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handoutMasterIdLst>
    <p:handoutMasterId r:id="rId51"/>
  </p:handoutMasterIdLst>
  <p:sldIdLst>
    <p:sldId id="256" r:id="rId2"/>
    <p:sldId id="257" r:id="rId3"/>
    <p:sldId id="258" r:id="rId4"/>
    <p:sldId id="259" r:id="rId5"/>
    <p:sldId id="260" r:id="rId6"/>
    <p:sldId id="263" r:id="rId7"/>
    <p:sldId id="268" r:id="rId8"/>
    <p:sldId id="261" r:id="rId9"/>
    <p:sldId id="262" r:id="rId10"/>
    <p:sldId id="277" r:id="rId11"/>
    <p:sldId id="264" r:id="rId12"/>
    <p:sldId id="265" r:id="rId13"/>
    <p:sldId id="267" r:id="rId14"/>
    <p:sldId id="266" r:id="rId15"/>
    <p:sldId id="269" r:id="rId16"/>
    <p:sldId id="301" r:id="rId17"/>
    <p:sldId id="270" r:id="rId18"/>
    <p:sldId id="271" r:id="rId19"/>
    <p:sldId id="272" r:id="rId20"/>
    <p:sldId id="273" r:id="rId21"/>
    <p:sldId id="274" r:id="rId22"/>
    <p:sldId id="275" r:id="rId23"/>
    <p:sldId id="289" r:id="rId24"/>
    <p:sldId id="290" r:id="rId25"/>
    <p:sldId id="292" r:id="rId26"/>
    <p:sldId id="291" r:id="rId27"/>
    <p:sldId id="293" r:id="rId28"/>
    <p:sldId id="294" r:id="rId29"/>
    <p:sldId id="276" r:id="rId30"/>
    <p:sldId id="280" r:id="rId31"/>
    <p:sldId id="281" r:id="rId32"/>
    <p:sldId id="282" r:id="rId33"/>
    <p:sldId id="288" r:id="rId34"/>
    <p:sldId id="302" r:id="rId35"/>
    <p:sldId id="283" r:id="rId36"/>
    <p:sldId id="284" r:id="rId37"/>
    <p:sldId id="285" r:id="rId38"/>
    <p:sldId id="286" r:id="rId39"/>
    <p:sldId id="287" r:id="rId40"/>
    <p:sldId id="279" r:id="rId41"/>
    <p:sldId id="295" r:id="rId42"/>
    <p:sldId id="297" r:id="rId43"/>
    <p:sldId id="303" r:id="rId44"/>
    <p:sldId id="299" r:id="rId45"/>
    <p:sldId id="304" r:id="rId46"/>
    <p:sldId id="305" r:id="rId47"/>
    <p:sldId id="278" r:id="rId48"/>
    <p:sldId id="300" r:id="rId4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CCFF"/>
    <a:srgbClr val="FF9900"/>
    <a:srgbClr val="66FF66"/>
    <a:srgbClr val="003300"/>
    <a:srgbClr val="336600"/>
    <a:srgbClr val="476B45"/>
    <a:srgbClr val="C0C0C0"/>
    <a:srgbClr val="0049A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344" autoAdjust="0"/>
    <p:restoredTop sz="87668" autoAdjust="0"/>
  </p:normalViewPr>
  <p:slideViewPr>
    <p:cSldViewPr>
      <p:cViewPr>
        <p:scale>
          <a:sx n="110" d="100"/>
          <a:sy n="110" d="100"/>
        </p:scale>
        <p:origin x="-72" y="534"/>
      </p:cViewPr>
      <p:guideLst>
        <p:guide orient="horz" pos="2160"/>
        <p:guide pos="2880"/>
      </p:guideLst>
    </p:cSldViewPr>
  </p:slideViewPr>
  <p:notesTextViewPr>
    <p:cViewPr>
      <p:scale>
        <a:sx n="100" d="100"/>
        <a:sy n="100" d="100"/>
      </p:scale>
      <p:origin x="0" y="0"/>
    </p:cViewPr>
  </p:notesTextViewPr>
  <p:notesViewPr>
    <p:cSldViewPr>
      <p:cViewPr varScale="1">
        <p:scale>
          <a:sx n="52" d="100"/>
          <a:sy n="52" d="100"/>
        </p:scale>
        <p:origin x="-1860"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dirty="0"/>
          </a:p>
        </p:txBody>
      </p:sp>
      <p:sp>
        <p:nvSpPr>
          <p:cNvPr id="512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dirty="0"/>
          </a:p>
        </p:txBody>
      </p:sp>
      <p:sp>
        <p:nvSpPr>
          <p:cNvPr id="512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dirty="0"/>
          </a:p>
        </p:txBody>
      </p:sp>
      <p:sp>
        <p:nvSpPr>
          <p:cNvPr id="512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8F77345B-9B8E-4C77-A838-C6D36225EBE7}" type="slidenum">
              <a:rPr lang="en-US"/>
              <a:pPr/>
              <a:t>‹#›</a:t>
            </a:fld>
            <a:endParaRPr lang="en-US" dirty="0"/>
          </a:p>
        </p:txBody>
      </p:sp>
    </p:spTree>
    <p:extLst>
      <p:ext uri="{BB962C8B-B14F-4D97-AF65-F5344CB8AC3E}">
        <p14:creationId xmlns:p14="http://schemas.microsoft.com/office/powerpoint/2010/main" val="3425981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dirty="0"/>
          </a:p>
        </p:txBody>
      </p:sp>
      <p:sp>
        <p:nvSpPr>
          <p:cNvPr id="409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dirty="0"/>
          </a:p>
        </p:txBody>
      </p:sp>
      <p:sp>
        <p:nvSpPr>
          <p:cNvPr id="41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410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10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dirty="0"/>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A1925C0A-9BB6-4A11-A402-10AB1BD9E4B0}" type="slidenum">
              <a:rPr lang="en-US"/>
              <a:pPr/>
              <a:t>‹#›</a:t>
            </a:fld>
            <a:endParaRPr lang="en-US" dirty="0"/>
          </a:p>
        </p:txBody>
      </p:sp>
    </p:spTree>
    <p:extLst>
      <p:ext uri="{BB962C8B-B14F-4D97-AF65-F5344CB8AC3E}">
        <p14:creationId xmlns:p14="http://schemas.microsoft.com/office/powerpoint/2010/main" val="2933298684"/>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34" charset="0"/>
        <a:ea typeface="+mn-ea"/>
        <a:cs typeface="+mn-cs"/>
      </a:defRPr>
    </a:lvl1pPr>
    <a:lvl2pPr marL="457200" algn="l" rtl="0" fontAlgn="base">
      <a:spcBef>
        <a:spcPct val="30000"/>
      </a:spcBef>
      <a:spcAft>
        <a:spcPct val="0"/>
      </a:spcAft>
      <a:defRPr sz="1200" kern="1200">
        <a:solidFill>
          <a:schemeClr val="tx1"/>
        </a:solidFill>
        <a:latin typeface="Arial" pitchFamily="34" charset="0"/>
        <a:ea typeface="+mn-ea"/>
        <a:cs typeface="+mn-cs"/>
      </a:defRPr>
    </a:lvl2pPr>
    <a:lvl3pPr marL="914400" algn="l" rtl="0" fontAlgn="base">
      <a:spcBef>
        <a:spcPct val="30000"/>
      </a:spcBef>
      <a:spcAft>
        <a:spcPct val="0"/>
      </a:spcAft>
      <a:defRPr sz="1200" kern="1200">
        <a:solidFill>
          <a:schemeClr val="tx1"/>
        </a:solidFill>
        <a:latin typeface="Arial" pitchFamily="34" charset="0"/>
        <a:ea typeface="+mn-ea"/>
        <a:cs typeface="+mn-cs"/>
      </a:defRPr>
    </a:lvl3pPr>
    <a:lvl4pPr marL="1371600" algn="l" rtl="0" fontAlgn="base">
      <a:spcBef>
        <a:spcPct val="30000"/>
      </a:spcBef>
      <a:spcAft>
        <a:spcPct val="0"/>
      </a:spcAft>
      <a:defRPr sz="1200" kern="1200">
        <a:solidFill>
          <a:schemeClr val="tx1"/>
        </a:solidFill>
        <a:latin typeface="Arial" pitchFamily="34" charset="0"/>
        <a:ea typeface="+mn-ea"/>
        <a:cs typeface="+mn-cs"/>
      </a:defRPr>
    </a:lvl4pPr>
    <a:lvl5pPr marL="1828800" algn="l" rtl="0" fontAlgn="base">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longer cells are incubated with Trypan Blue</a:t>
            </a:r>
            <a:r>
              <a:rPr lang="en-US" baseline="0" dirty="0" smtClean="0"/>
              <a:t> the more they will take up the dye.</a:t>
            </a:r>
            <a:endParaRPr lang="en-US" dirty="0" smtClean="0"/>
          </a:p>
          <a:p>
            <a:r>
              <a:rPr lang="en-US" dirty="0" smtClean="0"/>
              <a:t>An impermeant dye is a compound that can only get into the cell when the membrane has been compromised.</a:t>
            </a:r>
            <a:endParaRPr lang="en-US" dirty="0"/>
          </a:p>
        </p:txBody>
      </p:sp>
      <p:sp>
        <p:nvSpPr>
          <p:cNvPr id="4" name="Slide Number Placeholder 3"/>
          <p:cNvSpPr>
            <a:spLocks noGrp="1"/>
          </p:cNvSpPr>
          <p:nvPr>
            <p:ph type="sldNum" sz="quarter" idx="10"/>
          </p:nvPr>
        </p:nvSpPr>
        <p:spPr/>
        <p:txBody>
          <a:bodyPr/>
          <a:lstStyle/>
          <a:p>
            <a:fld id="{A1925C0A-9BB6-4A11-A402-10AB1BD9E4B0}" type="slidenum">
              <a:rPr lang="en-US" smtClean="0"/>
              <a:pPr/>
              <a:t>3</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Trans-membrane receptors that</a:t>
            </a:r>
            <a:r>
              <a:rPr lang="en-US" baseline="0" dirty="0" smtClean="0"/>
              <a:t> are members of the TNF receptor gene super-family. </a:t>
            </a:r>
            <a:r>
              <a:rPr lang="en-US" sz="1200" kern="1200" baseline="0" dirty="0" smtClean="0">
                <a:solidFill>
                  <a:schemeClr val="tx1"/>
                </a:solidFill>
                <a:latin typeface="Arial" pitchFamily="34" charset="0"/>
                <a:ea typeface="+mn-ea"/>
                <a:cs typeface="+mn-cs"/>
              </a:rPr>
              <a:t>Caspase enzymes, the name applied to </a:t>
            </a:r>
            <a:r>
              <a:rPr lang="en-US" sz="1200" i="1" kern="1200" baseline="0" dirty="0" smtClean="0">
                <a:solidFill>
                  <a:schemeClr val="tx1"/>
                </a:solidFill>
                <a:latin typeface="Arial" pitchFamily="34" charset="0"/>
                <a:ea typeface="+mn-ea"/>
                <a:cs typeface="+mn-cs"/>
              </a:rPr>
              <a:t>cysteine-aspartic</a:t>
            </a:r>
          </a:p>
          <a:p>
            <a:r>
              <a:rPr lang="en-US" sz="1200" kern="1200" baseline="0" dirty="0" smtClean="0">
                <a:solidFill>
                  <a:schemeClr val="tx1"/>
                </a:solidFill>
                <a:latin typeface="Arial" pitchFamily="34" charset="0"/>
                <a:ea typeface="+mn-ea"/>
                <a:cs typeface="+mn-cs"/>
              </a:rPr>
              <a:t>acid </a:t>
            </a:r>
            <a:r>
              <a:rPr lang="en-US" sz="1200" i="1" kern="1200" baseline="0" dirty="0" smtClean="0">
                <a:solidFill>
                  <a:schemeClr val="tx1"/>
                </a:solidFill>
                <a:latin typeface="Arial" pitchFamily="34" charset="0"/>
                <a:ea typeface="+mn-ea"/>
                <a:cs typeface="+mn-cs"/>
              </a:rPr>
              <a:t>specific proteases.</a:t>
            </a:r>
            <a:endParaRPr lang="en-US" dirty="0"/>
          </a:p>
        </p:txBody>
      </p:sp>
      <p:sp>
        <p:nvSpPr>
          <p:cNvPr id="4" name="Slide Number Placeholder 3"/>
          <p:cNvSpPr>
            <a:spLocks noGrp="1"/>
          </p:cNvSpPr>
          <p:nvPr>
            <p:ph type="sldNum" sz="quarter" idx="10"/>
          </p:nvPr>
        </p:nvSpPr>
        <p:spPr/>
        <p:txBody>
          <a:bodyPr/>
          <a:lstStyle/>
          <a:p>
            <a:fld id="{A1925C0A-9BB6-4A11-A402-10AB1BD9E4B0}" type="slidenum">
              <a:rPr lang="en-US" smtClean="0"/>
              <a:pPr/>
              <a:t>12</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None/>
            </a:pPr>
            <a:endParaRPr lang="en-US" dirty="0"/>
          </a:p>
        </p:txBody>
      </p:sp>
      <p:sp>
        <p:nvSpPr>
          <p:cNvPr id="4" name="Slide Number Placeholder 3"/>
          <p:cNvSpPr>
            <a:spLocks noGrp="1"/>
          </p:cNvSpPr>
          <p:nvPr>
            <p:ph type="sldNum" sz="quarter" idx="10"/>
          </p:nvPr>
        </p:nvSpPr>
        <p:spPr/>
        <p:txBody>
          <a:bodyPr/>
          <a:lstStyle/>
          <a:p>
            <a:fld id="{A1925C0A-9BB6-4A11-A402-10AB1BD9E4B0}" type="slidenum">
              <a:rPr lang="en-US" smtClean="0"/>
              <a:pPr/>
              <a:t>13</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None/>
            </a:pPr>
            <a:r>
              <a:rPr lang="en-US" dirty="0" smtClean="0"/>
              <a:t>Top panels show a cytotoxic</a:t>
            </a:r>
            <a:r>
              <a:rPr lang="en-US" baseline="0" dirty="0" smtClean="0"/>
              <a:t> T-cell inducing apoptosis in a virally –infected cell. Receptor binding followed by release of cytotoxic proteins stored in in granules. </a:t>
            </a:r>
          </a:p>
          <a:p>
            <a:pPr marL="228600" indent="-228600">
              <a:buNone/>
            </a:pPr>
            <a:r>
              <a:rPr lang="en-US" baseline="0" dirty="0" smtClean="0"/>
              <a:t>Bottom panels: a. Healthy target cell</a:t>
            </a:r>
          </a:p>
          <a:p>
            <a:pPr marL="228600" indent="-228600">
              <a:buNone/>
            </a:pPr>
            <a:r>
              <a:rPr lang="en-US" baseline="0" dirty="0" smtClean="0"/>
              <a:t>b. Chromatin (red) shrinks in target cell, cytoplasm still intact, cell in upper left is necrotic and is falling apart.</a:t>
            </a:r>
          </a:p>
          <a:p>
            <a:pPr marL="228600" indent="-228600">
              <a:buNone/>
            </a:pPr>
            <a:r>
              <a:rPr lang="en-US" baseline="0" dirty="0" smtClean="0"/>
              <a:t>c. Middle cell is apoptotic, nucleus is condensed, no mitochondria, most of the membrane and cytoplasm has been lost via the shedding of vesicles.</a:t>
            </a:r>
            <a:endParaRPr lang="en-US" dirty="0"/>
          </a:p>
        </p:txBody>
      </p:sp>
      <p:sp>
        <p:nvSpPr>
          <p:cNvPr id="4" name="Slide Number Placeholder 3"/>
          <p:cNvSpPr>
            <a:spLocks noGrp="1"/>
          </p:cNvSpPr>
          <p:nvPr>
            <p:ph type="sldNum" sz="quarter" idx="10"/>
          </p:nvPr>
        </p:nvSpPr>
        <p:spPr/>
        <p:txBody>
          <a:bodyPr/>
          <a:lstStyle/>
          <a:p>
            <a:fld id="{A1925C0A-9BB6-4A11-A402-10AB1BD9E4B0}" type="slidenum">
              <a:rPr lang="en-US" smtClean="0"/>
              <a:pPr/>
              <a:t>14</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None/>
            </a:pPr>
            <a:r>
              <a:rPr lang="en-US" dirty="0" smtClean="0"/>
              <a:t>Caspase</a:t>
            </a:r>
            <a:r>
              <a:rPr lang="en-US" baseline="0" dirty="0" smtClean="0"/>
              <a:t> 3 is the most important caspase in the execution phase. C3 activates endonuclease CAD,  CAD degrades chromosomal DNA, causing chromatin condensation. Caspase 3 is involved in the reorg of the cytoskeleton and the transformation of the cell into apoptotic bodies.</a:t>
            </a:r>
            <a:endParaRPr lang="en-US" dirty="0"/>
          </a:p>
        </p:txBody>
      </p:sp>
      <p:sp>
        <p:nvSpPr>
          <p:cNvPr id="4" name="Slide Number Placeholder 3"/>
          <p:cNvSpPr>
            <a:spLocks noGrp="1"/>
          </p:cNvSpPr>
          <p:nvPr>
            <p:ph type="sldNum" sz="quarter" idx="10"/>
          </p:nvPr>
        </p:nvSpPr>
        <p:spPr/>
        <p:txBody>
          <a:bodyPr/>
          <a:lstStyle/>
          <a:p>
            <a:fld id="{A1925C0A-9BB6-4A11-A402-10AB1BD9E4B0}" type="slidenum">
              <a:rPr lang="en-US" smtClean="0"/>
              <a:pPr/>
              <a:t>15</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marR="0" indent="-228600" algn="l" defTabSz="914400" rtl="0" eaLnBrk="1" fontAlgn="base" latinLnBrk="0" hangingPunct="1">
              <a:lnSpc>
                <a:spcPct val="100000"/>
              </a:lnSpc>
              <a:spcBef>
                <a:spcPct val="30000"/>
              </a:spcBef>
              <a:spcAft>
                <a:spcPct val="0"/>
              </a:spcAft>
              <a:buClrTx/>
              <a:buSzTx/>
              <a:buFontTx/>
              <a:buNone/>
              <a:tabLst/>
              <a:defRPr/>
            </a:pPr>
            <a:r>
              <a:rPr lang="en-US" dirty="0" smtClean="0"/>
              <a:t>We have </a:t>
            </a:r>
            <a:r>
              <a:rPr lang="en-US" sz="1200" b="0" i="0" kern="1200" dirty="0" err="1" smtClean="0">
                <a:solidFill>
                  <a:srgbClr val="FF0000"/>
                </a:solidFill>
                <a:effectLst/>
                <a:latin typeface="Arial" pitchFamily="34" charset="0"/>
                <a:ea typeface="+mn-ea"/>
                <a:cs typeface="+mn-cs"/>
              </a:rPr>
              <a:t>Camptothecin</a:t>
            </a:r>
            <a:r>
              <a:rPr lang="en-US" sz="1200" b="0" i="0" kern="1200" dirty="0" smtClean="0">
                <a:solidFill>
                  <a:srgbClr val="FF0000"/>
                </a:solidFill>
                <a:effectLst/>
                <a:latin typeface="Arial" pitchFamily="34" charset="0"/>
                <a:ea typeface="+mn-ea"/>
                <a:cs typeface="+mn-cs"/>
              </a:rPr>
              <a:t> in the core.</a:t>
            </a:r>
            <a:endParaRPr lang="en-US" sz="1200" dirty="0" smtClean="0">
              <a:solidFill>
                <a:srgbClr val="FF0000"/>
              </a:solidFill>
            </a:endParaRPr>
          </a:p>
          <a:p>
            <a:pPr marL="228600" indent="-228600">
              <a:buNone/>
            </a:pPr>
            <a:endParaRPr lang="en-US" dirty="0"/>
          </a:p>
        </p:txBody>
      </p:sp>
      <p:sp>
        <p:nvSpPr>
          <p:cNvPr id="4" name="Slide Number Placeholder 3"/>
          <p:cNvSpPr>
            <a:spLocks noGrp="1"/>
          </p:cNvSpPr>
          <p:nvPr>
            <p:ph type="sldNum" sz="quarter" idx="10"/>
          </p:nvPr>
        </p:nvSpPr>
        <p:spPr/>
        <p:txBody>
          <a:bodyPr/>
          <a:lstStyle/>
          <a:p>
            <a:fld id="{A1925C0A-9BB6-4A11-A402-10AB1BD9E4B0}" type="slidenum">
              <a:rPr lang="en-US" smtClean="0"/>
              <a:pPr/>
              <a:t>16</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marR="0" lvl="2" indent="-228600" algn="l" defTabSz="914400" rtl="0" eaLnBrk="1" fontAlgn="base" latinLnBrk="0" hangingPunct="1">
              <a:lnSpc>
                <a:spcPct val="100000"/>
              </a:lnSpc>
              <a:spcBef>
                <a:spcPct val="30000"/>
              </a:spcBef>
              <a:spcAft>
                <a:spcPct val="0"/>
              </a:spcAft>
              <a:buClrTx/>
              <a:buSzTx/>
              <a:buFontTx/>
              <a:buNone/>
              <a:tabLst/>
              <a:defRPr/>
            </a:pPr>
            <a:r>
              <a:rPr lang="en-US" sz="1800" b="0" dirty="0" err="1" smtClean="0"/>
              <a:t>Caspases</a:t>
            </a:r>
            <a:r>
              <a:rPr lang="en-US" sz="1800" b="0" dirty="0" smtClean="0"/>
              <a:t> may be expressed only transiently, you may miss your time window because apoptotic cells may die quickly, and perhaps only a few cells are</a:t>
            </a:r>
            <a:r>
              <a:rPr lang="en-US" sz="1800" b="0" baseline="0" dirty="0" smtClean="0"/>
              <a:t> </a:t>
            </a:r>
            <a:r>
              <a:rPr lang="en-US" sz="1800" b="0" dirty="0" smtClean="0"/>
              <a:t>apoptotic at the time of analysis.</a:t>
            </a:r>
          </a:p>
          <a:p>
            <a:pPr marL="228600" indent="-228600">
              <a:buNone/>
            </a:pPr>
            <a:endParaRPr lang="en-US" dirty="0"/>
          </a:p>
        </p:txBody>
      </p:sp>
      <p:sp>
        <p:nvSpPr>
          <p:cNvPr id="4" name="Slide Number Placeholder 3"/>
          <p:cNvSpPr>
            <a:spLocks noGrp="1"/>
          </p:cNvSpPr>
          <p:nvPr>
            <p:ph type="sldNum" sz="quarter" idx="10"/>
          </p:nvPr>
        </p:nvSpPr>
        <p:spPr/>
        <p:txBody>
          <a:bodyPr/>
          <a:lstStyle/>
          <a:p>
            <a:fld id="{A1925C0A-9BB6-4A11-A402-10AB1BD9E4B0}" type="slidenum">
              <a:rPr lang="en-US" smtClean="0"/>
              <a:pPr/>
              <a:t>17</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None/>
            </a:pPr>
            <a:endParaRPr lang="en-US" dirty="0"/>
          </a:p>
        </p:txBody>
      </p:sp>
      <p:sp>
        <p:nvSpPr>
          <p:cNvPr id="4" name="Slide Number Placeholder 3"/>
          <p:cNvSpPr>
            <a:spLocks noGrp="1"/>
          </p:cNvSpPr>
          <p:nvPr>
            <p:ph type="sldNum" sz="quarter" idx="10"/>
          </p:nvPr>
        </p:nvSpPr>
        <p:spPr/>
        <p:txBody>
          <a:bodyPr/>
          <a:lstStyle/>
          <a:p>
            <a:fld id="{A1925C0A-9BB6-4A11-A402-10AB1BD9E4B0}" type="slidenum">
              <a:rPr lang="en-US" smtClean="0"/>
              <a:pPr/>
              <a:t>18</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None/>
            </a:pPr>
            <a:r>
              <a:rPr lang="en-US" dirty="0" smtClean="0"/>
              <a:t>The labeling is template</a:t>
            </a:r>
            <a:r>
              <a:rPr lang="en-US" baseline="0" dirty="0" smtClean="0"/>
              <a:t> independent.</a:t>
            </a:r>
          </a:p>
          <a:p>
            <a:pPr marL="228600" indent="-228600">
              <a:buNone/>
            </a:pPr>
            <a:r>
              <a:rPr lang="en-US" baseline="0" dirty="0" smtClean="0"/>
              <a:t>The Roche kit is expensive ~ $500.</a:t>
            </a:r>
          </a:p>
          <a:p>
            <a:pPr marL="228600" indent="-228600">
              <a:buNone/>
            </a:pPr>
            <a:endParaRPr lang="en-US" dirty="0"/>
          </a:p>
        </p:txBody>
      </p:sp>
      <p:sp>
        <p:nvSpPr>
          <p:cNvPr id="4" name="Slide Number Placeholder 3"/>
          <p:cNvSpPr>
            <a:spLocks noGrp="1"/>
          </p:cNvSpPr>
          <p:nvPr>
            <p:ph type="sldNum" sz="quarter" idx="10"/>
          </p:nvPr>
        </p:nvSpPr>
        <p:spPr/>
        <p:txBody>
          <a:bodyPr/>
          <a:lstStyle/>
          <a:p>
            <a:fld id="{A1925C0A-9BB6-4A11-A402-10AB1BD9E4B0}" type="slidenum">
              <a:rPr lang="en-US" smtClean="0"/>
              <a:pPr/>
              <a:t>19</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None/>
            </a:pPr>
            <a:r>
              <a:rPr lang="en-US" baseline="0" dirty="0" smtClean="0"/>
              <a:t>The dot plots are of human sperm stained with a TUNEL FITC reagent and PI. </a:t>
            </a:r>
          </a:p>
          <a:p>
            <a:pPr marL="228600" indent="-228600">
              <a:buNone/>
            </a:pPr>
            <a:r>
              <a:rPr lang="en-US" baseline="0" dirty="0" smtClean="0"/>
              <a:t>First, we gate on the sperm, then gate on our unstained negative control. We use our TUNEL-FITC positive control (treated with DNase) for PI -%FITC compensation control. We then subtract out FITC - %PI compensation on the PI only control. </a:t>
            </a:r>
          </a:p>
          <a:p>
            <a:pPr marL="228600" indent="-228600">
              <a:buNone/>
            </a:pPr>
            <a:endParaRPr lang="en-US" dirty="0"/>
          </a:p>
        </p:txBody>
      </p:sp>
      <p:sp>
        <p:nvSpPr>
          <p:cNvPr id="4" name="Slide Number Placeholder 3"/>
          <p:cNvSpPr>
            <a:spLocks noGrp="1"/>
          </p:cNvSpPr>
          <p:nvPr>
            <p:ph type="sldNum" sz="quarter" idx="10"/>
          </p:nvPr>
        </p:nvSpPr>
        <p:spPr/>
        <p:txBody>
          <a:bodyPr/>
          <a:lstStyle/>
          <a:p>
            <a:fld id="{A1925C0A-9BB6-4A11-A402-10AB1BD9E4B0}" type="slidenum">
              <a:rPr lang="en-US" smtClean="0"/>
              <a:pPr/>
              <a:t>20</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None/>
            </a:pPr>
            <a:r>
              <a:rPr lang="en-US" dirty="0" smtClean="0"/>
              <a:t>Here is a</a:t>
            </a:r>
            <a:r>
              <a:rPr lang="en-US" baseline="0" dirty="0" smtClean="0"/>
              <a:t> table of representative TUNEL data. In some cases, the positive control is below 50% FITC+. Our explanation is sometimes the cells clump and we have problems re-suspending those cells and this effects the DNase treatment. The replicates for the test samples are remarkably consistent.</a:t>
            </a:r>
            <a:endParaRPr lang="en-US" dirty="0"/>
          </a:p>
        </p:txBody>
      </p:sp>
      <p:sp>
        <p:nvSpPr>
          <p:cNvPr id="4" name="Slide Number Placeholder 3"/>
          <p:cNvSpPr>
            <a:spLocks noGrp="1"/>
          </p:cNvSpPr>
          <p:nvPr>
            <p:ph type="sldNum" sz="quarter" idx="10"/>
          </p:nvPr>
        </p:nvSpPr>
        <p:spPr/>
        <p:txBody>
          <a:bodyPr/>
          <a:lstStyle/>
          <a:p>
            <a:fld id="{A1925C0A-9BB6-4A11-A402-10AB1BD9E4B0}" type="slidenum">
              <a:rPr lang="en-US" smtClean="0"/>
              <a:pPr/>
              <a:t>21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1925C0A-9BB6-4A11-A402-10AB1BD9E4B0}" type="slidenum">
              <a:rPr lang="en-US" smtClean="0"/>
              <a:pPr/>
              <a:t>4</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None/>
            </a:pPr>
            <a:r>
              <a:rPr lang="en-US" dirty="0" smtClean="0"/>
              <a:t>The labeling is template</a:t>
            </a:r>
            <a:r>
              <a:rPr lang="en-US" baseline="0" dirty="0" smtClean="0"/>
              <a:t> independent.</a:t>
            </a:r>
          </a:p>
          <a:p>
            <a:pPr marL="228600" indent="-228600">
              <a:buNone/>
            </a:pPr>
            <a:r>
              <a:rPr lang="en-US" baseline="0" dirty="0" smtClean="0"/>
              <a:t>The Roche kit is expensive ~ $500.</a:t>
            </a:r>
          </a:p>
          <a:p>
            <a:pPr marL="228600" indent="-228600">
              <a:buNone/>
            </a:pPr>
            <a:endParaRPr lang="en-US" dirty="0"/>
          </a:p>
        </p:txBody>
      </p:sp>
      <p:sp>
        <p:nvSpPr>
          <p:cNvPr id="4" name="Slide Number Placeholder 3"/>
          <p:cNvSpPr>
            <a:spLocks noGrp="1"/>
          </p:cNvSpPr>
          <p:nvPr>
            <p:ph type="sldNum" sz="quarter" idx="10"/>
          </p:nvPr>
        </p:nvSpPr>
        <p:spPr/>
        <p:txBody>
          <a:bodyPr/>
          <a:lstStyle/>
          <a:p>
            <a:fld id="{A1925C0A-9BB6-4A11-A402-10AB1BD9E4B0}" type="slidenum">
              <a:rPr lang="en-US" smtClean="0"/>
              <a:pPr/>
              <a:t>22</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None/>
            </a:pPr>
            <a:r>
              <a:rPr lang="en-US" dirty="0" smtClean="0"/>
              <a:t>Why</a:t>
            </a:r>
            <a:r>
              <a:rPr lang="en-US" baseline="0" dirty="0" smtClean="0"/>
              <a:t> does the PhiPhiLux reagent diffuse out of PI+ cells, they lack membrane integrity.</a:t>
            </a:r>
            <a:endParaRPr lang="en-US" dirty="0"/>
          </a:p>
        </p:txBody>
      </p:sp>
      <p:sp>
        <p:nvSpPr>
          <p:cNvPr id="4" name="Slide Number Placeholder 3"/>
          <p:cNvSpPr>
            <a:spLocks noGrp="1"/>
          </p:cNvSpPr>
          <p:nvPr>
            <p:ph type="sldNum" sz="quarter" idx="10"/>
          </p:nvPr>
        </p:nvSpPr>
        <p:spPr/>
        <p:txBody>
          <a:bodyPr/>
          <a:lstStyle/>
          <a:p>
            <a:fld id="{A1925C0A-9BB6-4A11-A402-10AB1BD9E4B0}" type="slidenum">
              <a:rPr lang="en-US" smtClean="0"/>
              <a:pPr/>
              <a:t>23</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None/>
            </a:pPr>
            <a:r>
              <a:rPr lang="en-US" dirty="0" smtClean="0"/>
              <a:t>SKW6.4 cells (lymphoblastoid cell line)</a:t>
            </a:r>
          </a:p>
          <a:p>
            <a:pPr marL="228600" indent="-228600">
              <a:buNone/>
            </a:pPr>
            <a:r>
              <a:rPr lang="en-US" dirty="0" smtClean="0"/>
              <a:t>Notice</a:t>
            </a:r>
            <a:r>
              <a:rPr lang="en-US" baseline="0" dirty="0" smtClean="0"/>
              <a:t> the bright green staining in the anti-Fas ligand rx, green cells are apoptotic with intact membranes, red cells are permeable for a red DNA stain.</a:t>
            </a:r>
            <a:endParaRPr lang="en-US" dirty="0"/>
          </a:p>
        </p:txBody>
      </p:sp>
      <p:sp>
        <p:nvSpPr>
          <p:cNvPr id="4" name="Slide Number Placeholder 3"/>
          <p:cNvSpPr>
            <a:spLocks noGrp="1"/>
          </p:cNvSpPr>
          <p:nvPr>
            <p:ph type="sldNum" sz="quarter" idx="10"/>
          </p:nvPr>
        </p:nvSpPr>
        <p:spPr/>
        <p:txBody>
          <a:bodyPr/>
          <a:lstStyle/>
          <a:p>
            <a:fld id="{A1925C0A-9BB6-4A11-A402-10AB1BD9E4B0}" type="slidenum">
              <a:rPr lang="en-US" smtClean="0"/>
              <a:pPr/>
              <a:t>24</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None/>
            </a:pPr>
            <a:r>
              <a:rPr lang="en-US" dirty="0" smtClean="0"/>
              <a:t>SKW6.4 cells (lymphoblastoid cell line)</a:t>
            </a:r>
          </a:p>
          <a:p>
            <a:pPr marL="228600" indent="-228600">
              <a:buNone/>
            </a:pPr>
            <a:r>
              <a:rPr lang="en-US" dirty="0" smtClean="0"/>
              <a:t>Notice</a:t>
            </a:r>
            <a:r>
              <a:rPr lang="en-US" baseline="0" dirty="0" smtClean="0"/>
              <a:t> the bright green staining in the anti-Fas ligand rx, green cells are apoptotic with intact membranes, red cells are permeable for a red DNA stain.</a:t>
            </a:r>
            <a:endParaRPr lang="en-US" dirty="0"/>
          </a:p>
        </p:txBody>
      </p:sp>
      <p:sp>
        <p:nvSpPr>
          <p:cNvPr id="4" name="Slide Number Placeholder 3"/>
          <p:cNvSpPr>
            <a:spLocks noGrp="1"/>
          </p:cNvSpPr>
          <p:nvPr>
            <p:ph type="sldNum" sz="quarter" idx="10"/>
          </p:nvPr>
        </p:nvSpPr>
        <p:spPr/>
        <p:txBody>
          <a:bodyPr/>
          <a:lstStyle/>
          <a:p>
            <a:fld id="{A1925C0A-9BB6-4A11-A402-10AB1BD9E4B0}" type="slidenum">
              <a:rPr lang="en-US" smtClean="0"/>
              <a:pPr/>
              <a:t>25</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None/>
            </a:pPr>
            <a:endParaRPr lang="en-US" dirty="0"/>
          </a:p>
        </p:txBody>
      </p:sp>
      <p:sp>
        <p:nvSpPr>
          <p:cNvPr id="4" name="Slide Number Placeholder 3"/>
          <p:cNvSpPr>
            <a:spLocks noGrp="1"/>
          </p:cNvSpPr>
          <p:nvPr>
            <p:ph type="sldNum" sz="quarter" idx="10"/>
          </p:nvPr>
        </p:nvSpPr>
        <p:spPr/>
        <p:txBody>
          <a:bodyPr/>
          <a:lstStyle/>
          <a:p>
            <a:fld id="{A1925C0A-9BB6-4A11-A402-10AB1BD9E4B0}" type="slidenum">
              <a:rPr lang="en-US" smtClean="0"/>
              <a:pPr/>
              <a:t>26</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None/>
            </a:pPr>
            <a:r>
              <a:rPr kumimoji="0" lang="en-US" sz="1200" b="0" i="0" u="none" strike="noStrike" kern="0" cap="none" spc="0" normalizeH="0" baseline="0" noProof="0" dirty="0" smtClean="0">
                <a:ln>
                  <a:noFill/>
                </a:ln>
                <a:solidFill>
                  <a:schemeClr val="tx1"/>
                </a:solidFill>
                <a:effectLst/>
                <a:uLnTx/>
                <a:uFillTx/>
                <a:latin typeface="Arial" pitchFamily="34" charset="0"/>
                <a:ea typeface="+mn-ea"/>
                <a:cs typeface="+mn-cs"/>
              </a:rPr>
              <a:t>Vybrant DyeCycle Violet is excited by the 405 nm violet laser, and is cell permeant.</a:t>
            </a:r>
          </a:p>
          <a:p>
            <a:pPr marL="228600" indent="-228600">
              <a:buNone/>
            </a:pPr>
            <a:r>
              <a:rPr kumimoji="0" lang="en-US" sz="1200" b="0" i="0" u="none" strike="noStrike" kern="0" cap="none" spc="0" normalizeH="0" baseline="0" noProof="0" dirty="0" smtClean="0">
                <a:ln>
                  <a:noFill/>
                </a:ln>
                <a:solidFill>
                  <a:schemeClr val="tx1"/>
                </a:solidFill>
                <a:effectLst/>
                <a:uLnTx/>
                <a:uFillTx/>
                <a:latin typeface="Arial" pitchFamily="34" charset="0"/>
                <a:ea typeface="+mn-ea"/>
                <a:cs typeface="+mn-cs"/>
              </a:rPr>
              <a:t>SYTOX</a:t>
            </a:r>
            <a:r>
              <a:rPr kumimoji="0" lang="en-US" sz="1200" b="0" i="0" u="none" strike="noStrike" kern="0" cap="none" spc="0" normalizeH="0" noProof="0" dirty="0" smtClean="0">
                <a:ln>
                  <a:noFill/>
                </a:ln>
                <a:solidFill>
                  <a:schemeClr val="tx1"/>
                </a:solidFill>
                <a:effectLst/>
                <a:uLnTx/>
                <a:uFillTx/>
                <a:latin typeface="Arial" pitchFamily="34" charset="0"/>
                <a:ea typeface="+mn-ea"/>
                <a:cs typeface="+mn-cs"/>
              </a:rPr>
              <a:t> AADvanced stain is excited by the blue 488 nm laser and emits maximally at 647 nm.</a:t>
            </a:r>
            <a:endParaRPr lang="en-US" dirty="0"/>
          </a:p>
        </p:txBody>
      </p:sp>
      <p:sp>
        <p:nvSpPr>
          <p:cNvPr id="4" name="Slide Number Placeholder 3"/>
          <p:cNvSpPr>
            <a:spLocks noGrp="1"/>
          </p:cNvSpPr>
          <p:nvPr>
            <p:ph type="sldNum" sz="quarter" idx="10"/>
          </p:nvPr>
        </p:nvSpPr>
        <p:spPr/>
        <p:txBody>
          <a:bodyPr/>
          <a:lstStyle/>
          <a:p>
            <a:fld id="{A1925C0A-9BB6-4A11-A402-10AB1BD9E4B0}" type="slidenum">
              <a:rPr lang="en-US" smtClean="0"/>
              <a:pPr/>
              <a:t>27</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None/>
            </a:pPr>
            <a:r>
              <a:rPr kumimoji="0" lang="en-US" sz="1200" b="0" i="0" u="none" strike="noStrike" kern="0" cap="none" spc="0" normalizeH="0" baseline="0" noProof="0" dirty="0" smtClean="0">
                <a:ln>
                  <a:noFill/>
                </a:ln>
                <a:solidFill>
                  <a:schemeClr val="tx1"/>
                </a:solidFill>
                <a:effectLst/>
                <a:uLnTx/>
                <a:uFillTx/>
                <a:latin typeface="Arial" pitchFamily="34" charset="0"/>
                <a:ea typeface="+mn-ea"/>
                <a:cs typeface="+mn-cs"/>
              </a:rPr>
              <a:t>Green cells are viable, blue cells are apoptotic,  and red cells are necrotic. These are Jurkat cells. I have not seen this technique used often in the literature.</a:t>
            </a:r>
            <a:endParaRPr lang="en-US" dirty="0"/>
          </a:p>
        </p:txBody>
      </p:sp>
      <p:sp>
        <p:nvSpPr>
          <p:cNvPr id="4" name="Slide Number Placeholder 3"/>
          <p:cNvSpPr>
            <a:spLocks noGrp="1"/>
          </p:cNvSpPr>
          <p:nvPr>
            <p:ph type="sldNum" sz="quarter" idx="10"/>
          </p:nvPr>
        </p:nvSpPr>
        <p:spPr/>
        <p:txBody>
          <a:bodyPr/>
          <a:lstStyle/>
          <a:p>
            <a:fld id="{A1925C0A-9BB6-4A11-A402-10AB1BD9E4B0}" type="slidenum">
              <a:rPr lang="en-US" smtClean="0"/>
              <a:pPr/>
              <a:t>28</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None/>
            </a:pPr>
            <a:r>
              <a:rPr lang="en-US" dirty="0" smtClean="0"/>
              <a:t>Andree: are located in the intracellular leaflet of the plasma membrane</a:t>
            </a:r>
            <a:r>
              <a:rPr lang="en-US" baseline="0" dirty="0" smtClean="0"/>
              <a:t> </a:t>
            </a:r>
            <a:r>
              <a:rPr lang="en-US" dirty="0" smtClean="0"/>
              <a:t>Activation of platelets or endothelial cells, or cell damage,</a:t>
            </a:r>
          </a:p>
          <a:p>
            <a:pPr marL="228600" indent="-228600">
              <a:buNone/>
            </a:pPr>
            <a:r>
              <a:rPr lang="en-US" dirty="0" smtClean="0"/>
              <a:t>will expose these phospholipids to the coagulation factors</a:t>
            </a:r>
            <a:r>
              <a:rPr lang="en-US" baseline="0" dirty="0" smtClean="0"/>
              <a:t> </a:t>
            </a:r>
            <a:r>
              <a:rPr lang="en-US" dirty="0" smtClean="0"/>
              <a:t>in plasma. </a:t>
            </a:r>
          </a:p>
          <a:p>
            <a:pPr marL="228600" indent="-228600">
              <a:buNone/>
            </a:pPr>
            <a:endParaRPr lang="en-US" dirty="0" smtClean="0"/>
          </a:p>
          <a:p>
            <a:pPr marL="228600" indent="-228600">
              <a:buNone/>
            </a:pPr>
            <a:r>
              <a:rPr lang="en-US" dirty="0" smtClean="0"/>
              <a:t>Fadok:</a:t>
            </a:r>
            <a:r>
              <a:rPr lang="en-US" baseline="0" dirty="0" smtClean="0"/>
              <a:t> </a:t>
            </a:r>
            <a:r>
              <a:rPr lang="en-US" dirty="0" smtClean="0"/>
              <a:t>During normal tissue remodeling, macrophages</a:t>
            </a:r>
            <a:r>
              <a:rPr lang="en-US" baseline="0" dirty="0" smtClean="0"/>
              <a:t> </a:t>
            </a:r>
            <a:r>
              <a:rPr lang="en-US" dirty="0" smtClean="0"/>
              <a:t>remove unwanted cells, including those that have</a:t>
            </a:r>
            <a:r>
              <a:rPr lang="en-US" baseline="0" dirty="0" smtClean="0"/>
              <a:t> </a:t>
            </a:r>
            <a:r>
              <a:rPr lang="en-US" dirty="0" smtClean="0"/>
              <a:t>undergone programmed cell death, or</a:t>
            </a:r>
            <a:r>
              <a:rPr lang="en-US" baseline="0" dirty="0" smtClean="0"/>
              <a:t> </a:t>
            </a:r>
            <a:r>
              <a:rPr lang="en-US" dirty="0" smtClean="0"/>
              <a:t>apoptosis.</a:t>
            </a:r>
            <a:r>
              <a:rPr lang="en-US" baseline="0" dirty="0" smtClean="0"/>
              <a:t> </a:t>
            </a:r>
            <a:r>
              <a:rPr lang="en-US" dirty="0" smtClean="0"/>
              <a:t>This widespread process extends to the deletion of</a:t>
            </a:r>
            <a:r>
              <a:rPr lang="en-US" baseline="0" dirty="0" smtClean="0"/>
              <a:t> </a:t>
            </a:r>
            <a:r>
              <a:rPr lang="en-US" dirty="0" smtClean="0"/>
              <a:t>thymocytes (negative selection), in which cells expressing</a:t>
            </a:r>
            <a:r>
              <a:rPr lang="en-US" baseline="0" dirty="0" smtClean="0"/>
              <a:t> </a:t>
            </a:r>
            <a:r>
              <a:rPr lang="en-US" dirty="0" smtClean="0"/>
              <a:t>inappropriate antigen receptors undergo apoptosis,</a:t>
            </a:r>
            <a:r>
              <a:rPr lang="en-US" baseline="0" dirty="0" smtClean="0"/>
              <a:t> </a:t>
            </a:r>
            <a:r>
              <a:rPr lang="en-US" dirty="0" smtClean="0"/>
              <a:t>and are phagocytosed by thymic macrophages.</a:t>
            </a:r>
          </a:p>
          <a:p>
            <a:pPr marL="228600" indent="-228600">
              <a:buNone/>
            </a:pPr>
            <a:endParaRPr lang="en-US" dirty="0" smtClean="0"/>
          </a:p>
          <a:p>
            <a:r>
              <a:rPr lang="en-US" dirty="0" smtClean="0"/>
              <a:t>Koopman:Binding of annexin V is connected with apoptotic  changes</a:t>
            </a:r>
            <a:r>
              <a:rPr lang="en-US" baseline="0" dirty="0" smtClean="0"/>
              <a:t> in </a:t>
            </a:r>
            <a:r>
              <a:rPr lang="en-US" dirty="0" smtClean="0"/>
              <a:t>nuclearmorphology, DNA fragmentation and membrane leaflet symmetry. Only cells that stain double positive demonstrate</a:t>
            </a:r>
            <a:r>
              <a:rPr lang="en-US" baseline="0" dirty="0" smtClean="0"/>
              <a:t> chromatin condensation. When cells are Ethidium bromide negative, they can still be Annexin V positive. Annexin V is an early marker of apoptosis. The exposure of phosphatidylserine on the surface of apoptotic cells has important implications. It triggers their specific recognition and removal by macrophages.’</a:t>
            </a:r>
            <a:endParaRPr lang="en-US" dirty="0" smtClean="0"/>
          </a:p>
          <a:p>
            <a:endParaRPr lang="en-US" dirty="0"/>
          </a:p>
        </p:txBody>
      </p:sp>
      <p:sp>
        <p:nvSpPr>
          <p:cNvPr id="4" name="Slide Number Placeholder 3"/>
          <p:cNvSpPr>
            <a:spLocks noGrp="1"/>
          </p:cNvSpPr>
          <p:nvPr>
            <p:ph type="sldNum" sz="quarter" idx="10"/>
          </p:nvPr>
        </p:nvSpPr>
        <p:spPr/>
        <p:txBody>
          <a:bodyPr/>
          <a:lstStyle/>
          <a:p>
            <a:fld id="{A1925C0A-9BB6-4A11-A402-10AB1BD9E4B0}" type="slidenum">
              <a:rPr lang="en-US" smtClean="0"/>
              <a:pPr/>
              <a:t>29</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None/>
            </a:pPr>
            <a:r>
              <a:rPr lang="en-US" dirty="0" smtClean="0"/>
              <a:t>Cartoon</a:t>
            </a:r>
            <a:r>
              <a:rPr lang="en-US" baseline="0" dirty="0" smtClean="0"/>
              <a:t> of the apoptotic process. PS flips to cell surface, then the membrane begins to lose its integrity.</a:t>
            </a:r>
          </a:p>
          <a:p>
            <a:pPr marL="228600" indent="-228600">
              <a:buNone/>
            </a:pPr>
            <a:endParaRPr lang="en-US" baseline="0" dirty="0" smtClean="0"/>
          </a:p>
          <a:p>
            <a:r>
              <a:rPr lang="en-US" sz="1200" kern="1200" baseline="0" dirty="0" smtClean="0">
                <a:solidFill>
                  <a:schemeClr val="tx1"/>
                </a:solidFill>
                <a:latin typeface="Arial" pitchFamily="34" charset="0"/>
                <a:ea typeface="+mn-ea"/>
                <a:cs typeface="+mn-cs"/>
              </a:rPr>
              <a:t>Phospholipids of the cell membrane are asymmetrically distributed between the inner</a:t>
            </a:r>
          </a:p>
          <a:p>
            <a:r>
              <a:rPr lang="en-US" sz="1200" kern="1200" baseline="0" dirty="0" smtClean="0">
                <a:solidFill>
                  <a:schemeClr val="tx1"/>
                </a:solidFill>
                <a:latin typeface="Arial" pitchFamily="34" charset="0"/>
                <a:ea typeface="+mn-ea"/>
                <a:cs typeface="+mn-cs"/>
              </a:rPr>
              <a:t>and outer leaflets of the membrane. Phosphatidylcholine and sphingomyelin are exposed</a:t>
            </a:r>
          </a:p>
          <a:p>
            <a:r>
              <a:rPr lang="en-US" sz="1200" kern="1200" baseline="0" dirty="0" smtClean="0">
                <a:solidFill>
                  <a:schemeClr val="tx1"/>
                </a:solidFill>
                <a:latin typeface="Arial" pitchFamily="34" charset="0"/>
                <a:ea typeface="+mn-ea"/>
                <a:cs typeface="+mn-cs"/>
              </a:rPr>
              <a:t>on the external leaflet of the lipid bilayer, while phosphatidylserine is located on the inner</a:t>
            </a:r>
          </a:p>
          <a:p>
            <a:r>
              <a:rPr lang="en-US" sz="1200" kern="1200" baseline="0" dirty="0" smtClean="0">
                <a:solidFill>
                  <a:schemeClr val="tx1"/>
                </a:solidFill>
                <a:latin typeface="Arial" pitchFamily="34" charset="0"/>
                <a:ea typeface="+mn-ea"/>
                <a:cs typeface="+mn-cs"/>
              </a:rPr>
              <a:t>surface. During apoptosis, this asymmetry is disrupted and phosphatidylserine becomes</a:t>
            </a:r>
          </a:p>
          <a:p>
            <a:r>
              <a:rPr lang="en-US" sz="1200" kern="1200" baseline="0" dirty="0" smtClean="0">
                <a:solidFill>
                  <a:schemeClr val="tx1"/>
                </a:solidFill>
                <a:latin typeface="Arial" pitchFamily="34" charset="0"/>
                <a:ea typeface="+mn-ea"/>
                <a:cs typeface="+mn-cs"/>
              </a:rPr>
              <a:t>exposed on the outside surface of the plasma membrane. Because the anticoagulant protein annexin V binds</a:t>
            </a:r>
          </a:p>
          <a:p>
            <a:r>
              <a:rPr lang="en-US" sz="1200" kern="1200" baseline="0" dirty="0" smtClean="0">
                <a:solidFill>
                  <a:schemeClr val="tx1"/>
                </a:solidFill>
                <a:latin typeface="Arial" pitchFamily="34" charset="0"/>
                <a:ea typeface="+mn-ea"/>
                <a:cs typeface="+mn-cs"/>
              </a:rPr>
              <a:t>with high affinity to phosphatidylserine, fluorochrome-conjugated annexin V has found</a:t>
            </a:r>
          </a:p>
          <a:p>
            <a:r>
              <a:rPr lang="en-US" sz="1200" kern="1200" baseline="0" dirty="0" smtClean="0">
                <a:solidFill>
                  <a:schemeClr val="tx1"/>
                </a:solidFill>
                <a:latin typeface="Arial" pitchFamily="34" charset="0"/>
                <a:ea typeface="+mn-ea"/>
                <a:cs typeface="+mn-cs"/>
              </a:rPr>
              <a:t>an application as a marker of apoptotic cells, in particular for their detection by flow</a:t>
            </a:r>
          </a:p>
          <a:p>
            <a:r>
              <a:rPr lang="en-US" sz="1200" kern="1200" baseline="0" dirty="0" smtClean="0">
                <a:solidFill>
                  <a:schemeClr val="tx1"/>
                </a:solidFill>
                <a:latin typeface="Arial" pitchFamily="34" charset="0"/>
                <a:ea typeface="+mn-ea"/>
                <a:cs typeface="+mn-cs"/>
              </a:rPr>
              <a:t>Cytometry.</a:t>
            </a:r>
            <a:endParaRPr lang="en-US" dirty="0"/>
          </a:p>
        </p:txBody>
      </p:sp>
      <p:sp>
        <p:nvSpPr>
          <p:cNvPr id="4" name="Slide Number Placeholder 3"/>
          <p:cNvSpPr>
            <a:spLocks noGrp="1"/>
          </p:cNvSpPr>
          <p:nvPr>
            <p:ph type="sldNum" sz="quarter" idx="10"/>
          </p:nvPr>
        </p:nvSpPr>
        <p:spPr/>
        <p:txBody>
          <a:bodyPr/>
          <a:lstStyle/>
          <a:p>
            <a:fld id="{A1925C0A-9BB6-4A11-A402-10AB1BD9E4B0}" type="slidenum">
              <a:rPr lang="en-US" smtClean="0"/>
              <a:pPr/>
              <a:t>30</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None/>
            </a:pPr>
            <a:r>
              <a:rPr lang="en-US" dirty="0" smtClean="0"/>
              <a:t>Live cells</a:t>
            </a:r>
            <a:r>
              <a:rPr lang="en-US" baseline="0" dirty="0" smtClean="0"/>
              <a:t> do not bind Annexin V, early apoptotic cells have PS on the surface which binds the Annexin V conjugated to a fluorochrome, late apoptotic cells begin to lose membrane integrity and allow PI (which is a cell impermeant dye) to pass through and stain DNA.</a:t>
            </a:r>
            <a:endParaRPr lang="en-US" dirty="0"/>
          </a:p>
        </p:txBody>
      </p:sp>
      <p:sp>
        <p:nvSpPr>
          <p:cNvPr id="4" name="Slide Number Placeholder 3"/>
          <p:cNvSpPr>
            <a:spLocks noGrp="1"/>
          </p:cNvSpPr>
          <p:nvPr>
            <p:ph type="sldNum" sz="quarter" idx="10"/>
          </p:nvPr>
        </p:nvSpPr>
        <p:spPr/>
        <p:txBody>
          <a:bodyPr/>
          <a:lstStyle/>
          <a:p>
            <a:fld id="{A1925C0A-9BB6-4A11-A402-10AB1BD9E4B0}" type="slidenum">
              <a:rPr lang="en-US" smtClean="0"/>
              <a:pPr/>
              <a:t>31</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Many different stimuli and conditions can induce apoptosis.</a:t>
            </a:r>
            <a:endParaRPr lang="en-US" dirty="0"/>
          </a:p>
        </p:txBody>
      </p:sp>
      <p:sp>
        <p:nvSpPr>
          <p:cNvPr id="4" name="Slide Number Placeholder 3"/>
          <p:cNvSpPr>
            <a:spLocks noGrp="1"/>
          </p:cNvSpPr>
          <p:nvPr>
            <p:ph type="sldNum" sz="quarter" idx="10"/>
          </p:nvPr>
        </p:nvSpPr>
        <p:spPr/>
        <p:txBody>
          <a:bodyPr/>
          <a:lstStyle/>
          <a:p>
            <a:fld id="{A1925C0A-9BB6-4A11-A402-10AB1BD9E4B0}" type="slidenum">
              <a:rPr lang="en-US" smtClean="0"/>
              <a:pPr/>
              <a:t>5</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None/>
            </a:pPr>
            <a:endParaRPr lang="en-US" dirty="0" smtClean="0"/>
          </a:p>
        </p:txBody>
      </p:sp>
      <p:sp>
        <p:nvSpPr>
          <p:cNvPr id="4" name="Slide Number Placeholder 3"/>
          <p:cNvSpPr>
            <a:spLocks noGrp="1"/>
          </p:cNvSpPr>
          <p:nvPr>
            <p:ph type="sldNum" sz="quarter" idx="10"/>
          </p:nvPr>
        </p:nvSpPr>
        <p:spPr/>
        <p:txBody>
          <a:bodyPr/>
          <a:lstStyle/>
          <a:p>
            <a:fld id="{A1925C0A-9BB6-4A11-A402-10AB1BD9E4B0}" type="slidenum">
              <a:rPr lang="en-US" smtClean="0"/>
              <a:pPr/>
              <a:t>32</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None/>
            </a:pPr>
            <a:r>
              <a:rPr kumimoji="0" lang="en-US" sz="1200" b="0" i="0" u="none" strike="noStrike" kern="0" cap="none" spc="0" normalizeH="0" noProof="0" dirty="0" smtClean="0">
                <a:ln>
                  <a:noFill/>
                </a:ln>
                <a:solidFill>
                  <a:schemeClr val="tx1"/>
                </a:solidFill>
                <a:effectLst/>
                <a:uLnTx/>
                <a:uFillTx/>
                <a:latin typeface="Arial" pitchFamily="34" charset="0"/>
                <a:ea typeface="+mn-ea"/>
                <a:cs typeface="+mn-cs"/>
              </a:rPr>
              <a:t>Molecular Probe makes &gt;10</a:t>
            </a:r>
            <a:r>
              <a:rPr kumimoji="0" lang="en-US" sz="1200" b="0" i="0" u="none" strike="noStrike" kern="0" cap="none" spc="0" normalizeH="0" baseline="0" noProof="0" dirty="0" smtClean="0">
                <a:ln>
                  <a:noFill/>
                </a:ln>
                <a:solidFill>
                  <a:schemeClr val="tx1"/>
                </a:solidFill>
                <a:effectLst/>
                <a:uLnTx/>
                <a:uFillTx/>
                <a:latin typeface="Arial" pitchFamily="34" charset="0"/>
                <a:ea typeface="+mn-ea"/>
                <a:cs typeface="+mn-cs"/>
              </a:rPr>
              <a:t> different Annexin V versions off all sorts of lasers: UV, Violet, Blue, Green, Red…</a:t>
            </a:r>
            <a:endParaRPr lang="en-US" dirty="0" smtClean="0"/>
          </a:p>
        </p:txBody>
      </p:sp>
      <p:sp>
        <p:nvSpPr>
          <p:cNvPr id="4" name="Slide Number Placeholder 3"/>
          <p:cNvSpPr>
            <a:spLocks noGrp="1"/>
          </p:cNvSpPr>
          <p:nvPr>
            <p:ph type="sldNum" sz="quarter" idx="10"/>
          </p:nvPr>
        </p:nvSpPr>
        <p:spPr/>
        <p:txBody>
          <a:bodyPr/>
          <a:lstStyle/>
          <a:p>
            <a:fld id="{A1925C0A-9BB6-4A11-A402-10AB1BD9E4B0}" type="slidenum">
              <a:rPr lang="en-US" smtClean="0"/>
              <a:pPr/>
              <a:t>33</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None/>
            </a:pPr>
            <a:r>
              <a:rPr lang="en-US" dirty="0" smtClean="0"/>
              <a:t>Here are my live cells, no PI or Annexin staining.</a:t>
            </a:r>
          </a:p>
        </p:txBody>
      </p:sp>
      <p:sp>
        <p:nvSpPr>
          <p:cNvPr id="4" name="Slide Number Placeholder 3"/>
          <p:cNvSpPr>
            <a:spLocks noGrp="1"/>
          </p:cNvSpPr>
          <p:nvPr>
            <p:ph type="sldNum" sz="quarter" idx="10"/>
          </p:nvPr>
        </p:nvSpPr>
        <p:spPr/>
        <p:txBody>
          <a:bodyPr/>
          <a:lstStyle/>
          <a:p>
            <a:fld id="{A1925C0A-9BB6-4A11-A402-10AB1BD9E4B0}" type="slidenum">
              <a:rPr lang="en-US" smtClean="0"/>
              <a:pPr/>
              <a:t>34</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None/>
            </a:pPr>
            <a:r>
              <a:rPr lang="en-US" dirty="0" smtClean="0"/>
              <a:t>PI</a:t>
            </a:r>
            <a:r>
              <a:rPr lang="en-US" baseline="0" dirty="0" smtClean="0"/>
              <a:t> only staining, very little if any compensation is necessary if using with Annexin- FITC.</a:t>
            </a:r>
            <a:endParaRPr lang="en-US" dirty="0" smtClean="0"/>
          </a:p>
        </p:txBody>
      </p:sp>
      <p:sp>
        <p:nvSpPr>
          <p:cNvPr id="4" name="Slide Number Placeholder 3"/>
          <p:cNvSpPr>
            <a:spLocks noGrp="1"/>
          </p:cNvSpPr>
          <p:nvPr>
            <p:ph type="sldNum" sz="quarter" idx="10"/>
          </p:nvPr>
        </p:nvSpPr>
        <p:spPr/>
        <p:txBody>
          <a:bodyPr/>
          <a:lstStyle/>
          <a:p>
            <a:fld id="{A1925C0A-9BB6-4A11-A402-10AB1BD9E4B0}" type="slidenum">
              <a:rPr lang="en-US" smtClean="0"/>
              <a:pPr/>
              <a:t>35</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None/>
            </a:pPr>
            <a:r>
              <a:rPr lang="en-US" dirty="0" smtClean="0"/>
              <a:t>An</a:t>
            </a:r>
            <a:r>
              <a:rPr lang="en-US" baseline="0" dirty="0" smtClean="0"/>
              <a:t> issue with compensating apoptotic and necrotic cells is the cells are dying (of course), and dying cells may auto-fluoresce in different channels. In this case, 4.5% of the Annexin positive cells are leaking into the PI channel.</a:t>
            </a:r>
            <a:endParaRPr lang="en-US" dirty="0" smtClean="0"/>
          </a:p>
        </p:txBody>
      </p:sp>
      <p:sp>
        <p:nvSpPr>
          <p:cNvPr id="4" name="Slide Number Placeholder 3"/>
          <p:cNvSpPr>
            <a:spLocks noGrp="1"/>
          </p:cNvSpPr>
          <p:nvPr>
            <p:ph type="sldNum" sz="quarter" idx="10"/>
          </p:nvPr>
        </p:nvSpPr>
        <p:spPr/>
        <p:txBody>
          <a:bodyPr/>
          <a:lstStyle/>
          <a:p>
            <a:fld id="{A1925C0A-9BB6-4A11-A402-10AB1BD9E4B0}" type="slidenum">
              <a:rPr lang="en-US" smtClean="0"/>
              <a:pPr/>
              <a:t>36</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None/>
            </a:pPr>
            <a:r>
              <a:rPr lang="en-US" dirty="0" smtClean="0"/>
              <a:t>The</a:t>
            </a:r>
            <a:r>
              <a:rPr lang="en-US" baseline="0" dirty="0" smtClean="0"/>
              <a:t> untreated cells are not apoptotic.</a:t>
            </a:r>
            <a:endParaRPr lang="en-US" dirty="0" smtClean="0"/>
          </a:p>
        </p:txBody>
      </p:sp>
      <p:sp>
        <p:nvSpPr>
          <p:cNvPr id="4" name="Slide Number Placeholder 3"/>
          <p:cNvSpPr>
            <a:spLocks noGrp="1"/>
          </p:cNvSpPr>
          <p:nvPr>
            <p:ph type="sldNum" sz="quarter" idx="10"/>
          </p:nvPr>
        </p:nvSpPr>
        <p:spPr/>
        <p:txBody>
          <a:bodyPr/>
          <a:lstStyle/>
          <a:p>
            <a:fld id="{A1925C0A-9BB6-4A11-A402-10AB1BD9E4B0}" type="slidenum">
              <a:rPr lang="en-US" smtClean="0"/>
              <a:pPr/>
              <a:t>37</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None/>
            </a:pPr>
            <a:r>
              <a:rPr lang="en-US" dirty="0" smtClean="0"/>
              <a:t>Here,</a:t>
            </a:r>
            <a:r>
              <a:rPr lang="en-US" baseline="0" dirty="0" smtClean="0"/>
              <a:t> we see the drug causing apoptosis. Notice that the violet cells, PI+ are becoming smaller. They are losing their membrane integrity, as the membrane deteriorates, the Annexin V staining will go away.</a:t>
            </a:r>
            <a:endParaRPr lang="en-US" dirty="0" smtClean="0"/>
          </a:p>
        </p:txBody>
      </p:sp>
      <p:sp>
        <p:nvSpPr>
          <p:cNvPr id="4" name="Slide Number Placeholder 3"/>
          <p:cNvSpPr>
            <a:spLocks noGrp="1"/>
          </p:cNvSpPr>
          <p:nvPr>
            <p:ph type="sldNum" sz="quarter" idx="10"/>
          </p:nvPr>
        </p:nvSpPr>
        <p:spPr/>
        <p:txBody>
          <a:bodyPr/>
          <a:lstStyle/>
          <a:p>
            <a:fld id="{A1925C0A-9BB6-4A11-A402-10AB1BD9E4B0}" type="slidenum">
              <a:rPr lang="en-US" smtClean="0"/>
              <a:pPr/>
              <a:t>38</a:t>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None/>
            </a:pPr>
            <a:r>
              <a:rPr lang="en-US" dirty="0" smtClean="0"/>
              <a:t>At the higher concentration of drug, necrosis</a:t>
            </a:r>
            <a:r>
              <a:rPr lang="en-US" baseline="0" dirty="0" smtClean="0"/>
              <a:t> can be seen as those cells are only PI+. The membranes are falling apart.</a:t>
            </a:r>
            <a:endParaRPr lang="en-US" dirty="0" smtClean="0"/>
          </a:p>
        </p:txBody>
      </p:sp>
      <p:sp>
        <p:nvSpPr>
          <p:cNvPr id="4" name="Slide Number Placeholder 3"/>
          <p:cNvSpPr>
            <a:spLocks noGrp="1"/>
          </p:cNvSpPr>
          <p:nvPr>
            <p:ph type="sldNum" sz="quarter" idx="10"/>
          </p:nvPr>
        </p:nvSpPr>
        <p:spPr/>
        <p:txBody>
          <a:bodyPr/>
          <a:lstStyle/>
          <a:p>
            <a:fld id="{A1925C0A-9BB6-4A11-A402-10AB1BD9E4B0}" type="slidenum">
              <a:rPr lang="en-US" smtClean="0"/>
              <a:pPr/>
              <a:t>39</a:t>
            </a:fld>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None/>
            </a:pPr>
            <a:endParaRPr lang="en-US" dirty="0" smtClean="0"/>
          </a:p>
        </p:txBody>
      </p:sp>
      <p:sp>
        <p:nvSpPr>
          <p:cNvPr id="4" name="Slide Number Placeholder 3"/>
          <p:cNvSpPr>
            <a:spLocks noGrp="1"/>
          </p:cNvSpPr>
          <p:nvPr>
            <p:ph type="sldNum" sz="quarter" idx="10"/>
          </p:nvPr>
        </p:nvSpPr>
        <p:spPr/>
        <p:txBody>
          <a:bodyPr/>
          <a:lstStyle/>
          <a:p>
            <a:fld id="{A1925C0A-9BB6-4A11-A402-10AB1BD9E4B0}" type="slidenum">
              <a:rPr lang="en-US" smtClean="0"/>
              <a:pPr/>
              <a:t>40</a:t>
            </a:fld>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None/>
            </a:pPr>
            <a:r>
              <a:rPr lang="en-US" dirty="0" smtClean="0"/>
              <a:t>Different</a:t>
            </a:r>
            <a:r>
              <a:rPr lang="en-US" baseline="0" dirty="0" smtClean="0"/>
              <a:t> mechanisms of apoptosis will effect that </a:t>
            </a:r>
            <a:r>
              <a:rPr lang="en-US" sz="1000" kern="0" dirty="0" smtClean="0">
                <a:solidFill>
                  <a:schemeClr val="tx1"/>
                </a:solidFill>
                <a:latin typeface="Arial" pitchFamily="34" charset="0"/>
                <a:ea typeface="+mn-ea"/>
                <a:cs typeface="+mn-cs"/>
                <a:sym typeface="Symbol"/>
              </a:rPr>
              <a:t> at different steps</a:t>
            </a:r>
            <a:r>
              <a:rPr lang="en-US" sz="1000" kern="0" baseline="0" dirty="0" smtClean="0">
                <a:solidFill>
                  <a:schemeClr val="tx1"/>
                </a:solidFill>
                <a:latin typeface="Arial" pitchFamily="34" charset="0"/>
                <a:ea typeface="+mn-ea"/>
                <a:cs typeface="+mn-cs"/>
                <a:sym typeface="Symbol"/>
              </a:rPr>
              <a:t> in the apoptosis cascade.</a:t>
            </a:r>
            <a:endParaRPr lang="en-US" dirty="0" smtClean="0"/>
          </a:p>
        </p:txBody>
      </p:sp>
      <p:sp>
        <p:nvSpPr>
          <p:cNvPr id="4" name="Slide Number Placeholder 3"/>
          <p:cNvSpPr>
            <a:spLocks noGrp="1"/>
          </p:cNvSpPr>
          <p:nvPr>
            <p:ph type="sldNum" sz="quarter" idx="10"/>
          </p:nvPr>
        </p:nvSpPr>
        <p:spPr/>
        <p:txBody>
          <a:bodyPr/>
          <a:lstStyle/>
          <a:p>
            <a:fld id="{A1925C0A-9BB6-4A11-A402-10AB1BD9E4B0}" type="slidenum">
              <a:rPr lang="en-US" smtClean="0"/>
              <a:pPr/>
              <a:t>41</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None/>
            </a:pPr>
            <a:r>
              <a:rPr lang="en-US" dirty="0" smtClean="0"/>
              <a:t>Necrosis is a degradative process. Apoptosis is a controlled physiological process.</a:t>
            </a:r>
            <a:endParaRPr lang="en-US" dirty="0"/>
          </a:p>
        </p:txBody>
      </p:sp>
      <p:sp>
        <p:nvSpPr>
          <p:cNvPr id="4" name="Slide Number Placeholder 3"/>
          <p:cNvSpPr>
            <a:spLocks noGrp="1"/>
          </p:cNvSpPr>
          <p:nvPr>
            <p:ph type="sldNum" sz="quarter" idx="10"/>
          </p:nvPr>
        </p:nvSpPr>
        <p:spPr/>
        <p:txBody>
          <a:bodyPr/>
          <a:lstStyle/>
          <a:p>
            <a:fld id="{A1925C0A-9BB6-4A11-A402-10AB1BD9E4B0}" type="slidenum">
              <a:rPr lang="en-US" smtClean="0"/>
              <a:pPr/>
              <a:t>6</a:t>
            </a:fld>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marR="0" indent="-228600" algn="l" defTabSz="914400" rtl="0" eaLnBrk="1" fontAlgn="base" latinLnBrk="0" hangingPunct="1">
              <a:lnSpc>
                <a:spcPct val="100000"/>
              </a:lnSpc>
              <a:spcBef>
                <a:spcPct val="30000"/>
              </a:spcBef>
              <a:spcAft>
                <a:spcPct val="0"/>
              </a:spcAft>
              <a:buClrTx/>
              <a:buSzTx/>
              <a:buFontTx/>
              <a:buNone/>
              <a:tabLst/>
              <a:defRPr/>
            </a:pPr>
            <a:r>
              <a:rPr lang="en-US" dirty="0" smtClean="0"/>
              <a:t>Cells with high </a:t>
            </a:r>
            <a:r>
              <a:rPr lang="en-US" sz="1200" kern="0" dirty="0" smtClean="0">
                <a:solidFill>
                  <a:schemeClr val="tx1"/>
                </a:solidFill>
                <a:latin typeface="Arial" pitchFamily="34" charset="0"/>
                <a:ea typeface="+mn-ea"/>
                <a:cs typeface="+mn-cs"/>
                <a:sym typeface="Symbol"/>
              </a:rPr>
              <a:t> will form JC-1 aggregates and fluoresce red, cells that fluoresce green have low  and make monomeric</a:t>
            </a:r>
            <a:r>
              <a:rPr lang="en-US" sz="1200" kern="0" baseline="0" dirty="0" smtClean="0">
                <a:solidFill>
                  <a:schemeClr val="tx1"/>
                </a:solidFill>
                <a:latin typeface="Arial" pitchFamily="34" charset="0"/>
                <a:ea typeface="+mn-ea"/>
                <a:cs typeface="+mn-cs"/>
                <a:sym typeface="Symbol"/>
              </a:rPr>
              <a:t> JC-1</a:t>
            </a:r>
            <a:r>
              <a:rPr lang="en-US" sz="1200" kern="0" dirty="0" smtClean="0">
                <a:solidFill>
                  <a:schemeClr val="tx1"/>
                </a:solidFill>
                <a:latin typeface="Arial" pitchFamily="34" charset="0"/>
                <a:ea typeface="+mn-ea"/>
                <a:cs typeface="+mn-cs"/>
                <a:sym typeface="Symbol"/>
              </a:rPr>
              <a:t>.</a:t>
            </a:r>
            <a:endParaRPr lang="en-US" dirty="0" smtClean="0"/>
          </a:p>
          <a:p>
            <a:pPr marL="228600" indent="-228600">
              <a:buNone/>
            </a:pPr>
            <a:endParaRPr lang="en-US" dirty="0" smtClean="0"/>
          </a:p>
        </p:txBody>
      </p:sp>
      <p:sp>
        <p:nvSpPr>
          <p:cNvPr id="4" name="Slide Number Placeholder 3"/>
          <p:cNvSpPr>
            <a:spLocks noGrp="1"/>
          </p:cNvSpPr>
          <p:nvPr>
            <p:ph type="sldNum" sz="quarter" idx="10"/>
          </p:nvPr>
        </p:nvSpPr>
        <p:spPr/>
        <p:txBody>
          <a:bodyPr/>
          <a:lstStyle/>
          <a:p>
            <a:fld id="{A1925C0A-9BB6-4A11-A402-10AB1BD9E4B0}" type="slidenum">
              <a:rPr lang="en-US" smtClean="0"/>
              <a:pPr/>
              <a:t>42</a:t>
            </a:fld>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marR="0" indent="-228600" algn="l" defTabSz="914400" rtl="0" eaLnBrk="1" fontAlgn="base" latinLnBrk="0" hangingPunct="1">
              <a:lnSpc>
                <a:spcPct val="100000"/>
              </a:lnSpc>
              <a:spcBef>
                <a:spcPct val="30000"/>
              </a:spcBef>
              <a:spcAft>
                <a:spcPct val="0"/>
              </a:spcAft>
              <a:buClrTx/>
              <a:buSzTx/>
              <a:buFontTx/>
              <a:buNone/>
              <a:tabLst/>
              <a:defRPr/>
            </a:pPr>
            <a:r>
              <a:rPr lang="en-US" sz="1200" b="0" i="0" kern="1200" dirty="0" smtClean="0">
                <a:solidFill>
                  <a:schemeClr val="tx1"/>
                </a:solidFill>
                <a:effectLst/>
                <a:latin typeface="Arial" pitchFamily="34" charset="0"/>
                <a:ea typeface="+mn-ea"/>
                <a:cs typeface="+mn-cs"/>
              </a:rPr>
              <a:t>In healthy cells with high mitochondrial </a:t>
            </a:r>
            <a:r>
              <a:rPr lang="en-US" sz="1200" b="0" i="0" kern="1200" dirty="0" err="1" smtClean="0">
                <a:solidFill>
                  <a:schemeClr val="tx1"/>
                </a:solidFill>
                <a:effectLst/>
                <a:latin typeface="Arial" pitchFamily="34" charset="0"/>
                <a:ea typeface="+mn-ea"/>
                <a:cs typeface="+mn-cs"/>
              </a:rPr>
              <a:t>Δψm</a:t>
            </a:r>
            <a:r>
              <a:rPr lang="en-US" sz="1200" b="0" i="0" kern="1200" dirty="0" smtClean="0">
                <a:solidFill>
                  <a:schemeClr val="tx1"/>
                </a:solidFill>
                <a:effectLst/>
                <a:latin typeface="Arial" pitchFamily="34" charset="0"/>
                <a:ea typeface="+mn-ea"/>
                <a:cs typeface="+mn-cs"/>
              </a:rPr>
              <a:t>, JC-1 spontaneously forms complexes known as J-aggregates with intense red fluorescence. On the other hand, in apoptotic or unhealthy cells with low </a:t>
            </a:r>
            <a:r>
              <a:rPr lang="en-US" sz="1200" b="0" i="0" kern="1200" dirty="0" err="1" smtClean="0">
                <a:solidFill>
                  <a:schemeClr val="tx1"/>
                </a:solidFill>
                <a:effectLst/>
                <a:latin typeface="Arial" pitchFamily="34" charset="0"/>
                <a:ea typeface="+mn-ea"/>
                <a:cs typeface="+mn-cs"/>
              </a:rPr>
              <a:t>Δψm</a:t>
            </a:r>
            <a:r>
              <a:rPr lang="en-US" sz="1200" b="0" i="0" kern="1200" dirty="0" smtClean="0">
                <a:solidFill>
                  <a:schemeClr val="tx1"/>
                </a:solidFill>
                <a:effectLst/>
                <a:latin typeface="Arial" pitchFamily="34" charset="0"/>
                <a:ea typeface="+mn-ea"/>
                <a:cs typeface="+mn-cs"/>
              </a:rPr>
              <a:t>, JC-1 remains in the monomeric form, which shows only green fluorescence</a:t>
            </a:r>
            <a:endParaRPr lang="en-US" dirty="0" smtClean="0"/>
          </a:p>
        </p:txBody>
      </p:sp>
      <p:sp>
        <p:nvSpPr>
          <p:cNvPr id="4" name="Slide Number Placeholder 3"/>
          <p:cNvSpPr>
            <a:spLocks noGrp="1"/>
          </p:cNvSpPr>
          <p:nvPr>
            <p:ph type="sldNum" sz="quarter" idx="10"/>
          </p:nvPr>
        </p:nvSpPr>
        <p:spPr/>
        <p:txBody>
          <a:bodyPr/>
          <a:lstStyle/>
          <a:p>
            <a:fld id="{A1925C0A-9BB6-4A11-A402-10AB1BD9E4B0}" type="slidenum">
              <a:rPr lang="en-US" smtClean="0"/>
              <a:pPr/>
              <a:t>43</a:t>
            </a:fld>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marR="0" indent="-228600" algn="l" defTabSz="914400" rtl="0" eaLnBrk="1" fontAlgn="base" latinLnBrk="0" hangingPunct="1">
              <a:lnSpc>
                <a:spcPct val="100000"/>
              </a:lnSpc>
              <a:spcBef>
                <a:spcPct val="30000"/>
              </a:spcBef>
              <a:spcAft>
                <a:spcPct val="0"/>
              </a:spcAft>
              <a:buClrTx/>
              <a:buSzTx/>
              <a:buFontTx/>
              <a:buNone/>
              <a:tabLst/>
              <a:defRPr/>
            </a:pPr>
            <a:r>
              <a:rPr lang="en-US" dirty="0" smtClean="0"/>
              <a:t>Cells with high </a:t>
            </a:r>
            <a:r>
              <a:rPr lang="en-US" sz="1200" kern="0" dirty="0" smtClean="0">
                <a:solidFill>
                  <a:schemeClr val="tx1"/>
                </a:solidFill>
                <a:latin typeface="Arial" pitchFamily="34" charset="0"/>
                <a:ea typeface="+mn-ea"/>
                <a:cs typeface="+mn-cs"/>
                <a:sym typeface="Symbol"/>
              </a:rPr>
              <a:t> will form JC-1 aggregates and fluoresce red, cells that fluoresce green have low .</a:t>
            </a:r>
            <a:endParaRPr lang="en-US" dirty="0" smtClean="0"/>
          </a:p>
          <a:p>
            <a:pPr marL="228600" indent="-228600">
              <a:buNone/>
            </a:pPr>
            <a:endParaRPr lang="en-US" dirty="0" smtClean="0"/>
          </a:p>
        </p:txBody>
      </p:sp>
      <p:sp>
        <p:nvSpPr>
          <p:cNvPr id="4" name="Slide Number Placeholder 3"/>
          <p:cNvSpPr>
            <a:spLocks noGrp="1"/>
          </p:cNvSpPr>
          <p:nvPr>
            <p:ph type="sldNum" sz="quarter" idx="10"/>
          </p:nvPr>
        </p:nvSpPr>
        <p:spPr/>
        <p:txBody>
          <a:bodyPr/>
          <a:lstStyle/>
          <a:p>
            <a:fld id="{A1925C0A-9BB6-4A11-A402-10AB1BD9E4B0}" type="slidenum">
              <a:rPr lang="en-US" smtClean="0"/>
              <a:pPr/>
              <a:t>44</a:t>
            </a:fld>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None/>
            </a:pPr>
            <a:endParaRPr lang="en-US" dirty="0" smtClean="0"/>
          </a:p>
        </p:txBody>
      </p:sp>
      <p:sp>
        <p:nvSpPr>
          <p:cNvPr id="4" name="Slide Number Placeholder 3"/>
          <p:cNvSpPr>
            <a:spLocks noGrp="1"/>
          </p:cNvSpPr>
          <p:nvPr>
            <p:ph type="sldNum" sz="quarter" idx="10"/>
          </p:nvPr>
        </p:nvSpPr>
        <p:spPr/>
        <p:txBody>
          <a:bodyPr/>
          <a:lstStyle/>
          <a:p>
            <a:fld id="{A1925C0A-9BB6-4A11-A402-10AB1BD9E4B0}" type="slidenum">
              <a:rPr lang="en-US" smtClean="0"/>
              <a:pPr/>
              <a:t>45</a:t>
            </a:fld>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None/>
            </a:pPr>
            <a:endParaRPr lang="en-US" dirty="0" smtClean="0"/>
          </a:p>
        </p:txBody>
      </p:sp>
      <p:sp>
        <p:nvSpPr>
          <p:cNvPr id="4" name="Slide Number Placeholder 3"/>
          <p:cNvSpPr>
            <a:spLocks noGrp="1"/>
          </p:cNvSpPr>
          <p:nvPr>
            <p:ph type="sldNum" sz="quarter" idx="10"/>
          </p:nvPr>
        </p:nvSpPr>
        <p:spPr/>
        <p:txBody>
          <a:bodyPr/>
          <a:lstStyle/>
          <a:p>
            <a:fld id="{A1925C0A-9BB6-4A11-A402-10AB1BD9E4B0}" type="slidenum">
              <a:rPr lang="en-US" smtClean="0"/>
              <a:pPr/>
              <a:t>46</a:t>
            </a:fld>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1925C0A-9BB6-4A11-A402-10AB1BD9E4B0}" type="slidenum">
              <a:rPr lang="en-US" smtClean="0"/>
              <a:pPr/>
              <a:t>47</a:t>
            </a:fld>
            <a:endParaRPr lang="en-US" dirty="0"/>
          </a:p>
        </p:txBody>
      </p:sp>
    </p:spTree>
    <p:extLst>
      <p:ext uri="{BB962C8B-B14F-4D97-AF65-F5344CB8AC3E}">
        <p14:creationId xmlns:p14="http://schemas.microsoft.com/office/powerpoint/2010/main" val="21217255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None/>
            </a:pPr>
            <a:r>
              <a:rPr lang="en-US" dirty="0" smtClean="0"/>
              <a:t>Cartoon of Apoptosis vs Necrosis.</a:t>
            </a:r>
            <a:endParaRPr lang="en-US" dirty="0"/>
          </a:p>
        </p:txBody>
      </p:sp>
      <p:sp>
        <p:nvSpPr>
          <p:cNvPr id="4" name="Slide Number Placeholder 3"/>
          <p:cNvSpPr>
            <a:spLocks noGrp="1"/>
          </p:cNvSpPr>
          <p:nvPr>
            <p:ph type="sldNum" sz="quarter" idx="10"/>
          </p:nvPr>
        </p:nvSpPr>
        <p:spPr/>
        <p:txBody>
          <a:bodyPr/>
          <a:lstStyle/>
          <a:p>
            <a:fld id="{A1925C0A-9BB6-4A11-A402-10AB1BD9E4B0}" type="slidenum">
              <a:rPr lang="en-US" smtClean="0"/>
              <a:pPr/>
              <a:t>7</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lphaUcPeriod"/>
            </a:pPr>
            <a:r>
              <a:rPr lang="en-US" baseline="0" dirty="0" smtClean="0"/>
              <a:t>Cell begins to shrink</a:t>
            </a:r>
          </a:p>
          <a:p>
            <a:pPr marL="228600" indent="-228600">
              <a:buAutoNum type="alphaUcPeriod"/>
            </a:pPr>
            <a:r>
              <a:rPr lang="en-US" baseline="0" dirty="0" smtClean="0"/>
              <a:t>The Chromatin condenses</a:t>
            </a:r>
          </a:p>
          <a:p>
            <a:pPr marL="228600" indent="-228600">
              <a:buAutoNum type="alphaUcPeriod"/>
            </a:pPr>
            <a:r>
              <a:rPr lang="en-US" baseline="0" dirty="0" smtClean="0"/>
              <a:t>The cell really shrinks</a:t>
            </a:r>
          </a:p>
          <a:p>
            <a:pPr marL="228600" indent="-228600">
              <a:buAutoNum type="alphaUcPeriod"/>
            </a:pPr>
            <a:r>
              <a:rPr lang="en-US" baseline="0" dirty="0" smtClean="0"/>
              <a:t>Cells package themselves to be removed by macs and other cells.</a:t>
            </a:r>
            <a:endParaRPr lang="en-US" dirty="0"/>
          </a:p>
        </p:txBody>
      </p:sp>
      <p:sp>
        <p:nvSpPr>
          <p:cNvPr id="4" name="Slide Number Placeholder 3"/>
          <p:cNvSpPr>
            <a:spLocks noGrp="1"/>
          </p:cNvSpPr>
          <p:nvPr>
            <p:ph type="sldNum" sz="quarter" idx="10"/>
          </p:nvPr>
        </p:nvSpPr>
        <p:spPr/>
        <p:txBody>
          <a:bodyPr/>
          <a:lstStyle/>
          <a:p>
            <a:fld id="{A1925C0A-9BB6-4A11-A402-10AB1BD9E4B0}" type="slidenum">
              <a:rPr lang="en-US" smtClean="0"/>
              <a:pPr/>
              <a:t>8</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None/>
            </a:pPr>
            <a:r>
              <a:rPr lang="en-US" dirty="0" smtClean="0"/>
              <a:t>Cells became smaller and more granular as the</a:t>
            </a:r>
            <a:r>
              <a:rPr lang="en-US" baseline="0" dirty="0" smtClean="0"/>
              <a:t> membrane is stripped away.</a:t>
            </a:r>
            <a:endParaRPr lang="en-US" dirty="0"/>
          </a:p>
        </p:txBody>
      </p:sp>
      <p:sp>
        <p:nvSpPr>
          <p:cNvPr id="4" name="Slide Number Placeholder 3"/>
          <p:cNvSpPr>
            <a:spLocks noGrp="1"/>
          </p:cNvSpPr>
          <p:nvPr>
            <p:ph type="sldNum" sz="quarter" idx="10"/>
          </p:nvPr>
        </p:nvSpPr>
        <p:spPr/>
        <p:txBody>
          <a:bodyPr/>
          <a:lstStyle/>
          <a:p>
            <a:fld id="{A1925C0A-9BB6-4A11-A402-10AB1BD9E4B0}" type="slidenum">
              <a:rPr lang="en-US" smtClean="0"/>
              <a:pPr/>
              <a:t>9</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None/>
            </a:pPr>
            <a:r>
              <a:rPr lang="en-US" dirty="0" smtClean="0"/>
              <a:t>The body</a:t>
            </a:r>
            <a:r>
              <a:rPr lang="en-US" baseline="0" dirty="0" smtClean="0"/>
              <a:t> of knowledge, many different types of cell death.</a:t>
            </a:r>
            <a:endParaRPr lang="en-US" dirty="0"/>
          </a:p>
        </p:txBody>
      </p:sp>
      <p:sp>
        <p:nvSpPr>
          <p:cNvPr id="4" name="Slide Number Placeholder 3"/>
          <p:cNvSpPr>
            <a:spLocks noGrp="1"/>
          </p:cNvSpPr>
          <p:nvPr>
            <p:ph type="sldNum" sz="quarter" idx="10"/>
          </p:nvPr>
        </p:nvSpPr>
        <p:spPr/>
        <p:txBody>
          <a:bodyPr/>
          <a:lstStyle/>
          <a:p>
            <a:fld id="{A1925C0A-9BB6-4A11-A402-10AB1BD9E4B0}" type="slidenum">
              <a:rPr lang="en-US" smtClean="0"/>
              <a:pPr/>
              <a:t>10</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None/>
            </a:pPr>
            <a:endParaRPr lang="en-US" dirty="0"/>
          </a:p>
        </p:txBody>
      </p:sp>
      <p:sp>
        <p:nvSpPr>
          <p:cNvPr id="4" name="Slide Number Placeholder 3"/>
          <p:cNvSpPr>
            <a:spLocks noGrp="1"/>
          </p:cNvSpPr>
          <p:nvPr>
            <p:ph type="sldNum" sz="quarter" idx="10"/>
          </p:nvPr>
        </p:nvSpPr>
        <p:spPr/>
        <p:txBody>
          <a:bodyPr/>
          <a:lstStyle/>
          <a:p>
            <a:fld id="{A1925C0A-9BB6-4A11-A402-10AB1BD9E4B0}" type="slidenum">
              <a:rPr lang="en-US" smtClean="0"/>
              <a:pPr/>
              <a:t>11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70FB7B70-0540-4348-84F2-B86833482DEC}" type="datetime1">
              <a:rPr lang="en-US"/>
              <a:pPr/>
              <a:t>4/7/2014</a:t>
            </a:fld>
            <a:endParaRPr lang="en-US" dirty="0"/>
          </a:p>
        </p:txBody>
      </p:sp>
      <p:sp>
        <p:nvSpPr>
          <p:cNvPr id="5" name="Footer Placeholder 4"/>
          <p:cNvSpPr>
            <a:spLocks noGrp="1"/>
          </p:cNvSpPr>
          <p:nvPr>
            <p:ph type="ftr" sz="quarter" idx="11"/>
          </p:nvPr>
        </p:nvSpPr>
        <p:spPr/>
        <p:txBody>
          <a:bodyPr/>
          <a:lstStyle>
            <a:lvl1pPr>
              <a:defRPr/>
            </a:lvl1pPr>
          </a:lstStyle>
          <a:p>
            <a:r>
              <a:rPr lang="en-US" dirty="0"/>
              <a:t>name of presentation</a:t>
            </a:r>
          </a:p>
        </p:txBody>
      </p:sp>
      <p:sp>
        <p:nvSpPr>
          <p:cNvPr id="6" name="Slide Number Placeholder 5"/>
          <p:cNvSpPr>
            <a:spLocks noGrp="1"/>
          </p:cNvSpPr>
          <p:nvPr>
            <p:ph type="sldNum" sz="quarter" idx="12"/>
          </p:nvPr>
        </p:nvSpPr>
        <p:spPr/>
        <p:txBody>
          <a:bodyPr/>
          <a:lstStyle>
            <a:lvl1pPr>
              <a:defRPr/>
            </a:lvl1pPr>
          </a:lstStyle>
          <a:p>
            <a:fld id="{80E6B843-4ABB-481A-892F-9B71D63C2D33}" type="slidenum">
              <a:rPr lang="en-US"/>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67F0684D-7471-464D-A056-6D19A2762C3C}" type="datetime1">
              <a:rPr lang="en-US"/>
              <a:pPr/>
              <a:t>4/7/2014</a:t>
            </a:fld>
            <a:endParaRPr lang="en-US" dirty="0"/>
          </a:p>
        </p:txBody>
      </p:sp>
      <p:sp>
        <p:nvSpPr>
          <p:cNvPr id="5" name="Footer Placeholder 4"/>
          <p:cNvSpPr>
            <a:spLocks noGrp="1"/>
          </p:cNvSpPr>
          <p:nvPr>
            <p:ph type="ftr" sz="quarter" idx="11"/>
          </p:nvPr>
        </p:nvSpPr>
        <p:spPr/>
        <p:txBody>
          <a:bodyPr/>
          <a:lstStyle>
            <a:lvl1pPr>
              <a:defRPr/>
            </a:lvl1pPr>
          </a:lstStyle>
          <a:p>
            <a:r>
              <a:rPr lang="en-US" dirty="0"/>
              <a:t>name of presentation</a:t>
            </a:r>
          </a:p>
        </p:txBody>
      </p:sp>
      <p:sp>
        <p:nvSpPr>
          <p:cNvPr id="6" name="Slide Number Placeholder 5"/>
          <p:cNvSpPr>
            <a:spLocks noGrp="1"/>
          </p:cNvSpPr>
          <p:nvPr>
            <p:ph type="sldNum" sz="quarter" idx="12"/>
          </p:nvPr>
        </p:nvSpPr>
        <p:spPr/>
        <p:txBody>
          <a:bodyPr/>
          <a:lstStyle>
            <a:lvl1pPr>
              <a:defRPr/>
            </a:lvl1pPr>
          </a:lstStyle>
          <a:p>
            <a:fld id="{B8E10188-8F50-4640-8C41-631A2349E6F0}" type="slidenum">
              <a:rPr lang="en-US"/>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2117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2117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2FE1A3DB-9066-41D8-A516-4DC64BDD8B27}" type="datetime1">
              <a:rPr lang="en-US"/>
              <a:pPr/>
              <a:t>4/7/2014</a:t>
            </a:fld>
            <a:endParaRPr lang="en-US" dirty="0"/>
          </a:p>
        </p:txBody>
      </p:sp>
      <p:sp>
        <p:nvSpPr>
          <p:cNvPr id="5" name="Footer Placeholder 4"/>
          <p:cNvSpPr>
            <a:spLocks noGrp="1"/>
          </p:cNvSpPr>
          <p:nvPr>
            <p:ph type="ftr" sz="quarter" idx="11"/>
          </p:nvPr>
        </p:nvSpPr>
        <p:spPr/>
        <p:txBody>
          <a:bodyPr/>
          <a:lstStyle>
            <a:lvl1pPr>
              <a:defRPr/>
            </a:lvl1pPr>
          </a:lstStyle>
          <a:p>
            <a:r>
              <a:rPr lang="en-US" dirty="0"/>
              <a:t>name of presentation</a:t>
            </a:r>
          </a:p>
        </p:txBody>
      </p:sp>
      <p:sp>
        <p:nvSpPr>
          <p:cNvPr id="6" name="Slide Number Placeholder 5"/>
          <p:cNvSpPr>
            <a:spLocks noGrp="1"/>
          </p:cNvSpPr>
          <p:nvPr>
            <p:ph type="sldNum" sz="quarter" idx="12"/>
          </p:nvPr>
        </p:nvSpPr>
        <p:spPr/>
        <p:txBody>
          <a:bodyPr/>
          <a:lstStyle>
            <a:lvl1pPr>
              <a:defRPr/>
            </a:lvl1pPr>
          </a:lstStyle>
          <a:p>
            <a:fld id="{7D8CF05C-3E34-4762-B0F4-1A6244233C89}" type="slidenum">
              <a:rPr lang="en-US"/>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68C47FC6-E823-4F30-8D5D-F5494475F6C5}" type="datetime1">
              <a:rPr lang="en-US"/>
              <a:pPr/>
              <a:t>4/7/2014</a:t>
            </a:fld>
            <a:endParaRPr lang="en-US" dirty="0"/>
          </a:p>
        </p:txBody>
      </p:sp>
      <p:sp>
        <p:nvSpPr>
          <p:cNvPr id="5" name="Footer Placeholder 4"/>
          <p:cNvSpPr>
            <a:spLocks noGrp="1"/>
          </p:cNvSpPr>
          <p:nvPr>
            <p:ph type="ftr" sz="quarter" idx="11"/>
          </p:nvPr>
        </p:nvSpPr>
        <p:spPr/>
        <p:txBody>
          <a:bodyPr/>
          <a:lstStyle>
            <a:lvl1pPr>
              <a:defRPr/>
            </a:lvl1pPr>
          </a:lstStyle>
          <a:p>
            <a:r>
              <a:rPr lang="en-US" dirty="0"/>
              <a:t>name of presentation</a:t>
            </a:r>
          </a:p>
        </p:txBody>
      </p:sp>
      <p:sp>
        <p:nvSpPr>
          <p:cNvPr id="6" name="Slide Number Placeholder 5"/>
          <p:cNvSpPr>
            <a:spLocks noGrp="1"/>
          </p:cNvSpPr>
          <p:nvPr>
            <p:ph type="sldNum" sz="quarter" idx="12"/>
          </p:nvPr>
        </p:nvSpPr>
        <p:spPr/>
        <p:txBody>
          <a:bodyPr/>
          <a:lstStyle>
            <a:lvl1pPr>
              <a:defRPr/>
            </a:lvl1pPr>
          </a:lstStyle>
          <a:p>
            <a:fld id="{275D9551-AA5E-474B-9700-676102FB9445}" type="slidenum">
              <a:rPr lang="en-US"/>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1E024328-5432-4CDC-B1E6-6A8FFCE7F7DC}" type="datetime1">
              <a:rPr lang="en-US"/>
              <a:pPr/>
              <a:t>4/7/2014</a:t>
            </a:fld>
            <a:endParaRPr lang="en-US" dirty="0"/>
          </a:p>
        </p:txBody>
      </p:sp>
      <p:sp>
        <p:nvSpPr>
          <p:cNvPr id="5" name="Footer Placeholder 4"/>
          <p:cNvSpPr>
            <a:spLocks noGrp="1"/>
          </p:cNvSpPr>
          <p:nvPr>
            <p:ph type="ftr" sz="quarter" idx="11"/>
          </p:nvPr>
        </p:nvSpPr>
        <p:spPr/>
        <p:txBody>
          <a:bodyPr/>
          <a:lstStyle>
            <a:lvl1pPr>
              <a:defRPr/>
            </a:lvl1pPr>
          </a:lstStyle>
          <a:p>
            <a:r>
              <a:rPr lang="en-US" dirty="0"/>
              <a:t>name of presentation</a:t>
            </a:r>
          </a:p>
        </p:txBody>
      </p:sp>
      <p:sp>
        <p:nvSpPr>
          <p:cNvPr id="6" name="Slide Number Placeholder 5"/>
          <p:cNvSpPr>
            <a:spLocks noGrp="1"/>
          </p:cNvSpPr>
          <p:nvPr>
            <p:ph type="sldNum" sz="quarter" idx="12"/>
          </p:nvPr>
        </p:nvSpPr>
        <p:spPr/>
        <p:txBody>
          <a:bodyPr/>
          <a:lstStyle>
            <a:lvl1pPr>
              <a:defRPr/>
            </a:lvl1pPr>
          </a:lstStyle>
          <a:p>
            <a:fld id="{2ED61939-D712-4EA8-B2F1-94FD88A8047D}" type="slidenum">
              <a:rPr lang="en-US"/>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fld id="{BA340E88-0B63-4807-B154-611925097C80}" type="datetime1">
              <a:rPr lang="en-US"/>
              <a:pPr/>
              <a:t>4/7/2014</a:t>
            </a:fld>
            <a:endParaRPr lang="en-US" dirty="0"/>
          </a:p>
        </p:txBody>
      </p:sp>
      <p:sp>
        <p:nvSpPr>
          <p:cNvPr id="6" name="Footer Placeholder 5"/>
          <p:cNvSpPr>
            <a:spLocks noGrp="1"/>
          </p:cNvSpPr>
          <p:nvPr>
            <p:ph type="ftr" sz="quarter" idx="11"/>
          </p:nvPr>
        </p:nvSpPr>
        <p:spPr/>
        <p:txBody>
          <a:bodyPr/>
          <a:lstStyle>
            <a:lvl1pPr>
              <a:defRPr/>
            </a:lvl1pPr>
          </a:lstStyle>
          <a:p>
            <a:r>
              <a:rPr lang="en-US" dirty="0"/>
              <a:t>name of presentation</a:t>
            </a:r>
          </a:p>
        </p:txBody>
      </p:sp>
      <p:sp>
        <p:nvSpPr>
          <p:cNvPr id="7" name="Slide Number Placeholder 6"/>
          <p:cNvSpPr>
            <a:spLocks noGrp="1"/>
          </p:cNvSpPr>
          <p:nvPr>
            <p:ph type="sldNum" sz="quarter" idx="12"/>
          </p:nvPr>
        </p:nvSpPr>
        <p:spPr/>
        <p:txBody>
          <a:bodyPr/>
          <a:lstStyle>
            <a:lvl1pPr>
              <a:defRPr/>
            </a:lvl1pPr>
          </a:lstStyle>
          <a:p>
            <a:fld id="{497A2CD4-D369-4018-8DB9-9A88EF685CEE}" type="slidenum">
              <a:rPr lang="en-US"/>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fld id="{12A01624-B5F8-4C6B-B699-2EA711EFDE06}" type="datetime1">
              <a:rPr lang="en-US"/>
              <a:pPr/>
              <a:t>4/7/2014</a:t>
            </a:fld>
            <a:endParaRPr lang="en-US" dirty="0"/>
          </a:p>
        </p:txBody>
      </p:sp>
      <p:sp>
        <p:nvSpPr>
          <p:cNvPr id="8" name="Footer Placeholder 7"/>
          <p:cNvSpPr>
            <a:spLocks noGrp="1"/>
          </p:cNvSpPr>
          <p:nvPr>
            <p:ph type="ftr" sz="quarter" idx="11"/>
          </p:nvPr>
        </p:nvSpPr>
        <p:spPr/>
        <p:txBody>
          <a:bodyPr/>
          <a:lstStyle>
            <a:lvl1pPr>
              <a:defRPr/>
            </a:lvl1pPr>
          </a:lstStyle>
          <a:p>
            <a:r>
              <a:rPr lang="en-US" dirty="0"/>
              <a:t>name of presentation</a:t>
            </a:r>
          </a:p>
        </p:txBody>
      </p:sp>
      <p:sp>
        <p:nvSpPr>
          <p:cNvPr id="9" name="Slide Number Placeholder 8"/>
          <p:cNvSpPr>
            <a:spLocks noGrp="1"/>
          </p:cNvSpPr>
          <p:nvPr>
            <p:ph type="sldNum" sz="quarter" idx="12"/>
          </p:nvPr>
        </p:nvSpPr>
        <p:spPr/>
        <p:txBody>
          <a:bodyPr/>
          <a:lstStyle>
            <a:lvl1pPr>
              <a:defRPr/>
            </a:lvl1pPr>
          </a:lstStyle>
          <a:p>
            <a:fld id="{DE8DB4D9-C72E-4C16-9D63-5B5BE046E436}" type="slidenum">
              <a:rPr lang="en-US"/>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fld id="{B9F6C227-20AA-4E3E-B35B-BA43B334CAFF}" type="datetime1">
              <a:rPr lang="en-US"/>
              <a:pPr/>
              <a:t>4/7/2014</a:t>
            </a:fld>
            <a:endParaRPr lang="en-US" dirty="0"/>
          </a:p>
        </p:txBody>
      </p:sp>
      <p:sp>
        <p:nvSpPr>
          <p:cNvPr id="4" name="Footer Placeholder 3"/>
          <p:cNvSpPr>
            <a:spLocks noGrp="1"/>
          </p:cNvSpPr>
          <p:nvPr>
            <p:ph type="ftr" sz="quarter" idx="11"/>
          </p:nvPr>
        </p:nvSpPr>
        <p:spPr/>
        <p:txBody>
          <a:bodyPr/>
          <a:lstStyle>
            <a:lvl1pPr>
              <a:defRPr/>
            </a:lvl1pPr>
          </a:lstStyle>
          <a:p>
            <a:r>
              <a:rPr lang="en-US" dirty="0"/>
              <a:t>name of presentation</a:t>
            </a:r>
          </a:p>
        </p:txBody>
      </p:sp>
      <p:sp>
        <p:nvSpPr>
          <p:cNvPr id="5" name="Slide Number Placeholder 4"/>
          <p:cNvSpPr>
            <a:spLocks noGrp="1"/>
          </p:cNvSpPr>
          <p:nvPr>
            <p:ph type="sldNum" sz="quarter" idx="12"/>
          </p:nvPr>
        </p:nvSpPr>
        <p:spPr/>
        <p:txBody>
          <a:bodyPr/>
          <a:lstStyle>
            <a:lvl1pPr>
              <a:defRPr/>
            </a:lvl1pPr>
          </a:lstStyle>
          <a:p>
            <a:fld id="{ED23A9D3-7AEA-4E4D-8627-832743EDD7EB}" type="slidenum">
              <a:rPr lang="en-US"/>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CA98F112-2443-4BF2-9B5D-44386E1B6B04}" type="datetime1">
              <a:rPr lang="en-US"/>
              <a:pPr/>
              <a:t>4/7/2014</a:t>
            </a:fld>
            <a:endParaRPr lang="en-US" dirty="0"/>
          </a:p>
        </p:txBody>
      </p:sp>
      <p:sp>
        <p:nvSpPr>
          <p:cNvPr id="3" name="Footer Placeholder 2"/>
          <p:cNvSpPr>
            <a:spLocks noGrp="1"/>
          </p:cNvSpPr>
          <p:nvPr>
            <p:ph type="ftr" sz="quarter" idx="11"/>
          </p:nvPr>
        </p:nvSpPr>
        <p:spPr/>
        <p:txBody>
          <a:bodyPr/>
          <a:lstStyle>
            <a:lvl1pPr>
              <a:defRPr/>
            </a:lvl1pPr>
          </a:lstStyle>
          <a:p>
            <a:r>
              <a:rPr lang="en-US" dirty="0"/>
              <a:t>name of presentation</a:t>
            </a:r>
          </a:p>
        </p:txBody>
      </p:sp>
      <p:sp>
        <p:nvSpPr>
          <p:cNvPr id="4" name="Slide Number Placeholder 3"/>
          <p:cNvSpPr>
            <a:spLocks noGrp="1"/>
          </p:cNvSpPr>
          <p:nvPr>
            <p:ph type="sldNum" sz="quarter" idx="12"/>
          </p:nvPr>
        </p:nvSpPr>
        <p:spPr/>
        <p:txBody>
          <a:bodyPr/>
          <a:lstStyle>
            <a:lvl1pPr>
              <a:defRPr/>
            </a:lvl1pPr>
          </a:lstStyle>
          <a:p>
            <a:fld id="{B5E47A70-508A-4124-B344-7FED006A0925}" type="slidenum">
              <a:rPr lang="en-US"/>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C62FA991-9CA4-4E0D-8E54-F56705D2910A}" type="datetime1">
              <a:rPr lang="en-US"/>
              <a:pPr/>
              <a:t>4/7/2014</a:t>
            </a:fld>
            <a:endParaRPr lang="en-US" dirty="0"/>
          </a:p>
        </p:txBody>
      </p:sp>
      <p:sp>
        <p:nvSpPr>
          <p:cNvPr id="6" name="Footer Placeholder 5"/>
          <p:cNvSpPr>
            <a:spLocks noGrp="1"/>
          </p:cNvSpPr>
          <p:nvPr>
            <p:ph type="ftr" sz="quarter" idx="11"/>
          </p:nvPr>
        </p:nvSpPr>
        <p:spPr/>
        <p:txBody>
          <a:bodyPr/>
          <a:lstStyle>
            <a:lvl1pPr>
              <a:defRPr/>
            </a:lvl1pPr>
          </a:lstStyle>
          <a:p>
            <a:r>
              <a:rPr lang="en-US" dirty="0"/>
              <a:t>name of presentation</a:t>
            </a:r>
          </a:p>
        </p:txBody>
      </p:sp>
      <p:sp>
        <p:nvSpPr>
          <p:cNvPr id="7" name="Slide Number Placeholder 6"/>
          <p:cNvSpPr>
            <a:spLocks noGrp="1"/>
          </p:cNvSpPr>
          <p:nvPr>
            <p:ph type="sldNum" sz="quarter" idx="12"/>
          </p:nvPr>
        </p:nvSpPr>
        <p:spPr/>
        <p:txBody>
          <a:bodyPr/>
          <a:lstStyle>
            <a:lvl1pPr>
              <a:defRPr/>
            </a:lvl1pPr>
          </a:lstStyle>
          <a:p>
            <a:fld id="{35482DEB-93D3-4464-9045-7833B26D3011}" type="slidenum">
              <a:rPr lang="en-US"/>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80CE5B3D-4A8E-47F7-9965-F384267432FD}" type="datetime1">
              <a:rPr lang="en-US"/>
              <a:pPr/>
              <a:t>4/7/2014</a:t>
            </a:fld>
            <a:endParaRPr lang="en-US" dirty="0"/>
          </a:p>
        </p:txBody>
      </p:sp>
      <p:sp>
        <p:nvSpPr>
          <p:cNvPr id="6" name="Footer Placeholder 5"/>
          <p:cNvSpPr>
            <a:spLocks noGrp="1"/>
          </p:cNvSpPr>
          <p:nvPr>
            <p:ph type="ftr" sz="quarter" idx="11"/>
          </p:nvPr>
        </p:nvSpPr>
        <p:spPr/>
        <p:txBody>
          <a:bodyPr/>
          <a:lstStyle>
            <a:lvl1pPr>
              <a:defRPr/>
            </a:lvl1pPr>
          </a:lstStyle>
          <a:p>
            <a:r>
              <a:rPr lang="en-US" dirty="0"/>
              <a:t>name of presentation</a:t>
            </a:r>
          </a:p>
        </p:txBody>
      </p:sp>
      <p:sp>
        <p:nvSpPr>
          <p:cNvPr id="7" name="Slide Number Placeholder 6"/>
          <p:cNvSpPr>
            <a:spLocks noGrp="1"/>
          </p:cNvSpPr>
          <p:nvPr>
            <p:ph type="sldNum" sz="quarter" idx="12"/>
          </p:nvPr>
        </p:nvSpPr>
        <p:spPr/>
        <p:txBody>
          <a:bodyPr/>
          <a:lstStyle>
            <a:lvl1pPr>
              <a:defRPr/>
            </a:lvl1pPr>
          </a:lstStyle>
          <a:p>
            <a:fld id="{E1333836-DA9E-40F1-B2C7-71407D4233BD}" type="slidenum">
              <a:rPr lang="en-US"/>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amma/>
                <a:shade val="87843"/>
                <a:invGamma/>
              </a:schemeClr>
            </a:gs>
            <a:gs pos="100000">
              <a:schemeClr val="bg1"/>
            </a:gs>
          </a:gsLst>
          <a:lin ang="54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94456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371600"/>
            <a:ext cx="82296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30555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solidFill>
                  <a:srgbClr val="C0C0C0"/>
                </a:solidFill>
              </a:defRPr>
            </a:lvl1pPr>
          </a:lstStyle>
          <a:p>
            <a:fld id="{9988768A-23A3-47E6-9E1A-038520010204}" type="datetime1">
              <a:rPr lang="en-US"/>
              <a:pPr/>
              <a:t>4/7/2014</a:t>
            </a:fld>
            <a:endParaRPr lang="en-US" dirty="0"/>
          </a:p>
        </p:txBody>
      </p:sp>
      <p:sp>
        <p:nvSpPr>
          <p:cNvPr id="1029" name="Rectangle 5"/>
          <p:cNvSpPr>
            <a:spLocks noGrp="1" noChangeArrowheads="1"/>
          </p:cNvSpPr>
          <p:nvPr>
            <p:ph type="ftr" sz="quarter" idx="3"/>
          </p:nvPr>
        </p:nvSpPr>
        <p:spPr bwMode="auto">
          <a:xfrm>
            <a:off x="3124200" y="6305550"/>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rgbClr val="C0C0C0"/>
                </a:solidFill>
              </a:defRPr>
            </a:lvl1pPr>
          </a:lstStyle>
          <a:p>
            <a:r>
              <a:rPr lang="en-US" dirty="0"/>
              <a:t>name of presentation</a:t>
            </a:r>
          </a:p>
        </p:txBody>
      </p:sp>
      <p:sp>
        <p:nvSpPr>
          <p:cNvPr id="1030" name="Rectangle 6"/>
          <p:cNvSpPr>
            <a:spLocks noGrp="1" noChangeArrowheads="1"/>
          </p:cNvSpPr>
          <p:nvPr>
            <p:ph type="sldNum" sz="quarter" idx="4"/>
          </p:nvPr>
        </p:nvSpPr>
        <p:spPr bwMode="auto">
          <a:xfrm>
            <a:off x="6553200" y="630555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rgbClr val="C0C0C0"/>
                </a:solidFill>
              </a:defRPr>
            </a:lvl1pPr>
          </a:lstStyle>
          <a:p>
            <a:fld id="{43034CB3-0355-4724-A8B1-C54CB48D3BF2}" type="slidenum">
              <a:rPr lang="en-US"/>
              <a:pPr/>
              <a:t>‹#›</a:t>
            </a:fld>
            <a:endParaRPr lang="en-US" dirty="0"/>
          </a:p>
        </p:txBody>
      </p:sp>
      <p:pic>
        <p:nvPicPr>
          <p:cNvPr id="1032" name="Picture 8" descr="smallhorizkumcsignature"/>
          <p:cNvPicPr>
            <a:picLocks noChangeAspect="1" noChangeArrowheads="1"/>
          </p:cNvPicPr>
          <p:nvPr/>
        </p:nvPicPr>
        <p:blipFill>
          <a:blip r:embed="rId13" cstate="print"/>
          <a:srcRect/>
          <a:stretch>
            <a:fillRect/>
          </a:stretch>
        </p:blipFill>
        <p:spPr bwMode="auto">
          <a:xfrm>
            <a:off x="7181850" y="5638800"/>
            <a:ext cx="1657350" cy="457200"/>
          </a:xfrm>
          <a:prstGeom prst="rect">
            <a:avLst/>
          </a:prstGeom>
          <a:noFill/>
        </p:spPr>
      </p:pic>
      <p:pic>
        <p:nvPicPr>
          <p:cNvPr id="1036" name="Picture 12" descr="indexmasthead_3color_bar"/>
          <p:cNvPicPr>
            <a:picLocks noChangeAspect="1" noChangeArrowheads="1"/>
          </p:cNvPicPr>
          <p:nvPr/>
        </p:nvPicPr>
        <p:blipFill>
          <a:blip r:embed="rId14" cstate="print"/>
          <a:srcRect/>
          <a:stretch>
            <a:fillRect/>
          </a:stretch>
        </p:blipFill>
        <p:spPr bwMode="auto">
          <a:xfrm>
            <a:off x="285750" y="6200775"/>
            <a:ext cx="8572500" cy="123825"/>
          </a:xfrm>
          <a:prstGeom prst="rect">
            <a:avLst/>
          </a:prstGeom>
          <a:noFill/>
        </p:spPr>
      </p:pic>
      <p:sp>
        <p:nvSpPr>
          <p:cNvPr id="1037" name="Line 13"/>
          <p:cNvSpPr>
            <a:spLocks noChangeShapeType="1"/>
          </p:cNvSpPr>
          <p:nvPr/>
        </p:nvSpPr>
        <p:spPr bwMode="auto">
          <a:xfrm>
            <a:off x="304800" y="1219200"/>
            <a:ext cx="8534400" cy="0"/>
          </a:xfrm>
          <a:prstGeom prst="line">
            <a:avLst/>
          </a:prstGeom>
          <a:noFill/>
          <a:ln w="9525">
            <a:solidFill>
              <a:srgbClr val="C0C0C0"/>
            </a:solidFill>
            <a:round/>
            <a:headEnd/>
            <a:tailEnd/>
          </a:ln>
          <a:effectLst/>
        </p:spPr>
        <p:txBody>
          <a:bodyPr/>
          <a:lstStyle/>
          <a:p>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fontAlgn="base" hangingPunct="1">
        <a:spcBef>
          <a:spcPct val="0"/>
        </a:spcBef>
        <a:spcAft>
          <a:spcPct val="0"/>
        </a:spcAft>
        <a:defRPr sz="3600" b="1">
          <a:solidFill>
            <a:schemeClr val="tx2"/>
          </a:solidFill>
          <a:latin typeface="+mj-lt"/>
          <a:ea typeface="+mj-ea"/>
          <a:cs typeface="+mj-cs"/>
        </a:defRPr>
      </a:lvl1pPr>
      <a:lvl2pPr algn="l" rtl="0" eaLnBrk="1" fontAlgn="base" hangingPunct="1">
        <a:spcBef>
          <a:spcPct val="0"/>
        </a:spcBef>
        <a:spcAft>
          <a:spcPct val="0"/>
        </a:spcAft>
        <a:defRPr sz="3600" b="1">
          <a:solidFill>
            <a:schemeClr val="tx2"/>
          </a:solidFill>
          <a:latin typeface="Arial" pitchFamily="34" charset="0"/>
        </a:defRPr>
      </a:lvl2pPr>
      <a:lvl3pPr algn="l" rtl="0" eaLnBrk="1" fontAlgn="base" hangingPunct="1">
        <a:spcBef>
          <a:spcPct val="0"/>
        </a:spcBef>
        <a:spcAft>
          <a:spcPct val="0"/>
        </a:spcAft>
        <a:defRPr sz="3600" b="1">
          <a:solidFill>
            <a:schemeClr val="tx2"/>
          </a:solidFill>
          <a:latin typeface="Arial" pitchFamily="34" charset="0"/>
        </a:defRPr>
      </a:lvl3pPr>
      <a:lvl4pPr algn="l" rtl="0" eaLnBrk="1" fontAlgn="base" hangingPunct="1">
        <a:spcBef>
          <a:spcPct val="0"/>
        </a:spcBef>
        <a:spcAft>
          <a:spcPct val="0"/>
        </a:spcAft>
        <a:defRPr sz="3600" b="1">
          <a:solidFill>
            <a:schemeClr val="tx2"/>
          </a:solidFill>
          <a:latin typeface="Arial" pitchFamily="34" charset="0"/>
        </a:defRPr>
      </a:lvl4pPr>
      <a:lvl5pPr algn="l" rtl="0" eaLnBrk="1" fontAlgn="base" hangingPunct="1">
        <a:spcBef>
          <a:spcPct val="0"/>
        </a:spcBef>
        <a:spcAft>
          <a:spcPct val="0"/>
        </a:spcAft>
        <a:defRPr sz="3600" b="1">
          <a:solidFill>
            <a:schemeClr val="tx2"/>
          </a:solidFill>
          <a:latin typeface="Arial" pitchFamily="34" charset="0"/>
        </a:defRPr>
      </a:lvl5pPr>
      <a:lvl6pPr marL="457200" algn="l" rtl="0" eaLnBrk="1" fontAlgn="base" hangingPunct="1">
        <a:spcBef>
          <a:spcPct val="0"/>
        </a:spcBef>
        <a:spcAft>
          <a:spcPct val="0"/>
        </a:spcAft>
        <a:defRPr sz="3600" b="1">
          <a:solidFill>
            <a:schemeClr val="tx2"/>
          </a:solidFill>
          <a:latin typeface="Arial" pitchFamily="34" charset="0"/>
        </a:defRPr>
      </a:lvl6pPr>
      <a:lvl7pPr marL="914400" algn="l" rtl="0" eaLnBrk="1" fontAlgn="base" hangingPunct="1">
        <a:spcBef>
          <a:spcPct val="0"/>
        </a:spcBef>
        <a:spcAft>
          <a:spcPct val="0"/>
        </a:spcAft>
        <a:defRPr sz="3600" b="1">
          <a:solidFill>
            <a:schemeClr val="tx2"/>
          </a:solidFill>
          <a:latin typeface="Arial" pitchFamily="34" charset="0"/>
        </a:defRPr>
      </a:lvl7pPr>
      <a:lvl8pPr marL="1371600" algn="l" rtl="0" eaLnBrk="1" fontAlgn="base" hangingPunct="1">
        <a:spcBef>
          <a:spcPct val="0"/>
        </a:spcBef>
        <a:spcAft>
          <a:spcPct val="0"/>
        </a:spcAft>
        <a:defRPr sz="3600" b="1">
          <a:solidFill>
            <a:schemeClr val="tx2"/>
          </a:solidFill>
          <a:latin typeface="Arial" pitchFamily="34" charset="0"/>
        </a:defRPr>
      </a:lvl8pPr>
      <a:lvl9pPr marL="1828800" algn="l" rtl="0" eaLnBrk="1" fontAlgn="base" hangingPunct="1">
        <a:spcBef>
          <a:spcPct val="0"/>
        </a:spcBef>
        <a:spcAft>
          <a:spcPct val="0"/>
        </a:spcAft>
        <a:defRPr sz="3600" b="1">
          <a:solidFill>
            <a:schemeClr val="tx2"/>
          </a:solidFill>
          <a:latin typeface="Arial" pitchFamily="34" charset="0"/>
        </a:defRPr>
      </a:lvl9pPr>
    </p:titleStyle>
    <p:bodyStyle>
      <a:lvl1pPr marL="342900" indent="-342900" algn="l" rtl="0" eaLnBrk="1" fontAlgn="base" hangingPunct="1">
        <a:spcBef>
          <a:spcPct val="0"/>
        </a:spcBef>
        <a:spcAft>
          <a:spcPct val="20000"/>
        </a:spcAft>
        <a:buSzPct val="110000"/>
        <a:buFont typeface="Wingdings" pitchFamily="2" charset="2"/>
        <a:buChar char="§"/>
        <a:defRPr sz="3000" b="1">
          <a:solidFill>
            <a:schemeClr val="tx1"/>
          </a:solidFill>
          <a:latin typeface="+mn-lt"/>
          <a:ea typeface="+mn-ea"/>
          <a:cs typeface="+mn-cs"/>
        </a:defRPr>
      </a:lvl1pPr>
      <a:lvl2pPr marL="742950" indent="-285750" algn="l" rtl="0" eaLnBrk="1" fontAlgn="base" hangingPunct="1">
        <a:spcBef>
          <a:spcPct val="0"/>
        </a:spcBef>
        <a:spcAft>
          <a:spcPct val="20000"/>
        </a:spcAft>
        <a:buSzPct val="110000"/>
        <a:buFont typeface="Wingdings" pitchFamily="2" charset="2"/>
        <a:buChar char="§"/>
        <a:defRPr sz="3000" b="1">
          <a:solidFill>
            <a:schemeClr val="tx1"/>
          </a:solidFill>
          <a:latin typeface="+mn-lt"/>
        </a:defRPr>
      </a:lvl2pPr>
      <a:lvl3pPr marL="1143000" indent="-228600" algn="l" rtl="0" eaLnBrk="1" fontAlgn="base" hangingPunct="1">
        <a:spcBef>
          <a:spcPct val="0"/>
        </a:spcBef>
        <a:spcAft>
          <a:spcPct val="20000"/>
        </a:spcAft>
        <a:buSzPct val="110000"/>
        <a:buFont typeface="Wingdings" pitchFamily="2" charset="2"/>
        <a:buChar char="§"/>
        <a:defRPr sz="3000" b="1">
          <a:solidFill>
            <a:schemeClr val="tx1"/>
          </a:solidFill>
          <a:latin typeface="+mn-lt"/>
        </a:defRPr>
      </a:lvl3pPr>
      <a:lvl4pPr marL="1600200" indent="-228600" algn="l" rtl="0" eaLnBrk="1" fontAlgn="base" hangingPunct="1">
        <a:spcBef>
          <a:spcPct val="0"/>
        </a:spcBef>
        <a:spcAft>
          <a:spcPct val="20000"/>
        </a:spcAft>
        <a:buSzPct val="110000"/>
        <a:buFont typeface="Wingdings" pitchFamily="2" charset="2"/>
        <a:buChar char="§"/>
        <a:defRPr sz="3000" b="1">
          <a:solidFill>
            <a:schemeClr val="tx1"/>
          </a:solidFill>
          <a:latin typeface="+mn-lt"/>
        </a:defRPr>
      </a:lvl4pPr>
      <a:lvl5pPr marL="2057400" indent="-228600" algn="l" rtl="0" eaLnBrk="1" fontAlgn="base" hangingPunct="1">
        <a:spcBef>
          <a:spcPct val="0"/>
        </a:spcBef>
        <a:spcAft>
          <a:spcPct val="20000"/>
        </a:spcAft>
        <a:buSzPct val="110000"/>
        <a:buFont typeface="Wingdings" pitchFamily="2" charset="2"/>
        <a:buChar char="§"/>
        <a:defRPr sz="3000" b="1">
          <a:solidFill>
            <a:schemeClr val="tx1"/>
          </a:solidFill>
          <a:latin typeface="+mn-lt"/>
        </a:defRPr>
      </a:lvl5pPr>
      <a:lvl6pPr marL="2514600" indent="-228600" algn="l" rtl="0" eaLnBrk="1" fontAlgn="base" hangingPunct="1">
        <a:spcBef>
          <a:spcPct val="0"/>
        </a:spcBef>
        <a:spcAft>
          <a:spcPct val="20000"/>
        </a:spcAft>
        <a:buSzPct val="110000"/>
        <a:buFont typeface="Wingdings" pitchFamily="2" charset="2"/>
        <a:buChar char="§"/>
        <a:defRPr sz="3000" b="1">
          <a:solidFill>
            <a:schemeClr val="tx1"/>
          </a:solidFill>
          <a:latin typeface="+mn-lt"/>
        </a:defRPr>
      </a:lvl6pPr>
      <a:lvl7pPr marL="2971800" indent="-228600" algn="l" rtl="0" eaLnBrk="1" fontAlgn="base" hangingPunct="1">
        <a:spcBef>
          <a:spcPct val="0"/>
        </a:spcBef>
        <a:spcAft>
          <a:spcPct val="20000"/>
        </a:spcAft>
        <a:buSzPct val="110000"/>
        <a:buFont typeface="Wingdings" pitchFamily="2" charset="2"/>
        <a:buChar char="§"/>
        <a:defRPr sz="3000" b="1">
          <a:solidFill>
            <a:schemeClr val="tx1"/>
          </a:solidFill>
          <a:latin typeface="+mn-lt"/>
        </a:defRPr>
      </a:lvl7pPr>
      <a:lvl8pPr marL="3429000" indent="-228600" algn="l" rtl="0" eaLnBrk="1" fontAlgn="base" hangingPunct="1">
        <a:spcBef>
          <a:spcPct val="0"/>
        </a:spcBef>
        <a:spcAft>
          <a:spcPct val="20000"/>
        </a:spcAft>
        <a:buSzPct val="110000"/>
        <a:buFont typeface="Wingdings" pitchFamily="2" charset="2"/>
        <a:buChar char="§"/>
        <a:defRPr sz="3000" b="1">
          <a:solidFill>
            <a:schemeClr val="tx1"/>
          </a:solidFill>
          <a:latin typeface="+mn-lt"/>
        </a:defRPr>
      </a:lvl8pPr>
      <a:lvl9pPr marL="3886200" indent="-228600" algn="l" rtl="0" eaLnBrk="1" fontAlgn="base" hangingPunct="1">
        <a:spcBef>
          <a:spcPct val="0"/>
        </a:spcBef>
        <a:spcAft>
          <a:spcPct val="20000"/>
        </a:spcAft>
        <a:buSzPct val="110000"/>
        <a:buFont typeface="Wingdings" pitchFamily="2" charset="2"/>
        <a:buChar char="§"/>
        <a:defRPr sz="3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hyperlink" Target="http://www.phiphilux.com/phi1.html" TargetMode="External"/><Relationship Id="rId4" Type="http://schemas.openxmlformats.org/officeDocument/2006/relationships/image" Target="../media/image17.gif"/></Relationships>
</file>

<file path=ppt/slides/_rels/slide2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hyperlink" Target="http://tools.invitrogen.com/content/sfs/manuals/mp35135.pdf" TargetMode="Externa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3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3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www.reading.ac.uk/cellmigration/apoptosis.htm"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pPr algn="ctr"/>
            <a:r>
              <a:rPr lang="en-US" dirty="0" smtClean="0"/>
              <a:t>Measuring Apoptosis using Flow Cytometry</a:t>
            </a:r>
            <a:endParaRPr lang="en-US" dirty="0"/>
          </a:p>
        </p:txBody>
      </p:sp>
      <p:sp>
        <p:nvSpPr>
          <p:cNvPr id="2051" name="Rectangle 3"/>
          <p:cNvSpPr>
            <a:spLocks noGrp="1" noChangeArrowheads="1"/>
          </p:cNvSpPr>
          <p:nvPr>
            <p:ph type="subTitle" idx="1"/>
          </p:nvPr>
        </p:nvSpPr>
        <p:spPr/>
        <p:txBody>
          <a:bodyPr/>
          <a:lstStyle/>
          <a:p>
            <a:pPr>
              <a:spcBef>
                <a:spcPts val="0"/>
              </a:spcBef>
              <a:spcAft>
                <a:spcPts val="336"/>
              </a:spcAft>
            </a:pPr>
            <a:r>
              <a:rPr lang="en-US" sz="1200" dirty="0" smtClean="0"/>
              <a:t>Rich Hastings</a:t>
            </a:r>
          </a:p>
          <a:p>
            <a:pPr>
              <a:spcBef>
                <a:spcPts val="0"/>
              </a:spcBef>
              <a:spcAft>
                <a:spcPts val="336"/>
              </a:spcAft>
            </a:pPr>
            <a:r>
              <a:rPr lang="en-US" sz="1200" dirty="0" smtClean="0"/>
              <a:t>KUMC Flow Cytometry Core Lab</a:t>
            </a:r>
          </a:p>
          <a:p>
            <a:pPr>
              <a:spcBef>
                <a:spcPts val="0"/>
              </a:spcBef>
              <a:spcAft>
                <a:spcPts val="336"/>
              </a:spcAft>
            </a:pPr>
            <a:r>
              <a:rPr lang="en-US" sz="1200" dirty="0" smtClean="0"/>
              <a:t>3901 Rainbow Boulevard</a:t>
            </a:r>
          </a:p>
          <a:p>
            <a:pPr>
              <a:spcBef>
                <a:spcPts val="0"/>
              </a:spcBef>
              <a:spcAft>
                <a:spcPts val="336"/>
              </a:spcAft>
            </a:pPr>
            <a:r>
              <a:rPr lang="en-US" sz="1200" dirty="0" smtClean="0"/>
              <a:t>Kansas City, KS 66160</a:t>
            </a:r>
          </a:p>
          <a:p>
            <a:pPr>
              <a:spcBef>
                <a:spcPts val="0"/>
              </a:spcBef>
              <a:spcAft>
                <a:spcPts val="336"/>
              </a:spcAft>
            </a:pPr>
            <a:r>
              <a:rPr lang="en-US" sz="1200" dirty="0" smtClean="0"/>
              <a:t>913-588-0627</a:t>
            </a:r>
          </a:p>
          <a:p>
            <a:pPr>
              <a:spcBef>
                <a:spcPts val="0"/>
              </a:spcBef>
              <a:spcAft>
                <a:spcPts val="336"/>
              </a:spcAft>
            </a:pPr>
            <a:r>
              <a:rPr lang="en-US" sz="1200" dirty="0" smtClean="0"/>
              <a:t>rhastings@kumc.edu</a:t>
            </a:r>
          </a:p>
          <a:p>
            <a:pPr>
              <a:spcBef>
                <a:spcPts val="0"/>
              </a:spcBef>
              <a:spcAft>
                <a:spcPts val="336"/>
              </a:spcAft>
            </a:pPr>
            <a:r>
              <a:rPr lang="en-US" sz="1200" dirty="0" smtClean="0"/>
              <a:t>http://www.kumc.edu/flow/</a:t>
            </a:r>
            <a:endParaRPr lang="en-US" sz="12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algn="ctr"/>
            <a:r>
              <a:rPr lang="en-US" dirty="0" smtClean="0"/>
              <a:t>Apoptosis</a:t>
            </a:r>
            <a:endParaRPr lang="en-US" dirty="0"/>
          </a:p>
        </p:txBody>
      </p:sp>
      <p:pic>
        <p:nvPicPr>
          <p:cNvPr id="3" name="Content Placeholder 2"/>
          <p:cNvPicPr>
            <a:picLocks noGrp="1" noChangeAspect="1" noChangeArrowheads="1"/>
          </p:cNvPicPr>
          <p:nvPr>
            <p:ph idx="1"/>
          </p:nvPr>
        </p:nvPicPr>
        <p:blipFill>
          <a:blip r:embed="rId3" cstate="print"/>
          <a:srcRect/>
          <a:stretch>
            <a:fillRect/>
          </a:stretch>
        </p:blipFill>
        <p:spPr bwMode="auto">
          <a:xfrm>
            <a:off x="1168908" y="1210626"/>
            <a:ext cx="5993892" cy="5428679"/>
          </a:xfrm>
          <a:prstGeom prst="rect">
            <a:avLst/>
          </a:prstGeom>
          <a:noFill/>
          <a:ln w="9525">
            <a:noFill/>
            <a:miter lim="800000"/>
            <a:headEnd/>
            <a:tailEnd/>
          </a:ln>
        </p:spPr>
      </p:pic>
      <p:sp>
        <p:nvSpPr>
          <p:cNvPr id="9" name="TextBox 8"/>
          <p:cNvSpPr txBox="1"/>
          <p:nvPr/>
        </p:nvSpPr>
        <p:spPr>
          <a:xfrm>
            <a:off x="7162800" y="1752600"/>
            <a:ext cx="1981200" cy="2862322"/>
          </a:xfrm>
          <a:prstGeom prst="rect">
            <a:avLst/>
          </a:prstGeom>
          <a:noFill/>
        </p:spPr>
        <p:txBody>
          <a:bodyPr wrap="square" rtlCol="0">
            <a:spAutoFit/>
          </a:bodyPr>
          <a:lstStyle/>
          <a:p>
            <a:r>
              <a:rPr lang="en-US" dirty="0" smtClean="0"/>
              <a:t>From: </a:t>
            </a:r>
            <a:r>
              <a:rPr lang="en-US" b="1" dirty="0" smtClean="0"/>
              <a:t>Wlodkowic, D</a:t>
            </a:r>
            <a:r>
              <a:rPr lang="en-US" dirty="0" smtClean="0"/>
              <a:t> (2010). Cytometry in Cell Necrobiology Revisited. Recent Advances and New Vistas. </a:t>
            </a:r>
            <a:r>
              <a:rPr lang="en-US" i="1" dirty="0" smtClean="0"/>
              <a:t>Cytometry</a:t>
            </a:r>
            <a:r>
              <a:rPr lang="en-US" dirty="0" smtClean="0"/>
              <a:t> </a:t>
            </a:r>
            <a:r>
              <a:rPr lang="en-US" b="1" dirty="0" smtClean="0"/>
              <a:t>77A: 591-606</a:t>
            </a:r>
            <a:r>
              <a:rPr lang="en-US" dirty="0" smtClean="0"/>
              <a:t>.</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algn="ctr"/>
            <a:r>
              <a:rPr lang="en-US" dirty="0" smtClean="0"/>
              <a:t>Apoptosis</a:t>
            </a:r>
            <a:endParaRPr lang="en-US" dirty="0"/>
          </a:p>
        </p:txBody>
      </p:sp>
      <p:sp>
        <p:nvSpPr>
          <p:cNvPr id="3075" name="Rectangle 3"/>
          <p:cNvSpPr>
            <a:spLocks noGrp="1" noChangeArrowheads="1"/>
          </p:cNvSpPr>
          <p:nvPr>
            <p:ph type="body" idx="1"/>
          </p:nvPr>
        </p:nvSpPr>
        <p:spPr>
          <a:xfrm>
            <a:off x="457200" y="1295400"/>
            <a:ext cx="8229600" cy="4114800"/>
          </a:xfrm>
        </p:spPr>
        <p:txBody>
          <a:bodyPr>
            <a:noAutofit/>
          </a:bodyPr>
          <a:lstStyle/>
          <a:p>
            <a:r>
              <a:rPr lang="en-US" sz="2800" b="0" dirty="0" smtClean="0"/>
              <a:t>Pathways</a:t>
            </a:r>
          </a:p>
          <a:p>
            <a:pPr lvl="1"/>
            <a:r>
              <a:rPr lang="en-US" sz="1800" b="0" dirty="0" smtClean="0"/>
              <a:t>Extrinsic (‘Death Receptor’)</a:t>
            </a:r>
          </a:p>
          <a:p>
            <a:pPr lvl="1"/>
            <a:r>
              <a:rPr lang="en-US" sz="1800" b="0" dirty="0" smtClean="0"/>
              <a:t>Intrinsic (Mitochondria)</a:t>
            </a:r>
          </a:p>
          <a:p>
            <a:pPr lvl="1"/>
            <a:r>
              <a:rPr lang="en-US" sz="1800" b="0" dirty="0" smtClean="0"/>
              <a:t>Perforin/Granzyme (T-cell mediated)</a:t>
            </a:r>
          </a:p>
          <a:p>
            <a:pPr lvl="1">
              <a:buNone/>
            </a:pPr>
            <a:endParaRPr lang="en-US" sz="2400" b="0" dirty="0" smtClean="0"/>
          </a:p>
        </p:txBody>
      </p:sp>
      <p:pic>
        <p:nvPicPr>
          <p:cNvPr id="1027" name="Picture 3"/>
          <p:cNvPicPr>
            <a:picLocks noChangeAspect="1" noChangeArrowheads="1"/>
          </p:cNvPicPr>
          <p:nvPr/>
        </p:nvPicPr>
        <p:blipFill>
          <a:blip r:embed="rId3" cstate="print"/>
          <a:srcRect/>
          <a:stretch>
            <a:fillRect/>
          </a:stretch>
        </p:blipFill>
        <p:spPr bwMode="auto">
          <a:xfrm>
            <a:off x="1828800" y="2895600"/>
            <a:ext cx="5393531" cy="2940844"/>
          </a:xfrm>
          <a:prstGeom prst="rect">
            <a:avLst/>
          </a:prstGeom>
          <a:noFill/>
          <a:ln w="9525">
            <a:noFill/>
            <a:miter lim="800000"/>
            <a:headEnd/>
            <a:tailEnd/>
          </a:ln>
        </p:spPr>
      </p:pic>
      <p:sp>
        <p:nvSpPr>
          <p:cNvPr id="6" name="TextBox 5"/>
          <p:cNvSpPr txBox="1"/>
          <p:nvPr/>
        </p:nvSpPr>
        <p:spPr>
          <a:xfrm>
            <a:off x="152400" y="6260068"/>
            <a:ext cx="8705268" cy="369332"/>
          </a:xfrm>
          <a:prstGeom prst="rect">
            <a:avLst/>
          </a:prstGeom>
          <a:noFill/>
        </p:spPr>
        <p:txBody>
          <a:bodyPr wrap="none" rtlCol="0">
            <a:spAutoFit/>
          </a:bodyPr>
          <a:lstStyle/>
          <a:p>
            <a:r>
              <a:rPr lang="en-US" sz="1400" dirty="0" smtClean="0"/>
              <a:t>From: </a:t>
            </a:r>
            <a:r>
              <a:rPr lang="en-US" sz="1400" b="1" dirty="0" smtClean="0"/>
              <a:t>Elmore, S. A.</a:t>
            </a:r>
            <a:r>
              <a:rPr lang="en-US" sz="1400" dirty="0" smtClean="0"/>
              <a:t> (2007). Apoptosis: a review of programmed cell death. </a:t>
            </a:r>
            <a:r>
              <a:rPr lang="en-US" sz="1400" i="1" dirty="0" smtClean="0"/>
              <a:t>Toxicol Pathol</a:t>
            </a:r>
            <a:r>
              <a:rPr lang="en-US" sz="1400" dirty="0" smtClean="0"/>
              <a:t> </a:t>
            </a:r>
            <a:r>
              <a:rPr lang="en-US" sz="1400" b="1" dirty="0" smtClean="0"/>
              <a:t>35 (4):495-516</a:t>
            </a:r>
            <a:r>
              <a:rPr lang="en-US" sz="1400" dirty="0" smtClean="0"/>
              <a:t>.</a:t>
            </a:r>
            <a:r>
              <a:rPr lang="en-US" dirty="0" smtClean="0"/>
              <a:t>  </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algn="ctr"/>
            <a:r>
              <a:rPr lang="en-US" dirty="0" smtClean="0"/>
              <a:t>Apoptosis</a:t>
            </a:r>
            <a:endParaRPr lang="en-US" dirty="0"/>
          </a:p>
        </p:txBody>
      </p:sp>
      <p:sp>
        <p:nvSpPr>
          <p:cNvPr id="3075" name="Rectangle 3"/>
          <p:cNvSpPr>
            <a:spLocks noGrp="1" noChangeArrowheads="1"/>
          </p:cNvSpPr>
          <p:nvPr>
            <p:ph type="body" idx="1"/>
          </p:nvPr>
        </p:nvSpPr>
        <p:spPr>
          <a:xfrm>
            <a:off x="457200" y="1295400"/>
            <a:ext cx="8229600" cy="4114800"/>
          </a:xfrm>
        </p:spPr>
        <p:txBody>
          <a:bodyPr>
            <a:noAutofit/>
          </a:bodyPr>
          <a:lstStyle/>
          <a:p>
            <a:pPr lvl="1"/>
            <a:r>
              <a:rPr lang="en-US" sz="2800" b="0" dirty="0" smtClean="0"/>
              <a:t>Extrinsic (‘Death Receptor’)</a:t>
            </a:r>
          </a:p>
          <a:p>
            <a:pPr lvl="2"/>
            <a:r>
              <a:rPr lang="en-US" sz="2000" b="0" dirty="0" smtClean="0"/>
              <a:t>Ligands/Receptors implicated in the induction of apoptosis:</a:t>
            </a:r>
          </a:p>
          <a:p>
            <a:pPr lvl="3"/>
            <a:r>
              <a:rPr lang="en-US" sz="1800" b="0" dirty="0" err="1" smtClean="0"/>
              <a:t>FasL</a:t>
            </a:r>
            <a:r>
              <a:rPr lang="en-US" sz="1800" b="0" smtClean="0"/>
              <a:t> (CD178)/Fas </a:t>
            </a:r>
            <a:r>
              <a:rPr lang="en-US" sz="1800" b="0" dirty="0" smtClean="0"/>
              <a:t>(CD95)</a:t>
            </a:r>
          </a:p>
          <a:p>
            <a:pPr lvl="3"/>
            <a:r>
              <a:rPr lang="en-US" sz="1800" b="0" dirty="0" smtClean="0"/>
              <a:t>TNF-</a:t>
            </a:r>
            <a:r>
              <a:rPr lang="en-US" sz="1800" b="0" dirty="0" smtClean="0">
                <a:sym typeface="Symbol"/>
              </a:rPr>
              <a:t>/TNFR1</a:t>
            </a:r>
          </a:p>
          <a:p>
            <a:pPr lvl="3"/>
            <a:r>
              <a:rPr lang="en-US" sz="1800" b="0" dirty="0" smtClean="0">
                <a:sym typeface="Symbol"/>
              </a:rPr>
              <a:t>Apo3L/DR3</a:t>
            </a:r>
          </a:p>
          <a:p>
            <a:pPr lvl="3"/>
            <a:r>
              <a:rPr lang="en-US" sz="1800" b="0" dirty="0" smtClean="0">
                <a:sym typeface="Symbol"/>
              </a:rPr>
              <a:t>Apo2L/DR4</a:t>
            </a:r>
          </a:p>
          <a:p>
            <a:pPr lvl="3"/>
            <a:r>
              <a:rPr lang="en-US" sz="1800" b="0" dirty="0" smtClean="0">
                <a:sym typeface="Symbol"/>
              </a:rPr>
              <a:t>Apo2L/DR5</a:t>
            </a:r>
          </a:p>
          <a:p>
            <a:pPr lvl="2"/>
            <a:r>
              <a:rPr lang="en-US" sz="2000" b="0" dirty="0" smtClean="0"/>
              <a:t>Binding creates a death-inducing signaling complex (DISC) to be formed.</a:t>
            </a:r>
          </a:p>
          <a:p>
            <a:pPr lvl="2"/>
            <a:r>
              <a:rPr lang="en-US" sz="2000" b="0" dirty="0" smtClean="0"/>
              <a:t>Activation of procaspase-8, starts execution phase of apoptosis.</a:t>
            </a:r>
          </a:p>
          <a:p>
            <a:pPr lvl="1">
              <a:buNone/>
            </a:pPr>
            <a:endParaRPr lang="en-US" sz="2400" b="0"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algn="ctr"/>
            <a:r>
              <a:rPr lang="en-US" dirty="0" smtClean="0"/>
              <a:t>Apoptosis</a:t>
            </a:r>
            <a:endParaRPr lang="en-US" dirty="0"/>
          </a:p>
        </p:txBody>
      </p:sp>
      <p:sp>
        <p:nvSpPr>
          <p:cNvPr id="3075" name="Rectangle 3"/>
          <p:cNvSpPr>
            <a:spLocks noGrp="1" noChangeArrowheads="1"/>
          </p:cNvSpPr>
          <p:nvPr>
            <p:ph type="body" idx="1"/>
          </p:nvPr>
        </p:nvSpPr>
        <p:spPr>
          <a:xfrm>
            <a:off x="457200" y="1295400"/>
            <a:ext cx="8229600" cy="4114800"/>
          </a:xfrm>
        </p:spPr>
        <p:txBody>
          <a:bodyPr>
            <a:noAutofit/>
          </a:bodyPr>
          <a:lstStyle/>
          <a:p>
            <a:pPr lvl="1"/>
            <a:r>
              <a:rPr lang="en-US" sz="2800" b="0" dirty="0" smtClean="0"/>
              <a:t>Intrinsic (Mitochondria)</a:t>
            </a:r>
            <a:endParaRPr lang="en-US" sz="2400" b="0" dirty="0" smtClean="0"/>
          </a:p>
          <a:p>
            <a:pPr lvl="2"/>
            <a:r>
              <a:rPr lang="en-US" sz="2000" b="0" dirty="0" smtClean="0"/>
              <a:t>Negative stimuli - Stop the suppression of apoptosis</a:t>
            </a:r>
          </a:p>
          <a:p>
            <a:pPr lvl="3"/>
            <a:r>
              <a:rPr lang="en-US" sz="1800" b="0" dirty="0" smtClean="0"/>
              <a:t>Lack of certain growth factors, hormones or cytokines.</a:t>
            </a:r>
          </a:p>
          <a:p>
            <a:pPr lvl="2"/>
            <a:r>
              <a:rPr lang="en-US" sz="2000" b="0" dirty="0" smtClean="0"/>
              <a:t>Positive stimuli – Induce apoptosis</a:t>
            </a:r>
          </a:p>
          <a:p>
            <a:pPr lvl="3"/>
            <a:r>
              <a:rPr lang="en-US" sz="1800" b="0" dirty="0" smtClean="0"/>
              <a:t>Free radicals, radiation, hypoxia, infections, and toxins.</a:t>
            </a:r>
          </a:p>
          <a:p>
            <a:pPr lvl="2"/>
            <a:r>
              <a:rPr lang="en-US" sz="1800" b="0" dirty="0" smtClean="0"/>
              <a:t>Initiated at the inner mitochondrial membrane.</a:t>
            </a:r>
          </a:p>
          <a:p>
            <a:pPr lvl="3"/>
            <a:r>
              <a:rPr lang="en-US" sz="1800" b="0" dirty="0" smtClean="0"/>
              <a:t>Loss of mitochondrial membrane potential and the release of pro-apoptotic proteins.</a:t>
            </a:r>
          </a:p>
          <a:p>
            <a:pPr lvl="3"/>
            <a:r>
              <a:rPr lang="en-US" sz="1800" b="0" dirty="0" smtClean="0"/>
              <a:t>One set of proteins activate the caspase-dependent mitochondrial pathway.</a:t>
            </a:r>
          </a:p>
          <a:p>
            <a:pPr lvl="3"/>
            <a:r>
              <a:rPr lang="en-US" sz="1800" b="0" dirty="0" smtClean="0"/>
              <a:t>The later group activates AIF (Apoptosis-Inducing Factor) and endonuclease proteins.</a:t>
            </a:r>
          </a:p>
          <a:p>
            <a:pPr lvl="2"/>
            <a:r>
              <a:rPr lang="en-US" sz="1800" b="0" dirty="0" smtClean="0"/>
              <a:t>Bcl-2 family of proteins mediate mitochondrial apoptosis.</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algn="ctr"/>
            <a:r>
              <a:rPr lang="en-US" dirty="0" smtClean="0"/>
              <a:t>Apoptosis</a:t>
            </a:r>
            <a:endParaRPr lang="en-US" dirty="0"/>
          </a:p>
        </p:txBody>
      </p:sp>
      <p:sp>
        <p:nvSpPr>
          <p:cNvPr id="3075" name="Rectangle 3"/>
          <p:cNvSpPr>
            <a:spLocks noGrp="1" noChangeArrowheads="1"/>
          </p:cNvSpPr>
          <p:nvPr>
            <p:ph type="body" idx="1"/>
          </p:nvPr>
        </p:nvSpPr>
        <p:spPr>
          <a:xfrm>
            <a:off x="457200" y="1295400"/>
            <a:ext cx="8229600" cy="4114800"/>
          </a:xfrm>
        </p:spPr>
        <p:txBody>
          <a:bodyPr>
            <a:noAutofit/>
          </a:bodyPr>
          <a:lstStyle/>
          <a:p>
            <a:pPr lvl="1"/>
            <a:r>
              <a:rPr lang="en-US" sz="2800" b="0" dirty="0" smtClean="0"/>
              <a:t>Perforin/Granzyme (T-cell mediated)</a:t>
            </a:r>
          </a:p>
          <a:p>
            <a:pPr lvl="1">
              <a:buNone/>
            </a:pPr>
            <a:endParaRPr lang="en-US" sz="2400" b="0" dirty="0" smtClean="0"/>
          </a:p>
        </p:txBody>
      </p:sp>
      <p:sp>
        <p:nvSpPr>
          <p:cNvPr id="6" name="TextBox 5"/>
          <p:cNvSpPr txBox="1"/>
          <p:nvPr/>
        </p:nvSpPr>
        <p:spPr>
          <a:xfrm>
            <a:off x="152400" y="6260068"/>
            <a:ext cx="5541453" cy="369332"/>
          </a:xfrm>
          <a:prstGeom prst="rect">
            <a:avLst/>
          </a:prstGeom>
          <a:noFill/>
        </p:spPr>
        <p:txBody>
          <a:bodyPr wrap="none" rtlCol="0">
            <a:spAutoFit/>
          </a:bodyPr>
          <a:lstStyle/>
          <a:p>
            <a:r>
              <a:rPr lang="en-US" sz="1400" dirty="0" smtClean="0"/>
              <a:t>From:</a:t>
            </a:r>
            <a:r>
              <a:rPr lang="en-US" dirty="0" smtClean="0"/>
              <a:t> Janeway’s Immunology, Seventh Edition, 2008.</a:t>
            </a:r>
            <a:endParaRPr lang="en-US" dirty="0"/>
          </a:p>
        </p:txBody>
      </p:sp>
      <p:pic>
        <p:nvPicPr>
          <p:cNvPr id="1026" name="Picture 2"/>
          <p:cNvPicPr>
            <a:picLocks noChangeAspect="1" noChangeArrowheads="1"/>
          </p:cNvPicPr>
          <p:nvPr/>
        </p:nvPicPr>
        <p:blipFill>
          <a:blip r:embed="rId3" cstate="print"/>
          <a:srcRect/>
          <a:stretch>
            <a:fillRect/>
          </a:stretch>
        </p:blipFill>
        <p:spPr bwMode="auto">
          <a:xfrm>
            <a:off x="914400" y="1828800"/>
            <a:ext cx="7192858" cy="3846286"/>
          </a:xfrm>
          <a:prstGeom prst="rect">
            <a:avLst/>
          </a:prstGeom>
          <a:noFill/>
          <a:ln w="9525">
            <a:noFill/>
            <a:miter lim="800000"/>
            <a:headEnd/>
            <a:tailEnd/>
          </a:ln>
        </p:spPr>
      </p:pic>
      <p:cxnSp>
        <p:nvCxnSpPr>
          <p:cNvPr id="10" name="Straight Arrow Connector 9"/>
          <p:cNvCxnSpPr/>
          <p:nvPr/>
        </p:nvCxnSpPr>
        <p:spPr>
          <a:xfrm flipV="1">
            <a:off x="2209800" y="5486400"/>
            <a:ext cx="0" cy="381000"/>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5029200" y="5562600"/>
            <a:ext cx="0" cy="381000"/>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5105400" y="5029200"/>
            <a:ext cx="1219200" cy="914400"/>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524000" y="5867400"/>
            <a:ext cx="1428596" cy="369332"/>
          </a:xfrm>
          <a:prstGeom prst="rect">
            <a:avLst/>
          </a:prstGeom>
          <a:noFill/>
        </p:spPr>
        <p:txBody>
          <a:bodyPr wrap="none" rtlCol="0">
            <a:spAutoFit/>
          </a:bodyPr>
          <a:lstStyle/>
          <a:p>
            <a:r>
              <a:rPr lang="en-US" dirty="0" smtClean="0"/>
              <a:t>Healthy Cell</a:t>
            </a:r>
            <a:endParaRPr lang="en-US" dirty="0"/>
          </a:p>
        </p:txBody>
      </p:sp>
      <p:sp>
        <p:nvSpPr>
          <p:cNvPr id="17" name="TextBox 16"/>
          <p:cNvSpPr txBox="1"/>
          <p:nvPr/>
        </p:nvSpPr>
        <p:spPr>
          <a:xfrm>
            <a:off x="4191000" y="5943600"/>
            <a:ext cx="1608133" cy="369332"/>
          </a:xfrm>
          <a:prstGeom prst="rect">
            <a:avLst/>
          </a:prstGeom>
          <a:noFill/>
        </p:spPr>
        <p:txBody>
          <a:bodyPr wrap="none" rtlCol="0">
            <a:spAutoFit/>
          </a:bodyPr>
          <a:lstStyle/>
          <a:p>
            <a:r>
              <a:rPr lang="en-US" dirty="0" smtClean="0"/>
              <a:t>Apoptotic Cell</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algn="ctr"/>
            <a:r>
              <a:rPr lang="en-US" dirty="0" smtClean="0"/>
              <a:t>Apoptosis</a:t>
            </a:r>
            <a:endParaRPr lang="en-US" dirty="0"/>
          </a:p>
        </p:txBody>
      </p:sp>
      <p:sp>
        <p:nvSpPr>
          <p:cNvPr id="3075" name="Rectangle 3"/>
          <p:cNvSpPr>
            <a:spLocks noGrp="1" noChangeArrowheads="1"/>
          </p:cNvSpPr>
          <p:nvPr>
            <p:ph type="body" idx="1"/>
          </p:nvPr>
        </p:nvSpPr>
        <p:spPr>
          <a:xfrm>
            <a:off x="457200" y="1295400"/>
            <a:ext cx="8229600" cy="4114800"/>
          </a:xfrm>
        </p:spPr>
        <p:txBody>
          <a:bodyPr>
            <a:noAutofit/>
          </a:bodyPr>
          <a:lstStyle/>
          <a:p>
            <a:pPr lvl="1"/>
            <a:r>
              <a:rPr lang="en-US" sz="2800" b="0" dirty="0" smtClean="0"/>
              <a:t>Execution Pathway</a:t>
            </a:r>
          </a:p>
          <a:p>
            <a:pPr lvl="2"/>
            <a:r>
              <a:rPr lang="en-US" sz="1800" b="0" dirty="0" smtClean="0"/>
              <a:t>Final Pathway for Apoptosis.</a:t>
            </a:r>
          </a:p>
          <a:p>
            <a:pPr lvl="2"/>
            <a:r>
              <a:rPr lang="en-US" sz="1800" b="0" dirty="0" smtClean="0"/>
              <a:t>Caspases activate cytoplasmic endonuclease and proteases.</a:t>
            </a:r>
          </a:p>
          <a:p>
            <a:pPr lvl="2"/>
            <a:endParaRPr lang="en-US" sz="2800" b="0" dirty="0" smtClean="0"/>
          </a:p>
          <a:p>
            <a:pPr lvl="1">
              <a:buNone/>
            </a:pPr>
            <a:endParaRPr lang="en-US" sz="2400" b="0" dirty="0" smtClean="0"/>
          </a:p>
        </p:txBody>
      </p:sp>
      <p:pic>
        <p:nvPicPr>
          <p:cNvPr id="5" name="Picture 3"/>
          <p:cNvPicPr>
            <a:picLocks noChangeAspect="1" noChangeArrowheads="1"/>
          </p:cNvPicPr>
          <p:nvPr/>
        </p:nvPicPr>
        <p:blipFill>
          <a:blip r:embed="rId3" cstate="print"/>
          <a:srcRect/>
          <a:stretch>
            <a:fillRect/>
          </a:stretch>
        </p:blipFill>
        <p:spPr bwMode="auto">
          <a:xfrm>
            <a:off x="1828800" y="2819400"/>
            <a:ext cx="5393531" cy="2940844"/>
          </a:xfrm>
          <a:prstGeom prst="rect">
            <a:avLst/>
          </a:prstGeom>
          <a:noFill/>
          <a:ln w="9525">
            <a:noFill/>
            <a:miter lim="800000"/>
            <a:headEnd/>
            <a:tailEnd/>
          </a:ln>
        </p:spPr>
      </p:pic>
      <p:sp>
        <p:nvSpPr>
          <p:cNvPr id="6" name="TextBox 5"/>
          <p:cNvSpPr txBox="1"/>
          <p:nvPr/>
        </p:nvSpPr>
        <p:spPr>
          <a:xfrm>
            <a:off x="152400" y="6260068"/>
            <a:ext cx="8705268" cy="369332"/>
          </a:xfrm>
          <a:prstGeom prst="rect">
            <a:avLst/>
          </a:prstGeom>
          <a:noFill/>
        </p:spPr>
        <p:txBody>
          <a:bodyPr wrap="none" rtlCol="0">
            <a:spAutoFit/>
          </a:bodyPr>
          <a:lstStyle/>
          <a:p>
            <a:r>
              <a:rPr lang="en-US" sz="1400" dirty="0" smtClean="0"/>
              <a:t>From: </a:t>
            </a:r>
            <a:r>
              <a:rPr lang="en-US" sz="1400" b="1" dirty="0" smtClean="0"/>
              <a:t>Elmore, S. A.</a:t>
            </a:r>
            <a:r>
              <a:rPr lang="en-US" sz="1400" dirty="0" smtClean="0"/>
              <a:t> (2007). Apoptosis: a review of programmed cell death. </a:t>
            </a:r>
            <a:r>
              <a:rPr lang="en-US" sz="1400" i="1" dirty="0" smtClean="0"/>
              <a:t>Toxicol Pathol</a:t>
            </a:r>
            <a:r>
              <a:rPr lang="en-US" sz="1400" dirty="0" smtClean="0"/>
              <a:t> </a:t>
            </a:r>
            <a:r>
              <a:rPr lang="en-US" sz="1400" b="1" dirty="0" smtClean="0"/>
              <a:t>35 (4):495-516</a:t>
            </a:r>
            <a:r>
              <a:rPr lang="en-US" sz="1400" dirty="0" smtClean="0"/>
              <a:t>.</a:t>
            </a:r>
            <a:r>
              <a:rPr lang="en-US" dirty="0" smtClean="0"/>
              <a:t>  </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algn="ctr"/>
            <a:r>
              <a:rPr lang="en-US" dirty="0" smtClean="0"/>
              <a:t>Apoptosis</a:t>
            </a:r>
            <a:endParaRPr lang="en-US" dirty="0"/>
          </a:p>
        </p:txBody>
      </p:sp>
      <p:sp>
        <p:nvSpPr>
          <p:cNvPr id="3075" name="Rectangle 3"/>
          <p:cNvSpPr>
            <a:spLocks noGrp="1" noChangeArrowheads="1"/>
          </p:cNvSpPr>
          <p:nvPr>
            <p:ph type="body" idx="1"/>
          </p:nvPr>
        </p:nvSpPr>
        <p:spPr>
          <a:xfrm>
            <a:off x="457200" y="1295400"/>
            <a:ext cx="8229600" cy="4114800"/>
          </a:xfrm>
        </p:spPr>
        <p:txBody>
          <a:bodyPr>
            <a:noAutofit/>
          </a:bodyPr>
          <a:lstStyle/>
          <a:p>
            <a:pPr lvl="1" algn="ctr">
              <a:buNone/>
            </a:pPr>
            <a:r>
              <a:rPr lang="en-US" sz="2400" b="0" dirty="0" smtClean="0"/>
              <a:t>Apoptosis Inducing Compounds:</a:t>
            </a:r>
          </a:p>
        </p:txBody>
      </p:sp>
      <p:graphicFrame>
        <p:nvGraphicFramePr>
          <p:cNvPr id="2" name="Table 1"/>
          <p:cNvGraphicFramePr>
            <a:graphicFrameLocks noGrp="1"/>
          </p:cNvGraphicFramePr>
          <p:nvPr>
            <p:extLst>
              <p:ext uri="{D42A27DB-BD31-4B8C-83A1-F6EECF244321}">
                <p14:modId xmlns:p14="http://schemas.microsoft.com/office/powerpoint/2010/main" val="303407219"/>
              </p:ext>
            </p:extLst>
          </p:nvPr>
        </p:nvGraphicFramePr>
        <p:xfrm>
          <a:off x="1524000" y="1803400"/>
          <a:ext cx="6096000" cy="4053840"/>
        </p:xfrm>
        <a:graphic>
          <a:graphicData uri="http://schemas.openxmlformats.org/drawingml/2006/table">
            <a:tbl>
              <a:tblPr firstRow="1" bandRow="1">
                <a:tableStyleId>{00A15C55-8517-42AA-B614-E9B94910E393}</a:tableStyleId>
              </a:tblPr>
              <a:tblGrid>
                <a:gridCol w="1524000"/>
                <a:gridCol w="4572000"/>
              </a:tblGrid>
              <a:tr h="370840">
                <a:tc>
                  <a:txBody>
                    <a:bodyPr/>
                    <a:lstStyle/>
                    <a:p>
                      <a:r>
                        <a:rPr lang="en-US" dirty="0" smtClean="0"/>
                        <a:t>Compound</a:t>
                      </a:r>
                      <a:endParaRPr lang="en-US" dirty="0"/>
                    </a:p>
                  </a:txBody>
                  <a:tcPr/>
                </a:tc>
                <a:tc>
                  <a:txBody>
                    <a:bodyPr/>
                    <a:lstStyle/>
                    <a:p>
                      <a:r>
                        <a:rPr lang="en-US" dirty="0" smtClean="0"/>
                        <a:t>Mechanism(s) of Action</a:t>
                      </a:r>
                      <a:endParaRPr lang="en-US" dirty="0"/>
                    </a:p>
                  </a:txBody>
                  <a:tcPr/>
                </a:tc>
              </a:tr>
              <a:tr h="370840">
                <a:tc>
                  <a:txBody>
                    <a:bodyPr/>
                    <a:lstStyle/>
                    <a:p>
                      <a:r>
                        <a:rPr lang="en-US" sz="1400" b="0" i="0" kern="1200" dirty="0" err="1" smtClean="0">
                          <a:solidFill>
                            <a:schemeClr val="dk1"/>
                          </a:solidFill>
                          <a:effectLst/>
                          <a:latin typeface="+mn-lt"/>
                          <a:ea typeface="+mn-ea"/>
                          <a:cs typeface="+mn-cs"/>
                        </a:rPr>
                        <a:t>Actinomycin</a:t>
                      </a:r>
                      <a:r>
                        <a:rPr lang="en-US" sz="1400" b="0" i="0" kern="1200" dirty="0" smtClean="0">
                          <a:solidFill>
                            <a:schemeClr val="dk1"/>
                          </a:solidFill>
                          <a:effectLst/>
                          <a:latin typeface="+mn-lt"/>
                          <a:ea typeface="+mn-ea"/>
                          <a:cs typeface="+mn-cs"/>
                        </a:rPr>
                        <a:t> D</a:t>
                      </a:r>
                      <a:endParaRPr lang="en-US" sz="1400" dirty="0"/>
                    </a:p>
                  </a:txBody>
                  <a:tcPr/>
                </a:tc>
                <a:tc>
                  <a:txBody>
                    <a:bodyPr/>
                    <a:lstStyle/>
                    <a:p>
                      <a:r>
                        <a:rPr lang="en-US" sz="1200" b="0" i="0" kern="1200" dirty="0" smtClean="0">
                          <a:solidFill>
                            <a:schemeClr val="dk1"/>
                          </a:solidFill>
                          <a:effectLst/>
                          <a:latin typeface="+mn-lt"/>
                          <a:ea typeface="+mn-ea"/>
                          <a:cs typeface="+mn-cs"/>
                        </a:rPr>
                        <a:t>Caspase-3 activity increased more than 20-fold, inhibition of </a:t>
                      </a:r>
                      <a:r>
                        <a:rPr lang="en-US" sz="1200" b="0" i="0" kern="1200" dirty="0" err="1" smtClean="0">
                          <a:solidFill>
                            <a:schemeClr val="dk1"/>
                          </a:solidFill>
                          <a:effectLst/>
                          <a:latin typeface="+mn-lt"/>
                          <a:ea typeface="+mn-ea"/>
                          <a:cs typeface="+mn-cs"/>
                        </a:rPr>
                        <a:t>rRNA</a:t>
                      </a:r>
                      <a:r>
                        <a:rPr lang="en-US" sz="1200" b="0" i="0" kern="1200" dirty="0" smtClean="0">
                          <a:solidFill>
                            <a:schemeClr val="dk1"/>
                          </a:solidFill>
                          <a:effectLst/>
                          <a:latin typeface="+mn-lt"/>
                          <a:ea typeface="+mn-ea"/>
                          <a:cs typeface="+mn-cs"/>
                        </a:rPr>
                        <a:t> synthesis and the defective pre-mRNA maturation</a:t>
                      </a:r>
                      <a:endParaRPr lang="en-US" sz="1200" dirty="0"/>
                    </a:p>
                  </a:txBody>
                  <a:tcPr/>
                </a:tc>
              </a:tr>
              <a:tr h="370840">
                <a:tc>
                  <a:txBody>
                    <a:bodyPr/>
                    <a:lstStyle/>
                    <a:p>
                      <a:r>
                        <a:rPr lang="en-US" sz="1400" b="0" i="0" kern="1200" dirty="0" err="1" smtClean="0">
                          <a:solidFill>
                            <a:schemeClr val="dk1"/>
                          </a:solidFill>
                          <a:effectLst/>
                          <a:latin typeface="+mn-lt"/>
                          <a:ea typeface="+mn-ea"/>
                          <a:cs typeface="+mn-cs"/>
                        </a:rPr>
                        <a:t>Brefeldin</a:t>
                      </a:r>
                      <a:r>
                        <a:rPr lang="en-US" sz="1400" b="0" i="0" kern="1200" dirty="0" smtClean="0">
                          <a:solidFill>
                            <a:schemeClr val="dk1"/>
                          </a:solidFill>
                          <a:effectLst/>
                          <a:latin typeface="+mn-lt"/>
                          <a:ea typeface="+mn-ea"/>
                          <a:cs typeface="+mn-cs"/>
                        </a:rPr>
                        <a:t> A</a:t>
                      </a:r>
                      <a:endParaRPr lang="en-US" sz="1400" dirty="0"/>
                    </a:p>
                  </a:txBody>
                  <a:tcPr/>
                </a:tc>
                <a:tc>
                  <a:txBody>
                    <a:bodyPr/>
                    <a:lstStyle/>
                    <a:p>
                      <a:r>
                        <a:rPr lang="en-US" sz="1200" b="0" i="0" kern="1200" dirty="0" err="1" smtClean="0">
                          <a:solidFill>
                            <a:schemeClr val="dk1"/>
                          </a:solidFill>
                          <a:effectLst/>
                          <a:latin typeface="+mn-lt"/>
                          <a:ea typeface="+mn-ea"/>
                          <a:cs typeface="+mn-cs"/>
                        </a:rPr>
                        <a:t>caspase</a:t>
                      </a:r>
                      <a:r>
                        <a:rPr lang="en-US" sz="1200" b="0" i="0" kern="1200" dirty="0" smtClean="0">
                          <a:solidFill>
                            <a:schemeClr val="dk1"/>
                          </a:solidFill>
                          <a:effectLst/>
                          <a:latin typeface="+mn-lt"/>
                          <a:ea typeface="+mn-ea"/>
                          <a:cs typeface="+mn-cs"/>
                        </a:rPr>
                        <a:t> activation</a:t>
                      </a:r>
                      <a:endParaRPr lang="en-US" sz="1200" dirty="0"/>
                    </a:p>
                  </a:txBody>
                  <a:tcPr/>
                </a:tc>
              </a:tr>
              <a:tr h="370840">
                <a:tc>
                  <a:txBody>
                    <a:bodyPr/>
                    <a:lstStyle/>
                    <a:p>
                      <a:r>
                        <a:rPr lang="en-US" sz="1400" b="0" i="0" kern="1200" dirty="0" err="1" smtClean="0">
                          <a:solidFill>
                            <a:srgbClr val="FF0000"/>
                          </a:solidFill>
                          <a:effectLst/>
                          <a:latin typeface="+mn-lt"/>
                          <a:ea typeface="+mn-ea"/>
                          <a:cs typeface="+mn-cs"/>
                        </a:rPr>
                        <a:t>Camptothecin</a:t>
                      </a:r>
                      <a:endParaRPr lang="en-US" sz="1400" dirty="0">
                        <a:solidFill>
                          <a:srgbClr val="FF0000"/>
                        </a:solidFill>
                      </a:endParaRPr>
                    </a:p>
                  </a:txBody>
                  <a:tcPr/>
                </a:tc>
                <a:tc>
                  <a:txBody>
                    <a:bodyPr/>
                    <a:lstStyle/>
                    <a:p>
                      <a:r>
                        <a:rPr lang="en-US" sz="1200" b="0" i="0" kern="1200" dirty="0" smtClean="0">
                          <a:solidFill>
                            <a:schemeClr val="dk1"/>
                          </a:solidFill>
                          <a:effectLst/>
                          <a:latin typeface="+mn-lt"/>
                          <a:ea typeface="+mn-ea"/>
                          <a:cs typeface="+mn-cs"/>
                        </a:rPr>
                        <a:t>prevents DNA re-ligation and therefore causes DNA damage</a:t>
                      </a:r>
                      <a:endParaRPr lang="en-US" sz="1200" dirty="0"/>
                    </a:p>
                  </a:txBody>
                  <a:tcPr/>
                </a:tc>
              </a:tr>
              <a:tr h="370840">
                <a:tc>
                  <a:txBody>
                    <a:bodyPr/>
                    <a:lstStyle/>
                    <a:p>
                      <a:r>
                        <a:rPr lang="en-US" sz="1400" b="0" i="0" kern="1200" dirty="0" smtClean="0">
                          <a:solidFill>
                            <a:schemeClr val="dk1"/>
                          </a:solidFill>
                          <a:effectLst/>
                          <a:latin typeface="+mn-lt"/>
                          <a:ea typeface="+mn-ea"/>
                          <a:cs typeface="+mn-cs"/>
                        </a:rPr>
                        <a:t>Colchicine</a:t>
                      </a:r>
                      <a:endParaRPr lang="en-US" sz="1400" dirty="0"/>
                    </a:p>
                  </a:txBody>
                  <a:tcPr/>
                </a:tc>
                <a:tc>
                  <a:txBody>
                    <a:bodyPr/>
                    <a:lstStyle/>
                    <a:p>
                      <a:r>
                        <a:rPr lang="en-US" sz="1200" dirty="0" smtClean="0"/>
                        <a:t>mediated through cytochrome C release and caspase-3</a:t>
                      </a:r>
                    </a:p>
                    <a:p>
                      <a:r>
                        <a:rPr lang="en-US" sz="1200" dirty="0" smtClean="0"/>
                        <a:t>activation </a:t>
                      </a:r>
                      <a:endParaRPr lang="en-US" sz="1200" dirty="0"/>
                    </a:p>
                  </a:txBody>
                  <a:tcPr/>
                </a:tc>
              </a:tr>
              <a:tr h="370840">
                <a:tc>
                  <a:txBody>
                    <a:bodyPr/>
                    <a:lstStyle/>
                    <a:p>
                      <a:r>
                        <a:rPr lang="en-US" sz="1400" b="0" i="0" kern="1200" dirty="0" err="1" smtClean="0">
                          <a:solidFill>
                            <a:schemeClr val="dk1"/>
                          </a:solidFill>
                          <a:effectLst/>
                          <a:latin typeface="+mn-lt"/>
                          <a:ea typeface="+mn-ea"/>
                          <a:cs typeface="+mn-cs"/>
                        </a:rPr>
                        <a:t>Doxorubicin.HCl</a:t>
                      </a:r>
                      <a:endParaRPr lang="en-US" sz="1400" dirty="0"/>
                    </a:p>
                  </a:txBody>
                  <a:tcPr/>
                </a:tc>
                <a:tc>
                  <a:txBody>
                    <a:bodyPr/>
                    <a:lstStyle/>
                    <a:p>
                      <a:r>
                        <a:rPr lang="en-US" sz="1200" b="0" i="0" kern="1200" dirty="0" smtClean="0">
                          <a:solidFill>
                            <a:schemeClr val="dk1"/>
                          </a:solidFill>
                          <a:effectLst/>
                          <a:latin typeface="+mn-lt"/>
                          <a:ea typeface="+mn-ea"/>
                          <a:cs typeface="+mn-cs"/>
                        </a:rPr>
                        <a:t>early activation of p53 in tumor cells that was followed by caspase-3 activation and DNA fragmentation</a:t>
                      </a:r>
                      <a:endParaRPr lang="en-US" sz="1200" dirty="0"/>
                    </a:p>
                  </a:txBody>
                  <a:tcPr/>
                </a:tc>
              </a:tr>
              <a:tr h="370840">
                <a:tc>
                  <a:txBody>
                    <a:bodyPr/>
                    <a:lstStyle/>
                    <a:p>
                      <a:r>
                        <a:rPr lang="en-US" sz="1400" b="0" i="0" kern="1200" dirty="0" err="1" smtClean="0">
                          <a:solidFill>
                            <a:schemeClr val="dk1"/>
                          </a:solidFill>
                          <a:effectLst/>
                          <a:latin typeface="+mn-lt"/>
                          <a:ea typeface="+mn-ea"/>
                          <a:cs typeface="+mn-cs"/>
                        </a:rPr>
                        <a:t>Ionomycin</a:t>
                      </a:r>
                      <a:endParaRPr lang="en-US" sz="1400" dirty="0"/>
                    </a:p>
                  </a:txBody>
                  <a:tcPr/>
                </a:tc>
                <a:tc>
                  <a:txBody>
                    <a:bodyPr/>
                    <a:lstStyle/>
                    <a:p>
                      <a:r>
                        <a:rPr lang="en-US" sz="1200" b="0" i="0" kern="1200" dirty="0" smtClean="0">
                          <a:solidFill>
                            <a:schemeClr val="dk1"/>
                          </a:solidFill>
                          <a:effectLst/>
                          <a:latin typeface="+mn-lt"/>
                          <a:ea typeface="+mn-ea"/>
                          <a:cs typeface="+mn-cs"/>
                        </a:rPr>
                        <a:t>induces the activation of calcium-dependent endonuclease</a:t>
                      </a:r>
                      <a:endParaRPr lang="en-US" sz="1200" dirty="0"/>
                    </a:p>
                  </a:txBody>
                  <a:tcPr/>
                </a:tc>
              </a:tr>
              <a:tr h="370840">
                <a:tc>
                  <a:txBody>
                    <a:bodyPr/>
                    <a:lstStyle/>
                    <a:p>
                      <a:r>
                        <a:rPr lang="en-US" sz="1400" b="0" i="0" kern="1200" dirty="0" err="1" smtClean="0">
                          <a:solidFill>
                            <a:schemeClr val="dk1"/>
                          </a:solidFill>
                          <a:effectLst/>
                          <a:latin typeface="+mn-lt"/>
                          <a:ea typeface="+mn-ea"/>
                          <a:cs typeface="+mn-cs"/>
                        </a:rPr>
                        <a:t>Mitomycin</a:t>
                      </a:r>
                      <a:r>
                        <a:rPr lang="en-US" sz="1400" b="0" i="0" kern="1200" dirty="0" smtClean="0">
                          <a:solidFill>
                            <a:schemeClr val="dk1"/>
                          </a:solidFill>
                          <a:effectLst/>
                          <a:latin typeface="+mn-lt"/>
                          <a:ea typeface="+mn-ea"/>
                          <a:cs typeface="+mn-cs"/>
                        </a:rPr>
                        <a:t> C</a:t>
                      </a:r>
                      <a:endParaRPr lang="en-US" sz="1400" dirty="0"/>
                    </a:p>
                  </a:txBody>
                  <a:tcPr/>
                </a:tc>
                <a:tc>
                  <a:txBody>
                    <a:bodyPr/>
                    <a:lstStyle/>
                    <a:p>
                      <a:r>
                        <a:rPr lang="en-US" sz="1200" b="0" i="0" kern="1200" dirty="0" smtClean="0">
                          <a:solidFill>
                            <a:schemeClr val="dk1"/>
                          </a:solidFill>
                          <a:effectLst/>
                          <a:latin typeface="+mn-lt"/>
                          <a:ea typeface="+mn-ea"/>
                          <a:cs typeface="+mn-cs"/>
                        </a:rPr>
                        <a:t>Inhibitor of DNA synthesis</a:t>
                      </a:r>
                      <a:endParaRPr lang="en-US" sz="1200" dirty="0"/>
                    </a:p>
                  </a:txBody>
                  <a:tcPr/>
                </a:tc>
              </a:tr>
              <a:tr h="370840">
                <a:tc>
                  <a:txBody>
                    <a:bodyPr/>
                    <a:lstStyle/>
                    <a:p>
                      <a:r>
                        <a:rPr lang="en-US" sz="1400" b="0" i="0" kern="1200" dirty="0" err="1" smtClean="0">
                          <a:solidFill>
                            <a:schemeClr val="dk1"/>
                          </a:solidFill>
                          <a:effectLst/>
                          <a:latin typeface="+mn-lt"/>
                          <a:ea typeface="+mn-ea"/>
                          <a:cs typeface="+mn-cs"/>
                        </a:rPr>
                        <a:t>Staurosporine</a:t>
                      </a:r>
                      <a:endParaRPr lang="en-US" sz="1400" dirty="0"/>
                    </a:p>
                  </a:txBody>
                  <a:tcPr/>
                </a:tc>
                <a:tc>
                  <a:txBody>
                    <a:bodyPr/>
                    <a:lstStyle/>
                    <a:p>
                      <a:r>
                        <a:rPr lang="en-US" sz="1200" b="0" i="0" kern="1200" dirty="0" err="1" smtClean="0">
                          <a:solidFill>
                            <a:schemeClr val="dk1"/>
                          </a:solidFill>
                          <a:effectLst/>
                          <a:latin typeface="+mn-lt"/>
                          <a:ea typeface="+mn-ea"/>
                          <a:cs typeface="+mn-cs"/>
                        </a:rPr>
                        <a:t>caspase</a:t>
                      </a:r>
                      <a:r>
                        <a:rPr lang="en-US" sz="1200" b="0" i="0" kern="1200" dirty="0" smtClean="0">
                          <a:solidFill>
                            <a:schemeClr val="dk1"/>
                          </a:solidFill>
                          <a:effectLst/>
                          <a:latin typeface="+mn-lt"/>
                          <a:ea typeface="+mn-ea"/>
                          <a:cs typeface="+mn-cs"/>
                        </a:rPr>
                        <a:t>-independent and dependent mechanisms </a:t>
                      </a:r>
                      <a:endParaRPr lang="en-US" sz="1200" b="0" dirty="0"/>
                    </a:p>
                  </a:txBody>
                  <a:tcPr/>
                </a:tc>
              </a:tr>
              <a:tr h="370840">
                <a:tc>
                  <a:txBody>
                    <a:bodyPr/>
                    <a:lstStyle/>
                    <a:p>
                      <a:r>
                        <a:rPr lang="en-US" sz="1400" b="0" i="0" kern="1200" dirty="0" err="1" smtClean="0">
                          <a:solidFill>
                            <a:schemeClr val="dk1"/>
                          </a:solidFill>
                          <a:effectLst/>
                          <a:latin typeface="+mn-lt"/>
                          <a:ea typeface="+mn-ea"/>
                          <a:cs typeface="+mn-cs"/>
                        </a:rPr>
                        <a:t>Thapsigargin</a:t>
                      </a:r>
                      <a:endParaRPr lang="en-US" sz="1400" dirty="0"/>
                    </a:p>
                  </a:txBody>
                  <a:tcPr/>
                </a:tc>
                <a:tc>
                  <a:txBody>
                    <a:bodyPr/>
                    <a:lstStyle/>
                    <a:p>
                      <a:r>
                        <a:rPr lang="en-US" sz="1200" b="0" i="0" kern="1200" dirty="0" err="1" smtClean="0">
                          <a:solidFill>
                            <a:schemeClr val="dk1"/>
                          </a:solidFill>
                          <a:effectLst/>
                          <a:latin typeface="+mn-lt"/>
                          <a:ea typeface="+mn-ea"/>
                          <a:cs typeface="+mn-cs"/>
                        </a:rPr>
                        <a:t>Bax</a:t>
                      </a:r>
                      <a:r>
                        <a:rPr lang="en-US" sz="1200" b="0" i="0" kern="1200" dirty="0" smtClean="0">
                          <a:solidFill>
                            <a:schemeClr val="dk1"/>
                          </a:solidFill>
                          <a:effectLst/>
                          <a:latin typeface="+mn-lt"/>
                          <a:ea typeface="+mn-ea"/>
                          <a:cs typeface="+mn-cs"/>
                        </a:rPr>
                        <a:t>-dependent signaling pathway controlling the cytosolic release of mitochondrial </a:t>
                      </a:r>
                      <a:r>
                        <a:rPr lang="en-US" sz="1200" b="0" i="0" kern="1200" dirty="0" err="1" smtClean="0">
                          <a:solidFill>
                            <a:schemeClr val="dk1"/>
                          </a:solidFill>
                          <a:effectLst/>
                          <a:latin typeface="+mn-lt"/>
                          <a:ea typeface="+mn-ea"/>
                          <a:cs typeface="+mn-cs"/>
                        </a:rPr>
                        <a:t>apoptogenic</a:t>
                      </a:r>
                      <a:r>
                        <a:rPr lang="en-US" sz="1200" b="0" i="0" kern="1200" dirty="0" smtClean="0">
                          <a:solidFill>
                            <a:schemeClr val="dk1"/>
                          </a:solidFill>
                          <a:effectLst/>
                          <a:latin typeface="+mn-lt"/>
                          <a:ea typeface="+mn-ea"/>
                          <a:cs typeface="+mn-cs"/>
                        </a:rPr>
                        <a:t> molecules</a:t>
                      </a:r>
                      <a:endParaRPr lang="en-US" sz="1200" dirty="0"/>
                    </a:p>
                  </a:txBody>
                  <a:tcPr/>
                </a:tc>
              </a:tr>
            </a:tbl>
          </a:graphicData>
        </a:graphic>
      </p:graphicFrame>
    </p:spTree>
    <p:extLst>
      <p:ext uri="{BB962C8B-B14F-4D97-AF65-F5344CB8AC3E}">
        <p14:creationId xmlns:p14="http://schemas.microsoft.com/office/powerpoint/2010/main" val="162274652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algn="ctr"/>
            <a:r>
              <a:rPr lang="en-US" dirty="0" smtClean="0"/>
              <a:t>Apoptosis Assays</a:t>
            </a:r>
            <a:endParaRPr lang="en-US" dirty="0"/>
          </a:p>
        </p:txBody>
      </p:sp>
      <p:sp>
        <p:nvSpPr>
          <p:cNvPr id="3075" name="Rectangle 3"/>
          <p:cNvSpPr>
            <a:spLocks noGrp="1" noChangeArrowheads="1"/>
          </p:cNvSpPr>
          <p:nvPr>
            <p:ph type="body" idx="1"/>
          </p:nvPr>
        </p:nvSpPr>
        <p:spPr>
          <a:xfrm>
            <a:off x="457200" y="1295400"/>
            <a:ext cx="8229600" cy="4114800"/>
          </a:xfrm>
        </p:spPr>
        <p:txBody>
          <a:bodyPr>
            <a:noAutofit/>
          </a:bodyPr>
          <a:lstStyle/>
          <a:p>
            <a:pPr lvl="1"/>
            <a:r>
              <a:rPr lang="en-US" sz="2800" b="0" dirty="0" smtClean="0"/>
              <a:t>Apoptosis is complex and tightly regulated.</a:t>
            </a:r>
          </a:p>
          <a:p>
            <a:pPr lvl="1"/>
            <a:r>
              <a:rPr lang="en-US" sz="2800" b="0" dirty="0" smtClean="0"/>
              <a:t>Many assays are available. </a:t>
            </a:r>
          </a:p>
          <a:p>
            <a:pPr lvl="1"/>
            <a:r>
              <a:rPr lang="en-US" sz="2800" b="0" dirty="0" smtClean="0"/>
              <a:t>Advantages and Disadvantages:</a:t>
            </a:r>
          </a:p>
          <a:p>
            <a:pPr lvl="2"/>
            <a:r>
              <a:rPr lang="en-US" sz="1800" b="0" dirty="0" smtClean="0"/>
              <a:t>Apoptosis and Necrosis have overlapping phenomena.</a:t>
            </a:r>
          </a:p>
          <a:p>
            <a:pPr lvl="2"/>
            <a:r>
              <a:rPr lang="en-US" sz="1800" b="0" dirty="0" smtClean="0"/>
              <a:t>Do you want to detect initiation of apoptosis?</a:t>
            </a:r>
          </a:p>
          <a:p>
            <a:pPr lvl="2"/>
            <a:r>
              <a:rPr lang="en-US" sz="1800" b="0" dirty="0" smtClean="0"/>
              <a:t>Or the execution phase?</a:t>
            </a:r>
          </a:p>
          <a:p>
            <a:pPr lvl="2"/>
            <a:r>
              <a:rPr lang="en-US" sz="1800" b="0" dirty="0" smtClean="0"/>
              <a:t>Kinetics of cell death can be tricky. </a:t>
            </a:r>
            <a:endParaRPr lang="en-US" sz="2800" b="0" dirty="0" smtClean="0"/>
          </a:p>
          <a:p>
            <a:pPr lvl="1">
              <a:buNone/>
            </a:pPr>
            <a:endParaRPr lang="en-US" sz="2400" b="0"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algn="ctr"/>
            <a:r>
              <a:rPr lang="en-US" dirty="0" smtClean="0"/>
              <a:t>Apoptosis Assays</a:t>
            </a:r>
            <a:endParaRPr lang="en-US" dirty="0"/>
          </a:p>
        </p:txBody>
      </p:sp>
      <p:sp>
        <p:nvSpPr>
          <p:cNvPr id="3075" name="Rectangle 3"/>
          <p:cNvSpPr>
            <a:spLocks noGrp="1" noChangeArrowheads="1"/>
          </p:cNvSpPr>
          <p:nvPr>
            <p:ph type="body" idx="1"/>
          </p:nvPr>
        </p:nvSpPr>
        <p:spPr>
          <a:xfrm>
            <a:off x="457200" y="1295400"/>
            <a:ext cx="8229600" cy="4114800"/>
          </a:xfrm>
        </p:spPr>
        <p:txBody>
          <a:bodyPr>
            <a:noAutofit/>
          </a:bodyPr>
          <a:lstStyle/>
          <a:p>
            <a:pPr lvl="1"/>
            <a:r>
              <a:rPr lang="en-US" sz="2800" b="0" dirty="0" smtClean="0"/>
              <a:t>Where in the pathway?</a:t>
            </a:r>
          </a:p>
          <a:p>
            <a:pPr lvl="1"/>
            <a:endParaRPr lang="en-US" sz="2800" b="0" dirty="0" smtClean="0"/>
          </a:p>
          <a:p>
            <a:pPr lvl="2"/>
            <a:r>
              <a:rPr lang="en-US" sz="1800" b="0" dirty="0" smtClean="0"/>
              <a:t>DNA Fragmentation -TUNEL assay.</a:t>
            </a:r>
          </a:p>
          <a:p>
            <a:pPr lvl="2"/>
            <a:r>
              <a:rPr lang="en-US" sz="1800" b="0" dirty="0" smtClean="0"/>
              <a:t>Caspase Detection – PhiPhiLux and Vybrant FAM Poly Caspases Assay Kit.</a:t>
            </a:r>
          </a:p>
          <a:p>
            <a:pPr lvl="2"/>
            <a:r>
              <a:rPr lang="en-US" sz="1800" b="0" dirty="0" smtClean="0"/>
              <a:t>Chromatin Condensation - Vybrant® DyeCycle™ Violet/SYTOX® AADvanced™ Apoptosis Kit for Chromatin Condensation (Invitrogen cat # A35135).</a:t>
            </a:r>
          </a:p>
          <a:p>
            <a:pPr lvl="2"/>
            <a:r>
              <a:rPr lang="en-US" sz="1800" b="0" dirty="0" smtClean="0"/>
              <a:t>Membrane Alteration – Annexin V, and Membrane Permeability.</a:t>
            </a:r>
          </a:p>
          <a:p>
            <a:pPr lvl="2"/>
            <a:r>
              <a:rPr lang="en-US" sz="1800" b="0" dirty="0" smtClean="0"/>
              <a:t>Mitochondria - MitoProbe™ JC-1 Assay Kit for Flow Cytometry (Invitrogen cat # M34152).</a:t>
            </a:r>
          </a:p>
          <a:p>
            <a:pPr lvl="2">
              <a:buNone/>
            </a:pPr>
            <a:endParaRPr lang="en-US" sz="1800" b="0" dirty="0" smtClean="0"/>
          </a:p>
          <a:p>
            <a:pPr lvl="2"/>
            <a:endParaRPr lang="en-US" sz="1800" b="0" dirty="0" smtClean="0"/>
          </a:p>
          <a:p>
            <a:pPr lvl="2"/>
            <a:endParaRPr lang="en-US" sz="1800" b="0" dirty="0" smtClean="0"/>
          </a:p>
          <a:p>
            <a:pPr lvl="2"/>
            <a:endParaRPr lang="en-US" sz="2800" b="0" dirty="0" smtClean="0"/>
          </a:p>
          <a:p>
            <a:pPr lvl="1">
              <a:buNone/>
            </a:pPr>
            <a:endParaRPr lang="en-US" sz="2400" b="0"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algn="ctr"/>
            <a:r>
              <a:rPr lang="en-US" dirty="0" smtClean="0"/>
              <a:t>TUNEL Assay</a:t>
            </a:r>
            <a:endParaRPr lang="en-US" dirty="0"/>
          </a:p>
        </p:txBody>
      </p:sp>
      <p:sp>
        <p:nvSpPr>
          <p:cNvPr id="3075" name="Rectangle 3"/>
          <p:cNvSpPr>
            <a:spLocks noGrp="1" noChangeArrowheads="1"/>
          </p:cNvSpPr>
          <p:nvPr>
            <p:ph type="body" idx="1"/>
          </p:nvPr>
        </p:nvSpPr>
        <p:spPr>
          <a:xfrm>
            <a:off x="457200" y="1295400"/>
            <a:ext cx="8229600" cy="4114800"/>
          </a:xfrm>
        </p:spPr>
        <p:txBody>
          <a:bodyPr>
            <a:noAutofit/>
          </a:bodyPr>
          <a:lstStyle/>
          <a:p>
            <a:pPr lvl="1"/>
            <a:r>
              <a:rPr lang="en-US" sz="2800" b="0" dirty="0" smtClean="0"/>
              <a:t>TUNEL (Terminal dUTP Nick-End Labeling)</a:t>
            </a:r>
          </a:p>
          <a:p>
            <a:pPr lvl="2"/>
            <a:r>
              <a:rPr lang="en-US" sz="1800" b="0" dirty="0" smtClean="0"/>
              <a:t> During Apoptosis, Genomic DNA is cleaved into small double-stranded fragments and single-stranded breaks called ‘nicks’.</a:t>
            </a:r>
          </a:p>
          <a:p>
            <a:pPr lvl="2"/>
            <a:r>
              <a:rPr lang="en-US" sz="1800" b="0" dirty="0" smtClean="0"/>
              <a:t>Terminal deoxynucleotidyl transferase (TdT) labels DNA strand breaks by catalyzing the polymerization of labeled nucleotides to free 3’-OH DNA ends.</a:t>
            </a:r>
          </a:p>
          <a:p>
            <a:pPr lvl="2"/>
            <a:r>
              <a:rPr lang="en-US" sz="1800" b="0" dirty="0" smtClean="0"/>
              <a:t>The 3′-OH ends of the breaks can be detected by attaching a fluorochrome. This is generally done directly or indirectly (biotin) using fluorochrome-labeled deoxynucleotides in a reaction catalyzed preferably by TdT.</a:t>
            </a:r>
          </a:p>
          <a:p>
            <a:pPr lvl="2"/>
            <a:r>
              <a:rPr lang="en-US" sz="1800" b="0" dirty="0" smtClean="0"/>
              <a:t>Best results are achieved using a positive control (fixed, permeabilized cells treated with DNase) and a negative control (no FITC labeling reagent).</a:t>
            </a:r>
          </a:p>
          <a:p>
            <a:pPr lvl="2"/>
            <a:r>
              <a:rPr lang="en-US" sz="1800" b="0" dirty="0" smtClean="0"/>
              <a:t>We have had good luck with the Roche kit (cat # 11 684 795 910).</a:t>
            </a:r>
          </a:p>
          <a:p>
            <a:pPr lvl="2">
              <a:buNone/>
            </a:pPr>
            <a:endParaRPr lang="en-US" sz="1800" b="0" dirty="0" smtClean="0"/>
          </a:p>
          <a:p>
            <a:pPr lvl="2">
              <a:buNone/>
            </a:pPr>
            <a:endParaRPr lang="en-US" sz="1800" b="0" dirty="0" smtClean="0"/>
          </a:p>
          <a:p>
            <a:pPr lvl="2"/>
            <a:endParaRPr lang="en-US" sz="1800" b="0" dirty="0" smtClean="0"/>
          </a:p>
          <a:p>
            <a:pPr lvl="2"/>
            <a:endParaRPr lang="en-US" sz="1800" b="0" dirty="0" smtClean="0"/>
          </a:p>
          <a:p>
            <a:pPr lvl="2"/>
            <a:endParaRPr lang="en-US" sz="2800" b="0" dirty="0" smtClean="0"/>
          </a:p>
          <a:p>
            <a:pPr lvl="1">
              <a:buNone/>
            </a:pPr>
            <a:endParaRPr lang="en-US" sz="2400" b="0"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algn="ctr"/>
            <a:r>
              <a:rPr lang="en-US" dirty="0" smtClean="0"/>
              <a:t>Cell Membrane</a:t>
            </a:r>
            <a:endParaRPr lang="en-US" dirty="0"/>
          </a:p>
        </p:txBody>
      </p:sp>
      <p:sp>
        <p:nvSpPr>
          <p:cNvPr id="3075" name="Rectangle 3"/>
          <p:cNvSpPr>
            <a:spLocks noGrp="1" noChangeArrowheads="1"/>
          </p:cNvSpPr>
          <p:nvPr>
            <p:ph type="body" idx="1"/>
          </p:nvPr>
        </p:nvSpPr>
        <p:spPr/>
        <p:txBody>
          <a:bodyPr/>
          <a:lstStyle/>
          <a:p>
            <a:r>
              <a:rPr lang="en-US" sz="2800" b="0" dirty="0" smtClean="0"/>
              <a:t>Cell membrane integrity </a:t>
            </a:r>
            <a:r>
              <a:rPr lang="en-US" sz="2800" b="0" dirty="0" smtClean="0">
                <a:sym typeface="Symbol"/>
              </a:rPr>
              <a:t> </a:t>
            </a:r>
            <a:r>
              <a:rPr lang="en-US" sz="2800" b="0" dirty="0" smtClean="0"/>
              <a:t>vital for proper cell functioning.</a:t>
            </a:r>
            <a:endParaRPr lang="en-US" sz="2800" b="0" dirty="0"/>
          </a:p>
          <a:p>
            <a:r>
              <a:rPr lang="en-US" sz="2800" b="0" dirty="0" smtClean="0"/>
              <a:t>Most cells can only withstand transient ruptures of the cell membrane.</a:t>
            </a:r>
            <a:endParaRPr lang="en-US" sz="2800" b="0" dirty="0"/>
          </a:p>
          <a:p>
            <a:r>
              <a:rPr lang="en-US" sz="2800" b="0" dirty="0" smtClean="0"/>
              <a:t>If the cell membrane suffers massive breaches -loses the ability to accumulate and contain vital components and will be subject to outside toxins. </a:t>
            </a:r>
            <a:endParaRPr lang="en-US" sz="2800" b="0" dirty="0"/>
          </a:p>
          <a:p>
            <a:r>
              <a:rPr lang="en-US" sz="2800" b="0" dirty="0" smtClean="0"/>
              <a:t>There is a term for cells that suffer massive cell membrane trauma - Dead Cells.</a:t>
            </a:r>
            <a:endParaRPr lang="en-US" sz="2800" b="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algn="ctr"/>
            <a:r>
              <a:rPr lang="en-US" dirty="0" smtClean="0"/>
              <a:t>TUNEL Assay</a:t>
            </a:r>
            <a:endParaRPr lang="en-US" dirty="0"/>
          </a:p>
        </p:txBody>
      </p:sp>
      <p:pic>
        <p:nvPicPr>
          <p:cNvPr id="2050" name="Picture 2"/>
          <p:cNvPicPr>
            <a:picLocks noChangeAspect="1" noChangeArrowheads="1"/>
          </p:cNvPicPr>
          <p:nvPr/>
        </p:nvPicPr>
        <p:blipFill>
          <a:blip r:embed="rId3" cstate="print"/>
          <a:srcRect/>
          <a:stretch>
            <a:fillRect/>
          </a:stretch>
        </p:blipFill>
        <p:spPr bwMode="auto">
          <a:xfrm>
            <a:off x="304800" y="1485900"/>
            <a:ext cx="2562225" cy="2400300"/>
          </a:xfrm>
          <a:prstGeom prst="rect">
            <a:avLst/>
          </a:prstGeom>
          <a:noFill/>
          <a:ln w="9525">
            <a:noFill/>
            <a:miter lim="800000"/>
            <a:headEnd/>
            <a:tailEnd/>
          </a:ln>
          <a:effectLst/>
        </p:spPr>
      </p:pic>
      <p:pic>
        <p:nvPicPr>
          <p:cNvPr id="2051" name="Picture 3"/>
          <p:cNvPicPr>
            <a:picLocks noChangeAspect="1" noChangeArrowheads="1"/>
          </p:cNvPicPr>
          <p:nvPr/>
        </p:nvPicPr>
        <p:blipFill>
          <a:blip r:embed="rId4" cstate="print"/>
          <a:srcRect/>
          <a:stretch>
            <a:fillRect/>
          </a:stretch>
        </p:blipFill>
        <p:spPr bwMode="auto">
          <a:xfrm>
            <a:off x="2895600" y="1476375"/>
            <a:ext cx="2971800" cy="2409825"/>
          </a:xfrm>
          <a:prstGeom prst="rect">
            <a:avLst/>
          </a:prstGeom>
          <a:noFill/>
          <a:ln w="9525">
            <a:noFill/>
            <a:miter lim="800000"/>
            <a:headEnd/>
            <a:tailEnd/>
          </a:ln>
          <a:effectLst/>
        </p:spPr>
      </p:pic>
      <p:pic>
        <p:nvPicPr>
          <p:cNvPr id="2052" name="Picture 4"/>
          <p:cNvPicPr>
            <a:picLocks noChangeAspect="1" noChangeArrowheads="1"/>
          </p:cNvPicPr>
          <p:nvPr/>
        </p:nvPicPr>
        <p:blipFill>
          <a:blip r:embed="rId5" cstate="print"/>
          <a:srcRect/>
          <a:stretch>
            <a:fillRect/>
          </a:stretch>
        </p:blipFill>
        <p:spPr bwMode="auto">
          <a:xfrm>
            <a:off x="3124200" y="4191000"/>
            <a:ext cx="2971800" cy="2409825"/>
          </a:xfrm>
          <a:prstGeom prst="rect">
            <a:avLst/>
          </a:prstGeom>
          <a:noFill/>
          <a:ln w="9525">
            <a:noFill/>
            <a:miter lim="800000"/>
            <a:headEnd/>
            <a:tailEnd/>
          </a:ln>
          <a:effectLst/>
        </p:spPr>
      </p:pic>
      <p:pic>
        <p:nvPicPr>
          <p:cNvPr id="2053" name="Picture 5"/>
          <p:cNvPicPr>
            <a:picLocks noChangeAspect="1" noChangeArrowheads="1"/>
          </p:cNvPicPr>
          <p:nvPr/>
        </p:nvPicPr>
        <p:blipFill>
          <a:blip r:embed="rId6" cstate="print"/>
          <a:srcRect/>
          <a:stretch>
            <a:fillRect/>
          </a:stretch>
        </p:blipFill>
        <p:spPr bwMode="auto">
          <a:xfrm>
            <a:off x="76200" y="4191000"/>
            <a:ext cx="2971800" cy="2409825"/>
          </a:xfrm>
          <a:prstGeom prst="rect">
            <a:avLst/>
          </a:prstGeom>
          <a:noFill/>
          <a:ln w="9525">
            <a:noFill/>
            <a:miter lim="800000"/>
            <a:headEnd/>
            <a:tailEnd/>
          </a:ln>
          <a:effectLst/>
        </p:spPr>
      </p:pic>
      <p:pic>
        <p:nvPicPr>
          <p:cNvPr id="2054" name="Picture 6"/>
          <p:cNvPicPr>
            <a:picLocks noChangeAspect="1" noChangeArrowheads="1"/>
          </p:cNvPicPr>
          <p:nvPr/>
        </p:nvPicPr>
        <p:blipFill>
          <a:blip r:embed="rId7" cstate="print"/>
          <a:srcRect/>
          <a:stretch>
            <a:fillRect/>
          </a:stretch>
        </p:blipFill>
        <p:spPr bwMode="auto">
          <a:xfrm>
            <a:off x="6096000" y="4191000"/>
            <a:ext cx="2971800" cy="2409825"/>
          </a:xfrm>
          <a:prstGeom prst="rect">
            <a:avLst/>
          </a:prstGeom>
          <a:noFill/>
          <a:ln w="9525">
            <a:noFill/>
            <a:miter lim="800000"/>
            <a:headEnd/>
            <a:tailEnd/>
          </a:ln>
          <a:effectLst/>
        </p:spPr>
      </p:pic>
      <p:sp>
        <p:nvSpPr>
          <p:cNvPr id="11" name="TextBox 10"/>
          <p:cNvSpPr txBox="1"/>
          <p:nvPr/>
        </p:nvSpPr>
        <p:spPr>
          <a:xfrm>
            <a:off x="788474" y="1216223"/>
            <a:ext cx="1497526" cy="307777"/>
          </a:xfrm>
          <a:prstGeom prst="rect">
            <a:avLst/>
          </a:prstGeom>
          <a:noFill/>
        </p:spPr>
        <p:txBody>
          <a:bodyPr wrap="none" rtlCol="0">
            <a:spAutoFit/>
          </a:bodyPr>
          <a:lstStyle/>
          <a:p>
            <a:r>
              <a:rPr lang="en-US" sz="1400" dirty="0" smtClean="0"/>
              <a:t>Gated on Sperm</a:t>
            </a:r>
            <a:endParaRPr lang="en-US" sz="1400" dirty="0"/>
          </a:p>
        </p:txBody>
      </p:sp>
      <p:sp>
        <p:nvSpPr>
          <p:cNvPr id="12" name="TextBox 11"/>
          <p:cNvSpPr txBox="1"/>
          <p:nvPr/>
        </p:nvSpPr>
        <p:spPr>
          <a:xfrm>
            <a:off x="3739436" y="1216223"/>
            <a:ext cx="1518364" cy="307777"/>
          </a:xfrm>
          <a:prstGeom prst="rect">
            <a:avLst/>
          </a:prstGeom>
          <a:noFill/>
        </p:spPr>
        <p:txBody>
          <a:bodyPr wrap="none" rtlCol="0">
            <a:spAutoFit/>
          </a:bodyPr>
          <a:lstStyle/>
          <a:p>
            <a:r>
              <a:rPr lang="en-US" sz="1400" dirty="0" smtClean="0"/>
              <a:t>Negative Control</a:t>
            </a:r>
            <a:endParaRPr lang="en-US" sz="1400" dirty="0"/>
          </a:p>
        </p:txBody>
      </p:sp>
      <p:sp>
        <p:nvSpPr>
          <p:cNvPr id="13" name="TextBox 12"/>
          <p:cNvSpPr txBox="1"/>
          <p:nvPr/>
        </p:nvSpPr>
        <p:spPr>
          <a:xfrm>
            <a:off x="3124200" y="3886200"/>
            <a:ext cx="3053785" cy="307777"/>
          </a:xfrm>
          <a:prstGeom prst="rect">
            <a:avLst/>
          </a:prstGeom>
          <a:noFill/>
        </p:spPr>
        <p:txBody>
          <a:bodyPr wrap="none" rtlCol="0">
            <a:spAutoFit/>
          </a:bodyPr>
          <a:lstStyle/>
          <a:p>
            <a:r>
              <a:rPr lang="en-US" sz="1400" dirty="0" smtClean="0"/>
              <a:t>Tunel FITC and PI Positive Control</a:t>
            </a:r>
            <a:endParaRPr lang="en-US" sz="1400" dirty="0"/>
          </a:p>
        </p:txBody>
      </p:sp>
      <p:sp>
        <p:nvSpPr>
          <p:cNvPr id="14" name="TextBox 13"/>
          <p:cNvSpPr txBox="1"/>
          <p:nvPr/>
        </p:nvSpPr>
        <p:spPr>
          <a:xfrm>
            <a:off x="228600" y="3886200"/>
            <a:ext cx="2893421" cy="307777"/>
          </a:xfrm>
          <a:prstGeom prst="rect">
            <a:avLst/>
          </a:prstGeom>
          <a:noFill/>
        </p:spPr>
        <p:txBody>
          <a:bodyPr wrap="none" rtlCol="0">
            <a:spAutoFit/>
          </a:bodyPr>
          <a:lstStyle/>
          <a:p>
            <a:r>
              <a:rPr lang="en-US" sz="1400" dirty="0" smtClean="0"/>
              <a:t>No Tunel, PI Only Positive Control</a:t>
            </a:r>
            <a:endParaRPr lang="en-US" sz="1400" dirty="0"/>
          </a:p>
        </p:txBody>
      </p:sp>
      <p:sp>
        <p:nvSpPr>
          <p:cNvPr id="15" name="TextBox 14"/>
          <p:cNvSpPr txBox="1"/>
          <p:nvPr/>
        </p:nvSpPr>
        <p:spPr>
          <a:xfrm>
            <a:off x="6596266" y="3886200"/>
            <a:ext cx="2044149" cy="307777"/>
          </a:xfrm>
          <a:prstGeom prst="rect">
            <a:avLst/>
          </a:prstGeom>
          <a:noFill/>
        </p:spPr>
        <p:txBody>
          <a:bodyPr wrap="none" rtlCol="0">
            <a:spAutoFit/>
          </a:bodyPr>
          <a:lstStyle/>
          <a:p>
            <a:r>
              <a:rPr lang="en-US" sz="1400" dirty="0" smtClean="0"/>
              <a:t>Tunel FITC and PI Test</a:t>
            </a:r>
            <a:endParaRPr lang="en-US" sz="1400" dirty="0"/>
          </a:p>
        </p:txBody>
      </p:sp>
      <p:pic>
        <p:nvPicPr>
          <p:cNvPr id="2055" name="Picture 7"/>
          <p:cNvPicPr>
            <a:picLocks noChangeAspect="1" noChangeArrowheads="1"/>
          </p:cNvPicPr>
          <p:nvPr/>
        </p:nvPicPr>
        <p:blipFill>
          <a:blip r:embed="rId8" cstate="print"/>
          <a:srcRect/>
          <a:stretch>
            <a:fillRect/>
          </a:stretch>
        </p:blipFill>
        <p:spPr bwMode="auto">
          <a:xfrm>
            <a:off x="5943600" y="1476375"/>
            <a:ext cx="2971800" cy="2409825"/>
          </a:xfrm>
          <a:prstGeom prst="rect">
            <a:avLst/>
          </a:prstGeom>
          <a:noFill/>
          <a:ln w="9525">
            <a:noFill/>
            <a:miter lim="800000"/>
            <a:headEnd/>
            <a:tailEnd/>
          </a:ln>
          <a:effectLst/>
        </p:spPr>
      </p:pic>
      <p:sp>
        <p:nvSpPr>
          <p:cNvPr id="17" name="TextBox 16"/>
          <p:cNvSpPr txBox="1"/>
          <p:nvPr/>
        </p:nvSpPr>
        <p:spPr>
          <a:xfrm>
            <a:off x="6019800" y="1216223"/>
            <a:ext cx="2925544" cy="307777"/>
          </a:xfrm>
          <a:prstGeom prst="rect">
            <a:avLst/>
          </a:prstGeom>
          <a:noFill/>
        </p:spPr>
        <p:txBody>
          <a:bodyPr wrap="none" rtlCol="0">
            <a:spAutoFit/>
          </a:bodyPr>
          <a:lstStyle/>
          <a:p>
            <a:r>
              <a:rPr lang="en-US" sz="1400" dirty="0" smtClean="0"/>
              <a:t>Tunel FITC, No PI Positive Control</a:t>
            </a:r>
            <a:endParaRPr lang="en-US" sz="14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algn="ctr"/>
            <a:r>
              <a:rPr lang="en-US" dirty="0" smtClean="0"/>
              <a:t>TUNEL Assay</a:t>
            </a:r>
            <a:endParaRPr lang="en-US" dirty="0"/>
          </a:p>
        </p:txBody>
      </p:sp>
      <p:graphicFrame>
        <p:nvGraphicFramePr>
          <p:cNvPr id="20" name="Table 19"/>
          <p:cNvGraphicFramePr>
            <a:graphicFrameLocks noGrp="1"/>
          </p:cNvGraphicFramePr>
          <p:nvPr/>
        </p:nvGraphicFramePr>
        <p:xfrm>
          <a:off x="990600" y="1447793"/>
          <a:ext cx="6934205" cy="4368811"/>
        </p:xfrm>
        <a:graphic>
          <a:graphicData uri="http://schemas.openxmlformats.org/drawingml/2006/table">
            <a:tbl>
              <a:tblPr/>
              <a:tblGrid>
                <a:gridCol w="947445"/>
                <a:gridCol w="659093"/>
                <a:gridCol w="659093"/>
                <a:gridCol w="700286"/>
                <a:gridCol w="659093"/>
                <a:gridCol w="659093"/>
                <a:gridCol w="659093"/>
                <a:gridCol w="659093"/>
                <a:gridCol w="659093"/>
                <a:gridCol w="672823"/>
              </a:tblGrid>
              <a:tr h="156029">
                <a:tc gridSpan="2">
                  <a:txBody>
                    <a:bodyPr/>
                    <a:lstStyle/>
                    <a:p>
                      <a:pPr algn="l" fontAlgn="b"/>
                      <a:r>
                        <a:rPr lang="en-US" sz="800" b="1" i="0" u="none" strike="noStrike" dirty="0">
                          <a:solidFill>
                            <a:srgbClr val="000000"/>
                          </a:solidFill>
                          <a:latin typeface="Calibri"/>
                        </a:rPr>
                        <a:t>Sperm Tunel Assay</a:t>
                      </a:r>
                    </a:p>
                  </a:txBody>
                  <a:tcPr marL="7257" marR="7257" marT="7257" marB="0" anchor="b">
                    <a:lnL>
                      <a:noFill/>
                    </a:lnL>
                    <a:lnR>
                      <a:noFill/>
                    </a:lnR>
                    <a:lnT>
                      <a:noFill/>
                    </a:lnT>
                    <a:lnB>
                      <a:noFill/>
                    </a:lnB>
                  </a:tcPr>
                </a:tc>
                <a:tc hMerge="1">
                  <a:txBody>
                    <a:bodyPr/>
                    <a:lstStyle/>
                    <a:p>
                      <a:endParaRPr lang="en-US"/>
                    </a:p>
                  </a:txBody>
                  <a:tcPr/>
                </a:tc>
                <a:tc>
                  <a:txBody>
                    <a:bodyPr/>
                    <a:lstStyle/>
                    <a:p>
                      <a:pPr algn="l" fontAlgn="b"/>
                      <a:endParaRPr lang="en-US" sz="800" b="1" i="0" u="none" strike="noStrike" dirty="0">
                        <a:solidFill>
                          <a:srgbClr val="000000"/>
                        </a:solidFill>
                        <a:latin typeface="Calibri"/>
                      </a:endParaRPr>
                    </a:p>
                  </a:txBody>
                  <a:tcPr marL="7257" marR="7257" marT="7257" marB="0" anchor="b">
                    <a:lnL>
                      <a:noFill/>
                    </a:lnL>
                    <a:lnR>
                      <a:noFill/>
                    </a:lnR>
                    <a:lnT>
                      <a:noFill/>
                    </a:lnT>
                    <a:lnB>
                      <a:noFill/>
                    </a:lnB>
                  </a:tcPr>
                </a:tc>
                <a:tc>
                  <a:txBody>
                    <a:bodyPr/>
                    <a:lstStyle/>
                    <a:p>
                      <a:pPr algn="r" fontAlgn="b"/>
                      <a:r>
                        <a:rPr lang="en-US" sz="800" b="1" i="0" u="none" strike="noStrike" dirty="0">
                          <a:solidFill>
                            <a:srgbClr val="000000"/>
                          </a:solidFill>
                          <a:latin typeface="Calibri"/>
                        </a:rPr>
                        <a:t>2/29/2012</a:t>
                      </a:r>
                    </a:p>
                  </a:txBody>
                  <a:tcPr marL="7257" marR="7257" marT="7257" marB="0" anchor="b">
                    <a:lnL>
                      <a:noFill/>
                    </a:lnL>
                    <a:lnR>
                      <a:noFill/>
                    </a:lnR>
                    <a:lnT>
                      <a:noFill/>
                    </a:lnT>
                    <a:lnB>
                      <a:noFill/>
                    </a:lnB>
                  </a:tcPr>
                </a:tc>
                <a:tc>
                  <a:txBody>
                    <a:bodyPr/>
                    <a:lstStyle/>
                    <a:p>
                      <a:pPr algn="l" fontAlgn="b"/>
                      <a:endParaRPr lang="en-US" sz="800" b="1" i="0" u="none" strike="noStrike" dirty="0">
                        <a:solidFill>
                          <a:srgbClr val="000000"/>
                        </a:solidFill>
                        <a:latin typeface="Calibri"/>
                      </a:endParaRPr>
                    </a:p>
                  </a:txBody>
                  <a:tcPr marL="7257" marR="7257" marT="7257" marB="0" anchor="b">
                    <a:lnL>
                      <a:noFill/>
                    </a:lnL>
                    <a:lnR>
                      <a:noFill/>
                    </a:lnR>
                    <a:lnT>
                      <a:noFill/>
                    </a:lnT>
                    <a:lnB>
                      <a:noFill/>
                    </a:lnB>
                  </a:tcPr>
                </a:tc>
                <a:tc>
                  <a:txBody>
                    <a:bodyPr/>
                    <a:lstStyle/>
                    <a:p>
                      <a:pPr algn="l" fontAlgn="b"/>
                      <a:endParaRPr lang="en-US" sz="800" b="1" i="0" u="none" strike="noStrike" dirty="0">
                        <a:solidFill>
                          <a:srgbClr val="000000"/>
                        </a:solidFill>
                        <a:latin typeface="Calibri"/>
                      </a:endParaRPr>
                    </a:p>
                  </a:txBody>
                  <a:tcPr marL="7257" marR="7257" marT="7257" marB="0" anchor="b">
                    <a:lnL>
                      <a:noFill/>
                    </a:lnL>
                    <a:lnR>
                      <a:noFill/>
                    </a:lnR>
                    <a:lnT>
                      <a:noFill/>
                    </a:lnT>
                    <a:lnB>
                      <a:noFill/>
                    </a:lnB>
                  </a:tcPr>
                </a:tc>
                <a:tc>
                  <a:txBody>
                    <a:bodyPr/>
                    <a:lstStyle/>
                    <a:p>
                      <a:pPr algn="l" fontAlgn="b"/>
                      <a:endParaRPr lang="en-US" sz="800" b="1" i="0" u="none" strike="noStrike" dirty="0">
                        <a:solidFill>
                          <a:srgbClr val="000000"/>
                        </a:solidFill>
                        <a:latin typeface="Calibri"/>
                      </a:endParaRPr>
                    </a:p>
                  </a:txBody>
                  <a:tcPr marL="7257" marR="7257" marT="7257" marB="0" anchor="b">
                    <a:lnL>
                      <a:noFill/>
                    </a:lnL>
                    <a:lnR>
                      <a:noFill/>
                    </a:lnR>
                    <a:lnT>
                      <a:noFill/>
                    </a:lnT>
                    <a:lnB>
                      <a:noFill/>
                    </a:lnB>
                  </a:tcPr>
                </a:tc>
                <a:tc>
                  <a:txBody>
                    <a:bodyPr/>
                    <a:lstStyle/>
                    <a:p>
                      <a:pPr algn="l" fontAlgn="b"/>
                      <a:endParaRPr lang="en-US" sz="800" b="1" i="0" u="none" strike="noStrike" dirty="0">
                        <a:solidFill>
                          <a:srgbClr val="000000"/>
                        </a:solidFill>
                        <a:latin typeface="Calibri"/>
                      </a:endParaRPr>
                    </a:p>
                  </a:txBody>
                  <a:tcPr marL="7257" marR="7257" marT="7257" marB="0" anchor="b">
                    <a:lnL>
                      <a:noFill/>
                    </a:lnL>
                    <a:lnR>
                      <a:noFill/>
                    </a:lnR>
                    <a:lnT>
                      <a:noFill/>
                    </a:lnT>
                    <a:lnB>
                      <a:noFill/>
                    </a:lnB>
                  </a:tcPr>
                </a:tc>
                <a:tc>
                  <a:txBody>
                    <a:bodyPr/>
                    <a:lstStyle/>
                    <a:p>
                      <a:pPr algn="l" fontAlgn="b"/>
                      <a:endParaRPr lang="en-US" sz="800" b="1" i="0" u="none" strike="noStrike" dirty="0">
                        <a:solidFill>
                          <a:srgbClr val="000000"/>
                        </a:solidFill>
                        <a:latin typeface="Calibri"/>
                      </a:endParaRPr>
                    </a:p>
                  </a:txBody>
                  <a:tcPr marL="7257" marR="7257" marT="7257" marB="0" anchor="b">
                    <a:lnL>
                      <a:noFill/>
                    </a:lnL>
                    <a:lnR>
                      <a:noFill/>
                    </a:lnR>
                    <a:lnT>
                      <a:noFill/>
                    </a:lnT>
                    <a:lnB>
                      <a:noFill/>
                    </a:lnB>
                  </a:tcPr>
                </a:tc>
                <a:tc>
                  <a:txBody>
                    <a:bodyPr/>
                    <a:lstStyle/>
                    <a:p>
                      <a:pPr algn="l" fontAlgn="b"/>
                      <a:endParaRPr lang="en-US" sz="800" b="1" i="0" u="none" strike="noStrike" dirty="0">
                        <a:solidFill>
                          <a:srgbClr val="000000"/>
                        </a:solidFill>
                        <a:latin typeface="Calibri"/>
                      </a:endParaRPr>
                    </a:p>
                  </a:txBody>
                  <a:tcPr marL="7257" marR="7257" marT="7257" marB="0" anchor="b">
                    <a:lnL>
                      <a:noFill/>
                    </a:lnL>
                    <a:lnR>
                      <a:noFill/>
                    </a:lnR>
                    <a:lnT>
                      <a:noFill/>
                    </a:lnT>
                    <a:lnB>
                      <a:noFill/>
                    </a:lnB>
                  </a:tcPr>
                </a:tc>
              </a:tr>
              <a:tr h="156029">
                <a:tc gridSpan="3">
                  <a:txBody>
                    <a:bodyPr/>
                    <a:lstStyle/>
                    <a:p>
                      <a:pPr algn="l" fontAlgn="b"/>
                      <a:r>
                        <a:rPr lang="en-US" sz="800" b="1" i="0" u="none" strike="noStrike" dirty="0">
                          <a:solidFill>
                            <a:srgbClr val="000000"/>
                          </a:solidFill>
                          <a:latin typeface="Calibri"/>
                        </a:rPr>
                        <a:t>All values are percentages.</a:t>
                      </a:r>
                    </a:p>
                  </a:txBody>
                  <a:tcPr marL="7257" marR="7257" marT="7257" marB="0" anchor="b">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algn="l" fontAlgn="b"/>
                      <a:endParaRPr lang="en-US" sz="800" b="1" i="0" u="none" strike="noStrike" dirty="0">
                        <a:solidFill>
                          <a:srgbClr val="000000"/>
                        </a:solidFill>
                        <a:latin typeface="Calibri"/>
                      </a:endParaRPr>
                    </a:p>
                  </a:txBody>
                  <a:tcPr marL="7257" marR="7257" marT="725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1" i="0" u="none" strike="noStrike" dirty="0">
                        <a:solidFill>
                          <a:srgbClr val="000000"/>
                        </a:solidFill>
                        <a:latin typeface="Calibri"/>
                      </a:endParaRPr>
                    </a:p>
                  </a:txBody>
                  <a:tcPr marL="7257" marR="7257" marT="725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1" i="0" u="none" strike="noStrike" dirty="0">
                        <a:solidFill>
                          <a:srgbClr val="000000"/>
                        </a:solidFill>
                        <a:latin typeface="Calibri"/>
                      </a:endParaRPr>
                    </a:p>
                  </a:txBody>
                  <a:tcPr marL="7257" marR="7257" marT="725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1" i="0" u="none" strike="noStrike" dirty="0">
                        <a:solidFill>
                          <a:srgbClr val="000000"/>
                        </a:solidFill>
                        <a:latin typeface="Calibri"/>
                      </a:endParaRPr>
                    </a:p>
                  </a:txBody>
                  <a:tcPr marL="7257" marR="7257" marT="725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1" i="0" u="none" strike="noStrike" dirty="0">
                        <a:solidFill>
                          <a:srgbClr val="000000"/>
                        </a:solidFill>
                        <a:latin typeface="Calibri"/>
                      </a:endParaRPr>
                    </a:p>
                  </a:txBody>
                  <a:tcPr marL="7257" marR="7257" marT="725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1" i="0" u="none" strike="noStrike" dirty="0">
                        <a:solidFill>
                          <a:srgbClr val="000000"/>
                        </a:solidFill>
                        <a:latin typeface="Calibri"/>
                      </a:endParaRPr>
                    </a:p>
                  </a:txBody>
                  <a:tcPr marL="7257" marR="7257" marT="725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1" i="0" u="none" strike="noStrike" dirty="0">
                        <a:solidFill>
                          <a:srgbClr val="000000"/>
                        </a:solidFill>
                        <a:latin typeface="Calibri"/>
                      </a:endParaRPr>
                    </a:p>
                  </a:txBody>
                  <a:tcPr marL="7257" marR="7257" marT="7257" marB="0" anchor="b">
                    <a:lnL>
                      <a:noFill/>
                    </a:lnL>
                    <a:lnR>
                      <a:noFill/>
                    </a:lnR>
                    <a:lnT>
                      <a:noFill/>
                    </a:lnT>
                    <a:lnB w="6350" cap="flat" cmpd="sng" algn="ctr">
                      <a:solidFill>
                        <a:srgbClr val="000000"/>
                      </a:solidFill>
                      <a:prstDash val="solid"/>
                      <a:round/>
                      <a:headEnd type="none" w="med" len="med"/>
                      <a:tailEnd type="none" w="med" len="med"/>
                    </a:lnB>
                  </a:tcPr>
                </a:tc>
              </a:tr>
              <a:tr h="468086">
                <a:tc>
                  <a:txBody>
                    <a:bodyPr/>
                    <a:lstStyle/>
                    <a:p>
                      <a:pPr algn="ctr" fontAlgn="b"/>
                      <a:r>
                        <a:rPr lang="en-US" sz="700" b="1" i="0" u="none" strike="noStrike" dirty="0">
                          <a:solidFill>
                            <a:srgbClr val="000000"/>
                          </a:solidFill>
                          <a:latin typeface="Calibri"/>
                        </a:rPr>
                        <a:t>Date</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700" b="1" i="0" u="none" strike="noStrike" dirty="0">
                          <a:solidFill>
                            <a:srgbClr val="000000"/>
                          </a:solidFill>
                          <a:latin typeface="Calibri"/>
                        </a:rPr>
                        <a:t>Patient</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700" b="1" i="0" u="none" strike="noStrike" dirty="0">
                          <a:solidFill>
                            <a:srgbClr val="000000"/>
                          </a:solidFill>
                          <a:latin typeface="Calibri"/>
                        </a:rPr>
                        <a:t>Negative Control</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700" b="1" i="0" u="none" strike="noStrike" dirty="0">
                          <a:solidFill>
                            <a:srgbClr val="000000"/>
                          </a:solidFill>
                          <a:latin typeface="Calibri"/>
                        </a:rPr>
                        <a:t>Positive Control</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700" b="1" i="0" u="none" strike="noStrike" dirty="0">
                          <a:solidFill>
                            <a:srgbClr val="000000"/>
                          </a:solidFill>
                          <a:latin typeface="Calibri"/>
                        </a:rPr>
                        <a:t>TUNEL FITC Test Rep. 1</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700" b="1" i="0" u="none" strike="noStrike" dirty="0">
                          <a:solidFill>
                            <a:srgbClr val="000000"/>
                          </a:solidFill>
                          <a:latin typeface="Calibri"/>
                        </a:rPr>
                        <a:t>TUNEL FITC Test Rep. 2</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700" b="1" i="0" u="none" strike="noStrike" dirty="0">
                          <a:solidFill>
                            <a:srgbClr val="000000"/>
                          </a:solidFill>
                          <a:latin typeface="Calibri"/>
                        </a:rPr>
                        <a:t>TUNEL FITC Test Rep. 3</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700" b="1" i="0" u="none" strike="noStrike" dirty="0">
                          <a:solidFill>
                            <a:srgbClr val="000000"/>
                          </a:solidFill>
                          <a:latin typeface="Calibri"/>
                        </a:rPr>
                        <a:t>TUNEL FITC Test Rep. 4</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dirty="0">
                          <a:solidFill>
                            <a:srgbClr val="000000"/>
                          </a:solidFill>
                          <a:latin typeface="Calibri"/>
                        </a:rPr>
                        <a:t>Mean</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dirty="0">
                          <a:solidFill>
                            <a:srgbClr val="000000"/>
                          </a:solidFill>
                          <a:latin typeface="Calibri"/>
                        </a:rPr>
                        <a:t>Standard Deviation</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6029">
                <a:tc>
                  <a:txBody>
                    <a:bodyPr/>
                    <a:lstStyle/>
                    <a:p>
                      <a:pPr algn="ctr" fontAlgn="b"/>
                      <a:r>
                        <a:rPr lang="en-US" sz="800" b="1" i="0" u="none" strike="noStrike" dirty="0">
                          <a:solidFill>
                            <a:srgbClr val="000000"/>
                          </a:solidFill>
                          <a:latin typeface="Calibri"/>
                        </a:rPr>
                        <a:t>11/18/2011</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dirty="0">
                          <a:solidFill>
                            <a:srgbClr val="000000"/>
                          </a:solidFill>
                          <a:latin typeface="Calibri"/>
                        </a:rPr>
                        <a:t>#111</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dirty="0">
                          <a:solidFill>
                            <a:srgbClr val="000000"/>
                          </a:solidFill>
                          <a:latin typeface="Calibri"/>
                        </a:rPr>
                        <a:t>1.4</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dirty="0">
                          <a:solidFill>
                            <a:srgbClr val="000000"/>
                          </a:solidFill>
                          <a:latin typeface="Calibri"/>
                        </a:rPr>
                        <a:t>93</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dirty="0">
                          <a:solidFill>
                            <a:srgbClr val="000000"/>
                          </a:solidFill>
                          <a:latin typeface="Calibri"/>
                        </a:rPr>
                        <a:t>19.1</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dirty="0">
                          <a:solidFill>
                            <a:srgbClr val="000000"/>
                          </a:solidFill>
                          <a:latin typeface="Calibri"/>
                        </a:rPr>
                        <a:t>19</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dirty="0">
                          <a:solidFill>
                            <a:srgbClr val="000000"/>
                          </a:solidFill>
                          <a:latin typeface="Calibri"/>
                        </a:rPr>
                        <a:t>18.6</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dirty="0">
                          <a:solidFill>
                            <a:srgbClr val="000000"/>
                          </a:solidFill>
                          <a:latin typeface="Calibri"/>
                        </a:rPr>
                        <a:t> </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dirty="0">
                          <a:solidFill>
                            <a:srgbClr val="000000"/>
                          </a:solidFill>
                          <a:latin typeface="Calibri"/>
                        </a:rPr>
                        <a:t>18.90</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dirty="0">
                          <a:solidFill>
                            <a:srgbClr val="000000"/>
                          </a:solidFill>
                          <a:latin typeface="Calibri"/>
                        </a:rPr>
                        <a:t>0.26</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6029">
                <a:tc>
                  <a:txBody>
                    <a:bodyPr/>
                    <a:lstStyle/>
                    <a:p>
                      <a:pPr algn="ctr" fontAlgn="b"/>
                      <a:r>
                        <a:rPr lang="en-US" sz="800" b="1" i="0" u="none" strike="noStrike" dirty="0">
                          <a:solidFill>
                            <a:srgbClr val="000000"/>
                          </a:solidFill>
                          <a:latin typeface="Calibri"/>
                        </a:rPr>
                        <a:t>11/21/2011</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dirty="0">
                          <a:solidFill>
                            <a:srgbClr val="000000"/>
                          </a:solidFill>
                          <a:latin typeface="Calibri"/>
                        </a:rPr>
                        <a:t>#122</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dirty="0">
                          <a:solidFill>
                            <a:srgbClr val="000000"/>
                          </a:solidFill>
                          <a:latin typeface="Calibri"/>
                        </a:rPr>
                        <a:t>1</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dirty="0">
                          <a:solidFill>
                            <a:srgbClr val="000000"/>
                          </a:solidFill>
                          <a:latin typeface="Calibri"/>
                        </a:rPr>
                        <a:t>83.9</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dirty="0">
                          <a:solidFill>
                            <a:srgbClr val="000000"/>
                          </a:solidFill>
                          <a:latin typeface="Calibri"/>
                        </a:rPr>
                        <a:t>34.7</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dirty="0">
                          <a:solidFill>
                            <a:srgbClr val="000000"/>
                          </a:solidFill>
                          <a:latin typeface="Calibri"/>
                        </a:rPr>
                        <a:t>30.5</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dirty="0">
                          <a:solidFill>
                            <a:srgbClr val="000000"/>
                          </a:solidFill>
                          <a:latin typeface="Calibri"/>
                        </a:rPr>
                        <a:t>30</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dirty="0">
                          <a:solidFill>
                            <a:srgbClr val="000000"/>
                          </a:solidFill>
                          <a:latin typeface="Calibri"/>
                        </a:rPr>
                        <a:t>37.5</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dirty="0">
                          <a:solidFill>
                            <a:srgbClr val="000000"/>
                          </a:solidFill>
                          <a:latin typeface="Calibri"/>
                        </a:rPr>
                        <a:t>33.18</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dirty="0">
                          <a:solidFill>
                            <a:srgbClr val="000000"/>
                          </a:solidFill>
                          <a:latin typeface="Calibri"/>
                        </a:rPr>
                        <a:t>3.57</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6029">
                <a:tc>
                  <a:txBody>
                    <a:bodyPr/>
                    <a:lstStyle/>
                    <a:p>
                      <a:pPr algn="ctr" fontAlgn="b"/>
                      <a:r>
                        <a:rPr lang="en-US" sz="800" b="1" i="0" u="none" strike="noStrike" dirty="0">
                          <a:solidFill>
                            <a:srgbClr val="000000"/>
                          </a:solidFill>
                          <a:latin typeface="Calibri"/>
                        </a:rPr>
                        <a:t>11/21/2011</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dirty="0">
                          <a:solidFill>
                            <a:srgbClr val="000000"/>
                          </a:solidFill>
                          <a:latin typeface="Calibri"/>
                        </a:rPr>
                        <a:t>unknown</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dirty="0">
                          <a:solidFill>
                            <a:srgbClr val="000000"/>
                          </a:solidFill>
                          <a:latin typeface="Calibri"/>
                        </a:rPr>
                        <a:t>2.9</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dirty="0">
                          <a:solidFill>
                            <a:srgbClr val="000000"/>
                          </a:solidFill>
                          <a:latin typeface="Calibri"/>
                        </a:rPr>
                        <a:t>94.7</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dirty="0">
                          <a:solidFill>
                            <a:srgbClr val="000000"/>
                          </a:solidFill>
                          <a:latin typeface="Calibri"/>
                        </a:rPr>
                        <a:t>18.9</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dirty="0">
                          <a:solidFill>
                            <a:srgbClr val="000000"/>
                          </a:solidFill>
                          <a:latin typeface="Calibri"/>
                        </a:rPr>
                        <a:t>19.9</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dirty="0">
                          <a:solidFill>
                            <a:srgbClr val="000000"/>
                          </a:solidFill>
                          <a:latin typeface="Calibri"/>
                        </a:rPr>
                        <a:t>20.9</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dirty="0">
                          <a:solidFill>
                            <a:srgbClr val="000000"/>
                          </a:solidFill>
                          <a:latin typeface="Calibri"/>
                        </a:rPr>
                        <a:t> </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dirty="0">
                          <a:solidFill>
                            <a:srgbClr val="000000"/>
                          </a:solidFill>
                          <a:latin typeface="Calibri"/>
                        </a:rPr>
                        <a:t>19.90</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dirty="0">
                          <a:solidFill>
                            <a:srgbClr val="000000"/>
                          </a:solidFill>
                          <a:latin typeface="Calibri"/>
                        </a:rPr>
                        <a:t>1.00</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6029">
                <a:tc>
                  <a:txBody>
                    <a:bodyPr/>
                    <a:lstStyle/>
                    <a:p>
                      <a:pPr algn="ctr" fontAlgn="b"/>
                      <a:r>
                        <a:rPr lang="en-US" sz="800" b="1" i="0" u="none" strike="noStrike" dirty="0">
                          <a:solidFill>
                            <a:srgbClr val="000000"/>
                          </a:solidFill>
                          <a:latin typeface="Calibri"/>
                        </a:rPr>
                        <a:t>11/23/2011</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dirty="0">
                          <a:solidFill>
                            <a:srgbClr val="000000"/>
                          </a:solidFill>
                          <a:latin typeface="Calibri"/>
                        </a:rPr>
                        <a:t>unknown</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dirty="0">
                          <a:solidFill>
                            <a:srgbClr val="000000"/>
                          </a:solidFill>
                          <a:latin typeface="Calibri"/>
                        </a:rPr>
                        <a:t>1.3</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dirty="0">
                          <a:solidFill>
                            <a:srgbClr val="000000"/>
                          </a:solidFill>
                          <a:latin typeface="Calibri"/>
                        </a:rPr>
                        <a:t>90</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dirty="0">
                          <a:solidFill>
                            <a:srgbClr val="000000"/>
                          </a:solidFill>
                          <a:latin typeface="Calibri"/>
                        </a:rPr>
                        <a:t>36.1</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dirty="0">
                          <a:solidFill>
                            <a:srgbClr val="000000"/>
                          </a:solidFill>
                          <a:latin typeface="Calibri"/>
                        </a:rPr>
                        <a:t>26.1</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dirty="0">
                          <a:solidFill>
                            <a:srgbClr val="000000"/>
                          </a:solidFill>
                          <a:latin typeface="Calibri"/>
                        </a:rPr>
                        <a:t>23</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dirty="0">
                          <a:solidFill>
                            <a:srgbClr val="000000"/>
                          </a:solidFill>
                          <a:latin typeface="Calibri"/>
                        </a:rPr>
                        <a:t> </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dirty="0">
                          <a:solidFill>
                            <a:srgbClr val="000000"/>
                          </a:solidFill>
                          <a:latin typeface="Calibri"/>
                        </a:rPr>
                        <a:t>28.40</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dirty="0">
                          <a:solidFill>
                            <a:srgbClr val="000000"/>
                          </a:solidFill>
                          <a:latin typeface="Calibri"/>
                        </a:rPr>
                        <a:t>6.85</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6029">
                <a:tc>
                  <a:txBody>
                    <a:bodyPr/>
                    <a:lstStyle/>
                    <a:p>
                      <a:pPr algn="ctr" fontAlgn="b"/>
                      <a:r>
                        <a:rPr lang="en-US" sz="800" b="1" i="0" u="none" strike="noStrike" dirty="0">
                          <a:solidFill>
                            <a:srgbClr val="000000"/>
                          </a:solidFill>
                          <a:latin typeface="Calibri"/>
                        </a:rPr>
                        <a:t>11/28/2011</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dirty="0">
                          <a:solidFill>
                            <a:srgbClr val="000000"/>
                          </a:solidFill>
                          <a:latin typeface="Calibri"/>
                        </a:rPr>
                        <a:t>#113</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dirty="0">
                          <a:solidFill>
                            <a:srgbClr val="000000"/>
                          </a:solidFill>
                          <a:latin typeface="Calibri"/>
                        </a:rPr>
                        <a:t>1.1</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dirty="0">
                          <a:solidFill>
                            <a:srgbClr val="000000"/>
                          </a:solidFill>
                          <a:latin typeface="Calibri"/>
                        </a:rPr>
                        <a:t>92</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dirty="0">
                          <a:solidFill>
                            <a:srgbClr val="000000"/>
                          </a:solidFill>
                          <a:latin typeface="Calibri"/>
                        </a:rPr>
                        <a:t>52.3</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dirty="0">
                          <a:solidFill>
                            <a:srgbClr val="000000"/>
                          </a:solidFill>
                          <a:latin typeface="Calibri"/>
                        </a:rPr>
                        <a:t>51.9</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dirty="0">
                          <a:solidFill>
                            <a:srgbClr val="000000"/>
                          </a:solidFill>
                          <a:latin typeface="Calibri"/>
                        </a:rPr>
                        <a:t>52</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dirty="0">
                          <a:solidFill>
                            <a:srgbClr val="000000"/>
                          </a:solidFill>
                          <a:latin typeface="Calibri"/>
                        </a:rPr>
                        <a:t> </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dirty="0">
                          <a:solidFill>
                            <a:srgbClr val="000000"/>
                          </a:solidFill>
                          <a:latin typeface="Calibri"/>
                        </a:rPr>
                        <a:t>52.07</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dirty="0">
                          <a:solidFill>
                            <a:srgbClr val="000000"/>
                          </a:solidFill>
                          <a:latin typeface="Calibri"/>
                        </a:rPr>
                        <a:t>0.21</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6029">
                <a:tc>
                  <a:txBody>
                    <a:bodyPr/>
                    <a:lstStyle/>
                    <a:p>
                      <a:pPr algn="ctr" fontAlgn="b"/>
                      <a:r>
                        <a:rPr lang="en-US" sz="800" b="1" i="0" u="none" strike="noStrike" dirty="0">
                          <a:solidFill>
                            <a:srgbClr val="000000"/>
                          </a:solidFill>
                          <a:latin typeface="Calibri"/>
                        </a:rPr>
                        <a:t>11/28/2011</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dirty="0">
                          <a:solidFill>
                            <a:srgbClr val="000000"/>
                          </a:solidFill>
                          <a:latin typeface="Calibri"/>
                        </a:rPr>
                        <a:t>#114</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dirty="0">
                          <a:solidFill>
                            <a:srgbClr val="000000"/>
                          </a:solidFill>
                          <a:latin typeface="Calibri"/>
                        </a:rPr>
                        <a:t>0.7</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dirty="0">
                          <a:solidFill>
                            <a:srgbClr val="000000"/>
                          </a:solidFill>
                          <a:latin typeface="Calibri"/>
                        </a:rPr>
                        <a:t>18.1</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800" b="1" i="0" u="none" strike="noStrike" dirty="0">
                          <a:solidFill>
                            <a:srgbClr val="000000"/>
                          </a:solidFill>
                          <a:latin typeface="Calibri"/>
                        </a:rPr>
                        <a:t>3.4</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dirty="0">
                          <a:solidFill>
                            <a:srgbClr val="000000"/>
                          </a:solidFill>
                          <a:latin typeface="Calibri"/>
                        </a:rPr>
                        <a:t>3.8</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dirty="0">
                          <a:solidFill>
                            <a:srgbClr val="000000"/>
                          </a:solidFill>
                          <a:latin typeface="Calibri"/>
                        </a:rPr>
                        <a:t>1.9</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dirty="0">
                          <a:solidFill>
                            <a:srgbClr val="000000"/>
                          </a:solidFill>
                          <a:latin typeface="Calibri"/>
                        </a:rPr>
                        <a:t> </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dirty="0">
                          <a:solidFill>
                            <a:srgbClr val="000000"/>
                          </a:solidFill>
                          <a:latin typeface="Calibri"/>
                        </a:rPr>
                        <a:t>3.03</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dirty="0">
                          <a:solidFill>
                            <a:srgbClr val="000000"/>
                          </a:solidFill>
                          <a:latin typeface="Calibri"/>
                        </a:rPr>
                        <a:t>1.00</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6029">
                <a:tc>
                  <a:txBody>
                    <a:bodyPr/>
                    <a:lstStyle/>
                    <a:p>
                      <a:pPr algn="ctr" fontAlgn="b"/>
                      <a:r>
                        <a:rPr lang="en-US" sz="800" b="1" i="0" u="none" strike="noStrike" dirty="0">
                          <a:solidFill>
                            <a:srgbClr val="000000"/>
                          </a:solidFill>
                          <a:latin typeface="Calibri"/>
                        </a:rPr>
                        <a:t>12/12/2011</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dirty="0">
                          <a:solidFill>
                            <a:srgbClr val="000000"/>
                          </a:solidFill>
                          <a:latin typeface="Calibri"/>
                        </a:rPr>
                        <a:t>#117</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dirty="0">
                          <a:solidFill>
                            <a:srgbClr val="000000"/>
                          </a:solidFill>
                          <a:latin typeface="Calibri"/>
                        </a:rPr>
                        <a:t>2</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dirty="0">
                          <a:solidFill>
                            <a:srgbClr val="000000"/>
                          </a:solidFill>
                          <a:latin typeface="Calibri"/>
                        </a:rPr>
                        <a:t>97.2</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dirty="0">
                          <a:solidFill>
                            <a:srgbClr val="000000"/>
                          </a:solidFill>
                          <a:latin typeface="Calibri"/>
                        </a:rPr>
                        <a:t>90</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dirty="0">
                          <a:solidFill>
                            <a:srgbClr val="000000"/>
                          </a:solidFill>
                          <a:latin typeface="Calibri"/>
                        </a:rPr>
                        <a:t>87.6</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dirty="0">
                          <a:solidFill>
                            <a:srgbClr val="000000"/>
                          </a:solidFill>
                          <a:latin typeface="Calibri"/>
                        </a:rPr>
                        <a:t>91</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dirty="0">
                          <a:solidFill>
                            <a:srgbClr val="000000"/>
                          </a:solidFill>
                          <a:latin typeface="Calibri"/>
                        </a:rPr>
                        <a:t>90</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dirty="0">
                          <a:solidFill>
                            <a:srgbClr val="000000"/>
                          </a:solidFill>
                          <a:latin typeface="Calibri"/>
                        </a:rPr>
                        <a:t>89.65</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dirty="0">
                          <a:solidFill>
                            <a:srgbClr val="000000"/>
                          </a:solidFill>
                          <a:latin typeface="Calibri"/>
                        </a:rPr>
                        <a:t>1.45</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6029">
                <a:tc>
                  <a:txBody>
                    <a:bodyPr/>
                    <a:lstStyle/>
                    <a:p>
                      <a:pPr algn="ctr" fontAlgn="b"/>
                      <a:r>
                        <a:rPr lang="en-US" sz="800" b="1" i="0" u="none" strike="noStrike" dirty="0">
                          <a:solidFill>
                            <a:srgbClr val="000000"/>
                          </a:solidFill>
                          <a:latin typeface="Calibri"/>
                        </a:rPr>
                        <a:t>12/19/2011</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dirty="0">
                          <a:solidFill>
                            <a:srgbClr val="000000"/>
                          </a:solidFill>
                          <a:latin typeface="Calibri"/>
                        </a:rPr>
                        <a:t>#118</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dirty="0">
                          <a:solidFill>
                            <a:srgbClr val="000000"/>
                          </a:solidFill>
                          <a:latin typeface="Calibri"/>
                        </a:rPr>
                        <a:t>1.7</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dirty="0">
                          <a:solidFill>
                            <a:srgbClr val="000000"/>
                          </a:solidFill>
                          <a:latin typeface="Calibri"/>
                        </a:rPr>
                        <a:t>8.6</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800" b="1" i="0" u="none" strike="noStrike" dirty="0">
                          <a:solidFill>
                            <a:srgbClr val="000000"/>
                          </a:solidFill>
                          <a:latin typeface="Calibri"/>
                        </a:rPr>
                        <a:t>5.9</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dirty="0">
                          <a:solidFill>
                            <a:srgbClr val="000000"/>
                          </a:solidFill>
                          <a:latin typeface="Calibri"/>
                        </a:rPr>
                        <a:t>4.5</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dirty="0">
                          <a:solidFill>
                            <a:srgbClr val="000000"/>
                          </a:solidFill>
                          <a:latin typeface="Calibri"/>
                        </a:rPr>
                        <a:t>3</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dirty="0">
                          <a:solidFill>
                            <a:srgbClr val="000000"/>
                          </a:solidFill>
                          <a:latin typeface="Calibri"/>
                        </a:rPr>
                        <a:t> </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dirty="0">
                          <a:solidFill>
                            <a:srgbClr val="000000"/>
                          </a:solidFill>
                          <a:latin typeface="Calibri"/>
                        </a:rPr>
                        <a:t>4.47</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dirty="0">
                          <a:solidFill>
                            <a:srgbClr val="000000"/>
                          </a:solidFill>
                          <a:latin typeface="Calibri"/>
                        </a:rPr>
                        <a:t>1.45</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6029">
                <a:tc>
                  <a:txBody>
                    <a:bodyPr/>
                    <a:lstStyle/>
                    <a:p>
                      <a:pPr algn="ctr" fontAlgn="b"/>
                      <a:r>
                        <a:rPr lang="en-US" sz="800" b="1" i="0" u="none" strike="noStrike" dirty="0">
                          <a:solidFill>
                            <a:srgbClr val="000000"/>
                          </a:solidFill>
                          <a:latin typeface="Calibri"/>
                        </a:rPr>
                        <a:t>1/6/2012</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dirty="0">
                          <a:solidFill>
                            <a:srgbClr val="000000"/>
                          </a:solidFill>
                          <a:latin typeface="Calibri"/>
                        </a:rPr>
                        <a:t>#123</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dirty="0">
                          <a:solidFill>
                            <a:srgbClr val="000000"/>
                          </a:solidFill>
                          <a:latin typeface="Calibri"/>
                        </a:rPr>
                        <a:t>1.3</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dirty="0">
                          <a:solidFill>
                            <a:srgbClr val="000000"/>
                          </a:solidFill>
                          <a:latin typeface="Calibri"/>
                        </a:rPr>
                        <a:t>79.3</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dirty="0">
                          <a:solidFill>
                            <a:srgbClr val="000000"/>
                          </a:solidFill>
                          <a:latin typeface="Calibri"/>
                        </a:rPr>
                        <a:t>11</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dirty="0">
                          <a:solidFill>
                            <a:srgbClr val="000000"/>
                          </a:solidFill>
                          <a:latin typeface="Calibri"/>
                        </a:rPr>
                        <a:t>9.8</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dirty="0">
                          <a:solidFill>
                            <a:srgbClr val="000000"/>
                          </a:solidFill>
                          <a:latin typeface="Calibri"/>
                        </a:rPr>
                        <a:t>9.3</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dirty="0">
                          <a:solidFill>
                            <a:srgbClr val="000000"/>
                          </a:solidFill>
                          <a:latin typeface="Calibri"/>
                        </a:rPr>
                        <a:t>45.9</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dirty="0">
                          <a:solidFill>
                            <a:srgbClr val="000000"/>
                          </a:solidFill>
                          <a:latin typeface="Calibri"/>
                        </a:rPr>
                        <a:t>19.00</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dirty="0">
                          <a:solidFill>
                            <a:srgbClr val="000000"/>
                          </a:solidFill>
                          <a:latin typeface="Calibri"/>
                        </a:rPr>
                        <a:t>17.95</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6029">
                <a:tc>
                  <a:txBody>
                    <a:bodyPr/>
                    <a:lstStyle/>
                    <a:p>
                      <a:pPr algn="ctr" fontAlgn="b"/>
                      <a:r>
                        <a:rPr lang="en-US" sz="800" b="1" i="0" u="none" strike="noStrike" dirty="0">
                          <a:solidFill>
                            <a:srgbClr val="000000"/>
                          </a:solidFill>
                          <a:latin typeface="Calibri"/>
                        </a:rPr>
                        <a:t>1/6/2012</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dirty="0">
                          <a:solidFill>
                            <a:srgbClr val="000000"/>
                          </a:solidFill>
                          <a:latin typeface="Calibri"/>
                        </a:rPr>
                        <a:t>#123</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dirty="0">
                          <a:solidFill>
                            <a:srgbClr val="000000"/>
                          </a:solidFill>
                          <a:latin typeface="Calibri"/>
                        </a:rPr>
                        <a:t>1.3</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dirty="0">
                          <a:solidFill>
                            <a:srgbClr val="000000"/>
                          </a:solidFill>
                          <a:latin typeface="Calibri"/>
                        </a:rPr>
                        <a:t>79.3</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dirty="0">
                          <a:solidFill>
                            <a:srgbClr val="000000"/>
                          </a:solidFill>
                          <a:latin typeface="Calibri"/>
                        </a:rPr>
                        <a:t>11</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dirty="0">
                          <a:solidFill>
                            <a:srgbClr val="000000"/>
                          </a:solidFill>
                          <a:latin typeface="Calibri"/>
                        </a:rPr>
                        <a:t>9.8</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dirty="0">
                          <a:solidFill>
                            <a:srgbClr val="000000"/>
                          </a:solidFill>
                          <a:latin typeface="Calibri"/>
                        </a:rPr>
                        <a:t>9.3</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dirty="0">
                          <a:solidFill>
                            <a:srgbClr val="000000"/>
                          </a:solidFill>
                          <a:latin typeface="Calibri"/>
                        </a:rPr>
                        <a:t>45.9</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n-US" sz="800" b="1" i="0" u="none" strike="noStrike" dirty="0">
                          <a:solidFill>
                            <a:srgbClr val="000000"/>
                          </a:solidFill>
                          <a:latin typeface="Calibri"/>
                        </a:rPr>
                        <a:t>10.03</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dirty="0">
                          <a:solidFill>
                            <a:srgbClr val="000000"/>
                          </a:solidFill>
                          <a:latin typeface="Calibri"/>
                        </a:rPr>
                        <a:t>0.87</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6029">
                <a:tc>
                  <a:txBody>
                    <a:bodyPr/>
                    <a:lstStyle/>
                    <a:p>
                      <a:pPr algn="ctr" fontAlgn="b"/>
                      <a:r>
                        <a:rPr lang="en-US" sz="800" b="1" i="0" u="none" strike="noStrike" dirty="0">
                          <a:solidFill>
                            <a:srgbClr val="000000"/>
                          </a:solidFill>
                          <a:latin typeface="Calibri"/>
                        </a:rPr>
                        <a:t>1/9/2012</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dirty="0">
                          <a:solidFill>
                            <a:srgbClr val="000000"/>
                          </a:solidFill>
                          <a:latin typeface="Calibri"/>
                        </a:rPr>
                        <a:t>#119</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dirty="0">
                          <a:solidFill>
                            <a:srgbClr val="000000"/>
                          </a:solidFill>
                          <a:latin typeface="Calibri"/>
                        </a:rPr>
                        <a:t>1.9</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dirty="0">
                          <a:solidFill>
                            <a:srgbClr val="000000"/>
                          </a:solidFill>
                          <a:latin typeface="Calibri"/>
                        </a:rPr>
                        <a:t>81.1</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dirty="0">
                          <a:solidFill>
                            <a:srgbClr val="000000"/>
                          </a:solidFill>
                          <a:latin typeface="Calibri"/>
                        </a:rPr>
                        <a:t>11.7</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dirty="0">
                          <a:solidFill>
                            <a:srgbClr val="000000"/>
                          </a:solidFill>
                          <a:latin typeface="Calibri"/>
                        </a:rPr>
                        <a:t>10.8</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dirty="0">
                          <a:solidFill>
                            <a:srgbClr val="000000"/>
                          </a:solidFill>
                          <a:latin typeface="Calibri"/>
                        </a:rPr>
                        <a:t>11.1</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dirty="0">
                          <a:solidFill>
                            <a:srgbClr val="000000"/>
                          </a:solidFill>
                          <a:latin typeface="Calibri"/>
                        </a:rPr>
                        <a:t> </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dirty="0">
                          <a:solidFill>
                            <a:srgbClr val="000000"/>
                          </a:solidFill>
                          <a:latin typeface="Calibri"/>
                        </a:rPr>
                        <a:t>11.20</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dirty="0">
                          <a:solidFill>
                            <a:srgbClr val="000000"/>
                          </a:solidFill>
                          <a:latin typeface="Calibri"/>
                        </a:rPr>
                        <a:t>0.46</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6029">
                <a:tc>
                  <a:txBody>
                    <a:bodyPr/>
                    <a:lstStyle/>
                    <a:p>
                      <a:pPr algn="ctr" fontAlgn="b"/>
                      <a:r>
                        <a:rPr lang="en-US" sz="800" b="1" i="0" u="none" strike="noStrike" dirty="0">
                          <a:solidFill>
                            <a:srgbClr val="000000"/>
                          </a:solidFill>
                          <a:latin typeface="Calibri"/>
                        </a:rPr>
                        <a:t>1/12/2012</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dirty="0">
                          <a:solidFill>
                            <a:srgbClr val="000000"/>
                          </a:solidFill>
                          <a:latin typeface="Calibri"/>
                        </a:rPr>
                        <a:t>#122</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dirty="0">
                          <a:solidFill>
                            <a:srgbClr val="000000"/>
                          </a:solidFill>
                          <a:latin typeface="Calibri"/>
                        </a:rPr>
                        <a:t>0.8</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dirty="0">
                          <a:solidFill>
                            <a:srgbClr val="000000"/>
                          </a:solidFill>
                          <a:latin typeface="Calibri"/>
                        </a:rPr>
                        <a:t>84.3</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dirty="0">
                          <a:solidFill>
                            <a:srgbClr val="000000"/>
                          </a:solidFill>
                          <a:latin typeface="Calibri"/>
                        </a:rPr>
                        <a:t>10.2</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dirty="0">
                          <a:solidFill>
                            <a:srgbClr val="000000"/>
                          </a:solidFill>
                          <a:latin typeface="Calibri"/>
                        </a:rPr>
                        <a:t>12.5</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dirty="0">
                          <a:solidFill>
                            <a:srgbClr val="000000"/>
                          </a:solidFill>
                          <a:latin typeface="Calibri"/>
                        </a:rPr>
                        <a:t>12.3</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dirty="0">
                          <a:solidFill>
                            <a:srgbClr val="000000"/>
                          </a:solidFill>
                          <a:latin typeface="Calibri"/>
                        </a:rPr>
                        <a:t> </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dirty="0">
                          <a:solidFill>
                            <a:srgbClr val="000000"/>
                          </a:solidFill>
                          <a:latin typeface="Calibri"/>
                        </a:rPr>
                        <a:t>11.67</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dirty="0">
                          <a:solidFill>
                            <a:srgbClr val="000000"/>
                          </a:solidFill>
                          <a:latin typeface="Calibri"/>
                        </a:rPr>
                        <a:t>1.27</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6029">
                <a:tc>
                  <a:txBody>
                    <a:bodyPr/>
                    <a:lstStyle/>
                    <a:p>
                      <a:pPr algn="ctr" fontAlgn="b"/>
                      <a:r>
                        <a:rPr lang="en-US" sz="800" b="1" i="0" u="none" strike="noStrike" dirty="0">
                          <a:solidFill>
                            <a:srgbClr val="000000"/>
                          </a:solidFill>
                          <a:latin typeface="Calibri"/>
                        </a:rPr>
                        <a:t>1/23/2012</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dirty="0">
                          <a:solidFill>
                            <a:srgbClr val="000000"/>
                          </a:solidFill>
                          <a:latin typeface="Calibri"/>
                        </a:rPr>
                        <a:t>#120</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dirty="0">
                          <a:solidFill>
                            <a:srgbClr val="000000"/>
                          </a:solidFill>
                          <a:latin typeface="Calibri"/>
                        </a:rPr>
                        <a:t>1.7</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dirty="0">
                          <a:solidFill>
                            <a:srgbClr val="000000"/>
                          </a:solidFill>
                          <a:latin typeface="Calibri"/>
                        </a:rPr>
                        <a:t>67.3</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dirty="0">
                          <a:solidFill>
                            <a:srgbClr val="000000"/>
                          </a:solidFill>
                          <a:latin typeface="Calibri"/>
                        </a:rPr>
                        <a:t>7.5</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dirty="0">
                          <a:solidFill>
                            <a:srgbClr val="000000"/>
                          </a:solidFill>
                          <a:latin typeface="Calibri"/>
                        </a:rPr>
                        <a:t>8.6</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dirty="0">
                          <a:solidFill>
                            <a:srgbClr val="000000"/>
                          </a:solidFill>
                          <a:latin typeface="Calibri"/>
                        </a:rPr>
                        <a:t>8.2</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dirty="0">
                          <a:solidFill>
                            <a:srgbClr val="000000"/>
                          </a:solidFill>
                          <a:latin typeface="Calibri"/>
                        </a:rPr>
                        <a:t> </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dirty="0">
                          <a:solidFill>
                            <a:srgbClr val="000000"/>
                          </a:solidFill>
                          <a:latin typeface="Calibri"/>
                        </a:rPr>
                        <a:t>8.10</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dirty="0">
                          <a:solidFill>
                            <a:srgbClr val="000000"/>
                          </a:solidFill>
                          <a:latin typeface="Calibri"/>
                        </a:rPr>
                        <a:t>0.56</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6029">
                <a:tc>
                  <a:txBody>
                    <a:bodyPr/>
                    <a:lstStyle/>
                    <a:p>
                      <a:pPr algn="ctr" fontAlgn="b"/>
                      <a:r>
                        <a:rPr lang="en-US" sz="800" b="1" i="0" u="none" strike="noStrike" dirty="0">
                          <a:solidFill>
                            <a:srgbClr val="000000"/>
                          </a:solidFill>
                          <a:latin typeface="Calibri"/>
                        </a:rPr>
                        <a:t>1/23/2012</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dirty="0">
                          <a:solidFill>
                            <a:srgbClr val="000000"/>
                          </a:solidFill>
                          <a:latin typeface="Calibri"/>
                        </a:rPr>
                        <a:t>#121</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dirty="0">
                          <a:solidFill>
                            <a:srgbClr val="000000"/>
                          </a:solidFill>
                          <a:latin typeface="Calibri"/>
                        </a:rPr>
                        <a:t>0.6</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dirty="0">
                          <a:solidFill>
                            <a:srgbClr val="000000"/>
                          </a:solidFill>
                          <a:latin typeface="Calibri"/>
                        </a:rPr>
                        <a:t>83.7</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dirty="0">
                          <a:solidFill>
                            <a:srgbClr val="000000"/>
                          </a:solidFill>
                          <a:latin typeface="Calibri"/>
                        </a:rPr>
                        <a:t>15.4</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dirty="0">
                          <a:solidFill>
                            <a:srgbClr val="000000"/>
                          </a:solidFill>
                          <a:latin typeface="Calibri"/>
                        </a:rPr>
                        <a:t>15.9</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dirty="0">
                          <a:solidFill>
                            <a:srgbClr val="000000"/>
                          </a:solidFill>
                          <a:latin typeface="Calibri"/>
                        </a:rPr>
                        <a:t>14.7</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dirty="0">
                          <a:solidFill>
                            <a:srgbClr val="000000"/>
                          </a:solidFill>
                          <a:latin typeface="Calibri"/>
                        </a:rPr>
                        <a:t> </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dirty="0">
                          <a:solidFill>
                            <a:srgbClr val="000000"/>
                          </a:solidFill>
                          <a:latin typeface="Calibri"/>
                        </a:rPr>
                        <a:t>15.33</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dirty="0">
                          <a:solidFill>
                            <a:srgbClr val="000000"/>
                          </a:solidFill>
                          <a:latin typeface="Calibri"/>
                        </a:rPr>
                        <a:t>0.60</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6029">
                <a:tc>
                  <a:txBody>
                    <a:bodyPr/>
                    <a:lstStyle/>
                    <a:p>
                      <a:pPr algn="ctr" fontAlgn="b"/>
                      <a:r>
                        <a:rPr lang="en-US" sz="800" b="1" i="0" u="none" strike="noStrike" dirty="0">
                          <a:solidFill>
                            <a:srgbClr val="000000"/>
                          </a:solidFill>
                          <a:latin typeface="Calibri"/>
                        </a:rPr>
                        <a:t>1/26/2012</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dirty="0">
                          <a:solidFill>
                            <a:srgbClr val="000000"/>
                          </a:solidFill>
                          <a:latin typeface="Calibri"/>
                        </a:rPr>
                        <a:t>#124</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dirty="0">
                          <a:solidFill>
                            <a:srgbClr val="000000"/>
                          </a:solidFill>
                          <a:latin typeface="Calibri"/>
                        </a:rPr>
                        <a:t>3.7</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dirty="0">
                          <a:solidFill>
                            <a:srgbClr val="000000"/>
                          </a:solidFill>
                          <a:latin typeface="Calibri"/>
                        </a:rPr>
                        <a:t>95.9</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dirty="0">
                          <a:solidFill>
                            <a:srgbClr val="000000"/>
                          </a:solidFill>
                          <a:latin typeface="Calibri"/>
                        </a:rPr>
                        <a:t>26</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dirty="0">
                          <a:solidFill>
                            <a:srgbClr val="000000"/>
                          </a:solidFill>
                          <a:latin typeface="Calibri"/>
                        </a:rPr>
                        <a:t>22.2</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dirty="0">
                          <a:solidFill>
                            <a:srgbClr val="000000"/>
                          </a:solidFill>
                          <a:latin typeface="Calibri"/>
                        </a:rPr>
                        <a:t>25</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dirty="0">
                          <a:solidFill>
                            <a:srgbClr val="000000"/>
                          </a:solidFill>
                          <a:latin typeface="Calibri"/>
                        </a:rPr>
                        <a:t> </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dirty="0">
                          <a:solidFill>
                            <a:srgbClr val="000000"/>
                          </a:solidFill>
                          <a:latin typeface="Calibri"/>
                        </a:rPr>
                        <a:t>24.40</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dirty="0">
                          <a:solidFill>
                            <a:srgbClr val="000000"/>
                          </a:solidFill>
                          <a:latin typeface="Calibri"/>
                        </a:rPr>
                        <a:t>1.97</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6029">
                <a:tc>
                  <a:txBody>
                    <a:bodyPr/>
                    <a:lstStyle/>
                    <a:p>
                      <a:pPr algn="ctr" fontAlgn="b"/>
                      <a:r>
                        <a:rPr lang="en-US" sz="800" b="1" i="0" u="none" strike="noStrike" dirty="0">
                          <a:solidFill>
                            <a:srgbClr val="000000"/>
                          </a:solidFill>
                          <a:latin typeface="Calibri"/>
                        </a:rPr>
                        <a:t>1/30/2012</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dirty="0">
                          <a:solidFill>
                            <a:srgbClr val="000000"/>
                          </a:solidFill>
                          <a:latin typeface="Calibri"/>
                        </a:rPr>
                        <a:t>#130</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dirty="0">
                          <a:solidFill>
                            <a:srgbClr val="000000"/>
                          </a:solidFill>
                          <a:latin typeface="Calibri"/>
                        </a:rPr>
                        <a:t>3.9</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dirty="0">
                          <a:solidFill>
                            <a:srgbClr val="000000"/>
                          </a:solidFill>
                          <a:latin typeface="Calibri"/>
                        </a:rPr>
                        <a:t>91.7</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dirty="0">
                          <a:solidFill>
                            <a:srgbClr val="000000"/>
                          </a:solidFill>
                          <a:latin typeface="Calibri"/>
                        </a:rPr>
                        <a:t>13.8</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dirty="0">
                          <a:solidFill>
                            <a:srgbClr val="000000"/>
                          </a:solidFill>
                          <a:latin typeface="Calibri"/>
                        </a:rPr>
                        <a:t>13</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dirty="0">
                          <a:solidFill>
                            <a:srgbClr val="000000"/>
                          </a:solidFill>
                          <a:latin typeface="Calibri"/>
                        </a:rPr>
                        <a:t>13.7</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dirty="0">
                          <a:solidFill>
                            <a:srgbClr val="000000"/>
                          </a:solidFill>
                          <a:latin typeface="Calibri"/>
                        </a:rPr>
                        <a:t>12.6</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dirty="0">
                          <a:solidFill>
                            <a:srgbClr val="000000"/>
                          </a:solidFill>
                          <a:latin typeface="Calibri"/>
                        </a:rPr>
                        <a:t>13.50</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dirty="0">
                          <a:solidFill>
                            <a:srgbClr val="000000"/>
                          </a:solidFill>
                          <a:latin typeface="Calibri"/>
                        </a:rPr>
                        <a:t>0.44</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6029">
                <a:tc>
                  <a:txBody>
                    <a:bodyPr/>
                    <a:lstStyle/>
                    <a:p>
                      <a:pPr algn="ctr" fontAlgn="b"/>
                      <a:r>
                        <a:rPr lang="en-US" sz="800" b="1" i="0" u="none" strike="noStrike" dirty="0">
                          <a:solidFill>
                            <a:srgbClr val="000000"/>
                          </a:solidFill>
                          <a:latin typeface="Calibri"/>
                        </a:rPr>
                        <a:t>2/6/2012</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dirty="0">
                          <a:solidFill>
                            <a:srgbClr val="000000"/>
                          </a:solidFill>
                          <a:latin typeface="Calibri"/>
                        </a:rPr>
                        <a:t>#131</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dirty="0">
                          <a:solidFill>
                            <a:srgbClr val="000000"/>
                          </a:solidFill>
                          <a:latin typeface="Calibri"/>
                        </a:rPr>
                        <a:t>3.1</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dirty="0">
                          <a:solidFill>
                            <a:srgbClr val="000000"/>
                          </a:solidFill>
                          <a:latin typeface="Calibri"/>
                        </a:rPr>
                        <a:t>43.6</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800" b="1" i="0" u="none" strike="noStrike" dirty="0">
                          <a:solidFill>
                            <a:srgbClr val="000000"/>
                          </a:solidFill>
                          <a:latin typeface="Calibri"/>
                        </a:rPr>
                        <a:t>8.1</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dirty="0">
                          <a:solidFill>
                            <a:srgbClr val="000000"/>
                          </a:solidFill>
                          <a:latin typeface="Calibri"/>
                        </a:rPr>
                        <a:t>8.4</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dirty="0">
                          <a:solidFill>
                            <a:srgbClr val="000000"/>
                          </a:solidFill>
                          <a:latin typeface="Calibri"/>
                        </a:rPr>
                        <a:t>7</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dirty="0">
                          <a:solidFill>
                            <a:srgbClr val="000000"/>
                          </a:solidFill>
                          <a:latin typeface="Calibri"/>
                        </a:rPr>
                        <a:t> </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dirty="0">
                          <a:solidFill>
                            <a:srgbClr val="000000"/>
                          </a:solidFill>
                          <a:latin typeface="Calibri"/>
                        </a:rPr>
                        <a:t>7.83</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dirty="0">
                          <a:solidFill>
                            <a:srgbClr val="000000"/>
                          </a:solidFill>
                          <a:latin typeface="Calibri"/>
                        </a:rPr>
                        <a:t>0.74</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6029">
                <a:tc>
                  <a:txBody>
                    <a:bodyPr/>
                    <a:lstStyle/>
                    <a:p>
                      <a:pPr algn="ctr" fontAlgn="b"/>
                      <a:r>
                        <a:rPr lang="en-US" sz="800" b="1" i="0" u="none" strike="noStrike" dirty="0">
                          <a:solidFill>
                            <a:srgbClr val="000000"/>
                          </a:solidFill>
                          <a:latin typeface="Calibri"/>
                        </a:rPr>
                        <a:t>2/13/2012</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dirty="0">
                          <a:solidFill>
                            <a:srgbClr val="000000"/>
                          </a:solidFill>
                          <a:latin typeface="Calibri"/>
                        </a:rPr>
                        <a:t>#126</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dirty="0">
                          <a:solidFill>
                            <a:srgbClr val="000000"/>
                          </a:solidFill>
                          <a:latin typeface="Calibri"/>
                        </a:rPr>
                        <a:t>0.6</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dirty="0">
                          <a:solidFill>
                            <a:srgbClr val="000000"/>
                          </a:solidFill>
                          <a:latin typeface="Calibri"/>
                        </a:rPr>
                        <a:t>63.2</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dirty="0">
                          <a:solidFill>
                            <a:srgbClr val="000000"/>
                          </a:solidFill>
                          <a:latin typeface="Calibri"/>
                        </a:rPr>
                        <a:t>8.8</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dirty="0">
                          <a:solidFill>
                            <a:srgbClr val="000000"/>
                          </a:solidFill>
                          <a:latin typeface="Calibri"/>
                        </a:rPr>
                        <a:t>8.7</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dirty="0">
                          <a:solidFill>
                            <a:srgbClr val="000000"/>
                          </a:solidFill>
                          <a:latin typeface="Calibri"/>
                        </a:rPr>
                        <a:t>8.6</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dirty="0">
                          <a:solidFill>
                            <a:srgbClr val="000000"/>
                          </a:solidFill>
                          <a:latin typeface="Calibri"/>
                        </a:rPr>
                        <a:t> </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dirty="0">
                          <a:solidFill>
                            <a:srgbClr val="000000"/>
                          </a:solidFill>
                          <a:latin typeface="Calibri"/>
                        </a:rPr>
                        <a:t>8.70</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dirty="0">
                          <a:solidFill>
                            <a:srgbClr val="000000"/>
                          </a:solidFill>
                          <a:latin typeface="Calibri"/>
                        </a:rPr>
                        <a:t>0.10</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6029">
                <a:tc>
                  <a:txBody>
                    <a:bodyPr/>
                    <a:lstStyle/>
                    <a:p>
                      <a:pPr algn="ctr" fontAlgn="b"/>
                      <a:r>
                        <a:rPr lang="en-US" sz="800" b="1" i="0" u="none" strike="noStrike" dirty="0">
                          <a:solidFill>
                            <a:srgbClr val="000000"/>
                          </a:solidFill>
                          <a:latin typeface="Calibri"/>
                        </a:rPr>
                        <a:t>2/13/2012</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dirty="0">
                          <a:solidFill>
                            <a:srgbClr val="000000"/>
                          </a:solidFill>
                          <a:latin typeface="Calibri"/>
                        </a:rPr>
                        <a:t>#132</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dirty="0">
                          <a:solidFill>
                            <a:srgbClr val="000000"/>
                          </a:solidFill>
                          <a:latin typeface="Calibri"/>
                        </a:rPr>
                        <a:t>1</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dirty="0">
                          <a:solidFill>
                            <a:srgbClr val="000000"/>
                          </a:solidFill>
                          <a:latin typeface="Calibri"/>
                        </a:rPr>
                        <a:t>79.6</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dirty="0">
                          <a:solidFill>
                            <a:srgbClr val="000000"/>
                          </a:solidFill>
                          <a:latin typeface="Calibri"/>
                        </a:rPr>
                        <a:t>7.3</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dirty="0">
                          <a:solidFill>
                            <a:srgbClr val="000000"/>
                          </a:solidFill>
                          <a:latin typeface="Calibri"/>
                        </a:rPr>
                        <a:t>7.1</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dirty="0">
                          <a:solidFill>
                            <a:srgbClr val="000000"/>
                          </a:solidFill>
                          <a:latin typeface="Calibri"/>
                        </a:rPr>
                        <a:t>7</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dirty="0">
                          <a:solidFill>
                            <a:srgbClr val="000000"/>
                          </a:solidFill>
                          <a:latin typeface="Calibri"/>
                        </a:rPr>
                        <a:t> </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dirty="0">
                          <a:solidFill>
                            <a:srgbClr val="000000"/>
                          </a:solidFill>
                          <a:latin typeface="Calibri"/>
                        </a:rPr>
                        <a:t>7.13</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dirty="0">
                          <a:solidFill>
                            <a:srgbClr val="000000"/>
                          </a:solidFill>
                          <a:latin typeface="Calibri"/>
                        </a:rPr>
                        <a:t>0.15</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6029">
                <a:tc>
                  <a:txBody>
                    <a:bodyPr/>
                    <a:lstStyle/>
                    <a:p>
                      <a:pPr algn="ctr" fontAlgn="b"/>
                      <a:r>
                        <a:rPr lang="en-US" sz="800" b="1" i="0" u="none" strike="noStrike" dirty="0">
                          <a:solidFill>
                            <a:srgbClr val="000000"/>
                          </a:solidFill>
                          <a:latin typeface="Calibri"/>
                        </a:rPr>
                        <a:t>2/27/2012</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dirty="0">
                          <a:solidFill>
                            <a:srgbClr val="000000"/>
                          </a:solidFill>
                          <a:latin typeface="Calibri"/>
                        </a:rPr>
                        <a:t>#135</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dirty="0">
                          <a:solidFill>
                            <a:srgbClr val="000000"/>
                          </a:solidFill>
                          <a:latin typeface="Calibri"/>
                        </a:rPr>
                        <a:t>1.6</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dirty="0">
                          <a:solidFill>
                            <a:srgbClr val="000000"/>
                          </a:solidFill>
                          <a:latin typeface="Calibri"/>
                        </a:rPr>
                        <a:t>29.2</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800" b="1" i="0" u="none" strike="noStrike" dirty="0">
                          <a:solidFill>
                            <a:srgbClr val="000000"/>
                          </a:solidFill>
                          <a:latin typeface="Calibri"/>
                        </a:rPr>
                        <a:t>6.9</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dirty="0">
                          <a:solidFill>
                            <a:srgbClr val="000000"/>
                          </a:solidFill>
                          <a:latin typeface="Calibri"/>
                        </a:rPr>
                        <a:t>5</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dirty="0">
                          <a:solidFill>
                            <a:srgbClr val="000000"/>
                          </a:solidFill>
                          <a:latin typeface="Calibri"/>
                        </a:rPr>
                        <a:t>5.5</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dirty="0">
                          <a:solidFill>
                            <a:srgbClr val="000000"/>
                          </a:solidFill>
                          <a:latin typeface="Calibri"/>
                        </a:rPr>
                        <a:t> </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dirty="0">
                          <a:solidFill>
                            <a:srgbClr val="000000"/>
                          </a:solidFill>
                          <a:latin typeface="Calibri"/>
                        </a:rPr>
                        <a:t>5.80</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dirty="0">
                          <a:solidFill>
                            <a:srgbClr val="000000"/>
                          </a:solidFill>
                          <a:latin typeface="Calibri"/>
                        </a:rPr>
                        <a:t>0.98</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6029">
                <a:tc>
                  <a:txBody>
                    <a:bodyPr/>
                    <a:lstStyle/>
                    <a:p>
                      <a:pPr algn="ctr" fontAlgn="b"/>
                      <a:r>
                        <a:rPr lang="en-US" sz="800" b="1" i="0" u="none" strike="noStrike" dirty="0">
                          <a:solidFill>
                            <a:srgbClr val="000000"/>
                          </a:solidFill>
                          <a:latin typeface="Calibri"/>
                        </a:rPr>
                        <a:t>2/27/2012</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dirty="0">
                          <a:solidFill>
                            <a:srgbClr val="000000"/>
                          </a:solidFill>
                          <a:latin typeface="Calibri"/>
                        </a:rPr>
                        <a:t>#136</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dirty="0">
                          <a:solidFill>
                            <a:srgbClr val="000000"/>
                          </a:solidFill>
                          <a:latin typeface="Calibri"/>
                        </a:rPr>
                        <a:t>2.9</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dirty="0">
                          <a:solidFill>
                            <a:srgbClr val="000000"/>
                          </a:solidFill>
                          <a:latin typeface="Calibri"/>
                        </a:rPr>
                        <a:t>78.5</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dirty="0">
                          <a:solidFill>
                            <a:srgbClr val="000000"/>
                          </a:solidFill>
                          <a:latin typeface="Calibri"/>
                        </a:rPr>
                        <a:t>35.6</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dirty="0">
                          <a:solidFill>
                            <a:srgbClr val="000000"/>
                          </a:solidFill>
                          <a:latin typeface="Calibri"/>
                        </a:rPr>
                        <a:t>25.4</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dirty="0">
                          <a:solidFill>
                            <a:srgbClr val="000000"/>
                          </a:solidFill>
                          <a:latin typeface="Calibri"/>
                        </a:rPr>
                        <a:t>24</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dirty="0">
                          <a:solidFill>
                            <a:srgbClr val="000000"/>
                          </a:solidFill>
                          <a:latin typeface="Calibri"/>
                        </a:rPr>
                        <a:t> </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dirty="0">
                          <a:solidFill>
                            <a:srgbClr val="000000"/>
                          </a:solidFill>
                          <a:latin typeface="Calibri"/>
                        </a:rPr>
                        <a:t>28.33</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dirty="0">
                          <a:solidFill>
                            <a:srgbClr val="000000"/>
                          </a:solidFill>
                          <a:latin typeface="Calibri"/>
                        </a:rPr>
                        <a:t>6.33</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6029">
                <a:tc gridSpan="4">
                  <a:txBody>
                    <a:bodyPr/>
                    <a:lstStyle/>
                    <a:p>
                      <a:pPr algn="l" fontAlgn="b"/>
                      <a:r>
                        <a:rPr lang="en-US" sz="800" b="1" i="0" u="none" strike="noStrike" dirty="0">
                          <a:solidFill>
                            <a:srgbClr val="000000"/>
                          </a:solidFill>
                          <a:latin typeface="Calibri"/>
                        </a:rPr>
                        <a:t>Excluded from mean and standard deviation.</a:t>
                      </a:r>
                    </a:p>
                  </a:txBody>
                  <a:tcPr marL="7257" marR="7257" marT="7257" marB="0" anchor="b">
                    <a:lnL>
                      <a:noFill/>
                    </a:lnL>
                    <a:lnR>
                      <a:noFill/>
                    </a:lnR>
                    <a:lnT w="6350" cap="flat" cmpd="sng" algn="ctr">
                      <a:solidFill>
                        <a:srgbClr val="000000"/>
                      </a:solidFill>
                      <a:prstDash val="solid"/>
                      <a:round/>
                      <a:headEnd type="none" w="med" len="med"/>
                      <a:tailEnd type="none" w="med" len="med"/>
                    </a:lnT>
                    <a:lnB>
                      <a:noFill/>
                    </a:lnB>
                    <a:solidFill>
                      <a:srgbClr val="FF0000"/>
                    </a:solid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800" b="1" i="0" u="none" strike="noStrike" dirty="0">
                        <a:solidFill>
                          <a:srgbClr val="000000"/>
                        </a:solidFill>
                        <a:latin typeface="Calibri"/>
                      </a:endParaRPr>
                    </a:p>
                  </a:txBody>
                  <a:tcPr marL="7257" marR="7257" marT="725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1" i="0" u="none" strike="noStrike" dirty="0">
                        <a:solidFill>
                          <a:srgbClr val="000000"/>
                        </a:solidFill>
                        <a:latin typeface="Calibri"/>
                      </a:endParaRPr>
                    </a:p>
                  </a:txBody>
                  <a:tcPr marL="7257" marR="7257" marT="725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1" i="0" u="none" strike="noStrike" dirty="0">
                        <a:solidFill>
                          <a:srgbClr val="000000"/>
                        </a:solidFill>
                        <a:latin typeface="Calibri"/>
                      </a:endParaRPr>
                    </a:p>
                  </a:txBody>
                  <a:tcPr marL="7257" marR="7257" marT="725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1" i="0" u="none" strike="noStrike" dirty="0">
                        <a:solidFill>
                          <a:srgbClr val="000000"/>
                        </a:solidFill>
                        <a:latin typeface="Calibri"/>
                      </a:endParaRPr>
                    </a:p>
                  </a:txBody>
                  <a:tcPr marL="7257" marR="7257" marT="725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1" i="0" u="none" strike="noStrike" dirty="0">
                        <a:solidFill>
                          <a:srgbClr val="000000"/>
                        </a:solidFill>
                        <a:latin typeface="Calibri"/>
                      </a:endParaRPr>
                    </a:p>
                  </a:txBody>
                  <a:tcPr marL="7257" marR="7257" marT="725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1" i="0" u="none" strike="noStrike" dirty="0">
                        <a:solidFill>
                          <a:srgbClr val="000000"/>
                        </a:solidFill>
                        <a:latin typeface="Calibri"/>
                      </a:endParaRPr>
                    </a:p>
                  </a:txBody>
                  <a:tcPr marL="7257" marR="7257" marT="7257" marB="0" anchor="b">
                    <a:lnL>
                      <a:noFill/>
                    </a:lnL>
                    <a:lnR>
                      <a:noFill/>
                    </a:lnR>
                    <a:lnT w="6350" cap="flat" cmpd="sng" algn="ctr">
                      <a:solidFill>
                        <a:srgbClr val="000000"/>
                      </a:solidFill>
                      <a:prstDash val="solid"/>
                      <a:round/>
                      <a:headEnd type="none" w="med" len="med"/>
                      <a:tailEnd type="none" w="med" len="med"/>
                    </a:lnT>
                    <a:lnB>
                      <a:noFill/>
                    </a:lnB>
                  </a:tcPr>
                </a:tc>
              </a:tr>
              <a:tr h="156029">
                <a:tc>
                  <a:txBody>
                    <a:bodyPr/>
                    <a:lstStyle/>
                    <a:p>
                      <a:pPr algn="l" fontAlgn="b"/>
                      <a:r>
                        <a:rPr lang="en-US" sz="800" b="1" i="0" u="none" strike="noStrike" dirty="0">
                          <a:solidFill>
                            <a:srgbClr val="000000"/>
                          </a:solidFill>
                          <a:latin typeface="Calibri"/>
                        </a:rPr>
                        <a:t>&lt;50%</a:t>
                      </a:r>
                    </a:p>
                  </a:txBody>
                  <a:tcPr marL="7257" marR="7257" marT="7257" marB="0" anchor="b">
                    <a:lnL>
                      <a:noFill/>
                    </a:lnL>
                    <a:lnR>
                      <a:noFill/>
                    </a:lnR>
                    <a:lnT>
                      <a:noFill/>
                    </a:lnT>
                    <a:lnB>
                      <a:noFill/>
                    </a:lnB>
                    <a:solidFill>
                      <a:srgbClr val="FFFF00"/>
                    </a:solidFill>
                  </a:tcPr>
                </a:tc>
                <a:tc>
                  <a:txBody>
                    <a:bodyPr/>
                    <a:lstStyle/>
                    <a:p>
                      <a:pPr algn="l" fontAlgn="b"/>
                      <a:endParaRPr lang="en-US" sz="800" b="1" i="0" u="none" strike="noStrike" dirty="0">
                        <a:solidFill>
                          <a:srgbClr val="000000"/>
                        </a:solidFill>
                        <a:latin typeface="Calibri"/>
                      </a:endParaRPr>
                    </a:p>
                  </a:txBody>
                  <a:tcPr marL="7257" marR="7257" marT="7257" marB="0" anchor="b">
                    <a:lnL>
                      <a:noFill/>
                    </a:lnL>
                    <a:lnR>
                      <a:noFill/>
                    </a:lnR>
                    <a:lnT>
                      <a:noFill/>
                    </a:lnT>
                    <a:lnB>
                      <a:noFill/>
                    </a:lnB>
                  </a:tcPr>
                </a:tc>
                <a:tc>
                  <a:txBody>
                    <a:bodyPr/>
                    <a:lstStyle/>
                    <a:p>
                      <a:pPr algn="l" fontAlgn="b"/>
                      <a:endParaRPr lang="en-US" sz="800" b="1" i="0" u="none" strike="noStrike" dirty="0">
                        <a:solidFill>
                          <a:srgbClr val="000000"/>
                        </a:solidFill>
                        <a:latin typeface="Calibri"/>
                      </a:endParaRPr>
                    </a:p>
                  </a:txBody>
                  <a:tcPr marL="7257" marR="7257" marT="7257" marB="0" anchor="b">
                    <a:lnL>
                      <a:noFill/>
                    </a:lnL>
                    <a:lnR>
                      <a:noFill/>
                    </a:lnR>
                    <a:lnT>
                      <a:noFill/>
                    </a:lnT>
                    <a:lnB>
                      <a:noFill/>
                    </a:lnB>
                  </a:tcPr>
                </a:tc>
                <a:tc>
                  <a:txBody>
                    <a:bodyPr/>
                    <a:lstStyle/>
                    <a:p>
                      <a:pPr algn="l" fontAlgn="b"/>
                      <a:endParaRPr lang="en-US" sz="800" b="1" i="0" u="none" strike="noStrike" dirty="0">
                        <a:solidFill>
                          <a:srgbClr val="000000"/>
                        </a:solidFill>
                        <a:latin typeface="Calibri"/>
                      </a:endParaRPr>
                    </a:p>
                  </a:txBody>
                  <a:tcPr marL="7257" marR="7257" marT="7257" marB="0" anchor="b">
                    <a:lnL>
                      <a:noFill/>
                    </a:lnL>
                    <a:lnR>
                      <a:noFill/>
                    </a:lnR>
                    <a:lnT>
                      <a:noFill/>
                    </a:lnT>
                    <a:lnB>
                      <a:noFill/>
                    </a:lnB>
                  </a:tcPr>
                </a:tc>
                <a:tc>
                  <a:txBody>
                    <a:bodyPr/>
                    <a:lstStyle/>
                    <a:p>
                      <a:pPr algn="l" fontAlgn="b"/>
                      <a:endParaRPr lang="en-US" sz="800" b="1" i="0" u="none" strike="noStrike" dirty="0">
                        <a:solidFill>
                          <a:srgbClr val="000000"/>
                        </a:solidFill>
                        <a:latin typeface="Calibri"/>
                      </a:endParaRPr>
                    </a:p>
                  </a:txBody>
                  <a:tcPr marL="7257" marR="7257" marT="7257" marB="0" anchor="b">
                    <a:lnL>
                      <a:noFill/>
                    </a:lnL>
                    <a:lnR>
                      <a:noFill/>
                    </a:lnR>
                    <a:lnT>
                      <a:noFill/>
                    </a:lnT>
                    <a:lnB>
                      <a:noFill/>
                    </a:lnB>
                  </a:tcPr>
                </a:tc>
                <a:tc>
                  <a:txBody>
                    <a:bodyPr/>
                    <a:lstStyle/>
                    <a:p>
                      <a:pPr algn="l" fontAlgn="b"/>
                      <a:endParaRPr lang="en-US" sz="800" b="1" i="0" u="none" strike="noStrike" dirty="0">
                        <a:solidFill>
                          <a:srgbClr val="000000"/>
                        </a:solidFill>
                        <a:latin typeface="Calibri"/>
                      </a:endParaRPr>
                    </a:p>
                  </a:txBody>
                  <a:tcPr marL="7257" marR="7257" marT="7257" marB="0" anchor="b">
                    <a:lnL>
                      <a:noFill/>
                    </a:lnL>
                    <a:lnR>
                      <a:noFill/>
                    </a:lnR>
                    <a:lnT>
                      <a:noFill/>
                    </a:lnT>
                    <a:lnB>
                      <a:noFill/>
                    </a:lnB>
                  </a:tcPr>
                </a:tc>
                <a:tc>
                  <a:txBody>
                    <a:bodyPr/>
                    <a:lstStyle/>
                    <a:p>
                      <a:pPr algn="l" fontAlgn="b"/>
                      <a:endParaRPr lang="en-US" sz="800" b="1" i="0" u="none" strike="noStrike" dirty="0">
                        <a:solidFill>
                          <a:srgbClr val="000000"/>
                        </a:solidFill>
                        <a:latin typeface="Calibri"/>
                      </a:endParaRPr>
                    </a:p>
                  </a:txBody>
                  <a:tcPr marL="7257" marR="7257" marT="7257" marB="0" anchor="b">
                    <a:lnL>
                      <a:noFill/>
                    </a:lnL>
                    <a:lnR>
                      <a:noFill/>
                    </a:lnR>
                    <a:lnT>
                      <a:noFill/>
                    </a:lnT>
                    <a:lnB>
                      <a:noFill/>
                    </a:lnB>
                  </a:tcPr>
                </a:tc>
                <a:tc>
                  <a:txBody>
                    <a:bodyPr/>
                    <a:lstStyle/>
                    <a:p>
                      <a:pPr algn="l" fontAlgn="b"/>
                      <a:endParaRPr lang="en-US" sz="800" b="1" i="0" u="none" strike="noStrike" dirty="0">
                        <a:solidFill>
                          <a:srgbClr val="000000"/>
                        </a:solidFill>
                        <a:latin typeface="Calibri"/>
                      </a:endParaRPr>
                    </a:p>
                  </a:txBody>
                  <a:tcPr marL="7257" marR="7257" marT="7257" marB="0" anchor="b">
                    <a:lnL>
                      <a:noFill/>
                    </a:lnL>
                    <a:lnR>
                      <a:noFill/>
                    </a:lnR>
                    <a:lnT>
                      <a:noFill/>
                    </a:lnT>
                    <a:lnB>
                      <a:noFill/>
                    </a:lnB>
                  </a:tcPr>
                </a:tc>
                <a:tc>
                  <a:txBody>
                    <a:bodyPr/>
                    <a:lstStyle/>
                    <a:p>
                      <a:pPr algn="l" fontAlgn="b"/>
                      <a:endParaRPr lang="en-US" sz="800" b="1" i="0" u="none" strike="noStrike" dirty="0">
                        <a:solidFill>
                          <a:srgbClr val="000000"/>
                        </a:solidFill>
                        <a:latin typeface="Calibri"/>
                      </a:endParaRPr>
                    </a:p>
                  </a:txBody>
                  <a:tcPr marL="7257" marR="7257" marT="7257" marB="0" anchor="b">
                    <a:lnL>
                      <a:noFill/>
                    </a:lnL>
                    <a:lnR>
                      <a:noFill/>
                    </a:lnR>
                    <a:lnT>
                      <a:noFill/>
                    </a:lnT>
                    <a:lnB>
                      <a:noFill/>
                    </a:lnB>
                  </a:tcPr>
                </a:tc>
                <a:tc>
                  <a:txBody>
                    <a:bodyPr/>
                    <a:lstStyle/>
                    <a:p>
                      <a:pPr algn="l" fontAlgn="b"/>
                      <a:endParaRPr lang="en-US" sz="800" b="1" i="0" u="none" strike="noStrike" dirty="0">
                        <a:solidFill>
                          <a:srgbClr val="000000"/>
                        </a:solidFill>
                        <a:latin typeface="Calibri"/>
                      </a:endParaRPr>
                    </a:p>
                  </a:txBody>
                  <a:tcPr marL="7257" marR="7257" marT="7257" marB="0" anchor="b">
                    <a:lnL>
                      <a:noFill/>
                    </a:lnL>
                    <a:lnR>
                      <a:noFill/>
                    </a:lnR>
                    <a:lnT>
                      <a:noFill/>
                    </a:lnT>
                    <a:lnB>
                      <a:noFill/>
                    </a:lnB>
                  </a:tcPr>
                </a:tc>
              </a:tr>
            </a:tbl>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algn="ctr"/>
            <a:r>
              <a:rPr lang="en-US" dirty="0" smtClean="0"/>
              <a:t>TUNEL Assay</a:t>
            </a:r>
            <a:endParaRPr lang="en-US" dirty="0"/>
          </a:p>
        </p:txBody>
      </p:sp>
      <p:sp>
        <p:nvSpPr>
          <p:cNvPr id="3075" name="Rectangle 3"/>
          <p:cNvSpPr>
            <a:spLocks noGrp="1" noChangeArrowheads="1"/>
          </p:cNvSpPr>
          <p:nvPr>
            <p:ph type="body" idx="1"/>
          </p:nvPr>
        </p:nvSpPr>
        <p:spPr>
          <a:xfrm>
            <a:off x="457200" y="1295400"/>
            <a:ext cx="8229600" cy="4114800"/>
          </a:xfrm>
        </p:spPr>
        <p:txBody>
          <a:bodyPr>
            <a:noAutofit/>
          </a:bodyPr>
          <a:lstStyle/>
          <a:p>
            <a:pPr lvl="1"/>
            <a:r>
              <a:rPr lang="en-US" sz="2800" b="0" dirty="0" smtClean="0"/>
              <a:t>Advantages</a:t>
            </a:r>
          </a:p>
          <a:p>
            <a:pPr lvl="2"/>
            <a:r>
              <a:rPr lang="en-US" sz="1800" b="0" dirty="0" smtClean="0"/>
              <a:t>Assay is very sensitive. Can detect ~100 cells (flow cytometry).</a:t>
            </a:r>
          </a:p>
          <a:p>
            <a:pPr lvl="2"/>
            <a:r>
              <a:rPr lang="en-US" sz="1800" b="0" dirty="0" smtClean="0"/>
              <a:t>Fast, can be completed in 3 hours.</a:t>
            </a:r>
          </a:p>
          <a:p>
            <a:pPr lvl="2"/>
            <a:r>
              <a:rPr lang="en-US" sz="1800" b="0" dirty="0" smtClean="0"/>
              <a:t>High reproducibility, with good precision.</a:t>
            </a:r>
          </a:p>
          <a:p>
            <a:pPr lvl="2"/>
            <a:r>
              <a:rPr lang="en-US" sz="1800" b="0" dirty="0" smtClean="0"/>
              <a:t>Paraformaldehyde fixation before permeabilization prevents the loss of small fragments of DNA.</a:t>
            </a:r>
          </a:p>
          <a:p>
            <a:pPr lvl="1"/>
            <a:r>
              <a:rPr lang="en-US" sz="2800" b="0" dirty="0" smtClean="0"/>
              <a:t>Disadvantages</a:t>
            </a:r>
          </a:p>
          <a:p>
            <a:pPr lvl="2"/>
            <a:r>
              <a:rPr lang="en-US" sz="1800" b="0" dirty="0" smtClean="0"/>
              <a:t>We do not know how many strand breaks are necessary for detection.</a:t>
            </a:r>
          </a:p>
          <a:p>
            <a:pPr lvl="2"/>
            <a:r>
              <a:rPr lang="en-US" sz="1800" b="0" dirty="0" smtClean="0"/>
              <a:t>Necrotic cells can generate false positives.</a:t>
            </a:r>
          </a:p>
          <a:p>
            <a:pPr lvl="2"/>
            <a:r>
              <a:rPr lang="en-US" sz="1800" b="0" dirty="0" smtClean="0"/>
              <a:t>Detergent is used to permeabilize the cells. Apoptotic cells in saline + detergent are extremely fragile and can be lysed when pipetted or vortexed.</a:t>
            </a:r>
          </a:p>
          <a:p>
            <a:pPr lvl="2"/>
            <a:endParaRPr lang="en-US" sz="1800" b="0" dirty="0" smtClean="0"/>
          </a:p>
          <a:p>
            <a:pPr lvl="2">
              <a:buNone/>
            </a:pPr>
            <a:endParaRPr lang="en-US" sz="1800" b="0" dirty="0" smtClean="0"/>
          </a:p>
          <a:p>
            <a:pPr lvl="2"/>
            <a:endParaRPr lang="en-US" sz="1800" b="0" dirty="0" smtClean="0"/>
          </a:p>
          <a:p>
            <a:pPr lvl="2"/>
            <a:endParaRPr lang="en-US" sz="1800" b="0" dirty="0" smtClean="0"/>
          </a:p>
          <a:p>
            <a:pPr lvl="2"/>
            <a:endParaRPr lang="en-US" sz="2800" b="0" dirty="0" smtClean="0"/>
          </a:p>
          <a:p>
            <a:pPr lvl="1">
              <a:buNone/>
            </a:pPr>
            <a:endParaRPr lang="en-US" sz="2400" b="0" dirty="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algn="ctr"/>
            <a:r>
              <a:rPr lang="en-US" dirty="0" smtClean="0"/>
              <a:t>Caspase Assay</a:t>
            </a:r>
            <a:endParaRPr lang="en-US" dirty="0"/>
          </a:p>
        </p:txBody>
      </p:sp>
      <p:sp>
        <p:nvSpPr>
          <p:cNvPr id="3075" name="Rectangle 3"/>
          <p:cNvSpPr>
            <a:spLocks noGrp="1" noChangeArrowheads="1"/>
          </p:cNvSpPr>
          <p:nvPr>
            <p:ph type="body" idx="1"/>
          </p:nvPr>
        </p:nvSpPr>
        <p:spPr>
          <a:xfrm>
            <a:off x="457200" y="1295400"/>
            <a:ext cx="8229600" cy="4114800"/>
          </a:xfrm>
        </p:spPr>
        <p:txBody>
          <a:bodyPr>
            <a:noAutofit/>
          </a:bodyPr>
          <a:lstStyle/>
          <a:p>
            <a:pPr lvl="2"/>
            <a:r>
              <a:rPr lang="en-US" sz="2800" b="0" dirty="0" smtClean="0"/>
              <a:t>PhiPhiLux staining from OncoImmunin, Inc.</a:t>
            </a:r>
          </a:p>
          <a:p>
            <a:pPr lvl="2"/>
            <a:endParaRPr lang="en-US" sz="2800" b="0" dirty="0" smtClean="0"/>
          </a:p>
          <a:p>
            <a:pPr lvl="3"/>
            <a:r>
              <a:rPr lang="en-US" sz="1800" b="0" dirty="0" smtClean="0"/>
              <a:t>A fluorescent cmpd is dimerized w/ a peptide linker.</a:t>
            </a:r>
          </a:p>
          <a:p>
            <a:pPr lvl="3"/>
            <a:r>
              <a:rPr lang="en-US" sz="1800" b="0" dirty="0" smtClean="0"/>
              <a:t>The proximity of the 2 cmpds quenches their fluorescence.</a:t>
            </a:r>
          </a:p>
          <a:p>
            <a:pPr lvl="3"/>
            <a:r>
              <a:rPr lang="en-US" sz="1800" b="0" dirty="0" smtClean="0"/>
              <a:t>Cmpd is taken up by cells.</a:t>
            </a:r>
          </a:p>
          <a:p>
            <a:pPr lvl="3"/>
            <a:r>
              <a:rPr lang="en-US" sz="1800" b="0" dirty="0" smtClean="0"/>
              <a:t>Linker (DEVDGI) is specific for Caspase 3.</a:t>
            </a:r>
          </a:p>
          <a:p>
            <a:pPr lvl="3"/>
            <a:r>
              <a:rPr lang="en-US" sz="1800" b="0" dirty="0" smtClean="0"/>
              <a:t>When the linker is cut they fluoresce.</a:t>
            </a:r>
          </a:p>
          <a:p>
            <a:pPr lvl="3"/>
            <a:r>
              <a:rPr lang="en-US" sz="1800" b="0" dirty="0" smtClean="0"/>
              <a:t>Available in green and red substrates.</a:t>
            </a:r>
          </a:p>
          <a:p>
            <a:pPr lvl="3"/>
            <a:r>
              <a:rPr lang="en-US" sz="1800" b="0" dirty="0" smtClean="0"/>
              <a:t>Add PI, PI</a:t>
            </a:r>
            <a:r>
              <a:rPr lang="en-US" sz="1800" b="0" baseline="30000" dirty="0" smtClean="0"/>
              <a:t>+</a:t>
            </a:r>
            <a:r>
              <a:rPr lang="en-US" sz="1800" b="0" dirty="0" smtClean="0"/>
              <a:t> cells are not green as the PhiPhiLux reagent diffuses out.</a:t>
            </a:r>
          </a:p>
          <a:p>
            <a:pPr lvl="3"/>
            <a:endParaRPr lang="en-US" sz="1800" b="0" dirty="0" smtClean="0"/>
          </a:p>
          <a:p>
            <a:pPr lvl="3"/>
            <a:endParaRPr lang="en-US" sz="1800" b="0" dirty="0" smtClean="0"/>
          </a:p>
          <a:p>
            <a:pPr lvl="3"/>
            <a:endParaRPr lang="en-US" sz="1800" b="0" dirty="0" smtClean="0"/>
          </a:p>
          <a:p>
            <a:pPr lvl="2"/>
            <a:endParaRPr lang="en-US" sz="1800" b="0" dirty="0" smtClean="0"/>
          </a:p>
          <a:p>
            <a:pPr lvl="2">
              <a:buNone/>
            </a:pPr>
            <a:endParaRPr lang="en-US" sz="1800" b="0" dirty="0" smtClean="0"/>
          </a:p>
          <a:p>
            <a:pPr lvl="2"/>
            <a:endParaRPr lang="en-US" sz="1800" b="0" dirty="0" smtClean="0"/>
          </a:p>
          <a:p>
            <a:pPr lvl="2"/>
            <a:endParaRPr lang="en-US" sz="1800" b="0" dirty="0" smtClean="0"/>
          </a:p>
          <a:p>
            <a:pPr lvl="2"/>
            <a:endParaRPr lang="en-US" sz="2800" b="0" dirty="0" smtClean="0"/>
          </a:p>
          <a:p>
            <a:pPr lvl="1">
              <a:buNone/>
            </a:pPr>
            <a:endParaRPr lang="en-US" sz="2400" b="0" dirty="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algn="ctr"/>
            <a:r>
              <a:rPr lang="en-US" dirty="0" smtClean="0"/>
              <a:t>Caspase Assay</a:t>
            </a:r>
            <a:endParaRPr lang="en-US" dirty="0"/>
          </a:p>
        </p:txBody>
      </p:sp>
      <p:sp>
        <p:nvSpPr>
          <p:cNvPr id="3075" name="Rectangle 3"/>
          <p:cNvSpPr>
            <a:spLocks noGrp="1" noChangeArrowheads="1"/>
          </p:cNvSpPr>
          <p:nvPr>
            <p:ph type="body" idx="1"/>
          </p:nvPr>
        </p:nvSpPr>
        <p:spPr>
          <a:xfrm>
            <a:off x="457200" y="1295400"/>
            <a:ext cx="8229600" cy="4114800"/>
          </a:xfrm>
        </p:spPr>
        <p:txBody>
          <a:bodyPr>
            <a:noAutofit/>
          </a:bodyPr>
          <a:lstStyle/>
          <a:p>
            <a:pPr lvl="2"/>
            <a:r>
              <a:rPr lang="en-US" sz="2800" b="0" dirty="0" smtClean="0"/>
              <a:t>PhiPhiLux staining from OncoImmunin, Inc.</a:t>
            </a:r>
          </a:p>
          <a:p>
            <a:pPr lvl="2">
              <a:buNone/>
            </a:pPr>
            <a:r>
              <a:rPr lang="en-US" sz="2800" b="0" dirty="0" smtClean="0"/>
              <a:t>			</a:t>
            </a:r>
            <a:endParaRPr lang="en-US" sz="1800" b="0" dirty="0" smtClean="0"/>
          </a:p>
          <a:p>
            <a:pPr lvl="3"/>
            <a:endParaRPr lang="en-US" sz="1800" b="0" dirty="0" smtClean="0"/>
          </a:p>
          <a:p>
            <a:pPr lvl="2"/>
            <a:endParaRPr lang="en-US" sz="1800" b="0" dirty="0" smtClean="0"/>
          </a:p>
          <a:p>
            <a:pPr lvl="2">
              <a:buNone/>
            </a:pPr>
            <a:endParaRPr lang="en-US" sz="1800" b="0" dirty="0" smtClean="0"/>
          </a:p>
          <a:p>
            <a:pPr lvl="2"/>
            <a:endParaRPr lang="en-US" sz="1800" b="0" dirty="0" smtClean="0"/>
          </a:p>
          <a:p>
            <a:pPr lvl="2"/>
            <a:endParaRPr lang="en-US" sz="1800" b="0" dirty="0" smtClean="0"/>
          </a:p>
          <a:p>
            <a:pPr lvl="2"/>
            <a:endParaRPr lang="en-US" sz="2800" b="0" dirty="0" smtClean="0"/>
          </a:p>
          <a:p>
            <a:pPr lvl="1">
              <a:buNone/>
            </a:pPr>
            <a:endParaRPr lang="en-US" sz="2400" b="0" dirty="0" smtClean="0"/>
          </a:p>
        </p:txBody>
      </p:sp>
      <p:pic>
        <p:nvPicPr>
          <p:cNvPr id="4" name="Picture 3" descr="SKW_Cont.GIF"/>
          <p:cNvPicPr>
            <a:picLocks noChangeAspect="1"/>
          </p:cNvPicPr>
          <p:nvPr/>
        </p:nvPicPr>
        <p:blipFill>
          <a:blip r:embed="rId3" cstate="print"/>
          <a:stretch>
            <a:fillRect/>
          </a:stretch>
        </p:blipFill>
        <p:spPr>
          <a:xfrm>
            <a:off x="1828800" y="2867025"/>
            <a:ext cx="1704975" cy="1704975"/>
          </a:xfrm>
          <a:prstGeom prst="rect">
            <a:avLst/>
          </a:prstGeom>
        </p:spPr>
      </p:pic>
      <p:pic>
        <p:nvPicPr>
          <p:cNvPr id="5" name="Picture 4" descr="SKW_Rxn.GIF"/>
          <p:cNvPicPr>
            <a:picLocks noChangeAspect="1"/>
          </p:cNvPicPr>
          <p:nvPr/>
        </p:nvPicPr>
        <p:blipFill>
          <a:blip r:embed="rId4" cstate="print"/>
          <a:stretch>
            <a:fillRect/>
          </a:stretch>
        </p:blipFill>
        <p:spPr>
          <a:xfrm>
            <a:off x="5838825" y="2867025"/>
            <a:ext cx="1704975" cy="1704975"/>
          </a:xfrm>
          <a:prstGeom prst="rect">
            <a:avLst/>
          </a:prstGeom>
        </p:spPr>
      </p:pic>
      <p:sp>
        <p:nvSpPr>
          <p:cNvPr id="6" name="TextBox 5"/>
          <p:cNvSpPr txBox="1"/>
          <p:nvPr/>
        </p:nvSpPr>
        <p:spPr>
          <a:xfrm>
            <a:off x="0" y="1981200"/>
            <a:ext cx="9144000" cy="369332"/>
          </a:xfrm>
          <a:prstGeom prst="rect">
            <a:avLst/>
          </a:prstGeom>
          <a:noFill/>
        </p:spPr>
        <p:txBody>
          <a:bodyPr wrap="square" rtlCol="0">
            <a:spAutoFit/>
          </a:bodyPr>
          <a:lstStyle/>
          <a:p>
            <a:pPr algn="ctr"/>
            <a:r>
              <a:rPr lang="en-US" dirty="0" smtClean="0"/>
              <a:t>SKW6.4 Cells</a:t>
            </a:r>
            <a:endParaRPr lang="en-US" dirty="0"/>
          </a:p>
        </p:txBody>
      </p:sp>
      <p:sp>
        <p:nvSpPr>
          <p:cNvPr id="7" name="TextBox 6"/>
          <p:cNvSpPr txBox="1"/>
          <p:nvPr/>
        </p:nvSpPr>
        <p:spPr>
          <a:xfrm>
            <a:off x="2195741" y="2438400"/>
            <a:ext cx="928459" cy="369332"/>
          </a:xfrm>
          <a:prstGeom prst="rect">
            <a:avLst/>
          </a:prstGeom>
          <a:noFill/>
        </p:spPr>
        <p:txBody>
          <a:bodyPr wrap="none" rtlCol="0">
            <a:spAutoFit/>
          </a:bodyPr>
          <a:lstStyle/>
          <a:p>
            <a:r>
              <a:rPr lang="en-US" dirty="0" smtClean="0"/>
              <a:t>Control</a:t>
            </a:r>
            <a:endParaRPr lang="en-US" dirty="0"/>
          </a:p>
        </p:txBody>
      </p:sp>
      <p:sp>
        <p:nvSpPr>
          <p:cNvPr id="8" name="TextBox 7"/>
          <p:cNvSpPr txBox="1"/>
          <p:nvPr/>
        </p:nvSpPr>
        <p:spPr>
          <a:xfrm>
            <a:off x="6096000" y="2438400"/>
            <a:ext cx="1043876" cy="369332"/>
          </a:xfrm>
          <a:prstGeom prst="rect">
            <a:avLst/>
          </a:prstGeom>
          <a:noFill/>
        </p:spPr>
        <p:txBody>
          <a:bodyPr wrap="none" rtlCol="0">
            <a:spAutoFit/>
          </a:bodyPr>
          <a:lstStyle/>
          <a:p>
            <a:r>
              <a:rPr lang="en-US" dirty="0" smtClean="0"/>
              <a:t>Anti-Fas</a:t>
            </a:r>
            <a:endParaRPr lang="en-US" dirty="0"/>
          </a:p>
        </p:txBody>
      </p:sp>
      <p:sp>
        <p:nvSpPr>
          <p:cNvPr id="9" name="TextBox 8"/>
          <p:cNvSpPr txBox="1"/>
          <p:nvPr/>
        </p:nvSpPr>
        <p:spPr>
          <a:xfrm>
            <a:off x="0" y="6324600"/>
            <a:ext cx="9144000" cy="369332"/>
          </a:xfrm>
          <a:prstGeom prst="rect">
            <a:avLst/>
          </a:prstGeom>
          <a:noFill/>
        </p:spPr>
        <p:txBody>
          <a:bodyPr wrap="square" rtlCol="0">
            <a:spAutoFit/>
          </a:bodyPr>
          <a:lstStyle/>
          <a:p>
            <a:pPr algn="ctr"/>
            <a:r>
              <a:rPr lang="en-US" dirty="0" smtClean="0"/>
              <a:t>Micrographs from </a:t>
            </a:r>
            <a:r>
              <a:rPr lang="en-US" dirty="0" smtClean="0">
                <a:hlinkClick r:id="rId5"/>
              </a:rPr>
              <a:t>http://www.phiphilux.com/phi1.html</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algn="ctr"/>
            <a:r>
              <a:rPr lang="en-US" dirty="0" smtClean="0"/>
              <a:t>Caspase Assay</a:t>
            </a:r>
            <a:endParaRPr lang="en-US" dirty="0"/>
          </a:p>
        </p:txBody>
      </p:sp>
      <p:sp>
        <p:nvSpPr>
          <p:cNvPr id="3075" name="Rectangle 3"/>
          <p:cNvSpPr>
            <a:spLocks noGrp="1" noChangeArrowheads="1"/>
          </p:cNvSpPr>
          <p:nvPr>
            <p:ph type="body" idx="1"/>
          </p:nvPr>
        </p:nvSpPr>
        <p:spPr>
          <a:xfrm>
            <a:off x="457200" y="1295400"/>
            <a:ext cx="8229600" cy="4114800"/>
          </a:xfrm>
        </p:spPr>
        <p:txBody>
          <a:bodyPr>
            <a:noAutofit/>
          </a:bodyPr>
          <a:lstStyle/>
          <a:p>
            <a:pPr lvl="2"/>
            <a:r>
              <a:rPr lang="en-US" sz="2800" b="0" dirty="0" smtClean="0"/>
              <a:t>PhiPhiLux staining from OncoImmunin, Inc.</a:t>
            </a:r>
          </a:p>
          <a:p>
            <a:pPr lvl="2">
              <a:buNone/>
            </a:pPr>
            <a:r>
              <a:rPr lang="en-US" sz="2800" b="0" dirty="0" smtClean="0"/>
              <a:t>			</a:t>
            </a:r>
            <a:endParaRPr lang="en-US" sz="1800" b="0" dirty="0" smtClean="0"/>
          </a:p>
          <a:p>
            <a:pPr lvl="3"/>
            <a:endParaRPr lang="en-US" sz="1800" b="0" dirty="0" smtClean="0"/>
          </a:p>
          <a:p>
            <a:pPr lvl="2"/>
            <a:endParaRPr lang="en-US" sz="1800" b="0" dirty="0" smtClean="0"/>
          </a:p>
          <a:p>
            <a:pPr lvl="2">
              <a:buNone/>
            </a:pPr>
            <a:endParaRPr lang="en-US" sz="1800" b="0" dirty="0" smtClean="0"/>
          </a:p>
          <a:p>
            <a:pPr lvl="2"/>
            <a:endParaRPr lang="en-US" sz="1800" b="0" dirty="0" smtClean="0"/>
          </a:p>
          <a:p>
            <a:pPr lvl="2"/>
            <a:endParaRPr lang="en-US" sz="1800" b="0" dirty="0" smtClean="0"/>
          </a:p>
          <a:p>
            <a:pPr lvl="2"/>
            <a:endParaRPr lang="en-US" sz="2800" b="0" dirty="0" smtClean="0"/>
          </a:p>
          <a:p>
            <a:pPr lvl="1">
              <a:buNone/>
            </a:pPr>
            <a:endParaRPr lang="en-US" sz="2400" b="0" dirty="0" smtClean="0"/>
          </a:p>
        </p:txBody>
      </p:sp>
      <p:pic>
        <p:nvPicPr>
          <p:cNvPr id="10" name="Picture 9" descr="cr200817f6.jpg"/>
          <p:cNvPicPr>
            <a:picLocks noChangeAspect="1"/>
          </p:cNvPicPr>
          <p:nvPr/>
        </p:nvPicPr>
        <p:blipFill>
          <a:blip r:embed="rId3" cstate="print"/>
          <a:srcRect t="53105" r="60106"/>
          <a:stretch>
            <a:fillRect/>
          </a:stretch>
        </p:blipFill>
        <p:spPr>
          <a:xfrm>
            <a:off x="1905000" y="1752600"/>
            <a:ext cx="5143550" cy="4373840"/>
          </a:xfrm>
          <a:prstGeom prst="rect">
            <a:avLst/>
          </a:prstGeom>
        </p:spPr>
      </p:pic>
      <p:sp>
        <p:nvSpPr>
          <p:cNvPr id="11" name="TextBox 10"/>
          <p:cNvSpPr txBox="1"/>
          <p:nvPr/>
        </p:nvSpPr>
        <p:spPr>
          <a:xfrm>
            <a:off x="152400" y="6260068"/>
            <a:ext cx="8348760" cy="369332"/>
          </a:xfrm>
          <a:prstGeom prst="rect">
            <a:avLst/>
          </a:prstGeom>
          <a:noFill/>
        </p:spPr>
        <p:txBody>
          <a:bodyPr wrap="none" rtlCol="0">
            <a:spAutoFit/>
          </a:bodyPr>
          <a:lstStyle/>
          <a:p>
            <a:r>
              <a:rPr lang="en-US" sz="1400" dirty="0" smtClean="0"/>
              <a:t>From: </a:t>
            </a:r>
            <a:r>
              <a:rPr lang="en-US" sz="1400" b="1" dirty="0" smtClean="0"/>
              <a:t>Packard, BZ.</a:t>
            </a:r>
            <a:r>
              <a:rPr lang="en-US" sz="1400" dirty="0" smtClean="0"/>
              <a:t> (2008). Intracellular protease activation in apoptosis. </a:t>
            </a:r>
            <a:r>
              <a:rPr lang="en-US" sz="1400" i="1" dirty="0" smtClean="0"/>
              <a:t>Cell Research</a:t>
            </a:r>
            <a:r>
              <a:rPr lang="en-US" sz="1400" dirty="0" smtClean="0"/>
              <a:t> </a:t>
            </a:r>
            <a:r>
              <a:rPr lang="en-US" sz="1400" b="1" dirty="0" smtClean="0"/>
              <a:t>18: 238-247</a:t>
            </a:r>
            <a:r>
              <a:rPr lang="en-US" sz="1400" dirty="0" smtClean="0"/>
              <a:t>.</a:t>
            </a:r>
            <a:r>
              <a:rPr lang="en-US" dirty="0" smtClean="0"/>
              <a:t>  </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algn="ctr"/>
            <a:r>
              <a:rPr lang="en-US" dirty="0" smtClean="0"/>
              <a:t>Caspase Assay</a:t>
            </a:r>
            <a:endParaRPr lang="en-US" dirty="0"/>
          </a:p>
        </p:txBody>
      </p:sp>
      <p:sp>
        <p:nvSpPr>
          <p:cNvPr id="3075" name="Rectangle 3"/>
          <p:cNvSpPr>
            <a:spLocks noGrp="1" noChangeArrowheads="1"/>
          </p:cNvSpPr>
          <p:nvPr>
            <p:ph type="body" idx="1"/>
          </p:nvPr>
        </p:nvSpPr>
        <p:spPr>
          <a:xfrm>
            <a:off x="457200" y="1295400"/>
            <a:ext cx="8229600" cy="4114800"/>
          </a:xfrm>
        </p:spPr>
        <p:txBody>
          <a:bodyPr>
            <a:noAutofit/>
          </a:bodyPr>
          <a:lstStyle/>
          <a:p>
            <a:pPr lvl="1"/>
            <a:r>
              <a:rPr lang="en-US" sz="2800" b="0" dirty="0" smtClean="0"/>
              <a:t>Advantages</a:t>
            </a:r>
          </a:p>
          <a:p>
            <a:pPr lvl="2"/>
            <a:r>
              <a:rPr lang="en-US" sz="1800" b="0" dirty="0" smtClean="0"/>
              <a:t>PhiPhiLux reagents </a:t>
            </a:r>
            <a:r>
              <a:rPr lang="en-US" sz="1800" b="0" dirty="0" smtClean="0">
                <a:sym typeface="Symbol"/>
              </a:rPr>
              <a:t> Caspase 1, 6, 8 and 9</a:t>
            </a:r>
          </a:p>
          <a:p>
            <a:pPr lvl="2"/>
            <a:r>
              <a:rPr lang="en-US" sz="1800" b="0" dirty="0" smtClean="0">
                <a:sym typeface="Symbol"/>
              </a:rPr>
              <a:t>Available at green and red emission spectra.</a:t>
            </a:r>
          </a:p>
          <a:p>
            <a:pPr lvl="2"/>
            <a:r>
              <a:rPr lang="en-US" sz="1800" b="0" dirty="0" smtClean="0">
                <a:sym typeface="Symbol"/>
              </a:rPr>
              <a:t>Invitrogen  Caspase kits.</a:t>
            </a:r>
            <a:endParaRPr lang="en-US" sz="1800" b="0" dirty="0" smtClean="0"/>
          </a:p>
          <a:p>
            <a:pPr lvl="1"/>
            <a:r>
              <a:rPr lang="en-US" sz="2800" b="0" dirty="0" smtClean="0"/>
              <a:t>Disadvantages</a:t>
            </a:r>
          </a:p>
          <a:p>
            <a:pPr lvl="2"/>
            <a:r>
              <a:rPr lang="en-US" sz="1800" b="0" dirty="0" smtClean="0"/>
              <a:t>Kinetics – When are the caspases active in apoptosis?</a:t>
            </a:r>
          </a:p>
          <a:p>
            <a:pPr lvl="2"/>
            <a:r>
              <a:rPr lang="en-US" sz="1800" b="0" dirty="0" smtClean="0"/>
              <a:t>Need to run with a potent inducer of apoptosis.</a:t>
            </a:r>
          </a:p>
          <a:p>
            <a:pPr lvl="2">
              <a:buNone/>
            </a:pPr>
            <a:endParaRPr lang="en-US" sz="1800" b="0" dirty="0" smtClean="0"/>
          </a:p>
          <a:p>
            <a:pPr lvl="2"/>
            <a:endParaRPr lang="en-US" sz="1800" b="0" dirty="0" smtClean="0"/>
          </a:p>
          <a:p>
            <a:pPr lvl="2"/>
            <a:endParaRPr lang="en-US" sz="1800" b="0" dirty="0" smtClean="0"/>
          </a:p>
          <a:p>
            <a:pPr lvl="2"/>
            <a:endParaRPr lang="en-US" sz="2800" b="0" dirty="0" smtClean="0"/>
          </a:p>
          <a:p>
            <a:pPr lvl="1">
              <a:buNone/>
            </a:pPr>
            <a:endParaRPr lang="en-US" sz="2400" b="0" dirty="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algn="ctr"/>
            <a:r>
              <a:rPr lang="en-US" dirty="0" smtClean="0"/>
              <a:t>Chromatin Condensation Assay</a:t>
            </a:r>
            <a:endParaRPr lang="en-US" dirty="0"/>
          </a:p>
        </p:txBody>
      </p:sp>
      <p:sp>
        <p:nvSpPr>
          <p:cNvPr id="3075" name="Rectangle 3"/>
          <p:cNvSpPr>
            <a:spLocks noGrp="1" noChangeArrowheads="1"/>
          </p:cNvSpPr>
          <p:nvPr>
            <p:ph type="body" idx="1"/>
          </p:nvPr>
        </p:nvSpPr>
        <p:spPr>
          <a:xfrm>
            <a:off x="457200" y="1295400"/>
            <a:ext cx="8229600" cy="4114800"/>
          </a:xfrm>
        </p:spPr>
        <p:txBody>
          <a:bodyPr>
            <a:noAutofit/>
          </a:bodyPr>
          <a:lstStyle/>
          <a:p>
            <a:pPr lvl="2">
              <a:buNone/>
            </a:pPr>
            <a:endParaRPr lang="en-US" sz="1800" b="0" dirty="0" smtClean="0"/>
          </a:p>
          <a:p>
            <a:pPr lvl="2"/>
            <a:endParaRPr lang="en-US" sz="1800" b="0" dirty="0" smtClean="0"/>
          </a:p>
          <a:p>
            <a:pPr lvl="2"/>
            <a:endParaRPr lang="en-US" sz="1800" b="0" dirty="0" smtClean="0"/>
          </a:p>
          <a:p>
            <a:pPr lvl="2"/>
            <a:endParaRPr lang="en-US" sz="2800" b="0" dirty="0" smtClean="0"/>
          </a:p>
          <a:p>
            <a:pPr lvl="1">
              <a:buNone/>
            </a:pPr>
            <a:endParaRPr lang="en-US" sz="2400" b="0" dirty="0" smtClean="0"/>
          </a:p>
        </p:txBody>
      </p:sp>
      <p:sp>
        <p:nvSpPr>
          <p:cNvPr id="4" name="Rectangle 3"/>
          <p:cNvSpPr txBox="1">
            <a:spLocks noChangeArrowheads="1"/>
          </p:cNvSpPr>
          <p:nvPr/>
        </p:nvSpPr>
        <p:spPr bwMode="auto">
          <a:xfrm>
            <a:off x="609600" y="1447800"/>
            <a:ext cx="82296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Autofit/>
          </a:bodyPr>
          <a:lstStyle/>
          <a:p>
            <a:pPr marL="1143000" marR="0" lvl="2" indent="-228600" algn="l" defTabSz="914400" rtl="0" eaLnBrk="1" fontAlgn="base" latinLnBrk="0" hangingPunct="1">
              <a:lnSpc>
                <a:spcPct val="100000"/>
              </a:lnSpc>
              <a:spcBef>
                <a:spcPct val="0"/>
              </a:spcBef>
              <a:spcAft>
                <a:spcPct val="20000"/>
              </a:spcAft>
              <a:buClrTx/>
              <a:buSzPct val="110000"/>
              <a:buFont typeface="Wingdings" pitchFamily="2" charset="2"/>
              <a:buChar char="§"/>
              <a:tabLst/>
              <a:defRPr/>
            </a:pPr>
            <a:r>
              <a:rPr kumimoji="0" lang="en-US" sz="2800" b="0" i="0" u="none" strike="noStrike" kern="0" cap="none" spc="0" normalizeH="0" baseline="0" noProof="0" dirty="0" smtClean="0">
                <a:ln>
                  <a:noFill/>
                </a:ln>
                <a:solidFill>
                  <a:schemeClr val="tx1"/>
                </a:solidFill>
                <a:effectLst/>
                <a:uLnTx/>
                <a:uFillTx/>
                <a:latin typeface="+mn-lt"/>
              </a:rPr>
              <a:t>Chromatin Condensation/Dead Cell</a:t>
            </a:r>
            <a:r>
              <a:rPr kumimoji="0" lang="en-US" sz="2800" b="0" i="0" u="none" strike="noStrike" kern="0" cap="none" spc="0" normalizeH="0" noProof="0" dirty="0" smtClean="0">
                <a:ln>
                  <a:noFill/>
                </a:ln>
                <a:solidFill>
                  <a:schemeClr val="tx1"/>
                </a:solidFill>
                <a:effectLst/>
                <a:uLnTx/>
                <a:uFillTx/>
                <a:latin typeface="+mn-lt"/>
              </a:rPr>
              <a:t> Apoptosis kit</a:t>
            </a:r>
            <a:r>
              <a:rPr kumimoji="0" lang="en-US" sz="2800" b="0" i="0" u="none" strike="noStrike" kern="0" cap="none" spc="0" normalizeH="0" baseline="0" noProof="0" dirty="0" smtClean="0">
                <a:ln>
                  <a:noFill/>
                </a:ln>
                <a:solidFill>
                  <a:schemeClr val="tx1"/>
                </a:solidFill>
                <a:effectLst/>
                <a:uLnTx/>
                <a:uFillTx/>
                <a:latin typeface="+mn-lt"/>
              </a:rPr>
              <a:t>.</a:t>
            </a:r>
          </a:p>
          <a:p>
            <a:pPr marL="1143000" marR="0" lvl="2" indent="-228600" algn="l" defTabSz="914400" rtl="0" eaLnBrk="1" fontAlgn="base" latinLnBrk="0" hangingPunct="1">
              <a:lnSpc>
                <a:spcPct val="100000"/>
              </a:lnSpc>
              <a:spcBef>
                <a:spcPct val="0"/>
              </a:spcBef>
              <a:spcAft>
                <a:spcPct val="20000"/>
              </a:spcAft>
              <a:buClrTx/>
              <a:buSzPct val="110000"/>
              <a:buFont typeface="Wingdings" pitchFamily="2" charset="2"/>
              <a:buChar char="§"/>
              <a:tabLst/>
              <a:defRPr/>
            </a:pPr>
            <a:endParaRPr kumimoji="0" lang="en-US" sz="2800" b="0" i="0" u="none" strike="noStrike" kern="0" cap="none" spc="0" normalizeH="0" baseline="0" noProof="0" dirty="0" smtClean="0">
              <a:ln>
                <a:noFill/>
              </a:ln>
              <a:solidFill>
                <a:schemeClr val="tx1"/>
              </a:solidFill>
              <a:effectLst/>
              <a:uLnTx/>
              <a:uFillTx/>
              <a:latin typeface="+mn-lt"/>
            </a:endParaRPr>
          </a:p>
          <a:p>
            <a:pPr marL="1600200" marR="0" lvl="3" indent="-228600" algn="l" defTabSz="914400" rtl="0" eaLnBrk="1" fontAlgn="base" latinLnBrk="0" hangingPunct="1">
              <a:lnSpc>
                <a:spcPct val="100000"/>
              </a:lnSpc>
              <a:spcBef>
                <a:spcPct val="0"/>
              </a:spcBef>
              <a:spcAft>
                <a:spcPct val="20000"/>
              </a:spcAft>
              <a:buClrTx/>
              <a:buSzPct val="110000"/>
              <a:buFont typeface="Wingdings" pitchFamily="2" charset="2"/>
              <a:buChar char="§"/>
              <a:tabLst/>
              <a:defRPr/>
            </a:pPr>
            <a:r>
              <a:rPr kumimoji="0" lang="en-US" sz="1800" b="0" i="0" u="none" strike="noStrike" kern="0" cap="none" spc="0" normalizeH="0" baseline="0" noProof="0" dirty="0" smtClean="0">
                <a:ln>
                  <a:noFill/>
                </a:ln>
                <a:solidFill>
                  <a:schemeClr val="tx1"/>
                </a:solidFill>
                <a:effectLst/>
                <a:uLnTx/>
                <a:uFillTx/>
                <a:latin typeface="+mn-lt"/>
              </a:rPr>
              <a:t>2 Stains.</a:t>
            </a:r>
          </a:p>
          <a:p>
            <a:pPr marL="1600200" marR="0" lvl="3" indent="-228600" algn="l" defTabSz="914400" rtl="0" eaLnBrk="1" fontAlgn="base" latinLnBrk="0" hangingPunct="1">
              <a:lnSpc>
                <a:spcPct val="100000"/>
              </a:lnSpc>
              <a:spcBef>
                <a:spcPct val="0"/>
              </a:spcBef>
              <a:spcAft>
                <a:spcPct val="20000"/>
              </a:spcAft>
              <a:buClrTx/>
              <a:buSzPct val="110000"/>
              <a:buFont typeface="Wingdings" pitchFamily="2" charset="2"/>
              <a:buChar char="§"/>
              <a:tabLst/>
              <a:defRPr/>
            </a:pPr>
            <a:r>
              <a:rPr kumimoji="0" lang="en-US" sz="1800" b="0" i="0" u="none" strike="noStrike" kern="0" cap="none" spc="0" normalizeH="0" baseline="0" noProof="0" dirty="0" smtClean="0">
                <a:ln>
                  <a:noFill/>
                </a:ln>
                <a:solidFill>
                  <a:schemeClr val="tx1"/>
                </a:solidFill>
                <a:effectLst/>
                <a:uLnTx/>
                <a:uFillTx/>
                <a:latin typeface="+mn-lt"/>
              </a:rPr>
              <a:t>Vybrant DyeCycle Violet stains condensed chromatin more</a:t>
            </a:r>
            <a:r>
              <a:rPr kumimoji="0" lang="en-US" sz="1800" b="0" i="0" u="none" strike="noStrike" kern="0" cap="none" spc="0" normalizeH="0" noProof="0" dirty="0" smtClean="0">
                <a:ln>
                  <a:noFill/>
                </a:ln>
                <a:solidFill>
                  <a:schemeClr val="tx1"/>
                </a:solidFill>
                <a:effectLst/>
                <a:uLnTx/>
                <a:uFillTx/>
                <a:latin typeface="+mn-lt"/>
              </a:rPr>
              <a:t> brightly than normal cell chromatin</a:t>
            </a:r>
            <a:r>
              <a:rPr kumimoji="0" lang="en-US" sz="1800" b="0" i="0" u="none" strike="noStrike" kern="0" cap="none" spc="0" normalizeH="0" baseline="0" noProof="0" dirty="0" smtClean="0">
                <a:ln>
                  <a:noFill/>
                </a:ln>
                <a:solidFill>
                  <a:schemeClr val="tx1"/>
                </a:solidFill>
                <a:effectLst/>
                <a:uLnTx/>
                <a:uFillTx/>
                <a:latin typeface="+mn-lt"/>
              </a:rPr>
              <a:t>.</a:t>
            </a:r>
          </a:p>
          <a:p>
            <a:pPr marL="1600200" marR="0" lvl="3" indent="-228600" algn="l" defTabSz="914400" rtl="0" eaLnBrk="1" fontAlgn="base" latinLnBrk="0" hangingPunct="1">
              <a:lnSpc>
                <a:spcPct val="100000"/>
              </a:lnSpc>
              <a:spcBef>
                <a:spcPct val="0"/>
              </a:spcBef>
              <a:spcAft>
                <a:spcPct val="20000"/>
              </a:spcAft>
              <a:buClrTx/>
              <a:buSzPct val="110000"/>
              <a:buFont typeface="Wingdings" pitchFamily="2" charset="2"/>
              <a:buChar char="§"/>
              <a:tabLst/>
              <a:defRPr/>
            </a:pPr>
            <a:r>
              <a:rPr kumimoji="0" lang="en-US" sz="1800" b="0" i="0" u="none" strike="noStrike" kern="0" cap="none" spc="0" normalizeH="0" baseline="0" noProof="0" dirty="0" smtClean="0">
                <a:ln>
                  <a:noFill/>
                </a:ln>
                <a:solidFill>
                  <a:schemeClr val="tx1"/>
                </a:solidFill>
                <a:effectLst/>
                <a:uLnTx/>
                <a:uFillTx/>
                <a:latin typeface="+mn-lt"/>
              </a:rPr>
              <a:t>SYTOX</a:t>
            </a:r>
            <a:r>
              <a:rPr kumimoji="0" lang="en-US" sz="1800" b="0" i="0" u="none" strike="noStrike" kern="0" cap="none" spc="0" normalizeH="0" noProof="0" dirty="0" smtClean="0">
                <a:ln>
                  <a:noFill/>
                </a:ln>
                <a:solidFill>
                  <a:schemeClr val="tx1"/>
                </a:solidFill>
                <a:effectLst/>
                <a:uLnTx/>
                <a:uFillTx/>
                <a:latin typeface="+mn-lt"/>
              </a:rPr>
              <a:t> AADvanced stain only stains necrotic cells with permeable membranes.</a:t>
            </a:r>
            <a:endParaRPr lang="en-US" kern="0" dirty="0" smtClean="0">
              <a:latin typeface="+mn-lt"/>
            </a:endParaRPr>
          </a:p>
          <a:p>
            <a:pPr marL="1600200" marR="0" lvl="3" indent="-228600" algn="l" defTabSz="914400" rtl="0" eaLnBrk="1" fontAlgn="base" latinLnBrk="0" hangingPunct="1">
              <a:lnSpc>
                <a:spcPct val="100000"/>
              </a:lnSpc>
              <a:spcBef>
                <a:spcPct val="0"/>
              </a:spcBef>
              <a:spcAft>
                <a:spcPct val="20000"/>
              </a:spcAft>
              <a:buClrTx/>
              <a:buSzPct val="110000"/>
              <a:buFont typeface="Wingdings" pitchFamily="2" charset="2"/>
              <a:buChar char="§"/>
              <a:tabLst/>
              <a:defRPr/>
            </a:pPr>
            <a:endParaRPr kumimoji="0" lang="en-US" sz="1800" b="0" i="0" u="none" strike="noStrike" kern="0" cap="none" spc="0" normalizeH="0" baseline="0" noProof="0" dirty="0" smtClean="0">
              <a:ln>
                <a:noFill/>
              </a:ln>
              <a:solidFill>
                <a:schemeClr val="tx1"/>
              </a:solidFill>
              <a:effectLst/>
              <a:uLnTx/>
              <a:uFillTx/>
              <a:latin typeface="+mn-lt"/>
            </a:endParaRPr>
          </a:p>
          <a:p>
            <a:pPr marL="1600200" marR="0" lvl="3" indent="-228600" algn="l" defTabSz="914400" rtl="0" eaLnBrk="1" fontAlgn="base" latinLnBrk="0" hangingPunct="1">
              <a:lnSpc>
                <a:spcPct val="100000"/>
              </a:lnSpc>
              <a:spcBef>
                <a:spcPct val="0"/>
              </a:spcBef>
              <a:spcAft>
                <a:spcPct val="20000"/>
              </a:spcAft>
              <a:buClrTx/>
              <a:buSzPct val="110000"/>
              <a:buFont typeface="Wingdings" pitchFamily="2" charset="2"/>
              <a:buChar char="§"/>
              <a:tabLst/>
              <a:defRPr/>
            </a:pPr>
            <a:endParaRPr kumimoji="0" lang="en-US" sz="1800" b="0" i="0" u="none" strike="noStrike" kern="0" cap="none" spc="0" normalizeH="0" baseline="0" noProof="0" dirty="0" smtClean="0">
              <a:ln>
                <a:noFill/>
              </a:ln>
              <a:solidFill>
                <a:schemeClr val="tx1"/>
              </a:solidFill>
              <a:effectLst/>
              <a:uLnTx/>
              <a:uFillTx/>
              <a:latin typeface="+mn-lt"/>
            </a:endParaRPr>
          </a:p>
          <a:p>
            <a:pPr marL="1143000" marR="0" lvl="2" indent="-228600" algn="l" defTabSz="914400" rtl="0" eaLnBrk="1" fontAlgn="base" latinLnBrk="0" hangingPunct="1">
              <a:lnSpc>
                <a:spcPct val="100000"/>
              </a:lnSpc>
              <a:spcBef>
                <a:spcPct val="0"/>
              </a:spcBef>
              <a:spcAft>
                <a:spcPct val="20000"/>
              </a:spcAft>
              <a:buClrTx/>
              <a:buSzPct val="110000"/>
              <a:buFont typeface="Wingdings" pitchFamily="2" charset="2"/>
              <a:buChar char="§"/>
              <a:tabLst/>
              <a:defRPr/>
            </a:pPr>
            <a:endParaRPr kumimoji="0" lang="en-US" sz="1800" b="0" i="0" u="none" strike="noStrike" kern="0" cap="none" spc="0" normalizeH="0" baseline="0" noProof="0" dirty="0" smtClean="0">
              <a:ln>
                <a:noFill/>
              </a:ln>
              <a:solidFill>
                <a:schemeClr val="tx1"/>
              </a:solidFill>
              <a:effectLst/>
              <a:uLnTx/>
              <a:uFillTx/>
              <a:latin typeface="+mn-lt"/>
            </a:endParaRPr>
          </a:p>
          <a:p>
            <a:pPr marL="1143000" marR="0" lvl="2" indent="-228600" algn="l" defTabSz="914400" rtl="0" eaLnBrk="1" fontAlgn="base" latinLnBrk="0" hangingPunct="1">
              <a:lnSpc>
                <a:spcPct val="100000"/>
              </a:lnSpc>
              <a:spcBef>
                <a:spcPct val="0"/>
              </a:spcBef>
              <a:spcAft>
                <a:spcPct val="20000"/>
              </a:spcAft>
              <a:buClrTx/>
              <a:buSzPct val="110000"/>
              <a:buFont typeface="Wingdings" pitchFamily="2" charset="2"/>
              <a:buNone/>
              <a:tabLst/>
              <a:defRPr/>
            </a:pPr>
            <a:endParaRPr kumimoji="0" lang="en-US" sz="1800" b="0" i="0" u="none" strike="noStrike" kern="0" cap="none" spc="0" normalizeH="0" baseline="0" noProof="0" dirty="0" smtClean="0">
              <a:ln>
                <a:noFill/>
              </a:ln>
              <a:solidFill>
                <a:schemeClr val="tx1"/>
              </a:solidFill>
              <a:effectLst/>
              <a:uLnTx/>
              <a:uFillTx/>
              <a:latin typeface="+mn-lt"/>
            </a:endParaRPr>
          </a:p>
          <a:p>
            <a:pPr marL="1143000" marR="0" lvl="2" indent="-228600" algn="l" defTabSz="914400" rtl="0" eaLnBrk="1" fontAlgn="base" latinLnBrk="0" hangingPunct="1">
              <a:lnSpc>
                <a:spcPct val="100000"/>
              </a:lnSpc>
              <a:spcBef>
                <a:spcPct val="0"/>
              </a:spcBef>
              <a:spcAft>
                <a:spcPct val="20000"/>
              </a:spcAft>
              <a:buClrTx/>
              <a:buSzPct val="110000"/>
              <a:buFont typeface="Wingdings" pitchFamily="2" charset="2"/>
              <a:buChar char="§"/>
              <a:tabLst/>
              <a:defRPr/>
            </a:pPr>
            <a:endParaRPr kumimoji="0" lang="en-US" sz="1800" b="0" i="0" u="none" strike="noStrike" kern="0" cap="none" spc="0" normalizeH="0" baseline="0" noProof="0" dirty="0" smtClean="0">
              <a:ln>
                <a:noFill/>
              </a:ln>
              <a:solidFill>
                <a:schemeClr val="tx1"/>
              </a:solidFill>
              <a:effectLst/>
              <a:uLnTx/>
              <a:uFillTx/>
              <a:latin typeface="+mn-lt"/>
            </a:endParaRPr>
          </a:p>
          <a:p>
            <a:pPr marL="1143000" marR="0" lvl="2" indent="-228600" algn="l" defTabSz="914400" rtl="0" eaLnBrk="1" fontAlgn="base" latinLnBrk="0" hangingPunct="1">
              <a:lnSpc>
                <a:spcPct val="100000"/>
              </a:lnSpc>
              <a:spcBef>
                <a:spcPct val="0"/>
              </a:spcBef>
              <a:spcAft>
                <a:spcPct val="20000"/>
              </a:spcAft>
              <a:buClrTx/>
              <a:buSzPct val="110000"/>
              <a:buFont typeface="Wingdings" pitchFamily="2" charset="2"/>
              <a:buChar char="§"/>
              <a:tabLst/>
              <a:defRPr/>
            </a:pPr>
            <a:endParaRPr kumimoji="0" lang="en-US" sz="1800" b="0" i="0" u="none" strike="noStrike" kern="0" cap="none" spc="0" normalizeH="0" baseline="0" noProof="0" dirty="0" smtClean="0">
              <a:ln>
                <a:noFill/>
              </a:ln>
              <a:solidFill>
                <a:schemeClr val="tx1"/>
              </a:solidFill>
              <a:effectLst/>
              <a:uLnTx/>
              <a:uFillTx/>
              <a:latin typeface="+mn-lt"/>
            </a:endParaRPr>
          </a:p>
          <a:p>
            <a:pPr marL="1143000" marR="0" lvl="2" indent="-228600" algn="l" defTabSz="914400" rtl="0" eaLnBrk="1" fontAlgn="base" latinLnBrk="0" hangingPunct="1">
              <a:lnSpc>
                <a:spcPct val="100000"/>
              </a:lnSpc>
              <a:spcBef>
                <a:spcPct val="0"/>
              </a:spcBef>
              <a:spcAft>
                <a:spcPct val="20000"/>
              </a:spcAft>
              <a:buClrTx/>
              <a:buSzPct val="110000"/>
              <a:buFont typeface="Wingdings" pitchFamily="2" charset="2"/>
              <a:buChar char="§"/>
              <a:tabLst/>
              <a:defRPr/>
            </a:pPr>
            <a:endParaRPr kumimoji="0" lang="en-US" sz="2800" b="0" i="0" u="none" strike="noStrike" kern="0" cap="none" spc="0" normalizeH="0" baseline="0" noProof="0" dirty="0" smtClean="0">
              <a:ln>
                <a:noFill/>
              </a:ln>
              <a:solidFill>
                <a:schemeClr val="tx1"/>
              </a:solidFill>
              <a:effectLst/>
              <a:uLnTx/>
              <a:uFillTx/>
              <a:latin typeface="+mn-lt"/>
            </a:endParaRPr>
          </a:p>
          <a:p>
            <a:pPr marL="742950" marR="0" lvl="1" indent="-285750" algn="l" defTabSz="914400" rtl="0" eaLnBrk="1" fontAlgn="base" latinLnBrk="0" hangingPunct="1">
              <a:lnSpc>
                <a:spcPct val="100000"/>
              </a:lnSpc>
              <a:spcBef>
                <a:spcPct val="0"/>
              </a:spcBef>
              <a:spcAft>
                <a:spcPct val="20000"/>
              </a:spcAft>
              <a:buClrTx/>
              <a:buSzPct val="110000"/>
              <a:buFont typeface="Wingdings" pitchFamily="2" charset="2"/>
              <a:buNone/>
              <a:tabLst/>
              <a:defRPr/>
            </a:pPr>
            <a:endParaRPr kumimoji="0" lang="en-US" sz="2400" b="0" i="0" u="none" strike="noStrike" kern="0" cap="none" spc="0" normalizeH="0" baseline="0" noProof="0" dirty="0" smtClean="0">
              <a:ln>
                <a:noFill/>
              </a:ln>
              <a:solidFill>
                <a:schemeClr val="tx1"/>
              </a:solidFill>
              <a:effectLst/>
              <a:uLnTx/>
              <a:uFillTx/>
              <a:latin typeface="+mn-lt"/>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algn="ctr"/>
            <a:r>
              <a:rPr lang="en-US" dirty="0" smtClean="0"/>
              <a:t>Chromatin Condensation Assay</a:t>
            </a:r>
            <a:endParaRPr lang="en-US" dirty="0"/>
          </a:p>
        </p:txBody>
      </p:sp>
      <p:sp>
        <p:nvSpPr>
          <p:cNvPr id="3075" name="Rectangle 3"/>
          <p:cNvSpPr>
            <a:spLocks noGrp="1" noChangeArrowheads="1"/>
          </p:cNvSpPr>
          <p:nvPr>
            <p:ph type="body" idx="1"/>
          </p:nvPr>
        </p:nvSpPr>
        <p:spPr>
          <a:xfrm>
            <a:off x="457200" y="1295400"/>
            <a:ext cx="8229600" cy="4114800"/>
          </a:xfrm>
        </p:spPr>
        <p:txBody>
          <a:bodyPr>
            <a:noAutofit/>
          </a:bodyPr>
          <a:lstStyle/>
          <a:p>
            <a:pPr lvl="2">
              <a:buNone/>
            </a:pPr>
            <a:endParaRPr lang="en-US" sz="1800" b="0" dirty="0" smtClean="0"/>
          </a:p>
          <a:p>
            <a:pPr lvl="2"/>
            <a:endParaRPr lang="en-US" sz="1800" b="0" dirty="0" smtClean="0"/>
          </a:p>
          <a:p>
            <a:pPr lvl="2"/>
            <a:endParaRPr lang="en-US" sz="1800" b="0" dirty="0" smtClean="0"/>
          </a:p>
          <a:p>
            <a:pPr lvl="2"/>
            <a:endParaRPr lang="en-US" sz="2800" b="0" dirty="0" smtClean="0"/>
          </a:p>
          <a:p>
            <a:pPr lvl="1">
              <a:buNone/>
            </a:pPr>
            <a:endParaRPr lang="en-US" sz="2400" b="0" dirty="0" smtClean="0"/>
          </a:p>
        </p:txBody>
      </p:sp>
      <p:pic>
        <p:nvPicPr>
          <p:cNvPr id="5" name="Picture 4" descr="A35135-Apoptosis-Chromatin-Flow-Cytometry.jpg"/>
          <p:cNvPicPr>
            <a:picLocks noChangeAspect="1"/>
          </p:cNvPicPr>
          <p:nvPr/>
        </p:nvPicPr>
        <p:blipFill>
          <a:blip r:embed="rId3" cstate="print"/>
          <a:srcRect b="47749"/>
          <a:stretch>
            <a:fillRect/>
          </a:stretch>
        </p:blipFill>
        <p:spPr>
          <a:xfrm>
            <a:off x="50800" y="1676400"/>
            <a:ext cx="4597400" cy="3536950"/>
          </a:xfrm>
          <a:prstGeom prst="rect">
            <a:avLst/>
          </a:prstGeom>
        </p:spPr>
      </p:pic>
      <p:pic>
        <p:nvPicPr>
          <p:cNvPr id="6" name="Picture 5" descr="A35135-Apoptosis-Chromatin-Flow-Cytometry.jpg"/>
          <p:cNvPicPr>
            <a:picLocks noChangeAspect="1"/>
          </p:cNvPicPr>
          <p:nvPr/>
        </p:nvPicPr>
        <p:blipFill>
          <a:blip r:embed="rId3" cstate="print"/>
          <a:srcRect t="51126" r="3867"/>
          <a:stretch>
            <a:fillRect/>
          </a:stretch>
        </p:blipFill>
        <p:spPr>
          <a:xfrm>
            <a:off x="4648200" y="1676400"/>
            <a:ext cx="4419600" cy="3308350"/>
          </a:xfrm>
          <a:prstGeom prst="rect">
            <a:avLst/>
          </a:prstGeom>
        </p:spPr>
      </p:pic>
      <p:sp>
        <p:nvSpPr>
          <p:cNvPr id="7" name="TextBox 6"/>
          <p:cNvSpPr txBox="1"/>
          <p:nvPr/>
        </p:nvSpPr>
        <p:spPr>
          <a:xfrm>
            <a:off x="1774036" y="1295400"/>
            <a:ext cx="1197764" cy="369332"/>
          </a:xfrm>
          <a:prstGeom prst="rect">
            <a:avLst/>
          </a:prstGeom>
          <a:noFill/>
        </p:spPr>
        <p:txBody>
          <a:bodyPr wrap="none" rtlCol="0">
            <a:spAutoFit/>
          </a:bodyPr>
          <a:lstStyle/>
          <a:p>
            <a:r>
              <a:rPr lang="en-US" dirty="0" smtClean="0"/>
              <a:t>Untreated</a:t>
            </a:r>
            <a:endParaRPr lang="en-US" dirty="0"/>
          </a:p>
        </p:txBody>
      </p:sp>
      <p:sp>
        <p:nvSpPr>
          <p:cNvPr id="8" name="TextBox 7"/>
          <p:cNvSpPr txBox="1"/>
          <p:nvPr/>
        </p:nvSpPr>
        <p:spPr>
          <a:xfrm>
            <a:off x="6019800" y="1295400"/>
            <a:ext cx="2313454" cy="369332"/>
          </a:xfrm>
          <a:prstGeom prst="rect">
            <a:avLst/>
          </a:prstGeom>
          <a:noFill/>
        </p:spPr>
        <p:txBody>
          <a:bodyPr wrap="none" rtlCol="0">
            <a:spAutoFit/>
          </a:bodyPr>
          <a:lstStyle/>
          <a:p>
            <a:r>
              <a:rPr lang="en-US" dirty="0" smtClean="0"/>
              <a:t>10 uM Camptothecin</a:t>
            </a:r>
            <a:endParaRPr lang="en-US" dirty="0"/>
          </a:p>
        </p:txBody>
      </p:sp>
      <p:sp>
        <p:nvSpPr>
          <p:cNvPr id="9" name="TextBox 8"/>
          <p:cNvSpPr txBox="1"/>
          <p:nvPr/>
        </p:nvSpPr>
        <p:spPr>
          <a:xfrm>
            <a:off x="1828800" y="5029200"/>
            <a:ext cx="5564344" cy="369332"/>
          </a:xfrm>
          <a:prstGeom prst="rect">
            <a:avLst/>
          </a:prstGeom>
          <a:noFill/>
        </p:spPr>
        <p:txBody>
          <a:bodyPr wrap="none" rtlCol="0">
            <a:spAutoFit/>
          </a:bodyPr>
          <a:lstStyle/>
          <a:p>
            <a:r>
              <a:rPr lang="en-US" dirty="0" smtClean="0"/>
              <a:t>A=apoptotic cells, V = viable cells, N = necrotic cells.</a:t>
            </a:r>
            <a:endParaRPr lang="en-US" dirty="0"/>
          </a:p>
        </p:txBody>
      </p:sp>
      <p:sp>
        <p:nvSpPr>
          <p:cNvPr id="10" name="TextBox 9"/>
          <p:cNvSpPr txBox="1"/>
          <p:nvPr/>
        </p:nvSpPr>
        <p:spPr>
          <a:xfrm>
            <a:off x="838200" y="6324600"/>
            <a:ext cx="7481535" cy="369332"/>
          </a:xfrm>
          <a:prstGeom prst="rect">
            <a:avLst/>
          </a:prstGeom>
          <a:noFill/>
        </p:spPr>
        <p:txBody>
          <a:bodyPr wrap="none" rtlCol="0">
            <a:spAutoFit/>
          </a:bodyPr>
          <a:lstStyle/>
          <a:p>
            <a:r>
              <a:rPr lang="en-US" dirty="0" smtClean="0"/>
              <a:t>Invitrogen: </a:t>
            </a:r>
            <a:r>
              <a:rPr lang="en-US" dirty="0" smtClean="0">
                <a:hlinkClick r:id="rId4"/>
              </a:rPr>
              <a:t>http://tools.invitrogen.com/content/sfs/manuals/mp35135.pdf</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algn="ctr"/>
            <a:r>
              <a:rPr lang="en-US" dirty="0" smtClean="0"/>
              <a:t>Annexin V Assay</a:t>
            </a:r>
            <a:endParaRPr lang="en-US" dirty="0"/>
          </a:p>
        </p:txBody>
      </p:sp>
      <p:sp>
        <p:nvSpPr>
          <p:cNvPr id="3075" name="Rectangle 3"/>
          <p:cNvSpPr>
            <a:spLocks noGrp="1" noChangeArrowheads="1"/>
          </p:cNvSpPr>
          <p:nvPr>
            <p:ph type="body" idx="1"/>
          </p:nvPr>
        </p:nvSpPr>
        <p:spPr>
          <a:xfrm>
            <a:off x="457200" y="1295400"/>
            <a:ext cx="8229600" cy="4114800"/>
          </a:xfrm>
        </p:spPr>
        <p:txBody>
          <a:bodyPr>
            <a:noAutofit/>
          </a:bodyPr>
          <a:lstStyle/>
          <a:p>
            <a:pPr lvl="2"/>
            <a:endParaRPr lang="en-US" sz="1800" b="0" dirty="0" smtClean="0"/>
          </a:p>
          <a:p>
            <a:pPr lvl="2">
              <a:buNone/>
            </a:pPr>
            <a:endParaRPr lang="en-US" sz="1800" b="0" dirty="0" smtClean="0"/>
          </a:p>
          <a:p>
            <a:pPr lvl="2">
              <a:buNone/>
            </a:pPr>
            <a:endParaRPr lang="en-US" sz="1800" b="0" dirty="0" smtClean="0"/>
          </a:p>
          <a:p>
            <a:pPr lvl="2"/>
            <a:endParaRPr lang="en-US" sz="1800" b="0" dirty="0" smtClean="0"/>
          </a:p>
          <a:p>
            <a:pPr lvl="2"/>
            <a:endParaRPr lang="en-US" sz="2800" b="0" dirty="0" smtClean="0"/>
          </a:p>
          <a:p>
            <a:pPr lvl="1">
              <a:buNone/>
            </a:pPr>
            <a:endParaRPr lang="en-US" sz="2400" b="0" dirty="0" smtClean="0"/>
          </a:p>
        </p:txBody>
      </p:sp>
      <p:sp>
        <p:nvSpPr>
          <p:cNvPr id="4" name="Rectangle 3"/>
          <p:cNvSpPr txBox="1">
            <a:spLocks noChangeArrowheads="1"/>
          </p:cNvSpPr>
          <p:nvPr/>
        </p:nvSpPr>
        <p:spPr bwMode="auto">
          <a:xfrm>
            <a:off x="609600" y="1447800"/>
            <a:ext cx="82296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Autofit/>
          </a:bodyPr>
          <a:lstStyle/>
          <a:p>
            <a:pPr marL="742950" marR="0" lvl="1" indent="-285750" algn="l" defTabSz="914400" rtl="0" eaLnBrk="1" fontAlgn="base" latinLnBrk="0" hangingPunct="1">
              <a:lnSpc>
                <a:spcPct val="100000"/>
              </a:lnSpc>
              <a:spcBef>
                <a:spcPct val="0"/>
              </a:spcBef>
              <a:spcAft>
                <a:spcPct val="20000"/>
              </a:spcAft>
              <a:buClrTx/>
              <a:buSzPct val="110000"/>
              <a:buFont typeface="Wingdings" pitchFamily="2" charset="2"/>
              <a:buChar char="§"/>
              <a:tabLst/>
              <a:defRPr/>
            </a:pPr>
            <a:r>
              <a:rPr kumimoji="0" lang="en-US" sz="2800" b="0" i="0" u="none" strike="noStrike" kern="0" cap="none" spc="0" normalizeH="0" baseline="0" noProof="0" dirty="0" smtClean="0">
                <a:ln>
                  <a:noFill/>
                </a:ln>
                <a:solidFill>
                  <a:schemeClr val="tx1"/>
                </a:solidFill>
                <a:effectLst/>
                <a:uLnTx/>
                <a:uFillTx/>
                <a:latin typeface="+mn-lt"/>
              </a:rPr>
              <a:t>Timeline</a:t>
            </a:r>
          </a:p>
          <a:p>
            <a:pPr marL="1143000" lvl="2" indent="-228600">
              <a:spcAft>
                <a:spcPct val="20000"/>
              </a:spcAft>
              <a:buSzPct val="110000"/>
              <a:buFont typeface="Wingdings" pitchFamily="2" charset="2"/>
              <a:buChar char="§"/>
            </a:pPr>
            <a:r>
              <a:rPr kumimoji="0" lang="en-US" sz="1800" b="0" i="0" u="none" strike="noStrike" kern="0" cap="none" spc="0" normalizeH="0" baseline="0" noProof="0" dirty="0" smtClean="0">
                <a:ln>
                  <a:noFill/>
                </a:ln>
                <a:solidFill>
                  <a:schemeClr val="tx1"/>
                </a:solidFill>
                <a:effectLst/>
                <a:uLnTx/>
                <a:uFillTx/>
                <a:latin typeface="+mn-lt"/>
              </a:rPr>
              <a:t>1990</a:t>
            </a:r>
            <a:r>
              <a:rPr kumimoji="0" lang="en-US" sz="1800" b="0" i="0" u="none" strike="noStrike" kern="0" cap="none" spc="0" normalizeH="0" noProof="0" dirty="0" smtClean="0">
                <a:ln>
                  <a:noFill/>
                </a:ln>
                <a:solidFill>
                  <a:schemeClr val="tx1"/>
                </a:solidFill>
                <a:effectLst/>
                <a:uLnTx/>
                <a:uFillTx/>
                <a:latin typeface="+mn-lt"/>
              </a:rPr>
              <a:t> Andree at al. found that a protein, Vascular Anticoagulant </a:t>
            </a:r>
            <a:r>
              <a:rPr kumimoji="0" lang="en-US" sz="1800" b="0" i="0" u="none" strike="noStrike" kern="0" cap="none" spc="0" normalizeH="0" noProof="0" dirty="0" smtClean="0">
                <a:ln>
                  <a:noFill/>
                </a:ln>
                <a:solidFill>
                  <a:schemeClr val="tx1"/>
                </a:solidFill>
                <a:effectLst/>
                <a:uLnTx/>
                <a:uFillTx/>
                <a:latin typeface="+mn-lt"/>
                <a:sym typeface="Symbol"/>
              </a:rPr>
              <a:t>, bound to phospholipid bilayers in a calcium dependent manner. </a:t>
            </a:r>
            <a:r>
              <a:rPr lang="en-US" kern="0" noProof="0" dirty="0" smtClean="0">
                <a:latin typeface="+mn-lt"/>
                <a:sym typeface="Symbol"/>
              </a:rPr>
              <a:t>Protein was renamed Annexin V.</a:t>
            </a:r>
            <a:endParaRPr kumimoji="0" lang="en-US" sz="1800" b="0" i="0" u="none" strike="noStrike" kern="0" cap="none" spc="0" normalizeH="0" baseline="0" noProof="0" dirty="0" smtClean="0">
              <a:ln>
                <a:noFill/>
              </a:ln>
              <a:solidFill>
                <a:schemeClr val="tx1"/>
              </a:solidFill>
              <a:effectLst/>
              <a:uLnTx/>
              <a:uFillTx/>
              <a:latin typeface="+mn-lt"/>
            </a:endParaRPr>
          </a:p>
          <a:p>
            <a:pPr marL="1143000" lvl="2" indent="-228600">
              <a:spcAft>
                <a:spcPct val="20000"/>
              </a:spcAft>
              <a:buSzPct val="110000"/>
              <a:buFont typeface="Wingdings" pitchFamily="2" charset="2"/>
              <a:buChar char="§"/>
            </a:pPr>
            <a:r>
              <a:rPr kumimoji="0" lang="en-US" sz="1800" b="0" i="0" u="none" strike="noStrike" kern="0" cap="none" spc="0" normalizeH="0" baseline="0" noProof="0" dirty="0" smtClean="0">
                <a:ln>
                  <a:noFill/>
                </a:ln>
                <a:solidFill>
                  <a:schemeClr val="tx1"/>
                </a:solidFill>
                <a:effectLst/>
                <a:uLnTx/>
                <a:uFillTx/>
                <a:latin typeface="+mn-lt"/>
              </a:rPr>
              <a:t>1992</a:t>
            </a:r>
            <a:r>
              <a:rPr kumimoji="0" lang="en-US" sz="1800" b="0" i="0" u="none" strike="noStrike" kern="0" cap="none" spc="0" normalizeH="0" noProof="0" dirty="0" smtClean="0">
                <a:ln>
                  <a:noFill/>
                </a:ln>
                <a:solidFill>
                  <a:schemeClr val="tx1"/>
                </a:solidFill>
                <a:effectLst/>
                <a:uLnTx/>
                <a:uFillTx/>
                <a:latin typeface="+mn-lt"/>
              </a:rPr>
              <a:t> Fadok et al. </a:t>
            </a:r>
            <a:r>
              <a:rPr lang="en-US" kern="0" dirty="0" smtClean="0">
                <a:latin typeface="+mn-lt"/>
              </a:rPr>
              <a:t>discovered that macrophages specifically recognize phospatidylserine (PS) that is exposed on the surface of lymphocytes during the development of apoptosis. This PS is normally on the inner leaflet of the membrane.</a:t>
            </a:r>
          </a:p>
          <a:p>
            <a:pPr marL="1143000" lvl="2" indent="-228600">
              <a:spcAft>
                <a:spcPct val="20000"/>
              </a:spcAft>
              <a:buSzPct val="110000"/>
              <a:buFont typeface="Wingdings" pitchFamily="2" charset="2"/>
              <a:buChar char="§"/>
            </a:pPr>
            <a:r>
              <a:rPr lang="en-US" kern="0" dirty="0" smtClean="0">
                <a:latin typeface="+mn-lt"/>
              </a:rPr>
              <a:t>1994 Koopman et al. developed a flow cytometric assay for measuring FITC conjugated Annexin V binding to apoptotic cells.  Stained control and serum starved cells with ethidium bromide and Annexin V-FITC.</a:t>
            </a:r>
          </a:p>
          <a:p>
            <a:pPr marL="1143000" lvl="2" indent="-228600">
              <a:spcAft>
                <a:spcPct val="20000"/>
              </a:spcAft>
              <a:buSzPct val="110000"/>
              <a:buFont typeface="Wingdings" pitchFamily="2" charset="2"/>
              <a:buChar char="§"/>
            </a:pPr>
            <a:endParaRPr lang="en-US" kern="0" dirty="0" smtClean="0">
              <a:latin typeface="+mn-lt"/>
            </a:endParaRPr>
          </a:p>
          <a:p>
            <a:pPr marL="1143000" lvl="2" indent="-228600">
              <a:spcAft>
                <a:spcPct val="20000"/>
              </a:spcAft>
              <a:buSzPct val="110000"/>
              <a:buFont typeface="Wingdings" pitchFamily="2" charset="2"/>
              <a:buChar char="§"/>
            </a:pPr>
            <a:endParaRPr kumimoji="0" lang="en-US" sz="1800" b="0" i="0" u="none" strike="noStrike" kern="0" cap="none" spc="0" normalizeH="0" baseline="0" noProof="0" dirty="0" smtClean="0">
              <a:ln>
                <a:noFill/>
              </a:ln>
              <a:solidFill>
                <a:schemeClr val="tx1"/>
              </a:solidFill>
              <a:effectLst/>
              <a:uLnTx/>
              <a:uFillTx/>
              <a:latin typeface="+mn-lt"/>
            </a:endParaRPr>
          </a:p>
          <a:p>
            <a:pPr marL="1143000" marR="0" lvl="2" indent="-228600" algn="l" defTabSz="914400" rtl="0" eaLnBrk="1" fontAlgn="base" latinLnBrk="0" hangingPunct="1">
              <a:lnSpc>
                <a:spcPct val="100000"/>
              </a:lnSpc>
              <a:spcBef>
                <a:spcPct val="0"/>
              </a:spcBef>
              <a:spcAft>
                <a:spcPct val="20000"/>
              </a:spcAft>
              <a:buClrTx/>
              <a:buSzPct val="110000"/>
              <a:buFont typeface="Wingdings" pitchFamily="2" charset="2"/>
              <a:buChar char="§"/>
              <a:tabLst/>
              <a:defRPr/>
            </a:pPr>
            <a:endParaRPr kumimoji="0" lang="en-US" sz="1800" b="0" i="0" u="none" strike="noStrike" kern="0" cap="none" spc="0" normalizeH="0" baseline="0" noProof="0" dirty="0" smtClean="0">
              <a:ln>
                <a:noFill/>
              </a:ln>
              <a:solidFill>
                <a:schemeClr val="tx1"/>
              </a:solidFill>
              <a:effectLst/>
              <a:uLnTx/>
              <a:uFillTx/>
              <a:latin typeface="+mn-lt"/>
            </a:endParaRPr>
          </a:p>
          <a:p>
            <a:pPr marL="1143000" marR="0" lvl="2" indent="-228600" algn="l" defTabSz="914400" rtl="0" eaLnBrk="1" fontAlgn="base" latinLnBrk="0" hangingPunct="1">
              <a:lnSpc>
                <a:spcPct val="100000"/>
              </a:lnSpc>
              <a:spcBef>
                <a:spcPct val="0"/>
              </a:spcBef>
              <a:spcAft>
                <a:spcPct val="20000"/>
              </a:spcAft>
              <a:buClrTx/>
              <a:buSzPct val="110000"/>
              <a:buFont typeface="Wingdings" pitchFamily="2" charset="2"/>
              <a:buNone/>
              <a:tabLst/>
              <a:defRPr/>
            </a:pPr>
            <a:endParaRPr kumimoji="0" lang="en-US" sz="1800" b="0" i="0" u="none" strike="noStrike" kern="0" cap="none" spc="0" normalizeH="0" baseline="0" noProof="0" dirty="0" smtClean="0">
              <a:ln>
                <a:noFill/>
              </a:ln>
              <a:solidFill>
                <a:schemeClr val="tx1"/>
              </a:solidFill>
              <a:effectLst/>
              <a:uLnTx/>
              <a:uFillTx/>
              <a:latin typeface="+mn-lt"/>
            </a:endParaRPr>
          </a:p>
          <a:p>
            <a:pPr marL="1143000" marR="0" lvl="2" indent="-228600" algn="l" defTabSz="914400" rtl="0" eaLnBrk="1" fontAlgn="base" latinLnBrk="0" hangingPunct="1">
              <a:lnSpc>
                <a:spcPct val="100000"/>
              </a:lnSpc>
              <a:spcBef>
                <a:spcPct val="0"/>
              </a:spcBef>
              <a:spcAft>
                <a:spcPct val="20000"/>
              </a:spcAft>
              <a:buClrTx/>
              <a:buSzPct val="110000"/>
              <a:buFont typeface="Wingdings" pitchFamily="2" charset="2"/>
              <a:buChar char="§"/>
              <a:tabLst/>
              <a:defRPr/>
            </a:pPr>
            <a:endParaRPr kumimoji="0" lang="en-US" sz="1800" b="0" i="0" u="none" strike="noStrike" kern="0" cap="none" spc="0" normalizeH="0" baseline="0" noProof="0" dirty="0" smtClean="0">
              <a:ln>
                <a:noFill/>
              </a:ln>
              <a:solidFill>
                <a:schemeClr val="tx1"/>
              </a:solidFill>
              <a:effectLst/>
              <a:uLnTx/>
              <a:uFillTx/>
              <a:latin typeface="+mn-lt"/>
            </a:endParaRPr>
          </a:p>
          <a:p>
            <a:pPr marL="1143000" marR="0" lvl="2" indent="-228600" algn="l" defTabSz="914400" rtl="0" eaLnBrk="1" fontAlgn="base" latinLnBrk="0" hangingPunct="1">
              <a:lnSpc>
                <a:spcPct val="100000"/>
              </a:lnSpc>
              <a:spcBef>
                <a:spcPct val="0"/>
              </a:spcBef>
              <a:spcAft>
                <a:spcPct val="20000"/>
              </a:spcAft>
              <a:buClrTx/>
              <a:buSzPct val="110000"/>
              <a:buFont typeface="Wingdings" pitchFamily="2" charset="2"/>
              <a:buChar char="§"/>
              <a:tabLst/>
              <a:defRPr/>
            </a:pPr>
            <a:endParaRPr kumimoji="0" lang="en-US" sz="1800" b="0" i="0" u="none" strike="noStrike" kern="0" cap="none" spc="0" normalizeH="0" baseline="0" noProof="0" dirty="0" smtClean="0">
              <a:ln>
                <a:noFill/>
              </a:ln>
              <a:solidFill>
                <a:schemeClr val="tx1"/>
              </a:solidFill>
              <a:effectLst/>
              <a:uLnTx/>
              <a:uFillTx/>
              <a:latin typeface="+mn-lt"/>
            </a:endParaRPr>
          </a:p>
          <a:p>
            <a:pPr marL="1143000" marR="0" lvl="2" indent="-228600" algn="l" defTabSz="914400" rtl="0" eaLnBrk="1" fontAlgn="base" latinLnBrk="0" hangingPunct="1">
              <a:lnSpc>
                <a:spcPct val="100000"/>
              </a:lnSpc>
              <a:spcBef>
                <a:spcPct val="0"/>
              </a:spcBef>
              <a:spcAft>
                <a:spcPct val="20000"/>
              </a:spcAft>
              <a:buClrTx/>
              <a:buSzPct val="110000"/>
              <a:buFont typeface="Wingdings" pitchFamily="2" charset="2"/>
              <a:buChar char="§"/>
              <a:tabLst/>
              <a:defRPr/>
            </a:pPr>
            <a:endParaRPr kumimoji="0" lang="en-US" sz="2800" b="0" i="0" u="none" strike="noStrike" kern="0" cap="none" spc="0" normalizeH="0" baseline="0" noProof="0" dirty="0" smtClean="0">
              <a:ln>
                <a:noFill/>
              </a:ln>
              <a:solidFill>
                <a:schemeClr val="tx1"/>
              </a:solidFill>
              <a:effectLst/>
              <a:uLnTx/>
              <a:uFillTx/>
              <a:latin typeface="+mn-lt"/>
            </a:endParaRPr>
          </a:p>
          <a:p>
            <a:pPr marL="742950" marR="0" lvl="1" indent="-285750" algn="l" defTabSz="914400" rtl="0" eaLnBrk="1" fontAlgn="base" latinLnBrk="0" hangingPunct="1">
              <a:lnSpc>
                <a:spcPct val="100000"/>
              </a:lnSpc>
              <a:spcBef>
                <a:spcPct val="0"/>
              </a:spcBef>
              <a:spcAft>
                <a:spcPct val="20000"/>
              </a:spcAft>
              <a:buClrTx/>
              <a:buSzPct val="110000"/>
              <a:buFont typeface="Wingdings" pitchFamily="2" charset="2"/>
              <a:buNone/>
              <a:tabLst/>
              <a:defRPr/>
            </a:pPr>
            <a:endParaRPr kumimoji="0" lang="en-US" sz="2400" b="0" i="0" u="none" strike="noStrike" kern="0" cap="none" spc="0" normalizeH="0" baseline="0" noProof="0" dirty="0" smtClean="0">
              <a:ln>
                <a:noFill/>
              </a:ln>
              <a:solidFill>
                <a:schemeClr val="tx1"/>
              </a:solidFill>
              <a:effectLst/>
              <a:uLnTx/>
              <a:uFillTx/>
              <a:latin typeface="+mn-lt"/>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algn="ctr"/>
            <a:r>
              <a:rPr lang="en-US" dirty="0" smtClean="0"/>
              <a:t>Membrane Exclusion</a:t>
            </a:r>
            <a:endParaRPr lang="en-US" dirty="0"/>
          </a:p>
        </p:txBody>
      </p:sp>
      <p:sp>
        <p:nvSpPr>
          <p:cNvPr id="3075" name="Rectangle 3"/>
          <p:cNvSpPr>
            <a:spLocks noGrp="1" noChangeArrowheads="1"/>
          </p:cNvSpPr>
          <p:nvPr>
            <p:ph type="body" idx="1"/>
          </p:nvPr>
        </p:nvSpPr>
        <p:spPr>
          <a:xfrm>
            <a:off x="457200" y="1295400"/>
            <a:ext cx="8229600" cy="4114800"/>
          </a:xfrm>
        </p:spPr>
        <p:txBody>
          <a:bodyPr/>
          <a:lstStyle/>
          <a:p>
            <a:r>
              <a:rPr lang="en-US" sz="2800" b="0" dirty="0" smtClean="0"/>
              <a:t>Trypan Blue has been used for years to assess cell viability.</a:t>
            </a:r>
          </a:p>
          <a:p>
            <a:pPr lvl="1"/>
            <a:r>
              <a:rPr lang="en-US" sz="2000" b="0" dirty="0" smtClean="0"/>
              <a:t>Trypan Blue is negatively charged, and does not bind to the cell unless the membrane is compromised.</a:t>
            </a:r>
          </a:p>
          <a:p>
            <a:pPr lvl="1"/>
            <a:r>
              <a:rPr lang="en-US" sz="2000" b="0" dirty="0" smtClean="0"/>
              <a:t>Viable cells exclude Trypan Blue. Time sensitive.</a:t>
            </a:r>
          </a:p>
          <a:p>
            <a:r>
              <a:rPr lang="en-US" sz="2800" b="0" dirty="0" smtClean="0"/>
              <a:t>Another method to assess cell viability is dye exclusion, using an impermeant dye.</a:t>
            </a:r>
          </a:p>
          <a:p>
            <a:r>
              <a:rPr lang="en-US" sz="2800" b="0" dirty="0" smtClean="0"/>
              <a:t>If the cell takes up the impermeant dye, it is considered dead.</a:t>
            </a:r>
          </a:p>
          <a:p>
            <a:pPr lvl="1"/>
            <a:r>
              <a:rPr lang="en-US" sz="2000" b="0" dirty="0" smtClean="0"/>
              <a:t>Cells that become reproductively non viable (ie,ionizing rad): impermeant dye is useless.</a:t>
            </a:r>
            <a:endParaRPr lang="en-US" sz="2000" b="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algn="ctr"/>
            <a:r>
              <a:rPr lang="en-US" dirty="0" smtClean="0"/>
              <a:t>Annexin V Assay</a:t>
            </a:r>
            <a:endParaRPr lang="en-US" dirty="0"/>
          </a:p>
        </p:txBody>
      </p:sp>
      <p:sp>
        <p:nvSpPr>
          <p:cNvPr id="3075" name="Rectangle 3"/>
          <p:cNvSpPr>
            <a:spLocks noGrp="1" noChangeArrowheads="1"/>
          </p:cNvSpPr>
          <p:nvPr>
            <p:ph type="body" idx="1"/>
          </p:nvPr>
        </p:nvSpPr>
        <p:spPr>
          <a:xfrm>
            <a:off x="457200" y="1295400"/>
            <a:ext cx="8229600" cy="4114800"/>
          </a:xfrm>
        </p:spPr>
        <p:txBody>
          <a:bodyPr>
            <a:noAutofit/>
          </a:bodyPr>
          <a:lstStyle/>
          <a:p>
            <a:pPr lvl="2"/>
            <a:endParaRPr lang="en-US" sz="1800" b="0" dirty="0" smtClean="0"/>
          </a:p>
          <a:p>
            <a:pPr lvl="2">
              <a:buNone/>
            </a:pPr>
            <a:endParaRPr lang="en-US" sz="1800" b="0" dirty="0" smtClean="0"/>
          </a:p>
          <a:p>
            <a:pPr lvl="2">
              <a:buNone/>
            </a:pPr>
            <a:endParaRPr lang="en-US" sz="1800" b="0" dirty="0" smtClean="0"/>
          </a:p>
          <a:p>
            <a:pPr lvl="2"/>
            <a:endParaRPr lang="en-US" sz="1800" b="0" dirty="0" smtClean="0"/>
          </a:p>
          <a:p>
            <a:pPr lvl="2"/>
            <a:endParaRPr lang="en-US" sz="2800" b="0" dirty="0" smtClean="0"/>
          </a:p>
          <a:p>
            <a:pPr lvl="1">
              <a:buNone/>
            </a:pPr>
            <a:endParaRPr lang="en-US" sz="2400" b="0" dirty="0" smtClean="0"/>
          </a:p>
        </p:txBody>
      </p:sp>
      <p:sp>
        <p:nvSpPr>
          <p:cNvPr id="4" name="Rectangle 3"/>
          <p:cNvSpPr txBox="1">
            <a:spLocks noChangeArrowheads="1"/>
          </p:cNvSpPr>
          <p:nvPr/>
        </p:nvSpPr>
        <p:spPr bwMode="auto">
          <a:xfrm>
            <a:off x="609600" y="1447800"/>
            <a:ext cx="82296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Autofit/>
          </a:bodyPr>
          <a:lstStyle/>
          <a:p>
            <a:pPr marL="1143000" lvl="2" indent="-228600">
              <a:spcAft>
                <a:spcPct val="20000"/>
              </a:spcAft>
              <a:buSzPct val="110000"/>
              <a:buFont typeface="Wingdings" pitchFamily="2" charset="2"/>
              <a:buChar char="§"/>
            </a:pPr>
            <a:endParaRPr lang="en-US" kern="0" dirty="0" smtClean="0">
              <a:latin typeface="+mn-lt"/>
            </a:endParaRPr>
          </a:p>
          <a:p>
            <a:pPr marL="1143000" lvl="2" indent="-228600">
              <a:spcAft>
                <a:spcPct val="20000"/>
              </a:spcAft>
              <a:buSzPct val="110000"/>
              <a:buFont typeface="Wingdings" pitchFamily="2" charset="2"/>
              <a:buChar char="§"/>
            </a:pPr>
            <a:endParaRPr kumimoji="0" lang="en-US" sz="1800" b="0" i="0" u="none" strike="noStrike" kern="0" cap="none" spc="0" normalizeH="0" baseline="0" noProof="0" dirty="0" smtClean="0">
              <a:ln>
                <a:noFill/>
              </a:ln>
              <a:solidFill>
                <a:schemeClr val="tx1"/>
              </a:solidFill>
              <a:effectLst/>
              <a:uLnTx/>
              <a:uFillTx/>
              <a:latin typeface="+mn-lt"/>
            </a:endParaRPr>
          </a:p>
          <a:p>
            <a:pPr marL="1143000" marR="0" lvl="2" indent="-228600" algn="l" defTabSz="914400" rtl="0" eaLnBrk="1" fontAlgn="base" latinLnBrk="0" hangingPunct="1">
              <a:lnSpc>
                <a:spcPct val="100000"/>
              </a:lnSpc>
              <a:spcBef>
                <a:spcPct val="0"/>
              </a:spcBef>
              <a:spcAft>
                <a:spcPct val="20000"/>
              </a:spcAft>
              <a:buClrTx/>
              <a:buSzPct val="110000"/>
              <a:buFont typeface="Wingdings" pitchFamily="2" charset="2"/>
              <a:buChar char="§"/>
              <a:tabLst/>
              <a:defRPr/>
            </a:pPr>
            <a:endParaRPr kumimoji="0" lang="en-US" sz="1800" b="0" i="0" u="none" strike="noStrike" kern="0" cap="none" spc="0" normalizeH="0" baseline="0" noProof="0" dirty="0" smtClean="0">
              <a:ln>
                <a:noFill/>
              </a:ln>
              <a:solidFill>
                <a:schemeClr val="tx1"/>
              </a:solidFill>
              <a:effectLst/>
              <a:uLnTx/>
              <a:uFillTx/>
              <a:latin typeface="+mn-lt"/>
            </a:endParaRPr>
          </a:p>
          <a:p>
            <a:pPr marL="1143000" marR="0" lvl="2" indent="-228600" algn="l" defTabSz="914400" rtl="0" eaLnBrk="1" fontAlgn="base" latinLnBrk="0" hangingPunct="1">
              <a:lnSpc>
                <a:spcPct val="100000"/>
              </a:lnSpc>
              <a:spcBef>
                <a:spcPct val="0"/>
              </a:spcBef>
              <a:spcAft>
                <a:spcPct val="20000"/>
              </a:spcAft>
              <a:buClrTx/>
              <a:buSzPct val="110000"/>
              <a:buFont typeface="Wingdings" pitchFamily="2" charset="2"/>
              <a:buNone/>
              <a:tabLst/>
              <a:defRPr/>
            </a:pPr>
            <a:endParaRPr kumimoji="0" lang="en-US" sz="1800" b="0" i="0" u="none" strike="noStrike" kern="0" cap="none" spc="0" normalizeH="0" baseline="0" noProof="0" dirty="0" smtClean="0">
              <a:ln>
                <a:noFill/>
              </a:ln>
              <a:solidFill>
                <a:schemeClr val="tx1"/>
              </a:solidFill>
              <a:effectLst/>
              <a:uLnTx/>
              <a:uFillTx/>
              <a:latin typeface="+mn-lt"/>
            </a:endParaRPr>
          </a:p>
          <a:p>
            <a:pPr marL="1143000" marR="0" lvl="2" indent="-228600" algn="l" defTabSz="914400" rtl="0" eaLnBrk="1" fontAlgn="base" latinLnBrk="0" hangingPunct="1">
              <a:lnSpc>
                <a:spcPct val="100000"/>
              </a:lnSpc>
              <a:spcBef>
                <a:spcPct val="0"/>
              </a:spcBef>
              <a:spcAft>
                <a:spcPct val="20000"/>
              </a:spcAft>
              <a:buClrTx/>
              <a:buSzPct val="110000"/>
              <a:buFont typeface="Wingdings" pitchFamily="2" charset="2"/>
              <a:buChar char="§"/>
              <a:tabLst/>
              <a:defRPr/>
            </a:pPr>
            <a:endParaRPr kumimoji="0" lang="en-US" sz="1800" b="0" i="0" u="none" strike="noStrike" kern="0" cap="none" spc="0" normalizeH="0" baseline="0" noProof="0" dirty="0" smtClean="0">
              <a:ln>
                <a:noFill/>
              </a:ln>
              <a:solidFill>
                <a:schemeClr val="tx1"/>
              </a:solidFill>
              <a:effectLst/>
              <a:uLnTx/>
              <a:uFillTx/>
              <a:latin typeface="+mn-lt"/>
            </a:endParaRPr>
          </a:p>
          <a:p>
            <a:pPr marL="1143000" marR="0" lvl="2" indent="-228600" algn="l" defTabSz="914400" rtl="0" eaLnBrk="1" fontAlgn="base" latinLnBrk="0" hangingPunct="1">
              <a:lnSpc>
                <a:spcPct val="100000"/>
              </a:lnSpc>
              <a:spcBef>
                <a:spcPct val="0"/>
              </a:spcBef>
              <a:spcAft>
                <a:spcPct val="20000"/>
              </a:spcAft>
              <a:buClrTx/>
              <a:buSzPct val="110000"/>
              <a:buFont typeface="Wingdings" pitchFamily="2" charset="2"/>
              <a:buChar char="§"/>
              <a:tabLst/>
              <a:defRPr/>
            </a:pPr>
            <a:endParaRPr kumimoji="0" lang="en-US" sz="1800" b="0" i="0" u="none" strike="noStrike" kern="0" cap="none" spc="0" normalizeH="0" baseline="0" noProof="0" dirty="0" smtClean="0">
              <a:ln>
                <a:noFill/>
              </a:ln>
              <a:solidFill>
                <a:schemeClr val="tx1"/>
              </a:solidFill>
              <a:effectLst/>
              <a:uLnTx/>
              <a:uFillTx/>
              <a:latin typeface="+mn-lt"/>
            </a:endParaRPr>
          </a:p>
          <a:p>
            <a:pPr marL="1143000" marR="0" lvl="2" indent="-228600" algn="l" defTabSz="914400" rtl="0" eaLnBrk="1" fontAlgn="base" latinLnBrk="0" hangingPunct="1">
              <a:lnSpc>
                <a:spcPct val="100000"/>
              </a:lnSpc>
              <a:spcBef>
                <a:spcPct val="0"/>
              </a:spcBef>
              <a:spcAft>
                <a:spcPct val="20000"/>
              </a:spcAft>
              <a:buClrTx/>
              <a:buSzPct val="110000"/>
              <a:buFont typeface="Wingdings" pitchFamily="2" charset="2"/>
              <a:buChar char="§"/>
              <a:tabLst/>
              <a:defRPr/>
            </a:pPr>
            <a:endParaRPr kumimoji="0" lang="en-US" sz="2800" b="0" i="0" u="none" strike="noStrike" kern="0" cap="none" spc="0" normalizeH="0" baseline="0" noProof="0" dirty="0" smtClean="0">
              <a:ln>
                <a:noFill/>
              </a:ln>
              <a:solidFill>
                <a:schemeClr val="tx1"/>
              </a:solidFill>
              <a:effectLst/>
              <a:uLnTx/>
              <a:uFillTx/>
              <a:latin typeface="+mn-lt"/>
            </a:endParaRPr>
          </a:p>
          <a:p>
            <a:pPr marL="742950" marR="0" lvl="1" indent="-285750" algn="l" defTabSz="914400" rtl="0" eaLnBrk="1" fontAlgn="base" latinLnBrk="0" hangingPunct="1">
              <a:lnSpc>
                <a:spcPct val="100000"/>
              </a:lnSpc>
              <a:spcBef>
                <a:spcPct val="0"/>
              </a:spcBef>
              <a:spcAft>
                <a:spcPct val="20000"/>
              </a:spcAft>
              <a:buClrTx/>
              <a:buSzPct val="110000"/>
              <a:buFont typeface="Wingdings" pitchFamily="2" charset="2"/>
              <a:buNone/>
              <a:tabLst/>
              <a:defRPr/>
            </a:pPr>
            <a:endParaRPr kumimoji="0" lang="en-US" sz="2400" b="0" i="0" u="none" strike="noStrike" kern="0" cap="none" spc="0" normalizeH="0" baseline="0" noProof="0" dirty="0" smtClean="0">
              <a:ln>
                <a:noFill/>
              </a:ln>
              <a:solidFill>
                <a:schemeClr val="tx1"/>
              </a:solidFill>
              <a:effectLst/>
              <a:uLnTx/>
              <a:uFillTx/>
              <a:latin typeface="+mn-lt"/>
            </a:endParaRPr>
          </a:p>
        </p:txBody>
      </p:sp>
      <p:grpSp>
        <p:nvGrpSpPr>
          <p:cNvPr id="5" name="Group 4"/>
          <p:cNvGrpSpPr>
            <a:grpSpLocks noChangeAspect="1"/>
          </p:cNvGrpSpPr>
          <p:nvPr/>
        </p:nvGrpSpPr>
        <p:grpSpPr>
          <a:xfrm>
            <a:off x="2209800" y="3657601"/>
            <a:ext cx="411480" cy="902513"/>
            <a:chOff x="1524000" y="2871216"/>
            <a:chExt cx="914400" cy="2005584"/>
          </a:xfrm>
        </p:grpSpPr>
        <p:sp>
          <p:nvSpPr>
            <p:cNvPr id="6" name="Oval 5"/>
            <p:cNvSpPr/>
            <p:nvPr/>
          </p:nvSpPr>
          <p:spPr>
            <a:xfrm>
              <a:off x="1524000" y="3962400"/>
              <a:ext cx="914400" cy="914400"/>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reeform 6"/>
            <p:cNvSpPr/>
            <p:nvPr/>
          </p:nvSpPr>
          <p:spPr>
            <a:xfrm>
              <a:off x="1623060" y="2871216"/>
              <a:ext cx="242316" cy="1161288"/>
            </a:xfrm>
            <a:custGeom>
              <a:avLst/>
              <a:gdLst>
                <a:gd name="connsiteX0" fmla="*/ 205740 w 242316"/>
                <a:gd name="connsiteY0" fmla="*/ 0 h 1161288"/>
                <a:gd name="connsiteX1" fmla="*/ 22860 w 242316"/>
                <a:gd name="connsiteY1" fmla="*/ 411480 h 1161288"/>
                <a:gd name="connsiteX2" fmla="*/ 242316 w 242316"/>
                <a:gd name="connsiteY2" fmla="*/ 612648 h 1161288"/>
                <a:gd name="connsiteX3" fmla="*/ 22860 w 242316"/>
                <a:gd name="connsiteY3" fmla="*/ 932688 h 1161288"/>
                <a:gd name="connsiteX4" fmla="*/ 105156 w 242316"/>
                <a:gd name="connsiteY4" fmla="*/ 1161288 h 1161288"/>
                <a:gd name="connsiteX5" fmla="*/ 105156 w 242316"/>
                <a:gd name="connsiteY5" fmla="*/ 1161288 h 1161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2316" h="1161288">
                  <a:moveTo>
                    <a:pt x="205740" y="0"/>
                  </a:moveTo>
                  <a:cubicBezTo>
                    <a:pt x="111252" y="154686"/>
                    <a:pt x="16764" y="309372"/>
                    <a:pt x="22860" y="411480"/>
                  </a:cubicBezTo>
                  <a:cubicBezTo>
                    <a:pt x="28956" y="513588"/>
                    <a:pt x="242316" y="525780"/>
                    <a:pt x="242316" y="612648"/>
                  </a:cubicBezTo>
                  <a:cubicBezTo>
                    <a:pt x="242316" y="699516"/>
                    <a:pt x="45720" y="841248"/>
                    <a:pt x="22860" y="932688"/>
                  </a:cubicBezTo>
                  <a:cubicBezTo>
                    <a:pt x="0" y="1024128"/>
                    <a:pt x="105156" y="1161288"/>
                    <a:pt x="105156" y="1161288"/>
                  </a:cubicBezTo>
                  <a:lnTo>
                    <a:pt x="105156" y="1161288"/>
                  </a:lnTo>
                </a:path>
              </a:pathLst>
            </a:custGeom>
            <a:ln>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8" name="Freeform 7"/>
            <p:cNvSpPr/>
            <p:nvPr/>
          </p:nvSpPr>
          <p:spPr>
            <a:xfrm>
              <a:off x="2133600" y="2895600"/>
              <a:ext cx="242316" cy="1161288"/>
            </a:xfrm>
            <a:custGeom>
              <a:avLst/>
              <a:gdLst>
                <a:gd name="connsiteX0" fmla="*/ 205740 w 242316"/>
                <a:gd name="connsiteY0" fmla="*/ 0 h 1161288"/>
                <a:gd name="connsiteX1" fmla="*/ 22860 w 242316"/>
                <a:gd name="connsiteY1" fmla="*/ 411480 h 1161288"/>
                <a:gd name="connsiteX2" fmla="*/ 242316 w 242316"/>
                <a:gd name="connsiteY2" fmla="*/ 612648 h 1161288"/>
                <a:gd name="connsiteX3" fmla="*/ 22860 w 242316"/>
                <a:gd name="connsiteY3" fmla="*/ 932688 h 1161288"/>
                <a:gd name="connsiteX4" fmla="*/ 105156 w 242316"/>
                <a:gd name="connsiteY4" fmla="*/ 1161288 h 1161288"/>
                <a:gd name="connsiteX5" fmla="*/ 105156 w 242316"/>
                <a:gd name="connsiteY5" fmla="*/ 1161288 h 1161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2316" h="1161288">
                  <a:moveTo>
                    <a:pt x="205740" y="0"/>
                  </a:moveTo>
                  <a:cubicBezTo>
                    <a:pt x="111252" y="154686"/>
                    <a:pt x="16764" y="309372"/>
                    <a:pt x="22860" y="411480"/>
                  </a:cubicBezTo>
                  <a:cubicBezTo>
                    <a:pt x="28956" y="513588"/>
                    <a:pt x="242316" y="525780"/>
                    <a:pt x="242316" y="612648"/>
                  </a:cubicBezTo>
                  <a:cubicBezTo>
                    <a:pt x="242316" y="699516"/>
                    <a:pt x="45720" y="841248"/>
                    <a:pt x="22860" y="932688"/>
                  </a:cubicBezTo>
                  <a:cubicBezTo>
                    <a:pt x="0" y="1024128"/>
                    <a:pt x="105156" y="1161288"/>
                    <a:pt x="105156" y="1161288"/>
                  </a:cubicBezTo>
                  <a:lnTo>
                    <a:pt x="105156" y="1161288"/>
                  </a:lnTo>
                </a:path>
              </a:pathLst>
            </a:custGeom>
            <a:ln>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grpSp>
        <p:nvGrpSpPr>
          <p:cNvPr id="9" name="Group 8"/>
          <p:cNvGrpSpPr>
            <a:grpSpLocks noChangeAspect="1"/>
          </p:cNvGrpSpPr>
          <p:nvPr/>
        </p:nvGrpSpPr>
        <p:grpSpPr>
          <a:xfrm>
            <a:off x="1828800" y="3657601"/>
            <a:ext cx="411480" cy="902513"/>
            <a:chOff x="1524000" y="2871216"/>
            <a:chExt cx="914400" cy="2005584"/>
          </a:xfrm>
        </p:grpSpPr>
        <p:sp>
          <p:nvSpPr>
            <p:cNvPr id="10" name="Oval 9"/>
            <p:cNvSpPr/>
            <p:nvPr/>
          </p:nvSpPr>
          <p:spPr>
            <a:xfrm>
              <a:off x="1524000" y="3962400"/>
              <a:ext cx="914400" cy="914400"/>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p:cNvSpPr/>
            <p:nvPr/>
          </p:nvSpPr>
          <p:spPr>
            <a:xfrm>
              <a:off x="1623060" y="2871216"/>
              <a:ext cx="242316" cy="1161288"/>
            </a:xfrm>
            <a:custGeom>
              <a:avLst/>
              <a:gdLst>
                <a:gd name="connsiteX0" fmla="*/ 205740 w 242316"/>
                <a:gd name="connsiteY0" fmla="*/ 0 h 1161288"/>
                <a:gd name="connsiteX1" fmla="*/ 22860 w 242316"/>
                <a:gd name="connsiteY1" fmla="*/ 411480 h 1161288"/>
                <a:gd name="connsiteX2" fmla="*/ 242316 w 242316"/>
                <a:gd name="connsiteY2" fmla="*/ 612648 h 1161288"/>
                <a:gd name="connsiteX3" fmla="*/ 22860 w 242316"/>
                <a:gd name="connsiteY3" fmla="*/ 932688 h 1161288"/>
                <a:gd name="connsiteX4" fmla="*/ 105156 w 242316"/>
                <a:gd name="connsiteY4" fmla="*/ 1161288 h 1161288"/>
                <a:gd name="connsiteX5" fmla="*/ 105156 w 242316"/>
                <a:gd name="connsiteY5" fmla="*/ 1161288 h 1161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2316" h="1161288">
                  <a:moveTo>
                    <a:pt x="205740" y="0"/>
                  </a:moveTo>
                  <a:cubicBezTo>
                    <a:pt x="111252" y="154686"/>
                    <a:pt x="16764" y="309372"/>
                    <a:pt x="22860" y="411480"/>
                  </a:cubicBezTo>
                  <a:cubicBezTo>
                    <a:pt x="28956" y="513588"/>
                    <a:pt x="242316" y="525780"/>
                    <a:pt x="242316" y="612648"/>
                  </a:cubicBezTo>
                  <a:cubicBezTo>
                    <a:pt x="242316" y="699516"/>
                    <a:pt x="45720" y="841248"/>
                    <a:pt x="22860" y="932688"/>
                  </a:cubicBezTo>
                  <a:cubicBezTo>
                    <a:pt x="0" y="1024128"/>
                    <a:pt x="105156" y="1161288"/>
                    <a:pt x="105156" y="1161288"/>
                  </a:cubicBezTo>
                  <a:lnTo>
                    <a:pt x="105156" y="1161288"/>
                  </a:lnTo>
                </a:path>
              </a:pathLst>
            </a:custGeom>
            <a:ln>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2" name="Freeform 11"/>
            <p:cNvSpPr/>
            <p:nvPr/>
          </p:nvSpPr>
          <p:spPr>
            <a:xfrm>
              <a:off x="2133600" y="2895600"/>
              <a:ext cx="242316" cy="1161288"/>
            </a:xfrm>
            <a:custGeom>
              <a:avLst/>
              <a:gdLst>
                <a:gd name="connsiteX0" fmla="*/ 205740 w 242316"/>
                <a:gd name="connsiteY0" fmla="*/ 0 h 1161288"/>
                <a:gd name="connsiteX1" fmla="*/ 22860 w 242316"/>
                <a:gd name="connsiteY1" fmla="*/ 411480 h 1161288"/>
                <a:gd name="connsiteX2" fmla="*/ 242316 w 242316"/>
                <a:gd name="connsiteY2" fmla="*/ 612648 h 1161288"/>
                <a:gd name="connsiteX3" fmla="*/ 22860 w 242316"/>
                <a:gd name="connsiteY3" fmla="*/ 932688 h 1161288"/>
                <a:gd name="connsiteX4" fmla="*/ 105156 w 242316"/>
                <a:gd name="connsiteY4" fmla="*/ 1161288 h 1161288"/>
                <a:gd name="connsiteX5" fmla="*/ 105156 w 242316"/>
                <a:gd name="connsiteY5" fmla="*/ 1161288 h 1161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2316" h="1161288">
                  <a:moveTo>
                    <a:pt x="205740" y="0"/>
                  </a:moveTo>
                  <a:cubicBezTo>
                    <a:pt x="111252" y="154686"/>
                    <a:pt x="16764" y="309372"/>
                    <a:pt x="22860" y="411480"/>
                  </a:cubicBezTo>
                  <a:cubicBezTo>
                    <a:pt x="28956" y="513588"/>
                    <a:pt x="242316" y="525780"/>
                    <a:pt x="242316" y="612648"/>
                  </a:cubicBezTo>
                  <a:cubicBezTo>
                    <a:pt x="242316" y="699516"/>
                    <a:pt x="45720" y="841248"/>
                    <a:pt x="22860" y="932688"/>
                  </a:cubicBezTo>
                  <a:cubicBezTo>
                    <a:pt x="0" y="1024128"/>
                    <a:pt x="105156" y="1161288"/>
                    <a:pt x="105156" y="1161288"/>
                  </a:cubicBezTo>
                  <a:lnTo>
                    <a:pt x="105156" y="1161288"/>
                  </a:lnTo>
                </a:path>
              </a:pathLst>
            </a:custGeom>
            <a:ln>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grpSp>
        <p:nvGrpSpPr>
          <p:cNvPr id="13" name="Group 12"/>
          <p:cNvGrpSpPr>
            <a:grpSpLocks noChangeAspect="1"/>
          </p:cNvGrpSpPr>
          <p:nvPr/>
        </p:nvGrpSpPr>
        <p:grpSpPr>
          <a:xfrm>
            <a:off x="1447800" y="3657601"/>
            <a:ext cx="411480" cy="902513"/>
            <a:chOff x="1524000" y="2871216"/>
            <a:chExt cx="914400" cy="2005584"/>
          </a:xfrm>
        </p:grpSpPr>
        <p:sp>
          <p:nvSpPr>
            <p:cNvPr id="14" name="Oval 13"/>
            <p:cNvSpPr/>
            <p:nvPr/>
          </p:nvSpPr>
          <p:spPr>
            <a:xfrm>
              <a:off x="1524000" y="3962400"/>
              <a:ext cx="914400" cy="914400"/>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14"/>
            <p:cNvSpPr/>
            <p:nvPr/>
          </p:nvSpPr>
          <p:spPr>
            <a:xfrm>
              <a:off x="1623060" y="2871216"/>
              <a:ext cx="242316" cy="1161288"/>
            </a:xfrm>
            <a:custGeom>
              <a:avLst/>
              <a:gdLst>
                <a:gd name="connsiteX0" fmla="*/ 205740 w 242316"/>
                <a:gd name="connsiteY0" fmla="*/ 0 h 1161288"/>
                <a:gd name="connsiteX1" fmla="*/ 22860 w 242316"/>
                <a:gd name="connsiteY1" fmla="*/ 411480 h 1161288"/>
                <a:gd name="connsiteX2" fmla="*/ 242316 w 242316"/>
                <a:gd name="connsiteY2" fmla="*/ 612648 h 1161288"/>
                <a:gd name="connsiteX3" fmla="*/ 22860 w 242316"/>
                <a:gd name="connsiteY3" fmla="*/ 932688 h 1161288"/>
                <a:gd name="connsiteX4" fmla="*/ 105156 w 242316"/>
                <a:gd name="connsiteY4" fmla="*/ 1161288 h 1161288"/>
                <a:gd name="connsiteX5" fmla="*/ 105156 w 242316"/>
                <a:gd name="connsiteY5" fmla="*/ 1161288 h 1161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2316" h="1161288">
                  <a:moveTo>
                    <a:pt x="205740" y="0"/>
                  </a:moveTo>
                  <a:cubicBezTo>
                    <a:pt x="111252" y="154686"/>
                    <a:pt x="16764" y="309372"/>
                    <a:pt x="22860" y="411480"/>
                  </a:cubicBezTo>
                  <a:cubicBezTo>
                    <a:pt x="28956" y="513588"/>
                    <a:pt x="242316" y="525780"/>
                    <a:pt x="242316" y="612648"/>
                  </a:cubicBezTo>
                  <a:cubicBezTo>
                    <a:pt x="242316" y="699516"/>
                    <a:pt x="45720" y="841248"/>
                    <a:pt x="22860" y="932688"/>
                  </a:cubicBezTo>
                  <a:cubicBezTo>
                    <a:pt x="0" y="1024128"/>
                    <a:pt x="105156" y="1161288"/>
                    <a:pt x="105156" y="1161288"/>
                  </a:cubicBezTo>
                  <a:lnTo>
                    <a:pt x="105156" y="1161288"/>
                  </a:lnTo>
                </a:path>
              </a:pathLst>
            </a:custGeom>
            <a:ln>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6" name="Freeform 15"/>
            <p:cNvSpPr/>
            <p:nvPr/>
          </p:nvSpPr>
          <p:spPr>
            <a:xfrm>
              <a:off x="2133600" y="2895600"/>
              <a:ext cx="242316" cy="1161288"/>
            </a:xfrm>
            <a:custGeom>
              <a:avLst/>
              <a:gdLst>
                <a:gd name="connsiteX0" fmla="*/ 205740 w 242316"/>
                <a:gd name="connsiteY0" fmla="*/ 0 h 1161288"/>
                <a:gd name="connsiteX1" fmla="*/ 22860 w 242316"/>
                <a:gd name="connsiteY1" fmla="*/ 411480 h 1161288"/>
                <a:gd name="connsiteX2" fmla="*/ 242316 w 242316"/>
                <a:gd name="connsiteY2" fmla="*/ 612648 h 1161288"/>
                <a:gd name="connsiteX3" fmla="*/ 22860 w 242316"/>
                <a:gd name="connsiteY3" fmla="*/ 932688 h 1161288"/>
                <a:gd name="connsiteX4" fmla="*/ 105156 w 242316"/>
                <a:gd name="connsiteY4" fmla="*/ 1161288 h 1161288"/>
                <a:gd name="connsiteX5" fmla="*/ 105156 w 242316"/>
                <a:gd name="connsiteY5" fmla="*/ 1161288 h 1161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2316" h="1161288">
                  <a:moveTo>
                    <a:pt x="205740" y="0"/>
                  </a:moveTo>
                  <a:cubicBezTo>
                    <a:pt x="111252" y="154686"/>
                    <a:pt x="16764" y="309372"/>
                    <a:pt x="22860" y="411480"/>
                  </a:cubicBezTo>
                  <a:cubicBezTo>
                    <a:pt x="28956" y="513588"/>
                    <a:pt x="242316" y="525780"/>
                    <a:pt x="242316" y="612648"/>
                  </a:cubicBezTo>
                  <a:cubicBezTo>
                    <a:pt x="242316" y="699516"/>
                    <a:pt x="45720" y="841248"/>
                    <a:pt x="22860" y="932688"/>
                  </a:cubicBezTo>
                  <a:cubicBezTo>
                    <a:pt x="0" y="1024128"/>
                    <a:pt x="105156" y="1161288"/>
                    <a:pt x="105156" y="1161288"/>
                  </a:cubicBezTo>
                  <a:lnTo>
                    <a:pt x="105156" y="1161288"/>
                  </a:lnTo>
                </a:path>
              </a:pathLst>
            </a:custGeom>
            <a:ln>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grpSp>
        <p:nvGrpSpPr>
          <p:cNvPr id="17" name="Group 16"/>
          <p:cNvGrpSpPr>
            <a:grpSpLocks noChangeAspect="1"/>
          </p:cNvGrpSpPr>
          <p:nvPr/>
        </p:nvGrpSpPr>
        <p:grpSpPr>
          <a:xfrm>
            <a:off x="1036320" y="3657601"/>
            <a:ext cx="411480" cy="902513"/>
            <a:chOff x="1524000" y="2871216"/>
            <a:chExt cx="914400" cy="2005584"/>
          </a:xfrm>
        </p:grpSpPr>
        <p:sp>
          <p:nvSpPr>
            <p:cNvPr id="18" name="Oval 17"/>
            <p:cNvSpPr/>
            <p:nvPr/>
          </p:nvSpPr>
          <p:spPr>
            <a:xfrm>
              <a:off x="1524000" y="3962400"/>
              <a:ext cx="914400" cy="914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18"/>
            <p:cNvSpPr/>
            <p:nvPr/>
          </p:nvSpPr>
          <p:spPr>
            <a:xfrm>
              <a:off x="1623060" y="2871216"/>
              <a:ext cx="242316" cy="1161288"/>
            </a:xfrm>
            <a:custGeom>
              <a:avLst/>
              <a:gdLst>
                <a:gd name="connsiteX0" fmla="*/ 205740 w 242316"/>
                <a:gd name="connsiteY0" fmla="*/ 0 h 1161288"/>
                <a:gd name="connsiteX1" fmla="*/ 22860 w 242316"/>
                <a:gd name="connsiteY1" fmla="*/ 411480 h 1161288"/>
                <a:gd name="connsiteX2" fmla="*/ 242316 w 242316"/>
                <a:gd name="connsiteY2" fmla="*/ 612648 h 1161288"/>
                <a:gd name="connsiteX3" fmla="*/ 22860 w 242316"/>
                <a:gd name="connsiteY3" fmla="*/ 932688 h 1161288"/>
                <a:gd name="connsiteX4" fmla="*/ 105156 w 242316"/>
                <a:gd name="connsiteY4" fmla="*/ 1161288 h 1161288"/>
                <a:gd name="connsiteX5" fmla="*/ 105156 w 242316"/>
                <a:gd name="connsiteY5" fmla="*/ 1161288 h 1161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2316" h="1161288">
                  <a:moveTo>
                    <a:pt x="205740" y="0"/>
                  </a:moveTo>
                  <a:cubicBezTo>
                    <a:pt x="111252" y="154686"/>
                    <a:pt x="16764" y="309372"/>
                    <a:pt x="22860" y="411480"/>
                  </a:cubicBezTo>
                  <a:cubicBezTo>
                    <a:pt x="28956" y="513588"/>
                    <a:pt x="242316" y="525780"/>
                    <a:pt x="242316" y="612648"/>
                  </a:cubicBezTo>
                  <a:cubicBezTo>
                    <a:pt x="242316" y="699516"/>
                    <a:pt x="45720" y="841248"/>
                    <a:pt x="22860" y="932688"/>
                  </a:cubicBezTo>
                  <a:cubicBezTo>
                    <a:pt x="0" y="1024128"/>
                    <a:pt x="105156" y="1161288"/>
                    <a:pt x="105156" y="1161288"/>
                  </a:cubicBezTo>
                  <a:lnTo>
                    <a:pt x="105156" y="1161288"/>
                  </a:lnTo>
                </a:path>
              </a:pathLst>
            </a:cu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0" name="Freeform 19"/>
            <p:cNvSpPr/>
            <p:nvPr/>
          </p:nvSpPr>
          <p:spPr>
            <a:xfrm>
              <a:off x="2133600" y="2895600"/>
              <a:ext cx="242316" cy="1161288"/>
            </a:xfrm>
            <a:custGeom>
              <a:avLst/>
              <a:gdLst>
                <a:gd name="connsiteX0" fmla="*/ 205740 w 242316"/>
                <a:gd name="connsiteY0" fmla="*/ 0 h 1161288"/>
                <a:gd name="connsiteX1" fmla="*/ 22860 w 242316"/>
                <a:gd name="connsiteY1" fmla="*/ 411480 h 1161288"/>
                <a:gd name="connsiteX2" fmla="*/ 242316 w 242316"/>
                <a:gd name="connsiteY2" fmla="*/ 612648 h 1161288"/>
                <a:gd name="connsiteX3" fmla="*/ 22860 w 242316"/>
                <a:gd name="connsiteY3" fmla="*/ 932688 h 1161288"/>
                <a:gd name="connsiteX4" fmla="*/ 105156 w 242316"/>
                <a:gd name="connsiteY4" fmla="*/ 1161288 h 1161288"/>
                <a:gd name="connsiteX5" fmla="*/ 105156 w 242316"/>
                <a:gd name="connsiteY5" fmla="*/ 1161288 h 1161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2316" h="1161288">
                  <a:moveTo>
                    <a:pt x="205740" y="0"/>
                  </a:moveTo>
                  <a:cubicBezTo>
                    <a:pt x="111252" y="154686"/>
                    <a:pt x="16764" y="309372"/>
                    <a:pt x="22860" y="411480"/>
                  </a:cubicBezTo>
                  <a:cubicBezTo>
                    <a:pt x="28956" y="513588"/>
                    <a:pt x="242316" y="525780"/>
                    <a:pt x="242316" y="612648"/>
                  </a:cubicBezTo>
                  <a:cubicBezTo>
                    <a:pt x="242316" y="699516"/>
                    <a:pt x="45720" y="841248"/>
                    <a:pt x="22860" y="932688"/>
                  </a:cubicBezTo>
                  <a:cubicBezTo>
                    <a:pt x="0" y="1024128"/>
                    <a:pt x="105156" y="1161288"/>
                    <a:pt x="105156" y="1161288"/>
                  </a:cubicBezTo>
                  <a:lnTo>
                    <a:pt x="105156" y="1161288"/>
                  </a:lnTo>
                </a:path>
              </a:pathLst>
            </a:cu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grpSp>
        <p:nvGrpSpPr>
          <p:cNvPr id="21" name="Group 20"/>
          <p:cNvGrpSpPr>
            <a:grpSpLocks noChangeAspect="1"/>
          </p:cNvGrpSpPr>
          <p:nvPr/>
        </p:nvGrpSpPr>
        <p:grpSpPr>
          <a:xfrm>
            <a:off x="609600" y="3657601"/>
            <a:ext cx="411480" cy="902513"/>
            <a:chOff x="1524000" y="2871216"/>
            <a:chExt cx="914400" cy="2005584"/>
          </a:xfrm>
        </p:grpSpPr>
        <p:sp>
          <p:nvSpPr>
            <p:cNvPr id="22" name="Oval 21"/>
            <p:cNvSpPr/>
            <p:nvPr/>
          </p:nvSpPr>
          <p:spPr>
            <a:xfrm>
              <a:off x="1524000" y="3962400"/>
              <a:ext cx="914400" cy="914400"/>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22"/>
            <p:cNvSpPr/>
            <p:nvPr/>
          </p:nvSpPr>
          <p:spPr>
            <a:xfrm>
              <a:off x="1623060" y="2871216"/>
              <a:ext cx="242316" cy="1161288"/>
            </a:xfrm>
            <a:custGeom>
              <a:avLst/>
              <a:gdLst>
                <a:gd name="connsiteX0" fmla="*/ 205740 w 242316"/>
                <a:gd name="connsiteY0" fmla="*/ 0 h 1161288"/>
                <a:gd name="connsiteX1" fmla="*/ 22860 w 242316"/>
                <a:gd name="connsiteY1" fmla="*/ 411480 h 1161288"/>
                <a:gd name="connsiteX2" fmla="*/ 242316 w 242316"/>
                <a:gd name="connsiteY2" fmla="*/ 612648 h 1161288"/>
                <a:gd name="connsiteX3" fmla="*/ 22860 w 242316"/>
                <a:gd name="connsiteY3" fmla="*/ 932688 h 1161288"/>
                <a:gd name="connsiteX4" fmla="*/ 105156 w 242316"/>
                <a:gd name="connsiteY4" fmla="*/ 1161288 h 1161288"/>
                <a:gd name="connsiteX5" fmla="*/ 105156 w 242316"/>
                <a:gd name="connsiteY5" fmla="*/ 1161288 h 1161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2316" h="1161288">
                  <a:moveTo>
                    <a:pt x="205740" y="0"/>
                  </a:moveTo>
                  <a:cubicBezTo>
                    <a:pt x="111252" y="154686"/>
                    <a:pt x="16764" y="309372"/>
                    <a:pt x="22860" y="411480"/>
                  </a:cubicBezTo>
                  <a:cubicBezTo>
                    <a:pt x="28956" y="513588"/>
                    <a:pt x="242316" y="525780"/>
                    <a:pt x="242316" y="612648"/>
                  </a:cubicBezTo>
                  <a:cubicBezTo>
                    <a:pt x="242316" y="699516"/>
                    <a:pt x="45720" y="841248"/>
                    <a:pt x="22860" y="932688"/>
                  </a:cubicBezTo>
                  <a:cubicBezTo>
                    <a:pt x="0" y="1024128"/>
                    <a:pt x="105156" y="1161288"/>
                    <a:pt x="105156" y="1161288"/>
                  </a:cubicBezTo>
                  <a:lnTo>
                    <a:pt x="105156" y="1161288"/>
                  </a:lnTo>
                </a:path>
              </a:pathLst>
            </a:custGeom>
            <a:ln>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4" name="Freeform 23"/>
            <p:cNvSpPr/>
            <p:nvPr/>
          </p:nvSpPr>
          <p:spPr>
            <a:xfrm>
              <a:off x="2133600" y="2895600"/>
              <a:ext cx="242316" cy="1161288"/>
            </a:xfrm>
            <a:custGeom>
              <a:avLst/>
              <a:gdLst>
                <a:gd name="connsiteX0" fmla="*/ 205740 w 242316"/>
                <a:gd name="connsiteY0" fmla="*/ 0 h 1161288"/>
                <a:gd name="connsiteX1" fmla="*/ 22860 w 242316"/>
                <a:gd name="connsiteY1" fmla="*/ 411480 h 1161288"/>
                <a:gd name="connsiteX2" fmla="*/ 242316 w 242316"/>
                <a:gd name="connsiteY2" fmla="*/ 612648 h 1161288"/>
                <a:gd name="connsiteX3" fmla="*/ 22860 w 242316"/>
                <a:gd name="connsiteY3" fmla="*/ 932688 h 1161288"/>
                <a:gd name="connsiteX4" fmla="*/ 105156 w 242316"/>
                <a:gd name="connsiteY4" fmla="*/ 1161288 h 1161288"/>
                <a:gd name="connsiteX5" fmla="*/ 105156 w 242316"/>
                <a:gd name="connsiteY5" fmla="*/ 1161288 h 1161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2316" h="1161288">
                  <a:moveTo>
                    <a:pt x="205740" y="0"/>
                  </a:moveTo>
                  <a:cubicBezTo>
                    <a:pt x="111252" y="154686"/>
                    <a:pt x="16764" y="309372"/>
                    <a:pt x="22860" y="411480"/>
                  </a:cubicBezTo>
                  <a:cubicBezTo>
                    <a:pt x="28956" y="513588"/>
                    <a:pt x="242316" y="525780"/>
                    <a:pt x="242316" y="612648"/>
                  </a:cubicBezTo>
                  <a:cubicBezTo>
                    <a:pt x="242316" y="699516"/>
                    <a:pt x="45720" y="841248"/>
                    <a:pt x="22860" y="932688"/>
                  </a:cubicBezTo>
                  <a:cubicBezTo>
                    <a:pt x="0" y="1024128"/>
                    <a:pt x="105156" y="1161288"/>
                    <a:pt x="105156" y="1161288"/>
                  </a:cubicBezTo>
                  <a:lnTo>
                    <a:pt x="105156" y="1161288"/>
                  </a:lnTo>
                </a:path>
              </a:pathLst>
            </a:custGeom>
            <a:ln>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grpSp>
        <p:nvGrpSpPr>
          <p:cNvPr id="25" name="Group 24"/>
          <p:cNvGrpSpPr>
            <a:grpSpLocks noChangeAspect="1"/>
          </p:cNvGrpSpPr>
          <p:nvPr/>
        </p:nvGrpSpPr>
        <p:grpSpPr>
          <a:xfrm>
            <a:off x="198120" y="3657601"/>
            <a:ext cx="411480" cy="902513"/>
            <a:chOff x="1524000" y="2871216"/>
            <a:chExt cx="914400" cy="2005584"/>
          </a:xfrm>
        </p:grpSpPr>
        <p:sp>
          <p:nvSpPr>
            <p:cNvPr id="26" name="Oval 25"/>
            <p:cNvSpPr/>
            <p:nvPr/>
          </p:nvSpPr>
          <p:spPr>
            <a:xfrm>
              <a:off x="1524000" y="3962400"/>
              <a:ext cx="914400" cy="914400"/>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Freeform 26"/>
            <p:cNvSpPr/>
            <p:nvPr/>
          </p:nvSpPr>
          <p:spPr>
            <a:xfrm>
              <a:off x="1623060" y="2871216"/>
              <a:ext cx="242316" cy="1161288"/>
            </a:xfrm>
            <a:custGeom>
              <a:avLst/>
              <a:gdLst>
                <a:gd name="connsiteX0" fmla="*/ 205740 w 242316"/>
                <a:gd name="connsiteY0" fmla="*/ 0 h 1161288"/>
                <a:gd name="connsiteX1" fmla="*/ 22860 w 242316"/>
                <a:gd name="connsiteY1" fmla="*/ 411480 h 1161288"/>
                <a:gd name="connsiteX2" fmla="*/ 242316 w 242316"/>
                <a:gd name="connsiteY2" fmla="*/ 612648 h 1161288"/>
                <a:gd name="connsiteX3" fmla="*/ 22860 w 242316"/>
                <a:gd name="connsiteY3" fmla="*/ 932688 h 1161288"/>
                <a:gd name="connsiteX4" fmla="*/ 105156 w 242316"/>
                <a:gd name="connsiteY4" fmla="*/ 1161288 h 1161288"/>
                <a:gd name="connsiteX5" fmla="*/ 105156 w 242316"/>
                <a:gd name="connsiteY5" fmla="*/ 1161288 h 1161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2316" h="1161288">
                  <a:moveTo>
                    <a:pt x="205740" y="0"/>
                  </a:moveTo>
                  <a:cubicBezTo>
                    <a:pt x="111252" y="154686"/>
                    <a:pt x="16764" y="309372"/>
                    <a:pt x="22860" y="411480"/>
                  </a:cubicBezTo>
                  <a:cubicBezTo>
                    <a:pt x="28956" y="513588"/>
                    <a:pt x="242316" y="525780"/>
                    <a:pt x="242316" y="612648"/>
                  </a:cubicBezTo>
                  <a:cubicBezTo>
                    <a:pt x="242316" y="699516"/>
                    <a:pt x="45720" y="841248"/>
                    <a:pt x="22860" y="932688"/>
                  </a:cubicBezTo>
                  <a:cubicBezTo>
                    <a:pt x="0" y="1024128"/>
                    <a:pt x="105156" y="1161288"/>
                    <a:pt x="105156" y="1161288"/>
                  </a:cubicBezTo>
                  <a:lnTo>
                    <a:pt x="105156" y="1161288"/>
                  </a:lnTo>
                </a:path>
              </a:pathLst>
            </a:custGeom>
            <a:ln>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8" name="Freeform 27"/>
            <p:cNvSpPr/>
            <p:nvPr/>
          </p:nvSpPr>
          <p:spPr>
            <a:xfrm>
              <a:off x="2133600" y="2895600"/>
              <a:ext cx="242316" cy="1161288"/>
            </a:xfrm>
            <a:custGeom>
              <a:avLst/>
              <a:gdLst>
                <a:gd name="connsiteX0" fmla="*/ 205740 w 242316"/>
                <a:gd name="connsiteY0" fmla="*/ 0 h 1161288"/>
                <a:gd name="connsiteX1" fmla="*/ 22860 w 242316"/>
                <a:gd name="connsiteY1" fmla="*/ 411480 h 1161288"/>
                <a:gd name="connsiteX2" fmla="*/ 242316 w 242316"/>
                <a:gd name="connsiteY2" fmla="*/ 612648 h 1161288"/>
                <a:gd name="connsiteX3" fmla="*/ 22860 w 242316"/>
                <a:gd name="connsiteY3" fmla="*/ 932688 h 1161288"/>
                <a:gd name="connsiteX4" fmla="*/ 105156 w 242316"/>
                <a:gd name="connsiteY4" fmla="*/ 1161288 h 1161288"/>
                <a:gd name="connsiteX5" fmla="*/ 105156 w 242316"/>
                <a:gd name="connsiteY5" fmla="*/ 1161288 h 1161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2316" h="1161288">
                  <a:moveTo>
                    <a:pt x="205740" y="0"/>
                  </a:moveTo>
                  <a:cubicBezTo>
                    <a:pt x="111252" y="154686"/>
                    <a:pt x="16764" y="309372"/>
                    <a:pt x="22860" y="411480"/>
                  </a:cubicBezTo>
                  <a:cubicBezTo>
                    <a:pt x="28956" y="513588"/>
                    <a:pt x="242316" y="525780"/>
                    <a:pt x="242316" y="612648"/>
                  </a:cubicBezTo>
                  <a:cubicBezTo>
                    <a:pt x="242316" y="699516"/>
                    <a:pt x="45720" y="841248"/>
                    <a:pt x="22860" y="932688"/>
                  </a:cubicBezTo>
                  <a:cubicBezTo>
                    <a:pt x="0" y="1024128"/>
                    <a:pt x="105156" y="1161288"/>
                    <a:pt x="105156" y="1161288"/>
                  </a:cubicBezTo>
                  <a:lnTo>
                    <a:pt x="105156" y="1161288"/>
                  </a:lnTo>
                </a:path>
              </a:pathLst>
            </a:custGeom>
            <a:ln>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grpSp>
        <p:nvGrpSpPr>
          <p:cNvPr id="29" name="Group 28"/>
          <p:cNvGrpSpPr>
            <a:grpSpLocks noChangeAspect="1"/>
          </p:cNvGrpSpPr>
          <p:nvPr/>
        </p:nvGrpSpPr>
        <p:grpSpPr>
          <a:xfrm>
            <a:off x="304800" y="2667000"/>
            <a:ext cx="2238453" cy="818279"/>
            <a:chOff x="838200" y="2273808"/>
            <a:chExt cx="2743200" cy="1002792"/>
          </a:xfrm>
          <a:scene3d>
            <a:camera prst="orthographicFront">
              <a:rot lat="10800000" lon="0" rev="0"/>
            </a:camera>
            <a:lightRig rig="threePt" dir="t"/>
          </a:scene3d>
        </p:grpSpPr>
        <p:grpSp>
          <p:nvGrpSpPr>
            <p:cNvPr id="30" name="Group 67"/>
            <p:cNvGrpSpPr>
              <a:grpSpLocks noChangeAspect="1"/>
            </p:cNvGrpSpPr>
            <p:nvPr/>
          </p:nvGrpSpPr>
          <p:grpSpPr>
            <a:xfrm>
              <a:off x="3124200" y="2273808"/>
              <a:ext cx="457200" cy="1002792"/>
              <a:chOff x="1524000" y="2871216"/>
              <a:chExt cx="914400" cy="2005584"/>
            </a:xfrm>
          </p:grpSpPr>
          <p:sp>
            <p:nvSpPr>
              <p:cNvPr id="51" name="Oval 50"/>
              <p:cNvSpPr/>
              <p:nvPr/>
            </p:nvSpPr>
            <p:spPr>
              <a:xfrm>
                <a:off x="1524000" y="3962400"/>
                <a:ext cx="914400" cy="914400"/>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51"/>
              <p:cNvSpPr/>
              <p:nvPr/>
            </p:nvSpPr>
            <p:spPr>
              <a:xfrm>
                <a:off x="1623060" y="2871216"/>
                <a:ext cx="242316" cy="1161288"/>
              </a:xfrm>
              <a:custGeom>
                <a:avLst/>
                <a:gdLst>
                  <a:gd name="connsiteX0" fmla="*/ 205740 w 242316"/>
                  <a:gd name="connsiteY0" fmla="*/ 0 h 1161288"/>
                  <a:gd name="connsiteX1" fmla="*/ 22860 w 242316"/>
                  <a:gd name="connsiteY1" fmla="*/ 411480 h 1161288"/>
                  <a:gd name="connsiteX2" fmla="*/ 242316 w 242316"/>
                  <a:gd name="connsiteY2" fmla="*/ 612648 h 1161288"/>
                  <a:gd name="connsiteX3" fmla="*/ 22860 w 242316"/>
                  <a:gd name="connsiteY3" fmla="*/ 932688 h 1161288"/>
                  <a:gd name="connsiteX4" fmla="*/ 105156 w 242316"/>
                  <a:gd name="connsiteY4" fmla="*/ 1161288 h 1161288"/>
                  <a:gd name="connsiteX5" fmla="*/ 105156 w 242316"/>
                  <a:gd name="connsiteY5" fmla="*/ 1161288 h 1161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2316" h="1161288">
                    <a:moveTo>
                      <a:pt x="205740" y="0"/>
                    </a:moveTo>
                    <a:cubicBezTo>
                      <a:pt x="111252" y="154686"/>
                      <a:pt x="16764" y="309372"/>
                      <a:pt x="22860" y="411480"/>
                    </a:cubicBezTo>
                    <a:cubicBezTo>
                      <a:pt x="28956" y="513588"/>
                      <a:pt x="242316" y="525780"/>
                      <a:pt x="242316" y="612648"/>
                    </a:cubicBezTo>
                    <a:cubicBezTo>
                      <a:pt x="242316" y="699516"/>
                      <a:pt x="45720" y="841248"/>
                      <a:pt x="22860" y="932688"/>
                    </a:cubicBezTo>
                    <a:cubicBezTo>
                      <a:pt x="0" y="1024128"/>
                      <a:pt x="105156" y="1161288"/>
                      <a:pt x="105156" y="1161288"/>
                    </a:cubicBezTo>
                    <a:lnTo>
                      <a:pt x="105156" y="1161288"/>
                    </a:lnTo>
                  </a:path>
                </a:pathLst>
              </a:custGeom>
              <a:ln>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3" name="Freeform 52"/>
              <p:cNvSpPr/>
              <p:nvPr/>
            </p:nvSpPr>
            <p:spPr>
              <a:xfrm>
                <a:off x="2133600" y="2895600"/>
                <a:ext cx="242316" cy="1161288"/>
              </a:xfrm>
              <a:custGeom>
                <a:avLst/>
                <a:gdLst>
                  <a:gd name="connsiteX0" fmla="*/ 205740 w 242316"/>
                  <a:gd name="connsiteY0" fmla="*/ 0 h 1161288"/>
                  <a:gd name="connsiteX1" fmla="*/ 22860 w 242316"/>
                  <a:gd name="connsiteY1" fmla="*/ 411480 h 1161288"/>
                  <a:gd name="connsiteX2" fmla="*/ 242316 w 242316"/>
                  <a:gd name="connsiteY2" fmla="*/ 612648 h 1161288"/>
                  <a:gd name="connsiteX3" fmla="*/ 22860 w 242316"/>
                  <a:gd name="connsiteY3" fmla="*/ 932688 h 1161288"/>
                  <a:gd name="connsiteX4" fmla="*/ 105156 w 242316"/>
                  <a:gd name="connsiteY4" fmla="*/ 1161288 h 1161288"/>
                  <a:gd name="connsiteX5" fmla="*/ 105156 w 242316"/>
                  <a:gd name="connsiteY5" fmla="*/ 1161288 h 1161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2316" h="1161288">
                    <a:moveTo>
                      <a:pt x="205740" y="0"/>
                    </a:moveTo>
                    <a:cubicBezTo>
                      <a:pt x="111252" y="154686"/>
                      <a:pt x="16764" y="309372"/>
                      <a:pt x="22860" y="411480"/>
                    </a:cubicBezTo>
                    <a:cubicBezTo>
                      <a:pt x="28956" y="513588"/>
                      <a:pt x="242316" y="525780"/>
                      <a:pt x="242316" y="612648"/>
                    </a:cubicBezTo>
                    <a:cubicBezTo>
                      <a:pt x="242316" y="699516"/>
                      <a:pt x="45720" y="841248"/>
                      <a:pt x="22860" y="932688"/>
                    </a:cubicBezTo>
                    <a:cubicBezTo>
                      <a:pt x="0" y="1024128"/>
                      <a:pt x="105156" y="1161288"/>
                      <a:pt x="105156" y="1161288"/>
                    </a:cubicBezTo>
                    <a:lnTo>
                      <a:pt x="105156" y="1161288"/>
                    </a:lnTo>
                  </a:path>
                </a:pathLst>
              </a:custGeom>
              <a:ln>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grpSp>
          <p:nvGrpSpPr>
            <p:cNvPr id="31" name="Group 71"/>
            <p:cNvGrpSpPr>
              <a:grpSpLocks noChangeAspect="1"/>
            </p:cNvGrpSpPr>
            <p:nvPr/>
          </p:nvGrpSpPr>
          <p:grpSpPr>
            <a:xfrm>
              <a:off x="2667000" y="2273808"/>
              <a:ext cx="457200" cy="1002792"/>
              <a:chOff x="1524000" y="2871216"/>
              <a:chExt cx="914400" cy="2005584"/>
            </a:xfrm>
          </p:grpSpPr>
          <p:sp>
            <p:nvSpPr>
              <p:cNvPr id="48" name="Oval 47"/>
              <p:cNvSpPr/>
              <p:nvPr/>
            </p:nvSpPr>
            <p:spPr>
              <a:xfrm>
                <a:off x="1524000" y="3962400"/>
                <a:ext cx="914400" cy="914400"/>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Freeform 48"/>
              <p:cNvSpPr/>
              <p:nvPr/>
            </p:nvSpPr>
            <p:spPr>
              <a:xfrm>
                <a:off x="1623060" y="2871216"/>
                <a:ext cx="242316" cy="1161288"/>
              </a:xfrm>
              <a:custGeom>
                <a:avLst/>
                <a:gdLst>
                  <a:gd name="connsiteX0" fmla="*/ 205740 w 242316"/>
                  <a:gd name="connsiteY0" fmla="*/ 0 h 1161288"/>
                  <a:gd name="connsiteX1" fmla="*/ 22860 w 242316"/>
                  <a:gd name="connsiteY1" fmla="*/ 411480 h 1161288"/>
                  <a:gd name="connsiteX2" fmla="*/ 242316 w 242316"/>
                  <a:gd name="connsiteY2" fmla="*/ 612648 h 1161288"/>
                  <a:gd name="connsiteX3" fmla="*/ 22860 w 242316"/>
                  <a:gd name="connsiteY3" fmla="*/ 932688 h 1161288"/>
                  <a:gd name="connsiteX4" fmla="*/ 105156 w 242316"/>
                  <a:gd name="connsiteY4" fmla="*/ 1161288 h 1161288"/>
                  <a:gd name="connsiteX5" fmla="*/ 105156 w 242316"/>
                  <a:gd name="connsiteY5" fmla="*/ 1161288 h 1161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2316" h="1161288">
                    <a:moveTo>
                      <a:pt x="205740" y="0"/>
                    </a:moveTo>
                    <a:cubicBezTo>
                      <a:pt x="111252" y="154686"/>
                      <a:pt x="16764" y="309372"/>
                      <a:pt x="22860" y="411480"/>
                    </a:cubicBezTo>
                    <a:cubicBezTo>
                      <a:pt x="28956" y="513588"/>
                      <a:pt x="242316" y="525780"/>
                      <a:pt x="242316" y="612648"/>
                    </a:cubicBezTo>
                    <a:cubicBezTo>
                      <a:pt x="242316" y="699516"/>
                      <a:pt x="45720" y="841248"/>
                      <a:pt x="22860" y="932688"/>
                    </a:cubicBezTo>
                    <a:cubicBezTo>
                      <a:pt x="0" y="1024128"/>
                      <a:pt x="105156" y="1161288"/>
                      <a:pt x="105156" y="1161288"/>
                    </a:cubicBezTo>
                    <a:lnTo>
                      <a:pt x="105156" y="1161288"/>
                    </a:lnTo>
                  </a:path>
                </a:pathLst>
              </a:custGeom>
              <a:ln>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0" name="Freeform 49"/>
              <p:cNvSpPr/>
              <p:nvPr/>
            </p:nvSpPr>
            <p:spPr>
              <a:xfrm>
                <a:off x="2133600" y="2895600"/>
                <a:ext cx="242316" cy="1161288"/>
              </a:xfrm>
              <a:custGeom>
                <a:avLst/>
                <a:gdLst>
                  <a:gd name="connsiteX0" fmla="*/ 205740 w 242316"/>
                  <a:gd name="connsiteY0" fmla="*/ 0 h 1161288"/>
                  <a:gd name="connsiteX1" fmla="*/ 22860 w 242316"/>
                  <a:gd name="connsiteY1" fmla="*/ 411480 h 1161288"/>
                  <a:gd name="connsiteX2" fmla="*/ 242316 w 242316"/>
                  <a:gd name="connsiteY2" fmla="*/ 612648 h 1161288"/>
                  <a:gd name="connsiteX3" fmla="*/ 22860 w 242316"/>
                  <a:gd name="connsiteY3" fmla="*/ 932688 h 1161288"/>
                  <a:gd name="connsiteX4" fmla="*/ 105156 w 242316"/>
                  <a:gd name="connsiteY4" fmla="*/ 1161288 h 1161288"/>
                  <a:gd name="connsiteX5" fmla="*/ 105156 w 242316"/>
                  <a:gd name="connsiteY5" fmla="*/ 1161288 h 1161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2316" h="1161288">
                    <a:moveTo>
                      <a:pt x="205740" y="0"/>
                    </a:moveTo>
                    <a:cubicBezTo>
                      <a:pt x="111252" y="154686"/>
                      <a:pt x="16764" y="309372"/>
                      <a:pt x="22860" y="411480"/>
                    </a:cubicBezTo>
                    <a:cubicBezTo>
                      <a:pt x="28956" y="513588"/>
                      <a:pt x="242316" y="525780"/>
                      <a:pt x="242316" y="612648"/>
                    </a:cubicBezTo>
                    <a:cubicBezTo>
                      <a:pt x="242316" y="699516"/>
                      <a:pt x="45720" y="841248"/>
                      <a:pt x="22860" y="932688"/>
                    </a:cubicBezTo>
                    <a:cubicBezTo>
                      <a:pt x="0" y="1024128"/>
                      <a:pt x="105156" y="1161288"/>
                      <a:pt x="105156" y="1161288"/>
                    </a:cubicBezTo>
                    <a:lnTo>
                      <a:pt x="105156" y="1161288"/>
                    </a:lnTo>
                  </a:path>
                </a:pathLst>
              </a:custGeom>
              <a:ln>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grpSp>
          <p:nvGrpSpPr>
            <p:cNvPr id="32" name="Group 75"/>
            <p:cNvGrpSpPr>
              <a:grpSpLocks noChangeAspect="1"/>
            </p:cNvGrpSpPr>
            <p:nvPr/>
          </p:nvGrpSpPr>
          <p:grpSpPr>
            <a:xfrm>
              <a:off x="2209800" y="2273808"/>
              <a:ext cx="457200" cy="1002792"/>
              <a:chOff x="1524000" y="2871216"/>
              <a:chExt cx="914400" cy="2005584"/>
            </a:xfrm>
          </p:grpSpPr>
          <p:sp>
            <p:nvSpPr>
              <p:cNvPr id="45" name="Oval 44"/>
              <p:cNvSpPr/>
              <p:nvPr/>
            </p:nvSpPr>
            <p:spPr>
              <a:xfrm>
                <a:off x="1524000" y="3962400"/>
                <a:ext cx="914400" cy="914400"/>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Freeform 45"/>
              <p:cNvSpPr/>
              <p:nvPr/>
            </p:nvSpPr>
            <p:spPr>
              <a:xfrm>
                <a:off x="1623060" y="2871216"/>
                <a:ext cx="242316" cy="1161288"/>
              </a:xfrm>
              <a:custGeom>
                <a:avLst/>
                <a:gdLst>
                  <a:gd name="connsiteX0" fmla="*/ 205740 w 242316"/>
                  <a:gd name="connsiteY0" fmla="*/ 0 h 1161288"/>
                  <a:gd name="connsiteX1" fmla="*/ 22860 w 242316"/>
                  <a:gd name="connsiteY1" fmla="*/ 411480 h 1161288"/>
                  <a:gd name="connsiteX2" fmla="*/ 242316 w 242316"/>
                  <a:gd name="connsiteY2" fmla="*/ 612648 h 1161288"/>
                  <a:gd name="connsiteX3" fmla="*/ 22860 w 242316"/>
                  <a:gd name="connsiteY3" fmla="*/ 932688 h 1161288"/>
                  <a:gd name="connsiteX4" fmla="*/ 105156 w 242316"/>
                  <a:gd name="connsiteY4" fmla="*/ 1161288 h 1161288"/>
                  <a:gd name="connsiteX5" fmla="*/ 105156 w 242316"/>
                  <a:gd name="connsiteY5" fmla="*/ 1161288 h 1161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2316" h="1161288">
                    <a:moveTo>
                      <a:pt x="205740" y="0"/>
                    </a:moveTo>
                    <a:cubicBezTo>
                      <a:pt x="111252" y="154686"/>
                      <a:pt x="16764" y="309372"/>
                      <a:pt x="22860" y="411480"/>
                    </a:cubicBezTo>
                    <a:cubicBezTo>
                      <a:pt x="28956" y="513588"/>
                      <a:pt x="242316" y="525780"/>
                      <a:pt x="242316" y="612648"/>
                    </a:cubicBezTo>
                    <a:cubicBezTo>
                      <a:pt x="242316" y="699516"/>
                      <a:pt x="45720" y="841248"/>
                      <a:pt x="22860" y="932688"/>
                    </a:cubicBezTo>
                    <a:cubicBezTo>
                      <a:pt x="0" y="1024128"/>
                      <a:pt x="105156" y="1161288"/>
                      <a:pt x="105156" y="1161288"/>
                    </a:cubicBezTo>
                    <a:lnTo>
                      <a:pt x="105156" y="1161288"/>
                    </a:lnTo>
                  </a:path>
                </a:pathLst>
              </a:custGeom>
              <a:ln>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7" name="Freeform 46"/>
              <p:cNvSpPr/>
              <p:nvPr/>
            </p:nvSpPr>
            <p:spPr>
              <a:xfrm>
                <a:off x="2133600" y="2895600"/>
                <a:ext cx="242316" cy="1161288"/>
              </a:xfrm>
              <a:custGeom>
                <a:avLst/>
                <a:gdLst>
                  <a:gd name="connsiteX0" fmla="*/ 205740 w 242316"/>
                  <a:gd name="connsiteY0" fmla="*/ 0 h 1161288"/>
                  <a:gd name="connsiteX1" fmla="*/ 22860 w 242316"/>
                  <a:gd name="connsiteY1" fmla="*/ 411480 h 1161288"/>
                  <a:gd name="connsiteX2" fmla="*/ 242316 w 242316"/>
                  <a:gd name="connsiteY2" fmla="*/ 612648 h 1161288"/>
                  <a:gd name="connsiteX3" fmla="*/ 22860 w 242316"/>
                  <a:gd name="connsiteY3" fmla="*/ 932688 h 1161288"/>
                  <a:gd name="connsiteX4" fmla="*/ 105156 w 242316"/>
                  <a:gd name="connsiteY4" fmla="*/ 1161288 h 1161288"/>
                  <a:gd name="connsiteX5" fmla="*/ 105156 w 242316"/>
                  <a:gd name="connsiteY5" fmla="*/ 1161288 h 1161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2316" h="1161288">
                    <a:moveTo>
                      <a:pt x="205740" y="0"/>
                    </a:moveTo>
                    <a:cubicBezTo>
                      <a:pt x="111252" y="154686"/>
                      <a:pt x="16764" y="309372"/>
                      <a:pt x="22860" y="411480"/>
                    </a:cubicBezTo>
                    <a:cubicBezTo>
                      <a:pt x="28956" y="513588"/>
                      <a:pt x="242316" y="525780"/>
                      <a:pt x="242316" y="612648"/>
                    </a:cubicBezTo>
                    <a:cubicBezTo>
                      <a:pt x="242316" y="699516"/>
                      <a:pt x="45720" y="841248"/>
                      <a:pt x="22860" y="932688"/>
                    </a:cubicBezTo>
                    <a:cubicBezTo>
                      <a:pt x="0" y="1024128"/>
                      <a:pt x="105156" y="1161288"/>
                      <a:pt x="105156" y="1161288"/>
                    </a:cubicBezTo>
                    <a:lnTo>
                      <a:pt x="105156" y="1161288"/>
                    </a:lnTo>
                  </a:path>
                </a:pathLst>
              </a:custGeom>
              <a:ln>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grpSp>
          <p:nvGrpSpPr>
            <p:cNvPr id="33" name="Group 79"/>
            <p:cNvGrpSpPr>
              <a:grpSpLocks noChangeAspect="1"/>
            </p:cNvGrpSpPr>
            <p:nvPr/>
          </p:nvGrpSpPr>
          <p:grpSpPr>
            <a:xfrm>
              <a:off x="1752600" y="2273808"/>
              <a:ext cx="457200" cy="1002792"/>
              <a:chOff x="1524000" y="2871216"/>
              <a:chExt cx="914400" cy="2005584"/>
            </a:xfrm>
          </p:grpSpPr>
          <p:sp>
            <p:nvSpPr>
              <p:cNvPr id="42" name="Oval 41"/>
              <p:cNvSpPr/>
              <p:nvPr/>
            </p:nvSpPr>
            <p:spPr>
              <a:xfrm>
                <a:off x="1524000" y="3962400"/>
                <a:ext cx="914400" cy="914400"/>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Freeform 42"/>
              <p:cNvSpPr/>
              <p:nvPr/>
            </p:nvSpPr>
            <p:spPr>
              <a:xfrm>
                <a:off x="1623060" y="2871216"/>
                <a:ext cx="242316" cy="1161288"/>
              </a:xfrm>
              <a:custGeom>
                <a:avLst/>
                <a:gdLst>
                  <a:gd name="connsiteX0" fmla="*/ 205740 w 242316"/>
                  <a:gd name="connsiteY0" fmla="*/ 0 h 1161288"/>
                  <a:gd name="connsiteX1" fmla="*/ 22860 w 242316"/>
                  <a:gd name="connsiteY1" fmla="*/ 411480 h 1161288"/>
                  <a:gd name="connsiteX2" fmla="*/ 242316 w 242316"/>
                  <a:gd name="connsiteY2" fmla="*/ 612648 h 1161288"/>
                  <a:gd name="connsiteX3" fmla="*/ 22860 w 242316"/>
                  <a:gd name="connsiteY3" fmla="*/ 932688 h 1161288"/>
                  <a:gd name="connsiteX4" fmla="*/ 105156 w 242316"/>
                  <a:gd name="connsiteY4" fmla="*/ 1161288 h 1161288"/>
                  <a:gd name="connsiteX5" fmla="*/ 105156 w 242316"/>
                  <a:gd name="connsiteY5" fmla="*/ 1161288 h 1161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2316" h="1161288">
                    <a:moveTo>
                      <a:pt x="205740" y="0"/>
                    </a:moveTo>
                    <a:cubicBezTo>
                      <a:pt x="111252" y="154686"/>
                      <a:pt x="16764" y="309372"/>
                      <a:pt x="22860" y="411480"/>
                    </a:cubicBezTo>
                    <a:cubicBezTo>
                      <a:pt x="28956" y="513588"/>
                      <a:pt x="242316" y="525780"/>
                      <a:pt x="242316" y="612648"/>
                    </a:cubicBezTo>
                    <a:cubicBezTo>
                      <a:pt x="242316" y="699516"/>
                      <a:pt x="45720" y="841248"/>
                      <a:pt x="22860" y="932688"/>
                    </a:cubicBezTo>
                    <a:cubicBezTo>
                      <a:pt x="0" y="1024128"/>
                      <a:pt x="105156" y="1161288"/>
                      <a:pt x="105156" y="1161288"/>
                    </a:cubicBezTo>
                    <a:lnTo>
                      <a:pt x="105156" y="1161288"/>
                    </a:lnTo>
                  </a:path>
                </a:pathLst>
              </a:custGeom>
              <a:ln>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4" name="Freeform 43"/>
              <p:cNvSpPr/>
              <p:nvPr/>
            </p:nvSpPr>
            <p:spPr>
              <a:xfrm>
                <a:off x="2133600" y="2895600"/>
                <a:ext cx="242316" cy="1161288"/>
              </a:xfrm>
              <a:custGeom>
                <a:avLst/>
                <a:gdLst>
                  <a:gd name="connsiteX0" fmla="*/ 205740 w 242316"/>
                  <a:gd name="connsiteY0" fmla="*/ 0 h 1161288"/>
                  <a:gd name="connsiteX1" fmla="*/ 22860 w 242316"/>
                  <a:gd name="connsiteY1" fmla="*/ 411480 h 1161288"/>
                  <a:gd name="connsiteX2" fmla="*/ 242316 w 242316"/>
                  <a:gd name="connsiteY2" fmla="*/ 612648 h 1161288"/>
                  <a:gd name="connsiteX3" fmla="*/ 22860 w 242316"/>
                  <a:gd name="connsiteY3" fmla="*/ 932688 h 1161288"/>
                  <a:gd name="connsiteX4" fmla="*/ 105156 w 242316"/>
                  <a:gd name="connsiteY4" fmla="*/ 1161288 h 1161288"/>
                  <a:gd name="connsiteX5" fmla="*/ 105156 w 242316"/>
                  <a:gd name="connsiteY5" fmla="*/ 1161288 h 1161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2316" h="1161288">
                    <a:moveTo>
                      <a:pt x="205740" y="0"/>
                    </a:moveTo>
                    <a:cubicBezTo>
                      <a:pt x="111252" y="154686"/>
                      <a:pt x="16764" y="309372"/>
                      <a:pt x="22860" y="411480"/>
                    </a:cubicBezTo>
                    <a:cubicBezTo>
                      <a:pt x="28956" y="513588"/>
                      <a:pt x="242316" y="525780"/>
                      <a:pt x="242316" y="612648"/>
                    </a:cubicBezTo>
                    <a:cubicBezTo>
                      <a:pt x="242316" y="699516"/>
                      <a:pt x="45720" y="841248"/>
                      <a:pt x="22860" y="932688"/>
                    </a:cubicBezTo>
                    <a:cubicBezTo>
                      <a:pt x="0" y="1024128"/>
                      <a:pt x="105156" y="1161288"/>
                      <a:pt x="105156" y="1161288"/>
                    </a:cubicBezTo>
                    <a:lnTo>
                      <a:pt x="105156" y="1161288"/>
                    </a:lnTo>
                  </a:path>
                </a:pathLst>
              </a:custGeom>
              <a:ln>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grpSp>
          <p:nvGrpSpPr>
            <p:cNvPr id="34" name="Group 83"/>
            <p:cNvGrpSpPr>
              <a:grpSpLocks noChangeAspect="1"/>
            </p:cNvGrpSpPr>
            <p:nvPr/>
          </p:nvGrpSpPr>
          <p:grpSpPr>
            <a:xfrm>
              <a:off x="1295400" y="2273808"/>
              <a:ext cx="457200" cy="1002792"/>
              <a:chOff x="1524000" y="2871216"/>
              <a:chExt cx="914400" cy="2005584"/>
            </a:xfrm>
          </p:grpSpPr>
          <p:sp>
            <p:nvSpPr>
              <p:cNvPr id="39" name="Oval 38"/>
              <p:cNvSpPr/>
              <p:nvPr/>
            </p:nvSpPr>
            <p:spPr>
              <a:xfrm>
                <a:off x="1524000" y="3962400"/>
                <a:ext cx="914400" cy="914400"/>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Freeform 39"/>
              <p:cNvSpPr/>
              <p:nvPr/>
            </p:nvSpPr>
            <p:spPr>
              <a:xfrm>
                <a:off x="1623060" y="2871216"/>
                <a:ext cx="242316" cy="1161288"/>
              </a:xfrm>
              <a:custGeom>
                <a:avLst/>
                <a:gdLst>
                  <a:gd name="connsiteX0" fmla="*/ 205740 w 242316"/>
                  <a:gd name="connsiteY0" fmla="*/ 0 h 1161288"/>
                  <a:gd name="connsiteX1" fmla="*/ 22860 w 242316"/>
                  <a:gd name="connsiteY1" fmla="*/ 411480 h 1161288"/>
                  <a:gd name="connsiteX2" fmla="*/ 242316 w 242316"/>
                  <a:gd name="connsiteY2" fmla="*/ 612648 h 1161288"/>
                  <a:gd name="connsiteX3" fmla="*/ 22860 w 242316"/>
                  <a:gd name="connsiteY3" fmla="*/ 932688 h 1161288"/>
                  <a:gd name="connsiteX4" fmla="*/ 105156 w 242316"/>
                  <a:gd name="connsiteY4" fmla="*/ 1161288 h 1161288"/>
                  <a:gd name="connsiteX5" fmla="*/ 105156 w 242316"/>
                  <a:gd name="connsiteY5" fmla="*/ 1161288 h 1161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2316" h="1161288">
                    <a:moveTo>
                      <a:pt x="205740" y="0"/>
                    </a:moveTo>
                    <a:cubicBezTo>
                      <a:pt x="111252" y="154686"/>
                      <a:pt x="16764" y="309372"/>
                      <a:pt x="22860" y="411480"/>
                    </a:cubicBezTo>
                    <a:cubicBezTo>
                      <a:pt x="28956" y="513588"/>
                      <a:pt x="242316" y="525780"/>
                      <a:pt x="242316" y="612648"/>
                    </a:cubicBezTo>
                    <a:cubicBezTo>
                      <a:pt x="242316" y="699516"/>
                      <a:pt x="45720" y="841248"/>
                      <a:pt x="22860" y="932688"/>
                    </a:cubicBezTo>
                    <a:cubicBezTo>
                      <a:pt x="0" y="1024128"/>
                      <a:pt x="105156" y="1161288"/>
                      <a:pt x="105156" y="1161288"/>
                    </a:cubicBezTo>
                    <a:lnTo>
                      <a:pt x="105156" y="1161288"/>
                    </a:lnTo>
                  </a:path>
                </a:pathLst>
              </a:custGeom>
              <a:ln>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1" name="Freeform 40"/>
              <p:cNvSpPr/>
              <p:nvPr/>
            </p:nvSpPr>
            <p:spPr>
              <a:xfrm>
                <a:off x="2133600" y="2895600"/>
                <a:ext cx="242316" cy="1161288"/>
              </a:xfrm>
              <a:custGeom>
                <a:avLst/>
                <a:gdLst>
                  <a:gd name="connsiteX0" fmla="*/ 205740 w 242316"/>
                  <a:gd name="connsiteY0" fmla="*/ 0 h 1161288"/>
                  <a:gd name="connsiteX1" fmla="*/ 22860 w 242316"/>
                  <a:gd name="connsiteY1" fmla="*/ 411480 h 1161288"/>
                  <a:gd name="connsiteX2" fmla="*/ 242316 w 242316"/>
                  <a:gd name="connsiteY2" fmla="*/ 612648 h 1161288"/>
                  <a:gd name="connsiteX3" fmla="*/ 22860 w 242316"/>
                  <a:gd name="connsiteY3" fmla="*/ 932688 h 1161288"/>
                  <a:gd name="connsiteX4" fmla="*/ 105156 w 242316"/>
                  <a:gd name="connsiteY4" fmla="*/ 1161288 h 1161288"/>
                  <a:gd name="connsiteX5" fmla="*/ 105156 w 242316"/>
                  <a:gd name="connsiteY5" fmla="*/ 1161288 h 1161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2316" h="1161288">
                    <a:moveTo>
                      <a:pt x="205740" y="0"/>
                    </a:moveTo>
                    <a:cubicBezTo>
                      <a:pt x="111252" y="154686"/>
                      <a:pt x="16764" y="309372"/>
                      <a:pt x="22860" y="411480"/>
                    </a:cubicBezTo>
                    <a:cubicBezTo>
                      <a:pt x="28956" y="513588"/>
                      <a:pt x="242316" y="525780"/>
                      <a:pt x="242316" y="612648"/>
                    </a:cubicBezTo>
                    <a:cubicBezTo>
                      <a:pt x="242316" y="699516"/>
                      <a:pt x="45720" y="841248"/>
                      <a:pt x="22860" y="932688"/>
                    </a:cubicBezTo>
                    <a:cubicBezTo>
                      <a:pt x="0" y="1024128"/>
                      <a:pt x="105156" y="1161288"/>
                      <a:pt x="105156" y="1161288"/>
                    </a:cubicBezTo>
                    <a:lnTo>
                      <a:pt x="105156" y="1161288"/>
                    </a:lnTo>
                  </a:path>
                </a:pathLst>
              </a:custGeom>
              <a:ln>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grpSp>
          <p:nvGrpSpPr>
            <p:cNvPr id="35" name="Group 87"/>
            <p:cNvGrpSpPr>
              <a:grpSpLocks noChangeAspect="1"/>
            </p:cNvGrpSpPr>
            <p:nvPr/>
          </p:nvGrpSpPr>
          <p:grpSpPr>
            <a:xfrm>
              <a:off x="838200" y="2273808"/>
              <a:ext cx="457200" cy="1002792"/>
              <a:chOff x="1524000" y="2871216"/>
              <a:chExt cx="914400" cy="2005584"/>
            </a:xfrm>
          </p:grpSpPr>
          <p:sp>
            <p:nvSpPr>
              <p:cNvPr id="36" name="Oval 35"/>
              <p:cNvSpPr/>
              <p:nvPr/>
            </p:nvSpPr>
            <p:spPr>
              <a:xfrm>
                <a:off x="1524000" y="3962400"/>
                <a:ext cx="914400" cy="914400"/>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Freeform 36"/>
              <p:cNvSpPr/>
              <p:nvPr/>
            </p:nvSpPr>
            <p:spPr>
              <a:xfrm>
                <a:off x="1623060" y="2871216"/>
                <a:ext cx="242316" cy="1161288"/>
              </a:xfrm>
              <a:custGeom>
                <a:avLst/>
                <a:gdLst>
                  <a:gd name="connsiteX0" fmla="*/ 205740 w 242316"/>
                  <a:gd name="connsiteY0" fmla="*/ 0 h 1161288"/>
                  <a:gd name="connsiteX1" fmla="*/ 22860 w 242316"/>
                  <a:gd name="connsiteY1" fmla="*/ 411480 h 1161288"/>
                  <a:gd name="connsiteX2" fmla="*/ 242316 w 242316"/>
                  <a:gd name="connsiteY2" fmla="*/ 612648 h 1161288"/>
                  <a:gd name="connsiteX3" fmla="*/ 22860 w 242316"/>
                  <a:gd name="connsiteY3" fmla="*/ 932688 h 1161288"/>
                  <a:gd name="connsiteX4" fmla="*/ 105156 w 242316"/>
                  <a:gd name="connsiteY4" fmla="*/ 1161288 h 1161288"/>
                  <a:gd name="connsiteX5" fmla="*/ 105156 w 242316"/>
                  <a:gd name="connsiteY5" fmla="*/ 1161288 h 1161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2316" h="1161288">
                    <a:moveTo>
                      <a:pt x="205740" y="0"/>
                    </a:moveTo>
                    <a:cubicBezTo>
                      <a:pt x="111252" y="154686"/>
                      <a:pt x="16764" y="309372"/>
                      <a:pt x="22860" y="411480"/>
                    </a:cubicBezTo>
                    <a:cubicBezTo>
                      <a:pt x="28956" y="513588"/>
                      <a:pt x="242316" y="525780"/>
                      <a:pt x="242316" y="612648"/>
                    </a:cubicBezTo>
                    <a:cubicBezTo>
                      <a:pt x="242316" y="699516"/>
                      <a:pt x="45720" y="841248"/>
                      <a:pt x="22860" y="932688"/>
                    </a:cubicBezTo>
                    <a:cubicBezTo>
                      <a:pt x="0" y="1024128"/>
                      <a:pt x="105156" y="1161288"/>
                      <a:pt x="105156" y="1161288"/>
                    </a:cubicBezTo>
                    <a:lnTo>
                      <a:pt x="105156" y="1161288"/>
                    </a:lnTo>
                  </a:path>
                </a:pathLst>
              </a:custGeom>
              <a:ln>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8" name="Freeform 37"/>
              <p:cNvSpPr/>
              <p:nvPr/>
            </p:nvSpPr>
            <p:spPr>
              <a:xfrm>
                <a:off x="2133600" y="2895600"/>
                <a:ext cx="242316" cy="1161288"/>
              </a:xfrm>
              <a:custGeom>
                <a:avLst/>
                <a:gdLst>
                  <a:gd name="connsiteX0" fmla="*/ 205740 w 242316"/>
                  <a:gd name="connsiteY0" fmla="*/ 0 h 1161288"/>
                  <a:gd name="connsiteX1" fmla="*/ 22860 w 242316"/>
                  <a:gd name="connsiteY1" fmla="*/ 411480 h 1161288"/>
                  <a:gd name="connsiteX2" fmla="*/ 242316 w 242316"/>
                  <a:gd name="connsiteY2" fmla="*/ 612648 h 1161288"/>
                  <a:gd name="connsiteX3" fmla="*/ 22860 w 242316"/>
                  <a:gd name="connsiteY3" fmla="*/ 932688 h 1161288"/>
                  <a:gd name="connsiteX4" fmla="*/ 105156 w 242316"/>
                  <a:gd name="connsiteY4" fmla="*/ 1161288 h 1161288"/>
                  <a:gd name="connsiteX5" fmla="*/ 105156 w 242316"/>
                  <a:gd name="connsiteY5" fmla="*/ 1161288 h 1161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2316" h="1161288">
                    <a:moveTo>
                      <a:pt x="205740" y="0"/>
                    </a:moveTo>
                    <a:cubicBezTo>
                      <a:pt x="111252" y="154686"/>
                      <a:pt x="16764" y="309372"/>
                      <a:pt x="22860" y="411480"/>
                    </a:cubicBezTo>
                    <a:cubicBezTo>
                      <a:pt x="28956" y="513588"/>
                      <a:pt x="242316" y="525780"/>
                      <a:pt x="242316" y="612648"/>
                    </a:cubicBezTo>
                    <a:cubicBezTo>
                      <a:pt x="242316" y="699516"/>
                      <a:pt x="45720" y="841248"/>
                      <a:pt x="22860" y="932688"/>
                    </a:cubicBezTo>
                    <a:cubicBezTo>
                      <a:pt x="0" y="1024128"/>
                      <a:pt x="105156" y="1161288"/>
                      <a:pt x="105156" y="1161288"/>
                    </a:cubicBezTo>
                    <a:lnTo>
                      <a:pt x="105156" y="1161288"/>
                    </a:lnTo>
                  </a:path>
                </a:pathLst>
              </a:custGeom>
              <a:ln>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grpSp>
      <p:grpSp>
        <p:nvGrpSpPr>
          <p:cNvPr id="54" name="Group 53"/>
          <p:cNvGrpSpPr>
            <a:grpSpLocks noChangeAspect="1"/>
          </p:cNvGrpSpPr>
          <p:nvPr/>
        </p:nvGrpSpPr>
        <p:grpSpPr>
          <a:xfrm rot="10800000">
            <a:off x="5497069" y="2705129"/>
            <a:ext cx="370332" cy="812262"/>
            <a:chOff x="1524000" y="2871216"/>
            <a:chExt cx="914400" cy="2005584"/>
          </a:xfrm>
        </p:grpSpPr>
        <p:sp>
          <p:nvSpPr>
            <p:cNvPr id="55" name="Oval 54"/>
            <p:cNvSpPr/>
            <p:nvPr/>
          </p:nvSpPr>
          <p:spPr>
            <a:xfrm>
              <a:off x="1524000" y="3962400"/>
              <a:ext cx="914400" cy="914400"/>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Freeform 55"/>
            <p:cNvSpPr/>
            <p:nvPr/>
          </p:nvSpPr>
          <p:spPr>
            <a:xfrm>
              <a:off x="1623060" y="2871216"/>
              <a:ext cx="242316" cy="1161288"/>
            </a:xfrm>
            <a:custGeom>
              <a:avLst/>
              <a:gdLst>
                <a:gd name="connsiteX0" fmla="*/ 205740 w 242316"/>
                <a:gd name="connsiteY0" fmla="*/ 0 h 1161288"/>
                <a:gd name="connsiteX1" fmla="*/ 22860 w 242316"/>
                <a:gd name="connsiteY1" fmla="*/ 411480 h 1161288"/>
                <a:gd name="connsiteX2" fmla="*/ 242316 w 242316"/>
                <a:gd name="connsiteY2" fmla="*/ 612648 h 1161288"/>
                <a:gd name="connsiteX3" fmla="*/ 22860 w 242316"/>
                <a:gd name="connsiteY3" fmla="*/ 932688 h 1161288"/>
                <a:gd name="connsiteX4" fmla="*/ 105156 w 242316"/>
                <a:gd name="connsiteY4" fmla="*/ 1161288 h 1161288"/>
                <a:gd name="connsiteX5" fmla="*/ 105156 w 242316"/>
                <a:gd name="connsiteY5" fmla="*/ 1161288 h 1161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2316" h="1161288">
                  <a:moveTo>
                    <a:pt x="205740" y="0"/>
                  </a:moveTo>
                  <a:cubicBezTo>
                    <a:pt x="111252" y="154686"/>
                    <a:pt x="16764" y="309372"/>
                    <a:pt x="22860" y="411480"/>
                  </a:cubicBezTo>
                  <a:cubicBezTo>
                    <a:pt x="28956" y="513588"/>
                    <a:pt x="242316" y="525780"/>
                    <a:pt x="242316" y="612648"/>
                  </a:cubicBezTo>
                  <a:cubicBezTo>
                    <a:pt x="242316" y="699516"/>
                    <a:pt x="45720" y="841248"/>
                    <a:pt x="22860" y="932688"/>
                  </a:cubicBezTo>
                  <a:cubicBezTo>
                    <a:pt x="0" y="1024128"/>
                    <a:pt x="105156" y="1161288"/>
                    <a:pt x="105156" y="1161288"/>
                  </a:cubicBezTo>
                  <a:lnTo>
                    <a:pt x="105156" y="1161288"/>
                  </a:lnTo>
                </a:path>
              </a:pathLst>
            </a:custGeom>
            <a:ln>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7" name="Freeform 56"/>
            <p:cNvSpPr/>
            <p:nvPr/>
          </p:nvSpPr>
          <p:spPr>
            <a:xfrm>
              <a:off x="2133600" y="2895600"/>
              <a:ext cx="242316" cy="1161288"/>
            </a:xfrm>
            <a:custGeom>
              <a:avLst/>
              <a:gdLst>
                <a:gd name="connsiteX0" fmla="*/ 205740 w 242316"/>
                <a:gd name="connsiteY0" fmla="*/ 0 h 1161288"/>
                <a:gd name="connsiteX1" fmla="*/ 22860 w 242316"/>
                <a:gd name="connsiteY1" fmla="*/ 411480 h 1161288"/>
                <a:gd name="connsiteX2" fmla="*/ 242316 w 242316"/>
                <a:gd name="connsiteY2" fmla="*/ 612648 h 1161288"/>
                <a:gd name="connsiteX3" fmla="*/ 22860 w 242316"/>
                <a:gd name="connsiteY3" fmla="*/ 932688 h 1161288"/>
                <a:gd name="connsiteX4" fmla="*/ 105156 w 242316"/>
                <a:gd name="connsiteY4" fmla="*/ 1161288 h 1161288"/>
                <a:gd name="connsiteX5" fmla="*/ 105156 w 242316"/>
                <a:gd name="connsiteY5" fmla="*/ 1161288 h 1161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2316" h="1161288">
                  <a:moveTo>
                    <a:pt x="205740" y="0"/>
                  </a:moveTo>
                  <a:cubicBezTo>
                    <a:pt x="111252" y="154686"/>
                    <a:pt x="16764" y="309372"/>
                    <a:pt x="22860" y="411480"/>
                  </a:cubicBezTo>
                  <a:cubicBezTo>
                    <a:pt x="28956" y="513588"/>
                    <a:pt x="242316" y="525780"/>
                    <a:pt x="242316" y="612648"/>
                  </a:cubicBezTo>
                  <a:cubicBezTo>
                    <a:pt x="242316" y="699516"/>
                    <a:pt x="45720" y="841248"/>
                    <a:pt x="22860" y="932688"/>
                  </a:cubicBezTo>
                  <a:cubicBezTo>
                    <a:pt x="0" y="1024128"/>
                    <a:pt x="105156" y="1161288"/>
                    <a:pt x="105156" y="1161288"/>
                  </a:cubicBezTo>
                  <a:lnTo>
                    <a:pt x="105156" y="1161288"/>
                  </a:lnTo>
                </a:path>
              </a:pathLst>
            </a:custGeom>
            <a:ln>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grpSp>
        <p:nvGrpSpPr>
          <p:cNvPr id="58" name="Group 57"/>
          <p:cNvGrpSpPr>
            <a:grpSpLocks noChangeAspect="1"/>
          </p:cNvGrpSpPr>
          <p:nvPr/>
        </p:nvGrpSpPr>
        <p:grpSpPr>
          <a:xfrm rot="10800000">
            <a:off x="5039869" y="2705129"/>
            <a:ext cx="370332" cy="812262"/>
            <a:chOff x="1524000" y="2871216"/>
            <a:chExt cx="914400" cy="2005584"/>
          </a:xfrm>
        </p:grpSpPr>
        <p:sp>
          <p:nvSpPr>
            <p:cNvPr id="59" name="Oval 58"/>
            <p:cNvSpPr/>
            <p:nvPr/>
          </p:nvSpPr>
          <p:spPr>
            <a:xfrm>
              <a:off x="1524000" y="3962400"/>
              <a:ext cx="914400" cy="914400"/>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Freeform 59"/>
            <p:cNvSpPr/>
            <p:nvPr/>
          </p:nvSpPr>
          <p:spPr>
            <a:xfrm>
              <a:off x="1623060" y="2871216"/>
              <a:ext cx="242316" cy="1161288"/>
            </a:xfrm>
            <a:custGeom>
              <a:avLst/>
              <a:gdLst>
                <a:gd name="connsiteX0" fmla="*/ 205740 w 242316"/>
                <a:gd name="connsiteY0" fmla="*/ 0 h 1161288"/>
                <a:gd name="connsiteX1" fmla="*/ 22860 w 242316"/>
                <a:gd name="connsiteY1" fmla="*/ 411480 h 1161288"/>
                <a:gd name="connsiteX2" fmla="*/ 242316 w 242316"/>
                <a:gd name="connsiteY2" fmla="*/ 612648 h 1161288"/>
                <a:gd name="connsiteX3" fmla="*/ 22860 w 242316"/>
                <a:gd name="connsiteY3" fmla="*/ 932688 h 1161288"/>
                <a:gd name="connsiteX4" fmla="*/ 105156 w 242316"/>
                <a:gd name="connsiteY4" fmla="*/ 1161288 h 1161288"/>
                <a:gd name="connsiteX5" fmla="*/ 105156 w 242316"/>
                <a:gd name="connsiteY5" fmla="*/ 1161288 h 1161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2316" h="1161288">
                  <a:moveTo>
                    <a:pt x="205740" y="0"/>
                  </a:moveTo>
                  <a:cubicBezTo>
                    <a:pt x="111252" y="154686"/>
                    <a:pt x="16764" y="309372"/>
                    <a:pt x="22860" y="411480"/>
                  </a:cubicBezTo>
                  <a:cubicBezTo>
                    <a:pt x="28956" y="513588"/>
                    <a:pt x="242316" y="525780"/>
                    <a:pt x="242316" y="612648"/>
                  </a:cubicBezTo>
                  <a:cubicBezTo>
                    <a:pt x="242316" y="699516"/>
                    <a:pt x="45720" y="841248"/>
                    <a:pt x="22860" y="932688"/>
                  </a:cubicBezTo>
                  <a:cubicBezTo>
                    <a:pt x="0" y="1024128"/>
                    <a:pt x="105156" y="1161288"/>
                    <a:pt x="105156" y="1161288"/>
                  </a:cubicBezTo>
                  <a:lnTo>
                    <a:pt x="105156" y="1161288"/>
                  </a:lnTo>
                </a:path>
              </a:pathLst>
            </a:custGeom>
            <a:ln>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61" name="Freeform 60"/>
            <p:cNvSpPr/>
            <p:nvPr/>
          </p:nvSpPr>
          <p:spPr>
            <a:xfrm>
              <a:off x="2133600" y="2895600"/>
              <a:ext cx="242316" cy="1161288"/>
            </a:xfrm>
            <a:custGeom>
              <a:avLst/>
              <a:gdLst>
                <a:gd name="connsiteX0" fmla="*/ 205740 w 242316"/>
                <a:gd name="connsiteY0" fmla="*/ 0 h 1161288"/>
                <a:gd name="connsiteX1" fmla="*/ 22860 w 242316"/>
                <a:gd name="connsiteY1" fmla="*/ 411480 h 1161288"/>
                <a:gd name="connsiteX2" fmla="*/ 242316 w 242316"/>
                <a:gd name="connsiteY2" fmla="*/ 612648 h 1161288"/>
                <a:gd name="connsiteX3" fmla="*/ 22860 w 242316"/>
                <a:gd name="connsiteY3" fmla="*/ 932688 h 1161288"/>
                <a:gd name="connsiteX4" fmla="*/ 105156 w 242316"/>
                <a:gd name="connsiteY4" fmla="*/ 1161288 h 1161288"/>
                <a:gd name="connsiteX5" fmla="*/ 105156 w 242316"/>
                <a:gd name="connsiteY5" fmla="*/ 1161288 h 1161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2316" h="1161288">
                  <a:moveTo>
                    <a:pt x="205740" y="0"/>
                  </a:moveTo>
                  <a:cubicBezTo>
                    <a:pt x="111252" y="154686"/>
                    <a:pt x="16764" y="309372"/>
                    <a:pt x="22860" y="411480"/>
                  </a:cubicBezTo>
                  <a:cubicBezTo>
                    <a:pt x="28956" y="513588"/>
                    <a:pt x="242316" y="525780"/>
                    <a:pt x="242316" y="612648"/>
                  </a:cubicBezTo>
                  <a:cubicBezTo>
                    <a:pt x="242316" y="699516"/>
                    <a:pt x="45720" y="841248"/>
                    <a:pt x="22860" y="932688"/>
                  </a:cubicBezTo>
                  <a:cubicBezTo>
                    <a:pt x="0" y="1024128"/>
                    <a:pt x="105156" y="1161288"/>
                    <a:pt x="105156" y="1161288"/>
                  </a:cubicBezTo>
                  <a:lnTo>
                    <a:pt x="105156" y="1161288"/>
                  </a:lnTo>
                </a:path>
              </a:pathLst>
            </a:custGeom>
            <a:ln>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grpSp>
        <p:nvGrpSpPr>
          <p:cNvPr id="62" name="Group 61"/>
          <p:cNvGrpSpPr>
            <a:grpSpLocks noChangeAspect="1"/>
          </p:cNvGrpSpPr>
          <p:nvPr/>
        </p:nvGrpSpPr>
        <p:grpSpPr>
          <a:xfrm rot="10800000">
            <a:off x="4582669" y="2705129"/>
            <a:ext cx="370332" cy="812262"/>
            <a:chOff x="1524000" y="2871216"/>
            <a:chExt cx="914400" cy="2005584"/>
          </a:xfrm>
        </p:grpSpPr>
        <p:sp>
          <p:nvSpPr>
            <p:cNvPr id="63" name="Oval 62"/>
            <p:cNvSpPr/>
            <p:nvPr/>
          </p:nvSpPr>
          <p:spPr>
            <a:xfrm>
              <a:off x="1524000" y="3962400"/>
              <a:ext cx="914400" cy="914400"/>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Freeform 63"/>
            <p:cNvSpPr/>
            <p:nvPr/>
          </p:nvSpPr>
          <p:spPr>
            <a:xfrm>
              <a:off x="1623060" y="2871216"/>
              <a:ext cx="242316" cy="1161288"/>
            </a:xfrm>
            <a:custGeom>
              <a:avLst/>
              <a:gdLst>
                <a:gd name="connsiteX0" fmla="*/ 205740 w 242316"/>
                <a:gd name="connsiteY0" fmla="*/ 0 h 1161288"/>
                <a:gd name="connsiteX1" fmla="*/ 22860 w 242316"/>
                <a:gd name="connsiteY1" fmla="*/ 411480 h 1161288"/>
                <a:gd name="connsiteX2" fmla="*/ 242316 w 242316"/>
                <a:gd name="connsiteY2" fmla="*/ 612648 h 1161288"/>
                <a:gd name="connsiteX3" fmla="*/ 22860 w 242316"/>
                <a:gd name="connsiteY3" fmla="*/ 932688 h 1161288"/>
                <a:gd name="connsiteX4" fmla="*/ 105156 w 242316"/>
                <a:gd name="connsiteY4" fmla="*/ 1161288 h 1161288"/>
                <a:gd name="connsiteX5" fmla="*/ 105156 w 242316"/>
                <a:gd name="connsiteY5" fmla="*/ 1161288 h 1161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2316" h="1161288">
                  <a:moveTo>
                    <a:pt x="205740" y="0"/>
                  </a:moveTo>
                  <a:cubicBezTo>
                    <a:pt x="111252" y="154686"/>
                    <a:pt x="16764" y="309372"/>
                    <a:pt x="22860" y="411480"/>
                  </a:cubicBezTo>
                  <a:cubicBezTo>
                    <a:pt x="28956" y="513588"/>
                    <a:pt x="242316" y="525780"/>
                    <a:pt x="242316" y="612648"/>
                  </a:cubicBezTo>
                  <a:cubicBezTo>
                    <a:pt x="242316" y="699516"/>
                    <a:pt x="45720" y="841248"/>
                    <a:pt x="22860" y="932688"/>
                  </a:cubicBezTo>
                  <a:cubicBezTo>
                    <a:pt x="0" y="1024128"/>
                    <a:pt x="105156" y="1161288"/>
                    <a:pt x="105156" y="1161288"/>
                  </a:cubicBezTo>
                  <a:lnTo>
                    <a:pt x="105156" y="1161288"/>
                  </a:lnTo>
                </a:path>
              </a:pathLst>
            </a:custGeom>
            <a:ln>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65" name="Freeform 64"/>
            <p:cNvSpPr/>
            <p:nvPr/>
          </p:nvSpPr>
          <p:spPr>
            <a:xfrm>
              <a:off x="2133600" y="2895600"/>
              <a:ext cx="242316" cy="1161288"/>
            </a:xfrm>
            <a:custGeom>
              <a:avLst/>
              <a:gdLst>
                <a:gd name="connsiteX0" fmla="*/ 205740 w 242316"/>
                <a:gd name="connsiteY0" fmla="*/ 0 h 1161288"/>
                <a:gd name="connsiteX1" fmla="*/ 22860 w 242316"/>
                <a:gd name="connsiteY1" fmla="*/ 411480 h 1161288"/>
                <a:gd name="connsiteX2" fmla="*/ 242316 w 242316"/>
                <a:gd name="connsiteY2" fmla="*/ 612648 h 1161288"/>
                <a:gd name="connsiteX3" fmla="*/ 22860 w 242316"/>
                <a:gd name="connsiteY3" fmla="*/ 932688 h 1161288"/>
                <a:gd name="connsiteX4" fmla="*/ 105156 w 242316"/>
                <a:gd name="connsiteY4" fmla="*/ 1161288 h 1161288"/>
                <a:gd name="connsiteX5" fmla="*/ 105156 w 242316"/>
                <a:gd name="connsiteY5" fmla="*/ 1161288 h 1161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2316" h="1161288">
                  <a:moveTo>
                    <a:pt x="205740" y="0"/>
                  </a:moveTo>
                  <a:cubicBezTo>
                    <a:pt x="111252" y="154686"/>
                    <a:pt x="16764" y="309372"/>
                    <a:pt x="22860" y="411480"/>
                  </a:cubicBezTo>
                  <a:cubicBezTo>
                    <a:pt x="28956" y="513588"/>
                    <a:pt x="242316" y="525780"/>
                    <a:pt x="242316" y="612648"/>
                  </a:cubicBezTo>
                  <a:cubicBezTo>
                    <a:pt x="242316" y="699516"/>
                    <a:pt x="45720" y="841248"/>
                    <a:pt x="22860" y="932688"/>
                  </a:cubicBezTo>
                  <a:cubicBezTo>
                    <a:pt x="0" y="1024128"/>
                    <a:pt x="105156" y="1161288"/>
                    <a:pt x="105156" y="1161288"/>
                  </a:cubicBezTo>
                  <a:lnTo>
                    <a:pt x="105156" y="1161288"/>
                  </a:lnTo>
                </a:path>
              </a:pathLst>
            </a:custGeom>
            <a:ln>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grpSp>
        <p:nvGrpSpPr>
          <p:cNvPr id="66" name="Group 65"/>
          <p:cNvGrpSpPr>
            <a:grpSpLocks noChangeAspect="1"/>
          </p:cNvGrpSpPr>
          <p:nvPr/>
        </p:nvGrpSpPr>
        <p:grpSpPr>
          <a:xfrm rot="10800000">
            <a:off x="4125469" y="2705129"/>
            <a:ext cx="370332" cy="812262"/>
            <a:chOff x="1524000" y="2871216"/>
            <a:chExt cx="914400" cy="2005584"/>
          </a:xfrm>
        </p:grpSpPr>
        <p:sp>
          <p:nvSpPr>
            <p:cNvPr id="67" name="Oval 66"/>
            <p:cNvSpPr/>
            <p:nvPr/>
          </p:nvSpPr>
          <p:spPr>
            <a:xfrm>
              <a:off x="1524000" y="3962400"/>
              <a:ext cx="914400" cy="914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Freeform 67"/>
            <p:cNvSpPr/>
            <p:nvPr/>
          </p:nvSpPr>
          <p:spPr>
            <a:xfrm>
              <a:off x="1623060" y="2871216"/>
              <a:ext cx="242316" cy="1161288"/>
            </a:xfrm>
            <a:custGeom>
              <a:avLst/>
              <a:gdLst>
                <a:gd name="connsiteX0" fmla="*/ 205740 w 242316"/>
                <a:gd name="connsiteY0" fmla="*/ 0 h 1161288"/>
                <a:gd name="connsiteX1" fmla="*/ 22860 w 242316"/>
                <a:gd name="connsiteY1" fmla="*/ 411480 h 1161288"/>
                <a:gd name="connsiteX2" fmla="*/ 242316 w 242316"/>
                <a:gd name="connsiteY2" fmla="*/ 612648 h 1161288"/>
                <a:gd name="connsiteX3" fmla="*/ 22860 w 242316"/>
                <a:gd name="connsiteY3" fmla="*/ 932688 h 1161288"/>
                <a:gd name="connsiteX4" fmla="*/ 105156 w 242316"/>
                <a:gd name="connsiteY4" fmla="*/ 1161288 h 1161288"/>
                <a:gd name="connsiteX5" fmla="*/ 105156 w 242316"/>
                <a:gd name="connsiteY5" fmla="*/ 1161288 h 1161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2316" h="1161288">
                  <a:moveTo>
                    <a:pt x="205740" y="0"/>
                  </a:moveTo>
                  <a:cubicBezTo>
                    <a:pt x="111252" y="154686"/>
                    <a:pt x="16764" y="309372"/>
                    <a:pt x="22860" y="411480"/>
                  </a:cubicBezTo>
                  <a:cubicBezTo>
                    <a:pt x="28956" y="513588"/>
                    <a:pt x="242316" y="525780"/>
                    <a:pt x="242316" y="612648"/>
                  </a:cubicBezTo>
                  <a:cubicBezTo>
                    <a:pt x="242316" y="699516"/>
                    <a:pt x="45720" y="841248"/>
                    <a:pt x="22860" y="932688"/>
                  </a:cubicBezTo>
                  <a:cubicBezTo>
                    <a:pt x="0" y="1024128"/>
                    <a:pt x="105156" y="1161288"/>
                    <a:pt x="105156" y="1161288"/>
                  </a:cubicBezTo>
                  <a:lnTo>
                    <a:pt x="105156" y="1161288"/>
                  </a:lnTo>
                </a:path>
              </a:pathLst>
            </a:cu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69" name="Freeform 68"/>
            <p:cNvSpPr/>
            <p:nvPr/>
          </p:nvSpPr>
          <p:spPr>
            <a:xfrm>
              <a:off x="2133600" y="2895600"/>
              <a:ext cx="242316" cy="1161288"/>
            </a:xfrm>
            <a:custGeom>
              <a:avLst/>
              <a:gdLst>
                <a:gd name="connsiteX0" fmla="*/ 205740 w 242316"/>
                <a:gd name="connsiteY0" fmla="*/ 0 h 1161288"/>
                <a:gd name="connsiteX1" fmla="*/ 22860 w 242316"/>
                <a:gd name="connsiteY1" fmla="*/ 411480 h 1161288"/>
                <a:gd name="connsiteX2" fmla="*/ 242316 w 242316"/>
                <a:gd name="connsiteY2" fmla="*/ 612648 h 1161288"/>
                <a:gd name="connsiteX3" fmla="*/ 22860 w 242316"/>
                <a:gd name="connsiteY3" fmla="*/ 932688 h 1161288"/>
                <a:gd name="connsiteX4" fmla="*/ 105156 w 242316"/>
                <a:gd name="connsiteY4" fmla="*/ 1161288 h 1161288"/>
                <a:gd name="connsiteX5" fmla="*/ 105156 w 242316"/>
                <a:gd name="connsiteY5" fmla="*/ 1161288 h 1161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2316" h="1161288">
                  <a:moveTo>
                    <a:pt x="205740" y="0"/>
                  </a:moveTo>
                  <a:cubicBezTo>
                    <a:pt x="111252" y="154686"/>
                    <a:pt x="16764" y="309372"/>
                    <a:pt x="22860" y="411480"/>
                  </a:cubicBezTo>
                  <a:cubicBezTo>
                    <a:pt x="28956" y="513588"/>
                    <a:pt x="242316" y="525780"/>
                    <a:pt x="242316" y="612648"/>
                  </a:cubicBezTo>
                  <a:cubicBezTo>
                    <a:pt x="242316" y="699516"/>
                    <a:pt x="45720" y="841248"/>
                    <a:pt x="22860" y="932688"/>
                  </a:cubicBezTo>
                  <a:cubicBezTo>
                    <a:pt x="0" y="1024128"/>
                    <a:pt x="105156" y="1161288"/>
                    <a:pt x="105156" y="1161288"/>
                  </a:cubicBezTo>
                  <a:lnTo>
                    <a:pt x="105156" y="1161288"/>
                  </a:lnTo>
                </a:path>
              </a:pathLst>
            </a:cu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grpSp>
        <p:nvGrpSpPr>
          <p:cNvPr id="70" name="Group 69"/>
          <p:cNvGrpSpPr>
            <a:grpSpLocks noChangeAspect="1"/>
          </p:cNvGrpSpPr>
          <p:nvPr/>
        </p:nvGrpSpPr>
        <p:grpSpPr>
          <a:xfrm rot="10800000">
            <a:off x="3668269" y="2705129"/>
            <a:ext cx="370332" cy="812262"/>
            <a:chOff x="1524000" y="2871216"/>
            <a:chExt cx="914400" cy="2005584"/>
          </a:xfrm>
        </p:grpSpPr>
        <p:sp>
          <p:nvSpPr>
            <p:cNvPr id="71" name="Oval 70"/>
            <p:cNvSpPr/>
            <p:nvPr/>
          </p:nvSpPr>
          <p:spPr>
            <a:xfrm>
              <a:off x="1524000" y="3962400"/>
              <a:ext cx="914400" cy="914400"/>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Freeform 71"/>
            <p:cNvSpPr/>
            <p:nvPr/>
          </p:nvSpPr>
          <p:spPr>
            <a:xfrm>
              <a:off x="1623060" y="2871216"/>
              <a:ext cx="242316" cy="1161288"/>
            </a:xfrm>
            <a:custGeom>
              <a:avLst/>
              <a:gdLst>
                <a:gd name="connsiteX0" fmla="*/ 205740 w 242316"/>
                <a:gd name="connsiteY0" fmla="*/ 0 h 1161288"/>
                <a:gd name="connsiteX1" fmla="*/ 22860 w 242316"/>
                <a:gd name="connsiteY1" fmla="*/ 411480 h 1161288"/>
                <a:gd name="connsiteX2" fmla="*/ 242316 w 242316"/>
                <a:gd name="connsiteY2" fmla="*/ 612648 h 1161288"/>
                <a:gd name="connsiteX3" fmla="*/ 22860 w 242316"/>
                <a:gd name="connsiteY3" fmla="*/ 932688 h 1161288"/>
                <a:gd name="connsiteX4" fmla="*/ 105156 w 242316"/>
                <a:gd name="connsiteY4" fmla="*/ 1161288 h 1161288"/>
                <a:gd name="connsiteX5" fmla="*/ 105156 w 242316"/>
                <a:gd name="connsiteY5" fmla="*/ 1161288 h 1161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2316" h="1161288">
                  <a:moveTo>
                    <a:pt x="205740" y="0"/>
                  </a:moveTo>
                  <a:cubicBezTo>
                    <a:pt x="111252" y="154686"/>
                    <a:pt x="16764" y="309372"/>
                    <a:pt x="22860" y="411480"/>
                  </a:cubicBezTo>
                  <a:cubicBezTo>
                    <a:pt x="28956" y="513588"/>
                    <a:pt x="242316" y="525780"/>
                    <a:pt x="242316" y="612648"/>
                  </a:cubicBezTo>
                  <a:cubicBezTo>
                    <a:pt x="242316" y="699516"/>
                    <a:pt x="45720" y="841248"/>
                    <a:pt x="22860" y="932688"/>
                  </a:cubicBezTo>
                  <a:cubicBezTo>
                    <a:pt x="0" y="1024128"/>
                    <a:pt x="105156" y="1161288"/>
                    <a:pt x="105156" y="1161288"/>
                  </a:cubicBezTo>
                  <a:lnTo>
                    <a:pt x="105156" y="1161288"/>
                  </a:lnTo>
                </a:path>
              </a:pathLst>
            </a:custGeom>
            <a:ln>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73" name="Freeform 72"/>
            <p:cNvSpPr/>
            <p:nvPr/>
          </p:nvSpPr>
          <p:spPr>
            <a:xfrm>
              <a:off x="2133600" y="2895600"/>
              <a:ext cx="242316" cy="1161288"/>
            </a:xfrm>
            <a:custGeom>
              <a:avLst/>
              <a:gdLst>
                <a:gd name="connsiteX0" fmla="*/ 205740 w 242316"/>
                <a:gd name="connsiteY0" fmla="*/ 0 h 1161288"/>
                <a:gd name="connsiteX1" fmla="*/ 22860 w 242316"/>
                <a:gd name="connsiteY1" fmla="*/ 411480 h 1161288"/>
                <a:gd name="connsiteX2" fmla="*/ 242316 w 242316"/>
                <a:gd name="connsiteY2" fmla="*/ 612648 h 1161288"/>
                <a:gd name="connsiteX3" fmla="*/ 22860 w 242316"/>
                <a:gd name="connsiteY3" fmla="*/ 932688 h 1161288"/>
                <a:gd name="connsiteX4" fmla="*/ 105156 w 242316"/>
                <a:gd name="connsiteY4" fmla="*/ 1161288 h 1161288"/>
                <a:gd name="connsiteX5" fmla="*/ 105156 w 242316"/>
                <a:gd name="connsiteY5" fmla="*/ 1161288 h 1161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2316" h="1161288">
                  <a:moveTo>
                    <a:pt x="205740" y="0"/>
                  </a:moveTo>
                  <a:cubicBezTo>
                    <a:pt x="111252" y="154686"/>
                    <a:pt x="16764" y="309372"/>
                    <a:pt x="22860" y="411480"/>
                  </a:cubicBezTo>
                  <a:cubicBezTo>
                    <a:pt x="28956" y="513588"/>
                    <a:pt x="242316" y="525780"/>
                    <a:pt x="242316" y="612648"/>
                  </a:cubicBezTo>
                  <a:cubicBezTo>
                    <a:pt x="242316" y="699516"/>
                    <a:pt x="45720" y="841248"/>
                    <a:pt x="22860" y="932688"/>
                  </a:cubicBezTo>
                  <a:cubicBezTo>
                    <a:pt x="0" y="1024128"/>
                    <a:pt x="105156" y="1161288"/>
                    <a:pt x="105156" y="1161288"/>
                  </a:cubicBezTo>
                  <a:lnTo>
                    <a:pt x="105156" y="1161288"/>
                  </a:lnTo>
                </a:path>
              </a:pathLst>
            </a:custGeom>
            <a:ln>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grpSp>
        <p:nvGrpSpPr>
          <p:cNvPr id="74" name="Group 73"/>
          <p:cNvGrpSpPr>
            <a:grpSpLocks noChangeAspect="1"/>
          </p:cNvGrpSpPr>
          <p:nvPr/>
        </p:nvGrpSpPr>
        <p:grpSpPr>
          <a:xfrm rot="10800000">
            <a:off x="3241549" y="2705129"/>
            <a:ext cx="370332" cy="812262"/>
            <a:chOff x="1524000" y="2871216"/>
            <a:chExt cx="914400" cy="2005584"/>
          </a:xfrm>
        </p:grpSpPr>
        <p:sp>
          <p:nvSpPr>
            <p:cNvPr id="75" name="Oval 74"/>
            <p:cNvSpPr/>
            <p:nvPr/>
          </p:nvSpPr>
          <p:spPr>
            <a:xfrm>
              <a:off x="1524000" y="3962400"/>
              <a:ext cx="914400" cy="914400"/>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Freeform 75"/>
            <p:cNvSpPr/>
            <p:nvPr/>
          </p:nvSpPr>
          <p:spPr>
            <a:xfrm>
              <a:off x="1623060" y="2871216"/>
              <a:ext cx="242316" cy="1161288"/>
            </a:xfrm>
            <a:custGeom>
              <a:avLst/>
              <a:gdLst>
                <a:gd name="connsiteX0" fmla="*/ 205740 w 242316"/>
                <a:gd name="connsiteY0" fmla="*/ 0 h 1161288"/>
                <a:gd name="connsiteX1" fmla="*/ 22860 w 242316"/>
                <a:gd name="connsiteY1" fmla="*/ 411480 h 1161288"/>
                <a:gd name="connsiteX2" fmla="*/ 242316 w 242316"/>
                <a:gd name="connsiteY2" fmla="*/ 612648 h 1161288"/>
                <a:gd name="connsiteX3" fmla="*/ 22860 w 242316"/>
                <a:gd name="connsiteY3" fmla="*/ 932688 h 1161288"/>
                <a:gd name="connsiteX4" fmla="*/ 105156 w 242316"/>
                <a:gd name="connsiteY4" fmla="*/ 1161288 h 1161288"/>
                <a:gd name="connsiteX5" fmla="*/ 105156 w 242316"/>
                <a:gd name="connsiteY5" fmla="*/ 1161288 h 1161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2316" h="1161288">
                  <a:moveTo>
                    <a:pt x="205740" y="0"/>
                  </a:moveTo>
                  <a:cubicBezTo>
                    <a:pt x="111252" y="154686"/>
                    <a:pt x="16764" y="309372"/>
                    <a:pt x="22860" y="411480"/>
                  </a:cubicBezTo>
                  <a:cubicBezTo>
                    <a:pt x="28956" y="513588"/>
                    <a:pt x="242316" y="525780"/>
                    <a:pt x="242316" y="612648"/>
                  </a:cubicBezTo>
                  <a:cubicBezTo>
                    <a:pt x="242316" y="699516"/>
                    <a:pt x="45720" y="841248"/>
                    <a:pt x="22860" y="932688"/>
                  </a:cubicBezTo>
                  <a:cubicBezTo>
                    <a:pt x="0" y="1024128"/>
                    <a:pt x="105156" y="1161288"/>
                    <a:pt x="105156" y="1161288"/>
                  </a:cubicBezTo>
                  <a:lnTo>
                    <a:pt x="105156" y="1161288"/>
                  </a:lnTo>
                </a:path>
              </a:pathLst>
            </a:custGeom>
            <a:ln>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77" name="Freeform 76"/>
            <p:cNvSpPr/>
            <p:nvPr/>
          </p:nvSpPr>
          <p:spPr>
            <a:xfrm>
              <a:off x="2133600" y="2895600"/>
              <a:ext cx="242316" cy="1161288"/>
            </a:xfrm>
            <a:custGeom>
              <a:avLst/>
              <a:gdLst>
                <a:gd name="connsiteX0" fmla="*/ 205740 w 242316"/>
                <a:gd name="connsiteY0" fmla="*/ 0 h 1161288"/>
                <a:gd name="connsiteX1" fmla="*/ 22860 w 242316"/>
                <a:gd name="connsiteY1" fmla="*/ 411480 h 1161288"/>
                <a:gd name="connsiteX2" fmla="*/ 242316 w 242316"/>
                <a:gd name="connsiteY2" fmla="*/ 612648 h 1161288"/>
                <a:gd name="connsiteX3" fmla="*/ 22860 w 242316"/>
                <a:gd name="connsiteY3" fmla="*/ 932688 h 1161288"/>
                <a:gd name="connsiteX4" fmla="*/ 105156 w 242316"/>
                <a:gd name="connsiteY4" fmla="*/ 1161288 h 1161288"/>
                <a:gd name="connsiteX5" fmla="*/ 105156 w 242316"/>
                <a:gd name="connsiteY5" fmla="*/ 1161288 h 1161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2316" h="1161288">
                  <a:moveTo>
                    <a:pt x="205740" y="0"/>
                  </a:moveTo>
                  <a:cubicBezTo>
                    <a:pt x="111252" y="154686"/>
                    <a:pt x="16764" y="309372"/>
                    <a:pt x="22860" y="411480"/>
                  </a:cubicBezTo>
                  <a:cubicBezTo>
                    <a:pt x="28956" y="513588"/>
                    <a:pt x="242316" y="525780"/>
                    <a:pt x="242316" y="612648"/>
                  </a:cubicBezTo>
                  <a:cubicBezTo>
                    <a:pt x="242316" y="699516"/>
                    <a:pt x="45720" y="841248"/>
                    <a:pt x="22860" y="932688"/>
                  </a:cubicBezTo>
                  <a:cubicBezTo>
                    <a:pt x="0" y="1024128"/>
                    <a:pt x="105156" y="1161288"/>
                    <a:pt x="105156" y="1161288"/>
                  </a:cubicBezTo>
                  <a:lnTo>
                    <a:pt x="105156" y="1161288"/>
                  </a:lnTo>
                </a:path>
              </a:pathLst>
            </a:custGeom>
            <a:ln>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grpSp>
        <p:nvGrpSpPr>
          <p:cNvPr id="78" name="Group 77"/>
          <p:cNvGrpSpPr>
            <a:grpSpLocks noChangeAspect="1"/>
          </p:cNvGrpSpPr>
          <p:nvPr/>
        </p:nvGrpSpPr>
        <p:grpSpPr>
          <a:xfrm rot="-60000">
            <a:off x="3314632" y="3607663"/>
            <a:ext cx="2468880" cy="902513"/>
            <a:chOff x="838200" y="2273808"/>
            <a:chExt cx="2743200" cy="1002792"/>
          </a:xfrm>
          <a:scene3d>
            <a:camera prst="orthographicFront">
              <a:rot lat="10800000" lon="0" rev="0"/>
            </a:camera>
            <a:lightRig rig="threePt" dir="t"/>
          </a:scene3d>
        </p:grpSpPr>
        <p:grpSp>
          <p:nvGrpSpPr>
            <p:cNvPr id="79" name="Group 67"/>
            <p:cNvGrpSpPr>
              <a:grpSpLocks noChangeAspect="1"/>
            </p:cNvGrpSpPr>
            <p:nvPr/>
          </p:nvGrpSpPr>
          <p:grpSpPr>
            <a:xfrm>
              <a:off x="3124200" y="2273808"/>
              <a:ext cx="457200" cy="1002792"/>
              <a:chOff x="1524000" y="2871216"/>
              <a:chExt cx="914400" cy="2005584"/>
            </a:xfrm>
          </p:grpSpPr>
          <p:sp>
            <p:nvSpPr>
              <p:cNvPr id="100" name="Oval 99"/>
              <p:cNvSpPr/>
              <p:nvPr/>
            </p:nvSpPr>
            <p:spPr>
              <a:xfrm>
                <a:off x="1524000" y="3962400"/>
                <a:ext cx="914400" cy="914400"/>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Freeform 100"/>
              <p:cNvSpPr/>
              <p:nvPr/>
            </p:nvSpPr>
            <p:spPr>
              <a:xfrm>
                <a:off x="1623060" y="2871216"/>
                <a:ext cx="242316" cy="1161288"/>
              </a:xfrm>
              <a:custGeom>
                <a:avLst/>
                <a:gdLst>
                  <a:gd name="connsiteX0" fmla="*/ 205740 w 242316"/>
                  <a:gd name="connsiteY0" fmla="*/ 0 h 1161288"/>
                  <a:gd name="connsiteX1" fmla="*/ 22860 w 242316"/>
                  <a:gd name="connsiteY1" fmla="*/ 411480 h 1161288"/>
                  <a:gd name="connsiteX2" fmla="*/ 242316 w 242316"/>
                  <a:gd name="connsiteY2" fmla="*/ 612648 h 1161288"/>
                  <a:gd name="connsiteX3" fmla="*/ 22860 w 242316"/>
                  <a:gd name="connsiteY3" fmla="*/ 932688 h 1161288"/>
                  <a:gd name="connsiteX4" fmla="*/ 105156 w 242316"/>
                  <a:gd name="connsiteY4" fmla="*/ 1161288 h 1161288"/>
                  <a:gd name="connsiteX5" fmla="*/ 105156 w 242316"/>
                  <a:gd name="connsiteY5" fmla="*/ 1161288 h 1161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2316" h="1161288">
                    <a:moveTo>
                      <a:pt x="205740" y="0"/>
                    </a:moveTo>
                    <a:cubicBezTo>
                      <a:pt x="111252" y="154686"/>
                      <a:pt x="16764" y="309372"/>
                      <a:pt x="22860" y="411480"/>
                    </a:cubicBezTo>
                    <a:cubicBezTo>
                      <a:pt x="28956" y="513588"/>
                      <a:pt x="242316" y="525780"/>
                      <a:pt x="242316" y="612648"/>
                    </a:cubicBezTo>
                    <a:cubicBezTo>
                      <a:pt x="242316" y="699516"/>
                      <a:pt x="45720" y="841248"/>
                      <a:pt x="22860" y="932688"/>
                    </a:cubicBezTo>
                    <a:cubicBezTo>
                      <a:pt x="0" y="1024128"/>
                      <a:pt x="105156" y="1161288"/>
                      <a:pt x="105156" y="1161288"/>
                    </a:cubicBezTo>
                    <a:lnTo>
                      <a:pt x="105156" y="1161288"/>
                    </a:lnTo>
                  </a:path>
                </a:pathLst>
              </a:custGeom>
              <a:ln>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02" name="Freeform 101"/>
              <p:cNvSpPr/>
              <p:nvPr/>
            </p:nvSpPr>
            <p:spPr>
              <a:xfrm>
                <a:off x="2133600" y="2895600"/>
                <a:ext cx="242316" cy="1161288"/>
              </a:xfrm>
              <a:custGeom>
                <a:avLst/>
                <a:gdLst>
                  <a:gd name="connsiteX0" fmla="*/ 205740 w 242316"/>
                  <a:gd name="connsiteY0" fmla="*/ 0 h 1161288"/>
                  <a:gd name="connsiteX1" fmla="*/ 22860 w 242316"/>
                  <a:gd name="connsiteY1" fmla="*/ 411480 h 1161288"/>
                  <a:gd name="connsiteX2" fmla="*/ 242316 w 242316"/>
                  <a:gd name="connsiteY2" fmla="*/ 612648 h 1161288"/>
                  <a:gd name="connsiteX3" fmla="*/ 22860 w 242316"/>
                  <a:gd name="connsiteY3" fmla="*/ 932688 h 1161288"/>
                  <a:gd name="connsiteX4" fmla="*/ 105156 w 242316"/>
                  <a:gd name="connsiteY4" fmla="*/ 1161288 h 1161288"/>
                  <a:gd name="connsiteX5" fmla="*/ 105156 w 242316"/>
                  <a:gd name="connsiteY5" fmla="*/ 1161288 h 1161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2316" h="1161288">
                    <a:moveTo>
                      <a:pt x="205740" y="0"/>
                    </a:moveTo>
                    <a:cubicBezTo>
                      <a:pt x="111252" y="154686"/>
                      <a:pt x="16764" y="309372"/>
                      <a:pt x="22860" y="411480"/>
                    </a:cubicBezTo>
                    <a:cubicBezTo>
                      <a:pt x="28956" y="513588"/>
                      <a:pt x="242316" y="525780"/>
                      <a:pt x="242316" y="612648"/>
                    </a:cubicBezTo>
                    <a:cubicBezTo>
                      <a:pt x="242316" y="699516"/>
                      <a:pt x="45720" y="841248"/>
                      <a:pt x="22860" y="932688"/>
                    </a:cubicBezTo>
                    <a:cubicBezTo>
                      <a:pt x="0" y="1024128"/>
                      <a:pt x="105156" y="1161288"/>
                      <a:pt x="105156" y="1161288"/>
                    </a:cubicBezTo>
                    <a:lnTo>
                      <a:pt x="105156" y="1161288"/>
                    </a:lnTo>
                  </a:path>
                </a:pathLst>
              </a:custGeom>
              <a:ln>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grpSp>
          <p:nvGrpSpPr>
            <p:cNvPr id="80" name="Group 71"/>
            <p:cNvGrpSpPr>
              <a:grpSpLocks noChangeAspect="1"/>
            </p:cNvGrpSpPr>
            <p:nvPr/>
          </p:nvGrpSpPr>
          <p:grpSpPr>
            <a:xfrm>
              <a:off x="2667000" y="2273808"/>
              <a:ext cx="457200" cy="1002792"/>
              <a:chOff x="1524000" y="2871216"/>
              <a:chExt cx="914400" cy="2005584"/>
            </a:xfrm>
          </p:grpSpPr>
          <p:sp>
            <p:nvSpPr>
              <p:cNvPr id="97" name="Oval 96"/>
              <p:cNvSpPr/>
              <p:nvPr/>
            </p:nvSpPr>
            <p:spPr>
              <a:xfrm>
                <a:off x="1524000" y="3962400"/>
                <a:ext cx="914400" cy="914400"/>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Freeform 97"/>
              <p:cNvSpPr/>
              <p:nvPr/>
            </p:nvSpPr>
            <p:spPr>
              <a:xfrm>
                <a:off x="1623060" y="2871216"/>
                <a:ext cx="242316" cy="1161288"/>
              </a:xfrm>
              <a:custGeom>
                <a:avLst/>
                <a:gdLst>
                  <a:gd name="connsiteX0" fmla="*/ 205740 w 242316"/>
                  <a:gd name="connsiteY0" fmla="*/ 0 h 1161288"/>
                  <a:gd name="connsiteX1" fmla="*/ 22860 w 242316"/>
                  <a:gd name="connsiteY1" fmla="*/ 411480 h 1161288"/>
                  <a:gd name="connsiteX2" fmla="*/ 242316 w 242316"/>
                  <a:gd name="connsiteY2" fmla="*/ 612648 h 1161288"/>
                  <a:gd name="connsiteX3" fmla="*/ 22860 w 242316"/>
                  <a:gd name="connsiteY3" fmla="*/ 932688 h 1161288"/>
                  <a:gd name="connsiteX4" fmla="*/ 105156 w 242316"/>
                  <a:gd name="connsiteY4" fmla="*/ 1161288 h 1161288"/>
                  <a:gd name="connsiteX5" fmla="*/ 105156 w 242316"/>
                  <a:gd name="connsiteY5" fmla="*/ 1161288 h 1161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2316" h="1161288">
                    <a:moveTo>
                      <a:pt x="205740" y="0"/>
                    </a:moveTo>
                    <a:cubicBezTo>
                      <a:pt x="111252" y="154686"/>
                      <a:pt x="16764" y="309372"/>
                      <a:pt x="22860" y="411480"/>
                    </a:cubicBezTo>
                    <a:cubicBezTo>
                      <a:pt x="28956" y="513588"/>
                      <a:pt x="242316" y="525780"/>
                      <a:pt x="242316" y="612648"/>
                    </a:cubicBezTo>
                    <a:cubicBezTo>
                      <a:pt x="242316" y="699516"/>
                      <a:pt x="45720" y="841248"/>
                      <a:pt x="22860" y="932688"/>
                    </a:cubicBezTo>
                    <a:cubicBezTo>
                      <a:pt x="0" y="1024128"/>
                      <a:pt x="105156" y="1161288"/>
                      <a:pt x="105156" y="1161288"/>
                    </a:cubicBezTo>
                    <a:lnTo>
                      <a:pt x="105156" y="1161288"/>
                    </a:lnTo>
                  </a:path>
                </a:pathLst>
              </a:custGeom>
              <a:ln>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99" name="Freeform 98"/>
              <p:cNvSpPr/>
              <p:nvPr/>
            </p:nvSpPr>
            <p:spPr>
              <a:xfrm>
                <a:off x="2133600" y="2895600"/>
                <a:ext cx="242316" cy="1161288"/>
              </a:xfrm>
              <a:custGeom>
                <a:avLst/>
                <a:gdLst>
                  <a:gd name="connsiteX0" fmla="*/ 205740 w 242316"/>
                  <a:gd name="connsiteY0" fmla="*/ 0 h 1161288"/>
                  <a:gd name="connsiteX1" fmla="*/ 22860 w 242316"/>
                  <a:gd name="connsiteY1" fmla="*/ 411480 h 1161288"/>
                  <a:gd name="connsiteX2" fmla="*/ 242316 w 242316"/>
                  <a:gd name="connsiteY2" fmla="*/ 612648 h 1161288"/>
                  <a:gd name="connsiteX3" fmla="*/ 22860 w 242316"/>
                  <a:gd name="connsiteY3" fmla="*/ 932688 h 1161288"/>
                  <a:gd name="connsiteX4" fmla="*/ 105156 w 242316"/>
                  <a:gd name="connsiteY4" fmla="*/ 1161288 h 1161288"/>
                  <a:gd name="connsiteX5" fmla="*/ 105156 w 242316"/>
                  <a:gd name="connsiteY5" fmla="*/ 1161288 h 1161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2316" h="1161288">
                    <a:moveTo>
                      <a:pt x="205740" y="0"/>
                    </a:moveTo>
                    <a:cubicBezTo>
                      <a:pt x="111252" y="154686"/>
                      <a:pt x="16764" y="309372"/>
                      <a:pt x="22860" y="411480"/>
                    </a:cubicBezTo>
                    <a:cubicBezTo>
                      <a:pt x="28956" y="513588"/>
                      <a:pt x="242316" y="525780"/>
                      <a:pt x="242316" y="612648"/>
                    </a:cubicBezTo>
                    <a:cubicBezTo>
                      <a:pt x="242316" y="699516"/>
                      <a:pt x="45720" y="841248"/>
                      <a:pt x="22860" y="932688"/>
                    </a:cubicBezTo>
                    <a:cubicBezTo>
                      <a:pt x="0" y="1024128"/>
                      <a:pt x="105156" y="1161288"/>
                      <a:pt x="105156" y="1161288"/>
                    </a:cubicBezTo>
                    <a:lnTo>
                      <a:pt x="105156" y="1161288"/>
                    </a:lnTo>
                  </a:path>
                </a:pathLst>
              </a:custGeom>
              <a:ln>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grpSp>
          <p:nvGrpSpPr>
            <p:cNvPr id="81" name="Group 75"/>
            <p:cNvGrpSpPr>
              <a:grpSpLocks noChangeAspect="1"/>
            </p:cNvGrpSpPr>
            <p:nvPr/>
          </p:nvGrpSpPr>
          <p:grpSpPr>
            <a:xfrm>
              <a:off x="2209800" y="2273808"/>
              <a:ext cx="457200" cy="1002792"/>
              <a:chOff x="1524000" y="2871216"/>
              <a:chExt cx="914400" cy="2005584"/>
            </a:xfrm>
          </p:grpSpPr>
          <p:sp>
            <p:nvSpPr>
              <p:cNvPr id="94" name="Oval 93"/>
              <p:cNvSpPr/>
              <p:nvPr/>
            </p:nvSpPr>
            <p:spPr>
              <a:xfrm>
                <a:off x="1524000" y="3962400"/>
                <a:ext cx="914400" cy="914400"/>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Freeform 94"/>
              <p:cNvSpPr/>
              <p:nvPr/>
            </p:nvSpPr>
            <p:spPr>
              <a:xfrm>
                <a:off x="1623060" y="2871216"/>
                <a:ext cx="242316" cy="1161288"/>
              </a:xfrm>
              <a:custGeom>
                <a:avLst/>
                <a:gdLst>
                  <a:gd name="connsiteX0" fmla="*/ 205740 w 242316"/>
                  <a:gd name="connsiteY0" fmla="*/ 0 h 1161288"/>
                  <a:gd name="connsiteX1" fmla="*/ 22860 w 242316"/>
                  <a:gd name="connsiteY1" fmla="*/ 411480 h 1161288"/>
                  <a:gd name="connsiteX2" fmla="*/ 242316 w 242316"/>
                  <a:gd name="connsiteY2" fmla="*/ 612648 h 1161288"/>
                  <a:gd name="connsiteX3" fmla="*/ 22860 w 242316"/>
                  <a:gd name="connsiteY3" fmla="*/ 932688 h 1161288"/>
                  <a:gd name="connsiteX4" fmla="*/ 105156 w 242316"/>
                  <a:gd name="connsiteY4" fmla="*/ 1161288 h 1161288"/>
                  <a:gd name="connsiteX5" fmla="*/ 105156 w 242316"/>
                  <a:gd name="connsiteY5" fmla="*/ 1161288 h 1161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2316" h="1161288">
                    <a:moveTo>
                      <a:pt x="205740" y="0"/>
                    </a:moveTo>
                    <a:cubicBezTo>
                      <a:pt x="111252" y="154686"/>
                      <a:pt x="16764" y="309372"/>
                      <a:pt x="22860" y="411480"/>
                    </a:cubicBezTo>
                    <a:cubicBezTo>
                      <a:pt x="28956" y="513588"/>
                      <a:pt x="242316" y="525780"/>
                      <a:pt x="242316" y="612648"/>
                    </a:cubicBezTo>
                    <a:cubicBezTo>
                      <a:pt x="242316" y="699516"/>
                      <a:pt x="45720" y="841248"/>
                      <a:pt x="22860" y="932688"/>
                    </a:cubicBezTo>
                    <a:cubicBezTo>
                      <a:pt x="0" y="1024128"/>
                      <a:pt x="105156" y="1161288"/>
                      <a:pt x="105156" y="1161288"/>
                    </a:cubicBezTo>
                    <a:lnTo>
                      <a:pt x="105156" y="1161288"/>
                    </a:lnTo>
                  </a:path>
                </a:pathLst>
              </a:custGeom>
              <a:ln>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96" name="Freeform 95"/>
              <p:cNvSpPr/>
              <p:nvPr/>
            </p:nvSpPr>
            <p:spPr>
              <a:xfrm>
                <a:off x="2133600" y="2895600"/>
                <a:ext cx="242316" cy="1161288"/>
              </a:xfrm>
              <a:custGeom>
                <a:avLst/>
                <a:gdLst>
                  <a:gd name="connsiteX0" fmla="*/ 205740 w 242316"/>
                  <a:gd name="connsiteY0" fmla="*/ 0 h 1161288"/>
                  <a:gd name="connsiteX1" fmla="*/ 22860 w 242316"/>
                  <a:gd name="connsiteY1" fmla="*/ 411480 h 1161288"/>
                  <a:gd name="connsiteX2" fmla="*/ 242316 w 242316"/>
                  <a:gd name="connsiteY2" fmla="*/ 612648 h 1161288"/>
                  <a:gd name="connsiteX3" fmla="*/ 22860 w 242316"/>
                  <a:gd name="connsiteY3" fmla="*/ 932688 h 1161288"/>
                  <a:gd name="connsiteX4" fmla="*/ 105156 w 242316"/>
                  <a:gd name="connsiteY4" fmla="*/ 1161288 h 1161288"/>
                  <a:gd name="connsiteX5" fmla="*/ 105156 w 242316"/>
                  <a:gd name="connsiteY5" fmla="*/ 1161288 h 1161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2316" h="1161288">
                    <a:moveTo>
                      <a:pt x="205740" y="0"/>
                    </a:moveTo>
                    <a:cubicBezTo>
                      <a:pt x="111252" y="154686"/>
                      <a:pt x="16764" y="309372"/>
                      <a:pt x="22860" y="411480"/>
                    </a:cubicBezTo>
                    <a:cubicBezTo>
                      <a:pt x="28956" y="513588"/>
                      <a:pt x="242316" y="525780"/>
                      <a:pt x="242316" y="612648"/>
                    </a:cubicBezTo>
                    <a:cubicBezTo>
                      <a:pt x="242316" y="699516"/>
                      <a:pt x="45720" y="841248"/>
                      <a:pt x="22860" y="932688"/>
                    </a:cubicBezTo>
                    <a:cubicBezTo>
                      <a:pt x="0" y="1024128"/>
                      <a:pt x="105156" y="1161288"/>
                      <a:pt x="105156" y="1161288"/>
                    </a:cubicBezTo>
                    <a:lnTo>
                      <a:pt x="105156" y="1161288"/>
                    </a:lnTo>
                  </a:path>
                </a:pathLst>
              </a:custGeom>
              <a:ln>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grpSp>
          <p:nvGrpSpPr>
            <p:cNvPr id="82" name="Group 79"/>
            <p:cNvGrpSpPr>
              <a:grpSpLocks noChangeAspect="1"/>
            </p:cNvGrpSpPr>
            <p:nvPr/>
          </p:nvGrpSpPr>
          <p:grpSpPr>
            <a:xfrm>
              <a:off x="1752600" y="2273808"/>
              <a:ext cx="457200" cy="1002792"/>
              <a:chOff x="1524000" y="2871216"/>
              <a:chExt cx="914400" cy="2005584"/>
            </a:xfrm>
          </p:grpSpPr>
          <p:sp>
            <p:nvSpPr>
              <p:cNvPr id="91" name="Oval 90"/>
              <p:cNvSpPr/>
              <p:nvPr/>
            </p:nvSpPr>
            <p:spPr>
              <a:xfrm>
                <a:off x="1524000" y="3962400"/>
                <a:ext cx="914400" cy="914400"/>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Freeform 91"/>
              <p:cNvSpPr/>
              <p:nvPr/>
            </p:nvSpPr>
            <p:spPr>
              <a:xfrm>
                <a:off x="1623060" y="2871216"/>
                <a:ext cx="242316" cy="1161288"/>
              </a:xfrm>
              <a:custGeom>
                <a:avLst/>
                <a:gdLst>
                  <a:gd name="connsiteX0" fmla="*/ 205740 w 242316"/>
                  <a:gd name="connsiteY0" fmla="*/ 0 h 1161288"/>
                  <a:gd name="connsiteX1" fmla="*/ 22860 w 242316"/>
                  <a:gd name="connsiteY1" fmla="*/ 411480 h 1161288"/>
                  <a:gd name="connsiteX2" fmla="*/ 242316 w 242316"/>
                  <a:gd name="connsiteY2" fmla="*/ 612648 h 1161288"/>
                  <a:gd name="connsiteX3" fmla="*/ 22860 w 242316"/>
                  <a:gd name="connsiteY3" fmla="*/ 932688 h 1161288"/>
                  <a:gd name="connsiteX4" fmla="*/ 105156 w 242316"/>
                  <a:gd name="connsiteY4" fmla="*/ 1161288 h 1161288"/>
                  <a:gd name="connsiteX5" fmla="*/ 105156 w 242316"/>
                  <a:gd name="connsiteY5" fmla="*/ 1161288 h 1161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2316" h="1161288">
                    <a:moveTo>
                      <a:pt x="205740" y="0"/>
                    </a:moveTo>
                    <a:cubicBezTo>
                      <a:pt x="111252" y="154686"/>
                      <a:pt x="16764" y="309372"/>
                      <a:pt x="22860" y="411480"/>
                    </a:cubicBezTo>
                    <a:cubicBezTo>
                      <a:pt x="28956" y="513588"/>
                      <a:pt x="242316" y="525780"/>
                      <a:pt x="242316" y="612648"/>
                    </a:cubicBezTo>
                    <a:cubicBezTo>
                      <a:pt x="242316" y="699516"/>
                      <a:pt x="45720" y="841248"/>
                      <a:pt x="22860" y="932688"/>
                    </a:cubicBezTo>
                    <a:cubicBezTo>
                      <a:pt x="0" y="1024128"/>
                      <a:pt x="105156" y="1161288"/>
                      <a:pt x="105156" y="1161288"/>
                    </a:cubicBezTo>
                    <a:lnTo>
                      <a:pt x="105156" y="1161288"/>
                    </a:lnTo>
                  </a:path>
                </a:pathLst>
              </a:custGeom>
              <a:ln>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93" name="Freeform 92"/>
              <p:cNvSpPr/>
              <p:nvPr/>
            </p:nvSpPr>
            <p:spPr>
              <a:xfrm>
                <a:off x="2133600" y="2895600"/>
                <a:ext cx="242316" cy="1161288"/>
              </a:xfrm>
              <a:custGeom>
                <a:avLst/>
                <a:gdLst>
                  <a:gd name="connsiteX0" fmla="*/ 205740 w 242316"/>
                  <a:gd name="connsiteY0" fmla="*/ 0 h 1161288"/>
                  <a:gd name="connsiteX1" fmla="*/ 22860 w 242316"/>
                  <a:gd name="connsiteY1" fmla="*/ 411480 h 1161288"/>
                  <a:gd name="connsiteX2" fmla="*/ 242316 w 242316"/>
                  <a:gd name="connsiteY2" fmla="*/ 612648 h 1161288"/>
                  <a:gd name="connsiteX3" fmla="*/ 22860 w 242316"/>
                  <a:gd name="connsiteY3" fmla="*/ 932688 h 1161288"/>
                  <a:gd name="connsiteX4" fmla="*/ 105156 w 242316"/>
                  <a:gd name="connsiteY4" fmla="*/ 1161288 h 1161288"/>
                  <a:gd name="connsiteX5" fmla="*/ 105156 w 242316"/>
                  <a:gd name="connsiteY5" fmla="*/ 1161288 h 1161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2316" h="1161288">
                    <a:moveTo>
                      <a:pt x="205740" y="0"/>
                    </a:moveTo>
                    <a:cubicBezTo>
                      <a:pt x="111252" y="154686"/>
                      <a:pt x="16764" y="309372"/>
                      <a:pt x="22860" y="411480"/>
                    </a:cubicBezTo>
                    <a:cubicBezTo>
                      <a:pt x="28956" y="513588"/>
                      <a:pt x="242316" y="525780"/>
                      <a:pt x="242316" y="612648"/>
                    </a:cubicBezTo>
                    <a:cubicBezTo>
                      <a:pt x="242316" y="699516"/>
                      <a:pt x="45720" y="841248"/>
                      <a:pt x="22860" y="932688"/>
                    </a:cubicBezTo>
                    <a:cubicBezTo>
                      <a:pt x="0" y="1024128"/>
                      <a:pt x="105156" y="1161288"/>
                      <a:pt x="105156" y="1161288"/>
                    </a:cubicBezTo>
                    <a:lnTo>
                      <a:pt x="105156" y="1161288"/>
                    </a:lnTo>
                  </a:path>
                </a:pathLst>
              </a:custGeom>
              <a:ln>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grpSp>
          <p:nvGrpSpPr>
            <p:cNvPr id="83" name="Group 83"/>
            <p:cNvGrpSpPr>
              <a:grpSpLocks noChangeAspect="1"/>
            </p:cNvGrpSpPr>
            <p:nvPr/>
          </p:nvGrpSpPr>
          <p:grpSpPr>
            <a:xfrm>
              <a:off x="1295400" y="2273808"/>
              <a:ext cx="457200" cy="1002792"/>
              <a:chOff x="1524000" y="2871216"/>
              <a:chExt cx="914400" cy="2005584"/>
            </a:xfrm>
          </p:grpSpPr>
          <p:sp>
            <p:nvSpPr>
              <p:cNvPr id="88" name="Oval 87"/>
              <p:cNvSpPr/>
              <p:nvPr/>
            </p:nvSpPr>
            <p:spPr>
              <a:xfrm>
                <a:off x="1524000" y="3962400"/>
                <a:ext cx="914400" cy="914400"/>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Freeform 88"/>
              <p:cNvSpPr/>
              <p:nvPr/>
            </p:nvSpPr>
            <p:spPr>
              <a:xfrm>
                <a:off x="1623060" y="2871216"/>
                <a:ext cx="242316" cy="1161288"/>
              </a:xfrm>
              <a:custGeom>
                <a:avLst/>
                <a:gdLst>
                  <a:gd name="connsiteX0" fmla="*/ 205740 w 242316"/>
                  <a:gd name="connsiteY0" fmla="*/ 0 h 1161288"/>
                  <a:gd name="connsiteX1" fmla="*/ 22860 w 242316"/>
                  <a:gd name="connsiteY1" fmla="*/ 411480 h 1161288"/>
                  <a:gd name="connsiteX2" fmla="*/ 242316 w 242316"/>
                  <a:gd name="connsiteY2" fmla="*/ 612648 h 1161288"/>
                  <a:gd name="connsiteX3" fmla="*/ 22860 w 242316"/>
                  <a:gd name="connsiteY3" fmla="*/ 932688 h 1161288"/>
                  <a:gd name="connsiteX4" fmla="*/ 105156 w 242316"/>
                  <a:gd name="connsiteY4" fmla="*/ 1161288 h 1161288"/>
                  <a:gd name="connsiteX5" fmla="*/ 105156 w 242316"/>
                  <a:gd name="connsiteY5" fmla="*/ 1161288 h 1161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2316" h="1161288">
                    <a:moveTo>
                      <a:pt x="205740" y="0"/>
                    </a:moveTo>
                    <a:cubicBezTo>
                      <a:pt x="111252" y="154686"/>
                      <a:pt x="16764" y="309372"/>
                      <a:pt x="22860" y="411480"/>
                    </a:cubicBezTo>
                    <a:cubicBezTo>
                      <a:pt x="28956" y="513588"/>
                      <a:pt x="242316" y="525780"/>
                      <a:pt x="242316" y="612648"/>
                    </a:cubicBezTo>
                    <a:cubicBezTo>
                      <a:pt x="242316" y="699516"/>
                      <a:pt x="45720" y="841248"/>
                      <a:pt x="22860" y="932688"/>
                    </a:cubicBezTo>
                    <a:cubicBezTo>
                      <a:pt x="0" y="1024128"/>
                      <a:pt x="105156" y="1161288"/>
                      <a:pt x="105156" y="1161288"/>
                    </a:cubicBezTo>
                    <a:lnTo>
                      <a:pt x="105156" y="1161288"/>
                    </a:lnTo>
                  </a:path>
                </a:pathLst>
              </a:custGeom>
              <a:ln>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90" name="Freeform 89"/>
              <p:cNvSpPr/>
              <p:nvPr/>
            </p:nvSpPr>
            <p:spPr>
              <a:xfrm>
                <a:off x="2133600" y="2895600"/>
                <a:ext cx="242316" cy="1161288"/>
              </a:xfrm>
              <a:custGeom>
                <a:avLst/>
                <a:gdLst>
                  <a:gd name="connsiteX0" fmla="*/ 205740 w 242316"/>
                  <a:gd name="connsiteY0" fmla="*/ 0 h 1161288"/>
                  <a:gd name="connsiteX1" fmla="*/ 22860 w 242316"/>
                  <a:gd name="connsiteY1" fmla="*/ 411480 h 1161288"/>
                  <a:gd name="connsiteX2" fmla="*/ 242316 w 242316"/>
                  <a:gd name="connsiteY2" fmla="*/ 612648 h 1161288"/>
                  <a:gd name="connsiteX3" fmla="*/ 22860 w 242316"/>
                  <a:gd name="connsiteY3" fmla="*/ 932688 h 1161288"/>
                  <a:gd name="connsiteX4" fmla="*/ 105156 w 242316"/>
                  <a:gd name="connsiteY4" fmla="*/ 1161288 h 1161288"/>
                  <a:gd name="connsiteX5" fmla="*/ 105156 w 242316"/>
                  <a:gd name="connsiteY5" fmla="*/ 1161288 h 1161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2316" h="1161288">
                    <a:moveTo>
                      <a:pt x="205740" y="0"/>
                    </a:moveTo>
                    <a:cubicBezTo>
                      <a:pt x="111252" y="154686"/>
                      <a:pt x="16764" y="309372"/>
                      <a:pt x="22860" y="411480"/>
                    </a:cubicBezTo>
                    <a:cubicBezTo>
                      <a:pt x="28956" y="513588"/>
                      <a:pt x="242316" y="525780"/>
                      <a:pt x="242316" y="612648"/>
                    </a:cubicBezTo>
                    <a:cubicBezTo>
                      <a:pt x="242316" y="699516"/>
                      <a:pt x="45720" y="841248"/>
                      <a:pt x="22860" y="932688"/>
                    </a:cubicBezTo>
                    <a:cubicBezTo>
                      <a:pt x="0" y="1024128"/>
                      <a:pt x="105156" y="1161288"/>
                      <a:pt x="105156" y="1161288"/>
                    </a:cubicBezTo>
                    <a:lnTo>
                      <a:pt x="105156" y="1161288"/>
                    </a:lnTo>
                  </a:path>
                </a:pathLst>
              </a:custGeom>
              <a:ln>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grpSp>
          <p:nvGrpSpPr>
            <p:cNvPr id="84" name="Group 87"/>
            <p:cNvGrpSpPr>
              <a:grpSpLocks noChangeAspect="1"/>
            </p:cNvGrpSpPr>
            <p:nvPr/>
          </p:nvGrpSpPr>
          <p:grpSpPr>
            <a:xfrm>
              <a:off x="838200" y="2273808"/>
              <a:ext cx="457200" cy="1002792"/>
              <a:chOff x="1524000" y="2871216"/>
              <a:chExt cx="914400" cy="2005584"/>
            </a:xfrm>
          </p:grpSpPr>
          <p:sp>
            <p:nvSpPr>
              <p:cNvPr id="85" name="Oval 84"/>
              <p:cNvSpPr/>
              <p:nvPr/>
            </p:nvSpPr>
            <p:spPr>
              <a:xfrm>
                <a:off x="1524000" y="3962400"/>
                <a:ext cx="914400" cy="914400"/>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Freeform 85"/>
              <p:cNvSpPr/>
              <p:nvPr/>
            </p:nvSpPr>
            <p:spPr>
              <a:xfrm>
                <a:off x="1623060" y="2871216"/>
                <a:ext cx="242316" cy="1161288"/>
              </a:xfrm>
              <a:custGeom>
                <a:avLst/>
                <a:gdLst>
                  <a:gd name="connsiteX0" fmla="*/ 205740 w 242316"/>
                  <a:gd name="connsiteY0" fmla="*/ 0 h 1161288"/>
                  <a:gd name="connsiteX1" fmla="*/ 22860 w 242316"/>
                  <a:gd name="connsiteY1" fmla="*/ 411480 h 1161288"/>
                  <a:gd name="connsiteX2" fmla="*/ 242316 w 242316"/>
                  <a:gd name="connsiteY2" fmla="*/ 612648 h 1161288"/>
                  <a:gd name="connsiteX3" fmla="*/ 22860 w 242316"/>
                  <a:gd name="connsiteY3" fmla="*/ 932688 h 1161288"/>
                  <a:gd name="connsiteX4" fmla="*/ 105156 w 242316"/>
                  <a:gd name="connsiteY4" fmla="*/ 1161288 h 1161288"/>
                  <a:gd name="connsiteX5" fmla="*/ 105156 w 242316"/>
                  <a:gd name="connsiteY5" fmla="*/ 1161288 h 1161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2316" h="1161288">
                    <a:moveTo>
                      <a:pt x="205740" y="0"/>
                    </a:moveTo>
                    <a:cubicBezTo>
                      <a:pt x="111252" y="154686"/>
                      <a:pt x="16764" y="309372"/>
                      <a:pt x="22860" y="411480"/>
                    </a:cubicBezTo>
                    <a:cubicBezTo>
                      <a:pt x="28956" y="513588"/>
                      <a:pt x="242316" y="525780"/>
                      <a:pt x="242316" y="612648"/>
                    </a:cubicBezTo>
                    <a:cubicBezTo>
                      <a:pt x="242316" y="699516"/>
                      <a:pt x="45720" y="841248"/>
                      <a:pt x="22860" y="932688"/>
                    </a:cubicBezTo>
                    <a:cubicBezTo>
                      <a:pt x="0" y="1024128"/>
                      <a:pt x="105156" y="1161288"/>
                      <a:pt x="105156" y="1161288"/>
                    </a:cubicBezTo>
                    <a:lnTo>
                      <a:pt x="105156" y="1161288"/>
                    </a:lnTo>
                  </a:path>
                </a:pathLst>
              </a:custGeom>
              <a:ln>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87" name="Freeform 86"/>
              <p:cNvSpPr/>
              <p:nvPr/>
            </p:nvSpPr>
            <p:spPr>
              <a:xfrm>
                <a:off x="2133600" y="2895600"/>
                <a:ext cx="242316" cy="1161288"/>
              </a:xfrm>
              <a:custGeom>
                <a:avLst/>
                <a:gdLst>
                  <a:gd name="connsiteX0" fmla="*/ 205740 w 242316"/>
                  <a:gd name="connsiteY0" fmla="*/ 0 h 1161288"/>
                  <a:gd name="connsiteX1" fmla="*/ 22860 w 242316"/>
                  <a:gd name="connsiteY1" fmla="*/ 411480 h 1161288"/>
                  <a:gd name="connsiteX2" fmla="*/ 242316 w 242316"/>
                  <a:gd name="connsiteY2" fmla="*/ 612648 h 1161288"/>
                  <a:gd name="connsiteX3" fmla="*/ 22860 w 242316"/>
                  <a:gd name="connsiteY3" fmla="*/ 932688 h 1161288"/>
                  <a:gd name="connsiteX4" fmla="*/ 105156 w 242316"/>
                  <a:gd name="connsiteY4" fmla="*/ 1161288 h 1161288"/>
                  <a:gd name="connsiteX5" fmla="*/ 105156 w 242316"/>
                  <a:gd name="connsiteY5" fmla="*/ 1161288 h 1161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2316" h="1161288">
                    <a:moveTo>
                      <a:pt x="205740" y="0"/>
                    </a:moveTo>
                    <a:cubicBezTo>
                      <a:pt x="111252" y="154686"/>
                      <a:pt x="16764" y="309372"/>
                      <a:pt x="22860" y="411480"/>
                    </a:cubicBezTo>
                    <a:cubicBezTo>
                      <a:pt x="28956" y="513588"/>
                      <a:pt x="242316" y="525780"/>
                      <a:pt x="242316" y="612648"/>
                    </a:cubicBezTo>
                    <a:cubicBezTo>
                      <a:pt x="242316" y="699516"/>
                      <a:pt x="45720" y="841248"/>
                      <a:pt x="22860" y="932688"/>
                    </a:cubicBezTo>
                    <a:cubicBezTo>
                      <a:pt x="0" y="1024128"/>
                      <a:pt x="105156" y="1161288"/>
                      <a:pt x="105156" y="1161288"/>
                    </a:cubicBezTo>
                    <a:lnTo>
                      <a:pt x="105156" y="1161288"/>
                    </a:lnTo>
                  </a:path>
                </a:pathLst>
              </a:custGeom>
              <a:ln>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grpSp>
      <p:grpSp>
        <p:nvGrpSpPr>
          <p:cNvPr id="103" name="Group 102"/>
          <p:cNvGrpSpPr>
            <a:grpSpLocks noChangeAspect="1"/>
          </p:cNvGrpSpPr>
          <p:nvPr/>
        </p:nvGrpSpPr>
        <p:grpSpPr>
          <a:xfrm rot="10800000">
            <a:off x="8587724" y="2669028"/>
            <a:ext cx="386790" cy="848362"/>
            <a:chOff x="1524000" y="2871216"/>
            <a:chExt cx="914400" cy="2005584"/>
          </a:xfrm>
        </p:grpSpPr>
        <p:sp>
          <p:nvSpPr>
            <p:cNvPr id="104" name="Oval 103"/>
            <p:cNvSpPr/>
            <p:nvPr/>
          </p:nvSpPr>
          <p:spPr>
            <a:xfrm>
              <a:off x="1524000" y="3962400"/>
              <a:ext cx="914400" cy="914400"/>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 name="Freeform 104"/>
            <p:cNvSpPr/>
            <p:nvPr/>
          </p:nvSpPr>
          <p:spPr>
            <a:xfrm>
              <a:off x="1623060" y="2871216"/>
              <a:ext cx="242316" cy="1161288"/>
            </a:xfrm>
            <a:custGeom>
              <a:avLst/>
              <a:gdLst>
                <a:gd name="connsiteX0" fmla="*/ 205740 w 242316"/>
                <a:gd name="connsiteY0" fmla="*/ 0 h 1161288"/>
                <a:gd name="connsiteX1" fmla="*/ 22860 w 242316"/>
                <a:gd name="connsiteY1" fmla="*/ 411480 h 1161288"/>
                <a:gd name="connsiteX2" fmla="*/ 242316 w 242316"/>
                <a:gd name="connsiteY2" fmla="*/ 612648 h 1161288"/>
                <a:gd name="connsiteX3" fmla="*/ 22860 w 242316"/>
                <a:gd name="connsiteY3" fmla="*/ 932688 h 1161288"/>
                <a:gd name="connsiteX4" fmla="*/ 105156 w 242316"/>
                <a:gd name="connsiteY4" fmla="*/ 1161288 h 1161288"/>
                <a:gd name="connsiteX5" fmla="*/ 105156 w 242316"/>
                <a:gd name="connsiteY5" fmla="*/ 1161288 h 1161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2316" h="1161288">
                  <a:moveTo>
                    <a:pt x="205740" y="0"/>
                  </a:moveTo>
                  <a:cubicBezTo>
                    <a:pt x="111252" y="154686"/>
                    <a:pt x="16764" y="309372"/>
                    <a:pt x="22860" y="411480"/>
                  </a:cubicBezTo>
                  <a:cubicBezTo>
                    <a:pt x="28956" y="513588"/>
                    <a:pt x="242316" y="525780"/>
                    <a:pt x="242316" y="612648"/>
                  </a:cubicBezTo>
                  <a:cubicBezTo>
                    <a:pt x="242316" y="699516"/>
                    <a:pt x="45720" y="841248"/>
                    <a:pt x="22860" y="932688"/>
                  </a:cubicBezTo>
                  <a:cubicBezTo>
                    <a:pt x="0" y="1024128"/>
                    <a:pt x="105156" y="1161288"/>
                    <a:pt x="105156" y="1161288"/>
                  </a:cubicBezTo>
                  <a:lnTo>
                    <a:pt x="105156" y="1161288"/>
                  </a:lnTo>
                </a:path>
              </a:pathLst>
            </a:custGeom>
            <a:ln>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06" name="Freeform 105"/>
            <p:cNvSpPr/>
            <p:nvPr/>
          </p:nvSpPr>
          <p:spPr>
            <a:xfrm>
              <a:off x="2133600" y="2895600"/>
              <a:ext cx="242316" cy="1161288"/>
            </a:xfrm>
            <a:custGeom>
              <a:avLst/>
              <a:gdLst>
                <a:gd name="connsiteX0" fmla="*/ 205740 w 242316"/>
                <a:gd name="connsiteY0" fmla="*/ 0 h 1161288"/>
                <a:gd name="connsiteX1" fmla="*/ 22860 w 242316"/>
                <a:gd name="connsiteY1" fmla="*/ 411480 h 1161288"/>
                <a:gd name="connsiteX2" fmla="*/ 242316 w 242316"/>
                <a:gd name="connsiteY2" fmla="*/ 612648 h 1161288"/>
                <a:gd name="connsiteX3" fmla="*/ 22860 w 242316"/>
                <a:gd name="connsiteY3" fmla="*/ 932688 h 1161288"/>
                <a:gd name="connsiteX4" fmla="*/ 105156 w 242316"/>
                <a:gd name="connsiteY4" fmla="*/ 1161288 h 1161288"/>
                <a:gd name="connsiteX5" fmla="*/ 105156 w 242316"/>
                <a:gd name="connsiteY5" fmla="*/ 1161288 h 1161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2316" h="1161288">
                  <a:moveTo>
                    <a:pt x="205740" y="0"/>
                  </a:moveTo>
                  <a:cubicBezTo>
                    <a:pt x="111252" y="154686"/>
                    <a:pt x="16764" y="309372"/>
                    <a:pt x="22860" y="411480"/>
                  </a:cubicBezTo>
                  <a:cubicBezTo>
                    <a:pt x="28956" y="513588"/>
                    <a:pt x="242316" y="525780"/>
                    <a:pt x="242316" y="612648"/>
                  </a:cubicBezTo>
                  <a:cubicBezTo>
                    <a:pt x="242316" y="699516"/>
                    <a:pt x="45720" y="841248"/>
                    <a:pt x="22860" y="932688"/>
                  </a:cubicBezTo>
                  <a:cubicBezTo>
                    <a:pt x="0" y="1024128"/>
                    <a:pt x="105156" y="1161288"/>
                    <a:pt x="105156" y="1161288"/>
                  </a:cubicBezTo>
                  <a:lnTo>
                    <a:pt x="105156" y="1161288"/>
                  </a:lnTo>
                </a:path>
              </a:pathLst>
            </a:custGeom>
            <a:ln>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grpSp>
        <p:nvGrpSpPr>
          <p:cNvPr id="107" name="Group 106"/>
          <p:cNvGrpSpPr>
            <a:grpSpLocks noChangeAspect="1"/>
          </p:cNvGrpSpPr>
          <p:nvPr/>
        </p:nvGrpSpPr>
        <p:grpSpPr>
          <a:xfrm rot="10800000">
            <a:off x="8130524" y="2669028"/>
            <a:ext cx="386790" cy="848362"/>
            <a:chOff x="1524000" y="2871216"/>
            <a:chExt cx="914400" cy="2005584"/>
          </a:xfrm>
        </p:grpSpPr>
        <p:sp>
          <p:nvSpPr>
            <p:cNvPr id="108" name="Oval 107"/>
            <p:cNvSpPr/>
            <p:nvPr/>
          </p:nvSpPr>
          <p:spPr>
            <a:xfrm>
              <a:off x="1524000" y="3962400"/>
              <a:ext cx="914400" cy="914400"/>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9" name="Freeform 108"/>
            <p:cNvSpPr/>
            <p:nvPr/>
          </p:nvSpPr>
          <p:spPr>
            <a:xfrm>
              <a:off x="1623060" y="2871216"/>
              <a:ext cx="242316" cy="1161288"/>
            </a:xfrm>
            <a:custGeom>
              <a:avLst/>
              <a:gdLst>
                <a:gd name="connsiteX0" fmla="*/ 205740 w 242316"/>
                <a:gd name="connsiteY0" fmla="*/ 0 h 1161288"/>
                <a:gd name="connsiteX1" fmla="*/ 22860 w 242316"/>
                <a:gd name="connsiteY1" fmla="*/ 411480 h 1161288"/>
                <a:gd name="connsiteX2" fmla="*/ 242316 w 242316"/>
                <a:gd name="connsiteY2" fmla="*/ 612648 h 1161288"/>
                <a:gd name="connsiteX3" fmla="*/ 22860 w 242316"/>
                <a:gd name="connsiteY3" fmla="*/ 932688 h 1161288"/>
                <a:gd name="connsiteX4" fmla="*/ 105156 w 242316"/>
                <a:gd name="connsiteY4" fmla="*/ 1161288 h 1161288"/>
                <a:gd name="connsiteX5" fmla="*/ 105156 w 242316"/>
                <a:gd name="connsiteY5" fmla="*/ 1161288 h 1161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2316" h="1161288">
                  <a:moveTo>
                    <a:pt x="205740" y="0"/>
                  </a:moveTo>
                  <a:cubicBezTo>
                    <a:pt x="111252" y="154686"/>
                    <a:pt x="16764" y="309372"/>
                    <a:pt x="22860" y="411480"/>
                  </a:cubicBezTo>
                  <a:cubicBezTo>
                    <a:pt x="28956" y="513588"/>
                    <a:pt x="242316" y="525780"/>
                    <a:pt x="242316" y="612648"/>
                  </a:cubicBezTo>
                  <a:cubicBezTo>
                    <a:pt x="242316" y="699516"/>
                    <a:pt x="45720" y="841248"/>
                    <a:pt x="22860" y="932688"/>
                  </a:cubicBezTo>
                  <a:cubicBezTo>
                    <a:pt x="0" y="1024128"/>
                    <a:pt x="105156" y="1161288"/>
                    <a:pt x="105156" y="1161288"/>
                  </a:cubicBezTo>
                  <a:lnTo>
                    <a:pt x="105156" y="1161288"/>
                  </a:lnTo>
                </a:path>
              </a:pathLst>
            </a:custGeom>
            <a:ln>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10" name="Freeform 109"/>
            <p:cNvSpPr/>
            <p:nvPr/>
          </p:nvSpPr>
          <p:spPr>
            <a:xfrm>
              <a:off x="2133600" y="2895600"/>
              <a:ext cx="242316" cy="1161288"/>
            </a:xfrm>
            <a:custGeom>
              <a:avLst/>
              <a:gdLst>
                <a:gd name="connsiteX0" fmla="*/ 205740 w 242316"/>
                <a:gd name="connsiteY0" fmla="*/ 0 h 1161288"/>
                <a:gd name="connsiteX1" fmla="*/ 22860 w 242316"/>
                <a:gd name="connsiteY1" fmla="*/ 411480 h 1161288"/>
                <a:gd name="connsiteX2" fmla="*/ 242316 w 242316"/>
                <a:gd name="connsiteY2" fmla="*/ 612648 h 1161288"/>
                <a:gd name="connsiteX3" fmla="*/ 22860 w 242316"/>
                <a:gd name="connsiteY3" fmla="*/ 932688 h 1161288"/>
                <a:gd name="connsiteX4" fmla="*/ 105156 w 242316"/>
                <a:gd name="connsiteY4" fmla="*/ 1161288 h 1161288"/>
                <a:gd name="connsiteX5" fmla="*/ 105156 w 242316"/>
                <a:gd name="connsiteY5" fmla="*/ 1161288 h 1161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2316" h="1161288">
                  <a:moveTo>
                    <a:pt x="205740" y="0"/>
                  </a:moveTo>
                  <a:cubicBezTo>
                    <a:pt x="111252" y="154686"/>
                    <a:pt x="16764" y="309372"/>
                    <a:pt x="22860" y="411480"/>
                  </a:cubicBezTo>
                  <a:cubicBezTo>
                    <a:pt x="28956" y="513588"/>
                    <a:pt x="242316" y="525780"/>
                    <a:pt x="242316" y="612648"/>
                  </a:cubicBezTo>
                  <a:cubicBezTo>
                    <a:pt x="242316" y="699516"/>
                    <a:pt x="45720" y="841248"/>
                    <a:pt x="22860" y="932688"/>
                  </a:cubicBezTo>
                  <a:cubicBezTo>
                    <a:pt x="0" y="1024128"/>
                    <a:pt x="105156" y="1161288"/>
                    <a:pt x="105156" y="1161288"/>
                  </a:cubicBezTo>
                  <a:lnTo>
                    <a:pt x="105156" y="1161288"/>
                  </a:lnTo>
                </a:path>
              </a:pathLst>
            </a:custGeom>
            <a:ln>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grpSp>
        <p:nvGrpSpPr>
          <p:cNvPr id="111" name="Group 110"/>
          <p:cNvGrpSpPr>
            <a:grpSpLocks noChangeAspect="1"/>
          </p:cNvGrpSpPr>
          <p:nvPr/>
        </p:nvGrpSpPr>
        <p:grpSpPr>
          <a:xfrm rot="10800000">
            <a:off x="7216124" y="2669028"/>
            <a:ext cx="386790" cy="848362"/>
            <a:chOff x="1524000" y="2871216"/>
            <a:chExt cx="914400" cy="2005584"/>
          </a:xfrm>
        </p:grpSpPr>
        <p:sp>
          <p:nvSpPr>
            <p:cNvPr id="112" name="Oval 111"/>
            <p:cNvSpPr/>
            <p:nvPr/>
          </p:nvSpPr>
          <p:spPr>
            <a:xfrm>
              <a:off x="1524000" y="3962400"/>
              <a:ext cx="914400" cy="914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3" name="Freeform 112"/>
            <p:cNvSpPr/>
            <p:nvPr/>
          </p:nvSpPr>
          <p:spPr>
            <a:xfrm>
              <a:off x="1623060" y="2871216"/>
              <a:ext cx="242316" cy="1161288"/>
            </a:xfrm>
            <a:custGeom>
              <a:avLst/>
              <a:gdLst>
                <a:gd name="connsiteX0" fmla="*/ 205740 w 242316"/>
                <a:gd name="connsiteY0" fmla="*/ 0 h 1161288"/>
                <a:gd name="connsiteX1" fmla="*/ 22860 w 242316"/>
                <a:gd name="connsiteY1" fmla="*/ 411480 h 1161288"/>
                <a:gd name="connsiteX2" fmla="*/ 242316 w 242316"/>
                <a:gd name="connsiteY2" fmla="*/ 612648 h 1161288"/>
                <a:gd name="connsiteX3" fmla="*/ 22860 w 242316"/>
                <a:gd name="connsiteY3" fmla="*/ 932688 h 1161288"/>
                <a:gd name="connsiteX4" fmla="*/ 105156 w 242316"/>
                <a:gd name="connsiteY4" fmla="*/ 1161288 h 1161288"/>
                <a:gd name="connsiteX5" fmla="*/ 105156 w 242316"/>
                <a:gd name="connsiteY5" fmla="*/ 1161288 h 1161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2316" h="1161288">
                  <a:moveTo>
                    <a:pt x="205740" y="0"/>
                  </a:moveTo>
                  <a:cubicBezTo>
                    <a:pt x="111252" y="154686"/>
                    <a:pt x="16764" y="309372"/>
                    <a:pt x="22860" y="411480"/>
                  </a:cubicBezTo>
                  <a:cubicBezTo>
                    <a:pt x="28956" y="513588"/>
                    <a:pt x="242316" y="525780"/>
                    <a:pt x="242316" y="612648"/>
                  </a:cubicBezTo>
                  <a:cubicBezTo>
                    <a:pt x="242316" y="699516"/>
                    <a:pt x="45720" y="841248"/>
                    <a:pt x="22860" y="932688"/>
                  </a:cubicBezTo>
                  <a:cubicBezTo>
                    <a:pt x="0" y="1024128"/>
                    <a:pt x="105156" y="1161288"/>
                    <a:pt x="105156" y="1161288"/>
                  </a:cubicBezTo>
                  <a:lnTo>
                    <a:pt x="105156" y="1161288"/>
                  </a:lnTo>
                </a:path>
              </a:pathLst>
            </a:cu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14" name="Freeform 113"/>
            <p:cNvSpPr/>
            <p:nvPr/>
          </p:nvSpPr>
          <p:spPr>
            <a:xfrm>
              <a:off x="2133600" y="2895600"/>
              <a:ext cx="242316" cy="1161288"/>
            </a:xfrm>
            <a:custGeom>
              <a:avLst/>
              <a:gdLst>
                <a:gd name="connsiteX0" fmla="*/ 205740 w 242316"/>
                <a:gd name="connsiteY0" fmla="*/ 0 h 1161288"/>
                <a:gd name="connsiteX1" fmla="*/ 22860 w 242316"/>
                <a:gd name="connsiteY1" fmla="*/ 411480 h 1161288"/>
                <a:gd name="connsiteX2" fmla="*/ 242316 w 242316"/>
                <a:gd name="connsiteY2" fmla="*/ 612648 h 1161288"/>
                <a:gd name="connsiteX3" fmla="*/ 22860 w 242316"/>
                <a:gd name="connsiteY3" fmla="*/ 932688 h 1161288"/>
                <a:gd name="connsiteX4" fmla="*/ 105156 w 242316"/>
                <a:gd name="connsiteY4" fmla="*/ 1161288 h 1161288"/>
                <a:gd name="connsiteX5" fmla="*/ 105156 w 242316"/>
                <a:gd name="connsiteY5" fmla="*/ 1161288 h 1161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2316" h="1161288">
                  <a:moveTo>
                    <a:pt x="205740" y="0"/>
                  </a:moveTo>
                  <a:cubicBezTo>
                    <a:pt x="111252" y="154686"/>
                    <a:pt x="16764" y="309372"/>
                    <a:pt x="22860" y="411480"/>
                  </a:cubicBezTo>
                  <a:cubicBezTo>
                    <a:pt x="28956" y="513588"/>
                    <a:pt x="242316" y="525780"/>
                    <a:pt x="242316" y="612648"/>
                  </a:cubicBezTo>
                  <a:cubicBezTo>
                    <a:pt x="242316" y="699516"/>
                    <a:pt x="45720" y="841248"/>
                    <a:pt x="22860" y="932688"/>
                  </a:cubicBezTo>
                  <a:cubicBezTo>
                    <a:pt x="0" y="1024128"/>
                    <a:pt x="105156" y="1161288"/>
                    <a:pt x="105156" y="1161288"/>
                  </a:cubicBezTo>
                  <a:lnTo>
                    <a:pt x="105156" y="1161288"/>
                  </a:lnTo>
                </a:path>
              </a:pathLst>
            </a:cu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grpSp>
        <p:nvGrpSpPr>
          <p:cNvPr id="115" name="Group 114"/>
          <p:cNvGrpSpPr>
            <a:grpSpLocks noChangeAspect="1"/>
          </p:cNvGrpSpPr>
          <p:nvPr/>
        </p:nvGrpSpPr>
        <p:grpSpPr>
          <a:xfrm rot="10800000">
            <a:off x="6301724" y="2669028"/>
            <a:ext cx="386790" cy="848362"/>
            <a:chOff x="1524000" y="2871216"/>
            <a:chExt cx="914400" cy="2005584"/>
          </a:xfrm>
        </p:grpSpPr>
        <p:sp>
          <p:nvSpPr>
            <p:cNvPr id="116" name="Oval 115"/>
            <p:cNvSpPr/>
            <p:nvPr/>
          </p:nvSpPr>
          <p:spPr>
            <a:xfrm>
              <a:off x="1524000" y="3962400"/>
              <a:ext cx="914400" cy="914400"/>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7" name="Freeform 116"/>
            <p:cNvSpPr/>
            <p:nvPr/>
          </p:nvSpPr>
          <p:spPr>
            <a:xfrm>
              <a:off x="1623060" y="2871216"/>
              <a:ext cx="242316" cy="1161288"/>
            </a:xfrm>
            <a:custGeom>
              <a:avLst/>
              <a:gdLst>
                <a:gd name="connsiteX0" fmla="*/ 205740 w 242316"/>
                <a:gd name="connsiteY0" fmla="*/ 0 h 1161288"/>
                <a:gd name="connsiteX1" fmla="*/ 22860 w 242316"/>
                <a:gd name="connsiteY1" fmla="*/ 411480 h 1161288"/>
                <a:gd name="connsiteX2" fmla="*/ 242316 w 242316"/>
                <a:gd name="connsiteY2" fmla="*/ 612648 h 1161288"/>
                <a:gd name="connsiteX3" fmla="*/ 22860 w 242316"/>
                <a:gd name="connsiteY3" fmla="*/ 932688 h 1161288"/>
                <a:gd name="connsiteX4" fmla="*/ 105156 w 242316"/>
                <a:gd name="connsiteY4" fmla="*/ 1161288 h 1161288"/>
                <a:gd name="connsiteX5" fmla="*/ 105156 w 242316"/>
                <a:gd name="connsiteY5" fmla="*/ 1161288 h 1161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2316" h="1161288">
                  <a:moveTo>
                    <a:pt x="205740" y="0"/>
                  </a:moveTo>
                  <a:cubicBezTo>
                    <a:pt x="111252" y="154686"/>
                    <a:pt x="16764" y="309372"/>
                    <a:pt x="22860" y="411480"/>
                  </a:cubicBezTo>
                  <a:cubicBezTo>
                    <a:pt x="28956" y="513588"/>
                    <a:pt x="242316" y="525780"/>
                    <a:pt x="242316" y="612648"/>
                  </a:cubicBezTo>
                  <a:cubicBezTo>
                    <a:pt x="242316" y="699516"/>
                    <a:pt x="45720" y="841248"/>
                    <a:pt x="22860" y="932688"/>
                  </a:cubicBezTo>
                  <a:cubicBezTo>
                    <a:pt x="0" y="1024128"/>
                    <a:pt x="105156" y="1161288"/>
                    <a:pt x="105156" y="1161288"/>
                  </a:cubicBezTo>
                  <a:lnTo>
                    <a:pt x="105156" y="1161288"/>
                  </a:lnTo>
                </a:path>
              </a:pathLst>
            </a:custGeom>
            <a:ln>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18" name="Freeform 117"/>
            <p:cNvSpPr/>
            <p:nvPr/>
          </p:nvSpPr>
          <p:spPr>
            <a:xfrm>
              <a:off x="2133600" y="2895600"/>
              <a:ext cx="242316" cy="1161288"/>
            </a:xfrm>
            <a:custGeom>
              <a:avLst/>
              <a:gdLst>
                <a:gd name="connsiteX0" fmla="*/ 205740 w 242316"/>
                <a:gd name="connsiteY0" fmla="*/ 0 h 1161288"/>
                <a:gd name="connsiteX1" fmla="*/ 22860 w 242316"/>
                <a:gd name="connsiteY1" fmla="*/ 411480 h 1161288"/>
                <a:gd name="connsiteX2" fmla="*/ 242316 w 242316"/>
                <a:gd name="connsiteY2" fmla="*/ 612648 h 1161288"/>
                <a:gd name="connsiteX3" fmla="*/ 22860 w 242316"/>
                <a:gd name="connsiteY3" fmla="*/ 932688 h 1161288"/>
                <a:gd name="connsiteX4" fmla="*/ 105156 w 242316"/>
                <a:gd name="connsiteY4" fmla="*/ 1161288 h 1161288"/>
                <a:gd name="connsiteX5" fmla="*/ 105156 w 242316"/>
                <a:gd name="connsiteY5" fmla="*/ 1161288 h 1161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2316" h="1161288">
                  <a:moveTo>
                    <a:pt x="205740" y="0"/>
                  </a:moveTo>
                  <a:cubicBezTo>
                    <a:pt x="111252" y="154686"/>
                    <a:pt x="16764" y="309372"/>
                    <a:pt x="22860" y="411480"/>
                  </a:cubicBezTo>
                  <a:cubicBezTo>
                    <a:pt x="28956" y="513588"/>
                    <a:pt x="242316" y="525780"/>
                    <a:pt x="242316" y="612648"/>
                  </a:cubicBezTo>
                  <a:cubicBezTo>
                    <a:pt x="242316" y="699516"/>
                    <a:pt x="45720" y="841248"/>
                    <a:pt x="22860" y="932688"/>
                  </a:cubicBezTo>
                  <a:cubicBezTo>
                    <a:pt x="0" y="1024128"/>
                    <a:pt x="105156" y="1161288"/>
                    <a:pt x="105156" y="1161288"/>
                  </a:cubicBezTo>
                  <a:lnTo>
                    <a:pt x="105156" y="1161288"/>
                  </a:lnTo>
                </a:path>
              </a:pathLst>
            </a:custGeom>
            <a:ln>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grpSp>
        <p:nvGrpSpPr>
          <p:cNvPr id="119" name="Group 67"/>
          <p:cNvGrpSpPr>
            <a:grpSpLocks noChangeAspect="1"/>
          </p:cNvGrpSpPr>
          <p:nvPr/>
        </p:nvGrpSpPr>
        <p:grpSpPr>
          <a:xfrm rot="21540000">
            <a:off x="8524347" y="3585946"/>
            <a:ext cx="386790" cy="848362"/>
            <a:chOff x="1524000" y="2871216"/>
            <a:chExt cx="914400" cy="2005584"/>
          </a:xfrm>
          <a:scene3d>
            <a:camera prst="orthographicFront">
              <a:rot lat="10800000" lon="0" rev="0"/>
            </a:camera>
            <a:lightRig rig="threePt" dir="t"/>
          </a:scene3d>
        </p:grpSpPr>
        <p:sp>
          <p:nvSpPr>
            <p:cNvPr id="120" name="Oval 119"/>
            <p:cNvSpPr/>
            <p:nvPr/>
          </p:nvSpPr>
          <p:spPr>
            <a:xfrm>
              <a:off x="1524000" y="3962400"/>
              <a:ext cx="914400" cy="914400"/>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1" name="Freeform 120"/>
            <p:cNvSpPr/>
            <p:nvPr/>
          </p:nvSpPr>
          <p:spPr>
            <a:xfrm>
              <a:off x="1623060" y="2871216"/>
              <a:ext cx="242316" cy="1161288"/>
            </a:xfrm>
            <a:custGeom>
              <a:avLst/>
              <a:gdLst>
                <a:gd name="connsiteX0" fmla="*/ 205740 w 242316"/>
                <a:gd name="connsiteY0" fmla="*/ 0 h 1161288"/>
                <a:gd name="connsiteX1" fmla="*/ 22860 w 242316"/>
                <a:gd name="connsiteY1" fmla="*/ 411480 h 1161288"/>
                <a:gd name="connsiteX2" fmla="*/ 242316 w 242316"/>
                <a:gd name="connsiteY2" fmla="*/ 612648 h 1161288"/>
                <a:gd name="connsiteX3" fmla="*/ 22860 w 242316"/>
                <a:gd name="connsiteY3" fmla="*/ 932688 h 1161288"/>
                <a:gd name="connsiteX4" fmla="*/ 105156 w 242316"/>
                <a:gd name="connsiteY4" fmla="*/ 1161288 h 1161288"/>
                <a:gd name="connsiteX5" fmla="*/ 105156 w 242316"/>
                <a:gd name="connsiteY5" fmla="*/ 1161288 h 1161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2316" h="1161288">
                  <a:moveTo>
                    <a:pt x="205740" y="0"/>
                  </a:moveTo>
                  <a:cubicBezTo>
                    <a:pt x="111252" y="154686"/>
                    <a:pt x="16764" y="309372"/>
                    <a:pt x="22860" y="411480"/>
                  </a:cubicBezTo>
                  <a:cubicBezTo>
                    <a:pt x="28956" y="513588"/>
                    <a:pt x="242316" y="525780"/>
                    <a:pt x="242316" y="612648"/>
                  </a:cubicBezTo>
                  <a:cubicBezTo>
                    <a:pt x="242316" y="699516"/>
                    <a:pt x="45720" y="841248"/>
                    <a:pt x="22860" y="932688"/>
                  </a:cubicBezTo>
                  <a:cubicBezTo>
                    <a:pt x="0" y="1024128"/>
                    <a:pt x="105156" y="1161288"/>
                    <a:pt x="105156" y="1161288"/>
                  </a:cubicBezTo>
                  <a:lnTo>
                    <a:pt x="105156" y="1161288"/>
                  </a:lnTo>
                </a:path>
              </a:pathLst>
            </a:custGeom>
            <a:ln>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22" name="Freeform 121"/>
            <p:cNvSpPr/>
            <p:nvPr/>
          </p:nvSpPr>
          <p:spPr>
            <a:xfrm>
              <a:off x="2133600" y="2895600"/>
              <a:ext cx="242316" cy="1161288"/>
            </a:xfrm>
            <a:custGeom>
              <a:avLst/>
              <a:gdLst>
                <a:gd name="connsiteX0" fmla="*/ 205740 w 242316"/>
                <a:gd name="connsiteY0" fmla="*/ 0 h 1161288"/>
                <a:gd name="connsiteX1" fmla="*/ 22860 w 242316"/>
                <a:gd name="connsiteY1" fmla="*/ 411480 h 1161288"/>
                <a:gd name="connsiteX2" fmla="*/ 242316 w 242316"/>
                <a:gd name="connsiteY2" fmla="*/ 612648 h 1161288"/>
                <a:gd name="connsiteX3" fmla="*/ 22860 w 242316"/>
                <a:gd name="connsiteY3" fmla="*/ 932688 h 1161288"/>
                <a:gd name="connsiteX4" fmla="*/ 105156 w 242316"/>
                <a:gd name="connsiteY4" fmla="*/ 1161288 h 1161288"/>
                <a:gd name="connsiteX5" fmla="*/ 105156 w 242316"/>
                <a:gd name="connsiteY5" fmla="*/ 1161288 h 1161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2316" h="1161288">
                  <a:moveTo>
                    <a:pt x="205740" y="0"/>
                  </a:moveTo>
                  <a:cubicBezTo>
                    <a:pt x="111252" y="154686"/>
                    <a:pt x="16764" y="309372"/>
                    <a:pt x="22860" y="411480"/>
                  </a:cubicBezTo>
                  <a:cubicBezTo>
                    <a:pt x="28956" y="513588"/>
                    <a:pt x="242316" y="525780"/>
                    <a:pt x="242316" y="612648"/>
                  </a:cubicBezTo>
                  <a:cubicBezTo>
                    <a:pt x="242316" y="699516"/>
                    <a:pt x="45720" y="841248"/>
                    <a:pt x="22860" y="932688"/>
                  </a:cubicBezTo>
                  <a:cubicBezTo>
                    <a:pt x="0" y="1024128"/>
                    <a:pt x="105156" y="1161288"/>
                    <a:pt x="105156" y="1161288"/>
                  </a:cubicBezTo>
                  <a:lnTo>
                    <a:pt x="105156" y="1161288"/>
                  </a:lnTo>
                </a:path>
              </a:pathLst>
            </a:custGeom>
            <a:ln>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grpSp>
        <p:nvGrpSpPr>
          <p:cNvPr id="123" name="Group 75"/>
          <p:cNvGrpSpPr>
            <a:grpSpLocks noChangeAspect="1"/>
          </p:cNvGrpSpPr>
          <p:nvPr/>
        </p:nvGrpSpPr>
        <p:grpSpPr>
          <a:xfrm rot="21540000">
            <a:off x="7610086" y="3601904"/>
            <a:ext cx="386790" cy="848362"/>
            <a:chOff x="1524000" y="2871216"/>
            <a:chExt cx="914400" cy="2005584"/>
          </a:xfrm>
          <a:scene3d>
            <a:camera prst="orthographicFront">
              <a:rot lat="10800000" lon="0" rev="0"/>
            </a:camera>
            <a:lightRig rig="threePt" dir="t"/>
          </a:scene3d>
        </p:grpSpPr>
        <p:sp>
          <p:nvSpPr>
            <p:cNvPr id="124" name="Oval 123"/>
            <p:cNvSpPr/>
            <p:nvPr/>
          </p:nvSpPr>
          <p:spPr>
            <a:xfrm>
              <a:off x="1524000" y="3962400"/>
              <a:ext cx="914400" cy="914400"/>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5" name="Freeform 124"/>
            <p:cNvSpPr/>
            <p:nvPr/>
          </p:nvSpPr>
          <p:spPr>
            <a:xfrm>
              <a:off x="1623060" y="2871216"/>
              <a:ext cx="242316" cy="1161288"/>
            </a:xfrm>
            <a:custGeom>
              <a:avLst/>
              <a:gdLst>
                <a:gd name="connsiteX0" fmla="*/ 205740 w 242316"/>
                <a:gd name="connsiteY0" fmla="*/ 0 h 1161288"/>
                <a:gd name="connsiteX1" fmla="*/ 22860 w 242316"/>
                <a:gd name="connsiteY1" fmla="*/ 411480 h 1161288"/>
                <a:gd name="connsiteX2" fmla="*/ 242316 w 242316"/>
                <a:gd name="connsiteY2" fmla="*/ 612648 h 1161288"/>
                <a:gd name="connsiteX3" fmla="*/ 22860 w 242316"/>
                <a:gd name="connsiteY3" fmla="*/ 932688 h 1161288"/>
                <a:gd name="connsiteX4" fmla="*/ 105156 w 242316"/>
                <a:gd name="connsiteY4" fmla="*/ 1161288 h 1161288"/>
                <a:gd name="connsiteX5" fmla="*/ 105156 w 242316"/>
                <a:gd name="connsiteY5" fmla="*/ 1161288 h 1161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2316" h="1161288">
                  <a:moveTo>
                    <a:pt x="205740" y="0"/>
                  </a:moveTo>
                  <a:cubicBezTo>
                    <a:pt x="111252" y="154686"/>
                    <a:pt x="16764" y="309372"/>
                    <a:pt x="22860" y="411480"/>
                  </a:cubicBezTo>
                  <a:cubicBezTo>
                    <a:pt x="28956" y="513588"/>
                    <a:pt x="242316" y="525780"/>
                    <a:pt x="242316" y="612648"/>
                  </a:cubicBezTo>
                  <a:cubicBezTo>
                    <a:pt x="242316" y="699516"/>
                    <a:pt x="45720" y="841248"/>
                    <a:pt x="22860" y="932688"/>
                  </a:cubicBezTo>
                  <a:cubicBezTo>
                    <a:pt x="0" y="1024128"/>
                    <a:pt x="105156" y="1161288"/>
                    <a:pt x="105156" y="1161288"/>
                  </a:cubicBezTo>
                  <a:lnTo>
                    <a:pt x="105156" y="1161288"/>
                  </a:lnTo>
                </a:path>
              </a:pathLst>
            </a:custGeom>
            <a:ln>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26" name="Freeform 125"/>
            <p:cNvSpPr/>
            <p:nvPr/>
          </p:nvSpPr>
          <p:spPr>
            <a:xfrm>
              <a:off x="2133600" y="2895600"/>
              <a:ext cx="242316" cy="1161288"/>
            </a:xfrm>
            <a:custGeom>
              <a:avLst/>
              <a:gdLst>
                <a:gd name="connsiteX0" fmla="*/ 205740 w 242316"/>
                <a:gd name="connsiteY0" fmla="*/ 0 h 1161288"/>
                <a:gd name="connsiteX1" fmla="*/ 22860 w 242316"/>
                <a:gd name="connsiteY1" fmla="*/ 411480 h 1161288"/>
                <a:gd name="connsiteX2" fmla="*/ 242316 w 242316"/>
                <a:gd name="connsiteY2" fmla="*/ 612648 h 1161288"/>
                <a:gd name="connsiteX3" fmla="*/ 22860 w 242316"/>
                <a:gd name="connsiteY3" fmla="*/ 932688 h 1161288"/>
                <a:gd name="connsiteX4" fmla="*/ 105156 w 242316"/>
                <a:gd name="connsiteY4" fmla="*/ 1161288 h 1161288"/>
                <a:gd name="connsiteX5" fmla="*/ 105156 w 242316"/>
                <a:gd name="connsiteY5" fmla="*/ 1161288 h 1161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2316" h="1161288">
                  <a:moveTo>
                    <a:pt x="205740" y="0"/>
                  </a:moveTo>
                  <a:cubicBezTo>
                    <a:pt x="111252" y="154686"/>
                    <a:pt x="16764" y="309372"/>
                    <a:pt x="22860" y="411480"/>
                  </a:cubicBezTo>
                  <a:cubicBezTo>
                    <a:pt x="28956" y="513588"/>
                    <a:pt x="242316" y="525780"/>
                    <a:pt x="242316" y="612648"/>
                  </a:cubicBezTo>
                  <a:cubicBezTo>
                    <a:pt x="242316" y="699516"/>
                    <a:pt x="45720" y="841248"/>
                    <a:pt x="22860" y="932688"/>
                  </a:cubicBezTo>
                  <a:cubicBezTo>
                    <a:pt x="0" y="1024128"/>
                    <a:pt x="105156" y="1161288"/>
                    <a:pt x="105156" y="1161288"/>
                  </a:cubicBezTo>
                  <a:lnTo>
                    <a:pt x="105156" y="1161288"/>
                  </a:lnTo>
                </a:path>
              </a:pathLst>
            </a:custGeom>
            <a:ln>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grpSp>
        <p:nvGrpSpPr>
          <p:cNvPr id="127" name="Group 79"/>
          <p:cNvGrpSpPr>
            <a:grpSpLocks noChangeAspect="1"/>
          </p:cNvGrpSpPr>
          <p:nvPr/>
        </p:nvGrpSpPr>
        <p:grpSpPr>
          <a:xfrm rot="21540000">
            <a:off x="7152956" y="3609884"/>
            <a:ext cx="386790" cy="848362"/>
            <a:chOff x="1524000" y="2871216"/>
            <a:chExt cx="914400" cy="2005584"/>
          </a:xfrm>
          <a:scene3d>
            <a:camera prst="orthographicFront">
              <a:rot lat="10800000" lon="0" rev="0"/>
            </a:camera>
            <a:lightRig rig="threePt" dir="t"/>
          </a:scene3d>
        </p:grpSpPr>
        <p:sp>
          <p:nvSpPr>
            <p:cNvPr id="128" name="Oval 127"/>
            <p:cNvSpPr/>
            <p:nvPr/>
          </p:nvSpPr>
          <p:spPr>
            <a:xfrm>
              <a:off x="1524000" y="3962400"/>
              <a:ext cx="914400" cy="914400"/>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9" name="Freeform 128"/>
            <p:cNvSpPr/>
            <p:nvPr/>
          </p:nvSpPr>
          <p:spPr>
            <a:xfrm>
              <a:off x="1623060" y="2871216"/>
              <a:ext cx="242316" cy="1161288"/>
            </a:xfrm>
            <a:custGeom>
              <a:avLst/>
              <a:gdLst>
                <a:gd name="connsiteX0" fmla="*/ 205740 w 242316"/>
                <a:gd name="connsiteY0" fmla="*/ 0 h 1161288"/>
                <a:gd name="connsiteX1" fmla="*/ 22860 w 242316"/>
                <a:gd name="connsiteY1" fmla="*/ 411480 h 1161288"/>
                <a:gd name="connsiteX2" fmla="*/ 242316 w 242316"/>
                <a:gd name="connsiteY2" fmla="*/ 612648 h 1161288"/>
                <a:gd name="connsiteX3" fmla="*/ 22860 w 242316"/>
                <a:gd name="connsiteY3" fmla="*/ 932688 h 1161288"/>
                <a:gd name="connsiteX4" fmla="*/ 105156 w 242316"/>
                <a:gd name="connsiteY4" fmla="*/ 1161288 h 1161288"/>
                <a:gd name="connsiteX5" fmla="*/ 105156 w 242316"/>
                <a:gd name="connsiteY5" fmla="*/ 1161288 h 1161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2316" h="1161288">
                  <a:moveTo>
                    <a:pt x="205740" y="0"/>
                  </a:moveTo>
                  <a:cubicBezTo>
                    <a:pt x="111252" y="154686"/>
                    <a:pt x="16764" y="309372"/>
                    <a:pt x="22860" y="411480"/>
                  </a:cubicBezTo>
                  <a:cubicBezTo>
                    <a:pt x="28956" y="513588"/>
                    <a:pt x="242316" y="525780"/>
                    <a:pt x="242316" y="612648"/>
                  </a:cubicBezTo>
                  <a:cubicBezTo>
                    <a:pt x="242316" y="699516"/>
                    <a:pt x="45720" y="841248"/>
                    <a:pt x="22860" y="932688"/>
                  </a:cubicBezTo>
                  <a:cubicBezTo>
                    <a:pt x="0" y="1024128"/>
                    <a:pt x="105156" y="1161288"/>
                    <a:pt x="105156" y="1161288"/>
                  </a:cubicBezTo>
                  <a:lnTo>
                    <a:pt x="105156" y="1161288"/>
                  </a:lnTo>
                </a:path>
              </a:pathLst>
            </a:custGeom>
            <a:ln>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30" name="Freeform 129"/>
            <p:cNvSpPr/>
            <p:nvPr/>
          </p:nvSpPr>
          <p:spPr>
            <a:xfrm>
              <a:off x="2133600" y="2895600"/>
              <a:ext cx="242316" cy="1161288"/>
            </a:xfrm>
            <a:custGeom>
              <a:avLst/>
              <a:gdLst>
                <a:gd name="connsiteX0" fmla="*/ 205740 w 242316"/>
                <a:gd name="connsiteY0" fmla="*/ 0 h 1161288"/>
                <a:gd name="connsiteX1" fmla="*/ 22860 w 242316"/>
                <a:gd name="connsiteY1" fmla="*/ 411480 h 1161288"/>
                <a:gd name="connsiteX2" fmla="*/ 242316 w 242316"/>
                <a:gd name="connsiteY2" fmla="*/ 612648 h 1161288"/>
                <a:gd name="connsiteX3" fmla="*/ 22860 w 242316"/>
                <a:gd name="connsiteY3" fmla="*/ 932688 h 1161288"/>
                <a:gd name="connsiteX4" fmla="*/ 105156 w 242316"/>
                <a:gd name="connsiteY4" fmla="*/ 1161288 h 1161288"/>
                <a:gd name="connsiteX5" fmla="*/ 105156 w 242316"/>
                <a:gd name="connsiteY5" fmla="*/ 1161288 h 1161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2316" h="1161288">
                  <a:moveTo>
                    <a:pt x="205740" y="0"/>
                  </a:moveTo>
                  <a:cubicBezTo>
                    <a:pt x="111252" y="154686"/>
                    <a:pt x="16764" y="309372"/>
                    <a:pt x="22860" y="411480"/>
                  </a:cubicBezTo>
                  <a:cubicBezTo>
                    <a:pt x="28956" y="513588"/>
                    <a:pt x="242316" y="525780"/>
                    <a:pt x="242316" y="612648"/>
                  </a:cubicBezTo>
                  <a:cubicBezTo>
                    <a:pt x="242316" y="699516"/>
                    <a:pt x="45720" y="841248"/>
                    <a:pt x="22860" y="932688"/>
                  </a:cubicBezTo>
                  <a:cubicBezTo>
                    <a:pt x="0" y="1024128"/>
                    <a:pt x="105156" y="1161288"/>
                    <a:pt x="105156" y="1161288"/>
                  </a:cubicBezTo>
                  <a:lnTo>
                    <a:pt x="105156" y="1161288"/>
                  </a:lnTo>
                </a:path>
              </a:pathLst>
            </a:custGeom>
            <a:ln>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grpSp>
        <p:nvGrpSpPr>
          <p:cNvPr id="131" name="Group 87"/>
          <p:cNvGrpSpPr>
            <a:grpSpLocks noChangeAspect="1"/>
          </p:cNvGrpSpPr>
          <p:nvPr/>
        </p:nvGrpSpPr>
        <p:grpSpPr>
          <a:xfrm rot="21540000">
            <a:off x="6238695" y="3625842"/>
            <a:ext cx="386790" cy="848362"/>
            <a:chOff x="1524000" y="2871216"/>
            <a:chExt cx="914400" cy="2005584"/>
          </a:xfrm>
          <a:scene3d>
            <a:camera prst="orthographicFront">
              <a:rot lat="10800000" lon="0" rev="0"/>
            </a:camera>
            <a:lightRig rig="threePt" dir="t"/>
          </a:scene3d>
        </p:grpSpPr>
        <p:sp>
          <p:nvSpPr>
            <p:cNvPr id="132" name="Oval 131"/>
            <p:cNvSpPr/>
            <p:nvPr/>
          </p:nvSpPr>
          <p:spPr>
            <a:xfrm>
              <a:off x="1524000" y="3962400"/>
              <a:ext cx="914400" cy="914400"/>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3" name="Freeform 132"/>
            <p:cNvSpPr/>
            <p:nvPr/>
          </p:nvSpPr>
          <p:spPr>
            <a:xfrm>
              <a:off x="1623060" y="2871216"/>
              <a:ext cx="242316" cy="1161288"/>
            </a:xfrm>
            <a:custGeom>
              <a:avLst/>
              <a:gdLst>
                <a:gd name="connsiteX0" fmla="*/ 205740 w 242316"/>
                <a:gd name="connsiteY0" fmla="*/ 0 h 1161288"/>
                <a:gd name="connsiteX1" fmla="*/ 22860 w 242316"/>
                <a:gd name="connsiteY1" fmla="*/ 411480 h 1161288"/>
                <a:gd name="connsiteX2" fmla="*/ 242316 w 242316"/>
                <a:gd name="connsiteY2" fmla="*/ 612648 h 1161288"/>
                <a:gd name="connsiteX3" fmla="*/ 22860 w 242316"/>
                <a:gd name="connsiteY3" fmla="*/ 932688 h 1161288"/>
                <a:gd name="connsiteX4" fmla="*/ 105156 w 242316"/>
                <a:gd name="connsiteY4" fmla="*/ 1161288 h 1161288"/>
                <a:gd name="connsiteX5" fmla="*/ 105156 w 242316"/>
                <a:gd name="connsiteY5" fmla="*/ 1161288 h 1161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2316" h="1161288">
                  <a:moveTo>
                    <a:pt x="205740" y="0"/>
                  </a:moveTo>
                  <a:cubicBezTo>
                    <a:pt x="111252" y="154686"/>
                    <a:pt x="16764" y="309372"/>
                    <a:pt x="22860" y="411480"/>
                  </a:cubicBezTo>
                  <a:cubicBezTo>
                    <a:pt x="28956" y="513588"/>
                    <a:pt x="242316" y="525780"/>
                    <a:pt x="242316" y="612648"/>
                  </a:cubicBezTo>
                  <a:cubicBezTo>
                    <a:pt x="242316" y="699516"/>
                    <a:pt x="45720" y="841248"/>
                    <a:pt x="22860" y="932688"/>
                  </a:cubicBezTo>
                  <a:cubicBezTo>
                    <a:pt x="0" y="1024128"/>
                    <a:pt x="105156" y="1161288"/>
                    <a:pt x="105156" y="1161288"/>
                  </a:cubicBezTo>
                  <a:lnTo>
                    <a:pt x="105156" y="1161288"/>
                  </a:lnTo>
                </a:path>
              </a:pathLst>
            </a:custGeom>
            <a:ln>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34" name="Freeform 133"/>
            <p:cNvSpPr/>
            <p:nvPr/>
          </p:nvSpPr>
          <p:spPr>
            <a:xfrm>
              <a:off x="2133600" y="2895600"/>
              <a:ext cx="242316" cy="1161288"/>
            </a:xfrm>
            <a:custGeom>
              <a:avLst/>
              <a:gdLst>
                <a:gd name="connsiteX0" fmla="*/ 205740 w 242316"/>
                <a:gd name="connsiteY0" fmla="*/ 0 h 1161288"/>
                <a:gd name="connsiteX1" fmla="*/ 22860 w 242316"/>
                <a:gd name="connsiteY1" fmla="*/ 411480 h 1161288"/>
                <a:gd name="connsiteX2" fmla="*/ 242316 w 242316"/>
                <a:gd name="connsiteY2" fmla="*/ 612648 h 1161288"/>
                <a:gd name="connsiteX3" fmla="*/ 22860 w 242316"/>
                <a:gd name="connsiteY3" fmla="*/ 932688 h 1161288"/>
                <a:gd name="connsiteX4" fmla="*/ 105156 w 242316"/>
                <a:gd name="connsiteY4" fmla="*/ 1161288 h 1161288"/>
                <a:gd name="connsiteX5" fmla="*/ 105156 w 242316"/>
                <a:gd name="connsiteY5" fmla="*/ 1161288 h 1161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2316" h="1161288">
                  <a:moveTo>
                    <a:pt x="205740" y="0"/>
                  </a:moveTo>
                  <a:cubicBezTo>
                    <a:pt x="111252" y="154686"/>
                    <a:pt x="16764" y="309372"/>
                    <a:pt x="22860" y="411480"/>
                  </a:cubicBezTo>
                  <a:cubicBezTo>
                    <a:pt x="28956" y="513588"/>
                    <a:pt x="242316" y="525780"/>
                    <a:pt x="242316" y="612648"/>
                  </a:cubicBezTo>
                  <a:cubicBezTo>
                    <a:pt x="242316" y="699516"/>
                    <a:pt x="45720" y="841248"/>
                    <a:pt x="22860" y="932688"/>
                  </a:cubicBezTo>
                  <a:cubicBezTo>
                    <a:pt x="0" y="1024128"/>
                    <a:pt x="105156" y="1161288"/>
                    <a:pt x="105156" y="1161288"/>
                  </a:cubicBezTo>
                  <a:lnTo>
                    <a:pt x="105156" y="1161288"/>
                  </a:lnTo>
                </a:path>
              </a:pathLst>
            </a:custGeom>
            <a:ln>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grpSp>
        <p:nvGrpSpPr>
          <p:cNvPr id="135" name="Group 134"/>
          <p:cNvGrpSpPr>
            <a:grpSpLocks noChangeAspect="1"/>
          </p:cNvGrpSpPr>
          <p:nvPr/>
        </p:nvGrpSpPr>
        <p:grpSpPr>
          <a:xfrm rot="10800000">
            <a:off x="2966010" y="5019038"/>
            <a:ext cx="386790" cy="848362"/>
            <a:chOff x="1524000" y="2871216"/>
            <a:chExt cx="914400" cy="2005584"/>
          </a:xfrm>
        </p:grpSpPr>
        <p:sp>
          <p:nvSpPr>
            <p:cNvPr id="136" name="Oval 135"/>
            <p:cNvSpPr/>
            <p:nvPr/>
          </p:nvSpPr>
          <p:spPr>
            <a:xfrm>
              <a:off x="1524000" y="3962400"/>
              <a:ext cx="914400" cy="914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7" name="Freeform 136"/>
            <p:cNvSpPr/>
            <p:nvPr/>
          </p:nvSpPr>
          <p:spPr>
            <a:xfrm>
              <a:off x="1623060" y="2871216"/>
              <a:ext cx="242316" cy="1161288"/>
            </a:xfrm>
            <a:custGeom>
              <a:avLst/>
              <a:gdLst>
                <a:gd name="connsiteX0" fmla="*/ 205740 w 242316"/>
                <a:gd name="connsiteY0" fmla="*/ 0 h 1161288"/>
                <a:gd name="connsiteX1" fmla="*/ 22860 w 242316"/>
                <a:gd name="connsiteY1" fmla="*/ 411480 h 1161288"/>
                <a:gd name="connsiteX2" fmla="*/ 242316 w 242316"/>
                <a:gd name="connsiteY2" fmla="*/ 612648 h 1161288"/>
                <a:gd name="connsiteX3" fmla="*/ 22860 w 242316"/>
                <a:gd name="connsiteY3" fmla="*/ 932688 h 1161288"/>
                <a:gd name="connsiteX4" fmla="*/ 105156 w 242316"/>
                <a:gd name="connsiteY4" fmla="*/ 1161288 h 1161288"/>
                <a:gd name="connsiteX5" fmla="*/ 105156 w 242316"/>
                <a:gd name="connsiteY5" fmla="*/ 1161288 h 1161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2316" h="1161288">
                  <a:moveTo>
                    <a:pt x="205740" y="0"/>
                  </a:moveTo>
                  <a:cubicBezTo>
                    <a:pt x="111252" y="154686"/>
                    <a:pt x="16764" y="309372"/>
                    <a:pt x="22860" y="411480"/>
                  </a:cubicBezTo>
                  <a:cubicBezTo>
                    <a:pt x="28956" y="513588"/>
                    <a:pt x="242316" y="525780"/>
                    <a:pt x="242316" y="612648"/>
                  </a:cubicBezTo>
                  <a:cubicBezTo>
                    <a:pt x="242316" y="699516"/>
                    <a:pt x="45720" y="841248"/>
                    <a:pt x="22860" y="932688"/>
                  </a:cubicBezTo>
                  <a:cubicBezTo>
                    <a:pt x="0" y="1024128"/>
                    <a:pt x="105156" y="1161288"/>
                    <a:pt x="105156" y="1161288"/>
                  </a:cubicBezTo>
                  <a:lnTo>
                    <a:pt x="105156" y="1161288"/>
                  </a:lnTo>
                </a:path>
              </a:pathLst>
            </a:cu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38" name="Freeform 137"/>
            <p:cNvSpPr/>
            <p:nvPr/>
          </p:nvSpPr>
          <p:spPr>
            <a:xfrm>
              <a:off x="2133600" y="2895600"/>
              <a:ext cx="242316" cy="1161288"/>
            </a:xfrm>
            <a:custGeom>
              <a:avLst/>
              <a:gdLst>
                <a:gd name="connsiteX0" fmla="*/ 205740 w 242316"/>
                <a:gd name="connsiteY0" fmla="*/ 0 h 1161288"/>
                <a:gd name="connsiteX1" fmla="*/ 22860 w 242316"/>
                <a:gd name="connsiteY1" fmla="*/ 411480 h 1161288"/>
                <a:gd name="connsiteX2" fmla="*/ 242316 w 242316"/>
                <a:gd name="connsiteY2" fmla="*/ 612648 h 1161288"/>
                <a:gd name="connsiteX3" fmla="*/ 22860 w 242316"/>
                <a:gd name="connsiteY3" fmla="*/ 932688 h 1161288"/>
                <a:gd name="connsiteX4" fmla="*/ 105156 w 242316"/>
                <a:gd name="connsiteY4" fmla="*/ 1161288 h 1161288"/>
                <a:gd name="connsiteX5" fmla="*/ 105156 w 242316"/>
                <a:gd name="connsiteY5" fmla="*/ 1161288 h 1161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2316" h="1161288">
                  <a:moveTo>
                    <a:pt x="205740" y="0"/>
                  </a:moveTo>
                  <a:cubicBezTo>
                    <a:pt x="111252" y="154686"/>
                    <a:pt x="16764" y="309372"/>
                    <a:pt x="22860" y="411480"/>
                  </a:cubicBezTo>
                  <a:cubicBezTo>
                    <a:pt x="28956" y="513588"/>
                    <a:pt x="242316" y="525780"/>
                    <a:pt x="242316" y="612648"/>
                  </a:cubicBezTo>
                  <a:cubicBezTo>
                    <a:pt x="242316" y="699516"/>
                    <a:pt x="45720" y="841248"/>
                    <a:pt x="22860" y="932688"/>
                  </a:cubicBezTo>
                  <a:cubicBezTo>
                    <a:pt x="0" y="1024128"/>
                    <a:pt x="105156" y="1161288"/>
                    <a:pt x="105156" y="1161288"/>
                  </a:cubicBezTo>
                  <a:lnTo>
                    <a:pt x="105156" y="1161288"/>
                  </a:lnTo>
                </a:path>
              </a:pathLst>
            </a:cu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sp>
        <p:nvSpPr>
          <p:cNvPr id="139" name="TextBox 138"/>
          <p:cNvSpPr txBox="1"/>
          <p:nvPr/>
        </p:nvSpPr>
        <p:spPr>
          <a:xfrm>
            <a:off x="3429000" y="5334000"/>
            <a:ext cx="2332690" cy="369332"/>
          </a:xfrm>
          <a:prstGeom prst="rect">
            <a:avLst/>
          </a:prstGeom>
          <a:noFill/>
        </p:spPr>
        <p:txBody>
          <a:bodyPr wrap="none" rtlCol="0">
            <a:spAutoFit/>
          </a:bodyPr>
          <a:lstStyle/>
          <a:p>
            <a:r>
              <a:rPr lang="en-US" dirty="0" smtClean="0"/>
              <a:t>= </a:t>
            </a:r>
            <a:r>
              <a:rPr lang="en-US" kern="0" dirty="0" smtClean="0"/>
              <a:t>Phosphatidylserine</a:t>
            </a:r>
            <a:endParaRPr lang="en-US" dirty="0"/>
          </a:p>
        </p:txBody>
      </p:sp>
      <p:sp>
        <p:nvSpPr>
          <p:cNvPr id="140" name="TextBox 139"/>
          <p:cNvSpPr txBox="1"/>
          <p:nvPr/>
        </p:nvSpPr>
        <p:spPr>
          <a:xfrm>
            <a:off x="284647" y="1676400"/>
            <a:ext cx="2292615" cy="584775"/>
          </a:xfrm>
          <a:prstGeom prst="rect">
            <a:avLst/>
          </a:prstGeom>
          <a:noFill/>
        </p:spPr>
        <p:txBody>
          <a:bodyPr wrap="none" rtlCol="0">
            <a:spAutoFit/>
          </a:bodyPr>
          <a:lstStyle/>
          <a:p>
            <a:pPr algn="ctr"/>
            <a:r>
              <a:rPr lang="en-US" sz="1600" dirty="0" smtClean="0"/>
              <a:t>Normal Cell Membrane</a:t>
            </a:r>
          </a:p>
          <a:p>
            <a:pPr algn="ctr"/>
            <a:r>
              <a:rPr lang="en-US" sz="1600" dirty="0" smtClean="0"/>
              <a:t>No PS on surface.</a:t>
            </a:r>
            <a:endParaRPr lang="en-US" sz="1600" dirty="0"/>
          </a:p>
        </p:txBody>
      </p:sp>
      <p:sp>
        <p:nvSpPr>
          <p:cNvPr id="141" name="TextBox 140"/>
          <p:cNvSpPr txBox="1"/>
          <p:nvPr/>
        </p:nvSpPr>
        <p:spPr>
          <a:xfrm>
            <a:off x="3345557" y="1676400"/>
            <a:ext cx="2486578" cy="584775"/>
          </a:xfrm>
          <a:prstGeom prst="rect">
            <a:avLst/>
          </a:prstGeom>
          <a:noFill/>
        </p:spPr>
        <p:txBody>
          <a:bodyPr wrap="none" rtlCol="0">
            <a:spAutoFit/>
          </a:bodyPr>
          <a:lstStyle/>
          <a:p>
            <a:pPr algn="ctr"/>
            <a:r>
              <a:rPr lang="en-US" sz="1600" dirty="0" smtClean="0"/>
              <a:t>Apoptotic Cell Membrane</a:t>
            </a:r>
          </a:p>
          <a:p>
            <a:pPr algn="ctr"/>
            <a:r>
              <a:rPr lang="en-US" sz="1600" dirty="0" smtClean="0"/>
              <a:t>PS on surface.</a:t>
            </a:r>
            <a:endParaRPr lang="en-US" sz="1600" dirty="0"/>
          </a:p>
        </p:txBody>
      </p:sp>
      <p:sp>
        <p:nvSpPr>
          <p:cNvPr id="142" name="TextBox 141"/>
          <p:cNvSpPr txBox="1"/>
          <p:nvPr/>
        </p:nvSpPr>
        <p:spPr>
          <a:xfrm>
            <a:off x="6310950" y="1676400"/>
            <a:ext cx="2569934" cy="830997"/>
          </a:xfrm>
          <a:prstGeom prst="rect">
            <a:avLst/>
          </a:prstGeom>
          <a:noFill/>
        </p:spPr>
        <p:txBody>
          <a:bodyPr wrap="none" rtlCol="0">
            <a:spAutoFit/>
          </a:bodyPr>
          <a:lstStyle/>
          <a:p>
            <a:pPr algn="ctr"/>
            <a:r>
              <a:rPr lang="en-US" sz="1600" dirty="0" smtClean="0"/>
              <a:t>Apoptotic/Necrotic Cell</a:t>
            </a:r>
          </a:p>
          <a:p>
            <a:pPr algn="ctr"/>
            <a:r>
              <a:rPr lang="en-US" sz="1600" dirty="0" smtClean="0"/>
              <a:t>Membrane PS on surface,</a:t>
            </a:r>
          </a:p>
          <a:p>
            <a:pPr algn="ctr"/>
            <a:r>
              <a:rPr lang="en-US" sz="1600" dirty="0" smtClean="0"/>
              <a:t> membrane disintegrates.</a:t>
            </a:r>
            <a:endParaRPr lang="en-US" sz="1600" dirty="0"/>
          </a:p>
        </p:txBody>
      </p:sp>
      <p:sp>
        <p:nvSpPr>
          <p:cNvPr id="143" name="TextBox 142"/>
          <p:cNvSpPr txBox="1"/>
          <p:nvPr/>
        </p:nvSpPr>
        <p:spPr>
          <a:xfrm>
            <a:off x="3933089" y="4596825"/>
            <a:ext cx="1326004" cy="338554"/>
          </a:xfrm>
          <a:prstGeom prst="rect">
            <a:avLst/>
          </a:prstGeom>
          <a:noFill/>
        </p:spPr>
        <p:txBody>
          <a:bodyPr wrap="none" rtlCol="0">
            <a:spAutoFit/>
          </a:bodyPr>
          <a:lstStyle/>
          <a:p>
            <a:pPr algn="ctr"/>
            <a:r>
              <a:rPr lang="en-US" sz="1600" dirty="0" smtClean="0"/>
              <a:t>Inner Leaflet</a:t>
            </a:r>
            <a:endParaRPr lang="en-US" sz="1600" dirty="0"/>
          </a:p>
        </p:txBody>
      </p:sp>
      <p:sp>
        <p:nvSpPr>
          <p:cNvPr id="144" name="TextBox 143"/>
          <p:cNvSpPr txBox="1"/>
          <p:nvPr/>
        </p:nvSpPr>
        <p:spPr>
          <a:xfrm>
            <a:off x="731396" y="4614446"/>
            <a:ext cx="1326004" cy="338554"/>
          </a:xfrm>
          <a:prstGeom prst="rect">
            <a:avLst/>
          </a:prstGeom>
          <a:noFill/>
        </p:spPr>
        <p:txBody>
          <a:bodyPr wrap="none" rtlCol="0">
            <a:spAutoFit/>
          </a:bodyPr>
          <a:lstStyle/>
          <a:p>
            <a:pPr algn="ctr"/>
            <a:r>
              <a:rPr lang="en-US" sz="1600" dirty="0" smtClean="0"/>
              <a:t>Inner Leaflet</a:t>
            </a:r>
            <a:endParaRPr lang="en-US" sz="1600" dirty="0"/>
          </a:p>
        </p:txBody>
      </p:sp>
      <p:sp>
        <p:nvSpPr>
          <p:cNvPr id="145" name="TextBox 144"/>
          <p:cNvSpPr txBox="1"/>
          <p:nvPr/>
        </p:nvSpPr>
        <p:spPr>
          <a:xfrm>
            <a:off x="6979796" y="4614446"/>
            <a:ext cx="1326004" cy="338554"/>
          </a:xfrm>
          <a:prstGeom prst="rect">
            <a:avLst/>
          </a:prstGeom>
          <a:noFill/>
        </p:spPr>
        <p:txBody>
          <a:bodyPr wrap="none" rtlCol="0">
            <a:spAutoFit/>
          </a:bodyPr>
          <a:lstStyle/>
          <a:p>
            <a:pPr algn="ctr"/>
            <a:r>
              <a:rPr lang="en-US" sz="1600" dirty="0" smtClean="0"/>
              <a:t>Inner Leaflet</a:t>
            </a:r>
            <a:endParaRPr lang="en-US" sz="1600"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algn="ctr"/>
            <a:r>
              <a:rPr lang="en-US" dirty="0" smtClean="0"/>
              <a:t>Annexin V Assay</a:t>
            </a:r>
            <a:endParaRPr lang="en-US" dirty="0"/>
          </a:p>
        </p:txBody>
      </p:sp>
      <p:pic>
        <p:nvPicPr>
          <p:cNvPr id="144" name="Content Placeholder 143" descr="cytoglo4.jpg"/>
          <p:cNvPicPr>
            <a:picLocks noGrp="1" noChangeAspect="1"/>
          </p:cNvPicPr>
          <p:nvPr>
            <p:ph idx="1"/>
          </p:nvPr>
        </p:nvPicPr>
        <p:blipFill>
          <a:blip r:embed="rId3" cstate="print"/>
          <a:stretch>
            <a:fillRect/>
          </a:stretch>
        </p:blipFill>
        <p:spPr>
          <a:xfrm>
            <a:off x="1295400" y="2209800"/>
            <a:ext cx="6377940" cy="2908459"/>
          </a:xfrm>
        </p:spPr>
      </p:pic>
      <p:sp>
        <p:nvSpPr>
          <p:cNvPr id="145" name="TextBox 144"/>
          <p:cNvSpPr txBox="1"/>
          <p:nvPr/>
        </p:nvSpPr>
        <p:spPr>
          <a:xfrm>
            <a:off x="1752600" y="6400800"/>
            <a:ext cx="5378460" cy="369332"/>
          </a:xfrm>
          <a:prstGeom prst="rect">
            <a:avLst/>
          </a:prstGeom>
          <a:noFill/>
        </p:spPr>
        <p:txBody>
          <a:bodyPr wrap="none" rtlCol="0">
            <a:spAutoFit/>
          </a:bodyPr>
          <a:lstStyle/>
          <a:p>
            <a:r>
              <a:rPr lang="en-US" dirty="0" smtClean="0"/>
              <a:t>Figure from Imgenex, CytoGLO Annexin V FITC kit</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algn="ctr"/>
            <a:r>
              <a:rPr lang="en-US" dirty="0" smtClean="0"/>
              <a:t>Annexin V Assay</a:t>
            </a:r>
            <a:endParaRPr lang="en-US" dirty="0"/>
          </a:p>
        </p:txBody>
      </p:sp>
      <p:sp>
        <p:nvSpPr>
          <p:cNvPr id="3075" name="Rectangle 3"/>
          <p:cNvSpPr>
            <a:spLocks noGrp="1" noChangeArrowheads="1"/>
          </p:cNvSpPr>
          <p:nvPr>
            <p:ph type="body" idx="1"/>
          </p:nvPr>
        </p:nvSpPr>
        <p:spPr>
          <a:xfrm>
            <a:off x="457200" y="1295400"/>
            <a:ext cx="8229600" cy="4114800"/>
          </a:xfrm>
        </p:spPr>
        <p:txBody>
          <a:bodyPr>
            <a:noAutofit/>
          </a:bodyPr>
          <a:lstStyle/>
          <a:p>
            <a:pPr lvl="2"/>
            <a:endParaRPr lang="en-US" sz="1800" b="0" dirty="0" smtClean="0"/>
          </a:p>
          <a:p>
            <a:pPr lvl="2">
              <a:buNone/>
            </a:pPr>
            <a:endParaRPr lang="en-US" sz="1800" b="0" dirty="0" smtClean="0"/>
          </a:p>
          <a:p>
            <a:pPr lvl="2">
              <a:buNone/>
            </a:pPr>
            <a:endParaRPr lang="en-US" sz="1800" b="0" dirty="0" smtClean="0"/>
          </a:p>
          <a:p>
            <a:pPr lvl="2"/>
            <a:endParaRPr lang="en-US" sz="1800" b="0" dirty="0" smtClean="0"/>
          </a:p>
          <a:p>
            <a:pPr lvl="2"/>
            <a:endParaRPr lang="en-US" sz="2800" b="0" dirty="0" smtClean="0"/>
          </a:p>
          <a:p>
            <a:pPr lvl="1">
              <a:buNone/>
            </a:pPr>
            <a:endParaRPr lang="en-US" sz="2400" b="0" dirty="0" smtClean="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8553" y="1965960"/>
            <a:ext cx="4871847" cy="4053840"/>
          </a:xfrm>
          <a:prstGeom prst="rect">
            <a:avLst/>
          </a:prstGeom>
        </p:spPr>
      </p:pic>
      <p:sp>
        <p:nvSpPr>
          <p:cNvPr id="9" name="Rectangle 3"/>
          <p:cNvSpPr txBox="1">
            <a:spLocks noChangeArrowheads="1"/>
          </p:cNvSpPr>
          <p:nvPr/>
        </p:nvSpPr>
        <p:spPr bwMode="auto">
          <a:xfrm>
            <a:off x="609600" y="1524000"/>
            <a:ext cx="82296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Autofit/>
          </a:bodyPr>
          <a:lstStyle/>
          <a:p>
            <a:pPr marL="742950" marR="0" lvl="1" indent="-285750" algn="l" defTabSz="914400" rtl="0" eaLnBrk="1" fontAlgn="base" latinLnBrk="0" hangingPunct="1">
              <a:lnSpc>
                <a:spcPct val="100000"/>
              </a:lnSpc>
              <a:spcBef>
                <a:spcPct val="0"/>
              </a:spcBef>
              <a:spcAft>
                <a:spcPct val="20000"/>
              </a:spcAft>
              <a:buClrTx/>
              <a:buSzPct val="110000"/>
              <a:buFont typeface="Wingdings" pitchFamily="2" charset="2"/>
              <a:buChar char="§"/>
              <a:tabLst/>
              <a:defRPr/>
            </a:pPr>
            <a:r>
              <a:rPr lang="en-US" sz="2800" kern="0" dirty="0" smtClean="0">
                <a:latin typeface="+mn-lt"/>
              </a:rPr>
              <a:t>Titrate the Annexin V.</a:t>
            </a:r>
            <a:endParaRPr lang="en-US" kern="0" dirty="0" smtClean="0">
              <a:latin typeface="+mn-lt"/>
            </a:endParaRPr>
          </a:p>
          <a:p>
            <a:pPr marL="1143000" lvl="2" indent="-228600">
              <a:spcAft>
                <a:spcPct val="20000"/>
              </a:spcAft>
              <a:buSzPct val="110000"/>
            </a:pPr>
            <a:endParaRPr lang="en-US" kern="0" dirty="0" smtClean="0">
              <a:latin typeface="+mn-lt"/>
            </a:endParaRPr>
          </a:p>
          <a:p>
            <a:pPr marL="1143000" lvl="2" indent="-228600">
              <a:spcAft>
                <a:spcPct val="20000"/>
              </a:spcAft>
              <a:buSzPct val="110000"/>
              <a:buFont typeface="Wingdings" pitchFamily="2" charset="2"/>
              <a:buChar char="§"/>
            </a:pPr>
            <a:endParaRPr lang="en-US" kern="0" baseline="30000" dirty="0" smtClean="0">
              <a:latin typeface="+mn-lt"/>
            </a:endParaRPr>
          </a:p>
          <a:p>
            <a:pPr marL="1143000" lvl="2" indent="-228600">
              <a:spcAft>
                <a:spcPct val="20000"/>
              </a:spcAft>
              <a:buSzPct val="110000"/>
              <a:buFont typeface="Wingdings" pitchFamily="2" charset="2"/>
              <a:buChar char="§"/>
            </a:pPr>
            <a:endParaRPr lang="en-US" kern="0" dirty="0" smtClean="0">
              <a:latin typeface="+mn-lt"/>
            </a:endParaRPr>
          </a:p>
          <a:p>
            <a:pPr marL="1143000" lvl="2" indent="-228600">
              <a:spcAft>
                <a:spcPct val="20000"/>
              </a:spcAft>
              <a:buSzPct val="110000"/>
              <a:buFont typeface="Wingdings" pitchFamily="2" charset="2"/>
              <a:buChar char="§"/>
            </a:pPr>
            <a:endParaRPr kumimoji="0" lang="en-US" sz="1800" b="0" i="0" u="none" strike="noStrike" kern="0" cap="none" spc="0" normalizeH="0" baseline="0" noProof="0" dirty="0" smtClean="0">
              <a:ln>
                <a:noFill/>
              </a:ln>
              <a:solidFill>
                <a:schemeClr val="tx1"/>
              </a:solidFill>
              <a:effectLst/>
              <a:uLnTx/>
              <a:uFillTx/>
              <a:latin typeface="+mn-lt"/>
            </a:endParaRPr>
          </a:p>
          <a:p>
            <a:pPr marL="1143000" marR="0" lvl="2" indent="-228600" algn="l" defTabSz="914400" rtl="0" eaLnBrk="1" fontAlgn="base" latinLnBrk="0" hangingPunct="1">
              <a:lnSpc>
                <a:spcPct val="100000"/>
              </a:lnSpc>
              <a:spcBef>
                <a:spcPct val="0"/>
              </a:spcBef>
              <a:spcAft>
                <a:spcPct val="20000"/>
              </a:spcAft>
              <a:buClrTx/>
              <a:buSzPct val="110000"/>
              <a:buFont typeface="Wingdings" pitchFamily="2" charset="2"/>
              <a:buChar char="§"/>
              <a:tabLst/>
              <a:defRPr/>
            </a:pPr>
            <a:endParaRPr kumimoji="0" lang="en-US" sz="1800" b="0" i="0" u="none" strike="noStrike" kern="0" cap="none" spc="0" normalizeH="0" baseline="0" noProof="0" dirty="0" smtClean="0">
              <a:ln>
                <a:noFill/>
              </a:ln>
              <a:solidFill>
                <a:schemeClr val="tx1"/>
              </a:solidFill>
              <a:effectLst/>
              <a:uLnTx/>
              <a:uFillTx/>
              <a:latin typeface="+mn-lt"/>
            </a:endParaRPr>
          </a:p>
          <a:p>
            <a:pPr marL="1143000" marR="0" lvl="2" indent="-228600" algn="l" defTabSz="914400" rtl="0" eaLnBrk="1" fontAlgn="base" latinLnBrk="0" hangingPunct="1">
              <a:lnSpc>
                <a:spcPct val="100000"/>
              </a:lnSpc>
              <a:spcBef>
                <a:spcPct val="0"/>
              </a:spcBef>
              <a:spcAft>
                <a:spcPct val="20000"/>
              </a:spcAft>
              <a:buClrTx/>
              <a:buSzPct val="110000"/>
              <a:buFont typeface="Wingdings" pitchFamily="2" charset="2"/>
              <a:buNone/>
              <a:tabLst/>
              <a:defRPr/>
            </a:pPr>
            <a:endParaRPr kumimoji="0" lang="en-US" sz="1800" b="0" i="0" u="none" strike="noStrike" kern="0" cap="none" spc="0" normalizeH="0" baseline="0" noProof="0" dirty="0" smtClean="0">
              <a:ln>
                <a:noFill/>
              </a:ln>
              <a:solidFill>
                <a:schemeClr val="tx1"/>
              </a:solidFill>
              <a:effectLst/>
              <a:uLnTx/>
              <a:uFillTx/>
              <a:latin typeface="+mn-lt"/>
            </a:endParaRPr>
          </a:p>
          <a:p>
            <a:pPr marL="1143000" marR="0" lvl="2" indent="-228600" algn="l" defTabSz="914400" rtl="0" eaLnBrk="1" fontAlgn="base" latinLnBrk="0" hangingPunct="1">
              <a:lnSpc>
                <a:spcPct val="100000"/>
              </a:lnSpc>
              <a:spcBef>
                <a:spcPct val="0"/>
              </a:spcBef>
              <a:spcAft>
                <a:spcPct val="20000"/>
              </a:spcAft>
              <a:buClrTx/>
              <a:buSzPct val="110000"/>
              <a:buFont typeface="Wingdings" pitchFamily="2" charset="2"/>
              <a:buChar char="§"/>
              <a:tabLst/>
              <a:defRPr/>
            </a:pPr>
            <a:endParaRPr kumimoji="0" lang="en-US" sz="1800" b="0" i="0" u="none" strike="noStrike" kern="0" cap="none" spc="0" normalizeH="0" baseline="0" noProof="0" dirty="0" smtClean="0">
              <a:ln>
                <a:noFill/>
              </a:ln>
              <a:solidFill>
                <a:schemeClr val="tx1"/>
              </a:solidFill>
              <a:effectLst/>
              <a:uLnTx/>
              <a:uFillTx/>
              <a:latin typeface="+mn-lt"/>
            </a:endParaRPr>
          </a:p>
          <a:p>
            <a:pPr marL="1143000" marR="0" lvl="2" indent="-228600" algn="l" defTabSz="914400" rtl="0" eaLnBrk="1" fontAlgn="base" latinLnBrk="0" hangingPunct="1">
              <a:lnSpc>
                <a:spcPct val="100000"/>
              </a:lnSpc>
              <a:spcBef>
                <a:spcPct val="0"/>
              </a:spcBef>
              <a:spcAft>
                <a:spcPct val="20000"/>
              </a:spcAft>
              <a:buClrTx/>
              <a:buSzPct val="110000"/>
              <a:buFont typeface="Wingdings" pitchFamily="2" charset="2"/>
              <a:buChar char="§"/>
              <a:tabLst/>
              <a:defRPr/>
            </a:pPr>
            <a:endParaRPr kumimoji="0" lang="en-US" sz="1800" b="0" i="0" u="none" strike="noStrike" kern="0" cap="none" spc="0" normalizeH="0" baseline="0" noProof="0" dirty="0" smtClean="0">
              <a:ln>
                <a:noFill/>
              </a:ln>
              <a:solidFill>
                <a:schemeClr val="tx1"/>
              </a:solidFill>
              <a:effectLst/>
              <a:uLnTx/>
              <a:uFillTx/>
              <a:latin typeface="+mn-lt"/>
            </a:endParaRPr>
          </a:p>
          <a:p>
            <a:pPr marL="1143000" marR="0" lvl="2" indent="-228600" algn="l" defTabSz="914400" rtl="0" eaLnBrk="1" fontAlgn="base" latinLnBrk="0" hangingPunct="1">
              <a:lnSpc>
                <a:spcPct val="100000"/>
              </a:lnSpc>
              <a:spcBef>
                <a:spcPct val="0"/>
              </a:spcBef>
              <a:spcAft>
                <a:spcPct val="20000"/>
              </a:spcAft>
              <a:buClrTx/>
              <a:buSzPct val="110000"/>
              <a:buFont typeface="Wingdings" pitchFamily="2" charset="2"/>
              <a:buChar char="§"/>
              <a:tabLst/>
              <a:defRPr/>
            </a:pPr>
            <a:endParaRPr kumimoji="0" lang="en-US" sz="2800" b="0" i="0" u="none" strike="noStrike" kern="0" cap="none" spc="0" normalizeH="0" baseline="0" noProof="0" dirty="0" smtClean="0">
              <a:ln>
                <a:noFill/>
              </a:ln>
              <a:solidFill>
                <a:schemeClr val="tx1"/>
              </a:solidFill>
              <a:effectLst/>
              <a:uLnTx/>
              <a:uFillTx/>
              <a:latin typeface="+mn-lt"/>
            </a:endParaRPr>
          </a:p>
          <a:p>
            <a:pPr marL="742950" marR="0" lvl="1" indent="-285750" algn="l" defTabSz="914400" rtl="0" eaLnBrk="1" fontAlgn="base" latinLnBrk="0" hangingPunct="1">
              <a:lnSpc>
                <a:spcPct val="100000"/>
              </a:lnSpc>
              <a:spcBef>
                <a:spcPct val="0"/>
              </a:spcBef>
              <a:spcAft>
                <a:spcPct val="20000"/>
              </a:spcAft>
              <a:buClrTx/>
              <a:buSzPct val="110000"/>
              <a:buFont typeface="Wingdings" pitchFamily="2" charset="2"/>
              <a:buNone/>
              <a:tabLst/>
              <a:defRPr/>
            </a:pPr>
            <a:endParaRPr kumimoji="0" lang="en-US" sz="2400" b="0" i="0" u="none" strike="noStrike" kern="0" cap="none" spc="0" normalizeH="0" baseline="0" noProof="0" dirty="0" smtClean="0">
              <a:ln>
                <a:noFill/>
              </a:ln>
              <a:solidFill>
                <a:schemeClr val="tx1"/>
              </a:solidFill>
              <a:effectLst/>
              <a:uLnTx/>
              <a:uFillTx/>
              <a:latin typeface="+mn-lt"/>
            </a:endParaRPr>
          </a:p>
        </p:txBody>
      </p:sp>
      <p:sp>
        <p:nvSpPr>
          <p:cNvPr id="3" name="TextBox 2"/>
          <p:cNvSpPr txBox="1"/>
          <p:nvPr/>
        </p:nvSpPr>
        <p:spPr>
          <a:xfrm>
            <a:off x="7010400" y="1524000"/>
            <a:ext cx="1905000" cy="1477328"/>
          </a:xfrm>
          <a:prstGeom prst="rect">
            <a:avLst/>
          </a:prstGeom>
          <a:solidFill>
            <a:schemeClr val="accent3"/>
          </a:solidFill>
        </p:spPr>
        <p:txBody>
          <a:bodyPr wrap="square" rtlCol="0">
            <a:spAutoFit/>
          </a:bodyPr>
          <a:lstStyle/>
          <a:p>
            <a:r>
              <a:rPr lang="en-US" dirty="0" smtClean="0">
                <a:solidFill>
                  <a:srgbClr val="003300"/>
                </a:solidFill>
              </a:rPr>
              <a:t>10 </a:t>
            </a:r>
            <a:r>
              <a:rPr lang="en-US" dirty="0" err="1" smtClean="0">
                <a:solidFill>
                  <a:srgbClr val="003300"/>
                </a:solidFill>
              </a:rPr>
              <a:t>ul</a:t>
            </a:r>
            <a:r>
              <a:rPr lang="en-US" dirty="0" smtClean="0">
                <a:solidFill>
                  <a:srgbClr val="003300"/>
                </a:solidFill>
              </a:rPr>
              <a:t> Annexin V</a:t>
            </a:r>
          </a:p>
          <a:p>
            <a:r>
              <a:rPr lang="en-US" dirty="0" smtClean="0">
                <a:solidFill>
                  <a:srgbClr val="66FF66"/>
                </a:solidFill>
              </a:rPr>
              <a:t>5 </a:t>
            </a:r>
            <a:r>
              <a:rPr lang="en-US" dirty="0" err="1" smtClean="0">
                <a:solidFill>
                  <a:srgbClr val="66FF66"/>
                </a:solidFill>
              </a:rPr>
              <a:t>ul</a:t>
            </a:r>
            <a:r>
              <a:rPr lang="en-US" dirty="0" smtClean="0">
                <a:solidFill>
                  <a:srgbClr val="66FF66"/>
                </a:solidFill>
              </a:rPr>
              <a:t> Annexin V</a:t>
            </a:r>
          </a:p>
          <a:p>
            <a:r>
              <a:rPr lang="en-US" dirty="0" smtClean="0">
                <a:solidFill>
                  <a:srgbClr val="FF9900"/>
                </a:solidFill>
              </a:rPr>
              <a:t>1 </a:t>
            </a:r>
            <a:r>
              <a:rPr lang="en-US" dirty="0" err="1" smtClean="0">
                <a:solidFill>
                  <a:srgbClr val="FF9900"/>
                </a:solidFill>
              </a:rPr>
              <a:t>ul</a:t>
            </a:r>
            <a:r>
              <a:rPr lang="en-US" dirty="0" smtClean="0">
                <a:solidFill>
                  <a:srgbClr val="FF9900"/>
                </a:solidFill>
              </a:rPr>
              <a:t> Annexin V</a:t>
            </a:r>
          </a:p>
          <a:p>
            <a:r>
              <a:rPr lang="en-US" dirty="0" smtClean="0">
                <a:solidFill>
                  <a:srgbClr val="00CCFF"/>
                </a:solidFill>
              </a:rPr>
              <a:t>0.5 </a:t>
            </a:r>
            <a:r>
              <a:rPr lang="en-US" dirty="0" err="1" smtClean="0">
                <a:solidFill>
                  <a:srgbClr val="00CCFF"/>
                </a:solidFill>
              </a:rPr>
              <a:t>ul</a:t>
            </a:r>
            <a:r>
              <a:rPr lang="en-US" dirty="0" smtClean="0">
                <a:solidFill>
                  <a:srgbClr val="00CCFF"/>
                </a:solidFill>
              </a:rPr>
              <a:t> Annexin V</a:t>
            </a:r>
          </a:p>
          <a:p>
            <a:r>
              <a:rPr lang="en-US" dirty="0" smtClean="0">
                <a:solidFill>
                  <a:srgbClr val="FF0000"/>
                </a:solidFill>
              </a:rPr>
              <a:t>Unstained</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algn="ctr"/>
            <a:r>
              <a:rPr lang="en-US" dirty="0" smtClean="0"/>
              <a:t>Annexin V Assay</a:t>
            </a:r>
            <a:endParaRPr lang="en-US" dirty="0"/>
          </a:p>
        </p:txBody>
      </p:sp>
      <p:sp>
        <p:nvSpPr>
          <p:cNvPr id="3075" name="Rectangle 3"/>
          <p:cNvSpPr>
            <a:spLocks noGrp="1" noChangeArrowheads="1"/>
          </p:cNvSpPr>
          <p:nvPr>
            <p:ph type="body" idx="1"/>
          </p:nvPr>
        </p:nvSpPr>
        <p:spPr>
          <a:xfrm>
            <a:off x="457200" y="1295400"/>
            <a:ext cx="8229600" cy="4114800"/>
          </a:xfrm>
        </p:spPr>
        <p:txBody>
          <a:bodyPr>
            <a:noAutofit/>
          </a:bodyPr>
          <a:lstStyle/>
          <a:p>
            <a:pPr lvl="2"/>
            <a:endParaRPr lang="en-US" sz="1800" b="0" dirty="0" smtClean="0"/>
          </a:p>
          <a:p>
            <a:pPr lvl="2">
              <a:buNone/>
            </a:pPr>
            <a:endParaRPr lang="en-US" sz="1800" b="0" dirty="0" smtClean="0"/>
          </a:p>
          <a:p>
            <a:pPr lvl="2">
              <a:buNone/>
            </a:pPr>
            <a:endParaRPr lang="en-US" sz="1800" b="0" dirty="0" smtClean="0"/>
          </a:p>
          <a:p>
            <a:pPr lvl="2"/>
            <a:endParaRPr lang="en-US" sz="1800" b="0" dirty="0" smtClean="0"/>
          </a:p>
          <a:p>
            <a:pPr lvl="2"/>
            <a:endParaRPr lang="en-US" sz="2800" b="0" dirty="0" smtClean="0"/>
          </a:p>
          <a:p>
            <a:pPr lvl="1">
              <a:buNone/>
            </a:pPr>
            <a:endParaRPr lang="en-US" sz="2400" b="0" dirty="0" smtClean="0"/>
          </a:p>
        </p:txBody>
      </p:sp>
      <p:sp>
        <p:nvSpPr>
          <p:cNvPr id="7" name="Rectangle 3"/>
          <p:cNvSpPr txBox="1">
            <a:spLocks noChangeArrowheads="1"/>
          </p:cNvSpPr>
          <p:nvPr/>
        </p:nvSpPr>
        <p:spPr bwMode="auto">
          <a:xfrm>
            <a:off x="609600" y="1447800"/>
            <a:ext cx="82296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Autofit/>
          </a:bodyPr>
          <a:lstStyle/>
          <a:p>
            <a:pPr marL="742950" marR="0" lvl="1" indent="-285750" algn="l" defTabSz="914400" rtl="0" eaLnBrk="1" fontAlgn="base" latinLnBrk="0" hangingPunct="1">
              <a:lnSpc>
                <a:spcPct val="100000"/>
              </a:lnSpc>
              <a:spcBef>
                <a:spcPct val="0"/>
              </a:spcBef>
              <a:spcAft>
                <a:spcPct val="20000"/>
              </a:spcAft>
              <a:buClrTx/>
              <a:buSzPct val="110000"/>
              <a:buFont typeface="Wingdings" pitchFamily="2" charset="2"/>
              <a:buChar char="§"/>
              <a:tabLst/>
              <a:defRPr/>
            </a:pPr>
            <a:r>
              <a:rPr lang="en-US" sz="2400" kern="0" dirty="0" smtClean="0">
                <a:latin typeface="+mn-lt"/>
              </a:rPr>
              <a:t>Must perform compensation.</a:t>
            </a:r>
          </a:p>
          <a:p>
            <a:pPr marL="1200150" lvl="2" indent="-285750">
              <a:spcAft>
                <a:spcPct val="20000"/>
              </a:spcAft>
              <a:buSzPct val="110000"/>
              <a:buFont typeface="Wingdings" pitchFamily="2" charset="2"/>
              <a:buChar char="§"/>
              <a:defRPr/>
            </a:pPr>
            <a:r>
              <a:rPr kumimoji="0" lang="en-US" sz="2000" b="0" i="0" u="none" strike="noStrike" kern="0" cap="none" spc="0" normalizeH="0" baseline="0" noProof="0" dirty="0" smtClean="0">
                <a:ln>
                  <a:noFill/>
                </a:ln>
                <a:solidFill>
                  <a:schemeClr val="tx1"/>
                </a:solidFill>
                <a:effectLst/>
                <a:uLnTx/>
                <a:uFillTx/>
                <a:latin typeface="+mn-lt"/>
              </a:rPr>
              <a:t>Annexin</a:t>
            </a:r>
            <a:r>
              <a:rPr kumimoji="0" lang="en-US" sz="2000" b="0" i="0" u="none" strike="noStrike" kern="0" cap="none" spc="0" normalizeH="0" noProof="0" dirty="0" smtClean="0">
                <a:ln>
                  <a:noFill/>
                </a:ln>
                <a:solidFill>
                  <a:schemeClr val="tx1"/>
                </a:solidFill>
                <a:effectLst/>
                <a:uLnTx/>
                <a:uFillTx/>
                <a:latin typeface="+mn-lt"/>
              </a:rPr>
              <a:t> V-FITC vs. PI, negligible with 552 nm Green laser.</a:t>
            </a:r>
          </a:p>
          <a:p>
            <a:pPr marL="742950" marR="0" lvl="1" indent="-285750" algn="l" defTabSz="914400" rtl="0" eaLnBrk="1" fontAlgn="base" latinLnBrk="0" hangingPunct="1">
              <a:lnSpc>
                <a:spcPct val="100000"/>
              </a:lnSpc>
              <a:spcBef>
                <a:spcPct val="0"/>
              </a:spcBef>
              <a:spcAft>
                <a:spcPct val="20000"/>
              </a:spcAft>
              <a:buClrTx/>
              <a:buSzPct val="110000"/>
              <a:buFont typeface="Wingdings" pitchFamily="2" charset="2"/>
              <a:buChar char="§"/>
              <a:tabLst/>
              <a:defRPr/>
            </a:pPr>
            <a:r>
              <a:rPr lang="en-US" sz="2400" kern="0" dirty="0" smtClean="0">
                <a:latin typeface="+mn-lt"/>
              </a:rPr>
              <a:t>Annexin V can be conjugated to many other</a:t>
            </a:r>
          </a:p>
          <a:p>
            <a:pPr marL="742950" marR="0" lvl="1" indent="-285750" algn="l" defTabSz="914400" rtl="0" eaLnBrk="1" fontAlgn="base" latinLnBrk="0" hangingPunct="1">
              <a:lnSpc>
                <a:spcPct val="100000"/>
              </a:lnSpc>
              <a:spcBef>
                <a:spcPct val="0"/>
              </a:spcBef>
              <a:spcAft>
                <a:spcPct val="20000"/>
              </a:spcAft>
              <a:buClrTx/>
              <a:buSzPct val="110000"/>
              <a:tabLst/>
              <a:defRPr/>
            </a:pPr>
            <a:r>
              <a:rPr kumimoji="0" lang="en-US" sz="2400" b="0" i="0" u="none" strike="noStrike" kern="0" cap="none" spc="0" normalizeH="0" noProof="0" dirty="0" smtClean="0">
                <a:ln>
                  <a:noFill/>
                </a:ln>
                <a:solidFill>
                  <a:schemeClr val="tx1"/>
                </a:solidFill>
                <a:effectLst/>
                <a:uLnTx/>
                <a:uFillTx/>
                <a:latin typeface="+mn-lt"/>
              </a:rPr>
              <a:t>   fluorochromes. </a:t>
            </a:r>
            <a:r>
              <a:rPr kumimoji="0" lang="en-US" sz="2400" b="0" i="0" u="none" strike="sngStrike" kern="0" cap="none" spc="0" normalizeH="0" noProof="0" dirty="0" smtClean="0">
                <a:ln>
                  <a:noFill/>
                </a:ln>
                <a:solidFill>
                  <a:schemeClr val="tx1"/>
                </a:solidFill>
                <a:effectLst/>
                <a:uLnTx/>
                <a:uFillTx/>
                <a:latin typeface="+mn-lt"/>
              </a:rPr>
              <a:t>Compensation</a:t>
            </a:r>
            <a:r>
              <a:rPr kumimoji="0" lang="en-US" sz="2400" b="0" i="0" u="none" strike="noStrike" kern="0" cap="none" spc="0" normalizeH="0" noProof="0" dirty="0" smtClean="0">
                <a:ln>
                  <a:noFill/>
                </a:ln>
                <a:solidFill>
                  <a:schemeClr val="tx1"/>
                </a:solidFill>
                <a:effectLst/>
                <a:uLnTx/>
                <a:uFillTx/>
                <a:latin typeface="+mn-lt"/>
              </a:rPr>
              <a:t>.</a:t>
            </a:r>
          </a:p>
          <a:p>
            <a:pPr marL="742950" lvl="1" indent="-285750">
              <a:spcAft>
                <a:spcPct val="20000"/>
              </a:spcAft>
              <a:buSzPct val="110000"/>
              <a:buFont typeface="Wingdings" pitchFamily="2" charset="2"/>
              <a:buChar char="§"/>
              <a:defRPr/>
            </a:pPr>
            <a:r>
              <a:rPr lang="en-US" sz="2400" kern="0" dirty="0" smtClean="0">
                <a:latin typeface="+mn-lt"/>
              </a:rPr>
              <a:t>Your PI and Annexin V-FITC controls - apoptotic or necrotic for proper compensation. </a:t>
            </a:r>
          </a:p>
          <a:p>
            <a:pPr marL="742950" lvl="1" indent="-285750">
              <a:spcAft>
                <a:spcPct val="20000"/>
              </a:spcAft>
              <a:buSzPct val="110000"/>
              <a:buFont typeface="Wingdings" pitchFamily="2" charset="2"/>
              <a:buChar char="§"/>
              <a:defRPr/>
            </a:pPr>
            <a:r>
              <a:rPr lang="en-US" sz="2400" kern="0" dirty="0" smtClean="0">
                <a:latin typeface="+mn-lt"/>
              </a:rPr>
              <a:t>If not, no Annexin V-FITC binding and PI cannot cross a healthy cell membrane.</a:t>
            </a:r>
          </a:p>
          <a:p>
            <a:pPr marL="742950" lvl="1" indent="-285750">
              <a:spcAft>
                <a:spcPct val="20000"/>
              </a:spcAft>
              <a:buSzPct val="110000"/>
              <a:buFont typeface="Wingdings" pitchFamily="2" charset="2"/>
              <a:buChar char="§"/>
              <a:defRPr/>
            </a:pPr>
            <a:r>
              <a:rPr lang="en-US" sz="2400" kern="0" dirty="0" smtClean="0">
                <a:latin typeface="+mn-lt"/>
              </a:rPr>
              <a:t>Induce cell injury.</a:t>
            </a:r>
          </a:p>
          <a:p>
            <a:pPr marL="742950" marR="0" lvl="1" indent="-285750" algn="l" defTabSz="914400" rtl="0" eaLnBrk="1" fontAlgn="base" latinLnBrk="0" hangingPunct="1">
              <a:lnSpc>
                <a:spcPct val="100000"/>
              </a:lnSpc>
              <a:spcBef>
                <a:spcPct val="0"/>
              </a:spcBef>
              <a:spcAft>
                <a:spcPct val="20000"/>
              </a:spcAft>
              <a:buClrTx/>
              <a:buSzPct val="110000"/>
              <a:buFont typeface="Wingdings" pitchFamily="2" charset="2"/>
              <a:buChar char="§"/>
              <a:tabLst/>
              <a:defRPr/>
            </a:pPr>
            <a:endParaRPr kumimoji="0" lang="en-US" sz="2400" b="0" i="0" u="none" strike="noStrike" kern="0" cap="none" spc="0" normalizeH="0" noProof="0" dirty="0" smtClean="0">
              <a:ln>
                <a:noFill/>
              </a:ln>
              <a:solidFill>
                <a:schemeClr val="tx1"/>
              </a:solidFill>
              <a:effectLst/>
              <a:uLnTx/>
              <a:uFillTx/>
              <a:latin typeface="+mn-lt"/>
            </a:endParaRPr>
          </a:p>
          <a:p>
            <a:pPr marL="742950" marR="0" lvl="1" indent="-285750" algn="l" defTabSz="914400" rtl="0" eaLnBrk="1" fontAlgn="base" latinLnBrk="0" hangingPunct="1">
              <a:lnSpc>
                <a:spcPct val="100000"/>
              </a:lnSpc>
              <a:spcBef>
                <a:spcPct val="0"/>
              </a:spcBef>
              <a:spcAft>
                <a:spcPct val="20000"/>
              </a:spcAft>
              <a:buClrTx/>
              <a:buSzPct val="110000"/>
              <a:buFont typeface="Wingdings" pitchFamily="2" charset="2"/>
              <a:buChar char="§"/>
              <a:tabLst/>
              <a:defRPr/>
            </a:pPr>
            <a:endParaRPr kumimoji="0" lang="en-US" sz="2400" b="0" i="0" u="none" strike="noStrike" kern="0" cap="none" spc="0" normalizeH="0" baseline="0" noProof="0" dirty="0" smtClean="0">
              <a:ln>
                <a:noFill/>
              </a:ln>
              <a:solidFill>
                <a:schemeClr val="tx1"/>
              </a:solidFill>
              <a:effectLst/>
              <a:uLnTx/>
              <a:uFillTx/>
              <a:latin typeface="+mn-lt"/>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algn="ctr"/>
            <a:r>
              <a:rPr lang="en-US" dirty="0" smtClean="0"/>
              <a:t>Annexin V Assay</a:t>
            </a:r>
            <a:endParaRPr lang="en-US" dirty="0"/>
          </a:p>
        </p:txBody>
      </p:sp>
      <p:sp>
        <p:nvSpPr>
          <p:cNvPr id="3075" name="Rectangle 3"/>
          <p:cNvSpPr>
            <a:spLocks noGrp="1" noChangeArrowheads="1"/>
          </p:cNvSpPr>
          <p:nvPr>
            <p:ph type="body" idx="1"/>
          </p:nvPr>
        </p:nvSpPr>
        <p:spPr>
          <a:xfrm>
            <a:off x="457200" y="1295400"/>
            <a:ext cx="8229600" cy="4114800"/>
          </a:xfrm>
        </p:spPr>
        <p:txBody>
          <a:bodyPr>
            <a:noAutofit/>
          </a:bodyPr>
          <a:lstStyle/>
          <a:p>
            <a:pPr lvl="2"/>
            <a:endParaRPr lang="en-US" sz="1800" b="0" dirty="0" smtClean="0"/>
          </a:p>
          <a:p>
            <a:pPr lvl="2">
              <a:buNone/>
            </a:pPr>
            <a:endParaRPr lang="en-US" sz="1800" b="0" dirty="0" smtClean="0"/>
          </a:p>
          <a:p>
            <a:pPr lvl="2">
              <a:buNone/>
            </a:pPr>
            <a:endParaRPr lang="en-US" sz="1800" b="0" dirty="0" smtClean="0"/>
          </a:p>
          <a:p>
            <a:pPr lvl="2"/>
            <a:endParaRPr lang="en-US" sz="1800" b="0" dirty="0" smtClean="0"/>
          </a:p>
          <a:p>
            <a:pPr lvl="2"/>
            <a:endParaRPr lang="en-US" sz="2800" b="0" dirty="0" smtClean="0"/>
          </a:p>
          <a:p>
            <a:pPr lvl="1">
              <a:buNone/>
            </a:pPr>
            <a:endParaRPr lang="en-US" sz="2400" b="0" dirty="0" smtClean="0"/>
          </a:p>
        </p:txBody>
      </p:sp>
      <p:pic>
        <p:nvPicPr>
          <p:cNvPr id="1026" name="Picture 2"/>
          <p:cNvPicPr preferRelativeResize="0">
            <a:picLocks noChangeArrowheads="1"/>
          </p:cNvPicPr>
          <p:nvPr/>
        </p:nvPicPr>
        <p:blipFill>
          <a:blip r:embed="rId3" cstate="print"/>
          <a:srcRect/>
          <a:stretch>
            <a:fillRect/>
          </a:stretch>
        </p:blipFill>
        <p:spPr bwMode="auto">
          <a:xfrm>
            <a:off x="1676400" y="2286000"/>
            <a:ext cx="2505456" cy="2505456"/>
          </a:xfrm>
          <a:prstGeom prst="rect">
            <a:avLst/>
          </a:prstGeom>
          <a:noFill/>
          <a:ln w="9525">
            <a:noFill/>
            <a:miter lim="800000"/>
            <a:headEnd/>
            <a:tailEnd/>
          </a:ln>
          <a:effectLst/>
        </p:spPr>
      </p:pic>
      <p:pic>
        <p:nvPicPr>
          <p:cNvPr id="1027" name="Picture 3"/>
          <p:cNvPicPr preferRelativeResize="0">
            <a:picLocks noChangeArrowheads="1"/>
          </p:cNvPicPr>
          <p:nvPr/>
        </p:nvPicPr>
        <p:blipFill>
          <a:blip r:embed="rId4" cstate="print"/>
          <a:srcRect/>
          <a:stretch>
            <a:fillRect/>
          </a:stretch>
        </p:blipFill>
        <p:spPr bwMode="auto">
          <a:xfrm>
            <a:off x="4800600" y="2286000"/>
            <a:ext cx="2505456" cy="2505456"/>
          </a:xfrm>
          <a:prstGeom prst="rect">
            <a:avLst/>
          </a:prstGeom>
          <a:noFill/>
          <a:ln w="9525">
            <a:noFill/>
            <a:miter lim="800000"/>
            <a:headEnd/>
            <a:tailEnd/>
          </a:ln>
          <a:effectLst/>
        </p:spPr>
      </p:pic>
      <p:sp>
        <p:nvSpPr>
          <p:cNvPr id="7" name="Rectangle 3"/>
          <p:cNvSpPr txBox="1">
            <a:spLocks noChangeArrowheads="1"/>
          </p:cNvSpPr>
          <p:nvPr/>
        </p:nvSpPr>
        <p:spPr bwMode="auto">
          <a:xfrm>
            <a:off x="609600" y="1447800"/>
            <a:ext cx="82296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Autofit/>
          </a:bodyPr>
          <a:lstStyle/>
          <a:p>
            <a:pPr marL="742950" marR="0" lvl="1" indent="-285750" algn="l" defTabSz="914400" rtl="0" eaLnBrk="1" fontAlgn="base" latinLnBrk="0" hangingPunct="1">
              <a:lnSpc>
                <a:spcPct val="100000"/>
              </a:lnSpc>
              <a:spcBef>
                <a:spcPct val="0"/>
              </a:spcBef>
              <a:spcAft>
                <a:spcPct val="20000"/>
              </a:spcAft>
              <a:buClrTx/>
              <a:buSzPct val="110000"/>
              <a:buFont typeface="Wingdings" pitchFamily="2" charset="2"/>
              <a:buChar char="§"/>
              <a:tabLst/>
              <a:defRPr/>
            </a:pPr>
            <a:r>
              <a:rPr lang="en-US" sz="2800" kern="0" dirty="0" smtClean="0">
                <a:latin typeface="+mn-lt"/>
              </a:rPr>
              <a:t>Unstained Cells, no treatment, live cells</a:t>
            </a:r>
            <a:endParaRPr lang="en-US" kern="0" dirty="0" smtClean="0">
              <a:latin typeface="+mn-lt"/>
            </a:endParaRPr>
          </a:p>
          <a:p>
            <a:pPr marL="1143000" lvl="2" indent="-228600">
              <a:spcAft>
                <a:spcPct val="20000"/>
              </a:spcAft>
              <a:buSzPct val="110000"/>
            </a:pPr>
            <a:endParaRPr lang="en-US" kern="0" dirty="0" smtClean="0">
              <a:latin typeface="+mn-lt"/>
            </a:endParaRPr>
          </a:p>
          <a:p>
            <a:pPr marL="1143000" lvl="2" indent="-228600">
              <a:spcAft>
                <a:spcPct val="20000"/>
              </a:spcAft>
              <a:buSzPct val="110000"/>
              <a:buFont typeface="Wingdings" pitchFamily="2" charset="2"/>
              <a:buChar char="§"/>
            </a:pPr>
            <a:endParaRPr lang="en-US" kern="0" baseline="30000" dirty="0" smtClean="0">
              <a:latin typeface="+mn-lt"/>
            </a:endParaRPr>
          </a:p>
          <a:p>
            <a:pPr marL="1143000" lvl="2" indent="-228600">
              <a:spcAft>
                <a:spcPct val="20000"/>
              </a:spcAft>
              <a:buSzPct val="110000"/>
              <a:buFont typeface="Wingdings" pitchFamily="2" charset="2"/>
              <a:buChar char="§"/>
            </a:pPr>
            <a:endParaRPr lang="en-US" kern="0" dirty="0" smtClean="0">
              <a:latin typeface="+mn-lt"/>
            </a:endParaRPr>
          </a:p>
          <a:p>
            <a:pPr marL="1143000" lvl="2" indent="-228600">
              <a:spcAft>
                <a:spcPct val="20000"/>
              </a:spcAft>
              <a:buSzPct val="110000"/>
              <a:buFont typeface="Wingdings" pitchFamily="2" charset="2"/>
              <a:buChar char="§"/>
            </a:pPr>
            <a:endParaRPr kumimoji="0" lang="en-US" sz="1800" b="0" i="0" u="none" strike="noStrike" kern="0" cap="none" spc="0" normalizeH="0" baseline="0" noProof="0" dirty="0" smtClean="0">
              <a:ln>
                <a:noFill/>
              </a:ln>
              <a:solidFill>
                <a:schemeClr val="tx1"/>
              </a:solidFill>
              <a:effectLst/>
              <a:uLnTx/>
              <a:uFillTx/>
              <a:latin typeface="+mn-lt"/>
            </a:endParaRPr>
          </a:p>
          <a:p>
            <a:pPr marL="1143000" marR="0" lvl="2" indent="-228600" algn="l" defTabSz="914400" rtl="0" eaLnBrk="1" fontAlgn="base" latinLnBrk="0" hangingPunct="1">
              <a:lnSpc>
                <a:spcPct val="100000"/>
              </a:lnSpc>
              <a:spcBef>
                <a:spcPct val="0"/>
              </a:spcBef>
              <a:spcAft>
                <a:spcPct val="20000"/>
              </a:spcAft>
              <a:buClrTx/>
              <a:buSzPct val="110000"/>
              <a:buFont typeface="Wingdings" pitchFamily="2" charset="2"/>
              <a:buChar char="§"/>
              <a:tabLst/>
              <a:defRPr/>
            </a:pPr>
            <a:endParaRPr kumimoji="0" lang="en-US" sz="1800" b="0" i="0" u="none" strike="noStrike" kern="0" cap="none" spc="0" normalizeH="0" baseline="0" noProof="0" dirty="0" smtClean="0">
              <a:ln>
                <a:noFill/>
              </a:ln>
              <a:solidFill>
                <a:schemeClr val="tx1"/>
              </a:solidFill>
              <a:effectLst/>
              <a:uLnTx/>
              <a:uFillTx/>
              <a:latin typeface="+mn-lt"/>
            </a:endParaRPr>
          </a:p>
          <a:p>
            <a:pPr marL="1143000" marR="0" lvl="2" indent="-228600" algn="l" defTabSz="914400" rtl="0" eaLnBrk="1" fontAlgn="base" latinLnBrk="0" hangingPunct="1">
              <a:lnSpc>
                <a:spcPct val="100000"/>
              </a:lnSpc>
              <a:spcBef>
                <a:spcPct val="0"/>
              </a:spcBef>
              <a:spcAft>
                <a:spcPct val="20000"/>
              </a:spcAft>
              <a:buClrTx/>
              <a:buSzPct val="110000"/>
              <a:buFont typeface="Wingdings" pitchFamily="2" charset="2"/>
              <a:buNone/>
              <a:tabLst/>
              <a:defRPr/>
            </a:pPr>
            <a:endParaRPr kumimoji="0" lang="en-US" sz="1800" b="0" i="0" u="none" strike="noStrike" kern="0" cap="none" spc="0" normalizeH="0" baseline="0" noProof="0" dirty="0" smtClean="0">
              <a:ln>
                <a:noFill/>
              </a:ln>
              <a:solidFill>
                <a:schemeClr val="tx1"/>
              </a:solidFill>
              <a:effectLst/>
              <a:uLnTx/>
              <a:uFillTx/>
              <a:latin typeface="+mn-lt"/>
            </a:endParaRPr>
          </a:p>
          <a:p>
            <a:pPr marL="1143000" marR="0" lvl="2" indent="-228600" algn="l" defTabSz="914400" rtl="0" eaLnBrk="1" fontAlgn="base" latinLnBrk="0" hangingPunct="1">
              <a:lnSpc>
                <a:spcPct val="100000"/>
              </a:lnSpc>
              <a:spcBef>
                <a:spcPct val="0"/>
              </a:spcBef>
              <a:spcAft>
                <a:spcPct val="20000"/>
              </a:spcAft>
              <a:buClrTx/>
              <a:buSzPct val="110000"/>
              <a:buFont typeface="Wingdings" pitchFamily="2" charset="2"/>
              <a:buChar char="§"/>
              <a:tabLst/>
              <a:defRPr/>
            </a:pPr>
            <a:endParaRPr kumimoji="0" lang="en-US" sz="1800" b="0" i="0" u="none" strike="noStrike" kern="0" cap="none" spc="0" normalizeH="0" baseline="0" noProof="0" dirty="0" smtClean="0">
              <a:ln>
                <a:noFill/>
              </a:ln>
              <a:solidFill>
                <a:schemeClr val="tx1"/>
              </a:solidFill>
              <a:effectLst/>
              <a:uLnTx/>
              <a:uFillTx/>
              <a:latin typeface="+mn-lt"/>
            </a:endParaRPr>
          </a:p>
          <a:p>
            <a:pPr marL="1143000" marR="0" lvl="2" indent="-228600" algn="l" defTabSz="914400" rtl="0" eaLnBrk="1" fontAlgn="base" latinLnBrk="0" hangingPunct="1">
              <a:lnSpc>
                <a:spcPct val="100000"/>
              </a:lnSpc>
              <a:spcBef>
                <a:spcPct val="0"/>
              </a:spcBef>
              <a:spcAft>
                <a:spcPct val="20000"/>
              </a:spcAft>
              <a:buClrTx/>
              <a:buSzPct val="110000"/>
              <a:buFont typeface="Wingdings" pitchFamily="2" charset="2"/>
              <a:buChar char="§"/>
              <a:tabLst/>
              <a:defRPr/>
            </a:pPr>
            <a:endParaRPr kumimoji="0" lang="en-US" sz="1800" b="0" i="0" u="none" strike="noStrike" kern="0" cap="none" spc="0" normalizeH="0" baseline="0" noProof="0" dirty="0" smtClean="0">
              <a:ln>
                <a:noFill/>
              </a:ln>
              <a:solidFill>
                <a:schemeClr val="tx1"/>
              </a:solidFill>
              <a:effectLst/>
              <a:uLnTx/>
              <a:uFillTx/>
              <a:latin typeface="+mn-lt"/>
            </a:endParaRPr>
          </a:p>
          <a:p>
            <a:pPr marL="1143000" marR="0" lvl="2" indent="-228600" algn="l" defTabSz="914400" rtl="0" eaLnBrk="1" fontAlgn="base" latinLnBrk="0" hangingPunct="1">
              <a:lnSpc>
                <a:spcPct val="100000"/>
              </a:lnSpc>
              <a:spcBef>
                <a:spcPct val="0"/>
              </a:spcBef>
              <a:spcAft>
                <a:spcPct val="20000"/>
              </a:spcAft>
              <a:buClrTx/>
              <a:buSzPct val="110000"/>
              <a:buFont typeface="Wingdings" pitchFamily="2" charset="2"/>
              <a:buChar char="§"/>
              <a:tabLst/>
              <a:defRPr/>
            </a:pPr>
            <a:endParaRPr kumimoji="0" lang="en-US" sz="2800" b="0" i="0" u="none" strike="noStrike" kern="0" cap="none" spc="0" normalizeH="0" baseline="0" noProof="0" dirty="0" smtClean="0">
              <a:ln>
                <a:noFill/>
              </a:ln>
              <a:solidFill>
                <a:schemeClr val="tx1"/>
              </a:solidFill>
              <a:effectLst/>
              <a:uLnTx/>
              <a:uFillTx/>
              <a:latin typeface="+mn-lt"/>
            </a:endParaRPr>
          </a:p>
          <a:p>
            <a:pPr marL="742950" marR="0" lvl="1" indent="-285750" algn="l" defTabSz="914400" rtl="0" eaLnBrk="1" fontAlgn="base" latinLnBrk="0" hangingPunct="1">
              <a:lnSpc>
                <a:spcPct val="100000"/>
              </a:lnSpc>
              <a:spcBef>
                <a:spcPct val="0"/>
              </a:spcBef>
              <a:spcAft>
                <a:spcPct val="20000"/>
              </a:spcAft>
              <a:buClrTx/>
              <a:buSzPct val="110000"/>
              <a:buFont typeface="Wingdings" pitchFamily="2" charset="2"/>
              <a:buNone/>
              <a:tabLst/>
              <a:defRPr/>
            </a:pPr>
            <a:endParaRPr kumimoji="0" lang="en-US" sz="2400" b="0" i="0" u="none" strike="noStrike" kern="0" cap="none" spc="0" normalizeH="0" baseline="0" noProof="0" dirty="0" smtClean="0">
              <a:ln>
                <a:noFill/>
              </a:ln>
              <a:solidFill>
                <a:schemeClr val="tx1"/>
              </a:solidFill>
              <a:effectLst/>
              <a:uLnTx/>
              <a:uFillTx/>
              <a:latin typeface="+mn-lt"/>
            </a:endParaRPr>
          </a:p>
        </p:txBody>
      </p:sp>
      <p:sp>
        <p:nvSpPr>
          <p:cNvPr id="8" name="TextBox 7"/>
          <p:cNvSpPr txBox="1"/>
          <p:nvPr/>
        </p:nvSpPr>
        <p:spPr>
          <a:xfrm>
            <a:off x="1872684" y="5257800"/>
            <a:ext cx="5442516" cy="369332"/>
          </a:xfrm>
          <a:prstGeom prst="rect">
            <a:avLst/>
          </a:prstGeom>
          <a:noFill/>
        </p:spPr>
        <p:txBody>
          <a:bodyPr wrap="none" rtlCol="0">
            <a:spAutoFit/>
          </a:bodyPr>
          <a:lstStyle/>
          <a:p>
            <a:r>
              <a:rPr lang="en-US" dirty="0" smtClean="0"/>
              <a:t>Data kindly provided by Patrick Grogan, Cohen Lab</a:t>
            </a:r>
            <a:endParaRPr lang="en-US" dirty="0"/>
          </a:p>
        </p:txBody>
      </p:sp>
    </p:spTree>
    <p:extLst>
      <p:ext uri="{BB962C8B-B14F-4D97-AF65-F5344CB8AC3E}">
        <p14:creationId xmlns:p14="http://schemas.microsoft.com/office/powerpoint/2010/main" val="316551902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algn="ctr"/>
            <a:r>
              <a:rPr lang="en-US" dirty="0" smtClean="0"/>
              <a:t>Annexin V Assay</a:t>
            </a:r>
            <a:endParaRPr lang="en-US" dirty="0"/>
          </a:p>
        </p:txBody>
      </p:sp>
      <p:sp>
        <p:nvSpPr>
          <p:cNvPr id="3075" name="Rectangle 3"/>
          <p:cNvSpPr>
            <a:spLocks noGrp="1" noChangeArrowheads="1"/>
          </p:cNvSpPr>
          <p:nvPr>
            <p:ph type="body" idx="1"/>
          </p:nvPr>
        </p:nvSpPr>
        <p:spPr>
          <a:xfrm>
            <a:off x="457200" y="1295400"/>
            <a:ext cx="8229600" cy="4114800"/>
          </a:xfrm>
        </p:spPr>
        <p:txBody>
          <a:bodyPr>
            <a:noAutofit/>
          </a:bodyPr>
          <a:lstStyle/>
          <a:p>
            <a:pPr lvl="2"/>
            <a:endParaRPr lang="en-US" sz="1800" b="0" dirty="0" smtClean="0"/>
          </a:p>
          <a:p>
            <a:pPr lvl="2">
              <a:buNone/>
            </a:pPr>
            <a:endParaRPr lang="en-US" sz="1800" b="0" dirty="0" smtClean="0"/>
          </a:p>
          <a:p>
            <a:pPr lvl="2">
              <a:buNone/>
            </a:pPr>
            <a:endParaRPr lang="en-US" sz="1800" b="0" dirty="0" smtClean="0"/>
          </a:p>
          <a:p>
            <a:pPr lvl="2"/>
            <a:endParaRPr lang="en-US" sz="1800" b="0" dirty="0" smtClean="0"/>
          </a:p>
          <a:p>
            <a:pPr lvl="2"/>
            <a:endParaRPr lang="en-US" sz="2800" b="0" dirty="0" smtClean="0"/>
          </a:p>
          <a:p>
            <a:pPr lvl="1">
              <a:buNone/>
            </a:pPr>
            <a:endParaRPr lang="en-US" sz="2400" b="0" dirty="0" smtClean="0"/>
          </a:p>
        </p:txBody>
      </p:sp>
      <p:sp>
        <p:nvSpPr>
          <p:cNvPr id="7" name="Rectangle 3"/>
          <p:cNvSpPr txBox="1">
            <a:spLocks noChangeArrowheads="1"/>
          </p:cNvSpPr>
          <p:nvPr/>
        </p:nvSpPr>
        <p:spPr bwMode="auto">
          <a:xfrm>
            <a:off x="609600" y="1447800"/>
            <a:ext cx="82296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Autofit/>
          </a:bodyPr>
          <a:lstStyle/>
          <a:p>
            <a:pPr marL="742950" marR="0" lvl="1" indent="-285750" algn="l" defTabSz="914400" rtl="0" eaLnBrk="1" fontAlgn="base" latinLnBrk="0" hangingPunct="1">
              <a:lnSpc>
                <a:spcPct val="100000"/>
              </a:lnSpc>
              <a:spcBef>
                <a:spcPct val="0"/>
              </a:spcBef>
              <a:spcAft>
                <a:spcPct val="20000"/>
              </a:spcAft>
              <a:buClrTx/>
              <a:buSzPct val="110000"/>
              <a:buFont typeface="Wingdings" pitchFamily="2" charset="2"/>
              <a:buChar char="§"/>
              <a:tabLst/>
              <a:defRPr/>
            </a:pPr>
            <a:r>
              <a:rPr lang="en-US" sz="2800" kern="0" dirty="0" smtClean="0">
                <a:latin typeface="+mn-lt"/>
              </a:rPr>
              <a:t>Propidium Iodide Only, cells – not healthy</a:t>
            </a:r>
            <a:endParaRPr lang="en-US" kern="0" dirty="0" smtClean="0">
              <a:latin typeface="+mn-lt"/>
            </a:endParaRPr>
          </a:p>
          <a:p>
            <a:pPr marL="1143000" lvl="2" indent="-228600">
              <a:spcAft>
                <a:spcPct val="20000"/>
              </a:spcAft>
              <a:buSzPct val="110000"/>
            </a:pPr>
            <a:endParaRPr lang="en-US" kern="0" dirty="0" smtClean="0">
              <a:latin typeface="+mn-lt"/>
            </a:endParaRPr>
          </a:p>
          <a:p>
            <a:pPr marL="1143000" lvl="2" indent="-228600">
              <a:spcAft>
                <a:spcPct val="20000"/>
              </a:spcAft>
              <a:buSzPct val="110000"/>
              <a:buFont typeface="Wingdings" pitchFamily="2" charset="2"/>
              <a:buChar char="§"/>
            </a:pPr>
            <a:endParaRPr lang="en-US" kern="0" baseline="30000" dirty="0" smtClean="0">
              <a:latin typeface="+mn-lt"/>
            </a:endParaRPr>
          </a:p>
          <a:p>
            <a:pPr marL="1143000" lvl="2" indent="-228600">
              <a:spcAft>
                <a:spcPct val="20000"/>
              </a:spcAft>
              <a:buSzPct val="110000"/>
              <a:buFont typeface="Wingdings" pitchFamily="2" charset="2"/>
              <a:buChar char="§"/>
            </a:pPr>
            <a:endParaRPr lang="en-US" kern="0" dirty="0" smtClean="0">
              <a:latin typeface="+mn-lt"/>
            </a:endParaRPr>
          </a:p>
          <a:p>
            <a:pPr marL="1143000" lvl="2" indent="-228600">
              <a:spcAft>
                <a:spcPct val="20000"/>
              </a:spcAft>
              <a:buSzPct val="110000"/>
              <a:buFont typeface="Wingdings" pitchFamily="2" charset="2"/>
              <a:buChar char="§"/>
            </a:pPr>
            <a:endParaRPr kumimoji="0" lang="en-US" sz="1800" b="0" i="0" u="none" strike="noStrike" kern="0" cap="none" spc="0" normalizeH="0" baseline="0" noProof="0" dirty="0" smtClean="0">
              <a:ln>
                <a:noFill/>
              </a:ln>
              <a:solidFill>
                <a:schemeClr val="tx1"/>
              </a:solidFill>
              <a:effectLst/>
              <a:uLnTx/>
              <a:uFillTx/>
              <a:latin typeface="+mn-lt"/>
            </a:endParaRPr>
          </a:p>
          <a:p>
            <a:pPr marL="1143000" marR="0" lvl="2" indent="-228600" algn="l" defTabSz="914400" rtl="0" eaLnBrk="1" fontAlgn="base" latinLnBrk="0" hangingPunct="1">
              <a:lnSpc>
                <a:spcPct val="100000"/>
              </a:lnSpc>
              <a:spcBef>
                <a:spcPct val="0"/>
              </a:spcBef>
              <a:spcAft>
                <a:spcPct val="20000"/>
              </a:spcAft>
              <a:buClrTx/>
              <a:buSzPct val="110000"/>
              <a:buFont typeface="Wingdings" pitchFamily="2" charset="2"/>
              <a:buChar char="§"/>
              <a:tabLst/>
              <a:defRPr/>
            </a:pPr>
            <a:endParaRPr kumimoji="0" lang="en-US" sz="1800" b="0" i="0" u="none" strike="noStrike" kern="0" cap="none" spc="0" normalizeH="0" baseline="0" noProof="0" dirty="0" smtClean="0">
              <a:ln>
                <a:noFill/>
              </a:ln>
              <a:solidFill>
                <a:schemeClr val="tx1"/>
              </a:solidFill>
              <a:effectLst/>
              <a:uLnTx/>
              <a:uFillTx/>
              <a:latin typeface="+mn-lt"/>
            </a:endParaRPr>
          </a:p>
          <a:p>
            <a:pPr marL="1143000" marR="0" lvl="2" indent="-228600" algn="l" defTabSz="914400" rtl="0" eaLnBrk="1" fontAlgn="base" latinLnBrk="0" hangingPunct="1">
              <a:lnSpc>
                <a:spcPct val="100000"/>
              </a:lnSpc>
              <a:spcBef>
                <a:spcPct val="0"/>
              </a:spcBef>
              <a:spcAft>
                <a:spcPct val="20000"/>
              </a:spcAft>
              <a:buClrTx/>
              <a:buSzPct val="110000"/>
              <a:buFont typeface="Wingdings" pitchFamily="2" charset="2"/>
              <a:buNone/>
              <a:tabLst/>
              <a:defRPr/>
            </a:pPr>
            <a:endParaRPr kumimoji="0" lang="en-US" sz="1800" b="0" i="0" u="none" strike="noStrike" kern="0" cap="none" spc="0" normalizeH="0" baseline="0" noProof="0" dirty="0" smtClean="0">
              <a:ln>
                <a:noFill/>
              </a:ln>
              <a:solidFill>
                <a:schemeClr val="tx1"/>
              </a:solidFill>
              <a:effectLst/>
              <a:uLnTx/>
              <a:uFillTx/>
              <a:latin typeface="+mn-lt"/>
            </a:endParaRPr>
          </a:p>
          <a:p>
            <a:pPr marL="1143000" marR="0" lvl="2" indent="-228600" algn="l" defTabSz="914400" rtl="0" eaLnBrk="1" fontAlgn="base" latinLnBrk="0" hangingPunct="1">
              <a:lnSpc>
                <a:spcPct val="100000"/>
              </a:lnSpc>
              <a:spcBef>
                <a:spcPct val="0"/>
              </a:spcBef>
              <a:spcAft>
                <a:spcPct val="20000"/>
              </a:spcAft>
              <a:buClrTx/>
              <a:buSzPct val="110000"/>
              <a:buFont typeface="Wingdings" pitchFamily="2" charset="2"/>
              <a:buChar char="§"/>
              <a:tabLst/>
              <a:defRPr/>
            </a:pPr>
            <a:endParaRPr kumimoji="0" lang="en-US" sz="1800" b="0" i="0" u="none" strike="noStrike" kern="0" cap="none" spc="0" normalizeH="0" baseline="0" noProof="0" dirty="0" smtClean="0">
              <a:ln>
                <a:noFill/>
              </a:ln>
              <a:solidFill>
                <a:schemeClr val="tx1"/>
              </a:solidFill>
              <a:effectLst/>
              <a:uLnTx/>
              <a:uFillTx/>
              <a:latin typeface="+mn-lt"/>
            </a:endParaRPr>
          </a:p>
          <a:p>
            <a:pPr marL="1143000" marR="0" lvl="2" indent="-228600" algn="l" defTabSz="914400" rtl="0" eaLnBrk="1" fontAlgn="base" latinLnBrk="0" hangingPunct="1">
              <a:lnSpc>
                <a:spcPct val="100000"/>
              </a:lnSpc>
              <a:spcBef>
                <a:spcPct val="0"/>
              </a:spcBef>
              <a:spcAft>
                <a:spcPct val="20000"/>
              </a:spcAft>
              <a:buClrTx/>
              <a:buSzPct val="110000"/>
              <a:buFont typeface="Wingdings" pitchFamily="2" charset="2"/>
              <a:buChar char="§"/>
              <a:tabLst/>
              <a:defRPr/>
            </a:pPr>
            <a:endParaRPr kumimoji="0" lang="en-US" sz="1800" b="0" i="0" u="none" strike="noStrike" kern="0" cap="none" spc="0" normalizeH="0" baseline="0" noProof="0" dirty="0" smtClean="0">
              <a:ln>
                <a:noFill/>
              </a:ln>
              <a:solidFill>
                <a:schemeClr val="tx1"/>
              </a:solidFill>
              <a:effectLst/>
              <a:uLnTx/>
              <a:uFillTx/>
              <a:latin typeface="+mn-lt"/>
            </a:endParaRPr>
          </a:p>
          <a:p>
            <a:pPr marL="1143000" marR="0" lvl="2" indent="-228600" algn="l" defTabSz="914400" rtl="0" eaLnBrk="1" fontAlgn="base" latinLnBrk="0" hangingPunct="1">
              <a:lnSpc>
                <a:spcPct val="100000"/>
              </a:lnSpc>
              <a:spcBef>
                <a:spcPct val="0"/>
              </a:spcBef>
              <a:spcAft>
                <a:spcPct val="20000"/>
              </a:spcAft>
              <a:buClrTx/>
              <a:buSzPct val="110000"/>
              <a:buFont typeface="Wingdings" pitchFamily="2" charset="2"/>
              <a:buChar char="§"/>
              <a:tabLst/>
              <a:defRPr/>
            </a:pPr>
            <a:endParaRPr kumimoji="0" lang="en-US" sz="2800" b="0" i="0" u="none" strike="noStrike" kern="0" cap="none" spc="0" normalizeH="0" baseline="0" noProof="0" dirty="0" smtClean="0">
              <a:ln>
                <a:noFill/>
              </a:ln>
              <a:solidFill>
                <a:schemeClr val="tx1"/>
              </a:solidFill>
              <a:effectLst/>
              <a:uLnTx/>
              <a:uFillTx/>
              <a:latin typeface="+mn-lt"/>
            </a:endParaRPr>
          </a:p>
          <a:p>
            <a:pPr marL="742950" marR="0" lvl="1" indent="-285750" algn="l" defTabSz="914400" rtl="0" eaLnBrk="1" fontAlgn="base" latinLnBrk="0" hangingPunct="1">
              <a:lnSpc>
                <a:spcPct val="100000"/>
              </a:lnSpc>
              <a:spcBef>
                <a:spcPct val="0"/>
              </a:spcBef>
              <a:spcAft>
                <a:spcPct val="20000"/>
              </a:spcAft>
              <a:buClrTx/>
              <a:buSzPct val="110000"/>
              <a:buFont typeface="Wingdings" pitchFamily="2" charset="2"/>
              <a:buNone/>
              <a:tabLst/>
              <a:defRPr/>
            </a:pPr>
            <a:endParaRPr kumimoji="0" lang="en-US" sz="2400" b="0" i="0" u="none" strike="noStrike" kern="0" cap="none" spc="0" normalizeH="0" baseline="0" noProof="0" dirty="0" smtClean="0">
              <a:ln>
                <a:noFill/>
              </a:ln>
              <a:solidFill>
                <a:schemeClr val="tx1"/>
              </a:solidFill>
              <a:effectLst/>
              <a:uLnTx/>
              <a:uFillTx/>
              <a:latin typeface="+mn-lt"/>
            </a:endParaRPr>
          </a:p>
        </p:txBody>
      </p:sp>
      <p:pic>
        <p:nvPicPr>
          <p:cNvPr id="2050" name="Picture 2"/>
          <p:cNvPicPr preferRelativeResize="0">
            <a:picLocks noChangeArrowheads="1"/>
          </p:cNvPicPr>
          <p:nvPr/>
        </p:nvPicPr>
        <p:blipFill>
          <a:blip r:embed="rId3" cstate="print"/>
          <a:srcRect/>
          <a:stretch>
            <a:fillRect/>
          </a:stretch>
        </p:blipFill>
        <p:spPr bwMode="auto">
          <a:xfrm>
            <a:off x="1676400" y="2286000"/>
            <a:ext cx="2505075" cy="2505456"/>
          </a:xfrm>
          <a:prstGeom prst="rect">
            <a:avLst/>
          </a:prstGeom>
          <a:noFill/>
          <a:ln w="9525">
            <a:noFill/>
            <a:miter lim="800000"/>
            <a:headEnd/>
            <a:tailEnd/>
          </a:ln>
          <a:effectLst/>
        </p:spPr>
      </p:pic>
      <p:pic>
        <p:nvPicPr>
          <p:cNvPr id="2052" name="Picture 4"/>
          <p:cNvPicPr preferRelativeResize="0">
            <a:picLocks noChangeArrowheads="1"/>
          </p:cNvPicPr>
          <p:nvPr/>
        </p:nvPicPr>
        <p:blipFill>
          <a:blip r:embed="rId4" cstate="print"/>
          <a:srcRect/>
          <a:stretch>
            <a:fillRect/>
          </a:stretch>
        </p:blipFill>
        <p:spPr bwMode="auto">
          <a:xfrm>
            <a:off x="4800600" y="2286000"/>
            <a:ext cx="2505456" cy="2505456"/>
          </a:xfrm>
          <a:prstGeom prst="rect">
            <a:avLst/>
          </a:prstGeom>
          <a:noFill/>
          <a:ln w="9525">
            <a:noFill/>
            <a:miter lim="800000"/>
            <a:headEnd/>
            <a:tailEnd/>
          </a:ln>
          <a:effectLst/>
        </p:spPr>
      </p:pic>
      <p:sp>
        <p:nvSpPr>
          <p:cNvPr id="8" name="Rectangle 3"/>
          <p:cNvSpPr txBox="1">
            <a:spLocks noChangeArrowheads="1"/>
          </p:cNvSpPr>
          <p:nvPr/>
        </p:nvSpPr>
        <p:spPr bwMode="auto">
          <a:xfrm>
            <a:off x="0" y="4800600"/>
            <a:ext cx="82296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Autofit/>
          </a:bodyPr>
          <a:lstStyle/>
          <a:p>
            <a:pPr marL="1143000" lvl="2" indent="-228600" algn="ctr">
              <a:spcAft>
                <a:spcPct val="20000"/>
              </a:spcAft>
              <a:buSzPct val="110000"/>
            </a:pPr>
            <a:r>
              <a:rPr lang="en-US" kern="0" dirty="0" smtClean="0">
                <a:latin typeface="+mn-lt"/>
              </a:rPr>
              <a:t>These cells were treated with withaferin A. </a:t>
            </a:r>
            <a:endParaRPr lang="en-US" kern="0" baseline="30000" dirty="0" smtClean="0">
              <a:latin typeface="+mn-lt"/>
            </a:endParaRPr>
          </a:p>
          <a:p>
            <a:pPr marL="1143000" lvl="2" indent="-228600">
              <a:spcAft>
                <a:spcPct val="20000"/>
              </a:spcAft>
              <a:buSzPct val="110000"/>
              <a:buFont typeface="Wingdings" pitchFamily="2" charset="2"/>
              <a:buChar char="§"/>
            </a:pPr>
            <a:endParaRPr lang="en-US" kern="0" dirty="0" smtClean="0">
              <a:latin typeface="+mn-lt"/>
            </a:endParaRPr>
          </a:p>
          <a:p>
            <a:pPr marL="1143000" lvl="2" indent="-228600">
              <a:spcAft>
                <a:spcPct val="20000"/>
              </a:spcAft>
              <a:buSzPct val="110000"/>
              <a:buFont typeface="Wingdings" pitchFamily="2" charset="2"/>
              <a:buChar char="§"/>
            </a:pPr>
            <a:endParaRPr kumimoji="0" lang="en-US" sz="1800" b="0" i="0" u="none" strike="noStrike" kern="0" cap="none" spc="0" normalizeH="0" baseline="0" noProof="0" dirty="0" smtClean="0">
              <a:ln>
                <a:noFill/>
              </a:ln>
              <a:solidFill>
                <a:schemeClr val="tx1"/>
              </a:solidFill>
              <a:effectLst/>
              <a:uLnTx/>
              <a:uFillTx/>
              <a:latin typeface="+mn-lt"/>
            </a:endParaRPr>
          </a:p>
          <a:p>
            <a:pPr marL="1143000" marR="0" lvl="2" indent="-228600" algn="l" defTabSz="914400" rtl="0" eaLnBrk="1" fontAlgn="base" latinLnBrk="0" hangingPunct="1">
              <a:lnSpc>
                <a:spcPct val="100000"/>
              </a:lnSpc>
              <a:spcBef>
                <a:spcPct val="0"/>
              </a:spcBef>
              <a:spcAft>
                <a:spcPct val="20000"/>
              </a:spcAft>
              <a:buClrTx/>
              <a:buSzPct val="110000"/>
              <a:buFont typeface="Wingdings" pitchFamily="2" charset="2"/>
              <a:buChar char="§"/>
              <a:tabLst/>
              <a:defRPr/>
            </a:pPr>
            <a:endParaRPr kumimoji="0" lang="en-US" sz="1800" b="0" i="0" u="none" strike="noStrike" kern="0" cap="none" spc="0" normalizeH="0" baseline="0" noProof="0" dirty="0" smtClean="0">
              <a:ln>
                <a:noFill/>
              </a:ln>
              <a:solidFill>
                <a:schemeClr val="tx1"/>
              </a:solidFill>
              <a:effectLst/>
              <a:uLnTx/>
              <a:uFillTx/>
              <a:latin typeface="+mn-lt"/>
            </a:endParaRPr>
          </a:p>
          <a:p>
            <a:pPr marL="1143000" marR="0" lvl="2" indent="-228600" algn="l" defTabSz="914400" rtl="0" eaLnBrk="1" fontAlgn="base" latinLnBrk="0" hangingPunct="1">
              <a:lnSpc>
                <a:spcPct val="100000"/>
              </a:lnSpc>
              <a:spcBef>
                <a:spcPct val="0"/>
              </a:spcBef>
              <a:spcAft>
                <a:spcPct val="20000"/>
              </a:spcAft>
              <a:buClrTx/>
              <a:buSzPct val="110000"/>
              <a:buFont typeface="Wingdings" pitchFamily="2" charset="2"/>
              <a:buNone/>
              <a:tabLst/>
              <a:defRPr/>
            </a:pPr>
            <a:endParaRPr kumimoji="0" lang="en-US" sz="1800" b="0" i="0" u="none" strike="noStrike" kern="0" cap="none" spc="0" normalizeH="0" baseline="0" noProof="0" dirty="0" smtClean="0">
              <a:ln>
                <a:noFill/>
              </a:ln>
              <a:solidFill>
                <a:schemeClr val="tx1"/>
              </a:solidFill>
              <a:effectLst/>
              <a:uLnTx/>
              <a:uFillTx/>
              <a:latin typeface="+mn-lt"/>
            </a:endParaRPr>
          </a:p>
          <a:p>
            <a:pPr marL="1143000" marR="0" lvl="2" indent="-228600" algn="l" defTabSz="914400" rtl="0" eaLnBrk="1" fontAlgn="base" latinLnBrk="0" hangingPunct="1">
              <a:lnSpc>
                <a:spcPct val="100000"/>
              </a:lnSpc>
              <a:spcBef>
                <a:spcPct val="0"/>
              </a:spcBef>
              <a:spcAft>
                <a:spcPct val="20000"/>
              </a:spcAft>
              <a:buClrTx/>
              <a:buSzPct val="110000"/>
              <a:buFont typeface="Wingdings" pitchFamily="2" charset="2"/>
              <a:buChar char="§"/>
              <a:tabLst/>
              <a:defRPr/>
            </a:pPr>
            <a:endParaRPr kumimoji="0" lang="en-US" sz="1800" b="0" i="0" u="none" strike="noStrike" kern="0" cap="none" spc="0" normalizeH="0" baseline="0" noProof="0" dirty="0" smtClean="0">
              <a:ln>
                <a:noFill/>
              </a:ln>
              <a:solidFill>
                <a:schemeClr val="tx1"/>
              </a:solidFill>
              <a:effectLst/>
              <a:uLnTx/>
              <a:uFillTx/>
              <a:latin typeface="+mn-lt"/>
            </a:endParaRPr>
          </a:p>
          <a:p>
            <a:pPr marL="1143000" marR="0" lvl="2" indent="-228600" algn="l" defTabSz="914400" rtl="0" eaLnBrk="1" fontAlgn="base" latinLnBrk="0" hangingPunct="1">
              <a:lnSpc>
                <a:spcPct val="100000"/>
              </a:lnSpc>
              <a:spcBef>
                <a:spcPct val="0"/>
              </a:spcBef>
              <a:spcAft>
                <a:spcPct val="20000"/>
              </a:spcAft>
              <a:buClrTx/>
              <a:buSzPct val="110000"/>
              <a:buFont typeface="Wingdings" pitchFamily="2" charset="2"/>
              <a:buChar char="§"/>
              <a:tabLst/>
              <a:defRPr/>
            </a:pPr>
            <a:endParaRPr kumimoji="0" lang="en-US" sz="1800" b="0" i="0" u="none" strike="noStrike" kern="0" cap="none" spc="0" normalizeH="0" baseline="0" noProof="0" dirty="0" smtClean="0">
              <a:ln>
                <a:noFill/>
              </a:ln>
              <a:solidFill>
                <a:schemeClr val="tx1"/>
              </a:solidFill>
              <a:effectLst/>
              <a:uLnTx/>
              <a:uFillTx/>
              <a:latin typeface="+mn-lt"/>
            </a:endParaRPr>
          </a:p>
          <a:p>
            <a:pPr marL="1143000" marR="0" lvl="2" indent="-228600" algn="l" defTabSz="914400" rtl="0" eaLnBrk="1" fontAlgn="base" latinLnBrk="0" hangingPunct="1">
              <a:lnSpc>
                <a:spcPct val="100000"/>
              </a:lnSpc>
              <a:spcBef>
                <a:spcPct val="0"/>
              </a:spcBef>
              <a:spcAft>
                <a:spcPct val="20000"/>
              </a:spcAft>
              <a:buClrTx/>
              <a:buSzPct val="110000"/>
              <a:buFont typeface="Wingdings" pitchFamily="2" charset="2"/>
              <a:buChar char="§"/>
              <a:tabLst/>
              <a:defRPr/>
            </a:pPr>
            <a:endParaRPr kumimoji="0" lang="en-US" sz="2800" b="0" i="0" u="none" strike="noStrike" kern="0" cap="none" spc="0" normalizeH="0" baseline="0" noProof="0" dirty="0" smtClean="0">
              <a:ln>
                <a:noFill/>
              </a:ln>
              <a:solidFill>
                <a:schemeClr val="tx1"/>
              </a:solidFill>
              <a:effectLst/>
              <a:uLnTx/>
              <a:uFillTx/>
              <a:latin typeface="+mn-lt"/>
            </a:endParaRPr>
          </a:p>
          <a:p>
            <a:pPr marL="742950" marR="0" lvl="1" indent="-285750" algn="l" defTabSz="914400" rtl="0" eaLnBrk="1" fontAlgn="base" latinLnBrk="0" hangingPunct="1">
              <a:lnSpc>
                <a:spcPct val="100000"/>
              </a:lnSpc>
              <a:spcBef>
                <a:spcPct val="0"/>
              </a:spcBef>
              <a:spcAft>
                <a:spcPct val="20000"/>
              </a:spcAft>
              <a:buClrTx/>
              <a:buSzPct val="110000"/>
              <a:buFont typeface="Wingdings" pitchFamily="2" charset="2"/>
              <a:buNone/>
              <a:tabLst/>
              <a:defRPr/>
            </a:pPr>
            <a:endParaRPr kumimoji="0" lang="en-US" sz="2400" b="0" i="0" u="none" strike="noStrike" kern="0" cap="none" spc="0" normalizeH="0" baseline="0" noProof="0" dirty="0" smtClean="0">
              <a:ln>
                <a:noFill/>
              </a:ln>
              <a:solidFill>
                <a:schemeClr val="tx1"/>
              </a:solidFill>
              <a:effectLst/>
              <a:uLnTx/>
              <a:uFillTx/>
              <a:latin typeface="+mn-lt"/>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algn="ctr"/>
            <a:r>
              <a:rPr lang="en-US" dirty="0" smtClean="0"/>
              <a:t>Annexin V Assay</a:t>
            </a:r>
            <a:endParaRPr lang="en-US" dirty="0"/>
          </a:p>
        </p:txBody>
      </p:sp>
      <p:sp>
        <p:nvSpPr>
          <p:cNvPr id="3075" name="Rectangle 3"/>
          <p:cNvSpPr>
            <a:spLocks noGrp="1" noChangeArrowheads="1"/>
          </p:cNvSpPr>
          <p:nvPr>
            <p:ph type="body" idx="1"/>
          </p:nvPr>
        </p:nvSpPr>
        <p:spPr>
          <a:xfrm>
            <a:off x="457200" y="1295400"/>
            <a:ext cx="8229600" cy="4114800"/>
          </a:xfrm>
        </p:spPr>
        <p:txBody>
          <a:bodyPr>
            <a:noAutofit/>
          </a:bodyPr>
          <a:lstStyle/>
          <a:p>
            <a:pPr lvl="2"/>
            <a:endParaRPr lang="en-US" sz="1800" b="0" dirty="0" smtClean="0"/>
          </a:p>
          <a:p>
            <a:pPr lvl="2">
              <a:buNone/>
            </a:pPr>
            <a:endParaRPr lang="en-US" sz="1800" b="0" dirty="0" smtClean="0"/>
          </a:p>
          <a:p>
            <a:pPr lvl="2">
              <a:buNone/>
            </a:pPr>
            <a:endParaRPr lang="en-US" sz="1800" b="0" dirty="0" smtClean="0"/>
          </a:p>
          <a:p>
            <a:pPr lvl="2"/>
            <a:endParaRPr lang="en-US" sz="1800" b="0" dirty="0" smtClean="0"/>
          </a:p>
          <a:p>
            <a:pPr lvl="2"/>
            <a:endParaRPr lang="en-US" sz="2800" b="0" dirty="0" smtClean="0"/>
          </a:p>
          <a:p>
            <a:pPr lvl="1">
              <a:buNone/>
            </a:pPr>
            <a:endParaRPr lang="en-US" sz="2400" b="0" dirty="0" smtClean="0"/>
          </a:p>
        </p:txBody>
      </p:sp>
      <p:sp>
        <p:nvSpPr>
          <p:cNvPr id="7" name="Rectangle 3"/>
          <p:cNvSpPr txBox="1">
            <a:spLocks noChangeArrowheads="1"/>
          </p:cNvSpPr>
          <p:nvPr/>
        </p:nvSpPr>
        <p:spPr bwMode="auto">
          <a:xfrm>
            <a:off x="609600" y="1447800"/>
            <a:ext cx="82296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Autofit/>
          </a:bodyPr>
          <a:lstStyle/>
          <a:p>
            <a:pPr marL="742950" marR="0" lvl="1" indent="-285750" algn="l" defTabSz="914400" rtl="0" eaLnBrk="1" fontAlgn="base" latinLnBrk="0" hangingPunct="1">
              <a:lnSpc>
                <a:spcPct val="100000"/>
              </a:lnSpc>
              <a:spcBef>
                <a:spcPct val="0"/>
              </a:spcBef>
              <a:spcAft>
                <a:spcPct val="20000"/>
              </a:spcAft>
              <a:buClrTx/>
              <a:buSzPct val="110000"/>
              <a:buFont typeface="Wingdings" pitchFamily="2" charset="2"/>
              <a:buChar char="§"/>
              <a:tabLst/>
              <a:defRPr/>
            </a:pPr>
            <a:r>
              <a:rPr lang="en-US" sz="2800" kern="0" dirty="0" smtClean="0">
                <a:latin typeface="+mn-lt"/>
              </a:rPr>
              <a:t>Annexin-FITC Only, cells – not healthy</a:t>
            </a:r>
            <a:endParaRPr lang="en-US" kern="0" dirty="0" smtClean="0">
              <a:latin typeface="+mn-lt"/>
            </a:endParaRPr>
          </a:p>
          <a:p>
            <a:pPr marL="1143000" lvl="2" indent="-228600">
              <a:spcAft>
                <a:spcPct val="20000"/>
              </a:spcAft>
              <a:buSzPct val="110000"/>
            </a:pPr>
            <a:endParaRPr lang="en-US" kern="0" dirty="0" smtClean="0">
              <a:latin typeface="+mn-lt"/>
            </a:endParaRPr>
          </a:p>
          <a:p>
            <a:pPr marL="1143000" lvl="2" indent="-228600">
              <a:spcAft>
                <a:spcPct val="20000"/>
              </a:spcAft>
              <a:buSzPct val="110000"/>
              <a:buFont typeface="Wingdings" pitchFamily="2" charset="2"/>
              <a:buChar char="§"/>
            </a:pPr>
            <a:endParaRPr lang="en-US" kern="0" baseline="30000" dirty="0" smtClean="0">
              <a:latin typeface="+mn-lt"/>
            </a:endParaRPr>
          </a:p>
          <a:p>
            <a:pPr marL="1143000" lvl="2" indent="-228600">
              <a:spcAft>
                <a:spcPct val="20000"/>
              </a:spcAft>
              <a:buSzPct val="110000"/>
              <a:buFont typeface="Wingdings" pitchFamily="2" charset="2"/>
              <a:buChar char="§"/>
            </a:pPr>
            <a:endParaRPr lang="en-US" kern="0" dirty="0" smtClean="0">
              <a:latin typeface="+mn-lt"/>
            </a:endParaRPr>
          </a:p>
          <a:p>
            <a:pPr marL="1143000" lvl="2" indent="-228600">
              <a:spcAft>
                <a:spcPct val="20000"/>
              </a:spcAft>
              <a:buSzPct val="110000"/>
              <a:buFont typeface="Wingdings" pitchFamily="2" charset="2"/>
              <a:buChar char="§"/>
            </a:pPr>
            <a:endParaRPr kumimoji="0" lang="en-US" sz="1800" b="0" i="0" u="none" strike="noStrike" kern="0" cap="none" spc="0" normalizeH="0" baseline="0" noProof="0" dirty="0" smtClean="0">
              <a:ln>
                <a:noFill/>
              </a:ln>
              <a:solidFill>
                <a:schemeClr val="tx1"/>
              </a:solidFill>
              <a:effectLst/>
              <a:uLnTx/>
              <a:uFillTx/>
              <a:latin typeface="+mn-lt"/>
            </a:endParaRPr>
          </a:p>
          <a:p>
            <a:pPr marL="1143000" marR="0" lvl="2" indent="-228600" algn="l" defTabSz="914400" rtl="0" eaLnBrk="1" fontAlgn="base" latinLnBrk="0" hangingPunct="1">
              <a:lnSpc>
                <a:spcPct val="100000"/>
              </a:lnSpc>
              <a:spcBef>
                <a:spcPct val="0"/>
              </a:spcBef>
              <a:spcAft>
                <a:spcPct val="20000"/>
              </a:spcAft>
              <a:buClrTx/>
              <a:buSzPct val="110000"/>
              <a:buFont typeface="Wingdings" pitchFamily="2" charset="2"/>
              <a:buChar char="§"/>
              <a:tabLst/>
              <a:defRPr/>
            </a:pPr>
            <a:endParaRPr kumimoji="0" lang="en-US" sz="1800" b="0" i="0" u="none" strike="noStrike" kern="0" cap="none" spc="0" normalizeH="0" baseline="0" noProof="0" dirty="0" smtClean="0">
              <a:ln>
                <a:noFill/>
              </a:ln>
              <a:solidFill>
                <a:schemeClr val="tx1"/>
              </a:solidFill>
              <a:effectLst/>
              <a:uLnTx/>
              <a:uFillTx/>
              <a:latin typeface="+mn-lt"/>
            </a:endParaRPr>
          </a:p>
          <a:p>
            <a:pPr marL="1143000" marR="0" lvl="2" indent="-228600" algn="l" defTabSz="914400" rtl="0" eaLnBrk="1" fontAlgn="base" latinLnBrk="0" hangingPunct="1">
              <a:lnSpc>
                <a:spcPct val="100000"/>
              </a:lnSpc>
              <a:spcBef>
                <a:spcPct val="0"/>
              </a:spcBef>
              <a:spcAft>
                <a:spcPct val="20000"/>
              </a:spcAft>
              <a:buClrTx/>
              <a:buSzPct val="110000"/>
              <a:buFont typeface="Wingdings" pitchFamily="2" charset="2"/>
              <a:buNone/>
              <a:tabLst/>
              <a:defRPr/>
            </a:pPr>
            <a:endParaRPr kumimoji="0" lang="en-US" sz="1800" b="0" i="0" u="none" strike="noStrike" kern="0" cap="none" spc="0" normalizeH="0" baseline="0" noProof="0" dirty="0" smtClean="0">
              <a:ln>
                <a:noFill/>
              </a:ln>
              <a:solidFill>
                <a:schemeClr val="tx1"/>
              </a:solidFill>
              <a:effectLst/>
              <a:uLnTx/>
              <a:uFillTx/>
              <a:latin typeface="+mn-lt"/>
            </a:endParaRPr>
          </a:p>
          <a:p>
            <a:pPr marL="1143000" marR="0" lvl="2" indent="-228600" algn="l" defTabSz="914400" rtl="0" eaLnBrk="1" fontAlgn="base" latinLnBrk="0" hangingPunct="1">
              <a:lnSpc>
                <a:spcPct val="100000"/>
              </a:lnSpc>
              <a:spcBef>
                <a:spcPct val="0"/>
              </a:spcBef>
              <a:spcAft>
                <a:spcPct val="20000"/>
              </a:spcAft>
              <a:buClrTx/>
              <a:buSzPct val="110000"/>
              <a:buFont typeface="Wingdings" pitchFamily="2" charset="2"/>
              <a:buChar char="§"/>
              <a:tabLst/>
              <a:defRPr/>
            </a:pPr>
            <a:endParaRPr kumimoji="0" lang="en-US" sz="1800" b="0" i="0" u="none" strike="noStrike" kern="0" cap="none" spc="0" normalizeH="0" baseline="0" noProof="0" dirty="0" smtClean="0">
              <a:ln>
                <a:noFill/>
              </a:ln>
              <a:solidFill>
                <a:schemeClr val="tx1"/>
              </a:solidFill>
              <a:effectLst/>
              <a:uLnTx/>
              <a:uFillTx/>
              <a:latin typeface="+mn-lt"/>
            </a:endParaRPr>
          </a:p>
          <a:p>
            <a:pPr marL="1143000" marR="0" lvl="2" indent="-228600" algn="l" defTabSz="914400" rtl="0" eaLnBrk="1" fontAlgn="base" latinLnBrk="0" hangingPunct="1">
              <a:lnSpc>
                <a:spcPct val="100000"/>
              </a:lnSpc>
              <a:spcBef>
                <a:spcPct val="0"/>
              </a:spcBef>
              <a:spcAft>
                <a:spcPct val="20000"/>
              </a:spcAft>
              <a:buClrTx/>
              <a:buSzPct val="110000"/>
              <a:buFont typeface="Wingdings" pitchFamily="2" charset="2"/>
              <a:buChar char="§"/>
              <a:tabLst/>
              <a:defRPr/>
            </a:pPr>
            <a:endParaRPr kumimoji="0" lang="en-US" sz="1800" b="0" i="0" u="none" strike="noStrike" kern="0" cap="none" spc="0" normalizeH="0" baseline="0" noProof="0" dirty="0" smtClean="0">
              <a:ln>
                <a:noFill/>
              </a:ln>
              <a:solidFill>
                <a:schemeClr val="tx1"/>
              </a:solidFill>
              <a:effectLst/>
              <a:uLnTx/>
              <a:uFillTx/>
              <a:latin typeface="+mn-lt"/>
            </a:endParaRPr>
          </a:p>
          <a:p>
            <a:pPr marL="1143000" marR="0" lvl="2" indent="-228600" algn="l" defTabSz="914400" rtl="0" eaLnBrk="1" fontAlgn="base" latinLnBrk="0" hangingPunct="1">
              <a:lnSpc>
                <a:spcPct val="100000"/>
              </a:lnSpc>
              <a:spcBef>
                <a:spcPct val="0"/>
              </a:spcBef>
              <a:spcAft>
                <a:spcPct val="20000"/>
              </a:spcAft>
              <a:buClrTx/>
              <a:buSzPct val="110000"/>
              <a:buFont typeface="Wingdings" pitchFamily="2" charset="2"/>
              <a:buChar char="§"/>
              <a:tabLst/>
              <a:defRPr/>
            </a:pPr>
            <a:endParaRPr kumimoji="0" lang="en-US" sz="2800" b="0" i="0" u="none" strike="noStrike" kern="0" cap="none" spc="0" normalizeH="0" baseline="0" noProof="0" dirty="0" smtClean="0">
              <a:ln>
                <a:noFill/>
              </a:ln>
              <a:solidFill>
                <a:schemeClr val="tx1"/>
              </a:solidFill>
              <a:effectLst/>
              <a:uLnTx/>
              <a:uFillTx/>
              <a:latin typeface="+mn-lt"/>
            </a:endParaRPr>
          </a:p>
          <a:p>
            <a:pPr marL="742950" marR="0" lvl="1" indent="-285750" algn="l" defTabSz="914400" rtl="0" eaLnBrk="1" fontAlgn="base" latinLnBrk="0" hangingPunct="1">
              <a:lnSpc>
                <a:spcPct val="100000"/>
              </a:lnSpc>
              <a:spcBef>
                <a:spcPct val="0"/>
              </a:spcBef>
              <a:spcAft>
                <a:spcPct val="20000"/>
              </a:spcAft>
              <a:buClrTx/>
              <a:buSzPct val="110000"/>
              <a:buFont typeface="Wingdings" pitchFamily="2" charset="2"/>
              <a:buNone/>
              <a:tabLst/>
              <a:defRPr/>
            </a:pPr>
            <a:endParaRPr kumimoji="0" lang="en-US" sz="2400" b="0" i="0" u="none" strike="noStrike" kern="0" cap="none" spc="0" normalizeH="0" baseline="0" noProof="0" dirty="0" smtClean="0">
              <a:ln>
                <a:noFill/>
              </a:ln>
              <a:solidFill>
                <a:schemeClr val="tx1"/>
              </a:solidFill>
              <a:effectLst/>
              <a:uLnTx/>
              <a:uFillTx/>
              <a:latin typeface="+mn-lt"/>
            </a:endParaRPr>
          </a:p>
        </p:txBody>
      </p:sp>
      <p:pic>
        <p:nvPicPr>
          <p:cNvPr id="2051" name="Picture 3"/>
          <p:cNvPicPr preferRelativeResize="0">
            <a:picLocks noChangeArrowheads="1"/>
          </p:cNvPicPr>
          <p:nvPr/>
        </p:nvPicPr>
        <p:blipFill>
          <a:blip r:embed="rId3" cstate="print"/>
          <a:srcRect/>
          <a:stretch>
            <a:fillRect/>
          </a:stretch>
        </p:blipFill>
        <p:spPr bwMode="auto">
          <a:xfrm>
            <a:off x="4809744" y="2284412"/>
            <a:ext cx="2505456" cy="2505456"/>
          </a:xfrm>
          <a:prstGeom prst="rect">
            <a:avLst/>
          </a:prstGeom>
          <a:noFill/>
          <a:ln w="9525">
            <a:noFill/>
            <a:miter lim="800000"/>
            <a:headEnd/>
            <a:tailEnd/>
          </a:ln>
          <a:effectLst/>
        </p:spPr>
      </p:pic>
      <p:pic>
        <p:nvPicPr>
          <p:cNvPr id="2" name="Picture 2"/>
          <p:cNvPicPr preferRelativeResize="0">
            <a:picLocks noChangeArrowheads="1"/>
          </p:cNvPicPr>
          <p:nvPr/>
        </p:nvPicPr>
        <p:blipFill>
          <a:blip r:embed="rId4" cstate="print"/>
          <a:srcRect/>
          <a:stretch>
            <a:fillRect/>
          </a:stretch>
        </p:blipFill>
        <p:spPr bwMode="auto">
          <a:xfrm>
            <a:off x="1676400" y="2286000"/>
            <a:ext cx="2505075" cy="2505456"/>
          </a:xfrm>
          <a:prstGeom prst="rect">
            <a:avLst/>
          </a:prstGeom>
          <a:noFill/>
          <a:ln w="9525">
            <a:noFill/>
            <a:miter lim="800000"/>
            <a:headEnd/>
            <a:tailEnd/>
          </a:ln>
          <a:effectLst/>
        </p:spPr>
      </p:pic>
      <p:sp>
        <p:nvSpPr>
          <p:cNvPr id="8" name="Rectangle 3"/>
          <p:cNvSpPr txBox="1">
            <a:spLocks noChangeArrowheads="1"/>
          </p:cNvSpPr>
          <p:nvPr/>
        </p:nvSpPr>
        <p:spPr bwMode="auto">
          <a:xfrm>
            <a:off x="0" y="4876800"/>
            <a:ext cx="9144000" cy="419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Autofit/>
          </a:bodyPr>
          <a:lstStyle/>
          <a:p>
            <a:pPr marL="1143000" lvl="2" indent="-228600" algn="ctr">
              <a:spcAft>
                <a:spcPct val="20000"/>
              </a:spcAft>
              <a:buSzPct val="110000"/>
            </a:pPr>
            <a:r>
              <a:rPr lang="en-US" kern="0" dirty="0" smtClean="0">
                <a:latin typeface="+mn-lt"/>
              </a:rPr>
              <a:t>These cells were treated with withaferin A. Your PI and</a:t>
            </a:r>
          </a:p>
          <a:p>
            <a:pPr marL="1143000" lvl="2" indent="-228600" algn="ctr">
              <a:spcAft>
                <a:spcPct val="20000"/>
              </a:spcAft>
              <a:buSzPct val="110000"/>
            </a:pPr>
            <a:r>
              <a:rPr lang="en-US" kern="0" dirty="0" smtClean="0">
                <a:latin typeface="+mn-lt"/>
              </a:rPr>
              <a:t>Annexin V cells must be apoptotic or necrotic for proper compensation. </a:t>
            </a:r>
            <a:endParaRPr lang="en-US" kern="0" baseline="30000" dirty="0" smtClean="0">
              <a:latin typeface="+mn-lt"/>
            </a:endParaRPr>
          </a:p>
          <a:p>
            <a:pPr marL="1143000" lvl="2" indent="-228600">
              <a:spcAft>
                <a:spcPct val="20000"/>
              </a:spcAft>
              <a:buSzPct val="110000"/>
              <a:buFont typeface="Wingdings" pitchFamily="2" charset="2"/>
              <a:buChar char="§"/>
            </a:pPr>
            <a:endParaRPr lang="en-US" kern="0" dirty="0" smtClean="0">
              <a:latin typeface="+mn-lt"/>
            </a:endParaRPr>
          </a:p>
          <a:p>
            <a:pPr marL="1143000" lvl="2" indent="-228600">
              <a:spcAft>
                <a:spcPct val="20000"/>
              </a:spcAft>
              <a:buSzPct val="110000"/>
              <a:buFont typeface="Wingdings" pitchFamily="2" charset="2"/>
              <a:buChar char="§"/>
            </a:pPr>
            <a:endParaRPr kumimoji="0" lang="en-US" sz="1800" b="0" i="0" u="none" strike="noStrike" kern="0" cap="none" spc="0" normalizeH="0" baseline="0" noProof="0" dirty="0" smtClean="0">
              <a:ln>
                <a:noFill/>
              </a:ln>
              <a:solidFill>
                <a:schemeClr val="tx1"/>
              </a:solidFill>
              <a:effectLst/>
              <a:uLnTx/>
              <a:uFillTx/>
              <a:latin typeface="+mn-lt"/>
            </a:endParaRPr>
          </a:p>
          <a:p>
            <a:pPr marL="1143000" marR="0" lvl="2" indent="-228600" algn="l" defTabSz="914400" rtl="0" eaLnBrk="1" fontAlgn="base" latinLnBrk="0" hangingPunct="1">
              <a:lnSpc>
                <a:spcPct val="100000"/>
              </a:lnSpc>
              <a:spcBef>
                <a:spcPct val="0"/>
              </a:spcBef>
              <a:spcAft>
                <a:spcPct val="20000"/>
              </a:spcAft>
              <a:buClrTx/>
              <a:buSzPct val="110000"/>
              <a:buFont typeface="Wingdings" pitchFamily="2" charset="2"/>
              <a:buChar char="§"/>
              <a:tabLst/>
              <a:defRPr/>
            </a:pPr>
            <a:endParaRPr kumimoji="0" lang="en-US" sz="1800" b="0" i="0" u="none" strike="noStrike" kern="0" cap="none" spc="0" normalizeH="0" baseline="0" noProof="0" dirty="0" smtClean="0">
              <a:ln>
                <a:noFill/>
              </a:ln>
              <a:solidFill>
                <a:schemeClr val="tx1"/>
              </a:solidFill>
              <a:effectLst/>
              <a:uLnTx/>
              <a:uFillTx/>
              <a:latin typeface="+mn-lt"/>
            </a:endParaRPr>
          </a:p>
          <a:p>
            <a:pPr marL="1143000" marR="0" lvl="2" indent="-228600" algn="l" defTabSz="914400" rtl="0" eaLnBrk="1" fontAlgn="base" latinLnBrk="0" hangingPunct="1">
              <a:lnSpc>
                <a:spcPct val="100000"/>
              </a:lnSpc>
              <a:spcBef>
                <a:spcPct val="0"/>
              </a:spcBef>
              <a:spcAft>
                <a:spcPct val="20000"/>
              </a:spcAft>
              <a:buClrTx/>
              <a:buSzPct val="110000"/>
              <a:buFont typeface="Wingdings" pitchFamily="2" charset="2"/>
              <a:buNone/>
              <a:tabLst/>
              <a:defRPr/>
            </a:pPr>
            <a:endParaRPr kumimoji="0" lang="en-US" sz="1800" b="0" i="0" u="none" strike="noStrike" kern="0" cap="none" spc="0" normalizeH="0" baseline="0" noProof="0" dirty="0" smtClean="0">
              <a:ln>
                <a:noFill/>
              </a:ln>
              <a:solidFill>
                <a:schemeClr val="tx1"/>
              </a:solidFill>
              <a:effectLst/>
              <a:uLnTx/>
              <a:uFillTx/>
              <a:latin typeface="+mn-lt"/>
            </a:endParaRPr>
          </a:p>
          <a:p>
            <a:pPr marL="1143000" marR="0" lvl="2" indent="-228600" algn="l" defTabSz="914400" rtl="0" eaLnBrk="1" fontAlgn="base" latinLnBrk="0" hangingPunct="1">
              <a:lnSpc>
                <a:spcPct val="100000"/>
              </a:lnSpc>
              <a:spcBef>
                <a:spcPct val="0"/>
              </a:spcBef>
              <a:spcAft>
                <a:spcPct val="20000"/>
              </a:spcAft>
              <a:buClrTx/>
              <a:buSzPct val="110000"/>
              <a:buFont typeface="Wingdings" pitchFamily="2" charset="2"/>
              <a:buChar char="§"/>
              <a:tabLst/>
              <a:defRPr/>
            </a:pPr>
            <a:endParaRPr kumimoji="0" lang="en-US" sz="1800" b="0" i="0" u="none" strike="noStrike" kern="0" cap="none" spc="0" normalizeH="0" baseline="0" noProof="0" dirty="0" smtClean="0">
              <a:ln>
                <a:noFill/>
              </a:ln>
              <a:solidFill>
                <a:schemeClr val="tx1"/>
              </a:solidFill>
              <a:effectLst/>
              <a:uLnTx/>
              <a:uFillTx/>
              <a:latin typeface="+mn-lt"/>
            </a:endParaRPr>
          </a:p>
          <a:p>
            <a:pPr marL="1143000" marR="0" lvl="2" indent="-228600" algn="l" defTabSz="914400" rtl="0" eaLnBrk="1" fontAlgn="base" latinLnBrk="0" hangingPunct="1">
              <a:lnSpc>
                <a:spcPct val="100000"/>
              </a:lnSpc>
              <a:spcBef>
                <a:spcPct val="0"/>
              </a:spcBef>
              <a:spcAft>
                <a:spcPct val="20000"/>
              </a:spcAft>
              <a:buClrTx/>
              <a:buSzPct val="110000"/>
              <a:buFont typeface="Wingdings" pitchFamily="2" charset="2"/>
              <a:buChar char="§"/>
              <a:tabLst/>
              <a:defRPr/>
            </a:pPr>
            <a:endParaRPr kumimoji="0" lang="en-US" sz="1800" b="0" i="0" u="none" strike="noStrike" kern="0" cap="none" spc="0" normalizeH="0" baseline="0" noProof="0" dirty="0" smtClean="0">
              <a:ln>
                <a:noFill/>
              </a:ln>
              <a:solidFill>
                <a:schemeClr val="tx1"/>
              </a:solidFill>
              <a:effectLst/>
              <a:uLnTx/>
              <a:uFillTx/>
              <a:latin typeface="+mn-lt"/>
            </a:endParaRPr>
          </a:p>
          <a:p>
            <a:pPr marL="1143000" marR="0" lvl="2" indent="-228600" algn="l" defTabSz="914400" rtl="0" eaLnBrk="1" fontAlgn="base" latinLnBrk="0" hangingPunct="1">
              <a:lnSpc>
                <a:spcPct val="100000"/>
              </a:lnSpc>
              <a:spcBef>
                <a:spcPct val="0"/>
              </a:spcBef>
              <a:spcAft>
                <a:spcPct val="20000"/>
              </a:spcAft>
              <a:buClrTx/>
              <a:buSzPct val="110000"/>
              <a:buFont typeface="Wingdings" pitchFamily="2" charset="2"/>
              <a:buChar char="§"/>
              <a:tabLst/>
              <a:defRPr/>
            </a:pPr>
            <a:endParaRPr kumimoji="0" lang="en-US" sz="2800" b="0" i="0" u="none" strike="noStrike" kern="0" cap="none" spc="0" normalizeH="0" baseline="0" noProof="0" dirty="0" smtClean="0">
              <a:ln>
                <a:noFill/>
              </a:ln>
              <a:solidFill>
                <a:schemeClr val="tx1"/>
              </a:solidFill>
              <a:effectLst/>
              <a:uLnTx/>
              <a:uFillTx/>
              <a:latin typeface="+mn-lt"/>
            </a:endParaRPr>
          </a:p>
          <a:p>
            <a:pPr marL="742950" marR="0" lvl="1" indent="-285750" algn="l" defTabSz="914400" rtl="0" eaLnBrk="1" fontAlgn="base" latinLnBrk="0" hangingPunct="1">
              <a:lnSpc>
                <a:spcPct val="100000"/>
              </a:lnSpc>
              <a:spcBef>
                <a:spcPct val="0"/>
              </a:spcBef>
              <a:spcAft>
                <a:spcPct val="20000"/>
              </a:spcAft>
              <a:buClrTx/>
              <a:buSzPct val="110000"/>
              <a:buFont typeface="Wingdings" pitchFamily="2" charset="2"/>
              <a:buNone/>
              <a:tabLst/>
              <a:defRPr/>
            </a:pPr>
            <a:endParaRPr kumimoji="0" lang="en-US" sz="2400" b="0" i="0" u="none" strike="noStrike" kern="0" cap="none" spc="0" normalizeH="0" baseline="0" noProof="0" dirty="0" smtClean="0">
              <a:ln>
                <a:noFill/>
              </a:ln>
              <a:solidFill>
                <a:schemeClr val="tx1"/>
              </a:solidFill>
              <a:effectLst/>
              <a:uLnTx/>
              <a:uFillTx/>
              <a:latin typeface="+mn-lt"/>
            </a:endParaRPr>
          </a:p>
        </p:txBody>
      </p:sp>
      <p:sp>
        <p:nvSpPr>
          <p:cNvPr id="9" name="TextBox 8"/>
          <p:cNvSpPr txBox="1"/>
          <p:nvPr/>
        </p:nvSpPr>
        <p:spPr>
          <a:xfrm>
            <a:off x="6477000" y="2514600"/>
            <a:ext cx="710451" cy="369332"/>
          </a:xfrm>
          <a:prstGeom prst="rect">
            <a:avLst/>
          </a:prstGeom>
          <a:noFill/>
        </p:spPr>
        <p:txBody>
          <a:bodyPr wrap="none" rtlCol="0">
            <a:spAutoFit/>
          </a:bodyPr>
          <a:lstStyle/>
          <a:p>
            <a:r>
              <a:rPr lang="en-US" dirty="0" smtClean="0"/>
              <a:t>4.5%</a:t>
            </a: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algn="ctr"/>
            <a:r>
              <a:rPr lang="en-US" dirty="0" smtClean="0"/>
              <a:t>Annexin V Assay</a:t>
            </a:r>
            <a:endParaRPr lang="en-US" dirty="0"/>
          </a:p>
        </p:txBody>
      </p:sp>
      <p:sp>
        <p:nvSpPr>
          <p:cNvPr id="3075" name="Rectangle 3"/>
          <p:cNvSpPr>
            <a:spLocks noGrp="1" noChangeArrowheads="1"/>
          </p:cNvSpPr>
          <p:nvPr>
            <p:ph type="body" idx="1"/>
          </p:nvPr>
        </p:nvSpPr>
        <p:spPr>
          <a:xfrm>
            <a:off x="457200" y="1295400"/>
            <a:ext cx="8229600" cy="4114800"/>
          </a:xfrm>
        </p:spPr>
        <p:txBody>
          <a:bodyPr>
            <a:noAutofit/>
          </a:bodyPr>
          <a:lstStyle/>
          <a:p>
            <a:pPr lvl="2"/>
            <a:endParaRPr lang="en-US" sz="1800" b="0" dirty="0" smtClean="0"/>
          </a:p>
          <a:p>
            <a:pPr lvl="2">
              <a:buNone/>
            </a:pPr>
            <a:endParaRPr lang="en-US" sz="1800" b="0" dirty="0" smtClean="0"/>
          </a:p>
          <a:p>
            <a:pPr lvl="2">
              <a:buNone/>
            </a:pPr>
            <a:endParaRPr lang="en-US" sz="1800" b="0" dirty="0" smtClean="0"/>
          </a:p>
          <a:p>
            <a:pPr lvl="2"/>
            <a:endParaRPr lang="en-US" sz="1800" b="0" dirty="0" smtClean="0"/>
          </a:p>
          <a:p>
            <a:pPr lvl="2"/>
            <a:endParaRPr lang="en-US" sz="2800" b="0" dirty="0" smtClean="0"/>
          </a:p>
          <a:p>
            <a:pPr lvl="1">
              <a:buNone/>
            </a:pPr>
            <a:endParaRPr lang="en-US" sz="2400" b="0" dirty="0" smtClean="0"/>
          </a:p>
        </p:txBody>
      </p:sp>
      <p:sp>
        <p:nvSpPr>
          <p:cNvPr id="7" name="Rectangle 3"/>
          <p:cNvSpPr txBox="1">
            <a:spLocks noChangeArrowheads="1"/>
          </p:cNvSpPr>
          <p:nvPr/>
        </p:nvSpPr>
        <p:spPr bwMode="auto">
          <a:xfrm>
            <a:off x="609600" y="1447800"/>
            <a:ext cx="82296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Autofit/>
          </a:bodyPr>
          <a:lstStyle/>
          <a:p>
            <a:pPr marL="742950" marR="0" lvl="1" indent="-285750" algn="l" defTabSz="914400" rtl="0" eaLnBrk="1" fontAlgn="base" latinLnBrk="0" hangingPunct="1">
              <a:lnSpc>
                <a:spcPct val="100000"/>
              </a:lnSpc>
              <a:spcBef>
                <a:spcPct val="0"/>
              </a:spcBef>
              <a:spcAft>
                <a:spcPct val="20000"/>
              </a:spcAft>
              <a:buClrTx/>
              <a:buSzPct val="110000"/>
              <a:buFont typeface="Wingdings" pitchFamily="2" charset="2"/>
              <a:buChar char="§"/>
              <a:tabLst/>
              <a:defRPr/>
            </a:pPr>
            <a:r>
              <a:rPr lang="en-US" sz="2800" kern="0" dirty="0" smtClean="0">
                <a:latin typeface="+mn-lt"/>
              </a:rPr>
              <a:t>Untreated, Annexin + PI</a:t>
            </a:r>
            <a:endParaRPr lang="en-US" kern="0" dirty="0" smtClean="0">
              <a:latin typeface="+mn-lt"/>
            </a:endParaRPr>
          </a:p>
          <a:p>
            <a:pPr marL="1143000" lvl="2" indent="-228600">
              <a:spcAft>
                <a:spcPct val="20000"/>
              </a:spcAft>
              <a:buSzPct val="110000"/>
            </a:pPr>
            <a:endParaRPr lang="en-US" kern="0" dirty="0" smtClean="0">
              <a:latin typeface="+mn-lt"/>
            </a:endParaRPr>
          </a:p>
          <a:p>
            <a:pPr marL="1143000" lvl="2" indent="-228600">
              <a:spcAft>
                <a:spcPct val="20000"/>
              </a:spcAft>
              <a:buSzPct val="110000"/>
              <a:buFont typeface="Wingdings" pitchFamily="2" charset="2"/>
              <a:buChar char="§"/>
            </a:pPr>
            <a:endParaRPr lang="en-US" kern="0" baseline="30000" dirty="0" smtClean="0">
              <a:latin typeface="+mn-lt"/>
            </a:endParaRPr>
          </a:p>
          <a:p>
            <a:pPr marL="1143000" lvl="2" indent="-228600">
              <a:spcAft>
                <a:spcPct val="20000"/>
              </a:spcAft>
              <a:buSzPct val="110000"/>
              <a:buFont typeface="Wingdings" pitchFamily="2" charset="2"/>
              <a:buChar char="§"/>
            </a:pPr>
            <a:endParaRPr lang="en-US" kern="0" dirty="0" smtClean="0">
              <a:latin typeface="+mn-lt"/>
            </a:endParaRPr>
          </a:p>
          <a:p>
            <a:pPr marL="1143000" lvl="2" indent="-228600">
              <a:spcAft>
                <a:spcPct val="20000"/>
              </a:spcAft>
              <a:buSzPct val="110000"/>
              <a:buFont typeface="Wingdings" pitchFamily="2" charset="2"/>
              <a:buChar char="§"/>
            </a:pPr>
            <a:endParaRPr kumimoji="0" lang="en-US" sz="1800" b="0" i="0" u="none" strike="noStrike" kern="0" cap="none" spc="0" normalizeH="0" baseline="0" noProof="0" dirty="0" smtClean="0">
              <a:ln>
                <a:noFill/>
              </a:ln>
              <a:solidFill>
                <a:schemeClr val="tx1"/>
              </a:solidFill>
              <a:effectLst/>
              <a:uLnTx/>
              <a:uFillTx/>
              <a:latin typeface="+mn-lt"/>
            </a:endParaRPr>
          </a:p>
          <a:p>
            <a:pPr marL="1143000" marR="0" lvl="2" indent="-228600" algn="l" defTabSz="914400" rtl="0" eaLnBrk="1" fontAlgn="base" latinLnBrk="0" hangingPunct="1">
              <a:lnSpc>
                <a:spcPct val="100000"/>
              </a:lnSpc>
              <a:spcBef>
                <a:spcPct val="0"/>
              </a:spcBef>
              <a:spcAft>
                <a:spcPct val="20000"/>
              </a:spcAft>
              <a:buClrTx/>
              <a:buSzPct val="110000"/>
              <a:buFont typeface="Wingdings" pitchFamily="2" charset="2"/>
              <a:buChar char="§"/>
              <a:tabLst/>
              <a:defRPr/>
            </a:pPr>
            <a:endParaRPr kumimoji="0" lang="en-US" sz="1800" b="0" i="0" u="none" strike="noStrike" kern="0" cap="none" spc="0" normalizeH="0" baseline="0" noProof="0" dirty="0" smtClean="0">
              <a:ln>
                <a:noFill/>
              </a:ln>
              <a:solidFill>
                <a:schemeClr val="tx1"/>
              </a:solidFill>
              <a:effectLst/>
              <a:uLnTx/>
              <a:uFillTx/>
              <a:latin typeface="+mn-lt"/>
            </a:endParaRPr>
          </a:p>
          <a:p>
            <a:pPr marL="1143000" marR="0" lvl="2" indent="-228600" algn="l" defTabSz="914400" rtl="0" eaLnBrk="1" fontAlgn="base" latinLnBrk="0" hangingPunct="1">
              <a:lnSpc>
                <a:spcPct val="100000"/>
              </a:lnSpc>
              <a:spcBef>
                <a:spcPct val="0"/>
              </a:spcBef>
              <a:spcAft>
                <a:spcPct val="20000"/>
              </a:spcAft>
              <a:buClrTx/>
              <a:buSzPct val="110000"/>
              <a:buFont typeface="Wingdings" pitchFamily="2" charset="2"/>
              <a:buNone/>
              <a:tabLst/>
              <a:defRPr/>
            </a:pPr>
            <a:endParaRPr kumimoji="0" lang="en-US" sz="1800" b="0" i="0" u="none" strike="noStrike" kern="0" cap="none" spc="0" normalizeH="0" baseline="0" noProof="0" dirty="0" smtClean="0">
              <a:ln>
                <a:noFill/>
              </a:ln>
              <a:solidFill>
                <a:schemeClr val="tx1"/>
              </a:solidFill>
              <a:effectLst/>
              <a:uLnTx/>
              <a:uFillTx/>
              <a:latin typeface="+mn-lt"/>
            </a:endParaRPr>
          </a:p>
          <a:p>
            <a:pPr marL="1143000" marR="0" lvl="2" indent="-228600" algn="l" defTabSz="914400" rtl="0" eaLnBrk="1" fontAlgn="base" latinLnBrk="0" hangingPunct="1">
              <a:lnSpc>
                <a:spcPct val="100000"/>
              </a:lnSpc>
              <a:spcBef>
                <a:spcPct val="0"/>
              </a:spcBef>
              <a:spcAft>
                <a:spcPct val="20000"/>
              </a:spcAft>
              <a:buClrTx/>
              <a:buSzPct val="110000"/>
              <a:buFont typeface="Wingdings" pitchFamily="2" charset="2"/>
              <a:buChar char="§"/>
              <a:tabLst/>
              <a:defRPr/>
            </a:pPr>
            <a:endParaRPr kumimoji="0" lang="en-US" sz="1800" b="0" i="0" u="none" strike="noStrike" kern="0" cap="none" spc="0" normalizeH="0" baseline="0" noProof="0" dirty="0" smtClean="0">
              <a:ln>
                <a:noFill/>
              </a:ln>
              <a:solidFill>
                <a:schemeClr val="tx1"/>
              </a:solidFill>
              <a:effectLst/>
              <a:uLnTx/>
              <a:uFillTx/>
              <a:latin typeface="+mn-lt"/>
            </a:endParaRPr>
          </a:p>
          <a:p>
            <a:pPr marL="1143000" marR="0" lvl="2" indent="-228600" algn="l" defTabSz="914400" rtl="0" eaLnBrk="1" fontAlgn="base" latinLnBrk="0" hangingPunct="1">
              <a:lnSpc>
                <a:spcPct val="100000"/>
              </a:lnSpc>
              <a:spcBef>
                <a:spcPct val="0"/>
              </a:spcBef>
              <a:spcAft>
                <a:spcPct val="20000"/>
              </a:spcAft>
              <a:buClrTx/>
              <a:buSzPct val="110000"/>
              <a:buFont typeface="Wingdings" pitchFamily="2" charset="2"/>
              <a:buChar char="§"/>
              <a:tabLst/>
              <a:defRPr/>
            </a:pPr>
            <a:endParaRPr kumimoji="0" lang="en-US" sz="1800" b="0" i="0" u="none" strike="noStrike" kern="0" cap="none" spc="0" normalizeH="0" baseline="0" noProof="0" dirty="0" smtClean="0">
              <a:ln>
                <a:noFill/>
              </a:ln>
              <a:solidFill>
                <a:schemeClr val="tx1"/>
              </a:solidFill>
              <a:effectLst/>
              <a:uLnTx/>
              <a:uFillTx/>
              <a:latin typeface="+mn-lt"/>
            </a:endParaRPr>
          </a:p>
          <a:p>
            <a:pPr marL="1143000" marR="0" lvl="2" indent="-228600" algn="l" defTabSz="914400" rtl="0" eaLnBrk="1" fontAlgn="base" latinLnBrk="0" hangingPunct="1">
              <a:lnSpc>
                <a:spcPct val="100000"/>
              </a:lnSpc>
              <a:spcBef>
                <a:spcPct val="0"/>
              </a:spcBef>
              <a:spcAft>
                <a:spcPct val="20000"/>
              </a:spcAft>
              <a:buClrTx/>
              <a:buSzPct val="110000"/>
              <a:buFont typeface="Wingdings" pitchFamily="2" charset="2"/>
              <a:buChar char="§"/>
              <a:tabLst/>
              <a:defRPr/>
            </a:pPr>
            <a:endParaRPr kumimoji="0" lang="en-US" sz="2800" b="0" i="0" u="none" strike="noStrike" kern="0" cap="none" spc="0" normalizeH="0" baseline="0" noProof="0" dirty="0" smtClean="0">
              <a:ln>
                <a:noFill/>
              </a:ln>
              <a:solidFill>
                <a:schemeClr val="tx1"/>
              </a:solidFill>
              <a:effectLst/>
              <a:uLnTx/>
              <a:uFillTx/>
              <a:latin typeface="+mn-lt"/>
            </a:endParaRPr>
          </a:p>
          <a:p>
            <a:pPr marL="742950" marR="0" lvl="1" indent="-285750" algn="l" defTabSz="914400" rtl="0" eaLnBrk="1" fontAlgn="base" latinLnBrk="0" hangingPunct="1">
              <a:lnSpc>
                <a:spcPct val="100000"/>
              </a:lnSpc>
              <a:spcBef>
                <a:spcPct val="0"/>
              </a:spcBef>
              <a:spcAft>
                <a:spcPct val="20000"/>
              </a:spcAft>
              <a:buClrTx/>
              <a:buSzPct val="110000"/>
              <a:buFont typeface="Wingdings" pitchFamily="2" charset="2"/>
              <a:buNone/>
              <a:tabLst/>
              <a:defRPr/>
            </a:pPr>
            <a:endParaRPr kumimoji="0" lang="en-US" sz="2400" b="0" i="0" u="none" strike="noStrike" kern="0" cap="none" spc="0" normalizeH="0" baseline="0" noProof="0" dirty="0" smtClean="0">
              <a:ln>
                <a:noFill/>
              </a:ln>
              <a:solidFill>
                <a:schemeClr val="tx1"/>
              </a:solidFill>
              <a:effectLst/>
              <a:uLnTx/>
              <a:uFillTx/>
              <a:latin typeface="+mn-lt"/>
            </a:endParaRPr>
          </a:p>
        </p:txBody>
      </p:sp>
      <p:pic>
        <p:nvPicPr>
          <p:cNvPr id="4098" name="Picture 2"/>
          <p:cNvPicPr preferRelativeResize="0">
            <a:picLocks noChangeArrowheads="1"/>
          </p:cNvPicPr>
          <p:nvPr/>
        </p:nvPicPr>
        <p:blipFill>
          <a:blip r:embed="rId3" cstate="print"/>
          <a:srcRect/>
          <a:stretch>
            <a:fillRect/>
          </a:stretch>
        </p:blipFill>
        <p:spPr bwMode="auto">
          <a:xfrm>
            <a:off x="1676400" y="2286000"/>
            <a:ext cx="2505075" cy="2505456"/>
          </a:xfrm>
          <a:prstGeom prst="rect">
            <a:avLst/>
          </a:prstGeom>
          <a:noFill/>
          <a:ln w="9525">
            <a:noFill/>
            <a:miter lim="800000"/>
            <a:headEnd/>
            <a:tailEnd/>
          </a:ln>
          <a:effectLst/>
        </p:spPr>
      </p:pic>
      <p:pic>
        <p:nvPicPr>
          <p:cNvPr id="4099" name="Picture 3"/>
          <p:cNvPicPr preferRelativeResize="0">
            <a:picLocks noChangeArrowheads="1"/>
          </p:cNvPicPr>
          <p:nvPr/>
        </p:nvPicPr>
        <p:blipFill>
          <a:blip r:embed="rId4" cstate="print"/>
          <a:srcRect/>
          <a:stretch>
            <a:fillRect/>
          </a:stretch>
        </p:blipFill>
        <p:spPr bwMode="auto">
          <a:xfrm>
            <a:off x="4800600" y="2286000"/>
            <a:ext cx="2505456" cy="250545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algn="ctr"/>
            <a:r>
              <a:rPr lang="en-US" dirty="0" smtClean="0"/>
              <a:t>Annexin V Assay</a:t>
            </a:r>
            <a:endParaRPr lang="en-US" dirty="0"/>
          </a:p>
        </p:txBody>
      </p:sp>
      <p:sp>
        <p:nvSpPr>
          <p:cNvPr id="3075" name="Rectangle 3"/>
          <p:cNvSpPr>
            <a:spLocks noGrp="1" noChangeArrowheads="1"/>
          </p:cNvSpPr>
          <p:nvPr>
            <p:ph type="body" idx="1"/>
          </p:nvPr>
        </p:nvSpPr>
        <p:spPr>
          <a:xfrm>
            <a:off x="457200" y="1295400"/>
            <a:ext cx="8229600" cy="4114800"/>
          </a:xfrm>
        </p:spPr>
        <p:txBody>
          <a:bodyPr>
            <a:noAutofit/>
          </a:bodyPr>
          <a:lstStyle/>
          <a:p>
            <a:pPr lvl="2"/>
            <a:endParaRPr lang="en-US" sz="1800" b="0" dirty="0" smtClean="0"/>
          </a:p>
          <a:p>
            <a:pPr lvl="2">
              <a:buNone/>
            </a:pPr>
            <a:endParaRPr lang="en-US" sz="1800" b="0" dirty="0" smtClean="0"/>
          </a:p>
          <a:p>
            <a:pPr lvl="2">
              <a:buNone/>
            </a:pPr>
            <a:endParaRPr lang="en-US" sz="1800" b="0" dirty="0" smtClean="0"/>
          </a:p>
          <a:p>
            <a:pPr lvl="2"/>
            <a:endParaRPr lang="en-US" sz="1800" b="0" dirty="0" smtClean="0"/>
          </a:p>
          <a:p>
            <a:pPr lvl="2"/>
            <a:endParaRPr lang="en-US" sz="2800" b="0" dirty="0" smtClean="0"/>
          </a:p>
          <a:p>
            <a:pPr lvl="1">
              <a:buNone/>
            </a:pPr>
            <a:endParaRPr lang="en-US" sz="2400" b="0" dirty="0" smtClean="0"/>
          </a:p>
        </p:txBody>
      </p:sp>
      <p:sp>
        <p:nvSpPr>
          <p:cNvPr id="7" name="Rectangle 3"/>
          <p:cNvSpPr txBox="1">
            <a:spLocks noChangeArrowheads="1"/>
          </p:cNvSpPr>
          <p:nvPr/>
        </p:nvSpPr>
        <p:spPr bwMode="auto">
          <a:xfrm>
            <a:off x="609600" y="1447800"/>
            <a:ext cx="82296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Autofit/>
          </a:bodyPr>
          <a:lstStyle/>
          <a:p>
            <a:pPr marL="742950" marR="0" lvl="1" indent="-285750" algn="l" defTabSz="914400" rtl="0" eaLnBrk="1" fontAlgn="base" latinLnBrk="0" hangingPunct="1">
              <a:lnSpc>
                <a:spcPct val="100000"/>
              </a:lnSpc>
              <a:spcBef>
                <a:spcPct val="0"/>
              </a:spcBef>
              <a:spcAft>
                <a:spcPct val="20000"/>
              </a:spcAft>
              <a:buClrTx/>
              <a:buSzPct val="110000"/>
              <a:buFont typeface="Wingdings" pitchFamily="2" charset="2"/>
              <a:buChar char="§"/>
              <a:tabLst/>
              <a:defRPr/>
            </a:pPr>
            <a:r>
              <a:rPr lang="en-US" sz="2800" kern="0" dirty="0" smtClean="0">
                <a:latin typeface="+mn-lt"/>
              </a:rPr>
              <a:t>2 uM WA Rx, Annexin + PI</a:t>
            </a:r>
            <a:endParaRPr lang="en-US" kern="0" dirty="0" smtClean="0">
              <a:latin typeface="+mn-lt"/>
            </a:endParaRPr>
          </a:p>
          <a:p>
            <a:pPr marL="1143000" lvl="2" indent="-228600">
              <a:spcAft>
                <a:spcPct val="20000"/>
              </a:spcAft>
              <a:buSzPct val="110000"/>
            </a:pPr>
            <a:endParaRPr lang="en-US" kern="0" dirty="0" smtClean="0">
              <a:latin typeface="+mn-lt"/>
            </a:endParaRPr>
          </a:p>
          <a:p>
            <a:pPr marL="1143000" lvl="2" indent="-228600">
              <a:spcAft>
                <a:spcPct val="20000"/>
              </a:spcAft>
              <a:buSzPct val="110000"/>
              <a:buFont typeface="Wingdings" pitchFamily="2" charset="2"/>
              <a:buChar char="§"/>
            </a:pPr>
            <a:endParaRPr lang="en-US" kern="0" baseline="30000" dirty="0" smtClean="0">
              <a:latin typeface="+mn-lt"/>
            </a:endParaRPr>
          </a:p>
          <a:p>
            <a:pPr marL="1143000" lvl="2" indent="-228600">
              <a:spcAft>
                <a:spcPct val="20000"/>
              </a:spcAft>
              <a:buSzPct val="110000"/>
              <a:buFont typeface="Wingdings" pitchFamily="2" charset="2"/>
              <a:buChar char="§"/>
            </a:pPr>
            <a:endParaRPr lang="en-US" kern="0" dirty="0" smtClean="0">
              <a:latin typeface="+mn-lt"/>
            </a:endParaRPr>
          </a:p>
          <a:p>
            <a:pPr marL="1143000" lvl="2" indent="-228600">
              <a:spcAft>
                <a:spcPct val="20000"/>
              </a:spcAft>
              <a:buSzPct val="110000"/>
              <a:buFont typeface="Wingdings" pitchFamily="2" charset="2"/>
              <a:buChar char="§"/>
            </a:pPr>
            <a:endParaRPr kumimoji="0" lang="en-US" sz="1800" b="0" i="0" u="none" strike="noStrike" kern="0" cap="none" spc="0" normalizeH="0" baseline="0" noProof="0" dirty="0" smtClean="0">
              <a:ln>
                <a:noFill/>
              </a:ln>
              <a:solidFill>
                <a:schemeClr val="tx1"/>
              </a:solidFill>
              <a:effectLst/>
              <a:uLnTx/>
              <a:uFillTx/>
              <a:latin typeface="+mn-lt"/>
            </a:endParaRPr>
          </a:p>
          <a:p>
            <a:pPr marL="1143000" marR="0" lvl="2" indent="-228600" algn="l" defTabSz="914400" rtl="0" eaLnBrk="1" fontAlgn="base" latinLnBrk="0" hangingPunct="1">
              <a:lnSpc>
                <a:spcPct val="100000"/>
              </a:lnSpc>
              <a:spcBef>
                <a:spcPct val="0"/>
              </a:spcBef>
              <a:spcAft>
                <a:spcPct val="20000"/>
              </a:spcAft>
              <a:buClrTx/>
              <a:buSzPct val="110000"/>
              <a:buFont typeface="Wingdings" pitchFamily="2" charset="2"/>
              <a:buChar char="§"/>
              <a:tabLst/>
              <a:defRPr/>
            </a:pPr>
            <a:endParaRPr kumimoji="0" lang="en-US" sz="1800" b="0" i="0" u="none" strike="noStrike" kern="0" cap="none" spc="0" normalizeH="0" baseline="0" noProof="0" dirty="0" smtClean="0">
              <a:ln>
                <a:noFill/>
              </a:ln>
              <a:solidFill>
                <a:schemeClr val="tx1"/>
              </a:solidFill>
              <a:effectLst/>
              <a:uLnTx/>
              <a:uFillTx/>
              <a:latin typeface="+mn-lt"/>
            </a:endParaRPr>
          </a:p>
          <a:p>
            <a:pPr marL="1143000" marR="0" lvl="2" indent="-228600" algn="l" defTabSz="914400" rtl="0" eaLnBrk="1" fontAlgn="base" latinLnBrk="0" hangingPunct="1">
              <a:lnSpc>
                <a:spcPct val="100000"/>
              </a:lnSpc>
              <a:spcBef>
                <a:spcPct val="0"/>
              </a:spcBef>
              <a:spcAft>
                <a:spcPct val="20000"/>
              </a:spcAft>
              <a:buClrTx/>
              <a:buSzPct val="110000"/>
              <a:buFont typeface="Wingdings" pitchFamily="2" charset="2"/>
              <a:buNone/>
              <a:tabLst/>
              <a:defRPr/>
            </a:pPr>
            <a:endParaRPr kumimoji="0" lang="en-US" sz="1800" b="0" i="0" u="none" strike="noStrike" kern="0" cap="none" spc="0" normalizeH="0" baseline="0" noProof="0" dirty="0" smtClean="0">
              <a:ln>
                <a:noFill/>
              </a:ln>
              <a:solidFill>
                <a:schemeClr val="tx1"/>
              </a:solidFill>
              <a:effectLst/>
              <a:uLnTx/>
              <a:uFillTx/>
              <a:latin typeface="+mn-lt"/>
            </a:endParaRPr>
          </a:p>
          <a:p>
            <a:pPr marL="1143000" marR="0" lvl="2" indent="-228600" algn="l" defTabSz="914400" rtl="0" eaLnBrk="1" fontAlgn="base" latinLnBrk="0" hangingPunct="1">
              <a:lnSpc>
                <a:spcPct val="100000"/>
              </a:lnSpc>
              <a:spcBef>
                <a:spcPct val="0"/>
              </a:spcBef>
              <a:spcAft>
                <a:spcPct val="20000"/>
              </a:spcAft>
              <a:buClrTx/>
              <a:buSzPct val="110000"/>
              <a:buFont typeface="Wingdings" pitchFamily="2" charset="2"/>
              <a:buChar char="§"/>
              <a:tabLst/>
              <a:defRPr/>
            </a:pPr>
            <a:endParaRPr kumimoji="0" lang="en-US" sz="1800" b="0" i="0" u="none" strike="noStrike" kern="0" cap="none" spc="0" normalizeH="0" baseline="0" noProof="0" dirty="0" smtClean="0">
              <a:ln>
                <a:noFill/>
              </a:ln>
              <a:solidFill>
                <a:schemeClr val="tx1"/>
              </a:solidFill>
              <a:effectLst/>
              <a:uLnTx/>
              <a:uFillTx/>
              <a:latin typeface="+mn-lt"/>
            </a:endParaRPr>
          </a:p>
          <a:p>
            <a:pPr marL="1143000" marR="0" lvl="2" indent="-228600" algn="l" defTabSz="914400" rtl="0" eaLnBrk="1" fontAlgn="base" latinLnBrk="0" hangingPunct="1">
              <a:lnSpc>
                <a:spcPct val="100000"/>
              </a:lnSpc>
              <a:spcBef>
                <a:spcPct val="0"/>
              </a:spcBef>
              <a:spcAft>
                <a:spcPct val="20000"/>
              </a:spcAft>
              <a:buClrTx/>
              <a:buSzPct val="110000"/>
              <a:buFont typeface="Wingdings" pitchFamily="2" charset="2"/>
              <a:buChar char="§"/>
              <a:tabLst/>
              <a:defRPr/>
            </a:pPr>
            <a:endParaRPr kumimoji="0" lang="en-US" sz="1800" b="0" i="0" u="none" strike="noStrike" kern="0" cap="none" spc="0" normalizeH="0" baseline="0" noProof="0" dirty="0" smtClean="0">
              <a:ln>
                <a:noFill/>
              </a:ln>
              <a:solidFill>
                <a:schemeClr val="tx1"/>
              </a:solidFill>
              <a:effectLst/>
              <a:uLnTx/>
              <a:uFillTx/>
              <a:latin typeface="+mn-lt"/>
            </a:endParaRPr>
          </a:p>
          <a:p>
            <a:pPr marL="1143000" marR="0" lvl="2" indent="-228600" algn="l" defTabSz="914400" rtl="0" eaLnBrk="1" fontAlgn="base" latinLnBrk="0" hangingPunct="1">
              <a:lnSpc>
                <a:spcPct val="100000"/>
              </a:lnSpc>
              <a:spcBef>
                <a:spcPct val="0"/>
              </a:spcBef>
              <a:spcAft>
                <a:spcPct val="20000"/>
              </a:spcAft>
              <a:buClrTx/>
              <a:buSzPct val="110000"/>
              <a:buFont typeface="Wingdings" pitchFamily="2" charset="2"/>
              <a:buChar char="§"/>
              <a:tabLst/>
              <a:defRPr/>
            </a:pPr>
            <a:endParaRPr kumimoji="0" lang="en-US" sz="2800" b="0" i="0" u="none" strike="noStrike" kern="0" cap="none" spc="0" normalizeH="0" baseline="0" noProof="0" dirty="0" smtClean="0">
              <a:ln>
                <a:noFill/>
              </a:ln>
              <a:solidFill>
                <a:schemeClr val="tx1"/>
              </a:solidFill>
              <a:effectLst/>
              <a:uLnTx/>
              <a:uFillTx/>
              <a:latin typeface="+mn-lt"/>
            </a:endParaRPr>
          </a:p>
          <a:p>
            <a:pPr marL="742950" marR="0" lvl="1" indent="-285750" algn="l" defTabSz="914400" rtl="0" eaLnBrk="1" fontAlgn="base" latinLnBrk="0" hangingPunct="1">
              <a:lnSpc>
                <a:spcPct val="100000"/>
              </a:lnSpc>
              <a:spcBef>
                <a:spcPct val="0"/>
              </a:spcBef>
              <a:spcAft>
                <a:spcPct val="20000"/>
              </a:spcAft>
              <a:buClrTx/>
              <a:buSzPct val="110000"/>
              <a:buFont typeface="Wingdings" pitchFamily="2" charset="2"/>
              <a:buNone/>
              <a:tabLst/>
              <a:defRPr/>
            </a:pPr>
            <a:endParaRPr kumimoji="0" lang="en-US" sz="2400" b="0" i="0" u="none" strike="noStrike" kern="0" cap="none" spc="0" normalizeH="0" baseline="0" noProof="0" dirty="0" smtClean="0">
              <a:ln>
                <a:noFill/>
              </a:ln>
              <a:solidFill>
                <a:schemeClr val="tx1"/>
              </a:solidFill>
              <a:effectLst/>
              <a:uLnTx/>
              <a:uFillTx/>
              <a:latin typeface="+mn-lt"/>
            </a:endParaRPr>
          </a:p>
        </p:txBody>
      </p:sp>
      <p:pic>
        <p:nvPicPr>
          <p:cNvPr id="5122" name="Picture 2"/>
          <p:cNvPicPr preferRelativeResize="0">
            <a:picLocks noChangeArrowheads="1"/>
          </p:cNvPicPr>
          <p:nvPr/>
        </p:nvPicPr>
        <p:blipFill>
          <a:blip r:embed="rId3" cstate="print"/>
          <a:srcRect/>
          <a:stretch>
            <a:fillRect/>
          </a:stretch>
        </p:blipFill>
        <p:spPr bwMode="auto">
          <a:xfrm>
            <a:off x="1676400" y="2286000"/>
            <a:ext cx="2505075" cy="2505456"/>
          </a:xfrm>
          <a:prstGeom prst="rect">
            <a:avLst/>
          </a:prstGeom>
          <a:noFill/>
          <a:ln w="9525">
            <a:noFill/>
            <a:miter lim="800000"/>
            <a:headEnd/>
            <a:tailEnd/>
          </a:ln>
          <a:effectLst/>
        </p:spPr>
      </p:pic>
      <p:pic>
        <p:nvPicPr>
          <p:cNvPr id="5123" name="Picture 3"/>
          <p:cNvPicPr preferRelativeResize="0">
            <a:picLocks noChangeArrowheads="1"/>
          </p:cNvPicPr>
          <p:nvPr/>
        </p:nvPicPr>
        <p:blipFill>
          <a:blip r:embed="rId4" cstate="print"/>
          <a:srcRect/>
          <a:stretch>
            <a:fillRect/>
          </a:stretch>
        </p:blipFill>
        <p:spPr bwMode="auto">
          <a:xfrm>
            <a:off x="4800600" y="2286000"/>
            <a:ext cx="2505456" cy="2505456"/>
          </a:xfrm>
          <a:prstGeom prst="rect">
            <a:avLst/>
          </a:prstGeom>
          <a:noFill/>
          <a:ln w="9525">
            <a:noFill/>
            <a:miter lim="800000"/>
            <a:headEnd/>
            <a:tailEnd/>
          </a:ln>
          <a:effectLst/>
        </p:spPr>
      </p:pic>
      <p:sp>
        <p:nvSpPr>
          <p:cNvPr id="8" name="TextBox 7"/>
          <p:cNvSpPr txBox="1"/>
          <p:nvPr/>
        </p:nvSpPr>
        <p:spPr>
          <a:xfrm>
            <a:off x="6477000" y="2514600"/>
            <a:ext cx="710451" cy="369332"/>
          </a:xfrm>
          <a:prstGeom prst="rect">
            <a:avLst/>
          </a:prstGeom>
          <a:noFill/>
        </p:spPr>
        <p:txBody>
          <a:bodyPr wrap="none" rtlCol="0">
            <a:spAutoFit/>
          </a:bodyPr>
          <a:lstStyle/>
          <a:p>
            <a:r>
              <a:rPr lang="en-US" dirty="0" smtClean="0"/>
              <a:t>8.4%</a:t>
            </a:r>
            <a:endParaRPr lang="en-US" dirty="0"/>
          </a:p>
        </p:txBody>
      </p:sp>
      <p:sp>
        <p:nvSpPr>
          <p:cNvPr id="9" name="TextBox 8"/>
          <p:cNvSpPr txBox="1"/>
          <p:nvPr/>
        </p:nvSpPr>
        <p:spPr>
          <a:xfrm>
            <a:off x="7390909" y="3669268"/>
            <a:ext cx="838691" cy="369332"/>
          </a:xfrm>
          <a:prstGeom prst="rect">
            <a:avLst/>
          </a:prstGeom>
          <a:noFill/>
        </p:spPr>
        <p:txBody>
          <a:bodyPr wrap="none" rtlCol="0">
            <a:spAutoFit/>
          </a:bodyPr>
          <a:lstStyle/>
          <a:p>
            <a:r>
              <a:rPr lang="en-US" dirty="0" smtClean="0"/>
              <a:t>16.8%</a:t>
            </a:r>
            <a:endParaRPr lang="en-US" dirty="0"/>
          </a:p>
        </p:txBody>
      </p:sp>
      <p:cxnSp>
        <p:nvCxnSpPr>
          <p:cNvPr id="16" name="Straight Arrow Connector 15"/>
          <p:cNvCxnSpPr/>
          <p:nvPr/>
        </p:nvCxnSpPr>
        <p:spPr>
          <a:xfrm flipH="1">
            <a:off x="7010400" y="3886200"/>
            <a:ext cx="381000" cy="0"/>
          </a:xfrm>
          <a:prstGeom prst="straightConnector1">
            <a:avLst/>
          </a:prstGeom>
          <a:ln w="19050">
            <a:solidFill>
              <a:schemeClr val="accent4"/>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algn="ctr"/>
            <a:r>
              <a:rPr lang="en-US" dirty="0" smtClean="0"/>
              <a:t>Annexin V Assay</a:t>
            </a:r>
            <a:endParaRPr lang="en-US" dirty="0"/>
          </a:p>
        </p:txBody>
      </p:sp>
      <p:sp>
        <p:nvSpPr>
          <p:cNvPr id="3075" name="Rectangle 3"/>
          <p:cNvSpPr>
            <a:spLocks noGrp="1" noChangeArrowheads="1"/>
          </p:cNvSpPr>
          <p:nvPr>
            <p:ph type="body" idx="1"/>
          </p:nvPr>
        </p:nvSpPr>
        <p:spPr>
          <a:xfrm>
            <a:off x="457200" y="1295400"/>
            <a:ext cx="8229600" cy="4114800"/>
          </a:xfrm>
        </p:spPr>
        <p:txBody>
          <a:bodyPr>
            <a:noAutofit/>
          </a:bodyPr>
          <a:lstStyle/>
          <a:p>
            <a:pPr lvl="2"/>
            <a:endParaRPr lang="en-US" sz="1800" b="0" dirty="0" smtClean="0"/>
          </a:p>
          <a:p>
            <a:pPr lvl="2">
              <a:buNone/>
            </a:pPr>
            <a:endParaRPr lang="en-US" sz="1800" b="0" dirty="0" smtClean="0"/>
          </a:p>
          <a:p>
            <a:pPr lvl="2">
              <a:buNone/>
            </a:pPr>
            <a:endParaRPr lang="en-US" sz="1800" b="0" dirty="0" smtClean="0"/>
          </a:p>
          <a:p>
            <a:pPr lvl="2"/>
            <a:endParaRPr lang="en-US" sz="1800" b="0" dirty="0" smtClean="0"/>
          </a:p>
          <a:p>
            <a:pPr lvl="2"/>
            <a:endParaRPr lang="en-US" sz="2800" b="0" dirty="0" smtClean="0"/>
          </a:p>
          <a:p>
            <a:pPr lvl="1">
              <a:buNone/>
            </a:pPr>
            <a:endParaRPr lang="en-US" sz="2400" b="0" dirty="0" smtClean="0"/>
          </a:p>
        </p:txBody>
      </p:sp>
      <p:sp>
        <p:nvSpPr>
          <p:cNvPr id="7" name="Rectangle 3"/>
          <p:cNvSpPr txBox="1">
            <a:spLocks noChangeArrowheads="1"/>
          </p:cNvSpPr>
          <p:nvPr/>
        </p:nvSpPr>
        <p:spPr bwMode="auto">
          <a:xfrm>
            <a:off x="609600" y="1447800"/>
            <a:ext cx="82296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Autofit/>
          </a:bodyPr>
          <a:lstStyle/>
          <a:p>
            <a:pPr marL="742950" marR="0" lvl="1" indent="-285750" algn="l" defTabSz="914400" rtl="0" eaLnBrk="1" fontAlgn="base" latinLnBrk="0" hangingPunct="1">
              <a:lnSpc>
                <a:spcPct val="100000"/>
              </a:lnSpc>
              <a:spcBef>
                <a:spcPct val="0"/>
              </a:spcBef>
              <a:spcAft>
                <a:spcPct val="20000"/>
              </a:spcAft>
              <a:buClrTx/>
              <a:buSzPct val="110000"/>
              <a:buFont typeface="Wingdings" pitchFamily="2" charset="2"/>
              <a:buChar char="§"/>
              <a:tabLst/>
              <a:defRPr/>
            </a:pPr>
            <a:r>
              <a:rPr lang="en-US" sz="2800" kern="0" dirty="0" smtClean="0">
                <a:latin typeface="+mn-lt"/>
              </a:rPr>
              <a:t>6 uM WA Rx, Annexin + PI</a:t>
            </a:r>
            <a:endParaRPr lang="en-US" kern="0" dirty="0" smtClean="0">
              <a:latin typeface="+mn-lt"/>
            </a:endParaRPr>
          </a:p>
          <a:p>
            <a:pPr marL="1143000" lvl="2" indent="-228600">
              <a:spcAft>
                <a:spcPct val="20000"/>
              </a:spcAft>
              <a:buSzPct val="110000"/>
            </a:pPr>
            <a:endParaRPr lang="en-US" kern="0" dirty="0" smtClean="0">
              <a:latin typeface="+mn-lt"/>
            </a:endParaRPr>
          </a:p>
          <a:p>
            <a:pPr marL="1143000" lvl="2" indent="-228600">
              <a:spcAft>
                <a:spcPct val="20000"/>
              </a:spcAft>
              <a:buSzPct val="110000"/>
              <a:buFont typeface="Wingdings" pitchFamily="2" charset="2"/>
              <a:buChar char="§"/>
            </a:pPr>
            <a:endParaRPr lang="en-US" kern="0" baseline="30000" dirty="0" smtClean="0">
              <a:latin typeface="+mn-lt"/>
            </a:endParaRPr>
          </a:p>
          <a:p>
            <a:pPr marL="1143000" lvl="2" indent="-228600">
              <a:spcAft>
                <a:spcPct val="20000"/>
              </a:spcAft>
              <a:buSzPct val="110000"/>
              <a:buFont typeface="Wingdings" pitchFamily="2" charset="2"/>
              <a:buChar char="§"/>
            </a:pPr>
            <a:endParaRPr lang="en-US" kern="0" dirty="0" smtClean="0">
              <a:latin typeface="+mn-lt"/>
            </a:endParaRPr>
          </a:p>
          <a:p>
            <a:pPr marL="1143000" lvl="2" indent="-228600">
              <a:spcAft>
                <a:spcPct val="20000"/>
              </a:spcAft>
              <a:buSzPct val="110000"/>
              <a:buFont typeface="Wingdings" pitchFamily="2" charset="2"/>
              <a:buChar char="§"/>
            </a:pPr>
            <a:endParaRPr kumimoji="0" lang="en-US" sz="1800" b="0" i="0" u="none" strike="noStrike" kern="0" cap="none" spc="0" normalizeH="0" baseline="0" noProof="0" dirty="0" smtClean="0">
              <a:ln>
                <a:noFill/>
              </a:ln>
              <a:solidFill>
                <a:schemeClr val="tx1"/>
              </a:solidFill>
              <a:effectLst/>
              <a:uLnTx/>
              <a:uFillTx/>
              <a:latin typeface="+mn-lt"/>
            </a:endParaRPr>
          </a:p>
          <a:p>
            <a:pPr marL="1143000" marR="0" lvl="2" indent="-228600" algn="l" defTabSz="914400" rtl="0" eaLnBrk="1" fontAlgn="base" latinLnBrk="0" hangingPunct="1">
              <a:lnSpc>
                <a:spcPct val="100000"/>
              </a:lnSpc>
              <a:spcBef>
                <a:spcPct val="0"/>
              </a:spcBef>
              <a:spcAft>
                <a:spcPct val="20000"/>
              </a:spcAft>
              <a:buClrTx/>
              <a:buSzPct val="110000"/>
              <a:buFont typeface="Wingdings" pitchFamily="2" charset="2"/>
              <a:buChar char="§"/>
              <a:tabLst/>
              <a:defRPr/>
            </a:pPr>
            <a:endParaRPr kumimoji="0" lang="en-US" sz="1800" b="0" i="0" u="none" strike="noStrike" kern="0" cap="none" spc="0" normalizeH="0" baseline="0" noProof="0" dirty="0" smtClean="0">
              <a:ln>
                <a:noFill/>
              </a:ln>
              <a:solidFill>
                <a:schemeClr val="tx1"/>
              </a:solidFill>
              <a:effectLst/>
              <a:uLnTx/>
              <a:uFillTx/>
              <a:latin typeface="+mn-lt"/>
            </a:endParaRPr>
          </a:p>
          <a:p>
            <a:pPr marL="1143000" marR="0" lvl="2" indent="-228600" algn="l" defTabSz="914400" rtl="0" eaLnBrk="1" fontAlgn="base" latinLnBrk="0" hangingPunct="1">
              <a:lnSpc>
                <a:spcPct val="100000"/>
              </a:lnSpc>
              <a:spcBef>
                <a:spcPct val="0"/>
              </a:spcBef>
              <a:spcAft>
                <a:spcPct val="20000"/>
              </a:spcAft>
              <a:buClrTx/>
              <a:buSzPct val="110000"/>
              <a:buFont typeface="Wingdings" pitchFamily="2" charset="2"/>
              <a:buNone/>
              <a:tabLst/>
              <a:defRPr/>
            </a:pPr>
            <a:endParaRPr kumimoji="0" lang="en-US" sz="1800" b="0" i="0" u="none" strike="noStrike" kern="0" cap="none" spc="0" normalizeH="0" baseline="0" noProof="0" dirty="0" smtClean="0">
              <a:ln>
                <a:noFill/>
              </a:ln>
              <a:solidFill>
                <a:schemeClr val="tx1"/>
              </a:solidFill>
              <a:effectLst/>
              <a:uLnTx/>
              <a:uFillTx/>
              <a:latin typeface="+mn-lt"/>
            </a:endParaRPr>
          </a:p>
          <a:p>
            <a:pPr marL="1143000" marR="0" lvl="2" indent="-228600" algn="l" defTabSz="914400" rtl="0" eaLnBrk="1" fontAlgn="base" latinLnBrk="0" hangingPunct="1">
              <a:lnSpc>
                <a:spcPct val="100000"/>
              </a:lnSpc>
              <a:spcBef>
                <a:spcPct val="0"/>
              </a:spcBef>
              <a:spcAft>
                <a:spcPct val="20000"/>
              </a:spcAft>
              <a:buClrTx/>
              <a:buSzPct val="110000"/>
              <a:buFont typeface="Wingdings" pitchFamily="2" charset="2"/>
              <a:buChar char="§"/>
              <a:tabLst/>
              <a:defRPr/>
            </a:pPr>
            <a:endParaRPr kumimoji="0" lang="en-US" sz="1800" b="0" i="0" u="none" strike="noStrike" kern="0" cap="none" spc="0" normalizeH="0" baseline="0" noProof="0" dirty="0" smtClean="0">
              <a:ln>
                <a:noFill/>
              </a:ln>
              <a:solidFill>
                <a:schemeClr val="tx1"/>
              </a:solidFill>
              <a:effectLst/>
              <a:uLnTx/>
              <a:uFillTx/>
              <a:latin typeface="+mn-lt"/>
            </a:endParaRPr>
          </a:p>
          <a:p>
            <a:pPr marL="1143000" marR="0" lvl="2" indent="-228600" algn="l" defTabSz="914400" rtl="0" eaLnBrk="1" fontAlgn="base" latinLnBrk="0" hangingPunct="1">
              <a:lnSpc>
                <a:spcPct val="100000"/>
              </a:lnSpc>
              <a:spcBef>
                <a:spcPct val="0"/>
              </a:spcBef>
              <a:spcAft>
                <a:spcPct val="20000"/>
              </a:spcAft>
              <a:buClrTx/>
              <a:buSzPct val="110000"/>
              <a:buFont typeface="Wingdings" pitchFamily="2" charset="2"/>
              <a:buChar char="§"/>
              <a:tabLst/>
              <a:defRPr/>
            </a:pPr>
            <a:endParaRPr kumimoji="0" lang="en-US" sz="1800" b="0" i="0" u="none" strike="noStrike" kern="0" cap="none" spc="0" normalizeH="0" baseline="0" noProof="0" dirty="0" smtClean="0">
              <a:ln>
                <a:noFill/>
              </a:ln>
              <a:solidFill>
                <a:schemeClr val="tx1"/>
              </a:solidFill>
              <a:effectLst/>
              <a:uLnTx/>
              <a:uFillTx/>
              <a:latin typeface="+mn-lt"/>
            </a:endParaRPr>
          </a:p>
          <a:p>
            <a:pPr marL="1143000" marR="0" lvl="2" indent="-228600" algn="l" defTabSz="914400" rtl="0" eaLnBrk="1" fontAlgn="base" latinLnBrk="0" hangingPunct="1">
              <a:lnSpc>
                <a:spcPct val="100000"/>
              </a:lnSpc>
              <a:spcBef>
                <a:spcPct val="0"/>
              </a:spcBef>
              <a:spcAft>
                <a:spcPct val="20000"/>
              </a:spcAft>
              <a:buClrTx/>
              <a:buSzPct val="110000"/>
              <a:buFont typeface="Wingdings" pitchFamily="2" charset="2"/>
              <a:buChar char="§"/>
              <a:tabLst/>
              <a:defRPr/>
            </a:pPr>
            <a:endParaRPr kumimoji="0" lang="en-US" sz="2800" b="0" i="0" u="none" strike="noStrike" kern="0" cap="none" spc="0" normalizeH="0" baseline="0" noProof="0" dirty="0" smtClean="0">
              <a:ln>
                <a:noFill/>
              </a:ln>
              <a:solidFill>
                <a:schemeClr val="tx1"/>
              </a:solidFill>
              <a:effectLst/>
              <a:uLnTx/>
              <a:uFillTx/>
              <a:latin typeface="+mn-lt"/>
            </a:endParaRPr>
          </a:p>
          <a:p>
            <a:pPr marL="742950" marR="0" lvl="1" indent="-285750" algn="l" defTabSz="914400" rtl="0" eaLnBrk="1" fontAlgn="base" latinLnBrk="0" hangingPunct="1">
              <a:lnSpc>
                <a:spcPct val="100000"/>
              </a:lnSpc>
              <a:spcBef>
                <a:spcPct val="0"/>
              </a:spcBef>
              <a:spcAft>
                <a:spcPct val="20000"/>
              </a:spcAft>
              <a:buClrTx/>
              <a:buSzPct val="110000"/>
              <a:buFont typeface="Wingdings" pitchFamily="2" charset="2"/>
              <a:buNone/>
              <a:tabLst/>
              <a:defRPr/>
            </a:pPr>
            <a:endParaRPr kumimoji="0" lang="en-US" sz="2400" b="0" i="0" u="none" strike="noStrike" kern="0" cap="none" spc="0" normalizeH="0" baseline="0" noProof="0" dirty="0" smtClean="0">
              <a:ln>
                <a:noFill/>
              </a:ln>
              <a:solidFill>
                <a:schemeClr val="tx1"/>
              </a:solidFill>
              <a:effectLst/>
              <a:uLnTx/>
              <a:uFillTx/>
              <a:latin typeface="+mn-lt"/>
            </a:endParaRPr>
          </a:p>
        </p:txBody>
      </p:sp>
      <p:pic>
        <p:nvPicPr>
          <p:cNvPr id="6146" name="Picture 2"/>
          <p:cNvPicPr preferRelativeResize="0">
            <a:picLocks noChangeArrowheads="1"/>
          </p:cNvPicPr>
          <p:nvPr/>
        </p:nvPicPr>
        <p:blipFill>
          <a:blip r:embed="rId3" cstate="print"/>
          <a:srcRect/>
          <a:stretch>
            <a:fillRect/>
          </a:stretch>
        </p:blipFill>
        <p:spPr bwMode="auto">
          <a:xfrm>
            <a:off x="1676400" y="2286000"/>
            <a:ext cx="2505075" cy="2505456"/>
          </a:xfrm>
          <a:prstGeom prst="rect">
            <a:avLst/>
          </a:prstGeom>
          <a:noFill/>
          <a:ln w="9525">
            <a:noFill/>
            <a:miter lim="800000"/>
            <a:headEnd/>
            <a:tailEnd/>
          </a:ln>
          <a:effectLst/>
        </p:spPr>
      </p:pic>
      <p:pic>
        <p:nvPicPr>
          <p:cNvPr id="6147" name="Picture 3"/>
          <p:cNvPicPr preferRelativeResize="0">
            <a:picLocks noChangeArrowheads="1"/>
          </p:cNvPicPr>
          <p:nvPr/>
        </p:nvPicPr>
        <p:blipFill>
          <a:blip r:embed="rId4" cstate="print"/>
          <a:srcRect/>
          <a:stretch>
            <a:fillRect/>
          </a:stretch>
        </p:blipFill>
        <p:spPr bwMode="auto">
          <a:xfrm>
            <a:off x="4800600" y="2286000"/>
            <a:ext cx="2505456" cy="2505456"/>
          </a:xfrm>
          <a:prstGeom prst="rect">
            <a:avLst/>
          </a:prstGeom>
          <a:noFill/>
          <a:ln w="9525">
            <a:noFill/>
            <a:miter lim="800000"/>
            <a:headEnd/>
            <a:tailEnd/>
          </a:ln>
          <a:effectLst/>
        </p:spPr>
      </p:pic>
      <p:sp>
        <p:nvSpPr>
          <p:cNvPr id="8" name="TextBox 7"/>
          <p:cNvSpPr txBox="1"/>
          <p:nvPr/>
        </p:nvSpPr>
        <p:spPr>
          <a:xfrm>
            <a:off x="5181600" y="3581400"/>
            <a:ext cx="619080" cy="276999"/>
          </a:xfrm>
          <a:prstGeom prst="rect">
            <a:avLst/>
          </a:prstGeom>
          <a:noFill/>
        </p:spPr>
        <p:txBody>
          <a:bodyPr wrap="none" rtlCol="0">
            <a:spAutoFit/>
          </a:bodyPr>
          <a:lstStyle/>
          <a:p>
            <a:r>
              <a:rPr lang="en-US" sz="1200" b="1" dirty="0" smtClean="0"/>
              <a:t>30.1%</a:t>
            </a:r>
            <a:endParaRPr lang="en-US" sz="1200" b="1" dirty="0"/>
          </a:p>
        </p:txBody>
      </p:sp>
      <p:sp>
        <p:nvSpPr>
          <p:cNvPr id="9" name="TextBox 8"/>
          <p:cNvSpPr txBox="1"/>
          <p:nvPr/>
        </p:nvSpPr>
        <p:spPr>
          <a:xfrm>
            <a:off x="6705600" y="3581400"/>
            <a:ext cx="534121" cy="276999"/>
          </a:xfrm>
          <a:prstGeom prst="rect">
            <a:avLst/>
          </a:prstGeom>
          <a:noFill/>
        </p:spPr>
        <p:txBody>
          <a:bodyPr wrap="none" rtlCol="0">
            <a:spAutoFit/>
          </a:bodyPr>
          <a:lstStyle/>
          <a:p>
            <a:r>
              <a:rPr lang="en-US" sz="1200" b="1" dirty="0" smtClean="0"/>
              <a:t>6.8%</a:t>
            </a:r>
            <a:endParaRPr lang="en-US" sz="1200" b="1" dirty="0"/>
          </a:p>
        </p:txBody>
      </p:sp>
      <p:sp>
        <p:nvSpPr>
          <p:cNvPr id="10" name="TextBox 9"/>
          <p:cNvSpPr txBox="1"/>
          <p:nvPr/>
        </p:nvSpPr>
        <p:spPr>
          <a:xfrm>
            <a:off x="5172120" y="2542401"/>
            <a:ext cx="534121" cy="276999"/>
          </a:xfrm>
          <a:prstGeom prst="rect">
            <a:avLst/>
          </a:prstGeom>
          <a:noFill/>
        </p:spPr>
        <p:txBody>
          <a:bodyPr wrap="none" rtlCol="0">
            <a:spAutoFit/>
          </a:bodyPr>
          <a:lstStyle/>
          <a:p>
            <a:r>
              <a:rPr lang="en-US" sz="1200" b="1" dirty="0" smtClean="0"/>
              <a:t>5.8%</a:t>
            </a:r>
            <a:endParaRPr lang="en-US" sz="1200" b="1" dirty="0"/>
          </a:p>
        </p:txBody>
      </p:sp>
      <p:sp>
        <p:nvSpPr>
          <p:cNvPr id="11" name="TextBox 10"/>
          <p:cNvSpPr txBox="1"/>
          <p:nvPr/>
        </p:nvSpPr>
        <p:spPr>
          <a:xfrm>
            <a:off x="6629400" y="2542401"/>
            <a:ext cx="619080" cy="276999"/>
          </a:xfrm>
          <a:prstGeom prst="rect">
            <a:avLst/>
          </a:prstGeom>
          <a:noFill/>
        </p:spPr>
        <p:txBody>
          <a:bodyPr wrap="none" rtlCol="0">
            <a:spAutoFit/>
          </a:bodyPr>
          <a:lstStyle/>
          <a:p>
            <a:r>
              <a:rPr lang="en-US" sz="1200" b="1" dirty="0" smtClean="0"/>
              <a:t>57.3%</a:t>
            </a:r>
            <a:endParaRPr lang="en-US" sz="1200" b="1"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algn="ctr"/>
            <a:r>
              <a:rPr lang="en-US" dirty="0" smtClean="0"/>
              <a:t>Impermeant Dyes</a:t>
            </a:r>
            <a:endParaRPr lang="en-US" dirty="0"/>
          </a:p>
        </p:txBody>
      </p:sp>
      <p:sp>
        <p:nvSpPr>
          <p:cNvPr id="3075" name="Rectangle 3"/>
          <p:cNvSpPr>
            <a:spLocks noGrp="1" noChangeArrowheads="1"/>
          </p:cNvSpPr>
          <p:nvPr>
            <p:ph type="body" idx="1"/>
          </p:nvPr>
        </p:nvSpPr>
        <p:spPr>
          <a:xfrm>
            <a:off x="457200" y="1295400"/>
            <a:ext cx="8229600" cy="4114800"/>
          </a:xfrm>
        </p:spPr>
        <p:txBody>
          <a:bodyPr>
            <a:noAutofit/>
          </a:bodyPr>
          <a:lstStyle/>
          <a:p>
            <a:r>
              <a:rPr lang="en-US" sz="2800" b="0" dirty="0" smtClean="0"/>
              <a:t>Propidium Iodide</a:t>
            </a:r>
          </a:p>
          <a:p>
            <a:pPr lvl="1"/>
            <a:r>
              <a:rPr lang="en-US" sz="1800" b="0" dirty="0" smtClean="0"/>
              <a:t>Excited by 488 nm laser light.</a:t>
            </a:r>
          </a:p>
          <a:p>
            <a:pPr lvl="1"/>
            <a:r>
              <a:rPr lang="en-US" sz="1800" b="0" dirty="0" smtClean="0"/>
              <a:t>Emits at 620 nm (</a:t>
            </a:r>
            <a:r>
              <a:rPr lang="en-US" sz="1800" b="0" u="sng" dirty="0" smtClean="0"/>
              <a:t>Looonnnggg</a:t>
            </a:r>
            <a:r>
              <a:rPr lang="en-US" sz="1800" b="0" dirty="0" smtClean="0"/>
              <a:t> emission curve).</a:t>
            </a:r>
          </a:p>
          <a:p>
            <a:pPr lvl="1"/>
            <a:r>
              <a:rPr lang="en-US" sz="1800" b="0" dirty="0" smtClean="0"/>
              <a:t>Binds to DNA, intercalating between bases with no specificity, one dye molecule/4-5 bp.</a:t>
            </a:r>
          </a:p>
          <a:p>
            <a:r>
              <a:rPr lang="en-US" sz="2800" b="0" dirty="0" smtClean="0"/>
              <a:t>7-Aminoactinomycin D (7-AAD)</a:t>
            </a:r>
          </a:p>
          <a:p>
            <a:pPr lvl="1"/>
            <a:r>
              <a:rPr lang="en-US" sz="1800" b="0" dirty="0" smtClean="0"/>
              <a:t>Excited by 488 nm laser light.</a:t>
            </a:r>
          </a:p>
          <a:p>
            <a:pPr lvl="1"/>
            <a:r>
              <a:rPr lang="en-US" sz="1800" b="0" dirty="0" smtClean="0"/>
              <a:t>Emits at 647 nm.</a:t>
            </a:r>
          </a:p>
          <a:p>
            <a:pPr lvl="1"/>
            <a:r>
              <a:rPr lang="en-US" sz="1800" b="0" dirty="0" smtClean="0"/>
              <a:t>Binds to DNA and inserts between Cytosine and Guanine bases of double stranded DNA when the interior of the cell and chromatin is accessible. Positively stained cells are considered non-viable as 7-AAD has crossed a no longer intact cell membrane.</a:t>
            </a:r>
          </a:p>
          <a:p>
            <a:pPr lvl="1">
              <a:buNone/>
            </a:pPr>
            <a:endParaRPr lang="en-US" sz="2400" b="0" dirty="0"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algn="ctr"/>
            <a:r>
              <a:rPr lang="en-US" dirty="0" smtClean="0"/>
              <a:t>Annexin V Assay</a:t>
            </a:r>
            <a:endParaRPr lang="en-US" dirty="0"/>
          </a:p>
        </p:txBody>
      </p:sp>
      <p:sp>
        <p:nvSpPr>
          <p:cNvPr id="3075" name="Rectangle 3"/>
          <p:cNvSpPr>
            <a:spLocks noGrp="1" noChangeArrowheads="1"/>
          </p:cNvSpPr>
          <p:nvPr>
            <p:ph type="body" idx="1"/>
          </p:nvPr>
        </p:nvSpPr>
        <p:spPr>
          <a:xfrm>
            <a:off x="457200" y="1295400"/>
            <a:ext cx="8229600" cy="4114800"/>
          </a:xfrm>
        </p:spPr>
        <p:txBody>
          <a:bodyPr>
            <a:noAutofit/>
          </a:bodyPr>
          <a:lstStyle/>
          <a:p>
            <a:pPr lvl="2"/>
            <a:endParaRPr lang="en-US" sz="1800" b="0" dirty="0" smtClean="0"/>
          </a:p>
          <a:p>
            <a:pPr lvl="2">
              <a:buNone/>
            </a:pPr>
            <a:endParaRPr lang="en-US" sz="1800" b="0" dirty="0" smtClean="0"/>
          </a:p>
          <a:p>
            <a:pPr lvl="2">
              <a:buNone/>
            </a:pPr>
            <a:endParaRPr lang="en-US" sz="1800" b="0" dirty="0" smtClean="0"/>
          </a:p>
          <a:p>
            <a:pPr lvl="2"/>
            <a:endParaRPr lang="en-US" sz="1800" b="0" dirty="0" smtClean="0"/>
          </a:p>
          <a:p>
            <a:pPr lvl="2"/>
            <a:endParaRPr lang="en-US" sz="2800" b="0" dirty="0" smtClean="0"/>
          </a:p>
          <a:p>
            <a:pPr lvl="1">
              <a:buNone/>
            </a:pPr>
            <a:endParaRPr lang="en-US" sz="2400" b="0" dirty="0" smtClean="0"/>
          </a:p>
        </p:txBody>
      </p:sp>
      <p:sp>
        <p:nvSpPr>
          <p:cNvPr id="4" name="Rectangle 3"/>
          <p:cNvSpPr txBox="1">
            <a:spLocks noChangeArrowheads="1"/>
          </p:cNvSpPr>
          <p:nvPr/>
        </p:nvSpPr>
        <p:spPr bwMode="auto">
          <a:xfrm>
            <a:off x="609600" y="1447800"/>
            <a:ext cx="82296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Autofit/>
          </a:bodyPr>
          <a:lstStyle/>
          <a:p>
            <a:pPr marL="742950" marR="0" lvl="1" indent="-285750" algn="l" defTabSz="914400" rtl="0" eaLnBrk="1" fontAlgn="base" latinLnBrk="0" hangingPunct="1">
              <a:lnSpc>
                <a:spcPct val="100000"/>
              </a:lnSpc>
              <a:spcBef>
                <a:spcPct val="0"/>
              </a:spcBef>
              <a:spcAft>
                <a:spcPct val="20000"/>
              </a:spcAft>
              <a:buClrTx/>
              <a:buSzPct val="110000"/>
              <a:buFont typeface="Wingdings" pitchFamily="2" charset="2"/>
              <a:buChar char="§"/>
              <a:tabLst/>
              <a:defRPr/>
            </a:pPr>
            <a:r>
              <a:rPr lang="en-US" sz="2800" kern="0" dirty="0" smtClean="0">
                <a:latin typeface="+mn-lt"/>
              </a:rPr>
              <a:t>Concerns</a:t>
            </a:r>
          </a:p>
          <a:p>
            <a:pPr marL="742950" marR="0" lvl="1" indent="-285750" algn="l" defTabSz="914400" rtl="0" eaLnBrk="1" fontAlgn="base" latinLnBrk="0" hangingPunct="1">
              <a:lnSpc>
                <a:spcPct val="100000"/>
              </a:lnSpc>
              <a:spcBef>
                <a:spcPct val="0"/>
              </a:spcBef>
              <a:spcAft>
                <a:spcPct val="20000"/>
              </a:spcAft>
              <a:buClrTx/>
              <a:buSzPct val="110000"/>
              <a:buFont typeface="Wingdings" pitchFamily="2" charset="2"/>
              <a:buChar char="§"/>
              <a:tabLst/>
              <a:defRPr/>
            </a:pPr>
            <a:endParaRPr kumimoji="0" lang="en-US" sz="2800" b="0" i="0" u="none" strike="noStrike" kern="0" cap="none" spc="0" normalizeH="0" baseline="0" noProof="0" dirty="0" smtClean="0">
              <a:ln>
                <a:noFill/>
              </a:ln>
              <a:solidFill>
                <a:schemeClr val="tx1"/>
              </a:solidFill>
              <a:effectLst/>
              <a:uLnTx/>
              <a:uFillTx/>
              <a:latin typeface="+mn-lt"/>
            </a:endParaRPr>
          </a:p>
          <a:p>
            <a:pPr marL="1143000" lvl="2" indent="-228600">
              <a:spcAft>
                <a:spcPct val="20000"/>
              </a:spcAft>
              <a:buSzPct val="110000"/>
              <a:buFont typeface="Wingdings" pitchFamily="2" charset="2"/>
              <a:buChar char="§"/>
            </a:pPr>
            <a:r>
              <a:rPr kumimoji="0" lang="en-US" sz="1800" b="0" i="0" u="none" strike="noStrike" kern="0" cap="none" spc="0" normalizeH="0" baseline="0" noProof="0" dirty="0" smtClean="0">
                <a:ln>
                  <a:noFill/>
                </a:ln>
                <a:solidFill>
                  <a:schemeClr val="tx1"/>
                </a:solidFill>
                <a:effectLst/>
                <a:uLnTx/>
                <a:uFillTx/>
                <a:latin typeface="+mn-lt"/>
              </a:rPr>
              <a:t>Very important to have negative</a:t>
            </a:r>
            <a:r>
              <a:rPr kumimoji="0" lang="en-US" sz="1800" b="0" i="0" u="none" strike="noStrike" kern="0" cap="none" spc="0" normalizeH="0" noProof="0" dirty="0" smtClean="0">
                <a:ln>
                  <a:noFill/>
                </a:ln>
                <a:solidFill>
                  <a:schemeClr val="tx1"/>
                </a:solidFill>
                <a:effectLst/>
                <a:uLnTx/>
                <a:uFillTx/>
                <a:latin typeface="+mn-lt"/>
              </a:rPr>
              <a:t> and positive controls for live and apoptotic cells.</a:t>
            </a:r>
          </a:p>
          <a:p>
            <a:pPr marL="1143000" lvl="2" indent="-228600">
              <a:spcAft>
                <a:spcPct val="20000"/>
              </a:spcAft>
              <a:buSzPct val="110000"/>
              <a:buFont typeface="Wingdings" pitchFamily="2" charset="2"/>
              <a:buChar char="§"/>
            </a:pPr>
            <a:r>
              <a:rPr lang="en-US" kern="0" dirty="0" smtClean="0">
                <a:latin typeface="+mn-lt"/>
              </a:rPr>
              <a:t>Trypsinization can lead to Annexin-binding. False positives.</a:t>
            </a:r>
            <a:endParaRPr kumimoji="0" lang="en-US" sz="1800" b="0" i="0" u="none" strike="noStrike" kern="0" cap="none" spc="0" normalizeH="0" noProof="0" dirty="0" smtClean="0">
              <a:ln>
                <a:noFill/>
              </a:ln>
              <a:solidFill>
                <a:schemeClr val="tx1"/>
              </a:solidFill>
              <a:effectLst/>
              <a:uLnTx/>
              <a:uFillTx/>
              <a:latin typeface="+mn-lt"/>
            </a:endParaRPr>
          </a:p>
          <a:p>
            <a:pPr marL="1143000" lvl="2" indent="-228600">
              <a:spcAft>
                <a:spcPct val="20000"/>
              </a:spcAft>
              <a:buSzPct val="110000"/>
              <a:buFont typeface="Wingdings" pitchFamily="2" charset="2"/>
              <a:buChar char="§"/>
            </a:pPr>
            <a:r>
              <a:rPr kumimoji="0" lang="en-US" sz="1800" b="0" i="0" u="none" strike="noStrike" kern="0" cap="none" spc="0" normalizeH="0" baseline="0" noProof="0" dirty="0" smtClean="0">
                <a:ln>
                  <a:noFill/>
                </a:ln>
                <a:solidFill>
                  <a:schemeClr val="tx1"/>
                </a:solidFill>
                <a:effectLst/>
                <a:uLnTx/>
                <a:uFillTx/>
                <a:latin typeface="+mn-lt"/>
              </a:rPr>
              <a:t>Annexin V only binds in the presence</a:t>
            </a:r>
            <a:r>
              <a:rPr kumimoji="0" lang="en-US" sz="1800" b="0" i="0" u="none" strike="noStrike" kern="0" cap="none" spc="0" normalizeH="0" noProof="0" dirty="0" smtClean="0">
                <a:ln>
                  <a:noFill/>
                </a:ln>
                <a:solidFill>
                  <a:schemeClr val="tx1"/>
                </a:solidFill>
                <a:effectLst/>
                <a:uLnTx/>
                <a:uFillTx/>
                <a:latin typeface="+mn-lt"/>
              </a:rPr>
              <a:t> of divalent cations (Ca</a:t>
            </a:r>
            <a:r>
              <a:rPr kumimoji="0" lang="en-US" sz="1800" b="0" i="0" u="none" strike="noStrike" kern="0" cap="none" spc="0" normalizeH="0" baseline="30000" noProof="0" dirty="0" smtClean="0">
                <a:ln>
                  <a:noFill/>
                </a:ln>
                <a:solidFill>
                  <a:schemeClr val="tx1"/>
                </a:solidFill>
                <a:effectLst/>
                <a:uLnTx/>
                <a:uFillTx/>
                <a:latin typeface="+mn-lt"/>
              </a:rPr>
              <a:t>2+ </a:t>
            </a:r>
            <a:r>
              <a:rPr kumimoji="0" lang="en-US" sz="1800" b="0" i="0" u="none" strike="noStrike" kern="0" cap="none" spc="0" normalizeH="0" noProof="0" dirty="0" smtClean="0">
                <a:ln>
                  <a:noFill/>
                </a:ln>
                <a:solidFill>
                  <a:schemeClr val="tx1"/>
                </a:solidFill>
                <a:effectLst/>
                <a:uLnTx/>
                <a:uFillTx/>
                <a:latin typeface="+mn-lt"/>
              </a:rPr>
              <a:t>and Mg</a:t>
            </a:r>
            <a:r>
              <a:rPr kumimoji="0" lang="en-US" sz="1800" b="0" i="0" u="none" strike="noStrike" kern="0" cap="none" spc="0" normalizeH="0" baseline="30000" noProof="0" dirty="0" smtClean="0">
                <a:ln>
                  <a:noFill/>
                </a:ln>
                <a:solidFill>
                  <a:schemeClr val="tx1"/>
                </a:solidFill>
                <a:effectLst/>
                <a:uLnTx/>
                <a:uFillTx/>
                <a:latin typeface="+mn-lt"/>
              </a:rPr>
              <a:t>2+</a:t>
            </a:r>
            <a:r>
              <a:rPr kumimoji="0" lang="en-US" sz="1800" b="0" i="0" u="none" strike="noStrike" kern="0" cap="none" spc="0" normalizeH="0" noProof="0" dirty="0" smtClean="0">
                <a:ln>
                  <a:noFill/>
                </a:ln>
                <a:solidFill>
                  <a:schemeClr val="tx1"/>
                </a:solidFill>
                <a:effectLst/>
                <a:uLnTx/>
                <a:uFillTx/>
                <a:latin typeface="+mn-lt"/>
              </a:rPr>
              <a:t>). Removal of the cations results in rapid dissociation of PS and Annexin. </a:t>
            </a:r>
            <a:endParaRPr lang="en-US" kern="0" dirty="0" smtClean="0">
              <a:latin typeface="+mn-lt"/>
            </a:endParaRPr>
          </a:p>
          <a:p>
            <a:pPr marL="1143000" lvl="2" indent="-228600">
              <a:spcAft>
                <a:spcPct val="20000"/>
              </a:spcAft>
              <a:buSzPct val="110000"/>
              <a:buFont typeface="Wingdings" pitchFamily="2" charset="2"/>
              <a:buChar char="§"/>
            </a:pPr>
            <a:r>
              <a:rPr lang="en-US" kern="0" dirty="0" smtClean="0">
                <a:latin typeface="+mn-lt"/>
              </a:rPr>
              <a:t>An overly long incubation period - nonspecific binding.</a:t>
            </a:r>
          </a:p>
          <a:p>
            <a:pPr marL="1143000" lvl="2" indent="-228600">
              <a:spcAft>
                <a:spcPct val="20000"/>
              </a:spcAft>
              <a:buSzPct val="110000"/>
            </a:pPr>
            <a:endParaRPr lang="en-US" kern="0" dirty="0" smtClean="0">
              <a:latin typeface="+mn-lt"/>
            </a:endParaRPr>
          </a:p>
          <a:p>
            <a:pPr marL="1143000" lvl="2" indent="-228600">
              <a:spcAft>
                <a:spcPct val="20000"/>
              </a:spcAft>
              <a:buSzPct val="110000"/>
              <a:buFont typeface="Wingdings" pitchFamily="2" charset="2"/>
              <a:buChar char="§"/>
            </a:pPr>
            <a:endParaRPr lang="en-US" kern="0" baseline="30000" dirty="0" smtClean="0">
              <a:latin typeface="+mn-lt"/>
            </a:endParaRPr>
          </a:p>
          <a:p>
            <a:pPr marL="1143000" lvl="2" indent="-228600">
              <a:spcAft>
                <a:spcPct val="20000"/>
              </a:spcAft>
              <a:buSzPct val="110000"/>
              <a:buFont typeface="Wingdings" pitchFamily="2" charset="2"/>
              <a:buChar char="§"/>
            </a:pPr>
            <a:endParaRPr lang="en-US" kern="0" dirty="0" smtClean="0">
              <a:latin typeface="+mn-lt"/>
            </a:endParaRPr>
          </a:p>
          <a:p>
            <a:pPr marL="1143000" lvl="2" indent="-228600">
              <a:spcAft>
                <a:spcPct val="20000"/>
              </a:spcAft>
              <a:buSzPct val="110000"/>
              <a:buFont typeface="Wingdings" pitchFamily="2" charset="2"/>
              <a:buChar char="§"/>
            </a:pPr>
            <a:endParaRPr kumimoji="0" lang="en-US" sz="1800" b="0" i="0" u="none" strike="noStrike" kern="0" cap="none" spc="0" normalizeH="0" baseline="0" noProof="0" dirty="0" smtClean="0">
              <a:ln>
                <a:noFill/>
              </a:ln>
              <a:solidFill>
                <a:schemeClr val="tx1"/>
              </a:solidFill>
              <a:effectLst/>
              <a:uLnTx/>
              <a:uFillTx/>
              <a:latin typeface="+mn-lt"/>
            </a:endParaRPr>
          </a:p>
          <a:p>
            <a:pPr marL="1143000" marR="0" lvl="2" indent="-228600" algn="l" defTabSz="914400" rtl="0" eaLnBrk="1" fontAlgn="base" latinLnBrk="0" hangingPunct="1">
              <a:lnSpc>
                <a:spcPct val="100000"/>
              </a:lnSpc>
              <a:spcBef>
                <a:spcPct val="0"/>
              </a:spcBef>
              <a:spcAft>
                <a:spcPct val="20000"/>
              </a:spcAft>
              <a:buClrTx/>
              <a:buSzPct val="110000"/>
              <a:buFont typeface="Wingdings" pitchFamily="2" charset="2"/>
              <a:buChar char="§"/>
              <a:tabLst/>
              <a:defRPr/>
            </a:pPr>
            <a:endParaRPr kumimoji="0" lang="en-US" sz="1800" b="0" i="0" u="none" strike="noStrike" kern="0" cap="none" spc="0" normalizeH="0" baseline="0" noProof="0" dirty="0" smtClean="0">
              <a:ln>
                <a:noFill/>
              </a:ln>
              <a:solidFill>
                <a:schemeClr val="tx1"/>
              </a:solidFill>
              <a:effectLst/>
              <a:uLnTx/>
              <a:uFillTx/>
              <a:latin typeface="+mn-lt"/>
            </a:endParaRPr>
          </a:p>
          <a:p>
            <a:pPr marL="1143000" marR="0" lvl="2" indent="-228600" algn="l" defTabSz="914400" rtl="0" eaLnBrk="1" fontAlgn="base" latinLnBrk="0" hangingPunct="1">
              <a:lnSpc>
                <a:spcPct val="100000"/>
              </a:lnSpc>
              <a:spcBef>
                <a:spcPct val="0"/>
              </a:spcBef>
              <a:spcAft>
                <a:spcPct val="20000"/>
              </a:spcAft>
              <a:buClrTx/>
              <a:buSzPct val="110000"/>
              <a:buFont typeface="Wingdings" pitchFamily="2" charset="2"/>
              <a:buNone/>
              <a:tabLst/>
              <a:defRPr/>
            </a:pPr>
            <a:endParaRPr kumimoji="0" lang="en-US" sz="1800" b="0" i="0" u="none" strike="noStrike" kern="0" cap="none" spc="0" normalizeH="0" baseline="0" noProof="0" dirty="0" smtClean="0">
              <a:ln>
                <a:noFill/>
              </a:ln>
              <a:solidFill>
                <a:schemeClr val="tx1"/>
              </a:solidFill>
              <a:effectLst/>
              <a:uLnTx/>
              <a:uFillTx/>
              <a:latin typeface="+mn-lt"/>
            </a:endParaRPr>
          </a:p>
          <a:p>
            <a:pPr marL="1143000" marR="0" lvl="2" indent="-228600" algn="l" defTabSz="914400" rtl="0" eaLnBrk="1" fontAlgn="base" latinLnBrk="0" hangingPunct="1">
              <a:lnSpc>
                <a:spcPct val="100000"/>
              </a:lnSpc>
              <a:spcBef>
                <a:spcPct val="0"/>
              </a:spcBef>
              <a:spcAft>
                <a:spcPct val="20000"/>
              </a:spcAft>
              <a:buClrTx/>
              <a:buSzPct val="110000"/>
              <a:buFont typeface="Wingdings" pitchFamily="2" charset="2"/>
              <a:buChar char="§"/>
              <a:tabLst/>
              <a:defRPr/>
            </a:pPr>
            <a:endParaRPr kumimoji="0" lang="en-US" sz="1800" b="0" i="0" u="none" strike="noStrike" kern="0" cap="none" spc="0" normalizeH="0" baseline="0" noProof="0" dirty="0" smtClean="0">
              <a:ln>
                <a:noFill/>
              </a:ln>
              <a:solidFill>
                <a:schemeClr val="tx1"/>
              </a:solidFill>
              <a:effectLst/>
              <a:uLnTx/>
              <a:uFillTx/>
              <a:latin typeface="+mn-lt"/>
            </a:endParaRPr>
          </a:p>
          <a:p>
            <a:pPr marL="1143000" marR="0" lvl="2" indent="-228600" algn="l" defTabSz="914400" rtl="0" eaLnBrk="1" fontAlgn="base" latinLnBrk="0" hangingPunct="1">
              <a:lnSpc>
                <a:spcPct val="100000"/>
              </a:lnSpc>
              <a:spcBef>
                <a:spcPct val="0"/>
              </a:spcBef>
              <a:spcAft>
                <a:spcPct val="20000"/>
              </a:spcAft>
              <a:buClrTx/>
              <a:buSzPct val="110000"/>
              <a:buFont typeface="Wingdings" pitchFamily="2" charset="2"/>
              <a:buChar char="§"/>
              <a:tabLst/>
              <a:defRPr/>
            </a:pPr>
            <a:endParaRPr kumimoji="0" lang="en-US" sz="1800" b="0" i="0" u="none" strike="noStrike" kern="0" cap="none" spc="0" normalizeH="0" baseline="0" noProof="0" dirty="0" smtClean="0">
              <a:ln>
                <a:noFill/>
              </a:ln>
              <a:solidFill>
                <a:schemeClr val="tx1"/>
              </a:solidFill>
              <a:effectLst/>
              <a:uLnTx/>
              <a:uFillTx/>
              <a:latin typeface="+mn-lt"/>
            </a:endParaRPr>
          </a:p>
          <a:p>
            <a:pPr marL="1143000" marR="0" lvl="2" indent="-228600" algn="l" defTabSz="914400" rtl="0" eaLnBrk="1" fontAlgn="base" latinLnBrk="0" hangingPunct="1">
              <a:lnSpc>
                <a:spcPct val="100000"/>
              </a:lnSpc>
              <a:spcBef>
                <a:spcPct val="0"/>
              </a:spcBef>
              <a:spcAft>
                <a:spcPct val="20000"/>
              </a:spcAft>
              <a:buClrTx/>
              <a:buSzPct val="110000"/>
              <a:buFont typeface="Wingdings" pitchFamily="2" charset="2"/>
              <a:buChar char="§"/>
              <a:tabLst/>
              <a:defRPr/>
            </a:pPr>
            <a:endParaRPr kumimoji="0" lang="en-US" sz="2800" b="0" i="0" u="none" strike="noStrike" kern="0" cap="none" spc="0" normalizeH="0" baseline="0" noProof="0" dirty="0" smtClean="0">
              <a:ln>
                <a:noFill/>
              </a:ln>
              <a:solidFill>
                <a:schemeClr val="tx1"/>
              </a:solidFill>
              <a:effectLst/>
              <a:uLnTx/>
              <a:uFillTx/>
              <a:latin typeface="+mn-lt"/>
            </a:endParaRPr>
          </a:p>
          <a:p>
            <a:pPr marL="742950" marR="0" lvl="1" indent="-285750" algn="l" defTabSz="914400" rtl="0" eaLnBrk="1" fontAlgn="base" latinLnBrk="0" hangingPunct="1">
              <a:lnSpc>
                <a:spcPct val="100000"/>
              </a:lnSpc>
              <a:spcBef>
                <a:spcPct val="0"/>
              </a:spcBef>
              <a:spcAft>
                <a:spcPct val="20000"/>
              </a:spcAft>
              <a:buClrTx/>
              <a:buSzPct val="110000"/>
              <a:buFont typeface="Wingdings" pitchFamily="2" charset="2"/>
              <a:buNone/>
              <a:tabLst/>
              <a:defRPr/>
            </a:pPr>
            <a:endParaRPr kumimoji="0" lang="en-US" sz="2400" b="0" i="0" u="none" strike="noStrike" kern="0" cap="none" spc="0" normalizeH="0" baseline="0" noProof="0" dirty="0" smtClean="0">
              <a:ln>
                <a:noFill/>
              </a:ln>
              <a:solidFill>
                <a:schemeClr val="tx1"/>
              </a:solidFill>
              <a:effectLst/>
              <a:uLnTx/>
              <a:uFillTx/>
              <a:latin typeface="+mn-lt"/>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algn="ctr"/>
            <a:r>
              <a:rPr lang="en-US" dirty="0" smtClean="0"/>
              <a:t>MitoProbe JC-1 Assay</a:t>
            </a:r>
            <a:endParaRPr lang="en-US" dirty="0"/>
          </a:p>
        </p:txBody>
      </p:sp>
      <p:sp>
        <p:nvSpPr>
          <p:cNvPr id="3075" name="Rectangle 3"/>
          <p:cNvSpPr>
            <a:spLocks noGrp="1" noChangeArrowheads="1"/>
          </p:cNvSpPr>
          <p:nvPr>
            <p:ph type="body" idx="1"/>
          </p:nvPr>
        </p:nvSpPr>
        <p:spPr>
          <a:xfrm>
            <a:off x="457200" y="1295400"/>
            <a:ext cx="8229600" cy="4114800"/>
          </a:xfrm>
        </p:spPr>
        <p:txBody>
          <a:bodyPr>
            <a:noAutofit/>
          </a:bodyPr>
          <a:lstStyle/>
          <a:p>
            <a:pPr lvl="2"/>
            <a:endParaRPr lang="en-US" sz="1800" b="0" dirty="0" smtClean="0"/>
          </a:p>
          <a:p>
            <a:pPr lvl="2">
              <a:buNone/>
            </a:pPr>
            <a:endParaRPr lang="en-US" sz="1800" b="0" dirty="0" smtClean="0"/>
          </a:p>
          <a:p>
            <a:pPr lvl="2">
              <a:buNone/>
            </a:pPr>
            <a:endParaRPr lang="en-US" sz="1800" b="0" dirty="0" smtClean="0"/>
          </a:p>
          <a:p>
            <a:pPr lvl="2"/>
            <a:endParaRPr lang="en-US" sz="1800" b="0" dirty="0" smtClean="0"/>
          </a:p>
          <a:p>
            <a:pPr lvl="2"/>
            <a:endParaRPr lang="en-US" sz="2800" b="0" dirty="0" smtClean="0"/>
          </a:p>
          <a:p>
            <a:pPr lvl="1">
              <a:buNone/>
            </a:pPr>
            <a:endParaRPr lang="en-US" sz="2400" b="0" dirty="0" smtClean="0"/>
          </a:p>
        </p:txBody>
      </p:sp>
      <p:sp>
        <p:nvSpPr>
          <p:cNvPr id="4" name="Rectangle 3"/>
          <p:cNvSpPr txBox="1">
            <a:spLocks noChangeArrowheads="1"/>
          </p:cNvSpPr>
          <p:nvPr/>
        </p:nvSpPr>
        <p:spPr bwMode="auto">
          <a:xfrm>
            <a:off x="609600" y="1447800"/>
            <a:ext cx="82296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Autofit/>
          </a:bodyPr>
          <a:lstStyle/>
          <a:p>
            <a:pPr marL="742950" marR="0" lvl="1" indent="-285750" algn="l" defTabSz="914400" rtl="0" eaLnBrk="1" fontAlgn="base" latinLnBrk="0" hangingPunct="1">
              <a:lnSpc>
                <a:spcPct val="100000"/>
              </a:lnSpc>
              <a:spcBef>
                <a:spcPct val="0"/>
              </a:spcBef>
              <a:spcAft>
                <a:spcPct val="20000"/>
              </a:spcAft>
              <a:buClrTx/>
              <a:buSzPct val="110000"/>
              <a:buFont typeface="Wingdings" pitchFamily="2" charset="2"/>
              <a:buChar char="§"/>
              <a:tabLst/>
              <a:defRPr/>
            </a:pPr>
            <a:r>
              <a:rPr lang="en-US" sz="2800" kern="0" dirty="0" smtClean="0">
                <a:latin typeface="+mn-lt"/>
              </a:rPr>
              <a:t>Mitochondria in Apoptosis</a:t>
            </a:r>
          </a:p>
          <a:p>
            <a:pPr marL="742950" marR="0" lvl="1" indent="-285750" algn="l" defTabSz="914400" rtl="0" eaLnBrk="1" fontAlgn="base" latinLnBrk="0" hangingPunct="1">
              <a:lnSpc>
                <a:spcPct val="100000"/>
              </a:lnSpc>
              <a:spcBef>
                <a:spcPct val="0"/>
              </a:spcBef>
              <a:spcAft>
                <a:spcPct val="20000"/>
              </a:spcAft>
              <a:buClrTx/>
              <a:buSzPct val="110000"/>
              <a:buFont typeface="Wingdings" pitchFamily="2" charset="2"/>
              <a:buChar char="§"/>
              <a:tabLst/>
              <a:defRPr/>
            </a:pPr>
            <a:endParaRPr lang="en-US" sz="2800" kern="0" dirty="0" smtClean="0">
              <a:latin typeface="+mn-lt"/>
            </a:endParaRPr>
          </a:p>
          <a:p>
            <a:pPr marL="1200150" lvl="2" indent="-285750">
              <a:spcAft>
                <a:spcPct val="20000"/>
              </a:spcAft>
              <a:buSzPct val="110000"/>
              <a:buFont typeface="Wingdings" pitchFamily="2" charset="2"/>
              <a:buChar char="§"/>
              <a:defRPr/>
            </a:pPr>
            <a:r>
              <a:rPr lang="en-US" kern="0" dirty="0" smtClean="0">
                <a:latin typeface="+mn-lt"/>
              </a:rPr>
              <a:t>Intracellular energy – produced by mitochondrial respiratory chain.</a:t>
            </a:r>
          </a:p>
          <a:p>
            <a:pPr marL="1200150" lvl="2" indent="-285750">
              <a:spcAft>
                <a:spcPct val="20000"/>
              </a:spcAft>
              <a:buSzPct val="110000"/>
              <a:buFont typeface="Wingdings" pitchFamily="2" charset="2"/>
              <a:buChar char="§"/>
              <a:defRPr/>
            </a:pPr>
            <a:r>
              <a:rPr lang="en-US" kern="0" dirty="0" smtClean="0">
                <a:latin typeface="+mn-lt"/>
              </a:rPr>
              <a:t>Stored as an electrochemical gradient.</a:t>
            </a:r>
          </a:p>
          <a:p>
            <a:pPr marL="1200150" lvl="2" indent="-285750">
              <a:spcAft>
                <a:spcPct val="20000"/>
              </a:spcAft>
              <a:buSzPct val="110000"/>
              <a:buFont typeface="Wingdings" pitchFamily="2" charset="2"/>
              <a:buChar char="§"/>
              <a:defRPr/>
            </a:pPr>
            <a:r>
              <a:rPr lang="en-US" kern="0" dirty="0" smtClean="0">
                <a:latin typeface="+mn-lt"/>
              </a:rPr>
              <a:t>Trans-membrane electrical </a:t>
            </a:r>
            <a:r>
              <a:rPr lang="en-US" kern="0" dirty="0" smtClean="0">
                <a:sym typeface="Symbol"/>
              </a:rPr>
              <a:t> ~180 to 200 mV. Negative charge (inside).</a:t>
            </a:r>
          </a:p>
          <a:p>
            <a:pPr marL="1200150" lvl="2" indent="-285750">
              <a:spcAft>
                <a:spcPct val="20000"/>
              </a:spcAft>
              <a:buSzPct val="110000"/>
              <a:buFont typeface="Wingdings" pitchFamily="2" charset="2"/>
              <a:buChar char="§"/>
              <a:defRPr/>
            </a:pPr>
            <a:r>
              <a:rPr lang="en-US" kern="0" dirty="0" smtClean="0"/>
              <a:t>The membrane potential (</a:t>
            </a:r>
            <a:r>
              <a:rPr lang="en-US" kern="0" dirty="0" smtClean="0">
                <a:sym typeface="Symbol"/>
              </a:rPr>
              <a:t>) </a:t>
            </a:r>
            <a:r>
              <a:rPr lang="en-US" kern="0" dirty="0" smtClean="0"/>
              <a:t>of mitochondria drives the production of  ATP.</a:t>
            </a:r>
            <a:endParaRPr lang="en-US" kern="0" dirty="0" smtClean="0">
              <a:latin typeface="+mn-lt"/>
            </a:endParaRPr>
          </a:p>
          <a:p>
            <a:pPr marL="1200150" lvl="2" indent="-285750">
              <a:spcAft>
                <a:spcPct val="20000"/>
              </a:spcAft>
              <a:buSzPct val="110000"/>
              <a:buFont typeface="Wingdings" pitchFamily="2" charset="2"/>
              <a:buChar char="§"/>
              <a:defRPr/>
            </a:pPr>
            <a:r>
              <a:rPr lang="en-US" kern="0" dirty="0" smtClean="0">
                <a:latin typeface="+mn-lt"/>
              </a:rPr>
              <a:t>A possible early apoptotic event is the collapse of the </a:t>
            </a:r>
            <a:r>
              <a:rPr lang="en-US" kern="0" dirty="0" smtClean="0">
                <a:latin typeface="+mn-lt"/>
                <a:sym typeface="Symbol"/>
              </a:rPr>
              <a:t>, or later after the loss of DNA integrity.</a:t>
            </a:r>
          </a:p>
          <a:p>
            <a:pPr marL="1200150" lvl="2" indent="-285750">
              <a:spcAft>
                <a:spcPct val="20000"/>
              </a:spcAft>
              <a:buSzPct val="110000"/>
              <a:buFont typeface="Wingdings" pitchFamily="2" charset="2"/>
              <a:buChar char="§"/>
              <a:defRPr/>
            </a:pPr>
            <a:endParaRPr lang="en-US" kern="0" dirty="0" smtClean="0">
              <a:latin typeface="+mn-lt"/>
            </a:endParaRPr>
          </a:p>
          <a:p>
            <a:pPr marL="1200150" lvl="2" indent="-285750">
              <a:spcAft>
                <a:spcPct val="20000"/>
              </a:spcAft>
              <a:buSzPct val="110000"/>
              <a:buFont typeface="Wingdings" pitchFamily="2" charset="2"/>
              <a:buChar char="§"/>
              <a:defRPr/>
            </a:pPr>
            <a:endParaRPr kumimoji="0" lang="en-US" sz="2800" b="0" i="0" u="none" strike="noStrike" kern="0" cap="none" spc="0" normalizeH="0" baseline="0" noProof="0" dirty="0" smtClean="0">
              <a:ln>
                <a:noFill/>
              </a:ln>
              <a:solidFill>
                <a:schemeClr val="tx1"/>
              </a:solidFill>
              <a:effectLst/>
              <a:uLnTx/>
              <a:uFillTx/>
              <a:latin typeface="+mn-lt"/>
            </a:endParaRPr>
          </a:p>
          <a:p>
            <a:pPr marL="1143000" lvl="2" indent="-228600">
              <a:spcAft>
                <a:spcPct val="20000"/>
              </a:spcAft>
              <a:buSzPct val="110000"/>
            </a:pPr>
            <a:endParaRPr kumimoji="0" lang="en-US" sz="1800" b="0" i="0" u="none" strike="noStrike" kern="0" cap="none" spc="0" normalizeH="0" baseline="0" noProof="0" dirty="0" smtClean="0">
              <a:ln>
                <a:noFill/>
              </a:ln>
              <a:solidFill>
                <a:schemeClr val="tx1"/>
              </a:solidFill>
              <a:effectLst/>
              <a:uLnTx/>
              <a:uFillTx/>
              <a:latin typeface="+mn-lt"/>
            </a:endParaRPr>
          </a:p>
          <a:p>
            <a:pPr marL="1143000" marR="0" lvl="2" indent="-228600" algn="l" defTabSz="914400" rtl="0" eaLnBrk="1" fontAlgn="base" latinLnBrk="0" hangingPunct="1">
              <a:lnSpc>
                <a:spcPct val="100000"/>
              </a:lnSpc>
              <a:spcBef>
                <a:spcPct val="0"/>
              </a:spcBef>
              <a:spcAft>
                <a:spcPct val="20000"/>
              </a:spcAft>
              <a:buClrTx/>
              <a:buSzPct val="110000"/>
              <a:buFont typeface="Wingdings" pitchFamily="2" charset="2"/>
              <a:buChar char="§"/>
              <a:tabLst/>
              <a:defRPr/>
            </a:pPr>
            <a:endParaRPr kumimoji="0" lang="en-US" sz="1800" b="0" i="0" u="none" strike="noStrike" kern="0" cap="none" spc="0" normalizeH="0" baseline="0" noProof="0" dirty="0" smtClean="0">
              <a:ln>
                <a:noFill/>
              </a:ln>
              <a:solidFill>
                <a:schemeClr val="tx1"/>
              </a:solidFill>
              <a:effectLst/>
              <a:uLnTx/>
              <a:uFillTx/>
              <a:latin typeface="+mn-lt"/>
            </a:endParaRPr>
          </a:p>
          <a:p>
            <a:pPr marL="1143000" marR="0" lvl="2" indent="-228600" algn="l" defTabSz="914400" rtl="0" eaLnBrk="1" fontAlgn="base" latinLnBrk="0" hangingPunct="1">
              <a:lnSpc>
                <a:spcPct val="100000"/>
              </a:lnSpc>
              <a:spcBef>
                <a:spcPct val="0"/>
              </a:spcBef>
              <a:spcAft>
                <a:spcPct val="20000"/>
              </a:spcAft>
              <a:buClrTx/>
              <a:buSzPct val="110000"/>
              <a:buFont typeface="Wingdings" pitchFamily="2" charset="2"/>
              <a:buNone/>
              <a:tabLst/>
              <a:defRPr/>
            </a:pPr>
            <a:endParaRPr kumimoji="0" lang="en-US" sz="1800" b="0" i="0" u="none" strike="noStrike" kern="0" cap="none" spc="0" normalizeH="0" baseline="0" noProof="0" dirty="0" smtClean="0">
              <a:ln>
                <a:noFill/>
              </a:ln>
              <a:solidFill>
                <a:schemeClr val="tx1"/>
              </a:solidFill>
              <a:effectLst/>
              <a:uLnTx/>
              <a:uFillTx/>
              <a:latin typeface="+mn-lt"/>
            </a:endParaRPr>
          </a:p>
          <a:p>
            <a:pPr marL="1143000" marR="0" lvl="2" indent="-228600" algn="l" defTabSz="914400" rtl="0" eaLnBrk="1" fontAlgn="base" latinLnBrk="0" hangingPunct="1">
              <a:lnSpc>
                <a:spcPct val="100000"/>
              </a:lnSpc>
              <a:spcBef>
                <a:spcPct val="0"/>
              </a:spcBef>
              <a:spcAft>
                <a:spcPct val="20000"/>
              </a:spcAft>
              <a:buClrTx/>
              <a:buSzPct val="110000"/>
              <a:buFont typeface="Wingdings" pitchFamily="2" charset="2"/>
              <a:buChar char="§"/>
              <a:tabLst/>
              <a:defRPr/>
            </a:pPr>
            <a:endParaRPr kumimoji="0" lang="en-US" sz="1800" b="0" i="0" u="none" strike="noStrike" kern="0" cap="none" spc="0" normalizeH="0" baseline="0" noProof="0" dirty="0" smtClean="0">
              <a:ln>
                <a:noFill/>
              </a:ln>
              <a:solidFill>
                <a:schemeClr val="tx1"/>
              </a:solidFill>
              <a:effectLst/>
              <a:uLnTx/>
              <a:uFillTx/>
              <a:latin typeface="+mn-lt"/>
            </a:endParaRPr>
          </a:p>
          <a:p>
            <a:pPr marL="1143000" marR="0" lvl="2" indent="-228600" algn="l" defTabSz="914400" rtl="0" eaLnBrk="1" fontAlgn="base" latinLnBrk="0" hangingPunct="1">
              <a:lnSpc>
                <a:spcPct val="100000"/>
              </a:lnSpc>
              <a:spcBef>
                <a:spcPct val="0"/>
              </a:spcBef>
              <a:spcAft>
                <a:spcPct val="20000"/>
              </a:spcAft>
              <a:buClrTx/>
              <a:buSzPct val="110000"/>
              <a:buFont typeface="Wingdings" pitchFamily="2" charset="2"/>
              <a:buChar char="§"/>
              <a:tabLst/>
              <a:defRPr/>
            </a:pPr>
            <a:endParaRPr kumimoji="0" lang="en-US" sz="1800" b="0" i="0" u="none" strike="noStrike" kern="0" cap="none" spc="0" normalizeH="0" baseline="0" noProof="0" dirty="0" smtClean="0">
              <a:ln>
                <a:noFill/>
              </a:ln>
              <a:solidFill>
                <a:schemeClr val="tx1"/>
              </a:solidFill>
              <a:effectLst/>
              <a:uLnTx/>
              <a:uFillTx/>
              <a:latin typeface="+mn-lt"/>
            </a:endParaRPr>
          </a:p>
          <a:p>
            <a:pPr marL="1143000" marR="0" lvl="2" indent="-228600" algn="l" defTabSz="914400" rtl="0" eaLnBrk="1" fontAlgn="base" latinLnBrk="0" hangingPunct="1">
              <a:lnSpc>
                <a:spcPct val="100000"/>
              </a:lnSpc>
              <a:spcBef>
                <a:spcPct val="0"/>
              </a:spcBef>
              <a:spcAft>
                <a:spcPct val="20000"/>
              </a:spcAft>
              <a:buClrTx/>
              <a:buSzPct val="110000"/>
              <a:buFont typeface="Wingdings" pitchFamily="2" charset="2"/>
              <a:buChar char="§"/>
              <a:tabLst/>
              <a:defRPr/>
            </a:pPr>
            <a:endParaRPr kumimoji="0" lang="en-US" sz="2800" b="0" i="0" u="none" strike="noStrike" kern="0" cap="none" spc="0" normalizeH="0" baseline="0" noProof="0" dirty="0" smtClean="0">
              <a:ln>
                <a:noFill/>
              </a:ln>
              <a:solidFill>
                <a:schemeClr val="tx1"/>
              </a:solidFill>
              <a:effectLst/>
              <a:uLnTx/>
              <a:uFillTx/>
              <a:latin typeface="+mn-lt"/>
            </a:endParaRPr>
          </a:p>
          <a:p>
            <a:pPr marL="742950" marR="0" lvl="1" indent="-285750" algn="l" defTabSz="914400" rtl="0" eaLnBrk="1" fontAlgn="base" latinLnBrk="0" hangingPunct="1">
              <a:lnSpc>
                <a:spcPct val="100000"/>
              </a:lnSpc>
              <a:spcBef>
                <a:spcPct val="0"/>
              </a:spcBef>
              <a:spcAft>
                <a:spcPct val="20000"/>
              </a:spcAft>
              <a:buClrTx/>
              <a:buSzPct val="110000"/>
              <a:buFont typeface="Wingdings" pitchFamily="2" charset="2"/>
              <a:buNone/>
              <a:tabLst/>
              <a:defRPr/>
            </a:pPr>
            <a:endParaRPr kumimoji="0" lang="en-US" sz="2400" b="0" i="0" u="none" strike="noStrike" kern="0" cap="none" spc="0" normalizeH="0" baseline="0" noProof="0" dirty="0" smtClean="0">
              <a:ln>
                <a:noFill/>
              </a:ln>
              <a:solidFill>
                <a:schemeClr val="tx1"/>
              </a:solidFill>
              <a:effectLst/>
              <a:uLnTx/>
              <a:uFillTx/>
              <a:latin typeface="+mn-lt"/>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algn="ctr"/>
            <a:r>
              <a:rPr lang="en-US" dirty="0" smtClean="0"/>
              <a:t>MitoProbe JC-1 Assay</a:t>
            </a:r>
            <a:endParaRPr lang="en-US" dirty="0"/>
          </a:p>
        </p:txBody>
      </p:sp>
      <p:sp>
        <p:nvSpPr>
          <p:cNvPr id="3075" name="Rectangle 3"/>
          <p:cNvSpPr>
            <a:spLocks noGrp="1" noChangeArrowheads="1"/>
          </p:cNvSpPr>
          <p:nvPr>
            <p:ph type="body" idx="1"/>
          </p:nvPr>
        </p:nvSpPr>
        <p:spPr>
          <a:xfrm>
            <a:off x="457200" y="1295400"/>
            <a:ext cx="8229600" cy="4114800"/>
          </a:xfrm>
        </p:spPr>
        <p:txBody>
          <a:bodyPr>
            <a:noAutofit/>
          </a:bodyPr>
          <a:lstStyle/>
          <a:p>
            <a:pPr lvl="2"/>
            <a:endParaRPr lang="en-US" sz="1800" b="0" dirty="0" smtClean="0"/>
          </a:p>
          <a:p>
            <a:pPr lvl="2">
              <a:buNone/>
            </a:pPr>
            <a:endParaRPr lang="en-US" sz="1800" b="0" dirty="0" smtClean="0"/>
          </a:p>
          <a:p>
            <a:pPr lvl="2">
              <a:buNone/>
            </a:pPr>
            <a:endParaRPr lang="en-US" sz="1800" b="0" dirty="0" smtClean="0"/>
          </a:p>
          <a:p>
            <a:pPr lvl="2"/>
            <a:endParaRPr lang="en-US" sz="1800" b="0" dirty="0" smtClean="0"/>
          </a:p>
          <a:p>
            <a:pPr lvl="2"/>
            <a:endParaRPr lang="en-US" sz="2800" b="0" dirty="0" smtClean="0"/>
          </a:p>
          <a:p>
            <a:pPr lvl="1">
              <a:buNone/>
            </a:pPr>
            <a:endParaRPr lang="en-US" sz="2400" b="0" dirty="0" smtClean="0"/>
          </a:p>
        </p:txBody>
      </p:sp>
      <p:sp>
        <p:nvSpPr>
          <p:cNvPr id="4" name="Rectangle 3"/>
          <p:cNvSpPr txBox="1">
            <a:spLocks noChangeArrowheads="1"/>
          </p:cNvSpPr>
          <p:nvPr/>
        </p:nvSpPr>
        <p:spPr bwMode="auto">
          <a:xfrm>
            <a:off x="609600" y="1447800"/>
            <a:ext cx="82296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Autofit/>
          </a:bodyPr>
          <a:lstStyle/>
          <a:p>
            <a:pPr marL="742950" marR="0" lvl="1" indent="-285750" algn="l" defTabSz="914400" rtl="0" eaLnBrk="1" fontAlgn="base" latinLnBrk="0" hangingPunct="1">
              <a:lnSpc>
                <a:spcPct val="100000"/>
              </a:lnSpc>
              <a:spcBef>
                <a:spcPct val="0"/>
              </a:spcBef>
              <a:spcAft>
                <a:spcPct val="20000"/>
              </a:spcAft>
              <a:buClrTx/>
              <a:buSzPct val="110000"/>
              <a:buFont typeface="Wingdings" pitchFamily="2" charset="2"/>
              <a:buChar char="§"/>
              <a:tabLst/>
              <a:defRPr/>
            </a:pPr>
            <a:r>
              <a:rPr lang="en-US" sz="2800" kern="0" dirty="0" smtClean="0">
                <a:latin typeface="+mn-lt"/>
              </a:rPr>
              <a:t>JC-1</a:t>
            </a:r>
          </a:p>
          <a:p>
            <a:pPr marL="1200150" lvl="2" indent="-285750">
              <a:spcAft>
                <a:spcPct val="20000"/>
              </a:spcAft>
              <a:buSzPct val="110000"/>
              <a:buFont typeface="Wingdings" pitchFamily="2" charset="2"/>
              <a:buChar char="§"/>
              <a:defRPr/>
            </a:pPr>
            <a:r>
              <a:rPr lang="en-US" kern="0" dirty="0" smtClean="0">
                <a:latin typeface="+mn-lt"/>
              </a:rPr>
              <a:t>Lipophilic cation.</a:t>
            </a:r>
          </a:p>
          <a:p>
            <a:pPr marL="1200150" lvl="2" indent="-285750">
              <a:spcAft>
                <a:spcPct val="20000"/>
              </a:spcAft>
              <a:buSzPct val="110000"/>
              <a:buFont typeface="Wingdings" pitchFamily="2" charset="2"/>
              <a:buChar char="§"/>
              <a:defRPr/>
            </a:pPr>
            <a:r>
              <a:rPr lang="en-US" kern="0" dirty="0" smtClean="0">
                <a:latin typeface="+mn-lt"/>
              </a:rPr>
              <a:t>Excited by 488 nm laser.</a:t>
            </a:r>
          </a:p>
          <a:p>
            <a:pPr marL="1200150" lvl="2" indent="-285750">
              <a:spcAft>
                <a:spcPct val="20000"/>
              </a:spcAft>
              <a:buSzPct val="110000"/>
              <a:buFont typeface="Wingdings" pitchFamily="2" charset="2"/>
              <a:buChar char="§"/>
              <a:defRPr/>
            </a:pPr>
            <a:r>
              <a:rPr lang="en-US" kern="0" dirty="0" smtClean="0">
                <a:latin typeface="+mn-lt"/>
              </a:rPr>
              <a:t>Fluorescence emission changes based on </a:t>
            </a:r>
            <a:r>
              <a:rPr lang="en-US" kern="0" dirty="0" smtClean="0">
                <a:latin typeface="+mn-lt"/>
                <a:sym typeface="Symbol"/>
              </a:rPr>
              <a:t> and is reversible.</a:t>
            </a:r>
          </a:p>
          <a:p>
            <a:pPr marL="1200150" lvl="2" indent="-285750">
              <a:spcAft>
                <a:spcPct val="20000"/>
              </a:spcAft>
              <a:buSzPct val="110000"/>
              <a:buFont typeface="Wingdings" pitchFamily="2" charset="2"/>
              <a:buChar char="§"/>
              <a:defRPr/>
            </a:pPr>
            <a:r>
              <a:rPr lang="en-US" kern="0" dirty="0" smtClean="0">
                <a:latin typeface="+mn-lt"/>
              </a:rPr>
              <a:t>The dye forms aggregates (healthy) that emit at ~590 nm (red), while the monomeric form (apoptotic) emits at ~530 nm (green).</a:t>
            </a:r>
          </a:p>
          <a:p>
            <a:pPr marL="1200150" lvl="2" indent="-285750">
              <a:spcAft>
                <a:spcPct val="20000"/>
              </a:spcAft>
              <a:buSzPct val="110000"/>
              <a:buFont typeface="Wingdings" pitchFamily="2" charset="2"/>
              <a:buChar char="§"/>
              <a:defRPr/>
            </a:pPr>
            <a:r>
              <a:rPr lang="en-US" kern="0" dirty="0" smtClean="0">
                <a:latin typeface="+mn-lt"/>
              </a:rPr>
              <a:t>Aggregate formation starts at 80-100 mV and peaks at ~200 mV.</a:t>
            </a:r>
          </a:p>
          <a:p>
            <a:pPr marL="1200150" lvl="2" indent="-285750">
              <a:spcAft>
                <a:spcPct val="20000"/>
              </a:spcAft>
              <a:buSzPct val="110000"/>
              <a:buFont typeface="Wingdings" pitchFamily="2" charset="2"/>
              <a:buChar char="§"/>
              <a:defRPr/>
            </a:pPr>
            <a:r>
              <a:rPr lang="en-US" kern="0" dirty="0" smtClean="0">
                <a:latin typeface="+mn-lt"/>
              </a:rPr>
              <a:t>Red fluorescence means happy mitochondria, green fluorescence means a drop in </a:t>
            </a:r>
            <a:r>
              <a:rPr lang="en-US" kern="0" dirty="0" smtClean="0">
                <a:sym typeface="Symbol"/>
              </a:rPr>
              <a:t>.</a:t>
            </a:r>
          </a:p>
          <a:p>
            <a:pPr marL="1200150" lvl="2" indent="-285750">
              <a:spcAft>
                <a:spcPct val="20000"/>
              </a:spcAft>
              <a:buSzPct val="110000"/>
              <a:buFont typeface="Wingdings" pitchFamily="2" charset="2"/>
              <a:buChar char="§"/>
              <a:defRPr/>
            </a:pPr>
            <a:r>
              <a:rPr lang="en-US" kern="0" dirty="0" smtClean="0">
                <a:sym typeface="Symbol"/>
              </a:rPr>
              <a:t>Qualitative – shift from red to green.</a:t>
            </a:r>
          </a:p>
          <a:p>
            <a:pPr marL="1200150" lvl="2" indent="-285750">
              <a:spcAft>
                <a:spcPct val="20000"/>
              </a:spcAft>
              <a:buSzPct val="110000"/>
              <a:buFont typeface="Wingdings" pitchFamily="2" charset="2"/>
              <a:buChar char="§"/>
              <a:defRPr/>
            </a:pPr>
            <a:r>
              <a:rPr lang="en-US" kern="0" dirty="0" smtClean="0">
                <a:sym typeface="Symbol"/>
              </a:rPr>
              <a:t>Quantitative – measure absolute values of green and red emission.</a:t>
            </a:r>
          </a:p>
          <a:p>
            <a:pPr marL="1200150" lvl="2" indent="-285750">
              <a:spcAft>
                <a:spcPct val="20000"/>
              </a:spcAft>
              <a:buSzPct val="110000"/>
              <a:buFont typeface="Wingdings" pitchFamily="2" charset="2"/>
              <a:buChar char="§"/>
              <a:defRPr/>
            </a:pPr>
            <a:endParaRPr lang="en-US" kern="0" dirty="0" smtClean="0">
              <a:latin typeface="+mn-lt"/>
              <a:sym typeface="Symbol"/>
            </a:endParaRPr>
          </a:p>
          <a:p>
            <a:pPr marL="1200150" lvl="2" indent="-285750">
              <a:spcAft>
                <a:spcPct val="20000"/>
              </a:spcAft>
              <a:buSzPct val="110000"/>
              <a:buFont typeface="Wingdings" pitchFamily="2" charset="2"/>
              <a:buChar char="§"/>
              <a:defRPr/>
            </a:pPr>
            <a:endParaRPr lang="en-US" kern="0" dirty="0" smtClean="0">
              <a:latin typeface="+mn-lt"/>
              <a:sym typeface="Symbol"/>
            </a:endParaRPr>
          </a:p>
          <a:p>
            <a:pPr marL="1200150" lvl="2" indent="-285750">
              <a:spcAft>
                <a:spcPct val="20000"/>
              </a:spcAft>
              <a:buSzPct val="110000"/>
              <a:buFont typeface="Wingdings" pitchFamily="2" charset="2"/>
              <a:buChar char="§"/>
              <a:defRPr/>
            </a:pPr>
            <a:endParaRPr lang="en-US" kern="0" dirty="0" smtClean="0">
              <a:latin typeface="+mn-lt"/>
              <a:sym typeface="Symbol"/>
            </a:endParaRPr>
          </a:p>
          <a:p>
            <a:pPr marL="1200150" lvl="2" indent="-285750">
              <a:spcAft>
                <a:spcPct val="20000"/>
              </a:spcAft>
              <a:buSzPct val="110000"/>
              <a:buFont typeface="Wingdings" pitchFamily="2" charset="2"/>
              <a:buChar char="§"/>
              <a:defRPr/>
            </a:pPr>
            <a:endParaRPr lang="en-US" kern="0" dirty="0" smtClean="0">
              <a:latin typeface="+mn-lt"/>
            </a:endParaRPr>
          </a:p>
          <a:p>
            <a:pPr marL="1200150" lvl="2" indent="-285750">
              <a:spcAft>
                <a:spcPct val="20000"/>
              </a:spcAft>
              <a:buSzPct val="110000"/>
              <a:defRPr/>
            </a:pPr>
            <a:endParaRPr lang="en-US" kern="0" dirty="0" smtClean="0">
              <a:latin typeface="+mn-lt"/>
            </a:endParaRPr>
          </a:p>
          <a:p>
            <a:pPr marL="1200150" lvl="2" indent="-285750">
              <a:spcAft>
                <a:spcPct val="20000"/>
              </a:spcAft>
              <a:buSzPct val="110000"/>
              <a:buFont typeface="Wingdings" pitchFamily="2" charset="2"/>
              <a:buChar char="§"/>
              <a:defRPr/>
            </a:pPr>
            <a:endParaRPr lang="en-US" kern="0" dirty="0" smtClean="0">
              <a:latin typeface="+mn-lt"/>
            </a:endParaRPr>
          </a:p>
          <a:p>
            <a:pPr marL="1200150" lvl="2" indent="-285750">
              <a:spcAft>
                <a:spcPct val="20000"/>
              </a:spcAft>
              <a:buSzPct val="110000"/>
              <a:buFont typeface="Wingdings" pitchFamily="2" charset="2"/>
              <a:buChar char="§"/>
              <a:defRPr/>
            </a:pPr>
            <a:endParaRPr lang="en-US" kern="0" dirty="0" smtClean="0">
              <a:latin typeface="+mn-lt"/>
            </a:endParaRPr>
          </a:p>
          <a:p>
            <a:pPr marL="1200150" lvl="2" indent="-285750">
              <a:spcAft>
                <a:spcPct val="20000"/>
              </a:spcAft>
              <a:buSzPct val="110000"/>
              <a:buFont typeface="Wingdings" pitchFamily="2" charset="2"/>
              <a:buChar char="§"/>
              <a:defRPr/>
            </a:pPr>
            <a:endParaRPr kumimoji="0" lang="en-US" sz="2800" b="0" i="0" u="none" strike="noStrike" kern="0" cap="none" spc="0" normalizeH="0" baseline="0" noProof="0" dirty="0" smtClean="0">
              <a:ln>
                <a:noFill/>
              </a:ln>
              <a:solidFill>
                <a:schemeClr val="tx1"/>
              </a:solidFill>
              <a:effectLst/>
              <a:uLnTx/>
              <a:uFillTx/>
              <a:latin typeface="+mn-lt"/>
            </a:endParaRPr>
          </a:p>
          <a:p>
            <a:pPr marL="1143000" lvl="2" indent="-228600">
              <a:spcAft>
                <a:spcPct val="20000"/>
              </a:spcAft>
              <a:buSzPct val="110000"/>
            </a:pPr>
            <a:endParaRPr kumimoji="0" lang="en-US" sz="1800" b="0" i="0" u="none" strike="noStrike" kern="0" cap="none" spc="0" normalizeH="0" baseline="0" noProof="0" dirty="0" smtClean="0">
              <a:ln>
                <a:noFill/>
              </a:ln>
              <a:solidFill>
                <a:schemeClr val="tx1"/>
              </a:solidFill>
              <a:effectLst/>
              <a:uLnTx/>
              <a:uFillTx/>
              <a:latin typeface="+mn-lt"/>
            </a:endParaRPr>
          </a:p>
          <a:p>
            <a:pPr marL="1143000" marR="0" lvl="2" indent="-228600" algn="l" defTabSz="914400" rtl="0" eaLnBrk="1" fontAlgn="base" latinLnBrk="0" hangingPunct="1">
              <a:lnSpc>
                <a:spcPct val="100000"/>
              </a:lnSpc>
              <a:spcBef>
                <a:spcPct val="0"/>
              </a:spcBef>
              <a:spcAft>
                <a:spcPct val="20000"/>
              </a:spcAft>
              <a:buClrTx/>
              <a:buSzPct val="110000"/>
              <a:buFont typeface="Wingdings" pitchFamily="2" charset="2"/>
              <a:buChar char="§"/>
              <a:tabLst/>
              <a:defRPr/>
            </a:pPr>
            <a:endParaRPr kumimoji="0" lang="en-US" sz="1800" b="0" i="0" u="none" strike="noStrike" kern="0" cap="none" spc="0" normalizeH="0" baseline="0" noProof="0" dirty="0" smtClean="0">
              <a:ln>
                <a:noFill/>
              </a:ln>
              <a:solidFill>
                <a:schemeClr val="tx1"/>
              </a:solidFill>
              <a:effectLst/>
              <a:uLnTx/>
              <a:uFillTx/>
              <a:latin typeface="+mn-lt"/>
            </a:endParaRPr>
          </a:p>
          <a:p>
            <a:pPr marL="1143000" marR="0" lvl="2" indent="-228600" algn="l" defTabSz="914400" rtl="0" eaLnBrk="1" fontAlgn="base" latinLnBrk="0" hangingPunct="1">
              <a:lnSpc>
                <a:spcPct val="100000"/>
              </a:lnSpc>
              <a:spcBef>
                <a:spcPct val="0"/>
              </a:spcBef>
              <a:spcAft>
                <a:spcPct val="20000"/>
              </a:spcAft>
              <a:buClrTx/>
              <a:buSzPct val="110000"/>
              <a:buFont typeface="Wingdings" pitchFamily="2" charset="2"/>
              <a:buNone/>
              <a:tabLst/>
              <a:defRPr/>
            </a:pPr>
            <a:endParaRPr kumimoji="0" lang="en-US" sz="1800" b="0" i="0" u="none" strike="noStrike" kern="0" cap="none" spc="0" normalizeH="0" baseline="0" noProof="0" dirty="0" smtClean="0">
              <a:ln>
                <a:noFill/>
              </a:ln>
              <a:solidFill>
                <a:schemeClr val="tx1"/>
              </a:solidFill>
              <a:effectLst/>
              <a:uLnTx/>
              <a:uFillTx/>
              <a:latin typeface="+mn-lt"/>
            </a:endParaRPr>
          </a:p>
          <a:p>
            <a:pPr marL="1143000" marR="0" lvl="2" indent="-228600" algn="l" defTabSz="914400" rtl="0" eaLnBrk="1" fontAlgn="base" latinLnBrk="0" hangingPunct="1">
              <a:lnSpc>
                <a:spcPct val="100000"/>
              </a:lnSpc>
              <a:spcBef>
                <a:spcPct val="0"/>
              </a:spcBef>
              <a:spcAft>
                <a:spcPct val="20000"/>
              </a:spcAft>
              <a:buClrTx/>
              <a:buSzPct val="110000"/>
              <a:buFont typeface="Wingdings" pitchFamily="2" charset="2"/>
              <a:buChar char="§"/>
              <a:tabLst/>
              <a:defRPr/>
            </a:pPr>
            <a:endParaRPr kumimoji="0" lang="en-US" sz="1800" b="0" i="0" u="none" strike="noStrike" kern="0" cap="none" spc="0" normalizeH="0" baseline="0" noProof="0" dirty="0" smtClean="0">
              <a:ln>
                <a:noFill/>
              </a:ln>
              <a:solidFill>
                <a:schemeClr val="tx1"/>
              </a:solidFill>
              <a:effectLst/>
              <a:uLnTx/>
              <a:uFillTx/>
              <a:latin typeface="+mn-lt"/>
            </a:endParaRPr>
          </a:p>
          <a:p>
            <a:pPr marL="1143000" marR="0" lvl="2" indent="-228600" algn="l" defTabSz="914400" rtl="0" eaLnBrk="1" fontAlgn="base" latinLnBrk="0" hangingPunct="1">
              <a:lnSpc>
                <a:spcPct val="100000"/>
              </a:lnSpc>
              <a:spcBef>
                <a:spcPct val="0"/>
              </a:spcBef>
              <a:spcAft>
                <a:spcPct val="20000"/>
              </a:spcAft>
              <a:buClrTx/>
              <a:buSzPct val="110000"/>
              <a:buFont typeface="Wingdings" pitchFamily="2" charset="2"/>
              <a:buChar char="§"/>
              <a:tabLst/>
              <a:defRPr/>
            </a:pPr>
            <a:endParaRPr kumimoji="0" lang="en-US" sz="1800" b="0" i="0" u="none" strike="noStrike" kern="0" cap="none" spc="0" normalizeH="0" baseline="0" noProof="0" dirty="0" smtClean="0">
              <a:ln>
                <a:noFill/>
              </a:ln>
              <a:solidFill>
                <a:schemeClr val="tx1"/>
              </a:solidFill>
              <a:effectLst/>
              <a:uLnTx/>
              <a:uFillTx/>
              <a:latin typeface="+mn-lt"/>
            </a:endParaRPr>
          </a:p>
          <a:p>
            <a:pPr marL="1143000" marR="0" lvl="2" indent="-228600" algn="l" defTabSz="914400" rtl="0" eaLnBrk="1" fontAlgn="base" latinLnBrk="0" hangingPunct="1">
              <a:lnSpc>
                <a:spcPct val="100000"/>
              </a:lnSpc>
              <a:spcBef>
                <a:spcPct val="0"/>
              </a:spcBef>
              <a:spcAft>
                <a:spcPct val="20000"/>
              </a:spcAft>
              <a:buClrTx/>
              <a:buSzPct val="110000"/>
              <a:buFont typeface="Wingdings" pitchFamily="2" charset="2"/>
              <a:buChar char="§"/>
              <a:tabLst/>
              <a:defRPr/>
            </a:pPr>
            <a:endParaRPr kumimoji="0" lang="en-US" sz="2800" b="0" i="0" u="none" strike="noStrike" kern="0" cap="none" spc="0" normalizeH="0" baseline="0" noProof="0" dirty="0" smtClean="0">
              <a:ln>
                <a:noFill/>
              </a:ln>
              <a:solidFill>
                <a:schemeClr val="tx1"/>
              </a:solidFill>
              <a:effectLst/>
              <a:uLnTx/>
              <a:uFillTx/>
              <a:latin typeface="+mn-lt"/>
            </a:endParaRPr>
          </a:p>
          <a:p>
            <a:pPr marL="742950" marR="0" lvl="1" indent="-285750" algn="l" defTabSz="914400" rtl="0" eaLnBrk="1" fontAlgn="base" latinLnBrk="0" hangingPunct="1">
              <a:lnSpc>
                <a:spcPct val="100000"/>
              </a:lnSpc>
              <a:spcBef>
                <a:spcPct val="0"/>
              </a:spcBef>
              <a:spcAft>
                <a:spcPct val="20000"/>
              </a:spcAft>
              <a:buClrTx/>
              <a:buSzPct val="110000"/>
              <a:buFont typeface="Wingdings" pitchFamily="2" charset="2"/>
              <a:buNone/>
              <a:tabLst/>
              <a:defRPr/>
            </a:pPr>
            <a:endParaRPr kumimoji="0" lang="en-US" sz="2400" b="0" i="0" u="none" strike="noStrike" kern="0" cap="none" spc="0" normalizeH="0" baseline="0" noProof="0" dirty="0" smtClean="0">
              <a:ln>
                <a:noFill/>
              </a:ln>
              <a:solidFill>
                <a:schemeClr val="tx1"/>
              </a:solidFill>
              <a:effectLst/>
              <a:uLnTx/>
              <a:uFillTx/>
              <a:latin typeface="+mn-lt"/>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algn="ctr"/>
            <a:r>
              <a:rPr lang="en-US" dirty="0" smtClean="0"/>
              <a:t>MitoProbe JC-1 Assay</a:t>
            </a:r>
            <a:endParaRPr lang="en-US" dirty="0"/>
          </a:p>
        </p:txBody>
      </p:sp>
      <p:sp>
        <p:nvSpPr>
          <p:cNvPr id="3075" name="Rectangle 3"/>
          <p:cNvSpPr>
            <a:spLocks noGrp="1" noChangeArrowheads="1"/>
          </p:cNvSpPr>
          <p:nvPr>
            <p:ph type="body" idx="1"/>
          </p:nvPr>
        </p:nvSpPr>
        <p:spPr>
          <a:xfrm>
            <a:off x="457200" y="1295400"/>
            <a:ext cx="8229600" cy="4114800"/>
          </a:xfrm>
        </p:spPr>
        <p:txBody>
          <a:bodyPr>
            <a:noAutofit/>
          </a:bodyPr>
          <a:lstStyle/>
          <a:p>
            <a:pPr lvl="2"/>
            <a:endParaRPr lang="en-US" sz="1800" b="0" dirty="0" smtClean="0"/>
          </a:p>
          <a:p>
            <a:pPr lvl="2">
              <a:buNone/>
            </a:pPr>
            <a:endParaRPr lang="en-US" sz="1800" b="0" dirty="0" smtClean="0"/>
          </a:p>
          <a:p>
            <a:pPr lvl="2">
              <a:buNone/>
            </a:pPr>
            <a:endParaRPr lang="en-US" sz="1800" b="0" dirty="0" smtClean="0"/>
          </a:p>
          <a:p>
            <a:pPr lvl="2"/>
            <a:endParaRPr lang="en-US" sz="1800" b="0" dirty="0" smtClean="0"/>
          </a:p>
          <a:p>
            <a:pPr lvl="2"/>
            <a:endParaRPr lang="en-US" sz="2800" b="0" dirty="0" smtClean="0"/>
          </a:p>
          <a:p>
            <a:pPr lvl="1">
              <a:buNone/>
            </a:pPr>
            <a:endParaRPr lang="en-US" sz="2400" b="0" dirty="0" smtClean="0"/>
          </a:p>
        </p:txBody>
      </p:sp>
      <p:sp>
        <p:nvSpPr>
          <p:cNvPr id="4" name="Rectangle 3"/>
          <p:cNvSpPr txBox="1">
            <a:spLocks noChangeArrowheads="1"/>
          </p:cNvSpPr>
          <p:nvPr/>
        </p:nvSpPr>
        <p:spPr bwMode="auto">
          <a:xfrm>
            <a:off x="609600" y="1447800"/>
            <a:ext cx="82296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Autofit/>
          </a:bodyPr>
          <a:lstStyle/>
          <a:p>
            <a:pPr marL="742950" lvl="1" indent="-285750">
              <a:spcAft>
                <a:spcPct val="20000"/>
              </a:spcAft>
              <a:buSzPct val="110000"/>
              <a:buFont typeface="Wingdings" pitchFamily="2" charset="2"/>
              <a:buChar char="§"/>
              <a:defRPr/>
            </a:pPr>
            <a:r>
              <a:rPr lang="en-US" sz="2000" kern="0" dirty="0" smtClean="0">
                <a:latin typeface="+mn-lt"/>
              </a:rPr>
              <a:t>Treat cells with Fccp. Fccp depolarizes the mitochondrial membrane potential and induces apoptosis.</a:t>
            </a:r>
            <a:endParaRPr lang="en-US" kern="0" dirty="0" smtClean="0">
              <a:sym typeface="Symbol"/>
            </a:endParaRPr>
          </a:p>
          <a:p>
            <a:pPr marL="1200150" lvl="2" indent="-285750">
              <a:spcAft>
                <a:spcPct val="20000"/>
              </a:spcAft>
              <a:buSzPct val="110000"/>
              <a:buFont typeface="Wingdings" pitchFamily="2" charset="2"/>
              <a:buChar char="§"/>
              <a:defRPr/>
            </a:pPr>
            <a:endParaRPr lang="en-US" kern="0" dirty="0" smtClean="0">
              <a:latin typeface="+mn-lt"/>
              <a:sym typeface="Symbol"/>
            </a:endParaRPr>
          </a:p>
          <a:p>
            <a:pPr marL="1200150" lvl="2" indent="-285750">
              <a:spcAft>
                <a:spcPct val="20000"/>
              </a:spcAft>
              <a:buSzPct val="110000"/>
              <a:buFont typeface="Wingdings" pitchFamily="2" charset="2"/>
              <a:buChar char="§"/>
              <a:defRPr/>
            </a:pPr>
            <a:endParaRPr lang="en-US" kern="0" dirty="0" smtClean="0">
              <a:latin typeface="+mn-lt"/>
              <a:sym typeface="Symbol"/>
            </a:endParaRPr>
          </a:p>
          <a:p>
            <a:pPr marL="1200150" lvl="2" indent="-285750">
              <a:spcAft>
                <a:spcPct val="20000"/>
              </a:spcAft>
              <a:buSzPct val="110000"/>
              <a:buFont typeface="Wingdings" pitchFamily="2" charset="2"/>
              <a:buChar char="§"/>
              <a:defRPr/>
            </a:pPr>
            <a:endParaRPr lang="en-US" kern="0" dirty="0" smtClean="0">
              <a:latin typeface="+mn-lt"/>
              <a:sym typeface="Symbol"/>
            </a:endParaRPr>
          </a:p>
          <a:p>
            <a:pPr marL="1200150" lvl="2" indent="-285750">
              <a:spcAft>
                <a:spcPct val="20000"/>
              </a:spcAft>
              <a:buSzPct val="110000"/>
              <a:buFont typeface="Wingdings" pitchFamily="2" charset="2"/>
              <a:buChar char="§"/>
              <a:defRPr/>
            </a:pPr>
            <a:endParaRPr lang="en-US" kern="0" dirty="0" smtClean="0">
              <a:latin typeface="+mn-lt"/>
            </a:endParaRPr>
          </a:p>
          <a:p>
            <a:pPr marL="1200150" lvl="2" indent="-285750">
              <a:spcAft>
                <a:spcPct val="20000"/>
              </a:spcAft>
              <a:buSzPct val="110000"/>
              <a:defRPr/>
            </a:pPr>
            <a:endParaRPr lang="en-US" kern="0" dirty="0" smtClean="0">
              <a:latin typeface="+mn-lt"/>
            </a:endParaRPr>
          </a:p>
          <a:p>
            <a:pPr marL="1200150" lvl="2" indent="-285750">
              <a:spcAft>
                <a:spcPct val="20000"/>
              </a:spcAft>
              <a:buSzPct val="110000"/>
              <a:buFont typeface="Wingdings" pitchFamily="2" charset="2"/>
              <a:buChar char="§"/>
              <a:defRPr/>
            </a:pPr>
            <a:endParaRPr lang="en-US" kern="0" dirty="0" smtClean="0">
              <a:latin typeface="+mn-lt"/>
            </a:endParaRPr>
          </a:p>
          <a:p>
            <a:pPr marL="1200150" lvl="2" indent="-285750">
              <a:spcAft>
                <a:spcPct val="20000"/>
              </a:spcAft>
              <a:buSzPct val="110000"/>
              <a:buFont typeface="Wingdings" pitchFamily="2" charset="2"/>
              <a:buChar char="§"/>
              <a:defRPr/>
            </a:pPr>
            <a:endParaRPr lang="en-US" kern="0" dirty="0" smtClean="0">
              <a:latin typeface="+mn-lt"/>
            </a:endParaRPr>
          </a:p>
          <a:p>
            <a:pPr marL="1200150" lvl="2" indent="-285750">
              <a:spcAft>
                <a:spcPct val="20000"/>
              </a:spcAft>
              <a:buSzPct val="110000"/>
              <a:buFont typeface="Wingdings" pitchFamily="2" charset="2"/>
              <a:buChar char="§"/>
              <a:defRPr/>
            </a:pPr>
            <a:endParaRPr kumimoji="0" lang="en-US" sz="2800" b="0" i="0" u="none" strike="noStrike" kern="0" cap="none" spc="0" normalizeH="0" baseline="0" noProof="0" dirty="0" smtClean="0">
              <a:ln>
                <a:noFill/>
              </a:ln>
              <a:solidFill>
                <a:schemeClr val="tx1"/>
              </a:solidFill>
              <a:effectLst/>
              <a:uLnTx/>
              <a:uFillTx/>
              <a:latin typeface="+mn-lt"/>
            </a:endParaRPr>
          </a:p>
          <a:p>
            <a:pPr marL="1143000" lvl="2" indent="-228600">
              <a:spcAft>
                <a:spcPct val="20000"/>
              </a:spcAft>
              <a:buSzPct val="110000"/>
            </a:pPr>
            <a:endParaRPr kumimoji="0" lang="en-US" sz="1800" b="0" i="0" u="none" strike="noStrike" kern="0" cap="none" spc="0" normalizeH="0" baseline="0" noProof="0" dirty="0" smtClean="0">
              <a:ln>
                <a:noFill/>
              </a:ln>
              <a:solidFill>
                <a:schemeClr val="tx1"/>
              </a:solidFill>
              <a:effectLst/>
              <a:uLnTx/>
              <a:uFillTx/>
              <a:latin typeface="+mn-lt"/>
            </a:endParaRPr>
          </a:p>
          <a:p>
            <a:pPr marL="1143000" marR="0" lvl="2" indent="-228600" algn="l" defTabSz="914400" rtl="0" eaLnBrk="1" fontAlgn="base" latinLnBrk="0" hangingPunct="1">
              <a:lnSpc>
                <a:spcPct val="100000"/>
              </a:lnSpc>
              <a:spcBef>
                <a:spcPct val="0"/>
              </a:spcBef>
              <a:spcAft>
                <a:spcPct val="20000"/>
              </a:spcAft>
              <a:buClrTx/>
              <a:buSzPct val="110000"/>
              <a:buFont typeface="Wingdings" pitchFamily="2" charset="2"/>
              <a:buChar char="§"/>
              <a:tabLst/>
              <a:defRPr/>
            </a:pPr>
            <a:endParaRPr kumimoji="0" lang="en-US" sz="1800" b="0" i="0" u="none" strike="noStrike" kern="0" cap="none" spc="0" normalizeH="0" baseline="0" noProof="0" dirty="0" smtClean="0">
              <a:ln>
                <a:noFill/>
              </a:ln>
              <a:solidFill>
                <a:schemeClr val="tx1"/>
              </a:solidFill>
              <a:effectLst/>
              <a:uLnTx/>
              <a:uFillTx/>
              <a:latin typeface="+mn-lt"/>
            </a:endParaRPr>
          </a:p>
          <a:p>
            <a:pPr marL="1143000" marR="0" lvl="2" indent="-228600" algn="l" defTabSz="914400" rtl="0" eaLnBrk="1" fontAlgn="base" latinLnBrk="0" hangingPunct="1">
              <a:lnSpc>
                <a:spcPct val="100000"/>
              </a:lnSpc>
              <a:spcBef>
                <a:spcPct val="0"/>
              </a:spcBef>
              <a:spcAft>
                <a:spcPct val="20000"/>
              </a:spcAft>
              <a:buClrTx/>
              <a:buSzPct val="110000"/>
              <a:buFont typeface="Wingdings" pitchFamily="2" charset="2"/>
              <a:buNone/>
              <a:tabLst/>
              <a:defRPr/>
            </a:pPr>
            <a:endParaRPr kumimoji="0" lang="en-US" sz="1800" b="0" i="0" u="none" strike="noStrike" kern="0" cap="none" spc="0" normalizeH="0" baseline="0" noProof="0" dirty="0" smtClean="0">
              <a:ln>
                <a:noFill/>
              </a:ln>
              <a:solidFill>
                <a:schemeClr val="tx1"/>
              </a:solidFill>
              <a:effectLst/>
              <a:uLnTx/>
              <a:uFillTx/>
              <a:latin typeface="+mn-lt"/>
            </a:endParaRPr>
          </a:p>
          <a:p>
            <a:pPr marL="1143000" marR="0" lvl="2" indent="-228600" algn="l" defTabSz="914400" rtl="0" eaLnBrk="1" fontAlgn="base" latinLnBrk="0" hangingPunct="1">
              <a:lnSpc>
                <a:spcPct val="100000"/>
              </a:lnSpc>
              <a:spcBef>
                <a:spcPct val="0"/>
              </a:spcBef>
              <a:spcAft>
                <a:spcPct val="20000"/>
              </a:spcAft>
              <a:buClrTx/>
              <a:buSzPct val="110000"/>
              <a:buFont typeface="Wingdings" pitchFamily="2" charset="2"/>
              <a:buChar char="§"/>
              <a:tabLst/>
              <a:defRPr/>
            </a:pPr>
            <a:endParaRPr kumimoji="0" lang="en-US" sz="1800" b="0" i="0" u="none" strike="noStrike" kern="0" cap="none" spc="0" normalizeH="0" baseline="0" noProof="0" dirty="0" smtClean="0">
              <a:ln>
                <a:noFill/>
              </a:ln>
              <a:solidFill>
                <a:schemeClr val="tx1"/>
              </a:solidFill>
              <a:effectLst/>
              <a:uLnTx/>
              <a:uFillTx/>
              <a:latin typeface="+mn-lt"/>
            </a:endParaRPr>
          </a:p>
          <a:p>
            <a:pPr marL="1143000" marR="0" lvl="2" indent="-228600" algn="l" defTabSz="914400" rtl="0" eaLnBrk="1" fontAlgn="base" latinLnBrk="0" hangingPunct="1">
              <a:lnSpc>
                <a:spcPct val="100000"/>
              </a:lnSpc>
              <a:spcBef>
                <a:spcPct val="0"/>
              </a:spcBef>
              <a:spcAft>
                <a:spcPct val="20000"/>
              </a:spcAft>
              <a:buClrTx/>
              <a:buSzPct val="110000"/>
              <a:buFont typeface="Wingdings" pitchFamily="2" charset="2"/>
              <a:buChar char="§"/>
              <a:tabLst/>
              <a:defRPr/>
            </a:pPr>
            <a:endParaRPr kumimoji="0" lang="en-US" sz="1800" b="0" i="0" u="none" strike="noStrike" kern="0" cap="none" spc="0" normalizeH="0" baseline="0" noProof="0" dirty="0" smtClean="0">
              <a:ln>
                <a:noFill/>
              </a:ln>
              <a:solidFill>
                <a:schemeClr val="tx1"/>
              </a:solidFill>
              <a:effectLst/>
              <a:uLnTx/>
              <a:uFillTx/>
              <a:latin typeface="+mn-lt"/>
            </a:endParaRPr>
          </a:p>
          <a:p>
            <a:pPr marL="1143000" marR="0" lvl="2" indent="-228600" algn="l" defTabSz="914400" rtl="0" eaLnBrk="1" fontAlgn="base" latinLnBrk="0" hangingPunct="1">
              <a:lnSpc>
                <a:spcPct val="100000"/>
              </a:lnSpc>
              <a:spcBef>
                <a:spcPct val="0"/>
              </a:spcBef>
              <a:spcAft>
                <a:spcPct val="20000"/>
              </a:spcAft>
              <a:buClrTx/>
              <a:buSzPct val="110000"/>
              <a:buFont typeface="Wingdings" pitchFamily="2" charset="2"/>
              <a:buChar char="§"/>
              <a:tabLst/>
              <a:defRPr/>
            </a:pPr>
            <a:endParaRPr kumimoji="0" lang="en-US" sz="2800" b="0" i="0" u="none" strike="noStrike" kern="0" cap="none" spc="0" normalizeH="0" baseline="0" noProof="0" dirty="0" smtClean="0">
              <a:ln>
                <a:noFill/>
              </a:ln>
              <a:solidFill>
                <a:schemeClr val="tx1"/>
              </a:solidFill>
              <a:effectLst/>
              <a:uLnTx/>
              <a:uFillTx/>
              <a:latin typeface="+mn-lt"/>
            </a:endParaRPr>
          </a:p>
          <a:p>
            <a:pPr marL="742950" marR="0" lvl="1" indent="-285750" algn="l" defTabSz="914400" rtl="0" eaLnBrk="1" fontAlgn="base" latinLnBrk="0" hangingPunct="1">
              <a:lnSpc>
                <a:spcPct val="100000"/>
              </a:lnSpc>
              <a:spcBef>
                <a:spcPct val="0"/>
              </a:spcBef>
              <a:spcAft>
                <a:spcPct val="20000"/>
              </a:spcAft>
              <a:buClrTx/>
              <a:buSzPct val="110000"/>
              <a:buFont typeface="Wingdings" pitchFamily="2" charset="2"/>
              <a:buNone/>
              <a:tabLst/>
              <a:defRPr/>
            </a:pPr>
            <a:endParaRPr kumimoji="0" lang="en-US" sz="2400" b="0" i="0" u="none" strike="noStrike" kern="0" cap="none" spc="0" normalizeH="0" baseline="0" noProof="0" dirty="0" smtClean="0">
              <a:ln>
                <a:noFill/>
              </a:ln>
              <a:solidFill>
                <a:schemeClr val="tx1"/>
              </a:solidFill>
              <a:effectLst/>
              <a:uLnTx/>
              <a:uFillTx/>
              <a:latin typeface="+mn-lt"/>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2133600"/>
            <a:ext cx="3829050" cy="363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0550" y="2133600"/>
            <a:ext cx="3829050" cy="363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609600" y="2133600"/>
            <a:ext cx="3810000" cy="369332"/>
          </a:xfrm>
          <a:prstGeom prst="rect">
            <a:avLst/>
          </a:prstGeom>
          <a:noFill/>
        </p:spPr>
        <p:txBody>
          <a:bodyPr wrap="square" rtlCol="0">
            <a:spAutoFit/>
          </a:bodyPr>
          <a:lstStyle/>
          <a:p>
            <a:pPr algn="ctr"/>
            <a:r>
              <a:rPr lang="en-US" dirty="0" smtClean="0"/>
              <a:t>Healthy PBMC</a:t>
            </a:r>
            <a:endParaRPr lang="en-US" dirty="0"/>
          </a:p>
        </p:txBody>
      </p:sp>
      <p:sp>
        <p:nvSpPr>
          <p:cNvPr id="12" name="TextBox 11"/>
          <p:cNvSpPr txBox="1"/>
          <p:nvPr/>
        </p:nvSpPr>
        <p:spPr>
          <a:xfrm>
            <a:off x="4724400" y="2133600"/>
            <a:ext cx="3810000" cy="369332"/>
          </a:xfrm>
          <a:prstGeom prst="rect">
            <a:avLst/>
          </a:prstGeom>
          <a:noFill/>
        </p:spPr>
        <p:txBody>
          <a:bodyPr wrap="square" rtlCol="0">
            <a:spAutoFit/>
          </a:bodyPr>
          <a:lstStyle/>
          <a:p>
            <a:pPr algn="ctr"/>
            <a:r>
              <a:rPr lang="en-US" dirty="0" err="1" smtClean="0"/>
              <a:t>Fccp</a:t>
            </a:r>
            <a:r>
              <a:rPr lang="en-US" dirty="0" smtClean="0"/>
              <a:t>-treated PBMC</a:t>
            </a:r>
            <a:endParaRPr lang="en-US" dirty="0"/>
          </a:p>
        </p:txBody>
      </p:sp>
      <p:sp>
        <p:nvSpPr>
          <p:cNvPr id="7" name="TextBox 6"/>
          <p:cNvSpPr txBox="1"/>
          <p:nvPr/>
        </p:nvSpPr>
        <p:spPr>
          <a:xfrm>
            <a:off x="1524000" y="2743200"/>
            <a:ext cx="1066800" cy="830997"/>
          </a:xfrm>
          <a:prstGeom prst="rect">
            <a:avLst/>
          </a:prstGeom>
          <a:noFill/>
        </p:spPr>
        <p:txBody>
          <a:bodyPr wrap="square" rtlCol="0">
            <a:spAutoFit/>
          </a:bodyPr>
          <a:lstStyle/>
          <a:p>
            <a:r>
              <a:rPr lang="en-US" sz="1600" dirty="0" smtClean="0">
                <a:solidFill>
                  <a:srgbClr val="FF0000"/>
                </a:solidFill>
              </a:rPr>
              <a:t>Red Median = 4029</a:t>
            </a:r>
            <a:endParaRPr lang="en-US" sz="1600" dirty="0">
              <a:solidFill>
                <a:srgbClr val="FF0000"/>
              </a:solidFill>
            </a:endParaRPr>
          </a:p>
        </p:txBody>
      </p:sp>
      <p:sp>
        <p:nvSpPr>
          <p:cNvPr id="14" name="TextBox 13"/>
          <p:cNvSpPr txBox="1"/>
          <p:nvPr/>
        </p:nvSpPr>
        <p:spPr>
          <a:xfrm>
            <a:off x="5638800" y="2743200"/>
            <a:ext cx="1066800" cy="830997"/>
          </a:xfrm>
          <a:prstGeom prst="rect">
            <a:avLst/>
          </a:prstGeom>
          <a:noFill/>
        </p:spPr>
        <p:txBody>
          <a:bodyPr wrap="square" rtlCol="0">
            <a:spAutoFit/>
          </a:bodyPr>
          <a:lstStyle/>
          <a:p>
            <a:r>
              <a:rPr lang="en-US" sz="1600" dirty="0" smtClean="0">
                <a:solidFill>
                  <a:srgbClr val="FF0000"/>
                </a:solidFill>
              </a:rPr>
              <a:t>Red Median = 83.5</a:t>
            </a:r>
            <a:endParaRPr lang="en-US" sz="1600" dirty="0">
              <a:solidFill>
                <a:srgbClr val="FF0000"/>
              </a:solidFill>
            </a:endParaRPr>
          </a:p>
        </p:txBody>
      </p:sp>
    </p:spTree>
    <p:extLst>
      <p:ext uri="{BB962C8B-B14F-4D97-AF65-F5344CB8AC3E}">
        <p14:creationId xmlns:p14="http://schemas.microsoft.com/office/powerpoint/2010/main" val="8140014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algn="ctr"/>
            <a:r>
              <a:rPr lang="en-US" dirty="0" smtClean="0"/>
              <a:t>MitoProbe JC-1 Assay</a:t>
            </a:r>
            <a:endParaRPr lang="en-US" dirty="0"/>
          </a:p>
        </p:txBody>
      </p:sp>
      <p:sp>
        <p:nvSpPr>
          <p:cNvPr id="3075" name="Rectangle 3"/>
          <p:cNvSpPr>
            <a:spLocks noGrp="1" noChangeArrowheads="1"/>
          </p:cNvSpPr>
          <p:nvPr>
            <p:ph type="body" idx="1"/>
          </p:nvPr>
        </p:nvSpPr>
        <p:spPr>
          <a:xfrm>
            <a:off x="457200" y="1295400"/>
            <a:ext cx="8229600" cy="4114800"/>
          </a:xfrm>
        </p:spPr>
        <p:txBody>
          <a:bodyPr>
            <a:noAutofit/>
          </a:bodyPr>
          <a:lstStyle/>
          <a:p>
            <a:pPr lvl="2"/>
            <a:endParaRPr lang="en-US" sz="1800" b="0" dirty="0" smtClean="0"/>
          </a:p>
          <a:p>
            <a:pPr lvl="2">
              <a:buNone/>
            </a:pPr>
            <a:endParaRPr lang="en-US" sz="1800" b="0" dirty="0" smtClean="0"/>
          </a:p>
          <a:p>
            <a:pPr lvl="2">
              <a:buNone/>
            </a:pPr>
            <a:endParaRPr lang="en-US" sz="1800" b="0" dirty="0" smtClean="0"/>
          </a:p>
          <a:p>
            <a:pPr lvl="2"/>
            <a:endParaRPr lang="en-US" sz="1800" b="0" dirty="0" smtClean="0"/>
          </a:p>
          <a:p>
            <a:pPr lvl="2"/>
            <a:endParaRPr lang="en-US" sz="2800" b="0" dirty="0" smtClean="0"/>
          </a:p>
          <a:p>
            <a:pPr lvl="1">
              <a:buNone/>
            </a:pPr>
            <a:endParaRPr lang="en-US" sz="2400" b="0" dirty="0" smtClean="0"/>
          </a:p>
        </p:txBody>
      </p:sp>
      <p:sp>
        <p:nvSpPr>
          <p:cNvPr id="4" name="Rectangle 3"/>
          <p:cNvSpPr txBox="1">
            <a:spLocks noChangeArrowheads="1"/>
          </p:cNvSpPr>
          <p:nvPr/>
        </p:nvSpPr>
        <p:spPr bwMode="auto">
          <a:xfrm>
            <a:off x="609600" y="1447800"/>
            <a:ext cx="82296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Autofit/>
          </a:bodyPr>
          <a:lstStyle/>
          <a:p>
            <a:pPr marL="742950" marR="0" lvl="1" indent="-285750" algn="l" defTabSz="914400" rtl="0" eaLnBrk="1" fontAlgn="base" latinLnBrk="0" hangingPunct="1">
              <a:lnSpc>
                <a:spcPct val="100000"/>
              </a:lnSpc>
              <a:spcBef>
                <a:spcPct val="0"/>
              </a:spcBef>
              <a:spcAft>
                <a:spcPct val="20000"/>
              </a:spcAft>
              <a:buClrTx/>
              <a:buSzPct val="110000"/>
              <a:buFont typeface="Wingdings" pitchFamily="2" charset="2"/>
              <a:buChar char="§"/>
              <a:tabLst/>
              <a:defRPr/>
            </a:pPr>
            <a:r>
              <a:rPr lang="en-US" sz="2800" kern="0" dirty="0" smtClean="0">
                <a:latin typeface="+mn-lt"/>
              </a:rPr>
              <a:t>Concerns</a:t>
            </a:r>
          </a:p>
          <a:p>
            <a:pPr marL="742950" marR="0" lvl="1" indent="-285750" algn="l" defTabSz="914400" rtl="0" eaLnBrk="1" fontAlgn="base" latinLnBrk="0" hangingPunct="1">
              <a:lnSpc>
                <a:spcPct val="100000"/>
              </a:lnSpc>
              <a:spcBef>
                <a:spcPct val="0"/>
              </a:spcBef>
              <a:spcAft>
                <a:spcPct val="20000"/>
              </a:spcAft>
              <a:buClrTx/>
              <a:buSzPct val="110000"/>
              <a:tabLst/>
              <a:defRPr/>
            </a:pPr>
            <a:endParaRPr lang="en-US" sz="2800" kern="0" dirty="0" smtClean="0">
              <a:latin typeface="+mn-lt"/>
            </a:endParaRPr>
          </a:p>
          <a:p>
            <a:pPr marL="1200150" lvl="2" indent="-285750">
              <a:spcAft>
                <a:spcPct val="20000"/>
              </a:spcAft>
              <a:buSzPct val="110000"/>
              <a:buFont typeface="Wingdings" pitchFamily="2" charset="2"/>
              <a:buChar char="§"/>
              <a:defRPr/>
            </a:pPr>
            <a:r>
              <a:rPr lang="en-US" kern="0" dirty="0" smtClean="0">
                <a:sym typeface="Symbol"/>
              </a:rPr>
              <a:t>The  may be affected by a multitude of factors.</a:t>
            </a:r>
          </a:p>
          <a:p>
            <a:pPr marL="1200150" lvl="2" indent="-285750">
              <a:spcAft>
                <a:spcPct val="20000"/>
              </a:spcAft>
              <a:buSzPct val="110000"/>
              <a:buFont typeface="Wingdings" pitchFamily="2" charset="2"/>
              <a:buChar char="§"/>
              <a:defRPr/>
            </a:pPr>
            <a:r>
              <a:rPr lang="en-US" kern="0" dirty="0" smtClean="0">
                <a:sym typeface="Symbol"/>
              </a:rPr>
              <a:t>Apoptosis can be triggered by many different stimuli, effecting many intracellular systems.</a:t>
            </a:r>
          </a:p>
          <a:p>
            <a:pPr marL="1200150" lvl="2" indent="-285750">
              <a:spcAft>
                <a:spcPct val="20000"/>
              </a:spcAft>
              <a:buSzPct val="110000"/>
              <a:buFont typeface="Wingdings" pitchFamily="2" charset="2"/>
              <a:buChar char="§"/>
              <a:defRPr/>
            </a:pPr>
            <a:r>
              <a:rPr lang="en-US" kern="0" dirty="0" smtClean="0">
                <a:sym typeface="Symbol"/>
              </a:rPr>
              <a:t>Apoptotic DNA fragmentation may occur before a change in mitochondrial , in this instance, the change in  is because of apoptosis, not a trigger of apoptosis. </a:t>
            </a:r>
          </a:p>
          <a:p>
            <a:pPr marL="1200150" lvl="2" indent="-285750">
              <a:spcAft>
                <a:spcPct val="20000"/>
              </a:spcAft>
              <a:buSzPct val="110000"/>
              <a:buFont typeface="Wingdings" pitchFamily="2" charset="2"/>
              <a:buChar char="§"/>
              <a:defRPr/>
            </a:pPr>
            <a:r>
              <a:rPr lang="en-US" kern="0" dirty="0" smtClean="0">
                <a:sym typeface="Symbol"/>
              </a:rPr>
              <a:t>We can stain cells for extracellular markers, as well as JC-1, but care must be taken to compensate properly.</a:t>
            </a:r>
          </a:p>
          <a:p>
            <a:pPr marL="1200150" lvl="2" indent="-285750">
              <a:spcAft>
                <a:spcPct val="20000"/>
              </a:spcAft>
              <a:buSzPct val="110000"/>
              <a:buFont typeface="Wingdings" pitchFamily="2" charset="2"/>
              <a:buChar char="§"/>
              <a:defRPr/>
            </a:pPr>
            <a:endParaRPr lang="en-US" kern="0" dirty="0" smtClean="0">
              <a:sym typeface="Symbol"/>
            </a:endParaRPr>
          </a:p>
          <a:p>
            <a:pPr marL="1200150" lvl="2" indent="-285750">
              <a:spcAft>
                <a:spcPct val="20000"/>
              </a:spcAft>
              <a:buSzPct val="110000"/>
              <a:buFont typeface="Wingdings" pitchFamily="2" charset="2"/>
              <a:buChar char="§"/>
              <a:defRPr/>
            </a:pPr>
            <a:endParaRPr lang="en-US" kern="0" dirty="0" smtClean="0">
              <a:latin typeface="+mn-lt"/>
              <a:sym typeface="Symbol"/>
            </a:endParaRPr>
          </a:p>
          <a:p>
            <a:pPr marL="1200150" lvl="2" indent="-285750">
              <a:spcAft>
                <a:spcPct val="20000"/>
              </a:spcAft>
              <a:buSzPct val="110000"/>
              <a:buFont typeface="Wingdings" pitchFamily="2" charset="2"/>
              <a:buChar char="§"/>
              <a:defRPr/>
            </a:pPr>
            <a:endParaRPr lang="en-US" kern="0" dirty="0" smtClean="0">
              <a:latin typeface="+mn-lt"/>
              <a:sym typeface="Symbol"/>
            </a:endParaRPr>
          </a:p>
          <a:p>
            <a:pPr marL="1200150" lvl="2" indent="-285750">
              <a:spcAft>
                <a:spcPct val="20000"/>
              </a:spcAft>
              <a:buSzPct val="110000"/>
              <a:buFont typeface="Wingdings" pitchFamily="2" charset="2"/>
              <a:buChar char="§"/>
              <a:defRPr/>
            </a:pPr>
            <a:endParaRPr lang="en-US" kern="0" dirty="0" smtClean="0">
              <a:latin typeface="+mn-lt"/>
              <a:sym typeface="Symbol"/>
            </a:endParaRPr>
          </a:p>
          <a:p>
            <a:pPr marL="1200150" lvl="2" indent="-285750">
              <a:spcAft>
                <a:spcPct val="20000"/>
              </a:spcAft>
              <a:buSzPct val="110000"/>
              <a:buFont typeface="Wingdings" pitchFamily="2" charset="2"/>
              <a:buChar char="§"/>
              <a:defRPr/>
            </a:pPr>
            <a:endParaRPr lang="en-US" kern="0" dirty="0" smtClean="0">
              <a:latin typeface="+mn-lt"/>
            </a:endParaRPr>
          </a:p>
          <a:p>
            <a:pPr marL="1200150" lvl="2" indent="-285750">
              <a:spcAft>
                <a:spcPct val="20000"/>
              </a:spcAft>
              <a:buSzPct val="110000"/>
              <a:defRPr/>
            </a:pPr>
            <a:endParaRPr lang="en-US" kern="0" dirty="0" smtClean="0">
              <a:latin typeface="+mn-lt"/>
            </a:endParaRPr>
          </a:p>
          <a:p>
            <a:pPr marL="1200150" lvl="2" indent="-285750">
              <a:spcAft>
                <a:spcPct val="20000"/>
              </a:spcAft>
              <a:buSzPct val="110000"/>
              <a:buFont typeface="Wingdings" pitchFamily="2" charset="2"/>
              <a:buChar char="§"/>
              <a:defRPr/>
            </a:pPr>
            <a:endParaRPr lang="en-US" kern="0" dirty="0" smtClean="0">
              <a:latin typeface="+mn-lt"/>
            </a:endParaRPr>
          </a:p>
          <a:p>
            <a:pPr marL="1200150" lvl="2" indent="-285750">
              <a:spcAft>
                <a:spcPct val="20000"/>
              </a:spcAft>
              <a:buSzPct val="110000"/>
              <a:buFont typeface="Wingdings" pitchFamily="2" charset="2"/>
              <a:buChar char="§"/>
              <a:defRPr/>
            </a:pPr>
            <a:endParaRPr lang="en-US" kern="0" dirty="0" smtClean="0">
              <a:latin typeface="+mn-lt"/>
            </a:endParaRPr>
          </a:p>
          <a:p>
            <a:pPr marL="1200150" lvl="2" indent="-285750">
              <a:spcAft>
                <a:spcPct val="20000"/>
              </a:spcAft>
              <a:buSzPct val="110000"/>
              <a:buFont typeface="Wingdings" pitchFamily="2" charset="2"/>
              <a:buChar char="§"/>
              <a:defRPr/>
            </a:pPr>
            <a:endParaRPr kumimoji="0" lang="en-US" sz="2800" b="0" i="0" u="none" strike="noStrike" kern="0" cap="none" spc="0" normalizeH="0" baseline="0" noProof="0" dirty="0" smtClean="0">
              <a:ln>
                <a:noFill/>
              </a:ln>
              <a:solidFill>
                <a:schemeClr val="tx1"/>
              </a:solidFill>
              <a:effectLst/>
              <a:uLnTx/>
              <a:uFillTx/>
              <a:latin typeface="+mn-lt"/>
            </a:endParaRPr>
          </a:p>
          <a:p>
            <a:pPr marL="1143000" lvl="2" indent="-228600">
              <a:spcAft>
                <a:spcPct val="20000"/>
              </a:spcAft>
              <a:buSzPct val="110000"/>
            </a:pPr>
            <a:endParaRPr kumimoji="0" lang="en-US" sz="1800" b="0" i="0" u="none" strike="noStrike" kern="0" cap="none" spc="0" normalizeH="0" baseline="0" noProof="0" dirty="0" smtClean="0">
              <a:ln>
                <a:noFill/>
              </a:ln>
              <a:solidFill>
                <a:schemeClr val="tx1"/>
              </a:solidFill>
              <a:effectLst/>
              <a:uLnTx/>
              <a:uFillTx/>
              <a:latin typeface="+mn-lt"/>
            </a:endParaRPr>
          </a:p>
          <a:p>
            <a:pPr marL="1143000" marR="0" lvl="2" indent="-228600" algn="l" defTabSz="914400" rtl="0" eaLnBrk="1" fontAlgn="base" latinLnBrk="0" hangingPunct="1">
              <a:lnSpc>
                <a:spcPct val="100000"/>
              </a:lnSpc>
              <a:spcBef>
                <a:spcPct val="0"/>
              </a:spcBef>
              <a:spcAft>
                <a:spcPct val="20000"/>
              </a:spcAft>
              <a:buClrTx/>
              <a:buSzPct val="110000"/>
              <a:buFont typeface="Wingdings" pitchFamily="2" charset="2"/>
              <a:buChar char="§"/>
              <a:tabLst/>
              <a:defRPr/>
            </a:pPr>
            <a:endParaRPr kumimoji="0" lang="en-US" sz="1800" b="0" i="0" u="none" strike="noStrike" kern="0" cap="none" spc="0" normalizeH="0" baseline="0" noProof="0" dirty="0" smtClean="0">
              <a:ln>
                <a:noFill/>
              </a:ln>
              <a:solidFill>
                <a:schemeClr val="tx1"/>
              </a:solidFill>
              <a:effectLst/>
              <a:uLnTx/>
              <a:uFillTx/>
              <a:latin typeface="+mn-lt"/>
            </a:endParaRPr>
          </a:p>
          <a:p>
            <a:pPr marL="1143000" marR="0" lvl="2" indent="-228600" algn="l" defTabSz="914400" rtl="0" eaLnBrk="1" fontAlgn="base" latinLnBrk="0" hangingPunct="1">
              <a:lnSpc>
                <a:spcPct val="100000"/>
              </a:lnSpc>
              <a:spcBef>
                <a:spcPct val="0"/>
              </a:spcBef>
              <a:spcAft>
                <a:spcPct val="20000"/>
              </a:spcAft>
              <a:buClrTx/>
              <a:buSzPct val="110000"/>
              <a:buFont typeface="Wingdings" pitchFamily="2" charset="2"/>
              <a:buNone/>
              <a:tabLst/>
              <a:defRPr/>
            </a:pPr>
            <a:endParaRPr kumimoji="0" lang="en-US" sz="1800" b="0" i="0" u="none" strike="noStrike" kern="0" cap="none" spc="0" normalizeH="0" baseline="0" noProof="0" dirty="0" smtClean="0">
              <a:ln>
                <a:noFill/>
              </a:ln>
              <a:solidFill>
                <a:schemeClr val="tx1"/>
              </a:solidFill>
              <a:effectLst/>
              <a:uLnTx/>
              <a:uFillTx/>
              <a:latin typeface="+mn-lt"/>
            </a:endParaRPr>
          </a:p>
          <a:p>
            <a:pPr marL="1143000" marR="0" lvl="2" indent="-228600" algn="l" defTabSz="914400" rtl="0" eaLnBrk="1" fontAlgn="base" latinLnBrk="0" hangingPunct="1">
              <a:lnSpc>
                <a:spcPct val="100000"/>
              </a:lnSpc>
              <a:spcBef>
                <a:spcPct val="0"/>
              </a:spcBef>
              <a:spcAft>
                <a:spcPct val="20000"/>
              </a:spcAft>
              <a:buClrTx/>
              <a:buSzPct val="110000"/>
              <a:buFont typeface="Wingdings" pitchFamily="2" charset="2"/>
              <a:buChar char="§"/>
              <a:tabLst/>
              <a:defRPr/>
            </a:pPr>
            <a:endParaRPr kumimoji="0" lang="en-US" sz="1800" b="0" i="0" u="none" strike="noStrike" kern="0" cap="none" spc="0" normalizeH="0" baseline="0" noProof="0" dirty="0" smtClean="0">
              <a:ln>
                <a:noFill/>
              </a:ln>
              <a:solidFill>
                <a:schemeClr val="tx1"/>
              </a:solidFill>
              <a:effectLst/>
              <a:uLnTx/>
              <a:uFillTx/>
              <a:latin typeface="+mn-lt"/>
            </a:endParaRPr>
          </a:p>
          <a:p>
            <a:pPr marL="1143000" marR="0" lvl="2" indent="-228600" algn="l" defTabSz="914400" rtl="0" eaLnBrk="1" fontAlgn="base" latinLnBrk="0" hangingPunct="1">
              <a:lnSpc>
                <a:spcPct val="100000"/>
              </a:lnSpc>
              <a:spcBef>
                <a:spcPct val="0"/>
              </a:spcBef>
              <a:spcAft>
                <a:spcPct val="20000"/>
              </a:spcAft>
              <a:buClrTx/>
              <a:buSzPct val="110000"/>
              <a:buFont typeface="Wingdings" pitchFamily="2" charset="2"/>
              <a:buChar char="§"/>
              <a:tabLst/>
              <a:defRPr/>
            </a:pPr>
            <a:endParaRPr kumimoji="0" lang="en-US" sz="1800" b="0" i="0" u="none" strike="noStrike" kern="0" cap="none" spc="0" normalizeH="0" baseline="0" noProof="0" dirty="0" smtClean="0">
              <a:ln>
                <a:noFill/>
              </a:ln>
              <a:solidFill>
                <a:schemeClr val="tx1"/>
              </a:solidFill>
              <a:effectLst/>
              <a:uLnTx/>
              <a:uFillTx/>
              <a:latin typeface="+mn-lt"/>
            </a:endParaRPr>
          </a:p>
          <a:p>
            <a:pPr marL="1143000" marR="0" lvl="2" indent="-228600" algn="l" defTabSz="914400" rtl="0" eaLnBrk="1" fontAlgn="base" latinLnBrk="0" hangingPunct="1">
              <a:lnSpc>
                <a:spcPct val="100000"/>
              </a:lnSpc>
              <a:spcBef>
                <a:spcPct val="0"/>
              </a:spcBef>
              <a:spcAft>
                <a:spcPct val="20000"/>
              </a:spcAft>
              <a:buClrTx/>
              <a:buSzPct val="110000"/>
              <a:buFont typeface="Wingdings" pitchFamily="2" charset="2"/>
              <a:buChar char="§"/>
              <a:tabLst/>
              <a:defRPr/>
            </a:pPr>
            <a:endParaRPr kumimoji="0" lang="en-US" sz="2800" b="0" i="0" u="none" strike="noStrike" kern="0" cap="none" spc="0" normalizeH="0" baseline="0" noProof="0" dirty="0" smtClean="0">
              <a:ln>
                <a:noFill/>
              </a:ln>
              <a:solidFill>
                <a:schemeClr val="tx1"/>
              </a:solidFill>
              <a:effectLst/>
              <a:uLnTx/>
              <a:uFillTx/>
              <a:latin typeface="+mn-lt"/>
            </a:endParaRPr>
          </a:p>
          <a:p>
            <a:pPr marL="742950" marR="0" lvl="1" indent="-285750" algn="l" defTabSz="914400" rtl="0" eaLnBrk="1" fontAlgn="base" latinLnBrk="0" hangingPunct="1">
              <a:lnSpc>
                <a:spcPct val="100000"/>
              </a:lnSpc>
              <a:spcBef>
                <a:spcPct val="0"/>
              </a:spcBef>
              <a:spcAft>
                <a:spcPct val="20000"/>
              </a:spcAft>
              <a:buClrTx/>
              <a:buSzPct val="110000"/>
              <a:buFont typeface="Wingdings" pitchFamily="2" charset="2"/>
              <a:buNone/>
              <a:tabLst/>
              <a:defRPr/>
            </a:pPr>
            <a:endParaRPr kumimoji="0" lang="en-US" sz="2400" b="0" i="0" u="none" strike="noStrike" kern="0" cap="none" spc="0" normalizeH="0" baseline="0" noProof="0" dirty="0" smtClean="0">
              <a:ln>
                <a:noFill/>
              </a:ln>
              <a:solidFill>
                <a:schemeClr val="tx1"/>
              </a:solidFill>
              <a:effectLst/>
              <a:uLnTx/>
              <a:uFillTx/>
              <a:latin typeface="+mn-lt"/>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algn="ctr"/>
            <a:r>
              <a:rPr lang="en-US" dirty="0" smtClean="0"/>
              <a:t>Apoptosis</a:t>
            </a:r>
            <a:endParaRPr lang="en-US" dirty="0"/>
          </a:p>
        </p:txBody>
      </p:sp>
      <p:sp>
        <p:nvSpPr>
          <p:cNvPr id="3075" name="Rectangle 3"/>
          <p:cNvSpPr>
            <a:spLocks noGrp="1" noChangeArrowheads="1"/>
          </p:cNvSpPr>
          <p:nvPr>
            <p:ph type="body" idx="1"/>
          </p:nvPr>
        </p:nvSpPr>
        <p:spPr>
          <a:xfrm>
            <a:off x="457200" y="1295400"/>
            <a:ext cx="8229600" cy="4114800"/>
          </a:xfrm>
        </p:spPr>
        <p:txBody>
          <a:bodyPr>
            <a:noAutofit/>
          </a:bodyPr>
          <a:lstStyle/>
          <a:p>
            <a:pPr lvl="2"/>
            <a:endParaRPr lang="en-US" sz="1800" b="0" dirty="0" smtClean="0"/>
          </a:p>
          <a:p>
            <a:pPr lvl="2">
              <a:buNone/>
            </a:pPr>
            <a:endParaRPr lang="en-US" sz="1800" b="0" dirty="0" smtClean="0"/>
          </a:p>
          <a:p>
            <a:pPr lvl="2">
              <a:buNone/>
            </a:pPr>
            <a:endParaRPr lang="en-US" sz="1800" b="0" dirty="0" smtClean="0"/>
          </a:p>
          <a:p>
            <a:pPr lvl="2"/>
            <a:endParaRPr lang="en-US" sz="1800" b="0" dirty="0" smtClean="0"/>
          </a:p>
          <a:p>
            <a:pPr lvl="2"/>
            <a:endParaRPr lang="en-US" sz="2800" b="0" dirty="0" smtClean="0"/>
          </a:p>
          <a:p>
            <a:pPr lvl="1">
              <a:buNone/>
            </a:pPr>
            <a:endParaRPr lang="en-US" sz="2400" b="0" dirty="0" smtClean="0"/>
          </a:p>
        </p:txBody>
      </p:sp>
      <p:sp>
        <p:nvSpPr>
          <p:cNvPr id="4" name="Rectangle 3"/>
          <p:cNvSpPr txBox="1">
            <a:spLocks noChangeArrowheads="1"/>
          </p:cNvSpPr>
          <p:nvPr/>
        </p:nvSpPr>
        <p:spPr bwMode="auto">
          <a:xfrm>
            <a:off x="609600" y="1447800"/>
            <a:ext cx="82296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Autofit/>
          </a:bodyPr>
          <a:lstStyle/>
          <a:p>
            <a:pPr marL="742950" marR="0" lvl="1" indent="-285750" algn="l" defTabSz="914400" rtl="0" eaLnBrk="1" fontAlgn="base" latinLnBrk="0" hangingPunct="1">
              <a:lnSpc>
                <a:spcPct val="100000"/>
              </a:lnSpc>
              <a:spcBef>
                <a:spcPct val="0"/>
              </a:spcBef>
              <a:spcAft>
                <a:spcPct val="20000"/>
              </a:spcAft>
              <a:buClrTx/>
              <a:buSzPct val="110000"/>
              <a:buFont typeface="Wingdings" pitchFamily="2" charset="2"/>
              <a:buChar char="§"/>
              <a:tabLst/>
              <a:defRPr/>
            </a:pPr>
            <a:r>
              <a:rPr lang="en-US" sz="2800" kern="0" dirty="0" smtClean="0">
                <a:latin typeface="+mn-lt"/>
              </a:rPr>
              <a:t>How can the flow core assist you?</a:t>
            </a:r>
          </a:p>
          <a:p>
            <a:pPr marL="742950" marR="0" lvl="1" indent="-285750" algn="l" defTabSz="914400" rtl="0" eaLnBrk="1" fontAlgn="base" latinLnBrk="0" hangingPunct="1">
              <a:lnSpc>
                <a:spcPct val="100000"/>
              </a:lnSpc>
              <a:spcBef>
                <a:spcPct val="0"/>
              </a:spcBef>
              <a:spcAft>
                <a:spcPct val="20000"/>
              </a:spcAft>
              <a:buClrTx/>
              <a:buSzPct val="110000"/>
              <a:tabLst/>
              <a:defRPr/>
            </a:pPr>
            <a:endParaRPr lang="en-US" sz="2800" kern="0" dirty="0" smtClean="0">
              <a:latin typeface="+mn-lt"/>
            </a:endParaRPr>
          </a:p>
          <a:p>
            <a:pPr marL="1200150" lvl="2" indent="-285750">
              <a:spcAft>
                <a:spcPct val="20000"/>
              </a:spcAft>
              <a:buSzPct val="110000"/>
              <a:buFont typeface="Wingdings" pitchFamily="2" charset="2"/>
              <a:buChar char="§"/>
              <a:defRPr/>
            </a:pPr>
            <a:r>
              <a:rPr lang="en-US" kern="0" dirty="0" smtClean="0">
                <a:sym typeface="Symbol"/>
              </a:rPr>
              <a:t>We can help you set up your assays.</a:t>
            </a:r>
          </a:p>
          <a:p>
            <a:pPr marL="1200150" lvl="2" indent="-285750">
              <a:spcAft>
                <a:spcPct val="20000"/>
              </a:spcAft>
              <a:buSzPct val="110000"/>
              <a:buFont typeface="Wingdings" pitchFamily="2" charset="2"/>
              <a:buChar char="§"/>
              <a:defRPr/>
            </a:pPr>
            <a:r>
              <a:rPr lang="en-US" kern="0" dirty="0" smtClean="0">
                <a:sym typeface="Symbol"/>
              </a:rPr>
              <a:t>Our website has apoptosis protocols.</a:t>
            </a:r>
          </a:p>
          <a:p>
            <a:pPr marL="1200150" lvl="2" indent="-285750">
              <a:spcAft>
                <a:spcPct val="20000"/>
              </a:spcAft>
              <a:buSzPct val="110000"/>
              <a:buFont typeface="Wingdings" pitchFamily="2" charset="2"/>
              <a:buChar char="§"/>
              <a:defRPr/>
            </a:pPr>
            <a:r>
              <a:rPr lang="en-US" kern="0" dirty="0" smtClean="0">
                <a:sym typeface="Symbol"/>
              </a:rPr>
              <a:t>We have experimental templates for most common apoptosis assays.</a:t>
            </a:r>
          </a:p>
          <a:p>
            <a:pPr marL="1200150" lvl="2" indent="-285750">
              <a:spcAft>
                <a:spcPct val="20000"/>
              </a:spcAft>
              <a:buSzPct val="110000"/>
              <a:buFont typeface="Wingdings" pitchFamily="2" charset="2"/>
              <a:buChar char="§"/>
              <a:defRPr/>
            </a:pPr>
            <a:r>
              <a:rPr lang="en-US" kern="0" dirty="0" smtClean="0">
                <a:sym typeface="Symbol"/>
              </a:rPr>
              <a:t>We have examples of successfully accomplished experiments.</a:t>
            </a:r>
          </a:p>
          <a:p>
            <a:pPr marL="1200150" lvl="2" indent="-285750">
              <a:spcAft>
                <a:spcPct val="20000"/>
              </a:spcAft>
              <a:buSzPct val="110000"/>
              <a:buFont typeface="Wingdings" pitchFamily="2" charset="2"/>
              <a:buChar char="§"/>
              <a:defRPr/>
            </a:pPr>
            <a:r>
              <a:rPr lang="en-US" kern="0" dirty="0" smtClean="0">
                <a:sym typeface="Symbol"/>
              </a:rPr>
              <a:t>We know the reagent vendors (samples, tech assistance).</a:t>
            </a:r>
          </a:p>
          <a:p>
            <a:pPr marL="1200150" lvl="2" indent="-285750">
              <a:spcAft>
                <a:spcPct val="20000"/>
              </a:spcAft>
              <a:buSzPct val="110000"/>
              <a:buFont typeface="Wingdings" pitchFamily="2" charset="2"/>
              <a:buChar char="§"/>
              <a:defRPr/>
            </a:pPr>
            <a:endParaRPr lang="en-US" kern="0" dirty="0" smtClean="0">
              <a:sym typeface="Symbol"/>
            </a:endParaRPr>
          </a:p>
          <a:p>
            <a:pPr marL="1200150" lvl="2" indent="-285750">
              <a:spcAft>
                <a:spcPct val="20000"/>
              </a:spcAft>
              <a:buSzPct val="110000"/>
              <a:buFont typeface="Wingdings" pitchFamily="2" charset="2"/>
              <a:buChar char="§"/>
              <a:defRPr/>
            </a:pPr>
            <a:endParaRPr lang="en-US" kern="0" dirty="0" smtClean="0">
              <a:sym typeface="Symbol"/>
            </a:endParaRPr>
          </a:p>
          <a:p>
            <a:pPr marL="1200150" lvl="2" indent="-285750">
              <a:spcAft>
                <a:spcPct val="20000"/>
              </a:spcAft>
              <a:buSzPct val="110000"/>
              <a:buFont typeface="Wingdings" pitchFamily="2" charset="2"/>
              <a:buChar char="§"/>
              <a:defRPr/>
            </a:pPr>
            <a:endParaRPr lang="en-US" kern="0" dirty="0" smtClean="0">
              <a:latin typeface="+mn-lt"/>
              <a:sym typeface="Symbol"/>
            </a:endParaRPr>
          </a:p>
          <a:p>
            <a:pPr marL="1200150" lvl="2" indent="-285750">
              <a:spcAft>
                <a:spcPct val="20000"/>
              </a:spcAft>
              <a:buSzPct val="110000"/>
              <a:buFont typeface="Wingdings" pitchFamily="2" charset="2"/>
              <a:buChar char="§"/>
              <a:defRPr/>
            </a:pPr>
            <a:endParaRPr lang="en-US" kern="0" dirty="0" smtClean="0">
              <a:latin typeface="+mn-lt"/>
              <a:sym typeface="Symbol"/>
            </a:endParaRPr>
          </a:p>
          <a:p>
            <a:pPr marL="1200150" lvl="2" indent="-285750">
              <a:spcAft>
                <a:spcPct val="20000"/>
              </a:spcAft>
              <a:buSzPct val="110000"/>
              <a:buFont typeface="Wingdings" pitchFamily="2" charset="2"/>
              <a:buChar char="§"/>
              <a:defRPr/>
            </a:pPr>
            <a:endParaRPr lang="en-US" kern="0" dirty="0" smtClean="0">
              <a:latin typeface="+mn-lt"/>
              <a:sym typeface="Symbol"/>
            </a:endParaRPr>
          </a:p>
          <a:p>
            <a:pPr marL="1200150" lvl="2" indent="-285750">
              <a:spcAft>
                <a:spcPct val="20000"/>
              </a:spcAft>
              <a:buSzPct val="110000"/>
              <a:buFont typeface="Wingdings" pitchFamily="2" charset="2"/>
              <a:buChar char="§"/>
              <a:defRPr/>
            </a:pPr>
            <a:endParaRPr lang="en-US" kern="0" dirty="0" smtClean="0">
              <a:latin typeface="+mn-lt"/>
            </a:endParaRPr>
          </a:p>
          <a:p>
            <a:pPr marL="1200150" lvl="2" indent="-285750">
              <a:spcAft>
                <a:spcPct val="20000"/>
              </a:spcAft>
              <a:buSzPct val="110000"/>
              <a:defRPr/>
            </a:pPr>
            <a:endParaRPr lang="en-US" kern="0" dirty="0" smtClean="0">
              <a:latin typeface="+mn-lt"/>
            </a:endParaRPr>
          </a:p>
          <a:p>
            <a:pPr marL="1200150" lvl="2" indent="-285750">
              <a:spcAft>
                <a:spcPct val="20000"/>
              </a:spcAft>
              <a:buSzPct val="110000"/>
              <a:buFont typeface="Wingdings" pitchFamily="2" charset="2"/>
              <a:buChar char="§"/>
              <a:defRPr/>
            </a:pPr>
            <a:endParaRPr lang="en-US" kern="0" dirty="0" smtClean="0">
              <a:latin typeface="+mn-lt"/>
            </a:endParaRPr>
          </a:p>
          <a:p>
            <a:pPr marL="1200150" lvl="2" indent="-285750">
              <a:spcAft>
                <a:spcPct val="20000"/>
              </a:spcAft>
              <a:buSzPct val="110000"/>
              <a:buFont typeface="Wingdings" pitchFamily="2" charset="2"/>
              <a:buChar char="§"/>
              <a:defRPr/>
            </a:pPr>
            <a:endParaRPr lang="en-US" kern="0" dirty="0" smtClean="0">
              <a:latin typeface="+mn-lt"/>
            </a:endParaRPr>
          </a:p>
          <a:p>
            <a:pPr marL="1200150" lvl="2" indent="-285750">
              <a:spcAft>
                <a:spcPct val="20000"/>
              </a:spcAft>
              <a:buSzPct val="110000"/>
              <a:buFont typeface="Wingdings" pitchFamily="2" charset="2"/>
              <a:buChar char="§"/>
              <a:defRPr/>
            </a:pPr>
            <a:endParaRPr kumimoji="0" lang="en-US" sz="2800" b="0" i="0" u="none" strike="noStrike" kern="0" cap="none" spc="0" normalizeH="0" baseline="0" noProof="0" dirty="0" smtClean="0">
              <a:ln>
                <a:noFill/>
              </a:ln>
              <a:solidFill>
                <a:schemeClr val="tx1"/>
              </a:solidFill>
              <a:effectLst/>
              <a:uLnTx/>
              <a:uFillTx/>
              <a:latin typeface="+mn-lt"/>
            </a:endParaRPr>
          </a:p>
          <a:p>
            <a:pPr marL="1143000" lvl="2" indent="-228600">
              <a:spcAft>
                <a:spcPct val="20000"/>
              </a:spcAft>
              <a:buSzPct val="110000"/>
            </a:pPr>
            <a:endParaRPr kumimoji="0" lang="en-US" sz="1800" b="0" i="0" u="none" strike="noStrike" kern="0" cap="none" spc="0" normalizeH="0" baseline="0" noProof="0" dirty="0" smtClean="0">
              <a:ln>
                <a:noFill/>
              </a:ln>
              <a:solidFill>
                <a:schemeClr val="tx1"/>
              </a:solidFill>
              <a:effectLst/>
              <a:uLnTx/>
              <a:uFillTx/>
              <a:latin typeface="+mn-lt"/>
            </a:endParaRPr>
          </a:p>
          <a:p>
            <a:pPr marL="1143000" marR="0" lvl="2" indent="-228600" algn="l" defTabSz="914400" rtl="0" eaLnBrk="1" fontAlgn="base" latinLnBrk="0" hangingPunct="1">
              <a:lnSpc>
                <a:spcPct val="100000"/>
              </a:lnSpc>
              <a:spcBef>
                <a:spcPct val="0"/>
              </a:spcBef>
              <a:spcAft>
                <a:spcPct val="20000"/>
              </a:spcAft>
              <a:buClrTx/>
              <a:buSzPct val="110000"/>
              <a:buFont typeface="Wingdings" pitchFamily="2" charset="2"/>
              <a:buChar char="§"/>
              <a:tabLst/>
              <a:defRPr/>
            </a:pPr>
            <a:endParaRPr kumimoji="0" lang="en-US" sz="1800" b="0" i="0" u="none" strike="noStrike" kern="0" cap="none" spc="0" normalizeH="0" baseline="0" noProof="0" dirty="0" smtClean="0">
              <a:ln>
                <a:noFill/>
              </a:ln>
              <a:solidFill>
                <a:schemeClr val="tx1"/>
              </a:solidFill>
              <a:effectLst/>
              <a:uLnTx/>
              <a:uFillTx/>
              <a:latin typeface="+mn-lt"/>
            </a:endParaRPr>
          </a:p>
          <a:p>
            <a:pPr marL="1143000" marR="0" lvl="2" indent="-228600" algn="l" defTabSz="914400" rtl="0" eaLnBrk="1" fontAlgn="base" latinLnBrk="0" hangingPunct="1">
              <a:lnSpc>
                <a:spcPct val="100000"/>
              </a:lnSpc>
              <a:spcBef>
                <a:spcPct val="0"/>
              </a:spcBef>
              <a:spcAft>
                <a:spcPct val="20000"/>
              </a:spcAft>
              <a:buClrTx/>
              <a:buSzPct val="110000"/>
              <a:buFont typeface="Wingdings" pitchFamily="2" charset="2"/>
              <a:buNone/>
              <a:tabLst/>
              <a:defRPr/>
            </a:pPr>
            <a:endParaRPr kumimoji="0" lang="en-US" sz="1800" b="0" i="0" u="none" strike="noStrike" kern="0" cap="none" spc="0" normalizeH="0" baseline="0" noProof="0" dirty="0" smtClean="0">
              <a:ln>
                <a:noFill/>
              </a:ln>
              <a:solidFill>
                <a:schemeClr val="tx1"/>
              </a:solidFill>
              <a:effectLst/>
              <a:uLnTx/>
              <a:uFillTx/>
              <a:latin typeface="+mn-lt"/>
            </a:endParaRPr>
          </a:p>
          <a:p>
            <a:pPr marL="1143000" marR="0" lvl="2" indent="-228600" algn="l" defTabSz="914400" rtl="0" eaLnBrk="1" fontAlgn="base" latinLnBrk="0" hangingPunct="1">
              <a:lnSpc>
                <a:spcPct val="100000"/>
              </a:lnSpc>
              <a:spcBef>
                <a:spcPct val="0"/>
              </a:spcBef>
              <a:spcAft>
                <a:spcPct val="20000"/>
              </a:spcAft>
              <a:buClrTx/>
              <a:buSzPct val="110000"/>
              <a:buFont typeface="Wingdings" pitchFamily="2" charset="2"/>
              <a:buChar char="§"/>
              <a:tabLst/>
              <a:defRPr/>
            </a:pPr>
            <a:endParaRPr kumimoji="0" lang="en-US" sz="1800" b="0" i="0" u="none" strike="noStrike" kern="0" cap="none" spc="0" normalizeH="0" baseline="0" noProof="0" dirty="0" smtClean="0">
              <a:ln>
                <a:noFill/>
              </a:ln>
              <a:solidFill>
                <a:schemeClr val="tx1"/>
              </a:solidFill>
              <a:effectLst/>
              <a:uLnTx/>
              <a:uFillTx/>
              <a:latin typeface="+mn-lt"/>
            </a:endParaRPr>
          </a:p>
          <a:p>
            <a:pPr marL="1143000" marR="0" lvl="2" indent="-228600" algn="l" defTabSz="914400" rtl="0" eaLnBrk="1" fontAlgn="base" latinLnBrk="0" hangingPunct="1">
              <a:lnSpc>
                <a:spcPct val="100000"/>
              </a:lnSpc>
              <a:spcBef>
                <a:spcPct val="0"/>
              </a:spcBef>
              <a:spcAft>
                <a:spcPct val="20000"/>
              </a:spcAft>
              <a:buClrTx/>
              <a:buSzPct val="110000"/>
              <a:buFont typeface="Wingdings" pitchFamily="2" charset="2"/>
              <a:buChar char="§"/>
              <a:tabLst/>
              <a:defRPr/>
            </a:pPr>
            <a:endParaRPr kumimoji="0" lang="en-US" sz="1800" b="0" i="0" u="none" strike="noStrike" kern="0" cap="none" spc="0" normalizeH="0" baseline="0" noProof="0" dirty="0" smtClean="0">
              <a:ln>
                <a:noFill/>
              </a:ln>
              <a:solidFill>
                <a:schemeClr val="tx1"/>
              </a:solidFill>
              <a:effectLst/>
              <a:uLnTx/>
              <a:uFillTx/>
              <a:latin typeface="+mn-lt"/>
            </a:endParaRPr>
          </a:p>
          <a:p>
            <a:pPr marL="1143000" marR="0" lvl="2" indent="-228600" algn="l" defTabSz="914400" rtl="0" eaLnBrk="1" fontAlgn="base" latinLnBrk="0" hangingPunct="1">
              <a:lnSpc>
                <a:spcPct val="100000"/>
              </a:lnSpc>
              <a:spcBef>
                <a:spcPct val="0"/>
              </a:spcBef>
              <a:spcAft>
                <a:spcPct val="20000"/>
              </a:spcAft>
              <a:buClrTx/>
              <a:buSzPct val="110000"/>
              <a:buFont typeface="Wingdings" pitchFamily="2" charset="2"/>
              <a:buChar char="§"/>
              <a:tabLst/>
              <a:defRPr/>
            </a:pPr>
            <a:endParaRPr kumimoji="0" lang="en-US" sz="2800" b="0" i="0" u="none" strike="noStrike" kern="0" cap="none" spc="0" normalizeH="0" baseline="0" noProof="0" dirty="0" smtClean="0">
              <a:ln>
                <a:noFill/>
              </a:ln>
              <a:solidFill>
                <a:schemeClr val="tx1"/>
              </a:solidFill>
              <a:effectLst/>
              <a:uLnTx/>
              <a:uFillTx/>
              <a:latin typeface="+mn-lt"/>
            </a:endParaRPr>
          </a:p>
          <a:p>
            <a:pPr marL="742950" marR="0" lvl="1" indent="-285750" algn="l" defTabSz="914400" rtl="0" eaLnBrk="1" fontAlgn="base" latinLnBrk="0" hangingPunct="1">
              <a:lnSpc>
                <a:spcPct val="100000"/>
              </a:lnSpc>
              <a:spcBef>
                <a:spcPct val="0"/>
              </a:spcBef>
              <a:spcAft>
                <a:spcPct val="20000"/>
              </a:spcAft>
              <a:buClrTx/>
              <a:buSzPct val="110000"/>
              <a:buFont typeface="Wingdings" pitchFamily="2" charset="2"/>
              <a:buNone/>
              <a:tabLst/>
              <a:defRPr/>
            </a:pPr>
            <a:endParaRPr kumimoji="0" lang="en-US" sz="2400" b="0" i="0" u="none" strike="noStrike" kern="0" cap="none" spc="0" normalizeH="0" baseline="0" noProof="0" dirty="0" smtClean="0">
              <a:ln>
                <a:noFill/>
              </a:ln>
              <a:solidFill>
                <a:schemeClr val="tx1"/>
              </a:solidFill>
              <a:effectLst/>
              <a:uLnTx/>
              <a:uFillTx/>
              <a:latin typeface="+mn-lt"/>
            </a:endParaRPr>
          </a:p>
        </p:txBody>
      </p:sp>
    </p:spTree>
    <p:extLst>
      <p:ext uri="{BB962C8B-B14F-4D97-AF65-F5344CB8AC3E}">
        <p14:creationId xmlns:p14="http://schemas.microsoft.com/office/powerpoint/2010/main" val="28375822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algn="ctr"/>
            <a:r>
              <a:rPr lang="en-US" dirty="0" smtClean="0"/>
              <a:t>Apoptosis</a:t>
            </a:r>
            <a:endParaRPr lang="en-US" dirty="0"/>
          </a:p>
        </p:txBody>
      </p:sp>
      <p:sp>
        <p:nvSpPr>
          <p:cNvPr id="3075" name="Rectangle 3"/>
          <p:cNvSpPr>
            <a:spLocks noGrp="1" noChangeArrowheads="1"/>
          </p:cNvSpPr>
          <p:nvPr>
            <p:ph type="body" idx="1"/>
          </p:nvPr>
        </p:nvSpPr>
        <p:spPr>
          <a:xfrm>
            <a:off x="457200" y="1295400"/>
            <a:ext cx="8229600" cy="4114800"/>
          </a:xfrm>
        </p:spPr>
        <p:txBody>
          <a:bodyPr>
            <a:noAutofit/>
          </a:bodyPr>
          <a:lstStyle/>
          <a:p>
            <a:pPr lvl="2"/>
            <a:endParaRPr lang="en-US" sz="1800" b="0" dirty="0" smtClean="0"/>
          </a:p>
          <a:p>
            <a:pPr lvl="2">
              <a:buNone/>
            </a:pPr>
            <a:endParaRPr lang="en-US" sz="1800" b="0" dirty="0" smtClean="0"/>
          </a:p>
          <a:p>
            <a:pPr lvl="2">
              <a:buNone/>
            </a:pPr>
            <a:endParaRPr lang="en-US" sz="1800" b="0" dirty="0" smtClean="0"/>
          </a:p>
          <a:p>
            <a:pPr lvl="2"/>
            <a:endParaRPr lang="en-US" sz="1800" b="0" dirty="0" smtClean="0"/>
          </a:p>
          <a:p>
            <a:pPr lvl="2"/>
            <a:endParaRPr lang="en-US" sz="2800" b="0" dirty="0" smtClean="0"/>
          </a:p>
          <a:p>
            <a:pPr lvl="1">
              <a:buNone/>
            </a:pPr>
            <a:endParaRPr lang="en-US" sz="2400" b="0" dirty="0" smtClean="0"/>
          </a:p>
        </p:txBody>
      </p:sp>
      <p:sp>
        <p:nvSpPr>
          <p:cNvPr id="4" name="Rectangle 3"/>
          <p:cNvSpPr txBox="1">
            <a:spLocks noChangeArrowheads="1"/>
          </p:cNvSpPr>
          <p:nvPr/>
        </p:nvSpPr>
        <p:spPr bwMode="auto">
          <a:xfrm>
            <a:off x="609600" y="1447800"/>
            <a:ext cx="82296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Autofit/>
          </a:bodyPr>
          <a:lstStyle/>
          <a:p>
            <a:pPr marL="742950" marR="0" lvl="1" indent="-285750" algn="l" defTabSz="914400" rtl="0" eaLnBrk="1" fontAlgn="base" latinLnBrk="0" hangingPunct="1">
              <a:lnSpc>
                <a:spcPct val="100000"/>
              </a:lnSpc>
              <a:spcBef>
                <a:spcPct val="0"/>
              </a:spcBef>
              <a:spcAft>
                <a:spcPct val="20000"/>
              </a:spcAft>
              <a:buClrTx/>
              <a:buSzPct val="110000"/>
              <a:buFont typeface="Wingdings" pitchFamily="2" charset="2"/>
              <a:buChar char="§"/>
              <a:tabLst/>
              <a:defRPr/>
            </a:pPr>
            <a:r>
              <a:rPr lang="en-US" sz="2800" kern="0" dirty="0" smtClean="0">
                <a:latin typeface="+mn-lt"/>
              </a:rPr>
              <a:t>How can the flow core assist you?</a:t>
            </a:r>
          </a:p>
          <a:p>
            <a:pPr marL="742950" marR="0" lvl="1" indent="-285750" algn="l" defTabSz="914400" rtl="0" eaLnBrk="1" fontAlgn="base" latinLnBrk="0" hangingPunct="1">
              <a:lnSpc>
                <a:spcPct val="100000"/>
              </a:lnSpc>
              <a:spcBef>
                <a:spcPct val="0"/>
              </a:spcBef>
              <a:spcAft>
                <a:spcPct val="20000"/>
              </a:spcAft>
              <a:buClrTx/>
              <a:buSzPct val="110000"/>
              <a:tabLst/>
              <a:defRPr/>
            </a:pPr>
            <a:r>
              <a:rPr lang="en-US" sz="2800" kern="0" dirty="0" smtClean="0">
                <a:latin typeface="+mn-lt"/>
              </a:rPr>
              <a:t>We have reagents to get you started!!!!!!!</a:t>
            </a:r>
          </a:p>
          <a:p>
            <a:pPr marL="1200150" lvl="2" indent="-285750">
              <a:spcAft>
                <a:spcPct val="20000"/>
              </a:spcAft>
              <a:buSzPct val="110000"/>
              <a:buFont typeface="Wingdings" pitchFamily="2" charset="2"/>
              <a:buChar char="§"/>
              <a:defRPr/>
            </a:pPr>
            <a:endParaRPr lang="en-US" kern="0" dirty="0" smtClean="0">
              <a:sym typeface="Symbol"/>
            </a:endParaRPr>
          </a:p>
          <a:p>
            <a:pPr marL="1200150" lvl="2" indent="-285750">
              <a:spcAft>
                <a:spcPct val="20000"/>
              </a:spcAft>
              <a:buSzPct val="110000"/>
              <a:buFont typeface="Wingdings" pitchFamily="2" charset="2"/>
              <a:buChar char="§"/>
              <a:defRPr/>
            </a:pPr>
            <a:endParaRPr lang="en-US" kern="0" dirty="0" smtClean="0">
              <a:sym typeface="Symbol"/>
            </a:endParaRPr>
          </a:p>
          <a:p>
            <a:pPr marL="1200150" lvl="2" indent="-285750">
              <a:spcAft>
                <a:spcPct val="20000"/>
              </a:spcAft>
              <a:buSzPct val="110000"/>
              <a:buFont typeface="Wingdings" pitchFamily="2" charset="2"/>
              <a:buChar char="§"/>
              <a:defRPr/>
            </a:pPr>
            <a:endParaRPr lang="en-US" kern="0" dirty="0" smtClean="0">
              <a:latin typeface="+mn-lt"/>
              <a:sym typeface="Symbol"/>
            </a:endParaRPr>
          </a:p>
          <a:p>
            <a:pPr marL="1200150" lvl="2" indent="-285750">
              <a:spcAft>
                <a:spcPct val="20000"/>
              </a:spcAft>
              <a:buSzPct val="110000"/>
              <a:buFont typeface="Wingdings" pitchFamily="2" charset="2"/>
              <a:buChar char="§"/>
              <a:defRPr/>
            </a:pPr>
            <a:endParaRPr lang="en-US" kern="0" dirty="0" smtClean="0">
              <a:latin typeface="+mn-lt"/>
              <a:sym typeface="Symbol"/>
            </a:endParaRPr>
          </a:p>
          <a:p>
            <a:pPr marL="1200150" lvl="2" indent="-285750">
              <a:spcAft>
                <a:spcPct val="20000"/>
              </a:spcAft>
              <a:buSzPct val="110000"/>
              <a:buFont typeface="Wingdings" pitchFamily="2" charset="2"/>
              <a:buChar char="§"/>
              <a:defRPr/>
            </a:pPr>
            <a:endParaRPr lang="en-US" kern="0" dirty="0" smtClean="0">
              <a:latin typeface="+mn-lt"/>
              <a:sym typeface="Symbol"/>
            </a:endParaRPr>
          </a:p>
          <a:p>
            <a:pPr marL="1200150" lvl="2" indent="-285750">
              <a:spcAft>
                <a:spcPct val="20000"/>
              </a:spcAft>
              <a:buSzPct val="110000"/>
              <a:buFont typeface="Wingdings" pitchFamily="2" charset="2"/>
              <a:buChar char="§"/>
              <a:defRPr/>
            </a:pPr>
            <a:endParaRPr lang="en-US" kern="0" dirty="0" smtClean="0">
              <a:latin typeface="+mn-lt"/>
            </a:endParaRPr>
          </a:p>
          <a:p>
            <a:pPr marL="1200150" lvl="2" indent="-285750">
              <a:spcAft>
                <a:spcPct val="20000"/>
              </a:spcAft>
              <a:buSzPct val="110000"/>
              <a:defRPr/>
            </a:pPr>
            <a:endParaRPr lang="en-US" kern="0" dirty="0" smtClean="0">
              <a:latin typeface="+mn-lt"/>
            </a:endParaRPr>
          </a:p>
          <a:p>
            <a:pPr marL="1200150" lvl="2" indent="-285750">
              <a:spcAft>
                <a:spcPct val="20000"/>
              </a:spcAft>
              <a:buSzPct val="110000"/>
              <a:buFont typeface="Wingdings" pitchFamily="2" charset="2"/>
              <a:buChar char="§"/>
              <a:defRPr/>
            </a:pPr>
            <a:endParaRPr lang="en-US" kern="0" dirty="0" smtClean="0">
              <a:latin typeface="+mn-lt"/>
            </a:endParaRPr>
          </a:p>
          <a:p>
            <a:pPr marL="1200150" lvl="2" indent="-285750">
              <a:spcAft>
                <a:spcPct val="20000"/>
              </a:spcAft>
              <a:buSzPct val="110000"/>
              <a:buFont typeface="Wingdings" pitchFamily="2" charset="2"/>
              <a:buChar char="§"/>
              <a:defRPr/>
            </a:pPr>
            <a:endParaRPr lang="en-US" kern="0" dirty="0" smtClean="0">
              <a:latin typeface="+mn-lt"/>
            </a:endParaRPr>
          </a:p>
          <a:p>
            <a:pPr marL="1200150" lvl="2" indent="-285750">
              <a:spcAft>
                <a:spcPct val="20000"/>
              </a:spcAft>
              <a:buSzPct val="110000"/>
              <a:buFont typeface="Wingdings" pitchFamily="2" charset="2"/>
              <a:buChar char="§"/>
              <a:defRPr/>
            </a:pPr>
            <a:endParaRPr kumimoji="0" lang="en-US" sz="2800" b="0" i="0" u="none" strike="noStrike" kern="0" cap="none" spc="0" normalizeH="0" baseline="0" noProof="0" dirty="0" smtClean="0">
              <a:ln>
                <a:noFill/>
              </a:ln>
              <a:solidFill>
                <a:schemeClr val="tx1"/>
              </a:solidFill>
              <a:effectLst/>
              <a:uLnTx/>
              <a:uFillTx/>
              <a:latin typeface="+mn-lt"/>
            </a:endParaRPr>
          </a:p>
          <a:p>
            <a:pPr marL="1143000" lvl="2" indent="-228600">
              <a:spcAft>
                <a:spcPct val="20000"/>
              </a:spcAft>
              <a:buSzPct val="110000"/>
            </a:pPr>
            <a:endParaRPr kumimoji="0" lang="en-US" sz="1800" b="0" i="0" u="none" strike="noStrike" kern="0" cap="none" spc="0" normalizeH="0" baseline="0" noProof="0" dirty="0" smtClean="0">
              <a:ln>
                <a:noFill/>
              </a:ln>
              <a:solidFill>
                <a:schemeClr val="tx1"/>
              </a:solidFill>
              <a:effectLst/>
              <a:uLnTx/>
              <a:uFillTx/>
              <a:latin typeface="+mn-lt"/>
            </a:endParaRPr>
          </a:p>
          <a:p>
            <a:pPr marL="1143000" marR="0" lvl="2" indent="-228600" algn="l" defTabSz="914400" rtl="0" eaLnBrk="1" fontAlgn="base" latinLnBrk="0" hangingPunct="1">
              <a:lnSpc>
                <a:spcPct val="100000"/>
              </a:lnSpc>
              <a:spcBef>
                <a:spcPct val="0"/>
              </a:spcBef>
              <a:spcAft>
                <a:spcPct val="20000"/>
              </a:spcAft>
              <a:buClrTx/>
              <a:buSzPct val="110000"/>
              <a:buFont typeface="Wingdings" pitchFamily="2" charset="2"/>
              <a:buChar char="§"/>
              <a:tabLst/>
              <a:defRPr/>
            </a:pPr>
            <a:endParaRPr kumimoji="0" lang="en-US" sz="1800" b="0" i="0" u="none" strike="noStrike" kern="0" cap="none" spc="0" normalizeH="0" baseline="0" noProof="0" dirty="0" smtClean="0">
              <a:ln>
                <a:noFill/>
              </a:ln>
              <a:solidFill>
                <a:schemeClr val="tx1"/>
              </a:solidFill>
              <a:effectLst/>
              <a:uLnTx/>
              <a:uFillTx/>
              <a:latin typeface="+mn-lt"/>
            </a:endParaRPr>
          </a:p>
          <a:p>
            <a:pPr marL="1143000" marR="0" lvl="2" indent="-228600" algn="l" defTabSz="914400" rtl="0" eaLnBrk="1" fontAlgn="base" latinLnBrk="0" hangingPunct="1">
              <a:lnSpc>
                <a:spcPct val="100000"/>
              </a:lnSpc>
              <a:spcBef>
                <a:spcPct val="0"/>
              </a:spcBef>
              <a:spcAft>
                <a:spcPct val="20000"/>
              </a:spcAft>
              <a:buClrTx/>
              <a:buSzPct val="110000"/>
              <a:buFont typeface="Wingdings" pitchFamily="2" charset="2"/>
              <a:buNone/>
              <a:tabLst/>
              <a:defRPr/>
            </a:pPr>
            <a:endParaRPr kumimoji="0" lang="en-US" sz="1800" b="0" i="0" u="none" strike="noStrike" kern="0" cap="none" spc="0" normalizeH="0" baseline="0" noProof="0" dirty="0" smtClean="0">
              <a:ln>
                <a:noFill/>
              </a:ln>
              <a:solidFill>
                <a:schemeClr val="tx1"/>
              </a:solidFill>
              <a:effectLst/>
              <a:uLnTx/>
              <a:uFillTx/>
              <a:latin typeface="+mn-lt"/>
            </a:endParaRPr>
          </a:p>
          <a:p>
            <a:pPr marL="1143000" marR="0" lvl="2" indent="-228600" algn="l" defTabSz="914400" rtl="0" eaLnBrk="1" fontAlgn="base" latinLnBrk="0" hangingPunct="1">
              <a:lnSpc>
                <a:spcPct val="100000"/>
              </a:lnSpc>
              <a:spcBef>
                <a:spcPct val="0"/>
              </a:spcBef>
              <a:spcAft>
                <a:spcPct val="20000"/>
              </a:spcAft>
              <a:buClrTx/>
              <a:buSzPct val="110000"/>
              <a:buFont typeface="Wingdings" pitchFamily="2" charset="2"/>
              <a:buChar char="§"/>
              <a:tabLst/>
              <a:defRPr/>
            </a:pPr>
            <a:endParaRPr kumimoji="0" lang="en-US" sz="1800" b="0" i="0" u="none" strike="noStrike" kern="0" cap="none" spc="0" normalizeH="0" baseline="0" noProof="0" dirty="0" smtClean="0">
              <a:ln>
                <a:noFill/>
              </a:ln>
              <a:solidFill>
                <a:schemeClr val="tx1"/>
              </a:solidFill>
              <a:effectLst/>
              <a:uLnTx/>
              <a:uFillTx/>
              <a:latin typeface="+mn-lt"/>
            </a:endParaRPr>
          </a:p>
          <a:p>
            <a:pPr marL="1143000" marR="0" lvl="2" indent="-228600" algn="l" defTabSz="914400" rtl="0" eaLnBrk="1" fontAlgn="base" latinLnBrk="0" hangingPunct="1">
              <a:lnSpc>
                <a:spcPct val="100000"/>
              </a:lnSpc>
              <a:spcBef>
                <a:spcPct val="0"/>
              </a:spcBef>
              <a:spcAft>
                <a:spcPct val="20000"/>
              </a:spcAft>
              <a:buClrTx/>
              <a:buSzPct val="110000"/>
              <a:buFont typeface="Wingdings" pitchFamily="2" charset="2"/>
              <a:buChar char="§"/>
              <a:tabLst/>
              <a:defRPr/>
            </a:pPr>
            <a:endParaRPr kumimoji="0" lang="en-US" sz="1800" b="0" i="0" u="none" strike="noStrike" kern="0" cap="none" spc="0" normalizeH="0" baseline="0" noProof="0" dirty="0" smtClean="0">
              <a:ln>
                <a:noFill/>
              </a:ln>
              <a:solidFill>
                <a:schemeClr val="tx1"/>
              </a:solidFill>
              <a:effectLst/>
              <a:uLnTx/>
              <a:uFillTx/>
              <a:latin typeface="+mn-lt"/>
            </a:endParaRPr>
          </a:p>
          <a:p>
            <a:pPr marL="1143000" marR="0" lvl="2" indent="-228600" algn="l" defTabSz="914400" rtl="0" eaLnBrk="1" fontAlgn="base" latinLnBrk="0" hangingPunct="1">
              <a:lnSpc>
                <a:spcPct val="100000"/>
              </a:lnSpc>
              <a:spcBef>
                <a:spcPct val="0"/>
              </a:spcBef>
              <a:spcAft>
                <a:spcPct val="20000"/>
              </a:spcAft>
              <a:buClrTx/>
              <a:buSzPct val="110000"/>
              <a:buFont typeface="Wingdings" pitchFamily="2" charset="2"/>
              <a:buChar char="§"/>
              <a:tabLst/>
              <a:defRPr/>
            </a:pPr>
            <a:endParaRPr kumimoji="0" lang="en-US" sz="2800" b="0" i="0" u="none" strike="noStrike" kern="0" cap="none" spc="0" normalizeH="0" baseline="0" noProof="0" dirty="0" smtClean="0">
              <a:ln>
                <a:noFill/>
              </a:ln>
              <a:solidFill>
                <a:schemeClr val="tx1"/>
              </a:solidFill>
              <a:effectLst/>
              <a:uLnTx/>
              <a:uFillTx/>
              <a:latin typeface="+mn-lt"/>
            </a:endParaRPr>
          </a:p>
          <a:p>
            <a:pPr marL="742950" marR="0" lvl="1" indent="-285750" algn="l" defTabSz="914400" rtl="0" eaLnBrk="1" fontAlgn="base" latinLnBrk="0" hangingPunct="1">
              <a:lnSpc>
                <a:spcPct val="100000"/>
              </a:lnSpc>
              <a:spcBef>
                <a:spcPct val="0"/>
              </a:spcBef>
              <a:spcAft>
                <a:spcPct val="20000"/>
              </a:spcAft>
              <a:buClrTx/>
              <a:buSzPct val="110000"/>
              <a:buFont typeface="Wingdings" pitchFamily="2" charset="2"/>
              <a:buNone/>
              <a:tabLst/>
              <a:defRPr/>
            </a:pPr>
            <a:endParaRPr kumimoji="0" lang="en-US" sz="2400" b="0" i="0" u="none" strike="noStrike" kern="0" cap="none" spc="0" normalizeH="0" baseline="0" noProof="0" dirty="0" smtClean="0">
              <a:ln>
                <a:noFill/>
              </a:ln>
              <a:solidFill>
                <a:schemeClr val="tx1"/>
              </a:solidFill>
              <a:effectLst/>
              <a:uLnTx/>
              <a:uFillTx/>
              <a:latin typeface="+mn-lt"/>
            </a:endParaRPr>
          </a:p>
        </p:txBody>
      </p:sp>
      <p:graphicFrame>
        <p:nvGraphicFramePr>
          <p:cNvPr id="2" name="Table 1"/>
          <p:cNvGraphicFramePr>
            <a:graphicFrameLocks noGrp="1" noChangeAspect="1"/>
          </p:cNvGraphicFramePr>
          <p:nvPr>
            <p:extLst>
              <p:ext uri="{D42A27DB-BD31-4B8C-83A1-F6EECF244321}">
                <p14:modId xmlns:p14="http://schemas.microsoft.com/office/powerpoint/2010/main" val="2925868861"/>
              </p:ext>
            </p:extLst>
          </p:nvPr>
        </p:nvGraphicFramePr>
        <p:xfrm>
          <a:off x="1295400" y="2590800"/>
          <a:ext cx="6553200" cy="2830830"/>
        </p:xfrm>
        <a:graphic>
          <a:graphicData uri="http://schemas.openxmlformats.org/drawingml/2006/table">
            <a:tbl>
              <a:tblPr>
                <a:tableStyleId>{18603FDC-E32A-4AB5-989C-0864C3EAD2B8}</a:tableStyleId>
              </a:tblPr>
              <a:tblGrid>
                <a:gridCol w="2221424"/>
                <a:gridCol w="1282079"/>
                <a:gridCol w="1243997"/>
                <a:gridCol w="939345"/>
                <a:gridCol w="866355"/>
              </a:tblGrid>
              <a:tr h="190500">
                <a:tc>
                  <a:txBody>
                    <a:bodyPr/>
                    <a:lstStyle/>
                    <a:p>
                      <a:pPr algn="l" fontAlgn="b"/>
                      <a:r>
                        <a:rPr lang="en-US" sz="1100" b="1" u="none" strike="noStrike" dirty="0">
                          <a:effectLst/>
                        </a:rPr>
                        <a:t>Name</a:t>
                      </a:r>
                      <a:endParaRPr lang="en-US" sz="1100" b="1" i="0" u="none" strike="noStrike" dirty="0">
                        <a:solidFill>
                          <a:srgbClr val="000000"/>
                        </a:solidFill>
                        <a:effectLst/>
                        <a:latin typeface="Calibri"/>
                      </a:endParaRPr>
                    </a:p>
                  </a:txBody>
                  <a:tcPr marL="9525" marR="9525" marT="9525" marB="0" anchor="b"/>
                </a:tc>
                <a:tc>
                  <a:txBody>
                    <a:bodyPr/>
                    <a:lstStyle/>
                    <a:p>
                      <a:pPr algn="l" fontAlgn="b"/>
                      <a:r>
                        <a:rPr lang="en-US" sz="1100" b="1" u="none" strike="noStrike">
                          <a:effectLst/>
                        </a:rPr>
                        <a:t>Vendor </a:t>
                      </a:r>
                      <a:endParaRPr lang="en-US" sz="1100" b="1" i="0" u="none" strike="noStrike">
                        <a:solidFill>
                          <a:srgbClr val="000000"/>
                        </a:solidFill>
                        <a:effectLst/>
                        <a:latin typeface="Calibri"/>
                      </a:endParaRPr>
                    </a:p>
                  </a:txBody>
                  <a:tcPr marL="9525" marR="9525" marT="9525" marB="0" anchor="b"/>
                </a:tc>
                <a:tc>
                  <a:txBody>
                    <a:bodyPr/>
                    <a:lstStyle/>
                    <a:p>
                      <a:pPr algn="ctr" fontAlgn="b"/>
                      <a:r>
                        <a:rPr lang="en-US" sz="1100" b="1" u="none" strike="noStrike">
                          <a:effectLst/>
                        </a:rPr>
                        <a:t>Catalog</a:t>
                      </a:r>
                      <a:endParaRPr lang="en-US" sz="1100" b="1" i="0" u="none" strike="noStrike">
                        <a:solidFill>
                          <a:srgbClr val="000000"/>
                        </a:solidFill>
                        <a:effectLst/>
                        <a:latin typeface="Calibri"/>
                      </a:endParaRPr>
                    </a:p>
                  </a:txBody>
                  <a:tcPr marL="9525" marR="9525" marT="9525" marB="0" anchor="b"/>
                </a:tc>
                <a:tc>
                  <a:txBody>
                    <a:bodyPr/>
                    <a:lstStyle/>
                    <a:p>
                      <a:pPr algn="ctr" fontAlgn="b"/>
                      <a:r>
                        <a:rPr lang="en-US" sz="1100" b="1" u="none" strike="noStrike">
                          <a:effectLst/>
                        </a:rPr>
                        <a:t>Excitation (nm)</a:t>
                      </a:r>
                      <a:endParaRPr lang="en-US" sz="1100" b="1" i="0" u="none" strike="noStrike">
                        <a:solidFill>
                          <a:srgbClr val="000000"/>
                        </a:solidFill>
                        <a:effectLst/>
                        <a:latin typeface="Calibri"/>
                      </a:endParaRPr>
                    </a:p>
                  </a:txBody>
                  <a:tcPr marL="9525" marR="9525" marT="9525" marB="0" anchor="b"/>
                </a:tc>
                <a:tc>
                  <a:txBody>
                    <a:bodyPr/>
                    <a:lstStyle/>
                    <a:p>
                      <a:pPr algn="ctr" fontAlgn="b"/>
                      <a:r>
                        <a:rPr lang="en-US" sz="1100" b="1" u="none" strike="noStrike" dirty="0">
                          <a:effectLst/>
                        </a:rPr>
                        <a:t>Emission (nm)</a:t>
                      </a:r>
                      <a:endParaRPr lang="en-US" sz="1100" b="1" i="0" u="none" strike="noStrike" dirty="0">
                        <a:solidFill>
                          <a:srgbClr val="000000"/>
                        </a:solidFill>
                        <a:effectLst/>
                        <a:latin typeface="Calibri"/>
                      </a:endParaRPr>
                    </a:p>
                  </a:txBody>
                  <a:tcPr marL="9525" marR="9525" marT="9525" marB="0" anchor="b"/>
                </a:tc>
              </a:tr>
              <a:tr h="190500">
                <a:tc>
                  <a:txBody>
                    <a:bodyPr/>
                    <a:lstStyle/>
                    <a:p>
                      <a:pPr algn="l" fontAlgn="b"/>
                      <a:r>
                        <a:rPr lang="en-US" sz="1100" u="none" strike="noStrike">
                          <a:effectLst/>
                        </a:rPr>
                        <a:t>7-AAD</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dirty="0">
                          <a:effectLst/>
                        </a:rPr>
                        <a:t>Invitrogen</a:t>
                      </a:r>
                      <a:endParaRPr lang="en-US" sz="1100" b="0" i="0" u="none" strike="noStrike" dirty="0">
                        <a:solidFill>
                          <a:srgbClr val="000000"/>
                        </a:solidFill>
                        <a:effectLst/>
                        <a:latin typeface="Calibri"/>
                      </a:endParaRPr>
                    </a:p>
                  </a:txBody>
                  <a:tcPr marL="9525" marR="9525" marT="9525" marB="0" anchor="b"/>
                </a:tc>
                <a:tc>
                  <a:txBody>
                    <a:bodyPr/>
                    <a:lstStyle/>
                    <a:p>
                      <a:pPr algn="ctr" fontAlgn="b"/>
                      <a:r>
                        <a:rPr lang="en-US" sz="1100" u="none" strike="noStrike">
                          <a:effectLst/>
                        </a:rPr>
                        <a:t>A1310</a:t>
                      </a:r>
                      <a:endParaRPr lang="en-US" sz="1100" b="0" i="0" u="none" strike="noStrike">
                        <a:solidFill>
                          <a:srgbClr val="000000"/>
                        </a:solidFill>
                        <a:effectLst/>
                        <a:latin typeface="Calibri"/>
                      </a:endParaRPr>
                    </a:p>
                  </a:txBody>
                  <a:tcPr marL="9525" marR="9525" marT="9525" marB="0" anchor="b"/>
                </a:tc>
                <a:tc>
                  <a:txBody>
                    <a:bodyPr/>
                    <a:lstStyle/>
                    <a:p>
                      <a:pPr algn="ctr" fontAlgn="b"/>
                      <a:r>
                        <a:rPr lang="en-US" sz="1100" u="none" strike="noStrike" smtClean="0">
                          <a:effectLst/>
                        </a:rPr>
                        <a:t>488, 546 </a:t>
                      </a:r>
                      <a:r>
                        <a:rPr lang="en-US" sz="1100" u="none" strike="noStrike" dirty="0" smtClean="0">
                          <a:effectLst/>
                        </a:rPr>
                        <a:t>max</a:t>
                      </a:r>
                      <a:endParaRPr lang="en-US" sz="1100" b="0" i="0" u="none" strike="noStrike" dirty="0">
                        <a:solidFill>
                          <a:srgbClr val="000000"/>
                        </a:solidFill>
                        <a:effectLst/>
                        <a:latin typeface="Calibri"/>
                      </a:endParaRPr>
                    </a:p>
                  </a:txBody>
                  <a:tcPr marL="9525" marR="9525" marT="9525" marB="0" anchor="b"/>
                </a:tc>
                <a:tc>
                  <a:txBody>
                    <a:bodyPr/>
                    <a:lstStyle/>
                    <a:p>
                      <a:pPr algn="ctr" fontAlgn="b"/>
                      <a:r>
                        <a:rPr lang="en-US" sz="1100" u="none" strike="noStrike">
                          <a:effectLst/>
                        </a:rPr>
                        <a:t>647</a:t>
                      </a:r>
                      <a:endParaRPr lang="en-US" sz="1100" b="0" i="0" u="none" strike="noStrike">
                        <a:solidFill>
                          <a:srgbClr val="000000"/>
                        </a:solidFill>
                        <a:effectLst/>
                        <a:latin typeface="Calibri"/>
                      </a:endParaRPr>
                    </a:p>
                  </a:txBody>
                  <a:tcPr marL="9525" marR="9525" marT="9525" marB="0" anchor="b"/>
                </a:tc>
              </a:tr>
              <a:tr h="190500">
                <a:tc>
                  <a:txBody>
                    <a:bodyPr/>
                    <a:lstStyle/>
                    <a:p>
                      <a:pPr algn="l" fontAlgn="b"/>
                      <a:r>
                        <a:rPr lang="en-US" sz="1100" u="none" strike="noStrike">
                          <a:effectLst/>
                        </a:rPr>
                        <a:t>7-AAD</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dirty="0">
                          <a:effectLst/>
                        </a:rPr>
                        <a:t>Beckman Coulter</a:t>
                      </a:r>
                      <a:endParaRPr lang="en-US" sz="1100" b="0" i="0" u="none" strike="noStrike" dirty="0">
                        <a:solidFill>
                          <a:srgbClr val="000000"/>
                        </a:solidFill>
                        <a:effectLst/>
                        <a:latin typeface="Calibri"/>
                      </a:endParaRPr>
                    </a:p>
                  </a:txBody>
                  <a:tcPr marL="9525" marR="9525" marT="9525" marB="0" anchor="b"/>
                </a:tc>
                <a:tc>
                  <a:txBody>
                    <a:bodyPr/>
                    <a:lstStyle/>
                    <a:p>
                      <a:pPr algn="ctr" fontAlgn="b"/>
                      <a:r>
                        <a:rPr lang="en-US" sz="1100" u="none" strike="noStrike">
                          <a:effectLst/>
                        </a:rPr>
                        <a:t>A07704</a:t>
                      </a:r>
                      <a:endParaRPr lang="en-US" sz="1100" b="0" i="0" u="none" strike="noStrike">
                        <a:solidFill>
                          <a:srgbClr val="000000"/>
                        </a:solidFill>
                        <a:effectLst/>
                        <a:latin typeface="Calibri"/>
                      </a:endParaRPr>
                    </a:p>
                  </a:txBody>
                  <a:tcPr marL="9525" marR="9525" marT="9525" marB="0" anchor="b"/>
                </a:tc>
                <a:tc>
                  <a:txBody>
                    <a:bodyPr/>
                    <a:lstStyle/>
                    <a:p>
                      <a:pPr algn="ctr" fontAlgn="b"/>
                      <a:r>
                        <a:rPr lang="en-US" sz="1100" u="none" strike="noStrike" dirty="0" smtClean="0">
                          <a:effectLst/>
                        </a:rPr>
                        <a:t>488, 546 max</a:t>
                      </a:r>
                      <a:endParaRPr lang="en-US" sz="1100" b="0" i="0" u="none" strike="noStrike" dirty="0">
                        <a:solidFill>
                          <a:srgbClr val="000000"/>
                        </a:solidFill>
                        <a:effectLst/>
                        <a:latin typeface="Calibri"/>
                      </a:endParaRPr>
                    </a:p>
                  </a:txBody>
                  <a:tcPr marL="9525" marR="9525" marT="9525" marB="0" anchor="b"/>
                </a:tc>
                <a:tc>
                  <a:txBody>
                    <a:bodyPr/>
                    <a:lstStyle/>
                    <a:p>
                      <a:pPr algn="ctr" fontAlgn="b"/>
                      <a:r>
                        <a:rPr lang="en-US" sz="1100" u="none" strike="noStrike" dirty="0" smtClean="0">
                          <a:effectLst/>
                        </a:rPr>
                        <a:t>647</a:t>
                      </a:r>
                      <a:endParaRPr lang="en-US" sz="1100" b="0" i="0" u="none" strike="noStrike" dirty="0">
                        <a:solidFill>
                          <a:srgbClr val="000000"/>
                        </a:solidFill>
                        <a:effectLst/>
                        <a:latin typeface="Calibri"/>
                      </a:endParaRPr>
                    </a:p>
                  </a:txBody>
                  <a:tcPr marL="9525" marR="9525" marT="9525" marB="0" anchor="b"/>
                </a:tc>
              </a:tr>
              <a:tr h="190500">
                <a:tc>
                  <a:txBody>
                    <a:bodyPr/>
                    <a:lstStyle/>
                    <a:p>
                      <a:pPr algn="l" fontAlgn="b"/>
                      <a:r>
                        <a:rPr lang="en-US" sz="1100" u="none" strike="noStrike">
                          <a:effectLst/>
                        </a:rPr>
                        <a:t>Annexin V FITC</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Life Technologies</a:t>
                      </a:r>
                      <a:endParaRPr lang="en-US" sz="1100" b="0" i="0" u="none" strike="noStrike">
                        <a:solidFill>
                          <a:srgbClr val="000000"/>
                        </a:solidFill>
                        <a:effectLst/>
                        <a:latin typeface="Calibri"/>
                      </a:endParaRPr>
                    </a:p>
                  </a:txBody>
                  <a:tcPr marL="9525" marR="9525" marT="9525" marB="0" anchor="b"/>
                </a:tc>
                <a:tc>
                  <a:txBody>
                    <a:bodyPr/>
                    <a:lstStyle/>
                    <a:p>
                      <a:pPr algn="ctr" fontAlgn="b"/>
                      <a:r>
                        <a:rPr lang="en-US" sz="1100" u="none" strike="noStrike">
                          <a:effectLst/>
                        </a:rPr>
                        <a:t>A13199</a:t>
                      </a:r>
                      <a:endParaRPr lang="en-US" sz="1100" b="0" i="0" u="none" strike="noStrike">
                        <a:solidFill>
                          <a:srgbClr val="000000"/>
                        </a:solidFill>
                        <a:effectLst/>
                        <a:latin typeface="Calibri"/>
                      </a:endParaRPr>
                    </a:p>
                  </a:txBody>
                  <a:tcPr marL="9525" marR="9525" marT="9525" marB="0" anchor="b"/>
                </a:tc>
                <a:tc>
                  <a:txBody>
                    <a:bodyPr/>
                    <a:lstStyle/>
                    <a:p>
                      <a:pPr algn="ctr" fontAlgn="b"/>
                      <a:r>
                        <a:rPr lang="en-US" sz="1100" u="none" strike="noStrike" dirty="0">
                          <a:effectLst/>
                        </a:rPr>
                        <a:t>494</a:t>
                      </a:r>
                      <a:endParaRPr lang="en-US" sz="1100" b="0" i="0" u="none" strike="noStrike" dirty="0">
                        <a:solidFill>
                          <a:srgbClr val="000000"/>
                        </a:solidFill>
                        <a:effectLst/>
                        <a:latin typeface="Calibri"/>
                      </a:endParaRPr>
                    </a:p>
                  </a:txBody>
                  <a:tcPr marL="9525" marR="9525" marT="9525" marB="0" anchor="b"/>
                </a:tc>
                <a:tc>
                  <a:txBody>
                    <a:bodyPr/>
                    <a:lstStyle/>
                    <a:p>
                      <a:pPr algn="ctr" fontAlgn="b"/>
                      <a:r>
                        <a:rPr lang="en-US" sz="1100" u="none" strike="noStrike">
                          <a:effectLst/>
                        </a:rPr>
                        <a:t>518</a:t>
                      </a:r>
                      <a:endParaRPr lang="en-US" sz="1100" b="0" i="0" u="none" strike="noStrike">
                        <a:solidFill>
                          <a:srgbClr val="000000"/>
                        </a:solidFill>
                        <a:effectLst/>
                        <a:latin typeface="Calibri"/>
                      </a:endParaRPr>
                    </a:p>
                  </a:txBody>
                  <a:tcPr marL="9525" marR="9525" marT="9525" marB="0" anchor="b"/>
                </a:tc>
              </a:tr>
              <a:tr h="190500">
                <a:tc>
                  <a:txBody>
                    <a:bodyPr/>
                    <a:lstStyle/>
                    <a:p>
                      <a:pPr algn="l" fontAlgn="b"/>
                      <a:r>
                        <a:rPr lang="en-US" sz="1100" u="none" strike="noStrike" dirty="0">
                          <a:effectLst/>
                        </a:rPr>
                        <a:t>Annexin V, Alexa Fluor 647</a:t>
                      </a:r>
                      <a:endParaRPr lang="en-US" sz="1100" b="0" i="0" u="none" strike="noStrike" dirty="0">
                        <a:solidFill>
                          <a:srgbClr val="000000"/>
                        </a:solidFill>
                        <a:effectLst/>
                        <a:latin typeface="Calibri"/>
                      </a:endParaRPr>
                    </a:p>
                  </a:txBody>
                  <a:tcPr marL="9525" marR="9525" marT="9525" marB="0" anchor="b"/>
                </a:tc>
                <a:tc>
                  <a:txBody>
                    <a:bodyPr/>
                    <a:lstStyle/>
                    <a:p>
                      <a:pPr algn="l" fontAlgn="b"/>
                      <a:r>
                        <a:rPr lang="en-US" sz="1100" u="none" strike="noStrike">
                          <a:effectLst/>
                        </a:rPr>
                        <a:t>Invitrogen</a:t>
                      </a:r>
                      <a:endParaRPr lang="en-US" sz="1100" b="0" i="0" u="none" strike="noStrike">
                        <a:solidFill>
                          <a:srgbClr val="000000"/>
                        </a:solidFill>
                        <a:effectLst/>
                        <a:latin typeface="Calibri"/>
                      </a:endParaRPr>
                    </a:p>
                  </a:txBody>
                  <a:tcPr marL="9525" marR="9525" marT="9525" marB="0" anchor="b"/>
                </a:tc>
                <a:tc>
                  <a:txBody>
                    <a:bodyPr/>
                    <a:lstStyle/>
                    <a:p>
                      <a:pPr algn="ctr" fontAlgn="b"/>
                      <a:r>
                        <a:rPr lang="en-US" sz="1100" u="none" strike="noStrike">
                          <a:effectLst/>
                        </a:rPr>
                        <a:t>A23204</a:t>
                      </a:r>
                      <a:endParaRPr lang="en-US" sz="1100" b="0" i="0" u="none" strike="noStrike">
                        <a:solidFill>
                          <a:srgbClr val="000000"/>
                        </a:solidFill>
                        <a:effectLst/>
                        <a:latin typeface="Calibri"/>
                      </a:endParaRPr>
                    </a:p>
                  </a:txBody>
                  <a:tcPr marL="9525" marR="9525" marT="9525" marB="0" anchor="b"/>
                </a:tc>
                <a:tc>
                  <a:txBody>
                    <a:bodyPr/>
                    <a:lstStyle/>
                    <a:p>
                      <a:pPr algn="ctr" fontAlgn="b"/>
                      <a:r>
                        <a:rPr lang="en-US" sz="1100" u="none" strike="noStrike">
                          <a:effectLst/>
                        </a:rPr>
                        <a:t>650</a:t>
                      </a:r>
                      <a:endParaRPr lang="en-US" sz="1100" b="0" i="0" u="none" strike="noStrike">
                        <a:solidFill>
                          <a:srgbClr val="000000"/>
                        </a:solidFill>
                        <a:effectLst/>
                        <a:latin typeface="Calibri"/>
                      </a:endParaRPr>
                    </a:p>
                  </a:txBody>
                  <a:tcPr marL="9525" marR="9525" marT="9525" marB="0" anchor="b"/>
                </a:tc>
                <a:tc>
                  <a:txBody>
                    <a:bodyPr/>
                    <a:lstStyle/>
                    <a:p>
                      <a:pPr algn="ctr" fontAlgn="b"/>
                      <a:r>
                        <a:rPr lang="en-US" sz="1100" u="none" strike="noStrike">
                          <a:effectLst/>
                        </a:rPr>
                        <a:t>665</a:t>
                      </a:r>
                      <a:endParaRPr lang="en-US" sz="1100" b="0" i="0" u="none" strike="noStrike">
                        <a:solidFill>
                          <a:srgbClr val="000000"/>
                        </a:solidFill>
                        <a:effectLst/>
                        <a:latin typeface="Calibri"/>
                      </a:endParaRPr>
                    </a:p>
                  </a:txBody>
                  <a:tcPr marL="9525" marR="9525" marT="9525" marB="0" anchor="b"/>
                </a:tc>
              </a:tr>
              <a:tr h="190500">
                <a:tc>
                  <a:txBody>
                    <a:bodyPr/>
                    <a:lstStyle/>
                    <a:p>
                      <a:pPr algn="l" fontAlgn="b"/>
                      <a:r>
                        <a:rPr lang="en-US" sz="1100" u="none" strike="noStrike" dirty="0">
                          <a:effectLst/>
                        </a:rPr>
                        <a:t>Annexin V binding buffer (5x)</a:t>
                      </a:r>
                      <a:endParaRPr lang="en-US" sz="1100" b="0" i="0" u="none" strike="noStrike" dirty="0">
                        <a:solidFill>
                          <a:srgbClr val="000000"/>
                        </a:solidFill>
                        <a:effectLst/>
                        <a:latin typeface="Calibri"/>
                      </a:endParaRPr>
                    </a:p>
                  </a:txBody>
                  <a:tcPr marL="9525" marR="9525" marT="9525" marB="0" anchor="b"/>
                </a:tc>
                <a:tc>
                  <a:txBody>
                    <a:bodyPr/>
                    <a:lstStyle/>
                    <a:p>
                      <a:pPr algn="l" fontAlgn="b"/>
                      <a:r>
                        <a:rPr lang="en-US" sz="1100" u="none" strike="noStrike" dirty="0">
                          <a:effectLst/>
                        </a:rPr>
                        <a:t>Invitrogen</a:t>
                      </a:r>
                      <a:endParaRPr lang="en-US" sz="1100" b="0" i="0" u="none" strike="noStrike" dirty="0">
                        <a:solidFill>
                          <a:srgbClr val="000000"/>
                        </a:solidFill>
                        <a:effectLst/>
                        <a:latin typeface="Calibri"/>
                      </a:endParaRPr>
                    </a:p>
                  </a:txBody>
                  <a:tcPr marL="9525" marR="9525" marT="9525" marB="0" anchor="b"/>
                </a:tc>
                <a:tc>
                  <a:txBody>
                    <a:bodyPr/>
                    <a:lstStyle/>
                    <a:p>
                      <a:pPr algn="ctr" fontAlgn="b"/>
                      <a:r>
                        <a:rPr lang="en-US" sz="1100" u="none" strike="noStrike">
                          <a:effectLst/>
                        </a:rPr>
                        <a:t>V13246</a:t>
                      </a:r>
                      <a:endParaRPr lang="en-US" sz="1100" b="0" i="0" u="none" strike="noStrike">
                        <a:solidFill>
                          <a:srgbClr val="000000"/>
                        </a:solidFill>
                        <a:effectLst/>
                        <a:latin typeface="Calibri"/>
                      </a:endParaRPr>
                    </a:p>
                  </a:txBody>
                  <a:tcPr marL="9525" marR="9525" marT="9525" marB="0" anchor="b"/>
                </a:tc>
                <a:tc>
                  <a:txBody>
                    <a:bodyPr/>
                    <a:lstStyle/>
                    <a:p>
                      <a:pPr algn="ctr" fontAlgn="b"/>
                      <a:r>
                        <a:rPr lang="en-US" sz="1100" u="none" strike="noStrike" dirty="0">
                          <a:effectLst/>
                        </a:rPr>
                        <a:t>-</a:t>
                      </a:r>
                      <a:endParaRPr lang="en-US" sz="1100" b="0" i="0" u="none" strike="noStrike" dirty="0">
                        <a:solidFill>
                          <a:srgbClr val="000000"/>
                        </a:solidFill>
                        <a:effectLst/>
                        <a:latin typeface="Calibri"/>
                      </a:endParaRPr>
                    </a:p>
                  </a:txBody>
                  <a:tcPr marL="9525" marR="9525" marT="9525" marB="0" anchor="b"/>
                </a:tc>
                <a:tc>
                  <a:txBody>
                    <a:bodyPr/>
                    <a:lstStyle/>
                    <a:p>
                      <a:pPr algn="ctr" fontAlgn="b"/>
                      <a:r>
                        <a:rPr lang="en-US" sz="1100" u="none" strike="noStrike" dirty="0">
                          <a:effectLst/>
                        </a:rPr>
                        <a:t>-</a:t>
                      </a:r>
                      <a:endParaRPr lang="en-US" sz="1100" b="0" i="0" u="none" strike="noStrike" dirty="0">
                        <a:solidFill>
                          <a:srgbClr val="000000"/>
                        </a:solidFill>
                        <a:effectLst/>
                        <a:latin typeface="Calibri"/>
                      </a:endParaRPr>
                    </a:p>
                  </a:txBody>
                  <a:tcPr marL="9525" marR="9525" marT="9525" marB="0" anchor="b"/>
                </a:tc>
              </a:tr>
              <a:tr h="190500">
                <a:tc>
                  <a:txBody>
                    <a:bodyPr/>
                    <a:lstStyle/>
                    <a:p>
                      <a:pPr algn="l" fontAlgn="b"/>
                      <a:r>
                        <a:rPr lang="en-US" sz="1100" b="0" i="0" u="none" strike="noStrike" dirty="0" err="1" smtClean="0">
                          <a:solidFill>
                            <a:schemeClr val="bg1"/>
                          </a:solidFill>
                          <a:effectLst/>
                          <a:latin typeface="+mn-lt"/>
                        </a:rPr>
                        <a:t>Camptothecin</a:t>
                      </a:r>
                      <a:endParaRPr lang="en-US" sz="1100" b="0" i="0" u="none" strike="noStrike" dirty="0">
                        <a:solidFill>
                          <a:schemeClr val="bg1"/>
                        </a:solidFill>
                        <a:effectLst/>
                        <a:latin typeface="+mn-lt"/>
                      </a:endParaRPr>
                    </a:p>
                  </a:txBody>
                  <a:tcPr marL="9525" marR="9525" marT="9525" marB="0" anchor="b"/>
                </a:tc>
                <a:tc>
                  <a:txBody>
                    <a:bodyPr/>
                    <a:lstStyle/>
                    <a:p>
                      <a:pPr algn="l" fontAlgn="b"/>
                      <a:r>
                        <a:rPr lang="en-US" sz="1100" b="0" i="0" u="none" strike="noStrike" dirty="0" smtClean="0">
                          <a:solidFill>
                            <a:schemeClr val="bg1"/>
                          </a:solidFill>
                          <a:effectLst/>
                          <a:latin typeface="+mn-lt"/>
                        </a:rPr>
                        <a:t>Sigma</a:t>
                      </a:r>
                      <a:endParaRPr lang="en-US" sz="1100" b="0" i="0" u="none" strike="noStrike" dirty="0">
                        <a:solidFill>
                          <a:schemeClr val="bg1"/>
                        </a:solidFill>
                        <a:effectLst/>
                        <a:latin typeface="+mn-lt"/>
                      </a:endParaRPr>
                    </a:p>
                  </a:txBody>
                  <a:tcPr marL="9525" marR="9525" marT="9525" marB="0" anchor="b"/>
                </a:tc>
                <a:tc>
                  <a:txBody>
                    <a:bodyPr/>
                    <a:lstStyle/>
                    <a:p>
                      <a:pPr algn="ctr" fontAlgn="b"/>
                      <a:r>
                        <a:rPr lang="en-US" sz="1100" b="0" i="0" u="none" strike="noStrike" dirty="0" smtClean="0">
                          <a:solidFill>
                            <a:schemeClr val="bg1"/>
                          </a:solidFill>
                          <a:effectLst/>
                          <a:latin typeface="+mn-lt"/>
                        </a:rPr>
                        <a:t>C9911</a:t>
                      </a:r>
                      <a:endParaRPr lang="en-US" sz="1100" b="0" i="0" u="none" strike="noStrike" dirty="0">
                        <a:solidFill>
                          <a:schemeClr val="bg1"/>
                        </a:solidFill>
                        <a:effectLst/>
                        <a:latin typeface="+mn-lt"/>
                      </a:endParaRPr>
                    </a:p>
                  </a:txBody>
                  <a:tcPr marL="9525" marR="9525" marT="9525" marB="0" anchor="b"/>
                </a:tc>
                <a:tc>
                  <a:txBody>
                    <a:bodyPr/>
                    <a:lstStyle/>
                    <a:p>
                      <a:pPr algn="ctr" fontAlgn="b"/>
                      <a:r>
                        <a:rPr lang="en-US" sz="1100" u="none" strike="noStrike" dirty="0">
                          <a:effectLst/>
                        </a:rPr>
                        <a:t>-</a:t>
                      </a:r>
                      <a:endParaRPr lang="en-US" sz="1100" b="0" i="0" u="none" strike="noStrike" dirty="0">
                        <a:solidFill>
                          <a:srgbClr val="000000"/>
                        </a:solidFill>
                        <a:effectLst/>
                        <a:latin typeface="Calibri"/>
                      </a:endParaRPr>
                    </a:p>
                  </a:txBody>
                  <a:tcPr marL="9525" marR="9525" marT="9525" marB="0" anchor="b"/>
                </a:tc>
                <a:tc>
                  <a:txBody>
                    <a:bodyPr/>
                    <a:lstStyle/>
                    <a:p>
                      <a:pPr algn="ctr" fontAlgn="b"/>
                      <a:r>
                        <a:rPr lang="en-US" sz="1100" u="none" strike="noStrike" dirty="0">
                          <a:effectLst/>
                        </a:rPr>
                        <a:t>-</a:t>
                      </a:r>
                      <a:endParaRPr lang="en-US" sz="1100" b="0" i="0" u="none" strike="noStrike" dirty="0">
                        <a:solidFill>
                          <a:srgbClr val="000000"/>
                        </a:solidFill>
                        <a:effectLst/>
                        <a:latin typeface="Calibri"/>
                      </a:endParaRPr>
                    </a:p>
                  </a:txBody>
                  <a:tcPr marL="9525" marR="9525" marT="9525" marB="0" anchor="b"/>
                </a:tc>
              </a:tr>
              <a:tr h="190500">
                <a:tc>
                  <a:txBody>
                    <a:bodyPr/>
                    <a:lstStyle/>
                    <a:p>
                      <a:pPr algn="l" fontAlgn="b"/>
                      <a:r>
                        <a:rPr lang="en-US" sz="1100" u="none" strike="noStrike" dirty="0">
                          <a:effectLst/>
                        </a:rPr>
                        <a:t>DAPI</a:t>
                      </a:r>
                      <a:endParaRPr lang="en-US" sz="1100" b="0" i="0" u="none" strike="noStrike" dirty="0">
                        <a:solidFill>
                          <a:srgbClr val="000000"/>
                        </a:solidFill>
                        <a:effectLst/>
                        <a:latin typeface="Calibri"/>
                      </a:endParaRPr>
                    </a:p>
                  </a:txBody>
                  <a:tcPr marL="9525" marR="9525" marT="9525" marB="0" anchor="b"/>
                </a:tc>
                <a:tc>
                  <a:txBody>
                    <a:bodyPr/>
                    <a:lstStyle/>
                    <a:p>
                      <a:pPr algn="l" fontAlgn="b"/>
                      <a:r>
                        <a:rPr lang="en-US" sz="1100" u="none" strike="noStrike">
                          <a:effectLst/>
                        </a:rPr>
                        <a:t>Invitrogen</a:t>
                      </a:r>
                      <a:endParaRPr lang="en-US" sz="1100" b="0" i="0" u="none" strike="noStrike">
                        <a:solidFill>
                          <a:srgbClr val="000000"/>
                        </a:solidFill>
                        <a:effectLst/>
                        <a:latin typeface="Calibri"/>
                      </a:endParaRPr>
                    </a:p>
                  </a:txBody>
                  <a:tcPr marL="9525" marR="9525" marT="9525" marB="0" anchor="b"/>
                </a:tc>
                <a:tc>
                  <a:txBody>
                    <a:bodyPr/>
                    <a:lstStyle/>
                    <a:p>
                      <a:pPr algn="ctr" fontAlgn="b"/>
                      <a:r>
                        <a:rPr lang="en-US" sz="1100" u="none" strike="noStrike">
                          <a:effectLst/>
                        </a:rPr>
                        <a:t>D1306</a:t>
                      </a:r>
                      <a:endParaRPr lang="en-US" sz="1100" b="0" i="0" u="none" strike="noStrike">
                        <a:solidFill>
                          <a:srgbClr val="000000"/>
                        </a:solidFill>
                        <a:effectLst/>
                        <a:latin typeface="Calibri"/>
                      </a:endParaRPr>
                    </a:p>
                  </a:txBody>
                  <a:tcPr marL="9525" marR="9525" marT="9525" marB="0" anchor="b"/>
                </a:tc>
                <a:tc>
                  <a:txBody>
                    <a:bodyPr/>
                    <a:lstStyle/>
                    <a:p>
                      <a:pPr algn="ctr" fontAlgn="b"/>
                      <a:r>
                        <a:rPr lang="en-US" sz="1100" u="none" strike="noStrike">
                          <a:effectLst/>
                        </a:rPr>
                        <a:t>358</a:t>
                      </a:r>
                      <a:endParaRPr lang="en-US" sz="1100" b="0" i="0" u="none" strike="noStrike">
                        <a:solidFill>
                          <a:srgbClr val="000000"/>
                        </a:solidFill>
                        <a:effectLst/>
                        <a:latin typeface="Calibri"/>
                      </a:endParaRPr>
                    </a:p>
                  </a:txBody>
                  <a:tcPr marL="9525" marR="9525" marT="9525" marB="0" anchor="b"/>
                </a:tc>
                <a:tc>
                  <a:txBody>
                    <a:bodyPr/>
                    <a:lstStyle/>
                    <a:p>
                      <a:pPr algn="ctr" fontAlgn="b"/>
                      <a:r>
                        <a:rPr lang="en-US" sz="1100" u="none" strike="noStrike">
                          <a:effectLst/>
                        </a:rPr>
                        <a:t>461</a:t>
                      </a:r>
                      <a:endParaRPr lang="en-US" sz="1100" b="0" i="0" u="none" strike="noStrike">
                        <a:solidFill>
                          <a:srgbClr val="000000"/>
                        </a:solidFill>
                        <a:effectLst/>
                        <a:latin typeface="Calibri"/>
                      </a:endParaRPr>
                    </a:p>
                  </a:txBody>
                  <a:tcPr marL="9525" marR="9525" marT="9525" marB="0" anchor="b"/>
                </a:tc>
              </a:tr>
              <a:tr h="190500">
                <a:tc>
                  <a:txBody>
                    <a:bodyPr/>
                    <a:lstStyle/>
                    <a:p>
                      <a:pPr algn="l" fontAlgn="b"/>
                      <a:r>
                        <a:rPr lang="en-US" sz="1100" u="none" strike="noStrike" dirty="0" smtClean="0">
                          <a:effectLst/>
                        </a:rPr>
                        <a:t>DAPI</a:t>
                      </a:r>
                      <a:endParaRPr lang="en-US" sz="1100" b="0" i="0" u="none" strike="noStrike" dirty="0">
                        <a:solidFill>
                          <a:srgbClr val="000000"/>
                        </a:solidFill>
                        <a:effectLst/>
                        <a:latin typeface="Calibri"/>
                      </a:endParaRPr>
                    </a:p>
                  </a:txBody>
                  <a:tcPr marL="9525" marR="9525" marT="9525" marB="0" anchor="b"/>
                </a:tc>
                <a:tc>
                  <a:txBody>
                    <a:bodyPr/>
                    <a:lstStyle/>
                    <a:p>
                      <a:pPr algn="l" fontAlgn="b"/>
                      <a:r>
                        <a:rPr lang="en-US" sz="1100" u="none" strike="noStrike">
                          <a:effectLst/>
                        </a:rPr>
                        <a:t>Invitrogen</a:t>
                      </a:r>
                      <a:endParaRPr lang="en-US" sz="1100" b="0" i="0" u="none" strike="noStrike">
                        <a:solidFill>
                          <a:srgbClr val="000000"/>
                        </a:solidFill>
                        <a:effectLst/>
                        <a:latin typeface="Calibri"/>
                      </a:endParaRPr>
                    </a:p>
                  </a:txBody>
                  <a:tcPr marL="9525" marR="9525" marT="9525" marB="0" anchor="b"/>
                </a:tc>
                <a:tc>
                  <a:txBody>
                    <a:bodyPr/>
                    <a:lstStyle/>
                    <a:p>
                      <a:pPr algn="ctr" fontAlgn="b"/>
                      <a:r>
                        <a:rPr lang="en-US" sz="1100" u="none" strike="noStrike">
                          <a:effectLst/>
                        </a:rPr>
                        <a:t>D3571</a:t>
                      </a:r>
                      <a:endParaRPr lang="en-US" sz="1100" b="0" i="0" u="none" strike="noStrike">
                        <a:solidFill>
                          <a:srgbClr val="000000"/>
                        </a:solidFill>
                        <a:effectLst/>
                        <a:latin typeface="Calibri"/>
                      </a:endParaRPr>
                    </a:p>
                  </a:txBody>
                  <a:tcPr marL="9525" marR="9525" marT="9525" marB="0" anchor="b"/>
                </a:tc>
                <a:tc>
                  <a:txBody>
                    <a:bodyPr/>
                    <a:lstStyle/>
                    <a:p>
                      <a:pPr algn="ctr" fontAlgn="b"/>
                      <a:r>
                        <a:rPr lang="en-US" sz="1100" u="none" strike="noStrike">
                          <a:effectLst/>
                        </a:rPr>
                        <a:t>358</a:t>
                      </a:r>
                      <a:endParaRPr lang="en-US" sz="1100" b="0" i="0" u="none" strike="noStrike">
                        <a:solidFill>
                          <a:srgbClr val="000000"/>
                        </a:solidFill>
                        <a:effectLst/>
                        <a:latin typeface="Calibri"/>
                      </a:endParaRPr>
                    </a:p>
                  </a:txBody>
                  <a:tcPr marL="9525" marR="9525" marT="9525" marB="0" anchor="b"/>
                </a:tc>
                <a:tc>
                  <a:txBody>
                    <a:bodyPr/>
                    <a:lstStyle/>
                    <a:p>
                      <a:pPr algn="ctr" fontAlgn="b"/>
                      <a:r>
                        <a:rPr lang="en-US" sz="1100" u="none" strike="noStrike">
                          <a:effectLst/>
                        </a:rPr>
                        <a:t>461</a:t>
                      </a:r>
                      <a:endParaRPr lang="en-US" sz="1100" b="0" i="0" u="none" strike="noStrike">
                        <a:solidFill>
                          <a:srgbClr val="000000"/>
                        </a:solidFill>
                        <a:effectLst/>
                        <a:latin typeface="Calibri"/>
                      </a:endParaRPr>
                    </a:p>
                  </a:txBody>
                  <a:tcPr marL="9525" marR="9525" marT="9525" marB="0" anchor="b"/>
                </a:tc>
              </a:tr>
              <a:tr h="190500">
                <a:tc>
                  <a:txBody>
                    <a:bodyPr/>
                    <a:lstStyle/>
                    <a:p>
                      <a:pPr algn="l" fontAlgn="b"/>
                      <a:r>
                        <a:rPr lang="en-US" sz="1100" u="none" strike="noStrike">
                          <a:effectLst/>
                        </a:rPr>
                        <a:t>DAPI</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Pierce</a:t>
                      </a:r>
                      <a:endParaRPr lang="en-US" sz="1100" b="0" i="0" u="none" strike="noStrike">
                        <a:solidFill>
                          <a:srgbClr val="000000"/>
                        </a:solidFill>
                        <a:effectLst/>
                        <a:latin typeface="Calibri"/>
                      </a:endParaRPr>
                    </a:p>
                  </a:txBody>
                  <a:tcPr marL="9525" marR="9525" marT="9525" marB="0" anchor="b"/>
                </a:tc>
                <a:tc>
                  <a:txBody>
                    <a:bodyPr/>
                    <a:lstStyle/>
                    <a:p>
                      <a:pPr algn="ctr" fontAlgn="b"/>
                      <a:r>
                        <a:rPr lang="en-US" sz="1100" u="none" strike="noStrike">
                          <a:effectLst/>
                        </a:rPr>
                        <a:t>46190</a:t>
                      </a:r>
                      <a:endParaRPr lang="en-US" sz="1100" b="0" i="0" u="none" strike="noStrike">
                        <a:solidFill>
                          <a:srgbClr val="000000"/>
                        </a:solidFill>
                        <a:effectLst/>
                        <a:latin typeface="Calibri"/>
                      </a:endParaRPr>
                    </a:p>
                  </a:txBody>
                  <a:tcPr marL="9525" marR="9525" marT="9525" marB="0" anchor="b"/>
                </a:tc>
                <a:tc>
                  <a:txBody>
                    <a:bodyPr/>
                    <a:lstStyle/>
                    <a:p>
                      <a:pPr algn="ctr" fontAlgn="b"/>
                      <a:r>
                        <a:rPr lang="en-US" sz="1100" u="none" strike="noStrike">
                          <a:effectLst/>
                        </a:rPr>
                        <a:t>358</a:t>
                      </a:r>
                      <a:endParaRPr lang="en-US" sz="1100" b="0" i="0" u="none" strike="noStrike">
                        <a:solidFill>
                          <a:srgbClr val="000000"/>
                        </a:solidFill>
                        <a:effectLst/>
                        <a:latin typeface="Calibri"/>
                      </a:endParaRPr>
                    </a:p>
                  </a:txBody>
                  <a:tcPr marL="9525" marR="9525" marT="9525" marB="0" anchor="b"/>
                </a:tc>
                <a:tc>
                  <a:txBody>
                    <a:bodyPr/>
                    <a:lstStyle/>
                    <a:p>
                      <a:pPr algn="ctr" fontAlgn="b"/>
                      <a:r>
                        <a:rPr lang="en-US" sz="1100" u="none" strike="noStrike">
                          <a:effectLst/>
                        </a:rPr>
                        <a:t>461</a:t>
                      </a:r>
                      <a:endParaRPr lang="en-US" sz="1100" b="0" i="0" u="none" strike="noStrike">
                        <a:solidFill>
                          <a:srgbClr val="000000"/>
                        </a:solidFill>
                        <a:effectLst/>
                        <a:latin typeface="Calibri"/>
                      </a:endParaRPr>
                    </a:p>
                  </a:txBody>
                  <a:tcPr marL="9525" marR="9525" marT="9525" marB="0" anchor="b"/>
                </a:tc>
              </a:tr>
              <a:tr h="190500">
                <a:tc>
                  <a:txBody>
                    <a:bodyPr/>
                    <a:lstStyle/>
                    <a:p>
                      <a:pPr algn="l" fontAlgn="b"/>
                      <a:r>
                        <a:rPr lang="en-US" sz="1100" u="none" strike="noStrike">
                          <a:effectLst/>
                        </a:rPr>
                        <a:t>Propidium Iodide</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Life Technologies</a:t>
                      </a:r>
                      <a:endParaRPr lang="en-US" sz="1100" b="0" i="0" u="none" strike="noStrike">
                        <a:solidFill>
                          <a:srgbClr val="000000"/>
                        </a:solidFill>
                        <a:effectLst/>
                        <a:latin typeface="Calibri"/>
                      </a:endParaRPr>
                    </a:p>
                  </a:txBody>
                  <a:tcPr marL="9525" marR="9525" marT="9525" marB="0" anchor="b"/>
                </a:tc>
                <a:tc>
                  <a:txBody>
                    <a:bodyPr/>
                    <a:lstStyle/>
                    <a:p>
                      <a:pPr algn="ctr" fontAlgn="b"/>
                      <a:r>
                        <a:rPr lang="en-US" sz="1100" u="none" strike="noStrike">
                          <a:effectLst/>
                        </a:rPr>
                        <a:t>P3566</a:t>
                      </a:r>
                      <a:endParaRPr lang="en-US" sz="1100" b="0" i="0" u="none" strike="noStrike">
                        <a:solidFill>
                          <a:srgbClr val="000000"/>
                        </a:solidFill>
                        <a:effectLst/>
                        <a:latin typeface="Calibri"/>
                      </a:endParaRPr>
                    </a:p>
                  </a:txBody>
                  <a:tcPr marL="9525" marR="9525" marT="9525" marB="0" anchor="b"/>
                </a:tc>
                <a:tc>
                  <a:txBody>
                    <a:bodyPr/>
                    <a:lstStyle/>
                    <a:p>
                      <a:pPr algn="ctr" fontAlgn="b"/>
                      <a:r>
                        <a:rPr lang="en-US" sz="1100" u="none" strike="noStrike">
                          <a:effectLst/>
                        </a:rPr>
                        <a:t>535</a:t>
                      </a:r>
                      <a:endParaRPr lang="en-US" sz="1100" b="0" i="0" u="none" strike="noStrike">
                        <a:solidFill>
                          <a:srgbClr val="000000"/>
                        </a:solidFill>
                        <a:effectLst/>
                        <a:latin typeface="Calibri"/>
                      </a:endParaRPr>
                    </a:p>
                  </a:txBody>
                  <a:tcPr marL="9525" marR="9525" marT="9525" marB="0" anchor="b"/>
                </a:tc>
                <a:tc>
                  <a:txBody>
                    <a:bodyPr/>
                    <a:lstStyle/>
                    <a:p>
                      <a:pPr algn="ctr" fontAlgn="b"/>
                      <a:r>
                        <a:rPr lang="en-US" sz="1100" u="none" strike="noStrike">
                          <a:effectLst/>
                        </a:rPr>
                        <a:t>617</a:t>
                      </a:r>
                      <a:endParaRPr lang="en-US" sz="1100" b="0" i="0" u="none" strike="noStrike">
                        <a:solidFill>
                          <a:srgbClr val="000000"/>
                        </a:solidFill>
                        <a:effectLst/>
                        <a:latin typeface="Calibri"/>
                      </a:endParaRPr>
                    </a:p>
                  </a:txBody>
                  <a:tcPr marL="9525" marR="9525" marT="9525" marB="0" anchor="b"/>
                </a:tc>
              </a:tr>
              <a:tr h="190500">
                <a:tc>
                  <a:txBody>
                    <a:bodyPr/>
                    <a:lstStyle/>
                    <a:p>
                      <a:pPr algn="l" fontAlgn="b"/>
                      <a:r>
                        <a:rPr lang="en-US" sz="1100" u="none" strike="noStrike">
                          <a:effectLst/>
                        </a:rPr>
                        <a:t>Propidium Iodide (FluroPure grade)</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Invitrogen</a:t>
                      </a:r>
                      <a:endParaRPr lang="en-US" sz="1100" b="0" i="0" u="none" strike="noStrike">
                        <a:solidFill>
                          <a:srgbClr val="000000"/>
                        </a:solidFill>
                        <a:effectLst/>
                        <a:latin typeface="Calibri"/>
                      </a:endParaRPr>
                    </a:p>
                  </a:txBody>
                  <a:tcPr marL="9525" marR="9525" marT="9525" marB="0" anchor="b"/>
                </a:tc>
                <a:tc>
                  <a:txBody>
                    <a:bodyPr/>
                    <a:lstStyle/>
                    <a:p>
                      <a:pPr algn="ctr" fontAlgn="b"/>
                      <a:r>
                        <a:rPr lang="en-US" sz="1100" u="none" strike="noStrike">
                          <a:effectLst/>
                        </a:rPr>
                        <a:t>P21493</a:t>
                      </a:r>
                      <a:endParaRPr lang="en-US" sz="1100" b="0" i="0" u="none" strike="noStrike">
                        <a:solidFill>
                          <a:srgbClr val="000000"/>
                        </a:solidFill>
                        <a:effectLst/>
                        <a:latin typeface="Calibri"/>
                      </a:endParaRPr>
                    </a:p>
                  </a:txBody>
                  <a:tcPr marL="9525" marR="9525" marT="9525" marB="0" anchor="b"/>
                </a:tc>
                <a:tc>
                  <a:txBody>
                    <a:bodyPr/>
                    <a:lstStyle/>
                    <a:p>
                      <a:pPr algn="ctr" fontAlgn="b"/>
                      <a:r>
                        <a:rPr lang="en-US" sz="1100" u="none" strike="noStrike">
                          <a:effectLst/>
                        </a:rPr>
                        <a:t>535</a:t>
                      </a:r>
                      <a:endParaRPr lang="en-US" sz="1100" b="0" i="0" u="none" strike="noStrike">
                        <a:solidFill>
                          <a:srgbClr val="000000"/>
                        </a:solidFill>
                        <a:effectLst/>
                        <a:latin typeface="Calibri"/>
                      </a:endParaRPr>
                    </a:p>
                  </a:txBody>
                  <a:tcPr marL="9525" marR="9525" marT="9525" marB="0" anchor="b"/>
                </a:tc>
                <a:tc>
                  <a:txBody>
                    <a:bodyPr/>
                    <a:lstStyle/>
                    <a:p>
                      <a:pPr algn="ctr" fontAlgn="b"/>
                      <a:r>
                        <a:rPr lang="en-US" sz="1100" u="none" strike="noStrike">
                          <a:effectLst/>
                        </a:rPr>
                        <a:t>617</a:t>
                      </a:r>
                      <a:endParaRPr lang="en-US" sz="1100" b="0" i="0" u="none" strike="noStrike">
                        <a:solidFill>
                          <a:srgbClr val="000000"/>
                        </a:solidFill>
                        <a:effectLst/>
                        <a:latin typeface="Calibri"/>
                      </a:endParaRPr>
                    </a:p>
                  </a:txBody>
                  <a:tcPr marL="9525" marR="9525" marT="9525" marB="0" anchor="b"/>
                </a:tc>
              </a:tr>
              <a:tr h="190500">
                <a:tc>
                  <a:txBody>
                    <a:bodyPr/>
                    <a:lstStyle/>
                    <a:p>
                      <a:pPr algn="l" fontAlgn="b"/>
                      <a:r>
                        <a:rPr lang="en-US" sz="1100" u="none" strike="noStrike">
                          <a:effectLst/>
                        </a:rPr>
                        <a:t>SYTOX Green dead cell Stain</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Molecular Probes</a:t>
                      </a:r>
                      <a:endParaRPr lang="en-US" sz="1100" b="0" i="0" u="none" strike="noStrike">
                        <a:solidFill>
                          <a:srgbClr val="000000"/>
                        </a:solidFill>
                        <a:effectLst/>
                        <a:latin typeface="Calibri"/>
                      </a:endParaRPr>
                    </a:p>
                  </a:txBody>
                  <a:tcPr marL="9525" marR="9525" marT="9525" marB="0" anchor="b"/>
                </a:tc>
                <a:tc>
                  <a:txBody>
                    <a:bodyPr/>
                    <a:lstStyle/>
                    <a:p>
                      <a:pPr algn="ctr" fontAlgn="b"/>
                      <a:r>
                        <a:rPr lang="en-US" sz="1100" u="none" strike="noStrike">
                          <a:effectLst/>
                        </a:rPr>
                        <a:t>S34860</a:t>
                      </a:r>
                      <a:endParaRPr lang="en-US" sz="1100" b="0" i="0" u="none" strike="noStrike">
                        <a:solidFill>
                          <a:srgbClr val="000000"/>
                        </a:solidFill>
                        <a:effectLst/>
                        <a:latin typeface="Calibri"/>
                      </a:endParaRPr>
                    </a:p>
                  </a:txBody>
                  <a:tcPr marL="9525" marR="9525" marT="9525" marB="0" anchor="b"/>
                </a:tc>
                <a:tc>
                  <a:txBody>
                    <a:bodyPr/>
                    <a:lstStyle/>
                    <a:p>
                      <a:pPr algn="ctr" fontAlgn="b"/>
                      <a:r>
                        <a:rPr lang="en-US" sz="1100" u="none" strike="noStrike">
                          <a:effectLst/>
                        </a:rPr>
                        <a:t>504</a:t>
                      </a:r>
                      <a:endParaRPr lang="en-US" sz="1100" b="0" i="0" u="none" strike="noStrike">
                        <a:solidFill>
                          <a:srgbClr val="000000"/>
                        </a:solidFill>
                        <a:effectLst/>
                        <a:latin typeface="Calibri"/>
                      </a:endParaRPr>
                    </a:p>
                  </a:txBody>
                  <a:tcPr marL="9525" marR="9525" marT="9525" marB="0" anchor="b"/>
                </a:tc>
                <a:tc>
                  <a:txBody>
                    <a:bodyPr/>
                    <a:lstStyle/>
                    <a:p>
                      <a:pPr algn="ctr" fontAlgn="b"/>
                      <a:r>
                        <a:rPr lang="en-US" sz="1100" u="none" strike="noStrike">
                          <a:effectLst/>
                        </a:rPr>
                        <a:t>523</a:t>
                      </a:r>
                      <a:endParaRPr lang="en-US" sz="1100" b="0" i="0" u="none" strike="noStrike">
                        <a:solidFill>
                          <a:srgbClr val="000000"/>
                        </a:solidFill>
                        <a:effectLst/>
                        <a:latin typeface="Calibri"/>
                      </a:endParaRPr>
                    </a:p>
                  </a:txBody>
                  <a:tcPr marL="9525" marR="9525" marT="9525" marB="0" anchor="b"/>
                </a:tc>
              </a:tr>
              <a:tr h="200025">
                <a:tc>
                  <a:txBody>
                    <a:bodyPr/>
                    <a:lstStyle/>
                    <a:p>
                      <a:pPr algn="l" fontAlgn="b"/>
                      <a:r>
                        <a:rPr lang="en-US" sz="1100" u="none" strike="noStrike">
                          <a:effectLst/>
                        </a:rPr>
                        <a:t>TUNEL kit</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Roche</a:t>
                      </a:r>
                      <a:endParaRPr lang="en-US" sz="1100" b="0" i="0" u="none" strike="noStrike">
                        <a:solidFill>
                          <a:srgbClr val="000000"/>
                        </a:solidFill>
                        <a:effectLst/>
                        <a:latin typeface="Calibri"/>
                      </a:endParaRPr>
                    </a:p>
                  </a:txBody>
                  <a:tcPr marL="9525" marR="9525" marT="9525" marB="0" anchor="b"/>
                </a:tc>
                <a:tc>
                  <a:txBody>
                    <a:bodyPr/>
                    <a:lstStyle/>
                    <a:p>
                      <a:pPr algn="ctr" fontAlgn="b"/>
                      <a:r>
                        <a:rPr lang="en-US" sz="1100" u="none" strike="noStrike">
                          <a:effectLst/>
                        </a:rPr>
                        <a:t>11 684 785 910</a:t>
                      </a:r>
                      <a:endParaRPr lang="en-US" sz="1100" b="0" i="0" u="none" strike="noStrike">
                        <a:solidFill>
                          <a:srgbClr val="000000"/>
                        </a:solidFill>
                        <a:effectLst/>
                        <a:latin typeface="Calibri"/>
                      </a:endParaRPr>
                    </a:p>
                  </a:txBody>
                  <a:tcPr marL="9525" marR="9525" marT="9525" marB="0" anchor="b"/>
                </a:tc>
                <a:tc>
                  <a:txBody>
                    <a:bodyPr/>
                    <a:lstStyle/>
                    <a:p>
                      <a:pPr algn="ctr" fontAlgn="b"/>
                      <a:r>
                        <a:rPr lang="en-US" sz="1100" u="none" strike="noStrike">
                          <a:effectLst/>
                        </a:rPr>
                        <a:t>494</a:t>
                      </a:r>
                      <a:endParaRPr lang="en-US" sz="1100" b="0" i="0" u="none" strike="noStrike">
                        <a:solidFill>
                          <a:srgbClr val="000000"/>
                        </a:solidFill>
                        <a:effectLst/>
                        <a:latin typeface="Calibri"/>
                      </a:endParaRPr>
                    </a:p>
                  </a:txBody>
                  <a:tcPr marL="9525" marR="9525" marT="9525" marB="0" anchor="b"/>
                </a:tc>
                <a:tc>
                  <a:txBody>
                    <a:bodyPr/>
                    <a:lstStyle/>
                    <a:p>
                      <a:pPr algn="ctr" fontAlgn="b"/>
                      <a:r>
                        <a:rPr lang="en-US" sz="1100" u="none" strike="noStrike" dirty="0">
                          <a:effectLst/>
                        </a:rPr>
                        <a:t>518</a:t>
                      </a:r>
                      <a:endParaRPr lang="en-US" sz="1100" b="0" i="0" u="none" strike="noStrike" dirty="0">
                        <a:solidFill>
                          <a:srgbClr val="000000"/>
                        </a:solidFill>
                        <a:effectLst/>
                        <a:latin typeface="Calibri"/>
                      </a:endParaRPr>
                    </a:p>
                  </a:txBody>
                  <a:tcPr marL="9525" marR="9525" marT="9525" marB="0" anchor="b"/>
                </a:tc>
              </a:tr>
            </a:tbl>
          </a:graphicData>
        </a:graphic>
      </p:graphicFrame>
    </p:spTree>
    <p:extLst>
      <p:ext uri="{BB962C8B-B14F-4D97-AF65-F5344CB8AC3E}">
        <p14:creationId xmlns:p14="http://schemas.microsoft.com/office/powerpoint/2010/main" val="129709387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References</a:t>
            </a:r>
            <a:endParaRPr lang="en-US" dirty="0"/>
          </a:p>
        </p:txBody>
      </p:sp>
      <p:sp>
        <p:nvSpPr>
          <p:cNvPr id="3" name="Content Placeholder 2"/>
          <p:cNvSpPr>
            <a:spLocks noGrp="1"/>
          </p:cNvSpPr>
          <p:nvPr>
            <p:ph idx="1"/>
          </p:nvPr>
        </p:nvSpPr>
        <p:spPr/>
        <p:txBody>
          <a:bodyPr/>
          <a:lstStyle/>
          <a:p>
            <a:r>
              <a:rPr lang="en-US" sz="1600" dirty="0" smtClean="0"/>
              <a:t>Andree, H. A. M. et al. (1990) Binding of Vascular Anticoagulant </a:t>
            </a:r>
            <a:r>
              <a:rPr lang="en-US" sz="1600" dirty="0" smtClean="0">
                <a:sym typeface="Symbol"/>
              </a:rPr>
              <a:t> (VAC ) to Planar Phospholipid Bilayers. </a:t>
            </a:r>
            <a:r>
              <a:rPr lang="en-US" sz="1600" i="1" dirty="0" smtClean="0">
                <a:sym typeface="Symbol"/>
              </a:rPr>
              <a:t>The Journal of Biological Chemistry </a:t>
            </a:r>
            <a:r>
              <a:rPr lang="en-US" sz="1600" dirty="0" smtClean="0">
                <a:sym typeface="Symbol"/>
              </a:rPr>
              <a:t>265, 9, 4923-4928.</a:t>
            </a:r>
          </a:p>
          <a:p>
            <a:r>
              <a:rPr lang="en-US" sz="1600" dirty="0" smtClean="0">
                <a:sym typeface="Symbol"/>
              </a:rPr>
              <a:t>Cassarizza, A et al. (2000) Flow Cytometric Analysis of Mitochondrial Membrane Potential using JC-1. </a:t>
            </a:r>
            <a:r>
              <a:rPr lang="en-US" sz="1600" i="1" dirty="0" smtClean="0"/>
              <a:t>Current Protocols in Cytometry</a:t>
            </a:r>
            <a:r>
              <a:rPr lang="en-US" sz="1600" dirty="0" smtClean="0"/>
              <a:t> 9.14, 1-7.</a:t>
            </a:r>
          </a:p>
          <a:p>
            <a:r>
              <a:rPr lang="en-US" sz="1600" dirty="0" smtClean="0"/>
              <a:t>Elmore, S. A. (2007). Apoptosis: a Review of Programmed Cell Death. </a:t>
            </a:r>
            <a:r>
              <a:rPr lang="en-US" sz="1600" i="1" dirty="0" smtClean="0"/>
              <a:t>Toxicol Pathol</a:t>
            </a:r>
            <a:r>
              <a:rPr lang="en-US" sz="1600" dirty="0" smtClean="0"/>
              <a:t> 35 (4):495-516.</a:t>
            </a:r>
          </a:p>
          <a:p>
            <a:r>
              <a:rPr lang="en-US" sz="1600" dirty="0" smtClean="0"/>
              <a:t>Janeway’s Immunology, Seventh Edition, 2008.</a:t>
            </a:r>
          </a:p>
          <a:p>
            <a:r>
              <a:rPr lang="en-US" sz="1600" dirty="0" smtClean="0"/>
              <a:t>Fadok, V. et al. (1992) Exposure of Phosphatidylserine on the Surface of Apoptotic Lymphocytes triggers specific recognition and removal by Macrophages. </a:t>
            </a:r>
            <a:r>
              <a:rPr lang="en-US" sz="1600" i="1" dirty="0" smtClean="0"/>
              <a:t>The Journal of Immunology </a:t>
            </a:r>
            <a:r>
              <a:rPr lang="en-US" sz="1600" dirty="0" smtClean="0"/>
              <a:t>148, 2207-2216.</a:t>
            </a:r>
          </a:p>
          <a:p>
            <a:r>
              <a:rPr lang="en-US" sz="1600" dirty="0" smtClean="0"/>
              <a:t>Koopman, G. et al. (1994) Annexin V for Flow Cytometric Detection of Phosphatidylserine Expression on B cells undergoing Apoptosis. </a:t>
            </a:r>
            <a:r>
              <a:rPr lang="en-US" sz="1600" i="1" dirty="0" smtClean="0"/>
              <a:t>Blood</a:t>
            </a:r>
            <a:r>
              <a:rPr lang="en-US" sz="1600" dirty="0" smtClean="0"/>
              <a:t> 84, 1415-1420.</a:t>
            </a:r>
          </a:p>
          <a:p>
            <a:r>
              <a:rPr lang="en-US" sz="1600" dirty="0" smtClean="0"/>
              <a:t>Lugli, E. et al. (2007) Polychromatic Analysis of Mitochondrial Membrane Potential using JC-1. </a:t>
            </a:r>
            <a:r>
              <a:rPr lang="en-US" sz="1600" i="1" dirty="0" smtClean="0"/>
              <a:t>Current Protocols in Cytometry</a:t>
            </a:r>
            <a:r>
              <a:rPr lang="en-US" sz="1600" dirty="0" smtClean="0"/>
              <a:t> 7.32, 1-15.</a:t>
            </a:r>
          </a:p>
          <a:p>
            <a:endParaRPr lang="en-US" sz="1800" dirty="0" smtClean="0"/>
          </a:p>
          <a:p>
            <a:endParaRPr lang="en-US" sz="1800"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References</a:t>
            </a:r>
            <a:endParaRPr lang="en-US" dirty="0"/>
          </a:p>
        </p:txBody>
      </p:sp>
      <p:sp>
        <p:nvSpPr>
          <p:cNvPr id="3" name="Content Placeholder 2"/>
          <p:cNvSpPr>
            <a:spLocks noGrp="1"/>
          </p:cNvSpPr>
          <p:nvPr>
            <p:ph idx="1"/>
          </p:nvPr>
        </p:nvSpPr>
        <p:spPr/>
        <p:txBody>
          <a:bodyPr/>
          <a:lstStyle/>
          <a:p>
            <a:r>
              <a:rPr lang="en-US" sz="1600" dirty="0" smtClean="0"/>
              <a:t>Packard, B. et al. (2008) Intracellular Protease Activation in Apoptosis and Cell-mediated Cytotoxicity Characterized by Cell-permeable fluorogenic protease substrates. </a:t>
            </a:r>
            <a:r>
              <a:rPr lang="en-US" sz="1600" i="1" dirty="0" smtClean="0"/>
              <a:t>Cell Research </a:t>
            </a:r>
            <a:r>
              <a:rPr lang="en-US" sz="1600" dirty="0" smtClean="0"/>
              <a:t>18, 238-247.</a:t>
            </a:r>
          </a:p>
          <a:p>
            <a:r>
              <a:rPr lang="en-US" sz="1600" dirty="0" smtClean="0"/>
              <a:t>Pozarowski, P. et al. (2003) Flow cytometry of Apoptosis. </a:t>
            </a:r>
            <a:r>
              <a:rPr lang="en-US" sz="1600" i="1" dirty="0" smtClean="0"/>
              <a:t>Current Protocols in Cytometry</a:t>
            </a:r>
            <a:r>
              <a:rPr lang="en-US" sz="1600" dirty="0" smtClean="0"/>
              <a:t>, 7.19, 1-33.</a:t>
            </a:r>
          </a:p>
          <a:p>
            <a:r>
              <a:rPr lang="en-US" sz="1600" dirty="0" smtClean="0"/>
              <a:t>Telford, W. et al. (2004) Chapter 8: Multiparametric analysis of apoptosis by flow and image cytometry. Methods in Molecular Biology: Flow Cytometry Protocols, 2</a:t>
            </a:r>
            <a:r>
              <a:rPr lang="en-US" sz="1600" baseline="30000" dirty="0" smtClean="0"/>
              <a:t>nd</a:t>
            </a:r>
            <a:r>
              <a:rPr lang="en-US" sz="1600" dirty="0" smtClean="0"/>
              <a:t> ed. 141-159.</a:t>
            </a:r>
          </a:p>
          <a:p>
            <a:r>
              <a:rPr lang="en-US" sz="1600" dirty="0" smtClean="0"/>
              <a:t>Wlodkowic, D. et al. (2010). Cytometry in Cell Necrobiology Revisited. Recent Advances and New Vistas. </a:t>
            </a:r>
            <a:r>
              <a:rPr lang="en-US" sz="1600" i="1" dirty="0" smtClean="0"/>
              <a:t>Cytometry</a:t>
            </a:r>
            <a:r>
              <a:rPr lang="en-US" sz="1600" dirty="0" smtClean="0"/>
              <a:t> 77A: 591-606.</a:t>
            </a:r>
          </a:p>
          <a:p>
            <a:endParaRPr lang="en-US" sz="1800" dirty="0" smtClean="0"/>
          </a:p>
          <a:p>
            <a:endParaRPr lang="en-US" sz="18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algn="ctr"/>
            <a:r>
              <a:rPr lang="en-US" dirty="0" smtClean="0"/>
              <a:t>Apoptosis</a:t>
            </a:r>
            <a:endParaRPr lang="en-US" dirty="0"/>
          </a:p>
        </p:txBody>
      </p:sp>
      <p:sp>
        <p:nvSpPr>
          <p:cNvPr id="3075" name="Rectangle 3"/>
          <p:cNvSpPr>
            <a:spLocks noGrp="1" noChangeArrowheads="1"/>
          </p:cNvSpPr>
          <p:nvPr>
            <p:ph type="body" idx="1"/>
          </p:nvPr>
        </p:nvSpPr>
        <p:spPr>
          <a:xfrm>
            <a:off x="457200" y="1295400"/>
            <a:ext cx="8229600" cy="4114800"/>
          </a:xfrm>
        </p:spPr>
        <p:txBody>
          <a:bodyPr>
            <a:noAutofit/>
          </a:bodyPr>
          <a:lstStyle/>
          <a:p>
            <a:r>
              <a:rPr lang="en-US" sz="2800" b="0" dirty="0" smtClean="0"/>
              <a:t>Programmed Cell Death</a:t>
            </a:r>
          </a:p>
          <a:p>
            <a:pPr lvl="1"/>
            <a:r>
              <a:rPr lang="en-US" sz="2000" b="0" dirty="0" smtClean="0"/>
              <a:t>Characterized by DNA fragmentation and </a:t>
            </a:r>
            <a:r>
              <a:rPr lang="en-US" sz="2000" b="0" dirty="0" smtClean="0">
                <a:sym typeface="Symbol"/>
              </a:rPr>
              <a:t> </a:t>
            </a:r>
            <a:r>
              <a:rPr lang="en-US" sz="2000" b="0" dirty="0" smtClean="0"/>
              <a:t>in cell morphology and volume.</a:t>
            </a:r>
          </a:p>
          <a:p>
            <a:pPr lvl="1"/>
            <a:r>
              <a:rPr lang="en-US" sz="2000" b="0" dirty="0" smtClean="0"/>
              <a:t>Requires biochemical energy.</a:t>
            </a:r>
          </a:p>
          <a:p>
            <a:pPr lvl="1"/>
            <a:r>
              <a:rPr lang="en-US" sz="2000" b="0" dirty="0" smtClean="0"/>
              <a:t>Important – normal functioning of the immune system, embryonic development, normal tissue maintenance and chemical- and hormone-induced cell death.</a:t>
            </a:r>
          </a:p>
          <a:p>
            <a:pPr lvl="1"/>
            <a:r>
              <a:rPr lang="en-US" sz="2000" b="0" dirty="0" smtClean="0"/>
              <a:t>‘Programmed’-genetically determined eradication of cells.</a:t>
            </a:r>
          </a:p>
          <a:p>
            <a:pPr lvl="1"/>
            <a:r>
              <a:rPr lang="en-US" sz="2000" b="0" dirty="0" smtClean="0"/>
              <a:t>Normal cell development, aging, and security mechanism.</a:t>
            </a:r>
          </a:p>
          <a:p>
            <a:pPr lvl="1"/>
            <a:r>
              <a:rPr lang="en-US" sz="2000" b="0" dirty="0" smtClean="0"/>
              <a:t>Necessary and Pathological.</a:t>
            </a:r>
          </a:p>
          <a:p>
            <a:pPr lvl="1"/>
            <a:r>
              <a:rPr lang="en-US" sz="2000" b="0" dirty="0" smtClean="0"/>
              <a:t>Removal of specific cells w/o inflammation.</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algn="ctr"/>
            <a:r>
              <a:rPr lang="en-US" dirty="0" smtClean="0"/>
              <a:t>Apoptosis vs. Necrosis</a:t>
            </a:r>
            <a:endParaRPr lang="en-US" dirty="0"/>
          </a:p>
        </p:txBody>
      </p:sp>
      <p:sp>
        <p:nvSpPr>
          <p:cNvPr id="3075" name="Rectangle 3"/>
          <p:cNvSpPr>
            <a:spLocks noGrp="1" noChangeArrowheads="1"/>
          </p:cNvSpPr>
          <p:nvPr>
            <p:ph type="body" idx="1"/>
          </p:nvPr>
        </p:nvSpPr>
        <p:spPr>
          <a:xfrm>
            <a:off x="457200" y="1295400"/>
            <a:ext cx="8229600" cy="4114800"/>
          </a:xfrm>
        </p:spPr>
        <p:txBody>
          <a:bodyPr>
            <a:noAutofit/>
          </a:bodyPr>
          <a:lstStyle/>
          <a:p>
            <a:r>
              <a:rPr lang="en-US" sz="2800" b="0" dirty="0" smtClean="0"/>
              <a:t>Necrosis</a:t>
            </a:r>
          </a:p>
          <a:p>
            <a:pPr lvl="1"/>
            <a:r>
              <a:rPr lang="en-US" sz="1800" b="0" dirty="0" smtClean="0"/>
              <a:t>Toxicity-induced cell death.</a:t>
            </a:r>
          </a:p>
          <a:p>
            <a:pPr lvl="1"/>
            <a:r>
              <a:rPr lang="en-US" sz="1800" b="0" dirty="0" smtClean="0"/>
              <a:t>Requires no energy, passive.</a:t>
            </a:r>
          </a:p>
          <a:p>
            <a:pPr lvl="1"/>
            <a:r>
              <a:rPr lang="en-US" sz="1800" b="0" dirty="0" smtClean="0"/>
              <a:t>Cells swell and then karyolysis (dissolution of the chromatin and nucleus - DNase).</a:t>
            </a:r>
          </a:p>
          <a:p>
            <a:pPr lvl="1"/>
            <a:r>
              <a:rPr lang="en-US" sz="1800" b="0" dirty="0" smtClean="0"/>
              <a:t>Release of cellular contents may cause inflammation.</a:t>
            </a:r>
          </a:p>
          <a:p>
            <a:r>
              <a:rPr lang="en-US" sz="2800" b="0" dirty="0" smtClean="0"/>
              <a:t>Apoptosis</a:t>
            </a:r>
          </a:p>
          <a:p>
            <a:pPr lvl="1"/>
            <a:r>
              <a:rPr lang="en-US" sz="1800" b="0" dirty="0" smtClean="0"/>
              <a:t>‘Stimulation’-induced cell death.</a:t>
            </a:r>
          </a:p>
          <a:p>
            <a:pPr lvl="1"/>
            <a:r>
              <a:rPr lang="en-US" sz="1800" b="0" dirty="0" smtClean="0"/>
              <a:t>Energy required.</a:t>
            </a:r>
          </a:p>
          <a:p>
            <a:pPr lvl="1"/>
            <a:r>
              <a:rPr lang="en-US" sz="1800" b="0" dirty="0" smtClean="0"/>
              <a:t>Cell shrinkage, then pyknosis (chromatin condenses), followed by karyorrhexis (fragmentation of the nucleus).</a:t>
            </a:r>
          </a:p>
          <a:p>
            <a:pPr lvl="1"/>
            <a:r>
              <a:rPr lang="en-US" sz="1800" b="0" dirty="0" smtClean="0"/>
              <a:t>Do not release cellular contents and are readily phagocytosed by macrophages.</a:t>
            </a:r>
          </a:p>
          <a:p>
            <a:pPr lvl="1"/>
            <a:endParaRPr lang="en-US" sz="2000" b="0" dirty="0" smtClean="0"/>
          </a:p>
          <a:p>
            <a:pPr lvl="1">
              <a:buNone/>
            </a:pPr>
            <a:endParaRPr lang="en-US" sz="1800" b="0" dirty="0" smtClean="0"/>
          </a:p>
          <a:p>
            <a:pPr lvl="1">
              <a:buNone/>
            </a:pPr>
            <a:endParaRPr lang="en-US" sz="1800" b="0" dirty="0" smtClean="0"/>
          </a:p>
          <a:p>
            <a:pPr lvl="1"/>
            <a:endParaRPr lang="en-US" sz="1800" b="0" dirty="0" smtClean="0"/>
          </a:p>
          <a:p>
            <a:pPr lvl="1"/>
            <a:endParaRPr lang="en-US" sz="1800" b="0" dirty="0" smtClean="0"/>
          </a:p>
          <a:p>
            <a:pPr lvl="1"/>
            <a:endParaRPr lang="en-US" sz="2800" b="0" dirty="0" smtClean="0"/>
          </a:p>
          <a:p>
            <a:pPr lvl="1">
              <a:buNone/>
            </a:pPr>
            <a:endParaRPr lang="en-US" sz="2800" b="0" dirty="0" smtClean="0"/>
          </a:p>
          <a:p>
            <a:pPr lvl="1"/>
            <a:endParaRPr lang="en-US" sz="2800" b="0"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algn="ctr"/>
            <a:r>
              <a:rPr lang="en-US" dirty="0" smtClean="0"/>
              <a:t>Apoptosis vs. Necrosis</a:t>
            </a:r>
            <a:endParaRPr lang="en-US" dirty="0"/>
          </a:p>
        </p:txBody>
      </p:sp>
      <p:pic>
        <p:nvPicPr>
          <p:cNvPr id="1026" name="Picture 2"/>
          <p:cNvPicPr>
            <a:picLocks noGrp="1" noChangeAspect="1" noChangeArrowheads="1"/>
          </p:cNvPicPr>
          <p:nvPr>
            <p:ph idx="1"/>
          </p:nvPr>
        </p:nvPicPr>
        <p:blipFill>
          <a:blip r:embed="rId3" cstate="print"/>
          <a:srcRect/>
          <a:stretch>
            <a:fillRect/>
          </a:stretch>
        </p:blipFill>
        <p:spPr bwMode="auto">
          <a:xfrm>
            <a:off x="836963" y="1371600"/>
            <a:ext cx="7470073" cy="4114800"/>
          </a:xfrm>
          <a:prstGeom prst="rect">
            <a:avLst/>
          </a:prstGeom>
          <a:noFill/>
          <a:ln w="9525">
            <a:noFill/>
            <a:miter lim="800000"/>
            <a:headEnd/>
            <a:tailEnd/>
          </a:ln>
        </p:spPr>
      </p:pic>
      <p:sp>
        <p:nvSpPr>
          <p:cNvPr id="6" name="TextBox 5"/>
          <p:cNvSpPr txBox="1"/>
          <p:nvPr/>
        </p:nvSpPr>
        <p:spPr>
          <a:xfrm>
            <a:off x="304800" y="6400800"/>
            <a:ext cx="4876800" cy="369332"/>
          </a:xfrm>
          <a:prstGeom prst="rect">
            <a:avLst/>
          </a:prstGeom>
          <a:noFill/>
        </p:spPr>
        <p:txBody>
          <a:bodyPr wrap="square" rtlCol="0">
            <a:spAutoFit/>
          </a:bodyPr>
          <a:lstStyle/>
          <a:p>
            <a:r>
              <a:rPr lang="en-US" dirty="0" smtClean="0"/>
              <a:t>From:  Andreas Gewies, Intro to Apoptosis</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algn="ctr"/>
            <a:r>
              <a:rPr lang="en-US" dirty="0" smtClean="0"/>
              <a:t>Apoptosis</a:t>
            </a:r>
            <a:endParaRPr lang="en-US" dirty="0"/>
          </a:p>
        </p:txBody>
      </p:sp>
      <p:sp>
        <p:nvSpPr>
          <p:cNvPr id="3075" name="Rectangle 3"/>
          <p:cNvSpPr>
            <a:spLocks noGrp="1" noChangeArrowheads="1"/>
          </p:cNvSpPr>
          <p:nvPr>
            <p:ph type="body" idx="1"/>
          </p:nvPr>
        </p:nvSpPr>
        <p:spPr>
          <a:xfrm>
            <a:off x="457200" y="1295400"/>
            <a:ext cx="8229600" cy="4114800"/>
          </a:xfrm>
        </p:spPr>
        <p:txBody>
          <a:bodyPr>
            <a:noAutofit/>
          </a:bodyPr>
          <a:lstStyle/>
          <a:p>
            <a:r>
              <a:rPr lang="en-US" sz="2800" b="0" dirty="0" smtClean="0"/>
              <a:t>Apoptotic Effects - Cell Morphology</a:t>
            </a:r>
          </a:p>
          <a:p>
            <a:pPr lvl="1"/>
            <a:r>
              <a:rPr lang="en-US" sz="1800" b="0" dirty="0" smtClean="0"/>
              <a:t>Change shape and shrink during apoptosis.</a:t>
            </a:r>
          </a:p>
          <a:p>
            <a:pPr lvl="1"/>
            <a:r>
              <a:rPr lang="en-US" sz="1800" b="0" dirty="0" smtClean="0"/>
              <a:t>Chromatin condenses in a process called Pyknosis.</a:t>
            </a:r>
          </a:p>
          <a:p>
            <a:pPr lvl="1"/>
            <a:r>
              <a:rPr lang="en-US" sz="1800" b="0" dirty="0" smtClean="0"/>
              <a:t>The cells become smaller and the cytoplasm shrinks around the organelles.</a:t>
            </a:r>
          </a:p>
          <a:p>
            <a:pPr lvl="1">
              <a:buNone/>
            </a:pPr>
            <a:endParaRPr lang="en-US" sz="2800" b="0" dirty="0" smtClean="0"/>
          </a:p>
        </p:txBody>
      </p:sp>
      <p:pic>
        <p:nvPicPr>
          <p:cNvPr id="4" name="Picture 3" descr="apoptosis.jpg"/>
          <p:cNvPicPr>
            <a:picLocks noChangeAspect="1"/>
          </p:cNvPicPr>
          <p:nvPr/>
        </p:nvPicPr>
        <p:blipFill>
          <a:blip r:embed="rId3" cstate="print"/>
          <a:stretch>
            <a:fillRect/>
          </a:stretch>
        </p:blipFill>
        <p:spPr>
          <a:xfrm>
            <a:off x="2501900" y="3048000"/>
            <a:ext cx="3822700" cy="3713480"/>
          </a:xfrm>
          <a:prstGeom prst="rect">
            <a:avLst/>
          </a:prstGeom>
        </p:spPr>
      </p:pic>
      <p:sp>
        <p:nvSpPr>
          <p:cNvPr id="5" name="TextBox 4"/>
          <p:cNvSpPr txBox="1"/>
          <p:nvPr/>
        </p:nvSpPr>
        <p:spPr>
          <a:xfrm>
            <a:off x="6553200" y="4101405"/>
            <a:ext cx="2286000" cy="1169551"/>
          </a:xfrm>
          <a:prstGeom prst="rect">
            <a:avLst/>
          </a:prstGeom>
          <a:noFill/>
        </p:spPr>
        <p:txBody>
          <a:bodyPr wrap="square" rtlCol="0">
            <a:spAutoFit/>
          </a:bodyPr>
          <a:lstStyle/>
          <a:p>
            <a:r>
              <a:rPr lang="en-US" sz="1400" dirty="0" smtClean="0"/>
              <a:t>Figure from the Cell Migration Lab, University of Reading</a:t>
            </a:r>
          </a:p>
          <a:p>
            <a:r>
              <a:rPr lang="en-US" sz="1400" dirty="0" smtClean="0">
                <a:hlinkClick r:id="rId4"/>
              </a:rPr>
              <a:t>http://www.reading.ac.uk/cellmigration/apoptosis.htm</a:t>
            </a:r>
            <a:endParaRPr lang="en-US" sz="14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algn="ctr"/>
            <a:r>
              <a:rPr lang="en-US" dirty="0" smtClean="0"/>
              <a:t>Apoptosis</a:t>
            </a:r>
            <a:endParaRPr lang="en-US" dirty="0"/>
          </a:p>
        </p:txBody>
      </p:sp>
      <p:sp>
        <p:nvSpPr>
          <p:cNvPr id="3075" name="Rectangle 3"/>
          <p:cNvSpPr>
            <a:spLocks noGrp="1" noChangeArrowheads="1"/>
          </p:cNvSpPr>
          <p:nvPr>
            <p:ph type="body" idx="1"/>
          </p:nvPr>
        </p:nvSpPr>
        <p:spPr>
          <a:xfrm>
            <a:off x="457200" y="1295400"/>
            <a:ext cx="8229600" cy="4114800"/>
          </a:xfrm>
        </p:spPr>
        <p:txBody>
          <a:bodyPr>
            <a:noAutofit/>
          </a:bodyPr>
          <a:lstStyle/>
          <a:p>
            <a:r>
              <a:rPr lang="en-US" sz="2800" b="0" dirty="0" smtClean="0"/>
              <a:t>Apoptotic Effects - Cell Morphology</a:t>
            </a:r>
          </a:p>
          <a:p>
            <a:pPr lvl="1">
              <a:buNone/>
            </a:pPr>
            <a:r>
              <a:rPr lang="en-US" sz="2400" b="0" dirty="0" smtClean="0"/>
              <a:t>      No Treatment	                 Treatment</a:t>
            </a:r>
          </a:p>
        </p:txBody>
      </p:sp>
      <p:pic>
        <p:nvPicPr>
          <p:cNvPr id="1026" name="Picture 2"/>
          <p:cNvPicPr>
            <a:picLocks noChangeAspect="1" noChangeArrowheads="1"/>
          </p:cNvPicPr>
          <p:nvPr/>
        </p:nvPicPr>
        <p:blipFill>
          <a:blip r:embed="rId3" cstate="print"/>
          <a:srcRect/>
          <a:stretch>
            <a:fillRect/>
          </a:stretch>
        </p:blipFill>
        <p:spPr bwMode="auto">
          <a:xfrm>
            <a:off x="914400" y="2286000"/>
            <a:ext cx="3190875" cy="2667000"/>
          </a:xfrm>
          <a:prstGeom prst="rect">
            <a:avLst/>
          </a:prstGeom>
          <a:noFill/>
          <a:ln w="9525">
            <a:noFill/>
            <a:miter lim="800000"/>
            <a:headEnd/>
            <a:tailEnd/>
          </a:ln>
          <a:effectLst/>
        </p:spPr>
      </p:pic>
      <p:sp>
        <p:nvSpPr>
          <p:cNvPr id="8" name="TextBox 7"/>
          <p:cNvSpPr txBox="1"/>
          <p:nvPr/>
        </p:nvSpPr>
        <p:spPr>
          <a:xfrm>
            <a:off x="0" y="5181600"/>
            <a:ext cx="9144000" cy="369332"/>
          </a:xfrm>
          <a:prstGeom prst="rect">
            <a:avLst/>
          </a:prstGeom>
          <a:noFill/>
        </p:spPr>
        <p:txBody>
          <a:bodyPr wrap="square" rtlCol="0">
            <a:spAutoFit/>
          </a:bodyPr>
          <a:lstStyle/>
          <a:p>
            <a:pPr algn="ctr"/>
            <a:r>
              <a:rPr lang="en-US" dirty="0" smtClean="0"/>
              <a:t>Cells became smaller and more granular (Blue Cells).</a:t>
            </a:r>
            <a:endParaRPr lang="en-US" dirty="0"/>
          </a:p>
        </p:txBody>
      </p:sp>
      <p:pic>
        <p:nvPicPr>
          <p:cNvPr id="2" name="Picture 2"/>
          <p:cNvPicPr>
            <a:picLocks noChangeAspect="1" noChangeArrowheads="1"/>
          </p:cNvPicPr>
          <p:nvPr/>
        </p:nvPicPr>
        <p:blipFill>
          <a:blip r:embed="rId4" cstate="print"/>
          <a:srcRect/>
          <a:stretch>
            <a:fillRect/>
          </a:stretch>
        </p:blipFill>
        <p:spPr bwMode="auto">
          <a:xfrm>
            <a:off x="4572000" y="2286000"/>
            <a:ext cx="3200400" cy="264318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University of Kansas">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University of Kansas</Template>
  <TotalTime>7244</TotalTime>
  <Words>4014</Words>
  <Application>Microsoft Office PowerPoint</Application>
  <PresentationFormat>On-screen Show (4:3)</PresentationFormat>
  <Paragraphs>1009</Paragraphs>
  <Slides>48</Slides>
  <Notes>45</Notes>
  <HiddenSlides>0</HiddenSlides>
  <MMClips>0</MMClips>
  <ScaleCrop>false</ScaleCrop>
  <HeadingPairs>
    <vt:vector size="4" baseType="variant">
      <vt:variant>
        <vt:lpstr>Theme</vt:lpstr>
      </vt:variant>
      <vt:variant>
        <vt:i4>1</vt:i4>
      </vt:variant>
      <vt:variant>
        <vt:lpstr>Slide Titles</vt:lpstr>
      </vt:variant>
      <vt:variant>
        <vt:i4>48</vt:i4>
      </vt:variant>
    </vt:vector>
  </HeadingPairs>
  <TitlesOfParts>
    <vt:vector size="49" baseType="lpstr">
      <vt:lpstr>University of Kansas</vt:lpstr>
      <vt:lpstr>Measuring Apoptosis using Flow Cytometry</vt:lpstr>
      <vt:lpstr>Cell Membrane</vt:lpstr>
      <vt:lpstr>Membrane Exclusion</vt:lpstr>
      <vt:lpstr>Impermeant Dyes</vt:lpstr>
      <vt:lpstr>Apoptosis</vt:lpstr>
      <vt:lpstr>Apoptosis vs. Necrosis</vt:lpstr>
      <vt:lpstr>Apoptosis vs. Necrosis</vt:lpstr>
      <vt:lpstr>Apoptosis</vt:lpstr>
      <vt:lpstr>Apoptosis</vt:lpstr>
      <vt:lpstr>Apoptosis</vt:lpstr>
      <vt:lpstr>Apoptosis</vt:lpstr>
      <vt:lpstr>Apoptosis</vt:lpstr>
      <vt:lpstr>Apoptosis</vt:lpstr>
      <vt:lpstr>Apoptosis</vt:lpstr>
      <vt:lpstr>Apoptosis</vt:lpstr>
      <vt:lpstr>Apoptosis</vt:lpstr>
      <vt:lpstr>Apoptosis Assays</vt:lpstr>
      <vt:lpstr>Apoptosis Assays</vt:lpstr>
      <vt:lpstr>TUNEL Assay</vt:lpstr>
      <vt:lpstr>TUNEL Assay</vt:lpstr>
      <vt:lpstr>TUNEL Assay</vt:lpstr>
      <vt:lpstr>TUNEL Assay</vt:lpstr>
      <vt:lpstr>Caspase Assay</vt:lpstr>
      <vt:lpstr>Caspase Assay</vt:lpstr>
      <vt:lpstr>Caspase Assay</vt:lpstr>
      <vt:lpstr>Caspase Assay</vt:lpstr>
      <vt:lpstr>Chromatin Condensation Assay</vt:lpstr>
      <vt:lpstr>Chromatin Condensation Assay</vt:lpstr>
      <vt:lpstr>Annexin V Assay</vt:lpstr>
      <vt:lpstr>Annexin V Assay</vt:lpstr>
      <vt:lpstr>Annexin V Assay</vt:lpstr>
      <vt:lpstr>Annexin V Assay</vt:lpstr>
      <vt:lpstr>Annexin V Assay</vt:lpstr>
      <vt:lpstr>Annexin V Assay</vt:lpstr>
      <vt:lpstr>Annexin V Assay</vt:lpstr>
      <vt:lpstr>Annexin V Assay</vt:lpstr>
      <vt:lpstr>Annexin V Assay</vt:lpstr>
      <vt:lpstr>Annexin V Assay</vt:lpstr>
      <vt:lpstr>Annexin V Assay</vt:lpstr>
      <vt:lpstr>Annexin V Assay</vt:lpstr>
      <vt:lpstr>MitoProbe JC-1 Assay</vt:lpstr>
      <vt:lpstr>MitoProbe JC-1 Assay</vt:lpstr>
      <vt:lpstr>MitoProbe JC-1 Assay</vt:lpstr>
      <vt:lpstr>MitoProbe JC-1 Assay</vt:lpstr>
      <vt:lpstr>Apoptosis</vt:lpstr>
      <vt:lpstr>Apoptosis</vt:lpstr>
      <vt:lpstr>References</vt:lpstr>
      <vt:lpstr>References</vt:lpstr>
    </vt:vector>
  </TitlesOfParts>
  <Company>KUMC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Measuring Apoptosis using Annexin V and Flow Cytometry</dc:title>
  <dc:creator>rhastings</dc:creator>
  <cp:lastModifiedBy>Windows User</cp:lastModifiedBy>
  <cp:revision>580</cp:revision>
  <dcterms:created xsi:type="dcterms:W3CDTF">2012-10-15T00:35:39Z</dcterms:created>
  <dcterms:modified xsi:type="dcterms:W3CDTF">2014-04-07T23:37:53Z</dcterms:modified>
</cp:coreProperties>
</file>