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3" r:id="rId3"/>
    <p:sldId id="550" r:id="rId5"/>
    <p:sldId id="551" r:id="rId6"/>
    <p:sldId id="532" r:id="rId7"/>
    <p:sldId id="512" r:id="rId8"/>
    <p:sldId id="552" r:id="rId9"/>
    <p:sldId id="553" r:id="rId10"/>
    <p:sldId id="554" r:id="rId11"/>
    <p:sldId id="556" r:id="rId12"/>
    <p:sldId id="557" r:id="rId13"/>
    <p:sldId id="555" r:id="rId14"/>
    <p:sldId id="519" r:id="rId15"/>
    <p:sldId id="562" r:id="rId16"/>
    <p:sldId id="563" r:id="rId17"/>
    <p:sldId id="564" r:id="rId18"/>
    <p:sldId id="565" r:id="rId19"/>
    <p:sldId id="559" r:id="rId20"/>
    <p:sldId id="560" r:id="rId21"/>
    <p:sldId id="561" r:id="rId22"/>
    <p:sldId id="260" r:id="rId2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808"/>
    <a:srgbClr val="FFFFFF"/>
    <a:srgbClr val="FF3737"/>
    <a:srgbClr val="A50021"/>
    <a:srgbClr val="CC3300"/>
    <a:srgbClr val="B0DB45"/>
    <a:srgbClr val="4EE267"/>
    <a:srgbClr val="E1B71F"/>
    <a:srgbClr val="5CD947"/>
    <a:srgbClr val="C2DB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2" autoAdjust="0"/>
    <p:restoredTop sz="95994" autoAdjust="0"/>
  </p:normalViewPr>
  <p:slideViewPr>
    <p:cSldViewPr snapToGrid="0" showGuides="1">
      <p:cViewPr varScale="1">
        <p:scale>
          <a:sx n="68" d="100"/>
          <a:sy n="68" d="100"/>
        </p:scale>
        <p:origin x="-918" y="-96"/>
      </p:cViewPr>
      <p:guideLst>
        <p:guide orient="horz" pos="1810"/>
        <p:guide pos="3916"/>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021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日期占位符 2"/>
          <p:cNvSpPr>
            <a:spLocks noGrp="1" noChangeArrowheads="1"/>
          </p:cNvSpPr>
          <p:nvPr>
            <p:ph type="dt" idx="1"/>
          </p:nvPr>
        </p:nvSpPr>
        <p:spPr bwMode="auto">
          <a:xfrm>
            <a:off x="3883025" y="0"/>
            <a:ext cx="297338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E74F501-20DC-4186-B2CA-0996258313F3}" type="datetime1">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幻灯片图像占位符 3"/>
          <p:cNvSpPr>
            <a:spLocks noGrp="1" noRot="1" noChangeAspect="1"/>
          </p:cNvSpPr>
          <p:nvPr>
            <p:ph type="sldImg" idx="2"/>
          </p:nvPr>
        </p:nvSpPr>
        <p:spPr>
          <a:xfrm>
            <a:off x="684213" y="1141413"/>
            <a:ext cx="5487987" cy="3086100"/>
          </a:xfrm>
          <a:prstGeom prst="rect">
            <a:avLst/>
          </a:prstGeom>
          <a:noFill/>
          <a:ln w="9525">
            <a:noFill/>
          </a:ln>
        </p:spPr>
      </p:sp>
      <p:sp>
        <p:nvSpPr>
          <p:cNvPr id="2053" name="备注占位符 4"/>
          <p:cNvSpPr>
            <a:spLocks noGrp="1" noRot="1" noChangeAspect="1" noChangeArrowheads="1"/>
          </p:cNvSpPr>
          <p:nvPr/>
        </p:nvSpPr>
        <p:spPr bwMode="auto">
          <a:xfrm>
            <a:off x="684213" y="4400550"/>
            <a:ext cx="5487988"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0" rtl="0" eaLnBrk="0" fontAlgn="base" latinLnBrk="0" hangingPunct="0">
              <a:lnSpc>
                <a:spcPct val="100000"/>
              </a:lnSpc>
              <a:spcBef>
                <a:spcPct val="30000"/>
              </a:spcBef>
              <a:spcAft>
                <a:spcPct val="0"/>
              </a:spcAft>
              <a:buClrTx/>
              <a:buSzTx/>
              <a:buFontTx/>
              <a:buNone/>
              <a:defRPr/>
            </a:pPr>
            <a:r>
              <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页脚占位符 5"/>
          <p:cNvSpPr>
            <a:spLocks noGrp="1" noChangeArrowheads="1"/>
          </p:cNvSpPr>
          <p:nvPr>
            <p:ph type="ftr" sz="quarter" idx="4"/>
          </p:nvPr>
        </p:nvSpPr>
        <p:spPr bwMode="auto">
          <a:xfrm>
            <a:off x="0" y="8683625"/>
            <a:ext cx="29702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灯片编号占位符 6"/>
          <p:cNvSpPr>
            <a:spLocks noGrp="1" noChangeArrowheads="1"/>
          </p:cNvSpPr>
          <p:nvPr>
            <p:ph type="sldNum" sz="quarter" idx="5"/>
          </p:nvPr>
        </p:nvSpPr>
        <p:spPr bwMode="auto">
          <a:xfrm>
            <a:off x="3883025" y="8683625"/>
            <a:ext cx="29733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2A66E57-9FE4-4F6F-B046-B501A782FE7A}" type="slidenum">
              <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3BAAF762-52F3-4512-B16B-1F6F197A993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自定义版式">
    <p:spTree>
      <p:nvGrpSpPr>
        <p:cNvPr id="1" name=""/>
        <p:cNvGrpSpPr/>
        <p:nvPr/>
      </p:nvGrpSpPr>
      <p:grpSpPr>
        <a:xfrm>
          <a:off x="0" y="0"/>
          <a:ext cx="0" cy="0"/>
          <a:chOff x="0" y="0"/>
          <a:chExt cx="0" cy="0"/>
        </a:xfrm>
      </p:grpSpPr>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352084" y="-15204"/>
            <a:ext cx="6839917" cy="6873204"/>
          </a:xfrm>
          <a:custGeom>
            <a:avLst/>
            <a:gdLst>
              <a:gd name="connsiteX0" fmla="*/ 1330366 w 6839917"/>
              <a:gd name="connsiteY0" fmla="*/ 0 h 6873204"/>
              <a:gd name="connsiteX1" fmla="*/ 6839917 w 6839917"/>
              <a:gd name="connsiteY1" fmla="*/ 0 h 6873204"/>
              <a:gd name="connsiteX2" fmla="*/ 6839917 w 6839917"/>
              <a:gd name="connsiteY2" fmla="*/ 6873204 h 6873204"/>
              <a:gd name="connsiteX3" fmla="*/ 0 w 6839917"/>
              <a:gd name="connsiteY3" fmla="*/ 6873204 h 6873204"/>
              <a:gd name="connsiteX4" fmla="*/ 1982167 w 6839917"/>
              <a:gd name="connsiteY4" fmla="*/ 3453730 h 6873204"/>
              <a:gd name="connsiteX5" fmla="*/ 648667 w 6839917"/>
              <a:gd name="connsiteY5" fmla="*/ 1139155 h 6873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39917" h="6873204">
                <a:moveTo>
                  <a:pt x="1330366" y="0"/>
                </a:moveTo>
                <a:lnTo>
                  <a:pt x="6839917" y="0"/>
                </a:lnTo>
                <a:lnTo>
                  <a:pt x="6839917" y="6873204"/>
                </a:lnTo>
                <a:lnTo>
                  <a:pt x="0" y="6873204"/>
                </a:lnTo>
                <a:lnTo>
                  <a:pt x="1982167" y="3453730"/>
                </a:lnTo>
                <a:lnTo>
                  <a:pt x="648667" y="1139155"/>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sym typeface="Calibri" panose="020F0502020204030204" pitchFamily="34" charset="0"/>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1.png"/><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a:solidFill>
                  <a:srgbClr val="898989"/>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zh-CN"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endParaRPr>
          </a:p>
        </p:txBody>
      </p:sp>
      <p:sp>
        <p:nvSpPr>
          <p:cNvPr id="1029"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05CAC42C-0FCF-414E-AE28-6E16CB778BA2}" type="slidenum">
              <a:rPr kumimoji="0" lang="zh-CN" altLang="en-US" sz="1200" b="0" i="0" u="none" strike="noStrike" kern="1200" cap="none" spc="0" normalizeH="0" baseline="0" noProof="0">
                <a:ln>
                  <a:noFill/>
                </a:ln>
                <a:solidFill>
                  <a:srgbClr val="898989"/>
                </a:solidFill>
                <a:effectLst/>
                <a:uLnTx/>
                <a:uFillTx/>
                <a:latin typeface="Arial" panose="020B0604020202020204" pitchFamily="34" charset="0"/>
                <a:ea typeface="宋体" panose="02010600030101010101" pitchFamily="2" charset="-122"/>
                <a:cs typeface="+mn-cs"/>
              </a:rPr>
            </a:fld>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slow">
    <p:fade/>
  </p:transition>
  <p:hf sldNum="0" hdr="0" ftr="0" dt="0"/>
  <p:txStyles>
    <p:titleStyle>
      <a:lvl1pPr marL="914400" indent="-914400" algn="l" rtl="0" eaLnBrk="0" fontAlgn="base" hangingPunct="0">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2pPr>
      <a:lvl3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3pPr>
      <a:lvl4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4pPr>
      <a:lvl5pPr marL="914400" indent="-914400"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sym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13"/>
          <p:cNvSpPr/>
          <p:nvPr/>
        </p:nvSpPr>
        <p:spPr>
          <a:xfrm>
            <a:off x="1882775" y="1745615"/>
            <a:ext cx="3251200" cy="1460500"/>
          </a:xfrm>
          <a:custGeom>
            <a:avLst/>
            <a:gdLst>
              <a:gd name="connsiteX0" fmla="*/ 0 w 1177748"/>
              <a:gd name="connsiteY0" fmla="*/ 0 h 1196897"/>
              <a:gd name="connsiteX1" fmla="*/ 1177748 w 1177748"/>
              <a:gd name="connsiteY1" fmla="*/ 0 h 1196897"/>
              <a:gd name="connsiteX2" fmla="*/ 1177748 w 1177748"/>
              <a:gd name="connsiteY2" fmla="*/ 1196897 h 1196897"/>
              <a:gd name="connsiteX3" fmla="*/ 0 w 1177748"/>
              <a:gd name="connsiteY3" fmla="*/ 1196897 h 1196897"/>
              <a:gd name="connsiteX4" fmla="*/ 0 w 1177748"/>
              <a:gd name="connsiteY4" fmla="*/ 0 h 1196897"/>
              <a:gd name="connsiteX0-1" fmla="*/ 316523 w 1494271"/>
              <a:gd name="connsiteY0-2" fmla="*/ 0 h 1196897"/>
              <a:gd name="connsiteX1-3" fmla="*/ 1494271 w 1494271"/>
              <a:gd name="connsiteY1-4" fmla="*/ 0 h 1196897"/>
              <a:gd name="connsiteX2-5" fmla="*/ 1494271 w 1494271"/>
              <a:gd name="connsiteY2-6" fmla="*/ 1196897 h 1196897"/>
              <a:gd name="connsiteX3-7" fmla="*/ 0 w 1494271"/>
              <a:gd name="connsiteY3-8" fmla="*/ 1196897 h 1196897"/>
              <a:gd name="connsiteX4-9" fmla="*/ 316523 w 1494271"/>
              <a:gd name="connsiteY4-10" fmla="*/ 0 h 1196897"/>
              <a:gd name="connsiteX0-11" fmla="*/ 316523 w 1775624"/>
              <a:gd name="connsiteY0-12" fmla="*/ 0 h 1196897"/>
              <a:gd name="connsiteX1-13" fmla="*/ 1494271 w 1775624"/>
              <a:gd name="connsiteY1-14" fmla="*/ 0 h 1196897"/>
              <a:gd name="connsiteX2-15" fmla="*/ 1775624 w 1775624"/>
              <a:gd name="connsiteY2-16" fmla="*/ 1196897 h 1196897"/>
              <a:gd name="connsiteX3-17" fmla="*/ 0 w 1775624"/>
              <a:gd name="connsiteY3-18" fmla="*/ 1196897 h 1196897"/>
              <a:gd name="connsiteX4-19" fmla="*/ 316523 w 1775624"/>
              <a:gd name="connsiteY4-20" fmla="*/ 0 h 119689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5624" h="1196897">
                <a:moveTo>
                  <a:pt x="316523" y="0"/>
                </a:moveTo>
                <a:lnTo>
                  <a:pt x="1494271" y="0"/>
                </a:lnTo>
                <a:lnTo>
                  <a:pt x="1775624" y="1196897"/>
                </a:lnTo>
                <a:lnTo>
                  <a:pt x="0" y="1196897"/>
                </a:lnTo>
                <a:lnTo>
                  <a:pt x="316523" y="0"/>
                </a:lnTo>
                <a:close/>
              </a:path>
            </a:pathLst>
          </a:custGeom>
          <a:solidFill>
            <a:srgbClr val="392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p:cNvSpPr/>
          <p:nvPr/>
        </p:nvSpPr>
        <p:spPr>
          <a:xfrm>
            <a:off x="-13970" y="2017395"/>
            <a:ext cx="8582660" cy="302323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39000"/>
                </a:schemeClr>
              </a:solidFill>
            </a:endParaRPr>
          </a:p>
        </p:txBody>
      </p:sp>
      <p:sp>
        <p:nvSpPr>
          <p:cNvPr id="39" name="矩形 38"/>
          <p:cNvSpPr/>
          <p:nvPr/>
        </p:nvSpPr>
        <p:spPr>
          <a:xfrm>
            <a:off x="130175" y="2107565"/>
            <a:ext cx="8190865" cy="2779395"/>
          </a:xfrm>
          <a:prstGeom prst="rect">
            <a:avLst/>
          </a:prstGeom>
          <a:noFill/>
          <a:ln>
            <a:solidFill>
              <a:srgbClr val="9E080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占位符 22"/>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l="16828" r="16828"/>
          <a:stretch>
            <a:fillRect/>
          </a:stretch>
        </p:blipFill>
        <p:spPr>
          <a:xfrm>
            <a:off x="5352084" y="0"/>
            <a:ext cx="6839917" cy="6858000"/>
          </a:xfrm>
        </p:spPr>
      </p:pic>
      <p:grpSp>
        <p:nvGrpSpPr>
          <p:cNvPr id="45" name="组合 44"/>
          <p:cNvGrpSpPr/>
          <p:nvPr/>
        </p:nvGrpSpPr>
        <p:grpSpPr>
          <a:xfrm>
            <a:off x="5981065" y="0"/>
            <a:ext cx="3316605" cy="6858000"/>
            <a:chOff x="9419" y="0"/>
            <a:chExt cx="5223" cy="10800"/>
          </a:xfrm>
        </p:grpSpPr>
        <p:sp>
          <p:nvSpPr>
            <p:cNvPr id="2" name="等腰三角形 1"/>
            <p:cNvSpPr/>
            <p:nvPr/>
          </p:nvSpPr>
          <p:spPr>
            <a:xfrm>
              <a:off x="9424" y="0"/>
              <a:ext cx="2088" cy="18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9424" y="1800"/>
              <a:ext cx="2088" cy="18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10468" y="0"/>
              <a:ext cx="2088" cy="18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10466" y="1800"/>
              <a:ext cx="2088" cy="18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V="1">
              <a:off x="10468" y="3600"/>
              <a:ext cx="2088" cy="18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11510" y="3600"/>
              <a:ext cx="2088" cy="18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12554" y="3600"/>
              <a:ext cx="2088" cy="18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11510" y="5400"/>
              <a:ext cx="2088" cy="18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10465" y="5400"/>
              <a:ext cx="2088" cy="18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V="1">
              <a:off x="10465" y="7200"/>
              <a:ext cx="2088" cy="18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9419" y="7200"/>
              <a:ext cx="2088" cy="1800"/>
            </a:xfrm>
            <a:prstGeom prst="triangle">
              <a:avLst/>
            </a:prstGeom>
            <a:solidFill>
              <a:srgbClr val="FF37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9424" y="9000"/>
              <a:ext cx="2088" cy="18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等腰三角形 20"/>
          <p:cNvSpPr/>
          <p:nvPr/>
        </p:nvSpPr>
        <p:spPr>
          <a:xfrm>
            <a:off x="5319630" y="5714999"/>
            <a:ext cx="1325880" cy="1143001"/>
          </a:xfrm>
          <a:prstGeom prst="triangle">
            <a:avLst/>
          </a:prstGeom>
          <a:solidFill>
            <a:srgbClr val="FF3737"/>
          </a:solidFill>
          <a:ln>
            <a:solidFill>
              <a:srgbClr val="FF37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2458720" y="1755775"/>
            <a:ext cx="2139950" cy="939165"/>
          </a:xfrm>
          <a:prstGeom prst="rect">
            <a:avLst/>
          </a:prstGeom>
          <a:solidFill>
            <a:srgbClr val="9E080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文本框 45"/>
          <p:cNvSpPr txBox="1"/>
          <p:nvPr/>
        </p:nvSpPr>
        <p:spPr>
          <a:xfrm>
            <a:off x="944999" y="3021965"/>
            <a:ext cx="5212080" cy="1106805"/>
          </a:xfrm>
          <a:prstGeom prst="rect">
            <a:avLst/>
          </a:prstGeom>
          <a:noFill/>
        </p:spPr>
        <p:txBody>
          <a:bodyPr wrap="none" rtlCol="0" anchor="t">
            <a:spAutoFit/>
          </a:bodyPr>
          <a:lstStyle/>
          <a:p>
            <a:pPr algn="ctr">
              <a:defRPr/>
            </a:pPr>
            <a:r>
              <a:rPr lang="zh-CN" altLang="en-US" sz="6600" b="1" dirty="0">
                <a:solidFill>
                  <a:srgbClr val="9E0808"/>
                </a:solidFill>
                <a:latin typeface="微软雅黑" panose="020B0503020204020204" pitchFamily="34" charset="-122"/>
                <a:ea typeface="微软雅黑" panose="020B0503020204020204" pitchFamily="34" charset="-122"/>
              </a:rPr>
              <a:t>前言撰写技巧</a:t>
            </a:r>
            <a:endParaRPr lang="zh-CN" altLang="en-US" sz="6600" b="1" dirty="0">
              <a:solidFill>
                <a:srgbClr val="9E0808"/>
              </a:solidFill>
              <a:latin typeface="微软雅黑" panose="020B0503020204020204" pitchFamily="34" charset="-122"/>
              <a:ea typeface="微软雅黑" panose="020B0503020204020204" pitchFamily="34" charset="-122"/>
            </a:endParaRPr>
          </a:p>
        </p:txBody>
      </p:sp>
      <p:sp>
        <p:nvSpPr>
          <p:cNvPr id="47" name="文本框 46"/>
          <p:cNvSpPr txBox="1"/>
          <p:nvPr/>
        </p:nvSpPr>
        <p:spPr>
          <a:xfrm>
            <a:off x="2929255" y="1964055"/>
            <a:ext cx="1249680" cy="521970"/>
          </a:xfrm>
          <a:prstGeom prst="rect">
            <a:avLst/>
          </a:prstGeom>
          <a:noFill/>
        </p:spPr>
        <p:txBody>
          <a:bodyPr wrap="none" rtlCol="0" anchor="t">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ea"/>
              </a:rPr>
              <a:t>第六讲</a:t>
            </a:r>
            <a:endParaRPr lang="zh-CN" altLang="en-US" sz="2800" b="1"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473710" y="1607185"/>
            <a:ext cx="3753485" cy="4057015"/>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TextBox 12"/>
          <p:cNvSpPr txBox="1"/>
          <p:nvPr/>
        </p:nvSpPr>
        <p:spPr>
          <a:xfrm>
            <a:off x="411480" y="1632585"/>
            <a:ext cx="3848100" cy="4030980"/>
          </a:xfrm>
          <a:prstGeom prst="rect">
            <a:avLst/>
          </a:prstGeom>
          <a:noFill/>
        </p:spPr>
        <p:txBody>
          <a:bodyPr wrap="square" rtlCol="0">
            <a:spAutoFit/>
          </a:bodyPr>
          <a:lstStyle/>
          <a:p>
            <a:pPr>
              <a:lnSpc>
                <a:spcPct val="200000"/>
              </a:lnSpc>
            </a:pPr>
            <a:r>
              <a:rPr lang="en-US" altLang="zh-CN" sz="1600" b="1" dirty="0">
                <a:latin typeface="微软雅黑" panose="020B0503020204020204" pitchFamily="34" charset="-122"/>
                <a:ea typeface="微软雅黑" panose="020B0503020204020204" pitchFamily="34" charset="-122"/>
              </a:rPr>
              <a:t>miR-185</a:t>
            </a:r>
            <a:r>
              <a:rPr lang="zh-CN" altLang="en-US" sz="1600" b="1" dirty="0">
                <a:latin typeface="微软雅黑" panose="020B0503020204020204" pitchFamily="34" charset="-122"/>
                <a:ea typeface="微软雅黑" panose="020B0503020204020204" pitchFamily="34" charset="-122"/>
              </a:rPr>
              <a:t>概念：</a:t>
            </a:r>
            <a:r>
              <a:rPr lang="zh-CN" altLang="en-US" sz="1600" dirty="0">
                <a:latin typeface="微软雅黑" panose="020B0503020204020204" pitchFamily="34" charset="-122"/>
                <a:ea typeface="微软雅黑" panose="020B0503020204020204" pitchFamily="34" charset="-122"/>
              </a:rPr>
              <a:t>指一种长度约为</a:t>
            </a:r>
            <a:r>
              <a:rPr lang="en-US" altLang="zh-CN" sz="1600" dirty="0">
                <a:latin typeface="微软雅黑" panose="020B0503020204020204" pitchFamily="34" charset="-122"/>
                <a:ea typeface="微软雅黑" panose="020B0503020204020204" pitchFamily="34" charset="-122"/>
              </a:rPr>
              <a:t>22 </a:t>
            </a:r>
            <a:r>
              <a:rPr lang="zh-CN" altLang="en-US" sz="1600" dirty="0">
                <a:latin typeface="微软雅黑" panose="020B0503020204020204" pitchFamily="34" charset="-122"/>
                <a:ea typeface="微软雅黑" panose="020B0503020204020204" pitchFamily="34" charset="-122"/>
              </a:rPr>
              <a:t>个核苷酸的非编码</a:t>
            </a:r>
            <a:r>
              <a:rPr lang="en-US" altLang="zh-CN" sz="1600" dirty="0">
                <a:latin typeface="微软雅黑" panose="020B0503020204020204" pitchFamily="34" charset="-122"/>
                <a:ea typeface="微软雅黑" panose="020B0503020204020204" pitchFamily="34" charset="-122"/>
              </a:rPr>
              <a:t>RNA...</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miR-185</a:t>
            </a:r>
            <a:r>
              <a:rPr lang="zh-CN" altLang="en-US" sz="1600" b="1" dirty="0">
                <a:latin typeface="微软雅黑" panose="020B0503020204020204" pitchFamily="34" charset="-122"/>
                <a:ea typeface="微软雅黑" panose="020B0503020204020204" pitchFamily="34" charset="-122"/>
              </a:rPr>
              <a:t>生物特征：</a:t>
            </a:r>
            <a:r>
              <a:rPr lang="zh-CN" altLang="en-US" sz="1600" dirty="0">
                <a:latin typeface="微软雅黑" panose="020B0503020204020204" pitchFamily="34" charset="-122"/>
                <a:ea typeface="微软雅黑" panose="020B0503020204020204" pitchFamily="34" charset="-122"/>
              </a:rPr>
              <a:t>影响癌细胞增殖、凋亡、分化、侵袭和代谢</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miR-185</a:t>
            </a:r>
            <a:r>
              <a:rPr lang="zh-CN" altLang="en-US" sz="1600" b="1" dirty="0">
                <a:latin typeface="微软雅黑" panose="020B0503020204020204" pitchFamily="34" charset="-122"/>
                <a:ea typeface="微软雅黑" panose="020B0503020204020204" pitchFamily="34" charset="-122"/>
              </a:rPr>
              <a:t>与鼻咽癌：</a:t>
            </a:r>
            <a:r>
              <a:rPr lang="zh-CN" altLang="en-US" sz="1600" dirty="0">
                <a:latin typeface="微软雅黑" panose="020B0503020204020204" pitchFamily="34" charset="-122"/>
                <a:ea typeface="微软雅黑" panose="020B0503020204020204" pitchFamily="34" charset="-122"/>
              </a:rPr>
              <a:t>影响鼻咽癌（引申到</a:t>
            </a:r>
            <a:r>
              <a:rPr lang="zh-CN" altLang="en-US" sz="1600" b="1" dirty="0">
                <a:solidFill>
                  <a:srgbClr val="9E0808"/>
                </a:solidFill>
                <a:latin typeface="微软雅黑" panose="020B0503020204020204" pitchFamily="34" charset="-122"/>
                <a:ea typeface="微软雅黑" panose="020B0503020204020204" pitchFamily="34" charset="-122"/>
              </a:rPr>
              <a:t>其他同类型</a:t>
            </a:r>
            <a:r>
              <a:rPr lang="zh-CN" altLang="en-US" sz="1600" dirty="0">
                <a:latin typeface="微软雅黑" panose="020B0503020204020204" pitchFamily="34" charset="-122"/>
                <a:ea typeface="微软雅黑" panose="020B0503020204020204" pitchFamily="34" charset="-122"/>
              </a:rPr>
              <a:t>癌细胞）的发展</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miR-185</a:t>
            </a:r>
            <a:r>
              <a:rPr lang="zh-CN" altLang="en-US" sz="1600" b="1" dirty="0">
                <a:latin typeface="微软雅黑" panose="020B0503020204020204" pitchFamily="34" charset="-122"/>
                <a:ea typeface="微软雅黑" panose="020B0503020204020204" pitchFamily="34" charset="-122"/>
              </a:rPr>
              <a:t>联系</a:t>
            </a:r>
            <a:r>
              <a:rPr lang="en-US" altLang="zh-CN" sz="1600" b="1" dirty="0">
                <a:latin typeface="微软雅黑" panose="020B0503020204020204" pitchFamily="34" charset="-122"/>
                <a:ea typeface="微软雅黑" panose="020B0503020204020204" pitchFamily="34" charset="-122"/>
              </a:rPr>
              <a:t>HOXC6</a:t>
            </a:r>
            <a:r>
              <a:rPr lang="zh-CN" altLang="en-US" sz="1600" b="1" dirty="0">
                <a:latin typeface="微软雅黑" panose="020B0503020204020204" pitchFamily="34" charset="-122"/>
                <a:ea typeface="微软雅黑" panose="020B0503020204020204" pitchFamily="34" charset="-122"/>
              </a:rPr>
              <a:t>基因：</a:t>
            </a:r>
            <a:r>
              <a:rPr lang="zh-CN" altLang="en-US" sz="1600" dirty="0">
                <a:latin typeface="微软雅黑" panose="020B0503020204020204" pitchFamily="34" charset="-122"/>
                <a:ea typeface="微软雅黑" panose="020B0503020204020204" pitchFamily="34" charset="-122"/>
              </a:rPr>
              <a:t>生物预测网站、双荧光素美报告基因（本文结果）</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5" name="矩形 14"/>
          <p:cNvSpPr/>
          <p:nvPr/>
        </p:nvSpPr>
        <p:spPr>
          <a:xfrm>
            <a:off x="944245" y="1329055"/>
            <a:ext cx="2802890" cy="504190"/>
          </a:xfrm>
          <a:prstGeom prst="rect">
            <a:avLst/>
          </a:prstGeom>
          <a:solidFill>
            <a:srgbClr val="9E0808"/>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微软雅黑" panose="020B0503020204020204" pitchFamily="34" charset="-122"/>
                <a:ea typeface="微软雅黑" panose="020B0503020204020204" pitchFamily="34" charset="-122"/>
              </a:rPr>
              <a:t>microRNA/</a:t>
            </a:r>
            <a:r>
              <a:rPr lang="en-US" altLang="zh-CN" sz="2000" b="1" dirty="0" err="1">
                <a:solidFill>
                  <a:schemeClr val="bg1"/>
                </a:solidFill>
                <a:latin typeface="微软雅黑" panose="020B0503020204020204" pitchFamily="34" charset="-122"/>
                <a:ea typeface="微软雅黑" panose="020B0503020204020204" pitchFamily="34" charset="-122"/>
              </a:rPr>
              <a:t>lncRNA</a:t>
            </a:r>
            <a:endParaRPr lang="en-US" altLang="zh-CN" sz="2000" b="1" dirty="0" err="1">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4383405" y="1607185"/>
            <a:ext cx="3753485" cy="4068445"/>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TextBox 16"/>
          <p:cNvSpPr txBox="1"/>
          <p:nvPr/>
        </p:nvSpPr>
        <p:spPr>
          <a:xfrm>
            <a:off x="4465691" y="1654746"/>
            <a:ext cx="3676431" cy="3465179"/>
          </a:xfrm>
          <a:prstGeom prst="rect">
            <a:avLst/>
          </a:prstGeom>
          <a:noFill/>
        </p:spPr>
        <p:txBody>
          <a:bodyPr wrap="square" rtlCol="0">
            <a:spAutoFit/>
          </a:bodyPr>
          <a:lstStyle/>
          <a:p>
            <a:pPr>
              <a:lnSpc>
                <a:spcPct val="200000"/>
              </a:lnSpc>
            </a:pPr>
            <a:r>
              <a:rPr lang="en-US" altLang="zh-CN" sz="1600" b="1" dirty="0">
                <a:latin typeface="微软雅黑" panose="020B0503020204020204" pitchFamily="34" charset="-122"/>
                <a:ea typeface="微软雅黑" panose="020B0503020204020204" pitchFamily="34" charset="-122"/>
              </a:rPr>
              <a:t>HOXC6</a:t>
            </a:r>
            <a:r>
              <a:rPr lang="zh-CN" altLang="en-US" sz="1600" b="1" dirty="0">
                <a:latin typeface="微软雅黑" panose="020B0503020204020204" pitchFamily="34" charset="-122"/>
                <a:ea typeface="微软雅黑" panose="020B0503020204020204" pitchFamily="34" charset="-122"/>
              </a:rPr>
              <a:t>概念：</a:t>
            </a:r>
            <a:r>
              <a:rPr lang="zh-CN" altLang="en-US" sz="1600" dirty="0">
                <a:latin typeface="微软雅黑" panose="020B0503020204020204" pitchFamily="34" charset="-122"/>
                <a:ea typeface="微软雅黑" panose="020B0503020204020204" pitchFamily="34" charset="-122"/>
              </a:rPr>
              <a:t>属于同源异型基因</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HOXC6</a:t>
            </a:r>
            <a:r>
              <a:rPr lang="zh-CN" altLang="en-US" sz="1600" b="1" dirty="0">
                <a:latin typeface="微软雅黑" panose="020B0503020204020204" pitchFamily="34" charset="-122"/>
                <a:ea typeface="微软雅黑" panose="020B0503020204020204" pitchFamily="34" charset="-122"/>
              </a:rPr>
              <a:t>生物特征：</a:t>
            </a:r>
            <a:r>
              <a:rPr lang="zh-CN" altLang="en-US" sz="1600" dirty="0">
                <a:latin typeface="微软雅黑" panose="020B0503020204020204" pitchFamily="34" charset="-122"/>
                <a:ea typeface="微软雅黑" panose="020B0503020204020204" pitchFamily="34" charset="-122"/>
              </a:rPr>
              <a:t>通过抑制自噬促进肿瘤细胞增殖的癌基因</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HOXC6</a:t>
            </a:r>
            <a:r>
              <a:rPr lang="zh-CN" altLang="en-US" sz="1600" b="1" dirty="0">
                <a:latin typeface="微软雅黑" panose="020B0503020204020204" pitchFamily="34" charset="-122"/>
                <a:ea typeface="微软雅黑" panose="020B0503020204020204" pitchFamily="34" charset="-122"/>
              </a:rPr>
              <a:t>与鼻咽癌：</a:t>
            </a:r>
            <a:r>
              <a:rPr lang="zh-CN" altLang="en-US" sz="1600" dirty="0">
                <a:latin typeface="微软雅黑" panose="020B0503020204020204" pitchFamily="34" charset="-122"/>
                <a:ea typeface="微软雅黑" panose="020B0503020204020204" pitchFamily="34" charset="-122"/>
              </a:rPr>
              <a:t>影响鼻咽癌（引申到</a:t>
            </a:r>
            <a:r>
              <a:rPr lang="zh-CN" altLang="en-US" sz="1600" b="1" dirty="0">
                <a:solidFill>
                  <a:srgbClr val="9E0808"/>
                </a:solidFill>
                <a:latin typeface="微软雅黑" panose="020B0503020204020204" pitchFamily="34" charset="-122"/>
                <a:ea typeface="微软雅黑" panose="020B0503020204020204" pitchFamily="34" charset="-122"/>
              </a:rPr>
              <a:t>其他同类型</a:t>
            </a:r>
            <a:r>
              <a:rPr lang="zh-CN" altLang="en-US" sz="1600" dirty="0">
                <a:latin typeface="微软雅黑" panose="020B0503020204020204" pitchFamily="34" charset="-122"/>
                <a:ea typeface="微软雅黑" panose="020B0503020204020204" pitchFamily="34" charset="-122"/>
              </a:rPr>
              <a:t>癌细胞）的发展</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HOXC6</a:t>
            </a:r>
            <a:r>
              <a:rPr lang="zh-CN" altLang="en-US" sz="1600" b="1" dirty="0">
                <a:latin typeface="微软雅黑" panose="020B0503020204020204" pitchFamily="34" charset="-122"/>
                <a:ea typeface="微软雅黑" panose="020B0503020204020204" pitchFamily="34" charset="-122"/>
              </a:rPr>
              <a:t>基因联系</a:t>
            </a:r>
            <a:r>
              <a:rPr lang="en-US" altLang="zh-CN" sz="1600" b="1" dirty="0">
                <a:latin typeface="微软雅黑" panose="020B0503020204020204" pitchFamily="34" charset="-122"/>
                <a:ea typeface="微软雅黑" panose="020B0503020204020204" pitchFamily="34" charset="-122"/>
              </a:rPr>
              <a:t>TGF-</a:t>
            </a:r>
            <a:r>
              <a:rPr lang="el-GR" altLang="zh-CN" sz="1600" b="1" dirty="0">
                <a:latin typeface="微软雅黑" panose="020B0503020204020204" pitchFamily="34" charset="-122"/>
                <a:ea typeface="微软雅黑" panose="020B0503020204020204" pitchFamily="34" charset="-122"/>
              </a:rPr>
              <a:t>β1/</a:t>
            </a:r>
            <a:r>
              <a:rPr lang="en-US" altLang="zh-CN" sz="1600" b="1" dirty="0" err="1">
                <a:latin typeface="微软雅黑" panose="020B0503020204020204" pitchFamily="34" charset="-122"/>
                <a:ea typeface="微软雅黑" panose="020B0503020204020204" pitchFamily="34" charset="-122"/>
              </a:rPr>
              <a:t>mTOR</a:t>
            </a:r>
            <a:r>
              <a:rPr lang="zh-CN" altLang="en-US" sz="1600" b="1" dirty="0">
                <a:latin typeface="微软雅黑" panose="020B0503020204020204" pitchFamily="34" charset="-122"/>
                <a:ea typeface="微软雅黑" panose="020B0503020204020204" pitchFamily="34" charset="-122"/>
              </a:rPr>
              <a:t>信号通路：</a:t>
            </a:r>
            <a:r>
              <a:rPr lang="zh-CN" altLang="en-US" sz="1600" dirty="0">
                <a:latin typeface="微软雅黑" panose="020B0503020204020204" pitchFamily="34" charset="-122"/>
                <a:ea typeface="微软雅黑" panose="020B0503020204020204" pitchFamily="34" charset="-122"/>
              </a:rPr>
              <a:t>（文献查找）</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18" name="矩形 17"/>
          <p:cNvSpPr/>
          <p:nvPr/>
        </p:nvSpPr>
        <p:spPr>
          <a:xfrm>
            <a:off x="4859020" y="1331595"/>
            <a:ext cx="2802890" cy="504190"/>
          </a:xfrm>
          <a:prstGeom prst="rect">
            <a:avLst/>
          </a:prstGeom>
          <a:solidFill>
            <a:srgbClr val="9E0808"/>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基因</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9" name="矩形 18"/>
          <p:cNvSpPr/>
          <p:nvPr/>
        </p:nvSpPr>
        <p:spPr>
          <a:xfrm>
            <a:off x="8211185" y="1624965"/>
            <a:ext cx="3753485" cy="4039235"/>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TextBox 19"/>
          <p:cNvSpPr txBox="1"/>
          <p:nvPr/>
        </p:nvSpPr>
        <p:spPr>
          <a:xfrm>
            <a:off x="8288141" y="1669736"/>
            <a:ext cx="3676431" cy="3465179"/>
          </a:xfrm>
          <a:prstGeom prst="rect">
            <a:avLst/>
          </a:prstGeom>
          <a:noFill/>
        </p:spPr>
        <p:txBody>
          <a:bodyPr wrap="square" rtlCol="0">
            <a:spAutoFit/>
          </a:bodyPr>
          <a:lstStyle/>
          <a:p>
            <a:pPr>
              <a:lnSpc>
                <a:spcPct val="200000"/>
              </a:lnSpc>
            </a:pPr>
            <a:r>
              <a:rPr lang="en-US" altLang="zh-CN" sz="1600" b="1" dirty="0">
                <a:latin typeface="微软雅黑" panose="020B0503020204020204" pitchFamily="34" charset="-122"/>
                <a:ea typeface="微软雅黑" panose="020B0503020204020204" pitchFamily="34" charset="-122"/>
              </a:rPr>
              <a:t>TGF-</a:t>
            </a:r>
            <a:r>
              <a:rPr lang="el-GR" altLang="zh-CN" sz="1600" b="1" dirty="0">
                <a:latin typeface="微软雅黑" panose="020B0503020204020204" pitchFamily="34" charset="-122"/>
                <a:ea typeface="微软雅黑" panose="020B0503020204020204" pitchFamily="34" charset="-122"/>
              </a:rPr>
              <a:t>β1/</a:t>
            </a:r>
            <a:r>
              <a:rPr lang="en-US" altLang="zh-CN" sz="1600" b="1" dirty="0" err="1">
                <a:latin typeface="微软雅黑" panose="020B0503020204020204" pitchFamily="34" charset="-122"/>
                <a:ea typeface="微软雅黑" panose="020B0503020204020204" pitchFamily="34" charset="-122"/>
              </a:rPr>
              <a:t>mTOR</a:t>
            </a:r>
            <a:r>
              <a:rPr lang="zh-CN" altLang="en-US" sz="1600" b="1" dirty="0">
                <a:latin typeface="微软雅黑" panose="020B0503020204020204" pitchFamily="34" charset="-122"/>
                <a:ea typeface="微软雅黑" panose="020B0503020204020204" pitchFamily="34" charset="-122"/>
              </a:rPr>
              <a:t>信号通路概念：</a:t>
            </a:r>
            <a:r>
              <a:rPr lang="en-US" altLang="zh-CN" sz="1600" dirty="0">
                <a:latin typeface="微软雅黑" panose="020B0503020204020204" pitchFamily="34" charset="-122"/>
                <a:ea typeface="微软雅黑" panose="020B0503020204020204" pitchFamily="34" charset="-122"/>
              </a:rPr>
              <a:t>TGF-</a:t>
            </a:r>
            <a:r>
              <a:rPr lang="el-GR" altLang="zh-CN" sz="1600" dirty="0">
                <a:latin typeface="微软雅黑" panose="020B0503020204020204" pitchFamily="34" charset="-122"/>
                <a:ea typeface="微软雅黑" panose="020B0503020204020204" pitchFamily="34" charset="-122"/>
              </a:rPr>
              <a:t>β1</a:t>
            </a:r>
            <a:r>
              <a:rPr lang="zh-CN" altLang="en-US" sz="1600" dirty="0">
                <a:latin typeface="微软雅黑" panose="020B0503020204020204" pitchFamily="34" charset="-122"/>
                <a:ea typeface="微软雅黑" panose="020B0503020204020204" pitchFamily="34" charset="-122"/>
              </a:rPr>
              <a:t>与</a:t>
            </a:r>
            <a:r>
              <a:rPr lang="en-US" altLang="zh-CN" sz="1600" dirty="0" err="1">
                <a:latin typeface="微软雅黑" panose="020B0503020204020204" pitchFamily="34" charset="-122"/>
                <a:ea typeface="微软雅黑" panose="020B0503020204020204" pitchFamily="34" charset="-122"/>
              </a:rPr>
              <a:t>mTOR</a:t>
            </a:r>
            <a:r>
              <a:rPr lang="zh-CN" altLang="en-US" sz="1600" dirty="0">
                <a:latin typeface="微软雅黑" panose="020B0503020204020204" pitchFamily="34" charset="-122"/>
                <a:ea typeface="微软雅黑" panose="020B0503020204020204" pitchFamily="34" charset="-122"/>
              </a:rPr>
              <a:t>可分开介绍</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TGF-</a:t>
            </a:r>
            <a:r>
              <a:rPr lang="el-GR" altLang="zh-CN" sz="1600" b="1" dirty="0">
                <a:latin typeface="微软雅黑" panose="020B0503020204020204" pitchFamily="34" charset="-122"/>
                <a:ea typeface="微软雅黑" panose="020B0503020204020204" pitchFamily="34" charset="-122"/>
              </a:rPr>
              <a:t>β1/</a:t>
            </a:r>
            <a:r>
              <a:rPr lang="en-US" altLang="zh-CN" sz="1600" b="1" dirty="0" err="1">
                <a:latin typeface="微软雅黑" panose="020B0503020204020204" pitchFamily="34" charset="-122"/>
                <a:ea typeface="微软雅黑" panose="020B0503020204020204" pitchFamily="34" charset="-122"/>
              </a:rPr>
              <a:t>mTOR</a:t>
            </a:r>
            <a:r>
              <a:rPr lang="zh-CN" altLang="en-US" sz="1600" b="1" dirty="0">
                <a:latin typeface="微软雅黑" panose="020B0503020204020204" pitchFamily="34" charset="-122"/>
                <a:ea typeface="微软雅黑" panose="020B0503020204020204" pitchFamily="34" charset="-122"/>
              </a:rPr>
              <a:t>信号通路生物特征：</a:t>
            </a:r>
            <a:r>
              <a:rPr lang="zh-CN" altLang="en-US" sz="1600" dirty="0">
                <a:latin typeface="微软雅黑" panose="020B0503020204020204" pitchFamily="34" charset="-122"/>
                <a:ea typeface="微软雅黑" panose="020B0503020204020204" pitchFamily="34" charset="-122"/>
              </a:rPr>
              <a:t>促进细胞增殖与肿瘤发生</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en-US" altLang="zh-CN" sz="1600" b="1" dirty="0">
                <a:latin typeface="微软雅黑" panose="020B0503020204020204" pitchFamily="34" charset="-122"/>
                <a:ea typeface="微软雅黑" panose="020B0503020204020204" pitchFamily="34" charset="-122"/>
              </a:rPr>
              <a:t>TGF-</a:t>
            </a:r>
            <a:r>
              <a:rPr lang="el-GR" altLang="zh-CN" sz="1600" b="1" dirty="0">
                <a:latin typeface="微软雅黑" panose="020B0503020204020204" pitchFamily="34" charset="-122"/>
                <a:ea typeface="微软雅黑" panose="020B0503020204020204" pitchFamily="34" charset="-122"/>
              </a:rPr>
              <a:t>β1/</a:t>
            </a:r>
            <a:r>
              <a:rPr lang="en-US" altLang="zh-CN" sz="1600" b="1" dirty="0" err="1">
                <a:latin typeface="微软雅黑" panose="020B0503020204020204" pitchFamily="34" charset="-122"/>
                <a:ea typeface="微软雅黑" panose="020B0503020204020204" pitchFamily="34" charset="-122"/>
              </a:rPr>
              <a:t>mTOR</a:t>
            </a:r>
            <a:r>
              <a:rPr lang="zh-CN" altLang="en-US" sz="1600" b="1" dirty="0">
                <a:latin typeface="微软雅黑" panose="020B0503020204020204" pitchFamily="34" charset="-122"/>
                <a:ea typeface="微软雅黑" panose="020B0503020204020204" pitchFamily="34" charset="-122"/>
              </a:rPr>
              <a:t>信号通路与鼻咽癌：</a:t>
            </a:r>
            <a:r>
              <a:rPr lang="zh-CN" altLang="en-US" sz="1600" dirty="0">
                <a:latin typeface="微软雅黑" panose="020B0503020204020204" pitchFamily="34" charset="-122"/>
                <a:ea typeface="微软雅黑" panose="020B0503020204020204" pitchFamily="34" charset="-122"/>
              </a:rPr>
              <a:t>影响鼻咽癌（引申到</a:t>
            </a:r>
            <a:r>
              <a:rPr lang="zh-CN" altLang="en-US" sz="1600" b="1" dirty="0">
                <a:solidFill>
                  <a:srgbClr val="9E0808"/>
                </a:solidFill>
                <a:latin typeface="微软雅黑" panose="020B0503020204020204" pitchFamily="34" charset="-122"/>
                <a:ea typeface="微软雅黑" panose="020B0503020204020204" pitchFamily="34" charset="-122"/>
              </a:rPr>
              <a:t>其他同类型</a:t>
            </a:r>
            <a:r>
              <a:rPr lang="zh-CN" altLang="en-US" sz="1600" dirty="0">
                <a:latin typeface="微软雅黑" panose="020B0503020204020204" pitchFamily="34" charset="-122"/>
                <a:ea typeface="微软雅黑" panose="020B0503020204020204" pitchFamily="34" charset="-122"/>
              </a:rPr>
              <a:t>癌细胞）的发展</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21" name="矩形 20"/>
          <p:cNvSpPr/>
          <p:nvPr/>
        </p:nvSpPr>
        <p:spPr>
          <a:xfrm>
            <a:off x="8681720" y="1346835"/>
            <a:ext cx="2802890" cy="504190"/>
          </a:xfrm>
          <a:prstGeom prst="rect">
            <a:avLst/>
          </a:prstGeom>
          <a:solidFill>
            <a:srgbClr val="9E0808"/>
          </a:solidFill>
          <a:ln>
            <a:no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rPr>
              <a:t>通路</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3565525" y="5782945"/>
            <a:ext cx="5151120" cy="689610"/>
            <a:chOff x="5615" y="9107"/>
            <a:chExt cx="8112" cy="1086"/>
          </a:xfrm>
        </p:grpSpPr>
        <p:sp>
          <p:nvSpPr>
            <p:cNvPr id="25" name="ïṧľîďè"/>
            <p:cNvSpPr/>
            <p:nvPr/>
          </p:nvSpPr>
          <p:spPr bwMode="auto">
            <a:xfrm>
              <a:off x="5615" y="9237"/>
              <a:ext cx="8113" cy="957"/>
            </a:xfrm>
            <a:prstGeom prst="roundRect">
              <a:avLst>
                <a:gd name="adj" fmla="val 50000"/>
              </a:avLst>
            </a:prstGeom>
            <a:solidFill>
              <a:srgbClr val="9E0808"/>
            </a:solidFill>
            <a:ln w="38100">
              <a:noFill/>
            </a:ln>
          </p:spPr>
          <p:style>
            <a:lnRef idx="2">
              <a:schemeClr val="dk1"/>
            </a:lnRef>
            <a:fillRef idx="1">
              <a:schemeClr val="lt1"/>
            </a:fillRef>
            <a:effectRef idx="0">
              <a:schemeClr val="dk1"/>
            </a:effectRef>
            <a:fontRef idx="minor">
              <a:schemeClr val="dk1"/>
            </a:fontRef>
          </p:style>
          <p:txBody>
            <a:bodyPr wrap="none" rtlCol="0" anchor="ctr">
              <a:normAutofit/>
              <a:scene3d>
                <a:camera prst="orthographicFront"/>
                <a:lightRig rig="threePt" dir="t"/>
              </a:scene3d>
              <a:sp3d contourW="12700"/>
            </a:bodyPr>
            <a:lstStyle/>
            <a:p>
              <a:endParaRPr lang="en-US" altLang="zh-CN" sz="1600" b="1" dirty="0">
                <a:solidFill>
                  <a:schemeClr val="bg1"/>
                </a:solidFill>
                <a:latin typeface="微软雅黑" panose="020B0503020204020204" pitchFamily="34" charset="-122"/>
              </a:endParaRPr>
            </a:p>
          </p:txBody>
        </p:sp>
        <p:sp>
          <p:nvSpPr>
            <p:cNvPr id="22" name="TextBox 21"/>
            <p:cNvSpPr txBox="1"/>
            <p:nvPr/>
          </p:nvSpPr>
          <p:spPr>
            <a:xfrm>
              <a:off x="8169" y="9107"/>
              <a:ext cx="4076" cy="1016"/>
            </a:xfrm>
            <a:prstGeom prst="rect">
              <a:avLst/>
            </a:prstGeom>
            <a:noFill/>
          </p:spPr>
          <p:txBody>
            <a:bodyPr wrap="square" rtlCol="0">
              <a:spAutoFit/>
            </a:bodyPr>
            <a:lstStyle/>
            <a:p>
              <a:pP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理论上的框架</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23" name="半闭框 22"/>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 name="矩形 1"/>
          <p:cNvSpPr/>
          <p:nvPr/>
        </p:nvSpPr>
        <p:spPr>
          <a:xfrm>
            <a:off x="584157" y="-137033"/>
            <a:ext cx="10140254" cy="1198880"/>
          </a:xfrm>
          <a:prstGeom prst="rect">
            <a:avLst/>
          </a:prstGeom>
        </p:spPr>
        <p:txBody>
          <a:bodyPr wrap="square">
            <a:spAutoFit/>
          </a:bodyPr>
          <a:lstStyle/>
          <a:p>
            <a:pP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我们的</a:t>
            </a:r>
            <a:r>
              <a:rPr lang="zh-CN" altLang="en-US" sz="2400" b="1" dirty="0">
                <a:solidFill>
                  <a:srgbClr val="9E0808"/>
                </a:solidFill>
                <a:latin typeface="微软雅黑" panose="020B0503020204020204" pitchFamily="34" charset="-122"/>
                <a:ea typeface="微软雅黑" panose="020B0503020204020204" pitchFamily="34" charset="-122"/>
              </a:rPr>
              <a:t>科学假说</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是什么</a:t>
            </a:r>
            <a:r>
              <a:rPr lang="zh-CN" altLang="en-US" sz="2400" b="1" dirty="0">
                <a:solidFill>
                  <a:srgbClr val="12134E"/>
                </a:solidFill>
                <a:latin typeface="微软雅黑" panose="020B0503020204020204" pitchFamily="34" charset="-122"/>
                <a:ea typeface="微软雅黑" panose="020B0503020204020204" pitchFamily="34" charset="-122"/>
              </a:rPr>
              <a:t>？</a:t>
            </a:r>
            <a:endParaRPr lang="zh-CN" altLang="en-US" sz="2400" b="1" dirty="0">
              <a:solidFill>
                <a:srgbClr val="12134E"/>
              </a:solidFill>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我们的</a:t>
            </a:r>
            <a:r>
              <a:rPr lang="zh-CN" altLang="en-US" sz="2400" b="1" dirty="0">
                <a:solidFill>
                  <a:srgbClr val="9E0808"/>
                </a:solidFill>
                <a:latin typeface="微软雅黑" panose="020B0503020204020204" pitchFamily="34" charset="-122"/>
                <a:ea typeface="微软雅黑" panose="020B0503020204020204" pitchFamily="34" charset="-122"/>
              </a:rPr>
              <a:t>科学</a:t>
            </a:r>
            <a:r>
              <a:rPr lang="zh-CN" altLang="en-US" sz="2400" b="1" dirty="0" smtClean="0">
                <a:solidFill>
                  <a:srgbClr val="9E0808"/>
                </a:solidFill>
                <a:latin typeface="微软雅黑" panose="020B0503020204020204" pitchFamily="34" charset="-122"/>
                <a:ea typeface="微软雅黑" panose="020B0503020204020204" pitchFamily="34" charset="-122"/>
              </a:rPr>
              <a:t>假说</a:t>
            </a:r>
            <a:r>
              <a:rPr lang="zh-CN" altLang="en-US" sz="2400" b="1" dirty="0">
                <a:latin typeface="微软雅黑" panose="020B0503020204020204" pitchFamily="34" charset="-122"/>
                <a:ea typeface="微软雅黑" panose="020B0503020204020204" pitchFamily="34" charset="-122"/>
              </a:rPr>
              <a:t>是</a:t>
            </a:r>
            <a:r>
              <a:rPr lang="zh-CN" altLang="en-US" sz="2400" b="1" dirty="0" smtClean="0">
                <a:latin typeface="微软雅黑" panose="020B0503020204020204" pitchFamily="34" charset="-122"/>
                <a:ea typeface="微软雅黑" panose="020B0503020204020204" pitchFamily="34" charset="-122"/>
              </a:rPr>
              <a:t>如何</a:t>
            </a:r>
            <a:r>
              <a:rPr lang="zh-CN" altLang="en-US" sz="2400" b="1" dirty="0">
                <a:latin typeface="微软雅黑" panose="020B0503020204020204" pitchFamily="34" charset="-122"/>
                <a:ea typeface="微软雅黑" panose="020B0503020204020204" pitchFamily="34" charset="-122"/>
              </a:rPr>
              <a:t>得出来的？</a:t>
            </a:r>
            <a:r>
              <a:rPr lang="zh-CN" altLang="en-US" sz="2400" b="1" dirty="0">
                <a:ea typeface="微软雅黑" panose="020B0503020204020204" pitchFamily="34" charset="-122"/>
                <a:cs typeface="+mn-ea"/>
              </a:rPr>
              <a:t>热点是什么？</a:t>
            </a:r>
            <a:endParaRPr lang="en-US" altLang="zh-CN" sz="2400" b="1" dirty="0">
              <a:ea typeface="微软雅黑" panose="020B0503020204020204" pitchFamily="34" charset="-122"/>
              <a:cs typeface="+mn-ea"/>
            </a:endParaRPr>
          </a:p>
        </p:txBody>
      </p:sp>
      <p:sp>
        <p:nvSpPr>
          <p:cNvPr id="3" name="五边形 2"/>
          <p:cNvSpPr/>
          <p:nvPr/>
        </p:nvSpPr>
        <p:spPr>
          <a:xfrm>
            <a:off x="-12065" y="-4445"/>
            <a:ext cx="695325" cy="1052195"/>
          </a:xfrm>
          <a:prstGeom prst="homePlate">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up)">
                                      <p:cBhvr>
                                        <p:cTn id="18" dur="500"/>
                                        <p:tgtEl>
                                          <p:spTgt spid="1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up)">
                                      <p:cBhvr>
                                        <p:cTn id="21" dur="500"/>
                                        <p:tgtEl>
                                          <p:spTgt spid="17"/>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up)">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up)">
                                      <p:cBhvr>
                                        <p:cTn id="29" dur="500"/>
                                        <p:tgtEl>
                                          <p:spTgt spid="1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5" grpId="0" animBg="1"/>
      <p:bldP spid="16" grpId="0" animBg="1"/>
      <p:bldP spid="17" grpId="0"/>
      <p:bldP spid="18" grpId="0" animBg="1"/>
      <p:bldP spid="19" grpId="0" animBg="1"/>
      <p:bldP spid="20" grpId="0"/>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97495" y="1243092"/>
            <a:ext cx="9671050" cy="4256405"/>
            <a:chOff x="3876" y="3573"/>
            <a:chExt cx="15230" cy="6703"/>
          </a:xfrm>
        </p:grpSpPr>
        <p:sp>
          <p:nvSpPr>
            <p:cNvPr id="27" name="矩形 26"/>
            <p:cNvSpPr/>
            <p:nvPr/>
          </p:nvSpPr>
          <p:spPr bwMode="auto">
            <a:xfrm>
              <a:off x="3876" y="3573"/>
              <a:ext cx="15230" cy="6703"/>
            </a:xfrm>
            <a:prstGeom prst="rect">
              <a:avLst/>
            </a:prstGeom>
            <a:solidFill>
              <a:schemeClr val="bg1">
                <a:lumMod val="75000"/>
                <a:alpha val="8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 name="组合 5"/>
            <p:cNvGrpSpPr/>
            <p:nvPr/>
          </p:nvGrpSpPr>
          <p:grpSpPr>
            <a:xfrm>
              <a:off x="9772" y="6060"/>
              <a:ext cx="3407" cy="1143"/>
              <a:chOff x="9772" y="6060"/>
              <a:chExt cx="3407" cy="1143"/>
            </a:xfrm>
          </p:grpSpPr>
          <p:sp>
            <p:nvSpPr>
              <p:cNvPr id="28" name="矩形 27"/>
              <p:cNvSpPr/>
              <p:nvPr/>
            </p:nvSpPr>
            <p:spPr bwMode="auto">
              <a:xfrm>
                <a:off x="9772" y="6155"/>
                <a:ext cx="3407" cy="1048"/>
              </a:xfrm>
              <a:prstGeom prst="rect">
                <a:avLst/>
              </a:prstGeom>
              <a:solidFill>
                <a:srgbClr val="9E0808"/>
              </a:solidFill>
              <a:ln w="9525" cap="flat" cmpd="sng" algn="ctr">
                <a:solidFill>
                  <a:srgbClr val="9E0808"/>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0" name="TextBox 29"/>
              <p:cNvSpPr txBox="1"/>
              <p:nvPr/>
            </p:nvSpPr>
            <p:spPr>
              <a:xfrm>
                <a:off x="10188" y="6060"/>
                <a:ext cx="2688" cy="1016"/>
              </a:xfrm>
              <a:prstGeom prst="rect">
                <a:avLst/>
              </a:prstGeom>
              <a:noFill/>
            </p:spPr>
            <p:txBody>
              <a:bodyPr wrap="none" rtlCol="0">
                <a:spAutoFit/>
              </a:bodyPr>
              <a:lstStyle/>
              <a:p>
                <a:pP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实际的框架</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grpSp>
      <p:sp>
        <p:nvSpPr>
          <p:cNvPr id="20" name="矩形 19"/>
          <p:cNvSpPr/>
          <p:nvPr/>
        </p:nvSpPr>
        <p:spPr>
          <a:xfrm>
            <a:off x="1494386" y="1290011"/>
            <a:ext cx="9530478" cy="4154984"/>
          </a:xfrm>
          <a:prstGeom prst="rect">
            <a:avLst/>
          </a:prstGeom>
          <a:solidFill>
            <a:schemeClr val="bg1"/>
          </a:solidFill>
          <a:effectLst>
            <a:outerShdw blurRad="50800" dist="38100" algn="l" rotWithShape="0">
              <a:prstClr val="black">
                <a:alpha val="40000"/>
              </a:prstClr>
            </a:outerShdw>
          </a:effectLst>
          <a:scene3d>
            <a:camera prst="orthographicFront"/>
            <a:lightRig rig="threePt" dir="t"/>
          </a:scene3d>
          <a:sp3d>
            <a:bevelT w="165100" prst="coolSlant"/>
          </a:sp3d>
        </p:spPr>
        <p:txBody>
          <a:bodyPr wrap="square">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近来，</a:t>
            </a:r>
            <a:r>
              <a:rPr lang="en-US" altLang="zh-CN" sz="1600" dirty="0">
                <a:latin typeface="微软雅黑" panose="020B0503020204020204" pitchFamily="34" charset="-122"/>
                <a:ea typeface="微软雅黑" panose="020B0503020204020204" pitchFamily="34" charset="-122"/>
              </a:rPr>
              <a:t>microRNA-185</a:t>
            </a:r>
            <a:r>
              <a:rPr lang="zh-CN" altLang="en-US" sz="1600" dirty="0">
                <a:latin typeface="微软雅黑" panose="020B0503020204020204" pitchFamily="34" charset="-122"/>
                <a:ea typeface="微软雅黑" panose="020B0503020204020204" pitchFamily="34" charset="-122"/>
              </a:rPr>
              <a:t>的差异表达与放疗抵抗关系密切。在鼻咽癌的文章中，有研究人员认为</a:t>
            </a:r>
            <a:r>
              <a:rPr lang="en-US" altLang="zh-CN" sz="1600" dirty="0">
                <a:latin typeface="微软雅黑" panose="020B0503020204020204" pitchFamily="34" charset="-122"/>
                <a:ea typeface="微软雅黑" panose="020B0503020204020204" pitchFamily="34" charset="-122"/>
              </a:rPr>
              <a:t>microRNA-185</a:t>
            </a:r>
            <a:r>
              <a:rPr lang="zh-CN" altLang="en-US" sz="1600" dirty="0">
                <a:latin typeface="微软雅黑" panose="020B0503020204020204" pitchFamily="34" charset="-122"/>
                <a:ea typeface="微软雅黑" panose="020B0503020204020204" pitchFamily="34" charset="-122"/>
              </a:rPr>
              <a:t>能够减少鼻咽癌放疗抵抗性，但也有人肯定了</a:t>
            </a:r>
            <a:r>
              <a:rPr lang="en-US" altLang="zh-CN" sz="1600" dirty="0">
                <a:latin typeface="微软雅黑" panose="020B0503020204020204" pitchFamily="34" charset="-122"/>
                <a:ea typeface="微软雅黑" panose="020B0503020204020204" pitchFamily="34" charset="-122"/>
              </a:rPr>
              <a:t>microRNA-185</a:t>
            </a:r>
            <a:r>
              <a:rPr lang="zh-CN" altLang="en-US" sz="1600" dirty="0">
                <a:latin typeface="微软雅黑" panose="020B0503020204020204" pitchFamily="34" charset="-122"/>
                <a:ea typeface="微软雅黑" panose="020B0503020204020204" pitchFamily="34" charset="-122"/>
              </a:rPr>
              <a:t>在提高鼻咽癌放疗抵抗性的作用，这些证据表明</a:t>
            </a:r>
            <a:r>
              <a:rPr lang="en-US" altLang="zh-CN" sz="1600" dirty="0">
                <a:latin typeface="微软雅黑" panose="020B0503020204020204" pitchFamily="34" charset="-122"/>
                <a:ea typeface="微软雅黑" panose="020B0503020204020204" pitchFamily="34" charset="-122"/>
              </a:rPr>
              <a:t>microRNA-185</a:t>
            </a:r>
            <a:r>
              <a:rPr lang="zh-CN" altLang="en-US" sz="1600" dirty="0">
                <a:latin typeface="微软雅黑" panose="020B0503020204020204" pitchFamily="34" charset="-122"/>
                <a:ea typeface="微软雅黑" panose="020B0503020204020204" pitchFamily="34" charset="-122"/>
              </a:rPr>
              <a:t>在鼻咽癌中的具体作用仍有争议</a:t>
            </a:r>
            <a:r>
              <a:rPr lang="en-US" altLang="zh-CN" sz="1600" dirty="0">
                <a:latin typeface="微软雅黑" panose="020B0503020204020204" pitchFamily="34" charset="-122"/>
                <a:ea typeface="微软雅黑" panose="020B0503020204020204" pitchFamily="34" charset="-122"/>
              </a:rPr>
              <a:t>(PMID: 26390174; PMID: 25297925)</a:t>
            </a:r>
            <a:r>
              <a:rPr lang="zh-CN" altLang="en-US" sz="1600" dirty="0">
                <a:latin typeface="微软雅黑" panose="020B0503020204020204" pitchFamily="34" charset="-122"/>
                <a:ea typeface="微软雅黑" panose="020B0503020204020204" pitchFamily="34" charset="-122"/>
              </a:rPr>
              <a:t>。我们通过在线靶向关系预测软件发现</a:t>
            </a:r>
            <a:r>
              <a:rPr lang="en-US" altLang="zh-CN" sz="1600" dirty="0">
                <a:latin typeface="微软雅黑" panose="020B0503020204020204" pitchFamily="34" charset="-122"/>
                <a:ea typeface="微软雅黑" panose="020B0503020204020204" pitchFamily="34" charset="-122"/>
              </a:rPr>
              <a:t>microRNA-185</a:t>
            </a:r>
            <a:r>
              <a:rPr lang="zh-CN" altLang="en-US" sz="1600" dirty="0">
                <a:latin typeface="微软雅黑" panose="020B0503020204020204" pitchFamily="34" charset="-122"/>
                <a:ea typeface="微软雅黑" panose="020B0503020204020204" pitchFamily="34" charset="-122"/>
              </a:rPr>
              <a:t>能够靶向结合</a:t>
            </a:r>
            <a:r>
              <a:rPr lang="en-US" altLang="zh-CN" sz="1600" dirty="0">
                <a:latin typeface="微软雅黑" panose="020B0503020204020204" pitchFamily="34" charset="-122"/>
                <a:ea typeface="微软雅黑" panose="020B0503020204020204" pitchFamily="34" charset="-122"/>
              </a:rPr>
              <a:t>HOXC6</a:t>
            </a:r>
            <a:r>
              <a:rPr lang="zh-CN" altLang="en-US" sz="1600" dirty="0">
                <a:latin typeface="微软雅黑" panose="020B0503020204020204" pitchFamily="34" charset="-122"/>
                <a:ea typeface="微软雅黑" panose="020B0503020204020204" pitchFamily="34" charset="-122"/>
              </a:rPr>
              <a:t>。值得注意的是，我们发现前人曾报道</a:t>
            </a:r>
            <a:r>
              <a:rPr lang="en-US" altLang="zh-CN" sz="1600" dirty="0">
                <a:latin typeface="微软雅黑" panose="020B0503020204020204" pitchFamily="34" charset="-122"/>
                <a:ea typeface="微软雅黑" panose="020B0503020204020204" pitchFamily="34" charset="-122"/>
              </a:rPr>
              <a:t>HOXC6</a:t>
            </a:r>
            <a:r>
              <a:rPr lang="zh-CN" altLang="en-US" sz="1600" dirty="0">
                <a:latin typeface="微软雅黑" panose="020B0503020204020204" pitchFamily="34" charset="-122"/>
                <a:ea typeface="微软雅黑" panose="020B0503020204020204" pitchFamily="34" charset="-122"/>
              </a:rPr>
              <a:t>在人头颈部鳞癌中呈现高表达</a:t>
            </a:r>
            <a:r>
              <a:rPr lang="en-US" altLang="zh-CN" sz="1600" dirty="0">
                <a:latin typeface="微软雅黑" panose="020B0503020204020204" pitchFamily="34" charset="-122"/>
                <a:ea typeface="微软雅黑" panose="020B0503020204020204" pitchFamily="34" charset="-122"/>
              </a:rPr>
              <a:t>(PMID: 22896703)</a:t>
            </a:r>
            <a:r>
              <a:rPr lang="zh-CN" altLang="en-US" sz="1600" dirty="0">
                <a:latin typeface="微软雅黑" panose="020B0503020204020204" pitchFamily="34" charset="-122"/>
                <a:ea typeface="微软雅黑" panose="020B0503020204020204" pitchFamily="34" charset="-122"/>
              </a:rPr>
              <a:t>。同时，我们也发现，</a:t>
            </a:r>
            <a:r>
              <a:rPr lang="en-US" altLang="zh-CN" sz="1600" dirty="0">
                <a:latin typeface="微软雅黑" panose="020B0503020204020204" pitchFamily="34" charset="-122"/>
                <a:ea typeface="微软雅黑" panose="020B0503020204020204" pitchFamily="34" charset="-122"/>
              </a:rPr>
              <a:t>HOXC6</a:t>
            </a:r>
            <a:r>
              <a:rPr lang="zh-CN" altLang="en-US" sz="1600" dirty="0">
                <a:latin typeface="微软雅黑" panose="020B0503020204020204" pitchFamily="34" charset="-122"/>
                <a:ea typeface="微软雅黑" panose="020B0503020204020204" pitchFamily="34" charset="-122"/>
              </a:rPr>
              <a:t>作为一个促癌基因，通过抑制自噬激活</a:t>
            </a:r>
            <a:r>
              <a:rPr lang="en-US" altLang="zh-CN" sz="1600" dirty="0" err="1">
                <a:latin typeface="微软雅黑" panose="020B0503020204020204" pitchFamily="34" charset="-122"/>
                <a:ea typeface="微软雅黑" panose="020B0503020204020204" pitchFamily="34" charset="-122"/>
              </a:rPr>
              <a:t>mTOR</a:t>
            </a:r>
            <a:r>
              <a:rPr lang="zh-CN" altLang="en-US" sz="1600" dirty="0">
                <a:latin typeface="微软雅黑" panose="020B0503020204020204" pitchFamily="34" charset="-122"/>
                <a:ea typeface="微软雅黑" panose="020B0503020204020204" pitchFamily="34" charset="-122"/>
              </a:rPr>
              <a:t>信号通路促进肿瘤细胞增</a:t>
            </a:r>
            <a:r>
              <a:rPr lang="en-US" altLang="zh-CN" sz="1600" dirty="0">
                <a:latin typeface="微软雅黑" panose="020B0503020204020204" pitchFamily="34" charset="-122"/>
                <a:ea typeface="微软雅黑" panose="020B0503020204020204" pitchFamily="34" charset="-122"/>
              </a:rPr>
              <a:t>(PMID:27081081)</a:t>
            </a:r>
            <a:r>
              <a:rPr lang="zh-CN" altLang="en-US" sz="1600" dirty="0">
                <a:latin typeface="微软雅黑" panose="020B0503020204020204" pitchFamily="34" charset="-122"/>
                <a:ea typeface="微软雅黑" panose="020B0503020204020204" pitchFamily="34" charset="-122"/>
              </a:rPr>
              <a:t>。事实上，在鼻咽癌中，</a:t>
            </a:r>
            <a:r>
              <a:rPr lang="en-US" altLang="zh-CN" sz="1600" dirty="0" err="1">
                <a:latin typeface="微软雅黑" panose="020B0503020204020204" pitchFamily="34" charset="-122"/>
                <a:ea typeface="微软雅黑" panose="020B0503020204020204" pitchFamily="34" charset="-122"/>
              </a:rPr>
              <a:t>mTOR</a:t>
            </a:r>
            <a:r>
              <a:rPr lang="zh-CN" altLang="en-US" sz="1600" dirty="0">
                <a:latin typeface="微软雅黑" panose="020B0503020204020204" pitchFamily="34" charset="-122"/>
                <a:ea typeface="微软雅黑" panose="020B0503020204020204" pitchFamily="34" charset="-122"/>
              </a:rPr>
              <a:t>信号通路的激活能够促进癌症细胞增殖及肿瘤生成</a:t>
            </a:r>
            <a:r>
              <a:rPr lang="en-US" altLang="zh-CN" sz="1600" dirty="0">
                <a:latin typeface="微软雅黑" panose="020B0503020204020204" pitchFamily="34" charset="-122"/>
                <a:ea typeface="微软雅黑" panose="020B0503020204020204" pitchFamily="34" charset="-122"/>
              </a:rPr>
              <a:t>(PMID: 25165983; PMID: 26872369)</a:t>
            </a:r>
            <a:r>
              <a:rPr lang="zh-CN" altLang="en-US" sz="1600" dirty="0">
                <a:latin typeface="微软雅黑" panose="020B0503020204020204" pitchFamily="34" charset="-122"/>
                <a:ea typeface="微软雅黑" panose="020B0503020204020204" pitchFamily="34" charset="-122"/>
              </a:rPr>
              <a:t>。目前研究显示</a:t>
            </a:r>
            <a:r>
              <a:rPr lang="en-US" altLang="zh-CN" sz="1600" dirty="0" err="1">
                <a:latin typeface="微软雅黑" panose="020B0503020204020204" pitchFamily="34" charset="-122"/>
                <a:ea typeface="微软雅黑" panose="020B0503020204020204" pitchFamily="34" charset="-122"/>
              </a:rPr>
              <a:t>mTOR</a:t>
            </a:r>
            <a:r>
              <a:rPr lang="zh-CN" altLang="en-US" sz="1600" dirty="0">
                <a:latin typeface="微软雅黑" panose="020B0503020204020204" pitchFamily="34" charset="-122"/>
                <a:ea typeface="微软雅黑" panose="020B0503020204020204" pitchFamily="34" charset="-122"/>
              </a:rPr>
              <a:t>在</a:t>
            </a:r>
            <a:r>
              <a:rPr lang="en-US" altLang="zh-CN" sz="1600" dirty="0">
                <a:latin typeface="微软雅黑" panose="020B0503020204020204" pitchFamily="34" charset="-122"/>
                <a:ea typeface="微软雅黑" panose="020B0503020204020204" pitchFamily="34" charset="-122"/>
              </a:rPr>
              <a:t>TGF-β1</a:t>
            </a:r>
            <a:r>
              <a:rPr lang="zh-CN" altLang="en-US" sz="1600" dirty="0">
                <a:latin typeface="微软雅黑" panose="020B0503020204020204" pitchFamily="34" charset="-122"/>
                <a:ea typeface="微软雅黑" panose="020B0503020204020204" pitchFamily="34" charset="-122"/>
              </a:rPr>
              <a:t>的信号传导中发挥重要作用，且有研究发现</a:t>
            </a:r>
            <a:r>
              <a:rPr lang="en-US" altLang="zh-CN" sz="1600" dirty="0">
                <a:latin typeface="微软雅黑" panose="020B0503020204020204" pitchFamily="34" charset="-122"/>
                <a:ea typeface="微软雅黑" panose="020B0503020204020204" pitchFamily="34" charset="-122"/>
              </a:rPr>
              <a:t>TGF-β1</a:t>
            </a:r>
            <a:r>
              <a:rPr lang="zh-CN" altLang="en-US" sz="1600" dirty="0">
                <a:latin typeface="微软雅黑" panose="020B0503020204020204" pitchFamily="34" charset="-122"/>
                <a:ea typeface="微软雅黑" panose="020B0503020204020204" pitchFamily="34" charset="-122"/>
              </a:rPr>
              <a:t>能够诱导头颈部鳞癌中上皮间质转化的发生</a:t>
            </a:r>
            <a:r>
              <a:rPr lang="en-US" altLang="zh-CN" sz="1600" dirty="0">
                <a:latin typeface="微软雅黑" panose="020B0503020204020204" pitchFamily="34" charset="-122"/>
                <a:ea typeface="微软雅黑" panose="020B0503020204020204" pitchFamily="34" charset="-122"/>
              </a:rPr>
              <a:t>(PMID: 21479366)</a:t>
            </a:r>
            <a:r>
              <a:rPr lang="zh-CN" altLang="en-US" sz="1600" dirty="0">
                <a:latin typeface="微软雅黑" panose="020B0503020204020204" pitchFamily="34" charset="-122"/>
                <a:ea typeface="微软雅黑" panose="020B0503020204020204" pitchFamily="34" charset="-122"/>
              </a:rPr>
              <a:t>。通过以上证据，我们有理由相信，</a:t>
            </a:r>
            <a:r>
              <a:rPr lang="en-US" altLang="zh-CN" sz="1600" dirty="0">
                <a:latin typeface="微软雅黑" panose="020B0503020204020204" pitchFamily="34" charset="-122"/>
                <a:ea typeface="微软雅黑" panose="020B0503020204020204" pitchFamily="34" charset="-122"/>
              </a:rPr>
              <a:t>microRNA-185</a:t>
            </a:r>
            <a:r>
              <a:rPr lang="zh-CN" altLang="en-US" sz="1600" dirty="0">
                <a:latin typeface="微软雅黑" panose="020B0503020204020204" pitchFamily="34" charset="-122"/>
                <a:ea typeface="微软雅黑" panose="020B0503020204020204" pitchFamily="34" charset="-122"/>
              </a:rPr>
              <a:t>作为抑癌因子能够抑制鼻咽癌的发生发展。同时，我们也认为，</a:t>
            </a:r>
            <a:r>
              <a:rPr lang="en-US" altLang="zh-CN" sz="1600" dirty="0">
                <a:latin typeface="微软雅黑" panose="020B0503020204020204" pitchFamily="34" charset="-122"/>
                <a:ea typeface="微软雅黑" panose="020B0503020204020204" pitchFamily="34" charset="-122"/>
              </a:rPr>
              <a:t>microRNA-185</a:t>
            </a:r>
            <a:r>
              <a:rPr lang="zh-CN" altLang="en-US" sz="1600" dirty="0">
                <a:latin typeface="微软雅黑" panose="020B0503020204020204" pitchFamily="34" charset="-122"/>
                <a:ea typeface="微软雅黑" panose="020B0503020204020204" pitchFamily="34" charset="-122"/>
              </a:rPr>
              <a:t>是通过靶向</a:t>
            </a:r>
            <a:r>
              <a:rPr lang="en-US" altLang="zh-CN" sz="1600" dirty="0">
                <a:latin typeface="微软雅黑" panose="020B0503020204020204" pitchFamily="34" charset="-122"/>
                <a:ea typeface="微软雅黑" panose="020B0503020204020204" pitchFamily="34" charset="-122"/>
              </a:rPr>
              <a:t>HOXC6</a:t>
            </a:r>
            <a:r>
              <a:rPr lang="zh-CN" altLang="en-US" sz="1600" dirty="0">
                <a:latin typeface="微软雅黑" panose="020B0503020204020204" pitchFamily="34" charset="-122"/>
                <a:ea typeface="微软雅黑" panose="020B0503020204020204" pitchFamily="34" charset="-122"/>
              </a:rPr>
              <a:t>基因抑制</a:t>
            </a:r>
            <a:r>
              <a:rPr lang="en-US" altLang="zh-CN" sz="1600" dirty="0">
                <a:latin typeface="微软雅黑" panose="020B0503020204020204" pitchFamily="34" charset="-122"/>
                <a:ea typeface="微软雅黑" panose="020B0503020204020204" pitchFamily="34" charset="-122"/>
              </a:rPr>
              <a:t>TGF-β1/</a:t>
            </a:r>
            <a:r>
              <a:rPr lang="en-US" altLang="zh-CN" sz="1600" dirty="0" err="1">
                <a:latin typeface="微软雅黑" panose="020B0503020204020204" pitchFamily="34" charset="-122"/>
                <a:ea typeface="微软雅黑" panose="020B0503020204020204" pitchFamily="34" charset="-122"/>
              </a:rPr>
              <a:t>mTOR</a:t>
            </a:r>
            <a:r>
              <a:rPr lang="zh-CN" altLang="en-US" sz="1600" dirty="0">
                <a:latin typeface="微软雅黑" panose="020B0503020204020204" pitchFamily="34" charset="-122"/>
                <a:ea typeface="微软雅黑" panose="020B0503020204020204" pitchFamily="34" charset="-122"/>
              </a:rPr>
              <a:t>信号通路，从而发挥它的抑制鼻咽癌作用。</a:t>
            </a:r>
            <a:endParaRPr lang="zh-CN" altLang="en-US" sz="1600" dirty="0">
              <a:latin typeface="微软雅黑" panose="020B0503020204020204" pitchFamily="34" charset="-122"/>
              <a:ea typeface="微软雅黑" panose="020B0503020204020204" pitchFamily="34" charset="-122"/>
            </a:endParaRPr>
          </a:p>
        </p:txBody>
      </p:sp>
      <p:sp>
        <p:nvSpPr>
          <p:cNvPr id="21" name="矩形 20"/>
          <p:cNvSpPr/>
          <p:nvPr/>
        </p:nvSpPr>
        <p:spPr>
          <a:xfrm>
            <a:off x="571500" y="-125095"/>
            <a:ext cx="6772910" cy="922020"/>
          </a:xfrm>
          <a:prstGeom prst="rect">
            <a:avLst/>
          </a:prstGeom>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miR-185 </a:t>
            </a:r>
            <a:r>
              <a:rPr lang="zh-CN" altLang="en-US" b="1" dirty="0">
                <a:latin typeface="微软雅黑" panose="020B0503020204020204" pitchFamily="34" charset="-122"/>
                <a:ea typeface="微软雅黑" panose="020B0503020204020204" pitchFamily="34" charset="-122"/>
              </a:rPr>
              <a:t>靶向调控</a:t>
            </a:r>
            <a:r>
              <a:rPr lang="en-US" altLang="zh-CN" b="1" dirty="0">
                <a:latin typeface="微软雅黑" panose="020B0503020204020204" pitchFamily="34" charset="-122"/>
                <a:ea typeface="微软雅黑" panose="020B0503020204020204" pitchFamily="34" charset="-122"/>
              </a:rPr>
              <a:t>HOXC6</a:t>
            </a:r>
            <a:r>
              <a:rPr lang="zh-CN" altLang="en-US" b="1" dirty="0">
                <a:latin typeface="微软雅黑" panose="020B0503020204020204" pitchFamily="34" charset="-122"/>
                <a:ea typeface="微软雅黑" panose="020B0503020204020204" pitchFamily="34" charset="-122"/>
              </a:rPr>
              <a:t>基因介导</a:t>
            </a:r>
            <a:r>
              <a:rPr lang="en-US" altLang="zh-CN" b="1" dirty="0">
                <a:latin typeface="微软雅黑" panose="020B0503020204020204" pitchFamily="34" charset="-122"/>
                <a:ea typeface="微软雅黑" panose="020B0503020204020204" pitchFamily="34" charset="-122"/>
              </a:rPr>
              <a:t>TGF-β1/</a:t>
            </a:r>
            <a:r>
              <a:rPr lang="en-US" altLang="zh-CN" b="1" dirty="0" err="1">
                <a:latin typeface="微软雅黑" panose="020B0503020204020204" pitchFamily="34" charset="-122"/>
                <a:ea typeface="微软雅黑" panose="020B0503020204020204" pitchFamily="34" charset="-122"/>
              </a:rPr>
              <a:t>mTOR</a:t>
            </a:r>
            <a:r>
              <a:rPr lang="zh-CN" altLang="en-US" b="1" dirty="0">
                <a:latin typeface="微软雅黑" panose="020B0503020204020204" pitchFamily="34" charset="-122"/>
                <a:ea typeface="微软雅黑" panose="020B0503020204020204" pitchFamily="34" charset="-122"/>
              </a:rPr>
              <a:t>信号通路对</a:t>
            </a:r>
            <a:r>
              <a:rPr lang="zh-CN" altLang="en-US" b="1" dirty="0">
                <a:solidFill>
                  <a:srgbClr val="9E0808"/>
                </a:solidFill>
                <a:latin typeface="微软雅黑" panose="020B0503020204020204" pitchFamily="34" charset="-122"/>
                <a:ea typeface="微软雅黑" panose="020B0503020204020204" pitchFamily="34" charset="-122"/>
              </a:rPr>
              <a:t>鼻咽癌细胞增殖、凋亡与自噬</a:t>
            </a:r>
            <a:r>
              <a:rPr lang="zh-CN" altLang="en-US" b="1" dirty="0">
                <a:latin typeface="微软雅黑" panose="020B0503020204020204" pitchFamily="34" charset="-122"/>
                <a:ea typeface="微软雅黑" panose="020B0503020204020204" pitchFamily="34" charset="-122"/>
              </a:rPr>
              <a:t>的作用机制</a:t>
            </a:r>
            <a:endParaRPr lang="zh-CN" altLang="en-US" b="1" dirty="0">
              <a:latin typeface="微软雅黑" panose="020B0503020204020204" pitchFamily="34" charset="-122"/>
              <a:ea typeface="微软雅黑" panose="020B0503020204020204" pitchFamily="34" charset="-122"/>
            </a:endParaRPr>
          </a:p>
        </p:txBody>
      </p:sp>
      <p:sp>
        <p:nvSpPr>
          <p:cNvPr id="37" name="圆角矩形 36"/>
          <p:cNvSpPr/>
          <p:nvPr/>
        </p:nvSpPr>
        <p:spPr>
          <a:xfrm>
            <a:off x="1487805" y="1290320"/>
            <a:ext cx="9554210" cy="2969895"/>
          </a:xfrm>
          <a:prstGeom prst="roundRect">
            <a:avLst/>
          </a:prstGeom>
          <a:noFill/>
          <a:ln w="19050">
            <a:solidFill>
              <a:srgbClr val="9E080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9" name="KSO_Shape"/>
          <p:cNvSpPr/>
          <p:nvPr/>
        </p:nvSpPr>
        <p:spPr>
          <a:xfrm rot="10800000" flipH="1">
            <a:off x="7637810" y="5051511"/>
            <a:ext cx="617367" cy="209991"/>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40" name="矩形 39"/>
          <p:cNvSpPr/>
          <p:nvPr/>
        </p:nvSpPr>
        <p:spPr>
          <a:xfrm>
            <a:off x="8251190" y="4918075"/>
            <a:ext cx="1341120" cy="506730"/>
          </a:xfrm>
          <a:prstGeom prst="rect">
            <a:avLst/>
          </a:prstGeom>
          <a:solidFill>
            <a:srgbClr val="9E0808"/>
          </a:solidFill>
        </p:spPr>
        <p:txBody>
          <a:bodyPr wrap="square">
            <a:spAutoFit/>
          </a:bodyPr>
          <a:lstStyle/>
          <a:p>
            <a:pPr algn="ctr">
              <a:lnSpc>
                <a:spcPct val="150000"/>
              </a:lnSpc>
            </a:pPr>
            <a:r>
              <a:rPr lang="zh-CN" altLang="en-US" b="1" dirty="0">
                <a:solidFill>
                  <a:schemeClr val="bg1"/>
                </a:solidFill>
                <a:latin typeface="微软雅黑" panose="020B0503020204020204" pitchFamily="34" charset="-122"/>
                <a:ea typeface="微软雅黑" panose="020B0503020204020204" pitchFamily="34" charset="-122"/>
              </a:rPr>
              <a:t>科学假设</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1" name="圆角矩形 40"/>
          <p:cNvSpPr/>
          <p:nvPr/>
        </p:nvSpPr>
        <p:spPr>
          <a:xfrm>
            <a:off x="1462882" y="4335132"/>
            <a:ext cx="9586001" cy="1035698"/>
          </a:xfrm>
          <a:prstGeom prst="roundRect">
            <a:avLst/>
          </a:prstGeom>
          <a:noFill/>
          <a:ln w="19050">
            <a:solidFill>
              <a:srgbClr val="9E080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圆角矩形 41"/>
          <p:cNvSpPr/>
          <p:nvPr/>
        </p:nvSpPr>
        <p:spPr>
          <a:xfrm>
            <a:off x="2235200" y="1412875"/>
            <a:ext cx="1696085" cy="278765"/>
          </a:xfrm>
          <a:prstGeom prst="roundRect">
            <a:avLst/>
          </a:prstGeom>
          <a:noFill/>
          <a:ln w="19050">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3" name="圆角矩形 42"/>
          <p:cNvSpPr/>
          <p:nvPr/>
        </p:nvSpPr>
        <p:spPr>
          <a:xfrm>
            <a:off x="8777605" y="2506980"/>
            <a:ext cx="833120" cy="317500"/>
          </a:xfrm>
          <a:prstGeom prst="roundRect">
            <a:avLst/>
          </a:prstGeom>
          <a:noFill/>
          <a:ln w="19050">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44" name="圆角矩形 43"/>
          <p:cNvSpPr/>
          <p:nvPr/>
        </p:nvSpPr>
        <p:spPr>
          <a:xfrm>
            <a:off x="5738327" y="3218651"/>
            <a:ext cx="1515479" cy="304718"/>
          </a:xfrm>
          <a:prstGeom prst="roundRect">
            <a:avLst/>
          </a:prstGeom>
          <a:noFill/>
          <a:ln w="19050">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5" name="直接箭头连接符 44"/>
          <p:cNvCxnSpPr/>
          <p:nvPr/>
        </p:nvCxnSpPr>
        <p:spPr>
          <a:xfrm>
            <a:off x="3894786" y="1801642"/>
            <a:ext cx="4642724" cy="610166"/>
          </a:xfrm>
          <a:prstGeom prst="straightConnector1">
            <a:avLst/>
          </a:prstGeom>
          <a:ln w="19050">
            <a:solidFill>
              <a:srgbClr val="9E0808"/>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6699380" y="2612189"/>
            <a:ext cx="1982195" cy="509963"/>
          </a:xfrm>
          <a:prstGeom prst="straightConnector1">
            <a:avLst/>
          </a:prstGeom>
          <a:ln w="19050">
            <a:solidFill>
              <a:srgbClr val="9E0808"/>
            </a:solidFill>
            <a:tailEnd type="arrow"/>
          </a:ln>
        </p:spPr>
        <p:style>
          <a:lnRef idx="1">
            <a:schemeClr val="accent1"/>
          </a:lnRef>
          <a:fillRef idx="0">
            <a:schemeClr val="accent1"/>
          </a:fillRef>
          <a:effectRef idx="0">
            <a:schemeClr val="accent1"/>
          </a:effectRef>
          <a:fontRef idx="minor">
            <a:schemeClr val="tx1"/>
          </a:fontRef>
        </p:style>
      </p:cxnSp>
      <p:sp>
        <p:nvSpPr>
          <p:cNvPr id="47" name="圆角矩形 46"/>
          <p:cNvSpPr/>
          <p:nvPr/>
        </p:nvSpPr>
        <p:spPr>
          <a:xfrm>
            <a:off x="4852077" y="3859727"/>
            <a:ext cx="735246" cy="400762"/>
          </a:xfrm>
          <a:prstGeom prst="roundRect">
            <a:avLst/>
          </a:prstGeom>
          <a:noFill/>
          <a:ln w="19050">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8" name="直接箭头连接符 47"/>
          <p:cNvCxnSpPr/>
          <p:nvPr/>
        </p:nvCxnSpPr>
        <p:spPr>
          <a:xfrm flipH="1">
            <a:off x="5659103" y="3604745"/>
            <a:ext cx="734166" cy="254982"/>
          </a:xfrm>
          <a:prstGeom prst="straightConnector1">
            <a:avLst/>
          </a:prstGeom>
          <a:ln w="19050">
            <a:solidFill>
              <a:srgbClr val="9E0808"/>
            </a:solidFill>
            <a:tailEnd type="arrow"/>
          </a:ln>
        </p:spPr>
        <p:style>
          <a:lnRef idx="1">
            <a:schemeClr val="accent1"/>
          </a:lnRef>
          <a:fillRef idx="0">
            <a:schemeClr val="accent1"/>
          </a:fillRef>
          <a:effectRef idx="0">
            <a:schemeClr val="accent1"/>
          </a:effectRef>
          <a:fontRef idx="minor">
            <a:schemeClr val="tx1"/>
          </a:fontRef>
        </p:style>
      </p:cxnSp>
      <p:sp>
        <p:nvSpPr>
          <p:cNvPr id="49" name="Shape 1452"/>
          <p:cNvSpPr/>
          <p:nvPr/>
        </p:nvSpPr>
        <p:spPr>
          <a:xfrm>
            <a:off x="1493520" y="5501640"/>
            <a:ext cx="9509125" cy="508000"/>
          </a:xfrm>
          <a:prstGeom prst="roundRect">
            <a:avLst>
              <a:gd name="adj" fmla="val 6924"/>
            </a:avLst>
          </a:prstGeom>
          <a:solidFill>
            <a:srgbClr val="9E0808"/>
          </a:solidFill>
          <a:ln w="12700">
            <a:solidFill>
              <a:srgbClr val="A6AAA9"/>
            </a:solidFill>
            <a:miter lim="400000"/>
          </a:ln>
          <a:effectLst>
            <a:outerShdw blurRad="63500" sx="102000" sy="102000" algn="ctr" rotWithShape="0">
              <a:prstClr val="black">
                <a:alpha val="40000"/>
              </a:prstClr>
            </a:outerShdw>
          </a:effectLst>
        </p:spPr>
        <p:txBody>
          <a:bodyPr lIns="20090" tIns="20090" rIns="20090" bIns="20090" anchor="ctr"/>
          <a:lstStyle/>
          <a:p>
            <a:pPr lvl="0">
              <a:lnSpc>
                <a:spcPct val="120000"/>
              </a:lnSpc>
            </a:pPr>
            <a:endParaRPr sz="183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矩形 49"/>
          <p:cNvSpPr/>
          <p:nvPr/>
        </p:nvSpPr>
        <p:spPr>
          <a:xfrm>
            <a:off x="3849053" y="5465445"/>
            <a:ext cx="4798060" cy="506730"/>
          </a:xfrm>
          <a:prstGeom prst="rect">
            <a:avLst/>
          </a:prstGeom>
        </p:spPr>
        <p:txBody>
          <a:bodyPr wrap="square">
            <a:spAutoFit/>
          </a:bodyPr>
          <a:lstStyle/>
          <a:p>
            <a:pPr algn="just">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PS</a:t>
            </a:r>
            <a:r>
              <a:rPr lang="zh-CN" altLang="en-US" b="1" dirty="0">
                <a:solidFill>
                  <a:schemeClr val="bg1"/>
                </a:solidFill>
                <a:latin typeface="微软雅黑" panose="020B0503020204020204" pitchFamily="34" charset="-122"/>
                <a:ea typeface="微软雅黑" panose="020B0503020204020204" pitchFamily="34" charset="-122"/>
              </a:rPr>
              <a:t>：立题依据不泛泛而谈 层层递进  有理有据</a:t>
            </a:r>
            <a:r>
              <a:rPr lang="en-US" altLang="zh-CN" b="1" dirty="0">
                <a:solidFill>
                  <a:schemeClr val="bg1"/>
                </a:solidFill>
                <a:latin typeface="微软雅黑" panose="020B0503020204020204" pitchFamily="34" charset="-122"/>
                <a:ea typeface="微软雅黑" panose="020B0503020204020204" pitchFamily="34" charset="-122"/>
              </a:rPr>
              <a:t>            </a:t>
            </a:r>
            <a:endParaRPr lang="en-US" altLang="zh-CN" b="1" dirty="0">
              <a:solidFill>
                <a:schemeClr val="bg1"/>
              </a:solidFill>
              <a:latin typeface="微软雅黑" panose="020B0503020204020204" pitchFamily="34" charset="-122"/>
              <a:ea typeface="微软雅黑" panose="020B0503020204020204" pitchFamily="34" charset="-122"/>
            </a:endParaRPr>
          </a:p>
        </p:txBody>
      </p:sp>
      <p:grpSp>
        <p:nvGrpSpPr>
          <p:cNvPr id="51" name="组合 50"/>
          <p:cNvGrpSpPr/>
          <p:nvPr/>
        </p:nvGrpSpPr>
        <p:grpSpPr>
          <a:xfrm>
            <a:off x="733612" y="1909434"/>
            <a:ext cx="411767" cy="1607489"/>
            <a:chOff x="234655" y="1492086"/>
            <a:chExt cx="424124" cy="1655727"/>
          </a:xfrm>
          <a:solidFill>
            <a:srgbClr val="9E0808"/>
          </a:solidFill>
        </p:grpSpPr>
        <p:sp>
          <p:nvSpPr>
            <p:cNvPr id="52" name="矩形 51"/>
            <p:cNvSpPr/>
            <p:nvPr/>
          </p:nvSpPr>
          <p:spPr>
            <a:xfrm>
              <a:off x="234655" y="1492086"/>
              <a:ext cx="376905" cy="16557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234655" y="1506144"/>
              <a:ext cx="424124" cy="1569660"/>
            </a:xfrm>
            <a:prstGeom prst="rect">
              <a:avLst/>
            </a:prstGeom>
            <a:noFill/>
            <a:extLst>
              <a:ext uri="{909E8E84-426E-40DD-AFC4-6F175D3DCCD1}">
                <a14:hiddenFill xmlns:a14="http://schemas.microsoft.com/office/drawing/2010/main">
                  <a:grpFill/>
                </a14:hiddenFill>
              </a:ext>
            </a:extLst>
          </p:spPr>
          <p:txBody>
            <a:bodyPr wrap="square">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层</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层</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深</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入</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54" name="KSO_Shape"/>
          <p:cNvSpPr/>
          <p:nvPr/>
        </p:nvSpPr>
        <p:spPr>
          <a:xfrm rot="16200000" flipH="1">
            <a:off x="645462" y="2652540"/>
            <a:ext cx="1220543" cy="244345"/>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半闭框 30"/>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3" name="五边形 2"/>
          <p:cNvSpPr/>
          <p:nvPr/>
        </p:nvSpPr>
        <p:spPr>
          <a:xfrm>
            <a:off x="-12065" y="-4445"/>
            <a:ext cx="596265" cy="770890"/>
          </a:xfrm>
          <a:prstGeom prst="homePlate">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fade">
                                      <p:cBhvr>
                                        <p:cTn id="33" dur="500"/>
                                        <p:tgtEl>
                                          <p:spTgt spid="4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fade">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anim calcmode="lin" valueType="num">
                                      <p:cBhvr additive="base">
                                        <p:cTn id="48" dur="500" fill="hold"/>
                                        <p:tgtEl>
                                          <p:spTgt spid="37"/>
                                        </p:tgtEl>
                                        <p:attrNameLst>
                                          <p:attrName>ppt_x</p:attrName>
                                        </p:attrNameLst>
                                      </p:cBhvr>
                                      <p:tavLst>
                                        <p:tav tm="0">
                                          <p:val>
                                            <p:strVal val="#ppt_x"/>
                                          </p:val>
                                        </p:tav>
                                        <p:tav tm="100000">
                                          <p:val>
                                            <p:strVal val="#ppt_x"/>
                                          </p:val>
                                        </p:tav>
                                      </p:tavLst>
                                    </p:anim>
                                    <p:anim calcmode="lin" valueType="num">
                                      <p:cBhvr additive="base">
                                        <p:cTn id="4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fade">
                                      <p:cBhvr>
                                        <p:cTn id="54" dur="500"/>
                                        <p:tgtEl>
                                          <p:spTgt spid="54"/>
                                        </p:tgtEl>
                                      </p:cBhvr>
                                    </p:animEffect>
                                  </p:childTnLst>
                                </p:cTn>
                              </p:par>
                              <p:par>
                                <p:cTn id="55" presetID="10"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animEffect transition="in" filter="fade">
                                      <p:cBhvr>
                                        <p:cTn id="57" dur="500"/>
                                        <p:tgtEl>
                                          <p:spTgt spid="51"/>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41"/>
                                        </p:tgtEl>
                                        <p:attrNameLst>
                                          <p:attrName>style.visibility</p:attrName>
                                        </p:attrNameLst>
                                      </p:cBhvr>
                                      <p:to>
                                        <p:strVal val="visible"/>
                                      </p:to>
                                    </p:set>
                                    <p:anim calcmode="lin" valueType="num">
                                      <p:cBhvr additive="base">
                                        <p:cTn id="62" dur="500" fill="hold"/>
                                        <p:tgtEl>
                                          <p:spTgt spid="41"/>
                                        </p:tgtEl>
                                        <p:attrNameLst>
                                          <p:attrName>ppt_x</p:attrName>
                                        </p:attrNameLst>
                                      </p:cBhvr>
                                      <p:tavLst>
                                        <p:tav tm="0">
                                          <p:val>
                                            <p:strVal val="#ppt_x"/>
                                          </p:val>
                                        </p:tav>
                                        <p:tav tm="100000">
                                          <p:val>
                                            <p:strVal val="#ppt_x"/>
                                          </p:val>
                                        </p:tav>
                                      </p:tavLst>
                                    </p:anim>
                                    <p:anim calcmode="lin" valueType="num">
                                      <p:cBhvr additive="base">
                                        <p:cTn id="63"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9"/>
                                        </p:tgtEl>
                                        <p:attrNameLst>
                                          <p:attrName>style.visibility</p:attrName>
                                        </p:attrNameLst>
                                      </p:cBhvr>
                                      <p:to>
                                        <p:strVal val="visible"/>
                                      </p:to>
                                    </p:set>
                                    <p:anim calcmode="lin" valueType="num">
                                      <p:cBhvr additive="base">
                                        <p:cTn id="68" dur="500" fill="hold"/>
                                        <p:tgtEl>
                                          <p:spTgt spid="39"/>
                                        </p:tgtEl>
                                        <p:attrNameLst>
                                          <p:attrName>ppt_x</p:attrName>
                                        </p:attrNameLst>
                                      </p:cBhvr>
                                      <p:tavLst>
                                        <p:tav tm="0">
                                          <p:val>
                                            <p:strVal val="#ppt_x"/>
                                          </p:val>
                                        </p:tav>
                                        <p:tav tm="100000">
                                          <p:val>
                                            <p:strVal val="#ppt_x"/>
                                          </p:val>
                                        </p:tav>
                                      </p:tavLst>
                                    </p:anim>
                                    <p:anim calcmode="lin" valueType="num">
                                      <p:cBhvr additive="base">
                                        <p:cTn id="69" dur="500" fill="hold"/>
                                        <p:tgtEl>
                                          <p:spTgt spid="39"/>
                                        </p:tgtEl>
                                        <p:attrNameLst>
                                          <p:attrName>ppt_y</p:attrName>
                                        </p:attrNameLst>
                                      </p:cBhvr>
                                      <p:tavLst>
                                        <p:tav tm="0">
                                          <p:val>
                                            <p:strVal val="1+#ppt_h/2"/>
                                          </p:val>
                                        </p:tav>
                                        <p:tav tm="100000">
                                          <p:val>
                                            <p:strVal val="#ppt_y"/>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fade">
                                      <p:cBhvr>
                                        <p:cTn id="77" dur="500"/>
                                        <p:tgtEl>
                                          <p:spTgt spid="7"/>
                                        </p:tgtEl>
                                      </p:cBhvr>
                                    </p:animEffect>
                                  </p:childTnLst>
                                </p:cTn>
                              </p:par>
                              <p:par>
                                <p:cTn id="78" presetID="2" presetClass="entr" presetSubtype="4" fill="hold" grpId="0" nodeType="withEffect">
                                  <p:stCondLst>
                                    <p:cond delay="0"/>
                                  </p:stCondLst>
                                  <p:childTnLst>
                                    <p:set>
                                      <p:cBhvr>
                                        <p:cTn id="79" dur="1" fill="hold">
                                          <p:stCondLst>
                                            <p:cond delay="0"/>
                                          </p:stCondLst>
                                        </p:cTn>
                                        <p:tgtEl>
                                          <p:spTgt spid="49"/>
                                        </p:tgtEl>
                                        <p:attrNameLst>
                                          <p:attrName>style.visibility</p:attrName>
                                        </p:attrNameLst>
                                      </p:cBhvr>
                                      <p:to>
                                        <p:strVal val="visible"/>
                                      </p:to>
                                    </p:set>
                                    <p:anim calcmode="lin" valueType="num">
                                      <p:cBhvr additive="base">
                                        <p:cTn id="80" dur="500" fill="hold"/>
                                        <p:tgtEl>
                                          <p:spTgt spid="49"/>
                                        </p:tgtEl>
                                        <p:attrNameLst>
                                          <p:attrName>ppt_x</p:attrName>
                                        </p:attrNameLst>
                                      </p:cBhvr>
                                      <p:tavLst>
                                        <p:tav tm="0">
                                          <p:val>
                                            <p:strVal val="#ppt_x"/>
                                          </p:val>
                                        </p:tav>
                                        <p:tav tm="100000">
                                          <p:val>
                                            <p:strVal val="#ppt_x"/>
                                          </p:val>
                                        </p:tav>
                                      </p:tavLst>
                                    </p:anim>
                                    <p:anim calcmode="lin" valueType="num">
                                      <p:cBhvr additive="base">
                                        <p:cTn id="81" dur="500" fill="hold"/>
                                        <p:tgtEl>
                                          <p:spTgt spid="49"/>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 calcmode="lin" valueType="num">
                                      <p:cBhvr additive="base">
                                        <p:cTn id="84" dur="500" fill="hold"/>
                                        <p:tgtEl>
                                          <p:spTgt spid="50"/>
                                        </p:tgtEl>
                                        <p:attrNameLst>
                                          <p:attrName>ppt_x</p:attrName>
                                        </p:attrNameLst>
                                      </p:cBhvr>
                                      <p:tavLst>
                                        <p:tav tm="0">
                                          <p:val>
                                            <p:strVal val="#ppt_x"/>
                                          </p:val>
                                        </p:tav>
                                        <p:tav tm="100000">
                                          <p:val>
                                            <p:strVal val="#ppt_x"/>
                                          </p:val>
                                        </p:tav>
                                      </p:tavLst>
                                    </p:anim>
                                    <p:anim calcmode="lin" valueType="num">
                                      <p:cBhvr additive="base">
                                        <p:cTn id="85"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7" grpId="0" animBg="1"/>
      <p:bldP spid="39" grpId="0" animBg="1"/>
      <p:bldP spid="40" grpId="0" animBg="1"/>
      <p:bldP spid="41" grpId="0" animBg="1"/>
      <p:bldP spid="42" grpId="0" animBg="1"/>
      <p:bldP spid="43" grpId="0" animBg="1"/>
      <p:bldP spid="44" grpId="0" animBg="1"/>
      <p:bldP spid="47" grpId="0" animBg="1"/>
      <p:bldP spid="49" grpId="0" animBg="1"/>
      <p:bldP spid="50" grpId="0"/>
      <p:bldP spid="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6"/>
          <p:cNvSpPr txBox="1"/>
          <p:nvPr/>
        </p:nvSpPr>
        <p:spPr>
          <a:xfrm>
            <a:off x="778103" y="210742"/>
            <a:ext cx="1795363" cy="430887"/>
          </a:xfrm>
          <a:prstGeom prst="rect">
            <a:avLst/>
          </a:prstGeom>
          <a:noFill/>
        </p:spPr>
        <p:txBody>
          <a:bodyPr wrap="none" lIns="0" tIns="0" rIns="0" bIns="0" rtlCol="0">
            <a:spAutoFit/>
          </a:bodyPr>
          <a:lstStyle/>
          <a:p>
            <a:r>
              <a:rPr lang="zh-CN" altLang="en-US" sz="2800" b="1" dirty="0" smtClean="0">
                <a:latin typeface="微软雅黑" panose="020B0503020204020204" pitchFamily="34" charset="-122"/>
                <a:ea typeface="微软雅黑" panose="020B0503020204020204" pitchFamily="34" charset="-122"/>
              </a:rPr>
              <a:t>实际框架：</a:t>
            </a:r>
            <a:endParaRPr lang="zh-CN" altLang="en-US" sz="2800" dirty="0">
              <a:latin typeface="微软雅黑" panose="020B0503020204020204" pitchFamily="34" charset="-122"/>
              <a:ea typeface="微软雅黑" panose="020B0503020204020204" pitchFamily="34" charset="-122"/>
            </a:endParaRPr>
          </a:p>
        </p:txBody>
      </p:sp>
      <p:sp>
        <p:nvSpPr>
          <p:cNvPr id="17" name="椭圆 16"/>
          <p:cNvSpPr/>
          <p:nvPr/>
        </p:nvSpPr>
        <p:spPr>
          <a:xfrm>
            <a:off x="257138" y="222172"/>
            <a:ext cx="410284" cy="410284"/>
          </a:xfrm>
          <a:prstGeom prst="ellipse">
            <a:avLst/>
          </a:prstGeom>
          <a:solidFill>
            <a:srgbClr val="9E0808"/>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V="1">
            <a:off x="534280" y="192754"/>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半闭框 10"/>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 name="矩形 3"/>
          <p:cNvSpPr/>
          <p:nvPr/>
        </p:nvSpPr>
        <p:spPr>
          <a:xfrm>
            <a:off x="1056806" y="865507"/>
            <a:ext cx="9747182" cy="5570756"/>
          </a:xfrm>
          <a:prstGeom prst="rect">
            <a:avLst/>
          </a:prstGeom>
          <a:solidFill>
            <a:srgbClr val="FFFFFF"/>
          </a:solidFill>
          <a:effectLst>
            <a:outerShdw blurRad="50800" dist="38100" dir="16200000" rotWithShape="0">
              <a:prstClr val="black">
                <a:alpha val="40000"/>
              </a:prstClr>
            </a:outerShdw>
          </a:effectLst>
        </p:spPr>
        <p:txBody>
          <a:bodyPr wrap="square">
            <a:spAutoFit/>
          </a:bodyPr>
          <a:lstStyle/>
          <a:p>
            <a:r>
              <a:rPr lang="zh-CN" altLang="en-US" sz="2800" b="1" dirty="0">
                <a:solidFill>
                  <a:srgbClr val="9E0808"/>
                </a:solidFill>
                <a:latin typeface="微软雅黑" panose="020B0503020204020204" pitchFamily="34" charset="-122"/>
                <a:ea typeface="微软雅黑" panose="020B0503020204020204" pitchFamily="34" charset="-122"/>
              </a:rPr>
              <a:t>临床问题：</a:t>
            </a:r>
            <a:endParaRPr lang="zh-CN" altLang="en-US" sz="2800" b="1" dirty="0">
              <a:solidFill>
                <a:srgbClr val="9E0808"/>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鼻咽癌的流行病学（</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句）</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鼻咽癌的预后</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淋巴结转移或生存率</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现如今鼻咽癌的治疗困境</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从而引出鼻咽癌的发病机制及转移复发机制尚未完全阐明</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近来与鼻咽癌发生发展及治疗反应研究最多的是</a:t>
            </a:r>
            <a:r>
              <a:rPr lang="en-US" altLang="zh-CN" sz="2000" dirty="0">
                <a:latin typeface="微软雅黑" panose="020B0503020204020204" pitchFamily="34" charset="-122"/>
                <a:ea typeface="微软雅黑" panose="020B0503020204020204" pitchFamily="34" charset="-122"/>
              </a:rPr>
              <a:t>microRNA-</a:t>
            </a:r>
            <a:r>
              <a:rPr lang="zh-CN" altLang="en-US" sz="2000" dirty="0">
                <a:latin typeface="微软雅黑" panose="020B0503020204020204" pitchFamily="34" charset="-122"/>
                <a:ea typeface="微软雅黑" panose="020B0503020204020204" pitchFamily="34" charset="-122"/>
              </a:rPr>
              <a:t>过度</a:t>
            </a:r>
            <a:endParaRPr lang="zh-CN" altLang="en-US" sz="2000" dirty="0">
              <a:latin typeface="微软雅黑" panose="020B0503020204020204" pitchFamily="34" charset="-122"/>
              <a:ea typeface="微软雅黑" panose="020B0503020204020204" pitchFamily="34" charset="-122"/>
            </a:endParaRPr>
          </a:p>
          <a:p>
            <a:endParaRPr lang="zh-CN" altLang="en-US" sz="2000" b="1" dirty="0">
              <a:solidFill>
                <a:srgbClr val="9E0808"/>
              </a:solidFill>
              <a:latin typeface="微软雅黑" panose="020B0503020204020204" pitchFamily="34" charset="-122"/>
              <a:ea typeface="微软雅黑" panose="020B0503020204020204" pitchFamily="34" charset="-122"/>
            </a:endParaRPr>
          </a:p>
          <a:p>
            <a:r>
              <a:rPr lang="zh-CN" altLang="en-US" sz="2800" b="1" dirty="0">
                <a:solidFill>
                  <a:srgbClr val="9E0808"/>
                </a:solidFill>
                <a:latin typeface="微软雅黑" panose="020B0503020204020204" pitchFamily="34" charset="-122"/>
                <a:ea typeface="微软雅黑" panose="020B0503020204020204" pitchFamily="34" charset="-122"/>
              </a:rPr>
              <a:t>科学问题：</a:t>
            </a:r>
            <a:endParaRPr lang="zh-CN" altLang="en-US" sz="2800" b="1" dirty="0">
              <a:solidFill>
                <a:srgbClr val="9E0808"/>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microRNA-185</a:t>
            </a:r>
            <a:r>
              <a:rPr lang="zh-CN" altLang="en-US" sz="2000" dirty="0">
                <a:latin typeface="微软雅黑" panose="020B0503020204020204" pitchFamily="34" charset="-122"/>
                <a:ea typeface="微软雅黑" panose="020B0503020204020204" pitchFamily="34" charset="-122"/>
              </a:rPr>
              <a:t>与鼻咽癌放疗抵抗性的研究</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既然</a:t>
            </a:r>
            <a:r>
              <a:rPr lang="en-US" altLang="zh-CN" sz="2000" dirty="0">
                <a:latin typeface="微软雅黑" panose="020B0503020204020204" pitchFamily="34" charset="-122"/>
                <a:ea typeface="微软雅黑" panose="020B0503020204020204" pitchFamily="34" charset="-122"/>
              </a:rPr>
              <a:t>microRNA-185</a:t>
            </a:r>
            <a:r>
              <a:rPr lang="zh-CN" altLang="en-US" sz="2000" dirty="0">
                <a:latin typeface="微软雅黑" panose="020B0503020204020204" pitchFamily="34" charset="-122"/>
                <a:ea typeface="微软雅黑" panose="020B0503020204020204" pitchFamily="34" charset="-122"/>
              </a:rPr>
              <a:t>与鼻咽癌已有研究，那本文的创新性体现在哪？</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解决：发现存在如今医学界对于</a:t>
            </a:r>
            <a:r>
              <a:rPr lang="en-US" altLang="zh-CN" sz="2000" dirty="0">
                <a:latin typeface="微软雅黑" panose="020B0503020204020204" pitchFamily="34" charset="-122"/>
                <a:ea typeface="微软雅黑" panose="020B0503020204020204" pitchFamily="34" charset="-122"/>
              </a:rPr>
              <a:t>microRNA-185</a:t>
            </a:r>
            <a:r>
              <a:rPr lang="zh-CN" altLang="en-US" sz="2000" dirty="0">
                <a:latin typeface="微软雅黑" panose="020B0503020204020204" pitchFamily="34" charset="-122"/>
                <a:ea typeface="微软雅黑" panose="020B0503020204020204" pitchFamily="34" charset="-122"/>
              </a:rPr>
              <a:t>在鼻咽癌的具体作用仍有争议（这便是本文的立题依据之一）</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在线靶向关系预测</a:t>
            </a:r>
            <a:r>
              <a:rPr lang="en-US" altLang="zh-CN" sz="2000" dirty="0">
                <a:latin typeface="微软雅黑" panose="020B0503020204020204" pitchFamily="34" charset="-122"/>
                <a:ea typeface="微软雅黑" panose="020B0503020204020204" pitchFamily="34" charset="-122"/>
              </a:rPr>
              <a:t>microRNA-185</a:t>
            </a:r>
            <a:r>
              <a:rPr lang="zh-CN" altLang="en-US" sz="2000" dirty="0">
                <a:latin typeface="微软雅黑" panose="020B0503020204020204" pitchFamily="34" charset="-122"/>
                <a:ea typeface="微软雅黑" panose="020B0503020204020204" pitchFamily="34" charset="-122"/>
              </a:rPr>
              <a:t>能够靶向结合</a:t>
            </a:r>
            <a:r>
              <a:rPr lang="en-US" altLang="zh-CN" sz="2000" dirty="0">
                <a:latin typeface="微软雅黑" panose="020B0503020204020204" pitchFamily="34" charset="-122"/>
                <a:ea typeface="微软雅黑" panose="020B0503020204020204" pitchFamily="34" charset="-122"/>
              </a:rPr>
              <a:t>HOXC6</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介绍</a:t>
            </a:r>
            <a:r>
              <a:rPr lang="en-US" altLang="zh-CN" sz="2000" dirty="0">
                <a:latin typeface="微软雅黑" panose="020B0503020204020204" pitchFamily="34" charset="-122"/>
                <a:ea typeface="微软雅黑" panose="020B0503020204020204" pitchFamily="34" charset="-122"/>
              </a:rPr>
              <a:t>HOXC6</a:t>
            </a:r>
            <a:r>
              <a:rPr lang="zh-CN" altLang="en-US" sz="2000" dirty="0">
                <a:latin typeface="微软雅黑" panose="020B0503020204020204" pitchFamily="34" charset="-122"/>
                <a:ea typeface="微软雅黑" panose="020B0503020204020204" pitchFamily="34" charset="-122"/>
              </a:rPr>
              <a:t>以及其与鼻咽癌或者鼻咽癌类似同科室疾病的研究</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HOXC6</a:t>
            </a:r>
            <a:r>
              <a:rPr lang="zh-CN" altLang="en-US" sz="2000" dirty="0">
                <a:latin typeface="微软雅黑" panose="020B0503020204020204" pitchFamily="34" charset="-122"/>
                <a:ea typeface="微软雅黑" panose="020B0503020204020204" pitchFamily="34" charset="-122"/>
              </a:rPr>
              <a:t>与</a:t>
            </a:r>
            <a:r>
              <a:rPr lang="en-US" altLang="zh-CN" sz="2000" dirty="0">
                <a:latin typeface="微软雅黑" panose="020B0503020204020204" pitchFamily="34" charset="-122"/>
                <a:ea typeface="微软雅黑" panose="020B0503020204020204" pitchFamily="34" charset="-122"/>
              </a:rPr>
              <a:t>TGF-β1/</a:t>
            </a:r>
            <a:r>
              <a:rPr lang="en-US" altLang="zh-CN" sz="2000" dirty="0" err="1">
                <a:latin typeface="微软雅黑" panose="020B0503020204020204" pitchFamily="34" charset="-122"/>
                <a:ea typeface="微软雅黑" panose="020B0503020204020204" pitchFamily="34" charset="-122"/>
              </a:rPr>
              <a:t>mTOR</a:t>
            </a:r>
            <a:r>
              <a:rPr lang="zh-CN" altLang="en-US" sz="2000" dirty="0">
                <a:latin typeface="微软雅黑" panose="020B0503020204020204" pitchFamily="34" charset="-122"/>
                <a:ea typeface="微软雅黑" panose="020B0503020204020204" pitchFamily="34" charset="-122"/>
              </a:rPr>
              <a:t>信号通路的相关性</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TGF-β1/</a:t>
            </a:r>
            <a:r>
              <a:rPr lang="en-US" altLang="zh-CN" sz="2000" dirty="0" err="1">
                <a:latin typeface="微软雅黑" panose="020B0503020204020204" pitchFamily="34" charset="-122"/>
                <a:ea typeface="微软雅黑" panose="020B0503020204020204" pitchFamily="34" charset="-122"/>
              </a:rPr>
              <a:t>mTOR</a:t>
            </a:r>
            <a:r>
              <a:rPr lang="zh-CN" altLang="en-US" sz="2000" dirty="0">
                <a:latin typeface="微软雅黑" panose="020B0503020204020204" pitchFamily="34" charset="-122"/>
                <a:ea typeface="微软雅黑" panose="020B0503020204020204" pitchFamily="34" charset="-122"/>
              </a:rPr>
              <a:t>信号通路与鼻咽癌或者鼻咽癌类似同科室疾病或者</a:t>
            </a:r>
            <a:r>
              <a:rPr lang="en-US" altLang="zh-CN" sz="2000" dirty="0">
                <a:latin typeface="微软雅黑" panose="020B0503020204020204" pitchFamily="34" charset="-122"/>
                <a:ea typeface="微软雅黑" panose="020B0503020204020204" pitchFamily="34" charset="-122"/>
              </a:rPr>
              <a:t>microRNA-185</a:t>
            </a:r>
            <a:r>
              <a:rPr lang="zh-CN" altLang="en-US" sz="2000" dirty="0">
                <a:latin typeface="微软雅黑" panose="020B0503020204020204" pitchFamily="34" charset="-122"/>
                <a:ea typeface="微软雅黑" panose="020B0503020204020204" pitchFamily="34" charset="-122"/>
              </a:rPr>
              <a:t>是否存在研究。</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本文假设</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本文亮点</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 calcmode="lin" valueType="num">
                                      <p:cBhvr additive="base">
                                        <p:cTn id="3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 calcmode="lin" valueType="num">
                                      <p:cBhvr additive="base">
                                        <p:cTn id="4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 calcmode="lin" valueType="num">
                                      <p:cBhvr additive="base">
                                        <p:cTn id="5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3" end="13"/>
                                            </p:txEl>
                                          </p:spTgt>
                                        </p:tgtEl>
                                        <p:attrNameLst>
                                          <p:attrName>style.visibility</p:attrName>
                                        </p:attrNameLst>
                                      </p:cBhvr>
                                      <p:to>
                                        <p:strVal val="visible"/>
                                      </p:to>
                                    </p:set>
                                    <p:anim calcmode="lin" valueType="num">
                                      <p:cBhvr additive="base">
                                        <p:cTn id="57"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1"/>
            <a:ext cx="609600" cy="119062"/>
          </a:xfrm>
          <a:prstGeom prst="rect">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4194630" y="254001"/>
            <a:ext cx="7997370" cy="119062"/>
          </a:xfrm>
          <a:prstGeom prst="rect">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TextBox 12"/>
          <p:cNvSpPr txBox="1"/>
          <p:nvPr/>
        </p:nvSpPr>
        <p:spPr>
          <a:xfrm>
            <a:off x="304800" y="76014"/>
            <a:ext cx="4054926" cy="492443"/>
          </a:xfrm>
          <a:prstGeom prst="rect">
            <a:avLst/>
          </a:prstGeom>
          <a:noFill/>
        </p:spPr>
        <p:txBody>
          <a:bodyPr wrap="square" lIns="0" tIns="0" rIns="0" bIns="0" rtlCol="0">
            <a:spAutoFit/>
          </a:bodyPr>
          <a:lstStyle/>
          <a:p>
            <a:pPr algn="ctr"/>
            <a:r>
              <a:rPr lang="zh-CN" altLang="en-US" sz="3200" b="1" dirty="0" smtClean="0">
                <a:solidFill>
                  <a:srgbClr val="9E0808"/>
                </a:solidFill>
                <a:latin typeface="Arial" panose="020B0604020202020204" pitchFamily="34" charset="0"/>
                <a:ea typeface="微软雅黑" panose="020B0503020204020204" pitchFamily="34" charset="-122"/>
                <a:cs typeface="+mn-ea"/>
                <a:sym typeface="Arial" panose="020B0604020202020204" pitchFamily="34" charset="0"/>
              </a:rPr>
              <a:t>提出临床问题</a:t>
            </a:r>
            <a:endParaRPr lang="zh-CN" altLang="en-US" sz="3200" b="1" dirty="0">
              <a:solidFill>
                <a:srgbClr val="9E0808"/>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1639092" y="1959206"/>
            <a:ext cx="8607994" cy="3831818"/>
          </a:xfrm>
          <a:prstGeom prst="rect">
            <a:avLst/>
          </a:prstGeom>
          <a:solidFill>
            <a:schemeClr val="bg1"/>
          </a:solidFill>
          <a:ln>
            <a:solidFill>
              <a:srgbClr val="9E0808"/>
            </a:solidFill>
          </a:ln>
          <a:effectLst>
            <a:outerShdw blurRad="50800" dist="38100" algn="l" rotWithShape="0">
              <a:prstClr val="black">
                <a:alpha val="40000"/>
              </a:prstClr>
            </a:outerShdw>
          </a:effectLst>
          <a:scene3d>
            <a:camera prst="orthographicFront"/>
            <a:lightRig rig="threePt" dir="t"/>
          </a:scene3d>
          <a:sp3d>
            <a:bevelT w="165100" prst="coolSlant"/>
          </a:sp3d>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全世界约</a:t>
            </a:r>
            <a:r>
              <a:rPr lang="en-US" altLang="zh-CN" dirty="0">
                <a:latin typeface="微软雅黑" panose="020B0503020204020204" pitchFamily="34" charset="-122"/>
                <a:ea typeface="微软雅黑" panose="020B0503020204020204" pitchFamily="34" charset="-122"/>
              </a:rPr>
              <a:t>70</a:t>
            </a:r>
            <a:r>
              <a:rPr lang="zh-CN" altLang="en-US" dirty="0">
                <a:latin typeface="微软雅黑" panose="020B0503020204020204" pitchFamily="34" charset="-122"/>
                <a:ea typeface="微软雅黑" panose="020B0503020204020204" pitchFamily="34" charset="-122"/>
              </a:rPr>
              <a:t>到</a:t>
            </a:r>
            <a:r>
              <a:rPr lang="en-US" altLang="zh-CN" dirty="0">
                <a:latin typeface="微软雅黑" panose="020B0503020204020204" pitchFamily="34" charset="-122"/>
                <a:ea typeface="微软雅黑" panose="020B0503020204020204" pitchFamily="34" charset="-122"/>
              </a:rPr>
              <a:t>85%</a:t>
            </a:r>
            <a:r>
              <a:rPr lang="zh-CN" altLang="en-US" dirty="0">
                <a:latin typeface="微软雅黑" panose="020B0503020204020204" pitchFamily="34" charset="-122"/>
                <a:ea typeface="微软雅黑" panose="020B0503020204020204" pitchFamily="34" charset="-122"/>
              </a:rPr>
              <a:t>的人一生中都有腰痛。腰痛可以限制</a:t>
            </a:r>
            <a:r>
              <a:rPr lang="en-US" altLang="zh-CN" dirty="0">
                <a:latin typeface="微软雅黑" panose="020B0503020204020204" pitchFamily="34" charset="-122"/>
                <a:ea typeface="微软雅黑" panose="020B0503020204020204" pitchFamily="34" charset="-122"/>
              </a:rPr>
              <a:t>45</a:t>
            </a:r>
            <a:r>
              <a:rPr lang="zh-CN" altLang="en-US" dirty="0">
                <a:latin typeface="微软雅黑" panose="020B0503020204020204" pitchFamily="34" charset="-122"/>
                <a:ea typeface="微软雅黑" panose="020B0503020204020204" pitchFamily="34" charset="-122"/>
              </a:rPr>
              <a:t>岁以下人群的活动，造成巨大的社会经济</a:t>
            </a:r>
            <a:r>
              <a:rPr lang="zh-CN" altLang="en-US" dirty="0" smtClean="0">
                <a:latin typeface="微软雅黑" panose="020B0503020204020204" pitchFamily="34" charset="-122"/>
                <a:ea typeface="微软雅黑" panose="020B0503020204020204" pitchFamily="34" charset="-122"/>
              </a:rPr>
              <a:t>影响</a:t>
            </a:r>
            <a:r>
              <a:rPr lang="en-US" altLang="zh-CN" dirty="0">
                <a:solidFill>
                  <a:srgbClr val="0000FF"/>
                </a:solidFill>
                <a:latin typeface="微软雅黑" panose="020B0503020204020204" pitchFamily="34" charset="-122"/>
                <a:ea typeface="微软雅黑" panose="020B0503020204020204" pitchFamily="34" charset="-122"/>
              </a:rPr>
              <a:t>(PMID: 27479866 )</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腰痛的病因目前还不清楚，但值得注意的是，约</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的腰痛是椎间盘退变</a:t>
            </a:r>
            <a:r>
              <a:rPr lang="zh-CN" altLang="en-US" dirty="0" smtClean="0">
                <a:latin typeface="微软雅黑" panose="020B0503020204020204" pitchFamily="34" charset="-122"/>
                <a:ea typeface="微软雅黑" panose="020B0503020204020204" pitchFamily="34" charset="-122"/>
              </a:rPr>
              <a:t>造成</a:t>
            </a:r>
            <a:r>
              <a:rPr lang="en-US" altLang="zh-CN" dirty="0">
                <a:solidFill>
                  <a:srgbClr val="0000FF"/>
                </a:solidFill>
                <a:latin typeface="微软雅黑" panose="020B0503020204020204" pitchFamily="34" charset="-122"/>
                <a:ea typeface="微软雅黑" panose="020B0503020204020204" pitchFamily="34" charset="-122"/>
              </a:rPr>
              <a:t>(PMID: 26040602)</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椎间盘退变是一个复杂的生理病理改变过程，</a:t>
            </a:r>
            <a:r>
              <a:rPr lang="zh-CN" altLang="en-US" dirty="0" smtClean="0">
                <a:latin typeface="微软雅黑" panose="020B0503020204020204" pitchFamily="34" charset="-122"/>
                <a:ea typeface="微软雅黑" panose="020B0503020204020204" pitchFamily="34" charset="-122"/>
              </a:rPr>
              <a:t>其</a:t>
            </a:r>
            <a:r>
              <a:rPr lang="zh-CN" altLang="en-US" dirty="0">
                <a:latin typeface="微软雅黑" panose="020B0503020204020204" pitchFamily="34" charset="-122"/>
                <a:ea typeface="微软雅黑" panose="020B0503020204020204" pitchFamily="34" charset="-122"/>
              </a:rPr>
              <a:t>导致的下腰痛严重影响患者生活</a:t>
            </a:r>
            <a:r>
              <a:rPr lang="zh-CN" altLang="en-US" dirty="0" smtClean="0">
                <a:latin typeface="微软雅黑" panose="020B0503020204020204" pitchFamily="34" charset="-122"/>
                <a:ea typeface="微软雅黑" panose="020B0503020204020204" pitchFamily="34" charset="-122"/>
              </a:rPr>
              <a:t>质量</a:t>
            </a:r>
            <a:r>
              <a:rPr lang="en-US" altLang="zh-CN" dirty="0">
                <a:solidFill>
                  <a:srgbClr val="0000FF"/>
                </a:solidFill>
                <a:latin typeface="微软雅黑" panose="020B0503020204020204" pitchFamily="34" charset="-122"/>
                <a:ea typeface="微软雅黑" panose="020B0503020204020204" pitchFamily="34" charset="-122"/>
              </a:rPr>
              <a:t>(PMID: 25653173; PMID: 25336289</a:t>
            </a:r>
            <a:r>
              <a:rPr lang="en-US" altLang="zh-CN" dirty="0" smtClean="0">
                <a:solidFill>
                  <a:srgbClr val="0000FF"/>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。椎间盘退变临床上可表现多种</a:t>
            </a:r>
            <a:r>
              <a:rPr lang="zh-CN" altLang="en-US" dirty="0" smtClean="0">
                <a:latin typeface="微软雅黑" panose="020B0503020204020204" pitchFamily="34" charset="-122"/>
                <a:ea typeface="微软雅黑" panose="020B0503020204020204" pitchFamily="34" charset="-122"/>
              </a:rPr>
              <a:t>病症，如</a:t>
            </a:r>
            <a:r>
              <a:rPr lang="zh-CN" altLang="en-US" dirty="0">
                <a:latin typeface="微软雅黑" panose="020B0503020204020204" pitchFamily="34" charset="-122"/>
                <a:ea typeface="微软雅黑" panose="020B0503020204020204" pitchFamily="34" charset="-122"/>
              </a:rPr>
              <a:t>椎间盘突出</a:t>
            </a:r>
            <a:r>
              <a:rPr lang="zh-CN" altLang="en-US" dirty="0" smtClean="0">
                <a:latin typeface="微软雅黑" panose="020B0503020204020204" pitchFamily="34" charset="-122"/>
                <a:ea typeface="微软雅黑" panose="020B0503020204020204" pitchFamily="34" charset="-122"/>
              </a:rPr>
              <a:t>症，神经根病，髓疾病，椎管狭窄等，</a:t>
            </a:r>
            <a:r>
              <a:rPr lang="en-US" altLang="zh-CN" dirty="0">
                <a:latin typeface="微软雅黑" panose="020B0503020204020204" pitchFamily="34" charset="-122"/>
                <a:ea typeface="微软雅黑" panose="020B0503020204020204" pitchFamily="34" charset="-122"/>
              </a:rPr>
              <a:t>60</a:t>
            </a:r>
            <a:r>
              <a:rPr lang="zh-CN" altLang="en-US" dirty="0">
                <a:latin typeface="微软雅黑" panose="020B0503020204020204" pitchFamily="34" charset="-122"/>
                <a:ea typeface="微软雅黑" panose="020B0503020204020204" pitchFamily="34" charset="-122"/>
              </a:rPr>
              <a:t>岁以上人群</a:t>
            </a:r>
            <a:r>
              <a:rPr lang="zh-CN" altLang="en-US" dirty="0" smtClean="0">
                <a:latin typeface="微软雅黑" panose="020B0503020204020204" pitchFamily="34" charset="-122"/>
                <a:ea typeface="微软雅黑" panose="020B0503020204020204" pitchFamily="34" charset="-122"/>
              </a:rPr>
              <a:t>发病率高达</a:t>
            </a:r>
            <a:r>
              <a:rPr lang="en-US" altLang="zh-CN" dirty="0" smtClean="0">
                <a:latin typeface="微软雅黑" panose="020B0503020204020204" pitchFamily="34" charset="-122"/>
                <a:ea typeface="微软雅黑" panose="020B0503020204020204" pitchFamily="34" charset="-122"/>
              </a:rPr>
              <a:t>90%</a:t>
            </a:r>
            <a:r>
              <a:rPr lang="en-US" altLang="zh-CN" dirty="0" smtClean="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PMID: 26893504)</a:t>
            </a:r>
            <a:r>
              <a:rPr lang="zh-CN" altLang="en-US" dirty="0">
                <a:latin typeface="微软雅黑" panose="020B0503020204020204" pitchFamily="34" charset="-122"/>
                <a:ea typeface="微软雅黑" panose="020B0503020204020204" pitchFamily="34" charset="-122"/>
              </a:rPr>
              <a:t>。髓核是维持椎间盘功能和结构的关键且椎间盘退变可导致髓核细胞数量的减少</a:t>
            </a:r>
            <a:r>
              <a:rPr lang="en-US" altLang="zh-CN" dirty="0">
                <a:solidFill>
                  <a:srgbClr val="0000FF"/>
                </a:solidFill>
                <a:latin typeface="微软雅黑" panose="020B0503020204020204" pitchFamily="34" charset="-122"/>
                <a:ea typeface="微软雅黑" panose="020B0503020204020204" pitchFamily="34" charset="-122"/>
              </a:rPr>
              <a:t>(PMID: 29038477)</a:t>
            </a:r>
            <a:r>
              <a:rPr lang="zh-CN" altLang="en-US" dirty="0">
                <a:latin typeface="微软雅黑" panose="020B0503020204020204" pitchFamily="34" charset="-122"/>
                <a:ea typeface="微软雅黑" panose="020B0503020204020204" pitchFamily="34" charset="-122"/>
              </a:rPr>
              <a:t>。有研究发现髓核细胞的重新激活，可以延缓腰椎间盘</a:t>
            </a:r>
            <a:r>
              <a:rPr lang="zh-CN" altLang="en-US" dirty="0" smtClean="0">
                <a:latin typeface="微软雅黑" panose="020B0503020204020204" pitchFamily="34" charset="-122"/>
                <a:ea typeface="微软雅黑" panose="020B0503020204020204" pitchFamily="34" charset="-122"/>
              </a:rPr>
              <a:t>退变</a:t>
            </a:r>
            <a:r>
              <a:rPr lang="en-US" altLang="zh-CN" dirty="0">
                <a:solidFill>
                  <a:srgbClr val="0000FF"/>
                </a:solidFill>
                <a:latin typeface="微软雅黑" panose="020B0503020204020204" pitchFamily="34" charset="-122"/>
                <a:ea typeface="微软雅黑" panose="020B0503020204020204" pitchFamily="34" charset="-122"/>
              </a:rPr>
              <a:t>(PMID:19953600)</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1639092" y="939451"/>
            <a:ext cx="8799287" cy="923330"/>
          </a:xfrm>
          <a:prstGeom prst="rect">
            <a:avLst/>
          </a:prstGeom>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MicroRNA-143-5p</a:t>
            </a:r>
            <a:r>
              <a:rPr lang="zh-CN" altLang="zh-CN" b="1" dirty="0">
                <a:latin typeface="微软雅黑" panose="020B0503020204020204" pitchFamily="34" charset="-122"/>
                <a:ea typeface="微软雅黑" panose="020B0503020204020204" pitchFamily="34" charset="-122"/>
              </a:rPr>
              <a:t>靶向调控</a:t>
            </a:r>
            <a:r>
              <a:rPr lang="en-US" altLang="zh-CN" b="1" dirty="0">
                <a:latin typeface="微软雅黑" panose="020B0503020204020204" pitchFamily="34" charset="-122"/>
                <a:ea typeface="微软雅黑" panose="020B0503020204020204" pitchFamily="34" charset="-122"/>
              </a:rPr>
              <a:t>EEF2</a:t>
            </a:r>
            <a:r>
              <a:rPr lang="zh-CN" altLang="zh-CN" b="1" dirty="0">
                <a:latin typeface="微软雅黑" panose="020B0503020204020204" pitchFamily="34" charset="-122"/>
                <a:ea typeface="微软雅黑" panose="020B0503020204020204" pitchFamily="34" charset="-122"/>
              </a:rPr>
              <a:t>基因介导</a:t>
            </a:r>
            <a:r>
              <a:rPr lang="en-US" altLang="zh-CN" b="1" dirty="0">
                <a:latin typeface="微软雅黑" panose="020B0503020204020204" pitchFamily="34" charset="-122"/>
                <a:ea typeface="微软雅黑" panose="020B0503020204020204" pitchFamily="34" charset="-122"/>
              </a:rPr>
              <a:t>AMPK- EEF2</a:t>
            </a:r>
            <a:r>
              <a:rPr lang="zh-CN" altLang="zh-CN" b="1" dirty="0">
                <a:latin typeface="微软雅黑" panose="020B0503020204020204" pitchFamily="34" charset="-122"/>
                <a:ea typeface="微软雅黑" panose="020B0503020204020204" pitchFamily="34" charset="-122"/>
              </a:rPr>
              <a:t>信号通路对</a:t>
            </a:r>
            <a:r>
              <a:rPr lang="zh-CN" altLang="zh-CN" b="1" dirty="0">
                <a:solidFill>
                  <a:schemeClr val="accent2">
                    <a:lumMod val="75000"/>
                  </a:schemeClr>
                </a:solidFill>
                <a:latin typeface="微软雅黑" panose="020B0503020204020204" pitchFamily="34" charset="-122"/>
                <a:ea typeface="微软雅黑" panose="020B0503020204020204" pitchFamily="34" charset="-122"/>
              </a:rPr>
              <a:t>椎间盘退变</a:t>
            </a:r>
            <a:r>
              <a:rPr lang="zh-CN" altLang="zh-CN" b="1" dirty="0">
                <a:latin typeface="微软雅黑" panose="020B0503020204020204" pitchFamily="34" charset="-122"/>
                <a:ea typeface="微软雅黑" panose="020B0503020204020204" pitchFamily="34" charset="-122"/>
              </a:rPr>
              <a:t>大鼠</a:t>
            </a:r>
            <a:r>
              <a:rPr lang="zh-CN" altLang="zh-CN" b="1" dirty="0">
                <a:solidFill>
                  <a:schemeClr val="accent2">
                    <a:lumMod val="75000"/>
                  </a:schemeClr>
                </a:solidFill>
                <a:latin typeface="微软雅黑" panose="020B0503020204020204" pitchFamily="34" charset="-122"/>
                <a:ea typeface="微软雅黑" panose="020B0503020204020204" pitchFamily="34" charset="-122"/>
              </a:rPr>
              <a:t>髓核细胞</a:t>
            </a:r>
            <a:r>
              <a:rPr lang="zh-CN" altLang="zh-CN" b="1" dirty="0">
                <a:latin typeface="微软雅黑" panose="020B0503020204020204" pitchFamily="34" charset="-122"/>
                <a:ea typeface="微软雅黑" panose="020B0503020204020204" pitchFamily="34" charset="-122"/>
              </a:rPr>
              <a:t>增殖、分化及衰老的调控机制</a:t>
            </a:r>
            <a:endParaRPr lang="zh-CN" altLang="en-US" b="1" dirty="0">
              <a:latin typeface="微软雅黑" panose="020B0503020204020204" pitchFamily="34" charset="-122"/>
              <a:ea typeface="微软雅黑" panose="020B0503020204020204" pitchFamily="34" charset="-122"/>
            </a:endParaRPr>
          </a:p>
        </p:txBody>
      </p:sp>
      <p:sp>
        <p:nvSpPr>
          <p:cNvPr id="17" name="Oval 56"/>
          <p:cNvSpPr/>
          <p:nvPr/>
        </p:nvSpPr>
        <p:spPr>
          <a:xfrm>
            <a:off x="572777" y="999216"/>
            <a:ext cx="940408" cy="841577"/>
          </a:xfrm>
          <a:prstGeom prst="ellipse">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p:nvSpPr>
        <p:spPr>
          <a:xfrm>
            <a:off x="610374" y="1158394"/>
            <a:ext cx="902811"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题目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2" name="圆角矩形 21"/>
          <p:cNvSpPr/>
          <p:nvPr/>
        </p:nvSpPr>
        <p:spPr>
          <a:xfrm>
            <a:off x="1639092" y="1959206"/>
            <a:ext cx="8607994" cy="2482165"/>
          </a:xfrm>
          <a:prstGeom prst="roundRect">
            <a:avLst/>
          </a:prstGeom>
          <a:noFill/>
          <a:ln w="38100">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3" name="KSO_Shape"/>
          <p:cNvSpPr/>
          <p:nvPr/>
        </p:nvSpPr>
        <p:spPr>
          <a:xfrm rot="10800000" flipH="1">
            <a:off x="9518930" y="1529646"/>
            <a:ext cx="815579" cy="251677"/>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cxnSp>
        <p:nvCxnSpPr>
          <p:cNvPr id="24" name="直接连接符 23"/>
          <p:cNvCxnSpPr/>
          <p:nvPr/>
        </p:nvCxnSpPr>
        <p:spPr>
          <a:xfrm>
            <a:off x="9518930" y="1655484"/>
            <a:ext cx="0" cy="262028"/>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10398535" y="1360153"/>
            <a:ext cx="1662836" cy="489259"/>
          </a:xfrm>
          <a:prstGeom prst="rect">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0344288" y="1360153"/>
            <a:ext cx="1662837" cy="507831"/>
          </a:xfrm>
          <a:prstGeom prst="rect">
            <a:avLst/>
          </a:prstGeom>
        </p:spPr>
        <p:txBody>
          <a:bodyPr wrap="square">
            <a:spAutoFit/>
          </a:bodyPr>
          <a:lstStyle/>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疾病基础知识</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1" name="圆角矩形 30"/>
          <p:cNvSpPr/>
          <p:nvPr/>
        </p:nvSpPr>
        <p:spPr>
          <a:xfrm>
            <a:off x="1639092" y="4547217"/>
            <a:ext cx="8607994" cy="1243808"/>
          </a:xfrm>
          <a:prstGeom prst="roundRect">
            <a:avLst/>
          </a:prstGeom>
          <a:noFill/>
          <a:ln w="38100">
            <a:solidFill>
              <a:srgbClr val="D158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35" name="直接连接符 34"/>
          <p:cNvCxnSpPr/>
          <p:nvPr/>
        </p:nvCxnSpPr>
        <p:spPr>
          <a:xfrm>
            <a:off x="2525760" y="5811945"/>
            <a:ext cx="0" cy="262028"/>
          </a:xfrm>
          <a:prstGeom prst="line">
            <a:avLst/>
          </a:prstGeom>
          <a:ln w="38100">
            <a:solidFill>
              <a:srgbClr val="D1580D"/>
            </a:solidFill>
          </a:ln>
        </p:spPr>
        <p:style>
          <a:lnRef idx="1">
            <a:schemeClr val="accent1"/>
          </a:lnRef>
          <a:fillRef idx="0">
            <a:schemeClr val="accent1"/>
          </a:fillRef>
          <a:effectRef idx="0">
            <a:schemeClr val="accent1"/>
          </a:effectRef>
          <a:fontRef idx="minor">
            <a:schemeClr val="tx1"/>
          </a:fontRef>
        </p:style>
      </p:cxnSp>
      <p:sp>
        <p:nvSpPr>
          <p:cNvPr id="36" name="KSO_Shape"/>
          <p:cNvSpPr/>
          <p:nvPr/>
        </p:nvSpPr>
        <p:spPr>
          <a:xfrm flipH="1">
            <a:off x="1716242" y="5951111"/>
            <a:ext cx="815579" cy="251677"/>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D1580D"/>
          </a:solidFill>
          <a:ln>
            <a:solidFill>
              <a:srgbClr val="D1580D"/>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7" name="矩形 36"/>
          <p:cNvSpPr/>
          <p:nvPr/>
        </p:nvSpPr>
        <p:spPr>
          <a:xfrm>
            <a:off x="0" y="5783488"/>
            <a:ext cx="1639092" cy="492621"/>
          </a:xfrm>
          <a:prstGeom prst="rect">
            <a:avLst/>
          </a:prstGeom>
          <a:solidFill>
            <a:srgbClr val="D1580D"/>
          </a:solidFill>
          <a:ln>
            <a:solidFill>
              <a:srgbClr val="D158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0" y="5736833"/>
            <a:ext cx="1639092" cy="507831"/>
          </a:xfrm>
          <a:prstGeom prst="rect">
            <a:avLst/>
          </a:prstGeom>
        </p:spPr>
        <p:txBody>
          <a:bodyPr wrap="square">
            <a:spAutoFit/>
          </a:bodyPr>
          <a:lstStyle/>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疾病研究方向</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41" name="直接连接符 40"/>
          <p:cNvCxnSpPr/>
          <p:nvPr/>
        </p:nvCxnSpPr>
        <p:spPr>
          <a:xfrm>
            <a:off x="1716242" y="3249630"/>
            <a:ext cx="8400215" cy="0"/>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639092" y="3692316"/>
            <a:ext cx="6445365" cy="0"/>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sp>
        <p:nvSpPr>
          <p:cNvPr id="43" name="KSO_Shape"/>
          <p:cNvSpPr/>
          <p:nvPr/>
        </p:nvSpPr>
        <p:spPr>
          <a:xfrm rot="5400000" flipH="1">
            <a:off x="6873919" y="2405695"/>
            <a:ext cx="1337507" cy="251678"/>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cxnSp>
        <p:nvCxnSpPr>
          <p:cNvPr id="44" name="直接连接符 43"/>
          <p:cNvCxnSpPr/>
          <p:nvPr/>
        </p:nvCxnSpPr>
        <p:spPr>
          <a:xfrm>
            <a:off x="6038735" y="2843230"/>
            <a:ext cx="4077722" cy="0"/>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7001360" y="1410855"/>
            <a:ext cx="1083097" cy="489259"/>
          </a:xfrm>
          <a:prstGeom prst="rect">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6889635" y="1384348"/>
            <a:ext cx="1306546" cy="418191"/>
          </a:xfrm>
          <a:prstGeom prst="rect">
            <a:avLst/>
          </a:prstGeom>
          <a:ln>
            <a:noFill/>
          </a:ln>
        </p:spPr>
        <p:txBody>
          <a:bodyPr wrap="square">
            <a:spAutoFit/>
          </a:bodyPr>
          <a:lstStyle/>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  社会问题</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0" name="圆角矩形 49"/>
          <p:cNvSpPr/>
          <p:nvPr/>
        </p:nvSpPr>
        <p:spPr>
          <a:xfrm>
            <a:off x="4544367" y="4862285"/>
            <a:ext cx="2567633" cy="514583"/>
          </a:xfrm>
          <a:prstGeom prst="roundRect">
            <a:avLst/>
          </a:prstGeom>
          <a:noFill/>
          <a:ln w="38100">
            <a:solidFill>
              <a:srgbClr val="D158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3" name="直接连接符 52"/>
          <p:cNvCxnSpPr/>
          <p:nvPr/>
        </p:nvCxnSpPr>
        <p:spPr>
          <a:xfrm flipV="1">
            <a:off x="5219700" y="5376868"/>
            <a:ext cx="2081" cy="406996"/>
          </a:xfrm>
          <a:prstGeom prst="line">
            <a:avLst/>
          </a:prstGeom>
          <a:ln w="38100">
            <a:solidFill>
              <a:srgbClr val="D1580D"/>
            </a:solidFill>
          </a:ln>
        </p:spPr>
        <p:style>
          <a:lnRef idx="1">
            <a:schemeClr val="accent1"/>
          </a:lnRef>
          <a:fillRef idx="0">
            <a:schemeClr val="accent1"/>
          </a:fillRef>
          <a:effectRef idx="0">
            <a:schemeClr val="accent1"/>
          </a:effectRef>
          <a:fontRef idx="minor">
            <a:schemeClr val="tx1"/>
          </a:fontRef>
        </p:style>
      </p:cxnSp>
      <p:sp>
        <p:nvSpPr>
          <p:cNvPr id="54" name="KSO_Shape"/>
          <p:cNvSpPr/>
          <p:nvPr/>
        </p:nvSpPr>
        <p:spPr>
          <a:xfrm rot="10800000" flipH="1">
            <a:off x="5215988" y="5658025"/>
            <a:ext cx="815579" cy="251677"/>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D1580D"/>
          </a:solidFill>
          <a:ln>
            <a:solidFill>
              <a:srgbClr val="D1580D"/>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9" name="矩形 58"/>
          <p:cNvSpPr/>
          <p:nvPr/>
        </p:nvSpPr>
        <p:spPr>
          <a:xfrm>
            <a:off x="6145328" y="5529947"/>
            <a:ext cx="3480196" cy="507831"/>
          </a:xfrm>
          <a:prstGeom prst="rect">
            <a:avLst/>
          </a:prstGeom>
          <a:solidFill>
            <a:srgbClr val="D1580D"/>
          </a:solidFill>
          <a:ln>
            <a:solidFill>
              <a:srgbClr val="D1580D"/>
            </a:solidFill>
          </a:ln>
        </p:spPr>
        <p:txBody>
          <a:bodyPr wrap="square">
            <a:spAutoFit/>
          </a:bodyPr>
          <a:lstStyle/>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疾病靶点，需要研究的临床问题</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39" name="圆角矩形 38"/>
          <p:cNvSpPr/>
          <p:nvPr/>
        </p:nvSpPr>
        <p:spPr>
          <a:xfrm>
            <a:off x="3825551" y="2332793"/>
            <a:ext cx="2144576" cy="514583"/>
          </a:xfrm>
          <a:prstGeom prst="roundRect">
            <a:avLst/>
          </a:prstGeom>
          <a:noFill/>
          <a:ln w="381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p:nvPr/>
        </p:nvCxnSpPr>
        <p:spPr>
          <a:xfrm>
            <a:off x="1427584" y="2454455"/>
            <a:ext cx="2325837" cy="0"/>
          </a:xfrm>
          <a:prstGeom prst="line">
            <a:avLst/>
          </a:prstGeom>
          <a:ln w="38100">
            <a:solidFill>
              <a:schemeClr val="accent5">
                <a:lumMod val="50000"/>
              </a:schemeClr>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7321" y="2209825"/>
            <a:ext cx="1555116" cy="787523"/>
          </a:xfrm>
          <a:prstGeom prst="rect">
            <a:avLst/>
          </a:prstGeom>
          <a:solidFill>
            <a:schemeClr val="accent5">
              <a:lumMod val="50000"/>
            </a:schemeClr>
          </a:solidFill>
          <a:ln>
            <a:solidFill>
              <a:schemeClr val="accent5">
                <a:lumMod val="50000"/>
              </a:schemeClr>
            </a:solidFill>
          </a:ln>
        </p:spPr>
        <p:txBody>
          <a:bodyPr wrap="square">
            <a:spAutoFit/>
          </a:bodyPr>
          <a:lstStyle/>
          <a:p>
            <a:pPr>
              <a:lnSpc>
                <a:spcPct val="150000"/>
              </a:lnSpc>
            </a:pPr>
            <a:r>
              <a:rPr lang="zh-CN" altLang="en-US" sz="1600" b="1" dirty="0" smtClean="0">
                <a:solidFill>
                  <a:schemeClr val="bg1"/>
                </a:solidFill>
                <a:latin typeface="微软雅黑" panose="020B0503020204020204" pitchFamily="34" charset="-122"/>
                <a:ea typeface="微软雅黑" panose="020B0503020204020204" pitchFamily="34" charset="-122"/>
              </a:rPr>
              <a:t>年限较近的英文参考文献</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45" name="半闭框 44"/>
          <p:cNvSpPr/>
          <p:nvPr/>
        </p:nvSpPr>
        <p:spPr>
          <a:xfrm flipH="1" flipV="1">
            <a:off x="11001871" y="6124891"/>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fill="hold"/>
                                        <p:tgtEl>
                                          <p:spTgt spid="23"/>
                                        </p:tgtEl>
                                        <p:attrNameLst>
                                          <p:attrName>ppt_x</p:attrName>
                                        </p:attrNameLst>
                                      </p:cBhvr>
                                      <p:tavLst>
                                        <p:tav tm="0">
                                          <p:val>
                                            <p:strVal val="#ppt_x"/>
                                          </p:val>
                                        </p:tav>
                                        <p:tav tm="100000">
                                          <p:val>
                                            <p:strVal val="#ppt_x"/>
                                          </p:val>
                                        </p:tav>
                                      </p:tavLst>
                                    </p:anim>
                                    <p:anim calcmode="lin" valueType="num">
                                      <p:cBhvr additive="base">
                                        <p:cTn id="35" dur="500" fill="hold"/>
                                        <p:tgtEl>
                                          <p:spTgt spid="23"/>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 calcmode="lin" valueType="num">
                                      <p:cBhvr additive="base">
                                        <p:cTn id="38" dur="500" fill="hold"/>
                                        <p:tgtEl>
                                          <p:spTgt spid="24"/>
                                        </p:tgtEl>
                                        <p:attrNameLst>
                                          <p:attrName>ppt_x</p:attrName>
                                        </p:attrNameLst>
                                      </p:cBhvr>
                                      <p:tavLst>
                                        <p:tav tm="0">
                                          <p:val>
                                            <p:strVal val="#ppt_x"/>
                                          </p:val>
                                        </p:tav>
                                        <p:tav tm="100000">
                                          <p:val>
                                            <p:strVal val="#ppt_x"/>
                                          </p:val>
                                        </p:tav>
                                      </p:tavLst>
                                    </p:anim>
                                    <p:anim calcmode="lin" valueType="num">
                                      <p:cBhvr additive="base">
                                        <p:cTn id="39" dur="500" fill="hold"/>
                                        <p:tgtEl>
                                          <p:spTgt spid="24"/>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fill="hold"/>
                                        <p:tgtEl>
                                          <p:spTgt spid="29"/>
                                        </p:tgtEl>
                                        <p:attrNameLst>
                                          <p:attrName>ppt_x</p:attrName>
                                        </p:attrNameLst>
                                      </p:cBhvr>
                                      <p:tavLst>
                                        <p:tav tm="0">
                                          <p:val>
                                            <p:strVal val="#ppt_x"/>
                                          </p:val>
                                        </p:tav>
                                        <p:tav tm="100000">
                                          <p:val>
                                            <p:strVal val="#ppt_x"/>
                                          </p:val>
                                        </p:tav>
                                      </p:tavLst>
                                    </p:anim>
                                    <p:anim calcmode="lin" valueType="num">
                                      <p:cBhvr additive="base">
                                        <p:cTn id="43" dur="500" fill="hold"/>
                                        <p:tgtEl>
                                          <p:spTgt spid="29"/>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 calcmode="lin" valueType="num">
                                      <p:cBhvr additive="base">
                                        <p:cTn id="46" dur="500" fill="hold"/>
                                        <p:tgtEl>
                                          <p:spTgt spid="30"/>
                                        </p:tgtEl>
                                        <p:attrNameLst>
                                          <p:attrName>ppt_x</p:attrName>
                                        </p:attrNameLst>
                                      </p:cBhvr>
                                      <p:tavLst>
                                        <p:tav tm="0">
                                          <p:val>
                                            <p:strVal val="#ppt_x"/>
                                          </p:val>
                                        </p:tav>
                                        <p:tav tm="100000">
                                          <p:val>
                                            <p:strVal val="#ppt_x"/>
                                          </p:val>
                                        </p:tav>
                                      </p:tavLst>
                                    </p:anim>
                                    <p:anim calcmode="lin" valueType="num">
                                      <p:cBhvr additive="base">
                                        <p:cTn id="47"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 calcmode="lin" valueType="num">
                                      <p:cBhvr additive="base">
                                        <p:cTn id="52" dur="500" fill="hold"/>
                                        <p:tgtEl>
                                          <p:spTgt spid="40"/>
                                        </p:tgtEl>
                                        <p:attrNameLst>
                                          <p:attrName>ppt_x</p:attrName>
                                        </p:attrNameLst>
                                      </p:cBhvr>
                                      <p:tavLst>
                                        <p:tav tm="0">
                                          <p:val>
                                            <p:strVal val="#ppt_x"/>
                                          </p:val>
                                        </p:tav>
                                        <p:tav tm="100000">
                                          <p:val>
                                            <p:strVal val="#ppt_x"/>
                                          </p:val>
                                        </p:tav>
                                      </p:tavLst>
                                    </p:anim>
                                    <p:anim calcmode="lin" valueType="num">
                                      <p:cBhvr additive="base">
                                        <p:cTn id="5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9"/>
                                        </p:tgtEl>
                                        <p:attrNameLst>
                                          <p:attrName>style.visibility</p:attrName>
                                        </p:attrNameLst>
                                      </p:cBhvr>
                                      <p:to>
                                        <p:strVal val="visible"/>
                                      </p:to>
                                    </p:set>
                                    <p:anim calcmode="lin" valueType="num">
                                      <p:cBhvr additive="base">
                                        <p:cTn id="58" dur="500" fill="hold"/>
                                        <p:tgtEl>
                                          <p:spTgt spid="39"/>
                                        </p:tgtEl>
                                        <p:attrNameLst>
                                          <p:attrName>ppt_x</p:attrName>
                                        </p:attrNameLst>
                                      </p:cBhvr>
                                      <p:tavLst>
                                        <p:tav tm="0">
                                          <p:val>
                                            <p:strVal val="#ppt_x"/>
                                          </p:val>
                                        </p:tav>
                                        <p:tav tm="100000">
                                          <p:val>
                                            <p:strVal val="#ppt_x"/>
                                          </p:val>
                                        </p:tav>
                                      </p:tavLst>
                                    </p:anim>
                                    <p:anim calcmode="lin" valueType="num">
                                      <p:cBhvr additive="base">
                                        <p:cTn id="5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46"/>
                                        </p:tgtEl>
                                        <p:attrNameLst>
                                          <p:attrName>style.visibility</p:attrName>
                                        </p:attrNameLst>
                                      </p:cBhvr>
                                      <p:to>
                                        <p:strVal val="visible"/>
                                      </p:to>
                                    </p:set>
                                    <p:anim calcmode="lin" valueType="num">
                                      <p:cBhvr additive="base">
                                        <p:cTn id="64" dur="500" fill="hold"/>
                                        <p:tgtEl>
                                          <p:spTgt spid="46"/>
                                        </p:tgtEl>
                                        <p:attrNameLst>
                                          <p:attrName>ppt_x</p:attrName>
                                        </p:attrNameLst>
                                      </p:cBhvr>
                                      <p:tavLst>
                                        <p:tav tm="0">
                                          <p:val>
                                            <p:strVal val="#ppt_x"/>
                                          </p:val>
                                        </p:tav>
                                        <p:tav tm="100000">
                                          <p:val>
                                            <p:strVal val="#ppt_x"/>
                                          </p:val>
                                        </p:tav>
                                      </p:tavLst>
                                    </p:anim>
                                    <p:anim calcmode="lin" valueType="num">
                                      <p:cBhvr additive="base">
                                        <p:cTn id="65"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44"/>
                                        </p:tgtEl>
                                        <p:attrNameLst>
                                          <p:attrName>style.visibility</p:attrName>
                                        </p:attrNameLst>
                                      </p:cBhvr>
                                      <p:to>
                                        <p:strVal val="visible"/>
                                      </p:to>
                                    </p:set>
                                    <p:anim calcmode="lin" valueType="num">
                                      <p:cBhvr additive="base">
                                        <p:cTn id="70" dur="500" fill="hold"/>
                                        <p:tgtEl>
                                          <p:spTgt spid="44"/>
                                        </p:tgtEl>
                                        <p:attrNameLst>
                                          <p:attrName>ppt_x</p:attrName>
                                        </p:attrNameLst>
                                      </p:cBhvr>
                                      <p:tavLst>
                                        <p:tav tm="0">
                                          <p:val>
                                            <p:strVal val="#ppt_x"/>
                                          </p:val>
                                        </p:tav>
                                        <p:tav tm="100000">
                                          <p:val>
                                            <p:strVal val="#ppt_x"/>
                                          </p:val>
                                        </p:tav>
                                      </p:tavLst>
                                    </p:anim>
                                    <p:anim calcmode="lin" valueType="num">
                                      <p:cBhvr additive="base">
                                        <p:cTn id="71"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41"/>
                                        </p:tgtEl>
                                        <p:attrNameLst>
                                          <p:attrName>style.visibility</p:attrName>
                                        </p:attrNameLst>
                                      </p:cBhvr>
                                      <p:to>
                                        <p:strVal val="visible"/>
                                      </p:to>
                                    </p:set>
                                    <p:anim calcmode="lin" valueType="num">
                                      <p:cBhvr additive="base">
                                        <p:cTn id="76" dur="500" fill="hold"/>
                                        <p:tgtEl>
                                          <p:spTgt spid="41"/>
                                        </p:tgtEl>
                                        <p:attrNameLst>
                                          <p:attrName>ppt_x</p:attrName>
                                        </p:attrNameLst>
                                      </p:cBhvr>
                                      <p:tavLst>
                                        <p:tav tm="0">
                                          <p:val>
                                            <p:strVal val="#ppt_x"/>
                                          </p:val>
                                        </p:tav>
                                        <p:tav tm="100000">
                                          <p:val>
                                            <p:strVal val="#ppt_x"/>
                                          </p:val>
                                        </p:tav>
                                      </p:tavLst>
                                    </p:anim>
                                    <p:anim calcmode="lin" valueType="num">
                                      <p:cBhvr additive="base">
                                        <p:cTn id="77"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42"/>
                                        </p:tgtEl>
                                        <p:attrNameLst>
                                          <p:attrName>style.visibility</p:attrName>
                                        </p:attrNameLst>
                                      </p:cBhvr>
                                      <p:to>
                                        <p:strVal val="visible"/>
                                      </p:to>
                                    </p:set>
                                    <p:anim calcmode="lin" valueType="num">
                                      <p:cBhvr additive="base">
                                        <p:cTn id="82" dur="500" fill="hold"/>
                                        <p:tgtEl>
                                          <p:spTgt spid="42"/>
                                        </p:tgtEl>
                                        <p:attrNameLst>
                                          <p:attrName>ppt_x</p:attrName>
                                        </p:attrNameLst>
                                      </p:cBhvr>
                                      <p:tavLst>
                                        <p:tav tm="0">
                                          <p:val>
                                            <p:strVal val="#ppt_x"/>
                                          </p:val>
                                        </p:tav>
                                        <p:tav tm="100000">
                                          <p:val>
                                            <p:strVal val="#ppt_x"/>
                                          </p:val>
                                        </p:tav>
                                      </p:tavLst>
                                    </p:anim>
                                    <p:anim calcmode="lin" valueType="num">
                                      <p:cBhvr additive="base">
                                        <p:cTn id="83"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48"/>
                                        </p:tgtEl>
                                        <p:attrNameLst>
                                          <p:attrName>style.visibility</p:attrName>
                                        </p:attrNameLst>
                                      </p:cBhvr>
                                      <p:to>
                                        <p:strVal val="visible"/>
                                      </p:to>
                                    </p:set>
                                    <p:anim calcmode="lin" valueType="num">
                                      <p:cBhvr additive="base">
                                        <p:cTn id="88" dur="500" fill="hold"/>
                                        <p:tgtEl>
                                          <p:spTgt spid="48"/>
                                        </p:tgtEl>
                                        <p:attrNameLst>
                                          <p:attrName>ppt_x</p:attrName>
                                        </p:attrNameLst>
                                      </p:cBhvr>
                                      <p:tavLst>
                                        <p:tav tm="0">
                                          <p:val>
                                            <p:strVal val="#ppt_x"/>
                                          </p:val>
                                        </p:tav>
                                        <p:tav tm="100000">
                                          <p:val>
                                            <p:strVal val="#ppt_x"/>
                                          </p:val>
                                        </p:tav>
                                      </p:tavLst>
                                    </p:anim>
                                    <p:anim calcmode="lin" valueType="num">
                                      <p:cBhvr additive="base">
                                        <p:cTn id="89" dur="500" fill="hold"/>
                                        <p:tgtEl>
                                          <p:spTgt spid="48"/>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 calcmode="lin" valueType="num">
                                      <p:cBhvr additive="base">
                                        <p:cTn id="92" dur="500" fill="hold"/>
                                        <p:tgtEl>
                                          <p:spTgt spid="47"/>
                                        </p:tgtEl>
                                        <p:attrNameLst>
                                          <p:attrName>ppt_x</p:attrName>
                                        </p:attrNameLst>
                                      </p:cBhvr>
                                      <p:tavLst>
                                        <p:tav tm="0">
                                          <p:val>
                                            <p:strVal val="#ppt_x"/>
                                          </p:val>
                                        </p:tav>
                                        <p:tav tm="100000">
                                          <p:val>
                                            <p:strVal val="#ppt_x"/>
                                          </p:val>
                                        </p:tav>
                                      </p:tavLst>
                                    </p:anim>
                                    <p:anim calcmode="lin" valueType="num">
                                      <p:cBhvr additive="base">
                                        <p:cTn id="93" dur="500" fill="hold"/>
                                        <p:tgtEl>
                                          <p:spTgt spid="47"/>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43"/>
                                        </p:tgtEl>
                                        <p:attrNameLst>
                                          <p:attrName>style.visibility</p:attrName>
                                        </p:attrNameLst>
                                      </p:cBhvr>
                                      <p:to>
                                        <p:strVal val="visible"/>
                                      </p:to>
                                    </p:set>
                                    <p:anim calcmode="lin" valueType="num">
                                      <p:cBhvr additive="base">
                                        <p:cTn id="96" dur="500" fill="hold"/>
                                        <p:tgtEl>
                                          <p:spTgt spid="43"/>
                                        </p:tgtEl>
                                        <p:attrNameLst>
                                          <p:attrName>ppt_x</p:attrName>
                                        </p:attrNameLst>
                                      </p:cBhvr>
                                      <p:tavLst>
                                        <p:tav tm="0">
                                          <p:val>
                                            <p:strVal val="#ppt_x"/>
                                          </p:val>
                                        </p:tav>
                                        <p:tav tm="100000">
                                          <p:val>
                                            <p:strVal val="#ppt_x"/>
                                          </p:val>
                                        </p:tav>
                                      </p:tavLst>
                                    </p:anim>
                                    <p:anim calcmode="lin" valueType="num">
                                      <p:cBhvr additive="base">
                                        <p:cTn id="9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31"/>
                                        </p:tgtEl>
                                        <p:attrNameLst>
                                          <p:attrName>style.visibility</p:attrName>
                                        </p:attrNameLst>
                                      </p:cBhvr>
                                      <p:to>
                                        <p:strVal val="visible"/>
                                      </p:to>
                                    </p:set>
                                    <p:anim calcmode="lin" valueType="num">
                                      <p:cBhvr additive="base">
                                        <p:cTn id="102" dur="500" fill="hold"/>
                                        <p:tgtEl>
                                          <p:spTgt spid="31"/>
                                        </p:tgtEl>
                                        <p:attrNameLst>
                                          <p:attrName>ppt_x</p:attrName>
                                        </p:attrNameLst>
                                      </p:cBhvr>
                                      <p:tavLst>
                                        <p:tav tm="0">
                                          <p:val>
                                            <p:strVal val="#ppt_x"/>
                                          </p:val>
                                        </p:tav>
                                        <p:tav tm="100000">
                                          <p:val>
                                            <p:strVal val="#ppt_x"/>
                                          </p:val>
                                        </p:tav>
                                      </p:tavLst>
                                    </p:anim>
                                    <p:anim calcmode="lin" valueType="num">
                                      <p:cBhvr additive="base">
                                        <p:cTn id="10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nodeType="clickEffect">
                                  <p:stCondLst>
                                    <p:cond delay="0"/>
                                  </p:stCondLst>
                                  <p:childTnLst>
                                    <p:set>
                                      <p:cBhvr>
                                        <p:cTn id="107" dur="1" fill="hold">
                                          <p:stCondLst>
                                            <p:cond delay="0"/>
                                          </p:stCondLst>
                                        </p:cTn>
                                        <p:tgtEl>
                                          <p:spTgt spid="35"/>
                                        </p:tgtEl>
                                        <p:attrNameLst>
                                          <p:attrName>style.visibility</p:attrName>
                                        </p:attrNameLst>
                                      </p:cBhvr>
                                      <p:to>
                                        <p:strVal val="visible"/>
                                      </p:to>
                                    </p:set>
                                    <p:anim calcmode="lin" valueType="num">
                                      <p:cBhvr additive="base">
                                        <p:cTn id="108" dur="500" fill="hold"/>
                                        <p:tgtEl>
                                          <p:spTgt spid="35"/>
                                        </p:tgtEl>
                                        <p:attrNameLst>
                                          <p:attrName>ppt_x</p:attrName>
                                        </p:attrNameLst>
                                      </p:cBhvr>
                                      <p:tavLst>
                                        <p:tav tm="0">
                                          <p:val>
                                            <p:strVal val="#ppt_x"/>
                                          </p:val>
                                        </p:tav>
                                        <p:tav tm="100000">
                                          <p:val>
                                            <p:strVal val="#ppt_x"/>
                                          </p:val>
                                        </p:tav>
                                      </p:tavLst>
                                    </p:anim>
                                    <p:anim calcmode="lin" valueType="num">
                                      <p:cBhvr additive="base">
                                        <p:cTn id="109" dur="500" fill="hold"/>
                                        <p:tgtEl>
                                          <p:spTgt spid="35"/>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0"/>
                                  </p:stCondLst>
                                  <p:childTnLst>
                                    <p:set>
                                      <p:cBhvr>
                                        <p:cTn id="111" dur="1" fill="hold">
                                          <p:stCondLst>
                                            <p:cond delay="0"/>
                                          </p:stCondLst>
                                        </p:cTn>
                                        <p:tgtEl>
                                          <p:spTgt spid="36"/>
                                        </p:tgtEl>
                                        <p:attrNameLst>
                                          <p:attrName>style.visibility</p:attrName>
                                        </p:attrNameLst>
                                      </p:cBhvr>
                                      <p:to>
                                        <p:strVal val="visible"/>
                                      </p:to>
                                    </p:set>
                                    <p:anim calcmode="lin" valueType="num">
                                      <p:cBhvr additive="base">
                                        <p:cTn id="112" dur="500" fill="hold"/>
                                        <p:tgtEl>
                                          <p:spTgt spid="36"/>
                                        </p:tgtEl>
                                        <p:attrNameLst>
                                          <p:attrName>ppt_x</p:attrName>
                                        </p:attrNameLst>
                                      </p:cBhvr>
                                      <p:tavLst>
                                        <p:tav tm="0">
                                          <p:val>
                                            <p:strVal val="#ppt_x"/>
                                          </p:val>
                                        </p:tav>
                                        <p:tav tm="100000">
                                          <p:val>
                                            <p:strVal val="#ppt_x"/>
                                          </p:val>
                                        </p:tav>
                                      </p:tavLst>
                                    </p:anim>
                                    <p:anim calcmode="lin" valueType="num">
                                      <p:cBhvr additive="base">
                                        <p:cTn id="113" dur="500" fill="hold"/>
                                        <p:tgtEl>
                                          <p:spTgt spid="36"/>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37"/>
                                        </p:tgtEl>
                                        <p:attrNameLst>
                                          <p:attrName>style.visibility</p:attrName>
                                        </p:attrNameLst>
                                      </p:cBhvr>
                                      <p:to>
                                        <p:strVal val="visible"/>
                                      </p:to>
                                    </p:set>
                                    <p:anim calcmode="lin" valueType="num">
                                      <p:cBhvr additive="base">
                                        <p:cTn id="116" dur="500" fill="hold"/>
                                        <p:tgtEl>
                                          <p:spTgt spid="37"/>
                                        </p:tgtEl>
                                        <p:attrNameLst>
                                          <p:attrName>ppt_x</p:attrName>
                                        </p:attrNameLst>
                                      </p:cBhvr>
                                      <p:tavLst>
                                        <p:tav tm="0">
                                          <p:val>
                                            <p:strVal val="#ppt_x"/>
                                          </p:val>
                                        </p:tav>
                                        <p:tav tm="100000">
                                          <p:val>
                                            <p:strVal val="#ppt_x"/>
                                          </p:val>
                                        </p:tav>
                                      </p:tavLst>
                                    </p:anim>
                                    <p:anim calcmode="lin" valueType="num">
                                      <p:cBhvr additive="base">
                                        <p:cTn id="117" dur="500" fill="hold"/>
                                        <p:tgtEl>
                                          <p:spTgt spid="37"/>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 calcmode="lin" valueType="num">
                                      <p:cBhvr additive="base">
                                        <p:cTn id="120" dur="500" fill="hold"/>
                                        <p:tgtEl>
                                          <p:spTgt spid="38"/>
                                        </p:tgtEl>
                                        <p:attrNameLst>
                                          <p:attrName>ppt_x</p:attrName>
                                        </p:attrNameLst>
                                      </p:cBhvr>
                                      <p:tavLst>
                                        <p:tav tm="0">
                                          <p:val>
                                            <p:strVal val="#ppt_x"/>
                                          </p:val>
                                        </p:tav>
                                        <p:tav tm="100000">
                                          <p:val>
                                            <p:strVal val="#ppt_x"/>
                                          </p:val>
                                        </p:tav>
                                      </p:tavLst>
                                    </p:anim>
                                    <p:anim calcmode="lin" valueType="num">
                                      <p:cBhvr additive="base">
                                        <p:cTn id="12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50"/>
                                        </p:tgtEl>
                                        <p:attrNameLst>
                                          <p:attrName>style.visibility</p:attrName>
                                        </p:attrNameLst>
                                      </p:cBhvr>
                                      <p:to>
                                        <p:strVal val="visible"/>
                                      </p:to>
                                    </p:set>
                                    <p:anim calcmode="lin" valueType="num">
                                      <p:cBhvr additive="base">
                                        <p:cTn id="126" dur="500" fill="hold"/>
                                        <p:tgtEl>
                                          <p:spTgt spid="50"/>
                                        </p:tgtEl>
                                        <p:attrNameLst>
                                          <p:attrName>ppt_x</p:attrName>
                                        </p:attrNameLst>
                                      </p:cBhvr>
                                      <p:tavLst>
                                        <p:tav tm="0">
                                          <p:val>
                                            <p:strVal val="#ppt_x"/>
                                          </p:val>
                                        </p:tav>
                                        <p:tav tm="100000">
                                          <p:val>
                                            <p:strVal val="#ppt_x"/>
                                          </p:val>
                                        </p:tav>
                                      </p:tavLst>
                                    </p:anim>
                                    <p:anim calcmode="lin" valueType="num">
                                      <p:cBhvr additive="base">
                                        <p:cTn id="127"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nodeType="clickEffect">
                                  <p:stCondLst>
                                    <p:cond delay="0"/>
                                  </p:stCondLst>
                                  <p:childTnLst>
                                    <p:set>
                                      <p:cBhvr>
                                        <p:cTn id="131" dur="1" fill="hold">
                                          <p:stCondLst>
                                            <p:cond delay="0"/>
                                          </p:stCondLst>
                                        </p:cTn>
                                        <p:tgtEl>
                                          <p:spTgt spid="53"/>
                                        </p:tgtEl>
                                        <p:attrNameLst>
                                          <p:attrName>style.visibility</p:attrName>
                                        </p:attrNameLst>
                                      </p:cBhvr>
                                      <p:to>
                                        <p:strVal val="visible"/>
                                      </p:to>
                                    </p:set>
                                    <p:anim calcmode="lin" valueType="num">
                                      <p:cBhvr additive="base">
                                        <p:cTn id="132" dur="500" fill="hold"/>
                                        <p:tgtEl>
                                          <p:spTgt spid="53"/>
                                        </p:tgtEl>
                                        <p:attrNameLst>
                                          <p:attrName>ppt_x</p:attrName>
                                        </p:attrNameLst>
                                      </p:cBhvr>
                                      <p:tavLst>
                                        <p:tav tm="0">
                                          <p:val>
                                            <p:strVal val="#ppt_x"/>
                                          </p:val>
                                        </p:tav>
                                        <p:tav tm="100000">
                                          <p:val>
                                            <p:strVal val="#ppt_x"/>
                                          </p:val>
                                        </p:tav>
                                      </p:tavLst>
                                    </p:anim>
                                    <p:anim calcmode="lin" valueType="num">
                                      <p:cBhvr additive="base">
                                        <p:cTn id="133" dur="500" fill="hold"/>
                                        <p:tgtEl>
                                          <p:spTgt spid="53"/>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54"/>
                                        </p:tgtEl>
                                        <p:attrNameLst>
                                          <p:attrName>style.visibility</p:attrName>
                                        </p:attrNameLst>
                                      </p:cBhvr>
                                      <p:to>
                                        <p:strVal val="visible"/>
                                      </p:to>
                                    </p:set>
                                    <p:anim calcmode="lin" valueType="num">
                                      <p:cBhvr additive="base">
                                        <p:cTn id="136" dur="500" fill="hold"/>
                                        <p:tgtEl>
                                          <p:spTgt spid="54"/>
                                        </p:tgtEl>
                                        <p:attrNameLst>
                                          <p:attrName>ppt_x</p:attrName>
                                        </p:attrNameLst>
                                      </p:cBhvr>
                                      <p:tavLst>
                                        <p:tav tm="0">
                                          <p:val>
                                            <p:strVal val="#ppt_x"/>
                                          </p:val>
                                        </p:tav>
                                        <p:tav tm="100000">
                                          <p:val>
                                            <p:strVal val="#ppt_x"/>
                                          </p:val>
                                        </p:tav>
                                      </p:tavLst>
                                    </p:anim>
                                    <p:anim calcmode="lin" valueType="num">
                                      <p:cBhvr additive="base">
                                        <p:cTn id="137"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59"/>
                                        </p:tgtEl>
                                        <p:attrNameLst>
                                          <p:attrName>style.visibility</p:attrName>
                                        </p:attrNameLst>
                                      </p:cBhvr>
                                      <p:to>
                                        <p:strVal val="visible"/>
                                      </p:to>
                                    </p:set>
                                    <p:anim calcmode="lin" valueType="num">
                                      <p:cBhvr additive="base">
                                        <p:cTn id="142" dur="500" fill="hold"/>
                                        <p:tgtEl>
                                          <p:spTgt spid="59"/>
                                        </p:tgtEl>
                                        <p:attrNameLst>
                                          <p:attrName>ppt_x</p:attrName>
                                        </p:attrNameLst>
                                      </p:cBhvr>
                                      <p:tavLst>
                                        <p:tav tm="0">
                                          <p:val>
                                            <p:strVal val="#ppt_x"/>
                                          </p:val>
                                        </p:tav>
                                        <p:tav tm="100000">
                                          <p:val>
                                            <p:strVal val="#ppt_x"/>
                                          </p:val>
                                        </p:tav>
                                      </p:tavLst>
                                    </p:anim>
                                    <p:anim calcmode="lin" valueType="num">
                                      <p:cBhvr additive="base">
                                        <p:cTn id="143"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7" grpId="0" animBg="1"/>
      <p:bldP spid="19" grpId="0"/>
      <p:bldP spid="22" grpId="0" animBg="1"/>
      <p:bldP spid="23" grpId="0" animBg="1"/>
      <p:bldP spid="29" grpId="0" animBg="1"/>
      <p:bldP spid="30" grpId="0"/>
      <p:bldP spid="31" grpId="0" animBg="1"/>
      <p:bldP spid="36" grpId="0" animBg="1"/>
      <p:bldP spid="37" grpId="0" animBg="1"/>
      <p:bldP spid="38" grpId="0"/>
      <p:bldP spid="43" grpId="0" animBg="1"/>
      <p:bldP spid="47" grpId="0" animBg="1"/>
      <p:bldP spid="48" grpId="0"/>
      <p:bldP spid="50" grpId="0" animBg="1"/>
      <p:bldP spid="54" grpId="0" animBg="1"/>
      <p:bldP spid="59" grpId="0" animBg="1"/>
      <p:bldP spid="39" grpId="0" animBg="1"/>
      <p:bldP spid="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1"/>
            <a:ext cx="609600" cy="119062"/>
          </a:xfrm>
          <a:prstGeom prst="rect">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9E0808"/>
              </a:solidFill>
            </a:endParaRPr>
          </a:p>
        </p:txBody>
      </p:sp>
      <p:sp>
        <p:nvSpPr>
          <p:cNvPr id="10" name="矩形 9"/>
          <p:cNvSpPr/>
          <p:nvPr/>
        </p:nvSpPr>
        <p:spPr>
          <a:xfrm>
            <a:off x="6326155" y="254001"/>
            <a:ext cx="5865844" cy="119062"/>
          </a:xfrm>
          <a:prstGeom prst="rect">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9E0808"/>
              </a:solidFill>
            </a:endParaRPr>
          </a:p>
        </p:txBody>
      </p:sp>
      <p:sp>
        <p:nvSpPr>
          <p:cNvPr id="13" name="TextBox 12"/>
          <p:cNvSpPr txBox="1"/>
          <p:nvPr/>
        </p:nvSpPr>
        <p:spPr>
          <a:xfrm>
            <a:off x="591575" y="86714"/>
            <a:ext cx="6198638" cy="492443"/>
          </a:xfrm>
          <a:prstGeom prst="rect">
            <a:avLst/>
          </a:prstGeom>
          <a:noFill/>
        </p:spPr>
        <p:txBody>
          <a:bodyPr wrap="square" lIns="0" tIns="0" rIns="0" bIns="0" rtlCol="0">
            <a:spAutoFit/>
          </a:bodyPr>
          <a:lstStyle/>
          <a:p>
            <a:pPr algn="just"/>
            <a:r>
              <a:rPr lang="zh-CN" altLang="en-US" sz="3200" b="1" dirty="0">
                <a:solidFill>
                  <a:srgbClr val="9E0808"/>
                </a:solidFill>
                <a:latin typeface="Arial" panose="020B0604020202020204" pitchFamily="34" charset="0"/>
                <a:ea typeface="微软雅黑" panose="020B0503020204020204" pitchFamily="34" charset="-122"/>
                <a:cs typeface="+mn-ea"/>
                <a:sym typeface="Arial" panose="020B0604020202020204" pitchFamily="34" charset="0"/>
              </a:rPr>
              <a:t>从临床</a:t>
            </a:r>
            <a:r>
              <a:rPr lang="zh-CN" altLang="en-US" sz="3200" b="1" dirty="0" smtClean="0">
                <a:solidFill>
                  <a:srgbClr val="9E0808"/>
                </a:solidFill>
                <a:latin typeface="Arial" panose="020B0604020202020204" pitchFamily="34" charset="0"/>
                <a:ea typeface="微软雅黑" panose="020B0503020204020204" pitchFamily="34" charset="-122"/>
                <a:cs typeface="+mn-ea"/>
                <a:sym typeface="Arial" panose="020B0604020202020204" pitchFamily="34" charset="0"/>
              </a:rPr>
              <a:t>问题聚焦到</a:t>
            </a:r>
            <a:r>
              <a:rPr lang="zh-CN" altLang="en-US" sz="3200" b="1" dirty="0">
                <a:solidFill>
                  <a:srgbClr val="9E0808"/>
                </a:solidFill>
                <a:latin typeface="Arial" panose="020B0604020202020204" pitchFamily="34" charset="0"/>
                <a:ea typeface="微软雅黑" panose="020B0503020204020204" pitchFamily="34" charset="-122"/>
                <a:cs typeface="+mn-ea"/>
                <a:sym typeface="Arial" panose="020B0604020202020204" pitchFamily="34" charset="0"/>
              </a:rPr>
              <a:t>科学</a:t>
            </a:r>
            <a:r>
              <a:rPr lang="zh-CN" altLang="en-US" sz="3200" b="1" dirty="0" smtClean="0">
                <a:solidFill>
                  <a:srgbClr val="9E0808"/>
                </a:solidFill>
                <a:latin typeface="Arial" panose="020B0604020202020204" pitchFamily="34" charset="0"/>
                <a:ea typeface="微软雅黑" panose="020B0503020204020204" pitchFamily="34" charset="-122"/>
                <a:cs typeface="+mn-ea"/>
                <a:sym typeface="Arial" panose="020B0604020202020204" pitchFamily="34" charset="0"/>
              </a:rPr>
              <a:t>问题</a:t>
            </a:r>
            <a:endParaRPr lang="zh-CN" altLang="en-US" sz="3200" b="1" dirty="0">
              <a:solidFill>
                <a:srgbClr val="9E0808"/>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矩形 4"/>
          <p:cNvSpPr/>
          <p:nvPr/>
        </p:nvSpPr>
        <p:spPr>
          <a:xfrm>
            <a:off x="1718321" y="2114485"/>
            <a:ext cx="7341704" cy="2169825"/>
          </a:xfrm>
          <a:prstGeom prst="rect">
            <a:avLst/>
          </a:prstGeom>
          <a:solidFill>
            <a:schemeClr val="bg1"/>
          </a:solidFill>
          <a:effectLst>
            <a:outerShdw blurRad="50800" dist="38100" algn="l" rotWithShape="0">
              <a:prstClr val="black">
                <a:alpha val="40000"/>
              </a:prstClr>
            </a:outerShdw>
          </a:effectLst>
          <a:scene3d>
            <a:camera prst="orthographicFront"/>
            <a:lightRig rig="threePt" dir="t"/>
          </a:scene3d>
          <a:sp3d>
            <a:bevelT w="165100" prst="coolSlant"/>
          </a:sp3d>
        </p:spPr>
        <p:txBody>
          <a:bodyPr wrap="square">
            <a:spAutoFit/>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前文：椎间盘退</a:t>
            </a:r>
            <a:r>
              <a:rPr lang="zh-CN" altLang="en-US" b="1" dirty="0">
                <a:latin typeface="微软雅黑" panose="020B0503020204020204" pitchFamily="34" charset="-122"/>
                <a:ea typeface="微软雅黑" panose="020B0503020204020204" pitchFamily="34" charset="-122"/>
              </a:rPr>
              <a:t>变和髓核细胞</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这</a:t>
            </a:r>
            <a:r>
              <a:rPr lang="zh-CN" altLang="en-US" dirty="0">
                <a:latin typeface="微软雅黑" panose="020B0503020204020204" pitchFamily="34" charset="-122"/>
                <a:ea typeface="微软雅黑" panose="020B0503020204020204" pitchFamily="34" charset="-122"/>
              </a:rPr>
              <a:t>促使我们提高对椎间盘愈合生物学的认识，</a:t>
            </a:r>
            <a:r>
              <a:rPr lang="zh-CN" altLang="en-US" dirty="0" smtClean="0">
                <a:latin typeface="微软雅黑" panose="020B0503020204020204" pitchFamily="34" charset="-122"/>
                <a:ea typeface="微软雅黑" panose="020B0503020204020204" pitchFamily="34" charset="-122"/>
              </a:rPr>
              <a:t>并致力于提高</a:t>
            </a:r>
            <a:r>
              <a:rPr lang="zh-CN" altLang="en-US" dirty="0">
                <a:latin typeface="微软雅黑" panose="020B0503020204020204" pitchFamily="34" charset="-122"/>
                <a:ea typeface="微软雅黑" panose="020B0503020204020204" pitchFamily="34" charset="-122"/>
              </a:rPr>
              <a:t>椎间盘</a:t>
            </a:r>
            <a:r>
              <a:rPr lang="zh-CN" altLang="en-US" dirty="0" smtClean="0">
                <a:latin typeface="微软雅黑" panose="020B0503020204020204" pitchFamily="34" charset="-122"/>
                <a:ea typeface="微软雅黑" panose="020B0503020204020204" pitchFamily="34" charset="-122"/>
              </a:rPr>
              <a:t>再生的</a:t>
            </a:r>
            <a:r>
              <a:rPr lang="zh-CN" altLang="en-US" dirty="0">
                <a:latin typeface="微软雅黑" panose="020B0503020204020204" pitchFamily="34" charset="-122"/>
                <a:ea typeface="微软雅黑" panose="020B0503020204020204" pitchFamily="34" charset="-122"/>
              </a:rPr>
              <a:t>方法。在以往的研究中</a:t>
            </a:r>
            <a:r>
              <a:rPr lang="zh-CN" altLang="en-US" dirty="0" smtClean="0">
                <a:latin typeface="微软雅黑" panose="020B0503020204020204" pitchFamily="34" charset="-122"/>
                <a:ea typeface="微软雅黑" panose="020B0503020204020204" pitchFamily="34" charset="-122"/>
              </a:rPr>
              <a:t>，发现了</a:t>
            </a:r>
            <a:r>
              <a:rPr lang="zh-CN" altLang="en-US" dirty="0">
                <a:latin typeface="微软雅黑" panose="020B0503020204020204" pitchFamily="34" charset="-122"/>
                <a:ea typeface="微软雅黑" panose="020B0503020204020204" pitchFamily="34" charset="-122"/>
              </a:rPr>
              <a:t>一些</a:t>
            </a:r>
            <a:r>
              <a:rPr lang="en-US" altLang="zh-CN" dirty="0" smtClean="0">
                <a:latin typeface="微软雅黑" panose="020B0503020204020204" pitchFamily="34" charset="-122"/>
                <a:ea typeface="微软雅黑" panose="020B0503020204020204" pitchFamily="34" charset="-122"/>
              </a:rPr>
              <a:t>microRNA</a:t>
            </a:r>
            <a:r>
              <a:rPr lang="zh-CN" altLang="en-US" dirty="0" smtClean="0">
                <a:latin typeface="微软雅黑" panose="020B0503020204020204" pitchFamily="34" charset="-122"/>
                <a:ea typeface="微软雅黑" panose="020B0503020204020204" pitchFamily="34" charset="-122"/>
              </a:rPr>
              <a:t>在椎间盘</a:t>
            </a:r>
            <a:r>
              <a:rPr lang="zh-CN" altLang="en-US" dirty="0">
                <a:latin typeface="微软雅黑" panose="020B0503020204020204" pitchFamily="34" charset="-122"/>
                <a:ea typeface="微软雅黑" panose="020B0503020204020204" pitchFamily="34" charset="-122"/>
              </a:rPr>
              <a:t>退</a:t>
            </a:r>
            <a:r>
              <a:rPr lang="zh-CN" altLang="en-US" dirty="0" smtClean="0">
                <a:latin typeface="微软雅黑" panose="020B0503020204020204" pitchFamily="34" charset="-122"/>
                <a:ea typeface="微软雅黑" panose="020B0503020204020204" pitchFamily="34" charset="-122"/>
              </a:rPr>
              <a:t>变主体中异常表达，且对</a:t>
            </a:r>
            <a:r>
              <a:rPr lang="zh-CN" altLang="en-US" dirty="0">
                <a:latin typeface="微软雅黑" panose="020B0503020204020204" pitchFamily="34" charset="-122"/>
                <a:ea typeface="微软雅黑" panose="020B0503020204020204" pitchFamily="34" charset="-122"/>
              </a:rPr>
              <a:t>髓核细胞增殖和</a:t>
            </a:r>
            <a:r>
              <a:rPr lang="zh-CN" altLang="en-US" dirty="0" smtClean="0">
                <a:latin typeface="微软雅黑" panose="020B0503020204020204" pitchFamily="34" charset="-122"/>
                <a:ea typeface="微软雅黑" panose="020B0503020204020204" pitchFamily="34" charset="-122"/>
              </a:rPr>
              <a:t>凋亡产生影响，同时也影响髓核细胞中细胞</a:t>
            </a:r>
            <a:r>
              <a:rPr lang="zh-CN" altLang="en-US" dirty="0">
                <a:latin typeface="微软雅黑" panose="020B0503020204020204" pitchFamily="34" charset="-122"/>
                <a:ea typeface="微软雅黑" panose="020B0503020204020204" pitchFamily="34" charset="-122"/>
              </a:rPr>
              <a:t>外基质合成与</a:t>
            </a:r>
            <a:r>
              <a:rPr lang="zh-CN" altLang="en-US" dirty="0" smtClean="0">
                <a:latin typeface="微软雅黑" panose="020B0503020204020204" pitchFamily="34" charset="-122"/>
                <a:ea typeface="微软雅黑" panose="020B0503020204020204" pitchFamily="34" charset="-122"/>
              </a:rPr>
              <a:t>降解动态平衡</a:t>
            </a:r>
            <a:r>
              <a:rPr lang="en-US" altLang="zh-CN" dirty="0" smtClean="0">
                <a:solidFill>
                  <a:srgbClr val="0000FF"/>
                </a:solidFill>
                <a:latin typeface="微软雅黑" panose="020B0503020204020204" pitchFamily="34" charset="-122"/>
                <a:ea typeface="微软雅黑" panose="020B0503020204020204" pitchFamily="34" charset="-122"/>
              </a:rPr>
              <a:t>(</a:t>
            </a:r>
            <a:r>
              <a:rPr lang="en-US" altLang="zh-CN" dirty="0">
                <a:solidFill>
                  <a:srgbClr val="0000FF"/>
                </a:solidFill>
                <a:latin typeface="微软雅黑" panose="020B0503020204020204" pitchFamily="34" charset="-122"/>
                <a:ea typeface="微软雅黑" panose="020B0503020204020204" pitchFamily="34" charset="-122"/>
              </a:rPr>
              <a:t>PMID: 25906693; PMID: </a:t>
            </a:r>
            <a:r>
              <a:rPr lang="en-US" altLang="zh-CN" dirty="0" smtClean="0">
                <a:solidFill>
                  <a:srgbClr val="0000FF"/>
                </a:solidFill>
                <a:latin typeface="微软雅黑" panose="020B0503020204020204" pitchFamily="34" charset="-122"/>
                <a:ea typeface="微软雅黑" panose="020B0503020204020204" pitchFamily="34" charset="-122"/>
              </a:rPr>
              <a:t>24603539; </a:t>
            </a:r>
            <a:r>
              <a:rPr lang="en-US" altLang="zh-CN" dirty="0">
                <a:solidFill>
                  <a:srgbClr val="0000FF"/>
                </a:solidFill>
                <a:latin typeface="微软雅黑" panose="020B0503020204020204" pitchFamily="34" charset="-122"/>
                <a:ea typeface="微软雅黑" panose="020B0503020204020204" pitchFamily="34" charset="-122"/>
              </a:rPr>
              <a:t>PMID: 28039556)</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矩形 8"/>
          <p:cNvSpPr/>
          <p:nvPr/>
        </p:nvSpPr>
        <p:spPr>
          <a:xfrm>
            <a:off x="1639092" y="939451"/>
            <a:ext cx="8799287" cy="923330"/>
          </a:xfrm>
          <a:prstGeom prst="rect">
            <a:avLst/>
          </a:prstGeom>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MicroRNA-143-5p</a:t>
            </a:r>
            <a:r>
              <a:rPr lang="zh-CN" altLang="zh-CN" b="1" dirty="0">
                <a:latin typeface="微软雅黑" panose="020B0503020204020204" pitchFamily="34" charset="-122"/>
                <a:ea typeface="微软雅黑" panose="020B0503020204020204" pitchFamily="34" charset="-122"/>
              </a:rPr>
              <a:t>靶向调控</a:t>
            </a:r>
            <a:r>
              <a:rPr lang="en-US" altLang="zh-CN" b="1" dirty="0">
                <a:latin typeface="微软雅黑" panose="020B0503020204020204" pitchFamily="34" charset="-122"/>
                <a:ea typeface="微软雅黑" panose="020B0503020204020204" pitchFamily="34" charset="-122"/>
              </a:rPr>
              <a:t>EEF2</a:t>
            </a:r>
            <a:r>
              <a:rPr lang="zh-CN" altLang="zh-CN" b="1" dirty="0">
                <a:latin typeface="微软雅黑" panose="020B0503020204020204" pitchFamily="34" charset="-122"/>
                <a:ea typeface="微软雅黑" panose="020B0503020204020204" pitchFamily="34" charset="-122"/>
              </a:rPr>
              <a:t>基因介导</a:t>
            </a:r>
            <a:r>
              <a:rPr lang="en-US" altLang="zh-CN" b="1" dirty="0">
                <a:latin typeface="微软雅黑" panose="020B0503020204020204" pitchFamily="34" charset="-122"/>
                <a:ea typeface="微软雅黑" panose="020B0503020204020204" pitchFamily="34" charset="-122"/>
              </a:rPr>
              <a:t>AMPK- EEF2</a:t>
            </a:r>
            <a:r>
              <a:rPr lang="zh-CN" altLang="zh-CN" b="1" dirty="0">
                <a:latin typeface="微软雅黑" panose="020B0503020204020204" pitchFamily="34" charset="-122"/>
                <a:ea typeface="微软雅黑" panose="020B0503020204020204" pitchFamily="34" charset="-122"/>
              </a:rPr>
              <a:t>信号通路对</a:t>
            </a:r>
            <a:r>
              <a:rPr lang="zh-CN" altLang="zh-CN" b="1" dirty="0">
                <a:solidFill>
                  <a:schemeClr val="accent2">
                    <a:lumMod val="75000"/>
                  </a:schemeClr>
                </a:solidFill>
                <a:latin typeface="微软雅黑" panose="020B0503020204020204" pitchFamily="34" charset="-122"/>
                <a:ea typeface="微软雅黑" panose="020B0503020204020204" pitchFamily="34" charset="-122"/>
              </a:rPr>
              <a:t>椎间盘退变</a:t>
            </a:r>
            <a:r>
              <a:rPr lang="zh-CN" altLang="zh-CN" b="1" dirty="0">
                <a:latin typeface="微软雅黑" panose="020B0503020204020204" pitchFamily="34" charset="-122"/>
                <a:ea typeface="微软雅黑" panose="020B0503020204020204" pitchFamily="34" charset="-122"/>
              </a:rPr>
              <a:t>大鼠</a:t>
            </a:r>
            <a:r>
              <a:rPr lang="zh-CN" altLang="zh-CN" b="1" dirty="0">
                <a:solidFill>
                  <a:schemeClr val="accent2">
                    <a:lumMod val="75000"/>
                  </a:schemeClr>
                </a:solidFill>
                <a:latin typeface="微软雅黑" panose="020B0503020204020204" pitchFamily="34" charset="-122"/>
                <a:ea typeface="微软雅黑" panose="020B0503020204020204" pitchFamily="34" charset="-122"/>
              </a:rPr>
              <a:t>髓核细胞</a:t>
            </a:r>
            <a:r>
              <a:rPr lang="zh-CN" altLang="zh-CN" b="1" dirty="0">
                <a:latin typeface="微软雅黑" panose="020B0503020204020204" pitchFamily="34" charset="-122"/>
                <a:ea typeface="微软雅黑" panose="020B0503020204020204" pitchFamily="34" charset="-122"/>
              </a:rPr>
              <a:t>增殖、分化及衰老的调控机制</a:t>
            </a:r>
            <a:endParaRPr lang="zh-CN" altLang="en-US" b="1" dirty="0">
              <a:latin typeface="微软雅黑" panose="020B0503020204020204" pitchFamily="34" charset="-122"/>
              <a:ea typeface="微软雅黑" panose="020B0503020204020204" pitchFamily="34" charset="-122"/>
            </a:endParaRPr>
          </a:p>
        </p:txBody>
      </p:sp>
      <p:sp>
        <p:nvSpPr>
          <p:cNvPr id="17" name="Oval 56"/>
          <p:cNvSpPr/>
          <p:nvPr/>
        </p:nvSpPr>
        <p:spPr>
          <a:xfrm>
            <a:off x="572776" y="999216"/>
            <a:ext cx="940408" cy="841577"/>
          </a:xfrm>
          <a:prstGeom prst="ellipse">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p:nvSpPr>
        <p:spPr>
          <a:xfrm>
            <a:off x="610373" y="1158394"/>
            <a:ext cx="902811"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题目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cxnSp>
        <p:nvCxnSpPr>
          <p:cNvPr id="45" name="直接连接符 44"/>
          <p:cNvCxnSpPr/>
          <p:nvPr/>
        </p:nvCxnSpPr>
        <p:spPr>
          <a:xfrm>
            <a:off x="1716242" y="2976213"/>
            <a:ext cx="4609913" cy="0"/>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1884784" y="2597806"/>
            <a:ext cx="7044612" cy="0"/>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sp>
        <p:nvSpPr>
          <p:cNvPr id="51" name="KSO_Shape"/>
          <p:cNvSpPr/>
          <p:nvPr/>
        </p:nvSpPr>
        <p:spPr>
          <a:xfrm rot="5400000" flipH="1">
            <a:off x="7301211" y="2157597"/>
            <a:ext cx="617367" cy="251678"/>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52" name="矩形 51"/>
          <p:cNvSpPr/>
          <p:nvPr/>
        </p:nvSpPr>
        <p:spPr>
          <a:xfrm>
            <a:off x="5926495" y="1507819"/>
            <a:ext cx="6005802" cy="461665"/>
          </a:xfrm>
          <a:prstGeom prst="rect">
            <a:avLst/>
          </a:prstGeom>
          <a:solidFill>
            <a:srgbClr val="9E0808"/>
          </a:solidFill>
          <a:ln>
            <a:solidFill>
              <a:srgbClr val="9E0808"/>
            </a:solidFill>
          </a:ln>
        </p:spPr>
        <p:txBody>
          <a:bodyPr wrap="square">
            <a:spAutoFit/>
          </a:bodyPr>
          <a:lstStyle/>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基于髓核</a:t>
            </a:r>
            <a:r>
              <a:rPr lang="zh-CN" altLang="en-US" sz="1600" dirty="0" smtClean="0">
                <a:solidFill>
                  <a:schemeClr val="bg1"/>
                </a:solidFill>
                <a:latin typeface="微软雅黑" panose="020B0503020204020204" pitchFamily="34" charset="-122"/>
                <a:ea typeface="微软雅黑" panose="020B0503020204020204" pitchFamily="34" charset="-122"/>
              </a:rPr>
              <a:t>细胞</a:t>
            </a:r>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smtClean="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临床问题），</a:t>
            </a:r>
            <a:r>
              <a:rPr lang="zh-CN" altLang="en-US" sz="1600" dirty="0" smtClean="0">
                <a:solidFill>
                  <a:schemeClr val="bg1"/>
                </a:solidFill>
                <a:latin typeface="微软雅黑" panose="020B0503020204020204" pitchFamily="34" charset="-122"/>
                <a:ea typeface="微软雅黑" panose="020B0503020204020204" pitchFamily="34" charset="-122"/>
              </a:rPr>
              <a:t>其中椎间盘愈合再生是</a:t>
            </a:r>
            <a:r>
              <a:rPr lang="zh-CN" altLang="en-US" sz="1600" dirty="0">
                <a:solidFill>
                  <a:schemeClr val="bg1"/>
                </a:solidFill>
                <a:latin typeface="微软雅黑" panose="020B0503020204020204" pitchFamily="34" charset="-122"/>
                <a:ea typeface="微软雅黑" panose="020B0503020204020204" pitchFamily="34" charset="-122"/>
              </a:rPr>
              <a:t>疑难问题</a:t>
            </a:r>
            <a:endParaRPr lang="zh-CN" altLang="en-US"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1804823" y="3808991"/>
            <a:ext cx="7124573" cy="0"/>
          </a:xfrm>
          <a:prstGeom prst="line">
            <a:avLst/>
          </a:prstGeom>
          <a:ln w="38100">
            <a:solidFill>
              <a:srgbClr val="D1580D"/>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1804823" y="3431340"/>
            <a:ext cx="7124573" cy="0"/>
          </a:xfrm>
          <a:prstGeom prst="line">
            <a:avLst/>
          </a:prstGeom>
          <a:ln w="38100">
            <a:solidFill>
              <a:srgbClr val="D1580D"/>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473239" y="2976213"/>
            <a:ext cx="2456157" cy="0"/>
          </a:xfrm>
          <a:prstGeom prst="line">
            <a:avLst/>
          </a:prstGeom>
          <a:ln w="38100">
            <a:solidFill>
              <a:srgbClr val="D1580D"/>
            </a:solidFill>
          </a:ln>
        </p:spPr>
        <p:style>
          <a:lnRef idx="1">
            <a:schemeClr val="accent1"/>
          </a:lnRef>
          <a:fillRef idx="0">
            <a:schemeClr val="accent1"/>
          </a:fillRef>
          <a:effectRef idx="0">
            <a:schemeClr val="accent1"/>
          </a:effectRef>
          <a:fontRef idx="minor">
            <a:schemeClr val="tx1"/>
          </a:fontRef>
        </p:style>
      </p:cxnSp>
      <p:sp>
        <p:nvSpPr>
          <p:cNvPr id="58" name="KSO_Shape"/>
          <p:cNvSpPr/>
          <p:nvPr/>
        </p:nvSpPr>
        <p:spPr>
          <a:xfrm rot="16200000" flipH="1">
            <a:off x="7035425" y="3997313"/>
            <a:ext cx="617367" cy="251678"/>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D1580D"/>
          </a:solidFill>
          <a:ln>
            <a:solidFill>
              <a:srgbClr val="D1580D"/>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0" name="矩形 59"/>
          <p:cNvSpPr/>
          <p:nvPr/>
        </p:nvSpPr>
        <p:spPr>
          <a:xfrm>
            <a:off x="4435333" y="4487819"/>
            <a:ext cx="6005802" cy="418191"/>
          </a:xfrm>
          <a:prstGeom prst="rect">
            <a:avLst/>
          </a:prstGeom>
          <a:solidFill>
            <a:srgbClr val="D1580D"/>
          </a:solidFill>
        </p:spPr>
        <p:txBody>
          <a:bodyPr wrap="square">
            <a:spAutoFit/>
          </a:bodyPr>
          <a:lstStyle/>
          <a:p>
            <a:pPr>
              <a:lnSpc>
                <a:spcPct val="150000"/>
              </a:lnSpc>
            </a:pPr>
            <a:r>
              <a:rPr lang="zh-CN" altLang="en-US" sz="1600" dirty="0">
                <a:solidFill>
                  <a:schemeClr val="bg1"/>
                </a:solidFill>
                <a:latin typeface="微软雅黑" panose="020B0503020204020204" pitchFamily="34" charset="-122"/>
                <a:ea typeface="微软雅黑" panose="020B0503020204020204" pitchFamily="34" charset="-122"/>
              </a:rPr>
              <a:t>与你研究项目相关的研究进展</a:t>
            </a:r>
            <a:r>
              <a:rPr lang="zh-CN" altLang="en-US" sz="1600" dirty="0" smtClean="0">
                <a:solidFill>
                  <a:schemeClr val="bg1"/>
                </a:solidFill>
                <a:latin typeface="微软雅黑" panose="020B0503020204020204" pitchFamily="34" charset="-122"/>
                <a:ea typeface="微软雅黑" panose="020B0503020204020204" pitchFamily="34" charset="-122"/>
              </a:rPr>
              <a:t>，从临床问题聚焦到科学问题。</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 name="半闭框 23"/>
          <p:cNvSpPr/>
          <p:nvPr/>
        </p:nvSpPr>
        <p:spPr>
          <a:xfrm flipH="1" flipV="1">
            <a:off x="11015939" y="6138959"/>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9"/>
                                        </p:tgtEl>
                                        <p:attrNameLst>
                                          <p:attrName>style.visibility</p:attrName>
                                        </p:attrNameLst>
                                      </p:cBhvr>
                                      <p:to>
                                        <p:strVal val="visible"/>
                                      </p:to>
                                    </p:set>
                                    <p:anim calcmode="lin" valueType="num">
                                      <p:cBhvr additive="base">
                                        <p:cTn id="30" dur="500" fill="hold"/>
                                        <p:tgtEl>
                                          <p:spTgt spid="49"/>
                                        </p:tgtEl>
                                        <p:attrNameLst>
                                          <p:attrName>ppt_x</p:attrName>
                                        </p:attrNameLst>
                                      </p:cBhvr>
                                      <p:tavLst>
                                        <p:tav tm="0">
                                          <p:val>
                                            <p:strVal val="#ppt_x"/>
                                          </p:val>
                                        </p:tav>
                                        <p:tav tm="100000">
                                          <p:val>
                                            <p:strVal val="#ppt_x"/>
                                          </p:val>
                                        </p:tav>
                                      </p:tavLst>
                                    </p:anim>
                                    <p:anim calcmode="lin" valueType="num">
                                      <p:cBhvr additive="base">
                                        <p:cTn id="31"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5"/>
                                        </p:tgtEl>
                                        <p:attrNameLst>
                                          <p:attrName>style.visibility</p:attrName>
                                        </p:attrNameLst>
                                      </p:cBhvr>
                                      <p:to>
                                        <p:strVal val="visible"/>
                                      </p:to>
                                    </p:set>
                                    <p:anim calcmode="lin" valueType="num">
                                      <p:cBhvr additive="base">
                                        <p:cTn id="36" dur="500" fill="hold"/>
                                        <p:tgtEl>
                                          <p:spTgt spid="45"/>
                                        </p:tgtEl>
                                        <p:attrNameLst>
                                          <p:attrName>ppt_x</p:attrName>
                                        </p:attrNameLst>
                                      </p:cBhvr>
                                      <p:tavLst>
                                        <p:tav tm="0">
                                          <p:val>
                                            <p:strVal val="#ppt_x"/>
                                          </p:val>
                                        </p:tav>
                                        <p:tav tm="100000">
                                          <p:val>
                                            <p:strVal val="#ppt_x"/>
                                          </p:val>
                                        </p:tav>
                                      </p:tavLst>
                                    </p:anim>
                                    <p:anim calcmode="lin" valueType="num">
                                      <p:cBhvr additive="base">
                                        <p:cTn id="37"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500" fill="hold"/>
                                        <p:tgtEl>
                                          <p:spTgt spid="51"/>
                                        </p:tgtEl>
                                        <p:attrNameLst>
                                          <p:attrName>ppt_x</p:attrName>
                                        </p:attrNameLst>
                                      </p:cBhvr>
                                      <p:tavLst>
                                        <p:tav tm="0">
                                          <p:val>
                                            <p:strVal val="#ppt_x"/>
                                          </p:val>
                                        </p:tav>
                                        <p:tav tm="100000">
                                          <p:val>
                                            <p:strVal val="#ppt_x"/>
                                          </p:val>
                                        </p:tav>
                                      </p:tavLst>
                                    </p:anim>
                                    <p:anim calcmode="lin" valueType="num">
                                      <p:cBhvr additive="base">
                                        <p:cTn id="43"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anim calcmode="lin" valueType="num">
                                      <p:cBhvr additive="base">
                                        <p:cTn id="48" dur="500" fill="hold"/>
                                        <p:tgtEl>
                                          <p:spTgt spid="52"/>
                                        </p:tgtEl>
                                        <p:attrNameLst>
                                          <p:attrName>ppt_x</p:attrName>
                                        </p:attrNameLst>
                                      </p:cBhvr>
                                      <p:tavLst>
                                        <p:tav tm="0">
                                          <p:val>
                                            <p:strVal val="#ppt_x"/>
                                          </p:val>
                                        </p:tav>
                                        <p:tav tm="100000">
                                          <p:val>
                                            <p:strVal val="#ppt_x"/>
                                          </p:val>
                                        </p:tav>
                                      </p:tavLst>
                                    </p:anim>
                                    <p:anim calcmode="lin" valueType="num">
                                      <p:cBhvr additive="base">
                                        <p:cTn id="49"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additive="base">
                                        <p:cTn id="54" dur="500" fill="hold"/>
                                        <p:tgtEl>
                                          <p:spTgt spid="57"/>
                                        </p:tgtEl>
                                        <p:attrNameLst>
                                          <p:attrName>ppt_x</p:attrName>
                                        </p:attrNameLst>
                                      </p:cBhvr>
                                      <p:tavLst>
                                        <p:tav tm="0">
                                          <p:val>
                                            <p:strVal val="#ppt_x"/>
                                          </p:val>
                                        </p:tav>
                                        <p:tav tm="100000">
                                          <p:val>
                                            <p:strVal val="#ppt_x"/>
                                          </p:val>
                                        </p:tav>
                                      </p:tavLst>
                                    </p:anim>
                                    <p:anim calcmode="lin" valueType="num">
                                      <p:cBhvr additive="base">
                                        <p:cTn id="55"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56"/>
                                        </p:tgtEl>
                                        <p:attrNameLst>
                                          <p:attrName>style.visibility</p:attrName>
                                        </p:attrNameLst>
                                      </p:cBhvr>
                                      <p:to>
                                        <p:strVal val="visible"/>
                                      </p:to>
                                    </p:set>
                                    <p:anim calcmode="lin" valueType="num">
                                      <p:cBhvr additive="base">
                                        <p:cTn id="60" dur="500" fill="hold"/>
                                        <p:tgtEl>
                                          <p:spTgt spid="56"/>
                                        </p:tgtEl>
                                        <p:attrNameLst>
                                          <p:attrName>ppt_x</p:attrName>
                                        </p:attrNameLst>
                                      </p:cBhvr>
                                      <p:tavLst>
                                        <p:tav tm="0">
                                          <p:val>
                                            <p:strVal val="#ppt_x"/>
                                          </p:val>
                                        </p:tav>
                                        <p:tav tm="100000">
                                          <p:val>
                                            <p:strVal val="#ppt_x"/>
                                          </p:val>
                                        </p:tav>
                                      </p:tavLst>
                                    </p:anim>
                                    <p:anim calcmode="lin" valueType="num">
                                      <p:cBhvr additive="base">
                                        <p:cTn id="61"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anim calcmode="lin" valueType="num">
                                      <p:cBhvr additive="base">
                                        <p:cTn id="66" dur="500" fill="hold"/>
                                        <p:tgtEl>
                                          <p:spTgt spid="55"/>
                                        </p:tgtEl>
                                        <p:attrNameLst>
                                          <p:attrName>ppt_x</p:attrName>
                                        </p:attrNameLst>
                                      </p:cBhvr>
                                      <p:tavLst>
                                        <p:tav tm="0">
                                          <p:val>
                                            <p:strVal val="#ppt_x"/>
                                          </p:val>
                                        </p:tav>
                                        <p:tav tm="100000">
                                          <p:val>
                                            <p:strVal val="#ppt_x"/>
                                          </p:val>
                                        </p:tav>
                                      </p:tavLst>
                                    </p:anim>
                                    <p:anim calcmode="lin" valueType="num">
                                      <p:cBhvr additive="base">
                                        <p:cTn id="67"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 calcmode="lin" valueType="num">
                                      <p:cBhvr additive="base">
                                        <p:cTn id="72" dur="500" fill="hold"/>
                                        <p:tgtEl>
                                          <p:spTgt spid="58"/>
                                        </p:tgtEl>
                                        <p:attrNameLst>
                                          <p:attrName>ppt_x</p:attrName>
                                        </p:attrNameLst>
                                      </p:cBhvr>
                                      <p:tavLst>
                                        <p:tav tm="0">
                                          <p:val>
                                            <p:strVal val="#ppt_x"/>
                                          </p:val>
                                        </p:tav>
                                        <p:tav tm="100000">
                                          <p:val>
                                            <p:strVal val="#ppt_x"/>
                                          </p:val>
                                        </p:tav>
                                      </p:tavLst>
                                    </p:anim>
                                    <p:anim calcmode="lin" valueType="num">
                                      <p:cBhvr additive="base">
                                        <p:cTn id="73"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60"/>
                                        </p:tgtEl>
                                        <p:attrNameLst>
                                          <p:attrName>style.visibility</p:attrName>
                                        </p:attrNameLst>
                                      </p:cBhvr>
                                      <p:to>
                                        <p:strVal val="visible"/>
                                      </p:to>
                                    </p:set>
                                    <p:anim calcmode="lin" valueType="num">
                                      <p:cBhvr additive="base">
                                        <p:cTn id="78" dur="500" fill="hold"/>
                                        <p:tgtEl>
                                          <p:spTgt spid="60"/>
                                        </p:tgtEl>
                                        <p:attrNameLst>
                                          <p:attrName>ppt_x</p:attrName>
                                        </p:attrNameLst>
                                      </p:cBhvr>
                                      <p:tavLst>
                                        <p:tav tm="0">
                                          <p:val>
                                            <p:strVal val="#ppt_x"/>
                                          </p:val>
                                        </p:tav>
                                        <p:tav tm="100000">
                                          <p:val>
                                            <p:strVal val="#ppt_x"/>
                                          </p:val>
                                        </p:tav>
                                      </p:tavLst>
                                    </p:anim>
                                    <p:anim calcmode="lin" valueType="num">
                                      <p:cBhvr additive="base">
                                        <p:cTn id="79"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7" grpId="0" animBg="1"/>
      <p:bldP spid="19" grpId="0"/>
      <p:bldP spid="51" grpId="0" animBg="1"/>
      <p:bldP spid="52" grpId="0" animBg="1"/>
      <p:bldP spid="58" grpId="0" animBg="1"/>
      <p:bldP spid="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1"/>
            <a:ext cx="609600" cy="119062"/>
          </a:xfrm>
          <a:prstGeom prst="rect">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p:nvSpPr>
        <p:spPr>
          <a:xfrm>
            <a:off x="4889241" y="254001"/>
            <a:ext cx="7302758" cy="119062"/>
          </a:xfrm>
          <a:prstGeom prst="rect">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TextBox 12"/>
          <p:cNvSpPr txBox="1"/>
          <p:nvPr/>
        </p:nvSpPr>
        <p:spPr>
          <a:xfrm>
            <a:off x="591575" y="86714"/>
            <a:ext cx="6198638" cy="492443"/>
          </a:xfrm>
          <a:prstGeom prst="rect">
            <a:avLst/>
          </a:prstGeom>
          <a:noFill/>
        </p:spPr>
        <p:txBody>
          <a:bodyPr wrap="square" lIns="0" tIns="0" rIns="0" bIns="0" rtlCol="0">
            <a:spAutoFit/>
          </a:bodyPr>
          <a:lstStyle/>
          <a:p>
            <a:pPr algn="just"/>
            <a:r>
              <a:rPr lang="zh-CN" altLang="en-US" sz="3200" b="1" dirty="0" smtClean="0">
                <a:solidFill>
                  <a:schemeClr val="tx2">
                    <a:lumMod val="75000"/>
                  </a:schemeClr>
                </a:solidFill>
                <a:latin typeface="微软雅黑" panose="020B0503020204020204" pitchFamily="34" charset="-122"/>
                <a:ea typeface="微软雅黑" panose="020B0503020204020204" pitchFamily="34" charset="-122"/>
              </a:rPr>
              <a:t> </a:t>
            </a:r>
            <a:r>
              <a:rPr lang="zh-CN" altLang="en-US" sz="3200" b="1" dirty="0" smtClean="0">
                <a:solidFill>
                  <a:srgbClr val="9E0808"/>
                </a:solidFill>
                <a:latin typeface="微软雅黑" panose="020B0503020204020204" pitchFamily="34" charset="-122"/>
                <a:ea typeface="微软雅黑" panose="020B0503020204020204" pitchFamily="34" charset="-122"/>
              </a:rPr>
              <a:t>科学</a:t>
            </a:r>
            <a:r>
              <a:rPr lang="zh-CN" altLang="en-US" sz="3200" b="1" dirty="0">
                <a:solidFill>
                  <a:srgbClr val="9E0808"/>
                </a:solidFill>
                <a:latin typeface="微软雅黑" panose="020B0503020204020204" pitchFamily="34" charset="-122"/>
                <a:ea typeface="微软雅黑" panose="020B0503020204020204" pitchFamily="34" charset="-122"/>
              </a:rPr>
              <a:t>问题</a:t>
            </a:r>
            <a:r>
              <a:rPr lang="en-US" altLang="zh-CN" sz="3200" b="1" dirty="0">
                <a:solidFill>
                  <a:srgbClr val="9E0808"/>
                </a:solidFill>
                <a:latin typeface="微软雅黑" panose="020B0503020204020204" pitchFamily="34" charset="-122"/>
                <a:ea typeface="微软雅黑" panose="020B0503020204020204" pitchFamily="34" charset="-122"/>
              </a:rPr>
              <a:t>/</a:t>
            </a:r>
            <a:r>
              <a:rPr lang="zh-CN" altLang="en-US" sz="3200" b="1" dirty="0">
                <a:solidFill>
                  <a:srgbClr val="9E0808"/>
                </a:solidFill>
                <a:latin typeface="微软雅黑" panose="020B0503020204020204" pitchFamily="34" charset="-122"/>
                <a:ea typeface="微软雅黑" panose="020B0503020204020204" pitchFamily="34" charset="-122"/>
              </a:rPr>
              <a:t>科学</a:t>
            </a:r>
            <a:r>
              <a:rPr lang="zh-CN" altLang="en-US" sz="3200" b="1" dirty="0" smtClean="0">
                <a:solidFill>
                  <a:srgbClr val="9E0808"/>
                </a:solidFill>
                <a:latin typeface="微软雅黑" panose="020B0503020204020204" pitchFamily="34" charset="-122"/>
                <a:ea typeface="微软雅黑" panose="020B0503020204020204" pitchFamily="34" charset="-122"/>
              </a:rPr>
              <a:t>假设</a:t>
            </a:r>
            <a:endParaRPr lang="zh-CN" altLang="en-US" sz="3200" b="1" dirty="0">
              <a:solidFill>
                <a:srgbClr val="9E0808"/>
              </a:solidFill>
              <a:ea typeface="微软雅黑" panose="020B0503020204020204" pitchFamily="34" charset="-122"/>
              <a:cs typeface="+mn-ea"/>
              <a:sym typeface="Arial" panose="020B0604020202020204" pitchFamily="34" charset="0"/>
            </a:endParaRPr>
          </a:p>
        </p:txBody>
      </p:sp>
      <p:sp>
        <p:nvSpPr>
          <p:cNvPr id="5" name="矩形 4"/>
          <p:cNvSpPr/>
          <p:nvPr/>
        </p:nvSpPr>
        <p:spPr>
          <a:xfrm>
            <a:off x="746449" y="2114485"/>
            <a:ext cx="11019026" cy="3785652"/>
          </a:xfrm>
          <a:prstGeom prst="rect">
            <a:avLst/>
          </a:prstGeom>
          <a:solidFill>
            <a:schemeClr val="bg1"/>
          </a:solidFill>
          <a:effectLst>
            <a:outerShdw blurRad="50800" dist="38100" algn="l" rotWithShape="0">
              <a:prstClr val="black">
                <a:alpha val="40000"/>
              </a:prstClr>
            </a:outerShdw>
          </a:effectLst>
          <a:scene3d>
            <a:camera prst="orthographicFront"/>
            <a:lightRig rig="threePt" dir="t"/>
          </a:scene3d>
          <a:sp3d>
            <a:bevelT w="165100" prst="coolSlant"/>
          </a:sp3d>
        </p:spPr>
        <p:txBody>
          <a:bodyPr wrap="square">
            <a:spAutoFit/>
          </a:bodyPr>
          <a:lstStyle/>
          <a:p>
            <a:pPr algn="just">
              <a:lnSpc>
                <a:spcPct val="150000"/>
              </a:lnSpc>
            </a:pPr>
            <a:r>
              <a:rPr lang="zh-CN" altLang="en-US" sz="1600" dirty="0">
                <a:latin typeface="微软雅黑" panose="020B0503020204020204" pitchFamily="34" charset="-122"/>
                <a:ea typeface="微软雅黑" panose="020B0503020204020204" pitchFamily="34" charset="-122"/>
              </a:rPr>
              <a:t>近来研究表明通过促进</a:t>
            </a:r>
            <a:r>
              <a:rPr lang="en-US" altLang="zh-CN" sz="1600" dirty="0">
                <a:latin typeface="微软雅黑" panose="020B0503020204020204" pitchFamily="34" charset="-122"/>
                <a:ea typeface="微软雅黑" panose="020B0503020204020204" pitchFamily="34" charset="-122"/>
              </a:rPr>
              <a:t>AMPK</a:t>
            </a:r>
            <a:r>
              <a:rPr lang="zh-CN" altLang="en-US" sz="1600" dirty="0">
                <a:latin typeface="微软雅黑" panose="020B0503020204020204" pitchFamily="34" charset="-122"/>
                <a:ea typeface="微软雅黑" panose="020B0503020204020204" pitchFamily="34" charset="-122"/>
              </a:rPr>
              <a:t>信号通路能够促进髓核细胞自噬，从而起到阻止椎间盘退变继续恶化的作用</a:t>
            </a:r>
            <a:r>
              <a:rPr lang="en-US" altLang="zh-CN" sz="1600" dirty="0">
                <a:solidFill>
                  <a:srgbClr val="0000FF"/>
                </a:solidFill>
                <a:latin typeface="微软雅黑" panose="020B0503020204020204" pitchFamily="34" charset="-122"/>
                <a:ea typeface="微软雅黑" panose="020B0503020204020204" pitchFamily="34" charset="-122"/>
              </a:rPr>
              <a:t>(PMID: 26946533)</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AMPK</a:t>
            </a:r>
            <a:r>
              <a:rPr lang="zh-CN" altLang="en-US" sz="1600" dirty="0">
                <a:latin typeface="微软雅黑" panose="020B0503020204020204" pitchFamily="34" charset="-122"/>
                <a:ea typeface="微软雅黑" panose="020B0503020204020204" pitchFamily="34" charset="-122"/>
              </a:rPr>
              <a:t>是生物体内能量代谢调节的重要信号分子</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也是细胞内多种信号通路的中间分子，经常由研究报道其与</a:t>
            </a:r>
            <a:r>
              <a:rPr lang="en-US" altLang="zh-CN" sz="1600" dirty="0">
                <a:latin typeface="微软雅黑" panose="020B0503020204020204" pitchFamily="34" charset="-122"/>
                <a:ea typeface="微软雅黑" panose="020B0503020204020204" pitchFamily="34" charset="-122"/>
              </a:rPr>
              <a:t>microRNA</a:t>
            </a:r>
            <a:r>
              <a:rPr lang="zh-CN" altLang="en-US" sz="1600" dirty="0">
                <a:latin typeface="微软雅黑" panose="020B0503020204020204" pitchFamily="34" charset="-122"/>
                <a:ea typeface="微软雅黑" panose="020B0503020204020204" pitchFamily="34" charset="-122"/>
              </a:rPr>
              <a:t>之间的调控关系。</a:t>
            </a:r>
            <a:r>
              <a:rPr lang="en-US" altLang="zh-CN" sz="1600" dirty="0" err="1">
                <a:latin typeface="微软雅黑" panose="020B0503020204020204" pitchFamily="34" charset="-122"/>
                <a:ea typeface="微软雅黑" panose="020B0503020204020204" pitchFamily="34" charset="-122"/>
              </a:rPr>
              <a:t>Leprivier</a:t>
            </a:r>
            <a:r>
              <a:rPr lang="zh-CN" altLang="en-US" sz="1600" dirty="0">
                <a:latin typeface="微软雅黑" panose="020B0503020204020204" pitchFamily="34" charset="-122"/>
                <a:ea typeface="微软雅黑" panose="020B0503020204020204" pitchFamily="34" charset="-122"/>
              </a:rPr>
              <a:t>等发现</a:t>
            </a:r>
            <a:r>
              <a:rPr lang="en-US" altLang="zh-CN" sz="1600" dirty="0">
                <a:latin typeface="微软雅黑" panose="020B0503020204020204" pitchFamily="34" charset="-122"/>
                <a:ea typeface="微软雅黑" panose="020B0503020204020204" pitchFamily="34" charset="-122"/>
              </a:rPr>
              <a:t>AMPK-eEF2K</a:t>
            </a:r>
            <a:r>
              <a:rPr lang="zh-CN" altLang="en-US" sz="1600" dirty="0">
                <a:latin typeface="微软雅黑" panose="020B0503020204020204" pitchFamily="34" charset="-122"/>
                <a:ea typeface="微软雅黑" panose="020B0503020204020204" pitchFamily="34" charset="-122"/>
              </a:rPr>
              <a:t>的异常激活促使肿瘤细胞应对营养剥夺环境</a:t>
            </a:r>
            <a:r>
              <a:rPr lang="en-US" altLang="zh-CN" sz="1600" dirty="0">
                <a:solidFill>
                  <a:srgbClr val="0000FF"/>
                </a:solidFill>
                <a:latin typeface="微软雅黑" panose="020B0503020204020204" pitchFamily="34" charset="-122"/>
                <a:ea typeface="微软雅黑" panose="020B0503020204020204" pitchFamily="34" charset="-122"/>
              </a:rPr>
              <a:t>(PMID: 23706743)</a:t>
            </a:r>
            <a:r>
              <a:rPr lang="zh-CN" altLang="en-US"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AMPK</a:t>
            </a:r>
            <a:r>
              <a:rPr lang="zh-CN" altLang="en-US" sz="1600" dirty="0">
                <a:latin typeface="微软雅黑" panose="020B0503020204020204" pitchFamily="34" charset="-122"/>
                <a:ea typeface="微软雅黑" panose="020B0503020204020204" pitchFamily="34" charset="-122"/>
              </a:rPr>
              <a:t>能够激活</a:t>
            </a:r>
            <a:r>
              <a:rPr lang="en-US" altLang="zh-CN" sz="1600" dirty="0">
                <a:latin typeface="微软雅黑" panose="020B0503020204020204" pitchFamily="34" charset="-122"/>
                <a:ea typeface="微软雅黑" panose="020B0503020204020204" pitchFamily="34" charset="-122"/>
              </a:rPr>
              <a:t>eEF2K</a:t>
            </a:r>
            <a:r>
              <a:rPr lang="zh-CN" altLang="en-US" sz="1600" dirty="0">
                <a:latin typeface="微软雅黑" panose="020B0503020204020204" pitchFamily="34" charset="-122"/>
                <a:ea typeface="微软雅黑" panose="020B0503020204020204" pitchFamily="34" charset="-122"/>
              </a:rPr>
              <a:t>，而</a:t>
            </a:r>
            <a:r>
              <a:rPr lang="en-US" altLang="zh-CN" sz="1600" dirty="0">
                <a:latin typeface="微软雅黑" panose="020B0503020204020204" pitchFamily="34" charset="-122"/>
                <a:ea typeface="微软雅黑" panose="020B0503020204020204" pitchFamily="34" charset="-122"/>
              </a:rPr>
              <a:t>eEF2K</a:t>
            </a: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eFF2</a:t>
            </a:r>
            <a:r>
              <a:rPr lang="zh-CN" altLang="en-US" sz="1600" dirty="0">
                <a:latin typeface="微软雅黑" panose="020B0503020204020204" pitchFamily="34" charset="-122"/>
                <a:ea typeface="微软雅黑" panose="020B0503020204020204" pitchFamily="34" charset="-122"/>
              </a:rPr>
              <a:t>起到抑制作用</a:t>
            </a:r>
            <a:r>
              <a:rPr lang="en-US" altLang="zh-CN" sz="1600" dirty="0">
                <a:solidFill>
                  <a:srgbClr val="0000FF"/>
                </a:solidFill>
                <a:latin typeface="微软雅黑" panose="020B0503020204020204" pitchFamily="34" charset="-122"/>
                <a:ea typeface="微软雅黑" panose="020B0503020204020204" pitchFamily="34" charset="-122"/>
              </a:rPr>
              <a:t>(PMID: 28502587; PMID: 22216903)</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eEF2</a:t>
            </a:r>
            <a:r>
              <a:rPr lang="zh-CN" altLang="en-US" sz="1600" dirty="0">
                <a:latin typeface="微软雅黑" panose="020B0503020204020204" pitchFamily="34" charset="-122"/>
                <a:ea typeface="微软雅黑" panose="020B0503020204020204" pitchFamily="34" charset="-122"/>
              </a:rPr>
              <a:t>是常见的钙</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钙调蛋白依赖性丝氨酸</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苏氨酸激酶，能够被有丝分裂剂激活，参与细胞增殖和凋亡活性</a:t>
            </a:r>
            <a:r>
              <a:rPr lang="en-US" altLang="zh-CN" sz="1600" dirty="0">
                <a:solidFill>
                  <a:srgbClr val="0000FF"/>
                </a:solidFill>
                <a:latin typeface="微软雅黑" panose="020B0503020204020204" pitchFamily="34" charset="-122"/>
                <a:ea typeface="微软雅黑" panose="020B0503020204020204" pitchFamily="34" charset="-122"/>
              </a:rPr>
              <a:t>(PMID: 28955910)</a:t>
            </a:r>
            <a:r>
              <a:rPr lang="zh-CN" altLang="en-US" sz="1600" dirty="0">
                <a:latin typeface="微软雅黑" panose="020B0503020204020204" pitchFamily="34" charset="-122"/>
                <a:ea typeface="微软雅黑" panose="020B0503020204020204" pitchFamily="34" charset="-122"/>
              </a:rPr>
              <a:t>。一方面，我们通过在线靶向关系预测软件发现</a:t>
            </a:r>
            <a:r>
              <a:rPr lang="en-US" altLang="zh-CN" sz="1600" dirty="0">
                <a:latin typeface="微软雅黑" panose="020B0503020204020204" pitchFamily="34" charset="-122"/>
                <a:ea typeface="微软雅黑" panose="020B0503020204020204" pitchFamily="34" charset="-122"/>
              </a:rPr>
              <a:t>microRNA-143</a:t>
            </a:r>
            <a:r>
              <a:rPr lang="zh-CN" altLang="en-US" sz="1600" dirty="0">
                <a:latin typeface="微软雅黑" panose="020B0503020204020204" pitchFamily="34" charset="-122"/>
                <a:ea typeface="微软雅黑" panose="020B0503020204020204" pitchFamily="34" charset="-122"/>
              </a:rPr>
              <a:t>能够靶向结合</a:t>
            </a:r>
            <a:r>
              <a:rPr lang="en-US" altLang="zh-CN" sz="1600" dirty="0">
                <a:latin typeface="微软雅黑" panose="020B0503020204020204" pitchFamily="34" charset="-122"/>
                <a:ea typeface="微软雅黑" panose="020B0503020204020204" pitchFamily="34" charset="-122"/>
              </a:rPr>
              <a:t>eEF2</a:t>
            </a:r>
            <a:r>
              <a:rPr lang="zh-CN" altLang="en-US" sz="1600" dirty="0">
                <a:latin typeface="微软雅黑" panose="020B0503020204020204" pitchFamily="34" charset="-122"/>
                <a:ea typeface="微软雅黑" panose="020B0503020204020204" pitchFamily="34" charset="-122"/>
              </a:rPr>
              <a:t>。另一方面，</a:t>
            </a:r>
            <a:r>
              <a:rPr lang="en-US" altLang="zh-CN" sz="1600" dirty="0">
                <a:latin typeface="微软雅黑" panose="020B0503020204020204" pitchFamily="34" charset="-122"/>
                <a:ea typeface="微软雅黑" panose="020B0503020204020204" pitchFamily="34" charset="-122"/>
              </a:rPr>
              <a:t>Mu</a:t>
            </a:r>
            <a:r>
              <a:rPr lang="zh-CN" altLang="en-US" sz="1600" dirty="0">
                <a:latin typeface="微软雅黑" panose="020B0503020204020204" pitchFamily="34" charset="-122"/>
                <a:ea typeface="微软雅黑" panose="020B0503020204020204" pitchFamily="34" charset="-122"/>
              </a:rPr>
              <a:t>等发现</a:t>
            </a:r>
            <a:r>
              <a:rPr lang="en-US" altLang="zh-CN" sz="1600" dirty="0">
                <a:latin typeface="微软雅黑" panose="020B0503020204020204" pitchFamily="34" charset="-122"/>
                <a:ea typeface="微软雅黑" panose="020B0503020204020204" pitchFamily="34" charset="-122"/>
              </a:rPr>
              <a:t>microRNA-143</a:t>
            </a:r>
            <a:r>
              <a:rPr lang="zh-CN" altLang="en-US" sz="1600" dirty="0">
                <a:latin typeface="微软雅黑" panose="020B0503020204020204" pitchFamily="34" charset="-122"/>
                <a:ea typeface="微软雅黑" panose="020B0503020204020204" pitchFamily="34" charset="-122"/>
              </a:rPr>
              <a:t>抑制</a:t>
            </a:r>
            <a:r>
              <a:rPr lang="en-US" altLang="zh-CN" sz="1600" dirty="0" err="1">
                <a:latin typeface="微软雅黑" panose="020B0503020204020204" pitchFamily="34" charset="-122"/>
                <a:ea typeface="微软雅黑" panose="020B0503020204020204" pitchFamily="34" charset="-122"/>
              </a:rPr>
              <a:t>Akt</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mTOR</a:t>
            </a:r>
            <a:r>
              <a:rPr lang="zh-CN" altLang="en-US" sz="1600" dirty="0">
                <a:latin typeface="微软雅黑" panose="020B0503020204020204" pitchFamily="34" charset="-122"/>
                <a:ea typeface="微软雅黑" panose="020B0503020204020204" pitchFamily="34" charset="-122"/>
              </a:rPr>
              <a:t>通路从而影响人增生性瘢痕成纤维细胞的增殖凋亡并且抑制细胞外基质聚集相关蛋白</a:t>
            </a:r>
            <a:r>
              <a:rPr lang="en-US" altLang="zh-CN" sz="1600" dirty="0">
                <a:solidFill>
                  <a:srgbClr val="0000FF"/>
                </a:solidFill>
                <a:latin typeface="微软雅黑" panose="020B0503020204020204" pitchFamily="34" charset="-122"/>
                <a:ea typeface="微软雅黑" panose="020B0503020204020204" pitchFamily="34" charset="-122"/>
              </a:rPr>
              <a:t>(PMID: 27075467)</a:t>
            </a:r>
            <a:r>
              <a:rPr lang="zh-CN" altLang="en-US" sz="1600" dirty="0">
                <a:latin typeface="微软雅黑" panose="020B0503020204020204" pitchFamily="34" charset="-122"/>
                <a:ea typeface="微软雅黑" panose="020B0503020204020204" pitchFamily="34" charset="-122"/>
              </a:rPr>
              <a:t>。而</a:t>
            </a:r>
            <a:r>
              <a:rPr lang="en-US" altLang="zh-CN" sz="1600" dirty="0">
                <a:latin typeface="微软雅黑" panose="020B0503020204020204" pitchFamily="34" charset="-122"/>
                <a:ea typeface="微软雅黑" panose="020B0503020204020204" pitchFamily="34" charset="-122"/>
              </a:rPr>
              <a:t>eEF2</a:t>
            </a:r>
            <a:r>
              <a:rPr lang="zh-CN" altLang="en-US" sz="1600" dirty="0">
                <a:latin typeface="微软雅黑" panose="020B0503020204020204" pitchFamily="34" charset="-122"/>
                <a:ea typeface="微软雅黑" panose="020B0503020204020204" pitchFamily="34" charset="-122"/>
              </a:rPr>
              <a:t>是</a:t>
            </a:r>
            <a:r>
              <a:rPr lang="en-US" altLang="zh-CN" sz="1600" dirty="0" err="1">
                <a:latin typeface="微软雅黑" panose="020B0503020204020204" pitchFamily="34" charset="-122"/>
                <a:ea typeface="微软雅黑" panose="020B0503020204020204" pitchFamily="34" charset="-122"/>
              </a:rPr>
              <a:t>mTOR</a:t>
            </a:r>
            <a:r>
              <a:rPr lang="zh-CN" altLang="en-US" sz="1600" dirty="0">
                <a:latin typeface="微软雅黑" panose="020B0503020204020204" pitchFamily="34" charset="-122"/>
                <a:ea typeface="微软雅黑" panose="020B0503020204020204" pitchFamily="34" charset="-122"/>
              </a:rPr>
              <a:t>信号通路的下游基因</a:t>
            </a:r>
            <a:r>
              <a:rPr lang="en-US" altLang="zh-CN" sz="1600" dirty="0">
                <a:solidFill>
                  <a:srgbClr val="0000FF"/>
                </a:solidFill>
                <a:latin typeface="微软雅黑" panose="020B0503020204020204" pitchFamily="34" charset="-122"/>
                <a:ea typeface="微软雅黑" panose="020B0503020204020204" pitchFamily="34" charset="-122"/>
              </a:rPr>
              <a:t>(PMID: 16098202)</a:t>
            </a:r>
            <a:r>
              <a:rPr lang="zh-CN" altLang="en-US" sz="1600" dirty="0">
                <a:latin typeface="微软雅黑" panose="020B0503020204020204" pitchFamily="34" charset="-122"/>
                <a:ea typeface="微软雅黑" panose="020B0503020204020204" pitchFamily="34" charset="-122"/>
              </a:rPr>
              <a:t>，因此我们认为</a:t>
            </a:r>
            <a:r>
              <a:rPr lang="en-US" altLang="zh-CN" sz="1600" dirty="0">
                <a:latin typeface="微软雅黑" panose="020B0503020204020204" pitchFamily="34" charset="-122"/>
                <a:ea typeface="微软雅黑" panose="020B0503020204020204" pitchFamily="34" charset="-122"/>
              </a:rPr>
              <a:t>microRNA-143</a:t>
            </a:r>
            <a:r>
              <a:rPr lang="zh-CN" altLang="en-US" sz="1600" dirty="0">
                <a:latin typeface="微软雅黑" panose="020B0503020204020204" pitchFamily="34" charset="-122"/>
                <a:ea typeface="微软雅黑" panose="020B0503020204020204" pitchFamily="34" charset="-122"/>
              </a:rPr>
              <a:t>很有可能调控</a:t>
            </a:r>
            <a:r>
              <a:rPr lang="en-US" altLang="zh-CN" sz="1600" dirty="0">
                <a:latin typeface="微软雅黑" panose="020B0503020204020204" pitchFamily="34" charset="-122"/>
                <a:ea typeface="微软雅黑" panose="020B0503020204020204" pitchFamily="34" charset="-122"/>
              </a:rPr>
              <a:t>eEF2</a:t>
            </a:r>
            <a:r>
              <a:rPr lang="zh-CN" altLang="en-US" sz="1600" dirty="0">
                <a:latin typeface="微软雅黑" panose="020B0503020204020204" pitchFamily="34" charset="-122"/>
                <a:ea typeface="微软雅黑" panose="020B0503020204020204" pitchFamily="34" charset="-122"/>
              </a:rPr>
              <a:t>基因。根据相关文献证据，我们提出了以下假说，</a:t>
            </a:r>
            <a:r>
              <a:rPr lang="en-US" altLang="zh-CN" sz="1600" dirty="0">
                <a:latin typeface="微软雅黑" panose="020B0503020204020204" pitchFamily="34" charset="-122"/>
                <a:ea typeface="微软雅黑" panose="020B0503020204020204" pitchFamily="34" charset="-122"/>
              </a:rPr>
              <a:t>microRNA-143</a:t>
            </a:r>
            <a:r>
              <a:rPr lang="zh-CN" altLang="en-US" sz="1600" dirty="0">
                <a:latin typeface="微软雅黑" panose="020B0503020204020204" pitchFamily="34" charset="-122"/>
                <a:ea typeface="微软雅黑" panose="020B0503020204020204" pitchFamily="34" charset="-122"/>
              </a:rPr>
              <a:t>下调</a:t>
            </a:r>
            <a:r>
              <a:rPr lang="en-US" altLang="zh-CN" sz="1600" dirty="0">
                <a:latin typeface="微软雅黑" panose="020B0503020204020204" pitchFamily="34" charset="-122"/>
                <a:ea typeface="微软雅黑" panose="020B0503020204020204" pitchFamily="34" charset="-122"/>
              </a:rPr>
              <a:t>eEF2</a:t>
            </a:r>
            <a:r>
              <a:rPr lang="zh-CN" altLang="en-US" sz="1600" dirty="0">
                <a:latin typeface="微软雅黑" panose="020B0503020204020204" pitchFamily="34" charset="-122"/>
                <a:ea typeface="微软雅黑" panose="020B0503020204020204" pitchFamily="34" charset="-122"/>
              </a:rPr>
              <a:t>基因的表达</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并影响</a:t>
            </a:r>
            <a:r>
              <a:rPr lang="en-US" altLang="zh-CN" sz="1600" dirty="0">
                <a:latin typeface="微软雅黑" panose="020B0503020204020204" pitchFamily="34" charset="-122"/>
                <a:ea typeface="微软雅黑" panose="020B0503020204020204" pitchFamily="34" charset="-122"/>
              </a:rPr>
              <a:t>AMPK</a:t>
            </a:r>
            <a:r>
              <a:rPr lang="zh-CN" altLang="en-US" sz="1600" dirty="0">
                <a:latin typeface="微软雅黑" panose="020B0503020204020204" pitchFamily="34" charset="-122"/>
                <a:ea typeface="微软雅黑" panose="020B0503020204020204" pitchFamily="34" charset="-122"/>
              </a:rPr>
              <a:t>信号通路相关蛋白的表达，从而抑制退变椎间盘髓核细胞增殖、分化，促进退变椎间盘髓核细胞衰老。</a:t>
            </a:r>
            <a:endParaRPr lang="zh-CN" altLang="en-US" sz="1600" dirty="0">
              <a:latin typeface="微软雅黑" panose="020B0503020204020204" pitchFamily="34" charset="-122"/>
              <a:ea typeface="微软雅黑" panose="020B0503020204020204" pitchFamily="34" charset="-122"/>
            </a:endParaRPr>
          </a:p>
        </p:txBody>
      </p:sp>
      <p:sp>
        <p:nvSpPr>
          <p:cNvPr id="9" name="矩形 8"/>
          <p:cNvSpPr/>
          <p:nvPr/>
        </p:nvSpPr>
        <p:spPr>
          <a:xfrm>
            <a:off x="1639092" y="939451"/>
            <a:ext cx="8799287" cy="923330"/>
          </a:xfrm>
          <a:prstGeom prst="rect">
            <a:avLst/>
          </a:prstGeom>
        </p:spPr>
        <p:txBody>
          <a:bodyPr wrap="square">
            <a:spAutoFit/>
          </a:bodyPr>
          <a:lstStyle/>
          <a:p>
            <a:pPr>
              <a:lnSpc>
                <a:spcPct val="150000"/>
              </a:lnSpc>
            </a:pPr>
            <a:r>
              <a:rPr lang="en-US" altLang="zh-CN" b="1" dirty="0">
                <a:latin typeface="微软雅黑" panose="020B0503020204020204" pitchFamily="34" charset="-122"/>
                <a:ea typeface="微软雅黑" panose="020B0503020204020204" pitchFamily="34" charset="-122"/>
              </a:rPr>
              <a:t>MicroRNA-143-5p</a:t>
            </a:r>
            <a:r>
              <a:rPr lang="zh-CN" altLang="zh-CN" b="1" dirty="0">
                <a:latin typeface="微软雅黑" panose="020B0503020204020204" pitchFamily="34" charset="-122"/>
                <a:ea typeface="微软雅黑" panose="020B0503020204020204" pitchFamily="34" charset="-122"/>
              </a:rPr>
              <a:t>靶向调控</a:t>
            </a:r>
            <a:r>
              <a:rPr lang="en-US" altLang="zh-CN" b="1" dirty="0">
                <a:latin typeface="微软雅黑" panose="020B0503020204020204" pitchFamily="34" charset="-122"/>
                <a:ea typeface="微软雅黑" panose="020B0503020204020204" pitchFamily="34" charset="-122"/>
              </a:rPr>
              <a:t>EEF2</a:t>
            </a:r>
            <a:r>
              <a:rPr lang="zh-CN" altLang="zh-CN" b="1" dirty="0">
                <a:latin typeface="微软雅黑" panose="020B0503020204020204" pitchFamily="34" charset="-122"/>
                <a:ea typeface="微软雅黑" panose="020B0503020204020204" pitchFamily="34" charset="-122"/>
              </a:rPr>
              <a:t>基因介导</a:t>
            </a:r>
            <a:r>
              <a:rPr lang="en-US" altLang="zh-CN" b="1" dirty="0">
                <a:latin typeface="微软雅黑" panose="020B0503020204020204" pitchFamily="34" charset="-122"/>
                <a:ea typeface="微软雅黑" panose="020B0503020204020204" pitchFamily="34" charset="-122"/>
              </a:rPr>
              <a:t>AMPK- EEF2</a:t>
            </a:r>
            <a:r>
              <a:rPr lang="zh-CN" altLang="zh-CN" b="1" dirty="0">
                <a:latin typeface="微软雅黑" panose="020B0503020204020204" pitchFamily="34" charset="-122"/>
                <a:ea typeface="微软雅黑" panose="020B0503020204020204" pitchFamily="34" charset="-122"/>
              </a:rPr>
              <a:t>信号通路对</a:t>
            </a:r>
            <a:r>
              <a:rPr lang="zh-CN" altLang="zh-CN" b="1" dirty="0">
                <a:solidFill>
                  <a:schemeClr val="accent2">
                    <a:lumMod val="75000"/>
                  </a:schemeClr>
                </a:solidFill>
                <a:latin typeface="微软雅黑" panose="020B0503020204020204" pitchFamily="34" charset="-122"/>
                <a:ea typeface="微软雅黑" panose="020B0503020204020204" pitchFamily="34" charset="-122"/>
              </a:rPr>
              <a:t>椎间盘退变</a:t>
            </a:r>
            <a:r>
              <a:rPr lang="zh-CN" altLang="zh-CN" b="1" dirty="0">
                <a:latin typeface="微软雅黑" panose="020B0503020204020204" pitchFamily="34" charset="-122"/>
                <a:ea typeface="微软雅黑" panose="020B0503020204020204" pitchFamily="34" charset="-122"/>
              </a:rPr>
              <a:t>大鼠</a:t>
            </a:r>
            <a:r>
              <a:rPr lang="zh-CN" altLang="zh-CN" b="1" dirty="0">
                <a:solidFill>
                  <a:schemeClr val="accent2">
                    <a:lumMod val="75000"/>
                  </a:schemeClr>
                </a:solidFill>
                <a:latin typeface="微软雅黑" panose="020B0503020204020204" pitchFamily="34" charset="-122"/>
                <a:ea typeface="微软雅黑" panose="020B0503020204020204" pitchFamily="34" charset="-122"/>
              </a:rPr>
              <a:t>髓核细胞</a:t>
            </a:r>
            <a:r>
              <a:rPr lang="zh-CN" altLang="zh-CN" b="1" dirty="0">
                <a:latin typeface="微软雅黑" panose="020B0503020204020204" pitchFamily="34" charset="-122"/>
                <a:ea typeface="微软雅黑" panose="020B0503020204020204" pitchFamily="34" charset="-122"/>
              </a:rPr>
              <a:t>增殖、分化及衰老的调控机制</a:t>
            </a:r>
            <a:endParaRPr lang="zh-CN" altLang="en-US" b="1" dirty="0">
              <a:latin typeface="微软雅黑" panose="020B0503020204020204" pitchFamily="34" charset="-122"/>
              <a:ea typeface="微软雅黑" panose="020B0503020204020204" pitchFamily="34" charset="-122"/>
            </a:endParaRPr>
          </a:p>
        </p:txBody>
      </p:sp>
      <p:sp>
        <p:nvSpPr>
          <p:cNvPr id="17" name="Oval 56"/>
          <p:cNvSpPr/>
          <p:nvPr/>
        </p:nvSpPr>
        <p:spPr>
          <a:xfrm>
            <a:off x="572777" y="999216"/>
            <a:ext cx="940408" cy="841577"/>
          </a:xfrm>
          <a:prstGeom prst="ellipse">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TextBox 18"/>
          <p:cNvSpPr txBox="1"/>
          <p:nvPr/>
        </p:nvSpPr>
        <p:spPr>
          <a:xfrm>
            <a:off x="608393" y="1139506"/>
            <a:ext cx="902811" cy="523220"/>
          </a:xfrm>
          <a:prstGeom prst="rect">
            <a:avLst/>
          </a:prstGeom>
          <a:noFill/>
        </p:spPr>
        <p:txBody>
          <a:bodyPr wrap="none" rtlCol="0">
            <a:spAutoFit/>
          </a:bodyPr>
          <a:lstStyle/>
          <a:p>
            <a:r>
              <a:rPr lang="zh-CN" altLang="en-US" sz="2800" b="1" dirty="0" smtClean="0">
                <a:solidFill>
                  <a:schemeClr val="bg1"/>
                </a:solidFill>
                <a:latin typeface="微软雅黑" panose="020B0503020204020204" pitchFamily="34" charset="-122"/>
                <a:ea typeface="微软雅黑" panose="020B0503020204020204" pitchFamily="34" charset="-122"/>
              </a:rPr>
              <a:t>题目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58" name="KSO_Shape"/>
          <p:cNvSpPr/>
          <p:nvPr/>
        </p:nvSpPr>
        <p:spPr>
          <a:xfrm rot="16200000" flipH="1">
            <a:off x="1185703" y="5724525"/>
            <a:ext cx="617367" cy="251678"/>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D1580D"/>
          </a:solidFill>
          <a:ln>
            <a:solidFill>
              <a:srgbClr val="D1580D"/>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0" name="矩形 59"/>
          <p:cNvSpPr/>
          <p:nvPr/>
        </p:nvSpPr>
        <p:spPr>
          <a:xfrm>
            <a:off x="912658" y="6178553"/>
            <a:ext cx="1181447" cy="507831"/>
          </a:xfrm>
          <a:prstGeom prst="rect">
            <a:avLst/>
          </a:prstGeom>
          <a:solidFill>
            <a:srgbClr val="D1580D"/>
          </a:solidFill>
        </p:spPr>
        <p:txBody>
          <a:bodyPr wrap="square">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科学假设</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4" name="圆角矩形 23"/>
          <p:cNvSpPr/>
          <p:nvPr/>
        </p:nvSpPr>
        <p:spPr>
          <a:xfrm>
            <a:off x="746449" y="2114487"/>
            <a:ext cx="11019026" cy="2672118"/>
          </a:xfrm>
          <a:prstGeom prst="roundRect">
            <a:avLst/>
          </a:prstGeom>
          <a:noFill/>
          <a:ln w="38100">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KSO_Shape"/>
          <p:cNvSpPr/>
          <p:nvPr/>
        </p:nvSpPr>
        <p:spPr>
          <a:xfrm rot="5400000" flipH="1">
            <a:off x="10951929" y="1677496"/>
            <a:ext cx="617367" cy="251678"/>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6" name="矩形 25"/>
          <p:cNvSpPr/>
          <p:nvPr/>
        </p:nvSpPr>
        <p:spPr>
          <a:xfrm>
            <a:off x="10585939" y="939451"/>
            <a:ext cx="1179535" cy="507831"/>
          </a:xfrm>
          <a:prstGeom prst="rect">
            <a:avLst/>
          </a:prstGeom>
          <a:solidFill>
            <a:srgbClr val="9E0808"/>
          </a:solidFill>
          <a:ln>
            <a:solidFill>
              <a:srgbClr val="9E0808"/>
            </a:solidFill>
          </a:ln>
        </p:spPr>
        <p:txBody>
          <a:bodyPr wrap="square">
            <a:spAutoFit/>
          </a:bodyPr>
          <a:lstStyle/>
          <a:p>
            <a:pPr>
              <a:lnSpc>
                <a:spcPct val="150000"/>
              </a:lnSpc>
            </a:pPr>
            <a:r>
              <a:rPr lang="zh-CN" altLang="en-US" b="1" dirty="0" smtClean="0">
                <a:solidFill>
                  <a:schemeClr val="bg1"/>
                </a:solidFill>
                <a:latin typeface="微软雅黑" panose="020B0503020204020204" pitchFamily="34" charset="-122"/>
                <a:ea typeface="微软雅黑" panose="020B0503020204020204" pitchFamily="34" charset="-122"/>
              </a:rPr>
              <a:t>科学问题</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746448" y="5168808"/>
            <a:ext cx="11019027" cy="681556"/>
          </a:xfrm>
          <a:prstGeom prst="roundRect">
            <a:avLst/>
          </a:prstGeom>
          <a:noFill/>
          <a:ln w="38100">
            <a:solidFill>
              <a:srgbClr val="D158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圆角矩形 28"/>
          <p:cNvSpPr/>
          <p:nvPr/>
        </p:nvSpPr>
        <p:spPr>
          <a:xfrm>
            <a:off x="2388636" y="2164701"/>
            <a:ext cx="1483568" cy="400762"/>
          </a:xfrm>
          <a:prstGeom prst="roundRect">
            <a:avLst/>
          </a:prstGeom>
          <a:noFill/>
          <a:ln w="38100">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圆角矩形 29"/>
          <p:cNvSpPr/>
          <p:nvPr/>
        </p:nvSpPr>
        <p:spPr>
          <a:xfrm>
            <a:off x="10484693" y="3271938"/>
            <a:ext cx="603380" cy="400762"/>
          </a:xfrm>
          <a:prstGeom prst="roundRect">
            <a:avLst/>
          </a:prstGeom>
          <a:noFill/>
          <a:ln w="38100">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圆角矩形 30"/>
          <p:cNvSpPr/>
          <p:nvPr/>
        </p:nvSpPr>
        <p:spPr>
          <a:xfrm>
            <a:off x="4526424" y="3985541"/>
            <a:ext cx="1518589" cy="400762"/>
          </a:xfrm>
          <a:prstGeom prst="roundRect">
            <a:avLst/>
          </a:prstGeom>
          <a:noFill/>
          <a:ln w="38100">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4" name="直接箭头连接符 3"/>
          <p:cNvCxnSpPr/>
          <p:nvPr/>
        </p:nvCxnSpPr>
        <p:spPr>
          <a:xfrm>
            <a:off x="3974841" y="2565463"/>
            <a:ext cx="6316824" cy="706475"/>
          </a:xfrm>
          <a:prstGeom prst="straightConnector1">
            <a:avLst/>
          </a:prstGeom>
          <a:ln w="38100">
            <a:solidFill>
              <a:srgbClr val="9E0808"/>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6255961" y="3492981"/>
            <a:ext cx="4035705" cy="567836"/>
          </a:xfrm>
          <a:prstGeom prst="straightConnector1">
            <a:avLst/>
          </a:prstGeom>
          <a:ln w="38100">
            <a:solidFill>
              <a:srgbClr val="9E0808"/>
            </a:solidFill>
            <a:tailEnd type="arrow"/>
          </a:ln>
        </p:spPr>
        <p:style>
          <a:lnRef idx="1">
            <a:schemeClr val="accent1"/>
          </a:lnRef>
          <a:fillRef idx="0">
            <a:schemeClr val="accent1"/>
          </a:fillRef>
          <a:effectRef idx="0">
            <a:schemeClr val="accent1"/>
          </a:effectRef>
          <a:fontRef idx="minor">
            <a:schemeClr val="tx1"/>
          </a:fontRef>
        </p:style>
      </p:cxnSp>
      <p:sp>
        <p:nvSpPr>
          <p:cNvPr id="37" name="Shape 1452"/>
          <p:cNvSpPr/>
          <p:nvPr/>
        </p:nvSpPr>
        <p:spPr>
          <a:xfrm>
            <a:off x="3219060" y="6027967"/>
            <a:ext cx="4945226" cy="507831"/>
          </a:xfrm>
          <a:prstGeom prst="roundRect">
            <a:avLst>
              <a:gd name="adj" fmla="val 6924"/>
            </a:avLst>
          </a:prstGeom>
          <a:solidFill>
            <a:schemeClr val="bg1"/>
          </a:solidFill>
          <a:ln w="12700">
            <a:solidFill>
              <a:srgbClr val="9E0808"/>
            </a:solidFill>
            <a:miter lim="400000"/>
          </a:ln>
          <a:effectLst>
            <a:outerShdw blurRad="63500" sx="102000" sy="102000" algn="ctr" rotWithShape="0">
              <a:prstClr val="black">
                <a:alpha val="40000"/>
              </a:prstClr>
            </a:outerShdw>
          </a:effectLst>
        </p:spPr>
        <p:txBody>
          <a:bodyPr lIns="20090" tIns="20090" rIns="20090" bIns="20090" anchor="ctr"/>
          <a:lstStyle/>
          <a:p>
            <a:pPr lvl="0">
              <a:lnSpc>
                <a:spcPct val="120000"/>
              </a:lnSpc>
            </a:pPr>
            <a:endParaRPr sz="183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矩形 35"/>
          <p:cNvSpPr/>
          <p:nvPr/>
        </p:nvSpPr>
        <p:spPr>
          <a:xfrm>
            <a:off x="3259704" y="6027966"/>
            <a:ext cx="5280916" cy="458908"/>
          </a:xfrm>
          <a:prstGeom prst="rect">
            <a:avLst/>
          </a:prstGeom>
        </p:spPr>
        <p:txBody>
          <a:bodyPr wrap="square">
            <a:spAutoFit/>
          </a:bodyPr>
          <a:lstStyle/>
          <a:p>
            <a:pPr algn="just">
              <a:lnSpc>
                <a:spcPct val="150000"/>
              </a:lnSpc>
            </a:pPr>
            <a:r>
              <a:rPr lang="en-US" altLang="zh-CN" b="1" dirty="0" smtClean="0">
                <a:solidFill>
                  <a:srgbClr val="9E0808"/>
                </a:solidFill>
                <a:latin typeface="微软雅黑" panose="020B0503020204020204" pitchFamily="34" charset="-122"/>
                <a:ea typeface="微软雅黑" panose="020B0503020204020204" pitchFamily="34" charset="-122"/>
              </a:rPr>
              <a:t>PS</a:t>
            </a:r>
            <a:r>
              <a:rPr lang="zh-CN" altLang="en-US" b="1" dirty="0" smtClean="0">
                <a:solidFill>
                  <a:srgbClr val="9E0808"/>
                </a:solidFill>
                <a:latin typeface="微软雅黑" panose="020B0503020204020204" pitchFamily="34" charset="-122"/>
                <a:ea typeface="微软雅黑" panose="020B0503020204020204" pitchFamily="34" charset="-122"/>
              </a:rPr>
              <a:t>：立题依据不泛泛而谈 层层递进  </a:t>
            </a:r>
            <a:r>
              <a:rPr lang="zh-CN" altLang="en-US" b="1" dirty="0">
                <a:solidFill>
                  <a:srgbClr val="9E0808"/>
                </a:solidFill>
                <a:latin typeface="微软雅黑" panose="020B0503020204020204" pitchFamily="34" charset="-122"/>
                <a:ea typeface="微软雅黑" panose="020B0503020204020204" pitchFamily="34" charset="-122"/>
              </a:rPr>
              <a:t>有理有据</a:t>
            </a:r>
            <a:r>
              <a:rPr lang="en-US" altLang="zh-CN" b="1" dirty="0">
                <a:solidFill>
                  <a:srgbClr val="9E0808"/>
                </a:solidFill>
                <a:latin typeface="微软雅黑" panose="020B0503020204020204" pitchFamily="34" charset="-122"/>
                <a:ea typeface="微软雅黑" panose="020B0503020204020204" pitchFamily="34" charset="-122"/>
              </a:rPr>
              <a:t>            </a:t>
            </a:r>
            <a:endParaRPr lang="en-US" altLang="zh-CN" b="1" dirty="0">
              <a:solidFill>
                <a:srgbClr val="9E0808"/>
              </a:solidFill>
              <a:latin typeface="微软雅黑" panose="020B0503020204020204" pitchFamily="34" charset="-122"/>
              <a:ea typeface="微软雅黑" panose="020B0503020204020204" pitchFamily="34" charset="-122"/>
            </a:endParaRPr>
          </a:p>
        </p:txBody>
      </p:sp>
      <p:grpSp>
        <p:nvGrpSpPr>
          <p:cNvPr id="38" name="组合 37"/>
          <p:cNvGrpSpPr/>
          <p:nvPr/>
        </p:nvGrpSpPr>
        <p:grpSpPr>
          <a:xfrm>
            <a:off x="109470" y="2630987"/>
            <a:ext cx="411767" cy="1607489"/>
            <a:chOff x="234655" y="1492086"/>
            <a:chExt cx="424124" cy="1655727"/>
          </a:xfrm>
          <a:solidFill>
            <a:srgbClr val="9E0808"/>
          </a:solidFill>
        </p:grpSpPr>
        <p:sp>
          <p:nvSpPr>
            <p:cNvPr id="39" name="矩形 38"/>
            <p:cNvSpPr/>
            <p:nvPr/>
          </p:nvSpPr>
          <p:spPr>
            <a:xfrm>
              <a:off x="234655" y="1492086"/>
              <a:ext cx="376905" cy="1655727"/>
            </a:xfrm>
            <a:prstGeom prst="rect">
              <a:avLst/>
            </a:prstGeom>
            <a:grp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34655" y="1506144"/>
              <a:ext cx="424124" cy="1569660"/>
            </a:xfrm>
            <a:prstGeom prst="rect">
              <a:avLst/>
            </a:prstGeom>
            <a:grpFill/>
            <a:ln>
              <a:solidFill>
                <a:srgbClr val="9E0808"/>
              </a:solidFill>
            </a:ln>
          </p:spPr>
          <p:txBody>
            <a:bodyPr wrap="square">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层</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层</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深</a:t>
              </a:r>
              <a:endParaRPr lang="en-US" altLang="zh-CN" sz="1600" b="1"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入</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41" name="KSO_Shape"/>
          <p:cNvSpPr/>
          <p:nvPr/>
        </p:nvSpPr>
        <p:spPr>
          <a:xfrm rot="16200000" flipH="1">
            <a:off x="22590" y="3328373"/>
            <a:ext cx="1220543" cy="244345"/>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 calcmode="lin" valueType="num">
                                      <p:cBhvr additive="base">
                                        <p:cTn id="28" dur="500" fill="hold"/>
                                        <p:tgtEl>
                                          <p:spTgt spid="24"/>
                                        </p:tgtEl>
                                        <p:attrNameLst>
                                          <p:attrName>ppt_x</p:attrName>
                                        </p:attrNameLst>
                                      </p:cBhvr>
                                      <p:tavLst>
                                        <p:tav tm="0">
                                          <p:val>
                                            <p:strVal val="#ppt_x"/>
                                          </p:val>
                                        </p:tav>
                                        <p:tav tm="100000">
                                          <p:val>
                                            <p:strVal val="#ppt_x"/>
                                          </p:val>
                                        </p:tav>
                                      </p:tavLst>
                                    </p:anim>
                                    <p:anim calcmode="lin" valueType="num">
                                      <p:cBhvr additive="base">
                                        <p:cTn id="2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ppt_x"/>
                                          </p:val>
                                        </p:tav>
                                        <p:tav tm="100000">
                                          <p:val>
                                            <p:strVal val="#ppt_x"/>
                                          </p:val>
                                        </p:tav>
                                      </p:tavLst>
                                    </p:anim>
                                    <p:anim calcmode="lin" valueType="num">
                                      <p:cBhvr additive="base">
                                        <p:cTn id="35"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anim calcmode="lin" valueType="num">
                                      <p:cBhvr additive="base">
                                        <p:cTn id="46" dur="500" fill="hold"/>
                                        <p:tgtEl>
                                          <p:spTgt spid="29"/>
                                        </p:tgtEl>
                                        <p:attrNameLst>
                                          <p:attrName>ppt_x</p:attrName>
                                        </p:attrNameLst>
                                      </p:cBhvr>
                                      <p:tavLst>
                                        <p:tav tm="0">
                                          <p:val>
                                            <p:strVal val="#ppt_x"/>
                                          </p:val>
                                        </p:tav>
                                        <p:tav tm="100000">
                                          <p:val>
                                            <p:strVal val="#ppt_x"/>
                                          </p:val>
                                        </p:tav>
                                      </p:tavLst>
                                    </p:anim>
                                    <p:anim calcmode="lin" valueType="num">
                                      <p:cBhvr additive="base">
                                        <p:cTn id="4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additive="base">
                                        <p:cTn id="52" dur="500" fill="hold"/>
                                        <p:tgtEl>
                                          <p:spTgt spid="4"/>
                                        </p:tgtEl>
                                        <p:attrNameLst>
                                          <p:attrName>ppt_x</p:attrName>
                                        </p:attrNameLst>
                                      </p:cBhvr>
                                      <p:tavLst>
                                        <p:tav tm="0">
                                          <p:val>
                                            <p:strVal val="#ppt_x"/>
                                          </p:val>
                                        </p:tav>
                                        <p:tav tm="100000">
                                          <p:val>
                                            <p:strVal val="#ppt_x"/>
                                          </p:val>
                                        </p:tav>
                                      </p:tavLst>
                                    </p:anim>
                                    <p:anim calcmode="lin" valueType="num">
                                      <p:cBhvr additive="base">
                                        <p:cTn id="5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additive="base">
                                        <p:cTn id="58" dur="500" fill="hold"/>
                                        <p:tgtEl>
                                          <p:spTgt spid="30"/>
                                        </p:tgtEl>
                                        <p:attrNameLst>
                                          <p:attrName>ppt_x</p:attrName>
                                        </p:attrNameLst>
                                      </p:cBhvr>
                                      <p:tavLst>
                                        <p:tav tm="0">
                                          <p:val>
                                            <p:strVal val="#ppt_x"/>
                                          </p:val>
                                        </p:tav>
                                        <p:tav tm="100000">
                                          <p:val>
                                            <p:strVal val="#ppt_x"/>
                                          </p:val>
                                        </p:tav>
                                      </p:tavLst>
                                    </p:anim>
                                    <p:anim calcmode="lin" valueType="num">
                                      <p:cBhvr additive="base">
                                        <p:cTn id="5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 calcmode="lin" valueType="num">
                                      <p:cBhvr additive="base">
                                        <p:cTn id="64" dur="500" fill="hold"/>
                                        <p:tgtEl>
                                          <p:spTgt spid="11"/>
                                        </p:tgtEl>
                                        <p:attrNameLst>
                                          <p:attrName>ppt_x</p:attrName>
                                        </p:attrNameLst>
                                      </p:cBhvr>
                                      <p:tavLst>
                                        <p:tav tm="0">
                                          <p:val>
                                            <p:strVal val="#ppt_x"/>
                                          </p:val>
                                        </p:tav>
                                        <p:tav tm="100000">
                                          <p:val>
                                            <p:strVal val="#ppt_x"/>
                                          </p:val>
                                        </p:tav>
                                      </p:tavLst>
                                    </p:anim>
                                    <p:anim calcmode="lin" valueType="num">
                                      <p:cBhvr additive="base">
                                        <p:cTn id="6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additive="base">
                                        <p:cTn id="70" dur="500" fill="hold"/>
                                        <p:tgtEl>
                                          <p:spTgt spid="31"/>
                                        </p:tgtEl>
                                        <p:attrNameLst>
                                          <p:attrName>ppt_x</p:attrName>
                                        </p:attrNameLst>
                                      </p:cBhvr>
                                      <p:tavLst>
                                        <p:tav tm="0">
                                          <p:val>
                                            <p:strVal val="#ppt_x"/>
                                          </p:val>
                                        </p:tav>
                                        <p:tav tm="100000">
                                          <p:val>
                                            <p:strVal val="#ppt_x"/>
                                          </p:val>
                                        </p:tav>
                                      </p:tavLst>
                                    </p:anim>
                                    <p:anim calcmode="lin" valueType="num">
                                      <p:cBhvr additive="base">
                                        <p:cTn id="71"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41"/>
                                        </p:tgtEl>
                                        <p:attrNameLst>
                                          <p:attrName>style.visibility</p:attrName>
                                        </p:attrNameLst>
                                      </p:cBhvr>
                                      <p:to>
                                        <p:strVal val="visible"/>
                                      </p:to>
                                    </p:set>
                                    <p:anim calcmode="lin" valueType="num">
                                      <p:cBhvr additive="base">
                                        <p:cTn id="76" dur="500" fill="hold"/>
                                        <p:tgtEl>
                                          <p:spTgt spid="41"/>
                                        </p:tgtEl>
                                        <p:attrNameLst>
                                          <p:attrName>ppt_x</p:attrName>
                                        </p:attrNameLst>
                                      </p:cBhvr>
                                      <p:tavLst>
                                        <p:tav tm="0">
                                          <p:val>
                                            <p:strVal val="#ppt_x"/>
                                          </p:val>
                                        </p:tav>
                                        <p:tav tm="100000">
                                          <p:val>
                                            <p:strVal val="#ppt_x"/>
                                          </p:val>
                                        </p:tav>
                                      </p:tavLst>
                                    </p:anim>
                                    <p:anim calcmode="lin" valueType="num">
                                      <p:cBhvr additive="base">
                                        <p:cTn id="77"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additive="base">
                                        <p:cTn id="82" dur="500" fill="hold"/>
                                        <p:tgtEl>
                                          <p:spTgt spid="38"/>
                                        </p:tgtEl>
                                        <p:attrNameLst>
                                          <p:attrName>ppt_x</p:attrName>
                                        </p:attrNameLst>
                                      </p:cBhvr>
                                      <p:tavLst>
                                        <p:tav tm="0">
                                          <p:val>
                                            <p:strVal val="#ppt_x"/>
                                          </p:val>
                                        </p:tav>
                                        <p:tav tm="100000">
                                          <p:val>
                                            <p:strVal val="#ppt_x"/>
                                          </p:val>
                                        </p:tav>
                                      </p:tavLst>
                                    </p:anim>
                                    <p:anim calcmode="lin" valueType="num">
                                      <p:cBhvr additive="base">
                                        <p:cTn id="8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 calcmode="lin" valueType="num">
                                      <p:cBhvr additive="base">
                                        <p:cTn id="88" dur="500" fill="hold"/>
                                        <p:tgtEl>
                                          <p:spTgt spid="27"/>
                                        </p:tgtEl>
                                        <p:attrNameLst>
                                          <p:attrName>ppt_x</p:attrName>
                                        </p:attrNameLst>
                                      </p:cBhvr>
                                      <p:tavLst>
                                        <p:tav tm="0">
                                          <p:val>
                                            <p:strVal val="#ppt_x"/>
                                          </p:val>
                                        </p:tav>
                                        <p:tav tm="100000">
                                          <p:val>
                                            <p:strVal val="#ppt_x"/>
                                          </p:val>
                                        </p:tav>
                                      </p:tavLst>
                                    </p:anim>
                                    <p:anim calcmode="lin" valueType="num">
                                      <p:cBhvr additive="base">
                                        <p:cTn id="8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grpId="0" nodeType="clickEffect">
                                  <p:stCondLst>
                                    <p:cond delay="0"/>
                                  </p:stCondLst>
                                  <p:childTnLst>
                                    <p:set>
                                      <p:cBhvr>
                                        <p:cTn id="93" dur="1" fill="hold">
                                          <p:stCondLst>
                                            <p:cond delay="0"/>
                                          </p:stCondLst>
                                        </p:cTn>
                                        <p:tgtEl>
                                          <p:spTgt spid="58"/>
                                        </p:tgtEl>
                                        <p:attrNameLst>
                                          <p:attrName>style.visibility</p:attrName>
                                        </p:attrNameLst>
                                      </p:cBhvr>
                                      <p:to>
                                        <p:strVal val="visible"/>
                                      </p:to>
                                    </p:set>
                                    <p:anim calcmode="lin" valueType="num">
                                      <p:cBhvr additive="base">
                                        <p:cTn id="94" dur="500" fill="hold"/>
                                        <p:tgtEl>
                                          <p:spTgt spid="58"/>
                                        </p:tgtEl>
                                        <p:attrNameLst>
                                          <p:attrName>ppt_x</p:attrName>
                                        </p:attrNameLst>
                                      </p:cBhvr>
                                      <p:tavLst>
                                        <p:tav tm="0">
                                          <p:val>
                                            <p:strVal val="#ppt_x"/>
                                          </p:val>
                                        </p:tav>
                                        <p:tav tm="100000">
                                          <p:val>
                                            <p:strVal val="#ppt_x"/>
                                          </p:val>
                                        </p:tav>
                                      </p:tavLst>
                                    </p:anim>
                                    <p:anim calcmode="lin" valueType="num">
                                      <p:cBhvr additive="base">
                                        <p:cTn id="95"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60"/>
                                        </p:tgtEl>
                                        <p:attrNameLst>
                                          <p:attrName>style.visibility</p:attrName>
                                        </p:attrNameLst>
                                      </p:cBhvr>
                                      <p:to>
                                        <p:strVal val="visible"/>
                                      </p:to>
                                    </p:set>
                                    <p:anim calcmode="lin" valueType="num">
                                      <p:cBhvr additive="base">
                                        <p:cTn id="100" dur="500" fill="hold"/>
                                        <p:tgtEl>
                                          <p:spTgt spid="60"/>
                                        </p:tgtEl>
                                        <p:attrNameLst>
                                          <p:attrName>ppt_x</p:attrName>
                                        </p:attrNameLst>
                                      </p:cBhvr>
                                      <p:tavLst>
                                        <p:tav tm="0">
                                          <p:val>
                                            <p:strVal val="#ppt_x"/>
                                          </p:val>
                                        </p:tav>
                                        <p:tav tm="100000">
                                          <p:val>
                                            <p:strVal val="#ppt_x"/>
                                          </p:val>
                                        </p:tav>
                                      </p:tavLst>
                                    </p:anim>
                                    <p:anim calcmode="lin" valueType="num">
                                      <p:cBhvr additive="base">
                                        <p:cTn id="101"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37"/>
                                        </p:tgtEl>
                                        <p:attrNameLst>
                                          <p:attrName>style.visibility</p:attrName>
                                        </p:attrNameLst>
                                      </p:cBhvr>
                                      <p:to>
                                        <p:strVal val="visible"/>
                                      </p:to>
                                    </p:set>
                                    <p:anim calcmode="lin" valueType="num">
                                      <p:cBhvr additive="base">
                                        <p:cTn id="106" dur="500" fill="hold"/>
                                        <p:tgtEl>
                                          <p:spTgt spid="37"/>
                                        </p:tgtEl>
                                        <p:attrNameLst>
                                          <p:attrName>ppt_x</p:attrName>
                                        </p:attrNameLst>
                                      </p:cBhvr>
                                      <p:tavLst>
                                        <p:tav tm="0">
                                          <p:val>
                                            <p:strVal val="#ppt_x"/>
                                          </p:val>
                                        </p:tav>
                                        <p:tav tm="100000">
                                          <p:val>
                                            <p:strVal val="#ppt_x"/>
                                          </p:val>
                                        </p:tav>
                                      </p:tavLst>
                                    </p:anim>
                                    <p:anim calcmode="lin" valueType="num">
                                      <p:cBhvr additive="base">
                                        <p:cTn id="107" dur="500" fill="hold"/>
                                        <p:tgtEl>
                                          <p:spTgt spid="37"/>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 calcmode="lin" valueType="num">
                                      <p:cBhvr additive="base">
                                        <p:cTn id="110" dur="500" fill="hold"/>
                                        <p:tgtEl>
                                          <p:spTgt spid="36"/>
                                        </p:tgtEl>
                                        <p:attrNameLst>
                                          <p:attrName>ppt_x</p:attrName>
                                        </p:attrNameLst>
                                      </p:cBhvr>
                                      <p:tavLst>
                                        <p:tav tm="0">
                                          <p:val>
                                            <p:strVal val="#ppt_x"/>
                                          </p:val>
                                        </p:tav>
                                        <p:tav tm="100000">
                                          <p:val>
                                            <p:strVal val="#ppt_x"/>
                                          </p:val>
                                        </p:tav>
                                      </p:tavLst>
                                    </p:anim>
                                    <p:anim calcmode="lin" valueType="num">
                                      <p:cBhvr additive="base">
                                        <p:cTn id="11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7" grpId="0" animBg="1"/>
      <p:bldP spid="19" grpId="0"/>
      <p:bldP spid="58" grpId="0" animBg="1"/>
      <p:bldP spid="60" grpId="0" animBg="1"/>
      <p:bldP spid="24" grpId="0" animBg="1"/>
      <p:bldP spid="25" grpId="0" animBg="1"/>
      <p:bldP spid="26" grpId="0" animBg="1"/>
      <p:bldP spid="27" grpId="0" animBg="1"/>
      <p:bldP spid="29" grpId="0" animBg="1"/>
      <p:bldP spid="30" grpId="0" animBg="1"/>
      <p:bldP spid="31" grpId="0" animBg="1"/>
      <p:bldP spid="37" grpId="0" animBg="1"/>
      <p:bldP spid="36" grpId="0"/>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6"/>
          <p:cNvSpPr txBox="1"/>
          <p:nvPr/>
        </p:nvSpPr>
        <p:spPr>
          <a:xfrm>
            <a:off x="778103" y="210742"/>
            <a:ext cx="1795363" cy="430887"/>
          </a:xfrm>
          <a:prstGeom prst="rect">
            <a:avLst/>
          </a:prstGeom>
          <a:noFill/>
        </p:spPr>
        <p:txBody>
          <a:bodyPr wrap="none" lIns="0" tIns="0" rIns="0" bIns="0" rtlCol="0">
            <a:spAutoFit/>
          </a:bodyPr>
          <a:lstStyle/>
          <a:p>
            <a:r>
              <a:rPr lang="zh-CN" altLang="en-US" sz="2800" b="1" dirty="0" smtClean="0">
                <a:latin typeface="微软雅黑" panose="020B0503020204020204" pitchFamily="34" charset="-122"/>
                <a:ea typeface="微软雅黑" panose="020B0503020204020204" pitchFamily="34" charset="-122"/>
              </a:rPr>
              <a:t>实际框架：</a:t>
            </a:r>
            <a:endParaRPr lang="zh-CN" altLang="en-US" sz="2800" dirty="0">
              <a:latin typeface="微软雅黑" panose="020B0503020204020204" pitchFamily="34" charset="-122"/>
              <a:ea typeface="微软雅黑" panose="020B0503020204020204" pitchFamily="34" charset="-122"/>
            </a:endParaRPr>
          </a:p>
        </p:txBody>
      </p:sp>
      <p:sp>
        <p:nvSpPr>
          <p:cNvPr id="17" name="椭圆 16"/>
          <p:cNvSpPr/>
          <p:nvPr/>
        </p:nvSpPr>
        <p:spPr>
          <a:xfrm>
            <a:off x="257138" y="222172"/>
            <a:ext cx="410284" cy="410284"/>
          </a:xfrm>
          <a:prstGeom prst="ellipse">
            <a:avLst/>
          </a:prstGeom>
          <a:solidFill>
            <a:srgbClr val="9E0808"/>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V="1">
            <a:off x="534280" y="192754"/>
            <a:ext cx="119698" cy="119698"/>
          </a:xfrm>
          <a:prstGeom prst="ellipse">
            <a:avLst/>
          </a:prstGeom>
          <a:solidFill>
            <a:schemeClr val="bg1">
              <a:lumMod val="50000"/>
            </a:schemeClr>
          </a:solidFill>
          <a:ln w="127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半闭框 10"/>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4" name="矩形 3"/>
          <p:cNvSpPr/>
          <p:nvPr/>
        </p:nvSpPr>
        <p:spPr>
          <a:xfrm>
            <a:off x="1056806" y="865507"/>
            <a:ext cx="9747182" cy="4955203"/>
          </a:xfrm>
          <a:prstGeom prst="rect">
            <a:avLst/>
          </a:prstGeom>
          <a:solidFill>
            <a:srgbClr val="FFFFFF"/>
          </a:solidFill>
          <a:effectLst>
            <a:outerShdw blurRad="50800" dist="38100" dir="16200000" rotWithShape="0">
              <a:prstClr val="black">
                <a:alpha val="40000"/>
              </a:prstClr>
            </a:outerShdw>
          </a:effectLst>
        </p:spPr>
        <p:txBody>
          <a:bodyPr wrap="square">
            <a:spAutoFit/>
          </a:bodyPr>
          <a:lstStyle/>
          <a:p>
            <a:r>
              <a:rPr lang="zh-CN" altLang="en-US" sz="2800" b="1" dirty="0">
                <a:solidFill>
                  <a:srgbClr val="9E0808"/>
                </a:solidFill>
                <a:latin typeface="微软雅黑" panose="020B0503020204020204" pitchFamily="34" charset="-122"/>
                <a:ea typeface="微软雅黑" panose="020B0503020204020204" pitchFamily="34" charset="-122"/>
              </a:rPr>
              <a:t>临床问题：</a:t>
            </a:r>
            <a:endParaRPr lang="zh-CN" altLang="en-US" sz="2800" b="1" dirty="0">
              <a:solidFill>
                <a:srgbClr val="9E0808"/>
              </a:solidFill>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椎间盘退变流行病学、带来的社会问题</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髓核细胞与椎间盘退变的关系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髓核细胞的重新激活能够延缓椎间盘退变</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microRNA</a:t>
            </a:r>
            <a:r>
              <a:rPr lang="zh-CN" altLang="en-US" sz="2000" dirty="0">
                <a:latin typeface="微软雅黑" panose="020B0503020204020204" pitchFamily="34" charset="-122"/>
                <a:ea typeface="微软雅黑" panose="020B0503020204020204" pitchFamily="34" charset="-122"/>
              </a:rPr>
              <a:t>与髓核细胞的文献研究</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作为</a:t>
            </a:r>
            <a:r>
              <a:rPr lang="zh-CN" altLang="en-US" sz="2000" dirty="0" smtClean="0">
                <a:latin typeface="微软雅黑" panose="020B0503020204020204" pitchFamily="34" charset="-122"/>
                <a:ea typeface="微软雅黑" panose="020B0503020204020204" pitchFamily="34" charset="-122"/>
              </a:rPr>
              <a:t>过度</a:t>
            </a:r>
            <a:endParaRPr lang="en-US" altLang="zh-CN" sz="2000" dirty="0" smtClean="0">
              <a:latin typeface="微软雅黑" panose="020B0503020204020204" pitchFamily="34" charset="-122"/>
              <a:ea typeface="微软雅黑" panose="020B0503020204020204" pitchFamily="34" charset="-122"/>
            </a:endParaRPr>
          </a:p>
          <a:p>
            <a:endParaRPr lang="zh-CN" altLang="en-US" sz="2000" b="1" dirty="0">
              <a:solidFill>
                <a:srgbClr val="9E0808"/>
              </a:solidFill>
              <a:latin typeface="微软雅黑" panose="020B0503020204020204" pitchFamily="34" charset="-122"/>
              <a:ea typeface="微软雅黑" panose="020B0503020204020204" pitchFamily="34" charset="-122"/>
            </a:endParaRPr>
          </a:p>
          <a:p>
            <a:r>
              <a:rPr lang="zh-CN" altLang="en-US" sz="2800" b="1" dirty="0">
                <a:solidFill>
                  <a:srgbClr val="9E0808"/>
                </a:solidFill>
                <a:latin typeface="微软雅黑" panose="020B0503020204020204" pitchFamily="34" charset="-122"/>
                <a:ea typeface="微软雅黑" panose="020B0503020204020204" pitchFamily="34" charset="-122"/>
              </a:rPr>
              <a:t>科学问题：</a:t>
            </a:r>
            <a:endParaRPr lang="zh-CN" altLang="en-US" sz="2800" b="1" dirty="0">
              <a:solidFill>
                <a:srgbClr val="9E0808"/>
              </a:solidFill>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AMPK</a:t>
            </a:r>
            <a:r>
              <a:rPr lang="zh-CN" altLang="en-US" sz="2000" dirty="0">
                <a:latin typeface="微软雅黑" panose="020B0503020204020204" pitchFamily="34" charset="-122"/>
                <a:ea typeface="微软雅黑" panose="020B0503020204020204" pitchFamily="34" charset="-122"/>
              </a:rPr>
              <a:t>信号通路与髓核细胞相关研究（无需介绍</a:t>
            </a:r>
            <a:r>
              <a:rPr lang="en-US" altLang="zh-CN" sz="2000" dirty="0">
                <a:latin typeface="微软雅黑" panose="020B0503020204020204" pitchFamily="34" charset="-122"/>
                <a:ea typeface="微软雅黑" panose="020B0503020204020204" pitchFamily="34" charset="-122"/>
              </a:rPr>
              <a:t>AMPK</a:t>
            </a:r>
            <a:r>
              <a:rPr lang="zh-CN" altLang="en-US" sz="2000" dirty="0">
                <a:latin typeface="微软雅黑" panose="020B0503020204020204" pitchFamily="34" charset="-122"/>
                <a:ea typeface="微软雅黑" panose="020B0503020204020204" pitchFamily="34" charset="-122"/>
              </a:rPr>
              <a:t>信号通路的生物学特征）</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AMPK</a:t>
            </a:r>
            <a:r>
              <a:rPr lang="zh-CN" altLang="en-US" sz="2000" dirty="0">
                <a:latin typeface="微软雅黑" panose="020B0503020204020204" pitchFamily="34" charset="-122"/>
                <a:ea typeface="微软雅黑" panose="020B0503020204020204" pitchFamily="34" charset="-122"/>
              </a:rPr>
              <a:t>通路与靶基因</a:t>
            </a:r>
            <a:r>
              <a:rPr lang="en-US" altLang="zh-CN" sz="2000" dirty="0">
                <a:latin typeface="微软雅黑" panose="020B0503020204020204" pitchFamily="34" charset="-122"/>
                <a:ea typeface="微软雅黑" panose="020B0503020204020204" pitchFamily="34" charset="-122"/>
              </a:rPr>
              <a:t>eFF2</a:t>
            </a:r>
            <a:r>
              <a:rPr lang="zh-CN" altLang="en-US" sz="2000" dirty="0">
                <a:latin typeface="微软雅黑" panose="020B0503020204020204" pitchFamily="34" charset="-122"/>
                <a:ea typeface="微软雅黑" panose="020B0503020204020204" pitchFamily="34" charset="-122"/>
              </a:rPr>
              <a:t>的关系</a:t>
            </a:r>
            <a:r>
              <a:rPr lang="en-US" altLang="zh-CN" sz="2000" dirty="0">
                <a:latin typeface="微软雅黑" panose="020B0503020204020204" pitchFamily="34" charset="-122"/>
                <a:ea typeface="微软雅黑" panose="020B0503020204020204" pitchFamily="34" charset="-122"/>
              </a:rPr>
              <a:t>-AMPK</a:t>
            </a:r>
            <a:r>
              <a:rPr lang="zh-CN" altLang="en-US" sz="2000" dirty="0">
                <a:latin typeface="微软雅黑" panose="020B0503020204020204" pitchFamily="34" charset="-122"/>
                <a:ea typeface="微软雅黑" panose="020B0503020204020204" pitchFamily="34" charset="-122"/>
              </a:rPr>
              <a:t>通路能够激活</a:t>
            </a:r>
            <a:r>
              <a:rPr lang="en-US" altLang="zh-CN" sz="2000" dirty="0">
                <a:latin typeface="微软雅黑" panose="020B0503020204020204" pitchFamily="34" charset="-122"/>
                <a:ea typeface="微软雅黑" panose="020B0503020204020204" pitchFamily="34" charset="-122"/>
              </a:rPr>
              <a:t>eEF2K</a:t>
            </a:r>
            <a:r>
              <a:rPr lang="zh-CN" altLang="en-US" sz="2000" dirty="0">
                <a:latin typeface="微软雅黑" panose="020B0503020204020204" pitchFamily="34" charset="-122"/>
                <a:ea typeface="微软雅黑" panose="020B0503020204020204" pitchFamily="34" charset="-122"/>
              </a:rPr>
              <a:t>，而</a:t>
            </a:r>
            <a:r>
              <a:rPr lang="en-US" altLang="zh-CN" sz="2000" dirty="0">
                <a:latin typeface="微软雅黑" panose="020B0503020204020204" pitchFamily="34" charset="-122"/>
                <a:ea typeface="微软雅黑" panose="020B0503020204020204" pitchFamily="34" charset="-122"/>
              </a:rPr>
              <a:t>eEF2K</a:t>
            </a:r>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eFF2</a:t>
            </a:r>
            <a:r>
              <a:rPr lang="zh-CN" altLang="en-US" sz="2000" dirty="0">
                <a:latin typeface="微软雅黑" panose="020B0503020204020204" pitchFamily="34" charset="-122"/>
                <a:ea typeface="微软雅黑" panose="020B0503020204020204" pitchFamily="34" charset="-122"/>
              </a:rPr>
              <a:t>起到抑制作用</a:t>
            </a:r>
            <a:endParaRPr lang="zh-CN" altLang="en-US"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介绍</a:t>
            </a:r>
            <a:r>
              <a:rPr lang="en-US" altLang="zh-CN" sz="2000" dirty="0">
                <a:latin typeface="微软雅黑" panose="020B0503020204020204" pitchFamily="34" charset="-122"/>
                <a:ea typeface="微软雅黑" panose="020B0503020204020204" pitchFamily="34" charset="-122"/>
              </a:rPr>
              <a:t>eFF2</a:t>
            </a:r>
            <a:r>
              <a:rPr lang="zh-CN" altLang="en-US" sz="2000" dirty="0">
                <a:latin typeface="微软雅黑" panose="020B0503020204020204" pitchFamily="34" charset="-122"/>
                <a:ea typeface="微软雅黑" panose="020B0503020204020204" pitchFamily="34" charset="-122"/>
              </a:rPr>
              <a:t>以及其最近的研究是在哪些方面？有没有研究其与椎间盘退变的研究？</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本文最终需要落到</a:t>
            </a:r>
            <a:r>
              <a:rPr lang="en-US" altLang="zh-CN" sz="2000" dirty="0">
                <a:latin typeface="微软雅黑" panose="020B0503020204020204" pitchFamily="34" charset="-122"/>
                <a:ea typeface="微软雅黑" panose="020B0503020204020204" pitchFamily="34" charset="-122"/>
              </a:rPr>
              <a:t>microRNA)</a:t>
            </a:r>
            <a:r>
              <a:rPr lang="zh-CN" altLang="en-US" sz="2000" dirty="0">
                <a:latin typeface="微软雅黑" panose="020B0503020204020204" pitchFamily="34" charset="-122"/>
                <a:ea typeface="微软雅黑" panose="020B0503020204020204" pitchFamily="34" charset="-122"/>
              </a:rPr>
              <a:t>在线靶向关系预测软件发现</a:t>
            </a:r>
            <a:r>
              <a:rPr lang="en-US" altLang="zh-CN" sz="2000" dirty="0">
                <a:latin typeface="微软雅黑" panose="020B0503020204020204" pitchFamily="34" charset="-122"/>
                <a:ea typeface="微软雅黑" panose="020B0503020204020204" pitchFamily="34" charset="-122"/>
              </a:rPr>
              <a:t>microRNA-143</a:t>
            </a:r>
            <a:r>
              <a:rPr lang="zh-CN" altLang="en-US" sz="2000" dirty="0">
                <a:latin typeface="微软雅黑" panose="020B0503020204020204" pitchFamily="34" charset="-122"/>
                <a:ea typeface="微软雅黑" panose="020B0503020204020204" pitchFamily="34" charset="-122"/>
              </a:rPr>
              <a:t>能够靶向结合</a:t>
            </a:r>
            <a:r>
              <a:rPr lang="en-US" altLang="zh-CN" sz="2000" dirty="0">
                <a:latin typeface="微软雅黑" panose="020B0503020204020204" pitchFamily="34" charset="-122"/>
                <a:ea typeface="微软雅黑" panose="020B0503020204020204" pitchFamily="34" charset="-122"/>
              </a:rPr>
              <a:t>eEF2</a:t>
            </a:r>
            <a:r>
              <a:rPr lang="zh-CN" altLang="en-US" sz="2000" dirty="0">
                <a:latin typeface="微软雅黑" panose="020B0503020204020204" pitchFamily="34" charset="-122"/>
                <a:ea typeface="微软雅黑" panose="020B0503020204020204" pitchFamily="34" charset="-122"/>
              </a:rPr>
              <a:t>，且建议还是需要找</a:t>
            </a:r>
            <a:r>
              <a:rPr lang="en-US" altLang="zh-CN" sz="2000" dirty="0">
                <a:latin typeface="微软雅黑" panose="020B0503020204020204" pitchFamily="34" charset="-122"/>
                <a:ea typeface="微软雅黑" panose="020B0503020204020204" pitchFamily="34" charset="-122"/>
              </a:rPr>
              <a:t>microRNA-143</a:t>
            </a:r>
            <a:r>
              <a:rPr lang="zh-CN" altLang="en-US" sz="2000" dirty="0">
                <a:latin typeface="微软雅黑" panose="020B0503020204020204" pitchFamily="34" charset="-122"/>
                <a:ea typeface="微软雅黑" panose="020B0503020204020204" pitchFamily="34" charset="-122"/>
              </a:rPr>
              <a:t>是否与</a:t>
            </a:r>
            <a:r>
              <a:rPr lang="en-US" altLang="zh-CN" sz="2000" dirty="0">
                <a:latin typeface="微软雅黑" panose="020B0503020204020204" pitchFamily="34" charset="-122"/>
                <a:ea typeface="微软雅黑" panose="020B0503020204020204" pitchFamily="34" charset="-122"/>
              </a:rPr>
              <a:t>eEF2</a:t>
            </a:r>
            <a:r>
              <a:rPr lang="zh-CN" altLang="en-US" sz="2000" dirty="0">
                <a:latin typeface="微软雅黑" panose="020B0503020204020204" pitchFamily="34" charset="-122"/>
                <a:ea typeface="微软雅黑" panose="020B0503020204020204" pitchFamily="34" charset="-122"/>
              </a:rPr>
              <a:t>两者关系有研究</a:t>
            </a:r>
            <a:endParaRPr lang="zh-CN" altLang="en-US"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microRNA-143</a:t>
            </a:r>
            <a:r>
              <a:rPr lang="zh-CN" altLang="en-US" sz="2000" dirty="0">
                <a:latin typeface="微软雅黑" panose="020B0503020204020204" pitchFamily="34" charset="-122"/>
                <a:ea typeface="微软雅黑" panose="020B0503020204020204" pitchFamily="34" charset="-122"/>
              </a:rPr>
              <a:t>抑制</a:t>
            </a:r>
            <a:r>
              <a:rPr lang="en-US" altLang="zh-CN" sz="2000" dirty="0" err="1">
                <a:latin typeface="微软雅黑" panose="020B0503020204020204" pitchFamily="34" charset="-122"/>
                <a:ea typeface="微软雅黑" panose="020B0503020204020204" pitchFamily="34" charset="-122"/>
              </a:rPr>
              <a:t>Akt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mTOR</a:t>
            </a:r>
            <a:r>
              <a:rPr lang="zh-CN" altLang="en-US" sz="2000" dirty="0">
                <a:latin typeface="微软雅黑" panose="020B0503020204020204" pitchFamily="34" charset="-122"/>
                <a:ea typeface="微软雅黑" panose="020B0503020204020204" pitchFamily="34" charset="-122"/>
              </a:rPr>
              <a:t>通路从而影响人增生性瘢痕成纤维细胞的增殖凋亡并且抑制细胞外基质聚集相关蛋白。而</a:t>
            </a:r>
            <a:r>
              <a:rPr lang="en-US" altLang="zh-CN" sz="2000" dirty="0">
                <a:latin typeface="微软雅黑" panose="020B0503020204020204" pitchFamily="34" charset="-122"/>
                <a:ea typeface="微软雅黑" panose="020B0503020204020204" pitchFamily="34" charset="-122"/>
              </a:rPr>
              <a:t>eEF2</a:t>
            </a:r>
            <a:r>
              <a:rPr lang="zh-CN" altLang="en-US" sz="2000" dirty="0">
                <a:latin typeface="微软雅黑" panose="020B0503020204020204" pitchFamily="34" charset="-122"/>
                <a:ea typeface="微软雅黑" panose="020B0503020204020204" pitchFamily="34" charset="-122"/>
              </a:rPr>
              <a:t>是</a:t>
            </a:r>
            <a:r>
              <a:rPr lang="en-US" altLang="zh-CN" sz="2000" dirty="0" err="1">
                <a:latin typeface="微软雅黑" panose="020B0503020204020204" pitchFamily="34" charset="-122"/>
                <a:ea typeface="微软雅黑" panose="020B0503020204020204" pitchFamily="34" charset="-122"/>
              </a:rPr>
              <a:t>mTOR</a:t>
            </a:r>
            <a:r>
              <a:rPr lang="zh-CN" altLang="en-US" sz="2000" dirty="0">
                <a:latin typeface="微软雅黑" panose="020B0503020204020204" pitchFamily="34" charset="-122"/>
                <a:ea typeface="微软雅黑" panose="020B0503020204020204" pitchFamily="34" charset="-122"/>
              </a:rPr>
              <a:t>信号通路的下游</a:t>
            </a:r>
            <a:r>
              <a:rPr lang="zh-CN" altLang="en-US" sz="2000" dirty="0" smtClean="0">
                <a:latin typeface="微软雅黑" panose="020B0503020204020204" pitchFamily="34" charset="-122"/>
                <a:ea typeface="微软雅黑" panose="020B0503020204020204" pitchFamily="34" charset="-122"/>
              </a:rPr>
              <a:t>基因</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smtClean="0">
                <a:latin typeface="微软雅黑" panose="020B0503020204020204" pitchFamily="34" charset="-122"/>
                <a:ea typeface="微软雅黑" panose="020B0503020204020204" pitchFamily="34" charset="-122"/>
              </a:rPr>
              <a:t>本文</a:t>
            </a:r>
            <a:r>
              <a:rPr lang="zh-CN" altLang="en-US" sz="2000" dirty="0">
                <a:latin typeface="微软雅黑" panose="020B0503020204020204" pitchFamily="34" charset="-122"/>
                <a:ea typeface="微软雅黑" panose="020B0503020204020204" pitchFamily="34" charset="-122"/>
              </a:rPr>
              <a:t>假设</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本文亮点</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 calcmode="lin" valueType="num">
                                      <p:cBhvr additive="base">
                                        <p:cTn id="2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 calcmode="lin" valueType="num">
                                      <p:cBhvr additive="base">
                                        <p:cTn id="33"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 calcmode="lin" valueType="num">
                                      <p:cBhvr additive="base">
                                        <p:cTn id="37"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anim calcmode="lin" valueType="num">
                                      <p:cBhvr additive="base">
                                        <p:cTn id="4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2813" y="1612971"/>
            <a:ext cx="10486168" cy="4726017"/>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半闭框 7"/>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7" name="组合 6"/>
          <p:cNvGrpSpPr/>
          <p:nvPr/>
        </p:nvGrpSpPr>
        <p:grpSpPr>
          <a:xfrm>
            <a:off x="171450" y="342900"/>
            <a:ext cx="11673840" cy="889000"/>
            <a:chOff x="270" y="540"/>
            <a:chExt cx="18384" cy="1400"/>
          </a:xfrm>
        </p:grpSpPr>
        <p:sp>
          <p:nvSpPr>
            <p:cNvPr id="21" name="矩形 20"/>
            <p:cNvSpPr/>
            <p:nvPr/>
          </p:nvSpPr>
          <p:spPr>
            <a:xfrm>
              <a:off x="1637" y="702"/>
              <a:ext cx="16999" cy="1016"/>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The synthesis of flexible polymer blends from </a:t>
              </a:r>
              <a:r>
                <a:rPr lang="en-US" altLang="zh-CN" sz="2400" b="1" dirty="0" err="1">
                  <a:latin typeface="微软雅黑" panose="020B0503020204020204" pitchFamily="34" charset="-122"/>
                  <a:ea typeface="微软雅黑" panose="020B0503020204020204" pitchFamily="34" charset="-122"/>
                </a:rPr>
                <a:t>polylactide</a:t>
              </a:r>
              <a:r>
                <a:rPr lang="en-US" altLang="zh-CN" sz="2400" b="1" dirty="0">
                  <a:latin typeface="微软雅黑" panose="020B0503020204020204" pitchFamily="34" charset="-122"/>
                  <a:ea typeface="微软雅黑" panose="020B0503020204020204" pitchFamily="34" charset="-122"/>
                </a:rPr>
                <a:t> and rubber</a:t>
              </a:r>
              <a:endParaRPr lang="zh-CN" altLang="en-US" sz="2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270" y="540"/>
              <a:ext cx="18384" cy="1400"/>
              <a:chOff x="270" y="540"/>
              <a:chExt cx="18384" cy="1400"/>
            </a:xfrm>
          </p:grpSpPr>
          <p:grpSp>
            <p:nvGrpSpPr>
              <p:cNvPr id="2" name="组合 1"/>
              <p:cNvGrpSpPr/>
              <p:nvPr/>
            </p:nvGrpSpPr>
            <p:grpSpPr>
              <a:xfrm>
                <a:off x="270" y="540"/>
                <a:ext cx="1480" cy="1400"/>
                <a:chOff x="902" y="406"/>
                <a:chExt cx="1480" cy="1400"/>
              </a:xfrm>
            </p:grpSpPr>
            <p:grpSp>
              <p:nvGrpSpPr>
                <p:cNvPr id="22" name="Group 5"/>
                <p:cNvGrpSpPr/>
                <p:nvPr/>
              </p:nvGrpSpPr>
              <p:grpSpPr>
                <a:xfrm>
                  <a:off x="902" y="406"/>
                  <a:ext cx="1481" cy="1400"/>
                  <a:chOff x="3503777" y="2952381"/>
                  <a:chExt cx="1683732" cy="1506782"/>
                </a:xfrm>
                <a:solidFill>
                  <a:srgbClr val="9E0808"/>
                </a:solidFill>
              </p:grpSpPr>
              <p:sp>
                <p:nvSpPr>
                  <p:cNvPr id="23" name="Oval 56"/>
                  <p:cNvSpPr/>
                  <p:nvPr/>
                </p:nvSpPr>
                <p:spPr>
                  <a:xfrm>
                    <a:off x="3503777" y="2952381"/>
                    <a:ext cx="1683732" cy="1506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grp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25" name="TextBox 24"/>
                <p:cNvSpPr txBox="1"/>
                <p:nvPr/>
              </p:nvSpPr>
              <p:spPr>
                <a:xfrm>
                  <a:off x="951" y="645"/>
                  <a:ext cx="1422" cy="824"/>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题目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cxnSp>
            <p:nvCxnSpPr>
              <p:cNvPr id="4" name="直接连接符 3"/>
              <p:cNvCxnSpPr>
                <a:stCxn id="23" idx="5"/>
              </p:cNvCxnSpPr>
              <p:nvPr/>
            </p:nvCxnSpPr>
            <p:spPr>
              <a:xfrm>
                <a:off x="1534" y="1735"/>
                <a:ext cx="17034" cy="0"/>
              </a:xfrm>
              <a:prstGeom prst="line">
                <a:avLst/>
              </a:prstGeom>
              <a:solidFill>
                <a:schemeClr val="accent1"/>
              </a:solidFill>
              <a:ln w="9525" cap="flat" cmpd="sng" algn="ctr">
                <a:solidFill>
                  <a:srgbClr val="9E0808"/>
                </a:solidFill>
                <a:prstDash val="solid"/>
                <a:round/>
                <a:headEnd type="none" w="med" len="med"/>
                <a:tailEnd type="none" w="med" len="med"/>
              </a:ln>
            </p:spPr>
          </p:cxnSp>
          <p:sp>
            <p:nvSpPr>
              <p:cNvPr id="5" name="椭圆 4"/>
              <p:cNvSpPr/>
              <p:nvPr/>
            </p:nvSpPr>
            <p:spPr>
              <a:xfrm>
                <a:off x="18454" y="1603"/>
                <a:ext cx="201" cy="201"/>
              </a:xfrm>
              <a:prstGeom prst="ellipse">
                <a:avLst/>
              </a:prstGeom>
              <a:solidFill>
                <a:srgbClr val="9E0808"/>
              </a:solidFill>
              <a:ln w="28575">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9787" y="1432565"/>
            <a:ext cx="10633327" cy="466378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半闭框 7"/>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6" name="组合 5"/>
          <p:cNvGrpSpPr/>
          <p:nvPr/>
        </p:nvGrpSpPr>
        <p:grpSpPr>
          <a:xfrm>
            <a:off x="171450" y="342900"/>
            <a:ext cx="11673840" cy="889000"/>
            <a:chOff x="270" y="540"/>
            <a:chExt cx="18384" cy="1400"/>
          </a:xfrm>
        </p:grpSpPr>
        <p:grpSp>
          <p:nvGrpSpPr>
            <p:cNvPr id="2" name="组合 1"/>
            <p:cNvGrpSpPr/>
            <p:nvPr/>
          </p:nvGrpSpPr>
          <p:grpSpPr>
            <a:xfrm>
              <a:off x="270" y="540"/>
              <a:ext cx="1480" cy="1400"/>
              <a:chOff x="902" y="406"/>
              <a:chExt cx="1480" cy="1400"/>
            </a:xfrm>
          </p:grpSpPr>
          <p:grpSp>
            <p:nvGrpSpPr>
              <p:cNvPr id="3" name="Group 5"/>
              <p:cNvGrpSpPr/>
              <p:nvPr/>
            </p:nvGrpSpPr>
            <p:grpSpPr>
              <a:xfrm>
                <a:off x="902" y="406"/>
                <a:ext cx="1481" cy="1400"/>
                <a:chOff x="3503777" y="2952381"/>
                <a:chExt cx="1683732" cy="1506782"/>
              </a:xfrm>
              <a:solidFill>
                <a:srgbClr val="9E0808"/>
              </a:solidFill>
            </p:grpSpPr>
            <p:sp>
              <p:nvSpPr>
                <p:cNvPr id="4" name="Oval 56"/>
                <p:cNvSpPr/>
                <p:nvPr/>
              </p:nvSpPr>
              <p:spPr>
                <a:xfrm>
                  <a:off x="3503777" y="2952381"/>
                  <a:ext cx="1683732" cy="1506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grp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 name="TextBox 24"/>
              <p:cNvSpPr txBox="1"/>
              <p:nvPr/>
            </p:nvSpPr>
            <p:spPr>
              <a:xfrm>
                <a:off x="951" y="645"/>
                <a:ext cx="1422" cy="824"/>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题目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cxnSp>
          <p:nvCxnSpPr>
            <p:cNvPr id="9" name="直接连接符 8"/>
            <p:cNvCxnSpPr>
              <a:stCxn id="4" idx="5"/>
            </p:cNvCxnSpPr>
            <p:nvPr/>
          </p:nvCxnSpPr>
          <p:spPr>
            <a:xfrm>
              <a:off x="1534" y="1735"/>
              <a:ext cx="17034" cy="0"/>
            </a:xfrm>
            <a:prstGeom prst="line">
              <a:avLst/>
            </a:prstGeom>
            <a:solidFill>
              <a:schemeClr val="accent1"/>
            </a:solidFill>
            <a:ln w="9525" cap="flat" cmpd="sng" algn="ctr">
              <a:solidFill>
                <a:srgbClr val="9E0808"/>
              </a:solidFill>
              <a:prstDash val="solid"/>
              <a:round/>
              <a:headEnd type="none" w="med" len="med"/>
              <a:tailEnd type="none" w="med" len="med"/>
            </a:ln>
          </p:spPr>
        </p:cxnSp>
        <p:sp>
          <p:nvSpPr>
            <p:cNvPr id="10" name="椭圆 9"/>
            <p:cNvSpPr/>
            <p:nvPr/>
          </p:nvSpPr>
          <p:spPr>
            <a:xfrm>
              <a:off x="18454" y="1603"/>
              <a:ext cx="201" cy="201"/>
            </a:xfrm>
            <a:prstGeom prst="ellipse">
              <a:avLst/>
            </a:prstGeom>
            <a:solidFill>
              <a:srgbClr val="9E0808"/>
            </a:solidFill>
            <a:ln w="28575">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039495" y="445770"/>
            <a:ext cx="10794365" cy="645160"/>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The synthesis of flexible polymer blends from </a:t>
            </a:r>
            <a:r>
              <a:rPr lang="en-US" altLang="zh-CN" sz="2400" b="1" dirty="0" err="1">
                <a:latin typeface="微软雅黑" panose="020B0503020204020204" pitchFamily="34" charset="-122"/>
                <a:ea typeface="微软雅黑" panose="020B0503020204020204" pitchFamily="34" charset="-122"/>
              </a:rPr>
              <a:t>polylactide</a:t>
            </a:r>
            <a:r>
              <a:rPr lang="en-US" altLang="zh-CN" sz="2400" b="1" dirty="0">
                <a:latin typeface="微软雅黑" panose="020B0503020204020204" pitchFamily="34" charset="-122"/>
                <a:ea typeface="微软雅黑" panose="020B0503020204020204" pitchFamily="34" charset="-122"/>
              </a:rPr>
              <a:t> and rubber</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2702" y="1963103"/>
            <a:ext cx="10441186" cy="3600528"/>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半闭框 7"/>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7" name="组合 6"/>
          <p:cNvGrpSpPr/>
          <p:nvPr/>
        </p:nvGrpSpPr>
        <p:grpSpPr>
          <a:xfrm>
            <a:off x="171450" y="342900"/>
            <a:ext cx="11673840" cy="889000"/>
            <a:chOff x="270" y="540"/>
            <a:chExt cx="18384" cy="1400"/>
          </a:xfrm>
        </p:grpSpPr>
        <p:sp>
          <p:nvSpPr>
            <p:cNvPr id="2" name="矩形 1"/>
            <p:cNvSpPr/>
            <p:nvPr/>
          </p:nvSpPr>
          <p:spPr>
            <a:xfrm>
              <a:off x="1637" y="702"/>
              <a:ext cx="16999" cy="1016"/>
            </a:xfrm>
            <a:prstGeom prst="rect">
              <a:avLst/>
            </a:prstGeom>
          </p:spPr>
          <p:txBody>
            <a:bodyPr wrap="square">
              <a:spAutoFit/>
            </a:bodyPr>
            <a:lstStyle/>
            <a:p>
              <a:pPr>
                <a:lnSpc>
                  <a:spcPct val="150000"/>
                </a:lnSpc>
              </a:pPr>
              <a:r>
                <a:rPr lang="en-US" altLang="zh-CN" sz="2400" b="1" dirty="0">
                  <a:latin typeface="微软雅黑" panose="020B0503020204020204" pitchFamily="34" charset="-122"/>
                  <a:ea typeface="微软雅黑" panose="020B0503020204020204" pitchFamily="34" charset="-122"/>
                </a:rPr>
                <a:t>The synthesis of flexible polymer blends from </a:t>
              </a:r>
              <a:r>
                <a:rPr lang="en-US" altLang="zh-CN" sz="2400" b="1" dirty="0" err="1">
                  <a:latin typeface="微软雅黑" panose="020B0503020204020204" pitchFamily="34" charset="-122"/>
                  <a:ea typeface="微软雅黑" panose="020B0503020204020204" pitchFamily="34" charset="-122"/>
                </a:rPr>
                <a:t>polylactide</a:t>
              </a:r>
              <a:r>
                <a:rPr lang="en-US" altLang="zh-CN" sz="2400" b="1" dirty="0">
                  <a:latin typeface="微软雅黑" panose="020B0503020204020204" pitchFamily="34" charset="-122"/>
                  <a:ea typeface="微软雅黑" panose="020B0503020204020204" pitchFamily="34" charset="-122"/>
                </a:rPr>
                <a:t> and rubber</a:t>
              </a:r>
              <a:endParaRPr lang="zh-CN" altLang="en-US" sz="2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270" y="540"/>
              <a:ext cx="18384" cy="1400"/>
              <a:chOff x="270" y="540"/>
              <a:chExt cx="18384" cy="1400"/>
            </a:xfrm>
          </p:grpSpPr>
          <p:grpSp>
            <p:nvGrpSpPr>
              <p:cNvPr id="3" name="组合 2"/>
              <p:cNvGrpSpPr/>
              <p:nvPr/>
            </p:nvGrpSpPr>
            <p:grpSpPr>
              <a:xfrm>
                <a:off x="270" y="540"/>
                <a:ext cx="1480" cy="1400"/>
                <a:chOff x="902" y="406"/>
                <a:chExt cx="1480" cy="1400"/>
              </a:xfrm>
            </p:grpSpPr>
            <p:grpSp>
              <p:nvGrpSpPr>
                <p:cNvPr id="4" name="Group 5"/>
                <p:cNvGrpSpPr/>
                <p:nvPr/>
              </p:nvGrpSpPr>
              <p:grpSpPr>
                <a:xfrm>
                  <a:off x="902" y="406"/>
                  <a:ext cx="1481" cy="1400"/>
                  <a:chOff x="3503777" y="2952381"/>
                  <a:chExt cx="1683732" cy="1506782"/>
                </a:xfrm>
                <a:solidFill>
                  <a:srgbClr val="9E0808"/>
                </a:solidFill>
              </p:grpSpPr>
              <p:sp>
                <p:nvSpPr>
                  <p:cNvPr id="5" name="Oval 56"/>
                  <p:cNvSpPr/>
                  <p:nvPr/>
                </p:nvSpPr>
                <p:spPr>
                  <a:xfrm>
                    <a:off x="3503777" y="2952381"/>
                    <a:ext cx="1683732" cy="150678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9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Freeform 62"/>
                  <p:cNvSpPr>
                    <a:spLocks noEditPoints="1"/>
                  </p:cNvSpPr>
                  <p:nvPr/>
                </p:nvSpPr>
                <p:spPr bwMode="auto">
                  <a:xfrm>
                    <a:off x="3944905" y="3598612"/>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grp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endParaRPr lang="zh-CN" altLang="en-US" sz="90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10" name="TextBox 24"/>
                <p:cNvSpPr txBox="1"/>
                <p:nvPr/>
              </p:nvSpPr>
              <p:spPr>
                <a:xfrm>
                  <a:off x="951" y="645"/>
                  <a:ext cx="1422" cy="824"/>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题目</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cxnSp>
            <p:nvCxnSpPr>
              <p:cNvPr id="11" name="直接连接符 10"/>
              <p:cNvCxnSpPr>
                <a:stCxn id="5" idx="5"/>
              </p:cNvCxnSpPr>
              <p:nvPr/>
            </p:nvCxnSpPr>
            <p:spPr>
              <a:xfrm>
                <a:off x="1534" y="1735"/>
                <a:ext cx="17034" cy="0"/>
              </a:xfrm>
              <a:prstGeom prst="line">
                <a:avLst/>
              </a:prstGeom>
              <a:solidFill>
                <a:schemeClr val="accent1"/>
              </a:solidFill>
              <a:ln w="9525" cap="flat" cmpd="sng" algn="ctr">
                <a:solidFill>
                  <a:srgbClr val="9E0808"/>
                </a:solidFill>
                <a:prstDash val="solid"/>
                <a:round/>
                <a:headEnd type="none" w="med" len="med"/>
                <a:tailEnd type="none" w="med" len="med"/>
              </a:ln>
            </p:spPr>
          </p:cxnSp>
          <p:sp>
            <p:nvSpPr>
              <p:cNvPr id="12" name="椭圆 11"/>
              <p:cNvSpPr/>
              <p:nvPr/>
            </p:nvSpPr>
            <p:spPr>
              <a:xfrm>
                <a:off x="18454" y="1603"/>
                <a:ext cx="201" cy="201"/>
              </a:xfrm>
              <a:prstGeom prst="ellipse">
                <a:avLst/>
              </a:prstGeom>
              <a:solidFill>
                <a:srgbClr val="9E0808"/>
              </a:solidFill>
              <a:ln w="28575">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520763" y="5542718"/>
            <a:ext cx="9417963" cy="553998"/>
          </a:xfrm>
          <a:prstGeom prst="rect">
            <a:avLst/>
          </a:prstGeom>
        </p:spPr>
        <p:txBody>
          <a:bodyPr wrap="none">
            <a:spAutoFit/>
          </a:bodyPr>
          <a:lstStyle/>
          <a:p>
            <a:pPr>
              <a:lnSpc>
                <a:spcPct val="15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为了验证假说并解决问题，我们打算做什么</a:t>
            </a:r>
            <a:r>
              <a:rPr lang="zh-CN" altLang="en-US" sz="2000" b="1" dirty="0">
                <a:solidFill>
                  <a:srgbClr val="9E0808"/>
                </a:solidFill>
                <a:latin typeface="微软雅黑" panose="020B0503020204020204" pitchFamily="34" charset="-122"/>
                <a:ea typeface="微软雅黑" panose="020B0503020204020204" pitchFamily="34" charset="-122"/>
              </a:rPr>
              <a:t>项目内容</a:t>
            </a:r>
            <a:r>
              <a:rPr lang="zh-CN" altLang="en-US" sz="2000" dirty="0">
                <a:latin typeface="微软雅黑" panose="020B0503020204020204" pitchFamily="34" charset="-122"/>
                <a:ea typeface="微软雅黑" panose="020B0503020204020204" pitchFamily="34" charset="-122"/>
              </a:rPr>
              <a:t>，我们的文章得出哪些</a:t>
            </a:r>
            <a:r>
              <a:rPr lang="zh-CN" altLang="en-US" sz="2000" b="1" dirty="0">
                <a:solidFill>
                  <a:srgbClr val="9E0808"/>
                </a:solidFill>
                <a:latin typeface="微软雅黑" panose="020B0503020204020204" pitchFamily="34" charset="-122"/>
                <a:ea typeface="微软雅黑" panose="020B0503020204020204" pitchFamily="34" charset="-122"/>
              </a:rPr>
              <a:t>亮点？</a:t>
            </a:r>
            <a:endParaRPr lang="en-US" altLang="zh-CN" sz="2000" b="1" dirty="0">
              <a:solidFill>
                <a:srgbClr val="9E0808"/>
              </a:solidFill>
              <a:latin typeface="微软雅黑" panose="020B0503020204020204" pitchFamily="34" charset="-122"/>
              <a:ea typeface="微软雅黑" panose="020B0503020204020204" pitchFamily="34" charset="-122"/>
            </a:endParaRPr>
          </a:p>
        </p:txBody>
      </p:sp>
      <p:sp>
        <p:nvSpPr>
          <p:cNvPr id="75" name="矩形 74"/>
          <p:cNvSpPr/>
          <p:nvPr/>
        </p:nvSpPr>
        <p:spPr>
          <a:xfrm>
            <a:off x="1520763" y="768502"/>
            <a:ext cx="4179776" cy="829945"/>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要解决的</a:t>
            </a:r>
            <a:r>
              <a:rPr lang="zh-CN" altLang="en-US" sz="2000" b="1" dirty="0">
                <a:solidFill>
                  <a:srgbClr val="9E0808"/>
                </a:solidFill>
                <a:latin typeface="微软雅黑" panose="020B0503020204020204" pitchFamily="34" charset="-122"/>
                <a:ea typeface="微软雅黑" panose="020B0503020204020204" pitchFamily="34" charset="-122"/>
              </a:rPr>
              <a:t>临床问题</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是什么</a:t>
            </a:r>
            <a:r>
              <a:rPr lang="zh-CN" altLang="en-US" sz="3200" b="1" dirty="0">
                <a:solidFill>
                  <a:srgbClr val="9E0808"/>
                </a:solidFill>
                <a:latin typeface="微软雅黑" panose="020B0503020204020204" pitchFamily="34" charset="-122"/>
                <a:ea typeface="微软雅黑" panose="020B0503020204020204" pitchFamily="34" charset="-122"/>
              </a:rPr>
              <a:t>？</a:t>
            </a:r>
            <a:endParaRPr lang="zh-CN" altLang="en-US" sz="3200" b="1" dirty="0">
              <a:solidFill>
                <a:srgbClr val="9E0808"/>
              </a:solidFill>
              <a:latin typeface="微软雅黑" panose="020B0503020204020204" pitchFamily="34" charset="-122"/>
              <a:ea typeface="微软雅黑" panose="020B0503020204020204" pitchFamily="34" charset="-122"/>
            </a:endParaRPr>
          </a:p>
        </p:txBody>
      </p:sp>
      <p:sp>
        <p:nvSpPr>
          <p:cNvPr id="76" name="矩形 75"/>
          <p:cNvSpPr/>
          <p:nvPr/>
        </p:nvSpPr>
        <p:spPr>
          <a:xfrm>
            <a:off x="1520763" y="1412875"/>
            <a:ext cx="9236075" cy="1291590"/>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为解决这个</a:t>
            </a:r>
            <a:r>
              <a:rPr lang="zh-CN" altLang="en-US" sz="2000" b="1" dirty="0">
                <a:solidFill>
                  <a:srgbClr val="9E0808"/>
                </a:solidFill>
                <a:latin typeface="微软雅黑" panose="020B0503020204020204" pitchFamily="34" charset="-122"/>
                <a:ea typeface="微软雅黑" panose="020B0503020204020204" pitchFamily="34" charset="-122"/>
              </a:rPr>
              <a:t>临床问题</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，别人做了什么</a:t>
            </a:r>
            <a:r>
              <a:rPr lang="zh-CN" altLang="en-US" sz="2000" b="1" dirty="0">
                <a:solidFill>
                  <a:srgbClr val="9E0808"/>
                </a:solidFill>
                <a:latin typeface="微软雅黑" panose="020B0503020204020204" pitchFamily="34" charset="-122"/>
                <a:ea typeface="微软雅黑" panose="020B0503020204020204" pitchFamily="34" charset="-122"/>
              </a:rPr>
              <a:t>科学研究，</a:t>
            </a:r>
            <a:r>
              <a:rPr lang="zh-CN" altLang="en-US" sz="2000" dirty="0">
                <a:latin typeface="微软雅黑" panose="020B0503020204020204" pitchFamily="34" charset="-122"/>
                <a:ea typeface="微软雅黑" panose="020B0503020204020204" pitchFamily="34" charset="-122"/>
              </a:rPr>
              <a:t>现如今的</a:t>
            </a:r>
            <a:r>
              <a:rPr lang="zh-CN" altLang="en-US" sz="2000" b="1" dirty="0">
                <a:solidFill>
                  <a:srgbClr val="9E0808"/>
                </a:solidFill>
                <a:latin typeface="微软雅黑" panose="020B0503020204020204" pitchFamily="34" charset="-122"/>
                <a:ea typeface="微软雅黑" panose="020B0503020204020204" pitchFamily="34" charset="-122"/>
              </a:rPr>
              <a:t>研究热点</a:t>
            </a:r>
            <a:r>
              <a:rPr lang="zh-CN" altLang="en-US" sz="2000" dirty="0">
                <a:latin typeface="微软雅黑" panose="020B0503020204020204" pitchFamily="34" charset="-122"/>
                <a:ea typeface="微软雅黑" panose="020B0503020204020204" pitchFamily="34" charset="-122"/>
              </a:rPr>
              <a:t>是什么</a:t>
            </a:r>
            <a:r>
              <a:rPr lang="zh-CN" altLang="en-US" sz="3200" b="1" dirty="0">
                <a:solidFill>
                  <a:srgbClr val="9E0808"/>
                </a:solidFill>
                <a:latin typeface="微软雅黑" panose="020B0503020204020204" pitchFamily="34" charset="-122"/>
                <a:ea typeface="微软雅黑" panose="020B0503020204020204" pitchFamily="34" charset="-122"/>
              </a:rPr>
              <a:t>？</a:t>
            </a:r>
            <a:endParaRPr lang="en-US" altLang="zh-CN" sz="2000" b="1" dirty="0">
              <a:solidFill>
                <a:srgbClr val="9E0808"/>
              </a:solidFill>
              <a:latin typeface="微软雅黑" panose="020B0503020204020204" pitchFamily="34" charset="-122"/>
              <a:ea typeface="微软雅黑" panose="020B0503020204020204" pitchFamily="34" charset="-122"/>
            </a:endParaRPr>
          </a:p>
          <a:p>
            <a:pPr>
              <a:lnSpc>
                <a:spcPct val="150000"/>
              </a:lnSpc>
            </a:pPr>
            <a:r>
              <a:rPr lang="en-US" altLang="zh-CN" sz="2000" b="1" dirty="0">
                <a:solidFill>
                  <a:srgbClr val="9E0808"/>
                </a:solidFill>
                <a:latin typeface="微软雅黑" panose="020B0503020204020204" pitchFamily="34" charset="-122"/>
                <a:ea typeface="微软雅黑" panose="020B0503020204020204" pitchFamily="34" charset="-122"/>
              </a:rPr>
              <a:t>-----</a:t>
            </a:r>
            <a:r>
              <a:rPr lang="zh-CN" altLang="en-US" sz="2000" b="1" dirty="0">
                <a:solidFill>
                  <a:srgbClr val="9E0808"/>
                </a:solidFill>
                <a:latin typeface="微软雅黑" panose="020B0503020204020204" pitchFamily="34" charset="-122"/>
                <a:ea typeface="微软雅黑" panose="020B0503020204020204" pitchFamily="34" charset="-122"/>
              </a:rPr>
              <a:t>如何从临床问题聚焦到科学问题</a:t>
            </a:r>
            <a:endParaRPr lang="en-US" altLang="zh-CN" sz="2000" b="1" dirty="0">
              <a:solidFill>
                <a:srgbClr val="9E0808"/>
              </a:solidFill>
              <a:latin typeface="微软雅黑" panose="020B0503020204020204" pitchFamily="34" charset="-122"/>
              <a:ea typeface="微软雅黑" panose="020B0503020204020204" pitchFamily="34" charset="-122"/>
            </a:endParaRPr>
          </a:p>
        </p:txBody>
      </p:sp>
      <p:sp>
        <p:nvSpPr>
          <p:cNvPr id="77" name="矩形 76"/>
          <p:cNvSpPr/>
          <p:nvPr/>
        </p:nvSpPr>
        <p:spPr>
          <a:xfrm>
            <a:off x="1520763" y="2522673"/>
            <a:ext cx="8081260" cy="829945"/>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别人的</a:t>
            </a:r>
            <a:r>
              <a:rPr lang="zh-CN" altLang="en-US" sz="2000" b="1" dirty="0">
                <a:solidFill>
                  <a:srgbClr val="9E0808"/>
                </a:solidFill>
                <a:latin typeface="微软雅黑" panose="020B0503020204020204" pitchFamily="34" charset="-122"/>
                <a:ea typeface="微软雅黑" panose="020B0503020204020204" pitchFamily="34" charset="-122"/>
              </a:rPr>
              <a:t>科学研究</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中，有哪些是没有解决的</a:t>
            </a:r>
            <a:r>
              <a:rPr lang="zh-CN" altLang="en-US" sz="2000" b="1" dirty="0">
                <a:solidFill>
                  <a:srgbClr val="9E0808"/>
                </a:solidFill>
                <a:latin typeface="微软雅黑" panose="020B0503020204020204" pitchFamily="34" charset="-122"/>
                <a:ea typeface="微软雅黑" panose="020B0503020204020204" pitchFamily="34" charset="-122"/>
              </a:rPr>
              <a:t>科学问题（研究空白点）</a:t>
            </a:r>
            <a:r>
              <a:rPr lang="zh-CN" altLang="en-US" sz="3200" b="1" dirty="0">
                <a:solidFill>
                  <a:srgbClr val="9E0808"/>
                </a:solidFill>
                <a:latin typeface="微软雅黑" panose="020B0503020204020204" pitchFamily="34" charset="-122"/>
                <a:ea typeface="微软雅黑" panose="020B0503020204020204" pitchFamily="34" charset="-122"/>
              </a:rPr>
              <a:t>？</a:t>
            </a:r>
            <a:endParaRPr lang="zh-CN" altLang="en-US" sz="3200" b="1" dirty="0">
              <a:solidFill>
                <a:srgbClr val="9E0808"/>
              </a:solidFill>
              <a:latin typeface="微软雅黑" panose="020B0503020204020204" pitchFamily="34" charset="-122"/>
              <a:ea typeface="微软雅黑" panose="020B0503020204020204" pitchFamily="34" charset="-122"/>
            </a:endParaRPr>
          </a:p>
        </p:txBody>
      </p:sp>
      <p:sp>
        <p:nvSpPr>
          <p:cNvPr id="78" name="矩形 77"/>
          <p:cNvSpPr/>
          <p:nvPr/>
        </p:nvSpPr>
        <p:spPr>
          <a:xfrm>
            <a:off x="1520763" y="3417600"/>
            <a:ext cx="7264927" cy="499624"/>
          </a:xfrm>
          <a:prstGeom prst="rect">
            <a:avLst/>
          </a:prstGeom>
        </p:spPr>
        <p:txBody>
          <a:bodyPr wrap="square">
            <a:spAutoFit/>
          </a:bodyPr>
          <a:lstStyle/>
          <a:p>
            <a:pPr>
              <a:lnSpc>
                <a:spcPct val="15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为了解决这些</a:t>
            </a:r>
            <a:r>
              <a:rPr lang="zh-CN" altLang="en-US" sz="2000" b="1" dirty="0">
                <a:solidFill>
                  <a:srgbClr val="9E0808"/>
                </a:solidFill>
                <a:latin typeface="微软雅黑" panose="020B0503020204020204" pitchFamily="34" charset="-122"/>
                <a:ea typeface="微软雅黑" panose="020B0503020204020204" pitchFamily="34" charset="-122"/>
              </a:rPr>
              <a:t>科学问题</a:t>
            </a:r>
            <a:r>
              <a:rPr lang="zh-CN" altLang="en-US" sz="2000" dirty="0">
                <a:latin typeface="微软雅黑" panose="020B0503020204020204" pitchFamily="34" charset="-122"/>
                <a:ea typeface="微软雅黑" panose="020B0503020204020204" pitchFamily="34" charset="-122"/>
              </a:rPr>
              <a:t>，</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我们做了什么</a:t>
            </a:r>
            <a:r>
              <a:rPr lang="zh-CN" altLang="en-US" sz="2000" b="1" dirty="0">
                <a:solidFill>
                  <a:srgbClr val="9E0808"/>
                </a:solidFill>
                <a:latin typeface="微软雅黑" panose="020B0503020204020204" pitchFamily="34" charset="-122"/>
                <a:ea typeface="微软雅黑" panose="020B0503020204020204" pitchFamily="34" charset="-122"/>
              </a:rPr>
              <a:t>前期研究？</a:t>
            </a:r>
            <a:endParaRPr lang="en-US" altLang="zh-CN" sz="2000" b="1" dirty="0">
              <a:solidFill>
                <a:srgbClr val="9E0808"/>
              </a:solidFill>
              <a:latin typeface="微软雅黑" panose="020B0503020204020204" pitchFamily="34" charset="-122"/>
              <a:ea typeface="微软雅黑" panose="020B0503020204020204" pitchFamily="34" charset="-122"/>
            </a:endParaRPr>
          </a:p>
        </p:txBody>
      </p:sp>
      <p:sp>
        <p:nvSpPr>
          <p:cNvPr id="79" name="矩形 78"/>
          <p:cNvSpPr/>
          <p:nvPr/>
        </p:nvSpPr>
        <p:spPr>
          <a:xfrm>
            <a:off x="1520763" y="4051409"/>
            <a:ext cx="5314275" cy="400110"/>
          </a:xfrm>
          <a:prstGeom prst="rect">
            <a:avLst/>
          </a:prstGeom>
        </p:spPr>
        <p:txBody>
          <a:bodyPr wrap="none">
            <a:spAutoFit/>
          </a:bodyPr>
          <a:lstStyle/>
          <a:p>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我们的</a:t>
            </a:r>
            <a:r>
              <a:rPr lang="zh-CN" altLang="en-US" sz="2000" b="1" dirty="0">
                <a:solidFill>
                  <a:srgbClr val="9E0808"/>
                </a:solidFill>
                <a:latin typeface="微软雅黑" panose="020B0503020204020204" pitchFamily="34" charset="-122"/>
                <a:ea typeface="微软雅黑" panose="020B0503020204020204" pitchFamily="34" charset="-122"/>
              </a:rPr>
              <a:t>前期研究</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中，有哪些需要进一步探索</a:t>
            </a:r>
            <a:r>
              <a:rPr lang="zh-CN" altLang="en-US" sz="2000" b="1" dirty="0">
                <a:solidFill>
                  <a:srgbClr val="9E0808"/>
                </a:solidFill>
                <a:latin typeface="微软雅黑" panose="020B0503020204020204" pitchFamily="34" charset="-122"/>
                <a:ea typeface="微软雅黑" panose="020B0503020204020204" pitchFamily="34" charset="-122"/>
              </a:rPr>
              <a:t>？</a:t>
            </a:r>
            <a:endParaRPr lang="zh-CN" altLang="en-US" sz="2000" dirty="0">
              <a:solidFill>
                <a:srgbClr val="9E0808"/>
              </a:solidFill>
            </a:endParaRPr>
          </a:p>
        </p:txBody>
      </p:sp>
      <p:sp>
        <p:nvSpPr>
          <p:cNvPr id="80" name="矩形 79"/>
          <p:cNvSpPr/>
          <p:nvPr/>
        </p:nvSpPr>
        <p:spPr>
          <a:xfrm>
            <a:off x="1520763" y="4733973"/>
            <a:ext cx="6853158" cy="499624"/>
          </a:xfrm>
          <a:prstGeom prst="rect">
            <a:avLst/>
          </a:prstGeom>
        </p:spPr>
        <p:txBody>
          <a:bodyPr wrap="none">
            <a:spAutoFit/>
          </a:bodyPr>
          <a:lstStyle/>
          <a:p>
            <a:pPr>
              <a:lnSpc>
                <a:spcPct val="150000"/>
              </a:lnSpc>
            </a:pP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我们的</a:t>
            </a:r>
            <a:r>
              <a:rPr lang="zh-CN" altLang="en-US" sz="2000" b="1" dirty="0">
                <a:solidFill>
                  <a:srgbClr val="9E0808"/>
                </a:solidFill>
                <a:latin typeface="微软雅黑" panose="020B0503020204020204" pitchFamily="34" charset="-122"/>
                <a:ea typeface="微软雅黑" panose="020B0503020204020204" pitchFamily="34" charset="-122"/>
              </a:rPr>
              <a:t>科学假说</a:t>
            </a:r>
            <a:r>
              <a:rPr lang="zh-CN" altLang="en-US" sz="2000" dirty="0">
                <a:solidFill>
                  <a:schemeClr val="tx1">
                    <a:lumMod val="85000"/>
                    <a:lumOff val="15000"/>
                  </a:schemeClr>
                </a:solidFill>
                <a:latin typeface="微软雅黑" panose="020B0503020204020204" pitchFamily="34" charset="-122"/>
                <a:ea typeface="微软雅黑" panose="020B0503020204020204" pitchFamily="34" charset="-122"/>
              </a:rPr>
              <a:t>是什么</a:t>
            </a:r>
            <a:r>
              <a:rPr lang="zh-CN" altLang="en-US" sz="2000" b="1" dirty="0">
                <a:solidFill>
                  <a:srgbClr val="9E0808"/>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我们的</a:t>
            </a:r>
            <a:r>
              <a:rPr lang="zh-CN" altLang="en-US" sz="2000" b="1" dirty="0">
                <a:solidFill>
                  <a:srgbClr val="9E0808"/>
                </a:solidFill>
                <a:latin typeface="微软雅黑" panose="020B0503020204020204" pitchFamily="34" charset="-122"/>
                <a:ea typeface="微软雅黑" panose="020B0503020204020204" pitchFamily="34" charset="-122"/>
              </a:rPr>
              <a:t>科学</a:t>
            </a:r>
            <a:r>
              <a:rPr lang="zh-CN" altLang="en-US" sz="2000" b="1" dirty="0" smtClean="0">
                <a:solidFill>
                  <a:srgbClr val="9E0808"/>
                </a:solidFill>
                <a:latin typeface="微软雅黑" panose="020B0503020204020204" pitchFamily="34" charset="-122"/>
                <a:ea typeface="微软雅黑" panose="020B0503020204020204" pitchFamily="34" charset="-122"/>
              </a:rPr>
              <a:t>假说</a:t>
            </a:r>
            <a:r>
              <a:rPr lang="zh-CN" altLang="en-US" sz="2000" dirty="0">
                <a:latin typeface="微软雅黑" panose="020B0503020204020204" pitchFamily="34" charset="-122"/>
                <a:ea typeface="微软雅黑" panose="020B0503020204020204" pitchFamily="34" charset="-122"/>
              </a:rPr>
              <a:t>是</a:t>
            </a:r>
            <a:r>
              <a:rPr lang="zh-CN" altLang="en-US" sz="2000" dirty="0" smtClean="0">
                <a:latin typeface="微软雅黑" panose="020B0503020204020204" pitchFamily="34" charset="-122"/>
                <a:ea typeface="微软雅黑" panose="020B0503020204020204" pitchFamily="34" charset="-122"/>
              </a:rPr>
              <a:t>如何</a:t>
            </a:r>
            <a:r>
              <a:rPr lang="zh-CN" altLang="en-US" sz="2000" dirty="0">
                <a:latin typeface="微软雅黑" panose="020B0503020204020204" pitchFamily="34" charset="-122"/>
                <a:ea typeface="微软雅黑" panose="020B0503020204020204" pitchFamily="34" charset="-122"/>
              </a:rPr>
              <a:t>得出来的？</a:t>
            </a:r>
            <a:endParaRPr lang="en-US" altLang="zh-CN" sz="2000" dirty="0">
              <a:latin typeface="微软雅黑" panose="020B0503020204020204" pitchFamily="34" charset="-122"/>
              <a:ea typeface="微软雅黑" panose="020B0503020204020204" pitchFamily="34" charset="-122"/>
            </a:endParaRPr>
          </a:p>
        </p:txBody>
      </p:sp>
      <p:sp>
        <p:nvSpPr>
          <p:cNvPr id="15" name="半闭框 14"/>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30" name="组合 29"/>
          <p:cNvGrpSpPr/>
          <p:nvPr/>
        </p:nvGrpSpPr>
        <p:grpSpPr>
          <a:xfrm>
            <a:off x="635" y="10795"/>
            <a:ext cx="5532756" cy="1124585"/>
            <a:chOff x="0" y="149449"/>
            <a:chExt cx="4717470" cy="1264920"/>
          </a:xfrm>
        </p:grpSpPr>
        <p:sp>
          <p:nvSpPr>
            <p:cNvPr id="31" name="五边形 30"/>
            <p:cNvSpPr/>
            <p:nvPr/>
          </p:nvSpPr>
          <p:spPr>
            <a:xfrm>
              <a:off x="430436" y="467286"/>
              <a:ext cx="4287034" cy="638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梯形 32"/>
            <p:cNvSpPr/>
            <p:nvPr/>
          </p:nvSpPr>
          <p:spPr>
            <a:xfrm rot="5400000">
              <a:off x="-416460" y="565909"/>
              <a:ext cx="1264920" cy="432000"/>
            </a:xfrm>
            <a:prstGeom prst="trapezoid">
              <a:avLst>
                <a:gd name="adj" fmla="val 54986"/>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p:cNvSpPr txBox="1"/>
          <p:nvPr/>
        </p:nvSpPr>
        <p:spPr>
          <a:xfrm>
            <a:off x="579120" y="332105"/>
            <a:ext cx="4450080" cy="460375"/>
          </a:xfrm>
          <a:prstGeom prst="rect">
            <a:avLst/>
          </a:prstGeom>
          <a:noFill/>
        </p:spPr>
        <p:txBody>
          <a:bodyPr wrap="none" rtlCol="0" anchor="t">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优秀的前言需要解决哪些问题？</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0"/>
                                        </p:tgtEl>
                                        <p:attrNameLst>
                                          <p:attrName>style.visibility</p:attrName>
                                        </p:attrNameLst>
                                      </p:cBhvr>
                                      <p:to>
                                        <p:strVal val="visible"/>
                                      </p:to>
                                    </p:set>
                                    <p:animEffect transition="in" filter="fade">
                                      <p:cBhvr>
                                        <p:cTn id="30" dur="500"/>
                                        <p:tgtEl>
                                          <p:spTgt spid="8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75" grpId="0"/>
      <p:bldP spid="76" grpId="0"/>
      <p:bldP spid="77" grpId="0"/>
      <p:bldP spid="78" grpId="0"/>
      <p:bldP spid="79" grpId="0"/>
      <p:bldP spid="8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13"/>
          <p:cNvSpPr/>
          <p:nvPr/>
        </p:nvSpPr>
        <p:spPr>
          <a:xfrm>
            <a:off x="4344670" y="1428115"/>
            <a:ext cx="3251200" cy="1460500"/>
          </a:xfrm>
          <a:custGeom>
            <a:avLst/>
            <a:gdLst>
              <a:gd name="connsiteX0" fmla="*/ 0 w 1177748"/>
              <a:gd name="connsiteY0" fmla="*/ 0 h 1196897"/>
              <a:gd name="connsiteX1" fmla="*/ 1177748 w 1177748"/>
              <a:gd name="connsiteY1" fmla="*/ 0 h 1196897"/>
              <a:gd name="connsiteX2" fmla="*/ 1177748 w 1177748"/>
              <a:gd name="connsiteY2" fmla="*/ 1196897 h 1196897"/>
              <a:gd name="connsiteX3" fmla="*/ 0 w 1177748"/>
              <a:gd name="connsiteY3" fmla="*/ 1196897 h 1196897"/>
              <a:gd name="connsiteX4" fmla="*/ 0 w 1177748"/>
              <a:gd name="connsiteY4" fmla="*/ 0 h 1196897"/>
              <a:gd name="connsiteX0-1" fmla="*/ 316523 w 1494271"/>
              <a:gd name="connsiteY0-2" fmla="*/ 0 h 1196897"/>
              <a:gd name="connsiteX1-3" fmla="*/ 1494271 w 1494271"/>
              <a:gd name="connsiteY1-4" fmla="*/ 0 h 1196897"/>
              <a:gd name="connsiteX2-5" fmla="*/ 1494271 w 1494271"/>
              <a:gd name="connsiteY2-6" fmla="*/ 1196897 h 1196897"/>
              <a:gd name="connsiteX3-7" fmla="*/ 0 w 1494271"/>
              <a:gd name="connsiteY3-8" fmla="*/ 1196897 h 1196897"/>
              <a:gd name="connsiteX4-9" fmla="*/ 316523 w 1494271"/>
              <a:gd name="connsiteY4-10" fmla="*/ 0 h 1196897"/>
              <a:gd name="connsiteX0-11" fmla="*/ 316523 w 1775624"/>
              <a:gd name="connsiteY0-12" fmla="*/ 0 h 1196897"/>
              <a:gd name="connsiteX1-13" fmla="*/ 1494271 w 1775624"/>
              <a:gd name="connsiteY1-14" fmla="*/ 0 h 1196897"/>
              <a:gd name="connsiteX2-15" fmla="*/ 1775624 w 1775624"/>
              <a:gd name="connsiteY2-16" fmla="*/ 1196897 h 1196897"/>
              <a:gd name="connsiteX3-17" fmla="*/ 0 w 1775624"/>
              <a:gd name="connsiteY3-18" fmla="*/ 1196897 h 1196897"/>
              <a:gd name="connsiteX4-19" fmla="*/ 316523 w 1775624"/>
              <a:gd name="connsiteY4-20" fmla="*/ 0 h 119689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775624" h="1196897">
                <a:moveTo>
                  <a:pt x="316523" y="0"/>
                </a:moveTo>
                <a:lnTo>
                  <a:pt x="1494271" y="0"/>
                </a:lnTo>
                <a:lnTo>
                  <a:pt x="1775624" y="1196897"/>
                </a:lnTo>
                <a:lnTo>
                  <a:pt x="0" y="1196897"/>
                </a:lnTo>
                <a:lnTo>
                  <a:pt x="316523" y="0"/>
                </a:lnTo>
                <a:close/>
              </a:path>
            </a:pathLst>
          </a:custGeom>
          <a:solidFill>
            <a:srgbClr val="3928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p:cNvSpPr/>
          <p:nvPr/>
        </p:nvSpPr>
        <p:spPr>
          <a:xfrm>
            <a:off x="1679575" y="1699895"/>
            <a:ext cx="8582660" cy="302323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39000"/>
                </a:schemeClr>
              </a:solidFill>
            </a:endParaRPr>
          </a:p>
        </p:txBody>
      </p:sp>
      <p:sp>
        <p:nvSpPr>
          <p:cNvPr id="39" name="矩形 38"/>
          <p:cNvSpPr/>
          <p:nvPr/>
        </p:nvSpPr>
        <p:spPr>
          <a:xfrm>
            <a:off x="1823720" y="1790065"/>
            <a:ext cx="8190865" cy="2779395"/>
          </a:xfrm>
          <a:prstGeom prst="rect">
            <a:avLst/>
          </a:prstGeom>
          <a:noFill/>
          <a:ln>
            <a:solidFill>
              <a:srgbClr val="9E0808"/>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4920615" y="1438275"/>
            <a:ext cx="2139950" cy="939165"/>
          </a:xfrm>
          <a:prstGeom prst="rect">
            <a:avLst/>
          </a:prstGeom>
          <a:solidFill>
            <a:srgbClr val="9E080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p:cNvSpPr txBox="1"/>
          <p:nvPr/>
        </p:nvSpPr>
        <p:spPr>
          <a:xfrm>
            <a:off x="5391150" y="1646555"/>
            <a:ext cx="1266693" cy="523220"/>
          </a:xfrm>
          <a:prstGeom prst="rect">
            <a:avLst/>
          </a:prstGeom>
          <a:noFill/>
        </p:spPr>
        <p:txBody>
          <a:bodyPr wrap="none" rtlCol="0" anchor="t">
            <a:spAutoFit/>
          </a:bodyPr>
          <a:lstStyle/>
          <a:p>
            <a:r>
              <a:rPr lang="zh-CN" altLang="en-US" sz="2800" b="1" dirty="0">
                <a:solidFill>
                  <a:schemeClr val="bg1"/>
                </a:solidFill>
                <a:sym typeface="+mn-ea"/>
              </a:rPr>
              <a:t>第六讲</a:t>
            </a:r>
            <a:endParaRPr lang="zh-CN" altLang="en-US" sz="2800" b="1" dirty="0">
              <a:solidFill>
                <a:schemeClr val="bg1"/>
              </a:solidFill>
              <a:sym typeface="+mn-ea"/>
            </a:endParaRPr>
          </a:p>
        </p:txBody>
      </p:sp>
      <p:sp>
        <p:nvSpPr>
          <p:cNvPr id="24" name="矩形 259"/>
          <p:cNvSpPr>
            <a:spLocks noChangeArrowheads="1"/>
          </p:cNvSpPr>
          <p:nvPr/>
        </p:nvSpPr>
        <p:spPr bwMode="auto">
          <a:xfrm>
            <a:off x="1840865" y="2888615"/>
            <a:ext cx="8421370" cy="876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defRPr/>
            </a:pPr>
            <a:r>
              <a:rPr lang="en-US" altLang="zh-CN" sz="5700" b="1" dirty="0"/>
              <a:t>【 </a:t>
            </a:r>
            <a:r>
              <a:rPr lang="zh-CN" altLang="en-US" sz="5700" b="1" dirty="0"/>
              <a:t>科求专业   域无止境 </a:t>
            </a:r>
            <a:r>
              <a:rPr lang="en-US" altLang="zh-CN" sz="5700" b="1" dirty="0"/>
              <a:t>】</a:t>
            </a:r>
            <a:endParaRPr lang="zh-CN" altLang="en-US" sz="5700" b="1" dirty="0"/>
          </a:p>
        </p:txBody>
      </p:sp>
      <p:sp>
        <p:nvSpPr>
          <p:cNvPr id="21" name="半闭框 20"/>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2" name="半闭框 21"/>
          <p:cNvSpPr/>
          <p:nvPr/>
        </p:nvSpPr>
        <p:spPr>
          <a:xfrm rot="10800000" flipH="1" flipV="1">
            <a:off x="-12204" y="-2591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1452"/>
          <p:cNvSpPr/>
          <p:nvPr/>
        </p:nvSpPr>
        <p:spPr>
          <a:xfrm>
            <a:off x="1663617" y="2009676"/>
            <a:ext cx="2486558" cy="2754755"/>
          </a:xfrm>
          <a:prstGeom prst="roundRect">
            <a:avLst>
              <a:gd name="adj" fmla="val 6924"/>
            </a:avLst>
          </a:prstGeom>
          <a:solidFill>
            <a:schemeClr val="bg1"/>
          </a:solidFill>
          <a:ln w="12700">
            <a:solidFill>
              <a:srgbClr val="A6AAA9"/>
            </a:solidFill>
            <a:miter lim="400000"/>
          </a:ln>
          <a:effectLst>
            <a:outerShdw blurRad="63500" sx="102000" sy="102000" algn="ctr" rotWithShape="0">
              <a:prstClr val="black">
                <a:alpha val="40000"/>
              </a:prstClr>
            </a:outerShdw>
          </a:effectLst>
        </p:spPr>
        <p:txBody>
          <a:bodyPr lIns="20090" tIns="20090" rIns="20090" bIns="20090" anchor="ctr"/>
          <a:lstStyle/>
          <a:p>
            <a:pPr lvl="0">
              <a:lnSpc>
                <a:spcPct val="120000"/>
              </a:lnSpc>
            </a:pPr>
            <a:endParaRPr sz="183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7" name="组合 26"/>
          <p:cNvGrpSpPr/>
          <p:nvPr/>
        </p:nvGrpSpPr>
        <p:grpSpPr>
          <a:xfrm>
            <a:off x="5107639" y="1970319"/>
            <a:ext cx="2031817" cy="1939753"/>
            <a:chOff x="2262782" y="1446400"/>
            <a:chExt cx="1301106" cy="1301106"/>
          </a:xfrm>
        </p:grpSpPr>
        <p:sp>
          <p:nvSpPr>
            <p:cNvPr id="28" name="椭圆 27"/>
            <p:cNvSpPr/>
            <p:nvPr/>
          </p:nvSpPr>
          <p:spPr>
            <a:xfrm>
              <a:off x="2262782" y="1446400"/>
              <a:ext cx="1301106" cy="1301106"/>
            </a:xfrm>
            <a:prstGeom prst="ellips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KSO_Shape"/>
            <p:cNvSpPr/>
            <p:nvPr/>
          </p:nvSpPr>
          <p:spPr bwMode="auto">
            <a:xfrm>
              <a:off x="2523120" y="1821416"/>
              <a:ext cx="836342" cy="574285"/>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0" name="Group 24"/>
          <p:cNvGrpSpPr/>
          <p:nvPr/>
        </p:nvGrpSpPr>
        <p:grpSpPr>
          <a:xfrm>
            <a:off x="1644283" y="1452989"/>
            <a:ext cx="2561868" cy="655876"/>
            <a:chOff x="2217096" y="2123279"/>
            <a:chExt cx="1941767" cy="1931011"/>
          </a:xfrm>
          <a:effectLst>
            <a:outerShdw blurRad="63500" sx="102000" sy="102000" algn="ctr" rotWithShape="0">
              <a:prstClr val="black">
                <a:alpha val="40000"/>
              </a:prstClr>
            </a:outerShdw>
          </a:effectLst>
        </p:grpSpPr>
        <p:sp>
          <p:nvSpPr>
            <p:cNvPr id="32" name="任意多边形 82"/>
            <p:cNvSpPr/>
            <p:nvPr/>
          </p:nvSpPr>
          <p:spPr bwMode="auto">
            <a:xfrm rot="5400000">
              <a:off x="2229801"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33" name="任意多边形 83"/>
            <p:cNvSpPr/>
            <p:nvPr/>
          </p:nvSpPr>
          <p:spPr bwMode="auto">
            <a:xfrm rot="16200000">
              <a:off x="2215173" y="2139114"/>
              <a:ext cx="1903186" cy="1899340"/>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9" name="椭圆 80"/>
            <p:cNvSpPr/>
            <p:nvPr/>
          </p:nvSpPr>
          <p:spPr bwMode="auto">
            <a:xfrm>
              <a:off x="2386483" y="2497218"/>
              <a:ext cx="1645987" cy="1268593"/>
            </a:xfrm>
            <a:prstGeom prst="roundRect">
              <a:avLst/>
            </a:prstGeom>
            <a:solidFill>
              <a:srgbClr val="9E0808"/>
            </a:solidFill>
            <a:ln w="25400" cap="flat" cmpd="sng" algn="ctr">
              <a:solidFill>
                <a:srgbClr val="9E0808"/>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疾病基础知识</a:t>
              </a:r>
              <a:endPar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40" name="Shape 1452"/>
          <p:cNvSpPr/>
          <p:nvPr/>
        </p:nvSpPr>
        <p:spPr>
          <a:xfrm>
            <a:off x="7841180" y="2029581"/>
            <a:ext cx="2505893" cy="2754755"/>
          </a:xfrm>
          <a:prstGeom prst="roundRect">
            <a:avLst>
              <a:gd name="adj" fmla="val 6924"/>
            </a:avLst>
          </a:prstGeom>
          <a:solidFill>
            <a:schemeClr val="bg1"/>
          </a:solidFill>
          <a:ln w="12700">
            <a:solidFill>
              <a:srgbClr val="A6AAA9"/>
            </a:solidFill>
            <a:miter lim="400000"/>
          </a:ln>
          <a:effectLst>
            <a:outerShdw blurRad="63500" sx="102000" sy="102000" algn="ctr" rotWithShape="0">
              <a:prstClr val="black">
                <a:alpha val="40000"/>
              </a:prstClr>
            </a:outerShdw>
          </a:effectLst>
        </p:spPr>
        <p:txBody>
          <a:bodyPr lIns="20090" tIns="20090" rIns="20090" bIns="20090" anchor="ctr"/>
          <a:lstStyle/>
          <a:p>
            <a:pPr lvl="0">
              <a:lnSpc>
                <a:spcPct val="120000"/>
              </a:lnSpc>
            </a:pPr>
            <a:endParaRPr sz="183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41" name="Group 24"/>
          <p:cNvGrpSpPr/>
          <p:nvPr/>
        </p:nvGrpSpPr>
        <p:grpSpPr>
          <a:xfrm>
            <a:off x="7841181" y="1472894"/>
            <a:ext cx="2561868" cy="655876"/>
            <a:chOff x="2217096" y="2123279"/>
            <a:chExt cx="1941767" cy="1931011"/>
          </a:xfrm>
          <a:effectLst>
            <a:outerShdw blurRad="63500" sx="102000" sy="102000" algn="ctr" rotWithShape="0">
              <a:prstClr val="black">
                <a:alpha val="40000"/>
              </a:prstClr>
            </a:outerShdw>
          </a:effectLst>
        </p:grpSpPr>
        <p:sp>
          <p:nvSpPr>
            <p:cNvPr id="42" name="任意多边形 82"/>
            <p:cNvSpPr/>
            <p:nvPr/>
          </p:nvSpPr>
          <p:spPr bwMode="auto">
            <a:xfrm rot="5400000">
              <a:off x="2229801"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43" name="任意多边形 83"/>
            <p:cNvSpPr/>
            <p:nvPr/>
          </p:nvSpPr>
          <p:spPr bwMode="auto">
            <a:xfrm rot="16200000">
              <a:off x="2215173" y="2139114"/>
              <a:ext cx="1903186" cy="1899340"/>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44" name="椭圆 80"/>
            <p:cNvSpPr/>
            <p:nvPr/>
          </p:nvSpPr>
          <p:spPr bwMode="auto">
            <a:xfrm>
              <a:off x="2386483" y="2497218"/>
              <a:ext cx="1645987" cy="1268593"/>
            </a:xfrm>
            <a:prstGeom prst="roundRect">
              <a:avLst/>
            </a:prstGeom>
            <a:solidFill>
              <a:srgbClr val="9E0808"/>
            </a:solidFill>
            <a:ln w="25400" cap="flat" cmpd="sng" algn="ctr">
              <a:solidFill>
                <a:srgbClr val="9E0808"/>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疾病研究方向</a:t>
              </a:r>
              <a:endPar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sp>
        <p:nvSpPr>
          <p:cNvPr id="45" name="椭圆 80"/>
          <p:cNvSpPr/>
          <p:nvPr/>
        </p:nvSpPr>
        <p:spPr bwMode="auto">
          <a:xfrm>
            <a:off x="2072609" y="2476476"/>
            <a:ext cx="1649237" cy="473971"/>
          </a:xfrm>
          <a:prstGeom prst="roundRect">
            <a:avLst/>
          </a:prstGeom>
          <a:solidFill>
            <a:srgbClr val="9E0808"/>
          </a:solidFill>
          <a:ln w="25400" cap="flat" cmpd="sng" algn="ctr">
            <a:solidFill>
              <a:srgbClr val="9E0808"/>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疾病临床表现</a:t>
            </a:r>
            <a:endPar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6" name="椭圆 80"/>
          <p:cNvSpPr/>
          <p:nvPr/>
        </p:nvSpPr>
        <p:spPr bwMode="auto">
          <a:xfrm>
            <a:off x="2072608" y="3148804"/>
            <a:ext cx="1649237" cy="473971"/>
          </a:xfrm>
          <a:prstGeom prst="roundRect">
            <a:avLst/>
          </a:prstGeom>
          <a:solidFill>
            <a:srgbClr val="9E0808"/>
          </a:solidFill>
          <a:ln w="25400" cap="flat" cmpd="sng" algn="ctr">
            <a:solidFill>
              <a:srgbClr val="9E0808"/>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疾病流行病学</a:t>
            </a:r>
            <a:endPar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47" name="椭圆 80"/>
          <p:cNvSpPr/>
          <p:nvPr/>
        </p:nvSpPr>
        <p:spPr bwMode="auto">
          <a:xfrm>
            <a:off x="2082277" y="3829338"/>
            <a:ext cx="1649237" cy="473971"/>
          </a:xfrm>
          <a:prstGeom prst="roundRect">
            <a:avLst/>
          </a:prstGeom>
          <a:solidFill>
            <a:srgbClr val="9E0808"/>
          </a:solidFill>
          <a:ln w="25400" cap="flat" cmpd="sng" algn="ctr">
            <a:solidFill>
              <a:srgbClr val="9E0808"/>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疾病社会问题</a:t>
            </a:r>
            <a:endPar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2" name="椭圆 80"/>
          <p:cNvSpPr/>
          <p:nvPr/>
        </p:nvSpPr>
        <p:spPr bwMode="auto">
          <a:xfrm>
            <a:off x="8269507" y="2492255"/>
            <a:ext cx="1649237" cy="473971"/>
          </a:xfrm>
          <a:prstGeom prst="roundRect">
            <a:avLst/>
          </a:prstGeom>
          <a:solidFill>
            <a:srgbClr val="9E0808"/>
          </a:solidFill>
          <a:ln w="25400" cap="flat" cmpd="sng" algn="ctr">
            <a:solidFill>
              <a:srgbClr val="9E0808"/>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疾病治疗</a:t>
            </a:r>
            <a:endPar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3" name="椭圆 80"/>
          <p:cNvSpPr/>
          <p:nvPr/>
        </p:nvSpPr>
        <p:spPr bwMode="auto">
          <a:xfrm>
            <a:off x="8269506" y="3150069"/>
            <a:ext cx="1649237" cy="473971"/>
          </a:xfrm>
          <a:prstGeom prst="roundRect">
            <a:avLst/>
          </a:prstGeom>
          <a:solidFill>
            <a:srgbClr val="9E0808"/>
          </a:solidFill>
          <a:ln w="25400" cap="flat" cmpd="sng" algn="ctr">
            <a:solidFill>
              <a:srgbClr val="9E0808"/>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疾病预后</a:t>
            </a:r>
            <a:endPar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4" name="椭圆 80"/>
          <p:cNvSpPr/>
          <p:nvPr/>
        </p:nvSpPr>
        <p:spPr bwMode="auto">
          <a:xfrm>
            <a:off x="8279175" y="3845117"/>
            <a:ext cx="1649237" cy="473971"/>
          </a:xfrm>
          <a:prstGeom prst="roundRect">
            <a:avLst/>
          </a:prstGeom>
          <a:solidFill>
            <a:srgbClr val="9E0808"/>
          </a:solidFill>
          <a:ln w="25400" cap="flat" cmpd="sng" algn="ctr">
            <a:solidFill>
              <a:srgbClr val="9E0808"/>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疾病靶点</a:t>
            </a:r>
            <a:endPar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5" name="Shape 1452"/>
          <p:cNvSpPr/>
          <p:nvPr/>
        </p:nvSpPr>
        <p:spPr>
          <a:xfrm>
            <a:off x="1619250" y="5180330"/>
            <a:ext cx="8637270" cy="755015"/>
          </a:xfrm>
          <a:prstGeom prst="roundRect">
            <a:avLst>
              <a:gd name="adj" fmla="val 6924"/>
            </a:avLst>
          </a:prstGeom>
          <a:solidFill>
            <a:schemeClr val="bg1"/>
          </a:solidFill>
          <a:ln w="12700">
            <a:solidFill>
              <a:srgbClr val="A6AAA9"/>
            </a:solidFill>
            <a:miter lim="400000"/>
          </a:ln>
          <a:effectLst>
            <a:outerShdw blurRad="63500" sx="102000" sy="102000" algn="ctr" rotWithShape="0">
              <a:prstClr val="black">
                <a:alpha val="40000"/>
              </a:prstClr>
            </a:outerShdw>
          </a:effectLst>
        </p:spPr>
        <p:txBody>
          <a:bodyPr lIns="20090" tIns="20090" rIns="20090" bIns="20090" anchor="ctr"/>
          <a:lstStyle/>
          <a:p>
            <a:pPr lvl="0">
              <a:lnSpc>
                <a:spcPct val="120000"/>
              </a:lnSpc>
            </a:pPr>
            <a:endParaRPr sz="183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矩形 55"/>
          <p:cNvSpPr/>
          <p:nvPr/>
        </p:nvSpPr>
        <p:spPr>
          <a:xfrm>
            <a:off x="2331375" y="5373106"/>
            <a:ext cx="7956024" cy="369332"/>
          </a:xfrm>
          <a:prstGeom prst="rect">
            <a:avLst/>
          </a:prstGeom>
        </p:spPr>
        <p:txBody>
          <a:bodyPr wrap="none">
            <a:spAutoFit/>
          </a:bodyPr>
          <a:lstStyle/>
          <a:p>
            <a:r>
              <a:rPr lang="en-US" altLang="zh-CN" b="1" dirty="0">
                <a:solidFill>
                  <a:srgbClr val="9E0808"/>
                </a:solidFill>
                <a:latin typeface="微软雅黑" panose="020B0503020204020204" pitchFamily="34" charset="-122"/>
                <a:ea typeface="微软雅黑" panose="020B0503020204020204" pitchFamily="34" charset="-122"/>
              </a:rPr>
              <a:t>PS</a:t>
            </a:r>
            <a:r>
              <a:rPr lang="zh-CN" altLang="en-US" b="1" dirty="0">
                <a:solidFill>
                  <a:srgbClr val="9E0808"/>
                </a:solidFill>
                <a:latin typeface="微软雅黑" panose="020B0503020204020204" pitchFamily="34" charset="-122"/>
                <a:ea typeface="微软雅黑" panose="020B0503020204020204" pitchFamily="34" charset="-122"/>
              </a:rPr>
              <a:t>：由</a:t>
            </a:r>
            <a:r>
              <a:rPr lang="en-US" altLang="zh-CN" b="1" dirty="0">
                <a:solidFill>
                  <a:srgbClr val="9E0808"/>
                </a:solidFill>
                <a:latin typeface="微软雅黑" panose="020B0503020204020204" pitchFamily="34" charset="-122"/>
                <a:ea typeface="微软雅黑" panose="020B0503020204020204" pitchFamily="34" charset="-122"/>
              </a:rPr>
              <a:t>XX</a:t>
            </a:r>
            <a:r>
              <a:rPr lang="zh-CN" altLang="en-US" b="1" dirty="0">
                <a:solidFill>
                  <a:srgbClr val="9E0808"/>
                </a:solidFill>
                <a:latin typeface="微软雅黑" panose="020B0503020204020204" pitchFamily="34" charset="-122"/>
                <a:ea typeface="微软雅黑" panose="020B0503020204020204" pitchFamily="34" charset="-122"/>
              </a:rPr>
              <a:t>疾病，再趋向本课题研究的方向进行切入与引导，切勿信息点堆积</a:t>
            </a:r>
            <a:endParaRPr lang="zh-CN" altLang="en-US" b="1" dirty="0">
              <a:solidFill>
                <a:srgbClr val="9E0808"/>
              </a:solidFill>
              <a:latin typeface="微软雅黑" panose="020B0503020204020204" pitchFamily="34" charset="-122"/>
              <a:ea typeface="微软雅黑" panose="020B0503020204020204" pitchFamily="34" charset="-122"/>
            </a:endParaRPr>
          </a:p>
        </p:txBody>
      </p:sp>
      <p:sp>
        <p:nvSpPr>
          <p:cNvPr id="24" name="半闭框 23"/>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4" name="组合 3"/>
          <p:cNvGrpSpPr/>
          <p:nvPr/>
        </p:nvGrpSpPr>
        <p:grpSpPr>
          <a:xfrm>
            <a:off x="636" y="59690"/>
            <a:ext cx="4937759" cy="1051560"/>
            <a:chOff x="1" y="204445"/>
            <a:chExt cx="4717469" cy="1182782"/>
          </a:xfrm>
        </p:grpSpPr>
        <p:sp>
          <p:nvSpPr>
            <p:cNvPr id="5" name="五边形 4"/>
            <p:cNvSpPr/>
            <p:nvPr/>
          </p:nvSpPr>
          <p:spPr>
            <a:xfrm>
              <a:off x="430436" y="467286"/>
              <a:ext cx="4287034" cy="638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梯形 5"/>
            <p:cNvSpPr/>
            <p:nvPr/>
          </p:nvSpPr>
          <p:spPr>
            <a:xfrm rot="5400000">
              <a:off x="-375416" y="579861"/>
              <a:ext cx="1182782" cy="431949"/>
            </a:xfrm>
            <a:prstGeom prst="trapezoid">
              <a:avLst>
                <a:gd name="adj" fmla="val 54986"/>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TextBox 64"/>
          <p:cNvSpPr txBox="1"/>
          <p:nvPr/>
        </p:nvSpPr>
        <p:spPr>
          <a:xfrm>
            <a:off x="660715" y="370695"/>
            <a:ext cx="3965891"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Arial" panose="020B0604020202020204" pitchFamily="34" charset="0"/>
              </a:rPr>
              <a:t>要解决的临床问题是什么？</a:t>
            </a:r>
            <a:endParaRPr lang="zh-CN" altLang="en-US" sz="2400" b="1" dirty="0">
              <a:solidFill>
                <a:schemeClr val="bg1"/>
              </a:solidFill>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ircle(out)">
                                      <p:cBhvr>
                                        <p:cTn id="7" dur="2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par>
                                <p:cTn id="28" presetID="10" presetClass="entr" presetSubtype="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animEffect transition="in" filter="fade">
                                      <p:cBhvr>
                                        <p:cTn id="33" dur="500"/>
                                        <p:tgtEl>
                                          <p:spTgt spid="5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55"/>
                                        </p:tgtEl>
                                        <p:attrNameLst>
                                          <p:attrName>style.visibility</p:attrName>
                                        </p:attrNameLst>
                                      </p:cBhvr>
                                      <p:to>
                                        <p:strVal val="visible"/>
                                      </p:to>
                                    </p:set>
                                    <p:anim calcmode="lin" valueType="num">
                                      <p:cBhvr additive="base">
                                        <p:cTn id="44" dur="500" fill="hold"/>
                                        <p:tgtEl>
                                          <p:spTgt spid="55"/>
                                        </p:tgtEl>
                                        <p:attrNameLst>
                                          <p:attrName>ppt_x</p:attrName>
                                        </p:attrNameLst>
                                      </p:cBhvr>
                                      <p:tavLst>
                                        <p:tav tm="0">
                                          <p:val>
                                            <p:strVal val="#ppt_x"/>
                                          </p:val>
                                        </p:tav>
                                        <p:tav tm="100000">
                                          <p:val>
                                            <p:strVal val="#ppt_x"/>
                                          </p:val>
                                        </p:tav>
                                      </p:tavLst>
                                    </p:anim>
                                    <p:anim calcmode="lin" valueType="num">
                                      <p:cBhvr additive="base">
                                        <p:cTn id="45" dur="500" fill="hold"/>
                                        <p:tgtEl>
                                          <p:spTgt spid="5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additive="base">
                                        <p:cTn id="48" dur="500" fill="hold"/>
                                        <p:tgtEl>
                                          <p:spTgt spid="56"/>
                                        </p:tgtEl>
                                        <p:attrNameLst>
                                          <p:attrName>ppt_x</p:attrName>
                                        </p:attrNameLst>
                                      </p:cBhvr>
                                      <p:tavLst>
                                        <p:tav tm="0">
                                          <p:val>
                                            <p:strVal val="#ppt_x"/>
                                          </p:val>
                                        </p:tav>
                                        <p:tav tm="100000">
                                          <p:val>
                                            <p:strVal val="#ppt_x"/>
                                          </p:val>
                                        </p:tav>
                                      </p:tavLst>
                                    </p:anim>
                                    <p:anim calcmode="lin" valueType="num">
                                      <p:cBhvr additive="base">
                                        <p:cTn id="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40" grpId="0" animBg="1"/>
      <p:bldP spid="45" grpId="0" animBg="1"/>
      <p:bldP spid="46" grpId="0" animBg="1"/>
      <p:bldP spid="47" grpId="0" animBg="1"/>
      <p:bldP spid="52" grpId="0" animBg="1"/>
      <p:bldP spid="53" grpId="0" animBg="1"/>
      <p:bldP spid="54" grpId="0" animBg="1"/>
      <p:bldP spid="55" grpId="0" animBg="1"/>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91465" y="990600"/>
            <a:ext cx="11491595" cy="506730"/>
          </a:xfrm>
          <a:prstGeom prst="rect">
            <a:avLst/>
          </a:prstGeom>
        </p:spPr>
        <p:txBody>
          <a:bodyPr wrap="square">
            <a:spAutoFit/>
          </a:bodyPr>
          <a:lstStyle/>
          <a:p>
            <a:pPr>
              <a:lnSpc>
                <a:spcPct val="150000"/>
              </a:lnSpc>
            </a:pPr>
            <a:r>
              <a:rPr lang="zh-CN" altLang="en-US" sz="1800" b="1" dirty="0">
                <a:latin typeface="微软雅黑" panose="020B0503020204020204" pitchFamily="34" charset="-122"/>
                <a:ea typeface="微软雅黑" panose="020B0503020204020204" pitchFamily="34" charset="-122"/>
              </a:rPr>
              <a:t>题目：</a:t>
            </a:r>
            <a:r>
              <a:rPr lang="en-US" altLang="zh-CN" sz="1800" b="1" dirty="0">
                <a:latin typeface="微软雅黑" panose="020B0503020204020204" pitchFamily="34" charset="-122"/>
                <a:ea typeface="微软雅黑" panose="020B0503020204020204" pitchFamily="34" charset="-122"/>
              </a:rPr>
              <a:t>miR-185 </a:t>
            </a:r>
            <a:r>
              <a:rPr lang="zh-CN" altLang="en-US" sz="1800" b="1" dirty="0">
                <a:latin typeface="微软雅黑" panose="020B0503020204020204" pitchFamily="34" charset="-122"/>
                <a:ea typeface="微软雅黑" panose="020B0503020204020204" pitchFamily="34" charset="-122"/>
              </a:rPr>
              <a:t>靶向调控</a:t>
            </a:r>
            <a:r>
              <a:rPr lang="en-US" altLang="zh-CN" sz="1800" b="1" dirty="0">
                <a:latin typeface="微软雅黑" panose="020B0503020204020204" pitchFamily="34" charset="-122"/>
                <a:ea typeface="微软雅黑" panose="020B0503020204020204" pitchFamily="34" charset="-122"/>
              </a:rPr>
              <a:t>HOXC6</a:t>
            </a:r>
            <a:r>
              <a:rPr lang="zh-CN" altLang="en-US" sz="1800" b="1" dirty="0">
                <a:latin typeface="微软雅黑" panose="020B0503020204020204" pitchFamily="34" charset="-122"/>
                <a:ea typeface="微软雅黑" panose="020B0503020204020204" pitchFamily="34" charset="-122"/>
              </a:rPr>
              <a:t>基因介导</a:t>
            </a:r>
            <a:r>
              <a:rPr lang="en-US" altLang="zh-CN" sz="1800" b="1" dirty="0">
                <a:latin typeface="微软雅黑" panose="020B0503020204020204" pitchFamily="34" charset="-122"/>
                <a:ea typeface="微软雅黑" panose="020B0503020204020204" pitchFamily="34" charset="-122"/>
              </a:rPr>
              <a:t>TGF-β1/</a:t>
            </a:r>
            <a:r>
              <a:rPr lang="en-US" altLang="zh-CN" sz="1800" b="1" dirty="0" err="1">
                <a:latin typeface="微软雅黑" panose="020B0503020204020204" pitchFamily="34" charset="-122"/>
                <a:ea typeface="微软雅黑" panose="020B0503020204020204" pitchFamily="34" charset="-122"/>
              </a:rPr>
              <a:t>mTOR</a:t>
            </a:r>
            <a:r>
              <a:rPr lang="zh-CN" altLang="en-US" sz="1800" b="1" dirty="0">
                <a:latin typeface="微软雅黑" panose="020B0503020204020204" pitchFamily="34" charset="-122"/>
                <a:ea typeface="微软雅黑" panose="020B0503020204020204" pitchFamily="34" charset="-122"/>
              </a:rPr>
              <a:t>信号通路对</a:t>
            </a:r>
            <a:r>
              <a:rPr lang="zh-CN" altLang="en-US" sz="1800" b="1" dirty="0">
                <a:solidFill>
                  <a:srgbClr val="9E0808"/>
                </a:solidFill>
                <a:latin typeface="微软雅黑" panose="020B0503020204020204" pitchFamily="34" charset="-122"/>
                <a:ea typeface="微软雅黑" panose="020B0503020204020204" pitchFamily="34" charset="-122"/>
              </a:rPr>
              <a:t>鼻咽癌细胞增殖、凋亡与自噬</a:t>
            </a:r>
            <a:r>
              <a:rPr lang="zh-CN" altLang="en-US" sz="1800" b="1" dirty="0">
                <a:latin typeface="微软雅黑" panose="020B0503020204020204" pitchFamily="34" charset="-122"/>
                <a:ea typeface="微软雅黑" panose="020B0503020204020204" pitchFamily="34" charset="-122"/>
              </a:rPr>
              <a:t>的作用机制</a:t>
            </a:r>
            <a:endParaRPr lang="zh-CN" altLang="en-US" sz="1800" b="1" dirty="0">
              <a:latin typeface="微软雅黑" panose="020B0503020204020204" pitchFamily="34" charset="-122"/>
              <a:ea typeface="微软雅黑" panose="020B0503020204020204" pitchFamily="34" charset="-122"/>
            </a:endParaRPr>
          </a:p>
        </p:txBody>
      </p:sp>
      <p:sp>
        <p:nvSpPr>
          <p:cNvPr id="21" name="矩形 20"/>
          <p:cNvSpPr/>
          <p:nvPr/>
        </p:nvSpPr>
        <p:spPr>
          <a:xfrm>
            <a:off x="838835" y="2187831"/>
            <a:ext cx="5041265" cy="3171825"/>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TextBox 21"/>
          <p:cNvSpPr txBox="1"/>
          <p:nvPr/>
        </p:nvSpPr>
        <p:spPr>
          <a:xfrm>
            <a:off x="838835" y="2325626"/>
            <a:ext cx="5144770" cy="2554545"/>
          </a:xfrm>
          <a:prstGeom prst="rect">
            <a:avLst/>
          </a:prstGeom>
          <a:noFill/>
        </p:spPr>
        <p:txBody>
          <a:bodyPr wrap="square" rtlCol="0">
            <a:spAutoFit/>
          </a:bodyPr>
          <a:lstStyle/>
          <a:p>
            <a:pPr>
              <a:lnSpc>
                <a:spcPct val="200000"/>
              </a:lnSpc>
            </a:pPr>
            <a:endParaRPr lang="en-US" altLang="zh-CN" sz="1600" b="1" dirty="0" smtClean="0">
              <a:latin typeface="微软雅黑" panose="020B0503020204020204" pitchFamily="34" charset="-122"/>
              <a:ea typeface="微软雅黑" panose="020B0503020204020204" pitchFamily="34" charset="-122"/>
            </a:endParaRPr>
          </a:p>
          <a:p>
            <a:pPr>
              <a:lnSpc>
                <a:spcPct val="200000"/>
              </a:lnSpc>
            </a:pPr>
            <a:r>
              <a:rPr lang="zh-CN" altLang="en-US" sz="1600" b="1" dirty="0" smtClean="0">
                <a:latin typeface="微软雅黑" panose="020B0503020204020204" pitchFamily="34" charset="-122"/>
                <a:ea typeface="微软雅黑" panose="020B0503020204020204" pitchFamily="34" charset="-122"/>
              </a:rPr>
              <a:t>鼻咽癌</a:t>
            </a:r>
            <a:r>
              <a:rPr lang="zh-CN" altLang="en-US" sz="1600" b="1" dirty="0">
                <a:latin typeface="微软雅黑" panose="020B0503020204020204" pitchFamily="34" charset="-122"/>
                <a:ea typeface="微软雅黑" panose="020B0503020204020204" pitchFamily="34" charset="-122"/>
              </a:rPr>
              <a:t>概念：</a:t>
            </a:r>
            <a:r>
              <a:rPr lang="zh-CN" altLang="en-US" sz="1600" dirty="0">
                <a:latin typeface="微软雅黑" panose="020B0503020204020204" pitchFamily="34" charset="-122"/>
                <a:ea typeface="微软雅黑" panose="020B0503020204020204" pitchFamily="34" charset="-122"/>
              </a:rPr>
              <a:t>指发生于鼻咽腔顶部和侧壁的恶性肿瘤</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b="1" dirty="0">
                <a:latin typeface="微软雅黑" panose="020B0503020204020204" pitchFamily="34" charset="-122"/>
                <a:ea typeface="微软雅黑" panose="020B0503020204020204" pitchFamily="34" charset="-122"/>
              </a:rPr>
              <a:t>鼻咽癌临床特征：</a:t>
            </a:r>
            <a:r>
              <a:rPr lang="zh-CN" altLang="en-US" sz="1600" dirty="0">
                <a:latin typeface="微软雅黑" panose="020B0503020204020204" pitchFamily="34" charset="-122"/>
                <a:ea typeface="微软雅黑" panose="020B0503020204020204" pitchFamily="34" charset="-122"/>
              </a:rPr>
              <a:t>表现为鼻塞、涕中带血、耳闷堵感</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b="1" dirty="0">
                <a:latin typeface="微软雅黑" panose="020B0503020204020204" pitchFamily="34" charset="-122"/>
                <a:ea typeface="微软雅黑" panose="020B0503020204020204" pitchFamily="34" charset="-122"/>
              </a:rPr>
              <a:t>鼻咽癌流行病学：</a:t>
            </a:r>
            <a:r>
              <a:rPr lang="zh-CN" altLang="en-US" sz="1600" dirty="0">
                <a:latin typeface="微软雅黑" panose="020B0503020204020204" pitchFamily="34" charset="-122"/>
                <a:ea typeface="微软雅黑" panose="020B0503020204020204" pitchFamily="34" charset="-122"/>
              </a:rPr>
              <a:t>地域性、种族性及家族性</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b="1" dirty="0">
                <a:latin typeface="微软雅黑" panose="020B0503020204020204" pitchFamily="34" charset="-122"/>
                <a:ea typeface="微软雅黑" panose="020B0503020204020204" pitchFamily="34" charset="-122"/>
              </a:rPr>
              <a:t>鼻咽癌病因：</a:t>
            </a:r>
            <a:r>
              <a:rPr lang="zh-CN" altLang="en-US" sz="1600" dirty="0">
                <a:latin typeface="微软雅黑" panose="020B0503020204020204" pitchFamily="34" charset="-122"/>
                <a:ea typeface="微软雅黑" panose="020B0503020204020204" pitchFamily="34" charset="-122"/>
              </a:rPr>
              <a:t>遗传因素、病毒感染及环境因素</a:t>
            </a: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23" name="矩形 22"/>
          <p:cNvSpPr/>
          <p:nvPr/>
        </p:nvSpPr>
        <p:spPr>
          <a:xfrm>
            <a:off x="2234334" y="1877478"/>
            <a:ext cx="1944216" cy="602214"/>
          </a:xfrm>
          <a:prstGeom prst="rect">
            <a:avLst/>
          </a:prstGeom>
          <a:solidFill>
            <a:srgbClr val="9E0808"/>
          </a:solidFill>
          <a:ln>
            <a:solidFill>
              <a:srgbClr val="9E0808"/>
            </a:solid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疾病基础</a:t>
            </a:r>
            <a:endParaRPr lang="zh-CN" altLang="en-US" sz="2000" b="1" dirty="0">
              <a:latin typeface="微软雅黑" panose="020B0503020204020204" pitchFamily="34" charset="-122"/>
              <a:ea typeface="微软雅黑" panose="020B0503020204020204" pitchFamily="34" charset="-122"/>
            </a:endParaRPr>
          </a:p>
        </p:txBody>
      </p:sp>
      <p:sp>
        <p:nvSpPr>
          <p:cNvPr id="26" name="TextBox 25"/>
          <p:cNvSpPr txBox="1"/>
          <p:nvPr/>
        </p:nvSpPr>
        <p:spPr>
          <a:xfrm>
            <a:off x="6165215" y="2313561"/>
            <a:ext cx="5070475" cy="3046095"/>
          </a:xfrm>
          <a:prstGeom prst="rect">
            <a:avLst/>
          </a:prstGeom>
          <a:noFill/>
        </p:spPr>
        <p:txBody>
          <a:bodyPr wrap="square" rtlCol="0">
            <a:spAutoFit/>
          </a:bodyPr>
          <a:lstStyle/>
          <a:p>
            <a:pPr>
              <a:lnSpc>
                <a:spcPct val="200000"/>
              </a:lnSpc>
            </a:pPr>
            <a:r>
              <a:rPr lang="zh-CN" altLang="en-US" sz="1600" b="1" dirty="0">
                <a:latin typeface="微软雅黑" panose="020B0503020204020204" pitchFamily="34" charset="-122"/>
                <a:ea typeface="微软雅黑" panose="020B0503020204020204" pitchFamily="34" charset="-122"/>
              </a:rPr>
              <a:t>鼻咽癌治疗：</a:t>
            </a:r>
            <a:r>
              <a:rPr lang="zh-CN" altLang="en-US" sz="1600" dirty="0">
                <a:latin typeface="微软雅黑" panose="020B0503020204020204" pitchFamily="34" charset="-122"/>
                <a:ea typeface="微软雅黑" panose="020B0503020204020204" pitchFamily="34" charset="-122"/>
              </a:rPr>
              <a:t>放射治疗、化学药物治疗、手术治疗、放疗与化疗联合治疗</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b="1" dirty="0">
                <a:latin typeface="微软雅黑" panose="020B0503020204020204" pitchFamily="34" charset="-122"/>
                <a:ea typeface="微软雅黑" panose="020B0503020204020204" pitchFamily="34" charset="-122"/>
              </a:rPr>
              <a:t>鼻咽癌预后：</a:t>
            </a:r>
            <a:r>
              <a:rPr lang="zh-CN" altLang="en-US" sz="1600" dirty="0">
                <a:latin typeface="微软雅黑" panose="020B0503020204020204" pitchFamily="34" charset="-122"/>
                <a:ea typeface="微软雅黑" panose="020B0503020204020204" pitchFamily="34" charset="-122"/>
              </a:rPr>
              <a:t>因肿瘤易复发及早期转移，预后不佳</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b="1" dirty="0">
                <a:latin typeface="微软雅黑" panose="020B0503020204020204" pitchFamily="34" charset="-122"/>
                <a:ea typeface="微软雅黑" panose="020B0503020204020204" pitchFamily="34" charset="-122"/>
              </a:rPr>
              <a:t>鼻咽癌靶点：</a:t>
            </a:r>
            <a:r>
              <a:rPr lang="zh-CN" altLang="en-US" sz="1600" dirty="0">
                <a:latin typeface="微软雅黑" panose="020B0503020204020204" pitchFamily="34" charset="-122"/>
                <a:ea typeface="微软雅黑" panose="020B0503020204020204" pitchFamily="34" charset="-122"/>
              </a:rPr>
              <a:t>发病和进展的分子机制仍处于初级阶段</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（发散思维）</a:t>
            </a:r>
            <a:endParaRPr lang="en-US" altLang="zh-CN" sz="1600" dirty="0">
              <a:latin typeface="微软雅黑" panose="020B0503020204020204" pitchFamily="34" charset="-122"/>
              <a:ea typeface="微软雅黑" panose="020B0503020204020204" pitchFamily="34" charset="-122"/>
            </a:endParaRPr>
          </a:p>
          <a:p>
            <a:pPr>
              <a:lnSpc>
                <a:spcPct val="200000"/>
              </a:lnSpc>
            </a:pPr>
            <a:r>
              <a:rPr lang="zh-CN" altLang="en-US" sz="1600" b="1" dirty="0">
                <a:latin typeface="微软雅黑" panose="020B0503020204020204" pitchFamily="34" charset="-122"/>
                <a:ea typeface="微软雅黑" panose="020B0503020204020204" pitchFamily="34" charset="-122"/>
              </a:rPr>
              <a:t>过渡：</a:t>
            </a:r>
            <a:r>
              <a:rPr lang="zh-CN" altLang="en-US" sz="1600" dirty="0">
                <a:latin typeface="微软雅黑" panose="020B0503020204020204" pitchFamily="34" charset="-122"/>
                <a:ea typeface="微软雅黑" panose="020B0503020204020204" pitchFamily="34" charset="-122"/>
              </a:rPr>
              <a:t>鼻咽癌与</a:t>
            </a:r>
            <a:r>
              <a:rPr lang="en-US" altLang="zh-CN" sz="1600" dirty="0">
                <a:latin typeface="微软雅黑" panose="020B0503020204020204" pitchFamily="34" charset="-122"/>
                <a:ea typeface="微软雅黑" panose="020B0503020204020204" pitchFamily="34" charset="-122"/>
              </a:rPr>
              <a:t>microRNA</a:t>
            </a:r>
            <a:r>
              <a:rPr lang="zh-CN" altLang="en-US" sz="1600" dirty="0">
                <a:latin typeface="微软雅黑" panose="020B0503020204020204" pitchFamily="34" charset="-122"/>
                <a:ea typeface="微软雅黑" panose="020B0503020204020204" pitchFamily="34" charset="-122"/>
              </a:rPr>
              <a:t>的关联引入</a:t>
            </a:r>
            <a:r>
              <a:rPr lang="en-US" altLang="zh-CN"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p:txBody>
      </p:sp>
      <p:sp>
        <p:nvSpPr>
          <p:cNvPr id="15" name="半闭框 14"/>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4" name="组合 3"/>
          <p:cNvGrpSpPr/>
          <p:nvPr/>
        </p:nvGrpSpPr>
        <p:grpSpPr>
          <a:xfrm>
            <a:off x="636" y="59690"/>
            <a:ext cx="4937759" cy="1051560"/>
            <a:chOff x="1" y="204445"/>
            <a:chExt cx="4717469" cy="1182782"/>
          </a:xfrm>
        </p:grpSpPr>
        <p:sp>
          <p:nvSpPr>
            <p:cNvPr id="5" name="五边形 4"/>
            <p:cNvSpPr/>
            <p:nvPr/>
          </p:nvSpPr>
          <p:spPr>
            <a:xfrm>
              <a:off x="430436" y="467286"/>
              <a:ext cx="4287034" cy="638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梯形 5"/>
            <p:cNvSpPr/>
            <p:nvPr/>
          </p:nvSpPr>
          <p:spPr>
            <a:xfrm rot="5400000">
              <a:off x="-375416" y="579861"/>
              <a:ext cx="1182782" cy="431949"/>
            </a:xfrm>
            <a:prstGeom prst="trapezoid">
              <a:avLst>
                <a:gd name="adj" fmla="val 54986"/>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TextBox 64"/>
          <p:cNvSpPr txBox="1"/>
          <p:nvPr/>
        </p:nvSpPr>
        <p:spPr>
          <a:xfrm>
            <a:off x="660715" y="370695"/>
            <a:ext cx="3965891"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Arial" panose="020B0604020202020204" pitchFamily="34" charset="0"/>
              </a:rPr>
              <a:t>要解决的临床问题是什么？</a:t>
            </a:r>
            <a:endParaRPr lang="zh-CN" altLang="en-US" sz="2400" b="1" dirty="0">
              <a:solidFill>
                <a:schemeClr val="bg1"/>
              </a:solidFill>
              <a:ea typeface="微软雅黑" panose="020B0503020204020204" pitchFamily="34" charset="-122"/>
              <a:cs typeface="+mn-ea"/>
              <a:sym typeface="Arial" panose="020B0604020202020204" pitchFamily="34" charset="0"/>
            </a:endParaRPr>
          </a:p>
        </p:txBody>
      </p:sp>
      <p:sp>
        <p:nvSpPr>
          <p:cNvPr id="2" name="矩形 1"/>
          <p:cNvSpPr/>
          <p:nvPr/>
        </p:nvSpPr>
        <p:spPr>
          <a:xfrm>
            <a:off x="6203315" y="2187831"/>
            <a:ext cx="5041265" cy="3172460"/>
          </a:xfrm>
          <a:prstGeom prst="rect">
            <a:avLst/>
          </a:prstGeom>
          <a:noFill/>
          <a:ln w="25400">
            <a:solidFill>
              <a:srgbClr val="3F403E"/>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矩形 26"/>
          <p:cNvSpPr/>
          <p:nvPr/>
        </p:nvSpPr>
        <p:spPr>
          <a:xfrm>
            <a:off x="7648359" y="1877478"/>
            <a:ext cx="2304256" cy="602214"/>
          </a:xfrm>
          <a:prstGeom prst="rect">
            <a:avLst/>
          </a:prstGeom>
          <a:solidFill>
            <a:srgbClr val="9E0808"/>
          </a:solidFill>
          <a:ln>
            <a:solidFill>
              <a:srgbClr val="9E0808"/>
            </a:solidFill>
          </a:ln>
          <a:effectLst>
            <a:outerShdw blurRad="127000" sx="101000" sy="101000" algn="ctr" rotWithShape="0">
              <a:srgbClr val="D5D7D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疾病研究方向</a:t>
            </a:r>
            <a:endParaRPr lang="zh-CN" altLang="en-US" sz="2000" b="1" dirty="0">
              <a:latin typeface="微软雅黑" panose="020B0503020204020204" pitchFamily="34" charset="-122"/>
              <a:ea typeface="微软雅黑" panose="020B0503020204020204" pitchFamily="34" charset="-122"/>
            </a:endParaRPr>
          </a:p>
        </p:txBody>
      </p:sp>
      <p:grpSp>
        <p:nvGrpSpPr>
          <p:cNvPr id="7" name="组合 6"/>
          <p:cNvGrpSpPr/>
          <p:nvPr/>
        </p:nvGrpSpPr>
        <p:grpSpPr>
          <a:xfrm>
            <a:off x="838835" y="5753735"/>
            <a:ext cx="10397490" cy="754380"/>
            <a:chOff x="1321" y="8871"/>
            <a:chExt cx="16374" cy="1188"/>
          </a:xfrm>
        </p:grpSpPr>
        <p:sp>
          <p:nvSpPr>
            <p:cNvPr id="55" name="Shape 1452"/>
            <p:cNvSpPr/>
            <p:nvPr/>
          </p:nvSpPr>
          <p:spPr>
            <a:xfrm>
              <a:off x="1321" y="8871"/>
              <a:ext cx="16374" cy="1189"/>
            </a:xfrm>
            <a:prstGeom prst="roundRect">
              <a:avLst>
                <a:gd name="adj" fmla="val 6924"/>
              </a:avLst>
            </a:prstGeom>
            <a:solidFill>
              <a:schemeClr val="bg1"/>
            </a:solidFill>
            <a:ln w="12700">
              <a:solidFill>
                <a:srgbClr val="A6AAA9"/>
              </a:solidFill>
              <a:miter lim="400000"/>
            </a:ln>
            <a:effectLst>
              <a:outerShdw blurRad="63500" sx="102000" sy="102000" algn="ctr" rotWithShape="0">
                <a:prstClr val="black">
                  <a:alpha val="40000"/>
                </a:prstClr>
              </a:outerShdw>
            </a:effectLst>
          </p:spPr>
          <p:txBody>
            <a:bodyPr lIns="20090" tIns="20090" rIns="20090" bIns="20090" anchor="ctr"/>
            <a:lstStyle/>
            <a:p>
              <a:pPr lvl="0">
                <a:lnSpc>
                  <a:spcPct val="120000"/>
                </a:lnSpc>
              </a:pPr>
              <a:endParaRPr sz="183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80"/>
            <p:cNvSpPr/>
            <p:nvPr/>
          </p:nvSpPr>
          <p:spPr bwMode="auto">
            <a:xfrm>
              <a:off x="7029" y="9043"/>
              <a:ext cx="4482" cy="828"/>
            </a:xfrm>
            <a:prstGeom prst="roundRect">
              <a:avLst/>
            </a:prstGeom>
            <a:solidFill>
              <a:srgbClr val="9E0808"/>
            </a:solidFill>
            <a:ln w="25400" cap="flat" cmpd="sng" algn="ctr">
              <a:solidFill>
                <a:srgbClr val="9E0808"/>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endParaRPr kumimoji="0" lang="zh-CN" altLang="en-US" sz="2400" b="1" i="0" u="none" strike="noStrike" kern="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sym typeface="+mn-ea"/>
              </a:endParaRPr>
            </a:p>
          </p:txBody>
        </p:sp>
        <p:sp>
          <p:nvSpPr>
            <p:cNvPr id="3" name="文本框 2"/>
            <p:cNvSpPr txBox="1"/>
            <p:nvPr/>
          </p:nvSpPr>
          <p:spPr>
            <a:xfrm>
              <a:off x="7807" y="9129"/>
              <a:ext cx="3168" cy="725"/>
            </a:xfrm>
            <a:prstGeom prst="rect">
              <a:avLst/>
            </a:prstGeom>
            <a:noFill/>
          </p:spPr>
          <p:txBody>
            <a:bodyPr wrap="none" rtlCol="0" anchor="t">
              <a:spAutoFit/>
            </a:bodyPr>
            <a:lstStyle/>
            <a:p>
              <a:r>
                <a:rPr lang="zh-CN" altLang="en-US" sz="2400" b="1" dirty="0">
                  <a:solidFill>
                    <a:schemeClr val="bg1"/>
                  </a:solidFill>
                  <a:latin typeface="微软雅黑" panose="020B0503020204020204" pitchFamily="34" charset="-122"/>
                  <a:ea typeface="微软雅黑" panose="020B0503020204020204" pitchFamily="34" charset="-122"/>
                  <a:sym typeface="+mn-ea"/>
                </a:rPr>
                <a:t>理论上的框架</a:t>
              </a:r>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2" grpId="0"/>
      <p:bldP spid="23" grpId="0" animBg="1"/>
      <p:bldP spid="26" grpId="0"/>
      <p:bldP spid="2"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716915" y="2015490"/>
            <a:ext cx="10974705" cy="2749550"/>
          </a:xfrm>
          <a:prstGeom prst="rect">
            <a:avLst/>
          </a:prstGeom>
          <a:solidFill>
            <a:schemeClr val="bg1"/>
          </a:solidFill>
          <a:effectLst>
            <a:outerShdw blurRad="50800" dist="38100" algn="l" rotWithShape="0">
              <a:prstClr val="black">
                <a:alpha val="40000"/>
              </a:prstClr>
            </a:outerShdw>
          </a:effectLst>
          <a:scene3d>
            <a:camera prst="orthographicFront"/>
            <a:lightRig rig="threePt" dir="t"/>
          </a:scene3d>
          <a:sp3d>
            <a:bevelT w="165100" prst="coolSlant"/>
          </a:sp3d>
        </p:spPr>
        <p:txBody>
          <a:bodyPr wrap="square">
            <a:spAutoFit/>
          </a:bodyPr>
          <a:lstStyle/>
          <a:p>
            <a:pPr algn="just">
              <a:lnSpc>
                <a:spcPct val="180000"/>
              </a:lnSpc>
              <a:spcBef>
                <a:spcPts val="0"/>
              </a:spcBef>
              <a:spcAft>
                <a:spcPts val="0"/>
              </a:spcAft>
            </a:pP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鼻咽癌是我国常见的头颈部恶性肿瘤，具有鲜明的民族和地域分布特点</a:t>
            </a:r>
            <a:r>
              <a:rPr lang="en-US" altLang="zh-CN" sz="16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(PMID: 29123267)</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。鼻咽癌在大多数国家是很罕见的</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但是在东南亚以及我国南方很常见</a:t>
            </a:r>
            <a:r>
              <a:rPr lang="en-US" altLang="zh-CN" sz="16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(PMID: 28990284)</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。目前，大多数患者确诊时已属局部晚期或晚期，约</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90%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的病例被诊断为淋巴结转移，约</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5-10%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的患者伴有远处转移</a:t>
            </a:r>
            <a:r>
              <a:rPr lang="en-US" altLang="zh-CN" sz="16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(PMID: 27135270)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。虽然调强放疗合并放疗能够短暂控制住原发性鼻咽癌，但局部复发和远处转移仍旧是鼻咽癌治疗成功的一个最主要的障碍</a:t>
            </a:r>
            <a:r>
              <a:rPr lang="en-US" altLang="zh-CN" sz="16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(PMID: 28982387)</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。以顺铂</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cisplatin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DDP)</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为主的联合化疗是目前治疗局部晚期或复发转移鼻咽癌的主要方案，但鼻咽癌细胞对顺铂等化疗药物产生原发或继发性耐药、进一步发生远处转移是导致鼻咽癌患者死亡的重要原因</a:t>
            </a:r>
            <a:r>
              <a:rPr lang="en-US" altLang="zh-CN" sz="1600" dirty="0">
                <a:solidFill>
                  <a:srgbClr val="0000FF"/>
                </a:solidFill>
                <a:latin typeface="微软雅黑" panose="020B0503020204020204" pitchFamily="34" charset="-122"/>
                <a:ea typeface="微软雅黑" panose="020B0503020204020204" pitchFamily="34" charset="-122"/>
                <a:cs typeface="微软雅黑" panose="020B0503020204020204" pitchFamily="34" charset="-122"/>
              </a:rPr>
              <a:t>(PMID: 29048425)</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0" name="圆角矩形 19"/>
          <p:cNvSpPr/>
          <p:nvPr/>
        </p:nvSpPr>
        <p:spPr>
          <a:xfrm>
            <a:off x="749300" y="2083435"/>
            <a:ext cx="10916920" cy="914400"/>
          </a:xfrm>
          <a:prstGeom prst="roundRect">
            <a:avLst/>
          </a:prstGeom>
          <a:noFill/>
          <a:ln w="19050">
            <a:solidFill>
              <a:srgbClr val="9E080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9E0808"/>
              </a:solidFill>
            </a:endParaRPr>
          </a:p>
        </p:txBody>
      </p:sp>
      <p:sp>
        <p:nvSpPr>
          <p:cNvPr id="26" name="圆角矩形 25"/>
          <p:cNvSpPr/>
          <p:nvPr/>
        </p:nvSpPr>
        <p:spPr>
          <a:xfrm>
            <a:off x="716915" y="3070860"/>
            <a:ext cx="10949305" cy="1691640"/>
          </a:xfrm>
          <a:prstGeom prst="roundRect">
            <a:avLst/>
          </a:prstGeom>
          <a:noFill/>
          <a:ln w="19050">
            <a:solidFill>
              <a:srgbClr val="9E080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rgbClr val="9E0808"/>
              </a:solidFill>
            </a:endParaRPr>
          </a:p>
        </p:txBody>
      </p:sp>
      <p:cxnSp>
        <p:nvCxnSpPr>
          <p:cNvPr id="33" name="直接连接符 32"/>
          <p:cNvCxnSpPr/>
          <p:nvPr/>
        </p:nvCxnSpPr>
        <p:spPr>
          <a:xfrm>
            <a:off x="4772025" y="3368040"/>
            <a:ext cx="6769735" cy="2540"/>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V="1">
            <a:off x="4626610" y="2499995"/>
            <a:ext cx="6903720" cy="19685"/>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sp>
        <p:nvSpPr>
          <p:cNvPr id="35" name="KSO_Shape"/>
          <p:cNvSpPr/>
          <p:nvPr/>
        </p:nvSpPr>
        <p:spPr>
          <a:xfrm rot="16200000" flipH="1">
            <a:off x="3695065" y="4445635"/>
            <a:ext cx="599440" cy="251460"/>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8" name="圆角矩形 37"/>
          <p:cNvSpPr/>
          <p:nvPr/>
        </p:nvSpPr>
        <p:spPr>
          <a:xfrm>
            <a:off x="2950845" y="3939540"/>
            <a:ext cx="2305050" cy="331470"/>
          </a:xfrm>
          <a:prstGeom prst="roundRect">
            <a:avLst/>
          </a:prstGeom>
          <a:noFill/>
          <a:ln w="38100">
            <a:solidFill>
              <a:srgbClr val="9E0808"/>
            </a:solidFill>
          </a:ln>
          <a:extLst>
            <a:ext uri="{909E8E84-426E-40DD-AFC4-6F175D3DCCD1}">
              <a14:hiddenFill xmlns:a14="http://schemas.microsoft.com/office/drawing/2010/main">
                <a:solidFill>
                  <a:srgbClr val="9E0808"/>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8195" y="3782695"/>
            <a:ext cx="8896350" cy="1460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850265" y="2879725"/>
            <a:ext cx="5232400" cy="698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6" name="半闭框 45"/>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grpSp>
        <p:nvGrpSpPr>
          <p:cNvPr id="4" name="组合 3"/>
          <p:cNvGrpSpPr/>
          <p:nvPr/>
        </p:nvGrpSpPr>
        <p:grpSpPr>
          <a:xfrm>
            <a:off x="636" y="59690"/>
            <a:ext cx="4937759" cy="1051560"/>
            <a:chOff x="1" y="204445"/>
            <a:chExt cx="4717469" cy="1182782"/>
          </a:xfrm>
        </p:grpSpPr>
        <p:sp>
          <p:nvSpPr>
            <p:cNvPr id="5" name="五边形 4"/>
            <p:cNvSpPr/>
            <p:nvPr/>
          </p:nvSpPr>
          <p:spPr>
            <a:xfrm>
              <a:off x="430436" y="467286"/>
              <a:ext cx="4287034" cy="638531"/>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梯形 5"/>
            <p:cNvSpPr/>
            <p:nvPr/>
          </p:nvSpPr>
          <p:spPr>
            <a:xfrm rot="5400000">
              <a:off x="-375416" y="579861"/>
              <a:ext cx="1182782" cy="431949"/>
            </a:xfrm>
            <a:prstGeom prst="trapezoid">
              <a:avLst>
                <a:gd name="adj" fmla="val 54986"/>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TextBox 64"/>
          <p:cNvSpPr txBox="1"/>
          <p:nvPr/>
        </p:nvSpPr>
        <p:spPr>
          <a:xfrm>
            <a:off x="660715" y="370695"/>
            <a:ext cx="3965891" cy="369332"/>
          </a:xfrm>
          <a:prstGeom prst="rect">
            <a:avLst/>
          </a:prstGeom>
          <a:noFill/>
        </p:spPr>
        <p:txBody>
          <a:bodyPr wrap="square" lIns="0" tIns="0" rIns="0" bIns="0" rtlCol="0">
            <a:spAutoFit/>
          </a:bodyPr>
          <a:lstStyle/>
          <a:p>
            <a:pPr algn="ctr"/>
            <a:r>
              <a:rPr lang="zh-CN" altLang="en-US" sz="2400" b="1" dirty="0">
                <a:solidFill>
                  <a:schemeClr val="bg1"/>
                </a:solidFill>
                <a:ea typeface="微软雅黑" panose="020B0503020204020204" pitchFamily="34" charset="-122"/>
                <a:cs typeface="+mn-ea"/>
                <a:sym typeface="Arial" panose="020B0604020202020204" pitchFamily="34" charset="0"/>
              </a:rPr>
              <a:t>要解决的临床问题是什么？</a:t>
            </a:r>
            <a:endParaRPr lang="zh-CN" altLang="en-US" sz="2400" b="1" dirty="0">
              <a:solidFill>
                <a:schemeClr val="bg1"/>
              </a:solidFill>
              <a:ea typeface="微软雅黑" panose="020B0503020204020204" pitchFamily="34" charset="-122"/>
              <a:cs typeface="+mn-ea"/>
              <a:sym typeface="Arial" panose="020B0604020202020204" pitchFamily="34" charset="0"/>
            </a:endParaRPr>
          </a:p>
        </p:txBody>
      </p:sp>
      <p:grpSp>
        <p:nvGrpSpPr>
          <p:cNvPr id="62" name="组合 61"/>
          <p:cNvGrpSpPr/>
          <p:nvPr/>
        </p:nvGrpSpPr>
        <p:grpSpPr>
          <a:xfrm>
            <a:off x="9875520" y="4988560"/>
            <a:ext cx="1811020" cy="547370"/>
            <a:chOff x="1211" y="8624"/>
            <a:chExt cx="2852" cy="862"/>
          </a:xfrm>
        </p:grpSpPr>
        <p:sp>
          <p:nvSpPr>
            <p:cNvPr id="17" name="圆角矩形 16"/>
            <p:cNvSpPr/>
            <p:nvPr/>
          </p:nvSpPr>
          <p:spPr>
            <a:xfrm>
              <a:off x="1211" y="8676"/>
              <a:ext cx="2853" cy="810"/>
            </a:xfrm>
            <a:prstGeom prst="roundRect">
              <a:avLst/>
            </a:prstGeom>
            <a:solidFill>
              <a:srgbClr val="9E0808"/>
            </a:solidFill>
            <a:ln w="28575">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389" y="8624"/>
              <a:ext cx="2581" cy="725"/>
            </a:xfrm>
            <a:prstGeom prst="rect">
              <a:avLst/>
            </a:prstGeom>
          </p:spPr>
          <p:txBody>
            <a:bodyPr wrap="square">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疾病研究方向</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5253355" y="4942840"/>
            <a:ext cx="1719580" cy="532765"/>
            <a:chOff x="15348" y="8892"/>
            <a:chExt cx="2708" cy="839"/>
          </a:xfrm>
        </p:grpSpPr>
        <p:sp>
          <p:nvSpPr>
            <p:cNvPr id="18" name="圆角矩形 17"/>
            <p:cNvSpPr/>
            <p:nvPr/>
          </p:nvSpPr>
          <p:spPr>
            <a:xfrm>
              <a:off x="15348" y="8921"/>
              <a:ext cx="2708" cy="810"/>
            </a:xfrm>
            <a:prstGeom prst="roundRect">
              <a:avLst/>
            </a:prstGeom>
            <a:solidFill>
              <a:srgbClr val="9E0808"/>
            </a:solidFill>
            <a:ln w="28575">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5573" y="8892"/>
              <a:ext cx="2230" cy="727"/>
            </a:xfrm>
            <a:prstGeom prst="rect">
              <a:avLst/>
            </a:prstGeom>
          </p:spPr>
          <p:txBody>
            <a:bodyPr wrap="square">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治疗、预后</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735330" y="4918710"/>
            <a:ext cx="3496310" cy="514350"/>
            <a:chOff x="7190" y="9720"/>
            <a:chExt cx="5506" cy="810"/>
          </a:xfrm>
        </p:grpSpPr>
        <p:sp>
          <p:nvSpPr>
            <p:cNvPr id="47" name="圆角矩形 46"/>
            <p:cNvSpPr/>
            <p:nvPr/>
          </p:nvSpPr>
          <p:spPr>
            <a:xfrm>
              <a:off x="7190" y="9720"/>
              <a:ext cx="5506" cy="810"/>
            </a:xfrm>
            <a:prstGeom prst="roundRect">
              <a:avLst/>
            </a:prstGeom>
            <a:solidFill>
              <a:srgbClr val="9E0808"/>
            </a:solidFill>
            <a:ln w="28575">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a:off x="7506" y="9830"/>
              <a:ext cx="4768" cy="531"/>
            </a:xfrm>
            <a:prstGeom prst="rect">
              <a:avLst/>
            </a:prstGeom>
            <a:noFill/>
          </p:spPr>
          <p:txBody>
            <a:bodyPr wrap="non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sym typeface="+mn-ea"/>
                </a:rPr>
                <a:t>疾病靶点，需要研究的临床问题</a:t>
              </a:r>
              <a:endParaRPr lang="zh-CN" altLang="en-US" sz="1600" b="1" dirty="0">
                <a:solidFill>
                  <a:schemeClr val="bg1"/>
                </a:solidFill>
                <a:latin typeface="微软雅黑" panose="020B0503020204020204" pitchFamily="34" charset="-122"/>
                <a:ea typeface="微软雅黑" panose="020B0503020204020204" pitchFamily="34" charset="-122"/>
                <a:sym typeface="+mn-ea"/>
              </a:endParaRPr>
            </a:p>
          </p:txBody>
        </p:sp>
      </p:grpSp>
      <p:grpSp>
        <p:nvGrpSpPr>
          <p:cNvPr id="59" name="组合 58"/>
          <p:cNvGrpSpPr/>
          <p:nvPr/>
        </p:nvGrpSpPr>
        <p:grpSpPr>
          <a:xfrm>
            <a:off x="4678045" y="1267460"/>
            <a:ext cx="1719580" cy="537845"/>
            <a:chOff x="11480" y="8262"/>
            <a:chExt cx="2708" cy="847"/>
          </a:xfrm>
        </p:grpSpPr>
        <p:sp>
          <p:nvSpPr>
            <p:cNvPr id="49" name="圆角矩形 48"/>
            <p:cNvSpPr/>
            <p:nvPr/>
          </p:nvSpPr>
          <p:spPr>
            <a:xfrm>
              <a:off x="11480" y="8299"/>
              <a:ext cx="2708" cy="810"/>
            </a:xfrm>
            <a:prstGeom prst="roundRect">
              <a:avLst/>
            </a:prstGeom>
            <a:solidFill>
              <a:srgbClr val="9E0808"/>
            </a:solidFill>
            <a:ln w="28575">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11843" y="8262"/>
              <a:ext cx="2058" cy="659"/>
            </a:xfrm>
            <a:prstGeom prst="rect">
              <a:avLst/>
            </a:prstGeom>
          </p:spPr>
          <p:txBody>
            <a:bodyPr wrap="square">
              <a:spAutoFit/>
            </a:bodyPr>
            <a:lstStyle/>
            <a:p>
              <a:pP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  流行病学</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7218680" y="1290955"/>
            <a:ext cx="1719580" cy="514350"/>
            <a:chOff x="12007" y="6841"/>
            <a:chExt cx="2708" cy="810"/>
          </a:xfrm>
        </p:grpSpPr>
        <p:sp>
          <p:nvSpPr>
            <p:cNvPr id="57" name="圆角矩形 56"/>
            <p:cNvSpPr/>
            <p:nvPr/>
          </p:nvSpPr>
          <p:spPr>
            <a:xfrm>
              <a:off x="12007" y="6841"/>
              <a:ext cx="2708" cy="810"/>
            </a:xfrm>
            <a:prstGeom prst="roundRect">
              <a:avLst/>
            </a:prstGeom>
            <a:solidFill>
              <a:srgbClr val="9E0808"/>
            </a:solidFill>
            <a:ln w="28575">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p:cNvSpPr txBox="1"/>
            <p:nvPr/>
          </p:nvSpPr>
          <p:spPr>
            <a:xfrm>
              <a:off x="12194" y="6938"/>
              <a:ext cx="2208" cy="531"/>
            </a:xfrm>
            <a:prstGeom prst="rect">
              <a:avLst/>
            </a:prstGeom>
            <a:noFill/>
          </p:spPr>
          <p:txBody>
            <a:bodyPr wrap="none" rtlCol="0" anchor="t">
              <a:spAutoFit/>
            </a:bodyPr>
            <a:lstStyle/>
            <a:p>
              <a:r>
                <a:rPr lang="zh-CN" altLang="en-US" sz="1600" b="1" dirty="0">
                  <a:solidFill>
                    <a:schemeClr val="bg1"/>
                  </a:solidFill>
                  <a:latin typeface="微软雅黑" panose="020B0503020204020204" pitchFamily="34" charset="-122"/>
                  <a:ea typeface="微软雅黑" panose="020B0503020204020204" pitchFamily="34" charset="-122"/>
                  <a:sym typeface="+mn-ea"/>
                </a:rPr>
                <a:t>疾病基础知识</a:t>
              </a:r>
              <a:endParaRPr lang="zh-CN" altLang="en-US" sz="1600" b="1" dirty="0">
                <a:solidFill>
                  <a:schemeClr val="bg1"/>
                </a:solidFill>
                <a:latin typeface="微软雅黑" panose="020B0503020204020204" pitchFamily="34" charset="-122"/>
                <a:ea typeface="微软雅黑" panose="020B0503020204020204" pitchFamily="34" charset="-122"/>
                <a:sym typeface="+mn-ea"/>
              </a:endParaRPr>
            </a:p>
          </p:txBody>
        </p:sp>
      </p:grpSp>
      <p:sp>
        <p:nvSpPr>
          <p:cNvPr id="64" name="KSO_Shape"/>
          <p:cNvSpPr/>
          <p:nvPr/>
        </p:nvSpPr>
        <p:spPr>
          <a:xfrm rot="16200000" flipH="1">
            <a:off x="5425440" y="4212590"/>
            <a:ext cx="1052830" cy="240030"/>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6" name="KSO_Shape"/>
          <p:cNvSpPr/>
          <p:nvPr/>
        </p:nvSpPr>
        <p:spPr>
          <a:xfrm rot="16200000" flipH="1">
            <a:off x="10380345" y="4563745"/>
            <a:ext cx="617220" cy="240030"/>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7" name="KSO_Shape"/>
          <p:cNvSpPr/>
          <p:nvPr/>
        </p:nvSpPr>
        <p:spPr>
          <a:xfrm rot="5400000" flipH="1">
            <a:off x="5207635" y="2091055"/>
            <a:ext cx="617220" cy="240030"/>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68" name="KSO_Shape"/>
          <p:cNvSpPr/>
          <p:nvPr/>
        </p:nvSpPr>
        <p:spPr>
          <a:xfrm rot="5400000" flipH="1">
            <a:off x="7941310" y="1865630"/>
            <a:ext cx="314960" cy="122555"/>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grpSp>
        <p:nvGrpSpPr>
          <p:cNvPr id="73" name="组合 72"/>
          <p:cNvGrpSpPr/>
          <p:nvPr/>
        </p:nvGrpSpPr>
        <p:grpSpPr>
          <a:xfrm>
            <a:off x="701062" y="1026795"/>
            <a:ext cx="11107420" cy="4422140"/>
            <a:chOff x="573" y="18"/>
            <a:chExt cx="17492" cy="4558"/>
          </a:xfrm>
        </p:grpSpPr>
        <p:sp>
          <p:nvSpPr>
            <p:cNvPr id="51" name="矩形 50"/>
            <p:cNvSpPr/>
            <p:nvPr/>
          </p:nvSpPr>
          <p:spPr bwMode="auto">
            <a:xfrm>
              <a:off x="573" y="18"/>
              <a:ext cx="17492" cy="4558"/>
            </a:xfrm>
            <a:prstGeom prst="rect">
              <a:avLst/>
            </a:prstGeom>
            <a:solidFill>
              <a:schemeClr val="bg1">
                <a:lumMod val="75000"/>
                <a:alpha val="8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72" name="组合 71"/>
            <p:cNvGrpSpPr/>
            <p:nvPr/>
          </p:nvGrpSpPr>
          <p:grpSpPr>
            <a:xfrm>
              <a:off x="6242" y="1651"/>
              <a:ext cx="5506" cy="822"/>
              <a:chOff x="5509" y="8870"/>
              <a:chExt cx="5506" cy="822"/>
            </a:xfrm>
          </p:grpSpPr>
          <p:sp>
            <p:nvSpPr>
              <p:cNvPr id="69" name="圆角矩形 68"/>
              <p:cNvSpPr/>
              <p:nvPr/>
            </p:nvSpPr>
            <p:spPr>
              <a:xfrm>
                <a:off x="5509" y="8882"/>
                <a:ext cx="5506" cy="810"/>
              </a:xfrm>
              <a:prstGeom prst="roundRect">
                <a:avLst/>
              </a:prstGeom>
              <a:solidFill>
                <a:srgbClr val="9E0808"/>
              </a:solidFill>
              <a:ln w="28575">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TextBox 53"/>
              <p:cNvSpPr txBox="1"/>
              <p:nvPr/>
            </p:nvSpPr>
            <p:spPr>
              <a:xfrm>
                <a:off x="6728" y="8870"/>
                <a:ext cx="3338" cy="683"/>
              </a:xfrm>
              <a:prstGeom prst="rect">
                <a:avLst/>
              </a:prstGeom>
              <a:noFill/>
            </p:spPr>
            <p:txBody>
              <a:bodyPr wrap="square" rtlCol="0">
                <a:spAutoFit/>
              </a:bodyPr>
              <a:lstStyle/>
              <a:p>
                <a:pPr>
                  <a:lnSpc>
                    <a:spcPct val="150000"/>
                  </a:lnSpc>
                </a:pPr>
                <a:r>
                  <a:rPr lang="zh-CN" altLang="en-US" sz="2800" b="1" dirty="0" smtClean="0">
                    <a:solidFill>
                      <a:schemeClr val="bg1"/>
                    </a:solidFill>
                    <a:latin typeface="微软雅黑" panose="020B0503020204020204" pitchFamily="34" charset="-122"/>
                    <a:ea typeface="微软雅黑" panose="020B0503020204020204" pitchFamily="34" charset="-122"/>
                  </a:rPr>
                  <a:t>实际框架</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gr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1000"/>
                                        <p:tgtEl>
                                          <p:spTgt spid="34"/>
                                        </p:tgtEl>
                                      </p:cBhvr>
                                    </p:animEffect>
                                    <p:anim calcmode="lin" valueType="num">
                                      <p:cBhvr>
                                        <p:cTn id="14" dur="1000" fill="hold"/>
                                        <p:tgtEl>
                                          <p:spTgt spid="34"/>
                                        </p:tgtEl>
                                        <p:attrNameLst>
                                          <p:attrName>ppt_x</p:attrName>
                                        </p:attrNameLst>
                                      </p:cBhvr>
                                      <p:tavLst>
                                        <p:tav tm="0">
                                          <p:val>
                                            <p:strVal val="#ppt_x"/>
                                          </p:val>
                                        </p:tav>
                                        <p:tav tm="100000">
                                          <p:val>
                                            <p:strVal val="#ppt_x"/>
                                          </p:val>
                                        </p:tav>
                                      </p:tavLst>
                                    </p:anim>
                                    <p:anim calcmode="lin" valueType="num">
                                      <p:cBhvr>
                                        <p:cTn id="15" dur="1000" fill="hold"/>
                                        <p:tgtEl>
                                          <p:spTgt spid="3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fade">
                                      <p:cBhvr>
                                        <p:cTn id="18" dur="1000"/>
                                        <p:tgtEl>
                                          <p:spTgt spid="40"/>
                                        </p:tgtEl>
                                      </p:cBhvr>
                                    </p:animEffect>
                                    <p:anim calcmode="lin" valueType="num">
                                      <p:cBhvr>
                                        <p:cTn id="19" dur="1000" fill="hold"/>
                                        <p:tgtEl>
                                          <p:spTgt spid="40"/>
                                        </p:tgtEl>
                                        <p:attrNameLst>
                                          <p:attrName>ppt_x</p:attrName>
                                        </p:attrNameLst>
                                      </p:cBhvr>
                                      <p:tavLst>
                                        <p:tav tm="0">
                                          <p:val>
                                            <p:strVal val="#ppt_x"/>
                                          </p:val>
                                        </p:tav>
                                        <p:tav tm="100000">
                                          <p:val>
                                            <p:strVal val="#ppt_x"/>
                                          </p:val>
                                        </p:tav>
                                      </p:tavLst>
                                    </p:anim>
                                    <p:anim calcmode="lin" valueType="num">
                                      <p:cBhvr>
                                        <p:cTn id="2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anim calcmode="lin" valueType="num">
                                      <p:cBhvr additive="base">
                                        <p:cTn id="29" dur="500" fill="hold"/>
                                        <p:tgtEl>
                                          <p:spTgt spid="59"/>
                                        </p:tgtEl>
                                        <p:attrNameLst>
                                          <p:attrName>ppt_x</p:attrName>
                                        </p:attrNameLst>
                                      </p:cBhvr>
                                      <p:tavLst>
                                        <p:tav tm="0">
                                          <p:val>
                                            <p:strVal val="#ppt_x"/>
                                          </p:val>
                                        </p:tav>
                                        <p:tav tm="100000">
                                          <p:val>
                                            <p:strVal val="#ppt_x"/>
                                          </p:val>
                                        </p:tav>
                                      </p:tavLst>
                                    </p:anim>
                                    <p:anim calcmode="lin" valueType="num">
                                      <p:cBhvr additive="base">
                                        <p:cTn id="3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additive="base">
                                        <p:cTn id="39" dur="500" fill="hold"/>
                                        <p:tgtEl>
                                          <p:spTgt spid="68"/>
                                        </p:tgtEl>
                                        <p:attrNameLst>
                                          <p:attrName>ppt_x</p:attrName>
                                        </p:attrNameLst>
                                      </p:cBhvr>
                                      <p:tavLst>
                                        <p:tav tm="0">
                                          <p:val>
                                            <p:strVal val="#ppt_x"/>
                                          </p:val>
                                        </p:tav>
                                        <p:tav tm="100000">
                                          <p:val>
                                            <p:strVal val="#ppt_x"/>
                                          </p:val>
                                        </p:tav>
                                      </p:tavLst>
                                    </p:anim>
                                    <p:anim calcmode="lin" valueType="num">
                                      <p:cBhvr additive="base">
                                        <p:cTn id="40" dur="500" fill="hold"/>
                                        <p:tgtEl>
                                          <p:spTgt spid="6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anim calcmode="lin" valueType="num">
                                      <p:cBhvr additive="base">
                                        <p:cTn id="43" dur="500" fill="hold"/>
                                        <p:tgtEl>
                                          <p:spTgt spid="63"/>
                                        </p:tgtEl>
                                        <p:attrNameLst>
                                          <p:attrName>ppt_x</p:attrName>
                                        </p:attrNameLst>
                                      </p:cBhvr>
                                      <p:tavLst>
                                        <p:tav tm="0">
                                          <p:val>
                                            <p:strVal val="#ppt_x"/>
                                          </p:val>
                                        </p:tav>
                                        <p:tav tm="100000">
                                          <p:val>
                                            <p:strVal val="#ppt_x"/>
                                          </p:val>
                                        </p:tav>
                                      </p:tavLst>
                                    </p:anim>
                                    <p:anim calcmode="lin" valueType="num">
                                      <p:cBhvr additive="base">
                                        <p:cTn id="44"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9"/>
                                        </p:tgtEl>
                                        <p:attrNameLst>
                                          <p:attrName>style.visibility</p:attrName>
                                        </p:attrNameLst>
                                      </p:cBhvr>
                                      <p:to>
                                        <p:strVal val="visible"/>
                                      </p:to>
                                    </p:set>
                                    <p:anim calcmode="lin" valueType="num">
                                      <p:cBhvr additive="base">
                                        <p:cTn id="53" dur="500" fill="hold"/>
                                        <p:tgtEl>
                                          <p:spTgt spid="39"/>
                                        </p:tgtEl>
                                        <p:attrNameLst>
                                          <p:attrName>ppt_x</p:attrName>
                                        </p:attrNameLst>
                                      </p:cBhvr>
                                      <p:tavLst>
                                        <p:tav tm="0">
                                          <p:val>
                                            <p:strVal val="#ppt_x"/>
                                          </p:val>
                                        </p:tav>
                                        <p:tav tm="100000">
                                          <p:val>
                                            <p:strVal val="#ppt_x"/>
                                          </p:val>
                                        </p:tav>
                                      </p:tavLst>
                                    </p:anim>
                                    <p:anim calcmode="lin" valueType="num">
                                      <p:cBhvr additive="base">
                                        <p:cTn id="54"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4"/>
                                        </p:tgtEl>
                                        <p:attrNameLst>
                                          <p:attrName>style.visibility</p:attrName>
                                        </p:attrNameLst>
                                      </p:cBhvr>
                                      <p:to>
                                        <p:strVal val="visible"/>
                                      </p:to>
                                    </p:set>
                                    <p:anim calcmode="lin" valueType="num">
                                      <p:cBhvr additive="base">
                                        <p:cTn id="59" dur="500" fill="hold"/>
                                        <p:tgtEl>
                                          <p:spTgt spid="64"/>
                                        </p:tgtEl>
                                        <p:attrNameLst>
                                          <p:attrName>ppt_x</p:attrName>
                                        </p:attrNameLst>
                                      </p:cBhvr>
                                      <p:tavLst>
                                        <p:tav tm="0">
                                          <p:val>
                                            <p:strVal val="#ppt_x"/>
                                          </p:val>
                                        </p:tav>
                                        <p:tav tm="100000">
                                          <p:val>
                                            <p:strVal val="#ppt_x"/>
                                          </p:val>
                                        </p:tav>
                                      </p:tavLst>
                                    </p:anim>
                                    <p:anim calcmode="lin" valueType="num">
                                      <p:cBhvr additive="base">
                                        <p:cTn id="60" dur="500" fill="hold"/>
                                        <p:tgtEl>
                                          <p:spTgt spid="64"/>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ppt_x"/>
                                          </p:val>
                                        </p:tav>
                                        <p:tav tm="100000">
                                          <p:val>
                                            <p:strVal val="#ppt_x"/>
                                          </p:val>
                                        </p:tav>
                                      </p:tavLst>
                                    </p:anim>
                                    <p:anim calcmode="lin" valueType="num">
                                      <p:cBhvr additive="base">
                                        <p:cTn id="64"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8"/>
                                        </p:tgtEl>
                                        <p:attrNameLst>
                                          <p:attrName>style.visibility</p:attrName>
                                        </p:attrNameLst>
                                      </p:cBhvr>
                                      <p:to>
                                        <p:strVal val="visible"/>
                                      </p:to>
                                    </p:set>
                                    <p:anim calcmode="lin" valueType="num">
                                      <p:cBhvr additive="base">
                                        <p:cTn id="69" dur="500" fill="hold"/>
                                        <p:tgtEl>
                                          <p:spTgt spid="38"/>
                                        </p:tgtEl>
                                        <p:attrNameLst>
                                          <p:attrName>ppt_x</p:attrName>
                                        </p:attrNameLst>
                                      </p:cBhvr>
                                      <p:tavLst>
                                        <p:tav tm="0">
                                          <p:val>
                                            <p:strVal val="#ppt_x"/>
                                          </p:val>
                                        </p:tav>
                                        <p:tav tm="100000">
                                          <p:val>
                                            <p:strVal val="#ppt_x"/>
                                          </p:val>
                                        </p:tav>
                                      </p:tavLst>
                                    </p:anim>
                                    <p:anim calcmode="lin" valueType="num">
                                      <p:cBhvr additive="base">
                                        <p:cTn id="70" dur="500" fill="hold"/>
                                        <p:tgtEl>
                                          <p:spTgt spid="3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 calcmode="lin" valueType="num">
                                      <p:cBhvr additive="base">
                                        <p:cTn id="73" dur="500" fill="hold"/>
                                        <p:tgtEl>
                                          <p:spTgt spid="35"/>
                                        </p:tgtEl>
                                        <p:attrNameLst>
                                          <p:attrName>ppt_x</p:attrName>
                                        </p:attrNameLst>
                                      </p:cBhvr>
                                      <p:tavLst>
                                        <p:tav tm="0">
                                          <p:val>
                                            <p:strVal val="#ppt_x"/>
                                          </p:val>
                                        </p:tav>
                                        <p:tav tm="100000">
                                          <p:val>
                                            <p:strVal val="#ppt_x"/>
                                          </p:val>
                                        </p:tav>
                                      </p:tavLst>
                                    </p:anim>
                                    <p:anim calcmode="lin" valueType="num">
                                      <p:cBhvr additive="base">
                                        <p:cTn id="74" dur="500" fill="hold"/>
                                        <p:tgtEl>
                                          <p:spTgt spid="35"/>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1"/>
                                        </p:tgtEl>
                                        <p:attrNameLst>
                                          <p:attrName>style.visibility</p:attrName>
                                        </p:attrNameLst>
                                      </p:cBhvr>
                                      <p:to>
                                        <p:strVal val="visible"/>
                                      </p:to>
                                    </p:set>
                                    <p:anim calcmode="lin" valueType="num">
                                      <p:cBhvr additive="base">
                                        <p:cTn id="77" dur="500" fill="hold"/>
                                        <p:tgtEl>
                                          <p:spTgt spid="61"/>
                                        </p:tgtEl>
                                        <p:attrNameLst>
                                          <p:attrName>ppt_x</p:attrName>
                                        </p:attrNameLst>
                                      </p:cBhvr>
                                      <p:tavLst>
                                        <p:tav tm="0">
                                          <p:val>
                                            <p:strVal val="#ppt_x"/>
                                          </p:val>
                                        </p:tav>
                                        <p:tav tm="100000">
                                          <p:val>
                                            <p:strVal val="#ppt_x"/>
                                          </p:val>
                                        </p:tav>
                                      </p:tavLst>
                                    </p:anim>
                                    <p:anim calcmode="lin" valueType="num">
                                      <p:cBhvr additive="base">
                                        <p:cTn id="7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6"/>
                                        </p:tgtEl>
                                        <p:attrNameLst>
                                          <p:attrName>style.visibility</p:attrName>
                                        </p:attrNameLst>
                                      </p:cBhvr>
                                      <p:to>
                                        <p:strVal val="visible"/>
                                      </p:to>
                                    </p:set>
                                    <p:anim calcmode="lin" valueType="num">
                                      <p:cBhvr additive="base">
                                        <p:cTn id="87" dur="500" fill="hold"/>
                                        <p:tgtEl>
                                          <p:spTgt spid="66"/>
                                        </p:tgtEl>
                                        <p:attrNameLst>
                                          <p:attrName>ppt_x</p:attrName>
                                        </p:attrNameLst>
                                      </p:cBhvr>
                                      <p:tavLst>
                                        <p:tav tm="0">
                                          <p:val>
                                            <p:strVal val="#ppt_x"/>
                                          </p:val>
                                        </p:tav>
                                        <p:tav tm="100000">
                                          <p:val>
                                            <p:strVal val="#ppt_x"/>
                                          </p:val>
                                        </p:tav>
                                      </p:tavLst>
                                    </p:anim>
                                    <p:anim calcmode="lin" valueType="num">
                                      <p:cBhvr additive="base">
                                        <p:cTn id="88" dur="500" fill="hold"/>
                                        <p:tgtEl>
                                          <p:spTgt spid="66"/>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 calcmode="lin" valueType="num">
                                      <p:cBhvr additive="base">
                                        <p:cTn id="91" dur="500" fill="hold"/>
                                        <p:tgtEl>
                                          <p:spTgt spid="62"/>
                                        </p:tgtEl>
                                        <p:attrNameLst>
                                          <p:attrName>ppt_x</p:attrName>
                                        </p:attrNameLst>
                                      </p:cBhvr>
                                      <p:tavLst>
                                        <p:tav tm="0">
                                          <p:val>
                                            <p:strVal val="#ppt_x"/>
                                          </p:val>
                                        </p:tav>
                                        <p:tav tm="100000">
                                          <p:val>
                                            <p:strVal val="#ppt_x"/>
                                          </p:val>
                                        </p:tav>
                                      </p:tavLst>
                                    </p:anim>
                                    <p:anim calcmode="lin" valueType="num">
                                      <p:cBhvr additive="base">
                                        <p:cTn id="92"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73"/>
                                        </p:tgtEl>
                                        <p:attrNameLst>
                                          <p:attrName>style.visibility</p:attrName>
                                        </p:attrNameLst>
                                      </p:cBhvr>
                                      <p:to>
                                        <p:strVal val="visible"/>
                                      </p:to>
                                    </p:set>
                                    <p:anim calcmode="lin" valueType="num">
                                      <p:cBhvr additive="base">
                                        <p:cTn id="97" dur="500" fill="hold"/>
                                        <p:tgtEl>
                                          <p:spTgt spid="73"/>
                                        </p:tgtEl>
                                        <p:attrNameLst>
                                          <p:attrName>ppt_x</p:attrName>
                                        </p:attrNameLst>
                                      </p:cBhvr>
                                      <p:tavLst>
                                        <p:tav tm="0">
                                          <p:val>
                                            <p:strVal val="#ppt_x"/>
                                          </p:val>
                                        </p:tav>
                                        <p:tav tm="100000">
                                          <p:val>
                                            <p:strVal val="#ppt_x"/>
                                          </p:val>
                                        </p:tav>
                                      </p:tavLst>
                                    </p:anim>
                                    <p:anim calcmode="lin" valueType="num">
                                      <p:cBhvr additive="base">
                                        <p:cTn id="9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6" grpId="0" animBg="1"/>
      <p:bldP spid="35" grpId="0" animBg="1"/>
      <p:bldP spid="38" grpId="0" animBg="1"/>
      <p:bldP spid="64" grpId="0" animBg="1"/>
      <p:bldP spid="66" grpId="0" animBg="1"/>
      <p:bldP spid="67" grpId="0" animBg="1"/>
      <p:bldP spid="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对角圆角矩形 10"/>
          <p:cNvSpPr/>
          <p:nvPr/>
        </p:nvSpPr>
        <p:spPr>
          <a:xfrm>
            <a:off x="1547940" y="2560955"/>
            <a:ext cx="9197340" cy="2870200"/>
          </a:xfrm>
          <a:prstGeom prst="round2DiagRect">
            <a:avLst/>
          </a:prstGeom>
          <a:solidFill>
            <a:srgbClr val="9E0808"/>
          </a:solidFill>
          <a:ln>
            <a:solidFill>
              <a:srgbClr val="9E0808"/>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16875" y="2804160"/>
            <a:ext cx="8653145" cy="2306955"/>
          </a:xfrm>
          <a:prstGeom prst="rect">
            <a:avLst/>
          </a:prstGeom>
        </p:spPr>
        <p:txBody>
          <a:bodyPr wrap="square">
            <a:spAutoFit/>
          </a:bodyPr>
          <a:lstStyle/>
          <a:p>
            <a:pPr algn="l">
              <a:lnSpc>
                <a:spcPct val="200000"/>
              </a:lnSpc>
            </a:pPr>
            <a:r>
              <a:rPr lang="zh-CN" altLang="en-US" dirty="0">
                <a:solidFill>
                  <a:schemeClr val="bg1"/>
                </a:solidFill>
                <a:latin typeface="微软雅黑" panose="020B0503020204020204" pitchFamily="34" charset="-122"/>
                <a:ea typeface="微软雅黑" panose="020B0503020204020204" pitchFamily="34" charset="-122"/>
              </a:rPr>
              <a:t>基于目前现状（临床问题），其中</a:t>
            </a:r>
            <a:r>
              <a:rPr lang="en-US" altLang="zh-CN" dirty="0">
                <a:solidFill>
                  <a:schemeClr val="bg1"/>
                </a:solidFill>
                <a:latin typeface="微软雅黑" panose="020B0503020204020204" pitchFamily="34" charset="-122"/>
                <a:ea typeface="微软雅黑" panose="020B0503020204020204" pitchFamily="34" charset="-122"/>
              </a:rPr>
              <a:t>XX</a:t>
            </a:r>
            <a:r>
              <a:rPr lang="zh-CN" altLang="en-US" dirty="0">
                <a:solidFill>
                  <a:schemeClr val="bg1"/>
                </a:solidFill>
                <a:latin typeface="微软雅黑" panose="020B0503020204020204" pitchFamily="34" charset="-122"/>
                <a:ea typeface="微软雅黑" panose="020B0503020204020204" pitchFamily="34" charset="-122"/>
              </a:rPr>
              <a:t>是疑难问题，导致该疾病的主要因子及其作用机理，重点阐述与你研究项目相关的研究进展，能够在研究进展介绍结束后，明确一个未解决的问题，即你的项目要解决的问题。所以我们有依据的认为（科学问题）在该（临床问题）的解决过程中起到关键作用。</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3" name="Group 24"/>
          <p:cNvGrpSpPr/>
          <p:nvPr/>
        </p:nvGrpSpPr>
        <p:grpSpPr>
          <a:xfrm>
            <a:off x="3760516" y="1827371"/>
            <a:ext cx="5221122" cy="935050"/>
            <a:chOff x="2187746" y="2123279"/>
            <a:chExt cx="1927113" cy="1931011"/>
          </a:xfrm>
        </p:grpSpPr>
        <p:sp>
          <p:nvSpPr>
            <p:cNvPr id="14" name="任意多边形 82"/>
            <p:cNvSpPr/>
            <p:nvPr/>
          </p:nvSpPr>
          <p:spPr bwMode="auto">
            <a:xfrm rot="5400000">
              <a:off x="2185797" y="2125228"/>
              <a:ext cx="1931011" cy="1927113"/>
            </a:xfrm>
            <a:prstGeom prst="roundRect">
              <a:avLst/>
            </a:pr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15" name="任意多边形 83"/>
            <p:cNvSpPr/>
            <p:nvPr/>
          </p:nvSpPr>
          <p:spPr bwMode="auto">
            <a:xfrm rot="16200000">
              <a:off x="2199710" y="2139114"/>
              <a:ext cx="1903185" cy="1899341"/>
            </a:xfrm>
            <a:prstGeom prst="roundRect">
              <a:avLst/>
            </a:pr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16" name="椭圆 80"/>
            <p:cNvSpPr/>
            <p:nvPr/>
          </p:nvSpPr>
          <p:spPr bwMode="auto">
            <a:xfrm>
              <a:off x="2270010" y="2391058"/>
              <a:ext cx="1750943" cy="1395452"/>
            </a:xfrm>
            <a:prstGeom prst="roundRect">
              <a:avLst/>
            </a:prstGeom>
            <a:solidFill>
              <a:srgbClr val="9E0808"/>
            </a:solidFill>
            <a:ln w="25400" cap="flat" cmpd="sng" algn="ctr">
              <a:solidFill>
                <a:srgbClr val="9E0808"/>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17" name="矩形 16"/>
          <p:cNvSpPr/>
          <p:nvPr/>
        </p:nvSpPr>
        <p:spPr>
          <a:xfrm>
            <a:off x="4124468" y="2033286"/>
            <a:ext cx="4493538"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从临床问题聚焦到科学问题</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33688" y="-52809"/>
            <a:ext cx="7982822" cy="1198880"/>
          </a:xfrm>
          <a:prstGeom prst="rect">
            <a:avLst/>
          </a:prstGeom>
        </p:spPr>
        <p:txBody>
          <a:bodyPr wrap="square">
            <a:spAutoFit/>
          </a:bodyPr>
          <a:lstStyle/>
          <a:p>
            <a:pPr>
              <a:lnSpc>
                <a:spcPct val="150000"/>
              </a:lnSpc>
            </a:pPr>
            <a:r>
              <a:rPr lang="zh-CN" altLang="en-US" sz="2400" b="1" dirty="0">
                <a:ea typeface="微软雅黑" panose="020B0503020204020204" pitchFamily="34" charset="-122"/>
                <a:cs typeface="+mn-ea"/>
              </a:rPr>
              <a:t>为解决这个临床问题，别人做了什么科学研究，</a:t>
            </a:r>
            <a:endParaRPr lang="zh-CN" altLang="en-US" sz="2400" b="1" dirty="0">
              <a:ea typeface="微软雅黑" panose="020B0503020204020204" pitchFamily="34" charset="-122"/>
              <a:cs typeface="+mn-ea"/>
            </a:endParaRPr>
          </a:p>
          <a:p>
            <a:pPr>
              <a:lnSpc>
                <a:spcPct val="150000"/>
              </a:lnSpc>
            </a:pPr>
            <a:r>
              <a:rPr lang="zh-CN" altLang="en-US" sz="2400" b="1" dirty="0">
                <a:ea typeface="微软雅黑" panose="020B0503020204020204" pitchFamily="34" charset="-122"/>
                <a:cs typeface="+mn-ea"/>
              </a:rPr>
              <a:t>现如今的研究热点是什么？</a:t>
            </a:r>
            <a:endParaRPr lang="en-US" altLang="zh-CN" sz="2400" b="1" dirty="0">
              <a:ea typeface="微软雅黑" panose="020B0503020204020204" pitchFamily="34" charset="-122"/>
              <a:cs typeface="+mn-ea"/>
            </a:endParaRPr>
          </a:p>
        </p:txBody>
      </p:sp>
      <p:sp>
        <p:nvSpPr>
          <p:cNvPr id="10" name="半闭框 9"/>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3" name="五边形 2"/>
          <p:cNvSpPr/>
          <p:nvPr/>
        </p:nvSpPr>
        <p:spPr>
          <a:xfrm>
            <a:off x="-12065" y="-4445"/>
            <a:ext cx="695325" cy="1052195"/>
          </a:xfrm>
          <a:prstGeom prst="homePlate">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350466" y="2475640"/>
            <a:ext cx="7341704" cy="2169825"/>
          </a:xfrm>
          <a:prstGeom prst="rect">
            <a:avLst/>
          </a:prstGeom>
          <a:solidFill>
            <a:schemeClr val="bg1"/>
          </a:solidFill>
          <a:effectLst>
            <a:outerShdw blurRad="50800" dist="38100" algn="l" rotWithShape="0">
              <a:prstClr val="black">
                <a:alpha val="40000"/>
              </a:prstClr>
            </a:outerShdw>
          </a:effectLst>
          <a:scene3d>
            <a:camera prst="orthographicFront"/>
            <a:lightRig rig="threePt" dir="t"/>
          </a:scene3d>
          <a:sp3d>
            <a:bevelT w="165100" prst="coolSlant"/>
          </a:sp3d>
        </p:spPr>
        <p:txBody>
          <a:bodyPr wrap="square">
            <a:spAutoFit/>
          </a:bodyPr>
          <a:lstStyle/>
          <a:p>
            <a:pPr algn="just">
              <a:lnSpc>
                <a:spcPct val="150000"/>
              </a:lnSpc>
            </a:pP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前文：鼻咽癌的局部晚期或复发转移</a:t>
            </a:r>
            <a:r>
              <a:rPr lang="zh-CN" altLang="en-US" dirty="0">
                <a:latin typeface="微软雅黑" panose="020B0503020204020204" pitchFamily="34" charset="-122"/>
                <a:ea typeface="微软雅黑" panose="020B0503020204020204" pitchFamily="34" charset="-122"/>
              </a:rPr>
              <a:t>）然而迄今为止，鼻咽癌真正的发病机制仍尚未完全阐明，这就使得鼻咽癌的早期诊断及临床治疗非常困难</a:t>
            </a:r>
            <a:r>
              <a:rPr lang="en-US" altLang="zh-CN" dirty="0">
                <a:solidFill>
                  <a:srgbClr val="0000FF"/>
                </a:solidFill>
              </a:rPr>
              <a:t>(PMID: 28454443)</a:t>
            </a:r>
            <a:r>
              <a:rPr lang="zh-CN" altLang="en-US" dirty="0">
                <a:latin typeface="微软雅黑" panose="020B0503020204020204" pitchFamily="34" charset="-122"/>
                <a:ea typeface="微软雅黑" panose="020B0503020204020204" pitchFamily="34" charset="-122"/>
              </a:rPr>
              <a:t>。近来，一直有文献不断报道抑癌</a:t>
            </a:r>
            <a:r>
              <a:rPr lang="en-US" altLang="zh-CN" dirty="0">
                <a:latin typeface="微软雅黑" panose="020B0503020204020204" pitchFamily="34" charset="-122"/>
                <a:ea typeface="微软雅黑" panose="020B0503020204020204" pitchFamily="34" charset="-122"/>
              </a:rPr>
              <a:t>microRNAs</a:t>
            </a:r>
            <a:r>
              <a:rPr lang="zh-CN" altLang="en-US" dirty="0">
                <a:latin typeface="微软雅黑" panose="020B0503020204020204" pitchFamily="34" charset="-122"/>
                <a:ea typeface="微软雅黑" panose="020B0503020204020204" pitchFamily="34" charset="-122"/>
              </a:rPr>
              <a:t>参与鼻咽癌发生发展或治疗反应，如</a:t>
            </a:r>
            <a:r>
              <a:rPr lang="en-US" altLang="zh-CN" dirty="0">
                <a:latin typeface="微软雅黑" panose="020B0503020204020204" pitchFamily="34" charset="-122"/>
                <a:ea typeface="微软雅黑" panose="020B0503020204020204" pitchFamily="34" charset="-122"/>
              </a:rPr>
              <a:t>miR-451</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mir-3188</a:t>
            </a:r>
            <a:r>
              <a:rPr lang="en-US" altLang="zh-CN" dirty="0">
                <a:solidFill>
                  <a:srgbClr val="0000FF"/>
                </a:solidFill>
              </a:rPr>
              <a:t>(PMID: 24138931; PMID: 27095304)</a:t>
            </a:r>
            <a:r>
              <a:rPr lang="zh-CN" altLang="en-US" dirty="0"/>
              <a:t>。</a:t>
            </a:r>
            <a:endParaRPr lang="zh-CN" altLang="en-US" dirty="0">
              <a:latin typeface="微软雅黑" panose="020B0503020204020204" pitchFamily="34" charset="-122"/>
              <a:ea typeface="微软雅黑" panose="020B0503020204020204" pitchFamily="34" charset="-122"/>
            </a:endParaRPr>
          </a:p>
        </p:txBody>
      </p:sp>
      <p:cxnSp>
        <p:nvCxnSpPr>
          <p:cNvPr id="18" name="直接连接符 17"/>
          <p:cNvCxnSpPr/>
          <p:nvPr/>
        </p:nvCxnSpPr>
        <p:spPr>
          <a:xfrm>
            <a:off x="2385711" y="3337368"/>
            <a:ext cx="7213154" cy="0"/>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436968" y="2953275"/>
            <a:ext cx="7161897" cy="2843"/>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2350770" y="1835785"/>
            <a:ext cx="7388225" cy="1077603"/>
            <a:chOff x="2350770" y="1835785"/>
            <a:chExt cx="7388225" cy="1077603"/>
          </a:xfrm>
        </p:grpSpPr>
        <p:sp>
          <p:nvSpPr>
            <p:cNvPr id="20" name="KSO_Shape"/>
            <p:cNvSpPr/>
            <p:nvPr/>
          </p:nvSpPr>
          <p:spPr>
            <a:xfrm rot="5400000" flipH="1">
              <a:off x="5600325" y="2478866"/>
              <a:ext cx="617367" cy="251678"/>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1" name="矩形 20"/>
            <p:cNvSpPr/>
            <p:nvPr/>
          </p:nvSpPr>
          <p:spPr>
            <a:xfrm>
              <a:off x="2350770" y="1835785"/>
              <a:ext cx="7388225" cy="460375"/>
            </a:xfrm>
            <a:prstGeom prst="rect">
              <a:avLst/>
            </a:prstGeom>
            <a:solidFill>
              <a:srgbClr val="9E0808"/>
            </a:solidFill>
            <a:ln>
              <a:solidFill>
                <a:srgbClr val="9E0808"/>
              </a:solidFill>
            </a:ln>
          </p:spPr>
          <p:txBody>
            <a:bodyPr wrap="square">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基于局部晚期或复发转移</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（临床问题），其中发病机制的探索仍疑难问题</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cxnSp>
        <p:nvCxnSpPr>
          <p:cNvPr id="22" name="直接连接符 21"/>
          <p:cNvCxnSpPr/>
          <p:nvPr/>
        </p:nvCxnSpPr>
        <p:spPr>
          <a:xfrm>
            <a:off x="2436968" y="4170146"/>
            <a:ext cx="7124573" cy="0"/>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860990" y="3792495"/>
            <a:ext cx="4700551" cy="0"/>
          </a:xfrm>
          <a:prstGeom prst="line">
            <a:avLst/>
          </a:prstGeom>
          <a:ln w="38100">
            <a:solidFill>
              <a:srgbClr val="9E0808"/>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379345" y="4170068"/>
            <a:ext cx="7313295" cy="1043917"/>
            <a:chOff x="2379345" y="4170068"/>
            <a:chExt cx="7313295" cy="1043917"/>
          </a:xfrm>
        </p:grpSpPr>
        <p:sp>
          <p:nvSpPr>
            <p:cNvPr id="24" name="KSO_Shape"/>
            <p:cNvSpPr/>
            <p:nvPr/>
          </p:nvSpPr>
          <p:spPr>
            <a:xfrm rot="16200000" flipH="1">
              <a:off x="5600325" y="4352913"/>
              <a:ext cx="617367" cy="251678"/>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5" name="矩形 24"/>
            <p:cNvSpPr/>
            <p:nvPr/>
          </p:nvSpPr>
          <p:spPr>
            <a:xfrm>
              <a:off x="2379345" y="4753610"/>
              <a:ext cx="7313295" cy="460375"/>
            </a:xfrm>
            <a:prstGeom prst="rect">
              <a:avLst/>
            </a:prstGeom>
            <a:solidFill>
              <a:srgbClr val="9E0808"/>
            </a:solidFill>
          </p:spPr>
          <p:txBody>
            <a:bodyPr wrap="square">
              <a:spAutoFit/>
            </a:bodyPr>
            <a:lstStyle/>
            <a:p>
              <a:pPr algn="ctr">
                <a:lnSpc>
                  <a:spcPct val="150000"/>
                </a:lnSpc>
              </a:pPr>
              <a:r>
                <a:rPr lang="zh-CN" altLang="en-US" sz="1600" b="1" dirty="0">
                  <a:solidFill>
                    <a:schemeClr val="bg1"/>
                  </a:solidFill>
                  <a:latin typeface="微软雅黑" panose="020B0503020204020204" pitchFamily="34" charset="-122"/>
                  <a:ea typeface="微软雅黑" panose="020B0503020204020204" pitchFamily="34" charset="-122"/>
                </a:rPr>
                <a:t>与你研究项目相关的研究进展，从临床问题聚焦到科学问题。</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grpSp>
      <p:sp>
        <p:nvSpPr>
          <p:cNvPr id="12" name="半闭框 11"/>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3" name="矩形 2"/>
          <p:cNvSpPr/>
          <p:nvPr/>
        </p:nvSpPr>
        <p:spPr>
          <a:xfrm>
            <a:off x="633688" y="-137033"/>
            <a:ext cx="7982822" cy="1198880"/>
          </a:xfrm>
          <a:prstGeom prst="rect">
            <a:avLst/>
          </a:prstGeom>
        </p:spPr>
        <p:txBody>
          <a:bodyPr wrap="square">
            <a:spAutoFit/>
          </a:bodyPr>
          <a:lstStyle/>
          <a:p>
            <a:pPr>
              <a:lnSpc>
                <a:spcPct val="150000"/>
              </a:lnSpc>
            </a:pPr>
            <a:r>
              <a:rPr lang="zh-CN" altLang="en-US" sz="2400" b="1" dirty="0">
                <a:ea typeface="微软雅黑" panose="020B0503020204020204" pitchFamily="34" charset="-122"/>
                <a:cs typeface="+mn-ea"/>
              </a:rPr>
              <a:t>为解决这个临床问题，别人做了什么科学研究，</a:t>
            </a:r>
            <a:endParaRPr lang="zh-CN" altLang="en-US" sz="2400" b="1" dirty="0">
              <a:ea typeface="微软雅黑" panose="020B0503020204020204" pitchFamily="34" charset="-122"/>
              <a:cs typeface="+mn-ea"/>
            </a:endParaRPr>
          </a:p>
          <a:p>
            <a:pPr>
              <a:lnSpc>
                <a:spcPct val="150000"/>
              </a:lnSpc>
            </a:pPr>
            <a:r>
              <a:rPr lang="zh-CN" altLang="en-US" sz="2400" b="1" dirty="0">
                <a:ea typeface="微软雅黑" panose="020B0503020204020204" pitchFamily="34" charset="-122"/>
                <a:cs typeface="+mn-ea"/>
              </a:rPr>
              <a:t>现如今的研究热点是什么？</a:t>
            </a:r>
            <a:endParaRPr lang="en-US" altLang="zh-CN" sz="2400" b="1" dirty="0">
              <a:ea typeface="微软雅黑" panose="020B0503020204020204" pitchFamily="34" charset="-122"/>
              <a:cs typeface="+mn-ea"/>
            </a:endParaRPr>
          </a:p>
        </p:txBody>
      </p:sp>
      <p:sp>
        <p:nvSpPr>
          <p:cNvPr id="4" name="五边形 3"/>
          <p:cNvSpPr/>
          <p:nvPr/>
        </p:nvSpPr>
        <p:spPr>
          <a:xfrm>
            <a:off x="-12065" y="-4445"/>
            <a:ext cx="695325" cy="1052195"/>
          </a:xfrm>
          <a:prstGeom prst="homePlate">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84157" y="-137033"/>
            <a:ext cx="10140254" cy="1198880"/>
          </a:xfrm>
          <a:prstGeom prst="rect">
            <a:avLst/>
          </a:prstGeom>
        </p:spPr>
        <p:txBody>
          <a:bodyPr wrap="square">
            <a:spAutoFit/>
          </a:bodyPr>
          <a:lstStyle/>
          <a:p>
            <a:pPr>
              <a:lnSpc>
                <a:spcPct val="15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我们的</a:t>
            </a:r>
            <a:r>
              <a:rPr lang="zh-CN" altLang="en-US" sz="2400" b="1" dirty="0">
                <a:solidFill>
                  <a:srgbClr val="9E0808"/>
                </a:solidFill>
                <a:latin typeface="微软雅黑" panose="020B0503020204020204" pitchFamily="34" charset="-122"/>
                <a:ea typeface="微软雅黑" panose="020B0503020204020204" pitchFamily="34" charset="-122"/>
              </a:rPr>
              <a:t>科学假说</a:t>
            </a: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是什么</a:t>
            </a:r>
            <a:r>
              <a:rPr lang="zh-CN" altLang="en-US" sz="2400" b="1" dirty="0">
                <a:solidFill>
                  <a:srgbClr val="12134E"/>
                </a:solidFill>
                <a:latin typeface="微软雅黑" panose="020B0503020204020204" pitchFamily="34" charset="-122"/>
                <a:ea typeface="微软雅黑" panose="020B0503020204020204" pitchFamily="34" charset="-122"/>
              </a:rPr>
              <a:t>？</a:t>
            </a:r>
            <a:endParaRPr lang="zh-CN" altLang="en-US" sz="2400" b="1" dirty="0">
              <a:solidFill>
                <a:srgbClr val="12134E"/>
              </a:solidFill>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我们的</a:t>
            </a:r>
            <a:r>
              <a:rPr lang="zh-CN" altLang="en-US" sz="2400" b="1" dirty="0">
                <a:solidFill>
                  <a:srgbClr val="9E0808"/>
                </a:solidFill>
                <a:latin typeface="微软雅黑" panose="020B0503020204020204" pitchFamily="34" charset="-122"/>
                <a:ea typeface="微软雅黑" panose="020B0503020204020204" pitchFamily="34" charset="-122"/>
              </a:rPr>
              <a:t>科学</a:t>
            </a:r>
            <a:r>
              <a:rPr lang="zh-CN" altLang="en-US" sz="2400" b="1" dirty="0" smtClean="0">
                <a:solidFill>
                  <a:srgbClr val="9E0808"/>
                </a:solidFill>
                <a:latin typeface="微软雅黑" panose="020B0503020204020204" pitchFamily="34" charset="-122"/>
                <a:ea typeface="微软雅黑" panose="020B0503020204020204" pitchFamily="34" charset="-122"/>
              </a:rPr>
              <a:t>假说</a:t>
            </a:r>
            <a:r>
              <a:rPr lang="zh-CN" altLang="en-US" sz="2400" b="1" dirty="0">
                <a:latin typeface="微软雅黑" panose="020B0503020204020204" pitchFamily="34" charset="-122"/>
                <a:ea typeface="微软雅黑" panose="020B0503020204020204" pitchFamily="34" charset="-122"/>
              </a:rPr>
              <a:t>是</a:t>
            </a:r>
            <a:r>
              <a:rPr lang="zh-CN" altLang="en-US" sz="2400" b="1" dirty="0" smtClean="0">
                <a:latin typeface="微软雅黑" panose="020B0503020204020204" pitchFamily="34" charset="-122"/>
                <a:ea typeface="微软雅黑" panose="020B0503020204020204" pitchFamily="34" charset="-122"/>
              </a:rPr>
              <a:t>如何</a:t>
            </a:r>
            <a:r>
              <a:rPr lang="zh-CN" altLang="en-US" sz="2400" b="1" dirty="0">
                <a:latin typeface="微软雅黑" panose="020B0503020204020204" pitchFamily="34" charset="-122"/>
                <a:ea typeface="微软雅黑" panose="020B0503020204020204" pitchFamily="34" charset="-122"/>
              </a:rPr>
              <a:t>得出来的？</a:t>
            </a:r>
            <a:r>
              <a:rPr lang="zh-CN" altLang="en-US" sz="2400" b="1" dirty="0">
                <a:ea typeface="微软雅黑" panose="020B0503020204020204" pitchFamily="34" charset="-122"/>
                <a:cs typeface="+mn-ea"/>
              </a:rPr>
              <a:t>热点是什么？</a:t>
            </a:r>
            <a:endParaRPr lang="en-US" altLang="zh-CN" sz="2400" b="1" dirty="0">
              <a:ea typeface="微软雅黑" panose="020B0503020204020204" pitchFamily="34" charset="-122"/>
              <a:cs typeface="+mn-ea"/>
            </a:endParaRPr>
          </a:p>
        </p:txBody>
      </p:sp>
      <p:sp>
        <p:nvSpPr>
          <p:cNvPr id="12" name="对角圆角矩形 11"/>
          <p:cNvSpPr/>
          <p:nvPr/>
        </p:nvSpPr>
        <p:spPr>
          <a:xfrm>
            <a:off x="6026150" y="3106420"/>
            <a:ext cx="5407660" cy="2040255"/>
          </a:xfrm>
          <a:prstGeom prst="round2DiagRect">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7225" y="3600450"/>
            <a:ext cx="2090420" cy="647700"/>
            <a:chOff x="3035" y="4758"/>
            <a:chExt cx="3292" cy="1020"/>
          </a:xfrm>
        </p:grpSpPr>
        <p:sp>
          <p:nvSpPr>
            <p:cNvPr id="3" name="椭圆 80"/>
            <p:cNvSpPr/>
            <p:nvPr/>
          </p:nvSpPr>
          <p:spPr bwMode="auto">
            <a:xfrm>
              <a:off x="3366" y="4944"/>
              <a:ext cx="2611" cy="834"/>
            </a:xfrm>
            <a:prstGeom prst="roundRect">
              <a:avLst/>
            </a:prstGeom>
            <a:solidFill>
              <a:srgbClr val="9E0808"/>
            </a:solidFill>
            <a:ln w="25400" cap="flat" cmpd="sng" algn="ctr">
              <a:noFill/>
              <a:prstDash val="solid"/>
            </a:ln>
            <a:effectLst>
              <a:innerShdw blurRad="63500" dist="25400" dir="18660000">
                <a:prstClr val="black">
                  <a:alpha val="35000"/>
                </a:prstClr>
              </a:innerShdw>
            </a:effectLst>
          </p:spPr>
          <p:txBody>
            <a:bodyPr anchor="ctr"/>
            <a:lstStyle/>
            <a:p>
              <a:pPr algn="ctr" eaLnBrk="1" hangingPunct="1"/>
              <a:endParaRPr lang="zh-CN" altLang="en-US" kern="0" dirty="0">
                <a:solidFill>
                  <a:srgbClr val="FFFFFF"/>
                </a:solidFill>
                <a:latin typeface="Arial" panose="020B0604020202020204" pitchFamily="34" charset="0"/>
              </a:endParaRPr>
            </a:p>
          </p:txBody>
        </p:sp>
        <p:sp>
          <p:nvSpPr>
            <p:cNvPr id="14" name="矩形 13"/>
            <p:cNvSpPr/>
            <p:nvPr/>
          </p:nvSpPr>
          <p:spPr>
            <a:xfrm>
              <a:off x="3035" y="4758"/>
              <a:ext cx="3292" cy="915"/>
            </a:xfrm>
            <a:prstGeom prst="rect">
              <a:avLst/>
            </a:prstGeom>
          </p:spPr>
          <p:txBody>
            <a:bodyPr wrap="square">
              <a:spAutoFit/>
            </a:bodyPr>
            <a:lstStyle/>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科学问题</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
        <p:nvSpPr>
          <p:cNvPr id="15" name="矩形 14"/>
          <p:cNvSpPr/>
          <p:nvPr/>
        </p:nvSpPr>
        <p:spPr>
          <a:xfrm>
            <a:off x="6024141" y="3203183"/>
            <a:ext cx="5542384" cy="1846659"/>
          </a:xfrm>
          <a:prstGeom prst="rect">
            <a:avLst/>
          </a:prstGeom>
          <a:noFill/>
          <a:extLst>
            <a:ext uri="{909E8E84-426E-40DD-AFC4-6F175D3DCCD1}">
              <a14:hiddenFill xmlns:a14="http://schemas.microsoft.com/office/drawing/2010/main">
                <a:solidFill>
                  <a:srgbClr val="9E0808"/>
                </a:solidFill>
              </a14:hiddenFill>
            </a:ext>
          </a:extLst>
        </p:spPr>
        <p:txBody>
          <a:bodyPr wrap="square">
            <a:spAutoFit/>
          </a:bodyPr>
          <a:lstStyle/>
          <a:p>
            <a:pPr algn="just">
              <a:lnSpc>
                <a:spcPct val="150000"/>
              </a:lnSpc>
            </a:pPr>
            <a:r>
              <a:rPr lang="zh-CN" altLang="en-US" dirty="0">
                <a:solidFill>
                  <a:schemeClr val="bg1"/>
                </a:solidFill>
                <a:latin typeface="微软雅黑" panose="020B0503020204020204" pitchFamily="34" charset="-122"/>
                <a:ea typeface="微软雅黑" panose="020B0503020204020204" pitchFamily="34" charset="-122"/>
              </a:rPr>
              <a:t>为解决这个</a:t>
            </a:r>
            <a:r>
              <a:rPr lang="zh-CN" altLang="en-US" b="1" dirty="0">
                <a:solidFill>
                  <a:schemeClr val="bg1"/>
                </a:solidFill>
                <a:latin typeface="微软雅黑" panose="020B0503020204020204" pitchFamily="34" charset="-122"/>
                <a:ea typeface="微软雅黑" panose="020B0503020204020204" pitchFamily="34" charset="-122"/>
              </a:rPr>
              <a:t>临床问题</a:t>
            </a:r>
            <a:r>
              <a:rPr lang="zh-CN" altLang="en-US" dirty="0">
                <a:solidFill>
                  <a:schemeClr val="bg1"/>
                </a:solidFill>
                <a:latin typeface="微软雅黑" panose="020B0503020204020204" pitchFamily="34" charset="-122"/>
                <a:ea typeface="微软雅黑" panose="020B0503020204020204" pitchFamily="34" charset="-122"/>
              </a:rPr>
              <a:t>，别人做了什么</a:t>
            </a:r>
            <a:r>
              <a:rPr lang="zh-CN" altLang="en-US" b="1" dirty="0">
                <a:solidFill>
                  <a:schemeClr val="bg1"/>
                </a:solidFill>
                <a:latin typeface="微软雅黑" panose="020B0503020204020204" pitchFamily="34" charset="-122"/>
                <a:ea typeface="微软雅黑" panose="020B0503020204020204" pitchFamily="34" charset="-122"/>
              </a:rPr>
              <a:t>科学研究</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dirty="0">
                <a:solidFill>
                  <a:schemeClr val="bg1"/>
                </a:solidFill>
                <a:latin typeface="微软雅黑" panose="020B0503020204020204" pitchFamily="34" charset="-122"/>
                <a:ea typeface="微软雅黑" panose="020B0503020204020204" pitchFamily="34" charset="-122"/>
              </a:rPr>
              <a:t>别人的</a:t>
            </a:r>
            <a:r>
              <a:rPr lang="zh-CN" altLang="en-US" b="1" dirty="0">
                <a:solidFill>
                  <a:schemeClr val="bg1"/>
                </a:solidFill>
                <a:latin typeface="微软雅黑" panose="020B0503020204020204" pitchFamily="34" charset="-122"/>
                <a:ea typeface="微软雅黑" panose="020B0503020204020204" pitchFamily="34" charset="-122"/>
              </a:rPr>
              <a:t>科学研究</a:t>
            </a:r>
            <a:r>
              <a:rPr lang="zh-CN" altLang="en-US" dirty="0">
                <a:solidFill>
                  <a:schemeClr val="bg1"/>
                </a:solidFill>
                <a:latin typeface="微软雅黑" panose="020B0503020204020204" pitchFamily="34" charset="-122"/>
                <a:ea typeface="微软雅黑" panose="020B0503020204020204" pitchFamily="34" charset="-122"/>
              </a:rPr>
              <a:t>中，有哪些是没有解决的</a:t>
            </a:r>
            <a:r>
              <a:rPr lang="zh-CN" altLang="en-US" b="1" dirty="0">
                <a:solidFill>
                  <a:schemeClr val="bg1"/>
                </a:solidFill>
                <a:latin typeface="微软雅黑" panose="020B0503020204020204" pitchFamily="34" charset="-122"/>
                <a:ea typeface="微软雅黑" panose="020B0503020204020204" pitchFamily="34" charset="-122"/>
              </a:rPr>
              <a:t>科学问题</a:t>
            </a:r>
            <a:r>
              <a:rPr lang="zh-CN" altLang="en-US" dirty="0">
                <a:solidFill>
                  <a:schemeClr val="bg1"/>
                </a:solidFill>
                <a:latin typeface="微软雅黑" panose="020B0503020204020204" pitchFamily="34" charset="-122"/>
                <a:ea typeface="微软雅黑" panose="020B0503020204020204" pitchFamily="34" charset="-122"/>
              </a:rPr>
              <a:t>，有存在争议吗</a:t>
            </a:r>
            <a:r>
              <a:rPr lang="zh-CN" altLang="en-US"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gn="just">
              <a:lnSpc>
                <a:spcPct val="150000"/>
              </a:lnSpc>
            </a:pPr>
            <a:r>
              <a:rPr lang="zh-CN" altLang="en-US" dirty="0">
                <a:solidFill>
                  <a:schemeClr val="bg1"/>
                </a:solidFill>
                <a:latin typeface="微软雅黑" panose="020B0503020204020204" pitchFamily="34" charset="-122"/>
                <a:ea typeface="微软雅黑" panose="020B0503020204020204" pitchFamily="34" charset="-122"/>
              </a:rPr>
              <a:t>如何从</a:t>
            </a:r>
            <a:r>
              <a:rPr lang="zh-CN" altLang="en-US" b="1" dirty="0">
                <a:solidFill>
                  <a:schemeClr val="bg1"/>
                </a:solidFill>
                <a:latin typeface="微软雅黑" panose="020B0503020204020204" pitchFamily="34" charset="-122"/>
                <a:ea typeface="微软雅黑" panose="020B0503020204020204" pitchFamily="34" charset="-122"/>
              </a:rPr>
              <a:t>别人的科学研究</a:t>
            </a:r>
            <a:r>
              <a:rPr lang="zh-CN" altLang="en-US" dirty="0">
                <a:solidFill>
                  <a:schemeClr val="bg1"/>
                </a:solidFill>
                <a:latin typeface="微软雅黑" panose="020B0503020204020204" pitchFamily="34" charset="-122"/>
                <a:ea typeface="微软雅黑" panose="020B0503020204020204" pitchFamily="34" charset="-122"/>
              </a:rPr>
              <a:t>中得出</a:t>
            </a:r>
            <a:r>
              <a:rPr lang="zh-CN" altLang="en-US" b="1" dirty="0">
                <a:solidFill>
                  <a:schemeClr val="bg1"/>
                </a:solidFill>
                <a:latin typeface="微软雅黑" panose="020B0503020204020204" pitchFamily="34" charset="-122"/>
                <a:ea typeface="微软雅黑" panose="020B0503020204020204" pitchFamily="34" charset="-122"/>
              </a:rPr>
              <a:t>我们的科学假设</a:t>
            </a:r>
            <a:r>
              <a:rPr lang="zh-CN" altLang="en-US" dirty="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p:txBody>
      </p:sp>
      <p:grpSp>
        <p:nvGrpSpPr>
          <p:cNvPr id="18" name="组合 17"/>
          <p:cNvGrpSpPr/>
          <p:nvPr/>
        </p:nvGrpSpPr>
        <p:grpSpPr>
          <a:xfrm>
            <a:off x="469900" y="1961515"/>
            <a:ext cx="1908810" cy="638175"/>
            <a:chOff x="1099" y="1961"/>
            <a:chExt cx="3006" cy="1005"/>
          </a:xfrm>
        </p:grpSpPr>
        <p:sp>
          <p:nvSpPr>
            <p:cNvPr id="9" name="椭圆 80"/>
            <p:cNvSpPr/>
            <p:nvPr/>
          </p:nvSpPr>
          <p:spPr bwMode="auto">
            <a:xfrm>
              <a:off x="1099" y="2132"/>
              <a:ext cx="3006" cy="834"/>
            </a:xfrm>
            <a:prstGeom prst="roundRect">
              <a:avLst/>
            </a:prstGeom>
            <a:solidFill>
              <a:srgbClr val="9E0808"/>
            </a:solidFill>
            <a:ln w="25400" cap="flat" cmpd="sng" algn="ctr">
              <a:noFill/>
              <a:prstDash val="solid"/>
            </a:ln>
            <a:effectLst>
              <a:innerShdw blurRad="63500" dist="25400" dir="18660000">
                <a:prstClr val="black">
                  <a:alpha val="35000"/>
                </a:prstClr>
              </a:innerShdw>
            </a:effectLst>
          </p:spPr>
          <p:txBody>
            <a:bodyPr anchor="ctr"/>
            <a:lstStyle/>
            <a:p>
              <a:pPr algn="ctr" eaLnBrk="1" hangingPunct="1"/>
              <a:endParaRPr lang="zh-CN" altLang="en-US" kern="0" dirty="0">
                <a:solidFill>
                  <a:srgbClr val="FFFFFF"/>
                </a:solidFill>
                <a:latin typeface="Arial" panose="020B0604020202020204" pitchFamily="34" charset="0"/>
              </a:endParaRPr>
            </a:p>
          </p:txBody>
        </p:sp>
        <p:sp>
          <p:nvSpPr>
            <p:cNvPr id="17" name="矩形 16"/>
            <p:cNvSpPr/>
            <p:nvPr/>
          </p:nvSpPr>
          <p:spPr>
            <a:xfrm>
              <a:off x="1245" y="1961"/>
              <a:ext cx="2713" cy="787"/>
            </a:xfrm>
            <a:prstGeom prst="rect">
              <a:avLst/>
            </a:prstGeom>
          </p:spPr>
          <p:txBody>
            <a:bodyPr wrap="square">
              <a:spAutoFit/>
            </a:bodyP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引入研究对象</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3868420" y="1974850"/>
            <a:ext cx="1908810" cy="624840"/>
            <a:chOff x="6670" y="1828"/>
            <a:chExt cx="3006" cy="984"/>
          </a:xfrm>
        </p:grpSpPr>
        <p:sp>
          <p:nvSpPr>
            <p:cNvPr id="10" name="椭圆 80"/>
            <p:cNvSpPr/>
            <p:nvPr/>
          </p:nvSpPr>
          <p:spPr bwMode="auto">
            <a:xfrm>
              <a:off x="6670" y="1978"/>
              <a:ext cx="3006" cy="834"/>
            </a:xfrm>
            <a:prstGeom prst="roundRect">
              <a:avLst/>
            </a:prstGeom>
            <a:solidFill>
              <a:srgbClr val="9E0808"/>
            </a:solidFill>
            <a:ln w="25400" cap="flat" cmpd="sng" algn="ctr">
              <a:noFill/>
              <a:prstDash val="solid"/>
            </a:ln>
            <a:effectLst>
              <a:innerShdw blurRad="63500" dist="25400" dir="18660000">
                <a:prstClr val="black">
                  <a:alpha val="35000"/>
                </a:prstClr>
              </a:innerShdw>
            </a:effectLst>
          </p:spPr>
          <p:txBody>
            <a:bodyPr anchor="ctr"/>
            <a:lstStyle/>
            <a:p>
              <a:pPr algn="ctr" eaLnBrk="1" hangingPunct="1"/>
              <a:endParaRPr lang="zh-CN" altLang="en-US" kern="0" dirty="0">
                <a:solidFill>
                  <a:srgbClr val="FFFFFF"/>
                </a:solidFill>
                <a:latin typeface="Arial" panose="020B0604020202020204" pitchFamily="34" charset="0"/>
              </a:endParaRPr>
            </a:p>
          </p:txBody>
        </p:sp>
        <p:sp>
          <p:nvSpPr>
            <p:cNvPr id="27" name="矩形 26"/>
            <p:cNvSpPr/>
            <p:nvPr/>
          </p:nvSpPr>
          <p:spPr>
            <a:xfrm>
              <a:off x="6797" y="1828"/>
              <a:ext cx="2713" cy="787"/>
            </a:xfrm>
            <a:prstGeom prst="rect">
              <a:avLst/>
            </a:prstGeom>
          </p:spPr>
          <p:txBody>
            <a:bodyPr wrap="square">
              <a:spAutoFit/>
            </a:bodyPr>
            <a:lstStyle/>
            <a:p>
              <a:pPr algn="ct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立题依据</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grpSp>
      <p:sp>
        <p:nvSpPr>
          <p:cNvPr id="28" name="左弧形箭头 27"/>
          <p:cNvSpPr/>
          <p:nvPr/>
        </p:nvSpPr>
        <p:spPr>
          <a:xfrm rot="20536376">
            <a:off x="1450300" y="2739977"/>
            <a:ext cx="345233" cy="769041"/>
          </a:xfrm>
          <a:prstGeom prst="curvedRightArrow">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 name="右弧形箭头 28"/>
          <p:cNvSpPr/>
          <p:nvPr/>
        </p:nvSpPr>
        <p:spPr>
          <a:xfrm rot="786040">
            <a:off x="4404403" y="2703935"/>
            <a:ext cx="327824" cy="749503"/>
          </a:xfrm>
          <a:prstGeom prst="curvedLeftArrow">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30" name="直接箭头连接符 29"/>
          <p:cNvCxnSpPr/>
          <p:nvPr/>
        </p:nvCxnSpPr>
        <p:spPr>
          <a:xfrm>
            <a:off x="2605789" y="2197746"/>
            <a:ext cx="944233" cy="0"/>
          </a:xfrm>
          <a:prstGeom prst="straightConnector1">
            <a:avLst/>
          </a:prstGeom>
          <a:solidFill>
            <a:srgbClr val="9E0808"/>
          </a:solidFill>
          <a:ln w="38100">
            <a:solidFill>
              <a:srgbClr val="9E0808"/>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a:off x="2626286" y="2447558"/>
            <a:ext cx="903225" cy="0"/>
          </a:xfrm>
          <a:prstGeom prst="straightConnector1">
            <a:avLst/>
          </a:prstGeom>
          <a:solidFill>
            <a:srgbClr val="9E0808"/>
          </a:solidFill>
          <a:ln w="38100">
            <a:solidFill>
              <a:srgbClr val="9E0808"/>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32" name="左右箭头 31"/>
          <p:cNvSpPr/>
          <p:nvPr/>
        </p:nvSpPr>
        <p:spPr>
          <a:xfrm>
            <a:off x="4094480" y="3872230"/>
            <a:ext cx="1683385" cy="222250"/>
          </a:xfrm>
          <a:prstGeom prst="leftRightArrow">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153569" y="3418098"/>
            <a:ext cx="1723031" cy="499624"/>
          </a:xfrm>
          <a:prstGeom prst="rect">
            <a:avLst/>
          </a:prstGeom>
        </p:spPr>
        <p:txBody>
          <a:bodyPr wrap="square">
            <a:spAutoFit/>
          </a:bodyPr>
          <a:lstStyle/>
          <a:p>
            <a:pPr algn="ctr">
              <a:lnSpc>
                <a:spcPct val="150000"/>
              </a:lnSpc>
            </a:pPr>
            <a:r>
              <a:rPr lang="zh-CN" altLang="en-US" sz="2000" b="1" dirty="0">
                <a:solidFill>
                  <a:schemeClr val="tx1"/>
                </a:solidFill>
                <a:latin typeface="微软雅黑" panose="020B0503020204020204" pitchFamily="34" charset="-122"/>
                <a:ea typeface="微软雅黑" panose="020B0503020204020204" pitchFamily="34" charset="-122"/>
              </a:rPr>
              <a:t>回答问题</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951990" y="4910455"/>
            <a:ext cx="2090420" cy="641350"/>
            <a:chOff x="3073" y="8736"/>
            <a:chExt cx="3292" cy="1010"/>
          </a:xfrm>
        </p:grpSpPr>
        <p:sp>
          <p:nvSpPr>
            <p:cNvPr id="35" name="椭圆 80"/>
            <p:cNvSpPr/>
            <p:nvPr/>
          </p:nvSpPr>
          <p:spPr bwMode="auto">
            <a:xfrm>
              <a:off x="3366" y="8912"/>
              <a:ext cx="2611" cy="834"/>
            </a:xfrm>
            <a:prstGeom prst="roundRect">
              <a:avLst/>
            </a:prstGeom>
            <a:solidFill>
              <a:srgbClr val="9E0808"/>
            </a:solidFill>
            <a:ln w="25400" cap="flat" cmpd="sng" algn="ctr">
              <a:noFill/>
              <a:prstDash val="solid"/>
            </a:ln>
            <a:effectLst>
              <a:innerShdw blurRad="63500" dist="25400" dir="18660000">
                <a:prstClr val="black">
                  <a:alpha val="35000"/>
                </a:prstClr>
              </a:innerShdw>
            </a:effectLst>
          </p:spPr>
          <p:txBody>
            <a:bodyPr anchor="ctr"/>
            <a:lstStyle/>
            <a:p>
              <a:pPr algn="ctr" eaLnBrk="1" hangingPunct="1"/>
              <a:endParaRPr lang="zh-CN" altLang="en-US" kern="0" dirty="0">
                <a:solidFill>
                  <a:srgbClr val="FFFFFF"/>
                </a:solidFill>
                <a:latin typeface="Arial" panose="020B0604020202020204" pitchFamily="34" charset="0"/>
              </a:endParaRPr>
            </a:p>
          </p:txBody>
        </p:sp>
        <p:sp>
          <p:nvSpPr>
            <p:cNvPr id="36" name="矩形 35"/>
            <p:cNvSpPr/>
            <p:nvPr/>
          </p:nvSpPr>
          <p:spPr>
            <a:xfrm>
              <a:off x="3073" y="8736"/>
              <a:ext cx="3292" cy="915"/>
            </a:xfrm>
            <a:prstGeom prst="rect">
              <a:avLst/>
            </a:prstGeom>
          </p:spPr>
          <p:txBody>
            <a:bodyPr wrap="square">
              <a:spAutoFit/>
            </a:bodyPr>
            <a:lstStyle/>
            <a:p>
              <a:pPr algn="ctr">
                <a:lnSpc>
                  <a:spcPct val="150000"/>
                </a:lnSpc>
              </a:pPr>
              <a:r>
                <a:rPr lang="zh-CN" altLang="en-US" sz="2400" b="1" dirty="0">
                  <a:solidFill>
                    <a:schemeClr val="bg1"/>
                  </a:solidFill>
                  <a:latin typeface="微软雅黑" panose="020B0503020204020204" pitchFamily="34" charset="-122"/>
                  <a:ea typeface="微软雅黑" panose="020B0503020204020204" pitchFamily="34" charset="-122"/>
                </a:rPr>
                <a:t>科学假设</a:t>
              </a:r>
              <a:endParaRPr lang="en-US" altLang="zh-CN" sz="2400" b="1" dirty="0">
                <a:solidFill>
                  <a:schemeClr val="bg1"/>
                </a:solidFill>
                <a:latin typeface="微软雅黑" panose="020B0503020204020204" pitchFamily="34" charset="-122"/>
                <a:ea typeface="微软雅黑" panose="020B0503020204020204" pitchFamily="34" charset="-122"/>
              </a:endParaRPr>
            </a:p>
          </p:txBody>
        </p:sp>
      </p:grpSp>
      <p:sp>
        <p:nvSpPr>
          <p:cNvPr id="20" name="半闭框 19"/>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24" name="KSO_Shape"/>
          <p:cNvSpPr/>
          <p:nvPr/>
        </p:nvSpPr>
        <p:spPr>
          <a:xfrm rot="16200000" flipH="1">
            <a:off x="2595880" y="4467860"/>
            <a:ext cx="718820" cy="292735"/>
          </a:xfrm>
          <a:custGeom>
            <a:avLst/>
            <a:gdLst>
              <a:gd name="connsiteX0" fmla="*/ 360040 w 576064"/>
              <a:gd name="connsiteY0" fmla="*/ 0 h 250588"/>
              <a:gd name="connsiteX1" fmla="*/ 576064 w 576064"/>
              <a:gd name="connsiteY1" fmla="*/ 125294 h 250588"/>
              <a:gd name="connsiteX2" fmla="*/ 360040 w 576064"/>
              <a:gd name="connsiteY2" fmla="*/ 250588 h 250588"/>
              <a:gd name="connsiteX3" fmla="*/ 360040 w 576064"/>
              <a:gd name="connsiteY3" fmla="*/ 143294 h 250588"/>
              <a:gd name="connsiteX4" fmla="*/ 0 w 576064"/>
              <a:gd name="connsiteY4" fmla="*/ 143294 h 250588"/>
              <a:gd name="connsiteX5" fmla="*/ 0 w 576064"/>
              <a:gd name="connsiteY5" fmla="*/ 107294 h 250588"/>
              <a:gd name="connsiteX6" fmla="*/ 360040 w 576064"/>
              <a:gd name="connsiteY6" fmla="*/ 107294 h 250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6064" h="250588">
                <a:moveTo>
                  <a:pt x="360040" y="0"/>
                </a:moveTo>
                <a:lnTo>
                  <a:pt x="576064" y="125294"/>
                </a:lnTo>
                <a:lnTo>
                  <a:pt x="360040" y="250588"/>
                </a:lnTo>
                <a:lnTo>
                  <a:pt x="360040" y="143294"/>
                </a:lnTo>
                <a:lnTo>
                  <a:pt x="0" y="143294"/>
                </a:lnTo>
                <a:lnTo>
                  <a:pt x="0" y="107294"/>
                </a:lnTo>
                <a:lnTo>
                  <a:pt x="360040" y="107294"/>
                </a:lnTo>
                <a:close/>
              </a:path>
            </a:pathLst>
          </a:cu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9" name="五边形 18"/>
          <p:cNvSpPr/>
          <p:nvPr/>
        </p:nvSpPr>
        <p:spPr>
          <a:xfrm>
            <a:off x="-12065" y="-4445"/>
            <a:ext cx="695325" cy="1052195"/>
          </a:xfrm>
          <a:prstGeom prst="homePlate">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 calcmode="lin" valueType="num">
                                      <p:cBhvr additive="base">
                                        <p:cTn id="47" dur="500" fill="hold"/>
                                        <p:tgtEl>
                                          <p:spTgt spid="33"/>
                                        </p:tgtEl>
                                        <p:attrNameLst>
                                          <p:attrName>ppt_x</p:attrName>
                                        </p:attrNameLst>
                                      </p:cBhvr>
                                      <p:tavLst>
                                        <p:tav tm="0">
                                          <p:val>
                                            <p:strVal val="#ppt_x"/>
                                          </p:val>
                                        </p:tav>
                                        <p:tav tm="100000">
                                          <p:val>
                                            <p:strVal val="#ppt_x"/>
                                          </p:val>
                                        </p:tav>
                                      </p:tavLst>
                                    </p:anim>
                                    <p:anim calcmode="lin" valueType="num">
                                      <p:cBhvr additive="base">
                                        <p:cTn id="48" dur="500" fill="hold"/>
                                        <p:tgtEl>
                                          <p:spTgt spid="33"/>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ppt_x"/>
                                          </p:val>
                                        </p:tav>
                                        <p:tav tm="100000">
                                          <p:val>
                                            <p:strVal val="#ppt_x"/>
                                          </p:val>
                                        </p:tav>
                                      </p:tavLst>
                                    </p:anim>
                                    <p:anim calcmode="lin" valueType="num">
                                      <p:cBhvr additive="base">
                                        <p:cTn id="5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p:bldP spid="28" grpId="0" animBg="1"/>
      <p:bldP spid="29" grpId="0" animBg="1"/>
      <p:bldP spid="32" grpId="0" animBg="1"/>
      <p:bldP spid="33" grpId="0"/>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6905" y="2018960"/>
            <a:ext cx="2573939" cy="2575722"/>
          </a:xfrm>
          <a:prstGeom prst="rect">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概念</a:t>
            </a:r>
            <a:endParaRPr lang="en-US" altLang="zh-CN" sz="2000" dirty="0">
              <a:latin typeface="微软雅黑" panose="020B0503020204020204" pitchFamily="34" charset="-122"/>
              <a:ea typeface="微软雅黑" panose="020B0503020204020204" pitchFamily="34" charset="-122"/>
            </a:endParaRPr>
          </a:p>
          <a:p>
            <a:pPr algn="ct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生物特征</a:t>
            </a:r>
            <a:endParaRPr lang="en-US" altLang="zh-CN" sz="2000" dirty="0">
              <a:latin typeface="微软雅黑" panose="020B0503020204020204" pitchFamily="34" charset="-122"/>
              <a:ea typeface="微软雅黑" panose="020B0503020204020204" pitchFamily="34" charset="-122"/>
            </a:endParaRPr>
          </a:p>
          <a:p>
            <a:pPr algn="ct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与疾病关联</a:t>
            </a:r>
            <a:endParaRPr lang="en-US" altLang="zh-CN" sz="2000" dirty="0">
              <a:latin typeface="微软雅黑" panose="020B0503020204020204" pitchFamily="34" charset="-122"/>
              <a:ea typeface="微软雅黑" panose="020B0503020204020204" pitchFamily="34" charset="-122"/>
            </a:endParaRPr>
          </a:p>
          <a:p>
            <a:pPr algn="ctr"/>
            <a:endParaRPr lang="en-US" altLang="zh-CN" sz="2000" dirty="0">
              <a:latin typeface="微软雅黑" panose="020B0503020204020204" pitchFamily="34" charset="-122"/>
              <a:ea typeface="微软雅黑" panose="020B0503020204020204" pitchFamily="34" charset="-122"/>
            </a:endParaRPr>
          </a:p>
        </p:txBody>
      </p:sp>
      <p:sp>
        <p:nvSpPr>
          <p:cNvPr id="3" name="矩形 2"/>
          <p:cNvSpPr/>
          <p:nvPr/>
        </p:nvSpPr>
        <p:spPr>
          <a:xfrm>
            <a:off x="1616905" y="1538314"/>
            <a:ext cx="2573938" cy="480646"/>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accent4"/>
                </a:solidFill>
                <a:latin typeface="微软雅黑" panose="020B0503020204020204" pitchFamily="34" charset="-122"/>
                <a:ea typeface="微软雅黑" panose="020B0503020204020204" pitchFamily="34" charset="-122"/>
              </a:rPr>
              <a:t>microRNA/</a:t>
            </a:r>
            <a:r>
              <a:rPr lang="en-US" altLang="zh-CN" b="1" dirty="0" err="1">
                <a:solidFill>
                  <a:schemeClr val="accent4"/>
                </a:solidFill>
                <a:latin typeface="微软雅黑" panose="020B0503020204020204" pitchFamily="34" charset="-122"/>
                <a:ea typeface="微软雅黑" panose="020B0503020204020204" pitchFamily="34" charset="-122"/>
              </a:rPr>
              <a:t>lncRNA</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5" name="Shape 1452"/>
          <p:cNvSpPr/>
          <p:nvPr/>
        </p:nvSpPr>
        <p:spPr>
          <a:xfrm>
            <a:off x="1604645" y="4776470"/>
            <a:ext cx="9001125" cy="755015"/>
          </a:xfrm>
          <a:prstGeom prst="roundRect">
            <a:avLst>
              <a:gd name="adj" fmla="val 6924"/>
            </a:avLst>
          </a:prstGeom>
          <a:solidFill>
            <a:schemeClr val="bg1"/>
          </a:solidFill>
          <a:ln w="12700">
            <a:solidFill>
              <a:srgbClr val="A6AAA9"/>
            </a:solidFill>
            <a:miter lim="400000"/>
          </a:ln>
          <a:effectLst>
            <a:outerShdw blurRad="63500" sx="102000" sy="102000" algn="ctr" rotWithShape="0">
              <a:prstClr val="black">
                <a:alpha val="40000"/>
              </a:prstClr>
            </a:outerShdw>
          </a:effectLst>
        </p:spPr>
        <p:txBody>
          <a:bodyPr lIns="20090" tIns="20090" rIns="20090" bIns="20090" anchor="ctr"/>
          <a:lstStyle/>
          <a:p>
            <a:pPr lvl="0" algn="ctr">
              <a:lnSpc>
                <a:spcPct val="120000"/>
              </a:lnSpc>
            </a:pPr>
            <a:r>
              <a:rPr lang="zh-CN" altLang="en-US" sz="2400" b="1" dirty="0">
                <a:latin typeface="Arial" panose="020B0604020202020204" pitchFamily="34" charset="0"/>
                <a:ea typeface="微软雅黑" panose="020B0503020204020204" pitchFamily="34" charset="-122"/>
                <a:cs typeface="+mn-ea"/>
                <a:sym typeface="Arial" panose="020B0604020202020204" pitchFamily="34" charset="0"/>
              </a:rPr>
              <a:t>*</a:t>
            </a:r>
            <a:r>
              <a:rPr lang="en-US" altLang="zh-CN" sz="2400" b="1" dirty="0">
                <a:latin typeface="Arial" panose="020B0604020202020204" pitchFamily="34" charset="0"/>
                <a:ea typeface="微软雅黑" panose="020B0503020204020204" pitchFamily="34" charset="-122"/>
                <a:cs typeface="+mn-ea"/>
                <a:sym typeface="Arial" panose="020B0604020202020204" pitchFamily="34" charset="0"/>
              </a:rPr>
              <a:t>microRNA/</a:t>
            </a:r>
            <a:r>
              <a:rPr lang="en-US" altLang="zh-CN" sz="2400" b="1" dirty="0" err="1">
                <a:latin typeface="Arial" panose="020B0604020202020204" pitchFamily="34" charset="0"/>
                <a:ea typeface="微软雅黑" panose="020B0503020204020204" pitchFamily="34" charset="-122"/>
                <a:cs typeface="+mn-ea"/>
                <a:sym typeface="Arial" panose="020B0604020202020204" pitchFamily="34" charset="0"/>
              </a:rPr>
              <a:t>lncRNA</a:t>
            </a:r>
            <a:r>
              <a:rPr lang="zh-CN" altLang="en-US" sz="2400" b="1" dirty="0">
                <a:latin typeface="Arial" panose="020B0604020202020204" pitchFamily="34" charset="0"/>
                <a:ea typeface="微软雅黑" panose="020B0503020204020204" pitchFamily="34" charset="-122"/>
                <a:cs typeface="+mn-ea"/>
                <a:sym typeface="Arial" panose="020B0604020202020204" pitchFamily="34" charset="0"/>
              </a:rPr>
              <a:t>、基因、通路及疾病互为关联</a:t>
            </a:r>
            <a:endParaRPr sz="2400" b="1"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矩形 5"/>
          <p:cNvSpPr/>
          <p:nvPr/>
        </p:nvSpPr>
        <p:spPr>
          <a:xfrm>
            <a:off x="4832347" y="1923542"/>
            <a:ext cx="2573939" cy="2671140"/>
          </a:xfrm>
          <a:prstGeom prst="rect">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概念</a:t>
            </a:r>
            <a:endParaRPr lang="en-US" altLang="zh-CN" sz="2000" dirty="0">
              <a:latin typeface="微软雅黑" panose="020B0503020204020204" pitchFamily="34" charset="-122"/>
              <a:ea typeface="微软雅黑" panose="020B0503020204020204" pitchFamily="34" charset="-122"/>
            </a:endParaRPr>
          </a:p>
          <a:p>
            <a:pPr algn="ct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生物特征</a:t>
            </a:r>
            <a:endParaRPr lang="en-US" altLang="zh-CN" sz="2000" dirty="0">
              <a:latin typeface="微软雅黑" panose="020B0503020204020204" pitchFamily="34" charset="-122"/>
              <a:ea typeface="微软雅黑" panose="020B0503020204020204" pitchFamily="34" charset="-122"/>
            </a:endParaRPr>
          </a:p>
          <a:p>
            <a:pPr algn="ct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与疾病关联</a:t>
            </a:r>
            <a:endParaRPr lang="en-US" altLang="zh-CN" sz="2000" dirty="0">
              <a:latin typeface="微软雅黑" panose="020B0503020204020204" pitchFamily="34" charset="-122"/>
              <a:ea typeface="微软雅黑" panose="020B0503020204020204" pitchFamily="34" charset="-122"/>
            </a:endParaRPr>
          </a:p>
        </p:txBody>
      </p:sp>
      <p:sp>
        <p:nvSpPr>
          <p:cNvPr id="7" name="矩形 6"/>
          <p:cNvSpPr/>
          <p:nvPr/>
        </p:nvSpPr>
        <p:spPr>
          <a:xfrm>
            <a:off x="4832562" y="1517650"/>
            <a:ext cx="2573655" cy="480695"/>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4"/>
                </a:solidFill>
                <a:latin typeface="微软雅黑" panose="020B0503020204020204" pitchFamily="34" charset="-122"/>
                <a:ea typeface="微软雅黑" panose="020B0503020204020204" pitchFamily="34" charset="-122"/>
              </a:rPr>
              <a:t>通路</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8" name="矩形 7"/>
          <p:cNvSpPr/>
          <p:nvPr/>
        </p:nvSpPr>
        <p:spPr>
          <a:xfrm>
            <a:off x="8019799" y="1968245"/>
            <a:ext cx="2573939" cy="2599132"/>
          </a:xfrm>
          <a:prstGeom prst="rect">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概念</a:t>
            </a:r>
            <a:endParaRPr lang="en-US" altLang="zh-CN" sz="2000" dirty="0">
              <a:latin typeface="微软雅黑" panose="020B0503020204020204" pitchFamily="34" charset="-122"/>
              <a:ea typeface="微软雅黑" panose="020B0503020204020204" pitchFamily="34" charset="-122"/>
            </a:endParaRPr>
          </a:p>
          <a:p>
            <a:pPr algn="ct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生物特征</a:t>
            </a:r>
            <a:endParaRPr lang="en-US" altLang="zh-CN" sz="2000" dirty="0">
              <a:latin typeface="微软雅黑" panose="020B0503020204020204" pitchFamily="34" charset="-122"/>
              <a:ea typeface="微软雅黑" panose="020B0503020204020204" pitchFamily="34" charset="-122"/>
            </a:endParaRPr>
          </a:p>
          <a:p>
            <a:pPr algn="ctr"/>
            <a:endParaRPr lang="en-US" altLang="zh-CN" sz="2000" dirty="0">
              <a:latin typeface="微软雅黑" panose="020B0503020204020204" pitchFamily="34" charset="-122"/>
              <a:ea typeface="微软雅黑" panose="020B0503020204020204" pitchFamily="34" charset="-122"/>
            </a:endParaRPr>
          </a:p>
          <a:p>
            <a:pPr algn="ctr"/>
            <a:r>
              <a:rPr lang="zh-CN" altLang="en-US" sz="2000" dirty="0">
                <a:latin typeface="微软雅黑" panose="020B0503020204020204" pitchFamily="34" charset="-122"/>
                <a:ea typeface="微软雅黑" panose="020B0503020204020204" pitchFamily="34" charset="-122"/>
              </a:rPr>
              <a:t>与疾病关联</a:t>
            </a:r>
            <a:endParaRPr lang="en-US" altLang="zh-CN" sz="2000" dirty="0">
              <a:latin typeface="微软雅黑" panose="020B0503020204020204" pitchFamily="34" charset="-122"/>
              <a:ea typeface="微软雅黑" panose="020B0503020204020204" pitchFamily="34" charset="-122"/>
            </a:endParaRPr>
          </a:p>
        </p:txBody>
      </p:sp>
      <p:sp>
        <p:nvSpPr>
          <p:cNvPr id="9" name="矩形 8"/>
          <p:cNvSpPr/>
          <p:nvPr/>
        </p:nvSpPr>
        <p:spPr>
          <a:xfrm>
            <a:off x="8019650" y="1517650"/>
            <a:ext cx="2573655" cy="480695"/>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accent4"/>
                </a:solidFill>
                <a:latin typeface="微软雅黑" panose="020B0503020204020204" pitchFamily="34" charset="-122"/>
                <a:ea typeface="微软雅黑" panose="020B0503020204020204" pitchFamily="34" charset="-122"/>
              </a:rPr>
              <a:t>基因</a:t>
            </a:r>
            <a:endParaRPr lang="zh-CN" altLang="en-US" b="1" dirty="0">
              <a:solidFill>
                <a:schemeClr val="accent4"/>
              </a:solidFill>
              <a:latin typeface="微软雅黑" panose="020B0503020204020204" pitchFamily="34" charset="-122"/>
              <a:ea typeface="微软雅黑" panose="020B0503020204020204" pitchFamily="34" charset="-122"/>
            </a:endParaRPr>
          </a:p>
        </p:txBody>
      </p:sp>
      <p:sp>
        <p:nvSpPr>
          <p:cNvPr id="17" name="矩形 16"/>
          <p:cNvSpPr/>
          <p:nvPr/>
        </p:nvSpPr>
        <p:spPr>
          <a:xfrm>
            <a:off x="659130" y="-137160"/>
            <a:ext cx="7200265" cy="1014730"/>
          </a:xfrm>
          <a:prstGeom prst="rect">
            <a:avLst/>
          </a:prstGeom>
        </p:spPr>
        <p:txBody>
          <a:bodyPr wrap="square">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题目：</a:t>
            </a:r>
            <a:r>
              <a:rPr lang="en-US" altLang="zh-CN" sz="2000" b="1" dirty="0">
                <a:latin typeface="微软雅黑" panose="020B0503020204020204" pitchFamily="34" charset="-122"/>
                <a:ea typeface="微软雅黑" panose="020B0503020204020204" pitchFamily="34" charset="-122"/>
              </a:rPr>
              <a:t>miR-185 </a:t>
            </a:r>
            <a:r>
              <a:rPr lang="zh-CN" altLang="en-US" sz="2000" b="1" dirty="0">
                <a:latin typeface="微软雅黑" panose="020B0503020204020204" pitchFamily="34" charset="-122"/>
                <a:ea typeface="微软雅黑" panose="020B0503020204020204" pitchFamily="34" charset="-122"/>
              </a:rPr>
              <a:t>靶向调控</a:t>
            </a:r>
            <a:r>
              <a:rPr lang="en-US" altLang="zh-CN" sz="2000" b="1" dirty="0">
                <a:latin typeface="微软雅黑" panose="020B0503020204020204" pitchFamily="34" charset="-122"/>
                <a:ea typeface="微软雅黑" panose="020B0503020204020204" pitchFamily="34" charset="-122"/>
              </a:rPr>
              <a:t>HOXC6</a:t>
            </a:r>
            <a:r>
              <a:rPr lang="zh-CN" altLang="en-US" sz="2000" b="1" dirty="0">
                <a:latin typeface="微软雅黑" panose="020B0503020204020204" pitchFamily="34" charset="-122"/>
                <a:ea typeface="微软雅黑" panose="020B0503020204020204" pitchFamily="34" charset="-122"/>
              </a:rPr>
              <a:t>基因介导</a:t>
            </a:r>
            <a:r>
              <a:rPr lang="en-US" altLang="zh-CN" sz="2000" b="1" dirty="0">
                <a:latin typeface="微软雅黑" panose="020B0503020204020204" pitchFamily="34" charset="-122"/>
                <a:ea typeface="微软雅黑" panose="020B0503020204020204" pitchFamily="34" charset="-122"/>
              </a:rPr>
              <a:t>TGF-β1/</a:t>
            </a:r>
            <a:r>
              <a:rPr lang="en-US" altLang="zh-CN" sz="2000" b="1" dirty="0" err="1">
                <a:latin typeface="微软雅黑" panose="020B0503020204020204" pitchFamily="34" charset="-122"/>
                <a:ea typeface="微软雅黑" panose="020B0503020204020204" pitchFamily="34" charset="-122"/>
              </a:rPr>
              <a:t>mTOR</a:t>
            </a:r>
            <a:r>
              <a:rPr lang="zh-CN" altLang="en-US" sz="2000" b="1" dirty="0">
                <a:latin typeface="微软雅黑" panose="020B0503020204020204" pitchFamily="34" charset="-122"/>
                <a:ea typeface="微软雅黑" panose="020B0503020204020204" pitchFamily="34" charset="-122"/>
              </a:rPr>
              <a:t>信号通路对</a:t>
            </a:r>
            <a:r>
              <a:rPr lang="zh-CN" altLang="en-US" sz="2000" b="1" dirty="0">
                <a:solidFill>
                  <a:srgbClr val="9E0808"/>
                </a:solidFill>
                <a:latin typeface="微软雅黑" panose="020B0503020204020204" pitchFamily="34" charset="-122"/>
                <a:ea typeface="微软雅黑" panose="020B0503020204020204" pitchFamily="34" charset="-122"/>
              </a:rPr>
              <a:t>鼻咽癌细胞增殖、凋亡与自噬</a:t>
            </a:r>
            <a:r>
              <a:rPr lang="zh-CN" altLang="en-US" sz="2000" b="1" dirty="0">
                <a:latin typeface="微软雅黑" panose="020B0503020204020204" pitchFamily="34" charset="-122"/>
                <a:ea typeface="微软雅黑" panose="020B0503020204020204" pitchFamily="34" charset="-122"/>
              </a:rPr>
              <a:t>的作用机制</a:t>
            </a:r>
            <a:endParaRPr lang="zh-CN" altLang="en-US" sz="2000" b="1" dirty="0">
              <a:latin typeface="微软雅黑" panose="020B0503020204020204" pitchFamily="34" charset="-122"/>
              <a:ea typeface="微软雅黑" panose="020B0503020204020204" pitchFamily="34" charset="-122"/>
            </a:endParaRPr>
          </a:p>
        </p:txBody>
      </p:sp>
      <p:sp>
        <p:nvSpPr>
          <p:cNvPr id="11" name="半闭框 10"/>
          <p:cNvSpPr/>
          <p:nvPr/>
        </p:nvSpPr>
        <p:spPr>
          <a:xfrm flipH="1" flipV="1">
            <a:off x="11001871" y="6096755"/>
            <a:ext cx="1191985" cy="751114"/>
          </a:xfrm>
          <a:prstGeom prst="halfFrame">
            <a:avLst/>
          </a:prstGeom>
          <a:solidFill>
            <a:srgbClr val="9E080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1"/>
              </a:solidFill>
            </a:endParaRPr>
          </a:p>
        </p:txBody>
      </p:sp>
      <p:sp>
        <p:nvSpPr>
          <p:cNvPr id="19" name="五边形 18"/>
          <p:cNvSpPr/>
          <p:nvPr/>
        </p:nvSpPr>
        <p:spPr>
          <a:xfrm>
            <a:off x="-12065" y="-4445"/>
            <a:ext cx="695325" cy="820420"/>
          </a:xfrm>
          <a:prstGeom prst="homePlate">
            <a:avLst/>
          </a:prstGeom>
          <a:solidFill>
            <a:srgbClr val="9E0808"/>
          </a:solidFill>
          <a:ln>
            <a:solidFill>
              <a:srgbClr val="9E080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anim calcmode="lin" valueType="num">
                                      <p:cBhvr>
                                        <p:cTn id="25" dur="500" fill="hold"/>
                                        <p:tgtEl>
                                          <p:spTgt spid="7"/>
                                        </p:tgtEl>
                                        <p:attrNameLst>
                                          <p:attrName>ppt_x</p:attrName>
                                        </p:attrNameLst>
                                      </p:cBhvr>
                                      <p:tavLst>
                                        <p:tav tm="0">
                                          <p:val>
                                            <p:strVal val="#ppt_x"/>
                                          </p:val>
                                        </p:tav>
                                        <p:tav tm="100000">
                                          <p:val>
                                            <p:strVal val="#ppt_x"/>
                                          </p:val>
                                        </p:tav>
                                      </p:tavLst>
                                    </p:anim>
                                    <p:anim calcmode="lin" valueType="num">
                                      <p:cBhvr>
                                        <p:cTn id="2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anim calcmode="lin" valueType="num">
                                      <p:cBhvr>
                                        <p:cTn id="32" dur="500" fill="hold"/>
                                        <p:tgtEl>
                                          <p:spTgt spid="8"/>
                                        </p:tgtEl>
                                        <p:attrNameLst>
                                          <p:attrName>ppt_x</p:attrName>
                                        </p:attrNameLst>
                                      </p:cBhvr>
                                      <p:tavLst>
                                        <p:tav tm="0">
                                          <p:val>
                                            <p:strVal val="#ppt_x"/>
                                          </p:val>
                                        </p:tav>
                                        <p:tav tm="100000">
                                          <p:val>
                                            <p:strVal val="#ppt_x"/>
                                          </p:val>
                                        </p:tav>
                                      </p:tavLst>
                                    </p:anim>
                                    <p:anim calcmode="lin" valueType="num">
                                      <p:cBhvr>
                                        <p:cTn id="33" dur="500" fill="hold"/>
                                        <p:tgtEl>
                                          <p:spTgt spid="8"/>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anim calcmode="lin" valueType="num">
                                      <p:cBhvr>
                                        <p:cTn id="37" dur="500" fill="hold"/>
                                        <p:tgtEl>
                                          <p:spTgt spid="9"/>
                                        </p:tgtEl>
                                        <p:attrNameLst>
                                          <p:attrName>ppt_x</p:attrName>
                                        </p:attrNameLst>
                                      </p:cBhvr>
                                      <p:tavLst>
                                        <p:tav tm="0">
                                          <p:val>
                                            <p:strVal val="#ppt_x"/>
                                          </p:val>
                                        </p:tav>
                                        <p:tav tm="100000">
                                          <p:val>
                                            <p:strVal val="#ppt_x"/>
                                          </p:val>
                                        </p:tav>
                                      </p:tavLst>
                                    </p:anim>
                                    <p:anim calcmode="lin" valueType="num">
                                      <p:cBhvr>
                                        <p:cTn id="38"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animBg="1"/>
      <p:bldP spid="6" grpId="0" bldLvl="0" animBg="1"/>
      <p:bldP spid="7" grpId="0" bldLvl="0" animBg="1"/>
      <p:bldP spid="8" grpId="0" bldLvl="0" animBg="1"/>
      <p:bldP spid="9" grpId="0" bldLvl="0" animBg="1"/>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9E0808"/>
        </a:solidFill>
        <a:ln w="28575">
          <a:solidFill>
            <a:srgbClr val="9E0808"/>
          </a:solidFill>
        </a:ln>
      </a:spPr>
      <a:bodyPr rtlCol="0" anchor="ctr"/>
      <a:lstStyle>
        <a:defPPr algn="ctr">
          <a:defRPr lang="zh-CN" altLang="en-US"/>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5311</Words>
  <Application>WPS 演示</Application>
  <PresentationFormat>自定义</PresentationFormat>
  <Paragraphs>276</Paragraphs>
  <Slides>20</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Arial</vt:lpstr>
      <vt:lpstr>宋体</vt:lpstr>
      <vt:lpstr>Wingdings</vt:lpstr>
      <vt:lpstr>Calibri Light</vt:lpstr>
      <vt:lpstr>Calibri</vt:lpstr>
      <vt:lpstr>微软雅黑</vt:lpstr>
      <vt:lpstr>Arial</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JARY NIU</cp:lastModifiedBy>
  <cp:revision>229</cp:revision>
  <dcterms:created xsi:type="dcterms:W3CDTF">2014-04-29T02:56:00Z</dcterms:created>
  <dcterms:modified xsi:type="dcterms:W3CDTF">2020-04-09T07:48:11Z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y fmtid="{D5CDD505-2E9C-101B-9397-08002B2CF9AE}" pid="3" name="KSORubyTemplateID">
    <vt:lpwstr>8</vt:lpwstr>
  </property>
</Properties>
</file>