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6"/>
  </p:notesMasterIdLst>
  <p:handoutMasterIdLst>
    <p:handoutMasterId r:id="rId17"/>
  </p:handoutMasterIdLst>
  <p:sldIdLst>
    <p:sldId id="256" r:id="rId5"/>
    <p:sldId id="257" r:id="rId6"/>
    <p:sldId id="269" r:id="rId7"/>
    <p:sldId id="270" r:id="rId8"/>
    <p:sldId id="271" r:id="rId9"/>
    <p:sldId id="273" r:id="rId10"/>
    <p:sldId id="272" r:id="rId11"/>
    <p:sldId id="275" r:id="rId12"/>
    <p:sldId id="274" r:id="rId13"/>
    <p:sldId id="276" r:id="rId14"/>
    <p:sldId id="268" r:id="rId1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9CD"/>
    <a:srgbClr val="8AB2E2"/>
    <a:srgbClr val="2A66AC"/>
    <a:srgbClr val="75A4DD"/>
    <a:srgbClr val="2E6CB8"/>
    <a:srgbClr val="2A65AC"/>
    <a:srgbClr val="255997"/>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3/6/2025</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3/6/2025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xpressjs.com/" TargetMode="External"/><Relationship Id="rId2" Type="http://schemas.openxmlformats.org/officeDocument/2006/relationships/hyperlink" Target="https://www.mongodb.com/docs/" TargetMode="External"/><Relationship Id="rId1" Type="http://schemas.openxmlformats.org/officeDocument/2006/relationships/slideLayout" Target="../slideLayouts/slideLayout1.xml"/><Relationship Id="rId5" Type="http://schemas.openxmlformats.org/officeDocument/2006/relationships/hyperlink" Target="https://medium.com/build-your-own-ai-chatbot-a-beginners-guide" TargetMode="External"/><Relationship Id="rId4" Type="http://schemas.openxmlformats.org/officeDocument/2006/relationships/hyperlink" Target="https://www.geeksforgeeks.org/chatbot-theory-explain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1236548"/>
            <a:ext cx="9144000" cy="537728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Full Stack Engineering</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FSE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22CS037</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Co-Founder A</a:t>
            </a: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en-IN" sz="1800" b="1" dirty="0">
                <a:solidFill>
                  <a:srgbClr val="000000"/>
                </a:solidFill>
                <a:effectLst/>
                <a:latin typeface="Calibri" panose="020F0502020204030204" pitchFamily="34" charset="0"/>
                <a:ea typeface="Calibri" panose="020F0502020204030204" pitchFamily="34" charset="0"/>
              </a:rPr>
              <a:t>.</a:t>
            </a:r>
            <a:endParaRPr lang="en-US" sz="4800"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endParaRPr lang="en-US" sz="4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                                                                         Submitted By:</a:t>
            </a:r>
          </a:p>
          <a:p>
            <a:pP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Mr. Rahul                                                                      Gurpreet Kaur (2210991597)</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Arsh Thakur (2210991362)</a:t>
            </a:r>
            <a:endParaRPr lang="en-US" sz="2000" spc="-1" dirty="0">
              <a:latin typeface="Times New Roman" panose="02020603050405020304" pitchFamily="18" charset="0"/>
              <a:ea typeface="MS PGothic"/>
              <a:cs typeface="Times New Roman" panose="02020603050405020304" pitchFamily="18" charset="0"/>
            </a:endParaRPr>
          </a:p>
          <a:p>
            <a:pP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Jatin Kumar (2210991712)</a:t>
            </a:r>
          </a:p>
          <a:p>
            <a:pP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                                                                                      Sahil Singh </a:t>
            </a:r>
            <a:r>
              <a:rPr lang="en-US" sz="2000" b="0" strike="noStrike" spc="-1" dirty="0" err="1">
                <a:solidFill>
                  <a:srgbClr val="000000"/>
                </a:solidFill>
                <a:latin typeface="Times New Roman" panose="02020603050405020304" pitchFamily="18" charset="0"/>
                <a:ea typeface="MS PGothic"/>
                <a:cs typeface="Times New Roman" panose="02020603050405020304" pitchFamily="18" charset="0"/>
              </a:rPr>
              <a:t>Rano</a:t>
            </a:r>
            <a:r>
              <a:rPr lang="en-US" sz="2000" spc="-1" dirty="0" err="1">
                <a:solidFill>
                  <a:srgbClr val="000000"/>
                </a:solidFill>
                <a:latin typeface="Times New Roman" panose="02020603050405020304" pitchFamily="18" charset="0"/>
                <a:ea typeface="MS PGothic"/>
                <a:cs typeface="Times New Roman" panose="02020603050405020304" pitchFamily="18" charset="0"/>
              </a:rPr>
              <a:t>ut</a:t>
            </a:r>
            <a:r>
              <a:rPr lang="en-US" sz="2000" spc="-1" dirty="0">
                <a:solidFill>
                  <a:srgbClr val="000000"/>
                </a:solidFill>
                <a:latin typeface="Times New Roman" panose="02020603050405020304" pitchFamily="18" charset="0"/>
                <a:ea typeface="MS PGothic"/>
                <a:cs typeface="Times New Roman" panose="02020603050405020304" pitchFamily="18" charset="0"/>
              </a:rPr>
              <a:t> (2210992214)</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00012-5D9E-CCAC-BDA6-7C139DEED20D}"/>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CB282D1B-03FD-F8D1-A1A0-CCA5BF2EF582}"/>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References</a:t>
            </a:r>
          </a:p>
        </p:txBody>
      </p:sp>
      <p:sp>
        <p:nvSpPr>
          <p:cNvPr id="110" name="TextShape 3">
            <a:extLst>
              <a:ext uri="{FF2B5EF4-FFF2-40B4-BE49-F238E27FC236}">
                <a16:creationId xmlns:a16="http://schemas.microsoft.com/office/drawing/2014/main" id="{3A01CE7C-E533-8D9F-31E7-31122D339BAF}"/>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10</a:t>
            </a:fld>
            <a:endParaRPr lang="en-GB" sz="1200" b="0" strike="noStrike" spc="-1">
              <a:latin typeface="Times New Roman"/>
            </a:endParaRPr>
          </a:p>
        </p:txBody>
      </p:sp>
      <p:sp>
        <p:nvSpPr>
          <p:cNvPr id="5" name="TextShape 2">
            <a:extLst>
              <a:ext uri="{FF2B5EF4-FFF2-40B4-BE49-F238E27FC236}">
                <a16:creationId xmlns:a16="http://schemas.microsoft.com/office/drawing/2014/main" id="{0878835F-9B75-C340-A111-BC08FA4EA4AD}"/>
              </a:ext>
            </a:extLst>
          </p:cNvPr>
          <p:cNvSpPr txBox="1"/>
          <p:nvPr/>
        </p:nvSpPr>
        <p:spPr>
          <a:xfrm>
            <a:off x="690457" y="1700289"/>
            <a:ext cx="8838720" cy="4838571"/>
          </a:xfrm>
          <a:prstGeom prst="rect">
            <a:avLst/>
          </a:prstGeom>
          <a:noFill/>
          <a:ln w="9360">
            <a:noFill/>
          </a:ln>
        </p:spPr>
        <p:txBody>
          <a:bodyPr>
            <a:noAutofit/>
          </a:bodyPr>
          <a:lstStyle/>
          <a:p>
            <a:pPr marL="285750" marR="1270" indent="-285750">
              <a:lnSpc>
                <a:spcPct val="107000"/>
              </a:lnSpc>
              <a:spcAft>
                <a:spcPts val="800"/>
              </a:spcAft>
              <a:buFont typeface="Arial" panose="020B0604020202020204" pitchFamily="34" charset="0"/>
              <a:buChar char="•"/>
            </a:pPr>
            <a:r>
              <a:rPr lang="en-IN" sz="1800" b="1" u="sng" kern="100" dirty="0">
                <a:solidFill>
                  <a:srgbClr val="000000"/>
                </a:solidFill>
                <a:effectLst/>
                <a:latin typeface="Times New Roman" panose="02020603050405020304" pitchFamily="18" charset="0"/>
                <a:ea typeface="Calibri" panose="020F0502020204030204" pitchFamily="34" charset="0"/>
                <a:hlinkClick r:id="rId2"/>
              </a:rPr>
              <a:t>https://www.mongodb.com/docs/</a:t>
            </a:r>
            <a:endParaRPr lang="en-IN" sz="1800" b="1" u="sng" kern="100" dirty="0">
              <a:solidFill>
                <a:srgbClr val="000000"/>
              </a:solidFill>
              <a:effectLst/>
              <a:latin typeface="Times New Roman" panose="02020603050405020304" pitchFamily="18" charset="0"/>
              <a:ea typeface="Calibri" panose="020F0502020204030204" pitchFamily="34" charset="0"/>
            </a:endParaRPr>
          </a:p>
          <a:p>
            <a:pPr marL="285750" marR="1270" indent="-285750">
              <a:lnSpc>
                <a:spcPct val="107000"/>
              </a:lnSpc>
              <a:spcAft>
                <a:spcPts val="800"/>
              </a:spcAft>
              <a:buFont typeface="Arial" panose="020B0604020202020204" pitchFamily="34" charset="0"/>
              <a:buChar char="•"/>
            </a:pPr>
            <a:r>
              <a:rPr lang="en-IN" b="1" u="sng" kern="100" dirty="0">
                <a:solidFill>
                  <a:srgbClr val="3379CD"/>
                </a:solidFill>
                <a:latin typeface="Calibri" panose="020F0502020204030204" pitchFamily="34" charset="0"/>
                <a:ea typeface="Calibri" panose="020F0502020204030204" pitchFamily="34" charset="0"/>
              </a:rPr>
              <a:t>https://infinity-saas.vercel.app/</a:t>
            </a:r>
          </a:p>
          <a:p>
            <a:pPr marL="285750" marR="1270" indent="-285750">
              <a:lnSpc>
                <a:spcPct val="107000"/>
              </a:lnSpc>
              <a:spcAft>
                <a:spcPts val="800"/>
              </a:spcAft>
              <a:buFont typeface="Arial" panose="020B0604020202020204" pitchFamily="34" charset="0"/>
              <a:buChar char="•"/>
            </a:pPr>
            <a:r>
              <a:rPr lang="en-IN" sz="1800" b="1" u="sng" kern="100" dirty="0">
                <a:solidFill>
                  <a:srgbClr val="000000"/>
                </a:solidFill>
                <a:effectLst/>
                <a:latin typeface="Times New Roman" panose="02020603050405020304" pitchFamily="18" charset="0"/>
                <a:ea typeface="Calibri" panose="020F0502020204030204" pitchFamily="34" charset="0"/>
                <a:hlinkClick r:id="rId3"/>
              </a:rPr>
              <a:t>https://expressjs.com/</a:t>
            </a:r>
            <a:endParaRPr lang="en-IN" kern="100" dirty="0">
              <a:solidFill>
                <a:srgbClr val="000000"/>
              </a:solidFill>
              <a:latin typeface="Calibri" panose="020F0502020204030204" pitchFamily="34" charset="0"/>
              <a:ea typeface="Calibri" panose="020F0502020204030204" pitchFamily="34" charset="0"/>
            </a:endParaRPr>
          </a:p>
          <a:p>
            <a:pPr marL="285750" marR="1270" indent="-285750">
              <a:lnSpc>
                <a:spcPct val="107000"/>
              </a:lnSpc>
              <a:spcAft>
                <a:spcPts val="800"/>
              </a:spcAft>
              <a:buFont typeface="Arial" panose="020B0604020202020204" pitchFamily="34" charset="0"/>
              <a:buChar char="•"/>
            </a:pPr>
            <a:r>
              <a:rPr lang="en-IN" sz="1800" b="1" u="sng" kern="100" dirty="0">
                <a:solidFill>
                  <a:srgbClr val="000000"/>
                </a:solidFill>
                <a:effectLst/>
                <a:latin typeface="Times New Roman" panose="02020603050405020304" pitchFamily="18" charset="0"/>
                <a:ea typeface="Calibri" panose="020F0502020204030204" pitchFamily="34" charset="0"/>
                <a:hlinkClick r:id="rId4"/>
              </a:rPr>
              <a:t>https://www.geeksforgeeks.org/chatbot-theory-explained/</a:t>
            </a:r>
            <a:endParaRPr lang="en-IN" kern="100" dirty="0">
              <a:solidFill>
                <a:srgbClr val="000000"/>
              </a:solidFill>
              <a:latin typeface="Calibri" panose="020F0502020204030204" pitchFamily="34" charset="0"/>
              <a:ea typeface="Calibri" panose="020F0502020204030204" pitchFamily="34" charset="0"/>
            </a:endParaRPr>
          </a:p>
          <a:p>
            <a:pPr marL="285750" marR="1270" indent="-285750">
              <a:lnSpc>
                <a:spcPct val="107000"/>
              </a:lnSpc>
              <a:spcAft>
                <a:spcPts val="800"/>
              </a:spcAft>
              <a:buFont typeface="Arial" panose="020B0604020202020204" pitchFamily="34" charset="0"/>
              <a:buChar char="•"/>
            </a:pPr>
            <a:r>
              <a:rPr lang="en-IN" sz="1800" b="1" u="sng" dirty="0">
                <a:solidFill>
                  <a:srgbClr val="000000"/>
                </a:solidFill>
                <a:effectLst/>
                <a:latin typeface="Times New Roman" panose="02020603050405020304" pitchFamily="18" charset="0"/>
                <a:ea typeface="Calibri" panose="020F0502020204030204" pitchFamily="34" charset="0"/>
                <a:hlinkClick r:id="rId5"/>
              </a:rPr>
              <a:t>https://medium.com/build-your-own-ai-chatbot-a-beginners-guide</a:t>
            </a:r>
            <a:r>
              <a:rPr lang="en-IN" sz="1800" kern="100" dirty="0">
                <a:solidFill>
                  <a:srgbClr val="000000"/>
                </a:solidFill>
                <a:effectLst/>
                <a:latin typeface="Times New Roman" panose="02020603050405020304" pitchFamily="18" charset="0"/>
                <a:ea typeface="Calibri" panose="020F0502020204030204" pitchFamily="34"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139700" lvl="0">
              <a:buClr>
                <a:srgbClr val="000000"/>
              </a:buClr>
              <a:buSzPts val="1400"/>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extLst>
      <p:ext uri="{BB962C8B-B14F-4D97-AF65-F5344CB8AC3E}">
        <p14:creationId xmlns:p14="http://schemas.microsoft.com/office/powerpoint/2010/main" val="3086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11</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327991" y="1517949"/>
            <a:ext cx="8488018" cy="4838571"/>
          </a:xfrm>
          <a:prstGeom prst="rect">
            <a:avLst/>
          </a:prstGeom>
          <a:noFill/>
          <a:ln w="9360">
            <a:noFill/>
          </a:ln>
        </p:spPr>
        <p:txBody>
          <a:bodyPr>
            <a:noAutofit/>
          </a:bodyPr>
          <a:lstStyle/>
          <a:p>
            <a:pPr>
              <a:lnSpc>
                <a:spcPct val="150000"/>
              </a:lnSpc>
              <a:spcBef>
                <a:spcPts val="400"/>
              </a:spcBef>
            </a:pPr>
            <a:r>
              <a:rPr lang="en-US" sz="1400" b="1" dirty="0"/>
              <a:t>Cofounder AI</a:t>
            </a:r>
            <a:r>
              <a:rPr lang="en-US" sz="1400" dirty="0"/>
              <a:t>, formerly known as Infinity AI, is an advanced artificial intelligence platform designed to revolutionize content creation and business analytics. It empowers users to generate expressive, talking characters by simply inputting a script, making it an invaluable tool for creators, marketers, and businesses of all sizes. The platform's mission is to build the world's best video foundation model for human motion and emotion, allowing for the seamless creation of realistic and engaging characters.</a:t>
            </a:r>
          </a:p>
          <a:p>
            <a:pPr>
              <a:lnSpc>
                <a:spcPct val="150000"/>
              </a:lnSpc>
              <a:spcBef>
                <a:spcPts val="400"/>
              </a:spcBef>
            </a:pPr>
            <a:br>
              <a:rPr lang="en-US" sz="1400" dirty="0"/>
            </a:br>
            <a:r>
              <a:rPr lang="en-US" sz="1400" dirty="0"/>
              <a:t>It aims to empower everyone to bring their stories to life by providing a platform that simplifies the creation of expressive, talking characters. By leveraging cutting-edge AI technologies, it seeks to democratize content creation, making it accessible to individuals and businesses alike.</a:t>
            </a:r>
            <a:endParaRPr lang="en-US" sz="14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FFFAF-F886-86AF-86FA-7845E7A2230C}"/>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BDFA7F61-D445-85AC-C5C5-F5A8605CCC1B}"/>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b="0" strike="noStrike" spc="-1" dirty="0">
                <a:solidFill>
                  <a:srgbClr val="000000"/>
                </a:solidFill>
                <a:latin typeface="Times New Roman" panose="02020603050405020304" pitchFamily="18" charset="0"/>
                <a:cs typeface="Times New Roman" panose="02020603050405020304" pitchFamily="18" charset="0"/>
              </a:rPr>
              <a:t>Problem Statement</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a:extLst>
              <a:ext uri="{FF2B5EF4-FFF2-40B4-BE49-F238E27FC236}">
                <a16:creationId xmlns:a16="http://schemas.microsoft.com/office/drawing/2014/main" id="{3C961C57-70C4-BD0B-3057-E7846BAADD2A}"/>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a:extLst>
              <a:ext uri="{FF2B5EF4-FFF2-40B4-BE49-F238E27FC236}">
                <a16:creationId xmlns:a16="http://schemas.microsoft.com/office/drawing/2014/main" id="{D9BD8F3B-58DE-D4C9-B619-AC22AFCBAEE7}"/>
              </a:ext>
            </a:extLst>
          </p:cNvPr>
          <p:cNvSpPr txBox="1"/>
          <p:nvPr/>
        </p:nvSpPr>
        <p:spPr>
          <a:xfrm>
            <a:off x="362707" y="1370168"/>
            <a:ext cx="8418585" cy="4838571"/>
          </a:xfrm>
          <a:prstGeom prst="rect">
            <a:avLst/>
          </a:prstGeom>
          <a:noFill/>
          <a:ln w="9360">
            <a:noFill/>
          </a:ln>
        </p:spPr>
        <p:txBody>
          <a:bodyPr>
            <a:noAutofit/>
          </a:bodyPr>
          <a:lstStyle/>
          <a:p>
            <a:pPr>
              <a:lnSpc>
                <a:spcPct val="115000"/>
              </a:lnSpc>
              <a:spcAft>
                <a:spcPts val="700"/>
              </a:spcAft>
            </a:pPr>
            <a:r>
              <a:rPr lang="en-US" sz="1400" dirty="0"/>
              <a:t>In today's digital landscape, businesses face significant challenges in content creation and data analysis. Traditional methods are often time-consuming, costly, and struggle to scale effectively. Cofounder AI was developed to address these issues by leveraging advanced artificial intelligence to streamline processes and enhance efficiency.</a:t>
            </a:r>
            <a:endParaRPr lang="en-US" sz="1400" spc="-1" dirty="0">
              <a:solidFill>
                <a:srgbClr val="000000"/>
              </a:solidFill>
            </a:endParaRPr>
          </a:p>
          <a:p>
            <a:pPr>
              <a:lnSpc>
                <a:spcPct val="115000"/>
              </a:lnSpc>
              <a:spcAft>
                <a:spcPts val="700"/>
              </a:spcAft>
            </a:pPr>
            <a:r>
              <a:rPr lang="en-US" sz="1400" b="1" dirty="0"/>
              <a:t>Challenges Addressed by Cofounder AI:</a:t>
            </a:r>
          </a:p>
          <a:p>
            <a:pPr marL="342900" indent="-342900">
              <a:lnSpc>
                <a:spcPct val="115000"/>
              </a:lnSpc>
              <a:spcAft>
                <a:spcPts val="700"/>
              </a:spcAft>
              <a:buFont typeface="+mj-lt"/>
              <a:buAutoNum type="arabicPeriod"/>
            </a:pPr>
            <a:r>
              <a:rPr lang="en-IN" sz="1400" b="1" dirty="0"/>
              <a:t>Inefficiencies in Content Creation:</a:t>
            </a:r>
          </a:p>
          <a:p>
            <a:pPr marL="285750" indent="-285750">
              <a:lnSpc>
                <a:spcPct val="115000"/>
              </a:lnSpc>
              <a:spcAft>
                <a:spcPts val="700"/>
              </a:spcAft>
              <a:buFont typeface="Arial" panose="020B0604020202020204" pitchFamily="34" charset="0"/>
              <a:buChar char="•"/>
            </a:pPr>
            <a:r>
              <a:rPr lang="en-IN" sz="1400" dirty="0"/>
              <a:t>Time-Consuming Processes.</a:t>
            </a:r>
          </a:p>
          <a:p>
            <a:pPr marL="285750" indent="-285750">
              <a:lnSpc>
                <a:spcPct val="115000"/>
              </a:lnSpc>
              <a:spcAft>
                <a:spcPts val="700"/>
              </a:spcAft>
              <a:buFont typeface="Arial" panose="020B0604020202020204" pitchFamily="34" charset="0"/>
              <a:buChar char="•"/>
            </a:pPr>
            <a:r>
              <a:rPr lang="en-IN" sz="1400" dirty="0"/>
              <a:t>Scalability Issues.</a:t>
            </a:r>
          </a:p>
          <a:p>
            <a:pPr>
              <a:lnSpc>
                <a:spcPct val="115000"/>
              </a:lnSpc>
              <a:spcAft>
                <a:spcPts val="700"/>
              </a:spcAft>
            </a:pPr>
            <a:r>
              <a:rPr lang="en-IN" sz="1400" dirty="0"/>
              <a:t>2. </a:t>
            </a:r>
            <a:r>
              <a:rPr lang="en-IN" sz="1400" b="1" dirty="0"/>
              <a:t>Complexities in Data Analysis:</a:t>
            </a:r>
          </a:p>
          <a:p>
            <a:pPr marL="285750" indent="-285750">
              <a:lnSpc>
                <a:spcPct val="115000"/>
              </a:lnSpc>
              <a:spcAft>
                <a:spcPts val="700"/>
              </a:spcAft>
              <a:buFont typeface="Arial" panose="020B0604020202020204" pitchFamily="34" charset="0"/>
              <a:buChar char="•"/>
            </a:pPr>
            <a:r>
              <a:rPr lang="en-IN" sz="1400" dirty="0"/>
              <a:t>Data Overload.</a:t>
            </a:r>
          </a:p>
          <a:p>
            <a:pPr marL="285750" indent="-285750">
              <a:lnSpc>
                <a:spcPct val="115000"/>
              </a:lnSpc>
              <a:spcAft>
                <a:spcPts val="700"/>
              </a:spcAft>
              <a:buFont typeface="Arial" panose="020B0604020202020204" pitchFamily="34" charset="0"/>
              <a:buChar char="•"/>
            </a:pPr>
            <a:r>
              <a:rPr lang="en-IN" sz="1400" dirty="0"/>
              <a:t>Resource Constraints.</a:t>
            </a:r>
          </a:p>
          <a:p>
            <a:pPr>
              <a:lnSpc>
                <a:spcPct val="115000"/>
              </a:lnSpc>
              <a:spcAft>
                <a:spcPts val="700"/>
              </a:spcAft>
            </a:pPr>
            <a:endParaRPr lang="en-IN" sz="1400" dirty="0"/>
          </a:p>
          <a:p>
            <a:pPr>
              <a:lnSpc>
                <a:spcPct val="115000"/>
              </a:lnSpc>
              <a:spcAft>
                <a:spcPts val="700"/>
              </a:spcAft>
            </a:pPr>
            <a:r>
              <a:rPr lang="en-US" sz="1400" dirty="0"/>
              <a:t>Cofounder AI addresses the inefficiencies and complexities inherent in traditional content creation and data analysis methods, leading to more agile marketing strategies, data-driven decision-making, and widespread adoption of AI capabilities across various industries.</a:t>
            </a:r>
            <a:endParaRPr lang="en-IN" sz="1400" dirty="0"/>
          </a:p>
          <a:p>
            <a:pPr>
              <a:lnSpc>
                <a:spcPct val="115000"/>
              </a:lnSpc>
              <a:spcAft>
                <a:spcPts val="700"/>
              </a:spcAft>
            </a:pPr>
            <a:endParaRPr lang="en-US" sz="1400" b="0" strike="noStrike" spc="-1" dirty="0">
              <a:solidFill>
                <a:srgbClr val="000000"/>
              </a:solidFill>
            </a:endParaRPr>
          </a:p>
          <a:p>
            <a:pPr>
              <a:lnSpc>
                <a:spcPct val="150000"/>
              </a:lnSpc>
              <a:spcBef>
                <a:spcPts val="400"/>
              </a:spcBef>
            </a:pPr>
            <a:endParaRPr lang="en-US" sz="1600" b="0" strike="noStrike" spc="-1" dirty="0">
              <a:solidFill>
                <a:srgbClr val="000000"/>
              </a:solidFill>
            </a:endParaRPr>
          </a:p>
          <a:p>
            <a:pPr>
              <a:lnSpc>
                <a:spcPct val="100000"/>
              </a:lnSpc>
              <a:spcBef>
                <a:spcPts val="400"/>
              </a:spcBef>
            </a:pPr>
            <a:endParaRPr lang="en-US" sz="1600" b="0" strike="noStrike" spc="-1" dirty="0">
              <a:solidFill>
                <a:srgbClr val="000000"/>
              </a:solidFill>
            </a:endParaRPr>
          </a:p>
          <a:p>
            <a:pPr>
              <a:lnSpc>
                <a:spcPct val="100000"/>
              </a:lnSpc>
              <a:spcBef>
                <a:spcPts val="400"/>
              </a:spcBef>
            </a:pPr>
            <a:endParaRPr lang="en-US" sz="1600" b="0" strike="noStrike" spc="-1" dirty="0">
              <a:solidFill>
                <a:srgbClr val="000000"/>
              </a:solidFill>
            </a:endParaRPr>
          </a:p>
          <a:p>
            <a:pPr>
              <a:lnSpc>
                <a:spcPct val="100000"/>
              </a:lnSpc>
              <a:spcBef>
                <a:spcPts val="400"/>
              </a:spcBef>
            </a:pPr>
            <a:endParaRPr lang="en-US" sz="1600" b="0" strike="noStrike" spc="-1" dirty="0">
              <a:solidFill>
                <a:srgbClr val="000000"/>
              </a:solidFill>
            </a:endParaRPr>
          </a:p>
          <a:p>
            <a:pPr>
              <a:lnSpc>
                <a:spcPct val="100000"/>
              </a:lnSpc>
              <a:spcBef>
                <a:spcPts val="400"/>
              </a:spcBef>
            </a:pPr>
            <a:endParaRPr lang="en-US" sz="1600" b="0" strike="noStrike" spc="-1" dirty="0">
              <a:solidFill>
                <a:srgbClr val="000000"/>
              </a:solidFill>
            </a:endParaRPr>
          </a:p>
          <a:p>
            <a:pPr>
              <a:lnSpc>
                <a:spcPct val="100000"/>
              </a:lnSpc>
              <a:spcBef>
                <a:spcPts val="400"/>
              </a:spcBef>
            </a:pPr>
            <a:endParaRPr lang="en-US" sz="1600" b="0" strike="noStrike" spc="-1" dirty="0">
              <a:solidFill>
                <a:srgbClr val="000000"/>
              </a:solidFill>
            </a:endParaRPr>
          </a:p>
        </p:txBody>
      </p:sp>
    </p:spTree>
    <p:extLst>
      <p:ext uri="{BB962C8B-B14F-4D97-AF65-F5344CB8AC3E}">
        <p14:creationId xmlns:p14="http://schemas.microsoft.com/office/powerpoint/2010/main" val="26771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854B6-C860-8537-FF26-93EF998B3050}"/>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48AB191D-DB0E-B369-81AD-1561AA4630C5}"/>
              </a:ext>
            </a:extLst>
          </p:cNvPr>
          <p:cNvSpPr txBox="1"/>
          <p:nvPr/>
        </p:nvSpPr>
        <p:spPr>
          <a:xfrm>
            <a:off x="397565"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Objectives and Key Learnings</a:t>
            </a:r>
          </a:p>
        </p:txBody>
      </p:sp>
      <p:sp>
        <p:nvSpPr>
          <p:cNvPr id="110" name="TextShape 3">
            <a:extLst>
              <a:ext uri="{FF2B5EF4-FFF2-40B4-BE49-F238E27FC236}">
                <a16:creationId xmlns:a16="http://schemas.microsoft.com/office/drawing/2014/main" id="{301CF813-A2AF-58B8-F820-264C7A1CBDC5}"/>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4</a:t>
            </a:fld>
            <a:endParaRPr lang="en-GB" sz="1200" b="0" strike="noStrike" spc="-1">
              <a:latin typeface="Times New Roman"/>
            </a:endParaRPr>
          </a:p>
        </p:txBody>
      </p:sp>
      <p:sp>
        <p:nvSpPr>
          <p:cNvPr id="9" name="Rectangle 5">
            <a:extLst>
              <a:ext uri="{FF2B5EF4-FFF2-40B4-BE49-F238E27FC236}">
                <a16:creationId xmlns:a16="http://schemas.microsoft.com/office/drawing/2014/main" id="{D4D04440-108C-FFFD-CA8E-EAF417D47C64}"/>
              </a:ext>
            </a:extLst>
          </p:cNvPr>
          <p:cNvSpPr>
            <a:spLocks noChangeArrowheads="1"/>
          </p:cNvSpPr>
          <p:nvPr/>
        </p:nvSpPr>
        <p:spPr bwMode="auto">
          <a:xfrm rot="10800000" flipV="1">
            <a:off x="152639" y="948690"/>
            <a:ext cx="883872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Efficiency Gains:</a:t>
            </a:r>
            <a:r>
              <a:rPr kumimoji="0" lang="en-US" altLang="en-US" sz="1400" b="0" i="0" u="none" strike="noStrike" cap="none" normalizeH="0" baseline="0" dirty="0">
                <a:ln>
                  <a:noFill/>
                </a:ln>
                <a:solidFill>
                  <a:schemeClr val="tx1"/>
                </a:solidFill>
                <a:effectLst/>
                <a:latin typeface="Arial" panose="020B0604020202020204" pitchFamily="34" charset="0"/>
              </a:rPr>
              <a:t> AI-driven automation significantly reduces the time and cost associated with content creation and data processing.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Data-Driven Decision Making:</a:t>
            </a:r>
            <a:r>
              <a:rPr kumimoji="0" lang="en-US" altLang="en-US" sz="1400" b="0" i="0" u="none" strike="noStrike" cap="none" normalizeH="0" baseline="0" dirty="0">
                <a:ln>
                  <a:noFill/>
                </a:ln>
                <a:solidFill>
                  <a:schemeClr val="tx1"/>
                </a:solidFill>
                <a:effectLst/>
                <a:latin typeface="Arial" panose="020B0604020202020204" pitchFamily="34" charset="0"/>
              </a:rPr>
              <a:t> Businesses can leverage real-time insights to optimize strategies and improve customer engagement.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Scalability and Adaptability:</a:t>
            </a:r>
            <a:r>
              <a:rPr kumimoji="0" lang="en-US" altLang="en-US" sz="1400" b="0" i="0" u="none" strike="noStrike" cap="none" normalizeH="0" baseline="0" dirty="0">
                <a:ln>
                  <a:noFill/>
                </a:ln>
                <a:solidFill>
                  <a:schemeClr val="tx1"/>
                </a:solidFill>
                <a:effectLst/>
                <a:latin typeface="Arial" panose="020B0604020202020204" pitchFamily="34" charset="0"/>
              </a:rPr>
              <a:t> AI enables businesses to scale their operations effortlessly while maintaining high-quality outputs.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User-Friendly AI Implementation:</a:t>
            </a:r>
            <a:r>
              <a:rPr kumimoji="0" lang="en-US" altLang="en-US" sz="1400" b="0" i="0" u="none" strike="noStrike" cap="none" normalizeH="0" baseline="0" dirty="0">
                <a:ln>
                  <a:noFill/>
                </a:ln>
                <a:solidFill>
                  <a:schemeClr val="tx1"/>
                </a:solidFill>
                <a:effectLst/>
                <a:latin typeface="Arial" panose="020B0604020202020204" pitchFamily="34" charset="0"/>
              </a:rPr>
              <a:t> Simplifying AI integration allows non-technical users to harness its power effectively.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Competitive Advantage:</a:t>
            </a:r>
            <a:r>
              <a:rPr kumimoji="0" lang="en-US" altLang="en-US" sz="1400" b="0" i="0" u="none" strike="noStrike" cap="none" normalizeH="0" baseline="0" dirty="0">
                <a:ln>
                  <a:noFill/>
                </a:ln>
                <a:solidFill>
                  <a:schemeClr val="tx1"/>
                </a:solidFill>
                <a:effectLst/>
                <a:latin typeface="Arial" panose="020B0604020202020204" pitchFamily="34" charset="0"/>
              </a:rPr>
              <a:t> Companies adopting AI early gain a significant edge in innovation, efficiency, and market adaptability. </a:t>
            </a:r>
          </a:p>
          <a:p>
            <a:endParaRPr lang="en-US" sz="1400" dirty="0">
              <a:latin typeface="Arial" panose="020B0604020202020204" pitchFamily="34" charset="0"/>
            </a:endParaRPr>
          </a:p>
          <a:p>
            <a:pPr marL="285750" indent="-285750">
              <a:buFont typeface="Arial" panose="020B0604020202020204" pitchFamily="34" charset="0"/>
              <a:buChar char="•"/>
            </a:pPr>
            <a:r>
              <a:rPr lang="en-US" sz="1400" b="1" dirty="0"/>
              <a:t>Automate Content Creation:</a:t>
            </a:r>
            <a:r>
              <a:rPr lang="en-US" sz="1400" dirty="0"/>
              <a:t> Enable seamless generation of high-quality content, reducing manual effort and production time.</a:t>
            </a:r>
          </a:p>
          <a:p>
            <a:endParaRPr lang="en-US" sz="1400" dirty="0"/>
          </a:p>
          <a:p>
            <a:pPr marL="285750" indent="-285750">
              <a:buFont typeface="Arial" panose="020B0604020202020204" pitchFamily="34" charset="0"/>
              <a:buChar char="•"/>
            </a:pPr>
            <a:r>
              <a:rPr lang="en-US" sz="1400" b="1" dirty="0"/>
              <a:t>Enhance Business Intelligence:</a:t>
            </a:r>
            <a:r>
              <a:rPr lang="en-US" sz="1400" dirty="0"/>
              <a:t> Provide AI-driven insights for better decision-making and strategic planning.</a:t>
            </a:r>
          </a:p>
          <a:p>
            <a:endParaRPr lang="en-US" sz="1400" dirty="0"/>
          </a:p>
          <a:p>
            <a:pPr marL="285750" indent="-285750">
              <a:buFont typeface="Arial" panose="020B0604020202020204" pitchFamily="34" charset="0"/>
              <a:buChar char="•"/>
            </a:pPr>
            <a:r>
              <a:rPr lang="en-US" sz="1400" b="1" dirty="0"/>
              <a:t>Simplify Data Analysis:</a:t>
            </a:r>
            <a:r>
              <a:rPr lang="en-US" sz="1400" dirty="0"/>
              <a:t> Offer advanced yet user-friendly AI tools to help organizations extract meaningful insights from large datasets.</a:t>
            </a:r>
          </a:p>
          <a:p>
            <a:endParaRPr lang="en-US" sz="1400" dirty="0"/>
          </a:p>
          <a:p>
            <a:pPr marL="285750" indent="-285750">
              <a:buFont typeface="Arial" panose="020B0604020202020204" pitchFamily="34" charset="0"/>
              <a:buChar char="•"/>
            </a:pPr>
            <a:r>
              <a:rPr lang="en-US" sz="1400" b="1" dirty="0"/>
              <a:t>Democratize AI Accessibility:</a:t>
            </a:r>
            <a:r>
              <a:rPr lang="en-US" sz="1400" dirty="0"/>
              <a:t> Make cutting-edge AI capabilities available to businesses of all sizes, fostering innovation and competitiveness.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899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1337A-1E76-E2F9-EC0B-039202EF488D}"/>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7096EEE0-9DAB-0471-0341-48263ABF5E4F}"/>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Options Available to Execute the Project:</a:t>
            </a:r>
            <a:endParaRPr lang="en-US" sz="260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a:extLst>
              <a:ext uri="{FF2B5EF4-FFF2-40B4-BE49-F238E27FC236}">
                <a16:creationId xmlns:a16="http://schemas.microsoft.com/office/drawing/2014/main" id="{2CC9C7F6-1DC6-50FE-D041-54F95E4BA501}"/>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5</a:t>
            </a:fld>
            <a:endParaRPr lang="en-GB" sz="1200" b="0" strike="noStrike" spc="-1">
              <a:latin typeface="Times New Roman"/>
            </a:endParaRPr>
          </a:p>
        </p:txBody>
      </p:sp>
      <p:sp>
        <p:nvSpPr>
          <p:cNvPr id="5" name="TextShape 2">
            <a:extLst>
              <a:ext uri="{FF2B5EF4-FFF2-40B4-BE49-F238E27FC236}">
                <a16:creationId xmlns:a16="http://schemas.microsoft.com/office/drawing/2014/main" id="{5A927304-E5F9-B590-61B7-568754B9B28D}"/>
              </a:ext>
            </a:extLst>
          </p:cNvPr>
          <p:cNvSpPr txBox="1"/>
          <p:nvPr/>
        </p:nvSpPr>
        <p:spPr>
          <a:xfrm>
            <a:off x="152640" y="1517949"/>
            <a:ext cx="8838720" cy="4838571"/>
          </a:xfrm>
          <a:prstGeom prst="rect">
            <a:avLst/>
          </a:prstGeom>
          <a:noFill/>
          <a:ln w="9360">
            <a:noFill/>
          </a:ln>
        </p:spPr>
        <p:txBody>
          <a:bodyPr>
            <a:noAutofit/>
          </a:bodyPr>
          <a:lstStyle/>
          <a:p>
            <a:pPr marL="139700" lvl="0">
              <a:buClr>
                <a:srgbClr val="000000"/>
              </a:buClr>
              <a:buSzPts val="1400"/>
            </a:pPr>
            <a:endParaRPr lang="en-US" b="0" strike="noStrike" spc="-1" dirty="0">
              <a:solidFill>
                <a:srgbClr val="000000"/>
              </a:solidFill>
            </a:endParaRPr>
          </a:p>
          <a:p>
            <a:pPr>
              <a:lnSpc>
                <a:spcPct val="150000"/>
              </a:lnSpc>
              <a:spcBef>
                <a:spcPts val="400"/>
              </a:spcBef>
            </a:pPr>
            <a:endParaRPr lang="en-US" b="0" strike="noStrike" spc="-1" dirty="0">
              <a:solidFill>
                <a:srgbClr val="000000"/>
              </a:solidFill>
            </a:endParaRPr>
          </a:p>
          <a:p>
            <a:pPr>
              <a:lnSpc>
                <a:spcPct val="150000"/>
              </a:lnSpc>
              <a:spcBef>
                <a:spcPts val="400"/>
              </a:spcBef>
            </a:pPr>
            <a:endParaRPr lang="en-US" b="0" strike="noStrike" spc="-1" dirty="0">
              <a:solidFill>
                <a:srgbClr val="000000"/>
              </a:solidFill>
            </a:endParaRPr>
          </a:p>
          <a:p>
            <a:pPr>
              <a:lnSpc>
                <a:spcPct val="100000"/>
              </a:lnSpc>
              <a:spcBef>
                <a:spcPts val="400"/>
              </a:spcBef>
            </a:pPr>
            <a:endParaRPr lang="en-US" b="0" strike="noStrike" spc="-1" dirty="0">
              <a:solidFill>
                <a:srgbClr val="000000"/>
              </a:solidFill>
            </a:endParaRPr>
          </a:p>
          <a:p>
            <a:pPr>
              <a:lnSpc>
                <a:spcPct val="100000"/>
              </a:lnSpc>
              <a:spcBef>
                <a:spcPts val="400"/>
              </a:spcBef>
            </a:pPr>
            <a:endParaRPr lang="en-US" b="0" strike="noStrike" spc="-1" dirty="0">
              <a:solidFill>
                <a:srgbClr val="000000"/>
              </a:solidFill>
            </a:endParaRPr>
          </a:p>
          <a:p>
            <a:pPr>
              <a:lnSpc>
                <a:spcPct val="100000"/>
              </a:lnSpc>
              <a:spcBef>
                <a:spcPts val="400"/>
              </a:spcBef>
            </a:pPr>
            <a:endParaRPr lang="en-US" b="0" strike="noStrike" spc="-1" dirty="0">
              <a:solidFill>
                <a:srgbClr val="000000"/>
              </a:solidFill>
            </a:endParaRPr>
          </a:p>
          <a:p>
            <a:pPr>
              <a:lnSpc>
                <a:spcPct val="100000"/>
              </a:lnSpc>
              <a:spcBef>
                <a:spcPts val="400"/>
              </a:spcBef>
            </a:pPr>
            <a:endParaRPr lang="en-US" b="0" strike="noStrike" spc="-1" dirty="0">
              <a:solidFill>
                <a:srgbClr val="000000"/>
              </a:solidFill>
            </a:endParaRPr>
          </a:p>
          <a:p>
            <a:pPr>
              <a:lnSpc>
                <a:spcPct val="100000"/>
              </a:lnSpc>
              <a:spcBef>
                <a:spcPts val="400"/>
              </a:spcBef>
            </a:pPr>
            <a:endParaRPr lang="en-US" b="0" strike="noStrike" spc="-1" dirty="0">
              <a:solidFill>
                <a:srgbClr val="000000"/>
              </a:solidFill>
            </a:endParaRPr>
          </a:p>
        </p:txBody>
      </p:sp>
      <p:sp>
        <p:nvSpPr>
          <p:cNvPr id="4" name="Rectangle 3">
            <a:extLst>
              <a:ext uri="{FF2B5EF4-FFF2-40B4-BE49-F238E27FC236}">
                <a16:creationId xmlns:a16="http://schemas.microsoft.com/office/drawing/2014/main" id="{55A2BF6F-2B4E-9E76-186C-F3EF58A65BDE}"/>
              </a:ext>
            </a:extLst>
          </p:cNvPr>
          <p:cNvSpPr>
            <a:spLocks noChangeArrowheads="1"/>
          </p:cNvSpPr>
          <p:nvPr/>
        </p:nvSpPr>
        <p:spPr bwMode="auto">
          <a:xfrm rot="10800000" flipV="1">
            <a:off x="253641" y="1012955"/>
            <a:ext cx="834967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1400" b="1" dirty="0"/>
              <a:t>Options to Execute the Project:</a:t>
            </a:r>
          </a:p>
          <a:p>
            <a:pPr marR="0" lvl="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In-House Development</a:t>
            </a:r>
            <a:r>
              <a:rPr kumimoji="0" lang="en-US" altLang="en-US" sz="1400" b="0" i="0" u="none" strike="noStrike" cap="none" normalizeH="0" baseline="0" dirty="0">
                <a:ln>
                  <a:noFill/>
                </a:ln>
                <a:solidFill>
                  <a:schemeClr val="tx1"/>
                </a:solidFill>
                <a:effectLst/>
                <a:latin typeface="Arial" panose="020B0604020202020204" pitchFamily="34" charset="0"/>
              </a:rPr>
              <a:t> – Full control over customization but requires significant time, expertise, and resources.</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Using AI APIs &amp; Tools</a:t>
            </a:r>
            <a:r>
              <a:rPr kumimoji="0" lang="en-US" altLang="en-US" sz="1400" b="0" i="0" u="none" strike="noStrike" cap="none" normalizeH="0" baseline="0" dirty="0">
                <a:ln>
                  <a:noFill/>
                </a:ln>
                <a:solidFill>
                  <a:schemeClr val="tx1"/>
                </a:solidFill>
                <a:effectLst/>
                <a:latin typeface="Arial" panose="020B0604020202020204" pitchFamily="34" charset="0"/>
              </a:rPr>
              <a:t> – Faster development with services like OpenAI, AWS AI, but limited customization.</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Hybrid Approach</a:t>
            </a:r>
            <a:r>
              <a:rPr kumimoji="0" lang="en-US" altLang="en-US" sz="1400" b="0" i="0" u="none" strike="noStrike" cap="none" normalizeH="0" baseline="0" dirty="0">
                <a:ln>
                  <a:noFill/>
                </a:ln>
                <a:solidFill>
                  <a:schemeClr val="tx1"/>
                </a:solidFill>
                <a:effectLst/>
                <a:latin typeface="Arial" panose="020B0604020202020204" pitchFamily="34" charset="0"/>
              </a:rPr>
              <a:t> – Combines custom AI models with APIs for flexibility and efficiency.</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Open-Source AI Frameworks</a:t>
            </a:r>
            <a:r>
              <a:rPr kumimoji="0" lang="en-US" altLang="en-US" sz="1400" b="0" i="0" u="none" strike="noStrike" cap="none" normalizeH="0" baseline="0" dirty="0">
                <a:ln>
                  <a:noFill/>
                </a:ln>
                <a:solidFill>
                  <a:schemeClr val="tx1"/>
                </a:solidFill>
                <a:effectLst/>
                <a:latin typeface="Arial" panose="020B0604020202020204" pitchFamily="34" charset="0"/>
              </a:rPr>
              <a:t> – Cost-effective, scalable, but requires skilled AI developers.</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Low-Code/No-Code Platforms</a:t>
            </a:r>
            <a:r>
              <a:rPr kumimoji="0" lang="en-US" altLang="en-US" sz="1400" b="0" i="0" u="none" strike="noStrike" cap="none" normalizeH="0" baseline="0" dirty="0">
                <a:ln>
                  <a:noFill/>
                </a:ln>
                <a:solidFill>
                  <a:schemeClr val="tx1"/>
                </a:solidFill>
                <a:effectLst/>
                <a:latin typeface="Arial" panose="020B0604020202020204" pitchFamily="34" charset="0"/>
              </a:rPr>
              <a:t> – Quick prototyping with minimal coding but limited scalability.</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r>
              <a:rPr lang="en-US" sz="1400" b="1" dirty="0"/>
              <a:t>Best Choice?</a:t>
            </a:r>
          </a:p>
          <a:p>
            <a:endParaRPr lang="en-US" sz="1400" dirty="0"/>
          </a:p>
          <a:p>
            <a:pPr marL="285750" indent="-285750">
              <a:buFont typeface="Arial" panose="020B0604020202020204" pitchFamily="34" charset="0"/>
              <a:buChar char="•"/>
            </a:pPr>
            <a:r>
              <a:rPr lang="en-US" sz="1400" b="1" dirty="0"/>
              <a:t>For quick MVP:</a:t>
            </a:r>
            <a:r>
              <a:rPr lang="en-US" sz="1400" dirty="0"/>
              <a:t> AI APIs or no-code tools.</a:t>
            </a:r>
          </a:p>
          <a:p>
            <a:endParaRPr lang="en-US" sz="1400" dirty="0"/>
          </a:p>
          <a:p>
            <a:pPr marL="285750" indent="-285750">
              <a:buFont typeface="Arial" panose="020B0604020202020204" pitchFamily="34" charset="0"/>
              <a:buChar char="•"/>
            </a:pPr>
            <a:r>
              <a:rPr lang="en-US" sz="1400" b="1" dirty="0"/>
              <a:t>For scalability &amp; customization:</a:t>
            </a:r>
            <a:r>
              <a:rPr lang="en-US" sz="1400" dirty="0"/>
              <a:t> Hybrid or in-house development.</a:t>
            </a:r>
          </a:p>
          <a:p>
            <a:endParaRPr lang="en-US" sz="1400" dirty="0"/>
          </a:p>
          <a:p>
            <a:pPr marL="285750" indent="-285750">
              <a:buFont typeface="Arial" panose="020B0604020202020204" pitchFamily="34" charset="0"/>
              <a:buChar char="•"/>
            </a:pPr>
            <a:r>
              <a:rPr lang="en-US" sz="1400" b="1" dirty="0"/>
              <a:t>For cost-effectiveness:</a:t>
            </a:r>
            <a:r>
              <a:rPr lang="en-US" sz="1400" dirty="0"/>
              <a:t> Open-source AI frameworks.</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8738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26E11-3D3F-0668-9A16-D2AA5602F34D}"/>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3FFE9CB2-8B35-7E5D-C128-945DA04F5D19}"/>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b="0" strike="noStrike" spc="-1" dirty="0">
                <a:solidFill>
                  <a:srgbClr val="000000"/>
                </a:solidFill>
                <a:latin typeface="Times New Roman" panose="02020603050405020304" pitchFamily="18" charset="0"/>
                <a:cs typeface="Times New Roman" panose="02020603050405020304" pitchFamily="18" charset="0"/>
              </a:rPr>
              <a:t>Tech Stack</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a:extLst>
              <a:ext uri="{FF2B5EF4-FFF2-40B4-BE49-F238E27FC236}">
                <a16:creationId xmlns:a16="http://schemas.microsoft.com/office/drawing/2014/main" id="{2CF1882D-12A1-900F-6311-4C8A03D4398B}"/>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6</a:t>
            </a:fld>
            <a:endParaRPr lang="en-GB" sz="1200" b="0" strike="noStrike" spc="-1">
              <a:latin typeface="Times New Roman"/>
            </a:endParaRPr>
          </a:p>
        </p:txBody>
      </p:sp>
      <p:sp>
        <p:nvSpPr>
          <p:cNvPr id="5" name="TextShape 2">
            <a:extLst>
              <a:ext uri="{FF2B5EF4-FFF2-40B4-BE49-F238E27FC236}">
                <a16:creationId xmlns:a16="http://schemas.microsoft.com/office/drawing/2014/main" id="{6225F4BF-F15F-0374-B6C7-6CF97C76DEBC}"/>
              </a:ext>
            </a:extLst>
          </p:cNvPr>
          <p:cNvSpPr txBox="1"/>
          <p:nvPr/>
        </p:nvSpPr>
        <p:spPr>
          <a:xfrm flipV="1">
            <a:off x="284138" y="4534587"/>
            <a:ext cx="6713800" cy="45719"/>
          </a:xfrm>
          <a:prstGeom prst="rect">
            <a:avLst/>
          </a:prstGeom>
          <a:noFill/>
          <a:ln w="9360">
            <a:noFill/>
          </a:ln>
        </p:spPr>
        <p:txBody>
          <a:bodyPr>
            <a:noAutofit/>
          </a:bodyPr>
          <a:lstStyle/>
          <a:p>
            <a:pPr marL="139700" lvl="0">
              <a:buClr>
                <a:srgbClr val="000000"/>
              </a:buClr>
              <a:buSzPts val="1400"/>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
        <p:nvSpPr>
          <p:cNvPr id="2" name="Rectangle 1">
            <a:extLst>
              <a:ext uri="{FF2B5EF4-FFF2-40B4-BE49-F238E27FC236}">
                <a16:creationId xmlns:a16="http://schemas.microsoft.com/office/drawing/2014/main" id="{37184BAA-8F0A-3F7D-0D15-51BBC19108F0}"/>
              </a:ext>
            </a:extLst>
          </p:cNvPr>
          <p:cNvSpPr>
            <a:spLocks noChangeArrowheads="1"/>
          </p:cNvSpPr>
          <p:nvPr/>
        </p:nvSpPr>
        <p:spPr bwMode="auto">
          <a:xfrm>
            <a:off x="284138" y="1354307"/>
            <a:ext cx="8781222"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IN" sz="1400" b="1" dirty="0"/>
              <a:t>Frontend:</a:t>
            </a:r>
            <a:r>
              <a:rPr lang="en-IN" sz="1400" dirty="0"/>
              <a:t> </a:t>
            </a:r>
            <a:r>
              <a:rPr lang="en-IN" sz="1400" b="1" dirty="0"/>
              <a:t>Next.js</a:t>
            </a:r>
            <a:br>
              <a:rPr lang="en-IN" sz="1400" dirty="0"/>
            </a:br>
            <a:r>
              <a:rPr lang="en-IN" sz="1400" dirty="0"/>
              <a:t>🔹 Supports server-side rendering (SSR) for better performance.</a:t>
            </a:r>
            <a:br>
              <a:rPr lang="en-IN" sz="1400" dirty="0"/>
            </a:br>
            <a:r>
              <a:rPr lang="en-IN" sz="1400" dirty="0"/>
              <a:t>🔹 Enhances user experience with static and dynamic content.</a:t>
            </a:r>
            <a:br>
              <a:rPr lang="en-IN" sz="1400" dirty="0"/>
            </a:br>
            <a:r>
              <a:rPr lang="en-IN" sz="1400" dirty="0"/>
              <a:t>🔹 Provides built-in routing and API handling.</a:t>
            </a:r>
          </a:p>
          <a:p>
            <a:endParaRPr lang="en-IN" sz="1400" dirty="0"/>
          </a:p>
          <a:p>
            <a:pPr marL="285750" indent="-285750">
              <a:buFont typeface="Arial" panose="020B0604020202020204" pitchFamily="34" charset="0"/>
              <a:buChar char="•"/>
            </a:pPr>
            <a:r>
              <a:rPr lang="en-IN" sz="1400" b="1" dirty="0"/>
              <a:t>Backend:</a:t>
            </a:r>
            <a:r>
              <a:rPr lang="en-IN" sz="1400" dirty="0"/>
              <a:t> </a:t>
            </a:r>
            <a:r>
              <a:rPr lang="en-IN" sz="1400" b="1" dirty="0"/>
              <a:t>Node.js &amp; Express.js</a:t>
            </a:r>
            <a:br>
              <a:rPr lang="en-IN" sz="1400" dirty="0"/>
            </a:br>
            <a:r>
              <a:rPr lang="en-IN" sz="1400" dirty="0"/>
              <a:t>🔹 Handles asynchronous operations efficiently.</a:t>
            </a:r>
            <a:br>
              <a:rPr lang="en-IN" sz="1400" dirty="0"/>
            </a:br>
            <a:r>
              <a:rPr lang="en-IN" sz="1400" dirty="0"/>
              <a:t>🔹 Lightweight and modular for easy scaling.</a:t>
            </a:r>
            <a:br>
              <a:rPr lang="en-IN" sz="1400" dirty="0"/>
            </a:br>
            <a:r>
              <a:rPr lang="en-IN" sz="1400" dirty="0"/>
              <a:t>🔹 Well-suited for building APIs and handling real-time data.</a:t>
            </a:r>
          </a:p>
          <a:p>
            <a:endParaRPr lang="en-IN" sz="1400" dirty="0"/>
          </a:p>
          <a:p>
            <a:pPr marL="285750" indent="-285750">
              <a:buFont typeface="Arial" panose="020B0604020202020204" pitchFamily="34" charset="0"/>
              <a:buChar char="•"/>
            </a:pPr>
            <a:r>
              <a:rPr lang="en-IN" sz="1400" b="1" dirty="0"/>
              <a:t>Database:</a:t>
            </a:r>
            <a:r>
              <a:rPr lang="en-IN" sz="1400" dirty="0"/>
              <a:t> </a:t>
            </a:r>
            <a:r>
              <a:rPr lang="en-IN" sz="1400" b="1" dirty="0"/>
              <a:t>MongoDB</a:t>
            </a:r>
            <a:br>
              <a:rPr lang="en-IN" sz="1400" dirty="0"/>
            </a:br>
            <a:r>
              <a:rPr lang="en-IN" sz="1400" dirty="0"/>
              <a:t>🔹 NoSQL structure for flexible data storage.</a:t>
            </a:r>
            <a:br>
              <a:rPr lang="en-IN" sz="1400" dirty="0"/>
            </a:br>
            <a:r>
              <a:rPr lang="en-IN" sz="1400" dirty="0"/>
              <a:t>🔹 Supports high-speed data retrieval and indexing.</a:t>
            </a:r>
            <a:br>
              <a:rPr lang="en-IN" sz="1400" dirty="0"/>
            </a:br>
            <a:r>
              <a:rPr lang="en-IN" sz="1400" dirty="0"/>
              <a:t>🔹 Easily integrates with Node.js for seamless data flow.</a:t>
            </a:r>
          </a:p>
          <a:p>
            <a:endParaRPr lang="en-IN" sz="1400" dirty="0"/>
          </a:p>
          <a:p>
            <a:pPr marL="285750" indent="-285750">
              <a:buFont typeface="Arial" panose="020B0604020202020204" pitchFamily="34" charset="0"/>
              <a:buChar char="•"/>
            </a:pPr>
            <a:r>
              <a:rPr lang="en-IN" sz="1400" b="1" dirty="0"/>
              <a:t>Other Tools &amp; Integrations:</a:t>
            </a:r>
            <a:br>
              <a:rPr lang="en-IN" sz="1400" dirty="0"/>
            </a:br>
            <a:r>
              <a:rPr lang="en-IN" sz="1400" dirty="0"/>
              <a:t>🔹 </a:t>
            </a:r>
            <a:r>
              <a:rPr lang="en-IN" sz="1400" b="1" dirty="0"/>
              <a:t>Authentication:</a:t>
            </a:r>
            <a:r>
              <a:rPr lang="en-IN" sz="1400" dirty="0"/>
              <a:t> Firebase/Auth0 for user security.</a:t>
            </a:r>
            <a:br>
              <a:rPr lang="en-IN" sz="1400" dirty="0"/>
            </a:br>
            <a:r>
              <a:rPr lang="en-IN" sz="1400" dirty="0"/>
              <a:t>🔹 </a:t>
            </a:r>
            <a:r>
              <a:rPr lang="en-IN" sz="1400" b="1" dirty="0"/>
              <a:t>Hosting &amp; Deployment:</a:t>
            </a:r>
            <a:r>
              <a:rPr lang="en-IN" sz="1400" dirty="0"/>
              <a:t> </a:t>
            </a:r>
            <a:r>
              <a:rPr lang="en-IN" sz="1400" dirty="0" err="1"/>
              <a:t>Vercel</a:t>
            </a:r>
            <a:r>
              <a:rPr lang="en-IN" sz="1400" dirty="0"/>
              <a:t> (frontend), AWS/</a:t>
            </a:r>
            <a:r>
              <a:rPr lang="en-IN" sz="1400" dirty="0" err="1"/>
              <a:t>DigitalOcean</a:t>
            </a:r>
            <a:r>
              <a:rPr lang="en-IN" sz="1400" dirty="0"/>
              <a:t> (backend).</a:t>
            </a:r>
            <a:br>
              <a:rPr lang="en-IN" sz="1400" dirty="0"/>
            </a:br>
            <a:r>
              <a:rPr lang="en-IN" sz="1400" dirty="0"/>
              <a:t>🔹 </a:t>
            </a:r>
            <a:r>
              <a:rPr lang="en-IN" sz="1400" b="1" dirty="0"/>
              <a:t>Collaboration &amp; Version Control:</a:t>
            </a:r>
            <a:r>
              <a:rPr lang="en-IN" sz="1400" dirty="0"/>
              <a:t> GitHub for efficient team workflow.</a:t>
            </a:r>
          </a:p>
          <a:p>
            <a:endParaRPr lang="en-IN" sz="1400" dirty="0"/>
          </a:p>
          <a:p>
            <a:r>
              <a:rPr lang="en-IN" sz="1400" dirty="0"/>
              <a:t>This </a:t>
            </a:r>
            <a:r>
              <a:rPr lang="en-IN" sz="1400" b="1" dirty="0"/>
              <a:t>modern tech stack</a:t>
            </a:r>
            <a:r>
              <a:rPr lang="en-IN" sz="1400" dirty="0"/>
              <a:t> ensures </a:t>
            </a:r>
            <a:r>
              <a:rPr lang="en-IN" sz="1400" b="1" dirty="0"/>
              <a:t>scalability, flexibility, and optimal performance</a:t>
            </a:r>
            <a:r>
              <a:rPr lang="en-IN" sz="1400" dirty="0"/>
              <a:t> for Cofounder AI. </a:t>
            </a:r>
          </a:p>
        </p:txBody>
      </p:sp>
    </p:spTree>
    <p:extLst>
      <p:ext uri="{BB962C8B-B14F-4D97-AF65-F5344CB8AC3E}">
        <p14:creationId xmlns:p14="http://schemas.microsoft.com/office/powerpoint/2010/main" val="412877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492F4-A0DB-D35B-1486-3006BFF822A9}"/>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F8BBCB08-D05A-2B3E-F486-775478FA92D8}"/>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Advantages and Disadvantages</a:t>
            </a:r>
          </a:p>
        </p:txBody>
      </p:sp>
      <p:sp>
        <p:nvSpPr>
          <p:cNvPr id="110" name="TextShape 3">
            <a:extLst>
              <a:ext uri="{FF2B5EF4-FFF2-40B4-BE49-F238E27FC236}">
                <a16:creationId xmlns:a16="http://schemas.microsoft.com/office/drawing/2014/main" id="{62C6F525-6472-C7A1-D7E2-F4229E3FD2E4}"/>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7</a:t>
            </a:fld>
            <a:endParaRPr lang="en-GB" sz="1200" b="0" strike="noStrike" spc="-1">
              <a:latin typeface="Times New Roman"/>
            </a:endParaRPr>
          </a:p>
        </p:txBody>
      </p:sp>
      <p:sp>
        <p:nvSpPr>
          <p:cNvPr id="5" name="TextShape 2">
            <a:extLst>
              <a:ext uri="{FF2B5EF4-FFF2-40B4-BE49-F238E27FC236}">
                <a16:creationId xmlns:a16="http://schemas.microsoft.com/office/drawing/2014/main" id="{B86051F4-9BBE-8CE0-D0C3-FD69CA977E50}"/>
              </a:ext>
            </a:extLst>
          </p:cNvPr>
          <p:cNvSpPr txBox="1"/>
          <p:nvPr/>
        </p:nvSpPr>
        <p:spPr>
          <a:xfrm>
            <a:off x="228600" y="1187913"/>
            <a:ext cx="8686800" cy="3909519"/>
          </a:xfrm>
          <a:prstGeom prst="rect">
            <a:avLst/>
          </a:prstGeom>
          <a:noFill/>
          <a:ln w="9360">
            <a:noFill/>
          </a:ln>
        </p:spPr>
        <p:txBody>
          <a:bodyPr>
            <a:noAutofit/>
          </a:bodyPr>
          <a:lstStyle/>
          <a:p>
            <a:pPr marL="285750" indent="-285750">
              <a:buFont typeface="Arial" panose="020B0604020202020204" pitchFamily="34" charset="0"/>
              <a:buChar char="•"/>
            </a:pPr>
            <a:r>
              <a:rPr lang="en-US" sz="1400" b="1" dirty="0"/>
              <a:t>Advantages:</a:t>
            </a:r>
          </a:p>
          <a:p>
            <a:endParaRPr lang="en-US" sz="1400" b="1" dirty="0"/>
          </a:p>
          <a:p>
            <a:pPr marL="342900" indent="-342900">
              <a:lnSpc>
                <a:spcPct val="150000"/>
              </a:lnSpc>
              <a:buFont typeface="+mj-lt"/>
              <a:buAutoNum type="arabicPeriod"/>
            </a:pPr>
            <a:r>
              <a:rPr lang="en-US" sz="1400" b="1" dirty="0"/>
              <a:t>AI-Powered Automation</a:t>
            </a:r>
            <a:r>
              <a:rPr lang="en-US" sz="1400" dirty="0"/>
              <a:t> – Reduces manual effort in content creation and data analysis, saving time and costs.</a:t>
            </a:r>
          </a:p>
          <a:p>
            <a:pPr marL="342900" indent="-342900">
              <a:lnSpc>
                <a:spcPct val="150000"/>
              </a:lnSpc>
              <a:buFont typeface="+mj-lt"/>
              <a:buAutoNum type="arabicPeriod"/>
            </a:pPr>
            <a:r>
              <a:rPr lang="en-US" sz="1400" b="1" dirty="0"/>
              <a:t>Scalability</a:t>
            </a:r>
            <a:r>
              <a:rPr lang="en-US" sz="1400" dirty="0"/>
              <a:t> – Easily handles growing user demands and large datasets without performance issues.</a:t>
            </a:r>
          </a:p>
          <a:p>
            <a:pPr marL="342900" indent="-342900">
              <a:lnSpc>
                <a:spcPct val="150000"/>
              </a:lnSpc>
              <a:buFont typeface="+mj-lt"/>
              <a:buAutoNum type="arabicPeriod"/>
            </a:pPr>
            <a:r>
              <a:rPr lang="en-US" sz="1400" b="1" dirty="0"/>
              <a:t>Real-Time Insights</a:t>
            </a:r>
            <a:r>
              <a:rPr lang="en-US" sz="1400" dirty="0"/>
              <a:t> – Provides instant analytics and decision-making capabilities for businesses.</a:t>
            </a:r>
          </a:p>
          <a:p>
            <a:pPr marL="342900" indent="-342900">
              <a:lnSpc>
                <a:spcPct val="150000"/>
              </a:lnSpc>
              <a:buFont typeface="+mj-lt"/>
              <a:buAutoNum type="arabicPeriod"/>
            </a:pPr>
            <a:r>
              <a:rPr lang="en-US" sz="1400" b="1" dirty="0"/>
              <a:t>User-Friendly Integration</a:t>
            </a:r>
            <a:r>
              <a:rPr lang="en-US" sz="1400" dirty="0"/>
              <a:t> – Works with existing tools and platforms, ensuring smooth adoption.</a:t>
            </a:r>
          </a:p>
          <a:p>
            <a:pPr marL="342900" indent="-342900">
              <a:lnSpc>
                <a:spcPct val="150000"/>
              </a:lnSpc>
              <a:buFont typeface="+mj-lt"/>
              <a:buAutoNum type="arabicPeriod"/>
            </a:pPr>
            <a:r>
              <a:rPr lang="en-US" sz="1400" b="1" dirty="0"/>
              <a:t>Flexible &amp; Customizable</a:t>
            </a:r>
            <a:r>
              <a:rPr lang="en-US" sz="1400" dirty="0"/>
              <a:t> – Supports various industries, from marketing to business intelligence.</a:t>
            </a:r>
          </a:p>
          <a:p>
            <a:pPr>
              <a:lnSpc>
                <a:spcPct val="150000"/>
              </a:lnSpc>
            </a:pPr>
            <a:endParaRPr lang="en-US" sz="1400" dirty="0"/>
          </a:p>
          <a:p>
            <a:pPr marL="285750" indent="-285750">
              <a:lnSpc>
                <a:spcPct val="150000"/>
              </a:lnSpc>
              <a:buFont typeface="Arial" panose="020B0604020202020204" pitchFamily="34" charset="0"/>
              <a:buChar char="•"/>
            </a:pPr>
            <a:r>
              <a:rPr lang="en-US" sz="1400" b="1" dirty="0"/>
              <a:t>Disadvantages:</a:t>
            </a:r>
          </a:p>
          <a:p>
            <a:pPr>
              <a:lnSpc>
                <a:spcPct val="150000"/>
              </a:lnSpc>
            </a:pPr>
            <a:endParaRPr lang="en-US" sz="1400" b="1" dirty="0"/>
          </a:p>
          <a:p>
            <a:pPr marL="342900" indent="-342900">
              <a:lnSpc>
                <a:spcPct val="150000"/>
              </a:lnSpc>
              <a:buFont typeface="+mj-lt"/>
              <a:buAutoNum type="arabicPeriod"/>
            </a:pPr>
            <a:r>
              <a:rPr lang="en-US" sz="1400" b="1" dirty="0"/>
              <a:t>Dependency on AI</a:t>
            </a:r>
            <a:r>
              <a:rPr lang="en-US" sz="1400" dirty="0"/>
              <a:t> – Over-reliance on automation may reduce human creativity in content generation.</a:t>
            </a:r>
          </a:p>
          <a:p>
            <a:pPr marL="342900" indent="-342900">
              <a:lnSpc>
                <a:spcPct val="150000"/>
              </a:lnSpc>
              <a:buFont typeface="+mj-lt"/>
              <a:buAutoNum type="arabicPeriod"/>
            </a:pPr>
            <a:r>
              <a:rPr lang="en-US" sz="1400" b="1" dirty="0"/>
              <a:t>Initial Setup Complexity</a:t>
            </a:r>
            <a:r>
              <a:rPr lang="en-US" sz="1400" dirty="0"/>
              <a:t> – Requires technical expertise to integrate AI features effectively.</a:t>
            </a:r>
          </a:p>
          <a:p>
            <a:pPr marL="342900" indent="-342900">
              <a:lnSpc>
                <a:spcPct val="150000"/>
              </a:lnSpc>
              <a:buFont typeface="+mj-lt"/>
              <a:buAutoNum type="arabicPeriod"/>
            </a:pPr>
            <a:r>
              <a:rPr lang="en-US" sz="1400" b="1" dirty="0"/>
              <a:t>Data Privacy Concerns</a:t>
            </a:r>
            <a:r>
              <a:rPr lang="en-US" sz="1400" dirty="0"/>
              <a:t> – Handling sensitive business data needs strong security measures.</a:t>
            </a:r>
          </a:p>
          <a:p>
            <a:pPr marL="342900" indent="-342900">
              <a:lnSpc>
                <a:spcPct val="150000"/>
              </a:lnSpc>
              <a:buFont typeface="+mj-lt"/>
              <a:buAutoNum type="arabicPeriod"/>
            </a:pPr>
            <a:r>
              <a:rPr lang="en-US" sz="1400" b="1" dirty="0"/>
              <a:t>Cost of AI Infrastructure</a:t>
            </a:r>
            <a:r>
              <a:rPr lang="en-US" sz="1400" dirty="0"/>
              <a:t> – Advanced AI processing and storage can increase operational expenses.</a:t>
            </a:r>
          </a:p>
          <a:p>
            <a:pPr marL="342900" indent="-342900">
              <a:lnSpc>
                <a:spcPct val="150000"/>
              </a:lnSpc>
              <a:buFont typeface="+mj-lt"/>
              <a:buAutoNum type="arabicPeriod"/>
            </a:pPr>
            <a:r>
              <a:rPr lang="en-US" sz="1400" b="1" dirty="0"/>
              <a:t>Limited Personalization</a:t>
            </a:r>
            <a:r>
              <a:rPr lang="en-US" sz="1400" dirty="0"/>
              <a:t> – AI-generated content may lack deep emotional or context-driven nuances.</a:t>
            </a:r>
          </a:p>
          <a:p>
            <a:pPr>
              <a:lnSpc>
                <a:spcPct val="100000"/>
              </a:lnSpc>
              <a:spcBef>
                <a:spcPts val="400"/>
              </a:spcBef>
            </a:pPr>
            <a:endParaRPr lang="en-US" sz="1400" b="0" strike="noStrike" spc="-1" dirty="0">
              <a:solidFill>
                <a:srgbClr val="000000"/>
              </a:solidFill>
              <a:latin typeface="Calibri"/>
            </a:endParaRPr>
          </a:p>
        </p:txBody>
      </p:sp>
    </p:spTree>
    <p:extLst>
      <p:ext uri="{BB962C8B-B14F-4D97-AF65-F5344CB8AC3E}">
        <p14:creationId xmlns:p14="http://schemas.microsoft.com/office/powerpoint/2010/main" val="163908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496F4-44D1-978A-A9F0-76D73885C150}"/>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1B268F74-91A5-1BC0-5386-062A76B7E3DB}"/>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Implementation Strategy</a:t>
            </a:r>
          </a:p>
        </p:txBody>
      </p:sp>
      <p:sp>
        <p:nvSpPr>
          <p:cNvPr id="110" name="TextShape 3">
            <a:extLst>
              <a:ext uri="{FF2B5EF4-FFF2-40B4-BE49-F238E27FC236}">
                <a16:creationId xmlns:a16="http://schemas.microsoft.com/office/drawing/2014/main" id="{96C927AF-FA79-C7ED-910B-AE337554A0FA}"/>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8</a:t>
            </a:fld>
            <a:endParaRPr lang="en-GB" sz="1200" b="0" strike="noStrike" spc="-1">
              <a:latin typeface="Times New Roman"/>
            </a:endParaRPr>
          </a:p>
        </p:txBody>
      </p:sp>
      <p:sp>
        <p:nvSpPr>
          <p:cNvPr id="3" name="Rectangle 1">
            <a:extLst>
              <a:ext uri="{FF2B5EF4-FFF2-40B4-BE49-F238E27FC236}">
                <a16:creationId xmlns:a16="http://schemas.microsoft.com/office/drawing/2014/main" id="{E1565F93-747F-6C16-9825-986AC5C2B181}"/>
              </a:ext>
            </a:extLst>
          </p:cNvPr>
          <p:cNvSpPr>
            <a:spLocks noChangeArrowheads="1"/>
          </p:cNvSpPr>
          <p:nvPr/>
        </p:nvSpPr>
        <p:spPr bwMode="auto">
          <a:xfrm rot="10800000" flipV="1">
            <a:off x="304800" y="1486546"/>
            <a:ext cx="85344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Planning &amp; Requirement Analysis</a:t>
            </a:r>
            <a:r>
              <a:rPr kumimoji="0" lang="en-US" altLang="en-US" sz="1400" b="0" i="0" u="none" strike="noStrike" cap="none" normalizeH="0" baseline="0" dirty="0">
                <a:ln>
                  <a:noFill/>
                </a:ln>
                <a:solidFill>
                  <a:schemeClr val="tx1"/>
                </a:solidFill>
                <a:effectLst/>
                <a:latin typeface="Arial" panose="020B0604020202020204" pitchFamily="34" charset="0"/>
              </a:rPr>
              <a:t> – Define objectives, target users, and select the tech stack (</a:t>
            </a:r>
            <a:r>
              <a:rPr kumimoji="0" lang="en-US" altLang="en-US" sz="1400" b="1" i="0" u="none" strike="noStrike" cap="none" normalizeH="0" baseline="0" dirty="0">
                <a:ln>
                  <a:noFill/>
                </a:ln>
                <a:solidFill>
                  <a:schemeClr val="tx1"/>
                </a:solidFill>
                <a:effectLst/>
                <a:latin typeface="Arial" panose="020B0604020202020204" pitchFamily="34" charset="0"/>
              </a:rPr>
              <a:t>Next.js, Node.js, MongoDB, AI models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System Development</a:t>
            </a:r>
            <a:r>
              <a:rPr kumimoji="0" lang="en-US" altLang="en-US" sz="1400" b="0" i="0" u="none" strike="noStrike" cap="none" normalizeH="0" baseline="0" dirty="0">
                <a:ln>
                  <a:noFill/>
                </a:ln>
                <a:solidFill>
                  <a:schemeClr val="tx1"/>
                </a:solidFill>
                <a:effectLst/>
                <a:latin typeface="Arial" panose="020B0604020202020204" pitchFamily="34" charset="0"/>
              </a:rPr>
              <a:t> – Build UI (</a:t>
            </a:r>
            <a:r>
              <a:rPr kumimoji="0" lang="en-US" altLang="en-US" sz="1400" b="1" i="0" u="none" strike="noStrike" cap="none" normalizeH="0" baseline="0" dirty="0">
                <a:ln>
                  <a:noFill/>
                </a:ln>
                <a:solidFill>
                  <a:schemeClr val="tx1"/>
                </a:solidFill>
                <a:effectLst/>
                <a:latin typeface="Arial" panose="020B0604020202020204" pitchFamily="34" charset="0"/>
              </a:rPr>
              <a:t>Next.js</a:t>
            </a:r>
            <a:r>
              <a:rPr kumimoji="0" lang="en-US" altLang="en-US" sz="1400" b="0" i="0" u="none" strike="noStrike" cap="none" normalizeH="0" baseline="0" dirty="0">
                <a:ln>
                  <a:noFill/>
                </a:ln>
                <a:solidFill>
                  <a:schemeClr val="tx1"/>
                </a:solidFill>
                <a:effectLst/>
                <a:latin typeface="Arial" panose="020B0604020202020204" pitchFamily="34" charset="0"/>
              </a:rPr>
              <a:t>), backend APIs (</a:t>
            </a:r>
            <a:r>
              <a:rPr kumimoji="0" lang="en-US" altLang="en-US" sz="1400" b="1" i="0" u="none" strike="noStrike" cap="none" normalizeH="0" baseline="0" dirty="0">
                <a:ln>
                  <a:noFill/>
                </a:ln>
                <a:solidFill>
                  <a:schemeClr val="tx1"/>
                </a:solidFill>
                <a:effectLst/>
                <a:latin typeface="Arial" panose="020B0604020202020204" pitchFamily="34" charset="0"/>
              </a:rPr>
              <a:t>Node.js, Express.js</a:t>
            </a:r>
            <a:r>
              <a:rPr kumimoji="0" lang="en-US" altLang="en-US" sz="1400" b="0" i="0" u="none" strike="noStrike" cap="none" normalizeH="0" baseline="0" dirty="0">
                <a:ln>
                  <a:noFill/>
                </a:ln>
                <a:solidFill>
                  <a:schemeClr val="tx1"/>
                </a:solidFill>
                <a:effectLst/>
                <a:latin typeface="Arial" panose="020B0604020202020204" pitchFamily="34" charset="0"/>
              </a:rPr>
              <a:t>), and integrate AI for automation.</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Security &amp; Compliance</a:t>
            </a:r>
            <a:r>
              <a:rPr kumimoji="0" lang="en-US" altLang="en-US" sz="1400" b="0" i="0" u="none" strike="noStrike" cap="none" normalizeH="0" baseline="0" dirty="0">
                <a:ln>
                  <a:noFill/>
                </a:ln>
                <a:solidFill>
                  <a:schemeClr val="tx1"/>
                </a:solidFill>
                <a:effectLst/>
                <a:latin typeface="Arial" panose="020B0604020202020204" pitchFamily="34" charset="0"/>
              </a:rPr>
              <a:t> – Use </a:t>
            </a:r>
            <a:r>
              <a:rPr kumimoji="0" lang="en-US" altLang="en-US" sz="1400" b="1" i="0" u="none" strike="noStrike" cap="none" normalizeH="0" baseline="0" dirty="0">
                <a:ln>
                  <a:noFill/>
                </a:ln>
                <a:solidFill>
                  <a:schemeClr val="tx1"/>
                </a:solidFill>
                <a:effectLst/>
                <a:latin typeface="Arial" panose="020B0604020202020204" pitchFamily="34" charset="0"/>
              </a:rPr>
              <a:t>OAuth/Firebase/Auth0</a:t>
            </a:r>
            <a:r>
              <a:rPr kumimoji="0" lang="en-US" altLang="en-US" sz="1400" b="0" i="0" u="none" strike="noStrike" cap="none" normalizeH="0" baseline="0" dirty="0">
                <a:ln>
                  <a:noFill/>
                </a:ln>
                <a:solidFill>
                  <a:schemeClr val="tx1"/>
                </a:solidFill>
                <a:effectLst/>
                <a:latin typeface="Arial" panose="020B0604020202020204" pitchFamily="34" charset="0"/>
              </a:rPr>
              <a:t>, implement </a:t>
            </a:r>
            <a:r>
              <a:rPr kumimoji="0" lang="en-US" altLang="en-US" sz="1400" b="1" i="0" u="none" strike="noStrike" cap="none" normalizeH="0" baseline="0" dirty="0">
                <a:ln>
                  <a:noFill/>
                </a:ln>
                <a:solidFill>
                  <a:schemeClr val="tx1"/>
                </a:solidFill>
                <a:effectLst/>
                <a:latin typeface="Arial" panose="020B0604020202020204" pitchFamily="34" charset="0"/>
              </a:rPr>
              <a:t>encryption</a:t>
            </a:r>
            <a:r>
              <a:rPr kumimoji="0" lang="en-US" altLang="en-US" sz="1400" b="0" i="0" u="none" strike="noStrike" cap="none" normalizeH="0" baseline="0" dirty="0">
                <a:ln>
                  <a:noFill/>
                </a:ln>
                <a:solidFill>
                  <a:schemeClr val="tx1"/>
                </a:solidFill>
                <a:effectLst/>
                <a:latin typeface="Arial" panose="020B0604020202020204" pitchFamily="34" charset="0"/>
              </a:rPr>
              <a:t>, and ensure </a:t>
            </a:r>
            <a:r>
              <a:rPr kumimoji="0" lang="en-US" altLang="en-US" sz="1400" b="1" i="0" u="none" strike="noStrike" cap="none" normalizeH="0" baseline="0" dirty="0">
                <a:ln>
                  <a:noFill/>
                </a:ln>
                <a:solidFill>
                  <a:schemeClr val="tx1"/>
                </a:solidFill>
                <a:effectLst/>
                <a:latin typeface="Arial" panose="020B0604020202020204" pitchFamily="34" charset="0"/>
              </a:rPr>
              <a:t>GDPR compliance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Testing &amp; Optimization</a:t>
            </a:r>
            <a:r>
              <a:rPr kumimoji="0" lang="en-US" altLang="en-US" sz="1400" b="0" i="0" u="none" strike="noStrike" cap="none" normalizeH="0" baseline="0" dirty="0">
                <a:ln>
                  <a:noFill/>
                </a:ln>
                <a:solidFill>
                  <a:schemeClr val="tx1"/>
                </a:solidFill>
                <a:effectLst/>
                <a:latin typeface="Arial" panose="020B0604020202020204" pitchFamily="34" charset="0"/>
              </a:rPr>
              <a:t> – Conduct </a:t>
            </a:r>
            <a:r>
              <a:rPr kumimoji="0" lang="en-US" altLang="en-US" sz="1400" b="1" i="0" u="none" strike="noStrike" cap="none" normalizeH="0" baseline="0" dirty="0">
                <a:ln>
                  <a:noFill/>
                </a:ln>
                <a:solidFill>
                  <a:schemeClr val="tx1"/>
                </a:solidFill>
                <a:effectLst/>
                <a:latin typeface="Arial" panose="020B0604020202020204" pitchFamily="34" charset="0"/>
              </a:rPr>
              <a:t>unit, integration, and load testing</a:t>
            </a:r>
            <a:r>
              <a:rPr kumimoji="0" lang="en-US" altLang="en-US" sz="1400" b="0" i="0" u="none" strike="noStrike" cap="none" normalizeH="0" baseline="0" dirty="0">
                <a:ln>
                  <a:noFill/>
                </a:ln>
                <a:solidFill>
                  <a:schemeClr val="tx1"/>
                </a:solidFill>
                <a:effectLst/>
                <a:latin typeface="Arial" panose="020B0604020202020204" pitchFamily="34" charset="0"/>
              </a:rPr>
              <a:t>, optimize AI models, and refine based on feedback.</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Deployment &amp; Scaling</a:t>
            </a:r>
            <a:r>
              <a:rPr kumimoji="0" lang="en-US" altLang="en-US" sz="1400" b="0" i="0" u="none" strike="noStrike" cap="none" normalizeH="0" baseline="0" dirty="0">
                <a:ln>
                  <a:noFill/>
                </a:ln>
                <a:solidFill>
                  <a:schemeClr val="tx1"/>
                </a:solidFill>
                <a:effectLst/>
                <a:latin typeface="Arial" panose="020B0604020202020204" pitchFamily="34" charset="0"/>
              </a:rPr>
              <a:t> – Host frontend on </a:t>
            </a:r>
            <a:r>
              <a:rPr kumimoji="0" lang="en-US" altLang="en-US" sz="1400" b="1" i="0" u="none" strike="noStrike" cap="none" normalizeH="0" baseline="0" dirty="0" err="1">
                <a:ln>
                  <a:noFill/>
                </a:ln>
                <a:solidFill>
                  <a:schemeClr val="tx1"/>
                </a:solidFill>
                <a:effectLst/>
                <a:latin typeface="Arial" panose="020B0604020202020204" pitchFamily="34" charset="0"/>
              </a:rPr>
              <a:t>Vercel</a:t>
            </a:r>
            <a:r>
              <a:rPr kumimoji="0" lang="en-US" altLang="en-US" sz="1400" b="0" i="0" u="none" strike="noStrike" cap="none" normalizeH="0" baseline="0" dirty="0">
                <a:ln>
                  <a:noFill/>
                </a:ln>
                <a:solidFill>
                  <a:schemeClr val="tx1"/>
                </a:solidFill>
                <a:effectLst/>
                <a:latin typeface="Arial" panose="020B0604020202020204" pitchFamily="34" charset="0"/>
              </a:rPr>
              <a:t>, backend on </a:t>
            </a:r>
            <a:r>
              <a:rPr kumimoji="0" lang="en-US" altLang="en-US" sz="1400" b="1" i="0" u="none" strike="noStrike" cap="none" normalizeH="0" baseline="0" dirty="0">
                <a:ln>
                  <a:noFill/>
                </a:ln>
                <a:solidFill>
                  <a:schemeClr val="tx1"/>
                </a:solidFill>
                <a:effectLst/>
                <a:latin typeface="Arial" panose="020B0604020202020204" pitchFamily="34" charset="0"/>
              </a:rPr>
              <a:t>AWS/</a:t>
            </a:r>
            <a:r>
              <a:rPr kumimoji="0" lang="en-US" altLang="en-US" sz="1400" b="1" i="0" u="none" strike="noStrike" cap="none" normalizeH="0" baseline="0" dirty="0" err="1">
                <a:ln>
                  <a:noFill/>
                </a:ln>
                <a:solidFill>
                  <a:schemeClr val="tx1"/>
                </a:solidFill>
                <a:effectLst/>
                <a:latin typeface="Arial" panose="020B0604020202020204" pitchFamily="34" charset="0"/>
              </a:rPr>
              <a:t>DigitalOcean</a:t>
            </a:r>
            <a:r>
              <a:rPr kumimoji="0" lang="en-US" altLang="en-US" sz="1400" b="0" i="0" u="none" strike="noStrike" cap="none" normalizeH="0" baseline="0" dirty="0">
                <a:ln>
                  <a:noFill/>
                </a:ln>
                <a:solidFill>
                  <a:schemeClr val="tx1"/>
                </a:solidFill>
                <a:effectLst/>
                <a:latin typeface="Arial" panose="020B0604020202020204" pitchFamily="34" charset="0"/>
              </a:rPr>
              <a:t>, and use </a:t>
            </a:r>
            <a:r>
              <a:rPr kumimoji="0" lang="en-US" altLang="en-US" sz="1400" b="1" i="0" u="none" strike="noStrike" cap="none" normalizeH="0" baseline="0" dirty="0">
                <a:ln>
                  <a:noFill/>
                </a:ln>
                <a:solidFill>
                  <a:schemeClr val="tx1"/>
                </a:solidFill>
                <a:effectLst/>
                <a:latin typeface="Arial" panose="020B0604020202020204" pitchFamily="34" charset="0"/>
              </a:rPr>
              <a:t>CI/CD, caching, and load balancers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Continuous Monitoring &amp; Upgrades</a:t>
            </a:r>
            <a:r>
              <a:rPr kumimoji="0" lang="en-US" altLang="en-US" sz="1400" b="0" i="0" u="none" strike="noStrike" cap="none" normalizeH="0" baseline="0" dirty="0">
                <a:ln>
                  <a:noFill/>
                </a:ln>
                <a:solidFill>
                  <a:schemeClr val="tx1"/>
                </a:solidFill>
                <a:effectLst/>
                <a:latin typeface="Arial" panose="020B0604020202020204" pitchFamily="34" charset="0"/>
              </a:rPr>
              <a:t> – Track performance, roll out AI improvements, and enhance user experience with </a:t>
            </a:r>
            <a:r>
              <a:rPr kumimoji="0" lang="en-US" altLang="en-US" sz="1400" b="1" i="0" u="none" strike="noStrike" cap="none" normalizeH="0" baseline="0" dirty="0">
                <a:ln>
                  <a:noFill/>
                </a:ln>
                <a:solidFill>
                  <a:schemeClr val="tx1"/>
                </a:solidFill>
                <a:effectLst/>
                <a:latin typeface="Arial" panose="020B0604020202020204" pitchFamily="34" charset="0"/>
              </a:rPr>
              <a:t>personalized AI insights</a:t>
            </a: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07954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232C6-344A-327E-3B2A-990F7D96288E}"/>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225803F5-8664-C5BE-0832-3C63658A5B49}"/>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Conclusion</a:t>
            </a:r>
          </a:p>
        </p:txBody>
      </p:sp>
      <p:sp>
        <p:nvSpPr>
          <p:cNvPr id="110" name="TextShape 3">
            <a:extLst>
              <a:ext uri="{FF2B5EF4-FFF2-40B4-BE49-F238E27FC236}">
                <a16:creationId xmlns:a16="http://schemas.microsoft.com/office/drawing/2014/main" id="{AC39DD5C-3E1E-51BD-AC32-519DE212148A}"/>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9</a:t>
            </a:fld>
            <a:endParaRPr lang="en-GB" sz="1200" b="0" strike="noStrike" spc="-1">
              <a:latin typeface="Times New Roman"/>
            </a:endParaRPr>
          </a:p>
        </p:txBody>
      </p:sp>
      <p:sp>
        <p:nvSpPr>
          <p:cNvPr id="5" name="TextShape 2">
            <a:extLst>
              <a:ext uri="{FF2B5EF4-FFF2-40B4-BE49-F238E27FC236}">
                <a16:creationId xmlns:a16="http://schemas.microsoft.com/office/drawing/2014/main" id="{058FCE49-D0DB-1501-40A1-0E60E55B30FC}"/>
              </a:ext>
            </a:extLst>
          </p:cNvPr>
          <p:cNvSpPr txBox="1"/>
          <p:nvPr/>
        </p:nvSpPr>
        <p:spPr>
          <a:xfrm>
            <a:off x="290585" y="1687945"/>
            <a:ext cx="8368146" cy="3482109"/>
          </a:xfrm>
          <a:prstGeom prst="rect">
            <a:avLst/>
          </a:prstGeom>
          <a:noFill/>
          <a:ln w="9360">
            <a:noFill/>
          </a:ln>
        </p:spPr>
        <p:txBody>
          <a:bodyPr>
            <a:noAutofit/>
          </a:bodyPr>
          <a:lstStyle/>
          <a:p>
            <a:r>
              <a:rPr lang="en-US" sz="1400" dirty="0"/>
              <a:t>Cofounder AI is designed to </a:t>
            </a:r>
            <a:r>
              <a:rPr lang="en-US" sz="1400" b="1" dirty="0"/>
              <a:t>bridge the gap between AI automation, content creation, and business intelligence</a:t>
            </a:r>
            <a:r>
              <a:rPr lang="en-US" sz="1400" dirty="0"/>
              <a:t>, providing businesses with a </a:t>
            </a:r>
            <a:r>
              <a:rPr lang="en-US" sz="1400" b="1" dirty="0"/>
              <a:t>scalable, efficient, and data-driven approach</a:t>
            </a:r>
            <a:r>
              <a:rPr lang="en-US" sz="1400" dirty="0"/>
              <a:t> to modern challenges.</a:t>
            </a:r>
          </a:p>
          <a:p>
            <a:endParaRPr lang="en-US" sz="1400" dirty="0"/>
          </a:p>
          <a:p>
            <a:r>
              <a:rPr lang="en-US" sz="1400" dirty="0"/>
              <a:t>With a powerful tech stack (</a:t>
            </a:r>
            <a:r>
              <a:rPr lang="en-US" sz="1400" b="1" dirty="0"/>
              <a:t>Next.js, Node.js, MongoDB, AI models</a:t>
            </a:r>
            <a:r>
              <a:rPr lang="en-US" sz="1400" dirty="0"/>
              <a:t>) and a structured implementation strategy, it ensures </a:t>
            </a:r>
            <a:r>
              <a:rPr lang="en-US" sz="1400" b="1" dirty="0"/>
              <a:t>seamless integration, high performance, and secure operations</a:t>
            </a:r>
            <a:r>
              <a:rPr lang="en-US" sz="1400" dirty="0"/>
              <a:t>. By leveraging </a:t>
            </a:r>
            <a:r>
              <a:rPr lang="en-US" sz="1400" b="1" dirty="0"/>
              <a:t>real-time insights, AI-driven automation, and smart analytics</a:t>
            </a:r>
            <a:r>
              <a:rPr lang="en-US" sz="1400" dirty="0"/>
              <a:t>, businesses can </a:t>
            </a:r>
            <a:r>
              <a:rPr lang="en-US" sz="1400" b="1" dirty="0"/>
              <a:t>boost efficiency, improve decision-making, and scale effortlessly</a:t>
            </a:r>
            <a:r>
              <a:rPr lang="en-US" sz="1400" dirty="0"/>
              <a:t>.</a:t>
            </a:r>
          </a:p>
          <a:p>
            <a:endParaRPr lang="en-US" sz="1400" dirty="0"/>
          </a:p>
          <a:p>
            <a:r>
              <a:rPr lang="en-US" sz="1400" dirty="0"/>
              <a:t>As AI continues to evolve, Cofounder AI stands as a </a:t>
            </a:r>
            <a:r>
              <a:rPr lang="en-US" sz="1400" b="1" dirty="0"/>
              <a:t>cutting-edge solution</a:t>
            </a:r>
            <a:r>
              <a:rPr lang="en-US" sz="1400" dirty="0"/>
              <a:t>, empowering businesses to stay ahead in an increasingly competitive digital world. </a:t>
            </a:r>
          </a:p>
          <a:p>
            <a:pPr>
              <a:lnSpc>
                <a:spcPct val="100000"/>
              </a:lnSpc>
              <a:spcBef>
                <a:spcPts val="400"/>
              </a:spcBef>
            </a:pPr>
            <a:endParaRPr lang="en-US" sz="1400" b="0" strike="noStrike" spc="-1" dirty="0">
              <a:solidFill>
                <a:srgbClr val="000000"/>
              </a:solidFill>
              <a:latin typeface="Calibri"/>
            </a:endParaRPr>
          </a:p>
        </p:txBody>
      </p:sp>
    </p:spTree>
    <p:extLst>
      <p:ext uri="{BB962C8B-B14F-4D97-AF65-F5344CB8AC3E}">
        <p14:creationId xmlns:p14="http://schemas.microsoft.com/office/powerpoint/2010/main" val="3323670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3.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35032</TotalTime>
  <Words>1259</Words>
  <Application>Microsoft Office PowerPoint</Application>
  <PresentationFormat>On-screen Show (4:3)</PresentationFormat>
  <Paragraphs>159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Gurpreet Kaur</cp:lastModifiedBy>
  <cp:revision>2301</cp:revision>
  <dcterms:created xsi:type="dcterms:W3CDTF">2010-04-09T07:36:15Z</dcterms:created>
  <dcterms:modified xsi:type="dcterms:W3CDTF">2025-03-06T13:12:49Z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