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4"/>
  </p:notesMasterIdLst>
  <p:sldIdLst>
    <p:sldId id="256" r:id="rId2"/>
    <p:sldId id="257" r:id="rId3"/>
    <p:sldId id="271" r:id="rId4"/>
    <p:sldId id="258" r:id="rId5"/>
    <p:sldId id="272" r:id="rId6"/>
    <p:sldId id="259" r:id="rId7"/>
    <p:sldId id="260" r:id="rId8"/>
    <p:sldId id="261" r:id="rId9"/>
    <p:sldId id="262" r:id="rId10"/>
    <p:sldId id="263" r:id="rId11"/>
    <p:sldId id="273" r:id="rId12"/>
    <p:sldId id="264" r:id="rId13"/>
    <p:sldId id="274" r:id="rId14"/>
    <p:sldId id="265" r:id="rId15"/>
    <p:sldId id="267" r:id="rId16"/>
    <p:sldId id="275" r:id="rId17"/>
    <p:sldId id="266" r:id="rId18"/>
    <p:sldId id="268" r:id="rId19"/>
    <p:sldId id="276" r:id="rId20"/>
    <p:sldId id="277" r:id="rId21"/>
    <p:sldId id="269"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490" autoAdjust="0"/>
  </p:normalViewPr>
  <p:slideViewPr>
    <p:cSldViewPr snapToGrid="0">
      <p:cViewPr varScale="1">
        <p:scale>
          <a:sx n="58" d="100"/>
          <a:sy n="58" d="100"/>
        </p:scale>
        <p:origin x="11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E6DC4B-4639-42CE-B5E2-93C6B0F5B038}" type="datetimeFigureOut">
              <a:rPr lang="en-US" smtClean="0"/>
              <a:t>7/18/2023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C62AD-4EA3-48F3-9168-361873DA4877}" type="slidenum">
              <a:rPr lang="en-US" smtClean="0"/>
              <a:t>‹#›</a:t>
            </a:fld>
            <a:endParaRPr lang="en-US"/>
          </a:p>
        </p:txBody>
      </p:sp>
    </p:spTree>
    <p:extLst>
      <p:ext uri="{BB962C8B-B14F-4D97-AF65-F5344CB8AC3E}">
        <p14:creationId xmlns:p14="http://schemas.microsoft.com/office/powerpoint/2010/main" val="2984465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C62AD-4EA3-48F3-9168-361873DA4877}" type="slidenum">
              <a:rPr lang="en-US" smtClean="0"/>
              <a:t>1</a:t>
            </a:fld>
            <a:endParaRPr lang="en-US"/>
          </a:p>
        </p:txBody>
      </p:sp>
    </p:spTree>
    <p:extLst>
      <p:ext uri="{BB962C8B-B14F-4D97-AF65-F5344CB8AC3E}">
        <p14:creationId xmlns:p14="http://schemas.microsoft.com/office/powerpoint/2010/main" val="3612351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This is the logit</a:t>
            </a:r>
            <a:r>
              <a:rPr lang="id-ID" baseline="0" dirty="0" smtClean="0"/>
              <a:t> equation derived from the result of the second logistic regression model. The estimate is the coefficient in the linear logit odds function. The churn odds can be obtained by solving the equation.</a:t>
            </a:r>
          </a:p>
          <a:p>
            <a:pPr marL="0" marR="0" indent="0" algn="l" defTabSz="914400" rtl="0" eaLnBrk="1" fontAlgn="auto" latinLnBrk="0" hangingPunct="1">
              <a:lnSpc>
                <a:spcPct val="100000"/>
              </a:lnSpc>
              <a:spcBef>
                <a:spcPts val="0"/>
              </a:spcBef>
              <a:spcAft>
                <a:spcPts val="0"/>
              </a:spcAft>
              <a:buClrTx/>
              <a:buSzTx/>
              <a:buFontTx/>
              <a:buNone/>
              <a:tabLst/>
              <a:defRPr/>
            </a:pPr>
            <a:endParaRPr lang="id-ID"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d-ID" baseline="0" dirty="0" smtClean="0"/>
              <a:t>ANOVA of the first and second model shows that the second model is significantly better in modelling the training dataset, with p value less than 0.05.</a:t>
            </a:r>
            <a:endParaRPr lang="en-US" dirty="0" smtClean="0"/>
          </a:p>
          <a:p>
            <a:endParaRPr lang="en-US" dirty="0"/>
          </a:p>
        </p:txBody>
      </p:sp>
      <p:sp>
        <p:nvSpPr>
          <p:cNvPr id="4" name="Slide Number Placeholder 3"/>
          <p:cNvSpPr>
            <a:spLocks noGrp="1"/>
          </p:cNvSpPr>
          <p:nvPr>
            <p:ph type="sldNum" sz="quarter" idx="10"/>
          </p:nvPr>
        </p:nvSpPr>
        <p:spPr/>
        <p:txBody>
          <a:bodyPr/>
          <a:lstStyle/>
          <a:p>
            <a:fld id="{706C62AD-4EA3-48F3-9168-361873DA4877}" type="slidenum">
              <a:rPr lang="en-US" smtClean="0"/>
              <a:t>13</a:t>
            </a:fld>
            <a:endParaRPr lang="en-US"/>
          </a:p>
        </p:txBody>
      </p:sp>
    </p:spTree>
    <p:extLst>
      <p:ext uri="{BB962C8B-B14F-4D97-AF65-F5344CB8AC3E}">
        <p14:creationId xmlns:p14="http://schemas.microsoft.com/office/powerpoint/2010/main" val="3624112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The accuracy of the first and second models above can be tested using the test dataset. Using R, the test will use variable values of each customer in the test dataset and predict whether the customer will churn or not. Then, the program will compare the prediction and the actual data to determine the accuracy level of the model. </a:t>
                </a:r>
                <a:endParaRPr lang="en-US" sz="1200" kern="1200" dirty="0" smtClean="0">
                  <a:solidFill>
                    <a:schemeClr val="tx1"/>
                  </a:solidFill>
                  <a:effectLst/>
                  <a:latin typeface="+mn-lt"/>
                  <a:ea typeface="+mn-ea"/>
                  <a:cs typeface="+mn-cs"/>
                </a:endParaRPr>
              </a:p>
              <a:p>
                <a:endParaRPr lang="id-ID" dirty="0" smtClean="0"/>
              </a:p>
              <a:p>
                <a:r>
                  <a:rPr lang="id-ID" sz="1200" kern="1200" dirty="0" smtClean="0">
                    <a:solidFill>
                      <a:schemeClr val="tx1"/>
                    </a:solidFill>
                    <a:effectLst/>
                    <a:latin typeface="+mn-lt"/>
                    <a:ea typeface="+mn-ea"/>
                    <a:cs typeface="+mn-cs"/>
                  </a:rPr>
                  <a:t>For example, the first observation in the test dataset is a female with no partner, no dependents, and not a senior citizen, also with a tenure of 8 months, using phone services, fiber optic internet service, and month-to-month contract, using paperless billing, have an electric check as a payment method, with 99.65 monthly charges, and 820.5 total charges. Using these data as an input for </a:t>
                </a:r>
                <a:r>
                  <a:rPr lang="id-ID" sz="1200" b="1" kern="1200" dirty="0" smtClean="0">
                    <a:solidFill>
                      <a:schemeClr val="tx1"/>
                    </a:solidFill>
                    <a:effectLst/>
                    <a:latin typeface="+mn-lt"/>
                    <a:ea typeface="+mn-ea"/>
                    <a:cs typeface="+mn-cs"/>
                  </a:rPr>
                  <a:t>the first model</a:t>
                </a:r>
                <a:r>
                  <a:rPr lang="id-ID" sz="1200" kern="1200" dirty="0" smtClean="0">
                    <a:solidFill>
                      <a:schemeClr val="tx1"/>
                    </a:solidFill>
                    <a:effectLst/>
                    <a:latin typeface="+mn-lt"/>
                    <a:ea typeface="+mn-ea"/>
                    <a:cs typeface="+mn-cs"/>
                  </a:rPr>
                  <a:t>, the odd of the customer churning can be written as follow.</a:t>
                </a:r>
                <a:endParaRPr lang="en-US" sz="1200" kern="1200" dirty="0">
                  <a:solidFill>
                    <a:schemeClr val="tx1"/>
                  </a:solidFill>
                  <a:effectLst/>
                  <a:latin typeface="+mn-lt"/>
                  <a:ea typeface="+mn-ea"/>
                  <a:cs typeface="+mn-cs"/>
                </a:endParaRPr>
              </a:p>
              <a:p>
                <a:pPr/>
                <a14:m>
                  <m:oMathPara xmlns:m="http://schemas.openxmlformats.org/officeDocument/2006/math">
                    <m:oMathParaPr>
                      <m:jc m:val="centerGroup"/>
                    </m:oMathParaPr>
                    <m:oMath xmlns:m="http://schemas.openxmlformats.org/officeDocument/2006/math">
                      <m:r>
                        <m:rPr>
                          <m:sty m:val="p"/>
                        </m:rPr>
                        <a:rPr lang="id-ID" sz="1200" kern="1200">
                          <a:solidFill>
                            <a:schemeClr val="tx1"/>
                          </a:solidFill>
                          <a:effectLst/>
                          <a:latin typeface="Cambria Math" panose="02040503050406030204" pitchFamily="18" charset="0"/>
                          <a:ea typeface="+mn-ea"/>
                          <a:cs typeface="+mn-cs"/>
                        </a:rPr>
                        <m:t>Logit</m:t>
                      </m:r>
                      <m:d>
                        <m:dPr>
                          <m:ctrlPr>
                            <a:rPr lang="en-US" sz="1200" i="1" kern="1200">
                              <a:solidFill>
                                <a:schemeClr val="tx1"/>
                              </a:solidFill>
                              <a:effectLst/>
                              <a:latin typeface="Cambria Math" panose="02040503050406030204" pitchFamily="18" charset="0"/>
                              <a:ea typeface="+mn-ea"/>
                              <a:cs typeface="+mn-cs"/>
                            </a:rPr>
                          </m:ctrlPr>
                        </m:dPr>
                        <m:e>
                          <m:r>
                            <m:rPr>
                              <m:sty m:val="p"/>
                            </m:rPr>
                            <a:rPr lang="id-ID" sz="1200" kern="1200">
                              <a:solidFill>
                                <a:schemeClr val="tx1"/>
                              </a:solidFill>
                              <a:effectLst/>
                              <a:latin typeface="Cambria Math" panose="02040503050406030204" pitchFamily="18" charset="0"/>
                              <a:ea typeface="+mn-ea"/>
                              <a:cs typeface="+mn-cs"/>
                            </a:rPr>
                            <m:t>churn</m:t>
                          </m:r>
                          <m:r>
                            <a:rPr lang="id-ID" sz="1200" kern="1200">
                              <a:solidFill>
                                <a:schemeClr val="tx1"/>
                              </a:solidFill>
                              <a:effectLst/>
                              <a:latin typeface="Cambria Math" panose="02040503050406030204" pitchFamily="18" charset="0"/>
                              <a:ea typeface="+mn-ea"/>
                              <a:cs typeface="+mn-cs"/>
                            </a:rPr>
                            <m:t> </m:t>
                          </m:r>
                          <m:r>
                            <m:rPr>
                              <m:sty m:val="p"/>
                            </m:rPr>
                            <a:rPr lang="id-ID" sz="1200" kern="1200">
                              <a:solidFill>
                                <a:schemeClr val="tx1"/>
                              </a:solidFill>
                              <a:effectLst/>
                              <a:latin typeface="Cambria Math" panose="02040503050406030204" pitchFamily="18" charset="0"/>
                              <a:ea typeface="+mn-ea"/>
                              <a:cs typeface="+mn-cs"/>
                            </a:rPr>
                            <m:t>odds</m:t>
                          </m:r>
                        </m:e>
                      </m:d>
                      <m:r>
                        <a:rPr lang="id-ID" sz="1200" kern="1200">
                          <a:solidFill>
                            <a:schemeClr val="tx1"/>
                          </a:solidFill>
                          <a:effectLst/>
                          <a:latin typeface="Cambria Math" panose="02040503050406030204" pitchFamily="18" charset="0"/>
                          <a:ea typeface="+mn-ea"/>
                          <a:cs typeface="+mn-cs"/>
                        </a:rPr>
                        <m:t>=0.214 + 0.127</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0</m:t>
                          </m:r>
                        </m:e>
                      </m:d>
                      <m:r>
                        <a:rPr lang="id-ID" sz="1200" kern="1200">
                          <a:solidFill>
                            <a:schemeClr val="tx1"/>
                          </a:solidFill>
                          <a:effectLst/>
                          <a:latin typeface="Cambria Math" panose="02040503050406030204" pitchFamily="18" charset="0"/>
                          <a:ea typeface="+mn-ea"/>
                          <a:cs typeface="+mn-cs"/>
                        </a:rPr>
                        <m:t>+ 0.447</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0</m:t>
                          </m:r>
                        </m:e>
                      </m:d>
                      <m:r>
                        <a:rPr lang="id-ID" sz="1200" kern="1200">
                          <a:solidFill>
                            <a:schemeClr val="tx1"/>
                          </a:solidFill>
                          <a:effectLst/>
                          <a:latin typeface="Cambria Math" panose="02040503050406030204" pitchFamily="18" charset="0"/>
                          <a:ea typeface="+mn-ea"/>
                          <a:cs typeface="+mn-cs"/>
                        </a:rPr>
                        <m:t>+0.077</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0</m:t>
                          </m:r>
                        </m:e>
                      </m:d>
                      <m:r>
                        <a:rPr lang="id-ID" sz="1200" i="1" kern="1200">
                          <a:solidFill>
                            <a:schemeClr val="tx1"/>
                          </a:solidFill>
                          <a:effectLst/>
                          <a:latin typeface="Cambria Math" panose="02040503050406030204" pitchFamily="18" charset="0"/>
                          <a:ea typeface="+mn-ea"/>
                          <a:cs typeface="+mn-cs"/>
                        </a:rPr>
                        <m:t>−</m:t>
                      </m:r>
                      <m:r>
                        <a:rPr lang="id-ID" sz="1200" kern="1200">
                          <a:solidFill>
                            <a:schemeClr val="tx1"/>
                          </a:solidFill>
                          <a:effectLst/>
                          <a:latin typeface="Cambria Math" panose="02040503050406030204" pitchFamily="18" charset="0"/>
                          <a:ea typeface="+mn-ea"/>
                          <a:cs typeface="+mn-cs"/>
                        </a:rPr>
                        <m:t>0.081</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0</m:t>
                          </m:r>
                        </m:e>
                      </m:d>
                      <m:r>
                        <a:rPr lang="id-ID" sz="1200" i="1" kern="1200">
                          <a:solidFill>
                            <a:schemeClr val="tx1"/>
                          </a:solidFill>
                          <a:effectLst/>
                          <a:latin typeface="Cambria Math" panose="02040503050406030204" pitchFamily="18" charset="0"/>
                          <a:ea typeface="+mn-ea"/>
                          <a:cs typeface="+mn-cs"/>
                        </a:rPr>
                        <m:t>−</m:t>
                      </m:r>
                      <m:r>
                        <a:rPr lang="id-ID" sz="1200" kern="1200">
                          <a:solidFill>
                            <a:schemeClr val="tx1"/>
                          </a:solidFill>
                          <a:effectLst/>
                          <a:latin typeface="Cambria Math" panose="02040503050406030204" pitchFamily="18" charset="0"/>
                          <a:ea typeface="+mn-ea"/>
                          <a:cs typeface="+mn-cs"/>
                        </a:rPr>
                        <m:t>0.081</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8</m:t>
                          </m:r>
                        </m:e>
                      </m:d>
                      <m:r>
                        <a:rPr lang="id-ID" sz="1200" i="1" kern="1200">
                          <a:solidFill>
                            <a:schemeClr val="tx1"/>
                          </a:solidFill>
                          <a:effectLst/>
                          <a:latin typeface="Cambria Math" panose="02040503050406030204" pitchFamily="18" charset="0"/>
                          <a:ea typeface="+mn-ea"/>
                          <a:cs typeface="+mn-cs"/>
                        </a:rPr>
                        <m:t>−</m:t>
                      </m:r>
                      <m:r>
                        <a:rPr lang="id-ID" sz="1200" kern="1200">
                          <a:solidFill>
                            <a:schemeClr val="tx1"/>
                          </a:solidFill>
                          <a:effectLst/>
                          <a:latin typeface="Cambria Math" panose="02040503050406030204" pitchFamily="18" charset="0"/>
                          <a:ea typeface="+mn-ea"/>
                          <a:cs typeface="+mn-cs"/>
                        </a:rPr>
                        <m:t>0.591</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1</m:t>
                          </m:r>
                        </m:e>
                      </m:d>
                      <m:r>
                        <a:rPr lang="id-ID" sz="1200" kern="1200">
                          <a:solidFill>
                            <a:schemeClr val="tx1"/>
                          </a:solidFill>
                          <a:effectLst/>
                          <a:latin typeface="Cambria Math" panose="02040503050406030204" pitchFamily="18" charset="0"/>
                          <a:ea typeface="+mn-ea"/>
                          <a:cs typeface="+mn-cs"/>
                        </a:rPr>
                        <m:t>+0.598</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1</m:t>
                          </m:r>
                        </m:e>
                      </m:d>
                      <m:r>
                        <a:rPr lang="id-ID" sz="1200" i="1" kern="1200">
                          <a:solidFill>
                            <a:schemeClr val="tx1"/>
                          </a:solidFill>
                          <a:effectLst/>
                          <a:latin typeface="Cambria Math" panose="02040503050406030204" pitchFamily="18" charset="0"/>
                          <a:ea typeface="+mn-ea"/>
                          <a:cs typeface="+mn-cs"/>
                        </a:rPr>
                        <m:t>−</m:t>
                      </m:r>
                      <m:r>
                        <a:rPr lang="id-ID" sz="1200" kern="1200">
                          <a:solidFill>
                            <a:schemeClr val="tx1"/>
                          </a:solidFill>
                          <a:effectLst/>
                          <a:latin typeface="Cambria Math" panose="02040503050406030204" pitchFamily="18" charset="0"/>
                          <a:ea typeface="+mn-ea"/>
                          <a:cs typeface="+mn-cs"/>
                        </a:rPr>
                        <m:t>1.14</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0</m:t>
                          </m:r>
                        </m:e>
                      </m:d>
                      <m:r>
                        <a:rPr lang="id-ID" sz="1200" i="1" kern="1200">
                          <a:solidFill>
                            <a:schemeClr val="tx1"/>
                          </a:solidFill>
                          <a:effectLst/>
                          <a:latin typeface="Cambria Math" panose="02040503050406030204" pitchFamily="18" charset="0"/>
                          <a:ea typeface="+mn-ea"/>
                          <a:cs typeface="+mn-cs"/>
                        </a:rPr>
                        <m:t>−</m:t>
                      </m:r>
                      <m:r>
                        <a:rPr lang="id-ID" sz="1200" kern="1200">
                          <a:solidFill>
                            <a:schemeClr val="tx1"/>
                          </a:solidFill>
                          <a:effectLst/>
                          <a:latin typeface="Cambria Math" panose="02040503050406030204" pitchFamily="18" charset="0"/>
                          <a:ea typeface="+mn-ea"/>
                          <a:cs typeface="+mn-cs"/>
                        </a:rPr>
                        <m:t>0.833</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0</m:t>
                          </m:r>
                        </m:e>
                      </m:d>
                      <m:r>
                        <a:rPr lang="id-ID" sz="1200" i="1" kern="1200">
                          <a:solidFill>
                            <a:schemeClr val="tx1"/>
                          </a:solidFill>
                          <a:effectLst/>
                          <a:latin typeface="Cambria Math" panose="02040503050406030204" pitchFamily="18" charset="0"/>
                          <a:ea typeface="+mn-ea"/>
                          <a:cs typeface="+mn-cs"/>
                        </a:rPr>
                        <m:t>−</m:t>
                      </m:r>
                      <m:r>
                        <a:rPr lang="id-ID" sz="1200" kern="1200">
                          <a:solidFill>
                            <a:schemeClr val="tx1"/>
                          </a:solidFill>
                          <a:effectLst/>
                          <a:latin typeface="Cambria Math" panose="02040503050406030204" pitchFamily="18" charset="0"/>
                          <a:ea typeface="+mn-ea"/>
                          <a:cs typeface="+mn-cs"/>
                        </a:rPr>
                        <m:t>1.85</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0</m:t>
                          </m:r>
                        </m:e>
                      </m:d>
                      <m:r>
                        <a:rPr lang="id-ID" sz="1200" kern="1200">
                          <a:solidFill>
                            <a:schemeClr val="tx1"/>
                          </a:solidFill>
                          <a:effectLst/>
                          <a:latin typeface="Cambria Math" panose="02040503050406030204" pitchFamily="18" charset="0"/>
                          <a:ea typeface="+mn-ea"/>
                          <a:cs typeface="+mn-cs"/>
                        </a:rPr>
                        <m:t>+0.285 </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1</m:t>
                          </m:r>
                        </m:e>
                      </m:d>
                      <m:r>
                        <a:rPr lang="id-ID" sz="1200" kern="1200">
                          <a:solidFill>
                            <a:schemeClr val="tx1"/>
                          </a:solidFill>
                          <a:effectLst/>
                          <a:latin typeface="Cambria Math" panose="02040503050406030204" pitchFamily="18" charset="0"/>
                          <a:ea typeface="+mn-ea"/>
                          <a:cs typeface="+mn-cs"/>
                        </a:rPr>
                        <m:t>+0.358</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0</m:t>
                          </m:r>
                        </m:e>
                      </m:d>
                      <m:r>
                        <a:rPr lang="id-ID" sz="1200" kern="1200">
                          <a:solidFill>
                            <a:schemeClr val="tx1"/>
                          </a:solidFill>
                          <a:effectLst/>
                          <a:latin typeface="Cambria Math" panose="02040503050406030204" pitchFamily="18" charset="0"/>
                          <a:ea typeface="+mn-ea"/>
                          <a:cs typeface="+mn-cs"/>
                        </a:rPr>
                        <m:t>+0.544</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1</m:t>
                          </m:r>
                        </m:e>
                      </m:d>
                      <m:r>
                        <a:rPr lang="id-ID" sz="1200" kern="1200">
                          <a:solidFill>
                            <a:schemeClr val="tx1"/>
                          </a:solidFill>
                          <a:effectLst/>
                          <a:latin typeface="Cambria Math" panose="02040503050406030204" pitchFamily="18" charset="0"/>
                          <a:ea typeface="+mn-ea"/>
                          <a:cs typeface="+mn-cs"/>
                        </a:rPr>
                        <m:t>+0.147</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0</m:t>
                          </m:r>
                        </m:e>
                      </m:d>
                      <m:r>
                        <a:rPr lang="id-ID" sz="1200" i="1" kern="1200">
                          <a:solidFill>
                            <a:schemeClr val="tx1"/>
                          </a:solidFill>
                          <a:effectLst/>
                          <a:latin typeface="Cambria Math" panose="02040503050406030204" pitchFamily="18" charset="0"/>
                          <a:ea typeface="+mn-ea"/>
                          <a:cs typeface="+mn-cs"/>
                        </a:rPr>
                        <m:t>−</m:t>
                      </m:r>
                      <m:r>
                        <a:rPr lang="id-ID" sz="1200" kern="1200">
                          <a:solidFill>
                            <a:schemeClr val="tx1"/>
                          </a:solidFill>
                          <a:effectLst/>
                          <a:latin typeface="Cambria Math" panose="02040503050406030204" pitchFamily="18" charset="0"/>
                          <a:ea typeface="+mn-ea"/>
                          <a:cs typeface="+mn-cs"/>
                        </a:rPr>
                        <m:t>0.005</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99.65</m:t>
                          </m:r>
                        </m:e>
                      </m:d>
                      <m:r>
                        <a:rPr lang="id-ID" sz="1200" kern="1200">
                          <a:solidFill>
                            <a:schemeClr val="tx1"/>
                          </a:solidFill>
                          <a:effectLst/>
                          <a:latin typeface="Cambria Math" panose="02040503050406030204" pitchFamily="18" charset="0"/>
                          <a:ea typeface="+mn-ea"/>
                          <a:cs typeface="+mn-cs"/>
                        </a:rPr>
                        <m:t>+0.0006</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820.5</m:t>
                          </m:r>
                        </m:e>
                      </m:d>
                      <m:r>
                        <a:rPr lang="id-ID" sz="1200" kern="1200">
                          <a:solidFill>
                            <a:schemeClr val="tx1"/>
                          </a:solidFill>
                          <a:effectLst/>
                          <a:latin typeface="Cambria Math" panose="02040503050406030204" pitchFamily="18" charset="0"/>
                          <a:ea typeface="+mn-ea"/>
                          <a:cs typeface="+mn-cs"/>
                        </a:rPr>
                        <m:t>=0.214</m:t>
                      </m:r>
                      <m:r>
                        <a:rPr lang="id-ID" sz="1200" i="1" kern="1200">
                          <a:solidFill>
                            <a:schemeClr val="tx1"/>
                          </a:solidFill>
                          <a:effectLst/>
                          <a:latin typeface="Cambria Math" panose="02040503050406030204" pitchFamily="18" charset="0"/>
                          <a:ea typeface="+mn-ea"/>
                          <a:cs typeface="+mn-cs"/>
                        </a:rPr>
                        <m:t>−</m:t>
                      </m:r>
                      <m:r>
                        <a:rPr lang="id-ID" sz="1200" kern="1200">
                          <a:solidFill>
                            <a:schemeClr val="tx1"/>
                          </a:solidFill>
                          <a:effectLst/>
                          <a:latin typeface="Cambria Math" panose="02040503050406030204" pitchFamily="18" charset="0"/>
                          <a:ea typeface="+mn-ea"/>
                          <a:cs typeface="+mn-cs"/>
                        </a:rPr>
                        <m:t>0.081</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8</m:t>
                          </m:r>
                        </m:e>
                      </m:d>
                      <m:r>
                        <a:rPr lang="id-ID" sz="1200" i="1" kern="1200">
                          <a:solidFill>
                            <a:schemeClr val="tx1"/>
                          </a:solidFill>
                          <a:effectLst/>
                          <a:latin typeface="Cambria Math" panose="02040503050406030204" pitchFamily="18" charset="0"/>
                          <a:ea typeface="+mn-ea"/>
                          <a:cs typeface="+mn-cs"/>
                        </a:rPr>
                        <m:t>−</m:t>
                      </m:r>
                      <m:r>
                        <a:rPr lang="id-ID" sz="1200" kern="1200">
                          <a:solidFill>
                            <a:schemeClr val="tx1"/>
                          </a:solidFill>
                          <a:effectLst/>
                          <a:latin typeface="Cambria Math" panose="02040503050406030204" pitchFamily="18" charset="0"/>
                          <a:ea typeface="+mn-ea"/>
                          <a:cs typeface="+mn-cs"/>
                        </a:rPr>
                        <m:t>0.591+0.598+0.285+0.544</m:t>
                      </m:r>
                      <m:r>
                        <a:rPr lang="id-ID" sz="1200" i="1" kern="1200">
                          <a:solidFill>
                            <a:schemeClr val="tx1"/>
                          </a:solidFill>
                          <a:effectLst/>
                          <a:latin typeface="Cambria Math" panose="02040503050406030204" pitchFamily="18" charset="0"/>
                          <a:ea typeface="+mn-ea"/>
                          <a:cs typeface="+mn-cs"/>
                        </a:rPr>
                        <m:t>−</m:t>
                      </m:r>
                      <m:r>
                        <a:rPr lang="id-ID" sz="1200" kern="1200">
                          <a:solidFill>
                            <a:schemeClr val="tx1"/>
                          </a:solidFill>
                          <a:effectLst/>
                          <a:latin typeface="Cambria Math" panose="02040503050406030204" pitchFamily="18" charset="0"/>
                          <a:ea typeface="+mn-ea"/>
                          <a:cs typeface="+mn-cs"/>
                        </a:rPr>
                        <m:t>0.005</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99.65</m:t>
                          </m:r>
                        </m:e>
                      </m:d>
                      <m:r>
                        <a:rPr lang="id-ID" sz="1200" kern="1200">
                          <a:solidFill>
                            <a:schemeClr val="tx1"/>
                          </a:solidFill>
                          <a:effectLst/>
                          <a:latin typeface="Cambria Math" panose="02040503050406030204" pitchFamily="18" charset="0"/>
                          <a:ea typeface="+mn-ea"/>
                          <a:cs typeface="+mn-cs"/>
                        </a:rPr>
                        <m:t>+0.0006</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820.5</m:t>
                          </m:r>
                        </m:e>
                      </m:d>
                      <m:r>
                        <a:rPr lang="id-ID" sz="1200" kern="1200">
                          <a:solidFill>
                            <a:schemeClr val="tx1"/>
                          </a:solidFill>
                          <a:effectLst/>
                          <a:latin typeface="Cambria Math" panose="02040503050406030204" pitchFamily="18" charset="0"/>
                          <a:ea typeface="+mn-ea"/>
                          <a:cs typeface="+mn-cs"/>
                        </a:rPr>
                        <m:t>=0.396</m:t>
                      </m:r>
                    </m:oMath>
                  </m:oMathPara>
                </a14:m>
                <a:endParaRPr lang="en-US" sz="1200" kern="1200" dirty="0">
                  <a:solidFill>
                    <a:schemeClr val="tx1"/>
                  </a:solidFill>
                  <a:effectLst/>
                  <a:latin typeface="+mn-lt"/>
                  <a:ea typeface="+mn-ea"/>
                  <a:cs typeface="+mn-cs"/>
                </a:endParaRPr>
              </a:p>
              <a:p>
                <a:pPr/>
                <a14:m>
                  <m:oMathPara xmlns:m="http://schemas.openxmlformats.org/officeDocument/2006/math">
                    <m:oMathParaPr>
                      <m:jc m:val="centerGroup"/>
                    </m:oMathParaPr>
                    <m:oMath xmlns:m="http://schemas.openxmlformats.org/officeDocument/2006/math">
                      <m:r>
                        <a:rPr lang="id-ID" sz="1200" i="1" kern="1200">
                          <a:solidFill>
                            <a:schemeClr val="tx1"/>
                          </a:solidFill>
                          <a:effectLst/>
                          <a:latin typeface="Cambria Math" panose="02040503050406030204" pitchFamily="18" charset="0"/>
                          <a:ea typeface="+mn-ea"/>
                          <a:cs typeface="+mn-cs"/>
                        </a:rPr>
                        <m:t>𝑐h𝑢𝑟𝑛</m:t>
                      </m:r>
                      <m:r>
                        <a:rPr lang="id-ID" sz="1200" i="1" kern="1200">
                          <a:solidFill>
                            <a:schemeClr val="tx1"/>
                          </a:solidFill>
                          <a:effectLst/>
                          <a:latin typeface="Cambria Math" panose="02040503050406030204" pitchFamily="18" charset="0"/>
                          <a:ea typeface="+mn-ea"/>
                          <a:cs typeface="+mn-cs"/>
                        </a:rPr>
                        <m:t> </m:t>
                      </m:r>
                      <m:r>
                        <a:rPr lang="id-ID" sz="1200" i="1" kern="1200">
                          <a:solidFill>
                            <a:schemeClr val="tx1"/>
                          </a:solidFill>
                          <a:effectLst/>
                          <a:latin typeface="Cambria Math" panose="02040503050406030204" pitchFamily="18" charset="0"/>
                          <a:ea typeface="+mn-ea"/>
                          <a:cs typeface="+mn-cs"/>
                        </a:rPr>
                        <m:t>𝑜𝑑𝑑𝑠</m:t>
                      </m:r>
                      <m:r>
                        <a:rPr lang="id-ID"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sSup>
                            <m:sSupPr>
                              <m:ctrlPr>
                                <a:rPr lang="en-US" sz="1200" i="1" kern="1200">
                                  <a:solidFill>
                                    <a:schemeClr val="tx1"/>
                                  </a:solidFill>
                                  <a:effectLst/>
                                  <a:latin typeface="Cambria Math" panose="02040503050406030204" pitchFamily="18" charset="0"/>
                                  <a:ea typeface="+mn-ea"/>
                                  <a:cs typeface="+mn-cs"/>
                                </a:rPr>
                              </m:ctrlPr>
                            </m:sSupPr>
                            <m:e>
                              <m:r>
                                <a:rPr lang="id-ID" sz="1200" i="1" kern="1200">
                                  <a:solidFill>
                                    <a:schemeClr val="tx1"/>
                                  </a:solidFill>
                                  <a:effectLst/>
                                  <a:latin typeface="Cambria Math" panose="02040503050406030204" pitchFamily="18" charset="0"/>
                                  <a:ea typeface="+mn-ea"/>
                                  <a:cs typeface="+mn-cs"/>
                                </a:rPr>
                                <m:t>𝑒</m:t>
                              </m:r>
                            </m:e>
                            <m:sup>
                              <m:r>
                                <a:rPr lang="id-ID" sz="1200" i="1" kern="1200">
                                  <a:solidFill>
                                    <a:schemeClr val="tx1"/>
                                  </a:solidFill>
                                  <a:effectLst/>
                                  <a:latin typeface="Cambria Math" panose="02040503050406030204" pitchFamily="18" charset="0"/>
                                  <a:ea typeface="+mn-ea"/>
                                  <a:cs typeface="+mn-cs"/>
                                </a:rPr>
                                <m:t>0.396</m:t>
                              </m:r>
                            </m:sup>
                          </m:sSup>
                        </m:num>
                        <m:den>
                          <m:r>
                            <a:rPr lang="id-ID" sz="1200" i="1" kern="1200">
                              <a:solidFill>
                                <a:schemeClr val="tx1"/>
                              </a:solidFill>
                              <a:effectLst/>
                              <a:latin typeface="Cambria Math" panose="02040503050406030204" pitchFamily="18" charset="0"/>
                              <a:ea typeface="+mn-ea"/>
                              <a:cs typeface="+mn-cs"/>
                            </a:rPr>
                            <m:t>1+</m:t>
                          </m:r>
                          <m:sSup>
                            <m:sSupPr>
                              <m:ctrlPr>
                                <a:rPr lang="en-US" sz="1200" i="1" kern="1200">
                                  <a:solidFill>
                                    <a:schemeClr val="tx1"/>
                                  </a:solidFill>
                                  <a:effectLst/>
                                  <a:latin typeface="Cambria Math" panose="02040503050406030204" pitchFamily="18" charset="0"/>
                                  <a:ea typeface="+mn-ea"/>
                                  <a:cs typeface="+mn-cs"/>
                                </a:rPr>
                              </m:ctrlPr>
                            </m:sSupPr>
                            <m:e>
                              <m:r>
                                <a:rPr lang="id-ID" sz="1200" i="1" kern="1200">
                                  <a:solidFill>
                                    <a:schemeClr val="tx1"/>
                                  </a:solidFill>
                                  <a:effectLst/>
                                  <a:latin typeface="Cambria Math" panose="02040503050406030204" pitchFamily="18" charset="0"/>
                                  <a:ea typeface="+mn-ea"/>
                                  <a:cs typeface="+mn-cs"/>
                                </a:rPr>
                                <m:t>𝑒</m:t>
                              </m:r>
                            </m:e>
                            <m:sup>
                              <m:r>
                                <a:rPr lang="id-ID" sz="1200" i="1" kern="1200">
                                  <a:solidFill>
                                    <a:schemeClr val="tx1"/>
                                  </a:solidFill>
                                  <a:effectLst/>
                                  <a:latin typeface="Cambria Math" panose="02040503050406030204" pitchFamily="18" charset="0"/>
                                  <a:ea typeface="+mn-ea"/>
                                  <a:cs typeface="+mn-cs"/>
                                </a:rPr>
                                <m:t>0.396</m:t>
                              </m:r>
                            </m:sup>
                          </m:sSup>
                        </m:den>
                      </m:f>
                      <m:r>
                        <a:rPr lang="id-ID" sz="1200" kern="1200">
                          <a:solidFill>
                            <a:schemeClr val="tx1"/>
                          </a:solidFill>
                          <a:effectLst/>
                          <a:latin typeface="Cambria Math" panose="02040503050406030204" pitchFamily="18" charset="0"/>
                          <a:ea typeface="+mn-ea"/>
                          <a:cs typeface="+mn-cs"/>
                        </a:rPr>
                        <m:t>≈0.6 </m:t>
                      </m:r>
                    </m:oMath>
                  </m:oMathPara>
                </a14:m>
                <a:endParaRPr lang="en-US" sz="1200" kern="1200" dirty="0">
                  <a:solidFill>
                    <a:schemeClr val="tx1"/>
                  </a:solidFill>
                  <a:effectLst/>
                  <a:latin typeface="+mn-lt"/>
                  <a:ea typeface="+mn-ea"/>
                  <a:cs typeface="+mn-cs"/>
                </a:endParaRPr>
              </a:p>
              <a:p>
                <a:r>
                  <a:rPr lang="id-ID" sz="1200" kern="1200" dirty="0">
                    <a:solidFill>
                      <a:schemeClr val="tx1"/>
                    </a:solidFill>
                    <a:effectLst/>
                    <a:latin typeface="+mn-lt"/>
                    <a:ea typeface="+mn-ea"/>
                    <a:cs typeface="+mn-cs"/>
                  </a:rPr>
                  <a:t> The model predicts that the customer has a 0.6 chance of churning. Using 0.5 as a threshold, the model will classify this customer as churning and put “Yes” in the prediction. The testing dataset already has the churn data of the customer, and it turns out that the customer has churned. Therefore, in this case, the model predicted the right outcome for the customers</a:t>
                </a:r>
                <a:r>
                  <a:rPr lang="id-ID" sz="1200" kern="1200" dirty="0" smtClean="0">
                    <a:solidFill>
                      <a:schemeClr val="tx1"/>
                    </a:solidFill>
                    <a:effectLst/>
                    <a:latin typeface="+mn-lt"/>
                    <a:ea typeface="+mn-ea"/>
                    <a:cs typeface="+mn-cs"/>
                  </a:rPr>
                  <a:t>.</a:t>
                </a:r>
              </a:p>
              <a:p>
                <a:endParaRPr lang="id-ID"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id-ID" sz="1200" kern="1200" dirty="0">
                    <a:solidFill>
                      <a:schemeClr val="tx1"/>
                    </a:solidFill>
                    <a:effectLst/>
                    <a:latin typeface="+mn-lt"/>
                    <a:ea typeface="+mn-ea"/>
                    <a:cs typeface="+mn-cs"/>
                  </a:rPr>
                  <a:t>Iterating this process for each customer in the testing dataset, the program will get the overall accuracy of the model. For the first model, the accuracy is 0.809 while for the second model, the accuracy is 0.803. The confusion matrix for both models is shown </a:t>
                </a:r>
                <a:r>
                  <a:rPr lang="id-ID" sz="1200" kern="1200" dirty="0" smtClean="0">
                    <a:solidFill>
                      <a:schemeClr val="tx1"/>
                    </a:solidFill>
                    <a:effectLst/>
                    <a:latin typeface="+mn-lt"/>
                    <a:ea typeface="+mn-ea"/>
                    <a:cs typeface="+mn-cs"/>
                  </a:rPr>
                  <a:t>above.</a:t>
                </a:r>
              </a:p>
              <a:p>
                <a:endParaRPr lang="id-ID"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The result shows that the first model did a slightly better job in predicting the test dataset. While the second model is better in terms of variance of the training dataset, its performance is not better than the first model. However, the difference is small. Hence, the project may choose either model since both have a similar level of accuracy. For this project, the chosen model will be the second model, since it provides a simpler model using fewer variables that are proven significant. Providing a larger dataset to test can be a good way to show which model is better in accurately predicting customer churn.</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The accuracy of the first and second models above can be tested using the test dataset. Using R, the test will use variable values of each customer in the test dataset and predict whether the customer will churn or not. Then, the program will compare the prediction and the actual data to determine the accuracy level of the model. </a:t>
                </a:r>
                <a:endParaRPr lang="en-US" sz="1200" kern="1200" dirty="0" smtClean="0">
                  <a:solidFill>
                    <a:schemeClr val="tx1"/>
                  </a:solidFill>
                  <a:effectLst/>
                  <a:latin typeface="+mn-lt"/>
                  <a:ea typeface="+mn-ea"/>
                  <a:cs typeface="+mn-cs"/>
                </a:endParaRPr>
              </a:p>
              <a:p>
                <a:endParaRPr lang="id-ID" dirty="0" smtClean="0"/>
              </a:p>
              <a:p>
                <a:r>
                  <a:rPr lang="id-ID" sz="1200" kern="1200" dirty="0" smtClean="0">
                    <a:solidFill>
                      <a:schemeClr val="tx1"/>
                    </a:solidFill>
                    <a:effectLst/>
                    <a:latin typeface="+mn-lt"/>
                    <a:ea typeface="+mn-ea"/>
                    <a:cs typeface="+mn-cs"/>
                  </a:rPr>
                  <a:t>For example, the first observation in the test dataset is a female with no partner, no dependents, and not a senior citizen, also with a tenure of 8 months, using phone services, fiber optic internet service, and month-to-month contract, using paperless billing, have an electric check as a payment method, with 99.65 monthly charges, and 820.5 total charges. Using these data as an input for </a:t>
                </a:r>
                <a:r>
                  <a:rPr lang="id-ID" sz="1200" b="1" kern="1200" dirty="0" smtClean="0">
                    <a:solidFill>
                      <a:schemeClr val="tx1"/>
                    </a:solidFill>
                    <a:effectLst/>
                    <a:latin typeface="+mn-lt"/>
                    <a:ea typeface="+mn-ea"/>
                    <a:cs typeface="+mn-cs"/>
                  </a:rPr>
                  <a:t>the first model</a:t>
                </a:r>
                <a:r>
                  <a:rPr lang="id-ID" sz="1200" kern="1200" dirty="0" smtClean="0">
                    <a:solidFill>
                      <a:schemeClr val="tx1"/>
                    </a:solidFill>
                    <a:effectLst/>
                    <a:latin typeface="+mn-lt"/>
                    <a:ea typeface="+mn-ea"/>
                    <a:cs typeface="+mn-cs"/>
                  </a:rPr>
                  <a:t>, the odd of the customer churning can be written as follow.</a:t>
                </a:r>
                <a:endParaRPr lang="en-US" sz="1200" kern="1200" dirty="0">
                  <a:solidFill>
                    <a:schemeClr val="tx1"/>
                  </a:solidFill>
                  <a:effectLst/>
                  <a:latin typeface="+mn-lt"/>
                  <a:ea typeface="+mn-ea"/>
                  <a:cs typeface="+mn-cs"/>
                </a:endParaRPr>
              </a:p>
              <a:p>
                <a:r>
                  <a:rPr lang="id-ID" sz="1200" i="0" kern="1200">
                    <a:solidFill>
                      <a:schemeClr val="tx1"/>
                    </a:solidFill>
                    <a:effectLst/>
                    <a:latin typeface="+mn-lt"/>
                    <a:ea typeface="+mn-ea"/>
                    <a:cs typeface="+mn-cs"/>
                  </a:rPr>
                  <a:t>Logit</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churn odds)=0.214 + 0.127</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0)+ 0.447</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0)+0.077</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0)−0.081</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0)−0.081</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8)−0.591</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1)+0.598</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1)−1.14</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0)−0.833</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0)−1.85</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0)+0.285 </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1)+0.358</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0)+0.544</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1)+0.147</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0)−0.005</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99.65)+0.0006</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820.5)=0.214−0.081</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8)−0.591+0.598+0.285+0.544−0.005</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99.65)+0.0006</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820.5)=0.396</a:t>
                </a:r>
                <a:endParaRPr lang="en-US" sz="1200" kern="1200" dirty="0">
                  <a:solidFill>
                    <a:schemeClr val="tx1"/>
                  </a:solidFill>
                  <a:effectLst/>
                  <a:latin typeface="+mn-lt"/>
                  <a:ea typeface="+mn-ea"/>
                  <a:cs typeface="+mn-cs"/>
                </a:endParaRPr>
              </a:p>
              <a:p>
                <a:r>
                  <a:rPr lang="id-ID" sz="1200" i="0" kern="1200">
                    <a:solidFill>
                      <a:schemeClr val="tx1"/>
                    </a:solidFill>
                    <a:effectLst/>
                    <a:latin typeface="+mn-lt"/>
                    <a:ea typeface="+mn-ea"/>
                    <a:cs typeface="+mn-cs"/>
                  </a:rPr>
                  <a:t>𝑐ℎ𝑢𝑟𝑛 𝑜𝑑𝑑𝑠=𝑒</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0.396</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1+𝑒</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0.396 </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≈0.6 </a:t>
                </a:r>
                <a:endParaRPr lang="en-US" sz="1200" kern="1200" dirty="0">
                  <a:solidFill>
                    <a:schemeClr val="tx1"/>
                  </a:solidFill>
                  <a:effectLst/>
                  <a:latin typeface="+mn-lt"/>
                  <a:ea typeface="+mn-ea"/>
                  <a:cs typeface="+mn-cs"/>
                </a:endParaRPr>
              </a:p>
              <a:p>
                <a:r>
                  <a:rPr lang="id-ID" sz="1200" kern="1200" dirty="0">
                    <a:solidFill>
                      <a:schemeClr val="tx1"/>
                    </a:solidFill>
                    <a:effectLst/>
                    <a:latin typeface="+mn-lt"/>
                    <a:ea typeface="+mn-ea"/>
                    <a:cs typeface="+mn-cs"/>
                  </a:rPr>
                  <a:t> The model predicts that the customer has a 0.6 chance of churning. Using 0.5 as a threshold, the model will classify this customer as churning and put “Yes” in the prediction. The testing dataset already has the churn data of the customer, and it turns out that the customer has churned. Therefore, in this case, the model predicted the right outcome for the customers</a:t>
                </a:r>
                <a:r>
                  <a:rPr lang="id-ID" sz="1200" kern="1200" dirty="0" smtClean="0">
                    <a:solidFill>
                      <a:schemeClr val="tx1"/>
                    </a:solidFill>
                    <a:effectLst/>
                    <a:latin typeface="+mn-lt"/>
                    <a:ea typeface="+mn-ea"/>
                    <a:cs typeface="+mn-cs"/>
                  </a:rPr>
                  <a:t>.</a:t>
                </a:r>
              </a:p>
              <a:p>
                <a:endParaRPr lang="id-ID"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id-ID" sz="1200" kern="1200" dirty="0">
                    <a:solidFill>
                      <a:schemeClr val="tx1"/>
                    </a:solidFill>
                    <a:effectLst/>
                    <a:latin typeface="+mn-lt"/>
                    <a:ea typeface="+mn-ea"/>
                    <a:cs typeface="+mn-cs"/>
                  </a:rPr>
                  <a:t>Iterating this process for each customer in the testing dataset, the program will get the overall accuracy of the model. For the first model, the accuracy is 0.809 while for the second model, the accuracy is 0.803. The confusion matrix for both models is shown </a:t>
                </a:r>
                <a:r>
                  <a:rPr lang="id-ID" sz="1200" kern="1200" dirty="0" smtClean="0">
                    <a:solidFill>
                      <a:schemeClr val="tx1"/>
                    </a:solidFill>
                    <a:effectLst/>
                    <a:latin typeface="+mn-lt"/>
                    <a:ea typeface="+mn-ea"/>
                    <a:cs typeface="+mn-cs"/>
                  </a:rPr>
                  <a:t>above.</a:t>
                </a:r>
              </a:p>
              <a:p>
                <a:endParaRPr lang="id-ID"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The result shows that the first model did a slightly better job in predicting the test dataset. While the second model is better in terms of variance of the training dataset, its performance is not better than the first model. However, the difference is small. Hence, the project may choose either model since both have a similar level of accuracy. For this project, the chosen model will be the second model, since it provides a simpler model using fewer variables that are proven significant. Providing a larger dataset to test can be a good way to show which model is better in accurately predicting customer churn.</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10"/>
          </p:nvPr>
        </p:nvSpPr>
        <p:spPr/>
        <p:txBody>
          <a:bodyPr/>
          <a:lstStyle/>
          <a:p>
            <a:fld id="{706C62AD-4EA3-48F3-9168-361873DA4877}" type="slidenum">
              <a:rPr lang="en-US" smtClean="0"/>
              <a:t>14</a:t>
            </a:fld>
            <a:endParaRPr lang="en-US"/>
          </a:p>
        </p:txBody>
      </p:sp>
    </p:spTree>
    <p:extLst>
      <p:ext uri="{BB962C8B-B14F-4D97-AF65-F5344CB8AC3E}">
        <p14:creationId xmlns:p14="http://schemas.microsoft.com/office/powerpoint/2010/main" val="473301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Using R, the decision tree can be established from the training dataset. The result of the decision tree diagram can be shown on the slide. The root node used the variable Contract, which means that the variable is the most important one in predicting customer churn. If a customer has one year or two years contract, the model will directly categorize the customer as not churning. While for customers with a month-to-month contract, the decision should be followed by the next branch, which is InternetService, and then tenure.</a:t>
            </a:r>
            <a:endParaRPr lang="en-US" sz="1200" kern="1200" dirty="0" smtClean="0">
              <a:solidFill>
                <a:schemeClr val="tx1"/>
              </a:solidFill>
              <a:effectLst/>
              <a:latin typeface="+mn-lt"/>
              <a:ea typeface="+mn-ea"/>
              <a:cs typeface="+mn-cs"/>
            </a:endParaRPr>
          </a:p>
          <a:p>
            <a:endParaRPr lang="id-ID"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The model consists of 9 leaf nodes and 7 branch nodes. Note that the model only uses 6 variables out of the 12 variables in the dataset. Here, the most important variables to predict churn are Contract, InternetService, tenure, MonthlyCharges, PaymentMethod, and TotalCharges. This result is similarly consistent with the second model of the logistic regression model which only uses the same 5 most important variables. Only here does it includes variable MonthlyCharges.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06C62AD-4EA3-48F3-9168-361873DA4877}" type="slidenum">
              <a:rPr lang="en-US" smtClean="0"/>
              <a:t>15</a:t>
            </a:fld>
            <a:endParaRPr lang="en-US"/>
          </a:p>
        </p:txBody>
      </p:sp>
    </p:spTree>
    <p:extLst>
      <p:ext uri="{BB962C8B-B14F-4D97-AF65-F5344CB8AC3E}">
        <p14:creationId xmlns:p14="http://schemas.microsoft.com/office/powerpoint/2010/main" val="912014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The accuracy of the first and second models above can be tested using the test dataset. Using R, the test will use variable values of each customer in the test dataset and predict whether the customer will churn or not. Then, the program will compare the prediction and the actual data to determine the accuracy level of the model. </a:t>
                </a:r>
                <a:endParaRPr lang="en-US" sz="1200" kern="1200" dirty="0" smtClean="0">
                  <a:solidFill>
                    <a:schemeClr val="tx1"/>
                  </a:solidFill>
                  <a:effectLst/>
                  <a:latin typeface="+mn-lt"/>
                  <a:ea typeface="+mn-ea"/>
                  <a:cs typeface="+mn-cs"/>
                </a:endParaRPr>
              </a:p>
              <a:p>
                <a:endParaRPr lang="id-ID" dirty="0" smtClean="0"/>
              </a:p>
              <a:p>
                <a:r>
                  <a:rPr lang="id-ID" sz="1200" kern="1200" dirty="0" smtClean="0">
                    <a:solidFill>
                      <a:schemeClr val="tx1"/>
                    </a:solidFill>
                    <a:effectLst/>
                    <a:latin typeface="+mn-lt"/>
                    <a:ea typeface="+mn-ea"/>
                    <a:cs typeface="+mn-cs"/>
                  </a:rPr>
                  <a:t>For example, the first observation in the test dataset is a female with no partner, no dependents, and not a senior citizen, also with a tenure of 8 months, using phone services, fiber optic internet service, and month-to-month contract, using paperless billing, have an electric check as a payment method, with 99.65 monthly charges, and 820.5 total charges. Using these data as an input for </a:t>
                </a:r>
                <a:r>
                  <a:rPr lang="id-ID" sz="1200" b="1" kern="1200" dirty="0" smtClean="0">
                    <a:solidFill>
                      <a:schemeClr val="tx1"/>
                    </a:solidFill>
                    <a:effectLst/>
                    <a:latin typeface="+mn-lt"/>
                    <a:ea typeface="+mn-ea"/>
                    <a:cs typeface="+mn-cs"/>
                  </a:rPr>
                  <a:t>the first model</a:t>
                </a:r>
                <a:r>
                  <a:rPr lang="id-ID" sz="1200" kern="1200" dirty="0" smtClean="0">
                    <a:solidFill>
                      <a:schemeClr val="tx1"/>
                    </a:solidFill>
                    <a:effectLst/>
                    <a:latin typeface="+mn-lt"/>
                    <a:ea typeface="+mn-ea"/>
                    <a:cs typeface="+mn-cs"/>
                  </a:rPr>
                  <a:t>, the odd of the customer churning can be written as follow.</a:t>
                </a:r>
                <a:endParaRPr lang="en-US" sz="1200" kern="1200" dirty="0">
                  <a:solidFill>
                    <a:schemeClr val="tx1"/>
                  </a:solidFill>
                  <a:effectLst/>
                  <a:latin typeface="+mn-lt"/>
                  <a:ea typeface="+mn-ea"/>
                  <a:cs typeface="+mn-cs"/>
                </a:endParaRPr>
              </a:p>
              <a:p>
                <a:pPr/>
                <a14:m>
                  <m:oMathPara xmlns:m="http://schemas.openxmlformats.org/officeDocument/2006/math">
                    <m:oMathParaPr>
                      <m:jc m:val="centerGroup"/>
                    </m:oMathParaPr>
                    <m:oMath xmlns:m="http://schemas.openxmlformats.org/officeDocument/2006/math">
                      <m:r>
                        <m:rPr>
                          <m:sty m:val="p"/>
                        </m:rPr>
                        <a:rPr lang="id-ID" sz="1200" kern="1200">
                          <a:solidFill>
                            <a:schemeClr val="tx1"/>
                          </a:solidFill>
                          <a:effectLst/>
                          <a:latin typeface="Cambria Math" panose="02040503050406030204" pitchFamily="18" charset="0"/>
                          <a:ea typeface="+mn-ea"/>
                          <a:cs typeface="+mn-cs"/>
                        </a:rPr>
                        <m:t>Logit</m:t>
                      </m:r>
                      <m:d>
                        <m:dPr>
                          <m:ctrlPr>
                            <a:rPr lang="en-US" sz="1200" i="1" kern="1200">
                              <a:solidFill>
                                <a:schemeClr val="tx1"/>
                              </a:solidFill>
                              <a:effectLst/>
                              <a:latin typeface="Cambria Math" panose="02040503050406030204" pitchFamily="18" charset="0"/>
                              <a:ea typeface="+mn-ea"/>
                              <a:cs typeface="+mn-cs"/>
                            </a:rPr>
                          </m:ctrlPr>
                        </m:dPr>
                        <m:e>
                          <m:r>
                            <m:rPr>
                              <m:sty m:val="p"/>
                            </m:rPr>
                            <a:rPr lang="id-ID" sz="1200" kern="1200">
                              <a:solidFill>
                                <a:schemeClr val="tx1"/>
                              </a:solidFill>
                              <a:effectLst/>
                              <a:latin typeface="Cambria Math" panose="02040503050406030204" pitchFamily="18" charset="0"/>
                              <a:ea typeface="+mn-ea"/>
                              <a:cs typeface="+mn-cs"/>
                            </a:rPr>
                            <m:t>churn</m:t>
                          </m:r>
                          <m:r>
                            <a:rPr lang="id-ID" sz="1200" kern="1200">
                              <a:solidFill>
                                <a:schemeClr val="tx1"/>
                              </a:solidFill>
                              <a:effectLst/>
                              <a:latin typeface="Cambria Math" panose="02040503050406030204" pitchFamily="18" charset="0"/>
                              <a:ea typeface="+mn-ea"/>
                              <a:cs typeface="+mn-cs"/>
                            </a:rPr>
                            <m:t> </m:t>
                          </m:r>
                          <m:r>
                            <m:rPr>
                              <m:sty m:val="p"/>
                            </m:rPr>
                            <a:rPr lang="id-ID" sz="1200" kern="1200">
                              <a:solidFill>
                                <a:schemeClr val="tx1"/>
                              </a:solidFill>
                              <a:effectLst/>
                              <a:latin typeface="Cambria Math" panose="02040503050406030204" pitchFamily="18" charset="0"/>
                              <a:ea typeface="+mn-ea"/>
                              <a:cs typeface="+mn-cs"/>
                            </a:rPr>
                            <m:t>odds</m:t>
                          </m:r>
                        </m:e>
                      </m:d>
                      <m:r>
                        <a:rPr lang="id-ID" sz="1200" kern="1200">
                          <a:solidFill>
                            <a:schemeClr val="tx1"/>
                          </a:solidFill>
                          <a:effectLst/>
                          <a:latin typeface="Cambria Math" panose="02040503050406030204" pitchFamily="18" charset="0"/>
                          <a:ea typeface="+mn-ea"/>
                          <a:cs typeface="+mn-cs"/>
                        </a:rPr>
                        <m:t>=0.214 + 0.127</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0</m:t>
                          </m:r>
                        </m:e>
                      </m:d>
                      <m:r>
                        <a:rPr lang="id-ID" sz="1200" kern="1200">
                          <a:solidFill>
                            <a:schemeClr val="tx1"/>
                          </a:solidFill>
                          <a:effectLst/>
                          <a:latin typeface="Cambria Math" panose="02040503050406030204" pitchFamily="18" charset="0"/>
                          <a:ea typeface="+mn-ea"/>
                          <a:cs typeface="+mn-cs"/>
                        </a:rPr>
                        <m:t>+ 0.447</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0</m:t>
                          </m:r>
                        </m:e>
                      </m:d>
                      <m:r>
                        <a:rPr lang="id-ID" sz="1200" kern="1200">
                          <a:solidFill>
                            <a:schemeClr val="tx1"/>
                          </a:solidFill>
                          <a:effectLst/>
                          <a:latin typeface="Cambria Math" panose="02040503050406030204" pitchFamily="18" charset="0"/>
                          <a:ea typeface="+mn-ea"/>
                          <a:cs typeface="+mn-cs"/>
                        </a:rPr>
                        <m:t>+0.077</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0</m:t>
                          </m:r>
                        </m:e>
                      </m:d>
                      <m:r>
                        <a:rPr lang="id-ID" sz="1200" i="1" kern="1200">
                          <a:solidFill>
                            <a:schemeClr val="tx1"/>
                          </a:solidFill>
                          <a:effectLst/>
                          <a:latin typeface="Cambria Math" panose="02040503050406030204" pitchFamily="18" charset="0"/>
                          <a:ea typeface="+mn-ea"/>
                          <a:cs typeface="+mn-cs"/>
                        </a:rPr>
                        <m:t>−</m:t>
                      </m:r>
                      <m:r>
                        <a:rPr lang="id-ID" sz="1200" kern="1200">
                          <a:solidFill>
                            <a:schemeClr val="tx1"/>
                          </a:solidFill>
                          <a:effectLst/>
                          <a:latin typeface="Cambria Math" panose="02040503050406030204" pitchFamily="18" charset="0"/>
                          <a:ea typeface="+mn-ea"/>
                          <a:cs typeface="+mn-cs"/>
                        </a:rPr>
                        <m:t>0.081</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0</m:t>
                          </m:r>
                        </m:e>
                      </m:d>
                      <m:r>
                        <a:rPr lang="id-ID" sz="1200" i="1" kern="1200">
                          <a:solidFill>
                            <a:schemeClr val="tx1"/>
                          </a:solidFill>
                          <a:effectLst/>
                          <a:latin typeface="Cambria Math" panose="02040503050406030204" pitchFamily="18" charset="0"/>
                          <a:ea typeface="+mn-ea"/>
                          <a:cs typeface="+mn-cs"/>
                        </a:rPr>
                        <m:t>−</m:t>
                      </m:r>
                      <m:r>
                        <a:rPr lang="id-ID" sz="1200" kern="1200">
                          <a:solidFill>
                            <a:schemeClr val="tx1"/>
                          </a:solidFill>
                          <a:effectLst/>
                          <a:latin typeface="Cambria Math" panose="02040503050406030204" pitchFamily="18" charset="0"/>
                          <a:ea typeface="+mn-ea"/>
                          <a:cs typeface="+mn-cs"/>
                        </a:rPr>
                        <m:t>0.081</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8</m:t>
                          </m:r>
                        </m:e>
                      </m:d>
                      <m:r>
                        <a:rPr lang="id-ID" sz="1200" i="1" kern="1200">
                          <a:solidFill>
                            <a:schemeClr val="tx1"/>
                          </a:solidFill>
                          <a:effectLst/>
                          <a:latin typeface="Cambria Math" panose="02040503050406030204" pitchFamily="18" charset="0"/>
                          <a:ea typeface="+mn-ea"/>
                          <a:cs typeface="+mn-cs"/>
                        </a:rPr>
                        <m:t>−</m:t>
                      </m:r>
                      <m:r>
                        <a:rPr lang="id-ID" sz="1200" kern="1200">
                          <a:solidFill>
                            <a:schemeClr val="tx1"/>
                          </a:solidFill>
                          <a:effectLst/>
                          <a:latin typeface="Cambria Math" panose="02040503050406030204" pitchFamily="18" charset="0"/>
                          <a:ea typeface="+mn-ea"/>
                          <a:cs typeface="+mn-cs"/>
                        </a:rPr>
                        <m:t>0.591</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1</m:t>
                          </m:r>
                        </m:e>
                      </m:d>
                      <m:r>
                        <a:rPr lang="id-ID" sz="1200" kern="1200">
                          <a:solidFill>
                            <a:schemeClr val="tx1"/>
                          </a:solidFill>
                          <a:effectLst/>
                          <a:latin typeface="Cambria Math" panose="02040503050406030204" pitchFamily="18" charset="0"/>
                          <a:ea typeface="+mn-ea"/>
                          <a:cs typeface="+mn-cs"/>
                        </a:rPr>
                        <m:t>+0.598</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1</m:t>
                          </m:r>
                        </m:e>
                      </m:d>
                      <m:r>
                        <a:rPr lang="id-ID" sz="1200" i="1" kern="1200">
                          <a:solidFill>
                            <a:schemeClr val="tx1"/>
                          </a:solidFill>
                          <a:effectLst/>
                          <a:latin typeface="Cambria Math" panose="02040503050406030204" pitchFamily="18" charset="0"/>
                          <a:ea typeface="+mn-ea"/>
                          <a:cs typeface="+mn-cs"/>
                        </a:rPr>
                        <m:t>−</m:t>
                      </m:r>
                      <m:r>
                        <a:rPr lang="id-ID" sz="1200" kern="1200">
                          <a:solidFill>
                            <a:schemeClr val="tx1"/>
                          </a:solidFill>
                          <a:effectLst/>
                          <a:latin typeface="Cambria Math" panose="02040503050406030204" pitchFamily="18" charset="0"/>
                          <a:ea typeface="+mn-ea"/>
                          <a:cs typeface="+mn-cs"/>
                        </a:rPr>
                        <m:t>1.14</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0</m:t>
                          </m:r>
                        </m:e>
                      </m:d>
                      <m:r>
                        <a:rPr lang="id-ID" sz="1200" i="1" kern="1200">
                          <a:solidFill>
                            <a:schemeClr val="tx1"/>
                          </a:solidFill>
                          <a:effectLst/>
                          <a:latin typeface="Cambria Math" panose="02040503050406030204" pitchFamily="18" charset="0"/>
                          <a:ea typeface="+mn-ea"/>
                          <a:cs typeface="+mn-cs"/>
                        </a:rPr>
                        <m:t>−</m:t>
                      </m:r>
                      <m:r>
                        <a:rPr lang="id-ID" sz="1200" kern="1200">
                          <a:solidFill>
                            <a:schemeClr val="tx1"/>
                          </a:solidFill>
                          <a:effectLst/>
                          <a:latin typeface="Cambria Math" panose="02040503050406030204" pitchFamily="18" charset="0"/>
                          <a:ea typeface="+mn-ea"/>
                          <a:cs typeface="+mn-cs"/>
                        </a:rPr>
                        <m:t>0.833</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0</m:t>
                          </m:r>
                        </m:e>
                      </m:d>
                      <m:r>
                        <a:rPr lang="id-ID" sz="1200" i="1" kern="1200">
                          <a:solidFill>
                            <a:schemeClr val="tx1"/>
                          </a:solidFill>
                          <a:effectLst/>
                          <a:latin typeface="Cambria Math" panose="02040503050406030204" pitchFamily="18" charset="0"/>
                          <a:ea typeface="+mn-ea"/>
                          <a:cs typeface="+mn-cs"/>
                        </a:rPr>
                        <m:t>−</m:t>
                      </m:r>
                      <m:r>
                        <a:rPr lang="id-ID" sz="1200" kern="1200">
                          <a:solidFill>
                            <a:schemeClr val="tx1"/>
                          </a:solidFill>
                          <a:effectLst/>
                          <a:latin typeface="Cambria Math" panose="02040503050406030204" pitchFamily="18" charset="0"/>
                          <a:ea typeface="+mn-ea"/>
                          <a:cs typeface="+mn-cs"/>
                        </a:rPr>
                        <m:t>1.85</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0</m:t>
                          </m:r>
                        </m:e>
                      </m:d>
                      <m:r>
                        <a:rPr lang="id-ID" sz="1200" kern="1200">
                          <a:solidFill>
                            <a:schemeClr val="tx1"/>
                          </a:solidFill>
                          <a:effectLst/>
                          <a:latin typeface="Cambria Math" panose="02040503050406030204" pitchFamily="18" charset="0"/>
                          <a:ea typeface="+mn-ea"/>
                          <a:cs typeface="+mn-cs"/>
                        </a:rPr>
                        <m:t>+0.285 </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1</m:t>
                          </m:r>
                        </m:e>
                      </m:d>
                      <m:r>
                        <a:rPr lang="id-ID" sz="1200" kern="1200">
                          <a:solidFill>
                            <a:schemeClr val="tx1"/>
                          </a:solidFill>
                          <a:effectLst/>
                          <a:latin typeface="Cambria Math" panose="02040503050406030204" pitchFamily="18" charset="0"/>
                          <a:ea typeface="+mn-ea"/>
                          <a:cs typeface="+mn-cs"/>
                        </a:rPr>
                        <m:t>+0.358</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0</m:t>
                          </m:r>
                        </m:e>
                      </m:d>
                      <m:r>
                        <a:rPr lang="id-ID" sz="1200" kern="1200">
                          <a:solidFill>
                            <a:schemeClr val="tx1"/>
                          </a:solidFill>
                          <a:effectLst/>
                          <a:latin typeface="Cambria Math" panose="02040503050406030204" pitchFamily="18" charset="0"/>
                          <a:ea typeface="+mn-ea"/>
                          <a:cs typeface="+mn-cs"/>
                        </a:rPr>
                        <m:t>+0.544</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1</m:t>
                          </m:r>
                        </m:e>
                      </m:d>
                      <m:r>
                        <a:rPr lang="id-ID" sz="1200" kern="1200">
                          <a:solidFill>
                            <a:schemeClr val="tx1"/>
                          </a:solidFill>
                          <a:effectLst/>
                          <a:latin typeface="Cambria Math" panose="02040503050406030204" pitchFamily="18" charset="0"/>
                          <a:ea typeface="+mn-ea"/>
                          <a:cs typeface="+mn-cs"/>
                        </a:rPr>
                        <m:t>+0.147</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0</m:t>
                          </m:r>
                        </m:e>
                      </m:d>
                      <m:r>
                        <a:rPr lang="id-ID" sz="1200" i="1" kern="1200">
                          <a:solidFill>
                            <a:schemeClr val="tx1"/>
                          </a:solidFill>
                          <a:effectLst/>
                          <a:latin typeface="Cambria Math" panose="02040503050406030204" pitchFamily="18" charset="0"/>
                          <a:ea typeface="+mn-ea"/>
                          <a:cs typeface="+mn-cs"/>
                        </a:rPr>
                        <m:t>−</m:t>
                      </m:r>
                      <m:r>
                        <a:rPr lang="id-ID" sz="1200" kern="1200">
                          <a:solidFill>
                            <a:schemeClr val="tx1"/>
                          </a:solidFill>
                          <a:effectLst/>
                          <a:latin typeface="Cambria Math" panose="02040503050406030204" pitchFamily="18" charset="0"/>
                          <a:ea typeface="+mn-ea"/>
                          <a:cs typeface="+mn-cs"/>
                        </a:rPr>
                        <m:t>0.005</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99.65</m:t>
                          </m:r>
                        </m:e>
                      </m:d>
                      <m:r>
                        <a:rPr lang="id-ID" sz="1200" kern="1200">
                          <a:solidFill>
                            <a:schemeClr val="tx1"/>
                          </a:solidFill>
                          <a:effectLst/>
                          <a:latin typeface="Cambria Math" panose="02040503050406030204" pitchFamily="18" charset="0"/>
                          <a:ea typeface="+mn-ea"/>
                          <a:cs typeface="+mn-cs"/>
                        </a:rPr>
                        <m:t>+0.0006</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820.5</m:t>
                          </m:r>
                        </m:e>
                      </m:d>
                      <m:r>
                        <a:rPr lang="id-ID" sz="1200" kern="1200">
                          <a:solidFill>
                            <a:schemeClr val="tx1"/>
                          </a:solidFill>
                          <a:effectLst/>
                          <a:latin typeface="Cambria Math" panose="02040503050406030204" pitchFamily="18" charset="0"/>
                          <a:ea typeface="+mn-ea"/>
                          <a:cs typeface="+mn-cs"/>
                        </a:rPr>
                        <m:t>=0.214</m:t>
                      </m:r>
                      <m:r>
                        <a:rPr lang="id-ID" sz="1200" i="1" kern="1200">
                          <a:solidFill>
                            <a:schemeClr val="tx1"/>
                          </a:solidFill>
                          <a:effectLst/>
                          <a:latin typeface="Cambria Math" panose="02040503050406030204" pitchFamily="18" charset="0"/>
                          <a:ea typeface="+mn-ea"/>
                          <a:cs typeface="+mn-cs"/>
                        </a:rPr>
                        <m:t>−</m:t>
                      </m:r>
                      <m:r>
                        <a:rPr lang="id-ID" sz="1200" kern="1200">
                          <a:solidFill>
                            <a:schemeClr val="tx1"/>
                          </a:solidFill>
                          <a:effectLst/>
                          <a:latin typeface="Cambria Math" panose="02040503050406030204" pitchFamily="18" charset="0"/>
                          <a:ea typeface="+mn-ea"/>
                          <a:cs typeface="+mn-cs"/>
                        </a:rPr>
                        <m:t>0.081</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8</m:t>
                          </m:r>
                        </m:e>
                      </m:d>
                      <m:r>
                        <a:rPr lang="id-ID" sz="1200" i="1" kern="1200">
                          <a:solidFill>
                            <a:schemeClr val="tx1"/>
                          </a:solidFill>
                          <a:effectLst/>
                          <a:latin typeface="Cambria Math" panose="02040503050406030204" pitchFamily="18" charset="0"/>
                          <a:ea typeface="+mn-ea"/>
                          <a:cs typeface="+mn-cs"/>
                        </a:rPr>
                        <m:t>−</m:t>
                      </m:r>
                      <m:r>
                        <a:rPr lang="id-ID" sz="1200" kern="1200">
                          <a:solidFill>
                            <a:schemeClr val="tx1"/>
                          </a:solidFill>
                          <a:effectLst/>
                          <a:latin typeface="Cambria Math" panose="02040503050406030204" pitchFamily="18" charset="0"/>
                          <a:ea typeface="+mn-ea"/>
                          <a:cs typeface="+mn-cs"/>
                        </a:rPr>
                        <m:t>0.591+0.598+0.285+0.544</m:t>
                      </m:r>
                      <m:r>
                        <a:rPr lang="id-ID" sz="1200" i="1" kern="1200">
                          <a:solidFill>
                            <a:schemeClr val="tx1"/>
                          </a:solidFill>
                          <a:effectLst/>
                          <a:latin typeface="Cambria Math" panose="02040503050406030204" pitchFamily="18" charset="0"/>
                          <a:ea typeface="+mn-ea"/>
                          <a:cs typeface="+mn-cs"/>
                        </a:rPr>
                        <m:t>−</m:t>
                      </m:r>
                      <m:r>
                        <a:rPr lang="id-ID" sz="1200" kern="1200">
                          <a:solidFill>
                            <a:schemeClr val="tx1"/>
                          </a:solidFill>
                          <a:effectLst/>
                          <a:latin typeface="Cambria Math" panose="02040503050406030204" pitchFamily="18" charset="0"/>
                          <a:ea typeface="+mn-ea"/>
                          <a:cs typeface="+mn-cs"/>
                        </a:rPr>
                        <m:t>0.005</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99.65</m:t>
                          </m:r>
                        </m:e>
                      </m:d>
                      <m:r>
                        <a:rPr lang="id-ID" sz="1200" kern="1200">
                          <a:solidFill>
                            <a:schemeClr val="tx1"/>
                          </a:solidFill>
                          <a:effectLst/>
                          <a:latin typeface="Cambria Math" panose="02040503050406030204" pitchFamily="18" charset="0"/>
                          <a:ea typeface="+mn-ea"/>
                          <a:cs typeface="+mn-cs"/>
                        </a:rPr>
                        <m:t>+0.0006</m:t>
                      </m:r>
                      <m:d>
                        <m:dPr>
                          <m:ctrlPr>
                            <a:rPr lang="en-US" sz="1200" i="1" kern="1200">
                              <a:solidFill>
                                <a:schemeClr val="tx1"/>
                              </a:solidFill>
                              <a:effectLst/>
                              <a:latin typeface="Cambria Math" panose="02040503050406030204" pitchFamily="18" charset="0"/>
                              <a:ea typeface="+mn-ea"/>
                              <a:cs typeface="+mn-cs"/>
                            </a:rPr>
                          </m:ctrlPr>
                        </m:dPr>
                        <m:e>
                          <m:r>
                            <a:rPr lang="id-ID" sz="1200" kern="1200">
                              <a:solidFill>
                                <a:schemeClr val="tx1"/>
                              </a:solidFill>
                              <a:effectLst/>
                              <a:latin typeface="Cambria Math" panose="02040503050406030204" pitchFamily="18" charset="0"/>
                              <a:ea typeface="+mn-ea"/>
                              <a:cs typeface="+mn-cs"/>
                            </a:rPr>
                            <m:t>820.5</m:t>
                          </m:r>
                        </m:e>
                      </m:d>
                      <m:r>
                        <a:rPr lang="id-ID" sz="1200" kern="1200">
                          <a:solidFill>
                            <a:schemeClr val="tx1"/>
                          </a:solidFill>
                          <a:effectLst/>
                          <a:latin typeface="Cambria Math" panose="02040503050406030204" pitchFamily="18" charset="0"/>
                          <a:ea typeface="+mn-ea"/>
                          <a:cs typeface="+mn-cs"/>
                        </a:rPr>
                        <m:t>=0.396</m:t>
                      </m:r>
                    </m:oMath>
                  </m:oMathPara>
                </a14:m>
                <a:endParaRPr lang="en-US" sz="1200" kern="1200" dirty="0">
                  <a:solidFill>
                    <a:schemeClr val="tx1"/>
                  </a:solidFill>
                  <a:effectLst/>
                  <a:latin typeface="+mn-lt"/>
                  <a:ea typeface="+mn-ea"/>
                  <a:cs typeface="+mn-cs"/>
                </a:endParaRPr>
              </a:p>
              <a:p>
                <a:pPr/>
                <a14:m>
                  <m:oMathPara xmlns:m="http://schemas.openxmlformats.org/officeDocument/2006/math">
                    <m:oMathParaPr>
                      <m:jc m:val="centerGroup"/>
                    </m:oMathParaPr>
                    <m:oMath xmlns:m="http://schemas.openxmlformats.org/officeDocument/2006/math">
                      <m:r>
                        <a:rPr lang="id-ID" sz="1200" i="1" kern="1200">
                          <a:solidFill>
                            <a:schemeClr val="tx1"/>
                          </a:solidFill>
                          <a:effectLst/>
                          <a:latin typeface="Cambria Math" panose="02040503050406030204" pitchFamily="18" charset="0"/>
                          <a:ea typeface="+mn-ea"/>
                          <a:cs typeface="+mn-cs"/>
                        </a:rPr>
                        <m:t>𝑐h𝑢𝑟𝑛</m:t>
                      </m:r>
                      <m:r>
                        <a:rPr lang="id-ID" sz="1200" i="1" kern="1200">
                          <a:solidFill>
                            <a:schemeClr val="tx1"/>
                          </a:solidFill>
                          <a:effectLst/>
                          <a:latin typeface="Cambria Math" panose="02040503050406030204" pitchFamily="18" charset="0"/>
                          <a:ea typeface="+mn-ea"/>
                          <a:cs typeface="+mn-cs"/>
                        </a:rPr>
                        <m:t> </m:t>
                      </m:r>
                      <m:r>
                        <a:rPr lang="id-ID" sz="1200" i="1" kern="1200">
                          <a:solidFill>
                            <a:schemeClr val="tx1"/>
                          </a:solidFill>
                          <a:effectLst/>
                          <a:latin typeface="Cambria Math" panose="02040503050406030204" pitchFamily="18" charset="0"/>
                          <a:ea typeface="+mn-ea"/>
                          <a:cs typeface="+mn-cs"/>
                        </a:rPr>
                        <m:t>𝑜𝑑𝑑𝑠</m:t>
                      </m:r>
                      <m:r>
                        <a:rPr lang="id-ID"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sSup>
                            <m:sSupPr>
                              <m:ctrlPr>
                                <a:rPr lang="en-US" sz="1200" i="1" kern="1200">
                                  <a:solidFill>
                                    <a:schemeClr val="tx1"/>
                                  </a:solidFill>
                                  <a:effectLst/>
                                  <a:latin typeface="Cambria Math" panose="02040503050406030204" pitchFamily="18" charset="0"/>
                                  <a:ea typeface="+mn-ea"/>
                                  <a:cs typeface="+mn-cs"/>
                                </a:rPr>
                              </m:ctrlPr>
                            </m:sSupPr>
                            <m:e>
                              <m:r>
                                <a:rPr lang="id-ID" sz="1200" i="1" kern="1200">
                                  <a:solidFill>
                                    <a:schemeClr val="tx1"/>
                                  </a:solidFill>
                                  <a:effectLst/>
                                  <a:latin typeface="Cambria Math" panose="02040503050406030204" pitchFamily="18" charset="0"/>
                                  <a:ea typeface="+mn-ea"/>
                                  <a:cs typeface="+mn-cs"/>
                                </a:rPr>
                                <m:t>𝑒</m:t>
                              </m:r>
                            </m:e>
                            <m:sup>
                              <m:r>
                                <a:rPr lang="id-ID" sz="1200" i="1" kern="1200">
                                  <a:solidFill>
                                    <a:schemeClr val="tx1"/>
                                  </a:solidFill>
                                  <a:effectLst/>
                                  <a:latin typeface="Cambria Math" panose="02040503050406030204" pitchFamily="18" charset="0"/>
                                  <a:ea typeface="+mn-ea"/>
                                  <a:cs typeface="+mn-cs"/>
                                </a:rPr>
                                <m:t>0.396</m:t>
                              </m:r>
                            </m:sup>
                          </m:sSup>
                        </m:num>
                        <m:den>
                          <m:r>
                            <a:rPr lang="id-ID" sz="1200" i="1" kern="1200">
                              <a:solidFill>
                                <a:schemeClr val="tx1"/>
                              </a:solidFill>
                              <a:effectLst/>
                              <a:latin typeface="Cambria Math" panose="02040503050406030204" pitchFamily="18" charset="0"/>
                              <a:ea typeface="+mn-ea"/>
                              <a:cs typeface="+mn-cs"/>
                            </a:rPr>
                            <m:t>1+</m:t>
                          </m:r>
                          <m:sSup>
                            <m:sSupPr>
                              <m:ctrlPr>
                                <a:rPr lang="en-US" sz="1200" i="1" kern="1200">
                                  <a:solidFill>
                                    <a:schemeClr val="tx1"/>
                                  </a:solidFill>
                                  <a:effectLst/>
                                  <a:latin typeface="Cambria Math" panose="02040503050406030204" pitchFamily="18" charset="0"/>
                                  <a:ea typeface="+mn-ea"/>
                                  <a:cs typeface="+mn-cs"/>
                                </a:rPr>
                              </m:ctrlPr>
                            </m:sSupPr>
                            <m:e>
                              <m:r>
                                <a:rPr lang="id-ID" sz="1200" i="1" kern="1200">
                                  <a:solidFill>
                                    <a:schemeClr val="tx1"/>
                                  </a:solidFill>
                                  <a:effectLst/>
                                  <a:latin typeface="Cambria Math" panose="02040503050406030204" pitchFamily="18" charset="0"/>
                                  <a:ea typeface="+mn-ea"/>
                                  <a:cs typeface="+mn-cs"/>
                                </a:rPr>
                                <m:t>𝑒</m:t>
                              </m:r>
                            </m:e>
                            <m:sup>
                              <m:r>
                                <a:rPr lang="id-ID" sz="1200" i="1" kern="1200">
                                  <a:solidFill>
                                    <a:schemeClr val="tx1"/>
                                  </a:solidFill>
                                  <a:effectLst/>
                                  <a:latin typeface="Cambria Math" panose="02040503050406030204" pitchFamily="18" charset="0"/>
                                  <a:ea typeface="+mn-ea"/>
                                  <a:cs typeface="+mn-cs"/>
                                </a:rPr>
                                <m:t>0.396</m:t>
                              </m:r>
                            </m:sup>
                          </m:sSup>
                        </m:den>
                      </m:f>
                      <m:r>
                        <a:rPr lang="id-ID" sz="1200" kern="1200">
                          <a:solidFill>
                            <a:schemeClr val="tx1"/>
                          </a:solidFill>
                          <a:effectLst/>
                          <a:latin typeface="Cambria Math" panose="02040503050406030204" pitchFamily="18" charset="0"/>
                          <a:ea typeface="+mn-ea"/>
                          <a:cs typeface="+mn-cs"/>
                        </a:rPr>
                        <m:t>≈0.6 </m:t>
                      </m:r>
                    </m:oMath>
                  </m:oMathPara>
                </a14:m>
                <a:endParaRPr lang="en-US" sz="1200" kern="1200" dirty="0">
                  <a:solidFill>
                    <a:schemeClr val="tx1"/>
                  </a:solidFill>
                  <a:effectLst/>
                  <a:latin typeface="+mn-lt"/>
                  <a:ea typeface="+mn-ea"/>
                  <a:cs typeface="+mn-cs"/>
                </a:endParaRPr>
              </a:p>
              <a:p>
                <a:r>
                  <a:rPr lang="id-ID" sz="1200" kern="1200" dirty="0">
                    <a:solidFill>
                      <a:schemeClr val="tx1"/>
                    </a:solidFill>
                    <a:effectLst/>
                    <a:latin typeface="+mn-lt"/>
                    <a:ea typeface="+mn-ea"/>
                    <a:cs typeface="+mn-cs"/>
                  </a:rPr>
                  <a:t> The model predicts that the customer has a 0.6 chance of churning. Using 0.5 as a threshold, the model will classify this customer as churning and put “Yes” in the prediction. The testing dataset already has the churn data of the customer, and it turns out that the customer has churned. Therefore, in this case, the model predicted the right outcome for the customers</a:t>
                </a:r>
                <a:r>
                  <a:rPr lang="id-ID" sz="1200" kern="1200" dirty="0" smtClean="0">
                    <a:solidFill>
                      <a:schemeClr val="tx1"/>
                    </a:solidFill>
                    <a:effectLst/>
                    <a:latin typeface="+mn-lt"/>
                    <a:ea typeface="+mn-ea"/>
                    <a:cs typeface="+mn-cs"/>
                  </a:rPr>
                  <a:t>.</a:t>
                </a:r>
              </a:p>
              <a:p>
                <a:endParaRPr lang="id-ID"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id-ID" sz="1200" kern="1200" dirty="0">
                    <a:solidFill>
                      <a:schemeClr val="tx1"/>
                    </a:solidFill>
                    <a:effectLst/>
                    <a:latin typeface="+mn-lt"/>
                    <a:ea typeface="+mn-ea"/>
                    <a:cs typeface="+mn-cs"/>
                  </a:rPr>
                  <a:t>Iterating this process for each customer in the testing dataset, the program will get the overall accuracy of the model. For the first model, the accuracy is 0.809 while for the second model, the accuracy is 0.803. The confusion matrix for both models is shown </a:t>
                </a:r>
                <a:r>
                  <a:rPr lang="id-ID" sz="1200" kern="1200" dirty="0" smtClean="0">
                    <a:solidFill>
                      <a:schemeClr val="tx1"/>
                    </a:solidFill>
                    <a:effectLst/>
                    <a:latin typeface="+mn-lt"/>
                    <a:ea typeface="+mn-ea"/>
                    <a:cs typeface="+mn-cs"/>
                  </a:rPr>
                  <a:t>above.</a:t>
                </a:r>
              </a:p>
              <a:p>
                <a:endParaRPr lang="id-ID"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The result shows that the first model did a slightly better job in predicting the test dataset. While the second model is better in terms of variance of the training dataset, its performance is not better than the first model. However, the difference is small. Hence, the project may choose either model since both have a similar level of accuracy. For this project, the chosen model will be the second model, since it provides a simpler model using fewer variables that are proven significant. Providing a larger dataset to test can be a good way to show which model is better in accurately predicting customer churn.</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The accuracy of the first and second models above can be tested using the test dataset. Using R, the test will use variable values of each customer in the test dataset and predict whether the customer will churn or not. Then, the program will compare the prediction and the actual data to determine the accuracy level of the model. </a:t>
                </a:r>
                <a:endParaRPr lang="en-US" sz="1200" kern="1200" dirty="0" smtClean="0">
                  <a:solidFill>
                    <a:schemeClr val="tx1"/>
                  </a:solidFill>
                  <a:effectLst/>
                  <a:latin typeface="+mn-lt"/>
                  <a:ea typeface="+mn-ea"/>
                  <a:cs typeface="+mn-cs"/>
                </a:endParaRPr>
              </a:p>
              <a:p>
                <a:endParaRPr lang="id-ID" dirty="0" smtClean="0"/>
              </a:p>
              <a:p>
                <a:r>
                  <a:rPr lang="id-ID" sz="1200" kern="1200" dirty="0" smtClean="0">
                    <a:solidFill>
                      <a:schemeClr val="tx1"/>
                    </a:solidFill>
                    <a:effectLst/>
                    <a:latin typeface="+mn-lt"/>
                    <a:ea typeface="+mn-ea"/>
                    <a:cs typeface="+mn-cs"/>
                  </a:rPr>
                  <a:t>For example, the first observation in the test dataset is a female with no partner, no dependents, and not a senior citizen, also with a tenure of 8 months, using phone services, fiber optic internet service, and month-to-month contract, using paperless billing, have an electric check as a payment method, with 99.65 monthly charges, and 820.5 total charges. Using these data as an input for </a:t>
                </a:r>
                <a:r>
                  <a:rPr lang="id-ID" sz="1200" b="1" kern="1200" dirty="0" smtClean="0">
                    <a:solidFill>
                      <a:schemeClr val="tx1"/>
                    </a:solidFill>
                    <a:effectLst/>
                    <a:latin typeface="+mn-lt"/>
                    <a:ea typeface="+mn-ea"/>
                    <a:cs typeface="+mn-cs"/>
                  </a:rPr>
                  <a:t>the first model</a:t>
                </a:r>
                <a:r>
                  <a:rPr lang="id-ID" sz="1200" kern="1200" dirty="0" smtClean="0">
                    <a:solidFill>
                      <a:schemeClr val="tx1"/>
                    </a:solidFill>
                    <a:effectLst/>
                    <a:latin typeface="+mn-lt"/>
                    <a:ea typeface="+mn-ea"/>
                    <a:cs typeface="+mn-cs"/>
                  </a:rPr>
                  <a:t>, the odd of the customer churning can be written as follow.</a:t>
                </a:r>
                <a:endParaRPr lang="en-US" sz="1200" kern="1200" dirty="0">
                  <a:solidFill>
                    <a:schemeClr val="tx1"/>
                  </a:solidFill>
                  <a:effectLst/>
                  <a:latin typeface="+mn-lt"/>
                  <a:ea typeface="+mn-ea"/>
                  <a:cs typeface="+mn-cs"/>
                </a:endParaRPr>
              </a:p>
              <a:p>
                <a:r>
                  <a:rPr lang="id-ID" sz="1200" i="0" kern="1200">
                    <a:solidFill>
                      <a:schemeClr val="tx1"/>
                    </a:solidFill>
                    <a:effectLst/>
                    <a:latin typeface="+mn-lt"/>
                    <a:ea typeface="+mn-ea"/>
                    <a:cs typeface="+mn-cs"/>
                  </a:rPr>
                  <a:t>Logit</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churn odds)=0.214 + 0.127</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0)+ 0.447</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0)+0.077</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0)−0.081</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0)−0.081</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8)−0.591</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1)+0.598</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1)−1.14</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0)−0.833</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0)−1.85</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0)+0.285 </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1)+0.358</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0)+0.544</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1)+0.147</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0)−0.005</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99.65)+0.0006</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820.5)=0.214−0.081</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8)−0.591+0.598+0.285+0.544−0.005</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99.65)+0.0006</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820.5)=0.396</a:t>
                </a:r>
                <a:endParaRPr lang="en-US" sz="1200" kern="1200" dirty="0">
                  <a:solidFill>
                    <a:schemeClr val="tx1"/>
                  </a:solidFill>
                  <a:effectLst/>
                  <a:latin typeface="+mn-lt"/>
                  <a:ea typeface="+mn-ea"/>
                  <a:cs typeface="+mn-cs"/>
                </a:endParaRPr>
              </a:p>
              <a:p>
                <a:r>
                  <a:rPr lang="id-ID" sz="1200" i="0" kern="1200">
                    <a:solidFill>
                      <a:schemeClr val="tx1"/>
                    </a:solidFill>
                    <a:effectLst/>
                    <a:latin typeface="+mn-lt"/>
                    <a:ea typeface="+mn-ea"/>
                    <a:cs typeface="+mn-cs"/>
                  </a:rPr>
                  <a:t>𝑐ℎ𝑢𝑟𝑛 𝑜𝑑𝑑𝑠=𝑒</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0.396</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1+𝑒</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0.396 </a:t>
                </a:r>
                <a:r>
                  <a:rPr lang="en-US" sz="1200" i="0" kern="1200">
                    <a:solidFill>
                      <a:schemeClr val="tx1"/>
                    </a:solidFill>
                    <a:effectLst/>
                    <a:latin typeface="+mn-lt"/>
                    <a:ea typeface="+mn-ea"/>
                    <a:cs typeface="+mn-cs"/>
                  </a:rPr>
                  <a:t>)</a:t>
                </a:r>
                <a:r>
                  <a:rPr lang="id-ID" sz="1200" i="0" kern="1200">
                    <a:solidFill>
                      <a:schemeClr val="tx1"/>
                    </a:solidFill>
                    <a:effectLst/>
                    <a:latin typeface="+mn-lt"/>
                    <a:ea typeface="+mn-ea"/>
                    <a:cs typeface="+mn-cs"/>
                  </a:rPr>
                  <a:t>≈0.6 </a:t>
                </a:r>
                <a:endParaRPr lang="en-US" sz="1200" kern="1200" dirty="0">
                  <a:solidFill>
                    <a:schemeClr val="tx1"/>
                  </a:solidFill>
                  <a:effectLst/>
                  <a:latin typeface="+mn-lt"/>
                  <a:ea typeface="+mn-ea"/>
                  <a:cs typeface="+mn-cs"/>
                </a:endParaRPr>
              </a:p>
              <a:p>
                <a:r>
                  <a:rPr lang="id-ID" sz="1200" kern="1200" dirty="0">
                    <a:solidFill>
                      <a:schemeClr val="tx1"/>
                    </a:solidFill>
                    <a:effectLst/>
                    <a:latin typeface="+mn-lt"/>
                    <a:ea typeface="+mn-ea"/>
                    <a:cs typeface="+mn-cs"/>
                  </a:rPr>
                  <a:t> The model predicts that the customer has a 0.6 chance of churning. Using 0.5 as a threshold, the model will classify this customer as churning and put “Yes” in the prediction. The testing dataset already has the churn data of the customer, and it turns out that the customer has churned. Therefore, in this case, the model predicted the right outcome for the customers</a:t>
                </a:r>
                <a:r>
                  <a:rPr lang="id-ID" sz="1200" kern="1200" dirty="0" smtClean="0">
                    <a:solidFill>
                      <a:schemeClr val="tx1"/>
                    </a:solidFill>
                    <a:effectLst/>
                    <a:latin typeface="+mn-lt"/>
                    <a:ea typeface="+mn-ea"/>
                    <a:cs typeface="+mn-cs"/>
                  </a:rPr>
                  <a:t>.</a:t>
                </a:r>
              </a:p>
              <a:p>
                <a:endParaRPr lang="id-ID"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id-ID" sz="1200" kern="1200" dirty="0">
                    <a:solidFill>
                      <a:schemeClr val="tx1"/>
                    </a:solidFill>
                    <a:effectLst/>
                    <a:latin typeface="+mn-lt"/>
                    <a:ea typeface="+mn-ea"/>
                    <a:cs typeface="+mn-cs"/>
                  </a:rPr>
                  <a:t>Iterating this process for each customer in the testing dataset, the program will get the overall accuracy of the model. For the first model, the accuracy is 0.809 while for the second model, the accuracy is 0.803. The confusion matrix for both models is shown </a:t>
                </a:r>
                <a:r>
                  <a:rPr lang="id-ID" sz="1200" kern="1200" dirty="0" smtClean="0">
                    <a:solidFill>
                      <a:schemeClr val="tx1"/>
                    </a:solidFill>
                    <a:effectLst/>
                    <a:latin typeface="+mn-lt"/>
                    <a:ea typeface="+mn-ea"/>
                    <a:cs typeface="+mn-cs"/>
                  </a:rPr>
                  <a:t>above.</a:t>
                </a:r>
              </a:p>
              <a:p>
                <a:endParaRPr lang="id-ID"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The result shows that the first model did a slightly better job in predicting the test dataset. While the second model is better in terms of variance of the training dataset, its performance is not better than the first model. However, the difference is small. Hence, the project may choose either model since both have a similar level of accuracy. For this project, the chosen model will be the second model, since it provides a simpler model using fewer variables that are proven significant. Providing a larger dataset to test can be a good way to show which model is better in accurately predicting customer churn.</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10"/>
          </p:nvPr>
        </p:nvSpPr>
        <p:spPr/>
        <p:txBody>
          <a:bodyPr/>
          <a:lstStyle/>
          <a:p>
            <a:fld id="{706C62AD-4EA3-48F3-9168-361873DA4877}" type="slidenum">
              <a:rPr lang="en-US" smtClean="0"/>
              <a:t>16</a:t>
            </a:fld>
            <a:endParaRPr lang="en-US"/>
          </a:p>
        </p:txBody>
      </p:sp>
    </p:spTree>
    <p:extLst>
      <p:ext uri="{BB962C8B-B14F-4D97-AF65-F5344CB8AC3E}">
        <p14:creationId xmlns:p14="http://schemas.microsoft.com/office/powerpoint/2010/main" val="2591543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The decision to choose which predictive model to use is determined by various criteria, such as the model’s accuracy, bias and variance, and ease of use. The first and second logistic regression models as well as the decision tree model have similar accuracy of 80%. However, ANOVA shows that the second logistic regression model is significantly better than the first model. It also uses fewer variables and focuses on the more important variables. Hence, the option is only between the second logistic regression model and the decision tree model.</a:t>
            </a:r>
          </a:p>
          <a:p>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The decision tree is relatively easier to understand and easier to execute. However, there are several limitations of the decision tree. The first is that it tends to oversimplify the impact of a variable. For instance, in this case, a customer with one year and two years contract will be directly categorized as not churning customer. In reality, customers with one-year and two years contracts should still have the probability of churning due to various other factors. The second limitation is that the decision tree may have potential misinterpretation, especially for variables with high correlation.</a:t>
            </a:r>
            <a:endParaRPr lang="en-US" sz="1200" kern="1200" dirty="0" smtClean="0">
              <a:solidFill>
                <a:schemeClr val="tx1"/>
              </a:solidFill>
              <a:effectLst/>
              <a:latin typeface="+mn-lt"/>
              <a:ea typeface="+mn-ea"/>
              <a:cs typeface="+mn-cs"/>
            </a:endParaRPr>
          </a:p>
          <a:p>
            <a:endParaRPr lang="id-ID"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Meanwhile, the logistic regression is more difficult to understand and it requires some statistical and mathematical knowledge to correctly interpret the result. It can lead to wrong interpretation and causes an overall wrong model application. However, if it can be executed properly, it usually provides a better depiction of how a variable will influence the target variable.</a:t>
            </a:r>
            <a:endParaRPr lang="en-US" sz="1200" kern="1200" dirty="0" smtClean="0">
              <a:solidFill>
                <a:schemeClr val="tx1"/>
              </a:solidFill>
              <a:effectLst/>
              <a:latin typeface="+mn-lt"/>
              <a:ea typeface="+mn-ea"/>
              <a:cs typeface="+mn-cs"/>
            </a:endParaRPr>
          </a:p>
          <a:p>
            <a:endParaRPr lang="id-ID"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Bock stated that for an academic study aiming to provide solid conclusions about a predictive model, logistic regression is typically better than a decision tree, but, if the goal is to describe the data or solely to create a prediction, then a decision tree is usually better. In this case, logistic regression can provide more insights for further study. Thus, the recommendation is to use the second logistic regression model. However, if the company has more computing power, it can keep both model, logistic regression, and decision tree for future prediction problems.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6C62AD-4EA3-48F3-9168-361873DA4877}" type="slidenum">
              <a:rPr lang="en-US" smtClean="0"/>
              <a:t>17</a:t>
            </a:fld>
            <a:endParaRPr lang="en-US"/>
          </a:p>
        </p:txBody>
      </p:sp>
    </p:spTree>
    <p:extLst>
      <p:ext uri="{BB962C8B-B14F-4D97-AF65-F5344CB8AC3E}">
        <p14:creationId xmlns:p14="http://schemas.microsoft.com/office/powerpoint/2010/main" val="2712865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1" kern="1200" dirty="0" smtClean="0">
                <a:solidFill>
                  <a:schemeClr val="tx1"/>
                </a:solidFill>
                <a:effectLst/>
                <a:latin typeface="+mn-lt"/>
                <a:ea typeface="+mn-ea"/>
                <a:cs typeface="+mn-cs"/>
              </a:rPr>
              <a:t>Contract and tenure</a:t>
            </a:r>
            <a:endParaRPr lang="en-US" sz="1200" b="1"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The most important variables in all models are related to how long the customers have used the company’s service. Customers with month-to-month contracts and shorter tenure tend to churn since they have low switching costs if they want to switch and use a competitor’s service. This issue will be increasingly vital in an industry with intense competition. Without a clear strategy, the company will fight and struggle for customer acquisition instead of customer retention. </a:t>
            </a:r>
            <a:endParaRPr lang="en-US" sz="1200" kern="1200" dirty="0" smtClean="0">
              <a:solidFill>
                <a:schemeClr val="tx1"/>
              </a:solidFill>
              <a:effectLst/>
              <a:latin typeface="+mn-lt"/>
              <a:ea typeface="+mn-ea"/>
              <a:cs typeface="+mn-cs"/>
            </a:endParaRPr>
          </a:p>
          <a:p>
            <a:r>
              <a:rPr lang="id-ID" sz="1200" i="1" kern="1200" dirty="0" smtClean="0">
                <a:solidFill>
                  <a:schemeClr val="tx1"/>
                </a:solidFill>
                <a:effectLst/>
                <a:latin typeface="+mn-lt"/>
                <a:ea typeface="+mn-ea"/>
                <a:cs typeface="+mn-cs"/>
              </a:rPr>
              <a:t>From the second model of logistic regression, the increase of one month in tenure will decrease to log odds of the customer churning by 0.069. The longer the tenure of a customer, the less likely for the customer to churn. The second model also shows that customers with a month-to-month contract have -0.92 fewer log odds of churning compared to customers with one year contract, and -1.99 less likely when compared to customers with two years contract. This result points out the importance of managing newer customers so that they have a lower churn rate.</a:t>
            </a:r>
            <a:endParaRPr lang="en-US" sz="1200" i="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6C62AD-4EA3-48F3-9168-361873DA4877}" type="slidenum">
              <a:rPr lang="en-US" smtClean="0"/>
              <a:t>18</a:t>
            </a:fld>
            <a:endParaRPr lang="en-US"/>
          </a:p>
        </p:txBody>
      </p:sp>
    </p:spTree>
    <p:extLst>
      <p:ext uri="{BB962C8B-B14F-4D97-AF65-F5344CB8AC3E}">
        <p14:creationId xmlns:p14="http://schemas.microsoft.com/office/powerpoint/2010/main" val="39704723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1" kern="1200" dirty="0" smtClean="0">
                <a:solidFill>
                  <a:schemeClr val="tx1"/>
                </a:solidFill>
                <a:effectLst/>
                <a:latin typeface="+mn-lt"/>
                <a:ea typeface="+mn-ea"/>
                <a:cs typeface="+mn-cs"/>
              </a:rPr>
              <a:t>Internet Service</a:t>
            </a:r>
            <a:endParaRPr lang="en-US" sz="1200" b="1"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Customers with DSL or no internet service tend to stay, compared to customers with fiber optic internet service. It is logical that customers with only phone service and DSL, without fiber optic internet service, may have no urgency to churn and use similar services from other companies. However, the higher churn rate from the customers using fiber optic service may provide a sign that there are competitors with better fiber optic internet services. The company may want to evaluate its fiber optic internet service and how it is perceived by the customers compared to similar services from the competitor. The company may also want to include the complaint rate in the dataset.</a:t>
            </a:r>
            <a:endParaRPr lang="en-US" sz="1200" kern="1200" dirty="0" smtClean="0">
              <a:solidFill>
                <a:schemeClr val="tx1"/>
              </a:solidFill>
              <a:effectLst/>
              <a:latin typeface="+mn-lt"/>
              <a:ea typeface="+mn-ea"/>
              <a:cs typeface="+mn-cs"/>
            </a:endParaRPr>
          </a:p>
          <a:p>
            <a:r>
              <a:rPr lang="id-ID" sz="1200" b="1" kern="1200" dirty="0" smtClean="0">
                <a:solidFill>
                  <a:schemeClr val="tx1"/>
                </a:solidFill>
                <a:effectLst/>
                <a:latin typeface="+mn-lt"/>
                <a:ea typeface="+mn-ea"/>
                <a:cs typeface="+mn-cs"/>
              </a:rPr>
              <a:t>Payment Method</a:t>
            </a:r>
            <a:endParaRPr lang="en-US" sz="1200" b="1"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It is not surprising that customers’ payment method is also considered a significant factor in the model. The EDA process found out that the company has more customers with the electronic check payment method. It is an alarm for the company that customers with electronic check payment methods have a higher chance of churning compared to customers with other payment methods. Typically, electronic check payment is relatively less expensive than other payment methods (Kagan). Thus, customers with electronic check payment methods will also have lower switching costs to jump over to competitors’ services. The company may also want to provide a better payment experience or encourage customers to use other payment methods.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06C62AD-4EA3-48F3-9168-361873DA4877}" type="slidenum">
              <a:rPr lang="en-US" smtClean="0"/>
              <a:t>19</a:t>
            </a:fld>
            <a:endParaRPr lang="en-US"/>
          </a:p>
        </p:txBody>
      </p:sp>
    </p:spTree>
    <p:extLst>
      <p:ext uri="{BB962C8B-B14F-4D97-AF65-F5344CB8AC3E}">
        <p14:creationId xmlns:p14="http://schemas.microsoft.com/office/powerpoint/2010/main" val="2586600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The first recommendation is for the company to give more focus on the customers with shorter contracts and tenure. The company can create a strong marketing campaign that can encourage newer customers to stay in the company’s services for a longer period of time. The company can also provide better incentives that can encourage customers to switch from a month-to-month contract to one year or two years contract. The incentive can be provided as a charge discount or free additional services. The company should strengthen its competitive advantage so that it can have a strong position in the industry, instilling the perception of higher switching costs.</a:t>
            </a:r>
          </a:p>
          <a:p>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The second recommendation is to focus on customers with fiber optic internet service and electronic check payment methods. The churn rate of the customers with fiber optic internet is high, which may signal that the company’s fiber optic internet service may not the best in the industry. The company can also encourage customers to switch from electronic checks, credit cards, and mailed check payment methods to automatic bank transfers which will result in the lowest coefficient for InternetService variable. Evaluating customers' experiences related to these two variables is essential.</a:t>
            </a:r>
          </a:p>
          <a:p>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The next recommendation is to use the second model of logistic regression to predict customer churn until a better model can be developed. The model uses fewer variables than other models, and hence it involves simpler calculations. It is better than the decision tree model in depicting the reality of variable impact to churn variable. However, the company should take extra care and provide thorough calculations in establishing the model, since the technique is more difficult to interpret and prone to mistakes.</a:t>
            </a:r>
          </a:p>
          <a:p>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Another recommendation is to increase the quality of the model by adding more data into the training and testing data set. The company can also consider using more sophisticated machine learning techniques to better predict churn. Nevertheless, with an accuracy as high as 80%, the model established in this project is sufficient.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06C62AD-4EA3-48F3-9168-361873DA4877}" type="slidenum">
              <a:rPr lang="en-US" smtClean="0"/>
              <a:t>21</a:t>
            </a:fld>
            <a:endParaRPr lang="en-US"/>
          </a:p>
        </p:txBody>
      </p:sp>
    </p:spTree>
    <p:extLst>
      <p:ext uri="{BB962C8B-B14F-4D97-AF65-F5344CB8AC3E}">
        <p14:creationId xmlns:p14="http://schemas.microsoft.com/office/powerpoint/2010/main" val="1632069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The 14 variables are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customerID</a:t>
            </a:r>
            <a:r>
              <a:rPr lang="en-US" dirty="0" smtClean="0"/>
              <a:t>: unique customer identifier </a:t>
            </a:r>
            <a:endParaRPr lang="id-ID"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gender: gender of customer, </a:t>
            </a:r>
            <a:endParaRPr lang="id-ID"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SeniorCitizen</a:t>
            </a:r>
            <a:r>
              <a:rPr lang="en-US" dirty="0" smtClean="0"/>
              <a:t>: indicates if a customer is a senior citizen (1) or not (0) </a:t>
            </a:r>
            <a:endParaRPr lang="id-ID"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Partner: Indicates if the customer has a partner (Yes) or not (No) </a:t>
            </a:r>
            <a:endParaRPr lang="id-ID"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Dependents: Indicates if the customer has dependents (Yes) or not (No) </a:t>
            </a:r>
            <a:endParaRPr lang="id-ID"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tenure: the length of time that the customer has been a customer </a:t>
            </a:r>
            <a:endParaRPr lang="id-ID"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PhoneService</a:t>
            </a:r>
            <a:r>
              <a:rPr lang="en-US" dirty="0" smtClean="0"/>
              <a:t>: Indicates if the customer has phone service with the company (Yes) or not (No) </a:t>
            </a:r>
            <a:endParaRPr lang="id-ID"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InternetService</a:t>
            </a:r>
            <a:r>
              <a:rPr lang="en-US" dirty="0" smtClean="0"/>
              <a:t>: Indicates if the customer has fiber optic, DSL or no internet service with the company </a:t>
            </a:r>
            <a:endParaRPr lang="id-ID"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Contract: The type of contract that the customer has with the company (Month-to-month, One year, Two year) </a:t>
            </a:r>
            <a:endParaRPr lang="id-ID"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PaperlessBilling</a:t>
            </a:r>
            <a:r>
              <a:rPr lang="en-US" dirty="0" smtClean="0"/>
              <a:t>: If the customer is enrolled in paperless billing (Yes) or not (No) </a:t>
            </a:r>
            <a:endParaRPr lang="id-ID"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PaymentMethod</a:t>
            </a:r>
            <a:r>
              <a:rPr lang="en-US" dirty="0" smtClean="0"/>
              <a:t>: The most recent payment method used by the customer to pay the company (Electronic check, Mailed check, Bank transfer (automatic), or Credit card (automatic) </a:t>
            </a:r>
            <a:endParaRPr lang="id-ID"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MonthlyCharges</a:t>
            </a:r>
            <a:r>
              <a:rPr lang="en-US" dirty="0" smtClean="0"/>
              <a:t>: The most recent amount that the customer is charged per month </a:t>
            </a:r>
            <a:endParaRPr lang="id-ID"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TotalCharges</a:t>
            </a:r>
            <a:r>
              <a:rPr lang="en-US" dirty="0" smtClean="0"/>
              <a:t>: The total amount that the customer has been charged </a:t>
            </a:r>
            <a:endParaRPr lang="id-ID"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Churn: Whether the customer has left the company (Yes) or not (No)</a:t>
            </a:r>
            <a:endParaRPr lang="id-ID"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id-ID"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d-ID" dirty="0" smtClean="0"/>
              <a:t>The two missing</a:t>
            </a:r>
            <a:r>
              <a:rPr lang="id-ID" baseline="0" dirty="0" smtClean="0"/>
              <a:t> value </a:t>
            </a:r>
            <a:r>
              <a:rPr lang="id-ID" dirty="0" smtClean="0"/>
              <a:t>observations in TotalCharges can be considered insignificant compared to the total of 2,114 observations, so the analysis will eliminate both and get the total of 2,112 observations. </a:t>
            </a:r>
            <a:endParaRPr lang="en-US" dirty="0"/>
          </a:p>
        </p:txBody>
      </p:sp>
      <p:sp>
        <p:nvSpPr>
          <p:cNvPr id="4" name="Slide Number Placeholder 3"/>
          <p:cNvSpPr>
            <a:spLocks noGrp="1"/>
          </p:cNvSpPr>
          <p:nvPr>
            <p:ph type="sldNum" sz="quarter" idx="10"/>
          </p:nvPr>
        </p:nvSpPr>
        <p:spPr/>
        <p:txBody>
          <a:bodyPr/>
          <a:lstStyle/>
          <a:p>
            <a:fld id="{706C62AD-4EA3-48F3-9168-361873DA4877}" type="slidenum">
              <a:rPr lang="en-US" smtClean="0"/>
              <a:t>4</a:t>
            </a:fld>
            <a:endParaRPr lang="en-US"/>
          </a:p>
        </p:txBody>
      </p:sp>
    </p:spTree>
    <p:extLst>
      <p:ext uri="{BB962C8B-B14F-4D97-AF65-F5344CB8AC3E}">
        <p14:creationId xmlns:p14="http://schemas.microsoft.com/office/powerpoint/2010/main" val="437201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Eliminate unnecessary variables: the customerID.</a:t>
            </a:r>
          </a:p>
          <a:p>
            <a:endParaRPr lang="id-ID"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With 2 records eliminated,</a:t>
            </a:r>
            <a:r>
              <a:rPr lang="id-ID" sz="1200" kern="1200" baseline="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the project will analyze 2,112 observations, using 13 variables (12 predictor variables to predict the target variable Churn).</a:t>
            </a:r>
            <a:endParaRPr lang="en-US" dirty="0"/>
          </a:p>
        </p:txBody>
      </p:sp>
      <p:sp>
        <p:nvSpPr>
          <p:cNvPr id="4" name="Slide Number Placeholder 3"/>
          <p:cNvSpPr>
            <a:spLocks noGrp="1"/>
          </p:cNvSpPr>
          <p:nvPr>
            <p:ph type="sldNum" sz="quarter" idx="10"/>
          </p:nvPr>
        </p:nvSpPr>
        <p:spPr/>
        <p:txBody>
          <a:bodyPr/>
          <a:lstStyle/>
          <a:p>
            <a:fld id="{706C62AD-4EA3-48F3-9168-361873DA4877}" type="slidenum">
              <a:rPr lang="en-US" smtClean="0"/>
              <a:t>5</a:t>
            </a:fld>
            <a:endParaRPr lang="en-US"/>
          </a:p>
        </p:txBody>
      </p:sp>
    </p:spTree>
    <p:extLst>
      <p:ext uri="{BB962C8B-B14F-4D97-AF65-F5344CB8AC3E}">
        <p14:creationId xmlns:p14="http://schemas.microsoft.com/office/powerpoint/2010/main" val="367951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This is the example</a:t>
            </a:r>
            <a:r>
              <a:rPr lang="id-ID" baseline="0" dirty="0" smtClean="0"/>
              <a:t> of what we did in EDA for categorical variables. In this slide, the EDA is about variable Contract.</a:t>
            </a:r>
          </a:p>
          <a:p>
            <a:endParaRPr lang="id-ID" baseline="0" dirty="0" smtClean="0"/>
          </a:p>
          <a:p>
            <a:r>
              <a:rPr lang="id-ID" sz="1200" kern="1200" dirty="0" smtClean="0">
                <a:solidFill>
                  <a:schemeClr val="tx1"/>
                </a:solidFill>
                <a:effectLst/>
                <a:latin typeface="+mn-lt"/>
                <a:ea typeface="+mn-ea"/>
                <a:cs typeface="+mn-cs"/>
              </a:rPr>
              <a:t>In this variable, customers with a month-to-month contract may have a higher chance of churning, compared to one year and two years contract. It can be shown by the overlay bar graph and contingency table.</a:t>
            </a:r>
          </a:p>
          <a:p>
            <a:endParaRPr lang="id-ID"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While the dataset has more observations for month-to-month contracts (look at first graph), the normalized bar graph still shows that almost half of the customers with a month-to-month contract have churned (look at second graph). It can be understood logically that customers with a month-to-month contract have lower switching costs to leave the company’s service and choose another company. It makes the decision to churn easier for these customers compared to those with one-year or two-year contracts. This logical reasoning can become initial proof that the difference is not due to random chances.</a:t>
            </a:r>
          </a:p>
          <a:p>
            <a:pPr marL="0" marR="0" indent="0" algn="l" defTabSz="914400" rtl="0" eaLnBrk="1" fontAlgn="auto" latinLnBrk="0" hangingPunct="1">
              <a:lnSpc>
                <a:spcPct val="100000"/>
              </a:lnSpc>
              <a:spcBef>
                <a:spcPts val="0"/>
              </a:spcBef>
              <a:spcAft>
                <a:spcPts val="0"/>
              </a:spcAft>
              <a:buClrTx/>
              <a:buSzTx/>
              <a:buFontTx/>
              <a:buNone/>
              <a:tabLst/>
              <a:defRPr/>
            </a:pPr>
            <a:endParaRPr lang="id-ID"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kern="1200" dirty="0" smtClean="0">
                <a:solidFill>
                  <a:schemeClr val="tx1"/>
                </a:solidFill>
                <a:effectLst/>
                <a:latin typeface="+mn-lt"/>
                <a:ea typeface="+mn-ea"/>
                <a:cs typeface="+mn-cs"/>
              </a:rPr>
              <a:t>Execute the same analysis for each variable, obtain</a:t>
            </a:r>
            <a:r>
              <a:rPr lang="id-ID" sz="1200" kern="1200" baseline="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a bar graph overlay for each variable related to Churn, the normalized bar graph, and the contingency table, which are shown in </a:t>
            </a:r>
            <a:r>
              <a:rPr lang="id-ID" sz="1200" b="1" kern="1200" dirty="0" smtClean="0">
                <a:solidFill>
                  <a:schemeClr val="tx1"/>
                </a:solidFill>
                <a:effectLst/>
                <a:latin typeface="+mn-lt"/>
                <a:ea typeface="+mn-ea"/>
                <a:cs typeface="+mn-cs"/>
              </a:rPr>
              <a:t>Appendix 1 </a:t>
            </a:r>
            <a:r>
              <a:rPr lang="id-ID" sz="1200" b="0" kern="1200" dirty="0" smtClean="0">
                <a:solidFill>
                  <a:schemeClr val="tx1"/>
                </a:solidFill>
                <a:effectLst/>
                <a:latin typeface="+mn-lt"/>
                <a:ea typeface="+mn-ea"/>
                <a:cs typeface="+mn-cs"/>
              </a:rPr>
              <a:t>in the report document</a:t>
            </a:r>
            <a:r>
              <a:rPr lang="id-ID" sz="1200" kern="1200" dirty="0" smtClean="0">
                <a:solidFill>
                  <a:schemeClr val="tx1"/>
                </a:solidFill>
                <a:effectLst/>
                <a:latin typeface="+mn-lt"/>
                <a:ea typeface="+mn-ea"/>
                <a:cs typeface="+mn-cs"/>
              </a:rPr>
              <a:t>. Using these graphs, EDA can see some potential variables to predict Churn, such as InternetService and PaymentMethod. There are also variables showing only moderate differences, such as SeniorCitizen, Partner, Dependent, and PaperlessBilling. While variable gender and PhoneService may not provide significant differences in Churn. The logistic regression will have a deeper analysis of how the variable Contract may or may not be useful to predict Churn.</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06C62AD-4EA3-48F3-9168-361873DA4877}" type="slidenum">
              <a:rPr lang="en-US" smtClean="0"/>
              <a:t>7</a:t>
            </a:fld>
            <a:endParaRPr lang="en-US"/>
          </a:p>
        </p:txBody>
      </p:sp>
    </p:spTree>
    <p:extLst>
      <p:ext uri="{BB962C8B-B14F-4D97-AF65-F5344CB8AC3E}">
        <p14:creationId xmlns:p14="http://schemas.microsoft.com/office/powerpoint/2010/main" val="462472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The histogram overlay and the normalized version can provide a preliminary analysis of how each numerical variable may influence Churn. For instance, this</a:t>
            </a:r>
            <a:r>
              <a:rPr lang="id-ID" sz="1200" kern="1200" baseline="0" dirty="0" smtClean="0">
                <a:solidFill>
                  <a:schemeClr val="tx1"/>
                </a:solidFill>
                <a:effectLst/>
                <a:latin typeface="+mn-lt"/>
                <a:ea typeface="+mn-ea"/>
                <a:cs typeface="+mn-cs"/>
              </a:rPr>
              <a:t> slide shows</a:t>
            </a:r>
            <a:r>
              <a:rPr lang="id-ID" sz="1200" kern="1200" dirty="0" smtClean="0">
                <a:solidFill>
                  <a:schemeClr val="tx1"/>
                </a:solidFill>
                <a:effectLst/>
                <a:latin typeface="+mn-lt"/>
                <a:ea typeface="+mn-ea"/>
                <a:cs typeface="+mn-cs"/>
              </a:rPr>
              <a:t> histogram overlay for variable tenure and its normalized version.</a:t>
            </a:r>
          </a:p>
          <a:p>
            <a:endParaRPr lang="id-ID"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By default, R divides the histogram into 30 bins. While there are a different number of observations in each bin, the normalized version of the histogram shows that customers with shorter tenure have a higher chance to churn. It is logical that customers who perceive the company’s service positively will stay in the company’s service for a longer time, and hence they have a lower churn rate. Newer customers may find other companies' offers more appealing and look at the churn decision as easier than older customers. This logical reasoning can become initial proof that the difference is not due to random chances.</a:t>
            </a:r>
          </a:p>
          <a:p>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Histograms for two other numerical variables are shown in </a:t>
            </a:r>
            <a:r>
              <a:rPr lang="id-ID" sz="1200" b="1" kern="1200" dirty="0" smtClean="0">
                <a:solidFill>
                  <a:schemeClr val="tx1"/>
                </a:solidFill>
                <a:effectLst/>
                <a:latin typeface="+mn-lt"/>
                <a:ea typeface="+mn-ea"/>
                <a:cs typeface="+mn-cs"/>
              </a:rPr>
              <a:t>Appendix 2</a:t>
            </a:r>
            <a:r>
              <a:rPr lang="id-ID" sz="1200" b="0" kern="1200" dirty="0" smtClean="0">
                <a:solidFill>
                  <a:schemeClr val="tx1"/>
                </a:solidFill>
                <a:effectLst/>
                <a:latin typeface="+mn-lt"/>
                <a:ea typeface="+mn-ea"/>
                <a:cs typeface="+mn-cs"/>
              </a:rPr>
              <a:t> in the report document</a:t>
            </a:r>
            <a:r>
              <a:rPr lang="id-ID" sz="1200" kern="1200" dirty="0" smtClean="0">
                <a:solidFill>
                  <a:schemeClr val="tx1"/>
                </a:solidFill>
                <a:effectLst/>
                <a:latin typeface="+mn-lt"/>
                <a:ea typeface="+mn-ea"/>
                <a:cs typeface="+mn-cs"/>
              </a:rPr>
              <a:t>, along with the summary of the data. Both histograms show that the other two numerical variables MonthlyCharges and TotalCharges may not be as significant as variable tenure. The logistic regression will have a deeper analysis of how each of these numerical variables may or may not be useful to predict Churn.</a:t>
            </a:r>
          </a:p>
          <a:p>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Aside from how each numerical variable relates to churn, a correlation between these numerical variables can also be examined to better understand the data. Logically, tenure and TotalCharges should have a strong positive association, since customers with longer tenure paid more cumulatively than those with shorter tenure. The correlation for each variable can be shown through the correlation matrix below.</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06C62AD-4EA3-48F3-9168-361873DA4877}" type="slidenum">
              <a:rPr lang="en-US" smtClean="0"/>
              <a:t>8</a:t>
            </a:fld>
            <a:endParaRPr lang="en-US"/>
          </a:p>
        </p:txBody>
      </p:sp>
    </p:spTree>
    <p:extLst>
      <p:ext uri="{BB962C8B-B14F-4D97-AF65-F5344CB8AC3E}">
        <p14:creationId xmlns:p14="http://schemas.microsoft.com/office/powerpoint/2010/main" val="214963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the data partition will be created using random seed value 1027</a:t>
            </a:r>
            <a:r>
              <a:rPr lang="id-ID" baseline="0" dirty="0" smtClean="0"/>
              <a:t> </a:t>
            </a:r>
            <a:r>
              <a:rPr lang="id-ID" dirty="0" smtClean="0"/>
              <a:t>so that users of the model can recreate the result.</a:t>
            </a:r>
          </a:p>
          <a:p>
            <a:endParaRPr lang="id-ID" dirty="0" smtClean="0"/>
          </a:p>
          <a:p>
            <a:r>
              <a:rPr lang="id-ID" dirty="0" smtClean="0"/>
              <a:t>1027 is the birthday date.</a:t>
            </a:r>
            <a:endParaRPr lang="en-US" dirty="0"/>
          </a:p>
        </p:txBody>
      </p:sp>
      <p:sp>
        <p:nvSpPr>
          <p:cNvPr id="4" name="Slide Number Placeholder 3"/>
          <p:cNvSpPr>
            <a:spLocks noGrp="1"/>
          </p:cNvSpPr>
          <p:nvPr>
            <p:ph type="sldNum" sz="quarter" idx="10"/>
          </p:nvPr>
        </p:nvSpPr>
        <p:spPr/>
        <p:txBody>
          <a:bodyPr/>
          <a:lstStyle/>
          <a:p>
            <a:fld id="{706C62AD-4EA3-48F3-9168-361873DA4877}" type="slidenum">
              <a:rPr lang="en-US" smtClean="0"/>
              <a:t>9</a:t>
            </a:fld>
            <a:endParaRPr lang="en-US"/>
          </a:p>
        </p:txBody>
      </p:sp>
    </p:spTree>
    <p:extLst>
      <p:ext uri="{BB962C8B-B14F-4D97-AF65-F5344CB8AC3E}">
        <p14:creationId xmlns:p14="http://schemas.microsoft.com/office/powerpoint/2010/main" val="3503846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The coefficients table shows the coefficient for each variable, as well as its standard error, z value, and p-value. The stars at the end of each row depict the significance of the variables. Variables with three stars have higher significance than variables with two or lower numbers of stars. The analysis found that there are various significant variables, such as tenure, internet service, contract, payment method, and total charges. Almost all of these variables have a significant coefficient estimate value and lower than a 0.05 p-value which means that it is statistically significant. Variable total charges have lower estimate value since the variable contains large numerical values (further analysis can standardize variables with large numerical values for a better depiction of their significance). </a:t>
            </a:r>
          </a:p>
          <a:p>
            <a:endParaRPr lang="id-ID"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06C62AD-4EA3-48F3-9168-361873DA4877}" type="slidenum">
              <a:rPr lang="en-US" smtClean="0"/>
              <a:t>10</a:t>
            </a:fld>
            <a:endParaRPr lang="en-US"/>
          </a:p>
        </p:txBody>
      </p:sp>
    </p:spTree>
    <p:extLst>
      <p:ext uri="{BB962C8B-B14F-4D97-AF65-F5344CB8AC3E}">
        <p14:creationId xmlns:p14="http://schemas.microsoft.com/office/powerpoint/2010/main" val="706702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This is the logit</a:t>
            </a:r>
            <a:r>
              <a:rPr lang="id-ID" baseline="0" dirty="0" smtClean="0"/>
              <a:t> equation derived from the result earlier. The estimate is the coefficient in the linear logit odds function. The churn odds can be obtained by solving the equation.</a:t>
            </a:r>
            <a:endParaRPr lang="en-US" dirty="0"/>
          </a:p>
        </p:txBody>
      </p:sp>
      <p:sp>
        <p:nvSpPr>
          <p:cNvPr id="4" name="Slide Number Placeholder 3"/>
          <p:cNvSpPr>
            <a:spLocks noGrp="1"/>
          </p:cNvSpPr>
          <p:nvPr>
            <p:ph type="sldNum" sz="quarter" idx="10"/>
          </p:nvPr>
        </p:nvSpPr>
        <p:spPr/>
        <p:txBody>
          <a:bodyPr/>
          <a:lstStyle/>
          <a:p>
            <a:fld id="{706C62AD-4EA3-48F3-9168-361873DA4877}" type="slidenum">
              <a:rPr lang="en-US" smtClean="0"/>
              <a:t>11</a:t>
            </a:fld>
            <a:endParaRPr lang="en-US"/>
          </a:p>
        </p:txBody>
      </p:sp>
    </p:spTree>
    <p:extLst>
      <p:ext uri="{BB962C8B-B14F-4D97-AF65-F5344CB8AC3E}">
        <p14:creationId xmlns:p14="http://schemas.microsoft.com/office/powerpoint/2010/main" val="3129994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The model will use five variables that are the most significant from the first model, which are tenure, InternetService, Contract, PaymentMethod, and TotalCharges. </a:t>
            </a:r>
          </a:p>
          <a:p>
            <a:endParaRPr lang="id-ID"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Notice that most of the variables are statistically significant with a p-value less than 0.05. Using the same analysis as the previous model, the linear logit equation can be written using the estimated value above as the coefficient for each variable. </a:t>
            </a:r>
            <a:endParaRPr lang="en-US" dirty="0"/>
          </a:p>
        </p:txBody>
      </p:sp>
      <p:sp>
        <p:nvSpPr>
          <p:cNvPr id="4" name="Slide Number Placeholder 3"/>
          <p:cNvSpPr>
            <a:spLocks noGrp="1"/>
          </p:cNvSpPr>
          <p:nvPr>
            <p:ph type="sldNum" sz="quarter" idx="10"/>
          </p:nvPr>
        </p:nvSpPr>
        <p:spPr/>
        <p:txBody>
          <a:bodyPr/>
          <a:lstStyle/>
          <a:p>
            <a:fld id="{706C62AD-4EA3-48F3-9168-361873DA4877}" type="slidenum">
              <a:rPr lang="en-US" smtClean="0"/>
              <a:t>12</a:t>
            </a:fld>
            <a:endParaRPr lang="en-US"/>
          </a:p>
        </p:txBody>
      </p:sp>
    </p:spTree>
    <p:extLst>
      <p:ext uri="{BB962C8B-B14F-4D97-AF65-F5344CB8AC3E}">
        <p14:creationId xmlns:p14="http://schemas.microsoft.com/office/powerpoint/2010/main" val="4085785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986DA5-4DDF-493F-B19F-3ED01E939F13}"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3526223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986DA5-4DDF-493F-B19F-3ED01E939F13}"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229041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986DA5-4DDF-493F-B19F-3ED01E939F13}"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30AE2-4E73-4146-AD01-6F027E10E8C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61084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986DA5-4DDF-493F-B19F-3ED01E939F13}"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2716153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986DA5-4DDF-493F-B19F-3ED01E939F13}"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30AE2-4E73-4146-AD01-6F027E10E8C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6749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986DA5-4DDF-493F-B19F-3ED01E939F13}"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3265919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986DA5-4DDF-493F-B19F-3ED01E939F13}"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981545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986DA5-4DDF-493F-B19F-3ED01E939F13}"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2025800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986DA5-4DDF-493F-B19F-3ED01E939F13}"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365830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986DA5-4DDF-493F-B19F-3ED01E939F13}" type="datetimeFigureOut">
              <a:rPr lang="en-US" smtClean="0"/>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20015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986DA5-4DDF-493F-B19F-3ED01E939F13}"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1020527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986DA5-4DDF-493F-B19F-3ED01E939F13}" type="datetimeFigureOut">
              <a:rPr lang="en-US" smtClean="0"/>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415598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C986DA5-4DDF-493F-B19F-3ED01E939F13}" type="datetimeFigureOut">
              <a:rPr lang="en-US" smtClean="0"/>
              <a:t>7/18/2023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3315722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86DA5-4DDF-493F-B19F-3ED01E939F13}" type="datetimeFigureOut">
              <a:rPr lang="en-US" smtClean="0"/>
              <a:t>7/18/2023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337365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986DA5-4DDF-493F-B19F-3ED01E939F13}"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3728649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986DA5-4DDF-493F-B19F-3ED01E939F13}" type="datetimeFigureOut">
              <a:rPr lang="en-US" smtClean="0"/>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330AE2-4E73-4146-AD01-6F027E10E8C8}" type="slidenum">
              <a:rPr lang="en-US" smtClean="0"/>
              <a:t>‹#›</a:t>
            </a:fld>
            <a:endParaRPr lang="en-US"/>
          </a:p>
        </p:txBody>
      </p:sp>
    </p:spTree>
    <p:extLst>
      <p:ext uri="{BB962C8B-B14F-4D97-AF65-F5344CB8AC3E}">
        <p14:creationId xmlns:p14="http://schemas.microsoft.com/office/powerpoint/2010/main" val="778955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986DA5-4DDF-493F-B19F-3ED01E939F13}" type="datetimeFigureOut">
              <a:rPr lang="en-US" smtClean="0"/>
              <a:t>7/18/2023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330AE2-4E73-4146-AD01-6F027E10E8C8}" type="slidenum">
              <a:rPr lang="en-US" smtClean="0"/>
              <a:t>‹#›</a:t>
            </a:fld>
            <a:endParaRPr lang="en-US"/>
          </a:p>
        </p:txBody>
      </p:sp>
    </p:spTree>
    <p:extLst>
      <p:ext uri="{BB962C8B-B14F-4D97-AF65-F5344CB8AC3E}">
        <p14:creationId xmlns:p14="http://schemas.microsoft.com/office/powerpoint/2010/main" val="35003772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dbmarketing.com/2010/03/churn-reduction-in-the-telecom-industry" TargetMode="External"/><Relationship Id="rId2" Type="http://schemas.openxmlformats.org/officeDocument/2006/relationships/hyperlink" Target="http://www.displayr.com/decision-trees-are-usually-better-than-logistic-regression" TargetMode="External"/><Relationship Id="rId1" Type="http://schemas.openxmlformats.org/officeDocument/2006/relationships/slideLayout" Target="../slideLayouts/slideLayout2.xml"/><Relationship Id="rId4" Type="http://schemas.openxmlformats.org/officeDocument/2006/relationships/hyperlink" Target="http://www.investopedia.com/terms/e/electroniccheck.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28004"/>
            <a:ext cx="9144000" cy="2387600"/>
          </a:xfrm>
        </p:spPr>
        <p:txBody>
          <a:bodyPr>
            <a:noAutofit/>
          </a:bodyPr>
          <a:lstStyle/>
          <a:p>
            <a:r>
              <a:rPr lang="id-ID" sz="4800" b="1" dirty="0" smtClean="0"/>
              <a:t>Utilizing </a:t>
            </a:r>
            <a:r>
              <a:rPr lang="id-ID" sz="4800" b="1" dirty="0"/>
              <a:t>Logistics Regression and Decision Tree Model </a:t>
            </a:r>
            <a:r>
              <a:rPr lang="en-US" sz="4800" dirty="0"/>
              <a:t/>
            </a:r>
            <a:br>
              <a:rPr lang="en-US" sz="4800" dirty="0"/>
            </a:br>
            <a:r>
              <a:rPr lang="id-ID" sz="4800" b="1" dirty="0"/>
              <a:t>to Predict Customer Churn for a Telecommunication </a:t>
            </a:r>
            <a:r>
              <a:rPr lang="id-ID" sz="4800" b="1" dirty="0" smtClean="0"/>
              <a:t>Company</a:t>
            </a:r>
            <a:endParaRPr lang="en-US" sz="4800"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500373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id-ID" dirty="0" smtClean="0"/>
              <a:t>Logistic Regression 1st Model</a:t>
            </a:r>
            <a:endParaRPr lang="en-US" dirty="0"/>
          </a:p>
        </p:txBody>
      </p:sp>
      <p:pic>
        <p:nvPicPr>
          <p:cNvPr id="4" name="Picture 3"/>
          <p:cNvPicPr/>
          <p:nvPr/>
        </p:nvPicPr>
        <p:blipFill rotWithShape="1">
          <a:blip r:embed="rId3"/>
          <a:srcRect t="20049" r="50805" b="4856"/>
          <a:stretch/>
        </p:blipFill>
        <p:spPr bwMode="auto">
          <a:xfrm>
            <a:off x="838200" y="1158784"/>
            <a:ext cx="6591300" cy="55849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61976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Logistic Regression 1st Model</a:t>
            </a:r>
            <a:endParaRPr lang="en-US" dirty="0"/>
          </a:p>
        </p:txBody>
      </p:sp>
      <p:pic>
        <p:nvPicPr>
          <p:cNvPr id="5" name="Picture 4"/>
          <p:cNvPicPr>
            <a:picLocks noChangeAspect="1"/>
          </p:cNvPicPr>
          <p:nvPr/>
        </p:nvPicPr>
        <p:blipFill rotWithShape="1">
          <a:blip r:embed="rId3"/>
          <a:srcRect l="32515" t="32813" r="11263" b="23661"/>
          <a:stretch/>
        </p:blipFill>
        <p:spPr>
          <a:xfrm>
            <a:off x="2509591" y="1681842"/>
            <a:ext cx="9078354" cy="3951515"/>
          </a:xfrm>
          <a:prstGeom prst="rect">
            <a:avLst/>
          </a:prstGeom>
        </p:spPr>
      </p:pic>
    </p:spTree>
    <p:extLst>
      <p:ext uri="{BB962C8B-B14F-4D97-AF65-F5344CB8AC3E}">
        <p14:creationId xmlns:p14="http://schemas.microsoft.com/office/powerpoint/2010/main" val="2016358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Logistic Regression 2nd Model</a:t>
            </a:r>
            <a:endParaRPr lang="en-US" dirty="0"/>
          </a:p>
        </p:txBody>
      </p:sp>
      <p:pic>
        <p:nvPicPr>
          <p:cNvPr id="4" name="Content Placeholder 3"/>
          <p:cNvPicPr>
            <a:picLocks noGrp="1" noChangeAspect="1"/>
          </p:cNvPicPr>
          <p:nvPr>
            <p:ph idx="1"/>
          </p:nvPr>
        </p:nvPicPr>
        <p:blipFill>
          <a:blip r:embed="rId3"/>
          <a:stretch>
            <a:fillRect/>
          </a:stretch>
        </p:blipFill>
        <p:spPr>
          <a:xfrm>
            <a:off x="2797628" y="1383321"/>
            <a:ext cx="6493329" cy="5229211"/>
          </a:xfrm>
          <a:prstGeom prst="rect">
            <a:avLst/>
          </a:prstGeom>
        </p:spPr>
      </p:pic>
    </p:spTree>
    <p:extLst>
      <p:ext uri="{BB962C8B-B14F-4D97-AF65-F5344CB8AC3E}">
        <p14:creationId xmlns:p14="http://schemas.microsoft.com/office/powerpoint/2010/main" val="1785455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Logistic Regression 2nd Model</a:t>
            </a:r>
            <a:endParaRPr lang="en-US" dirty="0"/>
          </a:p>
        </p:txBody>
      </p:sp>
      <p:pic>
        <p:nvPicPr>
          <p:cNvPr id="7" name="Content Placeholder 6"/>
          <p:cNvPicPr>
            <a:picLocks noGrp="1" noChangeAspect="1"/>
          </p:cNvPicPr>
          <p:nvPr>
            <p:ph idx="1"/>
          </p:nvPr>
        </p:nvPicPr>
        <p:blipFill rotWithShape="1">
          <a:blip r:embed="rId3"/>
          <a:srcRect l="25321" t="47683" r="18794" b="27251"/>
          <a:stretch/>
        </p:blipFill>
        <p:spPr>
          <a:xfrm>
            <a:off x="2726872" y="1523999"/>
            <a:ext cx="8266577" cy="2084615"/>
          </a:xfrm>
          <a:prstGeom prst="rect">
            <a:avLst/>
          </a:prstGeom>
        </p:spPr>
      </p:pic>
      <p:sp>
        <p:nvSpPr>
          <p:cNvPr id="5" name="Content Placeholder 2"/>
          <p:cNvSpPr txBox="1">
            <a:spLocks/>
          </p:cNvSpPr>
          <p:nvPr/>
        </p:nvSpPr>
        <p:spPr>
          <a:xfrm>
            <a:off x="2589212" y="3984170"/>
            <a:ext cx="8915400" cy="192705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id-ID" dirty="0" smtClean="0"/>
              <a:t>The second model is simpler, since it uses fewer variables</a:t>
            </a:r>
          </a:p>
          <a:p>
            <a:r>
              <a:rPr lang="id-ID" dirty="0" smtClean="0"/>
              <a:t>The model only focuses on variables with significant influence on Churn, which are found as insight from the first model</a:t>
            </a:r>
          </a:p>
          <a:p>
            <a:r>
              <a:rPr lang="id-ID" dirty="0" smtClean="0"/>
              <a:t>Both model have similar insight, noting that the most important variables are Contract, tenure, InternetService, PaymentMethod, MonthlyCharges, and Total Charges</a:t>
            </a:r>
          </a:p>
          <a:p>
            <a:endParaRPr lang="en-US" dirty="0"/>
          </a:p>
        </p:txBody>
      </p:sp>
    </p:spTree>
    <p:extLst>
      <p:ext uri="{BB962C8B-B14F-4D97-AF65-F5344CB8AC3E}">
        <p14:creationId xmlns:p14="http://schemas.microsoft.com/office/powerpoint/2010/main" val="143931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Model Accuracy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51596624"/>
              </p:ext>
            </p:extLst>
          </p:nvPr>
        </p:nvGraphicFramePr>
        <p:xfrm>
          <a:off x="2808516" y="2561195"/>
          <a:ext cx="3419156" cy="1304609"/>
        </p:xfrm>
        <a:graphic>
          <a:graphicData uri="http://schemas.openxmlformats.org/drawingml/2006/table">
            <a:tbl>
              <a:tblPr firstRow="1" firstCol="1" bandRow="1">
                <a:tableStyleId>{5C22544A-7EE6-4342-B048-85BDC9FD1C3A}</a:tableStyleId>
              </a:tblPr>
              <a:tblGrid>
                <a:gridCol w="920322"/>
                <a:gridCol w="920322"/>
                <a:gridCol w="789664"/>
                <a:gridCol w="788848"/>
              </a:tblGrid>
              <a:tr h="206375">
                <a:tc rowSpan="2" gridSpan="2">
                  <a:txBody>
                    <a:bodyPr/>
                    <a:lstStyle/>
                    <a:p>
                      <a:pPr algn="l">
                        <a:lnSpc>
                          <a:spcPct val="107000"/>
                        </a:lnSpc>
                        <a:spcAft>
                          <a:spcPts val="0"/>
                        </a:spcAft>
                      </a:pPr>
                      <a:r>
                        <a:rPr lang="id-ID" sz="1600" dirty="0">
                          <a:effectLst/>
                        </a:rPr>
                        <a:t>Model 1 Confusion matrix</a:t>
                      </a:r>
                      <a:endParaRPr lang="en-US" sz="16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rowSpan="2" hMerge="1">
                  <a:txBody>
                    <a:bodyPr/>
                    <a:lstStyle/>
                    <a:p>
                      <a:endParaRPr lang="en-US"/>
                    </a:p>
                  </a:txBody>
                  <a:tcPr/>
                </a:tc>
                <a:tc gridSpan="2">
                  <a:txBody>
                    <a:bodyPr/>
                    <a:lstStyle/>
                    <a:p>
                      <a:pPr algn="l">
                        <a:lnSpc>
                          <a:spcPct val="107000"/>
                        </a:lnSpc>
                        <a:spcAft>
                          <a:spcPts val="0"/>
                        </a:spcAft>
                      </a:pPr>
                      <a:r>
                        <a:rPr lang="id-ID" sz="1600" dirty="0">
                          <a:effectLst/>
                        </a:rPr>
                        <a:t>Predicted data</a:t>
                      </a:r>
                      <a:endParaRPr lang="en-US" sz="16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hMerge="1">
                  <a:txBody>
                    <a:bodyPr/>
                    <a:lstStyle/>
                    <a:p>
                      <a:endParaRPr lang="en-US"/>
                    </a:p>
                  </a:txBody>
                  <a:tcPr/>
                </a:tc>
              </a:tr>
              <a:tr h="222250">
                <a:tc gridSpan="2" vMerge="1">
                  <a:txBody>
                    <a:bodyPr/>
                    <a:lstStyle/>
                    <a:p>
                      <a:endParaRPr lang="en-US"/>
                    </a:p>
                  </a:txBody>
                  <a:tcPr/>
                </a:tc>
                <a:tc hMerge="1" vMerge="1">
                  <a:txBody>
                    <a:bodyPr/>
                    <a:lstStyle/>
                    <a:p>
                      <a:endParaRPr lang="en-US"/>
                    </a:p>
                  </a:txBody>
                  <a:tcPr/>
                </a:tc>
                <a:tc>
                  <a:txBody>
                    <a:bodyPr/>
                    <a:lstStyle/>
                    <a:p>
                      <a:pPr algn="l">
                        <a:lnSpc>
                          <a:spcPct val="107000"/>
                        </a:lnSpc>
                        <a:spcAft>
                          <a:spcPts val="0"/>
                        </a:spcAft>
                      </a:pPr>
                      <a:r>
                        <a:rPr lang="id-ID" sz="1600">
                          <a:effectLst/>
                        </a:rPr>
                        <a:t>No</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gn="l">
                        <a:lnSpc>
                          <a:spcPct val="107000"/>
                        </a:lnSpc>
                        <a:spcAft>
                          <a:spcPts val="0"/>
                        </a:spcAft>
                      </a:pPr>
                      <a:r>
                        <a:rPr lang="id-ID" sz="1600">
                          <a:effectLst/>
                        </a:rPr>
                        <a:t>Yes</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r>
              <a:tr h="206375">
                <a:tc rowSpan="2">
                  <a:txBody>
                    <a:bodyPr/>
                    <a:lstStyle/>
                    <a:p>
                      <a:pPr algn="l">
                        <a:lnSpc>
                          <a:spcPct val="107000"/>
                        </a:lnSpc>
                        <a:spcAft>
                          <a:spcPts val="0"/>
                        </a:spcAft>
                      </a:pPr>
                      <a:r>
                        <a:rPr lang="id-ID" sz="1600" dirty="0">
                          <a:effectLst/>
                        </a:rPr>
                        <a:t>Actual data</a:t>
                      </a:r>
                      <a:endParaRPr lang="en-US" sz="16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gn="l">
                        <a:lnSpc>
                          <a:spcPct val="107000"/>
                        </a:lnSpc>
                        <a:spcAft>
                          <a:spcPts val="0"/>
                        </a:spcAft>
                      </a:pPr>
                      <a:r>
                        <a:rPr lang="id-ID" sz="1600">
                          <a:effectLst/>
                        </a:rPr>
                        <a:t>No</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gn="l">
                        <a:lnSpc>
                          <a:spcPct val="107000"/>
                        </a:lnSpc>
                        <a:spcAft>
                          <a:spcPts val="0"/>
                        </a:spcAft>
                      </a:pPr>
                      <a:r>
                        <a:rPr lang="id-ID" sz="1600">
                          <a:effectLst/>
                        </a:rPr>
                        <a:t>412</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gn="l">
                        <a:lnSpc>
                          <a:spcPct val="107000"/>
                        </a:lnSpc>
                        <a:spcAft>
                          <a:spcPts val="0"/>
                        </a:spcAft>
                      </a:pPr>
                      <a:r>
                        <a:rPr lang="id-ID" sz="1600">
                          <a:effectLst/>
                        </a:rPr>
                        <a:t>32</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r>
              <a:tr h="222250">
                <a:tc vMerge="1">
                  <a:txBody>
                    <a:bodyPr/>
                    <a:lstStyle/>
                    <a:p>
                      <a:endParaRPr lang="en-US"/>
                    </a:p>
                  </a:txBody>
                  <a:tcPr/>
                </a:tc>
                <a:tc>
                  <a:txBody>
                    <a:bodyPr/>
                    <a:lstStyle/>
                    <a:p>
                      <a:pPr algn="l">
                        <a:lnSpc>
                          <a:spcPct val="107000"/>
                        </a:lnSpc>
                        <a:spcAft>
                          <a:spcPts val="0"/>
                        </a:spcAft>
                      </a:pPr>
                      <a:r>
                        <a:rPr lang="id-ID" sz="1600">
                          <a:effectLst/>
                        </a:rPr>
                        <a:t>Yes</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gn="l">
                        <a:lnSpc>
                          <a:spcPct val="107000"/>
                        </a:lnSpc>
                        <a:spcAft>
                          <a:spcPts val="0"/>
                        </a:spcAft>
                      </a:pPr>
                      <a:r>
                        <a:rPr lang="id-ID" sz="1600">
                          <a:effectLst/>
                        </a:rPr>
                        <a:t>83</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gn="l">
                        <a:lnSpc>
                          <a:spcPct val="107000"/>
                        </a:lnSpc>
                        <a:spcAft>
                          <a:spcPts val="0"/>
                        </a:spcAft>
                      </a:pPr>
                      <a:r>
                        <a:rPr lang="id-ID" sz="1600" dirty="0">
                          <a:effectLst/>
                        </a:rPr>
                        <a:t>78</a:t>
                      </a:r>
                      <a:endParaRPr lang="en-US" sz="16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48768633"/>
              </p:ext>
            </p:extLst>
          </p:nvPr>
        </p:nvGraphicFramePr>
        <p:xfrm>
          <a:off x="6751403" y="2542460"/>
          <a:ext cx="3404968" cy="1304609"/>
        </p:xfrm>
        <a:graphic>
          <a:graphicData uri="http://schemas.openxmlformats.org/drawingml/2006/table">
            <a:tbl>
              <a:tblPr firstRow="1" firstCol="1" bandRow="1">
                <a:tableStyleId>{5C22544A-7EE6-4342-B048-85BDC9FD1C3A}</a:tableStyleId>
              </a:tblPr>
              <a:tblGrid>
                <a:gridCol w="914623"/>
                <a:gridCol w="914623"/>
                <a:gridCol w="787861"/>
                <a:gridCol w="787861"/>
              </a:tblGrid>
              <a:tr h="208915">
                <a:tc rowSpan="2" gridSpan="2">
                  <a:txBody>
                    <a:bodyPr/>
                    <a:lstStyle/>
                    <a:p>
                      <a:pPr>
                        <a:lnSpc>
                          <a:spcPct val="107000"/>
                        </a:lnSpc>
                        <a:spcAft>
                          <a:spcPts val="0"/>
                        </a:spcAft>
                      </a:pPr>
                      <a:r>
                        <a:rPr lang="id-ID" sz="1600" dirty="0">
                          <a:effectLst/>
                        </a:rPr>
                        <a:t>Model 2 Confusion matrix</a:t>
                      </a:r>
                      <a:endParaRPr lang="en-US" sz="16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rowSpan="2" hMerge="1">
                  <a:txBody>
                    <a:bodyPr/>
                    <a:lstStyle/>
                    <a:p>
                      <a:endParaRPr lang="en-US"/>
                    </a:p>
                  </a:txBody>
                  <a:tcPr/>
                </a:tc>
                <a:tc gridSpan="2">
                  <a:txBody>
                    <a:bodyPr/>
                    <a:lstStyle/>
                    <a:p>
                      <a:pPr>
                        <a:lnSpc>
                          <a:spcPct val="107000"/>
                        </a:lnSpc>
                        <a:spcAft>
                          <a:spcPts val="0"/>
                        </a:spcAft>
                      </a:pPr>
                      <a:r>
                        <a:rPr lang="id-ID" sz="1600">
                          <a:effectLst/>
                        </a:rPr>
                        <a:t>Predicted data</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hMerge="1">
                  <a:txBody>
                    <a:bodyPr/>
                    <a:lstStyle/>
                    <a:p>
                      <a:endParaRPr lang="en-US"/>
                    </a:p>
                  </a:txBody>
                  <a:tcPr/>
                </a:tc>
              </a:tr>
              <a:tr h="225425">
                <a:tc gridSpan="2" vMerge="1">
                  <a:txBody>
                    <a:bodyPr/>
                    <a:lstStyle/>
                    <a:p>
                      <a:endParaRPr lang="en-US"/>
                    </a:p>
                  </a:txBody>
                  <a:tcPr/>
                </a:tc>
                <a:tc hMerge="1" vMerge="1">
                  <a:txBody>
                    <a:bodyPr/>
                    <a:lstStyle/>
                    <a:p>
                      <a:endParaRPr lang="en-US"/>
                    </a:p>
                  </a:txBody>
                  <a:tcPr/>
                </a:tc>
                <a:tc>
                  <a:txBody>
                    <a:bodyPr/>
                    <a:lstStyle/>
                    <a:p>
                      <a:pPr>
                        <a:lnSpc>
                          <a:spcPct val="107000"/>
                        </a:lnSpc>
                        <a:spcAft>
                          <a:spcPts val="0"/>
                        </a:spcAft>
                      </a:pPr>
                      <a:r>
                        <a:rPr lang="id-ID" sz="1600">
                          <a:effectLst/>
                        </a:rPr>
                        <a:t>No</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07000"/>
                        </a:lnSpc>
                        <a:spcAft>
                          <a:spcPts val="0"/>
                        </a:spcAft>
                      </a:pPr>
                      <a:r>
                        <a:rPr lang="id-ID" sz="1600">
                          <a:effectLst/>
                        </a:rPr>
                        <a:t>Yes</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r>
              <a:tr h="208915">
                <a:tc rowSpan="2">
                  <a:txBody>
                    <a:bodyPr/>
                    <a:lstStyle/>
                    <a:p>
                      <a:pPr>
                        <a:lnSpc>
                          <a:spcPct val="107000"/>
                        </a:lnSpc>
                        <a:spcAft>
                          <a:spcPts val="0"/>
                        </a:spcAft>
                      </a:pPr>
                      <a:r>
                        <a:rPr lang="id-ID" sz="1600">
                          <a:effectLst/>
                        </a:rPr>
                        <a:t>Actual data</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07000"/>
                        </a:lnSpc>
                        <a:spcAft>
                          <a:spcPts val="0"/>
                        </a:spcAft>
                      </a:pPr>
                      <a:r>
                        <a:rPr lang="id-ID" sz="1600">
                          <a:effectLst/>
                        </a:rPr>
                        <a:t>No</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07000"/>
                        </a:lnSpc>
                        <a:spcAft>
                          <a:spcPts val="0"/>
                        </a:spcAft>
                      </a:pPr>
                      <a:r>
                        <a:rPr lang="id-ID" sz="1600">
                          <a:effectLst/>
                        </a:rPr>
                        <a:t>407</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07000"/>
                        </a:lnSpc>
                        <a:spcAft>
                          <a:spcPts val="0"/>
                        </a:spcAft>
                      </a:pPr>
                      <a:r>
                        <a:rPr lang="id-ID" sz="1600">
                          <a:effectLst/>
                        </a:rPr>
                        <a:t>37</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r>
              <a:tr h="225425">
                <a:tc vMerge="1">
                  <a:txBody>
                    <a:bodyPr/>
                    <a:lstStyle/>
                    <a:p>
                      <a:endParaRPr lang="en-US"/>
                    </a:p>
                  </a:txBody>
                  <a:tcPr/>
                </a:tc>
                <a:tc>
                  <a:txBody>
                    <a:bodyPr/>
                    <a:lstStyle/>
                    <a:p>
                      <a:pPr>
                        <a:lnSpc>
                          <a:spcPct val="107000"/>
                        </a:lnSpc>
                        <a:spcAft>
                          <a:spcPts val="0"/>
                        </a:spcAft>
                      </a:pPr>
                      <a:r>
                        <a:rPr lang="id-ID" sz="1600">
                          <a:effectLst/>
                        </a:rPr>
                        <a:t>Yes</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07000"/>
                        </a:lnSpc>
                        <a:spcAft>
                          <a:spcPts val="0"/>
                        </a:spcAft>
                      </a:pPr>
                      <a:r>
                        <a:rPr lang="id-ID" sz="1600">
                          <a:effectLst/>
                        </a:rPr>
                        <a:t>82</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nSpc>
                          <a:spcPct val="107000"/>
                        </a:lnSpc>
                        <a:spcAft>
                          <a:spcPts val="0"/>
                        </a:spcAft>
                      </a:pPr>
                      <a:r>
                        <a:rPr lang="id-ID" sz="1600" dirty="0">
                          <a:effectLst/>
                        </a:rPr>
                        <a:t>79</a:t>
                      </a:r>
                      <a:endParaRPr lang="en-US" sz="16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r>
            </a:tbl>
          </a:graphicData>
        </a:graphic>
      </p:graphicFrame>
      <p:sp>
        <p:nvSpPr>
          <p:cNvPr id="7" name="Content Placeholder 2"/>
          <p:cNvSpPr txBox="1">
            <a:spLocks/>
          </p:cNvSpPr>
          <p:nvPr/>
        </p:nvSpPr>
        <p:spPr>
          <a:xfrm>
            <a:off x="2592925" y="1396124"/>
            <a:ext cx="8915400" cy="49393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id-ID" dirty="0" smtClean="0"/>
              <a:t>Test the first and second model using testing dataset</a:t>
            </a:r>
          </a:p>
          <a:p>
            <a:r>
              <a:rPr lang="id-ID" dirty="0" smtClean="0"/>
              <a:t>Create confusion matrix and calculate the model accuracy</a:t>
            </a:r>
          </a:p>
          <a:p>
            <a:endParaRPr lang="id-ID" dirty="0" smtClean="0"/>
          </a:p>
          <a:p>
            <a:endParaRPr lang="id-ID" dirty="0"/>
          </a:p>
          <a:p>
            <a:endParaRPr lang="id-ID" dirty="0" smtClean="0"/>
          </a:p>
          <a:p>
            <a:endParaRPr lang="id-ID" dirty="0" smtClean="0"/>
          </a:p>
          <a:p>
            <a:endParaRPr lang="id-ID" dirty="0" smtClean="0"/>
          </a:p>
          <a:p>
            <a:r>
              <a:rPr lang="en-US" dirty="0"/>
              <a:t>For the first model, the accuracy is 0.809 while for the second model, the accuracy is 0.803</a:t>
            </a:r>
            <a:r>
              <a:rPr lang="en-US" dirty="0" smtClean="0"/>
              <a:t>.</a:t>
            </a:r>
            <a:endParaRPr lang="id-ID" dirty="0" smtClean="0"/>
          </a:p>
          <a:p>
            <a:pPr lvl="0"/>
            <a:r>
              <a:rPr lang="id-ID" dirty="0"/>
              <a:t>The matrix shows that the first model accurately predicts 412 cases of not churning and 78 cases of churning customers. </a:t>
            </a:r>
            <a:r>
              <a:rPr lang="id-ID" dirty="0" smtClean="0"/>
              <a:t>the </a:t>
            </a:r>
            <a:r>
              <a:rPr lang="id-ID" dirty="0"/>
              <a:t>first model accuracy is 0.809 = (412+78)/(412+78+32+83). </a:t>
            </a:r>
            <a:r>
              <a:rPr lang="id-ID" dirty="0" smtClean="0"/>
              <a:t>Using </a:t>
            </a:r>
            <a:r>
              <a:rPr lang="id-ID" dirty="0"/>
              <a:t>the second confusion matrix, </a:t>
            </a:r>
            <a:r>
              <a:rPr lang="id-ID" dirty="0" smtClean="0"/>
              <a:t>the accuracy </a:t>
            </a:r>
            <a:r>
              <a:rPr lang="id-ID" dirty="0"/>
              <a:t>value </a:t>
            </a:r>
            <a:r>
              <a:rPr lang="id-ID" dirty="0" smtClean="0"/>
              <a:t>for the second model is of </a:t>
            </a:r>
            <a:r>
              <a:rPr lang="id-ID" dirty="0"/>
              <a:t>0.803</a:t>
            </a:r>
            <a:r>
              <a:rPr lang="id-ID" dirty="0" smtClean="0"/>
              <a:t>.</a:t>
            </a:r>
            <a:endParaRPr lang="id-ID" dirty="0"/>
          </a:p>
        </p:txBody>
      </p:sp>
    </p:spTree>
    <p:extLst>
      <p:ext uri="{BB962C8B-B14F-4D97-AF65-F5344CB8AC3E}">
        <p14:creationId xmlns:p14="http://schemas.microsoft.com/office/powerpoint/2010/main" val="2174263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5" y="624110"/>
            <a:ext cx="8911687" cy="1280890"/>
          </a:xfrm>
        </p:spPr>
        <p:txBody>
          <a:bodyPr/>
          <a:lstStyle/>
          <a:p>
            <a:r>
              <a:rPr lang="id-ID" dirty="0" smtClean="0"/>
              <a:t>Decision Tree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0155" y="716640"/>
            <a:ext cx="10034774" cy="6011543"/>
          </a:xfrm>
        </p:spPr>
      </p:pic>
    </p:spTree>
    <p:extLst>
      <p:ext uri="{BB962C8B-B14F-4D97-AF65-F5344CB8AC3E}">
        <p14:creationId xmlns:p14="http://schemas.microsoft.com/office/powerpoint/2010/main" val="3354276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Model Accuracy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0043201"/>
              </p:ext>
            </p:extLst>
          </p:nvPr>
        </p:nvGraphicFramePr>
        <p:xfrm>
          <a:off x="2808515" y="2561195"/>
          <a:ext cx="3673927" cy="1043688"/>
        </p:xfrm>
        <a:graphic>
          <a:graphicData uri="http://schemas.openxmlformats.org/drawingml/2006/table">
            <a:tbl>
              <a:tblPr firstRow="1" firstCol="1" bandRow="1">
                <a:tableStyleId>{5C22544A-7EE6-4342-B048-85BDC9FD1C3A}</a:tableStyleId>
              </a:tblPr>
              <a:tblGrid>
                <a:gridCol w="988898"/>
                <a:gridCol w="988898"/>
                <a:gridCol w="848504"/>
                <a:gridCol w="847627"/>
              </a:tblGrid>
              <a:tr h="206375">
                <a:tc rowSpan="2" gridSpan="2">
                  <a:txBody>
                    <a:bodyPr/>
                    <a:lstStyle/>
                    <a:p>
                      <a:pPr algn="l">
                        <a:lnSpc>
                          <a:spcPct val="107000"/>
                        </a:lnSpc>
                        <a:spcAft>
                          <a:spcPts val="0"/>
                        </a:spcAft>
                      </a:pPr>
                      <a:r>
                        <a:rPr lang="id-ID" sz="1600" dirty="0" smtClean="0">
                          <a:effectLst/>
                        </a:rPr>
                        <a:t>Decision Tree Confusion </a:t>
                      </a:r>
                      <a:r>
                        <a:rPr lang="id-ID" sz="1600" dirty="0">
                          <a:effectLst/>
                        </a:rPr>
                        <a:t>matrix</a:t>
                      </a:r>
                      <a:endParaRPr lang="en-US" sz="16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rowSpan="2" hMerge="1">
                  <a:txBody>
                    <a:bodyPr/>
                    <a:lstStyle/>
                    <a:p>
                      <a:endParaRPr lang="en-US"/>
                    </a:p>
                  </a:txBody>
                  <a:tcPr/>
                </a:tc>
                <a:tc gridSpan="2">
                  <a:txBody>
                    <a:bodyPr/>
                    <a:lstStyle/>
                    <a:p>
                      <a:pPr algn="l">
                        <a:lnSpc>
                          <a:spcPct val="107000"/>
                        </a:lnSpc>
                        <a:spcAft>
                          <a:spcPts val="0"/>
                        </a:spcAft>
                      </a:pPr>
                      <a:r>
                        <a:rPr lang="id-ID" sz="1600" dirty="0">
                          <a:effectLst/>
                        </a:rPr>
                        <a:t>Predicted data</a:t>
                      </a:r>
                      <a:endParaRPr lang="en-US" sz="16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hMerge="1">
                  <a:txBody>
                    <a:bodyPr/>
                    <a:lstStyle/>
                    <a:p>
                      <a:endParaRPr lang="en-US"/>
                    </a:p>
                  </a:txBody>
                  <a:tcPr/>
                </a:tc>
              </a:tr>
              <a:tr h="222250">
                <a:tc gridSpan="2" vMerge="1">
                  <a:txBody>
                    <a:bodyPr/>
                    <a:lstStyle/>
                    <a:p>
                      <a:endParaRPr lang="en-US"/>
                    </a:p>
                  </a:txBody>
                  <a:tcPr/>
                </a:tc>
                <a:tc hMerge="1" vMerge="1">
                  <a:txBody>
                    <a:bodyPr/>
                    <a:lstStyle/>
                    <a:p>
                      <a:endParaRPr lang="en-US"/>
                    </a:p>
                  </a:txBody>
                  <a:tcPr/>
                </a:tc>
                <a:tc>
                  <a:txBody>
                    <a:bodyPr/>
                    <a:lstStyle/>
                    <a:p>
                      <a:pPr algn="l">
                        <a:lnSpc>
                          <a:spcPct val="107000"/>
                        </a:lnSpc>
                        <a:spcAft>
                          <a:spcPts val="0"/>
                        </a:spcAft>
                      </a:pPr>
                      <a:r>
                        <a:rPr lang="id-ID" sz="1600">
                          <a:effectLst/>
                        </a:rPr>
                        <a:t>No</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gn="l">
                        <a:lnSpc>
                          <a:spcPct val="107000"/>
                        </a:lnSpc>
                        <a:spcAft>
                          <a:spcPts val="0"/>
                        </a:spcAft>
                      </a:pPr>
                      <a:r>
                        <a:rPr lang="id-ID" sz="1600">
                          <a:effectLst/>
                        </a:rPr>
                        <a:t>Yes</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r>
              <a:tr h="206375">
                <a:tc rowSpan="2">
                  <a:txBody>
                    <a:bodyPr/>
                    <a:lstStyle/>
                    <a:p>
                      <a:pPr algn="l">
                        <a:lnSpc>
                          <a:spcPct val="107000"/>
                        </a:lnSpc>
                        <a:spcAft>
                          <a:spcPts val="0"/>
                        </a:spcAft>
                      </a:pPr>
                      <a:r>
                        <a:rPr lang="id-ID" sz="1600" dirty="0">
                          <a:effectLst/>
                        </a:rPr>
                        <a:t>Actual data</a:t>
                      </a:r>
                      <a:endParaRPr lang="en-US" sz="16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gn="l">
                        <a:lnSpc>
                          <a:spcPct val="107000"/>
                        </a:lnSpc>
                        <a:spcAft>
                          <a:spcPts val="0"/>
                        </a:spcAft>
                      </a:pPr>
                      <a:r>
                        <a:rPr lang="id-ID" sz="1600">
                          <a:effectLst/>
                        </a:rPr>
                        <a:t>No</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gn="l">
                        <a:lnSpc>
                          <a:spcPct val="107000"/>
                        </a:lnSpc>
                        <a:spcAft>
                          <a:spcPts val="0"/>
                        </a:spcAft>
                      </a:pPr>
                      <a:r>
                        <a:rPr lang="id-ID" sz="1600" dirty="0" smtClean="0">
                          <a:effectLst/>
                        </a:rPr>
                        <a:t>384</a:t>
                      </a:r>
                      <a:endParaRPr lang="en-US" sz="16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gn="l">
                        <a:lnSpc>
                          <a:spcPct val="107000"/>
                        </a:lnSpc>
                        <a:spcAft>
                          <a:spcPts val="0"/>
                        </a:spcAft>
                      </a:pPr>
                      <a:r>
                        <a:rPr lang="id-ID" sz="1600" dirty="0" smtClean="0">
                          <a:effectLst/>
                        </a:rPr>
                        <a:t>57</a:t>
                      </a:r>
                      <a:endParaRPr lang="en-US" sz="16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r>
              <a:tr h="222250">
                <a:tc vMerge="1">
                  <a:txBody>
                    <a:bodyPr/>
                    <a:lstStyle/>
                    <a:p>
                      <a:endParaRPr lang="en-US"/>
                    </a:p>
                  </a:txBody>
                  <a:tcPr/>
                </a:tc>
                <a:tc>
                  <a:txBody>
                    <a:bodyPr/>
                    <a:lstStyle/>
                    <a:p>
                      <a:pPr algn="l">
                        <a:lnSpc>
                          <a:spcPct val="107000"/>
                        </a:lnSpc>
                        <a:spcAft>
                          <a:spcPts val="0"/>
                        </a:spcAft>
                      </a:pPr>
                      <a:r>
                        <a:rPr lang="id-ID" sz="1600">
                          <a:effectLst/>
                        </a:rPr>
                        <a:t>Yes</a:t>
                      </a:r>
                      <a:endParaRPr lang="en-US" sz="160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gn="l">
                        <a:lnSpc>
                          <a:spcPct val="107000"/>
                        </a:lnSpc>
                        <a:spcAft>
                          <a:spcPts val="0"/>
                        </a:spcAft>
                      </a:pPr>
                      <a:r>
                        <a:rPr lang="id-ID" sz="1600" dirty="0" smtClean="0">
                          <a:effectLst/>
                          <a:latin typeface="+mn-lt"/>
                          <a:ea typeface="+mn-ea"/>
                          <a:cs typeface="+mn-cs"/>
                        </a:rPr>
                        <a:t>60</a:t>
                      </a:r>
                      <a:endParaRPr lang="en-US" sz="16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c>
                  <a:txBody>
                    <a:bodyPr/>
                    <a:lstStyle/>
                    <a:p>
                      <a:pPr algn="l">
                        <a:lnSpc>
                          <a:spcPct val="107000"/>
                        </a:lnSpc>
                        <a:spcAft>
                          <a:spcPts val="0"/>
                        </a:spcAft>
                      </a:pPr>
                      <a:r>
                        <a:rPr lang="id-ID" sz="1600" dirty="0" smtClean="0">
                          <a:effectLst/>
                        </a:rPr>
                        <a:t>104</a:t>
                      </a:r>
                      <a:endParaRPr lang="en-US" sz="1600" dirty="0">
                        <a:effectLst/>
                        <a:latin typeface="Calibri" panose="020F0502020204030204" pitchFamily="34" charset="0"/>
                        <a:ea typeface="MS Mincho" panose="02020609040205080304" pitchFamily="49" charset="-128"/>
                        <a:cs typeface="Arial" panose="020B0604020202020204" pitchFamily="34" charset="0"/>
                      </a:endParaRPr>
                    </a:p>
                  </a:txBody>
                  <a:tcPr marL="68580" marR="68580" marT="0" marB="0"/>
                </a:tc>
              </a:tr>
            </a:tbl>
          </a:graphicData>
        </a:graphic>
      </p:graphicFrame>
      <p:sp>
        <p:nvSpPr>
          <p:cNvPr id="7" name="Content Placeholder 2"/>
          <p:cNvSpPr txBox="1">
            <a:spLocks/>
          </p:cNvSpPr>
          <p:nvPr/>
        </p:nvSpPr>
        <p:spPr>
          <a:xfrm>
            <a:off x="2805196" y="1396124"/>
            <a:ext cx="8915400" cy="49393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id-ID" dirty="0" smtClean="0"/>
              <a:t>Test the first and second model using testing dataset</a:t>
            </a:r>
          </a:p>
          <a:p>
            <a:r>
              <a:rPr lang="id-ID" dirty="0" smtClean="0"/>
              <a:t>Create confusion matrix and calculate the model accuracy</a:t>
            </a:r>
          </a:p>
          <a:p>
            <a:endParaRPr lang="id-ID" dirty="0" smtClean="0"/>
          </a:p>
          <a:p>
            <a:endParaRPr lang="id-ID" dirty="0"/>
          </a:p>
          <a:p>
            <a:endParaRPr lang="id-ID" dirty="0" smtClean="0"/>
          </a:p>
          <a:p>
            <a:endParaRPr lang="id-ID" dirty="0" smtClean="0"/>
          </a:p>
          <a:p>
            <a:endParaRPr lang="id-ID" dirty="0" smtClean="0"/>
          </a:p>
          <a:p>
            <a:r>
              <a:rPr lang="id-ID" dirty="0" smtClean="0"/>
              <a:t>The </a:t>
            </a:r>
            <a:r>
              <a:rPr lang="id-ID" dirty="0"/>
              <a:t>decision tree model accurately predicts 384 cases of not churning and 104 cases of churning customers. </a:t>
            </a:r>
            <a:endParaRPr lang="id-ID" dirty="0" smtClean="0"/>
          </a:p>
          <a:p>
            <a:r>
              <a:rPr lang="id-ID" dirty="0" smtClean="0"/>
              <a:t>Using </a:t>
            </a:r>
            <a:r>
              <a:rPr lang="id-ID" dirty="0"/>
              <a:t>the same calculation as above, the accuracy of this model is </a:t>
            </a:r>
            <a:r>
              <a:rPr lang="id-ID" dirty="0" smtClean="0"/>
              <a:t>can be calculated as 0.806</a:t>
            </a:r>
            <a:r>
              <a:rPr lang="id-ID" dirty="0"/>
              <a:t>. </a:t>
            </a:r>
            <a:endParaRPr lang="id-ID" dirty="0" smtClean="0"/>
          </a:p>
          <a:p>
            <a:r>
              <a:rPr lang="id-ID" dirty="0" smtClean="0"/>
              <a:t>The </a:t>
            </a:r>
            <a:r>
              <a:rPr lang="id-ID" dirty="0"/>
              <a:t>decision tree model is proven to have a similar accuracy level to the logistic regression model with about 80% accuracy.</a:t>
            </a:r>
          </a:p>
        </p:txBody>
      </p:sp>
    </p:spTree>
    <p:extLst>
      <p:ext uri="{BB962C8B-B14F-4D97-AF65-F5344CB8AC3E}">
        <p14:creationId xmlns:p14="http://schemas.microsoft.com/office/powerpoint/2010/main" val="65598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Model Comparison</a:t>
            </a:r>
            <a:endParaRPr lang="en-US" dirty="0"/>
          </a:p>
        </p:txBody>
      </p:sp>
      <p:sp>
        <p:nvSpPr>
          <p:cNvPr id="3" name="Content Placeholder 2"/>
          <p:cNvSpPr>
            <a:spLocks noGrp="1"/>
          </p:cNvSpPr>
          <p:nvPr>
            <p:ph idx="1"/>
          </p:nvPr>
        </p:nvSpPr>
        <p:spPr/>
        <p:txBody>
          <a:bodyPr/>
          <a:lstStyle/>
          <a:p>
            <a:r>
              <a:rPr lang="id-ID" dirty="0"/>
              <a:t>The first and second logistic regression models as well as the decision tree model have similar accuracy </a:t>
            </a:r>
            <a:r>
              <a:rPr lang="id-ID" dirty="0" smtClean="0"/>
              <a:t>about 80</a:t>
            </a:r>
            <a:r>
              <a:rPr lang="id-ID" dirty="0"/>
              <a:t>%. </a:t>
            </a:r>
            <a:endParaRPr lang="id-ID" dirty="0" smtClean="0"/>
          </a:p>
          <a:p>
            <a:r>
              <a:rPr lang="id-ID" dirty="0"/>
              <a:t>ANOVA shows that the second logistic regression model is significantly better than the first </a:t>
            </a:r>
            <a:r>
              <a:rPr lang="id-ID" dirty="0" smtClean="0"/>
              <a:t>model, while also use </a:t>
            </a:r>
            <a:r>
              <a:rPr lang="id-ID" dirty="0"/>
              <a:t>fewer variables </a:t>
            </a:r>
            <a:r>
              <a:rPr lang="id-ID" dirty="0" smtClean="0"/>
              <a:t>that are more important. </a:t>
            </a:r>
          </a:p>
          <a:p>
            <a:r>
              <a:rPr lang="id-ID" dirty="0"/>
              <a:t>The decision tree is </a:t>
            </a:r>
            <a:r>
              <a:rPr lang="id-ID" dirty="0" smtClean="0"/>
              <a:t>easy to </a:t>
            </a:r>
            <a:r>
              <a:rPr lang="id-ID" dirty="0"/>
              <a:t>understand and </a:t>
            </a:r>
            <a:r>
              <a:rPr lang="id-ID" dirty="0" smtClean="0"/>
              <a:t>easy to </a:t>
            </a:r>
            <a:r>
              <a:rPr lang="id-ID" dirty="0"/>
              <a:t>execute. However, there are several limitations of the decision </a:t>
            </a:r>
            <a:r>
              <a:rPr lang="id-ID" dirty="0" smtClean="0"/>
              <a:t>tree, such as oversimplifying relationship and having potential misinterpretation.</a:t>
            </a:r>
          </a:p>
          <a:p>
            <a:r>
              <a:rPr lang="id-ID" dirty="0"/>
              <a:t>T</a:t>
            </a:r>
            <a:r>
              <a:rPr lang="id-ID" dirty="0" smtClean="0"/>
              <a:t>he </a:t>
            </a:r>
            <a:r>
              <a:rPr lang="id-ID" dirty="0"/>
              <a:t>logistic regression is more difficult to understand and it requires some statistical and mathematical knowledge to correctly interpret the result. </a:t>
            </a:r>
            <a:endParaRPr lang="en-US" dirty="0"/>
          </a:p>
        </p:txBody>
      </p:sp>
    </p:spTree>
    <p:extLst>
      <p:ext uri="{BB962C8B-B14F-4D97-AF65-F5344CB8AC3E}">
        <p14:creationId xmlns:p14="http://schemas.microsoft.com/office/powerpoint/2010/main" val="1729683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Discussion 1: Contract and Tenure</a:t>
            </a:r>
            <a:endParaRPr lang="en-US" dirty="0"/>
          </a:p>
        </p:txBody>
      </p:sp>
      <p:sp>
        <p:nvSpPr>
          <p:cNvPr id="3" name="Content Placeholder 2"/>
          <p:cNvSpPr>
            <a:spLocks noGrp="1"/>
          </p:cNvSpPr>
          <p:nvPr>
            <p:ph idx="1"/>
          </p:nvPr>
        </p:nvSpPr>
        <p:spPr/>
        <p:txBody>
          <a:bodyPr/>
          <a:lstStyle/>
          <a:p>
            <a:r>
              <a:rPr lang="id-ID" dirty="0" smtClean="0">
                <a:solidFill>
                  <a:schemeClr val="tx1"/>
                </a:solidFill>
              </a:rPr>
              <a:t>The </a:t>
            </a:r>
            <a:r>
              <a:rPr lang="id-ID" dirty="0">
                <a:solidFill>
                  <a:schemeClr val="tx1"/>
                </a:solidFill>
              </a:rPr>
              <a:t>longer the tenure of a customer, the less likely for the customer to churn. </a:t>
            </a:r>
            <a:endParaRPr lang="id-ID" dirty="0" smtClean="0">
              <a:solidFill>
                <a:schemeClr val="tx1"/>
              </a:solidFill>
            </a:endParaRPr>
          </a:p>
          <a:p>
            <a:r>
              <a:rPr lang="id-ID" dirty="0" smtClean="0">
                <a:solidFill>
                  <a:schemeClr val="tx1"/>
                </a:solidFill>
              </a:rPr>
              <a:t>The </a:t>
            </a:r>
            <a:r>
              <a:rPr lang="id-ID" dirty="0">
                <a:solidFill>
                  <a:schemeClr val="tx1"/>
                </a:solidFill>
              </a:rPr>
              <a:t>increase of one month in tenure will decrease to log odds of the customer churning by 0.069</a:t>
            </a:r>
            <a:r>
              <a:rPr lang="id-ID" dirty="0" smtClean="0">
                <a:solidFill>
                  <a:schemeClr val="tx1"/>
                </a:solidFill>
              </a:rPr>
              <a:t>. </a:t>
            </a:r>
          </a:p>
          <a:p>
            <a:r>
              <a:rPr lang="id-ID" i="1" dirty="0" smtClean="0">
                <a:solidFill>
                  <a:schemeClr val="tx1"/>
                </a:solidFill>
              </a:rPr>
              <a:t>Customers </a:t>
            </a:r>
            <a:r>
              <a:rPr lang="id-ID" i="1" dirty="0">
                <a:solidFill>
                  <a:schemeClr val="tx1"/>
                </a:solidFill>
              </a:rPr>
              <a:t>with a month-to-month contract have </a:t>
            </a:r>
            <a:r>
              <a:rPr lang="id-ID" i="1" dirty="0" smtClean="0">
                <a:solidFill>
                  <a:schemeClr val="tx1"/>
                </a:solidFill>
              </a:rPr>
              <a:t>0.92 </a:t>
            </a:r>
            <a:r>
              <a:rPr lang="id-ID" i="1" dirty="0">
                <a:solidFill>
                  <a:schemeClr val="tx1"/>
                </a:solidFill>
              </a:rPr>
              <a:t>fewer log odds of churning compared to customers with one year contract, and </a:t>
            </a:r>
            <a:r>
              <a:rPr lang="id-ID" i="1" dirty="0" smtClean="0">
                <a:solidFill>
                  <a:schemeClr val="tx1"/>
                </a:solidFill>
              </a:rPr>
              <a:t>1.99 </a:t>
            </a:r>
            <a:r>
              <a:rPr lang="id-ID" i="1" dirty="0">
                <a:solidFill>
                  <a:schemeClr val="tx1"/>
                </a:solidFill>
              </a:rPr>
              <a:t>less </a:t>
            </a:r>
            <a:r>
              <a:rPr lang="id-ID" i="1" dirty="0" smtClean="0">
                <a:solidFill>
                  <a:schemeClr val="tx1"/>
                </a:solidFill>
              </a:rPr>
              <a:t>when </a:t>
            </a:r>
            <a:r>
              <a:rPr lang="id-ID" i="1" dirty="0">
                <a:solidFill>
                  <a:schemeClr val="tx1"/>
                </a:solidFill>
              </a:rPr>
              <a:t>compared to customers with two years contract. </a:t>
            </a:r>
            <a:endParaRPr lang="id-ID" i="1" dirty="0" smtClean="0">
              <a:solidFill>
                <a:schemeClr val="tx1"/>
              </a:solidFill>
            </a:endParaRPr>
          </a:p>
          <a:p>
            <a:r>
              <a:rPr lang="id-ID" i="1" dirty="0" smtClean="0">
                <a:solidFill>
                  <a:schemeClr val="tx1"/>
                </a:solidFill>
              </a:rPr>
              <a:t>Focus on attempt to retain newer customers</a:t>
            </a:r>
          </a:p>
          <a:p>
            <a:r>
              <a:rPr lang="id-ID" i="1" dirty="0" smtClean="0">
                <a:solidFill>
                  <a:schemeClr val="tx1"/>
                </a:solidFill>
              </a:rPr>
              <a:t>Provide better incentives or programs that encourage customers to prompt for one year or two years contract, instead of month-to-month basis</a:t>
            </a:r>
            <a:endParaRPr lang="id-ID" dirty="0" smtClean="0"/>
          </a:p>
        </p:txBody>
      </p:sp>
    </p:spTree>
    <p:extLst>
      <p:ext uri="{BB962C8B-B14F-4D97-AF65-F5344CB8AC3E}">
        <p14:creationId xmlns:p14="http://schemas.microsoft.com/office/powerpoint/2010/main" val="3860254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Discussion 2: Internet Service</a:t>
            </a:r>
            <a:endParaRPr lang="en-US" dirty="0"/>
          </a:p>
        </p:txBody>
      </p:sp>
      <p:sp>
        <p:nvSpPr>
          <p:cNvPr id="3" name="Content Placeholder 2"/>
          <p:cNvSpPr>
            <a:spLocks noGrp="1"/>
          </p:cNvSpPr>
          <p:nvPr>
            <p:ph idx="1"/>
          </p:nvPr>
        </p:nvSpPr>
        <p:spPr/>
        <p:txBody>
          <a:bodyPr>
            <a:normAutofit/>
          </a:bodyPr>
          <a:lstStyle/>
          <a:p>
            <a:r>
              <a:rPr lang="id-ID" dirty="0" smtClean="0">
                <a:solidFill>
                  <a:schemeClr val="tx1"/>
                </a:solidFill>
              </a:rPr>
              <a:t>Customers </a:t>
            </a:r>
            <a:r>
              <a:rPr lang="id-ID" dirty="0">
                <a:solidFill>
                  <a:schemeClr val="tx1"/>
                </a:solidFill>
              </a:rPr>
              <a:t>with DSL or no internet service tend to stay, compared to customers with fiber optic internet service</a:t>
            </a:r>
            <a:r>
              <a:rPr lang="id-ID" dirty="0" smtClean="0">
                <a:solidFill>
                  <a:schemeClr val="tx1"/>
                </a:solidFill>
              </a:rPr>
              <a:t>.</a:t>
            </a:r>
          </a:p>
          <a:p>
            <a:r>
              <a:rPr lang="id-ID" dirty="0" smtClean="0">
                <a:solidFill>
                  <a:schemeClr val="tx1"/>
                </a:solidFill>
              </a:rPr>
              <a:t>Logically, customers </a:t>
            </a:r>
            <a:r>
              <a:rPr lang="id-ID" dirty="0">
                <a:solidFill>
                  <a:schemeClr val="tx1"/>
                </a:solidFill>
              </a:rPr>
              <a:t>with only phone service and DSL, without fiber optic internet service, may have no urgency to churn and use similar services from other companies. </a:t>
            </a:r>
            <a:endParaRPr lang="id-ID" dirty="0" smtClean="0">
              <a:solidFill>
                <a:schemeClr val="tx1"/>
              </a:solidFill>
            </a:endParaRPr>
          </a:p>
          <a:p>
            <a:r>
              <a:rPr lang="id-ID" dirty="0" smtClean="0">
                <a:solidFill>
                  <a:schemeClr val="tx1"/>
                </a:solidFill>
              </a:rPr>
              <a:t>The higher </a:t>
            </a:r>
            <a:r>
              <a:rPr lang="id-ID" dirty="0">
                <a:solidFill>
                  <a:schemeClr val="tx1"/>
                </a:solidFill>
              </a:rPr>
              <a:t>churn rate from the customers using fiber optic service may provide a sign that there are competitors with better fiber optic internet services. </a:t>
            </a:r>
            <a:endParaRPr lang="id-ID" dirty="0" smtClean="0">
              <a:solidFill>
                <a:schemeClr val="tx1"/>
              </a:solidFill>
            </a:endParaRPr>
          </a:p>
          <a:p>
            <a:r>
              <a:rPr lang="id-ID" dirty="0" smtClean="0">
                <a:solidFill>
                  <a:schemeClr val="tx1"/>
                </a:solidFill>
              </a:rPr>
              <a:t>The </a:t>
            </a:r>
            <a:r>
              <a:rPr lang="id-ID" dirty="0">
                <a:solidFill>
                  <a:schemeClr val="tx1"/>
                </a:solidFill>
              </a:rPr>
              <a:t>company may want to evaluate its fiber optic internet service and how it is perceived by the customers compared to similar services from the competitor. The company may also want to include the complaint rate in the dataset.</a:t>
            </a:r>
            <a:endParaRPr lang="en-US" dirty="0">
              <a:solidFill>
                <a:schemeClr val="tx1"/>
              </a:solidFill>
            </a:endParaRPr>
          </a:p>
          <a:p>
            <a:endParaRPr lang="en-US" dirty="0"/>
          </a:p>
        </p:txBody>
      </p:sp>
    </p:spTree>
    <p:extLst>
      <p:ext uri="{BB962C8B-B14F-4D97-AF65-F5344CB8AC3E}">
        <p14:creationId xmlns:p14="http://schemas.microsoft.com/office/powerpoint/2010/main" val="2368812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Introduction</a:t>
            </a:r>
            <a:endParaRPr lang="en-US" dirty="0"/>
          </a:p>
        </p:txBody>
      </p:sp>
      <p:sp>
        <p:nvSpPr>
          <p:cNvPr id="3" name="Content Placeholder 2"/>
          <p:cNvSpPr>
            <a:spLocks noGrp="1"/>
          </p:cNvSpPr>
          <p:nvPr>
            <p:ph idx="1"/>
          </p:nvPr>
        </p:nvSpPr>
        <p:spPr/>
        <p:txBody>
          <a:bodyPr/>
          <a:lstStyle/>
          <a:p>
            <a:r>
              <a:rPr lang="id-ID" dirty="0" smtClean="0"/>
              <a:t>Customer churn is a vital issue in every industries.</a:t>
            </a:r>
          </a:p>
          <a:p>
            <a:r>
              <a:rPr lang="id-ID" dirty="0" smtClean="0"/>
              <a:t>Churning customers will reduce the overall </a:t>
            </a:r>
            <a:r>
              <a:rPr lang="id-ID" dirty="0"/>
              <a:t>customer lifetime </a:t>
            </a:r>
            <a:r>
              <a:rPr lang="id-ID" dirty="0" smtClean="0"/>
              <a:t>value.</a:t>
            </a:r>
          </a:p>
          <a:p>
            <a:r>
              <a:rPr lang="id-ID" dirty="0" smtClean="0"/>
              <a:t>It will increase customer acquisition costs.</a:t>
            </a:r>
          </a:p>
          <a:p>
            <a:r>
              <a:rPr lang="id-ID" dirty="0" smtClean="0"/>
              <a:t>Companies </a:t>
            </a:r>
            <a:r>
              <a:rPr lang="id-ID" dirty="0"/>
              <a:t>in </a:t>
            </a:r>
            <a:r>
              <a:rPr lang="id-ID" dirty="0" smtClean="0"/>
              <a:t>telecommunication industry can </a:t>
            </a:r>
            <a:r>
              <a:rPr lang="id-ID" dirty="0"/>
              <a:t>have an average annual churn rate to be as high as 67</a:t>
            </a:r>
            <a:r>
              <a:rPr lang="id-ID" dirty="0" smtClean="0"/>
              <a:t>% (Hughes).</a:t>
            </a:r>
          </a:p>
          <a:p>
            <a:r>
              <a:rPr lang="id-ID" dirty="0" smtClean="0"/>
              <a:t>For telecommunication companies, 75</a:t>
            </a:r>
            <a:r>
              <a:rPr lang="id-ID" dirty="0"/>
              <a:t>% of the new customers are churners of other companies (Hughes</a:t>
            </a:r>
            <a:r>
              <a:rPr lang="id-ID" dirty="0" smtClean="0"/>
              <a:t>).</a:t>
            </a:r>
          </a:p>
          <a:p>
            <a:r>
              <a:rPr lang="id-ID" dirty="0"/>
              <a:t>Preventing churn can save millions of dollars, and hence predicting churn before it happens is crucial.</a:t>
            </a:r>
            <a:endParaRPr lang="id-ID" dirty="0" smtClean="0"/>
          </a:p>
          <a:p>
            <a:endParaRPr lang="en-US" dirty="0"/>
          </a:p>
        </p:txBody>
      </p:sp>
    </p:spTree>
    <p:extLst>
      <p:ext uri="{BB962C8B-B14F-4D97-AF65-F5344CB8AC3E}">
        <p14:creationId xmlns:p14="http://schemas.microsoft.com/office/powerpoint/2010/main" val="908711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Discussion 3: Payment Method</a:t>
            </a:r>
            <a:endParaRPr lang="en-US" dirty="0"/>
          </a:p>
        </p:txBody>
      </p:sp>
      <p:sp>
        <p:nvSpPr>
          <p:cNvPr id="3" name="Content Placeholder 2"/>
          <p:cNvSpPr>
            <a:spLocks noGrp="1"/>
          </p:cNvSpPr>
          <p:nvPr>
            <p:ph idx="1"/>
          </p:nvPr>
        </p:nvSpPr>
        <p:spPr/>
        <p:txBody>
          <a:bodyPr/>
          <a:lstStyle/>
          <a:p>
            <a:r>
              <a:rPr lang="id-ID" dirty="0" smtClean="0">
                <a:solidFill>
                  <a:schemeClr val="tx1"/>
                </a:solidFill>
              </a:rPr>
              <a:t>Payment </a:t>
            </a:r>
            <a:r>
              <a:rPr lang="id-ID" dirty="0">
                <a:solidFill>
                  <a:schemeClr val="tx1"/>
                </a:solidFill>
              </a:rPr>
              <a:t>method is also considered a significant factor in the model. </a:t>
            </a:r>
            <a:endParaRPr lang="id-ID" dirty="0" smtClean="0">
              <a:solidFill>
                <a:schemeClr val="tx1"/>
              </a:solidFill>
            </a:endParaRPr>
          </a:p>
          <a:p>
            <a:r>
              <a:rPr lang="id-ID" dirty="0" smtClean="0">
                <a:solidFill>
                  <a:schemeClr val="tx1"/>
                </a:solidFill>
              </a:rPr>
              <a:t>The </a:t>
            </a:r>
            <a:r>
              <a:rPr lang="id-ID" dirty="0">
                <a:solidFill>
                  <a:schemeClr val="tx1"/>
                </a:solidFill>
              </a:rPr>
              <a:t>EDA process found out that the company has more customers with the electronic check payment method. </a:t>
            </a:r>
            <a:endParaRPr lang="id-ID" dirty="0" smtClean="0">
              <a:solidFill>
                <a:schemeClr val="tx1"/>
              </a:solidFill>
            </a:endParaRPr>
          </a:p>
          <a:p>
            <a:r>
              <a:rPr lang="id-ID" dirty="0" smtClean="0">
                <a:solidFill>
                  <a:schemeClr val="tx1"/>
                </a:solidFill>
              </a:rPr>
              <a:t>Customers </a:t>
            </a:r>
            <a:r>
              <a:rPr lang="id-ID" dirty="0">
                <a:solidFill>
                  <a:schemeClr val="tx1"/>
                </a:solidFill>
              </a:rPr>
              <a:t>with electronic check payment methods have a higher chance of churning compared to customers with other payment methods</a:t>
            </a:r>
            <a:r>
              <a:rPr lang="id-ID" dirty="0" smtClean="0">
                <a:solidFill>
                  <a:schemeClr val="tx1"/>
                </a:solidFill>
              </a:rPr>
              <a:t>.</a:t>
            </a:r>
          </a:p>
          <a:p>
            <a:r>
              <a:rPr lang="id-ID" dirty="0" smtClean="0">
                <a:solidFill>
                  <a:schemeClr val="tx1"/>
                </a:solidFill>
              </a:rPr>
              <a:t>Typically</a:t>
            </a:r>
            <a:r>
              <a:rPr lang="id-ID" dirty="0">
                <a:solidFill>
                  <a:schemeClr val="tx1"/>
                </a:solidFill>
              </a:rPr>
              <a:t>, electronic check payment is relatively less expensive than other payment methods (Kagan). </a:t>
            </a:r>
            <a:endParaRPr lang="id-ID" dirty="0" smtClean="0">
              <a:solidFill>
                <a:schemeClr val="tx1"/>
              </a:solidFill>
            </a:endParaRPr>
          </a:p>
          <a:p>
            <a:r>
              <a:rPr lang="id-ID" dirty="0" smtClean="0">
                <a:solidFill>
                  <a:schemeClr val="tx1"/>
                </a:solidFill>
              </a:rPr>
              <a:t>Customers </a:t>
            </a:r>
            <a:r>
              <a:rPr lang="id-ID" dirty="0">
                <a:solidFill>
                  <a:schemeClr val="tx1"/>
                </a:solidFill>
              </a:rPr>
              <a:t>with electronic check payment methods will also have lower switching costs to jump over to competitors’ services. </a:t>
            </a:r>
            <a:endParaRPr lang="id-ID" dirty="0" smtClean="0">
              <a:solidFill>
                <a:schemeClr val="tx1"/>
              </a:solidFill>
            </a:endParaRPr>
          </a:p>
          <a:p>
            <a:r>
              <a:rPr lang="id-ID" dirty="0" smtClean="0">
                <a:solidFill>
                  <a:schemeClr val="tx1"/>
                </a:solidFill>
              </a:rPr>
              <a:t>The </a:t>
            </a:r>
            <a:r>
              <a:rPr lang="id-ID" dirty="0">
                <a:solidFill>
                  <a:schemeClr val="tx1"/>
                </a:solidFill>
              </a:rPr>
              <a:t>company may </a:t>
            </a:r>
            <a:r>
              <a:rPr lang="id-ID" dirty="0" smtClean="0">
                <a:solidFill>
                  <a:schemeClr val="tx1"/>
                </a:solidFill>
              </a:rPr>
              <a:t>want </a:t>
            </a:r>
            <a:r>
              <a:rPr lang="id-ID" dirty="0">
                <a:solidFill>
                  <a:schemeClr val="tx1"/>
                </a:solidFill>
              </a:rPr>
              <a:t>to provide a better payment experience or encourage customers to use other payment methods.</a:t>
            </a:r>
            <a:endParaRPr lang="en-US" dirty="0">
              <a:solidFill>
                <a:schemeClr val="tx1"/>
              </a:solidFill>
            </a:endParaRPr>
          </a:p>
          <a:p>
            <a:endParaRPr lang="en-US" dirty="0"/>
          </a:p>
        </p:txBody>
      </p:sp>
    </p:spTree>
    <p:extLst>
      <p:ext uri="{BB962C8B-B14F-4D97-AF65-F5344CB8AC3E}">
        <p14:creationId xmlns:p14="http://schemas.microsoft.com/office/powerpoint/2010/main" val="1720410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Conclusion &amp; Recommendation</a:t>
            </a:r>
            <a:endParaRPr lang="en-US" dirty="0"/>
          </a:p>
        </p:txBody>
      </p:sp>
      <p:sp>
        <p:nvSpPr>
          <p:cNvPr id="3" name="Content Placeholder 2"/>
          <p:cNvSpPr>
            <a:spLocks noGrp="1"/>
          </p:cNvSpPr>
          <p:nvPr>
            <p:ph idx="1"/>
          </p:nvPr>
        </p:nvSpPr>
        <p:spPr/>
        <p:txBody>
          <a:bodyPr>
            <a:normAutofit/>
          </a:bodyPr>
          <a:lstStyle/>
          <a:p>
            <a:r>
              <a:rPr lang="id-ID" dirty="0" smtClean="0">
                <a:solidFill>
                  <a:schemeClr val="tx1"/>
                </a:solidFill>
              </a:rPr>
              <a:t>Give </a:t>
            </a:r>
            <a:r>
              <a:rPr lang="id-ID" dirty="0">
                <a:solidFill>
                  <a:schemeClr val="tx1"/>
                </a:solidFill>
              </a:rPr>
              <a:t>more focus on the customers with shorter contracts and </a:t>
            </a:r>
            <a:r>
              <a:rPr lang="id-ID" dirty="0" smtClean="0">
                <a:solidFill>
                  <a:schemeClr val="tx1"/>
                </a:solidFill>
              </a:rPr>
              <a:t>tenure, and how to make them stay longer.</a:t>
            </a:r>
          </a:p>
          <a:p>
            <a:r>
              <a:rPr lang="id-ID" dirty="0" smtClean="0">
                <a:solidFill>
                  <a:schemeClr val="tx1"/>
                </a:solidFill>
              </a:rPr>
              <a:t>Focus </a:t>
            </a:r>
            <a:r>
              <a:rPr lang="id-ID" dirty="0">
                <a:solidFill>
                  <a:schemeClr val="tx1"/>
                </a:solidFill>
              </a:rPr>
              <a:t>on customers with fiber optic internet service and electronic check payment </a:t>
            </a:r>
            <a:r>
              <a:rPr lang="id-ID" dirty="0" smtClean="0">
                <a:solidFill>
                  <a:schemeClr val="tx1"/>
                </a:solidFill>
              </a:rPr>
              <a:t>methods. Increase the internet service quality and encourage customers to use other payment method.</a:t>
            </a:r>
          </a:p>
          <a:p>
            <a:r>
              <a:rPr lang="id-ID" dirty="0" smtClean="0">
                <a:solidFill>
                  <a:schemeClr val="tx1"/>
                </a:solidFill>
              </a:rPr>
              <a:t>Use </a:t>
            </a:r>
            <a:r>
              <a:rPr lang="id-ID" dirty="0">
                <a:solidFill>
                  <a:schemeClr val="tx1"/>
                </a:solidFill>
              </a:rPr>
              <a:t>the second model of logistic regression to predict customer churn until a better model can be </a:t>
            </a:r>
            <a:r>
              <a:rPr lang="id-ID" dirty="0" smtClean="0">
                <a:solidFill>
                  <a:schemeClr val="tx1"/>
                </a:solidFill>
              </a:rPr>
              <a:t>developed.</a:t>
            </a:r>
          </a:p>
          <a:p>
            <a:r>
              <a:rPr lang="id-ID" dirty="0" smtClean="0">
                <a:solidFill>
                  <a:schemeClr val="tx1"/>
                </a:solidFill>
              </a:rPr>
              <a:t>Marketing and customer relationship management can be more efficient by only targeting predicted churning customers</a:t>
            </a:r>
          </a:p>
          <a:p>
            <a:r>
              <a:rPr lang="id-ID" dirty="0" smtClean="0">
                <a:solidFill>
                  <a:schemeClr val="tx1"/>
                </a:solidFill>
              </a:rPr>
              <a:t>Increase </a:t>
            </a:r>
            <a:r>
              <a:rPr lang="id-ID" dirty="0">
                <a:solidFill>
                  <a:schemeClr val="tx1"/>
                </a:solidFill>
              </a:rPr>
              <a:t>the quality of the model by adding more data </a:t>
            </a:r>
            <a:r>
              <a:rPr lang="id-ID" dirty="0" smtClean="0">
                <a:solidFill>
                  <a:schemeClr val="tx1"/>
                </a:solidFill>
              </a:rPr>
              <a:t>or consider </a:t>
            </a:r>
            <a:r>
              <a:rPr lang="id-ID" dirty="0">
                <a:solidFill>
                  <a:schemeClr val="tx1"/>
                </a:solidFill>
              </a:rPr>
              <a:t>using more sophisticated machine learning techniques to better predict churn. </a:t>
            </a:r>
            <a:endParaRPr lang="en-US" dirty="0"/>
          </a:p>
        </p:txBody>
      </p:sp>
    </p:spTree>
    <p:extLst>
      <p:ext uri="{BB962C8B-B14F-4D97-AF65-F5344CB8AC3E}">
        <p14:creationId xmlns:p14="http://schemas.microsoft.com/office/powerpoint/2010/main" val="2635864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References</a:t>
            </a:r>
            <a:endParaRPr lang="en-US" dirty="0"/>
          </a:p>
        </p:txBody>
      </p:sp>
      <p:sp>
        <p:nvSpPr>
          <p:cNvPr id="3" name="Content Placeholder 2"/>
          <p:cNvSpPr>
            <a:spLocks noGrp="1"/>
          </p:cNvSpPr>
          <p:nvPr>
            <p:ph idx="1"/>
          </p:nvPr>
        </p:nvSpPr>
        <p:spPr/>
        <p:txBody>
          <a:bodyPr/>
          <a:lstStyle/>
          <a:p>
            <a:r>
              <a:rPr lang="en-US" dirty="0"/>
              <a:t>Bock, Tim. “Decision Trees Are Usually Better Than Logistic Regression.” </a:t>
            </a:r>
            <a:r>
              <a:rPr lang="en-US" i="1" dirty="0" err="1"/>
              <a:t>Displayr</a:t>
            </a:r>
            <a:r>
              <a:rPr lang="en-US" dirty="0"/>
              <a:t>, 9 June 2021, </a:t>
            </a:r>
            <a:r>
              <a:rPr lang="en-US" dirty="0" smtClean="0">
                <a:hlinkClick r:id="rId2"/>
              </a:rPr>
              <a:t>www.displayr.com/decision-trees-are-usually-better-than-logistic-regression</a:t>
            </a:r>
            <a:endParaRPr lang="id-ID" dirty="0" smtClean="0"/>
          </a:p>
          <a:p>
            <a:r>
              <a:rPr lang="en-US" dirty="0" smtClean="0"/>
              <a:t>Hughes</a:t>
            </a:r>
            <a:r>
              <a:rPr lang="en-US" dirty="0"/>
              <a:t>, A. “Churn Reduction in the Telecom Industry.” </a:t>
            </a:r>
            <a:r>
              <a:rPr lang="en-US" i="1" dirty="0"/>
              <a:t>Database Marketing Institute</a:t>
            </a:r>
            <a:r>
              <a:rPr lang="en-US" dirty="0"/>
              <a:t>, Mar. 2010, </a:t>
            </a:r>
            <a:r>
              <a:rPr lang="en-US" u="sng" dirty="0">
                <a:hlinkClick r:id="rId3"/>
              </a:rPr>
              <a:t>www.dbmarketing.com/2010/03/churn-reduction-in-the-telecom-industry</a:t>
            </a:r>
            <a:r>
              <a:rPr lang="en-US" dirty="0"/>
              <a:t>.</a:t>
            </a:r>
          </a:p>
          <a:p>
            <a:r>
              <a:rPr lang="en-US" dirty="0"/>
              <a:t>Kagan, Julia. “Electronic Checks: Understanding the Basics.” </a:t>
            </a:r>
            <a:r>
              <a:rPr lang="en-US" i="1" dirty="0" err="1"/>
              <a:t>Investopedia</a:t>
            </a:r>
            <a:r>
              <a:rPr lang="en-US" dirty="0"/>
              <a:t>, 19 May 2020, </a:t>
            </a:r>
            <a:r>
              <a:rPr lang="en-US">
                <a:hlinkClick r:id="rId4"/>
              </a:rPr>
              <a:t>www.investopedia.com/terms/e/electroniccheck.asp</a:t>
            </a:r>
            <a:r>
              <a:rPr lang="en-US" smtClean="0"/>
              <a:t>.</a:t>
            </a:r>
            <a:endParaRPr lang="en-US" dirty="0"/>
          </a:p>
          <a:p>
            <a:endParaRPr lang="en-US" dirty="0"/>
          </a:p>
        </p:txBody>
      </p:sp>
    </p:spTree>
    <p:extLst>
      <p:ext uri="{BB962C8B-B14F-4D97-AF65-F5344CB8AC3E}">
        <p14:creationId xmlns:p14="http://schemas.microsoft.com/office/powerpoint/2010/main" val="351633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Project Target</a:t>
            </a:r>
            <a:endParaRPr lang="en-US" dirty="0"/>
          </a:p>
        </p:txBody>
      </p:sp>
      <p:sp>
        <p:nvSpPr>
          <p:cNvPr id="3" name="Content Placeholder 2"/>
          <p:cNvSpPr>
            <a:spLocks noGrp="1"/>
          </p:cNvSpPr>
          <p:nvPr>
            <p:ph idx="1"/>
          </p:nvPr>
        </p:nvSpPr>
        <p:spPr/>
        <p:txBody>
          <a:bodyPr/>
          <a:lstStyle/>
          <a:p>
            <a:r>
              <a:rPr lang="id-ID" dirty="0" smtClean="0"/>
              <a:t>Split </a:t>
            </a:r>
            <a:r>
              <a:rPr lang="id-ID" dirty="0"/>
              <a:t>the data into a training set, which the model will be built from, and a test set, which will be utilized to test the model’s accuracy. </a:t>
            </a:r>
            <a:endParaRPr lang="id-ID" dirty="0" smtClean="0"/>
          </a:p>
          <a:p>
            <a:r>
              <a:rPr lang="id-ID" dirty="0" smtClean="0"/>
              <a:t>Create a logistic regression model to predict customer churn.</a:t>
            </a:r>
          </a:p>
          <a:p>
            <a:r>
              <a:rPr lang="id-ID" dirty="0" smtClean="0"/>
              <a:t>Create decision tree model to predict customer churn. </a:t>
            </a:r>
          </a:p>
          <a:p>
            <a:r>
              <a:rPr lang="id-ID" dirty="0" smtClean="0"/>
              <a:t>Try to build another model using only significant variables.</a:t>
            </a:r>
          </a:p>
          <a:p>
            <a:r>
              <a:rPr lang="id-ID" dirty="0" smtClean="0"/>
              <a:t>Compare </a:t>
            </a:r>
            <a:r>
              <a:rPr lang="id-ID" dirty="0"/>
              <a:t>the </a:t>
            </a:r>
            <a:r>
              <a:rPr lang="id-ID" dirty="0" smtClean="0"/>
              <a:t>models </a:t>
            </a:r>
            <a:r>
              <a:rPr lang="id-ID" dirty="0"/>
              <a:t>and determine which model gave the more accurate </a:t>
            </a:r>
            <a:r>
              <a:rPr lang="id-ID" dirty="0" smtClean="0"/>
              <a:t>result, with the least variance.</a:t>
            </a:r>
            <a:endParaRPr lang="en-US" dirty="0"/>
          </a:p>
          <a:p>
            <a:endParaRPr lang="en-US" dirty="0"/>
          </a:p>
        </p:txBody>
      </p:sp>
    </p:spTree>
    <p:extLst>
      <p:ext uri="{BB962C8B-B14F-4D97-AF65-F5344CB8AC3E}">
        <p14:creationId xmlns:p14="http://schemas.microsoft.com/office/powerpoint/2010/main" val="3567766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Data Overview</a:t>
            </a:r>
            <a:endParaRPr lang="en-US" dirty="0"/>
          </a:p>
        </p:txBody>
      </p:sp>
      <p:sp>
        <p:nvSpPr>
          <p:cNvPr id="3" name="Content Placeholder 2"/>
          <p:cNvSpPr>
            <a:spLocks noGrp="1"/>
          </p:cNvSpPr>
          <p:nvPr>
            <p:ph idx="1"/>
          </p:nvPr>
        </p:nvSpPr>
        <p:spPr/>
        <p:txBody>
          <a:bodyPr/>
          <a:lstStyle/>
          <a:p>
            <a:r>
              <a:rPr lang="id-ID" dirty="0"/>
              <a:t>The </a:t>
            </a:r>
            <a:r>
              <a:rPr lang="id-ID" dirty="0" smtClean="0"/>
              <a:t>data </a:t>
            </a:r>
            <a:r>
              <a:rPr lang="id-ID" dirty="0"/>
              <a:t>for the case consists of 2,114 observations with 14 </a:t>
            </a:r>
            <a:r>
              <a:rPr lang="id-ID" dirty="0" smtClean="0"/>
              <a:t>variables</a:t>
            </a:r>
          </a:p>
          <a:p>
            <a:r>
              <a:rPr lang="id-ID" dirty="0"/>
              <a:t>Most of the variables are nominal data with character data </a:t>
            </a:r>
            <a:r>
              <a:rPr lang="id-ID" dirty="0" smtClean="0"/>
              <a:t>type. </a:t>
            </a:r>
          </a:p>
          <a:p>
            <a:r>
              <a:rPr lang="id-ID" dirty="0" smtClean="0"/>
              <a:t>There </a:t>
            </a:r>
            <a:r>
              <a:rPr lang="id-ID" dirty="0"/>
              <a:t>are two missing values in TotalCharges</a:t>
            </a:r>
            <a:r>
              <a:rPr lang="id-ID" dirty="0" smtClean="0"/>
              <a:t>. Both are eliminated. </a:t>
            </a:r>
          </a:p>
          <a:p>
            <a:r>
              <a:rPr lang="id-ID" dirty="0" smtClean="0"/>
              <a:t>Convert categorical variables as factor, and convert value 1 and 0 as “yes” and “no” in SeniorCitizen variable.</a:t>
            </a:r>
          </a:p>
          <a:p>
            <a:endParaRPr lang="en-US" dirty="0"/>
          </a:p>
        </p:txBody>
      </p:sp>
    </p:spTree>
    <p:extLst>
      <p:ext uri="{BB962C8B-B14F-4D97-AF65-F5344CB8AC3E}">
        <p14:creationId xmlns:p14="http://schemas.microsoft.com/office/powerpoint/2010/main" val="2436244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000" dirty="0" smtClean="0"/>
              <a:t>Data overview after cleaning and pre-processing</a:t>
            </a:r>
            <a:endParaRPr lang="en-US" sz="4000" dirty="0"/>
          </a:p>
        </p:txBody>
      </p:sp>
      <p:pic>
        <p:nvPicPr>
          <p:cNvPr id="4" name="Content Placeholder 3"/>
          <p:cNvPicPr>
            <a:picLocks noGrp="1" noChangeAspect="1"/>
          </p:cNvPicPr>
          <p:nvPr>
            <p:ph idx="1"/>
          </p:nvPr>
        </p:nvPicPr>
        <p:blipFill>
          <a:blip r:embed="rId3"/>
          <a:stretch>
            <a:fillRect/>
          </a:stretch>
        </p:blipFill>
        <p:spPr>
          <a:xfrm>
            <a:off x="2318657" y="1905000"/>
            <a:ext cx="9364051" cy="4277687"/>
          </a:xfrm>
          <a:prstGeom prst="rect">
            <a:avLst/>
          </a:prstGeom>
        </p:spPr>
      </p:pic>
    </p:spTree>
    <p:extLst>
      <p:ext uri="{BB962C8B-B14F-4D97-AF65-F5344CB8AC3E}">
        <p14:creationId xmlns:p14="http://schemas.microsoft.com/office/powerpoint/2010/main" val="406632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Exploratory Data Analysis (EDA)</a:t>
            </a:r>
            <a:endParaRPr lang="en-US" dirty="0"/>
          </a:p>
        </p:txBody>
      </p:sp>
      <p:sp>
        <p:nvSpPr>
          <p:cNvPr id="3" name="Content Placeholder 2"/>
          <p:cNvSpPr>
            <a:spLocks noGrp="1"/>
          </p:cNvSpPr>
          <p:nvPr>
            <p:ph idx="1"/>
          </p:nvPr>
        </p:nvSpPr>
        <p:spPr/>
        <p:txBody>
          <a:bodyPr>
            <a:normAutofit/>
          </a:bodyPr>
          <a:lstStyle/>
          <a:p>
            <a:r>
              <a:rPr lang="id-ID" dirty="0"/>
              <a:t>The EDA will be executed for categorical variables first and then numerical variables</a:t>
            </a:r>
            <a:r>
              <a:rPr lang="id-ID" dirty="0" smtClean="0"/>
              <a:t>.</a:t>
            </a:r>
          </a:p>
          <a:p>
            <a:r>
              <a:rPr lang="id-ID" dirty="0"/>
              <a:t>For categorical variables, the EDA will provide bar graphs for each variable and with an overlay to target variable </a:t>
            </a:r>
            <a:r>
              <a:rPr lang="id-ID" dirty="0" smtClean="0"/>
              <a:t>Churn, its normalized </a:t>
            </a:r>
            <a:r>
              <a:rPr lang="id-ID" dirty="0"/>
              <a:t>view </a:t>
            </a:r>
            <a:r>
              <a:rPr lang="id-ID" dirty="0" smtClean="0"/>
              <a:t>and Contingency tables.</a:t>
            </a:r>
          </a:p>
          <a:p>
            <a:r>
              <a:rPr lang="id-ID" dirty="0"/>
              <a:t>For numerical variables, the descriptive statistics will be provided along with a histogram that shows how the variables may relate to Churn. </a:t>
            </a:r>
            <a:r>
              <a:rPr lang="id-ID" dirty="0" smtClean="0"/>
              <a:t>The </a:t>
            </a:r>
            <a:r>
              <a:rPr lang="id-ID" dirty="0"/>
              <a:t>project will also examine the correlation between these numerical variables.</a:t>
            </a:r>
            <a:endParaRPr lang="en-US" dirty="0"/>
          </a:p>
          <a:p>
            <a:endParaRPr lang="en-US" dirty="0"/>
          </a:p>
        </p:txBody>
      </p:sp>
    </p:spTree>
    <p:extLst>
      <p:ext uri="{BB962C8B-B14F-4D97-AF65-F5344CB8AC3E}">
        <p14:creationId xmlns:p14="http://schemas.microsoft.com/office/powerpoint/2010/main" val="30160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EDA for Categorical Variables</a:t>
            </a:r>
            <a:endParaRPr lang="en-US" dirty="0"/>
          </a:p>
        </p:txBody>
      </p:sp>
      <p:pic>
        <p:nvPicPr>
          <p:cNvPr id="7" name="Picture 6"/>
          <p:cNvPicPr>
            <a:picLocks noChangeAspect="1"/>
          </p:cNvPicPr>
          <p:nvPr/>
        </p:nvPicPr>
        <p:blipFill>
          <a:blip r:embed="rId3"/>
          <a:stretch>
            <a:fillRect/>
          </a:stretch>
        </p:blipFill>
        <p:spPr>
          <a:xfrm>
            <a:off x="1490764" y="1502229"/>
            <a:ext cx="9202081" cy="5024620"/>
          </a:xfrm>
          <a:prstGeom prst="rect">
            <a:avLst/>
          </a:prstGeom>
        </p:spPr>
      </p:pic>
    </p:spTree>
    <p:extLst>
      <p:ext uri="{BB962C8B-B14F-4D97-AF65-F5344CB8AC3E}">
        <p14:creationId xmlns:p14="http://schemas.microsoft.com/office/powerpoint/2010/main" val="2080214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EDA for Numerical Variables</a:t>
            </a:r>
            <a:endParaRPr lang="en-US" dirty="0"/>
          </a:p>
        </p:txBody>
      </p:sp>
      <p:pic>
        <p:nvPicPr>
          <p:cNvPr id="4" name="Picture 3"/>
          <p:cNvPicPr>
            <a:picLocks noChangeAspect="1"/>
          </p:cNvPicPr>
          <p:nvPr/>
        </p:nvPicPr>
        <p:blipFill>
          <a:blip r:embed="rId3"/>
          <a:stretch>
            <a:fillRect/>
          </a:stretch>
        </p:blipFill>
        <p:spPr>
          <a:xfrm>
            <a:off x="299555" y="1690688"/>
            <a:ext cx="12361444" cy="3526971"/>
          </a:xfrm>
          <a:prstGeom prst="rect">
            <a:avLst/>
          </a:prstGeom>
        </p:spPr>
      </p:pic>
      <p:pic>
        <p:nvPicPr>
          <p:cNvPr id="5" name="Picture 4"/>
          <p:cNvPicPr>
            <a:picLocks noChangeAspect="1"/>
          </p:cNvPicPr>
          <p:nvPr/>
        </p:nvPicPr>
        <p:blipFill rotWithShape="1">
          <a:blip r:embed="rId4"/>
          <a:srcRect t="89732" r="68741" b="3795"/>
          <a:stretch/>
        </p:blipFill>
        <p:spPr>
          <a:xfrm>
            <a:off x="2366282" y="5453743"/>
            <a:ext cx="6731880" cy="783771"/>
          </a:xfrm>
          <a:prstGeom prst="rect">
            <a:avLst/>
          </a:prstGeom>
        </p:spPr>
      </p:pic>
    </p:spTree>
    <p:extLst>
      <p:ext uri="{BB962C8B-B14F-4D97-AF65-F5344CB8AC3E}">
        <p14:creationId xmlns:p14="http://schemas.microsoft.com/office/powerpoint/2010/main" val="933184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Data Partition</a:t>
            </a:r>
            <a:endParaRPr lang="en-US" dirty="0"/>
          </a:p>
        </p:txBody>
      </p:sp>
      <p:sp>
        <p:nvSpPr>
          <p:cNvPr id="3" name="Content Placeholder 2"/>
          <p:cNvSpPr>
            <a:spLocks noGrp="1"/>
          </p:cNvSpPr>
          <p:nvPr>
            <p:ph idx="1"/>
          </p:nvPr>
        </p:nvSpPr>
        <p:spPr/>
        <p:txBody>
          <a:bodyPr/>
          <a:lstStyle/>
          <a:p>
            <a:r>
              <a:rPr lang="id-ID" dirty="0"/>
              <a:t>Both techniques </a:t>
            </a:r>
            <a:r>
              <a:rPr lang="id-ID" dirty="0" smtClean="0"/>
              <a:t>logistic regression and decision tree are </a:t>
            </a:r>
            <a:r>
              <a:rPr lang="id-ID" dirty="0"/>
              <a:t>supervised </a:t>
            </a:r>
            <a:r>
              <a:rPr lang="id-ID" dirty="0" smtClean="0"/>
              <a:t>methods. </a:t>
            </a:r>
          </a:p>
          <a:p>
            <a:r>
              <a:rPr lang="id-ID" dirty="0" smtClean="0"/>
              <a:t>It means </a:t>
            </a:r>
            <a:r>
              <a:rPr lang="id-ID" dirty="0"/>
              <a:t>that the </a:t>
            </a:r>
            <a:r>
              <a:rPr lang="id-ID" dirty="0" smtClean="0"/>
              <a:t>model should be trained using training dataset and tested for the accuracy using training dataset</a:t>
            </a:r>
          </a:p>
          <a:p>
            <a:r>
              <a:rPr lang="id-ID" dirty="0" smtClean="0"/>
              <a:t>Thus, the program </a:t>
            </a:r>
            <a:r>
              <a:rPr lang="id-ID" dirty="0"/>
              <a:t>should </a:t>
            </a:r>
            <a:r>
              <a:rPr lang="id-ID" dirty="0" smtClean="0"/>
              <a:t>divide the dataset </a:t>
            </a:r>
            <a:r>
              <a:rPr lang="id-ID" dirty="0"/>
              <a:t>into a training dataset and a testing dataset. </a:t>
            </a:r>
            <a:endParaRPr lang="id-ID" dirty="0" smtClean="0"/>
          </a:p>
          <a:p>
            <a:r>
              <a:rPr lang="id-ID" dirty="0" smtClean="0"/>
              <a:t>Using </a:t>
            </a:r>
            <a:r>
              <a:rPr lang="id-ID" dirty="0"/>
              <a:t>R, the data partition will be created using random seed value </a:t>
            </a:r>
            <a:r>
              <a:rPr lang="id-ID" dirty="0" smtClean="0"/>
              <a:t>1027.</a:t>
            </a:r>
            <a:endParaRPr lang="en-US" dirty="0"/>
          </a:p>
        </p:txBody>
      </p:sp>
    </p:spTree>
    <p:extLst>
      <p:ext uri="{BB962C8B-B14F-4D97-AF65-F5344CB8AC3E}">
        <p14:creationId xmlns:p14="http://schemas.microsoft.com/office/powerpoint/2010/main" val="37852680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93</TotalTime>
  <Words>4180</Words>
  <Application>Microsoft Office PowerPoint</Application>
  <PresentationFormat>Widescreen</PresentationFormat>
  <Paragraphs>234</Paragraphs>
  <Slides>22</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MS Mincho</vt:lpstr>
      <vt:lpstr>Arial</vt:lpstr>
      <vt:lpstr>Calibri</vt:lpstr>
      <vt:lpstr>Cambria Math</vt:lpstr>
      <vt:lpstr>Trebuchet MS</vt:lpstr>
      <vt:lpstr>Wingdings 3</vt:lpstr>
      <vt:lpstr>Facet</vt:lpstr>
      <vt:lpstr>Utilizing Logistics Regression and Decision Tree Model  to Predict Customer Churn for a Telecommunication Company</vt:lpstr>
      <vt:lpstr>Introduction</vt:lpstr>
      <vt:lpstr>Project Target</vt:lpstr>
      <vt:lpstr>Data Overview</vt:lpstr>
      <vt:lpstr>Data overview after cleaning and pre-processing</vt:lpstr>
      <vt:lpstr>Exploratory Data Analysis (EDA)</vt:lpstr>
      <vt:lpstr>EDA for Categorical Variables</vt:lpstr>
      <vt:lpstr>EDA for Numerical Variables</vt:lpstr>
      <vt:lpstr>Data Partition</vt:lpstr>
      <vt:lpstr>Logistic Regression 1st Model</vt:lpstr>
      <vt:lpstr>Logistic Regression 1st Model</vt:lpstr>
      <vt:lpstr>Logistic Regression 2nd Model</vt:lpstr>
      <vt:lpstr>Logistic Regression 2nd Model</vt:lpstr>
      <vt:lpstr>Model Accuracy</vt:lpstr>
      <vt:lpstr>Decision Tree</vt:lpstr>
      <vt:lpstr>Model Accuracy</vt:lpstr>
      <vt:lpstr>Model Comparison</vt:lpstr>
      <vt:lpstr>Discussion 1: Contract and Tenure</vt:lpstr>
      <vt:lpstr>Discussion 2: Internet Service</vt:lpstr>
      <vt:lpstr>Discussion 3: Payment Method</vt:lpstr>
      <vt:lpstr>Conclusion &amp; Recommendation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Utilizing Logistics Regression and Decision Tree Model  to Predict Customer Churn for a Telecommunication Company</dc:title>
  <dc:creator>Fajrin Yusuf M</dc:creator>
  <cp:lastModifiedBy>Fajrin Yusuf M</cp:lastModifiedBy>
  <cp:revision>14</cp:revision>
  <dcterms:created xsi:type="dcterms:W3CDTF">2022-08-18T17:17:54Z</dcterms:created>
  <dcterms:modified xsi:type="dcterms:W3CDTF">2023-07-18T04:14:59Z</dcterms:modified>
</cp:coreProperties>
</file>