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5f8bc9a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5f8bc9a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5f8bc9a3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5f8bc9a3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5f8bc9a3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05f8bc9a3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5f8bc9a3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5f8bc9a3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5f8bc9a3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05f8bc9a3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5f8bc9a3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5f8bc9a3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5f8bc9a3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5f8bc9a3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5f8bc9a3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5f8bc9a3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05f8bc9a3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05f8bc9a3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5f8bc9a3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05f8bc9a3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05f8bc9a3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05f8bc9a3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5f8bc9a3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5f8bc9a3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05f8bc9a3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05f8bc9a3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5f8bc9a3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5f8bc9a3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5f8bc9a3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5f8bc9a3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5f8bc9a3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5f8bc9a3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5f8bc9a3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5f8bc9a3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5f8bc9a3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5f8bc9a3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5f8bc9a3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5f8bc9a3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5f8bc9a3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5f8bc9a3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5f8bc9a3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5f8bc9a3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5f8bc9a3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5f8bc9a3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Assessing Risk - Competition and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6"/>
            <a:ext cx="81231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Yuhan 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Streaming wars: Disney vs Netflix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7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" y="1799200"/>
            <a:ext cx="4288275" cy="24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250" y="1762300"/>
            <a:ext cx="4399649" cy="25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Streaming wars: Disney vs Netflix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" y="1170138"/>
            <a:ext cx="4585048" cy="361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6875"/>
            <a:ext cx="4475664" cy="34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Quantitative Risk Assessment Techniques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694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Uses mathematical models and data analysis to determine the likelihood and potential impact of risks, and how to mitigate them.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Data: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Structured data inputs: 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■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Historical competitor entry data (market, region, time, success/failure)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■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Economic indicators, market share, products pricing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Unstructured data inputs: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■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News articles, earning calls, press releases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■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Expert reports, industry whitepapers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Analytics Tools: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Python libraries (PyMC3 for Bayesian networks, scikit-learn for regression risk models).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Quantitative Risk Assessment Techniques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309925"/>
            <a:ext cx="8694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Probability Analysis: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-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Likelihood of risk events (e.g., competitor entry, pricing wars) using: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-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Historical data (Bayesian inference)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-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Expert calibration (Delphi method)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-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Beta distributions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Probability Analysis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24650"/>
            <a:ext cx="8694600" cy="4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 company is concerned about the risk of a competitor entering its market. </a:t>
            </a:r>
            <a:endParaRPr b="1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They use </a:t>
            </a:r>
            <a:r>
              <a:rPr b="1" lang="en">
                <a:solidFill>
                  <a:srgbClr val="001D35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historical data</a:t>
            </a: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to analyze past instances of competitor entry and identify factors that influenced the likelihood of success. Then, they use </a:t>
            </a:r>
            <a:r>
              <a:rPr b="1" lang="en">
                <a:solidFill>
                  <a:srgbClr val="001D35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Delphi method</a:t>
            </a: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to gather expert opinions from industry analysts and management on the current market conditions and their impact on the likelihood of a competitor entering. Finally, they represent the overall probability of competitor entry using a </a:t>
            </a:r>
            <a:r>
              <a:rPr b="1" lang="en">
                <a:solidFill>
                  <a:srgbClr val="001D35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beta distribution</a:t>
            </a: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which would allow them to estimate the range of possible outcomes and prepare mitigation strategies accordingly.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Quantitative Risk Assessment Techniques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97850"/>
            <a:ext cx="8694600" cy="4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Modelling &amp; Financial Metrics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Monte Carlo Simulation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Decision Tree Analysis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Expected Monetary Value (EMV)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Sensitivity Analysis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Three-Point Estimate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Bow Tie Analysis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Scenario Analysis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Failure Mode and Effects Analysis (FMEA)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Fault Tree Analysis (FTA)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2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Decision Tree Analysis</a:t>
            </a:r>
            <a:endParaRPr sz="300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080725"/>
            <a:ext cx="46614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63500" rtl="0" algn="l"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This approach uses a branching diagram to represent different decisions and their potential consequences, allowing for a systematic analysis of risk. </a:t>
            </a:r>
            <a:endParaRPr b="1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635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It can help visualize the impact of various choices and identify potential risks at each stage of a process.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00" y="123825"/>
            <a:ext cx="3120400" cy="4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67450" y="572575"/>
            <a:ext cx="74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More demonstration…</a:t>
            </a:r>
            <a:endParaRPr sz="3700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867450" y="1666900"/>
            <a:ext cx="75648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63500" rtl="0" algn="l"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Expected Monetary Value (EMV)</a:t>
            </a:r>
            <a:endParaRPr b="1" sz="2400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marR="635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400"/>
              <a:buFont typeface="Comfortaa"/>
              <a:buChar char="●"/>
            </a:pPr>
            <a:r>
              <a:rPr b="1" lang="en" sz="24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Sensitivity Analysis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71150" y="463300"/>
            <a:ext cx="78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Risk Management Techniques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907025" y="1328850"/>
            <a:ext cx="77295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Acceptance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Mitigation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Avoidance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Transfer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Risk Transfer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Financial instruments like options, futures, and insurances can be used to reduce and transfer risks that are undesirable for a firm.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portfolio view of risks helps to assess the combination of financial products that provide most cost effective solution to the risk reduction and transfer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problem.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Integrated risk management helps to use natural hedging strategies that exists in the risk portfolio.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Firms should structure its business policy to reduce accumulation of high amounts of risk in certain areas where risk adjusted returns are not promising.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80700" y="638650"/>
            <a:ext cx="79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Comfortaa"/>
                <a:ea typeface="Comfortaa"/>
                <a:cs typeface="Comfortaa"/>
                <a:sym typeface="Comfortaa"/>
              </a:rPr>
              <a:t>Objectives</a:t>
            </a:r>
            <a:endParaRPr b="1" sz="30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0700" y="1547825"/>
            <a:ext cx="80502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Understand competition among contemporary enterprises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Apply quantitative techniques to assess risks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Calculate risk exposure and mitigation thresholds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Risk Exposure 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6454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Value at Risk (VaR) :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○"/>
            </a:pPr>
            <a:r>
              <a:rPr b="1" lang="en" sz="18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VaR is used to estimate the maximum potential loss of an investment or portfolio over a specified time period and at a given confidence level. </a:t>
            </a:r>
            <a:endParaRPr b="1" sz="1800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○"/>
            </a:pPr>
            <a:r>
              <a:rPr b="1" lang="en" sz="18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It's a way to quantify the downside risk of an investment</a:t>
            </a:r>
            <a:endParaRPr b="1" sz="1800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Demonstration in class…</a:t>
            </a:r>
            <a:endParaRPr b="1" sz="1800">
              <a:solidFill>
                <a:srgbClr val="001D3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D9EAD3"/>
                </a:highlight>
                <a:latin typeface="Comfortaa"/>
                <a:ea typeface="Comfortaa"/>
                <a:cs typeface="Comfortaa"/>
                <a:sym typeface="Comfortaa"/>
              </a:rPr>
              <a:t>Conditional Value at Risk (CVaR)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It measures the average loss expected beyond a certain threshold, often the Value at Risk (VaR).</a:t>
            </a:r>
            <a:endParaRPr b="1" sz="1800">
              <a:solidFill>
                <a:srgbClr val="11111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It's e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ss</a:t>
            </a:r>
            <a:r>
              <a:rPr b="1" lang="en" sz="180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entially the expected shortfall, meaning the average loss given that a loss exceeds the VaR level. 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Risk Mitigation Measures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Contingency Planning: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Reserve analysis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Contingency=Risk Exposure×Mitigation Efficacy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Optimization: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Portfolio rebalancing (Markowitz) to minimize competitor concentration risk.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Demonstration in class…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Why quantify competitive risk?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“In business, the competition will bite you if you keep running; they will swallow you if you stand still.”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“War is ninety percent information.”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Key questions: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fortaa"/>
              <a:buChar char="○"/>
            </a:pPr>
            <a:r>
              <a:rPr b="1" lang="en" sz="2100">
                <a:solidFill>
                  <a:schemeClr val="dk2"/>
                </a:solidFill>
                <a:highlight>
                  <a:srgbClr val="F3F3F3"/>
                </a:highlight>
                <a:latin typeface="Comfortaa"/>
                <a:ea typeface="Comfortaa"/>
                <a:cs typeface="Comfortaa"/>
                <a:sym typeface="Comfortaa"/>
              </a:rPr>
              <a:t>What’s the probability our market share drops below X% due to Competitor Y’s new product?</a:t>
            </a:r>
            <a:endParaRPr b="1" sz="2100">
              <a:solidFill>
                <a:schemeClr val="dk2"/>
              </a:solidFill>
              <a:highlight>
                <a:srgbClr val="F3F3F3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fortaa"/>
              <a:buChar char="○"/>
            </a:pPr>
            <a:r>
              <a:rPr b="1" lang="en" sz="2100">
                <a:solidFill>
                  <a:schemeClr val="dk2"/>
                </a:solidFill>
                <a:highlight>
                  <a:srgbClr val="F3F3F3"/>
                </a:highlight>
                <a:latin typeface="Comfortaa"/>
                <a:ea typeface="Comfortaa"/>
                <a:cs typeface="Comfortaa"/>
                <a:sym typeface="Comfortaa"/>
              </a:rPr>
              <a:t>How much budget reserve is needed to counter supply chain disruptions?</a:t>
            </a:r>
            <a:endParaRPr b="1" sz="2100">
              <a:solidFill>
                <a:schemeClr val="dk2"/>
              </a:solidFill>
              <a:highlight>
                <a:srgbClr val="F3F3F3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Reasons behind the increased competition among contemporary enterprises: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391700"/>
            <a:ext cx="85206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Explosion of access to cheap and fast information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Maturation of industries and businesses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Loss of traditional means of competitive structuring and advantage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Sophisticated and better-informed consumers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Dynamic and rapidly evolving technology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Contemporary Context Facing the Analyst: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883825"/>
            <a:ext cx="85206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Lack of recognition that analysts are mission-critical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Decision makers cannot always articulate their decision needs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Pressure for a quick judgment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Highly ambiguous situations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Incrementally received/processed information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Comfortaa"/>
                <a:ea typeface="Comfortaa"/>
                <a:cs typeface="Comfortaa"/>
                <a:sym typeface="Comfortaa"/>
              </a:rPr>
              <a:t>Case examples:</a:t>
            </a:r>
            <a:endParaRPr b="1" sz="30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Tesla vs. legacy automakers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●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Streaming wars: Disney vs Netflix </a:t>
            </a:r>
            <a:endParaRPr b="1" sz="2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Tesla vs. legacy automakers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Tesla: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 Y became the world’s best-selling car in 2023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Cutting-edge battery technology, unmatched Supercharger network, and seamless over-the-air software updates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Legacy automakers: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Ford: F-150 Lightning &amp; Mustang Mach-E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Volkswagen: ID.4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Hyundai, Kia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Streaming wars: Disney vs Netflix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7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Disney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’s Rise &amp; Impact: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Launched in late 2019, quickly rivaled Netflix &amp; Amazon Prime Video.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Aggressive Pricing: Started at $6.99/month (vs. Netflix’s $9.99), leveraging Disney’s diversified revenue (theme parks, films).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Strategic Acquisition: Acquired Hulu, expanding market share.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Pandemic Boom: 58% of users increased paid streaming during quarantine.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Streaming wars: Disney vs Netflix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7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Netflix’s Defensive Moves: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Promised one original movie per week in 2021 to compete (no major price hike).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Focused on volume over pricing, likely to retain subscribers amid Disney+’s growth.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Market Pressure: Disney+’s low-cost model forced Netflix into defensive tactics.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