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93" r:id="rId4"/>
    <p:sldId id="296" r:id="rId5"/>
    <p:sldId id="294" r:id="rId6"/>
    <p:sldId id="295" r:id="rId7"/>
  </p:sldIdLst>
  <p:sldSz cx="9144000" cy="5143500" type="screen16x9"/>
  <p:notesSz cx="6858000" cy="9144000"/>
  <p:embeddedFontLst>
    <p:embeddedFont>
      <p:font typeface="Abel" panose="02000506030000020004" pitchFamily="2" charset="0"/>
      <p:regular r:id="rId9"/>
    </p:embeddedFont>
    <p:embeddedFont>
      <p:font typeface="Anaheim" panose="02010600030101010101" charset="0"/>
      <p:regular r:id="rId10"/>
    </p:embeddedFont>
    <p:embeddedFont>
      <p:font typeface="Anton" pitchFamily="2" charset="0"/>
      <p:regular r:id="rId11"/>
    </p:embeddedFont>
    <p:embeddedFont>
      <p:font typeface="Josefin Sans" pitchFamily="2" charset="0"/>
      <p:regular r:id="rId12"/>
      <p:bold r:id="rId13"/>
    </p:embeddedFont>
    <p:embeddedFont>
      <p:font typeface="Josefin Slab" pitchFamily="2" charset="0"/>
      <p:regular r:id="rId14"/>
      <p:bold r:id="rId15"/>
      <p:italic r:id="rId16"/>
      <p:boldItalic r:id="rId17"/>
    </p:embeddedFont>
    <p:embeddedFont>
      <p:font typeface="Josefin Slab SemiBold" pitchFamily="2" charset="0"/>
      <p:bold r:id="rId18"/>
      <p:boldItalic r:id="rId19"/>
    </p:embeddedFont>
    <p:embeddedFont>
      <p:font typeface="Staatliches" pitchFamily="2" charset="0"/>
      <p:regular r:id="rId20"/>
    </p:embeddedFont>
    <p:embeddedFont>
      <p:font typeface="仿宋" panose="02010609060101010101" pitchFamily="49" charset="-122"/>
      <p:regular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5306" userDrawn="1">
          <p15:clr>
            <a:srgbClr val="9AA0A6"/>
          </p15:clr>
        </p15:guide>
        <p15:guide id="2" orient="horz" pos="2940" userDrawn="1">
          <p15:clr>
            <a:srgbClr val="9AA0A6"/>
          </p15:clr>
        </p15:guide>
        <p15:guide id="3" pos="2821" userDrawn="1">
          <p15:clr>
            <a:srgbClr val="9AA0A6"/>
          </p15:clr>
        </p15:guide>
        <p15:guide id="4" orient="horz" pos="120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240" y="114"/>
      </p:cViewPr>
      <p:guideLst>
        <p:guide pos="5306"/>
        <p:guide orient="horz" pos="2940"/>
        <p:guide pos="2821"/>
        <p:guide orient="horz" pos="1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CUSTOM_6_1_1_1_1">
    <p:bg>
      <p:bgPr>
        <a:solidFill>
          <a:srgbClr val="F3F3F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CUSTOM_6_1_1_2_1_1">
    <p:bg>
      <p:bgPr>
        <a:solidFill>
          <a:srgbClr val="F3F3F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rgbClr val="F3F3F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rgbClr val="F3F3F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CREDITS</a:t>
            </a:r>
            <a:r>
              <a:rPr lang="en-GB" sz="9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: This presentation template was created by </a:t>
            </a:r>
            <a:r>
              <a:rPr lang="en-GB" sz="900" b="1">
                <a:solidFill>
                  <a:srgbClr val="434343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2"/>
              </a:rPr>
              <a:t>Slidesgo</a:t>
            </a:r>
            <a:r>
              <a:rPr lang="en-GB" sz="9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, including icons by </a:t>
            </a:r>
            <a:r>
              <a:rPr lang="en-GB" sz="900" b="1">
                <a:solidFill>
                  <a:srgbClr val="434343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3"/>
              </a:rPr>
              <a:t>Flaticon</a:t>
            </a:r>
            <a:r>
              <a:rPr lang="en-GB" sz="9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, and infographics &amp; images by </a:t>
            </a:r>
            <a:r>
              <a:rPr lang="en-GB" sz="900" b="1">
                <a:solidFill>
                  <a:srgbClr val="434343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4"/>
              </a:rPr>
              <a:t>Freepik</a:t>
            </a:r>
            <a:r>
              <a:rPr lang="en-GB" sz="9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. </a:t>
            </a:r>
            <a:endParaRPr sz="900" b="1">
              <a:solidFill>
                <a:srgbClr val="434343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 panose="02000000000000000000"/>
              <a:buAutoNum type="arabicPeriod"/>
              <a:defRPr sz="11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 panose="00000500000000000000"/>
              <a:buNone/>
              <a:defRPr sz="24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rgbClr val="F3F3F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 panose="02000506030000020004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 panose="02000506030000020004"/>
              <a:buNone/>
              <a:defRPr>
                <a:solidFill>
                  <a:srgbClr val="F3F3F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rgbClr val="F3F3F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 panose="00000500000000000000"/>
              <a:buNone/>
              <a:defRPr sz="1600" b="0">
                <a:solidFill>
                  <a:srgbClr val="2D406A"/>
                </a:solidFill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 panose="00000500000000000000"/>
              <a:buNone/>
              <a:defRPr sz="1600" b="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 panose="02000506030000020004"/>
              <a:buNone/>
              <a:defRPr sz="1000"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●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○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■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●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○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■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●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○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 panose="02000503000000000000"/>
              <a:buChar char="■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4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8" name="Google Shape;138;p24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4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24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5" name="Google Shape;155;p24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477645" y="3362960"/>
            <a:ext cx="1927225" cy="32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400">
                <a:ea typeface="宋体" panose="02010600030101010101" pitchFamily="2" charset="-122"/>
              </a:rPr>
              <a:t>方圆</a:t>
            </a:r>
            <a:r>
              <a:rPr lang="en-US" altLang="zh-CN" sz="1400">
                <a:ea typeface="宋体" panose="02010600030101010101" pitchFamily="2" charset="-122"/>
              </a:rPr>
              <a:t> </a:t>
            </a:r>
            <a:r>
              <a:rPr lang="zh-CN" altLang="en-US" sz="1400">
                <a:ea typeface="宋体" panose="02010600030101010101" pitchFamily="2" charset="-122"/>
              </a:rPr>
              <a:t>高云开</a:t>
            </a:r>
            <a:r>
              <a:rPr lang="en-US" altLang="zh-CN" sz="1400">
                <a:ea typeface="宋体" panose="02010600030101010101" pitchFamily="2" charset="-122"/>
              </a:rPr>
              <a:t> </a:t>
            </a:r>
            <a:r>
              <a:rPr lang="zh-CN" altLang="en-US" sz="1400">
                <a:ea typeface="宋体" panose="02010600030101010101" pitchFamily="2" charset="-122"/>
              </a:rPr>
              <a:t>赵鹏飞</a:t>
            </a:r>
          </a:p>
        </p:txBody>
      </p:sp>
      <p:sp>
        <p:nvSpPr>
          <p:cNvPr id="162" name="Google Shape;162;p24"/>
          <p:cNvSpPr txBox="1">
            <a:spLocks noGrp="1"/>
          </p:cNvSpPr>
          <p:nvPr>
            <p:ph type="ctrTitle"/>
          </p:nvPr>
        </p:nvSpPr>
        <p:spPr>
          <a:xfrm>
            <a:off x="156210" y="1911350"/>
            <a:ext cx="3248660" cy="1317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3200">
                <a:ea typeface="宋体" panose="02010600030101010101" pitchFamily="2" charset="-122"/>
              </a:rPr>
              <a:t>基于强化学习的</a:t>
            </a:r>
            <a:br>
              <a:rPr lang="zh-CN" altLang="en-GB" sz="3200">
                <a:ea typeface="宋体" panose="02010600030101010101" pitchFamily="2" charset="-122"/>
              </a:rPr>
            </a:br>
            <a:r>
              <a:rPr lang="zh-CN" altLang="en-GB" sz="3200">
                <a:ea typeface="宋体" panose="02010600030101010101" pitchFamily="2" charset="-122"/>
              </a:rPr>
              <a:t>量化投资策略</a:t>
            </a:r>
          </a:p>
        </p:txBody>
      </p:sp>
      <p:grpSp>
        <p:nvGrpSpPr>
          <p:cNvPr id="163" name="Google Shape;163;p24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4" name="Google Shape;164;p24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4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4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9" name="Google Shape;169;p24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4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7" name="Google Shape;177;p24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4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3" name="Google Shape;193;p24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2" name="Google Shape;212;p24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24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4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2" name="Google Shape;222;p24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7" name="Google Shape;227;p24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0" name="Google Shape;230;p24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24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2" name="Google Shape;232;p24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" name="Google Shape;248;p24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9" name="Google Shape;249;p24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4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0" name="Google Shape;400;p24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4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8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649" name="Google Shape;649;p28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650" name="Google Shape;650;p28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28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655" name="Google Shape;655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8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665" name="Google Shape;665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9" name="Google Shape;669;p28"/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29"/>
          <p:cNvSpPr txBox="1"/>
          <p:nvPr>
            <p:custDataLst>
              <p:tags r:id="rId1"/>
            </p:custDataLst>
          </p:nvPr>
        </p:nvSpPr>
        <p:spPr>
          <a:xfrm>
            <a:off x="7077710" y="318770"/>
            <a:ext cx="1409700" cy="8045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1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800">
                <a:ea typeface="宋体" panose="02010600030101010101" pitchFamily="2" charset="-122"/>
              </a:rPr>
              <a:t>数据集</a:t>
            </a:r>
            <a:r>
              <a:rPr lang="en-GB"/>
              <a:t> </a:t>
            </a:r>
          </a:p>
        </p:txBody>
      </p:sp>
      <p:sp>
        <p:nvSpPr>
          <p:cNvPr id="788" name="Google Shape;788;p30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13510" y="2491105"/>
            <a:ext cx="7073900" cy="83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因子选定：</a:t>
            </a:r>
          </a:p>
          <a:p>
            <a:pPr marL="0" lvl="0" indent="0" algn="r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b="1">
                <a:ea typeface="宋体" panose="02010600030101010101" pitchFamily="2" charset="-122"/>
              </a:rPr>
              <a:t>量价指标</a:t>
            </a:r>
            <a:r>
              <a:rPr lang="zh-CN" altLang="en-GB">
                <a:ea typeface="宋体" panose="02010600030101010101" pitchFamily="2" charset="-122"/>
              </a:rPr>
              <a:t>（高低点、开盘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收盘价）</a:t>
            </a:r>
            <a:r>
              <a:rPr lang="en-US" altLang="zh-CN">
                <a:ea typeface="宋体" panose="02010600030101010101" pitchFamily="2" charset="-122"/>
              </a:rPr>
              <a:t>+ </a:t>
            </a:r>
            <a:r>
              <a:rPr lang="zh-CN" altLang="en-US" b="1">
                <a:ea typeface="宋体" panose="02010600030101010101" pitchFamily="2" charset="-122"/>
              </a:rPr>
              <a:t>技术面因子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共</a:t>
            </a:r>
            <a:r>
              <a:rPr lang="en-US" altLang="zh-CN">
                <a:ea typeface="宋体" panose="02010600030101010101" pitchFamily="2" charset="-122"/>
              </a:rPr>
              <a:t>14</a:t>
            </a:r>
            <a:r>
              <a:rPr lang="zh-CN" altLang="en-US">
                <a:ea typeface="宋体" panose="02010600030101010101" pitchFamily="2" charset="-122"/>
              </a:rPr>
              <a:t>个</a:t>
            </a:r>
          </a:p>
        </p:txBody>
      </p:sp>
      <p:sp>
        <p:nvSpPr>
          <p:cNvPr id="4" name="Google Shape;788;p30"/>
          <p:cNvSpPr txBox="1"/>
          <p:nvPr>
            <p:custDataLst>
              <p:tags r:id="rId3"/>
            </p:custDataLst>
          </p:nvPr>
        </p:nvSpPr>
        <p:spPr>
          <a:xfrm>
            <a:off x="3676650" y="1294130"/>
            <a:ext cx="4810760" cy="1202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1755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200" b="0" i="0" u="none" strike="noStrike" cap="none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pPr marL="0" lvl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400">
                <a:ea typeface="宋体" panose="02010600030101010101" pitchFamily="2" charset="-122"/>
              </a:rPr>
              <a:t>上证</a:t>
            </a:r>
            <a:r>
              <a:rPr lang="en-US" altLang="zh-CN" sz="1400">
                <a:ea typeface="宋体" panose="02010600030101010101" pitchFamily="2" charset="-122"/>
              </a:rPr>
              <a:t>50</a:t>
            </a:r>
            <a:r>
              <a:rPr lang="zh-CN" altLang="en-US" sz="1400">
                <a:ea typeface="宋体" panose="02010600030101010101" pitchFamily="2" charset="-122"/>
              </a:rPr>
              <a:t>所有股票日频数据</a:t>
            </a:r>
            <a:r>
              <a:rPr lang="en-US" altLang="zh-CN" sz="1400">
                <a:ea typeface="宋体" panose="02010600030101010101" pitchFamily="2" charset="-122"/>
              </a:rPr>
              <a:t> </a:t>
            </a:r>
            <a:r>
              <a:rPr lang="zh-CN" altLang="en-US" sz="1400">
                <a:ea typeface="宋体" panose="02010600030101010101" pitchFamily="2" charset="-122"/>
              </a:rPr>
              <a:t>来源：</a:t>
            </a:r>
            <a:r>
              <a:rPr lang="en-US" altLang="zh-CN" sz="1400">
                <a:ea typeface="宋体" panose="02010600030101010101" pitchFamily="2" charset="-122"/>
              </a:rPr>
              <a:t>Tushare</a:t>
            </a:r>
          </a:p>
          <a:p>
            <a:pPr marL="0" lvl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ea typeface="宋体" panose="02010600030101010101" pitchFamily="2" charset="-122"/>
              </a:rPr>
              <a:t>时间段：</a:t>
            </a:r>
            <a:r>
              <a:rPr lang="en-US" altLang="zh-CN" sz="1400">
                <a:ea typeface="宋体" panose="02010600030101010101" pitchFamily="2" charset="-122"/>
              </a:rPr>
              <a:t>2009-2018</a:t>
            </a:r>
            <a:r>
              <a:rPr lang="zh-CN" altLang="en-US" sz="1400">
                <a:ea typeface="宋体" panose="02010600030101010101" pitchFamily="2" charset="-122"/>
              </a:rPr>
              <a:t>年（训练期）、</a:t>
            </a:r>
            <a:r>
              <a:rPr lang="en-US" altLang="zh-CN" sz="1400">
                <a:ea typeface="宋体" panose="02010600030101010101" pitchFamily="2" charset="-122"/>
              </a:rPr>
              <a:t>2019-2020</a:t>
            </a:r>
            <a:r>
              <a:rPr lang="zh-CN" altLang="en-US" sz="1400">
                <a:ea typeface="宋体" panose="02010600030101010101" pitchFamily="2" charset="-122"/>
              </a:rPr>
              <a:t>年（测试期）</a:t>
            </a:r>
          </a:p>
          <a:p>
            <a:pPr marL="0" lvl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ea typeface="宋体" panose="02010600030101010101" pitchFamily="2" charset="-122"/>
              </a:rPr>
              <a:t>缺失数据处理：做收盘价</a:t>
            </a:r>
            <a:r>
              <a:rPr lang="en-US" altLang="zh-CN" sz="1400">
                <a:ea typeface="宋体" panose="02010600030101010101" pitchFamily="2" charset="-122"/>
              </a:rPr>
              <a:t>=0</a:t>
            </a:r>
            <a:r>
              <a:rPr lang="zh-CN" altLang="en-US" sz="1400">
                <a:ea typeface="宋体" panose="02010600030101010101" pitchFamily="2" charset="-122"/>
              </a:rPr>
              <a:t>处理，不允许交易</a:t>
            </a:r>
          </a:p>
        </p:txBody>
      </p:sp>
      <p:sp>
        <p:nvSpPr>
          <p:cNvPr id="5" name="Google Shape;788;p30"/>
          <p:cNvSpPr txBox="1"/>
          <p:nvPr>
            <p:custDataLst>
              <p:tags r:id="rId4"/>
            </p:custDataLst>
          </p:nvPr>
        </p:nvSpPr>
        <p:spPr>
          <a:xfrm>
            <a:off x="3676650" y="3698240"/>
            <a:ext cx="4810760" cy="797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1755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200" b="0" i="0" u="none" strike="noStrike" cap="none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 b="0" i="0" u="none" strike="noStrike" cap="none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pPr marL="0" lvl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ea typeface="宋体" panose="02010600030101010101" pitchFamily="2" charset="-122"/>
              </a:rPr>
              <a:t>数据特点：</a:t>
            </a:r>
          </a:p>
          <a:p>
            <a:pPr marL="0" lvl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ea typeface="宋体" panose="02010600030101010101" pitchFamily="2" charset="-122"/>
              </a:rPr>
              <a:t>股票</a:t>
            </a:r>
            <a:r>
              <a:rPr lang="zh-CN" sz="1600" b="1">
                <a:ea typeface="宋体" panose="02010600030101010101" pitchFamily="2" charset="-122"/>
              </a:rPr>
              <a:t>流动性低</a:t>
            </a:r>
            <a:r>
              <a:rPr lang="zh-CN" sz="1600">
                <a:ea typeface="宋体" panose="02010600030101010101" pitchFamily="2" charset="-122"/>
              </a:rPr>
              <a:t>，</a:t>
            </a:r>
            <a:r>
              <a:rPr lang="zh-CN" sz="1600" b="1">
                <a:ea typeface="宋体" panose="02010600030101010101" pitchFamily="2" charset="-122"/>
              </a:rPr>
              <a:t>价格稳定</a:t>
            </a:r>
            <a:r>
              <a:rPr lang="zh-CN" sz="1600">
                <a:ea typeface="宋体" panose="02010600030101010101" pitchFamily="2" charset="-122"/>
              </a:rPr>
              <a:t>，有利于模型训练和分析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5"/>
          <p:cNvSpPr txBox="1"/>
          <p:nvPr/>
        </p:nvSpPr>
        <p:spPr>
          <a:xfrm>
            <a:off x="1384935" y="1794510"/>
            <a:ext cx="176847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继承</a:t>
            </a:r>
            <a:r>
              <a:rPr lang="en-US" altLang="zh-CN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gym</a:t>
            </a:r>
            <a:r>
              <a:rPr lang="zh-CN" altLang="en-US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中的</a:t>
            </a:r>
            <a:r>
              <a:rPr lang="en-US" altLang="zh-CN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Env</a:t>
            </a:r>
            <a:r>
              <a:rPr lang="zh-CN" altLang="en-US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类</a:t>
            </a:r>
            <a:endParaRPr lang="zh-CN" sz="1200">
              <a:solidFill>
                <a:srgbClr val="434343"/>
              </a:solidFill>
              <a:latin typeface="Anaheim" panose="02000503000000000000"/>
              <a:ea typeface="宋体" panose="02010600030101010101" pitchFamily="2" charset="-122"/>
              <a:cs typeface="Anaheim" panose="02000503000000000000"/>
              <a:sym typeface="Anaheim" panose="02000503000000000000"/>
            </a:endParaRPr>
          </a:p>
          <a:p>
            <a:pPr marL="0" lvl="0" indent="0" algn="r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状态空间和动作空间为</a:t>
            </a:r>
          </a:p>
          <a:p>
            <a:pPr marL="0" lvl="0" indent="0" algn="r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Box</a:t>
            </a:r>
            <a:r>
              <a:rPr lang="zh-CN" altLang="en-US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类连续空间</a:t>
            </a:r>
            <a:endParaRPr lang="en-US" altLang="zh-CN" sz="1200">
              <a:solidFill>
                <a:srgbClr val="434343"/>
              </a:solidFill>
              <a:latin typeface="Anaheim" panose="02000503000000000000"/>
              <a:ea typeface="宋体" panose="02010600030101010101" pitchFamily="2" charset="-122"/>
              <a:cs typeface="Anaheim" panose="02000503000000000000"/>
              <a:sym typeface="Anaheim" panose="02000503000000000000"/>
            </a:endParaRPr>
          </a:p>
          <a:p>
            <a:pPr marL="0" lvl="0" indent="0" algn="r" rtl="0" eaLnBrk="1" fontAlgn="auto" latinLnBrk="0" hangingPunct="1">
              <a:spcBef>
                <a:spcPts val="0"/>
              </a:spcBef>
              <a:buNone/>
            </a:pPr>
            <a:endParaRPr lang="en-US" altLang="zh-CN" sz="1200">
              <a:solidFill>
                <a:srgbClr val="434343"/>
              </a:solidFill>
              <a:latin typeface="Anaheim" panose="02000503000000000000"/>
              <a:ea typeface="宋体" panose="02010600030101010101" pitchFamily="2" charset="-122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1140" name="Google Shape;1140;p35"/>
          <p:cNvSpPr/>
          <p:nvPr/>
        </p:nvSpPr>
        <p:spPr>
          <a:xfrm>
            <a:off x="135353" y="4129443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5"/>
          <p:cNvSpPr txBox="1"/>
          <p:nvPr/>
        </p:nvSpPr>
        <p:spPr>
          <a:xfrm>
            <a:off x="6115685" y="1724025"/>
            <a:ext cx="2849245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GB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初始行情数据</a:t>
            </a: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GB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初始资金量</a:t>
            </a: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GB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买卖手续费、最大可交易量</a:t>
            </a: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GB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加入模型的指标、</a:t>
            </a:r>
            <a:r>
              <a:rPr lang="zh-CN" altLang="en-GB" sz="1200" b="1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是否随机处开始交易</a:t>
            </a:r>
          </a:p>
        </p:txBody>
      </p:sp>
      <p:sp>
        <p:nvSpPr>
          <p:cNvPr id="1142" name="Google Shape;1142;p35"/>
          <p:cNvSpPr txBox="1"/>
          <p:nvPr/>
        </p:nvSpPr>
        <p:spPr>
          <a:xfrm>
            <a:off x="6129020" y="3629025"/>
            <a:ext cx="2728595" cy="89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GB"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reset()</a:t>
            </a: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记录价值、计算奖励、回撤等信息</a:t>
            </a: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输出每一</a:t>
            </a:r>
            <a:r>
              <a:rPr lang="en-US" altLang="zh-CN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episode</a:t>
            </a:r>
            <a:r>
              <a:rPr lang="zh-CN" altLang="en-US" sz="12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与终值时状态信息</a:t>
            </a:r>
          </a:p>
        </p:txBody>
      </p:sp>
      <p:sp>
        <p:nvSpPr>
          <p:cNvPr id="1143" name="Google Shape;1143;p35"/>
          <p:cNvSpPr txBox="1"/>
          <p:nvPr/>
        </p:nvSpPr>
        <p:spPr>
          <a:xfrm>
            <a:off x="1575418" y="146808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zh-CN">
                <a:solidFill>
                  <a:srgbClr val="434343"/>
                </a:solidFill>
                <a:latin typeface="Staatliches"/>
                <a:ea typeface="宋体" panose="02010600030101010101" pitchFamily="2" charset="-122"/>
                <a:cs typeface="Staatliches"/>
                <a:sym typeface="Staatliches"/>
              </a:rPr>
              <a:t>环境简介</a:t>
            </a:r>
          </a:p>
        </p:txBody>
      </p:sp>
      <p:sp>
        <p:nvSpPr>
          <p:cNvPr id="1144" name="Google Shape;1144;p35"/>
          <p:cNvSpPr txBox="1"/>
          <p:nvPr/>
        </p:nvSpPr>
        <p:spPr>
          <a:xfrm>
            <a:off x="6115490" y="139760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GB">
                <a:solidFill>
                  <a:srgbClr val="434343"/>
                </a:solidFill>
                <a:latin typeface="Staatliches"/>
                <a:ea typeface="宋体" panose="02010600030101010101" pitchFamily="2" charset="-122"/>
                <a:cs typeface="Staatliches"/>
                <a:sym typeface="Staatliches"/>
              </a:rPr>
              <a:t>环境参数设置</a:t>
            </a:r>
          </a:p>
        </p:txBody>
      </p:sp>
      <p:sp>
        <p:nvSpPr>
          <p:cNvPr id="1145" name="Google Shape;1145;p35"/>
          <p:cNvSpPr txBox="1"/>
          <p:nvPr/>
        </p:nvSpPr>
        <p:spPr>
          <a:xfrm>
            <a:off x="6128825" y="329904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GB">
                <a:solidFill>
                  <a:srgbClr val="434343"/>
                </a:solidFill>
                <a:latin typeface="Staatliches"/>
                <a:ea typeface="宋体" panose="02010600030101010101" pitchFamily="2" charset="-122"/>
                <a:cs typeface="Staatliches"/>
                <a:sym typeface="Staatliches"/>
              </a:rPr>
              <a:t>其他函数</a:t>
            </a:r>
          </a:p>
        </p:txBody>
      </p:sp>
      <p:sp>
        <p:nvSpPr>
          <p:cNvPr id="1146" name="Google Shape;1146;p35"/>
          <p:cNvSpPr txBox="1"/>
          <p:nvPr/>
        </p:nvSpPr>
        <p:spPr>
          <a:xfrm>
            <a:off x="109220" y="3616325"/>
            <a:ext cx="3044190" cy="10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 eaLnBrk="1" fontAlgn="auto" latinLnBrk="0" hangingPunct="1">
              <a:spcBef>
                <a:spcPts val="0"/>
              </a:spcBef>
              <a:buNone/>
            </a:pPr>
            <a:r>
              <a:rPr lang="zh-CN" altLang="en-GB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用于</a:t>
            </a:r>
            <a:r>
              <a:rPr lang="en-US" altLang="zh-CN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agent</a:t>
            </a:r>
            <a:r>
              <a:rPr lang="zh-CN" altLang="en-US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在不同状态间转移</a:t>
            </a:r>
          </a:p>
          <a:p>
            <a:pPr marL="0" lvl="0" indent="0" algn="r" rtl="0" eaLnBrk="1" fontAlgn="auto" latinLnBrk="0" hangingPunct="1">
              <a:spcBef>
                <a:spcPts val="0"/>
              </a:spcBef>
              <a:buNone/>
            </a:pPr>
            <a:r>
              <a:rPr lang="zh-CN" altLang="en-US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输入：动作列表</a:t>
            </a:r>
          </a:p>
          <a:p>
            <a:pPr marL="0" lvl="0" indent="0" algn="r" rtl="0" eaLnBrk="1" fontAlgn="auto" latinLnBrk="0" hangingPunct="1">
              <a:spcBef>
                <a:spcPts val="0"/>
              </a:spcBef>
              <a:buNone/>
            </a:pPr>
            <a:r>
              <a:rPr lang="zh-CN" altLang="en-US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输出：下一状态、奖励和终止信息</a:t>
            </a:r>
          </a:p>
          <a:p>
            <a:pPr marL="0" lvl="0" indent="0" algn="r" rtl="0" eaLnBrk="1" fontAlgn="auto" latinLnBrk="0" hangingPunct="1">
              <a:spcBef>
                <a:spcPts val="0"/>
              </a:spcBef>
              <a:buNone/>
            </a:pPr>
            <a:r>
              <a:rPr lang="zh-CN" altLang="en-US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读取动作、先卖后买（买卖量为动作</a:t>
            </a:r>
            <a:r>
              <a:rPr lang="en-US" altLang="zh-CN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*</a:t>
            </a:r>
            <a:r>
              <a:rPr lang="zh-CN" altLang="en-US" sz="1100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最大值）</a:t>
            </a:r>
          </a:p>
          <a:p>
            <a:pPr marL="0" lvl="0" indent="0" algn="r" rtl="0" eaLnBrk="1" fontAlgn="auto" latinLnBrk="0" hangingPunct="1">
              <a:spcBef>
                <a:spcPts val="0"/>
              </a:spcBef>
              <a:buNone/>
            </a:pPr>
            <a:r>
              <a:rPr lang="zh-CN" altLang="en-US" sz="1100" b="1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奖励：收益率</a:t>
            </a:r>
            <a:r>
              <a:rPr lang="en-US" altLang="zh-CN" sz="1100" b="1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-</a:t>
            </a:r>
            <a:r>
              <a:rPr lang="zh-CN" altLang="en-US" sz="1100" b="1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回撤率</a:t>
            </a:r>
            <a:r>
              <a:rPr lang="en-US" altLang="zh-CN" sz="1100" b="1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/</a:t>
            </a:r>
            <a:r>
              <a:rPr lang="zh-CN" altLang="en-US" sz="1100" b="1">
                <a:solidFill>
                  <a:srgbClr val="434343"/>
                </a:solidFill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仅采用收益率</a:t>
            </a:r>
          </a:p>
        </p:txBody>
      </p:sp>
      <p:sp>
        <p:nvSpPr>
          <p:cNvPr id="1147" name="Google Shape;1147;p35"/>
          <p:cNvSpPr txBox="1"/>
          <p:nvPr/>
        </p:nvSpPr>
        <p:spPr>
          <a:xfrm>
            <a:off x="1575418" y="3286328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GB">
                <a:solidFill>
                  <a:srgbClr val="434343"/>
                </a:solidFill>
                <a:latin typeface="Staatliches"/>
                <a:ea typeface="宋体" panose="02010600030101010101" pitchFamily="2" charset="-122"/>
                <a:cs typeface="Staatliches"/>
                <a:sym typeface="Staatliches"/>
              </a:rPr>
              <a:t>主要函数：</a:t>
            </a:r>
            <a:r>
              <a:rPr lang="en-US" altLang="zh-CN">
                <a:solidFill>
                  <a:srgbClr val="434343"/>
                </a:solidFill>
                <a:latin typeface="Staatliches"/>
                <a:ea typeface="宋体" panose="02010600030101010101" pitchFamily="2" charset="-122"/>
                <a:cs typeface="Staatliches"/>
                <a:sym typeface="Staatliches"/>
              </a:rPr>
              <a:t>step()</a:t>
            </a:r>
            <a:endParaRPr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8" name="Google Shape;1148;p35"/>
          <p:cNvSpPr/>
          <p:nvPr/>
        </p:nvSpPr>
        <p:spPr>
          <a:xfrm>
            <a:off x="3513023" y="1976942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5"/>
          <p:cNvSpPr/>
          <p:nvPr/>
        </p:nvSpPr>
        <p:spPr>
          <a:xfrm>
            <a:off x="3571790" y="191936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5"/>
          <p:cNvSpPr/>
          <p:nvPr/>
        </p:nvSpPr>
        <p:spPr>
          <a:xfrm>
            <a:off x="3513023" y="3228667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5"/>
          <p:cNvSpPr/>
          <p:nvPr/>
        </p:nvSpPr>
        <p:spPr>
          <a:xfrm>
            <a:off x="3571790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5"/>
          <p:cNvSpPr/>
          <p:nvPr/>
        </p:nvSpPr>
        <p:spPr>
          <a:xfrm>
            <a:off x="4772348" y="3228667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5"/>
          <p:cNvSpPr/>
          <p:nvPr/>
        </p:nvSpPr>
        <p:spPr>
          <a:xfrm>
            <a:off x="4831115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5"/>
          <p:cNvSpPr/>
          <p:nvPr/>
        </p:nvSpPr>
        <p:spPr>
          <a:xfrm>
            <a:off x="4772348" y="1972805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5"/>
          <p:cNvSpPr/>
          <p:nvPr/>
        </p:nvSpPr>
        <p:spPr>
          <a:xfrm>
            <a:off x="4831115" y="1915230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35"/>
          <p:cNvCxnSpPr>
            <a:stCxn id="1149" idx="2"/>
            <a:endCxn id="1151" idx="0"/>
          </p:cNvCxnSpPr>
          <p:nvPr/>
        </p:nvCxnSpPr>
        <p:spPr>
          <a:xfrm>
            <a:off x="4012640" y="2747067"/>
            <a:ext cx="0" cy="423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35"/>
          <p:cNvCxnSpPr>
            <a:stCxn id="1149" idx="3"/>
            <a:endCxn id="1155" idx="1"/>
          </p:cNvCxnSpPr>
          <p:nvPr/>
        </p:nvCxnSpPr>
        <p:spPr>
          <a:xfrm rot="10800000" flipH="1">
            <a:off x="4453490" y="2329017"/>
            <a:ext cx="377700" cy="42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35"/>
          <p:cNvCxnSpPr>
            <a:stCxn id="1155" idx="2"/>
            <a:endCxn id="1153" idx="0"/>
          </p:cNvCxnSpPr>
          <p:nvPr/>
        </p:nvCxnSpPr>
        <p:spPr>
          <a:xfrm>
            <a:off x="5271965" y="2742930"/>
            <a:ext cx="0" cy="42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5"/>
          <p:cNvCxnSpPr>
            <a:stCxn id="1153" idx="1"/>
            <a:endCxn id="1151" idx="3"/>
          </p:cNvCxnSpPr>
          <p:nvPr/>
        </p:nvCxnSpPr>
        <p:spPr>
          <a:xfrm rot="10800000">
            <a:off x="4453415" y="3584942"/>
            <a:ext cx="377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0" name="Google Shape;1160;p35"/>
          <p:cNvGrpSpPr/>
          <p:nvPr/>
        </p:nvGrpSpPr>
        <p:grpSpPr>
          <a:xfrm>
            <a:off x="5087788" y="3396425"/>
            <a:ext cx="368375" cy="368650"/>
            <a:chOff x="6268875" y="3225525"/>
            <a:chExt cx="368375" cy="368650"/>
          </a:xfrm>
        </p:grpSpPr>
        <p:sp>
          <p:nvSpPr>
            <p:cNvPr id="1161" name="Google Shape;1161;p35"/>
            <p:cNvSpPr/>
            <p:nvPr/>
          </p:nvSpPr>
          <p:spPr>
            <a:xfrm>
              <a:off x="6373275" y="3225525"/>
              <a:ext cx="201350" cy="106450"/>
            </a:xfrm>
            <a:custGeom>
              <a:avLst/>
              <a:gdLst/>
              <a:ahLst/>
              <a:cxnLst/>
              <a:rect l="l" t="t" r="r" b="b"/>
              <a:pathLst>
                <a:path w="8054" h="4258" extrusionOk="0">
                  <a:moveTo>
                    <a:pt x="4379" y="0"/>
                  </a:moveTo>
                  <a:cubicBezTo>
                    <a:pt x="4165" y="0"/>
                    <a:pt x="3952" y="83"/>
                    <a:pt x="3792" y="248"/>
                  </a:cubicBezTo>
                  <a:lnTo>
                    <a:pt x="2903" y="1127"/>
                  </a:lnTo>
                  <a:lnTo>
                    <a:pt x="153" y="3887"/>
                  </a:lnTo>
                  <a:cubicBezTo>
                    <a:pt x="1" y="4039"/>
                    <a:pt x="143" y="4258"/>
                    <a:pt x="312" y="4258"/>
                  </a:cubicBezTo>
                  <a:cubicBezTo>
                    <a:pt x="363" y="4258"/>
                    <a:pt x="417" y="4238"/>
                    <a:pt x="465" y="4189"/>
                  </a:cubicBezTo>
                  <a:lnTo>
                    <a:pt x="2743" y="1912"/>
                  </a:lnTo>
                  <a:lnTo>
                    <a:pt x="4104" y="560"/>
                  </a:lnTo>
                  <a:cubicBezTo>
                    <a:pt x="4179" y="480"/>
                    <a:pt x="4281" y="440"/>
                    <a:pt x="4382" y="440"/>
                  </a:cubicBezTo>
                  <a:cubicBezTo>
                    <a:pt x="4484" y="440"/>
                    <a:pt x="4586" y="480"/>
                    <a:pt x="4661" y="560"/>
                  </a:cubicBezTo>
                  <a:lnTo>
                    <a:pt x="7421" y="3320"/>
                  </a:lnTo>
                  <a:cubicBezTo>
                    <a:pt x="7572" y="3471"/>
                    <a:pt x="7572" y="3717"/>
                    <a:pt x="7421" y="3877"/>
                  </a:cubicBezTo>
                  <a:lnTo>
                    <a:pt x="7411" y="3887"/>
                  </a:lnTo>
                  <a:cubicBezTo>
                    <a:pt x="7259" y="4039"/>
                    <a:pt x="7401" y="4258"/>
                    <a:pt x="7570" y="4258"/>
                  </a:cubicBezTo>
                  <a:cubicBezTo>
                    <a:pt x="7621" y="4258"/>
                    <a:pt x="7675" y="4238"/>
                    <a:pt x="7723" y="4189"/>
                  </a:cubicBezTo>
                  <a:lnTo>
                    <a:pt x="7733" y="4189"/>
                  </a:lnTo>
                  <a:cubicBezTo>
                    <a:pt x="8054" y="3858"/>
                    <a:pt x="8054" y="3329"/>
                    <a:pt x="7733" y="3008"/>
                  </a:cubicBezTo>
                  <a:lnTo>
                    <a:pt x="4973" y="248"/>
                  </a:lnTo>
                  <a:cubicBezTo>
                    <a:pt x="4808" y="83"/>
                    <a:pt x="4593" y="0"/>
                    <a:pt x="43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400450" y="3262300"/>
              <a:ext cx="136625" cy="69675"/>
            </a:xfrm>
            <a:custGeom>
              <a:avLst/>
              <a:gdLst/>
              <a:ahLst/>
              <a:cxnLst/>
              <a:rect l="l" t="t" r="r" b="b"/>
              <a:pathLst>
                <a:path w="5465" h="2787" extrusionOk="0">
                  <a:moveTo>
                    <a:pt x="2657" y="0"/>
                  </a:moveTo>
                  <a:cubicBezTo>
                    <a:pt x="2603" y="0"/>
                    <a:pt x="2549" y="20"/>
                    <a:pt x="2506" y="63"/>
                  </a:cubicBezTo>
                  <a:lnTo>
                    <a:pt x="153" y="2416"/>
                  </a:lnTo>
                  <a:cubicBezTo>
                    <a:pt x="1" y="2568"/>
                    <a:pt x="143" y="2787"/>
                    <a:pt x="312" y="2787"/>
                  </a:cubicBezTo>
                  <a:cubicBezTo>
                    <a:pt x="363" y="2787"/>
                    <a:pt x="416" y="2767"/>
                    <a:pt x="465" y="2718"/>
                  </a:cubicBezTo>
                  <a:lnTo>
                    <a:pt x="2601" y="582"/>
                  </a:lnTo>
                  <a:cubicBezTo>
                    <a:pt x="2780" y="800"/>
                    <a:pt x="3038" y="908"/>
                    <a:pt x="3294" y="908"/>
                  </a:cubicBezTo>
                  <a:cubicBezTo>
                    <a:pt x="3551" y="908"/>
                    <a:pt x="3806" y="800"/>
                    <a:pt x="3981" y="582"/>
                  </a:cubicBezTo>
                  <a:lnTo>
                    <a:pt x="4831" y="1433"/>
                  </a:lnTo>
                  <a:cubicBezTo>
                    <a:pt x="4812" y="1452"/>
                    <a:pt x="4784" y="1471"/>
                    <a:pt x="4765" y="1499"/>
                  </a:cubicBezTo>
                  <a:cubicBezTo>
                    <a:pt x="4434" y="1830"/>
                    <a:pt x="4415" y="2359"/>
                    <a:pt x="4727" y="2709"/>
                  </a:cubicBezTo>
                  <a:cubicBezTo>
                    <a:pt x="4777" y="2761"/>
                    <a:pt x="4833" y="2783"/>
                    <a:pt x="4888" y="2783"/>
                  </a:cubicBezTo>
                  <a:cubicBezTo>
                    <a:pt x="5051" y="2783"/>
                    <a:pt x="5193" y="2586"/>
                    <a:pt x="5058" y="2416"/>
                  </a:cubicBezTo>
                  <a:cubicBezTo>
                    <a:pt x="4897" y="2246"/>
                    <a:pt x="4907" y="1972"/>
                    <a:pt x="5077" y="1811"/>
                  </a:cubicBezTo>
                  <a:cubicBezTo>
                    <a:pt x="5124" y="1754"/>
                    <a:pt x="5190" y="1716"/>
                    <a:pt x="5266" y="1698"/>
                  </a:cubicBezTo>
                  <a:cubicBezTo>
                    <a:pt x="5417" y="1650"/>
                    <a:pt x="5464" y="1452"/>
                    <a:pt x="5351" y="1329"/>
                  </a:cubicBezTo>
                  <a:lnTo>
                    <a:pt x="4084" y="63"/>
                  </a:lnTo>
                  <a:cubicBezTo>
                    <a:pt x="4042" y="20"/>
                    <a:pt x="3988" y="0"/>
                    <a:pt x="3934" y="0"/>
                  </a:cubicBezTo>
                  <a:cubicBezTo>
                    <a:pt x="3844" y="0"/>
                    <a:pt x="3755" y="56"/>
                    <a:pt x="3725" y="157"/>
                  </a:cubicBezTo>
                  <a:cubicBezTo>
                    <a:pt x="3659" y="370"/>
                    <a:pt x="3477" y="476"/>
                    <a:pt x="3295" y="476"/>
                  </a:cubicBezTo>
                  <a:cubicBezTo>
                    <a:pt x="3113" y="476"/>
                    <a:pt x="2931" y="370"/>
                    <a:pt x="2865" y="157"/>
                  </a:cubicBezTo>
                  <a:cubicBezTo>
                    <a:pt x="2836" y="56"/>
                    <a:pt x="2747" y="0"/>
                    <a:pt x="26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420825" y="3313050"/>
              <a:ext cx="56675" cy="19000"/>
            </a:xfrm>
            <a:custGeom>
              <a:avLst/>
              <a:gdLst/>
              <a:ahLst/>
              <a:cxnLst/>
              <a:rect l="l" t="t" r="r" b="b"/>
              <a:pathLst>
                <a:path w="2267" h="760" extrusionOk="0">
                  <a:moveTo>
                    <a:pt x="1130" y="1"/>
                  </a:moveTo>
                  <a:cubicBezTo>
                    <a:pt x="784" y="1"/>
                    <a:pt x="439" y="126"/>
                    <a:pt x="170" y="376"/>
                  </a:cubicBezTo>
                  <a:cubicBezTo>
                    <a:pt x="0" y="531"/>
                    <a:pt x="141" y="760"/>
                    <a:pt x="314" y="760"/>
                  </a:cubicBezTo>
                  <a:cubicBezTo>
                    <a:pt x="363" y="760"/>
                    <a:pt x="415" y="742"/>
                    <a:pt x="463" y="698"/>
                  </a:cubicBezTo>
                  <a:cubicBezTo>
                    <a:pt x="652" y="528"/>
                    <a:pt x="893" y="442"/>
                    <a:pt x="1134" y="442"/>
                  </a:cubicBezTo>
                  <a:cubicBezTo>
                    <a:pt x="1375" y="442"/>
                    <a:pt x="1616" y="528"/>
                    <a:pt x="1805" y="698"/>
                  </a:cubicBezTo>
                  <a:cubicBezTo>
                    <a:pt x="1853" y="742"/>
                    <a:pt x="1904" y="760"/>
                    <a:pt x="1954" y="760"/>
                  </a:cubicBezTo>
                  <a:cubicBezTo>
                    <a:pt x="2127" y="760"/>
                    <a:pt x="2267" y="531"/>
                    <a:pt x="2098" y="376"/>
                  </a:cubicBezTo>
                  <a:cubicBezTo>
                    <a:pt x="1824" y="126"/>
                    <a:pt x="1476" y="1"/>
                    <a:pt x="11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6268875" y="3290775"/>
              <a:ext cx="368375" cy="303400"/>
            </a:xfrm>
            <a:custGeom>
              <a:avLst/>
              <a:gdLst/>
              <a:ahLst/>
              <a:cxnLst/>
              <a:rect l="l" t="t" r="r" b="b"/>
              <a:pathLst>
                <a:path w="14735" h="12136" extrusionOk="0">
                  <a:moveTo>
                    <a:pt x="3082" y="10926"/>
                  </a:moveTo>
                  <a:lnTo>
                    <a:pt x="3082" y="11606"/>
                  </a:lnTo>
                  <a:cubicBezTo>
                    <a:pt x="3082" y="11691"/>
                    <a:pt x="3016" y="11757"/>
                    <a:pt x="2940" y="11757"/>
                  </a:cubicBezTo>
                  <a:lnTo>
                    <a:pt x="2401" y="11757"/>
                  </a:lnTo>
                  <a:cubicBezTo>
                    <a:pt x="2326" y="11748"/>
                    <a:pt x="2259" y="11691"/>
                    <a:pt x="2259" y="11606"/>
                  </a:cubicBezTo>
                  <a:lnTo>
                    <a:pt x="2259" y="10926"/>
                  </a:lnTo>
                  <a:close/>
                  <a:moveTo>
                    <a:pt x="12476" y="10926"/>
                  </a:moveTo>
                  <a:lnTo>
                    <a:pt x="12476" y="11606"/>
                  </a:lnTo>
                  <a:cubicBezTo>
                    <a:pt x="12476" y="11691"/>
                    <a:pt x="12409" y="11757"/>
                    <a:pt x="12334" y="11757"/>
                  </a:cubicBezTo>
                  <a:lnTo>
                    <a:pt x="11795" y="11757"/>
                  </a:lnTo>
                  <a:cubicBezTo>
                    <a:pt x="11720" y="11748"/>
                    <a:pt x="11653" y="11691"/>
                    <a:pt x="11653" y="11606"/>
                  </a:cubicBezTo>
                  <a:lnTo>
                    <a:pt x="11653" y="10926"/>
                  </a:lnTo>
                  <a:close/>
                  <a:moveTo>
                    <a:pt x="1834" y="1"/>
                  </a:moveTo>
                  <a:cubicBezTo>
                    <a:pt x="823" y="1"/>
                    <a:pt x="1" y="823"/>
                    <a:pt x="1" y="1844"/>
                  </a:cubicBezTo>
                  <a:lnTo>
                    <a:pt x="1" y="9083"/>
                  </a:lnTo>
                  <a:cubicBezTo>
                    <a:pt x="1" y="10104"/>
                    <a:pt x="823" y="10926"/>
                    <a:pt x="1834" y="10926"/>
                  </a:cubicBezTo>
                  <a:lnTo>
                    <a:pt x="1872" y="10926"/>
                  </a:lnTo>
                  <a:lnTo>
                    <a:pt x="1872" y="11606"/>
                  </a:lnTo>
                  <a:cubicBezTo>
                    <a:pt x="1872" y="11899"/>
                    <a:pt x="2108" y="12136"/>
                    <a:pt x="2401" y="12136"/>
                  </a:cubicBezTo>
                  <a:lnTo>
                    <a:pt x="2930" y="12136"/>
                  </a:lnTo>
                  <a:cubicBezTo>
                    <a:pt x="3223" y="12136"/>
                    <a:pt x="3460" y="11899"/>
                    <a:pt x="3460" y="11606"/>
                  </a:cubicBezTo>
                  <a:lnTo>
                    <a:pt x="3460" y="10926"/>
                  </a:lnTo>
                  <a:lnTo>
                    <a:pt x="11266" y="10926"/>
                  </a:lnTo>
                  <a:lnTo>
                    <a:pt x="11266" y="11606"/>
                  </a:lnTo>
                  <a:cubicBezTo>
                    <a:pt x="11266" y="11899"/>
                    <a:pt x="11502" y="12136"/>
                    <a:pt x="11795" y="12136"/>
                  </a:cubicBezTo>
                  <a:lnTo>
                    <a:pt x="12324" y="12136"/>
                  </a:lnTo>
                  <a:cubicBezTo>
                    <a:pt x="12617" y="12136"/>
                    <a:pt x="12854" y="11899"/>
                    <a:pt x="12854" y="11606"/>
                  </a:cubicBezTo>
                  <a:lnTo>
                    <a:pt x="12854" y="10926"/>
                  </a:lnTo>
                  <a:lnTo>
                    <a:pt x="12891" y="10926"/>
                  </a:lnTo>
                  <a:cubicBezTo>
                    <a:pt x="13903" y="10926"/>
                    <a:pt x="14725" y="10104"/>
                    <a:pt x="14734" y="9083"/>
                  </a:cubicBezTo>
                  <a:lnTo>
                    <a:pt x="14734" y="3800"/>
                  </a:lnTo>
                  <a:cubicBezTo>
                    <a:pt x="14734" y="3696"/>
                    <a:pt x="14649" y="3611"/>
                    <a:pt x="14545" y="3611"/>
                  </a:cubicBezTo>
                  <a:cubicBezTo>
                    <a:pt x="14432" y="3611"/>
                    <a:pt x="14347" y="3696"/>
                    <a:pt x="14347" y="3800"/>
                  </a:cubicBezTo>
                  <a:lnTo>
                    <a:pt x="14347" y="9083"/>
                  </a:lnTo>
                  <a:cubicBezTo>
                    <a:pt x="14347" y="9896"/>
                    <a:pt x="13695" y="10548"/>
                    <a:pt x="12891" y="10548"/>
                  </a:cubicBezTo>
                  <a:lnTo>
                    <a:pt x="1834" y="10548"/>
                  </a:lnTo>
                  <a:cubicBezTo>
                    <a:pt x="1031" y="10548"/>
                    <a:pt x="379" y="9896"/>
                    <a:pt x="379" y="9083"/>
                  </a:cubicBezTo>
                  <a:lnTo>
                    <a:pt x="379" y="1844"/>
                  </a:lnTo>
                  <a:cubicBezTo>
                    <a:pt x="379" y="1031"/>
                    <a:pt x="1031" y="379"/>
                    <a:pt x="1834" y="379"/>
                  </a:cubicBezTo>
                  <a:lnTo>
                    <a:pt x="4877" y="379"/>
                  </a:lnTo>
                  <a:cubicBezTo>
                    <a:pt x="5123" y="379"/>
                    <a:pt x="5123" y="1"/>
                    <a:pt x="48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6567525" y="3290775"/>
              <a:ext cx="69725" cy="81425"/>
            </a:xfrm>
            <a:custGeom>
              <a:avLst/>
              <a:gdLst/>
              <a:ahLst/>
              <a:cxnLst/>
              <a:rect l="l" t="t" r="r" b="b"/>
              <a:pathLst>
                <a:path w="2789" h="3257" extrusionOk="0">
                  <a:moveTo>
                    <a:pt x="256" y="1"/>
                  </a:moveTo>
                  <a:cubicBezTo>
                    <a:pt x="0" y="1"/>
                    <a:pt x="0" y="379"/>
                    <a:pt x="256" y="379"/>
                  </a:cubicBezTo>
                  <a:lnTo>
                    <a:pt x="945" y="379"/>
                  </a:lnTo>
                  <a:cubicBezTo>
                    <a:pt x="1749" y="379"/>
                    <a:pt x="2401" y="1031"/>
                    <a:pt x="2401" y="1844"/>
                  </a:cubicBezTo>
                  <a:lnTo>
                    <a:pt x="2401" y="3072"/>
                  </a:lnTo>
                  <a:cubicBezTo>
                    <a:pt x="2401" y="3195"/>
                    <a:pt x="2498" y="3257"/>
                    <a:pt x="2595" y="3257"/>
                  </a:cubicBezTo>
                  <a:cubicBezTo>
                    <a:pt x="2691" y="3257"/>
                    <a:pt x="2788" y="3195"/>
                    <a:pt x="2788" y="3072"/>
                  </a:cubicBezTo>
                  <a:lnTo>
                    <a:pt x="2788" y="1844"/>
                  </a:lnTo>
                  <a:cubicBezTo>
                    <a:pt x="2788" y="823"/>
                    <a:pt x="1957" y="1"/>
                    <a:pt x="9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312825" y="3498650"/>
              <a:ext cx="38775" cy="21325"/>
            </a:xfrm>
            <a:custGeom>
              <a:avLst/>
              <a:gdLst/>
              <a:ahLst/>
              <a:cxnLst/>
              <a:rect l="l" t="t" r="r" b="b"/>
              <a:pathLst>
                <a:path w="1551" h="853" extrusionOk="0">
                  <a:moveTo>
                    <a:pt x="190" y="0"/>
                  </a:moveTo>
                  <a:cubicBezTo>
                    <a:pt x="95" y="0"/>
                    <a:pt x="1" y="64"/>
                    <a:pt x="1" y="191"/>
                  </a:cubicBezTo>
                  <a:lnTo>
                    <a:pt x="1" y="664"/>
                  </a:lnTo>
                  <a:cubicBezTo>
                    <a:pt x="1" y="768"/>
                    <a:pt x="86" y="853"/>
                    <a:pt x="190" y="853"/>
                  </a:cubicBezTo>
                  <a:lnTo>
                    <a:pt x="1295" y="853"/>
                  </a:lnTo>
                  <a:cubicBezTo>
                    <a:pt x="1550" y="853"/>
                    <a:pt x="1550" y="475"/>
                    <a:pt x="1295" y="475"/>
                  </a:cubicBezTo>
                  <a:lnTo>
                    <a:pt x="379" y="475"/>
                  </a:lnTo>
                  <a:lnTo>
                    <a:pt x="379" y="191"/>
                  </a:lnTo>
                  <a:cubicBezTo>
                    <a:pt x="379" y="64"/>
                    <a:pt x="284" y="0"/>
                    <a:pt x="1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312600" y="3334725"/>
              <a:ext cx="280700" cy="185250"/>
            </a:xfrm>
            <a:custGeom>
              <a:avLst/>
              <a:gdLst/>
              <a:ahLst/>
              <a:cxnLst/>
              <a:rect l="l" t="t" r="r" b="b"/>
              <a:pathLst>
                <a:path w="11228" h="7410" extrusionOk="0">
                  <a:moveTo>
                    <a:pt x="199" y="1"/>
                  </a:moveTo>
                  <a:cubicBezTo>
                    <a:pt x="95" y="1"/>
                    <a:pt x="0" y="86"/>
                    <a:pt x="10" y="190"/>
                  </a:cubicBezTo>
                  <a:lnTo>
                    <a:pt x="10" y="662"/>
                  </a:lnTo>
                  <a:cubicBezTo>
                    <a:pt x="10" y="790"/>
                    <a:pt x="104" y="854"/>
                    <a:pt x="199" y="854"/>
                  </a:cubicBezTo>
                  <a:cubicBezTo>
                    <a:pt x="293" y="854"/>
                    <a:pt x="388" y="790"/>
                    <a:pt x="388" y="662"/>
                  </a:cubicBezTo>
                  <a:lnTo>
                    <a:pt x="388" y="379"/>
                  </a:lnTo>
                  <a:lnTo>
                    <a:pt x="10840" y="379"/>
                  </a:lnTo>
                  <a:lnTo>
                    <a:pt x="10840" y="7023"/>
                  </a:lnTo>
                  <a:lnTo>
                    <a:pt x="2041" y="7023"/>
                  </a:lnTo>
                  <a:cubicBezTo>
                    <a:pt x="1786" y="7023"/>
                    <a:pt x="1786" y="7410"/>
                    <a:pt x="2041" y="7410"/>
                  </a:cubicBezTo>
                  <a:lnTo>
                    <a:pt x="11039" y="7410"/>
                  </a:lnTo>
                  <a:cubicBezTo>
                    <a:pt x="11142" y="7410"/>
                    <a:pt x="11228" y="7325"/>
                    <a:pt x="11228" y="7221"/>
                  </a:cubicBezTo>
                  <a:lnTo>
                    <a:pt x="11228" y="190"/>
                  </a:lnTo>
                  <a:cubicBezTo>
                    <a:pt x="11228" y="86"/>
                    <a:pt x="11142" y="1"/>
                    <a:pt x="110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12600" y="3409625"/>
              <a:ext cx="9700" cy="35525"/>
            </a:xfrm>
            <a:custGeom>
              <a:avLst/>
              <a:gdLst/>
              <a:ahLst/>
              <a:cxnLst/>
              <a:rect l="l" t="t" r="r" b="b"/>
              <a:pathLst>
                <a:path w="388" h="1421" extrusionOk="0">
                  <a:moveTo>
                    <a:pt x="199" y="1"/>
                  </a:moveTo>
                  <a:cubicBezTo>
                    <a:pt x="95" y="1"/>
                    <a:pt x="0" y="86"/>
                    <a:pt x="10" y="190"/>
                  </a:cubicBezTo>
                  <a:lnTo>
                    <a:pt x="10" y="1229"/>
                  </a:lnTo>
                  <a:cubicBezTo>
                    <a:pt x="10" y="1357"/>
                    <a:pt x="104" y="1421"/>
                    <a:pt x="199" y="1421"/>
                  </a:cubicBezTo>
                  <a:cubicBezTo>
                    <a:pt x="293" y="1421"/>
                    <a:pt x="388" y="1357"/>
                    <a:pt x="388" y="1229"/>
                  </a:cubicBezTo>
                  <a:lnTo>
                    <a:pt x="388" y="190"/>
                  </a:lnTo>
                  <a:cubicBezTo>
                    <a:pt x="388" y="86"/>
                    <a:pt x="303" y="1"/>
                    <a:pt x="1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296525" y="3364950"/>
              <a:ext cx="74925" cy="35975"/>
            </a:xfrm>
            <a:custGeom>
              <a:avLst/>
              <a:gdLst/>
              <a:ahLst/>
              <a:cxnLst/>
              <a:rect l="l" t="t" r="r" b="b"/>
              <a:pathLst>
                <a:path w="2997" h="1439" extrusionOk="0">
                  <a:moveTo>
                    <a:pt x="2250" y="379"/>
                  </a:moveTo>
                  <a:cubicBezTo>
                    <a:pt x="2694" y="379"/>
                    <a:pt x="2694" y="1050"/>
                    <a:pt x="2250" y="1050"/>
                  </a:cubicBezTo>
                  <a:lnTo>
                    <a:pt x="747" y="1050"/>
                  </a:lnTo>
                  <a:cubicBezTo>
                    <a:pt x="303" y="1050"/>
                    <a:pt x="303" y="379"/>
                    <a:pt x="747" y="379"/>
                  </a:cubicBezTo>
                  <a:close/>
                  <a:moveTo>
                    <a:pt x="714" y="1"/>
                  </a:moveTo>
                  <a:cubicBezTo>
                    <a:pt x="322" y="1"/>
                    <a:pt x="0" y="324"/>
                    <a:pt x="0" y="720"/>
                  </a:cubicBezTo>
                  <a:cubicBezTo>
                    <a:pt x="0" y="1120"/>
                    <a:pt x="331" y="1438"/>
                    <a:pt x="730" y="1438"/>
                  </a:cubicBezTo>
                  <a:cubicBezTo>
                    <a:pt x="735" y="1438"/>
                    <a:pt x="741" y="1438"/>
                    <a:pt x="747" y="1438"/>
                  </a:cubicBezTo>
                  <a:lnTo>
                    <a:pt x="2250" y="1438"/>
                  </a:lnTo>
                  <a:cubicBezTo>
                    <a:pt x="2256" y="1438"/>
                    <a:pt x="2261" y="1438"/>
                    <a:pt x="2267" y="1438"/>
                  </a:cubicBezTo>
                  <a:cubicBezTo>
                    <a:pt x="2666" y="1438"/>
                    <a:pt x="2996" y="1120"/>
                    <a:pt x="2996" y="720"/>
                  </a:cubicBezTo>
                  <a:cubicBezTo>
                    <a:pt x="2996" y="324"/>
                    <a:pt x="2674" y="1"/>
                    <a:pt x="2283" y="1"/>
                  </a:cubicBezTo>
                  <a:cubicBezTo>
                    <a:pt x="2272" y="1"/>
                    <a:pt x="2261" y="1"/>
                    <a:pt x="2250" y="1"/>
                  </a:cubicBezTo>
                  <a:lnTo>
                    <a:pt x="747" y="1"/>
                  </a:lnTo>
                  <a:cubicBezTo>
                    <a:pt x="736" y="1"/>
                    <a:pt x="725" y="1"/>
                    <a:pt x="7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92275" y="3453800"/>
              <a:ext cx="79175" cy="35975"/>
            </a:xfrm>
            <a:custGeom>
              <a:avLst/>
              <a:gdLst/>
              <a:ahLst/>
              <a:cxnLst/>
              <a:rect l="l" t="t" r="r" b="b"/>
              <a:pathLst>
                <a:path w="3167" h="1439" extrusionOk="0">
                  <a:moveTo>
                    <a:pt x="2420" y="388"/>
                  </a:moveTo>
                  <a:cubicBezTo>
                    <a:pt x="2864" y="388"/>
                    <a:pt x="2864" y="1059"/>
                    <a:pt x="2420" y="1059"/>
                  </a:cubicBezTo>
                  <a:lnTo>
                    <a:pt x="917" y="1059"/>
                  </a:lnTo>
                  <a:cubicBezTo>
                    <a:pt x="473" y="1059"/>
                    <a:pt x="473" y="388"/>
                    <a:pt x="917" y="388"/>
                  </a:cubicBezTo>
                  <a:close/>
                  <a:moveTo>
                    <a:pt x="2437" y="1"/>
                  </a:moveTo>
                  <a:cubicBezTo>
                    <a:pt x="2431" y="1"/>
                    <a:pt x="2426" y="1"/>
                    <a:pt x="2420" y="1"/>
                  </a:cubicBezTo>
                  <a:lnTo>
                    <a:pt x="917" y="1"/>
                  </a:lnTo>
                  <a:cubicBezTo>
                    <a:pt x="0" y="39"/>
                    <a:pt x="0" y="1400"/>
                    <a:pt x="917" y="1437"/>
                  </a:cubicBezTo>
                  <a:lnTo>
                    <a:pt x="2420" y="1437"/>
                  </a:lnTo>
                  <a:cubicBezTo>
                    <a:pt x="2431" y="1438"/>
                    <a:pt x="2442" y="1438"/>
                    <a:pt x="2453" y="1438"/>
                  </a:cubicBezTo>
                  <a:cubicBezTo>
                    <a:pt x="2844" y="1438"/>
                    <a:pt x="3166" y="1114"/>
                    <a:pt x="3166" y="719"/>
                  </a:cubicBezTo>
                  <a:cubicBezTo>
                    <a:pt x="3166" y="319"/>
                    <a:pt x="2836" y="1"/>
                    <a:pt x="2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406625" y="3367100"/>
              <a:ext cx="141075" cy="120675"/>
            </a:xfrm>
            <a:custGeom>
              <a:avLst/>
              <a:gdLst/>
              <a:ahLst/>
              <a:cxnLst/>
              <a:rect l="l" t="t" r="r" b="b"/>
              <a:pathLst>
                <a:path w="5643" h="4827" extrusionOk="0">
                  <a:moveTo>
                    <a:pt x="3034" y="388"/>
                  </a:moveTo>
                  <a:lnTo>
                    <a:pt x="3034" y="1229"/>
                  </a:lnTo>
                  <a:cubicBezTo>
                    <a:pt x="2741" y="1276"/>
                    <a:pt x="2477" y="1428"/>
                    <a:pt x="2288" y="1654"/>
                  </a:cubicBezTo>
                  <a:lnTo>
                    <a:pt x="1569" y="1239"/>
                  </a:lnTo>
                  <a:cubicBezTo>
                    <a:pt x="1910" y="757"/>
                    <a:pt x="2448" y="445"/>
                    <a:pt x="3034" y="388"/>
                  </a:cubicBezTo>
                  <a:close/>
                  <a:moveTo>
                    <a:pt x="3412" y="388"/>
                  </a:moveTo>
                  <a:cubicBezTo>
                    <a:pt x="3998" y="445"/>
                    <a:pt x="4537" y="757"/>
                    <a:pt x="4877" y="1239"/>
                  </a:cubicBezTo>
                  <a:lnTo>
                    <a:pt x="4149" y="1654"/>
                  </a:lnTo>
                  <a:cubicBezTo>
                    <a:pt x="3970" y="1428"/>
                    <a:pt x="3705" y="1276"/>
                    <a:pt x="3412" y="1229"/>
                  </a:cubicBezTo>
                  <a:lnTo>
                    <a:pt x="3412" y="388"/>
                  </a:lnTo>
                  <a:close/>
                  <a:moveTo>
                    <a:pt x="3228" y="1590"/>
                  </a:moveTo>
                  <a:cubicBezTo>
                    <a:pt x="3430" y="1590"/>
                    <a:pt x="3634" y="1666"/>
                    <a:pt x="3800" y="1834"/>
                  </a:cubicBezTo>
                  <a:cubicBezTo>
                    <a:pt x="4319" y="2344"/>
                    <a:pt x="3951" y="3233"/>
                    <a:pt x="3223" y="3233"/>
                  </a:cubicBezTo>
                  <a:cubicBezTo>
                    <a:pt x="2770" y="3233"/>
                    <a:pt x="2401" y="2864"/>
                    <a:pt x="2401" y="2410"/>
                  </a:cubicBezTo>
                  <a:cubicBezTo>
                    <a:pt x="2401" y="1918"/>
                    <a:pt x="2807" y="1590"/>
                    <a:pt x="3228" y="1590"/>
                  </a:cubicBezTo>
                  <a:close/>
                  <a:moveTo>
                    <a:pt x="1380" y="1569"/>
                  </a:moveTo>
                  <a:lnTo>
                    <a:pt x="2099" y="1985"/>
                  </a:lnTo>
                  <a:cubicBezTo>
                    <a:pt x="1995" y="2259"/>
                    <a:pt x="1995" y="2562"/>
                    <a:pt x="2099" y="2836"/>
                  </a:cubicBezTo>
                  <a:lnTo>
                    <a:pt x="1380" y="3251"/>
                  </a:lnTo>
                  <a:cubicBezTo>
                    <a:pt x="1135" y="2722"/>
                    <a:pt x="1135" y="2099"/>
                    <a:pt x="1380" y="1569"/>
                  </a:cubicBezTo>
                  <a:close/>
                  <a:moveTo>
                    <a:pt x="5066" y="1569"/>
                  </a:moveTo>
                  <a:cubicBezTo>
                    <a:pt x="5312" y="2099"/>
                    <a:pt x="5312" y="2722"/>
                    <a:pt x="5066" y="3251"/>
                  </a:cubicBezTo>
                  <a:lnTo>
                    <a:pt x="4338" y="2836"/>
                  </a:lnTo>
                  <a:cubicBezTo>
                    <a:pt x="4452" y="2562"/>
                    <a:pt x="4452" y="2259"/>
                    <a:pt x="4338" y="1985"/>
                  </a:cubicBezTo>
                  <a:lnTo>
                    <a:pt x="5066" y="1569"/>
                  </a:lnTo>
                  <a:close/>
                  <a:moveTo>
                    <a:pt x="2288" y="3166"/>
                  </a:moveTo>
                  <a:cubicBezTo>
                    <a:pt x="2477" y="3393"/>
                    <a:pt x="2741" y="3544"/>
                    <a:pt x="3034" y="3592"/>
                  </a:cubicBezTo>
                  <a:lnTo>
                    <a:pt x="3034" y="4433"/>
                  </a:lnTo>
                  <a:cubicBezTo>
                    <a:pt x="2448" y="4376"/>
                    <a:pt x="1910" y="4064"/>
                    <a:pt x="1569" y="3582"/>
                  </a:cubicBezTo>
                  <a:lnTo>
                    <a:pt x="2288" y="3166"/>
                  </a:lnTo>
                  <a:close/>
                  <a:moveTo>
                    <a:pt x="4149" y="3166"/>
                  </a:moveTo>
                  <a:lnTo>
                    <a:pt x="4877" y="3582"/>
                  </a:lnTo>
                  <a:cubicBezTo>
                    <a:pt x="4537" y="4064"/>
                    <a:pt x="3998" y="4376"/>
                    <a:pt x="3412" y="4433"/>
                  </a:cubicBezTo>
                  <a:lnTo>
                    <a:pt x="3412" y="3592"/>
                  </a:lnTo>
                  <a:cubicBezTo>
                    <a:pt x="3705" y="3544"/>
                    <a:pt x="3970" y="3393"/>
                    <a:pt x="4149" y="3166"/>
                  </a:cubicBezTo>
                  <a:close/>
                  <a:moveTo>
                    <a:pt x="3223" y="0"/>
                  </a:moveTo>
                  <a:cubicBezTo>
                    <a:pt x="1078" y="0"/>
                    <a:pt x="0" y="2599"/>
                    <a:pt x="1522" y="4121"/>
                  </a:cubicBezTo>
                  <a:cubicBezTo>
                    <a:pt x="2013" y="4609"/>
                    <a:pt x="2615" y="4827"/>
                    <a:pt x="3205" y="4827"/>
                  </a:cubicBezTo>
                  <a:cubicBezTo>
                    <a:pt x="4446" y="4827"/>
                    <a:pt x="5636" y="3864"/>
                    <a:pt x="5643" y="2410"/>
                  </a:cubicBezTo>
                  <a:cubicBezTo>
                    <a:pt x="5633" y="1078"/>
                    <a:pt x="4556" y="0"/>
                    <a:pt x="32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35"/>
          <p:cNvGrpSpPr/>
          <p:nvPr/>
        </p:nvGrpSpPr>
        <p:grpSpPr>
          <a:xfrm>
            <a:off x="3833913" y="3396450"/>
            <a:ext cx="372150" cy="368600"/>
            <a:chOff x="7498175" y="2072375"/>
            <a:chExt cx="372150" cy="368600"/>
          </a:xfrm>
        </p:grpSpPr>
        <p:sp>
          <p:nvSpPr>
            <p:cNvPr id="1173" name="Google Shape;1173;p35"/>
            <p:cNvSpPr/>
            <p:nvPr/>
          </p:nvSpPr>
          <p:spPr>
            <a:xfrm>
              <a:off x="7498175" y="2072375"/>
              <a:ext cx="372150" cy="368600"/>
            </a:xfrm>
            <a:custGeom>
              <a:avLst/>
              <a:gdLst/>
              <a:ahLst/>
              <a:cxnLst/>
              <a:rect l="l" t="t" r="r" b="b"/>
              <a:pathLst>
                <a:path w="14886" h="14744" extrusionOk="0">
                  <a:moveTo>
                    <a:pt x="4187" y="4574"/>
                  </a:moveTo>
                  <a:lnTo>
                    <a:pt x="4187" y="5113"/>
                  </a:lnTo>
                  <a:lnTo>
                    <a:pt x="1825" y="5113"/>
                  </a:lnTo>
                  <a:lnTo>
                    <a:pt x="1825" y="4574"/>
                  </a:lnTo>
                  <a:close/>
                  <a:moveTo>
                    <a:pt x="13061" y="4574"/>
                  </a:moveTo>
                  <a:lnTo>
                    <a:pt x="13061" y="5113"/>
                  </a:lnTo>
                  <a:lnTo>
                    <a:pt x="10699" y="5113"/>
                  </a:lnTo>
                  <a:lnTo>
                    <a:pt x="10699" y="4574"/>
                  </a:lnTo>
                  <a:close/>
                  <a:moveTo>
                    <a:pt x="3696" y="5548"/>
                  </a:moveTo>
                  <a:lnTo>
                    <a:pt x="3696" y="11435"/>
                  </a:lnTo>
                  <a:lnTo>
                    <a:pt x="2316" y="11435"/>
                  </a:lnTo>
                  <a:lnTo>
                    <a:pt x="2316" y="5548"/>
                  </a:lnTo>
                  <a:close/>
                  <a:moveTo>
                    <a:pt x="12570" y="5548"/>
                  </a:moveTo>
                  <a:lnTo>
                    <a:pt x="12570" y="11435"/>
                  </a:lnTo>
                  <a:lnTo>
                    <a:pt x="11190" y="11435"/>
                  </a:lnTo>
                  <a:lnTo>
                    <a:pt x="11190" y="5548"/>
                  </a:lnTo>
                  <a:close/>
                  <a:moveTo>
                    <a:pt x="4187" y="11880"/>
                  </a:moveTo>
                  <a:lnTo>
                    <a:pt x="4187" y="12418"/>
                  </a:lnTo>
                  <a:lnTo>
                    <a:pt x="1825" y="12418"/>
                  </a:lnTo>
                  <a:lnTo>
                    <a:pt x="1825" y="11880"/>
                  </a:lnTo>
                  <a:close/>
                  <a:moveTo>
                    <a:pt x="8620" y="11880"/>
                  </a:moveTo>
                  <a:lnTo>
                    <a:pt x="8620" y="12418"/>
                  </a:lnTo>
                  <a:lnTo>
                    <a:pt x="6257" y="12418"/>
                  </a:lnTo>
                  <a:lnTo>
                    <a:pt x="6257" y="11880"/>
                  </a:lnTo>
                  <a:close/>
                  <a:moveTo>
                    <a:pt x="13061" y="11880"/>
                  </a:moveTo>
                  <a:lnTo>
                    <a:pt x="13061" y="12418"/>
                  </a:lnTo>
                  <a:lnTo>
                    <a:pt x="10699" y="12418"/>
                  </a:lnTo>
                  <a:lnTo>
                    <a:pt x="10699" y="11880"/>
                  </a:lnTo>
                  <a:close/>
                  <a:moveTo>
                    <a:pt x="13713" y="12853"/>
                  </a:moveTo>
                  <a:lnTo>
                    <a:pt x="13713" y="13316"/>
                  </a:lnTo>
                  <a:lnTo>
                    <a:pt x="4027" y="13316"/>
                  </a:lnTo>
                  <a:cubicBezTo>
                    <a:pt x="3734" y="13316"/>
                    <a:pt x="3734" y="13751"/>
                    <a:pt x="4027" y="13751"/>
                  </a:cubicBezTo>
                  <a:lnTo>
                    <a:pt x="14366" y="13751"/>
                  </a:lnTo>
                  <a:lnTo>
                    <a:pt x="14366" y="14308"/>
                  </a:lnTo>
                  <a:lnTo>
                    <a:pt x="530" y="14308"/>
                  </a:lnTo>
                  <a:lnTo>
                    <a:pt x="530" y="13751"/>
                  </a:lnTo>
                  <a:lnTo>
                    <a:pt x="3299" y="13751"/>
                  </a:lnTo>
                  <a:cubicBezTo>
                    <a:pt x="3582" y="13751"/>
                    <a:pt x="3582" y="13316"/>
                    <a:pt x="3299" y="13316"/>
                  </a:cubicBezTo>
                  <a:lnTo>
                    <a:pt x="1182" y="13316"/>
                  </a:lnTo>
                  <a:lnTo>
                    <a:pt x="1182" y="12853"/>
                  </a:lnTo>
                  <a:close/>
                  <a:moveTo>
                    <a:pt x="7443" y="0"/>
                  </a:moveTo>
                  <a:cubicBezTo>
                    <a:pt x="7405" y="0"/>
                    <a:pt x="7367" y="10"/>
                    <a:pt x="7334" y="28"/>
                  </a:cubicBezTo>
                  <a:lnTo>
                    <a:pt x="190" y="4168"/>
                  </a:lnTo>
                  <a:cubicBezTo>
                    <a:pt x="1" y="4281"/>
                    <a:pt x="76" y="4574"/>
                    <a:pt x="303" y="4574"/>
                  </a:cubicBezTo>
                  <a:lnTo>
                    <a:pt x="1390" y="4574"/>
                  </a:lnTo>
                  <a:lnTo>
                    <a:pt x="1390" y="5330"/>
                  </a:lnTo>
                  <a:cubicBezTo>
                    <a:pt x="1390" y="5453"/>
                    <a:pt x="1484" y="5548"/>
                    <a:pt x="1607" y="5548"/>
                  </a:cubicBezTo>
                  <a:lnTo>
                    <a:pt x="1881" y="5548"/>
                  </a:lnTo>
                  <a:lnTo>
                    <a:pt x="1881" y="11435"/>
                  </a:lnTo>
                  <a:lnTo>
                    <a:pt x="1607" y="11435"/>
                  </a:lnTo>
                  <a:cubicBezTo>
                    <a:pt x="1484" y="11435"/>
                    <a:pt x="1390" y="11539"/>
                    <a:pt x="1390" y="11653"/>
                  </a:cubicBezTo>
                  <a:lnTo>
                    <a:pt x="1390" y="12409"/>
                  </a:lnTo>
                  <a:lnTo>
                    <a:pt x="964" y="12409"/>
                  </a:lnTo>
                  <a:cubicBezTo>
                    <a:pt x="842" y="12409"/>
                    <a:pt x="738" y="12513"/>
                    <a:pt x="738" y="12636"/>
                  </a:cubicBezTo>
                  <a:lnTo>
                    <a:pt x="738" y="13316"/>
                  </a:lnTo>
                  <a:lnTo>
                    <a:pt x="312" y="13316"/>
                  </a:lnTo>
                  <a:cubicBezTo>
                    <a:pt x="190" y="13316"/>
                    <a:pt x="86" y="13411"/>
                    <a:pt x="86" y="13533"/>
                  </a:cubicBezTo>
                  <a:lnTo>
                    <a:pt x="86" y="14526"/>
                  </a:lnTo>
                  <a:cubicBezTo>
                    <a:pt x="86" y="14639"/>
                    <a:pt x="190" y="14743"/>
                    <a:pt x="312" y="14743"/>
                  </a:cubicBezTo>
                  <a:lnTo>
                    <a:pt x="14583" y="14743"/>
                  </a:lnTo>
                  <a:cubicBezTo>
                    <a:pt x="14706" y="14743"/>
                    <a:pt x="14800" y="14639"/>
                    <a:pt x="14800" y="14526"/>
                  </a:cubicBezTo>
                  <a:lnTo>
                    <a:pt x="14800" y="13533"/>
                  </a:lnTo>
                  <a:cubicBezTo>
                    <a:pt x="14800" y="13416"/>
                    <a:pt x="14714" y="13315"/>
                    <a:pt x="14598" y="13315"/>
                  </a:cubicBezTo>
                  <a:cubicBezTo>
                    <a:pt x="14593" y="13315"/>
                    <a:pt x="14588" y="13316"/>
                    <a:pt x="14583" y="13316"/>
                  </a:cubicBezTo>
                  <a:lnTo>
                    <a:pt x="14148" y="13316"/>
                  </a:lnTo>
                  <a:lnTo>
                    <a:pt x="14148" y="12636"/>
                  </a:lnTo>
                  <a:cubicBezTo>
                    <a:pt x="14148" y="12513"/>
                    <a:pt x="14044" y="12409"/>
                    <a:pt x="13931" y="12409"/>
                  </a:cubicBezTo>
                  <a:lnTo>
                    <a:pt x="13496" y="12409"/>
                  </a:lnTo>
                  <a:lnTo>
                    <a:pt x="13496" y="11653"/>
                  </a:lnTo>
                  <a:cubicBezTo>
                    <a:pt x="13496" y="11539"/>
                    <a:pt x="13392" y="11435"/>
                    <a:pt x="13279" y="11435"/>
                  </a:cubicBezTo>
                  <a:lnTo>
                    <a:pt x="13005" y="11435"/>
                  </a:lnTo>
                  <a:lnTo>
                    <a:pt x="13005" y="5548"/>
                  </a:lnTo>
                  <a:lnTo>
                    <a:pt x="13279" y="5548"/>
                  </a:lnTo>
                  <a:cubicBezTo>
                    <a:pt x="13392" y="5548"/>
                    <a:pt x="13496" y="5453"/>
                    <a:pt x="13496" y="5330"/>
                  </a:cubicBezTo>
                  <a:lnTo>
                    <a:pt x="13496" y="4574"/>
                  </a:lnTo>
                  <a:lnTo>
                    <a:pt x="14583" y="4574"/>
                  </a:lnTo>
                  <a:cubicBezTo>
                    <a:pt x="14800" y="4574"/>
                    <a:pt x="14885" y="4272"/>
                    <a:pt x="14687" y="4168"/>
                  </a:cubicBezTo>
                  <a:lnTo>
                    <a:pt x="12664" y="2996"/>
                  </a:lnTo>
                  <a:cubicBezTo>
                    <a:pt x="12625" y="2972"/>
                    <a:pt x="12586" y="2961"/>
                    <a:pt x="12549" y="2961"/>
                  </a:cubicBezTo>
                  <a:cubicBezTo>
                    <a:pt x="12358" y="2961"/>
                    <a:pt x="12233" y="3247"/>
                    <a:pt x="12447" y="3374"/>
                  </a:cubicBezTo>
                  <a:lnTo>
                    <a:pt x="13770" y="4130"/>
                  </a:lnTo>
                  <a:lnTo>
                    <a:pt x="10207" y="4130"/>
                  </a:lnTo>
                  <a:cubicBezTo>
                    <a:pt x="9914" y="4130"/>
                    <a:pt x="9914" y="4574"/>
                    <a:pt x="10207" y="4574"/>
                  </a:cubicBezTo>
                  <a:lnTo>
                    <a:pt x="10264" y="4574"/>
                  </a:lnTo>
                  <a:lnTo>
                    <a:pt x="10264" y="5330"/>
                  </a:lnTo>
                  <a:cubicBezTo>
                    <a:pt x="10264" y="5444"/>
                    <a:pt x="10358" y="5548"/>
                    <a:pt x="10481" y="5548"/>
                  </a:cubicBezTo>
                  <a:lnTo>
                    <a:pt x="10746" y="5548"/>
                  </a:lnTo>
                  <a:lnTo>
                    <a:pt x="10746" y="11435"/>
                  </a:lnTo>
                  <a:lnTo>
                    <a:pt x="10481" y="11435"/>
                  </a:lnTo>
                  <a:cubicBezTo>
                    <a:pt x="10358" y="11435"/>
                    <a:pt x="10264" y="11539"/>
                    <a:pt x="10264" y="11653"/>
                  </a:cubicBezTo>
                  <a:lnTo>
                    <a:pt x="10264" y="12409"/>
                  </a:lnTo>
                  <a:lnTo>
                    <a:pt x="9054" y="12409"/>
                  </a:lnTo>
                  <a:lnTo>
                    <a:pt x="9054" y="11653"/>
                  </a:lnTo>
                  <a:cubicBezTo>
                    <a:pt x="9054" y="11539"/>
                    <a:pt x="8960" y="11435"/>
                    <a:pt x="8837" y="11435"/>
                  </a:cubicBezTo>
                  <a:lnTo>
                    <a:pt x="8572" y="11435"/>
                  </a:lnTo>
                  <a:lnTo>
                    <a:pt x="8572" y="6436"/>
                  </a:lnTo>
                  <a:cubicBezTo>
                    <a:pt x="8572" y="6290"/>
                    <a:pt x="8461" y="6216"/>
                    <a:pt x="8350" y="6216"/>
                  </a:cubicBezTo>
                  <a:cubicBezTo>
                    <a:pt x="8239" y="6216"/>
                    <a:pt x="8128" y="6290"/>
                    <a:pt x="8128" y="6436"/>
                  </a:cubicBezTo>
                  <a:lnTo>
                    <a:pt x="8128" y="11435"/>
                  </a:lnTo>
                  <a:lnTo>
                    <a:pt x="6748" y="11435"/>
                  </a:lnTo>
                  <a:lnTo>
                    <a:pt x="6748" y="6436"/>
                  </a:lnTo>
                  <a:cubicBezTo>
                    <a:pt x="6748" y="6290"/>
                    <a:pt x="6640" y="6216"/>
                    <a:pt x="6531" y="6216"/>
                  </a:cubicBezTo>
                  <a:cubicBezTo>
                    <a:pt x="6422" y="6216"/>
                    <a:pt x="6314" y="6290"/>
                    <a:pt x="6314" y="6436"/>
                  </a:cubicBezTo>
                  <a:lnTo>
                    <a:pt x="6314" y="11435"/>
                  </a:lnTo>
                  <a:lnTo>
                    <a:pt x="6039" y="11435"/>
                  </a:lnTo>
                  <a:cubicBezTo>
                    <a:pt x="5917" y="11435"/>
                    <a:pt x="5822" y="11539"/>
                    <a:pt x="5822" y="11653"/>
                  </a:cubicBezTo>
                  <a:lnTo>
                    <a:pt x="5822" y="12409"/>
                  </a:lnTo>
                  <a:lnTo>
                    <a:pt x="4622" y="12409"/>
                  </a:lnTo>
                  <a:lnTo>
                    <a:pt x="4622" y="11653"/>
                  </a:lnTo>
                  <a:cubicBezTo>
                    <a:pt x="4622" y="11539"/>
                    <a:pt x="4527" y="11435"/>
                    <a:pt x="4405" y="11435"/>
                  </a:cubicBezTo>
                  <a:lnTo>
                    <a:pt x="4130" y="11435"/>
                  </a:lnTo>
                  <a:lnTo>
                    <a:pt x="4130" y="5548"/>
                  </a:lnTo>
                  <a:lnTo>
                    <a:pt x="4405" y="5548"/>
                  </a:lnTo>
                  <a:cubicBezTo>
                    <a:pt x="4527" y="5548"/>
                    <a:pt x="4622" y="5453"/>
                    <a:pt x="4622" y="5330"/>
                  </a:cubicBezTo>
                  <a:lnTo>
                    <a:pt x="4622" y="4574"/>
                  </a:lnTo>
                  <a:lnTo>
                    <a:pt x="4641" y="4574"/>
                  </a:lnTo>
                  <a:cubicBezTo>
                    <a:pt x="4931" y="4574"/>
                    <a:pt x="4934" y="4139"/>
                    <a:pt x="4650" y="4139"/>
                  </a:cubicBezTo>
                  <a:cubicBezTo>
                    <a:pt x="4647" y="4139"/>
                    <a:pt x="4644" y="4139"/>
                    <a:pt x="4641" y="4139"/>
                  </a:cubicBezTo>
                  <a:lnTo>
                    <a:pt x="1116" y="4139"/>
                  </a:lnTo>
                  <a:lnTo>
                    <a:pt x="7438" y="473"/>
                  </a:lnTo>
                  <a:lnTo>
                    <a:pt x="11880" y="3043"/>
                  </a:lnTo>
                  <a:cubicBezTo>
                    <a:pt x="11920" y="3068"/>
                    <a:pt x="11959" y="3078"/>
                    <a:pt x="11995" y="3078"/>
                  </a:cubicBezTo>
                  <a:cubicBezTo>
                    <a:pt x="12184" y="3078"/>
                    <a:pt x="12303" y="2792"/>
                    <a:pt x="12097" y="2665"/>
                  </a:cubicBezTo>
                  <a:lnTo>
                    <a:pt x="7552" y="28"/>
                  </a:lnTo>
                  <a:cubicBezTo>
                    <a:pt x="7519" y="10"/>
                    <a:pt x="7481" y="0"/>
                    <a:pt x="7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660725" y="2125650"/>
              <a:ext cx="46800" cy="82425"/>
            </a:xfrm>
            <a:custGeom>
              <a:avLst/>
              <a:gdLst/>
              <a:ahLst/>
              <a:cxnLst/>
              <a:rect l="l" t="t" r="r" b="b"/>
              <a:pathLst>
                <a:path w="1872" h="3297" extrusionOk="0">
                  <a:moveTo>
                    <a:pt x="719" y="714"/>
                  </a:moveTo>
                  <a:lnTo>
                    <a:pt x="719" y="1385"/>
                  </a:lnTo>
                  <a:cubicBezTo>
                    <a:pt x="350" y="1319"/>
                    <a:pt x="350" y="789"/>
                    <a:pt x="719" y="714"/>
                  </a:cubicBezTo>
                  <a:close/>
                  <a:moveTo>
                    <a:pt x="1154" y="1905"/>
                  </a:moveTo>
                  <a:cubicBezTo>
                    <a:pt x="1532" y="1980"/>
                    <a:pt x="1532" y="2509"/>
                    <a:pt x="1154" y="2585"/>
                  </a:cubicBezTo>
                  <a:lnTo>
                    <a:pt x="1154" y="1905"/>
                  </a:lnTo>
                  <a:close/>
                  <a:moveTo>
                    <a:pt x="936" y="0"/>
                  </a:moveTo>
                  <a:cubicBezTo>
                    <a:pt x="828" y="0"/>
                    <a:pt x="719" y="71"/>
                    <a:pt x="719" y="213"/>
                  </a:cubicBezTo>
                  <a:lnTo>
                    <a:pt x="719" y="260"/>
                  </a:lnTo>
                  <a:cubicBezTo>
                    <a:pt x="312" y="345"/>
                    <a:pt x="1" y="667"/>
                    <a:pt x="1" y="1054"/>
                  </a:cubicBezTo>
                  <a:cubicBezTo>
                    <a:pt x="1" y="1432"/>
                    <a:pt x="312" y="1763"/>
                    <a:pt x="719" y="1838"/>
                  </a:cubicBezTo>
                  <a:lnTo>
                    <a:pt x="719" y="2576"/>
                  </a:lnTo>
                  <a:cubicBezTo>
                    <a:pt x="568" y="2538"/>
                    <a:pt x="454" y="2405"/>
                    <a:pt x="445" y="2245"/>
                  </a:cubicBezTo>
                  <a:cubicBezTo>
                    <a:pt x="445" y="2098"/>
                    <a:pt x="336" y="2025"/>
                    <a:pt x="227" y="2025"/>
                  </a:cubicBezTo>
                  <a:cubicBezTo>
                    <a:pt x="119" y="2025"/>
                    <a:pt x="10" y="2098"/>
                    <a:pt x="10" y="2245"/>
                  </a:cubicBezTo>
                  <a:cubicBezTo>
                    <a:pt x="10" y="2623"/>
                    <a:pt x="312" y="2954"/>
                    <a:pt x="719" y="3029"/>
                  </a:cubicBezTo>
                  <a:lnTo>
                    <a:pt x="719" y="3076"/>
                  </a:lnTo>
                  <a:cubicBezTo>
                    <a:pt x="719" y="3223"/>
                    <a:pt x="828" y="3296"/>
                    <a:pt x="936" y="3296"/>
                  </a:cubicBezTo>
                  <a:cubicBezTo>
                    <a:pt x="1045" y="3296"/>
                    <a:pt x="1154" y="3223"/>
                    <a:pt x="1154" y="3076"/>
                  </a:cubicBezTo>
                  <a:lnTo>
                    <a:pt x="1154" y="3029"/>
                  </a:lnTo>
                  <a:cubicBezTo>
                    <a:pt x="1569" y="2944"/>
                    <a:pt x="1872" y="2623"/>
                    <a:pt x="1872" y="2245"/>
                  </a:cubicBezTo>
                  <a:cubicBezTo>
                    <a:pt x="1872" y="1857"/>
                    <a:pt x="1569" y="1536"/>
                    <a:pt x="1154" y="1451"/>
                  </a:cubicBezTo>
                  <a:lnTo>
                    <a:pt x="1154" y="714"/>
                  </a:lnTo>
                  <a:cubicBezTo>
                    <a:pt x="1314" y="761"/>
                    <a:pt x="1418" y="893"/>
                    <a:pt x="1437" y="1054"/>
                  </a:cubicBezTo>
                  <a:cubicBezTo>
                    <a:pt x="1437" y="1196"/>
                    <a:pt x="1546" y="1267"/>
                    <a:pt x="1654" y="1267"/>
                  </a:cubicBezTo>
                  <a:cubicBezTo>
                    <a:pt x="1763" y="1267"/>
                    <a:pt x="1872" y="1196"/>
                    <a:pt x="1872" y="1054"/>
                  </a:cubicBezTo>
                  <a:cubicBezTo>
                    <a:pt x="1872" y="667"/>
                    <a:pt x="1569" y="345"/>
                    <a:pt x="1154" y="260"/>
                  </a:cubicBezTo>
                  <a:lnTo>
                    <a:pt x="1154" y="213"/>
                  </a:lnTo>
                  <a:cubicBezTo>
                    <a:pt x="1154" y="71"/>
                    <a:pt x="1045" y="0"/>
                    <a:pt x="9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604325" y="2107100"/>
              <a:ext cx="139350" cy="119350"/>
            </a:xfrm>
            <a:custGeom>
              <a:avLst/>
              <a:gdLst/>
              <a:ahLst/>
              <a:cxnLst/>
              <a:rect l="l" t="t" r="r" b="b"/>
              <a:pathLst>
                <a:path w="5574" h="4774" extrusionOk="0">
                  <a:moveTo>
                    <a:pt x="3181" y="436"/>
                  </a:moveTo>
                  <a:cubicBezTo>
                    <a:pt x="4179" y="436"/>
                    <a:pt x="5139" y="1212"/>
                    <a:pt x="5139" y="2382"/>
                  </a:cubicBezTo>
                  <a:cubicBezTo>
                    <a:pt x="5139" y="3459"/>
                    <a:pt x="4270" y="4329"/>
                    <a:pt x="3192" y="4329"/>
                  </a:cubicBezTo>
                  <a:cubicBezTo>
                    <a:pt x="1463" y="4329"/>
                    <a:pt x="593" y="2231"/>
                    <a:pt x="1822" y="1012"/>
                  </a:cubicBezTo>
                  <a:cubicBezTo>
                    <a:pt x="2216" y="614"/>
                    <a:pt x="2703" y="436"/>
                    <a:pt x="3181" y="436"/>
                  </a:cubicBezTo>
                  <a:close/>
                  <a:moveTo>
                    <a:pt x="3181" y="0"/>
                  </a:moveTo>
                  <a:cubicBezTo>
                    <a:pt x="1071" y="0"/>
                    <a:pt x="1" y="2564"/>
                    <a:pt x="1501" y="4064"/>
                  </a:cubicBezTo>
                  <a:cubicBezTo>
                    <a:pt x="1987" y="4554"/>
                    <a:pt x="2586" y="4773"/>
                    <a:pt x="3174" y="4773"/>
                  </a:cubicBezTo>
                  <a:cubicBezTo>
                    <a:pt x="4399" y="4773"/>
                    <a:pt x="5574" y="3819"/>
                    <a:pt x="5574" y="2382"/>
                  </a:cubicBezTo>
                  <a:cubicBezTo>
                    <a:pt x="5574" y="1068"/>
                    <a:pt x="4506" y="10"/>
                    <a:pt x="3192" y="0"/>
                  </a:cubicBezTo>
                  <a:cubicBezTo>
                    <a:pt x="3188" y="0"/>
                    <a:pt x="3184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35"/>
          <p:cNvGrpSpPr/>
          <p:nvPr/>
        </p:nvGrpSpPr>
        <p:grpSpPr>
          <a:xfrm>
            <a:off x="5124300" y="2148925"/>
            <a:ext cx="295350" cy="368600"/>
            <a:chOff x="3841250" y="2071650"/>
            <a:chExt cx="295350" cy="368600"/>
          </a:xfrm>
        </p:grpSpPr>
        <p:sp>
          <p:nvSpPr>
            <p:cNvPr id="1177" name="Google Shape;1177;p35"/>
            <p:cNvSpPr/>
            <p:nvPr/>
          </p:nvSpPr>
          <p:spPr>
            <a:xfrm>
              <a:off x="3841250" y="2071650"/>
              <a:ext cx="295350" cy="368600"/>
            </a:xfrm>
            <a:custGeom>
              <a:avLst/>
              <a:gdLst/>
              <a:ahLst/>
              <a:cxnLst/>
              <a:rect l="l" t="t" r="r" b="b"/>
              <a:pathLst>
                <a:path w="11814" h="14744" extrusionOk="0">
                  <a:moveTo>
                    <a:pt x="1418" y="1"/>
                  </a:moveTo>
                  <a:cubicBezTo>
                    <a:pt x="633" y="1"/>
                    <a:pt x="0" y="634"/>
                    <a:pt x="0" y="1418"/>
                  </a:cubicBezTo>
                  <a:lnTo>
                    <a:pt x="0" y="13326"/>
                  </a:lnTo>
                  <a:cubicBezTo>
                    <a:pt x="0" y="14101"/>
                    <a:pt x="633" y="14744"/>
                    <a:pt x="1418" y="14744"/>
                  </a:cubicBezTo>
                  <a:lnTo>
                    <a:pt x="10396" y="14744"/>
                  </a:lnTo>
                  <a:cubicBezTo>
                    <a:pt x="11171" y="14744"/>
                    <a:pt x="11814" y="14101"/>
                    <a:pt x="11814" y="13326"/>
                  </a:cubicBezTo>
                  <a:lnTo>
                    <a:pt x="11814" y="10671"/>
                  </a:lnTo>
                  <a:cubicBezTo>
                    <a:pt x="11814" y="10543"/>
                    <a:pt x="11717" y="10479"/>
                    <a:pt x="11620" y="10479"/>
                  </a:cubicBezTo>
                  <a:cubicBezTo>
                    <a:pt x="11523" y="10479"/>
                    <a:pt x="11426" y="10543"/>
                    <a:pt x="11426" y="10671"/>
                  </a:cubicBezTo>
                  <a:lnTo>
                    <a:pt x="11426" y="13326"/>
                  </a:lnTo>
                  <a:cubicBezTo>
                    <a:pt x="11426" y="13893"/>
                    <a:pt x="10963" y="14356"/>
                    <a:pt x="10396" y="14356"/>
                  </a:cubicBezTo>
                  <a:lnTo>
                    <a:pt x="1418" y="14356"/>
                  </a:lnTo>
                  <a:cubicBezTo>
                    <a:pt x="841" y="14356"/>
                    <a:pt x="378" y="13893"/>
                    <a:pt x="378" y="13326"/>
                  </a:cubicBezTo>
                  <a:lnTo>
                    <a:pt x="378" y="1418"/>
                  </a:lnTo>
                  <a:cubicBezTo>
                    <a:pt x="378" y="842"/>
                    <a:pt x="841" y="379"/>
                    <a:pt x="1418" y="379"/>
                  </a:cubicBezTo>
                  <a:lnTo>
                    <a:pt x="10396" y="379"/>
                  </a:lnTo>
                  <a:cubicBezTo>
                    <a:pt x="10963" y="379"/>
                    <a:pt x="11426" y="842"/>
                    <a:pt x="11426" y="1418"/>
                  </a:cubicBezTo>
                  <a:lnTo>
                    <a:pt x="11426" y="9943"/>
                  </a:lnTo>
                  <a:cubicBezTo>
                    <a:pt x="11426" y="10047"/>
                    <a:pt x="11511" y="10132"/>
                    <a:pt x="11625" y="10132"/>
                  </a:cubicBezTo>
                  <a:cubicBezTo>
                    <a:pt x="11729" y="10132"/>
                    <a:pt x="11814" y="10047"/>
                    <a:pt x="11814" y="9943"/>
                  </a:cubicBezTo>
                  <a:lnTo>
                    <a:pt x="11814" y="1418"/>
                  </a:lnTo>
                  <a:cubicBezTo>
                    <a:pt x="11814" y="634"/>
                    <a:pt x="11171" y="1"/>
                    <a:pt x="103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870300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7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931725" y="22084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3"/>
                    <a:pt x="2108" y="1173"/>
                  </a:cubicBezTo>
                  <a:lnTo>
                    <a:pt x="2108" y="606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9929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40541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2" y="379"/>
                  </a:moveTo>
                  <a:cubicBezTo>
                    <a:pt x="1635" y="379"/>
                    <a:pt x="1739" y="483"/>
                    <a:pt x="1739" y="606"/>
                  </a:cubicBezTo>
                  <a:lnTo>
                    <a:pt x="1739" y="1173"/>
                  </a:lnTo>
                  <a:cubicBezTo>
                    <a:pt x="1739" y="1286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2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6"/>
                  </a:cubicBezTo>
                  <a:lnTo>
                    <a:pt x="0" y="1173"/>
                  </a:lnTo>
                  <a:cubicBezTo>
                    <a:pt x="0" y="1503"/>
                    <a:pt x="274" y="1768"/>
                    <a:pt x="605" y="1768"/>
                  </a:cubicBezTo>
                  <a:lnTo>
                    <a:pt x="1512" y="1768"/>
                  </a:lnTo>
                  <a:cubicBezTo>
                    <a:pt x="1853" y="1768"/>
                    <a:pt x="2117" y="1503"/>
                    <a:pt x="2117" y="1173"/>
                  </a:cubicBezTo>
                  <a:lnTo>
                    <a:pt x="2117" y="606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870300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40" y="483"/>
                    <a:pt x="1740" y="605"/>
                  </a:cubicBezTo>
                  <a:lnTo>
                    <a:pt x="1740" y="1172"/>
                  </a:lnTo>
                  <a:cubicBezTo>
                    <a:pt x="1740" y="1295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3" y="388"/>
                    <a:pt x="606" y="388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6" y="1777"/>
                  </a:cubicBezTo>
                  <a:lnTo>
                    <a:pt x="1513" y="1777"/>
                  </a:lnTo>
                  <a:cubicBezTo>
                    <a:pt x="1844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931725" y="2261375"/>
              <a:ext cx="52725" cy="44450"/>
            </a:xfrm>
            <a:custGeom>
              <a:avLst/>
              <a:gdLst/>
              <a:ahLst/>
              <a:cxnLst/>
              <a:rect l="l" t="t" r="r" b="b"/>
              <a:pathLst>
                <a:path w="2109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596" y="388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66" y="1777"/>
                    <a:pt x="596" y="1777"/>
                  </a:cubicBezTo>
                  <a:lnTo>
                    <a:pt x="1513" y="1777"/>
                  </a:lnTo>
                  <a:cubicBezTo>
                    <a:pt x="1844" y="1777"/>
                    <a:pt x="2108" y="1503"/>
                    <a:pt x="2108" y="1172"/>
                  </a:cubicBezTo>
                  <a:lnTo>
                    <a:pt x="2108" y="605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9929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5" y="1777"/>
                  </a:cubicBezTo>
                  <a:lnTo>
                    <a:pt x="1513" y="1777"/>
                  </a:lnTo>
                  <a:cubicBezTo>
                    <a:pt x="1843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40541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2" y="388"/>
                  </a:moveTo>
                  <a:cubicBezTo>
                    <a:pt x="1635" y="388"/>
                    <a:pt x="1739" y="483"/>
                    <a:pt x="1739" y="605"/>
                  </a:cubicBezTo>
                  <a:lnTo>
                    <a:pt x="1739" y="1172"/>
                  </a:lnTo>
                  <a:cubicBezTo>
                    <a:pt x="1739" y="1295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2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5"/>
                  </a:cubicBezTo>
                  <a:lnTo>
                    <a:pt x="0" y="1172"/>
                  </a:lnTo>
                  <a:cubicBezTo>
                    <a:pt x="0" y="1503"/>
                    <a:pt x="274" y="1777"/>
                    <a:pt x="605" y="1777"/>
                  </a:cubicBezTo>
                  <a:lnTo>
                    <a:pt x="1512" y="1777"/>
                  </a:lnTo>
                  <a:cubicBezTo>
                    <a:pt x="1853" y="1777"/>
                    <a:pt x="2117" y="1503"/>
                    <a:pt x="2117" y="1172"/>
                  </a:cubicBezTo>
                  <a:lnTo>
                    <a:pt x="2117" y="605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870300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40" y="473"/>
                    <a:pt x="1740" y="595"/>
                  </a:cubicBezTo>
                  <a:lnTo>
                    <a:pt x="1740" y="1162"/>
                  </a:lnTo>
                  <a:cubicBezTo>
                    <a:pt x="1740" y="1285"/>
                    <a:pt x="1636" y="1380"/>
                    <a:pt x="1513" y="1380"/>
                  </a:cubicBezTo>
                  <a:lnTo>
                    <a:pt x="606" y="1380"/>
                  </a:lnTo>
                  <a:cubicBezTo>
                    <a:pt x="483" y="1380"/>
                    <a:pt x="388" y="1285"/>
                    <a:pt x="388" y="1162"/>
                  </a:cubicBezTo>
                  <a:lnTo>
                    <a:pt x="388" y="595"/>
                  </a:lnTo>
                  <a:cubicBezTo>
                    <a:pt x="388" y="473"/>
                    <a:pt x="483" y="378"/>
                    <a:pt x="606" y="378"/>
                  </a:cubicBezTo>
                  <a:close/>
                  <a:moveTo>
                    <a:pt x="606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6" y="1767"/>
                  </a:cubicBezTo>
                  <a:lnTo>
                    <a:pt x="1513" y="1767"/>
                  </a:lnTo>
                  <a:cubicBezTo>
                    <a:pt x="1844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931725" y="23145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596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596" y="378"/>
                  </a:cubicBezTo>
                  <a:close/>
                  <a:moveTo>
                    <a:pt x="596" y="0"/>
                  </a:moveTo>
                  <a:cubicBezTo>
                    <a:pt x="266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66" y="1767"/>
                    <a:pt x="596" y="1767"/>
                  </a:cubicBezTo>
                  <a:lnTo>
                    <a:pt x="1513" y="1767"/>
                  </a:lnTo>
                  <a:cubicBezTo>
                    <a:pt x="1844" y="1767"/>
                    <a:pt x="2108" y="1493"/>
                    <a:pt x="2108" y="1162"/>
                  </a:cubicBezTo>
                  <a:lnTo>
                    <a:pt x="2108" y="595"/>
                  </a:lnTo>
                  <a:cubicBezTo>
                    <a:pt x="210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3992925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605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5" y="1767"/>
                  </a:cubicBezTo>
                  <a:lnTo>
                    <a:pt x="1513" y="1767"/>
                  </a:lnTo>
                  <a:cubicBezTo>
                    <a:pt x="1843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3" y="0"/>
                    <a:pt x="1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3870300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6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6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3931725" y="2367450"/>
              <a:ext cx="52725" cy="44225"/>
            </a:xfrm>
            <a:custGeom>
              <a:avLst/>
              <a:gdLst/>
              <a:ahLst/>
              <a:cxnLst/>
              <a:rect l="l" t="t" r="r" b="b"/>
              <a:pathLst>
                <a:path w="2109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4"/>
                    <a:pt x="2108" y="1163"/>
                  </a:cubicBezTo>
                  <a:lnTo>
                    <a:pt x="2108" y="606"/>
                  </a:lnTo>
                  <a:cubicBezTo>
                    <a:pt x="210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992925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3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054125" y="2314550"/>
              <a:ext cx="52950" cy="97125"/>
            </a:xfrm>
            <a:custGeom>
              <a:avLst/>
              <a:gdLst/>
              <a:ahLst/>
              <a:cxnLst/>
              <a:rect l="l" t="t" r="r" b="b"/>
              <a:pathLst>
                <a:path w="2118" h="3885" extrusionOk="0">
                  <a:moveTo>
                    <a:pt x="1512" y="378"/>
                  </a:moveTo>
                  <a:cubicBezTo>
                    <a:pt x="1635" y="378"/>
                    <a:pt x="1739" y="473"/>
                    <a:pt x="1739" y="595"/>
                  </a:cubicBezTo>
                  <a:lnTo>
                    <a:pt x="1739" y="3279"/>
                  </a:lnTo>
                  <a:cubicBezTo>
                    <a:pt x="1739" y="3402"/>
                    <a:pt x="1635" y="3506"/>
                    <a:pt x="1512" y="3506"/>
                  </a:cubicBezTo>
                  <a:lnTo>
                    <a:pt x="605" y="3506"/>
                  </a:lnTo>
                  <a:cubicBezTo>
                    <a:pt x="482" y="3506"/>
                    <a:pt x="388" y="3402"/>
                    <a:pt x="388" y="3279"/>
                  </a:cubicBezTo>
                  <a:lnTo>
                    <a:pt x="388" y="595"/>
                  </a:lnTo>
                  <a:cubicBezTo>
                    <a:pt x="388" y="473"/>
                    <a:pt x="482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4" y="0"/>
                    <a:pt x="10" y="265"/>
                    <a:pt x="0" y="595"/>
                  </a:cubicBezTo>
                  <a:lnTo>
                    <a:pt x="0" y="3279"/>
                  </a:lnTo>
                  <a:cubicBezTo>
                    <a:pt x="0" y="3620"/>
                    <a:pt x="274" y="3884"/>
                    <a:pt x="605" y="3884"/>
                  </a:cubicBezTo>
                  <a:lnTo>
                    <a:pt x="1512" y="3884"/>
                  </a:lnTo>
                  <a:cubicBezTo>
                    <a:pt x="1853" y="3884"/>
                    <a:pt x="2117" y="3620"/>
                    <a:pt x="2117" y="3279"/>
                  </a:cubicBezTo>
                  <a:lnTo>
                    <a:pt x="2117" y="595"/>
                  </a:lnTo>
                  <a:cubicBezTo>
                    <a:pt x="2117" y="265"/>
                    <a:pt x="1853" y="0"/>
                    <a:pt x="1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870550" y="2100950"/>
              <a:ext cx="236525" cy="93600"/>
            </a:xfrm>
            <a:custGeom>
              <a:avLst/>
              <a:gdLst/>
              <a:ahLst/>
              <a:cxnLst/>
              <a:rect l="l" t="t" r="r" b="b"/>
              <a:pathLst>
                <a:path w="9461" h="3744" extrusionOk="0">
                  <a:moveTo>
                    <a:pt x="974" y="1"/>
                  </a:moveTo>
                  <a:cubicBezTo>
                    <a:pt x="435" y="1"/>
                    <a:pt x="0" y="435"/>
                    <a:pt x="0" y="974"/>
                  </a:cubicBezTo>
                  <a:lnTo>
                    <a:pt x="0" y="2770"/>
                  </a:lnTo>
                  <a:cubicBezTo>
                    <a:pt x="0" y="3308"/>
                    <a:pt x="435" y="3743"/>
                    <a:pt x="974" y="3743"/>
                  </a:cubicBezTo>
                  <a:lnTo>
                    <a:pt x="8487" y="3743"/>
                  </a:lnTo>
                  <a:cubicBezTo>
                    <a:pt x="9026" y="3743"/>
                    <a:pt x="9460" y="3308"/>
                    <a:pt x="9460" y="2770"/>
                  </a:cubicBezTo>
                  <a:lnTo>
                    <a:pt x="9460" y="974"/>
                  </a:lnTo>
                  <a:cubicBezTo>
                    <a:pt x="9460" y="435"/>
                    <a:pt x="9026" y="1"/>
                    <a:pt x="8487" y="1"/>
                  </a:cubicBezTo>
                  <a:lnTo>
                    <a:pt x="2429" y="1"/>
                  </a:lnTo>
                  <a:cubicBezTo>
                    <a:pt x="2174" y="1"/>
                    <a:pt x="2174" y="379"/>
                    <a:pt x="2429" y="379"/>
                  </a:cubicBezTo>
                  <a:lnTo>
                    <a:pt x="8487" y="379"/>
                  </a:lnTo>
                  <a:cubicBezTo>
                    <a:pt x="8818" y="379"/>
                    <a:pt x="9082" y="643"/>
                    <a:pt x="9082" y="974"/>
                  </a:cubicBezTo>
                  <a:lnTo>
                    <a:pt x="9082" y="2760"/>
                  </a:lnTo>
                  <a:cubicBezTo>
                    <a:pt x="9082" y="3091"/>
                    <a:pt x="8818" y="3356"/>
                    <a:pt x="8487" y="3356"/>
                  </a:cubicBezTo>
                  <a:lnTo>
                    <a:pt x="974" y="3356"/>
                  </a:lnTo>
                  <a:cubicBezTo>
                    <a:pt x="643" y="3356"/>
                    <a:pt x="378" y="3091"/>
                    <a:pt x="378" y="2760"/>
                  </a:cubicBezTo>
                  <a:lnTo>
                    <a:pt x="378" y="974"/>
                  </a:lnTo>
                  <a:cubicBezTo>
                    <a:pt x="378" y="643"/>
                    <a:pt x="643" y="379"/>
                    <a:pt x="974" y="379"/>
                  </a:cubicBezTo>
                  <a:lnTo>
                    <a:pt x="1692" y="379"/>
                  </a:lnTo>
                  <a:cubicBezTo>
                    <a:pt x="1947" y="379"/>
                    <a:pt x="1947" y="1"/>
                    <a:pt x="16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5"/>
          <p:cNvGrpSpPr/>
          <p:nvPr/>
        </p:nvGrpSpPr>
        <p:grpSpPr>
          <a:xfrm>
            <a:off x="3835688" y="2180913"/>
            <a:ext cx="368600" cy="296325"/>
            <a:chOff x="5062975" y="1554225"/>
            <a:chExt cx="368600" cy="296325"/>
          </a:xfrm>
        </p:grpSpPr>
        <p:sp>
          <p:nvSpPr>
            <p:cNvPr id="1195" name="Google Shape;1195;p35"/>
            <p:cNvSpPr/>
            <p:nvPr/>
          </p:nvSpPr>
          <p:spPr>
            <a:xfrm>
              <a:off x="5062975" y="1554225"/>
              <a:ext cx="368600" cy="296325"/>
            </a:xfrm>
            <a:custGeom>
              <a:avLst/>
              <a:gdLst/>
              <a:ahLst/>
              <a:cxnLst/>
              <a:rect l="l" t="t" r="r" b="b"/>
              <a:pathLst>
                <a:path w="14744" h="11853" extrusionOk="0">
                  <a:moveTo>
                    <a:pt x="13515" y="436"/>
                  </a:moveTo>
                  <a:cubicBezTo>
                    <a:pt x="13950" y="436"/>
                    <a:pt x="14309" y="795"/>
                    <a:pt x="14309" y="1230"/>
                  </a:cubicBezTo>
                  <a:lnTo>
                    <a:pt x="14309" y="6163"/>
                  </a:lnTo>
                  <a:lnTo>
                    <a:pt x="14309" y="7202"/>
                  </a:lnTo>
                  <a:cubicBezTo>
                    <a:pt x="14309" y="7646"/>
                    <a:pt x="13950" y="8006"/>
                    <a:pt x="13515" y="8006"/>
                  </a:cubicBezTo>
                  <a:lnTo>
                    <a:pt x="1239" y="8006"/>
                  </a:lnTo>
                  <a:cubicBezTo>
                    <a:pt x="804" y="8006"/>
                    <a:pt x="445" y="7646"/>
                    <a:pt x="445" y="7202"/>
                  </a:cubicBezTo>
                  <a:lnTo>
                    <a:pt x="445" y="1230"/>
                  </a:lnTo>
                  <a:cubicBezTo>
                    <a:pt x="445" y="795"/>
                    <a:pt x="804" y="436"/>
                    <a:pt x="1239" y="436"/>
                  </a:cubicBezTo>
                  <a:close/>
                  <a:moveTo>
                    <a:pt x="14309" y="8147"/>
                  </a:moveTo>
                  <a:lnTo>
                    <a:pt x="14309" y="10623"/>
                  </a:lnTo>
                  <a:cubicBezTo>
                    <a:pt x="14309" y="11058"/>
                    <a:pt x="13950" y="11417"/>
                    <a:pt x="13515" y="11417"/>
                  </a:cubicBezTo>
                  <a:lnTo>
                    <a:pt x="1239" y="11417"/>
                  </a:lnTo>
                  <a:cubicBezTo>
                    <a:pt x="804" y="11417"/>
                    <a:pt x="445" y="11058"/>
                    <a:pt x="445" y="10623"/>
                  </a:cubicBezTo>
                  <a:lnTo>
                    <a:pt x="445" y="8147"/>
                  </a:lnTo>
                  <a:cubicBezTo>
                    <a:pt x="662" y="8336"/>
                    <a:pt x="946" y="8440"/>
                    <a:pt x="1239" y="8440"/>
                  </a:cubicBezTo>
                  <a:lnTo>
                    <a:pt x="13515" y="8440"/>
                  </a:lnTo>
                  <a:cubicBezTo>
                    <a:pt x="13808" y="8440"/>
                    <a:pt x="14092" y="8336"/>
                    <a:pt x="14309" y="8147"/>
                  </a:cubicBezTo>
                  <a:close/>
                  <a:moveTo>
                    <a:pt x="1239" y="1"/>
                  </a:moveTo>
                  <a:cubicBezTo>
                    <a:pt x="558" y="1"/>
                    <a:pt x="10" y="549"/>
                    <a:pt x="1" y="1230"/>
                  </a:cubicBezTo>
                  <a:lnTo>
                    <a:pt x="1" y="10623"/>
                  </a:lnTo>
                  <a:cubicBezTo>
                    <a:pt x="10" y="11304"/>
                    <a:pt x="558" y="11852"/>
                    <a:pt x="1239" y="11852"/>
                  </a:cubicBezTo>
                  <a:lnTo>
                    <a:pt x="13515" y="11852"/>
                  </a:lnTo>
                  <a:cubicBezTo>
                    <a:pt x="14196" y="11852"/>
                    <a:pt x="14744" y="11304"/>
                    <a:pt x="14744" y="10623"/>
                  </a:cubicBezTo>
                  <a:lnTo>
                    <a:pt x="14744" y="1230"/>
                  </a:lnTo>
                  <a:cubicBezTo>
                    <a:pt x="14744" y="549"/>
                    <a:pt x="14196" y="1"/>
                    <a:pt x="135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5088975" y="1580225"/>
              <a:ext cx="316850" cy="159275"/>
            </a:xfrm>
            <a:custGeom>
              <a:avLst/>
              <a:gdLst/>
              <a:ahLst/>
              <a:cxnLst/>
              <a:rect l="l" t="t" r="r" b="b"/>
              <a:pathLst>
                <a:path w="12674" h="6371" extrusionOk="0">
                  <a:moveTo>
                    <a:pt x="10651" y="426"/>
                  </a:moveTo>
                  <a:cubicBezTo>
                    <a:pt x="10449" y="1278"/>
                    <a:pt x="11113" y="2048"/>
                    <a:pt x="11937" y="2048"/>
                  </a:cubicBezTo>
                  <a:cubicBezTo>
                    <a:pt x="12036" y="2048"/>
                    <a:pt x="12137" y="2037"/>
                    <a:pt x="12239" y="2013"/>
                  </a:cubicBezTo>
                  <a:lnTo>
                    <a:pt x="12239" y="4348"/>
                  </a:lnTo>
                  <a:cubicBezTo>
                    <a:pt x="12137" y="4325"/>
                    <a:pt x="12036" y="4314"/>
                    <a:pt x="11937" y="4314"/>
                  </a:cubicBezTo>
                  <a:cubicBezTo>
                    <a:pt x="11113" y="4314"/>
                    <a:pt x="10449" y="5083"/>
                    <a:pt x="10651" y="5935"/>
                  </a:cubicBezTo>
                  <a:lnTo>
                    <a:pt x="2023" y="5935"/>
                  </a:lnTo>
                  <a:cubicBezTo>
                    <a:pt x="2217" y="5083"/>
                    <a:pt x="1559" y="4314"/>
                    <a:pt x="736" y="4314"/>
                  </a:cubicBezTo>
                  <a:cubicBezTo>
                    <a:pt x="638" y="4314"/>
                    <a:pt x="537" y="4325"/>
                    <a:pt x="435" y="4348"/>
                  </a:cubicBezTo>
                  <a:lnTo>
                    <a:pt x="435" y="2013"/>
                  </a:lnTo>
                  <a:cubicBezTo>
                    <a:pt x="537" y="2037"/>
                    <a:pt x="638" y="2048"/>
                    <a:pt x="736" y="2048"/>
                  </a:cubicBezTo>
                  <a:cubicBezTo>
                    <a:pt x="1559" y="2048"/>
                    <a:pt x="2217" y="1278"/>
                    <a:pt x="2023" y="426"/>
                  </a:cubicBezTo>
                  <a:close/>
                  <a:moveTo>
                    <a:pt x="1698" y="0"/>
                  </a:moveTo>
                  <a:cubicBezTo>
                    <a:pt x="1535" y="0"/>
                    <a:pt x="1439" y="174"/>
                    <a:pt x="1512" y="322"/>
                  </a:cubicBezTo>
                  <a:cubicBezTo>
                    <a:pt x="1588" y="445"/>
                    <a:pt x="1616" y="586"/>
                    <a:pt x="1616" y="728"/>
                  </a:cubicBezTo>
                  <a:cubicBezTo>
                    <a:pt x="1616" y="1220"/>
                    <a:pt x="1219" y="1617"/>
                    <a:pt x="737" y="1617"/>
                  </a:cubicBezTo>
                  <a:cubicBezTo>
                    <a:pt x="586" y="1617"/>
                    <a:pt x="444" y="1579"/>
                    <a:pt x="322" y="1513"/>
                  </a:cubicBezTo>
                  <a:cubicBezTo>
                    <a:pt x="287" y="1495"/>
                    <a:pt x="251" y="1487"/>
                    <a:pt x="217" y="1487"/>
                  </a:cubicBezTo>
                  <a:cubicBezTo>
                    <a:pt x="101" y="1487"/>
                    <a:pt x="0" y="1578"/>
                    <a:pt x="0" y="1702"/>
                  </a:cubicBezTo>
                  <a:lnTo>
                    <a:pt x="0" y="4660"/>
                  </a:lnTo>
                  <a:cubicBezTo>
                    <a:pt x="0" y="4785"/>
                    <a:pt x="104" y="4882"/>
                    <a:pt x="222" y="4882"/>
                  </a:cubicBezTo>
                  <a:cubicBezTo>
                    <a:pt x="255" y="4882"/>
                    <a:pt x="289" y="4875"/>
                    <a:pt x="322" y="4858"/>
                  </a:cubicBezTo>
                  <a:cubicBezTo>
                    <a:pt x="444" y="4783"/>
                    <a:pt x="586" y="4754"/>
                    <a:pt x="737" y="4754"/>
                  </a:cubicBezTo>
                  <a:cubicBezTo>
                    <a:pt x="1219" y="4754"/>
                    <a:pt x="1616" y="5151"/>
                    <a:pt x="1616" y="5633"/>
                  </a:cubicBezTo>
                  <a:cubicBezTo>
                    <a:pt x="1616" y="5775"/>
                    <a:pt x="1588" y="5926"/>
                    <a:pt x="1512" y="6049"/>
                  </a:cubicBezTo>
                  <a:cubicBezTo>
                    <a:pt x="1437" y="6191"/>
                    <a:pt x="1541" y="6370"/>
                    <a:pt x="1711" y="6370"/>
                  </a:cubicBezTo>
                  <a:lnTo>
                    <a:pt x="10963" y="6370"/>
                  </a:lnTo>
                  <a:cubicBezTo>
                    <a:pt x="11124" y="6370"/>
                    <a:pt x="11237" y="6191"/>
                    <a:pt x="11161" y="6049"/>
                  </a:cubicBezTo>
                  <a:cubicBezTo>
                    <a:pt x="11086" y="5926"/>
                    <a:pt x="11057" y="5775"/>
                    <a:pt x="11057" y="5633"/>
                  </a:cubicBezTo>
                  <a:cubicBezTo>
                    <a:pt x="11057" y="5151"/>
                    <a:pt x="11454" y="4754"/>
                    <a:pt x="11936" y="4754"/>
                  </a:cubicBezTo>
                  <a:cubicBezTo>
                    <a:pt x="12078" y="4754"/>
                    <a:pt x="12229" y="4783"/>
                    <a:pt x="12352" y="4858"/>
                  </a:cubicBezTo>
                  <a:cubicBezTo>
                    <a:pt x="12383" y="4875"/>
                    <a:pt x="12416" y="4882"/>
                    <a:pt x="12448" y="4882"/>
                  </a:cubicBezTo>
                  <a:cubicBezTo>
                    <a:pt x="12564" y="4882"/>
                    <a:pt x="12674" y="4785"/>
                    <a:pt x="12674" y="4660"/>
                  </a:cubicBezTo>
                  <a:lnTo>
                    <a:pt x="12674" y="1702"/>
                  </a:lnTo>
                  <a:cubicBezTo>
                    <a:pt x="12674" y="1626"/>
                    <a:pt x="12636" y="1550"/>
                    <a:pt x="12570" y="1513"/>
                  </a:cubicBezTo>
                  <a:cubicBezTo>
                    <a:pt x="12536" y="1494"/>
                    <a:pt x="12499" y="1484"/>
                    <a:pt x="12461" y="1484"/>
                  </a:cubicBezTo>
                  <a:cubicBezTo>
                    <a:pt x="12423" y="1484"/>
                    <a:pt x="12385" y="1494"/>
                    <a:pt x="12352" y="1513"/>
                  </a:cubicBezTo>
                  <a:cubicBezTo>
                    <a:pt x="12229" y="1579"/>
                    <a:pt x="12078" y="1617"/>
                    <a:pt x="11936" y="1617"/>
                  </a:cubicBezTo>
                  <a:cubicBezTo>
                    <a:pt x="11454" y="1617"/>
                    <a:pt x="11057" y="1220"/>
                    <a:pt x="11057" y="728"/>
                  </a:cubicBezTo>
                  <a:cubicBezTo>
                    <a:pt x="11057" y="586"/>
                    <a:pt x="11086" y="445"/>
                    <a:pt x="11161" y="322"/>
                  </a:cubicBezTo>
                  <a:cubicBezTo>
                    <a:pt x="11235" y="174"/>
                    <a:pt x="11129" y="0"/>
                    <a:pt x="10975" y="0"/>
                  </a:cubicBezTo>
                  <a:cubicBezTo>
                    <a:pt x="10971" y="0"/>
                    <a:pt x="10967" y="0"/>
                    <a:pt x="10963" y="1"/>
                  </a:cubicBezTo>
                  <a:lnTo>
                    <a:pt x="1711" y="1"/>
                  </a:lnTo>
                  <a:cubicBezTo>
                    <a:pt x="1706" y="0"/>
                    <a:pt x="1702" y="0"/>
                    <a:pt x="16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181025" y="1603850"/>
              <a:ext cx="126975" cy="111900"/>
            </a:xfrm>
            <a:custGeom>
              <a:avLst/>
              <a:gdLst/>
              <a:ahLst/>
              <a:cxnLst/>
              <a:rect l="l" t="t" r="r" b="b"/>
              <a:pathLst>
                <a:path w="5079" h="4476" extrusionOk="0">
                  <a:moveTo>
                    <a:pt x="2672" y="0"/>
                  </a:moveTo>
                  <a:cubicBezTo>
                    <a:pt x="2664" y="0"/>
                    <a:pt x="2657" y="1"/>
                    <a:pt x="2650" y="1"/>
                  </a:cubicBezTo>
                  <a:cubicBezTo>
                    <a:pt x="2026" y="1"/>
                    <a:pt x="1422" y="265"/>
                    <a:pt x="996" y="728"/>
                  </a:cubicBezTo>
                  <a:cubicBezTo>
                    <a:pt x="854" y="892"/>
                    <a:pt x="1000" y="1098"/>
                    <a:pt x="1166" y="1098"/>
                  </a:cubicBezTo>
                  <a:cubicBezTo>
                    <a:pt x="1221" y="1098"/>
                    <a:pt x="1278" y="1075"/>
                    <a:pt x="1327" y="1021"/>
                  </a:cubicBezTo>
                  <a:cubicBezTo>
                    <a:pt x="1677" y="639"/>
                    <a:pt x="2162" y="441"/>
                    <a:pt x="2652" y="441"/>
                  </a:cubicBezTo>
                  <a:cubicBezTo>
                    <a:pt x="3020" y="441"/>
                    <a:pt x="3392" y="553"/>
                    <a:pt x="3709" y="785"/>
                  </a:cubicBezTo>
                  <a:cubicBezTo>
                    <a:pt x="4446" y="1333"/>
                    <a:pt x="4654" y="2344"/>
                    <a:pt x="4191" y="3138"/>
                  </a:cubicBezTo>
                  <a:cubicBezTo>
                    <a:pt x="3855" y="3702"/>
                    <a:pt x="3261" y="4018"/>
                    <a:pt x="2648" y="4018"/>
                  </a:cubicBezTo>
                  <a:cubicBezTo>
                    <a:pt x="2398" y="4018"/>
                    <a:pt x="2144" y="3966"/>
                    <a:pt x="1904" y="3856"/>
                  </a:cubicBezTo>
                  <a:cubicBezTo>
                    <a:pt x="1062" y="3469"/>
                    <a:pt x="656" y="2524"/>
                    <a:pt x="958" y="1654"/>
                  </a:cubicBezTo>
                  <a:cubicBezTo>
                    <a:pt x="1017" y="1479"/>
                    <a:pt x="880" y="1358"/>
                    <a:pt x="745" y="1358"/>
                  </a:cubicBezTo>
                  <a:cubicBezTo>
                    <a:pt x="662" y="1358"/>
                    <a:pt x="579" y="1404"/>
                    <a:pt x="543" y="1513"/>
                  </a:cubicBezTo>
                  <a:cubicBezTo>
                    <a:pt x="1" y="3088"/>
                    <a:pt x="1249" y="4475"/>
                    <a:pt x="2656" y="4475"/>
                  </a:cubicBezTo>
                  <a:cubicBezTo>
                    <a:pt x="3090" y="4475"/>
                    <a:pt x="3538" y="4344"/>
                    <a:pt x="3954" y="4045"/>
                  </a:cubicBezTo>
                  <a:cubicBezTo>
                    <a:pt x="4748" y="3488"/>
                    <a:pt x="5079" y="2477"/>
                    <a:pt x="4786" y="1550"/>
                  </a:cubicBezTo>
                  <a:cubicBezTo>
                    <a:pt x="4486" y="631"/>
                    <a:pt x="3636" y="0"/>
                    <a:pt x="26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316725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1" y="0"/>
                    <a:pt x="4" y="435"/>
                    <a:pt x="294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4" y="0"/>
                  </a:lnTo>
                  <a:cubicBezTo>
                    <a:pt x="291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316725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5122050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0" y="0"/>
                    <a:pt x="3" y="435"/>
                    <a:pt x="293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3" y="0"/>
                  </a:lnTo>
                  <a:cubicBezTo>
                    <a:pt x="290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137400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5100925" y="1715150"/>
              <a:ext cx="12400" cy="11075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63" y="0"/>
                  </a:moveTo>
                  <a:cubicBezTo>
                    <a:pt x="173" y="0"/>
                    <a:pt x="82" y="55"/>
                    <a:pt x="51" y="160"/>
                  </a:cubicBezTo>
                  <a:cubicBezTo>
                    <a:pt x="0" y="307"/>
                    <a:pt x="125" y="443"/>
                    <a:pt x="264" y="443"/>
                  </a:cubicBezTo>
                  <a:cubicBezTo>
                    <a:pt x="303" y="443"/>
                    <a:pt x="344" y="432"/>
                    <a:pt x="382" y="406"/>
                  </a:cubicBezTo>
                  <a:cubicBezTo>
                    <a:pt x="467" y="340"/>
                    <a:pt x="496" y="236"/>
                    <a:pt x="458" y="132"/>
                  </a:cubicBezTo>
                  <a:cubicBezTo>
                    <a:pt x="422" y="43"/>
                    <a:pt x="343" y="0"/>
                    <a:pt x="2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5101175" y="1593425"/>
              <a:ext cx="12150" cy="10900"/>
            </a:xfrm>
            <a:custGeom>
              <a:avLst/>
              <a:gdLst/>
              <a:ahLst/>
              <a:cxnLst/>
              <a:rect l="l" t="t" r="r" b="b"/>
              <a:pathLst>
                <a:path w="486" h="436" extrusionOk="0">
                  <a:moveTo>
                    <a:pt x="248" y="0"/>
                  </a:moveTo>
                  <a:cubicBezTo>
                    <a:pt x="156" y="0"/>
                    <a:pt x="66" y="55"/>
                    <a:pt x="41" y="162"/>
                  </a:cubicBezTo>
                  <a:cubicBezTo>
                    <a:pt x="0" y="314"/>
                    <a:pt x="119" y="435"/>
                    <a:pt x="249" y="435"/>
                  </a:cubicBezTo>
                  <a:cubicBezTo>
                    <a:pt x="298" y="435"/>
                    <a:pt x="347" y="418"/>
                    <a:pt x="391" y="380"/>
                  </a:cubicBezTo>
                  <a:cubicBezTo>
                    <a:pt x="457" y="323"/>
                    <a:pt x="486" y="229"/>
                    <a:pt x="457" y="144"/>
                  </a:cubicBezTo>
                  <a:cubicBezTo>
                    <a:pt x="421" y="48"/>
                    <a:pt x="334" y="0"/>
                    <a:pt x="2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5379900" y="1715175"/>
              <a:ext cx="12225" cy="10950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247" y="0"/>
                  </a:moveTo>
                  <a:cubicBezTo>
                    <a:pt x="153" y="0"/>
                    <a:pt x="60" y="58"/>
                    <a:pt x="35" y="169"/>
                  </a:cubicBezTo>
                  <a:cubicBezTo>
                    <a:pt x="0" y="321"/>
                    <a:pt x="122" y="438"/>
                    <a:pt x="253" y="438"/>
                  </a:cubicBezTo>
                  <a:cubicBezTo>
                    <a:pt x="301" y="438"/>
                    <a:pt x="351" y="422"/>
                    <a:pt x="394" y="386"/>
                  </a:cubicBezTo>
                  <a:cubicBezTo>
                    <a:pt x="460" y="320"/>
                    <a:pt x="488" y="216"/>
                    <a:pt x="451" y="131"/>
                  </a:cubicBezTo>
                  <a:cubicBezTo>
                    <a:pt x="411" y="43"/>
                    <a:pt x="329" y="0"/>
                    <a:pt x="2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5378875" y="1593375"/>
              <a:ext cx="13650" cy="9525"/>
            </a:xfrm>
            <a:custGeom>
              <a:avLst/>
              <a:gdLst/>
              <a:ahLst/>
              <a:cxnLst/>
              <a:rect l="l" t="t" r="r" b="b"/>
              <a:pathLst>
                <a:path w="546" h="381" extrusionOk="0">
                  <a:moveTo>
                    <a:pt x="287" y="0"/>
                  </a:moveTo>
                  <a:cubicBezTo>
                    <a:pt x="255" y="0"/>
                    <a:pt x="222" y="7"/>
                    <a:pt x="189" y="23"/>
                  </a:cubicBezTo>
                  <a:cubicBezTo>
                    <a:pt x="1" y="124"/>
                    <a:pt x="217" y="380"/>
                    <a:pt x="376" y="380"/>
                  </a:cubicBezTo>
                  <a:cubicBezTo>
                    <a:pt x="424" y="380"/>
                    <a:pt x="467" y="356"/>
                    <a:pt x="492" y="297"/>
                  </a:cubicBezTo>
                  <a:cubicBezTo>
                    <a:pt x="546" y="142"/>
                    <a:pt x="429" y="0"/>
                    <a:pt x="2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5082600" y="18183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5082600" y="17968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5082600" y="1775375"/>
              <a:ext cx="219500" cy="10900"/>
            </a:xfrm>
            <a:custGeom>
              <a:avLst/>
              <a:gdLst/>
              <a:ahLst/>
              <a:cxnLst/>
              <a:rect l="l" t="t" r="r" b="b"/>
              <a:pathLst>
                <a:path w="8780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8487" y="435"/>
                  </a:lnTo>
                  <a:cubicBezTo>
                    <a:pt x="8780" y="435"/>
                    <a:pt x="8780" y="1"/>
                    <a:pt x="8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5305850" y="1775375"/>
              <a:ext cx="104475" cy="10900"/>
            </a:xfrm>
            <a:custGeom>
              <a:avLst/>
              <a:gdLst/>
              <a:ahLst/>
              <a:cxnLst/>
              <a:rect l="l" t="t" r="r" b="b"/>
              <a:pathLst>
                <a:path w="4179" h="436" extrusionOk="0">
                  <a:moveTo>
                    <a:pt x="294" y="1"/>
                  </a:moveTo>
                  <a:cubicBezTo>
                    <a:pt x="1" y="1"/>
                    <a:pt x="1" y="435"/>
                    <a:pt x="294" y="435"/>
                  </a:cubicBezTo>
                  <a:lnTo>
                    <a:pt x="3895" y="435"/>
                  </a:lnTo>
                  <a:cubicBezTo>
                    <a:pt x="4178" y="435"/>
                    <a:pt x="4178" y="1"/>
                    <a:pt x="38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35"/>
          <p:cNvSpPr txBox="1">
            <a:spLocks noGrp="1"/>
          </p:cNvSpPr>
          <p:nvPr>
            <p:ph type="ctrTitle"/>
          </p:nvPr>
        </p:nvSpPr>
        <p:spPr>
          <a:xfrm>
            <a:off x="5180650" y="4446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000">
                <a:latin typeface="仿宋" panose="02010609060101010101" charset="-122"/>
                <a:ea typeface="仿宋" panose="02010609060101010101" charset="-122"/>
              </a:rPr>
              <a:t>市场环境建模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>
            <a:spLocks noGrp="1"/>
          </p:cNvSpPr>
          <p:nvPr>
            <p:ph type="ctrTitle"/>
          </p:nvPr>
        </p:nvSpPr>
        <p:spPr>
          <a:xfrm>
            <a:off x="2454275" y="1033780"/>
            <a:ext cx="1133475" cy="783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latin typeface="仿宋" panose="02010609060101010101" charset="-122"/>
                <a:ea typeface="仿宋" panose="02010609060101010101" charset="-122"/>
              </a:rPr>
              <a:t>模型</a:t>
            </a:r>
            <a:r>
              <a:rPr lang="en-GB"/>
              <a:t> </a:t>
            </a:r>
          </a:p>
        </p:txBody>
      </p:sp>
      <p:sp>
        <p:nvSpPr>
          <p:cNvPr id="696" name="Google Shape;696;p29"/>
          <p:cNvSpPr txBox="1">
            <a:spLocks noGrp="1"/>
          </p:cNvSpPr>
          <p:nvPr>
            <p:ph type="subTitle" idx="1"/>
          </p:nvPr>
        </p:nvSpPr>
        <p:spPr>
          <a:xfrm>
            <a:off x="522605" y="1501775"/>
            <a:ext cx="1443355" cy="2287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400">
                <a:ea typeface="宋体" panose="02010600030101010101" pitchFamily="2" charset="-122"/>
              </a:rPr>
              <a:t>基础模型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A2C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ea typeface="宋体" panose="02010600030101010101" pitchFamily="2" charset="-122"/>
              </a:rPr>
              <a:t>DDPG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PPO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ea typeface="宋体" panose="02010600030101010101" pitchFamily="2" charset="-122"/>
              </a:rPr>
              <a:t>TD3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ea typeface="宋体" panose="02010600030101010101" pitchFamily="2" charset="-122"/>
              </a:rPr>
              <a:t>SAC</a:t>
            </a:r>
            <a:endParaRPr lang="en-US" altLang="zh-CN" sz="1400">
              <a:ea typeface="宋体" panose="02010600030101010101" pitchFamily="2" charset="-122"/>
            </a:endParaRP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ea typeface="宋体" panose="02010600030101010101" pitchFamily="2" charset="-122"/>
              </a:rPr>
              <a:t>除</a:t>
            </a:r>
            <a:r>
              <a:rPr lang="en-US" altLang="zh-CN" sz="1400">
                <a:ea typeface="宋体" panose="02010600030101010101" pitchFamily="2" charset="-122"/>
              </a:rPr>
              <a:t>PPO</a:t>
            </a:r>
            <a:r>
              <a:rPr lang="zh-CN" altLang="en-US" sz="1400">
                <a:ea typeface="宋体" panose="02010600030101010101" pitchFamily="2" charset="-122"/>
              </a:rPr>
              <a:t>均采用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ea typeface="宋体" panose="02010600030101010101" pitchFamily="2" charset="-122"/>
              </a:rPr>
              <a:t>连续动作空间</a:t>
            </a:r>
          </a:p>
        </p:txBody>
      </p:sp>
      <p:pic>
        <p:nvPicPr>
          <p:cNvPr id="2" name="图片 1" descr="RL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290" y="596265"/>
            <a:ext cx="3793490" cy="1657985"/>
          </a:xfrm>
          <a:prstGeom prst="rect">
            <a:avLst/>
          </a:prstGeom>
        </p:spPr>
      </p:pic>
      <p:pic>
        <p:nvPicPr>
          <p:cNvPr id="3" name="图片 2" descr="RL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290" y="2571750"/>
            <a:ext cx="3944620" cy="2029460"/>
          </a:xfrm>
          <a:prstGeom prst="rect">
            <a:avLst/>
          </a:prstGeom>
        </p:spPr>
      </p:pic>
      <p:sp>
        <p:nvSpPr>
          <p:cNvPr id="4" name="Google Shape;696;p29"/>
          <p:cNvSpPr txBox="1"/>
          <p:nvPr>
            <p:custDataLst>
              <p:tags r:id="rId1"/>
            </p:custDataLst>
          </p:nvPr>
        </p:nvSpPr>
        <p:spPr>
          <a:xfrm>
            <a:off x="2193290" y="1862455"/>
            <a:ext cx="1655445" cy="2134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aheim" panose="02000503000000000000"/>
              <a:buNone/>
              <a:defRPr sz="1200" b="0" i="0" u="none" strike="noStrike" cap="none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 panose="02000506000000020004"/>
              <a:buNone/>
              <a:defRPr sz="3000" b="0" i="0" u="none" strike="noStrike" cap="none">
                <a:solidFill>
                  <a:srgbClr val="F3F3F3"/>
                </a:solidFill>
                <a:latin typeface="Unica One" panose="02000506000000020004"/>
                <a:ea typeface="Unica One" panose="02000506000000020004"/>
                <a:cs typeface="Unica One" panose="02000506000000020004"/>
                <a:sym typeface="Unica One" panose="02000506000000020004"/>
              </a:defRPr>
            </a:lvl9pPr>
          </a:lstStyle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400">
                <a:ea typeface="宋体" panose="02010600030101010101" pitchFamily="2" charset="-122"/>
              </a:rPr>
              <a:t>针对</a:t>
            </a:r>
            <a:r>
              <a:rPr lang="en-US" altLang="zh-CN" sz="1400">
                <a:ea typeface="宋体" panose="02010600030101010101" pitchFamily="2" charset="-122"/>
              </a:rPr>
              <a:t>PPO</a:t>
            </a:r>
            <a:r>
              <a:rPr lang="zh-CN" altLang="en-US" sz="1400">
                <a:ea typeface="宋体" panose="02010600030101010101" pitchFamily="2" charset="-122"/>
              </a:rPr>
              <a:t>的</a:t>
            </a:r>
            <a:endParaRPr lang="zh-CN" altLang="en-GB" sz="1400">
              <a:ea typeface="宋体" panose="02010600030101010101" pitchFamily="2" charset="-122"/>
            </a:endParaRP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400">
                <a:ea typeface="宋体" panose="02010600030101010101" pitchFamily="2" charset="-122"/>
              </a:rPr>
              <a:t>改进模型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ea typeface="宋体" panose="02010600030101010101" pitchFamily="2" charset="-122"/>
              </a:rPr>
              <a:t>team_PPO</a:t>
            </a:r>
            <a:r>
              <a:rPr lang="zh-CN" altLang="en-US">
                <a:ea typeface="宋体" panose="02010600030101010101" pitchFamily="2" charset="-122"/>
              </a:rPr>
              <a:t>：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将网络输出通过函数方式输出连续动作</a:t>
            </a:r>
            <a:endParaRPr lang="en-US" altLang="zh-CN">
              <a:ea typeface="宋体" panose="02010600030101010101" pitchFamily="2" charset="-122"/>
            </a:endParaRP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ea typeface="宋体" panose="02010600030101010101" pitchFamily="2" charset="-122"/>
              </a:rPr>
              <a:t>PPO with attention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尝试加入</a:t>
            </a:r>
            <a:r>
              <a:rPr lang="en-US" altLang="zh-CN">
                <a:ea typeface="宋体" panose="02010600030101010101" pitchFamily="2" charset="-122"/>
              </a:rPr>
              <a:t>attention</a:t>
            </a:r>
            <a:r>
              <a:rPr lang="zh-CN" altLang="en-US">
                <a:ea typeface="宋体" panose="02010600030101010101" pitchFamily="2" charset="-122"/>
              </a:rPr>
              <a:t>层</a:t>
            </a:r>
          </a:p>
          <a:p>
            <a:pPr marL="0" lvl="0" indent="0" algn="ctr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探究输入向量关系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1"/>
          <p:cNvSpPr txBox="1">
            <a:spLocks noGrp="1"/>
          </p:cNvSpPr>
          <p:nvPr>
            <p:ph type="ctrTitle" idx="8"/>
          </p:nvPr>
        </p:nvSpPr>
        <p:spPr>
          <a:xfrm>
            <a:off x="5180650" y="4446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800">
                <a:latin typeface="仿宋" panose="02010609060101010101" charset="-122"/>
                <a:ea typeface="仿宋" panose="02010609060101010101" charset="-122"/>
              </a:rPr>
              <a:t>回测结果</a:t>
            </a:r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1"/>
          </p:nvPr>
        </p:nvSpPr>
        <p:spPr>
          <a:xfrm>
            <a:off x="5554980" y="2101215"/>
            <a:ext cx="3349625" cy="2326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      </a:t>
            </a:r>
            <a:r>
              <a:rPr lang="zh-CN" altLang="en-US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五个模型都没有表现太差。</a:t>
            </a:r>
            <a:endParaRPr lang="en-GB" dirty="0"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      SAC</a:t>
            </a:r>
            <a:r>
              <a:rPr lang="zh-CN" altLang="en-US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成绩突出，对比</a:t>
            </a:r>
            <a:r>
              <a:rPr lang="en-US" altLang="zh-CN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A2C</a:t>
            </a:r>
            <a:r>
              <a:rPr lang="zh-CN" altLang="en-US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与</a:t>
            </a:r>
            <a:r>
              <a:rPr lang="en-GB" dirty="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SAC</a:t>
            </a:r>
            <a:r>
              <a:rPr lang="zh-CN" altLang="en-GB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，</a:t>
            </a:r>
            <a:r>
              <a:rPr lang="en-US" altLang="zh-CN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SAC</a:t>
            </a:r>
            <a:r>
              <a:rPr lang="en-GB" dirty="0" err="1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模型</a:t>
            </a:r>
            <a:r>
              <a:rPr lang="zh-CN" altLang="en-GB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策略随机化</a:t>
            </a:r>
            <a:r>
              <a:rPr lang="en-GB" dirty="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和</a:t>
            </a:r>
            <a:r>
              <a:rPr lang="zh-CN" altLang="en-GB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股市变动</a:t>
            </a:r>
            <a:r>
              <a:rPr lang="en-GB" dirty="0" err="1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比较匹配，策略更加有效</a:t>
            </a:r>
            <a:r>
              <a:rPr lang="zh-CN" altLang="en-GB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。</a:t>
            </a: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      PPO</a:t>
            </a:r>
            <a:r>
              <a:rPr lang="zh-CN" altLang="en-US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表现一般，可能是信任区域的惩罚项的缘故，不适应波动率大的环境。可能在熊市或无太大波动的市场中有更好的表现。</a:t>
            </a: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 </a:t>
            </a:r>
            <a:r>
              <a:rPr lang="en-US" altLang="zh-CN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     </a:t>
            </a:r>
            <a:r>
              <a:rPr lang="en-GB" dirty="0" err="1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集成学习模型在同一训练程度的情况下都有较优秀的表现</a:t>
            </a:r>
            <a:r>
              <a:rPr lang="zh-CN" altLang="en-GB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。体现出其简单有效的优越性。</a:t>
            </a:r>
            <a:endParaRPr lang="en-US" altLang="zh-CN" dirty="0">
              <a:latin typeface="Anaheim" panose="02000503000000000000"/>
              <a:ea typeface="宋体" panose="02010600030101010101" pitchFamily="2" charset="-122"/>
              <a:cs typeface="Anaheim" panose="02000503000000000000"/>
              <a:sym typeface="Anaheim" panose="02000503000000000000"/>
            </a:endParaRPr>
          </a:p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       </a:t>
            </a:r>
            <a:r>
              <a:rPr lang="zh-CN" altLang="en-US" dirty="0">
                <a:latin typeface="Anaheim" panose="02000503000000000000"/>
                <a:ea typeface="宋体" panose="02010600030101010101" pitchFamily="2" charset="-122"/>
                <a:cs typeface="Anaheim" panose="02000503000000000000"/>
                <a:sym typeface="Anaheim" panose="02000503000000000000"/>
              </a:rPr>
              <a:t>其余具体量化指标将在报告中给出。</a:t>
            </a:r>
          </a:p>
        </p:txBody>
      </p:sp>
      <p:pic>
        <p:nvPicPr>
          <p:cNvPr id="5" name="图片 4" descr="200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25" y="3191510"/>
            <a:ext cx="2071370" cy="1553845"/>
          </a:xfrm>
          <a:prstGeom prst="rect">
            <a:avLst/>
          </a:prstGeom>
        </p:spPr>
      </p:pic>
      <p:pic>
        <p:nvPicPr>
          <p:cNvPr id="2" name="图片 1" descr="50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5" y="1835150"/>
            <a:ext cx="1946910" cy="1461135"/>
          </a:xfrm>
          <a:prstGeom prst="rect">
            <a:avLst/>
          </a:prstGeom>
        </p:spPr>
      </p:pic>
      <p:pic>
        <p:nvPicPr>
          <p:cNvPr id="3" name="图片 2" descr="1000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5" y="3465195"/>
            <a:ext cx="1937385" cy="1454150"/>
          </a:xfrm>
          <a:prstGeom prst="rect">
            <a:avLst/>
          </a:prstGeom>
        </p:spPr>
      </p:pic>
      <p:pic>
        <p:nvPicPr>
          <p:cNvPr id="4" name="图片 3" descr="1500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190" y="1374775"/>
            <a:ext cx="2072005" cy="1554480"/>
          </a:xfrm>
          <a:prstGeom prst="rect">
            <a:avLst/>
          </a:prstGeom>
        </p:spPr>
      </p:pic>
      <p:pic>
        <p:nvPicPr>
          <p:cNvPr id="9" name="图片 8" descr="ppo compar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" y="205740"/>
            <a:ext cx="1947545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39"/>
          <p:cNvSpPr/>
          <p:nvPr/>
        </p:nvSpPr>
        <p:spPr>
          <a:xfrm>
            <a:off x="7362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39"/>
          <p:cNvSpPr/>
          <p:nvPr/>
        </p:nvSpPr>
        <p:spPr>
          <a:xfrm>
            <a:off x="8193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39"/>
          <p:cNvSpPr txBox="1">
            <a:spLocks noGrp="1"/>
          </p:cNvSpPr>
          <p:nvPr>
            <p:ph type="subTitle" idx="1"/>
          </p:nvPr>
        </p:nvSpPr>
        <p:spPr>
          <a:xfrm>
            <a:off x="935990" y="2934335"/>
            <a:ext cx="1730375" cy="1367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环境存在改进空间：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可以加入量化因子评判交易行为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用技术面操作人为引导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允许杠杆交易？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未来可尝试采用</a:t>
            </a:r>
            <a:r>
              <a:rPr lang="en-US" altLang="zh-CN">
                <a:ea typeface="宋体" panose="02010600030101010101" pitchFamily="2" charset="-122"/>
              </a:rPr>
              <a:t>LTSM</a:t>
            </a:r>
            <a:r>
              <a:rPr lang="zh-CN" altLang="en-US">
                <a:ea typeface="宋体" panose="02010600030101010101" pitchFamily="2" charset="-122"/>
              </a:rPr>
              <a:t>对因子聚合</a:t>
            </a:r>
            <a:endParaRPr lang="zh-CN" altLang="en-GB">
              <a:ea typeface="宋体" panose="02010600030101010101" pitchFamily="2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40" name="Google Shape;2440;p39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41" name="Google Shape;2441;p39"/>
          <p:cNvSpPr txBox="1">
            <a:spLocks noGrp="1"/>
          </p:cNvSpPr>
          <p:nvPr>
            <p:ph type="ctrTitle"/>
          </p:nvPr>
        </p:nvSpPr>
        <p:spPr>
          <a:xfrm>
            <a:off x="870585" y="1581785"/>
            <a:ext cx="1900555" cy="793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434343"/>
                </a:solidFill>
                <a:ea typeface="宋体" panose="02010600030101010101" pitchFamily="2" charset="-122"/>
              </a:rPr>
              <a:t>环境中存在的</a:t>
            </a:r>
            <a:br>
              <a:rPr lang="zh-CN" sz="1800">
                <a:solidFill>
                  <a:srgbClr val="434343"/>
                </a:solidFill>
                <a:ea typeface="宋体" panose="02010600030101010101" pitchFamily="2" charset="-122"/>
              </a:rPr>
            </a:br>
            <a:r>
              <a:rPr lang="zh-CN" sz="1800">
                <a:solidFill>
                  <a:srgbClr val="434343"/>
                </a:solidFill>
                <a:ea typeface="宋体" panose="02010600030101010101" pitchFamily="2" charset="-122"/>
              </a:rPr>
              <a:t>问题</a:t>
            </a:r>
          </a:p>
        </p:txBody>
      </p:sp>
      <p:cxnSp>
        <p:nvCxnSpPr>
          <p:cNvPr id="2442" name="Google Shape;2442;p39"/>
          <p:cNvCxnSpPr>
            <a:stCxn id="2441" idx="2"/>
            <a:endCxn id="2438" idx="0"/>
          </p:cNvCxnSpPr>
          <p:nvPr/>
        </p:nvCxnSpPr>
        <p:spPr>
          <a:xfrm flipH="1">
            <a:off x="1817675" y="2374925"/>
            <a:ext cx="3810" cy="26162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3" name="Google Shape;2443;p39"/>
          <p:cNvSpPr/>
          <p:nvPr/>
        </p:nvSpPr>
        <p:spPr>
          <a:xfrm>
            <a:off x="34906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9"/>
          <p:cNvSpPr/>
          <p:nvPr/>
        </p:nvSpPr>
        <p:spPr>
          <a:xfrm>
            <a:off x="35737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5" name="Google Shape;2445;p39"/>
          <p:cNvCxnSpPr>
            <a:stCxn id="2446" idx="2"/>
            <a:endCxn id="2444" idx="0"/>
          </p:cNvCxnSpPr>
          <p:nvPr/>
        </p:nvCxnSpPr>
        <p:spPr>
          <a:xfrm>
            <a:off x="45720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7" name="Google Shape;2447;p39"/>
          <p:cNvSpPr/>
          <p:nvPr/>
        </p:nvSpPr>
        <p:spPr>
          <a:xfrm>
            <a:off x="62450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39"/>
          <p:cNvSpPr/>
          <p:nvPr/>
        </p:nvSpPr>
        <p:spPr>
          <a:xfrm>
            <a:off x="63281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9" name="Google Shape;2449;p39"/>
          <p:cNvCxnSpPr>
            <a:stCxn id="2450" idx="2"/>
            <a:endCxn id="2448" idx="0"/>
          </p:cNvCxnSpPr>
          <p:nvPr/>
        </p:nvCxnSpPr>
        <p:spPr>
          <a:xfrm>
            <a:off x="73264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1" name="Google Shape;2451;p39"/>
          <p:cNvSpPr txBox="1">
            <a:spLocks noGrp="1"/>
          </p:cNvSpPr>
          <p:nvPr>
            <p:ph type="ctrTitle" idx="2"/>
          </p:nvPr>
        </p:nvSpPr>
        <p:spPr>
          <a:xfrm>
            <a:off x="3860651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PPO &amp;</a:t>
            </a:r>
            <a:br>
              <a:rPr lang="zh-CN" altLang="en-US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attention</a:t>
            </a:r>
          </a:p>
        </p:txBody>
      </p:sp>
      <p:sp>
        <p:nvSpPr>
          <p:cNvPr id="2452" name="Google Shape;2452;p39"/>
          <p:cNvSpPr txBox="1">
            <a:spLocks noGrp="1"/>
          </p:cNvSpPr>
          <p:nvPr>
            <p:ph type="subTitle" idx="3"/>
          </p:nvPr>
        </p:nvSpPr>
        <p:spPr>
          <a:xfrm>
            <a:off x="3625215" y="2927985"/>
            <a:ext cx="1828165" cy="1407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Attention</a:t>
            </a:r>
            <a:r>
              <a:rPr lang="zh-CN" altLang="en-US">
                <a:ea typeface="宋体" panose="02010600030101010101" pitchFamily="2" charset="-122"/>
              </a:rPr>
              <a:t>方法通过计算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Q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zh-CN" altLang="en-US">
                <a:ea typeface="宋体" panose="02010600030101010101" pitchFamily="2" charset="-122"/>
              </a:rPr>
              <a:t>三个矩阵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得到向量间的相关重要性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在本例中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或许可以用于计算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股票之间的相关</a:t>
            </a:r>
            <a:r>
              <a:rPr lang="en-GB"/>
              <a:t> </a:t>
            </a:r>
          </a:p>
        </p:txBody>
      </p:sp>
      <p:sp>
        <p:nvSpPr>
          <p:cNvPr id="2453" name="Google Shape;2453;p39"/>
          <p:cNvSpPr txBox="1">
            <a:spLocks noGrp="1"/>
          </p:cNvSpPr>
          <p:nvPr>
            <p:ph type="ctrTitle" idx="4"/>
          </p:nvPr>
        </p:nvSpPr>
        <p:spPr>
          <a:xfrm>
            <a:off x="6605984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800">
                <a:ea typeface="宋体" panose="02010600030101010101" pitchFamily="2" charset="-122"/>
              </a:rPr>
              <a:t>模型的反思</a:t>
            </a:r>
            <a:br>
              <a:rPr lang="zh-CN" altLang="en-GB" sz="1800">
                <a:ea typeface="宋体" panose="02010600030101010101" pitchFamily="2" charset="-122"/>
              </a:rPr>
            </a:br>
            <a:r>
              <a:rPr lang="zh-CN" altLang="en-GB" sz="1800">
                <a:ea typeface="宋体" panose="02010600030101010101" pitchFamily="2" charset="-122"/>
              </a:rPr>
              <a:t>和思考</a:t>
            </a:r>
          </a:p>
        </p:txBody>
      </p:sp>
      <p:sp>
        <p:nvSpPr>
          <p:cNvPr id="2454" name="Google Shape;2454;p39"/>
          <p:cNvSpPr txBox="1">
            <a:spLocks noGrp="1"/>
          </p:cNvSpPr>
          <p:nvPr>
            <p:ph type="subTitle" idx="5"/>
          </p:nvPr>
        </p:nvSpPr>
        <p:spPr>
          <a:xfrm>
            <a:off x="6384986" y="2927713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金融市场变化剧烈，不同时间点开始的动作路径都不太相似，优劣难以评判，导致决策方差较大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GB">
              <a:ea typeface="宋体" panose="02010600030101010101" pitchFamily="2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Attention</a:t>
            </a:r>
            <a:r>
              <a:rPr lang="zh-CN" altLang="en-US">
                <a:ea typeface="宋体" panose="02010600030101010101" pitchFamily="2" charset="-122"/>
              </a:rPr>
              <a:t>层的相关尝试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数据输入有待进一步改进</a:t>
            </a:r>
          </a:p>
        </p:txBody>
      </p:sp>
      <p:sp>
        <p:nvSpPr>
          <p:cNvPr id="2455" name="Google Shape;2455;p39"/>
          <p:cNvSpPr txBox="1">
            <a:spLocks noGrp="1"/>
          </p:cNvSpPr>
          <p:nvPr>
            <p:ph type="ctrTitle" idx="6"/>
          </p:nvPr>
        </p:nvSpPr>
        <p:spPr>
          <a:xfrm>
            <a:off x="5180650" y="4446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拓展尝试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尚存问题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70e414-6d5a-4144-a748-b495a3935849"/>
  <p:tag name="COMMONDATA" val="eyJoZGlkIjoiMWZmYjMxMTlkYzhkZThmM2NjMDlmMWI0NGY5ZGUx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468</Words>
  <Application>Microsoft Office PowerPoint</Application>
  <PresentationFormat>全屏显示(16:9)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仿宋</vt:lpstr>
      <vt:lpstr>Abel</vt:lpstr>
      <vt:lpstr>Unica One</vt:lpstr>
      <vt:lpstr>Josefin Slab SemiBold</vt:lpstr>
      <vt:lpstr>Staatliches</vt:lpstr>
      <vt:lpstr>Anton</vt:lpstr>
      <vt:lpstr>Josefin Sans</vt:lpstr>
      <vt:lpstr>Anaheim</vt:lpstr>
      <vt:lpstr>Josefin Slab</vt:lpstr>
      <vt:lpstr>Economy Thesis by Slidesgo</vt:lpstr>
      <vt:lpstr>基于强化学习的 量化投资策略</vt:lpstr>
      <vt:lpstr>PowerPoint 演示文稿</vt:lpstr>
      <vt:lpstr>市场环境建模</vt:lpstr>
      <vt:lpstr>模型 </vt:lpstr>
      <vt:lpstr>回测结果</vt:lpstr>
      <vt:lpstr>环境中存在的 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基于强化学习的 量化投资策略</dc:title>
  <dc:creator/>
  <cp:lastModifiedBy>高 云开</cp:lastModifiedBy>
  <cp:revision>15</cp:revision>
  <dcterms:created xsi:type="dcterms:W3CDTF">2023-01-13T08:30:00Z</dcterms:created>
  <dcterms:modified xsi:type="dcterms:W3CDTF">2023-01-14T04:39:03Z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F970133BB63F484A944B935246F21235</vt:lpwstr>
  </property>
  <property fmtid="{D5CDD505-2E9C-101B-9397-08002B2CF9AE}" pid="3" name="KSOProductBuildVer">
    <vt:lpwstr>2052-11.1.0.13703</vt:lpwstr>
  </property>
</Properties>
</file>