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F4068-7812-4A40-84BF-69D3D8A2A71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F0EFF4-CAEE-4934-B50D-4A68E3327B6E}">
      <dgm:prSet phldrT="[文本]" custT="1"/>
      <dgm:spPr/>
      <dgm:t>
        <a:bodyPr/>
        <a:lstStyle/>
        <a:p>
          <a:r>
            <a:rPr lang="zh-CN" altLang="en-US" sz="2600" dirty="0" smtClean="0"/>
            <a:t>支持配置项和配置文件</a:t>
          </a:r>
          <a:endParaRPr lang="zh-CN" altLang="en-US" sz="2600" dirty="0"/>
        </a:p>
      </dgm:t>
    </dgm:pt>
    <dgm:pt modelId="{F0EB94BC-1C7A-471B-99F9-2BBC6AAD9B7B}" type="parTrans" cxnId="{E6460FC5-DF16-4462-A7FB-BF1E80904EFB}">
      <dgm:prSet/>
      <dgm:spPr/>
      <dgm:t>
        <a:bodyPr/>
        <a:lstStyle/>
        <a:p>
          <a:endParaRPr lang="zh-CN" altLang="en-US"/>
        </a:p>
      </dgm:t>
    </dgm:pt>
    <dgm:pt modelId="{5F415420-F4D5-4EDE-8BCE-57DD722C4C2A}" type="sibTrans" cxnId="{E6460FC5-DF16-4462-A7FB-BF1E80904EFB}">
      <dgm:prSet/>
      <dgm:spPr/>
      <dgm:t>
        <a:bodyPr/>
        <a:lstStyle/>
        <a:p>
          <a:endParaRPr lang="zh-CN" altLang="en-US"/>
        </a:p>
      </dgm:t>
    </dgm:pt>
    <dgm:pt modelId="{22B9B3AC-58CB-4D04-BEBA-B1508E74ED26}">
      <dgm:prSet phldrT="[文本]" custT="1"/>
      <dgm:spPr/>
      <dgm:t>
        <a:bodyPr/>
        <a:lstStyle/>
        <a:p>
          <a:r>
            <a:rPr lang="zh-CN" altLang="en-US" sz="2600" dirty="0" smtClean="0"/>
            <a:t>实时推模式</a:t>
          </a:r>
          <a:endParaRPr lang="zh-CN" altLang="en-US" sz="2600" dirty="0"/>
        </a:p>
      </dgm:t>
    </dgm:pt>
    <dgm:pt modelId="{C2871BAB-2DDB-44FD-A4DE-3E0F2DCEB2E8}" type="parTrans" cxnId="{4EBFD8F5-A2EE-48E6-A9DE-AA18DB271CCB}">
      <dgm:prSet/>
      <dgm:spPr/>
      <dgm:t>
        <a:bodyPr/>
        <a:lstStyle/>
        <a:p>
          <a:endParaRPr lang="zh-CN" altLang="en-US"/>
        </a:p>
      </dgm:t>
    </dgm:pt>
    <dgm:pt modelId="{1A513C18-7520-4108-B22B-1092AF5E44FA}" type="sibTrans" cxnId="{4EBFD8F5-A2EE-48E6-A9DE-AA18DB271CCB}">
      <dgm:prSet/>
      <dgm:spPr/>
      <dgm:t>
        <a:bodyPr/>
        <a:lstStyle/>
        <a:p>
          <a:endParaRPr lang="zh-CN" altLang="en-US"/>
        </a:p>
      </dgm:t>
    </dgm:pt>
    <dgm:pt modelId="{640677A4-5E48-4A6C-AF05-1508954B35CD}">
      <dgm:prSet phldrT="[文本]" custT="1"/>
      <dgm:spPr/>
      <dgm:t>
        <a:bodyPr/>
        <a:lstStyle/>
        <a:p>
          <a:r>
            <a:rPr lang="zh-CN" altLang="en-US" sz="2600" dirty="0" smtClean="0"/>
            <a:t>客户端支持</a:t>
          </a:r>
          <a:r>
            <a:rPr lang="en-US" altLang="zh-CN" sz="2600" dirty="0" smtClean="0"/>
            <a:t>xml</a:t>
          </a:r>
          <a:r>
            <a:rPr lang="zh-CN" altLang="en-US" sz="2600" dirty="0" smtClean="0"/>
            <a:t>和注解形式</a:t>
          </a:r>
          <a:endParaRPr lang="zh-CN" altLang="en-US" sz="2600" dirty="0"/>
        </a:p>
      </dgm:t>
    </dgm:pt>
    <dgm:pt modelId="{C765D186-FE1E-446D-804C-B41BD7E13E1E}" type="parTrans" cxnId="{84AA5977-5ABF-4687-A404-63ADF952EEF4}">
      <dgm:prSet/>
      <dgm:spPr/>
      <dgm:t>
        <a:bodyPr/>
        <a:lstStyle/>
        <a:p>
          <a:endParaRPr lang="zh-CN" altLang="en-US"/>
        </a:p>
      </dgm:t>
    </dgm:pt>
    <dgm:pt modelId="{5A591C5A-04D4-4188-A3F3-88972FC87D08}" type="sibTrans" cxnId="{84AA5977-5ABF-4687-A404-63ADF952EEF4}">
      <dgm:prSet/>
      <dgm:spPr/>
      <dgm:t>
        <a:bodyPr/>
        <a:lstStyle/>
        <a:p>
          <a:endParaRPr lang="zh-CN" altLang="en-US"/>
        </a:p>
      </dgm:t>
    </dgm:pt>
    <dgm:pt modelId="{A66331A0-150F-41B1-BFEE-31D4AF8BBB0A}">
      <dgm:prSet phldrT="[文本]" custT="1"/>
      <dgm:spPr/>
      <dgm:t>
        <a:bodyPr/>
        <a:lstStyle/>
        <a:p>
          <a:r>
            <a:rPr lang="zh-CN" altLang="en-US" sz="2600" dirty="0" smtClean="0"/>
            <a:t>数据持久化，支持本地文件容灾</a:t>
          </a:r>
          <a:endParaRPr lang="zh-CN" altLang="en-US" sz="2600" dirty="0"/>
        </a:p>
      </dgm:t>
    </dgm:pt>
    <dgm:pt modelId="{4D36AD4E-0DE4-4D5C-9B8A-C3A9D37DC77B}" type="parTrans" cxnId="{E4A10C40-0B3D-44FF-99B3-2BEB64FBA985}">
      <dgm:prSet/>
      <dgm:spPr/>
      <dgm:t>
        <a:bodyPr/>
        <a:lstStyle/>
        <a:p>
          <a:endParaRPr lang="zh-CN" altLang="en-US"/>
        </a:p>
      </dgm:t>
    </dgm:pt>
    <dgm:pt modelId="{248AEC86-A4E4-4595-B622-72F246F972FA}" type="sibTrans" cxnId="{E4A10C40-0B3D-44FF-99B3-2BEB64FBA985}">
      <dgm:prSet/>
      <dgm:spPr/>
      <dgm:t>
        <a:bodyPr/>
        <a:lstStyle/>
        <a:p>
          <a:endParaRPr lang="zh-CN" altLang="en-US"/>
        </a:p>
      </dgm:t>
    </dgm:pt>
    <dgm:pt modelId="{3B9B58F9-5099-4CB0-B6F1-FD4BAF9D5D05}" type="pres">
      <dgm:prSet presAssocID="{93FF4068-7812-4A40-84BF-69D3D8A2A718}" presName="matrix" presStyleCnt="0">
        <dgm:presLayoutVars>
          <dgm:chMax val="1"/>
          <dgm:dir/>
          <dgm:resizeHandles val="exact"/>
        </dgm:presLayoutVars>
      </dgm:prSet>
      <dgm:spPr/>
    </dgm:pt>
    <dgm:pt modelId="{E19EF1C8-4476-4962-AD6D-ABB8F73F809A}" type="pres">
      <dgm:prSet presAssocID="{93FF4068-7812-4A40-84BF-69D3D8A2A718}" presName="diamond" presStyleLbl="bgShp" presStyleIdx="0" presStyleCnt="1"/>
      <dgm:spPr/>
    </dgm:pt>
    <dgm:pt modelId="{86838286-9172-4119-9F9A-C277729B8A1E}" type="pres">
      <dgm:prSet presAssocID="{93FF4068-7812-4A40-84BF-69D3D8A2A71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C86F61-90B1-4082-9BE3-73D741181B45}" type="pres">
      <dgm:prSet presAssocID="{93FF4068-7812-4A40-84BF-69D3D8A2A718}" presName="quad2" presStyleLbl="node1" presStyleIdx="1" presStyleCnt="4" custLinFactNeighborX="1648" custLinFactNeighborY="-2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AFAB59-3148-4C87-B755-C29E3C559F3B}" type="pres">
      <dgm:prSet presAssocID="{93FF4068-7812-4A40-84BF-69D3D8A2A71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8AD0B8-E7DB-4DD2-B0A1-076004F6C176}" type="pres">
      <dgm:prSet presAssocID="{93FF4068-7812-4A40-84BF-69D3D8A2A71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460FC5-DF16-4462-A7FB-BF1E80904EFB}" srcId="{93FF4068-7812-4A40-84BF-69D3D8A2A718}" destId="{AEF0EFF4-CAEE-4934-B50D-4A68E3327B6E}" srcOrd="0" destOrd="0" parTransId="{F0EB94BC-1C7A-471B-99F9-2BBC6AAD9B7B}" sibTransId="{5F415420-F4D5-4EDE-8BCE-57DD722C4C2A}"/>
    <dgm:cxn modelId="{E4A10C40-0B3D-44FF-99B3-2BEB64FBA985}" srcId="{93FF4068-7812-4A40-84BF-69D3D8A2A718}" destId="{A66331A0-150F-41B1-BFEE-31D4AF8BBB0A}" srcOrd="3" destOrd="0" parTransId="{4D36AD4E-0DE4-4D5C-9B8A-C3A9D37DC77B}" sibTransId="{248AEC86-A4E4-4595-B622-72F246F972FA}"/>
    <dgm:cxn modelId="{1C25B6BC-90C1-477D-95F8-FE6CA4DC4E41}" type="presOf" srcId="{22B9B3AC-58CB-4D04-BEBA-B1508E74ED26}" destId="{6BC86F61-90B1-4082-9BE3-73D741181B45}" srcOrd="0" destOrd="0" presId="urn:microsoft.com/office/officeart/2005/8/layout/matrix3"/>
    <dgm:cxn modelId="{84AA5977-5ABF-4687-A404-63ADF952EEF4}" srcId="{93FF4068-7812-4A40-84BF-69D3D8A2A718}" destId="{640677A4-5E48-4A6C-AF05-1508954B35CD}" srcOrd="2" destOrd="0" parTransId="{C765D186-FE1E-446D-804C-B41BD7E13E1E}" sibTransId="{5A591C5A-04D4-4188-A3F3-88972FC87D08}"/>
    <dgm:cxn modelId="{6CCD9FE1-D97B-4BE8-8263-7653048E2DD8}" type="presOf" srcId="{AEF0EFF4-CAEE-4934-B50D-4A68E3327B6E}" destId="{86838286-9172-4119-9F9A-C277729B8A1E}" srcOrd="0" destOrd="0" presId="urn:microsoft.com/office/officeart/2005/8/layout/matrix3"/>
    <dgm:cxn modelId="{511890C6-7672-4EAA-BC9A-73670F03EB07}" type="presOf" srcId="{93FF4068-7812-4A40-84BF-69D3D8A2A718}" destId="{3B9B58F9-5099-4CB0-B6F1-FD4BAF9D5D05}" srcOrd="0" destOrd="0" presId="urn:microsoft.com/office/officeart/2005/8/layout/matrix3"/>
    <dgm:cxn modelId="{63466F78-3372-4EB9-B5D3-1ED74EE0F7E8}" type="presOf" srcId="{640677A4-5E48-4A6C-AF05-1508954B35CD}" destId="{FDAFAB59-3148-4C87-B755-C29E3C559F3B}" srcOrd="0" destOrd="0" presId="urn:microsoft.com/office/officeart/2005/8/layout/matrix3"/>
    <dgm:cxn modelId="{4EBFD8F5-A2EE-48E6-A9DE-AA18DB271CCB}" srcId="{93FF4068-7812-4A40-84BF-69D3D8A2A718}" destId="{22B9B3AC-58CB-4D04-BEBA-B1508E74ED26}" srcOrd="1" destOrd="0" parTransId="{C2871BAB-2DDB-44FD-A4DE-3E0F2DCEB2E8}" sibTransId="{1A513C18-7520-4108-B22B-1092AF5E44FA}"/>
    <dgm:cxn modelId="{810997AF-E732-4407-965C-30DA00080AB1}" type="presOf" srcId="{A66331A0-150F-41B1-BFEE-31D4AF8BBB0A}" destId="{B38AD0B8-E7DB-4DD2-B0A1-076004F6C176}" srcOrd="0" destOrd="0" presId="urn:microsoft.com/office/officeart/2005/8/layout/matrix3"/>
    <dgm:cxn modelId="{E31B4B82-D2BA-442D-A321-D5B7A918A77D}" type="presParOf" srcId="{3B9B58F9-5099-4CB0-B6F1-FD4BAF9D5D05}" destId="{E19EF1C8-4476-4962-AD6D-ABB8F73F809A}" srcOrd="0" destOrd="0" presId="urn:microsoft.com/office/officeart/2005/8/layout/matrix3"/>
    <dgm:cxn modelId="{F818481F-C24F-4608-832D-B6A5C9F2735F}" type="presParOf" srcId="{3B9B58F9-5099-4CB0-B6F1-FD4BAF9D5D05}" destId="{86838286-9172-4119-9F9A-C277729B8A1E}" srcOrd="1" destOrd="0" presId="urn:microsoft.com/office/officeart/2005/8/layout/matrix3"/>
    <dgm:cxn modelId="{447BCD9C-D798-4FFB-A2C0-232C2F89108C}" type="presParOf" srcId="{3B9B58F9-5099-4CB0-B6F1-FD4BAF9D5D05}" destId="{6BC86F61-90B1-4082-9BE3-73D741181B45}" srcOrd="2" destOrd="0" presId="urn:microsoft.com/office/officeart/2005/8/layout/matrix3"/>
    <dgm:cxn modelId="{E21943DC-F425-433C-9D8F-E2BACE8E7EEA}" type="presParOf" srcId="{3B9B58F9-5099-4CB0-B6F1-FD4BAF9D5D05}" destId="{FDAFAB59-3148-4C87-B755-C29E3C559F3B}" srcOrd="3" destOrd="0" presId="urn:microsoft.com/office/officeart/2005/8/layout/matrix3"/>
    <dgm:cxn modelId="{031B6A3C-C9C7-4EC7-A072-27F034842471}" type="presParOf" srcId="{3B9B58F9-5099-4CB0-B6F1-FD4BAF9D5D05}" destId="{B38AD0B8-E7DB-4DD2-B0A1-076004F6C17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EF1C8-4476-4962-AD6D-ABB8F73F809A}">
      <dsp:nvSpPr>
        <dsp:cNvPr id="0" name=""/>
        <dsp:cNvSpPr/>
      </dsp:nvSpPr>
      <dsp:spPr>
        <a:xfrm>
          <a:off x="108011" y="0"/>
          <a:ext cx="4320480" cy="432048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38286-9172-4119-9F9A-C277729B8A1E}">
      <dsp:nvSpPr>
        <dsp:cNvPr id="0" name=""/>
        <dsp:cNvSpPr/>
      </dsp:nvSpPr>
      <dsp:spPr>
        <a:xfrm>
          <a:off x="518457" y="410445"/>
          <a:ext cx="1684987" cy="16849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支持配置项和配置文件</a:t>
          </a:r>
          <a:endParaRPr lang="zh-CN" altLang="en-US" sz="2600" kern="1200" dirty="0"/>
        </a:p>
      </dsp:txBody>
      <dsp:txXfrm>
        <a:off x="600711" y="492699"/>
        <a:ext cx="1520479" cy="1520479"/>
      </dsp:txXfrm>
    </dsp:sp>
    <dsp:sp modelId="{6BC86F61-90B1-4082-9BE3-73D741181B45}">
      <dsp:nvSpPr>
        <dsp:cNvPr id="0" name=""/>
        <dsp:cNvSpPr/>
      </dsp:nvSpPr>
      <dsp:spPr>
        <a:xfrm>
          <a:off x="2360827" y="370326"/>
          <a:ext cx="1684987" cy="16849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实时推模式</a:t>
          </a:r>
          <a:endParaRPr lang="zh-CN" altLang="en-US" sz="2600" kern="1200" dirty="0"/>
        </a:p>
      </dsp:txBody>
      <dsp:txXfrm>
        <a:off x="2443081" y="452580"/>
        <a:ext cx="1520479" cy="1520479"/>
      </dsp:txXfrm>
    </dsp:sp>
    <dsp:sp modelId="{FDAFAB59-3148-4C87-B755-C29E3C559F3B}">
      <dsp:nvSpPr>
        <dsp:cNvPr id="0" name=""/>
        <dsp:cNvSpPr/>
      </dsp:nvSpPr>
      <dsp:spPr>
        <a:xfrm>
          <a:off x="518457" y="2225047"/>
          <a:ext cx="1684987" cy="16849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客户端支持</a:t>
          </a:r>
          <a:r>
            <a:rPr lang="en-US" altLang="zh-CN" sz="2600" kern="1200" dirty="0" smtClean="0"/>
            <a:t>xml</a:t>
          </a:r>
          <a:r>
            <a:rPr lang="zh-CN" altLang="en-US" sz="2600" kern="1200" dirty="0" smtClean="0"/>
            <a:t>和注解形式</a:t>
          </a:r>
          <a:endParaRPr lang="zh-CN" altLang="en-US" sz="2600" kern="1200" dirty="0"/>
        </a:p>
      </dsp:txBody>
      <dsp:txXfrm>
        <a:off x="600711" y="2307301"/>
        <a:ext cx="1520479" cy="1520479"/>
      </dsp:txXfrm>
    </dsp:sp>
    <dsp:sp modelId="{B38AD0B8-E7DB-4DD2-B0A1-076004F6C176}">
      <dsp:nvSpPr>
        <dsp:cNvPr id="0" name=""/>
        <dsp:cNvSpPr/>
      </dsp:nvSpPr>
      <dsp:spPr>
        <a:xfrm>
          <a:off x="2333059" y="2225047"/>
          <a:ext cx="1684987" cy="16849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数据持久化，支持本地文件容灾</a:t>
          </a:r>
          <a:endParaRPr lang="zh-CN" altLang="en-US" sz="2600" kern="1200" dirty="0"/>
        </a:p>
      </dsp:txBody>
      <dsp:txXfrm>
        <a:off x="2415313" y="2307301"/>
        <a:ext cx="1520479" cy="1520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499C-1D9F-49FE-A55B-0C0575C0B525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31B-BFD5-4F28-BFDC-60F25B7DC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3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499C-1D9F-49FE-A55B-0C0575C0B525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31B-BFD5-4F28-BFDC-60F25B7DC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4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499C-1D9F-49FE-A55B-0C0575C0B525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31B-BFD5-4F28-BFDC-60F25B7DC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2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499C-1D9F-49FE-A55B-0C0575C0B525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31B-BFD5-4F28-BFDC-60F25B7DC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499C-1D9F-49FE-A55B-0C0575C0B525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31B-BFD5-4F28-BFDC-60F25B7DC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4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499C-1D9F-49FE-A55B-0C0575C0B525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31B-BFD5-4F28-BFDC-60F25B7DC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1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499C-1D9F-49FE-A55B-0C0575C0B525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31B-BFD5-4F28-BFDC-60F25B7DC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2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499C-1D9F-49FE-A55B-0C0575C0B525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31B-BFD5-4F28-BFDC-60F25B7DC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7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499C-1D9F-49FE-A55B-0C0575C0B525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31B-BFD5-4F28-BFDC-60F25B7DC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9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499C-1D9F-49FE-A55B-0C0575C0B525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31B-BFD5-4F28-BFDC-60F25B7DC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499C-1D9F-49FE-A55B-0C0575C0B525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31B-BFD5-4F28-BFDC-60F25B7DC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8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499C-1D9F-49FE-A55B-0C0575C0B525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831B-BFD5-4F28-BFDC-60F25B7DC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7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www.oschina.net/news/69808/2015-annual-ranking-top-100-new-open-source-software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nightliao/disconf.gi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isconf.readthedocs.io/zh_CN/latest/tutorial-client/index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97146102"/>
              </p:ext>
            </p:extLst>
          </p:nvPr>
        </p:nvGraphicFramePr>
        <p:xfrm>
          <a:off x="467544" y="1268760"/>
          <a:ext cx="4536504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467544" y="332656"/>
            <a:ext cx="237626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 smtClean="0"/>
              <a:t>特性及案例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580112" y="1728264"/>
            <a:ext cx="2952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包括 </a:t>
            </a:r>
            <a:r>
              <a:rPr lang="zh-CN" altLang="en-US" b="1" dirty="0"/>
              <a:t>百度</a:t>
            </a:r>
            <a:r>
              <a:rPr lang="zh-CN" altLang="en-US" dirty="0"/>
              <a:t>、</a:t>
            </a:r>
            <a:r>
              <a:rPr lang="zh-CN" altLang="en-US" b="1" dirty="0"/>
              <a:t>滴滴出行</a:t>
            </a:r>
            <a:r>
              <a:rPr lang="zh-CN" altLang="en-US" dirty="0"/>
              <a:t>、</a:t>
            </a:r>
            <a:r>
              <a:rPr lang="zh-CN" altLang="en-US" b="1" dirty="0"/>
              <a:t>银联</a:t>
            </a:r>
            <a:r>
              <a:rPr lang="zh-CN" altLang="en-US" dirty="0"/>
              <a:t>、</a:t>
            </a:r>
            <a:r>
              <a:rPr lang="zh-CN" altLang="en-US" b="1" dirty="0"/>
              <a:t>网易</a:t>
            </a:r>
            <a:r>
              <a:rPr lang="zh-CN" altLang="en-US" dirty="0"/>
              <a:t>、</a:t>
            </a:r>
            <a:r>
              <a:rPr lang="zh-CN" altLang="en-US" b="1" dirty="0"/>
              <a:t>拉勾网</a:t>
            </a:r>
            <a:r>
              <a:rPr lang="zh-CN" altLang="en-US" dirty="0"/>
              <a:t>、</a:t>
            </a:r>
            <a:r>
              <a:rPr lang="zh-CN" altLang="en-US" b="1" dirty="0"/>
              <a:t>苏宁易购</a:t>
            </a:r>
            <a:r>
              <a:rPr lang="zh-CN" altLang="en-US" dirty="0"/>
              <a:t>、</a:t>
            </a:r>
            <a:r>
              <a:rPr lang="zh-CN" altLang="en-US" b="1" dirty="0"/>
              <a:t>顺丰科技</a:t>
            </a:r>
            <a:r>
              <a:rPr lang="zh-CN" altLang="en-US" dirty="0"/>
              <a:t> </a:t>
            </a:r>
            <a:r>
              <a:rPr lang="zh-CN" altLang="en-US" dirty="0" smtClean="0"/>
              <a:t>等互联网</a:t>
            </a:r>
            <a:r>
              <a:rPr lang="zh-CN" altLang="en-US" dirty="0"/>
              <a:t>公司正在使用</a:t>
            </a:r>
            <a:r>
              <a:rPr lang="en-US" altLang="zh-CN" dirty="0" smtClean="0"/>
              <a:t>!</a:t>
            </a:r>
          </a:p>
          <a:p>
            <a:endParaRPr lang="en-US" altLang="zh-CN" dirty="0"/>
          </a:p>
          <a:p>
            <a:r>
              <a:rPr lang="zh-CN" altLang="en-US" dirty="0">
                <a:hlinkClick r:id="rId7"/>
              </a:rPr>
              <a:t>「</a:t>
            </a:r>
            <a:r>
              <a:rPr lang="en-US" altLang="zh-CN" dirty="0" err="1">
                <a:hlinkClick r:id="rId7"/>
              </a:rPr>
              <a:t>disconf</a:t>
            </a:r>
            <a:r>
              <a:rPr lang="zh-CN" altLang="en-US" dirty="0">
                <a:hlinkClick r:id="rId7"/>
              </a:rPr>
              <a:t>」在「</a:t>
            </a:r>
            <a:r>
              <a:rPr lang="en-US" altLang="zh-CN" dirty="0">
                <a:hlinkClick r:id="rId7"/>
              </a:rPr>
              <a:t>2015 </a:t>
            </a:r>
            <a:r>
              <a:rPr lang="zh-CN" altLang="en-US" dirty="0">
                <a:hlinkClick r:id="rId7"/>
              </a:rPr>
              <a:t>年度新增开源软件排名 </a:t>
            </a:r>
            <a:r>
              <a:rPr lang="en-US" altLang="zh-CN" dirty="0">
                <a:hlinkClick r:id="rId7"/>
              </a:rPr>
              <a:t>TOP 100(OSC</a:t>
            </a:r>
            <a:r>
              <a:rPr lang="zh-CN" altLang="en-US" dirty="0">
                <a:hlinkClick r:id="rId7"/>
              </a:rPr>
              <a:t>开源中国提供</a:t>
            </a:r>
            <a:r>
              <a:rPr lang="en-US" altLang="zh-CN" dirty="0">
                <a:hlinkClick r:id="rId7"/>
              </a:rPr>
              <a:t>)</a:t>
            </a:r>
            <a:r>
              <a:rPr lang="zh-CN" altLang="en-US" dirty="0">
                <a:hlinkClick r:id="rId7"/>
              </a:rPr>
              <a:t>」中排名第</a:t>
            </a:r>
            <a:r>
              <a:rPr lang="en-US" altLang="zh-CN" dirty="0">
                <a:hlinkClick r:id="rId7"/>
              </a:rPr>
              <a:t>16</a:t>
            </a:r>
            <a:r>
              <a:rPr lang="zh-CN" altLang="en-US" dirty="0">
                <a:hlinkClick r:id="rId7"/>
              </a:rPr>
              <a:t>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6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332657"/>
            <a:ext cx="5112568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与</a:t>
            </a:r>
            <a:r>
              <a:rPr lang="en-US" altLang="zh-CN" sz="3600" dirty="0" smtClean="0"/>
              <a:t>diamond</a:t>
            </a:r>
            <a:r>
              <a:rPr lang="zh-CN" altLang="en-US" sz="3600" dirty="0" smtClean="0"/>
              <a:t>比较</a:t>
            </a:r>
            <a:endParaRPr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51624"/>
              </p:ext>
            </p:extLst>
          </p:nvPr>
        </p:nvGraphicFramePr>
        <p:xfrm>
          <a:off x="539552" y="1124744"/>
          <a:ext cx="8328248" cy="547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520280"/>
                <a:gridCol w="1944216"/>
                <a:gridCol w="2567608"/>
              </a:tblGrid>
              <a:tr h="326371">
                <a:tc>
                  <a:txBody>
                    <a:bodyPr/>
                    <a:lstStyle/>
                    <a:p>
                      <a:endParaRPr lang="zh-CN" altLang="en-US" sz="14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淘宝</a:t>
                      </a:r>
                      <a:r>
                        <a:rPr lang="en-US" sz="1400">
                          <a:effectLst/>
                        </a:rPr>
                        <a:t>Diamond[2]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Disconf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比较</a:t>
                      </a:r>
                    </a:p>
                  </a:txBody>
                  <a:tcPr marL="0" marR="0" marT="0" marB="0" anchor="ctr"/>
                </a:tc>
              </a:tr>
              <a:tr h="433669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 dirty="0">
                          <a:effectLst/>
                        </a:rPr>
                        <a:t>数据持久性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存储在</a:t>
                      </a:r>
                      <a:r>
                        <a:rPr lang="en-US" sz="1400" dirty="0" err="1">
                          <a:effectLst/>
                        </a:rPr>
                        <a:t>mysql</a:t>
                      </a:r>
                      <a:r>
                        <a:rPr lang="zh-CN" altLang="en-US" sz="1400" dirty="0">
                          <a:effectLst/>
                        </a:rPr>
                        <a:t>上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存储在</a:t>
                      </a:r>
                      <a:r>
                        <a:rPr lang="en-US" sz="1400">
                          <a:effectLst/>
                        </a:rPr>
                        <a:t>mysql</a:t>
                      </a:r>
                      <a:r>
                        <a:rPr lang="zh-CN" altLang="en-US" sz="1400">
                          <a:effectLst/>
                        </a:rPr>
                        <a:t>上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都持久化到数据库里，都易于管理</a:t>
                      </a:r>
                    </a:p>
                  </a:txBody>
                  <a:tcPr marL="0" marR="0" marT="0" marB="0"/>
                </a:tc>
              </a:tr>
              <a:tr h="75212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>
                          <a:effectLst/>
                        </a:rPr>
                        <a:t>推拉模型</a:t>
                      </a:r>
                      <a:endParaRPr lang="zh-CN" altLang="en-US" sz="140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拉模型，每隔</a:t>
                      </a:r>
                      <a:r>
                        <a:rPr lang="en-US" altLang="zh-CN" sz="1400" dirty="0">
                          <a:effectLst/>
                        </a:rPr>
                        <a:t>15s</a:t>
                      </a:r>
                      <a:r>
                        <a:rPr lang="zh-CN" altLang="en-US" sz="1400" dirty="0">
                          <a:effectLst/>
                        </a:rPr>
                        <a:t>拉一次全量数据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基于</a:t>
                      </a:r>
                      <a:r>
                        <a:rPr lang="en-US" sz="1400" dirty="0">
                          <a:effectLst/>
                        </a:rPr>
                        <a:t>Zookeeper</a:t>
                      </a:r>
                      <a:r>
                        <a:rPr lang="zh-CN" altLang="en-US" sz="1400" dirty="0">
                          <a:effectLst/>
                        </a:rPr>
                        <a:t>的推模型，实时推送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disconf</a:t>
                      </a:r>
                      <a:r>
                        <a:rPr lang="zh-CN" altLang="en-US" sz="1400">
                          <a:effectLst/>
                        </a:rPr>
                        <a:t>基于分布式的</a:t>
                      </a:r>
                      <a:r>
                        <a:rPr lang="en-US" sz="1400">
                          <a:effectLst/>
                        </a:rPr>
                        <a:t>Zookeeper</a:t>
                      </a:r>
                      <a:r>
                        <a:rPr lang="zh-CN" altLang="en-US" sz="1400">
                          <a:effectLst/>
                        </a:rPr>
                        <a:t>来实时推送，不断是在稳定性、实效性、易用性上均优于</a:t>
                      </a:r>
                      <a:r>
                        <a:rPr lang="en-US" sz="1400">
                          <a:effectLst/>
                        </a:rPr>
                        <a:t>diamond</a:t>
                      </a:r>
                    </a:p>
                  </a:txBody>
                  <a:tcPr marL="0" marR="0" marT="0" marB="0"/>
                </a:tc>
              </a:tr>
              <a:tr h="1008112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>
                          <a:effectLst/>
                        </a:rPr>
                        <a:t>配置读写</a:t>
                      </a:r>
                      <a:endParaRPr lang="zh-CN" altLang="en-US" sz="140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支持实例对配置读写。支持某台实例写配置数据，并广播到其它实例上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只支持实例对配置读。通过在</a:t>
                      </a:r>
                      <a:r>
                        <a:rPr lang="en-US" altLang="zh-CN" sz="1400" dirty="0" err="1">
                          <a:effectLst/>
                        </a:rPr>
                        <a:t>disconf</a:t>
                      </a:r>
                      <a:r>
                        <a:rPr lang="en-US" altLang="zh-CN" sz="1400" dirty="0">
                          <a:effectLst/>
                        </a:rPr>
                        <a:t>-web</a:t>
                      </a:r>
                      <a:r>
                        <a:rPr lang="zh-CN" altLang="en-US" sz="1400" dirty="0">
                          <a:effectLst/>
                        </a:rPr>
                        <a:t>上更新配置到达到广播写到所有应用实例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从目前的应用场景来看，实例对配置的写需求不是那么明显。</a:t>
                      </a:r>
                      <a:r>
                        <a:rPr lang="en-US" altLang="zh-CN" sz="1400">
                          <a:effectLst/>
                        </a:rPr>
                        <a:t>disconf</a:t>
                      </a:r>
                      <a:r>
                        <a:rPr lang="zh-CN" altLang="en-US" sz="1400">
                          <a:effectLst/>
                        </a:rPr>
                        <a:t>支持的中心化广播方案可能会与人性思考更加相似。</a:t>
                      </a:r>
                    </a:p>
                  </a:txBody>
                  <a:tcPr marL="0" marR="0" marT="0" marB="0"/>
                </a:tc>
              </a:tr>
              <a:tr h="734564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>
                          <a:effectLst/>
                        </a:rPr>
                        <a:t>容灾</a:t>
                      </a:r>
                      <a:endParaRPr lang="zh-CN" altLang="en-US" sz="140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多级容灾模式，配置数据会</a:t>
                      </a:r>
                      <a:r>
                        <a:rPr lang="en-US" altLang="zh-CN" sz="1400">
                          <a:effectLst/>
                        </a:rPr>
                        <a:t>dump</a:t>
                      </a:r>
                      <a:r>
                        <a:rPr lang="zh-CN" altLang="en-US" sz="1400">
                          <a:effectLst/>
                        </a:rPr>
                        <a:t>在本地，避免中心服务挂机时无法使用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多级容灾模式，优先读取本地配置文件。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双方均支持在中心服务挂机时配置实例仍然可以使用</a:t>
                      </a:r>
                    </a:p>
                  </a:txBody>
                  <a:tcPr marL="0" marR="0" marT="0" marB="0"/>
                </a:tc>
              </a:tr>
              <a:tr h="92162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>
                          <a:effectLst/>
                        </a:rPr>
                        <a:t>配置数据模型</a:t>
                      </a:r>
                      <a:endParaRPr lang="zh-CN" altLang="en-US" sz="140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只支持</a:t>
                      </a:r>
                      <a:r>
                        <a:rPr lang="en-US" altLang="zh-CN" sz="1400">
                          <a:effectLst/>
                        </a:rPr>
                        <a:t>KV</a:t>
                      </a:r>
                      <a:r>
                        <a:rPr lang="zh-CN" altLang="en-US" sz="1400">
                          <a:effectLst/>
                        </a:rPr>
                        <a:t>结构的数据，非配置文件模式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支持传统的配置文件模式（配置文件），亦支持</a:t>
                      </a:r>
                      <a:r>
                        <a:rPr lang="en-US" altLang="zh-CN" sz="1400">
                          <a:effectLst/>
                        </a:rPr>
                        <a:t>KV</a:t>
                      </a:r>
                      <a:r>
                        <a:rPr lang="zh-CN" altLang="en-US" sz="1400">
                          <a:effectLst/>
                        </a:rPr>
                        <a:t>结构数据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配置项</a:t>
                      </a:r>
                      <a:r>
                        <a:rPr lang="en-US" altLang="zh-CN" sz="1400">
                          <a:effectLst/>
                        </a:rPr>
                        <a:t>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使用配置文件的编程方式可能与程序员的编程习惯更为相似，更易于接受和使用。</a:t>
                      </a:r>
                    </a:p>
                  </a:txBody>
                  <a:tcPr marL="0" marR="0" marT="0" marB="0"/>
                </a:tc>
              </a:tr>
              <a:tr h="79208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>
                          <a:effectLst/>
                        </a:rPr>
                        <a:t>编程模型</a:t>
                      </a:r>
                      <a:endParaRPr lang="zh-CN" altLang="en-US" sz="140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需要将配置文件拆成多个配置项，没有明显的编程模型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在使用配置文件的基础上，提供了注解式和基于</a:t>
                      </a:r>
                      <a:r>
                        <a:rPr lang="en-US" altLang="zh-CN" sz="1400">
                          <a:effectLst/>
                        </a:rPr>
                        <a:t>XML</a:t>
                      </a:r>
                      <a:r>
                        <a:rPr lang="zh-CN" altLang="en-US" sz="1400">
                          <a:effectLst/>
                        </a:rPr>
                        <a:t>的两种编程模型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0" marR="0" marT="0" marB="0"/>
                </a:tc>
              </a:tr>
              <a:tr h="50405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>
                          <a:effectLst/>
                        </a:rPr>
                        <a:t>并发性</a:t>
                      </a:r>
                      <a:endParaRPr lang="zh-CN" altLang="en-US" sz="140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多条配置要同时生效时，无法解决并发同时生效的问题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基于注解式的配置，可以解决并发性问题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无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20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332657"/>
            <a:ext cx="2376264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架构设计</a:t>
            </a:r>
            <a:endParaRPr lang="zh-CN" altLang="en-US" sz="3600" dirty="0"/>
          </a:p>
        </p:txBody>
      </p:sp>
      <p:pic>
        <p:nvPicPr>
          <p:cNvPr id="1026" name="Picture 2" descr="imag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12" y="3717032"/>
            <a:ext cx="4191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91356"/>
            <a:ext cx="41910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amo.githubusercontent.com/a5649519c2097feb8245eeb1617b4c149bd8bca5/687474703a2f2f7777332e73696e61696d672e636e2f6d77313032342f36306339363230666a77316573766a7a6e7931726d6a3230616a3036317439612e6a70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16" y="1196752"/>
            <a:ext cx="36099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5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332657"/>
            <a:ext cx="2376264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流程设计</a:t>
            </a:r>
            <a:endParaRPr lang="zh-CN" altLang="en-US" sz="3600" dirty="0"/>
          </a:p>
        </p:txBody>
      </p:sp>
      <p:pic>
        <p:nvPicPr>
          <p:cNvPr id="2050" name="Picture 2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5"/>
            <a:ext cx="446449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1.sinaimg.cn/bmiddle/60c9620fjw1eqj9zzgc7yj20b20pn41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24745"/>
            <a:ext cx="3790950" cy="879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2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0243 -0.640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3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332657"/>
            <a:ext cx="2376264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部署步骤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539552" y="1268760"/>
            <a:ext cx="806489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/>
              <a:t>安装依赖软件</a:t>
            </a:r>
          </a:p>
          <a:p>
            <a:r>
              <a:rPr lang="zh-CN" altLang="en-US" sz="1400" dirty="0"/>
              <a:t>安装</a:t>
            </a:r>
            <a:r>
              <a:rPr lang="en-US" altLang="zh-CN" sz="1400" dirty="0" err="1"/>
              <a:t>Mysql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&gt;=5</a:t>
            </a:r>
            <a:r>
              <a:rPr lang="zh-CN" altLang="en-US" sz="1400" dirty="0" smtClean="0"/>
              <a:t>）</a:t>
            </a:r>
            <a:endParaRPr lang="zh-CN" altLang="en-US" sz="1400" dirty="0"/>
          </a:p>
          <a:p>
            <a:r>
              <a:rPr lang="zh-CN" altLang="en-US" sz="1400" dirty="0"/>
              <a:t>安装</a:t>
            </a:r>
            <a:r>
              <a:rPr lang="en-US" altLang="zh-CN" sz="1400" dirty="0"/>
              <a:t>Tomcat</a:t>
            </a:r>
            <a:r>
              <a:rPr lang="zh-CN" altLang="en-US" sz="1400" dirty="0"/>
              <a:t>（</a:t>
            </a:r>
            <a:r>
              <a:rPr lang="en-US" altLang="zh-CN" sz="1400" dirty="0"/>
              <a:t>apache-tomcat-7.0.50</a:t>
            </a:r>
            <a:r>
              <a:rPr lang="zh-CN" altLang="en-US" sz="1400" dirty="0"/>
              <a:t>）</a:t>
            </a:r>
          </a:p>
          <a:p>
            <a:r>
              <a:rPr lang="zh-CN" altLang="en-US" sz="1400" dirty="0"/>
              <a:t>安装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nginx</a:t>
            </a:r>
            <a:r>
              <a:rPr lang="en-US" altLang="zh-CN" sz="1400" dirty="0"/>
              <a:t>/1.5.3</a:t>
            </a:r>
            <a:r>
              <a:rPr lang="zh-CN" altLang="en-US" sz="1400" dirty="0"/>
              <a:t>）</a:t>
            </a:r>
          </a:p>
          <a:p>
            <a:r>
              <a:rPr lang="zh-CN" altLang="en-US" sz="1400" dirty="0"/>
              <a:t>安装 </a:t>
            </a:r>
            <a:r>
              <a:rPr lang="en-US" altLang="zh-CN" sz="1400" dirty="0" err="1"/>
              <a:t>zookeeeper</a:t>
            </a:r>
            <a:r>
              <a:rPr lang="en-US" altLang="zh-CN" sz="1400" dirty="0"/>
              <a:t> </a:t>
            </a:r>
            <a:r>
              <a:rPr lang="zh-CN" altLang="en-US" sz="1400" dirty="0"/>
              <a:t>（</a:t>
            </a:r>
            <a:r>
              <a:rPr lang="en-US" altLang="zh-CN" sz="1400" dirty="0"/>
              <a:t>zookeeper-3.3.0</a:t>
            </a:r>
            <a:r>
              <a:rPr lang="zh-CN" altLang="en-US" sz="1400" dirty="0"/>
              <a:t>）</a:t>
            </a:r>
          </a:p>
          <a:p>
            <a:r>
              <a:rPr lang="zh-CN" altLang="en-US" sz="1400" dirty="0"/>
              <a:t>安装 </a:t>
            </a:r>
            <a:r>
              <a:rPr lang="en-US" altLang="zh-CN" sz="1400" dirty="0" err="1"/>
              <a:t>Redis</a:t>
            </a:r>
            <a:r>
              <a:rPr lang="en-US" altLang="zh-CN" sz="1400" dirty="0"/>
              <a:t> </a:t>
            </a:r>
            <a:r>
              <a:rPr lang="zh-CN" altLang="en-US" sz="1400" dirty="0"/>
              <a:t>（</a:t>
            </a:r>
            <a:r>
              <a:rPr lang="en-US" altLang="zh-CN" sz="1400" dirty="0"/>
              <a:t>2.4.5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err="1" smtClean="0"/>
              <a:t>Git</a:t>
            </a:r>
            <a:r>
              <a:rPr lang="en-US" altLang="zh-CN" sz="1400" dirty="0" smtClean="0"/>
              <a:t> clone </a:t>
            </a:r>
            <a:r>
              <a:rPr lang="zh-CN" altLang="en-US" sz="1400" dirty="0" smtClean="0"/>
              <a:t>代码</a:t>
            </a:r>
            <a:endParaRPr lang="en-US" altLang="zh-CN" sz="1400" dirty="0" smtClean="0"/>
          </a:p>
          <a:p>
            <a:r>
              <a:rPr lang="en-US" altLang="zh-CN" sz="1400" dirty="0" smtClean="0">
                <a:hlinkClick r:id="rId2"/>
              </a:rPr>
              <a:t>https://github.com/knightliao/disconf.git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设置</a:t>
            </a:r>
            <a:r>
              <a:rPr lang="en-US" altLang="zh-CN" sz="1400" dirty="0" err="1" smtClean="0"/>
              <a:t>disconf</a:t>
            </a:r>
            <a:r>
              <a:rPr lang="zh-CN" altLang="en-US" sz="1400" dirty="0" smtClean="0"/>
              <a:t>配置目录和</a:t>
            </a:r>
            <a:r>
              <a:rPr lang="en-US" altLang="zh-CN" sz="1400" dirty="0" smtClean="0"/>
              <a:t>war</a:t>
            </a:r>
            <a:r>
              <a:rPr lang="zh-CN" altLang="en-US" sz="1400" dirty="0" smtClean="0"/>
              <a:t>输出目录，拷贝修改数据库，</a:t>
            </a:r>
            <a:r>
              <a:rPr lang="en-US" altLang="zh-CN" sz="1400" dirty="0" err="1" smtClean="0"/>
              <a:t>zk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redis</a:t>
            </a:r>
            <a:r>
              <a:rPr lang="zh-CN" altLang="en-US" sz="1400" dirty="0" smtClean="0"/>
              <a:t>及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配置：</a:t>
            </a:r>
            <a:endParaRPr lang="en-US" altLang="zh-CN" sz="1400" dirty="0" smtClean="0"/>
          </a:p>
          <a:p>
            <a:pPr marL="285750" indent="-285750">
              <a:buFontTx/>
              <a:buChar char="-"/>
            </a:pPr>
            <a:r>
              <a:rPr lang="en-US" altLang="zh-CN" sz="1400" dirty="0" err="1" smtClean="0"/>
              <a:t>jdbc-mysql.properties</a:t>
            </a:r>
            <a:r>
              <a:rPr lang="en-US" altLang="zh-CN" sz="1400" dirty="0" smtClean="0"/>
              <a:t> (</a:t>
            </a:r>
            <a:r>
              <a:rPr lang="zh-CN" altLang="en-US" sz="1400" dirty="0" smtClean="0"/>
              <a:t>数据库配置</a:t>
            </a:r>
            <a:r>
              <a:rPr lang="en-US" altLang="zh-CN" sz="1400" dirty="0" smtClean="0"/>
              <a:t>) 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 err="1" smtClean="0"/>
              <a:t>redis-config.properties</a:t>
            </a:r>
            <a:r>
              <a:rPr lang="en-US" altLang="zh-CN" sz="1400" dirty="0" smtClean="0"/>
              <a:t> (</a:t>
            </a:r>
            <a:r>
              <a:rPr lang="en-US" altLang="zh-CN" sz="1400" dirty="0" err="1" smtClean="0"/>
              <a:t>Redis</a:t>
            </a:r>
            <a:r>
              <a:rPr lang="zh-CN" altLang="en-US" sz="1400" dirty="0" smtClean="0"/>
              <a:t>配置，主要用于</a:t>
            </a:r>
            <a:r>
              <a:rPr lang="en-US" altLang="zh-CN" sz="1400" dirty="0" smtClean="0"/>
              <a:t>web</a:t>
            </a:r>
            <a:r>
              <a:rPr lang="zh-CN" altLang="en-US" sz="1400" dirty="0" smtClean="0"/>
              <a:t>登录使用</a:t>
            </a:r>
            <a:r>
              <a:rPr lang="en-US" altLang="zh-CN" sz="1400" dirty="0" smtClean="0"/>
              <a:t>) 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 err="1" smtClean="0"/>
              <a:t>zoo.properties</a:t>
            </a:r>
            <a:r>
              <a:rPr lang="en-US" altLang="zh-CN" sz="1400" dirty="0" smtClean="0"/>
              <a:t> (Zookeeper</a:t>
            </a:r>
            <a:r>
              <a:rPr lang="zh-CN" altLang="en-US" sz="1400" dirty="0" smtClean="0"/>
              <a:t>配置</a:t>
            </a:r>
            <a:endParaRPr lang="en-US" altLang="zh-CN" sz="1400" dirty="0"/>
          </a:p>
          <a:p>
            <a:pPr marL="285750" indent="-285750">
              <a:buFontTx/>
              <a:buChar char="-"/>
            </a:pPr>
            <a:r>
              <a:rPr lang="en-US" altLang="zh-CN" sz="1400" dirty="0" err="1" smtClean="0"/>
              <a:t>application.properties</a:t>
            </a:r>
            <a:r>
              <a:rPr lang="en-US" altLang="zh-CN" sz="1400" dirty="0" smtClean="0"/>
              <a:t> (</a:t>
            </a:r>
            <a:r>
              <a:rPr lang="zh-CN" altLang="en-US" sz="1400" dirty="0" smtClean="0"/>
              <a:t>应用配置）</a:t>
            </a:r>
            <a:endParaRPr lang="en-US" altLang="zh-CN" sz="1400" dirty="0" smtClean="0"/>
          </a:p>
          <a:p>
            <a:pPr marL="285750" indent="-285750">
              <a:buFontTx/>
              <a:buChar char="-"/>
            </a:pPr>
            <a:endParaRPr lang="en-US" altLang="zh-CN" sz="1400" dirty="0"/>
          </a:p>
          <a:p>
            <a:r>
              <a:rPr lang="zh-CN" altLang="en-US" sz="1400" dirty="0" smtClean="0"/>
              <a:t>构建部署包</a:t>
            </a:r>
            <a:endParaRPr lang="en-US" altLang="zh-CN" sz="1400" dirty="0" smtClean="0"/>
          </a:p>
          <a:p>
            <a:r>
              <a:rPr lang="en-US" altLang="zh-CN" sz="1400" dirty="0" smtClean="0"/>
              <a:t>ONLINE_CONFIG_PATH=/home/work/</a:t>
            </a:r>
            <a:r>
              <a:rPr lang="en-US" altLang="zh-CN" sz="1400" dirty="0" err="1" smtClean="0"/>
              <a:t>dsp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disconf-rd</a:t>
            </a:r>
            <a:r>
              <a:rPr lang="en-US" altLang="zh-CN" sz="1400" dirty="0" smtClean="0"/>
              <a:t>/online-resources WAR_ROOT_PATH=/home/work/</a:t>
            </a:r>
            <a:r>
              <a:rPr lang="en-US" altLang="zh-CN" sz="1400" dirty="0" err="1" smtClean="0"/>
              <a:t>dsp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disconf-rd</a:t>
            </a:r>
            <a:r>
              <a:rPr lang="en-US" altLang="zh-CN" sz="1400" dirty="0" smtClean="0"/>
              <a:t>/war </a:t>
            </a:r>
          </a:p>
          <a:p>
            <a:r>
              <a:rPr lang="en-US" altLang="zh-CN" sz="1400" dirty="0" smtClean="0"/>
              <a:t>export ONLINE_CONFIG_PATH </a:t>
            </a:r>
          </a:p>
          <a:p>
            <a:r>
              <a:rPr lang="en-US" altLang="zh-CN" sz="1400" dirty="0" smtClean="0"/>
              <a:t>export WAR_ROOT_PATH </a:t>
            </a:r>
          </a:p>
          <a:p>
            <a:r>
              <a:rPr lang="en-US" altLang="zh-CN" sz="1400" dirty="0" smtClean="0"/>
              <a:t>cd </a:t>
            </a:r>
            <a:r>
              <a:rPr lang="en-US" altLang="zh-CN" sz="1400" dirty="0" err="1" smtClean="0"/>
              <a:t>disconf</a:t>
            </a:r>
            <a:r>
              <a:rPr lang="en-US" altLang="zh-CN" sz="1400" dirty="0" smtClean="0"/>
              <a:t>-web </a:t>
            </a:r>
          </a:p>
          <a:p>
            <a:r>
              <a:rPr lang="en-US" altLang="zh-CN" sz="1400" dirty="0" err="1" smtClean="0"/>
              <a:t>sh</a:t>
            </a:r>
            <a:r>
              <a:rPr lang="en-US" altLang="zh-CN" sz="1400" dirty="0" smtClean="0"/>
              <a:t> deploy/deploy.sh</a:t>
            </a:r>
          </a:p>
        </p:txBody>
      </p:sp>
    </p:spTree>
    <p:extLst>
      <p:ext uri="{BB962C8B-B14F-4D97-AF65-F5344CB8AC3E}">
        <p14:creationId xmlns:p14="http://schemas.microsoft.com/office/powerpoint/2010/main" val="1057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332657"/>
            <a:ext cx="2376264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部署步骤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539552" y="1268760"/>
            <a:ext cx="8064896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初始化</a:t>
            </a:r>
            <a:r>
              <a:rPr lang="zh-CN" altLang="en-US" sz="1400" b="1" dirty="0"/>
              <a:t>数据库</a:t>
            </a:r>
            <a:r>
              <a:rPr lang="zh-CN" altLang="en-US" sz="1400" b="1" dirty="0" smtClean="0"/>
              <a:t>：</a:t>
            </a:r>
            <a:r>
              <a:rPr lang="zh-CN" altLang="en-US" sz="1400" dirty="0" smtClean="0"/>
              <a:t>可以</a:t>
            </a:r>
            <a:r>
              <a:rPr lang="zh-CN" altLang="en-US" sz="1400" dirty="0"/>
              <a:t>参考 </a:t>
            </a:r>
            <a:r>
              <a:rPr lang="en-US" altLang="zh-CN" sz="1400" dirty="0"/>
              <a:t>sql/readme.md </a:t>
            </a:r>
            <a:r>
              <a:rPr lang="zh-CN" altLang="en-US" sz="1400" dirty="0"/>
              <a:t>来进行数据库的初始化。注意顺序执行</a:t>
            </a:r>
          </a:p>
          <a:p>
            <a:r>
              <a:rPr lang="en-US" altLang="zh-CN" sz="1400" dirty="0"/>
              <a:t>0-init_table.sql</a:t>
            </a:r>
          </a:p>
          <a:p>
            <a:r>
              <a:rPr lang="en-US" altLang="zh-CN" sz="1400" dirty="0"/>
              <a:t>1-init_data.sql</a:t>
            </a:r>
          </a:p>
          <a:p>
            <a:r>
              <a:rPr lang="en-US" altLang="zh-CN" sz="1400" dirty="0"/>
              <a:t>201512/20151225.sql</a:t>
            </a:r>
          </a:p>
          <a:p>
            <a:r>
              <a:rPr lang="en-US" altLang="zh-CN" sz="1400" dirty="0" smtClean="0"/>
              <a:t>20160701/20160701.sql</a:t>
            </a:r>
          </a:p>
          <a:p>
            <a:endParaRPr lang="en-US" altLang="zh-CN" sz="1400" dirty="0"/>
          </a:p>
          <a:p>
            <a:r>
              <a:rPr lang="zh-CN" altLang="en-US" sz="1400" dirty="0" smtClean="0"/>
              <a:t>配置</a:t>
            </a:r>
            <a:r>
              <a:rPr lang="en-US" altLang="zh-CN" sz="1400" dirty="0" smtClean="0"/>
              <a:t>tomcat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context path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 smtClean="0"/>
              <a:t>&lt;Context path="" </a:t>
            </a:r>
            <a:r>
              <a:rPr lang="en-US" altLang="zh-CN" sz="1400" dirty="0" err="1" smtClean="0"/>
              <a:t>docBase</a:t>
            </a:r>
            <a:r>
              <a:rPr lang="en-US" altLang="zh-CN" sz="1400" dirty="0" smtClean="0"/>
              <a:t>="/home/work/</a:t>
            </a:r>
            <a:r>
              <a:rPr lang="en-US" altLang="zh-CN" sz="1400" dirty="0" err="1" smtClean="0"/>
              <a:t>dsp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disconf-rd</a:t>
            </a:r>
            <a:r>
              <a:rPr lang="en-US" altLang="zh-CN" sz="1400" dirty="0" smtClean="0"/>
              <a:t>/war"&gt;&lt;/Context&gt;</a:t>
            </a:r>
          </a:p>
          <a:p>
            <a:endParaRPr lang="en-US" altLang="zh-CN" sz="1400" dirty="0"/>
          </a:p>
          <a:p>
            <a:r>
              <a:rPr lang="zh-CN" altLang="en-US" sz="1400" dirty="0" smtClean="0"/>
              <a:t>配置</a:t>
            </a:r>
            <a:r>
              <a:rPr lang="en-US" altLang="zh-CN" sz="1400" dirty="0" err="1" smtClean="0"/>
              <a:t>nginx</a:t>
            </a:r>
            <a:endParaRPr lang="en-US" altLang="zh-CN" sz="1400" dirty="0" smtClean="0"/>
          </a:p>
          <a:p>
            <a:r>
              <a:rPr lang="en-US" altLang="zh-CN" sz="700" dirty="0" smtClean="0"/>
              <a:t>  upstream </a:t>
            </a:r>
            <a:r>
              <a:rPr lang="en-US" altLang="zh-CN" sz="700" dirty="0" err="1" smtClean="0"/>
              <a:t>disconf</a:t>
            </a:r>
            <a:r>
              <a:rPr lang="en-US" altLang="zh-CN" sz="700" dirty="0" smtClean="0"/>
              <a:t> {</a:t>
            </a:r>
          </a:p>
          <a:p>
            <a:r>
              <a:rPr lang="en-US" altLang="zh-CN" sz="700" dirty="0" smtClean="0"/>
              <a:t>        server 127.0.0.1:8080;</a:t>
            </a:r>
          </a:p>
          <a:p>
            <a:r>
              <a:rPr lang="en-US" altLang="zh-CN" sz="700" dirty="0" smtClean="0"/>
              <a:t>    }   </a:t>
            </a:r>
          </a:p>
          <a:p>
            <a:r>
              <a:rPr lang="en-US" altLang="zh-CN" sz="700" dirty="0" smtClean="0"/>
              <a:t>    </a:t>
            </a:r>
          </a:p>
          <a:p>
            <a:r>
              <a:rPr lang="en-US" altLang="zh-CN" sz="700" dirty="0" smtClean="0"/>
              <a:t>    server {</a:t>
            </a:r>
          </a:p>
          <a:p>
            <a:r>
              <a:rPr lang="en-US" altLang="zh-CN" sz="700" dirty="0" smtClean="0"/>
              <a:t>        listen 8991;</a:t>
            </a:r>
          </a:p>
          <a:p>
            <a:r>
              <a:rPr lang="en-US" altLang="zh-CN" sz="700" dirty="0" smtClean="0"/>
              <a:t>        </a:t>
            </a:r>
            <a:r>
              <a:rPr lang="en-US" altLang="zh-CN" sz="700" dirty="0" err="1" smtClean="0"/>
              <a:t>server_name</a:t>
            </a:r>
            <a:r>
              <a:rPr lang="en-US" altLang="zh-CN" sz="700" dirty="0" smtClean="0"/>
              <a:t> </a:t>
            </a:r>
            <a:r>
              <a:rPr lang="en-US" altLang="zh-CN" sz="700" dirty="0" err="1" smtClean="0"/>
              <a:t>localhost</a:t>
            </a:r>
            <a:r>
              <a:rPr lang="en-US" altLang="zh-CN" sz="700" dirty="0" smtClean="0"/>
              <a:t>;</a:t>
            </a:r>
          </a:p>
          <a:p>
            <a:r>
              <a:rPr lang="en-US" altLang="zh-CN" sz="700" dirty="0" smtClean="0"/>
              <a:t>        </a:t>
            </a:r>
            <a:r>
              <a:rPr lang="en-US" altLang="zh-CN" sz="700" dirty="0" err="1" smtClean="0"/>
              <a:t>access_log</a:t>
            </a:r>
            <a:r>
              <a:rPr lang="en-US" altLang="zh-CN" sz="700" dirty="0" smtClean="0"/>
              <a:t> /Users/</a:t>
            </a:r>
            <a:r>
              <a:rPr lang="en-US" altLang="zh-CN" sz="700" dirty="0" err="1" smtClean="0"/>
              <a:t>fanchao</a:t>
            </a:r>
            <a:r>
              <a:rPr lang="en-US" altLang="zh-CN" sz="700" dirty="0" smtClean="0"/>
              <a:t>/</a:t>
            </a:r>
            <a:r>
              <a:rPr lang="en-US" altLang="zh-CN" sz="700" dirty="0" err="1" smtClean="0"/>
              <a:t>nginx</a:t>
            </a:r>
            <a:r>
              <a:rPr lang="en-US" altLang="zh-CN" sz="700" dirty="0" smtClean="0"/>
              <a:t>/log/</a:t>
            </a:r>
            <a:r>
              <a:rPr lang="en-US" altLang="zh-CN" sz="700" dirty="0" err="1" smtClean="0"/>
              <a:t>disconf</a:t>
            </a:r>
            <a:r>
              <a:rPr lang="en-US" altLang="zh-CN" sz="700" dirty="0" smtClean="0"/>
              <a:t>/access.log;</a:t>
            </a:r>
          </a:p>
          <a:p>
            <a:r>
              <a:rPr lang="en-US" altLang="zh-CN" sz="700" dirty="0" smtClean="0"/>
              <a:t>        </a:t>
            </a:r>
            <a:r>
              <a:rPr lang="en-US" altLang="zh-CN" sz="700" dirty="0" err="1" smtClean="0"/>
              <a:t>error_log</a:t>
            </a:r>
            <a:r>
              <a:rPr lang="en-US" altLang="zh-CN" sz="700" dirty="0" smtClean="0"/>
              <a:t> /Users/</a:t>
            </a:r>
            <a:r>
              <a:rPr lang="en-US" altLang="zh-CN" sz="700" dirty="0" err="1" smtClean="0"/>
              <a:t>fanchao</a:t>
            </a:r>
            <a:r>
              <a:rPr lang="en-US" altLang="zh-CN" sz="700" dirty="0" smtClean="0"/>
              <a:t>/</a:t>
            </a:r>
            <a:r>
              <a:rPr lang="en-US" altLang="zh-CN" sz="700" dirty="0" err="1" smtClean="0"/>
              <a:t>nginx</a:t>
            </a:r>
            <a:r>
              <a:rPr lang="en-US" altLang="zh-CN" sz="700" dirty="0" smtClean="0"/>
              <a:t>/log/</a:t>
            </a:r>
            <a:r>
              <a:rPr lang="en-US" altLang="zh-CN" sz="700" dirty="0" err="1" smtClean="0"/>
              <a:t>disconf</a:t>
            </a:r>
            <a:r>
              <a:rPr lang="en-US" altLang="zh-CN" sz="700" dirty="0" smtClean="0"/>
              <a:t>/error.log;</a:t>
            </a:r>
          </a:p>
          <a:p>
            <a:r>
              <a:rPr lang="en-US" altLang="zh-CN" sz="700" dirty="0" smtClean="0"/>
              <a:t>    </a:t>
            </a:r>
          </a:p>
          <a:p>
            <a:endParaRPr lang="en-US" altLang="zh-CN" sz="700" dirty="0" smtClean="0"/>
          </a:p>
          <a:p>
            <a:r>
              <a:rPr lang="en-US" altLang="zh-CN" sz="700" dirty="0" smtClean="0"/>
              <a:t>        location / { </a:t>
            </a:r>
          </a:p>
          <a:p>
            <a:r>
              <a:rPr lang="en-US" altLang="zh-CN" sz="700" dirty="0" smtClean="0"/>
              <a:t>            root /Users/</a:t>
            </a:r>
            <a:r>
              <a:rPr lang="en-US" altLang="zh-CN" sz="700" dirty="0" err="1" smtClean="0"/>
              <a:t>fanchao</a:t>
            </a:r>
            <a:r>
              <a:rPr lang="en-US" altLang="zh-CN" sz="700" dirty="0" smtClean="0"/>
              <a:t>/</a:t>
            </a:r>
            <a:r>
              <a:rPr lang="en-US" altLang="zh-CN" sz="700" dirty="0" err="1" smtClean="0"/>
              <a:t>dsp</a:t>
            </a:r>
            <a:r>
              <a:rPr lang="en-US" altLang="zh-CN" sz="700" dirty="0" smtClean="0"/>
              <a:t>/</a:t>
            </a:r>
            <a:r>
              <a:rPr lang="en-US" altLang="zh-CN" sz="700" dirty="0" err="1" smtClean="0"/>
              <a:t>disconf</a:t>
            </a:r>
            <a:r>
              <a:rPr lang="en-US" altLang="zh-CN" sz="700" dirty="0" smtClean="0"/>
              <a:t>-web/war/html;</a:t>
            </a:r>
          </a:p>
          <a:p>
            <a:r>
              <a:rPr lang="en-US" altLang="zh-CN" sz="700" dirty="0" smtClean="0"/>
              <a:t>            if ($</a:t>
            </a:r>
            <a:r>
              <a:rPr lang="en-US" altLang="zh-CN" sz="700" dirty="0" err="1" smtClean="0"/>
              <a:t>query_string</a:t>
            </a:r>
            <a:r>
              <a:rPr lang="en-US" altLang="zh-CN" sz="700" dirty="0" smtClean="0"/>
              <a:t>) {</a:t>
            </a:r>
          </a:p>
          <a:p>
            <a:r>
              <a:rPr lang="en-US" altLang="zh-CN" sz="700" dirty="0" smtClean="0"/>
              <a:t>                 expires max;</a:t>
            </a:r>
          </a:p>
          <a:p>
            <a:r>
              <a:rPr lang="en-US" altLang="zh-CN" sz="700" dirty="0" smtClean="0"/>
              <a:t>            }   </a:t>
            </a:r>
          </a:p>
          <a:p>
            <a:r>
              <a:rPr lang="en-US" altLang="zh-CN" sz="700" dirty="0" smtClean="0"/>
              <a:t>        }   </a:t>
            </a:r>
          </a:p>
          <a:p>
            <a:endParaRPr lang="en-US" altLang="zh-CN" sz="700" dirty="0" smtClean="0"/>
          </a:p>
          <a:p>
            <a:r>
              <a:rPr lang="en-US" altLang="zh-CN" sz="700" dirty="0" smtClean="0"/>
              <a:t>        location ~ ^/(</a:t>
            </a:r>
            <a:r>
              <a:rPr lang="en-US" altLang="zh-CN" sz="700" dirty="0" err="1" smtClean="0"/>
              <a:t>api|export</a:t>
            </a:r>
            <a:r>
              <a:rPr lang="en-US" altLang="zh-CN" sz="700" dirty="0" smtClean="0"/>
              <a:t>) {</a:t>
            </a:r>
          </a:p>
          <a:p>
            <a:r>
              <a:rPr lang="en-US" altLang="zh-CN" sz="700" dirty="0" smtClean="0"/>
              <a:t>            </a:t>
            </a:r>
            <a:r>
              <a:rPr lang="en-US" altLang="zh-CN" sz="700" dirty="0" err="1" smtClean="0"/>
              <a:t>proxy_pass_header</a:t>
            </a:r>
            <a:r>
              <a:rPr lang="en-US" altLang="zh-CN" sz="700" dirty="0" smtClean="0"/>
              <a:t> Server;</a:t>
            </a:r>
          </a:p>
          <a:p>
            <a:r>
              <a:rPr lang="en-US" altLang="zh-CN" sz="700" dirty="0" smtClean="0"/>
              <a:t>            </a:t>
            </a:r>
            <a:r>
              <a:rPr lang="en-US" altLang="zh-CN" sz="700" dirty="0" err="1" smtClean="0"/>
              <a:t>proxy_set_header</a:t>
            </a:r>
            <a:r>
              <a:rPr lang="en-US" altLang="zh-CN" sz="700" dirty="0" smtClean="0"/>
              <a:t> Host $</a:t>
            </a:r>
            <a:r>
              <a:rPr lang="en-US" altLang="zh-CN" sz="700" dirty="0" err="1" smtClean="0"/>
              <a:t>http_host</a:t>
            </a:r>
            <a:r>
              <a:rPr lang="en-US" altLang="zh-CN" sz="700" dirty="0" smtClean="0"/>
              <a:t>;</a:t>
            </a:r>
          </a:p>
          <a:p>
            <a:r>
              <a:rPr lang="en-US" altLang="zh-CN" sz="700" dirty="0" smtClean="0"/>
              <a:t>            </a:t>
            </a:r>
            <a:r>
              <a:rPr lang="en-US" altLang="zh-CN" sz="700" dirty="0" err="1" smtClean="0"/>
              <a:t>proxy_redirect</a:t>
            </a:r>
            <a:r>
              <a:rPr lang="en-US" altLang="zh-CN" sz="700" dirty="0" smtClean="0"/>
              <a:t> off;</a:t>
            </a:r>
          </a:p>
          <a:p>
            <a:r>
              <a:rPr lang="en-US" altLang="zh-CN" sz="700" dirty="0" smtClean="0"/>
              <a:t>            </a:t>
            </a:r>
            <a:r>
              <a:rPr lang="en-US" altLang="zh-CN" sz="700" dirty="0" err="1" smtClean="0"/>
              <a:t>proxy_set_header</a:t>
            </a:r>
            <a:r>
              <a:rPr lang="en-US" altLang="zh-CN" sz="700" dirty="0" smtClean="0"/>
              <a:t> X-Real-IP $</a:t>
            </a:r>
            <a:r>
              <a:rPr lang="en-US" altLang="zh-CN" sz="700" dirty="0" err="1" smtClean="0"/>
              <a:t>remote_addr</a:t>
            </a:r>
            <a:r>
              <a:rPr lang="en-US" altLang="zh-CN" sz="700" dirty="0" smtClean="0"/>
              <a:t>;</a:t>
            </a:r>
          </a:p>
          <a:p>
            <a:r>
              <a:rPr lang="en-US" altLang="zh-CN" sz="700" dirty="0" smtClean="0"/>
              <a:t>            </a:t>
            </a:r>
            <a:r>
              <a:rPr lang="en-US" altLang="zh-CN" sz="700" dirty="0" err="1" smtClean="0"/>
              <a:t>proxy_set_header</a:t>
            </a:r>
            <a:r>
              <a:rPr lang="en-US" altLang="zh-CN" sz="700" dirty="0" smtClean="0"/>
              <a:t> X-Scheme $scheme;</a:t>
            </a:r>
          </a:p>
          <a:p>
            <a:r>
              <a:rPr lang="en-US" altLang="zh-CN" sz="700" dirty="0" smtClean="0"/>
              <a:t>            </a:t>
            </a:r>
            <a:r>
              <a:rPr lang="en-US" altLang="zh-CN" sz="700" dirty="0" err="1" smtClean="0"/>
              <a:t>proxy_pass</a:t>
            </a:r>
            <a:r>
              <a:rPr lang="en-US" altLang="zh-CN" sz="700" dirty="0" smtClean="0"/>
              <a:t> http://disconf;</a:t>
            </a:r>
          </a:p>
          <a:p>
            <a:r>
              <a:rPr lang="en-US" altLang="zh-CN" sz="700" dirty="0" smtClean="0"/>
              <a:t>        }   </a:t>
            </a:r>
          </a:p>
          <a:p>
            <a:r>
              <a:rPr lang="en-US" altLang="zh-CN" sz="700" dirty="0" smtClean="0"/>
              <a:t>     } </a:t>
            </a:r>
            <a:endParaRPr lang="en-US" altLang="zh-CN" sz="700" dirty="0"/>
          </a:p>
        </p:txBody>
      </p:sp>
    </p:spTree>
    <p:extLst>
      <p:ext uri="{BB962C8B-B14F-4D97-AF65-F5344CB8AC3E}">
        <p14:creationId xmlns:p14="http://schemas.microsoft.com/office/powerpoint/2010/main" val="35338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332657"/>
            <a:ext cx="2376264" cy="6480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 smtClean="0"/>
              <a:t>客户端使用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539552" y="1268760"/>
            <a:ext cx="8064896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引入</a:t>
            </a:r>
            <a:r>
              <a:rPr lang="en-US" altLang="zh-CN" sz="1400" dirty="0" smtClean="0"/>
              <a:t>POM</a:t>
            </a:r>
            <a:r>
              <a:rPr lang="zh-CN" altLang="en-US" sz="1400" dirty="0" smtClean="0"/>
              <a:t>依赖</a:t>
            </a:r>
            <a:endParaRPr lang="en-US" altLang="zh-CN" sz="1400" dirty="0" smtClean="0"/>
          </a:p>
          <a:p>
            <a:r>
              <a:rPr lang="en-US" altLang="zh-CN" sz="1200" dirty="0" smtClean="0"/>
              <a:t>&lt;dependency&gt;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&lt;</a:t>
            </a:r>
            <a:r>
              <a:rPr lang="en-US" altLang="zh-CN" sz="1200" dirty="0" err="1" smtClean="0"/>
              <a:t>groupId</a:t>
            </a:r>
            <a:r>
              <a:rPr lang="en-US" altLang="zh-CN" sz="1200" dirty="0" smtClean="0"/>
              <a:t>&gt;</a:t>
            </a:r>
            <a:r>
              <a:rPr lang="en-US" altLang="zh-CN" sz="1200" dirty="0" err="1" smtClean="0"/>
              <a:t>com.baidu.disconf</a:t>
            </a:r>
            <a:r>
              <a:rPr lang="en-US" altLang="zh-CN" sz="1200" dirty="0" smtClean="0"/>
              <a:t>&lt;/</a:t>
            </a:r>
            <a:r>
              <a:rPr lang="en-US" altLang="zh-CN" sz="1200" dirty="0" err="1" smtClean="0"/>
              <a:t>groupId</a:t>
            </a:r>
            <a:r>
              <a:rPr lang="en-US" altLang="zh-CN" sz="1200" dirty="0" smtClean="0"/>
              <a:t>&gt;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&lt;</a:t>
            </a:r>
            <a:r>
              <a:rPr lang="en-US" altLang="zh-CN" sz="1200" dirty="0" err="1" smtClean="0"/>
              <a:t>artifactId</a:t>
            </a:r>
            <a:r>
              <a:rPr lang="en-US" altLang="zh-CN" sz="1200" dirty="0" smtClean="0"/>
              <a:t>&gt;</a:t>
            </a:r>
            <a:r>
              <a:rPr lang="en-US" altLang="zh-CN" sz="1200" dirty="0" err="1" smtClean="0"/>
              <a:t>disconf</a:t>
            </a:r>
            <a:r>
              <a:rPr lang="en-US" altLang="zh-CN" sz="1200" dirty="0" smtClean="0"/>
              <a:t>-client&lt;/</a:t>
            </a:r>
            <a:r>
              <a:rPr lang="en-US" altLang="zh-CN" sz="1200" dirty="0" err="1" smtClean="0"/>
              <a:t>artifactId</a:t>
            </a:r>
            <a:r>
              <a:rPr lang="en-US" altLang="zh-CN" sz="1200" dirty="0" smtClean="0"/>
              <a:t>&gt;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&lt;version&gt;2.6.36&lt;/version&gt;</a:t>
            </a:r>
          </a:p>
          <a:p>
            <a:r>
              <a:rPr lang="en-US" altLang="zh-CN" sz="1200" dirty="0" smtClean="0"/>
              <a:t>&lt;/dependency&gt;</a:t>
            </a:r>
          </a:p>
          <a:p>
            <a:endParaRPr lang="en-US" altLang="zh-CN" sz="1400" dirty="0"/>
          </a:p>
          <a:p>
            <a:r>
              <a:rPr lang="zh-CN" altLang="en-US" sz="1400" b="1" dirty="0"/>
              <a:t>第一步：添加</a:t>
            </a:r>
            <a:r>
              <a:rPr lang="en-US" altLang="zh-CN" sz="1400" b="1" dirty="0" err="1"/>
              <a:t>Disconf</a:t>
            </a:r>
            <a:r>
              <a:rPr lang="zh-CN" altLang="en-US" sz="1400" b="1" dirty="0"/>
              <a:t>的支持</a:t>
            </a:r>
          </a:p>
          <a:p>
            <a:r>
              <a:rPr lang="zh-CN" altLang="en-US" sz="1200" dirty="0"/>
              <a:t>在</a:t>
            </a:r>
            <a:r>
              <a:rPr lang="en-US" altLang="zh-CN" sz="1200" dirty="0"/>
              <a:t>applicationContext.xml</a:t>
            </a:r>
            <a:r>
              <a:rPr lang="zh-CN" altLang="en-US" sz="1200" dirty="0"/>
              <a:t>里添加</a:t>
            </a:r>
            <a:r>
              <a:rPr lang="en-US" altLang="zh-CN" sz="1200" dirty="0"/>
              <a:t>Bean</a:t>
            </a:r>
            <a:r>
              <a:rPr lang="zh-CN" altLang="en-US" sz="1200" dirty="0"/>
              <a:t>定义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r>
              <a:rPr lang="en-US" altLang="zh-CN" sz="1200" dirty="0" smtClean="0"/>
              <a:t>&lt;!-- </a:t>
            </a:r>
            <a:r>
              <a:rPr lang="zh-CN" altLang="en-US" sz="1200" dirty="0" smtClean="0"/>
              <a:t>使用</a:t>
            </a:r>
            <a:r>
              <a:rPr lang="en-US" altLang="zh-CN" sz="1200" dirty="0" err="1" smtClean="0"/>
              <a:t>disconf</a:t>
            </a:r>
            <a:r>
              <a:rPr lang="zh-CN" altLang="en-US" sz="1200" dirty="0" smtClean="0"/>
              <a:t>必须添加以下配置 </a:t>
            </a:r>
            <a:r>
              <a:rPr lang="en-US" altLang="zh-CN" sz="1200" dirty="0" smtClean="0"/>
              <a:t>--&gt;</a:t>
            </a:r>
          </a:p>
          <a:p>
            <a:r>
              <a:rPr lang="en-US" altLang="zh-CN" sz="1200" dirty="0" smtClean="0"/>
              <a:t>&lt;bean id="</a:t>
            </a:r>
            <a:r>
              <a:rPr lang="en-US" altLang="zh-CN" sz="1200" dirty="0" err="1" smtClean="0"/>
              <a:t>disconfMgrBean</a:t>
            </a:r>
            <a:r>
              <a:rPr lang="en-US" altLang="zh-CN" sz="1200" dirty="0" smtClean="0"/>
              <a:t>" class="</a:t>
            </a:r>
            <a:r>
              <a:rPr lang="en-US" altLang="zh-CN" sz="1200" dirty="0" err="1" smtClean="0"/>
              <a:t>com.baidu.disconf.client.DisconfMgrBean</a:t>
            </a:r>
            <a:r>
              <a:rPr lang="en-US" altLang="zh-CN" sz="1200" dirty="0" smtClean="0"/>
              <a:t>"</a:t>
            </a:r>
          </a:p>
          <a:p>
            <a:r>
              <a:rPr lang="en-US" altLang="zh-CN" sz="1200" dirty="0" smtClean="0"/>
              <a:t>      destroy-method="destroy"&gt;</a:t>
            </a:r>
          </a:p>
          <a:p>
            <a:r>
              <a:rPr lang="en-US" altLang="zh-CN" sz="1200" dirty="0" smtClean="0"/>
              <a:t>    &lt;property name="</a:t>
            </a:r>
            <a:r>
              <a:rPr lang="en-US" altLang="zh-CN" sz="1200" dirty="0" err="1" smtClean="0"/>
              <a:t>scanPackage</a:t>
            </a:r>
            <a:r>
              <a:rPr lang="en-US" altLang="zh-CN" sz="1200" dirty="0" smtClean="0"/>
              <a:t>" value="</a:t>
            </a:r>
            <a:r>
              <a:rPr lang="en-US" altLang="zh-CN" sz="1200" dirty="0" err="1" smtClean="0"/>
              <a:t>com.example.disconf.demo</a:t>
            </a:r>
            <a:r>
              <a:rPr lang="en-US" altLang="zh-CN" sz="1200" dirty="0" smtClean="0"/>
              <a:t>"/&gt;</a:t>
            </a:r>
          </a:p>
          <a:p>
            <a:r>
              <a:rPr lang="en-US" altLang="zh-CN" sz="1200" dirty="0" smtClean="0"/>
              <a:t>&lt;/bean&gt;</a:t>
            </a:r>
          </a:p>
          <a:p>
            <a:r>
              <a:rPr lang="en-US" altLang="zh-CN" sz="1200" dirty="0" smtClean="0"/>
              <a:t>&lt;bean id="disconfMgrBean2" class="</a:t>
            </a:r>
            <a:r>
              <a:rPr lang="en-US" altLang="zh-CN" sz="1200" dirty="0" err="1" smtClean="0"/>
              <a:t>com.baidu.disconf.client.DisconfMgrBeanSecond</a:t>
            </a:r>
            <a:r>
              <a:rPr lang="en-US" altLang="zh-CN" sz="1200" dirty="0" smtClean="0"/>
              <a:t>"</a:t>
            </a:r>
          </a:p>
          <a:p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init</a:t>
            </a:r>
            <a:r>
              <a:rPr lang="en-US" altLang="zh-CN" sz="1200" dirty="0" smtClean="0"/>
              <a:t>-method="</a:t>
            </a:r>
            <a:r>
              <a:rPr lang="en-US" altLang="zh-CN" sz="1200" dirty="0" err="1" smtClean="0"/>
              <a:t>init</a:t>
            </a:r>
            <a:r>
              <a:rPr lang="en-US" altLang="zh-CN" sz="1200" dirty="0" smtClean="0"/>
              <a:t>" destroy-method="destroy"&gt;</a:t>
            </a:r>
          </a:p>
          <a:p>
            <a:r>
              <a:rPr lang="en-US" altLang="zh-CN" sz="1200" dirty="0" smtClean="0"/>
              <a:t>&lt;/bean&gt;</a:t>
            </a:r>
          </a:p>
          <a:p>
            <a:endParaRPr lang="en-US" altLang="zh-CN" sz="1400" dirty="0" smtClean="0"/>
          </a:p>
          <a:p>
            <a:r>
              <a:rPr lang="zh-CN" altLang="en-US" sz="1200" dirty="0" smtClean="0"/>
              <a:t>增加包扫描路径和</a:t>
            </a:r>
            <a:r>
              <a:rPr lang="en-US" altLang="zh-CN" sz="1200" dirty="0" err="1" smtClean="0"/>
              <a:t>aop</a:t>
            </a:r>
            <a:r>
              <a:rPr lang="zh-CN" altLang="en-US" sz="1200" dirty="0" smtClean="0"/>
              <a:t>支持</a:t>
            </a:r>
            <a:endParaRPr lang="en-US" altLang="zh-CN" sz="1200" dirty="0" smtClean="0"/>
          </a:p>
          <a:p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context:component-scan</a:t>
            </a:r>
            <a:r>
              <a:rPr lang="en-US" altLang="zh-CN" sz="1200" dirty="0" smtClean="0"/>
              <a:t> base-package="</a:t>
            </a:r>
            <a:r>
              <a:rPr lang="en-US" altLang="zh-CN" sz="1200" dirty="0" err="1" smtClean="0"/>
              <a:t>com.example</a:t>
            </a:r>
            <a:r>
              <a:rPr lang="en-US" altLang="zh-CN" sz="1200" dirty="0" smtClean="0"/>
              <a:t>"/&gt;</a:t>
            </a:r>
          </a:p>
          <a:p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aop:aspectj-autoproxy</a:t>
            </a:r>
            <a:r>
              <a:rPr lang="en-US" altLang="zh-CN" sz="1200" dirty="0" smtClean="0"/>
              <a:t> proxy-target-class="true"/&gt;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配置应用环境和应用标示</a:t>
            </a:r>
            <a:endParaRPr lang="en-US" altLang="zh-CN" sz="1200" dirty="0" smtClean="0"/>
          </a:p>
          <a:p>
            <a:r>
              <a:rPr lang="zh-CN" altLang="en-US" sz="1200" b="1" dirty="0" smtClean="0"/>
              <a:t>添加 </a:t>
            </a:r>
            <a:r>
              <a:rPr lang="en-US" altLang="zh-CN" sz="1200" b="1" dirty="0" err="1" smtClean="0"/>
              <a:t>disconf.properties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zh-CN" altLang="en-US" sz="1200" dirty="0" smtClean="0"/>
              <a:t>在单例的</a:t>
            </a:r>
            <a:r>
              <a:rPr lang="en-US" altLang="zh-CN" sz="1200" dirty="0" smtClean="0"/>
              <a:t>spring  bean</a:t>
            </a:r>
            <a:r>
              <a:rPr lang="zh-CN" altLang="en-US" sz="1200" dirty="0" smtClean="0"/>
              <a:t>中使用注解，获取远程配置中心的配置</a:t>
            </a:r>
            <a:endParaRPr lang="en-US" altLang="zh-CN" sz="12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使用手册 </a:t>
            </a:r>
            <a:r>
              <a:rPr lang="en-US" altLang="zh-CN" sz="1400" dirty="0" smtClean="0">
                <a:hlinkClick r:id="rId2"/>
              </a:rPr>
              <a:t>http://disconf.readthedocs.io/zh_CN/latest/tutorial-client/index.html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045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725</Words>
  <Application>Microsoft Office PowerPoint</Application>
  <PresentationFormat>全屏显示(4:3)</PresentationFormat>
  <Paragraphs>132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与diamond比较</vt:lpstr>
      <vt:lpstr>架构设计</vt:lpstr>
      <vt:lpstr>流程设计</vt:lpstr>
      <vt:lpstr>部署步骤</vt:lpstr>
      <vt:lpstr>部署步骤</vt:lpstr>
      <vt:lpstr>客户端使用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架构设计</dc:title>
  <dc:creator>杨凡超</dc:creator>
  <cp:lastModifiedBy>杨凡超</cp:lastModifiedBy>
  <cp:revision>6</cp:revision>
  <dcterms:created xsi:type="dcterms:W3CDTF">2016-11-02T01:43:53Z</dcterms:created>
  <dcterms:modified xsi:type="dcterms:W3CDTF">2016-11-02T02:25:25Z</dcterms:modified>
</cp:coreProperties>
</file>