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23" r:id="rId5"/>
    <p:sldMasterId id="2147483718" r:id="rId6"/>
    <p:sldMasterId id="2147483735" r:id="rId7"/>
    <p:sldMasterId id="2147483749" r:id="rId8"/>
    <p:sldMasterId id="2147483757" r:id="rId9"/>
    <p:sldMasterId id="2147483759" r:id="rId10"/>
  </p:sldMasterIdLst>
  <p:notesMasterIdLst>
    <p:notesMasterId r:id="rId22"/>
  </p:notesMasterIdLst>
  <p:handoutMasterIdLst>
    <p:handoutMasterId r:id="rId23"/>
  </p:handoutMasterIdLst>
  <p:sldIdLst>
    <p:sldId id="257" r:id="rId11"/>
    <p:sldId id="323" r:id="rId12"/>
    <p:sldId id="341" r:id="rId13"/>
    <p:sldId id="344" r:id="rId14"/>
    <p:sldId id="346" r:id="rId15"/>
    <p:sldId id="345" r:id="rId16"/>
    <p:sldId id="349" r:id="rId17"/>
    <p:sldId id="348" r:id="rId18"/>
    <p:sldId id="350" r:id="rId19"/>
    <p:sldId id="351" r:id="rId20"/>
    <p:sldId id="271" r:id="rId21"/>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8F57B"/>
    <a:srgbClr val="260859"/>
    <a:srgbClr val="000000"/>
    <a:srgbClr val="FFFFFF"/>
    <a:srgbClr val="056CB6"/>
    <a:srgbClr val="333333"/>
    <a:srgbClr val="292929"/>
    <a:srgbClr val="F6AE1E"/>
    <a:srgbClr val="F3AF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2" autoAdjust="0"/>
    <p:restoredTop sz="89587" autoAdjust="0"/>
  </p:normalViewPr>
  <p:slideViewPr>
    <p:cSldViewPr snapToGrid="0">
      <p:cViewPr>
        <p:scale>
          <a:sx n="80" d="100"/>
          <a:sy n="80" d="100"/>
        </p:scale>
        <p:origin x="-672" y="-78"/>
      </p:cViewPr>
      <p:guideLst>
        <p:guide orient="horz" pos="144"/>
        <p:guide orient="horz" pos="912"/>
        <p:guide orient="horz" pos="1484"/>
        <p:guide orient="horz" pos="1200"/>
        <p:guide orient="horz" pos="2731"/>
        <p:guide orient="horz" pos="4176"/>
        <p:guide orient="horz" pos="2737"/>
        <p:guide pos="2880"/>
        <p:guide pos="240"/>
        <p:guide pos="460"/>
        <p:guide pos="5520"/>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6" d="100"/>
          <a:sy n="96" d="100"/>
        </p:scale>
        <p:origin x="-35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&lt;Event Name and Date&gt;</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10/7/2011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p14="http://schemas.microsoft.com/office/powerpoint/2010/main" val="1495468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&lt;Event Name and Date&gt;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10/7/2011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p14="http://schemas.microsoft.com/office/powerpoint/2010/main" val="622309497"/>
      </p:ext>
    </p:extLst>
  </p:cSld>
  <p:clrMap bg1="lt1" tx1="dk1" bg2="lt2" tx2="dk2" accent1="accent1" accent2="accent2" accent3="accent3" accent4="accent4" accent5="accent5" accent6="accent6" hlink="hlink" folHlink="folHlink"/>
  <p:hf hdr="0" ft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10/7/2011 12:56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10/7/2011 12:56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p:nvPicPr>
        <p:blipFill>
          <a:blip r:embed="rId5"/>
          <a:stretch>
            <a:fillRect/>
          </a:stretch>
        </p:blipFill>
        <p:spPr>
          <a:xfrm>
            <a:off x="381001" y="6489290"/>
            <a:ext cx="849152" cy="14011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14"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pic>
        <p:nvPicPr>
          <p:cNvPr id="16"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17"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8"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8"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10"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de títul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pt-BR" smtClean="0"/>
              <a:t>Clique para editar o título mestre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pt-BR" smtClean="0"/>
              <a:t>Clique para editar o texto mestre</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itle 3"/>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26093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392842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8771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5144392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35124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7565073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979201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5484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330298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5885678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48934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010386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9.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0.xml"/><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image" Target="../media/image2.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jpe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image" Target="../media/image9.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1.xml"/><Relationship Id="rId4"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7.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2.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02" r:id="rId1"/>
    <p:sldLayoutId id="214748372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pic>
        <p:nvPicPr>
          <p:cNvPr id="4" name="Picture 3" descr="C:\Users\drobbins\Downloads\VS\VS_h_rgb_r.png"/>
          <p:cNvPicPr>
            <a:picLocks noChangeAspect="1" noChangeArrowheads="1"/>
          </p:cNvPicPr>
          <p:nvPr userDrawn="1"/>
        </p:nvPicPr>
        <p:blipFill>
          <a:blip r:embed="rId16"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58"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extLst>
      <p:ext uri="{BB962C8B-B14F-4D97-AF65-F5344CB8AC3E}">
        <p14:creationId xmlns:p14="http://schemas.microsoft.com/office/powerpoint/2010/main" val="385861912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8" y="3647709"/>
            <a:ext cx="5046025" cy="533400"/>
          </a:xfrm>
        </p:spPr>
        <p:txBody>
          <a:bodyPr/>
          <a:lstStyle/>
          <a:p>
            <a:r>
              <a:rPr lang="pt-BR" dirty="0" smtClean="0"/>
              <a:t>ASP .NET AJAX</a:t>
            </a:r>
            <a:endParaRPr lang="en-US" dirty="0"/>
          </a:p>
        </p:txBody>
      </p:sp>
      <p:pic>
        <p:nvPicPr>
          <p:cNvPr id="9" name="Picture 5"/>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45" l="4348" r="100000"/>
                    </a14:imgEffect>
                  </a14:imgLayer>
                </a14:imgProps>
              </a:ext>
              <a:ext uri="{28A0092B-C50C-407E-A947-70E740481C1C}">
                <a14:useLocalDpi xmlns:a14="http://schemas.microsoft.com/office/drawing/2010/main"/>
              </a:ext>
            </a:extLst>
          </a:blip>
          <a:srcRect/>
          <a:stretch>
            <a:fillRect/>
          </a:stretch>
        </p:blipFill>
        <p:spPr bwMode="auto">
          <a:xfrm>
            <a:off x="7603489" y="3676906"/>
            <a:ext cx="13144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2"/>
          <p:cNvSpPr txBox="1">
            <a:spLocks/>
          </p:cNvSpPr>
          <p:nvPr/>
        </p:nvSpPr>
        <p:spPr>
          <a:xfrm>
            <a:off x="381000" y="4183605"/>
            <a:ext cx="3640873" cy="1196510"/>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Leonardo Lourenço Silva</a:t>
            </a:r>
          </a:p>
          <a:p>
            <a:r>
              <a:rPr lang="en-US" dirty="0" smtClean="0"/>
              <a:t>MCT, MCPD, MCTS, MCP</a:t>
            </a:r>
          </a:p>
          <a:p>
            <a:endParaRPr lang="en-US" dirty="0" smtClean="0"/>
          </a:p>
          <a:p>
            <a:r>
              <a:rPr lang="en-US" dirty="0" smtClean="0"/>
              <a:t>http://leolosi.wordpress.com</a:t>
            </a:r>
          </a:p>
          <a:p>
            <a:r>
              <a:rPr lang="en-US" dirty="0" smtClean="0"/>
              <a:t>http://linkedin.com/in/leolosi</a:t>
            </a:r>
          </a:p>
          <a:p>
            <a:r>
              <a:rPr lang="en-US" dirty="0" smtClean="0"/>
              <a:t>http://slideshare.net/leolosi</a:t>
            </a:r>
          </a:p>
          <a:p>
            <a:r>
              <a:rPr lang="en-US" dirty="0" smtClean="0"/>
              <a:t>http://grou.ps/dotnetcoders</a:t>
            </a:r>
          </a:p>
          <a:p>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10</a:t>
            </a:fld>
            <a:endParaRPr lang="en-US" dirty="0"/>
          </a:p>
        </p:txBody>
      </p:sp>
      <p:sp>
        <p:nvSpPr>
          <p:cNvPr id="6" name="Rounded Rectangle 844804"/>
          <p:cNvSpPr>
            <a:spLocks noChangeArrowheads="1"/>
          </p:cNvSpPr>
          <p:nvPr/>
        </p:nvSpPr>
        <p:spPr bwMode="auto">
          <a:xfrm>
            <a:off x="598350" y="14716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Configurando</a:t>
            </a:r>
            <a:r>
              <a:rPr kumimoji="0" lang="en-US" sz="1600" b="1" i="0" u="none" strike="noStrike" kern="0" cap="none" spc="0" normalizeH="0" baseline="0" noProof="0" dirty="0" smtClean="0">
                <a:ln>
                  <a:noFill/>
                </a:ln>
                <a:solidFill>
                  <a:sysClr val="windowText" lastClr="000000"/>
                </a:solidFill>
                <a:effectLst/>
                <a:uLnTx/>
                <a:uFillTx/>
              </a:rPr>
              <a:t> o AJAX</a:t>
            </a:r>
            <a:r>
              <a:rPr kumimoji="0" lang="en-US" sz="1600" b="1" i="0" u="none" strike="noStrike" kern="0" cap="none" spc="0" normalizeH="0" noProof="0" dirty="0" smtClean="0">
                <a:ln>
                  <a:noFill/>
                </a:ln>
                <a:solidFill>
                  <a:sysClr val="windowText" lastClr="000000"/>
                </a:solidFill>
                <a:effectLst/>
                <a:uLnTx/>
                <a:uFillTx/>
              </a:rPr>
              <a:t> Control Toolkit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222732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noProof="0" dirty="0">
                <a:solidFill>
                  <a:sysClr val="windowText" lastClr="000000"/>
                </a:solidFill>
              </a:rPr>
              <a:t> </a:t>
            </a:r>
            <a:r>
              <a:rPr lang="en-US" sz="1600" b="1" kern="0" noProof="0" dirty="0" err="1" smtClean="0">
                <a:solidFill>
                  <a:sysClr val="windowText" lastClr="000000"/>
                </a:solidFill>
              </a:rPr>
              <a:t>Conhecendo</a:t>
            </a:r>
            <a:r>
              <a:rPr lang="en-US" sz="1600" b="1" kern="0" noProof="0" dirty="0" smtClean="0">
                <a:solidFill>
                  <a:sysClr val="windowText" lastClr="000000"/>
                </a:solidFill>
              </a:rPr>
              <a:t> </a:t>
            </a:r>
            <a:r>
              <a:rPr lang="en-US" sz="1600" b="1" kern="0" noProof="0" dirty="0" err="1" smtClean="0">
                <a:solidFill>
                  <a:sysClr val="windowText" lastClr="000000"/>
                </a:solidFill>
              </a:rPr>
              <a:t>os</a:t>
            </a:r>
            <a:r>
              <a:rPr lang="en-US" sz="1600" b="1" kern="0" noProof="0" dirty="0" smtClean="0">
                <a:solidFill>
                  <a:sysClr val="windowText" lastClr="000000"/>
                </a:solidFill>
              </a:rPr>
              <a:t> </a:t>
            </a:r>
            <a:r>
              <a:rPr lang="en-US" sz="1600" b="1" kern="0" noProof="0" dirty="0" err="1" smtClean="0">
                <a:solidFill>
                  <a:sysClr val="windowText" lastClr="000000"/>
                </a:solidFill>
              </a:rPr>
              <a:t>controles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23432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16" name="Rounded Rectangle 844804"/>
          <p:cNvSpPr>
            <a:spLocks noChangeArrowheads="1"/>
          </p:cNvSpPr>
          <p:nvPr/>
        </p:nvSpPr>
        <p:spPr bwMode="auto">
          <a:xfrm>
            <a:off x="611844" y="30076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noProof="0" dirty="0" smtClean="0">
                <a:solidFill>
                  <a:sysClr val="windowText" lastClr="000000"/>
                </a:solidFill>
              </a:rPr>
              <a:t> </a:t>
            </a:r>
            <a:r>
              <a:rPr lang="en-US" sz="1600" b="1" kern="0" noProof="0" dirty="0" err="1" smtClean="0">
                <a:solidFill>
                  <a:sysClr val="windowText" lastClr="000000"/>
                </a:solidFill>
              </a:rPr>
              <a:t>Adicionando</a:t>
            </a:r>
            <a:r>
              <a:rPr lang="en-US" sz="1600" b="1" kern="0" noProof="0" dirty="0" smtClean="0">
                <a:solidFill>
                  <a:sysClr val="windowText" lastClr="000000"/>
                </a:solidFill>
              </a:rPr>
              <a:t> </a:t>
            </a:r>
            <a:r>
              <a:rPr lang="en-US" sz="1600" b="1" kern="0" noProof="0" dirty="0" err="1" smtClean="0">
                <a:solidFill>
                  <a:sysClr val="windowText" lastClr="000000"/>
                </a:solidFill>
              </a:rPr>
              <a:t>controles</a:t>
            </a:r>
            <a:r>
              <a:rPr lang="en-US" sz="1600" b="1" kern="0" noProof="0" dirty="0" smtClean="0">
                <a:solidFill>
                  <a:sysClr val="windowText" lastClr="000000"/>
                </a:solidFill>
              </a:rPr>
              <a:t> </a:t>
            </a:r>
            <a:r>
              <a:rPr lang="en-US" sz="1600" b="1" kern="0" noProof="0" dirty="0" err="1" smtClean="0">
                <a:solidFill>
                  <a:sysClr val="windowText" lastClr="000000"/>
                </a:solidFill>
              </a:rPr>
              <a:t>pelo</a:t>
            </a:r>
            <a:r>
              <a:rPr lang="en-US" sz="1600" b="1" kern="0" noProof="0" dirty="0" smtClean="0">
                <a:solidFill>
                  <a:sysClr val="windowText" lastClr="000000"/>
                </a:solidFill>
              </a:rPr>
              <a:t> SmartTag (ADD Extender)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7" name="Rounded Rectangle 836634"/>
          <p:cNvSpPr>
            <a:spLocks noChangeArrowheads="1"/>
          </p:cNvSpPr>
          <p:nvPr/>
        </p:nvSpPr>
        <p:spPr bwMode="auto">
          <a:xfrm>
            <a:off x="394482" y="31235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Tree>
    <p:extLst>
      <p:ext uri="{BB962C8B-B14F-4D97-AF65-F5344CB8AC3E}">
        <p14:creationId xmlns:p14="http://schemas.microsoft.com/office/powerpoint/2010/main" val="81745870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1000" y="6091388"/>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2011 Microsoft Corporation. All rights reserved. Microsoft, MSDN, the MSDN logo, and [list other trademarks referenced] are trademarks of the Microsoft group of companies.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1026" name="Picture 2" descr="C:\Users\danief\AppData\Local\Microsoft\Windows\Temporary Internet Files\Content.Outlook\9PE5TYP2\logo03.png"/>
          <p:cNvPicPr>
            <a:picLocks noChangeAspect="1" noChangeArrowheads="1"/>
          </p:cNvPicPr>
          <p:nvPr/>
        </p:nvPicPr>
        <p:blipFill>
          <a:blip r:embed="rId3"/>
          <a:srcRect/>
          <a:stretch>
            <a:fillRect/>
          </a:stretch>
        </p:blipFill>
        <p:spPr bwMode="auto">
          <a:xfrm>
            <a:off x="1833195" y="2869517"/>
            <a:ext cx="5477610" cy="1118967"/>
          </a:xfrm>
          <a:prstGeom prst="rect">
            <a:avLst/>
          </a:prstGeom>
          <a:noFill/>
        </p:spPr>
      </p:pic>
      <p:sp>
        <p:nvSpPr>
          <p:cNvPr id="4" name="Title 1"/>
          <p:cNvSpPr txBox="1">
            <a:spLocks/>
          </p:cNvSpPr>
          <p:nvPr/>
        </p:nvSpPr>
        <p:spPr>
          <a:xfrm>
            <a:off x="381000" y="230188"/>
            <a:ext cx="8382000" cy="664797"/>
          </a:xfrm>
          <a:prstGeom prst="rect">
            <a:avLst/>
          </a:prstGeom>
        </p:spPr>
        <p:txBody>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Obrigado!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Introdução ao AJAX</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2</a:t>
            </a:fld>
            <a:endParaRPr lang="en-US" dirty="0"/>
          </a:p>
        </p:txBody>
      </p:sp>
      <p:sp>
        <p:nvSpPr>
          <p:cNvPr id="22" name="AutoShape 12"/>
          <p:cNvSpPr>
            <a:spLocks noChangeArrowheads="1"/>
          </p:cNvSpPr>
          <p:nvPr/>
        </p:nvSpPr>
        <p:spPr bwMode="auto">
          <a:xfrm>
            <a:off x="443553" y="1073299"/>
            <a:ext cx="8147050" cy="3157508"/>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smtClean="0">
                <a:solidFill>
                  <a:sysClr val="windowText" lastClr="000000"/>
                </a:solidFill>
              </a:rPr>
              <a:t>Considerações:</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3" name="Group 13"/>
          <p:cNvGrpSpPr>
            <a:grpSpLocks/>
          </p:cNvGrpSpPr>
          <p:nvPr/>
        </p:nvGrpSpPr>
        <p:grpSpPr bwMode="auto">
          <a:xfrm>
            <a:off x="557853" y="1545735"/>
            <a:ext cx="7918450" cy="787400"/>
            <a:chOff x="314" y="1184"/>
            <a:chExt cx="4988" cy="496"/>
          </a:xfrm>
        </p:grpSpPr>
        <p:sp>
          <p:nvSpPr>
            <p:cNvPr id="24"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altLang="ja-JP" b="1" dirty="0">
                  <a:solidFill>
                    <a:schemeClr val="bg1"/>
                  </a:solidFill>
                  <a:ea typeface="MS PGothic" pitchFamily="34" charset="-128"/>
                </a:rPr>
                <a:t>AJAX (Asynchronous JavaScript And XML</a:t>
              </a:r>
              <a:r>
                <a:rPr lang="en-US" altLang="ja-JP" b="1" dirty="0" smtClean="0">
                  <a:solidFill>
                    <a:schemeClr val="bg1"/>
                  </a:solidFill>
                  <a:ea typeface="MS PGothic" pitchFamily="34" charset="-128"/>
                </a:rPr>
                <a:t>)</a:t>
              </a:r>
              <a:endParaRPr lang="en-GB" b="1" dirty="0">
                <a:solidFill>
                  <a:schemeClr val="bg1"/>
                </a:solidFill>
                <a:latin typeface="Arial" charset="0"/>
              </a:endParaRPr>
            </a:p>
          </p:txBody>
        </p:sp>
        <p:sp>
          <p:nvSpPr>
            <p:cNvPr id="25"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26" name="Group 16"/>
          <p:cNvGrpSpPr>
            <a:grpSpLocks/>
          </p:cNvGrpSpPr>
          <p:nvPr/>
        </p:nvGrpSpPr>
        <p:grpSpPr bwMode="auto">
          <a:xfrm>
            <a:off x="557853" y="2398285"/>
            <a:ext cx="7918450" cy="787400"/>
            <a:chOff x="410" y="1280"/>
            <a:chExt cx="4988" cy="496"/>
          </a:xfrm>
        </p:grpSpPr>
        <p:sp>
          <p:nvSpPr>
            <p:cNvPr id="27"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Combinação</a:t>
              </a:r>
              <a:r>
                <a:rPr lang="en-US" kern="0" dirty="0" smtClean="0">
                  <a:solidFill>
                    <a:sysClr val="windowText" lastClr="000000"/>
                  </a:solidFill>
                </a:rPr>
                <a:t> das </a:t>
              </a:r>
              <a:r>
                <a:rPr lang="en-US" kern="0" dirty="0" err="1" smtClean="0">
                  <a:solidFill>
                    <a:sysClr val="windowText" lastClr="000000"/>
                  </a:solidFill>
                </a:rPr>
                <a:t>Linguagens</a:t>
              </a:r>
              <a:r>
                <a:rPr lang="en-US" kern="0" dirty="0" smtClean="0">
                  <a:solidFill>
                    <a:sysClr val="windowText" lastClr="000000"/>
                  </a:solidFill>
                </a:rPr>
                <a:t> </a:t>
              </a:r>
              <a:r>
                <a:rPr lang="en-US" b="1" kern="0" dirty="0" smtClean="0">
                  <a:solidFill>
                    <a:sysClr val="windowText" lastClr="000000"/>
                  </a:solidFill>
                </a:rPr>
                <a:t>(JavaScript e XML)</a:t>
              </a:r>
              <a:endParaRPr lang="en-US" b="1" kern="0" dirty="0">
                <a:solidFill>
                  <a:sysClr val="windowText" lastClr="000000"/>
                </a:solidFill>
              </a:endParaRPr>
            </a:p>
          </p:txBody>
        </p:sp>
        <p:sp>
          <p:nvSpPr>
            <p:cNvPr id="28"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33" name="Group 16"/>
          <p:cNvGrpSpPr>
            <a:grpSpLocks/>
          </p:cNvGrpSpPr>
          <p:nvPr/>
        </p:nvGrpSpPr>
        <p:grpSpPr bwMode="auto">
          <a:xfrm>
            <a:off x="557853" y="3266835"/>
            <a:ext cx="7918450" cy="787400"/>
            <a:chOff x="410" y="1280"/>
            <a:chExt cx="4988" cy="496"/>
          </a:xfrm>
        </p:grpSpPr>
        <p:sp>
          <p:nvSpPr>
            <p:cNvPr id="34"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pt-BR" b="1" kern="0" dirty="0">
                  <a:solidFill>
                    <a:sysClr val="windowText" lastClr="000000"/>
                  </a:solidFill>
                </a:rPr>
                <a:t>Solicitações são feitas de forma assíncrona</a:t>
              </a:r>
            </a:p>
          </p:txBody>
        </p:sp>
        <p:sp>
          <p:nvSpPr>
            <p:cNvPr id="35"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3</a:t>
              </a:r>
            </a:p>
          </p:txBody>
        </p:sp>
      </p:grpSp>
    </p:spTree>
    <p:extLst>
      <p:ext uri="{BB962C8B-B14F-4D97-AF65-F5344CB8AC3E}">
        <p14:creationId xmlns:p14="http://schemas.microsoft.com/office/powerpoint/2010/main" val="33785128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err="1" smtClean="0"/>
              <a:t>JavaScript</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3</a:t>
            </a:fld>
            <a:endParaRPr lang="en-US" dirty="0"/>
          </a:p>
        </p:txBody>
      </p:sp>
      <p:sp>
        <p:nvSpPr>
          <p:cNvPr id="8" name="AutoShape 12"/>
          <p:cNvSpPr>
            <a:spLocks noChangeArrowheads="1"/>
          </p:cNvSpPr>
          <p:nvPr/>
        </p:nvSpPr>
        <p:spPr bwMode="auto">
          <a:xfrm>
            <a:off x="443553" y="1073299"/>
            <a:ext cx="8147050" cy="3997466"/>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smtClean="0">
                <a:solidFill>
                  <a:sysClr val="windowText" lastClr="000000"/>
                </a:solidFill>
              </a:rPr>
              <a:t>Considerações:</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9" name="Group 13"/>
          <p:cNvGrpSpPr>
            <a:grpSpLocks/>
          </p:cNvGrpSpPr>
          <p:nvPr/>
        </p:nvGrpSpPr>
        <p:grpSpPr bwMode="auto">
          <a:xfrm>
            <a:off x="557853" y="1545735"/>
            <a:ext cx="7918450" cy="787400"/>
            <a:chOff x="314" y="1184"/>
            <a:chExt cx="4988" cy="496"/>
          </a:xfrm>
        </p:grpSpPr>
        <p:sp>
          <p:nvSpPr>
            <p:cNvPr id="1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pt-BR" altLang="ja-JP" dirty="0">
                  <a:solidFill>
                    <a:schemeClr val="bg1"/>
                  </a:solidFill>
                  <a:ea typeface="MS PGothic" pitchFamily="34" charset="-128"/>
                </a:rPr>
                <a:t>Linguagem utilizada no </a:t>
              </a:r>
              <a:r>
                <a:rPr lang="pt-BR" altLang="ja-JP" b="1" dirty="0">
                  <a:solidFill>
                    <a:schemeClr val="bg1"/>
                  </a:solidFill>
                  <a:ea typeface="MS PGothic" pitchFamily="34" charset="-128"/>
                </a:rPr>
                <a:t>lado do Cliente</a:t>
              </a:r>
            </a:p>
          </p:txBody>
        </p:sp>
        <p:sp>
          <p:nvSpPr>
            <p:cNvPr id="1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12" name="Group 16"/>
          <p:cNvGrpSpPr>
            <a:grpSpLocks/>
          </p:cNvGrpSpPr>
          <p:nvPr/>
        </p:nvGrpSpPr>
        <p:grpSpPr bwMode="auto">
          <a:xfrm>
            <a:off x="557853" y="2410160"/>
            <a:ext cx="7918450" cy="787400"/>
            <a:chOff x="410" y="1280"/>
            <a:chExt cx="4988" cy="496"/>
          </a:xfrm>
        </p:grpSpPr>
        <p:sp>
          <p:nvSpPr>
            <p:cNvPr id="1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pt-BR" kern="0" dirty="0">
                  <a:solidFill>
                    <a:sysClr val="windowText" lastClr="000000"/>
                  </a:solidFill>
                </a:rPr>
                <a:t>Responsável pelas requisições assíncronas </a:t>
              </a:r>
              <a:r>
                <a:rPr lang="pt-BR" b="1" kern="0" dirty="0">
                  <a:solidFill>
                    <a:sysClr val="windowText" lastClr="000000"/>
                  </a:solidFill>
                </a:rPr>
                <a:t>(cliente e servidor)</a:t>
              </a:r>
            </a:p>
          </p:txBody>
        </p:sp>
        <p:sp>
          <p:nvSpPr>
            <p:cNvPr id="1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15" name="Group 16"/>
          <p:cNvGrpSpPr>
            <a:grpSpLocks/>
          </p:cNvGrpSpPr>
          <p:nvPr/>
        </p:nvGrpSpPr>
        <p:grpSpPr bwMode="auto">
          <a:xfrm>
            <a:off x="557853" y="3278710"/>
            <a:ext cx="7918450" cy="787400"/>
            <a:chOff x="410" y="1280"/>
            <a:chExt cx="4988" cy="496"/>
          </a:xfrm>
        </p:grpSpPr>
        <p:sp>
          <p:nvSpPr>
            <p:cNvPr id="1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pt-BR" kern="0" dirty="0">
                  <a:solidFill>
                    <a:sysClr val="windowText" lastClr="000000"/>
                  </a:solidFill>
                </a:rPr>
                <a:t>A maioria dos browsers oferece suporte a </a:t>
              </a:r>
              <a:r>
                <a:rPr lang="pt-BR" kern="0" dirty="0" err="1">
                  <a:solidFill>
                    <a:sysClr val="windowText" lastClr="000000"/>
                  </a:solidFill>
                </a:rPr>
                <a:t>JavaScript</a:t>
              </a:r>
              <a:endParaRPr lang="pt-BR" kern="0" dirty="0">
                <a:solidFill>
                  <a:sysClr val="windowText" lastClr="000000"/>
                </a:solidFill>
              </a:endParaRPr>
            </a:p>
          </p:txBody>
        </p:sp>
        <p:sp>
          <p:nvSpPr>
            <p:cNvPr id="1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3</a:t>
              </a:r>
            </a:p>
          </p:txBody>
        </p:sp>
      </p:grpSp>
      <p:grpSp>
        <p:nvGrpSpPr>
          <p:cNvPr id="18" name="Group 16"/>
          <p:cNvGrpSpPr>
            <a:grpSpLocks/>
          </p:cNvGrpSpPr>
          <p:nvPr/>
        </p:nvGrpSpPr>
        <p:grpSpPr bwMode="auto">
          <a:xfrm>
            <a:off x="557853" y="4149161"/>
            <a:ext cx="7918450" cy="787400"/>
            <a:chOff x="410" y="1280"/>
            <a:chExt cx="4988" cy="496"/>
          </a:xfrm>
        </p:grpSpPr>
        <p:sp>
          <p:nvSpPr>
            <p:cNvPr id="19"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É </a:t>
              </a:r>
              <a:r>
                <a:rPr lang="en-US" kern="0" dirty="0" err="1">
                  <a:solidFill>
                    <a:sysClr val="windowText" lastClr="000000"/>
                  </a:solidFill>
                </a:rPr>
                <a:t>possível</a:t>
              </a:r>
              <a:r>
                <a:rPr lang="en-US" kern="0" dirty="0">
                  <a:solidFill>
                    <a:sysClr val="windowText" lastClr="000000"/>
                  </a:solidFill>
                </a:rPr>
                <a:t> </a:t>
              </a:r>
              <a:r>
                <a:rPr lang="en-US" kern="0" dirty="0" err="1">
                  <a:solidFill>
                    <a:sysClr val="windowText" lastClr="000000"/>
                  </a:solidFill>
                </a:rPr>
                <a:t>desabilitar</a:t>
              </a:r>
              <a:r>
                <a:rPr lang="en-US" kern="0" dirty="0">
                  <a:solidFill>
                    <a:sysClr val="windowText" lastClr="000000"/>
                  </a:solidFill>
                </a:rPr>
                <a:t> </a:t>
              </a:r>
              <a:r>
                <a:rPr lang="en-US" kern="0" dirty="0" err="1">
                  <a:solidFill>
                    <a:sysClr val="windowText" lastClr="000000"/>
                  </a:solidFill>
                </a:rPr>
                <a:t>seu</a:t>
              </a:r>
              <a:r>
                <a:rPr lang="en-US" kern="0" dirty="0">
                  <a:solidFill>
                    <a:sysClr val="windowText" lastClr="000000"/>
                  </a:solidFill>
                </a:rPr>
                <a:t> </a:t>
              </a:r>
              <a:r>
                <a:rPr lang="en-US" kern="0" dirty="0" err="1" smtClean="0">
                  <a:solidFill>
                    <a:sysClr val="windowText" lastClr="000000"/>
                  </a:solidFill>
                </a:rPr>
                <a:t>funcionamento</a:t>
              </a:r>
              <a:endParaRPr lang="en-US" kern="0" dirty="0">
                <a:solidFill>
                  <a:sysClr val="windowText" lastClr="000000"/>
                </a:solidFill>
              </a:endParaRPr>
            </a:p>
          </p:txBody>
        </p:sp>
        <p:sp>
          <p:nvSpPr>
            <p:cNvPr id="20"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4</a:t>
              </a:r>
            </a:p>
          </p:txBody>
        </p:sp>
      </p:grpSp>
    </p:spTree>
    <p:extLst>
      <p:ext uri="{BB962C8B-B14F-4D97-AF65-F5344CB8AC3E}">
        <p14:creationId xmlns:p14="http://schemas.microsoft.com/office/powerpoint/2010/main" val="292153545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XML</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4</a:t>
            </a:fld>
            <a:endParaRPr lang="en-US" dirty="0"/>
          </a:p>
        </p:txBody>
      </p:sp>
      <p:sp>
        <p:nvSpPr>
          <p:cNvPr id="8" name="AutoShape 12"/>
          <p:cNvSpPr>
            <a:spLocks noChangeArrowheads="1"/>
          </p:cNvSpPr>
          <p:nvPr/>
        </p:nvSpPr>
        <p:spPr bwMode="auto">
          <a:xfrm>
            <a:off x="443553" y="1073299"/>
            <a:ext cx="8147050" cy="3997466"/>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smtClean="0">
                <a:solidFill>
                  <a:sysClr val="windowText" lastClr="000000"/>
                </a:solidFill>
              </a:rPr>
              <a:t>Considerações:</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9" name="Group 13"/>
          <p:cNvGrpSpPr>
            <a:grpSpLocks/>
          </p:cNvGrpSpPr>
          <p:nvPr/>
        </p:nvGrpSpPr>
        <p:grpSpPr bwMode="auto">
          <a:xfrm>
            <a:off x="557853" y="1545735"/>
            <a:ext cx="7918450" cy="787400"/>
            <a:chOff x="314" y="1184"/>
            <a:chExt cx="4988" cy="496"/>
          </a:xfrm>
        </p:grpSpPr>
        <p:sp>
          <p:nvSpPr>
            <p:cNvPr id="1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pt-BR" altLang="ja-JP" dirty="0" smtClean="0">
                  <a:solidFill>
                    <a:schemeClr val="bg1"/>
                  </a:solidFill>
                  <a:ea typeface="MS PGothic" pitchFamily="34" charset="-128"/>
                </a:rPr>
                <a:t>Requisições AJAX o conteúdo é retornado em forma de XML (JSON)</a:t>
              </a:r>
              <a:endParaRPr lang="pt-BR" altLang="ja-JP" b="1" dirty="0">
                <a:solidFill>
                  <a:schemeClr val="bg1"/>
                </a:solidFill>
                <a:ea typeface="MS PGothic" pitchFamily="34" charset="-128"/>
              </a:endParaRPr>
            </a:p>
          </p:txBody>
        </p:sp>
        <p:sp>
          <p:nvSpPr>
            <p:cNvPr id="1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12" name="Group 16"/>
          <p:cNvGrpSpPr>
            <a:grpSpLocks/>
          </p:cNvGrpSpPr>
          <p:nvPr/>
        </p:nvGrpSpPr>
        <p:grpSpPr bwMode="auto">
          <a:xfrm>
            <a:off x="557853" y="2410160"/>
            <a:ext cx="7918450" cy="787400"/>
            <a:chOff x="410" y="1280"/>
            <a:chExt cx="4988" cy="496"/>
          </a:xfrm>
        </p:grpSpPr>
        <p:sp>
          <p:nvSpPr>
            <p:cNvPr id="1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sv-SE" kern="0" dirty="0">
                  <a:solidFill>
                    <a:sysClr val="windowText" lastClr="000000"/>
                  </a:solidFill>
                </a:rPr>
                <a:t>Síntaxe baseada em tags (&lt;Tag&gt;&lt;/Tag&gt;)</a:t>
              </a:r>
            </a:p>
          </p:txBody>
        </p:sp>
        <p:sp>
          <p:nvSpPr>
            <p:cNvPr id="1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15" name="Group 16"/>
          <p:cNvGrpSpPr>
            <a:grpSpLocks/>
          </p:cNvGrpSpPr>
          <p:nvPr/>
        </p:nvGrpSpPr>
        <p:grpSpPr bwMode="auto">
          <a:xfrm>
            <a:off x="557853" y="3278710"/>
            <a:ext cx="7918450" cy="787400"/>
            <a:chOff x="410" y="1280"/>
            <a:chExt cx="4988" cy="496"/>
          </a:xfrm>
        </p:grpSpPr>
        <p:sp>
          <p:nvSpPr>
            <p:cNvPr id="1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kern="0" dirty="0" err="1">
                  <a:solidFill>
                    <a:sysClr val="windowText" lastClr="000000"/>
                  </a:solidFill>
                </a:rPr>
                <a:t>Linguagem</a:t>
              </a:r>
              <a:r>
                <a:rPr lang="en-US" kern="0" dirty="0">
                  <a:solidFill>
                    <a:sysClr val="windowText" lastClr="000000"/>
                  </a:solidFill>
                </a:rPr>
                <a:t> de </a:t>
              </a:r>
              <a:r>
                <a:rPr lang="en-US" kern="0" dirty="0" err="1">
                  <a:solidFill>
                    <a:sysClr val="windowText" lastClr="000000"/>
                  </a:solidFill>
                </a:rPr>
                <a:t>marcação</a:t>
              </a:r>
              <a:r>
                <a:rPr lang="en-US" kern="0" dirty="0">
                  <a:solidFill>
                    <a:sysClr val="windowText" lastClr="000000"/>
                  </a:solidFill>
                </a:rPr>
                <a:t> </a:t>
              </a:r>
              <a:r>
                <a:rPr lang="en-US" kern="0" dirty="0" err="1">
                  <a:solidFill>
                    <a:sysClr val="windowText" lastClr="000000"/>
                  </a:solidFill>
                </a:rPr>
                <a:t>conhecida</a:t>
              </a:r>
              <a:r>
                <a:rPr lang="en-US" kern="0" dirty="0">
                  <a:solidFill>
                    <a:sysClr val="windowText" lastClr="000000"/>
                  </a:solidFill>
                </a:rPr>
                <a:t> </a:t>
              </a:r>
              <a:r>
                <a:rPr lang="en-US" kern="0" dirty="0" err="1">
                  <a:solidFill>
                    <a:sysClr val="windowText" lastClr="000000"/>
                  </a:solidFill>
                </a:rPr>
                <a:t>por</a:t>
              </a:r>
              <a:r>
                <a:rPr lang="en-US" kern="0" dirty="0">
                  <a:solidFill>
                    <a:sysClr val="windowText" lastClr="000000"/>
                  </a:solidFill>
                </a:rPr>
                <a:t> </a:t>
              </a:r>
              <a:r>
                <a:rPr lang="en-US" kern="0" dirty="0" err="1">
                  <a:solidFill>
                    <a:sysClr val="windowText" lastClr="000000"/>
                  </a:solidFill>
                </a:rPr>
                <a:t>qualquer</a:t>
              </a:r>
              <a:r>
                <a:rPr lang="en-US" kern="0" dirty="0">
                  <a:solidFill>
                    <a:sysClr val="windowText" lastClr="000000"/>
                  </a:solidFill>
                </a:rPr>
                <a:t> </a:t>
              </a:r>
              <a:r>
                <a:rPr lang="en-US" kern="0" dirty="0" err="1">
                  <a:solidFill>
                    <a:sysClr val="windowText" lastClr="000000"/>
                  </a:solidFill>
                </a:rPr>
                <a:t>navegador</a:t>
              </a:r>
              <a:r>
                <a:rPr lang="en-US" kern="0" dirty="0">
                  <a:solidFill>
                    <a:sysClr val="windowText" lastClr="000000"/>
                  </a:solidFill>
                </a:rPr>
                <a:t> </a:t>
              </a:r>
              <a:r>
                <a:rPr lang="en-US" kern="0" dirty="0" smtClean="0">
                  <a:solidFill>
                    <a:sysClr val="windowText" lastClr="000000"/>
                  </a:solidFill>
                </a:rPr>
                <a:t>web</a:t>
              </a:r>
              <a:endParaRPr lang="en-US" kern="0" dirty="0">
                <a:solidFill>
                  <a:sysClr val="windowText" lastClr="000000"/>
                </a:solidFill>
              </a:endParaRPr>
            </a:p>
          </p:txBody>
        </p:sp>
        <p:sp>
          <p:nvSpPr>
            <p:cNvPr id="1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3</a:t>
              </a:r>
            </a:p>
          </p:txBody>
        </p:sp>
      </p:grpSp>
      <p:grpSp>
        <p:nvGrpSpPr>
          <p:cNvPr id="18" name="Group 16"/>
          <p:cNvGrpSpPr>
            <a:grpSpLocks/>
          </p:cNvGrpSpPr>
          <p:nvPr/>
        </p:nvGrpSpPr>
        <p:grpSpPr bwMode="auto">
          <a:xfrm>
            <a:off x="557853" y="4149161"/>
            <a:ext cx="7918450" cy="787400"/>
            <a:chOff x="410" y="1280"/>
            <a:chExt cx="4988" cy="496"/>
          </a:xfrm>
        </p:grpSpPr>
        <p:sp>
          <p:nvSpPr>
            <p:cNvPr id="19"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kern="0" dirty="0" err="1">
                  <a:solidFill>
                    <a:sysClr val="windowText" lastClr="000000"/>
                  </a:solidFill>
                </a:rPr>
                <a:t>Utilizada</a:t>
              </a:r>
              <a:r>
                <a:rPr lang="en-US" kern="0" dirty="0">
                  <a:solidFill>
                    <a:sysClr val="windowText" lastClr="000000"/>
                  </a:solidFill>
                </a:rPr>
                <a:t> </a:t>
              </a:r>
              <a:r>
                <a:rPr lang="en-US" kern="0" dirty="0" err="1">
                  <a:solidFill>
                    <a:sysClr val="windowText" lastClr="000000"/>
                  </a:solidFill>
                </a:rPr>
                <a:t>para</a:t>
              </a:r>
              <a:r>
                <a:rPr lang="en-US" kern="0" dirty="0">
                  <a:solidFill>
                    <a:sysClr val="windowText" lastClr="000000"/>
                  </a:solidFill>
                </a:rPr>
                <a:t> </a:t>
              </a:r>
              <a:r>
                <a:rPr lang="en-US" kern="0" dirty="0" err="1">
                  <a:solidFill>
                    <a:sysClr val="windowText" lastClr="000000"/>
                  </a:solidFill>
                </a:rPr>
                <a:t>integrar</a:t>
              </a:r>
              <a:r>
                <a:rPr lang="en-US" kern="0" dirty="0">
                  <a:solidFill>
                    <a:sysClr val="windowText" lastClr="000000"/>
                  </a:solidFill>
                </a:rPr>
                <a:t> </a:t>
              </a:r>
              <a:r>
                <a:rPr lang="en-US" kern="0" dirty="0" err="1" smtClean="0">
                  <a:solidFill>
                    <a:sysClr val="windowText" lastClr="000000"/>
                  </a:solidFill>
                </a:rPr>
                <a:t>plataformas</a:t>
              </a:r>
              <a:r>
                <a:rPr lang="en-US" kern="0" dirty="0" smtClean="0">
                  <a:solidFill>
                    <a:sysClr val="windowText" lastClr="000000"/>
                  </a:solidFill>
                </a:rPr>
                <a:t>, </a:t>
              </a:r>
              <a:r>
                <a:rPr lang="en-US" kern="0" dirty="0" err="1" smtClean="0">
                  <a:solidFill>
                    <a:sysClr val="windowText" lastClr="000000"/>
                  </a:solidFill>
                </a:rPr>
                <a:t>ambientes</a:t>
              </a:r>
              <a:r>
                <a:rPr lang="en-US" kern="0" dirty="0" smtClean="0">
                  <a:solidFill>
                    <a:sysClr val="windowText" lastClr="000000"/>
                  </a:solidFill>
                </a:rPr>
                <a:t>, </a:t>
              </a:r>
              <a:r>
                <a:rPr lang="en-US" kern="0" dirty="0" err="1" smtClean="0">
                  <a:solidFill>
                    <a:sysClr val="windowText" lastClr="000000"/>
                  </a:solidFill>
                </a:rPr>
                <a:t>sistemas</a:t>
              </a:r>
              <a:r>
                <a:rPr lang="en-US" kern="0" dirty="0" smtClean="0">
                  <a:solidFill>
                    <a:sysClr val="windowText" lastClr="000000"/>
                  </a:solidFill>
                </a:rPr>
                <a:t> </a:t>
              </a:r>
              <a:r>
                <a:rPr lang="en-US" kern="0" dirty="0" err="1">
                  <a:solidFill>
                    <a:sysClr val="windowText" lastClr="000000"/>
                  </a:solidFill>
                </a:rPr>
                <a:t>diferentes</a:t>
              </a:r>
              <a:endParaRPr lang="en-US" kern="0" dirty="0">
                <a:solidFill>
                  <a:sysClr val="windowText" lastClr="000000"/>
                </a:solidFill>
              </a:endParaRPr>
            </a:p>
          </p:txBody>
        </p:sp>
        <p:sp>
          <p:nvSpPr>
            <p:cNvPr id="20"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4</a:t>
              </a:r>
            </a:p>
          </p:txBody>
        </p:sp>
      </p:grpSp>
    </p:spTree>
    <p:extLst>
      <p:ext uri="{BB962C8B-B14F-4D97-AF65-F5344CB8AC3E}">
        <p14:creationId xmlns:p14="http://schemas.microsoft.com/office/powerpoint/2010/main" val="371014034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Requisição AJAX</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5</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160" y="819396"/>
            <a:ext cx="6133543" cy="520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9944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Componentes AJAX</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6</a:t>
            </a:fld>
            <a:endParaRPr lang="en-US" dirty="0"/>
          </a:p>
        </p:txBody>
      </p:sp>
      <p:sp>
        <p:nvSpPr>
          <p:cNvPr id="8" name="AutoShape 12"/>
          <p:cNvSpPr>
            <a:spLocks noChangeArrowheads="1"/>
          </p:cNvSpPr>
          <p:nvPr/>
        </p:nvSpPr>
        <p:spPr bwMode="auto">
          <a:xfrm>
            <a:off x="396051" y="1075613"/>
            <a:ext cx="8147050" cy="3187629"/>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9" name="Group 13"/>
          <p:cNvGrpSpPr>
            <a:grpSpLocks/>
          </p:cNvGrpSpPr>
          <p:nvPr/>
        </p:nvGrpSpPr>
        <p:grpSpPr bwMode="auto">
          <a:xfrm>
            <a:off x="510351" y="1534401"/>
            <a:ext cx="7918450" cy="787400"/>
            <a:chOff x="314" y="1184"/>
            <a:chExt cx="4988" cy="496"/>
          </a:xfrm>
        </p:grpSpPr>
        <p:sp>
          <p:nvSpPr>
            <p:cNvPr id="1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kumimoji="0" lang="en-US" b="1" i="0" u="none" strike="noStrike" kern="0" cap="none" spc="0" normalizeH="0" baseline="0" noProof="0" dirty="0" smtClean="0">
                  <a:ln>
                    <a:noFill/>
                  </a:ln>
                  <a:solidFill>
                    <a:sysClr val="windowText" lastClr="000000"/>
                  </a:solidFill>
                  <a:effectLst/>
                  <a:uLnTx/>
                  <a:uFillTx/>
                </a:rPr>
                <a:t>ASP.NET </a:t>
              </a:r>
              <a:r>
                <a:rPr lang="en-US" b="1" kern="0" dirty="0" smtClean="0">
                  <a:solidFill>
                    <a:sysClr val="windowText" lastClr="000000"/>
                  </a:solidFill>
                </a:rPr>
                <a:t>AJAX </a:t>
              </a:r>
              <a:r>
                <a:rPr lang="en-US" kern="0" dirty="0" smtClean="0">
                  <a:solidFill>
                    <a:sysClr val="windowText" lastClr="000000"/>
                  </a:solidFill>
                </a:rPr>
                <a:t>(AJAX da Microsoft) </a:t>
              </a:r>
              <a:endParaRPr lang="en-US" b="1" kern="0" dirty="0">
                <a:solidFill>
                  <a:sysClr val="windowText" lastClr="000000"/>
                </a:solidFill>
              </a:endParaRPr>
            </a:p>
          </p:txBody>
        </p:sp>
        <p:sp>
          <p:nvSpPr>
            <p:cNvPr id="1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12" name="Group 16"/>
          <p:cNvGrpSpPr>
            <a:grpSpLocks/>
          </p:cNvGrpSpPr>
          <p:nvPr/>
        </p:nvGrpSpPr>
        <p:grpSpPr bwMode="auto">
          <a:xfrm>
            <a:off x="510351" y="2410701"/>
            <a:ext cx="7918450" cy="787400"/>
            <a:chOff x="410" y="1280"/>
            <a:chExt cx="4988" cy="496"/>
          </a:xfrm>
        </p:grpSpPr>
        <p:sp>
          <p:nvSpPr>
            <p:cNvPr id="1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b="1" kern="0" dirty="0" smtClean="0">
                  <a:solidFill>
                    <a:sysClr val="windowText" lastClr="000000"/>
                  </a:solidFill>
                </a:rPr>
                <a:t>ASP.NET AJAX EXTENSIONS </a:t>
              </a:r>
              <a:r>
                <a:rPr lang="en-US" kern="0" dirty="0" smtClean="0">
                  <a:solidFill>
                    <a:sysClr val="windowText" lastClr="000000"/>
                  </a:solidFill>
                </a:rPr>
                <a:t>(</a:t>
              </a:r>
              <a:r>
                <a:rPr lang="en-US" kern="0" dirty="0" err="1">
                  <a:solidFill>
                    <a:sysClr val="windowText" lastClr="000000"/>
                  </a:solidFill>
                </a:rPr>
                <a:t>P</a:t>
              </a:r>
              <a:r>
                <a:rPr lang="en-US" kern="0" dirty="0" err="1" smtClean="0">
                  <a:solidFill>
                    <a:sysClr val="windowText" lastClr="000000"/>
                  </a:solidFill>
                </a:rPr>
                <a:t>rincipais</a:t>
              </a:r>
              <a:r>
                <a:rPr lang="en-US" kern="0" dirty="0" smtClean="0">
                  <a:solidFill>
                    <a:sysClr val="windowText" lastClr="000000"/>
                  </a:solidFill>
                </a:rPr>
                <a:t> </a:t>
              </a:r>
              <a:r>
                <a:rPr lang="en-US" kern="0" dirty="0" err="1">
                  <a:solidFill>
                    <a:sysClr val="windowText" lastClr="000000"/>
                  </a:solidFill>
                </a:rPr>
                <a:t>C</a:t>
              </a:r>
              <a:r>
                <a:rPr lang="en-US" kern="0" dirty="0" err="1" smtClean="0">
                  <a:solidFill>
                    <a:sysClr val="windowText" lastClr="000000"/>
                  </a:solidFill>
                </a:rPr>
                <a:t>ontroles</a:t>
              </a:r>
              <a:r>
                <a:rPr lang="en-US" kern="0" dirty="0" smtClean="0">
                  <a:solidFill>
                    <a:sysClr val="windowText" lastClr="000000"/>
                  </a:solidFill>
                </a:rPr>
                <a:t> AJAX)</a:t>
              </a:r>
              <a:endParaRPr lang="en-US" b="1" kern="0" dirty="0">
                <a:solidFill>
                  <a:sysClr val="windowText" lastClr="000000"/>
                </a:solidFill>
              </a:endParaRPr>
            </a:p>
          </p:txBody>
        </p:sp>
        <p:sp>
          <p:nvSpPr>
            <p:cNvPr id="1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15" name="Group 16"/>
          <p:cNvGrpSpPr>
            <a:grpSpLocks/>
          </p:cNvGrpSpPr>
          <p:nvPr/>
        </p:nvGrpSpPr>
        <p:grpSpPr bwMode="auto">
          <a:xfrm>
            <a:off x="522226" y="3281226"/>
            <a:ext cx="7918450" cy="787400"/>
            <a:chOff x="410" y="1280"/>
            <a:chExt cx="4988" cy="496"/>
          </a:xfrm>
        </p:grpSpPr>
        <p:sp>
          <p:nvSpPr>
            <p:cNvPr id="1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b="1" kern="0" dirty="0">
                  <a:solidFill>
                    <a:sysClr val="windowText" lastClr="000000"/>
                  </a:solidFill>
                </a:rPr>
                <a:t>ASP.NET AJAX Control </a:t>
              </a:r>
              <a:r>
                <a:rPr lang="en-US" b="1" kern="0" dirty="0" smtClean="0">
                  <a:solidFill>
                    <a:sysClr val="windowText" lastClr="000000"/>
                  </a:solidFill>
                </a:rPr>
                <a:t>Toolkit </a:t>
              </a:r>
              <a:r>
                <a:rPr lang="en-US" kern="0" dirty="0" smtClean="0">
                  <a:solidFill>
                    <a:sysClr val="windowText" lastClr="000000"/>
                  </a:solidFill>
                </a:rPr>
                <a:t>(</a:t>
              </a:r>
              <a:r>
                <a:rPr lang="en-US" kern="0" dirty="0" err="1" smtClean="0">
                  <a:solidFill>
                    <a:sysClr val="windowText" lastClr="000000"/>
                  </a:solidFill>
                </a:rPr>
                <a:t>Controles</a:t>
              </a:r>
              <a:r>
                <a:rPr lang="en-US" kern="0" dirty="0" smtClean="0">
                  <a:solidFill>
                    <a:sysClr val="windowText" lastClr="000000"/>
                  </a:solidFill>
                </a:rPr>
                <a:t> AJAX RIA)</a:t>
              </a:r>
              <a:endParaRPr lang="en-US" b="1" kern="0" dirty="0">
                <a:solidFill>
                  <a:sysClr val="windowText" lastClr="000000"/>
                </a:solidFill>
              </a:endParaRPr>
            </a:p>
          </p:txBody>
        </p:sp>
        <p:sp>
          <p:nvSpPr>
            <p:cNvPr id="1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331208594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Principais Controles AJAX</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7</a:t>
            </a:fld>
            <a:endParaRPr lang="en-US" dirty="0"/>
          </a:p>
        </p:txBody>
      </p:sp>
      <p:sp>
        <p:nvSpPr>
          <p:cNvPr id="56" name="AutoShape 48"/>
          <p:cNvSpPr>
            <a:spLocks noChangeArrowheads="1"/>
          </p:cNvSpPr>
          <p:nvPr/>
        </p:nvSpPr>
        <p:spPr bwMode="auto">
          <a:xfrm>
            <a:off x="2042287" y="1657291"/>
            <a:ext cx="4522788" cy="738188"/>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73736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ScriptManager</a:t>
            </a:r>
            <a:r>
              <a:rPr kumimoji="0" lang="en-US" sz="1800" b="0" i="0" u="none" strike="noStrike" kern="0" cap="none" spc="0" normalizeH="0" baseline="0" noProof="0">
                <a:ln>
                  <a:noFill/>
                </a:ln>
                <a:solidFill>
                  <a:sysClr val="windowText" lastClr="000000"/>
                </a:solidFill>
                <a:effectLst/>
                <a:uLnTx/>
                <a:uFillTx/>
              </a:rPr>
              <a:t> </a:t>
            </a:r>
          </a:p>
        </p:txBody>
      </p:sp>
      <p:sp>
        <p:nvSpPr>
          <p:cNvPr id="57" name="AutoShape 49"/>
          <p:cNvSpPr>
            <a:spLocks noChangeArrowheads="1"/>
          </p:cNvSpPr>
          <p:nvPr/>
        </p:nvSpPr>
        <p:spPr bwMode="auto">
          <a:xfrm>
            <a:off x="2041462" y="1668404"/>
            <a:ext cx="1168400" cy="727075"/>
          </a:xfrm>
          <a:prstGeom prst="roundRect">
            <a:avLst>
              <a:gd name="adj" fmla="val 4167"/>
            </a:avLst>
          </a:prstGeom>
          <a:gradFill rotWithShape="1">
            <a:gsLst>
              <a:gs pos="0">
                <a:srgbClr val="8DACD0"/>
              </a:gs>
              <a:gs pos="100000">
                <a:srgbClr val="DEE7F1"/>
              </a:gs>
            </a:gsLst>
            <a:lin ang="2700000" scaled="1"/>
          </a:gradFill>
          <a:ln w="9525" algn="ctr">
            <a:solidFill>
              <a:srgbClr val="4D4D4D"/>
            </a:solidFill>
            <a:round/>
            <a:headEnd/>
            <a:tailEnd/>
          </a:ln>
        </p:spPr>
        <p:txBody>
          <a:bodyPr anchor="ctr"/>
          <a:lstStyle/>
          <a:p>
            <a:pPr eaLnBrk="0" hangingPunct="0"/>
            <a:endParaRPr lang="en-GB" sz="2200" b="1">
              <a:latin typeface="Arial Narrow" pitchFamily="34" charset="0"/>
            </a:endParaRPr>
          </a:p>
        </p:txBody>
      </p:sp>
      <p:sp>
        <p:nvSpPr>
          <p:cNvPr id="58" name="AutoShape 48"/>
          <p:cNvSpPr>
            <a:spLocks noChangeArrowheads="1"/>
          </p:cNvSpPr>
          <p:nvPr/>
        </p:nvSpPr>
        <p:spPr bwMode="auto">
          <a:xfrm>
            <a:off x="2085976" y="2503041"/>
            <a:ext cx="4488050" cy="7223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737360" anchor="ctr"/>
          <a:lstStyle/>
          <a:p>
            <a:pPr marL="0" marR="0" lvl="0" indent="0" algn="l" defTabSz="914400" eaLnBrk="0" fontAlgn="auto" latinLnBrk="0" hangingPunct="0">
              <a:lnSpc>
                <a:spcPct val="95000"/>
              </a:lnSpc>
              <a:spcBef>
                <a:spcPts val="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UpdatePanel</a:t>
            </a:r>
            <a:r>
              <a:rPr kumimoji="0" lang="en-US" sz="1600" b="0" i="0" u="none" strike="noStrike" kern="0" cap="none" spc="0" normalizeH="0" baseline="0" noProof="0">
                <a:ln>
                  <a:noFill/>
                </a:ln>
                <a:solidFill>
                  <a:sysClr val="windowText" lastClr="000000"/>
                </a:solidFill>
                <a:effectLst/>
                <a:uLnTx/>
                <a:uFillTx/>
              </a:rPr>
              <a:t> </a:t>
            </a:r>
          </a:p>
        </p:txBody>
      </p:sp>
      <p:sp>
        <p:nvSpPr>
          <p:cNvPr id="59" name="AutoShape 49"/>
          <p:cNvSpPr>
            <a:spLocks noChangeArrowheads="1"/>
          </p:cNvSpPr>
          <p:nvPr/>
        </p:nvSpPr>
        <p:spPr bwMode="auto">
          <a:xfrm>
            <a:off x="2044700" y="2499866"/>
            <a:ext cx="1168400" cy="727075"/>
          </a:xfrm>
          <a:prstGeom prst="roundRect">
            <a:avLst>
              <a:gd name="adj" fmla="val 4167"/>
            </a:avLst>
          </a:prstGeom>
          <a:gradFill rotWithShape="1">
            <a:gsLst>
              <a:gs pos="0">
                <a:srgbClr val="8DACD0"/>
              </a:gs>
              <a:gs pos="100000">
                <a:srgbClr val="DEE7F1"/>
              </a:gs>
            </a:gsLst>
            <a:lin ang="2700000" scaled="1"/>
          </a:gradFill>
          <a:ln w="9525" algn="ctr">
            <a:solidFill>
              <a:srgbClr val="4D4D4D"/>
            </a:solidFill>
            <a:round/>
            <a:headEnd/>
            <a:tailEnd/>
          </a:ln>
        </p:spPr>
        <p:txBody>
          <a:bodyPr anchor="ctr"/>
          <a:lstStyle/>
          <a:p>
            <a:pPr eaLnBrk="0" hangingPunct="0"/>
            <a:endParaRPr lang="en-GB" sz="2200" b="1">
              <a:latin typeface="Arial Narrow" pitchFamily="34" charset="0"/>
            </a:endParaRPr>
          </a:p>
        </p:txBody>
      </p:sp>
      <p:sp>
        <p:nvSpPr>
          <p:cNvPr id="60" name="AutoShape 48"/>
          <p:cNvSpPr>
            <a:spLocks noChangeArrowheads="1"/>
          </p:cNvSpPr>
          <p:nvPr/>
        </p:nvSpPr>
        <p:spPr bwMode="auto">
          <a:xfrm>
            <a:off x="2074987" y="3343904"/>
            <a:ext cx="4499038" cy="72231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737360" anchor="ctr"/>
          <a:lstStyle/>
          <a:p>
            <a:pPr marL="0" marR="0" lvl="0" indent="0" algn="l" defTabSz="914400" eaLnBrk="0" fontAlgn="auto" latinLnBrk="0" hangingPunct="0">
              <a:lnSpc>
                <a:spcPct val="95000"/>
              </a:lnSpc>
              <a:spcBef>
                <a:spcPts val="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UpdateProgress</a:t>
            </a:r>
            <a:r>
              <a:rPr kumimoji="0" lang="en-US" sz="1800" b="0" i="0" u="none" strike="noStrike" kern="0" cap="none" spc="0" normalizeH="0" baseline="0" noProof="0">
                <a:ln>
                  <a:noFill/>
                </a:ln>
                <a:solidFill>
                  <a:sysClr val="windowText" lastClr="000000"/>
                </a:solidFill>
                <a:effectLst/>
                <a:uLnTx/>
                <a:uFillTx/>
              </a:rPr>
              <a:t> </a:t>
            </a:r>
            <a:endParaRPr kumimoji="0" lang="en-US" sz="1600" b="0" i="0" u="none" strike="noStrike" kern="0" cap="none" spc="0" normalizeH="0" baseline="0" noProof="0">
              <a:ln>
                <a:noFill/>
              </a:ln>
              <a:solidFill>
                <a:sysClr val="windowText" lastClr="000000"/>
              </a:solidFill>
              <a:effectLst/>
              <a:uLnTx/>
              <a:uFillTx/>
            </a:endParaRPr>
          </a:p>
        </p:txBody>
      </p:sp>
      <p:sp>
        <p:nvSpPr>
          <p:cNvPr id="61" name="AutoShape 49"/>
          <p:cNvSpPr>
            <a:spLocks noChangeArrowheads="1"/>
          </p:cNvSpPr>
          <p:nvPr/>
        </p:nvSpPr>
        <p:spPr bwMode="auto">
          <a:xfrm>
            <a:off x="2048000" y="3339141"/>
            <a:ext cx="1168400" cy="727075"/>
          </a:xfrm>
          <a:prstGeom prst="roundRect">
            <a:avLst>
              <a:gd name="adj" fmla="val 4167"/>
            </a:avLst>
          </a:prstGeom>
          <a:gradFill rotWithShape="1">
            <a:gsLst>
              <a:gs pos="0">
                <a:srgbClr val="8DACD0"/>
              </a:gs>
              <a:gs pos="100000">
                <a:srgbClr val="DEE7F1"/>
              </a:gs>
            </a:gsLst>
            <a:lin ang="2700000" scaled="1"/>
          </a:gradFill>
          <a:ln w="9525" algn="ctr">
            <a:solidFill>
              <a:srgbClr val="4D4D4D"/>
            </a:solidFill>
            <a:round/>
            <a:headEnd/>
            <a:tailEnd/>
          </a:ln>
        </p:spPr>
        <p:txBody>
          <a:bodyPr anchor="ctr"/>
          <a:lstStyle/>
          <a:p>
            <a:pPr eaLnBrk="0" hangingPunct="0"/>
            <a:endParaRPr lang="en-GB" sz="2200" b="1">
              <a:latin typeface="Arial Narrow" pitchFamily="34" charset="0"/>
            </a:endParaRPr>
          </a:p>
        </p:txBody>
      </p:sp>
      <p:sp>
        <p:nvSpPr>
          <p:cNvPr id="62" name="AutoShape 48"/>
          <p:cNvSpPr>
            <a:spLocks noChangeArrowheads="1"/>
          </p:cNvSpPr>
          <p:nvPr/>
        </p:nvSpPr>
        <p:spPr bwMode="auto">
          <a:xfrm>
            <a:off x="2051237" y="4186229"/>
            <a:ext cx="4522788" cy="72231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lIns="1737360" anchor="ctr"/>
          <a:lstStyle/>
          <a:p>
            <a:pPr marL="0" marR="0" lvl="0" indent="0" algn="l" defTabSz="914400" eaLnBrk="0" fontAlgn="auto" latinLnBrk="0" hangingPunct="0">
              <a:lnSpc>
                <a:spcPct val="95000"/>
              </a:lnSpc>
              <a:spcBef>
                <a:spcPts val="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Timer</a:t>
            </a:r>
            <a:endParaRPr kumimoji="0" lang="en-US" sz="1600" b="0" i="0" u="none" strike="noStrike" kern="0" cap="none" spc="0" normalizeH="0" baseline="0" noProof="0">
              <a:ln>
                <a:noFill/>
              </a:ln>
              <a:solidFill>
                <a:sysClr val="windowText" lastClr="000000"/>
              </a:solidFill>
              <a:effectLst/>
              <a:uLnTx/>
              <a:uFillTx/>
            </a:endParaRPr>
          </a:p>
        </p:txBody>
      </p:sp>
      <p:sp>
        <p:nvSpPr>
          <p:cNvPr id="63" name="AutoShape 49"/>
          <p:cNvSpPr>
            <a:spLocks noChangeArrowheads="1"/>
          </p:cNvSpPr>
          <p:nvPr/>
        </p:nvSpPr>
        <p:spPr bwMode="auto">
          <a:xfrm>
            <a:off x="2040125" y="4179879"/>
            <a:ext cx="1168400" cy="727075"/>
          </a:xfrm>
          <a:prstGeom prst="roundRect">
            <a:avLst>
              <a:gd name="adj" fmla="val 4167"/>
            </a:avLst>
          </a:prstGeom>
          <a:gradFill rotWithShape="1">
            <a:gsLst>
              <a:gs pos="0">
                <a:srgbClr val="8DACD0"/>
              </a:gs>
              <a:gs pos="100000">
                <a:srgbClr val="DEE7F1"/>
              </a:gs>
            </a:gsLst>
            <a:lin ang="2700000" scaled="1"/>
          </a:gradFill>
          <a:ln w="9525" algn="ctr">
            <a:solidFill>
              <a:srgbClr val="4D4D4D"/>
            </a:solidFill>
            <a:round/>
            <a:headEnd/>
            <a:tailEnd/>
          </a:ln>
        </p:spPr>
        <p:txBody>
          <a:bodyPr anchor="ctr"/>
          <a:lstStyle/>
          <a:p>
            <a:pPr eaLnBrk="0" hangingPunct="0"/>
            <a:endParaRPr lang="en-GB" sz="2200" b="1">
              <a:latin typeface="Arial Narrow" pitchFamily="34" charset="0"/>
            </a:endParaRPr>
          </a:p>
        </p:txBody>
      </p:sp>
      <p:pic>
        <p:nvPicPr>
          <p:cNvPr id="64" name="Picture 33" descr="Cl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225" y="4198929"/>
            <a:ext cx="6096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 name="Group 27"/>
          <p:cNvGrpSpPr>
            <a:grpSpLocks/>
          </p:cNvGrpSpPr>
          <p:nvPr/>
        </p:nvGrpSpPr>
        <p:grpSpPr bwMode="auto">
          <a:xfrm>
            <a:off x="2123250" y="1733491"/>
            <a:ext cx="949325" cy="630238"/>
            <a:chOff x="1166" y="1601"/>
            <a:chExt cx="506" cy="336"/>
          </a:xfrm>
        </p:grpSpPr>
        <p:pic>
          <p:nvPicPr>
            <p:cNvPr id="66" name="Picture 24" descr="Computer_Desktop+Key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 y="1601"/>
              <a:ext cx="25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23" descr="User_Half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 y="1658"/>
              <a:ext cx="18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22" descr="Document_Co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7" y="1649"/>
              <a:ext cx="16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 name="Group 29"/>
          <p:cNvGrpSpPr>
            <a:grpSpLocks/>
          </p:cNvGrpSpPr>
          <p:nvPr/>
        </p:nvGrpSpPr>
        <p:grpSpPr bwMode="auto">
          <a:xfrm>
            <a:off x="2143125" y="2558604"/>
            <a:ext cx="931862" cy="638175"/>
            <a:chOff x="1159" y="2173"/>
            <a:chExt cx="587" cy="402"/>
          </a:xfrm>
        </p:grpSpPr>
        <p:pic>
          <p:nvPicPr>
            <p:cNvPr id="70" name="Picture 36" descr="Application_Conso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 y="2173"/>
              <a:ext cx="40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28" descr="Interne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 y="2270"/>
              <a:ext cx="30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 name="Group 32"/>
          <p:cNvGrpSpPr>
            <a:grpSpLocks/>
          </p:cNvGrpSpPr>
          <p:nvPr/>
        </p:nvGrpSpPr>
        <p:grpSpPr bwMode="auto">
          <a:xfrm>
            <a:off x="2416300" y="3375654"/>
            <a:ext cx="419100" cy="652462"/>
            <a:chOff x="391" y="2297"/>
            <a:chExt cx="652" cy="1014"/>
          </a:xfrm>
        </p:grpSpPr>
        <p:pic>
          <p:nvPicPr>
            <p:cNvPr id="73" name="Picture 30" descr="Document_BoxesWriti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 y="2297"/>
              <a:ext cx="622" cy="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31" descr="Validate_CheckMar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8" y="2317"/>
              <a:ext cx="45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5083389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8</a:t>
            </a:fld>
            <a:endParaRPr lang="en-US" dirty="0"/>
          </a:p>
        </p:txBody>
      </p:sp>
      <p:sp>
        <p:nvSpPr>
          <p:cNvPr id="6" name="Rounded Rectangle 844804"/>
          <p:cNvSpPr>
            <a:spLocks noChangeArrowheads="1"/>
          </p:cNvSpPr>
          <p:nvPr/>
        </p:nvSpPr>
        <p:spPr bwMode="auto">
          <a:xfrm>
            <a:off x="598350" y="14716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o</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controle</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ScriptManager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222732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noProof="0" dirty="0">
                <a:solidFill>
                  <a:sysClr val="windowText" lastClr="000000"/>
                </a:solidFill>
              </a:rPr>
              <a:t> </a:t>
            </a:r>
            <a:r>
              <a:rPr lang="en-US" sz="1600" b="1" kern="0" noProof="0" dirty="0" err="1" smtClean="0">
                <a:solidFill>
                  <a:sysClr val="windowText" lastClr="000000"/>
                </a:solidFill>
              </a:rPr>
              <a:t>Conhecendo</a:t>
            </a:r>
            <a:r>
              <a:rPr lang="en-US" sz="1600" b="1" kern="0" noProof="0" dirty="0" smtClean="0">
                <a:solidFill>
                  <a:sysClr val="windowText" lastClr="000000"/>
                </a:solidFill>
              </a:rPr>
              <a:t> o </a:t>
            </a:r>
            <a:r>
              <a:rPr lang="en-US" sz="1600" b="1" kern="0" noProof="0" dirty="0" err="1" smtClean="0">
                <a:solidFill>
                  <a:sysClr val="windowText" lastClr="000000"/>
                </a:solidFill>
              </a:rPr>
              <a:t>controle</a:t>
            </a:r>
            <a:r>
              <a:rPr lang="en-US" sz="1600" b="1" kern="0" noProof="0" dirty="0" smtClean="0">
                <a:solidFill>
                  <a:sysClr val="windowText" lastClr="000000"/>
                </a:solidFill>
              </a:rPr>
              <a:t> </a:t>
            </a:r>
            <a:r>
              <a:rPr lang="en-US" sz="1600" b="1" kern="0" noProof="0" dirty="0" err="1" smtClean="0">
                <a:solidFill>
                  <a:sysClr val="windowText" lastClr="000000"/>
                </a:solidFill>
              </a:rPr>
              <a:t>UpdatePanel</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23432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16" name="Rounded Rectangle 844804"/>
          <p:cNvSpPr>
            <a:spLocks noChangeArrowheads="1"/>
          </p:cNvSpPr>
          <p:nvPr/>
        </p:nvSpPr>
        <p:spPr bwMode="auto">
          <a:xfrm>
            <a:off x="611844" y="30076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noProof="0" dirty="0" smtClean="0">
                <a:solidFill>
                  <a:sysClr val="windowText" lastClr="000000"/>
                </a:solidFill>
              </a:rPr>
              <a:t> </a:t>
            </a:r>
            <a:r>
              <a:rPr lang="en-US" sz="1600" b="1" kern="0" noProof="0" dirty="0" err="1" smtClean="0">
                <a:solidFill>
                  <a:sysClr val="windowText" lastClr="000000"/>
                </a:solidFill>
              </a:rPr>
              <a:t>Conhecendo</a:t>
            </a:r>
            <a:r>
              <a:rPr lang="en-US" sz="1600" b="1" kern="0" noProof="0" dirty="0" smtClean="0">
                <a:solidFill>
                  <a:sysClr val="windowText" lastClr="000000"/>
                </a:solidFill>
              </a:rPr>
              <a:t> o </a:t>
            </a:r>
            <a:r>
              <a:rPr lang="en-US" sz="1600" b="1" kern="0" noProof="0" dirty="0" err="1" smtClean="0">
                <a:solidFill>
                  <a:sysClr val="windowText" lastClr="000000"/>
                </a:solidFill>
              </a:rPr>
              <a:t>controle</a:t>
            </a:r>
            <a:r>
              <a:rPr lang="en-US" sz="1600" b="1" kern="0" noProof="0" dirty="0" smtClean="0">
                <a:solidFill>
                  <a:sysClr val="windowText" lastClr="000000"/>
                </a:solidFill>
              </a:rPr>
              <a:t> </a:t>
            </a:r>
            <a:r>
              <a:rPr lang="en-US" sz="1600" b="1" kern="0" noProof="0" dirty="0" err="1" smtClean="0">
                <a:solidFill>
                  <a:sysClr val="windowText" lastClr="000000"/>
                </a:solidFill>
              </a:rPr>
              <a:t>UpdateProgress</a:t>
            </a:r>
            <a:r>
              <a:rPr lang="en-US" sz="1600" b="1" kern="0" noProof="0" dirty="0" smtClean="0">
                <a:solidFill>
                  <a:sysClr val="windowText" lastClr="000000"/>
                </a:solidFill>
              </a:rPr>
              <a:t> </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7" name="Rounded Rectangle 836634"/>
          <p:cNvSpPr>
            <a:spLocks noChangeArrowheads="1"/>
          </p:cNvSpPr>
          <p:nvPr/>
        </p:nvSpPr>
        <p:spPr bwMode="auto">
          <a:xfrm>
            <a:off x="394482" y="31235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
        <p:nvSpPr>
          <p:cNvPr id="18" name="Rounded Rectangle 844804"/>
          <p:cNvSpPr>
            <a:spLocks noChangeArrowheads="1"/>
          </p:cNvSpPr>
          <p:nvPr/>
        </p:nvSpPr>
        <p:spPr bwMode="auto">
          <a:xfrm>
            <a:off x="611844" y="378802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noProof="0" dirty="0">
                <a:solidFill>
                  <a:sysClr val="windowText" lastClr="000000"/>
                </a:solidFill>
              </a:rPr>
              <a:t> </a:t>
            </a:r>
            <a:r>
              <a:rPr lang="en-US" sz="1600" b="1" kern="0" noProof="0" dirty="0" err="1" smtClean="0">
                <a:solidFill>
                  <a:sysClr val="windowText" lastClr="000000"/>
                </a:solidFill>
              </a:rPr>
              <a:t>Conhecendo</a:t>
            </a:r>
            <a:r>
              <a:rPr lang="en-US" sz="1600" b="1" kern="0" noProof="0" dirty="0" smtClean="0">
                <a:solidFill>
                  <a:sysClr val="windowText" lastClr="000000"/>
                </a:solidFill>
              </a:rPr>
              <a:t> o </a:t>
            </a:r>
            <a:r>
              <a:rPr lang="en-US" sz="1600" b="1" kern="0" noProof="0" dirty="0" err="1" smtClean="0">
                <a:solidFill>
                  <a:sysClr val="windowText" lastClr="000000"/>
                </a:solidFill>
              </a:rPr>
              <a:t>controle</a:t>
            </a:r>
            <a:r>
              <a:rPr lang="en-US" sz="1600" b="1" kern="0" noProof="0" dirty="0" smtClean="0">
                <a:solidFill>
                  <a:sysClr val="windowText" lastClr="000000"/>
                </a:solidFill>
              </a:rPr>
              <a:t> Timer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9" name="Rounded Rectangle 836634"/>
          <p:cNvSpPr>
            <a:spLocks noChangeArrowheads="1"/>
          </p:cNvSpPr>
          <p:nvPr/>
        </p:nvSpPr>
        <p:spPr bwMode="auto">
          <a:xfrm>
            <a:off x="394482" y="39039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4</a:t>
            </a:r>
          </a:p>
        </p:txBody>
      </p:sp>
    </p:spTree>
    <p:extLst>
      <p:ext uri="{BB962C8B-B14F-4D97-AF65-F5344CB8AC3E}">
        <p14:creationId xmlns:p14="http://schemas.microsoft.com/office/powerpoint/2010/main" val="193674427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a:t>ASP.NET AJAX </a:t>
            </a:r>
            <a:r>
              <a:rPr lang="pt-BR" sz="4000" dirty="0" err="1"/>
              <a:t>Control</a:t>
            </a:r>
            <a:r>
              <a:rPr lang="pt-BR" sz="4000" dirty="0"/>
              <a:t> Toolkit </a:t>
            </a:r>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9</a:t>
            </a:fld>
            <a:endParaRPr lang="en-US" dirty="0"/>
          </a:p>
        </p:txBody>
      </p:sp>
      <p:pic>
        <p:nvPicPr>
          <p:cNvPr id="21" name="Picture 4" descr="image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088" y="1800225"/>
            <a:ext cx="3000375"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3"/>
          <p:cNvSpPr>
            <a:spLocks noChangeAspect="1" noChangeArrowheads="1"/>
          </p:cNvSpPr>
          <p:nvPr/>
        </p:nvSpPr>
        <p:spPr bwMode="auto">
          <a:xfrm>
            <a:off x="460375" y="1944688"/>
            <a:ext cx="4603750" cy="4143375"/>
          </a:xfrm>
          <a:prstGeom prst="roundRect">
            <a:avLst>
              <a:gd name="adj" fmla="val 166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algn="l" defTabSz="914400" eaLnBrk="0" fontAlgn="auto" latinLnBrk="0" hangingPunct="0">
              <a:lnSpc>
                <a:spcPct val="120000"/>
              </a:lnSpc>
              <a:spcBef>
                <a:spcPts val="0"/>
              </a:spcBef>
              <a:spcAft>
                <a:spcPts val="0"/>
              </a:spcAft>
              <a:buClr>
                <a:srgbClr val="DC0081"/>
              </a:buClr>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Principais</a:t>
            </a:r>
            <a:r>
              <a:rPr kumimoji="0" lang="en-US" sz="1600" b="0" i="0" u="none" strike="noStrike" kern="0" cap="none" spc="0" normalizeH="0" baseline="0" noProof="0" dirty="0" smtClean="0">
                <a:ln>
                  <a:noFill/>
                </a:ln>
                <a:solidFill>
                  <a:sysClr val="windowText" lastClr="000000"/>
                </a:solidFill>
                <a:effectLst/>
                <a:uLnTx/>
                <a:uFillTx/>
              </a:rPr>
              <a:t> </a:t>
            </a:r>
            <a:r>
              <a:rPr kumimoji="0" lang="en-US" sz="1600" b="0" i="0" u="none" strike="noStrike" kern="0" cap="none" spc="0" normalizeH="0" baseline="0" noProof="0" dirty="0" err="1" smtClean="0">
                <a:ln>
                  <a:noFill/>
                </a:ln>
                <a:solidFill>
                  <a:sysClr val="windowText" lastClr="000000"/>
                </a:solidFill>
                <a:effectLst/>
                <a:uLnTx/>
                <a:uFillTx/>
              </a:rPr>
              <a:t>controles</a:t>
            </a:r>
            <a:r>
              <a:rPr kumimoji="0" lang="en-US" sz="1600" b="0" i="0" u="none" strike="noStrike" kern="0" cap="none" spc="0" normalizeH="0" noProof="0" dirty="0" smtClean="0">
                <a:ln>
                  <a:noFill/>
                </a:ln>
                <a:solidFill>
                  <a:sysClr val="windowText" lastClr="000000"/>
                </a:solidFill>
                <a:effectLst/>
                <a:uLnTx/>
                <a:uFillTx/>
              </a:rPr>
              <a:t> </a:t>
            </a:r>
            <a:r>
              <a:rPr kumimoji="0" lang="en-US" sz="1600" b="0" i="0" u="none" strike="noStrike" kern="0" cap="none" spc="0" normalizeH="0" noProof="0" dirty="0" err="1" smtClean="0">
                <a:ln>
                  <a:noFill/>
                </a:ln>
                <a:solidFill>
                  <a:sysClr val="windowText" lastClr="000000"/>
                </a:solidFill>
                <a:effectLst/>
                <a:uLnTx/>
                <a:uFillTx/>
              </a:rPr>
              <a:t>são</a:t>
            </a:r>
            <a:r>
              <a:rPr kumimoji="0" lang="en-US" sz="1600" b="0" i="0" u="none" strike="noStrike" kern="0" cap="none" spc="0" normalizeH="0" noProof="0" dirty="0" smtClean="0">
                <a:ln>
                  <a:noFill/>
                </a:ln>
                <a:solidFill>
                  <a:sysClr val="windowText" lastClr="000000"/>
                </a:solidFill>
                <a:effectLst/>
                <a:uLnTx/>
                <a:uFillTx/>
              </a:rPr>
              <a:t>:</a:t>
            </a:r>
            <a:endParaRPr kumimoji="0" lang="en-US" sz="1600" b="0" i="0" u="none" strike="noStrike" kern="0" cap="none" spc="0" normalizeH="0" baseline="0" noProof="0" dirty="0" smtClean="0">
              <a:ln>
                <a:noFill/>
              </a:ln>
              <a:solidFill>
                <a:sysClr val="windowText" lastClr="000000"/>
              </a:solidFill>
              <a:effectLst/>
              <a:uLnTx/>
              <a:uFillTx/>
            </a:endParaRPr>
          </a:p>
          <a:p>
            <a:pPr marL="0" marR="0" lvl="0" indent="0" algn="l" defTabSz="914400" eaLnBrk="0" fontAlgn="auto" latinLnBrk="0" hangingPunct="0">
              <a:lnSpc>
                <a:spcPct val="120000"/>
              </a:lnSpc>
              <a:spcBef>
                <a:spcPts val="0"/>
              </a:spcBef>
              <a:spcAft>
                <a:spcPts val="0"/>
              </a:spcAft>
              <a:buClr>
                <a:srgbClr val="DC0081"/>
              </a:buClr>
              <a:buSzTx/>
              <a:buFontTx/>
              <a:buNone/>
              <a:tabLst/>
              <a:defRPr/>
            </a:pPr>
            <a:endParaRPr kumimoji="0" lang="en-US" sz="1600" b="0" i="0" u="none" strike="noStrike" kern="0" cap="none" spc="0" normalizeH="0" baseline="0" noProof="0" dirty="0" smtClean="0">
              <a:ln>
                <a:noFill/>
              </a:ln>
              <a:solidFill>
                <a:sysClr val="windowText" lastClr="000000"/>
              </a:solidFill>
              <a:effectLst/>
              <a:uLnTx/>
              <a:uFillTx/>
            </a:endParaRPr>
          </a:p>
          <a:p>
            <a:pPr marL="0" marR="0" lvl="0" indent="0" algn="l" defTabSz="914400" eaLnBrk="0" fontAlgn="auto" latinLnBrk="0" hangingPunct="0">
              <a:lnSpc>
                <a:spcPct val="120000"/>
              </a:lnSpc>
              <a:spcBef>
                <a:spcPts val="0"/>
              </a:spcBef>
              <a:spcAft>
                <a:spcPts val="0"/>
              </a:spcAft>
              <a:buClr>
                <a:srgbClr val="006699"/>
              </a:buClr>
              <a:buSzTx/>
              <a:buFontTx/>
              <a:buChar char="•"/>
              <a:tabLst/>
              <a:defRPr/>
            </a:pPr>
            <a:r>
              <a:rPr kumimoji="0" lang="en-US" sz="1600" b="0"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smtClean="0">
                <a:ln>
                  <a:noFill/>
                </a:ln>
                <a:solidFill>
                  <a:sysClr val="windowText" lastClr="000000"/>
                </a:solidFill>
                <a:effectLst/>
                <a:uLnTx/>
                <a:uFillTx/>
              </a:rPr>
              <a:t>Accordion</a:t>
            </a:r>
          </a:p>
          <a:p>
            <a:pPr marL="0" marR="0" lvl="0" indent="0" algn="l" defTabSz="914400" eaLnBrk="0" fontAlgn="auto" latinLnBrk="0" hangingPunct="0">
              <a:lnSpc>
                <a:spcPct val="120000"/>
              </a:lnSpc>
              <a:spcBef>
                <a:spcPts val="0"/>
              </a:spcBef>
              <a:spcAft>
                <a:spcPts val="0"/>
              </a:spcAft>
              <a:buClr>
                <a:srgbClr val="006699"/>
              </a:buClr>
              <a:buSzTx/>
              <a:buFontTx/>
              <a:buChar char="•"/>
              <a:tabLst/>
              <a:defRPr/>
            </a:pP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AutoCompleteExtender</a:t>
            </a:r>
            <a:endParaRPr kumimoji="0" lang="en-US" sz="1600" b="1" i="0" u="none" strike="noStrike" kern="0" cap="none" spc="0" normalizeH="0" baseline="0" noProof="0" dirty="0" smtClean="0">
              <a:ln>
                <a:noFill/>
              </a:ln>
              <a:solidFill>
                <a:sysClr val="windowText" lastClr="000000"/>
              </a:solidFill>
              <a:effectLst/>
              <a:uLnTx/>
              <a:uFillTx/>
            </a:endParaRPr>
          </a:p>
          <a:p>
            <a:pPr marL="0" marR="0" lvl="0" indent="0" algn="l" defTabSz="914400" eaLnBrk="0" fontAlgn="auto" latinLnBrk="0" hangingPunct="0">
              <a:lnSpc>
                <a:spcPct val="120000"/>
              </a:lnSpc>
              <a:spcBef>
                <a:spcPts val="0"/>
              </a:spcBef>
              <a:spcAft>
                <a:spcPts val="0"/>
              </a:spcAft>
              <a:buClr>
                <a:srgbClr val="006699"/>
              </a:buClr>
              <a:buSzTx/>
              <a:buFontTx/>
              <a:buChar char="•"/>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CalendarExtender</a:t>
            </a:r>
            <a:endParaRPr kumimoji="0" lang="en-US" sz="1600" b="1" i="0" u="none" strike="noStrike" kern="0" cap="none" spc="0" normalizeH="0" baseline="0" noProof="0" dirty="0" smtClean="0">
              <a:ln>
                <a:noFill/>
              </a:ln>
              <a:solidFill>
                <a:sysClr val="windowText" lastClr="000000"/>
              </a:solidFill>
              <a:effectLst/>
              <a:uLnTx/>
              <a:uFillTx/>
            </a:endParaRPr>
          </a:p>
          <a:p>
            <a:pPr marL="0" marR="0" lvl="0" indent="0" algn="l" defTabSz="914400" eaLnBrk="0" fontAlgn="auto" latinLnBrk="0" hangingPunct="0">
              <a:lnSpc>
                <a:spcPct val="120000"/>
              </a:lnSpc>
              <a:spcBef>
                <a:spcPts val="0"/>
              </a:spcBef>
              <a:spcAft>
                <a:spcPts val="0"/>
              </a:spcAft>
              <a:buClr>
                <a:srgbClr val="006699"/>
              </a:buClr>
              <a:buSzTx/>
              <a:buFontTx/>
              <a:buChar char="•"/>
              <a:tabLst/>
              <a:defRPr/>
            </a:pPr>
            <a:r>
              <a:rPr kumimoji="0" lang="en-US" sz="1600" b="1" i="0" u="none" strike="noStrike" kern="0" cap="none" spc="0" normalizeH="0" baseline="0" noProof="0" dirty="0" smtClean="0">
                <a:ln>
                  <a:noFill/>
                </a:ln>
                <a:solidFill>
                  <a:sysClr val="windowText" lastClr="000000"/>
                </a:solidFill>
                <a:effectLst/>
                <a:uLnTx/>
                <a:uFillTx/>
              </a:rPr>
              <a:t> Editor</a:t>
            </a:r>
          </a:p>
          <a:p>
            <a:pPr marL="0" marR="0" lvl="0" indent="0" algn="l" defTabSz="914400" eaLnBrk="0" fontAlgn="auto" latinLnBrk="0" hangingPunct="0">
              <a:lnSpc>
                <a:spcPct val="120000"/>
              </a:lnSpc>
              <a:spcBef>
                <a:spcPts val="0"/>
              </a:spcBef>
              <a:spcAft>
                <a:spcPts val="0"/>
              </a:spcAft>
              <a:buClr>
                <a:srgbClr val="006699"/>
              </a:buClr>
              <a:buSzTx/>
              <a:buFontTx/>
              <a:buChar char="•"/>
              <a:tabLst/>
              <a:defRPr/>
            </a:pP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ConfirmButtonExtender</a:t>
            </a:r>
            <a:endParaRPr kumimoji="0" lang="en-US" sz="1600" b="1" i="0" u="none" strike="noStrike" kern="0" cap="none" spc="0" normalizeH="0" baseline="0" noProof="0" dirty="0" smtClean="0">
              <a:ln>
                <a:noFill/>
              </a:ln>
              <a:solidFill>
                <a:sysClr val="windowText" lastClr="000000"/>
              </a:solidFill>
              <a:effectLst/>
              <a:uLnTx/>
              <a:uFillTx/>
            </a:endParaRPr>
          </a:p>
          <a:p>
            <a:pPr marL="0" marR="0" lvl="0" indent="0" algn="l" defTabSz="914400" eaLnBrk="0" fontAlgn="auto" latinLnBrk="0" hangingPunct="0">
              <a:lnSpc>
                <a:spcPct val="120000"/>
              </a:lnSpc>
              <a:spcBef>
                <a:spcPts val="0"/>
              </a:spcBef>
              <a:spcAft>
                <a:spcPts val="0"/>
              </a:spcAft>
              <a:buClr>
                <a:srgbClr val="006699"/>
              </a:buClr>
              <a:buSzTx/>
              <a:buFontTx/>
              <a:buChar char="•"/>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DragPanelExtender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23" name="AutoShape 39"/>
          <p:cNvSpPr>
            <a:spLocks noChangeArrowheads="1"/>
          </p:cNvSpPr>
          <p:nvPr/>
        </p:nvSpPr>
        <p:spPr bwMode="auto">
          <a:xfrm>
            <a:off x="582613" y="1033463"/>
            <a:ext cx="7943850" cy="6889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20000"/>
              </a:lnSpc>
              <a:buClr>
                <a:srgbClr val="DC0081"/>
              </a:buClr>
            </a:pPr>
            <a:r>
              <a:rPr kumimoji="0" lang="en-US" sz="1600" b="0" i="0" u="none" strike="noStrike" kern="0" cap="none" spc="0" normalizeH="0" baseline="0" noProof="0" dirty="0" err="1" smtClean="0">
                <a:ln>
                  <a:noFill/>
                </a:ln>
                <a:solidFill>
                  <a:sysClr val="windowText" lastClr="000000"/>
                </a:solidFill>
                <a:effectLst/>
                <a:uLnTx/>
                <a:uFillTx/>
              </a:rPr>
              <a:t>Os</a:t>
            </a:r>
            <a:r>
              <a:rPr kumimoji="0" lang="en-US" sz="1600" b="0" i="0" u="none" strike="noStrike" kern="0" cap="none" spc="0" normalizeH="0" baseline="0" noProof="0" dirty="0" smtClean="0">
                <a:ln>
                  <a:noFill/>
                </a:ln>
                <a:solidFill>
                  <a:sysClr val="windowText" lastClr="000000"/>
                </a:solidFill>
                <a:effectLst/>
                <a:uLnTx/>
                <a:uFillTx/>
              </a:rPr>
              <a:t> </a:t>
            </a:r>
            <a:r>
              <a:rPr kumimoji="0" lang="en-US" sz="1600" b="0" i="0" u="none" strike="noStrike" kern="0" cap="none" spc="0" normalizeH="0" baseline="0" noProof="0" dirty="0" err="1" smtClean="0">
                <a:ln>
                  <a:noFill/>
                </a:ln>
                <a:solidFill>
                  <a:sysClr val="windowText" lastClr="000000"/>
                </a:solidFill>
                <a:effectLst/>
                <a:uLnTx/>
                <a:uFillTx/>
              </a:rPr>
              <a:t>controles</a:t>
            </a:r>
            <a:r>
              <a:rPr kumimoji="0" lang="en-US" sz="1600" b="0" i="0" u="none" strike="noStrike" kern="0" cap="none" spc="0" normalizeH="0" noProof="0" dirty="0" smtClean="0">
                <a:ln>
                  <a:noFill/>
                </a:ln>
                <a:solidFill>
                  <a:sysClr val="windowText" lastClr="000000"/>
                </a:solidFill>
                <a:effectLst/>
                <a:uLnTx/>
                <a:uFillTx/>
              </a:rPr>
              <a:t> do</a:t>
            </a:r>
            <a:r>
              <a:rPr kumimoji="0" lang="en-US" sz="1600" b="0" i="0" u="none" strike="noStrike" kern="0" cap="none" spc="0" normalizeH="0" baseline="0" noProof="0" dirty="0" smtClean="0">
                <a:ln>
                  <a:noFill/>
                </a:ln>
                <a:solidFill>
                  <a:sysClr val="windowText" lastClr="000000"/>
                </a:solidFill>
                <a:effectLst/>
                <a:uLnTx/>
                <a:uFillTx/>
              </a:rPr>
              <a:t> AJAX Toolkit </a:t>
            </a:r>
            <a:r>
              <a:rPr lang="pt-BR" sz="1600" kern="0" dirty="0" smtClean="0">
                <a:solidFill>
                  <a:sysClr val="windowText" lastClr="000000"/>
                </a:solidFill>
              </a:rPr>
              <a:t>permitem criar páginas </a:t>
            </a:r>
            <a:r>
              <a:rPr lang="pt-BR" sz="1600" kern="0" dirty="0">
                <a:solidFill>
                  <a:sysClr val="windowText" lastClr="000000"/>
                </a:solidFill>
              </a:rPr>
              <a:t>da Web interativas</a:t>
            </a:r>
            <a:endParaRPr kumimoji="0" lang="en-US" sz="16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81937563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1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Tema1">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undição">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2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1_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1_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7144F5A18339498E53F9FCDA6892EE" ma:contentTypeVersion="0" ma:contentTypeDescription="Create a new document." ma:contentTypeScope="" ma:versionID="896c40c4bfa06e9392aed2f39aa984f5">
  <xsd:schema xmlns:xsd="http://www.w3.org/2001/XMLSchema" xmlns:xs="http://www.w3.org/2001/XMLSchema" xmlns:p="http://schemas.microsoft.com/office/2006/metadata/properties" targetNamespace="http://schemas.microsoft.com/office/2006/metadata/properties" ma:root="true" ma:fieldsID="91e4e95f05bf1d4c5da405be949b98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841BEA-1025-42C1-8099-4136188DAB56}">
  <ds:schemaRefs>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dcmitype/"/>
    <ds:schemaRef ds:uri="http://schemas.microsoft.com/office/2006/documentManagement/types"/>
  </ds:schemaRefs>
</ds:datastoreItem>
</file>

<file path=customXml/itemProps2.xml><?xml version="1.0" encoding="utf-8"?>
<ds:datastoreItem xmlns:ds="http://schemas.openxmlformats.org/officeDocument/2006/customXml" ds:itemID="{7D58AE03-824C-487F-A70C-3F3BC523A518}">
  <ds:schemaRefs>
    <ds:schemaRef ds:uri="http://schemas.microsoft.com/sharepoint/v3/contenttype/forms"/>
  </ds:schemaRefs>
</ds:datastoreItem>
</file>

<file path=customXml/itemProps3.xml><?xml version="1.0" encoding="utf-8"?>
<ds:datastoreItem xmlns:ds="http://schemas.openxmlformats.org/officeDocument/2006/customXml" ds:itemID="{392D59F0-D7DC-43D5-B43F-B585885BA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MSDN_WebCast_Template</Template>
  <TotalTime>3028</TotalTime>
  <Words>529</Words>
  <Application>Microsoft Office PowerPoint</Application>
  <PresentationFormat>Apresentação na tela (4:3)</PresentationFormat>
  <Paragraphs>98</Paragraphs>
  <Slides>11</Slides>
  <Notes>2</Notes>
  <HiddenSlides>0</HiddenSlides>
  <MMClips>0</MMClips>
  <ScaleCrop>false</ScaleCrop>
  <HeadingPairs>
    <vt:vector size="4" baseType="variant">
      <vt:variant>
        <vt:lpstr>Tema</vt:lpstr>
      </vt:variant>
      <vt:variant>
        <vt:i4>7</vt:i4>
      </vt:variant>
      <vt:variant>
        <vt:lpstr>Títulos de slides</vt:lpstr>
      </vt:variant>
      <vt:variant>
        <vt:i4>11</vt:i4>
      </vt:variant>
    </vt:vector>
  </HeadingPairs>
  <TitlesOfParts>
    <vt:vector size="18" baseType="lpstr">
      <vt:lpstr>MSDN_WebCast_Template</vt:lpstr>
      <vt:lpstr>1_7-20472_Visual_Studio_Template_Dark_4x3</vt:lpstr>
      <vt:lpstr>White with Consolas font for code slides</vt:lpstr>
      <vt:lpstr>Tema1</vt:lpstr>
      <vt:lpstr>2_7-20472_Visual_Studio_Template_Dark_4x3</vt:lpstr>
      <vt:lpstr>1_White with Consolas font for code slides</vt:lpstr>
      <vt:lpstr>1_MSDN_WebCast_Template</vt:lpstr>
      <vt:lpstr>ASP .NET AJAX</vt:lpstr>
      <vt:lpstr>Introdução ao AJAX</vt:lpstr>
      <vt:lpstr>JavaScript</vt:lpstr>
      <vt:lpstr>XML</vt:lpstr>
      <vt:lpstr>Requisição AJAX</vt:lpstr>
      <vt:lpstr>Componentes AJAX</vt:lpstr>
      <vt:lpstr>Principais Controles AJAX</vt:lpstr>
      <vt:lpstr>Demonstração</vt:lpstr>
      <vt:lpstr>ASP.NET AJAX Control Toolkit </vt:lpstr>
      <vt:lpstr>Demonstração</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Administração e Implementação de Banco de Dados com SQL Server</dc:title>
  <dc:creator>Leonardo Lourenço</dc:creator>
  <cp:lastModifiedBy>Leonardo</cp:lastModifiedBy>
  <cp:revision>327</cp:revision>
  <dcterms:created xsi:type="dcterms:W3CDTF">2009-11-30T15:12:17Z</dcterms:created>
  <dcterms:modified xsi:type="dcterms:W3CDTF">2011-10-07T16:03:32Z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0x0101006E7144F5A18339498E53F9FCDA6892EE</vt:lpwstr>
  </property>
</Properties>
</file>