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theme/theme6.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23" r:id="rId5"/>
    <p:sldMasterId id="2147483718" r:id="rId6"/>
    <p:sldMasterId id="2147483735" r:id="rId7"/>
    <p:sldMasterId id="2147483749" r:id="rId8"/>
    <p:sldMasterId id="2147483757" r:id="rId9"/>
    <p:sldMasterId id="2147483759" r:id="rId10"/>
    <p:sldMasterId id="2147483772" r:id="rId11"/>
  </p:sldMasterIdLst>
  <p:notesMasterIdLst>
    <p:notesMasterId r:id="rId35"/>
  </p:notesMasterIdLst>
  <p:handoutMasterIdLst>
    <p:handoutMasterId r:id="rId36"/>
  </p:handoutMasterIdLst>
  <p:sldIdLst>
    <p:sldId id="257" r:id="rId12"/>
    <p:sldId id="323" r:id="rId13"/>
    <p:sldId id="352" r:id="rId14"/>
    <p:sldId id="341" r:id="rId15"/>
    <p:sldId id="343" r:id="rId16"/>
    <p:sldId id="324" r:id="rId17"/>
    <p:sldId id="344" r:id="rId18"/>
    <p:sldId id="332" r:id="rId19"/>
    <p:sldId id="345" r:id="rId20"/>
    <p:sldId id="325" r:id="rId21"/>
    <p:sldId id="346" r:id="rId22"/>
    <p:sldId id="326" r:id="rId23"/>
    <p:sldId id="347" r:id="rId24"/>
    <p:sldId id="330" r:id="rId25"/>
    <p:sldId id="348" r:id="rId26"/>
    <p:sldId id="342" r:id="rId27"/>
    <p:sldId id="349" r:id="rId28"/>
    <p:sldId id="333" r:id="rId29"/>
    <p:sldId id="350" r:id="rId30"/>
    <p:sldId id="334" r:id="rId31"/>
    <p:sldId id="335" r:id="rId32"/>
    <p:sldId id="351" r:id="rId33"/>
    <p:sldId id="271" r:id="rId34"/>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8F57B"/>
    <a:srgbClr val="260859"/>
    <a:srgbClr val="000000"/>
    <a:srgbClr val="FFFFFF"/>
    <a:srgbClr val="056CB6"/>
    <a:srgbClr val="333333"/>
    <a:srgbClr val="292929"/>
    <a:srgbClr val="F6AE1E"/>
    <a:srgbClr val="F3AF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2" autoAdjust="0"/>
    <p:restoredTop sz="89587" autoAdjust="0"/>
  </p:normalViewPr>
  <p:slideViewPr>
    <p:cSldViewPr snapToGrid="0">
      <p:cViewPr>
        <p:scale>
          <a:sx n="80" d="100"/>
          <a:sy n="80" d="100"/>
        </p:scale>
        <p:origin x="-672" y="-78"/>
      </p:cViewPr>
      <p:guideLst>
        <p:guide orient="horz" pos="144"/>
        <p:guide orient="horz" pos="912"/>
        <p:guide orient="horz" pos="1484"/>
        <p:guide orient="horz" pos="1200"/>
        <p:guide orient="horz" pos="2731"/>
        <p:guide orient="horz" pos="4176"/>
        <p:guide orient="horz" pos="2737"/>
        <p:guide pos="2880"/>
        <p:guide pos="240"/>
        <p:guide pos="460"/>
        <p:guide pos="5520"/>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6" d="100"/>
          <a:sy n="96" d="100"/>
        </p:scale>
        <p:origin x="-35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&lt;Event Name and Date&gt;</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11/26/2011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dirty="0">
              <a:latin typeface="Segoe UI" pitchFamily="34" charset="0"/>
            </a:endParaRPr>
          </a:p>
        </p:txBody>
      </p:sp>
    </p:spTree>
    <p:extLst>
      <p:ext uri="{BB962C8B-B14F-4D97-AF65-F5344CB8AC3E}">
        <p14:creationId xmlns:p14="http://schemas.microsoft.com/office/powerpoint/2010/main" val="1495468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&lt;Event Name and Date&gt;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11/26/2011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dirty="0"/>
          </a:p>
        </p:txBody>
      </p:sp>
    </p:spTree>
    <p:extLst>
      <p:ext uri="{BB962C8B-B14F-4D97-AF65-F5344CB8AC3E}">
        <p14:creationId xmlns:p14="http://schemas.microsoft.com/office/powerpoint/2010/main" val="622309497"/>
      </p:ext>
    </p:extLst>
  </p:cSld>
  <p:clrMap bg1="lt1" tx1="dk1" bg2="lt2" tx2="dk2" accent1="accent1" accent2="accent2" accent3="accent3" accent4="accent4" accent5="accent5" accent6="accent6" hlink="hlink" folHlink="folHlink"/>
  <p:hf hdr="0" ftr="0"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11/26/2011 12:42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11/26/2011 12:42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p:nvPicPr>
        <p:blipFill>
          <a:blip r:embed="rId5"/>
          <a:stretch>
            <a:fillRect/>
          </a:stretch>
        </p:blipFill>
        <p:spPr>
          <a:xfrm>
            <a:off x="381001" y="6489290"/>
            <a:ext cx="849152" cy="14011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14"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pic>
        <p:nvPicPr>
          <p:cNvPr id="16"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17"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8"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8"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10"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de títul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pt-BR" smtClean="0"/>
              <a:t>Clique para editar o título mestre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4"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pt-BR" smtClean="0"/>
              <a:t>Clique para editar o texto mestre</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itle 3"/>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826093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392842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8771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5144392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35124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7565073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9792011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5484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330298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5885678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348934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010386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315410248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0028812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49345126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4034463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40873374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2611370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140991929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9.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0.xml"/><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image" Target="../media/image2.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jpe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image" Target="../media/image9.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1.xml"/><Relationship Id="rId4"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7.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2.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02" r:id="rId1"/>
    <p:sldLayoutId id="2147483722"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pic>
        <p:nvPicPr>
          <p:cNvPr id="4" name="Picture 3" descr="C:\Users\drobbins\Downloads\VS\VS_h_rgb_r.png"/>
          <p:cNvPicPr>
            <a:picLocks noChangeAspect="1" noChangeArrowheads="1"/>
          </p:cNvPicPr>
          <p:nvPr userDrawn="1"/>
        </p:nvPicPr>
        <p:blipFill>
          <a:blip r:embed="rId16"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58"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extLst>
      <p:ext uri="{BB962C8B-B14F-4D97-AF65-F5344CB8AC3E}">
        <p14:creationId xmlns:p14="http://schemas.microsoft.com/office/powerpoint/2010/main" val="3858619127"/>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840977727"/>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3635834"/>
            <a:ext cx="7029203" cy="533400"/>
          </a:xfrm>
        </p:spPr>
        <p:txBody>
          <a:bodyPr/>
          <a:lstStyle/>
          <a:p>
            <a:r>
              <a:rPr lang="pt-BR" dirty="0" smtClean="0"/>
              <a:t>Controles ASP .NET</a:t>
            </a:r>
            <a:endParaRPr lang="en-US" dirty="0"/>
          </a:p>
        </p:txBody>
      </p:sp>
      <p:pic>
        <p:nvPicPr>
          <p:cNvPr id="9" name="Picture 5"/>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045" l="4348" r="100000"/>
                    </a14:imgEffect>
                  </a14:imgLayer>
                </a14:imgProps>
              </a:ext>
              <a:ext uri="{28A0092B-C50C-407E-A947-70E740481C1C}">
                <a14:useLocalDpi xmlns:a14="http://schemas.microsoft.com/office/drawing/2010/main"/>
              </a:ext>
            </a:extLst>
          </a:blip>
          <a:srcRect/>
          <a:stretch>
            <a:fillRect/>
          </a:stretch>
        </p:blipFill>
        <p:spPr bwMode="auto">
          <a:xfrm>
            <a:off x="7603489" y="3676906"/>
            <a:ext cx="13144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2"/>
          <p:cNvSpPr txBox="1">
            <a:spLocks/>
          </p:cNvSpPr>
          <p:nvPr/>
        </p:nvSpPr>
        <p:spPr>
          <a:xfrm>
            <a:off x="381000" y="4183605"/>
            <a:ext cx="3640873" cy="1196510"/>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Leonardo Lourenço Silva</a:t>
            </a:r>
          </a:p>
          <a:p>
            <a:r>
              <a:rPr lang="en-US" dirty="0" smtClean="0"/>
              <a:t>MCT, MCPD, MCTS, MCP</a:t>
            </a:r>
          </a:p>
          <a:p>
            <a:endParaRPr lang="en-US" dirty="0" smtClean="0"/>
          </a:p>
          <a:p>
            <a:r>
              <a:rPr lang="en-US" dirty="0" smtClean="0"/>
              <a:t>http://leolosi.wordpress.com</a:t>
            </a:r>
          </a:p>
          <a:p>
            <a:r>
              <a:rPr lang="en-US" dirty="0" smtClean="0"/>
              <a:t>http://linkedin.com/in/leolosi</a:t>
            </a:r>
          </a:p>
          <a:p>
            <a:r>
              <a:rPr lang="en-US" dirty="0" smtClean="0"/>
              <a:t>http://slideshare.net/leolosi</a:t>
            </a:r>
          </a:p>
          <a:p>
            <a:r>
              <a:rPr lang="en-US" dirty="0" smtClean="0"/>
              <a:t>http://grou.ps/dotnetcoders</a:t>
            </a:r>
          </a:p>
          <a:p>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2"/>
          <p:cNvSpPr>
            <a:spLocks noChangeArrowheads="1"/>
          </p:cNvSpPr>
          <p:nvPr/>
        </p:nvSpPr>
        <p:spPr bwMode="auto">
          <a:xfrm>
            <a:off x="443553" y="1756935"/>
            <a:ext cx="8147050" cy="3206951"/>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3" name="Group 13"/>
          <p:cNvGrpSpPr>
            <a:grpSpLocks/>
          </p:cNvGrpSpPr>
          <p:nvPr/>
        </p:nvGrpSpPr>
        <p:grpSpPr bwMode="auto">
          <a:xfrm>
            <a:off x="557853" y="2215724"/>
            <a:ext cx="7918450" cy="787400"/>
            <a:chOff x="314" y="1184"/>
            <a:chExt cx="4988" cy="496"/>
          </a:xfrm>
        </p:grpSpPr>
        <p:sp>
          <p:nvSpPr>
            <p:cNvPr id="14"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a:solidFill>
                    <a:sysClr val="windowText" lastClr="000000"/>
                  </a:solidFill>
                </a:rPr>
                <a:t>Possuem</a:t>
              </a:r>
              <a:r>
                <a:rPr lang="en-US" kern="0" dirty="0">
                  <a:solidFill>
                    <a:sysClr val="windowText" lastClr="000000"/>
                  </a:solidFill>
                </a:rPr>
                <a:t> </a:t>
              </a:r>
              <a:r>
                <a:rPr lang="en-US" kern="0" dirty="0" err="1">
                  <a:solidFill>
                    <a:sysClr val="windowText" lastClr="000000"/>
                  </a:solidFill>
                </a:rPr>
                <a:t>F</a:t>
              </a:r>
              <a:r>
                <a:rPr lang="en-US" kern="0" dirty="0" err="1" smtClean="0">
                  <a:solidFill>
                    <a:sysClr val="windowText" lastClr="000000"/>
                  </a:solidFill>
                </a:rPr>
                <a:t>uncionalidades</a:t>
              </a:r>
              <a:r>
                <a:rPr lang="en-US" kern="0" dirty="0" smtClean="0">
                  <a:solidFill>
                    <a:sysClr val="windowText" lastClr="000000"/>
                  </a:solidFill>
                </a:rPr>
                <a:t> </a:t>
              </a:r>
              <a:r>
                <a:rPr lang="en-US" kern="0" dirty="0" err="1">
                  <a:solidFill>
                    <a:sysClr val="windowText" lastClr="000000"/>
                  </a:solidFill>
                </a:rPr>
                <a:t>para</a:t>
              </a:r>
              <a:r>
                <a:rPr lang="en-US" kern="0" dirty="0">
                  <a:solidFill>
                    <a:sysClr val="windowText" lastClr="000000"/>
                  </a:solidFill>
                </a:rPr>
                <a:t> </a:t>
              </a:r>
              <a:r>
                <a:rPr lang="en-US" kern="0" dirty="0" err="1" smtClean="0">
                  <a:solidFill>
                    <a:sysClr val="windowText" lastClr="000000"/>
                  </a:solidFill>
                </a:rPr>
                <a:t>Navegação</a:t>
              </a:r>
              <a:r>
                <a:rPr lang="en-US" kern="0" dirty="0" smtClean="0">
                  <a:solidFill>
                    <a:sysClr val="windowText" lastClr="000000"/>
                  </a:solidFill>
                </a:rPr>
                <a:t> </a:t>
              </a:r>
              <a:r>
                <a:rPr lang="en-US" kern="0" dirty="0">
                  <a:solidFill>
                    <a:sysClr val="windowText" lastClr="000000"/>
                  </a:solidFill>
                </a:rPr>
                <a:t>entre </a:t>
              </a:r>
              <a:r>
                <a:rPr lang="en-US" kern="0" dirty="0" err="1" smtClean="0">
                  <a:solidFill>
                    <a:sysClr val="windowText" lastClr="000000"/>
                  </a:solidFill>
                </a:rPr>
                <a:t>Páginas</a:t>
              </a:r>
              <a:endParaRPr lang="en-US" b="1" kern="0" dirty="0">
                <a:solidFill>
                  <a:sysClr val="windowText" lastClr="000000"/>
                </a:solidFill>
              </a:endParaRPr>
            </a:p>
          </p:txBody>
        </p:sp>
        <p:sp>
          <p:nvSpPr>
            <p:cNvPr id="15"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16" name="Group 16"/>
          <p:cNvGrpSpPr>
            <a:grpSpLocks/>
          </p:cNvGrpSpPr>
          <p:nvPr/>
        </p:nvGrpSpPr>
        <p:grpSpPr bwMode="auto">
          <a:xfrm>
            <a:off x="557853" y="3092024"/>
            <a:ext cx="7918450" cy="787400"/>
            <a:chOff x="410" y="1280"/>
            <a:chExt cx="4988" cy="496"/>
          </a:xfrm>
        </p:grpSpPr>
        <p:sp>
          <p:nvSpPr>
            <p:cNvPr id="17"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a:solidFill>
                    <a:sysClr val="windowText" lastClr="000000"/>
                  </a:solidFill>
                </a:rPr>
                <a:t>Principal </a:t>
              </a:r>
              <a:r>
                <a:rPr lang="en-US" kern="0" dirty="0" err="1">
                  <a:solidFill>
                    <a:sysClr val="windowText" lastClr="000000"/>
                  </a:solidFill>
                </a:rPr>
                <a:t>Propriedade</a:t>
              </a:r>
              <a:r>
                <a:rPr lang="en-US" kern="0" dirty="0">
                  <a:solidFill>
                    <a:sysClr val="windowText" lastClr="000000"/>
                  </a:solidFill>
                </a:rPr>
                <a:t> </a:t>
              </a:r>
              <a:r>
                <a:rPr lang="en-US" b="1" kern="0" dirty="0" err="1">
                  <a:solidFill>
                    <a:sysClr val="windowText" lastClr="000000"/>
                  </a:solidFill>
                </a:rPr>
                <a:t>NavigateUrl</a:t>
              </a:r>
              <a:endParaRPr lang="en-US" b="1" kern="0" dirty="0">
                <a:solidFill>
                  <a:sysClr val="windowText" lastClr="000000"/>
                </a:solidFill>
              </a:endParaRPr>
            </a:p>
          </p:txBody>
        </p:sp>
        <p:sp>
          <p:nvSpPr>
            <p:cNvPr id="18"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sp>
        <p:nvSpPr>
          <p:cNvPr id="2" name="Título 1"/>
          <p:cNvSpPr>
            <a:spLocks noGrp="1"/>
          </p:cNvSpPr>
          <p:nvPr>
            <p:ph type="title"/>
          </p:nvPr>
        </p:nvSpPr>
        <p:spPr>
          <a:xfrm>
            <a:off x="381000" y="230188"/>
            <a:ext cx="8382000" cy="553998"/>
          </a:xfrm>
        </p:spPr>
        <p:txBody>
          <a:bodyPr/>
          <a:lstStyle/>
          <a:p>
            <a:r>
              <a:rPr lang="pt-BR" sz="4000" dirty="0" smtClean="0"/>
              <a:t>Controles de Servidor (Navegação)</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10</a:t>
            </a:fld>
            <a:endParaRPr lang="en-US" dirty="0"/>
          </a:p>
        </p:txBody>
      </p:sp>
      <p:grpSp>
        <p:nvGrpSpPr>
          <p:cNvPr id="20" name="Group 16"/>
          <p:cNvGrpSpPr>
            <a:grpSpLocks/>
          </p:cNvGrpSpPr>
          <p:nvPr/>
        </p:nvGrpSpPr>
        <p:grpSpPr bwMode="auto">
          <a:xfrm>
            <a:off x="553397" y="3979062"/>
            <a:ext cx="7918450" cy="787400"/>
            <a:chOff x="410" y="1280"/>
            <a:chExt cx="4988" cy="496"/>
          </a:xfrm>
        </p:grpSpPr>
        <p:sp>
          <p:nvSpPr>
            <p:cNvPr id="21"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b="1" kern="0" dirty="0" err="1">
                  <a:solidFill>
                    <a:sysClr val="windowText" lastClr="000000"/>
                  </a:solidFill>
                </a:rPr>
                <a:t>Exemplos</a:t>
              </a:r>
              <a:r>
                <a:rPr lang="en-US" b="1" kern="0" dirty="0">
                  <a:solidFill>
                    <a:sysClr val="windowText" lastClr="000000"/>
                  </a:solidFill>
                </a:rPr>
                <a:t>: </a:t>
              </a:r>
              <a:r>
                <a:rPr lang="en-US" kern="0" dirty="0">
                  <a:solidFill>
                    <a:sysClr val="windowText" lastClr="000000"/>
                  </a:solidFill>
                </a:rPr>
                <a:t>Menu, </a:t>
              </a:r>
              <a:r>
                <a:rPr lang="en-US" kern="0" dirty="0" err="1" smtClean="0">
                  <a:solidFill>
                    <a:sysClr val="windowText" lastClr="000000"/>
                  </a:solidFill>
                </a:rPr>
                <a:t>TreeView</a:t>
              </a:r>
              <a:endParaRPr lang="en-US" b="1" kern="0" dirty="0">
                <a:solidFill>
                  <a:sysClr val="windowText" lastClr="000000"/>
                </a:solidFill>
              </a:endParaRPr>
            </a:p>
          </p:txBody>
        </p:sp>
        <p:sp>
          <p:nvSpPr>
            <p:cNvPr id="22"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40894915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11</a:t>
            </a:fld>
            <a:endParaRPr lang="en-US" dirty="0"/>
          </a:p>
        </p:txBody>
      </p:sp>
      <p:sp>
        <p:nvSpPr>
          <p:cNvPr id="6" name="Rounded Rectangle 844804"/>
          <p:cNvSpPr>
            <a:spLocks noChangeArrowheads="1"/>
          </p:cNvSpPr>
          <p:nvPr/>
        </p:nvSpPr>
        <p:spPr bwMode="auto">
          <a:xfrm>
            <a:off x="847725" y="1471613"/>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uma</a:t>
            </a: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P</a:t>
            </a:r>
            <a:r>
              <a:rPr kumimoji="0" lang="en-US" sz="1600" b="1" i="0" u="none" strike="noStrike" kern="0" cap="none" spc="0" normalizeH="0" baseline="0" noProof="0" dirty="0" err="1" smtClean="0">
                <a:ln>
                  <a:noFill/>
                </a:ln>
                <a:solidFill>
                  <a:sysClr val="windowText" lastClr="000000"/>
                </a:solidFill>
                <a:effectLst/>
                <a:uLnTx/>
                <a:uFillTx/>
              </a:rPr>
              <a:t>ágina</a:t>
            </a:r>
            <a:r>
              <a:rPr kumimoji="0" lang="en-US" sz="1600" b="1" i="0" u="none" strike="noStrike" kern="0" cap="none" spc="0" normalizeH="0" baseline="0" noProof="0" dirty="0" smtClean="0">
                <a:ln>
                  <a:noFill/>
                </a:ln>
                <a:solidFill>
                  <a:sysClr val="windowText" lastClr="000000"/>
                </a:solidFill>
                <a:effectLst/>
                <a:uLnTx/>
                <a:uFillTx/>
              </a:rPr>
              <a:t> com o </a:t>
            </a:r>
            <a:r>
              <a:rPr kumimoji="0" lang="en-US" sz="1600" b="1" i="0" u="none" strike="noStrike" kern="0" cap="none" spc="0" normalizeH="0" baseline="0" noProof="0" dirty="0" err="1" smtClean="0">
                <a:ln>
                  <a:noFill/>
                </a:ln>
                <a:solidFill>
                  <a:sysClr val="windowText" lastClr="000000"/>
                </a:solidFill>
                <a:effectLst/>
                <a:uLnTx/>
                <a:uFillTx/>
              </a:rPr>
              <a:t>Controle</a:t>
            </a:r>
            <a:r>
              <a:rPr kumimoji="0" lang="en-US" sz="1600" b="1" i="0" u="none" strike="noStrike" kern="0" cap="none" spc="0" normalizeH="0" baseline="0" noProof="0" dirty="0" smtClean="0">
                <a:ln>
                  <a:noFill/>
                </a:ln>
                <a:solidFill>
                  <a:sysClr val="windowText" lastClr="000000"/>
                </a:solidFill>
                <a:effectLst/>
                <a:uLnTx/>
                <a:uFillTx/>
              </a:rPr>
              <a:t> Menu</a:t>
            </a:r>
          </a:p>
        </p:txBody>
      </p:sp>
      <p:sp>
        <p:nvSpPr>
          <p:cNvPr id="7" name="Rounded Rectangle 836634"/>
          <p:cNvSpPr>
            <a:spLocks noChangeArrowheads="1"/>
          </p:cNvSpPr>
          <p:nvPr/>
        </p:nvSpPr>
        <p:spPr bwMode="auto">
          <a:xfrm>
            <a:off x="677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990033"/>
                </a:solidFill>
                <a:effectLst/>
                <a:uLnTx/>
                <a:uFillTx/>
              </a:rPr>
              <a:t>1</a:t>
            </a:r>
          </a:p>
        </p:txBody>
      </p:sp>
      <p:sp>
        <p:nvSpPr>
          <p:cNvPr id="10" name="Rounded Rectangle 844804"/>
          <p:cNvSpPr>
            <a:spLocks noChangeArrowheads="1"/>
          </p:cNvSpPr>
          <p:nvPr/>
        </p:nvSpPr>
        <p:spPr bwMode="auto">
          <a:xfrm>
            <a:off x="861219" y="2251075"/>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uma</a:t>
            </a: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P</a:t>
            </a:r>
            <a:r>
              <a:rPr kumimoji="0" lang="en-US" sz="1600" b="1" i="0" u="none" strike="noStrike" kern="0" cap="none" spc="0" normalizeH="0" baseline="0" noProof="0" dirty="0" err="1" smtClean="0">
                <a:ln>
                  <a:noFill/>
                </a:ln>
                <a:solidFill>
                  <a:sysClr val="windowText" lastClr="000000"/>
                </a:solidFill>
                <a:effectLst/>
                <a:uLnTx/>
                <a:uFillTx/>
              </a:rPr>
              <a:t>ágina</a:t>
            </a:r>
            <a:r>
              <a:rPr kumimoji="0" lang="en-US" sz="1600" b="1" i="0" u="none" strike="noStrike" kern="0" cap="none" spc="0" normalizeH="0" baseline="0" noProof="0" dirty="0" smtClean="0">
                <a:ln>
                  <a:noFill/>
                </a:ln>
                <a:solidFill>
                  <a:sysClr val="windowText" lastClr="000000"/>
                </a:solidFill>
                <a:effectLst/>
                <a:uLnTx/>
                <a:uFillTx/>
              </a:rPr>
              <a:t> com o </a:t>
            </a:r>
            <a:r>
              <a:rPr kumimoji="0" lang="en-US" sz="1600" b="1" i="0" u="none" strike="noStrike" kern="0" cap="none" spc="0" normalizeH="0" baseline="0" noProof="0" dirty="0" err="1" smtClean="0">
                <a:ln>
                  <a:noFill/>
                </a:ln>
                <a:solidFill>
                  <a:sysClr val="windowText" lastClr="000000"/>
                </a:solidFill>
                <a:effectLst/>
                <a:uLnTx/>
                <a:uFillTx/>
              </a:rPr>
              <a:t>Controle</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TreeView</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691357" y="2366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861218" y="3040619"/>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Visualizando</a:t>
            </a:r>
            <a:r>
              <a:rPr kumimoji="0" lang="en-US" sz="1600" b="1" i="0" u="none" strike="noStrike" kern="0" cap="none" spc="0" normalizeH="0" baseline="0" noProof="0" dirty="0" smtClean="0">
                <a:ln>
                  <a:noFill/>
                </a:ln>
                <a:solidFill>
                  <a:sysClr val="windowText" lastClr="000000"/>
                </a:solidFill>
                <a:effectLst/>
                <a:uLnTx/>
                <a:uFillTx/>
              </a:rPr>
              <a:t> o </a:t>
            </a:r>
            <a:r>
              <a:rPr kumimoji="0" lang="en-US" sz="1600" b="1" i="0" u="none" strike="noStrike" kern="0" cap="none" spc="0" normalizeH="0" baseline="0" noProof="0" dirty="0" err="1" smtClean="0">
                <a:ln>
                  <a:noFill/>
                </a:ln>
                <a:solidFill>
                  <a:sysClr val="windowText" lastClr="000000"/>
                </a:solidFill>
                <a:effectLst/>
                <a:uLnTx/>
                <a:uFillTx/>
              </a:rPr>
              <a:t>código</a:t>
            </a:r>
            <a:r>
              <a:rPr kumimoji="0" lang="en-US" sz="1600" b="1" i="0" u="none" strike="noStrike" kern="0" cap="none" spc="0" normalizeH="0" baseline="0" noProof="0" dirty="0" smtClean="0">
                <a:ln>
                  <a:noFill/>
                </a:ln>
                <a:solidFill>
                  <a:sysClr val="windowText" lastClr="000000"/>
                </a:solidFill>
                <a:effectLst/>
                <a:uLnTx/>
                <a:uFillTx/>
              </a:rPr>
              <a:t> HTML</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nos</a:t>
            </a:r>
            <a:r>
              <a:rPr kumimoji="0" lang="en-US" sz="1600" b="1" i="0" u="none" strike="noStrike" kern="0" cap="none" spc="0" normalizeH="0" noProof="0" dirty="0" smtClean="0">
                <a:ln>
                  <a:noFill/>
                </a:ln>
                <a:solidFill>
                  <a:sysClr val="windowText" lastClr="000000"/>
                </a:solidFill>
                <a:effectLst/>
                <a:uLnTx/>
                <a:uFillTx/>
              </a:rPr>
              <a:t> </a:t>
            </a:r>
            <a:r>
              <a:rPr lang="en-US" sz="1600" b="1" kern="0" dirty="0" err="1">
                <a:solidFill>
                  <a:sysClr val="windowText" lastClr="000000"/>
                </a:solidFill>
              </a:rPr>
              <a:t>M</a:t>
            </a:r>
            <a:r>
              <a:rPr kumimoji="0" lang="en-US" sz="1600" b="1" i="0" u="none" strike="noStrike" kern="0" cap="none" spc="0" normalizeH="0" noProof="0" dirty="0" err="1" smtClean="0">
                <a:ln>
                  <a:noFill/>
                </a:ln>
                <a:solidFill>
                  <a:sysClr val="windowText" lastClr="000000"/>
                </a:solidFill>
                <a:effectLst/>
                <a:uLnTx/>
                <a:uFillTx/>
              </a:rPr>
              <a:t>odos</a:t>
            </a:r>
            <a:r>
              <a:rPr kumimoji="0" lang="en-US" sz="1600" b="1" i="0" u="none" strike="noStrike" kern="0" cap="none" spc="0" normalizeH="0" noProof="0" dirty="0" smtClean="0">
                <a:ln>
                  <a:noFill/>
                </a:ln>
                <a:solidFill>
                  <a:sysClr val="windowText" lastClr="000000"/>
                </a:solidFill>
                <a:effectLst/>
                <a:uLnTx/>
                <a:uFillTx/>
              </a:rPr>
              <a:t> de (</a:t>
            </a:r>
            <a:r>
              <a:rPr kumimoji="0" lang="en-US" sz="1600" b="1" i="0" u="none" strike="noStrike" kern="0" cap="none" spc="0" normalizeH="0" noProof="0" dirty="0" err="1" smtClean="0">
                <a:ln>
                  <a:noFill/>
                </a:ln>
                <a:solidFill>
                  <a:sysClr val="windowText" lastClr="000000"/>
                </a:solidFill>
                <a:effectLst/>
                <a:uLnTx/>
                <a:uFillTx/>
              </a:rPr>
              <a:t>Compilação</a:t>
            </a:r>
            <a:r>
              <a:rPr kumimoji="0" lang="en-US" sz="1600" b="1" i="0" u="none" strike="noStrike" kern="0" cap="none" spc="0" normalizeH="0" noProof="0" dirty="0" smtClean="0">
                <a:ln>
                  <a:noFill/>
                </a:ln>
                <a:solidFill>
                  <a:sysClr val="windowText" lastClr="000000"/>
                </a:solidFill>
                <a:effectLst/>
                <a:uLnTx/>
                <a:uFillTx/>
              </a:rPr>
              <a:t> e </a:t>
            </a:r>
            <a:r>
              <a:rPr kumimoji="0" lang="en-US" sz="1600" b="1" i="0" u="none" strike="noStrike" kern="0" cap="none" spc="0" normalizeH="0" noProof="0" dirty="0" err="1" smtClean="0">
                <a:ln>
                  <a:noFill/>
                </a:ln>
                <a:solidFill>
                  <a:sysClr val="windowText" lastClr="000000"/>
                </a:solidFill>
                <a:effectLst/>
                <a:uLnTx/>
                <a:uFillTx/>
              </a:rPr>
              <a:t>Execução</a:t>
            </a:r>
            <a:r>
              <a:rPr kumimoji="0" lang="en-US" sz="1600" b="1" i="0" u="none" strike="noStrike" kern="0" cap="none" spc="0" normalizeH="0" noProof="0" dirty="0" smtClean="0">
                <a:ln>
                  <a:noFill/>
                </a:ln>
                <a:solidFill>
                  <a:sysClr val="windowText" lastClr="000000"/>
                </a:solidFill>
                <a:effectLst/>
                <a:uLnTx/>
                <a:uFillTx/>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9" name="Rounded Rectangle 836634"/>
          <p:cNvSpPr>
            <a:spLocks noChangeArrowheads="1"/>
          </p:cNvSpPr>
          <p:nvPr/>
        </p:nvSpPr>
        <p:spPr bwMode="auto">
          <a:xfrm>
            <a:off x="691356" y="3156506"/>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Tree>
    <p:extLst>
      <p:ext uri="{BB962C8B-B14F-4D97-AF65-F5344CB8AC3E}">
        <p14:creationId xmlns:p14="http://schemas.microsoft.com/office/powerpoint/2010/main" val="1977372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2"/>
          <p:cNvSpPr>
            <a:spLocks noChangeArrowheads="1"/>
          </p:cNvSpPr>
          <p:nvPr/>
        </p:nvSpPr>
        <p:spPr bwMode="auto">
          <a:xfrm>
            <a:off x="443553" y="1756935"/>
            <a:ext cx="8147050" cy="3206951"/>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9" name="Group 13"/>
          <p:cNvGrpSpPr>
            <a:grpSpLocks/>
          </p:cNvGrpSpPr>
          <p:nvPr/>
        </p:nvGrpSpPr>
        <p:grpSpPr bwMode="auto">
          <a:xfrm>
            <a:off x="557853" y="2215724"/>
            <a:ext cx="7918450" cy="787400"/>
            <a:chOff x="314" y="1184"/>
            <a:chExt cx="4988" cy="496"/>
          </a:xfrm>
        </p:grpSpPr>
        <p:sp>
          <p:nvSpPr>
            <p:cNvPr id="1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Controles</a:t>
              </a:r>
              <a:r>
                <a:rPr lang="en-US" kern="0" dirty="0" smtClean="0">
                  <a:solidFill>
                    <a:sysClr val="windowText" lastClr="000000"/>
                  </a:solidFill>
                </a:rPr>
                <a:t> de </a:t>
              </a:r>
              <a:r>
                <a:rPr lang="en-US" kern="0" dirty="0" err="1">
                  <a:solidFill>
                    <a:sysClr val="windowText" lastClr="000000"/>
                  </a:solidFill>
                </a:rPr>
                <a:t>G</a:t>
              </a:r>
              <a:r>
                <a:rPr lang="en-US" kern="0" dirty="0" err="1" smtClean="0">
                  <a:solidFill>
                    <a:sysClr val="windowText" lastClr="000000"/>
                  </a:solidFill>
                </a:rPr>
                <a:t>erenciamento</a:t>
              </a:r>
              <a:r>
                <a:rPr lang="en-US" kern="0" dirty="0" smtClean="0">
                  <a:solidFill>
                    <a:sysClr val="windowText" lastClr="000000"/>
                  </a:solidFill>
                </a:rPr>
                <a:t> de </a:t>
              </a:r>
              <a:r>
                <a:rPr lang="en-US" kern="0" dirty="0" err="1" smtClean="0">
                  <a:solidFill>
                    <a:sysClr val="windowText" lastClr="000000"/>
                  </a:solidFill>
                </a:rPr>
                <a:t>Usuários</a:t>
              </a:r>
              <a:r>
                <a:rPr lang="en-US" kern="0" dirty="0" smtClean="0">
                  <a:solidFill>
                    <a:sysClr val="windowText" lastClr="000000"/>
                  </a:solidFill>
                </a:rPr>
                <a:t> </a:t>
              </a:r>
              <a:r>
                <a:rPr lang="en-US" b="1" kern="0" dirty="0" smtClean="0">
                  <a:solidFill>
                    <a:sysClr val="windowText" lastClr="000000"/>
                  </a:solidFill>
                </a:rPr>
                <a:t>(</a:t>
              </a:r>
              <a:r>
                <a:rPr lang="en-US" b="1" kern="0" dirty="0" err="1" smtClean="0">
                  <a:solidFill>
                    <a:sysClr val="windowText" lastClr="000000"/>
                  </a:solidFill>
                </a:rPr>
                <a:t>Autenticação</a:t>
              </a:r>
              <a:r>
                <a:rPr lang="en-US" b="1" kern="0" dirty="0" smtClean="0">
                  <a:solidFill>
                    <a:sysClr val="windowText" lastClr="000000"/>
                  </a:solidFill>
                </a:rPr>
                <a:t> e </a:t>
              </a:r>
              <a:r>
                <a:rPr lang="en-US" b="1" kern="0" dirty="0" err="1" smtClean="0">
                  <a:solidFill>
                    <a:sysClr val="windowText" lastClr="000000"/>
                  </a:solidFill>
                </a:rPr>
                <a:t>Cadastro</a:t>
              </a:r>
              <a:r>
                <a:rPr lang="en-US" b="1" kern="0" dirty="0" smtClean="0">
                  <a:solidFill>
                    <a:sysClr val="windowText" lastClr="000000"/>
                  </a:solidFill>
                </a:rPr>
                <a:t>)</a:t>
              </a:r>
              <a:endParaRPr lang="en-US" b="1" kern="0" dirty="0">
                <a:solidFill>
                  <a:sysClr val="windowText" lastClr="000000"/>
                </a:solidFill>
              </a:endParaRPr>
            </a:p>
          </p:txBody>
        </p:sp>
        <p:sp>
          <p:nvSpPr>
            <p:cNvPr id="1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12" name="Group 16"/>
          <p:cNvGrpSpPr>
            <a:grpSpLocks/>
          </p:cNvGrpSpPr>
          <p:nvPr/>
        </p:nvGrpSpPr>
        <p:grpSpPr bwMode="auto">
          <a:xfrm>
            <a:off x="557853" y="3092024"/>
            <a:ext cx="7918450" cy="787400"/>
            <a:chOff x="410" y="1280"/>
            <a:chExt cx="4988" cy="496"/>
          </a:xfrm>
        </p:grpSpPr>
        <p:sp>
          <p:nvSpPr>
            <p:cNvPr id="1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smtClean="0">
                  <a:solidFill>
                    <a:sysClr val="windowText" lastClr="000000"/>
                  </a:solidFill>
                </a:rPr>
                <a:t>São </a:t>
              </a:r>
              <a:r>
                <a:rPr lang="en-US" kern="0" dirty="0" err="1">
                  <a:solidFill>
                    <a:sysClr val="windowText" lastClr="000000"/>
                  </a:solidFill>
                </a:rPr>
                <a:t>I</a:t>
              </a:r>
              <a:r>
                <a:rPr lang="en-US" kern="0" dirty="0" err="1" smtClean="0">
                  <a:solidFill>
                    <a:sysClr val="windowText" lastClr="000000"/>
                  </a:solidFill>
                </a:rPr>
                <a:t>ntegrados</a:t>
              </a:r>
              <a:r>
                <a:rPr lang="en-US" kern="0" dirty="0" smtClean="0">
                  <a:solidFill>
                    <a:sysClr val="windowText" lastClr="000000"/>
                  </a:solidFill>
                </a:rPr>
                <a:t> com </a:t>
              </a:r>
              <a:r>
                <a:rPr lang="en-US" b="1" kern="0" dirty="0" smtClean="0">
                  <a:solidFill>
                    <a:sysClr val="windowText" lastClr="000000"/>
                  </a:solidFill>
                </a:rPr>
                <a:t>Role Manager, </a:t>
              </a:r>
              <a:r>
                <a:rPr lang="en-US" b="1" kern="0" dirty="0" err="1" smtClean="0">
                  <a:solidFill>
                    <a:sysClr val="windowText" lastClr="000000"/>
                  </a:solidFill>
                </a:rPr>
                <a:t>MemberShip</a:t>
              </a:r>
              <a:r>
                <a:rPr lang="en-US" b="1" kern="0" dirty="0" smtClean="0">
                  <a:solidFill>
                    <a:sysClr val="windowText" lastClr="000000"/>
                  </a:solidFill>
                </a:rPr>
                <a:t> e WSAT</a:t>
              </a:r>
              <a:endParaRPr lang="en-US" b="1" kern="0" dirty="0">
                <a:solidFill>
                  <a:sysClr val="windowText" lastClr="000000"/>
                </a:solidFill>
              </a:endParaRPr>
            </a:p>
          </p:txBody>
        </p:sp>
        <p:sp>
          <p:nvSpPr>
            <p:cNvPr id="1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15" name="Group 16"/>
          <p:cNvGrpSpPr>
            <a:grpSpLocks/>
          </p:cNvGrpSpPr>
          <p:nvPr/>
        </p:nvGrpSpPr>
        <p:grpSpPr bwMode="auto">
          <a:xfrm>
            <a:off x="553397" y="3979062"/>
            <a:ext cx="7918450" cy="787400"/>
            <a:chOff x="410" y="1280"/>
            <a:chExt cx="4988" cy="496"/>
          </a:xfrm>
        </p:grpSpPr>
        <p:sp>
          <p:nvSpPr>
            <p:cNvPr id="1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b="1" kern="0" dirty="0" err="1">
                  <a:solidFill>
                    <a:sysClr val="windowText" lastClr="000000"/>
                  </a:solidFill>
                </a:rPr>
                <a:t>Exemplos</a:t>
              </a:r>
              <a:r>
                <a:rPr lang="en-US" b="1" kern="0" dirty="0">
                  <a:solidFill>
                    <a:sysClr val="windowText" lastClr="000000"/>
                  </a:solidFill>
                </a:rPr>
                <a:t>: </a:t>
              </a:r>
              <a:r>
                <a:rPr lang="en-US" kern="0" dirty="0" smtClean="0">
                  <a:solidFill>
                    <a:sysClr val="windowText" lastClr="000000"/>
                  </a:solidFill>
                </a:rPr>
                <a:t>Login, </a:t>
              </a:r>
              <a:r>
                <a:rPr lang="en-US" kern="0" dirty="0" err="1" smtClean="0">
                  <a:solidFill>
                    <a:sysClr val="windowText" lastClr="000000"/>
                  </a:solidFill>
                </a:rPr>
                <a:t>PasswordRecovery</a:t>
              </a:r>
              <a:r>
                <a:rPr lang="en-US" kern="0" dirty="0" smtClean="0">
                  <a:solidFill>
                    <a:sysClr val="windowText" lastClr="000000"/>
                  </a:solidFill>
                </a:rPr>
                <a:t>, </a:t>
              </a:r>
              <a:r>
                <a:rPr lang="en-US" kern="0" dirty="0" err="1" smtClean="0">
                  <a:solidFill>
                    <a:sysClr val="windowText" lastClr="000000"/>
                  </a:solidFill>
                </a:rPr>
                <a:t>CreateUserWizard</a:t>
              </a:r>
              <a:endParaRPr lang="en-US" b="1" kern="0" dirty="0">
                <a:solidFill>
                  <a:sysClr val="windowText" lastClr="000000"/>
                </a:solidFill>
              </a:endParaRPr>
            </a:p>
          </p:txBody>
        </p:sp>
        <p:sp>
          <p:nvSpPr>
            <p:cNvPr id="1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sp>
        <p:nvSpPr>
          <p:cNvPr id="2" name="Título 1"/>
          <p:cNvSpPr>
            <a:spLocks noGrp="1"/>
          </p:cNvSpPr>
          <p:nvPr>
            <p:ph type="title"/>
          </p:nvPr>
        </p:nvSpPr>
        <p:spPr>
          <a:xfrm>
            <a:off x="381000" y="230188"/>
            <a:ext cx="8382000" cy="553998"/>
          </a:xfrm>
        </p:spPr>
        <p:txBody>
          <a:bodyPr/>
          <a:lstStyle/>
          <a:p>
            <a:r>
              <a:rPr lang="pt-BR" sz="4000" dirty="0" smtClean="0"/>
              <a:t>Controles de Servidor (</a:t>
            </a:r>
            <a:r>
              <a:rPr lang="pt-BR" sz="4000" dirty="0" err="1" smtClean="0"/>
              <a:t>Login</a:t>
            </a:r>
            <a:r>
              <a:rPr lang="pt-BR" sz="4000" dirty="0" smtClean="0"/>
              <a:t>)</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12</a:t>
            </a:fld>
            <a:endParaRPr lang="en-US" dirty="0"/>
          </a:p>
        </p:txBody>
      </p:sp>
    </p:spTree>
    <p:extLst>
      <p:ext uri="{BB962C8B-B14F-4D97-AF65-F5344CB8AC3E}">
        <p14:creationId xmlns:p14="http://schemas.microsoft.com/office/powerpoint/2010/main" val="40894915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13</a:t>
            </a:fld>
            <a:endParaRPr lang="en-US" dirty="0"/>
          </a:p>
        </p:txBody>
      </p:sp>
      <p:sp>
        <p:nvSpPr>
          <p:cNvPr id="6" name="Rounded Rectangle 844804"/>
          <p:cNvSpPr>
            <a:spLocks noChangeArrowheads="1"/>
          </p:cNvSpPr>
          <p:nvPr/>
        </p:nvSpPr>
        <p:spPr bwMode="auto">
          <a:xfrm>
            <a:off x="847725" y="1471613"/>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uma</a:t>
            </a: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P</a:t>
            </a:r>
            <a:r>
              <a:rPr kumimoji="0" lang="en-US" sz="1600" b="1" i="0" u="none" strike="noStrike" kern="0" cap="none" spc="0" normalizeH="0" baseline="0" noProof="0" dirty="0" err="1" smtClean="0">
                <a:ln>
                  <a:noFill/>
                </a:ln>
                <a:solidFill>
                  <a:sysClr val="windowText" lastClr="000000"/>
                </a:solidFill>
                <a:effectLst/>
                <a:uLnTx/>
                <a:uFillTx/>
              </a:rPr>
              <a:t>ágina</a:t>
            </a:r>
            <a:r>
              <a:rPr kumimoji="0" lang="en-US" sz="1600" b="1" i="0" u="none" strike="noStrike" kern="0" cap="none" spc="0" normalizeH="0" baseline="0" noProof="0" dirty="0" smtClean="0">
                <a:ln>
                  <a:noFill/>
                </a:ln>
                <a:solidFill>
                  <a:sysClr val="windowText" lastClr="000000"/>
                </a:solidFill>
                <a:effectLst/>
                <a:uLnTx/>
                <a:uFillTx/>
              </a:rPr>
              <a:t> com o </a:t>
            </a:r>
            <a:r>
              <a:rPr lang="en-US" sz="1600" b="1" kern="0" dirty="0" err="1">
                <a:solidFill>
                  <a:sysClr val="windowText" lastClr="000000"/>
                </a:solidFill>
              </a:rPr>
              <a:t>C</a:t>
            </a:r>
            <a:r>
              <a:rPr kumimoji="0" lang="en-US" sz="1600" b="1" i="0" u="none" strike="noStrike" kern="0" cap="none" spc="0" normalizeH="0" baseline="0" noProof="0" dirty="0" err="1" smtClean="0">
                <a:ln>
                  <a:noFill/>
                </a:ln>
                <a:solidFill>
                  <a:sysClr val="windowText" lastClr="000000"/>
                </a:solidFill>
                <a:effectLst/>
                <a:uLnTx/>
                <a:uFillTx/>
              </a:rPr>
              <a:t>ontrole</a:t>
            </a:r>
            <a:r>
              <a:rPr kumimoji="0" lang="en-US" sz="1600" b="1" i="0" u="none" strike="noStrike" kern="0" cap="none" spc="0" normalizeH="0" baseline="0" noProof="0" dirty="0" smtClean="0">
                <a:ln>
                  <a:noFill/>
                </a:ln>
                <a:solidFill>
                  <a:sysClr val="windowText" lastClr="000000"/>
                </a:solidFill>
                <a:effectLst/>
                <a:uLnTx/>
                <a:uFillTx/>
              </a:rPr>
              <a:t> Login</a:t>
            </a:r>
          </a:p>
        </p:txBody>
      </p:sp>
      <p:sp>
        <p:nvSpPr>
          <p:cNvPr id="7" name="Rounded Rectangle 836634"/>
          <p:cNvSpPr>
            <a:spLocks noChangeArrowheads="1"/>
          </p:cNvSpPr>
          <p:nvPr/>
        </p:nvSpPr>
        <p:spPr bwMode="auto">
          <a:xfrm>
            <a:off x="677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990033"/>
                </a:solidFill>
                <a:effectLst/>
                <a:uLnTx/>
                <a:uFillTx/>
              </a:rPr>
              <a:t>1</a:t>
            </a:r>
          </a:p>
        </p:txBody>
      </p:sp>
      <p:sp>
        <p:nvSpPr>
          <p:cNvPr id="10" name="Rounded Rectangle 844804"/>
          <p:cNvSpPr>
            <a:spLocks noChangeArrowheads="1"/>
          </p:cNvSpPr>
          <p:nvPr/>
        </p:nvSpPr>
        <p:spPr bwMode="auto">
          <a:xfrm>
            <a:off x="861219" y="2251075"/>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uma</a:t>
            </a: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P</a:t>
            </a:r>
            <a:r>
              <a:rPr kumimoji="0" lang="en-US" sz="1600" b="1" i="0" u="none" strike="noStrike" kern="0" cap="none" spc="0" normalizeH="0" baseline="0" noProof="0" dirty="0" err="1" smtClean="0">
                <a:ln>
                  <a:noFill/>
                </a:ln>
                <a:solidFill>
                  <a:sysClr val="windowText" lastClr="000000"/>
                </a:solidFill>
                <a:effectLst/>
                <a:uLnTx/>
                <a:uFillTx/>
              </a:rPr>
              <a:t>ágina</a:t>
            </a:r>
            <a:r>
              <a:rPr kumimoji="0" lang="en-US" sz="1600" b="1" i="0" u="none" strike="noStrike" kern="0" cap="none" spc="0" normalizeH="0" baseline="0" noProof="0" dirty="0" smtClean="0">
                <a:ln>
                  <a:noFill/>
                </a:ln>
                <a:solidFill>
                  <a:sysClr val="windowText" lastClr="000000"/>
                </a:solidFill>
                <a:effectLst/>
                <a:uLnTx/>
                <a:uFillTx/>
              </a:rPr>
              <a:t> com o </a:t>
            </a:r>
            <a:r>
              <a:rPr kumimoji="0" lang="en-US" sz="1600" b="1" i="0" u="none" strike="noStrike" kern="0" cap="none" spc="0" normalizeH="0" baseline="0" noProof="0" dirty="0" err="1" smtClean="0">
                <a:ln>
                  <a:noFill/>
                </a:ln>
                <a:solidFill>
                  <a:sysClr val="windowText" lastClr="000000"/>
                </a:solidFill>
                <a:effectLst/>
                <a:uLnTx/>
                <a:uFillTx/>
              </a:rPr>
              <a:t>Controle</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CreateUserWizard</a:t>
            </a:r>
            <a:r>
              <a:rPr kumimoji="0" lang="en-US" sz="1600" b="1" i="0" u="none" strike="noStrike" kern="0" cap="none" spc="0" normalizeH="0" baseline="0" noProof="0" dirty="0" smtClean="0">
                <a:ln>
                  <a:noFill/>
                </a:ln>
                <a:solidFill>
                  <a:sysClr val="windowText" lastClr="000000"/>
                </a:solidFill>
                <a:effectLst/>
                <a:uLnTx/>
                <a:uFillTx/>
              </a:rPr>
              <a:t> </a:t>
            </a:r>
          </a:p>
        </p:txBody>
      </p:sp>
      <p:sp>
        <p:nvSpPr>
          <p:cNvPr id="11" name="Rounded Rectangle 836634"/>
          <p:cNvSpPr>
            <a:spLocks noChangeArrowheads="1"/>
          </p:cNvSpPr>
          <p:nvPr/>
        </p:nvSpPr>
        <p:spPr bwMode="auto">
          <a:xfrm>
            <a:off x="691357" y="2366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861218" y="3040619"/>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dirty="0" smtClean="0">
                <a:solidFill>
                  <a:sysClr val="windowText" lastClr="000000"/>
                </a:solidFill>
              </a:rPr>
              <a:t> </a:t>
            </a:r>
            <a:r>
              <a:rPr lang="en-US" sz="1600" b="1" kern="0" dirty="0" err="1" smtClean="0">
                <a:solidFill>
                  <a:sysClr val="windowText" lastClr="000000"/>
                </a:solidFill>
              </a:rPr>
              <a:t>Criando</a:t>
            </a:r>
            <a:r>
              <a:rPr lang="en-US" sz="1600" b="1" kern="0" dirty="0" smtClean="0">
                <a:solidFill>
                  <a:sysClr val="windowText" lastClr="000000"/>
                </a:solidFill>
              </a:rPr>
              <a:t> </a:t>
            </a:r>
            <a:r>
              <a:rPr lang="en-US" sz="1600" b="1" kern="0" dirty="0" err="1">
                <a:solidFill>
                  <a:sysClr val="windowText" lastClr="000000"/>
                </a:solidFill>
              </a:rPr>
              <a:t>uma</a:t>
            </a:r>
            <a:r>
              <a:rPr lang="en-US" sz="1600" b="1" kern="0" dirty="0">
                <a:solidFill>
                  <a:sysClr val="windowText" lastClr="000000"/>
                </a:solidFill>
              </a:rPr>
              <a:t> </a:t>
            </a:r>
            <a:r>
              <a:rPr lang="en-US" sz="1600" b="1" kern="0" dirty="0" err="1">
                <a:solidFill>
                  <a:sysClr val="windowText" lastClr="000000"/>
                </a:solidFill>
              </a:rPr>
              <a:t>P</a:t>
            </a:r>
            <a:r>
              <a:rPr lang="en-US" sz="1600" b="1" kern="0" dirty="0" err="1" smtClean="0">
                <a:solidFill>
                  <a:sysClr val="windowText" lastClr="000000"/>
                </a:solidFill>
              </a:rPr>
              <a:t>ágina</a:t>
            </a:r>
            <a:r>
              <a:rPr lang="en-US" sz="1600" b="1" kern="0" dirty="0" smtClean="0">
                <a:solidFill>
                  <a:sysClr val="windowText" lastClr="000000"/>
                </a:solidFill>
              </a:rPr>
              <a:t> </a:t>
            </a:r>
            <a:r>
              <a:rPr lang="en-US" sz="1600" b="1" kern="0" dirty="0">
                <a:solidFill>
                  <a:sysClr val="windowText" lastClr="000000"/>
                </a:solidFill>
              </a:rPr>
              <a:t>com o </a:t>
            </a:r>
            <a:r>
              <a:rPr lang="en-US" sz="1600" b="1" kern="0" dirty="0" err="1" smtClean="0">
                <a:solidFill>
                  <a:sysClr val="windowText" lastClr="000000"/>
                </a:solidFill>
              </a:rPr>
              <a:t>Controle</a:t>
            </a:r>
            <a:r>
              <a:rPr lang="en-US" sz="1600" b="1" kern="0" dirty="0" smtClean="0">
                <a:solidFill>
                  <a:sysClr val="windowText" lastClr="000000"/>
                </a:solidFill>
              </a:rPr>
              <a:t> </a:t>
            </a:r>
            <a:r>
              <a:rPr lang="en-US" sz="1600" b="1" kern="0" dirty="0" err="1" smtClean="0">
                <a:solidFill>
                  <a:sysClr val="windowText" lastClr="000000"/>
                </a:solidFill>
              </a:rPr>
              <a:t>PasswordRecovery</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9" name="Rounded Rectangle 836634"/>
          <p:cNvSpPr>
            <a:spLocks noChangeArrowheads="1"/>
          </p:cNvSpPr>
          <p:nvPr/>
        </p:nvSpPr>
        <p:spPr bwMode="auto">
          <a:xfrm>
            <a:off x="691356" y="3156506"/>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
        <p:nvSpPr>
          <p:cNvPr id="12" name="Rounded Rectangle 844804"/>
          <p:cNvSpPr>
            <a:spLocks noChangeArrowheads="1"/>
          </p:cNvSpPr>
          <p:nvPr/>
        </p:nvSpPr>
        <p:spPr bwMode="auto">
          <a:xfrm>
            <a:off x="873092" y="3835936"/>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Visualizando</a:t>
            </a:r>
            <a:r>
              <a:rPr kumimoji="0" lang="en-US" sz="1600" b="1" i="0" u="none" strike="noStrike" kern="0" cap="none" spc="0" normalizeH="0" baseline="0" noProof="0" dirty="0" smtClean="0">
                <a:ln>
                  <a:noFill/>
                </a:ln>
                <a:solidFill>
                  <a:sysClr val="windowText" lastClr="000000"/>
                </a:solidFill>
                <a:effectLst/>
                <a:uLnTx/>
                <a:uFillTx/>
              </a:rPr>
              <a:t> o </a:t>
            </a:r>
            <a:r>
              <a:rPr lang="en-US" sz="1600" b="1" kern="0" dirty="0" err="1">
                <a:solidFill>
                  <a:sysClr val="windowText" lastClr="000000"/>
                </a:solidFill>
              </a:rPr>
              <a:t>C</a:t>
            </a:r>
            <a:r>
              <a:rPr kumimoji="0" lang="en-US" sz="1600" b="1" i="0" u="none" strike="noStrike" kern="0" cap="none" spc="0" normalizeH="0" baseline="0" noProof="0" dirty="0" err="1" smtClean="0">
                <a:ln>
                  <a:noFill/>
                </a:ln>
                <a:solidFill>
                  <a:sysClr val="windowText" lastClr="000000"/>
                </a:solidFill>
                <a:effectLst/>
                <a:uLnTx/>
                <a:uFillTx/>
              </a:rPr>
              <a:t>ódigo</a:t>
            </a:r>
            <a:r>
              <a:rPr kumimoji="0" lang="en-US" sz="1600" b="1" i="0" u="none" strike="noStrike" kern="0" cap="none" spc="0" normalizeH="0" baseline="0" noProof="0" dirty="0" smtClean="0">
                <a:ln>
                  <a:noFill/>
                </a:ln>
                <a:solidFill>
                  <a:sysClr val="windowText" lastClr="000000"/>
                </a:solidFill>
                <a:effectLst/>
                <a:uLnTx/>
                <a:uFillTx/>
              </a:rPr>
              <a:t> HTML</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nos</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Modos</a:t>
            </a:r>
            <a:r>
              <a:rPr kumimoji="0" lang="en-US" sz="1600" b="1" i="0" u="none" strike="noStrike" kern="0" cap="none" spc="0" normalizeH="0" noProof="0" dirty="0" smtClean="0">
                <a:ln>
                  <a:noFill/>
                </a:ln>
                <a:solidFill>
                  <a:sysClr val="windowText" lastClr="000000"/>
                </a:solidFill>
                <a:effectLst/>
                <a:uLnTx/>
                <a:uFillTx/>
              </a:rPr>
              <a:t> de (</a:t>
            </a:r>
            <a:r>
              <a:rPr kumimoji="0" lang="en-US" sz="1600" b="1" i="0" u="none" strike="noStrike" kern="0" cap="none" spc="0" normalizeH="0" noProof="0" dirty="0" err="1" smtClean="0">
                <a:ln>
                  <a:noFill/>
                </a:ln>
                <a:solidFill>
                  <a:sysClr val="windowText" lastClr="000000"/>
                </a:solidFill>
                <a:effectLst/>
                <a:uLnTx/>
                <a:uFillTx/>
              </a:rPr>
              <a:t>Compilação</a:t>
            </a:r>
            <a:r>
              <a:rPr kumimoji="0" lang="en-US" sz="1600" b="1" i="0" u="none" strike="noStrike" kern="0" cap="none" spc="0" normalizeH="0" noProof="0" dirty="0" smtClean="0">
                <a:ln>
                  <a:noFill/>
                </a:ln>
                <a:solidFill>
                  <a:sysClr val="windowText" lastClr="000000"/>
                </a:solidFill>
                <a:effectLst/>
                <a:uLnTx/>
                <a:uFillTx/>
              </a:rPr>
              <a:t> e </a:t>
            </a:r>
            <a:r>
              <a:rPr kumimoji="0" lang="en-US" sz="1600" b="1" i="0" u="none" strike="noStrike" kern="0" cap="none" spc="0" normalizeH="0" noProof="0" dirty="0" err="1" smtClean="0">
                <a:ln>
                  <a:noFill/>
                </a:ln>
                <a:solidFill>
                  <a:sysClr val="windowText" lastClr="000000"/>
                </a:solidFill>
                <a:effectLst/>
                <a:uLnTx/>
                <a:uFillTx/>
              </a:rPr>
              <a:t>Execução</a:t>
            </a:r>
            <a:r>
              <a:rPr kumimoji="0" lang="en-US" sz="1600" b="1" i="0" u="none" strike="noStrike" kern="0" cap="none" spc="0" normalizeH="0" noProof="0" dirty="0" smtClean="0">
                <a:ln>
                  <a:noFill/>
                </a:ln>
                <a:solidFill>
                  <a:sysClr val="windowText" lastClr="000000"/>
                </a:solidFill>
                <a:effectLst/>
                <a:uLnTx/>
                <a:uFillTx/>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3" name="Rounded Rectangle 836634"/>
          <p:cNvSpPr>
            <a:spLocks noChangeArrowheads="1"/>
          </p:cNvSpPr>
          <p:nvPr/>
        </p:nvSpPr>
        <p:spPr bwMode="auto">
          <a:xfrm>
            <a:off x="703230" y="3951823"/>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4</a:t>
            </a:r>
          </a:p>
        </p:txBody>
      </p:sp>
    </p:spTree>
    <p:extLst>
      <p:ext uri="{BB962C8B-B14F-4D97-AF65-F5344CB8AC3E}">
        <p14:creationId xmlns:p14="http://schemas.microsoft.com/office/powerpoint/2010/main" val="30688729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Controles de Servidor (</a:t>
            </a:r>
            <a:r>
              <a:rPr lang="pt-BR" sz="4000" dirty="0" err="1" smtClean="0"/>
              <a:t>WebParts</a:t>
            </a:r>
            <a:r>
              <a:rPr lang="pt-BR" sz="4000" dirty="0" smtClean="0"/>
              <a:t>)</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14</a:t>
            </a:fld>
            <a:endParaRPr lang="en-US" dirty="0"/>
          </a:p>
        </p:txBody>
      </p:sp>
      <p:sp>
        <p:nvSpPr>
          <p:cNvPr id="14" name="AutoShape 12"/>
          <p:cNvSpPr>
            <a:spLocks noChangeArrowheads="1"/>
          </p:cNvSpPr>
          <p:nvPr/>
        </p:nvSpPr>
        <p:spPr bwMode="auto">
          <a:xfrm>
            <a:off x="443553" y="1756935"/>
            <a:ext cx="8147050" cy="3206951"/>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5" name="Group 13"/>
          <p:cNvGrpSpPr>
            <a:grpSpLocks/>
          </p:cNvGrpSpPr>
          <p:nvPr/>
        </p:nvGrpSpPr>
        <p:grpSpPr bwMode="auto">
          <a:xfrm>
            <a:off x="557853" y="2215724"/>
            <a:ext cx="7918450" cy="787400"/>
            <a:chOff x="314" y="1184"/>
            <a:chExt cx="4988" cy="496"/>
          </a:xfrm>
        </p:grpSpPr>
        <p:sp>
          <p:nvSpPr>
            <p:cNvPr id="16"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Permitem</a:t>
              </a:r>
              <a:r>
                <a:rPr lang="en-US" kern="0" dirty="0" smtClean="0">
                  <a:solidFill>
                    <a:sysClr val="windowText" lastClr="000000"/>
                  </a:solidFill>
                </a:rPr>
                <a:t> </a:t>
              </a:r>
              <a:r>
                <a:rPr lang="en-US" kern="0" dirty="0" err="1" smtClean="0">
                  <a:solidFill>
                    <a:sysClr val="windowText" lastClr="000000"/>
                  </a:solidFill>
                </a:rPr>
                <a:t>que</a:t>
              </a:r>
              <a:r>
                <a:rPr lang="en-US" kern="0" dirty="0" smtClean="0">
                  <a:solidFill>
                    <a:sysClr val="windowText" lastClr="000000"/>
                  </a:solidFill>
                </a:rPr>
                <a:t> o </a:t>
              </a:r>
              <a:r>
                <a:rPr lang="en-US" kern="0" dirty="0" err="1">
                  <a:solidFill>
                    <a:sysClr val="windowText" lastClr="000000"/>
                  </a:solidFill>
                </a:rPr>
                <a:t>U</a:t>
              </a:r>
              <a:r>
                <a:rPr lang="en-US" kern="0" dirty="0" err="1" smtClean="0">
                  <a:solidFill>
                    <a:sysClr val="windowText" lastClr="000000"/>
                  </a:solidFill>
                </a:rPr>
                <a:t>suário</a:t>
              </a:r>
              <a:r>
                <a:rPr lang="en-US" kern="0" dirty="0" smtClean="0">
                  <a:solidFill>
                    <a:sysClr val="windowText" lastClr="000000"/>
                  </a:solidFill>
                </a:rPr>
                <a:t> </a:t>
              </a:r>
              <a:r>
                <a:rPr lang="en-US" kern="0" dirty="0" err="1" smtClean="0">
                  <a:solidFill>
                    <a:sysClr val="windowText" lastClr="000000"/>
                  </a:solidFill>
                </a:rPr>
                <a:t>Altere</a:t>
              </a:r>
              <a:r>
                <a:rPr lang="en-US" kern="0" dirty="0" smtClean="0">
                  <a:solidFill>
                    <a:sysClr val="windowText" lastClr="000000"/>
                  </a:solidFill>
                </a:rPr>
                <a:t> a </a:t>
              </a:r>
              <a:r>
                <a:rPr lang="en-US" kern="0" dirty="0" err="1" smtClean="0">
                  <a:solidFill>
                    <a:sysClr val="windowText" lastClr="000000"/>
                  </a:solidFill>
                </a:rPr>
                <a:t>Aparência</a:t>
              </a:r>
              <a:r>
                <a:rPr lang="en-US" kern="0" dirty="0" smtClean="0">
                  <a:solidFill>
                    <a:sysClr val="windowText" lastClr="000000"/>
                  </a:solidFill>
                </a:rPr>
                <a:t> e </a:t>
              </a:r>
              <a:r>
                <a:rPr lang="en-US" kern="0" dirty="0" err="1" smtClean="0">
                  <a:solidFill>
                    <a:sysClr val="windowText" lastClr="000000"/>
                  </a:solidFill>
                </a:rPr>
                <a:t>Posição</a:t>
              </a:r>
              <a:r>
                <a:rPr lang="en-US" kern="0" dirty="0" smtClean="0">
                  <a:solidFill>
                    <a:sysClr val="windowText" lastClr="000000"/>
                  </a:solidFill>
                </a:rPr>
                <a:t> dos </a:t>
              </a:r>
              <a:r>
                <a:rPr lang="en-US" kern="0" dirty="0" err="1" smtClean="0">
                  <a:solidFill>
                    <a:sysClr val="windowText" lastClr="000000"/>
                  </a:solidFill>
                </a:rPr>
                <a:t>Controles</a:t>
              </a:r>
              <a:endParaRPr lang="en-US" b="1" kern="0" dirty="0">
                <a:solidFill>
                  <a:sysClr val="windowText" lastClr="000000"/>
                </a:solidFill>
              </a:endParaRPr>
            </a:p>
          </p:txBody>
        </p:sp>
        <p:sp>
          <p:nvSpPr>
            <p:cNvPr id="27"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28" name="Group 16"/>
          <p:cNvGrpSpPr>
            <a:grpSpLocks/>
          </p:cNvGrpSpPr>
          <p:nvPr/>
        </p:nvGrpSpPr>
        <p:grpSpPr bwMode="auto">
          <a:xfrm>
            <a:off x="557853" y="3092024"/>
            <a:ext cx="7918450" cy="787400"/>
            <a:chOff x="410" y="1280"/>
            <a:chExt cx="4988" cy="496"/>
          </a:xfrm>
        </p:grpSpPr>
        <p:sp>
          <p:nvSpPr>
            <p:cNvPr id="29"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Aparência</a:t>
              </a:r>
              <a:r>
                <a:rPr lang="en-US" kern="0" dirty="0" smtClean="0">
                  <a:solidFill>
                    <a:sysClr val="windowText" lastClr="000000"/>
                  </a:solidFill>
                </a:rPr>
                <a:t> é </a:t>
              </a:r>
              <a:r>
                <a:rPr lang="en-US" kern="0" dirty="0" err="1">
                  <a:solidFill>
                    <a:sysClr val="windowText" lastClr="000000"/>
                  </a:solidFill>
                </a:rPr>
                <a:t>M</a:t>
              </a:r>
              <a:r>
                <a:rPr lang="en-US" kern="0" dirty="0" err="1" smtClean="0">
                  <a:solidFill>
                    <a:sysClr val="windowText" lastClr="000000"/>
                  </a:solidFill>
                </a:rPr>
                <a:t>antida</a:t>
              </a:r>
              <a:r>
                <a:rPr lang="en-US" kern="0" dirty="0" smtClean="0">
                  <a:solidFill>
                    <a:sysClr val="windowText" lastClr="000000"/>
                  </a:solidFill>
                </a:rPr>
                <a:t> </a:t>
              </a:r>
              <a:r>
                <a:rPr lang="en-US" kern="0" dirty="0" err="1" smtClean="0">
                  <a:solidFill>
                    <a:sysClr val="windowText" lastClr="000000"/>
                  </a:solidFill>
                </a:rPr>
                <a:t>Sempre</a:t>
              </a:r>
              <a:r>
                <a:rPr lang="en-US" kern="0" dirty="0" smtClean="0">
                  <a:solidFill>
                    <a:sysClr val="windowText" lastClr="000000"/>
                  </a:solidFill>
                </a:rPr>
                <a:t> </a:t>
              </a:r>
              <a:r>
                <a:rPr lang="en-US" b="1" kern="0" dirty="0" smtClean="0">
                  <a:solidFill>
                    <a:sysClr val="windowText" lastClr="000000"/>
                  </a:solidFill>
                </a:rPr>
                <a:t>(</a:t>
              </a:r>
              <a:r>
                <a:rPr lang="en-US" b="1" kern="0" dirty="0" err="1" smtClean="0">
                  <a:solidFill>
                    <a:sysClr val="windowText" lastClr="000000"/>
                  </a:solidFill>
                </a:rPr>
                <a:t>Mesmo</a:t>
              </a:r>
              <a:r>
                <a:rPr lang="en-US" b="1" kern="0" dirty="0" smtClean="0">
                  <a:solidFill>
                    <a:sysClr val="windowText" lastClr="000000"/>
                  </a:solidFill>
                </a:rPr>
                <a:t> se </a:t>
              </a:r>
              <a:r>
                <a:rPr lang="en-US" b="1" kern="0" dirty="0" err="1">
                  <a:solidFill>
                    <a:sysClr val="windowText" lastClr="000000"/>
                  </a:solidFill>
                </a:rPr>
                <a:t>F</a:t>
              </a:r>
              <a:r>
                <a:rPr lang="en-US" b="1" kern="0" dirty="0" err="1" smtClean="0">
                  <a:solidFill>
                    <a:sysClr val="windowText" lastClr="000000"/>
                  </a:solidFill>
                </a:rPr>
                <a:t>echar</a:t>
              </a:r>
              <a:r>
                <a:rPr lang="en-US" b="1" kern="0" dirty="0" smtClean="0">
                  <a:solidFill>
                    <a:sysClr val="windowText" lastClr="000000"/>
                  </a:solidFill>
                </a:rPr>
                <a:t> o </a:t>
              </a:r>
              <a:r>
                <a:rPr lang="en-US" b="1" kern="0" dirty="0" err="1" smtClean="0">
                  <a:solidFill>
                    <a:sysClr val="windowText" lastClr="000000"/>
                  </a:solidFill>
                </a:rPr>
                <a:t>Navegador</a:t>
              </a:r>
              <a:r>
                <a:rPr lang="en-US" b="1" kern="0" dirty="0" smtClean="0">
                  <a:solidFill>
                    <a:sysClr val="windowText" lastClr="000000"/>
                  </a:solidFill>
                </a:rPr>
                <a:t>)</a:t>
              </a:r>
              <a:endParaRPr lang="en-US" b="1" kern="0" dirty="0">
                <a:solidFill>
                  <a:sysClr val="windowText" lastClr="000000"/>
                </a:solidFill>
              </a:endParaRPr>
            </a:p>
          </p:txBody>
        </p:sp>
        <p:sp>
          <p:nvSpPr>
            <p:cNvPr id="30"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31" name="Group 16"/>
          <p:cNvGrpSpPr>
            <a:grpSpLocks/>
          </p:cNvGrpSpPr>
          <p:nvPr/>
        </p:nvGrpSpPr>
        <p:grpSpPr bwMode="auto">
          <a:xfrm>
            <a:off x="553397" y="3979062"/>
            <a:ext cx="7918450" cy="787400"/>
            <a:chOff x="410" y="1280"/>
            <a:chExt cx="4988" cy="496"/>
          </a:xfrm>
        </p:grpSpPr>
        <p:sp>
          <p:nvSpPr>
            <p:cNvPr id="32"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b="1" kern="0" dirty="0" err="1">
                  <a:solidFill>
                    <a:sysClr val="windowText" lastClr="000000"/>
                  </a:solidFill>
                </a:rPr>
                <a:t>Exemplos</a:t>
              </a:r>
              <a:r>
                <a:rPr lang="en-US" b="1" kern="0" dirty="0">
                  <a:solidFill>
                    <a:sysClr val="windowText" lastClr="000000"/>
                  </a:solidFill>
                </a:rPr>
                <a:t>: </a:t>
              </a:r>
              <a:r>
                <a:rPr lang="en-US" kern="0" dirty="0" err="1" smtClean="0">
                  <a:solidFill>
                    <a:sysClr val="windowText" lastClr="000000"/>
                  </a:solidFill>
                </a:rPr>
                <a:t>WebPartManager</a:t>
              </a:r>
              <a:r>
                <a:rPr lang="en-US" kern="0" dirty="0" smtClean="0">
                  <a:solidFill>
                    <a:sysClr val="windowText" lastClr="000000"/>
                  </a:solidFill>
                </a:rPr>
                <a:t>, </a:t>
              </a:r>
              <a:r>
                <a:rPr lang="en-US" kern="0" dirty="0" err="1" smtClean="0">
                  <a:solidFill>
                    <a:sysClr val="windowText" lastClr="000000"/>
                  </a:solidFill>
                </a:rPr>
                <a:t>CatalogZone</a:t>
              </a:r>
              <a:r>
                <a:rPr lang="en-US" kern="0" dirty="0" smtClean="0">
                  <a:solidFill>
                    <a:sysClr val="windowText" lastClr="000000"/>
                  </a:solidFill>
                </a:rPr>
                <a:t>, </a:t>
              </a:r>
              <a:r>
                <a:rPr lang="en-US" kern="0" dirty="0" err="1" smtClean="0">
                  <a:solidFill>
                    <a:sysClr val="windowText" lastClr="000000"/>
                  </a:solidFill>
                </a:rPr>
                <a:t>EditorZone</a:t>
              </a:r>
              <a:endParaRPr lang="en-US" b="1" kern="0" dirty="0">
                <a:solidFill>
                  <a:sysClr val="windowText" lastClr="000000"/>
                </a:solidFill>
              </a:endParaRPr>
            </a:p>
          </p:txBody>
        </p:sp>
        <p:sp>
          <p:nvSpPr>
            <p:cNvPr id="33"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2213707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15</a:t>
            </a:fld>
            <a:endParaRPr lang="en-US" dirty="0"/>
          </a:p>
        </p:txBody>
      </p:sp>
      <p:sp>
        <p:nvSpPr>
          <p:cNvPr id="6" name="Rounded Rectangle 844804"/>
          <p:cNvSpPr>
            <a:spLocks noChangeArrowheads="1"/>
          </p:cNvSpPr>
          <p:nvPr/>
        </p:nvSpPr>
        <p:spPr bwMode="auto">
          <a:xfrm>
            <a:off x="847725" y="1471613"/>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o Site IGOOGLE</a:t>
            </a:r>
          </a:p>
        </p:txBody>
      </p:sp>
      <p:sp>
        <p:nvSpPr>
          <p:cNvPr id="7" name="Rounded Rectangle 836634"/>
          <p:cNvSpPr>
            <a:spLocks noChangeArrowheads="1"/>
          </p:cNvSpPr>
          <p:nvPr/>
        </p:nvSpPr>
        <p:spPr bwMode="auto">
          <a:xfrm>
            <a:off x="677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990033"/>
                </a:solidFill>
                <a:effectLst/>
                <a:uLnTx/>
                <a:uFillTx/>
              </a:rPr>
              <a:t>1</a:t>
            </a:r>
          </a:p>
        </p:txBody>
      </p:sp>
    </p:spTree>
    <p:extLst>
      <p:ext uri="{BB962C8B-B14F-4D97-AF65-F5344CB8AC3E}">
        <p14:creationId xmlns:p14="http://schemas.microsoft.com/office/powerpoint/2010/main" val="21335307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Controles de Servidor (ASP.NET AJAX)</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16</a:t>
            </a:fld>
            <a:endParaRPr lang="en-US" dirty="0"/>
          </a:p>
        </p:txBody>
      </p:sp>
      <p:sp>
        <p:nvSpPr>
          <p:cNvPr id="28" name="AutoShape 12"/>
          <p:cNvSpPr>
            <a:spLocks noChangeArrowheads="1"/>
          </p:cNvSpPr>
          <p:nvPr/>
        </p:nvSpPr>
        <p:spPr bwMode="auto">
          <a:xfrm>
            <a:off x="443553" y="1756935"/>
            <a:ext cx="8147050" cy="3206951"/>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29" name="Group 13"/>
          <p:cNvGrpSpPr>
            <a:grpSpLocks/>
          </p:cNvGrpSpPr>
          <p:nvPr/>
        </p:nvGrpSpPr>
        <p:grpSpPr bwMode="auto">
          <a:xfrm>
            <a:off x="557853" y="2215724"/>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noProof="0" dirty="0" err="1" smtClean="0">
                  <a:solidFill>
                    <a:sysClr val="windowText" lastClr="000000"/>
                  </a:solidFill>
                </a:rPr>
                <a:t>Geram</a:t>
              </a:r>
              <a:r>
                <a:rPr lang="en-US" kern="0" noProof="0" dirty="0" smtClean="0">
                  <a:solidFill>
                    <a:sysClr val="windowText" lastClr="000000"/>
                  </a:solidFill>
                </a:rPr>
                <a:t> </a:t>
              </a:r>
              <a:r>
                <a:rPr lang="en-US" kern="0" dirty="0">
                  <a:solidFill>
                    <a:sysClr val="windowText" lastClr="000000"/>
                  </a:solidFill>
                </a:rPr>
                <a:t>C</a:t>
              </a:r>
              <a:r>
                <a:rPr lang="en-US" kern="0" noProof="0" dirty="0" err="1" smtClean="0">
                  <a:solidFill>
                    <a:sysClr val="windowText" lastClr="000000"/>
                  </a:solidFill>
                </a:rPr>
                <a:t>hamadas</a:t>
              </a:r>
              <a:r>
                <a:rPr lang="en-US" kern="0" noProof="0" dirty="0" smtClean="0">
                  <a:solidFill>
                    <a:sysClr val="windowText" lastClr="000000"/>
                  </a:solidFill>
                </a:rPr>
                <a:t> </a:t>
              </a:r>
              <a:r>
                <a:rPr lang="en-US" kern="0" noProof="0" dirty="0" err="1" smtClean="0">
                  <a:solidFill>
                    <a:sysClr val="windowText" lastClr="000000"/>
                  </a:solidFill>
                </a:rPr>
                <a:t>Assíncronas</a:t>
              </a:r>
              <a:r>
                <a:rPr lang="en-US" kern="0" noProof="0" dirty="0" smtClean="0">
                  <a:solidFill>
                    <a:sysClr val="windowText" lastClr="000000"/>
                  </a:solidFill>
                </a:rPr>
                <a:t> </a:t>
              </a:r>
              <a:r>
                <a:rPr lang="en-US" kern="0" noProof="0" dirty="0" err="1" smtClean="0">
                  <a:solidFill>
                    <a:sysClr val="windowText" lastClr="000000"/>
                  </a:solidFill>
                </a:rPr>
                <a:t>ao</a:t>
              </a:r>
              <a:r>
                <a:rPr lang="en-US" kern="0" noProof="0" dirty="0" smtClean="0">
                  <a:solidFill>
                    <a:sysClr val="windowText" lastClr="000000"/>
                  </a:solidFill>
                </a:rPr>
                <a:t> </a:t>
              </a:r>
              <a:r>
                <a:rPr lang="en-US" kern="0" dirty="0">
                  <a:solidFill>
                    <a:sysClr val="windowText" lastClr="000000"/>
                  </a:solidFill>
                </a:rPr>
                <a:t>S</a:t>
              </a:r>
              <a:r>
                <a:rPr lang="en-US" kern="0" noProof="0" dirty="0" err="1" smtClean="0">
                  <a:solidFill>
                    <a:sysClr val="windowText" lastClr="000000"/>
                  </a:solidFill>
                </a:rPr>
                <a:t>ervidor</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32" name="Group 16"/>
          <p:cNvGrpSpPr>
            <a:grpSpLocks/>
          </p:cNvGrpSpPr>
          <p:nvPr/>
        </p:nvGrpSpPr>
        <p:grpSpPr bwMode="auto">
          <a:xfrm>
            <a:off x="557853" y="3092024"/>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kumimoji="0" lang="en-US" b="0" i="0" u="none" strike="noStrike" kern="0" cap="none" spc="0" normalizeH="0" baseline="0" noProof="0" dirty="0" err="1" smtClean="0">
                  <a:ln>
                    <a:noFill/>
                  </a:ln>
                  <a:solidFill>
                    <a:sysClr val="windowText" lastClr="000000"/>
                  </a:solidFill>
                  <a:effectLst/>
                  <a:uLnTx/>
                  <a:uFillTx/>
                </a:rPr>
                <a:t>Controles</a:t>
              </a:r>
              <a:r>
                <a:rPr kumimoji="0" lang="en-US" b="0" i="0" u="none" strike="noStrike" kern="0" cap="none" spc="0" normalizeH="0" noProof="0" dirty="0" smtClean="0">
                  <a:ln>
                    <a:noFill/>
                  </a:ln>
                  <a:solidFill>
                    <a:sysClr val="windowText" lastClr="000000"/>
                  </a:solidFill>
                  <a:effectLst/>
                  <a:uLnTx/>
                  <a:uFillTx/>
                </a:rPr>
                <a:t> do </a:t>
              </a:r>
              <a:r>
                <a:rPr lang="en-US" b="1" kern="0" dirty="0" err="1" smtClean="0">
                  <a:solidFill>
                    <a:sysClr val="windowText" lastClr="000000"/>
                  </a:solidFill>
                </a:rPr>
                <a:t>Ajaxtoolkit</a:t>
              </a:r>
              <a:r>
                <a:rPr lang="en-US" kern="0" dirty="0" smtClean="0">
                  <a:solidFill>
                    <a:sysClr val="windowText" lastClr="000000"/>
                  </a:solidFill>
                </a:rPr>
                <a:t> </a:t>
              </a:r>
              <a:r>
                <a:rPr lang="en-US" kern="0" dirty="0" err="1">
                  <a:solidFill>
                    <a:sysClr val="windowText" lastClr="000000"/>
                  </a:solidFill>
                </a:rPr>
                <a:t>A</a:t>
              </a:r>
              <a:r>
                <a:rPr lang="en-US" kern="0" dirty="0" err="1" smtClean="0">
                  <a:solidFill>
                    <a:sysClr val="windowText" lastClr="000000"/>
                  </a:solidFill>
                </a:rPr>
                <a:t>umentam</a:t>
              </a:r>
              <a:r>
                <a:rPr lang="en-US" kern="0" dirty="0" smtClean="0">
                  <a:solidFill>
                    <a:sysClr val="windowText" lastClr="000000"/>
                  </a:solidFill>
                </a:rPr>
                <a:t> a </a:t>
              </a:r>
              <a:r>
                <a:rPr lang="en-US" kern="0" dirty="0" err="1" smtClean="0">
                  <a:solidFill>
                    <a:sysClr val="windowText" lastClr="000000"/>
                  </a:solidFill>
                </a:rPr>
                <a:t>Experiência</a:t>
              </a:r>
              <a:r>
                <a:rPr lang="en-US" kern="0" dirty="0" smtClean="0">
                  <a:solidFill>
                    <a:sysClr val="windowText" lastClr="000000"/>
                  </a:solidFill>
                </a:rPr>
                <a:t> do </a:t>
              </a:r>
              <a:r>
                <a:rPr lang="en-US" kern="0" dirty="0" err="1" smtClean="0">
                  <a:solidFill>
                    <a:sysClr val="windowText" lastClr="000000"/>
                  </a:solidFill>
                </a:rPr>
                <a:t>Usuário</a:t>
              </a:r>
              <a:endParaRPr lang="en-US"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35" name="Group 16"/>
          <p:cNvGrpSpPr>
            <a:grpSpLocks/>
          </p:cNvGrpSpPr>
          <p:nvPr/>
        </p:nvGrpSpPr>
        <p:grpSpPr bwMode="auto">
          <a:xfrm>
            <a:off x="553397" y="3979062"/>
            <a:ext cx="7918450" cy="787400"/>
            <a:chOff x="410" y="1280"/>
            <a:chExt cx="4988" cy="496"/>
          </a:xfrm>
        </p:grpSpPr>
        <p:sp>
          <p:nvSpPr>
            <p:cNvPr id="3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b="1" kern="0" dirty="0" err="1">
                  <a:solidFill>
                    <a:sysClr val="windowText" lastClr="000000"/>
                  </a:solidFill>
                </a:rPr>
                <a:t>Exemplos</a:t>
              </a:r>
              <a:r>
                <a:rPr lang="en-US" b="1" kern="0" dirty="0">
                  <a:solidFill>
                    <a:sysClr val="windowText" lastClr="000000"/>
                  </a:solidFill>
                </a:rPr>
                <a:t>: </a:t>
              </a:r>
              <a:r>
                <a:rPr lang="en-US" kern="0" dirty="0" err="1" smtClean="0">
                  <a:solidFill>
                    <a:sysClr val="windowText" lastClr="000000"/>
                  </a:solidFill>
                </a:rPr>
                <a:t>ScriptManager</a:t>
              </a:r>
              <a:r>
                <a:rPr lang="en-US" kern="0" dirty="0" smtClean="0">
                  <a:solidFill>
                    <a:sysClr val="windowText" lastClr="000000"/>
                  </a:solidFill>
                </a:rPr>
                <a:t>, </a:t>
              </a:r>
              <a:r>
                <a:rPr lang="en-US" kern="0" dirty="0" err="1" smtClean="0">
                  <a:solidFill>
                    <a:sysClr val="windowText" lastClr="000000"/>
                  </a:solidFill>
                </a:rPr>
                <a:t>UpdatePanel</a:t>
              </a:r>
              <a:r>
                <a:rPr lang="en-US" kern="0" dirty="0" smtClean="0">
                  <a:solidFill>
                    <a:sysClr val="windowText" lastClr="000000"/>
                  </a:solidFill>
                </a:rPr>
                <a:t>, </a:t>
              </a:r>
              <a:r>
                <a:rPr lang="en-US" kern="0" dirty="0" err="1" smtClean="0">
                  <a:solidFill>
                    <a:sysClr val="windowText" lastClr="000000"/>
                  </a:solidFill>
                </a:rPr>
                <a:t>UpdateProgress</a:t>
              </a:r>
              <a:endParaRPr lang="en-US" b="1" kern="0" dirty="0">
                <a:solidFill>
                  <a:sysClr val="windowText" lastClr="000000"/>
                </a:solidFill>
              </a:endParaRP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374168497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17</a:t>
            </a:fld>
            <a:endParaRPr lang="en-US" dirty="0"/>
          </a:p>
        </p:txBody>
      </p:sp>
      <p:sp>
        <p:nvSpPr>
          <p:cNvPr id="6" name="Rounded Rectangle 844804"/>
          <p:cNvSpPr>
            <a:spLocks noChangeArrowheads="1"/>
          </p:cNvSpPr>
          <p:nvPr/>
        </p:nvSpPr>
        <p:spPr bwMode="auto">
          <a:xfrm>
            <a:off x="847725" y="1471613"/>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o Site AJAXTOOLKIT</a:t>
            </a:r>
          </a:p>
        </p:txBody>
      </p:sp>
      <p:sp>
        <p:nvSpPr>
          <p:cNvPr id="7" name="Rounded Rectangle 836634"/>
          <p:cNvSpPr>
            <a:spLocks noChangeArrowheads="1"/>
          </p:cNvSpPr>
          <p:nvPr/>
        </p:nvSpPr>
        <p:spPr bwMode="auto">
          <a:xfrm>
            <a:off x="677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990033"/>
                </a:solidFill>
                <a:effectLst/>
                <a:uLnTx/>
                <a:uFillTx/>
              </a:rPr>
              <a:t>1</a:t>
            </a:r>
          </a:p>
        </p:txBody>
      </p:sp>
    </p:spTree>
    <p:extLst>
      <p:ext uri="{BB962C8B-B14F-4D97-AF65-F5344CB8AC3E}">
        <p14:creationId xmlns:p14="http://schemas.microsoft.com/office/powerpoint/2010/main" val="129924211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Controles de Usuário (</a:t>
            </a:r>
            <a:r>
              <a:rPr lang="pt-BR" sz="4000" dirty="0" err="1" smtClean="0"/>
              <a:t>User</a:t>
            </a:r>
            <a:r>
              <a:rPr lang="pt-BR" sz="4000" dirty="0" smtClean="0"/>
              <a:t> </a:t>
            </a:r>
            <a:r>
              <a:rPr lang="pt-BR" sz="4000" dirty="0" err="1" smtClean="0"/>
              <a:t>Controls</a:t>
            </a:r>
            <a:r>
              <a:rPr lang="pt-BR" sz="4000" dirty="0" smtClean="0"/>
              <a:t>)</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18</a:t>
            </a:fld>
            <a:endParaRPr lang="en-US" dirty="0"/>
          </a:p>
        </p:txBody>
      </p:sp>
      <p:sp>
        <p:nvSpPr>
          <p:cNvPr id="10" name="AutoShape 12"/>
          <p:cNvSpPr>
            <a:spLocks noChangeArrowheads="1"/>
          </p:cNvSpPr>
          <p:nvPr/>
        </p:nvSpPr>
        <p:spPr bwMode="auto">
          <a:xfrm>
            <a:off x="443553" y="1756935"/>
            <a:ext cx="8147050" cy="3206951"/>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2" name="Group 13"/>
          <p:cNvGrpSpPr>
            <a:grpSpLocks/>
          </p:cNvGrpSpPr>
          <p:nvPr/>
        </p:nvGrpSpPr>
        <p:grpSpPr bwMode="auto">
          <a:xfrm>
            <a:off x="557853" y="2215724"/>
            <a:ext cx="7918450" cy="787400"/>
            <a:chOff x="314" y="1184"/>
            <a:chExt cx="4988" cy="496"/>
          </a:xfrm>
        </p:grpSpPr>
        <p:sp>
          <p:nvSpPr>
            <p:cNvPr id="13"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a:solidFill>
                    <a:sysClr val="windowText" lastClr="000000"/>
                  </a:solidFill>
                </a:rPr>
                <a:t>Classe</a:t>
              </a:r>
              <a:r>
                <a:rPr lang="en-US" kern="0" dirty="0">
                  <a:solidFill>
                    <a:sysClr val="windowText" lastClr="000000"/>
                  </a:solidFill>
                </a:rPr>
                <a:t> Base: </a:t>
              </a:r>
              <a:r>
                <a:rPr lang="en-US" b="1" kern="0" dirty="0" err="1">
                  <a:solidFill>
                    <a:sysClr val="windowText" lastClr="000000"/>
                  </a:solidFill>
                </a:rPr>
                <a:t>System.Web.UI.UserControl</a:t>
              </a:r>
              <a:endParaRPr lang="en-US" b="1" kern="0" dirty="0">
                <a:solidFill>
                  <a:sysClr val="windowText" lastClr="000000"/>
                </a:solidFill>
              </a:endParaRPr>
            </a:p>
          </p:txBody>
        </p:sp>
        <p:sp>
          <p:nvSpPr>
            <p:cNvPr id="14"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15" name="Group 16"/>
          <p:cNvGrpSpPr>
            <a:grpSpLocks/>
          </p:cNvGrpSpPr>
          <p:nvPr/>
        </p:nvGrpSpPr>
        <p:grpSpPr bwMode="auto">
          <a:xfrm>
            <a:off x="557853" y="3092024"/>
            <a:ext cx="7918450" cy="787400"/>
            <a:chOff x="410" y="1280"/>
            <a:chExt cx="4988" cy="496"/>
          </a:xfrm>
        </p:grpSpPr>
        <p:sp>
          <p:nvSpPr>
            <p:cNvPr id="1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kumimoji="0" lang="en-US" b="0" i="0" u="none" strike="noStrike" kern="0" cap="none" spc="0" normalizeH="0" baseline="0" noProof="0" dirty="0" err="1" smtClean="0">
                  <a:ln>
                    <a:noFill/>
                  </a:ln>
                  <a:solidFill>
                    <a:sysClr val="windowText" lastClr="000000"/>
                  </a:solidFill>
                  <a:effectLst/>
                  <a:uLnTx/>
                  <a:uFillTx/>
                </a:rPr>
                <a:t>Estrutura</a:t>
              </a:r>
              <a:r>
                <a:rPr kumimoji="0" lang="en-US" b="0" i="0" u="none" strike="noStrike" kern="0" cap="none" spc="0" normalizeH="0" baseline="0" noProof="0" dirty="0" smtClean="0">
                  <a:ln>
                    <a:noFill/>
                  </a:ln>
                  <a:solidFill>
                    <a:sysClr val="windowText" lastClr="000000"/>
                  </a:solidFill>
                  <a:effectLst/>
                  <a:uLnTx/>
                  <a:uFillTx/>
                </a:rPr>
                <a:t> Similar </a:t>
              </a:r>
              <a:r>
                <a:rPr lang="en-US" kern="0" noProof="0" dirty="0" smtClean="0">
                  <a:solidFill>
                    <a:sysClr val="windowText" lastClr="000000"/>
                  </a:solidFill>
                </a:rPr>
                <a:t>à </a:t>
              </a:r>
              <a:r>
                <a:rPr kumimoji="0" lang="en-US" b="0" i="0" u="none" strike="noStrike" kern="0" cap="none" spc="0" normalizeH="0" baseline="0" noProof="0" dirty="0" smtClean="0">
                  <a:ln>
                    <a:noFill/>
                  </a:ln>
                  <a:solidFill>
                    <a:sysClr val="windowText" lastClr="000000"/>
                  </a:solidFill>
                  <a:effectLst/>
                  <a:uLnTx/>
                  <a:uFillTx/>
                </a:rPr>
                <a:t>de </a:t>
              </a:r>
              <a:r>
                <a:rPr kumimoji="0" lang="en-US" b="0" i="0" u="none" strike="noStrike" kern="0" cap="none" spc="0" normalizeH="0" baseline="0" noProof="0" dirty="0" err="1" smtClean="0">
                  <a:ln>
                    <a:noFill/>
                  </a:ln>
                  <a:solidFill>
                    <a:sysClr val="windowText" lastClr="000000"/>
                  </a:solidFill>
                  <a:effectLst/>
                  <a:uLnTx/>
                  <a:uFillTx/>
                </a:rPr>
                <a:t>uma</a:t>
              </a:r>
              <a:r>
                <a:rPr kumimoji="0" lang="en-US" b="0" i="0" u="none" strike="noStrike" kern="0" cap="none" spc="0" normalizeH="0" baseline="0" noProof="0" dirty="0" smtClean="0">
                  <a:ln>
                    <a:noFill/>
                  </a:ln>
                  <a:solidFill>
                    <a:sysClr val="windowText" lastClr="000000"/>
                  </a:solidFill>
                  <a:effectLst/>
                  <a:uLnTx/>
                  <a:uFillTx/>
                </a:rPr>
                <a:t> </a:t>
              </a:r>
              <a:r>
                <a:rPr kumimoji="0" lang="en-US" b="0" i="0" u="none" strike="noStrike" kern="0" cap="none" spc="0" normalizeH="0" baseline="0" noProof="0" dirty="0" err="1" smtClean="0">
                  <a:ln>
                    <a:noFill/>
                  </a:ln>
                  <a:solidFill>
                    <a:sysClr val="windowText" lastClr="000000"/>
                  </a:solidFill>
                  <a:effectLst/>
                  <a:uLnTx/>
                  <a:uFillTx/>
                </a:rPr>
                <a:t>Página</a:t>
              </a:r>
              <a:r>
                <a:rPr kumimoji="0" lang="en-US" b="0" i="0" u="none" strike="noStrike" kern="0" cap="none" spc="0" normalizeH="0" baseline="0" noProof="0" dirty="0" smtClean="0">
                  <a:ln>
                    <a:noFill/>
                  </a:ln>
                  <a:solidFill>
                    <a:sysClr val="windowText" lastClr="000000"/>
                  </a:solidFill>
                  <a:effectLst/>
                  <a:uLnTx/>
                  <a:uFillTx/>
                </a:rPr>
                <a:t> </a:t>
              </a:r>
              <a:r>
                <a:rPr kumimoji="0" lang="en-US" b="1" i="0" u="none" strike="noStrike" kern="0" cap="none" spc="0" normalizeH="0" baseline="0" noProof="0" dirty="0" smtClean="0">
                  <a:ln>
                    <a:noFill/>
                  </a:ln>
                  <a:solidFill>
                    <a:sysClr val="windowText" lastClr="000000"/>
                  </a:solidFill>
                  <a:effectLst/>
                  <a:uLnTx/>
                  <a:uFillTx/>
                </a:rPr>
                <a:t>(Layout e </a:t>
              </a:r>
              <a:r>
                <a:rPr kumimoji="0" lang="en-US" b="1" i="0" u="none" strike="noStrike" kern="0" cap="none" spc="0" normalizeH="0" baseline="0" noProof="0" dirty="0" err="1" smtClean="0">
                  <a:ln>
                    <a:noFill/>
                  </a:ln>
                  <a:solidFill>
                    <a:sysClr val="windowText" lastClr="000000"/>
                  </a:solidFill>
                  <a:effectLst/>
                  <a:uLnTx/>
                  <a:uFillTx/>
                </a:rPr>
                <a:t>CodeBehind</a:t>
              </a:r>
              <a:r>
                <a:rPr kumimoji="0" lang="en-US" b="1" i="0" u="none" strike="noStrike" kern="0" cap="none" spc="0" normalizeH="0" baseline="0" noProof="0" dirty="0" smtClean="0">
                  <a:ln>
                    <a:noFill/>
                  </a:ln>
                  <a:solidFill>
                    <a:sysClr val="windowText" lastClr="000000"/>
                  </a:solidFill>
                  <a:effectLst/>
                  <a:uLnTx/>
                  <a:uFillTx/>
                </a:rPr>
                <a:t>)</a:t>
              </a:r>
              <a:endParaRPr lang="en-US" b="1" kern="0" dirty="0">
                <a:solidFill>
                  <a:sysClr val="windowText" lastClr="000000"/>
                </a:solidFill>
              </a:endParaRPr>
            </a:p>
          </p:txBody>
        </p:sp>
        <p:sp>
          <p:nvSpPr>
            <p:cNvPr id="1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18" name="Group 16"/>
          <p:cNvGrpSpPr>
            <a:grpSpLocks/>
          </p:cNvGrpSpPr>
          <p:nvPr/>
        </p:nvGrpSpPr>
        <p:grpSpPr bwMode="auto">
          <a:xfrm>
            <a:off x="553397" y="3979062"/>
            <a:ext cx="7918450" cy="787400"/>
            <a:chOff x="410" y="1280"/>
            <a:chExt cx="4988" cy="496"/>
          </a:xfrm>
        </p:grpSpPr>
        <p:sp>
          <p:nvSpPr>
            <p:cNvPr id="19"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smtClean="0">
                  <a:solidFill>
                    <a:sysClr val="windowText" lastClr="000000"/>
                  </a:solidFill>
                </a:rPr>
                <a:t>É </a:t>
              </a:r>
              <a:r>
                <a:rPr lang="en-US" kern="0" dirty="0" err="1">
                  <a:solidFill>
                    <a:sysClr val="windowText" lastClr="000000"/>
                  </a:solidFill>
                </a:rPr>
                <a:t>C</a:t>
              </a:r>
              <a:r>
                <a:rPr lang="en-US" kern="0" dirty="0" err="1" smtClean="0">
                  <a:solidFill>
                    <a:sysClr val="windowText" lastClr="000000"/>
                  </a:solidFill>
                </a:rPr>
                <a:t>aracterizado</a:t>
              </a:r>
              <a:r>
                <a:rPr lang="en-US" kern="0" dirty="0" smtClean="0">
                  <a:solidFill>
                    <a:sysClr val="windowText" lastClr="000000"/>
                  </a:solidFill>
                </a:rPr>
                <a:t> </a:t>
              </a:r>
              <a:r>
                <a:rPr lang="en-US" kern="0" dirty="0" err="1" smtClean="0">
                  <a:solidFill>
                    <a:sysClr val="windowText" lastClr="000000"/>
                  </a:solidFill>
                </a:rPr>
                <a:t>pela</a:t>
              </a:r>
              <a:r>
                <a:rPr lang="en-US" kern="0" dirty="0" smtClean="0">
                  <a:solidFill>
                    <a:sysClr val="windowText" lastClr="000000"/>
                  </a:solidFill>
                </a:rPr>
                <a:t> </a:t>
              </a:r>
              <a:r>
                <a:rPr lang="en-US" kern="0" dirty="0" err="1" smtClean="0">
                  <a:solidFill>
                    <a:sysClr val="windowText" lastClr="000000"/>
                  </a:solidFill>
                </a:rPr>
                <a:t>Extensão</a:t>
              </a:r>
              <a:r>
                <a:rPr lang="en-US" kern="0" dirty="0" smtClean="0">
                  <a:solidFill>
                    <a:sysClr val="windowText" lastClr="000000"/>
                  </a:solidFill>
                </a:rPr>
                <a:t> </a:t>
              </a:r>
              <a:r>
                <a:rPr lang="en-US" b="1" kern="0" dirty="0" smtClean="0">
                  <a:solidFill>
                    <a:sysClr val="windowText" lastClr="000000"/>
                  </a:solidFill>
                </a:rPr>
                <a:t>(ASCX e </a:t>
              </a:r>
              <a:r>
                <a:rPr lang="en-US" b="1" kern="0" dirty="0" err="1" smtClean="0">
                  <a:solidFill>
                    <a:sysClr val="windowText" lastClr="000000"/>
                  </a:solidFill>
                </a:rPr>
                <a:t>Diretiva</a:t>
              </a:r>
              <a:r>
                <a:rPr lang="en-US" b="1" kern="0" dirty="0" smtClean="0">
                  <a:solidFill>
                    <a:sysClr val="windowText" lastClr="000000"/>
                  </a:solidFill>
                </a:rPr>
                <a:t> </a:t>
              </a:r>
              <a:r>
                <a:rPr lang="en-US" b="1" kern="0" dirty="0">
                  <a:solidFill>
                    <a:sysClr val="windowText" lastClr="000000"/>
                  </a:solidFill>
                </a:rPr>
                <a:t>&lt;%@ </a:t>
              </a:r>
              <a:r>
                <a:rPr lang="en-US" b="1" kern="0" dirty="0" smtClean="0">
                  <a:solidFill>
                    <a:sysClr val="windowText" lastClr="000000"/>
                  </a:solidFill>
                </a:rPr>
                <a:t>CONTROL)</a:t>
              </a:r>
              <a:endParaRPr lang="en-US" b="1" kern="0" dirty="0">
                <a:solidFill>
                  <a:sysClr val="windowText" lastClr="000000"/>
                </a:solidFill>
              </a:endParaRPr>
            </a:p>
          </p:txBody>
        </p:sp>
        <p:sp>
          <p:nvSpPr>
            <p:cNvPr id="25"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sp>
        <p:nvSpPr>
          <p:cNvPr id="26" name="AutoShape 5"/>
          <p:cNvSpPr>
            <a:spLocks noChangeArrowheads="1"/>
          </p:cNvSpPr>
          <p:nvPr/>
        </p:nvSpPr>
        <p:spPr bwMode="auto">
          <a:xfrm>
            <a:off x="443553" y="5294725"/>
            <a:ext cx="8147050" cy="714189"/>
          </a:xfrm>
          <a:prstGeom prst="roundRect">
            <a:avLst>
              <a:gd name="adj" fmla="val 16667"/>
            </a:avLst>
          </a:prstGeom>
          <a:gradFill rotWithShape="1">
            <a:gsLst>
              <a:gs pos="0">
                <a:srgbClr val="EAABA0"/>
              </a:gs>
              <a:gs pos="100000">
                <a:srgbClr val="F6D9D4"/>
              </a:gs>
            </a:gsLst>
            <a:lin ang="27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defTabSz="914400" eaLnBrk="1" fontAlgn="auto" latinLnBrk="0" hangingPunct="1">
              <a:lnSpc>
                <a:spcPct val="90000"/>
              </a:lnSpc>
              <a:spcBef>
                <a:spcPct val="4000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rPr>
              <a:t>OBS: </a:t>
            </a:r>
            <a:r>
              <a:rPr lang="en-US" kern="0" noProof="0" dirty="0" err="1" smtClean="0">
                <a:solidFill>
                  <a:sysClr val="windowText" lastClr="000000"/>
                </a:solidFill>
              </a:rPr>
              <a:t>Esse</a:t>
            </a:r>
            <a:r>
              <a:rPr lang="en-US" kern="0" noProof="0" dirty="0" smtClean="0">
                <a:solidFill>
                  <a:sysClr val="windowText" lastClr="000000"/>
                </a:solidFill>
              </a:rPr>
              <a:t> </a:t>
            </a:r>
            <a:r>
              <a:rPr lang="en-US" kern="0" dirty="0">
                <a:solidFill>
                  <a:sysClr val="windowText" lastClr="000000"/>
                </a:solidFill>
              </a:rPr>
              <a:t>C</a:t>
            </a:r>
            <a:r>
              <a:rPr lang="en-US" kern="0" noProof="0" dirty="0" err="1" smtClean="0">
                <a:solidFill>
                  <a:sysClr val="windowText" lastClr="000000"/>
                </a:solidFill>
              </a:rPr>
              <a:t>ontrole</a:t>
            </a:r>
            <a:r>
              <a:rPr lang="en-US" kern="0" noProof="0" dirty="0" smtClean="0">
                <a:solidFill>
                  <a:sysClr val="windowText" lastClr="000000"/>
                </a:solidFill>
              </a:rPr>
              <a:t> </a:t>
            </a:r>
            <a:r>
              <a:rPr lang="en-US" kern="0" noProof="0" dirty="0" err="1" smtClean="0">
                <a:solidFill>
                  <a:sysClr val="windowText" lastClr="000000"/>
                </a:solidFill>
              </a:rPr>
              <a:t>Lembra</a:t>
            </a:r>
            <a:r>
              <a:rPr lang="en-US" kern="0" noProof="0" dirty="0" smtClean="0">
                <a:solidFill>
                  <a:sysClr val="windowText" lastClr="000000"/>
                </a:solidFill>
              </a:rPr>
              <a:t> o </a:t>
            </a:r>
            <a:r>
              <a:rPr lang="en-US" kern="0" noProof="0" dirty="0" err="1" smtClean="0">
                <a:solidFill>
                  <a:sysClr val="windowText" lastClr="000000"/>
                </a:solidFill>
              </a:rPr>
              <a:t>Recurso</a:t>
            </a:r>
            <a:r>
              <a:rPr lang="en-US" kern="0" noProof="0" dirty="0" smtClean="0">
                <a:solidFill>
                  <a:sysClr val="windowText" lastClr="000000"/>
                </a:solidFill>
              </a:rPr>
              <a:t> INCLUDE do ASP 3.0</a:t>
            </a:r>
            <a:endParaRPr kumimoji="0" 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280161055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19</a:t>
            </a:fld>
            <a:endParaRPr lang="en-US" dirty="0"/>
          </a:p>
        </p:txBody>
      </p:sp>
      <p:sp>
        <p:nvSpPr>
          <p:cNvPr id="6" name="Rounded Rectangle 844804"/>
          <p:cNvSpPr>
            <a:spLocks noChangeArrowheads="1"/>
          </p:cNvSpPr>
          <p:nvPr/>
        </p:nvSpPr>
        <p:spPr bwMode="auto">
          <a:xfrm>
            <a:off x="847725" y="1471613"/>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noProof="0" dirty="0" smtClean="0">
                <a:ln>
                  <a:noFill/>
                </a:ln>
                <a:solidFill>
                  <a:sysClr val="windowText" lastClr="000000"/>
                </a:solidFill>
                <a:effectLst/>
                <a:uLnTx/>
                <a:uFillTx/>
              </a:rPr>
              <a:t> um User Control de </a:t>
            </a:r>
            <a:r>
              <a:rPr kumimoji="0" lang="en-US" sz="1600" b="1" i="0" u="none" strike="noStrike" kern="0" cap="none" spc="0" normalizeH="0" noProof="0" dirty="0" err="1" smtClean="0">
                <a:ln>
                  <a:noFill/>
                </a:ln>
                <a:solidFill>
                  <a:sysClr val="windowText" lastClr="000000"/>
                </a:solidFill>
                <a:effectLst/>
                <a:uLnTx/>
                <a:uFillTx/>
              </a:rPr>
              <a:t>Titulo</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677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990033"/>
                </a:solidFill>
                <a:effectLst/>
                <a:uLnTx/>
                <a:uFillTx/>
              </a:rPr>
              <a:t>1</a:t>
            </a:r>
          </a:p>
        </p:txBody>
      </p:sp>
      <p:sp>
        <p:nvSpPr>
          <p:cNvPr id="8" name="Rounded Rectangle 844804"/>
          <p:cNvSpPr>
            <a:spLocks noChangeArrowheads="1"/>
          </p:cNvSpPr>
          <p:nvPr/>
        </p:nvSpPr>
        <p:spPr bwMode="auto">
          <a:xfrm>
            <a:off x="847724" y="2241714"/>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Visualizando</a:t>
            </a:r>
            <a:r>
              <a:rPr lang="en-US" sz="1600" b="1" kern="0" dirty="0">
                <a:solidFill>
                  <a:sysClr val="windowText" lastClr="000000"/>
                </a:solidFill>
              </a:rPr>
              <a:t> as </a:t>
            </a:r>
            <a:r>
              <a:rPr lang="en-US" sz="1600" b="1" kern="0" dirty="0" err="1">
                <a:solidFill>
                  <a:sysClr val="windowText" lastClr="000000"/>
                </a:solidFill>
              </a:rPr>
              <a:t>D</a:t>
            </a:r>
            <a:r>
              <a:rPr lang="en-US" sz="1600" b="1" kern="0" dirty="0" err="1" smtClean="0">
                <a:solidFill>
                  <a:sysClr val="windowText" lastClr="000000"/>
                </a:solidFill>
              </a:rPr>
              <a:t>iretivas</a:t>
            </a:r>
            <a:r>
              <a:rPr lang="en-US" sz="1600" b="1" kern="0" dirty="0" smtClean="0">
                <a:solidFill>
                  <a:sysClr val="windowText" lastClr="000000"/>
                </a:solidFill>
              </a:rPr>
              <a:t> </a:t>
            </a:r>
            <a:r>
              <a:rPr lang="en-US" sz="1600" b="1" kern="0" dirty="0">
                <a:solidFill>
                  <a:sysClr val="windowText" lastClr="000000"/>
                </a:solidFill>
              </a:rPr>
              <a:t>&lt;%@ Page e &lt;%@ Control</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9" name="Rounded Rectangle 836634"/>
          <p:cNvSpPr>
            <a:spLocks noChangeArrowheads="1"/>
          </p:cNvSpPr>
          <p:nvPr/>
        </p:nvSpPr>
        <p:spPr bwMode="auto">
          <a:xfrm>
            <a:off x="677862" y="2357601"/>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2</a:t>
            </a:r>
            <a:endParaRPr kumimoji="0" lang="en-US" sz="2000" b="1" i="0" u="none" strike="noStrike" kern="0" cap="none" spc="0" normalizeH="0" baseline="0" noProof="0" dirty="0" smtClean="0">
              <a:ln>
                <a:noFill/>
              </a:ln>
              <a:solidFill>
                <a:srgbClr val="990033"/>
              </a:solidFill>
              <a:effectLst/>
              <a:uLnTx/>
              <a:uFillTx/>
            </a:endParaRPr>
          </a:p>
        </p:txBody>
      </p:sp>
      <p:sp>
        <p:nvSpPr>
          <p:cNvPr id="10" name="Rounded Rectangle 844804"/>
          <p:cNvSpPr>
            <a:spLocks noChangeArrowheads="1"/>
          </p:cNvSpPr>
          <p:nvPr/>
        </p:nvSpPr>
        <p:spPr bwMode="auto">
          <a:xfrm>
            <a:off x="865887" y="3039914"/>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Visualizando</a:t>
            </a:r>
            <a:r>
              <a:rPr lang="en-US" sz="1600" b="1" kern="0" dirty="0">
                <a:solidFill>
                  <a:sysClr val="windowText" lastClr="000000"/>
                </a:solidFill>
              </a:rPr>
              <a:t> a </a:t>
            </a:r>
            <a:r>
              <a:rPr lang="en-US" sz="1600" b="1" kern="0" dirty="0" err="1">
                <a:solidFill>
                  <a:sysClr val="windowText" lastClr="000000"/>
                </a:solidFill>
              </a:rPr>
              <a:t>D</a:t>
            </a:r>
            <a:r>
              <a:rPr lang="en-US" sz="1600" b="1" kern="0" dirty="0" err="1" smtClean="0">
                <a:solidFill>
                  <a:sysClr val="windowText" lastClr="000000"/>
                </a:solidFill>
              </a:rPr>
              <a:t>iretiva</a:t>
            </a:r>
            <a:r>
              <a:rPr lang="en-US" sz="1600" b="1" kern="0" dirty="0" smtClean="0">
                <a:solidFill>
                  <a:sysClr val="windowText" lastClr="000000"/>
                </a:solidFill>
              </a:rPr>
              <a:t> </a:t>
            </a:r>
            <a:r>
              <a:rPr lang="en-US" sz="1600" b="1" kern="0" dirty="0">
                <a:solidFill>
                  <a:sysClr val="windowText" lastClr="000000"/>
                </a:solidFill>
              </a:rPr>
              <a:t>&lt;%@ Register</a:t>
            </a:r>
          </a:p>
        </p:txBody>
      </p:sp>
      <p:sp>
        <p:nvSpPr>
          <p:cNvPr id="11" name="Rounded Rectangle 836634"/>
          <p:cNvSpPr>
            <a:spLocks noChangeArrowheads="1"/>
          </p:cNvSpPr>
          <p:nvPr/>
        </p:nvSpPr>
        <p:spPr bwMode="auto">
          <a:xfrm>
            <a:off x="696025" y="3155801"/>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smtClean="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40489735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Controles</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2</a:t>
            </a:fld>
            <a:endParaRPr lang="en-US" dirty="0"/>
          </a:p>
        </p:txBody>
      </p:sp>
      <p:sp>
        <p:nvSpPr>
          <p:cNvPr id="27" name="Rectangle 26"/>
          <p:cNvSpPr>
            <a:spLocks noChangeArrowheads="1"/>
          </p:cNvSpPr>
          <p:nvPr/>
        </p:nvSpPr>
        <p:spPr bwMode="auto">
          <a:xfrm>
            <a:off x="547618" y="3725389"/>
            <a:ext cx="1222514"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spcBef>
                <a:spcPct val="40000"/>
              </a:spcBef>
            </a:pPr>
            <a:r>
              <a:rPr lang="en-US" altLang="ja-JP" b="1" dirty="0" err="1" smtClean="0">
                <a:solidFill>
                  <a:schemeClr val="bg1"/>
                </a:solidFill>
                <a:ea typeface="MS PGothic" pitchFamily="34" charset="-128"/>
              </a:rPr>
              <a:t>Controles</a:t>
            </a:r>
            <a:endParaRPr lang="en-GB" b="1" dirty="0">
              <a:solidFill>
                <a:schemeClr val="bg1"/>
              </a:solidFill>
              <a:latin typeface="Arial"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3656" y="693736"/>
            <a:ext cx="2372344" cy="1381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AutoShape 12"/>
          <p:cNvSpPr>
            <a:spLocks noChangeArrowheads="1"/>
          </p:cNvSpPr>
          <p:nvPr/>
        </p:nvSpPr>
        <p:spPr bwMode="auto">
          <a:xfrm>
            <a:off x="469830" y="2466027"/>
            <a:ext cx="8147050" cy="3201988"/>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0" name="Group 13"/>
          <p:cNvGrpSpPr>
            <a:grpSpLocks/>
          </p:cNvGrpSpPr>
          <p:nvPr/>
        </p:nvGrpSpPr>
        <p:grpSpPr bwMode="auto">
          <a:xfrm>
            <a:off x="584130" y="2924815"/>
            <a:ext cx="7918450" cy="787400"/>
            <a:chOff x="314" y="1184"/>
            <a:chExt cx="4988" cy="496"/>
          </a:xfrm>
        </p:grpSpPr>
        <p:sp>
          <p:nvSpPr>
            <p:cNvPr id="11"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a:solidFill>
                    <a:sysClr val="windowText" lastClr="000000"/>
                  </a:solidFill>
                </a:rPr>
                <a:t>Classe</a:t>
              </a:r>
              <a:r>
                <a:rPr lang="en-US" kern="0" dirty="0">
                  <a:solidFill>
                    <a:sysClr val="windowText" lastClr="000000"/>
                  </a:solidFill>
                </a:rPr>
                <a:t> Base: </a:t>
              </a:r>
              <a:r>
                <a:rPr lang="en-US" b="1" kern="0" dirty="0" err="1" smtClean="0">
                  <a:solidFill>
                    <a:sysClr val="windowText" lastClr="000000"/>
                  </a:solidFill>
                </a:rPr>
                <a:t>System.Web.UI.Control</a:t>
              </a:r>
              <a:endParaRPr lang="en-US" b="1" kern="0" dirty="0">
                <a:solidFill>
                  <a:sysClr val="windowText" lastClr="000000"/>
                </a:solidFill>
              </a:endParaRPr>
            </a:p>
          </p:txBody>
        </p:sp>
        <p:sp>
          <p:nvSpPr>
            <p:cNvPr id="12"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13" name="Group 16"/>
          <p:cNvGrpSpPr>
            <a:grpSpLocks/>
          </p:cNvGrpSpPr>
          <p:nvPr/>
        </p:nvGrpSpPr>
        <p:grpSpPr bwMode="auto">
          <a:xfrm>
            <a:off x="584130" y="3801115"/>
            <a:ext cx="7918450" cy="787400"/>
            <a:chOff x="410" y="1280"/>
            <a:chExt cx="4988" cy="496"/>
          </a:xfrm>
        </p:grpSpPr>
        <p:sp>
          <p:nvSpPr>
            <p:cNvPr id="14"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Objetos</a:t>
              </a:r>
              <a:r>
                <a:rPr lang="en-US" kern="0" dirty="0" smtClean="0">
                  <a:solidFill>
                    <a:sysClr val="windowText" lastClr="000000"/>
                  </a:solidFill>
                </a:rPr>
                <a:t> </a:t>
              </a:r>
              <a:r>
                <a:rPr lang="en-US" kern="0" dirty="0" err="1" smtClean="0">
                  <a:solidFill>
                    <a:sysClr val="windowText" lastClr="000000"/>
                  </a:solidFill>
                </a:rPr>
                <a:t>que</a:t>
              </a:r>
              <a:r>
                <a:rPr lang="en-US" kern="0" dirty="0" smtClean="0">
                  <a:solidFill>
                    <a:sysClr val="windowText" lastClr="000000"/>
                  </a:solidFill>
                </a:rPr>
                <a:t> </a:t>
              </a:r>
              <a:r>
                <a:rPr lang="en-US" kern="0" dirty="0" err="1">
                  <a:solidFill>
                    <a:sysClr val="windowText" lastClr="000000"/>
                  </a:solidFill>
                </a:rPr>
                <a:t>Possuem</a:t>
              </a:r>
              <a:r>
                <a:rPr lang="en-US" kern="0" dirty="0">
                  <a:solidFill>
                    <a:sysClr val="windowText" lastClr="000000"/>
                  </a:solidFill>
                </a:rPr>
                <a:t> Interface Visual e </a:t>
              </a:r>
              <a:r>
                <a:rPr lang="en-US" kern="0" dirty="0" err="1">
                  <a:solidFill>
                    <a:sysClr val="windowText" lastClr="000000"/>
                  </a:solidFill>
                </a:rPr>
                <a:t>Geram</a:t>
              </a:r>
              <a:r>
                <a:rPr lang="en-US" kern="0" dirty="0">
                  <a:solidFill>
                    <a:sysClr val="windowText" lastClr="000000"/>
                  </a:solidFill>
                </a:rPr>
                <a:t> </a:t>
              </a:r>
              <a:r>
                <a:rPr lang="en-US" kern="0" dirty="0" err="1">
                  <a:solidFill>
                    <a:sysClr val="windowText" lastClr="000000"/>
                  </a:solidFill>
                </a:rPr>
                <a:t>Código</a:t>
              </a:r>
              <a:r>
                <a:rPr lang="en-US" kern="0" dirty="0">
                  <a:solidFill>
                    <a:sysClr val="windowText" lastClr="000000"/>
                  </a:solidFill>
                </a:rPr>
                <a:t> </a:t>
              </a:r>
              <a:r>
                <a:rPr lang="en-US" b="1" kern="0" dirty="0" smtClean="0">
                  <a:solidFill>
                    <a:sysClr val="windowText" lastClr="000000"/>
                  </a:solidFill>
                </a:rPr>
                <a:t>HTML</a:t>
              </a:r>
              <a:endParaRPr lang="en-US" b="1" kern="0" dirty="0">
                <a:solidFill>
                  <a:sysClr val="windowText" lastClr="000000"/>
                </a:solidFill>
              </a:endParaRPr>
            </a:p>
          </p:txBody>
        </p:sp>
        <p:sp>
          <p:nvSpPr>
            <p:cNvPr id="1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18" name="Group 19"/>
          <p:cNvGrpSpPr>
            <a:grpSpLocks/>
          </p:cNvGrpSpPr>
          <p:nvPr/>
        </p:nvGrpSpPr>
        <p:grpSpPr bwMode="auto">
          <a:xfrm>
            <a:off x="584130" y="4677415"/>
            <a:ext cx="7918450" cy="787400"/>
            <a:chOff x="336" y="2144"/>
            <a:chExt cx="4988" cy="496"/>
          </a:xfrm>
        </p:grpSpPr>
        <p:sp>
          <p:nvSpPr>
            <p:cNvPr id="19" name="AutoShape 20"/>
            <p:cNvSpPr>
              <a:spLocks noChangeArrowheads="1"/>
            </p:cNvSpPr>
            <p:nvPr/>
          </p:nvSpPr>
          <p:spPr bwMode="auto">
            <a:xfrm>
              <a:off x="480" y="214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buClr>
                  <a:srgbClr val="006699"/>
                </a:buClr>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smtClean="0">
                  <a:solidFill>
                    <a:sysClr val="windowText" lastClr="000000"/>
                  </a:solidFill>
                </a:rPr>
                <a:t>São </a:t>
              </a:r>
              <a:r>
                <a:rPr lang="en-US" kern="0" dirty="0" err="1" smtClean="0">
                  <a:solidFill>
                    <a:sysClr val="windowText" lastClr="000000"/>
                  </a:solidFill>
                </a:rPr>
                <a:t>Agrupados</a:t>
              </a:r>
              <a:r>
                <a:rPr lang="en-US" kern="0" dirty="0" smtClean="0">
                  <a:solidFill>
                    <a:sysClr val="windowText" lastClr="000000"/>
                  </a:solidFill>
                </a:rPr>
                <a:t> </a:t>
              </a:r>
              <a:r>
                <a:rPr lang="en-US" kern="0" dirty="0" err="1">
                  <a:solidFill>
                    <a:sysClr val="windowText" lastClr="000000"/>
                  </a:solidFill>
                </a:rPr>
                <a:t>por</a:t>
              </a:r>
              <a:r>
                <a:rPr lang="en-US" kern="0" dirty="0">
                  <a:solidFill>
                    <a:sysClr val="windowText" lastClr="000000"/>
                  </a:solidFill>
                </a:rPr>
                <a:t> </a:t>
              </a:r>
              <a:r>
                <a:rPr lang="en-US" b="1" kern="0" dirty="0" err="1" smtClean="0">
                  <a:solidFill>
                    <a:sysClr val="windowText" lastClr="000000"/>
                  </a:solidFill>
                </a:rPr>
                <a:t>Categoria</a:t>
              </a:r>
              <a:r>
                <a:rPr lang="en-US" b="1" kern="0" dirty="0" smtClean="0">
                  <a:solidFill>
                    <a:sysClr val="windowText" lastClr="000000"/>
                  </a:solidFill>
                </a:rPr>
                <a:t> </a:t>
              </a:r>
              <a:r>
                <a:rPr lang="en-US" b="1" kern="0" dirty="0" err="1" smtClean="0">
                  <a:solidFill>
                    <a:sysClr val="windowText" lastClr="000000"/>
                  </a:solidFill>
                </a:rPr>
                <a:t>na</a:t>
              </a:r>
              <a:r>
                <a:rPr lang="en-US" b="1" kern="0" dirty="0">
                  <a:solidFill>
                    <a:sysClr val="windowText" lastClr="000000"/>
                  </a:solidFill>
                </a:rPr>
                <a:t> </a:t>
              </a:r>
              <a:r>
                <a:rPr lang="en-US" b="1" kern="0" dirty="0" smtClean="0">
                  <a:solidFill>
                    <a:sysClr val="windowText" lastClr="000000"/>
                  </a:solidFill>
                </a:rPr>
                <a:t>Toolbox</a:t>
              </a:r>
              <a:endParaRPr lang="en-US" b="1" kern="0" dirty="0">
                <a:solidFill>
                  <a:sysClr val="windowText" lastClr="000000"/>
                </a:solidFill>
              </a:endParaRPr>
            </a:p>
          </p:txBody>
        </p:sp>
        <p:sp>
          <p:nvSpPr>
            <p:cNvPr id="20" name="AutoShape 21"/>
            <p:cNvSpPr>
              <a:spLocks noChangeArrowheads="1"/>
            </p:cNvSpPr>
            <p:nvPr/>
          </p:nvSpPr>
          <p:spPr bwMode="auto">
            <a:xfrm>
              <a:off x="336" y="221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3</a:t>
              </a:r>
            </a:p>
          </p:txBody>
        </p:sp>
      </p:grpSp>
    </p:spTree>
    <p:extLst>
      <p:ext uri="{BB962C8B-B14F-4D97-AF65-F5344CB8AC3E}">
        <p14:creationId xmlns:p14="http://schemas.microsoft.com/office/powerpoint/2010/main" val="33785128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Controles de Validação</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20</a:t>
            </a:fld>
            <a:endParaRPr lang="en-US" dirty="0"/>
          </a:p>
        </p:txBody>
      </p:sp>
      <p:sp>
        <p:nvSpPr>
          <p:cNvPr id="6" name="AutoShape 12"/>
          <p:cNvSpPr>
            <a:spLocks noChangeArrowheads="1"/>
          </p:cNvSpPr>
          <p:nvPr/>
        </p:nvSpPr>
        <p:spPr bwMode="auto">
          <a:xfrm>
            <a:off x="443553" y="1756935"/>
            <a:ext cx="8147050" cy="3206951"/>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9" name="Group 13"/>
          <p:cNvGrpSpPr>
            <a:grpSpLocks/>
          </p:cNvGrpSpPr>
          <p:nvPr/>
        </p:nvGrpSpPr>
        <p:grpSpPr bwMode="auto">
          <a:xfrm>
            <a:off x="557853" y="2215724"/>
            <a:ext cx="7918450" cy="787400"/>
            <a:chOff x="314" y="1184"/>
            <a:chExt cx="4988" cy="496"/>
          </a:xfrm>
        </p:grpSpPr>
        <p:sp>
          <p:nvSpPr>
            <p:cNvPr id="1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a:solidFill>
                    <a:sysClr val="windowText" lastClr="000000"/>
                  </a:solidFill>
                </a:rPr>
                <a:t>Classe</a:t>
              </a:r>
              <a:r>
                <a:rPr lang="en-US" kern="0" dirty="0">
                  <a:solidFill>
                    <a:sysClr val="windowText" lastClr="000000"/>
                  </a:solidFill>
                </a:rPr>
                <a:t> Base: </a:t>
              </a:r>
              <a:r>
                <a:rPr lang="en-US" b="1" kern="0" dirty="0" err="1" smtClean="0">
                  <a:solidFill>
                    <a:sysClr val="windowText" lastClr="000000"/>
                  </a:solidFill>
                </a:rPr>
                <a:t>System.Web.UI.WebControls.BaseValidator</a:t>
              </a:r>
              <a:endParaRPr lang="en-US" b="1" kern="0" dirty="0">
                <a:solidFill>
                  <a:sysClr val="windowText" lastClr="000000"/>
                </a:solidFill>
              </a:endParaRPr>
            </a:p>
          </p:txBody>
        </p:sp>
        <p:sp>
          <p:nvSpPr>
            <p:cNvPr id="1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b="1" i="0" u="none" strike="noStrike" kern="0" cap="none" spc="0" normalizeH="0" baseline="0" noProof="0">
                  <a:ln>
                    <a:noFill/>
                  </a:ln>
                  <a:solidFill>
                    <a:sysClr val="windowText" lastClr="000000"/>
                  </a:solidFill>
                  <a:effectLst/>
                  <a:uLnTx/>
                  <a:uFillTx/>
                </a:rPr>
                <a:t>1</a:t>
              </a:r>
            </a:p>
          </p:txBody>
        </p:sp>
      </p:grpSp>
      <p:grpSp>
        <p:nvGrpSpPr>
          <p:cNvPr id="12" name="Group 16"/>
          <p:cNvGrpSpPr>
            <a:grpSpLocks/>
          </p:cNvGrpSpPr>
          <p:nvPr/>
        </p:nvGrpSpPr>
        <p:grpSpPr bwMode="auto">
          <a:xfrm>
            <a:off x="557853" y="3092024"/>
            <a:ext cx="7918450" cy="787400"/>
            <a:chOff x="410" y="1280"/>
            <a:chExt cx="4988" cy="496"/>
          </a:xfrm>
        </p:grpSpPr>
        <p:sp>
          <p:nvSpPr>
            <p:cNvPr id="1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kumimoji="0" lang="en-US" b="0" i="0" u="none" strike="noStrike" kern="0" cap="none" spc="0" normalizeH="0" baseline="0" noProof="0" dirty="0" err="1" smtClean="0">
                  <a:ln>
                    <a:noFill/>
                  </a:ln>
                  <a:solidFill>
                    <a:sysClr val="windowText" lastClr="000000"/>
                  </a:solidFill>
                  <a:effectLst/>
                  <a:uLnTx/>
                  <a:uFillTx/>
                </a:rPr>
                <a:t>Validam</a:t>
              </a:r>
              <a:r>
                <a:rPr kumimoji="0" lang="en-US" b="0" i="0" u="none" strike="noStrike" kern="0" cap="none" spc="0" normalizeH="0" noProof="0" dirty="0" smtClean="0">
                  <a:ln>
                    <a:noFill/>
                  </a:ln>
                  <a:solidFill>
                    <a:sysClr val="windowText" lastClr="000000"/>
                  </a:solidFill>
                  <a:effectLst/>
                  <a:uLnTx/>
                  <a:uFillTx/>
                </a:rPr>
                <a:t> as </a:t>
              </a:r>
              <a:r>
                <a:rPr lang="en-US" kern="0" dirty="0">
                  <a:solidFill>
                    <a:sysClr val="windowText" lastClr="000000"/>
                  </a:solidFill>
                </a:rPr>
                <a:t>I</a:t>
              </a:r>
              <a:r>
                <a:rPr kumimoji="0" lang="en-US" b="0" i="0" u="none" strike="noStrike" kern="0" cap="none" spc="0" normalizeH="0" noProof="0" dirty="0" err="1" smtClean="0">
                  <a:ln>
                    <a:noFill/>
                  </a:ln>
                  <a:solidFill>
                    <a:sysClr val="windowText" lastClr="000000"/>
                  </a:solidFill>
                  <a:effectLst/>
                  <a:uLnTx/>
                  <a:uFillTx/>
                </a:rPr>
                <a:t>nformações</a:t>
              </a:r>
              <a:r>
                <a:rPr kumimoji="0" lang="en-US" b="0" i="0" u="none" strike="noStrike" kern="0" cap="none" spc="0" normalizeH="0" noProof="0" dirty="0" smtClean="0">
                  <a:ln>
                    <a:noFill/>
                  </a:ln>
                  <a:solidFill>
                    <a:sysClr val="windowText" lastClr="000000"/>
                  </a:solidFill>
                  <a:effectLst/>
                  <a:uLnTx/>
                  <a:uFillTx/>
                </a:rPr>
                <a:t> </a:t>
              </a:r>
              <a:r>
                <a:rPr kumimoji="0" lang="en-US" b="0" i="0" u="none" strike="noStrike" kern="0" cap="none" spc="0" normalizeH="0" noProof="0" dirty="0" err="1" smtClean="0">
                  <a:ln>
                    <a:noFill/>
                  </a:ln>
                  <a:solidFill>
                    <a:sysClr val="windowText" lastClr="000000"/>
                  </a:solidFill>
                  <a:effectLst/>
                  <a:uLnTx/>
                  <a:uFillTx/>
                </a:rPr>
                <a:t>Preenchidas</a:t>
              </a:r>
              <a:r>
                <a:rPr kumimoji="0" lang="en-US" b="0" i="0" u="none" strike="noStrike" kern="0" cap="none" spc="0" normalizeH="0" noProof="0" dirty="0" smtClean="0">
                  <a:ln>
                    <a:noFill/>
                  </a:ln>
                  <a:solidFill>
                    <a:sysClr val="windowText" lastClr="000000"/>
                  </a:solidFill>
                  <a:effectLst/>
                  <a:uLnTx/>
                  <a:uFillTx/>
                </a:rPr>
                <a:t> </a:t>
              </a:r>
              <a:r>
                <a:rPr kumimoji="0" lang="en-US" b="0" i="0" u="none" strike="noStrike" kern="0" cap="none" spc="0" normalizeH="0" noProof="0" dirty="0" err="1" smtClean="0">
                  <a:ln>
                    <a:noFill/>
                  </a:ln>
                  <a:solidFill>
                    <a:sysClr val="windowText" lastClr="000000"/>
                  </a:solidFill>
                  <a:effectLst/>
                  <a:uLnTx/>
                  <a:uFillTx/>
                </a:rPr>
                <a:t>nos</a:t>
              </a:r>
              <a:r>
                <a:rPr kumimoji="0" lang="en-US" b="0" i="0" u="none" strike="noStrike" kern="0" cap="none" spc="0" normalizeH="0" noProof="0" dirty="0" smtClean="0">
                  <a:ln>
                    <a:noFill/>
                  </a:ln>
                  <a:solidFill>
                    <a:sysClr val="windowText" lastClr="000000"/>
                  </a:solidFill>
                  <a:effectLst/>
                  <a:uLnTx/>
                  <a:uFillTx/>
                </a:rPr>
                <a:t> </a:t>
              </a:r>
              <a:r>
                <a:rPr kumimoji="0" lang="en-US" b="0" i="0" u="none" strike="noStrike" kern="0" cap="none" spc="0" normalizeH="0" noProof="0" dirty="0" err="1" smtClean="0">
                  <a:ln>
                    <a:noFill/>
                  </a:ln>
                  <a:solidFill>
                    <a:sysClr val="windowText" lastClr="000000"/>
                  </a:solidFill>
                  <a:effectLst/>
                  <a:uLnTx/>
                  <a:uFillTx/>
                </a:rPr>
                <a:t>Controles</a:t>
              </a:r>
              <a:r>
                <a:rPr kumimoji="0" lang="en-US" b="0" i="0" u="none" strike="noStrike" kern="0" cap="none" spc="0" normalizeH="0" noProof="0" dirty="0" smtClean="0">
                  <a:ln>
                    <a:noFill/>
                  </a:ln>
                  <a:solidFill>
                    <a:sysClr val="windowText" lastClr="000000"/>
                  </a:solidFill>
                  <a:effectLst/>
                  <a:uLnTx/>
                  <a:uFillTx/>
                </a:rPr>
                <a:t> da </a:t>
              </a:r>
              <a:r>
                <a:rPr kumimoji="0" lang="en-US" b="0" i="0" u="none" strike="noStrike" kern="0" cap="none" spc="0" normalizeH="0" noProof="0" dirty="0" err="1" smtClean="0">
                  <a:ln>
                    <a:noFill/>
                  </a:ln>
                  <a:solidFill>
                    <a:sysClr val="windowText" lastClr="000000"/>
                  </a:solidFill>
                  <a:effectLst/>
                  <a:uLnTx/>
                  <a:uFillTx/>
                </a:rPr>
                <a:t>Página</a:t>
              </a:r>
              <a:endParaRPr lang="en-US" b="1" kern="0" dirty="0">
                <a:solidFill>
                  <a:sysClr val="windowText" lastClr="000000"/>
                </a:solidFill>
              </a:endParaRPr>
            </a:p>
          </p:txBody>
        </p:sp>
        <p:sp>
          <p:nvSpPr>
            <p:cNvPr id="1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b="1" i="0" u="none" strike="noStrike" kern="0" cap="none" spc="0" normalizeH="0" baseline="0" noProof="0">
                  <a:ln>
                    <a:noFill/>
                  </a:ln>
                  <a:solidFill>
                    <a:sysClr val="windowText" lastClr="000000"/>
                  </a:solidFill>
                  <a:effectLst/>
                  <a:uLnTx/>
                  <a:uFillTx/>
                </a:rPr>
                <a:t>2</a:t>
              </a:r>
            </a:p>
          </p:txBody>
        </p:sp>
      </p:grpSp>
      <p:grpSp>
        <p:nvGrpSpPr>
          <p:cNvPr id="15" name="Group 16"/>
          <p:cNvGrpSpPr>
            <a:grpSpLocks/>
          </p:cNvGrpSpPr>
          <p:nvPr/>
        </p:nvGrpSpPr>
        <p:grpSpPr bwMode="auto">
          <a:xfrm>
            <a:off x="553397" y="3979062"/>
            <a:ext cx="7918450" cy="787400"/>
            <a:chOff x="410" y="1280"/>
            <a:chExt cx="4988" cy="496"/>
          </a:xfrm>
        </p:grpSpPr>
        <p:sp>
          <p:nvSpPr>
            <p:cNvPr id="1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a:solidFill>
                    <a:sysClr val="windowText" lastClr="000000"/>
                  </a:solidFill>
                </a:rPr>
                <a:t>Garantem</a:t>
              </a:r>
              <a:r>
                <a:rPr lang="en-US" kern="0" dirty="0">
                  <a:solidFill>
                    <a:sysClr val="windowText" lastClr="000000"/>
                  </a:solidFill>
                </a:rPr>
                <a:t> a </a:t>
              </a:r>
              <a:r>
                <a:rPr lang="en-US" kern="0" dirty="0" err="1">
                  <a:solidFill>
                    <a:sysClr val="windowText" lastClr="000000"/>
                  </a:solidFill>
                </a:rPr>
                <a:t>C</a:t>
              </a:r>
              <a:r>
                <a:rPr lang="en-US" kern="0" dirty="0" err="1" smtClean="0">
                  <a:solidFill>
                    <a:sysClr val="windowText" lastClr="000000"/>
                  </a:solidFill>
                </a:rPr>
                <a:t>onsistência</a:t>
              </a:r>
              <a:r>
                <a:rPr lang="en-US" kern="0" dirty="0" smtClean="0">
                  <a:solidFill>
                    <a:sysClr val="windowText" lastClr="000000"/>
                  </a:solidFill>
                </a:rPr>
                <a:t> </a:t>
              </a:r>
              <a:r>
                <a:rPr lang="en-US" kern="0" dirty="0">
                  <a:solidFill>
                    <a:sysClr val="windowText" lastClr="000000"/>
                  </a:solidFill>
                </a:rPr>
                <a:t>da </a:t>
              </a:r>
              <a:r>
                <a:rPr lang="en-US" kern="0" dirty="0" err="1" smtClean="0">
                  <a:solidFill>
                    <a:sysClr val="windowText" lastClr="000000"/>
                  </a:solidFill>
                </a:rPr>
                <a:t>Informação</a:t>
              </a:r>
              <a:r>
                <a:rPr lang="en-US" kern="0" dirty="0" smtClean="0">
                  <a:solidFill>
                    <a:sysClr val="windowText" lastClr="000000"/>
                  </a:solidFill>
                </a:rPr>
                <a:t> </a:t>
              </a:r>
              <a:r>
                <a:rPr lang="en-US" kern="0" dirty="0">
                  <a:solidFill>
                    <a:sysClr val="windowText" lastClr="000000"/>
                  </a:solidFill>
                </a:rPr>
                <a:t>no </a:t>
              </a:r>
              <a:r>
                <a:rPr lang="en-US" b="1" kern="0" dirty="0" err="1" smtClean="0">
                  <a:solidFill>
                    <a:sysClr val="windowText" lastClr="000000"/>
                  </a:solidFill>
                </a:rPr>
                <a:t>Lado</a:t>
              </a:r>
              <a:r>
                <a:rPr lang="en-US" b="1" kern="0" dirty="0" smtClean="0">
                  <a:solidFill>
                    <a:sysClr val="windowText" lastClr="000000"/>
                  </a:solidFill>
                </a:rPr>
                <a:t> </a:t>
              </a:r>
              <a:r>
                <a:rPr lang="en-US" b="1" kern="0" dirty="0">
                  <a:solidFill>
                    <a:sysClr val="windowText" lastClr="000000"/>
                  </a:solidFill>
                </a:rPr>
                <a:t>do </a:t>
              </a:r>
              <a:r>
                <a:rPr lang="en-US" b="1" kern="0" dirty="0" err="1" smtClean="0">
                  <a:solidFill>
                    <a:sysClr val="windowText" lastClr="000000"/>
                  </a:solidFill>
                </a:rPr>
                <a:t>Cliente</a:t>
              </a:r>
              <a:endParaRPr lang="en-US" b="1" kern="0" dirty="0">
                <a:solidFill>
                  <a:sysClr val="windowText" lastClr="000000"/>
                </a:solidFill>
              </a:endParaRPr>
            </a:p>
          </p:txBody>
        </p:sp>
        <p:sp>
          <p:nvSpPr>
            <p:cNvPr id="1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b="1" i="0" u="none" strike="noStrike" kern="0" cap="none" spc="0" normalizeH="0" baseline="0" noProof="0" dirty="0" smtClean="0">
                  <a:ln>
                    <a:noFill/>
                  </a:ln>
                  <a:solidFill>
                    <a:sysClr val="windowText" lastClr="000000"/>
                  </a:solidFill>
                  <a:effectLst/>
                  <a:uLnTx/>
                  <a:uFillTx/>
                </a:rPr>
                <a:t>3</a:t>
              </a:r>
              <a:endParaRPr kumimoji="0" lang="en-US" b="1" i="0" u="none" strike="noStrike" kern="0" cap="none" spc="0" normalizeH="0" baseline="0" noProof="0" dirty="0">
                <a:ln>
                  <a:noFill/>
                </a:ln>
                <a:solidFill>
                  <a:sysClr val="windowText" lastClr="000000"/>
                </a:solidFill>
                <a:effectLst/>
                <a:uLnTx/>
                <a:uFillTx/>
              </a:endParaRPr>
            </a:p>
          </p:txBody>
        </p:sp>
      </p:grpSp>
      <p:sp>
        <p:nvSpPr>
          <p:cNvPr id="18" name="AutoShape 5"/>
          <p:cNvSpPr>
            <a:spLocks noChangeArrowheads="1"/>
          </p:cNvSpPr>
          <p:nvPr/>
        </p:nvSpPr>
        <p:spPr bwMode="auto">
          <a:xfrm>
            <a:off x="443553" y="5294725"/>
            <a:ext cx="8147050" cy="714189"/>
          </a:xfrm>
          <a:prstGeom prst="roundRect">
            <a:avLst>
              <a:gd name="adj" fmla="val 16667"/>
            </a:avLst>
          </a:prstGeom>
          <a:gradFill rotWithShape="1">
            <a:gsLst>
              <a:gs pos="0">
                <a:srgbClr val="EAABA0"/>
              </a:gs>
              <a:gs pos="100000">
                <a:srgbClr val="F6D9D4"/>
              </a:gs>
            </a:gsLst>
            <a:lin ang="27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defTabSz="914400" eaLnBrk="1" fontAlgn="auto" latinLnBrk="0" hangingPunct="1">
              <a:lnSpc>
                <a:spcPct val="90000"/>
              </a:lnSpc>
              <a:spcBef>
                <a:spcPct val="4000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rPr>
              <a:t>OBS: </a:t>
            </a:r>
            <a:r>
              <a:rPr lang="en-US" kern="0" noProof="0" dirty="0" smtClean="0">
                <a:solidFill>
                  <a:sysClr val="windowText" lastClr="000000"/>
                </a:solidFill>
              </a:rPr>
              <a:t>É </a:t>
            </a:r>
            <a:r>
              <a:rPr lang="en-US" kern="0" noProof="0" dirty="0" err="1" smtClean="0">
                <a:solidFill>
                  <a:sysClr val="windowText" lastClr="000000"/>
                </a:solidFill>
              </a:rPr>
              <a:t>possível</a:t>
            </a:r>
            <a:r>
              <a:rPr lang="en-US" kern="0" noProof="0" dirty="0" smtClean="0">
                <a:solidFill>
                  <a:sysClr val="windowText" lastClr="000000"/>
                </a:solidFill>
              </a:rPr>
              <a:t> </a:t>
            </a:r>
            <a:r>
              <a:rPr lang="en-US" kern="0" noProof="0" dirty="0" err="1" smtClean="0">
                <a:solidFill>
                  <a:sysClr val="windowText" lastClr="000000"/>
                </a:solidFill>
              </a:rPr>
              <a:t>ter</a:t>
            </a:r>
            <a:r>
              <a:rPr lang="en-US" kern="0" noProof="0" dirty="0" smtClean="0">
                <a:solidFill>
                  <a:sysClr val="windowText" lastClr="000000"/>
                </a:solidFill>
              </a:rPr>
              <a:t> </a:t>
            </a:r>
            <a:r>
              <a:rPr lang="en-US" kern="0" noProof="0" dirty="0" err="1" smtClean="0">
                <a:solidFill>
                  <a:sysClr val="windowText" lastClr="000000"/>
                </a:solidFill>
              </a:rPr>
              <a:t>mais</a:t>
            </a:r>
            <a:r>
              <a:rPr lang="en-US" kern="0" noProof="0" dirty="0" smtClean="0">
                <a:solidFill>
                  <a:sysClr val="windowText" lastClr="000000"/>
                </a:solidFill>
              </a:rPr>
              <a:t> de um </a:t>
            </a:r>
            <a:r>
              <a:rPr lang="en-US" kern="0" dirty="0" err="1">
                <a:solidFill>
                  <a:sysClr val="windowText" lastClr="000000"/>
                </a:solidFill>
              </a:rPr>
              <a:t>C</a:t>
            </a:r>
            <a:r>
              <a:rPr lang="en-US" kern="0" noProof="0" dirty="0" err="1" smtClean="0">
                <a:solidFill>
                  <a:sysClr val="windowText" lastClr="000000"/>
                </a:solidFill>
              </a:rPr>
              <a:t>ontrole</a:t>
            </a:r>
            <a:r>
              <a:rPr lang="en-US" kern="0" noProof="0" dirty="0" smtClean="0">
                <a:solidFill>
                  <a:sysClr val="windowText" lastClr="000000"/>
                </a:solidFill>
              </a:rPr>
              <a:t> de </a:t>
            </a:r>
            <a:r>
              <a:rPr lang="en-US" kern="0" noProof="0" dirty="0" err="1" smtClean="0">
                <a:solidFill>
                  <a:sysClr val="windowText" lastClr="000000"/>
                </a:solidFill>
              </a:rPr>
              <a:t>Validação</a:t>
            </a:r>
            <a:r>
              <a:rPr lang="en-US" kern="0" noProof="0" dirty="0" smtClean="0">
                <a:solidFill>
                  <a:sysClr val="windowText" lastClr="000000"/>
                </a:solidFill>
              </a:rPr>
              <a:t> </a:t>
            </a:r>
            <a:r>
              <a:rPr lang="en-US" kern="0" noProof="0" dirty="0" err="1" smtClean="0">
                <a:solidFill>
                  <a:sysClr val="windowText" lastClr="000000"/>
                </a:solidFill>
              </a:rPr>
              <a:t>Mapeado</a:t>
            </a:r>
            <a:r>
              <a:rPr lang="en-US" kern="0" noProof="0" dirty="0" smtClean="0">
                <a:solidFill>
                  <a:sysClr val="windowText" lastClr="000000"/>
                </a:solidFill>
              </a:rPr>
              <a:t> </a:t>
            </a:r>
            <a:r>
              <a:rPr lang="en-US" kern="0" noProof="0" dirty="0" err="1" smtClean="0">
                <a:solidFill>
                  <a:sysClr val="windowText" lastClr="000000"/>
                </a:solidFill>
              </a:rPr>
              <a:t>por</a:t>
            </a:r>
            <a:r>
              <a:rPr lang="en-US" kern="0" noProof="0" dirty="0" smtClean="0">
                <a:solidFill>
                  <a:sysClr val="windowText" lastClr="000000"/>
                </a:solidFill>
              </a:rPr>
              <a:t> </a:t>
            </a:r>
            <a:r>
              <a:rPr lang="en-US" kern="0" noProof="0" dirty="0" err="1" smtClean="0">
                <a:solidFill>
                  <a:sysClr val="windowText" lastClr="000000"/>
                </a:solidFill>
              </a:rPr>
              <a:t>Controle</a:t>
            </a:r>
            <a:endParaRPr kumimoji="0" 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29025918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Line 5"/>
          <p:cNvSpPr>
            <a:spLocks noChangeShapeType="1"/>
          </p:cNvSpPr>
          <p:nvPr/>
        </p:nvSpPr>
        <p:spPr bwMode="auto">
          <a:xfrm flipH="1">
            <a:off x="3971339" y="3746212"/>
            <a:ext cx="10256" cy="1066626"/>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 name="Título 1"/>
          <p:cNvSpPr>
            <a:spLocks noGrp="1"/>
          </p:cNvSpPr>
          <p:nvPr>
            <p:ph type="title"/>
          </p:nvPr>
        </p:nvSpPr>
        <p:spPr>
          <a:xfrm>
            <a:off x="381000" y="230188"/>
            <a:ext cx="8382000" cy="553998"/>
          </a:xfrm>
        </p:spPr>
        <p:txBody>
          <a:bodyPr/>
          <a:lstStyle/>
          <a:p>
            <a:r>
              <a:rPr lang="pt-BR" sz="4000" dirty="0" smtClean="0"/>
              <a:t>Processo de Validação (Cliente)</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21</a:t>
            </a:fld>
            <a:endParaRPr lang="en-US" dirty="0"/>
          </a:p>
        </p:txBody>
      </p:sp>
      <p:sp>
        <p:nvSpPr>
          <p:cNvPr id="75" name="AutoShape 6"/>
          <p:cNvSpPr>
            <a:spLocks noChangeArrowheads="1"/>
          </p:cNvSpPr>
          <p:nvPr/>
        </p:nvSpPr>
        <p:spPr bwMode="auto">
          <a:xfrm>
            <a:off x="2886786" y="2913569"/>
            <a:ext cx="2162175" cy="852488"/>
          </a:xfrm>
          <a:prstGeom prst="diamond">
            <a:avLst/>
          </a:prstGeom>
          <a:solidFill>
            <a:srgbClr val="E4EBF4"/>
          </a:solidFill>
          <a:ln w="9525" algn="ctr">
            <a:solidFill>
              <a:srgbClr val="333333"/>
            </a:solidFill>
            <a:miter lim="800000"/>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9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OK?</a:t>
            </a:r>
          </a:p>
        </p:txBody>
      </p:sp>
      <p:sp>
        <p:nvSpPr>
          <p:cNvPr id="76" name="Text Box 7"/>
          <p:cNvSpPr txBox="1">
            <a:spLocks noChangeArrowheads="1"/>
          </p:cNvSpPr>
          <p:nvPr/>
        </p:nvSpPr>
        <p:spPr bwMode="auto">
          <a:xfrm>
            <a:off x="3551778" y="3773994"/>
            <a:ext cx="170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err="1" smtClean="0">
                <a:ln>
                  <a:noFill/>
                </a:ln>
                <a:solidFill>
                  <a:srgbClr val="000000"/>
                </a:solidFill>
                <a:effectLst/>
                <a:uLnTx/>
                <a:uFillTx/>
                <a:latin typeface="Verdana" pitchFamily="34" charset="0"/>
                <a:cs typeface="Arial" charset="0"/>
              </a:rPr>
              <a:t>Sim</a:t>
            </a:r>
            <a:endParaRPr kumimoji="0" lang="en-US" sz="1600" b="0" i="0" u="none" strike="noStrike" kern="0" cap="none" spc="0" normalizeH="0" baseline="0" noProof="0" dirty="0" smtClean="0">
              <a:ln>
                <a:noFill/>
              </a:ln>
              <a:solidFill>
                <a:srgbClr val="000000"/>
              </a:solidFill>
              <a:effectLst/>
              <a:uLnTx/>
              <a:uFillTx/>
              <a:latin typeface="Verdana" pitchFamily="34" charset="0"/>
              <a:cs typeface="Arial" charset="0"/>
            </a:endParaRPr>
          </a:p>
        </p:txBody>
      </p:sp>
      <p:sp>
        <p:nvSpPr>
          <p:cNvPr id="79" name="AutoShape 10"/>
          <p:cNvSpPr>
            <a:spLocks noChangeArrowheads="1"/>
          </p:cNvSpPr>
          <p:nvPr/>
        </p:nvSpPr>
        <p:spPr bwMode="auto">
          <a:xfrm>
            <a:off x="2362200" y="1646744"/>
            <a:ext cx="3235099" cy="719138"/>
          </a:xfrm>
          <a:prstGeom prst="roundRect">
            <a:avLst>
              <a:gd name="adj" fmla="val 16667"/>
            </a:avLst>
          </a:prstGeom>
          <a:solidFill>
            <a:srgbClr val="E8F6E4"/>
          </a:solidFill>
          <a:ln w="9525" algn="ctr">
            <a:solidFill>
              <a:srgbClr val="4D4D4D"/>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90000"/>
              </a:lnSpc>
              <a:spcBef>
                <a:spcPts val="0"/>
              </a:spcBef>
              <a:spcAft>
                <a:spcPts val="0"/>
              </a:spcAft>
              <a:buClrTx/>
              <a:buSzTx/>
              <a:buFontTx/>
              <a:buNone/>
              <a:tabLst/>
              <a:defRPr/>
            </a:pPr>
            <a:r>
              <a:rPr lang="en-US" sz="2000" kern="0" dirty="0" err="1" smtClean="0">
                <a:solidFill>
                  <a:sysClr val="windowText" lastClr="000000"/>
                </a:solidFill>
              </a:rPr>
              <a:t>Informação</a:t>
            </a:r>
            <a:r>
              <a:rPr lang="en-US" sz="2000" kern="0" dirty="0" smtClean="0">
                <a:solidFill>
                  <a:sysClr val="windowText" lastClr="000000"/>
                </a:solidFill>
              </a:rPr>
              <a:t> dos </a:t>
            </a:r>
            <a:r>
              <a:rPr lang="en-US" sz="2000" kern="0" dirty="0" err="1" smtClean="0">
                <a:solidFill>
                  <a:sysClr val="windowText" lastClr="000000"/>
                </a:solidFill>
              </a:rPr>
              <a:t>Controles</a:t>
            </a:r>
            <a:endParaRPr kumimoji="0" lang="en-US" sz="2000" b="0" i="0" u="none" strike="noStrike" kern="0" cap="none" spc="0" normalizeH="0" baseline="0" noProof="0" dirty="0" smtClean="0">
              <a:ln>
                <a:noFill/>
              </a:ln>
              <a:solidFill>
                <a:sysClr val="windowText" lastClr="000000"/>
              </a:solidFill>
              <a:effectLst/>
              <a:uLnTx/>
              <a:uFillTx/>
            </a:endParaRPr>
          </a:p>
        </p:txBody>
      </p:sp>
      <p:sp>
        <p:nvSpPr>
          <p:cNvPr id="80" name="AutoShape 11"/>
          <p:cNvSpPr>
            <a:spLocks noChangeArrowheads="1"/>
          </p:cNvSpPr>
          <p:nvPr/>
        </p:nvSpPr>
        <p:spPr bwMode="auto">
          <a:xfrm>
            <a:off x="2594994" y="4812838"/>
            <a:ext cx="2745757" cy="408623"/>
          </a:xfrm>
          <a:prstGeom prst="roundRect">
            <a:avLst>
              <a:gd name="adj" fmla="val 16667"/>
            </a:avLst>
          </a:prstGeom>
          <a:solidFill>
            <a:srgbClr val="E8F6E4"/>
          </a:solidFill>
          <a:ln w="9525" algn="ctr">
            <a:solidFill>
              <a:srgbClr val="4D4D4D"/>
            </a:solidFill>
            <a:round/>
            <a:headEnd/>
            <a:tailEnd/>
          </a:ln>
          <a:effectLst>
            <a:outerShdw dist="35921" dir="2700000" algn="ctr" rotWithShape="0">
              <a:srgbClr val="000000">
                <a:alpha val="50000"/>
              </a:srgbClr>
            </a:outerShdw>
          </a:effectLst>
        </p:spPr>
        <p:txBody>
          <a:bodyPr wrap="square" anchor="ctr">
            <a:spAutoFit/>
          </a:bodyPr>
          <a:lstStyle/>
          <a:p>
            <a:pPr marL="0" marR="0" lvl="0" indent="0" algn="ctr" defTabSz="914400" eaLnBrk="0" fontAlgn="auto" latinLnBrk="0" hangingPunct="0">
              <a:lnSpc>
                <a:spcPct val="9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ysClr val="windowText" lastClr="000000"/>
                </a:solidFill>
                <a:effectLst/>
                <a:uLnTx/>
                <a:uFillTx/>
              </a:rPr>
              <a:t>Processa</a:t>
            </a:r>
            <a:r>
              <a:rPr kumimoji="0" lang="en-US" sz="2000" b="0" i="0" u="none" strike="noStrike" kern="0" cap="none" spc="0" normalizeH="0" baseline="0" noProof="0" dirty="0" smtClean="0">
                <a:ln>
                  <a:noFill/>
                </a:ln>
                <a:solidFill>
                  <a:sysClr val="windowText" lastClr="000000"/>
                </a:solidFill>
                <a:effectLst/>
                <a:uLnTx/>
                <a:uFillTx/>
              </a:rPr>
              <a:t> a </a:t>
            </a:r>
            <a:r>
              <a:rPr kumimoji="0" lang="en-US" sz="2000" b="0" i="0" u="none" strike="noStrike" kern="0" cap="none" spc="0" normalizeH="0" baseline="0" noProof="0" dirty="0" err="1" smtClean="0">
                <a:ln>
                  <a:noFill/>
                </a:ln>
                <a:solidFill>
                  <a:sysClr val="windowText" lastClr="000000"/>
                </a:solidFill>
                <a:effectLst/>
                <a:uLnTx/>
                <a:uFillTx/>
              </a:rPr>
              <a:t>Requisição</a:t>
            </a:r>
            <a:endParaRPr kumimoji="0" lang="en-US" sz="2000" b="0" i="0" u="none" strike="noStrike" kern="0" cap="none" spc="0" normalizeH="0" baseline="0" noProof="0" dirty="0" smtClean="0">
              <a:ln>
                <a:noFill/>
              </a:ln>
              <a:solidFill>
                <a:sysClr val="windowText" lastClr="000000"/>
              </a:solidFill>
              <a:effectLst/>
              <a:uLnTx/>
              <a:uFillTx/>
            </a:endParaRPr>
          </a:p>
        </p:txBody>
      </p:sp>
      <p:sp>
        <p:nvSpPr>
          <p:cNvPr id="81" name="Line 12"/>
          <p:cNvSpPr>
            <a:spLocks noChangeShapeType="1"/>
          </p:cNvSpPr>
          <p:nvPr/>
        </p:nvSpPr>
        <p:spPr bwMode="auto">
          <a:xfrm flipH="1">
            <a:off x="3966576" y="2365882"/>
            <a:ext cx="4763" cy="555625"/>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sysClr val="windowText" lastClr="000000"/>
              </a:solidFill>
              <a:effectLst/>
              <a:uLnTx/>
              <a:uFillTx/>
            </a:endParaRPr>
          </a:p>
        </p:txBody>
      </p:sp>
      <p:sp>
        <p:nvSpPr>
          <p:cNvPr id="82" name="Text Box 13"/>
          <p:cNvSpPr txBox="1">
            <a:spLocks noChangeArrowheads="1"/>
          </p:cNvSpPr>
          <p:nvPr/>
        </p:nvSpPr>
        <p:spPr bwMode="auto">
          <a:xfrm>
            <a:off x="5233621" y="3342246"/>
            <a:ext cx="587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000000"/>
                </a:solidFill>
                <a:effectLst/>
                <a:uLnTx/>
                <a:uFillTx/>
                <a:latin typeface="Verdana" pitchFamily="34" charset="0"/>
                <a:cs typeface="Arial" charset="0"/>
              </a:rPr>
              <a:t>Não</a:t>
            </a:r>
            <a:endParaRPr kumimoji="0" lang="en-US" sz="1600" b="0" i="0" u="none" strike="noStrike" kern="0" cap="none" spc="0" normalizeH="0" baseline="0" noProof="0" dirty="0" smtClean="0">
              <a:ln>
                <a:noFill/>
              </a:ln>
              <a:solidFill>
                <a:srgbClr val="000000"/>
              </a:solidFill>
              <a:effectLst/>
              <a:uLnTx/>
              <a:uFillTx/>
              <a:latin typeface="Verdana" pitchFamily="34" charset="0"/>
              <a:cs typeface="Arial" charset="0"/>
            </a:endParaRPr>
          </a:p>
        </p:txBody>
      </p:sp>
      <p:sp>
        <p:nvSpPr>
          <p:cNvPr id="85" name="Line 16"/>
          <p:cNvSpPr>
            <a:spLocks noChangeShapeType="1"/>
          </p:cNvSpPr>
          <p:nvPr/>
        </p:nvSpPr>
        <p:spPr bwMode="auto">
          <a:xfrm>
            <a:off x="6038499" y="2018187"/>
            <a:ext cx="0" cy="132162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sysClr val="windowText" lastClr="000000"/>
              </a:solidFill>
              <a:effectLst/>
              <a:uLnTx/>
              <a:uFillTx/>
            </a:endParaRPr>
          </a:p>
        </p:txBody>
      </p:sp>
      <p:sp>
        <p:nvSpPr>
          <p:cNvPr id="86" name="Line 17"/>
          <p:cNvSpPr>
            <a:spLocks noChangeShapeType="1"/>
          </p:cNvSpPr>
          <p:nvPr/>
        </p:nvSpPr>
        <p:spPr bwMode="auto">
          <a:xfrm>
            <a:off x="5644799" y="2037878"/>
            <a:ext cx="393700" cy="0"/>
          </a:xfrm>
          <a:prstGeom prst="line">
            <a:avLst/>
          </a:prstGeom>
          <a:noFill/>
          <a:ln w="28575">
            <a:solidFill>
              <a:srgbClr val="808080"/>
            </a:solidFill>
            <a:round/>
            <a:headEnd type="triangle" w="lg" len="lg"/>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sysClr val="windowText" lastClr="000000"/>
              </a:solidFill>
              <a:effectLst/>
              <a:uLnTx/>
              <a:uFillTx/>
            </a:endParaRPr>
          </a:p>
        </p:txBody>
      </p:sp>
      <p:sp>
        <p:nvSpPr>
          <p:cNvPr id="87" name="Line 18"/>
          <p:cNvSpPr>
            <a:spLocks noChangeShapeType="1"/>
          </p:cNvSpPr>
          <p:nvPr/>
        </p:nvSpPr>
        <p:spPr bwMode="auto">
          <a:xfrm>
            <a:off x="5048961" y="3334597"/>
            <a:ext cx="990248"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sysClr val="windowText" lastClr="000000"/>
              </a:solidFill>
              <a:effectLst/>
              <a:uLnTx/>
              <a:uFillTx/>
            </a:endParaRPr>
          </a:p>
        </p:txBody>
      </p:sp>
      <p:sp>
        <p:nvSpPr>
          <p:cNvPr id="88" name="Text Box 19"/>
          <p:cNvSpPr txBox="1">
            <a:spLocks noChangeArrowheads="1"/>
          </p:cNvSpPr>
          <p:nvPr/>
        </p:nvSpPr>
        <p:spPr bwMode="auto">
          <a:xfrm>
            <a:off x="6174035" y="2386612"/>
            <a:ext cx="22926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000000"/>
                </a:solidFill>
                <a:effectLst/>
                <a:uLnTx/>
                <a:uFillTx/>
                <a:latin typeface="Verdana" pitchFamily="34" charset="0"/>
                <a:cs typeface="Arial" charset="0"/>
              </a:rPr>
              <a:t>Exibe</a:t>
            </a:r>
            <a:r>
              <a:rPr kumimoji="0" lang="en-US" sz="1600" b="0" i="0" u="none" strike="noStrike" kern="0" cap="none" spc="0" normalizeH="0" baseline="0" noProof="0" dirty="0" smtClean="0">
                <a:ln>
                  <a:noFill/>
                </a:ln>
                <a:solidFill>
                  <a:srgbClr val="000000"/>
                </a:solidFill>
                <a:effectLst/>
                <a:uLnTx/>
                <a:uFillTx/>
                <a:latin typeface="Verdana" pitchFamily="34" charset="0"/>
                <a:cs typeface="Arial" charset="0"/>
              </a:rPr>
              <a:t> </a:t>
            </a:r>
            <a:r>
              <a:rPr kumimoji="0" lang="en-US" sz="1600" b="0" i="0" u="none" strike="noStrike" kern="0" cap="none" spc="0" normalizeH="0" baseline="0" noProof="0" dirty="0" err="1" smtClean="0">
                <a:ln>
                  <a:noFill/>
                </a:ln>
                <a:solidFill>
                  <a:srgbClr val="000000"/>
                </a:solidFill>
                <a:effectLst/>
                <a:uLnTx/>
                <a:uFillTx/>
                <a:latin typeface="Verdana" pitchFamily="34" charset="0"/>
                <a:cs typeface="Arial" charset="0"/>
              </a:rPr>
              <a:t>mensagem</a:t>
            </a:r>
            <a:r>
              <a:rPr kumimoji="0" lang="en-US" sz="1600" b="0" i="0" u="none" strike="noStrike" kern="0" cap="none" spc="0" normalizeH="0" baseline="0" noProof="0" dirty="0" smtClean="0">
                <a:ln>
                  <a:noFill/>
                </a:ln>
                <a:solidFill>
                  <a:srgbClr val="000000"/>
                </a:solidFill>
                <a:effectLst/>
                <a:uLnTx/>
                <a:uFillTx/>
                <a:latin typeface="Verdana" pitchFamily="34" charset="0"/>
                <a:cs typeface="Arial" charset="0"/>
              </a:rPr>
              <a:t> de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000000"/>
                </a:solidFill>
                <a:effectLst/>
                <a:uLnTx/>
                <a:uFillTx/>
                <a:latin typeface="Verdana" pitchFamily="34" charset="0"/>
                <a:cs typeface="Arial" charset="0"/>
              </a:rPr>
              <a:t>erro</a:t>
            </a:r>
            <a:r>
              <a:rPr kumimoji="0" lang="en-US" sz="1600" b="0" i="0" u="none" strike="noStrike" kern="0" cap="none" spc="0" normalizeH="0" baseline="0" noProof="0" dirty="0" smtClean="0">
                <a:ln>
                  <a:noFill/>
                </a:ln>
                <a:solidFill>
                  <a:srgbClr val="000000"/>
                </a:solidFill>
                <a:effectLst/>
                <a:uLnTx/>
                <a:uFillTx/>
                <a:latin typeface="Verdana" pitchFamily="34" charset="0"/>
                <a:cs typeface="Arial" charset="0"/>
              </a:rPr>
              <a:t> dos</a:t>
            </a:r>
            <a:r>
              <a:rPr kumimoji="0" lang="en-US" sz="1600" b="0" i="0" u="none" strike="noStrike" kern="0" cap="none" spc="0" normalizeH="0" noProof="0" dirty="0" smtClean="0">
                <a:ln>
                  <a:noFill/>
                </a:ln>
                <a:solidFill>
                  <a:srgbClr val="000000"/>
                </a:solidFill>
                <a:effectLst/>
                <a:uLnTx/>
                <a:uFillTx/>
                <a:latin typeface="Verdana" pitchFamily="34" charset="0"/>
                <a:cs typeface="Arial" charset="0"/>
              </a:rPr>
              <a:t> </a:t>
            </a:r>
            <a:r>
              <a:rPr lang="en-US" sz="1600" kern="0" dirty="0" err="1" smtClean="0">
                <a:solidFill>
                  <a:srgbClr val="000000"/>
                </a:solidFill>
              </a:rPr>
              <a:t>validadores</a:t>
            </a:r>
            <a:endParaRPr kumimoji="0" lang="en-US" sz="1600" b="0" i="0" u="none" strike="noStrike" kern="0" cap="none" spc="0" normalizeH="0" baseline="0" noProof="0" dirty="0" smtClean="0">
              <a:ln>
                <a:noFill/>
              </a:ln>
              <a:solidFill>
                <a:srgbClr val="000000"/>
              </a:solidFill>
              <a:effectLst/>
              <a:uLnTx/>
              <a:uFillTx/>
              <a:latin typeface="Verdana" pitchFamily="34" charset="0"/>
              <a:cs typeface="Arial" charset="0"/>
            </a:endParaRPr>
          </a:p>
        </p:txBody>
      </p:sp>
      <p:sp>
        <p:nvSpPr>
          <p:cNvPr id="89" name="Line 20"/>
          <p:cNvSpPr>
            <a:spLocks noChangeShapeType="1"/>
          </p:cNvSpPr>
          <p:nvPr/>
        </p:nvSpPr>
        <p:spPr bwMode="auto">
          <a:xfrm>
            <a:off x="2546124" y="4134357"/>
            <a:ext cx="27432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sysClr val="windowText" lastClr="000000"/>
              </a:solidFill>
              <a:effectLst/>
              <a:uLnTx/>
              <a:uFillTx/>
            </a:endParaRPr>
          </a:p>
        </p:txBody>
      </p:sp>
      <p:sp>
        <p:nvSpPr>
          <p:cNvPr id="90" name="Text Box 21"/>
          <p:cNvSpPr txBox="1">
            <a:spLocks noChangeArrowheads="1"/>
          </p:cNvSpPr>
          <p:nvPr/>
        </p:nvSpPr>
        <p:spPr bwMode="auto">
          <a:xfrm>
            <a:off x="2441349" y="3773994"/>
            <a:ext cx="76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rgbClr val="000000"/>
                </a:solidFill>
                <a:effectLst/>
                <a:uLnTx/>
                <a:uFillTx/>
                <a:latin typeface="Verdana" pitchFamily="34" charset="0"/>
                <a:cs typeface="Arial" charset="0"/>
              </a:rPr>
              <a:t>Client</a:t>
            </a:r>
          </a:p>
        </p:txBody>
      </p:sp>
      <p:sp>
        <p:nvSpPr>
          <p:cNvPr id="91" name="Text Box 22"/>
          <p:cNvSpPr txBox="1">
            <a:spLocks noChangeArrowheads="1"/>
          </p:cNvSpPr>
          <p:nvPr/>
        </p:nvSpPr>
        <p:spPr bwMode="auto">
          <a:xfrm>
            <a:off x="2441349" y="4154994"/>
            <a:ext cx="860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rgbClr val="000000"/>
                </a:solidFill>
                <a:effectLst/>
                <a:uLnTx/>
                <a:uFillTx/>
                <a:latin typeface="Verdana" pitchFamily="34" charset="0"/>
                <a:cs typeface="Arial" charset="0"/>
              </a:rPr>
              <a:t>Server</a:t>
            </a:r>
          </a:p>
        </p:txBody>
      </p:sp>
    </p:spTree>
    <p:extLst>
      <p:ext uri="{BB962C8B-B14F-4D97-AF65-F5344CB8AC3E}">
        <p14:creationId xmlns:p14="http://schemas.microsoft.com/office/powerpoint/2010/main" val="29025918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22</a:t>
            </a:fld>
            <a:endParaRPr lang="en-US" dirty="0"/>
          </a:p>
        </p:txBody>
      </p:sp>
      <p:sp>
        <p:nvSpPr>
          <p:cNvPr id="6" name="Rounded Rectangle 844804"/>
          <p:cNvSpPr>
            <a:spLocks noChangeArrowheads="1"/>
          </p:cNvSpPr>
          <p:nvPr/>
        </p:nvSpPr>
        <p:spPr bwMode="auto">
          <a:xfrm>
            <a:off x="847725" y="1222238"/>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o </a:t>
            </a:r>
            <a:r>
              <a:rPr lang="en-US" sz="1600" b="1" kern="0" dirty="0" err="1">
                <a:solidFill>
                  <a:sysClr val="windowText" lastClr="000000"/>
                </a:solidFill>
              </a:rPr>
              <a:t>C</a:t>
            </a:r>
            <a:r>
              <a:rPr kumimoji="0" lang="en-US" sz="1600" b="1" i="0" u="none" strike="noStrike" kern="0" cap="none" spc="0" normalizeH="0" baseline="0" noProof="0" dirty="0" err="1" smtClean="0">
                <a:ln>
                  <a:noFill/>
                </a:ln>
                <a:solidFill>
                  <a:sysClr val="windowText" lastClr="000000"/>
                </a:solidFill>
                <a:effectLst/>
                <a:uLnTx/>
                <a:uFillTx/>
              </a:rPr>
              <a:t>ontrole</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RequiredFieldValidator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677863" y="1338125"/>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990033"/>
                </a:solidFill>
                <a:effectLst/>
                <a:uLnTx/>
                <a:uFillTx/>
              </a:rPr>
              <a:t>1</a:t>
            </a:r>
          </a:p>
        </p:txBody>
      </p:sp>
      <p:sp>
        <p:nvSpPr>
          <p:cNvPr id="8" name="Rounded Rectangle 844804"/>
          <p:cNvSpPr>
            <a:spLocks noChangeArrowheads="1"/>
          </p:cNvSpPr>
          <p:nvPr/>
        </p:nvSpPr>
        <p:spPr bwMode="auto">
          <a:xfrm>
            <a:off x="847724" y="1992339"/>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o </a:t>
            </a:r>
            <a:r>
              <a:rPr kumimoji="0" lang="en-US" sz="1600" b="1" i="0" u="none" strike="noStrike" kern="0" cap="none" spc="0" normalizeH="0" baseline="0" noProof="0" dirty="0" err="1" smtClean="0">
                <a:ln>
                  <a:noFill/>
                </a:ln>
                <a:solidFill>
                  <a:sysClr val="windowText" lastClr="000000"/>
                </a:solidFill>
                <a:effectLst/>
                <a:uLnTx/>
                <a:uFillTx/>
              </a:rPr>
              <a:t>Controle</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CompareValidator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9" name="Rounded Rectangle 836634"/>
          <p:cNvSpPr>
            <a:spLocks noChangeArrowheads="1"/>
          </p:cNvSpPr>
          <p:nvPr/>
        </p:nvSpPr>
        <p:spPr bwMode="auto">
          <a:xfrm>
            <a:off x="677862" y="2108226"/>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2</a:t>
            </a:r>
            <a:endParaRPr kumimoji="0" lang="en-US" sz="2000" b="1" i="0" u="none" strike="noStrike" kern="0" cap="none" spc="0" normalizeH="0" baseline="0" noProof="0" dirty="0" smtClean="0">
              <a:ln>
                <a:noFill/>
              </a:ln>
              <a:solidFill>
                <a:srgbClr val="990033"/>
              </a:solidFill>
              <a:effectLst/>
              <a:uLnTx/>
              <a:uFillTx/>
            </a:endParaRPr>
          </a:p>
        </p:txBody>
      </p:sp>
      <p:sp>
        <p:nvSpPr>
          <p:cNvPr id="10" name="Rounded Rectangle 844804"/>
          <p:cNvSpPr>
            <a:spLocks noChangeArrowheads="1"/>
          </p:cNvSpPr>
          <p:nvPr/>
        </p:nvSpPr>
        <p:spPr bwMode="auto">
          <a:xfrm>
            <a:off x="865887" y="2790539"/>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Conhecendo</a:t>
            </a:r>
            <a:r>
              <a:rPr lang="en-US" sz="1600" b="1" kern="0" dirty="0" smtClean="0">
                <a:solidFill>
                  <a:sysClr val="windowText" lastClr="000000"/>
                </a:solidFill>
              </a:rPr>
              <a:t> o </a:t>
            </a:r>
            <a:r>
              <a:rPr lang="en-US" sz="1600" b="1" kern="0" dirty="0" err="1">
                <a:solidFill>
                  <a:sysClr val="windowText" lastClr="000000"/>
                </a:solidFill>
              </a:rPr>
              <a:t>C</a:t>
            </a:r>
            <a:r>
              <a:rPr lang="en-US" sz="1600" b="1" kern="0" dirty="0" err="1" smtClean="0">
                <a:solidFill>
                  <a:sysClr val="windowText" lastClr="000000"/>
                </a:solidFill>
              </a:rPr>
              <a:t>ontrole</a:t>
            </a:r>
            <a:r>
              <a:rPr lang="en-US" sz="1600" b="1" kern="0" dirty="0" smtClean="0">
                <a:solidFill>
                  <a:sysClr val="windowText" lastClr="000000"/>
                </a:solidFill>
              </a:rPr>
              <a:t> </a:t>
            </a:r>
            <a:r>
              <a:rPr lang="en-US" sz="1600" b="1" kern="0" dirty="0" err="1" smtClean="0">
                <a:solidFill>
                  <a:sysClr val="windowText" lastClr="000000"/>
                </a:solidFill>
              </a:rPr>
              <a:t>RangeValidator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696025" y="2906426"/>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smtClean="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
        <p:nvSpPr>
          <p:cNvPr id="12" name="Rounded Rectangle 844804"/>
          <p:cNvSpPr>
            <a:spLocks noChangeArrowheads="1"/>
          </p:cNvSpPr>
          <p:nvPr/>
        </p:nvSpPr>
        <p:spPr bwMode="auto">
          <a:xfrm>
            <a:off x="878680" y="3585150"/>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Conhecendo</a:t>
            </a:r>
            <a:r>
              <a:rPr lang="en-US" sz="1600" b="1" kern="0" dirty="0" smtClean="0">
                <a:solidFill>
                  <a:sysClr val="windowText" lastClr="000000"/>
                </a:solidFill>
              </a:rPr>
              <a:t> o </a:t>
            </a:r>
            <a:r>
              <a:rPr lang="en-US" sz="1600" b="1" kern="0" dirty="0" err="1">
                <a:solidFill>
                  <a:sysClr val="windowText" lastClr="000000"/>
                </a:solidFill>
              </a:rPr>
              <a:t>C</a:t>
            </a:r>
            <a:r>
              <a:rPr lang="en-US" sz="1600" b="1" kern="0" dirty="0" err="1" smtClean="0">
                <a:solidFill>
                  <a:sysClr val="windowText" lastClr="000000"/>
                </a:solidFill>
              </a:rPr>
              <a:t>ontrole</a:t>
            </a:r>
            <a:r>
              <a:rPr lang="en-US" sz="1600" b="1" kern="0" dirty="0" smtClean="0">
                <a:solidFill>
                  <a:sysClr val="windowText" lastClr="000000"/>
                </a:solidFill>
              </a:rPr>
              <a:t> </a:t>
            </a:r>
            <a:r>
              <a:rPr lang="en-US" sz="1600" b="1" kern="0" dirty="0" err="1" smtClean="0">
                <a:solidFill>
                  <a:sysClr val="windowText" lastClr="000000"/>
                </a:solidFill>
              </a:rPr>
              <a:t>RegularExpressionValidator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3" name="Rounded Rectangle 836634"/>
          <p:cNvSpPr>
            <a:spLocks noChangeArrowheads="1"/>
          </p:cNvSpPr>
          <p:nvPr/>
        </p:nvSpPr>
        <p:spPr bwMode="auto">
          <a:xfrm>
            <a:off x="708818" y="370103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4</a:t>
            </a:r>
            <a:endParaRPr kumimoji="0" lang="en-US" sz="2000" b="1" i="0" u="none" strike="noStrike" kern="0" cap="none" spc="0" normalizeH="0" baseline="0" noProof="0" dirty="0" smtClean="0">
              <a:ln>
                <a:noFill/>
              </a:ln>
              <a:solidFill>
                <a:srgbClr val="990033"/>
              </a:solidFill>
              <a:effectLst/>
              <a:uLnTx/>
              <a:uFillTx/>
            </a:endParaRPr>
          </a:p>
        </p:txBody>
      </p:sp>
      <p:sp>
        <p:nvSpPr>
          <p:cNvPr id="14" name="Rounded Rectangle 844804"/>
          <p:cNvSpPr>
            <a:spLocks noChangeArrowheads="1"/>
          </p:cNvSpPr>
          <p:nvPr/>
        </p:nvSpPr>
        <p:spPr bwMode="auto">
          <a:xfrm>
            <a:off x="897761" y="4389077"/>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Conhecendo</a:t>
            </a:r>
            <a:r>
              <a:rPr lang="en-US" sz="1600" b="1" kern="0" dirty="0" smtClean="0">
                <a:solidFill>
                  <a:sysClr val="windowText" lastClr="000000"/>
                </a:solidFill>
              </a:rPr>
              <a:t> o </a:t>
            </a:r>
            <a:r>
              <a:rPr lang="en-US" sz="1600" b="1" kern="0" dirty="0" err="1">
                <a:solidFill>
                  <a:sysClr val="windowText" lastClr="000000"/>
                </a:solidFill>
              </a:rPr>
              <a:t>C</a:t>
            </a:r>
            <a:r>
              <a:rPr lang="en-US" sz="1600" b="1" kern="0" dirty="0" err="1" smtClean="0">
                <a:solidFill>
                  <a:sysClr val="windowText" lastClr="000000"/>
                </a:solidFill>
              </a:rPr>
              <a:t>ontrole</a:t>
            </a:r>
            <a:r>
              <a:rPr lang="en-US" sz="1600" b="1" kern="0" dirty="0" smtClean="0">
                <a:solidFill>
                  <a:sysClr val="windowText" lastClr="000000"/>
                </a:solidFill>
              </a:rPr>
              <a:t> </a:t>
            </a:r>
            <a:r>
              <a:rPr lang="en-US" sz="1600" b="1" kern="0" dirty="0" err="1" smtClean="0">
                <a:solidFill>
                  <a:sysClr val="windowText" lastClr="000000"/>
                </a:solidFill>
              </a:rPr>
              <a:t>ValidationSummary</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5" name="Rounded Rectangle 836634"/>
          <p:cNvSpPr>
            <a:spLocks noChangeArrowheads="1"/>
          </p:cNvSpPr>
          <p:nvPr/>
        </p:nvSpPr>
        <p:spPr bwMode="auto">
          <a:xfrm>
            <a:off x="727899" y="4504964"/>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smtClean="0">
                <a:solidFill>
                  <a:srgbClr val="990033"/>
                </a:solidFill>
              </a:rPr>
              <a:t>5</a:t>
            </a:r>
            <a:endParaRPr kumimoji="0" lang="en-US" sz="2000" b="1" i="0" u="none" strike="noStrike" kern="0" cap="none" spc="0" normalizeH="0" baseline="0" noProof="0" dirty="0" smtClean="0">
              <a:ln>
                <a:noFill/>
              </a:ln>
              <a:solidFill>
                <a:srgbClr val="990033"/>
              </a:solidFill>
              <a:effectLst/>
              <a:uLnTx/>
              <a:uFillTx/>
            </a:endParaRPr>
          </a:p>
        </p:txBody>
      </p:sp>
      <p:sp>
        <p:nvSpPr>
          <p:cNvPr id="16" name="Rounded Rectangle 844804"/>
          <p:cNvSpPr>
            <a:spLocks noChangeArrowheads="1"/>
          </p:cNvSpPr>
          <p:nvPr/>
        </p:nvSpPr>
        <p:spPr bwMode="auto">
          <a:xfrm>
            <a:off x="909636" y="5205052"/>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Colocando</a:t>
            </a:r>
            <a:r>
              <a:rPr lang="en-US" sz="1600" b="1" kern="0" dirty="0" smtClean="0">
                <a:solidFill>
                  <a:sysClr val="windowText" lastClr="000000"/>
                </a:solidFill>
              </a:rPr>
              <a:t> </a:t>
            </a:r>
            <a:r>
              <a:rPr lang="en-US" sz="1600" b="1" kern="0" dirty="0" err="1" smtClean="0">
                <a:solidFill>
                  <a:sysClr val="windowText" lastClr="000000"/>
                </a:solidFill>
              </a:rPr>
              <a:t>uma</a:t>
            </a:r>
            <a:r>
              <a:rPr lang="en-US" sz="1600" b="1" kern="0" dirty="0" smtClean="0">
                <a:solidFill>
                  <a:sysClr val="windowText" lastClr="000000"/>
                </a:solidFill>
              </a:rPr>
              <a:t> </a:t>
            </a:r>
            <a:r>
              <a:rPr lang="en-US" sz="1600" b="1" kern="0" dirty="0" err="1" smtClean="0">
                <a:solidFill>
                  <a:sysClr val="windowText" lastClr="000000"/>
                </a:solidFill>
              </a:rPr>
              <a:t>Imagem</a:t>
            </a:r>
            <a:r>
              <a:rPr lang="en-US" sz="1600" b="1" kern="0" dirty="0" smtClean="0">
                <a:solidFill>
                  <a:sysClr val="windowText" lastClr="000000"/>
                </a:solidFill>
              </a:rPr>
              <a:t> </a:t>
            </a:r>
            <a:r>
              <a:rPr lang="en-US" sz="1600" b="1" kern="0" dirty="0" err="1" smtClean="0">
                <a:solidFill>
                  <a:sysClr val="windowText" lastClr="000000"/>
                </a:solidFill>
              </a:rPr>
              <a:t>na</a:t>
            </a:r>
            <a:r>
              <a:rPr lang="en-US" sz="1600" b="1" kern="0" dirty="0" smtClean="0">
                <a:solidFill>
                  <a:sysClr val="windowText" lastClr="000000"/>
                </a:solidFill>
              </a:rPr>
              <a:t> </a:t>
            </a:r>
            <a:r>
              <a:rPr lang="en-US" sz="1600" b="1" kern="0" dirty="0" err="1" smtClean="0">
                <a:solidFill>
                  <a:sysClr val="windowText" lastClr="000000"/>
                </a:solidFill>
              </a:rPr>
              <a:t>Propriedade</a:t>
            </a:r>
            <a:r>
              <a:rPr lang="en-US" sz="1600" b="1" kern="0" dirty="0" smtClean="0">
                <a:solidFill>
                  <a:sysClr val="windowText" lastClr="000000"/>
                </a:solidFill>
              </a:rPr>
              <a:t> </a:t>
            </a:r>
            <a:r>
              <a:rPr lang="en-US" sz="1600" b="1" kern="0" dirty="0" err="1" smtClean="0">
                <a:solidFill>
                  <a:sysClr val="windowText" lastClr="000000"/>
                </a:solidFill>
              </a:rPr>
              <a:t>ErrorMessage</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7" name="Rounded Rectangle 836634"/>
          <p:cNvSpPr>
            <a:spLocks noChangeArrowheads="1"/>
          </p:cNvSpPr>
          <p:nvPr/>
        </p:nvSpPr>
        <p:spPr bwMode="auto">
          <a:xfrm>
            <a:off x="739774" y="5320939"/>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6</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4654796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81000" y="6091388"/>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 2011 Microsoft Corporation. All rights reserved. Microsoft, MSDN, the MSDN logo, and [list other trademarks referenced] are trademarks of the Microsoft group of companies.  </a:t>
            </a:r>
          </a:p>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1026" name="Picture 2" descr="C:\Users\danief\AppData\Local\Microsoft\Windows\Temporary Internet Files\Content.Outlook\9PE5TYP2\logo03.png"/>
          <p:cNvPicPr>
            <a:picLocks noChangeAspect="1" noChangeArrowheads="1"/>
          </p:cNvPicPr>
          <p:nvPr/>
        </p:nvPicPr>
        <p:blipFill>
          <a:blip r:embed="rId3"/>
          <a:srcRect/>
          <a:stretch>
            <a:fillRect/>
          </a:stretch>
        </p:blipFill>
        <p:spPr bwMode="auto">
          <a:xfrm>
            <a:off x="1833195" y="2869517"/>
            <a:ext cx="5477610" cy="1118967"/>
          </a:xfrm>
          <a:prstGeom prst="rect">
            <a:avLst/>
          </a:prstGeom>
          <a:noFill/>
        </p:spPr>
      </p:pic>
      <p:sp>
        <p:nvSpPr>
          <p:cNvPr id="4" name="Title 1"/>
          <p:cNvSpPr txBox="1">
            <a:spLocks/>
          </p:cNvSpPr>
          <p:nvPr/>
        </p:nvSpPr>
        <p:spPr>
          <a:xfrm>
            <a:off x="381000" y="230188"/>
            <a:ext cx="8382000" cy="664797"/>
          </a:xfrm>
          <a:prstGeom prst="rect">
            <a:avLst/>
          </a:prstGeom>
        </p:spPr>
        <p:txBody>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Obrigado!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Tipos de Controles</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3</a:t>
            </a:fld>
            <a:endParaRPr lang="en-US" dirty="0"/>
          </a:p>
        </p:txBody>
      </p:sp>
      <p:pic>
        <p:nvPicPr>
          <p:cNvPr id="9" name="Picture 11" descr="2_Object_C"/>
          <p:cNvPicPr>
            <a:picLocks noChangeAspect="1" noChangeArrowheads="1"/>
          </p:cNvPicPr>
          <p:nvPr/>
        </p:nvPicPr>
        <p:blipFill>
          <a:blip r:embed="rId2">
            <a:duotone>
              <a:prstClr val="black"/>
              <a:srgbClr val="F8F57B">
                <a:tint val="45000"/>
                <a:satMod val="400000"/>
              </a:srgbClr>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661625" y="2245450"/>
            <a:ext cx="3589741"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2_Object_D"/>
          <p:cNvPicPr>
            <a:picLocks noChangeAspect="1" noChangeArrowheads="1"/>
          </p:cNvPicPr>
          <p:nvPr/>
        </p:nvPicPr>
        <p:blipFill>
          <a:blip r:embed="rId4">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4890933" y="2245450"/>
            <a:ext cx="3589742"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aixaDeTexto 10"/>
          <p:cNvSpPr txBox="1"/>
          <p:nvPr/>
        </p:nvSpPr>
        <p:spPr>
          <a:xfrm>
            <a:off x="1073391" y="2627109"/>
            <a:ext cx="2730106" cy="430887"/>
          </a:xfrm>
          <a:prstGeom prst="rect">
            <a:avLst/>
          </a:prstGeom>
          <a:noFill/>
        </p:spPr>
        <p:txBody>
          <a:bodyPr wrap="none" lIns="0" tIns="0" rIns="0" bIns="0" rtlCol="0">
            <a:spAutoFit/>
          </a:bodyPr>
          <a:lstStyle/>
          <a:p>
            <a:r>
              <a:rPr lang="pt-BR" sz="2800" b="1" dirty="0" smtClean="0">
                <a:solidFill>
                  <a:schemeClr val="bg1"/>
                </a:solidFill>
              </a:rPr>
              <a:t>Controles HTML</a:t>
            </a:r>
          </a:p>
        </p:txBody>
      </p:sp>
      <p:sp>
        <p:nvSpPr>
          <p:cNvPr id="12" name="CaixaDeTexto 11"/>
          <p:cNvSpPr txBox="1"/>
          <p:nvPr/>
        </p:nvSpPr>
        <p:spPr>
          <a:xfrm>
            <a:off x="5109988" y="2608073"/>
            <a:ext cx="3151632" cy="430887"/>
          </a:xfrm>
          <a:prstGeom prst="rect">
            <a:avLst/>
          </a:prstGeom>
          <a:noFill/>
        </p:spPr>
        <p:txBody>
          <a:bodyPr wrap="none" lIns="0" tIns="0" rIns="0" bIns="0" rtlCol="0">
            <a:spAutoFit/>
          </a:bodyPr>
          <a:lstStyle/>
          <a:p>
            <a:r>
              <a:rPr lang="pt-BR" sz="2800" b="1" dirty="0" smtClean="0">
                <a:solidFill>
                  <a:schemeClr val="bg1"/>
                </a:solidFill>
              </a:rPr>
              <a:t>Controles Servidor</a:t>
            </a:r>
          </a:p>
        </p:txBody>
      </p:sp>
      <p:pic>
        <p:nvPicPr>
          <p:cNvPr id="4"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430" b="14471"/>
          <a:stretch/>
        </p:blipFill>
        <p:spPr bwMode="auto">
          <a:xfrm rot="822080">
            <a:off x="6242445" y="516986"/>
            <a:ext cx="1291407" cy="1425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7077" y="578520"/>
            <a:ext cx="1307328" cy="130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AutoShape 14"/>
          <p:cNvSpPr>
            <a:spLocks noChangeArrowheads="1"/>
          </p:cNvSpPr>
          <p:nvPr/>
        </p:nvSpPr>
        <p:spPr bwMode="auto">
          <a:xfrm>
            <a:off x="713441" y="3580052"/>
            <a:ext cx="3486108" cy="787400"/>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algn="ctr" defTabSz="914400">
              <a:lnSpc>
                <a:spcPct val="90000"/>
              </a:lnSpc>
              <a:spcBef>
                <a:spcPct val="40000"/>
              </a:spcBef>
              <a:defRPr/>
            </a:pPr>
            <a:r>
              <a:rPr lang="en-US" kern="0" dirty="0" err="1" smtClean="0">
                <a:solidFill>
                  <a:sysClr val="windowText" lastClr="000000"/>
                </a:solidFill>
              </a:rPr>
              <a:t>Cliente</a:t>
            </a:r>
            <a:r>
              <a:rPr lang="en-US" kern="0" dirty="0" smtClean="0">
                <a:solidFill>
                  <a:sysClr val="windowText" lastClr="000000"/>
                </a:solidFill>
              </a:rPr>
              <a:t> (JavaScript)</a:t>
            </a:r>
            <a:endParaRPr lang="en-US" b="1" kern="0" dirty="0">
              <a:solidFill>
                <a:sysClr val="windowText" lastClr="000000"/>
              </a:solidFill>
            </a:endParaRPr>
          </a:p>
        </p:txBody>
      </p:sp>
      <p:sp>
        <p:nvSpPr>
          <p:cNvPr id="29" name="AutoShape 14"/>
          <p:cNvSpPr>
            <a:spLocks noChangeArrowheads="1"/>
          </p:cNvSpPr>
          <p:nvPr/>
        </p:nvSpPr>
        <p:spPr bwMode="auto">
          <a:xfrm>
            <a:off x="4942750" y="3580052"/>
            <a:ext cx="3486108" cy="787400"/>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algn="ct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Servidor</a:t>
            </a:r>
            <a:r>
              <a:rPr lang="en-US" kern="0" dirty="0" smtClean="0">
                <a:solidFill>
                  <a:sysClr val="windowText" lastClr="000000"/>
                </a:solidFill>
              </a:rPr>
              <a:t> (Visual C#)</a:t>
            </a:r>
            <a:endParaRPr lang="en-US" b="1" kern="0" dirty="0">
              <a:solidFill>
                <a:sysClr val="windowText" lastClr="000000"/>
              </a:solidFill>
            </a:endParaRPr>
          </a:p>
        </p:txBody>
      </p:sp>
    </p:spTree>
    <p:extLst>
      <p:ext uri="{BB962C8B-B14F-4D97-AF65-F5344CB8AC3E}">
        <p14:creationId xmlns:p14="http://schemas.microsoft.com/office/powerpoint/2010/main" val="418375325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Controles HTML</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4</a:t>
            </a:fld>
            <a:endParaRPr lang="en-US" dirty="0"/>
          </a:p>
        </p:txBody>
      </p:sp>
      <p:sp>
        <p:nvSpPr>
          <p:cNvPr id="13" name="AutoShape 12"/>
          <p:cNvSpPr>
            <a:spLocks noChangeArrowheads="1"/>
          </p:cNvSpPr>
          <p:nvPr/>
        </p:nvSpPr>
        <p:spPr bwMode="auto">
          <a:xfrm>
            <a:off x="396051" y="1728738"/>
            <a:ext cx="8147050" cy="3201988"/>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4" name="Group 13"/>
          <p:cNvGrpSpPr>
            <a:grpSpLocks/>
          </p:cNvGrpSpPr>
          <p:nvPr/>
        </p:nvGrpSpPr>
        <p:grpSpPr bwMode="auto">
          <a:xfrm>
            <a:off x="510351" y="2187526"/>
            <a:ext cx="7918450" cy="787400"/>
            <a:chOff x="314" y="1184"/>
            <a:chExt cx="4988" cy="496"/>
          </a:xfrm>
        </p:grpSpPr>
        <p:sp>
          <p:nvSpPr>
            <p:cNvPr id="15"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a:solidFill>
                    <a:sysClr val="windowText" lastClr="000000"/>
                  </a:solidFill>
                </a:rPr>
                <a:t>Classe</a:t>
              </a:r>
              <a:r>
                <a:rPr lang="en-US" kern="0" dirty="0">
                  <a:solidFill>
                    <a:sysClr val="windowText" lastClr="000000"/>
                  </a:solidFill>
                </a:rPr>
                <a:t> Base: </a:t>
              </a:r>
              <a:r>
                <a:rPr lang="en-US" b="1" kern="0" dirty="0" err="1">
                  <a:solidFill>
                    <a:sysClr val="windowText" lastClr="000000"/>
                  </a:solidFill>
                </a:rPr>
                <a:t>System.Web.UI.HtmlControls</a:t>
              </a:r>
              <a:endParaRPr lang="en-US" b="1" kern="0" dirty="0">
                <a:solidFill>
                  <a:sysClr val="windowText" lastClr="000000"/>
                </a:solidFill>
              </a:endParaRPr>
            </a:p>
          </p:txBody>
        </p:sp>
        <p:sp>
          <p:nvSpPr>
            <p:cNvPr id="16"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17" name="Group 16"/>
          <p:cNvGrpSpPr>
            <a:grpSpLocks/>
          </p:cNvGrpSpPr>
          <p:nvPr/>
        </p:nvGrpSpPr>
        <p:grpSpPr bwMode="auto">
          <a:xfrm>
            <a:off x="510351" y="3063826"/>
            <a:ext cx="7918450" cy="787400"/>
            <a:chOff x="410" y="1280"/>
            <a:chExt cx="4988" cy="496"/>
          </a:xfrm>
        </p:grpSpPr>
        <p:sp>
          <p:nvSpPr>
            <p:cNvPr id="18"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a:solidFill>
                    <a:sysClr val="windowText" lastClr="000000"/>
                  </a:solidFill>
                </a:rPr>
                <a:t>Por</a:t>
              </a:r>
              <a:r>
                <a:rPr lang="en-US" kern="0" dirty="0">
                  <a:solidFill>
                    <a:sysClr val="windowText" lastClr="000000"/>
                  </a:solidFill>
                </a:rPr>
                <a:t> </a:t>
              </a:r>
              <a:r>
                <a:rPr lang="en-US" kern="0" dirty="0" err="1">
                  <a:solidFill>
                    <a:sysClr val="windowText" lastClr="000000"/>
                  </a:solidFill>
                </a:rPr>
                <a:t>P</a:t>
              </a:r>
              <a:r>
                <a:rPr lang="en-US" kern="0" dirty="0" err="1" smtClean="0">
                  <a:solidFill>
                    <a:sysClr val="windowText" lastClr="000000"/>
                  </a:solidFill>
                </a:rPr>
                <a:t>adrão</a:t>
              </a:r>
              <a:r>
                <a:rPr lang="en-US" kern="0" dirty="0" smtClean="0">
                  <a:solidFill>
                    <a:sysClr val="windowText" lastClr="000000"/>
                  </a:solidFill>
                </a:rPr>
                <a:t> </a:t>
              </a:r>
              <a:r>
                <a:rPr lang="en-US" kern="0" dirty="0" err="1">
                  <a:solidFill>
                    <a:sysClr val="windowText" lastClr="000000"/>
                  </a:solidFill>
                </a:rPr>
                <a:t>são</a:t>
              </a:r>
              <a:r>
                <a:rPr lang="en-US" kern="0" dirty="0">
                  <a:solidFill>
                    <a:sysClr val="windowText" lastClr="000000"/>
                  </a:solidFill>
                </a:rPr>
                <a:t> </a:t>
              </a:r>
              <a:r>
                <a:rPr lang="en-US" kern="0" dirty="0" err="1" smtClean="0">
                  <a:solidFill>
                    <a:sysClr val="windowText" lastClr="000000"/>
                  </a:solidFill>
                </a:rPr>
                <a:t>Manipulados</a:t>
              </a:r>
              <a:r>
                <a:rPr lang="en-US" kern="0" dirty="0" smtClean="0">
                  <a:solidFill>
                    <a:sysClr val="windowText" lastClr="000000"/>
                  </a:solidFill>
                </a:rPr>
                <a:t> no </a:t>
              </a:r>
              <a:r>
                <a:rPr lang="en-US" b="1" kern="0" dirty="0" err="1" smtClean="0">
                  <a:solidFill>
                    <a:sysClr val="windowText" lastClr="000000"/>
                  </a:solidFill>
                </a:rPr>
                <a:t>Lado</a:t>
              </a:r>
              <a:r>
                <a:rPr lang="en-US" b="1" kern="0" dirty="0" smtClean="0">
                  <a:solidFill>
                    <a:sysClr val="windowText" lastClr="000000"/>
                  </a:solidFill>
                </a:rPr>
                <a:t> </a:t>
              </a:r>
              <a:r>
                <a:rPr lang="en-US" b="1" kern="0" dirty="0">
                  <a:solidFill>
                    <a:sysClr val="windowText" lastClr="000000"/>
                  </a:solidFill>
                </a:rPr>
                <a:t>do </a:t>
              </a:r>
              <a:r>
                <a:rPr lang="en-US" b="1" kern="0" dirty="0" err="1" smtClean="0">
                  <a:solidFill>
                    <a:sysClr val="windowText" lastClr="000000"/>
                  </a:solidFill>
                </a:rPr>
                <a:t>Cliente</a:t>
              </a:r>
              <a:r>
                <a:rPr lang="en-US" b="1" kern="0" dirty="0" smtClean="0">
                  <a:solidFill>
                    <a:sysClr val="windowText" lastClr="000000"/>
                  </a:solidFill>
                </a:rPr>
                <a:t> </a:t>
              </a:r>
              <a:r>
                <a:rPr lang="en-US" b="1" kern="0" dirty="0">
                  <a:solidFill>
                    <a:sysClr val="windowText" lastClr="000000"/>
                  </a:solidFill>
                </a:rPr>
                <a:t>(JavaScript)</a:t>
              </a:r>
            </a:p>
          </p:txBody>
        </p:sp>
        <p:sp>
          <p:nvSpPr>
            <p:cNvPr id="19"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20" name="Group 19"/>
          <p:cNvGrpSpPr>
            <a:grpSpLocks/>
          </p:cNvGrpSpPr>
          <p:nvPr/>
        </p:nvGrpSpPr>
        <p:grpSpPr bwMode="auto">
          <a:xfrm>
            <a:off x="510351" y="3940126"/>
            <a:ext cx="7918450" cy="787400"/>
            <a:chOff x="336" y="2144"/>
            <a:chExt cx="4988" cy="496"/>
          </a:xfrm>
        </p:grpSpPr>
        <p:sp>
          <p:nvSpPr>
            <p:cNvPr id="21" name="AutoShape 20"/>
            <p:cNvSpPr>
              <a:spLocks noChangeArrowheads="1"/>
            </p:cNvSpPr>
            <p:nvPr/>
          </p:nvSpPr>
          <p:spPr bwMode="auto">
            <a:xfrm>
              <a:off x="480" y="214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buClr>
                  <a:srgbClr val="006699"/>
                </a:buClr>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a:solidFill>
                    <a:sysClr val="windowText" lastClr="000000"/>
                  </a:solidFill>
                </a:rPr>
                <a:t>Podem</a:t>
              </a:r>
              <a:r>
                <a:rPr lang="en-US" kern="0" dirty="0">
                  <a:solidFill>
                    <a:sysClr val="windowText" lastClr="000000"/>
                  </a:solidFill>
                </a:rPr>
                <a:t> </a:t>
              </a:r>
              <a:r>
                <a:rPr lang="en-US" kern="0" dirty="0" err="1">
                  <a:solidFill>
                    <a:sysClr val="windowText" lastClr="000000"/>
                  </a:solidFill>
                </a:rPr>
                <a:t>ser</a:t>
              </a:r>
              <a:r>
                <a:rPr lang="en-US" kern="0" dirty="0">
                  <a:solidFill>
                    <a:sysClr val="windowText" lastClr="000000"/>
                  </a:solidFill>
                </a:rPr>
                <a:t> </a:t>
              </a:r>
              <a:r>
                <a:rPr lang="en-US" kern="0" dirty="0" err="1">
                  <a:solidFill>
                    <a:sysClr val="windowText" lastClr="000000"/>
                  </a:solidFill>
                </a:rPr>
                <a:t>C</a:t>
              </a:r>
              <a:r>
                <a:rPr lang="en-US" kern="0" dirty="0" err="1" smtClean="0">
                  <a:solidFill>
                    <a:sysClr val="windowText" lastClr="000000"/>
                  </a:solidFill>
                </a:rPr>
                <a:t>onvertidos</a:t>
              </a:r>
              <a:r>
                <a:rPr lang="en-US" kern="0" dirty="0" smtClean="0">
                  <a:solidFill>
                    <a:sysClr val="windowText" lastClr="000000"/>
                  </a:solidFill>
                </a:rPr>
                <a:t> </a:t>
              </a:r>
              <a:r>
                <a:rPr lang="en-US" kern="0" dirty="0" err="1">
                  <a:solidFill>
                    <a:sysClr val="windowText" lastClr="000000"/>
                  </a:solidFill>
                </a:rPr>
                <a:t>para</a:t>
              </a:r>
              <a:r>
                <a:rPr lang="en-US" kern="0" dirty="0">
                  <a:solidFill>
                    <a:sysClr val="windowText" lastClr="000000"/>
                  </a:solidFill>
                </a:rPr>
                <a:t> </a:t>
              </a:r>
              <a:r>
                <a:rPr lang="en-US" b="1" kern="0" dirty="0" err="1" smtClean="0">
                  <a:solidFill>
                    <a:sysClr val="windowText" lastClr="000000"/>
                  </a:solidFill>
                </a:rPr>
                <a:t>Controles</a:t>
              </a:r>
              <a:r>
                <a:rPr lang="en-US" b="1" kern="0" dirty="0" smtClean="0">
                  <a:solidFill>
                    <a:sysClr val="windowText" lastClr="000000"/>
                  </a:solidFill>
                </a:rPr>
                <a:t> </a:t>
              </a:r>
              <a:r>
                <a:rPr lang="en-US" b="1" kern="0" dirty="0">
                  <a:solidFill>
                    <a:sysClr val="windowText" lastClr="000000"/>
                  </a:solidFill>
                </a:rPr>
                <a:t>de </a:t>
              </a:r>
              <a:r>
                <a:rPr lang="en-US" b="1" kern="0" dirty="0" err="1" smtClean="0">
                  <a:solidFill>
                    <a:sysClr val="windowText" lastClr="000000"/>
                  </a:solidFill>
                </a:rPr>
                <a:t>Servidor</a:t>
              </a:r>
              <a:r>
                <a:rPr lang="en-US" b="1" kern="0" dirty="0" smtClean="0">
                  <a:solidFill>
                    <a:sysClr val="windowText" lastClr="000000"/>
                  </a:solidFill>
                </a:rPr>
                <a:t> </a:t>
              </a:r>
              <a:r>
                <a:rPr lang="en-US" b="1" kern="0" dirty="0">
                  <a:solidFill>
                    <a:sysClr val="windowText" lastClr="000000"/>
                  </a:solidFill>
                </a:rPr>
                <a:t>(</a:t>
              </a:r>
              <a:r>
                <a:rPr lang="en-US" b="1" kern="0" dirty="0" err="1" smtClean="0">
                  <a:solidFill>
                    <a:sysClr val="windowText" lastClr="000000"/>
                  </a:solidFill>
                </a:rPr>
                <a:t>Runat</a:t>
              </a:r>
              <a:r>
                <a:rPr lang="en-US" b="1" kern="0" dirty="0" smtClean="0">
                  <a:solidFill>
                    <a:sysClr val="windowText" lastClr="000000"/>
                  </a:solidFill>
                </a:rPr>
                <a:t>=Server)</a:t>
              </a:r>
              <a:endParaRPr kumimoji="0" lang="en-US" b="0" i="0" u="none" strike="noStrike" kern="0" cap="none" spc="0" normalizeH="0" baseline="0" noProof="0" dirty="0" smtClean="0">
                <a:ln>
                  <a:noFill/>
                </a:ln>
                <a:solidFill>
                  <a:sysClr val="windowText" lastClr="000000"/>
                </a:solidFill>
                <a:effectLst/>
                <a:uLnTx/>
                <a:uFillTx/>
              </a:endParaRPr>
            </a:p>
          </p:txBody>
        </p:sp>
        <p:sp>
          <p:nvSpPr>
            <p:cNvPr id="24" name="AutoShape 21"/>
            <p:cNvSpPr>
              <a:spLocks noChangeArrowheads="1"/>
            </p:cNvSpPr>
            <p:nvPr/>
          </p:nvSpPr>
          <p:spPr bwMode="auto">
            <a:xfrm>
              <a:off x="336" y="221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3</a:t>
              </a:r>
            </a:p>
          </p:txBody>
        </p:sp>
      </p:grpSp>
    </p:spTree>
    <p:extLst>
      <p:ext uri="{BB962C8B-B14F-4D97-AF65-F5344CB8AC3E}">
        <p14:creationId xmlns:p14="http://schemas.microsoft.com/office/powerpoint/2010/main" val="292153545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5</a:t>
            </a:fld>
            <a:endParaRPr lang="en-US" dirty="0"/>
          </a:p>
        </p:txBody>
      </p:sp>
      <p:sp>
        <p:nvSpPr>
          <p:cNvPr id="6" name="Rounded Rectangle 844804"/>
          <p:cNvSpPr>
            <a:spLocks noChangeArrowheads="1"/>
          </p:cNvSpPr>
          <p:nvPr/>
        </p:nvSpPr>
        <p:spPr bwMode="auto">
          <a:xfrm>
            <a:off x="847725" y="1471613"/>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uma</a:t>
            </a: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P</a:t>
            </a:r>
            <a:r>
              <a:rPr kumimoji="0" lang="en-US" sz="1600" b="1" i="0" u="none" strike="noStrike" kern="0" cap="none" spc="0" normalizeH="0" baseline="0" noProof="0" dirty="0" err="1" smtClean="0">
                <a:ln>
                  <a:noFill/>
                </a:ln>
                <a:solidFill>
                  <a:sysClr val="windowText" lastClr="000000"/>
                </a:solidFill>
                <a:effectLst/>
                <a:uLnTx/>
                <a:uFillTx/>
              </a:rPr>
              <a:t>ágina</a:t>
            </a:r>
            <a:r>
              <a:rPr kumimoji="0" lang="en-US" sz="1600" b="1" i="0" u="none" strike="noStrike" kern="0" cap="none" spc="0" normalizeH="0" baseline="0" noProof="0" dirty="0" smtClean="0">
                <a:ln>
                  <a:noFill/>
                </a:ln>
                <a:solidFill>
                  <a:sysClr val="windowText" lastClr="000000"/>
                </a:solidFill>
                <a:effectLst/>
                <a:uLnTx/>
                <a:uFillTx/>
              </a:rPr>
              <a:t> com </a:t>
            </a:r>
            <a:r>
              <a:rPr kumimoji="0" lang="en-US" sz="1600" b="1" i="0" u="none" strike="noStrike" kern="0" cap="none" spc="0" normalizeH="0" baseline="0" noProof="0" dirty="0" err="1" smtClean="0">
                <a:ln>
                  <a:noFill/>
                </a:ln>
                <a:solidFill>
                  <a:sysClr val="windowText" lastClr="000000"/>
                </a:solidFill>
                <a:effectLst/>
                <a:uLnTx/>
                <a:uFillTx/>
              </a:rPr>
              <a:t>Controles</a:t>
            </a:r>
            <a:r>
              <a:rPr kumimoji="0" lang="en-US" sz="1600" b="1" i="0" u="none" strike="noStrike" kern="0" cap="none" spc="0" normalizeH="0" baseline="0" noProof="0" dirty="0" smtClean="0">
                <a:ln>
                  <a:noFill/>
                </a:ln>
                <a:solidFill>
                  <a:sysClr val="windowText" lastClr="000000"/>
                </a:solidFill>
                <a:effectLst/>
                <a:uLnTx/>
                <a:uFillTx/>
              </a:rPr>
              <a:t> HTML</a:t>
            </a:r>
          </a:p>
        </p:txBody>
      </p:sp>
      <p:sp>
        <p:nvSpPr>
          <p:cNvPr id="7" name="Rounded Rectangle 836634"/>
          <p:cNvSpPr>
            <a:spLocks noChangeArrowheads="1"/>
          </p:cNvSpPr>
          <p:nvPr/>
        </p:nvSpPr>
        <p:spPr bwMode="auto">
          <a:xfrm>
            <a:off x="677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990033"/>
                </a:solidFill>
                <a:effectLst/>
                <a:uLnTx/>
                <a:uFillTx/>
              </a:rPr>
              <a:t>1</a:t>
            </a:r>
          </a:p>
        </p:txBody>
      </p:sp>
      <p:sp>
        <p:nvSpPr>
          <p:cNvPr id="10" name="Rounded Rectangle 844804"/>
          <p:cNvSpPr>
            <a:spLocks noChangeArrowheads="1"/>
          </p:cNvSpPr>
          <p:nvPr/>
        </p:nvSpPr>
        <p:spPr bwMode="auto">
          <a:xfrm>
            <a:off x="861219" y="2251075"/>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Visualizando</a:t>
            </a:r>
            <a:r>
              <a:rPr kumimoji="0" lang="en-US" sz="1600" b="1" i="0" u="none" strike="noStrike" kern="0" cap="none" spc="0" normalizeH="0" baseline="0" noProof="0" dirty="0" smtClean="0">
                <a:ln>
                  <a:noFill/>
                </a:ln>
                <a:solidFill>
                  <a:sysClr val="windowText" lastClr="000000"/>
                </a:solidFill>
                <a:effectLst/>
                <a:uLnTx/>
                <a:uFillTx/>
              </a:rPr>
              <a:t> o </a:t>
            </a:r>
            <a:r>
              <a:rPr lang="en-US" sz="1600" b="1" kern="0" dirty="0" err="1">
                <a:solidFill>
                  <a:sysClr val="windowText" lastClr="000000"/>
                </a:solidFill>
              </a:rPr>
              <a:t>C</a:t>
            </a:r>
            <a:r>
              <a:rPr kumimoji="0" lang="en-US" sz="1600" b="1" i="0" u="none" strike="noStrike" kern="0" cap="none" spc="0" normalizeH="0" baseline="0" noProof="0" dirty="0" err="1" smtClean="0">
                <a:ln>
                  <a:noFill/>
                </a:ln>
                <a:solidFill>
                  <a:sysClr val="windowText" lastClr="000000"/>
                </a:solidFill>
                <a:effectLst/>
                <a:uLnTx/>
                <a:uFillTx/>
              </a:rPr>
              <a:t>ódigo</a:t>
            </a:r>
            <a:r>
              <a:rPr kumimoji="0" lang="en-US" sz="1600" b="1" i="0" u="none" strike="noStrike" kern="0" cap="none" spc="0" normalizeH="0" baseline="0" noProof="0" dirty="0" smtClean="0">
                <a:ln>
                  <a:noFill/>
                </a:ln>
                <a:solidFill>
                  <a:sysClr val="windowText" lastClr="000000"/>
                </a:solidFill>
                <a:effectLst/>
                <a:uLnTx/>
                <a:uFillTx/>
              </a:rPr>
              <a:t> HTML</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nos</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Modos</a:t>
            </a:r>
            <a:r>
              <a:rPr kumimoji="0" lang="en-US" sz="1600" b="1" i="0" u="none" strike="noStrike" kern="0" cap="none" spc="0" normalizeH="0" noProof="0" dirty="0" smtClean="0">
                <a:ln>
                  <a:noFill/>
                </a:ln>
                <a:solidFill>
                  <a:sysClr val="windowText" lastClr="000000"/>
                </a:solidFill>
                <a:effectLst/>
                <a:uLnTx/>
                <a:uFillTx/>
              </a:rPr>
              <a:t> de (</a:t>
            </a:r>
            <a:r>
              <a:rPr kumimoji="0" lang="en-US" sz="1600" b="1" i="0" u="none" strike="noStrike" kern="0" cap="none" spc="0" normalizeH="0" noProof="0" dirty="0" err="1" smtClean="0">
                <a:ln>
                  <a:noFill/>
                </a:ln>
                <a:solidFill>
                  <a:sysClr val="windowText" lastClr="000000"/>
                </a:solidFill>
                <a:effectLst/>
                <a:uLnTx/>
                <a:uFillTx/>
              </a:rPr>
              <a:t>Compilação</a:t>
            </a:r>
            <a:r>
              <a:rPr kumimoji="0" lang="en-US" sz="1600" b="1" i="0" u="none" strike="noStrike" kern="0" cap="none" spc="0" normalizeH="0" noProof="0" dirty="0" smtClean="0">
                <a:ln>
                  <a:noFill/>
                </a:ln>
                <a:solidFill>
                  <a:sysClr val="windowText" lastClr="000000"/>
                </a:solidFill>
                <a:effectLst/>
                <a:uLnTx/>
                <a:uFillTx/>
              </a:rPr>
              <a:t> e </a:t>
            </a:r>
            <a:r>
              <a:rPr kumimoji="0" lang="en-US" sz="1600" b="1" i="0" u="none" strike="noStrike" kern="0" cap="none" spc="0" normalizeH="0" noProof="0" dirty="0" err="1" smtClean="0">
                <a:ln>
                  <a:noFill/>
                </a:ln>
                <a:solidFill>
                  <a:sysClr val="windowText" lastClr="000000"/>
                </a:solidFill>
                <a:effectLst/>
                <a:uLnTx/>
                <a:uFillTx/>
              </a:rPr>
              <a:t>Execução</a:t>
            </a:r>
            <a:r>
              <a:rPr kumimoji="0" lang="en-US" sz="1600" b="1" i="0" u="none" strike="noStrike" kern="0" cap="none" spc="0" normalizeH="0" noProof="0" dirty="0" smtClean="0">
                <a:ln>
                  <a:noFill/>
                </a:ln>
                <a:solidFill>
                  <a:sysClr val="windowText" lastClr="000000"/>
                </a:solidFill>
                <a:effectLst/>
                <a:uLnTx/>
                <a:uFillTx/>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691357" y="2366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861218" y="3043300"/>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Convertendo</a:t>
            </a:r>
            <a:r>
              <a:rPr kumimoji="0" lang="en-US" sz="1600" b="1" i="0" u="none" strike="noStrike" kern="0" cap="none" spc="0" normalizeH="0" baseline="0" noProof="0" dirty="0" smtClean="0">
                <a:ln>
                  <a:noFill/>
                </a:ln>
                <a:solidFill>
                  <a:sysClr val="windowText" lastClr="000000"/>
                </a:solidFill>
                <a:effectLst/>
                <a:uLnTx/>
                <a:uFillTx/>
              </a:rPr>
              <a:t> um </a:t>
            </a:r>
            <a:r>
              <a:rPr lang="en-US" sz="1600" b="1" kern="0" dirty="0" err="1">
                <a:solidFill>
                  <a:sysClr val="windowText" lastClr="000000"/>
                </a:solidFill>
              </a:rPr>
              <a:t>C</a:t>
            </a:r>
            <a:r>
              <a:rPr kumimoji="0" lang="en-US" sz="1600" b="1" i="0" u="none" strike="noStrike" kern="0" cap="none" spc="0" normalizeH="0" baseline="0" noProof="0" dirty="0" err="1" smtClean="0">
                <a:ln>
                  <a:noFill/>
                </a:ln>
                <a:solidFill>
                  <a:sysClr val="windowText" lastClr="000000"/>
                </a:solidFill>
                <a:effectLst/>
                <a:uLnTx/>
                <a:uFillTx/>
              </a:rPr>
              <a:t>ontrole</a:t>
            </a:r>
            <a:r>
              <a:rPr kumimoji="0" lang="en-US" sz="1600" b="1" i="0" u="none" strike="noStrike" kern="0" cap="none" spc="0" normalizeH="0" noProof="0" dirty="0" smtClean="0">
                <a:ln>
                  <a:noFill/>
                </a:ln>
                <a:solidFill>
                  <a:sysClr val="windowText" lastClr="000000"/>
                </a:solidFill>
                <a:effectLst/>
                <a:uLnTx/>
                <a:uFillTx/>
              </a:rPr>
              <a:t> HTML </a:t>
            </a:r>
            <a:r>
              <a:rPr kumimoji="0" lang="en-US" sz="1600" b="1" i="0" u="none" strike="noStrike" kern="0" cap="none" spc="0" normalizeH="0" noProof="0" dirty="0" err="1" smtClean="0">
                <a:ln>
                  <a:noFill/>
                </a:ln>
                <a:solidFill>
                  <a:sysClr val="windowText" lastClr="000000"/>
                </a:solidFill>
                <a:effectLst/>
                <a:uLnTx/>
                <a:uFillTx/>
              </a:rPr>
              <a:t>para</a:t>
            </a:r>
            <a:r>
              <a:rPr kumimoji="0" lang="en-US" sz="1600" b="1" i="0" u="none" strike="noStrike" kern="0" cap="none" spc="0" normalizeH="0" noProof="0" dirty="0" smtClean="0">
                <a:ln>
                  <a:noFill/>
                </a:ln>
                <a:solidFill>
                  <a:sysClr val="windowText" lastClr="000000"/>
                </a:solidFill>
                <a:effectLst/>
                <a:uLnTx/>
                <a:uFillTx/>
              </a:rPr>
              <a:t> um </a:t>
            </a:r>
            <a:r>
              <a:rPr kumimoji="0" lang="en-US" sz="1600" b="1" i="0" u="none" strike="noStrike" kern="0" cap="none" spc="0" normalizeH="0" noProof="0" dirty="0" err="1" smtClean="0">
                <a:ln>
                  <a:noFill/>
                </a:ln>
                <a:solidFill>
                  <a:sysClr val="windowText" lastClr="000000"/>
                </a:solidFill>
                <a:effectLst/>
                <a:uLnTx/>
                <a:uFillTx/>
              </a:rPr>
              <a:t>Controle</a:t>
            </a:r>
            <a:r>
              <a:rPr kumimoji="0" lang="en-US" sz="1600" b="1" i="0" u="none" strike="noStrike" kern="0" cap="none" spc="0" normalizeH="0" noProof="0" dirty="0" smtClean="0">
                <a:ln>
                  <a:noFill/>
                </a:ln>
                <a:solidFill>
                  <a:sysClr val="windowText" lastClr="000000"/>
                </a:solidFill>
                <a:effectLst/>
                <a:uLnTx/>
                <a:uFillTx/>
              </a:rPr>
              <a:t> de SERVIDOR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9" name="Rounded Rectangle 836634"/>
          <p:cNvSpPr>
            <a:spLocks noChangeArrowheads="1"/>
          </p:cNvSpPr>
          <p:nvPr/>
        </p:nvSpPr>
        <p:spPr bwMode="auto">
          <a:xfrm>
            <a:off x="691356" y="31591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53528931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Controles de Servidor</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6</a:t>
            </a:fld>
            <a:endParaRPr lang="en-US" dirty="0"/>
          </a:p>
        </p:txBody>
      </p:sp>
      <p:sp>
        <p:nvSpPr>
          <p:cNvPr id="14" name="AutoShape 12"/>
          <p:cNvSpPr>
            <a:spLocks noChangeArrowheads="1"/>
          </p:cNvSpPr>
          <p:nvPr/>
        </p:nvSpPr>
        <p:spPr bwMode="auto">
          <a:xfrm>
            <a:off x="443553" y="1756936"/>
            <a:ext cx="8147050" cy="3201988"/>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5" name="Group 13"/>
          <p:cNvGrpSpPr>
            <a:grpSpLocks/>
          </p:cNvGrpSpPr>
          <p:nvPr/>
        </p:nvGrpSpPr>
        <p:grpSpPr bwMode="auto">
          <a:xfrm>
            <a:off x="557853" y="2215724"/>
            <a:ext cx="7918450" cy="787400"/>
            <a:chOff x="314" y="1184"/>
            <a:chExt cx="4988" cy="496"/>
          </a:xfrm>
        </p:grpSpPr>
        <p:sp>
          <p:nvSpPr>
            <p:cNvPr id="16"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a:solidFill>
                    <a:sysClr val="windowText" lastClr="000000"/>
                  </a:solidFill>
                </a:rPr>
                <a:t>Classe</a:t>
              </a:r>
              <a:r>
                <a:rPr lang="en-US" kern="0" dirty="0">
                  <a:solidFill>
                    <a:sysClr val="windowText" lastClr="000000"/>
                  </a:solidFill>
                </a:rPr>
                <a:t> Base: </a:t>
              </a:r>
              <a:r>
                <a:rPr lang="en-US" b="1" kern="0" dirty="0" err="1">
                  <a:solidFill>
                    <a:sysClr val="windowText" lastClr="000000"/>
                  </a:solidFill>
                </a:rPr>
                <a:t>System.Web.UI.WebControls</a:t>
              </a:r>
              <a:endParaRPr lang="en-US" b="1" kern="0" dirty="0">
                <a:solidFill>
                  <a:sysClr val="windowText" lastClr="000000"/>
                </a:solidFill>
              </a:endParaRPr>
            </a:p>
          </p:txBody>
        </p:sp>
        <p:sp>
          <p:nvSpPr>
            <p:cNvPr id="17"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18" name="Group 16"/>
          <p:cNvGrpSpPr>
            <a:grpSpLocks/>
          </p:cNvGrpSpPr>
          <p:nvPr/>
        </p:nvGrpSpPr>
        <p:grpSpPr bwMode="auto">
          <a:xfrm>
            <a:off x="557853" y="3092024"/>
            <a:ext cx="7918450" cy="787400"/>
            <a:chOff x="410" y="1280"/>
            <a:chExt cx="4988" cy="496"/>
          </a:xfrm>
        </p:grpSpPr>
        <p:sp>
          <p:nvSpPr>
            <p:cNvPr id="2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kumimoji="0" lang="en-US" b="1" i="0" u="none" strike="noStrike" kern="0" cap="none" spc="0" normalizeH="0" baseline="0" noProof="0" dirty="0" smtClean="0">
                  <a:ln>
                    <a:noFill/>
                  </a:ln>
                  <a:solidFill>
                    <a:sysClr val="windowText" lastClr="000000"/>
                  </a:solidFill>
                  <a:effectLst/>
                  <a:uLnTx/>
                  <a:uFillTx/>
                </a:rPr>
                <a:t>C</a:t>
              </a:r>
              <a:r>
                <a:rPr lang="en-US" b="1" kern="0" dirty="0" err="1" smtClean="0">
                  <a:solidFill>
                    <a:sysClr val="windowText" lastClr="000000"/>
                  </a:solidFill>
                </a:rPr>
                <a:t>ontroles</a:t>
              </a:r>
              <a:r>
                <a:rPr lang="en-US" b="1" kern="0" dirty="0" smtClean="0">
                  <a:solidFill>
                    <a:sysClr val="windowText" lastClr="000000"/>
                  </a:solidFill>
                </a:rPr>
                <a:t> </a:t>
              </a:r>
              <a:r>
                <a:rPr lang="en-US" b="1" kern="0" dirty="0">
                  <a:solidFill>
                    <a:sysClr val="windowText" lastClr="000000"/>
                  </a:solidFill>
                </a:rPr>
                <a:t>de </a:t>
              </a:r>
              <a:r>
                <a:rPr lang="en-US" b="1" kern="0" dirty="0" err="1">
                  <a:solidFill>
                    <a:sysClr val="windowText" lastClr="000000"/>
                  </a:solidFill>
                </a:rPr>
                <a:t>S</a:t>
              </a:r>
              <a:r>
                <a:rPr lang="en-US" b="1" kern="0" dirty="0" err="1" smtClean="0">
                  <a:solidFill>
                    <a:sysClr val="windowText" lastClr="000000"/>
                  </a:solidFill>
                </a:rPr>
                <a:t>ervidor</a:t>
              </a:r>
              <a:r>
                <a:rPr lang="en-US" b="1" kern="0" dirty="0" smtClean="0">
                  <a:solidFill>
                    <a:sysClr val="windowText" lastClr="000000"/>
                  </a:solidFill>
                </a:rPr>
                <a:t> </a:t>
              </a:r>
              <a:r>
                <a:rPr lang="en-US" b="1" kern="0" dirty="0" err="1">
                  <a:solidFill>
                    <a:sysClr val="windowText" lastClr="000000"/>
                  </a:solidFill>
                </a:rPr>
                <a:t>são</a:t>
              </a:r>
              <a:r>
                <a:rPr lang="en-US" b="1" kern="0" dirty="0">
                  <a:solidFill>
                    <a:sysClr val="windowText" lastClr="000000"/>
                  </a:solidFill>
                </a:rPr>
                <a:t> </a:t>
              </a:r>
              <a:r>
                <a:rPr lang="en-US" b="1" kern="0" dirty="0" err="1" smtClean="0">
                  <a:solidFill>
                    <a:sysClr val="windowText" lastClr="000000"/>
                  </a:solidFill>
                </a:rPr>
                <a:t>Transformados</a:t>
              </a:r>
              <a:r>
                <a:rPr lang="en-US" b="1" kern="0" dirty="0" smtClean="0">
                  <a:solidFill>
                    <a:sysClr val="windowText" lastClr="000000"/>
                  </a:solidFill>
                </a:rPr>
                <a:t> </a:t>
              </a:r>
              <a:r>
                <a:rPr lang="en-US" b="1" kern="0" dirty="0" err="1">
                  <a:solidFill>
                    <a:sysClr val="windowText" lastClr="000000"/>
                  </a:solidFill>
                </a:rPr>
                <a:t>em</a:t>
              </a:r>
              <a:r>
                <a:rPr lang="en-US" b="1" kern="0" dirty="0">
                  <a:solidFill>
                    <a:sysClr val="windowText" lastClr="000000"/>
                  </a:solidFill>
                </a:rPr>
                <a:t> </a:t>
              </a:r>
              <a:r>
                <a:rPr lang="en-US" b="1" kern="0" dirty="0" err="1" smtClean="0">
                  <a:solidFill>
                    <a:sysClr val="windowText" lastClr="000000"/>
                  </a:solidFill>
                </a:rPr>
                <a:t>Controles</a:t>
              </a:r>
              <a:r>
                <a:rPr lang="en-US" b="1" kern="0" dirty="0" smtClean="0">
                  <a:solidFill>
                    <a:sysClr val="windowText" lastClr="000000"/>
                  </a:solidFill>
                </a:rPr>
                <a:t> HTML</a:t>
              </a:r>
              <a:endParaRPr lang="en-US" b="1" kern="0" dirty="0">
                <a:solidFill>
                  <a:sysClr val="windowText" lastClr="000000"/>
                </a:solidFill>
              </a:endParaRPr>
            </a:p>
          </p:txBody>
        </p:sp>
        <p:sp>
          <p:nvSpPr>
            <p:cNvPr id="2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25" name="Group 19"/>
          <p:cNvGrpSpPr>
            <a:grpSpLocks/>
          </p:cNvGrpSpPr>
          <p:nvPr/>
        </p:nvGrpSpPr>
        <p:grpSpPr bwMode="auto">
          <a:xfrm>
            <a:off x="557853" y="3968324"/>
            <a:ext cx="7918450" cy="787400"/>
            <a:chOff x="336" y="2144"/>
            <a:chExt cx="4988" cy="496"/>
          </a:xfrm>
        </p:grpSpPr>
        <p:sp>
          <p:nvSpPr>
            <p:cNvPr id="26" name="AutoShape 20"/>
            <p:cNvSpPr>
              <a:spLocks noChangeArrowheads="1"/>
            </p:cNvSpPr>
            <p:nvPr/>
          </p:nvSpPr>
          <p:spPr bwMode="auto">
            <a:xfrm>
              <a:off x="480" y="214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buClr>
                  <a:srgbClr val="006699"/>
                </a:buClr>
                <a:defRPr/>
              </a:pPr>
              <a:r>
                <a:rPr lang="en-US" kern="0" dirty="0" smtClean="0">
                  <a:solidFill>
                    <a:sysClr val="windowText" lastClr="000000"/>
                  </a:solidFill>
                </a:rPr>
                <a:t> </a:t>
              </a:r>
              <a:r>
                <a:rPr lang="en-US" kern="0" dirty="0" err="1" smtClean="0">
                  <a:solidFill>
                    <a:sysClr val="windowText" lastClr="000000"/>
                  </a:solidFill>
                </a:rPr>
                <a:t>Você</a:t>
              </a:r>
              <a:r>
                <a:rPr lang="en-US" kern="0" dirty="0" smtClean="0">
                  <a:solidFill>
                    <a:sysClr val="windowText" lastClr="000000"/>
                  </a:solidFill>
                </a:rPr>
                <a:t> </a:t>
              </a:r>
              <a:r>
                <a:rPr lang="en-US" kern="0" dirty="0" err="1">
                  <a:solidFill>
                    <a:sysClr val="windowText" lastClr="000000"/>
                  </a:solidFill>
                </a:rPr>
                <a:t>pode</a:t>
              </a:r>
              <a:r>
                <a:rPr lang="en-US" kern="0" dirty="0">
                  <a:solidFill>
                    <a:sysClr val="windowText" lastClr="000000"/>
                  </a:solidFill>
                </a:rPr>
                <a:t> </a:t>
              </a:r>
              <a:r>
                <a:rPr lang="en-US" kern="0" dirty="0" err="1">
                  <a:solidFill>
                    <a:sysClr val="windowText" lastClr="000000"/>
                  </a:solidFill>
                </a:rPr>
                <a:t>A</a:t>
              </a:r>
              <a:r>
                <a:rPr lang="en-US" kern="0" dirty="0" err="1" smtClean="0">
                  <a:solidFill>
                    <a:sysClr val="windowText" lastClr="000000"/>
                  </a:solidFill>
                </a:rPr>
                <a:t>cessá</a:t>
              </a:r>
              <a:r>
                <a:rPr lang="en-US" kern="0" dirty="0" smtClean="0">
                  <a:solidFill>
                    <a:sysClr val="windowText" lastClr="000000"/>
                  </a:solidFill>
                </a:rPr>
                <a:t>-los </a:t>
              </a:r>
              <a:r>
                <a:rPr lang="en-US" kern="0" dirty="0" err="1">
                  <a:solidFill>
                    <a:sysClr val="windowText" lastClr="000000"/>
                  </a:solidFill>
                </a:rPr>
                <a:t>pelo</a:t>
              </a:r>
              <a:r>
                <a:rPr lang="en-US" kern="0" dirty="0">
                  <a:solidFill>
                    <a:sysClr val="windowText" lastClr="000000"/>
                  </a:solidFill>
                </a:rPr>
                <a:t> </a:t>
              </a:r>
              <a:r>
                <a:rPr lang="en-US" b="1" kern="0" dirty="0" err="1" smtClean="0">
                  <a:solidFill>
                    <a:sysClr val="windowText" lastClr="000000"/>
                  </a:solidFill>
                </a:rPr>
                <a:t>CodeBehind</a:t>
              </a:r>
              <a:endParaRPr lang="en-US" b="1" kern="0" dirty="0">
                <a:solidFill>
                  <a:sysClr val="windowText" lastClr="000000"/>
                </a:solidFill>
              </a:endParaRPr>
            </a:p>
          </p:txBody>
        </p:sp>
        <p:sp>
          <p:nvSpPr>
            <p:cNvPr id="27" name="AutoShape 21"/>
            <p:cNvSpPr>
              <a:spLocks noChangeArrowheads="1"/>
            </p:cNvSpPr>
            <p:nvPr/>
          </p:nvSpPr>
          <p:spPr bwMode="auto">
            <a:xfrm>
              <a:off x="336" y="221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3</a:t>
              </a:r>
            </a:p>
          </p:txBody>
        </p:sp>
      </p:grpSp>
    </p:spTree>
    <p:extLst>
      <p:ext uri="{BB962C8B-B14F-4D97-AF65-F5344CB8AC3E}">
        <p14:creationId xmlns:p14="http://schemas.microsoft.com/office/powerpoint/2010/main" val="216382001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7</a:t>
            </a:fld>
            <a:endParaRPr lang="en-US" dirty="0"/>
          </a:p>
        </p:txBody>
      </p:sp>
      <p:sp>
        <p:nvSpPr>
          <p:cNvPr id="6" name="Rounded Rectangle 844804"/>
          <p:cNvSpPr>
            <a:spLocks noChangeArrowheads="1"/>
          </p:cNvSpPr>
          <p:nvPr/>
        </p:nvSpPr>
        <p:spPr bwMode="auto">
          <a:xfrm>
            <a:off x="847725" y="1471613"/>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uma</a:t>
            </a: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P</a:t>
            </a:r>
            <a:r>
              <a:rPr kumimoji="0" lang="en-US" sz="1600" b="1" i="0" u="none" strike="noStrike" kern="0" cap="none" spc="0" normalizeH="0" baseline="0" noProof="0" dirty="0" err="1" smtClean="0">
                <a:ln>
                  <a:noFill/>
                </a:ln>
                <a:solidFill>
                  <a:sysClr val="windowText" lastClr="000000"/>
                </a:solidFill>
                <a:effectLst/>
                <a:uLnTx/>
                <a:uFillTx/>
              </a:rPr>
              <a:t>ágina</a:t>
            </a:r>
            <a:r>
              <a:rPr kumimoji="0" lang="en-US" sz="1600" b="1" i="0" u="none" strike="noStrike" kern="0" cap="none" spc="0" normalizeH="0" baseline="0" noProof="0" dirty="0" smtClean="0">
                <a:ln>
                  <a:noFill/>
                </a:ln>
                <a:solidFill>
                  <a:sysClr val="windowText" lastClr="000000"/>
                </a:solidFill>
                <a:effectLst/>
                <a:uLnTx/>
                <a:uFillTx/>
              </a:rPr>
              <a:t> com </a:t>
            </a:r>
            <a:r>
              <a:rPr kumimoji="0" lang="en-US" sz="1600" b="1" i="0" u="none" strike="noStrike" kern="0" cap="none" spc="0" normalizeH="0" baseline="0" noProof="0" dirty="0" err="1" smtClean="0">
                <a:ln>
                  <a:noFill/>
                </a:ln>
                <a:solidFill>
                  <a:sysClr val="windowText" lastClr="000000"/>
                </a:solidFill>
                <a:effectLst/>
                <a:uLnTx/>
                <a:uFillTx/>
              </a:rPr>
              <a:t>Controles</a:t>
            </a:r>
            <a:r>
              <a:rPr kumimoji="0" lang="en-US" sz="1600" b="1" i="0" u="none" strike="noStrike" kern="0" cap="none" spc="0" normalizeH="0" baseline="0" noProof="0" dirty="0" smtClean="0">
                <a:ln>
                  <a:noFill/>
                </a:ln>
                <a:solidFill>
                  <a:sysClr val="windowText" lastClr="000000"/>
                </a:solidFill>
                <a:effectLst/>
                <a:uLnTx/>
                <a:uFillTx/>
              </a:rPr>
              <a:t> de </a:t>
            </a:r>
            <a:r>
              <a:rPr kumimoji="0" lang="en-US" sz="1600" b="1" i="0" u="none" strike="noStrike" kern="0" cap="none" spc="0" normalizeH="0" baseline="0" noProof="0" dirty="0" err="1" smtClean="0">
                <a:ln>
                  <a:noFill/>
                </a:ln>
                <a:solidFill>
                  <a:sysClr val="windowText" lastClr="000000"/>
                </a:solidFill>
                <a:effectLst/>
                <a:uLnTx/>
                <a:uFillTx/>
              </a:rPr>
              <a:t>Servidor</a:t>
            </a:r>
            <a:r>
              <a:rPr kumimoji="0" lang="en-US" sz="1600" b="1" i="0" u="none" strike="noStrike" kern="0" cap="none" spc="0" normalizeH="0" baseline="0" noProof="0" dirty="0" smtClean="0">
                <a:ln>
                  <a:noFill/>
                </a:ln>
                <a:solidFill>
                  <a:sysClr val="windowText" lastClr="000000"/>
                </a:solidFill>
                <a:effectLst/>
                <a:uLnTx/>
                <a:uFillTx/>
              </a:rPr>
              <a:t> (Standard)</a:t>
            </a:r>
          </a:p>
        </p:txBody>
      </p:sp>
      <p:sp>
        <p:nvSpPr>
          <p:cNvPr id="7" name="Rounded Rectangle 836634"/>
          <p:cNvSpPr>
            <a:spLocks noChangeArrowheads="1"/>
          </p:cNvSpPr>
          <p:nvPr/>
        </p:nvSpPr>
        <p:spPr bwMode="auto">
          <a:xfrm>
            <a:off x="677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990033"/>
                </a:solidFill>
                <a:effectLst/>
                <a:uLnTx/>
                <a:uFillTx/>
              </a:rPr>
              <a:t>1</a:t>
            </a:r>
          </a:p>
        </p:txBody>
      </p:sp>
      <p:sp>
        <p:nvSpPr>
          <p:cNvPr id="10" name="Rounded Rectangle 844804"/>
          <p:cNvSpPr>
            <a:spLocks noChangeArrowheads="1"/>
          </p:cNvSpPr>
          <p:nvPr/>
        </p:nvSpPr>
        <p:spPr bwMode="auto">
          <a:xfrm>
            <a:off x="861219" y="2251075"/>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os</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Controles</a:t>
            </a:r>
            <a:r>
              <a:rPr lang="en-US" sz="1600" b="1" kern="0" dirty="0" smtClean="0">
                <a:solidFill>
                  <a:sysClr val="windowText" lastClr="000000"/>
                </a:solidFill>
              </a:rPr>
              <a:t> (Image e </a:t>
            </a:r>
            <a:r>
              <a:rPr lang="en-US" sz="1600" b="1" kern="0" dirty="0" err="1" smtClean="0">
                <a:solidFill>
                  <a:sysClr val="windowText" lastClr="000000"/>
                </a:solidFill>
              </a:rPr>
              <a:t>ImageButton</a:t>
            </a:r>
            <a:r>
              <a:rPr lang="en-US" sz="1600" b="1" kern="0" dirty="0" smtClean="0">
                <a:solidFill>
                  <a:sysClr val="windowText" lastClr="000000"/>
                </a:solidFill>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691357" y="2366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861218" y="3040617"/>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o Site ICONFINDER</a:t>
            </a:r>
          </a:p>
        </p:txBody>
      </p:sp>
      <p:sp>
        <p:nvSpPr>
          <p:cNvPr id="9" name="Rounded Rectangle 836634"/>
          <p:cNvSpPr>
            <a:spLocks noChangeArrowheads="1"/>
          </p:cNvSpPr>
          <p:nvPr/>
        </p:nvSpPr>
        <p:spPr bwMode="auto">
          <a:xfrm>
            <a:off x="691356" y="3156504"/>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
        <p:nvSpPr>
          <p:cNvPr id="12" name="Rounded Rectangle 844804"/>
          <p:cNvSpPr>
            <a:spLocks noChangeArrowheads="1"/>
          </p:cNvSpPr>
          <p:nvPr/>
        </p:nvSpPr>
        <p:spPr bwMode="auto">
          <a:xfrm>
            <a:off x="873092" y="3850692"/>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Visualizando</a:t>
            </a:r>
            <a:r>
              <a:rPr kumimoji="0" lang="en-US" sz="1600" b="1" i="0" u="none" strike="noStrike" kern="0" cap="none" spc="0" normalizeH="0" baseline="0" noProof="0" dirty="0" smtClean="0">
                <a:ln>
                  <a:noFill/>
                </a:ln>
                <a:solidFill>
                  <a:sysClr val="windowText" lastClr="000000"/>
                </a:solidFill>
                <a:effectLst/>
                <a:uLnTx/>
                <a:uFillTx/>
              </a:rPr>
              <a:t> o </a:t>
            </a:r>
            <a:r>
              <a:rPr lang="en-US" sz="1600" b="1" kern="0" dirty="0" err="1">
                <a:solidFill>
                  <a:sysClr val="windowText" lastClr="000000"/>
                </a:solidFill>
              </a:rPr>
              <a:t>C</a:t>
            </a:r>
            <a:r>
              <a:rPr kumimoji="0" lang="en-US" sz="1600" b="1" i="0" u="none" strike="noStrike" kern="0" cap="none" spc="0" normalizeH="0" baseline="0" noProof="0" dirty="0" err="1" smtClean="0">
                <a:ln>
                  <a:noFill/>
                </a:ln>
                <a:solidFill>
                  <a:sysClr val="windowText" lastClr="000000"/>
                </a:solidFill>
                <a:effectLst/>
                <a:uLnTx/>
                <a:uFillTx/>
              </a:rPr>
              <a:t>ódigo</a:t>
            </a:r>
            <a:r>
              <a:rPr kumimoji="0" lang="en-US" sz="1600" b="1" i="0" u="none" strike="noStrike" kern="0" cap="none" spc="0" normalizeH="0" baseline="0" noProof="0" dirty="0" smtClean="0">
                <a:ln>
                  <a:noFill/>
                </a:ln>
                <a:solidFill>
                  <a:sysClr val="windowText" lastClr="000000"/>
                </a:solidFill>
                <a:effectLst/>
                <a:uLnTx/>
                <a:uFillTx/>
              </a:rPr>
              <a:t> HTML</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nos</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Modos</a:t>
            </a:r>
            <a:r>
              <a:rPr kumimoji="0" lang="en-US" sz="1600" b="1" i="0" u="none" strike="noStrike" kern="0" cap="none" spc="0" normalizeH="0" noProof="0" dirty="0" smtClean="0">
                <a:ln>
                  <a:noFill/>
                </a:ln>
                <a:solidFill>
                  <a:sysClr val="windowText" lastClr="000000"/>
                </a:solidFill>
                <a:effectLst/>
                <a:uLnTx/>
                <a:uFillTx/>
              </a:rPr>
              <a:t> de (</a:t>
            </a:r>
            <a:r>
              <a:rPr kumimoji="0" lang="en-US" sz="1600" b="1" i="0" u="none" strike="noStrike" kern="0" cap="none" spc="0" normalizeH="0" noProof="0" dirty="0" err="1" smtClean="0">
                <a:ln>
                  <a:noFill/>
                </a:ln>
                <a:solidFill>
                  <a:sysClr val="windowText" lastClr="000000"/>
                </a:solidFill>
                <a:effectLst/>
                <a:uLnTx/>
                <a:uFillTx/>
              </a:rPr>
              <a:t>Compilação</a:t>
            </a:r>
            <a:r>
              <a:rPr kumimoji="0" lang="en-US" sz="1600" b="1" i="0" u="none" strike="noStrike" kern="0" cap="none" spc="0" normalizeH="0" noProof="0" dirty="0" smtClean="0">
                <a:ln>
                  <a:noFill/>
                </a:ln>
                <a:solidFill>
                  <a:sysClr val="windowText" lastClr="000000"/>
                </a:solidFill>
                <a:effectLst/>
                <a:uLnTx/>
                <a:uFillTx/>
              </a:rPr>
              <a:t> e </a:t>
            </a:r>
            <a:r>
              <a:rPr kumimoji="0" lang="en-US" sz="1600" b="1" i="0" u="none" strike="noStrike" kern="0" cap="none" spc="0" normalizeH="0" noProof="0" dirty="0" err="1" smtClean="0">
                <a:ln>
                  <a:noFill/>
                </a:ln>
                <a:solidFill>
                  <a:sysClr val="windowText" lastClr="000000"/>
                </a:solidFill>
                <a:effectLst/>
                <a:uLnTx/>
                <a:uFillTx/>
              </a:rPr>
              <a:t>Execução</a:t>
            </a:r>
            <a:r>
              <a:rPr kumimoji="0" lang="en-US" sz="1600" b="1" i="0" u="none" strike="noStrike" kern="0" cap="none" spc="0" normalizeH="0" noProof="0" dirty="0" smtClean="0">
                <a:ln>
                  <a:noFill/>
                </a:ln>
                <a:solidFill>
                  <a:sysClr val="windowText" lastClr="000000"/>
                </a:solidFill>
                <a:effectLst/>
                <a:uLnTx/>
                <a:uFillTx/>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3" name="Rounded Rectangle 836634"/>
          <p:cNvSpPr>
            <a:spLocks noChangeArrowheads="1"/>
          </p:cNvSpPr>
          <p:nvPr/>
        </p:nvSpPr>
        <p:spPr bwMode="auto">
          <a:xfrm>
            <a:off x="703230" y="3966579"/>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4</a:t>
            </a:r>
          </a:p>
        </p:txBody>
      </p:sp>
    </p:spTree>
    <p:extLst>
      <p:ext uri="{BB962C8B-B14F-4D97-AF65-F5344CB8AC3E}">
        <p14:creationId xmlns:p14="http://schemas.microsoft.com/office/powerpoint/2010/main" val="30435308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2"/>
          <p:cNvSpPr>
            <a:spLocks noChangeArrowheads="1"/>
          </p:cNvSpPr>
          <p:nvPr/>
        </p:nvSpPr>
        <p:spPr bwMode="auto">
          <a:xfrm>
            <a:off x="443553" y="1756936"/>
            <a:ext cx="8147050" cy="2280674"/>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22" name="Group 13"/>
          <p:cNvGrpSpPr>
            <a:grpSpLocks/>
          </p:cNvGrpSpPr>
          <p:nvPr/>
        </p:nvGrpSpPr>
        <p:grpSpPr bwMode="auto">
          <a:xfrm>
            <a:off x="557853" y="2215724"/>
            <a:ext cx="7918450" cy="787400"/>
            <a:chOff x="314" y="1184"/>
            <a:chExt cx="4988" cy="496"/>
          </a:xfrm>
        </p:grpSpPr>
        <p:sp>
          <p:nvSpPr>
            <p:cNvPr id="23"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b="1" kern="0" dirty="0" err="1">
                  <a:solidFill>
                    <a:sysClr val="windowText" lastClr="000000"/>
                  </a:solidFill>
                </a:rPr>
                <a:t>Controles</a:t>
              </a:r>
              <a:r>
                <a:rPr lang="en-US" b="1" kern="0" dirty="0">
                  <a:solidFill>
                    <a:sysClr val="windowText" lastClr="000000"/>
                  </a:solidFill>
                </a:rPr>
                <a:t> de </a:t>
              </a:r>
              <a:r>
                <a:rPr lang="en-US" b="1" kern="0" dirty="0" err="1">
                  <a:solidFill>
                    <a:sysClr val="windowText" lastClr="000000"/>
                  </a:solidFill>
                </a:rPr>
                <a:t>S</a:t>
              </a:r>
              <a:r>
                <a:rPr lang="en-US" b="1" kern="0" dirty="0" err="1" smtClean="0">
                  <a:solidFill>
                    <a:sysClr val="windowText" lastClr="000000"/>
                  </a:solidFill>
                </a:rPr>
                <a:t>ervidor</a:t>
              </a:r>
              <a:r>
                <a:rPr lang="en-US" b="1" kern="0" dirty="0" smtClean="0">
                  <a:solidFill>
                    <a:sysClr val="windowText" lastClr="000000"/>
                  </a:solidFill>
                </a:rPr>
                <a:t> </a:t>
              </a:r>
              <a:r>
                <a:rPr lang="en-US" b="1" kern="0" dirty="0" err="1">
                  <a:solidFill>
                    <a:sysClr val="windowText" lastClr="000000"/>
                  </a:solidFill>
                </a:rPr>
                <a:t>que</a:t>
              </a:r>
              <a:r>
                <a:rPr lang="en-US" b="1" kern="0" dirty="0">
                  <a:solidFill>
                    <a:sysClr val="windowText" lastClr="000000"/>
                  </a:solidFill>
                </a:rPr>
                <a:t> </a:t>
              </a:r>
              <a:r>
                <a:rPr lang="en-US" b="1" kern="0" dirty="0" err="1" smtClean="0">
                  <a:solidFill>
                    <a:sysClr val="windowText" lastClr="000000"/>
                  </a:solidFill>
                </a:rPr>
                <a:t>Geram</a:t>
              </a:r>
              <a:r>
                <a:rPr lang="en-US" b="1" kern="0" dirty="0" smtClean="0">
                  <a:solidFill>
                    <a:sysClr val="windowText" lastClr="000000"/>
                  </a:solidFill>
                </a:rPr>
                <a:t> </a:t>
              </a:r>
              <a:r>
                <a:rPr lang="en-US" b="1" kern="0" dirty="0">
                  <a:solidFill>
                    <a:sysClr val="windowText" lastClr="000000"/>
                  </a:solidFill>
                </a:rPr>
                <a:t>HTML (</a:t>
              </a:r>
              <a:r>
                <a:rPr lang="en-US" b="1" kern="0" dirty="0" err="1" smtClean="0">
                  <a:solidFill>
                    <a:sysClr val="windowText" lastClr="000000"/>
                  </a:solidFill>
                </a:rPr>
                <a:t>Complexo</a:t>
              </a:r>
              <a:r>
                <a:rPr lang="en-US" b="1" kern="0" dirty="0" smtClean="0">
                  <a:solidFill>
                    <a:sysClr val="windowText" lastClr="000000"/>
                  </a:solidFill>
                </a:rPr>
                <a:t>)</a:t>
              </a:r>
              <a:endParaRPr lang="en-US" b="1" kern="0" dirty="0">
                <a:solidFill>
                  <a:sysClr val="windowText" lastClr="000000"/>
                </a:solidFill>
              </a:endParaRPr>
            </a:p>
          </p:txBody>
        </p:sp>
        <p:sp>
          <p:nvSpPr>
            <p:cNvPr id="24"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25" name="Group 16"/>
          <p:cNvGrpSpPr>
            <a:grpSpLocks/>
          </p:cNvGrpSpPr>
          <p:nvPr/>
        </p:nvGrpSpPr>
        <p:grpSpPr bwMode="auto">
          <a:xfrm>
            <a:off x="557853" y="3105293"/>
            <a:ext cx="7918450" cy="787400"/>
            <a:chOff x="410" y="1280"/>
            <a:chExt cx="4988" cy="496"/>
          </a:xfrm>
        </p:grpSpPr>
        <p:sp>
          <p:nvSpPr>
            <p:cNvPr id="2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b="1" kern="0" dirty="0" err="1" smtClean="0">
                  <a:solidFill>
                    <a:sysClr val="windowText" lastClr="000000"/>
                  </a:solidFill>
                </a:rPr>
                <a:t>Exemplos</a:t>
              </a:r>
              <a:r>
                <a:rPr lang="en-US" b="1" kern="0" dirty="0" smtClean="0">
                  <a:solidFill>
                    <a:sysClr val="windowText" lastClr="000000"/>
                  </a:solidFill>
                </a:rPr>
                <a:t>: </a:t>
              </a:r>
              <a:r>
                <a:rPr lang="en-US" kern="0" dirty="0" smtClean="0">
                  <a:solidFill>
                    <a:sysClr val="windowText" lastClr="000000"/>
                  </a:solidFill>
                </a:rPr>
                <a:t>Calendar, </a:t>
              </a:r>
              <a:r>
                <a:rPr lang="en-US" kern="0" dirty="0" err="1" smtClean="0">
                  <a:solidFill>
                    <a:sysClr val="windowText" lastClr="000000"/>
                  </a:solidFill>
                </a:rPr>
                <a:t>MultiView</a:t>
              </a:r>
              <a:endParaRPr lang="en-US" b="1" kern="0" dirty="0">
                <a:solidFill>
                  <a:sysClr val="windowText" lastClr="000000"/>
                </a:solidFill>
              </a:endParaRPr>
            </a:p>
          </p:txBody>
        </p:sp>
        <p:sp>
          <p:nvSpPr>
            <p:cNvPr id="2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2</a:t>
              </a:r>
              <a:endParaRPr kumimoji="0" lang="en-US" i="0" u="none" strike="noStrike" kern="0" cap="none" spc="0" normalizeH="0" baseline="0" noProof="0" dirty="0">
                <a:ln>
                  <a:noFill/>
                </a:ln>
                <a:solidFill>
                  <a:sysClr val="windowText" lastClr="000000"/>
                </a:solidFill>
                <a:effectLst/>
                <a:uLnTx/>
                <a:uFillTx/>
              </a:endParaRPr>
            </a:p>
          </p:txBody>
        </p:sp>
      </p:grpSp>
      <p:sp>
        <p:nvSpPr>
          <p:cNvPr id="2" name="Título 1"/>
          <p:cNvSpPr>
            <a:spLocks noGrp="1"/>
          </p:cNvSpPr>
          <p:nvPr>
            <p:ph type="title"/>
          </p:nvPr>
        </p:nvSpPr>
        <p:spPr>
          <a:xfrm>
            <a:off x="381000" y="230188"/>
            <a:ext cx="8382000" cy="553998"/>
          </a:xfrm>
        </p:spPr>
        <p:txBody>
          <a:bodyPr/>
          <a:lstStyle/>
          <a:p>
            <a:r>
              <a:rPr lang="pt-BR" sz="4000" dirty="0" smtClean="0"/>
              <a:t>Controles de Servidor (Ricos)</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8</a:t>
            </a:fld>
            <a:endParaRPr lang="en-US" dirty="0"/>
          </a:p>
        </p:txBody>
      </p:sp>
    </p:spTree>
    <p:extLst>
      <p:ext uri="{BB962C8B-B14F-4D97-AF65-F5344CB8AC3E}">
        <p14:creationId xmlns:p14="http://schemas.microsoft.com/office/powerpoint/2010/main" val="84691000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9</a:t>
            </a:fld>
            <a:endParaRPr lang="en-US" dirty="0"/>
          </a:p>
        </p:txBody>
      </p:sp>
      <p:sp>
        <p:nvSpPr>
          <p:cNvPr id="6" name="Rounded Rectangle 844804"/>
          <p:cNvSpPr>
            <a:spLocks noChangeArrowheads="1"/>
          </p:cNvSpPr>
          <p:nvPr/>
        </p:nvSpPr>
        <p:spPr bwMode="auto">
          <a:xfrm>
            <a:off x="847725" y="1471613"/>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uma</a:t>
            </a: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P</a:t>
            </a:r>
            <a:r>
              <a:rPr kumimoji="0" lang="en-US" sz="1600" b="1" i="0" u="none" strike="noStrike" kern="0" cap="none" spc="0" normalizeH="0" baseline="0" noProof="0" dirty="0" err="1" smtClean="0">
                <a:ln>
                  <a:noFill/>
                </a:ln>
                <a:solidFill>
                  <a:sysClr val="windowText" lastClr="000000"/>
                </a:solidFill>
                <a:effectLst/>
                <a:uLnTx/>
                <a:uFillTx/>
              </a:rPr>
              <a:t>ágina</a:t>
            </a:r>
            <a:r>
              <a:rPr kumimoji="0" lang="en-US" sz="1600" b="1" i="0" u="none" strike="noStrike" kern="0" cap="none" spc="0" normalizeH="0" baseline="0" noProof="0" dirty="0" smtClean="0">
                <a:ln>
                  <a:noFill/>
                </a:ln>
                <a:solidFill>
                  <a:sysClr val="windowText" lastClr="000000"/>
                </a:solidFill>
                <a:effectLst/>
                <a:uLnTx/>
                <a:uFillTx/>
              </a:rPr>
              <a:t> com o </a:t>
            </a:r>
            <a:r>
              <a:rPr kumimoji="0" lang="en-US" sz="1600" b="1" i="0" u="none" strike="noStrike" kern="0" cap="none" spc="0" normalizeH="0" baseline="0" noProof="0" dirty="0" err="1" smtClean="0">
                <a:ln>
                  <a:noFill/>
                </a:ln>
                <a:solidFill>
                  <a:sysClr val="windowText" lastClr="000000"/>
                </a:solidFill>
                <a:effectLst/>
                <a:uLnTx/>
                <a:uFillTx/>
              </a:rPr>
              <a:t>Controle</a:t>
            </a:r>
            <a:r>
              <a:rPr kumimoji="0" lang="en-US" sz="1600" b="1" i="0" u="none" strike="noStrike" kern="0" cap="none" spc="0" normalizeH="0" baseline="0" noProof="0" dirty="0" smtClean="0">
                <a:ln>
                  <a:noFill/>
                </a:ln>
                <a:solidFill>
                  <a:sysClr val="windowText" lastClr="000000"/>
                </a:solidFill>
                <a:effectLst/>
                <a:uLnTx/>
                <a:uFillTx/>
              </a:rPr>
              <a:t> Calendar </a:t>
            </a:r>
          </a:p>
        </p:txBody>
      </p:sp>
      <p:sp>
        <p:nvSpPr>
          <p:cNvPr id="7" name="Rounded Rectangle 836634"/>
          <p:cNvSpPr>
            <a:spLocks noChangeArrowheads="1"/>
          </p:cNvSpPr>
          <p:nvPr/>
        </p:nvSpPr>
        <p:spPr bwMode="auto">
          <a:xfrm>
            <a:off x="677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990033"/>
                </a:solidFill>
                <a:effectLst/>
                <a:uLnTx/>
                <a:uFillTx/>
              </a:rPr>
              <a:t>1</a:t>
            </a:r>
          </a:p>
        </p:txBody>
      </p:sp>
      <p:sp>
        <p:nvSpPr>
          <p:cNvPr id="10" name="Rounded Rectangle 844804"/>
          <p:cNvSpPr>
            <a:spLocks noChangeArrowheads="1"/>
          </p:cNvSpPr>
          <p:nvPr/>
        </p:nvSpPr>
        <p:spPr bwMode="auto">
          <a:xfrm>
            <a:off x="861219" y="2251075"/>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Criando</a:t>
            </a:r>
            <a:r>
              <a:rPr lang="en-US" sz="1600" b="1" kern="0" dirty="0" smtClean="0">
                <a:solidFill>
                  <a:sysClr val="windowText" lastClr="000000"/>
                </a:solidFill>
              </a:rPr>
              <a:t> </a:t>
            </a:r>
            <a:r>
              <a:rPr lang="en-US" sz="1600" b="1" kern="0" dirty="0" err="1" smtClean="0">
                <a:solidFill>
                  <a:sysClr val="windowText" lastClr="000000"/>
                </a:solidFill>
              </a:rPr>
              <a:t>uma</a:t>
            </a:r>
            <a:r>
              <a:rPr lang="en-US" sz="1600" b="1" kern="0" dirty="0" smtClean="0">
                <a:solidFill>
                  <a:sysClr val="windowText" lastClr="000000"/>
                </a:solidFill>
              </a:rPr>
              <a:t> </a:t>
            </a:r>
            <a:r>
              <a:rPr lang="en-US" sz="1600" b="1" kern="0" dirty="0" err="1">
                <a:solidFill>
                  <a:sysClr val="windowText" lastClr="000000"/>
                </a:solidFill>
              </a:rPr>
              <a:t>P</a:t>
            </a:r>
            <a:r>
              <a:rPr lang="en-US" sz="1600" b="1" kern="0" dirty="0" err="1" smtClean="0">
                <a:solidFill>
                  <a:sysClr val="windowText" lastClr="000000"/>
                </a:solidFill>
              </a:rPr>
              <a:t>ágina</a:t>
            </a:r>
            <a:r>
              <a:rPr lang="en-US" sz="1600" b="1" kern="0" dirty="0" smtClean="0">
                <a:solidFill>
                  <a:sysClr val="windowText" lastClr="000000"/>
                </a:solidFill>
              </a:rPr>
              <a:t> com o </a:t>
            </a:r>
            <a:r>
              <a:rPr lang="en-US" sz="1600" b="1" kern="0" dirty="0" err="1" smtClean="0">
                <a:solidFill>
                  <a:sysClr val="windowText" lastClr="000000"/>
                </a:solidFill>
              </a:rPr>
              <a:t>Controle</a:t>
            </a:r>
            <a:r>
              <a:rPr lang="en-US" sz="1600" b="1" kern="0" dirty="0" smtClean="0">
                <a:solidFill>
                  <a:sysClr val="windowText" lastClr="000000"/>
                </a:solidFill>
              </a:rPr>
              <a:t> </a:t>
            </a:r>
            <a:r>
              <a:rPr lang="en-US" sz="1600" b="1" kern="0" dirty="0" err="1" smtClean="0">
                <a:solidFill>
                  <a:sysClr val="windowText" lastClr="000000"/>
                </a:solidFill>
              </a:rPr>
              <a:t>MultiView</a:t>
            </a:r>
            <a:endParaRPr lang="en-US" sz="1600" b="1" kern="0" dirty="0">
              <a:solidFill>
                <a:sysClr val="windowText" lastClr="000000"/>
              </a:solidFill>
            </a:endParaRPr>
          </a:p>
        </p:txBody>
      </p:sp>
      <p:sp>
        <p:nvSpPr>
          <p:cNvPr id="11" name="Rounded Rectangle 836634"/>
          <p:cNvSpPr>
            <a:spLocks noChangeArrowheads="1"/>
          </p:cNvSpPr>
          <p:nvPr/>
        </p:nvSpPr>
        <p:spPr bwMode="auto">
          <a:xfrm>
            <a:off x="691357" y="2366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14" name="Rounded Rectangle 844804"/>
          <p:cNvSpPr>
            <a:spLocks noChangeArrowheads="1"/>
          </p:cNvSpPr>
          <p:nvPr/>
        </p:nvSpPr>
        <p:spPr bwMode="auto">
          <a:xfrm>
            <a:off x="859599" y="3048493"/>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Visualizando</a:t>
            </a:r>
            <a:r>
              <a:rPr lang="en-US" sz="1600" b="1" kern="0" dirty="0">
                <a:solidFill>
                  <a:sysClr val="windowText" lastClr="000000"/>
                </a:solidFill>
              </a:rPr>
              <a:t> o </a:t>
            </a:r>
            <a:r>
              <a:rPr lang="en-US" sz="1600" b="1" kern="0" dirty="0" err="1">
                <a:solidFill>
                  <a:sysClr val="windowText" lastClr="000000"/>
                </a:solidFill>
              </a:rPr>
              <a:t>C</a:t>
            </a:r>
            <a:r>
              <a:rPr lang="en-US" sz="1600" b="1" kern="0" dirty="0" err="1" smtClean="0">
                <a:solidFill>
                  <a:sysClr val="windowText" lastClr="000000"/>
                </a:solidFill>
              </a:rPr>
              <a:t>ódigo</a:t>
            </a:r>
            <a:r>
              <a:rPr lang="en-US" sz="1600" b="1" kern="0" dirty="0" smtClean="0">
                <a:solidFill>
                  <a:sysClr val="windowText" lastClr="000000"/>
                </a:solidFill>
              </a:rPr>
              <a:t> </a:t>
            </a:r>
            <a:r>
              <a:rPr lang="en-US" sz="1600" b="1" kern="0" dirty="0">
                <a:solidFill>
                  <a:sysClr val="windowText" lastClr="000000"/>
                </a:solidFill>
              </a:rPr>
              <a:t>HTML </a:t>
            </a:r>
            <a:r>
              <a:rPr lang="en-US" sz="1600" b="1" kern="0" dirty="0" err="1">
                <a:solidFill>
                  <a:sysClr val="windowText" lastClr="000000"/>
                </a:solidFill>
              </a:rPr>
              <a:t>nos</a:t>
            </a:r>
            <a:r>
              <a:rPr lang="en-US" sz="1600" b="1" kern="0" dirty="0">
                <a:solidFill>
                  <a:sysClr val="windowText" lastClr="000000"/>
                </a:solidFill>
              </a:rPr>
              <a:t> </a:t>
            </a:r>
            <a:r>
              <a:rPr lang="en-US" sz="1600" b="1" kern="0" dirty="0" err="1" smtClean="0">
                <a:solidFill>
                  <a:sysClr val="windowText" lastClr="000000"/>
                </a:solidFill>
              </a:rPr>
              <a:t>Modos</a:t>
            </a:r>
            <a:r>
              <a:rPr lang="en-US" sz="1600" b="1" kern="0" dirty="0" smtClean="0">
                <a:solidFill>
                  <a:sysClr val="windowText" lastClr="000000"/>
                </a:solidFill>
              </a:rPr>
              <a:t> </a:t>
            </a:r>
            <a:r>
              <a:rPr lang="en-US" sz="1600" b="1" kern="0" dirty="0">
                <a:solidFill>
                  <a:sysClr val="windowText" lastClr="000000"/>
                </a:solidFill>
              </a:rPr>
              <a:t>de (</a:t>
            </a:r>
            <a:r>
              <a:rPr lang="en-US" sz="1600" b="1" kern="0" dirty="0" err="1">
                <a:solidFill>
                  <a:sysClr val="windowText" lastClr="000000"/>
                </a:solidFill>
              </a:rPr>
              <a:t>Compilação</a:t>
            </a:r>
            <a:r>
              <a:rPr lang="en-US" sz="1600" b="1" kern="0" dirty="0">
                <a:solidFill>
                  <a:sysClr val="windowText" lastClr="000000"/>
                </a:solidFill>
              </a:rPr>
              <a:t> e </a:t>
            </a:r>
            <a:r>
              <a:rPr lang="en-US" sz="1600" b="1" kern="0" dirty="0" err="1">
                <a:solidFill>
                  <a:sysClr val="windowText" lastClr="000000"/>
                </a:solidFill>
              </a:rPr>
              <a:t>Execução</a:t>
            </a:r>
            <a:r>
              <a:rPr lang="en-US" sz="1600" b="1" kern="0" dirty="0" smtClean="0">
                <a:solidFill>
                  <a:sysClr val="windowText" lastClr="000000"/>
                </a:solidFill>
              </a:rPr>
              <a:t>)</a:t>
            </a:r>
            <a:endParaRPr lang="en-US" sz="1600" b="1" kern="0" dirty="0">
              <a:solidFill>
                <a:sysClr val="windowText" lastClr="000000"/>
              </a:solidFill>
            </a:endParaRPr>
          </a:p>
        </p:txBody>
      </p:sp>
      <p:sp>
        <p:nvSpPr>
          <p:cNvPr id="15" name="Rounded Rectangle 836634"/>
          <p:cNvSpPr>
            <a:spLocks noChangeArrowheads="1"/>
          </p:cNvSpPr>
          <p:nvPr/>
        </p:nvSpPr>
        <p:spPr bwMode="auto">
          <a:xfrm>
            <a:off x="689737" y="316438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Tree>
    <p:extLst>
      <p:ext uri="{BB962C8B-B14F-4D97-AF65-F5344CB8AC3E}">
        <p14:creationId xmlns:p14="http://schemas.microsoft.com/office/powerpoint/2010/main" val="433090797"/>
      </p:ext>
    </p:extLst>
  </p:cSld>
  <p:clrMapOvr>
    <a:masterClrMapping/>
  </p:clrMapOvr>
  <p:transition>
    <p:fade/>
  </p:transition>
</p:sld>
</file>

<file path=ppt/theme/theme1.xml><?xml version="1.0" encoding="utf-8"?>
<a:theme xmlns:a="http://schemas.openxmlformats.org/drawingml/2006/main" name="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Tema1">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undição">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2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1_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1_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8.xml><?xml version="1.0" encoding="utf-8"?>
<a:theme xmlns:a="http://schemas.openxmlformats.org/drawingml/2006/main" name="3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7144F5A18339498E53F9FCDA6892EE" ma:contentTypeVersion="0" ma:contentTypeDescription="Create a new document." ma:contentTypeScope="" ma:versionID="896c40c4bfa06e9392aed2f39aa984f5">
  <xsd:schema xmlns:xsd="http://www.w3.org/2001/XMLSchema" xmlns:xs="http://www.w3.org/2001/XMLSchema" xmlns:p="http://schemas.microsoft.com/office/2006/metadata/properties" targetNamespace="http://schemas.microsoft.com/office/2006/metadata/properties" ma:root="true" ma:fieldsID="91e4e95f05bf1d4c5da405be949b98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2D59F0-D7DC-43D5-B43F-B585885BA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D58AE03-824C-487F-A70C-3F3BC523A518}">
  <ds:schemaRefs>
    <ds:schemaRef ds:uri="http://schemas.microsoft.com/sharepoint/v3/contenttype/forms"/>
  </ds:schemaRefs>
</ds:datastoreItem>
</file>

<file path=customXml/itemProps3.xml><?xml version="1.0" encoding="utf-8"?>
<ds:datastoreItem xmlns:ds="http://schemas.openxmlformats.org/officeDocument/2006/customXml" ds:itemID="{18841BEA-1025-42C1-8099-4136188DAB56}">
  <ds:schemaRefs>
    <ds:schemaRef ds:uri="http://purl.org/dc/elements/1.1/"/>
    <ds:schemaRef ds:uri="http://www.w3.org/XML/1998/namespace"/>
    <ds:schemaRef ds:uri="http://schemas.microsoft.com/office/2006/metadata/properties"/>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MSDN_WebCast_Template</Template>
  <TotalTime>3333</TotalTime>
  <Words>965</Words>
  <Application>Microsoft Office PowerPoint</Application>
  <PresentationFormat>Apresentação na tela (4:3)</PresentationFormat>
  <Paragraphs>203</Paragraphs>
  <Slides>23</Slides>
  <Notes>2</Notes>
  <HiddenSlides>0</HiddenSlides>
  <MMClips>0</MMClips>
  <ScaleCrop>false</ScaleCrop>
  <HeadingPairs>
    <vt:vector size="4" baseType="variant">
      <vt:variant>
        <vt:lpstr>Tema</vt:lpstr>
      </vt:variant>
      <vt:variant>
        <vt:i4>8</vt:i4>
      </vt:variant>
      <vt:variant>
        <vt:lpstr>Títulos de slides</vt:lpstr>
      </vt:variant>
      <vt:variant>
        <vt:i4>23</vt:i4>
      </vt:variant>
    </vt:vector>
  </HeadingPairs>
  <TitlesOfParts>
    <vt:vector size="31" baseType="lpstr">
      <vt:lpstr>MSDN_WebCast_Template</vt:lpstr>
      <vt:lpstr>1_7-20472_Visual_Studio_Template_Dark_4x3</vt:lpstr>
      <vt:lpstr>White with Consolas font for code slides</vt:lpstr>
      <vt:lpstr>Tema1</vt:lpstr>
      <vt:lpstr>2_7-20472_Visual_Studio_Template_Dark_4x3</vt:lpstr>
      <vt:lpstr>1_White with Consolas font for code slides</vt:lpstr>
      <vt:lpstr>1_MSDN_WebCast_Template</vt:lpstr>
      <vt:lpstr>3_7-20472_Visual_Studio_Template_Dark_4x3</vt:lpstr>
      <vt:lpstr>Controles ASP .NET</vt:lpstr>
      <vt:lpstr>Controles</vt:lpstr>
      <vt:lpstr>Tipos de Controles</vt:lpstr>
      <vt:lpstr>Controles HTML</vt:lpstr>
      <vt:lpstr>Demonstração</vt:lpstr>
      <vt:lpstr>Controles de Servidor</vt:lpstr>
      <vt:lpstr>Demonstração</vt:lpstr>
      <vt:lpstr>Controles de Servidor (Ricos)</vt:lpstr>
      <vt:lpstr>Demonstração</vt:lpstr>
      <vt:lpstr>Controles de Servidor (Navegação)</vt:lpstr>
      <vt:lpstr>Demonstração</vt:lpstr>
      <vt:lpstr>Controles de Servidor (Login)</vt:lpstr>
      <vt:lpstr>Demonstração</vt:lpstr>
      <vt:lpstr>Controles de Servidor (WebParts)</vt:lpstr>
      <vt:lpstr>Demonstração</vt:lpstr>
      <vt:lpstr>Controles de Servidor (ASP.NET AJAX)</vt:lpstr>
      <vt:lpstr>Demonstração</vt:lpstr>
      <vt:lpstr>Controles de Usuário (User Controls)</vt:lpstr>
      <vt:lpstr>Demonstração</vt:lpstr>
      <vt:lpstr>Controles de Validação</vt:lpstr>
      <vt:lpstr>Processo de Validação (Cliente)</vt:lpstr>
      <vt:lpstr>Demonstração</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Controles ASP .NET</dc:title>
  <dc:creator>Leonardo Lourenço</dc:creator>
  <cp:lastModifiedBy>Leonardo</cp:lastModifiedBy>
  <cp:revision>406</cp:revision>
  <dcterms:created xsi:type="dcterms:W3CDTF">2009-11-30T15:12:17Z</dcterms:created>
  <dcterms:modified xsi:type="dcterms:W3CDTF">2011-11-26T02:43:45Z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0x0101006E7144F5A18339498E53F9FCDA6892EE</vt:lpwstr>
  </property>
</Properties>
</file>