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 id="2147483772" r:id="rId11"/>
  </p:sldMasterIdLst>
  <p:notesMasterIdLst>
    <p:notesMasterId r:id="rId31"/>
  </p:notesMasterIdLst>
  <p:handoutMasterIdLst>
    <p:handoutMasterId r:id="rId32"/>
  </p:handoutMasterIdLst>
  <p:sldIdLst>
    <p:sldId id="257" r:id="rId12"/>
    <p:sldId id="357" r:id="rId13"/>
    <p:sldId id="361" r:id="rId14"/>
    <p:sldId id="360" r:id="rId15"/>
    <p:sldId id="347" r:id="rId16"/>
    <p:sldId id="359" r:id="rId17"/>
    <p:sldId id="352" r:id="rId18"/>
    <p:sldId id="358" r:id="rId19"/>
    <p:sldId id="362" r:id="rId20"/>
    <p:sldId id="363" r:id="rId21"/>
    <p:sldId id="364" r:id="rId22"/>
    <p:sldId id="365" r:id="rId23"/>
    <p:sldId id="366" r:id="rId24"/>
    <p:sldId id="367" r:id="rId25"/>
    <p:sldId id="368" r:id="rId26"/>
    <p:sldId id="369" r:id="rId27"/>
    <p:sldId id="370" r:id="rId28"/>
    <p:sldId id="371" r:id="rId29"/>
    <p:sldId id="271" r:id="rId3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8F57B"/>
    <a:srgbClr val="FF0066"/>
    <a:srgbClr val="260859"/>
    <a:srgbClr val="000000"/>
    <a:srgbClr val="FFFFFF"/>
    <a:srgbClr val="056CB6"/>
    <a:srgbClr val="333333"/>
    <a:srgbClr val="292929"/>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10/26/2011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10/26/2011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10/26/2011 11:17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10/26/2011 11:17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14979772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386106569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0099085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5341684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154072950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19420803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76294160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spTree>
    <p:extLst>
      <p:ext uri="{BB962C8B-B14F-4D97-AF65-F5344CB8AC3E}">
        <p14:creationId xmlns:p14="http://schemas.microsoft.com/office/powerpoint/2010/main" val="2752504078"/>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9.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59.xml"/><Relationship Id="rId5" Type="http://schemas.microsoft.com/office/2007/relationships/hdphoto" Target="../media/hdphoto3.wdp"/><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8" y="3647709"/>
            <a:ext cx="7765475" cy="533400"/>
          </a:xfrm>
        </p:spPr>
        <p:txBody>
          <a:bodyPr/>
          <a:lstStyle/>
          <a:p>
            <a:r>
              <a:rPr lang="pt-BR" dirty="0" smtClean="0"/>
              <a:t>ASP.NET MVC</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10</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as </a:t>
            </a:r>
            <a:r>
              <a:rPr kumimoji="0" lang="en-US" sz="1600" b="1" i="0" u="none" strike="noStrike" kern="0" cap="none" spc="0" normalizeH="0" noProof="0" dirty="0" smtClean="0">
                <a:ln>
                  <a:noFill/>
                </a:ln>
                <a:solidFill>
                  <a:sysClr val="windowText" lastClr="000000"/>
                </a:solidFill>
                <a:effectLst/>
                <a:uLnTx/>
                <a:uFillTx/>
              </a:rPr>
              <a:t>Classes </a:t>
            </a:r>
            <a:r>
              <a:rPr kumimoji="0" lang="en-US" sz="1600" b="1" i="0" u="none" strike="noStrike" kern="0" cap="none" spc="0" normalizeH="0" noProof="0" dirty="0" smtClean="0">
                <a:ln>
                  <a:noFill/>
                </a:ln>
                <a:solidFill>
                  <a:sysClr val="windowText" lastClr="000000"/>
                </a:solidFill>
                <a:effectLst/>
                <a:uLnTx/>
                <a:uFillTx/>
              </a:rPr>
              <a:t>de </a:t>
            </a:r>
            <a:r>
              <a:rPr kumimoji="0" lang="en-US" sz="1600" b="1" i="0" u="none" strike="noStrike" kern="0" cap="none" spc="0" normalizeH="0" noProof="0" dirty="0" err="1" smtClean="0">
                <a:ln>
                  <a:noFill/>
                </a:ln>
                <a:solidFill>
                  <a:sysClr val="windowText" lastClr="000000"/>
                </a:solidFill>
                <a:effectLst/>
                <a:uLnTx/>
                <a:uFillTx/>
              </a:rPr>
              <a:t>Modelo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Linguagem</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Desenvolvedor</a:t>
            </a:r>
            <a:r>
              <a:rPr kumimoji="0" lang="en-US" sz="1600" b="1" i="0" u="none" strike="noStrike" kern="0" cap="none" spc="0" normalizeH="0" noProof="0" dirty="0" smtClean="0">
                <a:ln>
                  <a:noFill/>
                </a:ln>
                <a:solidFill>
                  <a:sysClr val="windowText" lastClr="000000"/>
                </a:solidFill>
                <a:effectLst/>
                <a:uLnTx/>
                <a:uFillTx/>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Tree>
    <p:extLst>
      <p:ext uri="{BB962C8B-B14F-4D97-AF65-F5344CB8AC3E}">
        <p14:creationId xmlns:p14="http://schemas.microsoft.com/office/powerpoint/2010/main" val="11623114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Resumo dos Controles (CONTROLLER)</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11</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3166194"/>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Manipulam</a:t>
              </a:r>
              <a:r>
                <a:rPr lang="en-US" kern="0" dirty="0" smtClean="0">
                  <a:solidFill>
                    <a:sysClr val="windowText" lastClr="000000"/>
                  </a:solidFill>
                </a:rPr>
                <a:t> as </a:t>
              </a:r>
              <a:r>
                <a:rPr lang="en-US" b="1" kern="0" dirty="0" err="1" smtClean="0">
                  <a:solidFill>
                    <a:sysClr val="windowText" lastClr="000000"/>
                  </a:solidFill>
                </a:rPr>
                <a:t>requisições</a:t>
              </a:r>
              <a:r>
                <a:rPr lang="en-US" b="1" kern="0" dirty="0" smtClean="0">
                  <a:solidFill>
                    <a:sysClr val="windowText" lastClr="000000"/>
                  </a:solidFill>
                </a:rPr>
                <a:t> </a:t>
              </a:r>
              <a:r>
                <a:rPr lang="en-US" b="1" kern="0" dirty="0" err="1" smtClean="0">
                  <a:solidFill>
                    <a:sysClr val="windowText" lastClr="000000"/>
                  </a:solidFill>
                </a:rPr>
                <a:t>enviadas</a:t>
              </a:r>
              <a:r>
                <a:rPr lang="en-US" b="1" kern="0" dirty="0" smtClean="0">
                  <a:solidFill>
                    <a:sysClr val="windowText" lastClr="000000"/>
                  </a:solidFill>
                </a:rPr>
                <a:t> </a:t>
              </a:r>
              <a:r>
                <a:rPr lang="en-US" b="1" kern="0" dirty="0" err="1" smtClean="0">
                  <a:solidFill>
                    <a:sysClr val="windowText" lastClr="000000"/>
                  </a:solidFill>
                </a:rPr>
                <a:t>pelo</a:t>
              </a:r>
              <a:r>
                <a:rPr lang="en-US" b="1" kern="0" dirty="0" smtClean="0">
                  <a:solidFill>
                    <a:sysClr val="windowText" lastClr="000000"/>
                  </a:solidFill>
                </a:rPr>
                <a:t> browser</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Carregam</a:t>
              </a:r>
              <a:r>
                <a:rPr lang="en-US" b="1" kern="0" dirty="0" smtClean="0">
                  <a:solidFill>
                    <a:sysClr val="windowText" lastClr="000000"/>
                  </a:solidFill>
                </a:rPr>
                <a:t> as </a:t>
              </a:r>
              <a:r>
                <a:rPr lang="en-US" b="1" kern="0" dirty="0" err="1" smtClean="0">
                  <a:solidFill>
                    <a:sysClr val="windowText" lastClr="000000"/>
                  </a:solidFill>
                </a:rPr>
                <a:t>Páginas</a:t>
              </a:r>
              <a:r>
                <a:rPr lang="en-US" b="1" kern="0" dirty="0" smtClean="0">
                  <a:solidFill>
                    <a:sysClr val="windowText" lastClr="000000"/>
                  </a:solidFill>
                </a:rPr>
                <a:t> (Views) com </a:t>
              </a:r>
              <a:r>
                <a:rPr lang="en-US" b="1" kern="0" dirty="0" err="1" smtClean="0">
                  <a:solidFill>
                    <a:sysClr val="windowText" lastClr="000000"/>
                  </a:solidFill>
                </a:rPr>
                <a:t>os</a:t>
              </a:r>
              <a:r>
                <a:rPr lang="en-US" b="1" kern="0" dirty="0" smtClean="0">
                  <a:solidFill>
                    <a:sysClr val="windowText" lastClr="000000"/>
                  </a:solidFill>
                </a:rPr>
                <a:t> dados das </a:t>
              </a:r>
              <a:r>
                <a:rPr lang="en-US" b="1" kern="0" dirty="0" err="1" smtClean="0">
                  <a:solidFill>
                    <a:sysClr val="windowText" lastClr="000000"/>
                  </a:solidFill>
                </a:rPr>
                <a:t>Tabelas</a:t>
              </a:r>
              <a:r>
                <a:rPr lang="en-US" b="1" kern="0" dirty="0" smtClean="0">
                  <a:solidFill>
                    <a:sysClr val="windowText" lastClr="000000"/>
                  </a:solidFill>
                </a:rPr>
                <a:t> (Models</a:t>
              </a:r>
              <a:r>
                <a:rPr lang="en-US" kern="0" dirty="0" smtClean="0">
                  <a:solidFill>
                    <a:sysClr val="windowText" lastClr="000000"/>
                  </a:solidFill>
                </a:rPr>
                <a:t>)</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2</a:t>
              </a:r>
            </a:p>
          </p:txBody>
        </p:sp>
      </p:grpSp>
      <p:grpSp>
        <p:nvGrpSpPr>
          <p:cNvPr id="35" name="Group 16"/>
          <p:cNvGrpSpPr>
            <a:grpSpLocks/>
          </p:cNvGrpSpPr>
          <p:nvPr/>
        </p:nvGrpSpPr>
        <p:grpSpPr bwMode="auto">
          <a:xfrm>
            <a:off x="553397" y="327497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Possuem</a:t>
              </a:r>
              <a:r>
                <a:rPr lang="en-US" b="1" kern="0" dirty="0" smtClean="0">
                  <a:solidFill>
                    <a:sysClr val="windowText" lastClr="000000"/>
                  </a:solidFill>
                </a:rPr>
                <a:t> </a:t>
              </a:r>
              <a:r>
                <a:rPr lang="en-US" b="1" kern="0" dirty="0" err="1" smtClean="0">
                  <a:solidFill>
                    <a:sysClr val="windowText" lastClr="000000"/>
                  </a:solidFill>
                </a:rPr>
                <a:t>Métodos</a:t>
              </a:r>
              <a:r>
                <a:rPr lang="en-US" b="1" kern="0" dirty="0" smtClean="0">
                  <a:solidFill>
                    <a:sysClr val="windowText" lastClr="000000"/>
                  </a:solidFill>
                </a:rPr>
                <a:t> (Actions) </a:t>
              </a:r>
              <a:r>
                <a:rPr lang="en-US" b="1" kern="0" dirty="0" err="1" smtClean="0">
                  <a:solidFill>
                    <a:sysClr val="windowText" lastClr="000000"/>
                  </a:solidFill>
                </a:rPr>
                <a:t>que</a:t>
              </a:r>
              <a:r>
                <a:rPr lang="en-US" b="1" kern="0" dirty="0" smtClean="0">
                  <a:solidFill>
                    <a:sysClr val="windowText" lastClr="000000"/>
                  </a:solidFill>
                </a:rPr>
                <a:t> </a:t>
              </a:r>
              <a:r>
                <a:rPr lang="en-US" b="1" kern="0" dirty="0" err="1" smtClean="0">
                  <a:solidFill>
                    <a:sysClr val="windowText" lastClr="000000"/>
                  </a:solidFill>
                </a:rPr>
                <a:t>definem</a:t>
              </a:r>
              <a:r>
                <a:rPr lang="en-US" b="1" kern="0" dirty="0" smtClean="0">
                  <a:solidFill>
                    <a:sysClr val="windowText" lastClr="000000"/>
                  </a:solidFill>
                </a:rPr>
                <a:t> as </a:t>
              </a:r>
              <a:r>
                <a:rPr lang="en-US" b="1" kern="0" dirty="0" err="1" smtClean="0">
                  <a:solidFill>
                    <a:sysClr val="windowText" lastClr="000000"/>
                  </a:solidFill>
                </a:rPr>
                <a:t>ações</a:t>
              </a:r>
              <a:r>
                <a:rPr lang="en-US" b="1" kern="0" dirty="0" smtClean="0">
                  <a:solidFill>
                    <a:sysClr val="windowText" lastClr="000000"/>
                  </a:solidFill>
                </a:rPr>
                <a:t> da </a:t>
              </a:r>
              <a:r>
                <a:rPr lang="en-US" b="1" kern="0" dirty="0" err="1" smtClean="0">
                  <a:solidFill>
                    <a:sysClr val="windowText" lastClr="000000"/>
                  </a:solidFill>
                </a:rPr>
                <a:t>páginas</a:t>
              </a:r>
              <a:r>
                <a:rPr lang="en-US" b="1" kern="0" dirty="0" smtClean="0">
                  <a:solidFill>
                    <a:sysClr val="windowText" lastClr="000000"/>
                  </a:solidFill>
                </a:rPr>
                <a:t> </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Tree>
    <p:extLst>
      <p:ext uri="{BB962C8B-B14F-4D97-AF65-F5344CB8AC3E}">
        <p14:creationId xmlns:p14="http://schemas.microsoft.com/office/powerpoint/2010/main" val="184234028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12</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a </a:t>
            </a:r>
            <a:r>
              <a:rPr lang="en-US" sz="1600" b="1" kern="0" dirty="0" err="1">
                <a:solidFill>
                  <a:sysClr val="windowText" lastClr="000000"/>
                </a:solidFill>
              </a:rPr>
              <a:t>C</a:t>
            </a:r>
            <a:r>
              <a:rPr kumimoji="0" lang="en-US" sz="1600" b="1" i="0" u="none" strike="noStrike" kern="0" cap="none" spc="0" normalizeH="0" noProof="0" dirty="0" err="1" smtClean="0">
                <a:ln>
                  <a:noFill/>
                </a:ln>
                <a:solidFill>
                  <a:sysClr val="windowText" lastClr="000000"/>
                </a:solidFill>
                <a:effectLst/>
                <a:uLnTx/>
                <a:uFillTx/>
              </a:rPr>
              <a:t>lasse</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smtClean="0">
                <a:ln>
                  <a:noFill/>
                </a:ln>
                <a:solidFill>
                  <a:sysClr val="windowText" lastClr="000000"/>
                </a:solidFill>
                <a:effectLst/>
                <a:uLnTx/>
                <a:uFillTx/>
              </a:rPr>
              <a:t>de </a:t>
            </a:r>
            <a:r>
              <a:rPr kumimoji="0" lang="en-US" sz="1600" b="1" i="0" u="none" strike="noStrike" kern="0" cap="none" spc="0" normalizeH="0" noProof="0" dirty="0" err="1" smtClean="0">
                <a:ln>
                  <a:noFill/>
                </a:ln>
                <a:solidFill>
                  <a:sysClr val="windowText" lastClr="000000"/>
                </a:solidFill>
                <a:effectLst/>
                <a:uLnTx/>
                <a:uFillTx/>
              </a:rPr>
              <a:t>Controle</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Linguagem</a:t>
            </a:r>
            <a:r>
              <a:rPr lang="en-US" sz="1600" b="1" kern="0" dirty="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8" name="Rounded Rectangle 844804"/>
          <p:cNvSpPr>
            <a:spLocks noChangeArrowheads="1"/>
          </p:cNvSpPr>
          <p:nvPr/>
        </p:nvSpPr>
        <p:spPr bwMode="auto">
          <a:xfrm>
            <a:off x="598350" y="1798351"/>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Visualizando</a:t>
            </a:r>
            <a:r>
              <a:rPr lang="en-US" sz="1600" b="1" kern="0" dirty="0">
                <a:solidFill>
                  <a:sysClr val="windowText" lastClr="000000"/>
                </a:solidFill>
              </a:rPr>
              <a:t> a </a:t>
            </a:r>
            <a:r>
              <a:rPr lang="en-US" sz="1600" b="1" kern="0" dirty="0" smtClean="0">
                <a:solidFill>
                  <a:sysClr val="windowText" lastClr="000000"/>
                </a:solidFill>
              </a:rPr>
              <a:t>Action </a:t>
            </a:r>
            <a:r>
              <a:rPr lang="en-US" sz="1600" b="1" kern="0" dirty="0" smtClean="0">
                <a:solidFill>
                  <a:sysClr val="windowText" lastClr="000000"/>
                </a:solidFill>
              </a:rPr>
              <a:t>Index</a:t>
            </a:r>
            <a:endParaRPr lang="en-US" sz="1600" b="1" kern="0" dirty="0">
              <a:solidFill>
                <a:sysClr val="windowText" lastClr="000000"/>
              </a:solidFill>
            </a:endParaRPr>
          </a:p>
        </p:txBody>
      </p:sp>
      <p:sp>
        <p:nvSpPr>
          <p:cNvPr id="9" name="Rounded Rectangle 836634"/>
          <p:cNvSpPr>
            <a:spLocks noChangeArrowheads="1"/>
          </p:cNvSpPr>
          <p:nvPr/>
        </p:nvSpPr>
        <p:spPr bwMode="auto">
          <a:xfrm>
            <a:off x="392863" y="191423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2</a:t>
            </a:r>
            <a:endParaRPr kumimoji="0" lang="en-US" sz="2000" b="1" i="0" u="none" strike="noStrike" kern="0" cap="none" spc="0" normalizeH="0" baseline="0" noProof="0" dirty="0" smtClean="0">
              <a:ln>
                <a:noFill/>
              </a:ln>
              <a:solidFill>
                <a:srgbClr val="990033"/>
              </a:solidFill>
              <a:effectLst/>
              <a:uLnTx/>
              <a:uFillTx/>
            </a:endParaRPr>
          </a:p>
        </p:txBody>
      </p:sp>
      <p:sp>
        <p:nvSpPr>
          <p:cNvPr id="10" name="Rounded Rectangle 844804"/>
          <p:cNvSpPr>
            <a:spLocks noChangeArrowheads="1"/>
          </p:cNvSpPr>
          <p:nvPr/>
        </p:nvSpPr>
        <p:spPr bwMode="auto">
          <a:xfrm>
            <a:off x="598350" y="2556706"/>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Criando</a:t>
            </a:r>
            <a:r>
              <a:rPr lang="en-US" sz="1600" b="1" kern="0" dirty="0">
                <a:solidFill>
                  <a:sysClr val="windowText" lastClr="000000"/>
                </a:solidFill>
              </a:rPr>
              <a:t> a </a:t>
            </a:r>
            <a:r>
              <a:rPr lang="en-US" sz="1600" b="1" kern="0" dirty="0" err="1">
                <a:solidFill>
                  <a:sysClr val="windowText" lastClr="000000"/>
                </a:solidFill>
              </a:rPr>
              <a:t>C</a:t>
            </a:r>
            <a:r>
              <a:rPr lang="en-US" sz="1600" b="1" kern="0" dirty="0" err="1" smtClean="0">
                <a:solidFill>
                  <a:sysClr val="windowText" lastClr="000000"/>
                </a:solidFill>
              </a:rPr>
              <a:t>lasse</a:t>
            </a:r>
            <a:r>
              <a:rPr lang="en-US" sz="1600" b="1" kern="0" dirty="0" smtClean="0">
                <a:solidFill>
                  <a:sysClr val="windowText" lastClr="000000"/>
                </a:solidFill>
              </a:rPr>
              <a:t> </a:t>
            </a:r>
            <a:r>
              <a:rPr lang="en-US" sz="1600" b="1" kern="0" dirty="0">
                <a:solidFill>
                  <a:sysClr val="windowText" lastClr="000000"/>
                </a:solidFill>
              </a:rPr>
              <a:t>de </a:t>
            </a:r>
            <a:r>
              <a:rPr lang="en-US" sz="1600" b="1" kern="0" dirty="0" err="1">
                <a:solidFill>
                  <a:sysClr val="windowText" lastClr="000000"/>
                </a:solidFill>
              </a:rPr>
              <a:t>Controle</a:t>
            </a:r>
            <a:r>
              <a:rPr lang="en-US" sz="1600" b="1" kern="0" dirty="0">
                <a:solidFill>
                  <a:sysClr val="windowText" lastClr="000000"/>
                </a:solidFill>
              </a:rPr>
              <a:t> (</a:t>
            </a:r>
            <a:r>
              <a:rPr lang="en-US" sz="1600" b="1" kern="0" dirty="0" err="1">
                <a:solidFill>
                  <a:sysClr val="windowText" lastClr="000000"/>
                </a:solidFill>
              </a:rPr>
              <a:t>Desenvolvedor</a:t>
            </a:r>
            <a:r>
              <a:rPr lang="en-US" sz="1600" b="1" kern="0" dirty="0" smtClean="0">
                <a:solidFill>
                  <a:sysClr val="windowText" lastClr="000000"/>
                </a:solidFill>
              </a:rPr>
              <a:t>) com </a:t>
            </a:r>
            <a:r>
              <a:rPr lang="en-US" sz="1600" b="1" kern="0" dirty="0" err="1">
                <a:solidFill>
                  <a:sysClr val="windowText" lastClr="000000"/>
                </a:solidFill>
              </a:rPr>
              <a:t>M</a:t>
            </a:r>
            <a:r>
              <a:rPr lang="en-US" sz="1600" b="1" kern="0" dirty="0" err="1" smtClean="0">
                <a:solidFill>
                  <a:sysClr val="windowText" lastClr="000000"/>
                </a:solidFill>
              </a:rPr>
              <a:t>étodos</a:t>
            </a:r>
            <a:r>
              <a:rPr lang="en-US" sz="1600" b="1" kern="0" dirty="0" smtClean="0">
                <a:solidFill>
                  <a:sysClr val="windowText" lastClr="000000"/>
                </a:solidFill>
              </a:rPr>
              <a:t> </a:t>
            </a:r>
            <a:r>
              <a:rPr lang="en-US" sz="1600" b="1" kern="0" dirty="0" smtClean="0">
                <a:solidFill>
                  <a:sysClr val="windowText" lastClr="000000"/>
                </a:solidFill>
              </a:rPr>
              <a:t>Scaffold</a:t>
            </a:r>
            <a:endParaRPr lang="en-US" sz="1600" b="1" kern="0" dirty="0">
              <a:solidFill>
                <a:sysClr val="windowText" lastClr="000000"/>
              </a:solidFill>
            </a:endParaRPr>
          </a:p>
        </p:txBody>
      </p:sp>
      <p:sp>
        <p:nvSpPr>
          <p:cNvPr id="11" name="Rounded Rectangle 836634"/>
          <p:cNvSpPr>
            <a:spLocks noChangeArrowheads="1"/>
          </p:cNvSpPr>
          <p:nvPr/>
        </p:nvSpPr>
        <p:spPr bwMode="auto">
          <a:xfrm>
            <a:off x="392863" y="2672593"/>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598350" y="3309471"/>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Efetuando</a:t>
            </a:r>
            <a:r>
              <a:rPr lang="en-US" sz="1600" b="1" kern="0" dirty="0" smtClean="0">
                <a:solidFill>
                  <a:sysClr val="windowText" lastClr="000000"/>
                </a:solidFill>
              </a:rPr>
              <a:t> a </a:t>
            </a:r>
            <a:r>
              <a:rPr lang="en-US" sz="1600" b="1" kern="0" dirty="0" err="1">
                <a:solidFill>
                  <a:sysClr val="windowText" lastClr="000000"/>
                </a:solidFill>
              </a:rPr>
              <a:t>R</a:t>
            </a:r>
            <a:r>
              <a:rPr lang="en-US" sz="1600" b="1" kern="0" dirty="0" err="1" smtClean="0">
                <a:solidFill>
                  <a:sysClr val="windowText" lastClr="000000"/>
                </a:solidFill>
              </a:rPr>
              <a:t>equisição</a:t>
            </a:r>
            <a:r>
              <a:rPr lang="en-US" sz="1600" b="1" kern="0" dirty="0" smtClean="0">
                <a:solidFill>
                  <a:sysClr val="windowText" lastClr="000000"/>
                </a:solidFill>
              </a:rPr>
              <a:t> </a:t>
            </a:r>
            <a:r>
              <a:rPr lang="en-US" sz="1600" b="1" kern="0" dirty="0" smtClean="0">
                <a:solidFill>
                  <a:sysClr val="windowText" lastClr="000000"/>
                </a:solidFill>
              </a:rPr>
              <a:t>no </a:t>
            </a:r>
            <a:r>
              <a:rPr lang="en-US" sz="1600" b="1" kern="0" dirty="0" err="1" smtClean="0">
                <a:solidFill>
                  <a:sysClr val="windowText" lastClr="000000"/>
                </a:solidFill>
              </a:rPr>
              <a:t>Controle</a:t>
            </a:r>
            <a:r>
              <a:rPr lang="en-US" sz="1600" b="1" kern="0" dirty="0" smtClean="0">
                <a:solidFill>
                  <a:sysClr val="windowText" lastClr="000000"/>
                </a:solidFill>
              </a:rPr>
              <a:t> (</a:t>
            </a:r>
            <a:r>
              <a:rPr lang="en-US" sz="1600" b="1" kern="0" dirty="0" err="1" smtClean="0">
                <a:solidFill>
                  <a:sysClr val="windowText" lastClr="000000"/>
                </a:solidFill>
              </a:rPr>
              <a:t>Linguagem</a:t>
            </a:r>
            <a:r>
              <a:rPr lang="en-US" sz="1600" b="1" kern="0" dirty="0" smtClean="0">
                <a:solidFill>
                  <a:sysClr val="windowText" lastClr="000000"/>
                </a:solidFill>
              </a:rPr>
              <a:t>), Action (Index)</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392863" y="342535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noProof="0" dirty="0">
                <a:solidFill>
                  <a:srgbClr val="990033"/>
                </a:solidFill>
              </a:rPr>
              <a:t>4</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20135548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Resumo das Páginas (VIEW)</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13</a:t>
            </a:fld>
            <a:endParaRPr lang="en-US" dirty="0">
              <a:solidFill>
                <a:srgbClr val="FFFFFF">
                  <a:tint val="75000"/>
                </a:srgbClr>
              </a:solidFill>
            </a:endParaRPr>
          </a:p>
        </p:txBody>
      </p:sp>
      <p:sp>
        <p:nvSpPr>
          <p:cNvPr id="28" name="AutoShape 12"/>
          <p:cNvSpPr>
            <a:spLocks noChangeArrowheads="1"/>
          </p:cNvSpPr>
          <p:nvPr/>
        </p:nvSpPr>
        <p:spPr bwMode="auto">
          <a:xfrm>
            <a:off x="443553" y="1073297"/>
            <a:ext cx="8147050" cy="3178069"/>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Armazenam</a:t>
              </a:r>
              <a:r>
                <a:rPr lang="en-US" kern="0" dirty="0" smtClean="0">
                  <a:solidFill>
                    <a:sysClr val="windowText" lastClr="000000"/>
                  </a:solidFill>
                </a:rPr>
                <a:t> </a:t>
              </a:r>
              <a:r>
                <a:rPr lang="en-US" kern="0" dirty="0" smtClean="0">
                  <a:solidFill>
                    <a:sysClr val="windowText" lastClr="000000"/>
                  </a:solidFill>
                </a:rPr>
                <a:t>o HTML </a:t>
              </a:r>
              <a:r>
                <a:rPr lang="en-US" kern="0" dirty="0" err="1" smtClean="0">
                  <a:solidFill>
                    <a:sysClr val="windowText" lastClr="000000"/>
                  </a:solidFill>
                </a:rPr>
                <a:t>que</a:t>
              </a:r>
              <a:r>
                <a:rPr lang="en-US" kern="0" dirty="0" smtClean="0">
                  <a:solidFill>
                    <a:sysClr val="windowText" lastClr="000000"/>
                  </a:solidFill>
                </a:rPr>
                <a:t> </a:t>
              </a:r>
              <a:r>
                <a:rPr lang="en-US" kern="0" dirty="0" err="1" smtClean="0">
                  <a:solidFill>
                    <a:sysClr val="windowText" lastClr="000000"/>
                  </a:solidFill>
                </a:rPr>
                <a:t>será</a:t>
              </a:r>
              <a:r>
                <a:rPr lang="en-US" kern="0" dirty="0" smtClean="0">
                  <a:solidFill>
                    <a:sysClr val="windowText" lastClr="000000"/>
                  </a:solidFill>
                </a:rPr>
                <a:t> </a:t>
              </a:r>
              <a:r>
                <a:rPr lang="en-US" kern="0" dirty="0" err="1" smtClean="0">
                  <a:solidFill>
                    <a:sysClr val="windowText" lastClr="000000"/>
                  </a:solidFill>
                </a:rPr>
                <a:t>renderizado</a:t>
              </a:r>
              <a:r>
                <a:rPr lang="en-US" kern="0" dirty="0" smtClean="0">
                  <a:solidFill>
                    <a:sysClr val="windowText" lastClr="000000"/>
                  </a:solidFill>
                </a:rPr>
                <a:t> </a:t>
              </a:r>
              <a:r>
                <a:rPr lang="en-US" kern="0" dirty="0" err="1" smtClean="0">
                  <a:solidFill>
                    <a:sysClr val="windowText" lastClr="000000"/>
                  </a:solidFill>
                </a:rPr>
                <a:t>pelo</a:t>
              </a:r>
              <a:r>
                <a:rPr lang="en-US" kern="0" dirty="0" smtClean="0">
                  <a:solidFill>
                    <a:sysClr val="windowText" lastClr="000000"/>
                  </a:solidFill>
                </a:rPr>
                <a:t> browser</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Executadas</a:t>
              </a:r>
              <a:r>
                <a:rPr lang="en-US" kern="0" dirty="0" smtClean="0">
                  <a:solidFill>
                    <a:sysClr val="windowText" lastClr="000000"/>
                  </a:solidFill>
                </a:rPr>
                <a:t> </a:t>
              </a:r>
              <a:r>
                <a:rPr lang="en-US" kern="0" dirty="0" err="1" smtClean="0">
                  <a:solidFill>
                    <a:sysClr val="windowText" lastClr="000000"/>
                  </a:solidFill>
                </a:rPr>
                <a:t>pelo</a:t>
              </a:r>
              <a:r>
                <a:rPr lang="en-US" kern="0" dirty="0" smtClean="0">
                  <a:solidFill>
                    <a:sysClr val="windowText" lastClr="000000"/>
                  </a:solidFill>
                </a:rPr>
                <a:t> </a:t>
              </a:r>
              <a:r>
                <a:rPr lang="en-US" b="1" kern="0" dirty="0" smtClean="0">
                  <a:solidFill>
                    <a:sysClr val="windowText" lastClr="000000"/>
                  </a:solidFill>
                </a:rPr>
                <a:t>Controller</a:t>
              </a:r>
              <a:r>
                <a:rPr lang="en-US" kern="0" dirty="0" smtClean="0">
                  <a:solidFill>
                    <a:sysClr val="windowText" lastClr="000000"/>
                  </a:solidFill>
                </a:rPr>
                <a:t> e </a:t>
              </a:r>
              <a:r>
                <a:rPr lang="en-US" kern="0" dirty="0" err="1" smtClean="0">
                  <a:solidFill>
                    <a:sysClr val="windowText" lastClr="000000"/>
                  </a:solidFill>
                </a:rPr>
                <a:t>recebem</a:t>
              </a:r>
              <a:r>
                <a:rPr lang="en-US" kern="0" dirty="0" smtClean="0">
                  <a:solidFill>
                    <a:sysClr val="windowText" lastClr="000000"/>
                  </a:solidFill>
                </a:rPr>
                <a:t> </a:t>
              </a:r>
              <a:r>
                <a:rPr lang="en-US" kern="0" dirty="0" err="1" smtClean="0">
                  <a:solidFill>
                    <a:sysClr val="windowText" lastClr="000000"/>
                  </a:solidFill>
                </a:rPr>
                <a:t>os</a:t>
              </a:r>
              <a:r>
                <a:rPr lang="en-US" kern="0" dirty="0" smtClean="0">
                  <a:solidFill>
                    <a:sysClr val="windowText" lastClr="000000"/>
                  </a:solidFill>
                </a:rPr>
                <a:t> </a:t>
              </a:r>
              <a:r>
                <a:rPr lang="en-US" b="1" kern="0" dirty="0" smtClean="0">
                  <a:solidFill>
                    <a:sysClr val="windowText" lastClr="000000"/>
                  </a:solidFill>
                </a:rPr>
                <a:t>Models</a:t>
              </a:r>
              <a:r>
                <a:rPr lang="en-US" kern="0" dirty="0" smtClean="0">
                  <a:solidFill>
                    <a:sysClr val="windowText" lastClr="000000"/>
                  </a:solidFill>
                </a:rPr>
                <a:t> </a:t>
              </a:r>
              <a:r>
                <a:rPr lang="en-US" kern="0" dirty="0" err="1" smtClean="0">
                  <a:solidFill>
                    <a:sysClr val="windowText" lastClr="000000"/>
                  </a:solidFill>
                </a:rPr>
                <a:t>como</a:t>
              </a:r>
              <a:r>
                <a:rPr lang="en-US" kern="0" dirty="0" smtClean="0">
                  <a:solidFill>
                    <a:sysClr val="windowText" lastClr="000000"/>
                  </a:solidFill>
                </a:rPr>
                <a:t> </a:t>
              </a:r>
              <a:r>
                <a:rPr lang="en-US" kern="0" dirty="0" err="1" smtClean="0">
                  <a:solidFill>
                    <a:sysClr val="windowText" lastClr="000000"/>
                  </a:solidFill>
                </a:rPr>
                <a:t>parâmetro</a:t>
              </a:r>
              <a:endParaRPr lang="en-US"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2</a:t>
              </a:r>
            </a:p>
          </p:txBody>
        </p:sp>
      </p:grpSp>
      <p:grpSp>
        <p:nvGrpSpPr>
          <p:cNvPr id="35" name="Group 16"/>
          <p:cNvGrpSpPr>
            <a:grpSpLocks/>
          </p:cNvGrpSpPr>
          <p:nvPr/>
        </p:nvGrpSpPr>
        <p:grpSpPr bwMode="auto">
          <a:xfrm>
            <a:off x="553397" y="327497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Existem</a:t>
              </a:r>
              <a:r>
                <a:rPr lang="en-US" kern="0" dirty="0" smtClean="0">
                  <a:solidFill>
                    <a:sysClr val="windowText" lastClr="000000"/>
                  </a:solidFill>
                </a:rPr>
                <a:t> </a:t>
              </a:r>
              <a:r>
                <a:rPr lang="en-US" b="1" kern="0" dirty="0" smtClean="0">
                  <a:solidFill>
                    <a:sysClr val="windowText" lastClr="000000"/>
                  </a:solidFill>
                </a:rPr>
                <a:t>2 </a:t>
              </a:r>
              <a:r>
                <a:rPr lang="en-US" b="1" kern="0" dirty="0" err="1" smtClean="0">
                  <a:solidFill>
                    <a:sysClr val="windowText" lastClr="000000"/>
                  </a:solidFill>
                </a:rPr>
                <a:t>Tipos</a:t>
              </a:r>
              <a:r>
                <a:rPr lang="en-US" b="1" kern="0" dirty="0" smtClean="0">
                  <a:solidFill>
                    <a:sysClr val="windowText" lastClr="000000"/>
                  </a:solidFill>
                </a:rPr>
                <a:t> de View: View(ASPX) e Partial View(ASCX) </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Tree>
    <p:extLst>
      <p:ext uri="{BB962C8B-B14F-4D97-AF65-F5344CB8AC3E}">
        <p14:creationId xmlns:p14="http://schemas.microsoft.com/office/powerpoint/2010/main" val="24178382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14</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a View da Action </a:t>
            </a:r>
            <a:r>
              <a:rPr kumimoji="0" lang="en-US" sz="1600" b="1" i="0" u="none" strike="noStrike" kern="0" cap="none" spc="0" normalizeH="0" noProof="0" dirty="0" err="1" smtClean="0">
                <a:ln>
                  <a:noFill/>
                </a:ln>
                <a:solidFill>
                  <a:sysClr val="windowText" lastClr="000000"/>
                </a:solidFill>
                <a:effectLst/>
                <a:uLnTx/>
                <a:uFillTx/>
              </a:rPr>
              <a:t>Linguagem</a:t>
            </a:r>
            <a:r>
              <a:rPr kumimoji="0" lang="en-US" sz="1600" b="1" i="0" u="none" strike="noStrike" kern="0" cap="none" spc="0" normalizeH="0" noProof="0" dirty="0" smtClean="0">
                <a:ln>
                  <a:noFill/>
                </a:ln>
                <a:solidFill>
                  <a:sysClr val="windowText" lastClr="000000"/>
                </a:solidFill>
                <a:effectLst/>
                <a:uLnTx/>
                <a:uFillTx/>
              </a:rPr>
              <a:t>/Index </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8" name="Rounded Rectangle 844804"/>
          <p:cNvSpPr>
            <a:spLocks noChangeArrowheads="1"/>
          </p:cNvSpPr>
          <p:nvPr/>
        </p:nvSpPr>
        <p:spPr bwMode="auto">
          <a:xfrm>
            <a:off x="598350" y="1798351"/>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 Action</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Linguagem</a:t>
            </a:r>
            <a:r>
              <a:rPr kumimoji="0" lang="en-US" sz="1600" b="1" i="0" u="none" strike="noStrike" kern="0" cap="none" spc="0" normalizeH="0" noProof="0" dirty="0" smtClean="0">
                <a:ln>
                  <a:noFill/>
                </a:ln>
                <a:solidFill>
                  <a:sysClr val="windowText" lastClr="000000"/>
                </a:solidFill>
                <a:effectLst/>
                <a:uLnTx/>
                <a:uFillTx/>
              </a:rPr>
              <a:t>/</a:t>
            </a:r>
            <a:r>
              <a:rPr lang="en-US" sz="1600" b="1" kern="0" dirty="0" err="1" smtClean="0">
                <a:solidFill>
                  <a:sysClr val="windowText" lastClr="000000"/>
                </a:solidFill>
              </a:rPr>
              <a:t>Editar</a:t>
            </a:r>
            <a:r>
              <a:rPr lang="en-US" sz="1600" b="1" kern="0" dirty="0" smtClean="0">
                <a:solidFill>
                  <a:sysClr val="windowText" lastClr="000000"/>
                </a:solidFill>
              </a:rPr>
              <a:t> e View </a:t>
            </a:r>
            <a:r>
              <a:rPr lang="en-US" sz="1600" b="1" kern="0" dirty="0" err="1" smtClean="0">
                <a:solidFill>
                  <a:sysClr val="windowText" lastClr="000000"/>
                </a:solidFill>
              </a:rPr>
              <a:t>Editar</a:t>
            </a:r>
            <a:r>
              <a:rPr lang="en-US" sz="1600" b="1" kern="0" dirty="0" smtClean="0">
                <a:solidFill>
                  <a:sysClr val="windowText" lastClr="000000"/>
                </a:solidFill>
              </a:rPr>
              <a:t> (Typed View)</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9" name="Rounded Rectangle 836634"/>
          <p:cNvSpPr>
            <a:spLocks noChangeArrowheads="1"/>
          </p:cNvSpPr>
          <p:nvPr/>
        </p:nvSpPr>
        <p:spPr bwMode="auto">
          <a:xfrm>
            <a:off x="392863" y="191423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2</a:t>
            </a:r>
            <a:endParaRPr kumimoji="0" lang="en-US" sz="2000" b="1" i="0" u="none" strike="noStrike" kern="0" cap="none" spc="0" normalizeH="0" baseline="0" noProof="0" dirty="0" smtClean="0">
              <a:ln>
                <a:noFill/>
              </a:ln>
              <a:solidFill>
                <a:srgbClr val="990033"/>
              </a:solidFill>
              <a:effectLst/>
              <a:uLnTx/>
              <a:uFillTx/>
            </a:endParaRPr>
          </a:p>
        </p:txBody>
      </p:sp>
      <p:sp>
        <p:nvSpPr>
          <p:cNvPr id="10" name="Rounded Rectangle 844804"/>
          <p:cNvSpPr>
            <a:spLocks noChangeArrowheads="1"/>
          </p:cNvSpPr>
          <p:nvPr/>
        </p:nvSpPr>
        <p:spPr bwMode="auto">
          <a:xfrm>
            <a:off x="598350" y="2544831"/>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Criando</a:t>
            </a:r>
            <a:r>
              <a:rPr lang="en-US" sz="1600" b="1" kern="0" dirty="0" smtClean="0">
                <a:solidFill>
                  <a:sysClr val="windowText" lastClr="000000"/>
                </a:solidFill>
              </a:rPr>
              <a:t> Partial Views (</a:t>
            </a:r>
            <a:r>
              <a:rPr lang="en-US" sz="1600" b="1" kern="0" dirty="0" err="1" smtClean="0">
                <a:solidFill>
                  <a:sysClr val="windowText" lastClr="000000"/>
                </a:solidFill>
              </a:rPr>
              <a:t>Titulo</a:t>
            </a:r>
            <a:r>
              <a:rPr lang="en-US" sz="1600" b="1" kern="0" dirty="0" smtClean="0">
                <a:solidFill>
                  <a:sysClr val="windowText" lastClr="000000"/>
                </a:solidFill>
              </a:rPr>
              <a:t>, </a:t>
            </a:r>
            <a:r>
              <a:rPr lang="en-US" sz="1600" b="1" kern="0" dirty="0" err="1" smtClean="0">
                <a:solidFill>
                  <a:sysClr val="windowText" lastClr="000000"/>
                </a:solidFill>
              </a:rPr>
              <a:t>Rodape</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2863" y="266071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
        <p:nvSpPr>
          <p:cNvPr id="12" name="Rounded Rectangle 844804"/>
          <p:cNvSpPr>
            <a:spLocks noChangeArrowheads="1"/>
          </p:cNvSpPr>
          <p:nvPr/>
        </p:nvSpPr>
        <p:spPr bwMode="auto">
          <a:xfrm>
            <a:off x="610225" y="3291531"/>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Incluindo</a:t>
            </a:r>
            <a:r>
              <a:rPr lang="en-US" sz="1600" b="1" kern="0" dirty="0" smtClean="0">
                <a:solidFill>
                  <a:sysClr val="windowText" lastClr="000000"/>
                </a:solidFill>
              </a:rPr>
              <a:t> as Partial Views (</a:t>
            </a:r>
            <a:r>
              <a:rPr lang="en-US" sz="1600" b="1" kern="0" dirty="0" err="1" smtClean="0">
                <a:solidFill>
                  <a:sysClr val="windowText" lastClr="000000"/>
                </a:solidFill>
              </a:rPr>
              <a:t>Titulo</a:t>
            </a:r>
            <a:r>
              <a:rPr lang="en-US" sz="1600" b="1" kern="0" dirty="0" smtClean="0">
                <a:solidFill>
                  <a:sysClr val="windowText" lastClr="000000"/>
                </a:solidFill>
              </a:rPr>
              <a:t>, </a:t>
            </a:r>
            <a:r>
              <a:rPr lang="en-US" sz="1600" b="1" kern="0" dirty="0" err="1" smtClean="0">
                <a:solidFill>
                  <a:sysClr val="windowText" lastClr="000000"/>
                </a:solidFill>
              </a:rPr>
              <a:t>Rodape</a:t>
            </a:r>
            <a:r>
              <a:rPr lang="en-US" sz="1600" b="1" kern="0" dirty="0" smtClean="0">
                <a:solidFill>
                  <a:sysClr val="windowText" lastClr="000000"/>
                </a:solidFill>
              </a:rPr>
              <a:t>) </a:t>
            </a:r>
            <a:r>
              <a:rPr lang="en-US" sz="1600" b="1" kern="0" dirty="0" err="1" smtClean="0">
                <a:solidFill>
                  <a:sysClr val="windowText" lastClr="000000"/>
                </a:solidFill>
              </a:rPr>
              <a:t>na</a:t>
            </a:r>
            <a:r>
              <a:rPr lang="en-US" sz="1600" b="1" kern="0" dirty="0" smtClean="0">
                <a:solidFill>
                  <a:sysClr val="windowText" lastClr="000000"/>
                </a:solidFill>
              </a:rPr>
              <a:t> </a:t>
            </a:r>
            <a:r>
              <a:rPr lang="en-US" sz="1600" b="1" kern="0" dirty="0" err="1" smtClean="0">
                <a:solidFill>
                  <a:sysClr val="windowText" lastClr="000000"/>
                </a:solidFill>
              </a:rPr>
              <a:t>página</a:t>
            </a:r>
            <a:r>
              <a:rPr lang="en-US" sz="1600" b="1" kern="0" dirty="0" smtClean="0">
                <a:solidFill>
                  <a:sysClr val="windowText" lastClr="000000"/>
                </a:solidFill>
              </a:rPr>
              <a:t> de </a:t>
            </a:r>
            <a:r>
              <a:rPr lang="en-US" sz="1600" b="1" kern="0" dirty="0" err="1" smtClean="0">
                <a:solidFill>
                  <a:sysClr val="windowText" lastClr="000000"/>
                </a:solidFill>
              </a:rPr>
              <a:t>Linguagem</a:t>
            </a:r>
            <a:r>
              <a:rPr lang="en-US" sz="1600" b="1" kern="0" dirty="0" smtClean="0">
                <a:solidFill>
                  <a:sysClr val="windowText" lastClr="000000"/>
                </a:solidFill>
              </a:rPr>
              <a:t>/</a:t>
            </a:r>
            <a:r>
              <a:rPr lang="en-US" sz="1600" b="1" kern="0" dirty="0" err="1" smtClean="0">
                <a:solidFill>
                  <a:sysClr val="windowText" lastClr="000000"/>
                </a:solidFill>
              </a:rPr>
              <a:t>Editar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404738" y="3407418"/>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
        <p:nvSpPr>
          <p:cNvPr id="14" name="Rounded Rectangle 844804"/>
          <p:cNvSpPr>
            <a:spLocks noChangeArrowheads="1"/>
          </p:cNvSpPr>
          <p:nvPr/>
        </p:nvSpPr>
        <p:spPr bwMode="auto">
          <a:xfrm>
            <a:off x="622100" y="4034978"/>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noProof="0" dirty="0" err="1" smtClean="0">
                <a:solidFill>
                  <a:sysClr val="windowText" lastClr="000000"/>
                </a:solidFill>
              </a:rPr>
              <a:t>Criando</a:t>
            </a:r>
            <a:r>
              <a:rPr lang="en-US" sz="1600" b="1" kern="0" noProof="0" dirty="0" smtClean="0">
                <a:solidFill>
                  <a:sysClr val="windowText" lastClr="000000"/>
                </a:solidFill>
              </a:rPr>
              <a:t> um </a:t>
            </a:r>
            <a:r>
              <a:rPr lang="en-US" sz="1600" b="1" kern="0" noProof="0" dirty="0" err="1" smtClean="0">
                <a:solidFill>
                  <a:sysClr val="windowText" lastClr="000000"/>
                </a:solidFill>
              </a:rPr>
              <a:t>arquivo</a:t>
            </a:r>
            <a:r>
              <a:rPr lang="en-US" sz="1600" b="1" kern="0" dirty="0">
                <a:solidFill>
                  <a:sysClr val="windowText" lastClr="000000"/>
                </a:solidFill>
              </a:rPr>
              <a:t> </a:t>
            </a:r>
            <a:r>
              <a:rPr lang="en-US" sz="1600" b="1" kern="0" dirty="0" smtClean="0">
                <a:solidFill>
                  <a:sysClr val="windowText" lastClr="000000"/>
                </a:solidFill>
              </a:rPr>
              <a:t>de </a:t>
            </a:r>
            <a:r>
              <a:rPr lang="en-US" sz="1600" b="1" kern="0" noProof="0" dirty="0" err="1" smtClean="0">
                <a:solidFill>
                  <a:sysClr val="windowText" lastClr="000000"/>
                </a:solidFill>
              </a:rPr>
              <a:t>Estilo</a:t>
            </a:r>
            <a:r>
              <a:rPr lang="en-US" sz="1600" b="1" kern="0" dirty="0" smtClean="0">
                <a:solidFill>
                  <a:sysClr val="windowText" lastClr="000000"/>
                </a:solidFill>
              </a:rPr>
              <a:t> e </a:t>
            </a:r>
            <a:r>
              <a:rPr lang="en-US" sz="1600" b="1" kern="0" dirty="0" err="1" smtClean="0">
                <a:solidFill>
                  <a:sysClr val="windowText" lastClr="000000"/>
                </a:solidFill>
              </a:rPr>
              <a:t>aplicando</a:t>
            </a:r>
            <a:r>
              <a:rPr lang="en-US" sz="1600" b="1" kern="0" dirty="0" smtClean="0">
                <a:solidFill>
                  <a:sysClr val="windowText" lastClr="000000"/>
                </a:solidFill>
              </a:rPr>
              <a:t> </a:t>
            </a:r>
            <a:r>
              <a:rPr lang="en-US" sz="1600" b="1" kern="0" dirty="0" err="1" smtClean="0">
                <a:solidFill>
                  <a:sysClr val="windowText" lastClr="000000"/>
                </a:solidFill>
              </a:rPr>
              <a:t>na</a:t>
            </a:r>
            <a:r>
              <a:rPr lang="en-US" sz="1600" b="1" kern="0" dirty="0" smtClean="0">
                <a:solidFill>
                  <a:sysClr val="windowText" lastClr="000000"/>
                </a:solidFill>
              </a:rPr>
              <a:t> </a:t>
            </a:r>
            <a:r>
              <a:rPr lang="en-US" sz="1600" b="1" kern="0" dirty="0" err="1" smtClean="0">
                <a:solidFill>
                  <a:sysClr val="windowText" lastClr="000000"/>
                </a:solidFill>
              </a:rPr>
              <a:t>página</a:t>
            </a:r>
            <a:r>
              <a:rPr lang="en-US" sz="1600" b="1" kern="0" dirty="0" smtClean="0">
                <a:solidFill>
                  <a:sysClr val="windowText" lastClr="000000"/>
                </a:solidFill>
              </a:rPr>
              <a:t> de </a:t>
            </a:r>
            <a:r>
              <a:rPr lang="en-US" sz="1600" b="1" kern="0" dirty="0" err="1" smtClean="0">
                <a:solidFill>
                  <a:sysClr val="windowText" lastClr="000000"/>
                </a:solidFill>
              </a:rPr>
              <a:t>Linguagem</a:t>
            </a:r>
            <a:r>
              <a:rPr lang="en-US" sz="1600" b="1" kern="0" dirty="0" smtClean="0">
                <a:solidFill>
                  <a:sysClr val="windowText" lastClr="000000"/>
                </a:solidFill>
              </a:rPr>
              <a:t>/</a:t>
            </a:r>
            <a:r>
              <a:rPr lang="en-US" sz="1600" b="1" kern="0" dirty="0" err="1" smtClean="0">
                <a:solidFill>
                  <a:sysClr val="windowText" lastClr="000000"/>
                </a:solidFill>
              </a:rPr>
              <a:t>Editar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416613" y="4150865"/>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5</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622100" y="4785678"/>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noProof="0" dirty="0" err="1" smtClean="0">
                <a:solidFill>
                  <a:sysClr val="windowText" lastClr="000000"/>
                </a:solidFill>
              </a:rPr>
              <a:t>Criando</a:t>
            </a:r>
            <a:r>
              <a:rPr lang="en-US" sz="1600" b="1" kern="0" noProof="0" dirty="0" smtClean="0">
                <a:solidFill>
                  <a:sysClr val="windowText" lastClr="000000"/>
                </a:solidFill>
              </a:rPr>
              <a:t> </a:t>
            </a:r>
            <a:r>
              <a:rPr lang="en-US" sz="1600" b="1" kern="0" noProof="0" dirty="0" err="1" smtClean="0">
                <a:solidFill>
                  <a:sysClr val="windowText" lastClr="000000"/>
                </a:solidFill>
              </a:rPr>
              <a:t>uma</a:t>
            </a:r>
            <a:r>
              <a:rPr lang="en-US" sz="1600" b="1" kern="0" noProof="0" dirty="0" smtClean="0">
                <a:solidFill>
                  <a:sysClr val="windowText" lastClr="000000"/>
                </a:solidFill>
              </a:rPr>
              <a:t> Master Page e </a:t>
            </a:r>
            <a:r>
              <a:rPr lang="en-US" sz="1600" b="1" kern="0" noProof="0" dirty="0" err="1" smtClean="0">
                <a:solidFill>
                  <a:sysClr val="windowText" lastClr="000000"/>
                </a:solidFill>
              </a:rPr>
              <a:t>página</a:t>
            </a:r>
            <a:r>
              <a:rPr lang="en-US" sz="1600" b="1" kern="0" noProof="0" dirty="0" smtClean="0">
                <a:solidFill>
                  <a:sysClr val="windowText" lastClr="000000"/>
                </a:solidFill>
              </a:rPr>
              <a:t> </a:t>
            </a:r>
            <a:r>
              <a:rPr lang="en-US" sz="1600" b="1" kern="0" noProof="0" dirty="0" err="1" smtClean="0">
                <a:solidFill>
                  <a:sysClr val="windowText" lastClr="000000"/>
                </a:solidFill>
              </a:rPr>
              <a:t>Filho</a:t>
            </a:r>
            <a:r>
              <a:rPr lang="en-US" sz="1600" b="1" kern="0" dirty="0">
                <a:solidFill>
                  <a:sysClr val="windowText" lastClr="000000"/>
                </a:solidFill>
              </a:rPr>
              <a:t> </a:t>
            </a:r>
            <a:r>
              <a:rPr lang="en-US" sz="1600" b="1" kern="0" dirty="0" smtClean="0">
                <a:solidFill>
                  <a:sysClr val="windowText" lastClr="000000"/>
                </a:solidFill>
              </a:rPr>
              <a:t>(</a:t>
            </a:r>
            <a:r>
              <a:rPr lang="en-US" sz="1600" b="1" kern="0" dirty="0" err="1" smtClean="0">
                <a:solidFill>
                  <a:sysClr val="windowText" lastClr="000000"/>
                </a:solidFill>
              </a:rPr>
              <a:t>Desenvolvedor</a:t>
            </a:r>
            <a:r>
              <a:rPr lang="en-US" sz="1600" b="1" kern="0" dirty="0" smtClean="0">
                <a:solidFill>
                  <a:sysClr val="windowText" lastClr="000000"/>
                </a:solidFill>
              </a:rPr>
              <a:t>/Index)</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416613" y="4901565"/>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smtClean="0">
                <a:solidFill>
                  <a:srgbClr val="990033"/>
                </a:solidFill>
              </a:rPr>
              <a:t>6</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111271365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ASP.NET MVC </a:t>
            </a:r>
            <a:r>
              <a:rPr lang="pt-BR" sz="4000" dirty="0" err="1" smtClean="0"/>
              <a:t>Scaffolding</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15</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232304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Geração</a:t>
              </a:r>
              <a:r>
                <a:rPr lang="en-US" b="1" kern="0" dirty="0" smtClean="0">
                  <a:solidFill>
                    <a:sysClr val="windowText" lastClr="000000"/>
                  </a:solidFill>
                </a:rPr>
                <a:t> </a:t>
              </a:r>
              <a:r>
                <a:rPr lang="en-US" b="1" kern="0" dirty="0" err="1" smtClean="0">
                  <a:solidFill>
                    <a:sysClr val="windowText" lastClr="000000"/>
                  </a:solidFill>
                </a:rPr>
                <a:t>automática</a:t>
              </a:r>
              <a:r>
                <a:rPr lang="en-US" b="1" kern="0" dirty="0" smtClean="0">
                  <a:solidFill>
                    <a:sysClr val="windowText" lastClr="000000"/>
                  </a:solidFill>
                </a:rPr>
                <a:t> de </a:t>
              </a:r>
              <a:r>
                <a:rPr lang="en-US" b="1" kern="0" dirty="0" err="1" smtClean="0">
                  <a:solidFill>
                    <a:sysClr val="windowText" lastClr="000000"/>
                  </a:solidFill>
                </a:rPr>
                <a:t>páginas</a:t>
              </a:r>
              <a:r>
                <a:rPr lang="en-US" b="1" kern="0" dirty="0" smtClean="0">
                  <a:solidFill>
                    <a:sysClr val="windowText" lastClr="000000"/>
                  </a:solidFill>
                </a:rPr>
                <a:t> (Views) a </a:t>
              </a:r>
              <a:r>
                <a:rPr lang="en-US" b="1" kern="0" dirty="0" err="1" smtClean="0">
                  <a:solidFill>
                    <a:sysClr val="windowText" lastClr="000000"/>
                  </a:solidFill>
                </a:rPr>
                <a:t>partir</a:t>
              </a:r>
              <a:r>
                <a:rPr lang="en-US" b="1" kern="0" dirty="0" smtClean="0">
                  <a:solidFill>
                    <a:sysClr val="windowText" lastClr="000000"/>
                  </a:solidFill>
                </a:rPr>
                <a:t> do </a:t>
              </a:r>
              <a:r>
                <a:rPr lang="en-US" b="1" kern="0" dirty="0" err="1" smtClean="0">
                  <a:solidFill>
                    <a:sysClr val="windowText" lastClr="000000"/>
                  </a:solidFill>
                </a:rPr>
                <a:t>Modelo</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Templates </a:t>
              </a:r>
              <a:r>
                <a:rPr lang="en-US" kern="0" dirty="0" err="1" smtClean="0">
                  <a:solidFill>
                    <a:sysClr val="windowText" lastClr="000000"/>
                  </a:solidFill>
                </a:rPr>
                <a:t>para</a:t>
              </a:r>
              <a:r>
                <a:rPr lang="en-US" kern="0" dirty="0" smtClean="0">
                  <a:solidFill>
                    <a:sysClr val="windowText" lastClr="000000"/>
                  </a:solidFill>
                </a:rPr>
                <a:t> </a:t>
              </a:r>
              <a:r>
                <a:rPr lang="en-US" b="1" kern="0" dirty="0" err="1" smtClean="0">
                  <a:solidFill>
                    <a:sysClr val="windowText" lastClr="000000"/>
                  </a:solidFill>
                </a:rPr>
                <a:t>páginas</a:t>
              </a:r>
              <a:r>
                <a:rPr lang="en-US" b="1" kern="0" dirty="0" smtClean="0">
                  <a:solidFill>
                    <a:sysClr val="windowText" lastClr="000000"/>
                  </a:solidFill>
                </a:rPr>
                <a:t> (</a:t>
              </a:r>
              <a:r>
                <a:rPr lang="en-US" b="1" kern="0" dirty="0" err="1" smtClean="0">
                  <a:solidFill>
                    <a:sysClr val="windowText" lastClr="000000"/>
                  </a:solidFill>
                </a:rPr>
                <a:t>Lista</a:t>
              </a:r>
              <a:r>
                <a:rPr lang="en-US" b="1" kern="0" dirty="0" smtClean="0">
                  <a:solidFill>
                    <a:sysClr val="windowText" lastClr="000000"/>
                  </a:solidFill>
                </a:rPr>
                <a:t>, </a:t>
              </a:r>
              <a:r>
                <a:rPr lang="en-US" b="1" kern="0" dirty="0" err="1" smtClean="0">
                  <a:solidFill>
                    <a:sysClr val="windowText" lastClr="000000"/>
                  </a:solidFill>
                </a:rPr>
                <a:t>Inserção</a:t>
              </a:r>
              <a:r>
                <a:rPr lang="en-US" b="1" kern="0" dirty="0" smtClean="0">
                  <a:solidFill>
                    <a:sysClr val="windowText" lastClr="000000"/>
                  </a:solidFill>
                </a:rPr>
                <a:t>, </a:t>
              </a:r>
              <a:r>
                <a:rPr lang="en-US" b="1" kern="0" dirty="0" err="1" smtClean="0">
                  <a:solidFill>
                    <a:sysClr val="windowText" lastClr="000000"/>
                  </a:solidFill>
                </a:rPr>
                <a:t>Edição</a:t>
              </a:r>
              <a:r>
                <a:rPr lang="en-US" b="1" kern="0" dirty="0" smtClean="0">
                  <a:solidFill>
                    <a:sysClr val="windowText" lastClr="000000"/>
                  </a:solidFill>
                </a:rPr>
                <a:t>, </a:t>
              </a:r>
              <a:r>
                <a:rPr lang="en-US" b="1" kern="0" dirty="0" err="1" smtClean="0">
                  <a:solidFill>
                    <a:sysClr val="windowText" lastClr="000000"/>
                  </a:solidFill>
                </a:rPr>
                <a:t>Exclusão</a:t>
              </a:r>
              <a:r>
                <a:rPr lang="en-US" b="1" kern="0" dirty="0" smtClean="0">
                  <a:solidFill>
                    <a:sysClr val="windowText" lastClr="000000"/>
                  </a:solidFill>
                </a:rPr>
                <a:t>)</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2</a:t>
              </a:r>
            </a:p>
          </p:txBody>
        </p:sp>
      </p:grpSp>
    </p:spTree>
    <p:extLst>
      <p:ext uri="{BB962C8B-B14F-4D97-AF65-F5344CB8AC3E}">
        <p14:creationId xmlns:p14="http://schemas.microsoft.com/office/powerpoint/2010/main" val="117497877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16</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um </a:t>
            </a:r>
            <a:r>
              <a:rPr kumimoji="0" lang="en-US" sz="1600" b="1" i="0" u="none" strike="noStrike" kern="0" cap="none" spc="0" normalizeH="0" noProof="0" dirty="0" err="1" smtClean="0">
                <a:ln>
                  <a:noFill/>
                </a:ln>
                <a:solidFill>
                  <a:sysClr val="windowText" lastClr="000000"/>
                </a:solidFill>
                <a:effectLst/>
                <a:uLnTx/>
                <a:uFillTx/>
              </a:rPr>
              <a:t>projeto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utilizando</a:t>
            </a:r>
            <a:r>
              <a:rPr kumimoji="0" lang="en-US" sz="1600" b="1" i="0" u="none" strike="noStrike" kern="0" cap="none" spc="0" normalizeH="0" noProof="0" dirty="0" smtClean="0">
                <a:ln>
                  <a:noFill/>
                </a:ln>
                <a:solidFill>
                  <a:sysClr val="windowText" lastClr="000000"/>
                </a:solidFill>
                <a:effectLst/>
                <a:uLnTx/>
                <a:uFillTx/>
              </a:rPr>
              <a:t> o ASP.NET MVC Scaffolding</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Tree>
    <p:extLst>
      <p:ext uri="{BB962C8B-B14F-4D97-AF65-F5344CB8AC3E}">
        <p14:creationId xmlns:p14="http://schemas.microsoft.com/office/powerpoint/2010/main" val="148989540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ASP.NET MVC 3.0</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17</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232304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smtClean="0">
                  <a:solidFill>
                    <a:sysClr val="windowText" lastClr="000000"/>
                  </a:solidFill>
                </a:rPr>
                <a:t>View Engine Razor</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Redução</a:t>
              </a:r>
              <a:r>
                <a:rPr lang="en-US" kern="0" dirty="0" smtClean="0">
                  <a:solidFill>
                    <a:sysClr val="windowText" lastClr="000000"/>
                  </a:solidFill>
                </a:rPr>
                <a:t> do </a:t>
              </a:r>
              <a:r>
                <a:rPr lang="en-US" kern="0" dirty="0" err="1" smtClean="0">
                  <a:solidFill>
                    <a:sysClr val="windowText" lastClr="000000"/>
                  </a:solidFill>
                </a:rPr>
                <a:t>código</a:t>
              </a:r>
              <a:r>
                <a:rPr lang="en-US" kern="0" dirty="0" smtClean="0">
                  <a:solidFill>
                    <a:sysClr val="windowText" lastClr="000000"/>
                  </a:solidFill>
                </a:rPr>
                <a:t> de script </a:t>
              </a:r>
              <a:r>
                <a:rPr lang="en-US" b="1" kern="0" dirty="0" smtClean="0">
                  <a:solidFill>
                    <a:sysClr val="windowText" lastClr="000000"/>
                  </a:solidFill>
                </a:rPr>
                <a:t>(&lt;% </a:t>
              </a:r>
              <a:r>
                <a:rPr lang="en-US" b="1" kern="0" dirty="0" err="1" smtClean="0">
                  <a:solidFill>
                    <a:sysClr val="windowText" lastClr="000000"/>
                  </a:solidFill>
                </a:rPr>
                <a:t>por</a:t>
              </a:r>
              <a:r>
                <a:rPr lang="en-US" b="1" kern="0" dirty="0" smtClean="0">
                  <a:solidFill>
                    <a:sysClr val="windowText" lastClr="000000"/>
                  </a:solidFill>
                </a:rPr>
                <a:t> @)</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2</a:t>
              </a:r>
            </a:p>
          </p:txBody>
        </p:sp>
      </p:grpSp>
    </p:spTree>
    <p:extLst>
      <p:ext uri="{BB962C8B-B14F-4D97-AF65-F5344CB8AC3E}">
        <p14:creationId xmlns:p14="http://schemas.microsoft.com/office/powerpoint/2010/main" val="24719466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18</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um </a:t>
            </a:r>
            <a:r>
              <a:rPr kumimoji="0" lang="en-US" sz="1600" b="1" i="0" u="none" strike="noStrike" kern="0" cap="none" spc="0" normalizeH="0" noProof="0" dirty="0" err="1" smtClean="0">
                <a:ln>
                  <a:noFill/>
                </a:ln>
                <a:solidFill>
                  <a:sysClr val="windowText" lastClr="000000"/>
                </a:solidFill>
                <a:effectLst/>
                <a:uLnTx/>
                <a:uFillTx/>
              </a:rPr>
              <a:t>projeto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utilizando</a:t>
            </a:r>
            <a:r>
              <a:rPr kumimoji="0" lang="en-US" sz="1600" b="1" i="0" u="none" strike="noStrike" kern="0" cap="none" spc="0" normalizeH="0" noProof="0" dirty="0" smtClean="0">
                <a:ln>
                  <a:noFill/>
                </a:ln>
                <a:solidFill>
                  <a:sysClr val="windowText" lastClr="000000"/>
                </a:solidFill>
                <a:effectLst/>
                <a:uLnTx/>
                <a:uFillTx/>
              </a:rPr>
              <a:t> o ASP.NET </a:t>
            </a:r>
            <a:r>
              <a:rPr kumimoji="0" lang="en-US" sz="1600" b="1" i="0" u="none" strike="noStrike" kern="0" cap="none" spc="0" normalizeH="0" noProof="0" smtClean="0">
                <a:ln>
                  <a:noFill/>
                </a:ln>
                <a:solidFill>
                  <a:sysClr val="windowText" lastClr="000000"/>
                </a:solidFill>
                <a:effectLst/>
                <a:uLnTx/>
                <a:uFillTx/>
              </a:rPr>
              <a:t>MVC 3.0 Scaffolding</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Tree>
    <p:extLst>
      <p:ext uri="{BB962C8B-B14F-4D97-AF65-F5344CB8AC3E}">
        <p14:creationId xmlns:p14="http://schemas.microsoft.com/office/powerpoint/2010/main" val="22956240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Introdução MVC</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2</a:t>
            </a:fld>
            <a:endParaRPr lang="en-US" dirty="0">
              <a:solidFill>
                <a:srgbClr val="FFFFFF">
                  <a:tint val="75000"/>
                </a:srgbClr>
              </a:solidFill>
            </a:endParaRPr>
          </a:p>
        </p:txBody>
      </p:sp>
      <p:sp>
        <p:nvSpPr>
          <p:cNvPr id="28" name="AutoShape 12"/>
          <p:cNvSpPr>
            <a:spLocks noChangeArrowheads="1"/>
          </p:cNvSpPr>
          <p:nvPr/>
        </p:nvSpPr>
        <p:spPr bwMode="auto">
          <a:xfrm>
            <a:off x="443553" y="1073297"/>
            <a:ext cx="8147050" cy="3201820"/>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smtClean="0">
                  <a:solidFill>
                    <a:sysClr val="windowText" lastClr="000000"/>
                  </a:solidFill>
                </a:rPr>
                <a:t>MVC </a:t>
              </a:r>
              <a:r>
                <a:rPr lang="en-US" kern="0" dirty="0" smtClean="0">
                  <a:solidFill>
                    <a:sysClr val="windowText" lastClr="000000"/>
                  </a:solidFill>
                </a:rPr>
                <a:t>é um </a:t>
              </a:r>
              <a:r>
                <a:rPr lang="en-US" kern="0" dirty="0" err="1" smtClean="0">
                  <a:solidFill>
                    <a:sysClr val="windowText" lastClr="000000"/>
                  </a:solidFill>
                </a:rPr>
                <a:t>padrão</a:t>
              </a:r>
              <a:r>
                <a:rPr lang="en-US" kern="0" dirty="0" smtClean="0">
                  <a:solidFill>
                    <a:sysClr val="windowText" lastClr="000000"/>
                  </a:solidFill>
                </a:rPr>
                <a:t> de </a:t>
              </a:r>
              <a:r>
                <a:rPr lang="en-US" kern="0" dirty="0" err="1" smtClean="0">
                  <a:solidFill>
                    <a:sysClr val="windowText" lastClr="000000"/>
                  </a:solidFill>
                </a:rPr>
                <a:t>projeto</a:t>
              </a:r>
              <a:r>
                <a:rPr lang="en-US" kern="0" dirty="0" smtClean="0">
                  <a:solidFill>
                    <a:sysClr val="windowText" lastClr="000000"/>
                  </a:solidFill>
                </a:rPr>
                <a:t> </a:t>
              </a:r>
              <a:r>
                <a:rPr lang="en-US" kern="0" dirty="0" err="1" smtClean="0">
                  <a:solidFill>
                    <a:sysClr val="windowText" lastClr="000000"/>
                  </a:solidFill>
                </a:rPr>
                <a:t>que</a:t>
              </a:r>
              <a:r>
                <a:rPr lang="en-US" kern="0" dirty="0" smtClean="0">
                  <a:solidFill>
                    <a:sysClr val="windowText" lastClr="000000"/>
                  </a:solidFill>
                </a:rPr>
                <a:t> </a:t>
              </a:r>
              <a:r>
                <a:rPr lang="en-US" kern="0" dirty="0" err="1" smtClean="0">
                  <a:solidFill>
                    <a:sysClr val="windowText" lastClr="000000"/>
                  </a:solidFill>
                </a:rPr>
                <a:t>facilita</a:t>
              </a:r>
              <a:r>
                <a:rPr lang="en-US" kern="0" dirty="0" smtClean="0">
                  <a:solidFill>
                    <a:sysClr val="windowText" lastClr="000000"/>
                  </a:solidFill>
                </a:rPr>
                <a:t> o </a:t>
              </a:r>
              <a:r>
                <a:rPr lang="en-US" kern="0" dirty="0" err="1" smtClean="0">
                  <a:solidFill>
                    <a:sysClr val="windowText" lastClr="000000"/>
                  </a:solidFill>
                </a:rPr>
                <a:t>desenvolvimento</a:t>
              </a:r>
              <a:endParaRPr lang="en-US"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Composto</a:t>
              </a:r>
              <a:r>
                <a:rPr lang="en-US" kern="0" dirty="0" smtClean="0">
                  <a:solidFill>
                    <a:sysClr val="windowText" lastClr="000000"/>
                  </a:solidFill>
                </a:rPr>
                <a:t> </a:t>
              </a:r>
              <a:r>
                <a:rPr lang="en-US" kern="0" dirty="0" err="1" smtClean="0">
                  <a:solidFill>
                    <a:sysClr val="windowText" lastClr="000000"/>
                  </a:solidFill>
                </a:rPr>
                <a:t>por</a:t>
              </a:r>
              <a:r>
                <a:rPr lang="en-US" kern="0" dirty="0" smtClean="0">
                  <a:solidFill>
                    <a:sysClr val="windowText" lastClr="000000"/>
                  </a:solidFill>
                </a:rPr>
                <a:t> </a:t>
              </a:r>
              <a:r>
                <a:rPr lang="en-US" b="1" kern="0" dirty="0" smtClean="0">
                  <a:solidFill>
                    <a:sysClr val="windowText" lastClr="000000"/>
                  </a:solidFill>
                </a:rPr>
                <a:t>3 </a:t>
              </a:r>
              <a:r>
                <a:rPr lang="en-US" b="1" kern="0" dirty="0" err="1" smtClean="0">
                  <a:solidFill>
                    <a:sysClr val="windowText" lastClr="000000"/>
                  </a:solidFill>
                </a:rPr>
                <a:t>Camadas</a:t>
              </a:r>
              <a:r>
                <a:rPr lang="en-US" b="1" kern="0" dirty="0" smtClean="0">
                  <a:solidFill>
                    <a:sysClr val="windowText" lastClr="000000"/>
                  </a:solidFill>
                </a:rPr>
                <a:t> (Model, View, Controller)</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11" name="Group 16"/>
          <p:cNvGrpSpPr>
            <a:grpSpLocks/>
          </p:cNvGrpSpPr>
          <p:nvPr/>
        </p:nvGrpSpPr>
        <p:grpSpPr bwMode="auto">
          <a:xfrm>
            <a:off x="557853" y="3278710"/>
            <a:ext cx="7918450" cy="787400"/>
            <a:chOff x="410" y="1280"/>
            <a:chExt cx="4988" cy="496"/>
          </a:xfrm>
        </p:grpSpPr>
        <p:sp>
          <p:nvSpPr>
            <p:cNvPr id="12"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smtClean="0">
                  <a:solidFill>
                    <a:sysClr val="windowText" lastClr="000000"/>
                  </a:solidFill>
                </a:rPr>
                <a:t>As </a:t>
              </a:r>
              <a:r>
                <a:rPr lang="en-US" kern="0" dirty="0" err="1" smtClean="0">
                  <a:solidFill>
                    <a:sysClr val="windowText" lastClr="000000"/>
                  </a:solidFill>
                </a:rPr>
                <a:t>camadas</a:t>
              </a:r>
              <a:r>
                <a:rPr lang="en-US" kern="0" dirty="0" smtClean="0">
                  <a:solidFill>
                    <a:sysClr val="windowText" lastClr="000000"/>
                  </a:solidFill>
                </a:rPr>
                <a:t> </a:t>
              </a:r>
              <a:r>
                <a:rPr lang="en-US" kern="0" dirty="0" err="1" smtClean="0">
                  <a:solidFill>
                    <a:sysClr val="windowText" lastClr="000000"/>
                  </a:solidFill>
                </a:rPr>
                <a:t>representam</a:t>
              </a:r>
              <a:r>
                <a:rPr lang="en-US" kern="0" dirty="0" smtClean="0">
                  <a:solidFill>
                    <a:sysClr val="windowText" lastClr="000000"/>
                  </a:solidFill>
                </a:rPr>
                <a:t> </a:t>
              </a:r>
              <a:r>
                <a:rPr lang="en-US" b="1" kern="0" dirty="0" err="1" smtClean="0">
                  <a:solidFill>
                    <a:sysClr val="windowText" lastClr="000000"/>
                  </a:solidFill>
                </a:rPr>
                <a:t>responsabilidades</a:t>
              </a:r>
              <a:r>
                <a:rPr lang="en-US" kern="0" dirty="0" smtClean="0">
                  <a:solidFill>
                    <a:sysClr val="windowText" lastClr="000000"/>
                  </a:solidFill>
                </a:rPr>
                <a:t> </a:t>
              </a:r>
              <a:r>
                <a:rPr lang="en-US" b="1" kern="0" dirty="0" smtClean="0">
                  <a:solidFill>
                    <a:sysClr val="windowText" lastClr="000000"/>
                  </a:solidFill>
                </a:rPr>
                <a:t>(</a:t>
              </a:r>
              <a:r>
                <a:rPr lang="en-US" b="1" kern="0" dirty="0" err="1" smtClean="0">
                  <a:solidFill>
                    <a:sysClr val="windowText" lastClr="000000"/>
                  </a:solidFill>
                </a:rPr>
                <a:t>Papéis</a:t>
              </a:r>
              <a:r>
                <a:rPr lang="en-US" b="1" kern="0" dirty="0" smtClean="0">
                  <a:solidFill>
                    <a:sysClr val="windowText" lastClr="000000"/>
                  </a:solidFill>
                </a:rPr>
                <a:t>)</a:t>
              </a:r>
              <a:endParaRPr lang="en-US" b="1" kern="0" dirty="0">
                <a:solidFill>
                  <a:sysClr val="windowText" lastClr="000000"/>
                </a:solidFill>
              </a:endParaRPr>
            </a:p>
          </p:txBody>
        </p:sp>
        <p:sp>
          <p:nvSpPr>
            <p:cNvPr id="13"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Tree>
    <p:extLst>
      <p:ext uri="{BB962C8B-B14F-4D97-AF65-F5344CB8AC3E}">
        <p14:creationId xmlns:p14="http://schemas.microsoft.com/office/powerpoint/2010/main" val="239418648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Resumo do MVC</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3</a:t>
            </a:fld>
            <a:endParaRPr lang="en-US" dirty="0">
              <a:solidFill>
                <a:srgbClr val="FFFFFF">
                  <a:tint val="75000"/>
                </a:srgbClr>
              </a:solidFill>
            </a:endParaRPr>
          </a:p>
        </p:txBody>
      </p:sp>
      <p:sp>
        <p:nvSpPr>
          <p:cNvPr id="10" name="AutoShape 12"/>
          <p:cNvSpPr>
            <a:spLocks noChangeArrowheads="1"/>
          </p:cNvSpPr>
          <p:nvPr/>
        </p:nvSpPr>
        <p:spPr bwMode="auto">
          <a:xfrm>
            <a:off x="534534" y="3439238"/>
            <a:ext cx="2505075" cy="24034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bIns="91440"/>
          <a:lstStyle/>
          <a:p>
            <a:pPr marL="0" marR="0" lvl="0" indent="0" defTabSz="914400" eaLnBrk="0" fontAlgn="auto" latinLnBrk="0" hangingPunct="0">
              <a:lnSpc>
                <a:spcPct val="110000"/>
              </a:lnSpc>
              <a:spcBef>
                <a:spcPct val="40000"/>
              </a:spcBef>
              <a:spcAft>
                <a:spcPts val="0"/>
              </a:spcAft>
              <a:buClrTx/>
              <a:buSzPct val="80000"/>
              <a:buFontTx/>
              <a:buNone/>
              <a:tabLst>
                <a:tab pos="346075" algn="l"/>
              </a:tabLst>
              <a:defRPr/>
            </a:pPr>
            <a:r>
              <a:rPr kumimoji="0" lang="en-US" sz="1600" b="1" i="0" u="none" strike="noStrike" kern="0" cap="none" spc="0" normalizeH="0" baseline="0" noProof="0" dirty="0" smtClean="0">
                <a:ln>
                  <a:noFill/>
                </a:ln>
                <a:solidFill>
                  <a:sysClr val="windowText" lastClr="000000"/>
                </a:solidFill>
                <a:effectLst/>
                <a:uLnTx/>
                <a:uFillTx/>
              </a:rPr>
              <a:t>Models</a:t>
            </a:r>
          </a:p>
          <a:p>
            <a:pPr marL="0" marR="0" lvl="0" indent="0" defTabSz="914400" eaLnBrk="0" fontAlgn="auto" latinLnBrk="0" hangingPunct="0">
              <a:lnSpc>
                <a:spcPct val="110000"/>
              </a:lnSpc>
              <a:spcBef>
                <a:spcPct val="40000"/>
              </a:spcBef>
              <a:spcAft>
                <a:spcPts val="0"/>
              </a:spcAft>
              <a:buClrTx/>
              <a:buSzPct val="80000"/>
              <a:buFontTx/>
              <a:buNone/>
              <a:tabLst>
                <a:tab pos="346075" algn="l"/>
              </a:tabLst>
              <a:defRPr/>
            </a:pPr>
            <a:r>
              <a:rPr lang="en-US" sz="1600" kern="0" dirty="0" smtClean="0">
                <a:solidFill>
                  <a:sysClr val="windowText" lastClr="000000"/>
                </a:solidFill>
              </a:rPr>
              <a:t>Classes de </a:t>
            </a:r>
            <a:r>
              <a:rPr lang="en-US" sz="1600" kern="0" dirty="0" err="1" smtClean="0">
                <a:solidFill>
                  <a:sysClr val="windowText" lastClr="000000"/>
                </a:solidFill>
              </a:rPr>
              <a:t>Modelo</a:t>
            </a:r>
            <a:r>
              <a:rPr lang="en-US" sz="1600" kern="0" dirty="0" smtClean="0">
                <a:solidFill>
                  <a:sysClr val="windowText" lastClr="000000"/>
                </a:solidFill>
              </a:rPr>
              <a:t> </a:t>
            </a:r>
            <a:r>
              <a:rPr lang="en-US" sz="1600" kern="0" dirty="0" err="1" smtClean="0">
                <a:solidFill>
                  <a:sysClr val="windowText" lastClr="000000"/>
                </a:solidFill>
              </a:rPr>
              <a:t>implementam</a:t>
            </a:r>
            <a:r>
              <a:rPr lang="en-US" sz="1600" kern="0" dirty="0" smtClean="0">
                <a:solidFill>
                  <a:sysClr val="windowText" lastClr="000000"/>
                </a:solidFill>
              </a:rPr>
              <a:t> a </a:t>
            </a:r>
            <a:r>
              <a:rPr lang="en-US" sz="1600" kern="0" dirty="0" err="1" smtClean="0">
                <a:solidFill>
                  <a:sysClr val="windowText" lastClr="000000"/>
                </a:solidFill>
              </a:rPr>
              <a:t>lógica</a:t>
            </a:r>
            <a:r>
              <a:rPr lang="en-US" sz="1600" kern="0" dirty="0" smtClean="0">
                <a:solidFill>
                  <a:sysClr val="windowText" lastClr="000000"/>
                </a:solidFill>
              </a:rPr>
              <a:t> do </a:t>
            </a:r>
            <a:r>
              <a:rPr lang="en-US" sz="1600" kern="0" dirty="0" err="1" smtClean="0">
                <a:solidFill>
                  <a:sysClr val="windowText" lastClr="000000"/>
                </a:solidFill>
              </a:rPr>
              <a:t>domínio</a:t>
            </a:r>
            <a:r>
              <a:rPr lang="en-US" sz="1600" kern="0" dirty="0" smtClean="0">
                <a:solidFill>
                  <a:sysClr val="windowText" lastClr="000000"/>
                </a:solidFill>
              </a:rPr>
              <a:t> </a:t>
            </a:r>
            <a:r>
              <a:rPr lang="en-US" sz="1600" b="1" kern="0" dirty="0" smtClean="0">
                <a:solidFill>
                  <a:sysClr val="windowText" lastClr="000000"/>
                </a:solidFill>
              </a:rPr>
              <a:t>(</a:t>
            </a:r>
            <a:r>
              <a:rPr lang="en-US" sz="1600" b="1" kern="0" dirty="0" err="1" smtClean="0">
                <a:solidFill>
                  <a:sysClr val="windowText" lastClr="000000"/>
                </a:solidFill>
              </a:rPr>
              <a:t>Tabelas</a:t>
            </a:r>
            <a:r>
              <a:rPr lang="en-US" sz="1600" b="1" kern="0" dirty="0" smtClean="0">
                <a:solidFill>
                  <a:sysClr val="windowText" lastClr="000000"/>
                </a:solidFill>
              </a:rPr>
              <a:t>)</a:t>
            </a:r>
            <a:endParaRPr kumimoji="0" lang="en-US" sz="1600" b="1" i="0" u="none" strike="noStrike" kern="0" cap="none" spc="0" normalizeH="0" baseline="0" noProof="0" dirty="0" smtClean="0">
              <a:ln>
                <a:noFill/>
              </a:ln>
              <a:solidFill>
                <a:sysClr val="windowText" lastClr="000000"/>
              </a:solidFill>
              <a:effectLst/>
              <a:uLnTx/>
              <a:uFillTx/>
            </a:endParaRPr>
          </a:p>
        </p:txBody>
      </p:sp>
      <p:pic>
        <p:nvPicPr>
          <p:cNvPr id="11" name="Picture 7" descr="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044" y="1410787"/>
            <a:ext cx="1117889" cy="1787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12"/>
          <p:cNvSpPr>
            <a:spLocks noChangeArrowheads="1"/>
          </p:cNvSpPr>
          <p:nvPr/>
        </p:nvSpPr>
        <p:spPr bwMode="auto">
          <a:xfrm>
            <a:off x="3369809" y="3439238"/>
            <a:ext cx="2403475" cy="2401887"/>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bIns="91440"/>
          <a:lstStyle/>
          <a:p>
            <a:pPr marL="0" marR="0" lvl="0" indent="0" defTabSz="914400" eaLnBrk="0" fontAlgn="auto" latinLnBrk="0" hangingPunct="0">
              <a:lnSpc>
                <a:spcPct val="110000"/>
              </a:lnSpc>
              <a:spcBef>
                <a:spcPct val="40000"/>
              </a:spcBef>
              <a:spcAft>
                <a:spcPts val="0"/>
              </a:spcAft>
              <a:buClrTx/>
              <a:buSzPct val="80000"/>
              <a:buFontTx/>
              <a:buNone/>
              <a:tabLst>
                <a:tab pos="346075" algn="l"/>
              </a:tabLst>
              <a:defRPr/>
            </a:pPr>
            <a:r>
              <a:rPr kumimoji="0" lang="en-US" sz="1600" b="1" i="0" u="none" strike="noStrike" kern="0" cap="none" spc="0" normalizeH="0" baseline="0" noProof="0" dirty="0" smtClean="0">
                <a:ln>
                  <a:noFill/>
                </a:ln>
                <a:solidFill>
                  <a:sysClr val="windowText" lastClr="000000"/>
                </a:solidFill>
                <a:effectLst/>
                <a:uLnTx/>
                <a:uFillTx/>
              </a:rPr>
              <a:t>Views</a:t>
            </a:r>
            <a:endParaRPr lang="en-US" sz="1600" kern="0" dirty="0">
              <a:solidFill>
                <a:sysClr val="windowText" lastClr="000000"/>
              </a:solidFill>
            </a:endParaRPr>
          </a:p>
          <a:p>
            <a:pPr marL="0" marR="0" lvl="0" indent="0" defTabSz="914400" eaLnBrk="0" fontAlgn="auto" latinLnBrk="0" hangingPunct="0">
              <a:lnSpc>
                <a:spcPct val="110000"/>
              </a:lnSpc>
              <a:spcBef>
                <a:spcPct val="40000"/>
              </a:spcBef>
              <a:spcAft>
                <a:spcPts val="0"/>
              </a:spcAft>
              <a:buClrTx/>
              <a:buSzPct val="80000"/>
              <a:buFontTx/>
              <a:buNone/>
              <a:tabLst>
                <a:tab pos="346075" algn="l"/>
              </a:tabLst>
              <a:defRPr/>
            </a:pPr>
            <a:r>
              <a:rPr lang="en-US" sz="1600" kern="0" dirty="0" smtClean="0">
                <a:solidFill>
                  <a:sysClr val="windowText" lastClr="000000"/>
                </a:solidFill>
              </a:rPr>
              <a:t>São as </a:t>
            </a:r>
            <a:r>
              <a:rPr lang="en-US" sz="1600" kern="0" dirty="0" err="1" smtClean="0">
                <a:solidFill>
                  <a:sysClr val="windowText" lastClr="000000"/>
                </a:solidFill>
              </a:rPr>
              <a:t>páginas</a:t>
            </a:r>
            <a:r>
              <a:rPr lang="en-US" sz="1600" kern="0" dirty="0" smtClean="0">
                <a:solidFill>
                  <a:sysClr val="windowText" lastClr="000000"/>
                </a:solidFill>
              </a:rPr>
              <a:t> e </a:t>
            </a:r>
            <a:r>
              <a:rPr lang="en-US" sz="1600" kern="0" dirty="0" err="1" smtClean="0">
                <a:solidFill>
                  <a:sysClr val="windowText" lastClr="000000"/>
                </a:solidFill>
              </a:rPr>
              <a:t>exibem</a:t>
            </a:r>
            <a:r>
              <a:rPr lang="en-US" sz="1600" kern="0" dirty="0" smtClean="0">
                <a:solidFill>
                  <a:sysClr val="windowText" lastClr="000000"/>
                </a:solidFill>
              </a:rPr>
              <a:t> as </a:t>
            </a:r>
            <a:r>
              <a:rPr lang="en-US" sz="1600" kern="0" dirty="0" err="1" smtClean="0">
                <a:solidFill>
                  <a:sysClr val="windowText" lastClr="000000"/>
                </a:solidFill>
              </a:rPr>
              <a:t>informações</a:t>
            </a:r>
            <a:r>
              <a:rPr lang="en-US" sz="1600" kern="0" dirty="0" smtClean="0">
                <a:solidFill>
                  <a:sysClr val="windowText" lastClr="000000"/>
                </a:solidFill>
              </a:rPr>
              <a:t> do </a:t>
            </a:r>
            <a:r>
              <a:rPr lang="en-US" sz="1600" b="1" kern="0" dirty="0" err="1" smtClean="0">
                <a:solidFill>
                  <a:sysClr val="windowText" lastClr="000000"/>
                </a:solidFill>
              </a:rPr>
              <a:t>Modelo</a:t>
            </a:r>
            <a:endParaRPr kumimoji="0" lang="en-US" sz="1400" b="1" i="0" u="none" strike="noStrike" kern="0" cap="none" spc="0" normalizeH="0" baseline="0" noProof="0" dirty="0" smtClean="0">
              <a:ln>
                <a:noFill/>
              </a:ln>
              <a:solidFill>
                <a:sysClr val="windowText" lastClr="000000"/>
              </a:solidFill>
              <a:effectLst/>
              <a:uLnTx/>
              <a:uFillTx/>
            </a:endParaRPr>
          </a:p>
        </p:txBody>
      </p:sp>
      <p:pic>
        <p:nvPicPr>
          <p:cNvPr id="13" name="Picture 9" descr="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053" y="1448672"/>
            <a:ext cx="848983" cy="174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12"/>
          <p:cNvSpPr>
            <a:spLocks noChangeArrowheads="1"/>
          </p:cNvSpPr>
          <p:nvPr/>
        </p:nvSpPr>
        <p:spPr bwMode="auto">
          <a:xfrm>
            <a:off x="6022521" y="3424950"/>
            <a:ext cx="2406650" cy="2401888"/>
          </a:xfrm>
          <a:prstGeom prst="roundRect">
            <a:avLst>
              <a:gd name="adj" fmla="val 4167"/>
            </a:avLst>
          </a:prstGeom>
          <a:gradFill rotWithShape="1">
            <a:gsLst>
              <a:gs pos="0">
                <a:srgbClr val="FFFF00"/>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bIns="91440"/>
          <a:lstStyle/>
          <a:p>
            <a:pPr marL="0" marR="0" lvl="0" indent="0" defTabSz="914400" eaLnBrk="0" fontAlgn="auto" latinLnBrk="0" hangingPunct="0">
              <a:lnSpc>
                <a:spcPct val="105000"/>
              </a:lnSpc>
              <a:spcBef>
                <a:spcPct val="40000"/>
              </a:spcBef>
              <a:spcAft>
                <a:spcPts val="0"/>
              </a:spcAft>
              <a:buClrTx/>
              <a:buSzPct val="80000"/>
              <a:buFontTx/>
              <a:buNone/>
              <a:tabLst>
                <a:tab pos="346075" algn="l"/>
              </a:tabLst>
              <a:defRPr/>
            </a:pPr>
            <a:r>
              <a:rPr kumimoji="0" lang="en-US" sz="1600" b="1" i="0" u="none" strike="noStrike" kern="0" cap="none" spc="0" normalizeH="0" baseline="0" noProof="0" dirty="0" smtClean="0">
                <a:ln>
                  <a:noFill/>
                </a:ln>
                <a:solidFill>
                  <a:sysClr val="windowText" lastClr="000000"/>
                </a:solidFill>
                <a:effectLst/>
                <a:uLnTx/>
                <a:uFillTx/>
              </a:rPr>
              <a:t>Controllers</a:t>
            </a:r>
          </a:p>
          <a:p>
            <a:pPr marL="0" marR="0" lvl="0" indent="0" defTabSz="914400" eaLnBrk="0" fontAlgn="auto" latinLnBrk="0" hangingPunct="0">
              <a:lnSpc>
                <a:spcPct val="105000"/>
              </a:lnSpc>
              <a:spcBef>
                <a:spcPct val="40000"/>
              </a:spcBef>
              <a:spcAft>
                <a:spcPts val="0"/>
              </a:spcAft>
              <a:buClrTx/>
              <a:buSzPct val="80000"/>
              <a:buFontTx/>
              <a:buNone/>
              <a:tabLst>
                <a:tab pos="346075" algn="l"/>
              </a:tabLst>
              <a:defRPr/>
            </a:pPr>
            <a:r>
              <a:rPr kumimoji="0" lang="en-US" sz="1600" b="0" i="0" u="none" strike="noStrike" kern="0" cap="none" spc="0" normalizeH="0" baseline="0" noProof="0" dirty="0" smtClean="0">
                <a:ln>
                  <a:noFill/>
                </a:ln>
                <a:solidFill>
                  <a:sysClr val="windowText" lastClr="000000"/>
                </a:solidFill>
                <a:effectLst/>
                <a:uLnTx/>
                <a:uFillTx/>
              </a:rPr>
              <a:t>Classes </a:t>
            </a:r>
            <a:r>
              <a:rPr kumimoji="0" lang="en-US" sz="1600" b="0" i="0" u="none" strike="noStrike" kern="0" cap="none" spc="0" normalizeH="0" baseline="0" noProof="0" dirty="0" err="1" smtClean="0">
                <a:ln>
                  <a:noFill/>
                </a:ln>
                <a:solidFill>
                  <a:sysClr val="windowText" lastClr="000000"/>
                </a:solidFill>
                <a:effectLst/>
                <a:uLnTx/>
                <a:uFillTx/>
              </a:rPr>
              <a:t>que</a:t>
            </a:r>
            <a:r>
              <a:rPr kumimoji="0" lang="en-US" sz="1600" b="0" i="0" u="none" strike="noStrike" kern="0" cap="none" spc="0" normalizeH="0" baseline="0" noProof="0" dirty="0" smtClean="0">
                <a:ln>
                  <a:noFill/>
                </a:ln>
                <a:solidFill>
                  <a:sysClr val="windowText" lastClr="000000"/>
                </a:solidFill>
                <a:effectLst/>
                <a:uLnTx/>
                <a:uFillTx/>
              </a:rPr>
              <a:t> </a:t>
            </a:r>
            <a:r>
              <a:rPr kumimoji="0" lang="en-US" sz="1600" b="0" i="0" u="none" strike="noStrike" kern="0" cap="none" spc="0" normalizeH="0" baseline="0" noProof="0" dirty="0" err="1" smtClean="0">
                <a:ln>
                  <a:noFill/>
                </a:ln>
                <a:solidFill>
                  <a:sysClr val="windowText" lastClr="000000"/>
                </a:solidFill>
                <a:effectLst/>
                <a:uLnTx/>
                <a:uFillTx/>
              </a:rPr>
              <a:t>trabalham</a:t>
            </a:r>
            <a:r>
              <a:rPr kumimoji="0" lang="en-US" sz="1600" b="0" i="0" u="none" strike="noStrike" kern="0" cap="none" spc="0" normalizeH="0" baseline="0" noProof="0" dirty="0" smtClean="0">
                <a:ln>
                  <a:noFill/>
                </a:ln>
                <a:solidFill>
                  <a:sysClr val="windowText" lastClr="000000"/>
                </a:solidFill>
                <a:effectLst/>
                <a:uLnTx/>
                <a:uFillTx/>
              </a:rPr>
              <a:t> com o </a:t>
            </a:r>
            <a:r>
              <a:rPr kumimoji="0" lang="en-US" sz="1600" b="1" i="0" u="none" strike="noStrike" kern="0" cap="none" spc="0" normalizeH="0" baseline="0" noProof="0" dirty="0" err="1" smtClean="0">
                <a:ln>
                  <a:noFill/>
                </a:ln>
                <a:solidFill>
                  <a:sysClr val="windowText" lastClr="000000"/>
                </a:solidFill>
                <a:effectLst/>
                <a:uLnTx/>
                <a:uFillTx/>
              </a:rPr>
              <a:t>Modelo</a:t>
            </a:r>
            <a:r>
              <a:rPr lang="en-US" sz="1600" b="1" kern="0" dirty="0">
                <a:solidFill>
                  <a:sysClr val="windowText" lastClr="000000"/>
                </a:solidFill>
              </a:rPr>
              <a:t> </a:t>
            </a:r>
            <a:r>
              <a:rPr lang="en-US" sz="1600" kern="0" dirty="0" smtClean="0">
                <a:solidFill>
                  <a:sysClr val="windowText" lastClr="000000"/>
                </a:solidFill>
              </a:rPr>
              <a:t>e </a:t>
            </a:r>
            <a:r>
              <a:rPr lang="en-US" sz="1600" kern="0" dirty="0" err="1" smtClean="0">
                <a:solidFill>
                  <a:sysClr val="windowText" lastClr="000000"/>
                </a:solidFill>
              </a:rPr>
              <a:t>decidem</a:t>
            </a:r>
            <a:r>
              <a:rPr lang="en-US" sz="1600" kern="0" dirty="0" smtClean="0">
                <a:solidFill>
                  <a:sysClr val="windowText" lastClr="000000"/>
                </a:solidFill>
              </a:rPr>
              <a:t> </a:t>
            </a:r>
            <a:r>
              <a:rPr lang="en-US" sz="1600" kern="0" dirty="0" err="1" smtClean="0">
                <a:solidFill>
                  <a:sysClr val="windowText" lastClr="000000"/>
                </a:solidFill>
              </a:rPr>
              <a:t>qual</a:t>
            </a:r>
            <a:r>
              <a:rPr lang="en-US" sz="1600" kern="0" dirty="0" smtClean="0">
                <a:solidFill>
                  <a:sysClr val="windowText" lastClr="000000"/>
                </a:solidFill>
              </a:rPr>
              <a:t> </a:t>
            </a:r>
            <a:r>
              <a:rPr lang="en-US" sz="1600" b="1" kern="0" dirty="0" smtClean="0">
                <a:solidFill>
                  <a:sysClr val="windowText" lastClr="000000"/>
                </a:solidFill>
              </a:rPr>
              <a:t>View </a:t>
            </a:r>
            <a:r>
              <a:rPr lang="en-US" sz="1600" kern="0" dirty="0" err="1" smtClean="0">
                <a:solidFill>
                  <a:sysClr val="windowText" lastClr="000000"/>
                </a:solidFill>
              </a:rPr>
              <a:t>será</a:t>
            </a:r>
            <a:r>
              <a:rPr lang="en-US" sz="1600" kern="0" dirty="0" smtClean="0">
                <a:solidFill>
                  <a:sysClr val="windowText" lastClr="000000"/>
                </a:solidFill>
              </a:rPr>
              <a:t> </a:t>
            </a:r>
            <a:r>
              <a:rPr lang="en-US" sz="1600" kern="0" dirty="0" err="1" smtClean="0">
                <a:solidFill>
                  <a:sysClr val="windowText" lastClr="000000"/>
                </a:solidFill>
              </a:rPr>
              <a:t>executada</a:t>
            </a:r>
            <a:r>
              <a:rPr lang="en-US" sz="1600" kern="0" dirty="0" smtClean="0">
                <a:solidFill>
                  <a:sysClr val="windowText" lastClr="000000"/>
                </a:solidFill>
              </a:rPr>
              <a:t> </a:t>
            </a:r>
            <a:endParaRPr kumimoji="0" lang="en-US" sz="1600" b="1" i="0" u="none" strike="noStrike" kern="0" cap="none" spc="0" normalizeH="0" baseline="0" noProof="0" dirty="0" smtClean="0">
              <a:ln>
                <a:noFill/>
              </a:ln>
              <a:solidFill>
                <a:sysClr val="windowText" lastClr="000000"/>
              </a:solidFill>
              <a:effectLst/>
              <a:uLnTx/>
              <a:uFillTx/>
            </a:endParaRPr>
          </a:p>
        </p:txBody>
      </p:sp>
      <p:pic>
        <p:nvPicPr>
          <p:cNvPr id="15" name="Picture 15" descr="Compon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8415" y="1592918"/>
            <a:ext cx="1594862" cy="1605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19065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Frameworks MVC</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4</a:t>
            </a:fld>
            <a:endParaRPr lang="en-US" dirty="0">
              <a:solidFill>
                <a:srgbClr val="FFFFFF">
                  <a:tint val="75000"/>
                </a:srgbClr>
              </a:solidFill>
            </a:endParaRPr>
          </a:p>
        </p:txBody>
      </p:sp>
      <p:pic>
        <p:nvPicPr>
          <p:cNvPr id="4" name="Picture 11" descr="2_Object_C"/>
          <p:cNvPicPr>
            <a:picLocks noChangeAspect="1" noChangeArrowheads="1"/>
          </p:cNvPicPr>
          <p:nvPr/>
        </p:nvPicPr>
        <p:blipFill>
          <a:blip r:embed="rId2">
            <a:duotone>
              <a:prstClr val="black"/>
              <a:srgbClr val="F8F57B">
                <a:tint val="45000"/>
                <a:satMod val="400000"/>
              </a:srgbClr>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647783" y="3377295"/>
            <a:ext cx="2761857"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2_Object_D"/>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491770" y="1908385"/>
            <a:ext cx="2761859"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5"/>
          <p:cNvSpPr txBox="1"/>
          <p:nvPr/>
        </p:nvSpPr>
        <p:spPr>
          <a:xfrm>
            <a:off x="1879779" y="2145033"/>
            <a:ext cx="2010807" cy="738664"/>
          </a:xfrm>
          <a:prstGeom prst="rect">
            <a:avLst/>
          </a:prstGeom>
          <a:noFill/>
        </p:spPr>
        <p:txBody>
          <a:bodyPr wrap="none" lIns="0" tIns="0" rIns="0" bIns="0" rtlCol="0">
            <a:spAutoFit/>
          </a:bodyPr>
          <a:lstStyle/>
          <a:p>
            <a:r>
              <a:rPr lang="pt-BR" sz="2800" b="1" dirty="0" smtClean="0">
                <a:solidFill>
                  <a:schemeClr val="bg1"/>
                </a:solidFill>
              </a:rPr>
              <a:t>Spring MVC</a:t>
            </a:r>
          </a:p>
          <a:p>
            <a:pPr algn="ctr"/>
            <a:r>
              <a:rPr lang="pt-BR" sz="2000" b="1" dirty="0" smtClean="0">
                <a:solidFill>
                  <a:schemeClr val="bg1"/>
                </a:solidFill>
              </a:rPr>
              <a:t>Java</a:t>
            </a:r>
          </a:p>
        </p:txBody>
      </p:sp>
      <p:pic>
        <p:nvPicPr>
          <p:cNvPr id="7" name="Picture 9" descr="2_Object_D"/>
          <p:cNvPicPr>
            <a:picLocks noChangeAspect="1" noChangeArrowheads="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671224" y="1908385"/>
            <a:ext cx="2761859"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2_Object_D"/>
          <p:cNvPicPr>
            <a:picLocks noChangeAspect="1" noChangeArrowheads="1"/>
          </p:cNvPicPr>
          <p:nvPr/>
        </p:nvPicPr>
        <p:blipFill>
          <a:blip r:embed="rId4">
            <a:duotone>
              <a:prstClr val="black"/>
              <a:srgbClr val="FF0000">
                <a:tint val="45000"/>
                <a:satMod val="400000"/>
              </a:srgb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491770" y="3377296"/>
            <a:ext cx="2761859"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aixaDeTexto 12"/>
          <p:cNvSpPr txBox="1"/>
          <p:nvPr/>
        </p:nvSpPr>
        <p:spPr>
          <a:xfrm>
            <a:off x="5602312" y="2121283"/>
            <a:ext cx="852798" cy="738664"/>
          </a:xfrm>
          <a:prstGeom prst="rect">
            <a:avLst/>
          </a:prstGeom>
          <a:noFill/>
        </p:spPr>
        <p:txBody>
          <a:bodyPr wrap="none" lIns="0" tIns="0" rIns="0" bIns="0" rtlCol="0">
            <a:spAutoFit/>
          </a:bodyPr>
          <a:lstStyle/>
          <a:p>
            <a:r>
              <a:rPr lang="pt-BR" sz="2800" b="1" dirty="0" err="1" smtClean="0">
                <a:solidFill>
                  <a:schemeClr val="bg1"/>
                </a:solidFill>
              </a:rPr>
              <a:t>Zend</a:t>
            </a:r>
            <a:endParaRPr lang="pt-BR" sz="2800" b="1" dirty="0" smtClean="0">
              <a:solidFill>
                <a:schemeClr val="bg1"/>
              </a:solidFill>
            </a:endParaRPr>
          </a:p>
          <a:p>
            <a:pPr algn="ctr"/>
            <a:r>
              <a:rPr lang="pt-BR" sz="2000" b="1" dirty="0" smtClean="0">
                <a:solidFill>
                  <a:schemeClr val="bg1"/>
                </a:solidFill>
              </a:rPr>
              <a:t>PHP</a:t>
            </a:r>
          </a:p>
        </p:txBody>
      </p:sp>
      <p:sp>
        <p:nvSpPr>
          <p:cNvPr id="14" name="CaixaDeTexto 13"/>
          <p:cNvSpPr txBox="1"/>
          <p:nvPr/>
        </p:nvSpPr>
        <p:spPr>
          <a:xfrm>
            <a:off x="2245929" y="3603683"/>
            <a:ext cx="1221488" cy="738664"/>
          </a:xfrm>
          <a:prstGeom prst="rect">
            <a:avLst/>
          </a:prstGeom>
          <a:noFill/>
        </p:spPr>
        <p:txBody>
          <a:bodyPr wrap="none" lIns="0" tIns="0" rIns="0" bIns="0" rtlCol="0">
            <a:spAutoFit/>
          </a:bodyPr>
          <a:lstStyle/>
          <a:p>
            <a:r>
              <a:rPr lang="pt-BR" sz="2800" b="1" dirty="0" err="1" smtClean="0">
                <a:solidFill>
                  <a:schemeClr val="bg1"/>
                </a:solidFill>
              </a:rPr>
              <a:t>Django</a:t>
            </a:r>
            <a:endParaRPr lang="pt-BR" sz="2800" b="1" dirty="0" smtClean="0">
              <a:solidFill>
                <a:schemeClr val="bg1"/>
              </a:solidFill>
            </a:endParaRPr>
          </a:p>
          <a:p>
            <a:pPr algn="ctr"/>
            <a:r>
              <a:rPr lang="pt-BR" sz="2000" b="1" dirty="0" smtClean="0">
                <a:solidFill>
                  <a:schemeClr val="bg1"/>
                </a:solidFill>
              </a:rPr>
              <a:t>Python</a:t>
            </a:r>
          </a:p>
        </p:txBody>
      </p:sp>
      <p:sp>
        <p:nvSpPr>
          <p:cNvPr id="15" name="CaixaDeTexto 14"/>
          <p:cNvSpPr txBox="1"/>
          <p:nvPr/>
        </p:nvSpPr>
        <p:spPr>
          <a:xfrm>
            <a:off x="5626062" y="3616941"/>
            <a:ext cx="791883" cy="738664"/>
          </a:xfrm>
          <a:prstGeom prst="rect">
            <a:avLst/>
          </a:prstGeom>
          <a:noFill/>
        </p:spPr>
        <p:txBody>
          <a:bodyPr wrap="none" lIns="0" tIns="0" rIns="0" bIns="0" rtlCol="0">
            <a:spAutoFit/>
          </a:bodyPr>
          <a:lstStyle/>
          <a:p>
            <a:r>
              <a:rPr lang="pt-BR" sz="2800" b="1" dirty="0" err="1" smtClean="0">
                <a:solidFill>
                  <a:schemeClr val="bg1"/>
                </a:solidFill>
              </a:rPr>
              <a:t>Rails</a:t>
            </a:r>
            <a:endParaRPr lang="pt-BR" sz="2800" b="1" dirty="0" smtClean="0">
              <a:solidFill>
                <a:schemeClr val="bg1"/>
              </a:solidFill>
            </a:endParaRPr>
          </a:p>
          <a:p>
            <a:pPr algn="ctr"/>
            <a:r>
              <a:rPr lang="pt-BR" sz="2000" b="1" dirty="0" err="1" smtClean="0">
                <a:solidFill>
                  <a:schemeClr val="bg1"/>
                </a:solidFill>
              </a:rPr>
              <a:t>Ruby</a:t>
            </a:r>
            <a:endParaRPr lang="pt-BR" sz="2000" b="1" dirty="0" smtClean="0">
              <a:solidFill>
                <a:schemeClr val="bg1"/>
              </a:solidFill>
            </a:endParaRPr>
          </a:p>
        </p:txBody>
      </p:sp>
    </p:spTree>
    <p:extLst>
      <p:ext uri="{BB962C8B-B14F-4D97-AF65-F5344CB8AC3E}">
        <p14:creationId xmlns:p14="http://schemas.microsoft.com/office/powerpoint/2010/main" val="285000916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ASP.NET MVC</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5</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493561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Incluído</a:t>
              </a:r>
              <a:r>
                <a:rPr lang="en-US" b="1" kern="0" dirty="0" smtClean="0">
                  <a:solidFill>
                    <a:sysClr val="windowText" lastClr="000000"/>
                  </a:solidFill>
                </a:rPr>
                <a:t> </a:t>
              </a:r>
              <a:r>
                <a:rPr lang="en-US" b="1" kern="0" dirty="0" err="1" smtClean="0">
                  <a:solidFill>
                    <a:sysClr val="windowText" lastClr="000000"/>
                  </a:solidFill>
                </a:rPr>
                <a:t>na</a:t>
              </a:r>
              <a:r>
                <a:rPr lang="en-US" b="1" kern="0" dirty="0" smtClean="0">
                  <a:solidFill>
                    <a:sysClr val="windowText" lastClr="000000"/>
                  </a:solidFill>
                </a:rPr>
                <a:t> </a:t>
              </a:r>
              <a:r>
                <a:rPr lang="en-US" b="1" kern="0" dirty="0" err="1" smtClean="0">
                  <a:solidFill>
                    <a:sysClr val="windowText" lastClr="000000"/>
                  </a:solidFill>
                </a:rPr>
                <a:t>versão</a:t>
              </a:r>
              <a:r>
                <a:rPr lang="en-US" b="1" kern="0" dirty="0" smtClean="0">
                  <a:solidFill>
                    <a:sysClr val="windowText" lastClr="000000"/>
                  </a:solidFill>
                </a:rPr>
                <a:t> 3.5</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Atualmente</a:t>
              </a:r>
              <a:r>
                <a:rPr lang="en-US" b="1" kern="0" dirty="0" smtClean="0">
                  <a:solidFill>
                    <a:sysClr val="windowText" lastClr="000000"/>
                  </a:solidFill>
                </a:rPr>
                <a:t> se </a:t>
              </a:r>
              <a:r>
                <a:rPr lang="en-US" b="1" kern="0" dirty="0" err="1" smtClean="0">
                  <a:solidFill>
                    <a:sysClr val="windowText" lastClr="000000"/>
                  </a:solidFill>
                </a:rPr>
                <a:t>encontra</a:t>
              </a:r>
              <a:r>
                <a:rPr lang="en-US" b="1" kern="0" dirty="0" smtClean="0">
                  <a:solidFill>
                    <a:sysClr val="windowText" lastClr="000000"/>
                  </a:solidFill>
                </a:rPr>
                <a:t> </a:t>
              </a:r>
              <a:r>
                <a:rPr lang="en-US" b="1" kern="0" dirty="0" err="1" smtClean="0">
                  <a:solidFill>
                    <a:sysClr val="windowText" lastClr="000000"/>
                  </a:solidFill>
                </a:rPr>
                <a:t>na</a:t>
              </a:r>
              <a:r>
                <a:rPr lang="en-US" b="1" kern="0" dirty="0" smtClean="0">
                  <a:solidFill>
                    <a:sysClr val="windowText" lastClr="000000"/>
                  </a:solidFill>
                </a:rPr>
                <a:t> </a:t>
              </a:r>
              <a:r>
                <a:rPr lang="en-US" b="1" kern="0" dirty="0" err="1" smtClean="0">
                  <a:solidFill>
                    <a:sysClr val="windowText" lastClr="000000"/>
                  </a:solidFill>
                </a:rPr>
                <a:t>versão</a:t>
              </a:r>
              <a:r>
                <a:rPr lang="en-US" b="1" kern="0" dirty="0" smtClean="0">
                  <a:solidFill>
                    <a:sysClr val="windowText" lastClr="000000"/>
                  </a:solidFill>
                </a:rPr>
                <a:t> </a:t>
              </a:r>
              <a:r>
                <a:rPr lang="en-US" b="1" kern="0" dirty="0" smtClean="0">
                  <a:solidFill>
                    <a:sysClr val="windowText" lastClr="000000"/>
                  </a:solidFill>
                </a:rPr>
                <a:t>4.0</a:t>
              </a:r>
              <a:endParaRPr lang="en-US"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7" y="327497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Alternativa</a:t>
              </a:r>
              <a:r>
                <a:rPr lang="en-US" kern="0" dirty="0" smtClean="0">
                  <a:solidFill>
                    <a:sysClr val="windowText" lastClr="000000"/>
                  </a:solidFill>
                </a:rPr>
                <a:t> </a:t>
              </a:r>
              <a:r>
                <a:rPr lang="en-US" kern="0" dirty="0" err="1" smtClean="0">
                  <a:solidFill>
                    <a:sysClr val="windowText" lastClr="000000"/>
                  </a:solidFill>
                </a:rPr>
                <a:t>ao</a:t>
              </a:r>
              <a:r>
                <a:rPr lang="en-US" kern="0" dirty="0" smtClean="0">
                  <a:solidFill>
                    <a:sysClr val="windowText" lastClr="000000"/>
                  </a:solidFill>
                </a:rPr>
                <a:t> </a:t>
              </a:r>
              <a:r>
                <a:rPr lang="en-US" b="1" kern="0" dirty="0" smtClean="0">
                  <a:solidFill>
                    <a:sysClr val="windowText" lastClr="000000"/>
                  </a:solidFill>
                </a:rPr>
                <a:t>ASP.NET (</a:t>
              </a:r>
              <a:r>
                <a:rPr lang="en-US" b="1" kern="0" dirty="0" err="1" smtClean="0">
                  <a:solidFill>
                    <a:sysClr val="windowText" lastClr="000000"/>
                  </a:solidFill>
                </a:rPr>
                <a:t>WebForms</a:t>
              </a:r>
              <a:r>
                <a:rPr lang="en-US" b="1" kern="0" dirty="0" smtClean="0">
                  <a:solidFill>
                    <a:sysClr val="windowText" lastClr="000000"/>
                  </a:solidFill>
                </a:rPr>
                <a:t>, </a:t>
              </a:r>
              <a:r>
                <a:rPr lang="en-US" b="1" kern="0" dirty="0" err="1" smtClean="0">
                  <a:solidFill>
                    <a:sysClr val="windowText" lastClr="000000"/>
                  </a:solidFill>
                </a:rPr>
                <a:t>WebPages</a:t>
              </a:r>
              <a:r>
                <a:rPr lang="en-US" b="1" kern="0" dirty="0" smtClean="0">
                  <a:solidFill>
                    <a:sysClr val="windowText" lastClr="000000"/>
                  </a:solidFill>
                </a:rPr>
                <a:t>)</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grpSp>
        <p:nvGrpSpPr>
          <p:cNvPr id="39" name="Group 16"/>
          <p:cNvGrpSpPr>
            <a:grpSpLocks/>
          </p:cNvGrpSpPr>
          <p:nvPr/>
        </p:nvGrpSpPr>
        <p:grpSpPr bwMode="auto">
          <a:xfrm>
            <a:off x="539418" y="4151661"/>
            <a:ext cx="7918450" cy="787400"/>
            <a:chOff x="410" y="1280"/>
            <a:chExt cx="4988" cy="496"/>
          </a:xfrm>
        </p:grpSpPr>
        <p:sp>
          <p:nvSpPr>
            <p:cNvPr id="40"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smtClean="0">
                  <a:solidFill>
                    <a:sysClr val="windowText" lastClr="000000"/>
                  </a:solidFill>
                </a:rPr>
                <a:t>ASP.NET Routing </a:t>
              </a:r>
              <a:r>
                <a:rPr lang="en-US" kern="0" dirty="0" smtClean="0">
                  <a:solidFill>
                    <a:sysClr val="windowText" lastClr="000000"/>
                  </a:solidFill>
                </a:rPr>
                <a:t>(</a:t>
              </a:r>
              <a:r>
                <a:rPr lang="en-US" kern="0" dirty="0" err="1" smtClean="0">
                  <a:solidFill>
                    <a:sysClr val="windowText" lastClr="000000"/>
                  </a:solidFill>
                </a:rPr>
                <a:t>Requisições</a:t>
              </a:r>
              <a:r>
                <a:rPr lang="en-US" kern="0" dirty="0" smtClean="0">
                  <a:solidFill>
                    <a:sysClr val="windowText" lastClr="000000"/>
                  </a:solidFill>
                </a:rPr>
                <a:t> </a:t>
              </a:r>
              <a:r>
                <a:rPr lang="en-US" kern="0" dirty="0" err="1" smtClean="0">
                  <a:solidFill>
                    <a:sysClr val="windowText" lastClr="000000"/>
                  </a:solidFill>
                </a:rPr>
                <a:t>Mapeadas</a:t>
              </a:r>
              <a:r>
                <a:rPr lang="en-US" kern="0" dirty="0" smtClean="0">
                  <a:solidFill>
                    <a:sysClr val="windowText" lastClr="000000"/>
                  </a:solidFill>
                </a:rPr>
                <a:t> </a:t>
              </a:r>
              <a:r>
                <a:rPr lang="en-US" kern="0" dirty="0" err="1" smtClean="0">
                  <a:solidFill>
                    <a:sysClr val="windowText" lastClr="000000"/>
                  </a:solidFill>
                </a:rPr>
                <a:t>para</a:t>
              </a:r>
              <a:r>
                <a:rPr lang="en-US" kern="0" dirty="0" smtClean="0">
                  <a:solidFill>
                    <a:sysClr val="windowText" lastClr="000000"/>
                  </a:solidFill>
                </a:rPr>
                <a:t> </a:t>
              </a:r>
              <a:r>
                <a:rPr lang="en-US" kern="0" dirty="0" err="1" smtClean="0">
                  <a:solidFill>
                    <a:sysClr val="windowText" lastClr="000000"/>
                  </a:solidFill>
                </a:rPr>
                <a:t>Ações</a:t>
              </a:r>
              <a:r>
                <a:rPr lang="en-US" kern="0" dirty="0" smtClean="0">
                  <a:solidFill>
                    <a:sysClr val="windowText" lastClr="000000"/>
                  </a:solidFill>
                </a:rPr>
                <a:t>) </a:t>
              </a:r>
              <a:endParaRPr lang="en-US" b="1" kern="0" dirty="0">
                <a:solidFill>
                  <a:sysClr val="windowText" lastClr="000000"/>
                </a:solidFill>
              </a:endParaRPr>
            </a:p>
          </p:txBody>
        </p:sp>
        <p:sp>
          <p:nvSpPr>
            <p:cNvPr id="4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grpSp>
        <p:nvGrpSpPr>
          <p:cNvPr id="20" name="Group 16"/>
          <p:cNvGrpSpPr>
            <a:grpSpLocks/>
          </p:cNvGrpSpPr>
          <p:nvPr/>
        </p:nvGrpSpPr>
        <p:grpSpPr bwMode="auto">
          <a:xfrm>
            <a:off x="545978" y="5040989"/>
            <a:ext cx="7918450" cy="787400"/>
            <a:chOff x="410" y="1280"/>
            <a:chExt cx="4988" cy="496"/>
          </a:xfrm>
        </p:grpSpPr>
        <p:sp>
          <p:nvSpPr>
            <p:cNvPr id="21"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smtClean="0">
                  <a:solidFill>
                    <a:sysClr val="windowText" lastClr="000000"/>
                  </a:solidFill>
                </a:rPr>
                <a:t>Principal Assembly: </a:t>
              </a:r>
              <a:r>
                <a:rPr lang="en-US" b="1" kern="0" dirty="0" err="1" smtClean="0">
                  <a:solidFill>
                    <a:sysClr val="windowText" lastClr="000000"/>
                  </a:solidFill>
                </a:rPr>
                <a:t>System.Web.Mvc</a:t>
              </a:r>
              <a:r>
                <a:rPr lang="en-US" kern="0" dirty="0" smtClean="0">
                  <a:solidFill>
                    <a:sysClr val="windowText" lastClr="000000"/>
                  </a:solidFill>
                </a:rPr>
                <a:t> </a:t>
              </a:r>
              <a:endParaRPr lang="en-US" b="1" kern="0" dirty="0">
                <a:solidFill>
                  <a:sysClr val="windowText" lastClr="000000"/>
                </a:solidFill>
              </a:endParaRPr>
            </a:p>
          </p:txBody>
        </p:sp>
        <p:sp>
          <p:nvSpPr>
            <p:cNvPr id="22"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5</a:t>
              </a:r>
              <a:endParaRPr lang="en-US" kern="0" dirty="0">
                <a:solidFill>
                  <a:sysClr val="windowText" lastClr="000000"/>
                </a:solidFill>
              </a:endParaRPr>
            </a:p>
          </p:txBody>
        </p:sp>
      </p:grpSp>
    </p:spTree>
    <p:extLst>
      <p:ext uri="{BB962C8B-B14F-4D97-AF65-F5344CB8AC3E}">
        <p14:creationId xmlns:p14="http://schemas.microsoft.com/office/powerpoint/2010/main" val="114837129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Funcionamento do ASP.NET MVC</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6</a:t>
            </a:fld>
            <a:endParaRPr lang="en-US" dirty="0">
              <a:solidFill>
                <a:srgbClr val="FFFFFF">
                  <a:tint val="75000"/>
                </a:srgbClr>
              </a:solidFill>
            </a:endParaRPr>
          </a:p>
        </p:txBody>
      </p:sp>
      <p:sp>
        <p:nvSpPr>
          <p:cNvPr id="36" name="Rectangle 4"/>
          <p:cNvSpPr>
            <a:spLocks noChangeArrowheads="1"/>
          </p:cNvSpPr>
          <p:nvPr/>
        </p:nvSpPr>
        <p:spPr bwMode="auto">
          <a:xfrm>
            <a:off x="495300" y="1049338"/>
            <a:ext cx="1414463" cy="469900"/>
          </a:xfrm>
          <a:prstGeom prst="rect">
            <a:avLst/>
          </a:prstGeom>
          <a:gradFill rotWithShape="1">
            <a:gsLst>
              <a:gs pos="0">
                <a:srgbClr val="E4CD9A"/>
              </a:gs>
              <a:gs pos="100000">
                <a:srgbClr val="EEEFD7"/>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err="1" smtClean="0">
                <a:ln>
                  <a:noFill/>
                </a:ln>
                <a:solidFill>
                  <a:sysClr val="windowText" lastClr="000000"/>
                </a:solidFill>
                <a:effectLst/>
                <a:uLnTx/>
                <a:uFillTx/>
              </a:rPr>
              <a:t>Navegador</a:t>
            </a:r>
            <a:endParaRPr kumimoji="0" lang="en-US" sz="1400" b="0" i="0" u="none" strike="noStrike" kern="0" cap="none" spc="0" normalizeH="0" baseline="0" noProof="0" dirty="0" smtClean="0">
              <a:ln>
                <a:noFill/>
              </a:ln>
              <a:solidFill>
                <a:sysClr val="windowText" lastClr="000000"/>
              </a:solidFill>
              <a:effectLst/>
              <a:uLnTx/>
              <a:uFillTx/>
            </a:endParaRPr>
          </a:p>
        </p:txBody>
      </p:sp>
      <p:sp>
        <p:nvSpPr>
          <p:cNvPr id="37" name="Rectangle 9"/>
          <p:cNvSpPr>
            <a:spLocks noChangeArrowheads="1"/>
          </p:cNvSpPr>
          <p:nvPr/>
        </p:nvSpPr>
        <p:spPr bwMode="auto">
          <a:xfrm>
            <a:off x="2081213" y="1049338"/>
            <a:ext cx="1414462" cy="469900"/>
          </a:xfrm>
          <a:prstGeom prst="rect">
            <a:avLst/>
          </a:prstGeom>
          <a:gradFill rotWithShape="1">
            <a:gsLst>
              <a:gs pos="0">
                <a:srgbClr val="E4CD9A"/>
              </a:gs>
              <a:gs pos="100000">
                <a:srgbClr val="EEEFD7"/>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URL Routing</a:t>
            </a:r>
          </a:p>
        </p:txBody>
      </p:sp>
      <p:sp>
        <p:nvSpPr>
          <p:cNvPr id="38" name="Rectangle 10"/>
          <p:cNvSpPr>
            <a:spLocks noChangeArrowheads="1"/>
          </p:cNvSpPr>
          <p:nvPr/>
        </p:nvSpPr>
        <p:spPr bwMode="auto">
          <a:xfrm>
            <a:off x="3654425" y="1049338"/>
            <a:ext cx="1414463" cy="469900"/>
          </a:xfrm>
          <a:prstGeom prst="rect">
            <a:avLst/>
          </a:prstGeom>
          <a:gradFill rotWithShape="1">
            <a:gsLst>
              <a:gs pos="0">
                <a:srgbClr val="E4CD9A"/>
              </a:gs>
              <a:gs pos="100000">
                <a:srgbClr val="EEEFD7"/>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Controller</a:t>
            </a:r>
          </a:p>
        </p:txBody>
      </p:sp>
      <p:sp>
        <p:nvSpPr>
          <p:cNvPr id="39" name="Rectangle 11"/>
          <p:cNvSpPr>
            <a:spLocks noChangeArrowheads="1"/>
          </p:cNvSpPr>
          <p:nvPr/>
        </p:nvSpPr>
        <p:spPr bwMode="auto">
          <a:xfrm>
            <a:off x="5241925" y="1049338"/>
            <a:ext cx="1414463" cy="469900"/>
          </a:xfrm>
          <a:prstGeom prst="rect">
            <a:avLst/>
          </a:prstGeom>
          <a:gradFill rotWithShape="1">
            <a:gsLst>
              <a:gs pos="0">
                <a:srgbClr val="E4CD9A"/>
              </a:gs>
              <a:gs pos="100000">
                <a:srgbClr val="EEEFD7"/>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Model</a:t>
            </a:r>
          </a:p>
        </p:txBody>
      </p:sp>
      <p:sp>
        <p:nvSpPr>
          <p:cNvPr id="40" name="Rectangle 12"/>
          <p:cNvSpPr>
            <a:spLocks noChangeArrowheads="1"/>
          </p:cNvSpPr>
          <p:nvPr/>
        </p:nvSpPr>
        <p:spPr bwMode="auto">
          <a:xfrm>
            <a:off x="6827838" y="1049338"/>
            <a:ext cx="1414462" cy="469900"/>
          </a:xfrm>
          <a:prstGeom prst="rect">
            <a:avLst/>
          </a:prstGeom>
          <a:gradFill rotWithShape="1">
            <a:gsLst>
              <a:gs pos="0">
                <a:srgbClr val="E4CD9A"/>
              </a:gs>
              <a:gs pos="100000">
                <a:srgbClr val="EEEFD7"/>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View</a:t>
            </a:r>
          </a:p>
        </p:txBody>
      </p:sp>
      <p:cxnSp>
        <p:nvCxnSpPr>
          <p:cNvPr id="41" name="Straight Connector 17"/>
          <p:cNvCxnSpPr>
            <a:cxnSpLocks noChangeShapeType="1"/>
            <a:stCxn id="36" idx="2"/>
          </p:cNvCxnSpPr>
          <p:nvPr/>
        </p:nvCxnSpPr>
        <p:spPr bwMode="auto">
          <a:xfrm rot="5400000">
            <a:off x="-1118393" y="3839369"/>
            <a:ext cx="4640262" cy="0"/>
          </a:xfrm>
          <a:prstGeom prst="line">
            <a:avLst/>
          </a:prstGeom>
          <a:noFill/>
          <a:ln w="952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2" name="Straight Connector 20"/>
          <p:cNvCxnSpPr>
            <a:cxnSpLocks noChangeShapeType="1"/>
          </p:cNvCxnSpPr>
          <p:nvPr/>
        </p:nvCxnSpPr>
        <p:spPr bwMode="auto">
          <a:xfrm rot="5400000">
            <a:off x="469107" y="3839369"/>
            <a:ext cx="4640262" cy="0"/>
          </a:xfrm>
          <a:prstGeom prst="line">
            <a:avLst/>
          </a:prstGeom>
          <a:noFill/>
          <a:ln w="952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3" name="Straight Connector 21"/>
          <p:cNvCxnSpPr>
            <a:cxnSpLocks noChangeShapeType="1"/>
          </p:cNvCxnSpPr>
          <p:nvPr/>
        </p:nvCxnSpPr>
        <p:spPr bwMode="auto">
          <a:xfrm rot="5400000">
            <a:off x="2055019" y="3839369"/>
            <a:ext cx="4640262" cy="0"/>
          </a:xfrm>
          <a:prstGeom prst="line">
            <a:avLst/>
          </a:prstGeom>
          <a:noFill/>
          <a:ln w="952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4" name="Straight Connector 22"/>
          <p:cNvCxnSpPr>
            <a:cxnSpLocks noChangeShapeType="1"/>
          </p:cNvCxnSpPr>
          <p:nvPr/>
        </p:nvCxnSpPr>
        <p:spPr bwMode="auto">
          <a:xfrm rot="5400000">
            <a:off x="3628232" y="3839369"/>
            <a:ext cx="4640262" cy="0"/>
          </a:xfrm>
          <a:prstGeom prst="line">
            <a:avLst/>
          </a:prstGeom>
          <a:noFill/>
          <a:ln w="952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5" name="Straight Connector 23"/>
          <p:cNvCxnSpPr>
            <a:cxnSpLocks noChangeShapeType="1"/>
          </p:cNvCxnSpPr>
          <p:nvPr/>
        </p:nvCxnSpPr>
        <p:spPr bwMode="auto">
          <a:xfrm rot="5400000">
            <a:off x="5215732" y="3839369"/>
            <a:ext cx="4640262" cy="0"/>
          </a:xfrm>
          <a:prstGeom prst="line">
            <a:avLst/>
          </a:prstGeom>
          <a:noFill/>
          <a:ln w="952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46" name="Rectangle 24"/>
          <p:cNvSpPr>
            <a:spLocks noChangeArrowheads="1"/>
          </p:cNvSpPr>
          <p:nvPr/>
        </p:nvSpPr>
        <p:spPr bwMode="auto">
          <a:xfrm>
            <a:off x="1112838" y="1801813"/>
            <a:ext cx="165100" cy="4048125"/>
          </a:xfrm>
          <a:prstGeom prst="rect">
            <a:avLst/>
          </a:prstGeom>
          <a:solidFill>
            <a:srgbClr val="92D050"/>
          </a:soli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pt-BR" sz="1600" b="0" i="0" u="none" strike="noStrike" kern="0" cap="none" spc="0" normalizeH="0" baseline="0" noProof="0" smtClean="0">
              <a:ln>
                <a:noFill/>
              </a:ln>
              <a:solidFill>
                <a:sysClr val="windowText" lastClr="000000"/>
              </a:solidFill>
              <a:effectLst/>
              <a:uLnTx/>
              <a:uFillTx/>
            </a:endParaRPr>
          </a:p>
        </p:txBody>
      </p:sp>
      <p:sp>
        <p:nvSpPr>
          <p:cNvPr id="47" name="Rectangle 25"/>
          <p:cNvSpPr>
            <a:spLocks noChangeArrowheads="1"/>
          </p:cNvSpPr>
          <p:nvPr/>
        </p:nvSpPr>
        <p:spPr bwMode="auto">
          <a:xfrm>
            <a:off x="2713038" y="2235200"/>
            <a:ext cx="165100" cy="3295650"/>
          </a:xfrm>
          <a:prstGeom prst="rect">
            <a:avLst/>
          </a:prstGeom>
          <a:solidFill>
            <a:srgbClr val="92D050"/>
          </a:soli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pt-BR" sz="1600" b="0" i="0" u="none" strike="noStrike" kern="0" cap="none" spc="0" normalizeH="0" baseline="0" noProof="0" smtClean="0">
              <a:ln>
                <a:noFill/>
              </a:ln>
              <a:solidFill>
                <a:sysClr val="windowText" lastClr="000000"/>
              </a:solidFill>
              <a:effectLst/>
              <a:uLnTx/>
              <a:uFillTx/>
            </a:endParaRPr>
          </a:p>
        </p:txBody>
      </p:sp>
      <p:sp>
        <p:nvSpPr>
          <p:cNvPr id="48" name="Rectangle 26"/>
          <p:cNvSpPr>
            <a:spLocks noChangeArrowheads="1"/>
          </p:cNvSpPr>
          <p:nvPr/>
        </p:nvSpPr>
        <p:spPr bwMode="auto">
          <a:xfrm>
            <a:off x="4300538" y="2616200"/>
            <a:ext cx="163512" cy="762000"/>
          </a:xfrm>
          <a:prstGeom prst="rect">
            <a:avLst/>
          </a:prstGeom>
          <a:solidFill>
            <a:srgbClr val="92D050"/>
          </a:soli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pt-BR" sz="1600" b="0" i="0" u="none" strike="noStrike" kern="0" cap="none" spc="0" normalizeH="0" baseline="0" noProof="0" smtClean="0">
              <a:ln>
                <a:noFill/>
              </a:ln>
              <a:solidFill>
                <a:sysClr val="windowText" lastClr="000000"/>
              </a:solidFill>
              <a:effectLst/>
              <a:uLnTx/>
              <a:uFillTx/>
            </a:endParaRPr>
          </a:p>
        </p:txBody>
      </p:sp>
      <p:sp>
        <p:nvSpPr>
          <p:cNvPr id="49" name="Rectangle 27"/>
          <p:cNvSpPr>
            <a:spLocks noChangeArrowheads="1"/>
          </p:cNvSpPr>
          <p:nvPr/>
        </p:nvSpPr>
        <p:spPr bwMode="auto">
          <a:xfrm>
            <a:off x="5873750" y="3708400"/>
            <a:ext cx="163513" cy="552450"/>
          </a:xfrm>
          <a:prstGeom prst="rect">
            <a:avLst/>
          </a:prstGeom>
          <a:solidFill>
            <a:srgbClr val="92D050"/>
          </a:soli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pt-BR" sz="1600" b="0" i="0" u="none" strike="noStrike" kern="0" cap="none" spc="0" normalizeH="0" baseline="0" noProof="0" smtClean="0">
              <a:ln>
                <a:noFill/>
              </a:ln>
              <a:solidFill>
                <a:sysClr val="windowText" lastClr="000000"/>
              </a:solidFill>
              <a:effectLst/>
              <a:uLnTx/>
              <a:uFillTx/>
            </a:endParaRPr>
          </a:p>
        </p:txBody>
      </p:sp>
      <p:sp>
        <p:nvSpPr>
          <p:cNvPr id="50" name="Rectangle 28"/>
          <p:cNvSpPr>
            <a:spLocks noChangeArrowheads="1"/>
          </p:cNvSpPr>
          <p:nvPr/>
        </p:nvSpPr>
        <p:spPr bwMode="auto">
          <a:xfrm>
            <a:off x="7459663" y="5054600"/>
            <a:ext cx="165100" cy="795338"/>
          </a:xfrm>
          <a:prstGeom prst="rect">
            <a:avLst/>
          </a:prstGeom>
          <a:solidFill>
            <a:srgbClr val="92D050"/>
          </a:soli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pt-BR" sz="1600" b="0" i="0" u="none" strike="noStrike" kern="0" cap="none" spc="0" normalizeH="0" baseline="0" noProof="0" smtClean="0">
              <a:ln>
                <a:noFill/>
              </a:ln>
              <a:solidFill>
                <a:sysClr val="windowText" lastClr="000000"/>
              </a:solidFill>
              <a:effectLst/>
              <a:uLnTx/>
              <a:uFillTx/>
            </a:endParaRPr>
          </a:p>
        </p:txBody>
      </p:sp>
      <p:sp>
        <p:nvSpPr>
          <p:cNvPr id="51" name="Rectangle 29"/>
          <p:cNvSpPr>
            <a:spLocks noChangeArrowheads="1"/>
          </p:cNvSpPr>
          <p:nvPr/>
        </p:nvSpPr>
        <p:spPr bwMode="auto">
          <a:xfrm>
            <a:off x="4300538" y="3556000"/>
            <a:ext cx="163512" cy="2012950"/>
          </a:xfrm>
          <a:prstGeom prst="rect">
            <a:avLst/>
          </a:prstGeom>
          <a:solidFill>
            <a:srgbClr val="92D050"/>
          </a:soli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pt-BR" sz="1600" b="0" i="0" u="none" strike="noStrike" kern="0" cap="none" spc="0" normalizeH="0" baseline="0" noProof="0" smtClean="0">
              <a:ln>
                <a:noFill/>
              </a:ln>
              <a:solidFill>
                <a:sysClr val="windowText" lastClr="000000"/>
              </a:solidFill>
              <a:effectLst/>
              <a:uLnTx/>
              <a:uFillTx/>
            </a:endParaRPr>
          </a:p>
        </p:txBody>
      </p:sp>
      <p:sp>
        <p:nvSpPr>
          <p:cNvPr id="52" name="TextBox 30"/>
          <p:cNvSpPr txBox="1">
            <a:spLocks noChangeArrowheads="1"/>
          </p:cNvSpPr>
          <p:nvPr/>
        </p:nvSpPr>
        <p:spPr bwMode="auto">
          <a:xfrm>
            <a:off x="1361688" y="2216150"/>
            <a:ext cx="11318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latin typeface="Verdana" pitchFamily="34" charset="0"/>
                <a:cs typeface="Arial" charset="0"/>
              </a:rPr>
              <a:t>Requisição</a:t>
            </a:r>
            <a:endParaRPr kumimoji="0" lang="en-US" sz="1200" b="0" i="0" u="none" strike="noStrike" kern="0" cap="none" spc="0" normalizeH="0" baseline="0" noProof="0" dirty="0" smtClean="0">
              <a:ln>
                <a:noFill/>
              </a:ln>
              <a:solidFill>
                <a:srgbClr val="000000"/>
              </a:solidFill>
              <a:effectLst/>
              <a:uLnTx/>
              <a:uFillTx/>
              <a:latin typeface="Verdana" pitchFamily="34" charset="0"/>
              <a:cs typeface="Arial" charset="0"/>
            </a:endParaRPr>
          </a:p>
        </p:txBody>
      </p:sp>
      <p:sp>
        <p:nvSpPr>
          <p:cNvPr id="53" name="TextBox 31"/>
          <p:cNvSpPr txBox="1">
            <a:spLocks noChangeArrowheads="1"/>
          </p:cNvSpPr>
          <p:nvPr/>
        </p:nvSpPr>
        <p:spPr bwMode="auto">
          <a:xfrm>
            <a:off x="3083813" y="2597150"/>
            <a:ext cx="9413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latin typeface="Verdana" pitchFamily="34" charset="0"/>
                <a:cs typeface="Arial" charset="0"/>
              </a:rPr>
              <a:t>Instancia</a:t>
            </a:r>
            <a:endParaRPr kumimoji="0" lang="en-US" sz="1200" b="0" i="0" u="none" strike="noStrike" kern="0" cap="none" spc="0" normalizeH="0" baseline="0" noProof="0" dirty="0" smtClean="0">
              <a:ln>
                <a:noFill/>
              </a:ln>
              <a:solidFill>
                <a:srgbClr val="000000"/>
              </a:solidFill>
              <a:effectLst/>
              <a:uLnTx/>
              <a:uFillTx/>
              <a:latin typeface="Verdana" pitchFamily="34" charset="0"/>
              <a:cs typeface="Arial" charset="0"/>
            </a:endParaRPr>
          </a:p>
        </p:txBody>
      </p:sp>
      <p:sp>
        <p:nvSpPr>
          <p:cNvPr id="54" name="TextBox 32"/>
          <p:cNvSpPr txBox="1">
            <a:spLocks noChangeArrowheads="1"/>
          </p:cNvSpPr>
          <p:nvPr/>
        </p:nvSpPr>
        <p:spPr bwMode="auto">
          <a:xfrm>
            <a:off x="2957513" y="3570925"/>
            <a:ext cx="1222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0" kern="0" dirty="0" smtClean="0">
                <a:solidFill>
                  <a:srgbClr val="000000"/>
                </a:solidFill>
              </a:rPr>
              <a:t>Chama </a:t>
            </a:r>
            <a:r>
              <a:rPr lang="en-US" sz="1200" b="0" kern="0" dirty="0" err="1" smtClean="0">
                <a:solidFill>
                  <a:srgbClr val="000000"/>
                </a:solidFill>
              </a:rPr>
              <a:t>Ação</a:t>
            </a:r>
            <a:endParaRPr kumimoji="0" lang="en-US" sz="1200" b="0" i="0" u="none" strike="noStrike" kern="0" cap="none" spc="0" normalizeH="0" baseline="0" noProof="0" dirty="0" smtClean="0">
              <a:ln>
                <a:noFill/>
              </a:ln>
              <a:solidFill>
                <a:srgbClr val="000000"/>
              </a:solidFill>
              <a:effectLst/>
              <a:uLnTx/>
              <a:uFillTx/>
              <a:latin typeface="Verdana" pitchFamily="34" charset="0"/>
              <a:cs typeface="Arial" charset="0"/>
            </a:endParaRPr>
          </a:p>
        </p:txBody>
      </p:sp>
      <p:sp>
        <p:nvSpPr>
          <p:cNvPr id="55" name="TextBox 33"/>
          <p:cNvSpPr txBox="1">
            <a:spLocks noChangeArrowheads="1"/>
          </p:cNvSpPr>
          <p:nvPr/>
        </p:nvSpPr>
        <p:spPr bwMode="auto">
          <a:xfrm>
            <a:off x="4512625" y="3546800"/>
            <a:ext cx="1222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0" kern="0" dirty="0" err="1" smtClean="0">
                <a:solidFill>
                  <a:srgbClr val="000000"/>
                </a:solidFill>
              </a:rPr>
              <a:t>Instancia</a:t>
            </a:r>
            <a:endParaRPr kumimoji="0" lang="en-US" sz="1200" b="0" i="0" u="none" strike="noStrike" kern="0" cap="none" spc="0" normalizeH="0" baseline="0" noProof="0" dirty="0" smtClean="0">
              <a:ln>
                <a:noFill/>
              </a:ln>
              <a:solidFill>
                <a:srgbClr val="000000"/>
              </a:solidFill>
              <a:effectLst/>
              <a:uLnTx/>
              <a:uFillTx/>
              <a:latin typeface="Verdana" pitchFamily="34" charset="0"/>
              <a:cs typeface="Arial" charset="0"/>
            </a:endParaRPr>
          </a:p>
        </p:txBody>
      </p:sp>
      <p:sp>
        <p:nvSpPr>
          <p:cNvPr id="57" name="TextBox 35"/>
          <p:cNvSpPr txBox="1">
            <a:spLocks noChangeArrowheads="1"/>
          </p:cNvSpPr>
          <p:nvPr/>
        </p:nvSpPr>
        <p:spPr bwMode="auto">
          <a:xfrm>
            <a:off x="4488875" y="5066925"/>
            <a:ext cx="15794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smtClean="0">
                <a:ln>
                  <a:noFill/>
                </a:ln>
                <a:solidFill>
                  <a:srgbClr val="000000"/>
                </a:solidFill>
                <a:effectLst/>
                <a:uLnTx/>
                <a:uFillTx/>
                <a:latin typeface="Verdana" pitchFamily="34" charset="0"/>
                <a:cs typeface="Arial" charset="0"/>
              </a:rPr>
              <a:t>Carrega</a:t>
            </a:r>
            <a:r>
              <a:rPr kumimoji="0" lang="en-US" sz="1200" b="0" i="0" u="none" strike="noStrike" kern="0" cap="none" spc="0" normalizeH="0" noProof="0" dirty="0" smtClean="0">
                <a:ln>
                  <a:noFill/>
                </a:ln>
                <a:solidFill>
                  <a:srgbClr val="000000"/>
                </a:solidFill>
                <a:effectLst/>
                <a:uLnTx/>
                <a:uFillTx/>
                <a:latin typeface="Verdana" pitchFamily="34" charset="0"/>
                <a:cs typeface="Arial" charset="0"/>
              </a:rPr>
              <a:t> (</a:t>
            </a:r>
            <a:r>
              <a:rPr kumimoji="0" lang="en-US" sz="1200" b="0" i="0" u="none" strike="noStrike" kern="0" cap="none" spc="0" normalizeH="0" noProof="0" dirty="0" err="1" smtClean="0">
                <a:ln>
                  <a:noFill/>
                </a:ln>
                <a:solidFill>
                  <a:srgbClr val="000000"/>
                </a:solidFill>
                <a:effectLst/>
                <a:uLnTx/>
                <a:uFillTx/>
                <a:latin typeface="Verdana" pitchFamily="34" charset="0"/>
                <a:cs typeface="Arial" charset="0"/>
              </a:rPr>
              <a:t>Página</a:t>
            </a:r>
            <a:r>
              <a:rPr lang="en-US" sz="1200" b="0" kern="0" dirty="0">
                <a:solidFill>
                  <a:srgbClr val="000000"/>
                </a:solidFill>
              </a:rPr>
              <a:t>)</a:t>
            </a:r>
            <a:endParaRPr kumimoji="0" lang="en-US" sz="1200" b="0" i="0" u="none" strike="noStrike" kern="0" cap="none" spc="0" normalizeH="0" baseline="0" noProof="0" dirty="0" smtClean="0">
              <a:ln>
                <a:noFill/>
              </a:ln>
              <a:solidFill>
                <a:srgbClr val="000000"/>
              </a:solidFill>
              <a:effectLst/>
              <a:uLnTx/>
              <a:uFillTx/>
              <a:latin typeface="Verdana" pitchFamily="34" charset="0"/>
              <a:cs typeface="Arial" charset="0"/>
            </a:endParaRPr>
          </a:p>
        </p:txBody>
      </p:sp>
      <p:cxnSp>
        <p:nvCxnSpPr>
          <p:cNvPr id="59" name="Straight Arrow Connector 42"/>
          <p:cNvCxnSpPr>
            <a:cxnSpLocks noChangeShapeType="1"/>
          </p:cNvCxnSpPr>
          <p:nvPr/>
        </p:nvCxnSpPr>
        <p:spPr bwMode="auto">
          <a:xfrm>
            <a:off x="1401763" y="2589213"/>
            <a:ext cx="1246187" cy="1587"/>
          </a:xfrm>
          <a:prstGeom prst="straightConnector1">
            <a:avLst/>
          </a:prstGeom>
          <a:noFill/>
          <a:ln w="9525" algn="ctr">
            <a:solidFill>
              <a:srgbClr val="000000"/>
            </a:solidFill>
            <a:round/>
            <a:headEnd/>
            <a:tailEnd type="triangle" w="med" len="med"/>
          </a:ln>
          <a:effectLst>
            <a:outerShdw dist="35921" dir="2700000" algn="ctr" rotWithShape="0">
              <a:srgbClr val="AFAFAF"/>
            </a:outerShdw>
          </a:effectLst>
          <a:extLst>
            <a:ext uri="{909E8E84-426E-40DD-AFC4-6F175D3DCCD1}">
              <a14:hiddenFill xmlns:a14="http://schemas.microsoft.com/office/drawing/2010/main">
                <a:noFill/>
              </a14:hiddenFill>
            </a:ext>
          </a:extLst>
        </p:spPr>
      </p:cxnSp>
      <p:cxnSp>
        <p:nvCxnSpPr>
          <p:cNvPr id="60" name="Straight Arrow Connector 43"/>
          <p:cNvCxnSpPr>
            <a:cxnSpLocks noChangeShapeType="1"/>
          </p:cNvCxnSpPr>
          <p:nvPr/>
        </p:nvCxnSpPr>
        <p:spPr bwMode="auto">
          <a:xfrm>
            <a:off x="2954338" y="2906713"/>
            <a:ext cx="1247775" cy="1587"/>
          </a:xfrm>
          <a:prstGeom prst="straightConnector1">
            <a:avLst/>
          </a:prstGeom>
          <a:noFill/>
          <a:ln w="9525" algn="ctr">
            <a:solidFill>
              <a:srgbClr val="000000"/>
            </a:solidFill>
            <a:round/>
            <a:headEnd/>
            <a:tailEnd type="triangle" w="med" len="med"/>
          </a:ln>
          <a:effectLst>
            <a:outerShdw dist="35921" dir="2700000" algn="ctr" rotWithShape="0">
              <a:srgbClr val="AFAFAF"/>
            </a:outerShdw>
          </a:effectLst>
          <a:extLst>
            <a:ext uri="{909E8E84-426E-40DD-AFC4-6F175D3DCCD1}">
              <a14:hiddenFill xmlns:a14="http://schemas.microsoft.com/office/drawing/2010/main">
                <a:noFill/>
              </a14:hiddenFill>
            </a:ext>
          </a:extLst>
        </p:spPr>
      </p:cxnSp>
      <p:cxnSp>
        <p:nvCxnSpPr>
          <p:cNvPr id="61" name="Straight Arrow Connector 44"/>
          <p:cNvCxnSpPr>
            <a:cxnSpLocks noChangeShapeType="1"/>
          </p:cNvCxnSpPr>
          <p:nvPr/>
        </p:nvCxnSpPr>
        <p:spPr bwMode="auto">
          <a:xfrm>
            <a:off x="4556125" y="3867150"/>
            <a:ext cx="1246188" cy="1588"/>
          </a:xfrm>
          <a:prstGeom prst="straightConnector1">
            <a:avLst/>
          </a:prstGeom>
          <a:noFill/>
          <a:ln w="9525" algn="ctr">
            <a:solidFill>
              <a:srgbClr val="000000"/>
            </a:solidFill>
            <a:round/>
            <a:headEnd/>
            <a:tailEnd type="triangle" w="med" len="med"/>
          </a:ln>
          <a:effectLst>
            <a:outerShdw dist="35921" dir="2700000" algn="ctr" rotWithShape="0">
              <a:srgbClr val="AFAFAF"/>
            </a:outerShdw>
          </a:effectLst>
          <a:extLst>
            <a:ext uri="{909E8E84-426E-40DD-AFC4-6F175D3DCCD1}">
              <a14:hiddenFill xmlns:a14="http://schemas.microsoft.com/office/drawing/2010/main">
                <a:noFill/>
              </a14:hiddenFill>
            </a:ext>
          </a:extLst>
        </p:spPr>
      </p:cxnSp>
      <p:cxnSp>
        <p:nvCxnSpPr>
          <p:cNvPr id="62" name="Straight Arrow Connector 45"/>
          <p:cNvCxnSpPr>
            <a:cxnSpLocks noChangeShapeType="1"/>
          </p:cNvCxnSpPr>
          <p:nvPr/>
        </p:nvCxnSpPr>
        <p:spPr bwMode="auto">
          <a:xfrm>
            <a:off x="2976563" y="3867150"/>
            <a:ext cx="1247775" cy="1588"/>
          </a:xfrm>
          <a:prstGeom prst="straightConnector1">
            <a:avLst/>
          </a:prstGeom>
          <a:noFill/>
          <a:ln w="9525" algn="ctr">
            <a:solidFill>
              <a:srgbClr val="000000"/>
            </a:solidFill>
            <a:round/>
            <a:headEnd/>
            <a:tailEnd type="triangle" w="med" len="med"/>
          </a:ln>
          <a:effectLst>
            <a:outerShdw dist="35921" dir="2700000" algn="ctr" rotWithShape="0">
              <a:srgbClr val="AFAFAF"/>
            </a:outerShdw>
          </a:effectLst>
          <a:extLst>
            <a:ext uri="{909E8E84-426E-40DD-AFC4-6F175D3DCCD1}">
              <a14:hiddenFill xmlns:a14="http://schemas.microsoft.com/office/drawing/2010/main">
                <a:noFill/>
              </a14:hiddenFill>
            </a:ext>
          </a:extLst>
        </p:spPr>
      </p:cxnSp>
      <p:cxnSp>
        <p:nvCxnSpPr>
          <p:cNvPr id="63" name="Straight Arrow Connector 46"/>
          <p:cNvCxnSpPr>
            <a:cxnSpLocks noChangeShapeType="1"/>
          </p:cNvCxnSpPr>
          <p:nvPr/>
        </p:nvCxnSpPr>
        <p:spPr bwMode="auto">
          <a:xfrm>
            <a:off x="4589463" y="5373688"/>
            <a:ext cx="2773362" cy="1587"/>
          </a:xfrm>
          <a:prstGeom prst="straightConnector1">
            <a:avLst/>
          </a:prstGeom>
          <a:noFill/>
          <a:ln w="9525" algn="ctr">
            <a:solidFill>
              <a:srgbClr val="000000"/>
            </a:solidFill>
            <a:round/>
            <a:headEnd/>
            <a:tailEnd type="triangle" w="med" len="med"/>
          </a:ln>
          <a:effectLst>
            <a:outerShdw dist="35921" dir="2700000" algn="ctr" rotWithShape="0">
              <a:srgbClr val="AFAFAF"/>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356812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Benefícios do ASP.NET MVC</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7</a:t>
            </a:fld>
            <a:endParaRPr lang="en-US" dirty="0">
              <a:solidFill>
                <a:srgbClr val="FFFFFF">
                  <a:tint val="75000"/>
                </a:srgbClr>
              </a:solidFill>
            </a:endParaRPr>
          </a:p>
        </p:txBody>
      </p:sp>
      <p:sp>
        <p:nvSpPr>
          <p:cNvPr id="28" name="AutoShape 12"/>
          <p:cNvSpPr>
            <a:spLocks noChangeArrowheads="1"/>
          </p:cNvSpPr>
          <p:nvPr/>
        </p:nvSpPr>
        <p:spPr bwMode="auto">
          <a:xfrm>
            <a:off x="443553" y="1073297"/>
            <a:ext cx="8147050" cy="4092469"/>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Controle</a:t>
              </a:r>
              <a:r>
                <a:rPr lang="en-US" kern="0" dirty="0" smtClean="0">
                  <a:solidFill>
                    <a:sysClr val="windowText" lastClr="000000"/>
                  </a:solidFill>
                </a:rPr>
                <a:t> </a:t>
              </a:r>
              <a:r>
                <a:rPr lang="en-US" b="1" kern="0" dirty="0" err="1" smtClean="0">
                  <a:solidFill>
                    <a:sysClr val="windowText" lastClr="000000"/>
                  </a:solidFill>
                </a:rPr>
                <a:t>completo</a:t>
              </a:r>
              <a:r>
                <a:rPr lang="en-US" b="1" kern="0" dirty="0" smtClean="0">
                  <a:solidFill>
                    <a:sysClr val="windowText" lastClr="000000"/>
                  </a:solidFill>
                </a:rPr>
                <a:t> do HTML </a:t>
              </a:r>
              <a:r>
                <a:rPr lang="en-US" kern="0" dirty="0" smtClean="0">
                  <a:solidFill>
                    <a:sysClr val="windowText" lastClr="000000"/>
                  </a:solidFill>
                </a:rPr>
                <a:t>da </a:t>
              </a:r>
              <a:r>
                <a:rPr lang="en-US" kern="0" dirty="0" err="1" smtClean="0">
                  <a:solidFill>
                    <a:sysClr val="windowText" lastClr="000000"/>
                  </a:solidFill>
                </a:rPr>
                <a:t>Página</a:t>
              </a:r>
              <a:endParaRPr lang="en-US"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Separação</a:t>
              </a:r>
              <a:r>
                <a:rPr lang="en-US" b="1" kern="0" dirty="0" smtClean="0">
                  <a:solidFill>
                    <a:sysClr val="windowText" lastClr="000000"/>
                  </a:solidFill>
                </a:rPr>
                <a:t> de </a:t>
              </a:r>
              <a:r>
                <a:rPr lang="en-US" b="1" kern="0" dirty="0" err="1" smtClean="0">
                  <a:solidFill>
                    <a:sysClr val="windowText" lastClr="000000"/>
                  </a:solidFill>
                </a:rPr>
                <a:t>Camadas</a:t>
              </a:r>
              <a:r>
                <a:rPr lang="en-US" b="1" kern="0" dirty="0" smtClean="0">
                  <a:solidFill>
                    <a:sysClr val="windowText" lastClr="000000"/>
                  </a:solidFill>
                </a:rPr>
                <a:t> (MVC)</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2</a:t>
              </a:r>
            </a:p>
          </p:txBody>
        </p:sp>
      </p:grpSp>
      <p:grpSp>
        <p:nvGrpSpPr>
          <p:cNvPr id="35" name="Group 16"/>
          <p:cNvGrpSpPr>
            <a:grpSpLocks/>
          </p:cNvGrpSpPr>
          <p:nvPr/>
        </p:nvGrpSpPr>
        <p:grpSpPr bwMode="auto">
          <a:xfrm>
            <a:off x="553397" y="327497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Não</a:t>
              </a:r>
              <a:r>
                <a:rPr lang="en-US" b="1" kern="0" dirty="0" smtClean="0">
                  <a:solidFill>
                    <a:sysClr val="windowText" lastClr="000000"/>
                  </a:solidFill>
                </a:rPr>
                <a:t> </a:t>
              </a:r>
              <a:r>
                <a:rPr lang="en-US" b="1" kern="0" dirty="0" err="1" smtClean="0">
                  <a:solidFill>
                    <a:sysClr val="windowText" lastClr="000000"/>
                  </a:solidFill>
                </a:rPr>
                <a:t>existe</a:t>
              </a:r>
              <a:r>
                <a:rPr lang="en-US" b="1" kern="0" dirty="0" smtClean="0">
                  <a:solidFill>
                    <a:sysClr val="windowText" lastClr="000000"/>
                  </a:solidFill>
                </a:rPr>
                <a:t> </a:t>
              </a:r>
              <a:r>
                <a:rPr lang="en-US" b="1" kern="0" dirty="0" err="1" smtClean="0">
                  <a:solidFill>
                    <a:sysClr val="windowText" lastClr="000000"/>
                  </a:solidFill>
                </a:rPr>
                <a:t>Viewstate</a:t>
              </a:r>
              <a:r>
                <a:rPr lang="en-US" b="1" kern="0" dirty="0" smtClean="0">
                  <a:solidFill>
                    <a:sysClr val="windowText" lastClr="000000"/>
                  </a:solidFill>
                </a:rPr>
                <a:t> </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grpSp>
        <p:nvGrpSpPr>
          <p:cNvPr id="39" name="Group 16"/>
          <p:cNvGrpSpPr>
            <a:grpSpLocks/>
          </p:cNvGrpSpPr>
          <p:nvPr/>
        </p:nvGrpSpPr>
        <p:grpSpPr bwMode="auto">
          <a:xfrm>
            <a:off x="539418" y="4163536"/>
            <a:ext cx="7918450" cy="787400"/>
            <a:chOff x="410" y="1280"/>
            <a:chExt cx="4988" cy="496"/>
          </a:xfrm>
        </p:grpSpPr>
        <p:sp>
          <p:nvSpPr>
            <p:cNvPr id="40"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b="1" kern="0" dirty="0" err="1" smtClean="0">
                  <a:solidFill>
                    <a:sysClr val="windowText" lastClr="000000"/>
                  </a:solidFill>
                </a:rPr>
                <a:t>Facilidade</a:t>
              </a:r>
              <a:r>
                <a:rPr lang="en-US" b="1" kern="0" dirty="0" smtClean="0">
                  <a:solidFill>
                    <a:sysClr val="windowText" lastClr="000000"/>
                  </a:solidFill>
                </a:rPr>
                <a:t> </a:t>
              </a:r>
              <a:r>
                <a:rPr lang="en-US" b="1" kern="0" dirty="0" err="1" smtClean="0">
                  <a:solidFill>
                    <a:sysClr val="windowText" lastClr="000000"/>
                  </a:solidFill>
                </a:rPr>
                <a:t>para</a:t>
              </a:r>
              <a:r>
                <a:rPr lang="en-US" b="1" kern="0" dirty="0" smtClean="0">
                  <a:solidFill>
                    <a:sysClr val="windowText" lastClr="000000"/>
                  </a:solidFill>
                </a:rPr>
                <a:t> Testes </a:t>
              </a:r>
              <a:r>
                <a:rPr lang="en-US" b="1" kern="0" dirty="0" err="1" smtClean="0">
                  <a:solidFill>
                    <a:sysClr val="windowText" lastClr="000000"/>
                  </a:solidFill>
                </a:rPr>
                <a:t>Unitários</a:t>
              </a:r>
              <a:endParaRPr lang="en-US" b="1" kern="0" dirty="0">
                <a:solidFill>
                  <a:sysClr val="windowText" lastClr="000000"/>
                </a:solidFill>
              </a:endParaRPr>
            </a:p>
          </p:txBody>
        </p:sp>
        <p:sp>
          <p:nvSpPr>
            <p:cNvPr id="41"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spTree>
    <p:extLst>
      <p:ext uri="{BB962C8B-B14F-4D97-AF65-F5344CB8AC3E}">
        <p14:creationId xmlns:p14="http://schemas.microsoft.com/office/powerpoint/2010/main" val="11428213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8</a:t>
            </a:fld>
            <a:endParaRPr lang="en-US" dirty="0"/>
          </a:p>
        </p:txBody>
      </p:sp>
      <p:sp>
        <p:nvSpPr>
          <p:cNvPr id="6" name="Rounded Rectangle 844804"/>
          <p:cNvSpPr>
            <a:spLocks noChangeArrowheads="1"/>
          </p:cNvSpPr>
          <p:nvPr/>
        </p:nvSpPr>
        <p:spPr bwMode="auto">
          <a:xfrm>
            <a:off x="598350" y="10441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noProof="0" dirty="0" smtClean="0">
                <a:ln>
                  <a:noFill/>
                </a:ln>
                <a:solidFill>
                  <a:sysClr val="windowText" lastClr="000000"/>
                </a:solidFill>
                <a:effectLst/>
                <a:uLnTx/>
                <a:uFillTx/>
              </a:rPr>
              <a:t> um </a:t>
            </a:r>
            <a:r>
              <a:rPr lang="en-US" sz="1600" b="1" kern="0" dirty="0" err="1">
                <a:solidFill>
                  <a:sysClr val="windowText" lastClr="000000"/>
                </a:solidFill>
              </a:rPr>
              <a:t>P</a:t>
            </a:r>
            <a:r>
              <a:rPr kumimoji="0" lang="en-US" sz="1600" b="1" i="0" u="none" strike="noStrike" kern="0" cap="none" spc="0" normalizeH="0" noProof="0" dirty="0" err="1" smtClean="0">
                <a:ln>
                  <a:noFill/>
                </a:ln>
                <a:solidFill>
                  <a:sysClr val="windowText" lastClr="000000"/>
                </a:solidFill>
                <a:effectLst/>
                <a:uLnTx/>
                <a:uFillTx/>
              </a:rPr>
              <a:t>rojeto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em</a:t>
            </a:r>
            <a:r>
              <a:rPr kumimoji="0" lang="en-US" sz="1600" b="1" i="0" u="none" strike="noStrike" kern="0" cap="none" spc="0" normalizeH="0" noProof="0" dirty="0" smtClean="0">
                <a:ln>
                  <a:noFill/>
                </a:ln>
                <a:solidFill>
                  <a:sysClr val="windowText" lastClr="000000"/>
                </a:solidFill>
                <a:effectLst/>
                <a:uLnTx/>
                <a:uFillTx/>
              </a:rPr>
              <a:t> ASP.NET MVC 2.0</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1600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1776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Conhecendo</a:t>
            </a:r>
            <a:r>
              <a:rPr lang="en-US" sz="1600" b="1" kern="0" dirty="0" smtClean="0">
                <a:solidFill>
                  <a:sysClr val="windowText" lastClr="000000"/>
                </a:solidFill>
              </a:rPr>
              <a:t> as </a:t>
            </a:r>
            <a:r>
              <a:rPr lang="en-US" sz="1600" b="1" kern="0" dirty="0" smtClean="0">
                <a:solidFill>
                  <a:sysClr val="windowText" lastClr="000000"/>
                </a:solidFill>
              </a:rPr>
              <a:t>Pastas </a:t>
            </a:r>
            <a:r>
              <a:rPr lang="en-US" sz="1600" b="1" kern="0" dirty="0" smtClean="0">
                <a:solidFill>
                  <a:sysClr val="windowText" lastClr="000000"/>
                </a:solidFill>
              </a:rPr>
              <a:t>(Content, Scripts) </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1891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8" name="Rounded Rectangle 844804"/>
          <p:cNvSpPr>
            <a:spLocks noChangeArrowheads="1"/>
          </p:cNvSpPr>
          <p:nvPr/>
        </p:nvSpPr>
        <p:spPr bwMode="auto">
          <a:xfrm>
            <a:off x="610225" y="25149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Conhecendo</a:t>
            </a:r>
            <a:r>
              <a:rPr lang="en-US" sz="1600" b="1" kern="0" dirty="0" smtClean="0">
                <a:solidFill>
                  <a:sysClr val="windowText" lastClr="000000"/>
                </a:solidFill>
              </a:rPr>
              <a:t> as </a:t>
            </a:r>
            <a:r>
              <a:rPr lang="en-US" sz="1600" b="1" kern="0" dirty="0" smtClean="0">
                <a:solidFill>
                  <a:sysClr val="windowText" lastClr="000000"/>
                </a:solidFill>
              </a:rPr>
              <a:t>Pastas </a:t>
            </a:r>
            <a:r>
              <a:rPr lang="en-US" sz="1600" b="1" kern="0" dirty="0" smtClean="0">
                <a:solidFill>
                  <a:sysClr val="windowText" lastClr="000000"/>
                </a:solidFill>
              </a:rPr>
              <a:t>(Models, Views, Controllers) </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9" name="Rounded Rectangle 836634"/>
          <p:cNvSpPr>
            <a:spLocks noChangeArrowheads="1"/>
          </p:cNvSpPr>
          <p:nvPr/>
        </p:nvSpPr>
        <p:spPr bwMode="auto">
          <a:xfrm>
            <a:off x="392863" y="26307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20" name="Rounded Rectangle 844804"/>
          <p:cNvSpPr>
            <a:spLocks noChangeArrowheads="1"/>
          </p:cNvSpPr>
          <p:nvPr/>
        </p:nvSpPr>
        <p:spPr bwMode="auto">
          <a:xfrm>
            <a:off x="623719" y="32715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lang="en-US" sz="1600" b="1" kern="0" dirty="0">
                <a:solidFill>
                  <a:sysClr val="windowText" lastClr="000000"/>
                </a:solidFill>
              </a:rPr>
              <a:t> </a:t>
            </a:r>
            <a:r>
              <a:rPr lang="en-US" sz="1600" b="1" kern="0" dirty="0" err="1" smtClean="0">
                <a:solidFill>
                  <a:sysClr val="windowText" lastClr="000000"/>
                </a:solidFill>
              </a:rPr>
              <a:t>Conhecendo</a:t>
            </a:r>
            <a:r>
              <a:rPr lang="en-US" sz="1600" b="1" kern="0" dirty="0" smtClean="0">
                <a:solidFill>
                  <a:sysClr val="windowText" lastClr="000000"/>
                </a:solidFill>
              </a:rPr>
              <a:t> a </a:t>
            </a:r>
            <a:r>
              <a:rPr lang="en-US" sz="1600" b="1" kern="0" dirty="0" smtClean="0">
                <a:solidFill>
                  <a:sysClr val="windowText" lastClr="000000"/>
                </a:solidFill>
              </a:rPr>
              <a:t>Pasta </a:t>
            </a:r>
            <a:r>
              <a:rPr lang="en-US" sz="1600" b="1" kern="0" dirty="0" smtClean="0">
                <a:solidFill>
                  <a:sysClr val="windowText" lastClr="000000"/>
                </a:solidFill>
              </a:rPr>
              <a:t>(Shared) </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21" name="Rounded Rectangle 836634"/>
          <p:cNvSpPr>
            <a:spLocks noChangeArrowheads="1"/>
          </p:cNvSpPr>
          <p:nvPr/>
        </p:nvSpPr>
        <p:spPr bwMode="auto">
          <a:xfrm>
            <a:off x="406357" y="33873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Tree>
    <p:extLst>
      <p:ext uri="{BB962C8B-B14F-4D97-AF65-F5344CB8AC3E}">
        <p14:creationId xmlns:p14="http://schemas.microsoft.com/office/powerpoint/2010/main" val="35522451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Resumo dos Modelos (MODEL)</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9</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3166194"/>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Representam</a:t>
              </a:r>
              <a:r>
                <a:rPr lang="en-US" kern="0" dirty="0" smtClean="0">
                  <a:solidFill>
                    <a:sysClr val="windowText" lastClr="000000"/>
                  </a:solidFill>
                </a:rPr>
                <a:t> o </a:t>
              </a:r>
              <a:r>
                <a:rPr lang="en-US" b="1" kern="0" dirty="0" err="1" smtClean="0">
                  <a:solidFill>
                    <a:sysClr val="windowText" lastClr="000000"/>
                  </a:solidFill>
                </a:rPr>
                <a:t>domínio</a:t>
              </a:r>
              <a:r>
                <a:rPr lang="en-US" b="1" kern="0" dirty="0" smtClean="0">
                  <a:solidFill>
                    <a:sysClr val="windowText" lastClr="000000"/>
                  </a:solidFill>
                </a:rPr>
                <a:t> (</a:t>
              </a:r>
              <a:r>
                <a:rPr lang="en-US" b="1" kern="0" dirty="0" err="1" smtClean="0">
                  <a:solidFill>
                    <a:sysClr val="windowText" lastClr="000000"/>
                  </a:solidFill>
                </a:rPr>
                <a:t>Tabelas</a:t>
              </a:r>
              <a:r>
                <a:rPr lang="en-US" b="1" kern="0" dirty="0" smtClean="0">
                  <a:solidFill>
                    <a:sysClr val="windowText" lastClr="000000"/>
                  </a:solidFill>
                </a:rPr>
                <a:t>) </a:t>
              </a:r>
              <a:r>
                <a:rPr lang="en-US" kern="0" dirty="0" smtClean="0">
                  <a:solidFill>
                    <a:sysClr val="windowText" lastClr="000000"/>
                  </a:solidFill>
                </a:rPr>
                <a:t>da </a:t>
              </a:r>
              <a:r>
                <a:rPr lang="en-US" kern="0" dirty="0" err="1" smtClean="0">
                  <a:solidFill>
                    <a:sysClr val="windowText" lastClr="000000"/>
                  </a:solidFill>
                </a:rPr>
                <a:t>aplicação</a:t>
              </a:r>
              <a:endParaRPr lang="en-US"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1</a:t>
              </a:r>
            </a:p>
          </p:txBody>
        </p:sp>
      </p:grpSp>
      <p:grpSp>
        <p:nvGrpSpPr>
          <p:cNvPr id="32" name="Group 16"/>
          <p:cNvGrpSpPr>
            <a:grpSpLocks/>
          </p:cNvGrpSpPr>
          <p:nvPr/>
        </p:nvGrpSpPr>
        <p:grpSpPr bwMode="auto">
          <a:xfrm>
            <a:off x="557853" y="2410160"/>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Armazenam</a:t>
              </a:r>
              <a:r>
                <a:rPr lang="en-US" kern="0" dirty="0" smtClean="0">
                  <a:solidFill>
                    <a:sysClr val="windowText" lastClr="000000"/>
                  </a:solidFill>
                </a:rPr>
                <a:t> </a:t>
              </a:r>
              <a:r>
                <a:rPr lang="en-US" kern="0" dirty="0" err="1" smtClean="0">
                  <a:solidFill>
                    <a:sysClr val="windowText" lastClr="000000"/>
                  </a:solidFill>
                </a:rPr>
                <a:t>os</a:t>
              </a:r>
              <a:r>
                <a:rPr lang="en-US" kern="0" dirty="0" smtClean="0">
                  <a:solidFill>
                    <a:sysClr val="windowText" lastClr="000000"/>
                  </a:solidFill>
                </a:rPr>
                <a:t> dados do </a:t>
              </a:r>
              <a:r>
                <a:rPr lang="en-US" b="1" kern="0" dirty="0" err="1" smtClean="0">
                  <a:solidFill>
                    <a:sysClr val="windowText" lastClr="000000"/>
                  </a:solidFill>
                </a:rPr>
                <a:t>domínio</a:t>
              </a:r>
              <a:r>
                <a:rPr lang="en-US" b="1" kern="0" dirty="0" smtClean="0">
                  <a:solidFill>
                    <a:sysClr val="windowText" lastClr="000000"/>
                  </a:solidFill>
                </a:rPr>
                <a:t> (</a:t>
              </a:r>
              <a:r>
                <a:rPr lang="en-US" b="1" kern="0" dirty="0" err="1" smtClean="0">
                  <a:solidFill>
                    <a:sysClr val="windowText" lastClr="000000"/>
                  </a:solidFill>
                </a:rPr>
                <a:t>Tabelas</a:t>
              </a:r>
              <a:r>
                <a:rPr lang="en-US" b="1" kern="0" dirty="0" smtClean="0">
                  <a:solidFill>
                    <a:sysClr val="windowText" lastClr="000000"/>
                  </a:solidFill>
                </a:rPr>
                <a:t>)</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a:solidFill>
                    <a:sysClr val="windowText" lastClr="000000"/>
                  </a:solidFill>
                </a:rPr>
                <a:t>2</a:t>
              </a:r>
            </a:p>
          </p:txBody>
        </p:sp>
      </p:grpSp>
      <p:grpSp>
        <p:nvGrpSpPr>
          <p:cNvPr id="35" name="Group 16"/>
          <p:cNvGrpSpPr>
            <a:grpSpLocks/>
          </p:cNvGrpSpPr>
          <p:nvPr/>
        </p:nvGrpSpPr>
        <p:grpSpPr bwMode="auto">
          <a:xfrm>
            <a:off x="553397" y="3274974"/>
            <a:ext cx="7918450" cy="787400"/>
            <a:chOff x="410" y="1266"/>
            <a:chExt cx="4988" cy="496"/>
          </a:xfrm>
        </p:grpSpPr>
        <p:sp>
          <p:nvSpPr>
            <p:cNvPr id="36" name="AutoShape 17"/>
            <p:cNvSpPr>
              <a:spLocks noChangeArrowheads="1"/>
            </p:cNvSpPr>
            <p:nvPr/>
          </p:nvSpPr>
          <p:spPr bwMode="auto">
            <a:xfrm>
              <a:off x="554" y="1266"/>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Podem</a:t>
              </a:r>
              <a:r>
                <a:rPr lang="en-US" kern="0" dirty="0" smtClean="0">
                  <a:solidFill>
                    <a:sysClr val="windowText" lastClr="000000"/>
                  </a:solidFill>
                </a:rPr>
                <a:t> </a:t>
              </a:r>
              <a:r>
                <a:rPr lang="en-US" kern="0" dirty="0" err="1" smtClean="0">
                  <a:solidFill>
                    <a:sysClr val="windowText" lastClr="000000"/>
                  </a:solidFill>
                </a:rPr>
                <a:t>ser</a:t>
              </a:r>
              <a:r>
                <a:rPr lang="en-US" kern="0" dirty="0" smtClean="0">
                  <a:solidFill>
                    <a:sysClr val="windowText" lastClr="000000"/>
                  </a:solidFill>
                </a:rPr>
                <a:t> </a:t>
              </a:r>
              <a:r>
                <a:rPr lang="en-US" kern="0" dirty="0" err="1" smtClean="0">
                  <a:solidFill>
                    <a:sysClr val="windowText" lastClr="000000"/>
                  </a:solidFill>
                </a:rPr>
                <a:t>criados</a:t>
              </a:r>
              <a:r>
                <a:rPr lang="en-US" kern="0" dirty="0" smtClean="0">
                  <a:solidFill>
                    <a:sysClr val="windowText" lastClr="000000"/>
                  </a:solidFill>
                </a:rPr>
                <a:t> de </a:t>
              </a:r>
              <a:r>
                <a:rPr lang="en-US" b="1" kern="0" dirty="0" smtClean="0">
                  <a:solidFill>
                    <a:sysClr val="windowText" lastClr="000000"/>
                  </a:solidFill>
                </a:rPr>
                <a:t>3 </a:t>
              </a:r>
              <a:r>
                <a:rPr lang="en-US" b="1" kern="0" dirty="0" err="1" smtClean="0">
                  <a:solidFill>
                    <a:sysClr val="windowText" lastClr="000000"/>
                  </a:solidFill>
                </a:rPr>
                <a:t>formas</a:t>
              </a:r>
              <a:r>
                <a:rPr lang="en-US" b="1" kern="0" dirty="0" smtClean="0">
                  <a:solidFill>
                    <a:sysClr val="windowText" lastClr="000000"/>
                  </a:solidFill>
                </a:rPr>
                <a:t>: Manual, L2S e EF</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Tree>
    <p:extLst>
      <p:ext uri="{BB962C8B-B14F-4D97-AF65-F5344CB8AC3E}">
        <p14:creationId xmlns:p14="http://schemas.microsoft.com/office/powerpoint/2010/main" val="295283799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3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18841BEA-1025-42C1-8099-4136188DAB56}">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3821</TotalTime>
  <Words>849</Words>
  <Application>Microsoft Office PowerPoint</Application>
  <PresentationFormat>Apresentação na tela (4:3)</PresentationFormat>
  <Paragraphs>171</Paragraphs>
  <Slides>19</Slides>
  <Notes>2</Notes>
  <HiddenSlides>0</HiddenSlides>
  <MMClips>0</MMClips>
  <ScaleCrop>false</ScaleCrop>
  <HeadingPairs>
    <vt:vector size="4" baseType="variant">
      <vt:variant>
        <vt:lpstr>Tema</vt:lpstr>
      </vt:variant>
      <vt:variant>
        <vt:i4>8</vt:i4>
      </vt:variant>
      <vt:variant>
        <vt:lpstr>Títulos de slides</vt:lpstr>
      </vt:variant>
      <vt:variant>
        <vt:i4>19</vt:i4>
      </vt:variant>
    </vt:vector>
  </HeadingPairs>
  <TitlesOfParts>
    <vt:vector size="27"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3_7-20472_Visual_Studio_Template_Dark_4x3</vt:lpstr>
      <vt:lpstr>ASP.NET MVC</vt:lpstr>
      <vt:lpstr>Introdução MVC</vt:lpstr>
      <vt:lpstr>Resumo do MVC</vt:lpstr>
      <vt:lpstr>Frameworks MVC</vt:lpstr>
      <vt:lpstr>ASP.NET MVC</vt:lpstr>
      <vt:lpstr>Funcionamento do ASP.NET MVC</vt:lpstr>
      <vt:lpstr>Benefícios do ASP.NET MVC</vt:lpstr>
      <vt:lpstr>Demonstração</vt:lpstr>
      <vt:lpstr>Resumo dos Modelos (MODEL)</vt:lpstr>
      <vt:lpstr>Demonstração</vt:lpstr>
      <vt:lpstr>Resumo dos Controles (CONTROLLER)</vt:lpstr>
      <vt:lpstr>Demonstração</vt:lpstr>
      <vt:lpstr>Resumo das Páginas (VIEW)</vt:lpstr>
      <vt:lpstr>Demonstração</vt:lpstr>
      <vt:lpstr>ASP.NET MVC Scaffolding</vt:lpstr>
      <vt:lpstr>Demonstração</vt:lpstr>
      <vt:lpstr>ASP.NET MVC 3.0</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dc:title>
  <dc:creator>Leonardo Lourenço</dc:creator>
  <cp:lastModifiedBy>Leonardo</cp:lastModifiedBy>
  <cp:revision>514</cp:revision>
  <dcterms:created xsi:type="dcterms:W3CDTF">2009-11-30T15:12:17Z</dcterms:created>
  <dcterms:modified xsi:type="dcterms:W3CDTF">2011-10-26T13:44:24Z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