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theme/theme6.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23" r:id="rId5"/>
    <p:sldMasterId id="2147483718" r:id="rId6"/>
    <p:sldMasterId id="2147483735" r:id="rId7"/>
    <p:sldMasterId id="2147483749" r:id="rId8"/>
    <p:sldMasterId id="2147483757" r:id="rId9"/>
    <p:sldMasterId id="2147483759" r:id="rId10"/>
  </p:sldMasterIdLst>
  <p:notesMasterIdLst>
    <p:notesMasterId r:id="rId28"/>
  </p:notesMasterIdLst>
  <p:handoutMasterIdLst>
    <p:handoutMasterId r:id="rId29"/>
  </p:handoutMasterIdLst>
  <p:sldIdLst>
    <p:sldId id="257" r:id="rId11"/>
    <p:sldId id="347" r:id="rId12"/>
    <p:sldId id="372" r:id="rId13"/>
    <p:sldId id="371" r:id="rId14"/>
    <p:sldId id="374" r:id="rId15"/>
    <p:sldId id="341" r:id="rId16"/>
    <p:sldId id="324" r:id="rId17"/>
    <p:sldId id="362" r:id="rId18"/>
    <p:sldId id="367" r:id="rId19"/>
    <p:sldId id="373" r:id="rId20"/>
    <p:sldId id="363" r:id="rId21"/>
    <p:sldId id="364" r:id="rId22"/>
    <p:sldId id="365" r:id="rId23"/>
    <p:sldId id="368" r:id="rId24"/>
    <p:sldId id="369" r:id="rId25"/>
    <p:sldId id="370" r:id="rId26"/>
    <p:sldId id="271" r:id="rId27"/>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8F57B"/>
    <a:srgbClr val="FF0066"/>
    <a:srgbClr val="260859"/>
    <a:srgbClr val="000000"/>
    <a:srgbClr val="FFFFFF"/>
    <a:srgbClr val="056CB6"/>
    <a:srgbClr val="333333"/>
    <a:srgbClr val="292929"/>
    <a:srgbClr val="F6A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2838BEF-8BB2-4498-84A7-C5851F593DF1}" styleName="Estilo Médio 4 - Ênfase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com Tema 1 - Ênfas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22" autoAdjust="0"/>
    <p:restoredTop sz="89587" autoAdjust="0"/>
  </p:normalViewPr>
  <p:slideViewPr>
    <p:cSldViewPr snapToGrid="0">
      <p:cViewPr>
        <p:scale>
          <a:sx n="80" d="100"/>
          <a:sy n="80" d="100"/>
        </p:scale>
        <p:origin x="-672" y="-78"/>
      </p:cViewPr>
      <p:guideLst>
        <p:guide orient="horz" pos="144"/>
        <p:guide orient="horz" pos="912"/>
        <p:guide orient="horz" pos="1484"/>
        <p:guide orient="horz" pos="1200"/>
        <p:guide orient="horz" pos="2731"/>
        <p:guide orient="horz" pos="4176"/>
        <p:guide orient="horz" pos="2737"/>
        <p:guide pos="2880"/>
        <p:guide pos="240"/>
        <p:guide pos="460"/>
        <p:guide pos="5520"/>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6" d="100"/>
          <a:sy n="96" d="100"/>
        </p:scale>
        <p:origin x="-355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latin typeface="Segoe UI" pitchFamily="34" charset="0"/>
              </a:rPr>
              <a:t>&lt;Event Name and Date&gt;</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10/24/2011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‹nº›</a:t>
            </a:fld>
            <a:endParaRPr lang="en-US" dirty="0">
              <a:latin typeface="Segoe UI" pitchFamily="34" charset="0"/>
            </a:endParaRPr>
          </a:p>
        </p:txBody>
      </p:sp>
    </p:spTree>
    <p:extLst>
      <p:ext uri="{BB962C8B-B14F-4D97-AF65-F5344CB8AC3E}">
        <p14:creationId xmlns:p14="http://schemas.microsoft.com/office/powerpoint/2010/main" val="14954689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smtClean="0"/>
              <a:t>&lt;Event Name and Date&gt;</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10/24/2011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‹nº›</a:t>
            </a:fld>
            <a:endParaRPr lang="en-US" dirty="0"/>
          </a:p>
        </p:txBody>
      </p:sp>
    </p:spTree>
    <p:extLst>
      <p:ext uri="{BB962C8B-B14F-4D97-AF65-F5344CB8AC3E}">
        <p14:creationId xmlns:p14="http://schemas.microsoft.com/office/powerpoint/2010/main" val="622309497"/>
      </p:ext>
    </p:extLst>
  </p:cSld>
  <p:clrMap bg1="lt1" tx1="dk1" bg2="lt2" tx2="dk2" accent1="accent1" accent2="accent2" accent3="accent3" accent4="accent4" accent5="accent5" accent6="accent6" hlink="hlink" folHlink="folHlink"/>
  <p:hf hdr="0" ftr="0" dt="0"/>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10/24/2011 11:41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&lt;Event Name and Date&gt;</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10/24/2011 11:41 AM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4.xml"/><Relationship Id="rId4"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7.xml"/><Relationship Id="rId4"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p:nvPicPr>
        <p:blipFill>
          <a:blip r:embed="rId5"/>
          <a:stretch>
            <a:fillRect/>
          </a:stretch>
        </p:blipFill>
        <p:spPr>
          <a:xfrm>
            <a:off x="381001" y="6489290"/>
            <a:ext cx="849152" cy="14011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14"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pic>
        <p:nvPicPr>
          <p:cNvPr id="16"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17"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8"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pic>
        <p:nvPicPr>
          <p:cNvPr id="8"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10"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de título">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pt-BR" smtClean="0"/>
              <a:t>Clique para editar o título mestre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pt-BR" smtClean="0"/>
              <a:t>Clique para editar o estilo do subtítulo mestre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p:nvPicPr>
        <p:blipFill>
          <a:blip r:embed="rId3"/>
          <a:stretch>
            <a:fillRect/>
          </a:stretch>
        </p:blipFill>
        <p:spPr>
          <a:xfrm>
            <a:off x="381001" y="6489290"/>
            <a:ext cx="849152" cy="14011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pt-BR" smtClean="0"/>
              <a:t>Clique para editar o título mestre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4"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pic>
        <p:nvPicPr>
          <p:cNvPr id="6"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pt-BR" smtClean="0"/>
              <a:t>Clique para editar o título mestre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pt-BR" smtClean="0"/>
              <a:t>Clique para editar o texto mestre</a:t>
            </a: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pt-BR" smtClean="0"/>
              <a:t>Clique para editar o título mestre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0"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a:p>
        </p:txBody>
      </p:sp>
      <p:sp>
        <p:nvSpPr>
          <p:cNvPr id="6"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itle 3"/>
          <p:cNvSpPr>
            <a:spLocks noGrp="1"/>
          </p:cNvSpPr>
          <p:nvPr>
            <p:ph type="title"/>
          </p:nvPr>
        </p:nvSpPr>
        <p:spPr/>
        <p:txBody>
          <a:bodyPr/>
          <a:lstStyle/>
          <a:p>
            <a:r>
              <a:rPr lang="pt-BR" smtClean="0"/>
              <a:t>Clique para editar o título mestre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Walkin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2" name="Picture 11" descr="Dark_4x3_Walkin.png" hidden="1"/>
          <p:cNvPicPr>
            <a:picLocks noChangeAspect="1"/>
          </p:cNvPicPr>
          <p:nvPr userDrawn="1"/>
        </p:nvPicPr>
        <p:blipFill>
          <a:blip r:embed="rId3"/>
          <a:stretch>
            <a:fillRect/>
          </a:stretch>
        </p:blipFill>
        <p:spPr>
          <a:xfrm>
            <a:off x="571" y="428"/>
            <a:ext cx="9142858" cy="6857143"/>
          </a:xfrm>
          <a:prstGeom prst="rect">
            <a:avLst/>
          </a:prstGeom>
        </p:spPr>
      </p:pic>
      <p:sp>
        <p:nvSpPr>
          <p:cNvPr id="8" name="Title 1"/>
          <p:cNvSpPr>
            <a:spLocks noGrp="1"/>
          </p:cNvSpPr>
          <p:nvPr>
            <p:ph type="ctrTitle"/>
          </p:nvPr>
        </p:nvSpPr>
        <p:spPr>
          <a:xfrm>
            <a:off x="381000" y="3452510"/>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10" name="Subtitle 2"/>
          <p:cNvSpPr>
            <a:spLocks noGrp="1"/>
          </p:cNvSpPr>
          <p:nvPr>
            <p:ph type="subTitle" idx="1"/>
          </p:nvPr>
        </p:nvSpPr>
        <p:spPr>
          <a:xfrm>
            <a:off x="381000" y="5700206"/>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11" name="Text Placeholder 6"/>
          <p:cNvSpPr>
            <a:spLocks noGrp="1"/>
          </p:cNvSpPr>
          <p:nvPr>
            <p:ph type="body" sz="quarter" idx="10" hasCustomPrompt="1"/>
          </p:nvPr>
        </p:nvSpPr>
        <p:spPr>
          <a:xfrm>
            <a:off x="381000" y="3195438"/>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15" name="Picture 14" descr="VS Photo.png"/>
          <p:cNvPicPr>
            <a:picLocks noChangeAspect="1"/>
          </p:cNvPicPr>
          <p:nvPr userDrawn="1"/>
        </p:nvPicPr>
        <p:blipFill>
          <a:blip r:embed="rId4" cstate="email"/>
          <a:srcRect t="2124" b="1821"/>
          <a:stretch>
            <a:fillRect/>
          </a:stretch>
        </p:blipFill>
        <p:spPr>
          <a:xfrm>
            <a:off x="381000" y="4103488"/>
            <a:ext cx="2430766" cy="1555955"/>
          </a:xfrm>
          <a:prstGeom prst="rect">
            <a:avLst/>
          </a:prstGeom>
        </p:spPr>
      </p:pic>
      <p:pic>
        <p:nvPicPr>
          <p:cNvPr id="9" name="Picture 8" descr="ms-logo-YPOP_lrg_BR_bL_r.png"/>
          <p:cNvPicPr>
            <a:picLocks noChangeAspect="1"/>
          </p:cNvPicPr>
          <p:nvPr userDrawn="1"/>
        </p:nvPicPr>
        <p:blipFill>
          <a:blip r:embed="rId5"/>
          <a:stretch>
            <a:fillRect/>
          </a:stretch>
        </p:blipFill>
        <p:spPr>
          <a:xfrm>
            <a:off x="381001" y="6489290"/>
            <a:ext cx="849152" cy="140110"/>
          </a:xfrm>
          <a:prstGeom prst="rect">
            <a:avLst/>
          </a:prstGeom>
        </p:spPr>
      </p:pic>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826093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Walkin 2">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4392842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3453558"/>
            <a:ext cx="7681913" cy="533400"/>
          </a:xfrm>
        </p:spPr>
        <p:txBody>
          <a:bodyPr>
            <a:noAutofit/>
          </a:bodyPr>
          <a:lstStyle>
            <a:lvl1pPr>
              <a:lnSpc>
                <a:spcPct val="90000"/>
              </a:lnSpc>
              <a:defRPr sz="4000">
                <a:gradFill>
                  <a:gsLst>
                    <a:gs pos="0">
                      <a:schemeClr val="tx1"/>
                    </a:gs>
                    <a:gs pos="86000">
                      <a:schemeClr val="tx1"/>
                    </a:gs>
                  </a:gsLst>
                  <a:lin ang="5400000" scaled="0"/>
                </a:gra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81000" y="4063158"/>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1000" y="3196486"/>
            <a:ext cx="224155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pic>
        <p:nvPicPr>
          <p:cNvPr id="6" name="Picture 5" descr="ms-logo-YPOP_lrg_BR_bL_r.png"/>
          <p:cNvPicPr>
            <a:picLocks noChangeAspect="1"/>
          </p:cNvPicPr>
          <p:nvPr userDrawn="1"/>
        </p:nvPicPr>
        <p:blipFill>
          <a:blip r:embed="rId3"/>
          <a:stretch>
            <a:fillRect/>
          </a:stretch>
        </p:blipFill>
        <p:spPr>
          <a:xfrm>
            <a:off x="381001" y="6489290"/>
            <a:ext cx="849152" cy="140110"/>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ltGray">
          <a:xfrm>
            <a:off x="6061470" y="240179"/>
            <a:ext cx="2815219" cy="4173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287718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0823" y="2804628"/>
            <a:ext cx="7682177" cy="1523494"/>
          </a:xfrm>
        </p:spPr>
        <p:txBody>
          <a:bodyPr anchor="ctr" anchorCtr="0">
            <a:noAutofit/>
          </a:bodyPr>
          <a:lstStyle>
            <a:lvl1pPr algn="r">
              <a:lnSpc>
                <a:spcPct val="90000"/>
              </a:lnSpc>
              <a:defRPr sz="4000">
                <a:effectLst/>
              </a:defRPr>
            </a:lvl1pPr>
          </a:lstStyle>
          <a:p>
            <a:r>
              <a:rPr lang="en-US" smtClean="0"/>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5144392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535124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7565073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9792011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654840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800"/>
            <a:ext cx="8382000" cy="20005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3330298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solidFill>
                  <a:srgbClr val="FFFFFF">
                    <a:tint val="75000"/>
                  </a:srgbClr>
                </a:solidFill>
              </a:rPr>
              <a:pPr/>
              <a:t>‹nº›</a:t>
            </a:fld>
            <a:endParaRPr lang="en-US" dirty="0">
              <a:solidFill>
                <a:srgbClr val="FFFFFF">
                  <a:tint val="75000"/>
                </a:srgbClr>
              </a:soli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5885678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chemeClr val="tx1"/>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348934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chemeClr val="tx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5010386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1049"/>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1049"/>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1049"/>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04371"/>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1049"/>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04371"/>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4"/>
          <p:cNvSpPr>
            <a:spLocks noGrp="1"/>
          </p:cNvSpPr>
          <p:nvPr>
            <p:ph type="sldNum" sz="quarter" idx="11"/>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0"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379865" y="6343444"/>
            <a:ext cx="2188676" cy="324483"/>
          </a:xfrm>
          <a:prstGeom prst="rect">
            <a:avLst/>
          </a:prstGeom>
          <a:effectLst>
            <a:outerShdw blurRad="50800" dist="38100" dir="2700000" algn="tl" rotWithShape="0">
              <a:prstClr val="black">
                <a:alpha val="40000"/>
              </a:prstClr>
            </a:outerShdw>
          </a:effectLst>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image" Target="../media/image9.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20.xml"/><Relationship Id="rId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6" Type="http://schemas.openxmlformats.org/officeDocument/2006/relationships/image" Target="../media/image2.png"/><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1.jpe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9" Type="http://schemas.openxmlformats.org/officeDocument/2006/relationships/image" Target="../media/image9.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41.xml"/><Relationship Id="rId4" Type="http://schemas.openxmlformats.org/officeDocument/2006/relationships/image" Target="../media/image10.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7.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image" Target="../media/image2.png"/><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02" r:id="rId1"/>
    <p:sldLayoutId id="2147483722"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pic>
        <p:nvPicPr>
          <p:cNvPr id="4" name="Picture 3" descr="C:\Users\drobbins\Downloads\VS\VS_h_rgb_r.png"/>
          <p:cNvPicPr>
            <a:picLocks noChangeAspect="1" noChangeArrowheads="1"/>
          </p:cNvPicPr>
          <p:nvPr userDrawn="1"/>
        </p:nvPicPr>
        <p:blipFill>
          <a:blip r:embed="rId16" cstate="print"/>
          <a:srcRect/>
          <a:stretch>
            <a:fillRect/>
          </a:stretch>
        </p:blipFill>
        <p:spPr bwMode="auto">
          <a:xfrm>
            <a:off x="2760896" y="6355941"/>
            <a:ext cx="2108816" cy="312275"/>
          </a:xfrm>
          <a:prstGeom prst="rect">
            <a:avLst/>
          </a:prstGeom>
          <a:noFill/>
        </p:spPr>
      </p:pic>
    </p:spTree>
  </p:cSld>
  <p:clrMap bg1="dk1" tx1="lt1" bg2="dk2" tx2="lt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13"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tint val="75000"/>
                  </a:schemeClr>
                </a:solidFill>
              </a:defRPr>
            </a:lvl1pPr>
          </a:lstStyle>
          <a:p>
            <a:fld id="{1AD4D6FE-0D95-422C-A401-E733BBF8EB07}" type="slidenum">
              <a:rPr lang="en-US" smtClean="0"/>
              <a:pPr/>
              <a:t>‹nº›</a:t>
            </a:fld>
            <a:endParaRPr lang="en-US" dirty="0"/>
          </a:p>
        </p:txBody>
      </p:sp>
    </p:spTree>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solidFill>
            <a:srgbClr val="260859"/>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solidFill>
            <a:schemeClr val="accent6"/>
          </a:soli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solidFill>
            <a:schemeClr val="accent6"/>
          </a:soli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solidFill>
            <a:schemeClr val="accent6"/>
          </a:soli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solidFill>
            <a:schemeClr val="accent6"/>
          </a:soli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pt-BR" smtClean="0"/>
              <a:t>Clique para editar o título mestre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8" name="Slide Number Placeholder 4"/>
          <p:cNvSpPr>
            <a:spLocks noGrp="1"/>
          </p:cNvSpPr>
          <p:nvPr>
            <p:ph type="sldNum" sz="quarter" idx="4"/>
          </p:nvPr>
        </p:nvSpPr>
        <p:spPr>
          <a:xfrm>
            <a:off x="8588375" y="6286946"/>
            <a:ext cx="349250" cy="365125"/>
          </a:xfrm>
          <a:prstGeom prst="rect">
            <a:avLst/>
          </a:prstGeom>
        </p:spPr>
        <p:txBody>
          <a:bodyPr vert="horz" lIns="0" tIns="0" rIns="0" bIns="0" rtlCol="0" anchor="b" anchorCtr="0"/>
          <a:lstStyle>
            <a:lvl1pPr algn="l">
              <a:defRPr sz="900">
                <a:solidFill>
                  <a:schemeClr val="tx1"/>
                </a:solidFill>
              </a:defRPr>
            </a:lvl1pPr>
          </a:lstStyle>
          <a:p>
            <a:fld id="{1AD4D6FE-0D95-422C-A401-E733BBF8EB07}" type="slidenum">
              <a:rPr lang="en-US" smtClean="0"/>
              <a:pPr/>
              <a:t>‹nº›</a:t>
            </a:fld>
            <a:endParaRPr lang="en-US" dirty="0"/>
          </a:p>
        </p:txBody>
      </p:sp>
    </p:spTree>
  </p:cSld>
  <p:clrMap bg1="lt1" tx1="dk1" bg2="lt2" tx2="dk2" accent1="accent1" accent2="accent2" accent3="accent3" accent4="accent4" accent5="accent5" accent6="accent6" hlink="hlink" folHlink="folHlink"/>
  <p:sldLayoutIdLst>
    <p:sldLayoutId id="2147483758" r:id="rId1"/>
  </p:sldLayoutIdLst>
  <p:transition>
    <p:fade/>
  </p:transition>
  <p:hf hdr="0" dt="0"/>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36000">
                <a:srgbClr val="FFFFFF"/>
              </a:gs>
              <a:gs pos="86000">
                <a:srgbClr val="FFFFFF"/>
              </a:gs>
            </a:gsLst>
            <a:lin ang="5400000" scaled="0"/>
            <a:tileRect/>
          </a:gradFill>
          <a:effectLst/>
          <a:latin typeface="Segoe UI"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C:\Users\drobbins\Downloads\VS\VS_h_rgb_r.png"/>
          <p:cNvPicPr>
            <a:picLocks noChangeAspect="1" noChangeArrowheads="1"/>
          </p:cNvPicPr>
          <p:nvPr userDrawn="1"/>
        </p:nvPicPr>
        <p:blipFill>
          <a:blip r:embed="rId15" cstate="print"/>
          <a:srcRect/>
          <a:stretch>
            <a:fillRect/>
          </a:stretch>
        </p:blipFill>
        <p:spPr bwMode="auto">
          <a:xfrm>
            <a:off x="2760896" y="6355941"/>
            <a:ext cx="2108816" cy="312275"/>
          </a:xfrm>
          <a:prstGeom prst="rect">
            <a:avLst/>
          </a:prstGeom>
          <a:noFill/>
        </p:spPr>
      </p:pic>
    </p:spTree>
    <p:extLst>
      <p:ext uri="{BB962C8B-B14F-4D97-AF65-F5344CB8AC3E}">
        <p14:creationId xmlns:p14="http://schemas.microsoft.com/office/powerpoint/2010/main" val="3858619127"/>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18.xml"/><Relationship Id="rId5" Type="http://schemas.microsoft.com/office/2007/relationships/hdphoto" Target="../media/hdphoto3.wdp"/><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18.xml"/><Relationship Id="rId5" Type="http://schemas.microsoft.com/office/2007/relationships/hdphoto" Target="../media/hdphoto3.wdp"/><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18.xml"/><Relationship Id="rId5" Type="http://schemas.microsoft.com/office/2007/relationships/hdphoto" Target="../media/hdphoto3.wdp"/><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18.xml"/><Relationship Id="rId5" Type="http://schemas.openxmlformats.org/officeDocument/2006/relationships/image" Target="../media/image22.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8" y="3564584"/>
            <a:ext cx="7765475" cy="533400"/>
          </a:xfrm>
        </p:spPr>
        <p:txBody>
          <a:bodyPr/>
          <a:lstStyle/>
          <a:p>
            <a:r>
              <a:rPr lang="pt-BR" dirty="0" smtClean="0"/>
              <a:t>Cache</a:t>
            </a:r>
            <a:endParaRPr lang="en-US" dirty="0"/>
          </a:p>
        </p:txBody>
      </p:sp>
      <p:pic>
        <p:nvPicPr>
          <p:cNvPr id="9" name="Picture 5"/>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99045" l="4348" r="100000"/>
                    </a14:imgEffect>
                  </a14:imgLayer>
                </a14:imgProps>
              </a:ext>
              <a:ext uri="{28A0092B-C50C-407E-A947-70E740481C1C}">
                <a14:useLocalDpi xmlns:a14="http://schemas.microsoft.com/office/drawing/2010/main"/>
              </a:ext>
            </a:extLst>
          </a:blip>
          <a:srcRect/>
          <a:stretch>
            <a:fillRect/>
          </a:stretch>
        </p:blipFill>
        <p:spPr bwMode="auto">
          <a:xfrm>
            <a:off x="7603489" y="3676906"/>
            <a:ext cx="1314450"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ubtitle 2"/>
          <p:cNvSpPr txBox="1">
            <a:spLocks/>
          </p:cNvSpPr>
          <p:nvPr/>
        </p:nvSpPr>
        <p:spPr>
          <a:xfrm>
            <a:off x="381000" y="4183605"/>
            <a:ext cx="3640873" cy="1196510"/>
          </a:xfrm>
          <a:prstGeom prst="rect">
            <a:avLst/>
          </a:prstGeom>
        </p:spPr>
        <p:txBody>
          <a:bodyPr vert="horz" lIns="0" tIns="0" rIns="0" bIns="0" rtlCol="0">
            <a:noAutofit/>
          </a:bodyPr>
          <a:lstStyle>
            <a:lvl1pPr marL="0" indent="0" algn="l" defTabSz="914363" rtl="0" eaLnBrk="1" latinLnBrk="0" hangingPunct="1">
              <a:lnSpc>
                <a:spcPct val="90000"/>
              </a:lnSpc>
              <a:spcBef>
                <a:spcPts val="0"/>
              </a:spcBef>
              <a:buFont typeface="Segoe UI" pitchFamily="34" charset="0"/>
              <a:buNone/>
              <a:defRPr sz="2000" kern="1200">
                <a:gradFill>
                  <a:gsLst>
                    <a:gs pos="0">
                      <a:schemeClr val="tx1"/>
                    </a:gs>
                    <a:gs pos="86000">
                      <a:schemeClr val="tx1"/>
                    </a:gs>
                  </a:gsLst>
                  <a:lin ang="5400000" scaled="0"/>
                </a:gradFill>
                <a:latin typeface="Segoe UI" pitchFamily="34" charset="0"/>
                <a:ea typeface="+mn-ea"/>
                <a:cs typeface="+mn-cs"/>
              </a:defRPr>
            </a:lvl1pPr>
            <a:lvl2pPr marL="457182" indent="0" algn="ctr" defTabSz="914363" rtl="0" eaLnBrk="1" latinLnBrk="0" hangingPunct="1">
              <a:lnSpc>
                <a:spcPct val="90000"/>
              </a:lnSpc>
              <a:spcBef>
                <a:spcPct val="20000"/>
              </a:spcBef>
              <a:buFont typeface="Segoe UI" pitchFamily="34" charset="0"/>
              <a:buNone/>
              <a:defRPr sz="2800" kern="1200">
                <a:solidFill>
                  <a:schemeClr val="tx1">
                    <a:tint val="75000"/>
                  </a:schemeClr>
                </a:solidFill>
                <a:latin typeface="Segoe UI" pitchFamily="34" charset="0"/>
                <a:ea typeface="+mn-ea"/>
                <a:cs typeface="+mn-cs"/>
              </a:defRPr>
            </a:lvl2pPr>
            <a:lvl3pPr marL="914363" indent="0" algn="ctr" defTabSz="914363" rtl="0" eaLnBrk="1" latinLnBrk="0" hangingPunct="1">
              <a:lnSpc>
                <a:spcPct val="90000"/>
              </a:lnSpc>
              <a:spcBef>
                <a:spcPct val="20000"/>
              </a:spcBef>
              <a:buFont typeface="Segoe UI" pitchFamily="34" charset="0"/>
              <a:buNone/>
              <a:defRPr sz="2400" kern="1200">
                <a:solidFill>
                  <a:schemeClr val="tx1">
                    <a:tint val="75000"/>
                  </a:schemeClr>
                </a:solidFill>
                <a:latin typeface="Segoe UI" pitchFamily="34" charset="0"/>
                <a:ea typeface="+mn-ea"/>
                <a:cs typeface="+mn-cs"/>
              </a:defRPr>
            </a:lvl3pPr>
            <a:lvl4pPr marL="1371545"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4pPr>
            <a:lvl5pPr marL="1828727" indent="0" algn="ctr" defTabSz="914363" rtl="0" eaLnBrk="1" latinLnBrk="0" hangingPunct="1">
              <a:lnSpc>
                <a:spcPct val="90000"/>
              </a:lnSpc>
              <a:spcBef>
                <a:spcPct val="20000"/>
              </a:spcBef>
              <a:buFont typeface="Segoe UI" pitchFamily="34" charset="0"/>
              <a:buNone/>
              <a:defRPr sz="2000" kern="1200">
                <a:solidFill>
                  <a:schemeClr val="tx1">
                    <a:tint val="75000"/>
                  </a:schemeClr>
                </a:solidFill>
                <a:latin typeface="Segoe UI" pitchFamily="34" charset="0"/>
                <a:ea typeface="+mn-ea"/>
                <a:cs typeface="+mn-cs"/>
              </a:defRPr>
            </a:lvl5pPr>
            <a:lvl6pPr marL="2285909"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090"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272"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454" indent="0" algn="ctr" defTabSz="914363"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Leonardo Lourenço Silva</a:t>
            </a:r>
          </a:p>
          <a:p>
            <a:r>
              <a:rPr lang="en-US" dirty="0" smtClean="0"/>
              <a:t>MCT, MCPD, MCTS, MCP</a:t>
            </a:r>
          </a:p>
          <a:p>
            <a:endParaRPr lang="en-US" dirty="0" smtClean="0"/>
          </a:p>
          <a:p>
            <a:r>
              <a:rPr lang="en-US" dirty="0" smtClean="0"/>
              <a:t>http://leolosi.wordpress.com</a:t>
            </a:r>
          </a:p>
          <a:p>
            <a:r>
              <a:rPr lang="en-US" dirty="0" smtClean="0"/>
              <a:t>http://linkedin.com/in/leolosi</a:t>
            </a:r>
          </a:p>
          <a:p>
            <a:r>
              <a:rPr lang="en-US" dirty="0" smtClean="0"/>
              <a:t>http://slideshare.net/leolosi</a:t>
            </a:r>
          </a:p>
          <a:p>
            <a:r>
              <a:rPr lang="en-US" dirty="0" smtClean="0"/>
              <a:t>http://grou.ps/dotnetcoders</a:t>
            </a:r>
          </a:p>
          <a:p>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498598"/>
          </a:xfrm>
        </p:spPr>
        <p:txBody>
          <a:bodyPr/>
          <a:lstStyle/>
          <a:p>
            <a:r>
              <a:rPr lang="pt-BR" sz="3600" dirty="0"/>
              <a:t>Dependências</a:t>
            </a:r>
            <a:endParaRPr lang="pt-BR" sz="34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10</a:t>
            </a:fld>
            <a:endParaRPr lang="en-US" dirty="0"/>
          </a:p>
        </p:txBody>
      </p:sp>
      <p:sp>
        <p:nvSpPr>
          <p:cNvPr id="22" name="AutoShape 14"/>
          <p:cNvSpPr>
            <a:spLocks noChangeArrowheads="1"/>
          </p:cNvSpPr>
          <p:nvPr/>
        </p:nvSpPr>
        <p:spPr bwMode="auto">
          <a:xfrm>
            <a:off x="700446" y="1056755"/>
            <a:ext cx="7689850" cy="787400"/>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kumimoji="0" lang="en-US" b="1" i="0" u="none" strike="noStrike" kern="0" cap="none" spc="0" normalizeH="0" baseline="0" noProof="0" dirty="0" smtClean="0">
                <a:ln>
                  <a:noFill/>
                </a:ln>
                <a:solidFill>
                  <a:sysClr val="windowText" lastClr="000000"/>
                </a:solidFill>
                <a:effectLst/>
                <a:uLnTx/>
                <a:uFillTx/>
              </a:rPr>
              <a:t> </a:t>
            </a:r>
            <a:r>
              <a:rPr lang="en-US" kern="0" dirty="0">
                <a:solidFill>
                  <a:sysClr val="windowText" lastClr="000000"/>
                </a:solidFill>
              </a:rPr>
              <a:t>O cache é </a:t>
            </a:r>
            <a:r>
              <a:rPr lang="en-US" kern="0" dirty="0" err="1">
                <a:solidFill>
                  <a:sysClr val="windowText" lastClr="000000"/>
                </a:solidFill>
              </a:rPr>
              <a:t>removido</a:t>
            </a:r>
            <a:r>
              <a:rPr lang="en-US" kern="0" dirty="0">
                <a:solidFill>
                  <a:sysClr val="windowText" lastClr="000000"/>
                </a:solidFill>
              </a:rPr>
              <a:t> </a:t>
            </a:r>
            <a:r>
              <a:rPr lang="en-US" kern="0" dirty="0" err="1">
                <a:solidFill>
                  <a:sysClr val="windowText" lastClr="000000"/>
                </a:solidFill>
              </a:rPr>
              <a:t>automaticamente</a:t>
            </a:r>
            <a:r>
              <a:rPr lang="en-US" kern="0" dirty="0">
                <a:solidFill>
                  <a:sysClr val="windowText" lastClr="000000"/>
                </a:solidFill>
              </a:rPr>
              <a:t> (</a:t>
            </a:r>
            <a:r>
              <a:rPr lang="en-US" kern="0" dirty="0" err="1">
                <a:solidFill>
                  <a:sysClr val="windowText" lastClr="000000"/>
                </a:solidFill>
              </a:rPr>
              <a:t>Arquivo</a:t>
            </a:r>
            <a:r>
              <a:rPr lang="en-US" kern="0" dirty="0">
                <a:solidFill>
                  <a:sysClr val="windowText" lastClr="000000"/>
                </a:solidFill>
              </a:rPr>
              <a:t>, </a:t>
            </a:r>
            <a:r>
              <a:rPr lang="en-US" kern="0" dirty="0" err="1">
                <a:solidFill>
                  <a:sysClr val="windowText" lastClr="000000"/>
                </a:solidFill>
              </a:rPr>
              <a:t>Tabela</a:t>
            </a:r>
            <a:r>
              <a:rPr lang="en-US" kern="0" dirty="0">
                <a:solidFill>
                  <a:sysClr val="windowText" lastClr="000000"/>
                </a:solidFill>
              </a:rPr>
              <a:t>) for </a:t>
            </a:r>
            <a:r>
              <a:rPr lang="en-US" kern="0" dirty="0" err="1">
                <a:solidFill>
                  <a:sysClr val="windowText" lastClr="000000"/>
                </a:solidFill>
              </a:rPr>
              <a:t>alterado</a:t>
            </a:r>
            <a:endParaRPr lang="en-US" b="1" kern="0" dirty="0">
              <a:solidFill>
                <a:sysClr val="windowText" lastClr="000000"/>
              </a:solidFill>
            </a:endParaRPr>
          </a:p>
        </p:txBody>
      </p:sp>
      <p:pic>
        <p:nvPicPr>
          <p:cNvPr id="11" name="Picture 9" descr="2_Object_D"/>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078656" y="2293990"/>
            <a:ext cx="4690280"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aixaDeTexto 11"/>
          <p:cNvSpPr txBox="1"/>
          <p:nvPr/>
        </p:nvSpPr>
        <p:spPr>
          <a:xfrm>
            <a:off x="2387120" y="2658975"/>
            <a:ext cx="4159152" cy="430887"/>
          </a:xfrm>
          <a:prstGeom prst="rect">
            <a:avLst/>
          </a:prstGeom>
          <a:noFill/>
        </p:spPr>
        <p:txBody>
          <a:bodyPr wrap="none" lIns="0" tIns="0" rIns="0" bIns="0" rtlCol="0">
            <a:spAutoFit/>
          </a:bodyPr>
          <a:lstStyle/>
          <a:p>
            <a:r>
              <a:rPr lang="pt-BR" sz="2800" b="1" dirty="0" smtClean="0">
                <a:solidFill>
                  <a:schemeClr val="bg1"/>
                </a:solidFill>
              </a:rPr>
              <a:t>Dependência de Arquivo</a:t>
            </a:r>
          </a:p>
        </p:txBody>
      </p:sp>
      <p:pic>
        <p:nvPicPr>
          <p:cNvPr id="13" name="Picture 11" descr="2_Object_C"/>
          <p:cNvPicPr>
            <a:picLocks noChangeAspect="1" noChangeArrowheads="1"/>
          </p:cNvPicPr>
          <p:nvPr/>
        </p:nvPicPr>
        <p:blipFill>
          <a:blip r:embed="rId4">
            <a:duotone>
              <a:prstClr val="black"/>
              <a:srgbClr val="F8F57B">
                <a:tint val="45000"/>
                <a:satMod val="400000"/>
              </a:srgbClr>
            </a:duotone>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085930" y="3871873"/>
            <a:ext cx="4690283"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aixaDeTexto 15"/>
          <p:cNvSpPr txBox="1"/>
          <p:nvPr/>
        </p:nvSpPr>
        <p:spPr>
          <a:xfrm>
            <a:off x="2542290" y="4253532"/>
            <a:ext cx="3848811" cy="430887"/>
          </a:xfrm>
          <a:prstGeom prst="rect">
            <a:avLst/>
          </a:prstGeom>
          <a:noFill/>
        </p:spPr>
        <p:txBody>
          <a:bodyPr wrap="none" lIns="0" tIns="0" rIns="0" bIns="0" rtlCol="0">
            <a:spAutoFit/>
          </a:bodyPr>
          <a:lstStyle/>
          <a:p>
            <a:r>
              <a:rPr lang="pt-BR" sz="2800" b="1" dirty="0" smtClean="0">
                <a:solidFill>
                  <a:schemeClr val="bg1"/>
                </a:solidFill>
              </a:rPr>
              <a:t>Dependência de Banco</a:t>
            </a:r>
            <a:endParaRPr lang="pt-BR" sz="2000" b="1" dirty="0" smtClean="0">
              <a:solidFill>
                <a:schemeClr val="bg1"/>
              </a:solidFill>
            </a:endParaRPr>
          </a:p>
        </p:txBody>
      </p:sp>
    </p:spTree>
    <p:extLst>
      <p:ext uri="{BB962C8B-B14F-4D97-AF65-F5344CB8AC3E}">
        <p14:creationId xmlns:p14="http://schemas.microsoft.com/office/powerpoint/2010/main" val="33935100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Dependência de Arquivo</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11</a:t>
            </a:fld>
            <a:endParaRPr lang="en-US" dirty="0"/>
          </a:p>
        </p:txBody>
      </p:sp>
      <p:sp>
        <p:nvSpPr>
          <p:cNvPr id="18" name="AutoShape 12"/>
          <p:cNvSpPr>
            <a:spLocks noChangeArrowheads="1"/>
          </p:cNvSpPr>
          <p:nvPr/>
        </p:nvSpPr>
        <p:spPr bwMode="auto">
          <a:xfrm>
            <a:off x="443553" y="1073299"/>
            <a:ext cx="8147050" cy="2346796"/>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19" name="Group 13"/>
          <p:cNvGrpSpPr>
            <a:grpSpLocks/>
          </p:cNvGrpSpPr>
          <p:nvPr/>
        </p:nvGrpSpPr>
        <p:grpSpPr bwMode="auto">
          <a:xfrm>
            <a:off x="557853" y="1545735"/>
            <a:ext cx="7918450" cy="787400"/>
            <a:chOff x="314" y="1184"/>
            <a:chExt cx="4988" cy="496"/>
          </a:xfrm>
        </p:grpSpPr>
        <p:sp>
          <p:nvSpPr>
            <p:cNvPr id="2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1" i="0" u="none" strike="noStrike" kern="0" cap="none" spc="0" normalizeH="0" baseline="0" noProof="0" dirty="0" smtClean="0">
                  <a:ln>
                    <a:noFill/>
                  </a:ln>
                  <a:solidFill>
                    <a:sysClr val="windowText" lastClr="000000"/>
                  </a:solidFill>
                  <a:effectLst/>
                  <a:uLnTx/>
                  <a:uFillTx/>
                </a:rPr>
                <a:t> </a:t>
              </a:r>
              <a:r>
                <a:rPr lang="en-US" b="1" kern="0" noProof="0" dirty="0" err="1" smtClean="0">
                  <a:solidFill>
                    <a:sysClr val="windowText" lastClr="000000"/>
                  </a:solidFill>
                </a:rPr>
                <a:t>Classe</a:t>
              </a:r>
              <a:r>
                <a:rPr lang="en-US" b="1" kern="0" noProof="0" dirty="0" smtClean="0">
                  <a:solidFill>
                    <a:sysClr val="windowText" lastClr="000000"/>
                  </a:solidFill>
                </a:rPr>
                <a:t> </a:t>
              </a:r>
              <a:r>
                <a:rPr lang="en-US" b="1" kern="0" noProof="0" dirty="0" err="1" smtClean="0">
                  <a:solidFill>
                    <a:sysClr val="windowText" lastClr="000000"/>
                  </a:solidFill>
                </a:rPr>
                <a:t>CacheDependency</a:t>
              </a:r>
              <a:endParaRPr lang="en-US" b="1" kern="0" dirty="0">
                <a:solidFill>
                  <a:sysClr val="windowText" lastClr="000000"/>
                </a:solidFill>
              </a:endParaRPr>
            </a:p>
          </p:txBody>
        </p:sp>
        <p:sp>
          <p:nvSpPr>
            <p:cNvPr id="2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1</a:t>
              </a:r>
            </a:p>
          </p:txBody>
        </p:sp>
      </p:grpSp>
      <p:grpSp>
        <p:nvGrpSpPr>
          <p:cNvPr id="22" name="Group 16"/>
          <p:cNvGrpSpPr>
            <a:grpSpLocks/>
          </p:cNvGrpSpPr>
          <p:nvPr/>
        </p:nvGrpSpPr>
        <p:grpSpPr bwMode="auto">
          <a:xfrm>
            <a:off x="557853" y="2422035"/>
            <a:ext cx="7918450" cy="787400"/>
            <a:chOff x="410" y="1280"/>
            <a:chExt cx="4988" cy="496"/>
          </a:xfrm>
        </p:grpSpPr>
        <p:sp>
          <p:nvSpPr>
            <p:cNvPr id="2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O cache é </a:t>
              </a:r>
              <a:r>
                <a:rPr lang="en-US" kern="0" dirty="0" err="1">
                  <a:solidFill>
                    <a:sysClr val="windowText" lastClr="000000"/>
                  </a:solidFill>
                </a:rPr>
                <a:t>removido</a:t>
              </a:r>
              <a:r>
                <a:rPr lang="en-US" kern="0" dirty="0">
                  <a:solidFill>
                    <a:sysClr val="windowText" lastClr="000000"/>
                  </a:solidFill>
                </a:rPr>
                <a:t> </a:t>
              </a:r>
              <a:r>
                <a:rPr lang="en-US" kern="0" dirty="0" err="1">
                  <a:solidFill>
                    <a:sysClr val="windowText" lastClr="000000"/>
                  </a:solidFill>
                </a:rPr>
                <a:t>automaticamente</a:t>
              </a:r>
              <a:r>
                <a:rPr lang="en-US" kern="0" dirty="0">
                  <a:solidFill>
                    <a:sysClr val="windowText" lastClr="000000"/>
                  </a:solidFill>
                </a:rPr>
                <a:t> </a:t>
              </a:r>
              <a:r>
                <a:rPr lang="en-US" kern="0" dirty="0" err="1">
                  <a:solidFill>
                    <a:sysClr val="windowText" lastClr="000000"/>
                  </a:solidFill>
                </a:rPr>
                <a:t>quando</a:t>
              </a:r>
              <a:r>
                <a:rPr lang="en-US" kern="0" dirty="0">
                  <a:solidFill>
                    <a:sysClr val="windowText" lastClr="000000"/>
                  </a:solidFill>
                </a:rPr>
                <a:t> o </a:t>
              </a:r>
              <a:r>
                <a:rPr lang="en-US" kern="0" dirty="0" err="1">
                  <a:solidFill>
                    <a:sysClr val="windowText" lastClr="000000"/>
                  </a:solidFill>
                </a:rPr>
                <a:t>arquivo</a:t>
              </a:r>
              <a:r>
                <a:rPr lang="en-US" kern="0" dirty="0">
                  <a:solidFill>
                    <a:sysClr val="windowText" lastClr="000000"/>
                  </a:solidFill>
                </a:rPr>
                <a:t> for </a:t>
              </a:r>
              <a:r>
                <a:rPr lang="en-US" kern="0" dirty="0" err="1" smtClean="0">
                  <a:solidFill>
                    <a:sysClr val="windowText" lastClr="000000"/>
                  </a:solidFill>
                </a:rPr>
                <a:t>alterado</a:t>
              </a:r>
              <a:endParaRPr lang="en-US" b="1" kern="0" dirty="0">
                <a:solidFill>
                  <a:sysClr val="windowText" lastClr="000000"/>
                </a:solidFill>
              </a:endParaRPr>
            </a:p>
          </p:txBody>
        </p:sp>
        <p:sp>
          <p:nvSpPr>
            <p:cNvPr id="2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spTree>
    <p:extLst>
      <p:ext uri="{BB962C8B-B14F-4D97-AF65-F5344CB8AC3E}">
        <p14:creationId xmlns:p14="http://schemas.microsoft.com/office/powerpoint/2010/main" val="29090621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Dependência de Banco de Dados</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12</a:t>
            </a:fld>
            <a:endParaRPr lang="en-US" dirty="0"/>
          </a:p>
        </p:txBody>
      </p:sp>
      <p:sp>
        <p:nvSpPr>
          <p:cNvPr id="18" name="AutoShape 12"/>
          <p:cNvSpPr>
            <a:spLocks noChangeArrowheads="1"/>
          </p:cNvSpPr>
          <p:nvPr/>
        </p:nvSpPr>
        <p:spPr bwMode="auto">
          <a:xfrm>
            <a:off x="443553" y="1073299"/>
            <a:ext cx="8147050" cy="2346796"/>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19" name="Group 13"/>
          <p:cNvGrpSpPr>
            <a:grpSpLocks/>
          </p:cNvGrpSpPr>
          <p:nvPr/>
        </p:nvGrpSpPr>
        <p:grpSpPr bwMode="auto">
          <a:xfrm>
            <a:off x="557853" y="1545735"/>
            <a:ext cx="7918450" cy="787400"/>
            <a:chOff x="314" y="1184"/>
            <a:chExt cx="4988" cy="496"/>
          </a:xfrm>
        </p:grpSpPr>
        <p:sp>
          <p:nvSpPr>
            <p:cNvPr id="2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i="0" u="none" strike="noStrike" kern="0" cap="none" spc="0" normalizeH="0" baseline="0" noProof="0" dirty="0" smtClean="0">
                  <a:ln>
                    <a:noFill/>
                  </a:ln>
                  <a:solidFill>
                    <a:sysClr val="windowText" lastClr="000000"/>
                  </a:solidFill>
                  <a:effectLst/>
                  <a:uLnTx/>
                  <a:uFillTx/>
                </a:rPr>
                <a:t> </a:t>
              </a:r>
              <a:r>
                <a:rPr lang="en-US" b="1" kern="0" noProof="0" dirty="0" err="1" smtClean="0">
                  <a:solidFill>
                    <a:sysClr val="windowText" lastClr="000000"/>
                  </a:solidFill>
                </a:rPr>
                <a:t>Classe</a:t>
              </a:r>
              <a:r>
                <a:rPr lang="en-US" b="1" kern="0" noProof="0" dirty="0" smtClean="0">
                  <a:solidFill>
                    <a:sysClr val="windowText" lastClr="000000"/>
                  </a:solidFill>
                </a:rPr>
                <a:t> </a:t>
              </a:r>
              <a:r>
                <a:rPr lang="en-US" b="1" kern="0" noProof="0" dirty="0" err="1" smtClean="0">
                  <a:solidFill>
                    <a:sysClr val="windowText" lastClr="000000"/>
                  </a:solidFill>
                </a:rPr>
                <a:t>SqlCacheDependency</a:t>
              </a:r>
              <a:endParaRPr lang="en-US" b="1" kern="0" dirty="0">
                <a:solidFill>
                  <a:sysClr val="windowText" lastClr="000000"/>
                </a:solidFill>
              </a:endParaRPr>
            </a:p>
          </p:txBody>
        </p:sp>
        <p:sp>
          <p:nvSpPr>
            <p:cNvPr id="2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a:ln>
                    <a:noFill/>
                  </a:ln>
                  <a:solidFill>
                    <a:sysClr val="windowText" lastClr="000000"/>
                  </a:solidFill>
                  <a:effectLst/>
                  <a:uLnTx/>
                  <a:uFillTx/>
                </a:rPr>
                <a:t>1</a:t>
              </a:r>
            </a:p>
          </p:txBody>
        </p:sp>
      </p:grpSp>
      <p:grpSp>
        <p:nvGrpSpPr>
          <p:cNvPr id="22" name="Group 16"/>
          <p:cNvGrpSpPr>
            <a:grpSpLocks/>
          </p:cNvGrpSpPr>
          <p:nvPr/>
        </p:nvGrpSpPr>
        <p:grpSpPr bwMode="auto">
          <a:xfrm>
            <a:off x="557853" y="2422035"/>
            <a:ext cx="7918450" cy="787400"/>
            <a:chOff x="410" y="1280"/>
            <a:chExt cx="4988" cy="496"/>
          </a:xfrm>
        </p:grpSpPr>
        <p:sp>
          <p:nvSpPr>
            <p:cNvPr id="2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kern="0" dirty="0">
                  <a:solidFill>
                    <a:sysClr val="windowText" lastClr="000000"/>
                  </a:solidFill>
                </a:rPr>
                <a:t> O cache </a:t>
              </a:r>
              <a:r>
                <a:rPr lang="en-US" kern="0" dirty="0" err="1" smtClean="0">
                  <a:solidFill>
                    <a:sysClr val="windowText" lastClr="000000"/>
                  </a:solidFill>
                </a:rPr>
                <a:t>será</a:t>
              </a:r>
              <a:r>
                <a:rPr lang="en-US" kern="0" dirty="0" smtClean="0">
                  <a:solidFill>
                    <a:sysClr val="windowText" lastClr="000000"/>
                  </a:solidFill>
                </a:rPr>
                <a:t> </a:t>
              </a:r>
              <a:r>
                <a:rPr lang="en-US" kern="0" dirty="0" err="1" smtClean="0">
                  <a:solidFill>
                    <a:sysClr val="windowText" lastClr="000000"/>
                  </a:solidFill>
                </a:rPr>
                <a:t>recarregado</a:t>
              </a:r>
              <a:r>
                <a:rPr lang="en-US" kern="0" dirty="0" smtClean="0">
                  <a:solidFill>
                    <a:sysClr val="windowText" lastClr="000000"/>
                  </a:solidFill>
                </a:rPr>
                <a:t> </a:t>
              </a:r>
              <a:r>
                <a:rPr lang="en-US" kern="0" dirty="0" err="1" smtClean="0">
                  <a:solidFill>
                    <a:sysClr val="windowText" lastClr="000000"/>
                  </a:solidFill>
                </a:rPr>
                <a:t>automaticamente</a:t>
              </a:r>
              <a:r>
                <a:rPr lang="en-US" kern="0" dirty="0" smtClean="0">
                  <a:solidFill>
                    <a:sysClr val="windowText" lastClr="000000"/>
                  </a:solidFill>
                </a:rPr>
                <a:t> </a:t>
              </a:r>
              <a:r>
                <a:rPr lang="en-US" kern="0" dirty="0" err="1" smtClean="0">
                  <a:solidFill>
                    <a:sysClr val="windowText" lastClr="000000"/>
                  </a:solidFill>
                </a:rPr>
                <a:t>quando</a:t>
              </a:r>
              <a:r>
                <a:rPr lang="en-US" kern="0" dirty="0" smtClean="0">
                  <a:solidFill>
                    <a:sysClr val="windowText" lastClr="000000"/>
                  </a:solidFill>
                </a:rPr>
                <a:t> a </a:t>
              </a:r>
              <a:r>
                <a:rPr lang="en-US" kern="0" dirty="0" err="1" smtClean="0">
                  <a:solidFill>
                    <a:sysClr val="windowText" lastClr="000000"/>
                  </a:solidFill>
                </a:rPr>
                <a:t>tabela</a:t>
              </a:r>
              <a:r>
                <a:rPr lang="en-US" kern="0" dirty="0" smtClean="0">
                  <a:solidFill>
                    <a:sysClr val="windowText" lastClr="000000"/>
                  </a:solidFill>
                </a:rPr>
                <a:t> for </a:t>
              </a:r>
              <a:r>
                <a:rPr lang="en-US" kern="0" dirty="0" err="1" smtClean="0">
                  <a:solidFill>
                    <a:sysClr val="windowText" lastClr="000000"/>
                  </a:solidFill>
                </a:rPr>
                <a:t>alterada</a:t>
              </a:r>
              <a:endParaRPr lang="en-US" b="1" kern="0" dirty="0">
                <a:solidFill>
                  <a:sysClr val="windowText" lastClr="000000"/>
                </a:solidFill>
              </a:endParaRPr>
            </a:p>
          </p:txBody>
        </p:sp>
        <p:sp>
          <p:nvSpPr>
            <p:cNvPr id="2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spTree>
    <p:extLst>
      <p:ext uri="{BB962C8B-B14F-4D97-AF65-F5344CB8AC3E}">
        <p14:creationId xmlns:p14="http://schemas.microsoft.com/office/powerpoint/2010/main" val="368207558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Dependência Agregada</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13</a:t>
            </a:fld>
            <a:endParaRPr lang="en-US" dirty="0"/>
          </a:p>
        </p:txBody>
      </p:sp>
      <p:sp>
        <p:nvSpPr>
          <p:cNvPr id="18" name="AutoShape 12"/>
          <p:cNvSpPr>
            <a:spLocks noChangeArrowheads="1"/>
          </p:cNvSpPr>
          <p:nvPr/>
        </p:nvSpPr>
        <p:spPr bwMode="auto">
          <a:xfrm>
            <a:off x="443553" y="1073299"/>
            <a:ext cx="8147050" cy="3237444"/>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19" name="Group 13"/>
          <p:cNvGrpSpPr>
            <a:grpSpLocks/>
          </p:cNvGrpSpPr>
          <p:nvPr/>
        </p:nvGrpSpPr>
        <p:grpSpPr bwMode="auto">
          <a:xfrm>
            <a:off x="557853" y="1545735"/>
            <a:ext cx="7918450" cy="787400"/>
            <a:chOff x="314" y="1184"/>
            <a:chExt cx="4988" cy="496"/>
          </a:xfrm>
        </p:grpSpPr>
        <p:sp>
          <p:nvSpPr>
            <p:cNvPr id="2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i="0" u="none" strike="noStrike" kern="0" cap="none" spc="0" normalizeH="0" baseline="0" noProof="0" dirty="0" smtClean="0">
                  <a:ln>
                    <a:noFill/>
                  </a:ln>
                  <a:solidFill>
                    <a:sysClr val="windowText" lastClr="000000"/>
                  </a:solidFill>
                  <a:effectLst/>
                  <a:uLnTx/>
                  <a:uFillTx/>
                </a:rPr>
                <a:t> </a:t>
              </a:r>
              <a:r>
                <a:rPr lang="en-US" b="1" kern="0" noProof="0" dirty="0" err="1" smtClean="0">
                  <a:solidFill>
                    <a:sysClr val="windowText" lastClr="000000"/>
                  </a:solidFill>
                </a:rPr>
                <a:t>Classe</a:t>
              </a:r>
              <a:r>
                <a:rPr lang="en-US" b="1" kern="0" noProof="0" dirty="0" smtClean="0">
                  <a:solidFill>
                    <a:sysClr val="windowText" lastClr="000000"/>
                  </a:solidFill>
                </a:rPr>
                <a:t> </a:t>
              </a:r>
              <a:r>
                <a:rPr lang="en-US" b="1" kern="0" noProof="0" dirty="0" err="1" smtClean="0">
                  <a:solidFill>
                    <a:sysClr val="windowText" lastClr="000000"/>
                  </a:solidFill>
                </a:rPr>
                <a:t>AggregatedCacheDependency</a:t>
              </a:r>
              <a:endParaRPr lang="en-US" b="1" kern="0" dirty="0">
                <a:solidFill>
                  <a:sysClr val="windowText" lastClr="000000"/>
                </a:solidFill>
              </a:endParaRPr>
            </a:p>
          </p:txBody>
        </p:sp>
        <p:sp>
          <p:nvSpPr>
            <p:cNvPr id="2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a:ln>
                    <a:noFill/>
                  </a:ln>
                  <a:solidFill>
                    <a:sysClr val="windowText" lastClr="000000"/>
                  </a:solidFill>
                  <a:effectLst/>
                  <a:uLnTx/>
                  <a:uFillTx/>
                </a:rPr>
                <a:t>1</a:t>
              </a:r>
            </a:p>
          </p:txBody>
        </p:sp>
      </p:grpSp>
      <p:grpSp>
        <p:nvGrpSpPr>
          <p:cNvPr id="22" name="Group 16"/>
          <p:cNvGrpSpPr>
            <a:grpSpLocks/>
          </p:cNvGrpSpPr>
          <p:nvPr/>
        </p:nvGrpSpPr>
        <p:grpSpPr bwMode="auto">
          <a:xfrm>
            <a:off x="557853" y="2422035"/>
            <a:ext cx="7918450" cy="787400"/>
            <a:chOff x="410" y="1280"/>
            <a:chExt cx="4988" cy="496"/>
          </a:xfrm>
        </p:grpSpPr>
        <p:sp>
          <p:nvSpPr>
            <p:cNvPr id="2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lvl="0" defTabSz="914400">
                <a:lnSpc>
                  <a:spcPct val="90000"/>
                </a:lnSpc>
                <a:spcBef>
                  <a:spcPct val="40000"/>
                </a:spcBef>
                <a:defRPr/>
              </a:pPr>
              <a:r>
                <a:rPr lang="en-US" kern="0" dirty="0">
                  <a:solidFill>
                    <a:sysClr val="windowText" lastClr="000000"/>
                  </a:solidFill>
                </a:rPr>
                <a:t> </a:t>
              </a:r>
              <a:r>
                <a:rPr lang="en-US" kern="0" dirty="0" err="1" smtClean="0">
                  <a:solidFill>
                    <a:sysClr val="windowText" lastClr="000000"/>
                  </a:solidFill>
                </a:rPr>
                <a:t>Junção</a:t>
              </a:r>
              <a:r>
                <a:rPr lang="en-US" kern="0" dirty="0" smtClean="0">
                  <a:solidFill>
                    <a:sysClr val="windowText" lastClr="000000"/>
                  </a:solidFill>
                </a:rPr>
                <a:t> de </a:t>
              </a:r>
              <a:r>
                <a:rPr lang="en-US" kern="0" dirty="0" err="1" smtClean="0">
                  <a:solidFill>
                    <a:sysClr val="windowText" lastClr="000000"/>
                  </a:solidFill>
                </a:rPr>
                <a:t>dois</a:t>
              </a:r>
              <a:r>
                <a:rPr lang="en-US" kern="0" dirty="0" smtClean="0">
                  <a:solidFill>
                    <a:sysClr val="windowText" lastClr="000000"/>
                  </a:solidFill>
                </a:rPr>
                <a:t> </a:t>
              </a:r>
              <a:r>
                <a:rPr lang="en-US" kern="0" dirty="0" err="1" smtClean="0">
                  <a:solidFill>
                    <a:sysClr val="windowText" lastClr="000000"/>
                  </a:solidFill>
                </a:rPr>
                <a:t>ou</a:t>
              </a:r>
              <a:r>
                <a:rPr lang="en-US" kern="0" dirty="0" smtClean="0">
                  <a:solidFill>
                    <a:sysClr val="windowText" lastClr="000000"/>
                  </a:solidFill>
                </a:rPr>
                <a:t> </a:t>
              </a:r>
              <a:r>
                <a:rPr lang="en-US" kern="0" dirty="0" err="1" smtClean="0">
                  <a:solidFill>
                    <a:sysClr val="windowText" lastClr="000000"/>
                  </a:solidFill>
                </a:rPr>
                <a:t>mais</a:t>
              </a:r>
              <a:r>
                <a:rPr lang="en-US" kern="0" dirty="0" smtClean="0">
                  <a:solidFill>
                    <a:sysClr val="windowText" lastClr="000000"/>
                  </a:solidFill>
                </a:rPr>
                <a:t> </a:t>
              </a:r>
              <a:r>
                <a:rPr lang="en-US" kern="0" dirty="0" err="1" smtClean="0">
                  <a:solidFill>
                    <a:sysClr val="windowText" lastClr="000000"/>
                  </a:solidFill>
                </a:rPr>
                <a:t>objetos</a:t>
              </a:r>
              <a:r>
                <a:rPr lang="en-US" kern="0" dirty="0" smtClean="0">
                  <a:solidFill>
                    <a:sysClr val="windowText" lastClr="000000"/>
                  </a:solidFill>
                </a:rPr>
                <a:t> de </a:t>
              </a:r>
              <a:r>
                <a:rPr lang="en-US" kern="0" dirty="0" err="1" smtClean="0">
                  <a:solidFill>
                    <a:sysClr val="windowText" lastClr="000000"/>
                  </a:solidFill>
                </a:rPr>
                <a:t>dependência</a:t>
              </a:r>
              <a:r>
                <a:rPr lang="en-US" kern="0" dirty="0" smtClean="0">
                  <a:solidFill>
                    <a:sysClr val="windowText" lastClr="000000"/>
                  </a:solidFill>
                </a:rPr>
                <a:t> no cache</a:t>
              </a:r>
              <a:endParaRPr lang="en-US" b="1" kern="0" dirty="0">
                <a:solidFill>
                  <a:sysClr val="windowText" lastClr="000000"/>
                </a:solidFill>
              </a:endParaRPr>
            </a:p>
          </p:txBody>
        </p:sp>
        <p:sp>
          <p:nvSpPr>
            <p:cNvPr id="2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a:ln>
                    <a:noFill/>
                  </a:ln>
                  <a:solidFill>
                    <a:sysClr val="windowText" lastClr="000000"/>
                  </a:solidFill>
                  <a:effectLst/>
                  <a:uLnTx/>
                  <a:uFillTx/>
                </a:rPr>
                <a:t>2</a:t>
              </a:r>
            </a:p>
          </p:txBody>
        </p:sp>
      </p:grpSp>
      <p:grpSp>
        <p:nvGrpSpPr>
          <p:cNvPr id="11" name="Group 16"/>
          <p:cNvGrpSpPr>
            <a:grpSpLocks/>
          </p:cNvGrpSpPr>
          <p:nvPr/>
        </p:nvGrpSpPr>
        <p:grpSpPr bwMode="auto">
          <a:xfrm>
            <a:off x="557853" y="3325431"/>
            <a:ext cx="7918450" cy="787400"/>
            <a:chOff x="410" y="1280"/>
            <a:chExt cx="4988" cy="496"/>
          </a:xfrm>
        </p:grpSpPr>
        <p:sp>
          <p:nvSpPr>
            <p:cNvPr id="12"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O cache </a:t>
              </a:r>
              <a:r>
                <a:rPr lang="en-US" kern="0" dirty="0" err="1" smtClean="0">
                  <a:solidFill>
                    <a:sysClr val="windowText" lastClr="000000"/>
                  </a:solidFill>
                </a:rPr>
                <a:t>será</a:t>
              </a:r>
              <a:r>
                <a:rPr lang="en-US" kern="0" dirty="0" smtClean="0">
                  <a:solidFill>
                    <a:sysClr val="windowText" lastClr="000000"/>
                  </a:solidFill>
                </a:rPr>
                <a:t> </a:t>
              </a:r>
              <a:r>
                <a:rPr lang="en-US" kern="0" dirty="0" err="1">
                  <a:solidFill>
                    <a:sysClr val="windowText" lastClr="000000"/>
                  </a:solidFill>
                </a:rPr>
                <a:t>removido</a:t>
              </a:r>
              <a:r>
                <a:rPr lang="en-US" kern="0" dirty="0">
                  <a:solidFill>
                    <a:sysClr val="windowText" lastClr="000000"/>
                  </a:solidFill>
                </a:rPr>
                <a:t> </a:t>
              </a:r>
              <a:r>
                <a:rPr lang="en-US" kern="0" dirty="0" err="1" smtClean="0">
                  <a:solidFill>
                    <a:sysClr val="windowText" lastClr="000000"/>
                  </a:solidFill>
                </a:rPr>
                <a:t>quando</a:t>
              </a:r>
              <a:r>
                <a:rPr lang="en-US" kern="0" dirty="0" smtClean="0">
                  <a:solidFill>
                    <a:sysClr val="windowText" lastClr="000000"/>
                  </a:solidFill>
                </a:rPr>
                <a:t> </a:t>
              </a:r>
              <a:r>
                <a:rPr lang="en-US" kern="0" dirty="0" err="1" smtClean="0">
                  <a:solidFill>
                    <a:sysClr val="windowText" lastClr="000000"/>
                  </a:solidFill>
                </a:rPr>
                <a:t>algum</a:t>
              </a:r>
              <a:r>
                <a:rPr lang="en-US" kern="0" dirty="0">
                  <a:solidFill>
                    <a:sysClr val="windowText" lastClr="000000"/>
                  </a:solidFill>
                </a:rPr>
                <a:t> </a:t>
              </a:r>
              <a:r>
                <a:rPr lang="en-US" kern="0" dirty="0" smtClean="0">
                  <a:solidFill>
                    <a:sysClr val="windowText" lastClr="000000"/>
                  </a:solidFill>
                </a:rPr>
                <a:t>(</a:t>
              </a:r>
              <a:r>
                <a:rPr lang="en-US" kern="0" dirty="0" err="1" smtClean="0">
                  <a:solidFill>
                    <a:sysClr val="windowText" lastClr="000000"/>
                  </a:solidFill>
                </a:rPr>
                <a:t>Arquivo</a:t>
              </a:r>
              <a:r>
                <a:rPr lang="en-US" kern="0" dirty="0" smtClean="0">
                  <a:solidFill>
                    <a:sysClr val="windowText" lastClr="000000"/>
                  </a:solidFill>
                </a:rPr>
                <a:t>, </a:t>
              </a:r>
              <a:r>
                <a:rPr lang="en-US" kern="0" dirty="0" err="1" smtClean="0">
                  <a:solidFill>
                    <a:sysClr val="windowText" lastClr="000000"/>
                  </a:solidFill>
                </a:rPr>
                <a:t>Tabela</a:t>
              </a:r>
              <a:r>
                <a:rPr lang="en-US" kern="0" dirty="0" smtClean="0">
                  <a:solidFill>
                    <a:sysClr val="windowText" lastClr="000000"/>
                  </a:solidFill>
                </a:rPr>
                <a:t>) for </a:t>
              </a:r>
              <a:r>
                <a:rPr lang="en-US" kern="0" dirty="0" err="1" smtClean="0">
                  <a:solidFill>
                    <a:sysClr val="windowText" lastClr="000000"/>
                  </a:solidFill>
                </a:rPr>
                <a:t>alterado</a:t>
              </a:r>
              <a:endParaRPr lang="en-US" b="1" kern="0" dirty="0">
                <a:solidFill>
                  <a:sysClr val="windowText" lastClr="000000"/>
                </a:solidFill>
              </a:endParaRPr>
            </a:p>
          </p:txBody>
        </p:sp>
        <p:sp>
          <p:nvSpPr>
            <p:cNvPr id="13"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dirty="0" smtClean="0">
                  <a:ln>
                    <a:noFill/>
                  </a:ln>
                  <a:solidFill>
                    <a:sysClr val="windowText" lastClr="000000"/>
                  </a:solidFill>
                  <a:effectLst/>
                  <a:uLnTx/>
                  <a:uFillTx/>
                </a:rPr>
                <a:t>3</a:t>
              </a:r>
              <a:endParaRPr kumimoji="0" lang="en-US"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238389933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14</a:t>
            </a:fld>
            <a:endParaRPr lang="en-US" dirty="0"/>
          </a:p>
        </p:txBody>
      </p:sp>
      <p:sp>
        <p:nvSpPr>
          <p:cNvPr id="6" name="Rounded Rectangle 844804"/>
          <p:cNvSpPr>
            <a:spLocks noChangeArrowheads="1"/>
          </p:cNvSpPr>
          <p:nvPr/>
        </p:nvSpPr>
        <p:spPr bwMode="auto">
          <a:xfrm>
            <a:off x="598350" y="14716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baseline="0" noProof="0" dirty="0" smtClean="0">
                <a:ln>
                  <a:noFill/>
                </a:ln>
                <a:solidFill>
                  <a:sysClr val="windowText" lastClr="000000"/>
                </a:solidFill>
                <a:effectLst/>
                <a:uLnTx/>
                <a:uFillTx/>
              </a:rPr>
              <a:t> um </a:t>
            </a:r>
            <a:r>
              <a:rPr kumimoji="0" lang="en-US" sz="1600" b="1" i="0" u="none" strike="noStrike" kern="0" cap="none" spc="0" normalizeH="0" baseline="0" noProof="0" dirty="0" smtClean="0">
                <a:ln>
                  <a:noFill/>
                </a:ln>
                <a:solidFill>
                  <a:sysClr val="windowText" lastClr="000000"/>
                </a:solidFill>
                <a:effectLst/>
                <a:uLnTx/>
                <a:uFillTx/>
              </a:rPr>
              <a:t>Cache </a:t>
            </a:r>
            <a:r>
              <a:rPr kumimoji="0" lang="en-US" sz="1600" b="1" i="0" u="none" strike="noStrike" kern="0" cap="none" spc="0" normalizeH="0" baseline="0" noProof="0" dirty="0" smtClean="0">
                <a:ln>
                  <a:noFill/>
                </a:ln>
                <a:solidFill>
                  <a:sysClr val="windowText" lastClr="000000"/>
                </a:solidFill>
                <a:effectLst/>
                <a:uLnTx/>
                <a:uFillTx/>
              </a:rPr>
              <a:t>com </a:t>
            </a:r>
            <a:r>
              <a:rPr kumimoji="0" lang="en-US" sz="1600" b="1" i="0" u="none" strike="noStrike" kern="0" cap="none" spc="0" normalizeH="0" baseline="0" noProof="0" dirty="0" err="1" smtClean="0">
                <a:ln>
                  <a:noFill/>
                </a:ln>
                <a:solidFill>
                  <a:sysClr val="windowText" lastClr="000000"/>
                </a:solidFill>
                <a:effectLst/>
                <a:uLnTx/>
                <a:uFillTx/>
              </a:rPr>
              <a:t>Dependência</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smtClean="0">
                <a:ln>
                  <a:noFill/>
                </a:ln>
                <a:solidFill>
                  <a:sysClr val="windowText" lastClr="000000"/>
                </a:solidFill>
                <a:effectLst/>
                <a:uLnTx/>
                <a:uFillTx/>
              </a:rPr>
              <a:t>de </a:t>
            </a:r>
            <a:r>
              <a:rPr kumimoji="0" lang="en-US" sz="1600" b="1" i="0" u="none" strike="noStrike" kern="0" cap="none" spc="0" normalizeH="0" baseline="0" noProof="0" dirty="0" err="1" smtClean="0">
                <a:ln>
                  <a:noFill/>
                </a:ln>
                <a:solidFill>
                  <a:sysClr val="windowText" lastClr="000000"/>
                </a:solidFill>
                <a:effectLst/>
                <a:uLnTx/>
                <a:uFillTx/>
              </a:rPr>
              <a:t>Arquivo</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0" name="Rounded Rectangle 844804"/>
          <p:cNvSpPr>
            <a:spLocks noChangeArrowheads="1"/>
          </p:cNvSpPr>
          <p:nvPr/>
        </p:nvSpPr>
        <p:spPr bwMode="auto">
          <a:xfrm>
            <a:off x="611844" y="225107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baseline="0" noProof="0" dirty="0" smtClean="0">
                <a:ln>
                  <a:noFill/>
                </a:ln>
                <a:solidFill>
                  <a:sysClr val="windowText" lastClr="000000"/>
                </a:solidFill>
                <a:effectLst/>
                <a:uLnTx/>
                <a:uFillTx/>
              </a:rPr>
              <a:t> um </a:t>
            </a:r>
            <a:r>
              <a:rPr kumimoji="0" lang="en-US" sz="1600" b="1" i="0" u="none" strike="noStrike" kern="0" cap="none" spc="0" normalizeH="0" baseline="0" noProof="0" dirty="0" smtClean="0">
                <a:ln>
                  <a:noFill/>
                </a:ln>
                <a:solidFill>
                  <a:sysClr val="windowText" lastClr="000000"/>
                </a:solidFill>
                <a:effectLst/>
                <a:uLnTx/>
                <a:uFillTx/>
              </a:rPr>
              <a:t>Cache </a:t>
            </a:r>
            <a:r>
              <a:rPr kumimoji="0" lang="en-US" sz="1600" b="1" i="0" u="none" strike="noStrike" kern="0" cap="none" spc="0" normalizeH="0" baseline="0" noProof="0" dirty="0" smtClean="0">
                <a:ln>
                  <a:noFill/>
                </a:ln>
                <a:solidFill>
                  <a:sysClr val="windowText" lastClr="000000"/>
                </a:solidFill>
                <a:effectLst/>
                <a:uLnTx/>
                <a:uFillTx/>
              </a:rPr>
              <a:t>com </a:t>
            </a:r>
            <a:r>
              <a:rPr kumimoji="0" lang="en-US" sz="1600" b="1" i="0" u="none" strike="noStrike" kern="0" cap="none" spc="0" normalizeH="0" baseline="0" noProof="0" dirty="0" err="1" smtClean="0">
                <a:ln>
                  <a:noFill/>
                </a:ln>
                <a:solidFill>
                  <a:sysClr val="windowText" lastClr="000000"/>
                </a:solidFill>
                <a:effectLst/>
                <a:uLnTx/>
                <a:uFillTx/>
              </a:rPr>
              <a:t>Dependência</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smtClean="0">
                <a:ln>
                  <a:noFill/>
                </a:ln>
                <a:solidFill>
                  <a:sysClr val="windowText" lastClr="000000"/>
                </a:solidFill>
                <a:effectLst/>
                <a:uLnTx/>
                <a:uFillTx/>
              </a:rPr>
              <a:t>de </a:t>
            </a:r>
            <a:r>
              <a:rPr kumimoji="0" lang="en-US" sz="1600" b="1" i="0" u="none" strike="noStrike" kern="0" cap="none" spc="0" normalizeH="0" noProof="0" dirty="0" err="1" smtClean="0">
                <a:ln>
                  <a:noFill/>
                </a:ln>
                <a:solidFill>
                  <a:sysClr val="windowText" lastClr="000000"/>
                </a:solidFill>
                <a:effectLst/>
                <a:uLnTx/>
                <a:uFillTx/>
              </a:rPr>
              <a:t>Banco</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smtClean="0">
                <a:ln>
                  <a:noFill/>
                </a:ln>
                <a:solidFill>
                  <a:sysClr val="windowText" lastClr="000000"/>
                </a:solidFill>
                <a:effectLst/>
                <a:uLnTx/>
                <a:uFillTx/>
              </a:rPr>
              <a:t>de </a:t>
            </a:r>
            <a:r>
              <a:rPr kumimoji="0" lang="en-US" sz="1600" b="1" i="0" u="none" strike="noStrike" kern="0" cap="none" spc="0" normalizeH="0" noProof="0" dirty="0" smtClean="0">
                <a:ln>
                  <a:noFill/>
                </a:ln>
                <a:solidFill>
                  <a:sysClr val="windowText" lastClr="000000"/>
                </a:solidFill>
                <a:effectLst/>
                <a:uLnTx/>
                <a:uFillTx/>
              </a:rPr>
              <a:t>Dados</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394482" y="23669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12" name="Rounded Rectangle 844804"/>
          <p:cNvSpPr>
            <a:spLocks noChangeArrowheads="1"/>
          </p:cNvSpPr>
          <p:nvPr/>
        </p:nvSpPr>
        <p:spPr bwMode="auto">
          <a:xfrm>
            <a:off x="623719" y="3040617"/>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baseline="0" noProof="0" dirty="0" smtClean="0">
                <a:ln>
                  <a:noFill/>
                </a:ln>
                <a:solidFill>
                  <a:sysClr val="windowText" lastClr="000000"/>
                </a:solidFill>
                <a:effectLst/>
                <a:uLnTx/>
                <a:uFillTx/>
              </a:rPr>
              <a:t> um </a:t>
            </a:r>
            <a:r>
              <a:rPr kumimoji="0" lang="en-US" sz="1600" b="1" i="0" u="none" strike="noStrike" kern="0" cap="none" spc="0" normalizeH="0" baseline="0" noProof="0" dirty="0" smtClean="0">
                <a:ln>
                  <a:noFill/>
                </a:ln>
                <a:solidFill>
                  <a:sysClr val="windowText" lastClr="000000"/>
                </a:solidFill>
                <a:effectLst/>
                <a:uLnTx/>
                <a:uFillTx/>
              </a:rPr>
              <a:t>Cache </a:t>
            </a:r>
            <a:r>
              <a:rPr kumimoji="0" lang="en-US" sz="1600" b="1" i="0" u="none" strike="noStrike" kern="0" cap="none" spc="0" normalizeH="0" baseline="0" noProof="0" dirty="0" err="1" smtClean="0">
                <a:ln>
                  <a:noFill/>
                </a:ln>
                <a:solidFill>
                  <a:sysClr val="windowText" lastClr="000000"/>
                </a:solidFill>
                <a:effectLst/>
                <a:uLnTx/>
                <a:uFillTx/>
              </a:rPr>
              <a:t>Agregado</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3" name="Rounded Rectangle 836634"/>
          <p:cNvSpPr>
            <a:spLocks noChangeArrowheads="1"/>
          </p:cNvSpPr>
          <p:nvPr/>
        </p:nvSpPr>
        <p:spPr bwMode="auto">
          <a:xfrm>
            <a:off x="406357" y="3156504"/>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3</a:t>
            </a:r>
          </a:p>
        </p:txBody>
      </p:sp>
    </p:spTree>
    <p:extLst>
      <p:ext uri="{BB962C8B-B14F-4D97-AF65-F5344CB8AC3E}">
        <p14:creationId xmlns:p14="http://schemas.microsoft.com/office/powerpoint/2010/main" val="206684242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Cache de Saída</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15</a:t>
            </a:fld>
            <a:endParaRPr lang="en-US" dirty="0">
              <a:solidFill>
                <a:srgbClr val="FFFFFF">
                  <a:tint val="75000"/>
                </a:srgbClr>
              </a:solidFill>
            </a:endParaRPr>
          </a:p>
        </p:txBody>
      </p:sp>
      <p:sp>
        <p:nvSpPr>
          <p:cNvPr id="28" name="AutoShape 12"/>
          <p:cNvSpPr>
            <a:spLocks noChangeArrowheads="1"/>
          </p:cNvSpPr>
          <p:nvPr/>
        </p:nvSpPr>
        <p:spPr bwMode="auto">
          <a:xfrm>
            <a:off x="443553" y="1073299"/>
            <a:ext cx="8147050" cy="4056841"/>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b="1" kern="0" dirty="0" smtClean="0">
                  <a:solidFill>
                    <a:sysClr val="windowText" lastClr="000000"/>
                  </a:solidFill>
                </a:rPr>
                <a:t> </a:t>
              </a:r>
              <a:r>
                <a:rPr lang="en-US" kern="0" dirty="0" err="1" smtClean="0">
                  <a:solidFill>
                    <a:sysClr val="windowText" lastClr="000000"/>
                  </a:solidFill>
                </a:rPr>
                <a:t>Armazena</a:t>
              </a:r>
              <a:r>
                <a:rPr lang="en-US" kern="0" dirty="0" smtClean="0">
                  <a:solidFill>
                    <a:sysClr val="windowText" lastClr="000000"/>
                  </a:solidFill>
                </a:rPr>
                <a:t> o </a:t>
              </a:r>
              <a:r>
                <a:rPr lang="en-US" b="1" kern="0" dirty="0" smtClean="0">
                  <a:solidFill>
                    <a:sysClr val="windowText" lastClr="000000"/>
                  </a:solidFill>
                </a:rPr>
                <a:t>HTML da </a:t>
              </a:r>
              <a:r>
                <a:rPr lang="en-US" b="1" kern="0" dirty="0" err="1" smtClean="0">
                  <a:solidFill>
                    <a:sysClr val="windowText" lastClr="000000"/>
                  </a:solidFill>
                </a:rPr>
                <a:t>página</a:t>
              </a:r>
              <a:r>
                <a:rPr lang="en-US" b="1" kern="0" dirty="0" smtClean="0">
                  <a:solidFill>
                    <a:sysClr val="windowText" lastClr="000000"/>
                  </a:solidFill>
                </a:rPr>
                <a:t> </a:t>
              </a:r>
              <a:r>
                <a:rPr lang="en-US" kern="0" dirty="0" smtClean="0">
                  <a:solidFill>
                    <a:sysClr val="windowText" lastClr="000000"/>
                  </a:solidFill>
                </a:rPr>
                <a:t>no cache</a:t>
              </a:r>
              <a:endParaRPr lang="en-US"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1</a:t>
              </a:r>
            </a:p>
          </p:txBody>
        </p:sp>
      </p:grpSp>
      <p:grpSp>
        <p:nvGrpSpPr>
          <p:cNvPr id="32" name="Group 16"/>
          <p:cNvGrpSpPr>
            <a:grpSpLocks/>
          </p:cNvGrpSpPr>
          <p:nvPr/>
        </p:nvGrpSpPr>
        <p:grpSpPr bwMode="auto">
          <a:xfrm>
            <a:off x="557853" y="2422035"/>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b="1" kern="0" dirty="0">
                  <a:solidFill>
                    <a:sysClr val="windowText" lastClr="000000"/>
                  </a:solidFill>
                </a:rPr>
                <a:t> </a:t>
              </a:r>
              <a:r>
                <a:rPr lang="en-US" b="1" kern="0" dirty="0" smtClean="0">
                  <a:solidFill>
                    <a:sysClr val="windowText" lastClr="000000"/>
                  </a:solidFill>
                </a:rPr>
                <a:t>A </a:t>
              </a:r>
              <a:r>
                <a:rPr lang="en-US" b="1" kern="0" dirty="0" err="1" smtClean="0">
                  <a:solidFill>
                    <a:sysClr val="windowText" lastClr="000000"/>
                  </a:solidFill>
                </a:rPr>
                <a:t>página</a:t>
              </a:r>
              <a:r>
                <a:rPr lang="en-US" b="1" kern="0" dirty="0" smtClean="0">
                  <a:solidFill>
                    <a:sysClr val="windowText" lastClr="000000"/>
                  </a:solidFill>
                </a:rPr>
                <a:t> é </a:t>
              </a:r>
              <a:r>
                <a:rPr lang="en-US" b="1" kern="0" dirty="0" err="1" smtClean="0">
                  <a:solidFill>
                    <a:sysClr val="windowText" lastClr="000000"/>
                  </a:solidFill>
                </a:rPr>
                <a:t>exibida</a:t>
              </a:r>
              <a:r>
                <a:rPr lang="en-US" b="1" kern="0" dirty="0" smtClean="0">
                  <a:solidFill>
                    <a:sysClr val="windowText" lastClr="000000"/>
                  </a:solidFill>
                </a:rPr>
                <a:t> a </a:t>
              </a:r>
              <a:r>
                <a:rPr lang="en-US" b="1" kern="0" dirty="0" err="1" smtClean="0">
                  <a:solidFill>
                    <a:sysClr val="windowText" lastClr="000000"/>
                  </a:solidFill>
                </a:rPr>
                <a:t>partir</a:t>
              </a:r>
              <a:r>
                <a:rPr lang="en-US" b="1" kern="0" dirty="0" smtClean="0">
                  <a:solidFill>
                    <a:sysClr val="windowText" lastClr="000000"/>
                  </a:solidFill>
                </a:rPr>
                <a:t> do HTML </a:t>
              </a:r>
              <a:r>
                <a:rPr lang="en-US" b="1" kern="0" dirty="0" err="1" smtClean="0">
                  <a:solidFill>
                    <a:sysClr val="windowText" lastClr="000000"/>
                  </a:solidFill>
                </a:rPr>
                <a:t>que</a:t>
              </a:r>
              <a:r>
                <a:rPr lang="en-US" b="1" kern="0" dirty="0" smtClean="0">
                  <a:solidFill>
                    <a:sysClr val="windowText" lastClr="000000"/>
                  </a:solidFill>
                </a:rPr>
                <a:t> </a:t>
              </a:r>
              <a:r>
                <a:rPr lang="en-US" b="1" kern="0" dirty="0" err="1" smtClean="0">
                  <a:solidFill>
                    <a:sysClr val="windowText" lastClr="000000"/>
                  </a:solidFill>
                </a:rPr>
                <a:t>foi</a:t>
              </a:r>
              <a:r>
                <a:rPr lang="en-US" b="1" kern="0" dirty="0" smtClean="0">
                  <a:solidFill>
                    <a:sysClr val="windowText" lastClr="000000"/>
                  </a:solidFill>
                </a:rPr>
                <a:t> salvo no cache</a:t>
              </a:r>
              <a:endParaRPr lang="en-US" b="1"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2</a:t>
              </a:r>
            </a:p>
          </p:txBody>
        </p:sp>
      </p:grpSp>
      <p:grpSp>
        <p:nvGrpSpPr>
          <p:cNvPr id="11" name="Group 16"/>
          <p:cNvGrpSpPr>
            <a:grpSpLocks/>
          </p:cNvGrpSpPr>
          <p:nvPr/>
        </p:nvGrpSpPr>
        <p:grpSpPr bwMode="auto">
          <a:xfrm>
            <a:off x="557853" y="3312436"/>
            <a:ext cx="7918450" cy="787400"/>
            <a:chOff x="410" y="1280"/>
            <a:chExt cx="4988" cy="496"/>
          </a:xfrm>
        </p:grpSpPr>
        <p:sp>
          <p:nvSpPr>
            <p:cNvPr id="12"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b="1" kern="0" dirty="0" smtClean="0">
                  <a:solidFill>
                    <a:sysClr val="windowText" lastClr="000000"/>
                  </a:solidFill>
                </a:rPr>
                <a:t> </a:t>
              </a:r>
              <a:r>
                <a:rPr lang="en-US" kern="0" dirty="0" err="1" smtClean="0">
                  <a:solidFill>
                    <a:sysClr val="windowText" lastClr="000000"/>
                  </a:solidFill>
                </a:rPr>
                <a:t>Definido</a:t>
              </a:r>
              <a:r>
                <a:rPr lang="en-US" kern="0" dirty="0" smtClean="0">
                  <a:solidFill>
                    <a:sysClr val="windowText" lastClr="000000"/>
                  </a:solidFill>
                </a:rPr>
                <a:t> </a:t>
              </a:r>
              <a:r>
                <a:rPr lang="en-US" kern="0" dirty="0" err="1" smtClean="0">
                  <a:solidFill>
                    <a:sysClr val="windowText" lastClr="000000"/>
                  </a:solidFill>
                </a:rPr>
                <a:t>na</a:t>
              </a:r>
              <a:r>
                <a:rPr lang="en-US" kern="0" dirty="0" smtClean="0">
                  <a:solidFill>
                    <a:sysClr val="windowText" lastClr="000000"/>
                  </a:solidFill>
                </a:rPr>
                <a:t> </a:t>
              </a:r>
              <a:r>
                <a:rPr lang="en-US" kern="0" dirty="0" err="1" smtClean="0">
                  <a:solidFill>
                    <a:sysClr val="windowText" lastClr="000000"/>
                  </a:solidFill>
                </a:rPr>
                <a:t>diretiva</a:t>
              </a:r>
              <a:r>
                <a:rPr lang="en-US" kern="0" dirty="0" smtClean="0">
                  <a:solidFill>
                    <a:sysClr val="windowText" lastClr="000000"/>
                  </a:solidFill>
                </a:rPr>
                <a:t> </a:t>
              </a:r>
              <a:r>
                <a:rPr lang="en-US" b="1" kern="0" dirty="0" smtClean="0">
                  <a:solidFill>
                    <a:sysClr val="windowText" lastClr="000000"/>
                  </a:solidFill>
                </a:rPr>
                <a:t>&lt;%@ </a:t>
              </a:r>
              <a:r>
                <a:rPr lang="en-US" b="1" kern="0" dirty="0" err="1" smtClean="0">
                  <a:solidFill>
                    <a:sysClr val="windowText" lastClr="000000"/>
                  </a:solidFill>
                </a:rPr>
                <a:t>OutputCache</a:t>
              </a:r>
              <a:r>
                <a:rPr lang="en-US" kern="0" dirty="0" smtClean="0">
                  <a:solidFill>
                    <a:sysClr val="windowText" lastClr="000000"/>
                  </a:solidFill>
                </a:rPr>
                <a:t> </a:t>
              </a:r>
              <a:r>
                <a:rPr lang="en-US" kern="0" dirty="0">
                  <a:solidFill>
                    <a:sysClr val="windowText" lastClr="000000"/>
                  </a:solidFill>
                </a:rPr>
                <a:t>d</a:t>
              </a:r>
              <a:r>
                <a:rPr lang="en-US" kern="0" dirty="0" smtClean="0">
                  <a:solidFill>
                    <a:sysClr val="windowText" lastClr="000000"/>
                  </a:solidFill>
                </a:rPr>
                <a:t>a </a:t>
              </a:r>
              <a:r>
                <a:rPr lang="en-US" kern="0" dirty="0" err="1" smtClean="0">
                  <a:solidFill>
                    <a:sysClr val="windowText" lastClr="000000"/>
                  </a:solidFill>
                </a:rPr>
                <a:t>página</a:t>
              </a:r>
              <a:endParaRPr lang="en-US" kern="0" dirty="0">
                <a:solidFill>
                  <a:sysClr val="windowText" lastClr="000000"/>
                </a:solidFill>
              </a:endParaRPr>
            </a:p>
          </p:txBody>
        </p:sp>
        <p:sp>
          <p:nvSpPr>
            <p:cNvPr id="13"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3</a:t>
              </a:r>
            </a:p>
          </p:txBody>
        </p:sp>
      </p:grpSp>
      <p:grpSp>
        <p:nvGrpSpPr>
          <p:cNvPr id="14" name="Group 16"/>
          <p:cNvGrpSpPr>
            <a:grpSpLocks/>
          </p:cNvGrpSpPr>
          <p:nvPr/>
        </p:nvGrpSpPr>
        <p:grpSpPr bwMode="auto">
          <a:xfrm>
            <a:off x="557853" y="4203708"/>
            <a:ext cx="7918450" cy="787400"/>
            <a:chOff x="410" y="1280"/>
            <a:chExt cx="4988" cy="496"/>
          </a:xfrm>
        </p:grpSpPr>
        <p:sp>
          <p:nvSpPr>
            <p:cNvPr id="15"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b="1" kern="0" dirty="0" smtClean="0">
                  <a:solidFill>
                    <a:sysClr val="windowText" lastClr="000000"/>
                  </a:solidFill>
                </a:rPr>
                <a:t> </a:t>
              </a:r>
              <a:r>
                <a:rPr lang="en-US" kern="0" dirty="0" err="1" smtClean="0">
                  <a:solidFill>
                    <a:sysClr val="windowText" lastClr="000000"/>
                  </a:solidFill>
                </a:rPr>
                <a:t>Definido</a:t>
              </a:r>
              <a:r>
                <a:rPr lang="en-US" kern="0" dirty="0" smtClean="0">
                  <a:solidFill>
                    <a:sysClr val="windowText" lastClr="000000"/>
                  </a:solidFill>
                </a:rPr>
                <a:t> no </a:t>
              </a:r>
              <a:r>
                <a:rPr lang="en-US" kern="0" dirty="0" err="1" smtClean="0">
                  <a:solidFill>
                    <a:sysClr val="windowText" lastClr="000000"/>
                  </a:solidFill>
                </a:rPr>
                <a:t>código</a:t>
              </a:r>
              <a:r>
                <a:rPr lang="en-US" kern="0" dirty="0" smtClean="0">
                  <a:solidFill>
                    <a:sysClr val="windowText" lastClr="000000"/>
                  </a:solidFill>
                </a:rPr>
                <a:t> com a</a:t>
              </a:r>
              <a:r>
                <a:rPr lang="en-US" b="1" kern="0" dirty="0" smtClean="0">
                  <a:solidFill>
                    <a:sysClr val="windowText" lastClr="000000"/>
                  </a:solidFill>
                </a:rPr>
                <a:t> </a:t>
              </a:r>
              <a:r>
                <a:rPr lang="en-US" b="1" kern="0" dirty="0" err="1" smtClean="0">
                  <a:solidFill>
                    <a:sysClr val="windowText" lastClr="000000"/>
                  </a:solidFill>
                </a:rPr>
                <a:t>Classe</a:t>
              </a:r>
              <a:r>
                <a:rPr lang="en-US" b="1" kern="0" dirty="0" smtClean="0">
                  <a:solidFill>
                    <a:sysClr val="windowText" lastClr="000000"/>
                  </a:solidFill>
                </a:rPr>
                <a:t> </a:t>
              </a:r>
              <a:r>
                <a:rPr lang="en-US" b="1" kern="0" dirty="0" err="1" smtClean="0">
                  <a:solidFill>
                    <a:sysClr val="windowText" lastClr="000000"/>
                  </a:solidFill>
                </a:rPr>
                <a:t>Response.Cache</a:t>
              </a:r>
              <a:endParaRPr lang="en-US" b="1" kern="0" dirty="0">
                <a:solidFill>
                  <a:sysClr val="windowText" lastClr="000000"/>
                </a:solidFill>
              </a:endParaRPr>
            </a:p>
          </p:txBody>
        </p:sp>
        <p:sp>
          <p:nvSpPr>
            <p:cNvPr id="16"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4</a:t>
              </a:r>
            </a:p>
          </p:txBody>
        </p:sp>
      </p:grpSp>
    </p:spTree>
    <p:extLst>
      <p:ext uri="{BB962C8B-B14F-4D97-AF65-F5344CB8AC3E}">
        <p14:creationId xmlns:p14="http://schemas.microsoft.com/office/powerpoint/2010/main" val="3718396114"/>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16</a:t>
            </a:fld>
            <a:endParaRPr lang="en-US" dirty="0"/>
          </a:p>
        </p:txBody>
      </p:sp>
      <p:sp>
        <p:nvSpPr>
          <p:cNvPr id="6" name="Rounded Rectangle 844804"/>
          <p:cNvSpPr>
            <a:spLocks noChangeArrowheads="1"/>
          </p:cNvSpPr>
          <p:nvPr/>
        </p:nvSpPr>
        <p:spPr bwMode="auto">
          <a:xfrm>
            <a:off x="598350" y="14716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uma</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página</a:t>
            </a:r>
            <a:r>
              <a:rPr lang="en-US" sz="1600" b="1" kern="0" dirty="0">
                <a:solidFill>
                  <a:sysClr val="windowText" lastClr="000000"/>
                </a:solidFill>
              </a:rPr>
              <a:t> </a:t>
            </a:r>
            <a:r>
              <a:rPr kumimoji="0" lang="en-US" sz="1600" b="1" i="0" u="none" strike="noStrike" kern="0" cap="none" spc="0" normalizeH="0" baseline="0" noProof="0" dirty="0" smtClean="0">
                <a:ln>
                  <a:noFill/>
                </a:ln>
                <a:solidFill>
                  <a:sysClr val="windowText" lastClr="000000"/>
                </a:solidFill>
                <a:effectLst/>
                <a:uLnTx/>
                <a:uFillTx/>
              </a:rPr>
              <a:t>com o</a:t>
            </a:r>
            <a:r>
              <a:rPr kumimoji="0" lang="en-US" sz="1600" b="1" i="0" u="none" strike="noStrike" kern="0" cap="none" spc="0" normalizeH="0" noProof="0" dirty="0" smtClean="0">
                <a:ln>
                  <a:noFill/>
                </a:ln>
                <a:solidFill>
                  <a:sysClr val="windowText" lastClr="000000"/>
                </a:solidFill>
                <a:effectLst/>
                <a:uLnTx/>
                <a:uFillTx/>
              </a:rPr>
              <a:t> cache de </a:t>
            </a:r>
            <a:r>
              <a:rPr kumimoji="0" lang="en-US" sz="1600" b="1" i="0" u="none" strike="noStrike" kern="0" cap="none" spc="0" normalizeH="0" noProof="0" dirty="0" err="1" smtClean="0">
                <a:ln>
                  <a:noFill/>
                </a:ln>
                <a:solidFill>
                  <a:sysClr val="windowText" lastClr="000000"/>
                </a:solidFill>
                <a:effectLst/>
                <a:uLnTx/>
                <a:uFillTx/>
              </a:rPr>
              <a:t>página</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sim</a:t>
            </a:r>
            <a:r>
              <a:rPr lang="en-US" sz="1600" b="1" kern="0" dirty="0" err="1" smtClean="0">
                <a:solidFill>
                  <a:sysClr val="windowText" lastClr="000000"/>
                </a:solidFill>
              </a:rPr>
              <a:t>ples</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0" name="Rounded Rectangle 844804"/>
          <p:cNvSpPr>
            <a:spLocks noChangeArrowheads="1"/>
          </p:cNvSpPr>
          <p:nvPr/>
        </p:nvSpPr>
        <p:spPr bwMode="auto">
          <a:xfrm>
            <a:off x="611844" y="2251075"/>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uma</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página</a:t>
            </a:r>
            <a:r>
              <a:rPr kumimoji="0" lang="en-US" sz="1600" b="1" i="0" u="none" strike="noStrike" kern="0" cap="none" spc="0" normalizeH="0" baseline="0" noProof="0" dirty="0" smtClean="0">
                <a:ln>
                  <a:noFill/>
                </a:ln>
                <a:solidFill>
                  <a:sysClr val="windowText" lastClr="000000"/>
                </a:solidFill>
                <a:effectLst/>
                <a:uLnTx/>
                <a:uFillTx/>
              </a:rPr>
              <a:t> com o cache de </a:t>
            </a:r>
            <a:r>
              <a:rPr kumimoji="0" lang="en-US" sz="1600" b="1" i="0" u="none" strike="noStrike" kern="0" cap="none" spc="0" normalizeH="0" baseline="0" noProof="0" dirty="0" err="1" smtClean="0">
                <a:ln>
                  <a:noFill/>
                </a:ln>
                <a:solidFill>
                  <a:sysClr val="windowText" lastClr="000000"/>
                </a:solidFill>
                <a:effectLst/>
                <a:uLnTx/>
                <a:uFillTx/>
              </a:rPr>
              <a:t>página</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por</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parâmetro</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1" name="Rounded Rectangle 836634"/>
          <p:cNvSpPr>
            <a:spLocks noChangeArrowheads="1"/>
          </p:cNvSpPr>
          <p:nvPr/>
        </p:nvSpPr>
        <p:spPr bwMode="auto">
          <a:xfrm>
            <a:off x="394482" y="2366962"/>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Tree>
    <p:extLst>
      <p:ext uri="{BB962C8B-B14F-4D97-AF65-F5344CB8AC3E}">
        <p14:creationId xmlns:p14="http://schemas.microsoft.com/office/powerpoint/2010/main" val="373811647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381000" y="6091388"/>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 2011 Microsoft Corporation. All rights reserved. Microsoft, MSDN, the MSDN logo, and [list other trademarks referenced] are trademarks of the Microsoft group of companies.  </a:t>
            </a:r>
          </a:p>
          <a:p>
            <a:pPr algn="ctr" defTabSz="914099" eaLnBrk="0" hangingPunct="0"/>
            <a:r>
              <a:rPr lang="en-US" sz="700" dirty="0" smtClean="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pic>
        <p:nvPicPr>
          <p:cNvPr id="1026" name="Picture 2" descr="C:\Users\danief\AppData\Local\Microsoft\Windows\Temporary Internet Files\Content.Outlook\9PE5TYP2\logo03.png"/>
          <p:cNvPicPr>
            <a:picLocks noChangeAspect="1" noChangeArrowheads="1"/>
          </p:cNvPicPr>
          <p:nvPr/>
        </p:nvPicPr>
        <p:blipFill>
          <a:blip r:embed="rId3"/>
          <a:srcRect/>
          <a:stretch>
            <a:fillRect/>
          </a:stretch>
        </p:blipFill>
        <p:spPr bwMode="auto">
          <a:xfrm>
            <a:off x="1833195" y="2869517"/>
            <a:ext cx="5477610" cy="1118967"/>
          </a:xfrm>
          <a:prstGeom prst="rect">
            <a:avLst/>
          </a:prstGeom>
          <a:noFill/>
        </p:spPr>
      </p:pic>
      <p:sp>
        <p:nvSpPr>
          <p:cNvPr id="4" name="Title 1"/>
          <p:cNvSpPr txBox="1">
            <a:spLocks/>
          </p:cNvSpPr>
          <p:nvPr/>
        </p:nvSpPr>
        <p:spPr>
          <a:xfrm>
            <a:off x="381000" y="230188"/>
            <a:ext cx="8382000" cy="664797"/>
          </a:xfrm>
          <a:prstGeom prst="rect">
            <a:avLst/>
          </a:prstGeom>
        </p:spPr>
        <p:txBody>
          <a:bodyPr/>
          <a:lstStyle/>
          <a:p>
            <a:pPr marL="0" marR="0" lvl="0" indent="0" algn="ctr"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Obrigado!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Introdução</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2</a:t>
            </a:fld>
            <a:endParaRPr lang="en-US" dirty="0">
              <a:solidFill>
                <a:srgbClr val="FFFFFF">
                  <a:tint val="75000"/>
                </a:srgbClr>
              </a:solidFill>
            </a:endParaRPr>
          </a:p>
        </p:txBody>
      </p:sp>
      <p:sp>
        <p:nvSpPr>
          <p:cNvPr id="28" name="AutoShape 12"/>
          <p:cNvSpPr>
            <a:spLocks noChangeArrowheads="1"/>
          </p:cNvSpPr>
          <p:nvPr/>
        </p:nvSpPr>
        <p:spPr bwMode="auto">
          <a:xfrm>
            <a:off x="443553" y="1073298"/>
            <a:ext cx="8147050" cy="3237445"/>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defTabSz="914400">
              <a:lnSpc>
                <a:spcPct val="90000"/>
              </a:lnSpc>
              <a:spcBef>
                <a:spcPct val="70000"/>
              </a:spcBef>
              <a:buClr>
                <a:srgbClr val="006699"/>
              </a:buClr>
              <a:buSzPct val="90000"/>
              <a:defRPr/>
            </a:pPr>
            <a:r>
              <a:rPr lang="en-US" sz="2000" b="1" kern="0" dirty="0" err="1" smtClean="0">
                <a:solidFill>
                  <a:sysClr val="windowText" lastClr="000000"/>
                </a:solidFill>
              </a:rPr>
              <a:t>Considerações</a:t>
            </a:r>
            <a:r>
              <a:rPr lang="en-US" sz="2000" b="1" kern="0" dirty="0" smtClean="0">
                <a:solidFill>
                  <a:sysClr val="windowText" lastClr="000000"/>
                </a:solidFill>
              </a:rPr>
              <a:t>:</a:t>
            </a:r>
          </a:p>
          <a:p>
            <a:pPr defTabSz="914400">
              <a:lnSpc>
                <a:spcPct val="90000"/>
              </a:lnSpc>
              <a:spcBef>
                <a:spcPct val="70000"/>
              </a:spcBef>
              <a:buClr>
                <a:srgbClr val="006699"/>
              </a:buClr>
              <a:buSzPct val="90000"/>
              <a:defRPr/>
            </a:pPr>
            <a:endParaRPr lang="en-GB" sz="2000" b="1" kern="0" dirty="0" smtClean="0">
              <a:solidFill>
                <a:sysClr val="windowText" lastClr="000000"/>
              </a:solidFill>
              <a:latin typeface="Lucida Sans Typewriter" pitchFamily="49" charset="0"/>
            </a:endParaRPr>
          </a:p>
          <a:p>
            <a:pPr defTabSz="914400">
              <a:lnSpc>
                <a:spcPct val="90000"/>
              </a:lnSpc>
              <a:spcBef>
                <a:spcPct val="70000"/>
              </a:spcBef>
              <a:buClr>
                <a:srgbClr val="006699"/>
              </a:buClr>
              <a:buSzPct val="90000"/>
              <a:defRPr/>
            </a:pPr>
            <a:endParaRPr lang="en-US" sz="2000" kern="0" dirty="0" smtClean="0">
              <a:solidFill>
                <a:sysClr val="windowText" lastClr="000000"/>
              </a:solidFill>
            </a:endParaRPr>
          </a:p>
        </p:txBody>
      </p:sp>
      <p:grpSp>
        <p:nvGrpSpPr>
          <p:cNvPr id="29" name="Group 13"/>
          <p:cNvGrpSpPr>
            <a:grpSpLocks/>
          </p:cNvGrpSpPr>
          <p:nvPr/>
        </p:nvGrpSpPr>
        <p:grpSpPr bwMode="auto">
          <a:xfrm>
            <a:off x="557853" y="1545735"/>
            <a:ext cx="7918450" cy="787400"/>
            <a:chOff x="314" y="1184"/>
            <a:chExt cx="4988" cy="496"/>
          </a:xfrm>
        </p:grpSpPr>
        <p:sp>
          <p:nvSpPr>
            <p:cNvPr id="3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smtClean="0">
                  <a:solidFill>
                    <a:sysClr val="windowText" lastClr="000000"/>
                  </a:solidFill>
                </a:rPr>
                <a:t> </a:t>
              </a:r>
              <a:r>
                <a:rPr lang="en-US" kern="0" dirty="0" err="1" smtClean="0">
                  <a:solidFill>
                    <a:sysClr val="windowText" lastClr="000000"/>
                  </a:solidFill>
                </a:rPr>
                <a:t>Recurso</a:t>
              </a:r>
              <a:r>
                <a:rPr lang="en-US" kern="0" dirty="0" smtClean="0">
                  <a:solidFill>
                    <a:sysClr val="windowText" lastClr="000000"/>
                  </a:solidFill>
                </a:rPr>
                <a:t> </a:t>
              </a:r>
              <a:r>
                <a:rPr lang="en-US" kern="0" dirty="0" err="1" smtClean="0">
                  <a:solidFill>
                    <a:sysClr val="windowText" lastClr="000000"/>
                  </a:solidFill>
                </a:rPr>
                <a:t>que</a:t>
              </a:r>
              <a:r>
                <a:rPr lang="en-US" kern="0" dirty="0" smtClean="0">
                  <a:solidFill>
                    <a:sysClr val="windowText" lastClr="000000"/>
                  </a:solidFill>
                </a:rPr>
                <a:t> visa </a:t>
              </a:r>
              <a:r>
                <a:rPr lang="en-US" b="1" kern="0" dirty="0" err="1" smtClean="0">
                  <a:solidFill>
                    <a:sysClr val="windowText" lastClr="000000"/>
                  </a:solidFill>
                </a:rPr>
                <a:t>melhorar</a:t>
              </a:r>
              <a:r>
                <a:rPr lang="en-US" b="1" kern="0" dirty="0" smtClean="0">
                  <a:solidFill>
                    <a:sysClr val="windowText" lastClr="000000"/>
                  </a:solidFill>
                </a:rPr>
                <a:t> o </a:t>
              </a:r>
              <a:r>
                <a:rPr lang="en-US" b="1" kern="0" dirty="0" err="1" smtClean="0">
                  <a:solidFill>
                    <a:sysClr val="windowText" lastClr="000000"/>
                  </a:solidFill>
                </a:rPr>
                <a:t>desempenho</a:t>
              </a:r>
              <a:r>
                <a:rPr lang="en-US" b="1" kern="0" dirty="0" smtClean="0">
                  <a:solidFill>
                    <a:sysClr val="windowText" lastClr="000000"/>
                  </a:solidFill>
                </a:rPr>
                <a:t> das </a:t>
              </a:r>
              <a:r>
                <a:rPr lang="en-US" b="1" kern="0" dirty="0" err="1" smtClean="0">
                  <a:solidFill>
                    <a:sysClr val="windowText" lastClr="000000"/>
                  </a:solidFill>
                </a:rPr>
                <a:t>aplicações</a:t>
              </a:r>
              <a:endParaRPr lang="en-US" b="1" kern="0" dirty="0">
                <a:solidFill>
                  <a:sysClr val="windowText" lastClr="000000"/>
                </a:solidFill>
              </a:endParaRPr>
            </a:p>
          </p:txBody>
        </p:sp>
        <p:sp>
          <p:nvSpPr>
            <p:cNvPr id="3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1</a:t>
              </a:r>
            </a:p>
          </p:txBody>
        </p:sp>
      </p:grpSp>
      <p:grpSp>
        <p:nvGrpSpPr>
          <p:cNvPr id="32" name="Group 16"/>
          <p:cNvGrpSpPr>
            <a:grpSpLocks/>
          </p:cNvGrpSpPr>
          <p:nvPr/>
        </p:nvGrpSpPr>
        <p:grpSpPr bwMode="auto">
          <a:xfrm>
            <a:off x="557853" y="2422035"/>
            <a:ext cx="7918450" cy="787400"/>
            <a:chOff x="410" y="1280"/>
            <a:chExt cx="4988" cy="496"/>
          </a:xfrm>
        </p:grpSpPr>
        <p:sp>
          <p:nvSpPr>
            <p:cNvPr id="33"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kern="0" dirty="0">
                  <a:solidFill>
                    <a:sysClr val="windowText" lastClr="000000"/>
                  </a:solidFill>
                </a:rPr>
                <a:t> </a:t>
              </a:r>
              <a:r>
                <a:rPr lang="en-US" kern="0" dirty="0" smtClean="0">
                  <a:solidFill>
                    <a:sysClr val="windowText" lastClr="000000"/>
                  </a:solidFill>
                </a:rPr>
                <a:t>As </a:t>
              </a:r>
              <a:r>
                <a:rPr lang="en-US" kern="0" dirty="0" err="1" smtClean="0">
                  <a:solidFill>
                    <a:sysClr val="windowText" lastClr="000000"/>
                  </a:solidFill>
                </a:rPr>
                <a:t>informações</a:t>
              </a:r>
              <a:r>
                <a:rPr lang="en-US" kern="0" dirty="0" smtClean="0">
                  <a:solidFill>
                    <a:sysClr val="windowText" lastClr="000000"/>
                  </a:solidFill>
                </a:rPr>
                <a:t> </a:t>
              </a:r>
              <a:r>
                <a:rPr lang="en-US" kern="0" dirty="0" err="1" smtClean="0">
                  <a:solidFill>
                    <a:sysClr val="windowText" lastClr="000000"/>
                  </a:solidFill>
                </a:rPr>
                <a:t>são</a:t>
              </a:r>
              <a:r>
                <a:rPr lang="en-US" kern="0" dirty="0" smtClean="0">
                  <a:solidFill>
                    <a:sysClr val="windowText" lastClr="000000"/>
                  </a:solidFill>
                </a:rPr>
                <a:t> </a:t>
              </a:r>
              <a:r>
                <a:rPr lang="en-US" kern="0" dirty="0" err="1" smtClean="0">
                  <a:solidFill>
                    <a:sysClr val="windowText" lastClr="000000"/>
                  </a:solidFill>
                </a:rPr>
                <a:t>salvas</a:t>
              </a:r>
              <a:r>
                <a:rPr lang="en-US" kern="0" dirty="0" smtClean="0">
                  <a:solidFill>
                    <a:sysClr val="windowText" lastClr="000000"/>
                  </a:solidFill>
                </a:rPr>
                <a:t> </a:t>
              </a:r>
              <a:r>
                <a:rPr lang="en-US" kern="0" dirty="0" err="1" smtClean="0">
                  <a:solidFill>
                    <a:sysClr val="windowText" lastClr="000000"/>
                  </a:solidFill>
                </a:rPr>
                <a:t>na</a:t>
              </a:r>
              <a:r>
                <a:rPr lang="en-US" kern="0" dirty="0" smtClean="0">
                  <a:solidFill>
                    <a:sysClr val="windowText" lastClr="000000"/>
                  </a:solidFill>
                </a:rPr>
                <a:t> </a:t>
              </a:r>
              <a:r>
                <a:rPr lang="en-US" kern="0" dirty="0" err="1" smtClean="0">
                  <a:solidFill>
                    <a:sysClr val="windowText" lastClr="000000"/>
                  </a:solidFill>
                </a:rPr>
                <a:t>memória</a:t>
              </a:r>
              <a:r>
                <a:rPr lang="en-US" kern="0" dirty="0" smtClean="0">
                  <a:solidFill>
                    <a:sysClr val="windowText" lastClr="000000"/>
                  </a:solidFill>
                </a:rPr>
                <a:t> do </a:t>
              </a:r>
              <a:r>
                <a:rPr lang="en-US" kern="0" dirty="0" err="1" smtClean="0">
                  <a:solidFill>
                    <a:sysClr val="windowText" lastClr="000000"/>
                  </a:solidFill>
                </a:rPr>
                <a:t>servidor</a:t>
              </a:r>
              <a:endParaRPr lang="en-US" b="1" kern="0" dirty="0">
                <a:solidFill>
                  <a:sysClr val="windowText" lastClr="000000"/>
                </a:solidFill>
              </a:endParaRPr>
            </a:p>
          </p:txBody>
        </p:sp>
        <p:sp>
          <p:nvSpPr>
            <p:cNvPr id="34"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a:solidFill>
                    <a:sysClr val="windowText" lastClr="000000"/>
                  </a:solidFill>
                </a:rPr>
                <a:t>2</a:t>
              </a:r>
            </a:p>
          </p:txBody>
        </p:sp>
      </p:grpSp>
      <p:grpSp>
        <p:nvGrpSpPr>
          <p:cNvPr id="35" name="Group 16"/>
          <p:cNvGrpSpPr>
            <a:grpSpLocks/>
          </p:cNvGrpSpPr>
          <p:nvPr/>
        </p:nvGrpSpPr>
        <p:grpSpPr bwMode="auto">
          <a:xfrm>
            <a:off x="553397" y="3309073"/>
            <a:ext cx="7918450" cy="787400"/>
            <a:chOff x="410" y="1280"/>
            <a:chExt cx="4988" cy="496"/>
          </a:xfrm>
        </p:grpSpPr>
        <p:sp>
          <p:nvSpPr>
            <p:cNvPr id="36" name="AutoShape 17"/>
            <p:cNvSpPr>
              <a:spLocks noChangeArrowheads="1"/>
            </p:cNvSpPr>
            <p:nvPr/>
          </p:nvSpPr>
          <p:spPr bwMode="auto">
            <a:xfrm>
              <a:off x="554" y="1280"/>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lang="en-US" b="1" kern="0" dirty="0" smtClean="0">
                  <a:solidFill>
                    <a:sysClr val="windowText" lastClr="000000"/>
                  </a:solidFill>
                </a:rPr>
                <a:t> </a:t>
              </a:r>
              <a:r>
                <a:rPr lang="en-US" b="1" kern="0" dirty="0" err="1" smtClean="0">
                  <a:solidFill>
                    <a:sysClr val="windowText" lastClr="000000"/>
                  </a:solidFill>
                </a:rPr>
                <a:t>Informações</a:t>
              </a:r>
              <a:r>
                <a:rPr lang="en-US" b="1" kern="0" dirty="0" smtClean="0">
                  <a:solidFill>
                    <a:sysClr val="windowText" lastClr="000000"/>
                  </a:solidFill>
                </a:rPr>
                <a:t> </a:t>
              </a:r>
              <a:r>
                <a:rPr lang="en-US" b="1" kern="0" dirty="0" err="1" smtClean="0">
                  <a:solidFill>
                    <a:sysClr val="windowText" lastClr="000000"/>
                  </a:solidFill>
                </a:rPr>
                <a:t>são</a:t>
              </a:r>
              <a:r>
                <a:rPr lang="en-US" b="1" kern="0" dirty="0" smtClean="0">
                  <a:solidFill>
                    <a:sysClr val="windowText" lastClr="000000"/>
                  </a:solidFill>
                </a:rPr>
                <a:t> </a:t>
              </a:r>
              <a:r>
                <a:rPr lang="en-US" b="1" kern="0" dirty="0" err="1" smtClean="0">
                  <a:solidFill>
                    <a:sysClr val="windowText" lastClr="000000"/>
                  </a:solidFill>
                </a:rPr>
                <a:t>visíveis</a:t>
              </a:r>
              <a:r>
                <a:rPr lang="en-US" b="1" kern="0" dirty="0" smtClean="0">
                  <a:solidFill>
                    <a:sysClr val="windowText" lastClr="000000"/>
                  </a:solidFill>
                </a:rPr>
                <a:t> </a:t>
              </a:r>
              <a:r>
                <a:rPr lang="en-US" b="1" kern="0" dirty="0" err="1" smtClean="0">
                  <a:solidFill>
                    <a:sysClr val="windowText" lastClr="000000"/>
                  </a:solidFill>
                </a:rPr>
                <a:t>para</a:t>
              </a:r>
              <a:r>
                <a:rPr lang="en-US" b="1" kern="0" dirty="0" smtClean="0">
                  <a:solidFill>
                    <a:sysClr val="windowText" lastClr="000000"/>
                  </a:solidFill>
                </a:rPr>
                <a:t> </a:t>
              </a:r>
              <a:r>
                <a:rPr lang="en-US" b="1" kern="0" dirty="0" err="1" smtClean="0">
                  <a:solidFill>
                    <a:sysClr val="windowText" lastClr="000000"/>
                  </a:solidFill>
                </a:rPr>
                <a:t>todos</a:t>
              </a:r>
              <a:r>
                <a:rPr lang="en-US" b="1" kern="0" dirty="0" smtClean="0">
                  <a:solidFill>
                    <a:sysClr val="windowText" lastClr="000000"/>
                  </a:solidFill>
                </a:rPr>
                <a:t> </a:t>
              </a:r>
              <a:r>
                <a:rPr lang="en-US" b="1" kern="0" dirty="0" err="1" smtClean="0">
                  <a:solidFill>
                    <a:sysClr val="windowText" lastClr="000000"/>
                  </a:solidFill>
                </a:rPr>
                <a:t>os</a:t>
              </a:r>
              <a:r>
                <a:rPr lang="en-US" b="1" kern="0" dirty="0" smtClean="0">
                  <a:solidFill>
                    <a:sysClr val="windowText" lastClr="000000"/>
                  </a:solidFill>
                </a:rPr>
                <a:t> </a:t>
              </a:r>
              <a:r>
                <a:rPr lang="en-US" b="1" kern="0" dirty="0" err="1" smtClean="0">
                  <a:solidFill>
                    <a:sysClr val="windowText" lastClr="000000"/>
                  </a:solidFill>
                </a:rPr>
                <a:t>usuários</a:t>
              </a:r>
              <a:r>
                <a:rPr lang="en-US" b="1" kern="0" dirty="0" smtClean="0">
                  <a:solidFill>
                    <a:sysClr val="windowText" lastClr="000000"/>
                  </a:solidFill>
                </a:rPr>
                <a:t> </a:t>
              </a:r>
              <a:r>
                <a:rPr lang="en-US" b="1" kern="0" dirty="0" err="1" smtClean="0">
                  <a:solidFill>
                    <a:sysClr val="windowText" lastClr="000000"/>
                  </a:solidFill>
                </a:rPr>
                <a:t>logados</a:t>
              </a:r>
              <a:endParaRPr lang="en-US" b="1" kern="0" dirty="0">
                <a:solidFill>
                  <a:sysClr val="windowText" lastClr="000000"/>
                </a:solidFill>
              </a:endParaRPr>
            </a:p>
          </p:txBody>
        </p:sp>
        <p:sp>
          <p:nvSpPr>
            <p:cNvPr id="37" name="AutoShape 18"/>
            <p:cNvSpPr>
              <a:spLocks noChangeArrowheads="1"/>
            </p:cNvSpPr>
            <p:nvPr/>
          </p:nvSpPr>
          <p:spPr bwMode="auto">
            <a:xfrm>
              <a:off x="410" y="1355"/>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defTabSz="914400">
                <a:lnSpc>
                  <a:spcPct val="90000"/>
                </a:lnSpc>
                <a:defRPr/>
              </a:pPr>
              <a:r>
                <a:rPr lang="en-US" kern="0" dirty="0" smtClean="0">
                  <a:solidFill>
                    <a:sysClr val="windowText" lastClr="000000"/>
                  </a:solidFill>
                </a:rPr>
                <a:t>3</a:t>
              </a:r>
              <a:endParaRPr lang="en-US" kern="0" dirty="0">
                <a:solidFill>
                  <a:sysClr val="windowText" lastClr="000000"/>
                </a:solidFill>
              </a:endParaRPr>
            </a:p>
          </p:txBody>
        </p:sp>
      </p:grpSp>
      <p:sp>
        <p:nvSpPr>
          <p:cNvPr id="14" name="AutoShape 5"/>
          <p:cNvSpPr>
            <a:spLocks noChangeArrowheads="1"/>
          </p:cNvSpPr>
          <p:nvPr/>
        </p:nvSpPr>
        <p:spPr bwMode="auto">
          <a:xfrm>
            <a:off x="448540" y="5296395"/>
            <a:ext cx="8147050" cy="824076"/>
          </a:xfrm>
          <a:prstGeom prst="roundRect">
            <a:avLst>
              <a:gd name="adj" fmla="val 16667"/>
            </a:avLst>
          </a:prstGeom>
          <a:gradFill rotWithShape="1">
            <a:gsLst>
              <a:gs pos="0">
                <a:srgbClr val="EAABA0"/>
              </a:gs>
              <a:gs pos="100000">
                <a:srgbClr val="F6D9D4"/>
              </a:gs>
            </a:gsLst>
            <a:lin ang="27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defTabSz="914400">
              <a:lnSpc>
                <a:spcPct val="90000"/>
              </a:lnSpc>
              <a:spcBef>
                <a:spcPct val="40000"/>
              </a:spcBef>
              <a:defRPr/>
            </a:pPr>
            <a:r>
              <a:rPr lang="en-US" kern="0" dirty="0" smtClean="0">
                <a:solidFill>
                  <a:sysClr val="windowText" lastClr="000000"/>
                </a:solidFill>
              </a:rPr>
              <a:t>OBS: </a:t>
            </a:r>
            <a:r>
              <a:rPr lang="pt-BR" kern="0" dirty="0" smtClean="0">
                <a:solidFill>
                  <a:sysClr val="windowText" lastClr="000000"/>
                </a:solidFill>
              </a:rPr>
              <a:t>Melhor cenário de utilização é armazenar dados que não são alterados frequentemente</a:t>
            </a:r>
            <a:endParaRPr lang="en-US" kern="0" dirty="0" smtClean="0">
              <a:solidFill>
                <a:sysClr val="windowText" lastClr="000000"/>
              </a:solidFill>
            </a:endParaRPr>
          </a:p>
        </p:txBody>
      </p:sp>
    </p:spTree>
    <p:extLst>
      <p:ext uri="{BB962C8B-B14F-4D97-AF65-F5344CB8AC3E}">
        <p14:creationId xmlns:p14="http://schemas.microsoft.com/office/powerpoint/2010/main" val="11483712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Funcionamento do Cache</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3</a:t>
            </a:fld>
            <a:endParaRPr lang="en-US" dirty="0">
              <a:solidFill>
                <a:srgbClr val="FFFFFF">
                  <a:tint val="75000"/>
                </a:srgbClr>
              </a:solidFill>
            </a:endParaRPr>
          </a:p>
        </p:txBody>
      </p:sp>
      <p:pic>
        <p:nvPicPr>
          <p:cNvPr id="20" name="Picture 5" descr="E:\projects\6464\KonaH\MSL_PNG_Object_Library\2_Object_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4609" y="1358776"/>
            <a:ext cx="217011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 descr="E:\projects\6464\KonaH\MSL_PNG_Object_Library\User_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947" y="3316163"/>
            <a:ext cx="6365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3" descr="E:\projects\6464\KonaH\MSL_PNG_Object_Library\User_0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6272" y="3344738"/>
            <a:ext cx="623887"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descr="E:\projects\6464\KonaH\MSL_PNG_Object_Library\2_Object_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6659" y="1373063"/>
            <a:ext cx="21209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13"/>
          <p:cNvSpPr txBox="1">
            <a:spLocks noChangeArrowheads="1"/>
          </p:cNvSpPr>
          <p:nvPr/>
        </p:nvSpPr>
        <p:spPr bwMode="auto">
          <a:xfrm>
            <a:off x="3678134" y="1661864"/>
            <a:ext cx="1643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rgbClr val="000000"/>
                </a:solidFill>
                <a:effectLst/>
                <a:uLnTx/>
                <a:uFillTx/>
                <a:latin typeface="Verdana" pitchFamily="34" charset="0"/>
              </a:rPr>
              <a:t>Application</a:t>
            </a:r>
          </a:p>
        </p:txBody>
      </p:sp>
      <p:sp>
        <p:nvSpPr>
          <p:cNvPr id="25" name="TextBox 15"/>
          <p:cNvSpPr txBox="1">
            <a:spLocks noChangeArrowheads="1"/>
          </p:cNvSpPr>
          <p:nvPr/>
        </p:nvSpPr>
        <p:spPr bwMode="auto">
          <a:xfrm>
            <a:off x="6280047" y="1830263"/>
            <a:ext cx="1176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smtClean="0">
                <a:ln>
                  <a:noFill/>
                </a:ln>
                <a:solidFill>
                  <a:srgbClr val="000000"/>
                </a:solidFill>
                <a:effectLst/>
                <a:uLnTx/>
                <a:uFillTx/>
                <a:latin typeface="Verdana" pitchFamily="34" charset="0"/>
              </a:rPr>
              <a:t>Session</a:t>
            </a:r>
          </a:p>
        </p:txBody>
      </p:sp>
      <p:pic>
        <p:nvPicPr>
          <p:cNvPr id="26" name="Picture 6" descr="E:\projects\6464\KonaH\MSL_PNG_Object_Library\2_Object_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022" y="1373063"/>
            <a:ext cx="2170112"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17"/>
          <p:cNvSpPr txBox="1">
            <a:spLocks noChangeArrowheads="1"/>
          </p:cNvSpPr>
          <p:nvPr/>
        </p:nvSpPr>
        <p:spPr bwMode="auto">
          <a:xfrm>
            <a:off x="1474684" y="1825501"/>
            <a:ext cx="1176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smtClean="0">
                <a:ln>
                  <a:noFill/>
                </a:ln>
                <a:solidFill>
                  <a:srgbClr val="000000"/>
                </a:solidFill>
                <a:effectLst/>
                <a:uLnTx/>
                <a:uFillTx/>
                <a:latin typeface="Verdana" pitchFamily="34" charset="0"/>
              </a:rPr>
              <a:t>Session</a:t>
            </a:r>
          </a:p>
        </p:txBody>
      </p:sp>
      <p:pic>
        <p:nvPicPr>
          <p:cNvPr id="28" name="Picture 7" descr="E:\projects\6464\KonaH\MSL_PNG_Object_Library\arrow02_0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2009" y="2401763"/>
            <a:ext cx="190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8" descr="E:\projects\6464\KonaH\MSL_PNG_Object_Library\arrow02_03.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7800829" flipH="1">
            <a:off x="5641393" y="2062099"/>
            <a:ext cx="277393" cy="1768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7" descr="E:\projects\6464\KonaH\MSL_PNG_Object_Library\arrow02_0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9497" y="2354138"/>
            <a:ext cx="190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8" descr="E:\projects\6464\KonaH\MSL_PNG_Object_Library\arrow02_03.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3953091" flipH="1">
            <a:off x="3001066" y="1923132"/>
            <a:ext cx="319087"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13"/>
          <p:cNvSpPr txBox="1">
            <a:spLocks noChangeArrowheads="1"/>
          </p:cNvSpPr>
          <p:nvPr/>
        </p:nvSpPr>
        <p:spPr bwMode="auto">
          <a:xfrm>
            <a:off x="3967074" y="2057510"/>
            <a:ext cx="9605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rgbClr val="000000"/>
                </a:solidFill>
                <a:effectLst/>
                <a:uLnTx/>
                <a:uFillTx/>
                <a:latin typeface="Verdana" pitchFamily="34" charset="0"/>
              </a:rPr>
              <a:t>Cache</a:t>
            </a:r>
          </a:p>
        </p:txBody>
      </p:sp>
      <p:sp>
        <p:nvSpPr>
          <p:cNvPr id="34" name="AutoShape 5"/>
          <p:cNvSpPr>
            <a:spLocks noChangeArrowheads="1"/>
          </p:cNvSpPr>
          <p:nvPr/>
        </p:nvSpPr>
        <p:spPr bwMode="auto">
          <a:xfrm>
            <a:off x="426140" y="5244048"/>
            <a:ext cx="8147050" cy="824076"/>
          </a:xfrm>
          <a:prstGeom prst="roundRect">
            <a:avLst>
              <a:gd name="adj" fmla="val 16667"/>
            </a:avLst>
          </a:prstGeom>
          <a:gradFill rotWithShape="1">
            <a:gsLst>
              <a:gs pos="0">
                <a:srgbClr val="EAABA0"/>
              </a:gs>
              <a:gs pos="100000">
                <a:srgbClr val="F6D9D4"/>
              </a:gs>
            </a:gsLst>
            <a:lin ang="27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defTabSz="914400">
              <a:lnSpc>
                <a:spcPct val="90000"/>
              </a:lnSpc>
              <a:spcBef>
                <a:spcPct val="40000"/>
              </a:spcBef>
              <a:defRPr/>
            </a:pPr>
            <a:r>
              <a:rPr lang="pt-BR" kern="0" dirty="0" smtClean="0">
                <a:solidFill>
                  <a:sysClr val="windowText" lastClr="000000"/>
                </a:solidFill>
              </a:rPr>
              <a:t>OBS: A Principal diferença entre </a:t>
            </a:r>
            <a:r>
              <a:rPr lang="pt-BR" kern="0" dirty="0" err="1" smtClean="0">
                <a:solidFill>
                  <a:sysClr val="windowText" lastClr="000000"/>
                </a:solidFill>
              </a:rPr>
              <a:t>Application</a:t>
            </a:r>
            <a:r>
              <a:rPr lang="pt-BR" kern="0" dirty="0" smtClean="0">
                <a:solidFill>
                  <a:sysClr val="windowText" lastClr="000000"/>
                </a:solidFill>
              </a:rPr>
              <a:t> e Cache é que o Cache possui um Período de Expiração (Data, Hora)</a:t>
            </a:r>
            <a:endParaRPr lang="en-US" kern="0" dirty="0" smtClean="0">
              <a:solidFill>
                <a:sysClr val="windowText" lastClr="000000"/>
              </a:solidFill>
            </a:endParaRPr>
          </a:p>
        </p:txBody>
      </p:sp>
    </p:spTree>
    <p:extLst>
      <p:ext uri="{BB962C8B-B14F-4D97-AF65-F5344CB8AC3E}">
        <p14:creationId xmlns:p14="http://schemas.microsoft.com/office/powerpoint/2010/main" val="267115129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Tipos de Cache</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solidFill>
                  <a:srgbClr val="FFFFFF">
                    <a:tint val="75000"/>
                  </a:srgbClr>
                </a:solidFill>
              </a:rPr>
              <a:pPr/>
              <a:t>4</a:t>
            </a:fld>
            <a:endParaRPr lang="en-US" dirty="0">
              <a:solidFill>
                <a:srgbClr val="FFFFFF">
                  <a:tint val="75000"/>
                </a:srgbClr>
              </a:solidFill>
            </a:endParaRPr>
          </a:p>
        </p:txBody>
      </p:sp>
      <p:pic>
        <p:nvPicPr>
          <p:cNvPr id="43" name="Picture 9" descr="2_Object_D"/>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078656" y="1708110"/>
            <a:ext cx="4690280"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CaixaDeTexto 43"/>
          <p:cNvSpPr txBox="1"/>
          <p:nvPr/>
        </p:nvSpPr>
        <p:spPr>
          <a:xfrm>
            <a:off x="2988734" y="2089769"/>
            <a:ext cx="2677015" cy="430887"/>
          </a:xfrm>
          <a:prstGeom prst="rect">
            <a:avLst/>
          </a:prstGeom>
          <a:noFill/>
        </p:spPr>
        <p:txBody>
          <a:bodyPr wrap="none" lIns="0" tIns="0" rIns="0" bIns="0" rtlCol="0">
            <a:spAutoFit/>
          </a:bodyPr>
          <a:lstStyle/>
          <a:p>
            <a:r>
              <a:rPr lang="pt-BR" sz="2800" b="1" dirty="0" smtClean="0">
                <a:solidFill>
                  <a:schemeClr val="bg1"/>
                </a:solidFill>
              </a:rPr>
              <a:t>Cache de Dados</a:t>
            </a:r>
            <a:endParaRPr lang="pt-BR" sz="2800" b="1" dirty="0">
              <a:solidFill>
                <a:schemeClr val="bg1"/>
              </a:solidFill>
            </a:endParaRPr>
          </a:p>
        </p:txBody>
      </p:sp>
      <p:pic>
        <p:nvPicPr>
          <p:cNvPr id="45" name="Picture 11" descr="2_Object_C"/>
          <p:cNvPicPr>
            <a:picLocks noChangeAspect="1" noChangeArrowheads="1"/>
          </p:cNvPicPr>
          <p:nvPr/>
        </p:nvPicPr>
        <p:blipFill>
          <a:blip r:embed="rId4">
            <a:duotone>
              <a:prstClr val="black"/>
              <a:srgbClr val="F8F57B">
                <a:tint val="45000"/>
                <a:satMod val="400000"/>
              </a:srgbClr>
            </a:duotone>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085930" y="3285993"/>
            <a:ext cx="4690283"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CaixaDeTexto 45"/>
          <p:cNvSpPr txBox="1"/>
          <p:nvPr/>
        </p:nvSpPr>
        <p:spPr>
          <a:xfrm>
            <a:off x="2981664" y="3679693"/>
            <a:ext cx="2761077" cy="430887"/>
          </a:xfrm>
          <a:prstGeom prst="rect">
            <a:avLst/>
          </a:prstGeom>
          <a:noFill/>
        </p:spPr>
        <p:txBody>
          <a:bodyPr wrap="none" lIns="0" tIns="0" rIns="0" bIns="0" rtlCol="0">
            <a:spAutoFit/>
          </a:bodyPr>
          <a:lstStyle/>
          <a:p>
            <a:r>
              <a:rPr lang="pt-BR" sz="2800" b="1" dirty="0" smtClean="0">
                <a:solidFill>
                  <a:schemeClr val="bg1"/>
                </a:solidFill>
              </a:rPr>
              <a:t>Cache de Página</a:t>
            </a:r>
          </a:p>
        </p:txBody>
      </p:sp>
    </p:spTree>
    <p:extLst>
      <p:ext uri="{BB962C8B-B14F-4D97-AF65-F5344CB8AC3E}">
        <p14:creationId xmlns:p14="http://schemas.microsoft.com/office/powerpoint/2010/main" val="266221964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5</a:t>
            </a:fld>
            <a:endParaRPr lang="en-US" dirty="0"/>
          </a:p>
        </p:txBody>
      </p:sp>
      <p:sp>
        <p:nvSpPr>
          <p:cNvPr id="6" name="Rounded Rectangle 844804"/>
          <p:cNvSpPr>
            <a:spLocks noChangeArrowheads="1"/>
          </p:cNvSpPr>
          <p:nvPr/>
        </p:nvSpPr>
        <p:spPr bwMode="auto">
          <a:xfrm>
            <a:off x="598350" y="14716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Criando</a:t>
            </a:r>
            <a:r>
              <a:rPr kumimoji="0" lang="en-US" sz="1600" b="1" i="0" u="none" strike="noStrike" kern="0" cap="none" spc="0" normalizeH="0" baseline="0" noProof="0" dirty="0" smtClean="0">
                <a:ln>
                  <a:noFill/>
                </a:ln>
                <a:solidFill>
                  <a:sysClr val="windowText" lastClr="000000"/>
                </a:solidFill>
                <a:effectLst/>
                <a:uLnTx/>
                <a:uFillTx/>
              </a:rPr>
              <a:t> um </a:t>
            </a:r>
            <a:r>
              <a:rPr kumimoji="0" lang="en-US" sz="1600" b="1" i="0" u="none" strike="noStrike" kern="0" cap="none" spc="0" normalizeH="0" baseline="0" noProof="0" dirty="0" smtClean="0">
                <a:ln>
                  <a:noFill/>
                </a:ln>
                <a:solidFill>
                  <a:sysClr val="windowText" lastClr="000000"/>
                </a:solidFill>
                <a:effectLst/>
                <a:uLnTx/>
                <a:uFillTx/>
              </a:rPr>
              <a:t>Cache Simples</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7" name="Rounded Rectangle 836634"/>
          <p:cNvSpPr>
            <a:spLocks noChangeArrowheads="1"/>
          </p:cNvSpPr>
          <p:nvPr/>
        </p:nvSpPr>
        <p:spPr bwMode="auto">
          <a:xfrm>
            <a:off x="392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4" name="Rounded Rectangle 844804"/>
          <p:cNvSpPr>
            <a:spLocks noChangeArrowheads="1"/>
          </p:cNvSpPr>
          <p:nvPr/>
        </p:nvSpPr>
        <p:spPr bwMode="auto">
          <a:xfrm>
            <a:off x="598350" y="2217784"/>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Visualizando</a:t>
            </a:r>
            <a:r>
              <a:rPr kumimoji="0" lang="en-US" sz="1600" b="1" i="0" u="none" strike="noStrike" kern="0" cap="none" spc="0" normalizeH="0" noProof="0" dirty="0" smtClean="0">
                <a:ln>
                  <a:noFill/>
                </a:ln>
                <a:solidFill>
                  <a:sysClr val="windowText" lastClr="000000"/>
                </a:solidFill>
                <a:effectLst/>
                <a:uLnTx/>
                <a:uFillTx/>
              </a:rPr>
              <a:t> as </a:t>
            </a:r>
            <a:r>
              <a:rPr kumimoji="0" lang="en-US" sz="1600" b="1" i="0" u="none" strike="noStrike" kern="0" cap="none" spc="0" normalizeH="0" noProof="0" dirty="0" err="1" smtClean="0">
                <a:ln>
                  <a:noFill/>
                </a:ln>
                <a:solidFill>
                  <a:sysClr val="windowText" lastClr="000000"/>
                </a:solidFill>
                <a:effectLst/>
                <a:uLnTx/>
                <a:uFillTx/>
              </a:rPr>
              <a:t>Informações</a:t>
            </a:r>
            <a:r>
              <a:rPr kumimoji="0" lang="en-US" sz="1600" b="1" i="0" u="none" strike="noStrike" kern="0" cap="none" spc="0" normalizeH="0" noProof="0" dirty="0" smtClean="0">
                <a:ln>
                  <a:noFill/>
                </a:ln>
                <a:solidFill>
                  <a:sysClr val="windowText" lastClr="000000"/>
                </a:solidFill>
                <a:effectLst/>
                <a:uLnTx/>
                <a:uFillTx/>
              </a:rPr>
              <a:t> da </a:t>
            </a:r>
            <a:r>
              <a:rPr kumimoji="0" lang="en-US" sz="1600" b="1" i="0" u="none" strike="noStrike" kern="0" cap="none" spc="0" normalizeH="0" noProof="0" dirty="0" err="1" smtClean="0">
                <a:ln>
                  <a:noFill/>
                </a:ln>
                <a:solidFill>
                  <a:sysClr val="windowText" lastClr="000000"/>
                </a:solidFill>
                <a:effectLst/>
                <a:uLnTx/>
                <a:uFillTx/>
              </a:rPr>
              <a:t>Requisição</a:t>
            </a:r>
            <a:r>
              <a:rPr kumimoji="0" lang="en-US" sz="1600" b="1" i="0" u="none" strike="noStrike" kern="0" cap="none" spc="0" normalizeH="0" noProof="0" dirty="0" smtClean="0">
                <a:ln>
                  <a:noFill/>
                </a:ln>
                <a:solidFill>
                  <a:sysClr val="windowText" lastClr="000000"/>
                </a:solidFill>
                <a:effectLst/>
                <a:uLnTx/>
                <a:uFillTx/>
              </a:rPr>
              <a:t> </a:t>
            </a:r>
            <a:r>
              <a:rPr kumimoji="0" lang="en-US" sz="1600" b="1" i="0" u="none" strike="noStrike" kern="0" cap="none" spc="0" normalizeH="0" noProof="0" dirty="0" err="1" smtClean="0">
                <a:ln>
                  <a:noFill/>
                </a:ln>
                <a:solidFill>
                  <a:sysClr val="windowText" lastClr="000000"/>
                </a:solidFill>
                <a:effectLst/>
                <a:uLnTx/>
                <a:uFillTx/>
              </a:rPr>
              <a:t>pelo</a:t>
            </a:r>
            <a:r>
              <a:rPr kumimoji="0" lang="en-US" sz="1600" b="1" i="0" u="none" strike="noStrike" kern="0" cap="none" spc="0" normalizeH="0" noProof="0" dirty="0" smtClean="0">
                <a:ln>
                  <a:noFill/>
                </a:ln>
                <a:solidFill>
                  <a:sysClr val="windowText" lastClr="000000"/>
                </a:solidFill>
                <a:effectLst/>
                <a:uLnTx/>
                <a:uFillTx/>
              </a:rPr>
              <a:t> Firefox</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5" name="Rounded Rectangle 836634"/>
          <p:cNvSpPr>
            <a:spLocks noChangeArrowheads="1"/>
          </p:cNvSpPr>
          <p:nvPr/>
        </p:nvSpPr>
        <p:spPr bwMode="auto">
          <a:xfrm>
            <a:off x="392863" y="2333671"/>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endParaRPr kumimoji="0" lang="en-US" sz="2000" b="1" i="0" u="none" strike="noStrike" kern="0" cap="none" spc="0" normalizeH="0" baseline="0" noProof="0" dirty="0" smtClean="0">
              <a:ln>
                <a:noFill/>
              </a:ln>
              <a:solidFill>
                <a:srgbClr val="990033"/>
              </a:solidFill>
              <a:effectLst/>
              <a:uLnTx/>
              <a:uFillTx/>
            </a:endParaRPr>
          </a:p>
        </p:txBody>
      </p:sp>
      <p:sp>
        <p:nvSpPr>
          <p:cNvPr id="16" name="Rounded Rectangle 844804"/>
          <p:cNvSpPr>
            <a:spLocks noChangeArrowheads="1"/>
          </p:cNvSpPr>
          <p:nvPr/>
        </p:nvSpPr>
        <p:spPr bwMode="auto">
          <a:xfrm>
            <a:off x="598350" y="2974037"/>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marL="0" marR="0" lvl="0" indent="0" defTabSz="914400" eaLnBrk="0" fontAlgn="auto" latinLnBrk="0" hangingPunct="0">
              <a:lnSpc>
                <a:spcPct val="165000"/>
              </a:lnSpc>
              <a:spcBef>
                <a:spcPts val="0"/>
              </a:spcBef>
              <a:spcAft>
                <a:spcPts val="0"/>
              </a:spcAft>
              <a:buClr>
                <a:srgbClr val="DC0081"/>
              </a:buClr>
              <a:buSzTx/>
              <a:buFontTx/>
              <a:buNone/>
              <a:tabLst/>
              <a:defRPr/>
            </a:pP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Gravando</a:t>
            </a:r>
            <a:r>
              <a:rPr kumimoji="0" lang="en-US" sz="1600" b="1" i="0" u="none" strike="noStrike" kern="0" cap="none" spc="0" normalizeH="0" baseline="0" noProof="0" dirty="0" smtClean="0">
                <a:ln>
                  <a:noFill/>
                </a:ln>
                <a:solidFill>
                  <a:sysClr val="windowText" lastClr="000000"/>
                </a:solidFill>
                <a:effectLst/>
                <a:uLnTx/>
                <a:uFillTx/>
              </a:rPr>
              <a:t>/</a:t>
            </a:r>
            <a:r>
              <a:rPr kumimoji="0" lang="en-US" sz="1600" b="1" i="0" u="none" strike="noStrike" kern="0" cap="none" spc="0" normalizeH="0" baseline="0" noProof="0" dirty="0" err="1" smtClean="0">
                <a:ln>
                  <a:noFill/>
                </a:ln>
                <a:solidFill>
                  <a:sysClr val="windowText" lastClr="000000"/>
                </a:solidFill>
                <a:effectLst/>
                <a:uLnTx/>
                <a:uFillTx/>
              </a:rPr>
              <a:t>Lendo</a:t>
            </a:r>
            <a:r>
              <a:rPr kumimoji="0" lang="en-US" sz="1600" b="1" i="0" u="none" strike="noStrike" kern="0" cap="none" spc="0" normalizeH="0" baseline="0" noProof="0" dirty="0" smtClean="0">
                <a:ln>
                  <a:noFill/>
                </a:ln>
                <a:solidFill>
                  <a:sysClr val="windowText" lastClr="000000"/>
                </a:solidFill>
                <a:effectLst/>
                <a:uLnTx/>
                <a:uFillTx/>
              </a:rPr>
              <a:t> </a:t>
            </a:r>
            <a:r>
              <a:rPr kumimoji="0" lang="en-US" sz="1600" b="1" i="0" u="none" strike="noStrike" kern="0" cap="none" spc="0" normalizeH="0" baseline="0" noProof="0" dirty="0" err="1" smtClean="0">
                <a:ln>
                  <a:noFill/>
                </a:ln>
                <a:solidFill>
                  <a:sysClr val="windowText" lastClr="000000"/>
                </a:solidFill>
                <a:effectLst/>
                <a:uLnTx/>
                <a:uFillTx/>
              </a:rPr>
              <a:t>Informações</a:t>
            </a:r>
            <a:r>
              <a:rPr kumimoji="0" lang="en-US" sz="1600" b="1" i="0" u="none" strike="noStrike" kern="0" cap="none" spc="0" normalizeH="0" baseline="0" noProof="0" dirty="0" smtClean="0">
                <a:ln>
                  <a:noFill/>
                </a:ln>
                <a:solidFill>
                  <a:sysClr val="windowText" lastClr="000000"/>
                </a:solidFill>
                <a:effectLst/>
                <a:uLnTx/>
                <a:uFillTx/>
              </a:rPr>
              <a:t> do Cache entre </a:t>
            </a:r>
            <a:r>
              <a:rPr kumimoji="0" lang="en-US" sz="1600" b="1" i="0" u="none" strike="noStrike" kern="0" cap="none" spc="0" normalizeH="0" baseline="0" noProof="0" dirty="0" err="1" smtClean="0">
                <a:ln>
                  <a:noFill/>
                </a:ln>
                <a:solidFill>
                  <a:sysClr val="windowText" lastClr="000000"/>
                </a:solidFill>
                <a:effectLst/>
                <a:uLnTx/>
                <a:uFillTx/>
              </a:rPr>
              <a:t>Navegadores</a:t>
            </a:r>
            <a:endParaRPr kumimoji="0" lang="en-US" sz="1600" b="1" i="0" u="none" strike="noStrike" kern="0" cap="none" spc="0" normalizeH="0" baseline="0" noProof="0" dirty="0" smtClean="0">
              <a:ln>
                <a:noFill/>
              </a:ln>
              <a:solidFill>
                <a:sysClr val="windowText" lastClr="000000"/>
              </a:solidFill>
              <a:effectLst/>
              <a:uLnTx/>
              <a:uFillTx/>
            </a:endParaRPr>
          </a:p>
        </p:txBody>
      </p:sp>
      <p:sp>
        <p:nvSpPr>
          <p:cNvPr id="17" name="Rounded Rectangle 836634"/>
          <p:cNvSpPr>
            <a:spLocks noChangeArrowheads="1"/>
          </p:cNvSpPr>
          <p:nvPr/>
        </p:nvSpPr>
        <p:spPr bwMode="auto">
          <a:xfrm>
            <a:off x="392863" y="3089924"/>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3</a:t>
            </a:r>
            <a:endParaRPr kumimoji="0" lang="en-US" sz="2000" b="1" i="0" u="none" strike="noStrike" kern="0" cap="none" spc="0" normalizeH="0" baseline="0" noProof="0" dirty="0" smtClean="0">
              <a:ln>
                <a:noFill/>
              </a:ln>
              <a:solidFill>
                <a:srgbClr val="990033"/>
              </a:solidFill>
              <a:effectLst/>
              <a:uLnTx/>
              <a:uFillTx/>
            </a:endParaRPr>
          </a:p>
        </p:txBody>
      </p:sp>
    </p:spTree>
    <p:extLst>
      <p:ext uri="{BB962C8B-B14F-4D97-AF65-F5344CB8AC3E}">
        <p14:creationId xmlns:p14="http://schemas.microsoft.com/office/powerpoint/2010/main" val="390952047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Tipos de Expiração</a:t>
            </a:r>
            <a:endParaRPr lang="pt-BR" sz="34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6</a:t>
            </a:fld>
            <a:endParaRPr lang="en-US" dirty="0"/>
          </a:p>
        </p:txBody>
      </p:sp>
      <p:sp>
        <p:nvSpPr>
          <p:cNvPr id="22" name="AutoShape 14"/>
          <p:cNvSpPr>
            <a:spLocks noChangeArrowheads="1"/>
          </p:cNvSpPr>
          <p:nvPr/>
        </p:nvSpPr>
        <p:spPr bwMode="auto">
          <a:xfrm>
            <a:off x="700446" y="1056755"/>
            <a:ext cx="7689850" cy="787400"/>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b="1" i="0" u="none" strike="noStrike" kern="0" cap="none" spc="0" normalizeH="0" baseline="0" noProof="0" dirty="0" smtClean="0">
                <a:ln>
                  <a:noFill/>
                </a:ln>
                <a:solidFill>
                  <a:sysClr val="windowText" lastClr="000000"/>
                </a:solidFill>
                <a:effectLst/>
                <a:uLnTx/>
                <a:uFillTx/>
              </a:rPr>
              <a:t> </a:t>
            </a:r>
            <a:r>
              <a:rPr kumimoji="0" lang="en-US" b="1" i="0" u="none" strike="noStrike" kern="0" cap="none" spc="0" normalizeH="0" baseline="0" noProof="0" dirty="0" err="1" smtClean="0">
                <a:ln>
                  <a:noFill/>
                </a:ln>
                <a:solidFill>
                  <a:sysClr val="windowText" lastClr="000000"/>
                </a:solidFill>
                <a:effectLst/>
                <a:uLnTx/>
                <a:uFillTx/>
              </a:rPr>
              <a:t>Expiração</a:t>
            </a:r>
            <a:r>
              <a:rPr kumimoji="0" lang="en-US" b="1" i="0" u="none" strike="noStrike" kern="0" cap="none" spc="0" normalizeH="0" baseline="0" noProof="0" dirty="0" smtClean="0">
                <a:ln>
                  <a:noFill/>
                </a:ln>
                <a:solidFill>
                  <a:sysClr val="windowText" lastClr="000000"/>
                </a:solidFill>
                <a:effectLst/>
                <a:uLnTx/>
                <a:uFillTx/>
              </a:rPr>
              <a:t> é o </a:t>
            </a:r>
            <a:r>
              <a:rPr kumimoji="0" lang="en-US" b="1" i="0" u="none" strike="noStrike" kern="0" cap="none" spc="0" normalizeH="0" baseline="0" noProof="0" dirty="0" err="1" smtClean="0">
                <a:ln>
                  <a:noFill/>
                </a:ln>
                <a:solidFill>
                  <a:sysClr val="windowText" lastClr="000000"/>
                </a:solidFill>
                <a:effectLst/>
                <a:uLnTx/>
                <a:uFillTx/>
              </a:rPr>
              <a:t>período</a:t>
            </a:r>
            <a:r>
              <a:rPr kumimoji="0" lang="en-US" b="1" i="0" u="none" strike="noStrike" kern="0" cap="none" spc="0" normalizeH="0" noProof="0" dirty="0" smtClean="0">
                <a:ln>
                  <a:noFill/>
                </a:ln>
                <a:solidFill>
                  <a:sysClr val="windowText" lastClr="000000"/>
                </a:solidFill>
                <a:effectLst/>
                <a:uLnTx/>
                <a:uFillTx/>
              </a:rPr>
              <a:t> </a:t>
            </a:r>
            <a:r>
              <a:rPr kumimoji="0" lang="en-US" b="1" i="0" u="none" strike="noStrike" kern="0" cap="none" spc="0" normalizeH="0" noProof="0" dirty="0" err="1" smtClean="0">
                <a:ln>
                  <a:noFill/>
                </a:ln>
                <a:solidFill>
                  <a:sysClr val="windowText" lastClr="000000"/>
                </a:solidFill>
                <a:effectLst/>
                <a:uLnTx/>
                <a:uFillTx/>
              </a:rPr>
              <a:t>que</a:t>
            </a:r>
            <a:r>
              <a:rPr kumimoji="0" lang="en-US" b="1" i="0" u="none" strike="noStrike" kern="0" cap="none" spc="0" normalizeH="0" noProof="0" dirty="0" smtClean="0">
                <a:ln>
                  <a:noFill/>
                </a:ln>
                <a:solidFill>
                  <a:sysClr val="windowText" lastClr="000000"/>
                </a:solidFill>
                <a:effectLst/>
                <a:uLnTx/>
                <a:uFillTx/>
              </a:rPr>
              <a:t> as </a:t>
            </a:r>
            <a:r>
              <a:rPr kumimoji="0" lang="en-US" b="1" i="0" u="none" strike="noStrike" kern="0" cap="none" spc="0" normalizeH="0" noProof="0" dirty="0" err="1" smtClean="0">
                <a:ln>
                  <a:noFill/>
                </a:ln>
                <a:solidFill>
                  <a:sysClr val="windowText" lastClr="000000"/>
                </a:solidFill>
                <a:effectLst/>
                <a:uLnTx/>
                <a:uFillTx/>
              </a:rPr>
              <a:t>informações</a:t>
            </a:r>
            <a:r>
              <a:rPr kumimoji="0" lang="en-US" b="1" i="0" u="none" strike="noStrike" kern="0" cap="none" spc="0" normalizeH="0" noProof="0" dirty="0" smtClean="0">
                <a:ln>
                  <a:noFill/>
                </a:ln>
                <a:solidFill>
                  <a:sysClr val="windowText" lastClr="000000"/>
                </a:solidFill>
                <a:effectLst/>
                <a:uLnTx/>
                <a:uFillTx/>
              </a:rPr>
              <a:t> </a:t>
            </a:r>
            <a:r>
              <a:rPr kumimoji="0" lang="en-US" b="1" i="0" u="none" strike="noStrike" kern="0" cap="none" spc="0" normalizeH="0" noProof="0" dirty="0" err="1" smtClean="0">
                <a:ln>
                  <a:noFill/>
                </a:ln>
                <a:solidFill>
                  <a:sysClr val="windowText" lastClr="000000"/>
                </a:solidFill>
                <a:effectLst/>
                <a:uLnTx/>
                <a:uFillTx/>
              </a:rPr>
              <a:t>ficarão</a:t>
            </a:r>
            <a:r>
              <a:rPr kumimoji="0" lang="en-US" b="1" i="0" u="none" strike="noStrike" kern="0" cap="none" spc="0" normalizeH="0" noProof="0" dirty="0" smtClean="0">
                <a:ln>
                  <a:noFill/>
                </a:ln>
                <a:solidFill>
                  <a:sysClr val="windowText" lastClr="000000"/>
                </a:solidFill>
                <a:effectLst/>
                <a:uLnTx/>
                <a:uFillTx/>
              </a:rPr>
              <a:t> </a:t>
            </a:r>
            <a:r>
              <a:rPr kumimoji="0" lang="en-US" b="1" i="0" u="none" strike="noStrike" kern="0" cap="none" spc="0" normalizeH="0" noProof="0" dirty="0" err="1" smtClean="0">
                <a:ln>
                  <a:noFill/>
                </a:ln>
                <a:solidFill>
                  <a:sysClr val="windowText" lastClr="000000"/>
                </a:solidFill>
                <a:effectLst/>
                <a:uLnTx/>
                <a:uFillTx/>
              </a:rPr>
              <a:t>na</a:t>
            </a:r>
            <a:r>
              <a:rPr kumimoji="0" lang="en-US" b="1" i="0" u="none" strike="noStrike" kern="0" cap="none" spc="0" normalizeH="0" noProof="0" dirty="0" smtClean="0">
                <a:ln>
                  <a:noFill/>
                </a:ln>
                <a:solidFill>
                  <a:sysClr val="windowText" lastClr="000000"/>
                </a:solidFill>
                <a:effectLst/>
                <a:uLnTx/>
                <a:uFillTx/>
              </a:rPr>
              <a:t> </a:t>
            </a:r>
            <a:r>
              <a:rPr kumimoji="0" lang="en-US" b="1" i="0" u="none" strike="noStrike" kern="0" cap="none" spc="0" normalizeH="0" noProof="0" dirty="0" err="1" smtClean="0">
                <a:ln>
                  <a:noFill/>
                </a:ln>
                <a:solidFill>
                  <a:sysClr val="windowText" lastClr="000000"/>
                </a:solidFill>
                <a:effectLst/>
                <a:uLnTx/>
                <a:uFillTx/>
              </a:rPr>
              <a:t>memória</a:t>
            </a:r>
            <a:endParaRPr lang="en-US" b="1" kern="0" dirty="0">
              <a:solidFill>
                <a:sysClr val="windowText" lastClr="000000"/>
              </a:solidFill>
            </a:endParaRPr>
          </a:p>
        </p:txBody>
      </p:sp>
      <p:pic>
        <p:nvPicPr>
          <p:cNvPr id="11" name="Picture 9" descr="2_Object_D"/>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078656" y="2293990"/>
            <a:ext cx="4690280"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aixaDeTexto 11"/>
          <p:cNvSpPr txBox="1"/>
          <p:nvPr/>
        </p:nvSpPr>
        <p:spPr>
          <a:xfrm>
            <a:off x="2843655" y="2533636"/>
            <a:ext cx="3246081" cy="738664"/>
          </a:xfrm>
          <a:prstGeom prst="rect">
            <a:avLst/>
          </a:prstGeom>
          <a:noFill/>
        </p:spPr>
        <p:txBody>
          <a:bodyPr wrap="none" lIns="0" tIns="0" rIns="0" bIns="0" rtlCol="0">
            <a:spAutoFit/>
          </a:bodyPr>
          <a:lstStyle/>
          <a:p>
            <a:r>
              <a:rPr lang="pt-BR" sz="2800" b="1" dirty="0" smtClean="0">
                <a:solidFill>
                  <a:schemeClr val="bg1"/>
                </a:solidFill>
              </a:rPr>
              <a:t>Expiração Absoluta</a:t>
            </a:r>
          </a:p>
          <a:p>
            <a:pPr algn="ctr"/>
            <a:r>
              <a:rPr lang="pt-BR" sz="2000" b="1" dirty="0" smtClean="0">
                <a:solidFill>
                  <a:schemeClr val="bg1"/>
                </a:solidFill>
              </a:rPr>
              <a:t>Data</a:t>
            </a:r>
            <a:endParaRPr lang="pt-BR" sz="2000" b="1" dirty="0">
              <a:solidFill>
                <a:schemeClr val="bg1"/>
              </a:solidFill>
            </a:endParaRPr>
          </a:p>
        </p:txBody>
      </p:sp>
      <p:pic>
        <p:nvPicPr>
          <p:cNvPr id="13" name="Picture 11" descr="2_Object_C"/>
          <p:cNvPicPr>
            <a:picLocks noChangeAspect="1" noChangeArrowheads="1"/>
          </p:cNvPicPr>
          <p:nvPr/>
        </p:nvPicPr>
        <p:blipFill>
          <a:blip r:embed="rId4">
            <a:duotone>
              <a:prstClr val="black"/>
              <a:srgbClr val="F8F57B">
                <a:tint val="45000"/>
                <a:satMod val="400000"/>
              </a:srgbClr>
            </a:duotone>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085930" y="3871873"/>
            <a:ext cx="4690283" cy="119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aixaDeTexto 15"/>
          <p:cNvSpPr txBox="1"/>
          <p:nvPr/>
        </p:nvSpPr>
        <p:spPr>
          <a:xfrm>
            <a:off x="2803076" y="4111519"/>
            <a:ext cx="3475503" cy="738664"/>
          </a:xfrm>
          <a:prstGeom prst="rect">
            <a:avLst/>
          </a:prstGeom>
          <a:noFill/>
        </p:spPr>
        <p:txBody>
          <a:bodyPr wrap="none" lIns="0" tIns="0" rIns="0" bIns="0" rtlCol="0">
            <a:spAutoFit/>
          </a:bodyPr>
          <a:lstStyle/>
          <a:p>
            <a:r>
              <a:rPr lang="pt-BR" sz="2800" b="1" dirty="0" smtClean="0">
                <a:solidFill>
                  <a:schemeClr val="bg1"/>
                </a:solidFill>
              </a:rPr>
              <a:t>Expiração Deslizante</a:t>
            </a:r>
          </a:p>
          <a:p>
            <a:pPr algn="ctr"/>
            <a:r>
              <a:rPr lang="pt-BR" sz="2000" b="1" dirty="0" smtClean="0">
                <a:solidFill>
                  <a:schemeClr val="bg1"/>
                </a:solidFill>
              </a:rPr>
              <a:t>Tempo</a:t>
            </a:r>
          </a:p>
        </p:txBody>
      </p:sp>
    </p:spTree>
    <p:extLst>
      <p:ext uri="{BB962C8B-B14F-4D97-AF65-F5344CB8AC3E}">
        <p14:creationId xmlns:p14="http://schemas.microsoft.com/office/powerpoint/2010/main" val="29215354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Expiração Absoluta</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7</a:t>
            </a:fld>
            <a:endParaRPr lang="en-US" dirty="0"/>
          </a:p>
        </p:txBody>
      </p:sp>
      <p:sp>
        <p:nvSpPr>
          <p:cNvPr id="8" name="AutoShape 12"/>
          <p:cNvSpPr>
            <a:spLocks noChangeArrowheads="1"/>
          </p:cNvSpPr>
          <p:nvPr/>
        </p:nvSpPr>
        <p:spPr bwMode="auto">
          <a:xfrm>
            <a:off x="443553" y="1073299"/>
            <a:ext cx="8147050" cy="1432395"/>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9" name="Group 13"/>
          <p:cNvGrpSpPr>
            <a:grpSpLocks/>
          </p:cNvGrpSpPr>
          <p:nvPr/>
        </p:nvGrpSpPr>
        <p:grpSpPr bwMode="auto">
          <a:xfrm>
            <a:off x="557853" y="1545735"/>
            <a:ext cx="7918450" cy="787400"/>
            <a:chOff x="314" y="1184"/>
            <a:chExt cx="4988" cy="496"/>
          </a:xfrm>
        </p:grpSpPr>
        <p:sp>
          <p:nvSpPr>
            <p:cNvPr id="1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i="0" u="none" strike="noStrike" kern="0" cap="none" spc="0" normalizeH="0" baseline="0" noProof="0" dirty="0" smtClean="0">
                  <a:ln>
                    <a:noFill/>
                  </a:ln>
                  <a:solidFill>
                    <a:sysClr val="windowText" lastClr="000000"/>
                  </a:solidFill>
                  <a:effectLst/>
                  <a:uLnTx/>
                  <a:uFillTx/>
                </a:rPr>
                <a:t> </a:t>
              </a:r>
              <a:r>
                <a:rPr lang="en-US" kern="0" noProof="0" dirty="0" err="1" smtClean="0">
                  <a:solidFill>
                    <a:sysClr val="windowText" lastClr="000000"/>
                  </a:solidFill>
                </a:rPr>
                <a:t>Definimos</a:t>
              </a:r>
              <a:r>
                <a:rPr lang="en-US" kern="0" noProof="0" dirty="0" smtClean="0">
                  <a:solidFill>
                    <a:sysClr val="windowText" lastClr="000000"/>
                  </a:solidFill>
                </a:rPr>
                <a:t> a </a:t>
              </a:r>
              <a:r>
                <a:rPr lang="en-US" b="1" kern="0" noProof="0" dirty="0" err="1" smtClean="0">
                  <a:solidFill>
                    <a:sysClr val="windowText" lastClr="000000"/>
                  </a:solidFill>
                </a:rPr>
                <a:t>dat</a:t>
              </a:r>
              <a:r>
                <a:rPr lang="en-US" b="1" kern="0" dirty="0" smtClean="0">
                  <a:solidFill>
                    <a:sysClr val="windowText" lastClr="000000"/>
                  </a:solidFill>
                </a:rPr>
                <a:t>a </a:t>
              </a:r>
              <a:r>
                <a:rPr lang="en-US" kern="0" dirty="0" err="1" smtClean="0">
                  <a:solidFill>
                    <a:sysClr val="windowText" lastClr="000000"/>
                  </a:solidFill>
                </a:rPr>
                <a:t>que</a:t>
              </a:r>
              <a:r>
                <a:rPr lang="en-US" kern="0" dirty="0" smtClean="0">
                  <a:solidFill>
                    <a:sysClr val="windowText" lastClr="000000"/>
                  </a:solidFill>
                </a:rPr>
                <a:t> a </a:t>
              </a:r>
              <a:r>
                <a:rPr lang="en-US" kern="0" dirty="0" err="1" smtClean="0">
                  <a:solidFill>
                    <a:sysClr val="windowText" lastClr="000000"/>
                  </a:solidFill>
                </a:rPr>
                <a:t>informação</a:t>
              </a:r>
              <a:r>
                <a:rPr lang="en-US" kern="0" dirty="0" smtClean="0">
                  <a:solidFill>
                    <a:sysClr val="windowText" lastClr="000000"/>
                  </a:solidFill>
                </a:rPr>
                <a:t> </a:t>
              </a:r>
              <a:r>
                <a:rPr lang="en-US" kern="0" dirty="0" err="1" smtClean="0">
                  <a:solidFill>
                    <a:sysClr val="windowText" lastClr="000000"/>
                  </a:solidFill>
                </a:rPr>
                <a:t>será</a:t>
              </a:r>
              <a:r>
                <a:rPr lang="en-US" kern="0" dirty="0" smtClean="0">
                  <a:solidFill>
                    <a:sysClr val="windowText" lastClr="000000"/>
                  </a:solidFill>
                </a:rPr>
                <a:t> </a:t>
              </a:r>
              <a:r>
                <a:rPr lang="en-US" kern="0" dirty="0" err="1" smtClean="0">
                  <a:solidFill>
                    <a:sysClr val="windowText" lastClr="000000"/>
                  </a:solidFill>
                </a:rPr>
                <a:t>removida</a:t>
              </a:r>
              <a:r>
                <a:rPr lang="en-US" kern="0" dirty="0" smtClean="0">
                  <a:solidFill>
                    <a:sysClr val="windowText" lastClr="000000"/>
                  </a:solidFill>
                </a:rPr>
                <a:t> do cache</a:t>
              </a:r>
              <a:endParaRPr lang="en-US" b="1" kern="0" dirty="0">
                <a:solidFill>
                  <a:sysClr val="windowText" lastClr="000000"/>
                </a:solidFill>
              </a:endParaRPr>
            </a:p>
          </p:txBody>
        </p:sp>
        <p:sp>
          <p:nvSpPr>
            <p:cNvPr id="1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a:ln>
                    <a:noFill/>
                  </a:ln>
                  <a:solidFill>
                    <a:sysClr val="windowText" lastClr="000000"/>
                  </a:solidFill>
                  <a:effectLst/>
                  <a:uLnTx/>
                  <a:uFillTx/>
                </a:rPr>
                <a:t>1</a:t>
              </a:r>
            </a:p>
          </p:txBody>
        </p:sp>
      </p:grpSp>
      <p:pic>
        <p:nvPicPr>
          <p:cNvPr id="15" name="Picture 2" descr="E:\projects\6464\KonaH\MSL_PNG_Object_Library\User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853" y="4602038"/>
            <a:ext cx="6365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descr="E:\projects\6464\KonaH\MSL_PNG_Object_Library\2_Object_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47" y="2658938"/>
            <a:ext cx="2170112"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7"/>
          <p:cNvSpPr txBox="1">
            <a:spLocks noChangeArrowheads="1"/>
          </p:cNvSpPr>
          <p:nvPr/>
        </p:nvSpPr>
        <p:spPr bwMode="auto">
          <a:xfrm>
            <a:off x="1032012" y="3111376"/>
            <a:ext cx="9605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rgbClr val="000000"/>
                </a:solidFill>
                <a:effectLst/>
                <a:uLnTx/>
                <a:uFillTx/>
                <a:latin typeface="Verdana" pitchFamily="34" charset="0"/>
              </a:rPr>
              <a:t>Cache</a:t>
            </a:r>
          </a:p>
        </p:txBody>
      </p:sp>
      <p:pic>
        <p:nvPicPr>
          <p:cNvPr id="18" name="Picture 7" descr="E:\projects\6464\KonaH\MSL_PNG_Object_Library\arrow02_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403" y="3640013"/>
            <a:ext cx="190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 descr="E:\projects\6464\KonaH\MSL_PNG_Object_Library\User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228" y="4602038"/>
            <a:ext cx="6365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7" descr="E:\projects\6464\KonaH\MSL_PNG_Object_Library\arrow02_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778" y="3640013"/>
            <a:ext cx="190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 descr="E:\projects\6464\KonaH\MSL_PNG_Object_Library\User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514" y="4602038"/>
            <a:ext cx="6365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 descr="E:\projects\6464\KonaH\MSL_PNG_Object_Library\arrow02_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0064" y="3640013"/>
            <a:ext cx="190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5174" y="3111376"/>
            <a:ext cx="2655679" cy="2507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382001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230188"/>
            <a:ext cx="8382000" cy="553998"/>
          </a:xfrm>
        </p:spPr>
        <p:txBody>
          <a:bodyPr/>
          <a:lstStyle/>
          <a:p>
            <a:r>
              <a:rPr lang="pt-BR" sz="4000" dirty="0" smtClean="0"/>
              <a:t>Expiração Deslizante</a:t>
            </a:r>
            <a:endParaRPr lang="pt-BR" sz="4000"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8</a:t>
            </a:fld>
            <a:endParaRPr lang="en-US" dirty="0"/>
          </a:p>
        </p:txBody>
      </p:sp>
      <p:sp>
        <p:nvSpPr>
          <p:cNvPr id="8" name="AutoShape 12"/>
          <p:cNvSpPr>
            <a:spLocks noChangeArrowheads="1"/>
          </p:cNvSpPr>
          <p:nvPr/>
        </p:nvSpPr>
        <p:spPr bwMode="auto">
          <a:xfrm>
            <a:off x="443553" y="1073299"/>
            <a:ext cx="8147050" cy="1432395"/>
          </a:xfrm>
          <a:prstGeom prst="roundRect">
            <a:avLst>
              <a:gd name="adj" fmla="val 6463"/>
            </a:avLst>
          </a:prstGeom>
          <a:gradFill rotWithShape="1">
            <a:gsLst>
              <a:gs pos="0">
                <a:srgbClr val="8DACD0"/>
              </a:gs>
              <a:gs pos="100000">
                <a:srgbClr val="DEE7F1"/>
              </a:gs>
            </a:gsLst>
            <a:lin ang="2700000" scaled="1"/>
          </a:gradFill>
          <a:ln w="9525" algn="ctr">
            <a:noFill/>
            <a:round/>
            <a:headEnd/>
            <a:tailEnd/>
          </a:ln>
          <a:effectLst>
            <a:outerShdw dist="35921" dir="2700000" algn="ctr" rotWithShape="0">
              <a:srgbClr val="5F5F5F">
                <a:alpha val="50000"/>
              </a:srgbClr>
            </a:outerShdw>
          </a:effectLst>
        </p:spPr>
        <p:txBody>
          <a:bodyPr lIns="182880" rIns="182880"/>
          <a:lstStyle/>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r>
              <a:rPr lang="en-US" sz="2000" b="1" kern="0" dirty="0" err="1" smtClean="0">
                <a:solidFill>
                  <a:sysClr val="windowText" lastClr="000000"/>
                </a:solidFill>
              </a:rPr>
              <a:t>Considerações</a:t>
            </a:r>
            <a:r>
              <a:rPr kumimoji="0" lang="en-US" sz="2000" b="1" i="0" u="none" strike="noStrike" kern="0" cap="none" spc="0" normalizeH="0" baseline="0" noProof="0" dirty="0" smtClean="0">
                <a:ln>
                  <a:noFill/>
                </a:ln>
                <a:solidFill>
                  <a:sysClr val="windowText" lastClr="000000"/>
                </a:solidFill>
                <a:effectLst/>
                <a:uLnTx/>
                <a:uFillTx/>
              </a:rPr>
              <a:t>:</a:t>
            </a: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GB" sz="2000" b="1" i="0" u="none" strike="noStrike" kern="0" cap="none" spc="0" normalizeH="0" baseline="0" noProof="0" dirty="0" smtClean="0">
              <a:ln>
                <a:noFill/>
              </a:ln>
              <a:solidFill>
                <a:sysClr val="windowText" lastClr="000000"/>
              </a:solidFill>
              <a:effectLst/>
              <a:uLnTx/>
              <a:uFillTx/>
              <a:latin typeface="Lucida Sans Typewriter" pitchFamily="49" charset="0"/>
            </a:endParaRPr>
          </a:p>
          <a:p>
            <a:pPr marL="0" marR="0" lvl="0" indent="0" algn="l" defTabSz="914400" eaLnBrk="1" fontAlgn="auto" latinLnBrk="0" hangingPunct="1">
              <a:lnSpc>
                <a:spcPct val="90000"/>
              </a:lnSpc>
              <a:spcBef>
                <a:spcPct val="70000"/>
              </a:spcBef>
              <a:spcAft>
                <a:spcPts val="0"/>
              </a:spcAft>
              <a:buClr>
                <a:srgbClr val="006699"/>
              </a:buClr>
              <a:buSzPct val="90000"/>
              <a:buFontTx/>
              <a:buNone/>
              <a:tabLst/>
              <a:defRPr/>
            </a:pPr>
            <a:endParaRPr kumimoji="0" lang="en-US" sz="2000" b="0" i="0" u="none" strike="noStrike" kern="0" cap="none" spc="0" normalizeH="0" baseline="0" noProof="0" dirty="0" smtClean="0">
              <a:ln>
                <a:noFill/>
              </a:ln>
              <a:solidFill>
                <a:sysClr val="windowText" lastClr="000000"/>
              </a:solidFill>
              <a:effectLst/>
              <a:uLnTx/>
              <a:uFillTx/>
            </a:endParaRPr>
          </a:p>
        </p:txBody>
      </p:sp>
      <p:grpSp>
        <p:nvGrpSpPr>
          <p:cNvPr id="9" name="Group 13"/>
          <p:cNvGrpSpPr>
            <a:grpSpLocks/>
          </p:cNvGrpSpPr>
          <p:nvPr/>
        </p:nvGrpSpPr>
        <p:grpSpPr bwMode="auto">
          <a:xfrm>
            <a:off x="557853" y="1545735"/>
            <a:ext cx="7918450" cy="787400"/>
            <a:chOff x="314" y="1184"/>
            <a:chExt cx="4988" cy="496"/>
          </a:xfrm>
        </p:grpSpPr>
        <p:sp>
          <p:nvSpPr>
            <p:cNvPr id="10" name="AutoShape 14"/>
            <p:cNvSpPr>
              <a:spLocks noChangeArrowheads="1"/>
            </p:cNvSpPr>
            <p:nvPr/>
          </p:nvSpPr>
          <p:spPr bwMode="auto">
            <a:xfrm>
              <a:off x="458" y="1184"/>
              <a:ext cx="4844" cy="496"/>
            </a:xfrm>
            <a:prstGeom prst="roundRect">
              <a:avLst>
                <a:gd name="adj" fmla="val 8324"/>
              </a:avLst>
            </a:prstGeom>
            <a:gradFill rotWithShape="1">
              <a:gsLst>
                <a:gs pos="0">
                  <a:srgbClr val="E4CD9A"/>
                </a:gs>
                <a:gs pos="100000">
                  <a:srgbClr val="EEEFD7"/>
                </a:gs>
              </a:gsLst>
              <a:lin ang="2700000" scaled="1"/>
            </a:gradFill>
            <a:ln w="9525" algn="ctr">
              <a:noFill/>
              <a:round/>
              <a:headEnd/>
              <a:tailEnd/>
            </a:ln>
            <a:effectLst>
              <a:outerShdw dist="35921" dir="2700000" algn="ctr" rotWithShape="0">
                <a:srgbClr val="AFAFAF"/>
              </a:outerShdw>
            </a:effectLst>
          </p:spPr>
          <p:txBody>
            <a:bodyPr lIns="365760" rIns="182880" anchor="ctr"/>
            <a:lstStyle/>
            <a:p>
              <a:pPr defTabSz="914400">
                <a:lnSpc>
                  <a:spcPct val="90000"/>
                </a:lnSpc>
                <a:spcBef>
                  <a:spcPct val="40000"/>
                </a:spcBef>
                <a:defRPr/>
              </a:pPr>
              <a:r>
                <a:rPr kumimoji="0" lang="en-US" i="0" u="none" strike="noStrike" kern="0" cap="none" spc="0" normalizeH="0" baseline="0" noProof="0" dirty="0" smtClean="0">
                  <a:ln>
                    <a:noFill/>
                  </a:ln>
                  <a:solidFill>
                    <a:sysClr val="windowText" lastClr="000000"/>
                  </a:solidFill>
                  <a:effectLst/>
                  <a:uLnTx/>
                  <a:uFillTx/>
                </a:rPr>
                <a:t> </a:t>
              </a:r>
              <a:r>
                <a:rPr lang="en-US" kern="0" noProof="0" dirty="0" err="1" smtClean="0">
                  <a:solidFill>
                    <a:sysClr val="windowText" lastClr="000000"/>
                  </a:solidFill>
                </a:rPr>
                <a:t>Definimos</a:t>
              </a:r>
              <a:r>
                <a:rPr lang="en-US" kern="0" noProof="0" dirty="0" smtClean="0">
                  <a:solidFill>
                    <a:sysClr val="windowText" lastClr="000000"/>
                  </a:solidFill>
                </a:rPr>
                <a:t> o </a:t>
              </a:r>
              <a:r>
                <a:rPr lang="en-US" b="1" kern="0" noProof="0" dirty="0" err="1" smtClean="0">
                  <a:solidFill>
                    <a:sysClr val="windowText" lastClr="000000"/>
                  </a:solidFill>
                </a:rPr>
                <a:t>intervalo</a:t>
              </a:r>
              <a:r>
                <a:rPr lang="en-US" b="1" kern="0" noProof="0" dirty="0" smtClean="0">
                  <a:solidFill>
                    <a:sysClr val="windowText" lastClr="000000"/>
                  </a:solidFill>
                </a:rPr>
                <a:t> de tempo </a:t>
              </a:r>
              <a:r>
                <a:rPr lang="en-US" kern="0" noProof="0" dirty="0" err="1" smtClean="0">
                  <a:solidFill>
                    <a:sysClr val="windowText" lastClr="000000"/>
                  </a:solidFill>
                </a:rPr>
                <a:t>em</a:t>
              </a:r>
              <a:r>
                <a:rPr lang="en-US" kern="0" noProof="0" dirty="0" smtClean="0">
                  <a:solidFill>
                    <a:sysClr val="windowText" lastClr="000000"/>
                  </a:solidFill>
                </a:rPr>
                <a:t> </a:t>
              </a:r>
              <a:r>
                <a:rPr lang="en-US" kern="0" noProof="0" dirty="0" err="1" smtClean="0">
                  <a:solidFill>
                    <a:sysClr val="windowText" lastClr="000000"/>
                  </a:solidFill>
                </a:rPr>
                <a:t>que</a:t>
              </a:r>
              <a:r>
                <a:rPr lang="en-US" kern="0" noProof="0" dirty="0" smtClean="0">
                  <a:solidFill>
                    <a:sysClr val="windowText" lastClr="000000"/>
                  </a:solidFill>
                </a:rPr>
                <a:t> </a:t>
              </a:r>
              <a:r>
                <a:rPr lang="en-US" kern="0" dirty="0" smtClean="0">
                  <a:solidFill>
                    <a:sysClr val="windowText" lastClr="000000"/>
                  </a:solidFill>
                </a:rPr>
                <a:t>a </a:t>
              </a:r>
              <a:r>
                <a:rPr lang="en-US" kern="0" dirty="0" err="1" smtClean="0">
                  <a:solidFill>
                    <a:sysClr val="windowText" lastClr="000000"/>
                  </a:solidFill>
                </a:rPr>
                <a:t>informação</a:t>
              </a:r>
              <a:r>
                <a:rPr lang="en-US" kern="0" dirty="0" smtClean="0">
                  <a:solidFill>
                    <a:sysClr val="windowText" lastClr="000000"/>
                  </a:solidFill>
                </a:rPr>
                <a:t> </a:t>
              </a:r>
              <a:r>
                <a:rPr lang="en-US" kern="0" dirty="0" err="1" smtClean="0">
                  <a:solidFill>
                    <a:sysClr val="windowText" lastClr="000000"/>
                  </a:solidFill>
                </a:rPr>
                <a:t>será</a:t>
              </a:r>
              <a:r>
                <a:rPr lang="en-US" kern="0" dirty="0" smtClean="0">
                  <a:solidFill>
                    <a:sysClr val="windowText" lastClr="000000"/>
                  </a:solidFill>
                </a:rPr>
                <a:t> </a:t>
              </a:r>
              <a:r>
                <a:rPr lang="en-US" kern="0" dirty="0" err="1" smtClean="0">
                  <a:solidFill>
                    <a:sysClr val="windowText" lastClr="000000"/>
                  </a:solidFill>
                </a:rPr>
                <a:t>removida</a:t>
              </a:r>
              <a:endParaRPr lang="en-US" b="1" kern="0" dirty="0">
                <a:solidFill>
                  <a:sysClr val="windowText" lastClr="000000"/>
                </a:solidFill>
              </a:endParaRPr>
            </a:p>
          </p:txBody>
        </p:sp>
        <p:sp>
          <p:nvSpPr>
            <p:cNvPr id="11" name="AutoShape 15"/>
            <p:cNvSpPr>
              <a:spLocks noChangeArrowheads="1"/>
            </p:cNvSpPr>
            <p:nvPr/>
          </p:nvSpPr>
          <p:spPr bwMode="auto">
            <a:xfrm>
              <a:off x="314" y="1259"/>
              <a:ext cx="348" cy="345"/>
            </a:xfrm>
            <a:prstGeom prst="roundRect">
              <a:avLst>
                <a:gd name="adj" fmla="val 0"/>
              </a:avLst>
            </a:prstGeom>
            <a:gradFill rotWithShape="1">
              <a:gsLst>
                <a:gs pos="0">
                  <a:srgbClr val="D5D69C"/>
                </a:gs>
                <a:gs pos="50000">
                  <a:srgbClr val="EEEFD7"/>
                </a:gs>
                <a:gs pos="100000">
                  <a:srgbClr val="D5D69C"/>
                </a:gs>
              </a:gsLst>
              <a:lin ang="5400000" scaled="1"/>
            </a:gradFill>
            <a:ln w="9525" algn="ctr">
              <a:solidFill>
                <a:srgbClr val="5F5F5F"/>
              </a:solidFill>
              <a:round/>
              <a:headEnd/>
              <a:tailEnd/>
            </a:ln>
            <a:effectLst>
              <a:outerShdw dist="35921" dir="2700000" algn="ctr" rotWithShape="0">
                <a:srgbClr val="5F5F5F">
                  <a:alpha val="50000"/>
                </a:srgbClr>
              </a:outerShdw>
            </a:effectLst>
          </p:spPr>
          <p:txBody>
            <a:bodyPr anchor="ct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i="0" u="none" strike="noStrike" kern="0" cap="none" spc="0" normalizeH="0" baseline="0" noProof="0">
                  <a:ln>
                    <a:noFill/>
                  </a:ln>
                  <a:solidFill>
                    <a:sysClr val="windowText" lastClr="000000"/>
                  </a:solidFill>
                  <a:effectLst/>
                  <a:uLnTx/>
                  <a:uFillTx/>
                </a:rPr>
                <a:t>1</a:t>
              </a:r>
            </a:p>
          </p:txBody>
        </p:sp>
      </p:grpSp>
      <p:pic>
        <p:nvPicPr>
          <p:cNvPr id="12" name="Picture 2" descr="E:\projects\6464\KonaH\MSL_PNG_Object_Library\User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853" y="4602038"/>
            <a:ext cx="6365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6" descr="E:\projects\6464\KonaH\MSL_PNG_Object_Library\2_Object_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47" y="2658938"/>
            <a:ext cx="2170112"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7"/>
          <p:cNvSpPr txBox="1">
            <a:spLocks noChangeArrowheads="1"/>
          </p:cNvSpPr>
          <p:nvPr/>
        </p:nvSpPr>
        <p:spPr bwMode="auto">
          <a:xfrm>
            <a:off x="1032012" y="3111376"/>
            <a:ext cx="9605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smtClean="0">
                <a:ln>
                  <a:noFill/>
                </a:ln>
                <a:solidFill>
                  <a:srgbClr val="000000"/>
                </a:solidFill>
                <a:effectLst/>
                <a:uLnTx/>
                <a:uFillTx/>
                <a:latin typeface="Verdana" pitchFamily="34" charset="0"/>
              </a:rPr>
              <a:t>Cache</a:t>
            </a:r>
          </a:p>
        </p:txBody>
      </p:sp>
      <p:pic>
        <p:nvPicPr>
          <p:cNvPr id="15" name="Picture 7" descr="E:\projects\6464\KonaH\MSL_PNG_Object_Library\arrow02_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403" y="3640013"/>
            <a:ext cx="190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descr="E:\projects\6464\KonaH\MSL_PNG_Object_Library\User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228" y="4602038"/>
            <a:ext cx="6365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7" descr="E:\projects\6464\KonaH\MSL_PNG_Object_Library\arrow02_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778" y="3640013"/>
            <a:ext cx="190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descr="E:\projects\6464\KonaH\MSL_PNG_Object_Library\User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514" y="4602038"/>
            <a:ext cx="6365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E:\projects\6464\KonaH\MSL_PNG_Object_Library\arrow02_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0064" y="3640013"/>
            <a:ext cx="1905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17505" r="27342" b="23650"/>
          <a:stretch/>
        </p:blipFill>
        <p:spPr bwMode="auto">
          <a:xfrm>
            <a:off x="6056416" y="2991818"/>
            <a:ext cx="1686296" cy="2210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365712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Demonstração</a:t>
            </a:r>
            <a:endParaRPr lang="pt-BR" dirty="0"/>
          </a:p>
        </p:txBody>
      </p:sp>
      <p:sp>
        <p:nvSpPr>
          <p:cNvPr id="3" name="Espaço Reservado para Número de Slide 2"/>
          <p:cNvSpPr>
            <a:spLocks noGrp="1"/>
          </p:cNvSpPr>
          <p:nvPr>
            <p:ph type="sldNum" sz="quarter" idx="4"/>
          </p:nvPr>
        </p:nvSpPr>
        <p:spPr/>
        <p:txBody>
          <a:bodyPr/>
          <a:lstStyle/>
          <a:p>
            <a:fld id="{1AD4D6FE-0D95-422C-A401-E733BBF8EB07}" type="slidenum">
              <a:rPr lang="en-US" smtClean="0"/>
              <a:pPr/>
              <a:t>9</a:t>
            </a:fld>
            <a:endParaRPr lang="en-US" dirty="0"/>
          </a:p>
        </p:txBody>
      </p:sp>
      <p:sp>
        <p:nvSpPr>
          <p:cNvPr id="6" name="Rounded Rectangle 844804"/>
          <p:cNvSpPr>
            <a:spLocks noChangeArrowheads="1"/>
          </p:cNvSpPr>
          <p:nvPr/>
        </p:nvSpPr>
        <p:spPr bwMode="auto">
          <a:xfrm>
            <a:off x="598350" y="1471613"/>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Criando</a:t>
            </a:r>
            <a:r>
              <a:rPr lang="en-US" sz="1600" b="1" kern="0" dirty="0">
                <a:solidFill>
                  <a:sysClr val="windowText" lastClr="000000"/>
                </a:solidFill>
              </a:rPr>
              <a:t> um Cache com </a:t>
            </a:r>
            <a:r>
              <a:rPr lang="en-US" sz="1600" b="1" kern="0" dirty="0" err="1">
                <a:solidFill>
                  <a:sysClr val="windowText" lastClr="000000"/>
                </a:solidFill>
              </a:rPr>
              <a:t>Expiração</a:t>
            </a:r>
            <a:r>
              <a:rPr lang="en-US" sz="1600" b="1" kern="0" dirty="0">
                <a:solidFill>
                  <a:sysClr val="windowText" lastClr="000000"/>
                </a:solidFill>
              </a:rPr>
              <a:t> </a:t>
            </a:r>
            <a:r>
              <a:rPr lang="en-US" sz="1600" b="1" kern="0" dirty="0" err="1">
                <a:solidFill>
                  <a:sysClr val="windowText" lastClr="000000"/>
                </a:solidFill>
              </a:rPr>
              <a:t>Absoluta</a:t>
            </a:r>
            <a:endParaRPr lang="en-US" sz="1600" b="1" kern="0" dirty="0">
              <a:solidFill>
                <a:sysClr val="windowText" lastClr="000000"/>
              </a:solidFill>
            </a:endParaRPr>
          </a:p>
        </p:txBody>
      </p:sp>
      <p:sp>
        <p:nvSpPr>
          <p:cNvPr id="7" name="Rounded Rectangle 836634"/>
          <p:cNvSpPr>
            <a:spLocks noChangeArrowheads="1"/>
          </p:cNvSpPr>
          <p:nvPr/>
        </p:nvSpPr>
        <p:spPr bwMode="auto">
          <a:xfrm>
            <a:off x="392863" y="1587500"/>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1</a:t>
            </a:r>
          </a:p>
        </p:txBody>
      </p:sp>
      <p:sp>
        <p:nvSpPr>
          <p:cNvPr id="10" name="Rounded Rectangle 844804"/>
          <p:cNvSpPr>
            <a:spLocks noChangeArrowheads="1"/>
          </p:cNvSpPr>
          <p:nvPr/>
        </p:nvSpPr>
        <p:spPr bwMode="auto">
          <a:xfrm>
            <a:off x="611844" y="2215450"/>
            <a:ext cx="8140270"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Criando</a:t>
            </a:r>
            <a:r>
              <a:rPr lang="en-US" sz="1600" b="1" kern="0" dirty="0">
                <a:solidFill>
                  <a:sysClr val="windowText" lastClr="000000"/>
                </a:solidFill>
              </a:rPr>
              <a:t> um Cache </a:t>
            </a:r>
            <a:r>
              <a:rPr lang="en-US" sz="1600" b="1" kern="0" dirty="0" smtClean="0">
                <a:solidFill>
                  <a:sysClr val="windowText" lastClr="000000"/>
                </a:solidFill>
              </a:rPr>
              <a:t>com </a:t>
            </a:r>
            <a:r>
              <a:rPr lang="en-US" sz="1600" b="1" kern="0" dirty="0" err="1">
                <a:solidFill>
                  <a:sysClr val="windowText" lastClr="000000"/>
                </a:solidFill>
              </a:rPr>
              <a:t>Expiração</a:t>
            </a:r>
            <a:r>
              <a:rPr lang="en-US" sz="1600" b="1" kern="0" dirty="0">
                <a:solidFill>
                  <a:sysClr val="windowText" lastClr="000000"/>
                </a:solidFill>
              </a:rPr>
              <a:t> </a:t>
            </a:r>
            <a:r>
              <a:rPr lang="en-US" sz="1600" b="1" kern="0" dirty="0" err="1" smtClean="0">
                <a:solidFill>
                  <a:sysClr val="windowText" lastClr="000000"/>
                </a:solidFill>
              </a:rPr>
              <a:t>Absoluta</a:t>
            </a:r>
            <a:r>
              <a:rPr lang="en-US" sz="1600" b="1" kern="0" dirty="0" smtClean="0">
                <a:solidFill>
                  <a:sysClr val="windowText" lastClr="000000"/>
                </a:solidFill>
              </a:rPr>
              <a:t> (Data </a:t>
            </a:r>
            <a:r>
              <a:rPr lang="en-US" sz="1600" b="1" kern="0" dirty="0" err="1" smtClean="0">
                <a:solidFill>
                  <a:sysClr val="windowText" lastClr="000000"/>
                </a:solidFill>
              </a:rPr>
              <a:t>Expirada</a:t>
            </a:r>
            <a:r>
              <a:rPr lang="en-US" sz="1600" b="1" kern="0" dirty="0" smtClean="0">
                <a:solidFill>
                  <a:sysClr val="windowText" lastClr="000000"/>
                </a:solidFill>
              </a:rPr>
              <a:t>)</a:t>
            </a:r>
            <a:endParaRPr lang="en-US" sz="1600" b="1" kern="0" dirty="0">
              <a:solidFill>
                <a:sysClr val="windowText" lastClr="000000"/>
              </a:solidFill>
            </a:endParaRPr>
          </a:p>
        </p:txBody>
      </p:sp>
      <p:sp>
        <p:nvSpPr>
          <p:cNvPr id="11" name="Rounded Rectangle 836634"/>
          <p:cNvSpPr>
            <a:spLocks noChangeArrowheads="1"/>
          </p:cNvSpPr>
          <p:nvPr/>
        </p:nvSpPr>
        <p:spPr bwMode="auto">
          <a:xfrm>
            <a:off x="394482" y="2331337"/>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2</a:t>
            </a:r>
          </a:p>
        </p:txBody>
      </p:sp>
      <p:sp>
        <p:nvSpPr>
          <p:cNvPr id="14" name="Rounded Rectangle 844804"/>
          <p:cNvSpPr>
            <a:spLocks noChangeArrowheads="1"/>
          </p:cNvSpPr>
          <p:nvPr/>
        </p:nvSpPr>
        <p:spPr bwMode="auto">
          <a:xfrm>
            <a:off x="598350" y="2953494"/>
            <a:ext cx="8153764" cy="663575"/>
          </a:xfrm>
          <a:prstGeom prst="roundRect">
            <a:avLst>
              <a:gd name="adj" fmla="val 4167"/>
            </a:avLst>
          </a:prstGeom>
          <a:gradFill rotWithShape="1">
            <a:gsLst>
              <a:gs pos="0">
                <a:srgbClr val="F0F1E1"/>
              </a:gs>
              <a:gs pos="100000">
                <a:srgbClr val="D5D69C"/>
              </a:gs>
            </a:gsLst>
            <a:lin ang="2700000" scaled="1"/>
          </a:gradFill>
          <a:ln w="9525" algn="ctr">
            <a:solidFill>
              <a:srgbClr val="808080"/>
            </a:solidFill>
            <a:round/>
            <a:headEnd/>
            <a:tailEnd/>
          </a:ln>
        </p:spPr>
        <p:txBody>
          <a:bodyPr lIns="274320" tIns="0" anchor="ctr"/>
          <a:lstStyle/>
          <a:p>
            <a:pPr lvl="0" defTabSz="914400" eaLnBrk="0" hangingPunct="0">
              <a:lnSpc>
                <a:spcPct val="165000"/>
              </a:lnSpc>
              <a:buClr>
                <a:srgbClr val="DC0081"/>
              </a:buClr>
              <a:defRPr/>
            </a:pPr>
            <a:r>
              <a:rPr kumimoji="0" lang="en-US" sz="1600" b="1" i="0" u="none" strike="noStrike" kern="0" cap="none" spc="0" normalizeH="0" baseline="0" noProof="0" dirty="0" smtClean="0">
                <a:ln>
                  <a:noFill/>
                </a:ln>
                <a:solidFill>
                  <a:sysClr val="windowText" lastClr="000000"/>
                </a:solidFill>
                <a:effectLst/>
                <a:uLnTx/>
                <a:uFillTx/>
              </a:rPr>
              <a:t> </a:t>
            </a:r>
            <a:r>
              <a:rPr lang="en-US" sz="1600" b="1" kern="0" dirty="0" err="1">
                <a:solidFill>
                  <a:sysClr val="windowText" lastClr="000000"/>
                </a:solidFill>
              </a:rPr>
              <a:t>Criando</a:t>
            </a:r>
            <a:r>
              <a:rPr lang="en-US" sz="1600" b="1" kern="0" dirty="0">
                <a:solidFill>
                  <a:sysClr val="windowText" lastClr="000000"/>
                </a:solidFill>
              </a:rPr>
              <a:t> um Cache com </a:t>
            </a:r>
            <a:r>
              <a:rPr lang="en-US" sz="1600" b="1" kern="0" dirty="0" err="1">
                <a:solidFill>
                  <a:sysClr val="windowText" lastClr="000000"/>
                </a:solidFill>
              </a:rPr>
              <a:t>Expiração</a:t>
            </a:r>
            <a:r>
              <a:rPr lang="en-US" sz="1600" b="1" kern="0" dirty="0">
                <a:solidFill>
                  <a:sysClr val="windowText" lastClr="000000"/>
                </a:solidFill>
              </a:rPr>
              <a:t> </a:t>
            </a:r>
            <a:r>
              <a:rPr lang="en-US" sz="1600" b="1" kern="0" dirty="0" err="1">
                <a:solidFill>
                  <a:sysClr val="windowText" lastClr="000000"/>
                </a:solidFill>
              </a:rPr>
              <a:t>Deslizante</a:t>
            </a:r>
            <a:endParaRPr lang="en-US" sz="1600" b="1" kern="0" dirty="0">
              <a:solidFill>
                <a:sysClr val="windowText" lastClr="000000"/>
              </a:solidFill>
            </a:endParaRPr>
          </a:p>
        </p:txBody>
      </p:sp>
      <p:sp>
        <p:nvSpPr>
          <p:cNvPr id="15" name="Rounded Rectangle 836634"/>
          <p:cNvSpPr>
            <a:spLocks noChangeArrowheads="1"/>
          </p:cNvSpPr>
          <p:nvPr/>
        </p:nvSpPr>
        <p:spPr bwMode="auto">
          <a:xfrm>
            <a:off x="392863" y="3069381"/>
            <a:ext cx="401637" cy="411163"/>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rgbClr val="000000"/>
            </a:solidFill>
            <a:round/>
            <a:headEnd/>
            <a:tailEnd/>
          </a:ln>
          <a:effectLst>
            <a:outerShdw dist="35921" dir="2700000" algn="ctr" rotWithShape="0">
              <a:srgbClr val="000000">
                <a:alpha val="50000"/>
              </a:srgbClr>
            </a:outerShdw>
          </a:effectLst>
        </p:spPr>
        <p:txBody>
          <a:bodyPr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990033"/>
                </a:solidFill>
                <a:effectLst/>
                <a:uLnTx/>
                <a:uFillTx/>
              </a:rPr>
              <a:t>3</a:t>
            </a:r>
            <a:endParaRPr kumimoji="0" lang="en-US" sz="2000" b="1" i="0" u="none" strike="noStrike" kern="0" cap="none" spc="0" normalizeH="0" baseline="0" noProof="0" dirty="0" smtClean="0">
              <a:ln>
                <a:noFill/>
              </a:ln>
              <a:solidFill>
                <a:srgbClr val="990033"/>
              </a:solidFill>
              <a:effectLst/>
              <a:uLnTx/>
              <a:uFillTx/>
            </a:endParaRPr>
          </a:p>
        </p:txBody>
      </p:sp>
    </p:spTree>
    <p:extLst>
      <p:ext uri="{BB962C8B-B14F-4D97-AF65-F5344CB8AC3E}">
        <p14:creationId xmlns:p14="http://schemas.microsoft.com/office/powerpoint/2010/main" val="193454542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1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4.xml><?xml version="1.0" encoding="utf-8"?>
<a:theme xmlns:a="http://schemas.openxmlformats.org/drawingml/2006/main" name="Tema1">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undição">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5.xml><?xml version="1.0" encoding="utf-8"?>
<a:theme xmlns:a="http://schemas.openxmlformats.org/drawingml/2006/main" name="2_7-20472_Visual_Studio_Template_Dark_4x3">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6.xml><?xml version="1.0" encoding="utf-8"?>
<a:theme xmlns:a="http://schemas.openxmlformats.org/drawingml/2006/main" name="1_White with Consolas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1_MSDN_WebCast_Template">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sz="2400" dirty="0" smtClean="0">
            <a:gradFill>
              <a:gsLst>
                <a:gs pos="0">
                  <a:schemeClr val="tx1"/>
                </a:gs>
                <a:gs pos="86000">
                  <a:schemeClr val="tx1"/>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7144F5A18339498E53F9FCDA6892EE" ma:contentTypeVersion="0" ma:contentTypeDescription="Create a new document." ma:contentTypeScope="" ma:versionID="896c40c4bfa06e9392aed2f39aa984f5">
  <xsd:schema xmlns:xsd="http://www.w3.org/2001/XMLSchema" xmlns:xs="http://www.w3.org/2001/XMLSchema" xmlns:p="http://schemas.microsoft.com/office/2006/metadata/properties" targetNamespace="http://schemas.microsoft.com/office/2006/metadata/properties" ma:root="true" ma:fieldsID="91e4e95f05bf1d4c5da405be949b98e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2D59F0-D7DC-43D5-B43F-B585885BA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D58AE03-824C-487F-A70C-3F3BC523A518}">
  <ds:schemaRefs>
    <ds:schemaRef ds:uri="http://schemas.microsoft.com/sharepoint/v3/contenttype/forms"/>
  </ds:schemaRefs>
</ds:datastoreItem>
</file>

<file path=customXml/itemProps3.xml><?xml version="1.0" encoding="utf-8"?>
<ds:datastoreItem xmlns:ds="http://schemas.openxmlformats.org/officeDocument/2006/customXml" ds:itemID="{18841BEA-1025-42C1-8099-4136188DAB56}">
  <ds:schemaRefs>
    <ds:schemaRef ds:uri="http://purl.org/dc/terms/"/>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dcmitype/"/>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emplate>MSDN_WebCast_Template</Template>
  <TotalTime>5225</TotalTime>
  <Words>680</Words>
  <Application>Microsoft Office PowerPoint</Application>
  <PresentationFormat>Apresentação na tela (4:3)</PresentationFormat>
  <Paragraphs>130</Paragraphs>
  <Slides>17</Slides>
  <Notes>2</Notes>
  <HiddenSlides>0</HiddenSlides>
  <MMClips>0</MMClips>
  <ScaleCrop>false</ScaleCrop>
  <HeadingPairs>
    <vt:vector size="4" baseType="variant">
      <vt:variant>
        <vt:lpstr>Tema</vt:lpstr>
      </vt:variant>
      <vt:variant>
        <vt:i4>7</vt:i4>
      </vt:variant>
      <vt:variant>
        <vt:lpstr>Títulos de slides</vt:lpstr>
      </vt:variant>
      <vt:variant>
        <vt:i4>17</vt:i4>
      </vt:variant>
    </vt:vector>
  </HeadingPairs>
  <TitlesOfParts>
    <vt:vector size="24" baseType="lpstr">
      <vt:lpstr>MSDN_WebCast_Template</vt:lpstr>
      <vt:lpstr>1_7-20472_Visual_Studio_Template_Dark_4x3</vt:lpstr>
      <vt:lpstr>White with Consolas font for code slides</vt:lpstr>
      <vt:lpstr>Tema1</vt:lpstr>
      <vt:lpstr>2_7-20472_Visual_Studio_Template_Dark_4x3</vt:lpstr>
      <vt:lpstr>1_White with Consolas font for code slides</vt:lpstr>
      <vt:lpstr>1_MSDN_WebCast_Template</vt:lpstr>
      <vt:lpstr>Cache</vt:lpstr>
      <vt:lpstr>Introdução</vt:lpstr>
      <vt:lpstr>Funcionamento do Cache</vt:lpstr>
      <vt:lpstr>Tipos de Cache</vt:lpstr>
      <vt:lpstr>Demonstração</vt:lpstr>
      <vt:lpstr>Tipos de Expiração</vt:lpstr>
      <vt:lpstr>Expiração Absoluta</vt:lpstr>
      <vt:lpstr>Expiração Deslizante</vt:lpstr>
      <vt:lpstr>Demonstração</vt:lpstr>
      <vt:lpstr>Dependências</vt:lpstr>
      <vt:lpstr>Dependência de Arquivo</vt:lpstr>
      <vt:lpstr>Dependência de Banco de Dados</vt:lpstr>
      <vt:lpstr>Dependência Agregada</vt:lpstr>
      <vt:lpstr>Demonstração</vt:lpstr>
      <vt:lpstr>Cache de Saída</vt:lpstr>
      <vt:lpstr>Demonstração</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dc:title>
  <dc:creator>Leonardo Lourenço</dc:creator>
  <cp:lastModifiedBy>Leonardo</cp:lastModifiedBy>
  <cp:revision>459</cp:revision>
  <dcterms:created xsi:type="dcterms:W3CDTF">2009-11-30T15:12:17Z</dcterms:created>
  <dcterms:modified xsi:type="dcterms:W3CDTF">2011-10-24T14:15:36Z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0x0101006E7144F5A18339498E53F9FCDA6892EE</vt:lpwstr>
  </property>
</Properties>
</file>