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theme/theme6.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23" r:id="rId5"/>
    <p:sldMasterId id="2147483718" r:id="rId6"/>
    <p:sldMasterId id="2147483735" r:id="rId7"/>
    <p:sldMasterId id="2147483749" r:id="rId8"/>
    <p:sldMasterId id="2147483757" r:id="rId9"/>
    <p:sldMasterId id="2147483759" r:id="rId10"/>
  </p:sldMasterIdLst>
  <p:notesMasterIdLst>
    <p:notesMasterId r:id="rId23"/>
  </p:notesMasterIdLst>
  <p:handoutMasterIdLst>
    <p:handoutMasterId r:id="rId24"/>
  </p:handoutMasterIdLst>
  <p:sldIdLst>
    <p:sldId id="257" r:id="rId11"/>
    <p:sldId id="347" r:id="rId12"/>
    <p:sldId id="341" r:id="rId13"/>
    <p:sldId id="357" r:id="rId14"/>
    <p:sldId id="356" r:id="rId15"/>
    <p:sldId id="355" r:id="rId16"/>
    <p:sldId id="358" r:id="rId17"/>
    <p:sldId id="349" r:id="rId18"/>
    <p:sldId id="344" r:id="rId19"/>
    <p:sldId id="351" r:id="rId20"/>
    <p:sldId id="353" r:id="rId21"/>
    <p:sldId id="271" r:id="rId22"/>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8F57B"/>
    <a:srgbClr val="FF0066"/>
    <a:srgbClr val="260859"/>
    <a:srgbClr val="000000"/>
    <a:srgbClr val="FFFFFF"/>
    <a:srgbClr val="056CB6"/>
    <a:srgbClr val="333333"/>
    <a:srgbClr val="292929"/>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22" autoAdjust="0"/>
    <p:restoredTop sz="89587" autoAdjust="0"/>
  </p:normalViewPr>
  <p:slideViewPr>
    <p:cSldViewPr snapToGrid="0">
      <p:cViewPr>
        <p:scale>
          <a:sx n="80" d="100"/>
          <a:sy n="80" d="100"/>
        </p:scale>
        <p:origin x="-672" y="-78"/>
      </p:cViewPr>
      <p:guideLst>
        <p:guide orient="horz" pos="144"/>
        <p:guide orient="horz" pos="912"/>
        <p:guide orient="horz" pos="1484"/>
        <p:guide orient="horz" pos="1200"/>
        <p:guide orient="horz" pos="2731"/>
        <p:guide orient="horz" pos="4176"/>
        <p:guide orient="horz" pos="2737"/>
        <p:guide pos="2880"/>
        <p:guide pos="240"/>
        <p:guide pos="460"/>
        <p:guide pos="5520"/>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6" d="100"/>
          <a:sy n="96" d="100"/>
        </p:scale>
        <p:origin x="-355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latin typeface="Segoe UI" pitchFamily="34" charset="0"/>
              </a:rPr>
              <a:t>&lt;Event Name and Date&gt;</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10/19/2011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‹nº›</a:t>
            </a:fld>
            <a:endParaRPr lang="en-US" dirty="0">
              <a:latin typeface="Segoe UI" pitchFamily="34" charset="0"/>
            </a:endParaRPr>
          </a:p>
        </p:txBody>
      </p:sp>
    </p:spTree>
    <p:extLst>
      <p:ext uri="{BB962C8B-B14F-4D97-AF65-F5344CB8AC3E}">
        <p14:creationId xmlns:p14="http://schemas.microsoft.com/office/powerpoint/2010/main" val="14954689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smtClean="0"/>
              <a:t>&lt;Event Name and Date&gt;</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10/19/2011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‹nº›</a:t>
            </a:fld>
            <a:endParaRPr lang="en-US" dirty="0"/>
          </a:p>
        </p:txBody>
      </p:sp>
    </p:spTree>
    <p:extLst>
      <p:ext uri="{BB962C8B-B14F-4D97-AF65-F5344CB8AC3E}">
        <p14:creationId xmlns:p14="http://schemas.microsoft.com/office/powerpoint/2010/main" val="622309497"/>
      </p:ext>
    </p:extLst>
  </p:cSld>
  <p:clrMap bg1="lt1" tx1="dk1" bg2="lt2" tx2="dk2" accent1="accent1" accent2="accent2" accent3="accent3" accent4="accent4" accent5="accent5" accent6="accent6" hlink="hlink" folHlink="folHlink"/>
  <p:hf hdr="0" ftr="0" dt="0"/>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&lt;Event Name and Date&gt;</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10/19/2011 11:29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&lt;Event Name and Date&gt;</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10/19/2011 11:29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p:nvPicPr>
        <p:blipFill>
          <a:blip r:embed="rId5"/>
          <a:stretch>
            <a:fillRect/>
          </a:stretch>
        </p:blipFill>
        <p:spPr>
          <a:xfrm>
            <a:off x="381001" y="6489290"/>
            <a:ext cx="849152" cy="14011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pic>
        <p:nvPicPr>
          <p:cNvPr id="14"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pic>
        <p:nvPicPr>
          <p:cNvPr id="16"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17"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8"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p:nvPicPr>
        <p:blipFill>
          <a:blip r:embed="rId3"/>
          <a:stretch>
            <a:fillRect/>
          </a:stretch>
        </p:blipFill>
        <p:spPr>
          <a:xfrm>
            <a:off x="381001" y="6489290"/>
            <a:ext cx="849152" cy="14011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pic>
        <p:nvPicPr>
          <p:cNvPr id="8"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10"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lide de título">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p:nvPicPr>
        <p:blipFill>
          <a:blip r:embed="rId3"/>
          <a:stretch>
            <a:fillRect/>
          </a:stretch>
        </p:blipFill>
        <p:spPr>
          <a:xfrm>
            <a:off x="381001" y="6489290"/>
            <a:ext cx="849152" cy="14011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pt-BR" smtClean="0"/>
              <a:t>Clique para editar o título mestre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pic>
        <p:nvPicPr>
          <p:cNvPr id="4"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pic>
        <p:nvPicPr>
          <p:cNvPr id="6"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pt-BR" smtClean="0"/>
              <a:t>Clique para editar o título mestre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pt-BR" smtClean="0"/>
              <a:t>Clique para editar o título mestre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pt-BR" smtClean="0"/>
              <a:t>Clique para editar o texto mestre</a:t>
            </a: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itle 3"/>
          <p:cNvSpPr>
            <a:spLocks noGrp="1"/>
          </p:cNvSpPr>
          <p:nvPr>
            <p:ph type="title"/>
          </p:nvPr>
        </p:nvSpPr>
        <p:spPr/>
        <p:txBody>
          <a:bodyPr/>
          <a:lstStyle/>
          <a:p>
            <a:r>
              <a:rPr lang="pt-BR" smtClean="0"/>
              <a:t>Clique para editar o título mestre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826093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4392842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287718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5144392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535124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7565073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9792011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654840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3330298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5885678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348934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5010386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9.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20.xml"/><Relationship Id="rId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6" Type="http://schemas.openxmlformats.org/officeDocument/2006/relationships/image" Target="../media/image2.png"/><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1.jpe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9" Type="http://schemas.openxmlformats.org/officeDocument/2006/relationships/image" Target="../media/image9.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41.xml"/><Relationship Id="rId4" Type="http://schemas.openxmlformats.org/officeDocument/2006/relationships/image" Target="../media/image10.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theme" Target="../theme/theme7.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image" Target="../media/image2.png"/><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Users\drobbins\Downloads\VS\VS_h_rgb_r.png"/>
          <p:cNvPicPr>
            <a:picLocks noChangeAspect="1" noChangeArrowheads="1"/>
          </p:cNvPicPr>
          <p:nvPr userDrawn="1"/>
        </p:nvPicPr>
        <p:blipFill>
          <a:blip r:embed="rId15" cstate="print"/>
          <a:srcRect/>
          <a:stretch>
            <a:fillRect/>
          </a:stretch>
        </p:blipFill>
        <p:spPr bwMode="auto">
          <a:xfrm>
            <a:off x="2760896" y="6355941"/>
            <a:ext cx="2108816" cy="312275"/>
          </a:xfrm>
          <a:prstGeom prst="rect">
            <a:avLst/>
          </a:prstGeom>
          <a:noFill/>
        </p:spPr>
      </p:pic>
    </p:spTree>
  </p:cSld>
  <p:clrMap bg1="dk1" tx1="lt1" bg2="dk2" tx2="lt2" accent1="accent1" accent2="accent2" accent3="accent3" accent4="accent4" accent5="accent5" accent6="accent6" hlink="hlink" folHlink="folHlink"/>
  <p:sldLayoutIdLst>
    <p:sldLayoutId id="2147483702" r:id="rId1"/>
    <p:sldLayoutId id="2147483722"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3" r:id="rId11"/>
    <p:sldLayoutId id="2147483704"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pic>
        <p:nvPicPr>
          <p:cNvPr id="4" name="Picture 3" descr="C:\Users\drobbins\Downloads\VS\VS_h_rgb_r.png"/>
          <p:cNvPicPr>
            <a:picLocks noChangeAspect="1" noChangeArrowheads="1"/>
          </p:cNvPicPr>
          <p:nvPr userDrawn="1"/>
        </p:nvPicPr>
        <p:blipFill>
          <a:blip r:embed="rId16" cstate="print"/>
          <a:srcRect/>
          <a:stretch>
            <a:fillRect/>
          </a:stretch>
        </p:blipFill>
        <p:spPr bwMode="auto">
          <a:xfrm>
            <a:off x="2760896" y="6355941"/>
            <a:ext cx="2108816" cy="312275"/>
          </a:xfrm>
          <a:prstGeom prst="rect">
            <a:avLst/>
          </a:prstGeom>
          <a:noFill/>
        </p:spPr>
      </p:pic>
    </p:spTree>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58"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Users\drobbins\Downloads\VS\VS_h_rgb_r.png"/>
          <p:cNvPicPr>
            <a:picLocks noChangeAspect="1" noChangeArrowheads="1"/>
          </p:cNvPicPr>
          <p:nvPr userDrawn="1"/>
        </p:nvPicPr>
        <p:blipFill>
          <a:blip r:embed="rId15" cstate="print"/>
          <a:srcRect/>
          <a:stretch>
            <a:fillRect/>
          </a:stretch>
        </p:blipFill>
        <p:spPr bwMode="auto">
          <a:xfrm>
            <a:off x="2760896" y="6355941"/>
            <a:ext cx="2108816" cy="312275"/>
          </a:xfrm>
          <a:prstGeom prst="rect">
            <a:avLst/>
          </a:prstGeom>
          <a:noFill/>
        </p:spPr>
      </p:pic>
    </p:spTree>
    <p:extLst>
      <p:ext uri="{BB962C8B-B14F-4D97-AF65-F5344CB8AC3E}">
        <p14:creationId xmlns:p14="http://schemas.microsoft.com/office/powerpoint/2010/main" val="3858619127"/>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18.xml"/><Relationship Id="rId5" Type="http://schemas.microsoft.com/office/2007/relationships/hdphoto" Target="../media/hdphoto3.wdp"/><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8" y="3564584"/>
            <a:ext cx="7765475" cy="533400"/>
          </a:xfrm>
        </p:spPr>
        <p:txBody>
          <a:bodyPr/>
          <a:lstStyle/>
          <a:p>
            <a:r>
              <a:rPr lang="pt-BR" dirty="0" smtClean="0"/>
              <a:t>LINQ</a:t>
            </a:r>
            <a:endParaRPr lang="en-US" dirty="0"/>
          </a:p>
        </p:txBody>
      </p:sp>
      <p:pic>
        <p:nvPicPr>
          <p:cNvPr id="9" name="Picture 5"/>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99045" l="4348" r="100000"/>
                    </a14:imgEffect>
                  </a14:imgLayer>
                </a14:imgProps>
              </a:ext>
              <a:ext uri="{28A0092B-C50C-407E-A947-70E740481C1C}">
                <a14:useLocalDpi xmlns:a14="http://schemas.microsoft.com/office/drawing/2010/main"/>
              </a:ext>
            </a:extLst>
          </a:blip>
          <a:srcRect/>
          <a:stretch>
            <a:fillRect/>
          </a:stretch>
        </p:blipFill>
        <p:spPr bwMode="auto">
          <a:xfrm>
            <a:off x="7603489" y="3676906"/>
            <a:ext cx="131445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ubtitle 2"/>
          <p:cNvSpPr txBox="1">
            <a:spLocks/>
          </p:cNvSpPr>
          <p:nvPr/>
        </p:nvSpPr>
        <p:spPr>
          <a:xfrm>
            <a:off x="381000" y="4183605"/>
            <a:ext cx="3640873" cy="1196510"/>
          </a:xfrm>
          <a:prstGeom prst="rect">
            <a:avLst/>
          </a:prstGeom>
        </p:spPr>
        <p:txBody>
          <a:bodyPr vert="horz" lIns="0" tIns="0" rIns="0" bIns="0" rtlCol="0">
            <a:noAutofit/>
          </a:bodyPr>
          <a:lstStyle>
            <a:lvl1pPr marL="0" indent="0" algn="l" defTabSz="914363" rtl="0" eaLnBrk="1" latinLnBrk="0" hangingPunct="1">
              <a:lnSpc>
                <a:spcPct val="90000"/>
              </a:lnSpc>
              <a:spcBef>
                <a:spcPts val="0"/>
              </a:spcBef>
              <a:buFont typeface="Segoe UI" pitchFamily="34" charset="0"/>
              <a:buNone/>
              <a:defRPr sz="2000" kern="1200">
                <a:gradFill>
                  <a:gsLst>
                    <a:gs pos="0">
                      <a:schemeClr val="tx1"/>
                    </a:gs>
                    <a:gs pos="86000">
                      <a:schemeClr val="tx1"/>
                    </a:gs>
                  </a:gsLst>
                  <a:lin ang="5400000" scaled="0"/>
                </a:gradFill>
                <a:latin typeface="Segoe UI" pitchFamily="34" charset="0"/>
                <a:ea typeface="+mn-ea"/>
                <a:cs typeface="+mn-cs"/>
              </a:defRPr>
            </a:lvl1pPr>
            <a:lvl2pPr marL="457182" indent="0" algn="ctr" defTabSz="914363" rtl="0" eaLnBrk="1" latinLnBrk="0" hangingPunct="1">
              <a:lnSpc>
                <a:spcPct val="90000"/>
              </a:lnSpc>
              <a:spcBef>
                <a:spcPct val="20000"/>
              </a:spcBef>
              <a:buFont typeface="Segoe UI" pitchFamily="34" charset="0"/>
              <a:buNone/>
              <a:defRPr sz="2800" kern="1200">
                <a:solidFill>
                  <a:schemeClr val="tx1">
                    <a:tint val="75000"/>
                  </a:schemeClr>
                </a:solidFill>
                <a:latin typeface="Segoe UI" pitchFamily="34" charset="0"/>
                <a:ea typeface="+mn-ea"/>
                <a:cs typeface="+mn-cs"/>
              </a:defRPr>
            </a:lvl2pPr>
            <a:lvl3pPr marL="914363" indent="0" algn="ctr" defTabSz="914363" rtl="0" eaLnBrk="1" latinLnBrk="0" hangingPunct="1">
              <a:lnSpc>
                <a:spcPct val="90000"/>
              </a:lnSpc>
              <a:spcBef>
                <a:spcPct val="20000"/>
              </a:spcBef>
              <a:buFont typeface="Segoe UI" pitchFamily="34" charset="0"/>
              <a:buNone/>
              <a:defRPr sz="2400" kern="1200">
                <a:solidFill>
                  <a:schemeClr val="tx1">
                    <a:tint val="75000"/>
                  </a:schemeClr>
                </a:solidFill>
                <a:latin typeface="Segoe UI" pitchFamily="34" charset="0"/>
                <a:ea typeface="+mn-ea"/>
                <a:cs typeface="+mn-cs"/>
              </a:defRPr>
            </a:lvl3pPr>
            <a:lvl4pPr marL="1371545"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4pPr>
            <a:lvl5pPr marL="1828727"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Leonardo Lourenço Silva</a:t>
            </a:r>
          </a:p>
          <a:p>
            <a:r>
              <a:rPr lang="en-US" dirty="0" smtClean="0"/>
              <a:t>MCT, MCPD, MCTS, MCP</a:t>
            </a:r>
          </a:p>
          <a:p>
            <a:endParaRPr lang="en-US" dirty="0" smtClean="0"/>
          </a:p>
          <a:p>
            <a:r>
              <a:rPr lang="en-US" dirty="0" smtClean="0"/>
              <a:t>http://leolosi.wordpress.com</a:t>
            </a:r>
          </a:p>
          <a:p>
            <a:r>
              <a:rPr lang="en-US" dirty="0" smtClean="0"/>
              <a:t>http://linkedin.com/in/leolosi</a:t>
            </a:r>
          </a:p>
          <a:p>
            <a:r>
              <a:rPr lang="en-US" dirty="0" smtClean="0"/>
              <a:t>http://slideshare.net/leolosi</a:t>
            </a:r>
          </a:p>
          <a:p>
            <a:r>
              <a:rPr lang="en-US" dirty="0" smtClean="0"/>
              <a:t>http://grou.ps/dotnetcoders</a:t>
            </a:r>
          </a:p>
          <a:p>
            <a:endParaRPr lang="en-US" dirty="0" smtClean="0"/>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LINQ TO ENTITIES</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10</a:t>
            </a:fld>
            <a:endParaRPr lang="en-US" dirty="0"/>
          </a:p>
        </p:txBody>
      </p:sp>
      <p:sp>
        <p:nvSpPr>
          <p:cNvPr id="8" name="AutoShape 12"/>
          <p:cNvSpPr>
            <a:spLocks noChangeArrowheads="1"/>
          </p:cNvSpPr>
          <p:nvPr/>
        </p:nvSpPr>
        <p:spPr bwMode="auto">
          <a:xfrm>
            <a:off x="443553" y="1073298"/>
            <a:ext cx="8147050" cy="4175596"/>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9" name="Group 13"/>
          <p:cNvGrpSpPr>
            <a:grpSpLocks/>
          </p:cNvGrpSpPr>
          <p:nvPr/>
        </p:nvGrpSpPr>
        <p:grpSpPr bwMode="auto">
          <a:xfrm>
            <a:off x="557853" y="1545735"/>
            <a:ext cx="7918450" cy="787400"/>
            <a:chOff x="314" y="1184"/>
            <a:chExt cx="4988" cy="496"/>
          </a:xfrm>
        </p:grpSpPr>
        <p:sp>
          <p:nvSpPr>
            <p:cNvPr id="1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i="0" u="none" strike="noStrike" kern="0" cap="none" spc="0" normalizeH="0" baseline="0" noProof="0" dirty="0" smtClean="0">
                  <a:ln>
                    <a:noFill/>
                  </a:ln>
                  <a:solidFill>
                    <a:sysClr val="windowText" lastClr="000000"/>
                  </a:solidFill>
                  <a:effectLst/>
                  <a:uLnTx/>
                  <a:uFillTx/>
                </a:rPr>
                <a:t> </a:t>
              </a:r>
              <a:r>
                <a:rPr lang="en-US" kern="0" dirty="0" smtClean="0">
                  <a:solidFill>
                    <a:sysClr val="windowText" lastClr="000000"/>
                  </a:solidFill>
                </a:rPr>
                <a:t>É um </a:t>
              </a:r>
              <a:r>
                <a:rPr lang="en-US" kern="0" dirty="0" err="1" smtClean="0">
                  <a:solidFill>
                    <a:sysClr val="windowText" lastClr="000000"/>
                  </a:solidFill>
                </a:rPr>
                <a:t>componente</a:t>
              </a:r>
              <a:r>
                <a:rPr lang="en-US" kern="0" dirty="0" smtClean="0">
                  <a:solidFill>
                    <a:sysClr val="windowText" lastClr="000000"/>
                  </a:solidFill>
                </a:rPr>
                <a:t> da </a:t>
              </a:r>
              <a:r>
                <a:rPr lang="en-US" kern="0" dirty="0" err="1" smtClean="0">
                  <a:solidFill>
                    <a:sysClr val="windowText" lastClr="000000"/>
                  </a:solidFill>
                </a:rPr>
                <a:t>tecnologia</a:t>
              </a:r>
              <a:r>
                <a:rPr lang="en-US" kern="0" dirty="0" smtClean="0">
                  <a:solidFill>
                    <a:sysClr val="windowText" lastClr="000000"/>
                  </a:solidFill>
                </a:rPr>
                <a:t> </a:t>
              </a:r>
              <a:r>
                <a:rPr lang="en-US" b="1" kern="0" dirty="0" smtClean="0">
                  <a:solidFill>
                    <a:sysClr val="windowText" lastClr="000000"/>
                  </a:solidFill>
                </a:rPr>
                <a:t>ADO.NET</a:t>
              </a:r>
              <a:endParaRPr lang="en-US" b="1" kern="0" dirty="0">
                <a:solidFill>
                  <a:sysClr val="windowText" lastClr="000000"/>
                </a:solidFill>
              </a:endParaRPr>
            </a:p>
          </p:txBody>
        </p:sp>
        <p:sp>
          <p:nvSpPr>
            <p:cNvPr id="1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a:ln>
                    <a:noFill/>
                  </a:ln>
                  <a:solidFill>
                    <a:sysClr val="windowText" lastClr="000000"/>
                  </a:solidFill>
                  <a:effectLst/>
                  <a:uLnTx/>
                  <a:uFillTx/>
                </a:rPr>
                <a:t>1</a:t>
              </a:r>
            </a:p>
          </p:txBody>
        </p:sp>
      </p:grpSp>
      <p:grpSp>
        <p:nvGrpSpPr>
          <p:cNvPr id="12" name="Group 16"/>
          <p:cNvGrpSpPr>
            <a:grpSpLocks/>
          </p:cNvGrpSpPr>
          <p:nvPr/>
        </p:nvGrpSpPr>
        <p:grpSpPr bwMode="auto">
          <a:xfrm>
            <a:off x="557853" y="2422035"/>
            <a:ext cx="7918450" cy="787400"/>
            <a:chOff x="410" y="1280"/>
            <a:chExt cx="4988" cy="496"/>
          </a:xfrm>
        </p:grpSpPr>
        <p:sp>
          <p:nvSpPr>
            <p:cNvPr id="1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lang="en-US" kern="0" dirty="0">
                  <a:solidFill>
                    <a:sysClr val="windowText" lastClr="000000"/>
                  </a:solidFill>
                </a:rPr>
                <a:t> </a:t>
              </a:r>
              <a:r>
                <a:rPr lang="en-US" kern="0" dirty="0" err="1" smtClean="0">
                  <a:solidFill>
                    <a:sysClr val="windowText" lastClr="000000"/>
                  </a:solidFill>
                </a:rPr>
                <a:t>Abstrai</a:t>
              </a:r>
              <a:r>
                <a:rPr lang="en-US" kern="0" dirty="0" smtClean="0">
                  <a:solidFill>
                    <a:sysClr val="windowText" lastClr="000000"/>
                  </a:solidFill>
                </a:rPr>
                <a:t> a </a:t>
              </a:r>
              <a:r>
                <a:rPr lang="en-US" kern="0" dirty="0" err="1" smtClean="0">
                  <a:solidFill>
                    <a:sysClr val="windowText" lastClr="000000"/>
                  </a:solidFill>
                </a:rPr>
                <a:t>camada</a:t>
              </a:r>
              <a:r>
                <a:rPr lang="en-US" kern="0" dirty="0" smtClean="0">
                  <a:solidFill>
                    <a:sysClr val="windowText" lastClr="000000"/>
                  </a:solidFill>
                </a:rPr>
                <a:t> de </a:t>
              </a:r>
              <a:r>
                <a:rPr lang="en-US" b="1" kern="0" dirty="0" smtClean="0">
                  <a:solidFill>
                    <a:sysClr val="windowText" lastClr="000000"/>
                  </a:solidFill>
                </a:rPr>
                <a:t>Dados e </a:t>
              </a:r>
              <a:r>
                <a:rPr lang="en-US" b="1" kern="0" dirty="0" err="1" smtClean="0">
                  <a:solidFill>
                    <a:sysClr val="windowText" lastClr="000000"/>
                  </a:solidFill>
                </a:rPr>
                <a:t>Acesso</a:t>
              </a:r>
              <a:r>
                <a:rPr lang="en-US" b="1" kern="0" dirty="0" smtClean="0">
                  <a:solidFill>
                    <a:sysClr val="windowText" lastClr="000000"/>
                  </a:solidFill>
                </a:rPr>
                <a:t> a Dados</a:t>
              </a:r>
              <a:endParaRPr lang="en-US" b="1" kern="0" dirty="0">
                <a:solidFill>
                  <a:sysClr val="windowText" lastClr="000000"/>
                </a:solidFill>
              </a:endParaRPr>
            </a:p>
          </p:txBody>
        </p:sp>
        <p:sp>
          <p:nvSpPr>
            <p:cNvPr id="1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grpSp>
        <p:nvGrpSpPr>
          <p:cNvPr id="15" name="Group 16"/>
          <p:cNvGrpSpPr>
            <a:grpSpLocks/>
          </p:cNvGrpSpPr>
          <p:nvPr/>
        </p:nvGrpSpPr>
        <p:grpSpPr bwMode="auto">
          <a:xfrm>
            <a:off x="553397" y="3309073"/>
            <a:ext cx="7918450" cy="787400"/>
            <a:chOff x="410" y="1280"/>
            <a:chExt cx="4988" cy="496"/>
          </a:xfrm>
        </p:grpSpPr>
        <p:sp>
          <p:nvSpPr>
            <p:cNvPr id="16"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noProof="0" dirty="0" err="1" smtClean="0">
                  <a:solidFill>
                    <a:sysClr val="windowText" lastClr="000000"/>
                  </a:solidFill>
                </a:rPr>
                <a:t>Funciona</a:t>
              </a:r>
              <a:r>
                <a:rPr lang="en-US" kern="0" noProof="0" dirty="0" smtClean="0">
                  <a:solidFill>
                    <a:sysClr val="windowText" lastClr="000000"/>
                  </a:solidFill>
                </a:rPr>
                <a:t> com </a:t>
              </a:r>
              <a:r>
                <a:rPr lang="en-US" kern="0" dirty="0" err="1" smtClean="0">
                  <a:solidFill>
                    <a:sysClr val="windowText" lastClr="000000"/>
                  </a:solidFill>
                </a:rPr>
                <a:t>qualquer</a:t>
              </a:r>
              <a:r>
                <a:rPr lang="en-US" kern="0" noProof="0" dirty="0" smtClean="0">
                  <a:solidFill>
                    <a:sysClr val="windowText" lastClr="000000"/>
                  </a:solidFill>
                </a:rPr>
                <a:t> </a:t>
              </a:r>
              <a:r>
                <a:rPr lang="en-US" b="1" kern="0" noProof="0" dirty="0" smtClean="0">
                  <a:solidFill>
                    <a:sysClr val="windowText" lastClr="000000"/>
                  </a:solidFill>
                </a:rPr>
                <a:t>SGBD</a:t>
              </a:r>
              <a:endParaRPr lang="en-US" b="1" kern="0" dirty="0">
                <a:solidFill>
                  <a:sysClr val="windowText" lastClr="000000"/>
                </a:solidFill>
              </a:endParaRPr>
            </a:p>
          </p:txBody>
        </p:sp>
        <p:sp>
          <p:nvSpPr>
            <p:cNvPr id="1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smtClean="0">
                  <a:ln>
                    <a:noFill/>
                  </a:ln>
                  <a:solidFill>
                    <a:sysClr val="windowText" lastClr="000000"/>
                  </a:solidFill>
                  <a:effectLst/>
                  <a:uLnTx/>
                  <a:uFillTx/>
                </a:rPr>
                <a:t>3</a:t>
              </a:r>
              <a:endParaRPr kumimoji="0" lang="en-US" i="0" u="none" strike="noStrike" kern="0" cap="none" spc="0" normalizeH="0" baseline="0" noProof="0" dirty="0">
                <a:ln>
                  <a:noFill/>
                </a:ln>
                <a:solidFill>
                  <a:sysClr val="windowText" lastClr="000000"/>
                </a:solidFill>
                <a:effectLst/>
                <a:uLnTx/>
                <a:uFillTx/>
              </a:endParaRPr>
            </a:p>
          </p:txBody>
        </p:sp>
      </p:grpSp>
      <p:grpSp>
        <p:nvGrpSpPr>
          <p:cNvPr id="18" name="Group 16"/>
          <p:cNvGrpSpPr>
            <a:grpSpLocks/>
          </p:cNvGrpSpPr>
          <p:nvPr/>
        </p:nvGrpSpPr>
        <p:grpSpPr bwMode="auto">
          <a:xfrm>
            <a:off x="546968" y="4201373"/>
            <a:ext cx="7918450" cy="787400"/>
            <a:chOff x="410" y="1280"/>
            <a:chExt cx="4988" cy="496"/>
          </a:xfrm>
        </p:grpSpPr>
        <p:sp>
          <p:nvSpPr>
            <p:cNvPr id="19"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1" i="0" u="none" strike="noStrike" kern="0" cap="none" spc="0" normalizeH="0" baseline="0" noProof="0" dirty="0" smtClean="0">
                  <a:ln>
                    <a:noFill/>
                  </a:ln>
                  <a:solidFill>
                    <a:sysClr val="windowText" lastClr="000000"/>
                  </a:solidFill>
                  <a:effectLst/>
                  <a:uLnTx/>
                  <a:uFillTx/>
                </a:rPr>
                <a:t> </a:t>
              </a:r>
              <a:r>
                <a:rPr lang="en-US" b="1" kern="0" noProof="0" dirty="0" err="1" smtClean="0">
                  <a:solidFill>
                    <a:sysClr val="windowText" lastClr="000000"/>
                  </a:solidFill>
                </a:rPr>
                <a:t>Cria</a:t>
              </a:r>
              <a:r>
                <a:rPr lang="en-US" b="1" kern="0" noProof="0" dirty="0" smtClean="0">
                  <a:solidFill>
                    <a:sysClr val="windowText" lastClr="000000"/>
                  </a:solidFill>
                </a:rPr>
                <a:t> um </a:t>
              </a:r>
              <a:r>
                <a:rPr lang="en-US" b="1" kern="0" noProof="0" dirty="0" err="1" smtClean="0">
                  <a:solidFill>
                    <a:sysClr val="windowText" lastClr="000000"/>
                  </a:solidFill>
                </a:rPr>
                <a:t>DataModel</a:t>
              </a:r>
              <a:r>
                <a:rPr lang="en-US" b="1" kern="0" noProof="0" smtClean="0">
                  <a:solidFill>
                    <a:sysClr val="windowText" lastClr="000000"/>
                  </a:solidFill>
                </a:rPr>
                <a:t> (BASE</a:t>
              </a:r>
              <a:r>
                <a:rPr lang="en-US" b="1" kern="0" noProof="0" dirty="0" smtClean="0">
                  <a:solidFill>
                    <a:sysClr val="windowText" lastClr="000000"/>
                  </a:solidFill>
                </a:rPr>
                <a:t>) com Classes (TABELAS)</a:t>
              </a:r>
              <a:endParaRPr lang="en-US" b="1" kern="0" dirty="0">
                <a:solidFill>
                  <a:sysClr val="windowText" lastClr="000000"/>
                </a:solidFill>
              </a:endParaRPr>
            </a:p>
          </p:txBody>
        </p:sp>
        <p:sp>
          <p:nvSpPr>
            <p:cNvPr id="20"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lang="en-US" kern="0" dirty="0">
                  <a:solidFill>
                    <a:sysClr val="windowText" lastClr="000000"/>
                  </a:solidFill>
                </a:rPr>
                <a:t>4</a:t>
              </a:r>
              <a:endParaRPr kumimoji="0" lang="en-US"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256460604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11</a:t>
            </a:fld>
            <a:endParaRPr lang="en-US" dirty="0"/>
          </a:p>
        </p:txBody>
      </p:sp>
      <p:sp>
        <p:nvSpPr>
          <p:cNvPr id="6" name="Rounded Rectangle 844804"/>
          <p:cNvSpPr>
            <a:spLocks noChangeArrowheads="1"/>
          </p:cNvSpPr>
          <p:nvPr/>
        </p:nvSpPr>
        <p:spPr bwMode="auto">
          <a:xfrm>
            <a:off x="598350" y="14716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baseline="0" noProof="0" dirty="0" smtClean="0">
                <a:ln>
                  <a:noFill/>
                </a:ln>
                <a:solidFill>
                  <a:sysClr val="windowText" lastClr="000000"/>
                </a:solidFill>
                <a:effectLst/>
                <a:uLnTx/>
                <a:uFillTx/>
              </a:rPr>
              <a:t> um </a:t>
            </a:r>
            <a:r>
              <a:rPr kumimoji="0" lang="en-US" sz="1600" b="1" i="0" u="none" strike="noStrike" kern="0" cap="none" spc="0" normalizeH="0" baseline="0" noProof="0" dirty="0" err="1" smtClean="0">
                <a:ln>
                  <a:noFill/>
                </a:ln>
                <a:solidFill>
                  <a:sysClr val="windowText" lastClr="000000"/>
                </a:solidFill>
                <a:effectLst/>
                <a:uLnTx/>
                <a:uFillTx/>
              </a:rPr>
              <a:t>contexto</a:t>
            </a:r>
            <a:r>
              <a:rPr kumimoji="0" lang="en-US" sz="1600" b="1" i="0" u="none" strike="noStrike" kern="0" cap="none" spc="0" normalizeH="0" baseline="0" noProof="0" dirty="0" smtClean="0">
                <a:ln>
                  <a:noFill/>
                </a:ln>
                <a:solidFill>
                  <a:sysClr val="windowText" lastClr="000000"/>
                </a:solidFill>
                <a:effectLst/>
                <a:uLnTx/>
                <a:uFillTx/>
              </a:rPr>
              <a:t> com o ENTITY FRAMEWORK</a:t>
            </a:r>
          </a:p>
        </p:txBody>
      </p:sp>
      <p:sp>
        <p:nvSpPr>
          <p:cNvPr id="7" name="Rounded Rectangle 836634"/>
          <p:cNvSpPr>
            <a:spLocks noChangeArrowheads="1"/>
          </p:cNvSpPr>
          <p:nvPr/>
        </p:nvSpPr>
        <p:spPr bwMode="auto">
          <a:xfrm>
            <a:off x="392863" y="15875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0" name="Rounded Rectangle 844804"/>
          <p:cNvSpPr>
            <a:spLocks noChangeArrowheads="1"/>
          </p:cNvSpPr>
          <p:nvPr/>
        </p:nvSpPr>
        <p:spPr bwMode="auto">
          <a:xfrm>
            <a:off x="611844" y="221545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Conhecendo</a:t>
            </a:r>
            <a:r>
              <a:rPr kumimoji="0" lang="en-US" sz="1600" b="1" i="0" u="none" strike="noStrike" kern="0" cap="none" spc="0" normalizeH="0" baseline="0" noProof="0" dirty="0" smtClean="0">
                <a:ln>
                  <a:noFill/>
                </a:ln>
                <a:solidFill>
                  <a:sysClr val="windowText" lastClr="000000"/>
                </a:solidFill>
                <a:effectLst/>
                <a:uLnTx/>
                <a:uFillTx/>
              </a:rPr>
              <a:t> o</a:t>
            </a:r>
            <a:r>
              <a:rPr kumimoji="0" lang="en-US" sz="1600" b="1" i="0" u="none" strike="noStrike" kern="0" cap="none" spc="0" normalizeH="0" noProof="0" dirty="0" smtClean="0">
                <a:ln>
                  <a:noFill/>
                </a:ln>
                <a:solidFill>
                  <a:sysClr val="windowText" lastClr="000000"/>
                </a:solidFill>
                <a:effectLst/>
                <a:uLnTx/>
                <a:uFillTx/>
              </a:rPr>
              <a:t> *.EDMX (XML)</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394482" y="233133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8" name="Rounded Rectangle 844804"/>
          <p:cNvSpPr>
            <a:spLocks noChangeArrowheads="1"/>
          </p:cNvSpPr>
          <p:nvPr/>
        </p:nvSpPr>
        <p:spPr bwMode="auto">
          <a:xfrm>
            <a:off x="611843" y="2972050"/>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Carregando</a:t>
            </a:r>
            <a:r>
              <a:rPr lang="en-US" sz="1600" b="1" kern="0" dirty="0" smtClean="0">
                <a:solidFill>
                  <a:sysClr val="windowText" lastClr="000000"/>
                </a:solidFill>
              </a:rPr>
              <a:t> o grid </a:t>
            </a:r>
            <a:r>
              <a:rPr lang="en-US" sz="1600" b="1" kern="0" dirty="0" err="1" smtClean="0">
                <a:solidFill>
                  <a:sysClr val="windowText" lastClr="000000"/>
                </a:solidFill>
              </a:rPr>
              <a:t>pela</a:t>
            </a:r>
            <a:r>
              <a:rPr lang="en-US" sz="1600" b="1" kern="0" dirty="0" smtClean="0">
                <a:solidFill>
                  <a:sysClr val="windowText" lastClr="000000"/>
                </a:solidFill>
              </a:rPr>
              <a:t> </a:t>
            </a:r>
            <a:r>
              <a:rPr lang="en-US" sz="1600" b="1" kern="0" dirty="0" err="1" smtClean="0">
                <a:solidFill>
                  <a:sysClr val="windowText" lastClr="000000"/>
                </a:solidFill>
              </a:rPr>
              <a:t>classe</a:t>
            </a:r>
            <a:r>
              <a:rPr lang="en-US" sz="1600" b="1" kern="0" dirty="0" smtClean="0">
                <a:solidFill>
                  <a:sysClr val="windowText" lastClr="000000"/>
                </a:solidFill>
              </a:rPr>
              <a:t> do </a:t>
            </a:r>
            <a:r>
              <a:rPr lang="en-US" sz="1600" b="1" kern="0" dirty="0" err="1" smtClean="0">
                <a:solidFill>
                  <a:sysClr val="windowText" lastClr="000000"/>
                </a:solidFill>
              </a:rPr>
              <a:t>contexto</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9" name="Rounded Rectangle 836634"/>
          <p:cNvSpPr>
            <a:spLocks noChangeArrowheads="1"/>
          </p:cNvSpPr>
          <p:nvPr/>
        </p:nvSpPr>
        <p:spPr bwMode="auto">
          <a:xfrm>
            <a:off x="418231" y="308793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a:solidFill>
                  <a:srgbClr val="990033"/>
                </a:solidFill>
              </a:rPr>
              <a:t>3</a:t>
            </a:r>
            <a:endParaRPr kumimoji="0" lang="en-US" sz="2000" b="1" i="0" u="none" strike="noStrike" kern="0" cap="none" spc="0" normalizeH="0" baseline="0" noProof="0" dirty="0" smtClean="0">
              <a:ln>
                <a:noFill/>
              </a:ln>
              <a:solidFill>
                <a:srgbClr val="990033"/>
              </a:solidFill>
              <a:effectLst/>
              <a:uLnTx/>
              <a:uFillTx/>
            </a:endParaRPr>
          </a:p>
        </p:txBody>
      </p:sp>
      <p:sp>
        <p:nvSpPr>
          <p:cNvPr id="12" name="Rounded Rectangle 844804"/>
          <p:cNvSpPr>
            <a:spLocks noChangeArrowheads="1"/>
          </p:cNvSpPr>
          <p:nvPr/>
        </p:nvSpPr>
        <p:spPr bwMode="auto">
          <a:xfrm>
            <a:off x="610225" y="3740525"/>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Operadores</a:t>
            </a:r>
            <a:r>
              <a:rPr lang="en-US" sz="1600" b="1" kern="0" dirty="0" smtClean="0">
                <a:solidFill>
                  <a:sysClr val="windowText" lastClr="000000"/>
                </a:solidFill>
              </a:rPr>
              <a:t> de </a:t>
            </a:r>
            <a:r>
              <a:rPr lang="en-US" sz="1600" b="1" kern="0" dirty="0" err="1" smtClean="0">
                <a:solidFill>
                  <a:sysClr val="windowText" lastClr="000000"/>
                </a:solidFill>
              </a:rPr>
              <a:t>consulta</a:t>
            </a:r>
            <a:r>
              <a:rPr lang="en-US" sz="1600" b="1" kern="0" dirty="0" smtClean="0">
                <a:solidFill>
                  <a:sysClr val="windowText" lastClr="000000"/>
                </a:solidFill>
              </a:rPr>
              <a:t> LINQ (SELECT, WHERE, ORDER)</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3" name="Rounded Rectangle 836634"/>
          <p:cNvSpPr>
            <a:spLocks noChangeArrowheads="1"/>
          </p:cNvSpPr>
          <p:nvPr/>
        </p:nvSpPr>
        <p:spPr bwMode="auto">
          <a:xfrm>
            <a:off x="416613" y="385641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noProof="0" dirty="0">
                <a:solidFill>
                  <a:srgbClr val="990033"/>
                </a:solidFill>
              </a:rPr>
              <a:t>4</a:t>
            </a:r>
            <a:endParaRPr kumimoji="0" lang="en-US" sz="2000" b="1" i="0" u="none" strike="noStrike" kern="0" cap="none" spc="0" normalizeH="0" baseline="0" noProof="0" dirty="0" smtClean="0">
              <a:ln>
                <a:noFill/>
              </a:ln>
              <a:solidFill>
                <a:srgbClr val="990033"/>
              </a:solidFill>
              <a:effectLst/>
              <a:uLnTx/>
              <a:uFillTx/>
            </a:endParaRPr>
          </a:p>
        </p:txBody>
      </p:sp>
      <p:sp>
        <p:nvSpPr>
          <p:cNvPr id="14" name="Rounded Rectangle 844804"/>
          <p:cNvSpPr>
            <a:spLocks noChangeArrowheads="1"/>
          </p:cNvSpPr>
          <p:nvPr/>
        </p:nvSpPr>
        <p:spPr bwMode="auto">
          <a:xfrm>
            <a:off x="610224" y="4511351"/>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200" b="1" i="0" u="none" strike="noStrike" kern="0" cap="none" spc="0" normalizeH="0" baseline="0" noProof="0" dirty="0" smtClean="0">
                <a:ln>
                  <a:noFill/>
                </a:ln>
                <a:solidFill>
                  <a:sysClr val="windowText" lastClr="000000"/>
                </a:solidFill>
                <a:effectLst/>
                <a:uLnTx/>
                <a:uFillTx/>
              </a:rPr>
              <a:t> </a:t>
            </a:r>
            <a:r>
              <a:rPr lang="en-US" sz="1200" b="1" kern="0" dirty="0" err="1" smtClean="0">
                <a:solidFill>
                  <a:sysClr val="windowText" lastClr="000000"/>
                </a:solidFill>
              </a:rPr>
              <a:t>Métodos</a:t>
            </a:r>
            <a:r>
              <a:rPr lang="en-US" sz="1200" b="1" kern="0" dirty="0" smtClean="0">
                <a:solidFill>
                  <a:sysClr val="windowText" lastClr="000000"/>
                </a:solidFill>
              </a:rPr>
              <a:t> de </a:t>
            </a:r>
            <a:r>
              <a:rPr lang="en-US" sz="1200" b="1" kern="0" dirty="0" err="1" smtClean="0">
                <a:solidFill>
                  <a:sysClr val="windowText" lastClr="000000"/>
                </a:solidFill>
              </a:rPr>
              <a:t>extensão</a:t>
            </a:r>
            <a:r>
              <a:rPr lang="en-US" sz="1200" b="1" kern="0" dirty="0" smtClean="0">
                <a:solidFill>
                  <a:sysClr val="windowText" lastClr="000000"/>
                </a:solidFill>
              </a:rPr>
              <a:t> LINQ (SELECT, WHERE, ORDER, MIN, MAX, SUM, DISTINCT, COUNT, FIRST, LAST)</a:t>
            </a:r>
            <a:endParaRPr kumimoji="0" lang="en-US" sz="1200" b="1" i="0" u="none" strike="noStrike" kern="0" cap="none" spc="0" normalizeH="0" baseline="0" noProof="0" dirty="0" smtClean="0">
              <a:ln>
                <a:noFill/>
              </a:ln>
              <a:solidFill>
                <a:sysClr val="windowText" lastClr="000000"/>
              </a:solidFill>
              <a:effectLst/>
              <a:uLnTx/>
              <a:uFillTx/>
            </a:endParaRPr>
          </a:p>
        </p:txBody>
      </p:sp>
      <p:sp>
        <p:nvSpPr>
          <p:cNvPr id="15" name="Rounded Rectangle 836634"/>
          <p:cNvSpPr>
            <a:spLocks noChangeArrowheads="1"/>
          </p:cNvSpPr>
          <p:nvPr/>
        </p:nvSpPr>
        <p:spPr bwMode="auto">
          <a:xfrm>
            <a:off x="416612" y="4627238"/>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a:solidFill>
                  <a:srgbClr val="990033"/>
                </a:solidFill>
              </a:rPr>
              <a:t>5</a:t>
            </a:r>
            <a:endParaRPr kumimoji="0" lang="en-US" sz="2000" b="1" i="0" u="none" strike="noStrike" kern="0" cap="none" spc="0" normalizeH="0" baseline="0" noProof="0" dirty="0" smtClean="0">
              <a:ln>
                <a:noFill/>
              </a:ln>
              <a:solidFill>
                <a:srgbClr val="990033"/>
              </a:solidFill>
              <a:effectLst/>
              <a:uLnTx/>
              <a:uFillTx/>
            </a:endParaRPr>
          </a:p>
        </p:txBody>
      </p:sp>
      <p:sp>
        <p:nvSpPr>
          <p:cNvPr id="16" name="Rounded Rectangle 844804"/>
          <p:cNvSpPr>
            <a:spLocks noChangeArrowheads="1"/>
          </p:cNvSpPr>
          <p:nvPr/>
        </p:nvSpPr>
        <p:spPr bwMode="auto">
          <a:xfrm>
            <a:off x="607175" y="5282339"/>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Conhecendo</a:t>
            </a:r>
            <a:r>
              <a:rPr lang="en-US" sz="1600" b="1" kern="0" dirty="0" smtClean="0">
                <a:solidFill>
                  <a:sysClr val="windowText" lastClr="000000"/>
                </a:solidFill>
              </a:rPr>
              <a:t> o </a:t>
            </a:r>
            <a:r>
              <a:rPr lang="en-US" sz="1600" b="1" kern="0" dirty="0" err="1" smtClean="0">
                <a:solidFill>
                  <a:sysClr val="windowText" lastClr="000000"/>
                </a:solidFill>
              </a:rPr>
              <a:t>controle</a:t>
            </a:r>
            <a:r>
              <a:rPr lang="en-US" sz="1600" b="1" kern="0" dirty="0" smtClean="0">
                <a:solidFill>
                  <a:sysClr val="windowText" lastClr="000000"/>
                </a:solidFill>
              </a:rPr>
              <a:t> </a:t>
            </a:r>
            <a:r>
              <a:rPr lang="en-US" sz="1600" b="1" kern="0" smtClean="0">
                <a:solidFill>
                  <a:sysClr val="windowText" lastClr="000000"/>
                </a:solidFill>
              </a:rPr>
              <a:t>EntityDatasource</a:t>
            </a:r>
            <a:r>
              <a:rPr lang="en-US" sz="1600" b="1" kern="0" dirty="0" smtClean="0">
                <a:solidFill>
                  <a:sysClr val="windowText" lastClr="000000"/>
                </a:solidFill>
              </a:rPr>
              <a:t> e </a:t>
            </a:r>
            <a:r>
              <a:rPr lang="en-US" sz="1600" b="1" kern="0" dirty="0" err="1" smtClean="0">
                <a:solidFill>
                  <a:sysClr val="windowText" lastClr="000000"/>
                </a:solidFill>
              </a:rPr>
              <a:t>ListView</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7" name="Rounded Rectangle 836634"/>
          <p:cNvSpPr>
            <a:spLocks noChangeArrowheads="1"/>
          </p:cNvSpPr>
          <p:nvPr/>
        </p:nvSpPr>
        <p:spPr bwMode="auto">
          <a:xfrm>
            <a:off x="413563" y="5398226"/>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6</a:t>
            </a:r>
          </a:p>
        </p:txBody>
      </p:sp>
    </p:spTree>
    <p:extLst>
      <p:ext uri="{BB962C8B-B14F-4D97-AF65-F5344CB8AC3E}">
        <p14:creationId xmlns:p14="http://schemas.microsoft.com/office/powerpoint/2010/main" val="102365644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381000" y="6091388"/>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 2011 Microsoft Corporation. All rights reserved. Microsoft, MSDN, the MSDN logo, and [list other trademarks referenced] are trademarks of the Microsoft group of companies.  </a:t>
            </a:r>
          </a:p>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pic>
        <p:nvPicPr>
          <p:cNvPr id="1026" name="Picture 2" descr="C:\Users\danief\AppData\Local\Microsoft\Windows\Temporary Internet Files\Content.Outlook\9PE5TYP2\logo03.png"/>
          <p:cNvPicPr>
            <a:picLocks noChangeAspect="1" noChangeArrowheads="1"/>
          </p:cNvPicPr>
          <p:nvPr/>
        </p:nvPicPr>
        <p:blipFill>
          <a:blip r:embed="rId3"/>
          <a:srcRect/>
          <a:stretch>
            <a:fillRect/>
          </a:stretch>
        </p:blipFill>
        <p:spPr bwMode="auto">
          <a:xfrm>
            <a:off x="1833195" y="2869517"/>
            <a:ext cx="5477610" cy="1118967"/>
          </a:xfrm>
          <a:prstGeom prst="rect">
            <a:avLst/>
          </a:prstGeom>
          <a:noFill/>
        </p:spPr>
      </p:pic>
      <p:sp>
        <p:nvSpPr>
          <p:cNvPr id="4" name="Title 1"/>
          <p:cNvSpPr txBox="1">
            <a:spLocks/>
          </p:cNvSpPr>
          <p:nvPr/>
        </p:nvSpPr>
        <p:spPr>
          <a:xfrm>
            <a:off x="381000" y="230188"/>
            <a:ext cx="8382000" cy="664797"/>
          </a:xfrm>
          <a:prstGeom prst="rect">
            <a:avLst/>
          </a:prstGeom>
        </p:spPr>
        <p:txBody>
          <a:bodyPr/>
          <a:lstStyle/>
          <a:p>
            <a:pPr marL="0" marR="0" lvl="0" indent="0" algn="ctr"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Obrigado!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err="1" smtClean="0"/>
              <a:t>Language</a:t>
            </a:r>
            <a:r>
              <a:rPr lang="pt-BR" sz="4000" dirty="0" smtClean="0"/>
              <a:t> </a:t>
            </a:r>
            <a:r>
              <a:rPr lang="pt-BR" sz="4000" dirty="0" err="1" smtClean="0"/>
              <a:t>Integrated</a:t>
            </a:r>
            <a:r>
              <a:rPr lang="pt-BR" sz="4000" dirty="0" smtClean="0"/>
              <a:t> Query</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2</a:t>
            </a:fld>
            <a:endParaRPr lang="en-US" dirty="0">
              <a:solidFill>
                <a:srgbClr val="FFFFFF">
                  <a:tint val="75000"/>
                </a:srgbClr>
              </a:solidFill>
            </a:endParaRPr>
          </a:p>
        </p:txBody>
      </p:sp>
      <p:sp>
        <p:nvSpPr>
          <p:cNvPr id="28" name="AutoShape 12"/>
          <p:cNvSpPr>
            <a:spLocks noChangeArrowheads="1"/>
          </p:cNvSpPr>
          <p:nvPr/>
        </p:nvSpPr>
        <p:spPr bwMode="auto">
          <a:xfrm>
            <a:off x="443553" y="1073298"/>
            <a:ext cx="8147050" cy="4852490"/>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err="1" smtClean="0">
                <a:solidFill>
                  <a:sysClr val="windowText" lastClr="000000"/>
                </a:solidFill>
              </a:rPr>
              <a:t>Considerações</a:t>
            </a:r>
            <a:r>
              <a:rPr lang="en-US" sz="2000" b="1" kern="0" dirty="0" smtClean="0">
                <a:solidFill>
                  <a:sysClr val="windowText" lastClr="000000"/>
                </a:solidFill>
              </a:rPr>
              <a:t>:</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29" name="Group 13"/>
          <p:cNvGrpSpPr>
            <a:grpSpLocks/>
          </p:cNvGrpSpPr>
          <p:nvPr/>
        </p:nvGrpSpPr>
        <p:grpSpPr bwMode="auto">
          <a:xfrm>
            <a:off x="557853" y="1545735"/>
            <a:ext cx="7918450" cy="787400"/>
            <a:chOff x="314" y="1184"/>
            <a:chExt cx="4988" cy="496"/>
          </a:xfrm>
        </p:grpSpPr>
        <p:sp>
          <p:nvSpPr>
            <p:cNvPr id="3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b="1" kern="0" dirty="0" err="1" smtClean="0">
                  <a:solidFill>
                    <a:sysClr val="windowText" lastClr="000000"/>
                  </a:solidFill>
                </a:rPr>
                <a:t>Incluído</a:t>
              </a:r>
              <a:r>
                <a:rPr lang="en-US" b="1" kern="0" dirty="0" smtClean="0">
                  <a:solidFill>
                    <a:sysClr val="windowText" lastClr="000000"/>
                  </a:solidFill>
                </a:rPr>
                <a:t> </a:t>
              </a:r>
              <a:r>
                <a:rPr lang="en-US" b="1" kern="0" dirty="0" err="1" smtClean="0">
                  <a:solidFill>
                    <a:sysClr val="windowText" lastClr="000000"/>
                  </a:solidFill>
                </a:rPr>
                <a:t>na</a:t>
              </a:r>
              <a:r>
                <a:rPr lang="en-US" b="1" kern="0" dirty="0" smtClean="0">
                  <a:solidFill>
                    <a:sysClr val="windowText" lastClr="000000"/>
                  </a:solidFill>
                </a:rPr>
                <a:t> </a:t>
              </a:r>
              <a:r>
                <a:rPr lang="en-US" b="1" kern="0" dirty="0" err="1" smtClean="0">
                  <a:solidFill>
                    <a:sysClr val="windowText" lastClr="000000"/>
                  </a:solidFill>
                </a:rPr>
                <a:t>versão</a:t>
              </a:r>
              <a:r>
                <a:rPr lang="en-US" b="1" kern="0" dirty="0" smtClean="0">
                  <a:solidFill>
                    <a:sysClr val="windowText" lastClr="000000"/>
                  </a:solidFill>
                </a:rPr>
                <a:t> 3.5</a:t>
              </a:r>
              <a:endParaRPr lang="en-US" b="1" kern="0" dirty="0">
                <a:solidFill>
                  <a:sysClr val="windowText" lastClr="000000"/>
                </a:solidFill>
              </a:endParaRPr>
            </a:p>
          </p:txBody>
        </p:sp>
        <p:sp>
          <p:nvSpPr>
            <p:cNvPr id="3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1</a:t>
              </a:r>
            </a:p>
          </p:txBody>
        </p:sp>
      </p:grpSp>
      <p:grpSp>
        <p:nvGrpSpPr>
          <p:cNvPr id="32" name="Group 16"/>
          <p:cNvGrpSpPr>
            <a:grpSpLocks/>
          </p:cNvGrpSpPr>
          <p:nvPr/>
        </p:nvGrpSpPr>
        <p:grpSpPr bwMode="auto">
          <a:xfrm>
            <a:off x="557853" y="2398285"/>
            <a:ext cx="7918450" cy="787400"/>
            <a:chOff x="410" y="1280"/>
            <a:chExt cx="4988" cy="496"/>
          </a:xfrm>
        </p:grpSpPr>
        <p:sp>
          <p:nvSpPr>
            <p:cNvPr id="3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sz="1700" b="1" kern="0" dirty="0" err="1" smtClean="0">
                  <a:solidFill>
                    <a:sysClr val="windowText" lastClr="000000"/>
                  </a:solidFill>
                </a:rPr>
                <a:t>Linguagem</a:t>
              </a:r>
              <a:r>
                <a:rPr lang="en-US" sz="1700" b="1" kern="0" dirty="0" smtClean="0">
                  <a:solidFill>
                    <a:sysClr val="windowText" lastClr="000000"/>
                  </a:solidFill>
                </a:rPr>
                <a:t> de </a:t>
              </a:r>
              <a:r>
                <a:rPr lang="en-US" sz="1700" b="1" kern="0" dirty="0" err="1" smtClean="0">
                  <a:solidFill>
                    <a:sysClr val="windowText" lastClr="000000"/>
                  </a:solidFill>
                </a:rPr>
                <a:t>consulta</a:t>
              </a:r>
              <a:r>
                <a:rPr lang="en-US" sz="1700" b="1" kern="0" dirty="0">
                  <a:solidFill>
                    <a:sysClr val="windowText" lastClr="000000"/>
                  </a:solidFill>
                </a:rPr>
                <a:t> </a:t>
              </a:r>
              <a:r>
                <a:rPr lang="en-US" sz="1700" b="1" kern="0" dirty="0" err="1" smtClean="0">
                  <a:solidFill>
                    <a:sysClr val="windowText" lastClr="000000"/>
                  </a:solidFill>
                </a:rPr>
                <a:t>usada</a:t>
              </a:r>
              <a:r>
                <a:rPr lang="en-US" sz="1700" b="1" kern="0" dirty="0" smtClean="0">
                  <a:solidFill>
                    <a:sysClr val="windowText" lastClr="000000"/>
                  </a:solidFill>
                </a:rPr>
                <a:t> </a:t>
              </a:r>
              <a:r>
                <a:rPr lang="en-US" sz="1700" b="1" kern="0" dirty="0" err="1" smtClean="0">
                  <a:solidFill>
                    <a:sysClr val="windowText" lastClr="000000"/>
                  </a:solidFill>
                </a:rPr>
                <a:t>Coleções</a:t>
              </a:r>
              <a:r>
                <a:rPr lang="en-US" sz="1700" b="1" kern="0" dirty="0" smtClean="0">
                  <a:solidFill>
                    <a:sysClr val="windowText" lastClr="000000"/>
                  </a:solidFill>
                </a:rPr>
                <a:t> de </a:t>
              </a:r>
              <a:r>
                <a:rPr lang="en-US" sz="1700" b="1" kern="0" dirty="0" err="1" smtClean="0">
                  <a:solidFill>
                    <a:sysClr val="windowText" lastClr="000000"/>
                  </a:solidFill>
                </a:rPr>
                <a:t>Registros</a:t>
              </a:r>
              <a:r>
                <a:rPr lang="en-US" sz="1700" b="1" kern="0" dirty="0" smtClean="0">
                  <a:solidFill>
                    <a:sysClr val="windowText" lastClr="000000"/>
                  </a:solidFill>
                </a:rPr>
                <a:t> (IENUMERABLE)</a:t>
              </a:r>
              <a:endParaRPr lang="en-US" sz="1700" b="1" kern="0" dirty="0">
                <a:solidFill>
                  <a:sysClr val="windowText" lastClr="000000"/>
                </a:solidFill>
              </a:endParaRPr>
            </a:p>
          </p:txBody>
        </p:sp>
        <p:sp>
          <p:nvSpPr>
            <p:cNvPr id="3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2</a:t>
              </a:r>
            </a:p>
          </p:txBody>
        </p:sp>
      </p:grpSp>
      <p:grpSp>
        <p:nvGrpSpPr>
          <p:cNvPr id="35" name="Group 16"/>
          <p:cNvGrpSpPr>
            <a:grpSpLocks/>
          </p:cNvGrpSpPr>
          <p:nvPr/>
        </p:nvGrpSpPr>
        <p:grpSpPr bwMode="auto">
          <a:xfrm>
            <a:off x="553397" y="3261573"/>
            <a:ext cx="7918450" cy="787400"/>
            <a:chOff x="410" y="1280"/>
            <a:chExt cx="4988" cy="496"/>
          </a:xfrm>
        </p:grpSpPr>
        <p:sp>
          <p:nvSpPr>
            <p:cNvPr id="36"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smtClean="0">
                  <a:solidFill>
                    <a:sysClr val="windowText" lastClr="000000"/>
                  </a:solidFill>
                </a:rPr>
                <a:t>Podemos</a:t>
              </a:r>
              <a:r>
                <a:rPr lang="en-US" kern="0" dirty="0" smtClean="0">
                  <a:solidFill>
                    <a:sysClr val="windowText" lastClr="000000"/>
                  </a:solidFill>
                </a:rPr>
                <a:t> </a:t>
              </a:r>
              <a:r>
                <a:rPr lang="en-US" b="1" kern="0" dirty="0" err="1" smtClean="0">
                  <a:solidFill>
                    <a:sysClr val="windowText" lastClr="000000"/>
                  </a:solidFill>
                </a:rPr>
                <a:t>Selecionar</a:t>
              </a:r>
              <a:r>
                <a:rPr lang="en-US" b="1" kern="0" dirty="0" smtClean="0">
                  <a:solidFill>
                    <a:sysClr val="windowText" lastClr="000000"/>
                  </a:solidFill>
                </a:rPr>
                <a:t>, </a:t>
              </a:r>
              <a:r>
                <a:rPr lang="en-US" b="1" kern="0" dirty="0" err="1" smtClean="0">
                  <a:solidFill>
                    <a:sysClr val="windowText" lastClr="000000"/>
                  </a:solidFill>
                </a:rPr>
                <a:t>Filtrar</a:t>
              </a:r>
              <a:r>
                <a:rPr lang="en-US" b="1" kern="0" dirty="0" smtClean="0">
                  <a:solidFill>
                    <a:sysClr val="windowText" lastClr="000000"/>
                  </a:solidFill>
                </a:rPr>
                <a:t> e </a:t>
              </a:r>
              <a:r>
                <a:rPr lang="en-US" b="1" kern="0" dirty="0" err="1" smtClean="0">
                  <a:solidFill>
                    <a:sysClr val="windowText" lastClr="000000"/>
                  </a:solidFill>
                </a:rPr>
                <a:t>Ordenar</a:t>
              </a:r>
              <a:r>
                <a:rPr lang="en-US" b="1" kern="0" dirty="0" smtClean="0">
                  <a:solidFill>
                    <a:sysClr val="windowText" lastClr="000000"/>
                  </a:solidFill>
                </a:rPr>
                <a:t> </a:t>
              </a:r>
              <a:r>
                <a:rPr lang="en-US" kern="0" dirty="0" err="1" smtClean="0">
                  <a:solidFill>
                    <a:sysClr val="windowText" lastClr="000000"/>
                  </a:solidFill>
                </a:rPr>
                <a:t>registros</a:t>
              </a:r>
              <a:r>
                <a:rPr lang="en-US" kern="0" dirty="0" smtClean="0">
                  <a:solidFill>
                    <a:sysClr val="windowText" lastClr="000000"/>
                  </a:solidFill>
                </a:rPr>
                <a:t> </a:t>
              </a:r>
              <a:r>
                <a:rPr lang="en-US" kern="0" dirty="0" err="1">
                  <a:solidFill>
                    <a:sysClr val="windowText" lastClr="000000"/>
                  </a:solidFill>
                </a:rPr>
                <a:t>em</a:t>
              </a:r>
              <a:r>
                <a:rPr lang="en-US" kern="0" dirty="0">
                  <a:solidFill>
                    <a:sysClr val="windowText" lastClr="000000"/>
                  </a:solidFill>
                </a:rPr>
                <a:t> </a:t>
              </a:r>
              <a:r>
                <a:rPr lang="en-US" kern="0" dirty="0" err="1" smtClean="0">
                  <a:solidFill>
                    <a:sysClr val="windowText" lastClr="000000"/>
                  </a:solidFill>
                </a:rPr>
                <a:t>coleções</a:t>
              </a:r>
              <a:endParaRPr lang="en-US" b="1" kern="0" dirty="0">
                <a:solidFill>
                  <a:sysClr val="windowText" lastClr="000000"/>
                </a:solidFill>
              </a:endParaRPr>
            </a:p>
          </p:txBody>
        </p:sp>
        <p:sp>
          <p:nvSpPr>
            <p:cNvPr id="3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3</a:t>
              </a:r>
              <a:endParaRPr lang="en-US" kern="0" dirty="0">
                <a:solidFill>
                  <a:sysClr val="windowText" lastClr="000000"/>
                </a:solidFill>
              </a:endParaRPr>
            </a:p>
          </p:txBody>
        </p:sp>
      </p:grpSp>
      <p:grpSp>
        <p:nvGrpSpPr>
          <p:cNvPr id="39" name="Group 16"/>
          <p:cNvGrpSpPr>
            <a:grpSpLocks/>
          </p:cNvGrpSpPr>
          <p:nvPr/>
        </p:nvGrpSpPr>
        <p:grpSpPr bwMode="auto">
          <a:xfrm>
            <a:off x="539418" y="4127911"/>
            <a:ext cx="7918450" cy="787400"/>
            <a:chOff x="410" y="1280"/>
            <a:chExt cx="4988" cy="496"/>
          </a:xfrm>
        </p:grpSpPr>
        <p:sp>
          <p:nvSpPr>
            <p:cNvPr id="40"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a:solidFill>
                    <a:sysClr val="windowText" lastClr="000000"/>
                  </a:solidFill>
                </a:rPr>
                <a:t>Objetivo</a:t>
              </a:r>
              <a:r>
                <a:rPr lang="en-US" kern="0" dirty="0">
                  <a:solidFill>
                    <a:sysClr val="windowText" lastClr="000000"/>
                  </a:solidFill>
                </a:rPr>
                <a:t> principal é </a:t>
              </a:r>
              <a:r>
                <a:rPr lang="en-US" kern="0" dirty="0" err="1">
                  <a:solidFill>
                    <a:sysClr val="windowText" lastClr="000000"/>
                  </a:solidFill>
                </a:rPr>
                <a:t>fornecer</a:t>
              </a:r>
              <a:r>
                <a:rPr lang="en-US" kern="0" dirty="0">
                  <a:solidFill>
                    <a:sysClr val="windowText" lastClr="000000"/>
                  </a:solidFill>
                </a:rPr>
                <a:t> </a:t>
              </a:r>
              <a:r>
                <a:rPr lang="en-US" kern="0" dirty="0" err="1">
                  <a:solidFill>
                    <a:sysClr val="windowText" lastClr="000000"/>
                  </a:solidFill>
                </a:rPr>
                <a:t>suporte</a:t>
              </a:r>
              <a:r>
                <a:rPr lang="en-US" kern="0" dirty="0">
                  <a:solidFill>
                    <a:sysClr val="windowText" lastClr="000000"/>
                  </a:solidFill>
                </a:rPr>
                <a:t> </a:t>
              </a:r>
              <a:r>
                <a:rPr lang="en-US" kern="0" dirty="0" err="1">
                  <a:solidFill>
                    <a:sysClr val="windowText" lastClr="000000"/>
                  </a:solidFill>
                </a:rPr>
                <a:t>para</a:t>
              </a:r>
              <a:r>
                <a:rPr lang="en-US" kern="0" dirty="0">
                  <a:solidFill>
                    <a:sysClr val="windowText" lastClr="000000"/>
                  </a:solidFill>
                </a:rPr>
                <a:t> </a:t>
              </a:r>
              <a:r>
                <a:rPr lang="en-US" kern="0" dirty="0" err="1">
                  <a:solidFill>
                    <a:sysClr val="windowText" lastClr="000000"/>
                  </a:solidFill>
                </a:rPr>
                <a:t>consultas</a:t>
              </a:r>
              <a:r>
                <a:rPr lang="en-US" kern="0" dirty="0">
                  <a:solidFill>
                    <a:sysClr val="windowText" lastClr="000000"/>
                  </a:solidFill>
                </a:rPr>
                <a:t> </a:t>
              </a:r>
              <a:r>
                <a:rPr lang="en-US" b="1" kern="0" dirty="0">
                  <a:solidFill>
                    <a:sysClr val="windowText" lastClr="000000"/>
                  </a:solidFill>
                </a:rPr>
                <a:t>(</a:t>
              </a:r>
              <a:r>
                <a:rPr lang="en-US" b="1" kern="0" dirty="0" err="1">
                  <a:solidFill>
                    <a:sysClr val="windowText" lastClr="000000"/>
                  </a:solidFill>
                </a:rPr>
                <a:t>Código</a:t>
              </a:r>
              <a:r>
                <a:rPr lang="en-US" b="1" kern="0" dirty="0">
                  <a:solidFill>
                    <a:sysClr val="windowText" lastClr="000000"/>
                  </a:solidFill>
                </a:rPr>
                <a:t> .NET</a:t>
              </a:r>
              <a:r>
                <a:rPr lang="en-US" b="1" kern="0" dirty="0" smtClean="0">
                  <a:solidFill>
                    <a:sysClr val="windowText" lastClr="000000"/>
                  </a:solidFill>
                </a:rPr>
                <a:t>)</a:t>
              </a:r>
              <a:endParaRPr lang="en-US" b="1" kern="0" dirty="0">
                <a:solidFill>
                  <a:sysClr val="windowText" lastClr="000000"/>
                </a:solidFill>
              </a:endParaRPr>
            </a:p>
          </p:txBody>
        </p:sp>
        <p:sp>
          <p:nvSpPr>
            <p:cNvPr id="41"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4</a:t>
              </a:r>
            </a:p>
          </p:txBody>
        </p:sp>
      </p:grpSp>
      <p:grpSp>
        <p:nvGrpSpPr>
          <p:cNvPr id="17" name="Group 16"/>
          <p:cNvGrpSpPr>
            <a:grpSpLocks/>
          </p:cNvGrpSpPr>
          <p:nvPr/>
        </p:nvGrpSpPr>
        <p:grpSpPr bwMode="auto">
          <a:xfrm>
            <a:off x="545978" y="5003383"/>
            <a:ext cx="7918450" cy="787400"/>
            <a:chOff x="410" y="1280"/>
            <a:chExt cx="4988" cy="496"/>
          </a:xfrm>
        </p:grpSpPr>
        <p:sp>
          <p:nvSpPr>
            <p:cNvPr id="18"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a:solidFill>
                    <a:sysClr val="windowText" lastClr="000000"/>
                  </a:solidFill>
                </a:rPr>
                <a:t>A </a:t>
              </a:r>
              <a:r>
                <a:rPr lang="en-US" kern="0" dirty="0" err="1">
                  <a:solidFill>
                    <a:sysClr val="windowText" lastClr="000000"/>
                  </a:solidFill>
                </a:rPr>
                <a:t>síntaxe</a:t>
              </a:r>
              <a:r>
                <a:rPr lang="en-US" kern="0" dirty="0">
                  <a:solidFill>
                    <a:sysClr val="windowText" lastClr="000000"/>
                  </a:solidFill>
                </a:rPr>
                <a:t> do LINQ </a:t>
              </a:r>
              <a:r>
                <a:rPr lang="en-US" kern="0" dirty="0" err="1">
                  <a:solidFill>
                    <a:sysClr val="windowText" lastClr="000000"/>
                  </a:solidFill>
                </a:rPr>
                <a:t>foi</a:t>
              </a:r>
              <a:r>
                <a:rPr lang="en-US" kern="0" dirty="0">
                  <a:solidFill>
                    <a:sysClr val="windowText" lastClr="000000"/>
                  </a:solidFill>
                </a:rPr>
                <a:t> </a:t>
              </a:r>
              <a:r>
                <a:rPr lang="en-US" kern="0" dirty="0" err="1">
                  <a:solidFill>
                    <a:sysClr val="windowText" lastClr="000000"/>
                  </a:solidFill>
                </a:rPr>
                <a:t>inspirada</a:t>
              </a:r>
              <a:r>
                <a:rPr lang="en-US" kern="0" dirty="0">
                  <a:solidFill>
                    <a:sysClr val="windowText" lastClr="000000"/>
                  </a:solidFill>
                </a:rPr>
                <a:t> no </a:t>
              </a:r>
              <a:r>
                <a:rPr lang="en-US" b="1" kern="0" dirty="0">
                  <a:solidFill>
                    <a:sysClr val="windowText" lastClr="000000"/>
                  </a:solidFill>
                </a:rPr>
                <a:t>TSQL (SQL Server)</a:t>
              </a:r>
            </a:p>
          </p:txBody>
        </p:sp>
        <p:sp>
          <p:nvSpPr>
            <p:cNvPr id="19"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5</a:t>
              </a:r>
              <a:endParaRPr lang="en-US" kern="0" dirty="0">
                <a:solidFill>
                  <a:sysClr val="windowText" lastClr="000000"/>
                </a:solidFill>
              </a:endParaRPr>
            </a:p>
          </p:txBody>
        </p:sp>
      </p:grpSp>
    </p:spTree>
    <p:extLst>
      <p:ext uri="{BB962C8B-B14F-4D97-AF65-F5344CB8AC3E}">
        <p14:creationId xmlns:p14="http://schemas.microsoft.com/office/powerpoint/2010/main" val="11483712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Por que usar LINQ?</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3</a:t>
            </a:fld>
            <a:endParaRPr lang="en-US" dirty="0"/>
          </a:p>
        </p:txBody>
      </p:sp>
      <p:sp>
        <p:nvSpPr>
          <p:cNvPr id="14" name="AutoShape 12"/>
          <p:cNvSpPr>
            <a:spLocks noChangeArrowheads="1"/>
          </p:cNvSpPr>
          <p:nvPr/>
        </p:nvSpPr>
        <p:spPr bwMode="auto">
          <a:xfrm>
            <a:off x="443553" y="1073298"/>
            <a:ext cx="8147050" cy="3178068"/>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15" name="Group 13"/>
          <p:cNvGrpSpPr>
            <a:grpSpLocks/>
          </p:cNvGrpSpPr>
          <p:nvPr/>
        </p:nvGrpSpPr>
        <p:grpSpPr bwMode="auto">
          <a:xfrm>
            <a:off x="557853" y="1545735"/>
            <a:ext cx="7918450" cy="787400"/>
            <a:chOff x="314" y="1184"/>
            <a:chExt cx="4988" cy="496"/>
          </a:xfrm>
        </p:grpSpPr>
        <p:sp>
          <p:nvSpPr>
            <p:cNvPr id="22"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i="0" u="none" strike="noStrike" kern="0" cap="none" spc="0" normalizeH="0" baseline="0" noProof="0" dirty="0" smtClean="0">
                  <a:ln>
                    <a:noFill/>
                  </a:ln>
                  <a:solidFill>
                    <a:sysClr val="windowText" lastClr="000000"/>
                  </a:solidFill>
                  <a:effectLst/>
                  <a:uLnTx/>
                  <a:uFillTx/>
                </a:rPr>
                <a:t> </a:t>
              </a:r>
              <a:r>
                <a:rPr lang="en-US" kern="0" dirty="0" err="1" smtClean="0">
                  <a:solidFill>
                    <a:sysClr val="windowText" lastClr="000000"/>
                  </a:solidFill>
                </a:rPr>
                <a:t>Reduz</a:t>
              </a:r>
              <a:r>
                <a:rPr lang="en-US" kern="0" dirty="0" smtClean="0">
                  <a:solidFill>
                    <a:sysClr val="windowText" lastClr="000000"/>
                  </a:solidFill>
                </a:rPr>
                <a:t> </a:t>
              </a:r>
              <a:r>
                <a:rPr lang="en-US" kern="0" dirty="0">
                  <a:solidFill>
                    <a:sysClr val="windowText" lastClr="000000"/>
                  </a:solidFill>
                </a:rPr>
                <a:t>a </a:t>
              </a:r>
              <a:r>
                <a:rPr lang="en-US" kern="0" dirty="0" err="1">
                  <a:solidFill>
                    <a:sysClr val="windowText" lastClr="000000"/>
                  </a:solidFill>
                </a:rPr>
                <a:t>complexidade</a:t>
              </a:r>
              <a:r>
                <a:rPr lang="en-US" kern="0" dirty="0">
                  <a:solidFill>
                    <a:sysClr val="windowText" lastClr="000000"/>
                  </a:solidFill>
                </a:rPr>
                <a:t> </a:t>
              </a:r>
              <a:r>
                <a:rPr lang="en-US" kern="0" dirty="0" err="1">
                  <a:solidFill>
                    <a:sysClr val="windowText" lastClr="000000"/>
                  </a:solidFill>
                </a:rPr>
                <a:t>em</a:t>
              </a:r>
              <a:r>
                <a:rPr lang="en-US" kern="0" dirty="0">
                  <a:solidFill>
                    <a:sysClr val="windowText" lastClr="000000"/>
                  </a:solidFill>
                </a:rPr>
                <a:t> </a:t>
              </a:r>
              <a:r>
                <a:rPr lang="en-US" b="1" kern="0" dirty="0" err="1">
                  <a:solidFill>
                    <a:sysClr val="windowText" lastClr="000000"/>
                  </a:solidFill>
                </a:rPr>
                <a:t>O</a:t>
              </a:r>
              <a:r>
                <a:rPr lang="en-US" b="1" kern="0" dirty="0" err="1" smtClean="0">
                  <a:solidFill>
                    <a:sysClr val="windowText" lastClr="000000"/>
                  </a:solidFill>
                </a:rPr>
                <a:t>rdenações</a:t>
              </a:r>
              <a:r>
                <a:rPr lang="en-US" b="1" kern="0" dirty="0" smtClean="0">
                  <a:solidFill>
                    <a:sysClr val="windowText" lastClr="000000"/>
                  </a:solidFill>
                </a:rPr>
                <a:t> </a:t>
              </a:r>
              <a:r>
                <a:rPr lang="en-US" b="1" kern="0" dirty="0">
                  <a:solidFill>
                    <a:sysClr val="windowText" lastClr="000000"/>
                  </a:solidFill>
                </a:rPr>
                <a:t>e </a:t>
              </a:r>
              <a:r>
                <a:rPr lang="en-US" b="1" kern="0" dirty="0" err="1">
                  <a:solidFill>
                    <a:sysClr val="windowText" lastClr="000000"/>
                  </a:solidFill>
                </a:rPr>
                <a:t>F</a:t>
              </a:r>
              <a:r>
                <a:rPr lang="en-US" b="1" kern="0" dirty="0" err="1" smtClean="0">
                  <a:solidFill>
                    <a:sysClr val="windowText" lastClr="000000"/>
                  </a:solidFill>
                </a:rPr>
                <a:t>iltros</a:t>
              </a:r>
              <a:r>
                <a:rPr lang="en-US" b="1" kern="0" dirty="0" smtClean="0">
                  <a:solidFill>
                    <a:sysClr val="windowText" lastClr="000000"/>
                  </a:solidFill>
                </a:rPr>
                <a:t> </a:t>
              </a:r>
              <a:r>
                <a:rPr lang="en-US" kern="0" dirty="0">
                  <a:solidFill>
                    <a:sysClr val="windowText" lastClr="000000"/>
                  </a:solidFill>
                </a:rPr>
                <a:t>(</a:t>
              </a:r>
              <a:r>
                <a:rPr lang="en-US" kern="0" dirty="0" err="1">
                  <a:solidFill>
                    <a:sysClr val="windowText" lastClr="000000"/>
                  </a:solidFill>
                </a:rPr>
                <a:t>DataView</a:t>
              </a:r>
              <a:r>
                <a:rPr lang="en-US" kern="0" dirty="0">
                  <a:solidFill>
                    <a:sysClr val="windowText" lastClr="000000"/>
                  </a:solidFill>
                </a:rPr>
                <a:t>, </a:t>
              </a:r>
              <a:r>
                <a:rPr lang="en-US" kern="0" dirty="0" err="1">
                  <a:solidFill>
                    <a:sysClr val="windowText" lastClr="000000"/>
                  </a:solidFill>
                </a:rPr>
                <a:t>ForEach</a:t>
              </a:r>
              <a:r>
                <a:rPr lang="en-US" kern="0" dirty="0" smtClean="0">
                  <a:solidFill>
                    <a:sysClr val="windowText" lastClr="000000"/>
                  </a:solidFill>
                </a:rPr>
                <a:t>)</a:t>
              </a:r>
              <a:endParaRPr lang="en-US" kern="0" dirty="0">
                <a:solidFill>
                  <a:sysClr val="windowText" lastClr="000000"/>
                </a:solidFill>
              </a:endParaRPr>
            </a:p>
          </p:txBody>
        </p:sp>
        <p:sp>
          <p:nvSpPr>
            <p:cNvPr id="23"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1</a:t>
              </a:r>
            </a:p>
          </p:txBody>
        </p:sp>
      </p:grpSp>
      <p:grpSp>
        <p:nvGrpSpPr>
          <p:cNvPr id="24" name="Group 16"/>
          <p:cNvGrpSpPr>
            <a:grpSpLocks/>
          </p:cNvGrpSpPr>
          <p:nvPr/>
        </p:nvGrpSpPr>
        <p:grpSpPr bwMode="auto">
          <a:xfrm>
            <a:off x="557853" y="2422035"/>
            <a:ext cx="7918450" cy="787400"/>
            <a:chOff x="410" y="1280"/>
            <a:chExt cx="4988" cy="496"/>
          </a:xfrm>
        </p:grpSpPr>
        <p:sp>
          <p:nvSpPr>
            <p:cNvPr id="25"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b="1" kern="0" dirty="0" err="1">
                  <a:solidFill>
                    <a:sysClr val="windowText" lastClr="000000"/>
                  </a:solidFill>
                </a:rPr>
                <a:t>Sintaxe</a:t>
              </a:r>
              <a:r>
                <a:rPr lang="en-US" b="1" kern="0" dirty="0">
                  <a:solidFill>
                    <a:sysClr val="windowText" lastClr="000000"/>
                  </a:solidFill>
                </a:rPr>
                <a:t> </a:t>
              </a:r>
              <a:r>
                <a:rPr lang="en-US" b="1" kern="0" dirty="0" err="1">
                  <a:solidFill>
                    <a:sysClr val="windowText" lastClr="000000"/>
                  </a:solidFill>
                </a:rPr>
                <a:t>unificada</a:t>
              </a:r>
              <a:r>
                <a:rPr lang="en-US" b="1" kern="0" dirty="0">
                  <a:solidFill>
                    <a:sysClr val="windowText" lastClr="000000"/>
                  </a:solidFill>
                </a:rPr>
                <a:t> </a:t>
              </a:r>
              <a:r>
                <a:rPr lang="en-US" b="1" kern="0" dirty="0" err="1">
                  <a:solidFill>
                    <a:sysClr val="windowText" lastClr="000000"/>
                  </a:solidFill>
                </a:rPr>
                <a:t>para</a:t>
              </a:r>
              <a:r>
                <a:rPr lang="en-US" b="1" kern="0" dirty="0">
                  <a:solidFill>
                    <a:sysClr val="windowText" lastClr="000000"/>
                  </a:solidFill>
                </a:rPr>
                <a:t> </a:t>
              </a:r>
              <a:r>
                <a:rPr lang="en-US" b="1" kern="0" dirty="0" err="1">
                  <a:solidFill>
                    <a:sysClr val="windowText" lastClr="000000"/>
                  </a:solidFill>
                </a:rPr>
                <a:t>manipular</a:t>
              </a:r>
              <a:r>
                <a:rPr lang="en-US" b="1" kern="0" dirty="0">
                  <a:solidFill>
                    <a:sysClr val="windowText" lastClr="000000"/>
                  </a:solidFill>
                </a:rPr>
                <a:t> </a:t>
              </a:r>
              <a:r>
                <a:rPr lang="en-US" b="1" kern="0" dirty="0" err="1">
                  <a:solidFill>
                    <a:sysClr val="windowText" lastClr="000000"/>
                  </a:solidFill>
                </a:rPr>
                <a:t>qualquer</a:t>
              </a:r>
              <a:r>
                <a:rPr lang="en-US" b="1" kern="0" dirty="0">
                  <a:solidFill>
                    <a:sysClr val="windowText" lastClr="000000"/>
                  </a:solidFill>
                </a:rPr>
                <a:t> </a:t>
              </a:r>
              <a:r>
                <a:rPr lang="en-US" b="1" kern="0" dirty="0" err="1">
                  <a:solidFill>
                    <a:sysClr val="windowText" lastClr="000000"/>
                  </a:solidFill>
                </a:rPr>
                <a:t>fonte</a:t>
              </a:r>
              <a:r>
                <a:rPr lang="en-US" b="1" kern="0" dirty="0">
                  <a:solidFill>
                    <a:sysClr val="windowText" lastClr="000000"/>
                  </a:solidFill>
                </a:rPr>
                <a:t> de </a:t>
              </a:r>
              <a:r>
                <a:rPr lang="en-US" b="1" kern="0" dirty="0" smtClean="0">
                  <a:solidFill>
                    <a:sysClr val="windowText" lastClr="000000"/>
                  </a:solidFill>
                </a:rPr>
                <a:t>dados</a:t>
              </a:r>
              <a:endParaRPr lang="en-US" b="1" kern="0" dirty="0">
                <a:solidFill>
                  <a:sysClr val="windowText" lastClr="000000"/>
                </a:solidFill>
              </a:endParaRPr>
            </a:p>
          </p:txBody>
        </p:sp>
        <p:sp>
          <p:nvSpPr>
            <p:cNvPr id="26"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grpSp>
        <p:nvGrpSpPr>
          <p:cNvPr id="27" name="Group 16"/>
          <p:cNvGrpSpPr>
            <a:grpSpLocks/>
          </p:cNvGrpSpPr>
          <p:nvPr/>
        </p:nvGrpSpPr>
        <p:grpSpPr bwMode="auto">
          <a:xfrm>
            <a:off x="553397" y="3309073"/>
            <a:ext cx="7918450" cy="787400"/>
            <a:chOff x="410" y="1280"/>
            <a:chExt cx="4988" cy="496"/>
          </a:xfrm>
        </p:grpSpPr>
        <p:sp>
          <p:nvSpPr>
            <p:cNvPr id="28"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lang="en-US" kern="0" dirty="0">
                  <a:solidFill>
                    <a:sysClr val="windowText" lastClr="000000"/>
                  </a:solidFill>
                </a:rPr>
                <a:t> </a:t>
              </a:r>
              <a:r>
                <a:rPr lang="en-US" kern="0" dirty="0" err="1">
                  <a:solidFill>
                    <a:sysClr val="windowText" lastClr="000000"/>
                  </a:solidFill>
                </a:rPr>
                <a:t>Suporte</a:t>
              </a:r>
              <a:r>
                <a:rPr lang="en-US" kern="0" dirty="0">
                  <a:solidFill>
                    <a:sysClr val="windowText" lastClr="000000"/>
                  </a:solidFill>
                </a:rPr>
                <a:t> </a:t>
              </a:r>
              <a:r>
                <a:rPr lang="en-US" kern="0" dirty="0" err="1">
                  <a:solidFill>
                    <a:sysClr val="windowText" lastClr="000000"/>
                  </a:solidFill>
                </a:rPr>
                <a:t>ao</a:t>
              </a:r>
              <a:r>
                <a:rPr lang="en-US" kern="0" dirty="0">
                  <a:solidFill>
                    <a:sysClr val="windowText" lastClr="000000"/>
                  </a:solidFill>
                </a:rPr>
                <a:t> </a:t>
              </a:r>
              <a:r>
                <a:rPr lang="en-US" b="1" kern="0" dirty="0">
                  <a:solidFill>
                    <a:sysClr val="windowText" lastClr="000000"/>
                  </a:solidFill>
                </a:rPr>
                <a:t>IntelliSense e </a:t>
              </a:r>
              <a:r>
                <a:rPr lang="en-US" b="1" kern="0" dirty="0" smtClean="0">
                  <a:solidFill>
                    <a:sysClr val="windowText" lastClr="000000"/>
                  </a:solidFill>
                </a:rPr>
                <a:t>Debugging</a:t>
              </a:r>
              <a:endParaRPr lang="en-US" b="1" kern="0" dirty="0">
                <a:solidFill>
                  <a:sysClr val="windowText" lastClr="000000"/>
                </a:solidFill>
              </a:endParaRPr>
            </a:p>
          </p:txBody>
        </p:sp>
        <p:sp>
          <p:nvSpPr>
            <p:cNvPr id="29"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smtClean="0">
                  <a:ln>
                    <a:noFill/>
                  </a:ln>
                  <a:solidFill>
                    <a:sysClr val="windowText" lastClr="000000"/>
                  </a:solidFill>
                  <a:effectLst/>
                  <a:uLnTx/>
                  <a:uFillTx/>
                </a:rPr>
                <a:t>3</a:t>
              </a:r>
              <a:endParaRPr kumimoji="0" lang="en-US"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292153545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Antes e Depois do LINQ</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4</a:t>
            </a:fld>
            <a:endParaRPr lang="en-US" dirty="0"/>
          </a:p>
        </p:txBody>
      </p:sp>
      <p:sp>
        <p:nvSpPr>
          <p:cNvPr id="17" name="AutoShape 3"/>
          <p:cNvSpPr>
            <a:spLocks noChangeArrowheads="1"/>
          </p:cNvSpPr>
          <p:nvPr/>
        </p:nvSpPr>
        <p:spPr bwMode="auto">
          <a:xfrm>
            <a:off x="228600" y="1344613"/>
            <a:ext cx="8648700" cy="4581173"/>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lstStyle/>
          <a:p>
            <a:pPr lvl="0" defTabSz="914400" fontAlgn="base">
              <a:spcBef>
                <a:spcPct val="0"/>
              </a:spcBef>
              <a:spcAft>
                <a:spcPct val="0"/>
              </a:spcAft>
              <a:defRPr/>
            </a:pPr>
            <a:r>
              <a:rPr lang="en-US" sz="1600" dirty="0" smtClean="0">
                <a:solidFill>
                  <a:srgbClr val="000000"/>
                </a:solidFill>
                <a:latin typeface="Lucida Sans Typewriter" pitchFamily="49" charset="0"/>
                <a:cs typeface="Arial" charset="0"/>
              </a:rPr>
              <a:t>List&lt;TB_LINGUAGEM&gt; </a:t>
            </a:r>
            <a:r>
              <a:rPr lang="en-US" sz="1600" dirty="0" err="1" smtClean="0">
                <a:solidFill>
                  <a:srgbClr val="000000"/>
                </a:solidFill>
                <a:latin typeface="Lucida Sans Typewriter" pitchFamily="49" charset="0"/>
                <a:cs typeface="Arial" charset="0"/>
              </a:rPr>
              <a:t>lstLinguagens</a:t>
            </a:r>
            <a:r>
              <a:rPr lang="en-US" sz="1600" dirty="0" smtClean="0">
                <a:solidFill>
                  <a:srgbClr val="000000"/>
                </a:solidFill>
                <a:latin typeface="Lucida Sans Typewriter" pitchFamily="49" charset="0"/>
                <a:cs typeface="Arial" charset="0"/>
              </a:rPr>
              <a:t> = new</a:t>
            </a:r>
            <a:r>
              <a:rPr lang="en-US" sz="1600" dirty="0">
                <a:solidFill>
                  <a:srgbClr val="000000"/>
                </a:solidFill>
                <a:latin typeface="Lucida Sans Typewriter" pitchFamily="49" charset="0"/>
                <a:cs typeface="Arial" charset="0"/>
              </a:rPr>
              <a:t> List&lt;TB_LINGUAGEM</a:t>
            </a:r>
            <a:r>
              <a:rPr lang="en-US" sz="1600" dirty="0" smtClean="0">
                <a:solidFill>
                  <a:srgbClr val="000000"/>
                </a:solidFill>
                <a:latin typeface="Lucida Sans Typewriter" pitchFamily="49" charset="0"/>
                <a:cs typeface="Arial" charset="0"/>
              </a:rPr>
              <a:t>&gt;()</a:t>
            </a:r>
            <a:endParaRPr lang="en-GB" sz="1600" dirty="0">
              <a:solidFill>
                <a:srgbClr val="000000"/>
              </a:solidFill>
              <a:latin typeface="Lucida Sans Typewriter" pitchFamily="49" charset="0"/>
              <a:cs typeface="Arial" charset="0"/>
            </a:endParaRPr>
          </a:p>
          <a:p>
            <a:pPr lvl="0" defTabSz="914400" fontAlgn="base">
              <a:spcBef>
                <a:spcPct val="0"/>
              </a:spcBef>
              <a:spcAft>
                <a:spcPct val="0"/>
              </a:spcAft>
              <a:defRPr/>
            </a:pPr>
            <a:r>
              <a:rPr lang="en-US" sz="1600" dirty="0">
                <a:solidFill>
                  <a:srgbClr val="000000"/>
                </a:solidFill>
                <a:latin typeface="Lucida Sans Typewriter" pitchFamily="49" charset="0"/>
                <a:cs typeface="Arial" charset="0"/>
              </a:rPr>
              <a:t>{</a:t>
            </a:r>
            <a:endParaRPr lang="en-GB" sz="1600" dirty="0">
              <a:solidFill>
                <a:srgbClr val="000000"/>
              </a:solidFill>
              <a:latin typeface="Lucida Sans Typewriter" pitchFamily="49" charset="0"/>
              <a:cs typeface="Arial" charset="0"/>
            </a:endParaRPr>
          </a:p>
          <a:p>
            <a:pPr lvl="0" defTabSz="914400" fontAlgn="base">
              <a:spcBef>
                <a:spcPct val="0"/>
              </a:spcBef>
              <a:spcAft>
                <a:spcPct val="0"/>
              </a:spcAft>
              <a:defRPr/>
            </a:pPr>
            <a:r>
              <a:rPr lang="en-US" sz="1600" dirty="0">
                <a:solidFill>
                  <a:srgbClr val="000000"/>
                </a:solidFill>
                <a:latin typeface="Lucida Sans Typewriter" pitchFamily="49" charset="0"/>
                <a:cs typeface="Arial" charset="0"/>
              </a:rPr>
              <a:t>    new </a:t>
            </a:r>
            <a:r>
              <a:rPr lang="en-US" sz="1600" dirty="0" smtClean="0">
                <a:solidFill>
                  <a:srgbClr val="000000"/>
                </a:solidFill>
                <a:latin typeface="Lucida Sans Typewriter" pitchFamily="49" charset="0"/>
                <a:cs typeface="Arial" charset="0"/>
              </a:rPr>
              <a:t>TB_LINGUAGEM { Nome = “Visual C#” }, </a:t>
            </a:r>
            <a:endParaRPr lang="en-GB" sz="1600" dirty="0">
              <a:solidFill>
                <a:srgbClr val="000000"/>
              </a:solidFill>
              <a:latin typeface="Lucida Sans Typewriter" pitchFamily="49" charset="0"/>
              <a:cs typeface="Arial" charset="0"/>
            </a:endParaRPr>
          </a:p>
          <a:p>
            <a:pPr lvl="0" defTabSz="914400" fontAlgn="base">
              <a:spcBef>
                <a:spcPct val="0"/>
              </a:spcBef>
              <a:spcAft>
                <a:spcPct val="0"/>
              </a:spcAft>
              <a:defRPr/>
            </a:pPr>
            <a:r>
              <a:rPr lang="en-US" sz="1600" dirty="0">
                <a:solidFill>
                  <a:srgbClr val="000000"/>
                </a:solidFill>
                <a:latin typeface="Lucida Sans Typewriter" pitchFamily="49" charset="0"/>
                <a:cs typeface="Arial" charset="0"/>
              </a:rPr>
              <a:t> </a:t>
            </a:r>
            <a:r>
              <a:rPr lang="en-US" sz="1600" dirty="0" smtClean="0">
                <a:solidFill>
                  <a:srgbClr val="000000"/>
                </a:solidFill>
                <a:latin typeface="Lucida Sans Typewriter" pitchFamily="49" charset="0"/>
                <a:cs typeface="Arial" charset="0"/>
              </a:rPr>
              <a:t>   new </a:t>
            </a:r>
            <a:r>
              <a:rPr lang="en-US" sz="1600" dirty="0">
                <a:solidFill>
                  <a:srgbClr val="000000"/>
                </a:solidFill>
                <a:latin typeface="Lucida Sans Typewriter" pitchFamily="49" charset="0"/>
                <a:cs typeface="Arial" charset="0"/>
              </a:rPr>
              <a:t>TB_LINGUAGEM { Nome = </a:t>
            </a:r>
            <a:r>
              <a:rPr lang="en-US" sz="1600" dirty="0" smtClean="0">
                <a:solidFill>
                  <a:srgbClr val="000000"/>
                </a:solidFill>
                <a:latin typeface="Lucida Sans Typewriter" pitchFamily="49" charset="0"/>
                <a:cs typeface="Arial" charset="0"/>
              </a:rPr>
              <a:t>“VB.NET” }</a:t>
            </a:r>
          </a:p>
          <a:p>
            <a:pPr lvl="0" defTabSz="914400" fontAlgn="base">
              <a:spcBef>
                <a:spcPct val="0"/>
              </a:spcBef>
              <a:spcAft>
                <a:spcPct val="0"/>
              </a:spcAft>
              <a:defRPr/>
            </a:pPr>
            <a:r>
              <a:rPr lang="en-US" sz="1600" dirty="0" smtClean="0">
                <a:solidFill>
                  <a:srgbClr val="000000"/>
                </a:solidFill>
                <a:latin typeface="Lucida Sans Typewriter" pitchFamily="49" charset="0"/>
                <a:cs typeface="Arial" charset="0"/>
              </a:rPr>
              <a:t>};</a:t>
            </a:r>
          </a:p>
          <a:p>
            <a:pPr lvl="0" defTabSz="914400" fontAlgn="base">
              <a:spcBef>
                <a:spcPct val="0"/>
              </a:spcBef>
              <a:spcAft>
                <a:spcPct val="0"/>
              </a:spcAft>
              <a:defRPr/>
            </a:pPr>
            <a:endParaRPr lang="en-US" sz="1600" dirty="0">
              <a:solidFill>
                <a:srgbClr val="000000"/>
              </a:solidFill>
              <a:latin typeface="Lucida Sans Typewriter" pitchFamily="49" charset="0"/>
              <a:cs typeface="Arial" charset="0"/>
            </a:endParaRPr>
          </a:p>
          <a:p>
            <a:pPr lvl="0" defTabSz="914400" fontAlgn="base">
              <a:spcBef>
                <a:spcPct val="0"/>
              </a:spcBef>
              <a:spcAft>
                <a:spcPct val="0"/>
              </a:spcAft>
              <a:defRPr/>
            </a:pPr>
            <a:r>
              <a:rPr lang="en-US" sz="1600" dirty="0" smtClean="0">
                <a:solidFill>
                  <a:srgbClr val="000000"/>
                </a:solidFill>
                <a:latin typeface="Lucida Sans Typewriter" pitchFamily="49" charset="0"/>
                <a:cs typeface="Arial" charset="0"/>
              </a:rPr>
              <a:t>List&lt;String</a:t>
            </a:r>
            <a:r>
              <a:rPr lang="en-US" sz="1600" dirty="0">
                <a:solidFill>
                  <a:srgbClr val="000000"/>
                </a:solidFill>
                <a:latin typeface="Lucida Sans Typewriter" pitchFamily="49" charset="0"/>
                <a:cs typeface="Arial" charset="0"/>
              </a:rPr>
              <a:t>&gt; </a:t>
            </a:r>
            <a:r>
              <a:rPr lang="en-US" sz="1600" dirty="0" err="1" smtClean="0">
                <a:solidFill>
                  <a:srgbClr val="000000"/>
                </a:solidFill>
                <a:latin typeface="Lucida Sans Typewriter" pitchFamily="49" charset="0"/>
                <a:cs typeface="Arial" charset="0"/>
              </a:rPr>
              <a:t>Linguagens</a:t>
            </a:r>
            <a:r>
              <a:rPr lang="en-US" sz="1600" dirty="0" smtClean="0">
                <a:solidFill>
                  <a:srgbClr val="000000"/>
                </a:solidFill>
                <a:latin typeface="Lucida Sans Typewriter" pitchFamily="49" charset="0"/>
                <a:cs typeface="Arial" charset="0"/>
              </a:rPr>
              <a:t> = </a:t>
            </a:r>
            <a:r>
              <a:rPr lang="en-US" sz="1600" dirty="0">
                <a:solidFill>
                  <a:srgbClr val="000000"/>
                </a:solidFill>
                <a:latin typeface="Lucida Sans Typewriter" pitchFamily="49" charset="0"/>
                <a:cs typeface="Arial" charset="0"/>
              </a:rPr>
              <a:t>new </a:t>
            </a:r>
            <a:r>
              <a:rPr lang="en-US" sz="1600" dirty="0" smtClean="0">
                <a:solidFill>
                  <a:srgbClr val="000000"/>
                </a:solidFill>
                <a:latin typeface="Lucida Sans Typewriter" pitchFamily="49" charset="0"/>
                <a:cs typeface="Arial" charset="0"/>
              </a:rPr>
              <a:t>List&lt;String</a:t>
            </a:r>
            <a:r>
              <a:rPr lang="en-US" sz="1600" dirty="0">
                <a:solidFill>
                  <a:srgbClr val="000000"/>
                </a:solidFill>
                <a:latin typeface="Lucida Sans Typewriter" pitchFamily="49" charset="0"/>
                <a:cs typeface="Arial" charset="0"/>
              </a:rPr>
              <a:t>&gt;();</a:t>
            </a:r>
            <a:endParaRPr lang="en-GB" sz="1600" dirty="0">
              <a:solidFill>
                <a:srgbClr val="000000"/>
              </a:solidFill>
              <a:latin typeface="Lucida Sans Typewriter" pitchFamily="49" charset="0"/>
              <a:cs typeface="Arial" charset="0"/>
            </a:endParaRPr>
          </a:p>
          <a:p>
            <a:pPr lvl="0" defTabSz="914400" fontAlgn="base">
              <a:spcBef>
                <a:spcPct val="0"/>
              </a:spcBef>
              <a:spcAft>
                <a:spcPct val="0"/>
              </a:spcAft>
              <a:defRPr/>
            </a:pPr>
            <a:r>
              <a:rPr lang="en-US" sz="1600" dirty="0" err="1">
                <a:solidFill>
                  <a:srgbClr val="000000"/>
                </a:solidFill>
                <a:latin typeface="Lucida Sans Typewriter" pitchFamily="49" charset="0"/>
                <a:cs typeface="Arial" charset="0"/>
              </a:rPr>
              <a:t>foreach</a:t>
            </a:r>
            <a:r>
              <a:rPr lang="en-US" sz="1600" dirty="0">
                <a:solidFill>
                  <a:srgbClr val="000000"/>
                </a:solidFill>
                <a:latin typeface="Lucida Sans Typewriter" pitchFamily="49" charset="0"/>
                <a:cs typeface="Arial" charset="0"/>
              </a:rPr>
              <a:t> </a:t>
            </a:r>
            <a:r>
              <a:rPr lang="en-US" sz="1600" dirty="0" smtClean="0">
                <a:solidFill>
                  <a:srgbClr val="000000"/>
                </a:solidFill>
                <a:latin typeface="Lucida Sans Typewriter" pitchFamily="49" charset="0"/>
                <a:cs typeface="Arial" charset="0"/>
              </a:rPr>
              <a:t>(TB_LINGUAGEM </a:t>
            </a:r>
            <a:r>
              <a:rPr lang="en-US" sz="1600" dirty="0" err="1" smtClean="0">
                <a:solidFill>
                  <a:srgbClr val="000000"/>
                </a:solidFill>
                <a:latin typeface="Lucida Sans Typewriter" pitchFamily="49" charset="0"/>
                <a:cs typeface="Arial" charset="0"/>
              </a:rPr>
              <a:t>Linguagem</a:t>
            </a:r>
            <a:r>
              <a:rPr lang="en-US" sz="1600" dirty="0" smtClean="0">
                <a:solidFill>
                  <a:srgbClr val="000000"/>
                </a:solidFill>
                <a:latin typeface="Lucida Sans Typewriter" pitchFamily="49" charset="0"/>
                <a:cs typeface="Arial" charset="0"/>
              </a:rPr>
              <a:t> </a:t>
            </a:r>
            <a:r>
              <a:rPr lang="en-US" sz="1600" dirty="0">
                <a:solidFill>
                  <a:srgbClr val="000000"/>
                </a:solidFill>
                <a:latin typeface="Lucida Sans Typewriter" pitchFamily="49" charset="0"/>
                <a:cs typeface="Arial" charset="0"/>
              </a:rPr>
              <a:t>in </a:t>
            </a:r>
            <a:r>
              <a:rPr lang="en-US" sz="1600" dirty="0" err="1" smtClean="0">
                <a:solidFill>
                  <a:srgbClr val="000000"/>
                </a:solidFill>
                <a:latin typeface="Lucida Sans Typewriter" pitchFamily="49" charset="0"/>
                <a:cs typeface="Arial" charset="0"/>
              </a:rPr>
              <a:t>lstLinguagens</a:t>
            </a:r>
            <a:r>
              <a:rPr lang="en-US" sz="1600" dirty="0" smtClean="0">
                <a:solidFill>
                  <a:srgbClr val="000000"/>
                </a:solidFill>
                <a:latin typeface="Lucida Sans Typewriter" pitchFamily="49" charset="0"/>
                <a:cs typeface="Arial" charset="0"/>
              </a:rPr>
              <a:t>)</a:t>
            </a:r>
            <a:endParaRPr lang="en-GB" sz="1600" dirty="0">
              <a:solidFill>
                <a:srgbClr val="000000"/>
              </a:solidFill>
              <a:latin typeface="Lucida Sans Typewriter" pitchFamily="49" charset="0"/>
              <a:cs typeface="Arial" charset="0"/>
            </a:endParaRPr>
          </a:p>
          <a:p>
            <a:pPr lvl="0" defTabSz="914400" fontAlgn="base">
              <a:spcBef>
                <a:spcPct val="0"/>
              </a:spcBef>
              <a:spcAft>
                <a:spcPct val="0"/>
              </a:spcAft>
              <a:defRPr/>
            </a:pPr>
            <a:r>
              <a:rPr lang="en-US" sz="1600" dirty="0">
                <a:solidFill>
                  <a:srgbClr val="000000"/>
                </a:solidFill>
                <a:latin typeface="Lucida Sans Typewriter" pitchFamily="49" charset="0"/>
                <a:cs typeface="Arial" charset="0"/>
              </a:rPr>
              <a:t>{</a:t>
            </a:r>
            <a:endParaRPr lang="en-GB" sz="1600" dirty="0">
              <a:solidFill>
                <a:srgbClr val="000000"/>
              </a:solidFill>
              <a:latin typeface="Lucida Sans Typewriter" pitchFamily="49" charset="0"/>
              <a:cs typeface="Arial" charset="0"/>
            </a:endParaRPr>
          </a:p>
          <a:p>
            <a:pPr lvl="0" defTabSz="914400" fontAlgn="base">
              <a:spcBef>
                <a:spcPct val="0"/>
              </a:spcBef>
              <a:spcAft>
                <a:spcPct val="0"/>
              </a:spcAft>
              <a:defRPr/>
            </a:pPr>
            <a:r>
              <a:rPr lang="en-US" sz="1600" dirty="0">
                <a:solidFill>
                  <a:srgbClr val="000000"/>
                </a:solidFill>
                <a:latin typeface="Lucida Sans Typewriter" pitchFamily="49" charset="0"/>
                <a:cs typeface="Arial" charset="0"/>
              </a:rPr>
              <a:t> </a:t>
            </a:r>
            <a:r>
              <a:rPr lang="en-US" sz="1600" dirty="0" smtClean="0">
                <a:solidFill>
                  <a:srgbClr val="000000"/>
                </a:solidFill>
                <a:latin typeface="Lucida Sans Typewriter" pitchFamily="49" charset="0"/>
                <a:cs typeface="Arial" charset="0"/>
              </a:rPr>
              <a:t>   </a:t>
            </a:r>
            <a:r>
              <a:rPr lang="en-US" sz="1600" dirty="0" err="1" smtClean="0">
                <a:solidFill>
                  <a:srgbClr val="000000"/>
                </a:solidFill>
                <a:latin typeface="Lucida Sans Typewriter" pitchFamily="49" charset="0"/>
                <a:cs typeface="Arial" charset="0"/>
              </a:rPr>
              <a:t>NomeLinguagens.Add</a:t>
            </a:r>
            <a:r>
              <a:rPr lang="en-US" sz="1600" dirty="0" smtClean="0">
                <a:solidFill>
                  <a:srgbClr val="000000"/>
                </a:solidFill>
                <a:latin typeface="Lucida Sans Typewriter" pitchFamily="49" charset="0"/>
                <a:cs typeface="Arial" charset="0"/>
              </a:rPr>
              <a:t>(</a:t>
            </a:r>
            <a:r>
              <a:rPr lang="en-US" sz="1600" dirty="0" err="1" smtClean="0">
                <a:solidFill>
                  <a:srgbClr val="000000"/>
                </a:solidFill>
                <a:latin typeface="Lucida Sans Typewriter" pitchFamily="49" charset="0"/>
                <a:cs typeface="Arial" charset="0"/>
              </a:rPr>
              <a:t>Linguagem.Nome</a:t>
            </a:r>
            <a:r>
              <a:rPr lang="en-US" sz="1600" dirty="0" smtClean="0">
                <a:solidFill>
                  <a:srgbClr val="000000"/>
                </a:solidFill>
                <a:latin typeface="Lucida Sans Typewriter" pitchFamily="49" charset="0"/>
                <a:cs typeface="Arial" charset="0"/>
              </a:rPr>
              <a:t>);</a:t>
            </a:r>
            <a:endParaRPr lang="en-GB" sz="1600" dirty="0">
              <a:solidFill>
                <a:srgbClr val="000000"/>
              </a:solidFill>
              <a:latin typeface="Lucida Sans Typewriter" pitchFamily="49" charset="0"/>
              <a:cs typeface="Arial" charset="0"/>
            </a:endParaRPr>
          </a:p>
          <a:p>
            <a:pPr lvl="0" defTabSz="914400" fontAlgn="base">
              <a:spcBef>
                <a:spcPct val="0"/>
              </a:spcBef>
              <a:spcAft>
                <a:spcPct val="0"/>
              </a:spcAft>
              <a:defRPr/>
            </a:pPr>
            <a:r>
              <a:rPr lang="en-US" sz="1600" dirty="0">
                <a:solidFill>
                  <a:srgbClr val="000000"/>
                </a:solidFill>
                <a:latin typeface="Lucida Sans Typewriter" pitchFamily="49" charset="0"/>
                <a:cs typeface="Arial" charset="0"/>
              </a:rPr>
              <a:t>}</a:t>
            </a:r>
          </a:p>
          <a:p>
            <a:pPr lvl="0" defTabSz="914400" fontAlgn="base">
              <a:spcBef>
                <a:spcPct val="0"/>
              </a:spcBef>
              <a:spcAft>
                <a:spcPct val="0"/>
              </a:spcAft>
              <a:defRPr/>
            </a:pPr>
            <a:endParaRPr lang="en-US" sz="1600" dirty="0">
              <a:solidFill>
                <a:srgbClr val="000000"/>
              </a:solidFill>
              <a:latin typeface="Lucida Sans Typewriter" pitchFamily="49" charset="0"/>
              <a:cs typeface="Arial" charset="0"/>
            </a:endParaRPr>
          </a:p>
          <a:p>
            <a:pPr lvl="0" defTabSz="914400" fontAlgn="base">
              <a:spcBef>
                <a:spcPct val="0"/>
              </a:spcBef>
              <a:spcAft>
                <a:spcPct val="0"/>
              </a:spcAft>
              <a:defRPr/>
            </a:pPr>
            <a:endParaRPr lang="en-US" sz="1600" dirty="0" smtClean="0">
              <a:solidFill>
                <a:srgbClr val="000000"/>
              </a:solidFill>
              <a:latin typeface="Lucida Sans Typewriter" pitchFamily="49" charset="0"/>
              <a:cs typeface="Arial" charset="0"/>
            </a:endParaRPr>
          </a:p>
          <a:p>
            <a:pPr lvl="0" defTabSz="914400" fontAlgn="base">
              <a:spcBef>
                <a:spcPct val="0"/>
              </a:spcBef>
              <a:spcAft>
                <a:spcPct val="0"/>
              </a:spcAft>
              <a:defRPr/>
            </a:pPr>
            <a:r>
              <a:rPr lang="en-US" sz="1600" dirty="0" err="1" smtClean="0">
                <a:solidFill>
                  <a:srgbClr val="000000"/>
                </a:solidFill>
                <a:latin typeface="Lucida Sans Typewriter" pitchFamily="49" charset="0"/>
                <a:cs typeface="Arial" charset="0"/>
              </a:rPr>
              <a:t>IEnumerable</a:t>
            </a:r>
            <a:r>
              <a:rPr lang="en-US" sz="1600" dirty="0" smtClean="0">
                <a:solidFill>
                  <a:srgbClr val="000000"/>
                </a:solidFill>
                <a:latin typeface="Lucida Sans Typewriter" pitchFamily="49" charset="0"/>
                <a:cs typeface="Arial" charset="0"/>
              </a:rPr>
              <a:t>&lt;String&gt; </a:t>
            </a:r>
            <a:r>
              <a:rPr lang="en-US" sz="1600" dirty="0" err="1" smtClean="0">
                <a:solidFill>
                  <a:srgbClr val="000000"/>
                </a:solidFill>
                <a:latin typeface="Lucida Sans Typewriter" pitchFamily="49" charset="0"/>
                <a:cs typeface="Arial" charset="0"/>
              </a:rPr>
              <a:t>Linguagens</a:t>
            </a:r>
            <a:r>
              <a:rPr lang="en-US" sz="1600" dirty="0" smtClean="0">
                <a:solidFill>
                  <a:srgbClr val="000000"/>
                </a:solidFill>
                <a:latin typeface="Lucida Sans Typewriter" pitchFamily="49" charset="0"/>
                <a:cs typeface="Arial" charset="0"/>
              </a:rPr>
              <a:t> = </a:t>
            </a:r>
            <a:r>
              <a:rPr lang="en-US" sz="1600" dirty="0" err="1" smtClean="0">
                <a:solidFill>
                  <a:srgbClr val="000000"/>
                </a:solidFill>
                <a:latin typeface="Lucida Sans Typewriter" pitchFamily="49" charset="0"/>
                <a:cs typeface="Arial" charset="0"/>
              </a:rPr>
              <a:t>lstLinguagens.Select</a:t>
            </a:r>
            <a:r>
              <a:rPr lang="en-US" sz="1600" dirty="0" smtClean="0">
                <a:solidFill>
                  <a:srgbClr val="000000"/>
                </a:solidFill>
                <a:latin typeface="Lucida Sans Typewriter" pitchFamily="49" charset="0"/>
                <a:cs typeface="Arial" charset="0"/>
              </a:rPr>
              <a:t>(x=&gt; Nome);</a:t>
            </a:r>
            <a:endParaRPr lang="en-GB" sz="1600" dirty="0">
              <a:solidFill>
                <a:srgbClr val="000000"/>
              </a:solidFill>
              <a:latin typeface="Lucida Sans Typewriter" pitchFamily="49" charset="0"/>
              <a:cs typeface="Arial" charset="0"/>
            </a:endParaRPr>
          </a:p>
        </p:txBody>
      </p:sp>
      <p:cxnSp>
        <p:nvCxnSpPr>
          <p:cNvPr id="18" name="Straight Connector 6"/>
          <p:cNvCxnSpPr>
            <a:cxnSpLocks noChangeShapeType="1"/>
          </p:cNvCxnSpPr>
          <p:nvPr/>
        </p:nvCxnSpPr>
        <p:spPr bwMode="auto">
          <a:xfrm>
            <a:off x="387350" y="3176467"/>
            <a:ext cx="6142614" cy="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cxnSp>
      <p:cxnSp>
        <p:nvCxnSpPr>
          <p:cNvPr id="19" name="Straight Connector 13"/>
          <p:cNvCxnSpPr>
            <a:cxnSpLocks noChangeShapeType="1"/>
          </p:cNvCxnSpPr>
          <p:nvPr/>
        </p:nvCxnSpPr>
        <p:spPr bwMode="auto">
          <a:xfrm>
            <a:off x="403225" y="4632080"/>
            <a:ext cx="6126739" cy="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cxnSp>
      <p:cxnSp>
        <p:nvCxnSpPr>
          <p:cNvPr id="20" name="Straight Connector 14"/>
          <p:cNvCxnSpPr>
            <a:cxnSpLocks noChangeShapeType="1"/>
          </p:cNvCxnSpPr>
          <p:nvPr/>
        </p:nvCxnSpPr>
        <p:spPr bwMode="auto">
          <a:xfrm flipV="1">
            <a:off x="6529964" y="3189168"/>
            <a:ext cx="0" cy="1442912"/>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cxnSp>
      <p:sp>
        <p:nvSpPr>
          <p:cNvPr id="31" name="AutoShape 25"/>
          <p:cNvSpPr>
            <a:spLocks noChangeArrowheads="1"/>
          </p:cNvSpPr>
          <p:nvPr/>
        </p:nvSpPr>
        <p:spPr bwMode="auto">
          <a:xfrm>
            <a:off x="6399336" y="2582454"/>
            <a:ext cx="1498186" cy="46950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sysClr val="windowText" lastClr="000000"/>
                </a:solidFill>
                <a:effectLst/>
                <a:uLnTx/>
                <a:uFillTx/>
              </a:rPr>
              <a:t>Antes do LINQ</a:t>
            </a:r>
            <a:endParaRPr kumimoji="0" lang="en-GB" sz="1500" b="1" i="0" u="none" strike="noStrike" kern="0" cap="none" spc="0" normalizeH="0" baseline="0" noProof="0" dirty="0">
              <a:ln>
                <a:noFill/>
              </a:ln>
              <a:solidFill>
                <a:sysClr val="windowText" lastClr="000000"/>
              </a:solidFill>
              <a:effectLst/>
              <a:uLnTx/>
              <a:uFillTx/>
            </a:endParaRPr>
          </a:p>
        </p:txBody>
      </p:sp>
      <p:cxnSp>
        <p:nvCxnSpPr>
          <p:cNvPr id="32" name="Straight Connector 6"/>
          <p:cNvCxnSpPr>
            <a:cxnSpLocks noChangeShapeType="1"/>
          </p:cNvCxnSpPr>
          <p:nvPr/>
        </p:nvCxnSpPr>
        <p:spPr bwMode="auto">
          <a:xfrm>
            <a:off x="372237" y="4846796"/>
            <a:ext cx="7964241" cy="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cxnSp>
      <p:cxnSp>
        <p:nvCxnSpPr>
          <p:cNvPr id="33" name="Straight Connector 13"/>
          <p:cNvCxnSpPr>
            <a:cxnSpLocks noChangeShapeType="1"/>
          </p:cNvCxnSpPr>
          <p:nvPr/>
        </p:nvCxnSpPr>
        <p:spPr bwMode="auto">
          <a:xfrm>
            <a:off x="403225" y="5568252"/>
            <a:ext cx="7908038" cy="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cxnSp>
      <p:cxnSp>
        <p:nvCxnSpPr>
          <p:cNvPr id="34" name="Straight Connector 14"/>
          <p:cNvCxnSpPr>
            <a:cxnSpLocks noChangeShapeType="1"/>
          </p:cNvCxnSpPr>
          <p:nvPr/>
        </p:nvCxnSpPr>
        <p:spPr bwMode="auto">
          <a:xfrm flipV="1">
            <a:off x="8311263" y="4846796"/>
            <a:ext cx="0" cy="721456"/>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cxnSp>
      <p:sp>
        <p:nvSpPr>
          <p:cNvPr id="35" name="AutoShape 25"/>
          <p:cNvSpPr>
            <a:spLocks noChangeArrowheads="1"/>
          </p:cNvSpPr>
          <p:nvPr/>
        </p:nvSpPr>
        <p:spPr bwMode="auto">
          <a:xfrm>
            <a:off x="7095937" y="4307538"/>
            <a:ext cx="1603169" cy="438674"/>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err="1" smtClean="0">
                <a:ln>
                  <a:noFill/>
                </a:ln>
                <a:solidFill>
                  <a:sysClr val="windowText" lastClr="000000"/>
                </a:solidFill>
                <a:effectLst/>
                <a:uLnTx/>
                <a:uFillTx/>
              </a:rPr>
              <a:t>Depois</a:t>
            </a:r>
            <a:r>
              <a:rPr kumimoji="0" lang="en-US" sz="1500" b="1" i="0" u="none" strike="noStrike" kern="0" cap="none" spc="0" normalizeH="0" baseline="0" noProof="0" dirty="0" smtClean="0">
                <a:ln>
                  <a:noFill/>
                </a:ln>
                <a:solidFill>
                  <a:sysClr val="windowText" lastClr="000000"/>
                </a:solidFill>
                <a:effectLst/>
                <a:uLnTx/>
                <a:uFillTx/>
              </a:rPr>
              <a:t> do LINQ</a:t>
            </a:r>
            <a:endParaRPr kumimoji="0" lang="en-GB" sz="1500" b="1"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574778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Arquitetura do LINQ</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5</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608" y="941462"/>
            <a:ext cx="5980913" cy="4223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AutoShape 5"/>
          <p:cNvSpPr>
            <a:spLocks noChangeArrowheads="1"/>
          </p:cNvSpPr>
          <p:nvPr/>
        </p:nvSpPr>
        <p:spPr bwMode="auto">
          <a:xfrm>
            <a:off x="448540" y="5296395"/>
            <a:ext cx="8147050" cy="824076"/>
          </a:xfrm>
          <a:prstGeom prst="roundRect">
            <a:avLst>
              <a:gd name="adj" fmla="val 16667"/>
            </a:avLst>
          </a:prstGeom>
          <a:gradFill rotWithShape="1">
            <a:gsLst>
              <a:gs pos="0">
                <a:srgbClr val="EAABA0"/>
              </a:gs>
              <a:gs pos="100000">
                <a:srgbClr val="F6D9D4"/>
              </a:gs>
            </a:gsLst>
            <a:lin ang="27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defTabSz="914400">
              <a:lnSpc>
                <a:spcPct val="90000"/>
              </a:lnSpc>
              <a:spcBef>
                <a:spcPct val="40000"/>
              </a:spcBef>
              <a:defRPr/>
            </a:pPr>
            <a:r>
              <a:rPr lang="en-US" kern="0" dirty="0" smtClean="0">
                <a:solidFill>
                  <a:sysClr val="windowText" lastClr="000000"/>
                </a:solidFill>
              </a:rPr>
              <a:t>OBS: </a:t>
            </a:r>
            <a:r>
              <a:rPr lang="pt-BR" kern="0" dirty="0">
                <a:solidFill>
                  <a:sysClr val="windowText" lastClr="000000"/>
                </a:solidFill>
              </a:rPr>
              <a:t>LINQ </a:t>
            </a:r>
            <a:r>
              <a:rPr lang="pt-BR" kern="0" dirty="0" err="1">
                <a:solidFill>
                  <a:sysClr val="windowText" lastClr="000000"/>
                </a:solidFill>
              </a:rPr>
              <a:t>to</a:t>
            </a:r>
            <a:r>
              <a:rPr lang="pt-BR" kern="0" dirty="0">
                <a:solidFill>
                  <a:sysClr val="windowText" lastClr="000000"/>
                </a:solidFill>
              </a:rPr>
              <a:t> SQL é uma solução </a:t>
            </a:r>
            <a:r>
              <a:rPr lang="pt-BR" kern="0" dirty="0" smtClean="0">
                <a:solidFill>
                  <a:sysClr val="windowText" lastClr="000000"/>
                </a:solidFill>
              </a:rPr>
              <a:t>OR/M (Acesso a Dados) e os outros tipos de LINQ (</a:t>
            </a:r>
            <a:r>
              <a:rPr lang="pt-BR" kern="0" dirty="0" err="1" smtClean="0">
                <a:solidFill>
                  <a:sysClr val="windowText" lastClr="000000"/>
                </a:solidFill>
              </a:rPr>
              <a:t>Objects</a:t>
            </a:r>
            <a:r>
              <a:rPr lang="pt-BR" kern="0" dirty="0" smtClean="0">
                <a:solidFill>
                  <a:sysClr val="windowText" lastClr="000000"/>
                </a:solidFill>
              </a:rPr>
              <a:t>, </a:t>
            </a:r>
            <a:r>
              <a:rPr lang="pt-BR" kern="0" dirty="0" err="1" smtClean="0">
                <a:solidFill>
                  <a:sysClr val="windowText" lastClr="000000"/>
                </a:solidFill>
              </a:rPr>
              <a:t>Datasets</a:t>
            </a:r>
            <a:r>
              <a:rPr lang="pt-BR" kern="0" dirty="0" smtClean="0">
                <a:solidFill>
                  <a:sysClr val="windowText" lastClr="000000"/>
                </a:solidFill>
              </a:rPr>
              <a:t>, </a:t>
            </a:r>
            <a:r>
              <a:rPr lang="pt-BR" kern="0" dirty="0" err="1" smtClean="0">
                <a:solidFill>
                  <a:sysClr val="windowText" lastClr="000000"/>
                </a:solidFill>
              </a:rPr>
              <a:t>Entities</a:t>
            </a:r>
            <a:r>
              <a:rPr lang="pt-BR" kern="0" dirty="0" smtClean="0">
                <a:solidFill>
                  <a:sysClr val="windowText" lastClr="000000"/>
                </a:solidFill>
              </a:rPr>
              <a:t>, XML) são linguagens de consulta</a:t>
            </a:r>
            <a:endParaRPr lang="en-US" kern="0" dirty="0" smtClean="0">
              <a:solidFill>
                <a:sysClr val="windowText" lastClr="000000"/>
              </a:solidFill>
            </a:endParaRPr>
          </a:p>
        </p:txBody>
      </p:sp>
    </p:spTree>
    <p:extLst>
      <p:ext uri="{BB962C8B-B14F-4D97-AF65-F5344CB8AC3E}">
        <p14:creationId xmlns:p14="http://schemas.microsoft.com/office/powerpoint/2010/main" val="424895623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Maneiras de Trabalhar com LINQ</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6</a:t>
            </a:fld>
            <a:endParaRPr lang="en-US" dirty="0">
              <a:solidFill>
                <a:srgbClr val="FFFFFF">
                  <a:tint val="75000"/>
                </a:srgbClr>
              </a:solidFill>
            </a:endParaRPr>
          </a:p>
        </p:txBody>
      </p:sp>
      <p:pic>
        <p:nvPicPr>
          <p:cNvPr id="43" name="Picture 9" descr="2_Object_D"/>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959902" y="1708110"/>
            <a:ext cx="4690280"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CaixaDeTexto 43"/>
          <p:cNvSpPr txBox="1"/>
          <p:nvPr/>
        </p:nvSpPr>
        <p:spPr>
          <a:xfrm>
            <a:off x="2299980" y="2089769"/>
            <a:ext cx="4052584" cy="430887"/>
          </a:xfrm>
          <a:prstGeom prst="rect">
            <a:avLst/>
          </a:prstGeom>
          <a:noFill/>
        </p:spPr>
        <p:txBody>
          <a:bodyPr wrap="none" lIns="0" tIns="0" rIns="0" bIns="0" rtlCol="0">
            <a:spAutoFit/>
          </a:bodyPr>
          <a:lstStyle/>
          <a:p>
            <a:r>
              <a:rPr lang="pt-BR" sz="2800" b="1" dirty="0">
                <a:solidFill>
                  <a:schemeClr val="bg1"/>
                </a:solidFill>
              </a:rPr>
              <a:t>Operadores de Consulta</a:t>
            </a:r>
          </a:p>
        </p:txBody>
      </p:sp>
      <p:pic>
        <p:nvPicPr>
          <p:cNvPr id="45" name="Picture 11" descr="2_Object_C"/>
          <p:cNvPicPr>
            <a:picLocks noChangeAspect="1" noChangeArrowheads="1"/>
          </p:cNvPicPr>
          <p:nvPr/>
        </p:nvPicPr>
        <p:blipFill>
          <a:blip r:embed="rId4">
            <a:duotone>
              <a:prstClr val="black"/>
              <a:srgbClr val="F8F57B">
                <a:tint val="45000"/>
                <a:satMod val="400000"/>
              </a:srgbClr>
            </a:duotone>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1967176" y="3285993"/>
            <a:ext cx="4690283"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CaixaDeTexto 45"/>
          <p:cNvSpPr txBox="1"/>
          <p:nvPr/>
        </p:nvSpPr>
        <p:spPr>
          <a:xfrm>
            <a:off x="2554160" y="3679693"/>
            <a:ext cx="3623171" cy="430887"/>
          </a:xfrm>
          <a:prstGeom prst="rect">
            <a:avLst/>
          </a:prstGeom>
          <a:noFill/>
        </p:spPr>
        <p:txBody>
          <a:bodyPr wrap="none" lIns="0" tIns="0" rIns="0" bIns="0" rtlCol="0">
            <a:spAutoFit/>
          </a:bodyPr>
          <a:lstStyle/>
          <a:p>
            <a:r>
              <a:rPr lang="pt-BR" sz="2800" b="1" dirty="0" smtClean="0">
                <a:solidFill>
                  <a:schemeClr val="bg1"/>
                </a:solidFill>
              </a:rPr>
              <a:t>Métodos de Extensão</a:t>
            </a:r>
          </a:p>
        </p:txBody>
      </p:sp>
    </p:spTree>
    <p:extLst>
      <p:ext uri="{BB962C8B-B14F-4D97-AF65-F5344CB8AC3E}">
        <p14:creationId xmlns:p14="http://schemas.microsoft.com/office/powerpoint/2010/main" val="373255386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7</a:t>
            </a:fld>
            <a:endParaRPr lang="en-US" dirty="0"/>
          </a:p>
        </p:txBody>
      </p:sp>
      <p:sp>
        <p:nvSpPr>
          <p:cNvPr id="6" name="Rounded Rectangle 844804"/>
          <p:cNvSpPr>
            <a:spLocks noChangeArrowheads="1"/>
          </p:cNvSpPr>
          <p:nvPr/>
        </p:nvSpPr>
        <p:spPr bwMode="auto">
          <a:xfrm>
            <a:off x="598350" y="1079738"/>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noProof="0" dirty="0" smtClean="0">
                <a:ln>
                  <a:noFill/>
                </a:ln>
                <a:solidFill>
                  <a:sysClr val="windowText" lastClr="000000"/>
                </a:solidFill>
                <a:effectLst/>
                <a:uLnTx/>
                <a:uFillTx/>
              </a:rPr>
              <a:t> a </a:t>
            </a:r>
            <a:r>
              <a:rPr kumimoji="0" lang="en-US" sz="1600" b="1" i="0" u="none" strike="noStrike" kern="0" cap="none" spc="0" normalizeH="0" noProof="0" dirty="0" err="1" smtClean="0">
                <a:ln>
                  <a:noFill/>
                </a:ln>
                <a:solidFill>
                  <a:sysClr val="windowText" lastClr="000000"/>
                </a:solidFill>
                <a:effectLst/>
                <a:uLnTx/>
                <a:uFillTx/>
              </a:rPr>
              <a:t>Classe</a:t>
            </a:r>
            <a:r>
              <a:rPr lang="en-US" sz="1600" b="1" kern="0" dirty="0">
                <a:solidFill>
                  <a:sysClr val="windowText" lastClr="000000"/>
                </a:solidFill>
              </a:rPr>
              <a:t> </a:t>
            </a:r>
            <a:r>
              <a:rPr kumimoji="0" lang="en-US" sz="1600" b="1" i="0" u="none" strike="noStrike" kern="0" cap="none" spc="0" normalizeH="0" noProof="0" dirty="0" smtClean="0">
                <a:ln>
                  <a:noFill/>
                </a:ln>
                <a:solidFill>
                  <a:sysClr val="windowText" lastClr="000000"/>
                </a:solidFill>
                <a:effectLst/>
                <a:uLnTx/>
                <a:uFillTx/>
              </a:rPr>
              <a:t>(</a:t>
            </a:r>
            <a:r>
              <a:rPr kumimoji="0" lang="en-US" sz="1600" b="1" i="0" u="none" strike="noStrike" kern="0" cap="none" spc="0" normalizeH="0" noProof="0" dirty="0" err="1" smtClean="0">
                <a:ln>
                  <a:noFill/>
                </a:ln>
                <a:solidFill>
                  <a:sysClr val="windowText" lastClr="000000"/>
                </a:solidFill>
                <a:effectLst/>
                <a:uLnTx/>
                <a:uFillTx/>
              </a:rPr>
              <a:t>App_Code</a:t>
            </a:r>
            <a:r>
              <a:rPr kumimoji="0" lang="en-US" sz="1600" b="1" i="0" u="none" strike="noStrike" kern="0" cap="none" spc="0" normalizeH="0" noProof="0" dirty="0" smtClean="0">
                <a:ln>
                  <a:noFill/>
                </a:ln>
                <a:solidFill>
                  <a:sysClr val="windowText" lastClr="000000"/>
                </a:solidFill>
                <a:effectLst/>
                <a:uLnTx/>
                <a:uFillTx/>
              </a:rPr>
              <a:t> -&gt; </a:t>
            </a:r>
            <a:r>
              <a:rPr kumimoji="0" lang="en-US" sz="1600" b="1" i="0" u="none" strike="noStrike" kern="0" cap="none" spc="0" normalizeH="0" noProof="0" dirty="0" err="1" smtClean="0">
                <a:ln>
                  <a:noFill/>
                </a:ln>
                <a:solidFill>
                  <a:sysClr val="windowText" lastClr="000000"/>
                </a:solidFill>
                <a:effectLst/>
                <a:uLnTx/>
                <a:uFillTx/>
              </a:rPr>
              <a:t>Cliente</a:t>
            </a:r>
            <a:r>
              <a:rPr kumimoji="0" lang="en-US" sz="1600" b="1" i="0" u="none" strike="noStrike" kern="0" cap="none" spc="0" normalizeH="0" noProof="0" dirty="0" smtClean="0">
                <a:ln>
                  <a:noFill/>
                </a:ln>
                <a:solidFill>
                  <a:sysClr val="windowText" lastClr="000000"/>
                </a:solidFill>
                <a:effectLst/>
                <a:uLnTx/>
                <a:uFillTx/>
              </a:rPr>
              <a:t>)</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195625"/>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0" name="Rounded Rectangle 844804"/>
          <p:cNvSpPr>
            <a:spLocks noChangeArrowheads="1"/>
          </p:cNvSpPr>
          <p:nvPr/>
        </p:nvSpPr>
        <p:spPr bwMode="auto">
          <a:xfrm>
            <a:off x="611844" y="179982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Conhecendo</a:t>
            </a:r>
            <a:r>
              <a:rPr kumimoji="0" lang="en-US" sz="1600" b="1" i="0" u="none" strike="noStrike" kern="0" cap="none" spc="0" normalizeH="0" baseline="0" noProof="0" dirty="0" smtClean="0">
                <a:ln>
                  <a:noFill/>
                </a:ln>
                <a:solidFill>
                  <a:sysClr val="windowText" lastClr="000000"/>
                </a:solidFill>
                <a:effectLst/>
                <a:uLnTx/>
                <a:uFillTx/>
              </a:rPr>
              <a:t> o</a:t>
            </a:r>
            <a:r>
              <a:rPr kumimoji="0" lang="en-US" sz="1600" b="1" i="0" u="none" strike="noStrike" kern="0" cap="none" spc="0" normalizeH="0" noProof="0" dirty="0" smtClean="0">
                <a:ln>
                  <a:noFill/>
                </a:ln>
                <a:solidFill>
                  <a:sysClr val="windowText" lastClr="000000"/>
                </a:solidFill>
                <a:effectLst/>
                <a:uLnTx/>
                <a:uFillTx/>
              </a:rPr>
              <a:t> </a:t>
            </a:r>
            <a:r>
              <a:rPr lang="en-US" sz="1600" b="1" kern="0" dirty="0" smtClean="0">
                <a:solidFill>
                  <a:sysClr val="windowText" lastClr="000000"/>
                </a:solidFill>
              </a:rPr>
              <a:t>LINQ </a:t>
            </a:r>
            <a:r>
              <a:rPr lang="en-US" sz="1600" b="1" kern="0" dirty="0">
                <a:solidFill>
                  <a:sysClr val="windowText" lastClr="000000"/>
                </a:solidFill>
              </a:rPr>
              <a:t>to </a:t>
            </a:r>
            <a:r>
              <a:rPr lang="en-US" sz="1600" b="1" kern="0" dirty="0" smtClean="0">
                <a:solidFill>
                  <a:sysClr val="windowText" lastClr="000000"/>
                </a:solidFill>
              </a:rPr>
              <a:t>Objects</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394482" y="191571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8" name="Rounded Rectangle 844804"/>
          <p:cNvSpPr>
            <a:spLocks noChangeArrowheads="1"/>
          </p:cNvSpPr>
          <p:nvPr/>
        </p:nvSpPr>
        <p:spPr bwMode="auto">
          <a:xfrm>
            <a:off x="611843" y="2520800"/>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Criando</a:t>
            </a:r>
            <a:r>
              <a:rPr lang="en-US" sz="1600" b="1" kern="0" dirty="0" smtClean="0">
                <a:solidFill>
                  <a:sysClr val="windowText" lastClr="000000"/>
                </a:solidFill>
              </a:rPr>
              <a:t> o XML (LINQTOXML -&gt; </a:t>
            </a:r>
            <a:r>
              <a:rPr lang="en-US" sz="1600" b="1" kern="0" dirty="0" err="1" smtClean="0">
                <a:solidFill>
                  <a:sysClr val="windowText" lastClr="000000"/>
                </a:solidFill>
              </a:rPr>
              <a:t>Arquivo</a:t>
            </a:r>
            <a:r>
              <a:rPr lang="en-US" sz="1600" b="1" kern="0" dirty="0" smtClean="0">
                <a:solidFill>
                  <a:sysClr val="windowText" lastClr="000000"/>
                </a:solidFill>
              </a:rPr>
              <a:t>)</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9" name="Rounded Rectangle 836634"/>
          <p:cNvSpPr>
            <a:spLocks noChangeArrowheads="1"/>
          </p:cNvSpPr>
          <p:nvPr/>
        </p:nvSpPr>
        <p:spPr bwMode="auto">
          <a:xfrm>
            <a:off x="418231" y="263668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a:solidFill>
                  <a:srgbClr val="990033"/>
                </a:solidFill>
              </a:rPr>
              <a:t>3</a:t>
            </a:r>
            <a:endParaRPr kumimoji="0" lang="en-US" sz="2000" b="1" i="0" u="none" strike="noStrike" kern="0" cap="none" spc="0" normalizeH="0" baseline="0" noProof="0" dirty="0" smtClean="0">
              <a:ln>
                <a:noFill/>
              </a:ln>
              <a:solidFill>
                <a:srgbClr val="990033"/>
              </a:solidFill>
              <a:effectLst/>
              <a:uLnTx/>
              <a:uFillTx/>
            </a:endParaRPr>
          </a:p>
        </p:txBody>
      </p:sp>
      <p:sp>
        <p:nvSpPr>
          <p:cNvPr id="18" name="Rounded Rectangle 844804"/>
          <p:cNvSpPr>
            <a:spLocks noChangeArrowheads="1"/>
          </p:cNvSpPr>
          <p:nvPr/>
        </p:nvSpPr>
        <p:spPr bwMode="auto">
          <a:xfrm>
            <a:off x="619049" y="3253525"/>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Conhecendo</a:t>
            </a:r>
            <a:r>
              <a:rPr lang="en-US" sz="1600" b="1" kern="0" dirty="0" smtClean="0">
                <a:solidFill>
                  <a:sysClr val="windowText" lastClr="000000"/>
                </a:solidFill>
              </a:rPr>
              <a:t> o LINQ to XML</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9" name="Rounded Rectangle 836634"/>
          <p:cNvSpPr>
            <a:spLocks noChangeArrowheads="1"/>
          </p:cNvSpPr>
          <p:nvPr/>
        </p:nvSpPr>
        <p:spPr bwMode="auto">
          <a:xfrm>
            <a:off x="425437" y="336941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smtClean="0">
                <a:solidFill>
                  <a:srgbClr val="990033"/>
                </a:solidFill>
              </a:rPr>
              <a:t>4</a:t>
            </a:r>
            <a:endParaRPr kumimoji="0" lang="en-US" sz="2000" b="1" i="0" u="none" strike="noStrike" kern="0" cap="none" spc="0" normalizeH="0" baseline="0" noProof="0" dirty="0" smtClean="0">
              <a:ln>
                <a:noFill/>
              </a:ln>
              <a:solidFill>
                <a:srgbClr val="990033"/>
              </a:solidFill>
              <a:effectLst/>
              <a:uLnTx/>
              <a:uFillTx/>
            </a:endParaRPr>
          </a:p>
        </p:txBody>
      </p:sp>
      <p:sp>
        <p:nvSpPr>
          <p:cNvPr id="20" name="Rounded Rectangle 844804"/>
          <p:cNvSpPr>
            <a:spLocks noChangeArrowheads="1"/>
          </p:cNvSpPr>
          <p:nvPr/>
        </p:nvSpPr>
        <p:spPr bwMode="auto">
          <a:xfrm>
            <a:off x="619048" y="3992350"/>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noProof="0" dirty="0" err="1" smtClean="0">
                <a:solidFill>
                  <a:sysClr val="windowText" lastClr="000000"/>
                </a:solidFill>
              </a:rPr>
              <a:t>Conhecendo</a:t>
            </a:r>
            <a:r>
              <a:rPr lang="en-US" sz="1600" b="1" kern="0" noProof="0" dirty="0" smtClean="0">
                <a:solidFill>
                  <a:sysClr val="windowText" lastClr="000000"/>
                </a:solidFill>
              </a:rPr>
              <a:t> o LINQ to DATASET</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21" name="Rounded Rectangle 836634"/>
          <p:cNvSpPr>
            <a:spLocks noChangeArrowheads="1"/>
          </p:cNvSpPr>
          <p:nvPr/>
        </p:nvSpPr>
        <p:spPr bwMode="auto">
          <a:xfrm>
            <a:off x="425436" y="410823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smtClean="0">
                <a:solidFill>
                  <a:srgbClr val="990033"/>
                </a:solidFill>
              </a:rPr>
              <a:t>5</a:t>
            </a:r>
            <a:endParaRPr kumimoji="0" lang="en-US" sz="2000" b="1" i="0" u="none" strike="noStrike" kern="0" cap="none" spc="0" normalizeH="0" baseline="0" noProof="0" dirty="0" smtClean="0">
              <a:ln>
                <a:noFill/>
              </a:ln>
              <a:solidFill>
                <a:srgbClr val="990033"/>
              </a:solidFill>
              <a:effectLst/>
              <a:uLnTx/>
              <a:uFillTx/>
            </a:endParaRPr>
          </a:p>
        </p:txBody>
      </p:sp>
      <p:sp>
        <p:nvSpPr>
          <p:cNvPr id="14" name="Rounded Rectangle 844804"/>
          <p:cNvSpPr>
            <a:spLocks noChangeArrowheads="1"/>
          </p:cNvSpPr>
          <p:nvPr/>
        </p:nvSpPr>
        <p:spPr bwMode="auto">
          <a:xfrm>
            <a:off x="619048" y="4729994"/>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smtClean="0">
                <a:solidFill>
                  <a:sysClr val="windowText" lastClr="000000"/>
                </a:solidFill>
              </a:rPr>
              <a:t>Site 101 </a:t>
            </a:r>
            <a:r>
              <a:rPr lang="en-US" sz="1600" b="1" kern="0" dirty="0" err="1" smtClean="0">
                <a:solidFill>
                  <a:sysClr val="windowText" lastClr="000000"/>
                </a:solidFill>
              </a:rPr>
              <a:t>Exemplos</a:t>
            </a:r>
            <a:r>
              <a:rPr lang="en-US" sz="1600" b="1" kern="0" dirty="0" smtClean="0">
                <a:solidFill>
                  <a:sysClr val="windowText" lastClr="000000"/>
                </a:solidFill>
              </a:rPr>
              <a:t> de </a:t>
            </a:r>
            <a:r>
              <a:rPr lang="en-US" sz="1600" b="1" kern="0" dirty="0" err="1" smtClean="0">
                <a:solidFill>
                  <a:sysClr val="windowText" lastClr="000000"/>
                </a:solidFill>
              </a:rPr>
              <a:t>Linq</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5" name="Rounded Rectangle 836634"/>
          <p:cNvSpPr>
            <a:spLocks noChangeArrowheads="1"/>
          </p:cNvSpPr>
          <p:nvPr/>
        </p:nvSpPr>
        <p:spPr bwMode="auto">
          <a:xfrm>
            <a:off x="425436" y="4845881"/>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smtClean="0">
                <a:solidFill>
                  <a:srgbClr val="990033"/>
                </a:solidFill>
              </a:rPr>
              <a:t>6</a:t>
            </a:r>
            <a:endParaRPr kumimoji="0" lang="en-US" sz="2000" b="1" i="0" u="none" strike="noStrike" kern="0" cap="none" spc="0" normalizeH="0" baseline="0" noProof="0" dirty="0" smtClean="0">
              <a:ln>
                <a:noFill/>
              </a:ln>
              <a:solidFill>
                <a:srgbClr val="990033"/>
              </a:solidFill>
              <a:effectLst/>
              <a:uLnTx/>
              <a:uFillTx/>
            </a:endParaRPr>
          </a:p>
        </p:txBody>
      </p:sp>
      <p:sp>
        <p:nvSpPr>
          <p:cNvPr id="16" name="Rounded Rectangle 844804"/>
          <p:cNvSpPr>
            <a:spLocks noChangeArrowheads="1"/>
          </p:cNvSpPr>
          <p:nvPr/>
        </p:nvSpPr>
        <p:spPr bwMode="auto">
          <a:xfrm>
            <a:off x="630922" y="5468819"/>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noProof="0" dirty="0" err="1" smtClean="0">
                <a:solidFill>
                  <a:sysClr val="windowText" lastClr="000000"/>
                </a:solidFill>
              </a:rPr>
              <a:t>Conhecendo</a:t>
            </a:r>
            <a:r>
              <a:rPr lang="en-US" sz="1600" b="1" kern="0" noProof="0" dirty="0" smtClean="0">
                <a:solidFill>
                  <a:sysClr val="windowText" lastClr="000000"/>
                </a:solidFill>
              </a:rPr>
              <a:t> o </a:t>
            </a:r>
            <a:r>
              <a:rPr lang="en-US" sz="1600" b="1" kern="0" noProof="0" dirty="0" err="1" smtClean="0">
                <a:solidFill>
                  <a:sysClr val="windowText" lastClr="000000"/>
                </a:solidFill>
              </a:rPr>
              <a:t>LinqPad</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7" name="Rounded Rectangle 836634"/>
          <p:cNvSpPr>
            <a:spLocks noChangeArrowheads="1"/>
          </p:cNvSpPr>
          <p:nvPr/>
        </p:nvSpPr>
        <p:spPr bwMode="auto">
          <a:xfrm>
            <a:off x="437310" y="5584706"/>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smtClean="0">
                <a:solidFill>
                  <a:srgbClr val="990033"/>
                </a:solidFill>
              </a:rPr>
              <a:t>7</a:t>
            </a:r>
            <a:endParaRPr kumimoji="0" lang="en-US" sz="2000" b="1" i="0" u="none" strike="noStrike" kern="0" cap="none" spc="0" normalizeH="0" baseline="0" noProof="0" dirty="0" smtClean="0">
              <a:ln>
                <a:noFill/>
              </a:ln>
              <a:solidFill>
                <a:srgbClr val="990033"/>
              </a:solidFill>
              <a:effectLst/>
              <a:uLnTx/>
              <a:uFillTx/>
            </a:endParaRPr>
          </a:p>
        </p:txBody>
      </p:sp>
    </p:spTree>
    <p:extLst>
      <p:ext uri="{BB962C8B-B14F-4D97-AF65-F5344CB8AC3E}">
        <p14:creationId xmlns:p14="http://schemas.microsoft.com/office/powerpoint/2010/main" val="256968197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LINQ TO SQL</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8</a:t>
            </a:fld>
            <a:endParaRPr lang="en-US" dirty="0"/>
          </a:p>
        </p:txBody>
      </p:sp>
      <p:sp>
        <p:nvSpPr>
          <p:cNvPr id="8" name="AutoShape 12"/>
          <p:cNvSpPr>
            <a:spLocks noChangeArrowheads="1"/>
          </p:cNvSpPr>
          <p:nvPr/>
        </p:nvSpPr>
        <p:spPr bwMode="auto">
          <a:xfrm>
            <a:off x="443553" y="1073298"/>
            <a:ext cx="8147050" cy="4175596"/>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9" name="Group 13"/>
          <p:cNvGrpSpPr>
            <a:grpSpLocks/>
          </p:cNvGrpSpPr>
          <p:nvPr/>
        </p:nvGrpSpPr>
        <p:grpSpPr bwMode="auto">
          <a:xfrm>
            <a:off x="557853" y="1545735"/>
            <a:ext cx="7918450" cy="787400"/>
            <a:chOff x="314" y="1184"/>
            <a:chExt cx="4988" cy="496"/>
          </a:xfrm>
        </p:grpSpPr>
        <p:sp>
          <p:nvSpPr>
            <p:cNvPr id="1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i="0" u="none" strike="noStrike" kern="0" cap="none" spc="0" normalizeH="0" baseline="0" noProof="0" dirty="0" smtClean="0">
                  <a:ln>
                    <a:noFill/>
                  </a:ln>
                  <a:solidFill>
                    <a:sysClr val="windowText" lastClr="000000"/>
                  </a:solidFill>
                  <a:effectLst/>
                  <a:uLnTx/>
                  <a:uFillTx/>
                </a:rPr>
                <a:t> </a:t>
              </a:r>
              <a:r>
                <a:rPr lang="en-US" kern="0" dirty="0" smtClean="0">
                  <a:solidFill>
                    <a:sysClr val="windowText" lastClr="000000"/>
                  </a:solidFill>
                </a:rPr>
                <a:t>É um </a:t>
              </a:r>
              <a:r>
                <a:rPr lang="en-US" kern="0" dirty="0" err="1" smtClean="0">
                  <a:solidFill>
                    <a:sysClr val="windowText" lastClr="000000"/>
                  </a:solidFill>
                </a:rPr>
                <a:t>componente</a:t>
              </a:r>
              <a:r>
                <a:rPr lang="en-US" kern="0" dirty="0" smtClean="0">
                  <a:solidFill>
                    <a:sysClr val="windowText" lastClr="000000"/>
                  </a:solidFill>
                </a:rPr>
                <a:t> da </a:t>
              </a:r>
              <a:r>
                <a:rPr lang="en-US" kern="0" dirty="0" err="1" smtClean="0">
                  <a:solidFill>
                    <a:sysClr val="windowText" lastClr="000000"/>
                  </a:solidFill>
                </a:rPr>
                <a:t>tecnologia</a:t>
              </a:r>
              <a:r>
                <a:rPr lang="en-US" kern="0" dirty="0" smtClean="0">
                  <a:solidFill>
                    <a:sysClr val="windowText" lastClr="000000"/>
                  </a:solidFill>
                </a:rPr>
                <a:t> </a:t>
              </a:r>
              <a:r>
                <a:rPr lang="en-US" b="1" kern="0" dirty="0" smtClean="0">
                  <a:solidFill>
                    <a:sysClr val="windowText" lastClr="000000"/>
                  </a:solidFill>
                </a:rPr>
                <a:t>ADO.NET</a:t>
              </a:r>
              <a:endParaRPr lang="en-US" b="1" kern="0" dirty="0">
                <a:solidFill>
                  <a:sysClr val="windowText" lastClr="000000"/>
                </a:solidFill>
              </a:endParaRPr>
            </a:p>
          </p:txBody>
        </p:sp>
        <p:sp>
          <p:nvSpPr>
            <p:cNvPr id="1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a:ln>
                    <a:noFill/>
                  </a:ln>
                  <a:solidFill>
                    <a:sysClr val="windowText" lastClr="000000"/>
                  </a:solidFill>
                  <a:effectLst/>
                  <a:uLnTx/>
                  <a:uFillTx/>
                </a:rPr>
                <a:t>1</a:t>
              </a:r>
            </a:p>
          </p:txBody>
        </p:sp>
      </p:grpSp>
      <p:grpSp>
        <p:nvGrpSpPr>
          <p:cNvPr id="12" name="Group 16"/>
          <p:cNvGrpSpPr>
            <a:grpSpLocks/>
          </p:cNvGrpSpPr>
          <p:nvPr/>
        </p:nvGrpSpPr>
        <p:grpSpPr bwMode="auto">
          <a:xfrm>
            <a:off x="557853" y="2422035"/>
            <a:ext cx="7918450" cy="787400"/>
            <a:chOff x="410" y="1280"/>
            <a:chExt cx="4988" cy="496"/>
          </a:xfrm>
        </p:grpSpPr>
        <p:sp>
          <p:nvSpPr>
            <p:cNvPr id="1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lang="en-US" kern="0" dirty="0">
                  <a:solidFill>
                    <a:sysClr val="windowText" lastClr="000000"/>
                  </a:solidFill>
                </a:rPr>
                <a:t> </a:t>
              </a:r>
              <a:r>
                <a:rPr lang="en-US" kern="0" dirty="0" err="1" smtClean="0">
                  <a:solidFill>
                    <a:sysClr val="windowText" lastClr="000000"/>
                  </a:solidFill>
                </a:rPr>
                <a:t>Abstrai</a:t>
              </a:r>
              <a:r>
                <a:rPr lang="en-US" kern="0" dirty="0" smtClean="0">
                  <a:solidFill>
                    <a:sysClr val="windowText" lastClr="000000"/>
                  </a:solidFill>
                </a:rPr>
                <a:t> a </a:t>
              </a:r>
              <a:r>
                <a:rPr lang="en-US" kern="0" dirty="0" err="1" smtClean="0">
                  <a:solidFill>
                    <a:sysClr val="windowText" lastClr="000000"/>
                  </a:solidFill>
                </a:rPr>
                <a:t>camada</a:t>
              </a:r>
              <a:r>
                <a:rPr lang="en-US" kern="0" dirty="0" smtClean="0">
                  <a:solidFill>
                    <a:sysClr val="windowText" lastClr="000000"/>
                  </a:solidFill>
                </a:rPr>
                <a:t> de </a:t>
              </a:r>
              <a:r>
                <a:rPr lang="en-US" b="1" kern="0" dirty="0" smtClean="0">
                  <a:solidFill>
                    <a:sysClr val="windowText" lastClr="000000"/>
                  </a:solidFill>
                </a:rPr>
                <a:t>Dados e </a:t>
              </a:r>
              <a:r>
                <a:rPr lang="en-US" b="1" kern="0" dirty="0" err="1" smtClean="0">
                  <a:solidFill>
                    <a:sysClr val="windowText" lastClr="000000"/>
                  </a:solidFill>
                </a:rPr>
                <a:t>Acesso</a:t>
              </a:r>
              <a:r>
                <a:rPr lang="en-US" b="1" kern="0" dirty="0" smtClean="0">
                  <a:solidFill>
                    <a:sysClr val="windowText" lastClr="000000"/>
                  </a:solidFill>
                </a:rPr>
                <a:t> a Dados</a:t>
              </a:r>
              <a:endParaRPr lang="en-US" b="1" kern="0" dirty="0">
                <a:solidFill>
                  <a:sysClr val="windowText" lastClr="000000"/>
                </a:solidFill>
              </a:endParaRPr>
            </a:p>
          </p:txBody>
        </p:sp>
        <p:sp>
          <p:nvSpPr>
            <p:cNvPr id="1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grpSp>
        <p:nvGrpSpPr>
          <p:cNvPr id="15" name="Group 16"/>
          <p:cNvGrpSpPr>
            <a:grpSpLocks/>
          </p:cNvGrpSpPr>
          <p:nvPr/>
        </p:nvGrpSpPr>
        <p:grpSpPr bwMode="auto">
          <a:xfrm>
            <a:off x="553397" y="3309073"/>
            <a:ext cx="7918450" cy="787400"/>
            <a:chOff x="410" y="1280"/>
            <a:chExt cx="4988" cy="496"/>
          </a:xfrm>
        </p:grpSpPr>
        <p:sp>
          <p:nvSpPr>
            <p:cNvPr id="16"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noProof="0" dirty="0" err="1" smtClean="0">
                  <a:solidFill>
                    <a:sysClr val="windowText" lastClr="000000"/>
                  </a:solidFill>
                </a:rPr>
                <a:t>Funciona</a:t>
              </a:r>
              <a:r>
                <a:rPr lang="en-US" kern="0" noProof="0" dirty="0" smtClean="0">
                  <a:solidFill>
                    <a:sysClr val="windowText" lastClr="000000"/>
                  </a:solidFill>
                </a:rPr>
                <a:t> </a:t>
              </a:r>
              <a:r>
                <a:rPr lang="en-US" kern="0" noProof="0" dirty="0" err="1" smtClean="0">
                  <a:solidFill>
                    <a:sysClr val="windowText" lastClr="000000"/>
                  </a:solidFill>
                </a:rPr>
                <a:t>apenas</a:t>
              </a:r>
              <a:r>
                <a:rPr lang="en-US" kern="0" noProof="0" dirty="0" smtClean="0">
                  <a:solidFill>
                    <a:sysClr val="windowText" lastClr="000000"/>
                  </a:solidFill>
                </a:rPr>
                <a:t> com o </a:t>
              </a:r>
              <a:r>
                <a:rPr lang="en-US" b="1" kern="0" noProof="0" dirty="0" smtClean="0">
                  <a:solidFill>
                    <a:sysClr val="windowText" lastClr="000000"/>
                  </a:solidFill>
                </a:rPr>
                <a:t>SGBD (SQL SERVER)</a:t>
              </a:r>
              <a:endParaRPr lang="en-US" b="1" kern="0" dirty="0">
                <a:solidFill>
                  <a:sysClr val="windowText" lastClr="000000"/>
                </a:solidFill>
              </a:endParaRPr>
            </a:p>
          </p:txBody>
        </p:sp>
        <p:sp>
          <p:nvSpPr>
            <p:cNvPr id="1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smtClean="0">
                  <a:ln>
                    <a:noFill/>
                  </a:ln>
                  <a:solidFill>
                    <a:sysClr val="windowText" lastClr="000000"/>
                  </a:solidFill>
                  <a:effectLst/>
                  <a:uLnTx/>
                  <a:uFillTx/>
                </a:rPr>
                <a:t>3</a:t>
              </a:r>
              <a:endParaRPr kumimoji="0" lang="en-US" i="0" u="none" strike="noStrike" kern="0" cap="none" spc="0" normalizeH="0" baseline="0" noProof="0" dirty="0">
                <a:ln>
                  <a:noFill/>
                </a:ln>
                <a:solidFill>
                  <a:sysClr val="windowText" lastClr="000000"/>
                </a:solidFill>
                <a:effectLst/>
                <a:uLnTx/>
                <a:uFillTx/>
              </a:endParaRPr>
            </a:p>
          </p:txBody>
        </p:sp>
      </p:grpSp>
      <p:grpSp>
        <p:nvGrpSpPr>
          <p:cNvPr id="18" name="Group 16"/>
          <p:cNvGrpSpPr>
            <a:grpSpLocks/>
          </p:cNvGrpSpPr>
          <p:nvPr/>
        </p:nvGrpSpPr>
        <p:grpSpPr bwMode="auto">
          <a:xfrm>
            <a:off x="546968" y="4201373"/>
            <a:ext cx="7918450" cy="787400"/>
            <a:chOff x="410" y="1280"/>
            <a:chExt cx="4988" cy="496"/>
          </a:xfrm>
        </p:grpSpPr>
        <p:sp>
          <p:nvSpPr>
            <p:cNvPr id="19"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1" i="0" u="none" strike="noStrike" kern="0" cap="none" spc="0" normalizeH="0" baseline="0" noProof="0" dirty="0" smtClean="0">
                  <a:ln>
                    <a:noFill/>
                  </a:ln>
                  <a:solidFill>
                    <a:sysClr val="windowText" lastClr="000000"/>
                  </a:solidFill>
                  <a:effectLst/>
                  <a:uLnTx/>
                  <a:uFillTx/>
                </a:rPr>
                <a:t> </a:t>
              </a:r>
              <a:r>
                <a:rPr lang="en-US" b="1" kern="0" noProof="0" dirty="0" err="1" smtClean="0">
                  <a:solidFill>
                    <a:sysClr val="windowText" lastClr="000000"/>
                  </a:solidFill>
                </a:rPr>
                <a:t>Cria</a:t>
              </a:r>
              <a:r>
                <a:rPr lang="en-US" b="1" kern="0" noProof="0" dirty="0" smtClean="0">
                  <a:solidFill>
                    <a:sysClr val="windowText" lastClr="000000"/>
                  </a:solidFill>
                </a:rPr>
                <a:t> um </a:t>
              </a:r>
              <a:r>
                <a:rPr lang="en-US" b="1" kern="0" noProof="0" dirty="0" err="1" smtClean="0">
                  <a:solidFill>
                    <a:sysClr val="windowText" lastClr="000000"/>
                  </a:solidFill>
                </a:rPr>
                <a:t>DataContext</a:t>
              </a:r>
              <a:r>
                <a:rPr lang="en-US" b="1" kern="0" noProof="0" dirty="0" smtClean="0">
                  <a:solidFill>
                    <a:sysClr val="windowText" lastClr="000000"/>
                  </a:solidFill>
                </a:rPr>
                <a:t> (BASE) com Classes (TABELAS)</a:t>
              </a:r>
              <a:endParaRPr lang="en-US" b="1" kern="0" dirty="0">
                <a:solidFill>
                  <a:sysClr val="windowText" lastClr="000000"/>
                </a:solidFill>
              </a:endParaRPr>
            </a:p>
          </p:txBody>
        </p:sp>
        <p:sp>
          <p:nvSpPr>
            <p:cNvPr id="20"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lang="en-US" kern="0" dirty="0">
                  <a:solidFill>
                    <a:sysClr val="windowText" lastClr="000000"/>
                  </a:solidFill>
                </a:rPr>
                <a:t>4</a:t>
              </a:r>
              <a:endParaRPr kumimoji="0" lang="en-US" i="0" u="none" strike="noStrike" kern="0" cap="none" spc="0" normalizeH="0" baseline="0" noProof="0" dirty="0">
                <a:ln>
                  <a:noFill/>
                </a:ln>
                <a:solidFill>
                  <a:sysClr val="windowText" lastClr="000000"/>
                </a:solidFill>
                <a:effectLst/>
                <a:uLnTx/>
                <a:uFillTx/>
              </a:endParaRPr>
            </a:p>
          </p:txBody>
        </p:sp>
      </p:grpSp>
      <p:sp>
        <p:nvSpPr>
          <p:cNvPr id="21" name="AutoShape 5"/>
          <p:cNvSpPr>
            <a:spLocks noChangeArrowheads="1"/>
          </p:cNvSpPr>
          <p:nvPr/>
        </p:nvSpPr>
        <p:spPr bwMode="auto">
          <a:xfrm>
            <a:off x="448540" y="5379520"/>
            <a:ext cx="8147050" cy="824076"/>
          </a:xfrm>
          <a:prstGeom prst="roundRect">
            <a:avLst>
              <a:gd name="adj" fmla="val 16667"/>
            </a:avLst>
          </a:prstGeom>
          <a:gradFill rotWithShape="1">
            <a:gsLst>
              <a:gs pos="0">
                <a:srgbClr val="EAABA0"/>
              </a:gs>
              <a:gs pos="100000">
                <a:srgbClr val="F6D9D4"/>
              </a:gs>
            </a:gsLst>
            <a:lin ang="27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defTabSz="914400">
              <a:lnSpc>
                <a:spcPct val="90000"/>
              </a:lnSpc>
              <a:spcBef>
                <a:spcPct val="40000"/>
              </a:spcBef>
              <a:defRPr/>
            </a:pPr>
            <a:r>
              <a:rPr lang="en-US" kern="0" dirty="0" smtClean="0">
                <a:solidFill>
                  <a:sysClr val="windowText" lastClr="000000"/>
                </a:solidFill>
              </a:rPr>
              <a:t>OBS: O LINQ to SQL </a:t>
            </a:r>
            <a:r>
              <a:rPr lang="en-US" kern="0" dirty="0" err="1" smtClean="0">
                <a:solidFill>
                  <a:sysClr val="windowText" lastClr="000000"/>
                </a:solidFill>
              </a:rPr>
              <a:t>será</a:t>
            </a:r>
            <a:r>
              <a:rPr lang="en-US" kern="0" dirty="0" smtClean="0">
                <a:solidFill>
                  <a:sysClr val="windowText" lastClr="000000"/>
                </a:solidFill>
              </a:rPr>
              <a:t> </a:t>
            </a:r>
            <a:r>
              <a:rPr lang="en-US" kern="0" dirty="0" err="1" smtClean="0">
                <a:solidFill>
                  <a:sysClr val="windowText" lastClr="000000"/>
                </a:solidFill>
              </a:rPr>
              <a:t>descontinuado</a:t>
            </a:r>
            <a:endParaRPr lang="en-US" kern="0" dirty="0" smtClean="0">
              <a:solidFill>
                <a:sysClr val="windowText" lastClr="000000"/>
              </a:solidFill>
            </a:endParaRPr>
          </a:p>
        </p:txBody>
      </p:sp>
    </p:spTree>
    <p:extLst>
      <p:ext uri="{BB962C8B-B14F-4D97-AF65-F5344CB8AC3E}">
        <p14:creationId xmlns:p14="http://schemas.microsoft.com/office/powerpoint/2010/main" val="339956204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9</a:t>
            </a:fld>
            <a:endParaRPr lang="en-US" dirty="0"/>
          </a:p>
        </p:txBody>
      </p:sp>
      <p:sp>
        <p:nvSpPr>
          <p:cNvPr id="6" name="Rounded Rectangle 844804"/>
          <p:cNvSpPr>
            <a:spLocks noChangeArrowheads="1"/>
          </p:cNvSpPr>
          <p:nvPr/>
        </p:nvSpPr>
        <p:spPr bwMode="auto">
          <a:xfrm>
            <a:off x="598350" y="14716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baseline="0" noProof="0" dirty="0" smtClean="0">
                <a:ln>
                  <a:noFill/>
                </a:ln>
                <a:solidFill>
                  <a:sysClr val="windowText" lastClr="000000"/>
                </a:solidFill>
                <a:effectLst/>
                <a:uLnTx/>
                <a:uFillTx/>
              </a:rPr>
              <a:t> um </a:t>
            </a:r>
            <a:r>
              <a:rPr kumimoji="0" lang="en-US" sz="1600" b="1" i="0" u="none" strike="noStrike" kern="0" cap="none" spc="0" normalizeH="0" baseline="0" noProof="0" dirty="0" err="1" smtClean="0">
                <a:ln>
                  <a:noFill/>
                </a:ln>
                <a:solidFill>
                  <a:sysClr val="windowText" lastClr="000000"/>
                </a:solidFill>
                <a:effectLst/>
                <a:uLnTx/>
                <a:uFillTx/>
              </a:rPr>
              <a:t>contexto</a:t>
            </a:r>
            <a:r>
              <a:rPr kumimoji="0" lang="en-US" sz="1600" b="1" i="0" u="none" strike="noStrike" kern="0" cap="none" spc="0" normalizeH="0" baseline="0" noProof="0" dirty="0" smtClean="0">
                <a:ln>
                  <a:noFill/>
                </a:ln>
                <a:solidFill>
                  <a:sysClr val="windowText" lastClr="000000"/>
                </a:solidFill>
                <a:effectLst/>
                <a:uLnTx/>
                <a:uFillTx/>
              </a:rPr>
              <a:t> com o LINQ</a:t>
            </a:r>
            <a:r>
              <a:rPr kumimoji="0" lang="en-US" sz="1600" b="1" i="0" u="none" strike="noStrike" kern="0" cap="none" spc="0" normalizeH="0" noProof="0" dirty="0" smtClean="0">
                <a:ln>
                  <a:noFill/>
                </a:ln>
                <a:solidFill>
                  <a:sysClr val="windowText" lastClr="000000"/>
                </a:solidFill>
                <a:effectLst/>
                <a:uLnTx/>
                <a:uFillTx/>
              </a:rPr>
              <a:t> TO SQL (</a:t>
            </a:r>
            <a:r>
              <a:rPr kumimoji="0" lang="en-US" sz="1600" b="1" i="0" u="none" strike="noStrike" kern="0" cap="none" spc="0" normalizeH="0" noProof="0" dirty="0" err="1" smtClean="0">
                <a:ln>
                  <a:noFill/>
                </a:ln>
                <a:solidFill>
                  <a:sysClr val="windowText" lastClr="000000"/>
                </a:solidFill>
                <a:effectLst/>
                <a:uLnTx/>
                <a:uFillTx/>
              </a:rPr>
              <a:t>Tabelas</a:t>
            </a:r>
            <a:r>
              <a:rPr kumimoji="0" lang="en-US" sz="1600" b="1" i="0" u="none" strike="noStrike" kern="0" cap="none" spc="0" normalizeH="0" noProof="0" dirty="0" smtClean="0">
                <a:ln>
                  <a:noFill/>
                </a:ln>
                <a:solidFill>
                  <a:sysClr val="windowText" lastClr="000000"/>
                </a:solidFill>
                <a:effectLst/>
                <a:uLnTx/>
                <a:uFillTx/>
              </a:rPr>
              <a:t> e Procedures)</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5875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0" name="Rounded Rectangle 844804"/>
          <p:cNvSpPr>
            <a:spLocks noChangeArrowheads="1"/>
          </p:cNvSpPr>
          <p:nvPr/>
        </p:nvSpPr>
        <p:spPr bwMode="auto">
          <a:xfrm>
            <a:off x="611844" y="221545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Conhecendo</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os</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arquivos</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dbml.layout</a:t>
            </a:r>
            <a:r>
              <a:rPr kumimoji="0" lang="en-US" sz="1600" b="1" i="0" u="none" strike="noStrike" kern="0" cap="none" spc="0" normalizeH="0" baseline="0" noProof="0" dirty="0" smtClean="0">
                <a:ln>
                  <a:noFill/>
                </a:ln>
                <a:solidFill>
                  <a:sysClr val="windowText" lastClr="000000"/>
                </a:solidFill>
                <a:effectLst/>
                <a:uLnTx/>
                <a:uFillTx/>
              </a:rPr>
              <a:t> e *.</a:t>
            </a:r>
            <a:r>
              <a:rPr kumimoji="0" lang="en-US" sz="1600" b="1" i="0" u="none" strike="noStrike" kern="0" cap="none" spc="0" normalizeH="0" baseline="0" noProof="0" dirty="0" err="1" smtClean="0">
                <a:ln>
                  <a:noFill/>
                </a:ln>
                <a:solidFill>
                  <a:sysClr val="windowText" lastClr="000000"/>
                </a:solidFill>
                <a:effectLst/>
                <a:uLnTx/>
                <a:uFillTx/>
              </a:rPr>
              <a:t>designer.vb</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394482" y="233133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8" name="Rounded Rectangle 844804"/>
          <p:cNvSpPr>
            <a:spLocks noChangeArrowheads="1"/>
          </p:cNvSpPr>
          <p:nvPr/>
        </p:nvSpPr>
        <p:spPr bwMode="auto">
          <a:xfrm>
            <a:off x="611843" y="2972050"/>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Carregando</a:t>
            </a:r>
            <a:r>
              <a:rPr lang="en-US" sz="1600" b="1" kern="0" dirty="0" smtClean="0">
                <a:solidFill>
                  <a:sysClr val="windowText" lastClr="000000"/>
                </a:solidFill>
              </a:rPr>
              <a:t> o grid </a:t>
            </a:r>
            <a:r>
              <a:rPr lang="en-US" sz="1600" b="1" kern="0" dirty="0" err="1" smtClean="0">
                <a:solidFill>
                  <a:sysClr val="windowText" lastClr="000000"/>
                </a:solidFill>
              </a:rPr>
              <a:t>pela</a:t>
            </a:r>
            <a:r>
              <a:rPr lang="en-US" sz="1600" b="1" kern="0" dirty="0" smtClean="0">
                <a:solidFill>
                  <a:sysClr val="windowText" lastClr="000000"/>
                </a:solidFill>
              </a:rPr>
              <a:t> </a:t>
            </a:r>
            <a:r>
              <a:rPr lang="en-US" sz="1600" b="1" kern="0" dirty="0" err="1" smtClean="0">
                <a:solidFill>
                  <a:sysClr val="windowText" lastClr="000000"/>
                </a:solidFill>
              </a:rPr>
              <a:t>classe</a:t>
            </a:r>
            <a:r>
              <a:rPr lang="en-US" sz="1600" b="1" kern="0" dirty="0" smtClean="0">
                <a:solidFill>
                  <a:sysClr val="windowText" lastClr="000000"/>
                </a:solidFill>
              </a:rPr>
              <a:t> do </a:t>
            </a:r>
            <a:r>
              <a:rPr lang="en-US" sz="1600" b="1" kern="0" dirty="0" err="1" smtClean="0">
                <a:solidFill>
                  <a:sysClr val="windowText" lastClr="000000"/>
                </a:solidFill>
              </a:rPr>
              <a:t>contexto</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9" name="Rounded Rectangle 836634"/>
          <p:cNvSpPr>
            <a:spLocks noChangeArrowheads="1"/>
          </p:cNvSpPr>
          <p:nvPr/>
        </p:nvSpPr>
        <p:spPr bwMode="auto">
          <a:xfrm>
            <a:off x="418231" y="308793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a:solidFill>
                  <a:srgbClr val="990033"/>
                </a:solidFill>
              </a:rPr>
              <a:t>3</a:t>
            </a:r>
            <a:endParaRPr kumimoji="0" lang="en-US" sz="2000" b="1" i="0" u="none" strike="noStrike" kern="0" cap="none" spc="0" normalizeH="0" baseline="0" noProof="0" dirty="0" smtClean="0">
              <a:ln>
                <a:noFill/>
              </a:ln>
              <a:solidFill>
                <a:srgbClr val="990033"/>
              </a:solidFill>
              <a:effectLst/>
              <a:uLnTx/>
              <a:uFillTx/>
            </a:endParaRPr>
          </a:p>
        </p:txBody>
      </p:sp>
      <p:sp>
        <p:nvSpPr>
          <p:cNvPr id="12" name="Rounded Rectangle 844804"/>
          <p:cNvSpPr>
            <a:spLocks noChangeArrowheads="1"/>
          </p:cNvSpPr>
          <p:nvPr/>
        </p:nvSpPr>
        <p:spPr bwMode="auto">
          <a:xfrm>
            <a:off x="610225" y="3740525"/>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Operadores</a:t>
            </a:r>
            <a:r>
              <a:rPr lang="en-US" sz="1600" b="1" kern="0" dirty="0" smtClean="0">
                <a:solidFill>
                  <a:sysClr val="windowText" lastClr="000000"/>
                </a:solidFill>
              </a:rPr>
              <a:t> de </a:t>
            </a:r>
            <a:r>
              <a:rPr lang="en-US" sz="1600" b="1" kern="0" dirty="0" err="1" smtClean="0">
                <a:solidFill>
                  <a:sysClr val="windowText" lastClr="000000"/>
                </a:solidFill>
              </a:rPr>
              <a:t>consulta</a:t>
            </a:r>
            <a:r>
              <a:rPr lang="en-US" sz="1600" b="1" kern="0" dirty="0" smtClean="0">
                <a:solidFill>
                  <a:sysClr val="windowText" lastClr="000000"/>
                </a:solidFill>
              </a:rPr>
              <a:t> LINQ (SELECT, WHERE, ORDER)</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3" name="Rounded Rectangle 836634"/>
          <p:cNvSpPr>
            <a:spLocks noChangeArrowheads="1"/>
          </p:cNvSpPr>
          <p:nvPr/>
        </p:nvSpPr>
        <p:spPr bwMode="auto">
          <a:xfrm>
            <a:off x="416613" y="385641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noProof="0" dirty="0">
                <a:solidFill>
                  <a:srgbClr val="990033"/>
                </a:solidFill>
              </a:rPr>
              <a:t>4</a:t>
            </a:r>
            <a:endParaRPr kumimoji="0" lang="en-US" sz="2000" b="1" i="0" u="none" strike="noStrike" kern="0" cap="none" spc="0" normalizeH="0" baseline="0" noProof="0" dirty="0" smtClean="0">
              <a:ln>
                <a:noFill/>
              </a:ln>
              <a:solidFill>
                <a:srgbClr val="990033"/>
              </a:solidFill>
              <a:effectLst/>
              <a:uLnTx/>
              <a:uFillTx/>
            </a:endParaRPr>
          </a:p>
        </p:txBody>
      </p:sp>
      <p:sp>
        <p:nvSpPr>
          <p:cNvPr id="14" name="Rounded Rectangle 844804"/>
          <p:cNvSpPr>
            <a:spLocks noChangeArrowheads="1"/>
          </p:cNvSpPr>
          <p:nvPr/>
        </p:nvSpPr>
        <p:spPr bwMode="auto">
          <a:xfrm>
            <a:off x="610224" y="4511351"/>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200" b="1" i="0" u="none" strike="noStrike" kern="0" cap="none" spc="0" normalizeH="0" baseline="0" noProof="0" dirty="0" smtClean="0">
                <a:ln>
                  <a:noFill/>
                </a:ln>
                <a:solidFill>
                  <a:sysClr val="windowText" lastClr="000000"/>
                </a:solidFill>
                <a:effectLst/>
                <a:uLnTx/>
                <a:uFillTx/>
              </a:rPr>
              <a:t> </a:t>
            </a:r>
            <a:r>
              <a:rPr lang="en-US" sz="1200" b="1" kern="0" dirty="0" err="1" smtClean="0">
                <a:solidFill>
                  <a:sysClr val="windowText" lastClr="000000"/>
                </a:solidFill>
              </a:rPr>
              <a:t>Métodos</a:t>
            </a:r>
            <a:r>
              <a:rPr lang="en-US" sz="1200" b="1" kern="0" dirty="0" smtClean="0">
                <a:solidFill>
                  <a:sysClr val="windowText" lastClr="000000"/>
                </a:solidFill>
              </a:rPr>
              <a:t> de </a:t>
            </a:r>
            <a:r>
              <a:rPr lang="en-US" sz="1200" b="1" kern="0" dirty="0" err="1" smtClean="0">
                <a:solidFill>
                  <a:sysClr val="windowText" lastClr="000000"/>
                </a:solidFill>
              </a:rPr>
              <a:t>extensão</a:t>
            </a:r>
            <a:r>
              <a:rPr lang="en-US" sz="1200" b="1" kern="0" dirty="0" smtClean="0">
                <a:solidFill>
                  <a:sysClr val="windowText" lastClr="000000"/>
                </a:solidFill>
              </a:rPr>
              <a:t> LINQ (SELECT, WHERE, ORDER, MIN, MAX, SUM, DISTINCT, COUNT, FIRST, LAST)</a:t>
            </a:r>
            <a:endParaRPr kumimoji="0" lang="en-US" sz="1200" b="1" i="0" u="none" strike="noStrike" kern="0" cap="none" spc="0" normalizeH="0" baseline="0" noProof="0" dirty="0" smtClean="0">
              <a:ln>
                <a:noFill/>
              </a:ln>
              <a:solidFill>
                <a:sysClr val="windowText" lastClr="000000"/>
              </a:solidFill>
              <a:effectLst/>
              <a:uLnTx/>
              <a:uFillTx/>
            </a:endParaRPr>
          </a:p>
        </p:txBody>
      </p:sp>
      <p:sp>
        <p:nvSpPr>
          <p:cNvPr id="15" name="Rounded Rectangle 836634"/>
          <p:cNvSpPr>
            <a:spLocks noChangeArrowheads="1"/>
          </p:cNvSpPr>
          <p:nvPr/>
        </p:nvSpPr>
        <p:spPr bwMode="auto">
          <a:xfrm>
            <a:off x="416612" y="4627238"/>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a:solidFill>
                  <a:srgbClr val="990033"/>
                </a:solidFill>
              </a:rPr>
              <a:t>5</a:t>
            </a:r>
            <a:endParaRPr kumimoji="0" lang="en-US" sz="2000" b="1" i="0" u="none" strike="noStrike" kern="0" cap="none" spc="0" normalizeH="0" baseline="0" noProof="0" dirty="0" smtClean="0">
              <a:ln>
                <a:noFill/>
              </a:ln>
              <a:solidFill>
                <a:srgbClr val="990033"/>
              </a:solidFill>
              <a:effectLst/>
              <a:uLnTx/>
              <a:uFillTx/>
            </a:endParaRPr>
          </a:p>
        </p:txBody>
      </p:sp>
      <p:sp>
        <p:nvSpPr>
          <p:cNvPr id="16" name="Rounded Rectangle 844804"/>
          <p:cNvSpPr>
            <a:spLocks noChangeArrowheads="1"/>
          </p:cNvSpPr>
          <p:nvPr/>
        </p:nvSpPr>
        <p:spPr bwMode="auto">
          <a:xfrm>
            <a:off x="607175" y="5282339"/>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Conhecendo</a:t>
            </a:r>
            <a:r>
              <a:rPr lang="en-US" sz="1600" b="1" kern="0" dirty="0" smtClean="0">
                <a:solidFill>
                  <a:sysClr val="windowText" lastClr="000000"/>
                </a:solidFill>
              </a:rPr>
              <a:t> o </a:t>
            </a:r>
            <a:r>
              <a:rPr lang="en-US" sz="1600" b="1" kern="0" dirty="0" err="1" smtClean="0">
                <a:solidFill>
                  <a:sysClr val="windowText" lastClr="000000"/>
                </a:solidFill>
              </a:rPr>
              <a:t>controle</a:t>
            </a:r>
            <a:r>
              <a:rPr lang="en-US" sz="1600" b="1" kern="0" dirty="0" smtClean="0">
                <a:solidFill>
                  <a:sysClr val="windowText" lastClr="000000"/>
                </a:solidFill>
              </a:rPr>
              <a:t> </a:t>
            </a:r>
            <a:r>
              <a:rPr lang="en-US" sz="1600" b="1" kern="0" dirty="0" err="1" smtClean="0">
                <a:solidFill>
                  <a:sysClr val="windowText" lastClr="000000"/>
                </a:solidFill>
              </a:rPr>
              <a:t>LinqDatasource</a:t>
            </a:r>
            <a:r>
              <a:rPr lang="en-US" sz="1600" b="1" kern="0" dirty="0" smtClean="0">
                <a:solidFill>
                  <a:sysClr val="windowText" lastClr="000000"/>
                </a:solidFill>
              </a:rPr>
              <a:t> e </a:t>
            </a:r>
            <a:r>
              <a:rPr lang="en-US" sz="1600" b="1" kern="0" dirty="0" err="1" smtClean="0">
                <a:solidFill>
                  <a:sysClr val="windowText" lastClr="000000"/>
                </a:solidFill>
              </a:rPr>
              <a:t>ListView</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7" name="Rounded Rectangle 836634"/>
          <p:cNvSpPr>
            <a:spLocks noChangeArrowheads="1"/>
          </p:cNvSpPr>
          <p:nvPr/>
        </p:nvSpPr>
        <p:spPr bwMode="auto">
          <a:xfrm>
            <a:off x="413563" y="5398226"/>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6</a:t>
            </a:r>
          </a:p>
        </p:txBody>
      </p:sp>
    </p:spTree>
    <p:extLst>
      <p:ext uri="{BB962C8B-B14F-4D97-AF65-F5344CB8AC3E}">
        <p14:creationId xmlns:p14="http://schemas.microsoft.com/office/powerpoint/2010/main" val="316789859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DN_WebCast_Template">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1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Tema1">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undição">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5.xml><?xml version="1.0" encoding="utf-8"?>
<a:theme xmlns:a="http://schemas.openxmlformats.org/drawingml/2006/main" name="2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6.xml><?xml version="1.0" encoding="utf-8"?>
<a:theme xmlns:a="http://schemas.openxmlformats.org/drawingml/2006/main" name="1_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7.xml><?xml version="1.0" encoding="utf-8"?>
<a:theme xmlns:a="http://schemas.openxmlformats.org/drawingml/2006/main" name="1_MSDN_WebCast_Template">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7144F5A18339498E53F9FCDA6892EE" ma:contentTypeVersion="0" ma:contentTypeDescription="Create a new document." ma:contentTypeScope="" ma:versionID="896c40c4bfa06e9392aed2f39aa984f5">
  <xsd:schema xmlns:xsd="http://www.w3.org/2001/XMLSchema" xmlns:xs="http://www.w3.org/2001/XMLSchema" xmlns:p="http://schemas.microsoft.com/office/2006/metadata/properties" targetNamespace="http://schemas.microsoft.com/office/2006/metadata/properties" ma:root="true" ma:fieldsID="91e4e95f05bf1d4c5da405be949b98e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2D59F0-D7DC-43D5-B43F-B585885BAC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D58AE03-824C-487F-A70C-3F3BC523A518}">
  <ds:schemaRefs>
    <ds:schemaRef ds:uri="http://schemas.microsoft.com/sharepoint/v3/contenttype/forms"/>
  </ds:schemaRefs>
</ds:datastoreItem>
</file>

<file path=customXml/itemProps3.xml><?xml version="1.0" encoding="utf-8"?>
<ds:datastoreItem xmlns:ds="http://schemas.openxmlformats.org/officeDocument/2006/customXml" ds:itemID="{18841BEA-1025-42C1-8099-4136188DAB56}">
  <ds:schemaRefs>
    <ds:schemaRef ds:uri="http://purl.org/dc/terms/"/>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purl.org/dc/dcmitype/"/>
    <ds:schemaRef ds:uri="http://schemas.microsoft.com/office/2006/documentManagement/types"/>
  </ds:schemaRefs>
</ds:datastoreItem>
</file>

<file path=docProps/app.xml><?xml version="1.0" encoding="utf-8"?>
<Properties xmlns="http://schemas.openxmlformats.org/officeDocument/2006/extended-properties" xmlns:vt="http://schemas.openxmlformats.org/officeDocument/2006/docPropsVTypes">
  <Template>MSDN_WebCast_Template</Template>
  <TotalTime>3760</TotalTime>
  <Words>811</Words>
  <Application>Microsoft Office PowerPoint</Application>
  <PresentationFormat>Apresentação na tela (4:3)</PresentationFormat>
  <Paragraphs>135</Paragraphs>
  <Slides>12</Slides>
  <Notes>2</Notes>
  <HiddenSlides>0</HiddenSlides>
  <MMClips>0</MMClips>
  <ScaleCrop>false</ScaleCrop>
  <HeadingPairs>
    <vt:vector size="4" baseType="variant">
      <vt:variant>
        <vt:lpstr>Tema</vt:lpstr>
      </vt:variant>
      <vt:variant>
        <vt:i4>7</vt:i4>
      </vt:variant>
      <vt:variant>
        <vt:lpstr>Títulos de slides</vt:lpstr>
      </vt:variant>
      <vt:variant>
        <vt:i4>12</vt:i4>
      </vt:variant>
    </vt:vector>
  </HeadingPairs>
  <TitlesOfParts>
    <vt:vector size="19" baseType="lpstr">
      <vt:lpstr>MSDN_WebCast_Template</vt:lpstr>
      <vt:lpstr>1_7-20472_Visual_Studio_Template_Dark_4x3</vt:lpstr>
      <vt:lpstr>White with Consolas font for code slides</vt:lpstr>
      <vt:lpstr>Tema1</vt:lpstr>
      <vt:lpstr>2_7-20472_Visual_Studio_Template_Dark_4x3</vt:lpstr>
      <vt:lpstr>1_White with Consolas font for code slides</vt:lpstr>
      <vt:lpstr>1_MSDN_WebCast_Template</vt:lpstr>
      <vt:lpstr>LINQ</vt:lpstr>
      <vt:lpstr>Language Integrated Query</vt:lpstr>
      <vt:lpstr>Por que usar LINQ?</vt:lpstr>
      <vt:lpstr>Antes e Depois do LINQ</vt:lpstr>
      <vt:lpstr>Arquitetura do LINQ</vt:lpstr>
      <vt:lpstr>Maneiras de Trabalhar com LINQ</vt:lpstr>
      <vt:lpstr>Demonstração</vt:lpstr>
      <vt:lpstr>LINQ TO SQL</vt:lpstr>
      <vt:lpstr>Demonstração</vt:lpstr>
      <vt:lpstr>LINQ TO ENTITIES</vt:lpstr>
      <vt:lpstr>Demonstração</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Leonardo Lourenço</dc:creator>
  <cp:lastModifiedBy>Leonardo</cp:lastModifiedBy>
  <cp:revision>438</cp:revision>
  <dcterms:created xsi:type="dcterms:W3CDTF">2009-11-30T15:12:17Z</dcterms:created>
  <dcterms:modified xsi:type="dcterms:W3CDTF">2011-10-19T15:02:46Z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0x0101006E7144F5A18339498E53F9FCDA6892EE</vt:lpwstr>
  </property>
</Properties>
</file>