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 id="2147483772" r:id="rId11"/>
  </p:sldMasterIdLst>
  <p:notesMasterIdLst>
    <p:notesMasterId r:id="rId26"/>
  </p:notesMasterIdLst>
  <p:handoutMasterIdLst>
    <p:handoutMasterId r:id="rId27"/>
  </p:handoutMasterIdLst>
  <p:sldIdLst>
    <p:sldId id="257" r:id="rId12"/>
    <p:sldId id="347" r:id="rId13"/>
    <p:sldId id="373" r:id="rId14"/>
    <p:sldId id="374" r:id="rId15"/>
    <p:sldId id="375" r:id="rId16"/>
    <p:sldId id="358" r:id="rId17"/>
    <p:sldId id="376" r:id="rId18"/>
    <p:sldId id="381" r:id="rId19"/>
    <p:sldId id="382" r:id="rId20"/>
    <p:sldId id="377" r:id="rId21"/>
    <p:sldId id="378" r:id="rId22"/>
    <p:sldId id="379" r:id="rId23"/>
    <p:sldId id="383" r:id="rId24"/>
    <p:sldId id="271" r:id="rId2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8F57B"/>
    <a:srgbClr val="FF0066"/>
    <a:srgbClr val="260859"/>
    <a:srgbClr val="000000"/>
    <a:srgbClr val="FFFFFF"/>
    <a:srgbClr val="056CB6"/>
    <a:srgbClr val="333333"/>
    <a:srgbClr val="292929"/>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10/21/2011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10/21/2011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10/21/2011 12:21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10/21/2011 12:22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14979772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86106569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0099085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5341684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54072950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19420803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7629416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752504078"/>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9.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9.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647709"/>
            <a:ext cx="7765475" cy="533400"/>
          </a:xfrm>
        </p:spPr>
        <p:txBody>
          <a:bodyPr/>
          <a:lstStyle/>
          <a:p>
            <a:r>
              <a:rPr lang="pt-BR" dirty="0" err="1" smtClean="0"/>
              <a:t>SilverLight</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a:t>SilverLight</a:t>
            </a:r>
            <a:r>
              <a:rPr lang="pt-BR" sz="4000" dirty="0"/>
              <a:t> </a:t>
            </a:r>
            <a:r>
              <a:rPr lang="pt-BR" sz="4000" dirty="0" smtClean="0"/>
              <a:t>Out-</a:t>
            </a:r>
            <a:r>
              <a:rPr lang="pt-BR" sz="4000" dirty="0" err="1" smtClean="0"/>
              <a:t>of</a:t>
            </a:r>
            <a:r>
              <a:rPr lang="pt-BR" sz="4000" dirty="0" smtClean="0"/>
              <a:t>-Browser</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10</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3130567"/>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Conhecido</a:t>
              </a:r>
              <a:r>
                <a:rPr lang="en-US" b="1" kern="0" dirty="0" smtClean="0">
                  <a:solidFill>
                    <a:sysClr val="windowText" lastClr="000000"/>
                  </a:solidFill>
                </a:rPr>
                <a:t> </a:t>
              </a:r>
              <a:r>
                <a:rPr lang="en-US" b="1" kern="0" dirty="0" err="1" smtClean="0">
                  <a:solidFill>
                    <a:sysClr val="windowText" lastClr="000000"/>
                  </a:solidFill>
                </a:rPr>
                <a:t>como</a:t>
              </a:r>
              <a:r>
                <a:rPr lang="en-US" b="1" kern="0" dirty="0" smtClean="0">
                  <a:solidFill>
                    <a:sysClr val="windowText" lastClr="000000"/>
                  </a:solidFill>
                </a:rPr>
                <a:t> </a:t>
              </a:r>
              <a:r>
                <a:rPr lang="en-US" b="1" kern="0" dirty="0" err="1" smtClean="0">
                  <a:solidFill>
                    <a:sysClr val="windowText" lastClr="000000"/>
                  </a:solidFill>
                </a:rPr>
                <a:t>SilverLight</a:t>
              </a:r>
              <a:r>
                <a:rPr lang="en-US" b="1" kern="0" dirty="0" smtClean="0">
                  <a:solidFill>
                    <a:sysClr val="windowText" lastClr="000000"/>
                  </a:solidFill>
                </a:rPr>
                <a:t> OOB</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Permite</a:t>
              </a:r>
              <a:r>
                <a:rPr lang="en-US" kern="0" dirty="0" smtClean="0">
                  <a:solidFill>
                    <a:sysClr val="windowText" lastClr="000000"/>
                  </a:solidFill>
                </a:rPr>
                <a:t> </a:t>
              </a:r>
              <a:r>
                <a:rPr lang="en-US" kern="0" dirty="0" err="1" smtClean="0">
                  <a:solidFill>
                    <a:sysClr val="windowText" lastClr="000000"/>
                  </a:solidFill>
                </a:rPr>
                <a:t>executar</a:t>
              </a:r>
              <a:r>
                <a:rPr lang="en-US" kern="0" dirty="0" smtClean="0">
                  <a:solidFill>
                    <a:sysClr val="windowText" lastClr="000000"/>
                  </a:solidFill>
                </a:rPr>
                <a:t> </a:t>
              </a:r>
              <a:r>
                <a:rPr lang="en-US" kern="0" dirty="0" err="1" smtClean="0">
                  <a:solidFill>
                    <a:sysClr val="windowText" lastClr="000000"/>
                  </a:solidFill>
                </a:rPr>
                <a:t>aplicações</a:t>
              </a:r>
              <a:r>
                <a:rPr lang="en-US" kern="0" dirty="0" smtClean="0">
                  <a:solidFill>
                    <a:sysClr val="windowText" lastClr="000000"/>
                  </a:solidFill>
                </a:rPr>
                <a:t> </a:t>
              </a:r>
              <a:r>
                <a:rPr lang="en-US" kern="0" dirty="0" err="1" smtClean="0">
                  <a:solidFill>
                    <a:sysClr val="windowText" lastClr="000000"/>
                  </a:solidFill>
                </a:rPr>
                <a:t>SilverLight</a:t>
              </a:r>
              <a:r>
                <a:rPr lang="en-US" kern="0" dirty="0">
                  <a:solidFill>
                    <a:sysClr val="windowText" lastClr="000000"/>
                  </a:solidFill>
                </a:rPr>
                <a:t> </a:t>
              </a:r>
              <a:r>
                <a:rPr lang="en-US" b="1" kern="0" dirty="0" smtClean="0">
                  <a:solidFill>
                    <a:sysClr val="windowText" lastClr="000000"/>
                  </a:solidFill>
                </a:rPr>
                <a:t>(FORA DO BROWSER)</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a:solidFill>
                    <a:sysClr val="windowText" lastClr="000000"/>
                  </a:solidFill>
                </a:rPr>
                <a:t>Concorrente</a:t>
              </a:r>
              <a:r>
                <a:rPr lang="en-US" kern="0" dirty="0">
                  <a:solidFill>
                    <a:sysClr val="windowText" lastClr="000000"/>
                  </a:solidFill>
                </a:rPr>
                <a:t> </a:t>
              </a:r>
              <a:r>
                <a:rPr lang="en-US" kern="0" dirty="0" err="1">
                  <a:solidFill>
                    <a:sysClr val="windowText" lastClr="000000"/>
                  </a:solidFill>
                </a:rPr>
                <a:t>direto</a:t>
              </a:r>
              <a:r>
                <a:rPr lang="en-US" kern="0" dirty="0">
                  <a:solidFill>
                    <a:sysClr val="windowText" lastClr="000000"/>
                  </a:solidFill>
                </a:rPr>
                <a:t> </a:t>
              </a:r>
              <a:r>
                <a:rPr lang="en-US" kern="0" dirty="0" smtClean="0">
                  <a:solidFill>
                    <a:sysClr val="windowText" lastClr="000000"/>
                  </a:solidFill>
                </a:rPr>
                <a:t>do software </a:t>
              </a:r>
              <a:r>
                <a:rPr lang="en-US" b="1" kern="0" dirty="0" smtClean="0">
                  <a:solidFill>
                    <a:sysClr val="windowText" lastClr="000000"/>
                  </a:solidFill>
                </a:rPr>
                <a:t>Adobe (AIR)</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Tree>
    <p:extLst>
      <p:ext uri="{BB962C8B-B14F-4D97-AF65-F5344CB8AC3E}">
        <p14:creationId xmlns:p14="http://schemas.microsoft.com/office/powerpoint/2010/main" val="292455018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11</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Configurando</a:t>
            </a:r>
            <a:r>
              <a:rPr kumimoji="0" lang="en-US" sz="1600" b="1" i="0" u="none" strike="noStrike" kern="0" cap="none" spc="0" normalizeH="0" noProof="0" dirty="0" smtClean="0">
                <a:ln>
                  <a:noFill/>
                </a:ln>
                <a:solidFill>
                  <a:sysClr val="windowText" lastClr="000000"/>
                </a:solidFill>
                <a:effectLst/>
                <a:uLnTx/>
                <a:uFillTx/>
              </a:rPr>
              <a:t> a </a:t>
            </a:r>
            <a:r>
              <a:rPr lang="en-US" sz="1600" b="1" kern="0" dirty="0" err="1" smtClean="0">
                <a:solidFill>
                  <a:sysClr val="windowText" lastClr="000000"/>
                </a:solidFill>
              </a:rPr>
              <a:t>Aplicação</a:t>
            </a:r>
            <a:r>
              <a:rPr lang="en-US" sz="1600" b="1" kern="0" dirty="0" smtClean="0">
                <a:solidFill>
                  <a:sysClr val="windowText" lastClr="000000"/>
                </a:solidFill>
              </a:rPr>
              <a:t> </a:t>
            </a:r>
            <a:r>
              <a:rPr lang="en-US" sz="1600" b="1" kern="0" dirty="0" err="1" smtClean="0">
                <a:solidFill>
                  <a:sysClr val="windowText" lastClr="000000"/>
                </a:solidFill>
              </a:rPr>
              <a:t>para</a:t>
            </a:r>
            <a:r>
              <a:rPr lang="en-US" sz="1600" b="1" kern="0" dirty="0" smtClean="0">
                <a:solidFill>
                  <a:sysClr val="windowText" lastClr="000000"/>
                </a:solidFill>
              </a:rPr>
              <a:t> OOB (Properties -&gt; </a:t>
            </a:r>
            <a:r>
              <a:rPr lang="en-US" sz="1600" b="1" kern="0" dirty="0" err="1" smtClean="0">
                <a:solidFill>
                  <a:sysClr val="windowText" lastClr="000000"/>
                </a:solidFill>
              </a:rPr>
              <a:t>SilverLight</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Visualizando</a:t>
            </a:r>
            <a:r>
              <a:rPr lang="en-US" sz="1600" b="1" kern="0" dirty="0" smtClean="0">
                <a:solidFill>
                  <a:sysClr val="windowText" lastClr="000000"/>
                </a:solidFill>
              </a:rPr>
              <a:t> a </a:t>
            </a:r>
            <a:r>
              <a:rPr lang="en-US" sz="1600" b="1" kern="0" dirty="0" err="1" smtClean="0">
                <a:solidFill>
                  <a:sysClr val="windowText" lastClr="000000"/>
                </a:solidFill>
              </a:rPr>
              <a:t>Tela</a:t>
            </a:r>
            <a:r>
              <a:rPr lang="en-US" sz="1600" b="1" kern="0" dirty="0" smtClean="0">
                <a:solidFill>
                  <a:sysClr val="windowText" lastClr="000000"/>
                </a:solidFill>
              </a:rPr>
              <a:t> Out-of-Browser Settings</a:t>
            </a:r>
          </a:p>
        </p:txBody>
      </p:sp>
      <p:sp>
        <p:nvSpPr>
          <p:cNvPr id="11"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23719" y="24792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Instalando</a:t>
            </a:r>
            <a:r>
              <a:rPr lang="en-US" sz="1600" b="1" kern="0" dirty="0" smtClean="0">
                <a:solidFill>
                  <a:sysClr val="windowText" lastClr="000000"/>
                </a:solidFill>
              </a:rPr>
              <a:t> a </a:t>
            </a:r>
            <a:r>
              <a:rPr lang="en-US" sz="1600" b="1" kern="0" dirty="0" err="1" smtClean="0">
                <a:solidFill>
                  <a:sysClr val="windowText" lastClr="000000"/>
                </a:solidFill>
              </a:rPr>
              <a:t>Aplicação</a:t>
            </a:r>
            <a:r>
              <a:rPr lang="en-US" sz="1600" b="1" kern="0" dirty="0" smtClean="0">
                <a:solidFill>
                  <a:sysClr val="windowText" lastClr="000000"/>
                </a:solidFill>
              </a:rPr>
              <a:t> no Windows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406357" y="25951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12" name="Rounded Rectangle 844804"/>
          <p:cNvSpPr>
            <a:spLocks noChangeArrowheads="1"/>
          </p:cNvSpPr>
          <p:nvPr/>
        </p:nvSpPr>
        <p:spPr bwMode="auto">
          <a:xfrm>
            <a:off x="623719" y="3212012"/>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500" b="1" kern="0" dirty="0">
                <a:solidFill>
                  <a:sysClr val="windowText" lastClr="000000"/>
                </a:solidFill>
              </a:rPr>
              <a:t> </a:t>
            </a:r>
            <a:r>
              <a:rPr lang="en-US" sz="1500" b="1" kern="0" dirty="0" err="1" smtClean="0">
                <a:solidFill>
                  <a:sysClr val="windowText" lastClr="000000"/>
                </a:solidFill>
              </a:rPr>
              <a:t>Visualizando</a:t>
            </a:r>
            <a:r>
              <a:rPr lang="en-US" sz="1500" b="1" kern="0" dirty="0">
                <a:solidFill>
                  <a:sysClr val="windowText" lastClr="000000"/>
                </a:solidFill>
              </a:rPr>
              <a:t> a Pasta C:\</a:t>
            </a:r>
            <a:r>
              <a:rPr lang="en-US" sz="1500" b="1" kern="0" dirty="0" smtClean="0">
                <a:solidFill>
                  <a:sysClr val="windowText" lastClr="000000"/>
                </a:solidFill>
              </a:rPr>
              <a:t>Users\NOME\AppData\LocalLow\Microsoft\Silverlight\OutOfBrowser</a:t>
            </a:r>
            <a:endParaRPr kumimoji="0" lang="en-US" sz="15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406357" y="3327899"/>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
        <p:nvSpPr>
          <p:cNvPr id="14" name="Rounded Rectangle 844804"/>
          <p:cNvSpPr>
            <a:spLocks noChangeArrowheads="1"/>
          </p:cNvSpPr>
          <p:nvPr/>
        </p:nvSpPr>
        <p:spPr bwMode="auto">
          <a:xfrm>
            <a:off x="623719" y="3938962"/>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Executando</a:t>
            </a:r>
            <a:r>
              <a:rPr lang="en-US" sz="1600" b="1" kern="0" dirty="0">
                <a:solidFill>
                  <a:sysClr val="windowText" lastClr="000000"/>
                </a:solidFill>
              </a:rPr>
              <a:t> a </a:t>
            </a:r>
            <a:r>
              <a:rPr lang="en-US" sz="1600" b="1" kern="0" dirty="0" err="1">
                <a:solidFill>
                  <a:sysClr val="windowText" lastClr="000000"/>
                </a:solidFill>
              </a:rPr>
              <a:t>Aplicação</a:t>
            </a:r>
            <a:r>
              <a:rPr lang="en-US" sz="1600" b="1" kern="0" dirty="0">
                <a:solidFill>
                  <a:sysClr val="windowText" lastClr="000000"/>
                </a:solidFill>
              </a:rPr>
              <a:t> no Windows</a:t>
            </a:r>
          </a:p>
        </p:txBody>
      </p:sp>
      <p:sp>
        <p:nvSpPr>
          <p:cNvPr id="15" name="Rounded Rectangle 836634"/>
          <p:cNvSpPr>
            <a:spLocks noChangeArrowheads="1"/>
          </p:cNvSpPr>
          <p:nvPr/>
        </p:nvSpPr>
        <p:spPr bwMode="auto">
          <a:xfrm>
            <a:off x="406357" y="4054849"/>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5</a:t>
            </a:r>
          </a:p>
        </p:txBody>
      </p:sp>
      <p:sp>
        <p:nvSpPr>
          <p:cNvPr id="16" name="Rounded Rectangle 844804"/>
          <p:cNvSpPr>
            <a:spLocks noChangeArrowheads="1"/>
          </p:cNvSpPr>
          <p:nvPr/>
        </p:nvSpPr>
        <p:spPr bwMode="auto">
          <a:xfrm>
            <a:off x="623719" y="4677787"/>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Removendo</a:t>
            </a:r>
            <a:r>
              <a:rPr lang="en-US" sz="1600" b="1" kern="0" dirty="0" smtClean="0">
                <a:solidFill>
                  <a:sysClr val="windowText" lastClr="000000"/>
                </a:solidFill>
              </a:rPr>
              <a:t> a </a:t>
            </a:r>
            <a:r>
              <a:rPr lang="en-US" sz="1600" b="1" kern="0" dirty="0" err="1" smtClean="0">
                <a:solidFill>
                  <a:sysClr val="windowText" lastClr="000000"/>
                </a:solidFill>
              </a:rPr>
              <a:t>Aplicação</a:t>
            </a:r>
            <a:r>
              <a:rPr lang="en-US" sz="1600" b="1" kern="0" dirty="0" smtClean="0">
                <a:solidFill>
                  <a:sysClr val="windowText" lastClr="000000"/>
                </a:solidFill>
              </a:rPr>
              <a:t> no Windows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406357" y="4793674"/>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6</a:t>
            </a:r>
          </a:p>
        </p:txBody>
      </p:sp>
    </p:spTree>
    <p:extLst>
      <p:ext uri="{BB962C8B-B14F-4D97-AF65-F5344CB8AC3E}">
        <p14:creationId xmlns:p14="http://schemas.microsoft.com/office/powerpoint/2010/main" val="119917930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a:t>SilverLight</a:t>
            </a:r>
            <a:r>
              <a:rPr lang="pt-BR" sz="4000" dirty="0"/>
              <a:t> </a:t>
            </a:r>
            <a:r>
              <a:rPr lang="pt-BR" sz="4000" dirty="0" smtClean="0"/>
              <a:t>Data </a:t>
            </a:r>
            <a:r>
              <a:rPr lang="pt-BR" sz="4000" dirty="0" err="1" smtClean="0"/>
              <a:t>Annotations</a:t>
            </a:r>
            <a:r>
              <a:rPr lang="pt-BR" sz="4000" dirty="0" smtClean="0"/>
              <a:t> </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12</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3130567"/>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Atributos</a:t>
              </a:r>
              <a:r>
                <a:rPr lang="en-US" b="1" kern="0" dirty="0" smtClean="0">
                  <a:solidFill>
                    <a:sysClr val="windowText" lastClr="000000"/>
                  </a:solidFill>
                </a:rPr>
                <a:t> de </a:t>
              </a:r>
              <a:r>
                <a:rPr lang="en-US" b="1" kern="0" dirty="0" err="1" smtClean="0">
                  <a:solidFill>
                    <a:sysClr val="windowText" lastClr="000000"/>
                  </a:solidFill>
                </a:rPr>
                <a:t>Validação</a:t>
              </a:r>
              <a:r>
                <a:rPr lang="en-US" b="1" kern="0" dirty="0" smtClean="0">
                  <a:solidFill>
                    <a:sysClr val="windowText" lastClr="000000"/>
                  </a:solidFill>
                </a:rPr>
                <a:t> </a:t>
              </a:r>
              <a:r>
                <a:rPr lang="en-US" b="1" kern="0" dirty="0" err="1" smtClean="0">
                  <a:solidFill>
                    <a:sysClr val="windowText" lastClr="000000"/>
                  </a:solidFill>
                </a:rPr>
                <a:t>colocados</a:t>
              </a:r>
              <a:r>
                <a:rPr lang="en-US" b="1" kern="0" dirty="0" smtClean="0">
                  <a:solidFill>
                    <a:sysClr val="windowText" lastClr="000000"/>
                  </a:solidFill>
                </a:rPr>
                <a:t> </a:t>
              </a:r>
              <a:r>
                <a:rPr lang="en-US" b="1" kern="0" dirty="0" err="1" smtClean="0">
                  <a:solidFill>
                    <a:sysClr val="windowText" lastClr="000000"/>
                  </a:solidFill>
                </a:rPr>
                <a:t>nas</a:t>
              </a:r>
              <a:r>
                <a:rPr lang="en-US" b="1" kern="0" dirty="0" smtClean="0">
                  <a:solidFill>
                    <a:sysClr val="windowText" lastClr="000000"/>
                  </a:solidFill>
                </a:rPr>
                <a:t> Classes</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Verificar</a:t>
              </a:r>
              <a:r>
                <a:rPr lang="en-US" kern="0" dirty="0" smtClean="0">
                  <a:solidFill>
                    <a:sysClr val="windowText" lastClr="000000"/>
                  </a:solidFill>
                </a:rPr>
                <a:t> se </a:t>
              </a:r>
              <a:r>
                <a:rPr lang="en-US" kern="0" dirty="0" err="1" smtClean="0">
                  <a:solidFill>
                    <a:sysClr val="windowText" lastClr="000000"/>
                  </a:solidFill>
                </a:rPr>
                <a:t>os</a:t>
              </a:r>
              <a:r>
                <a:rPr lang="en-US" kern="0" dirty="0" smtClean="0">
                  <a:solidFill>
                    <a:sysClr val="windowText" lastClr="000000"/>
                  </a:solidFill>
                </a:rPr>
                <a:t> </a:t>
              </a:r>
              <a:r>
                <a:rPr lang="en-US" kern="0" dirty="0" err="1" smtClean="0">
                  <a:solidFill>
                    <a:sysClr val="windowText" lastClr="000000"/>
                  </a:solidFill>
                </a:rPr>
                <a:t>controles</a:t>
              </a:r>
              <a:r>
                <a:rPr lang="en-US" kern="0" dirty="0" smtClean="0">
                  <a:solidFill>
                    <a:sysClr val="windowText" lastClr="000000"/>
                  </a:solidFill>
                </a:rPr>
                <a:t> </a:t>
              </a:r>
              <a:r>
                <a:rPr lang="en-US" kern="0" dirty="0" err="1" smtClean="0">
                  <a:solidFill>
                    <a:sysClr val="windowText" lastClr="000000"/>
                  </a:solidFill>
                </a:rPr>
                <a:t>foram</a:t>
              </a:r>
              <a:r>
                <a:rPr lang="en-US" kern="0" dirty="0" smtClean="0">
                  <a:solidFill>
                    <a:sysClr val="windowText" lastClr="000000"/>
                  </a:solidFill>
                </a:rPr>
                <a:t> </a:t>
              </a:r>
              <a:r>
                <a:rPr lang="en-US" kern="0" dirty="0" err="1" smtClean="0">
                  <a:solidFill>
                    <a:sysClr val="windowText" lastClr="000000"/>
                  </a:solidFill>
                </a:rPr>
                <a:t>preenchidos</a:t>
              </a:r>
              <a:r>
                <a:rPr lang="en-US" kern="0" dirty="0" smtClean="0">
                  <a:solidFill>
                    <a:sysClr val="windowText" lastClr="000000"/>
                  </a:solidFill>
                </a:rPr>
                <a:t> </a:t>
              </a:r>
              <a:r>
                <a:rPr lang="en-US" kern="0" smtClean="0">
                  <a:solidFill>
                    <a:sysClr val="windowText" lastClr="000000"/>
                  </a:solidFill>
                </a:rPr>
                <a:t>corretamente</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8"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a:solidFill>
                    <a:sysClr val="windowText" lastClr="000000"/>
                  </a:solidFill>
                </a:rPr>
                <a:t>Similares</a:t>
              </a:r>
              <a:r>
                <a:rPr lang="en-US" kern="0" dirty="0">
                  <a:solidFill>
                    <a:sysClr val="windowText" lastClr="000000"/>
                  </a:solidFill>
                </a:rPr>
                <a:t> </a:t>
              </a:r>
              <a:r>
                <a:rPr lang="en-US" kern="0" dirty="0" err="1">
                  <a:solidFill>
                    <a:sysClr val="windowText" lastClr="000000"/>
                  </a:solidFill>
                </a:rPr>
                <a:t>aos</a:t>
              </a:r>
              <a:r>
                <a:rPr lang="en-US" kern="0" dirty="0">
                  <a:solidFill>
                    <a:sysClr val="windowText" lastClr="000000"/>
                  </a:solidFill>
                </a:rPr>
                <a:t> </a:t>
              </a:r>
              <a:r>
                <a:rPr lang="en-US" kern="0" dirty="0" err="1">
                  <a:solidFill>
                    <a:sysClr val="windowText" lastClr="000000"/>
                  </a:solidFill>
                </a:rPr>
                <a:t>controles</a:t>
              </a:r>
              <a:r>
                <a:rPr lang="en-US" kern="0" dirty="0">
                  <a:solidFill>
                    <a:sysClr val="windowText" lastClr="000000"/>
                  </a:solidFill>
                </a:rPr>
                <a:t> de </a:t>
              </a:r>
              <a:r>
                <a:rPr lang="en-US" kern="0" dirty="0" err="1">
                  <a:solidFill>
                    <a:sysClr val="windowText" lastClr="000000"/>
                  </a:solidFill>
                </a:rPr>
                <a:t>Validação</a:t>
              </a:r>
              <a:r>
                <a:rPr lang="en-US" kern="0" dirty="0">
                  <a:solidFill>
                    <a:sysClr val="windowText" lastClr="000000"/>
                  </a:solidFill>
                </a:rPr>
                <a:t> </a:t>
              </a:r>
              <a:r>
                <a:rPr lang="en-US" b="1" kern="0" dirty="0">
                  <a:solidFill>
                    <a:sysClr val="windowText" lastClr="000000"/>
                  </a:solidFill>
                </a:rPr>
                <a:t>(ASP.NET)</a:t>
              </a: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Tree>
    <p:extLst>
      <p:ext uri="{BB962C8B-B14F-4D97-AF65-F5344CB8AC3E}">
        <p14:creationId xmlns:p14="http://schemas.microsoft.com/office/powerpoint/2010/main" val="263287425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Demonstração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13</a:t>
            </a:fld>
            <a:endParaRPr lang="en-US" dirty="0">
              <a:solidFill>
                <a:srgbClr val="FFFFFF">
                  <a:tint val="75000"/>
                </a:srgbClr>
              </a:solidFill>
            </a:endParaRPr>
          </a:p>
        </p:txBody>
      </p:sp>
      <p:sp>
        <p:nvSpPr>
          <p:cNvPr id="14"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Criando</a:t>
            </a:r>
            <a:r>
              <a:rPr lang="en-US" sz="1600" b="1" kern="0" dirty="0">
                <a:solidFill>
                  <a:sysClr val="windowText" lastClr="000000"/>
                </a:solidFill>
              </a:rPr>
              <a:t>/</a:t>
            </a:r>
            <a:r>
              <a:rPr lang="en-US" sz="1600" b="1" kern="0" dirty="0" err="1">
                <a:solidFill>
                  <a:sysClr val="windowText" lastClr="000000"/>
                </a:solidFill>
              </a:rPr>
              <a:t>Codificando</a:t>
            </a:r>
            <a:r>
              <a:rPr lang="en-US" sz="1600" b="1" kern="0" dirty="0">
                <a:solidFill>
                  <a:sysClr val="windowText" lastClr="000000"/>
                </a:solidFill>
              </a:rPr>
              <a:t> a </a:t>
            </a:r>
            <a:r>
              <a:rPr lang="en-US" sz="1600" b="1" kern="0" dirty="0" err="1">
                <a:solidFill>
                  <a:sysClr val="windowText" lastClr="000000"/>
                </a:solidFill>
              </a:rPr>
              <a:t>Tela</a:t>
            </a:r>
            <a:r>
              <a:rPr lang="en-US" sz="1600" b="1" kern="0" dirty="0">
                <a:solidFill>
                  <a:sysClr val="windowText" lastClr="000000"/>
                </a:solidFill>
              </a:rPr>
              <a:t> </a:t>
            </a:r>
            <a:r>
              <a:rPr lang="en-US" sz="1600" b="1" kern="0" dirty="0" err="1">
                <a:solidFill>
                  <a:sysClr val="windowText" lastClr="000000"/>
                </a:solidFill>
              </a:rPr>
              <a:t>Anotacoes</a:t>
            </a:r>
            <a:r>
              <a:rPr lang="en-US" sz="1600" b="1" kern="0" dirty="0">
                <a:solidFill>
                  <a:sysClr val="windowText" lastClr="000000"/>
                </a:solidFill>
              </a:rPr>
              <a:t>/Exemplo1.xaml</a:t>
            </a:r>
          </a:p>
        </p:txBody>
      </p:sp>
      <p:sp>
        <p:nvSpPr>
          <p:cNvPr id="15"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6"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Executando</a:t>
            </a:r>
            <a:r>
              <a:rPr lang="en-US" sz="1600" b="1" kern="0" dirty="0">
                <a:solidFill>
                  <a:sysClr val="windowText" lastClr="000000"/>
                </a:solidFill>
              </a:rPr>
              <a:t> a </a:t>
            </a:r>
            <a:r>
              <a:rPr lang="en-US" sz="1600" b="1" kern="0" dirty="0" err="1">
                <a:solidFill>
                  <a:sysClr val="windowText" lastClr="000000"/>
                </a:solidFill>
              </a:rPr>
              <a:t>Aplicação</a:t>
            </a:r>
            <a:r>
              <a:rPr lang="en-US" sz="1600" b="1" kern="0" dirty="0">
                <a:solidFill>
                  <a:sysClr val="windowText" lastClr="000000"/>
                </a:solidFill>
              </a:rPr>
              <a:t> </a:t>
            </a:r>
            <a:r>
              <a:rPr lang="en-US" sz="1600" b="1" kern="0" dirty="0" err="1">
                <a:solidFill>
                  <a:sysClr val="windowText" lastClr="000000"/>
                </a:solidFill>
              </a:rPr>
              <a:t>Sem</a:t>
            </a:r>
            <a:r>
              <a:rPr lang="en-US" sz="1600" b="1" kern="0" dirty="0">
                <a:solidFill>
                  <a:sysClr val="windowText" lastClr="000000"/>
                </a:solidFill>
              </a:rPr>
              <a:t> </a:t>
            </a:r>
            <a:r>
              <a:rPr lang="en-US" sz="1600" b="1" kern="0" dirty="0" err="1">
                <a:solidFill>
                  <a:sysClr val="windowText" lastClr="000000"/>
                </a:solidFill>
              </a:rPr>
              <a:t>Anotações</a:t>
            </a:r>
            <a:endParaRPr lang="en-US" sz="1600" b="1" kern="0" dirty="0">
              <a:solidFill>
                <a:sysClr val="windowText" lastClr="000000"/>
              </a:solidFill>
            </a:endParaRPr>
          </a:p>
        </p:txBody>
      </p:sp>
      <p:sp>
        <p:nvSpPr>
          <p:cNvPr id="17"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8" name="Rounded Rectangle 844804"/>
          <p:cNvSpPr>
            <a:spLocks noChangeArrowheads="1"/>
          </p:cNvSpPr>
          <p:nvPr/>
        </p:nvSpPr>
        <p:spPr bwMode="auto">
          <a:xfrm>
            <a:off x="611844" y="248448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Configurando</a:t>
            </a:r>
            <a:r>
              <a:rPr lang="en-US" sz="1600" b="1" kern="0" dirty="0">
                <a:solidFill>
                  <a:sysClr val="windowText" lastClr="000000"/>
                </a:solidFill>
              </a:rPr>
              <a:t> as </a:t>
            </a:r>
            <a:r>
              <a:rPr lang="en-US" sz="1600" b="1" kern="0" dirty="0" err="1">
                <a:solidFill>
                  <a:sysClr val="windowText" lastClr="000000"/>
                </a:solidFill>
              </a:rPr>
              <a:t>Anotações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9" name="Rounded Rectangle 836634"/>
          <p:cNvSpPr>
            <a:spLocks noChangeArrowheads="1"/>
          </p:cNvSpPr>
          <p:nvPr/>
        </p:nvSpPr>
        <p:spPr bwMode="auto">
          <a:xfrm>
            <a:off x="406357" y="260037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20" name="Rounded Rectangle 844804"/>
          <p:cNvSpPr>
            <a:spLocks noChangeArrowheads="1"/>
          </p:cNvSpPr>
          <p:nvPr/>
        </p:nvSpPr>
        <p:spPr bwMode="auto">
          <a:xfrm>
            <a:off x="625338" y="319269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Executando</a:t>
            </a:r>
            <a:r>
              <a:rPr lang="en-US" sz="1600" b="1" kern="0" dirty="0">
                <a:solidFill>
                  <a:sysClr val="windowText" lastClr="000000"/>
                </a:solidFill>
              </a:rPr>
              <a:t> a </a:t>
            </a:r>
            <a:r>
              <a:rPr lang="en-US" sz="1600" b="1" kern="0" dirty="0" err="1">
                <a:solidFill>
                  <a:sysClr val="windowText" lastClr="000000"/>
                </a:solidFill>
              </a:rPr>
              <a:t>Aplicação</a:t>
            </a:r>
            <a:r>
              <a:rPr lang="en-US" sz="1600" b="1" kern="0" dirty="0">
                <a:solidFill>
                  <a:sysClr val="windowText" lastClr="000000"/>
                </a:solidFill>
              </a:rPr>
              <a:t> Com </a:t>
            </a:r>
            <a:r>
              <a:rPr lang="en-US" sz="1600" b="1" kern="0" dirty="0" err="1">
                <a:solidFill>
                  <a:sysClr val="windowText" lastClr="000000"/>
                </a:solidFill>
              </a:rPr>
              <a:t>Anotações</a:t>
            </a:r>
            <a:endParaRPr lang="en-US" sz="1600" b="1" kern="0" dirty="0">
              <a:solidFill>
                <a:sysClr val="windowText" lastClr="000000"/>
              </a:solidFill>
            </a:endParaRPr>
          </a:p>
        </p:txBody>
      </p:sp>
      <p:sp>
        <p:nvSpPr>
          <p:cNvPr id="21" name="Rounded Rectangle 836634"/>
          <p:cNvSpPr>
            <a:spLocks noChangeArrowheads="1"/>
          </p:cNvSpPr>
          <p:nvPr/>
        </p:nvSpPr>
        <p:spPr bwMode="auto">
          <a:xfrm>
            <a:off x="407976" y="330858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Tree>
    <p:extLst>
      <p:ext uri="{BB962C8B-B14F-4D97-AF65-F5344CB8AC3E}">
        <p14:creationId xmlns:p14="http://schemas.microsoft.com/office/powerpoint/2010/main" val="206384831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Introdução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2</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493561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Lançado</a:t>
              </a:r>
              <a:r>
                <a:rPr lang="en-US" b="1" kern="0" dirty="0" smtClean="0">
                  <a:solidFill>
                    <a:sysClr val="windowText" lastClr="000000"/>
                  </a:solidFill>
                </a:rPr>
                <a:t> </a:t>
              </a:r>
              <a:r>
                <a:rPr lang="en-US" b="1" kern="0" dirty="0" err="1" smtClean="0">
                  <a:solidFill>
                    <a:sysClr val="windowText" lastClr="000000"/>
                  </a:solidFill>
                </a:rPr>
                <a:t>em</a:t>
              </a:r>
              <a:r>
                <a:rPr lang="en-US" b="1" kern="0" dirty="0" smtClean="0">
                  <a:solidFill>
                    <a:sysClr val="windowText" lastClr="000000"/>
                  </a:solidFill>
                </a:rPr>
                <a:t> 2007, </a:t>
              </a:r>
              <a:r>
                <a:rPr lang="en-US" b="1" kern="0" dirty="0" err="1" smtClean="0">
                  <a:solidFill>
                    <a:sysClr val="windowText" lastClr="000000"/>
                  </a:solidFill>
                </a:rPr>
                <a:t>atualmente</a:t>
              </a:r>
              <a:r>
                <a:rPr lang="en-US" b="1" kern="0" dirty="0" smtClean="0">
                  <a:solidFill>
                    <a:sysClr val="windowText" lastClr="000000"/>
                  </a:solidFill>
                </a:rPr>
                <a:t> se </a:t>
              </a:r>
              <a:r>
                <a:rPr lang="en-US" b="1" kern="0" dirty="0" err="1" smtClean="0">
                  <a:solidFill>
                    <a:sysClr val="windowText" lastClr="000000"/>
                  </a:solidFill>
                </a:rPr>
                <a:t>encontra</a:t>
              </a:r>
              <a:r>
                <a:rPr lang="en-US" b="1" kern="0" dirty="0" smtClean="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a:t>
              </a:r>
              <a:r>
                <a:rPr lang="en-US" b="1" kern="0" dirty="0" err="1" smtClean="0">
                  <a:solidFill>
                    <a:sysClr val="windowText" lastClr="000000"/>
                  </a:solidFill>
                </a:rPr>
                <a:t>versão</a:t>
              </a:r>
              <a:r>
                <a:rPr lang="en-US" b="1" kern="0" dirty="0" smtClean="0">
                  <a:solidFill>
                    <a:sysClr val="windowText" lastClr="000000"/>
                  </a:solidFill>
                </a:rPr>
                <a:t> 5.0</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Tecnologia</a:t>
              </a:r>
              <a:r>
                <a:rPr lang="en-US" kern="0" dirty="0" smtClean="0">
                  <a:solidFill>
                    <a:sysClr val="windowText" lastClr="000000"/>
                  </a:solidFill>
                </a:rPr>
                <a:t> de </a:t>
              </a:r>
              <a:r>
                <a:rPr lang="en-US" kern="0" dirty="0" err="1" smtClean="0">
                  <a:solidFill>
                    <a:sysClr val="windowText" lastClr="000000"/>
                  </a:solidFill>
                </a:rPr>
                <a:t>desenvolvimento</a:t>
              </a:r>
              <a:r>
                <a:rPr lang="en-US" kern="0" dirty="0" smtClean="0">
                  <a:solidFill>
                    <a:sysClr val="windowText" lastClr="000000"/>
                  </a:solidFill>
                </a:rPr>
                <a:t> </a:t>
              </a:r>
              <a:r>
                <a:rPr lang="en-US" b="1" kern="0" dirty="0" smtClean="0">
                  <a:solidFill>
                    <a:sysClr val="windowText" lastClr="000000"/>
                  </a:solidFill>
                </a:rPr>
                <a:t>RIA (</a:t>
              </a:r>
              <a:r>
                <a:rPr lang="en-US" b="1" kern="0" dirty="0" err="1" smtClean="0">
                  <a:solidFill>
                    <a:sysClr val="windowText" lastClr="000000"/>
                  </a:solidFill>
                </a:rPr>
                <a:t>Áudio</a:t>
              </a:r>
              <a:r>
                <a:rPr lang="en-US" b="1" kern="0" dirty="0" smtClean="0">
                  <a:solidFill>
                    <a:sysClr val="windowText" lastClr="000000"/>
                  </a:solidFill>
                </a:rPr>
                <a:t>, </a:t>
              </a:r>
              <a:r>
                <a:rPr lang="en-US" b="1" kern="0" dirty="0" err="1" smtClean="0">
                  <a:solidFill>
                    <a:sysClr val="windowText" lastClr="000000"/>
                  </a:solidFill>
                </a:rPr>
                <a:t>Vídeo</a:t>
              </a:r>
              <a:r>
                <a:rPr lang="en-US" b="1" kern="0" dirty="0" smtClean="0">
                  <a:solidFill>
                    <a:sysClr val="windowText" lastClr="000000"/>
                  </a:solidFill>
                </a:rPr>
                <a:t>, </a:t>
              </a:r>
              <a:r>
                <a:rPr lang="en-US" b="1" kern="0" dirty="0" err="1" smtClean="0">
                  <a:solidFill>
                    <a:sysClr val="windowText" lastClr="000000"/>
                  </a:solidFill>
                </a:rPr>
                <a:t>Imagens</a:t>
              </a:r>
              <a:r>
                <a:rPr lang="en-US" b="1" kern="0" dirty="0" smtClean="0">
                  <a:solidFill>
                    <a:sysClr val="windowText" lastClr="000000"/>
                  </a:solidFill>
                </a:rPr>
                <a:t>)</a:t>
              </a:r>
              <a:endParaRPr lang="en-US"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a:solidFill>
                    <a:sysClr val="windowText" lastClr="000000"/>
                  </a:solidFill>
                </a:rPr>
                <a:t>Concorrente</a:t>
              </a:r>
              <a:r>
                <a:rPr lang="en-US" kern="0" dirty="0">
                  <a:solidFill>
                    <a:sysClr val="windowText" lastClr="000000"/>
                  </a:solidFill>
                </a:rPr>
                <a:t> </a:t>
              </a:r>
              <a:r>
                <a:rPr lang="en-US" kern="0" dirty="0" err="1">
                  <a:solidFill>
                    <a:sysClr val="windowText" lastClr="000000"/>
                  </a:solidFill>
                </a:rPr>
                <a:t>direto</a:t>
              </a:r>
              <a:r>
                <a:rPr lang="en-US" kern="0" dirty="0">
                  <a:solidFill>
                    <a:sysClr val="windowText" lastClr="000000"/>
                  </a:solidFill>
                </a:rPr>
                <a:t> dos </a:t>
              </a:r>
              <a:r>
                <a:rPr lang="en-US" kern="0" dirty="0" err="1">
                  <a:solidFill>
                    <a:sysClr val="windowText" lastClr="000000"/>
                  </a:solidFill>
                </a:rPr>
                <a:t>softwares</a:t>
              </a:r>
              <a:r>
                <a:rPr lang="en-US" b="1" kern="0" dirty="0">
                  <a:solidFill>
                    <a:sysClr val="windowText" lastClr="000000"/>
                  </a:solidFill>
                </a:rPr>
                <a:t> Adobe (Flash e Flex)</a:t>
              </a: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39" name="Group 16"/>
          <p:cNvGrpSpPr>
            <a:grpSpLocks/>
          </p:cNvGrpSpPr>
          <p:nvPr/>
        </p:nvGrpSpPr>
        <p:grpSpPr bwMode="auto">
          <a:xfrm>
            <a:off x="539418" y="4151661"/>
            <a:ext cx="7918450" cy="787400"/>
            <a:chOff x="410" y="1280"/>
            <a:chExt cx="4988" cy="496"/>
          </a:xfrm>
        </p:grpSpPr>
        <p:sp>
          <p:nvSpPr>
            <p:cNvPr id="4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Versão</a:t>
              </a:r>
              <a:r>
                <a:rPr lang="en-US" kern="0" dirty="0" smtClean="0">
                  <a:solidFill>
                    <a:sysClr val="windowText" lastClr="000000"/>
                  </a:solidFill>
                </a:rPr>
                <a:t> </a:t>
              </a:r>
              <a:r>
                <a:rPr lang="en-US" b="1" kern="0" dirty="0" err="1" smtClean="0">
                  <a:solidFill>
                    <a:sysClr val="windowText" lastClr="000000"/>
                  </a:solidFill>
                </a:rPr>
                <a:t>Reduzida</a:t>
              </a:r>
              <a:r>
                <a:rPr lang="en-US" kern="0" dirty="0" smtClean="0">
                  <a:solidFill>
                    <a:sysClr val="windowText" lastClr="000000"/>
                  </a:solidFill>
                </a:rPr>
                <a:t> do WPF </a:t>
              </a:r>
              <a:r>
                <a:rPr lang="en-US" b="1" kern="0" dirty="0" smtClean="0">
                  <a:solidFill>
                    <a:sysClr val="windowText" lastClr="000000"/>
                  </a:solidFill>
                </a:rPr>
                <a:t>(CLR </a:t>
              </a:r>
              <a:r>
                <a:rPr lang="en-US" b="1" kern="0" dirty="0" err="1" smtClean="0">
                  <a:solidFill>
                    <a:sysClr val="windowText" lastClr="000000"/>
                  </a:solidFill>
                </a:rPr>
                <a:t>Específica</a:t>
              </a:r>
              <a:r>
                <a:rPr lang="en-US" b="1" kern="0" dirty="0" smtClean="0">
                  <a:solidFill>
                    <a:sysClr val="windowText" lastClr="000000"/>
                  </a:solidFill>
                </a:rPr>
                <a:t>) </a:t>
              </a:r>
              <a:r>
                <a:rPr lang="en-US" kern="0" dirty="0" err="1" smtClean="0">
                  <a:solidFill>
                    <a:sysClr val="windowText" lastClr="000000"/>
                  </a:solidFill>
                </a:rPr>
                <a:t>que</a:t>
              </a:r>
              <a:r>
                <a:rPr lang="en-US" kern="0" dirty="0" smtClean="0">
                  <a:solidFill>
                    <a:sysClr val="windowText" lastClr="000000"/>
                  </a:solidFill>
                </a:rPr>
                <a:t> </a:t>
              </a:r>
              <a:r>
                <a:rPr lang="en-US" kern="0" dirty="0" err="1" smtClean="0">
                  <a:solidFill>
                    <a:sysClr val="windowText" lastClr="000000"/>
                  </a:solidFill>
                </a:rPr>
                <a:t>roda</a:t>
              </a:r>
              <a:r>
                <a:rPr lang="en-US" kern="0" dirty="0" smtClean="0">
                  <a:solidFill>
                    <a:sysClr val="windowText" lastClr="000000"/>
                  </a:solidFill>
                </a:rPr>
                <a:t> no </a:t>
              </a:r>
              <a:r>
                <a:rPr lang="en-US" b="1" kern="0" dirty="0" err="1" smtClean="0">
                  <a:solidFill>
                    <a:sysClr val="windowText" lastClr="000000"/>
                  </a:solidFill>
                </a:rPr>
                <a:t>Cliente</a:t>
              </a:r>
              <a:endParaRPr lang="en-US" b="1" kern="0" dirty="0">
                <a:solidFill>
                  <a:sysClr val="windowText" lastClr="000000"/>
                </a:solidFill>
              </a:endParaRPr>
            </a:p>
          </p:txBody>
        </p:sp>
        <p:sp>
          <p:nvSpPr>
            <p:cNvPr id="4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grpSp>
        <p:nvGrpSpPr>
          <p:cNvPr id="20" name="Group 16"/>
          <p:cNvGrpSpPr>
            <a:grpSpLocks/>
          </p:cNvGrpSpPr>
          <p:nvPr/>
        </p:nvGrpSpPr>
        <p:grpSpPr bwMode="auto">
          <a:xfrm>
            <a:off x="545978" y="5040989"/>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a:solidFill>
                    <a:sysClr val="windowText" lastClr="000000"/>
                  </a:solidFill>
                </a:rPr>
                <a:t>Interfaces de </a:t>
              </a:r>
              <a:r>
                <a:rPr lang="en-US" kern="0" dirty="0" err="1">
                  <a:solidFill>
                    <a:sysClr val="windowText" lastClr="000000"/>
                  </a:solidFill>
                </a:rPr>
                <a:t>Usuário</a:t>
              </a:r>
              <a:r>
                <a:rPr lang="en-US" kern="0" dirty="0">
                  <a:solidFill>
                    <a:sysClr val="windowText" lastClr="000000"/>
                  </a:solidFill>
                </a:rPr>
                <a:t> </a:t>
              </a:r>
              <a:r>
                <a:rPr lang="en-US" kern="0" dirty="0" err="1">
                  <a:solidFill>
                    <a:sysClr val="windowText" lastClr="000000"/>
                  </a:solidFill>
                </a:rPr>
                <a:t>possuem</a:t>
              </a:r>
              <a:r>
                <a:rPr lang="en-US" b="1" kern="0" dirty="0">
                  <a:solidFill>
                    <a:sysClr val="windowText" lastClr="000000"/>
                  </a:solidFill>
                </a:rPr>
                <a:t> 2 </a:t>
              </a:r>
              <a:r>
                <a:rPr lang="en-US" b="1" kern="0" dirty="0" err="1">
                  <a:solidFill>
                    <a:sysClr val="windowText" lastClr="000000"/>
                  </a:solidFill>
                </a:rPr>
                <a:t>arquivos</a:t>
              </a:r>
              <a:r>
                <a:rPr lang="en-US" b="1" kern="0" dirty="0">
                  <a:solidFill>
                    <a:sysClr val="windowText" lastClr="000000"/>
                  </a:solidFill>
                </a:rPr>
                <a:t>: XAML e </a:t>
              </a:r>
              <a:r>
                <a:rPr lang="en-US" b="1" kern="0" dirty="0" err="1">
                  <a:solidFill>
                    <a:sysClr val="windowText" lastClr="000000"/>
                  </a:solidFill>
                </a:rPr>
                <a:t>CodeBehind</a:t>
              </a:r>
              <a:r>
                <a:rPr lang="en-US" b="1" kern="0" dirty="0">
                  <a:solidFill>
                    <a:sysClr val="windowText" lastClr="000000"/>
                  </a:solidFill>
                </a:rPr>
                <a:t> </a:t>
              </a: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5</a:t>
              </a:r>
              <a:endParaRPr lang="en-US" kern="0" dirty="0">
                <a:solidFill>
                  <a:sysClr val="windowText" lastClr="000000"/>
                </a:solidFill>
              </a:endParaRPr>
            </a:p>
          </p:txBody>
        </p:sp>
      </p:grpSp>
    </p:spTree>
    <p:extLst>
      <p:ext uri="{BB962C8B-B14F-4D97-AF65-F5344CB8AC3E}">
        <p14:creationId xmlns:p14="http://schemas.microsoft.com/office/powerpoint/2010/main" val="11483712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Funcionamento do </a:t>
            </a:r>
            <a:r>
              <a:rPr lang="pt-BR" sz="4000" dirty="0" err="1" smtClean="0"/>
              <a:t>SilverLight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3</a:t>
            </a:fld>
            <a:endParaRPr lang="en-US" dirty="0">
              <a:solidFill>
                <a:srgbClr val="FFFFFF">
                  <a:tint val="75000"/>
                </a:srgbClr>
              </a:solidFill>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362" y="947130"/>
            <a:ext cx="4630325" cy="5251789"/>
          </a:xfrm>
          <a:prstGeom prst="rect">
            <a:avLst/>
          </a:prstGeom>
        </p:spPr>
      </p:pic>
    </p:spTree>
    <p:extLst>
      <p:ext uri="{BB962C8B-B14F-4D97-AF65-F5344CB8AC3E}">
        <p14:creationId xmlns:p14="http://schemas.microsoft.com/office/powerpoint/2010/main" val="35481108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Instalações </a:t>
            </a:r>
            <a:r>
              <a:rPr lang="pt-BR" sz="4000" dirty="0" err="1" smtClean="0"/>
              <a:t>SilverLight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4</a:t>
            </a:fld>
            <a:endParaRPr lang="en-US" dirty="0">
              <a:solidFill>
                <a:srgbClr val="FFFFFF">
                  <a:tint val="75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126" y="1456582"/>
            <a:ext cx="4206797" cy="151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descr="2_Object_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87671" y="3179508"/>
            <a:ext cx="4041825"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p:cNvSpPr txBox="1"/>
          <p:nvPr/>
        </p:nvSpPr>
        <p:spPr>
          <a:xfrm>
            <a:off x="597555" y="3407279"/>
            <a:ext cx="3683509" cy="738664"/>
          </a:xfrm>
          <a:prstGeom prst="rect">
            <a:avLst/>
          </a:prstGeom>
          <a:noFill/>
        </p:spPr>
        <p:txBody>
          <a:bodyPr wrap="none" lIns="0" tIns="0" rIns="0" bIns="0" rtlCol="0">
            <a:spAutoFit/>
          </a:bodyPr>
          <a:lstStyle/>
          <a:p>
            <a:r>
              <a:rPr lang="pt-BR" sz="2800" b="1" dirty="0" smtClean="0">
                <a:solidFill>
                  <a:schemeClr val="bg1"/>
                </a:solidFill>
              </a:rPr>
              <a:t>Desenvolvedor</a:t>
            </a:r>
            <a:endParaRPr lang="pt-BR" sz="2000" b="1" dirty="0" smtClean="0">
              <a:solidFill>
                <a:schemeClr val="bg1"/>
              </a:solidFill>
            </a:endParaRPr>
          </a:p>
          <a:p>
            <a:r>
              <a:rPr lang="pt-BR" sz="2000" b="1" dirty="0" err="1" smtClean="0">
                <a:solidFill>
                  <a:schemeClr val="bg1"/>
                </a:solidFill>
              </a:rPr>
              <a:t>SilverLight</a:t>
            </a:r>
            <a:r>
              <a:rPr lang="pt-BR" sz="2000" b="1" dirty="0" smtClean="0">
                <a:solidFill>
                  <a:schemeClr val="bg1"/>
                </a:solidFill>
              </a:rPr>
              <a:t> </a:t>
            </a:r>
            <a:r>
              <a:rPr lang="pt-BR" sz="2000" b="1" dirty="0" err="1" smtClean="0">
                <a:solidFill>
                  <a:schemeClr val="bg1"/>
                </a:solidFill>
              </a:rPr>
              <a:t>Developer</a:t>
            </a:r>
            <a:r>
              <a:rPr lang="pt-BR" sz="2000" b="1" dirty="0" smtClean="0">
                <a:solidFill>
                  <a:schemeClr val="bg1"/>
                </a:solidFill>
              </a:rPr>
              <a:t> </a:t>
            </a:r>
            <a:r>
              <a:rPr lang="pt-BR" sz="2000" b="1" dirty="0" err="1" smtClean="0">
                <a:solidFill>
                  <a:schemeClr val="bg1"/>
                </a:solidFill>
              </a:rPr>
              <a:t>Runtime</a:t>
            </a:r>
            <a:endParaRPr lang="pt-BR" sz="2000" dirty="0" smtClean="0">
              <a:solidFill>
                <a:schemeClr val="bg1"/>
              </a:solidFill>
            </a:endParaRPr>
          </a:p>
        </p:txBody>
      </p:sp>
      <p:pic>
        <p:nvPicPr>
          <p:cNvPr id="8" name="Picture 9" descr="2_Object_D"/>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672047" y="3164808"/>
            <a:ext cx="4041825"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ixaDeTexto 8"/>
          <p:cNvSpPr txBox="1"/>
          <p:nvPr/>
        </p:nvSpPr>
        <p:spPr>
          <a:xfrm>
            <a:off x="4881931" y="3407279"/>
            <a:ext cx="2511008" cy="738664"/>
          </a:xfrm>
          <a:prstGeom prst="rect">
            <a:avLst/>
          </a:prstGeom>
          <a:noFill/>
        </p:spPr>
        <p:txBody>
          <a:bodyPr wrap="none" lIns="0" tIns="0" rIns="0" bIns="0" rtlCol="0">
            <a:spAutoFit/>
          </a:bodyPr>
          <a:lstStyle/>
          <a:p>
            <a:r>
              <a:rPr lang="pt-BR" sz="2800" b="1" dirty="0" smtClean="0">
                <a:solidFill>
                  <a:schemeClr val="bg1"/>
                </a:solidFill>
              </a:rPr>
              <a:t>Usuários</a:t>
            </a:r>
          </a:p>
          <a:p>
            <a:r>
              <a:rPr lang="pt-BR" sz="2000" b="1" dirty="0" err="1" smtClean="0">
                <a:solidFill>
                  <a:schemeClr val="bg1"/>
                </a:solidFill>
              </a:rPr>
              <a:t>Plugin</a:t>
            </a:r>
            <a:r>
              <a:rPr lang="pt-BR" sz="2000" b="1" dirty="0" smtClean="0">
                <a:solidFill>
                  <a:schemeClr val="bg1"/>
                </a:solidFill>
              </a:rPr>
              <a:t> do </a:t>
            </a:r>
            <a:r>
              <a:rPr lang="pt-BR" sz="2000" b="1" dirty="0" err="1" smtClean="0">
                <a:solidFill>
                  <a:schemeClr val="bg1"/>
                </a:solidFill>
              </a:rPr>
              <a:t>SilverLight</a:t>
            </a:r>
            <a:endParaRPr lang="pt-BR" sz="2000" dirty="0" smtClean="0">
              <a:solidFill>
                <a:schemeClr val="bg1"/>
              </a:solidFill>
            </a:endParaRPr>
          </a:p>
        </p:txBody>
      </p:sp>
      <p:sp>
        <p:nvSpPr>
          <p:cNvPr id="10" name="AutoShape 5"/>
          <p:cNvSpPr>
            <a:spLocks noChangeArrowheads="1"/>
          </p:cNvSpPr>
          <p:nvPr/>
        </p:nvSpPr>
        <p:spPr bwMode="auto">
          <a:xfrm>
            <a:off x="393618" y="5363843"/>
            <a:ext cx="8320254" cy="714189"/>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90000"/>
              </a:lnSpc>
              <a:spcBef>
                <a:spcPct val="4000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OBS: </a:t>
            </a:r>
            <a:r>
              <a:rPr lang="en-US" kern="0" noProof="0" dirty="0" err="1" smtClean="0">
                <a:solidFill>
                  <a:sysClr val="windowText" lastClr="000000"/>
                </a:solidFill>
              </a:rPr>
              <a:t>SilverLight</a:t>
            </a:r>
            <a:r>
              <a:rPr lang="en-US" kern="0" noProof="0" dirty="0" smtClean="0">
                <a:solidFill>
                  <a:sysClr val="windowText" lastClr="000000"/>
                </a:solidFill>
              </a:rPr>
              <a:t> Toolkit </a:t>
            </a:r>
            <a:r>
              <a:rPr lang="en-US" kern="0" noProof="0" dirty="0" err="1" smtClean="0">
                <a:solidFill>
                  <a:sysClr val="windowText" lastClr="000000"/>
                </a:solidFill>
              </a:rPr>
              <a:t>contém</a:t>
            </a:r>
            <a:r>
              <a:rPr lang="en-US" kern="0" noProof="0" dirty="0" smtClean="0">
                <a:solidFill>
                  <a:sysClr val="windowText" lastClr="000000"/>
                </a:solidFill>
              </a:rPr>
              <a:t> </a:t>
            </a:r>
            <a:r>
              <a:rPr lang="en-US" kern="0" noProof="0" dirty="0" err="1" smtClean="0">
                <a:solidFill>
                  <a:sysClr val="windowText" lastClr="000000"/>
                </a:solidFill>
              </a:rPr>
              <a:t>vários</a:t>
            </a:r>
            <a:r>
              <a:rPr lang="en-US" kern="0" noProof="0" dirty="0" smtClean="0">
                <a:solidFill>
                  <a:sysClr val="windowText" lastClr="000000"/>
                </a:solidFill>
              </a:rPr>
              <a:t> </a:t>
            </a:r>
            <a:r>
              <a:rPr lang="en-US" kern="0" noProof="0" dirty="0" err="1" smtClean="0">
                <a:solidFill>
                  <a:sysClr val="windowText" lastClr="000000"/>
                </a:solidFill>
              </a:rPr>
              <a:t>controles</a:t>
            </a:r>
            <a:r>
              <a:rPr lang="en-US" kern="0" noProof="0" dirty="0" smtClean="0">
                <a:solidFill>
                  <a:sysClr val="windowText" lastClr="000000"/>
                </a:solidFill>
              </a:rPr>
              <a:t> </a:t>
            </a:r>
            <a:r>
              <a:rPr lang="en-US" kern="0" noProof="0" dirty="0" err="1" smtClean="0">
                <a:solidFill>
                  <a:sysClr val="windowText" lastClr="000000"/>
                </a:solidFill>
              </a:rPr>
              <a:t>visuais</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4709161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Sistemas Operacionais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5</a:t>
            </a:fld>
            <a:endParaRPr lang="en-US" dirty="0">
              <a:solidFill>
                <a:srgbClr val="FFFFFF">
                  <a:tint val="75000"/>
                </a:srgb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82" y="1533107"/>
            <a:ext cx="1844386" cy="182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326" y="1450443"/>
            <a:ext cx="1911926" cy="19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332" y="4144488"/>
            <a:ext cx="3000746" cy="1788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037" y="4336754"/>
            <a:ext cx="1867519" cy="140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77824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6</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 </a:t>
            </a:r>
            <a:r>
              <a:rPr kumimoji="0" lang="en-US" sz="1600" b="1" i="0" u="none" strike="noStrike" kern="0" cap="none" spc="0" normalizeH="0" baseline="0" noProof="0" dirty="0" err="1" smtClean="0">
                <a:ln>
                  <a:noFill/>
                </a:ln>
                <a:solidFill>
                  <a:sysClr val="windowText" lastClr="000000"/>
                </a:solidFill>
                <a:effectLst/>
                <a:uLnTx/>
                <a:uFillTx/>
              </a:rPr>
              <a:t>Tela</a:t>
            </a:r>
            <a:r>
              <a:rPr kumimoji="0" lang="en-US" sz="1600" b="1" i="0" u="none" strike="noStrike" kern="0" cap="none" spc="0" normalizeH="0" noProof="0" dirty="0" smtClean="0">
                <a:ln>
                  <a:noFill/>
                </a:ln>
                <a:solidFill>
                  <a:sysClr val="windowText" lastClr="000000"/>
                </a:solidFill>
                <a:effectLst/>
                <a:uLnTx/>
                <a:uFillTx/>
              </a:rPr>
              <a:t> de </a:t>
            </a:r>
            <a:r>
              <a:rPr kumimoji="0" lang="en-US" sz="1600" b="1" i="0" u="none" strike="noStrike" kern="0" cap="none" spc="0" normalizeH="0" noProof="0" dirty="0" err="1" smtClean="0">
                <a:ln>
                  <a:noFill/>
                </a:ln>
                <a:solidFill>
                  <a:sysClr val="windowText" lastClr="000000"/>
                </a:solidFill>
                <a:effectLst/>
                <a:uLnTx/>
                <a:uFillTx/>
              </a:rPr>
              <a:t>Criação</a:t>
            </a:r>
            <a:r>
              <a:rPr kumimoji="0" lang="en-US" sz="1600" b="1" i="0" u="none" strike="noStrike" kern="0" cap="none" spc="0" normalizeH="0" noProof="0" dirty="0" smtClean="0">
                <a:ln>
                  <a:noFill/>
                </a:ln>
                <a:solidFill>
                  <a:sysClr val="windowText" lastClr="000000"/>
                </a:solidFill>
                <a:effectLst/>
                <a:uLnTx/>
                <a:uFillTx/>
              </a:rPr>
              <a:t> do </a:t>
            </a:r>
            <a:r>
              <a:rPr kumimoji="0" lang="en-US" sz="1600" b="1" i="0" u="none" strike="noStrike" kern="0" cap="none" spc="0" normalizeH="0" noProof="0" dirty="0" err="1" smtClean="0">
                <a:ln>
                  <a:noFill/>
                </a:ln>
                <a:solidFill>
                  <a:sysClr val="windowText" lastClr="000000"/>
                </a:solidFill>
                <a:effectLst/>
                <a:uLnTx/>
                <a:uFillTx/>
              </a:rPr>
              <a:t>Projeto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Visualizando</a:t>
            </a:r>
            <a:r>
              <a:rPr lang="en-US" sz="1600" b="1" kern="0" dirty="0" smtClean="0">
                <a:solidFill>
                  <a:sysClr val="windowText" lastClr="000000"/>
                </a:solidFill>
              </a:rPr>
              <a:t> </a:t>
            </a:r>
            <a:r>
              <a:rPr lang="en-US" sz="1600" b="1" kern="0" dirty="0" err="1" smtClean="0">
                <a:solidFill>
                  <a:sysClr val="windowText" lastClr="000000"/>
                </a:solidFill>
              </a:rPr>
              <a:t>os</a:t>
            </a:r>
            <a:r>
              <a:rPr lang="en-US" sz="1600" b="1" kern="0" dirty="0" smtClean="0">
                <a:solidFill>
                  <a:sysClr val="windowText" lastClr="000000"/>
                </a:solidFill>
              </a:rPr>
              <a:t> </a:t>
            </a:r>
            <a:r>
              <a:rPr lang="en-US" sz="1600" b="1" kern="0" dirty="0" err="1" smtClean="0">
                <a:solidFill>
                  <a:sysClr val="windowText" lastClr="000000"/>
                </a:solidFill>
              </a:rPr>
              <a:t>Projetos</a:t>
            </a:r>
            <a:r>
              <a:rPr lang="en-US" sz="1600" b="1" kern="0" dirty="0">
                <a:solidFill>
                  <a:sysClr val="windowText" lastClr="000000"/>
                </a:solidFill>
              </a:rPr>
              <a:t> </a:t>
            </a:r>
            <a:r>
              <a:rPr lang="en-US" sz="1600" b="1" kern="0" dirty="0" smtClean="0">
                <a:solidFill>
                  <a:sysClr val="windowText" lastClr="000000"/>
                </a:solidFill>
              </a:rPr>
              <a:t>(</a:t>
            </a:r>
            <a:r>
              <a:rPr lang="en-US" sz="1600" b="1" kern="0" dirty="0" err="1" smtClean="0">
                <a:solidFill>
                  <a:sysClr val="windowText" lastClr="000000"/>
                </a:solidFill>
              </a:rPr>
              <a:t>SilverLight</a:t>
            </a:r>
            <a:r>
              <a:rPr lang="en-US" sz="1600" b="1" kern="0" dirty="0" smtClean="0">
                <a:solidFill>
                  <a:sysClr val="windowText" lastClr="000000"/>
                </a:solidFill>
              </a:rPr>
              <a:t>, Web)</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8" name="Rounded Rectangle 844804"/>
          <p:cNvSpPr>
            <a:spLocks noChangeArrowheads="1"/>
          </p:cNvSpPr>
          <p:nvPr/>
        </p:nvSpPr>
        <p:spPr bwMode="auto">
          <a:xfrm>
            <a:off x="610225" y="249115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Visualizando</a:t>
            </a:r>
            <a:r>
              <a:rPr lang="en-US" sz="1600" b="1" kern="0" dirty="0" smtClean="0">
                <a:solidFill>
                  <a:sysClr val="windowText" lastClr="000000"/>
                </a:solidFill>
              </a:rPr>
              <a:t> </a:t>
            </a:r>
            <a:r>
              <a:rPr lang="en-US" sz="1600" b="1" kern="0" dirty="0" err="1" smtClean="0">
                <a:solidFill>
                  <a:sysClr val="windowText" lastClr="000000"/>
                </a:solidFill>
              </a:rPr>
              <a:t>os</a:t>
            </a:r>
            <a:r>
              <a:rPr lang="en-US" sz="1600" b="1" kern="0" dirty="0" smtClean="0">
                <a:solidFill>
                  <a:sysClr val="windowText" lastClr="000000"/>
                </a:solidFill>
              </a:rPr>
              <a:t> </a:t>
            </a:r>
            <a:r>
              <a:rPr lang="en-US" sz="1600" b="1" kern="0" dirty="0" err="1" smtClean="0">
                <a:solidFill>
                  <a:sysClr val="windowText" lastClr="000000"/>
                </a:solidFill>
              </a:rPr>
              <a:t>Arquivos</a:t>
            </a:r>
            <a:r>
              <a:rPr lang="en-US" sz="1600" b="1" kern="0" dirty="0" smtClean="0">
                <a:solidFill>
                  <a:sysClr val="windowText" lastClr="000000"/>
                </a:solidFill>
              </a:rPr>
              <a:t> (SilverLight.js, TestPage.aspx, TestPage.html)</a:t>
            </a:r>
            <a:endParaRPr lang="en-US" sz="1600" b="1" kern="0" dirty="0">
              <a:solidFill>
                <a:sysClr val="windowText" lastClr="000000"/>
              </a:solidFill>
            </a:endParaRPr>
          </a:p>
        </p:txBody>
      </p:sp>
      <p:sp>
        <p:nvSpPr>
          <p:cNvPr id="19" name="Rounded Rectangle 836634"/>
          <p:cNvSpPr>
            <a:spLocks noChangeArrowheads="1"/>
          </p:cNvSpPr>
          <p:nvPr/>
        </p:nvSpPr>
        <p:spPr bwMode="auto">
          <a:xfrm>
            <a:off x="392863" y="26070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20" name="Rounded Rectangle 844804"/>
          <p:cNvSpPr>
            <a:spLocks noChangeArrowheads="1"/>
          </p:cNvSpPr>
          <p:nvPr/>
        </p:nvSpPr>
        <p:spPr bwMode="auto">
          <a:xfrm>
            <a:off x="623719" y="32358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Compilando</a:t>
            </a:r>
            <a:r>
              <a:rPr lang="en-US" sz="1600" b="1" kern="0" dirty="0" smtClean="0">
                <a:solidFill>
                  <a:sysClr val="windowText" lastClr="000000"/>
                </a:solidFill>
              </a:rPr>
              <a:t> a </a:t>
            </a:r>
            <a:r>
              <a:rPr lang="en-US" sz="1600" b="1" kern="0" dirty="0" err="1" smtClean="0">
                <a:solidFill>
                  <a:sysClr val="windowText" lastClr="000000"/>
                </a:solidFill>
              </a:rPr>
              <a:t>Solução</a:t>
            </a:r>
            <a:r>
              <a:rPr lang="en-US" sz="1600" b="1" kern="0" dirty="0" smtClean="0">
                <a:solidFill>
                  <a:sysClr val="windowText" lastClr="000000"/>
                </a:solidFill>
              </a:rPr>
              <a:t> (</a:t>
            </a:r>
            <a:r>
              <a:rPr lang="en-US" sz="1600" b="1" kern="0" dirty="0" err="1" smtClean="0">
                <a:solidFill>
                  <a:sysClr val="windowText" lastClr="000000"/>
                </a:solidFill>
              </a:rPr>
              <a:t>Visualizando</a:t>
            </a:r>
            <a:r>
              <a:rPr lang="en-US" sz="1600" b="1" kern="0" dirty="0" smtClean="0">
                <a:solidFill>
                  <a:sysClr val="windowText" lastClr="000000"/>
                </a:solidFill>
              </a:rPr>
              <a:t> a Pasta </a:t>
            </a:r>
            <a:r>
              <a:rPr lang="en-US" sz="1600" b="1" kern="0" dirty="0" err="1" smtClean="0">
                <a:solidFill>
                  <a:sysClr val="windowText" lastClr="000000"/>
                </a:solidFill>
              </a:rPr>
              <a:t>ClientBin</a:t>
            </a:r>
            <a:r>
              <a:rPr lang="en-US" sz="1600" b="1" kern="0" dirty="0" smtClean="0">
                <a:solidFill>
                  <a:sysClr val="windowText" lastClr="000000"/>
                </a:solidFill>
              </a:rPr>
              <a:t>)</a:t>
            </a:r>
            <a:endParaRPr lang="en-US" sz="1600" b="1" kern="0" dirty="0">
              <a:solidFill>
                <a:sysClr val="windowText" lastClr="000000"/>
              </a:solidFill>
            </a:endParaRPr>
          </a:p>
        </p:txBody>
      </p:sp>
      <p:sp>
        <p:nvSpPr>
          <p:cNvPr id="21" name="Rounded Rectangle 836634"/>
          <p:cNvSpPr>
            <a:spLocks noChangeArrowheads="1"/>
          </p:cNvSpPr>
          <p:nvPr/>
        </p:nvSpPr>
        <p:spPr bwMode="auto">
          <a:xfrm>
            <a:off x="406357" y="33517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
        <p:nvSpPr>
          <p:cNvPr id="22" name="Rounded Rectangle 844804"/>
          <p:cNvSpPr>
            <a:spLocks noChangeArrowheads="1"/>
          </p:cNvSpPr>
          <p:nvPr/>
        </p:nvSpPr>
        <p:spPr bwMode="auto">
          <a:xfrm>
            <a:off x="623719" y="39707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Alterando</a:t>
            </a:r>
            <a:r>
              <a:rPr lang="en-US" sz="1600" b="1" kern="0" dirty="0" smtClean="0">
                <a:solidFill>
                  <a:sysClr val="windowText" lastClr="000000"/>
                </a:solidFill>
              </a:rPr>
              <a:t> a </a:t>
            </a:r>
            <a:r>
              <a:rPr lang="en-US" sz="1600" b="1" kern="0" dirty="0" err="1" smtClean="0">
                <a:solidFill>
                  <a:sysClr val="windowText" lastClr="000000"/>
                </a:solidFill>
              </a:rPr>
              <a:t>Extensão</a:t>
            </a:r>
            <a:r>
              <a:rPr lang="en-US" sz="1600" b="1" kern="0" dirty="0" smtClean="0">
                <a:solidFill>
                  <a:sysClr val="windowText" lastClr="000000"/>
                </a:solidFill>
              </a:rPr>
              <a:t> dos </a:t>
            </a:r>
            <a:r>
              <a:rPr lang="en-US" sz="1600" b="1" kern="0" dirty="0" err="1" smtClean="0">
                <a:solidFill>
                  <a:sysClr val="windowText" lastClr="000000"/>
                </a:solidFill>
              </a:rPr>
              <a:t>Arquivos</a:t>
            </a:r>
            <a:r>
              <a:rPr lang="en-US" sz="1600" b="1" kern="0" dirty="0" smtClean="0">
                <a:solidFill>
                  <a:sysClr val="windowText" lastClr="000000"/>
                </a:solidFill>
              </a:rPr>
              <a:t> (</a:t>
            </a:r>
            <a:r>
              <a:rPr lang="en-US" sz="1600" b="1" kern="0" dirty="0" err="1" smtClean="0">
                <a:solidFill>
                  <a:sysClr val="windowText" lastClr="000000"/>
                </a:solidFill>
              </a:rPr>
              <a:t>Xap</a:t>
            </a:r>
            <a:r>
              <a:rPr lang="en-US" sz="1600" b="1" kern="0" dirty="0" smtClean="0">
                <a:solidFill>
                  <a:sysClr val="windowText" lastClr="000000"/>
                </a:solidFill>
              </a:rPr>
              <a:t> </a:t>
            </a:r>
            <a:r>
              <a:rPr lang="en-US" sz="1600" b="1" kern="0" dirty="0" err="1" smtClean="0">
                <a:solidFill>
                  <a:sysClr val="windowText" lastClr="000000"/>
                </a:solidFill>
              </a:rPr>
              <a:t>para</a:t>
            </a:r>
            <a:r>
              <a:rPr lang="en-US" sz="1600" b="1" kern="0" dirty="0" smtClean="0">
                <a:solidFill>
                  <a:sysClr val="windowText" lastClr="000000"/>
                </a:solidFill>
              </a:rPr>
              <a:t> Zip)</a:t>
            </a:r>
            <a:endParaRPr lang="en-US" sz="1600" b="1" kern="0" dirty="0">
              <a:solidFill>
                <a:sysClr val="windowText" lastClr="000000"/>
              </a:solidFill>
            </a:endParaRPr>
          </a:p>
        </p:txBody>
      </p:sp>
      <p:sp>
        <p:nvSpPr>
          <p:cNvPr id="23" name="Rounded Rectangle 836634"/>
          <p:cNvSpPr>
            <a:spLocks noChangeArrowheads="1"/>
          </p:cNvSpPr>
          <p:nvPr/>
        </p:nvSpPr>
        <p:spPr bwMode="auto">
          <a:xfrm>
            <a:off x="406357" y="40865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5</a:t>
            </a:r>
          </a:p>
        </p:txBody>
      </p:sp>
      <p:sp>
        <p:nvSpPr>
          <p:cNvPr id="24" name="Rounded Rectangle 844804"/>
          <p:cNvSpPr>
            <a:spLocks noChangeArrowheads="1"/>
          </p:cNvSpPr>
          <p:nvPr/>
        </p:nvSpPr>
        <p:spPr bwMode="auto">
          <a:xfrm>
            <a:off x="618132" y="470355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Criando</a:t>
            </a:r>
            <a:r>
              <a:rPr lang="en-US" sz="1600" b="1" kern="0" dirty="0">
                <a:solidFill>
                  <a:sysClr val="windowText" lastClr="000000"/>
                </a:solidFill>
              </a:rPr>
              <a:t> a </a:t>
            </a:r>
            <a:r>
              <a:rPr lang="en-US" sz="1600" b="1" kern="0" dirty="0" err="1">
                <a:solidFill>
                  <a:sysClr val="windowText" lastClr="000000"/>
                </a:solidFill>
              </a:rPr>
              <a:t>Tela</a:t>
            </a:r>
            <a:r>
              <a:rPr lang="en-US" sz="1600" b="1" kern="0" dirty="0">
                <a:solidFill>
                  <a:sysClr val="windowText" lastClr="000000"/>
                </a:solidFill>
              </a:rPr>
              <a:t> de </a:t>
            </a:r>
            <a:r>
              <a:rPr lang="en-US" sz="1600" b="1" kern="0" dirty="0" err="1" smtClean="0">
                <a:solidFill>
                  <a:sysClr val="windowText" lastClr="000000"/>
                </a:solidFill>
              </a:rPr>
              <a:t>Linguagens</a:t>
            </a:r>
            <a:r>
              <a:rPr lang="en-US" sz="1600" b="1" kern="0" dirty="0" smtClean="0">
                <a:solidFill>
                  <a:sysClr val="windowText" lastClr="000000"/>
                </a:solidFill>
              </a:rPr>
              <a:t> (</a:t>
            </a:r>
            <a:r>
              <a:rPr lang="en-US" sz="1600" b="1" kern="0" dirty="0" err="1" smtClean="0">
                <a:solidFill>
                  <a:sysClr val="windowText" lastClr="000000"/>
                </a:solidFill>
              </a:rPr>
              <a:t>Listar</a:t>
            </a:r>
            <a:r>
              <a:rPr lang="en-US" sz="1600" b="1" kern="0" dirty="0" smtClean="0">
                <a:solidFill>
                  <a:sysClr val="windowText" lastClr="000000"/>
                </a:solidFill>
              </a:rPr>
              <a:t>, </a:t>
            </a:r>
            <a:r>
              <a:rPr lang="en-US" sz="1600" b="1" kern="0" dirty="0" err="1" smtClean="0">
                <a:solidFill>
                  <a:sysClr val="windowText" lastClr="000000"/>
                </a:solidFill>
              </a:rPr>
              <a:t>Inserir</a:t>
            </a:r>
            <a:r>
              <a:rPr lang="en-US" sz="1600" b="1" kern="0" dirty="0" smtClean="0">
                <a:solidFill>
                  <a:sysClr val="windowText" lastClr="000000"/>
                </a:solidFill>
              </a:rPr>
              <a:t>) e a </a:t>
            </a:r>
            <a:r>
              <a:rPr lang="en-US" sz="1600" b="1" kern="0" dirty="0" err="1" smtClean="0">
                <a:solidFill>
                  <a:sysClr val="windowText" lastClr="000000"/>
                </a:solidFill>
              </a:rPr>
              <a:t>Tela</a:t>
            </a:r>
            <a:r>
              <a:rPr lang="en-US" sz="1600" b="1" kern="0" dirty="0" smtClean="0">
                <a:solidFill>
                  <a:sysClr val="windowText" lastClr="000000"/>
                </a:solidFill>
              </a:rPr>
              <a:t> (Principal)</a:t>
            </a:r>
            <a:endParaRPr lang="en-US" sz="1600" b="1" kern="0" dirty="0">
              <a:solidFill>
                <a:sysClr val="windowText" lastClr="000000"/>
              </a:solidFill>
            </a:endParaRPr>
          </a:p>
        </p:txBody>
      </p:sp>
      <p:sp>
        <p:nvSpPr>
          <p:cNvPr id="25" name="Rounded Rectangle 836634"/>
          <p:cNvSpPr>
            <a:spLocks noChangeArrowheads="1"/>
          </p:cNvSpPr>
          <p:nvPr/>
        </p:nvSpPr>
        <p:spPr bwMode="auto">
          <a:xfrm>
            <a:off x="400770" y="48194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6</a:t>
            </a:r>
          </a:p>
        </p:txBody>
      </p:sp>
      <p:sp>
        <p:nvSpPr>
          <p:cNvPr id="16" name="Rounded Rectangle 844804"/>
          <p:cNvSpPr>
            <a:spLocks noChangeArrowheads="1"/>
          </p:cNvSpPr>
          <p:nvPr/>
        </p:nvSpPr>
        <p:spPr bwMode="auto">
          <a:xfrm>
            <a:off x="635594" y="54423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Setando</a:t>
            </a:r>
            <a:r>
              <a:rPr lang="en-US" sz="1600" b="1" kern="0" dirty="0" smtClean="0">
                <a:solidFill>
                  <a:sysClr val="windowText" lastClr="000000"/>
                </a:solidFill>
              </a:rPr>
              <a:t> o </a:t>
            </a:r>
            <a:r>
              <a:rPr lang="en-US" sz="1600" b="1" kern="0" dirty="0" err="1" smtClean="0">
                <a:solidFill>
                  <a:sysClr val="windowText" lastClr="000000"/>
                </a:solidFill>
              </a:rPr>
              <a:t>Formulário</a:t>
            </a:r>
            <a:r>
              <a:rPr lang="en-US" sz="1600" b="1" kern="0" dirty="0" smtClean="0">
                <a:solidFill>
                  <a:sysClr val="windowText" lastClr="000000"/>
                </a:solidFill>
              </a:rPr>
              <a:t> </a:t>
            </a:r>
            <a:r>
              <a:rPr lang="en-US" sz="1600" b="1" kern="0" dirty="0" err="1" smtClean="0">
                <a:solidFill>
                  <a:sysClr val="windowText" lastClr="000000"/>
                </a:solidFill>
              </a:rPr>
              <a:t>Inicial</a:t>
            </a:r>
            <a:r>
              <a:rPr lang="en-US" sz="1600" b="1" kern="0" dirty="0" smtClean="0">
                <a:solidFill>
                  <a:sysClr val="windowText" lastClr="000000"/>
                </a:solidFill>
              </a:rPr>
              <a:t> no </a:t>
            </a:r>
            <a:r>
              <a:rPr lang="en-US" sz="1600" b="1" kern="0" dirty="0" err="1" smtClean="0">
                <a:solidFill>
                  <a:sysClr val="windowText" lastClr="000000"/>
                </a:solidFill>
              </a:rPr>
              <a:t>Método</a:t>
            </a:r>
            <a:r>
              <a:rPr lang="en-US" sz="1600" b="1" kern="0" dirty="0" smtClean="0">
                <a:solidFill>
                  <a:sysClr val="windowText" lastClr="000000"/>
                </a:solidFill>
              </a:rPr>
              <a:t> </a:t>
            </a:r>
            <a:r>
              <a:rPr lang="en-US" sz="1600" b="1" kern="0" dirty="0" err="1" smtClean="0">
                <a:solidFill>
                  <a:sysClr val="windowText" lastClr="000000"/>
                </a:solidFill>
              </a:rPr>
              <a:t>StartUp</a:t>
            </a:r>
            <a:r>
              <a:rPr lang="en-US" sz="1600" b="1" kern="0" dirty="0" smtClean="0">
                <a:solidFill>
                  <a:sysClr val="windowText" lastClr="000000"/>
                </a:solidFill>
              </a:rPr>
              <a:t> (</a:t>
            </a:r>
            <a:r>
              <a:rPr lang="en-US" sz="1600" b="1" kern="0" dirty="0" err="1" smtClean="0">
                <a:solidFill>
                  <a:sysClr val="windowText" lastClr="000000"/>
                </a:solidFill>
              </a:rPr>
              <a:t>App.xaml</a:t>
            </a:r>
            <a:r>
              <a:rPr lang="en-US" sz="1600" b="1" kern="0" dirty="0" smtClean="0">
                <a:solidFill>
                  <a:sysClr val="windowText" lastClr="000000"/>
                </a:solidFill>
              </a:rPr>
              <a:t>)</a:t>
            </a:r>
            <a:endParaRPr lang="en-US" sz="1600" b="1" kern="0" dirty="0">
              <a:solidFill>
                <a:sysClr val="windowText" lastClr="000000"/>
              </a:solidFill>
            </a:endParaRPr>
          </a:p>
        </p:txBody>
      </p:sp>
      <p:sp>
        <p:nvSpPr>
          <p:cNvPr id="17" name="Rounded Rectangle 836634"/>
          <p:cNvSpPr>
            <a:spLocks noChangeArrowheads="1"/>
          </p:cNvSpPr>
          <p:nvPr/>
        </p:nvSpPr>
        <p:spPr bwMode="auto">
          <a:xfrm>
            <a:off x="418232" y="55582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7</a:t>
            </a:r>
          </a:p>
        </p:txBody>
      </p:sp>
    </p:spTree>
    <p:extLst>
      <p:ext uri="{BB962C8B-B14F-4D97-AF65-F5344CB8AC3E}">
        <p14:creationId xmlns:p14="http://schemas.microsoft.com/office/powerpoint/2010/main" val="35522451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7</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um EF e</a:t>
            </a:r>
            <a:r>
              <a:rPr kumimoji="0" lang="en-US" sz="1600" b="1" i="0" u="none" strike="noStrike" kern="0" cap="none" spc="0" normalizeH="0" noProof="0" dirty="0" smtClean="0">
                <a:ln>
                  <a:noFill/>
                </a:ln>
                <a:solidFill>
                  <a:sysClr val="windowText" lastClr="000000"/>
                </a:solidFill>
                <a:effectLst/>
                <a:uLnTx/>
                <a:uFillTx/>
              </a:rPr>
              <a:t> um WCF Data Services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8</a:t>
            </a:r>
          </a:p>
        </p:txBody>
      </p:sp>
      <p:sp>
        <p:nvSpPr>
          <p:cNvPr id="10"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Consumindo</a:t>
            </a:r>
            <a:r>
              <a:rPr lang="en-US" sz="1600" b="1" kern="0" dirty="0" smtClean="0">
                <a:solidFill>
                  <a:sysClr val="windowText" lastClr="000000"/>
                </a:solidFill>
              </a:rPr>
              <a:t> o WCF no </a:t>
            </a:r>
            <a:r>
              <a:rPr lang="en-US" sz="1600" b="1" kern="0" dirty="0" err="1" smtClean="0">
                <a:solidFill>
                  <a:sysClr val="windowText" lastClr="000000"/>
                </a:solidFill>
              </a:rPr>
              <a:t>SilverLight</a:t>
            </a:r>
            <a:r>
              <a:rPr lang="en-US" sz="1600" b="1" kern="0" dirty="0" smtClean="0">
                <a:solidFill>
                  <a:sysClr val="windowText" lastClr="000000"/>
                </a:solidFill>
              </a:rPr>
              <a:t> (</a:t>
            </a:r>
            <a:r>
              <a:rPr lang="en-US" sz="1600" b="1" kern="0" dirty="0" err="1" smtClean="0">
                <a:solidFill>
                  <a:sysClr val="windowText" lastClr="000000"/>
                </a:solidFill>
              </a:rPr>
              <a:t>Lista</a:t>
            </a:r>
            <a:r>
              <a:rPr lang="en-US" sz="1600" b="1" kern="0" dirty="0" smtClean="0">
                <a:solidFill>
                  <a:sysClr val="windowText" lastClr="000000"/>
                </a:solidFill>
              </a:rPr>
              <a:t>, </a:t>
            </a:r>
            <a:r>
              <a:rPr lang="en-US" sz="1600" b="1" kern="0" dirty="0" err="1" smtClean="0">
                <a:solidFill>
                  <a:sysClr val="windowText" lastClr="000000"/>
                </a:solidFill>
              </a:rPr>
              <a:t>Inserir</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9</a:t>
            </a:r>
          </a:p>
        </p:txBody>
      </p:sp>
    </p:spTree>
    <p:extLst>
      <p:ext uri="{BB962C8B-B14F-4D97-AF65-F5344CB8AC3E}">
        <p14:creationId xmlns:p14="http://schemas.microsoft.com/office/powerpoint/2010/main" val="26101919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SilverLight</a:t>
            </a:r>
            <a:r>
              <a:rPr lang="pt-BR" sz="4000" dirty="0" smtClean="0"/>
              <a:t> e </a:t>
            </a:r>
            <a:r>
              <a:rPr lang="pt-BR" sz="4000" dirty="0" err="1" smtClean="0"/>
              <a:t>QueryString</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8</a:t>
            </a:fld>
            <a:endParaRPr lang="en-US" dirty="0">
              <a:solidFill>
                <a:srgbClr val="FFFFFF">
                  <a:tint val="75000"/>
                </a:srgbClr>
              </a:solidFill>
            </a:endParaRPr>
          </a:p>
        </p:txBody>
      </p:sp>
      <p:sp>
        <p:nvSpPr>
          <p:cNvPr id="14"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Adicionando</a:t>
            </a:r>
            <a:r>
              <a:rPr lang="en-US" sz="1600" b="1" kern="0" dirty="0" smtClean="0">
                <a:solidFill>
                  <a:sysClr val="windowText" lastClr="000000"/>
                </a:solidFill>
              </a:rPr>
              <a:t> um Novo </a:t>
            </a:r>
            <a:r>
              <a:rPr lang="en-US" sz="1600" b="1" kern="0" dirty="0" err="1" smtClean="0">
                <a:solidFill>
                  <a:sysClr val="windowText" lastClr="000000"/>
                </a:solidFill>
              </a:rPr>
              <a:t>Projeto</a:t>
            </a:r>
            <a:r>
              <a:rPr lang="en-US" sz="1600" b="1" kern="0" dirty="0" smtClean="0">
                <a:solidFill>
                  <a:sysClr val="windowText" lastClr="000000"/>
                </a:solidFill>
              </a:rPr>
              <a:t> </a:t>
            </a:r>
            <a:r>
              <a:rPr lang="en-US" sz="1600" b="1" kern="0" dirty="0" err="1" smtClean="0">
                <a:solidFill>
                  <a:sysClr val="windowText" lastClr="000000"/>
                </a:solidFill>
              </a:rPr>
              <a:t>SilverLight</a:t>
            </a:r>
            <a:r>
              <a:rPr lang="en-US" sz="1600" b="1" kern="0" dirty="0" smtClean="0">
                <a:solidFill>
                  <a:sysClr val="windowText" lastClr="000000"/>
                </a:solidFill>
              </a:rPr>
              <a:t> </a:t>
            </a:r>
            <a:r>
              <a:rPr lang="en-US" sz="1600" b="1" kern="0" dirty="0" err="1" smtClean="0">
                <a:solidFill>
                  <a:sysClr val="windowText" lastClr="000000"/>
                </a:solidFill>
              </a:rPr>
              <a:t>na</a:t>
            </a:r>
            <a:r>
              <a:rPr lang="en-US" sz="1600" b="1" kern="0" dirty="0" smtClean="0">
                <a:solidFill>
                  <a:sysClr val="windowText" lastClr="000000"/>
                </a:solidFill>
              </a:rPr>
              <a:t> </a:t>
            </a:r>
            <a:r>
              <a:rPr lang="en-US" sz="1600" b="1" kern="0" dirty="0" err="1" smtClean="0">
                <a:solidFill>
                  <a:sysClr val="windowText" lastClr="000000"/>
                </a:solidFill>
              </a:rPr>
              <a:t>Solução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6"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Criando</a:t>
            </a:r>
            <a:r>
              <a:rPr lang="en-US" sz="1600" b="1" kern="0" dirty="0" smtClean="0">
                <a:solidFill>
                  <a:sysClr val="windowText" lastClr="000000"/>
                </a:solidFill>
              </a:rPr>
              <a:t>/</a:t>
            </a:r>
            <a:r>
              <a:rPr lang="en-US" sz="1600" b="1" kern="0" dirty="0" err="1" smtClean="0">
                <a:solidFill>
                  <a:sysClr val="windowText" lastClr="000000"/>
                </a:solidFill>
              </a:rPr>
              <a:t>Codificando</a:t>
            </a:r>
            <a:r>
              <a:rPr lang="en-US" sz="1600" b="1" kern="0" dirty="0" smtClean="0">
                <a:solidFill>
                  <a:sysClr val="windowText" lastClr="000000"/>
                </a:solidFill>
              </a:rPr>
              <a:t> a </a:t>
            </a:r>
            <a:r>
              <a:rPr lang="en-US" sz="1600" b="1" kern="0" dirty="0" err="1" smtClean="0">
                <a:solidFill>
                  <a:sysClr val="windowText" lastClr="000000"/>
                </a:solidFill>
              </a:rPr>
              <a:t>Tela</a:t>
            </a:r>
            <a:r>
              <a:rPr lang="en-US" sz="1600" b="1" kern="0" dirty="0" smtClean="0">
                <a:solidFill>
                  <a:sysClr val="windowText" lastClr="000000"/>
                </a:solidFill>
              </a:rPr>
              <a:t> </a:t>
            </a:r>
            <a:r>
              <a:rPr lang="en-US" sz="1600" b="1" kern="0" dirty="0" err="1" smtClean="0">
                <a:solidFill>
                  <a:sysClr val="windowText" lastClr="000000"/>
                </a:solidFill>
              </a:rPr>
              <a:t>MainPage.xaml</a:t>
            </a:r>
            <a:endParaRPr lang="en-US" sz="1600" b="1" kern="0" dirty="0" smtClean="0">
              <a:solidFill>
                <a:sysClr val="windowText" lastClr="000000"/>
              </a:solidFill>
            </a:endParaRPr>
          </a:p>
        </p:txBody>
      </p:sp>
      <p:sp>
        <p:nvSpPr>
          <p:cNvPr id="17"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8" name="Rounded Rectangle 844804"/>
          <p:cNvSpPr>
            <a:spLocks noChangeArrowheads="1"/>
          </p:cNvSpPr>
          <p:nvPr/>
        </p:nvSpPr>
        <p:spPr bwMode="auto">
          <a:xfrm>
            <a:off x="611844" y="248448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Criando</a:t>
            </a:r>
            <a:r>
              <a:rPr lang="en-US" sz="1600" b="1" kern="0" dirty="0" smtClean="0">
                <a:solidFill>
                  <a:sysClr val="windowText" lastClr="000000"/>
                </a:solidFill>
              </a:rPr>
              <a:t> as </a:t>
            </a:r>
            <a:r>
              <a:rPr lang="en-US" sz="1600" b="1" kern="0" dirty="0" err="1" smtClean="0">
                <a:solidFill>
                  <a:sysClr val="windowText" lastClr="000000"/>
                </a:solidFill>
              </a:rPr>
              <a:t>Páginas</a:t>
            </a:r>
            <a:r>
              <a:rPr lang="en-US" sz="1600" b="1" kern="0" dirty="0" smtClean="0">
                <a:solidFill>
                  <a:sysClr val="windowText" lastClr="000000"/>
                </a:solidFill>
              </a:rPr>
              <a:t> (</a:t>
            </a:r>
            <a:r>
              <a:rPr lang="en-US" sz="1600" b="1" kern="0" dirty="0" err="1" smtClean="0">
                <a:solidFill>
                  <a:sysClr val="windowText" lastClr="000000"/>
                </a:solidFill>
              </a:rPr>
              <a:t>QueryString</a:t>
            </a:r>
            <a:r>
              <a:rPr lang="en-US" sz="1600" b="1" kern="0" dirty="0" smtClean="0">
                <a:solidFill>
                  <a:sysClr val="windowText" lastClr="000000"/>
                </a:solidFill>
              </a:rPr>
              <a:t>) no </a:t>
            </a:r>
            <a:r>
              <a:rPr lang="en-US" sz="1600" b="1" kern="0" dirty="0" err="1" smtClean="0">
                <a:solidFill>
                  <a:sysClr val="windowText" lastClr="000000"/>
                </a:solidFill>
              </a:rPr>
              <a:t>Projeto</a:t>
            </a:r>
            <a:r>
              <a:rPr lang="en-US" sz="1600" b="1" kern="0" dirty="0" smtClean="0">
                <a:solidFill>
                  <a:sysClr val="windowText" lastClr="000000"/>
                </a:solidFill>
              </a:rPr>
              <a:t> Web</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9" name="Rounded Rectangle 836634"/>
          <p:cNvSpPr>
            <a:spLocks noChangeArrowheads="1"/>
          </p:cNvSpPr>
          <p:nvPr/>
        </p:nvSpPr>
        <p:spPr bwMode="auto">
          <a:xfrm>
            <a:off x="406357" y="260037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20" name="Rounded Rectangle 844804"/>
          <p:cNvSpPr>
            <a:spLocks noChangeArrowheads="1"/>
          </p:cNvSpPr>
          <p:nvPr/>
        </p:nvSpPr>
        <p:spPr bwMode="auto">
          <a:xfrm>
            <a:off x="625338" y="319269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Compilando</a:t>
            </a:r>
            <a:r>
              <a:rPr lang="en-US" sz="1600" b="1" kern="0" dirty="0">
                <a:solidFill>
                  <a:sysClr val="windowText" lastClr="000000"/>
                </a:solidFill>
              </a:rPr>
              <a:t> a </a:t>
            </a:r>
            <a:r>
              <a:rPr lang="en-US" sz="1600" b="1" kern="0" dirty="0" err="1">
                <a:solidFill>
                  <a:sysClr val="windowText" lastClr="000000"/>
                </a:solidFill>
              </a:rPr>
              <a:t>Solução</a:t>
            </a:r>
            <a:r>
              <a:rPr lang="en-US" sz="1600" b="1" kern="0" dirty="0">
                <a:solidFill>
                  <a:sysClr val="windowText" lastClr="000000"/>
                </a:solidFill>
              </a:rPr>
              <a:t> (</a:t>
            </a:r>
            <a:r>
              <a:rPr lang="en-US" sz="1600" b="1" kern="0" dirty="0" err="1">
                <a:solidFill>
                  <a:sysClr val="windowText" lastClr="000000"/>
                </a:solidFill>
              </a:rPr>
              <a:t>Visualizando</a:t>
            </a:r>
            <a:r>
              <a:rPr lang="en-US" sz="1600" b="1" kern="0" dirty="0">
                <a:solidFill>
                  <a:sysClr val="windowText" lastClr="000000"/>
                </a:solidFill>
              </a:rPr>
              <a:t> a Pasta </a:t>
            </a:r>
            <a:r>
              <a:rPr lang="en-US" sz="1600" b="1" kern="0" dirty="0" err="1">
                <a:solidFill>
                  <a:sysClr val="windowText" lastClr="000000"/>
                </a:solidFill>
              </a:rPr>
              <a:t>ClientBin</a:t>
            </a:r>
            <a:r>
              <a:rPr lang="en-US" sz="1600" b="1" kern="0" dirty="0">
                <a:solidFill>
                  <a:sysClr val="windowText" lastClr="000000"/>
                </a:solidFill>
              </a:rPr>
              <a:t>)</a:t>
            </a:r>
          </a:p>
        </p:txBody>
      </p:sp>
      <p:sp>
        <p:nvSpPr>
          <p:cNvPr id="21" name="Rounded Rectangle 836634"/>
          <p:cNvSpPr>
            <a:spLocks noChangeArrowheads="1"/>
          </p:cNvSpPr>
          <p:nvPr/>
        </p:nvSpPr>
        <p:spPr bwMode="auto">
          <a:xfrm>
            <a:off x="407976" y="330858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Tree>
    <p:extLst>
      <p:ext uri="{BB962C8B-B14F-4D97-AF65-F5344CB8AC3E}">
        <p14:creationId xmlns:p14="http://schemas.microsoft.com/office/powerpoint/2010/main" val="25129073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SilverLight</a:t>
            </a:r>
            <a:r>
              <a:rPr lang="pt-BR" sz="4000" dirty="0" smtClean="0"/>
              <a:t> e Navegação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9</a:t>
            </a:fld>
            <a:endParaRPr lang="en-US" dirty="0">
              <a:solidFill>
                <a:srgbClr val="FFFFFF">
                  <a:tint val="75000"/>
                </a:srgbClr>
              </a:solidFill>
            </a:endParaRPr>
          </a:p>
        </p:txBody>
      </p:sp>
      <p:sp>
        <p:nvSpPr>
          <p:cNvPr id="14"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Adicionando</a:t>
            </a:r>
            <a:r>
              <a:rPr lang="en-US" sz="1600" b="1" kern="0" dirty="0" smtClean="0">
                <a:solidFill>
                  <a:sysClr val="windowText" lastClr="000000"/>
                </a:solidFill>
              </a:rPr>
              <a:t> um Novo </a:t>
            </a:r>
            <a:r>
              <a:rPr lang="en-US" sz="1600" b="1" kern="0" dirty="0" err="1" smtClean="0">
                <a:solidFill>
                  <a:sysClr val="windowText" lastClr="000000"/>
                </a:solidFill>
              </a:rPr>
              <a:t>Projeto</a:t>
            </a:r>
            <a:r>
              <a:rPr lang="en-US" sz="1600" b="1" kern="0" dirty="0" smtClean="0">
                <a:solidFill>
                  <a:sysClr val="windowText" lastClr="000000"/>
                </a:solidFill>
              </a:rPr>
              <a:t> </a:t>
            </a:r>
            <a:r>
              <a:rPr lang="en-US" sz="1600" b="1" kern="0" dirty="0" err="1" smtClean="0">
                <a:solidFill>
                  <a:sysClr val="windowText" lastClr="000000"/>
                </a:solidFill>
              </a:rPr>
              <a:t>SilverLight</a:t>
            </a:r>
            <a:r>
              <a:rPr lang="en-US" sz="1600" b="1" kern="0" dirty="0" smtClean="0">
                <a:solidFill>
                  <a:sysClr val="windowText" lastClr="000000"/>
                </a:solidFill>
              </a:rPr>
              <a:t> </a:t>
            </a:r>
            <a:r>
              <a:rPr lang="en-US" sz="1600" b="1" kern="0" dirty="0" err="1" smtClean="0">
                <a:solidFill>
                  <a:sysClr val="windowText" lastClr="000000"/>
                </a:solidFill>
              </a:rPr>
              <a:t>na</a:t>
            </a:r>
            <a:r>
              <a:rPr lang="en-US" sz="1600" b="1" kern="0" dirty="0" smtClean="0">
                <a:solidFill>
                  <a:sysClr val="windowText" lastClr="000000"/>
                </a:solidFill>
              </a:rPr>
              <a:t> </a:t>
            </a:r>
            <a:r>
              <a:rPr lang="en-US" sz="1600" b="1" kern="0" dirty="0" err="1" smtClean="0">
                <a:solidFill>
                  <a:sysClr val="windowText" lastClr="000000"/>
                </a:solidFill>
              </a:rPr>
              <a:t>Solução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6"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Criando</a:t>
            </a:r>
            <a:r>
              <a:rPr lang="en-US" sz="1600" b="1" kern="0" dirty="0" smtClean="0">
                <a:solidFill>
                  <a:sysClr val="windowText" lastClr="000000"/>
                </a:solidFill>
              </a:rPr>
              <a:t>/</a:t>
            </a:r>
            <a:r>
              <a:rPr lang="en-US" sz="1600" b="1" kern="0" dirty="0" err="1" smtClean="0">
                <a:solidFill>
                  <a:sysClr val="windowText" lastClr="000000"/>
                </a:solidFill>
              </a:rPr>
              <a:t>Codificando</a:t>
            </a:r>
            <a:r>
              <a:rPr lang="en-US" sz="1600" b="1" kern="0" dirty="0" smtClean="0">
                <a:solidFill>
                  <a:sysClr val="windowText" lastClr="000000"/>
                </a:solidFill>
              </a:rPr>
              <a:t> a </a:t>
            </a:r>
            <a:r>
              <a:rPr lang="en-US" sz="1600" b="1" kern="0" dirty="0" err="1" smtClean="0">
                <a:solidFill>
                  <a:sysClr val="windowText" lastClr="000000"/>
                </a:solidFill>
              </a:rPr>
              <a:t>Tela</a:t>
            </a:r>
            <a:r>
              <a:rPr lang="en-US" sz="1600" b="1" kern="0" dirty="0" smtClean="0">
                <a:solidFill>
                  <a:sysClr val="windowText" lastClr="000000"/>
                </a:solidFill>
              </a:rPr>
              <a:t> </a:t>
            </a:r>
            <a:r>
              <a:rPr lang="en-US" sz="1600" b="1" kern="0" dirty="0" err="1" smtClean="0">
                <a:solidFill>
                  <a:sysClr val="windowText" lastClr="000000"/>
                </a:solidFill>
              </a:rPr>
              <a:t>MainPage.xaml</a:t>
            </a:r>
            <a:endParaRPr lang="en-US" sz="1600" b="1" kern="0" dirty="0" smtClean="0">
              <a:solidFill>
                <a:sysClr val="windowText" lastClr="000000"/>
              </a:solidFill>
            </a:endParaRPr>
          </a:p>
        </p:txBody>
      </p:sp>
      <p:sp>
        <p:nvSpPr>
          <p:cNvPr id="17"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8" name="Rounded Rectangle 844804"/>
          <p:cNvSpPr>
            <a:spLocks noChangeArrowheads="1"/>
          </p:cNvSpPr>
          <p:nvPr/>
        </p:nvSpPr>
        <p:spPr bwMode="auto">
          <a:xfrm>
            <a:off x="611844" y="248448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Criando</a:t>
            </a:r>
            <a:r>
              <a:rPr lang="en-US" sz="1600" b="1" kern="0" dirty="0" smtClean="0">
                <a:solidFill>
                  <a:sysClr val="windowText" lastClr="000000"/>
                </a:solidFill>
              </a:rPr>
              <a:t> as </a:t>
            </a:r>
            <a:r>
              <a:rPr lang="en-US" sz="1600" b="1" kern="0" dirty="0" err="1" smtClean="0">
                <a:solidFill>
                  <a:sysClr val="windowText" lastClr="000000"/>
                </a:solidFill>
              </a:rPr>
              <a:t>Páginas</a:t>
            </a:r>
            <a:r>
              <a:rPr lang="en-US" sz="1600" b="1" kern="0" dirty="0" smtClean="0">
                <a:solidFill>
                  <a:sysClr val="windowText" lastClr="000000"/>
                </a:solidFill>
              </a:rPr>
              <a:t> (</a:t>
            </a:r>
            <a:r>
              <a:rPr lang="en-US" sz="1600" b="1" kern="0" dirty="0" err="1" smtClean="0">
                <a:solidFill>
                  <a:sysClr val="windowText" lastClr="000000"/>
                </a:solidFill>
              </a:rPr>
              <a:t>Navegacao</a:t>
            </a:r>
            <a:r>
              <a:rPr lang="en-US" sz="1600" b="1" kern="0" dirty="0" smtClean="0">
                <a:solidFill>
                  <a:sysClr val="windowText" lastClr="000000"/>
                </a:solidFill>
              </a:rPr>
              <a:t>) no </a:t>
            </a:r>
            <a:r>
              <a:rPr lang="en-US" sz="1600" b="1" kern="0" dirty="0" err="1" smtClean="0">
                <a:solidFill>
                  <a:sysClr val="windowText" lastClr="000000"/>
                </a:solidFill>
              </a:rPr>
              <a:t>Projeto</a:t>
            </a:r>
            <a:r>
              <a:rPr lang="en-US" sz="1600" b="1" kern="0" dirty="0" smtClean="0">
                <a:solidFill>
                  <a:sysClr val="windowText" lastClr="000000"/>
                </a:solidFill>
              </a:rPr>
              <a:t> Web</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9" name="Rounded Rectangle 836634"/>
          <p:cNvSpPr>
            <a:spLocks noChangeArrowheads="1"/>
          </p:cNvSpPr>
          <p:nvPr/>
        </p:nvSpPr>
        <p:spPr bwMode="auto">
          <a:xfrm>
            <a:off x="406357" y="260037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20" name="Rounded Rectangle 844804"/>
          <p:cNvSpPr>
            <a:spLocks noChangeArrowheads="1"/>
          </p:cNvSpPr>
          <p:nvPr/>
        </p:nvSpPr>
        <p:spPr bwMode="auto">
          <a:xfrm>
            <a:off x="625338" y="319269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Compilando</a:t>
            </a:r>
            <a:r>
              <a:rPr lang="en-US" sz="1600" b="1" kern="0" dirty="0">
                <a:solidFill>
                  <a:sysClr val="windowText" lastClr="000000"/>
                </a:solidFill>
              </a:rPr>
              <a:t> a </a:t>
            </a:r>
            <a:r>
              <a:rPr lang="en-US" sz="1600" b="1" kern="0" dirty="0" err="1">
                <a:solidFill>
                  <a:sysClr val="windowText" lastClr="000000"/>
                </a:solidFill>
              </a:rPr>
              <a:t>Solução</a:t>
            </a:r>
            <a:r>
              <a:rPr lang="en-US" sz="1600" b="1" kern="0" dirty="0">
                <a:solidFill>
                  <a:sysClr val="windowText" lastClr="000000"/>
                </a:solidFill>
              </a:rPr>
              <a:t> (</a:t>
            </a:r>
            <a:r>
              <a:rPr lang="en-US" sz="1600" b="1" kern="0" dirty="0" err="1">
                <a:solidFill>
                  <a:sysClr val="windowText" lastClr="000000"/>
                </a:solidFill>
              </a:rPr>
              <a:t>Visualizando</a:t>
            </a:r>
            <a:r>
              <a:rPr lang="en-US" sz="1600" b="1" kern="0" dirty="0">
                <a:solidFill>
                  <a:sysClr val="windowText" lastClr="000000"/>
                </a:solidFill>
              </a:rPr>
              <a:t> a Pasta </a:t>
            </a:r>
            <a:r>
              <a:rPr lang="en-US" sz="1600" b="1" kern="0" dirty="0" err="1">
                <a:solidFill>
                  <a:sysClr val="windowText" lastClr="000000"/>
                </a:solidFill>
              </a:rPr>
              <a:t>ClientBin</a:t>
            </a:r>
            <a:r>
              <a:rPr lang="en-US" sz="1600" b="1" kern="0" dirty="0">
                <a:solidFill>
                  <a:sysClr val="windowText" lastClr="000000"/>
                </a:solidFill>
              </a:rPr>
              <a:t>)</a:t>
            </a:r>
          </a:p>
        </p:txBody>
      </p:sp>
      <p:sp>
        <p:nvSpPr>
          <p:cNvPr id="21" name="Rounded Rectangle 836634"/>
          <p:cNvSpPr>
            <a:spLocks noChangeArrowheads="1"/>
          </p:cNvSpPr>
          <p:nvPr/>
        </p:nvSpPr>
        <p:spPr bwMode="auto">
          <a:xfrm>
            <a:off x="407976" y="330858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Tree>
    <p:extLst>
      <p:ext uri="{BB962C8B-B14F-4D97-AF65-F5344CB8AC3E}">
        <p14:creationId xmlns:p14="http://schemas.microsoft.com/office/powerpoint/2010/main" val="107926452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3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841BEA-1025-42C1-8099-4136188DAB56}">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4254</TotalTime>
  <Words>701</Words>
  <Application>Microsoft Office PowerPoint</Application>
  <PresentationFormat>Apresentação na tela (4:3)</PresentationFormat>
  <Paragraphs>129</Paragraphs>
  <Slides>14</Slides>
  <Notes>2</Notes>
  <HiddenSlides>0</HiddenSlides>
  <MMClips>0</MMClips>
  <ScaleCrop>false</ScaleCrop>
  <HeadingPairs>
    <vt:vector size="4" baseType="variant">
      <vt:variant>
        <vt:lpstr>Tema</vt:lpstr>
      </vt:variant>
      <vt:variant>
        <vt:i4>8</vt:i4>
      </vt:variant>
      <vt:variant>
        <vt:lpstr>Títulos de slides</vt:lpstr>
      </vt:variant>
      <vt:variant>
        <vt:i4>14</vt:i4>
      </vt:variant>
    </vt:vector>
  </HeadingPairs>
  <TitlesOfParts>
    <vt:vector size="22"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3_7-20472_Visual_Studio_Template_Dark_4x3</vt:lpstr>
      <vt:lpstr>SilverLight</vt:lpstr>
      <vt:lpstr>Introdução</vt:lpstr>
      <vt:lpstr>Funcionamento do SilverLight</vt:lpstr>
      <vt:lpstr>Instalações SilverLight</vt:lpstr>
      <vt:lpstr>Sistemas Operacionais</vt:lpstr>
      <vt:lpstr>Demonstração</vt:lpstr>
      <vt:lpstr>Demonstração</vt:lpstr>
      <vt:lpstr>SilverLight e QueryString</vt:lpstr>
      <vt:lpstr>SilverLight e Navegação</vt:lpstr>
      <vt:lpstr>SilverLight Out-of-Browser</vt:lpstr>
      <vt:lpstr>Demonstração</vt:lpstr>
      <vt:lpstr>SilverLight Data Annotations </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Leonardo Lourenço</dc:creator>
  <cp:lastModifiedBy>Leonardo</cp:lastModifiedBy>
  <cp:revision>642</cp:revision>
  <dcterms:created xsi:type="dcterms:W3CDTF">2009-11-30T15:12:17Z</dcterms:created>
  <dcterms:modified xsi:type="dcterms:W3CDTF">2011-10-21T02:33:00Z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