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5.xml" ContentType="application/vnd.openxmlformats-officedocument.theme+xml"/>
  <Override PartName="/ppt/slideLayouts/slideLayout41.xml" ContentType="application/vnd.openxmlformats-officedocument.presentationml.slideLayout+xml"/>
  <Override PartName="/ppt/theme/theme6.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7.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23" r:id="rId5"/>
    <p:sldMasterId id="2147483718" r:id="rId6"/>
    <p:sldMasterId id="2147483735" r:id="rId7"/>
    <p:sldMasterId id="2147483749" r:id="rId8"/>
    <p:sldMasterId id="2147483757" r:id="rId9"/>
    <p:sldMasterId id="2147483759" r:id="rId10"/>
    <p:sldMasterId id="2147483772" r:id="rId11"/>
  </p:sldMasterIdLst>
  <p:notesMasterIdLst>
    <p:notesMasterId r:id="rId26"/>
  </p:notesMasterIdLst>
  <p:handoutMasterIdLst>
    <p:handoutMasterId r:id="rId27"/>
  </p:handoutMasterIdLst>
  <p:sldIdLst>
    <p:sldId id="257" r:id="rId12"/>
    <p:sldId id="357" r:id="rId13"/>
    <p:sldId id="347" r:id="rId14"/>
    <p:sldId id="361" r:id="rId15"/>
    <p:sldId id="362" r:id="rId16"/>
    <p:sldId id="352" r:id="rId17"/>
    <p:sldId id="359" r:id="rId18"/>
    <p:sldId id="351" r:id="rId19"/>
    <p:sldId id="353" r:id="rId20"/>
    <p:sldId id="360" r:id="rId21"/>
    <p:sldId id="363" r:id="rId22"/>
    <p:sldId id="364" r:id="rId23"/>
    <p:sldId id="365" r:id="rId24"/>
    <p:sldId id="271" r:id="rId25"/>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8F57B"/>
    <a:srgbClr val="FF0066"/>
    <a:srgbClr val="260859"/>
    <a:srgbClr val="000000"/>
    <a:srgbClr val="FFFFFF"/>
    <a:srgbClr val="056CB6"/>
    <a:srgbClr val="333333"/>
    <a:srgbClr val="292929"/>
    <a:srgbClr val="F6AE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9C7853C-536D-4A76-A0AE-DD22124D55A5}" styleName="Estilo com Tema 1 - Ênfas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2838BEF-8BB2-4498-84A7-C5851F593DF1}" styleName="Estilo Médio 4 - Ênfas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5758FB7-9AC5-4552-8A53-C91805E547FA}" styleName="Estilo com Tema 1 - Ênfas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Estilo Médio 2 - Ênfas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22" autoAdjust="0"/>
    <p:restoredTop sz="89587" autoAdjust="0"/>
  </p:normalViewPr>
  <p:slideViewPr>
    <p:cSldViewPr snapToGrid="0">
      <p:cViewPr>
        <p:scale>
          <a:sx n="80" d="100"/>
          <a:sy n="80" d="100"/>
        </p:scale>
        <p:origin x="-672" y="-78"/>
      </p:cViewPr>
      <p:guideLst>
        <p:guide orient="horz" pos="144"/>
        <p:guide orient="horz" pos="912"/>
        <p:guide orient="horz" pos="1484"/>
        <p:guide orient="horz" pos="1200"/>
        <p:guide orient="horz" pos="2731"/>
        <p:guide orient="horz" pos="4176"/>
        <p:guide orient="horz" pos="2737"/>
        <p:guide pos="2880"/>
        <p:guide pos="240"/>
        <p:guide pos="460"/>
        <p:guide pos="5520"/>
        <p:guide pos="52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96" d="100"/>
          <a:sy n="96" d="100"/>
        </p:scale>
        <p:origin x="-355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0.xml"/><Relationship Id="rId7" Type="http://schemas.openxmlformats.org/officeDocument/2006/relationships/slideMaster" Target="slideMasters/slideMaster4.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3.xml"/><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presProps" Target="presProps.xml"/><Relationship Id="rId10" Type="http://schemas.openxmlformats.org/officeDocument/2006/relationships/slideMaster" Target="slideMasters/slideMaster7.xml"/><Relationship Id="rId19" Type="http://schemas.openxmlformats.org/officeDocument/2006/relationships/slide" Target="slides/slide8.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latin typeface="Segoe UI" pitchFamily="34" charset="0"/>
              </a:rPr>
              <a:t>&lt;Event Name and Date&gt;</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10/25/2011</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‹nº›</a:t>
            </a:fld>
            <a:endParaRPr lang="en-US" dirty="0">
              <a:latin typeface="Segoe UI" pitchFamily="34" charset="0"/>
            </a:endParaRPr>
          </a:p>
        </p:txBody>
      </p:sp>
    </p:spTree>
    <p:extLst>
      <p:ext uri="{BB962C8B-B14F-4D97-AF65-F5344CB8AC3E}">
        <p14:creationId xmlns:p14="http://schemas.microsoft.com/office/powerpoint/2010/main" val="14954689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smtClean="0"/>
              <a:t>&lt;Event Name and Date&gt;</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10/25/2011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‹nº›</a:t>
            </a:fld>
            <a:endParaRPr lang="en-US" dirty="0"/>
          </a:p>
        </p:txBody>
      </p:sp>
    </p:spTree>
    <p:extLst>
      <p:ext uri="{BB962C8B-B14F-4D97-AF65-F5344CB8AC3E}">
        <p14:creationId xmlns:p14="http://schemas.microsoft.com/office/powerpoint/2010/main" val="622309497"/>
      </p:ext>
    </p:extLst>
  </p:cSld>
  <p:clrMap bg1="lt1" tx1="dk1" bg2="lt2" tx2="dk2" accent1="accent1" accent2="accent2" accent3="accent3" accent4="accent4" accent5="accent5" accent6="accent6" hlink="hlink" folHlink="folHlink"/>
  <p:hf hdr="0" ftr="0" dt="0"/>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&lt;Event Name and Date&gt;</a:t>
            </a:r>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10/25/2011 11:04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&lt;Event Name and Date&gt;</a:t>
            </a:r>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10/25/2011 11:05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4.xml"/><Relationship Id="rId4"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4.xml"/><Relationship Id="rId4"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4.xml"/><Relationship Id="rId4" Type="http://schemas.openxmlformats.org/officeDocument/2006/relationships/image" Target="../media/image7.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7.xml"/><Relationship Id="rId4" Type="http://schemas.openxmlformats.org/officeDocument/2006/relationships/image" Target="../media/image7.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7.xml"/><Relationship Id="rId4" Type="http://schemas.openxmlformats.org/officeDocument/2006/relationships/image" Target="../media/image7.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2" name="Picture 11" descr="Dark_4x3_Walkin.png" hidden="1"/>
          <p:cNvPicPr>
            <a:picLocks noChangeAspect="1"/>
          </p:cNvPicPr>
          <p:nvPr userDrawn="1"/>
        </p:nvPicPr>
        <p:blipFill>
          <a:blip r:embed="rId3"/>
          <a:stretch>
            <a:fillRect/>
          </a:stretch>
        </p:blipFill>
        <p:spPr>
          <a:xfrm>
            <a:off x="571" y="428"/>
            <a:ext cx="9142858" cy="6857143"/>
          </a:xfrm>
          <a:prstGeom prst="rect">
            <a:avLst/>
          </a:prstGeom>
        </p:spPr>
      </p:pic>
      <p:sp>
        <p:nvSpPr>
          <p:cNvPr id="8" name="Title 1"/>
          <p:cNvSpPr>
            <a:spLocks noGrp="1"/>
          </p:cNvSpPr>
          <p:nvPr>
            <p:ph type="ctrTitle"/>
          </p:nvPr>
        </p:nvSpPr>
        <p:spPr>
          <a:xfrm>
            <a:off x="381000" y="3452510"/>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10" name="Subtitle 2"/>
          <p:cNvSpPr>
            <a:spLocks noGrp="1"/>
          </p:cNvSpPr>
          <p:nvPr>
            <p:ph type="subTitle" idx="1"/>
          </p:nvPr>
        </p:nvSpPr>
        <p:spPr>
          <a:xfrm>
            <a:off x="381000" y="5700206"/>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1" name="Text Placeholder 6"/>
          <p:cNvSpPr>
            <a:spLocks noGrp="1"/>
          </p:cNvSpPr>
          <p:nvPr>
            <p:ph type="body" sz="quarter" idx="10" hasCustomPrompt="1"/>
          </p:nvPr>
        </p:nvSpPr>
        <p:spPr>
          <a:xfrm>
            <a:off x="381000" y="3195438"/>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15" name="Picture 14" descr="VS Photo.png"/>
          <p:cNvPicPr>
            <a:picLocks noChangeAspect="1"/>
          </p:cNvPicPr>
          <p:nvPr userDrawn="1"/>
        </p:nvPicPr>
        <p:blipFill>
          <a:blip r:embed="rId4" cstate="email"/>
          <a:srcRect t="2124" b="1821"/>
          <a:stretch>
            <a:fillRect/>
          </a:stretch>
        </p:blipFill>
        <p:spPr>
          <a:xfrm>
            <a:off x="381000" y="4103488"/>
            <a:ext cx="2430766" cy="1555955"/>
          </a:xfrm>
          <a:prstGeom prst="rect">
            <a:avLst/>
          </a:prstGeom>
        </p:spPr>
      </p:pic>
      <p:pic>
        <p:nvPicPr>
          <p:cNvPr id="9" name="Picture 8" descr="ms-logo-YPOP_lrg_BR_bL_r.png"/>
          <p:cNvPicPr>
            <a:picLocks noChangeAspect="1"/>
          </p:cNvPicPr>
          <p:nvPr userDrawn="1"/>
        </p:nvPicPr>
        <p:blipFill>
          <a:blip r:embed="rId5"/>
          <a:stretch>
            <a:fillRect/>
          </a:stretch>
        </p:blipFill>
        <p:spPr>
          <a:xfrm>
            <a:off x="381001" y="6489290"/>
            <a:ext cx="849152" cy="140110"/>
          </a:xfrm>
          <a:prstGeom prst="rect">
            <a:avLst/>
          </a:prstGeom>
        </p:spPr>
      </p:pic>
      <p:pic>
        <p:nvPicPr>
          <p:cNvPr id="13" name="Picture 1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chemeClr val="tx1"/>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chemeClr val="tx1"/>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Slide Number Placeholder 4"/>
          <p:cNvSpPr>
            <a:spLocks noGrp="1"/>
          </p:cNvSpPr>
          <p:nvPr>
            <p:ph type="sldNum" sz="quarter" idx="11"/>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userDrawn="1"/>
        </p:nvPicPr>
        <p:blipFill>
          <a:blip r:embed="rId3"/>
          <a:stretch>
            <a:fillRect/>
          </a:stretch>
        </p:blipFill>
        <p:spPr>
          <a:xfrm>
            <a:off x="381001" y="6489290"/>
            <a:ext cx="849152" cy="140110"/>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Use for slides with Software Code">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3"/>
          <p:cNvSpPr>
            <a:spLocks noGrp="1"/>
          </p:cNvSpPr>
          <p:nvPr>
            <p:ph type="title"/>
          </p:nvPr>
        </p:nvSpPr>
        <p:spPr/>
        <p:txBody>
          <a:bodyPr/>
          <a:lstStyle/>
          <a:p>
            <a:r>
              <a:rPr lang="en-US" smtClean="0"/>
              <a:t>Click to edit Master title style</a:t>
            </a:r>
            <a:endParaRPr lang="en-US"/>
          </a:p>
        </p:txBody>
      </p:sp>
      <p:sp>
        <p:nvSpPr>
          <p:cNvPr id="10"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Walkin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2" name="Picture 11" descr="Dark_4x3_Walkin.png" hidden="1"/>
          <p:cNvPicPr>
            <a:picLocks noChangeAspect="1"/>
          </p:cNvPicPr>
          <p:nvPr/>
        </p:nvPicPr>
        <p:blipFill>
          <a:blip r:embed="rId3"/>
          <a:stretch>
            <a:fillRect/>
          </a:stretch>
        </p:blipFill>
        <p:spPr>
          <a:xfrm>
            <a:off x="571" y="428"/>
            <a:ext cx="9142858" cy="6857143"/>
          </a:xfrm>
          <a:prstGeom prst="rect">
            <a:avLst/>
          </a:prstGeom>
        </p:spPr>
      </p:pic>
      <p:sp>
        <p:nvSpPr>
          <p:cNvPr id="8" name="Title 1"/>
          <p:cNvSpPr>
            <a:spLocks noGrp="1"/>
          </p:cNvSpPr>
          <p:nvPr>
            <p:ph type="ctrTitle"/>
          </p:nvPr>
        </p:nvSpPr>
        <p:spPr>
          <a:xfrm>
            <a:off x="381000" y="3452510"/>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pt-BR" smtClean="0"/>
              <a:t>Clique para editar o título mestre</a:t>
            </a:r>
            <a:endParaRPr lang="en-US" dirty="0"/>
          </a:p>
        </p:txBody>
      </p:sp>
      <p:sp>
        <p:nvSpPr>
          <p:cNvPr id="10" name="Subtitle 2"/>
          <p:cNvSpPr>
            <a:spLocks noGrp="1"/>
          </p:cNvSpPr>
          <p:nvPr>
            <p:ph type="subTitle" idx="1"/>
          </p:nvPr>
        </p:nvSpPr>
        <p:spPr>
          <a:xfrm>
            <a:off x="381000" y="5700206"/>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pt-BR" smtClean="0"/>
              <a:t>Clique para editar o estilo do subtítulo mestre</a:t>
            </a:r>
            <a:endParaRPr lang="en-US" dirty="0"/>
          </a:p>
        </p:txBody>
      </p:sp>
      <p:sp>
        <p:nvSpPr>
          <p:cNvPr id="11" name="Text Placeholder 6"/>
          <p:cNvSpPr>
            <a:spLocks noGrp="1"/>
          </p:cNvSpPr>
          <p:nvPr>
            <p:ph type="body" sz="quarter" idx="10" hasCustomPrompt="1"/>
          </p:nvPr>
        </p:nvSpPr>
        <p:spPr>
          <a:xfrm>
            <a:off x="381000" y="3195438"/>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15" name="Picture 14" descr="VS Photo.png"/>
          <p:cNvPicPr>
            <a:picLocks noChangeAspect="1"/>
          </p:cNvPicPr>
          <p:nvPr/>
        </p:nvPicPr>
        <p:blipFill>
          <a:blip r:embed="rId4" cstate="email"/>
          <a:srcRect t="2124" b="1821"/>
          <a:stretch>
            <a:fillRect/>
          </a:stretch>
        </p:blipFill>
        <p:spPr>
          <a:xfrm>
            <a:off x="381000" y="4103488"/>
            <a:ext cx="2430766" cy="1555955"/>
          </a:xfrm>
          <a:prstGeom prst="rect">
            <a:avLst/>
          </a:prstGeom>
        </p:spPr>
      </p:pic>
      <p:pic>
        <p:nvPicPr>
          <p:cNvPr id="9" name="Picture 8" descr="ms-logo-YPOP_lrg_BR_bL_r.png"/>
          <p:cNvPicPr>
            <a:picLocks noChangeAspect="1"/>
          </p:cNvPicPr>
          <p:nvPr/>
        </p:nvPicPr>
        <p:blipFill>
          <a:blip r:embed="rId5"/>
          <a:stretch>
            <a:fillRect/>
          </a:stretch>
        </p:blipFill>
        <p:spPr>
          <a:xfrm>
            <a:off x="381001" y="6489290"/>
            <a:ext cx="849152" cy="14011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pic>
        <p:nvPicPr>
          <p:cNvPr id="14" name="Picture 11" descr="Dark_4x3_Walkin.png" hidden="1"/>
          <p:cNvPicPr>
            <a:picLocks noChangeAspect="1"/>
          </p:cNvPicPr>
          <p:nvPr userDrawn="1"/>
        </p:nvPicPr>
        <p:blipFill>
          <a:blip r:embed="rId3"/>
          <a:stretch>
            <a:fillRect/>
          </a:stretch>
        </p:blipFill>
        <p:spPr>
          <a:xfrm>
            <a:off x="571" y="428"/>
            <a:ext cx="9142858" cy="6857143"/>
          </a:xfrm>
          <a:prstGeom prst="rect">
            <a:avLst/>
          </a:prstGeom>
        </p:spPr>
      </p:pic>
      <p:pic>
        <p:nvPicPr>
          <p:cNvPr id="16" name="Picture 14" descr="VS Photo.png"/>
          <p:cNvPicPr>
            <a:picLocks noChangeAspect="1"/>
          </p:cNvPicPr>
          <p:nvPr userDrawn="1"/>
        </p:nvPicPr>
        <p:blipFill>
          <a:blip r:embed="rId4" cstate="email"/>
          <a:srcRect t="2124" b="1821"/>
          <a:stretch>
            <a:fillRect/>
          </a:stretch>
        </p:blipFill>
        <p:spPr>
          <a:xfrm>
            <a:off x="381000" y="4103488"/>
            <a:ext cx="2430766" cy="1555955"/>
          </a:xfrm>
          <a:prstGeom prst="rect">
            <a:avLst/>
          </a:prstGeom>
        </p:spPr>
      </p:pic>
      <p:pic>
        <p:nvPicPr>
          <p:cNvPr id="17" name="Picture 8" descr="ms-logo-YPOP_lrg_BR_bL_r.png"/>
          <p:cNvPicPr>
            <a:picLocks noChangeAspect="1"/>
          </p:cNvPicPr>
          <p:nvPr userDrawn="1"/>
        </p:nvPicPr>
        <p:blipFill>
          <a:blip r:embed="rId5"/>
          <a:stretch>
            <a:fillRect/>
          </a:stretch>
        </p:blipFill>
        <p:spPr>
          <a:xfrm>
            <a:off x="381001" y="6489290"/>
            <a:ext cx="849152" cy="140110"/>
          </a:xfrm>
          <a:prstGeom prst="rect">
            <a:avLst/>
          </a:prstGeom>
        </p:spPr>
      </p:pic>
      <p:pic>
        <p:nvPicPr>
          <p:cNvPr id="18" name="Picture 1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Walkin 2">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pt-BR" smtClean="0"/>
              <a:t>Clique para editar o título mestre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pt-BR" smtClean="0"/>
              <a:t>Clique para editar o estilo do subtítulo mestre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p:nvPicPr>
        <p:blipFill>
          <a:blip r:embed="rId3"/>
          <a:stretch>
            <a:fillRect/>
          </a:stretch>
        </p:blipFill>
        <p:spPr>
          <a:xfrm>
            <a:off x="381001" y="6489290"/>
            <a:ext cx="849152" cy="14011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pic>
        <p:nvPicPr>
          <p:cNvPr id="8" name="Picture 5" descr="ms-logo-YPOP_lrg_BR_bL_r.png"/>
          <p:cNvPicPr>
            <a:picLocks noChangeAspect="1"/>
          </p:cNvPicPr>
          <p:nvPr userDrawn="1"/>
        </p:nvPicPr>
        <p:blipFill>
          <a:blip r:embed="rId3"/>
          <a:stretch>
            <a:fillRect/>
          </a:stretch>
        </p:blipFill>
        <p:spPr>
          <a:xfrm>
            <a:off x="381001" y="6489290"/>
            <a:ext cx="849152" cy="140110"/>
          </a:xfrm>
          <a:prstGeom prst="rect">
            <a:avLst/>
          </a:prstGeom>
        </p:spPr>
      </p:pic>
      <p:pic>
        <p:nvPicPr>
          <p:cNvPr id="10"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lide de título">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pt-BR" smtClean="0"/>
              <a:t>Clique para editar o título mestre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pt-BR" smtClean="0"/>
              <a:t>Clique para editar o estilo do subtítulo mestre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p:nvPicPr>
        <p:blipFill>
          <a:blip r:embed="rId3"/>
          <a:stretch>
            <a:fillRect/>
          </a:stretch>
        </p:blipFill>
        <p:spPr>
          <a:xfrm>
            <a:off x="381001" y="6489290"/>
            <a:ext cx="849152" cy="14011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80823" y="2804628"/>
            <a:ext cx="7682177" cy="1523494"/>
          </a:xfrm>
        </p:spPr>
        <p:txBody>
          <a:bodyPr anchor="ctr" anchorCtr="0">
            <a:noAutofit/>
          </a:bodyPr>
          <a:lstStyle>
            <a:lvl1pPr algn="r">
              <a:lnSpc>
                <a:spcPct val="90000"/>
              </a:lnSpc>
              <a:defRPr sz="4000">
                <a:effectLst/>
              </a:defRPr>
            </a:lvl1pPr>
          </a:lstStyle>
          <a:p>
            <a:r>
              <a:rPr lang="pt-BR" smtClean="0"/>
              <a:t>Clique para editar o título mestre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pic>
        <p:nvPicPr>
          <p:cNvPr id="4"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pt-BR" smtClean="0"/>
              <a:t>Clique para editar o título mestre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11"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pic>
        <p:nvPicPr>
          <p:cNvPr id="6"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12"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hf hd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14" name="Slide Number Placeholder 4"/>
          <p:cNvSpPr>
            <a:spLocks noGrp="1"/>
          </p:cNvSpPr>
          <p:nvPr>
            <p:ph type="sldNum" sz="quarter" idx="11"/>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hf hd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10"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userDrawn="1"/>
        </p:nvPicPr>
        <p:blipFill>
          <a:blip r:embed="rId3"/>
          <a:stretch>
            <a:fillRect/>
          </a:stretch>
        </p:blipFill>
        <p:spPr>
          <a:xfrm>
            <a:off x="381001" y="6489290"/>
            <a:ext cx="849152" cy="140110"/>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hf hd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chemeClr val="tx1"/>
                    </a:gs>
                  </a:gsLst>
                  <a:lin ang="5400000" scaled="0"/>
                  <a:tileRect/>
                </a:gradFill>
              </a:defRPr>
            </a:lvl1pPr>
          </a:lstStyle>
          <a:p>
            <a:r>
              <a:rPr lang="pt-BR" smtClean="0"/>
              <a:t>Clique para editar o título mestre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chemeClr val="tx1"/>
                    </a:gs>
                  </a:gsLst>
                  <a:lin ang="5400000" scaled="0"/>
                </a:gradFill>
              </a:defRPr>
            </a:lvl1pPr>
          </a:lstStyle>
          <a:p>
            <a:r>
              <a:rPr lang="pt-BR" smtClean="0"/>
              <a:t>Clique para editar o título mestre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pt-BR" smtClean="0"/>
              <a:t>Clique para editar o texto mestre</a:t>
            </a:r>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userDrawn="1"/>
        </p:nvPicPr>
        <p:blipFill>
          <a:blip r:embed="rId3"/>
          <a:stretch>
            <a:fillRect/>
          </a:stretch>
        </p:blipFill>
        <p:spPr>
          <a:xfrm>
            <a:off x="381001" y="6489290"/>
            <a:ext cx="849152" cy="140110"/>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pt-BR" smtClean="0"/>
              <a:t>Clique para editar o título mestre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pt-BR" smtClean="0"/>
              <a:t>Clique para editar o título mestre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8"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10" name="Slide Number Placeholder 4"/>
          <p:cNvSpPr>
            <a:spLocks noGrp="1"/>
          </p:cNvSpPr>
          <p:nvPr>
            <p:ph type="sldNum" sz="quarter" idx="11"/>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6"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80823" y="2804628"/>
            <a:ext cx="7682177" cy="1523494"/>
          </a:xfrm>
        </p:spPr>
        <p:txBody>
          <a:bodyPr anchor="ctr" anchorCtr="0">
            <a:noAutofit/>
          </a:bodyPr>
          <a:lstStyle>
            <a:lvl1pPr algn="r">
              <a:lnSpc>
                <a:spcPct val="90000"/>
              </a:lnSpc>
              <a:defRPr sz="4000">
                <a:effectLst/>
              </a:defRPr>
            </a:lvl1pPr>
          </a:lstStyle>
          <a:p>
            <a:r>
              <a:rPr lang="en-US" smtClean="0"/>
              <a:t>Click to edit Master title style</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Use for slides with Software Code">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itle 3"/>
          <p:cNvSpPr>
            <a:spLocks noGrp="1"/>
          </p:cNvSpPr>
          <p:nvPr>
            <p:ph type="title"/>
          </p:nvPr>
        </p:nvSpPr>
        <p:spPr/>
        <p:txBody>
          <a:bodyPr/>
          <a:lstStyle/>
          <a:p>
            <a:r>
              <a:rPr lang="pt-BR" smtClean="0"/>
              <a:t>Clique para editar o título mestre</a:t>
            </a:r>
            <a:endParaRPr lang="en-US"/>
          </a:p>
        </p:txBody>
      </p:sp>
      <p:sp>
        <p:nvSpPr>
          <p:cNvPr id="10"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Walkin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2" name="Picture 11" descr="Dark_4x3_Walkin.png" hidden="1"/>
          <p:cNvPicPr>
            <a:picLocks noChangeAspect="1"/>
          </p:cNvPicPr>
          <p:nvPr userDrawn="1"/>
        </p:nvPicPr>
        <p:blipFill>
          <a:blip r:embed="rId3"/>
          <a:stretch>
            <a:fillRect/>
          </a:stretch>
        </p:blipFill>
        <p:spPr>
          <a:xfrm>
            <a:off x="571" y="428"/>
            <a:ext cx="9142858" cy="6857143"/>
          </a:xfrm>
          <a:prstGeom prst="rect">
            <a:avLst/>
          </a:prstGeom>
        </p:spPr>
      </p:pic>
      <p:sp>
        <p:nvSpPr>
          <p:cNvPr id="8" name="Title 1"/>
          <p:cNvSpPr>
            <a:spLocks noGrp="1"/>
          </p:cNvSpPr>
          <p:nvPr>
            <p:ph type="ctrTitle"/>
          </p:nvPr>
        </p:nvSpPr>
        <p:spPr>
          <a:xfrm>
            <a:off x="381000" y="3452510"/>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10" name="Subtitle 2"/>
          <p:cNvSpPr>
            <a:spLocks noGrp="1"/>
          </p:cNvSpPr>
          <p:nvPr>
            <p:ph type="subTitle" idx="1"/>
          </p:nvPr>
        </p:nvSpPr>
        <p:spPr>
          <a:xfrm>
            <a:off x="381000" y="5700206"/>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1" name="Text Placeholder 6"/>
          <p:cNvSpPr>
            <a:spLocks noGrp="1"/>
          </p:cNvSpPr>
          <p:nvPr>
            <p:ph type="body" sz="quarter" idx="10" hasCustomPrompt="1"/>
          </p:nvPr>
        </p:nvSpPr>
        <p:spPr>
          <a:xfrm>
            <a:off x="381000" y="3195438"/>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15" name="Picture 14" descr="VS Photo.png"/>
          <p:cNvPicPr>
            <a:picLocks noChangeAspect="1"/>
          </p:cNvPicPr>
          <p:nvPr userDrawn="1"/>
        </p:nvPicPr>
        <p:blipFill>
          <a:blip r:embed="rId4" cstate="email"/>
          <a:srcRect t="2124" b="1821"/>
          <a:stretch>
            <a:fillRect/>
          </a:stretch>
        </p:blipFill>
        <p:spPr>
          <a:xfrm>
            <a:off x="381000" y="4103488"/>
            <a:ext cx="2430766" cy="1555955"/>
          </a:xfrm>
          <a:prstGeom prst="rect">
            <a:avLst/>
          </a:prstGeom>
        </p:spPr>
      </p:pic>
      <p:pic>
        <p:nvPicPr>
          <p:cNvPr id="9" name="Picture 8" descr="ms-logo-YPOP_lrg_BR_bL_r.png"/>
          <p:cNvPicPr>
            <a:picLocks noChangeAspect="1"/>
          </p:cNvPicPr>
          <p:nvPr userDrawn="1"/>
        </p:nvPicPr>
        <p:blipFill>
          <a:blip r:embed="rId5"/>
          <a:stretch>
            <a:fillRect/>
          </a:stretch>
        </p:blipFill>
        <p:spPr>
          <a:xfrm>
            <a:off x="381001" y="6489290"/>
            <a:ext cx="849152" cy="140110"/>
          </a:xfrm>
          <a:prstGeom prst="rect">
            <a:avLst/>
          </a:prstGeom>
        </p:spPr>
      </p:pic>
      <p:pic>
        <p:nvPicPr>
          <p:cNvPr id="13" name="Picture 1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826093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Walkin 2">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userDrawn="1"/>
        </p:nvPicPr>
        <p:blipFill>
          <a:blip r:embed="rId3"/>
          <a:stretch>
            <a:fillRect/>
          </a:stretch>
        </p:blipFill>
        <p:spPr>
          <a:xfrm>
            <a:off x="381001" y="6489290"/>
            <a:ext cx="849152" cy="140110"/>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543928422"/>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userDrawn="1"/>
        </p:nvPicPr>
        <p:blipFill>
          <a:blip r:embed="rId3"/>
          <a:stretch>
            <a:fillRect/>
          </a:stretch>
        </p:blipFill>
        <p:spPr>
          <a:xfrm>
            <a:off x="381001" y="6489290"/>
            <a:ext cx="849152" cy="140110"/>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5287718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80823" y="2804628"/>
            <a:ext cx="7682177" cy="1523494"/>
          </a:xfrm>
        </p:spPr>
        <p:txBody>
          <a:bodyPr anchor="ctr" anchorCtr="0">
            <a:noAutofit/>
          </a:bodyPr>
          <a:lstStyle>
            <a:lvl1pPr algn="r">
              <a:lnSpc>
                <a:spcPct val="90000"/>
              </a:lnSpc>
              <a:defRPr sz="4000">
                <a:effectLst/>
              </a:defRPr>
            </a:lvl1pPr>
          </a:lstStyle>
          <a:p>
            <a:r>
              <a:rPr lang="en-US" smtClean="0"/>
              <a:t>Click to edit Master title style</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5144392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15351245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975650730"/>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97920114"/>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4"/>
          <p:cNvSpPr>
            <a:spLocks noGrp="1"/>
          </p:cNvSpPr>
          <p:nvPr>
            <p:ph type="sldNum" sz="quarter" idx="11"/>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654840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0"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83330298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58856786"/>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chemeClr val="tx1"/>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4348934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chemeClr val="tx1"/>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50103863"/>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spTree>
    <p:extLst>
      <p:ext uri="{BB962C8B-B14F-4D97-AF65-F5344CB8AC3E}">
        <p14:creationId xmlns:p14="http://schemas.microsoft.com/office/powerpoint/2010/main" val="1149797726"/>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spTree>
    <p:extLst>
      <p:ext uri="{BB962C8B-B14F-4D97-AF65-F5344CB8AC3E}">
        <p14:creationId xmlns:p14="http://schemas.microsoft.com/office/powerpoint/2010/main" val="3861065699"/>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spTree>
    <p:extLst>
      <p:ext uri="{BB962C8B-B14F-4D97-AF65-F5344CB8AC3E}">
        <p14:creationId xmlns:p14="http://schemas.microsoft.com/office/powerpoint/2010/main" val="100990856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spTree>
    <p:extLst>
      <p:ext uri="{BB962C8B-B14F-4D97-AF65-F5344CB8AC3E}">
        <p14:creationId xmlns:p14="http://schemas.microsoft.com/office/powerpoint/2010/main" val="25341684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Slide Number Placeholder 4"/>
          <p:cNvSpPr>
            <a:spLocks noGrp="1"/>
          </p:cNvSpPr>
          <p:nvPr>
            <p:ph type="sldNum" sz="quarter" idx="11"/>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spTree>
    <p:extLst>
      <p:ext uri="{BB962C8B-B14F-4D97-AF65-F5344CB8AC3E}">
        <p14:creationId xmlns:p14="http://schemas.microsoft.com/office/powerpoint/2010/main" val="1540729506"/>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spTree>
    <p:extLst>
      <p:ext uri="{BB962C8B-B14F-4D97-AF65-F5344CB8AC3E}">
        <p14:creationId xmlns:p14="http://schemas.microsoft.com/office/powerpoint/2010/main" val="219420803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spTree>
    <p:extLst>
      <p:ext uri="{BB962C8B-B14F-4D97-AF65-F5344CB8AC3E}">
        <p14:creationId xmlns:p14="http://schemas.microsoft.com/office/powerpoint/2010/main" val="276294160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4"/>
          <p:cNvSpPr>
            <a:spLocks noGrp="1"/>
          </p:cNvSpPr>
          <p:nvPr>
            <p:ph type="sldNum" sz="quarter" idx="11"/>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0"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9" Type="http://schemas.openxmlformats.org/officeDocument/2006/relationships/image" Target="../media/image9.jpe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3.xml"/><Relationship Id="rId1" Type="http://schemas.openxmlformats.org/officeDocument/2006/relationships/slideLayout" Target="../slideLayouts/slideLayout20.xml"/><Relationship Id="rId4" Type="http://schemas.openxmlformats.org/officeDocument/2006/relationships/image" Target="../media/image10.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6" Type="http://schemas.openxmlformats.org/officeDocument/2006/relationships/image" Target="../media/image2.png"/><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image" Target="../media/image1.jpeg"/><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6.xml"/><Relationship Id="rId7" Type="http://schemas.openxmlformats.org/officeDocument/2006/relationships/slideLayout" Target="../slideLayouts/slideLayout40.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9" Type="http://schemas.openxmlformats.org/officeDocument/2006/relationships/image" Target="../media/image9.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6.xml"/><Relationship Id="rId1" Type="http://schemas.openxmlformats.org/officeDocument/2006/relationships/slideLayout" Target="../slideLayouts/slideLayout41.xml"/><Relationship Id="rId4" Type="http://schemas.openxmlformats.org/officeDocument/2006/relationships/image" Target="../media/image10.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theme" Target="../theme/theme7.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image" Target="../media/image2.png"/><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image" Target="../media/image1.jpeg"/></Relationships>
</file>

<file path=ppt/slideMasters/_rels/slideMaster8.xml.rels><?xml version="1.0" encoding="UTF-8" standalone="yes"?>
<Relationships xmlns="http://schemas.openxmlformats.org/package/2006/relationships"><Relationship Id="rId8" Type="http://schemas.openxmlformats.org/officeDocument/2006/relationships/theme" Target="../theme/theme8.xml"/><Relationship Id="rId3" Type="http://schemas.openxmlformats.org/officeDocument/2006/relationships/slideLayout" Target="../slideLayouts/slideLayout56.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5" Type="http://schemas.openxmlformats.org/officeDocument/2006/relationships/slideLayout" Target="../slideLayouts/slideLayout58.xml"/><Relationship Id="rId4" Type="http://schemas.openxmlformats.org/officeDocument/2006/relationships/slideLayout" Target="../slideLayouts/slideLayout57.xml"/><Relationship Id="rId9" Type="http://schemas.openxmlformats.org/officeDocument/2006/relationships/image" Target="../media/image9.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C:\Users\drobbins\Downloads\VS\VS_h_rgb_r.png"/>
          <p:cNvPicPr>
            <a:picLocks noChangeAspect="1" noChangeArrowheads="1"/>
          </p:cNvPicPr>
          <p:nvPr userDrawn="1"/>
        </p:nvPicPr>
        <p:blipFill>
          <a:blip r:embed="rId15" cstate="print"/>
          <a:srcRect/>
          <a:stretch>
            <a:fillRect/>
          </a:stretch>
        </p:blipFill>
        <p:spPr bwMode="auto">
          <a:xfrm>
            <a:off x="2760896" y="6355941"/>
            <a:ext cx="2108816" cy="312275"/>
          </a:xfrm>
          <a:prstGeom prst="rect">
            <a:avLst/>
          </a:prstGeom>
          <a:noFill/>
        </p:spPr>
      </p:pic>
    </p:spTree>
  </p:cSld>
  <p:clrMap bg1="dk1" tx1="lt1" bg2="dk2" tx2="lt2" accent1="accent1" accent2="accent2" accent3="accent3" accent4="accent4" accent5="accent5" accent6="accent6" hlink="hlink" folHlink="folHlink"/>
  <p:sldLayoutIdLst>
    <p:sldLayoutId id="2147483702" r:id="rId1"/>
    <p:sldLayoutId id="2147483722"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3" r:id="rId11"/>
    <p:sldLayoutId id="2147483704" r:id="rId12"/>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36000">
                <a:schemeClr val="tx1"/>
              </a:gs>
              <a:gs pos="86000">
                <a:schemeClr val="tx1"/>
              </a:gs>
            </a:gsLst>
            <a:lin ang="5400000" scaled="0"/>
            <a:tileRect/>
          </a:gra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gradFill>
            <a:gsLst>
              <a:gs pos="0">
                <a:schemeClr val="tx1"/>
              </a:gs>
              <a:gs pos="86000">
                <a:schemeClr val="tx1"/>
              </a:gs>
            </a:gsLst>
            <a:lin ang="5400000" scaled="0"/>
          </a:gra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gradFill>
            <a:gsLst>
              <a:gs pos="0">
                <a:schemeClr val="tx1"/>
              </a:gs>
              <a:gs pos="86000">
                <a:schemeClr val="tx1"/>
              </a:gs>
            </a:gsLst>
            <a:lin ang="5400000" scaled="0"/>
          </a:gra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gradFill>
            <a:gsLst>
              <a:gs pos="0">
                <a:schemeClr val="tx1"/>
              </a:gs>
              <a:gs pos="86000">
                <a:schemeClr val="tx1"/>
              </a:gs>
            </a:gsLst>
            <a:lin ang="5400000" scaled="0"/>
          </a:gra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 bg1="dk1" tx1="lt1" bg2="dk2"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solidFill>
            <a:srgbClr val="260859"/>
          </a:soli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solidFill>
            <a:schemeClr val="accent6"/>
          </a:soli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solidFill>
            <a:schemeClr val="accent6"/>
          </a:soli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solidFill>
            <a:schemeClr val="accent6"/>
          </a:soli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solidFill>
            <a:schemeClr val="accent6"/>
          </a:soli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solidFill>
            <a:schemeClr val="accent6"/>
          </a:soli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hf hdr="0" dt="0"/>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36000">
                <a:srgbClr val="FFFFFF"/>
              </a:gs>
              <a:gs pos="86000">
                <a:srgbClr val="FFFFFF"/>
              </a:gs>
            </a:gsLst>
            <a:lin ang="5400000" scaled="0"/>
            <a:tileRect/>
          </a:gradFill>
          <a:effectLst/>
          <a:latin typeface="Segoe UI"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pt-BR" smtClean="0"/>
              <a:t>Clique para editar o título mestre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pic>
        <p:nvPicPr>
          <p:cNvPr id="4" name="Picture 3" descr="C:\Users\drobbins\Downloads\VS\VS_h_rgb_r.png"/>
          <p:cNvPicPr>
            <a:picLocks noChangeAspect="1" noChangeArrowheads="1"/>
          </p:cNvPicPr>
          <p:nvPr userDrawn="1"/>
        </p:nvPicPr>
        <p:blipFill>
          <a:blip r:embed="rId16" cstate="print"/>
          <a:srcRect/>
          <a:stretch>
            <a:fillRect/>
          </a:stretch>
        </p:blipFill>
        <p:spPr bwMode="auto">
          <a:xfrm>
            <a:off x="2760896" y="6355941"/>
            <a:ext cx="2108816" cy="312275"/>
          </a:xfrm>
          <a:prstGeom prst="rect">
            <a:avLst/>
          </a:prstGeom>
          <a:noFill/>
        </p:spPr>
      </p:pic>
    </p:spTree>
  </p:cSld>
  <p:clrMap bg1="dk1" tx1="lt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36000">
                <a:schemeClr val="tx1"/>
              </a:gs>
              <a:gs pos="86000">
                <a:schemeClr val="tx1"/>
              </a:gs>
            </a:gsLst>
            <a:lin ang="5400000" scaled="0"/>
            <a:tileRect/>
          </a:gra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gradFill>
            <a:gsLst>
              <a:gs pos="0">
                <a:schemeClr val="tx1"/>
              </a:gs>
              <a:gs pos="86000">
                <a:schemeClr val="tx1"/>
              </a:gs>
            </a:gsLst>
            <a:lin ang="5400000" scaled="0"/>
          </a:gra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gradFill>
            <a:gsLst>
              <a:gs pos="0">
                <a:schemeClr val="tx1"/>
              </a:gs>
              <a:gs pos="86000">
                <a:schemeClr val="tx1"/>
              </a:gs>
            </a:gsLst>
            <a:lin ang="5400000" scaled="0"/>
          </a:gra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gradFill>
            <a:gsLst>
              <a:gs pos="0">
                <a:schemeClr val="tx1"/>
              </a:gs>
              <a:gs pos="86000">
                <a:schemeClr val="tx1"/>
              </a:gs>
            </a:gsLst>
            <a:lin ang="5400000" scaled="0"/>
          </a:gra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ltGray">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pt-BR" smtClean="0"/>
              <a:t>Clique para editar o título mestre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13"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solidFill>
            <a:srgbClr val="260859"/>
          </a:soli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solidFill>
            <a:schemeClr val="accent6"/>
          </a:soli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solidFill>
            <a:schemeClr val="accent6"/>
          </a:soli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solidFill>
            <a:schemeClr val="accent6"/>
          </a:soli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solidFill>
            <a:schemeClr val="accent6"/>
          </a:soli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solidFill>
            <a:schemeClr val="accent6"/>
          </a:soli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pt-BR" smtClean="0"/>
              <a:t>Clique para editar o título mestre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8"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dirty="0"/>
          </a:p>
        </p:txBody>
      </p:sp>
    </p:spTree>
  </p:cSld>
  <p:clrMap bg1="lt1" tx1="dk1" bg2="lt2" tx2="dk2" accent1="accent1" accent2="accent2" accent3="accent3" accent4="accent4" accent5="accent5" accent6="accent6" hlink="hlink" folHlink="folHlink"/>
  <p:sldLayoutIdLst>
    <p:sldLayoutId id="2147483758" r:id="rId1"/>
  </p:sldLayoutIdLst>
  <p:transition>
    <p:fade/>
  </p:transition>
  <p:hf hdr="0" dt="0"/>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36000">
                <a:srgbClr val="FFFFFF"/>
              </a:gs>
              <a:gs pos="86000">
                <a:srgbClr val="FFFFFF"/>
              </a:gs>
            </a:gsLst>
            <a:lin ang="5400000" scaled="0"/>
            <a:tileRect/>
          </a:gradFill>
          <a:effectLst/>
          <a:latin typeface="Segoe UI"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C:\Users\drobbins\Downloads\VS\VS_h_rgb_r.png"/>
          <p:cNvPicPr>
            <a:picLocks noChangeAspect="1" noChangeArrowheads="1"/>
          </p:cNvPicPr>
          <p:nvPr userDrawn="1"/>
        </p:nvPicPr>
        <p:blipFill>
          <a:blip r:embed="rId15" cstate="print"/>
          <a:srcRect/>
          <a:stretch>
            <a:fillRect/>
          </a:stretch>
        </p:blipFill>
        <p:spPr bwMode="auto">
          <a:xfrm>
            <a:off x="2760896" y="6355941"/>
            <a:ext cx="2108816" cy="312275"/>
          </a:xfrm>
          <a:prstGeom prst="rect">
            <a:avLst/>
          </a:prstGeom>
          <a:noFill/>
        </p:spPr>
      </p:pic>
    </p:spTree>
    <p:extLst>
      <p:ext uri="{BB962C8B-B14F-4D97-AF65-F5344CB8AC3E}">
        <p14:creationId xmlns:p14="http://schemas.microsoft.com/office/powerpoint/2010/main" val="3858619127"/>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36000">
                <a:schemeClr val="tx1"/>
              </a:gs>
              <a:gs pos="86000">
                <a:schemeClr val="tx1"/>
              </a:gs>
            </a:gsLst>
            <a:lin ang="5400000" scaled="0"/>
            <a:tileRect/>
          </a:gra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gradFill>
            <a:gsLst>
              <a:gs pos="0">
                <a:schemeClr val="tx1"/>
              </a:gs>
              <a:gs pos="86000">
                <a:schemeClr val="tx1"/>
              </a:gs>
            </a:gsLst>
            <a:lin ang="5400000" scaled="0"/>
          </a:gra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gradFill>
            <a:gsLst>
              <a:gs pos="0">
                <a:schemeClr val="tx1"/>
              </a:gs>
              <a:gs pos="86000">
                <a:schemeClr val="tx1"/>
              </a:gs>
            </a:gsLst>
            <a:lin ang="5400000" scaled="0"/>
          </a:gra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gradFill>
            <a:gsLst>
              <a:gs pos="0">
                <a:schemeClr val="tx1"/>
              </a:gs>
              <a:gs pos="86000">
                <a:schemeClr val="tx1"/>
              </a:gs>
            </a:gsLst>
            <a:lin ang="5400000" scaled="0"/>
          </a:gra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ltGray">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spTree>
    <p:extLst>
      <p:ext uri="{BB962C8B-B14F-4D97-AF65-F5344CB8AC3E}">
        <p14:creationId xmlns:p14="http://schemas.microsoft.com/office/powerpoint/2010/main" val="2752504078"/>
      </p:ext>
    </p:extLst>
  </p:cSld>
  <p:clrMap bg1="dk1" tx1="lt1" bg2="dk2" tx2="lt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solidFill>
            <a:srgbClr val="260859"/>
          </a:soli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solidFill>
            <a:schemeClr val="accent6"/>
          </a:soli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solidFill>
            <a:schemeClr val="accent6"/>
          </a:soli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solidFill>
            <a:schemeClr val="accent6"/>
          </a:soli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solidFill>
            <a:schemeClr val="accent6"/>
          </a:soli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solidFill>
            <a:schemeClr val="accent6"/>
          </a:soli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18.xml"/><Relationship Id="rId6" Type="http://schemas.openxmlformats.org/officeDocument/2006/relationships/image" Target="../media/image14.png"/><Relationship Id="rId5" Type="http://schemas.microsoft.com/office/2007/relationships/hdphoto" Target="../media/hdphoto3.wdp"/><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18.xml"/><Relationship Id="rId6" Type="http://schemas.openxmlformats.org/officeDocument/2006/relationships/image" Target="../media/image14.png"/><Relationship Id="rId5" Type="http://schemas.microsoft.com/office/2007/relationships/hdphoto" Target="../media/hdphoto3.wdp"/><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8.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0998" y="3647709"/>
            <a:ext cx="7765475" cy="533400"/>
          </a:xfrm>
        </p:spPr>
        <p:txBody>
          <a:bodyPr/>
          <a:lstStyle/>
          <a:p>
            <a:r>
              <a:rPr lang="pt-BR" dirty="0" smtClean="0"/>
              <a:t>WCF</a:t>
            </a:r>
            <a:endParaRPr lang="en-US" dirty="0"/>
          </a:p>
        </p:txBody>
      </p:sp>
      <p:pic>
        <p:nvPicPr>
          <p:cNvPr id="9" name="Picture 5"/>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0" b="99045" l="4348" r="100000"/>
                    </a14:imgEffect>
                  </a14:imgLayer>
                </a14:imgProps>
              </a:ext>
              <a:ext uri="{28A0092B-C50C-407E-A947-70E740481C1C}">
                <a14:useLocalDpi xmlns:a14="http://schemas.microsoft.com/office/drawing/2010/main"/>
              </a:ext>
            </a:extLst>
          </a:blip>
          <a:srcRect/>
          <a:stretch>
            <a:fillRect/>
          </a:stretch>
        </p:blipFill>
        <p:spPr bwMode="auto">
          <a:xfrm>
            <a:off x="7603489" y="3676906"/>
            <a:ext cx="1314450" cy="299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ubtitle 2"/>
          <p:cNvSpPr txBox="1">
            <a:spLocks/>
          </p:cNvSpPr>
          <p:nvPr/>
        </p:nvSpPr>
        <p:spPr>
          <a:xfrm>
            <a:off x="381000" y="4183605"/>
            <a:ext cx="3640873" cy="1196510"/>
          </a:xfrm>
          <a:prstGeom prst="rect">
            <a:avLst/>
          </a:prstGeom>
        </p:spPr>
        <p:txBody>
          <a:bodyPr vert="horz" lIns="0" tIns="0" rIns="0" bIns="0" rtlCol="0">
            <a:noAutofit/>
          </a:bodyPr>
          <a:lstStyle>
            <a:lvl1pPr marL="0" indent="0" algn="l" defTabSz="914363" rtl="0" eaLnBrk="1" latinLnBrk="0" hangingPunct="1">
              <a:lnSpc>
                <a:spcPct val="90000"/>
              </a:lnSpc>
              <a:spcBef>
                <a:spcPts val="0"/>
              </a:spcBef>
              <a:buFont typeface="Segoe UI" pitchFamily="34" charset="0"/>
              <a:buNone/>
              <a:defRPr sz="2000" kern="1200">
                <a:gradFill>
                  <a:gsLst>
                    <a:gs pos="0">
                      <a:schemeClr val="tx1"/>
                    </a:gs>
                    <a:gs pos="86000">
                      <a:schemeClr val="tx1"/>
                    </a:gs>
                  </a:gsLst>
                  <a:lin ang="5400000" scaled="0"/>
                </a:gradFill>
                <a:latin typeface="Segoe UI" pitchFamily="34" charset="0"/>
                <a:ea typeface="+mn-ea"/>
                <a:cs typeface="+mn-cs"/>
              </a:defRPr>
            </a:lvl1pPr>
            <a:lvl2pPr marL="457182" indent="0" algn="ctr" defTabSz="914363" rtl="0" eaLnBrk="1" latinLnBrk="0" hangingPunct="1">
              <a:lnSpc>
                <a:spcPct val="90000"/>
              </a:lnSpc>
              <a:spcBef>
                <a:spcPct val="20000"/>
              </a:spcBef>
              <a:buFont typeface="Segoe UI" pitchFamily="34" charset="0"/>
              <a:buNone/>
              <a:defRPr sz="2800" kern="1200">
                <a:solidFill>
                  <a:schemeClr val="tx1">
                    <a:tint val="75000"/>
                  </a:schemeClr>
                </a:solidFill>
                <a:latin typeface="Segoe UI" pitchFamily="34" charset="0"/>
                <a:ea typeface="+mn-ea"/>
                <a:cs typeface="+mn-cs"/>
              </a:defRPr>
            </a:lvl2pPr>
            <a:lvl3pPr marL="914363" indent="0" algn="ctr" defTabSz="914363" rtl="0" eaLnBrk="1" latinLnBrk="0" hangingPunct="1">
              <a:lnSpc>
                <a:spcPct val="90000"/>
              </a:lnSpc>
              <a:spcBef>
                <a:spcPct val="20000"/>
              </a:spcBef>
              <a:buFont typeface="Segoe UI" pitchFamily="34" charset="0"/>
              <a:buNone/>
              <a:defRPr sz="2400" kern="1200">
                <a:solidFill>
                  <a:schemeClr val="tx1">
                    <a:tint val="75000"/>
                  </a:schemeClr>
                </a:solidFill>
                <a:latin typeface="Segoe UI" pitchFamily="34" charset="0"/>
                <a:ea typeface="+mn-ea"/>
                <a:cs typeface="+mn-cs"/>
              </a:defRPr>
            </a:lvl3pPr>
            <a:lvl4pPr marL="1371545" indent="0" algn="ctr" defTabSz="914363" rtl="0" eaLnBrk="1" latinLnBrk="0" hangingPunct="1">
              <a:lnSpc>
                <a:spcPct val="90000"/>
              </a:lnSpc>
              <a:spcBef>
                <a:spcPct val="20000"/>
              </a:spcBef>
              <a:buFont typeface="Segoe UI" pitchFamily="34" charset="0"/>
              <a:buNone/>
              <a:defRPr sz="2000" kern="1200">
                <a:solidFill>
                  <a:schemeClr val="tx1">
                    <a:tint val="75000"/>
                  </a:schemeClr>
                </a:solidFill>
                <a:latin typeface="Segoe UI" pitchFamily="34" charset="0"/>
                <a:ea typeface="+mn-ea"/>
                <a:cs typeface="+mn-cs"/>
              </a:defRPr>
            </a:lvl4pPr>
            <a:lvl5pPr marL="1828727" indent="0" algn="ctr" defTabSz="914363" rtl="0" eaLnBrk="1" latinLnBrk="0" hangingPunct="1">
              <a:lnSpc>
                <a:spcPct val="90000"/>
              </a:lnSpc>
              <a:spcBef>
                <a:spcPct val="20000"/>
              </a:spcBef>
              <a:buFont typeface="Segoe UI" pitchFamily="34" charset="0"/>
              <a:buNone/>
              <a:defRPr sz="2000" kern="1200">
                <a:solidFill>
                  <a:schemeClr val="tx1">
                    <a:tint val="75000"/>
                  </a:schemeClr>
                </a:solidFill>
                <a:latin typeface="Segoe UI" pitchFamily="34" charset="0"/>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Leonardo Lourenço Silva</a:t>
            </a:r>
          </a:p>
          <a:p>
            <a:r>
              <a:rPr lang="en-US" dirty="0" smtClean="0"/>
              <a:t>MCT, MCPD, MCTS, MCP</a:t>
            </a:r>
          </a:p>
          <a:p>
            <a:endParaRPr lang="en-US" dirty="0" smtClean="0"/>
          </a:p>
          <a:p>
            <a:r>
              <a:rPr lang="en-US" dirty="0" smtClean="0"/>
              <a:t>http://leolosi.wordpress.com</a:t>
            </a:r>
          </a:p>
          <a:p>
            <a:r>
              <a:rPr lang="en-US" dirty="0" smtClean="0"/>
              <a:t>http://linkedin.com/in/leolosi</a:t>
            </a:r>
          </a:p>
          <a:p>
            <a:r>
              <a:rPr lang="en-US" dirty="0" smtClean="0"/>
              <a:t>http://slideshare.net/leolosi</a:t>
            </a:r>
          </a:p>
          <a:p>
            <a:r>
              <a:rPr lang="en-US" dirty="0" smtClean="0"/>
              <a:t>http://grou.ps/dotnetcoders</a:t>
            </a:r>
          </a:p>
          <a:p>
            <a:endParaRPr lang="en-US" dirty="0" smtClean="0"/>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Demonstração</a:t>
            </a:r>
            <a:endParaRPr lang="pt-BR"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10</a:t>
            </a:fld>
            <a:endParaRPr lang="en-US" dirty="0"/>
          </a:p>
        </p:txBody>
      </p:sp>
      <p:sp>
        <p:nvSpPr>
          <p:cNvPr id="6" name="Rounded Rectangle 844804"/>
          <p:cNvSpPr>
            <a:spLocks noChangeArrowheads="1"/>
          </p:cNvSpPr>
          <p:nvPr/>
        </p:nvSpPr>
        <p:spPr bwMode="auto">
          <a:xfrm>
            <a:off x="598350" y="1044113"/>
            <a:ext cx="8153764"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Criando</a:t>
            </a:r>
            <a:r>
              <a:rPr kumimoji="0" lang="en-US" sz="1600" b="1" i="0" u="none" strike="noStrike" kern="0" cap="none" spc="0" normalizeH="0" noProof="0" dirty="0" smtClean="0">
                <a:ln>
                  <a:noFill/>
                </a:ln>
                <a:solidFill>
                  <a:sysClr val="windowText" lastClr="000000"/>
                </a:solidFill>
                <a:effectLst/>
                <a:uLnTx/>
                <a:uFillTx/>
              </a:rPr>
              <a:t> o </a:t>
            </a:r>
            <a:r>
              <a:rPr lang="en-US" sz="1600" b="1" kern="0" dirty="0" err="1" smtClean="0">
                <a:solidFill>
                  <a:sysClr val="windowText" lastClr="000000"/>
                </a:solidFill>
              </a:rPr>
              <a:t>Serviço</a:t>
            </a:r>
            <a:r>
              <a:rPr lang="en-US" sz="1600" b="1" kern="0" dirty="0" smtClean="0">
                <a:solidFill>
                  <a:sysClr val="windowText" lastClr="000000"/>
                </a:solidFill>
              </a:rPr>
              <a:t> </a:t>
            </a:r>
            <a:r>
              <a:rPr lang="en-US" sz="1600" b="1" kern="0" dirty="0" smtClean="0">
                <a:solidFill>
                  <a:sysClr val="windowText" lastClr="000000"/>
                </a:solidFill>
              </a:rPr>
              <a:t>WCF (</a:t>
            </a:r>
            <a:r>
              <a:rPr lang="en-US" sz="1600" b="1" kern="0" dirty="0" err="1" smtClean="0">
                <a:solidFill>
                  <a:sysClr val="windowText" lastClr="000000"/>
                </a:solidFill>
              </a:rPr>
              <a:t>Service.svc</a:t>
            </a:r>
            <a:r>
              <a:rPr lang="en-US" sz="1600" b="1" kern="0" dirty="0" smtClean="0">
                <a:solidFill>
                  <a:sysClr val="windowText" lastClr="000000"/>
                </a:solidFill>
              </a:rPr>
              <a:t>)</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7" name="Rounded Rectangle 836634"/>
          <p:cNvSpPr>
            <a:spLocks noChangeArrowheads="1"/>
          </p:cNvSpPr>
          <p:nvPr/>
        </p:nvSpPr>
        <p:spPr bwMode="auto">
          <a:xfrm>
            <a:off x="392863" y="1160000"/>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1</a:t>
            </a:r>
          </a:p>
        </p:txBody>
      </p:sp>
      <p:sp>
        <p:nvSpPr>
          <p:cNvPr id="10" name="Rounded Rectangle 844804"/>
          <p:cNvSpPr>
            <a:spLocks noChangeArrowheads="1"/>
          </p:cNvSpPr>
          <p:nvPr/>
        </p:nvSpPr>
        <p:spPr bwMode="auto">
          <a:xfrm>
            <a:off x="611844" y="1764200"/>
            <a:ext cx="8140270"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defTabSz="914400" eaLnBrk="0" hangingPunct="0">
              <a:lnSpc>
                <a:spcPct val="165000"/>
              </a:lnSpc>
              <a:buClr>
                <a:srgbClr val="DC0081"/>
              </a:buClr>
              <a:defRPr/>
            </a:pP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Visualizando</a:t>
            </a:r>
            <a:r>
              <a:rPr kumimoji="0" lang="en-US" sz="1600" b="1" i="0" u="none" strike="noStrike" kern="0" cap="none" spc="0" normalizeH="0" baseline="0" noProof="0" dirty="0" smtClean="0">
                <a:ln>
                  <a:noFill/>
                </a:ln>
                <a:solidFill>
                  <a:sysClr val="windowText" lastClr="000000"/>
                </a:solidFill>
                <a:effectLst/>
                <a:uLnTx/>
                <a:uFillTx/>
              </a:rPr>
              <a:t> o </a:t>
            </a:r>
            <a:r>
              <a:rPr kumimoji="0" lang="en-US" sz="1600" b="1" i="0" u="none" strike="noStrike" kern="0" cap="none" spc="0" normalizeH="0" baseline="0" noProof="0" dirty="0" err="1" smtClean="0">
                <a:ln>
                  <a:noFill/>
                </a:ln>
                <a:solidFill>
                  <a:sysClr val="windowText" lastClr="000000"/>
                </a:solidFill>
                <a:effectLst/>
                <a:uLnTx/>
                <a:uFillTx/>
              </a:rPr>
              <a:t>Contrato</a:t>
            </a:r>
            <a:r>
              <a:rPr lang="en-US" sz="1600" b="1" kern="0" dirty="0" smtClean="0">
                <a:solidFill>
                  <a:sysClr val="windowText" lastClr="000000"/>
                </a:solidFill>
              </a:rPr>
              <a:t>/</a:t>
            </a:r>
            <a:r>
              <a:rPr lang="en-US" sz="1600" b="1" kern="0" dirty="0" err="1" smtClean="0">
                <a:solidFill>
                  <a:sysClr val="windowText" lastClr="000000"/>
                </a:solidFill>
              </a:rPr>
              <a:t>Serviço</a:t>
            </a:r>
            <a:r>
              <a:rPr lang="en-US" sz="1600" b="1" kern="0" dirty="0" smtClean="0">
                <a:solidFill>
                  <a:sysClr val="windowText" lastClr="000000"/>
                </a:solidFill>
              </a:rPr>
              <a:t> </a:t>
            </a:r>
            <a:r>
              <a:rPr lang="en-US" sz="1600" b="1" kern="0" dirty="0" err="1" smtClean="0">
                <a:solidFill>
                  <a:sysClr val="windowText" lastClr="000000"/>
                </a:solidFill>
              </a:rPr>
              <a:t>criado</a:t>
            </a:r>
            <a:endParaRPr lang="en-US" sz="1600" b="1" kern="0" dirty="0">
              <a:solidFill>
                <a:sysClr val="windowText" lastClr="000000"/>
              </a:solidFill>
            </a:endParaRPr>
          </a:p>
        </p:txBody>
      </p:sp>
      <p:sp>
        <p:nvSpPr>
          <p:cNvPr id="11" name="Rounded Rectangle 836634"/>
          <p:cNvSpPr>
            <a:spLocks noChangeArrowheads="1"/>
          </p:cNvSpPr>
          <p:nvPr/>
        </p:nvSpPr>
        <p:spPr bwMode="auto">
          <a:xfrm>
            <a:off x="394482" y="1880087"/>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2</a:t>
            </a:r>
          </a:p>
        </p:txBody>
      </p:sp>
      <p:sp>
        <p:nvSpPr>
          <p:cNvPr id="8" name="Rounded Rectangle 844804"/>
          <p:cNvSpPr>
            <a:spLocks noChangeArrowheads="1"/>
          </p:cNvSpPr>
          <p:nvPr/>
        </p:nvSpPr>
        <p:spPr bwMode="auto">
          <a:xfrm>
            <a:off x="611843" y="2485175"/>
            <a:ext cx="8140271"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defTabSz="914400" eaLnBrk="0" hangingPunct="0">
              <a:lnSpc>
                <a:spcPct val="165000"/>
              </a:lnSpc>
              <a:buClr>
                <a:srgbClr val="DC0081"/>
              </a:buClr>
              <a:defRPr/>
            </a:pPr>
            <a:r>
              <a:rPr kumimoji="0" lang="en-US" sz="1600" b="1" i="0" u="none" strike="noStrike" kern="0" cap="none" spc="0" normalizeH="0" baseline="0" noProof="0" dirty="0" smtClean="0">
                <a:ln>
                  <a:noFill/>
                </a:ln>
                <a:solidFill>
                  <a:sysClr val="windowText" lastClr="000000"/>
                </a:solidFill>
                <a:effectLst/>
                <a:uLnTx/>
                <a:uFillTx/>
              </a:rPr>
              <a:t> </a:t>
            </a:r>
            <a:r>
              <a:rPr lang="en-US" sz="1600" b="1" kern="0" dirty="0" err="1">
                <a:solidFill>
                  <a:sysClr val="windowText" lastClr="000000"/>
                </a:solidFill>
              </a:rPr>
              <a:t>Conhecendo</a:t>
            </a:r>
            <a:r>
              <a:rPr lang="en-US" sz="1600" b="1" kern="0" dirty="0">
                <a:solidFill>
                  <a:sysClr val="windowText" lastClr="000000"/>
                </a:solidFill>
              </a:rPr>
              <a:t> </a:t>
            </a:r>
            <a:r>
              <a:rPr lang="en-US" sz="1600" b="1" kern="0" dirty="0" err="1">
                <a:solidFill>
                  <a:sysClr val="windowText" lastClr="000000"/>
                </a:solidFill>
              </a:rPr>
              <a:t>os</a:t>
            </a:r>
            <a:r>
              <a:rPr lang="en-US" sz="1600" b="1" kern="0" dirty="0">
                <a:solidFill>
                  <a:sysClr val="windowText" lastClr="000000"/>
                </a:solidFill>
              </a:rPr>
              <a:t> </a:t>
            </a:r>
            <a:r>
              <a:rPr lang="en-US" sz="1600" b="1" kern="0" dirty="0" err="1">
                <a:solidFill>
                  <a:sysClr val="windowText" lastClr="000000"/>
                </a:solidFill>
              </a:rPr>
              <a:t>Atributos</a:t>
            </a:r>
            <a:r>
              <a:rPr lang="en-US" sz="1600" b="1" kern="0" dirty="0">
                <a:solidFill>
                  <a:sysClr val="windowText" lastClr="000000"/>
                </a:solidFill>
              </a:rPr>
              <a:t> </a:t>
            </a:r>
            <a:r>
              <a:rPr lang="en-US" sz="1600" b="1" kern="0" dirty="0" err="1">
                <a:solidFill>
                  <a:sysClr val="windowText" lastClr="000000"/>
                </a:solidFill>
              </a:rPr>
              <a:t>ServiceContract</a:t>
            </a:r>
            <a:r>
              <a:rPr lang="en-US" sz="1600" b="1" kern="0" dirty="0">
                <a:solidFill>
                  <a:sysClr val="windowText" lastClr="000000"/>
                </a:solidFill>
              </a:rPr>
              <a:t> e </a:t>
            </a:r>
            <a:r>
              <a:rPr lang="en-US" sz="1600" b="1" kern="0" dirty="0" err="1">
                <a:solidFill>
                  <a:sysClr val="windowText" lastClr="000000"/>
                </a:solidFill>
              </a:rPr>
              <a:t>OperationContract</a:t>
            </a:r>
            <a:endParaRPr lang="en-US" sz="1600" b="1" kern="0" dirty="0">
              <a:solidFill>
                <a:sysClr val="windowText" lastClr="000000"/>
              </a:solidFill>
            </a:endParaRPr>
          </a:p>
        </p:txBody>
      </p:sp>
      <p:sp>
        <p:nvSpPr>
          <p:cNvPr id="9" name="Rounded Rectangle 836634"/>
          <p:cNvSpPr>
            <a:spLocks noChangeArrowheads="1"/>
          </p:cNvSpPr>
          <p:nvPr/>
        </p:nvSpPr>
        <p:spPr bwMode="auto">
          <a:xfrm>
            <a:off x="418231" y="2601062"/>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000" b="1" kern="0" dirty="0">
                <a:solidFill>
                  <a:srgbClr val="990033"/>
                </a:solidFill>
              </a:rPr>
              <a:t>3</a:t>
            </a:r>
            <a:endParaRPr kumimoji="0" lang="en-US" sz="2000" b="1" i="0" u="none" strike="noStrike" kern="0" cap="none" spc="0" normalizeH="0" baseline="0" noProof="0" dirty="0" smtClean="0">
              <a:ln>
                <a:noFill/>
              </a:ln>
              <a:solidFill>
                <a:srgbClr val="990033"/>
              </a:solidFill>
              <a:effectLst/>
              <a:uLnTx/>
              <a:uFillTx/>
            </a:endParaRPr>
          </a:p>
        </p:txBody>
      </p:sp>
      <p:sp>
        <p:nvSpPr>
          <p:cNvPr id="12" name="Rounded Rectangle 844804"/>
          <p:cNvSpPr>
            <a:spLocks noChangeArrowheads="1"/>
          </p:cNvSpPr>
          <p:nvPr/>
        </p:nvSpPr>
        <p:spPr bwMode="auto">
          <a:xfrm>
            <a:off x="611842" y="3212125"/>
            <a:ext cx="8140271"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lvl="0" defTabSz="914400" eaLnBrk="0" hangingPunct="0">
              <a:lnSpc>
                <a:spcPct val="165000"/>
              </a:lnSpc>
              <a:buClr>
                <a:srgbClr val="DC0081"/>
              </a:buClr>
              <a:defRPr/>
            </a:pPr>
            <a:r>
              <a:rPr lang="en-US" sz="1600" b="1" kern="0" dirty="0">
                <a:solidFill>
                  <a:sysClr val="windowText" lastClr="000000"/>
                </a:solidFill>
              </a:rPr>
              <a:t> </a:t>
            </a:r>
            <a:r>
              <a:rPr lang="en-US" sz="1600" b="1" kern="0" dirty="0" err="1">
                <a:solidFill>
                  <a:sysClr val="windowText" lastClr="000000"/>
                </a:solidFill>
              </a:rPr>
              <a:t>Criando</a:t>
            </a:r>
            <a:r>
              <a:rPr lang="en-US" sz="1600" b="1" kern="0" dirty="0">
                <a:solidFill>
                  <a:sysClr val="windowText" lastClr="000000"/>
                </a:solidFill>
              </a:rPr>
              <a:t> </a:t>
            </a:r>
            <a:r>
              <a:rPr lang="en-US" sz="1600" b="1" kern="0" dirty="0" err="1">
                <a:solidFill>
                  <a:sysClr val="windowText" lastClr="000000"/>
                </a:solidFill>
              </a:rPr>
              <a:t>os</a:t>
            </a:r>
            <a:r>
              <a:rPr lang="en-US" sz="1600" b="1" kern="0" dirty="0">
                <a:solidFill>
                  <a:sysClr val="windowText" lastClr="000000"/>
                </a:solidFill>
              </a:rPr>
              <a:t> </a:t>
            </a:r>
            <a:r>
              <a:rPr lang="en-US" sz="1600" b="1" kern="0" dirty="0" err="1">
                <a:solidFill>
                  <a:sysClr val="windowText" lastClr="000000"/>
                </a:solidFill>
              </a:rPr>
              <a:t>Metodos</a:t>
            </a:r>
            <a:r>
              <a:rPr lang="en-US" sz="1600" b="1" kern="0" dirty="0">
                <a:solidFill>
                  <a:sysClr val="windowText" lastClr="000000"/>
                </a:solidFill>
              </a:rPr>
              <a:t> do </a:t>
            </a:r>
            <a:r>
              <a:rPr lang="en-US" sz="1600" b="1" kern="0" dirty="0" err="1">
                <a:solidFill>
                  <a:sysClr val="windowText" lastClr="000000"/>
                </a:solidFill>
              </a:rPr>
              <a:t>Serviço</a:t>
            </a:r>
            <a:endParaRPr lang="en-US" sz="1600" b="1" kern="0" dirty="0">
              <a:solidFill>
                <a:sysClr val="windowText" lastClr="000000"/>
              </a:solidFill>
            </a:endParaRPr>
          </a:p>
        </p:txBody>
      </p:sp>
      <p:sp>
        <p:nvSpPr>
          <p:cNvPr id="13" name="Rounded Rectangle 836634"/>
          <p:cNvSpPr>
            <a:spLocks noChangeArrowheads="1"/>
          </p:cNvSpPr>
          <p:nvPr/>
        </p:nvSpPr>
        <p:spPr bwMode="auto">
          <a:xfrm>
            <a:off x="418230" y="3328012"/>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000" b="1" kern="0" noProof="0" dirty="0">
                <a:solidFill>
                  <a:srgbClr val="990033"/>
                </a:solidFill>
              </a:rPr>
              <a:t>4</a:t>
            </a:r>
            <a:endParaRPr kumimoji="0" lang="en-US" sz="2000" b="1" i="0" u="none" strike="noStrike" kern="0" cap="none" spc="0" normalizeH="0" baseline="0" noProof="0" dirty="0" smtClean="0">
              <a:ln>
                <a:noFill/>
              </a:ln>
              <a:solidFill>
                <a:srgbClr val="990033"/>
              </a:solidFill>
              <a:effectLst/>
              <a:uLnTx/>
              <a:uFillTx/>
            </a:endParaRPr>
          </a:p>
        </p:txBody>
      </p:sp>
      <p:sp>
        <p:nvSpPr>
          <p:cNvPr id="18" name="Rounded Rectangle 844804"/>
          <p:cNvSpPr>
            <a:spLocks noChangeArrowheads="1"/>
          </p:cNvSpPr>
          <p:nvPr/>
        </p:nvSpPr>
        <p:spPr bwMode="auto">
          <a:xfrm>
            <a:off x="619050" y="3931541"/>
            <a:ext cx="8140271"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defTabSz="914400" eaLnBrk="0" hangingPunct="0">
              <a:lnSpc>
                <a:spcPct val="165000"/>
              </a:lnSpc>
              <a:buClr>
                <a:srgbClr val="DC0081"/>
              </a:buClr>
              <a:defRPr/>
            </a:pPr>
            <a:r>
              <a:rPr kumimoji="0" lang="en-US" sz="1600" b="1" i="0" u="none" strike="noStrike" kern="0" cap="none" spc="0" normalizeH="0" baseline="0" noProof="0" dirty="0" smtClean="0">
                <a:ln>
                  <a:noFill/>
                </a:ln>
                <a:solidFill>
                  <a:sysClr val="windowText" lastClr="000000"/>
                </a:solidFill>
                <a:effectLst/>
                <a:uLnTx/>
                <a:uFillTx/>
              </a:rPr>
              <a:t> </a:t>
            </a:r>
            <a:r>
              <a:rPr lang="en-US" sz="1600" b="1" kern="0" dirty="0" err="1">
                <a:solidFill>
                  <a:sysClr val="windowText" lastClr="000000"/>
                </a:solidFill>
              </a:rPr>
              <a:t>Visualizando</a:t>
            </a:r>
            <a:r>
              <a:rPr lang="en-US" sz="1600" b="1" kern="0" dirty="0">
                <a:solidFill>
                  <a:sysClr val="windowText" lastClr="000000"/>
                </a:solidFill>
              </a:rPr>
              <a:t> </a:t>
            </a:r>
            <a:r>
              <a:rPr lang="en-US" sz="1600" b="1" kern="0" dirty="0" err="1">
                <a:solidFill>
                  <a:sysClr val="windowText" lastClr="000000"/>
                </a:solidFill>
              </a:rPr>
              <a:t>os</a:t>
            </a:r>
            <a:r>
              <a:rPr lang="en-US" sz="1600" b="1" kern="0" dirty="0">
                <a:solidFill>
                  <a:sysClr val="windowText" lastClr="000000"/>
                </a:solidFill>
              </a:rPr>
              <a:t> </a:t>
            </a:r>
            <a:r>
              <a:rPr lang="en-US" sz="1600" b="1" kern="0" dirty="0" err="1">
                <a:solidFill>
                  <a:sysClr val="windowText" lastClr="000000"/>
                </a:solidFill>
              </a:rPr>
              <a:t>Parâmetros</a:t>
            </a:r>
            <a:r>
              <a:rPr lang="en-US" sz="1600" b="1" kern="0" dirty="0">
                <a:solidFill>
                  <a:sysClr val="windowText" lastClr="000000"/>
                </a:solidFill>
              </a:rPr>
              <a:t> (?Disco e ?</a:t>
            </a:r>
            <a:r>
              <a:rPr lang="en-US" sz="1600" b="1" kern="0" dirty="0" err="1">
                <a:solidFill>
                  <a:sysClr val="windowText" lastClr="000000"/>
                </a:solidFill>
              </a:rPr>
              <a:t>Wsdl</a:t>
            </a:r>
            <a:r>
              <a:rPr lang="en-US" sz="1600" b="1" kern="0" dirty="0">
                <a:solidFill>
                  <a:sysClr val="windowText" lastClr="000000"/>
                </a:solidFill>
              </a:rPr>
              <a:t>)</a:t>
            </a:r>
            <a:endParaRPr lang="en-US" sz="1600" b="1" kern="0" dirty="0">
              <a:solidFill>
                <a:sysClr val="windowText" lastClr="000000"/>
              </a:solidFill>
            </a:endParaRPr>
          </a:p>
        </p:txBody>
      </p:sp>
      <p:sp>
        <p:nvSpPr>
          <p:cNvPr id="19" name="Rounded Rectangle 836634"/>
          <p:cNvSpPr>
            <a:spLocks noChangeArrowheads="1"/>
          </p:cNvSpPr>
          <p:nvPr/>
        </p:nvSpPr>
        <p:spPr bwMode="auto">
          <a:xfrm>
            <a:off x="425438" y="4047428"/>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000" b="1" kern="0" dirty="0" smtClean="0">
                <a:solidFill>
                  <a:srgbClr val="990033"/>
                </a:solidFill>
              </a:rPr>
              <a:t>5</a:t>
            </a:r>
            <a:endParaRPr kumimoji="0" lang="en-US" sz="2000" b="1" i="0" u="none" strike="noStrike" kern="0" cap="none" spc="0" normalizeH="0" baseline="0" noProof="0" dirty="0" smtClean="0">
              <a:ln>
                <a:noFill/>
              </a:ln>
              <a:solidFill>
                <a:srgbClr val="990033"/>
              </a:solidFill>
              <a:effectLst/>
              <a:uLnTx/>
              <a:uFillTx/>
            </a:endParaRPr>
          </a:p>
        </p:txBody>
      </p:sp>
      <p:sp>
        <p:nvSpPr>
          <p:cNvPr id="20" name="Rounded Rectangle 844804"/>
          <p:cNvSpPr>
            <a:spLocks noChangeArrowheads="1"/>
          </p:cNvSpPr>
          <p:nvPr/>
        </p:nvSpPr>
        <p:spPr bwMode="auto">
          <a:xfrm>
            <a:off x="619049" y="4658491"/>
            <a:ext cx="8140271"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defTabSz="914400" eaLnBrk="0" hangingPunct="0">
              <a:lnSpc>
                <a:spcPct val="165000"/>
              </a:lnSpc>
              <a:buClr>
                <a:srgbClr val="DC0081"/>
              </a:buClr>
              <a:defRPr/>
            </a:pPr>
            <a:r>
              <a:rPr lang="en-US" sz="1600" b="1" kern="0" dirty="0">
                <a:solidFill>
                  <a:sysClr val="windowText" lastClr="000000"/>
                </a:solidFill>
              </a:rPr>
              <a:t> </a:t>
            </a:r>
            <a:r>
              <a:rPr lang="pt-BR" sz="1600" b="1" kern="0" dirty="0">
                <a:solidFill>
                  <a:sysClr val="windowText" lastClr="000000"/>
                </a:solidFill>
              </a:rPr>
              <a:t>Consumindo o Serviço e Visualizando/Atualizando o Proxy</a:t>
            </a:r>
            <a:endParaRPr lang="en-US" sz="1600" b="1" kern="0" dirty="0">
              <a:solidFill>
                <a:sysClr val="windowText" lastClr="000000"/>
              </a:solidFill>
            </a:endParaRPr>
          </a:p>
        </p:txBody>
      </p:sp>
      <p:sp>
        <p:nvSpPr>
          <p:cNvPr id="21" name="Rounded Rectangle 836634"/>
          <p:cNvSpPr>
            <a:spLocks noChangeArrowheads="1"/>
          </p:cNvSpPr>
          <p:nvPr/>
        </p:nvSpPr>
        <p:spPr bwMode="auto">
          <a:xfrm>
            <a:off x="425437" y="4774378"/>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000" b="1" kern="0" noProof="0" dirty="0" smtClean="0">
                <a:solidFill>
                  <a:srgbClr val="990033"/>
                </a:solidFill>
              </a:rPr>
              <a:t>6</a:t>
            </a:r>
            <a:endParaRPr kumimoji="0" lang="en-US" sz="2000" b="1" i="0" u="none" strike="noStrike" kern="0" cap="none" spc="0" normalizeH="0" baseline="0" noProof="0" dirty="0" smtClean="0">
              <a:ln>
                <a:noFill/>
              </a:ln>
              <a:solidFill>
                <a:srgbClr val="990033"/>
              </a:solidFill>
              <a:effectLst/>
              <a:uLnTx/>
              <a:uFillTx/>
            </a:endParaRPr>
          </a:p>
        </p:txBody>
      </p:sp>
      <p:sp>
        <p:nvSpPr>
          <p:cNvPr id="16" name="Rounded Rectangle 844804"/>
          <p:cNvSpPr>
            <a:spLocks noChangeArrowheads="1"/>
          </p:cNvSpPr>
          <p:nvPr/>
        </p:nvSpPr>
        <p:spPr bwMode="auto">
          <a:xfrm>
            <a:off x="614381" y="5385441"/>
            <a:ext cx="8140271"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defTabSz="914400" eaLnBrk="0" hangingPunct="0">
              <a:lnSpc>
                <a:spcPct val="165000"/>
              </a:lnSpc>
              <a:buClr>
                <a:srgbClr val="DC0081"/>
              </a:buClr>
              <a:defRPr/>
            </a:pPr>
            <a:r>
              <a:rPr lang="en-US" sz="1600" b="1" kern="0" dirty="0">
                <a:solidFill>
                  <a:sysClr val="windowText" lastClr="000000"/>
                </a:solidFill>
              </a:rPr>
              <a:t> </a:t>
            </a:r>
            <a:r>
              <a:rPr lang="pt-BR" sz="1600" b="1" kern="0" dirty="0" smtClean="0">
                <a:solidFill>
                  <a:sysClr val="windowText" lastClr="000000"/>
                </a:solidFill>
              </a:rPr>
              <a:t>Criando a Página (Service.aspx)</a:t>
            </a:r>
            <a:endParaRPr lang="en-US" sz="1600" b="1" kern="0" dirty="0">
              <a:solidFill>
                <a:sysClr val="windowText" lastClr="000000"/>
              </a:solidFill>
            </a:endParaRPr>
          </a:p>
        </p:txBody>
      </p:sp>
      <p:sp>
        <p:nvSpPr>
          <p:cNvPr id="17" name="Rounded Rectangle 836634"/>
          <p:cNvSpPr>
            <a:spLocks noChangeArrowheads="1"/>
          </p:cNvSpPr>
          <p:nvPr/>
        </p:nvSpPr>
        <p:spPr bwMode="auto">
          <a:xfrm>
            <a:off x="420769" y="5501328"/>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000" b="1" kern="0" noProof="0" dirty="0" smtClean="0">
                <a:solidFill>
                  <a:srgbClr val="990033"/>
                </a:solidFill>
              </a:rPr>
              <a:t>7</a:t>
            </a:r>
            <a:endParaRPr kumimoji="0" lang="en-US" sz="2000" b="1" i="0" u="none" strike="noStrike" kern="0" cap="none" spc="0" normalizeH="0" baseline="0" noProof="0" dirty="0" smtClean="0">
              <a:ln>
                <a:noFill/>
              </a:ln>
              <a:solidFill>
                <a:srgbClr val="990033"/>
              </a:solidFill>
              <a:effectLst/>
              <a:uLnTx/>
              <a:uFillTx/>
            </a:endParaRPr>
          </a:p>
        </p:txBody>
      </p:sp>
    </p:spTree>
    <p:extLst>
      <p:ext uri="{BB962C8B-B14F-4D97-AF65-F5344CB8AC3E}">
        <p14:creationId xmlns:p14="http://schemas.microsoft.com/office/powerpoint/2010/main" val="57396814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Demonstração</a:t>
            </a:r>
            <a:endParaRPr lang="pt-BR"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11</a:t>
            </a:fld>
            <a:endParaRPr lang="en-US" dirty="0"/>
          </a:p>
        </p:txBody>
      </p:sp>
      <p:sp>
        <p:nvSpPr>
          <p:cNvPr id="6" name="Rounded Rectangle 844804"/>
          <p:cNvSpPr>
            <a:spLocks noChangeArrowheads="1"/>
          </p:cNvSpPr>
          <p:nvPr/>
        </p:nvSpPr>
        <p:spPr bwMode="auto">
          <a:xfrm>
            <a:off x="598350" y="1044113"/>
            <a:ext cx="8153764"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defTabSz="914400" eaLnBrk="0" hangingPunct="0">
              <a:lnSpc>
                <a:spcPct val="165000"/>
              </a:lnSpc>
              <a:buClr>
                <a:srgbClr val="DC0081"/>
              </a:buClr>
              <a:defRPr/>
            </a:pPr>
            <a:r>
              <a:rPr kumimoji="0" lang="en-US" sz="1600" b="1" i="0" u="none" strike="noStrike" kern="0" cap="none" spc="0" normalizeH="0" baseline="0" noProof="0" dirty="0" smtClean="0">
                <a:ln>
                  <a:noFill/>
                </a:ln>
                <a:solidFill>
                  <a:sysClr val="windowText" lastClr="000000"/>
                </a:solidFill>
                <a:effectLst/>
                <a:uLnTx/>
                <a:uFillTx/>
              </a:rPr>
              <a:t> </a:t>
            </a:r>
            <a:endParaRPr kumimoji="0" lang="en-US" sz="1600" b="1" i="0" u="none" strike="noStrike" kern="0" cap="none" spc="0" normalizeH="0" baseline="0" noProof="0" dirty="0" smtClean="0">
              <a:ln>
                <a:noFill/>
              </a:ln>
              <a:solidFill>
                <a:sysClr val="windowText" lastClr="000000"/>
              </a:solidFill>
              <a:effectLst/>
              <a:uLnTx/>
              <a:uFillTx/>
            </a:endParaRPr>
          </a:p>
          <a:p>
            <a:pPr defTabSz="914400" eaLnBrk="0" hangingPunct="0">
              <a:lnSpc>
                <a:spcPct val="165000"/>
              </a:lnSpc>
              <a:buClr>
                <a:srgbClr val="DC0081"/>
              </a:buClr>
              <a:defRPr/>
            </a:pP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Criando</a:t>
            </a:r>
            <a:r>
              <a:rPr kumimoji="0" lang="en-US" sz="1600" b="1" i="0" u="none" strike="noStrike" kern="0" cap="none" spc="0" normalizeH="0" noProof="0" dirty="0" smtClean="0">
                <a:ln>
                  <a:noFill/>
                </a:ln>
                <a:solidFill>
                  <a:sysClr val="windowText" lastClr="000000"/>
                </a:solidFill>
                <a:effectLst/>
                <a:uLnTx/>
                <a:uFillTx/>
              </a:rPr>
              <a:t> o </a:t>
            </a:r>
            <a:r>
              <a:rPr lang="en-US" sz="1600" b="1" kern="0" dirty="0" err="1" smtClean="0">
                <a:solidFill>
                  <a:sysClr val="windowText" lastClr="000000"/>
                </a:solidFill>
              </a:rPr>
              <a:t>Serviço</a:t>
            </a:r>
            <a:r>
              <a:rPr lang="en-US" sz="1600" b="1" kern="0" dirty="0" smtClean="0">
                <a:solidFill>
                  <a:sysClr val="windowText" lastClr="000000"/>
                </a:solidFill>
              </a:rPr>
              <a:t> </a:t>
            </a:r>
            <a:r>
              <a:rPr lang="en-US" sz="1600" b="1" kern="0" dirty="0" smtClean="0">
                <a:solidFill>
                  <a:sysClr val="windowText" lastClr="000000"/>
                </a:solidFill>
              </a:rPr>
              <a:t>WCF </a:t>
            </a:r>
            <a:r>
              <a:rPr lang="en-US" sz="1600" b="1" kern="0" dirty="0" smtClean="0">
                <a:solidFill>
                  <a:sysClr val="windowText" lastClr="000000"/>
                </a:solidFill>
              </a:rPr>
              <a:t>(</a:t>
            </a:r>
            <a:r>
              <a:rPr lang="en-US" sz="1600" b="1" kern="0" dirty="0" err="1" smtClean="0">
                <a:solidFill>
                  <a:sysClr val="windowText" lastClr="000000"/>
                </a:solidFill>
              </a:rPr>
              <a:t>svcLinguagem.svc</a:t>
            </a:r>
            <a:r>
              <a:rPr lang="en-US" sz="1600" b="1" kern="0" dirty="0" smtClean="0">
                <a:solidFill>
                  <a:sysClr val="windowText" lastClr="000000"/>
                </a:solidFill>
              </a:rPr>
              <a:t>) e a </a:t>
            </a:r>
            <a:r>
              <a:rPr lang="en-US" sz="1600" b="1" kern="0" dirty="0" err="1" smtClean="0">
                <a:solidFill>
                  <a:sysClr val="windowText" lastClr="000000"/>
                </a:solidFill>
              </a:rPr>
              <a:t>Classe</a:t>
            </a:r>
            <a:r>
              <a:rPr lang="en-US" sz="1600" b="1" kern="0" dirty="0" smtClean="0">
                <a:solidFill>
                  <a:sysClr val="windowText" lastClr="000000"/>
                </a:solidFill>
              </a:rPr>
              <a:t> </a:t>
            </a:r>
            <a:r>
              <a:rPr lang="en-US" sz="1600" b="1" kern="0" dirty="0" err="1" smtClean="0">
                <a:solidFill>
                  <a:sysClr val="windowText" lastClr="000000"/>
                </a:solidFill>
              </a:rPr>
              <a:t>Linguagem.cs</a:t>
            </a:r>
            <a:endParaRPr lang="en-US" sz="1600" b="1" kern="0" dirty="0">
              <a:solidFill>
                <a:sysClr val="windowText" lastClr="000000"/>
              </a:solidFill>
            </a:endParaRPr>
          </a:p>
          <a:p>
            <a:pPr marL="0" marR="0" lvl="0" indent="0" defTabSz="914400" eaLnBrk="0" fontAlgn="auto" latinLnBrk="0" hangingPunct="0">
              <a:lnSpc>
                <a:spcPct val="165000"/>
              </a:lnSpc>
              <a:spcBef>
                <a:spcPts val="0"/>
              </a:spcBef>
              <a:spcAft>
                <a:spcPts val="0"/>
              </a:spcAft>
              <a:buClr>
                <a:srgbClr val="DC0081"/>
              </a:buClr>
              <a:buSzTx/>
              <a:buFontTx/>
              <a:buNone/>
              <a:tabLst/>
              <a:defRPr/>
            </a:pP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7" name="Rounded Rectangle 836634"/>
          <p:cNvSpPr>
            <a:spLocks noChangeArrowheads="1"/>
          </p:cNvSpPr>
          <p:nvPr/>
        </p:nvSpPr>
        <p:spPr bwMode="auto">
          <a:xfrm>
            <a:off x="392863" y="1160000"/>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1</a:t>
            </a:r>
          </a:p>
        </p:txBody>
      </p:sp>
      <p:sp>
        <p:nvSpPr>
          <p:cNvPr id="10" name="Rounded Rectangle 844804"/>
          <p:cNvSpPr>
            <a:spLocks noChangeArrowheads="1"/>
          </p:cNvSpPr>
          <p:nvPr/>
        </p:nvSpPr>
        <p:spPr bwMode="auto">
          <a:xfrm>
            <a:off x="611844" y="1764200"/>
            <a:ext cx="8140270"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defTabSz="914400" eaLnBrk="0" hangingPunct="0">
              <a:lnSpc>
                <a:spcPct val="165000"/>
              </a:lnSpc>
              <a:buClr>
                <a:srgbClr val="DC0081"/>
              </a:buClr>
              <a:defRPr/>
            </a:pPr>
            <a:r>
              <a:rPr kumimoji="0" lang="en-US" sz="1600" b="1" i="0" u="none" strike="noStrike" kern="0" cap="none" spc="0" normalizeH="0" baseline="0" noProof="0" dirty="0" smtClean="0">
                <a:ln>
                  <a:noFill/>
                </a:ln>
                <a:solidFill>
                  <a:sysClr val="windowText" lastClr="000000"/>
                </a:solidFill>
                <a:effectLst/>
                <a:uLnTx/>
                <a:uFillTx/>
              </a:rPr>
              <a:t> </a:t>
            </a:r>
            <a:r>
              <a:rPr lang="en-US" sz="1600" b="1" kern="0" dirty="0" err="1">
                <a:solidFill>
                  <a:sysClr val="windowText" lastClr="000000"/>
                </a:solidFill>
              </a:rPr>
              <a:t>Visualizando</a:t>
            </a:r>
            <a:r>
              <a:rPr lang="en-US" sz="1600" b="1" kern="0" dirty="0">
                <a:solidFill>
                  <a:sysClr val="windowText" lastClr="000000"/>
                </a:solidFill>
              </a:rPr>
              <a:t> o </a:t>
            </a:r>
            <a:r>
              <a:rPr lang="en-US" sz="1600" b="1" kern="0" dirty="0" err="1">
                <a:solidFill>
                  <a:sysClr val="windowText" lastClr="000000"/>
                </a:solidFill>
              </a:rPr>
              <a:t>Contrato</a:t>
            </a:r>
            <a:r>
              <a:rPr lang="en-US" sz="1600" b="1" kern="0" dirty="0">
                <a:solidFill>
                  <a:sysClr val="windowText" lastClr="000000"/>
                </a:solidFill>
              </a:rPr>
              <a:t>/</a:t>
            </a:r>
            <a:r>
              <a:rPr lang="en-US" sz="1600" b="1" kern="0" dirty="0" err="1">
                <a:solidFill>
                  <a:sysClr val="windowText" lastClr="000000"/>
                </a:solidFill>
              </a:rPr>
              <a:t>Serviço</a:t>
            </a:r>
            <a:r>
              <a:rPr lang="en-US" sz="1600" b="1" kern="0" dirty="0">
                <a:solidFill>
                  <a:sysClr val="windowText" lastClr="000000"/>
                </a:solidFill>
              </a:rPr>
              <a:t> </a:t>
            </a:r>
            <a:r>
              <a:rPr lang="en-US" sz="1600" b="1" kern="0" dirty="0" err="1">
                <a:solidFill>
                  <a:sysClr val="windowText" lastClr="000000"/>
                </a:solidFill>
              </a:rPr>
              <a:t>criado</a:t>
            </a:r>
            <a:endParaRPr lang="en-US" sz="1600" b="1" kern="0" dirty="0">
              <a:solidFill>
                <a:sysClr val="windowText" lastClr="000000"/>
              </a:solidFill>
            </a:endParaRPr>
          </a:p>
        </p:txBody>
      </p:sp>
      <p:sp>
        <p:nvSpPr>
          <p:cNvPr id="11" name="Rounded Rectangle 836634"/>
          <p:cNvSpPr>
            <a:spLocks noChangeArrowheads="1"/>
          </p:cNvSpPr>
          <p:nvPr/>
        </p:nvSpPr>
        <p:spPr bwMode="auto">
          <a:xfrm>
            <a:off x="394482" y="1880087"/>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2</a:t>
            </a:r>
          </a:p>
        </p:txBody>
      </p:sp>
      <p:sp>
        <p:nvSpPr>
          <p:cNvPr id="8" name="Rounded Rectangle 844804"/>
          <p:cNvSpPr>
            <a:spLocks noChangeArrowheads="1"/>
          </p:cNvSpPr>
          <p:nvPr/>
        </p:nvSpPr>
        <p:spPr bwMode="auto">
          <a:xfrm>
            <a:off x="611843" y="2485175"/>
            <a:ext cx="8140271"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defTabSz="914400" eaLnBrk="0" hangingPunct="0">
              <a:lnSpc>
                <a:spcPct val="165000"/>
              </a:lnSpc>
              <a:buClr>
                <a:srgbClr val="DC0081"/>
              </a:buClr>
              <a:defRPr/>
            </a:pPr>
            <a:r>
              <a:rPr kumimoji="0" lang="en-US" sz="1600" b="1" i="0" u="none" strike="noStrike" kern="0" cap="none" spc="0" normalizeH="0" baseline="0" noProof="0" dirty="0" smtClean="0">
                <a:ln>
                  <a:noFill/>
                </a:ln>
                <a:solidFill>
                  <a:sysClr val="windowText" lastClr="000000"/>
                </a:solidFill>
                <a:effectLst/>
                <a:uLnTx/>
                <a:uFillTx/>
              </a:rPr>
              <a:t> </a:t>
            </a:r>
            <a:r>
              <a:rPr lang="en-US" sz="1600" b="1" kern="0" dirty="0" err="1">
                <a:solidFill>
                  <a:sysClr val="windowText" lastClr="000000"/>
                </a:solidFill>
              </a:rPr>
              <a:t>Conhecendo</a:t>
            </a:r>
            <a:r>
              <a:rPr lang="en-US" sz="1600" b="1" kern="0" dirty="0">
                <a:solidFill>
                  <a:sysClr val="windowText" lastClr="000000"/>
                </a:solidFill>
              </a:rPr>
              <a:t> </a:t>
            </a:r>
            <a:r>
              <a:rPr lang="en-US" sz="1600" b="1" kern="0" dirty="0" err="1">
                <a:solidFill>
                  <a:sysClr val="windowText" lastClr="000000"/>
                </a:solidFill>
              </a:rPr>
              <a:t>os</a:t>
            </a:r>
            <a:r>
              <a:rPr lang="en-US" sz="1600" b="1" kern="0" dirty="0">
                <a:solidFill>
                  <a:sysClr val="windowText" lastClr="000000"/>
                </a:solidFill>
              </a:rPr>
              <a:t> </a:t>
            </a:r>
            <a:r>
              <a:rPr lang="en-US" sz="1600" b="1" kern="0" dirty="0" err="1">
                <a:solidFill>
                  <a:sysClr val="windowText" lastClr="000000"/>
                </a:solidFill>
              </a:rPr>
              <a:t>Atributos</a:t>
            </a:r>
            <a:r>
              <a:rPr lang="en-US" sz="1600" b="1" kern="0" dirty="0">
                <a:solidFill>
                  <a:sysClr val="windowText" lastClr="000000"/>
                </a:solidFill>
              </a:rPr>
              <a:t> </a:t>
            </a:r>
            <a:r>
              <a:rPr lang="en-US" sz="1600" b="1" kern="0" dirty="0" err="1">
                <a:solidFill>
                  <a:sysClr val="windowText" lastClr="000000"/>
                </a:solidFill>
              </a:rPr>
              <a:t>ServiceContract</a:t>
            </a:r>
            <a:r>
              <a:rPr lang="en-US" sz="1600" b="1" kern="0" dirty="0">
                <a:solidFill>
                  <a:sysClr val="windowText" lastClr="000000"/>
                </a:solidFill>
              </a:rPr>
              <a:t> e </a:t>
            </a:r>
            <a:r>
              <a:rPr lang="en-US" sz="1600" b="1" kern="0" dirty="0" err="1">
                <a:solidFill>
                  <a:sysClr val="windowText" lastClr="000000"/>
                </a:solidFill>
              </a:rPr>
              <a:t>OperationContract</a:t>
            </a:r>
            <a:endParaRPr lang="en-US" sz="1600" b="1" kern="0" dirty="0">
              <a:solidFill>
                <a:sysClr val="windowText" lastClr="000000"/>
              </a:solidFill>
            </a:endParaRPr>
          </a:p>
        </p:txBody>
      </p:sp>
      <p:sp>
        <p:nvSpPr>
          <p:cNvPr id="9" name="Rounded Rectangle 836634"/>
          <p:cNvSpPr>
            <a:spLocks noChangeArrowheads="1"/>
          </p:cNvSpPr>
          <p:nvPr/>
        </p:nvSpPr>
        <p:spPr bwMode="auto">
          <a:xfrm>
            <a:off x="418231" y="2601062"/>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000" b="1" kern="0" dirty="0">
                <a:solidFill>
                  <a:srgbClr val="990033"/>
                </a:solidFill>
              </a:rPr>
              <a:t>3</a:t>
            </a:r>
            <a:endParaRPr kumimoji="0" lang="en-US" sz="2000" b="1" i="0" u="none" strike="noStrike" kern="0" cap="none" spc="0" normalizeH="0" baseline="0" noProof="0" dirty="0" smtClean="0">
              <a:ln>
                <a:noFill/>
              </a:ln>
              <a:solidFill>
                <a:srgbClr val="990033"/>
              </a:solidFill>
              <a:effectLst/>
              <a:uLnTx/>
              <a:uFillTx/>
            </a:endParaRPr>
          </a:p>
        </p:txBody>
      </p:sp>
      <p:sp>
        <p:nvSpPr>
          <p:cNvPr id="12" name="Rounded Rectangle 844804"/>
          <p:cNvSpPr>
            <a:spLocks noChangeArrowheads="1"/>
          </p:cNvSpPr>
          <p:nvPr/>
        </p:nvSpPr>
        <p:spPr bwMode="auto">
          <a:xfrm>
            <a:off x="611842" y="3212125"/>
            <a:ext cx="8140271"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lvl="0" defTabSz="914400" eaLnBrk="0" hangingPunct="0">
              <a:lnSpc>
                <a:spcPct val="165000"/>
              </a:lnSpc>
              <a:buClr>
                <a:srgbClr val="DC0081"/>
              </a:buClr>
              <a:defRPr/>
            </a:pPr>
            <a:r>
              <a:rPr lang="en-US" sz="1600" b="1" kern="0" dirty="0">
                <a:solidFill>
                  <a:sysClr val="windowText" lastClr="000000"/>
                </a:solidFill>
              </a:rPr>
              <a:t> </a:t>
            </a:r>
            <a:r>
              <a:rPr lang="en-US" sz="1600" b="1" kern="0" dirty="0" err="1">
                <a:solidFill>
                  <a:sysClr val="windowText" lastClr="000000"/>
                </a:solidFill>
              </a:rPr>
              <a:t>Criando</a:t>
            </a:r>
            <a:r>
              <a:rPr lang="en-US" sz="1600" b="1" kern="0" dirty="0">
                <a:solidFill>
                  <a:sysClr val="windowText" lastClr="000000"/>
                </a:solidFill>
              </a:rPr>
              <a:t> </a:t>
            </a:r>
            <a:r>
              <a:rPr lang="en-US" sz="1600" b="1" kern="0" dirty="0" err="1">
                <a:solidFill>
                  <a:sysClr val="windowText" lastClr="000000"/>
                </a:solidFill>
              </a:rPr>
              <a:t>os</a:t>
            </a:r>
            <a:r>
              <a:rPr lang="en-US" sz="1600" b="1" kern="0" dirty="0">
                <a:solidFill>
                  <a:sysClr val="windowText" lastClr="000000"/>
                </a:solidFill>
              </a:rPr>
              <a:t> </a:t>
            </a:r>
            <a:r>
              <a:rPr lang="en-US" sz="1600" b="1" kern="0" dirty="0" err="1">
                <a:solidFill>
                  <a:sysClr val="windowText" lastClr="000000"/>
                </a:solidFill>
              </a:rPr>
              <a:t>Metodos</a:t>
            </a:r>
            <a:r>
              <a:rPr lang="en-US" sz="1600" b="1" kern="0" dirty="0">
                <a:solidFill>
                  <a:sysClr val="windowText" lastClr="000000"/>
                </a:solidFill>
              </a:rPr>
              <a:t> do </a:t>
            </a:r>
            <a:r>
              <a:rPr lang="en-US" sz="1600" b="1" kern="0" dirty="0" err="1" smtClean="0">
                <a:solidFill>
                  <a:sysClr val="windowText" lastClr="000000"/>
                </a:solidFill>
              </a:rPr>
              <a:t>Serviço</a:t>
            </a:r>
            <a:endParaRPr lang="en-US" sz="1600" b="1" kern="0" dirty="0">
              <a:solidFill>
                <a:sysClr val="windowText" lastClr="000000"/>
              </a:solidFill>
            </a:endParaRPr>
          </a:p>
        </p:txBody>
      </p:sp>
      <p:sp>
        <p:nvSpPr>
          <p:cNvPr id="13" name="Rounded Rectangle 836634"/>
          <p:cNvSpPr>
            <a:spLocks noChangeArrowheads="1"/>
          </p:cNvSpPr>
          <p:nvPr/>
        </p:nvSpPr>
        <p:spPr bwMode="auto">
          <a:xfrm>
            <a:off x="418230" y="3328012"/>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000" b="1" kern="0" noProof="0" dirty="0">
                <a:solidFill>
                  <a:srgbClr val="990033"/>
                </a:solidFill>
              </a:rPr>
              <a:t>4</a:t>
            </a:r>
            <a:endParaRPr kumimoji="0" lang="en-US" sz="2000" b="1" i="0" u="none" strike="noStrike" kern="0" cap="none" spc="0" normalizeH="0" baseline="0" noProof="0" dirty="0" smtClean="0">
              <a:ln>
                <a:noFill/>
              </a:ln>
              <a:solidFill>
                <a:srgbClr val="990033"/>
              </a:solidFill>
              <a:effectLst/>
              <a:uLnTx/>
              <a:uFillTx/>
            </a:endParaRPr>
          </a:p>
        </p:txBody>
      </p:sp>
      <p:sp>
        <p:nvSpPr>
          <p:cNvPr id="18" name="Rounded Rectangle 844804"/>
          <p:cNvSpPr>
            <a:spLocks noChangeArrowheads="1"/>
          </p:cNvSpPr>
          <p:nvPr/>
        </p:nvSpPr>
        <p:spPr bwMode="auto">
          <a:xfrm>
            <a:off x="619050" y="3931541"/>
            <a:ext cx="8140271"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defTabSz="914400" eaLnBrk="0" hangingPunct="0">
              <a:lnSpc>
                <a:spcPct val="165000"/>
              </a:lnSpc>
              <a:buClr>
                <a:srgbClr val="DC0081"/>
              </a:buClr>
              <a:defRPr/>
            </a:pPr>
            <a:r>
              <a:rPr kumimoji="0" lang="en-US" sz="1600" b="1" i="0" u="none" strike="noStrike" kern="0" cap="none" spc="0" normalizeH="0" baseline="0" noProof="0" dirty="0" smtClean="0">
                <a:ln>
                  <a:noFill/>
                </a:ln>
                <a:solidFill>
                  <a:sysClr val="windowText" lastClr="000000"/>
                </a:solidFill>
                <a:effectLst/>
                <a:uLnTx/>
                <a:uFillTx/>
              </a:rPr>
              <a:t> </a:t>
            </a:r>
            <a:r>
              <a:rPr lang="en-US" sz="1600" b="1" kern="0" dirty="0" err="1">
                <a:solidFill>
                  <a:sysClr val="windowText" lastClr="000000"/>
                </a:solidFill>
              </a:rPr>
              <a:t>Visualizando</a:t>
            </a:r>
            <a:r>
              <a:rPr lang="en-US" sz="1600" b="1" kern="0" dirty="0">
                <a:solidFill>
                  <a:sysClr val="windowText" lastClr="000000"/>
                </a:solidFill>
              </a:rPr>
              <a:t> </a:t>
            </a:r>
            <a:r>
              <a:rPr lang="en-US" sz="1600" b="1" kern="0" dirty="0" err="1">
                <a:solidFill>
                  <a:sysClr val="windowText" lastClr="000000"/>
                </a:solidFill>
              </a:rPr>
              <a:t>os</a:t>
            </a:r>
            <a:r>
              <a:rPr lang="en-US" sz="1600" b="1" kern="0" dirty="0">
                <a:solidFill>
                  <a:sysClr val="windowText" lastClr="000000"/>
                </a:solidFill>
              </a:rPr>
              <a:t> </a:t>
            </a:r>
            <a:r>
              <a:rPr lang="en-US" sz="1600" b="1" kern="0" dirty="0" err="1">
                <a:solidFill>
                  <a:sysClr val="windowText" lastClr="000000"/>
                </a:solidFill>
              </a:rPr>
              <a:t>Parâmetros</a:t>
            </a:r>
            <a:r>
              <a:rPr lang="en-US" sz="1600" b="1" kern="0" dirty="0">
                <a:solidFill>
                  <a:sysClr val="windowText" lastClr="000000"/>
                </a:solidFill>
              </a:rPr>
              <a:t> (?Disco e ?</a:t>
            </a:r>
            <a:r>
              <a:rPr lang="en-US" sz="1600" b="1" kern="0" dirty="0" err="1">
                <a:solidFill>
                  <a:sysClr val="windowText" lastClr="000000"/>
                </a:solidFill>
              </a:rPr>
              <a:t>Wsdl</a:t>
            </a:r>
            <a:r>
              <a:rPr lang="en-US" sz="1600" b="1" kern="0" dirty="0">
                <a:solidFill>
                  <a:sysClr val="windowText" lastClr="000000"/>
                </a:solidFill>
              </a:rPr>
              <a:t>)</a:t>
            </a:r>
            <a:endParaRPr lang="en-US" sz="1600" b="1" kern="0" dirty="0">
              <a:solidFill>
                <a:sysClr val="windowText" lastClr="000000"/>
              </a:solidFill>
            </a:endParaRPr>
          </a:p>
        </p:txBody>
      </p:sp>
      <p:sp>
        <p:nvSpPr>
          <p:cNvPr id="19" name="Rounded Rectangle 836634"/>
          <p:cNvSpPr>
            <a:spLocks noChangeArrowheads="1"/>
          </p:cNvSpPr>
          <p:nvPr/>
        </p:nvSpPr>
        <p:spPr bwMode="auto">
          <a:xfrm>
            <a:off x="425438" y="4047428"/>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000" b="1" kern="0" dirty="0" smtClean="0">
                <a:solidFill>
                  <a:srgbClr val="990033"/>
                </a:solidFill>
              </a:rPr>
              <a:t>5</a:t>
            </a:r>
            <a:endParaRPr kumimoji="0" lang="en-US" sz="2000" b="1" i="0" u="none" strike="noStrike" kern="0" cap="none" spc="0" normalizeH="0" baseline="0" noProof="0" dirty="0" smtClean="0">
              <a:ln>
                <a:noFill/>
              </a:ln>
              <a:solidFill>
                <a:srgbClr val="990033"/>
              </a:solidFill>
              <a:effectLst/>
              <a:uLnTx/>
              <a:uFillTx/>
            </a:endParaRPr>
          </a:p>
        </p:txBody>
      </p:sp>
      <p:sp>
        <p:nvSpPr>
          <p:cNvPr id="20" name="Rounded Rectangle 844804"/>
          <p:cNvSpPr>
            <a:spLocks noChangeArrowheads="1"/>
          </p:cNvSpPr>
          <p:nvPr/>
        </p:nvSpPr>
        <p:spPr bwMode="auto">
          <a:xfrm>
            <a:off x="619049" y="4658491"/>
            <a:ext cx="8140271"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defTabSz="914400" eaLnBrk="0" hangingPunct="0">
              <a:lnSpc>
                <a:spcPct val="165000"/>
              </a:lnSpc>
              <a:buClr>
                <a:srgbClr val="DC0081"/>
              </a:buClr>
              <a:defRPr/>
            </a:pPr>
            <a:r>
              <a:rPr lang="en-US" sz="1600" b="1" kern="0" dirty="0">
                <a:solidFill>
                  <a:sysClr val="windowText" lastClr="000000"/>
                </a:solidFill>
              </a:rPr>
              <a:t> </a:t>
            </a:r>
            <a:r>
              <a:rPr lang="pt-BR" sz="1600" b="1" kern="0" dirty="0">
                <a:solidFill>
                  <a:sysClr val="windowText" lastClr="000000"/>
                </a:solidFill>
              </a:rPr>
              <a:t>Consumindo o Serviço e Visualizando/Atualizando o Proxy</a:t>
            </a:r>
            <a:endParaRPr lang="en-US" sz="1600" b="1" kern="0" dirty="0">
              <a:solidFill>
                <a:sysClr val="windowText" lastClr="000000"/>
              </a:solidFill>
            </a:endParaRPr>
          </a:p>
        </p:txBody>
      </p:sp>
      <p:sp>
        <p:nvSpPr>
          <p:cNvPr id="21" name="Rounded Rectangle 836634"/>
          <p:cNvSpPr>
            <a:spLocks noChangeArrowheads="1"/>
          </p:cNvSpPr>
          <p:nvPr/>
        </p:nvSpPr>
        <p:spPr bwMode="auto">
          <a:xfrm>
            <a:off x="425437" y="4774378"/>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000" b="1" kern="0" noProof="0" dirty="0" smtClean="0">
                <a:solidFill>
                  <a:srgbClr val="990033"/>
                </a:solidFill>
              </a:rPr>
              <a:t>6</a:t>
            </a:r>
            <a:endParaRPr kumimoji="0" lang="en-US" sz="2000" b="1" i="0" u="none" strike="noStrike" kern="0" cap="none" spc="0" normalizeH="0" baseline="0" noProof="0" dirty="0" smtClean="0">
              <a:ln>
                <a:noFill/>
              </a:ln>
              <a:solidFill>
                <a:srgbClr val="990033"/>
              </a:solidFill>
              <a:effectLst/>
              <a:uLnTx/>
              <a:uFillTx/>
            </a:endParaRPr>
          </a:p>
        </p:txBody>
      </p:sp>
      <p:sp>
        <p:nvSpPr>
          <p:cNvPr id="16" name="Rounded Rectangle 844804"/>
          <p:cNvSpPr>
            <a:spLocks noChangeArrowheads="1"/>
          </p:cNvSpPr>
          <p:nvPr/>
        </p:nvSpPr>
        <p:spPr bwMode="auto">
          <a:xfrm>
            <a:off x="614381" y="5385441"/>
            <a:ext cx="8140271"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defTabSz="914400" eaLnBrk="0" hangingPunct="0">
              <a:lnSpc>
                <a:spcPct val="165000"/>
              </a:lnSpc>
              <a:buClr>
                <a:srgbClr val="DC0081"/>
              </a:buClr>
              <a:defRPr/>
            </a:pPr>
            <a:r>
              <a:rPr lang="en-US" sz="1600" b="1" kern="0" dirty="0">
                <a:solidFill>
                  <a:sysClr val="windowText" lastClr="000000"/>
                </a:solidFill>
              </a:rPr>
              <a:t> </a:t>
            </a:r>
            <a:r>
              <a:rPr lang="pt-BR" sz="1600" b="1" kern="0" dirty="0">
                <a:solidFill>
                  <a:sysClr val="windowText" lastClr="000000"/>
                </a:solidFill>
              </a:rPr>
              <a:t>Criando </a:t>
            </a:r>
            <a:r>
              <a:rPr lang="pt-BR" sz="1600" b="1" kern="0" dirty="0" smtClean="0">
                <a:solidFill>
                  <a:sysClr val="windowText" lastClr="000000"/>
                </a:solidFill>
              </a:rPr>
              <a:t>as Páginas (ListarLinguagem.aspx, InserirLinguagem.aspx)</a:t>
            </a:r>
            <a:endParaRPr lang="en-US" sz="1600" b="1" kern="0" dirty="0">
              <a:solidFill>
                <a:sysClr val="windowText" lastClr="000000"/>
              </a:solidFill>
            </a:endParaRPr>
          </a:p>
        </p:txBody>
      </p:sp>
      <p:sp>
        <p:nvSpPr>
          <p:cNvPr id="17" name="Rounded Rectangle 836634"/>
          <p:cNvSpPr>
            <a:spLocks noChangeArrowheads="1"/>
          </p:cNvSpPr>
          <p:nvPr/>
        </p:nvSpPr>
        <p:spPr bwMode="auto">
          <a:xfrm>
            <a:off x="420769" y="5501328"/>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000" b="1" kern="0" noProof="0" dirty="0" smtClean="0">
                <a:solidFill>
                  <a:srgbClr val="990033"/>
                </a:solidFill>
              </a:rPr>
              <a:t>7</a:t>
            </a:r>
            <a:endParaRPr kumimoji="0" lang="en-US" sz="2000" b="1" i="0" u="none" strike="noStrike" kern="0" cap="none" spc="0" normalizeH="0" baseline="0" noProof="0" dirty="0" smtClean="0">
              <a:ln>
                <a:noFill/>
              </a:ln>
              <a:solidFill>
                <a:srgbClr val="990033"/>
              </a:solidFill>
              <a:effectLst/>
              <a:uLnTx/>
              <a:uFillTx/>
            </a:endParaRPr>
          </a:p>
        </p:txBody>
      </p:sp>
    </p:spTree>
    <p:extLst>
      <p:ext uri="{BB962C8B-B14F-4D97-AF65-F5344CB8AC3E}">
        <p14:creationId xmlns:p14="http://schemas.microsoft.com/office/powerpoint/2010/main" val="222802360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Demonstração</a:t>
            </a:r>
            <a:endParaRPr lang="pt-BR"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12</a:t>
            </a:fld>
            <a:endParaRPr lang="en-US" dirty="0"/>
          </a:p>
        </p:txBody>
      </p:sp>
      <p:sp>
        <p:nvSpPr>
          <p:cNvPr id="6" name="Rounded Rectangle 844804"/>
          <p:cNvSpPr>
            <a:spLocks noChangeArrowheads="1"/>
          </p:cNvSpPr>
          <p:nvPr/>
        </p:nvSpPr>
        <p:spPr bwMode="auto">
          <a:xfrm>
            <a:off x="598350" y="1044113"/>
            <a:ext cx="8153764"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defTabSz="914400" eaLnBrk="0" hangingPunct="0">
              <a:lnSpc>
                <a:spcPct val="165000"/>
              </a:lnSpc>
              <a:buClr>
                <a:srgbClr val="DC0081"/>
              </a:buClr>
              <a:defRPr/>
            </a:pPr>
            <a:r>
              <a:rPr kumimoji="0" lang="en-US" sz="1600" b="1" i="0" u="none" strike="noStrike" kern="0" cap="none" spc="0" normalizeH="0" baseline="0" noProof="0" dirty="0" smtClean="0">
                <a:ln>
                  <a:noFill/>
                </a:ln>
                <a:solidFill>
                  <a:sysClr val="windowText" lastClr="000000"/>
                </a:solidFill>
                <a:effectLst/>
                <a:uLnTx/>
                <a:uFillTx/>
              </a:rPr>
              <a:t> </a:t>
            </a:r>
            <a:endParaRPr kumimoji="0" lang="en-US" sz="1600" b="1" i="0" u="none" strike="noStrike" kern="0" cap="none" spc="0" normalizeH="0" baseline="0" noProof="0" dirty="0" smtClean="0">
              <a:ln>
                <a:noFill/>
              </a:ln>
              <a:solidFill>
                <a:sysClr val="windowText" lastClr="000000"/>
              </a:solidFill>
              <a:effectLst/>
              <a:uLnTx/>
              <a:uFillTx/>
            </a:endParaRPr>
          </a:p>
          <a:p>
            <a:pPr defTabSz="914400" eaLnBrk="0" hangingPunct="0">
              <a:lnSpc>
                <a:spcPct val="165000"/>
              </a:lnSpc>
              <a:buClr>
                <a:srgbClr val="DC0081"/>
              </a:buClr>
              <a:defRPr/>
            </a:pP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Criando</a:t>
            </a:r>
            <a:r>
              <a:rPr kumimoji="0" lang="en-US" sz="1600" b="1" i="0" u="none" strike="noStrike" kern="0" cap="none" spc="0" normalizeH="0" noProof="0" dirty="0" smtClean="0">
                <a:ln>
                  <a:noFill/>
                </a:ln>
                <a:solidFill>
                  <a:sysClr val="windowText" lastClr="000000"/>
                </a:solidFill>
                <a:effectLst/>
                <a:uLnTx/>
                <a:uFillTx/>
              </a:rPr>
              <a:t> um </a:t>
            </a:r>
            <a:r>
              <a:rPr kumimoji="0" lang="en-US" sz="1600" b="1" i="0" u="none" strike="noStrike" kern="0" cap="none" spc="0" normalizeH="0" noProof="0" dirty="0" err="1" smtClean="0">
                <a:ln>
                  <a:noFill/>
                </a:ln>
                <a:solidFill>
                  <a:sysClr val="windowText" lastClr="000000"/>
                </a:solidFill>
                <a:effectLst/>
                <a:uLnTx/>
                <a:uFillTx/>
              </a:rPr>
              <a:t>Contexto</a:t>
            </a:r>
            <a:r>
              <a:rPr kumimoji="0" lang="en-US" sz="1600" b="1" i="0" u="none" strike="noStrike" kern="0" cap="none" spc="0" normalizeH="0" noProof="0" dirty="0" smtClean="0">
                <a:ln>
                  <a:noFill/>
                </a:ln>
                <a:solidFill>
                  <a:sysClr val="windowText" lastClr="000000"/>
                </a:solidFill>
                <a:effectLst/>
                <a:uLnTx/>
                <a:uFillTx/>
              </a:rPr>
              <a:t> do EF</a:t>
            </a:r>
            <a:endParaRPr lang="en-US" sz="1600" b="1" kern="0" dirty="0">
              <a:solidFill>
                <a:sysClr val="windowText" lastClr="000000"/>
              </a:solidFill>
            </a:endParaRPr>
          </a:p>
          <a:p>
            <a:pPr marL="0" marR="0" lvl="0" indent="0" defTabSz="914400" eaLnBrk="0" fontAlgn="auto" latinLnBrk="0" hangingPunct="0">
              <a:lnSpc>
                <a:spcPct val="165000"/>
              </a:lnSpc>
              <a:spcBef>
                <a:spcPts val="0"/>
              </a:spcBef>
              <a:spcAft>
                <a:spcPts val="0"/>
              </a:spcAft>
              <a:buClr>
                <a:srgbClr val="DC0081"/>
              </a:buClr>
              <a:buSzTx/>
              <a:buFontTx/>
              <a:buNone/>
              <a:tabLst/>
              <a:defRPr/>
            </a:pP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7" name="Rounded Rectangle 836634"/>
          <p:cNvSpPr>
            <a:spLocks noChangeArrowheads="1"/>
          </p:cNvSpPr>
          <p:nvPr/>
        </p:nvSpPr>
        <p:spPr bwMode="auto">
          <a:xfrm>
            <a:off x="392863" y="1160000"/>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1</a:t>
            </a:r>
          </a:p>
        </p:txBody>
      </p:sp>
      <p:sp>
        <p:nvSpPr>
          <p:cNvPr id="10" name="Rounded Rectangle 844804"/>
          <p:cNvSpPr>
            <a:spLocks noChangeArrowheads="1"/>
          </p:cNvSpPr>
          <p:nvPr/>
        </p:nvSpPr>
        <p:spPr bwMode="auto">
          <a:xfrm>
            <a:off x="611844" y="1764200"/>
            <a:ext cx="8140270"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defTabSz="914400" eaLnBrk="0" hangingPunct="0">
              <a:lnSpc>
                <a:spcPct val="165000"/>
              </a:lnSpc>
              <a:buClr>
                <a:srgbClr val="DC0081"/>
              </a:buClr>
              <a:defRPr/>
            </a:pPr>
            <a:r>
              <a:rPr kumimoji="0" lang="en-US" sz="1600" b="1" i="0" u="none" strike="noStrike" kern="0" cap="none" spc="0" normalizeH="0" baseline="0" noProof="0" dirty="0" smtClean="0">
                <a:ln>
                  <a:noFill/>
                </a:ln>
                <a:solidFill>
                  <a:sysClr val="windowText" lastClr="000000"/>
                </a:solidFill>
                <a:effectLst/>
                <a:uLnTx/>
                <a:uFillTx/>
              </a:rPr>
              <a:t> </a:t>
            </a:r>
            <a:r>
              <a:rPr lang="en-US" sz="1600" b="1" kern="0" dirty="0" err="1">
                <a:solidFill>
                  <a:sysClr val="windowText" lastClr="000000"/>
                </a:solidFill>
              </a:rPr>
              <a:t>Criando</a:t>
            </a:r>
            <a:r>
              <a:rPr lang="en-US" sz="1600" b="1" kern="0" dirty="0">
                <a:solidFill>
                  <a:sysClr val="windowText" lastClr="000000"/>
                </a:solidFill>
              </a:rPr>
              <a:t> o </a:t>
            </a:r>
            <a:r>
              <a:rPr lang="en-US" sz="1600" b="1" kern="0" dirty="0" err="1">
                <a:solidFill>
                  <a:sysClr val="windowText" lastClr="000000"/>
                </a:solidFill>
              </a:rPr>
              <a:t>Serviço</a:t>
            </a:r>
            <a:r>
              <a:rPr lang="en-US" sz="1600" b="1" kern="0" dirty="0">
                <a:solidFill>
                  <a:sysClr val="windowText" lastClr="000000"/>
                </a:solidFill>
              </a:rPr>
              <a:t> WCF </a:t>
            </a:r>
            <a:r>
              <a:rPr lang="en-US" sz="1600" b="1" kern="0" dirty="0" smtClean="0">
                <a:solidFill>
                  <a:sysClr val="windowText" lastClr="000000"/>
                </a:solidFill>
              </a:rPr>
              <a:t>Data Services (</a:t>
            </a:r>
            <a:r>
              <a:rPr lang="en-US" sz="1600" b="1" kern="0" dirty="0" err="1" smtClean="0">
                <a:solidFill>
                  <a:sysClr val="windowText" lastClr="000000"/>
                </a:solidFill>
              </a:rPr>
              <a:t>ServicoEF.svc</a:t>
            </a:r>
            <a:r>
              <a:rPr lang="en-US" sz="1600" b="1" kern="0" dirty="0" smtClean="0">
                <a:solidFill>
                  <a:sysClr val="windowText" lastClr="000000"/>
                </a:solidFill>
              </a:rPr>
              <a:t>)</a:t>
            </a:r>
            <a:endParaRPr lang="en-US" sz="1600" b="1" kern="0" dirty="0">
              <a:solidFill>
                <a:sysClr val="windowText" lastClr="000000"/>
              </a:solidFill>
            </a:endParaRPr>
          </a:p>
        </p:txBody>
      </p:sp>
      <p:sp>
        <p:nvSpPr>
          <p:cNvPr id="11" name="Rounded Rectangle 836634"/>
          <p:cNvSpPr>
            <a:spLocks noChangeArrowheads="1"/>
          </p:cNvSpPr>
          <p:nvPr/>
        </p:nvSpPr>
        <p:spPr bwMode="auto">
          <a:xfrm>
            <a:off x="394482" y="1880087"/>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2</a:t>
            </a:r>
          </a:p>
        </p:txBody>
      </p:sp>
      <p:sp>
        <p:nvSpPr>
          <p:cNvPr id="8" name="Rounded Rectangle 844804"/>
          <p:cNvSpPr>
            <a:spLocks noChangeArrowheads="1"/>
          </p:cNvSpPr>
          <p:nvPr/>
        </p:nvSpPr>
        <p:spPr bwMode="auto">
          <a:xfrm>
            <a:off x="611843" y="2485175"/>
            <a:ext cx="8140271"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defTabSz="914400" eaLnBrk="0" hangingPunct="0">
              <a:lnSpc>
                <a:spcPct val="165000"/>
              </a:lnSpc>
              <a:buClr>
                <a:srgbClr val="DC0081"/>
              </a:buClr>
              <a:defRPr/>
            </a:pPr>
            <a:r>
              <a:rPr kumimoji="0" lang="en-US" sz="1600" b="1" i="0" u="none" strike="noStrike" kern="0" cap="none" spc="0" normalizeH="0" baseline="0" noProof="0" dirty="0" smtClean="0">
                <a:ln>
                  <a:noFill/>
                </a:ln>
                <a:solidFill>
                  <a:sysClr val="windowText" lastClr="000000"/>
                </a:solidFill>
                <a:effectLst/>
                <a:uLnTx/>
                <a:uFillTx/>
              </a:rPr>
              <a:t> </a:t>
            </a:r>
            <a:r>
              <a:rPr lang="en-US" sz="1600" b="1" kern="0" dirty="0" err="1">
                <a:solidFill>
                  <a:sysClr val="windowText" lastClr="000000"/>
                </a:solidFill>
              </a:rPr>
              <a:t>Visualizando</a:t>
            </a:r>
            <a:r>
              <a:rPr lang="en-US" sz="1600" b="1" kern="0" dirty="0">
                <a:solidFill>
                  <a:sysClr val="windowText" lastClr="000000"/>
                </a:solidFill>
              </a:rPr>
              <a:t> </a:t>
            </a:r>
            <a:r>
              <a:rPr lang="en-US" sz="1600" b="1" kern="0" dirty="0" smtClean="0">
                <a:solidFill>
                  <a:sysClr val="windowText" lastClr="000000"/>
                </a:solidFill>
              </a:rPr>
              <a:t>o </a:t>
            </a:r>
            <a:r>
              <a:rPr lang="en-US" sz="1600" b="1" kern="0" dirty="0" err="1" smtClean="0">
                <a:solidFill>
                  <a:sysClr val="windowText" lastClr="000000"/>
                </a:solidFill>
              </a:rPr>
              <a:t>Serviço</a:t>
            </a:r>
            <a:r>
              <a:rPr lang="en-US" sz="1600" b="1" kern="0" dirty="0" smtClean="0">
                <a:solidFill>
                  <a:sysClr val="windowText" lastClr="000000"/>
                </a:solidFill>
              </a:rPr>
              <a:t> </a:t>
            </a:r>
            <a:r>
              <a:rPr lang="en-US" sz="1600" b="1" kern="0" dirty="0" err="1" smtClean="0">
                <a:solidFill>
                  <a:sysClr val="windowText" lastClr="000000"/>
                </a:solidFill>
              </a:rPr>
              <a:t>criado</a:t>
            </a:r>
            <a:endParaRPr lang="en-US" sz="1600" b="1" kern="0" dirty="0">
              <a:solidFill>
                <a:sysClr val="windowText" lastClr="000000"/>
              </a:solidFill>
            </a:endParaRPr>
          </a:p>
        </p:txBody>
      </p:sp>
      <p:sp>
        <p:nvSpPr>
          <p:cNvPr id="9" name="Rounded Rectangle 836634"/>
          <p:cNvSpPr>
            <a:spLocks noChangeArrowheads="1"/>
          </p:cNvSpPr>
          <p:nvPr/>
        </p:nvSpPr>
        <p:spPr bwMode="auto">
          <a:xfrm>
            <a:off x="418231" y="2601062"/>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000" b="1" kern="0" dirty="0">
                <a:solidFill>
                  <a:srgbClr val="990033"/>
                </a:solidFill>
              </a:rPr>
              <a:t>3</a:t>
            </a:r>
            <a:endParaRPr kumimoji="0" lang="en-US" sz="2000" b="1" i="0" u="none" strike="noStrike" kern="0" cap="none" spc="0" normalizeH="0" baseline="0" noProof="0" dirty="0" smtClean="0">
              <a:ln>
                <a:noFill/>
              </a:ln>
              <a:solidFill>
                <a:srgbClr val="990033"/>
              </a:solidFill>
              <a:effectLst/>
              <a:uLnTx/>
              <a:uFillTx/>
            </a:endParaRPr>
          </a:p>
        </p:txBody>
      </p:sp>
      <p:sp>
        <p:nvSpPr>
          <p:cNvPr id="12" name="Rounded Rectangle 844804"/>
          <p:cNvSpPr>
            <a:spLocks noChangeArrowheads="1"/>
          </p:cNvSpPr>
          <p:nvPr/>
        </p:nvSpPr>
        <p:spPr bwMode="auto">
          <a:xfrm>
            <a:off x="611842" y="3212125"/>
            <a:ext cx="8140271"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lvl="0" defTabSz="914400" eaLnBrk="0" hangingPunct="0">
              <a:lnSpc>
                <a:spcPct val="165000"/>
              </a:lnSpc>
              <a:buClr>
                <a:srgbClr val="DC0081"/>
              </a:buClr>
              <a:defRPr/>
            </a:pPr>
            <a:r>
              <a:rPr lang="en-US" sz="1600" b="1" kern="0" dirty="0">
                <a:solidFill>
                  <a:sysClr val="windowText" lastClr="000000"/>
                </a:solidFill>
              </a:rPr>
              <a:t> </a:t>
            </a:r>
            <a:r>
              <a:rPr lang="en-US" sz="1600" b="1" kern="0" dirty="0" err="1" smtClean="0">
                <a:solidFill>
                  <a:sysClr val="windowText" lastClr="000000"/>
                </a:solidFill>
              </a:rPr>
              <a:t>Expondo</a:t>
            </a:r>
            <a:r>
              <a:rPr lang="en-US" sz="1600" b="1" kern="0" dirty="0" smtClean="0">
                <a:solidFill>
                  <a:sysClr val="windowText" lastClr="000000"/>
                </a:solidFill>
              </a:rPr>
              <a:t> o EF </a:t>
            </a:r>
            <a:r>
              <a:rPr lang="en-US" sz="1600" b="1" kern="0" dirty="0" err="1" smtClean="0">
                <a:solidFill>
                  <a:sysClr val="windowText" lastClr="000000"/>
                </a:solidFill>
              </a:rPr>
              <a:t>pelo</a:t>
            </a:r>
            <a:r>
              <a:rPr lang="en-US" sz="1600" b="1" kern="0" dirty="0" smtClean="0">
                <a:solidFill>
                  <a:sysClr val="windowText" lastClr="000000"/>
                </a:solidFill>
              </a:rPr>
              <a:t> WCF Data Services</a:t>
            </a:r>
            <a:endParaRPr lang="en-US" sz="1600" b="1" kern="0" dirty="0">
              <a:solidFill>
                <a:sysClr val="windowText" lastClr="000000"/>
              </a:solidFill>
            </a:endParaRPr>
          </a:p>
        </p:txBody>
      </p:sp>
      <p:sp>
        <p:nvSpPr>
          <p:cNvPr id="13" name="Rounded Rectangle 836634"/>
          <p:cNvSpPr>
            <a:spLocks noChangeArrowheads="1"/>
          </p:cNvSpPr>
          <p:nvPr/>
        </p:nvSpPr>
        <p:spPr bwMode="auto">
          <a:xfrm>
            <a:off x="418230" y="3328012"/>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000" b="1" kern="0" noProof="0" dirty="0">
                <a:solidFill>
                  <a:srgbClr val="990033"/>
                </a:solidFill>
              </a:rPr>
              <a:t>4</a:t>
            </a:r>
            <a:endParaRPr kumimoji="0" lang="en-US" sz="2000" b="1" i="0" u="none" strike="noStrike" kern="0" cap="none" spc="0" normalizeH="0" baseline="0" noProof="0" dirty="0" smtClean="0">
              <a:ln>
                <a:noFill/>
              </a:ln>
              <a:solidFill>
                <a:srgbClr val="990033"/>
              </a:solidFill>
              <a:effectLst/>
              <a:uLnTx/>
              <a:uFillTx/>
            </a:endParaRPr>
          </a:p>
        </p:txBody>
      </p:sp>
      <p:sp>
        <p:nvSpPr>
          <p:cNvPr id="18" name="Rounded Rectangle 844804"/>
          <p:cNvSpPr>
            <a:spLocks noChangeArrowheads="1"/>
          </p:cNvSpPr>
          <p:nvPr/>
        </p:nvSpPr>
        <p:spPr bwMode="auto">
          <a:xfrm>
            <a:off x="619050" y="3931541"/>
            <a:ext cx="8140271"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defTabSz="914400" eaLnBrk="0" hangingPunct="0">
              <a:lnSpc>
                <a:spcPct val="165000"/>
              </a:lnSpc>
              <a:buClr>
                <a:srgbClr val="DC0081"/>
              </a:buClr>
              <a:defRPr/>
            </a:pPr>
            <a:r>
              <a:rPr kumimoji="0" lang="en-US" sz="1600" b="1" i="0" u="none" strike="noStrike" kern="0" cap="none" spc="0" normalizeH="0" baseline="0" noProof="0" dirty="0" smtClean="0">
                <a:ln>
                  <a:noFill/>
                </a:ln>
                <a:solidFill>
                  <a:sysClr val="windowText" lastClr="000000"/>
                </a:solidFill>
                <a:effectLst/>
                <a:uLnTx/>
                <a:uFillTx/>
              </a:rPr>
              <a:t> </a:t>
            </a:r>
            <a:r>
              <a:rPr lang="en-US" sz="1600" b="1" kern="0" dirty="0" err="1" smtClean="0">
                <a:solidFill>
                  <a:sysClr val="windowText" lastClr="000000"/>
                </a:solidFill>
              </a:rPr>
              <a:t>Executando</a:t>
            </a:r>
            <a:r>
              <a:rPr lang="en-US" sz="1600" b="1" kern="0" dirty="0" smtClean="0">
                <a:solidFill>
                  <a:sysClr val="windowText" lastClr="000000"/>
                </a:solidFill>
              </a:rPr>
              <a:t> o </a:t>
            </a:r>
            <a:r>
              <a:rPr lang="en-US" sz="1600" b="1" kern="0" dirty="0" err="1" smtClean="0">
                <a:solidFill>
                  <a:sysClr val="windowText" lastClr="000000"/>
                </a:solidFill>
              </a:rPr>
              <a:t>Serviço</a:t>
            </a:r>
            <a:endParaRPr lang="en-US" sz="1600" b="1" kern="0" dirty="0">
              <a:solidFill>
                <a:sysClr val="windowText" lastClr="000000"/>
              </a:solidFill>
            </a:endParaRPr>
          </a:p>
        </p:txBody>
      </p:sp>
      <p:sp>
        <p:nvSpPr>
          <p:cNvPr id="19" name="Rounded Rectangle 836634"/>
          <p:cNvSpPr>
            <a:spLocks noChangeArrowheads="1"/>
          </p:cNvSpPr>
          <p:nvPr/>
        </p:nvSpPr>
        <p:spPr bwMode="auto">
          <a:xfrm>
            <a:off x="425438" y="4047428"/>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000" b="1" kern="0" dirty="0" smtClean="0">
                <a:solidFill>
                  <a:srgbClr val="990033"/>
                </a:solidFill>
              </a:rPr>
              <a:t>5</a:t>
            </a:r>
            <a:endParaRPr kumimoji="0" lang="en-US" sz="2000" b="1" i="0" u="none" strike="noStrike" kern="0" cap="none" spc="0" normalizeH="0" baseline="0" noProof="0" dirty="0" smtClean="0">
              <a:ln>
                <a:noFill/>
              </a:ln>
              <a:solidFill>
                <a:srgbClr val="990033"/>
              </a:solidFill>
              <a:effectLst/>
              <a:uLnTx/>
              <a:uFillTx/>
            </a:endParaRPr>
          </a:p>
        </p:txBody>
      </p:sp>
      <p:sp>
        <p:nvSpPr>
          <p:cNvPr id="20" name="Rounded Rectangle 844804"/>
          <p:cNvSpPr>
            <a:spLocks noChangeArrowheads="1"/>
          </p:cNvSpPr>
          <p:nvPr/>
        </p:nvSpPr>
        <p:spPr bwMode="auto">
          <a:xfrm>
            <a:off x="619049" y="4658491"/>
            <a:ext cx="8140271"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defTabSz="914400" eaLnBrk="0" hangingPunct="0">
              <a:lnSpc>
                <a:spcPct val="165000"/>
              </a:lnSpc>
              <a:buClr>
                <a:srgbClr val="DC0081"/>
              </a:buClr>
              <a:defRPr/>
            </a:pPr>
            <a:r>
              <a:rPr lang="en-US" sz="1600" b="1" kern="0" dirty="0">
                <a:solidFill>
                  <a:sysClr val="windowText" lastClr="000000"/>
                </a:solidFill>
              </a:rPr>
              <a:t> </a:t>
            </a:r>
            <a:r>
              <a:rPr lang="pt-BR" sz="1600" b="1" kern="0" dirty="0" smtClean="0">
                <a:solidFill>
                  <a:sysClr val="windowText" lastClr="000000"/>
                </a:solidFill>
              </a:rPr>
              <a:t>Visualizando as Informações do Serviço (TB_LINGUAGEM)</a:t>
            </a:r>
            <a:endParaRPr lang="en-US" sz="1600" b="1" kern="0" dirty="0">
              <a:solidFill>
                <a:sysClr val="windowText" lastClr="000000"/>
              </a:solidFill>
            </a:endParaRPr>
          </a:p>
        </p:txBody>
      </p:sp>
      <p:sp>
        <p:nvSpPr>
          <p:cNvPr id="21" name="Rounded Rectangle 836634"/>
          <p:cNvSpPr>
            <a:spLocks noChangeArrowheads="1"/>
          </p:cNvSpPr>
          <p:nvPr/>
        </p:nvSpPr>
        <p:spPr bwMode="auto">
          <a:xfrm>
            <a:off x="425437" y="4774378"/>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000" b="1" kern="0" noProof="0" dirty="0" smtClean="0">
                <a:solidFill>
                  <a:srgbClr val="990033"/>
                </a:solidFill>
              </a:rPr>
              <a:t>6</a:t>
            </a:r>
            <a:endParaRPr kumimoji="0" lang="en-US" sz="2000" b="1" i="0" u="none" strike="noStrike" kern="0" cap="none" spc="0" normalizeH="0" baseline="0" noProof="0" dirty="0" smtClean="0">
              <a:ln>
                <a:noFill/>
              </a:ln>
              <a:solidFill>
                <a:srgbClr val="990033"/>
              </a:solidFill>
              <a:effectLst/>
              <a:uLnTx/>
              <a:uFillTx/>
            </a:endParaRPr>
          </a:p>
        </p:txBody>
      </p:sp>
      <p:sp>
        <p:nvSpPr>
          <p:cNvPr id="16" name="Rounded Rectangle 844804"/>
          <p:cNvSpPr>
            <a:spLocks noChangeArrowheads="1"/>
          </p:cNvSpPr>
          <p:nvPr/>
        </p:nvSpPr>
        <p:spPr bwMode="auto">
          <a:xfrm>
            <a:off x="614381" y="5385441"/>
            <a:ext cx="8140271"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defTabSz="914400" eaLnBrk="0" hangingPunct="0">
              <a:lnSpc>
                <a:spcPct val="165000"/>
              </a:lnSpc>
              <a:buClr>
                <a:srgbClr val="DC0081"/>
              </a:buClr>
              <a:defRPr/>
            </a:pPr>
            <a:r>
              <a:rPr lang="en-US" sz="1600" b="1" kern="0" dirty="0">
                <a:solidFill>
                  <a:sysClr val="windowText" lastClr="000000"/>
                </a:solidFill>
              </a:rPr>
              <a:t> </a:t>
            </a:r>
            <a:r>
              <a:rPr lang="en-US" sz="1600" b="1" kern="0" dirty="0" err="1" smtClean="0">
                <a:solidFill>
                  <a:sysClr val="windowText" lastClr="000000"/>
                </a:solidFill>
              </a:rPr>
              <a:t>Desa</a:t>
            </a:r>
            <a:r>
              <a:rPr lang="pt-BR" sz="1600" b="1" kern="0" dirty="0" err="1" smtClean="0">
                <a:solidFill>
                  <a:sysClr val="windowText" lastClr="000000"/>
                </a:solidFill>
              </a:rPr>
              <a:t>tivar</a:t>
            </a:r>
            <a:r>
              <a:rPr lang="pt-BR" sz="1600" b="1" kern="0" dirty="0">
                <a:solidFill>
                  <a:sysClr val="windowText" lastClr="000000"/>
                </a:solidFill>
              </a:rPr>
              <a:t> </a:t>
            </a:r>
            <a:r>
              <a:rPr lang="pt-BR" sz="1600" b="1" kern="0" dirty="0" smtClean="0">
                <a:solidFill>
                  <a:sysClr val="windowText" lastClr="000000"/>
                </a:solidFill>
              </a:rPr>
              <a:t>(Opções de Internet-&gt;Conteúdo-&gt;</a:t>
            </a:r>
            <a:r>
              <a:rPr lang="pt-BR" sz="1600" b="1" kern="0" dirty="0" err="1" smtClean="0">
                <a:solidFill>
                  <a:sysClr val="windowText" lastClr="000000"/>
                </a:solidFill>
              </a:rPr>
              <a:t>Feeds</a:t>
            </a:r>
            <a:r>
              <a:rPr lang="pt-BR" sz="1600" b="1" kern="0" dirty="0" smtClean="0">
                <a:solidFill>
                  <a:sysClr val="windowText" lastClr="000000"/>
                </a:solidFill>
              </a:rPr>
              <a:t>-&gt;Ativar Modo de Exibição)</a:t>
            </a:r>
            <a:endParaRPr lang="en-US" sz="1600" b="1" kern="0" dirty="0">
              <a:solidFill>
                <a:sysClr val="windowText" lastClr="000000"/>
              </a:solidFill>
            </a:endParaRPr>
          </a:p>
        </p:txBody>
      </p:sp>
      <p:sp>
        <p:nvSpPr>
          <p:cNvPr id="17" name="Rounded Rectangle 836634"/>
          <p:cNvSpPr>
            <a:spLocks noChangeArrowheads="1"/>
          </p:cNvSpPr>
          <p:nvPr/>
        </p:nvSpPr>
        <p:spPr bwMode="auto">
          <a:xfrm>
            <a:off x="420769" y="5501328"/>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000" b="1" kern="0" noProof="0" dirty="0" smtClean="0">
                <a:solidFill>
                  <a:srgbClr val="990033"/>
                </a:solidFill>
              </a:rPr>
              <a:t>7</a:t>
            </a:r>
            <a:endParaRPr kumimoji="0" lang="en-US" sz="2000" b="1" i="0" u="none" strike="noStrike" kern="0" cap="none" spc="0" normalizeH="0" baseline="0" noProof="0" dirty="0" smtClean="0">
              <a:ln>
                <a:noFill/>
              </a:ln>
              <a:solidFill>
                <a:srgbClr val="990033"/>
              </a:solidFill>
              <a:effectLst/>
              <a:uLnTx/>
              <a:uFillTx/>
            </a:endParaRPr>
          </a:p>
        </p:txBody>
      </p:sp>
    </p:spTree>
    <p:extLst>
      <p:ext uri="{BB962C8B-B14F-4D97-AF65-F5344CB8AC3E}">
        <p14:creationId xmlns:p14="http://schemas.microsoft.com/office/powerpoint/2010/main" val="276384868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Demonstração</a:t>
            </a:r>
            <a:endParaRPr lang="pt-BR"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13</a:t>
            </a:fld>
            <a:endParaRPr lang="en-US" dirty="0"/>
          </a:p>
        </p:txBody>
      </p:sp>
      <p:sp>
        <p:nvSpPr>
          <p:cNvPr id="6" name="Rounded Rectangle 844804"/>
          <p:cNvSpPr>
            <a:spLocks noChangeArrowheads="1"/>
          </p:cNvSpPr>
          <p:nvPr/>
        </p:nvSpPr>
        <p:spPr bwMode="auto">
          <a:xfrm>
            <a:off x="598350" y="1044113"/>
            <a:ext cx="8153764"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defTabSz="914400" eaLnBrk="0" hangingPunct="0">
              <a:lnSpc>
                <a:spcPct val="165000"/>
              </a:lnSpc>
              <a:buClr>
                <a:srgbClr val="DC0081"/>
              </a:buClr>
              <a:defRPr/>
            </a:pPr>
            <a:r>
              <a:rPr kumimoji="0" lang="en-US" sz="1600" b="1" i="0" u="none" strike="noStrike" kern="0" cap="none" spc="0" normalizeH="0" baseline="0" noProof="0" dirty="0" smtClean="0">
                <a:ln>
                  <a:noFill/>
                </a:ln>
                <a:solidFill>
                  <a:sysClr val="windowText" lastClr="000000"/>
                </a:solidFill>
                <a:effectLst/>
                <a:uLnTx/>
                <a:uFillTx/>
              </a:rPr>
              <a:t> </a:t>
            </a:r>
            <a:endParaRPr kumimoji="0" lang="en-US" sz="1600" b="1" i="0" u="none" strike="noStrike" kern="0" cap="none" spc="0" normalizeH="0" baseline="0" noProof="0" dirty="0" smtClean="0">
              <a:ln>
                <a:noFill/>
              </a:ln>
              <a:solidFill>
                <a:sysClr val="windowText" lastClr="000000"/>
              </a:solidFill>
              <a:effectLst/>
              <a:uLnTx/>
              <a:uFillTx/>
            </a:endParaRPr>
          </a:p>
          <a:p>
            <a:pPr defTabSz="914400" eaLnBrk="0" hangingPunct="0">
              <a:lnSpc>
                <a:spcPct val="165000"/>
              </a:lnSpc>
              <a:buClr>
                <a:srgbClr val="DC0081"/>
              </a:buClr>
              <a:defRPr/>
            </a:pP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Visualizando</a:t>
            </a: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os</a:t>
            </a: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Registros</a:t>
            </a:r>
            <a:endParaRPr lang="en-US" sz="1600" b="1" kern="0" dirty="0">
              <a:solidFill>
                <a:sysClr val="windowText" lastClr="000000"/>
              </a:solidFill>
            </a:endParaRPr>
          </a:p>
          <a:p>
            <a:pPr marL="0" marR="0" lvl="0" indent="0" defTabSz="914400" eaLnBrk="0" fontAlgn="auto" latinLnBrk="0" hangingPunct="0">
              <a:lnSpc>
                <a:spcPct val="165000"/>
              </a:lnSpc>
              <a:spcBef>
                <a:spcPts val="0"/>
              </a:spcBef>
              <a:spcAft>
                <a:spcPts val="0"/>
              </a:spcAft>
              <a:buClr>
                <a:srgbClr val="DC0081"/>
              </a:buClr>
              <a:buSzTx/>
              <a:buFontTx/>
              <a:buNone/>
              <a:tabLst/>
              <a:defRPr/>
            </a:pP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7" name="Rounded Rectangle 836634"/>
          <p:cNvSpPr>
            <a:spLocks noChangeArrowheads="1"/>
          </p:cNvSpPr>
          <p:nvPr/>
        </p:nvSpPr>
        <p:spPr bwMode="auto">
          <a:xfrm>
            <a:off x="392863" y="1160000"/>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8</a:t>
            </a:r>
            <a:endParaRPr kumimoji="0" lang="en-US" sz="2000" b="1" i="0" u="none" strike="noStrike" kern="0" cap="none" spc="0" normalizeH="0" baseline="0" noProof="0" dirty="0" smtClean="0">
              <a:ln>
                <a:noFill/>
              </a:ln>
              <a:solidFill>
                <a:srgbClr val="990033"/>
              </a:solidFill>
              <a:effectLst/>
              <a:uLnTx/>
              <a:uFillTx/>
            </a:endParaRPr>
          </a:p>
        </p:txBody>
      </p:sp>
      <p:sp>
        <p:nvSpPr>
          <p:cNvPr id="10" name="Rounded Rectangle 844804"/>
          <p:cNvSpPr>
            <a:spLocks noChangeArrowheads="1"/>
          </p:cNvSpPr>
          <p:nvPr/>
        </p:nvSpPr>
        <p:spPr bwMode="auto">
          <a:xfrm>
            <a:off x="611844" y="1764200"/>
            <a:ext cx="8140270"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defTabSz="914400" eaLnBrk="0" hangingPunct="0">
              <a:lnSpc>
                <a:spcPct val="165000"/>
              </a:lnSpc>
              <a:buClr>
                <a:srgbClr val="DC0081"/>
              </a:buClr>
              <a:defRPr/>
            </a:pPr>
            <a:r>
              <a:rPr kumimoji="0" lang="en-US" sz="1600" b="1" i="0" u="none" strike="noStrike" kern="0" cap="none" spc="0" normalizeH="0" baseline="0" noProof="0" dirty="0" smtClean="0">
                <a:ln>
                  <a:noFill/>
                </a:ln>
                <a:solidFill>
                  <a:sysClr val="windowText" lastClr="000000"/>
                </a:solidFill>
                <a:effectLst/>
                <a:uLnTx/>
                <a:uFillTx/>
              </a:rPr>
              <a:t> </a:t>
            </a:r>
            <a:r>
              <a:rPr lang="en-US" sz="1600" b="1" kern="0" dirty="0" err="1" smtClean="0">
                <a:solidFill>
                  <a:sysClr val="windowText" lastClr="000000"/>
                </a:solidFill>
              </a:rPr>
              <a:t>Efetuando</a:t>
            </a:r>
            <a:r>
              <a:rPr lang="en-US" sz="1600" b="1" kern="0" dirty="0" smtClean="0">
                <a:solidFill>
                  <a:sysClr val="windowText" lastClr="000000"/>
                </a:solidFill>
              </a:rPr>
              <a:t> </a:t>
            </a:r>
            <a:r>
              <a:rPr lang="en-US" sz="1600" b="1" kern="0" dirty="0" err="1" smtClean="0">
                <a:solidFill>
                  <a:sysClr val="windowText" lastClr="000000"/>
                </a:solidFill>
              </a:rPr>
              <a:t>Consultas</a:t>
            </a:r>
            <a:r>
              <a:rPr lang="en-US" sz="1600" b="1" kern="0" dirty="0" smtClean="0">
                <a:solidFill>
                  <a:sysClr val="windowText" lastClr="000000"/>
                </a:solidFill>
              </a:rPr>
              <a:t> </a:t>
            </a:r>
            <a:r>
              <a:rPr lang="en-US" sz="1600" b="1" kern="0" dirty="0" err="1" smtClean="0">
                <a:solidFill>
                  <a:sysClr val="windowText" lastClr="000000"/>
                </a:solidFill>
              </a:rPr>
              <a:t>dentro</a:t>
            </a:r>
            <a:r>
              <a:rPr lang="en-US" sz="1600" b="1" kern="0" dirty="0" smtClean="0">
                <a:solidFill>
                  <a:sysClr val="windowText" lastClr="000000"/>
                </a:solidFill>
              </a:rPr>
              <a:t> da URL</a:t>
            </a:r>
            <a:endParaRPr lang="en-US" sz="1600" b="1" kern="0" dirty="0">
              <a:solidFill>
                <a:sysClr val="windowText" lastClr="000000"/>
              </a:solidFill>
            </a:endParaRPr>
          </a:p>
        </p:txBody>
      </p:sp>
      <p:sp>
        <p:nvSpPr>
          <p:cNvPr id="11" name="Rounded Rectangle 836634"/>
          <p:cNvSpPr>
            <a:spLocks noChangeArrowheads="1"/>
          </p:cNvSpPr>
          <p:nvPr/>
        </p:nvSpPr>
        <p:spPr bwMode="auto">
          <a:xfrm>
            <a:off x="394482" y="1880087"/>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9</a:t>
            </a:r>
            <a:endParaRPr kumimoji="0" lang="en-US" sz="2000" b="1" i="0" u="none" strike="noStrike" kern="0" cap="none" spc="0" normalizeH="0" baseline="0" noProof="0" dirty="0" smtClean="0">
              <a:ln>
                <a:noFill/>
              </a:ln>
              <a:solidFill>
                <a:srgbClr val="990033"/>
              </a:solidFill>
              <a:effectLst/>
              <a:uLnTx/>
              <a:uFillTx/>
            </a:endParaRPr>
          </a:p>
        </p:txBody>
      </p:sp>
      <p:sp>
        <p:nvSpPr>
          <p:cNvPr id="8" name="Rounded Rectangle 844804"/>
          <p:cNvSpPr>
            <a:spLocks noChangeArrowheads="1"/>
          </p:cNvSpPr>
          <p:nvPr/>
        </p:nvSpPr>
        <p:spPr bwMode="auto">
          <a:xfrm>
            <a:off x="611843" y="2485175"/>
            <a:ext cx="8140271"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defTabSz="914400" eaLnBrk="0" hangingPunct="0">
              <a:lnSpc>
                <a:spcPct val="165000"/>
              </a:lnSpc>
              <a:buClr>
                <a:srgbClr val="DC0081"/>
              </a:buClr>
              <a:defRPr/>
            </a:pPr>
            <a:r>
              <a:rPr kumimoji="0" lang="en-US" sz="1600" b="1" i="0" u="none" strike="noStrike" kern="0" cap="none" spc="0" normalizeH="0" baseline="0" noProof="0" dirty="0" smtClean="0">
                <a:ln>
                  <a:noFill/>
                </a:ln>
                <a:solidFill>
                  <a:sysClr val="windowText" lastClr="000000"/>
                </a:solidFill>
                <a:effectLst/>
                <a:uLnTx/>
                <a:uFillTx/>
              </a:rPr>
              <a:t> </a:t>
            </a:r>
            <a:r>
              <a:rPr lang="pt-BR" sz="1600" b="1" kern="0" dirty="0">
                <a:solidFill>
                  <a:sysClr val="windowText" lastClr="000000"/>
                </a:solidFill>
              </a:rPr>
              <a:t>Consumindo o Serviço e Visualizando/Atualizando o Proxy</a:t>
            </a:r>
            <a:endParaRPr lang="en-US" sz="1600" b="1" kern="0" dirty="0">
              <a:solidFill>
                <a:sysClr val="windowText" lastClr="000000"/>
              </a:solidFill>
            </a:endParaRPr>
          </a:p>
        </p:txBody>
      </p:sp>
      <p:sp>
        <p:nvSpPr>
          <p:cNvPr id="9" name="Rounded Rectangle 836634"/>
          <p:cNvSpPr>
            <a:spLocks noChangeArrowheads="1"/>
          </p:cNvSpPr>
          <p:nvPr/>
        </p:nvSpPr>
        <p:spPr bwMode="auto">
          <a:xfrm>
            <a:off x="418231" y="2601062"/>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1400" b="1" kern="0" dirty="0" smtClean="0">
                <a:solidFill>
                  <a:srgbClr val="990033"/>
                </a:solidFill>
              </a:rPr>
              <a:t>10</a:t>
            </a:r>
            <a:endParaRPr kumimoji="0" lang="en-US" sz="1400" b="1" i="0" u="none" strike="noStrike" kern="0" cap="none" spc="0" normalizeH="0" baseline="0" noProof="0" dirty="0" smtClean="0">
              <a:ln>
                <a:noFill/>
              </a:ln>
              <a:solidFill>
                <a:srgbClr val="990033"/>
              </a:solidFill>
              <a:effectLst/>
              <a:uLnTx/>
              <a:uFillTx/>
            </a:endParaRPr>
          </a:p>
        </p:txBody>
      </p:sp>
      <p:sp>
        <p:nvSpPr>
          <p:cNvPr id="12" name="Rounded Rectangle 844804"/>
          <p:cNvSpPr>
            <a:spLocks noChangeArrowheads="1"/>
          </p:cNvSpPr>
          <p:nvPr/>
        </p:nvSpPr>
        <p:spPr bwMode="auto">
          <a:xfrm>
            <a:off x="611842" y="3212125"/>
            <a:ext cx="8140271"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defTabSz="914400" eaLnBrk="0" hangingPunct="0">
              <a:lnSpc>
                <a:spcPct val="165000"/>
              </a:lnSpc>
              <a:buClr>
                <a:srgbClr val="DC0081"/>
              </a:buClr>
              <a:defRPr/>
            </a:pPr>
            <a:r>
              <a:rPr lang="en-US" sz="1600" b="1" kern="0" dirty="0">
                <a:solidFill>
                  <a:sysClr val="windowText" lastClr="000000"/>
                </a:solidFill>
              </a:rPr>
              <a:t> </a:t>
            </a:r>
            <a:r>
              <a:rPr lang="pt-BR" sz="1600" b="1" kern="0" dirty="0">
                <a:solidFill>
                  <a:sysClr val="windowText" lastClr="000000"/>
                </a:solidFill>
              </a:rPr>
              <a:t>Criando </a:t>
            </a:r>
            <a:r>
              <a:rPr lang="pt-BR" sz="1600" b="1" kern="0" dirty="0" smtClean="0">
                <a:solidFill>
                  <a:sysClr val="windowText" lastClr="000000"/>
                </a:solidFill>
              </a:rPr>
              <a:t>a Página (EF.aspx)</a:t>
            </a:r>
            <a:endParaRPr lang="en-US" sz="1600" b="1" kern="0" dirty="0">
              <a:solidFill>
                <a:sysClr val="windowText" lastClr="000000"/>
              </a:solidFill>
            </a:endParaRPr>
          </a:p>
        </p:txBody>
      </p:sp>
      <p:sp>
        <p:nvSpPr>
          <p:cNvPr id="13" name="Rounded Rectangle 836634"/>
          <p:cNvSpPr>
            <a:spLocks noChangeArrowheads="1"/>
          </p:cNvSpPr>
          <p:nvPr/>
        </p:nvSpPr>
        <p:spPr bwMode="auto">
          <a:xfrm>
            <a:off x="418230" y="3328012"/>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1400" b="1" kern="0" noProof="0" dirty="0" smtClean="0">
                <a:solidFill>
                  <a:srgbClr val="990033"/>
                </a:solidFill>
              </a:rPr>
              <a:t>11</a:t>
            </a:r>
            <a:endParaRPr kumimoji="0" lang="en-US" sz="1400" b="1" i="0" u="none" strike="noStrike" kern="0" cap="none" spc="0" normalizeH="0" baseline="0" noProof="0" dirty="0" smtClean="0">
              <a:ln>
                <a:noFill/>
              </a:ln>
              <a:solidFill>
                <a:srgbClr val="990033"/>
              </a:solidFill>
              <a:effectLst/>
              <a:uLnTx/>
              <a:uFillTx/>
            </a:endParaRPr>
          </a:p>
        </p:txBody>
      </p:sp>
    </p:spTree>
    <p:extLst>
      <p:ext uri="{BB962C8B-B14F-4D97-AF65-F5344CB8AC3E}">
        <p14:creationId xmlns:p14="http://schemas.microsoft.com/office/powerpoint/2010/main" val="4096138717"/>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381000" y="6091388"/>
            <a:ext cx="8382000"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smtClean="0">
                <a:gradFill>
                  <a:gsLst>
                    <a:gs pos="0">
                      <a:schemeClr val="tx1"/>
                    </a:gs>
                    <a:gs pos="100000">
                      <a:schemeClr val="tx1"/>
                    </a:gs>
                  </a:gsLst>
                  <a:lin ang="5400000" scaled="0"/>
                </a:gradFill>
                <a:latin typeface="Segoe UI" pitchFamily="34" charset="0"/>
                <a:cs typeface="Arial" charset="0"/>
              </a:rPr>
              <a:t>© 2011 Microsoft Corporation. All rights reserved. Microsoft, MSDN, the MSDN logo, and [list other trademarks referenced] are trademarks of the Microsoft group of companies.  </a:t>
            </a:r>
          </a:p>
          <a:p>
            <a:pPr algn="ctr" defTabSz="914099" eaLnBrk="0" hangingPunct="0"/>
            <a:r>
              <a:rPr lang="en-US" sz="700" dirty="0" smtClean="0">
                <a:gradFill>
                  <a:gsLst>
                    <a:gs pos="0">
                      <a:schemeClr val="tx1"/>
                    </a:gs>
                    <a:gs pos="100000">
                      <a:schemeClr val="tx1"/>
                    </a:gs>
                  </a:gsLst>
                  <a:lin ang="5400000" scaled="0"/>
                </a:gra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700" dirty="0" smtClean="0">
                <a:gradFill>
                  <a:gsLst>
                    <a:gs pos="0">
                      <a:schemeClr val="tx1"/>
                    </a:gs>
                    <a:gs pos="100000">
                      <a:schemeClr val="tx1"/>
                    </a:gs>
                  </a:gsLst>
                  <a:lin ang="5400000" scaled="0"/>
                </a:gradFill>
                <a:latin typeface="Segoe UI" pitchFamily="34" charset="0"/>
                <a:cs typeface="Arial" charset="0"/>
              </a:rPr>
            </a:br>
            <a:r>
              <a:rPr lang="en-US" sz="700" dirty="0" smtClean="0">
                <a:gradFill>
                  <a:gsLst>
                    <a:gs pos="0">
                      <a:schemeClr val="tx1"/>
                    </a:gs>
                    <a:gs pos="100000">
                      <a:schemeClr val="tx1"/>
                    </a:gs>
                  </a:gsLst>
                  <a:lin ang="5400000" scaled="0"/>
                </a:gradFill>
                <a:latin typeface="Segoe UI" pitchFamily="34" charset="0"/>
                <a:cs typeface="Arial" charset="0"/>
              </a:rPr>
              <a:t>MICROSOFT MAKES NO WARRANTIES, EXPRESS, IMPLIED, OR STATUTORY, AS TO THE INFORMATION IN THIS PRESENTATION.</a:t>
            </a:r>
          </a:p>
        </p:txBody>
      </p:sp>
      <p:pic>
        <p:nvPicPr>
          <p:cNvPr id="1026" name="Picture 2" descr="C:\Users\danief\AppData\Local\Microsoft\Windows\Temporary Internet Files\Content.Outlook\9PE5TYP2\logo03.png"/>
          <p:cNvPicPr>
            <a:picLocks noChangeAspect="1" noChangeArrowheads="1"/>
          </p:cNvPicPr>
          <p:nvPr/>
        </p:nvPicPr>
        <p:blipFill>
          <a:blip r:embed="rId3"/>
          <a:srcRect/>
          <a:stretch>
            <a:fillRect/>
          </a:stretch>
        </p:blipFill>
        <p:spPr bwMode="auto">
          <a:xfrm>
            <a:off x="1833195" y="2869517"/>
            <a:ext cx="5477610" cy="1118967"/>
          </a:xfrm>
          <a:prstGeom prst="rect">
            <a:avLst/>
          </a:prstGeom>
          <a:noFill/>
        </p:spPr>
      </p:pic>
      <p:sp>
        <p:nvSpPr>
          <p:cNvPr id="4" name="Title 1"/>
          <p:cNvSpPr txBox="1">
            <a:spLocks/>
          </p:cNvSpPr>
          <p:nvPr/>
        </p:nvSpPr>
        <p:spPr>
          <a:xfrm>
            <a:off x="381000" y="230188"/>
            <a:ext cx="8382000" cy="664797"/>
          </a:xfrm>
          <a:prstGeom prst="rect">
            <a:avLst/>
          </a:prstGeom>
        </p:spPr>
        <p:txBody>
          <a:bodyPr/>
          <a:lstStyle/>
          <a:p>
            <a:pPr marL="0" marR="0" lvl="0" indent="0" algn="ctr" defTabSz="914363"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50" normalizeH="0" baseline="0" noProof="0" dirty="0" smtClean="0">
                <a:ln w="3175">
                  <a:noFill/>
                </a:ln>
                <a:gradFill flip="none" rotWithShape="1">
                  <a:gsLst>
                    <a:gs pos="36000">
                      <a:schemeClr val="tx1"/>
                    </a:gs>
                    <a:gs pos="86000">
                      <a:schemeClr val="tx1"/>
                    </a:gs>
                  </a:gsLst>
                  <a:lin ang="5400000" scaled="0"/>
                  <a:tileRect/>
                </a:gradFill>
                <a:effectLst/>
                <a:uLnTx/>
                <a:uFillTx/>
                <a:latin typeface="Segoe UI" pitchFamily="34" charset="0"/>
                <a:ea typeface="+mn-ea"/>
                <a:cs typeface="Arial" charset="0"/>
              </a:rPr>
              <a:t>Obrigado!</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SOA (Service </a:t>
            </a:r>
            <a:r>
              <a:rPr lang="pt-BR" sz="4000" dirty="0" err="1" smtClean="0"/>
              <a:t>Oriented</a:t>
            </a:r>
            <a:r>
              <a:rPr lang="pt-BR" sz="4000" dirty="0" smtClean="0"/>
              <a:t> </a:t>
            </a:r>
            <a:r>
              <a:rPr lang="pt-BR" sz="4000" dirty="0" err="1" smtClean="0"/>
              <a:t>Architecture</a:t>
            </a:r>
            <a:r>
              <a:rPr lang="pt-BR" sz="4000" dirty="0" smtClean="0"/>
              <a:t>)</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solidFill>
                  <a:srgbClr val="FFFFFF">
                    <a:tint val="75000"/>
                  </a:srgbClr>
                </a:solidFill>
              </a:rPr>
              <a:pPr/>
              <a:t>2</a:t>
            </a:fld>
            <a:endParaRPr lang="en-US" dirty="0">
              <a:solidFill>
                <a:srgbClr val="FFFFFF">
                  <a:tint val="75000"/>
                </a:srgbClr>
              </a:solidFill>
            </a:endParaRPr>
          </a:p>
        </p:txBody>
      </p:sp>
      <p:sp>
        <p:nvSpPr>
          <p:cNvPr id="28" name="AutoShape 12"/>
          <p:cNvSpPr>
            <a:spLocks noChangeArrowheads="1"/>
          </p:cNvSpPr>
          <p:nvPr/>
        </p:nvSpPr>
        <p:spPr bwMode="auto">
          <a:xfrm>
            <a:off x="443553" y="1073297"/>
            <a:ext cx="8147050" cy="3201820"/>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defTabSz="914400">
              <a:lnSpc>
                <a:spcPct val="90000"/>
              </a:lnSpc>
              <a:spcBef>
                <a:spcPct val="70000"/>
              </a:spcBef>
              <a:buClr>
                <a:srgbClr val="006699"/>
              </a:buClr>
              <a:buSzPct val="90000"/>
              <a:defRPr/>
            </a:pPr>
            <a:r>
              <a:rPr lang="en-US" sz="2000" b="1" kern="0" dirty="0" err="1" smtClean="0">
                <a:solidFill>
                  <a:sysClr val="windowText" lastClr="000000"/>
                </a:solidFill>
              </a:rPr>
              <a:t>Considerações</a:t>
            </a:r>
            <a:r>
              <a:rPr lang="en-US" sz="2000" b="1" kern="0" dirty="0" smtClean="0">
                <a:solidFill>
                  <a:sysClr val="windowText" lastClr="000000"/>
                </a:solidFill>
              </a:rPr>
              <a:t>:</a:t>
            </a:r>
          </a:p>
          <a:p>
            <a:pPr defTabSz="914400">
              <a:lnSpc>
                <a:spcPct val="90000"/>
              </a:lnSpc>
              <a:spcBef>
                <a:spcPct val="70000"/>
              </a:spcBef>
              <a:buClr>
                <a:srgbClr val="006699"/>
              </a:buClr>
              <a:buSzPct val="90000"/>
              <a:defRPr/>
            </a:pPr>
            <a:endParaRPr lang="en-GB" sz="2000" b="1" kern="0" dirty="0" smtClean="0">
              <a:solidFill>
                <a:sysClr val="windowText" lastClr="000000"/>
              </a:solidFill>
              <a:latin typeface="Lucida Sans Typewriter" pitchFamily="49" charset="0"/>
            </a:endParaRPr>
          </a:p>
          <a:p>
            <a:pPr defTabSz="914400">
              <a:lnSpc>
                <a:spcPct val="90000"/>
              </a:lnSpc>
              <a:spcBef>
                <a:spcPct val="70000"/>
              </a:spcBef>
              <a:buClr>
                <a:srgbClr val="006699"/>
              </a:buClr>
              <a:buSzPct val="90000"/>
              <a:defRPr/>
            </a:pPr>
            <a:endParaRPr lang="en-US" sz="2000" kern="0" dirty="0" smtClean="0">
              <a:solidFill>
                <a:sysClr val="windowText" lastClr="000000"/>
              </a:solidFill>
            </a:endParaRPr>
          </a:p>
        </p:txBody>
      </p:sp>
      <p:grpSp>
        <p:nvGrpSpPr>
          <p:cNvPr id="29" name="Group 13"/>
          <p:cNvGrpSpPr>
            <a:grpSpLocks/>
          </p:cNvGrpSpPr>
          <p:nvPr/>
        </p:nvGrpSpPr>
        <p:grpSpPr bwMode="auto">
          <a:xfrm>
            <a:off x="557853" y="1545735"/>
            <a:ext cx="7918450" cy="787400"/>
            <a:chOff x="314" y="1184"/>
            <a:chExt cx="4988" cy="496"/>
          </a:xfrm>
        </p:grpSpPr>
        <p:sp>
          <p:nvSpPr>
            <p:cNvPr id="30" name="AutoShape 14"/>
            <p:cNvSpPr>
              <a:spLocks noChangeArrowheads="1"/>
            </p:cNvSpPr>
            <p:nvPr/>
          </p:nvSpPr>
          <p:spPr bwMode="auto">
            <a:xfrm>
              <a:off x="458" y="1184"/>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smtClean="0">
                  <a:solidFill>
                    <a:sysClr val="windowText" lastClr="000000"/>
                  </a:solidFill>
                </a:rPr>
                <a:t> </a:t>
              </a:r>
              <a:r>
                <a:rPr lang="en-US" b="1" kern="0" dirty="0" err="1" smtClean="0">
                  <a:solidFill>
                    <a:sysClr val="windowText" lastClr="000000"/>
                  </a:solidFill>
                </a:rPr>
                <a:t>Funcionalidades</a:t>
              </a:r>
              <a:r>
                <a:rPr lang="en-US" b="1" kern="0" dirty="0" smtClean="0">
                  <a:solidFill>
                    <a:sysClr val="windowText" lastClr="000000"/>
                  </a:solidFill>
                </a:rPr>
                <a:t> </a:t>
              </a:r>
              <a:r>
                <a:rPr lang="en-US" b="1" kern="0" dirty="0" err="1" smtClean="0">
                  <a:solidFill>
                    <a:sysClr val="windowText" lastClr="000000"/>
                  </a:solidFill>
                </a:rPr>
                <a:t>devem</a:t>
              </a:r>
              <a:r>
                <a:rPr lang="en-US" b="1" kern="0" dirty="0" smtClean="0">
                  <a:solidFill>
                    <a:sysClr val="windowText" lastClr="000000"/>
                  </a:solidFill>
                </a:rPr>
                <a:t> </a:t>
              </a:r>
              <a:r>
                <a:rPr lang="en-US" b="1" kern="0" dirty="0" err="1" smtClean="0">
                  <a:solidFill>
                    <a:sysClr val="windowText" lastClr="000000"/>
                  </a:solidFill>
                </a:rPr>
                <a:t>ser</a:t>
              </a:r>
              <a:r>
                <a:rPr lang="en-US" b="1" kern="0" dirty="0" smtClean="0">
                  <a:solidFill>
                    <a:sysClr val="windowText" lastClr="000000"/>
                  </a:solidFill>
                </a:rPr>
                <a:t> </a:t>
              </a:r>
              <a:r>
                <a:rPr lang="en-US" b="1" kern="0" dirty="0" err="1" smtClean="0">
                  <a:solidFill>
                    <a:sysClr val="windowText" lastClr="000000"/>
                  </a:solidFill>
                </a:rPr>
                <a:t>disponibilizadas</a:t>
              </a:r>
              <a:r>
                <a:rPr lang="en-US" b="1" kern="0" dirty="0" smtClean="0">
                  <a:solidFill>
                    <a:sysClr val="windowText" lastClr="000000"/>
                  </a:solidFill>
                </a:rPr>
                <a:t> </a:t>
              </a:r>
              <a:r>
                <a:rPr lang="en-US" b="1" kern="0" dirty="0" err="1" smtClean="0">
                  <a:solidFill>
                    <a:sysClr val="windowText" lastClr="000000"/>
                  </a:solidFill>
                </a:rPr>
                <a:t>pelos</a:t>
              </a:r>
              <a:r>
                <a:rPr lang="en-US" b="1" kern="0" dirty="0" smtClean="0">
                  <a:solidFill>
                    <a:sysClr val="windowText" lastClr="000000"/>
                  </a:solidFill>
                </a:rPr>
                <a:t> </a:t>
              </a:r>
              <a:r>
                <a:rPr lang="en-US" b="1" kern="0" dirty="0" err="1" smtClean="0">
                  <a:solidFill>
                    <a:sysClr val="windowText" lastClr="000000"/>
                  </a:solidFill>
                </a:rPr>
                <a:t>serviços</a:t>
              </a:r>
              <a:endParaRPr lang="en-US" b="1" kern="0" dirty="0">
                <a:solidFill>
                  <a:sysClr val="windowText" lastClr="000000"/>
                </a:solidFill>
              </a:endParaRPr>
            </a:p>
          </p:txBody>
        </p:sp>
        <p:sp>
          <p:nvSpPr>
            <p:cNvPr id="31" name="AutoShape 15"/>
            <p:cNvSpPr>
              <a:spLocks noChangeArrowheads="1"/>
            </p:cNvSpPr>
            <p:nvPr/>
          </p:nvSpPr>
          <p:spPr bwMode="auto">
            <a:xfrm>
              <a:off x="314" y="1259"/>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a:solidFill>
                    <a:sysClr val="windowText" lastClr="000000"/>
                  </a:solidFill>
                </a:rPr>
                <a:t>1</a:t>
              </a:r>
            </a:p>
          </p:txBody>
        </p:sp>
      </p:grpSp>
      <p:grpSp>
        <p:nvGrpSpPr>
          <p:cNvPr id="32" name="Group 16"/>
          <p:cNvGrpSpPr>
            <a:grpSpLocks/>
          </p:cNvGrpSpPr>
          <p:nvPr/>
        </p:nvGrpSpPr>
        <p:grpSpPr bwMode="auto">
          <a:xfrm>
            <a:off x="557853" y="2410160"/>
            <a:ext cx="7918450" cy="787400"/>
            <a:chOff x="410" y="1280"/>
            <a:chExt cx="4988" cy="496"/>
          </a:xfrm>
        </p:grpSpPr>
        <p:sp>
          <p:nvSpPr>
            <p:cNvPr id="33"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a:solidFill>
                    <a:sysClr val="windowText" lastClr="000000"/>
                  </a:solidFill>
                </a:rPr>
                <a:t> </a:t>
              </a:r>
              <a:r>
                <a:rPr lang="en-US" kern="0" dirty="0" err="1" smtClean="0">
                  <a:solidFill>
                    <a:sysClr val="windowText" lastClr="000000"/>
                  </a:solidFill>
                </a:rPr>
                <a:t>Permite</a:t>
              </a:r>
              <a:r>
                <a:rPr lang="en-US" kern="0" dirty="0" smtClean="0">
                  <a:solidFill>
                    <a:sysClr val="windowText" lastClr="000000"/>
                  </a:solidFill>
                </a:rPr>
                <a:t> a </a:t>
              </a:r>
              <a:r>
                <a:rPr lang="en-US" kern="0" dirty="0" err="1" smtClean="0">
                  <a:solidFill>
                    <a:sysClr val="windowText" lastClr="000000"/>
                  </a:solidFill>
                </a:rPr>
                <a:t>reutilização</a:t>
              </a:r>
              <a:r>
                <a:rPr lang="en-US" kern="0" dirty="0" smtClean="0">
                  <a:solidFill>
                    <a:sysClr val="windowText" lastClr="000000"/>
                  </a:solidFill>
                </a:rPr>
                <a:t> </a:t>
              </a:r>
              <a:r>
                <a:rPr lang="en-US" b="1" kern="0" dirty="0" smtClean="0">
                  <a:solidFill>
                    <a:sysClr val="windowText" lastClr="000000"/>
                  </a:solidFill>
                </a:rPr>
                <a:t>(FÁCIL) </a:t>
              </a:r>
              <a:r>
                <a:rPr lang="en-US" kern="0" dirty="0" smtClean="0">
                  <a:solidFill>
                    <a:sysClr val="windowText" lastClr="000000"/>
                  </a:solidFill>
                </a:rPr>
                <a:t>dos </a:t>
              </a:r>
              <a:r>
                <a:rPr lang="en-US" kern="0" dirty="0" err="1" smtClean="0">
                  <a:solidFill>
                    <a:sysClr val="windowText" lastClr="000000"/>
                  </a:solidFill>
                </a:rPr>
                <a:t>serviços</a:t>
              </a:r>
              <a:r>
                <a:rPr lang="en-US" kern="0" dirty="0" smtClean="0">
                  <a:solidFill>
                    <a:sysClr val="windowText" lastClr="000000"/>
                  </a:solidFill>
                </a:rPr>
                <a:t> </a:t>
              </a:r>
              <a:r>
                <a:rPr lang="en-US" kern="0" dirty="0" err="1" smtClean="0">
                  <a:solidFill>
                    <a:sysClr val="windowText" lastClr="000000"/>
                  </a:solidFill>
                </a:rPr>
                <a:t>em</a:t>
              </a:r>
              <a:r>
                <a:rPr lang="en-US" kern="0" dirty="0" smtClean="0">
                  <a:solidFill>
                    <a:sysClr val="windowText" lastClr="000000"/>
                  </a:solidFill>
                </a:rPr>
                <a:t> </a:t>
              </a:r>
              <a:r>
                <a:rPr lang="en-US" kern="0" dirty="0" err="1" smtClean="0">
                  <a:solidFill>
                    <a:sysClr val="windowText" lastClr="000000"/>
                  </a:solidFill>
                </a:rPr>
                <a:t>outras</a:t>
              </a:r>
              <a:r>
                <a:rPr lang="en-US" kern="0" dirty="0" smtClean="0">
                  <a:solidFill>
                    <a:sysClr val="windowText" lastClr="000000"/>
                  </a:solidFill>
                </a:rPr>
                <a:t> </a:t>
              </a:r>
              <a:r>
                <a:rPr lang="en-US" kern="0" dirty="0" err="1" smtClean="0">
                  <a:solidFill>
                    <a:sysClr val="windowText" lastClr="000000"/>
                  </a:solidFill>
                </a:rPr>
                <a:t>aplicações</a:t>
              </a:r>
              <a:endParaRPr lang="en-US" kern="0" dirty="0">
                <a:solidFill>
                  <a:sysClr val="windowText" lastClr="000000"/>
                </a:solidFill>
              </a:endParaRPr>
            </a:p>
          </p:txBody>
        </p:sp>
        <p:sp>
          <p:nvSpPr>
            <p:cNvPr id="34"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a:solidFill>
                    <a:sysClr val="windowText" lastClr="000000"/>
                  </a:solidFill>
                </a:rPr>
                <a:t>2</a:t>
              </a:r>
            </a:p>
          </p:txBody>
        </p:sp>
      </p:grpSp>
      <p:grpSp>
        <p:nvGrpSpPr>
          <p:cNvPr id="11" name="Group 16"/>
          <p:cNvGrpSpPr>
            <a:grpSpLocks/>
          </p:cNvGrpSpPr>
          <p:nvPr/>
        </p:nvGrpSpPr>
        <p:grpSpPr bwMode="auto">
          <a:xfrm>
            <a:off x="557853" y="3290585"/>
            <a:ext cx="7918450" cy="787400"/>
            <a:chOff x="410" y="1280"/>
            <a:chExt cx="4988" cy="496"/>
          </a:xfrm>
        </p:grpSpPr>
        <p:sp>
          <p:nvSpPr>
            <p:cNvPr id="12"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a:solidFill>
                    <a:sysClr val="windowText" lastClr="000000"/>
                  </a:solidFill>
                </a:rPr>
                <a:t> </a:t>
              </a:r>
              <a:r>
                <a:rPr lang="en-US" kern="0" dirty="0" err="1" smtClean="0">
                  <a:solidFill>
                    <a:sysClr val="windowText" lastClr="000000"/>
                  </a:solidFill>
                </a:rPr>
                <a:t>Desacoplamento</a:t>
              </a:r>
              <a:r>
                <a:rPr lang="en-US" kern="0" dirty="0" smtClean="0">
                  <a:solidFill>
                    <a:sysClr val="windowText" lastClr="000000"/>
                  </a:solidFill>
                </a:rPr>
                <a:t> das </a:t>
              </a:r>
              <a:r>
                <a:rPr lang="en-US" kern="0" dirty="0" err="1" smtClean="0">
                  <a:solidFill>
                    <a:sysClr val="windowText" lastClr="000000"/>
                  </a:solidFill>
                </a:rPr>
                <a:t>regras</a:t>
              </a:r>
              <a:r>
                <a:rPr lang="en-US" kern="0" dirty="0" smtClean="0">
                  <a:solidFill>
                    <a:sysClr val="windowText" lastClr="000000"/>
                  </a:solidFill>
                </a:rPr>
                <a:t> de </a:t>
              </a:r>
              <a:r>
                <a:rPr lang="en-US" kern="0" dirty="0" err="1" smtClean="0">
                  <a:solidFill>
                    <a:sysClr val="windowText" lastClr="000000"/>
                  </a:solidFill>
                </a:rPr>
                <a:t>negócio</a:t>
              </a:r>
              <a:r>
                <a:rPr lang="en-US" kern="0" dirty="0" smtClean="0">
                  <a:solidFill>
                    <a:sysClr val="windowText" lastClr="000000"/>
                  </a:solidFill>
                </a:rPr>
                <a:t> da </a:t>
              </a:r>
              <a:r>
                <a:rPr lang="en-US" b="1" kern="0" dirty="0" err="1" smtClean="0">
                  <a:solidFill>
                    <a:sysClr val="windowText" lastClr="000000"/>
                  </a:solidFill>
                </a:rPr>
                <a:t>aplicação</a:t>
              </a:r>
              <a:r>
                <a:rPr lang="en-US" b="1" kern="0" dirty="0" smtClean="0">
                  <a:solidFill>
                    <a:sysClr val="windowText" lastClr="000000"/>
                  </a:solidFill>
                </a:rPr>
                <a:t> (UI)</a:t>
              </a:r>
              <a:endParaRPr lang="en-US" b="1" kern="0" dirty="0">
                <a:solidFill>
                  <a:sysClr val="windowText" lastClr="000000"/>
                </a:solidFill>
              </a:endParaRPr>
            </a:p>
          </p:txBody>
        </p:sp>
        <p:sp>
          <p:nvSpPr>
            <p:cNvPr id="13"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smtClean="0">
                  <a:solidFill>
                    <a:sysClr val="windowText" lastClr="000000"/>
                  </a:solidFill>
                </a:rPr>
                <a:t>3</a:t>
              </a:r>
              <a:endParaRPr lang="en-US" kern="0" dirty="0">
                <a:solidFill>
                  <a:sysClr val="windowText" lastClr="000000"/>
                </a:solidFill>
              </a:endParaRPr>
            </a:p>
          </p:txBody>
        </p:sp>
      </p:grpSp>
    </p:spTree>
    <p:extLst>
      <p:ext uri="{BB962C8B-B14F-4D97-AF65-F5344CB8AC3E}">
        <p14:creationId xmlns:p14="http://schemas.microsoft.com/office/powerpoint/2010/main" val="239418648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Windows Communication Foundation</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solidFill>
                  <a:srgbClr val="FFFFFF">
                    <a:tint val="75000"/>
                  </a:srgbClr>
                </a:solidFill>
              </a:rPr>
              <a:pPr/>
              <a:t>3</a:t>
            </a:fld>
            <a:endParaRPr lang="en-US" dirty="0">
              <a:solidFill>
                <a:srgbClr val="FFFFFF">
                  <a:tint val="75000"/>
                </a:srgbClr>
              </a:solidFill>
            </a:endParaRPr>
          </a:p>
        </p:txBody>
      </p:sp>
      <p:sp>
        <p:nvSpPr>
          <p:cNvPr id="28" name="AutoShape 12"/>
          <p:cNvSpPr>
            <a:spLocks noChangeArrowheads="1"/>
          </p:cNvSpPr>
          <p:nvPr/>
        </p:nvSpPr>
        <p:spPr bwMode="auto">
          <a:xfrm>
            <a:off x="443553" y="1073298"/>
            <a:ext cx="8147050" cy="4757486"/>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defTabSz="914400">
              <a:lnSpc>
                <a:spcPct val="90000"/>
              </a:lnSpc>
              <a:spcBef>
                <a:spcPct val="70000"/>
              </a:spcBef>
              <a:buClr>
                <a:srgbClr val="006699"/>
              </a:buClr>
              <a:buSzPct val="90000"/>
              <a:defRPr/>
            </a:pPr>
            <a:r>
              <a:rPr lang="en-US" sz="2000" b="1" kern="0" dirty="0" err="1" smtClean="0">
                <a:solidFill>
                  <a:sysClr val="windowText" lastClr="000000"/>
                </a:solidFill>
              </a:rPr>
              <a:t>Considerações</a:t>
            </a:r>
            <a:r>
              <a:rPr lang="en-US" sz="2000" b="1" kern="0" dirty="0" smtClean="0">
                <a:solidFill>
                  <a:sysClr val="windowText" lastClr="000000"/>
                </a:solidFill>
              </a:rPr>
              <a:t>:</a:t>
            </a:r>
          </a:p>
          <a:p>
            <a:pPr defTabSz="914400">
              <a:lnSpc>
                <a:spcPct val="90000"/>
              </a:lnSpc>
              <a:spcBef>
                <a:spcPct val="70000"/>
              </a:spcBef>
              <a:buClr>
                <a:srgbClr val="006699"/>
              </a:buClr>
              <a:buSzPct val="90000"/>
              <a:defRPr/>
            </a:pPr>
            <a:endParaRPr lang="en-GB" sz="2000" b="1" kern="0" dirty="0" smtClean="0">
              <a:solidFill>
                <a:sysClr val="windowText" lastClr="000000"/>
              </a:solidFill>
              <a:latin typeface="Lucida Sans Typewriter" pitchFamily="49" charset="0"/>
            </a:endParaRPr>
          </a:p>
          <a:p>
            <a:pPr defTabSz="914400">
              <a:lnSpc>
                <a:spcPct val="90000"/>
              </a:lnSpc>
              <a:spcBef>
                <a:spcPct val="70000"/>
              </a:spcBef>
              <a:buClr>
                <a:srgbClr val="006699"/>
              </a:buClr>
              <a:buSzPct val="90000"/>
              <a:defRPr/>
            </a:pPr>
            <a:endParaRPr lang="en-US" sz="2000" kern="0" dirty="0" smtClean="0">
              <a:solidFill>
                <a:sysClr val="windowText" lastClr="000000"/>
              </a:solidFill>
            </a:endParaRPr>
          </a:p>
        </p:txBody>
      </p:sp>
      <p:grpSp>
        <p:nvGrpSpPr>
          <p:cNvPr id="29" name="Group 13"/>
          <p:cNvGrpSpPr>
            <a:grpSpLocks/>
          </p:cNvGrpSpPr>
          <p:nvPr/>
        </p:nvGrpSpPr>
        <p:grpSpPr bwMode="auto">
          <a:xfrm>
            <a:off x="557853" y="1545735"/>
            <a:ext cx="7918450" cy="787400"/>
            <a:chOff x="314" y="1184"/>
            <a:chExt cx="4988" cy="496"/>
          </a:xfrm>
        </p:grpSpPr>
        <p:sp>
          <p:nvSpPr>
            <p:cNvPr id="30" name="AutoShape 14"/>
            <p:cNvSpPr>
              <a:spLocks noChangeArrowheads="1"/>
            </p:cNvSpPr>
            <p:nvPr/>
          </p:nvSpPr>
          <p:spPr bwMode="auto">
            <a:xfrm>
              <a:off x="458" y="1184"/>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smtClean="0">
                  <a:solidFill>
                    <a:sysClr val="windowText" lastClr="000000"/>
                  </a:solidFill>
                </a:rPr>
                <a:t> </a:t>
              </a:r>
              <a:r>
                <a:rPr lang="en-US" b="1" kern="0" dirty="0" err="1" smtClean="0">
                  <a:solidFill>
                    <a:sysClr val="windowText" lastClr="000000"/>
                  </a:solidFill>
                </a:rPr>
                <a:t>Incluído</a:t>
              </a:r>
              <a:r>
                <a:rPr lang="en-US" b="1" kern="0" dirty="0" smtClean="0">
                  <a:solidFill>
                    <a:sysClr val="windowText" lastClr="000000"/>
                  </a:solidFill>
                </a:rPr>
                <a:t> </a:t>
              </a:r>
              <a:r>
                <a:rPr lang="en-US" b="1" kern="0" dirty="0" err="1" smtClean="0">
                  <a:solidFill>
                    <a:sysClr val="windowText" lastClr="000000"/>
                  </a:solidFill>
                </a:rPr>
                <a:t>na</a:t>
              </a:r>
              <a:r>
                <a:rPr lang="en-US" b="1" kern="0" dirty="0" smtClean="0">
                  <a:solidFill>
                    <a:sysClr val="windowText" lastClr="000000"/>
                  </a:solidFill>
                </a:rPr>
                <a:t> </a:t>
              </a:r>
              <a:r>
                <a:rPr lang="en-US" b="1" kern="0" dirty="0" err="1" smtClean="0">
                  <a:solidFill>
                    <a:sysClr val="windowText" lastClr="000000"/>
                  </a:solidFill>
                </a:rPr>
                <a:t>versão</a:t>
              </a:r>
              <a:r>
                <a:rPr lang="en-US" b="1" kern="0" dirty="0" smtClean="0">
                  <a:solidFill>
                    <a:sysClr val="windowText" lastClr="000000"/>
                  </a:solidFill>
                </a:rPr>
                <a:t> 3.0</a:t>
              </a:r>
              <a:endParaRPr lang="en-US" b="1" kern="0" dirty="0">
                <a:solidFill>
                  <a:sysClr val="windowText" lastClr="000000"/>
                </a:solidFill>
              </a:endParaRPr>
            </a:p>
          </p:txBody>
        </p:sp>
        <p:sp>
          <p:nvSpPr>
            <p:cNvPr id="31" name="AutoShape 15"/>
            <p:cNvSpPr>
              <a:spLocks noChangeArrowheads="1"/>
            </p:cNvSpPr>
            <p:nvPr/>
          </p:nvSpPr>
          <p:spPr bwMode="auto">
            <a:xfrm>
              <a:off x="314" y="1259"/>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a:solidFill>
                    <a:sysClr val="windowText" lastClr="000000"/>
                  </a:solidFill>
                </a:rPr>
                <a:t>1</a:t>
              </a:r>
            </a:p>
          </p:txBody>
        </p:sp>
      </p:grpSp>
      <p:grpSp>
        <p:nvGrpSpPr>
          <p:cNvPr id="32" name="Group 16"/>
          <p:cNvGrpSpPr>
            <a:grpSpLocks/>
          </p:cNvGrpSpPr>
          <p:nvPr/>
        </p:nvGrpSpPr>
        <p:grpSpPr bwMode="auto">
          <a:xfrm>
            <a:off x="557853" y="2374535"/>
            <a:ext cx="7918450" cy="787400"/>
            <a:chOff x="410" y="1280"/>
            <a:chExt cx="4988" cy="496"/>
          </a:xfrm>
        </p:grpSpPr>
        <p:sp>
          <p:nvSpPr>
            <p:cNvPr id="33"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a:solidFill>
                    <a:sysClr val="windowText" lastClr="000000"/>
                  </a:solidFill>
                </a:rPr>
                <a:t> </a:t>
              </a:r>
              <a:r>
                <a:rPr lang="en-US" b="1" kern="0" dirty="0" err="1" smtClean="0">
                  <a:solidFill>
                    <a:sysClr val="windowText" lastClr="000000"/>
                  </a:solidFill>
                </a:rPr>
                <a:t>Tecnologia</a:t>
              </a:r>
              <a:r>
                <a:rPr lang="en-US" b="1" kern="0" dirty="0" smtClean="0">
                  <a:solidFill>
                    <a:sysClr val="windowText" lastClr="000000"/>
                  </a:solidFill>
                </a:rPr>
                <a:t> de </a:t>
              </a:r>
              <a:r>
                <a:rPr lang="en-US" b="1" kern="0" dirty="0" err="1" smtClean="0">
                  <a:solidFill>
                    <a:sysClr val="windowText" lastClr="000000"/>
                  </a:solidFill>
                </a:rPr>
                <a:t>Aplicação</a:t>
              </a:r>
              <a:r>
                <a:rPr lang="en-US" b="1" kern="0" dirty="0" smtClean="0">
                  <a:solidFill>
                    <a:sysClr val="windowText" lastClr="000000"/>
                  </a:solidFill>
                </a:rPr>
                <a:t> </a:t>
              </a:r>
              <a:r>
                <a:rPr lang="en-US" b="1" kern="0" dirty="0" err="1" smtClean="0">
                  <a:solidFill>
                    <a:sysClr val="windowText" lastClr="000000"/>
                  </a:solidFill>
                </a:rPr>
                <a:t>Distribuída</a:t>
              </a:r>
              <a:endParaRPr lang="en-US" sz="1600" b="1" kern="0" dirty="0">
                <a:solidFill>
                  <a:sysClr val="windowText" lastClr="000000"/>
                </a:solidFill>
              </a:endParaRPr>
            </a:p>
          </p:txBody>
        </p:sp>
        <p:sp>
          <p:nvSpPr>
            <p:cNvPr id="34"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a:solidFill>
                    <a:sysClr val="windowText" lastClr="000000"/>
                  </a:solidFill>
                </a:rPr>
                <a:t>2</a:t>
              </a:r>
            </a:p>
          </p:txBody>
        </p:sp>
      </p:grpSp>
      <p:grpSp>
        <p:nvGrpSpPr>
          <p:cNvPr id="35" name="Group 16"/>
          <p:cNvGrpSpPr>
            <a:grpSpLocks/>
          </p:cNvGrpSpPr>
          <p:nvPr/>
        </p:nvGrpSpPr>
        <p:grpSpPr bwMode="auto">
          <a:xfrm>
            <a:off x="553397" y="3203724"/>
            <a:ext cx="7918450" cy="787400"/>
            <a:chOff x="410" y="1266"/>
            <a:chExt cx="4988" cy="496"/>
          </a:xfrm>
        </p:grpSpPr>
        <p:sp>
          <p:nvSpPr>
            <p:cNvPr id="36" name="AutoShape 17"/>
            <p:cNvSpPr>
              <a:spLocks noChangeArrowheads="1"/>
            </p:cNvSpPr>
            <p:nvPr/>
          </p:nvSpPr>
          <p:spPr bwMode="auto">
            <a:xfrm>
              <a:off x="554" y="1266"/>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smtClean="0">
                  <a:solidFill>
                    <a:sysClr val="windowText" lastClr="000000"/>
                  </a:solidFill>
                </a:rPr>
                <a:t> </a:t>
              </a:r>
              <a:r>
                <a:rPr lang="en-US" sz="1600" b="1" kern="0" dirty="0" err="1">
                  <a:solidFill>
                    <a:sysClr val="windowText" lastClr="000000"/>
                  </a:solidFill>
                </a:rPr>
                <a:t>Junção</a:t>
              </a:r>
              <a:r>
                <a:rPr lang="en-US" sz="1600" b="1" kern="0" dirty="0">
                  <a:solidFill>
                    <a:sysClr val="windowText" lastClr="000000"/>
                  </a:solidFill>
                </a:rPr>
                <a:t> de </a:t>
              </a:r>
              <a:r>
                <a:rPr lang="en-US" sz="1600" b="1" kern="0" dirty="0" err="1">
                  <a:solidFill>
                    <a:sysClr val="windowText" lastClr="000000"/>
                  </a:solidFill>
                </a:rPr>
                <a:t>Tecnologias</a:t>
              </a:r>
              <a:r>
                <a:rPr lang="en-US" sz="1600" b="1" kern="0" dirty="0">
                  <a:solidFill>
                    <a:sysClr val="windowText" lastClr="000000"/>
                  </a:solidFill>
                </a:rPr>
                <a:t> </a:t>
              </a:r>
              <a:r>
                <a:rPr lang="en-US" sz="1600" kern="0" dirty="0">
                  <a:solidFill>
                    <a:sysClr val="windowText" lastClr="000000"/>
                  </a:solidFill>
                </a:rPr>
                <a:t>(Web Services, WSE, .NET </a:t>
              </a:r>
              <a:r>
                <a:rPr lang="en-US" sz="1600" kern="0" dirty="0" err="1">
                  <a:solidFill>
                    <a:sysClr val="windowText" lastClr="000000"/>
                  </a:solidFill>
                </a:rPr>
                <a:t>Remoting</a:t>
              </a:r>
              <a:r>
                <a:rPr lang="en-US" sz="1600" kern="0" dirty="0">
                  <a:solidFill>
                    <a:sysClr val="windowText" lastClr="000000"/>
                  </a:solidFill>
                </a:rPr>
                <a:t>, COM+, MSMQ</a:t>
              </a:r>
              <a:r>
                <a:rPr lang="en-US" sz="1600" kern="0" dirty="0" smtClean="0">
                  <a:solidFill>
                    <a:sysClr val="windowText" lastClr="000000"/>
                  </a:solidFill>
                </a:rPr>
                <a:t>)</a:t>
              </a:r>
              <a:endParaRPr lang="en-US" sz="1600" kern="0" dirty="0">
                <a:solidFill>
                  <a:sysClr val="windowText" lastClr="000000"/>
                </a:solidFill>
              </a:endParaRPr>
            </a:p>
          </p:txBody>
        </p:sp>
        <p:sp>
          <p:nvSpPr>
            <p:cNvPr id="37"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smtClean="0">
                  <a:solidFill>
                    <a:sysClr val="windowText" lastClr="000000"/>
                  </a:solidFill>
                </a:rPr>
                <a:t>3</a:t>
              </a:r>
              <a:endParaRPr lang="en-US" kern="0" dirty="0">
                <a:solidFill>
                  <a:sysClr val="windowText" lastClr="000000"/>
                </a:solidFill>
              </a:endParaRPr>
            </a:p>
          </p:txBody>
        </p:sp>
      </p:grpSp>
      <p:grpSp>
        <p:nvGrpSpPr>
          <p:cNvPr id="39" name="Group 16"/>
          <p:cNvGrpSpPr>
            <a:grpSpLocks/>
          </p:cNvGrpSpPr>
          <p:nvPr/>
        </p:nvGrpSpPr>
        <p:grpSpPr bwMode="auto">
          <a:xfrm>
            <a:off x="551293" y="4044786"/>
            <a:ext cx="7918450" cy="787400"/>
            <a:chOff x="410" y="1280"/>
            <a:chExt cx="4988" cy="496"/>
          </a:xfrm>
        </p:grpSpPr>
        <p:sp>
          <p:nvSpPr>
            <p:cNvPr id="40"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b="1" kern="0" dirty="0" smtClean="0">
                  <a:solidFill>
                    <a:sysClr val="windowText" lastClr="000000"/>
                  </a:solidFill>
                </a:rPr>
                <a:t> </a:t>
              </a:r>
              <a:r>
                <a:rPr lang="en-US" b="1" kern="0" dirty="0" err="1" smtClean="0">
                  <a:solidFill>
                    <a:sysClr val="windowText" lastClr="000000"/>
                  </a:solidFill>
                </a:rPr>
                <a:t>Protocolos</a:t>
              </a:r>
              <a:r>
                <a:rPr lang="en-US" b="1" kern="0" dirty="0" smtClean="0">
                  <a:solidFill>
                    <a:sysClr val="windowText" lastClr="000000"/>
                  </a:solidFill>
                </a:rPr>
                <a:t> </a:t>
              </a:r>
              <a:r>
                <a:rPr lang="en-US" b="1" kern="0" dirty="0" err="1" smtClean="0">
                  <a:solidFill>
                    <a:sysClr val="windowText" lastClr="000000"/>
                  </a:solidFill>
                </a:rPr>
                <a:t>Suportados</a:t>
              </a:r>
              <a:r>
                <a:rPr lang="en-US" b="1" kern="0" dirty="0" smtClean="0">
                  <a:solidFill>
                    <a:sysClr val="windowText" lastClr="000000"/>
                  </a:solidFill>
                </a:rPr>
                <a:t>: </a:t>
              </a:r>
              <a:r>
                <a:rPr lang="en-US" kern="0" dirty="0" smtClean="0">
                  <a:solidFill>
                    <a:sysClr val="windowText" lastClr="000000"/>
                  </a:solidFill>
                </a:rPr>
                <a:t>HTTP, TCP, IPC, MSMQ</a:t>
              </a:r>
              <a:endParaRPr lang="en-US" b="1" kern="0" dirty="0">
                <a:solidFill>
                  <a:sysClr val="windowText" lastClr="000000"/>
                </a:solidFill>
              </a:endParaRPr>
            </a:p>
          </p:txBody>
        </p:sp>
        <p:sp>
          <p:nvSpPr>
            <p:cNvPr id="41"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a:solidFill>
                    <a:sysClr val="windowText" lastClr="000000"/>
                  </a:solidFill>
                </a:rPr>
                <a:t>4</a:t>
              </a:r>
            </a:p>
          </p:txBody>
        </p:sp>
      </p:grpSp>
      <p:grpSp>
        <p:nvGrpSpPr>
          <p:cNvPr id="17" name="Group 16"/>
          <p:cNvGrpSpPr>
            <a:grpSpLocks/>
          </p:cNvGrpSpPr>
          <p:nvPr/>
        </p:nvGrpSpPr>
        <p:grpSpPr bwMode="auto">
          <a:xfrm>
            <a:off x="557853" y="4907676"/>
            <a:ext cx="7918450" cy="787400"/>
            <a:chOff x="410" y="1280"/>
            <a:chExt cx="4988" cy="496"/>
          </a:xfrm>
        </p:grpSpPr>
        <p:sp>
          <p:nvSpPr>
            <p:cNvPr id="18"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b="1" kern="0" dirty="0" smtClean="0">
                  <a:solidFill>
                    <a:sysClr val="windowText" lastClr="000000"/>
                  </a:solidFill>
                </a:rPr>
                <a:t> Hosts: </a:t>
              </a:r>
              <a:r>
                <a:rPr lang="en-US" kern="0" dirty="0" smtClean="0">
                  <a:solidFill>
                    <a:sysClr val="windowText" lastClr="000000"/>
                  </a:solidFill>
                </a:rPr>
                <a:t>IIS, WAS, Self Hosting</a:t>
              </a:r>
              <a:endParaRPr lang="en-US" kern="0" dirty="0">
                <a:solidFill>
                  <a:sysClr val="windowText" lastClr="000000"/>
                </a:solidFill>
              </a:endParaRPr>
            </a:p>
          </p:txBody>
        </p:sp>
        <p:sp>
          <p:nvSpPr>
            <p:cNvPr id="19"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smtClean="0">
                  <a:solidFill>
                    <a:sysClr val="windowText" lastClr="000000"/>
                  </a:solidFill>
                </a:rPr>
                <a:t>5</a:t>
              </a:r>
              <a:endParaRPr lang="en-US" kern="0" dirty="0">
                <a:solidFill>
                  <a:sysClr val="windowText" lastClr="000000"/>
                </a:solidFill>
              </a:endParaRPr>
            </a:p>
          </p:txBody>
        </p:sp>
      </p:grpSp>
    </p:spTree>
    <p:extLst>
      <p:ext uri="{BB962C8B-B14F-4D97-AF65-F5344CB8AC3E}">
        <p14:creationId xmlns:p14="http://schemas.microsoft.com/office/powerpoint/2010/main" val="114837129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Tipos de Serviços WCF</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solidFill>
                  <a:srgbClr val="FFFFFF">
                    <a:tint val="75000"/>
                  </a:srgbClr>
                </a:solidFill>
              </a:rPr>
              <a:pPr/>
              <a:t>4</a:t>
            </a:fld>
            <a:endParaRPr lang="en-US" dirty="0">
              <a:solidFill>
                <a:srgbClr val="FFFFFF">
                  <a:tint val="75000"/>
                </a:srgbClr>
              </a:solidFill>
            </a:endParaRPr>
          </a:p>
        </p:txBody>
      </p:sp>
      <p:pic>
        <p:nvPicPr>
          <p:cNvPr id="20" name="Picture 9" descr="2_Object_D"/>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2114278" y="1011445"/>
            <a:ext cx="4607150" cy="1194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1" descr="2_Object_C"/>
          <p:cNvPicPr>
            <a:picLocks noChangeAspect="1" noChangeArrowheads="1"/>
          </p:cNvPicPr>
          <p:nvPr/>
        </p:nvPicPr>
        <p:blipFill>
          <a:blip r:embed="rId4">
            <a:duotone>
              <a:prstClr val="black"/>
              <a:srgbClr val="F8F57B">
                <a:tint val="45000"/>
                <a:satMod val="400000"/>
              </a:srgbClr>
            </a:duotone>
            <a:extLst>
              <a:ext uri="{BEBA8EAE-BF5A-486C-A8C5-ECC9F3942E4B}">
                <a14:imgProps xmlns:a14="http://schemas.microsoft.com/office/drawing/2010/main">
                  <a14:imgLayer r:embed="rId5">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2114273" y="2291296"/>
            <a:ext cx="4607155" cy="1194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9" descr="2_Object_D"/>
          <p:cNvPicPr>
            <a:picLocks noChangeAspect="1" noChangeArrowheads="1"/>
          </p:cNvPicPr>
          <p:nvPr/>
        </p:nvPicPr>
        <p:blipFill>
          <a:blip r:embed="rId6">
            <a:duotone>
              <a:prstClr val="black"/>
              <a:srgbClr val="00B050">
                <a:tint val="45000"/>
                <a:satMod val="400000"/>
              </a:srgbClr>
            </a:duotone>
            <a:extLst>
              <a:ext uri="{28A0092B-C50C-407E-A947-70E740481C1C}">
                <a14:useLocalDpi xmlns:a14="http://schemas.microsoft.com/office/drawing/2010/main" val="0"/>
              </a:ext>
            </a:extLst>
          </a:blip>
          <a:srcRect/>
          <a:stretch>
            <a:fillRect/>
          </a:stretch>
        </p:blipFill>
        <p:spPr bwMode="auto">
          <a:xfrm>
            <a:off x="2115693" y="3578986"/>
            <a:ext cx="4607152" cy="1194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CaixaDeTexto 22"/>
          <p:cNvSpPr txBox="1"/>
          <p:nvPr/>
        </p:nvSpPr>
        <p:spPr>
          <a:xfrm>
            <a:off x="3259356" y="1383906"/>
            <a:ext cx="2245743" cy="430887"/>
          </a:xfrm>
          <a:prstGeom prst="rect">
            <a:avLst/>
          </a:prstGeom>
          <a:noFill/>
        </p:spPr>
        <p:txBody>
          <a:bodyPr wrap="none" lIns="0" tIns="0" rIns="0" bIns="0" rtlCol="0">
            <a:spAutoFit/>
          </a:bodyPr>
          <a:lstStyle/>
          <a:p>
            <a:r>
              <a:rPr lang="pt-BR" sz="2800" b="1" dirty="0" smtClean="0">
                <a:solidFill>
                  <a:schemeClr val="bg1"/>
                </a:solidFill>
              </a:rPr>
              <a:t>WCF Services</a:t>
            </a:r>
            <a:endParaRPr lang="pt-BR" sz="2800" b="1" dirty="0" smtClean="0">
              <a:solidFill>
                <a:schemeClr val="bg1"/>
              </a:solidFill>
            </a:endParaRPr>
          </a:p>
        </p:txBody>
      </p:sp>
      <p:sp>
        <p:nvSpPr>
          <p:cNvPr id="24" name="CaixaDeTexto 23"/>
          <p:cNvSpPr txBox="1"/>
          <p:nvPr/>
        </p:nvSpPr>
        <p:spPr>
          <a:xfrm>
            <a:off x="2405515" y="2672955"/>
            <a:ext cx="4053930" cy="430887"/>
          </a:xfrm>
          <a:prstGeom prst="rect">
            <a:avLst/>
          </a:prstGeom>
          <a:noFill/>
        </p:spPr>
        <p:txBody>
          <a:bodyPr wrap="none" lIns="0" tIns="0" rIns="0" bIns="0" rtlCol="0">
            <a:spAutoFit/>
          </a:bodyPr>
          <a:lstStyle/>
          <a:p>
            <a:r>
              <a:rPr lang="pt-BR" sz="2800" b="1" dirty="0" smtClean="0">
                <a:solidFill>
                  <a:schemeClr val="bg1"/>
                </a:solidFill>
              </a:rPr>
              <a:t>WCF </a:t>
            </a:r>
            <a:r>
              <a:rPr lang="pt-BR" sz="2800" b="1" dirty="0" err="1" smtClean="0">
                <a:solidFill>
                  <a:schemeClr val="bg1"/>
                </a:solidFill>
              </a:rPr>
              <a:t>WorkFlow</a:t>
            </a:r>
            <a:r>
              <a:rPr lang="pt-BR" sz="2800" b="1" dirty="0" smtClean="0">
                <a:solidFill>
                  <a:schemeClr val="bg1"/>
                </a:solidFill>
              </a:rPr>
              <a:t> Services</a:t>
            </a:r>
            <a:endParaRPr lang="pt-BR" sz="2800" b="1" dirty="0" smtClean="0">
              <a:solidFill>
                <a:schemeClr val="bg1"/>
              </a:solidFill>
            </a:endParaRPr>
          </a:p>
        </p:txBody>
      </p:sp>
      <p:sp>
        <p:nvSpPr>
          <p:cNvPr id="25" name="CaixaDeTexto 24"/>
          <p:cNvSpPr txBox="1"/>
          <p:nvPr/>
        </p:nvSpPr>
        <p:spPr>
          <a:xfrm>
            <a:off x="2946141" y="3960644"/>
            <a:ext cx="2946256" cy="430887"/>
          </a:xfrm>
          <a:prstGeom prst="rect">
            <a:avLst/>
          </a:prstGeom>
          <a:noFill/>
        </p:spPr>
        <p:txBody>
          <a:bodyPr wrap="none" lIns="0" tIns="0" rIns="0" bIns="0" rtlCol="0">
            <a:spAutoFit/>
          </a:bodyPr>
          <a:lstStyle/>
          <a:p>
            <a:r>
              <a:rPr lang="pt-BR" sz="2800" b="1" dirty="0" smtClean="0">
                <a:solidFill>
                  <a:schemeClr val="bg1"/>
                </a:solidFill>
              </a:rPr>
              <a:t>WCF RIA Services</a:t>
            </a:r>
            <a:endParaRPr lang="pt-BR" sz="2800" b="1" dirty="0" smtClean="0">
              <a:solidFill>
                <a:schemeClr val="bg1"/>
              </a:solidFill>
            </a:endParaRPr>
          </a:p>
        </p:txBody>
      </p:sp>
      <p:pic>
        <p:nvPicPr>
          <p:cNvPr id="26" name="Picture 9" descr="2_Object_D"/>
          <p:cNvPicPr>
            <a:picLocks noChangeAspect="1" noChangeArrowheads="1"/>
          </p:cNvPicPr>
          <p:nvPr/>
        </p:nvPicPr>
        <p:blipFill>
          <a:blip r:embed="rId6">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2115693" y="4854671"/>
            <a:ext cx="4607152" cy="1194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CaixaDeTexto 26"/>
          <p:cNvSpPr txBox="1"/>
          <p:nvPr/>
        </p:nvSpPr>
        <p:spPr>
          <a:xfrm>
            <a:off x="2850762" y="5227138"/>
            <a:ext cx="3137013" cy="430887"/>
          </a:xfrm>
          <a:prstGeom prst="rect">
            <a:avLst/>
          </a:prstGeom>
          <a:noFill/>
        </p:spPr>
        <p:txBody>
          <a:bodyPr wrap="none" lIns="0" tIns="0" rIns="0" bIns="0" rtlCol="0">
            <a:spAutoFit/>
          </a:bodyPr>
          <a:lstStyle/>
          <a:p>
            <a:r>
              <a:rPr lang="pt-BR" sz="2800" b="1" dirty="0" smtClean="0">
                <a:solidFill>
                  <a:schemeClr val="bg1"/>
                </a:solidFill>
              </a:rPr>
              <a:t>WCF Data Services</a:t>
            </a:r>
            <a:endParaRPr lang="pt-BR" sz="2800" b="1" dirty="0" smtClean="0">
              <a:solidFill>
                <a:schemeClr val="bg1"/>
              </a:solidFill>
            </a:endParaRPr>
          </a:p>
        </p:txBody>
      </p:sp>
    </p:spTree>
    <p:extLst>
      <p:ext uri="{BB962C8B-B14F-4D97-AF65-F5344CB8AC3E}">
        <p14:creationId xmlns:p14="http://schemas.microsoft.com/office/powerpoint/2010/main" val="354192737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Tipos de HOST</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solidFill>
                  <a:srgbClr val="FFFFFF">
                    <a:tint val="75000"/>
                  </a:srgbClr>
                </a:solidFill>
              </a:rPr>
              <a:pPr/>
              <a:t>5</a:t>
            </a:fld>
            <a:endParaRPr lang="en-US" dirty="0">
              <a:solidFill>
                <a:srgbClr val="FFFFFF">
                  <a:tint val="75000"/>
                </a:srgbClr>
              </a:solidFill>
            </a:endParaRPr>
          </a:p>
        </p:txBody>
      </p:sp>
      <p:pic>
        <p:nvPicPr>
          <p:cNvPr id="20" name="Picture 9" descr="2_Object_D"/>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2968961" y="1496626"/>
            <a:ext cx="2505223" cy="1194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1" descr="2_Object_C"/>
          <p:cNvPicPr>
            <a:picLocks noChangeAspect="1" noChangeArrowheads="1"/>
          </p:cNvPicPr>
          <p:nvPr/>
        </p:nvPicPr>
        <p:blipFill>
          <a:blip r:embed="rId4">
            <a:duotone>
              <a:prstClr val="black"/>
              <a:srgbClr val="F8F57B">
                <a:tint val="45000"/>
                <a:satMod val="400000"/>
              </a:srgbClr>
            </a:duotone>
            <a:extLst>
              <a:ext uri="{BEBA8EAE-BF5A-486C-A8C5-ECC9F3942E4B}">
                <a14:imgProps xmlns:a14="http://schemas.microsoft.com/office/drawing/2010/main">
                  <a14:imgLayer r:embed="rId5">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2968957" y="2776477"/>
            <a:ext cx="2505228" cy="1194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9" descr="2_Object_D"/>
          <p:cNvPicPr>
            <a:picLocks noChangeAspect="1" noChangeArrowheads="1"/>
          </p:cNvPicPr>
          <p:nvPr/>
        </p:nvPicPr>
        <p:blipFill>
          <a:blip r:embed="rId6">
            <a:duotone>
              <a:prstClr val="black"/>
              <a:srgbClr val="00B050">
                <a:tint val="45000"/>
                <a:satMod val="400000"/>
              </a:srgbClr>
            </a:duotone>
            <a:extLst>
              <a:ext uri="{28A0092B-C50C-407E-A947-70E740481C1C}">
                <a14:useLocalDpi xmlns:a14="http://schemas.microsoft.com/office/drawing/2010/main" val="0"/>
              </a:ext>
            </a:extLst>
          </a:blip>
          <a:srcRect/>
          <a:stretch>
            <a:fillRect/>
          </a:stretch>
        </p:blipFill>
        <p:spPr bwMode="auto">
          <a:xfrm>
            <a:off x="2970376" y="4064167"/>
            <a:ext cx="2503808" cy="1194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CaixaDeTexto 22"/>
          <p:cNvSpPr txBox="1"/>
          <p:nvPr/>
        </p:nvSpPr>
        <p:spPr>
          <a:xfrm>
            <a:off x="4017986" y="1878285"/>
            <a:ext cx="429605" cy="430887"/>
          </a:xfrm>
          <a:prstGeom prst="rect">
            <a:avLst/>
          </a:prstGeom>
          <a:noFill/>
        </p:spPr>
        <p:txBody>
          <a:bodyPr wrap="none" lIns="0" tIns="0" rIns="0" bIns="0" rtlCol="0">
            <a:spAutoFit/>
          </a:bodyPr>
          <a:lstStyle/>
          <a:p>
            <a:r>
              <a:rPr lang="pt-BR" sz="2800" b="1" dirty="0" smtClean="0">
                <a:solidFill>
                  <a:schemeClr val="bg1"/>
                </a:solidFill>
              </a:rPr>
              <a:t>IIS</a:t>
            </a:r>
            <a:endParaRPr lang="pt-BR" sz="2800" b="1" dirty="0" smtClean="0">
              <a:solidFill>
                <a:schemeClr val="bg1"/>
              </a:solidFill>
            </a:endParaRPr>
          </a:p>
        </p:txBody>
      </p:sp>
      <p:sp>
        <p:nvSpPr>
          <p:cNvPr id="24" name="CaixaDeTexto 23"/>
          <p:cNvSpPr txBox="1"/>
          <p:nvPr/>
        </p:nvSpPr>
        <p:spPr>
          <a:xfrm>
            <a:off x="3811765" y="3170010"/>
            <a:ext cx="803297" cy="430887"/>
          </a:xfrm>
          <a:prstGeom prst="rect">
            <a:avLst/>
          </a:prstGeom>
          <a:noFill/>
        </p:spPr>
        <p:txBody>
          <a:bodyPr wrap="none" lIns="0" tIns="0" rIns="0" bIns="0" rtlCol="0">
            <a:spAutoFit/>
          </a:bodyPr>
          <a:lstStyle/>
          <a:p>
            <a:r>
              <a:rPr lang="pt-BR" sz="2800" b="1" dirty="0" smtClean="0">
                <a:solidFill>
                  <a:schemeClr val="bg1"/>
                </a:solidFill>
              </a:rPr>
              <a:t>WAS</a:t>
            </a:r>
            <a:endParaRPr lang="pt-BR" sz="2800" b="1" dirty="0" smtClean="0">
              <a:solidFill>
                <a:schemeClr val="bg1"/>
              </a:solidFill>
            </a:endParaRPr>
          </a:p>
        </p:txBody>
      </p:sp>
      <p:sp>
        <p:nvSpPr>
          <p:cNvPr id="25" name="CaixaDeTexto 24"/>
          <p:cNvSpPr txBox="1"/>
          <p:nvPr/>
        </p:nvSpPr>
        <p:spPr>
          <a:xfrm>
            <a:off x="3200823" y="4445826"/>
            <a:ext cx="2072683" cy="430887"/>
          </a:xfrm>
          <a:prstGeom prst="rect">
            <a:avLst/>
          </a:prstGeom>
          <a:noFill/>
        </p:spPr>
        <p:txBody>
          <a:bodyPr wrap="none" lIns="0" tIns="0" rIns="0" bIns="0" rtlCol="0">
            <a:spAutoFit/>
          </a:bodyPr>
          <a:lstStyle/>
          <a:p>
            <a:r>
              <a:rPr lang="pt-BR" sz="2800" b="1" dirty="0" smtClean="0">
                <a:solidFill>
                  <a:schemeClr val="bg1"/>
                </a:solidFill>
              </a:rPr>
              <a:t>Self </a:t>
            </a:r>
            <a:r>
              <a:rPr lang="pt-BR" sz="2800" b="1" dirty="0" err="1" smtClean="0">
                <a:solidFill>
                  <a:schemeClr val="bg1"/>
                </a:solidFill>
              </a:rPr>
              <a:t>Hosting</a:t>
            </a:r>
            <a:endParaRPr lang="pt-BR" sz="2800" b="1" dirty="0" smtClean="0">
              <a:solidFill>
                <a:schemeClr val="bg1"/>
              </a:solidFill>
            </a:endParaRPr>
          </a:p>
        </p:txBody>
      </p:sp>
    </p:spTree>
    <p:extLst>
      <p:ext uri="{BB962C8B-B14F-4D97-AF65-F5344CB8AC3E}">
        <p14:creationId xmlns:p14="http://schemas.microsoft.com/office/powerpoint/2010/main" val="141757353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Serviços WCF</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solidFill>
                  <a:srgbClr val="FFFFFF">
                    <a:tint val="75000"/>
                  </a:srgbClr>
                </a:solidFill>
              </a:rPr>
              <a:pPr/>
              <a:t>6</a:t>
            </a:fld>
            <a:endParaRPr lang="en-US" dirty="0">
              <a:solidFill>
                <a:srgbClr val="FFFFFF">
                  <a:tint val="75000"/>
                </a:srgbClr>
              </a:solidFill>
            </a:endParaRPr>
          </a:p>
        </p:txBody>
      </p:sp>
      <p:sp>
        <p:nvSpPr>
          <p:cNvPr id="28" name="AutoShape 12"/>
          <p:cNvSpPr>
            <a:spLocks noChangeArrowheads="1"/>
          </p:cNvSpPr>
          <p:nvPr/>
        </p:nvSpPr>
        <p:spPr bwMode="auto">
          <a:xfrm>
            <a:off x="443553" y="1073297"/>
            <a:ext cx="8147050" cy="4888116"/>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defTabSz="914400">
              <a:lnSpc>
                <a:spcPct val="90000"/>
              </a:lnSpc>
              <a:spcBef>
                <a:spcPct val="70000"/>
              </a:spcBef>
              <a:buClr>
                <a:srgbClr val="006699"/>
              </a:buClr>
              <a:buSzPct val="90000"/>
              <a:defRPr/>
            </a:pPr>
            <a:r>
              <a:rPr lang="en-US" sz="2000" b="1" kern="0" dirty="0" err="1" smtClean="0">
                <a:solidFill>
                  <a:sysClr val="windowText" lastClr="000000"/>
                </a:solidFill>
              </a:rPr>
              <a:t>Considerações</a:t>
            </a:r>
            <a:r>
              <a:rPr lang="en-US" sz="2000" b="1" kern="0" dirty="0" smtClean="0">
                <a:solidFill>
                  <a:sysClr val="windowText" lastClr="000000"/>
                </a:solidFill>
              </a:rPr>
              <a:t>:</a:t>
            </a:r>
          </a:p>
          <a:p>
            <a:pPr defTabSz="914400">
              <a:lnSpc>
                <a:spcPct val="90000"/>
              </a:lnSpc>
              <a:spcBef>
                <a:spcPct val="70000"/>
              </a:spcBef>
              <a:buClr>
                <a:srgbClr val="006699"/>
              </a:buClr>
              <a:buSzPct val="90000"/>
              <a:defRPr/>
            </a:pPr>
            <a:endParaRPr lang="en-GB" sz="2000" b="1" kern="0" dirty="0" smtClean="0">
              <a:solidFill>
                <a:sysClr val="windowText" lastClr="000000"/>
              </a:solidFill>
              <a:latin typeface="Lucida Sans Typewriter" pitchFamily="49" charset="0"/>
            </a:endParaRPr>
          </a:p>
          <a:p>
            <a:pPr defTabSz="914400">
              <a:lnSpc>
                <a:spcPct val="90000"/>
              </a:lnSpc>
              <a:spcBef>
                <a:spcPct val="70000"/>
              </a:spcBef>
              <a:buClr>
                <a:srgbClr val="006699"/>
              </a:buClr>
              <a:buSzPct val="90000"/>
              <a:defRPr/>
            </a:pPr>
            <a:endParaRPr lang="en-US" sz="2000" kern="0" dirty="0" smtClean="0">
              <a:solidFill>
                <a:sysClr val="windowText" lastClr="000000"/>
              </a:solidFill>
            </a:endParaRPr>
          </a:p>
        </p:txBody>
      </p:sp>
      <p:grpSp>
        <p:nvGrpSpPr>
          <p:cNvPr id="29" name="Group 13"/>
          <p:cNvGrpSpPr>
            <a:grpSpLocks/>
          </p:cNvGrpSpPr>
          <p:nvPr/>
        </p:nvGrpSpPr>
        <p:grpSpPr bwMode="auto">
          <a:xfrm>
            <a:off x="557853" y="1545735"/>
            <a:ext cx="7918450" cy="787400"/>
            <a:chOff x="314" y="1184"/>
            <a:chExt cx="4988" cy="496"/>
          </a:xfrm>
        </p:grpSpPr>
        <p:sp>
          <p:nvSpPr>
            <p:cNvPr id="30" name="AutoShape 14"/>
            <p:cNvSpPr>
              <a:spLocks noChangeArrowheads="1"/>
            </p:cNvSpPr>
            <p:nvPr/>
          </p:nvSpPr>
          <p:spPr bwMode="auto">
            <a:xfrm>
              <a:off x="458" y="1184"/>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smtClean="0">
                  <a:solidFill>
                    <a:sysClr val="windowText" lastClr="000000"/>
                  </a:solidFill>
                </a:rPr>
                <a:t> </a:t>
              </a:r>
              <a:r>
                <a:rPr lang="en-US" kern="0" dirty="0" err="1" smtClean="0">
                  <a:solidFill>
                    <a:sysClr val="windowText" lastClr="000000"/>
                  </a:solidFill>
                </a:rPr>
                <a:t>Podem</a:t>
              </a:r>
              <a:r>
                <a:rPr lang="en-US" kern="0" dirty="0" smtClean="0">
                  <a:solidFill>
                    <a:sysClr val="windowText" lastClr="000000"/>
                  </a:solidFill>
                </a:rPr>
                <a:t> </a:t>
              </a:r>
              <a:r>
                <a:rPr lang="en-US" kern="0" dirty="0" err="1" smtClean="0">
                  <a:solidFill>
                    <a:sysClr val="windowText" lastClr="000000"/>
                  </a:solidFill>
                </a:rPr>
                <a:t>ser</a:t>
              </a:r>
              <a:r>
                <a:rPr lang="en-US" kern="0" dirty="0" smtClean="0">
                  <a:solidFill>
                    <a:sysClr val="windowText" lastClr="000000"/>
                  </a:solidFill>
                </a:rPr>
                <a:t> </a:t>
              </a:r>
              <a:r>
                <a:rPr lang="en-US" kern="0" dirty="0" err="1" smtClean="0">
                  <a:solidFill>
                    <a:sysClr val="windowText" lastClr="000000"/>
                  </a:solidFill>
                </a:rPr>
                <a:t>criados</a:t>
              </a:r>
              <a:r>
                <a:rPr lang="en-US" kern="0" dirty="0" smtClean="0">
                  <a:solidFill>
                    <a:sysClr val="windowText" lastClr="000000"/>
                  </a:solidFill>
                </a:rPr>
                <a:t> </a:t>
              </a:r>
              <a:r>
                <a:rPr lang="en-US" kern="0" dirty="0" err="1" smtClean="0">
                  <a:solidFill>
                    <a:sysClr val="windowText" lastClr="000000"/>
                  </a:solidFill>
                </a:rPr>
                <a:t>por</a:t>
              </a:r>
              <a:r>
                <a:rPr lang="en-US" kern="0" dirty="0" smtClean="0">
                  <a:solidFill>
                    <a:sysClr val="windowText" lastClr="000000"/>
                  </a:solidFill>
                </a:rPr>
                <a:t> Templates do Visual Studio</a:t>
              </a:r>
              <a:endParaRPr lang="en-US" kern="0" dirty="0">
                <a:solidFill>
                  <a:sysClr val="windowText" lastClr="000000"/>
                </a:solidFill>
              </a:endParaRPr>
            </a:p>
          </p:txBody>
        </p:sp>
        <p:sp>
          <p:nvSpPr>
            <p:cNvPr id="31" name="AutoShape 15"/>
            <p:cNvSpPr>
              <a:spLocks noChangeArrowheads="1"/>
            </p:cNvSpPr>
            <p:nvPr/>
          </p:nvSpPr>
          <p:spPr bwMode="auto">
            <a:xfrm>
              <a:off x="314" y="1259"/>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a:solidFill>
                    <a:sysClr val="windowText" lastClr="000000"/>
                  </a:solidFill>
                </a:rPr>
                <a:t>1</a:t>
              </a:r>
            </a:p>
          </p:txBody>
        </p:sp>
      </p:grpSp>
      <p:grpSp>
        <p:nvGrpSpPr>
          <p:cNvPr id="32" name="Group 16"/>
          <p:cNvGrpSpPr>
            <a:grpSpLocks/>
          </p:cNvGrpSpPr>
          <p:nvPr/>
        </p:nvGrpSpPr>
        <p:grpSpPr bwMode="auto">
          <a:xfrm>
            <a:off x="557853" y="2386410"/>
            <a:ext cx="7918450" cy="787400"/>
            <a:chOff x="410" y="1280"/>
            <a:chExt cx="4988" cy="496"/>
          </a:xfrm>
        </p:grpSpPr>
        <p:sp>
          <p:nvSpPr>
            <p:cNvPr id="33"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a:solidFill>
                    <a:sysClr val="windowText" lastClr="000000"/>
                  </a:solidFill>
                </a:rPr>
                <a:t> </a:t>
              </a:r>
              <a:r>
                <a:rPr lang="en-US" kern="0" dirty="0" err="1" smtClean="0">
                  <a:solidFill>
                    <a:sysClr val="windowText" lastClr="000000"/>
                  </a:solidFill>
                </a:rPr>
                <a:t>Podem</a:t>
              </a:r>
              <a:r>
                <a:rPr lang="en-US" kern="0" dirty="0" smtClean="0">
                  <a:solidFill>
                    <a:sysClr val="windowText" lastClr="000000"/>
                  </a:solidFill>
                </a:rPr>
                <a:t> </a:t>
              </a:r>
              <a:r>
                <a:rPr lang="en-US" kern="0" dirty="0" err="1" smtClean="0">
                  <a:solidFill>
                    <a:sysClr val="windowText" lastClr="000000"/>
                  </a:solidFill>
                </a:rPr>
                <a:t>ser</a:t>
              </a:r>
              <a:r>
                <a:rPr lang="en-US" kern="0" dirty="0" smtClean="0">
                  <a:solidFill>
                    <a:sysClr val="windowText" lastClr="000000"/>
                  </a:solidFill>
                </a:rPr>
                <a:t> </a:t>
              </a:r>
              <a:r>
                <a:rPr lang="en-US" kern="0" dirty="0" err="1" smtClean="0">
                  <a:solidFill>
                    <a:sysClr val="windowText" lastClr="000000"/>
                  </a:solidFill>
                </a:rPr>
                <a:t>criados</a:t>
              </a:r>
              <a:r>
                <a:rPr lang="en-US" kern="0" dirty="0" smtClean="0">
                  <a:solidFill>
                    <a:sysClr val="windowText" lastClr="000000"/>
                  </a:solidFill>
                </a:rPr>
                <a:t> </a:t>
              </a:r>
              <a:r>
                <a:rPr lang="en-US" kern="0" dirty="0" err="1" smtClean="0">
                  <a:solidFill>
                    <a:sysClr val="windowText" lastClr="000000"/>
                  </a:solidFill>
                </a:rPr>
                <a:t>manualmente</a:t>
              </a:r>
              <a:r>
                <a:rPr lang="en-US" kern="0" dirty="0" smtClean="0">
                  <a:solidFill>
                    <a:sysClr val="windowText" lastClr="000000"/>
                  </a:solidFill>
                </a:rPr>
                <a:t> com a </a:t>
              </a:r>
              <a:r>
                <a:rPr lang="en-US" b="1" kern="0" dirty="0" smtClean="0">
                  <a:solidFill>
                    <a:sysClr val="windowText" lastClr="000000"/>
                  </a:solidFill>
                </a:rPr>
                <a:t>BCL (</a:t>
              </a:r>
              <a:r>
                <a:rPr lang="en-US" b="1" kern="0" dirty="0" err="1" smtClean="0">
                  <a:solidFill>
                    <a:sysClr val="windowText" lastClr="000000"/>
                  </a:solidFill>
                </a:rPr>
                <a:t>System.ServiceModel</a:t>
              </a:r>
              <a:r>
                <a:rPr lang="en-US" b="1" kern="0" dirty="0" smtClean="0">
                  <a:solidFill>
                    <a:sysClr val="windowText" lastClr="000000"/>
                  </a:solidFill>
                </a:rPr>
                <a:t>)</a:t>
              </a:r>
              <a:endParaRPr lang="en-US" b="1" kern="0" dirty="0">
                <a:solidFill>
                  <a:sysClr val="windowText" lastClr="000000"/>
                </a:solidFill>
              </a:endParaRPr>
            </a:p>
          </p:txBody>
        </p:sp>
        <p:sp>
          <p:nvSpPr>
            <p:cNvPr id="34"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a:solidFill>
                    <a:sysClr val="windowText" lastClr="000000"/>
                  </a:solidFill>
                </a:rPr>
                <a:t>2</a:t>
              </a:r>
            </a:p>
          </p:txBody>
        </p:sp>
      </p:grpSp>
      <p:grpSp>
        <p:nvGrpSpPr>
          <p:cNvPr id="35" name="Group 16"/>
          <p:cNvGrpSpPr>
            <a:grpSpLocks/>
          </p:cNvGrpSpPr>
          <p:nvPr/>
        </p:nvGrpSpPr>
        <p:grpSpPr bwMode="auto">
          <a:xfrm>
            <a:off x="553397" y="3239351"/>
            <a:ext cx="7918450" cy="787400"/>
            <a:chOff x="410" y="1266"/>
            <a:chExt cx="4988" cy="496"/>
          </a:xfrm>
        </p:grpSpPr>
        <p:sp>
          <p:nvSpPr>
            <p:cNvPr id="36" name="AutoShape 17"/>
            <p:cNvSpPr>
              <a:spLocks noChangeArrowheads="1"/>
            </p:cNvSpPr>
            <p:nvPr/>
          </p:nvSpPr>
          <p:spPr bwMode="auto">
            <a:xfrm>
              <a:off x="554" y="1266"/>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smtClean="0">
                  <a:solidFill>
                    <a:sysClr val="windowText" lastClr="000000"/>
                  </a:solidFill>
                </a:rPr>
                <a:t> </a:t>
              </a:r>
              <a:r>
                <a:rPr lang="en-US" kern="0" dirty="0" err="1" smtClean="0">
                  <a:solidFill>
                    <a:sysClr val="windowText" lastClr="000000"/>
                  </a:solidFill>
                </a:rPr>
                <a:t>Todo</a:t>
              </a:r>
              <a:r>
                <a:rPr lang="en-US" kern="0" dirty="0" smtClean="0">
                  <a:solidFill>
                    <a:sysClr val="windowText" lastClr="000000"/>
                  </a:solidFill>
                </a:rPr>
                <a:t> </a:t>
              </a:r>
              <a:r>
                <a:rPr lang="en-US" kern="0" dirty="0" err="1" smtClean="0">
                  <a:solidFill>
                    <a:sysClr val="windowText" lastClr="000000"/>
                  </a:solidFill>
                </a:rPr>
                <a:t>serviço</a:t>
              </a:r>
              <a:r>
                <a:rPr lang="en-US" kern="0" dirty="0" smtClean="0">
                  <a:solidFill>
                    <a:sysClr val="windowText" lastClr="000000"/>
                  </a:solidFill>
                </a:rPr>
                <a:t> </a:t>
              </a:r>
              <a:r>
                <a:rPr lang="en-US" kern="0" dirty="0" err="1" smtClean="0">
                  <a:solidFill>
                    <a:sysClr val="windowText" lastClr="000000"/>
                  </a:solidFill>
                </a:rPr>
                <a:t>possui</a:t>
              </a:r>
              <a:r>
                <a:rPr lang="en-US" kern="0" dirty="0" smtClean="0">
                  <a:solidFill>
                    <a:sysClr val="windowText" lastClr="000000"/>
                  </a:solidFill>
                </a:rPr>
                <a:t> </a:t>
              </a:r>
              <a:r>
                <a:rPr lang="en-US" b="1" kern="0" dirty="0" smtClean="0">
                  <a:solidFill>
                    <a:sysClr val="windowText" lastClr="000000"/>
                  </a:solidFill>
                </a:rPr>
                <a:t>1 Interface (</a:t>
              </a:r>
              <a:r>
                <a:rPr lang="en-US" b="1" kern="0" dirty="0" err="1" smtClean="0">
                  <a:solidFill>
                    <a:sysClr val="windowText" lastClr="000000"/>
                  </a:solidFill>
                </a:rPr>
                <a:t>Contrato</a:t>
              </a:r>
              <a:r>
                <a:rPr lang="en-US" b="1" kern="0" dirty="0" smtClean="0">
                  <a:solidFill>
                    <a:sysClr val="windowText" lastClr="000000"/>
                  </a:solidFill>
                </a:rPr>
                <a:t>) e 1 </a:t>
              </a:r>
              <a:r>
                <a:rPr lang="en-US" b="1" kern="0" dirty="0" err="1" smtClean="0">
                  <a:solidFill>
                    <a:sysClr val="windowText" lastClr="000000"/>
                  </a:solidFill>
                </a:rPr>
                <a:t>Classe</a:t>
              </a:r>
              <a:r>
                <a:rPr lang="en-US" b="1" kern="0" dirty="0" smtClean="0">
                  <a:solidFill>
                    <a:sysClr val="windowText" lastClr="000000"/>
                  </a:solidFill>
                </a:rPr>
                <a:t> (</a:t>
              </a:r>
              <a:r>
                <a:rPr lang="en-US" b="1" kern="0" dirty="0" err="1" smtClean="0">
                  <a:solidFill>
                    <a:sysClr val="windowText" lastClr="000000"/>
                  </a:solidFill>
                </a:rPr>
                <a:t>Serviço</a:t>
              </a:r>
              <a:r>
                <a:rPr lang="en-US" b="1" kern="0" dirty="0" smtClean="0">
                  <a:solidFill>
                    <a:sysClr val="windowText" lastClr="000000"/>
                  </a:solidFill>
                </a:rPr>
                <a:t>)</a:t>
              </a:r>
              <a:endParaRPr lang="en-US" b="1" kern="0" dirty="0">
                <a:solidFill>
                  <a:sysClr val="windowText" lastClr="000000"/>
                </a:solidFill>
              </a:endParaRPr>
            </a:p>
          </p:txBody>
        </p:sp>
        <p:sp>
          <p:nvSpPr>
            <p:cNvPr id="37"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smtClean="0">
                  <a:solidFill>
                    <a:sysClr val="windowText" lastClr="000000"/>
                  </a:solidFill>
                </a:rPr>
                <a:t>3</a:t>
              </a:r>
              <a:endParaRPr lang="en-US" kern="0" dirty="0">
                <a:solidFill>
                  <a:sysClr val="windowText" lastClr="000000"/>
                </a:solidFill>
              </a:endParaRPr>
            </a:p>
          </p:txBody>
        </p:sp>
      </p:grpSp>
      <p:grpSp>
        <p:nvGrpSpPr>
          <p:cNvPr id="39" name="Group 16"/>
          <p:cNvGrpSpPr>
            <a:grpSpLocks/>
          </p:cNvGrpSpPr>
          <p:nvPr/>
        </p:nvGrpSpPr>
        <p:grpSpPr bwMode="auto">
          <a:xfrm>
            <a:off x="551293" y="4092286"/>
            <a:ext cx="7918450" cy="787400"/>
            <a:chOff x="410" y="1280"/>
            <a:chExt cx="4988" cy="496"/>
          </a:xfrm>
        </p:grpSpPr>
        <p:sp>
          <p:nvSpPr>
            <p:cNvPr id="40"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smtClean="0">
                  <a:solidFill>
                    <a:sysClr val="windowText" lastClr="000000"/>
                  </a:solidFill>
                </a:rPr>
                <a:t> Interface (</a:t>
              </a:r>
              <a:r>
                <a:rPr lang="en-US" b="1" kern="0" dirty="0" err="1" smtClean="0">
                  <a:solidFill>
                    <a:sysClr val="windowText" lastClr="000000"/>
                  </a:solidFill>
                </a:rPr>
                <a:t>Contrato</a:t>
              </a:r>
              <a:r>
                <a:rPr lang="en-US" kern="0" dirty="0" smtClean="0">
                  <a:solidFill>
                    <a:sysClr val="windowText" lastClr="000000"/>
                  </a:solidFill>
                </a:rPr>
                <a:t>) entre </a:t>
              </a:r>
              <a:r>
                <a:rPr lang="en-US" b="1" kern="0" dirty="0" err="1" smtClean="0">
                  <a:solidFill>
                    <a:sysClr val="windowText" lastClr="000000"/>
                  </a:solidFill>
                </a:rPr>
                <a:t>Serviço</a:t>
              </a:r>
              <a:r>
                <a:rPr lang="en-US" b="1" kern="0" dirty="0" smtClean="0">
                  <a:solidFill>
                    <a:sysClr val="windowText" lastClr="000000"/>
                  </a:solidFill>
                </a:rPr>
                <a:t> e </a:t>
              </a:r>
              <a:r>
                <a:rPr lang="en-US" b="1" kern="0" dirty="0" err="1" smtClean="0">
                  <a:solidFill>
                    <a:sysClr val="windowText" lastClr="000000"/>
                  </a:solidFill>
                </a:rPr>
                <a:t>Cliente</a:t>
              </a:r>
              <a:endParaRPr lang="en-US" b="1" kern="0" dirty="0">
                <a:solidFill>
                  <a:sysClr val="windowText" lastClr="000000"/>
                </a:solidFill>
              </a:endParaRPr>
            </a:p>
          </p:txBody>
        </p:sp>
        <p:sp>
          <p:nvSpPr>
            <p:cNvPr id="41"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a:solidFill>
                    <a:sysClr val="windowText" lastClr="000000"/>
                  </a:solidFill>
                </a:rPr>
                <a:t>4</a:t>
              </a:r>
            </a:p>
          </p:txBody>
        </p:sp>
      </p:grpSp>
      <p:grpSp>
        <p:nvGrpSpPr>
          <p:cNvPr id="17" name="Group 16"/>
          <p:cNvGrpSpPr>
            <a:grpSpLocks/>
          </p:cNvGrpSpPr>
          <p:nvPr/>
        </p:nvGrpSpPr>
        <p:grpSpPr bwMode="auto">
          <a:xfrm>
            <a:off x="557853" y="4969742"/>
            <a:ext cx="7918450" cy="787400"/>
            <a:chOff x="410" y="1280"/>
            <a:chExt cx="4988" cy="496"/>
          </a:xfrm>
        </p:grpSpPr>
        <p:sp>
          <p:nvSpPr>
            <p:cNvPr id="18"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smtClean="0">
                  <a:solidFill>
                    <a:sysClr val="windowText" lastClr="000000"/>
                  </a:solidFill>
                </a:rPr>
                <a:t> </a:t>
              </a:r>
              <a:r>
                <a:rPr lang="en-US" b="1" kern="0" dirty="0" err="1" smtClean="0">
                  <a:solidFill>
                    <a:sysClr val="windowText" lastClr="000000"/>
                  </a:solidFill>
                </a:rPr>
                <a:t>Contrato</a:t>
              </a:r>
              <a:r>
                <a:rPr lang="en-US" b="1" kern="0" dirty="0" smtClean="0">
                  <a:solidFill>
                    <a:sysClr val="windowText" lastClr="000000"/>
                  </a:solidFill>
                </a:rPr>
                <a:t> é </a:t>
              </a:r>
              <a:r>
                <a:rPr lang="en-US" b="1" kern="0" dirty="0" err="1" smtClean="0">
                  <a:solidFill>
                    <a:sysClr val="windowText" lastClr="000000"/>
                  </a:solidFill>
                </a:rPr>
                <a:t>exposto</a:t>
              </a:r>
              <a:r>
                <a:rPr lang="en-US" b="1" kern="0" dirty="0" smtClean="0">
                  <a:solidFill>
                    <a:sysClr val="windowText" lastClr="000000"/>
                  </a:solidFill>
                </a:rPr>
                <a:t> </a:t>
              </a:r>
              <a:r>
                <a:rPr lang="en-US" b="1" kern="0" dirty="0" err="1" smtClean="0">
                  <a:solidFill>
                    <a:sysClr val="windowText" lastClr="000000"/>
                  </a:solidFill>
                </a:rPr>
                <a:t>por</a:t>
              </a:r>
              <a:r>
                <a:rPr lang="en-US" b="1" kern="0" dirty="0" smtClean="0">
                  <a:solidFill>
                    <a:sysClr val="windowText" lastClr="000000"/>
                  </a:solidFill>
                </a:rPr>
                <a:t> ENDPOINTS (ABC)</a:t>
              </a:r>
              <a:endParaRPr lang="en-US" b="1" kern="0" dirty="0">
                <a:solidFill>
                  <a:sysClr val="windowText" lastClr="000000"/>
                </a:solidFill>
              </a:endParaRPr>
            </a:p>
          </p:txBody>
        </p:sp>
        <p:sp>
          <p:nvSpPr>
            <p:cNvPr id="19"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smtClean="0">
                  <a:solidFill>
                    <a:sysClr val="windowText" lastClr="000000"/>
                  </a:solidFill>
                </a:rPr>
                <a:t>5</a:t>
              </a:r>
              <a:endParaRPr lang="en-US" kern="0" dirty="0">
                <a:solidFill>
                  <a:sysClr val="windowText" lastClr="000000"/>
                </a:solidFill>
              </a:endParaRPr>
            </a:p>
          </p:txBody>
        </p:sp>
      </p:grpSp>
    </p:spTree>
    <p:extLst>
      <p:ext uri="{BB962C8B-B14F-4D97-AF65-F5344CB8AC3E}">
        <p14:creationId xmlns:p14="http://schemas.microsoft.com/office/powerpoint/2010/main" val="114282134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Modelo de Comunicação WCF</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solidFill>
                  <a:srgbClr val="FFFFFF">
                    <a:tint val="75000"/>
                  </a:srgbClr>
                </a:solidFill>
              </a:rPr>
              <a:pPr/>
              <a:t>7</a:t>
            </a:fld>
            <a:endParaRPr lang="en-US" dirty="0">
              <a:solidFill>
                <a:srgbClr val="FFFFFF">
                  <a:tint val="75000"/>
                </a:srgbClr>
              </a:solidFill>
            </a:endParaRPr>
          </a:p>
        </p:txBody>
      </p:sp>
      <p:pic>
        <p:nvPicPr>
          <p:cNvPr id="162" name="Picture 3" descr="silver edge - sapphire squar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330" y="1841500"/>
            <a:ext cx="1493838"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 name="Picture 4" descr="silver edge - rose squa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5543" y="1787525"/>
            <a:ext cx="1519237"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 name="Text Box 5"/>
          <p:cNvSpPr txBox="1">
            <a:spLocks noChangeArrowheads="1"/>
          </p:cNvSpPr>
          <p:nvPr/>
        </p:nvSpPr>
        <p:spPr bwMode="auto">
          <a:xfrm>
            <a:off x="1045029" y="2311400"/>
            <a:ext cx="892939" cy="307777"/>
          </a:xfrm>
          <a:prstGeom prst="rect">
            <a:avLst/>
          </a:prstGeom>
          <a:noFill/>
          <a:ln>
            <a:noFill/>
          </a:ln>
          <a:extLst/>
        </p:spPr>
        <p:txBody>
          <a:bodyPr wrap="square">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err="1" smtClean="0">
                <a:ln>
                  <a:noFill/>
                </a:ln>
                <a:solidFill>
                  <a:srgbClr val="FFFFFF"/>
                </a:solidFill>
                <a:effectLst/>
                <a:uLnTx/>
                <a:uFillTx/>
                <a:latin typeface="Verdana"/>
                <a:cs typeface="Arial" pitchFamily="34" charset="0"/>
              </a:rPr>
              <a:t>Cliente</a:t>
            </a:r>
            <a:endParaRPr kumimoji="0" lang="en-US" sz="1400" i="0" u="none" strike="noStrike" kern="0" cap="none" spc="0" normalizeH="0" baseline="0" noProof="0" dirty="0" smtClean="0">
              <a:ln>
                <a:noFill/>
              </a:ln>
              <a:solidFill>
                <a:srgbClr val="FFFFFF"/>
              </a:solidFill>
              <a:effectLst/>
              <a:uLnTx/>
              <a:uFillTx/>
              <a:latin typeface="Verdana"/>
              <a:cs typeface="Arial" pitchFamily="34" charset="0"/>
            </a:endParaRPr>
          </a:p>
        </p:txBody>
      </p:sp>
      <p:sp>
        <p:nvSpPr>
          <p:cNvPr id="165" name="Text Box 6"/>
          <p:cNvSpPr txBox="1">
            <a:spLocks noChangeArrowheads="1"/>
          </p:cNvSpPr>
          <p:nvPr/>
        </p:nvSpPr>
        <p:spPr bwMode="auto">
          <a:xfrm>
            <a:off x="6924368" y="2233613"/>
            <a:ext cx="1004887" cy="307975"/>
          </a:xfrm>
          <a:prstGeom prst="rect">
            <a:avLst/>
          </a:prstGeom>
          <a:noFill/>
          <a:ln>
            <a:noFill/>
          </a:ln>
          <a:extLst/>
        </p:spPr>
        <p:txBody>
          <a:bodyPr>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err="1" smtClean="0">
                <a:ln>
                  <a:noFill/>
                </a:ln>
                <a:solidFill>
                  <a:srgbClr val="FFFFFF"/>
                </a:solidFill>
                <a:effectLst/>
                <a:uLnTx/>
                <a:uFillTx/>
                <a:latin typeface="Verdana"/>
                <a:cs typeface="Arial" pitchFamily="34" charset="0"/>
              </a:rPr>
              <a:t>Serviço</a:t>
            </a:r>
            <a:endParaRPr kumimoji="0" lang="en-US" sz="1400" i="0" u="none" strike="noStrike" kern="0" cap="none" spc="0" normalizeH="0" baseline="0" noProof="0" dirty="0" smtClean="0">
              <a:ln>
                <a:noFill/>
              </a:ln>
              <a:solidFill>
                <a:srgbClr val="FFFFFF"/>
              </a:solidFill>
              <a:effectLst/>
              <a:uLnTx/>
              <a:uFillTx/>
              <a:latin typeface="Verdana"/>
              <a:cs typeface="Arial" pitchFamily="34" charset="0"/>
            </a:endParaRPr>
          </a:p>
        </p:txBody>
      </p:sp>
      <p:sp>
        <p:nvSpPr>
          <p:cNvPr id="166" name="Text Box 8"/>
          <p:cNvSpPr txBox="1">
            <a:spLocks noChangeArrowheads="1"/>
          </p:cNvSpPr>
          <p:nvPr/>
        </p:nvSpPr>
        <p:spPr bwMode="auto">
          <a:xfrm>
            <a:off x="3606618" y="2855913"/>
            <a:ext cx="1392350" cy="307777"/>
          </a:xfrm>
          <a:prstGeom prst="rect">
            <a:avLst/>
          </a:prstGeom>
          <a:noFill/>
          <a:ln>
            <a:noFill/>
          </a:ln>
          <a:extLst/>
        </p:spPr>
        <p:txBody>
          <a:bodyPr wrap="square">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err="1" smtClean="0">
                <a:ln>
                  <a:noFill/>
                </a:ln>
                <a:solidFill>
                  <a:srgbClr val="000000"/>
                </a:solidFill>
                <a:effectLst/>
                <a:uLnTx/>
                <a:uFillTx/>
                <a:latin typeface="Verdana"/>
                <a:cs typeface="Arial" pitchFamily="34" charset="0"/>
              </a:rPr>
              <a:t>Mensagem</a:t>
            </a:r>
            <a:endParaRPr kumimoji="0" lang="en-US" sz="1400" i="0" u="none" strike="noStrike" kern="0" cap="none" spc="0" normalizeH="0" baseline="0" noProof="0" dirty="0" smtClean="0">
              <a:ln>
                <a:noFill/>
              </a:ln>
              <a:solidFill>
                <a:srgbClr val="000000"/>
              </a:solidFill>
              <a:effectLst/>
              <a:uLnTx/>
              <a:uFillTx/>
              <a:latin typeface="Verdana"/>
              <a:cs typeface="Arial" pitchFamily="34" charset="0"/>
            </a:endParaRPr>
          </a:p>
        </p:txBody>
      </p:sp>
      <p:grpSp>
        <p:nvGrpSpPr>
          <p:cNvPr id="167" name="Group 11"/>
          <p:cNvGrpSpPr>
            <a:grpSpLocks/>
          </p:cNvGrpSpPr>
          <p:nvPr/>
        </p:nvGrpSpPr>
        <p:grpSpPr bwMode="auto">
          <a:xfrm>
            <a:off x="1976068" y="3155950"/>
            <a:ext cx="1028700" cy="376238"/>
            <a:chOff x="1237" y="2505"/>
            <a:chExt cx="892" cy="320"/>
          </a:xfrm>
        </p:grpSpPr>
        <p:grpSp>
          <p:nvGrpSpPr>
            <p:cNvPr id="168" name="Group 12"/>
            <p:cNvGrpSpPr>
              <a:grpSpLocks/>
            </p:cNvGrpSpPr>
            <p:nvPr/>
          </p:nvGrpSpPr>
          <p:grpSpPr bwMode="auto">
            <a:xfrm>
              <a:off x="1804" y="2505"/>
              <a:ext cx="325" cy="320"/>
              <a:chOff x="1804" y="2505"/>
              <a:chExt cx="325" cy="320"/>
            </a:xfrm>
          </p:grpSpPr>
          <p:pic>
            <p:nvPicPr>
              <p:cNvPr id="175" name="Picture 13" descr="Metallic edge Cinnamon Square 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4" y="2505"/>
                <a:ext cx="325"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6" name="Rectangle 14"/>
              <p:cNvSpPr>
                <a:spLocks noChangeArrowheads="1"/>
              </p:cNvSpPr>
              <p:nvPr/>
            </p:nvSpPr>
            <p:spPr bwMode="auto">
              <a:xfrm>
                <a:off x="1854" y="2537"/>
                <a:ext cx="270" cy="262"/>
              </a:xfrm>
              <a:prstGeom prst="rect">
                <a:avLst/>
              </a:prstGeom>
              <a:noFill/>
              <a:ln>
                <a:noFill/>
              </a:ln>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Verdana"/>
                  </a:rPr>
                  <a:t>A</a:t>
                </a:r>
              </a:p>
            </p:txBody>
          </p:sp>
        </p:grpSp>
        <p:grpSp>
          <p:nvGrpSpPr>
            <p:cNvPr id="169" name="Group 15"/>
            <p:cNvGrpSpPr>
              <a:grpSpLocks/>
            </p:cNvGrpSpPr>
            <p:nvPr/>
          </p:nvGrpSpPr>
          <p:grpSpPr bwMode="auto">
            <a:xfrm>
              <a:off x="1519" y="2505"/>
              <a:ext cx="325" cy="320"/>
              <a:chOff x="1519" y="2505"/>
              <a:chExt cx="325" cy="320"/>
            </a:xfrm>
          </p:grpSpPr>
          <p:pic>
            <p:nvPicPr>
              <p:cNvPr id="173" name="Picture 16" descr="Metallic edge Gold Square 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9" y="2505"/>
                <a:ext cx="325"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Rectangle 17"/>
              <p:cNvSpPr>
                <a:spLocks noChangeArrowheads="1"/>
              </p:cNvSpPr>
              <p:nvPr/>
            </p:nvSpPr>
            <p:spPr bwMode="auto">
              <a:xfrm>
                <a:off x="1569" y="2537"/>
                <a:ext cx="267" cy="262"/>
              </a:xfrm>
              <a:prstGeom prst="rect">
                <a:avLst/>
              </a:prstGeom>
              <a:noFill/>
              <a:ln>
                <a:noFill/>
              </a:ln>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Verdana"/>
                  </a:rPr>
                  <a:t>B</a:t>
                </a:r>
              </a:p>
            </p:txBody>
          </p:sp>
        </p:grpSp>
        <p:grpSp>
          <p:nvGrpSpPr>
            <p:cNvPr id="170" name="Group 18"/>
            <p:cNvGrpSpPr>
              <a:grpSpLocks/>
            </p:cNvGrpSpPr>
            <p:nvPr/>
          </p:nvGrpSpPr>
          <p:grpSpPr bwMode="auto">
            <a:xfrm>
              <a:off x="1237" y="2505"/>
              <a:ext cx="332" cy="320"/>
              <a:chOff x="1237" y="2505"/>
              <a:chExt cx="332" cy="320"/>
            </a:xfrm>
          </p:grpSpPr>
          <p:pic>
            <p:nvPicPr>
              <p:cNvPr id="171" name="Picture 19" descr="Metallic edge Turquoise Square Smal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37" y="2505"/>
                <a:ext cx="325"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2" name="Rectangle 20"/>
              <p:cNvSpPr>
                <a:spLocks noChangeArrowheads="1"/>
              </p:cNvSpPr>
              <p:nvPr/>
            </p:nvSpPr>
            <p:spPr bwMode="auto">
              <a:xfrm>
                <a:off x="1300" y="2537"/>
                <a:ext cx="267" cy="262"/>
              </a:xfrm>
              <a:prstGeom prst="rect">
                <a:avLst/>
              </a:prstGeom>
              <a:noFill/>
              <a:ln>
                <a:noFill/>
              </a:ln>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Verdana"/>
                  </a:rPr>
                  <a:t>C</a:t>
                </a:r>
              </a:p>
            </p:txBody>
          </p:sp>
        </p:grpSp>
      </p:grpSp>
      <p:grpSp>
        <p:nvGrpSpPr>
          <p:cNvPr id="187" name="Group 31"/>
          <p:cNvGrpSpPr>
            <a:grpSpLocks/>
          </p:cNvGrpSpPr>
          <p:nvPr/>
        </p:nvGrpSpPr>
        <p:grpSpPr bwMode="auto">
          <a:xfrm flipH="1">
            <a:off x="5747968" y="2729113"/>
            <a:ext cx="1027112" cy="376237"/>
            <a:chOff x="1237" y="2505"/>
            <a:chExt cx="892" cy="320"/>
          </a:xfrm>
        </p:grpSpPr>
        <p:grpSp>
          <p:nvGrpSpPr>
            <p:cNvPr id="188" name="Group 32"/>
            <p:cNvGrpSpPr>
              <a:grpSpLocks/>
            </p:cNvGrpSpPr>
            <p:nvPr/>
          </p:nvGrpSpPr>
          <p:grpSpPr bwMode="auto">
            <a:xfrm>
              <a:off x="1804" y="2505"/>
              <a:ext cx="325" cy="320"/>
              <a:chOff x="1804" y="2505"/>
              <a:chExt cx="325" cy="320"/>
            </a:xfrm>
          </p:grpSpPr>
          <p:pic>
            <p:nvPicPr>
              <p:cNvPr id="195" name="Picture 33" descr="Metallic edge Cinnamon Square 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4" y="2505"/>
                <a:ext cx="325"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6" name="Rectangle 34"/>
              <p:cNvSpPr>
                <a:spLocks noChangeArrowheads="1"/>
              </p:cNvSpPr>
              <p:nvPr/>
            </p:nvSpPr>
            <p:spPr bwMode="auto">
              <a:xfrm>
                <a:off x="1812" y="2537"/>
                <a:ext cx="269" cy="262"/>
              </a:xfrm>
              <a:prstGeom prst="rect">
                <a:avLst/>
              </a:prstGeom>
              <a:noFill/>
              <a:ln>
                <a:noFill/>
              </a:ln>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Verdana"/>
                  </a:rPr>
                  <a:t>A</a:t>
                </a:r>
              </a:p>
            </p:txBody>
          </p:sp>
        </p:grpSp>
        <p:grpSp>
          <p:nvGrpSpPr>
            <p:cNvPr id="189" name="Group 35"/>
            <p:cNvGrpSpPr>
              <a:grpSpLocks/>
            </p:cNvGrpSpPr>
            <p:nvPr/>
          </p:nvGrpSpPr>
          <p:grpSpPr bwMode="auto">
            <a:xfrm>
              <a:off x="1518" y="2505"/>
              <a:ext cx="326" cy="320"/>
              <a:chOff x="1518" y="2505"/>
              <a:chExt cx="326" cy="320"/>
            </a:xfrm>
          </p:grpSpPr>
          <p:pic>
            <p:nvPicPr>
              <p:cNvPr id="193" name="Picture 36" descr="Metallic edge Gold Square 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9" y="2505"/>
                <a:ext cx="325"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 name="Rectangle 37"/>
              <p:cNvSpPr>
                <a:spLocks noChangeArrowheads="1"/>
              </p:cNvSpPr>
              <p:nvPr/>
            </p:nvSpPr>
            <p:spPr bwMode="auto">
              <a:xfrm>
                <a:off x="1518" y="2537"/>
                <a:ext cx="265" cy="262"/>
              </a:xfrm>
              <a:prstGeom prst="rect">
                <a:avLst/>
              </a:prstGeom>
              <a:noFill/>
              <a:ln>
                <a:noFill/>
              </a:ln>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Verdana"/>
                  </a:rPr>
                  <a:t>B</a:t>
                </a:r>
              </a:p>
            </p:txBody>
          </p:sp>
        </p:grpSp>
        <p:grpSp>
          <p:nvGrpSpPr>
            <p:cNvPr id="190" name="Group 38"/>
            <p:cNvGrpSpPr>
              <a:grpSpLocks/>
            </p:cNvGrpSpPr>
            <p:nvPr/>
          </p:nvGrpSpPr>
          <p:grpSpPr bwMode="auto">
            <a:xfrm>
              <a:off x="1237" y="2505"/>
              <a:ext cx="325" cy="320"/>
              <a:chOff x="1237" y="2505"/>
              <a:chExt cx="325" cy="320"/>
            </a:xfrm>
          </p:grpSpPr>
          <p:pic>
            <p:nvPicPr>
              <p:cNvPr id="191" name="Picture 39" descr="Metallic edge Turquoise Square Smal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37" y="2505"/>
                <a:ext cx="325"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2" name="Rectangle 40"/>
              <p:cNvSpPr>
                <a:spLocks noChangeArrowheads="1"/>
              </p:cNvSpPr>
              <p:nvPr/>
            </p:nvSpPr>
            <p:spPr bwMode="auto">
              <a:xfrm>
                <a:off x="1240" y="2537"/>
                <a:ext cx="270" cy="262"/>
              </a:xfrm>
              <a:prstGeom prst="rect">
                <a:avLst/>
              </a:prstGeom>
              <a:noFill/>
              <a:ln>
                <a:noFill/>
              </a:ln>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Verdana"/>
                  </a:rPr>
                  <a:t>C</a:t>
                </a:r>
              </a:p>
            </p:txBody>
          </p:sp>
        </p:grpSp>
      </p:grpSp>
      <p:grpSp>
        <p:nvGrpSpPr>
          <p:cNvPr id="197" name="Group 41"/>
          <p:cNvGrpSpPr>
            <a:grpSpLocks/>
          </p:cNvGrpSpPr>
          <p:nvPr/>
        </p:nvGrpSpPr>
        <p:grpSpPr bwMode="auto">
          <a:xfrm>
            <a:off x="2922218" y="3662363"/>
            <a:ext cx="3044825" cy="1111250"/>
            <a:chOff x="1400" y="3178"/>
            <a:chExt cx="2642" cy="948"/>
          </a:xfrm>
        </p:grpSpPr>
        <p:pic>
          <p:nvPicPr>
            <p:cNvPr id="198" name="Picture 42" descr="Metallic edge Cinnamon Square 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00" y="3178"/>
              <a:ext cx="961"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9" name="Picture 43" descr="Metallic edge Gold Square 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41" y="3178"/>
              <a:ext cx="961"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0" name="Picture 44" descr="Metallic edge Turquoise Square 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81" y="3181"/>
              <a:ext cx="961"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1" name="Text Box 45"/>
          <p:cNvSpPr txBox="1">
            <a:spLocks noChangeArrowheads="1"/>
          </p:cNvSpPr>
          <p:nvPr/>
        </p:nvSpPr>
        <p:spPr bwMode="auto">
          <a:xfrm>
            <a:off x="2976193" y="3819525"/>
            <a:ext cx="949325" cy="307975"/>
          </a:xfrm>
          <a:prstGeom prst="rect">
            <a:avLst/>
          </a:prstGeom>
          <a:noFill/>
          <a:ln>
            <a:noFill/>
          </a:ln>
          <a:extLst/>
        </p:spPr>
        <p:txBody>
          <a:bodyPr>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latin typeface="Verdana"/>
                <a:cs typeface="Arial" pitchFamily="34" charset="0"/>
              </a:rPr>
              <a:t>Address</a:t>
            </a:r>
          </a:p>
        </p:txBody>
      </p:sp>
      <p:sp>
        <p:nvSpPr>
          <p:cNvPr id="202" name="Text Box 46"/>
          <p:cNvSpPr txBox="1">
            <a:spLocks noChangeArrowheads="1"/>
          </p:cNvSpPr>
          <p:nvPr/>
        </p:nvSpPr>
        <p:spPr bwMode="auto">
          <a:xfrm>
            <a:off x="3974730" y="3806825"/>
            <a:ext cx="895350" cy="307975"/>
          </a:xfrm>
          <a:prstGeom prst="rect">
            <a:avLst/>
          </a:prstGeom>
          <a:noFill/>
          <a:ln>
            <a:noFill/>
          </a:ln>
          <a:extLst/>
        </p:spPr>
        <p:txBody>
          <a:bodyPr>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latin typeface="Verdana"/>
                <a:cs typeface="Arial" pitchFamily="34" charset="0"/>
              </a:rPr>
              <a:t>Binding</a:t>
            </a:r>
          </a:p>
        </p:txBody>
      </p:sp>
      <p:sp>
        <p:nvSpPr>
          <p:cNvPr id="203" name="Text Box 47"/>
          <p:cNvSpPr txBox="1">
            <a:spLocks noChangeArrowheads="1"/>
          </p:cNvSpPr>
          <p:nvPr/>
        </p:nvSpPr>
        <p:spPr bwMode="auto">
          <a:xfrm>
            <a:off x="4912943" y="3806825"/>
            <a:ext cx="971550" cy="307975"/>
          </a:xfrm>
          <a:prstGeom prst="rect">
            <a:avLst/>
          </a:prstGeom>
          <a:noFill/>
          <a:ln>
            <a:noFill/>
          </a:ln>
          <a:extLst/>
        </p:spPr>
        <p:txBody>
          <a:bodyPr>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latin typeface="Verdana"/>
                <a:cs typeface="Arial" pitchFamily="34" charset="0"/>
              </a:rPr>
              <a:t>Contract</a:t>
            </a:r>
          </a:p>
        </p:txBody>
      </p:sp>
      <p:sp>
        <p:nvSpPr>
          <p:cNvPr id="204" name="Text Box 48"/>
          <p:cNvSpPr txBox="1">
            <a:spLocks noChangeArrowheads="1"/>
          </p:cNvSpPr>
          <p:nvPr/>
        </p:nvSpPr>
        <p:spPr bwMode="auto">
          <a:xfrm>
            <a:off x="2976193" y="4227513"/>
            <a:ext cx="949325" cy="307975"/>
          </a:xfrm>
          <a:prstGeom prst="rect">
            <a:avLst/>
          </a:prstGeom>
          <a:noFill/>
          <a:ln>
            <a:noFill/>
          </a:ln>
          <a:extLst/>
        </p:spPr>
        <p:txBody>
          <a:bodyPr>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i="1" u="none" strike="noStrike" kern="0" cap="none" spc="0" normalizeH="0" baseline="0" noProof="0" dirty="0" err="1" smtClean="0">
                <a:ln>
                  <a:noFill/>
                </a:ln>
                <a:solidFill>
                  <a:srgbClr val="FFFFFF"/>
                </a:solidFill>
                <a:effectLst/>
                <a:uLnTx/>
                <a:uFillTx/>
                <a:latin typeface="Verdana"/>
                <a:cs typeface="Arial" pitchFamily="34" charset="0"/>
              </a:rPr>
              <a:t>Onde</a:t>
            </a:r>
            <a:endParaRPr kumimoji="0" lang="en-US" sz="1400" i="1" u="none" strike="noStrike" kern="0" cap="none" spc="0" normalizeH="0" baseline="0" noProof="0" dirty="0" smtClean="0">
              <a:ln>
                <a:noFill/>
              </a:ln>
              <a:solidFill>
                <a:srgbClr val="FFFFFF"/>
              </a:solidFill>
              <a:effectLst/>
              <a:uLnTx/>
              <a:uFillTx/>
              <a:latin typeface="Verdana"/>
              <a:cs typeface="Arial" pitchFamily="34" charset="0"/>
            </a:endParaRPr>
          </a:p>
        </p:txBody>
      </p:sp>
      <p:sp>
        <p:nvSpPr>
          <p:cNvPr id="205" name="Text Box 49"/>
          <p:cNvSpPr txBox="1">
            <a:spLocks noChangeArrowheads="1"/>
          </p:cNvSpPr>
          <p:nvPr/>
        </p:nvSpPr>
        <p:spPr bwMode="auto">
          <a:xfrm>
            <a:off x="4030293" y="4203700"/>
            <a:ext cx="781050" cy="307777"/>
          </a:xfrm>
          <a:prstGeom prst="rect">
            <a:avLst/>
          </a:prstGeom>
          <a:noFill/>
          <a:ln>
            <a:noFill/>
          </a:ln>
          <a:extLst/>
        </p:spPr>
        <p:txBody>
          <a:bodyPr>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i="1" u="none" strike="noStrike" kern="0" cap="none" spc="0" normalizeH="0" baseline="0" noProof="0" dirty="0" smtClean="0">
                <a:ln>
                  <a:noFill/>
                </a:ln>
                <a:solidFill>
                  <a:srgbClr val="FFFFFF"/>
                </a:solidFill>
                <a:effectLst/>
                <a:uLnTx/>
                <a:uFillTx/>
                <a:latin typeface="Verdana"/>
                <a:cs typeface="Arial" pitchFamily="34" charset="0"/>
              </a:rPr>
              <a:t>Como</a:t>
            </a:r>
          </a:p>
        </p:txBody>
      </p:sp>
      <p:pic>
        <p:nvPicPr>
          <p:cNvPr id="206" name="Picture 9" descr="D:\Pennie's documents\Images for TechEd06\Shapes_and_Graphics\Trusworthy computing\malicious email.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95343" y="2155825"/>
            <a:ext cx="815975"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 name="Text Box 50"/>
          <p:cNvSpPr txBox="1">
            <a:spLocks noChangeArrowheads="1"/>
          </p:cNvSpPr>
          <p:nvPr/>
        </p:nvSpPr>
        <p:spPr bwMode="auto">
          <a:xfrm>
            <a:off x="4912943" y="4222750"/>
            <a:ext cx="971550" cy="307975"/>
          </a:xfrm>
          <a:prstGeom prst="rect">
            <a:avLst/>
          </a:prstGeom>
          <a:noFill/>
          <a:ln>
            <a:noFill/>
          </a:ln>
          <a:extLst/>
        </p:spPr>
        <p:txBody>
          <a:bodyPr>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i="1" u="none" strike="noStrike" kern="0" cap="none" spc="0" normalizeH="0" baseline="0" noProof="0" dirty="0" smtClean="0">
                <a:ln>
                  <a:noFill/>
                </a:ln>
                <a:solidFill>
                  <a:srgbClr val="FFFFFF"/>
                </a:solidFill>
                <a:effectLst/>
                <a:uLnTx/>
                <a:uFillTx/>
                <a:latin typeface="Verdana"/>
                <a:cs typeface="Arial" pitchFamily="34" charset="0"/>
              </a:rPr>
              <a:t>O </a:t>
            </a:r>
            <a:r>
              <a:rPr kumimoji="0" lang="en-US" sz="1400" i="1" u="none" strike="noStrike" kern="0" cap="none" spc="0" normalizeH="0" baseline="0" noProof="0" dirty="0" err="1" smtClean="0">
                <a:ln>
                  <a:noFill/>
                </a:ln>
                <a:solidFill>
                  <a:srgbClr val="FFFFFF"/>
                </a:solidFill>
                <a:effectLst/>
                <a:uLnTx/>
                <a:uFillTx/>
                <a:latin typeface="Verdana"/>
                <a:cs typeface="Arial" pitchFamily="34" charset="0"/>
              </a:rPr>
              <a:t>Que</a:t>
            </a:r>
            <a:endParaRPr kumimoji="0" lang="en-US" sz="1400" i="1" u="none" strike="noStrike" kern="0" cap="none" spc="0" normalizeH="0" baseline="0" noProof="0" dirty="0" smtClean="0">
              <a:ln>
                <a:noFill/>
              </a:ln>
              <a:solidFill>
                <a:srgbClr val="FFFFFF"/>
              </a:solidFill>
              <a:effectLst/>
              <a:uLnTx/>
              <a:uFillTx/>
              <a:latin typeface="Verdana"/>
              <a:cs typeface="Arial" pitchFamily="34" charset="0"/>
            </a:endParaRPr>
          </a:p>
        </p:txBody>
      </p:sp>
    </p:spTree>
    <p:extLst>
      <p:ext uri="{BB962C8B-B14F-4D97-AF65-F5344CB8AC3E}">
        <p14:creationId xmlns:p14="http://schemas.microsoft.com/office/powerpoint/2010/main" val="386808967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Atributo </a:t>
            </a:r>
            <a:r>
              <a:rPr lang="pt-BR" sz="4000" dirty="0" err="1" smtClean="0"/>
              <a:t>ServiceContract</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solidFill>
                  <a:srgbClr val="FFFFFF">
                    <a:tint val="75000"/>
                  </a:srgbClr>
                </a:solidFill>
              </a:rPr>
              <a:pPr/>
              <a:t>8</a:t>
            </a:fld>
            <a:endParaRPr lang="en-US" dirty="0">
              <a:solidFill>
                <a:srgbClr val="FFFFFF">
                  <a:tint val="75000"/>
                </a:srgbClr>
              </a:solidFill>
            </a:endParaRPr>
          </a:p>
        </p:txBody>
      </p:sp>
      <p:sp>
        <p:nvSpPr>
          <p:cNvPr id="28" name="AutoShape 12"/>
          <p:cNvSpPr>
            <a:spLocks noChangeArrowheads="1"/>
          </p:cNvSpPr>
          <p:nvPr/>
        </p:nvSpPr>
        <p:spPr bwMode="auto">
          <a:xfrm>
            <a:off x="443553" y="1073298"/>
            <a:ext cx="8147050" cy="2299294"/>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defTabSz="914400">
              <a:lnSpc>
                <a:spcPct val="90000"/>
              </a:lnSpc>
              <a:spcBef>
                <a:spcPct val="70000"/>
              </a:spcBef>
              <a:buClr>
                <a:srgbClr val="006699"/>
              </a:buClr>
              <a:buSzPct val="90000"/>
              <a:defRPr/>
            </a:pPr>
            <a:r>
              <a:rPr lang="en-US" sz="2000" b="1" kern="0" dirty="0" err="1" smtClean="0">
                <a:solidFill>
                  <a:sysClr val="windowText" lastClr="000000"/>
                </a:solidFill>
              </a:rPr>
              <a:t>Considerações</a:t>
            </a:r>
            <a:r>
              <a:rPr lang="en-US" sz="2000" b="1" kern="0" dirty="0" smtClean="0">
                <a:solidFill>
                  <a:sysClr val="windowText" lastClr="000000"/>
                </a:solidFill>
              </a:rPr>
              <a:t>:</a:t>
            </a:r>
          </a:p>
          <a:p>
            <a:pPr defTabSz="914400">
              <a:lnSpc>
                <a:spcPct val="90000"/>
              </a:lnSpc>
              <a:spcBef>
                <a:spcPct val="70000"/>
              </a:spcBef>
              <a:buClr>
                <a:srgbClr val="006699"/>
              </a:buClr>
              <a:buSzPct val="90000"/>
              <a:defRPr/>
            </a:pPr>
            <a:endParaRPr lang="en-GB" sz="2000" b="1" kern="0" dirty="0" smtClean="0">
              <a:solidFill>
                <a:sysClr val="windowText" lastClr="000000"/>
              </a:solidFill>
              <a:latin typeface="Lucida Sans Typewriter" pitchFamily="49" charset="0"/>
            </a:endParaRPr>
          </a:p>
          <a:p>
            <a:pPr defTabSz="914400">
              <a:lnSpc>
                <a:spcPct val="90000"/>
              </a:lnSpc>
              <a:spcBef>
                <a:spcPct val="70000"/>
              </a:spcBef>
              <a:buClr>
                <a:srgbClr val="006699"/>
              </a:buClr>
              <a:buSzPct val="90000"/>
              <a:defRPr/>
            </a:pPr>
            <a:endParaRPr lang="en-US" sz="2000" kern="0" dirty="0" smtClean="0">
              <a:solidFill>
                <a:sysClr val="windowText" lastClr="000000"/>
              </a:solidFill>
            </a:endParaRPr>
          </a:p>
        </p:txBody>
      </p:sp>
      <p:grpSp>
        <p:nvGrpSpPr>
          <p:cNvPr id="29" name="Group 13"/>
          <p:cNvGrpSpPr>
            <a:grpSpLocks/>
          </p:cNvGrpSpPr>
          <p:nvPr/>
        </p:nvGrpSpPr>
        <p:grpSpPr bwMode="auto">
          <a:xfrm>
            <a:off x="557853" y="1545735"/>
            <a:ext cx="7918450" cy="787400"/>
            <a:chOff x="314" y="1184"/>
            <a:chExt cx="4988" cy="496"/>
          </a:xfrm>
        </p:grpSpPr>
        <p:sp>
          <p:nvSpPr>
            <p:cNvPr id="30" name="AutoShape 14"/>
            <p:cNvSpPr>
              <a:spLocks noChangeArrowheads="1"/>
            </p:cNvSpPr>
            <p:nvPr/>
          </p:nvSpPr>
          <p:spPr bwMode="auto">
            <a:xfrm>
              <a:off x="458" y="1184"/>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smtClean="0">
                  <a:solidFill>
                    <a:sysClr val="windowText" lastClr="000000"/>
                  </a:solidFill>
                </a:rPr>
                <a:t> As </a:t>
              </a:r>
              <a:r>
                <a:rPr lang="en-US" b="1" kern="0" dirty="0" smtClean="0">
                  <a:solidFill>
                    <a:sysClr val="windowText" lastClr="000000"/>
                  </a:solidFill>
                </a:rPr>
                <a:t>Interfaces (</a:t>
              </a:r>
              <a:r>
                <a:rPr lang="en-US" b="1" kern="0" dirty="0" err="1" smtClean="0">
                  <a:solidFill>
                    <a:sysClr val="windowText" lastClr="000000"/>
                  </a:solidFill>
                </a:rPr>
                <a:t>Contratos</a:t>
              </a:r>
              <a:r>
                <a:rPr lang="en-US" b="1" kern="0" dirty="0" smtClean="0">
                  <a:solidFill>
                    <a:sysClr val="windowText" lastClr="000000"/>
                  </a:solidFill>
                </a:rPr>
                <a:t>) </a:t>
              </a:r>
              <a:r>
                <a:rPr lang="en-US" kern="0" dirty="0" err="1" smtClean="0">
                  <a:solidFill>
                    <a:sysClr val="windowText" lastClr="000000"/>
                  </a:solidFill>
                </a:rPr>
                <a:t>devem</a:t>
              </a:r>
              <a:r>
                <a:rPr lang="en-US" kern="0" dirty="0" smtClean="0">
                  <a:solidFill>
                    <a:sysClr val="windowText" lastClr="000000"/>
                  </a:solidFill>
                </a:rPr>
                <a:t> </a:t>
              </a:r>
              <a:r>
                <a:rPr lang="en-US" kern="0" dirty="0" err="1" smtClean="0">
                  <a:solidFill>
                    <a:sysClr val="windowText" lastClr="000000"/>
                  </a:solidFill>
                </a:rPr>
                <a:t>possuir</a:t>
              </a:r>
              <a:r>
                <a:rPr lang="en-US" kern="0" dirty="0" smtClean="0">
                  <a:solidFill>
                    <a:sysClr val="windowText" lastClr="000000"/>
                  </a:solidFill>
                </a:rPr>
                <a:t> </a:t>
              </a:r>
              <a:r>
                <a:rPr lang="en-US" kern="0" dirty="0" err="1" smtClean="0">
                  <a:solidFill>
                    <a:sysClr val="windowText" lastClr="000000"/>
                  </a:solidFill>
                </a:rPr>
                <a:t>esse</a:t>
              </a:r>
              <a:r>
                <a:rPr lang="en-US" kern="0" dirty="0" smtClean="0">
                  <a:solidFill>
                    <a:sysClr val="windowText" lastClr="000000"/>
                  </a:solidFill>
                </a:rPr>
                <a:t> </a:t>
              </a:r>
              <a:r>
                <a:rPr lang="en-US" kern="0" dirty="0" err="1" smtClean="0">
                  <a:solidFill>
                    <a:sysClr val="windowText" lastClr="000000"/>
                  </a:solidFill>
                </a:rPr>
                <a:t>atributo</a:t>
              </a:r>
              <a:endParaRPr lang="en-US" b="1" kern="0" dirty="0">
                <a:solidFill>
                  <a:sysClr val="windowText" lastClr="000000"/>
                </a:solidFill>
              </a:endParaRPr>
            </a:p>
          </p:txBody>
        </p:sp>
        <p:sp>
          <p:nvSpPr>
            <p:cNvPr id="31" name="AutoShape 15"/>
            <p:cNvSpPr>
              <a:spLocks noChangeArrowheads="1"/>
            </p:cNvSpPr>
            <p:nvPr/>
          </p:nvSpPr>
          <p:spPr bwMode="auto">
            <a:xfrm>
              <a:off x="314" y="1259"/>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a:solidFill>
                    <a:sysClr val="windowText" lastClr="000000"/>
                  </a:solidFill>
                </a:rPr>
                <a:t>1</a:t>
              </a:r>
            </a:p>
          </p:txBody>
        </p:sp>
      </p:grpSp>
      <p:grpSp>
        <p:nvGrpSpPr>
          <p:cNvPr id="32" name="Group 16"/>
          <p:cNvGrpSpPr>
            <a:grpSpLocks/>
          </p:cNvGrpSpPr>
          <p:nvPr/>
        </p:nvGrpSpPr>
        <p:grpSpPr bwMode="auto">
          <a:xfrm>
            <a:off x="557853" y="2422035"/>
            <a:ext cx="7918450" cy="787400"/>
            <a:chOff x="410" y="1280"/>
            <a:chExt cx="4988" cy="496"/>
          </a:xfrm>
        </p:grpSpPr>
        <p:sp>
          <p:nvSpPr>
            <p:cNvPr id="33"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a:solidFill>
                    <a:sysClr val="windowText" lastClr="000000"/>
                  </a:solidFill>
                </a:rPr>
                <a:t> </a:t>
              </a:r>
              <a:r>
                <a:rPr lang="en-US" b="1" kern="0" dirty="0" err="1" smtClean="0">
                  <a:solidFill>
                    <a:sysClr val="windowText" lastClr="000000"/>
                  </a:solidFill>
                </a:rPr>
                <a:t>Permite</a:t>
              </a:r>
              <a:r>
                <a:rPr lang="en-US" b="1" kern="0" dirty="0" smtClean="0">
                  <a:solidFill>
                    <a:sysClr val="windowText" lastClr="000000"/>
                  </a:solidFill>
                </a:rPr>
                <a:t> </a:t>
              </a:r>
              <a:r>
                <a:rPr lang="en-US" b="1" kern="0" dirty="0" err="1" smtClean="0">
                  <a:solidFill>
                    <a:sysClr val="windowText" lastClr="000000"/>
                  </a:solidFill>
                </a:rPr>
                <a:t>que</a:t>
              </a:r>
              <a:r>
                <a:rPr lang="en-US" b="1" kern="0" dirty="0" smtClean="0">
                  <a:solidFill>
                    <a:sysClr val="windowText" lastClr="000000"/>
                  </a:solidFill>
                </a:rPr>
                <a:t> o </a:t>
              </a:r>
              <a:r>
                <a:rPr lang="en-US" b="1" kern="0" dirty="0" err="1" smtClean="0">
                  <a:solidFill>
                    <a:sysClr val="windowText" lastClr="000000"/>
                  </a:solidFill>
                </a:rPr>
                <a:t>Contrato</a:t>
              </a:r>
              <a:r>
                <a:rPr lang="en-US" b="1" kern="0" dirty="0" smtClean="0">
                  <a:solidFill>
                    <a:sysClr val="windowText" lastClr="000000"/>
                  </a:solidFill>
                </a:rPr>
                <a:t> </a:t>
              </a:r>
              <a:r>
                <a:rPr lang="en-US" b="1" kern="0" dirty="0" err="1" smtClean="0">
                  <a:solidFill>
                    <a:sysClr val="windowText" lastClr="000000"/>
                  </a:solidFill>
                </a:rPr>
                <a:t>seja</a:t>
              </a:r>
              <a:r>
                <a:rPr lang="en-US" b="1" kern="0" dirty="0" smtClean="0">
                  <a:solidFill>
                    <a:sysClr val="windowText" lastClr="000000"/>
                  </a:solidFill>
                </a:rPr>
                <a:t> </a:t>
              </a:r>
              <a:r>
                <a:rPr lang="en-US" b="1" kern="0" dirty="0" err="1" smtClean="0">
                  <a:solidFill>
                    <a:sysClr val="windowText" lastClr="000000"/>
                  </a:solidFill>
                </a:rPr>
                <a:t>visível</a:t>
              </a:r>
              <a:r>
                <a:rPr lang="en-US" b="1" kern="0" dirty="0" smtClean="0">
                  <a:solidFill>
                    <a:sysClr val="windowText" lastClr="000000"/>
                  </a:solidFill>
                </a:rPr>
                <a:t> </a:t>
              </a:r>
              <a:r>
                <a:rPr lang="en-US" b="1" kern="0" dirty="0" err="1" smtClean="0">
                  <a:solidFill>
                    <a:sysClr val="windowText" lastClr="000000"/>
                  </a:solidFill>
                </a:rPr>
                <a:t>aos</a:t>
              </a:r>
              <a:r>
                <a:rPr lang="en-US" b="1" kern="0" dirty="0" smtClean="0">
                  <a:solidFill>
                    <a:sysClr val="windowText" lastClr="000000"/>
                  </a:solidFill>
                </a:rPr>
                <a:t> </a:t>
              </a:r>
              <a:r>
                <a:rPr lang="en-US" b="1" kern="0" dirty="0" err="1" smtClean="0">
                  <a:solidFill>
                    <a:sysClr val="windowText" lastClr="000000"/>
                  </a:solidFill>
                </a:rPr>
                <a:t>clientes</a:t>
              </a:r>
              <a:endParaRPr lang="en-US" kern="0" dirty="0">
                <a:solidFill>
                  <a:sysClr val="windowText" lastClr="000000"/>
                </a:solidFill>
              </a:endParaRPr>
            </a:p>
          </p:txBody>
        </p:sp>
        <p:sp>
          <p:nvSpPr>
            <p:cNvPr id="34"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a:solidFill>
                    <a:sysClr val="windowText" lastClr="000000"/>
                  </a:solidFill>
                </a:rPr>
                <a:t>2</a:t>
              </a:r>
            </a:p>
          </p:txBody>
        </p:sp>
      </p:grpSp>
    </p:spTree>
    <p:extLst>
      <p:ext uri="{BB962C8B-B14F-4D97-AF65-F5344CB8AC3E}">
        <p14:creationId xmlns:p14="http://schemas.microsoft.com/office/powerpoint/2010/main" val="259631312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Atributo </a:t>
            </a:r>
            <a:r>
              <a:rPr lang="pt-BR" sz="4000" dirty="0" err="1" smtClean="0"/>
              <a:t>OperationContract</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solidFill>
                  <a:srgbClr val="FFFFFF">
                    <a:tint val="75000"/>
                  </a:srgbClr>
                </a:solidFill>
              </a:rPr>
              <a:pPr/>
              <a:t>9</a:t>
            </a:fld>
            <a:endParaRPr lang="en-US" dirty="0">
              <a:solidFill>
                <a:srgbClr val="FFFFFF">
                  <a:tint val="75000"/>
                </a:srgbClr>
              </a:solidFill>
            </a:endParaRPr>
          </a:p>
        </p:txBody>
      </p:sp>
      <p:sp>
        <p:nvSpPr>
          <p:cNvPr id="28" name="AutoShape 12"/>
          <p:cNvSpPr>
            <a:spLocks noChangeArrowheads="1"/>
          </p:cNvSpPr>
          <p:nvPr/>
        </p:nvSpPr>
        <p:spPr bwMode="auto">
          <a:xfrm>
            <a:off x="443553" y="1073298"/>
            <a:ext cx="8147050" cy="2299294"/>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defTabSz="914400">
              <a:lnSpc>
                <a:spcPct val="90000"/>
              </a:lnSpc>
              <a:spcBef>
                <a:spcPct val="70000"/>
              </a:spcBef>
              <a:buClr>
                <a:srgbClr val="006699"/>
              </a:buClr>
              <a:buSzPct val="90000"/>
              <a:defRPr/>
            </a:pPr>
            <a:r>
              <a:rPr lang="en-US" sz="2000" b="1" kern="0" dirty="0" err="1" smtClean="0">
                <a:solidFill>
                  <a:sysClr val="windowText" lastClr="000000"/>
                </a:solidFill>
              </a:rPr>
              <a:t>Considerações</a:t>
            </a:r>
            <a:r>
              <a:rPr lang="en-US" sz="2000" b="1" kern="0" dirty="0" smtClean="0">
                <a:solidFill>
                  <a:sysClr val="windowText" lastClr="000000"/>
                </a:solidFill>
              </a:rPr>
              <a:t>:</a:t>
            </a:r>
          </a:p>
          <a:p>
            <a:pPr defTabSz="914400">
              <a:lnSpc>
                <a:spcPct val="90000"/>
              </a:lnSpc>
              <a:spcBef>
                <a:spcPct val="70000"/>
              </a:spcBef>
              <a:buClr>
                <a:srgbClr val="006699"/>
              </a:buClr>
              <a:buSzPct val="90000"/>
              <a:defRPr/>
            </a:pPr>
            <a:endParaRPr lang="en-GB" sz="2000" b="1" kern="0" dirty="0" smtClean="0">
              <a:solidFill>
                <a:sysClr val="windowText" lastClr="000000"/>
              </a:solidFill>
              <a:latin typeface="Lucida Sans Typewriter" pitchFamily="49" charset="0"/>
            </a:endParaRPr>
          </a:p>
          <a:p>
            <a:pPr defTabSz="914400">
              <a:lnSpc>
                <a:spcPct val="90000"/>
              </a:lnSpc>
              <a:spcBef>
                <a:spcPct val="70000"/>
              </a:spcBef>
              <a:buClr>
                <a:srgbClr val="006699"/>
              </a:buClr>
              <a:buSzPct val="90000"/>
              <a:defRPr/>
            </a:pPr>
            <a:endParaRPr lang="en-US" sz="2000" kern="0" dirty="0" smtClean="0">
              <a:solidFill>
                <a:sysClr val="windowText" lastClr="000000"/>
              </a:solidFill>
            </a:endParaRPr>
          </a:p>
        </p:txBody>
      </p:sp>
      <p:grpSp>
        <p:nvGrpSpPr>
          <p:cNvPr id="29" name="Group 13"/>
          <p:cNvGrpSpPr>
            <a:grpSpLocks/>
          </p:cNvGrpSpPr>
          <p:nvPr/>
        </p:nvGrpSpPr>
        <p:grpSpPr bwMode="auto">
          <a:xfrm>
            <a:off x="557853" y="1545735"/>
            <a:ext cx="7918450" cy="787400"/>
            <a:chOff x="314" y="1184"/>
            <a:chExt cx="4988" cy="496"/>
          </a:xfrm>
        </p:grpSpPr>
        <p:sp>
          <p:nvSpPr>
            <p:cNvPr id="30" name="AutoShape 14"/>
            <p:cNvSpPr>
              <a:spLocks noChangeArrowheads="1"/>
            </p:cNvSpPr>
            <p:nvPr/>
          </p:nvSpPr>
          <p:spPr bwMode="auto">
            <a:xfrm>
              <a:off x="458" y="1184"/>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smtClean="0">
                  <a:solidFill>
                    <a:sysClr val="windowText" lastClr="000000"/>
                  </a:solidFill>
                </a:rPr>
                <a:t> </a:t>
              </a:r>
              <a:r>
                <a:rPr lang="en-US" b="1" kern="0" dirty="0" err="1" smtClean="0">
                  <a:solidFill>
                    <a:sysClr val="windowText" lastClr="000000"/>
                  </a:solidFill>
                </a:rPr>
                <a:t>Métodos</a:t>
              </a:r>
              <a:r>
                <a:rPr lang="en-US" b="1" kern="0" dirty="0" smtClean="0">
                  <a:solidFill>
                    <a:sysClr val="windowText" lastClr="000000"/>
                  </a:solidFill>
                </a:rPr>
                <a:t> (</a:t>
              </a:r>
              <a:r>
                <a:rPr lang="en-US" b="1" kern="0" dirty="0" err="1" smtClean="0">
                  <a:solidFill>
                    <a:sysClr val="windowText" lastClr="000000"/>
                  </a:solidFill>
                </a:rPr>
                <a:t>Contrato</a:t>
              </a:r>
              <a:r>
                <a:rPr lang="en-US" b="1" kern="0" dirty="0" smtClean="0">
                  <a:solidFill>
                    <a:sysClr val="windowText" lastClr="000000"/>
                  </a:solidFill>
                </a:rPr>
                <a:t>) </a:t>
              </a:r>
              <a:r>
                <a:rPr lang="en-US" kern="0" dirty="0" err="1" smtClean="0">
                  <a:solidFill>
                    <a:sysClr val="windowText" lastClr="000000"/>
                  </a:solidFill>
                </a:rPr>
                <a:t>devem</a:t>
              </a:r>
              <a:r>
                <a:rPr lang="en-US" kern="0" dirty="0" smtClean="0">
                  <a:solidFill>
                    <a:sysClr val="windowText" lastClr="000000"/>
                  </a:solidFill>
                </a:rPr>
                <a:t> </a:t>
              </a:r>
              <a:r>
                <a:rPr lang="en-US" kern="0" dirty="0" err="1" smtClean="0">
                  <a:solidFill>
                    <a:sysClr val="windowText" lastClr="000000"/>
                  </a:solidFill>
                </a:rPr>
                <a:t>possuir</a:t>
              </a:r>
              <a:r>
                <a:rPr lang="en-US" kern="0" dirty="0" smtClean="0">
                  <a:solidFill>
                    <a:sysClr val="windowText" lastClr="000000"/>
                  </a:solidFill>
                </a:rPr>
                <a:t> </a:t>
              </a:r>
              <a:r>
                <a:rPr lang="en-US" kern="0" dirty="0" err="1" smtClean="0">
                  <a:solidFill>
                    <a:sysClr val="windowText" lastClr="000000"/>
                  </a:solidFill>
                </a:rPr>
                <a:t>esse</a:t>
              </a:r>
              <a:r>
                <a:rPr lang="en-US" kern="0" dirty="0" smtClean="0">
                  <a:solidFill>
                    <a:sysClr val="windowText" lastClr="000000"/>
                  </a:solidFill>
                </a:rPr>
                <a:t> </a:t>
              </a:r>
              <a:r>
                <a:rPr lang="en-US" kern="0" dirty="0" err="1" smtClean="0">
                  <a:solidFill>
                    <a:sysClr val="windowText" lastClr="000000"/>
                  </a:solidFill>
                </a:rPr>
                <a:t>atributo</a:t>
              </a:r>
              <a:endParaRPr lang="en-US" b="1" kern="0" dirty="0">
                <a:solidFill>
                  <a:sysClr val="windowText" lastClr="000000"/>
                </a:solidFill>
              </a:endParaRPr>
            </a:p>
          </p:txBody>
        </p:sp>
        <p:sp>
          <p:nvSpPr>
            <p:cNvPr id="31" name="AutoShape 15"/>
            <p:cNvSpPr>
              <a:spLocks noChangeArrowheads="1"/>
            </p:cNvSpPr>
            <p:nvPr/>
          </p:nvSpPr>
          <p:spPr bwMode="auto">
            <a:xfrm>
              <a:off x="314" y="1259"/>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a:solidFill>
                    <a:sysClr val="windowText" lastClr="000000"/>
                  </a:solidFill>
                </a:rPr>
                <a:t>1</a:t>
              </a:r>
            </a:p>
          </p:txBody>
        </p:sp>
      </p:grpSp>
      <p:grpSp>
        <p:nvGrpSpPr>
          <p:cNvPr id="32" name="Group 16"/>
          <p:cNvGrpSpPr>
            <a:grpSpLocks/>
          </p:cNvGrpSpPr>
          <p:nvPr/>
        </p:nvGrpSpPr>
        <p:grpSpPr bwMode="auto">
          <a:xfrm>
            <a:off x="557853" y="2422035"/>
            <a:ext cx="7918450" cy="787400"/>
            <a:chOff x="410" y="1280"/>
            <a:chExt cx="4988" cy="496"/>
          </a:xfrm>
        </p:grpSpPr>
        <p:sp>
          <p:nvSpPr>
            <p:cNvPr id="33"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a:solidFill>
                    <a:sysClr val="windowText" lastClr="000000"/>
                  </a:solidFill>
                </a:rPr>
                <a:t> </a:t>
              </a:r>
              <a:r>
                <a:rPr lang="en-US" b="1" kern="0" dirty="0" err="1" smtClean="0">
                  <a:solidFill>
                    <a:sysClr val="windowText" lastClr="000000"/>
                  </a:solidFill>
                </a:rPr>
                <a:t>Permite</a:t>
              </a:r>
              <a:r>
                <a:rPr lang="en-US" b="1" kern="0" dirty="0" smtClean="0">
                  <a:solidFill>
                    <a:sysClr val="windowText" lastClr="000000"/>
                  </a:solidFill>
                </a:rPr>
                <a:t> </a:t>
              </a:r>
              <a:r>
                <a:rPr lang="en-US" b="1" kern="0" dirty="0" err="1" smtClean="0">
                  <a:solidFill>
                    <a:sysClr val="windowText" lastClr="000000"/>
                  </a:solidFill>
                </a:rPr>
                <a:t>que</a:t>
              </a:r>
              <a:r>
                <a:rPr lang="en-US" b="1" kern="0" dirty="0" smtClean="0">
                  <a:solidFill>
                    <a:sysClr val="windowText" lastClr="000000"/>
                  </a:solidFill>
                </a:rPr>
                <a:t> </a:t>
              </a:r>
              <a:r>
                <a:rPr lang="en-US" b="1" kern="0" dirty="0" err="1" smtClean="0">
                  <a:solidFill>
                    <a:sysClr val="windowText" lastClr="000000"/>
                  </a:solidFill>
                </a:rPr>
                <a:t>os</a:t>
              </a:r>
              <a:r>
                <a:rPr lang="en-US" b="1" kern="0" dirty="0" smtClean="0">
                  <a:solidFill>
                    <a:sysClr val="windowText" lastClr="000000"/>
                  </a:solidFill>
                </a:rPr>
                <a:t> </a:t>
              </a:r>
              <a:r>
                <a:rPr lang="en-US" b="1" kern="0" dirty="0" err="1" smtClean="0">
                  <a:solidFill>
                    <a:sysClr val="windowText" lastClr="000000"/>
                  </a:solidFill>
                </a:rPr>
                <a:t>métodos</a:t>
              </a:r>
              <a:r>
                <a:rPr lang="en-US" b="1" kern="0" dirty="0" smtClean="0">
                  <a:solidFill>
                    <a:sysClr val="windowText" lastClr="000000"/>
                  </a:solidFill>
                </a:rPr>
                <a:t> do </a:t>
              </a:r>
              <a:r>
                <a:rPr lang="en-US" b="1" kern="0" dirty="0" err="1" smtClean="0">
                  <a:solidFill>
                    <a:sysClr val="windowText" lastClr="000000"/>
                  </a:solidFill>
                </a:rPr>
                <a:t>Contrato</a:t>
              </a:r>
              <a:r>
                <a:rPr lang="en-US" b="1" kern="0" dirty="0" smtClean="0">
                  <a:solidFill>
                    <a:sysClr val="windowText" lastClr="000000"/>
                  </a:solidFill>
                </a:rPr>
                <a:t> </a:t>
              </a:r>
              <a:r>
                <a:rPr lang="en-US" b="1" kern="0" dirty="0" err="1" smtClean="0">
                  <a:solidFill>
                    <a:sysClr val="windowText" lastClr="000000"/>
                  </a:solidFill>
                </a:rPr>
                <a:t>sejam</a:t>
              </a:r>
              <a:r>
                <a:rPr lang="en-US" b="1" kern="0" dirty="0" smtClean="0">
                  <a:solidFill>
                    <a:sysClr val="windowText" lastClr="000000"/>
                  </a:solidFill>
                </a:rPr>
                <a:t> </a:t>
              </a:r>
              <a:r>
                <a:rPr lang="en-US" b="1" kern="0" dirty="0" err="1" smtClean="0">
                  <a:solidFill>
                    <a:sysClr val="windowText" lastClr="000000"/>
                  </a:solidFill>
                </a:rPr>
                <a:t>visíveis</a:t>
              </a:r>
              <a:r>
                <a:rPr lang="en-US" b="1" kern="0" dirty="0" smtClean="0">
                  <a:solidFill>
                    <a:sysClr val="windowText" lastClr="000000"/>
                  </a:solidFill>
                </a:rPr>
                <a:t> </a:t>
              </a:r>
              <a:r>
                <a:rPr lang="en-US" b="1" kern="0" dirty="0" err="1" smtClean="0">
                  <a:solidFill>
                    <a:sysClr val="windowText" lastClr="000000"/>
                  </a:solidFill>
                </a:rPr>
                <a:t>aos</a:t>
              </a:r>
              <a:r>
                <a:rPr lang="en-US" b="1" kern="0" dirty="0" smtClean="0">
                  <a:solidFill>
                    <a:sysClr val="windowText" lastClr="000000"/>
                  </a:solidFill>
                </a:rPr>
                <a:t> </a:t>
              </a:r>
              <a:r>
                <a:rPr lang="en-US" b="1" kern="0" dirty="0" err="1" smtClean="0">
                  <a:solidFill>
                    <a:sysClr val="windowText" lastClr="000000"/>
                  </a:solidFill>
                </a:rPr>
                <a:t>clientes</a:t>
              </a:r>
              <a:endParaRPr lang="en-US" kern="0" dirty="0">
                <a:solidFill>
                  <a:sysClr val="windowText" lastClr="000000"/>
                </a:solidFill>
              </a:endParaRPr>
            </a:p>
          </p:txBody>
        </p:sp>
        <p:sp>
          <p:nvSpPr>
            <p:cNvPr id="34"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a:solidFill>
                    <a:sysClr val="windowText" lastClr="000000"/>
                  </a:solidFill>
                </a:rPr>
                <a:t>2</a:t>
              </a:r>
            </a:p>
          </p:txBody>
        </p:sp>
      </p:grpSp>
    </p:spTree>
    <p:extLst>
      <p:ext uri="{BB962C8B-B14F-4D97-AF65-F5344CB8AC3E}">
        <p14:creationId xmlns:p14="http://schemas.microsoft.com/office/powerpoint/2010/main" val="216920513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SDN_WebCast_Template">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sz="2400" dirty="0" smtClean="0">
            <a:gradFill>
              <a:gsLst>
                <a:gs pos="0">
                  <a:schemeClr val="tx1"/>
                </a:gs>
                <a:gs pos="86000">
                  <a:schemeClr val="tx1"/>
                </a:gs>
              </a:gsLst>
              <a:lin ang="5400000" scaled="0"/>
            </a:gradFill>
          </a:defRPr>
        </a:defPPr>
      </a:lstStyle>
    </a:tx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7-20472_Visual_Studio_Template_Dark_4x3">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3.xml><?xml version="1.0" encoding="utf-8"?>
<a:theme xmlns:a="http://schemas.openxmlformats.org/drawingml/2006/main" name="White with Consolas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Tema1">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undição">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sz="2400" dirty="0" smtClean="0">
            <a:gradFill>
              <a:gsLst>
                <a:gs pos="0">
                  <a:schemeClr val="tx1"/>
                </a:gs>
                <a:gs pos="86000">
                  <a:schemeClr val="tx1"/>
                </a:gs>
              </a:gsLst>
              <a:lin ang="5400000" scaled="0"/>
            </a:gradFill>
          </a:defRPr>
        </a:defPPr>
      </a:lstStyle>
    </a:txDef>
  </a:objectDefaults>
  <a:extraClrSchemeLst/>
</a:theme>
</file>

<file path=ppt/theme/theme5.xml><?xml version="1.0" encoding="utf-8"?>
<a:theme xmlns:a="http://schemas.openxmlformats.org/drawingml/2006/main" name="2_7-20472_Visual_Studio_Template_Dark_4x3">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6.xml><?xml version="1.0" encoding="utf-8"?>
<a:theme xmlns:a="http://schemas.openxmlformats.org/drawingml/2006/main" name="1_White with Consolas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7.xml><?xml version="1.0" encoding="utf-8"?>
<a:theme xmlns:a="http://schemas.openxmlformats.org/drawingml/2006/main" name="1_MSDN_WebCast_Template">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sz="2400" dirty="0" smtClean="0">
            <a:gradFill>
              <a:gsLst>
                <a:gs pos="0">
                  <a:schemeClr val="tx1"/>
                </a:gs>
                <a:gs pos="86000">
                  <a:schemeClr val="tx1"/>
                </a:gs>
              </a:gsLst>
              <a:lin ang="5400000" scaled="0"/>
            </a:gradFill>
          </a:defRPr>
        </a:defPPr>
      </a:lstStyle>
    </a:txDef>
  </a:objectDefaults>
  <a:extraClrSchemeLst/>
</a:theme>
</file>

<file path=ppt/theme/theme8.xml><?xml version="1.0" encoding="utf-8"?>
<a:theme xmlns:a="http://schemas.openxmlformats.org/drawingml/2006/main" name="3_7-20472_Visual_Studio_Template_Dark_4x3">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E7144F5A18339498E53F9FCDA6892EE" ma:contentTypeVersion="0" ma:contentTypeDescription="Create a new document." ma:contentTypeScope="" ma:versionID="896c40c4bfa06e9392aed2f39aa984f5">
  <xsd:schema xmlns:xsd="http://www.w3.org/2001/XMLSchema" xmlns:xs="http://www.w3.org/2001/XMLSchema" xmlns:p="http://schemas.microsoft.com/office/2006/metadata/properties" targetNamespace="http://schemas.microsoft.com/office/2006/metadata/properties" ma:root="true" ma:fieldsID="91e4e95f05bf1d4c5da405be949b98e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8841BEA-1025-42C1-8099-4136188DAB56}">
  <ds:schemaRefs>
    <ds:schemaRef ds:uri="http://purl.org/dc/terms/"/>
    <ds:schemaRef ds:uri="http://purl.org/dc/elements/1.1/"/>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http://purl.org/dc/dcmitype/"/>
    <ds:schemaRef ds:uri="http://schemas.microsoft.com/office/2006/documentManagement/types"/>
  </ds:schemaRefs>
</ds:datastoreItem>
</file>

<file path=customXml/itemProps2.xml><?xml version="1.0" encoding="utf-8"?>
<ds:datastoreItem xmlns:ds="http://schemas.openxmlformats.org/officeDocument/2006/customXml" ds:itemID="{7D58AE03-824C-487F-A70C-3F3BC523A518}">
  <ds:schemaRefs>
    <ds:schemaRef ds:uri="http://schemas.microsoft.com/sharepoint/v3/contenttype/forms"/>
  </ds:schemaRefs>
</ds:datastoreItem>
</file>

<file path=customXml/itemProps3.xml><?xml version="1.0" encoding="utf-8"?>
<ds:datastoreItem xmlns:ds="http://schemas.openxmlformats.org/officeDocument/2006/customXml" ds:itemID="{392D59F0-D7DC-43D5-B43F-B585885BAC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MSDN_WebCast_Template</Template>
  <TotalTime>3656</TotalTime>
  <Words>764</Words>
  <Application>Microsoft Office PowerPoint</Application>
  <PresentationFormat>Apresentação na tela (4:3)</PresentationFormat>
  <Paragraphs>159</Paragraphs>
  <Slides>14</Slides>
  <Notes>2</Notes>
  <HiddenSlides>0</HiddenSlides>
  <MMClips>0</MMClips>
  <ScaleCrop>false</ScaleCrop>
  <HeadingPairs>
    <vt:vector size="4" baseType="variant">
      <vt:variant>
        <vt:lpstr>Tema</vt:lpstr>
      </vt:variant>
      <vt:variant>
        <vt:i4>8</vt:i4>
      </vt:variant>
      <vt:variant>
        <vt:lpstr>Títulos de slides</vt:lpstr>
      </vt:variant>
      <vt:variant>
        <vt:i4>14</vt:i4>
      </vt:variant>
    </vt:vector>
  </HeadingPairs>
  <TitlesOfParts>
    <vt:vector size="22" baseType="lpstr">
      <vt:lpstr>MSDN_WebCast_Template</vt:lpstr>
      <vt:lpstr>1_7-20472_Visual_Studio_Template_Dark_4x3</vt:lpstr>
      <vt:lpstr>White with Consolas font for code slides</vt:lpstr>
      <vt:lpstr>Tema1</vt:lpstr>
      <vt:lpstr>2_7-20472_Visual_Studio_Template_Dark_4x3</vt:lpstr>
      <vt:lpstr>1_White with Consolas font for code slides</vt:lpstr>
      <vt:lpstr>1_MSDN_WebCast_Template</vt:lpstr>
      <vt:lpstr>3_7-20472_Visual_Studio_Template_Dark_4x3</vt:lpstr>
      <vt:lpstr>WCF</vt:lpstr>
      <vt:lpstr>SOA (Service Oriented Architecture)</vt:lpstr>
      <vt:lpstr>Windows Communication Foundation</vt:lpstr>
      <vt:lpstr>Tipos de Serviços WCF</vt:lpstr>
      <vt:lpstr>Tipos de HOST</vt:lpstr>
      <vt:lpstr>Serviços WCF</vt:lpstr>
      <vt:lpstr>Modelo de Comunicação WCF</vt:lpstr>
      <vt:lpstr>Atributo ServiceContract</vt:lpstr>
      <vt:lpstr>Atributo OperationContract</vt:lpstr>
      <vt:lpstr>Demonstração</vt:lpstr>
      <vt:lpstr>Demonstração</vt:lpstr>
      <vt:lpstr>Demonstração</vt:lpstr>
      <vt:lpstr>Demonstração</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WCF</dc:title>
  <dc:creator>Leonardo Lourenço</dc:creator>
  <cp:lastModifiedBy>Leonardo</cp:lastModifiedBy>
  <cp:revision>463</cp:revision>
  <dcterms:created xsi:type="dcterms:W3CDTF">2009-11-30T15:12:17Z</dcterms:created>
  <dcterms:modified xsi:type="dcterms:W3CDTF">2011-10-25T14:36:27Z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0x0101006E7144F5A18339498E53F9FCDA6892EE</vt:lpwstr>
  </property>
</Properties>
</file>