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Lst>
  <p:notesMasterIdLst>
    <p:notesMasterId r:id="rId32"/>
  </p:notesMasterIdLst>
  <p:handoutMasterIdLst>
    <p:handoutMasterId r:id="rId33"/>
  </p:handoutMasterIdLst>
  <p:sldIdLst>
    <p:sldId id="257" r:id="rId11"/>
    <p:sldId id="347" r:id="rId12"/>
    <p:sldId id="350" r:id="rId13"/>
    <p:sldId id="362" r:id="rId14"/>
    <p:sldId id="359" r:id="rId15"/>
    <p:sldId id="351" r:id="rId16"/>
    <p:sldId id="352" r:id="rId17"/>
    <p:sldId id="353" r:id="rId18"/>
    <p:sldId id="356" r:id="rId19"/>
    <p:sldId id="354" r:id="rId20"/>
    <p:sldId id="363" r:id="rId21"/>
    <p:sldId id="357" r:id="rId22"/>
    <p:sldId id="341" r:id="rId23"/>
    <p:sldId id="324" r:id="rId24"/>
    <p:sldId id="348" r:id="rId25"/>
    <p:sldId id="364" r:id="rId26"/>
    <p:sldId id="358" r:id="rId27"/>
    <p:sldId id="360" r:id="rId28"/>
    <p:sldId id="349" r:id="rId29"/>
    <p:sldId id="344" r:id="rId30"/>
    <p:sldId id="271" r:id="rId3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8F57B"/>
    <a:srgbClr val="FF0066"/>
    <a:srgbClr val="260859"/>
    <a:srgbClr val="000000"/>
    <a:srgbClr val="FFFFFF"/>
    <a:srgbClr val="056CB6"/>
    <a:srgbClr val="333333"/>
    <a:srgbClr val="292929"/>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11/21/2011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11/21/2011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11/21/2011 12:26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11/21/2011 12:26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3.png"/><Relationship Id="rId5" Type="http://schemas.microsoft.com/office/2007/relationships/hdphoto" Target="../media/hdphoto3.wdp"/><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647709"/>
            <a:ext cx="7765475" cy="533400"/>
          </a:xfrm>
        </p:spPr>
        <p:txBody>
          <a:bodyPr/>
          <a:lstStyle/>
          <a:p>
            <a:r>
              <a:rPr lang="pt-BR" dirty="0" smtClean="0"/>
              <a:t>Web Services</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6" name="Rounded Rectangle 844804"/>
          <p:cNvSpPr>
            <a:spLocks noChangeArrowheads="1"/>
          </p:cNvSpPr>
          <p:nvPr/>
        </p:nvSpPr>
        <p:spPr bwMode="auto">
          <a:xfrm>
            <a:off x="598350" y="97286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lang="en-US" sz="1600" b="1" kern="0" noProof="0" dirty="0">
                <a:solidFill>
                  <a:sysClr val="windowText" lastClr="000000"/>
                </a:solidFill>
              </a:rPr>
              <a:t> </a:t>
            </a:r>
            <a:r>
              <a:rPr kumimoji="0" lang="en-US" sz="1600" b="1" i="0" u="none" strike="noStrike" kern="0" cap="none" spc="0" normalizeH="0" noProof="0" dirty="0" smtClean="0">
                <a:ln>
                  <a:noFill/>
                </a:ln>
                <a:solidFill>
                  <a:sysClr val="windowText" lastClr="000000"/>
                </a:solidFill>
                <a:effectLst/>
                <a:uLnTx/>
                <a:uFillTx/>
              </a:rPr>
              <a:t>um </a:t>
            </a:r>
            <a:r>
              <a:rPr kumimoji="0" lang="en-US" sz="1600" b="1" i="0" u="none" strike="noStrike" kern="0" cap="none" spc="0" normalizeH="0" noProof="0" dirty="0" err="1" smtClean="0">
                <a:ln>
                  <a:noFill/>
                </a:ln>
                <a:solidFill>
                  <a:sysClr val="windowText" lastClr="000000"/>
                </a:solidFill>
                <a:effectLst/>
                <a:uLnTx/>
                <a:uFillTx/>
              </a:rPr>
              <a:t>Projeto</a:t>
            </a:r>
            <a:r>
              <a:rPr kumimoji="0" lang="en-US" sz="1600" b="1" i="0" u="none" strike="noStrike" kern="0" cap="none" spc="0" normalizeH="0" noProof="0" dirty="0" smtClean="0">
                <a:ln>
                  <a:noFill/>
                </a:ln>
                <a:solidFill>
                  <a:sysClr val="windowText" lastClr="000000"/>
                </a:solidFill>
                <a:effectLst/>
                <a:uLnTx/>
                <a:uFillTx/>
              </a:rPr>
              <a:t> de </a:t>
            </a:r>
            <a:r>
              <a:rPr lang="en-US" sz="1600" b="1" kern="0" dirty="0" smtClean="0">
                <a:solidFill>
                  <a:sysClr val="windowText" lastClr="000000"/>
                </a:solidFill>
              </a:rPr>
              <a:t>Web Services (.NET 3.5)</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08875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69295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noProof="0" dirty="0" smtClean="0">
                <a:ln>
                  <a:noFill/>
                </a:ln>
                <a:solidFill>
                  <a:sysClr val="windowText" lastClr="000000"/>
                </a:solidFill>
                <a:effectLst/>
                <a:uLnTx/>
                <a:uFillTx/>
              </a:rPr>
              <a:t> o </a:t>
            </a:r>
            <a:r>
              <a:rPr lang="en-US" sz="1600" b="1" kern="0" dirty="0" smtClean="0">
                <a:solidFill>
                  <a:sysClr val="windowText" lastClr="000000"/>
                </a:solidFill>
              </a:rPr>
              <a:t>Web Service (Service (ASMX e CS))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8088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22100" y="24159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smtClean="0">
                <a:solidFill>
                  <a:sysClr val="windowText" lastClr="000000"/>
                </a:solidFill>
              </a:rPr>
              <a:t>o </a:t>
            </a:r>
            <a:r>
              <a:rPr lang="en-US" sz="1600" b="1" kern="0" dirty="0" err="1" smtClean="0">
                <a:solidFill>
                  <a:sysClr val="windowText" lastClr="000000"/>
                </a:solidFill>
              </a:rPr>
              <a:t>Atributo</a:t>
            </a:r>
            <a:r>
              <a:rPr lang="en-US" sz="1600" b="1" kern="0" dirty="0" smtClean="0">
                <a:solidFill>
                  <a:sysClr val="windowText" lastClr="000000"/>
                </a:solidFill>
              </a:rPr>
              <a:t> (</a:t>
            </a:r>
            <a:r>
              <a:rPr lang="en-US" sz="1600" b="1" kern="0" dirty="0" err="1" smtClean="0">
                <a:solidFill>
                  <a:sysClr val="windowText" lastClr="000000"/>
                </a:solidFill>
              </a:rPr>
              <a:t>WebService</a:t>
            </a:r>
            <a:r>
              <a:rPr lang="en-US" sz="1600" b="1" kern="0" dirty="0" smtClean="0">
                <a:solidFill>
                  <a:sysClr val="windowText" lastClr="000000"/>
                </a:solidFill>
              </a:rPr>
              <a:t>) -&gt; </a:t>
            </a:r>
            <a:r>
              <a:rPr lang="en-US" sz="1600" b="1" kern="0" dirty="0" err="1" smtClean="0">
                <a:solidFill>
                  <a:sysClr val="windowText" lastClr="000000"/>
                </a:solidFill>
              </a:rPr>
              <a:t>Propriedade</a:t>
            </a:r>
            <a:r>
              <a:rPr lang="en-US" sz="1600" b="1" kern="0" dirty="0" smtClean="0">
                <a:solidFill>
                  <a:sysClr val="windowText" lastClr="000000"/>
                </a:solidFill>
              </a:rPr>
              <a:t> (Namespace)</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404738" y="25317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2" y="314087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Visualizando</a:t>
            </a:r>
            <a:r>
              <a:rPr lang="en-US" sz="1600" b="1" kern="0" dirty="0">
                <a:solidFill>
                  <a:sysClr val="windowText" lastClr="000000"/>
                </a:solidFill>
              </a:rPr>
              <a:t> o </a:t>
            </a:r>
            <a:r>
              <a:rPr lang="en-US" sz="1600" b="1" kern="0" dirty="0" err="1">
                <a:solidFill>
                  <a:sysClr val="windowText" lastClr="000000"/>
                </a:solidFill>
              </a:rPr>
              <a:t>Atributo</a:t>
            </a:r>
            <a:r>
              <a:rPr lang="en-US" sz="1600" b="1" kern="0" dirty="0">
                <a:solidFill>
                  <a:sysClr val="windowText" lastClr="000000"/>
                </a:solidFill>
              </a:rPr>
              <a:t> (</a:t>
            </a:r>
            <a:r>
              <a:rPr lang="en-US" sz="1600" b="1" kern="0" dirty="0" err="1">
                <a:solidFill>
                  <a:sysClr val="windowText" lastClr="000000"/>
                </a:solidFill>
              </a:rPr>
              <a:t>WebServiceBinding</a:t>
            </a:r>
            <a:r>
              <a:rPr lang="en-US" sz="1600" b="1" kern="0" dirty="0" smtClean="0">
                <a:solidFill>
                  <a:sysClr val="windowText" lastClr="000000"/>
                </a:solidFill>
              </a:rPr>
              <a:t>) - &gt; </a:t>
            </a:r>
            <a:r>
              <a:rPr lang="en-US" sz="1600" b="1" kern="0" dirty="0" err="1" smtClean="0">
                <a:solidFill>
                  <a:sysClr val="windowText" lastClr="000000"/>
                </a:solidFill>
              </a:rPr>
              <a:t>Propriedade</a:t>
            </a:r>
            <a:r>
              <a:rPr lang="en-US" sz="1600" b="1" kern="0" dirty="0" smtClean="0">
                <a:solidFill>
                  <a:sysClr val="windowText" lastClr="000000"/>
                </a:solidFill>
              </a:rPr>
              <a:t> (</a:t>
            </a:r>
            <a:r>
              <a:rPr lang="en-US" sz="1600" b="1" kern="0" dirty="0" err="1" smtClean="0">
                <a:solidFill>
                  <a:sysClr val="windowText" lastClr="000000"/>
                </a:solidFill>
              </a:rPr>
              <a:t>ConformsTo</a:t>
            </a:r>
            <a:r>
              <a:rPr lang="en-US" sz="1600" b="1" kern="0" dirty="0" smtClean="0">
                <a:solidFill>
                  <a:sysClr val="windowText" lastClr="000000"/>
                </a:solidFill>
              </a:rPr>
              <a:t>) </a:t>
            </a:r>
            <a:endParaRPr lang="en-US" sz="1600" b="1" kern="0" dirty="0">
              <a:solidFill>
                <a:sysClr val="windowText" lastClr="000000"/>
              </a:solidFill>
            </a:endParaRPr>
          </a:p>
        </p:txBody>
      </p:sp>
      <p:sp>
        <p:nvSpPr>
          <p:cNvPr id="13" name="Rounded Rectangle 836634"/>
          <p:cNvSpPr>
            <a:spLocks noChangeArrowheads="1"/>
          </p:cNvSpPr>
          <p:nvPr/>
        </p:nvSpPr>
        <p:spPr bwMode="auto">
          <a:xfrm>
            <a:off x="418230" y="32567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10225" y="387570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Visualizando</a:t>
            </a:r>
            <a:r>
              <a:rPr lang="en-US" sz="1600" b="1" kern="0" dirty="0">
                <a:solidFill>
                  <a:sysClr val="windowText" lastClr="000000"/>
                </a:solidFill>
              </a:rPr>
              <a:t> o </a:t>
            </a:r>
            <a:r>
              <a:rPr lang="en-US" sz="1600" b="1" kern="0" dirty="0" err="1">
                <a:solidFill>
                  <a:sysClr val="windowText" lastClr="000000"/>
                </a:solidFill>
              </a:rPr>
              <a:t>Atributo</a:t>
            </a:r>
            <a:r>
              <a:rPr lang="en-US" sz="1600" b="1" kern="0" dirty="0">
                <a:solidFill>
                  <a:sysClr val="windowText" lastClr="000000"/>
                </a:solidFill>
              </a:rPr>
              <a:t> (</a:t>
            </a:r>
            <a:r>
              <a:rPr lang="en-US" sz="1600" b="1" kern="0" dirty="0" err="1" smtClean="0">
                <a:solidFill>
                  <a:sysClr val="windowText" lastClr="000000"/>
                </a:solidFill>
              </a:rPr>
              <a:t>ScriptService</a:t>
            </a:r>
            <a:r>
              <a:rPr lang="en-US" sz="1600" b="1" kern="0" dirty="0" smtClean="0">
                <a:solidFill>
                  <a:sysClr val="windowText" lastClr="000000"/>
                </a:solidFill>
              </a:rPr>
              <a:t>)</a:t>
            </a:r>
            <a:endParaRPr lang="en-US" sz="1600" b="1" kern="0" dirty="0">
              <a:solidFill>
                <a:sysClr val="windowText" lastClr="000000"/>
              </a:solidFill>
            </a:endParaRPr>
          </a:p>
        </p:txBody>
      </p:sp>
      <p:sp>
        <p:nvSpPr>
          <p:cNvPr id="17" name="Rounded Rectangle 836634"/>
          <p:cNvSpPr>
            <a:spLocks noChangeArrowheads="1"/>
          </p:cNvSpPr>
          <p:nvPr/>
        </p:nvSpPr>
        <p:spPr bwMode="auto">
          <a:xfrm>
            <a:off x="416613" y="39915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8" name="Rounded Rectangle 844804"/>
          <p:cNvSpPr>
            <a:spLocks noChangeArrowheads="1"/>
          </p:cNvSpPr>
          <p:nvPr/>
        </p:nvSpPr>
        <p:spPr bwMode="auto">
          <a:xfrm>
            <a:off x="622099" y="4603571"/>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Visualizando a Herança da Classe Base WebService</a:t>
            </a:r>
            <a:endParaRPr lang="en-US" sz="1600" b="1" kern="0" dirty="0">
              <a:solidFill>
                <a:sysClr val="windowText" lastClr="000000"/>
              </a:solidFill>
            </a:endParaRPr>
          </a:p>
        </p:txBody>
      </p:sp>
      <p:sp>
        <p:nvSpPr>
          <p:cNvPr id="19" name="Rounded Rectangle 836634"/>
          <p:cNvSpPr>
            <a:spLocks noChangeArrowheads="1"/>
          </p:cNvSpPr>
          <p:nvPr/>
        </p:nvSpPr>
        <p:spPr bwMode="auto">
          <a:xfrm>
            <a:off x="428487" y="471945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
        <p:nvSpPr>
          <p:cNvPr id="20" name="Rounded Rectangle 844804"/>
          <p:cNvSpPr>
            <a:spLocks noChangeArrowheads="1"/>
          </p:cNvSpPr>
          <p:nvPr/>
        </p:nvSpPr>
        <p:spPr bwMode="auto">
          <a:xfrm>
            <a:off x="629305" y="5338396"/>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pt-BR" sz="1600" b="1" kern="0" dirty="0">
                <a:solidFill>
                  <a:sysClr val="windowText" lastClr="000000"/>
                </a:solidFill>
              </a:rPr>
              <a:t>Executando o Web Services (Service.asmx)</a:t>
            </a:r>
            <a:endParaRPr lang="en-US" sz="1600" b="1" kern="0" dirty="0">
              <a:solidFill>
                <a:sysClr val="windowText" lastClr="000000"/>
              </a:solidFill>
            </a:endParaRPr>
          </a:p>
        </p:txBody>
      </p:sp>
      <p:sp>
        <p:nvSpPr>
          <p:cNvPr id="21" name="Rounded Rectangle 836634"/>
          <p:cNvSpPr>
            <a:spLocks noChangeArrowheads="1"/>
          </p:cNvSpPr>
          <p:nvPr/>
        </p:nvSpPr>
        <p:spPr bwMode="auto">
          <a:xfrm>
            <a:off x="435693" y="5454283"/>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7</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4058074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11</a:t>
            </a:fld>
            <a:endParaRPr lang="en-US" dirty="0"/>
          </a:p>
        </p:txBody>
      </p:sp>
      <p:sp>
        <p:nvSpPr>
          <p:cNvPr id="6" name="Rounded Rectangle 844804"/>
          <p:cNvSpPr>
            <a:spLocks noChangeArrowheads="1"/>
          </p:cNvSpPr>
          <p:nvPr/>
        </p:nvSpPr>
        <p:spPr bwMode="auto">
          <a:xfrm>
            <a:off x="598350" y="97286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pt-BR" sz="1600" b="1" kern="0" dirty="0">
                <a:solidFill>
                  <a:sysClr val="windowText" lastClr="000000"/>
                </a:solidFill>
              </a:rPr>
              <a:t>Conhecendo a Página Padrão dos Web Services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08875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8</a:t>
            </a:r>
          </a:p>
        </p:txBody>
      </p:sp>
      <p:sp>
        <p:nvSpPr>
          <p:cNvPr id="10" name="Rounded Rectangle 844804"/>
          <p:cNvSpPr>
            <a:spLocks noChangeArrowheads="1"/>
          </p:cNvSpPr>
          <p:nvPr/>
        </p:nvSpPr>
        <p:spPr bwMode="auto">
          <a:xfrm>
            <a:off x="611844" y="169295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Alterando</a:t>
            </a:r>
            <a:r>
              <a:rPr lang="en-US" sz="1600" b="1" kern="0" dirty="0">
                <a:solidFill>
                  <a:sysClr val="windowText" lastClr="000000"/>
                </a:solidFill>
              </a:rPr>
              <a:t> a Namespace (Tempuri.org)</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8088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9</a:t>
            </a:r>
          </a:p>
        </p:txBody>
      </p:sp>
      <p:sp>
        <p:nvSpPr>
          <p:cNvPr id="8" name="Rounded Rectangle 844804"/>
          <p:cNvSpPr>
            <a:spLocks noChangeArrowheads="1"/>
          </p:cNvSpPr>
          <p:nvPr/>
        </p:nvSpPr>
        <p:spPr bwMode="auto">
          <a:xfrm>
            <a:off x="622100" y="24159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smtClean="0">
                <a:solidFill>
                  <a:sysClr val="windowText" lastClr="000000"/>
                </a:solidFill>
              </a:rPr>
              <a:t>Parâmetros</a:t>
            </a:r>
            <a:r>
              <a:rPr lang="en-US" sz="1600" b="1" kern="0" dirty="0" smtClean="0">
                <a:solidFill>
                  <a:sysClr val="windowText" lastClr="000000"/>
                </a:solidFill>
              </a:rPr>
              <a:t> </a:t>
            </a:r>
            <a:r>
              <a:rPr lang="en-US" sz="1600" b="1" kern="0" dirty="0">
                <a:solidFill>
                  <a:sysClr val="windowText" lastClr="000000"/>
                </a:solidFill>
              </a:rPr>
              <a:t>(?Disco e ?</a:t>
            </a:r>
            <a:r>
              <a:rPr lang="en-US" sz="1600" b="1" kern="0" dirty="0" err="1">
                <a:solidFill>
                  <a:sysClr val="windowText" lastClr="000000"/>
                </a:solidFill>
              </a:rPr>
              <a:t>Wsdl</a:t>
            </a:r>
            <a:r>
              <a:rPr lang="en-US" sz="1600" b="1" kern="0" dirty="0" smtClean="0">
                <a:solidFill>
                  <a:sysClr val="windowText" lastClr="000000"/>
                </a:solidFill>
              </a:rPr>
              <a:t>)</a:t>
            </a:r>
            <a:endParaRPr lang="en-US" sz="1600" b="1" kern="0" dirty="0">
              <a:solidFill>
                <a:sysClr val="windowText" lastClr="000000"/>
              </a:solidFill>
            </a:endParaRPr>
          </a:p>
        </p:txBody>
      </p:sp>
      <p:sp>
        <p:nvSpPr>
          <p:cNvPr id="9" name="Rounded Rectangle 836634"/>
          <p:cNvSpPr>
            <a:spLocks noChangeArrowheads="1"/>
          </p:cNvSpPr>
          <p:nvPr/>
        </p:nvSpPr>
        <p:spPr bwMode="auto">
          <a:xfrm>
            <a:off x="404738" y="25317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1400" b="1" kern="0" dirty="0" smtClean="0">
                <a:solidFill>
                  <a:srgbClr val="990033"/>
                </a:solidFill>
              </a:rPr>
              <a:t>10</a:t>
            </a:r>
            <a:endParaRPr kumimoji="0" lang="en-US" sz="14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3" y="3133349"/>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Conhecendo</a:t>
            </a:r>
            <a:r>
              <a:rPr lang="en-US" sz="1600" b="1" kern="0" dirty="0">
                <a:solidFill>
                  <a:sysClr val="windowText" lastClr="000000"/>
                </a:solidFill>
              </a:rPr>
              <a:t> o Site www.xmethods.com</a:t>
            </a:r>
          </a:p>
        </p:txBody>
      </p:sp>
      <p:sp>
        <p:nvSpPr>
          <p:cNvPr id="13" name="Rounded Rectangle 836634"/>
          <p:cNvSpPr>
            <a:spLocks noChangeArrowheads="1"/>
          </p:cNvSpPr>
          <p:nvPr/>
        </p:nvSpPr>
        <p:spPr bwMode="auto">
          <a:xfrm>
            <a:off x="418231" y="3249236"/>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1400" b="1" kern="0" noProof="0" dirty="0" smtClean="0">
                <a:solidFill>
                  <a:srgbClr val="990033"/>
                </a:solidFill>
              </a:rPr>
              <a:t>11</a:t>
            </a:r>
            <a:endParaRPr kumimoji="0" lang="en-US" sz="14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34971120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InfraEstrutura</a:t>
            </a:r>
            <a:r>
              <a:rPr lang="pt-BR" sz="4000" dirty="0" smtClean="0"/>
              <a:t> dos Web Services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12</a:t>
            </a:fld>
            <a:endParaRPr lang="en-US" dirty="0"/>
          </a:p>
        </p:txBody>
      </p:sp>
      <p:pic>
        <p:nvPicPr>
          <p:cNvPr id="13"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59902" y="1277224"/>
            <a:ext cx="469028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967176" y="2843066"/>
            <a:ext cx="4690283"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2_Object_D"/>
          <p:cNvPicPr>
            <a:picLocks noChangeAspect="1" noChangeArrowheads="1"/>
          </p:cNvPicPr>
          <p:nvPr/>
        </p:nvPicPr>
        <p:blipFill>
          <a:blip r:embed="rId6">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959042" y="4411304"/>
            <a:ext cx="469028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ixaDeTexto 15"/>
          <p:cNvSpPr txBox="1"/>
          <p:nvPr/>
        </p:nvSpPr>
        <p:spPr>
          <a:xfrm>
            <a:off x="2418730" y="1658883"/>
            <a:ext cx="3770904" cy="430887"/>
          </a:xfrm>
          <a:prstGeom prst="rect">
            <a:avLst/>
          </a:prstGeom>
          <a:noFill/>
        </p:spPr>
        <p:txBody>
          <a:bodyPr wrap="none" lIns="0" tIns="0" rIns="0" bIns="0" rtlCol="0">
            <a:spAutoFit/>
          </a:bodyPr>
          <a:lstStyle/>
          <a:p>
            <a:r>
              <a:rPr lang="pt-BR" sz="2800" b="1" dirty="0" smtClean="0">
                <a:solidFill>
                  <a:schemeClr val="bg1"/>
                </a:solidFill>
              </a:rPr>
              <a:t>Serviço de Descoberta</a:t>
            </a:r>
          </a:p>
        </p:txBody>
      </p:sp>
      <p:sp>
        <p:nvSpPr>
          <p:cNvPr id="17" name="CaixaDeTexto 16"/>
          <p:cNvSpPr txBox="1"/>
          <p:nvPr/>
        </p:nvSpPr>
        <p:spPr>
          <a:xfrm>
            <a:off x="2566035" y="3236766"/>
            <a:ext cx="3507114" cy="430887"/>
          </a:xfrm>
          <a:prstGeom prst="rect">
            <a:avLst/>
          </a:prstGeom>
          <a:noFill/>
        </p:spPr>
        <p:txBody>
          <a:bodyPr wrap="none" lIns="0" tIns="0" rIns="0" bIns="0" rtlCol="0">
            <a:spAutoFit/>
          </a:bodyPr>
          <a:lstStyle/>
          <a:p>
            <a:r>
              <a:rPr lang="pt-BR" sz="2800" b="1" dirty="0" smtClean="0">
                <a:solidFill>
                  <a:schemeClr val="bg1"/>
                </a:solidFill>
              </a:rPr>
              <a:t>Descrição do Serviço</a:t>
            </a:r>
          </a:p>
        </p:txBody>
      </p:sp>
      <p:sp>
        <p:nvSpPr>
          <p:cNvPr id="19" name="CaixaDeTexto 18"/>
          <p:cNvSpPr txBox="1"/>
          <p:nvPr/>
        </p:nvSpPr>
        <p:spPr>
          <a:xfrm>
            <a:off x="2289350" y="4792963"/>
            <a:ext cx="4094006" cy="430887"/>
          </a:xfrm>
          <a:prstGeom prst="rect">
            <a:avLst/>
          </a:prstGeom>
          <a:noFill/>
        </p:spPr>
        <p:txBody>
          <a:bodyPr wrap="none" lIns="0" tIns="0" rIns="0" bIns="0" rtlCol="0">
            <a:spAutoFit/>
          </a:bodyPr>
          <a:lstStyle/>
          <a:p>
            <a:r>
              <a:rPr lang="pt-BR" sz="2800" b="1" dirty="0" smtClean="0">
                <a:solidFill>
                  <a:schemeClr val="bg1"/>
                </a:solidFill>
              </a:rPr>
              <a:t>Protocolo de Transporte</a:t>
            </a:r>
          </a:p>
        </p:txBody>
      </p:sp>
    </p:spTree>
    <p:extLst>
      <p:ext uri="{BB962C8B-B14F-4D97-AF65-F5344CB8AC3E}">
        <p14:creationId xmlns:p14="http://schemas.microsoft.com/office/powerpoint/2010/main" val="295399082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Serviço de Descoberta</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13</a:t>
            </a:fld>
            <a:endParaRPr lang="en-US" dirty="0"/>
          </a:p>
        </p:txBody>
      </p:sp>
      <p:sp>
        <p:nvSpPr>
          <p:cNvPr id="14" name="AutoShape 12"/>
          <p:cNvSpPr>
            <a:spLocks noChangeArrowheads="1"/>
          </p:cNvSpPr>
          <p:nvPr/>
        </p:nvSpPr>
        <p:spPr bwMode="auto">
          <a:xfrm>
            <a:off x="443553" y="1073298"/>
            <a:ext cx="8147050" cy="317806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5" name="Group 13"/>
          <p:cNvGrpSpPr>
            <a:grpSpLocks/>
          </p:cNvGrpSpPr>
          <p:nvPr/>
        </p:nvGrpSpPr>
        <p:grpSpPr bwMode="auto">
          <a:xfrm>
            <a:off x="557853" y="1545735"/>
            <a:ext cx="7918450" cy="787400"/>
            <a:chOff x="314" y="1184"/>
            <a:chExt cx="4988" cy="496"/>
          </a:xfrm>
        </p:grpSpPr>
        <p:sp>
          <p:nvSpPr>
            <p:cNvPr id="22"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Processo</a:t>
              </a:r>
              <a:r>
                <a:rPr lang="en-US" kern="0" dirty="0" smtClean="0">
                  <a:solidFill>
                    <a:sysClr val="windowText" lastClr="000000"/>
                  </a:solidFill>
                </a:rPr>
                <a:t> de </a:t>
              </a:r>
              <a:r>
                <a:rPr lang="en-US" kern="0" dirty="0" err="1">
                  <a:solidFill>
                    <a:sysClr val="windowText" lastClr="000000"/>
                  </a:solidFill>
                </a:rPr>
                <a:t>L</a:t>
              </a:r>
              <a:r>
                <a:rPr lang="en-US" kern="0" dirty="0" err="1" smtClean="0">
                  <a:solidFill>
                    <a:sysClr val="windowText" lastClr="000000"/>
                  </a:solidFill>
                </a:rPr>
                <a:t>ocalização</a:t>
              </a:r>
              <a:r>
                <a:rPr lang="en-US" kern="0" dirty="0" smtClean="0">
                  <a:solidFill>
                    <a:sysClr val="windowText" lastClr="000000"/>
                  </a:solidFill>
                </a:rPr>
                <a:t> de um Web Service </a:t>
              </a:r>
              <a:r>
                <a:rPr lang="en-US" b="1" kern="0" dirty="0" smtClean="0">
                  <a:solidFill>
                    <a:sysClr val="windowText" lastClr="000000"/>
                  </a:solidFill>
                </a:rPr>
                <a:t>(Intranet, Internet)</a:t>
              </a:r>
              <a:endParaRPr lang="en-US" b="1" kern="0" dirty="0">
                <a:solidFill>
                  <a:sysClr val="windowText" lastClr="000000"/>
                </a:solidFill>
              </a:endParaRPr>
            </a:p>
          </p:txBody>
        </p:sp>
        <p:sp>
          <p:nvSpPr>
            <p:cNvPr id="23"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24" name="Group 16"/>
          <p:cNvGrpSpPr>
            <a:grpSpLocks/>
          </p:cNvGrpSpPr>
          <p:nvPr/>
        </p:nvGrpSpPr>
        <p:grpSpPr bwMode="auto">
          <a:xfrm>
            <a:off x="557853" y="2422035"/>
            <a:ext cx="7918450" cy="787400"/>
            <a:chOff x="410" y="1280"/>
            <a:chExt cx="4988" cy="496"/>
          </a:xfrm>
        </p:grpSpPr>
        <p:sp>
          <p:nvSpPr>
            <p:cNvPr id="25"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Arquivo</a:t>
              </a:r>
              <a:r>
                <a:rPr lang="en-US" kern="0" dirty="0" smtClean="0">
                  <a:solidFill>
                    <a:sysClr val="windowText" lastClr="000000"/>
                  </a:solidFill>
                </a:rPr>
                <a:t> .</a:t>
              </a:r>
              <a:r>
                <a:rPr lang="en-US" b="1" kern="0" dirty="0" smtClean="0">
                  <a:solidFill>
                    <a:sysClr val="windowText" lastClr="000000"/>
                  </a:solidFill>
                </a:rPr>
                <a:t>disco</a:t>
              </a:r>
              <a:r>
                <a:rPr lang="en-US" kern="0" dirty="0" smtClean="0">
                  <a:solidFill>
                    <a:sysClr val="windowText" lastClr="000000"/>
                  </a:solidFill>
                </a:rPr>
                <a:t> </a:t>
              </a:r>
              <a:r>
                <a:rPr lang="en-US" kern="0" dirty="0" err="1" smtClean="0">
                  <a:solidFill>
                    <a:sysClr val="windowText" lastClr="000000"/>
                  </a:solidFill>
                </a:rPr>
                <a:t>contém</a:t>
              </a:r>
              <a:r>
                <a:rPr lang="en-US" kern="0" dirty="0" smtClean="0">
                  <a:solidFill>
                    <a:sysClr val="windowText" lastClr="000000"/>
                  </a:solidFill>
                </a:rPr>
                <a:t> a </a:t>
              </a:r>
              <a:r>
                <a:rPr lang="en-US" kern="0" dirty="0" err="1">
                  <a:solidFill>
                    <a:sysClr val="windowText" lastClr="000000"/>
                  </a:solidFill>
                </a:rPr>
                <a:t>L</a:t>
              </a:r>
              <a:r>
                <a:rPr lang="en-US" kern="0" dirty="0" err="1" smtClean="0">
                  <a:solidFill>
                    <a:sysClr val="windowText" lastClr="000000"/>
                  </a:solidFill>
                </a:rPr>
                <a:t>ocalização</a:t>
              </a:r>
              <a:r>
                <a:rPr lang="en-US" kern="0" dirty="0" smtClean="0">
                  <a:solidFill>
                    <a:sysClr val="windowText" lastClr="000000"/>
                  </a:solidFill>
                </a:rPr>
                <a:t> do Web Service no </a:t>
              </a:r>
              <a:r>
                <a:rPr lang="en-US" kern="0" dirty="0" err="1" smtClean="0">
                  <a:solidFill>
                    <a:sysClr val="windowText" lastClr="000000"/>
                  </a:solidFill>
                </a:rPr>
                <a:t>Servidor</a:t>
              </a:r>
              <a:r>
                <a:rPr lang="en-US" kern="0" dirty="0" smtClean="0">
                  <a:solidFill>
                    <a:sysClr val="windowText" lastClr="000000"/>
                  </a:solidFill>
                </a:rPr>
                <a:t> </a:t>
              </a:r>
              <a:endParaRPr lang="en-US" kern="0" dirty="0">
                <a:solidFill>
                  <a:sysClr val="windowText" lastClr="000000"/>
                </a:solidFill>
              </a:endParaRPr>
            </a:p>
          </p:txBody>
        </p:sp>
        <p:sp>
          <p:nvSpPr>
            <p:cNvPr id="26"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2</a:t>
              </a:r>
            </a:p>
          </p:txBody>
        </p:sp>
      </p:grpSp>
      <p:grpSp>
        <p:nvGrpSpPr>
          <p:cNvPr id="27" name="Group 16"/>
          <p:cNvGrpSpPr>
            <a:grpSpLocks/>
          </p:cNvGrpSpPr>
          <p:nvPr/>
        </p:nvGrpSpPr>
        <p:grpSpPr bwMode="auto">
          <a:xfrm>
            <a:off x="553397" y="3309073"/>
            <a:ext cx="7918450" cy="787400"/>
            <a:chOff x="410" y="1280"/>
            <a:chExt cx="4988" cy="496"/>
          </a:xfrm>
        </p:grpSpPr>
        <p:sp>
          <p:nvSpPr>
            <p:cNvPr id="2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Servidores</a:t>
              </a:r>
              <a:r>
                <a:rPr lang="en-US" kern="0" noProof="0" dirty="0" smtClean="0">
                  <a:solidFill>
                    <a:sysClr val="windowText" lastClr="000000"/>
                  </a:solidFill>
                </a:rPr>
                <a:t> </a:t>
              </a:r>
              <a:r>
                <a:rPr lang="en-US" b="1" kern="0" noProof="0" dirty="0" smtClean="0">
                  <a:solidFill>
                    <a:sysClr val="windowText" lastClr="000000"/>
                  </a:solidFill>
                </a:rPr>
                <a:t>UDDI</a:t>
              </a:r>
              <a:r>
                <a:rPr lang="en-US" kern="0" noProof="0" dirty="0" smtClean="0">
                  <a:solidFill>
                    <a:sysClr val="windowText" lastClr="000000"/>
                  </a:solidFill>
                </a:rPr>
                <a:t> </a:t>
              </a:r>
              <a:r>
                <a:rPr lang="en-US" kern="0" noProof="0" dirty="0" err="1" smtClean="0">
                  <a:solidFill>
                    <a:sysClr val="windowText" lastClr="000000"/>
                  </a:solidFill>
                </a:rPr>
                <a:t>contém</a:t>
              </a:r>
              <a:r>
                <a:rPr lang="en-US" kern="0" noProof="0" dirty="0" smtClean="0">
                  <a:solidFill>
                    <a:sysClr val="windowText" lastClr="000000"/>
                  </a:solidFill>
                </a:rPr>
                <a:t> </a:t>
              </a:r>
              <a:r>
                <a:rPr lang="en-US" kern="0" dirty="0" err="1">
                  <a:solidFill>
                    <a:sysClr val="windowText" lastClr="000000"/>
                  </a:solidFill>
                </a:rPr>
                <a:t>D</a:t>
              </a:r>
              <a:r>
                <a:rPr lang="en-US" kern="0" noProof="0" dirty="0" err="1" smtClean="0">
                  <a:solidFill>
                    <a:sysClr val="windowText" lastClr="000000"/>
                  </a:solidFill>
                </a:rPr>
                <a:t>iversos</a:t>
              </a:r>
              <a:r>
                <a:rPr lang="en-US" kern="0" noProof="0" dirty="0" smtClean="0">
                  <a:solidFill>
                    <a:sysClr val="windowText" lastClr="000000"/>
                  </a:solidFill>
                </a:rPr>
                <a:t> Web Services</a:t>
              </a:r>
              <a:endParaRPr lang="en-US" b="1" kern="0" dirty="0">
                <a:solidFill>
                  <a:sysClr val="windowText" lastClr="000000"/>
                </a:solidFill>
              </a:endParaRPr>
            </a:p>
          </p:txBody>
        </p:sp>
        <p:sp>
          <p:nvSpPr>
            <p:cNvPr id="2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9215354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Descrição do Serviço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14</a:t>
            </a:fld>
            <a:endParaRPr lang="en-US" dirty="0"/>
          </a:p>
        </p:txBody>
      </p:sp>
      <p:sp>
        <p:nvSpPr>
          <p:cNvPr id="8" name="AutoShape 12"/>
          <p:cNvSpPr>
            <a:spLocks noChangeArrowheads="1"/>
          </p:cNvSpPr>
          <p:nvPr/>
        </p:nvSpPr>
        <p:spPr bwMode="auto">
          <a:xfrm>
            <a:off x="443553" y="1073298"/>
            <a:ext cx="8147050" cy="3201819"/>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noProof="0" dirty="0" smtClean="0">
                  <a:solidFill>
                    <a:sysClr val="windowText" lastClr="000000"/>
                  </a:solidFill>
                </a:rPr>
                <a:t>WSDL, </a:t>
              </a:r>
              <a:r>
                <a:rPr lang="en-US" b="1" kern="0" noProof="0" dirty="0" err="1" smtClean="0">
                  <a:solidFill>
                    <a:sysClr val="windowText" lastClr="000000"/>
                  </a:solidFill>
                </a:rPr>
                <a:t>Linguagem</a:t>
              </a:r>
              <a:r>
                <a:rPr lang="en-US" b="1" kern="0" noProof="0" dirty="0" smtClean="0">
                  <a:solidFill>
                    <a:sysClr val="windowText" lastClr="000000"/>
                  </a:solidFill>
                </a:rPr>
                <a:t> </a:t>
              </a:r>
              <a:r>
                <a:rPr lang="en-US" b="1" kern="0" dirty="0" err="1">
                  <a:solidFill>
                    <a:sysClr val="windowText" lastClr="000000"/>
                  </a:solidFill>
                </a:rPr>
                <a:t>B</a:t>
              </a:r>
              <a:r>
                <a:rPr lang="en-US" b="1" kern="0" noProof="0" dirty="0" err="1" smtClean="0">
                  <a:solidFill>
                    <a:sysClr val="windowText" lastClr="000000"/>
                  </a:solidFill>
                </a:rPr>
                <a:t>aseada</a:t>
              </a:r>
              <a:r>
                <a:rPr lang="en-US" b="1" kern="0" noProof="0" dirty="0" smtClean="0">
                  <a:solidFill>
                    <a:sysClr val="windowText" lastClr="000000"/>
                  </a:solidFill>
                </a:rPr>
                <a:t> </a:t>
              </a:r>
              <a:r>
                <a:rPr lang="en-US" b="1" kern="0" noProof="0" dirty="0" err="1" smtClean="0">
                  <a:solidFill>
                    <a:sysClr val="windowText" lastClr="000000"/>
                  </a:solidFill>
                </a:rPr>
                <a:t>em</a:t>
              </a:r>
              <a:r>
                <a:rPr lang="en-US" b="1" kern="0" noProof="0" dirty="0" smtClean="0">
                  <a:solidFill>
                    <a:sysClr val="windowText" lastClr="000000"/>
                  </a:solidFill>
                </a:rPr>
                <a:t> XML</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2" name="Group 16"/>
          <p:cNvGrpSpPr>
            <a:grpSpLocks/>
          </p:cNvGrpSpPr>
          <p:nvPr/>
        </p:nvGrpSpPr>
        <p:grpSpPr bwMode="auto">
          <a:xfrm>
            <a:off x="557853" y="2422035"/>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Descreve</a:t>
              </a:r>
              <a:r>
                <a:rPr lang="en-US" kern="0" dirty="0" smtClean="0">
                  <a:solidFill>
                    <a:sysClr val="windowText" lastClr="000000"/>
                  </a:solidFill>
                </a:rPr>
                <a:t> o Web Service </a:t>
              </a:r>
              <a:r>
                <a:rPr lang="en-US" b="1" kern="0" dirty="0" smtClean="0">
                  <a:solidFill>
                    <a:sysClr val="windowText" lastClr="000000"/>
                  </a:solidFill>
                </a:rPr>
                <a:t>(</a:t>
              </a:r>
              <a:r>
                <a:rPr lang="en-US" b="1" kern="0" dirty="0" err="1" smtClean="0">
                  <a:solidFill>
                    <a:sysClr val="windowText" lastClr="000000"/>
                  </a:solidFill>
                </a:rPr>
                <a:t>Métodos</a:t>
              </a:r>
              <a:r>
                <a:rPr lang="en-US" b="1" kern="0" dirty="0" smtClean="0">
                  <a:solidFill>
                    <a:sysClr val="windowText" lastClr="000000"/>
                  </a:solidFill>
                </a:rPr>
                <a:t>, </a:t>
              </a:r>
              <a:r>
                <a:rPr lang="en-US" b="1" kern="0" dirty="0" err="1" smtClean="0">
                  <a:solidFill>
                    <a:sysClr val="windowText" lastClr="000000"/>
                  </a:solidFill>
                </a:rPr>
                <a:t>Parâmetros</a:t>
              </a:r>
              <a:r>
                <a:rPr lang="en-US" b="1" kern="0" dirty="0" smtClean="0">
                  <a:solidFill>
                    <a:sysClr val="windowText" lastClr="000000"/>
                  </a:solidFill>
                </a:rPr>
                <a:t>, </a:t>
              </a:r>
              <a:r>
                <a:rPr lang="en-US" b="1" kern="0" dirty="0" err="1" smtClean="0">
                  <a:solidFill>
                    <a:sysClr val="windowText" lastClr="000000"/>
                  </a:solidFill>
                </a:rPr>
                <a:t>Tipos</a:t>
              </a:r>
              <a:r>
                <a:rPr lang="en-US" b="1" kern="0" dirty="0" smtClean="0">
                  <a:solidFill>
                    <a:sysClr val="windowText" lastClr="000000"/>
                  </a:solidFill>
                </a:rPr>
                <a:t> de Dados)</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5" name="Group 16"/>
          <p:cNvGrpSpPr>
            <a:grpSpLocks/>
          </p:cNvGrpSpPr>
          <p:nvPr/>
        </p:nvGrpSpPr>
        <p:grpSpPr bwMode="auto">
          <a:xfrm>
            <a:off x="553397" y="3309073"/>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noProof="0" dirty="0" smtClean="0">
                  <a:solidFill>
                    <a:sysClr val="windowText" lastClr="000000"/>
                  </a:solidFill>
                </a:rPr>
                <a:t>WSDL</a:t>
              </a:r>
              <a:r>
                <a:rPr lang="en-US" kern="0" noProof="0" dirty="0" smtClean="0">
                  <a:solidFill>
                    <a:sysClr val="windowText" lastClr="000000"/>
                  </a:solidFill>
                </a:rPr>
                <a:t> </a:t>
              </a:r>
              <a:r>
                <a:rPr lang="en-US" kern="0" dirty="0" err="1">
                  <a:solidFill>
                    <a:sysClr val="windowText" lastClr="000000"/>
                  </a:solidFill>
                </a:rPr>
                <a:t>P</a:t>
              </a:r>
              <a:r>
                <a:rPr lang="en-US" kern="0" noProof="0" dirty="0" err="1" smtClean="0">
                  <a:solidFill>
                    <a:sysClr val="windowText" lastClr="000000"/>
                  </a:solidFill>
                </a:rPr>
                <a:t>ermite</a:t>
              </a:r>
              <a:r>
                <a:rPr lang="en-US" kern="0" noProof="0" dirty="0" smtClean="0">
                  <a:solidFill>
                    <a:sysClr val="windowText" lastClr="000000"/>
                  </a:solidFill>
                </a:rPr>
                <a:t> </a:t>
              </a:r>
              <a:r>
                <a:rPr lang="en-US" kern="0" noProof="0" dirty="0" err="1" smtClean="0">
                  <a:solidFill>
                    <a:sysClr val="windowText" lastClr="000000"/>
                  </a:solidFill>
                </a:rPr>
                <a:t>que</a:t>
              </a:r>
              <a:r>
                <a:rPr lang="en-US" kern="0" noProof="0" dirty="0" smtClean="0">
                  <a:solidFill>
                    <a:sysClr val="windowText" lastClr="000000"/>
                  </a:solidFill>
                </a:rPr>
                <a:t> o </a:t>
              </a:r>
              <a:r>
                <a:rPr lang="en-US" kern="0" dirty="0">
                  <a:solidFill>
                    <a:sysClr val="windowText" lastClr="000000"/>
                  </a:solidFill>
                </a:rPr>
                <a:t>C</a:t>
              </a:r>
              <a:r>
                <a:rPr lang="en-US" kern="0" noProof="0" dirty="0" err="1" smtClean="0">
                  <a:solidFill>
                    <a:sysClr val="windowText" lastClr="000000"/>
                  </a:solidFill>
                </a:rPr>
                <a:t>liente</a:t>
              </a:r>
              <a:r>
                <a:rPr lang="en-US" kern="0" noProof="0" dirty="0" smtClean="0">
                  <a:solidFill>
                    <a:sysClr val="windowText" lastClr="000000"/>
                  </a:solidFill>
                </a:rPr>
                <a:t> </a:t>
              </a:r>
              <a:r>
                <a:rPr lang="en-US" kern="0" noProof="0" dirty="0" err="1" smtClean="0">
                  <a:solidFill>
                    <a:sysClr val="windowText" lastClr="000000"/>
                  </a:solidFill>
                </a:rPr>
                <a:t>Conheça</a:t>
              </a:r>
              <a:r>
                <a:rPr lang="en-US" kern="0" noProof="0" dirty="0" smtClean="0">
                  <a:solidFill>
                    <a:sysClr val="windowText" lastClr="000000"/>
                  </a:solidFill>
                </a:rPr>
                <a:t> </a:t>
              </a:r>
              <a:r>
                <a:rPr lang="en-US" kern="0" noProof="0" dirty="0" err="1" smtClean="0">
                  <a:solidFill>
                    <a:sysClr val="windowText" lastClr="000000"/>
                  </a:solidFill>
                </a:rPr>
                <a:t>os</a:t>
              </a:r>
              <a:r>
                <a:rPr lang="en-US" kern="0" noProof="0" dirty="0" smtClean="0">
                  <a:solidFill>
                    <a:sysClr val="windowText" lastClr="000000"/>
                  </a:solidFill>
                </a:rPr>
                <a:t> </a:t>
              </a:r>
              <a:r>
                <a:rPr lang="en-US" kern="0" noProof="0" dirty="0" err="1" smtClean="0">
                  <a:solidFill>
                    <a:sysClr val="windowText" lastClr="000000"/>
                  </a:solidFill>
                </a:rPr>
                <a:t>Membros</a:t>
              </a:r>
              <a:r>
                <a:rPr lang="en-US" kern="0" noProof="0" dirty="0" smtClean="0">
                  <a:solidFill>
                    <a:sysClr val="windowText" lastClr="000000"/>
                  </a:solidFill>
                </a:rPr>
                <a:t> do Web Service</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1638200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Protocolo de Transporte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15</a:t>
            </a:fld>
            <a:endParaRPr lang="en-US" dirty="0"/>
          </a:p>
        </p:txBody>
      </p:sp>
      <p:sp>
        <p:nvSpPr>
          <p:cNvPr id="8" name="AutoShape 12"/>
          <p:cNvSpPr>
            <a:spLocks noChangeArrowheads="1"/>
          </p:cNvSpPr>
          <p:nvPr/>
        </p:nvSpPr>
        <p:spPr bwMode="auto">
          <a:xfrm>
            <a:off x="443553" y="1073298"/>
            <a:ext cx="8147050" cy="2251793"/>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a:solidFill>
                    <a:sysClr val="windowText" lastClr="000000"/>
                  </a:solidFill>
                </a:rPr>
                <a:t>A </a:t>
              </a:r>
              <a:r>
                <a:rPr lang="en-US" kern="0" dirty="0" err="1">
                  <a:solidFill>
                    <a:sysClr val="windowText" lastClr="000000"/>
                  </a:solidFill>
                </a:rPr>
                <a:t>M</a:t>
              </a:r>
              <a:r>
                <a:rPr lang="en-US" kern="0" dirty="0" err="1" smtClean="0">
                  <a:solidFill>
                    <a:sysClr val="windowText" lastClr="000000"/>
                  </a:solidFill>
                </a:rPr>
                <a:t>ensagem</a:t>
              </a:r>
              <a:r>
                <a:rPr lang="en-US" kern="0" dirty="0" smtClean="0">
                  <a:solidFill>
                    <a:sysClr val="windowText" lastClr="000000"/>
                  </a:solidFill>
                </a:rPr>
                <a:t> </a:t>
              </a:r>
              <a:r>
                <a:rPr lang="en-US" kern="0" dirty="0">
                  <a:solidFill>
                    <a:sysClr val="windowText" lastClr="000000"/>
                  </a:solidFill>
                </a:rPr>
                <a:t>SOAP é </a:t>
              </a:r>
              <a:r>
                <a:rPr lang="en-US" kern="0" dirty="0" err="1" smtClean="0">
                  <a:solidFill>
                    <a:sysClr val="windowText" lastClr="000000"/>
                  </a:solidFill>
                </a:rPr>
                <a:t>Enviada</a:t>
              </a:r>
              <a:r>
                <a:rPr lang="en-US" kern="0" dirty="0" smtClean="0">
                  <a:solidFill>
                    <a:sysClr val="windowText" lastClr="000000"/>
                  </a:solidFill>
                </a:rPr>
                <a:t> </a:t>
              </a:r>
              <a:r>
                <a:rPr lang="en-US" kern="0" dirty="0" err="1">
                  <a:solidFill>
                    <a:sysClr val="windowText" lastClr="000000"/>
                  </a:solidFill>
                </a:rPr>
                <a:t>pelo</a:t>
              </a:r>
              <a:r>
                <a:rPr lang="en-US" kern="0" dirty="0">
                  <a:solidFill>
                    <a:sysClr val="windowText" lastClr="000000"/>
                  </a:solidFill>
                </a:rPr>
                <a:t> </a:t>
              </a:r>
              <a:r>
                <a:rPr lang="en-US" b="1" kern="0" dirty="0" err="1">
                  <a:solidFill>
                    <a:sysClr val="windowText" lastClr="000000"/>
                  </a:solidFill>
                </a:rPr>
                <a:t>P</a:t>
              </a:r>
              <a:r>
                <a:rPr lang="en-US" b="1" kern="0" dirty="0" err="1" smtClean="0">
                  <a:solidFill>
                    <a:sysClr val="windowText" lastClr="000000"/>
                  </a:solidFill>
                </a:rPr>
                <a:t>rotocolo</a:t>
              </a:r>
              <a:r>
                <a:rPr lang="en-US" b="1" kern="0" dirty="0" smtClean="0">
                  <a:solidFill>
                    <a:sysClr val="windowText" lastClr="000000"/>
                  </a:solidFill>
                </a:rPr>
                <a:t> </a:t>
              </a:r>
              <a:r>
                <a:rPr lang="en-US" b="1" kern="0" dirty="0">
                  <a:solidFill>
                    <a:sysClr val="windowText" lastClr="000000"/>
                  </a:solidFill>
                </a:rPr>
                <a:t>HTTP</a:t>
              </a: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2" name="Group 16"/>
          <p:cNvGrpSpPr>
            <a:grpSpLocks/>
          </p:cNvGrpSpPr>
          <p:nvPr/>
        </p:nvGrpSpPr>
        <p:grpSpPr bwMode="auto">
          <a:xfrm>
            <a:off x="557853" y="2422035"/>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smtClean="0">
                  <a:solidFill>
                    <a:sysClr val="windowText" lastClr="000000"/>
                  </a:solidFill>
                </a:rPr>
                <a:t> As </a:t>
              </a:r>
              <a:r>
                <a:rPr lang="en-US" kern="0" dirty="0" err="1">
                  <a:solidFill>
                    <a:sysClr val="windowText" lastClr="000000"/>
                  </a:solidFill>
                </a:rPr>
                <a:t>I</a:t>
              </a:r>
              <a:r>
                <a:rPr lang="en-US" kern="0" dirty="0" err="1" smtClean="0">
                  <a:solidFill>
                    <a:sysClr val="windowText" lastClr="000000"/>
                  </a:solidFill>
                </a:rPr>
                <a:t>nformações</a:t>
              </a:r>
              <a:r>
                <a:rPr lang="en-US" kern="0" dirty="0" smtClean="0">
                  <a:solidFill>
                    <a:sysClr val="windowText" lastClr="000000"/>
                  </a:solidFill>
                </a:rPr>
                <a:t> do </a:t>
              </a:r>
              <a:r>
                <a:rPr lang="en-US" kern="0" dirty="0" err="1">
                  <a:solidFill>
                    <a:sysClr val="windowText" lastClr="000000"/>
                  </a:solidFill>
                </a:rPr>
                <a:t>S</a:t>
              </a:r>
              <a:r>
                <a:rPr lang="en-US" kern="0" dirty="0" err="1" smtClean="0">
                  <a:solidFill>
                    <a:sysClr val="windowText" lastClr="000000"/>
                  </a:solidFill>
                </a:rPr>
                <a:t>erviço</a:t>
              </a:r>
              <a:r>
                <a:rPr lang="en-US" kern="0" dirty="0" smtClean="0">
                  <a:solidFill>
                    <a:sysClr val="windowText" lastClr="000000"/>
                  </a:solidFill>
                </a:rPr>
                <a:t> </a:t>
              </a:r>
              <a:r>
                <a:rPr lang="en-US" kern="0" dirty="0" err="1" smtClean="0">
                  <a:solidFill>
                    <a:sysClr val="windowText" lastClr="000000"/>
                  </a:solidFill>
                </a:rPr>
                <a:t>ficam</a:t>
              </a:r>
              <a:r>
                <a:rPr lang="en-US" kern="0" dirty="0" smtClean="0">
                  <a:solidFill>
                    <a:sysClr val="windowText" lastClr="000000"/>
                  </a:solidFill>
                </a:rPr>
                <a:t> </a:t>
              </a:r>
              <a:r>
                <a:rPr lang="en-US" kern="0" dirty="0" err="1" smtClean="0">
                  <a:solidFill>
                    <a:sysClr val="windowText" lastClr="000000"/>
                  </a:solidFill>
                </a:rPr>
                <a:t>Dentro</a:t>
              </a:r>
              <a:r>
                <a:rPr lang="en-US" kern="0" dirty="0" smtClean="0">
                  <a:solidFill>
                    <a:sysClr val="windowText" lastClr="000000"/>
                  </a:solidFill>
                </a:rPr>
                <a:t> do </a:t>
              </a:r>
              <a:r>
                <a:rPr lang="en-US" b="1" kern="0" dirty="0" smtClean="0">
                  <a:solidFill>
                    <a:sysClr val="windowText" lastClr="000000"/>
                  </a:solidFill>
                </a:rPr>
                <a:t>Proxy</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spTree>
    <p:extLst>
      <p:ext uri="{BB962C8B-B14F-4D97-AF65-F5344CB8AC3E}">
        <p14:creationId xmlns:p14="http://schemas.microsoft.com/office/powerpoint/2010/main" val="133362610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 </a:t>
            </a:r>
            <a:r>
              <a:rPr lang="pt-BR" sz="4000" dirty="0" smtClean="0"/>
              <a:t>(</a:t>
            </a:r>
            <a:r>
              <a:rPr lang="pt-BR" sz="4000" dirty="0" err="1" smtClean="0"/>
              <a:t>DataSet</a:t>
            </a:r>
            <a:r>
              <a:rPr lang="pt-BR" sz="4000" dirty="0" smtClean="0"/>
              <a:t> </a:t>
            </a:r>
            <a:r>
              <a:rPr lang="pt-BR" sz="4000" dirty="0" err="1" smtClean="0"/>
              <a:t>Tipado</a:t>
            </a:r>
            <a:r>
              <a:rPr lang="pt-BR" sz="4000" dirty="0" smtClean="0"/>
              <a: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16</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 a Base (CURSO) e </a:t>
            </a:r>
            <a:r>
              <a:rPr lang="en-US" sz="1600" b="1" kern="0" dirty="0" err="1" smtClean="0">
                <a:solidFill>
                  <a:sysClr val="windowText" lastClr="000000"/>
                </a:solidFill>
              </a:rPr>
              <a:t>Tabelas</a:t>
            </a:r>
            <a:r>
              <a:rPr lang="en-US" sz="1600" b="1" kern="0" dirty="0" smtClean="0">
                <a:solidFill>
                  <a:sysClr val="windowText" lastClr="000000"/>
                </a:solidFill>
              </a:rPr>
              <a:t> (TB_LINGUAGEM, TB_DESENVOLVEDOR)</a:t>
            </a:r>
            <a:endParaRPr lang="en-US" sz="1600" b="1" kern="0" dirty="0">
              <a:solidFill>
                <a:sysClr val="windowText" lastClr="000000"/>
              </a:solidFill>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76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 a </a:t>
            </a:r>
            <a:r>
              <a:rPr lang="en-US" sz="1600" b="1" kern="0" dirty="0" err="1">
                <a:solidFill>
                  <a:sysClr val="windowText" lastClr="000000"/>
                </a:solidFill>
              </a:rPr>
              <a:t>Estrutura</a:t>
            </a:r>
            <a:r>
              <a:rPr lang="en-US" sz="1600" b="1" kern="0" dirty="0">
                <a:solidFill>
                  <a:sysClr val="windowText" lastClr="000000"/>
                </a:solidFill>
              </a:rPr>
              <a:t> de Pastas do </a:t>
            </a:r>
            <a:r>
              <a:rPr lang="en-US" sz="1600" b="1" kern="0" dirty="0" err="1" smtClean="0">
                <a:solidFill>
                  <a:sysClr val="windowText" lastClr="000000"/>
                </a:solidFill>
              </a:rPr>
              <a:t>Projeto</a:t>
            </a:r>
            <a:r>
              <a:rPr lang="en-US" sz="1600" b="1" kern="0" dirty="0" smtClean="0">
                <a:solidFill>
                  <a:sysClr val="windowText" lastClr="000000"/>
                </a:solidFill>
              </a:rPr>
              <a:t> (</a:t>
            </a:r>
            <a:r>
              <a:rPr lang="en-US" sz="1600" b="1" kern="0" dirty="0" err="1" smtClean="0">
                <a:solidFill>
                  <a:sysClr val="windowText" lastClr="000000"/>
                </a:solidFill>
              </a:rPr>
              <a:t>Servicos</a:t>
            </a:r>
            <a:r>
              <a:rPr lang="en-US" sz="1600" b="1" kern="0" dirty="0" smtClean="0">
                <a:solidFill>
                  <a:sysClr val="windowText" lastClr="000000"/>
                </a:solidFill>
              </a:rPr>
              <a:t>\Dataset)</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4482" y="1891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22100" y="25109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a:t>
            </a:r>
            <a:r>
              <a:rPr lang="en-US" sz="1600" b="1" kern="0" dirty="0" err="1" smtClean="0">
                <a:solidFill>
                  <a:sysClr val="windowText" lastClr="000000"/>
                </a:solidFill>
              </a:rPr>
              <a:t>Conhecendo</a:t>
            </a:r>
            <a:r>
              <a:rPr lang="en-US" sz="1600" b="1" kern="0" dirty="0" smtClean="0">
                <a:solidFill>
                  <a:sysClr val="windowText" lastClr="000000"/>
                </a:solidFill>
              </a:rPr>
              <a:t> o </a:t>
            </a:r>
            <a:r>
              <a:rPr lang="en-US" sz="1600" b="1" kern="0" dirty="0" err="1" smtClean="0">
                <a:solidFill>
                  <a:sysClr val="windowText" lastClr="000000"/>
                </a:solidFill>
              </a:rPr>
              <a:t>DataSet</a:t>
            </a:r>
            <a:r>
              <a:rPr lang="en-US" sz="1600" b="1" kern="0" dirty="0" smtClean="0">
                <a:solidFill>
                  <a:sysClr val="windowText" lastClr="000000"/>
                </a:solidFill>
              </a:rPr>
              <a:t> </a:t>
            </a:r>
            <a:r>
              <a:rPr lang="en-US" sz="1600" b="1" kern="0" dirty="0" err="1">
                <a:solidFill>
                  <a:sysClr val="windowText" lastClr="000000"/>
                </a:solidFill>
              </a:rPr>
              <a:t>Tipado</a:t>
            </a:r>
            <a:r>
              <a:rPr lang="en-US" sz="1600" b="1" kern="0" dirty="0">
                <a:solidFill>
                  <a:sysClr val="windowText" lastClr="000000"/>
                </a:solidFill>
              </a:rPr>
              <a:t> (</a:t>
            </a:r>
            <a:r>
              <a:rPr lang="en-US" sz="1600" b="1" kern="0" dirty="0" err="1">
                <a:solidFill>
                  <a:sysClr val="windowText" lastClr="000000"/>
                </a:solidFill>
              </a:rPr>
              <a:t>dsBase</a:t>
            </a:r>
            <a:r>
              <a:rPr lang="en-US" sz="1600" b="1" kern="0" dirty="0">
                <a:solidFill>
                  <a:sysClr val="windowText" lastClr="000000"/>
                </a:solidFill>
              </a:rPr>
              <a:t>)</a:t>
            </a:r>
          </a:p>
        </p:txBody>
      </p:sp>
      <p:sp>
        <p:nvSpPr>
          <p:cNvPr id="9" name="Rounded Rectangle 836634"/>
          <p:cNvSpPr>
            <a:spLocks noChangeArrowheads="1"/>
          </p:cNvSpPr>
          <p:nvPr/>
        </p:nvSpPr>
        <p:spPr bwMode="auto">
          <a:xfrm>
            <a:off x="404738" y="26267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2" y="324775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 o Web Service </a:t>
            </a:r>
            <a:r>
              <a:rPr lang="en-US" sz="1600" b="1" kern="0" dirty="0">
                <a:solidFill>
                  <a:sysClr val="windowText" lastClr="000000"/>
                </a:solidFill>
              </a:rPr>
              <a:t>(</a:t>
            </a:r>
            <a:r>
              <a:rPr lang="en-US" sz="1600" b="1" kern="0" dirty="0" smtClean="0">
                <a:solidFill>
                  <a:sysClr val="windowText" lastClr="000000"/>
                </a:solidFill>
              </a:rPr>
              <a:t>Dataset\wsTB_LINGUAGEM.asmx)</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418230" y="33636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10225" y="398257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smtClean="0">
                <a:solidFill>
                  <a:sysClr val="windowText" lastClr="000000"/>
                </a:solidFill>
              </a:rPr>
              <a:t>Métodos</a:t>
            </a:r>
            <a:r>
              <a:rPr lang="en-US" sz="1600" b="1" kern="0" dirty="0" smtClean="0">
                <a:solidFill>
                  <a:sysClr val="windowText" lastClr="000000"/>
                </a:solidFill>
              </a:rPr>
              <a:t> (</a:t>
            </a:r>
            <a:r>
              <a:rPr lang="en-US" sz="1600" b="1" kern="0" dirty="0" err="1" smtClean="0">
                <a:solidFill>
                  <a:sysClr val="windowText" lastClr="000000"/>
                </a:solidFill>
              </a:rPr>
              <a:t>Listar</a:t>
            </a:r>
            <a:r>
              <a:rPr lang="en-US" sz="1600" b="1" kern="0" dirty="0" smtClean="0">
                <a:solidFill>
                  <a:sysClr val="windowText" lastClr="000000"/>
                </a:solidFill>
              </a:rPr>
              <a:t>, </a:t>
            </a:r>
            <a:r>
              <a:rPr lang="en-US" sz="1600" b="1" kern="0" dirty="0" err="1" smtClean="0">
                <a:solidFill>
                  <a:sysClr val="windowText" lastClr="000000"/>
                </a:solidFill>
              </a:rPr>
              <a:t>Inserir</a:t>
            </a:r>
            <a:r>
              <a:rPr lang="en-US" sz="1600" b="1" kern="0" dirty="0" smtClean="0">
                <a:solidFill>
                  <a:sysClr val="windowText" lastClr="000000"/>
                </a:solidFill>
              </a:rPr>
              <a:t>, </a:t>
            </a:r>
            <a:r>
              <a:rPr lang="en-US" sz="1600" b="1" kern="0" dirty="0" err="1" smtClean="0">
                <a:solidFill>
                  <a:sysClr val="windowText" lastClr="000000"/>
                </a:solidFill>
              </a:rPr>
              <a:t>Alterar</a:t>
            </a:r>
            <a:r>
              <a:rPr lang="en-US" sz="1600" b="1" kern="0" dirty="0" smtClean="0">
                <a:solidFill>
                  <a:sysClr val="windowText" lastClr="000000"/>
                </a:solidFill>
              </a:rPr>
              <a:t>, </a:t>
            </a:r>
            <a:r>
              <a:rPr lang="en-US" sz="1600" b="1" kern="0" dirty="0" err="1" smtClean="0">
                <a:solidFill>
                  <a:sysClr val="windowText" lastClr="000000"/>
                </a:solidFill>
              </a:rPr>
              <a:t>Excluir</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416613" y="40984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8" name="Rounded Rectangle 844804"/>
          <p:cNvSpPr>
            <a:spLocks noChangeArrowheads="1"/>
          </p:cNvSpPr>
          <p:nvPr/>
        </p:nvSpPr>
        <p:spPr bwMode="auto">
          <a:xfrm>
            <a:off x="622099" y="4710446"/>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smtClean="0">
                <a:solidFill>
                  <a:sysClr val="windowText" lastClr="000000"/>
                </a:solidFill>
              </a:rPr>
              <a:t>Métodos</a:t>
            </a:r>
            <a:r>
              <a:rPr lang="en-US" sz="1600" b="1" kern="0" dirty="0" smtClean="0">
                <a:solidFill>
                  <a:sysClr val="windowText" lastClr="000000"/>
                </a:solidFill>
              </a:rPr>
              <a:t> (</a:t>
            </a:r>
            <a:r>
              <a:rPr lang="en-US" sz="1600" b="1" kern="0" dirty="0" err="1" smtClean="0">
                <a:solidFill>
                  <a:sysClr val="windowText" lastClr="000000"/>
                </a:solidFill>
              </a:rPr>
              <a:t>Ordenados</a:t>
            </a:r>
            <a:r>
              <a:rPr lang="en-US" sz="1600" b="1" kern="0" dirty="0" smtClean="0">
                <a:solidFill>
                  <a:sysClr val="windowText" lastClr="000000"/>
                </a:solidFill>
              </a:rPr>
              <a:t> ASC) no Web Service</a:t>
            </a:r>
            <a:endParaRPr lang="en-US" sz="1600" b="1" kern="0" dirty="0">
              <a:solidFill>
                <a:sysClr val="windowText" lastClr="000000"/>
              </a:solidFill>
            </a:endParaRPr>
          </a:p>
        </p:txBody>
      </p:sp>
      <p:sp>
        <p:nvSpPr>
          <p:cNvPr id="19" name="Rounded Rectangle 836634"/>
          <p:cNvSpPr>
            <a:spLocks noChangeArrowheads="1"/>
          </p:cNvSpPr>
          <p:nvPr/>
        </p:nvSpPr>
        <p:spPr bwMode="auto">
          <a:xfrm>
            <a:off x="428487" y="4826333"/>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
        <p:nvSpPr>
          <p:cNvPr id="20" name="Rounded Rectangle 844804"/>
          <p:cNvSpPr>
            <a:spLocks noChangeArrowheads="1"/>
          </p:cNvSpPr>
          <p:nvPr/>
        </p:nvSpPr>
        <p:spPr bwMode="auto">
          <a:xfrm>
            <a:off x="620482" y="5447880"/>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smtClean="0">
                <a:solidFill>
                  <a:sysClr val="windowText" lastClr="000000"/>
                </a:solidFill>
              </a:rPr>
              <a:t>Parâmetros</a:t>
            </a:r>
            <a:r>
              <a:rPr lang="en-US" sz="1600" b="1" kern="0" dirty="0" smtClean="0">
                <a:solidFill>
                  <a:sysClr val="windowText" lastClr="000000"/>
                </a:solidFill>
              </a:rPr>
              <a:t> </a:t>
            </a:r>
            <a:r>
              <a:rPr lang="en-US" sz="1600" b="1" kern="0" dirty="0">
                <a:solidFill>
                  <a:sysClr val="windowText" lastClr="000000"/>
                </a:solidFill>
              </a:rPr>
              <a:t>(?Disco e ?</a:t>
            </a:r>
            <a:r>
              <a:rPr lang="en-US" sz="1600" b="1" kern="0" dirty="0" err="1">
                <a:solidFill>
                  <a:sysClr val="windowText" lastClr="000000"/>
                </a:solidFill>
              </a:rPr>
              <a:t>Wsdl</a:t>
            </a:r>
            <a:r>
              <a:rPr lang="en-US" sz="1600" b="1" kern="0" dirty="0">
                <a:solidFill>
                  <a:sysClr val="windowText" lastClr="000000"/>
                </a:solidFill>
              </a:rPr>
              <a:t>)</a:t>
            </a:r>
          </a:p>
        </p:txBody>
      </p:sp>
      <p:sp>
        <p:nvSpPr>
          <p:cNvPr id="21" name="Rounded Rectangle 836634"/>
          <p:cNvSpPr>
            <a:spLocks noChangeArrowheads="1"/>
          </p:cNvSpPr>
          <p:nvPr/>
        </p:nvSpPr>
        <p:spPr bwMode="auto">
          <a:xfrm>
            <a:off x="414995" y="556376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7</a:t>
            </a:r>
          </a:p>
        </p:txBody>
      </p:sp>
    </p:spTree>
    <p:extLst>
      <p:ext uri="{BB962C8B-B14F-4D97-AF65-F5344CB8AC3E}">
        <p14:creationId xmlns:p14="http://schemas.microsoft.com/office/powerpoint/2010/main" val="4020547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Demonstração </a:t>
            </a:r>
            <a:r>
              <a:rPr lang="pt-BR" sz="4000" dirty="0"/>
              <a:t>(</a:t>
            </a:r>
            <a:r>
              <a:rPr lang="pt-BR" sz="4000" dirty="0" err="1"/>
              <a:t>DataSet</a:t>
            </a:r>
            <a:r>
              <a:rPr lang="pt-BR" sz="4000" dirty="0"/>
              <a:t> </a:t>
            </a:r>
            <a:r>
              <a:rPr lang="pt-BR" sz="4000" dirty="0" err="1"/>
              <a:t>Tipado</a:t>
            </a:r>
            <a:r>
              <a:rPr lang="pt-BR" sz="4000" dirty="0"/>
              <a:t>)</a:t>
            </a:r>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17</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Executando</a:t>
            </a:r>
            <a:r>
              <a:rPr lang="en-US" sz="1600" b="1" kern="0" dirty="0" smtClean="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smtClean="0">
                <a:solidFill>
                  <a:sysClr val="windowText" lastClr="000000"/>
                </a:solidFill>
              </a:rPr>
              <a:t>Métodos</a:t>
            </a:r>
            <a:r>
              <a:rPr lang="en-US" sz="1600" b="1" kern="0" dirty="0" smtClean="0">
                <a:solidFill>
                  <a:sysClr val="windowText" lastClr="000000"/>
                </a:solidFill>
              </a:rPr>
              <a:t> (</a:t>
            </a:r>
            <a:r>
              <a:rPr lang="en-US" sz="1600" b="1" kern="0" dirty="0" err="1" smtClean="0">
                <a:solidFill>
                  <a:sysClr val="windowText" lastClr="000000"/>
                </a:solidFill>
              </a:rPr>
              <a:t>Listar</a:t>
            </a:r>
            <a:r>
              <a:rPr lang="en-US" sz="1600" b="1" kern="0" dirty="0" smtClean="0">
                <a:solidFill>
                  <a:sysClr val="windowText" lastClr="000000"/>
                </a:solidFill>
              </a:rPr>
              <a:t>, </a:t>
            </a:r>
            <a:r>
              <a:rPr lang="en-US" sz="1600" b="1" kern="0" dirty="0" err="1" smtClean="0">
                <a:solidFill>
                  <a:sysClr val="windowText" lastClr="000000"/>
                </a:solidFill>
              </a:rPr>
              <a:t>Inserir</a:t>
            </a:r>
            <a:r>
              <a:rPr lang="en-US" sz="1600" b="1" kern="0" dirty="0" smtClean="0">
                <a:solidFill>
                  <a:sysClr val="windowText" lastClr="000000"/>
                </a:solidFill>
              </a:rPr>
              <a:t>, </a:t>
            </a:r>
            <a:r>
              <a:rPr lang="en-US" sz="1600" b="1" kern="0" dirty="0" err="1" smtClean="0">
                <a:solidFill>
                  <a:sysClr val="windowText" lastClr="000000"/>
                </a:solidFill>
              </a:rPr>
              <a:t>Excluir</a:t>
            </a:r>
            <a:r>
              <a:rPr lang="en-US" sz="1600" b="1" kern="0" dirty="0" smtClean="0">
                <a:solidFill>
                  <a:sysClr val="windowText" lastClr="000000"/>
                </a:solidFill>
              </a:rPr>
              <a:t>, </a:t>
            </a:r>
            <a:r>
              <a:rPr lang="en-US" sz="1600" b="1" kern="0" dirty="0" err="1" smtClean="0">
                <a:solidFill>
                  <a:sysClr val="windowText" lastClr="000000"/>
                </a:solidFill>
              </a:rPr>
              <a:t>Alterar</a:t>
            </a:r>
            <a:r>
              <a:rPr lang="en-US" sz="1600" b="1" kern="0" dirty="0" smtClean="0">
                <a:solidFill>
                  <a:sysClr val="windowText" lastClr="000000"/>
                </a:solidFill>
              </a:rPr>
              <a:t>)</a:t>
            </a:r>
            <a:endParaRPr lang="en-US" sz="1600" b="1" kern="0" dirty="0">
              <a:solidFill>
                <a:sysClr val="windowText" lastClr="000000"/>
              </a:solidFill>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8</a:t>
            </a:r>
          </a:p>
        </p:txBody>
      </p:sp>
      <p:sp>
        <p:nvSpPr>
          <p:cNvPr id="10" name="Rounded Rectangle 844804"/>
          <p:cNvSpPr>
            <a:spLocks noChangeArrowheads="1"/>
          </p:cNvSpPr>
          <p:nvPr/>
        </p:nvSpPr>
        <p:spPr bwMode="auto">
          <a:xfrm>
            <a:off x="611844" y="1776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500" b="1" i="0" u="none" strike="noStrike" kern="0" cap="none" spc="0" normalizeH="0" baseline="0" noProof="0" dirty="0" smtClean="0">
                <a:ln>
                  <a:noFill/>
                </a:ln>
                <a:solidFill>
                  <a:sysClr val="windowText" lastClr="000000"/>
                </a:solidFill>
                <a:effectLst/>
                <a:uLnTx/>
                <a:uFillTx/>
              </a:rPr>
              <a:t> </a:t>
            </a:r>
            <a:r>
              <a:rPr lang="en-US" sz="1500" b="1" kern="0" dirty="0" err="1">
                <a:solidFill>
                  <a:sysClr val="windowText" lastClr="000000"/>
                </a:solidFill>
              </a:rPr>
              <a:t>Ferramentas</a:t>
            </a:r>
            <a:r>
              <a:rPr lang="en-US" sz="1500" b="1" kern="0" dirty="0">
                <a:solidFill>
                  <a:sysClr val="windowText" lastClr="000000"/>
                </a:solidFill>
              </a:rPr>
              <a:t>/</a:t>
            </a:r>
            <a:r>
              <a:rPr lang="en-US" sz="1500" b="1" kern="0" dirty="0" err="1">
                <a:solidFill>
                  <a:sysClr val="windowText" lastClr="000000"/>
                </a:solidFill>
              </a:rPr>
              <a:t>Opções</a:t>
            </a:r>
            <a:r>
              <a:rPr lang="en-US" sz="1500" b="1" kern="0" dirty="0">
                <a:solidFill>
                  <a:sysClr val="windowText" lastClr="000000"/>
                </a:solidFill>
              </a:rPr>
              <a:t> da </a:t>
            </a:r>
            <a:r>
              <a:rPr lang="en-US" sz="1500" b="1" kern="0" dirty="0" smtClean="0">
                <a:solidFill>
                  <a:sysClr val="windowText" lastClr="000000"/>
                </a:solidFill>
              </a:rPr>
              <a:t>Internet/</a:t>
            </a:r>
            <a:r>
              <a:rPr lang="en-US" sz="1500" b="1" kern="0" dirty="0" err="1" smtClean="0">
                <a:solidFill>
                  <a:sysClr val="windowText" lastClr="000000"/>
                </a:solidFill>
              </a:rPr>
              <a:t>Avançadas</a:t>
            </a:r>
            <a:r>
              <a:rPr lang="en-US" sz="1500" b="1" kern="0" dirty="0" smtClean="0">
                <a:solidFill>
                  <a:sysClr val="windowText" lastClr="000000"/>
                </a:solidFill>
              </a:rPr>
              <a:t>/Show Friendly </a:t>
            </a:r>
            <a:r>
              <a:rPr lang="en-US" sz="1500" b="1" kern="0" dirty="0">
                <a:solidFill>
                  <a:sysClr val="windowText" lastClr="000000"/>
                </a:solidFill>
              </a:rPr>
              <a:t>HTTP </a:t>
            </a:r>
            <a:r>
              <a:rPr lang="en-US" sz="1500" b="1" kern="0" dirty="0" smtClean="0">
                <a:solidFill>
                  <a:sysClr val="windowText" lastClr="000000"/>
                </a:solidFill>
              </a:rPr>
              <a:t>Error Messages</a:t>
            </a:r>
            <a:endParaRPr lang="en-US" sz="1500" b="1" kern="0" dirty="0">
              <a:solidFill>
                <a:sysClr val="windowText" lastClr="000000"/>
              </a:solidFill>
            </a:endParaRPr>
          </a:p>
        </p:txBody>
      </p:sp>
      <p:sp>
        <p:nvSpPr>
          <p:cNvPr id="11" name="Rounded Rectangle 836634"/>
          <p:cNvSpPr>
            <a:spLocks noChangeArrowheads="1"/>
          </p:cNvSpPr>
          <p:nvPr/>
        </p:nvSpPr>
        <p:spPr bwMode="auto">
          <a:xfrm>
            <a:off x="394482" y="1891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9</a:t>
            </a:r>
          </a:p>
        </p:txBody>
      </p:sp>
    </p:spTree>
    <p:extLst>
      <p:ext uri="{BB962C8B-B14F-4D97-AF65-F5344CB8AC3E}">
        <p14:creationId xmlns:p14="http://schemas.microsoft.com/office/powerpoint/2010/main" val="78524427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 </a:t>
            </a:r>
            <a:r>
              <a:rPr lang="pt-BR" sz="4000" dirty="0" smtClean="0"/>
              <a:t>(Consumindo WS)</a:t>
            </a:r>
            <a:r>
              <a:rPr lang="pt-BR" dirty="0" smtClean="0"/>
              <a:t> </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18</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Consumindo</a:t>
            </a:r>
            <a:r>
              <a:rPr lang="en-US" sz="1600" b="1" kern="0" dirty="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smtClean="0">
                <a:solidFill>
                  <a:sysClr val="windowText" lastClr="000000"/>
                </a:solidFill>
              </a:rPr>
              <a:t>Serviços</a:t>
            </a:r>
            <a:r>
              <a:rPr lang="en-US" sz="1600" b="1" kern="0" dirty="0" smtClean="0">
                <a:solidFill>
                  <a:sysClr val="windowText" lastClr="000000"/>
                </a:solidFill>
              </a:rPr>
              <a:t> (Service, </a:t>
            </a:r>
            <a:r>
              <a:rPr lang="en-US" sz="1600" b="1" kern="0" dirty="0" err="1" smtClean="0">
                <a:solidFill>
                  <a:sysClr val="windowText" lastClr="000000"/>
                </a:solidFill>
              </a:rPr>
              <a:t>wsTB_LINGUAGEM</a:t>
            </a:r>
            <a:r>
              <a:rPr lang="en-US" sz="1600" b="1" kern="0" dirty="0" smtClean="0">
                <a:solidFill>
                  <a:sysClr val="windowText" lastClr="000000"/>
                </a:solidFill>
              </a:rPr>
              <a:t>, </a:t>
            </a:r>
            <a:r>
              <a:rPr lang="en-US" sz="1600" b="1" kern="0" dirty="0" err="1" smtClean="0">
                <a:solidFill>
                  <a:sysClr val="windowText" lastClr="000000"/>
                </a:solidFill>
              </a:rPr>
              <a:t>wsTB_DESENVOLVEDOR</a:t>
            </a:r>
            <a:r>
              <a:rPr lang="en-US" sz="1600" b="1" kern="0" dirty="0" smtClean="0">
                <a:solidFill>
                  <a:sysClr val="windowText" lastClr="000000"/>
                </a:solidFill>
              </a:rPr>
              <a:t>)</a:t>
            </a:r>
            <a:endParaRPr lang="en-US" sz="1600" b="1" kern="0" dirty="0">
              <a:solidFill>
                <a:sysClr val="windowText" lastClr="000000"/>
              </a:solidFill>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76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smtClean="0">
                <a:solidFill>
                  <a:sysClr val="windowText" lastClr="000000"/>
                </a:solidFill>
              </a:rPr>
              <a:t>Arquivos</a:t>
            </a:r>
            <a:r>
              <a:rPr lang="en-US" sz="1600" b="1" kern="0" dirty="0" smtClean="0">
                <a:solidFill>
                  <a:sysClr val="windowText" lastClr="000000"/>
                </a:solidFill>
              </a:rPr>
              <a:t> </a:t>
            </a:r>
            <a:r>
              <a:rPr lang="en-US" sz="1600" b="1" kern="0" dirty="0">
                <a:solidFill>
                  <a:sysClr val="windowText" lastClr="000000"/>
                </a:solidFill>
              </a:rPr>
              <a:t>(Disco e </a:t>
            </a:r>
            <a:r>
              <a:rPr lang="en-US" sz="1600" b="1" kern="0" dirty="0" err="1">
                <a:solidFill>
                  <a:sysClr val="windowText" lastClr="000000"/>
                </a:solidFill>
              </a:rPr>
              <a:t>Wsdl</a:t>
            </a:r>
            <a:r>
              <a:rPr lang="en-US" sz="1600" b="1" kern="0" dirty="0">
                <a:solidFill>
                  <a:sysClr val="windowText" lastClr="000000"/>
                </a:solidFill>
              </a:rPr>
              <a:t>) do Proxy</a:t>
            </a:r>
          </a:p>
        </p:txBody>
      </p:sp>
      <p:sp>
        <p:nvSpPr>
          <p:cNvPr id="11" name="Rounded Rectangle 836634"/>
          <p:cNvSpPr>
            <a:spLocks noChangeArrowheads="1"/>
          </p:cNvSpPr>
          <p:nvPr/>
        </p:nvSpPr>
        <p:spPr bwMode="auto">
          <a:xfrm>
            <a:off x="394482" y="1891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22100" y="25227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Visualizando</a:t>
            </a:r>
            <a:r>
              <a:rPr lang="en-US" sz="1600" b="1" kern="0" dirty="0" smtClean="0">
                <a:solidFill>
                  <a:sysClr val="windowText" lastClr="000000"/>
                </a:solidFill>
              </a:rPr>
              <a:t> o </a:t>
            </a:r>
            <a:r>
              <a:rPr lang="en-US" sz="1600" b="1" kern="0" dirty="0" err="1" smtClean="0">
                <a:solidFill>
                  <a:sysClr val="windowText" lastClr="000000"/>
                </a:solidFill>
              </a:rPr>
              <a:t>Caminho</a:t>
            </a:r>
            <a:r>
              <a:rPr lang="en-US" sz="1600" b="1" kern="0" dirty="0" smtClean="0">
                <a:solidFill>
                  <a:sysClr val="windowText" lastClr="000000"/>
                </a:solidFill>
              </a:rPr>
              <a:t> dos </a:t>
            </a:r>
            <a:r>
              <a:rPr lang="en-US" sz="1600" b="1" kern="0" dirty="0" err="1" smtClean="0">
                <a:solidFill>
                  <a:sysClr val="windowText" lastClr="000000"/>
                </a:solidFill>
              </a:rPr>
              <a:t>Serviços</a:t>
            </a:r>
            <a:r>
              <a:rPr lang="en-US" sz="1600" b="1" kern="0" dirty="0" smtClean="0">
                <a:solidFill>
                  <a:sysClr val="windowText" lastClr="000000"/>
                </a:solidFill>
              </a:rPr>
              <a:t> no </a:t>
            </a:r>
            <a:r>
              <a:rPr lang="en-US" sz="1600" b="1" kern="0" dirty="0" err="1" smtClean="0">
                <a:solidFill>
                  <a:sysClr val="windowText" lastClr="000000"/>
                </a:solidFill>
              </a:rPr>
              <a:t>Web.Config</a:t>
            </a:r>
            <a:endParaRPr lang="en-US" sz="1600" b="1" kern="0" dirty="0">
              <a:solidFill>
                <a:sysClr val="windowText" lastClr="000000"/>
              </a:solidFill>
            </a:endParaRPr>
          </a:p>
        </p:txBody>
      </p:sp>
      <p:sp>
        <p:nvSpPr>
          <p:cNvPr id="9" name="Rounded Rectangle 836634"/>
          <p:cNvSpPr>
            <a:spLocks noChangeArrowheads="1"/>
          </p:cNvSpPr>
          <p:nvPr/>
        </p:nvSpPr>
        <p:spPr bwMode="auto">
          <a:xfrm>
            <a:off x="404738" y="26386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1842" y="327150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lang="en-US" sz="1600" b="1" kern="0" dirty="0">
                <a:solidFill>
                  <a:sysClr val="windowText" lastClr="000000"/>
                </a:solidFill>
              </a:rPr>
              <a:t> </a:t>
            </a:r>
            <a:r>
              <a:rPr lang="en-US" sz="1600" b="1" kern="0" dirty="0" err="1" smtClean="0">
                <a:solidFill>
                  <a:sysClr val="windowText" lastClr="000000"/>
                </a:solidFill>
              </a:rPr>
              <a:t>Criando</a:t>
            </a:r>
            <a:r>
              <a:rPr lang="en-US" sz="1600" b="1" kern="0" dirty="0" smtClean="0">
                <a:solidFill>
                  <a:sysClr val="windowText" lastClr="000000"/>
                </a:solidFill>
              </a:rPr>
              <a:t> a </a:t>
            </a:r>
            <a:r>
              <a:rPr lang="en-US" sz="1600" b="1" kern="0" dirty="0" err="1" smtClean="0">
                <a:solidFill>
                  <a:sysClr val="windowText" lastClr="000000"/>
                </a:solidFill>
              </a:rPr>
              <a:t>Estrutura</a:t>
            </a:r>
            <a:r>
              <a:rPr lang="en-US" sz="1600" b="1" kern="0" dirty="0" smtClean="0">
                <a:solidFill>
                  <a:sysClr val="windowText" lastClr="000000"/>
                </a:solidFill>
              </a:rPr>
              <a:t> de Pastas/</a:t>
            </a:r>
            <a:r>
              <a:rPr lang="en-US" sz="1600" b="1" kern="0" dirty="0" err="1" smtClean="0">
                <a:solidFill>
                  <a:sysClr val="windowText" lastClr="000000"/>
                </a:solidFill>
              </a:rPr>
              <a:t>Páginas</a:t>
            </a:r>
            <a:r>
              <a:rPr lang="en-US" sz="1600" b="1" kern="0" dirty="0" smtClean="0">
                <a:solidFill>
                  <a:sysClr val="windowText" lastClr="000000"/>
                </a:solidFill>
              </a:rPr>
              <a:t> do </a:t>
            </a:r>
            <a:r>
              <a:rPr lang="en-US" sz="1600" b="1" kern="0" dirty="0" err="1" smtClean="0">
                <a:solidFill>
                  <a:sysClr val="windowText" lastClr="000000"/>
                </a:solidFill>
              </a:rPr>
              <a:t>Projeto</a:t>
            </a:r>
            <a:endParaRPr lang="en-US" sz="1600" b="1" kern="0" dirty="0">
              <a:solidFill>
                <a:sysClr val="windowText" lastClr="000000"/>
              </a:solidFill>
            </a:endParaRPr>
          </a:p>
        </p:txBody>
      </p:sp>
      <p:sp>
        <p:nvSpPr>
          <p:cNvPr id="13" name="Rounded Rectangle 836634"/>
          <p:cNvSpPr>
            <a:spLocks noChangeArrowheads="1"/>
          </p:cNvSpPr>
          <p:nvPr/>
        </p:nvSpPr>
        <p:spPr bwMode="auto">
          <a:xfrm>
            <a:off x="418230" y="33873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smtClean="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10225" y="401820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Atualizando</a:t>
            </a:r>
            <a:r>
              <a:rPr lang="en-US" sz="1600" b="1" kern="0" dirty="0">
                <a:solidFill>
                  <a:sysClr val="windowText" lastClr="000000"/>
                </a:solidFill>
              </a:rPr>
              <a:t> o Proxy</a:t>
            </a:r>
          </a:p>
        </p:txBody>
      </p:sp>
      <p:sp>
        <p:nvSpPr>
          <p:cNvPr id="17" name="Rounded Rectangle 836634"/>
          <p:cNvSpPr>
            <a:spLocks noChangeArrowheads="1"/>
          </p:cNvSpPr>
          <p:nvPr/>
        </p:nvSpPr>
        <p:spPr bwMode="auto">
          <a:xfrm>
            <a:off x="416613" y="41340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20" name="Rounded Rectangle 844804"/>
          <p:cNvSpPr>
            <a:spLocks noChangeArrowheads="1"/>
          </p:cNvSpPr>
          <p:nvPr/>
        </p:nvSpPr>
        <p:spPr bwMode="auto">
          <a:xfrm>
            <a:off x="610224" y="4763920"/>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dirty="0">
                <a:solidFill>
                  <a:sysClr val="windowText" lastClr="000000"/>
                </a:solidFill>
              </a:rPr>
              <a:t> </a:t>
            </a:r>
            <a:r>
              <a:rPr lang="en-US" sz="1600" b="1" kern="0" dirty="0" err="1">
                <a:solidFill>
                  <a:sysClr val="windowText" lastClr="000000"/>
                </a:solidFill>
              </a:rPr>
              <a:t>Executando</a:t>
            </a:r>
            <a:r>
              <a:rPr lang="en-US" sz="1600" b="1" kern="0" dirty="0">
                <a:solidFill>
                  <a:sysClr val="windowText" lastClr="000000"/>
                </a:solidFill>
              </a:rPr>
              <a:t> a </a:t>
            </a:r>
            <a:r>
              <a:rPr lang="en-US" sz="1600" b="1" kern="0" dirty="0" err="1">
                <a:solidFill>
                  <a:sysClr val="windowText" lastClr="000000"/>
                </a:solidFill>
              </a:rPr>
              <a:t>aplicação</a:t>
            </a:r>
            <a:r>
              <a:rPr lang="en-US" sz="1600" b="1" kern="0" dirty="0">
                <a:solidFill>
                  <a:sysClr val="windowText" lastClr="000000"/>
                </a:solidFill>
              </a:rPr>
              <a:t> </a:t>
            </a:r>
            <a:r>
              <a:rPr lang="en-US" sz="1600" b="1" kern="0" dirty="0" err="1">
                <a:solidFill>
                  <a:sysClr val="windowText" lastClr="000000"/>
                </a:solidFill>
              </a:rPr>
              <a:t>Cliente</a:t>
            </a:r>
            <a:r>
              <a:rPr lang="en-US" sz="1600" b="1" kern="0" dirty="0">
                <a:solidFill>
                  <a:sysClr val="windowText" lastClr="000000"/>
                </a:solidFill>
              </a:rPr>
              <a:t> com o </a:t>
            </a:r>
            <a:r>
              <a:rPr lang="en-US" sz="1600" b="1" kern="0" dirty="0" err="1">
                <a:solidFill>
                  <a:sysClr val="windowText" lastClr="000000"/>
                </a:solidFill>
              </a:rPr>
              <a:t>Serviço</a:t>
            </a:r>
            <a:r>
              <a:rPr lang="en-US" sz="1600" b="1" kern="0" dirty="0">
                <a:solidFill>
                  <a:sysClr val="windowText" lastClr="000000"/>
                </a:solidFill>
              </a:rPr>
              <a:t> OFF-LINE</a:t>
            </a:r>
          </a:p>
        </p:txBody>
      </p:sp>
      <p:sp>
        <p:nvSpPr>
          <p:cNvPr id="21" name="Rounded Rectangle 836634"/>
          <p:cNvSpPr>
            <a:spLocks noChangeArrowheads="1"/>
          </p:cNvSpPr>
          <p:nvPr/>
        </p:nvSpPr>
        <p:spPr bwMode="auto">
          <a:xfrm>
            <a:off x="416612" y="487980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9282797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Considerações sobre Métodos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19</a:t>
            </a:fld>
            <a:endParaRPr lang="en-US" dirty="0"/>
          </a:p>
        </p:txBody>
      </p:sp>
      <p:sp>
        <p:nvSpPr>
          <p:cNvPr id="8" name="AutoShape 12"/>
          <p:cNvSpPr>
            <a:spLocks noChangeArrowheads="1"/>
          </p:cNvSpPr>
          <p:nvPr/>
        </p:nvSpPr>
        <p:spPr bwMode="auto">
          <a:xfrm>
            <a:off x="443553" y="1073297"/>
            <a:ext cx="8147050" cy="3154319"/>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smtClean="0">
                  <a:solidFill>
                    <a:sysClr val="windowText" lastClr="000000"/>
                  </a:solidFill>
                </a:rPr>
                <a:t>O </a:t>
              </a:r>
              <a:r>
                <a:rPr lang="en-US" kern="0" dirty="0" err="1" smtClean="0">
                  <a:solidFill>
                    <a:sysClr val="windowText" lastClr="000000"/>
                  </a:solidFill>
                </a:rPr>
                <a:t>Atributo</a:t>
              </a:r>
              <a:r>
                <a:rPr lang="en-US" kern="0" dirty="0" smtClean="0">
                  <a:solidFill>
                    <a:sysClr val="windowText" lastClr="000000"/>
                  </a:solidFill>
                </a:rPr>
                <a:t> </a:t>
              </a:r>
              <a:r>
                <a:rPr lang="en-US" b="1" kern="0" dirty="0">
                  <a:solidFill>
                    <a:sysClr val="windowText" lastClr="000000"/>
                  </a:solidFill>
                </a:rPr>
                <a:t>[</a:t>
              </a:r>
              <a:r>
                <a:rPr lang="en-US" b="1" kern="0" dirty="0" err="1" smtClean="0">
                  <a:solidFill>
                    <a:sysClr val="windowText" lastClr="000000"/>
                  </a:solidFill>
                </a:rPr>
                <a:t>WebMethod</a:t>
              </a:r>
              <a:r>
                <a:rPr lang="en-US" b="1" kern="0" dirty="0" smtClean="0">
                  <a:solidFill>
                    <a:sysClr val="windowText" lastClr="000000"/>
                  </a:solidFill>
                </a:rPr>
                <a:t>] </a:t>
              </a:r>
              <a:r>
                <a:rPr lang="en-US" kern="0" dirty="0" err="1">
                  <a:solidFill>
                    <a:sysClr val="windowText" lastClr="000000"/>
                  </a:solidFill>
                </a:rPr>
                <a:t>C</a:t>
              </a:r>
              <a:r>
                <a:rPr lang="en-US" kern="0" dirty="0" err="1" smtClean="0">
                  <a:solidFill>
                    <a:sysClr val="windowText" lastClr="000000"/>
                  </a:solidFill>
                </a:rPr>
                <a:t>ontrola</a:t>
              </a:r>
              <a:r>
                <a:rPr lang="en-US" kern="0" dirty="0" smtClean="0">
                  <a:solidFill>
                    <a:sysClr val="windowText" lastClr="000000"/>
                  </a:solidFill>
                </a:rPr>
                <a:t> </a:t>
              </a:r>
              <a:r>
                <a:rPr lang="en-US" kern="0" dirty="0" smtClean="0">
                  <a:solidFill>
                    <a:sysClr val="windowText" lastClr="000000"/>
                  </a:solidFill>
                </a:rPr>
                <a:t>a </a:t>
              </a:r>
              <a:r>
                <a:rPr lang="en-US" kern="0" dirty="0" err="1" smtClean="0">
                  <a:solidFill>
                    <a:sysClr val="windowText" lastClr="000000"/>
                  </a:solidFill>
                </a:rPr>
                <a:t>Visibilidade</a:t>
              </a:r>
              <a:r>
                <a:rPr lang="en-US" kern="0" dirty="0" smtClean="0">
                  <a:solidFill>
                    <a:sysClr val="windowText" lastClr="000000"/>
                  </a:solidFill>
                </a:rPr>
                <a:t> </a:t>
              </a:r>
              <a:r>
                <a:rPr lang="en-US" kern="0" dirty="0" smtClean="0">
                  <a:solidFill>
                    <a:sysClr val="windowText" lastClr="000000"/>
                  </a:solidFill>
                </a:rPr>
                <a:t>do </a:t>
              </a:r>
              <a:r>
                <a:rPr lang="en-US" kern="0" dirty="0" err="1" smtClean="0">
                  <a:solidFill>
                    <a:sysClr val="windowText" lastClr="000000"/>
                  </a:solidFill>
                </a:rPr>
                <a:t>Método</a:t>
              </a:r>
              <a:endParaRPr lang="en-US"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2" name="Group 16"/>
          <p:cNvGrpSpPr>
            <a:grpSpLocks/>
          </p:cNvGrpSpPr>
          <p:nvPr/>
        </p:nvGrpSpPr>
        <p:grpSpPr bwMode="auto">
          <a:xfrm>
            <a:off x="557853" y="2422035"/>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smtClean="0">
                  <a:solidFill>
                    <a:sysClr val="windowText" lastClr="000000"/>
                  </a:solidFill>
                </a:rPr>
                <a:t>O </a:t>
              </a:r>
              <a:r>
                <a:rPr lang="en-US" kern="0" dirty="0" err="1" smtClean="0">
                  <a:solidFill>
                    <a:sysClr val="windowText" lastClr="000000"/>
                  </a:solidFill>
                </a:rPr>
                <a:t>Parâmetro</a:t>
              </a:r>
              <a:r>
                <a:rPr lang="en-US" kern="0" dirty="0" smtClean="0">
                  <a:solidFill>
                    <a:sysClr val="windowText" lastClr="000000"/>
                  </a:solidFill>
                </a:rPr>
                <a:t> </a:t>
              </a:r>
              <a:r>
                <a:rPr lang="en-US" b="1" kern="0" dirty="0" smtClean="0">
                  <a:solidFill>
                    <a:sysClr val="windowText" lastClr="000000"/>
                  </a:solidFill>
                </a:rPr>
                <a:t>[Description]</a:t>
              </a:r>
              <a:r>
                <a:rPr lang="en-US" kern="0" dirty="0" smtClean="0">
                  <a:solidFill>
                    <a:sysClr val="windowText" lastClr="000000"/>
                  </a:solidFill>
                </a:rPr>
                <a:t> </a:t>
              </a:r>
              <a:r>
                <a:rPr lang="en-US" kern="0" dirty="0" err="1">
                  <a:solidFill>
                    <a:sysClr val="windowText" lastClr="000000"/>
                  </a:solidFill>
                </a:rPr>
                <a:t>D</a:t>
              </a:r>
              <a:r>
                <a:rPr lang="en-US" kern="0" dirty="0" err="1" smtClean="0">
                  <a:solidFill>
                    <a:sysClr val="windowText" lastClr="000000"/>
                  </a:solidFill>
                </a:rPr>
                <a:t>escreve</a:t>
              </a:r>
              <a:r>
                <a:rPr lang="en-US" kern="0" dirty="0" smtClean="0">
                  <a:solidFill>
                    <a:sysClr val="windowText" lastClr="000000"/>
                  </a:solidFill>
                </a:rPr>
                <a:t> </a:t>
              </a:r>
              <a:r>
                <a:rPr lang="en-US" kern="0" dirty="0" smtClean="0">
                  <a:solidFill>
                    <a:sysClr val="windowText" lastClr="000000"/>
                  </a:solidFill>
                </a:rPr>
                <a:t>a </a:t>
              </a:r>
              <a:r>
                <a:rPr lang="en-US" kern="0" dirty="0" err="1" smtClean="0">
                  <a:solidFill>
                    <a:sysClr val="windowText" lastClr="000000"/>
                  </a:solidFill>
                </a:rPr>
                <a:t>Funcionalidade</a:t>
              </a:r>
              <a:r>
                <a:rPr lang="en-US" kern="0" dirty="0" smtClean="0">
                  <a:solidFill>
                    <a:sysClr val="windowText" lastClr="000000"/>
                  </a:solidFill>
                </a:rPr>
                <a:t> </a:t>
              </a:r>
              <a:r>
                <a:rPr lang="en-US" kern="0" dirty="0" smtClean="0">
                  <a:solidFill>
                    <a:sysClr val="windowText" lastClr="000000"/>
                  </a:solidFill>
                </a:rPr>
                <a:t>do </a:t>
              </a:r>
              <a:r>
                <a:rPr lang="en-US" kern="0" dirty="0" err="1" smtClean="0">
                  <a:solidFill>
                    <a:sysClr val="windowText" lastClr="000000"/>
                  </a:solidFill>
                </a:rPr>
                <a:t>Método</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5" name="Group 16"/>
          <p:cNvGrpSpPr>
            <a:grpSpLocks/>
          </p:cNvGrpSpPr>
          <p:nvPr/>
        </p:nvGrpSpPr>
        <p:grpSpPr bwMode="auto">
          <a:xfrm>
            <a:off x="557853" y="3303986"/>
            <a:ext cx="7918450" cy="787400"/>
            <a:chOff x="410" y="1266"/>
            <a:chExt cx="4988" cy="496"/>
          </a:xfrm>
        </p:grpSpPr>
        <p:sp>
          <p:nvSpPr>
            <p:cNvPr id="1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b="1" kern="0" dirty="0">
                  <a:solidFill>
                    <a:sysClr val="windowText" lastClr="000000"/>
                  </a:solidFill>
                </a:rPr>
                <a:t> </a:t>
              </a:r>
              <a:r>
                <a:rPr lang="en-US" kern="0" dirty="0" smtClean="0">
                  <a:solidFill>
                    <a:sysClr val="windowText" lastClr="000000"/>
                  </a:solidFill>
                </a:rPr>
                <a:t>O </a:t>
              </a:r>
              <a:r>
                <a:rPr lang="en-US" kern="0" dirty="0" err="1" smtClean="0">
                  <a:solidFill>
                    <a:sysClr val="windowText" lastClr="000000"/>
                  </a:solidFill>
                </a:rPr>
                <a:t>Parâmetro</a:t>
              </a:r>
              <a:r>
                <a:rPr lang="en-US" kern="0" dirty="0" smtClean="0">
                  <a:solidFill>
                    <a:sysClr val="windowText" lastClr="000000"/>
                  </a:solidFill>
                </a:rPr>
                <a:t> </a:t>
              </a:r>
              <a:r>
                <a:rPr lang="en-US" b="1" kern="0" dirty="0" smtClean="0">
                  <a:solidFill>
                    <a:sysClr val="windowText" lastClr="000000"/>
                  </a:solidFill>
                </a:rPr>
                <a:t>[</a:t>
              </a:r>
              <a:r>
                <a:rPr lang="en-US" b="1" kern="0" dirty="0" err="1" smtClean="0">
                  <a:solidFill>
                    <a:sysClr val="windowText" lastClr="000000"/>
                  </a:solidFill>
                </a:rPr>
                <a:t>MessageName</a:t>
              </a:r>
              <a:r>
                <a:rPr lang="en-US" b="1" kern="0" dirty="0" smtClean="0">
                  <a:solidFill>
                    <a:sysClr val="windowText" lastClr="000000"/>
                  </a:solidFill>
                </a:rPr>
                <a:t>] </a:t>
              </a:r>
              <a:r>
                <a:rPr lang="en-US" kern="0" dirty="0" err="1">
                  <a:solidFill>
                    <a:sysClr val="windowText" lastClr="000000"/>
                  </a:solidFill>
                </a:rPr>
                <a:t>P</a:t>
              </a:r>
              <a:r>
                <a:rPr lang="en-US" kern="0" dirty="0" err="1" smtClean="0">
                  <a:solidFill>
                    <a:sysClr val="windowText" lastClr="000000"/>
                  </a:solidFill>
                </a:rPr>
                <a:t>ermite</a:t>
              </a:r>
              <a:r>
                <a:rPr lang="en-US" kern="0" dirty="0" smtClean="0">
                  <a:solidFill>
                    <a:sysClr val="windowText" lastClr="000000"/>
                  </a:solidFill>
                </a:rPr>
                <a:t> </a:t>
              </a:r>
              <a:r>
                <a:rPr lang="en-US" kern="0" dirty="0" smtClean="0">
                  <a:solidFill>
                    <a:sysClr val="windowText" lastClr="000000"/>
                  </a:solidFill>
                </a:rPr>
                <a:t>a </a:t>
              </a:r>
              <a:r>
                <a:rPr lang="en-US" kern="0" dirty="0" err="1" smtClean="0">
                  <a:solidFill>
                    <a:sysClr val="windowText" lastClr="000000"/>
                  </a:solidFill>
                </a:rPr>
                <a:t>Sobrecarga</a:t>
              </a:r>
              <a:r>
                <a:rPr lang="en-US" kern="0" dirty="0" smtClean="0">
                  <a:solidFill>
                    <a:sysClr val="windowText" lastClr="000000"/>
                  </a:solidFill>
                </a:rPr>
                <a:t> </a:t>
              </a:r>
              <a:r>
                <a:rPr lang="en-US" kern="0" dirty="0" smtClean="0">
                  <a:solidFill>
                    <a:sysClr val="windowText" lastClr="000000"/>
                  </a:solidFill>
                </a:rPr>
                <a:t>de </a:t>
              </a:r>
              <a:r>
                <a:rPr lang="en-US" kern="0" dirty="0" err="1" smtClean="0">
                  <a:solidFill>
                    <a:sysClr val="windowText" lastClr="000000"/>
                  </a:solidFill>
                </a:rPr>
                <a:t>Métodos</a:t>
              </a:r>
              <a:endParaRPr lang="en-US"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a:solidFill>
                    <a:sysClr val="windowText" lastClr="000000"/>
                  </a:solidFill>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7618607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Introdução Web Service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97048"/>
            <a:ext cx="8147050" cy="491186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6948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a:solidFill>
                    <a:sysClr val="windowText" lastClr="000000"/>
                  </a:solidFill>
                </a:rPr>
                <a:t>Tecnologia</a:t>
              </a:r>
              <a:r>
                <a:rPr lang="en-US" kern="0" dirty="0">
                  <a:solidFill>
                    <a:sysClr val="windowText" lastClr="000000"/>
                  </a:solidFill>
                </a:rPr>
                <a:t> </a:t>
              </a:r>
              <a:r>
                <a:rPr lang="en-US" kern="0" dirty="0" err="1">
                  <a:solidFill>
                    <a:sysClr val="windowText" lastClr="000000"/>
                  </a:solidFill>
                </a:rPr>
                <a:t>para</a:t>
              </a:r>
              <a:r>
                <a:rPr lang="en-US" kern="0" dirty="0">
                  <a:solidFill>
                    <a:sysClr val="windowText" lastClr="000000"/>
                  </a:solidFill>
                </a:rPr>
                <a:t> </a:t>
              </a:r>
              <a:r>
                <a:rPr lang="en-US" kern="0" dirty="0" err="1" smtClean="0">
                  <a:solidFill>
                    <a:sysClr val="windowText" lastClr="000000"/>
                  </a:solidFill>
                </a:rPr>
                <a:t>Desenvolvimento</a:t>
              </a:r>
              <a:r>
                <a:rPr lang="en-US" kern="0" dirty="0" smtClean="0">
                  <a:solidFill>
                    <a:sysClr val="windowText" lastClr="000000"/>
                  </a:solidFill>
                </a:rPr>
                <a:t> </a:t>
              </a:r>
              <a:r>
                <a:rPr lang="en-US" kern="0" dirty="0">
                  <a:solidFill>
                    <a:sysClr val="windowText" lastClr="000000"/>
                  </a:solidFill>
                </a:rPr>
                <a:t>de </a:t>
              </a:r>
              <a:r>
                <a:rPr lang="en-US" kern="0" dirty="0" err="1" smtClean="0">
                  <a:solidFill>
                    <a:sysClr val="windowText" lastClr="000000"/>
                  </a:solidFill>
                </a:rPr>
                <a:t>Aplicações</a:t>
              </a:r>
              <a:r>
                <a:rPr lang="en-US" kern="0" dirty="0" smtClean="0">
                  <a:solidFill>
                    <a:sysClr val="windowText" lastClr="000000"/>
                  </a:solidFill>
                </a:rPr>
                <a:t> </a:t>
              </a:r>
              <a:r>
                <a:rPr lang="en-US" kern="0" dirty="0" err="1" smtClean="0">
                  <a:solidFill>
                    <a:sysClr val="windowText" lastClr="000000"/>
                  </a:solidFill>
                </a:rPr>
                <a:t>Distribuídas</a:t>
              </a:r>
              <a:endParaRPr lang="en-US"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3391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smtClean="0">
                  <a:solidFill>
                    <a:sysClr val="windowText" lastClr="000000"/>
                  </a:solidFill>
                </a:rPr>
                <a:t>É </a:t>
              </a:r>
              <a:r>
                <a:rPr lang="en-US" kern="0" dirty="0" err="1" smtClean="0">
                  <a:solidFill>
                    <a:sysClr val="windowText" lastClr="000000"/>
                  </a:solidFill>
                </a:rPr>
                <a:t>Definido</a:t>
              </a:r>
              <a:r>
                <a:rPr lang="en-US" kern="0" dirty="0" smtClean="0">
                  <a:solidFill>
                    <a:sysClr val="windowText" lastClr="000000"/>
                  </a:solidFill>
                </a:rPr>
                <a:t>/</a:t>
              </a:r>
              <a:r>
                <a:rPr lang="en-US" kern="0" dirty="0" err="1" smtClean="0">
                  <a:solidFill>
                    <a:sysClr val="windowText" lastClr="000000"/>
                  </a:solidFill>
                </a:rPr>
                <a:t>Mantido</a:t>
              </a:r>
              <a:r>
                <a:rPr lang="en-US" kern="0" dirty="0" smtClean="0">
                  <a:solidFill>
                    <a:sysClr val="windowText" lastClr="000000"/>
                  </a:solidFill>
                </a:rPr>
                <a:t> </a:t>
              </a:r>
              <a:r>
                <a:rPr lang="en-US" kern="0" dirty="0" err="1" smtClean="0">
                  <a:solidFill>
                    <a:sysClr val="windowText" lastClr="000000"/>
                  </a:solidFill>
                </a:rPr>
                <a:t>pelo</a:t>
              </a:r>
              <a:r>
                <a:rPr lang="en-US" kern="0" dirty="0" smtClean="0">
                  <a:solidFill>
                    <a:sysClr val="windowText" lastClr="000000"/>
                  </a:solidFill>
                </a:rPr>
                <a:t> </a:t>
              </a:r>
              <a:r>
                <a:rPr lang="en-US" b="1" kern="0" dirty="0" smtClean="0">
                  <a:solidFill>
                    <a:sysClr val="windowText" lastClr="000000"/>
                  </a:solidFill>
                </a:rPr>
                <a:t>W3C (World Wide Web Consortium)</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7853" y="3332318"/>
            <a:ext cx="7918450" cy="787400"/>
            <a:chOff x="410" y="1280"/>
            <a:chExt cx="4988" cy="496"/>
          </a:xfrm>
        </p:grpSpPr>
        <p:sp>
          <p:nvSpPr>
            <p:cNvPr id="3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Utiliza</a:t>
              </a:r>
              <a:r>
                <a:rPr lang="en-US" kern="0" dirty="0">
                  <a:solidFill>
                    <a:sysClr val="windowText" lastClr="000000"/>
                  </a:solidFill>
                </a:rPr>
                <a:t> </a:t>
              </a:r>
              <a:r>
                <a:rPr lang="en-US" kern="0" dirty="0" err="1" smtClean="0">
                  <a:solidFill>
                    <a:sysClr val="windowText" lastClr="000000"/>
                  </a:solidFill>
                </a:rPr>
                <a:t>Tecnologias</a:t>
              </a:r>
              <a:r>
                <a:rPr lang="en-US" kern="0" dirty="0" smtClean="0">
                  <a:solidFill>
                    <a:sysClr val="windowText" lastClr="000000"/>
                  </a:solidFill>
                </a:rPr>
                <a:t> </a:t>
              </a:r>
              <a:r>
                <a:rPr lang="en-US" b="1" kern="0" dirty="0" smtClean="0">
                  <a:solidFill>
                    <a:sysClr val="windowText" lastClr="000000"/>
                  </a:solidFill>
                </a:rPr>
                <a:t>Standards (HTTP, XML, SOAP)</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51293" y="4199474"/>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pt-BR" kern="0" dirty="0">
                  <a:solidFill>
                    <a:sysClr val="windowText" lastClr="000000"/>
                  </a:solidFill>
                </a:rPr>
                <a:t>Utiliza o Protocolo </a:t>
              </a:r>
              <a:r>
                <a:rPr lang="pt-BR" b="1" kern="0" dirty="0">
                  <a:solidFill>
                    <a:sysClr val="windowText" lastClr="000000"/>
                  </a:solidFill>
                </a:rPr>
                <a:t>SOAP (Dados Trafegados no Formato XML</a:t>
              </a:r>
              <a:r>
                <a:rPr lang="pt-BR" kern="0" dirty="0">
                  <a:solidFill>
                    <a:sysClr val="windowText" lastClr="000000"/>
                  </a:solidFill>
                </a:rPr>
                <a:t>)</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grpSp>
        <p:nvGrpSpPr>
          <p:cNvPr id="17" name="Group 16"/>
          <p:cNvGrpSpPr>
            <a:grpSpLocks/>
          </p:cNvGrpSpPr>
          <p:nvPr/>
        </p:nvGrpSpPr>
        <p:grpSpPr bwMode="auto">
          <a:xfrm>
            <a:off x="557853" y="5085939"/>
            <a:ext cx="7918450" cy="787400"/>
            <a:chOff x="410" y="1280"/>
            <a:chExt cx="4988" cy="496"/>
          </a:xfrm>
        </p:grpSpPr>
        <p:sp>
          <p:nvSpPr>
            <p:cNvPr id="18"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Pode</a:t>
              </a:r>
              <a:r>
                <a:rPr lang="en-US" kern="0" dirty="0" smtClean="0">
                  <a:solidFill>
                    <a:sysClr val="windowText" lastClr="000000"/>
                  </a:solidFill>
                </a:rPr>
                <a:t> </a:t>
              </a:r>
              <a:r>
                <a:rPr lang="en-US" kern="0" dirty="0" err="1" smtClean="0">
                  <a:solidFill>
                    <a:sysClr val="windowText" lastClr="000000"/>
                  </a:solidFill>
                </a:rPr>
                <a:t>ser</a:t>
              </a:r>
              <a:r>
                <a:rPr lang="en-US" kern="0" dirty="0" smtClean="0">
                  <a:solidFill>
                    <a:sysClr val="windowText" lastClr="000000"/>
                  </a:solidFill>
                </a:rPr>
                <a:t> </a:t>
              </a:r>
              <a:r>
                <a:rPr lang="en-US" kern="0" dirty="0" err="1" smtClean="0">
                  <a:solidFill>
                    <a:sysClr val="windowText" lastClr="000000"/>
                  </a:solidFill>
                </a:rPr>
                <a:t>Consumido</a:t>
              </a:r>
              <a:r>
                <a:rPr lang="en-US" kern="0" dirty="0" smtClean="0">
                  <a:solidFill>
                    <a:sysClr val="windowText" lastClr="000000"/>
                  </a:solidFill>
                </a:rPr>
                <a:t> </a:t>
              </a:r>
              <a:r>
                <a:rPr lang="en-US" kern="0" dirty="0" err="1" smtClean="0">
                  <a:solidFill>
                    <a:sysClr val="windowText" lastClr="000000"/>
                  </a:solidFill>
                </a:rPr>
                <a:t>por</a:t>
              </a:r>
              <a:r>
                <a:rPr lang="en-US" kern="0" dirty="0" smtClean="0">
                  <a:solidFill>
                    <a:sysClr val="windowText" lastClr="000000"/>
                  </a:solidFill>
                </a:rPr>
                <a:t> </a:t>
              </a:r>
              <a:r>
                <a:rPr lang="en-US" kern="0" dirty="0" err="1" smtClean="0">
                  <a:solidFill>
                    <a:sysClr val="windowText" lastClr="000000"/>
                  </a:solidFill>
                </a:rPr>
                <a:t>Qualquer</a:t>
              </a:r>
              <a:r>
                <a:rPr lang="en-US" kern="0" dirty="0" smtClean="0">
                  <a:solidFill>
                    <a:sysClr val="windowText" lastClr="000000"/>
                  </a:solidFill>
                </a:rPr>
                <a:t> </a:t>
              </a:r>
              <a:r>
                <a:rPr lang="en-US" kern="0" dirty="0" err="1" smtClean="0">
                  <a:solidFill>
                    <a:sysClr val="windowText" lastClr="000000"/>
                  </a:solidFill>
                </a:rPr>
                <a:t>Linguagem</a:t>
              </a:r>
              <a:r>
                <a:rPr lang="en-US" kern="0" dirty="0" smtClean="0">
                  <a:solidFill>
                    <a:sysClr val="windowText" lastClr="000000"/>
                  </a:solidFill>
                </a:rPr>
                <a:t> de </a:t>
              </a:r>
              <a:r>
                <a:rPr lang="en-US" kern="0" dirty="0" err="1" smtClean="0">
                  <a:solidFill>
                    <a:sysClr val="windowText" lastClr="000000"/>
                  </a:solidFill>
                </a:rPr>
                <a:t>Programação</a:t>
              </a:r>
              <a:endParaRPr lang="en-US" b="1" kern="0" dirty="0">
                <a:solidFill>
                  <a:sysClr val="windowText" lastClr="000000"/>
                </a:solidFill>
              </a:endParaRPr>
            </a:p>
          </p:txBody>
        </p:sp>
        <p:sp>
          <p:nvSpPr>
            <p:cNvPr id="19"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5</a:t>
              </a:r>
              <a:endParaRPr lang="en-US" kern="0" dirty="0">
                <a:solidFill>
                  <a:sysClr val="windowText" lastClr="000000"/>
                </a:solidFill>
              </a:endParaRPr>
            </a:p>
          </p:txBody>
        </p:sp>
      </p:grpSp>
    </p:spTree>
    <p:extLst>
      <p:ext uri="{BB962C8B-B14F-4D97-AF65-F5344CB8AC3E}">
        <p14:creationId xmlns:p14="http://schemas.microsoft.com/office/powerpoint/2010/main" val="11483712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20</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Executando</a:t>
            </a:r>
            <a:r>
              <a:rPr lang="en-US" sz="1600" b="1" kern="0" dirty="0" smtClean="0">
                <a:solidFill>
                  <a:sysClr val="windowText" lastClr="000000"/>
                </a:solidFill>
              </a:rPr>
              <a:t> o </a:t>
            </a:r>
            <a:r>
              <a:rPr lang="en-US" sz="1600" b="1" kern="0" dirty="0" err="1" smtClean="0">
                <a:solidFill>
                  <a:sysClr val="windowText" lastClr="000000"/>
                </a:solidFill>
              </a:rPr>
              <a:t>Serviço</a:t>
            </a:r>
            <a:r>
              <a:rPr lang="en-US" sz="1600" b="1" kern="0" dirty="0" smtClean="0">
                <a:solidFill>
                  <a:sysClr val="windowText" lastClr="000000"/>
                </a:solidFill>
              </a:rPr>
              <a:t> (Service.asmx) COM/SEM o </a:t>
            </a:r>
            <a:r>
              <a:rPr lang="en-US" sz="1600" b="1" kern="0" dirty="0" err="1" smtClean="0">
                <a:solidFill>
                  <a:sysClr val="windowText" lastClr="000000"/>
                </a:solidFill>
              </a:rPr>
              <a:t>Atributo</a:t>
            </a:r>
            <a:r>
              <a:rPr lang="en-US" sz="1600" b="1" kern="0" dirty="0" smtClean="0">
                <a:solidFill>
                  <a:sysClr val="windowText" lastClr="000000"/>
                </a:solidFill>
              </a:rPr>
              <a:t> </a:t>
            </a:r>
            <a:r>
              <a:rPr lang="en-US" sz="1600" b="1" kern="0" dirty="0" err="1" smtClean="0">
                <a:solidFill>
                  <a:sysClr val="windowText" lastClr="000000"/>
                </a:solidFill>
              </a:rPr>
              <a:t>WebMethod</a:t>
            </a:r>
            <a:endParaRPr lang="en-US" sz="1600" b="1" kern="0" dirty="0">
              <a:solidFill>
                <a:sysClr val="windowText" lastClr="000000"/>
              </a:solidFill>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76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Colocando</a:t>
            </a:r>
            <a:r>
              <a:rPr lang="en-US" sz="1600" b="1" kern="0" dirty="0" smtClean="0">
                <a:solidFill>
                  <a:sysClr val="windowText" lastClr="000000"/>
                </a:solidFill>
              </a:rPr>
              <a:t> </a:t>
            </a:r>
            <a:r>
              <a:rPr lang="en-US" sz="1600" b="1" kern="0" dirty="0" err="1" smtClean="0">
                <a:solidFill>
                  <a:sysClr val="windowText" lastClr="000000"/>
                </a:solidFill>
              </a:rPr>
              <a:t>Descrições</a:t>
            </a:r>
            <a:r>
              <a:rPr lang="en-US" sz="1600" b="1" kern="0" dirty="0">
                <a:solidFill>
                  <a:sysClr val="windowText" lastClr="000000"/>
                </a:solidFill>
              </a:rPr>
              <a:t> </a:t>
            </a:r>
            <a:r>
              <a:rPr lang="en-US" sz="1600" b="1" kern="0" dirty="0" smtClean="0">
                <a:solidFill>
                  <a:sysClr val="windowText" lastClr="000000"/>
                </a:solidFill>
              </a:rPr>
              <a:t>no </a:t>
            </a:r>
            <a:r>
              <a:rPr lang="en-US" sz="1600" b="1" kern="0" dirty="0" err="1">
                <a:solidFill>
                  <a:sysClr val="windowText" lastClr="000000"/>
                </a:solidFill>
              </a:rPr>
              <a:t>Serviço</a:t>
            </a:r>
            <a:r>
              <a:rPr lang="en-US" sz="1600" b="1" kern="0" dirty="0">
                <a:solidFill>
                  <a:sysClr val="windowText" lastClr="000000"/>
                </a:solidFill>
              </a:rPr>
              <a:t> (</a:t>
            </a:r>
            <a:r>
              <a:rPr lang="en-US" sz="1600" b="1" kern="0" dirty="0" smtClean="0">
                <a:solidFill>
                  <a:sysClr val="windowText" lastClr="000000"/>
                </a:solidFill>
              </a:rPr>
              <a:t>Service.asmx) com o </a:t>
            </a:r>
            <a:r>
              <a:rPr lang="en-US" sz="1600" b="1" kern="0" dirty="0" err="1">
                <a:solidFill>
                  <a:sysClr val="windowText" lastClr="000000"/>
                </a:solidFill>
              </a:rPr>
              <a:t>P</a:t>
            </a:r>
            <a:r>
              <a:rPr lang="en-US" sz="1600" b="1" kern="0" dirty="0" err="1" smtClean="0">
                <a:solidFill>
                  <a:sysClr val="windowText" lastClr="000000"/>
                </a:solidFill>
              </a:rPr>
              <a:t>arâmetro</a:t>
            </a:r>
            <a:r>
              <a:rPr lang="en-US" sz="1600" b="1" kern="0" dirty="0" smtClean="0">
                <a:solidFill>
                  <a:sysClr val="windowText" lastClr="000000"/>
                </a:solidFill>
              </a:rPr>
              <a:t> Description</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4482" y="1891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8" name="Rounded Rectangle 844804"/>
          <p:cNvSpPr>
            <a:spLocks noChangeArrowheads="1"/>
          </p:cNvSpPr>
          <p:nvPr/>
        </p:nvSpPr>
        <p:spPr bwMode="auto">
          <a:xfrm>
            <a:off x="611843" y="2508925"/>
            <a:ext cx="8140271"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Conhecendo</a:t>
            </a:r>
            <a:r>
              <a:rPr lang="en-US" sz="1600" b="1" kern="0" dirty="0">
                <a:solidFill>
                  <a:sysClr val="windowText" lastClr="000000"/>
                </a:solidFill>
              </a:rPr>
              <a:t> o </a:t>
            </a:r>
            <a:r>
              <a:rPr lang="en-US" sz="1600" b="1" kern="0" dirty="0" err="1">
                <a:solidFill>
                  <a:sysClr val="windowText" lastClr="000000"/>
                </a:solidFill>
              </a:rPr>
              <a:t>parâmetro</a:t>
            </a:r>
            <a:r>
              <a:rPr lang="en-US" sz="1600" b="1" kern="0" dirty="0">
                <a:solidFill>
                  <a:sysClr val="windowText" lastClr="000000"/>
                </a:solidFill>
              </a:rPr>
              <a:t> </a:t>
            </a:r>
            <a:r>
              <a:rPr lang="en-US" sz="1600" b="1" kern="0" dirty="0" err="1" smtClean="0">
                <a:solidFill>
                  <a:sysClr val="windowText" lastClr="000000"/>
                </a:solidFill>
              </a:rPr>
              <a:t>MessageName</a:t>
            </a:r>
            <a:endParaRPr lang="en-US" sz="1600" b="1" kern="0" dirty="0">
              <a:solidFill>
                <a:sysClr val="windowText" lastClr="000000"/>
              </a:solidFill>
            </a:endParaRPr>
          </a:p>
        </p:txBody>
      </p:sp>
      <p:sp>
        <p:nvSpPr>
          <p:cNvPr id="9" name="Rounded Rectangle 836634"/>
          <p:cNvSpPr>
            <a:spLocks noChangeArrowheads="1"/>
          </p:cNvSpPr>
          <p:nvPr/>
        </p:nvSpPr>
        <p:spPr bwMode="auto">
          <a:xfrm>
            <a:off x="418231" y="26248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316789859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Considerações sobre Web Services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3</a:t>
            </a:fld>
            <a:endParaRPr lang="en-US" dirty="0"/>
          </a:p>
        </p:txBody>
      </p:sp>
      <p:sp>
        <p:nvSpPr>
          <p:cNvPr id="8" name="AutoShape 12"/>
          <p:cNvSpPr>
            <a:spLocks noChangeArrowheads="1"/>
          </p:cNvSpPr>
          <p:nvPr/>
        </p:nvSpPr>
        <p:spPr bwMode="auto">
          <a:xfrm>
            <a:off x="443553" y="1073296"/>
            <a:ext cx="8147050" cy="491186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pt-BR" b="1" kern="0" dirty="0">
                  <a:solidFill>
                    <a:sysClr val="windowText" lastClr="000000"/>
                  </a:solidFill>
                </a:rPr>
                <a:t>Incluídos </a:t>
              </a:r>
              <a:r>
                <a:rPr lang="pt-BR" b="1" kern="0" dirty="0" smtClean="0">
                  <a:solidFill>
                    <a:sysClr val="windowText" lastClr="000000"/>
                  </a:solidFill>
                </a:rPr>
                <a:t>na Plataforma .NET 1.0</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2" name="Group 16"/>
          <p:cNvGrpSpPr>
            <a:grpSpLocks/>
          </p:cNvGrpSpPr>
          <p:nvPr/>
        </p:nvGrpSpPr>
        <p:grpSpPr bwMode="auto">
          <a:xfrm>
            <a:off x="557853" y="2398285"/>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a:solidFill>
                    <a:sysClr val="windowText" lastClr="000000"/>
                  </a:solidFill>
                </a:rPr>
                <a:t>Possuem</a:t>
              </a:r>
              <a:r>
                <a:rPr lang="en-US" kern="0" dirty="0">
                  <a:solidFill>
                    <a:sysClr val="windowText" lastClr="000000"/>
                  </a:solidFill>
                </a:rPr>
                <a:t> a </a:t>
              </a:r>
              <a:r>
                <a:rPr lang="en-US" kern="0" dirty="0" err="1">
                  <a:solidFill>
                    <a:sysClr val="windowText" lastClr="000000"/>
                  </a:solidFill>
                </a:rPr>
                <a:t>Extensão</a:t>
              </a:r>
              <a:r>
                <a:rPr lang="en-US" kern="0" dirty="0">
                  <a:solidFill>
                    <a:sysClr val="windowText" lastClr="000000"/>
                  </a:solidFill>
                </a:rPr>
                <a:t> .</a:t>
              </a:r>
              <a:r>
                <a:rPr lang="en-US" b="1" kern="0" dirty="0" smtClean="0">
                  <a:solidFill>
                    <a:sysClr val="windowText" lastClr="000000"/>
                  </a:solidFill>
                </a:rPr>
                <a:t>ASMX</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5" name="Group 16"/>
          <p:cNvGrpSpPr>
            <a:grpSpLocks/>
          </p:cNvGrpSpPr>
          <p:nvPr/>
        </p:nvGrpSpPr>
        <p:grpSpPr bwMode="auto">
          <a:xfrm>
            <a:off x="557853" y="3268361"/>
            <a:ext cx="7918450" cy="787400"/>
            <a:chOff x="410" y="1266"/>
            <a:chExt cx="4988" cy="496"/>
          </a:xfrm>
        </p:grpSpPr>
        <p:sp>
          <p:nvSpPr>
            <p:cNvPr id="1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Herdam</a:t>
              </a:r>
              <a:r>
                <a:rPr lang="en-US" kern="0" dirty="0" smtClean="0">
                  <a:solidFill>
                    <a:sysClr val="windowText" lastClr="000000"/>
                  </a:solidFill>
                </a:rPr>
                <a:t> </a:t>
              </a:r>
              <a:r>
                <a:rPr lang="en-US" kern="0" dirty="0">
                  <a:solidFill>
                    <a:sysClr val="windowText" lastClr="000000"/>
                  </a:solidFill>
                </a:rPr>
                <a:t>da </a:t>
              </a:r>
              <a:r>
                <a:rPr lang="en-US" kern="0" dirty="0" err="1">
                  <a:solidFill>
                    <a:sysClr val="windowText" lastClr="000000"/>
                  </a:solidFill>
                </a:rPr>
                <a:t>Classe</a:t>
              </a:r>
              <a:r>
                <a:rPr lang="en-US" kern="0" dirty="0">
                  <a:solidFill>
                    <a:sysClr val="windowText" lastClr="000000"/>
                  </a:solidFill>
                </a:rPr>
                <a:t> Base </a:t>
              </a:r>
              <a:r>
                <a:rPr lang="en-US" b="1" kern="0" dirty="0" err="1" smtClean="0">
                  <a:solidFill>
                    <a:sysClr val="windowText" lastClr="000000"/>
                  </a:solidFill>
                </a:rPr>
                <a:t>System.Web.Services.WebService</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a:solidFill>
                    <a:sysClr val="windowText" lastClr="000000"/>
                  </a:solidFill>
                </a:rPr>
                <a:t>3</a:t>
              </a:r>
              <a:endParaRPr kumimoji="0" lang="en-US" i="0" u="none" strike="noStrike" kern="0" cap="none" spc="0" normalizeH="0" baseline="0" noProof="0" dirty="0">
                <a:ln>
                  <a:noFill/>
                </a:ln>
                <a:solidFill>
                  <a:sysClr val="windowText" lastClr="000000"/>
                </a:solidFill>
                <a:effectLst/>
                <a:uLnTx/>
                <a:uFillTx/>
              </a:endParaRPr>
            </a:p>
          </p:txBody>
        </p:sp>
      </p:grpSp>
      <p:grpSp>
        <p:nvGrpSpPr>
          <p:cNvPr id="19" name="Group 16"/>
          <p:cNvGrpSpPr>
            <a:grpSpLocks/>
          </p:cNvGrpSpPr>
          <p:nvPr/>
        </p:nvGrpSpPr>
        <p:grpSpPr bwMode="auto">
          <a:xfrm>
            <a:off x="562840" y="4140860"/>
            <a:ext cx="7918450" cy="787400"/>
            <a:chOff x="410" y="1266"/>
            <a:chExt cx="4988" cy="496"/>
          </a:xfrm>
        </p:grpSpPr>
        <p:sp>
          <p:nvSpPr>
            <p:cNvPr id="20"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a:solidFill>
                    <a:sysClr val="windowText" lastClr="000000"/>
                  </a:solidFill>
                </a:rPr>
                <a:t>Podem</a:t>
              </a:r>
              <a:r>
                <a:rPr lang="en-US" kern="0" dirty="0">
                  <a:solidFill>
                    <a:sysClr val="windowText" lastClr="000000"/>
                  </a:solidFill>
                </a:rPr>
                <a:t> </a:t>
              </a:r>
              <a:r>
                <a:rPr lang="en-US" kern="0" dirty="0" err="1">
                  <a:solidFill>
                    <a:sysClr val="windowText" lastClr="000000"/>
                  </a:solidFill>
                </a:rPr>
                <a:t>ser</a:t>
              </a:r>
              <a:r>
                <a:rPr lang="en-US" kern="0" dirty="0">
                  <a:solidFill>
                    <a:sysClr val="windowText" lastClr="000000"/>
                  </a:solidFill>
                </a:rPr>
                <a:t> </a:t>
              </a:r>
              <a:r>
                <a:rPr lang="en-US" kern="0" dirty="0" err="1" smtClean="0">
                  <a:solidFill>
                    <a:sysClr val="windowText" lastClr="000000"/>
                  </a:solidFill>
                </a:rPr>
                <a:t>Criados</a:t>
              </a:r>
              <a:r>
                <a:rPr lang="en-US" kern="0" dirty="0" smtClean="0">
                  <a:solidFill>
                    <a:sysClr val="windowText" lastClr="000000"/>
                  </a:solidFill>
                </a:rPr>
                <a:t> </a:t>
              </a:r>
              <a:r>
                <a:rPr lang="en-US" b="1" kern="0" dirty="0">
                  <a:solidFill>
                    <a:sysClr val="windowText" lastClr="000000"/>
                  </a:solidFill>
                </a:rPr>
                <a:t>COM</a:t>
              </a:r>
              <a:r>
                <a:rPr lang="en-US" kern="0" dirty="0">
                  <a:solidFill>
                    <a:sysClr val="windowText" lastClr="000000"/>
                  </a:solidFill>
                </a:rPr>
                <a:t> </a:t>
              </a:r>
              <a:r>
                <a:rPr lang="en-US" kern="0" dirty="0" err="1">
                  <a:solidFill>
                    <a:sysClr val="windowText" lastClr="000000"/>
                  </a:solidFill>
                </a:rPr>
                <a:t>ou</a:t>
              </a:r>
              <a:r>
                <a:rPr lang="en-US" kern="0" dirty="0">
                  <a:solidFill>
                    <a:sysClr val="windowText" lastClr="000000"/>
                  </a:solidFill>
                </a:rPr>
                <a:t> </a:t>
              </a:r>
              <a:r>
                <a:rPr lang="en-US" b="1" kern="0" dirty="0">
                  <a:solidFill>
                    <a:sysClr val="windowText" lastClr="000000"/>
                  </a:solidFill>
                </a:rPr>
                <a:t>SEM</a:t>
              </a:r>
              <a:r>
                <a:rPr lang="en-US" kern="0" dirty="0">
                  <a:solidFill>
                    <a:sysClr val="windowText" lastClr="000000"/>
                  </a:solidFill>
                </a:rPr>
                <a:t> o Visual </a:t>
              </a:r>
              <a:r>
                <a:rPr lang="en-US" kern="0" dirty="0" smtClean="0">
                  <a:solidFill>
                    <a:sysClr val="windowText" lastClr="000000"/>
                  </a:solidFill>
                </a:rPr>
                <a:t>Studio</a:t>
              </a:r>
              <a:endParaRPr lang="en-US" b="1" kern="0" dirty="0">
                <a:solidFill>
                  <a:sysClr val="windowText" lastClr="000000"/>
                </a:solidFill>
              </a:endParaRPr>
            </a:p>
          </p:txBody>
        </p:sp>
        <p:sp>
          <p:nvSpPr>
            <p:cNvPr id="2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smtClean="0">
                  <a:solidFill>
                    <a:sysClr val="windowText" lastClr="000000"/>
                  </a:solidFill>
                </a:rPr>
                <a:t>4</a:t>
              </a:r>
              <a:endParaRPr kumimoji="0" lang="en-US" i="0" u="none" strike="noStrike" kern="0" cap="none" spc="0" normalizeH="0" baseline="0" noProof="0" dirty="0">
                <a:ln>
                  <a:noFill/>
                </a:ln>
                <a:solidFill>
                  <a:sysClr val="windowText" lastClr="000000"/>
                </a:solidFill>
                <a:effectLst/>
                <a:uLnTx/>
                <a:uFillTx/>
              </a:endParaRPr>
            </a:p>
          </p:txBody>
        </p:sp>
      </p:grpSp>
      <p:grpSp>
        <p:nvGrpSpPr>
          <p:cNvPr id="22" name="Group 16"/>
          <p:cNvGrpSpPr>
            <a:grpSpLocks/>
          </p:cNvGrpSpPr>
          <p:nvPr/>
        </p:nvGrpSpPr>
        <p:grpSpPr bwMode="auto">
          <a:xfrm>
            <a:off x="557853" y="5019307"/>
            <a:ext cx="7918450" cy="787400"/>
            <a:chOff x="410" y="1266"/>
            <a:chExt cx="4988" cy="496"/>
          </a:xfrm>
        </p:grpSpPr>
        <p:sp>
          <p:nvSpPr>
            <p:cNvPr id="23"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pt-BR" kern="0" dirty="0">
                  <a:solidFill>
                    <a:sysClr val="windowText" lastClr="000000"/>
                  </a:solidFill>
                </a:rPr>
                <a:t>Possuem </a:t>
              </a:r>
              <a:r>
                <a:rPr lang="pt-BR" b="1" kern="0" dirty="0">
                  <a:solidFill>
                    <a:sysClr val="windowText" lastClr="000000"/>
                  </a:solidFill>
                </a:rPr>
                <a:t>3 Etapas: Criação, Disponibilização, Execução</a:t>
              </a:r>
              <a:endParaRPr lang="en-US" b="1" kern="0" dirty="0">
                <a:solidFill>
                  <a:sysClr val="windowText" lastClr="000000"/>
                </a:solidFill>
              </a:endParaRPr>
            </a:p>
          </p:txBody>
        </p:sp>
        <p:sp>
          <p:nvSpPr>
            <p:cNvPr id="2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smtClean="0">
                  <a:solidFill>
                    <a:sysClr val="windowText" lastClr="000000"/>
                  </a:solidFill>
                </a:rPr>
                <a:t>5</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5190085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Aviso Importante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4</a:t>
            </a:fld>
            <a:endParaRPr lang="en-US" dirty="0">
              <a:solidFill>
                <a:srgbClr val="FFFFFF">
                  <a:tint val="75000"/>
                </a:srgbClr>
              </a:solidFill>
            </a:endParaRPr>
          </a:p>
        </p:txBody>
      </p:sp>
      <p:sp>
        <p:nvSpPr>
          <p:cNvPr id="14" name="AutoShape 5"/>
          <p:cNvSpPr>
            <a:spLocks noChangeArrowheads="1"/>
          </p:cNvSpPr>
          <p:nvPr/>
        </p:nvSpPr>
        <p:spPr bwMode="auto">
          <a:xfrm>
            <a:off x="448540" y="5296395"/>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en-US" kern="0" dirty="0" smtClean="0">
                <a:solidFill>
                  <a:sysClr val="windowText" lastClr="000000"/>
                </a:solidFill>
              </a:rPr>
              <a:t>OBS: Na </a:t>
            </a:r>
            <a:r>
              <a:rPr lang="en-US" kern="0" dirty="0" err="1" smtClean="0">
                <a:solidFill>
                  <a:sysClr val="windowText" lastClr="000000"/>
                </a:solidFill>
              </a:rPr>
              <a:t>Plataforma</a:t>
            </a:r>
            <a:r>
              <a:rPr lang="en-US" kern="0" dirty="0" smtClean="0">
                <a:solidFill>
                  <a:sysClr val="windowText" lastClr="000000"/>
                </a:solidFill>
              </a:rPr>
              <a:t> .NET 4.0 (</a:t>
            </a:r>
            <a:r>
              <a:rPr lang="en-US" kern="0" dirty="0" err="1" smtClean="0">
                <a:solidFill>
                  <a:sysClr val="windowText" lastClr="000000"/>
                </a:solidFill>
              </a:rPr>
              <a:t>Não</a:t>
            </a:r>
            <a:r>
              <a:rPr lang="en-US" kern="0" dirty="0" smtClean="0">
                <a:solidFill>
                  <a:sysClr val="windowText" lastClr="000000"/>
                </a:solidFill>
              </a:rPr>
              <a:t> </a:t>
            </a:r>
            <a:r>
              <a:rPr lang="en-US" kern="0" dirty="0" err="1">
                <a:solidFill>
                  <a:sysClr val="windowText" lastClr="000000"/>
                </a:solidFill>
              </a:rPr>
              <a:t>E</a:t>
            </a:r>
            <a:r>
              <a:rPr lang="en-US" kern="0" dirty="0" err="1" smtClean="0">
                <a:solidFill>
                  <a:sysClr val="windowText" lastClr="000000"/>
                </a:solidFill>
              </a:rPr>
              <a:t>xiste</a:t>
            </a:r>
            <a:r>
              <a:rPr lang="en-US" kern="0" dirty="0" smtClean="0">
                <a:solidFill>
                  <a:sysClr val="windowText" lastClr="000000"/>
                </a:solidFill>
              </a:rPr>
              <a:t> o Template de </a:t>
            </a:r>
            <a:r>
              <a:rPr lang="en-US" kern="0" dirty="0" err="1" smtClean="0">
                <a:solidFill>
                  <a:sysClr val="windowText" lastClr="000000"/>
                </a:solidFill>
              </a:rPr>
              <a:t>Projeto</a:t>
            </a:r>
            <a:r>
              <a:rPr lang="en-US" kern="0" dirty="0" smtClean="0">
                <a:solidFill>
                  <a:sysClr val="windowText" lastClr="000000"/>
                </a:solidFill>
              </a:rPr>
              <a:t> Web Services)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99" y="1220150"/>
            <a:ext cx="4002964" cy="3556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6551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Principais Cenários de Utilização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5</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318994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Integrar</a:t>
              </a:r>
              <a:r>
                <a:rPr lang="en-US" kern="0" dirty="0" smtClean="0">
                  <a:solidFill>
                    <a:sysClr val="windowText" lastClr="000000"/>
                  </a:solidFill>
                </a:rPr>
                <a:t> </a:t>
              </a:r>
              <a:r>
                <a:rPr lang="en-US" kern="0" dirty="0" err="1" smtClean="0">
                  <a:solidFill>
                    <a:sysClr val="windowText" lastClr="000000"/>
                  </a:solidFill>
                </a:rPr>
                <a:t>Sistemas</a:t>
              </a:r>
              <a:r>
                <a:rPr lang="en-US" kern="0" dirty="0" smtClean="0">
                  <a:solidFill>
                    <a:sysClr val="windowText" lastClr="000000"/>
                  </a:solidFill>
                </a:rPr>
                <a:t> X </a:t>
              </a:r>
              <a:r>
                <a:rPr lang="en-US" kern="0" dirty="0" err="1" smtClean="0">
                  <a:solidFill>
                    <a:sysClr val="windowText" lastClr="000000"/>
                  </a:solidFill>
                </a:rPr>
                <a:t>Linguagens</a:t>
              </a:r>
              <a:r>
                <a:rPr lang="en-US" kern="0" dirty="0" smtClean="0">
                  <a:solidFill>
                    <a:sysClr val="windowText" lastClr="000000"/>
                  </a:solidFill>
                </a:rPr>
                <a:t> </a:t>
              </a:r>
              <a:r>
                <a:rPr lang="en-US" b="1" kern="0" dirty="0" smtClean="0">
                  <a:solidFill>
                    <a:sysClr val="windowText" lastClr="000000"/>
                  </a:solidFill>
                </a:rPr>
                <a:t>(Windows, Web, Mobile)</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220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Integrar</a:t>
              </a:r>
              <a:r>
                <a:rPr lang="en-US" kern="0" dirty="0" smtClean="0">
                  <a:solidFill>
                    <a:sysClr val="windowText" lastClr="000000"/>
                  </a:solidFill>
                </a:rPr>
                <a:t> </a:t>
              </a:r>
              <a:r>
                <a:rPr lang="en-US" kern="0" dirty="0" err="1" smtClean="0">
                  <a:solidFill>
                    <a:sysClr val="windowText" lastClr="000000"/>
                  </a:solidFill>
                </a:rPr>
                <a:t>Plataformas</a:t>
              </a:r>
              <a:r>
                <a:rPr lang="en-US" kern="0" dirty="0" smtClean="0">
                  <a:solidFill>
                    <a:sysClr val="windowText" lastClr="000000"/>
                  </a:solidFill>
                </a:rPr>
                <a:t> </a:t>
              </a:r>
              <a:r>
                <a:rPr lang="en-US" b="1" kern="0" dirty="0" smtClean="0">
                  <a:solidFill>
                    <a:sysClr val="windowText" lastClr="000000"/>
                  </a:solidFill>
                </a:rPr>
                <a:t>(Java, .NET, </a:t>
              </a:r>
              <a:r>
                <a:rPr lang="en-US" b="1" kern="0" dirty="0" err="1" smtClean="0">
                  <a:solidFill>
                    <a:sysClr val="windowText" lastClr="000000"/>
                  </a:solidFill>
                </a:rPr>
                <a:t>MainFrame</a:t>
              </a:r>
              <a:r>
                <a:rPr lang="en-US" b="1" kern="0" dirty="0" smtClean="0">
                  <a:solidFill>
                    <a:sysClr val="windowText" lastClr="000000"/>
                  </a:solidFill>
                </a:rPr>
                <a:t>)</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65272" y="3309073"/>
            <a:ext cx="7918450" cy="787400"/>
            <a:chOff x="410" y="1280"/>
            <a:chExt cx="4988" cy="496"/>
          </a:xfrm>
        </p:grpSpPr>
        <p:sp>
          <p:nvSpPr>
            <p:cNvPr id="3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Integrar</a:t>
              </a:r>
              <a:r>
                <a:rPr lang="en-US" kern="0" dirty="0" smtClean="0">
                  <a:solidFill>
                    <a:sysClr val="windowText" lastClr="000000"/>
                  </a:solidFill>
                </a:rPr>
                <a:t> </a:t>
              </a:r>
              <a:r>
                <a:rPr lang="en-US" kern="0" dirty="0" err="1" smtClean="0">
                  <a:solidFill>
                    <a:sysClr val="windowText" lastClr="000000"/>
                  </a:solidFill>
                </a:rPr>
                <a:t>Empresas</a:t>
              </a:r>
              <a:r>
                <a:rPr lang="en-US" kern="0" dirty="0" smtClean="0">
                  <a:solidFill>
                    <a:sysClr val="windowText" lastClr="000000"/>
                  </a:solidFill>
                </a:rPr>
                <a:t> </a:t>
              </a:r>
              <a:r>
                <a:rPr lang="en-US" b="1" kern="0" dirty="0" smtClean="0">
                  <a:solidFill>
                    <a:sysClr val="windowText" lastClr="000000"/>
                  </a:solidFill>
                </a:rPr>
                <a:t>(Brasil, EUA, </a:t>
              </a:r>
              <a:r>
                <a:rPr lang="en-US" b="1" kern="0" dirty="0" err="1" smtClean="0">
                  <a:solidFill>
                    <a:sysClr val="windowText" lastClr="000000"/>
                  </a:solidFill>
                </a:rPr>
                <a:t>Austrália</a:t>
              </a:r>
              <a:r>
                <a:rPr lang="en-US" b="1" kern="0" dirty="0" smtClean="0">
                  <a:solidFill>
                    <a:sysClr val="windowText" lastClr="000000"/>
                  </a:solidFill>
                </a:rPr>
                <a:t>) </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189196944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Cenário Padrão de um Web Service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6</a:t>
            </a:fld>
            <a:endParaRPr lang="en-US" dirty="0"/>
          </a:p>
        </p:txBody>
      </p:sp>
      <p:grpSp>
        <p:nvGrpSpPr>
          <p:cNvPr id="94" name="Group 35"/>
          <p:cNvGrpSpPr>
            <a:grpSpLocks/>
          </p:cNvGrpSpPr>
          <p:nvPr/>
        </p:nvGrpSpPr>
        <p:grpSpPr bwMode="auto">
          <a:xfrm>
            <a:off x="1117142" y="1850771"/>
            <a:ext cx="6946293" cy="2474683"/>
            <a:chOff x="876" y="2287"/>
            <a:chExt cx="3826" cy="1306"/>
          </a:xfrm>
        </p:grpSpPr>
        <p:grpSp>
          <p:nvGrpSpPr>
            <p:cNvPr id="95" name="Group 21"/>
            <p:cNvGrpSpPr>
              <a:grpSpLocks/>
            </p:cNvGrpSpPr>
            <p:nvPr/>
          </p:nvGrpSpPr>
          <p:grpSpPr bwMode="auto">
            <a:xfrm>
              <a:off x="1942" y="2374"/>
              <a:ext cx="1619" cy="966"/>
              <a:chOff x="2169" y="768"/>
              <a:chExt cx="1619" cy="966"/>
            </a:xfrm>
          </p:grpSpPr>
          <p:sp>
            <p:nvSpPr>
              <p:cNvPr id="104" name="Freeform 22"/>
              <p:cNvSpPr>
                <a:spLocks/>
              </p:cNvSpPr>
              <p:nvPr/>
            </p:nvSpPr>
            <p:spPr bwMode="auto">
              <a:xfrm rot="929121" flipH="1">
                <a:off x="2313" y="768"/>
                <a:ext cx="1475" cy="582"/>
              </a:xfrm>
              <a:custGeom>
                <a:avLst/>
                <a:gdLst>
                  <a:gd name="T0" fmla="*/ 1544 w 1631"/>
                  <a:gd name="T1" fmla="*/ 358 h 609"/>
                  <a:gd name="T2" fmla="*/ 1531 w 1631"/>
                  <a:gd name="T3" fmla="*/ 338 h 609"/>
                  <a:gd name="T4" fmla="*/ 1500 w 1631"/>
                  <a:gd name="T5" fmla="*/ 299 h 609"/>
                  <a:gd name="T6" fmla="*/ 1466 w 1631"/>
                  <a:gd name="T7" fmla="*/ 263 h 609"/>
                  <a:gd name="T8" fmla="*/ 1425 w 1631"/>
                  <a:gd name="T9" fmla="*/ 228 h 609"/>
                  <a:gd name="T10" fmla="*/ 1382 w 1631"/>
                  <a:gd name="T11" fmla="*/ 195 h 609"/>
                  <a:gd name="T12" fmla="*/ 1332 w 1631"/>
                  <a:gd name="T13" fmla="*/ 163 h 609"/>
                  <a:gd name="T14" fmla="*/ 1280 w 1631"/>
                  <a:gd name="T15" fmla="*/ 134 h 609"/>
                  <a:gd name="T16" fmla="*/ 1225 w 1631"/>
                  <a:gd name="T17" fmla="*/ 108 h 609"/>
                  <a:gd name="T18" fmla="*/ 1164 w 1631"/>
                  <a:gd name="T19" fmla="*/ 85 h 609"/>
                  <a:gd name="T20" fmla="*/ 1102 w 1631"/>
                  <a:gd name="T21" fmla="*/ 63 h 609"/>
                  <a:gd name="T22" fmla="*/ 1037 w 1631"/>
                  <a:gd name="T23" fmla="*/ 44 h 609"/>
                  <a:gd name="T24" fmla="*/ 967 w 1631"/>
                  <a:gd name="T25" fmla="*/ 29 h 609"/>
                  <a:gd name="T26" fmla="*/ 896 w 1631"/>
                  <a:gd name="T27" fmla="*/ 18 h 609"/>
                  <a:gd name="T28" fmla="*/ 824 w 1631"/>
                  <a:gd name="T29" fmla="*/ 8 h 609"/>
                  <a:gd name="T30" fmla="*/ 767 w 1631"/>
                  <a:gd name="T31" fmla="*/ 3 h 609"/>
                  <a:gd name="T32" fmla="*/ 709 w 1631"/>
                  <a:gd name="T33" fmla="*/ 2 h 609"/>
                  <a:gd name="T34" fmla="*/ 622 w 1631"/>
                  <a:gd name="T35" fmla="*/ 2 h 609"/>
                  <a:gd name="T36" fmla="*/ 573 w 1631"/>
                  <a:gd name="T37" fmla="*/ 3 h 609"/>
                  <a:gd name="T38" fmla="*/ 479 w 1631"/>
                  <a:gd name="T39" fmla="*/ 12 h 609"/>
                  <a:gd name="T40" fmla="*/ 432 w 1631"/>
                  <a:gd name="T41" fmla="*/ 19 h 609"/>
                  <a:gd name="T42" fmla="*/ 344 w 1631"/>
                  <a:gd name="T43" fmla="*/ 35 h 609"/>
                  <a:gd name="T44" fmla="*/ 258 w 1631"/>
                  <a:gd name="T45" fmla="*/ 57 h 609"/>
                  <a:gd name="T46" fmla="*/ 177 w 1631"/>
                  <a:gd name="T47" fmla="*/ 85 h 609"/>
                  <a:gd name="T48" fmla="*/ 102 w 1631"/>
                  <a:gd name="T49" fmla="*/ 115 h 609"/>
                  <a:gd name="T50" fmla="*/ 32 w 1631"/>
                  <a:gd name="T51" fmla="*/ 150 h 609"/>
                  <a:gd name="T52" fmla="*/ 31 w 1631"/>
                  <a:gd name="T53" fmla="*/ 154 h 609"/>
                  <a:gd name="T54" fmla="*/ 95 w 1631"/>
                  <a:gd name="T55" fmla="*/ 129 h 609"/>
                  <a:gd name="T56" fmla="*/ 163 w 1631"/>
                  <a:gd name="T57" fmla="*/ 106 h 609"/>
                  <a:gd name="T58" fmla="*/ 197 w 1631"/>
                  <a:gd name="T59" fmla="*/ 96 h 609"/>
                  <a:gd name="T60" fmla="*/ 270 w 1631"/>
                  <a:gd name="T61" fmla="*/ 80 h 609"/>
                  <a:gd name="T62" fmla="*/ 345 w 1631"/>
                  <a:gd name="T63" fmla="*/ 66 h 609"/>
                  <a:gd name="T64" fmla="*/ 422 w 1631"/>
                  <a:gd name="T65" fmla="*/ 56 h 609"/>
                  <a:gd name="T66" fmla="*/ 503 w 1631"/>
                  <a:gd name="T67" fmla="*/ 50 h 609"/>
                  <a:gd name="T68" fmla="*/ 584 w 1631"/>
                  <a:gd name="T69" fmla="*/ 47 h 609"/>
                  <a:gd name="T70" fmla="*/ 661 w 1631"/>
                  <a:gd name="T71" fmla="*/ 50 h 609"/>
                  <a:gd name="T72" fmla="*/ 735 w 1631"/>
                  <a:gd name="T73" fmla="*/ 54 h 609"/>
                  <a:gd name="T74" fmla="*/ 808 w 1631"/>
                  <a:gd name="T75" fmla="*/ 63 h 609"/>
                  <a:gd name="T76" fmla="*/ 879 w 1631"/>
                  <a:gd name="T77" fmla="*/ 74 h 609"/>
                  <a:gd name="T78" fmla="*/ 947 w 1631"/>
                  <a:gd name="T79" fmla="*/ 90 h 609"/>
                  <a:gd name="T80" fmla="*/ 1012 w 1631"/>
                  <a:gd name="T81" fmla="*/ 108 h 609"/>
                  <a:gd name="T82" fmla="*/ 1074 w 1631"/>
                  <a:gd name="T83" fmla="*/ 128 h 609"/>
                  <a:gd name="T84" fmla="*/ 1134 w 1631"/>
                  <a:gd name="T85" fmla="*/ 153 h 609"/>
                  <a:gd name="T86" fmla="*/ 1189 w 1631"/>
                  <a:gd name="T87" fmla="*/ 177 h 609"/>
                  <a:gd name="T88" fmla="*/ 1241 w 1631"/>
                  <a:gd name="T89" fmla="*/ 206 h 609"/>
                  <a:gd name="T90" fmla="*/ 1290 w 1631"/>
                  <a:gd name="T91" fmla="*/ 237 h 609"/>
                  <a:gd name="T92" fmla="*/ 1334 w 1631"/>
                  <a:gd name="T93" fmla="*/ 269 h 609"/>
                  <a:gd name="T94" fmla="*/ 1374 w 1631"/>
                  <a:gd name="T95" fmla="*/ 303 h 609"/>
                  <a:gd name="T96" fmla="*/ 1409 w 1631"/>
                  <a:gd name="T97" fmla="*/ 340 h 609"/>
                  <a:gd name="T98" fmla="*/ 1440 w 1631"/>
                  <a:gd name="T99" fmla="*/ 379 h 609"/>
                  <a:gd name="T100" fmla="*/ 1466 w 1631"/>
                  <a:gd name="T101" fmla="*/ 418 h 609"/>
                  <a:gd name="T102" fmla="*/ 1409 w 1631"/>
                  <a:gd name="T103" fmla="*/ 427 h 609"/>
                  <a:gd name="T104" fmla="*/ 1599 w 1631"/>
                  <a:gd name="T105" fmla="*/ 338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pic>
            <p:nvPicPr>
              <p:cNvPr id="105" name="Picture 23" descr="Policy_Writing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41448">
                <a:off x="2648" y="912"/>
                <a:ext cx="479" cy="668"/>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4" descr="ServerProcess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1152"/>
                <a:ext cx="546" cy="419"/>
              </a:xfrm>
              <a:prstGeom prst="rect">
                <a:avLst/>
              </a:prstGeom>
              <a:noFill/>
              <a:extLst>
                <a:ext uri="{909E8E84-426E-40DD-AFC4-6F175D3DCCD1}">
                  <a14:hiddenFill xmlns:a14="http://schemas.microsoft.com/office/drawing/2010/main">
                    <a:solidFill>
                      <a:srgbClr val="FFFFFF"/>
                    </a:solidFill>
                  </a14:hiddenFill>
                </a:ext>
              </a:extLst>
            </p:spPr>
          </p:pic>
          <p:sp>
            <p:nvSpPr>
              <p:cNvPr id="107" name="Freeform 25"/>
              <p:cNvSpPr>
                <a:spLocks/>
              </p:cNvSpPr>
              <p:nvPr/>
            </p:nvSpPr>
            <p:spPr bwMode="auto">
              <a:xfrm rot="929121" flipV="1">
                <a:off x="2169" y="1152"/>
                <a:ext cx="1475" cy="582"/>
              </a:xfrm>
              <a:custGeom>
                <a:avLst/>
                <a:gdLst>
                  <a:gd name="T0" fmla="*/ 1544 w 1631"/>
                  <a:gd name="T1" fmla="*/ 358 h 609"/>
                  <a:gd name="T2" fmla="*/ 1531 w 1631"/>
                  <a:gd name="T3" fmla="*/ 338 h 609"/>
                  <a:gd name="T4" fmla="*/ 1500 w 1631"/>
                  <a:gd name="T5" fmla="*/ 299 h 609"/>
                  <a:gd name="T6" fmla="*/ 1466 w 1631"/>
                  <a:gd name="T7" fmla="*/ 263 h 609"/>
                  <a:gd name="T8" fmla="*/ 1425 w 1631"/>
                  <a:gd name="T9" fmla="*/ 228 h 609"/>
                  <a:gd name="T10" fmla="*/ 1382 w 1631"/>
                  <a:gd name="T11" fmla="*/ 195 h 609"/>
                  <a:gd name="T12" fmla="*/ 1332 w 1631"/>
                  <a:gd name="T13" fmla="*/ 163 h 609"/>
                  <a:gd name="T14" fmla="*/ 1280 w 1631"/>
                  <a:gd name="T15" fmla="*/ 134 h 609"/>
                  <a:gd name="T16" fmla="*/ 1225 w 1631"/>
                  <a:gd name="T17" fmla="*/ 108 h 609"/>
                  <a:gd name="T18" fmla="*/ 1164 w 1631"/>
                  <a:gd name="T19" fmla="*/ 85 h 609"/>
                  <a:gd name="T20" fmla="*/ 1102 w 1631"/>
                  <a:gd name="T21" fmla="*/ 63 h 609"/>
                  <a:gd name="T22" fmla="*/ 1037 w 1631"/>
                  <a:gd name="T23" fmla="*/ 44 h 609"/>
                  <a:gd name="T24" fmla="*/ 967 w 1631"/>
                  <a:gd name="T25" fmla="*/ 29 h 609"/>
                  <a:gd name="T26" fmla="*/ 896 w 1631"/>
                  <a:gd name="T27" fmla="*/ 18 h 609"/>
                  <a:gd name="T28" fmla="*/ 824 w 1631"/>
                  <a:gd name="T29" fmla="*/ 8 h 609"/>
                  <a:gd name="T30" fmla="*/ 767 w 1631"/>
                  <a:gd name="T31" fmla="*/ 3 h 609"/>
                  <a:gd name="T32" fmla="*/ 709 w 1631"/>
                  <a:gd name="T33" fmla="*/ 2 h 609"/>
                  <a:gd name="T34" fmla="*/ 622 w 1631"/>
                  <a:gd name="T35" fmla="*/ 2 h 609"/>
                  <a:gd name="T36" fmla="*/ 573 w 1631"/>
                  <a:gd name="T37" fmla="*/ 3 h 609"/>
                  <a:gd name="T38" fmla="*/ 479 w 1631"/>
                  <a:gd name="T39" fmla="*/ 12 h 609"/>
                  <a:gd name="T40" fmla="*/ 432 w 1631"/>
                  <a:gd name="T41" fmla="*/ 19 h 609"/>
                  <a:gd name="T42" fmla="*/ 344 w 1631"/>
                  <a:gd name="T43" fmla="*/ 35 h 609"/>
                  <a:gd name="T44" fmla="*/ 258 w 1631"/>
                  <a:gd name="T45" fmla="*/ 57 h 609"/>
                  <a:gd name="T46" fmla="*/ 177 w 1631"/>
                  <a:gd name="T47" fmla="*/ 85 h 609"/>
                  <a:gd name="T48" fmla="*/ 102 w 1631"/>
                  <a:gd name="T49" fmla="*/ 115 h 609"/>
                  <a:gd name="T50" fmla="*/ 32 w 1631"/>
                  <a:gd name="T51" fmla="*/ 150 h 609"/>
                  <a:gd name="T52" fmla="*/ 31 w 1631"/>
                  <a:gd name="T53" fmla="*/ 154 h 609"/>
                  <a:gd name="T54" fmla="*/ 95 w 1631"/>
                  <a:gd name="T55" fmla="*/ 129 h 609"/>
                  <a:gd name="T56" fmla="*/ 163 w 1631"/>
                  <a:gd name="T57" fmla="*/ 106 h 609"/>
                  <a:gd name="T58" fmla="*/ 197 w 1631"/>
                  <a:gd name="T59" fmla="*/ 96 h 609"/>
                  <a:gd name="T60" fmla="*/ 270 w 1631"/>
                  <a:gd name="T61" fmla="*/ 80 h 609"/>
                  <a:gd name="T62" fmla="*/ 345 w 1631"/>
                  <a:gd name="T63" fmla="*/ 66 h 609"/>
                  <a:gd name="T64" fmla="*/ 422 w 1631"/>
                  <a:gd name="T65" fmla="*/ 56 h 609"/>
                  <a:gd name="T66" fmla="*/ 503 w 1631"/>
                  <a:gd name="T67" fmla="*/ 50 h 609"/>
                  <a:gd name="T68" fmla="*/ 584 w 1631"/>
                  <a:gd name="T69" fmla="*/ 47 h 609"/>
                  <a:gd name="T70" fmla="*/ 661 w 1631"/>
                  <a:gd name="T71" fmla="*/ 50 h 609"/>
                  <a:gd name="T72" fmla="*/ 735 w 1631"/>
                  <a:gd name="T73" fmla="*/ 54 h 609"/>
                  <a:gd name="T74" fmla="*/ 808 w 1631"/>
                  <a:gd name="T75" fmla="*/ 63 h 609"/>
                  <a:gd name="T76" fmla="*/ 879 w 1631"/>
                  <a:gd name="T77" fmla="*/ 74 h 609"/>
                  <a:gd name="T78" fmla="*/ 947 w 1631"/>
                  <a:gd name="T79" fmla="*/ 90 h 609"/>
                  <a:gd name="T80" fmla="*/ 1012 w 1631"/>
                  <a:gd name="T81" fmla="*/ 108 h 609"/>
                  <a:gd name="T82" fmla="*/ 1074 w 1631"/>
                  <a:gd name="T83" fmla="*/ 128 h 609"/>
                  <a:gd name="T84" fmla="*/ 1134 w 1631"/>
                  <a:gd name="T85" fmla="*/ 153 h 609"/>
                  <a:gd name="T86" fmla="*/ 1189 w 1631"/>
                  <a:gd name="T87" fmla="*/ 177 h 609"/>
                  <a:gd name="T88" fmla="*/ 1241 w 1631"/>
                  <a:gd name="T89" fmla="*/ 206 h 609"/>
                  <a:gd name="T90" fmla="*/ 1290 w 1631"/>
                  <a:gd name="T91" fmla="*/ 237 h 609"/>
                  <a:gd name="T92" fmla="*/ 1334 w 1631"/>
                  <a:gd name="T93" fmla="*/ 269 h 609"/>
                  <a:gd name="T94" fmla="*/ 1374 w 1631"/>
                  <a:gd name="T95" fmla="*/ 303 h 609"/>
                  <a:gd name="T96" fmla="*/ 1409 w 1631"/>
                  <a:gd name="T97" fmla="*/ 340 h 609"/>
                  <a:gd name="T98" fmla="*/ 1440 w 1631"/>
                  <a:gd name="T99" fmla="*/ 379 h 609"/>
                  <a:gd name="T100" fmla="*/ 1466 w 1631"/>
                  <a:gd name="T101" fmla="*/ 418 h 609"/>
                  <a:gd name="T102" fmla="*/ 1409 w 1631"/>
                  <a:gd name="T103" fmla="*/ 427 h 609"/>
                  <a:gd name="T104" fmla="*/ 1599 w 1631"/>
                  <a:gd name="T105" fmla="*/ 338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solidFill>
                <a:srgbClr val="FF0000">
                  <a:alpha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grpSp>
        <p:sp>
          <p:nvSpPr>
            <p:cNvPr id="96" name="AutoShape 26"/>
            <p:cNvSpPr>
              <a:spLocks noChangeArrowheads="1"/>
            </p:cNvSpPr>
            <p:nvPr/>
          </p:nvSpPr>
          <p:spPr bwMode="auto">
            <a:xfrm>
              <a:off x="3554" y="3353"/>
              <a:ext cx="949" cy="240"/>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err="1" smtClean="0">
                  <a:solidFill>
                    <a:sysClr val="windowText" lastClr="000000"/>
                  </a:solidFill>
                  <a:latin typeface="+mj-lt"/>
                </a:rPr>
                <a:t>Serviço</a:t>
              </a:r>
              <a:endParaRPr kumimoji="0" lang="en-US" sz="1800" b="0" i="0" u="none" strike="noStrike" kern="0" cap="none" spc="0" normalizeH="0" baseline="0" noProof="0" dirty="0" smtClean="0">
                <a:ln>
                  <a:noFill/>
                </a:ln>
                <a:solidFill>
                  <a:sysClr val="windowText" lastClr="000000"/>
                </a:solidFill>
                <a:effectLst/>
                <a:uLnTx/>
                <a:uFillTx/>
                <a:latin typeface="+mj-lt"/>
              </a:endParaRPr>
            </a:p>
          </p:txBody>
        </p:sp>
        <p:sp>
          <p:nvSpPr>
            <p:cNvPr id="97" name="Oval 27"/>
            <p:cNvSpPr>
              <a:spLocks noChangeArrowheads="1"/>
            </p:cNvSpPr>
            <p:nvPr/>
          </p:nvSpPr>
          <p:spPr bwMode="auto">
            <a:xfrm>
              <a:off x="876" y="2565"/>
              <a:ext cx="1085" cy="662"/>
            </a:xfrm>
            <a:prstGeom prst="ellipse">
              <a:avLst/>
            </a:prstGeom>
            <a:solidFill>
              <a:srgbClr val="ABC2DD"/>
            </a:solidFill>
            <a:ln>
              <a:noFill/>
            </a:ln>
            <a:effectLst/>
            <a:extLst>
              <a:ext uri="{91240B29-F687-4F45-9708-019B960494DF}">
                <a14:hiddenLine xmlns:a14="http://schemas.microsoft.com/office/drawing/2010/main" w="9525" algn="ctr">
                  <a:solidFill>
                    <a:srgbClr val="5F5F5F"/>
                  </a:solidFill>
                  <a:round/>
                  <a:headEnd/>
                  <a:tailEnd/>
                </a14:hiddenLine>
              </a:ext>
              <a:ext uri="{AF507438-7753-43E0-B8FC-AC1667EBCBE1}">
                <a14:hiddenEffects xmlns:a14="http://schemas.microsoft.com/office/drawing/2010/main">
                  <a:effectLst>
                    <a:outerShdw dist="35921" dir="2700000" algn="ctr" rotWithShape="0">
                      <a:srgbClr val="ADADAD"/>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pic>
          <p:nvPicPr>
            <p:cNvPr id="98" name="Picture 28" descr="TowerC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 y="2298"/>
              <a:ext cx="509" cy="854"/>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9" descr="UserWithDesktopComputer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 y="2512"/>
              <a:ext cx="666" cy="774"/>
            </a:xfrm>
            <a:prstGeom prst="rect">
              <a:avLst/>
            </a:prstGeom>
            <a:noFill/>
            <a:extLst>
              <a:ext uri="{909E8E84-426E-40DD-AFC4-6F175D3DCCD1}">
                <a14:hiddenFill xmlns:a14="http://schemas.microsoft.com/office/drawing/2010/main">
                  <a:solidFill>
                    <a:srgbClr val="FFFFFF"/>
                  </a:solidFill>
                </a14:hiddenFill>
              </a:ext>
            </a:extLst>
          </p:spPr>
        </p:pic>
        <p:sp>
          <p:nvSpPr>
            <p:cNvPr id="100" name="Oval 30"/>
            <p:cNvSpPr>
              <a:spLocks noChangeArrowheads="1"/>
            </p:cNvSpPr>
            <p:nvPr/>
          </p:nvSpPr>
          <p:spPr bwMode="auto">
            <a:xfrm>
              <a:off x="3522" y="2554"/>
              <a:ext cx="1085" cy="662"/>
            </a:xfrm>
            <a:prstGeom prst="ellipse">
              <a:avLst/>
            </a:prstGeom>
            <a:solidFill>
              <a:srgbClr val="ABC2DD"/>
            </a:solidFill>
            <a:ln>
              <a:noFill/>
            </a:ln>
            <a:effectLst/>
            <a:extLst>
              <a:ext uri="{91240B29-F687-4F45-9708-019B960494DF}">
                <a14:hiddenLine xmlns:a14="http://schemas.microsoft.com/office/drawing/2010/main" w="9525" algn="ctr">
                  <a:solidFill>
                    <a:srgbClr val="5F5F5F"/>
                  </a:solidFill>
                  <a:round/>
                  <a:headEnd/>
                  <a:tailEnd/>
                </a14:hiddenLine>
              </a:ext>
              <a:ext uri="{AF507438-7753-43E0-B8FC-AC1667EBCBE1}">
                <a14:hiddenEffects xmlns:a14="http://schemas.microsoft.com/office/drawing/2010/main">
                  <a:effectLst>
                    <a:outerShdw dist="35921" dir="2700000" algn="ctr" rotWithShape="0">
                      <a:srgbClr val="ADADAD"/>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pic>
          <p:nvPicPr>
            <p:cNvPr id="101" name="Picture 31" descr="TowerC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 y="2287"/>
              <a:ext cx="509" cy="854"/>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32" descr="WebServices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2511"/>
              <a:ext cx="839" cy="601"/>
            </a:xfrm>
            <a:prstGeom prst="rect">
              <a:avLst/>
            </a:prstGeom>
            <a:noFill/>
            <a:extLst>
              <a:ext uri="{909E8E84-426E-40DD-AFC4-6F175D3DCCD1}">
                <a14:hiddenFill xmlns:a14="http://schemas.microsoft.com/office/drawing/2010/main">
                  <a:solidFill>
                    <a:srgbClr val="FFFFFF"/>
                  </a:solidFill>
                </a14:hiddenFill>
              </a:ext>
            </a:extLst>
          </p:spPr>
        </p:pic>
        <p:sp>
          <p:nvSpPr>
            <p:cNvPr id="103" name="AutoShape 33"/>
            <p:cNvSpPr>
              <a:spLocks noChangeArrowheads="1"/>
            </p:cNvSpPr>
            <p:nvPr/>
          </p:nvSpPr>
          <p:spPr bwMode="auto">
            <a:xfrm>
              <a:off x="948" y="3353"/>
              <a:ext cx="872" cy="240"/>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err="1" smtClean="0">
                  <a:solidFill>
                    <a:sysClr val="windowText" lastClr="000000"/>
                  </a:solidFill>
                  <a:latin typeface="+mj-lt"/>
                </a:rPr>
                <a:t>Cliente</a:t>
              </a:r>
              <a:endParaRPr kumimoji="0" lang="en-US" sz="1800" b="0" i="0" u="none" strike="noStrike" kern="0" cap="none" spc="0" normalizeH="0" baseline="0" noProof="0" dirty="0" smtClean="0">
                <a:ln>
                  <a:noFill/>
                </a:ln>
                <a:solidFill>
                  <a:sysClr val="windowText" lastClr="000000"/>
                </a:solidFill>
                <a:effectLst/>
                <a:uLnTx/>
                <a:uFillTx/>
                <a:latin typeface="+mj-lt"/>
              </a:endParaRPr>
            </a:p>
          </p:txBody>
        </p:sp>
      </p:grpSp>
      <p:sp>
        <p:nvSpPr>
          <p:cNvPr id="18" name="AutoShape 5"/>
          <p:cNvSpPr>
            <a:spLocks noChangeArrowheads="1"/>
          </p:cNvSpPr>
          <p:nvPr/>
        </p:nvSpPr>
        <p:spPr bwMode="auto">
          <a:xfrm>
            <a:off x="448540" y="5296395"/>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en-US" sz="1700" kern="0" dirty="0" smtClean="0">
                <a:solidFill>
                  <a:sysClr val="windowText" lastClr="000000"/>
                </a:solidFill>
              </a:rPr>
              <a:t>Principal </a:t>
            </a:r>
            <a:r>
              <a:rPr lang="en-US" sz="1700" kern="0" dirty="0" err="1" smtClean="0">
                <a:solidFill>
                  <a:sysClr val="windowText" lastClr="000000"/>
                </a:solidFill>
              </a:rPr>
              <a:t>Finalidade</a:t>
            </a:r>
            <a:r>
              <a:rPr lang="en-US" sz="1700" kern="0" dirty="0" smtClean="0">
                <a:solidFill>
                  <a:sysClr val="windowText" lastClr="000000"/>
                </a:solidFill>
              </a:rPr>
              <a:t> é </a:t>
            </a:r>
            <a:r>
              <a:rPr lang="en-US" sz="1700" kern="0" dirty="0" err="1">
                <a:solidFill>
                  <a:sysClr val="windowText" lastClr="000000"/>
                </a:solidFill>
              </a:rPr>
              <a:t>D</a:t>
            </a:r>
            <a:r>
              <a:rPr lang="en-US" sz="1700" kern="0" dirty="0" err="1" smtClean="0">
                <a:solidFill>
                  <a:sysClr val="windowText" lastClr="000000"/>
                </a:solidFill>
              </a:rPr>
              <a:t>isponibilizar</a:t>
            </a:r>
            <a:r>
              <a:rPr lang="en-US" sz="1700" kern="0" dirty="0" smtClean="0">
                <a:solidFill>
                  <a:sysClr val="windowText" lastClr="000000"/>
                </a:solidFill>
              </a:rPr>
              <a:t> </a:t>
            </a:r>
            <a:r>
              <a:rPr lang="en-US" sz="1700" kern="0" dirty="0" err="1" smtClean="0">
                <a:solidFill>
                  <a:sysClr val="windowText" lastClr="000000"/>
                </a:solidFill>
              </a:rPr>
              <a:t>Métodos</a:t>
            </a:r>
            <a:r>
              <a:rPr lang="en-US" sz="1700" kern="0" dirty="0" smtClean="0">
                <a:solidFill>
                  <a:sysClr val="windowText" lastClr="000000"/>
                </a:solidFill>
              </a:rPr>
              <a:t> </a:t>
            </a:r>
            <a:r>
              <a:rPr lang="en-US" sz="1700" kern="0" dirty="0" err="1" smtClean="0">
                <a:solidFill>
                  <a:sysClr val="windowText" lastClr="000000"/>
                </a:solidFill>
              </a:rPr>
              <a:t>que</a:t>
            </a:r>
            <a:r>
              <a:rPr lang="en-US" sz="1700" kern="0" dirty="0" smtClean="0">
                <a:solidFill>
                  <a:sysClr val="windowText" lastClr="000000"/>
                </a:solidFill>
              </a:rPr>
              <a:t> </a:t>
            </a:r>
            <a:r>
              <a:rPr lang="en-US" sz="1700" kern="0" dirty="0" err="1" smtClean="0">
                <a:solidFill>
                  <a:sysClr val="windowText" lastClr="000000"/>
                </a:solidFill>
              </a:rPr>
              <a:t>serão</a:t>
            </a:r>
            <a:r>
              <a:rPr lang="en-US" sz="1700" kern="0" dirty="0" smtClean="0">
                <a:solidFill>
                  <a:sysClr val="windowText" lastClr="000000"/>
                </a:solidFill>
              </a:rPr>
              <a:t> </a:t>
            </a:r>
            <a:r>
              <a:rPr lang="en-US" sz="1700" kern="0" dirty="0" err="1" smtClean="0">
                <a:solidFill>
                  <a:sysClr val="windowText" lastClr="000000"/>
                </a:solidFill>
              </a:rPr>
              <a:t>Acessados</a:t>
            </a:r>
            <a:r>
              <a:rPr lang="en-US" sz="1700" kern="0" dirty="0" smtClean="0">
                <a:solidFill>
                  <a:sysClr val="windowText" lastClr="000000"/>
                </a:solidFill>
              </a:rPr>
              <a:t> </a:t>
            </a:r>
            <a:r>
              <a:rPr lang="en-US" sz="1700" kern="0" dirty="0" err="1" smtClean="0">
                <a:solidFill>
                  <a:sysClr val="windowText" lastClr="000000"/>
                </a:solidFill>
              </a:rPr>
              <a:t>Remotamente</a:t>
            </a:r>
            <a:endParaRPr lang="en-US" sz="1700" kern="0" dirty="0" smtClean="0">
              <a:solidFill>
                <a:sysClr val="windowText" lastClr="000000"/>
              </a:solidFill>
            </a:endParaRPr>
          </a:p>
        </p:txBody>
      </p:sp>
    </p:spTree>
    <p:extLst>
      <p:ext uri="{BB962C8B-B14F-4D97-AF65-F5344CB8AC3E}">
        <p14:creationId xmlns:p14="http://schemas.microsoft.com/office/powerpoint/2010/main" val="29646108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Cenário de Vários Web Services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grpSp>
        <p:nvGrpSpPr>
          <p:cNvPr id="41" name="Group 27"/>
          <p:cNvGrpSpPr>
            <a:grpSpLocks/>
          </p:cNvGrpSpPr>
          <p:nvPr/>
        </p:nvGrpSpPr>
        <p:grpSpPr bwMode="auto">
          <a:xfrm>
            <a:off x="1661947" y="1220347"/>
            <a:ext cx="5630863" cy="4652963"/>
            <a:chOff x="1542" y="852"/>
            <a:chExt cx="3547" cy="2931"/>
          </a:xfrm>
        </p:grpSpPr>
        <p:sp>
          <p:nvSpPr>
            <p:cNvPr id="42" name="Oval 28"/>
            <p:cNvSpPr>
              <a:spLocks noChangeArrowheads="1"/>
            </p:cNvSpPr>
            <p:nvPr/>
          </p:nvSpPr>
          <p:spPr bwMode="auto">
            <a:xfrm>
              <a:off x="1685" y="1220"/>
              <a:ext cx="3358" cy="2517"/>
            </a:xfrm>
            <a:prstGeom prst="ellipse">
              <a:avLst/>
            </a:prstGeom>
            <a:gradFill rotWithShape="1">
              <a:gsLst>
                <a:gs pos="0">
                  <a:srgbClr val="CFE1C2"/>
                </a:gs>
                <a:gs pos="100000">
                  <a:srgbClr val="FFFFFF"/>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53882" dir="2700000" algn="ctr" rotWithShape="0">
                      <a:srgbClr val="B2B2B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sp>
          <p:nvSpPr>
            <p:cNvPr id="43" name="Oval 29"/>
            <p:cNvSpPr>
              <a:spLocks noChangeArrowheads="1"/>
            </p:cNvSpPr>
            <p:nvPr/>
          </p:nvSpPr>
          <p:spPr bwMode="auto">
            <a:xfrm>
              <a:off x="1542" y="2604"/>
              <a:ext cx="974" cy="974"/>
            </a:xfrm>
            <a:prstGeom prst="ellipse">
              <a:avLst/>
            </a:prstGeom>
            <a:solidFill>
              <a:srgbClr val="CC0000">
                <a:alpha val="25000"/>
              </a:srgbClr>
            </a:solidFill>
            <a:ln>
              <a:noFill/>
            </a:ln>
            <a:effectLst/>
            <a:extLs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pic>
          <p:nvPicPr>
            <p:cNvPr id="44" name="Picture 30" descr="Tower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 y="1470"/>
              <a:ext cx="442" cy="74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2" descr="Tower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 y="852"/>
              <a:ext cx="442" cy="74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34"/>
            <p:cNvSpPr>
              <a:spLocks noChangeShapeType="1"/>
            </p:cNvSpPr>
            <p:nvPr/>
          </p:nvSpPr>
          <p:spPr bwMode="auto">
            <a:xfrm flipV="1">
              <a:off x="3164" y="1932"/>
              <a:ext cx="1331" cy="61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pic>
          <p:nvPicPr>
            <p:cNvPr id="49" name="Picture 35" descr="Mail_Fron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 y="2032"/>
              <a:ext cx="356" cy="342"/>
            </a:xfrm>
            <a:prstGeom prst="rect">
              <a:avLst/>
            </a:prstGeom>
            <a:noFill/>
            <a:extLst>
              <a:ext uri="{909E8E84-426E-40DD-AFC4-6F175D3DCCD1}">
                <a14:hiddenFill xmlns:a14="http://schemas.microsoft.com/office/drawing/2010/main">
                  <a:solidFill>
                    <a:srgbClr val="FFFFFF"/>
                  </a:solidFill>
                </a14:hiddenFill>
              </a:ext>
            </a:extLst>
          </p:spPr>
        </p:pic>
        <p:sp>
          <p:nvSpPr>
            <p:cNvPr id="51" name="AutoShape 37"/>
            <p:cNvSpPr>
              <a:spLocks noChangeArrowheads="1"/>
            </p:cNvSpPr>
            <p:nvPr/>
          </p:nvSpPr>
          <p:spPr bwMode="auto">
            <a:xfrm>
              <a:off x="2052" y="923"/>
              <a:ext cx="857" cy="422"/>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latin typeface="+mj-lt"/>
                </a:rPr>
                <a:t>Serviço</a:t>
              </a:r>
              <a:endParaRPr kumimoji="0" lang="en-US" sz="1600" b="0" i="0" u="none" strike="noStrike" kern="0" cap="none" spc="0" normalizeH="0" baseline="0" noProof="0" dirty="0" smtClean="0">
                <a:ln>
                  <a:noFill/>
                </a:ln>
                <a:solidFill>
                  <a:sysClr val="windowText" lastClr="000000"/>
                </a:solidFill>
                <a:effectLst/>
                <a:uLnTx/>
                <a:uFillTx/>
                <a:latin typeface="+mj-lt"/>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sz="1600" kern="0" dirty="0" err="1" smtClean="0">
                  <a:solidFill>
                    <a:sysClr val="windowText" lastClr="000000"/>
                  </a:solidFill>
                  <a:latin typeface="+mj-lt"/>
                </a:rPr>
                <a:t>PagSeguro</a:t>
              </a:r>
              <a:endParaRPr kumimoji="0" lang="en-US" sz="1600" b="0" i="0" u="none" strike="noStrike" kern="0" cap="none" spc="0" normalizeH="0" baseline="0" noProof="0" dirty="0" smtClean="0">
                <a:ln>
                  <a:noFill/>
                </a:ln>
                <a:solidFill>
                  <a:sysClr val="windowText" lastClr="000000"/>
                </a:solidFill>
                <a:effectLst/>
                <a:uLnTx/>
                <a:uFillTx/>
                <a:latin typeface="+mj-lt"/>
              </a:endParaRPr>
            </a:p>
          </p:txBody>
        </p:sp>
        <p:sp>
          <p:nvSpPr>
            <p:cNvPr id="52" name="AutoShape 38"/>
            <p:cNvSpPr>
              <a:spLocks noChangeArrowheads="1"/>
            </p:cNvSpPr>
            <p:nvPr/>
          </p:nvSpPr>
          <p:spPr bwMode="auto">
            <a:xfrm>
              <a:off x="4299" y="1016"/>
              <a:ext cx="790" cy="422"/>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600" kern="0" noProof="0" dirty="0" err="1" smtClean="0">
                  <a:solidFill>
                    <a:sysClr val="windowText" lastClr="000000"/>
                  </a:solidFill>
                  <a:latin typeface="+mj-lt"/>
                </a:rPr>
                <a:t>Serviço</a:t>
              </a:r>
              <a:endParaRPr lang="en-US" sz="1600" kern="0" noProof="0" dirty="0" smtClean="0">
                <a:solidFill>
                  <a:sysClr val="windowText" lastClr="000000"/>
                </a:solidFill>
                <a:latin typeface="+mj-lt"/>
              </a:endParaRP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600" b="0" i="0" u="none" strike="noStrike" kern="0" cap="none" spc="0" normalizeH="0" baseline="0" dirty="0" err="1" smtClean="0">
                  <a:ln>
                    <a:noFill/>
                  </a:ln>
                  <a:solidFill>
                    <a:sysClr val="windowText" lastClr="000000"/>
                  </a:solidFill>
                  <a:effectLst/>
                  <a:uLnTx/>
                  <a:uFillTx/>
                  <a:latin typeface="+mj-lt"/>
                </a:rPr>
                <a:t>Correios</a:t>
              </a:r>
              <a:endParaRPr kumimoji="0" lang="en-US" sz="1600" b="0" i="0" u="none" strike="noStrike" kern="0" cap="none" spc="0" normalizeH="0" baseline="0" noProof="0" dirty="0" smtClean="0">
                <a:ln>
                  <a:noFill/>
                </a:ln>
                <a:solidFill>
                  <a:sysClr val="windowText" lastClr="000000"/>
                </a:solidFill>
                <a:effectLst/>
                <a:uLnTx/>
                <a:uFillTx/>
                <a:latin typeface="+mj-lt"/>
              </a:endParaRPr>
            </a:p>
          </p:txBody>
        </p:sp>
        <p:sp>
          <p:nvSpPr>
            <p:cNvPr id="53" name="Line 39"/>
            <p:cNvSpPr>
              <a:spLocks noChangeShapeType="1"/>
            </p:cNvSpPr>
            <p:nvPr/>
          </p:nvSpPr>
          <p:spPr bwMode="auto">
            <a:xfrm flipV="1">
              <a:off x="3091" y="1592"/>
              <a:ext cx="0" cy="866"/>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pic>
          <p:nvPicPr>
            <p:cNvPr id="54" name="Picture 40" descr="Mail_Fron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5" y="1761"/>
              <a:ext cx="356" cy="342"/>
            </a:xfrm>
            <a:prstGeom prst="rect">
              <a:avLst/>
            </a:prstGeom>
            <a:noFill/>
            <a:extLst>
              <a:ext uri="{909E8E84-426E-40DD-AFC4-6F175D3DCCD1}">
                <a14:hiddenFill xmlns:a14="http://schemas.microsoft.com/office/drawing/2010/main">
                  <a:solidFill>
                    <a:srgbClr val="FFFFFF"/>
                  </a:solidFill>
                </a14:hiddenFill>
              </a:ext>
            </a:extLst>
          </p:spPr>
        </p:pic>
        <p:sp>
          <p:nvSpPr>
            <p:cNvPr id="56" name="Line 42"/>
            <p:cNvSpPr>
              <a:spLocks noChangeShapeType="1"/>
            </p:cNvSpPr>
            <p:nvPr/>
          </p:nvSpPr>
          <p:spPr bwMode="auto">
            <a:xfrm flipH="1">
              <a:off x="2265" y="2642"/>
              <a:ext cx="647" cy="31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sp>
          <p:nvSpPr>
            <p:cNvPr id="57" name="Line 43"/>
            <p:cNvSpPr>
              <a:spLocks noChangeShapeType="1"/>
            </p:cNvSpPr>
            <p:nvPr/>
          </p:nvSpPr>
          <p:spPr bwMode="auto">
            <a:xfrm flipH="1">
              <a:off x="2346" y="2641"/>
              <a:ext cx="736" cy="51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sysClr val="windowText" lastClr="000000"/>
                </a:solidFill>
                <a:effectLst/>
                <a:uLnTx/>
                <a:uFillTx/>
                <a:latin typeface="+mj-lt"/>
              </a:endParaRPr>
            </a:p>
          </p:txBody>
        </p:sp>
        <p:grpSp>
          <p:nvGrpSpPr>
            <p:cNvPr id="58" name="Group 44"/>
            <p:cNvGrpSpPr>
              <a:grpSpLocks/>
            </p:cNvGrpSpPr>
            <p:nvPr/>
          </p:nvGrpSpPr>
          <p:grpSpPr bwMode="auto">
            <a:xfrm>
              <a:off x="2744" y="2179"/>
              <a:ext cx="709" cy="707"/>
              <a:chOff x="2736" y="2090"/>
              <a:chExt cx="725" cy="723"/>
            </a:xfrm>
          </p:grpSpPr>
          <p:pic>
            <p:nvPicPr>
              <p:cNvPr id="62" name="Picture 45" descr="Internet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090"/>
                <a:ext cx="725"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CC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rgbClr val="AFAFAF"/>
                      </a:outerShdw>
                    </a:effectLst>
                  </a14:hiddenEffects>
                </a:ext>
              </a:extLst>
            </p:spPr>
          </p:pic>
          <p:sp>
            <p:nvSpPr>
              <p:cNvPr id="63" name="AutoShape 46"/>
              <p:cNvSpPr>
                <a:spLocks noChangeArrowheads="1"/>
              </p:cNvSpPr>
              <p:nvPr/>
            </p:nvSpPr>
            <p:spPr bwMode="auto">
              <a:xfrm>
                <a:off x="2809" y="2351"/>
                <a:ext cx="578" cy="201"/>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mj-lt"/>
                  </a:rPr>
                  <a:t>Internet</a:t>
                </a:r>
              </a:p>
            </p:txBody>
          </p:sp>
        </p:grpSp>
        <p:pic>
          <p:nvPicPr>
            <p:cNvPr id="59" name="Picture 47" descr="Mail_Fron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 y="2860"/>
              <a:ext cx="356" cy="34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8" descr="Computer_DesktopComputerSansKeyboard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9" y="2798"/>
              <a:ext cx="510" cy="620"/>
            </a:xfrm>
            <a:prstGeom prst="rect">
              <a:avLst/>
            </a:prstGeom>
            <a:noFill/>
            <a:extLst>
              <a:ext uri="{909E8E84-426E-40DD-AFC4-6F175D3DCCD1}">
                <a14:hiddenFill xmlns:a14="http://schemas.microsoft.com/office/drawing/2010/main">
                  <a:solidFill>
                    <a:srgbClr val="FFFFFF"/>
                  </a:solidFill>
                </a14:hiddenFill>
              </a:ext>
            </a:extLst>
          </p:spPr>
        </p:pic>
        <p:sp>
          <p:nvSpPr>
            <p:cNvPr id="61" name="AutoShape 49"/>
            <p:cNvSpPr>
              <a:spLocks noChangeArrowheads="1"/>
            </p:cNvSpPr>
            <p:nvPr/>
          </p:nvSpPr>
          <p:spPr bwMode="auto">
            <a:xfrm>
              <a:off x="1612" y="3479"/>
              <a:ext cx="857" cy="304"/>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latin typeface="+mj-lt"/>
                </a:rPr>
                <a:t>Cliente</a:t>
              </a:r>
              <a:endParaRPr kumimoji="0" lang="en-US" sz="1600" b="0" i="0" u="none" strike="noStrike" kern="0" cap="none" spc="0" normalizeH="0" baseline="0" noProof="0" dirty="0" smtClean="0">
                <a:ln>
                  <a:noFill/>
                </a:ln>
                <a:solidFill>
                  <a:sysClr val="windowText" lastClr="000000"/>
                </a:solidFill>
                <a:effectLst/>
                <a:uLnTx/>
                <a:uFillTx/>
                <a:latin typeface="+mj-lt"/>
              </a:endParaRPr>
            </a:p>
          </p:txBody>
        </p:sp>
      </p:grpSp>
    </p:spTree>
    <p:extLst>
      <p:ext uri="{BB962C8B-B14F-4D97-AF65-F5344CB8AC3E}">
        <p14:creationId xmlns:p14="http://schemas.microsoft.com/office/powerpoint/2010/main" val="42807301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42"/>
          <p:cNvSpPr>
            <a:spLocks noChangeShapeType="1"/>
          </p:cNvSpPr>
          <p:nvPr/>
        </p:nvSpPr>
        <p:spPr bwMode="auto">
          <a:xfrm>
            <a:off x="1544410" y="2594893"/>
            <a:ext cx="5319528" cy="250405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i="0" u="none" strike="noStrike" kern="0" cap="none" spc="0" normalizeH="0" baseline="0" noProof="0" smtClean="0">
              <a:ln>
                <a:noFill/>
              </a:ln>
              <a:solidFill>
                <a:sysClr val="windowText" lastClr="000000"/>
              </a:solidFill>
              <a:effectLst/>
              <a:uLnTx/>
              <a:uFillTx/>
              <a:latin typeface="+mj-lt"/>
            </a:endParaRPr>
          </a:p>
        </p:txBody>
      </p:sp>
      <p:sp>
        <p:nvSpPr>
          <p:cNvPr id="2" name="Título 1"/>
          <p:cNvSpPr>
            <a:spLocks noGrp="1"/>
          </p:cNvSpPr>
          <p:nvPr>
            <p:ph type="title"/>
          </p:nvPr>
        </p:nvSpPr>
        <p:spPr>
          <a:xfrm>
            <a:off x="381000" y="230188"/>
            <a:ext cx="8382000" cy="553998"/>
          </a:xfrm>
        </p:spPr>
        <p:txBody>
          <a:bodyPr/>
          <a:lstStyle/>
          <a:p>
            <a:r>
              <a:rPr lang="pt-BR" sz="4000" dirty="0" smtClean="0"/>
              <a:t>Cenário de Integração de Empresas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pic>
        <p:nvPicPr>
          <p:cNvPr id="120" name="Picture 30" descr="Tower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581" y="1859822"/>
            <a:ext cx="912863" cy="1528323"/>
          </a:xfrm>
          <a:prstGeom prst="rect">
            <a:avLst/>
          </a:prstGeom>
          <a:noFill/>
          <a:extLst>
            <a:ext uri="{909E8E84-426E-40DD-AFC4-6F175D3DCCD1}">
              <a14:hiddenFill xmlns:a14="http://schemas.microsoft.com/office/drawing/2010/main">
                <a:solidFill>
                  <a:srgbClr val="FFFFFF"/>
                </a:solidFill>
              </a14:hiddenFill>
            </a:ext>
          </a:extLst>
        </p:spPr>
      </p:pic>
      <p:sp>
        <p:nvSpPr>
          <p:cNvPr id="121" name="AutoShape 38"/>
          <p:cNvSpPr>
            <a:spLocks noChangeArrowheads="1"/>
          </p:cNvSpPr>
          <p:nvPr/>
        </p:nvSpPr>
        <p:spPr bwMode="auto">
          <a:xfrm>
            <a:off x="7078261" y="1391624"/>
            <a:ext cx="1204997" cy="390613"/>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600" kern="0" noProof="0" dirty="0" err="1" smtClean="0">
                <a:solidFill>
                  <a:sysClr val="windowText" lastClr="000000"/>
                </a:solidFill>
                <a:latin typeface="+mj-lt"/>
              </a:rPr>
              <a:t>Empresa</a:t>
            </a:r>
            <a:r>
              <a:rPr lang="en-US" sz="1600" kern="0" noProof="0" dirty="0" smtClean="0">
                <a:solidFill>
                  <a:sysClr val="windowText" lastClr="000000"/>
                </a:solidFill>
                <a:latin typeface="+mj-lt"/>
              </a:rPr>
              <a:t> B</a:t>
            </a:r>
            <a:endParaRPr kumimoji="0" lang="en-US" sz="1600" i="0" u="none" strike="noStrike" kern="0" cap="none" spc="0" normalizeH="0" baseline="0" noProof="0" dirty="0" smtClean="0">
              <a:ln>
                <a:noFill/>
              </a:ln>
              <a:solidFill>
                <a:sysClr val="windowText" lastClr="000000"/>
              </a:solidFill>
              <a:effectLst/>
              <a:uLnTx/>
              <a:uFillTx/>
              <a:latin typeface="+mj-lt"/>
            </a:endParaRPr>
          </a:p>
        </p:txBody>
      </p:sp>
      <p:pic>
        <p:nvPicPr>
          <p:cNvPr id="122" name="Picture 30" descr="Tower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84" y="1899604"/>
            <a:ext cx="1022363" cy="1711649"/>
          </a:xfrm>
          <a:prstGeom prst="rect">
            <a:avLst/>
          </a:prstGeom>
          <a:noFill/>
          <a:extLst>
            <a:ext uri="{909E8E84-426E-40DD-AFC4-6F175D3DCCD1}">
              <a14:hiddenFill xmlns:a14="http://schemas.microsoft.com/office/drawing/2010/main">
                <a:solidFill>
                  <a:srgbClr val="FFFFFF"/>
                </a:solidFill>
              </a14:hiddenFill>
            </a:ext>
          </a:extLst>
        </p:spPr>
      </p:pic>
      <p:sp>
        <p:nvSpPr>
          <p:cNvPr id="123" name="AutoShape 38"/>
          <p:cNvSpPr>
            <a:spLocks noChangeArrowheads="1"/>
          </p:cNvSpPr>
          <p:nvPr/>
        </p:nvSpPr>
        <p:spPr bwMode="auto">
          <a:xfrm>
            <a:off x="382641" y="1168844"/>
            <a:ext cx="1393848" cy="669925"/>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2000" kern="0" noProof="0" dirty="0" err="1" smtClean="0">
                <a:solidFill>
                  <a:sysClr val="windowText" lastClr="000000"/>
                </a:solidFill>
                <a:latin typeface="+mj-lt"/>
              </a:rPr>
              <a:t>Empresa</a:t>
            </a:r>
            <a:r>
              <a:rPr lang="en-US" sz="2000" kern="0" noProof="0" dirty="0" smtClean="0">
                <a:solidFill>
                  <a:sysClr val="windowText" lastClr="000000"/>
                </a:solidFill>
                <a:latin typeface="+mj-lt"/>
              </a:rPr>
              <a:t> A</a:t>
            </a:r>
            <a:endParaRPr kumimoji="0" lang="en-US" sz="2000" i="0" u="none" strike="noStrike" kern="0" cap="none" spc="0" normalizeH="0" baseline="0" noProof="0" dirty="0" smtClean="0">
              <a:ln>
                <a:noFill/>
              </a:ln>
              <a:solidFill>
                <a:sysClr val="windowText" lastClr="000000"/>
              </a:solidFill>
              <a:effectLst/>
              <a:uLnTx/>
              <a:uFillTx/>
              <a:latin typeface="+mj-lt"/>
            </a:endParaRPr>
          </a:p>
        </p:txBody>
      </p:sp>
      <p:sp>
        <p:nvSpPr>
          <p:cNvPr id="127" name="Line 42"/>
          <p:cNvSpPr>
            <a:spLocks noChangeShapeType="1"/>
          </p:cNvSpPr>
          <p:nvPr/>
        </p:nvSpPr>
        <p:spPr bwMode="auto">
          <a:xfrm>
            <a:off x="1543246" y="2492596"/>
            <a:ext cx="5546889"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i="0" u="none" strike="noStrike" kern="0" cap="none" spc="0" normalizeH="0" baseline="0" noProof="0" smtClean="0">
              <a:ln>
                <a:noFill/>
              </a:ln>
              <a:solidFill>
                <a:sysClr val="windowText" lastClr="000000"/>
              </a:solidFill>
              <a:effectLst/>
              <a:uLnTx/>
              <a:uFillTx/>
              <a:latin typeface="+mj-lt"/>
            </a:endParaRPr>
          </a:p>
        </p:txBody>
      </p:sp>
      <p:pic>
        <p:nvPicPr>
          <p:cNvPr id="128" name="Picture 32" descr="WebServices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127" y="1263186"/>
            <a:ext cx="1031205" cy="738682"/>
          </a:xfrm>
          <a:prstGeom prst="rect">
            <a:avLst/>
          </a:prstGeom>
          <a:noFill/>
          <a:extLst>
            <a:ext uri="{909E8E84-426E-40DD-AFC4-6F175D3DCCD1}">
              <a14:hiddenFill xmlns:a14="http://schemas.microsoft.com/office/drawing/2010/main">
                <a:solidFill>
                  <a:srgbClr val="FFFFFF"/>
                </a:solidFill>
              </a14:hiddenFill>
            </a:ext>
          </a:extLst>
        </p:spPr>
      </p:pic>
      <p:sp>
        <p:nvSpPr>
          <p:cNvPr id="129" name="AutoShape 46"/>
          <p:cNvSpPr>
            <a:spLocks noChangeArrowheads="1"/>
          </p:cNvSpPr>
          <p:nvPr/>
        </p:nvSpPr>
        <p:spPr bwMode="auto">
          <a:xfrm>
            <a:off x="4970955" y="1994301"/>
            <a:ext cx="1229456" cy="320054"/>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600" kern="0" dirty="0" err="1" smtClean="0">
                <a:solidFill>
                  <a:sysClr val="windowText" lastClr="000000"/>
                </a:solidFill>
                <a:latin typeface="+mj-lt"/>
              </a:rPr>
              <a:t>Serviço</a:t>
            </a:r>
            <a:endParaRPr kumimoji="0" lang="en-US" sz="1600" i="0" u="none" strike="noStrike" kern="0" cap="none" spc="0" normalizeH="0" baseline="0" noProof="0" dirty="0" smtClean="0">
              <a:ln>
                <a:noFill/>
              </a:ln>
              <a:solidFill>
                <a:sysClr val="windowText" lastClr="000000"/>
              </a:solidFill>
              <a:effectLst/>
              <a:uLnTx/>
              <a:uFillTx/>
              <a:latin typeface="+mj-lt"/>
            </a:endParaRPr>
          </a:p>
        </p:txBody>
      </p:sp>
      <p:pic>
        <p:nvPicPr>
          <p:cNvPr id="124" name="Picture 45" descr="Internet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041" y="2028187"/>
            <a:ext cx="1833151" cy="1827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CC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rgbClr val="AFAFAF"/>
                  </a:outerShdw>
                </a:effectLst>
              </a14:hiddenEffects>
            </a:ext>
          </a:extLst>
        </p:spPr>
      </p:pic>
      <p:sp>
        <p:nvSpPr>
          <p:cNvPr id="125" name="AutoShape 46"/>
          <p:cNvSpPr>
            <a:spLocks noChangeArrowheads="1"/>
          </p:cNvSpPr>
          <p:nvPr/>
        </p:nvSpPr>
        <p:spPr bwMode="auto">
          <a:xfrm>
            <a:off x="2742885" y="2787780"/>
            <a:ext cx="1461463" cy="457809"/>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2000" kern="0" dirty="0" smtClean="0">
                <a:solidFill>
                  <a:sysClr val="windowText" lastClr="000000"/>
                </a:solidFill>
                <a:latin typeface="+mj-lt"/>
              </a:rPr>
              <a:t>Internet</a:t>
            </a:r>
            <a:endParaRPr kumimoji="0" lang="en-US" sz="2000" i="0" u="none" strike="noStrike" kern="0" cap="none" spc="0" normalizeH="0" baseline="0" noProof="0" dirty="0" smtClean="0">
              <a:ln>
                <a:noFill/>
              </a:ln>
              <a:solidFill>
                <a:sysClr val="windowText" lastClr="000000"/>
              </a:solidFill>
              <a:effectLst/>
              <a:uLnTx/>
              <a:uFillTx/>
              <a:latin typeface="+mj-lt"/>
            </a:endParaRPr>
          </a:p>
        </p:txBody>
      </p:sp>
      <p:pic>
        <p:nvPicPr>
          <p:cNvPr id="15" name="Picture 30" descr="Tower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792" y="4334790"/>
            <a:ext cx="912863" cy="1528323"/>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38"/>
          <p:cNvSpPr>
            <a:spLocks noChangeArrowheads="1"/>
          </p:cNvSpPr>
          <p:nvPr/>
        </p:nvSpPr>
        <p:spPr bwMode="auto">
          <a:xfrm>
            <a:off x="6948750" y="3867889"/>
            <a:ext cx="1204997" cy="390613"/>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600" kern="0" noProof="0" dirty="0" err="1" smtClean="0">
                <a:solidFill>
                  <a:sysClr val="windowText" lastClr="000000"/>
                </a:solidFill>
                <a:latin typeface="+mj-lt"/>
              </a:rPr>
              <a:t>Empresa</a:t>
            </a:r>
            <a:r>
              <a:rPr lang="en-US" sz="1600" kern="0" noProof="0" dirty="0" smtClean="0">
                <a:solidFill>
                  <a:sysClr val="windowText" lastClr="000000"/>
                </a:solidFill>
                <a:latin typeface="+mj-lt"/>
              </a:rPr>
              <a:t> C</a:t>
            </a:r>
            <a:endParaRPr kumimoji="0" lang="en-US" sz="1600" i="0" u="none" strike="noStrike" kern="0" cap="none" spc="0" normalizeH="0" baseline="0" noProof="0" dirty="0" smtClean="0">
              <a:ln>
                <a:noFill/>
              </a:ln>
              <a:solidFill>
                <a:sysClr val="windowText" lastClr="000000"/>
              </a:solidFill>
              <a:effectLst/>
              <a:uLnTx/>
              <a:uFillTx/>
              <a:latin typeface="+mj-lt"/>
            </a:endParaRPr>
          </a:p>
        </p:txBody>
      </p:sp>
      <p:pic>
        <p:nvPicPr>
          <p:cNvPr id="17" name="Picture 32" descr="WebServices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571" y="4633397"/>
            <a:ext cx="1031205" cy="738682"/>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46"/>
          <p:cNvSpPr>
            <a:spLocks noChangeArrowheads="1"/>
          </p:cNvSpPr>
          <p:nvPr/>
        </p:nvSpPr>
        <p:spPr bwMode="auto">
          <a:xfrm>
            <a:off x="4526399" y="5364512"/>
            <a:ext cx="1229456" cy="320054"/>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600" kern="0" dirty="0" err="1" smtClean="0">
                <a:solidFill>
                  <a:sysClr val="windowText" lastClr="000000"/>
                </a:solidFill>
                <a:latin typeface="+mj-lt"/>
              </a:rPr>
              <a:t>Serviço</a:t>
            </a:r>
            <a:endParaRPr kumimoji="0" lang="en-US" sz="1600" i="0" u="none" strike="noStrike" kern="0" cap="none" spc="0" normalizeH="0" baseline="0" noProof="0" dirty="0" smtClean="0">
              <a:ln>
                <a:noFill/>
              </a:ln>
              <a:solidFill>
                <a:sysClr val="windowText" lastClr="000000"/>
              </a:solidFill>
              <a:effectLst/>
              <a:uLnTx/>
              <a:uFillTx/>
              <a:latin typeface="+mj-lt"/>
            </a:endParaRPr>
          </a:p>
        </p:txBody>
      </p:sp>
    </p:spTree>
    <p:extLst>
      <p:ext uri="{BB962C8B-B14F-4D97-AF65-F5344CB8AC3E}">
        <p14:creationId xmlns:p14="http://schemas.microsoft.com/office/powerpoint/2010/main" val="32194679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Cenário de Integração de Sistemas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pic>
        <p:nvPicPr>
          <p:cNvPr id="122" name="Picture 30" descr="Tower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695" y="1754219"/>
            <a:ext cx="1147060" cy="1590613"/>
          </a:xfrm>
          <a:prstGeom prst="rect">
            <a:avLst/>
          </a:prstGeom>
          <a:noFill/>
          <a:extLst>
            <a:ext uri="{909E8E84-426E-40DD-AFC4-6F175D3DCCD1}">
              <a14:hiddenFill xmlns:a14="http://schemas.microsoft.com/office/drawing/2010/main">
                <a:solidFill>
                  <a:srgbClr val="FFFFFF"/>
                </a:solidFill>
              </a14:hiddenFill>
            </a:ext>
          </a:extLst>
        </p:spPr>
      </p:pic>
      <p:sp>
        <p:nvSpPr>
          <p:cNvPr id="123" name="AutoShape 38"/>
          <p:cNvSpPr>
            <a:spLocks noChangeArrowheads="1"/>
          </p:cNvSpPr>
          <p:nvPr/>
        </p:nvSpPr>
        <p:spPr bwMode="auto">
          <a:xfrm>
            <a:off x="3215966" y="1036794"/>
            <a:ext cx="2370811" cy="669925"/>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2000" kern="0" noProof="0" dirty="0" err="1" smtClean="0">
                <a:solidFill>
                  <a:sysClr val="windowText" lastClr="000000"/>
                </a:solidFill>
                <a:latin typeface="+mj-lt"/>
              </a:rPr>
              <a:t>Empresa</a:t>
            </a:r>
            <a:endParaRPr lang="en-US" sz="2000" kern="0" dirty="0">
              <a:solidFill>
                <a:sysClr val="windowText" lastClr="000000"/>
              </a:solidFill>
              <a:latin typeface="+mj-lt"/>
            </a:endParaRPr>
          </a:p>
        </p:txBody>
      </p:sp>
      <p:pic>
        <p:nvPicPr>
          <p:cNvPr id="13" name="Picture 48"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61" y="2538803"/>
            <a:ext cx="809625" cy="984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8"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971" y="4579330"/>
            <a:ext cx="809625" cy="984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8"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863" y="2458873"/>
            <a:ext cx="809625" cy="984250"/>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38"/>
          <p:cNvSpPr>
            <a:spLocks noChangeArrowheads="1"/>
          </p:cNvSpPr>
          <p:nvPr/>
        </p:nvSpPr>
        <p:spPr bwMode="auto">
          <a:xfrm>
            <a:off x="256772" y="1965415"/>
            <a:ext cx="1475975" cy="456566"/>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2000" i="0" u="none" strike="noStrike" kern="0" cap="none" spc="0" normalizeH="0" baseline="0" noProof="0" dirty="0" smtClean="0">
                <a:ln>
                  <a:noFill/>
                </a:ln>
                <a:solidFill>
                  <a:sysClr val="windowText" lastClr="000000"/>
                </a:solidFill>
                <a:effectLst/>
                <a:uLnTx/>
                <a:uFillTx/>
                <a:latin typeface="+mj-lt"/>
              </a:rPr>
              <a:t>Financeiro</a:t>
            </a:r>
          </a:p>
        </p:txBody>
      </p:sp>
      <p:sp>
        <p:nvSpPr>
          <p:cNvPr id="17" name="AutoShape 38"/>
          <p:cNvSpPr>
            <a:spLocks noChangeArrowheads="1"/>
          </p:cNvSpPr>
          <p:nvPr/>
        </p:nvSpPr>
        <p:spPr bwMode="auto">
          <a:xfrm>
            <a:off x="7272971" y="4017272"/>
            <a:ext cx="1290156" cy="456566"/>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2000" kern="0" dirty="0" err="1" smtClean="0">
                <a:solidFill>
                  <a:sysClr val="windowText" lastClr="000000"/>
                </a:solidFill>
                <a:latin typeface="+mj-lt"/>
              </a:rPr>
              <a:t>Jurídico</a:t>
            </a:r>
            <a:endParaRPr kumimoji="0" lang="en-US" sz="2000" i="0" u="none" strike="noStrike" kern="0" cap="none" spc="0" normalizeH="0" baseline="0" noProof="0" dirty="0" smtClean="0">
              <a:ln>
                <a:noFill/>
              </a:ln>
              <a:solidFill>
                <a:sysClr val="windowText" lastClr="000000"/>
              </a:solidFill>
              <a:effectLst/>
              <a:uLnTx/>
              <a:uFillTx/>
              <a:latin typeface="+mj-lt"/>
            </a:endParaRPr>
          </a:p>
        </p:txBody>
      </p:sp>
      <p:sp>
        <p:nvSpPr>
          <p:cNvPr id="18" name="AutoShape 38"/>
          <p:cNvSpPr>
            <a:spLocks noChangeArrowheads="1"/>
          </p:cNvSpPr>
          <p:nvPr/>
        </p:nvSpPr>
        <p:spPr bwMode="auto">
          <a:xfrm>
            <a:off x="6862597" y="1899381"/>
            <a:ext cx="1290156" cy="456566"/>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2000" kern="0" dirty="0" err="1" smtClean="0">
                <a:solidFill>
                  <a:sysClr val="windowText" lastClr="000000"/>
                </a:solidFill>
                <a:latin typeface="+mj-lt"/>
              </a:rPr>
              <a:t>Vendas</a:t>
            </a:r>
            <a:endParaRPr kumimoji="0" lang="en-US" sz="2000" i="0" u="none" strike="noStrike" kern="0" cap="none" spc="0" normalizeH="0" baseline="0" noProof="0" dirty="0" smtClean="0">
              <a:ln>
                <a:noFill/>
              </a:ln>
              <a:solidFill>
                <a:sysClr val="windowText" lastClr="000000"/>
              </a:solidFill>
              <a:effectLst/>
              <a:uLnTx/>
              <a:uFillTx/>
              <a:latin typeface="+mj-lt"/>
            </a:endParaRPr>
          </a:p>
        </p:txBody>
      </p:sp>
      <p:pic>
        <p:nvPicPr>
          <p:cNvPr id="19" name="Picture 32" descr="WebServices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473" y="2584400"/>
            <a:ext cx="709935" cy="508547"/>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46"/>
          <p:cNvSpPr>
            <a:spLocks noChangeArrowheads="1"/>
          </p:cNvSpPr>
          <p:nvPr/>
        </p:nvSpPr>
        <p:spPr bwMode="auto">
          <a:xfrm>
            <a:off x="1768636" y="3092947"/>
            <a:ext cx="1188226" cy="352304"/>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err="1" smtClean="0">
                <a:solidFill>
                  <a:sysClr val="windowText" lastClr="000000"/>
                </a:solidFill>
                <a:latin typeface="+mj-lt"/>
              </a:rPr>
              <a:t>Serviço</a:t>
            </a:r>
            <a:endParaRPr kumimoji="0" lang="en-US" sz="1400" i="0" u="none" strike="noStrike" kern="0" cap="none" spc="0" normalizeH="0" baseline="0" noProof="0" dirty="0" smtClean="0">
              <a:ln>
                <a:noFill/>
              </a:ln>
              <a:solidFill>
                <a:sysClr val="windowText" lastClr="000000"/>
              </a:solidFill>
              <a:effectLst/>
              <a:uLnTx/>
              <a:uFillTx/>
              <a:latin typeface="+mj-lt"/>
            </a:endParaRPr>
          </a:p>
        </p:txBody>
      </p:sp>
      <p:pic>
        <p:nvPicPr>
          <p:cNvPr id="23" name="Picture 48" descr="Computer_DesktopComputerSansKeyboard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23" y="4579330"/>
            <a:ext cx="809625" cy="984250"/>
          </a:xfrm>
          <a:prstGeom prst="rect">
            <a:avLst/>
          </a:prstGeom>
          <a:noFill/>
          <a:extLst>
            <a:ext uri="{909E8E84-426E-40DD-AFC4-6F175D3DCCD1}">
              <a14:hiddenFill xmlns:a14="http://schemas.microsoft.com/office/drawing/2010/main">
                <a:solidFill>
                  <a:srgbClr val="FFFFFF"/>
                </a:solidFill>
              </a14:hiddenFill>
            </a:ext>
          </a:extLst>
        </p:spPr>
      </p:pic>
      <p:sp>
        <p:nvSpPr>
          <p:cNvPr id="24" name="AutoShape 38"/>
          <p:cNvSpPr>
            <a:spLocks noChangeArrowheads="1"/>
          </p:cNvSpPr>
          <p:nvPr/>
        </p:nvSpPr>
        <p:spPr bwMode="auto">
          <a:xfrm>
            <a:off x="461823" y="3966418"/>
            <a:ext cx="574073" cy="456566"/>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2000" kern="0" dirty="0" smtClean="0">
                <a:solidFill>
                  <a:sysClr val="windowText" lastClr="000000"/>
                </a:solidFill>
                <a:latin typeface="+mj-lt"/>
              </a:rPr>
              <a:t>RH</a:t>
            </a:r>
            <a:endParaRPr kumimoji="0" lang="en-US" sz="2000" i="0" u="none" strike="noStrike" kern="0" cap="none" spc="0" normalizeH="0" baseline="0" noProof="0" dirty="0" smtClean="0">
              <a:ln>
                <a:noFill/>
              </a:ln>
              <a:solidFill>
                <a:sysClr val="windowText" lastClr="000000"/>
              </a:solidFill>
              <a:effectLst/>
              <a:uLnTx/>
              <a:uFillTx/>
              <a:latin typeface="+mj-lt"/>
            </a:endParaRPr>
          </a:p>
        </p:txBody>
      </p:sp>
      <p:pic>
        <p:nvPicPr>
          <p:cNvPr id="25" name="Picture 45" descr="Internet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638" y="4491732"/>
            <a:ext cx="1327626" cy="132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CC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rgbClr val="AFAFAF"/>
                  </a:outerShdw>
                </a:effectLst>
              </a14:hiddenEffects>
            </a:ext>
          </a:extLst>
        </p:spPr>
      </p:pic>
      <p:sp>
        <p:nvSpPr>
          <p:cNvPr id="26" name="AutoShape 46"/>
          <p:cNvSpPr>
            <a:spLocks noChangeArrowheads="1"/>
          </p:cNvSpPr>
          <p:nvPr/>
        </p:nvSpPr>
        <p:spPr bwMode="auto">
          <a:xfrm>
            <a:off x="3702195" y="5027580"/>
            <a:ext cx="1147060" cy="292364"/>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2000" kern="0" dirty="0" smtClean="0">
                <a:solidFill>
                  <a:sysClr val="windowText" lastClr="000000"/>
                </a:solidFill>
                <a:latin typeface="+mj-lt"/>
              </a:rPr>
              <a:t>Intranet</a:t>
            </a:r>
            <a:endParaRPr kumimoji="0" lang="en-US" sz="2000" i="0" u="none" strike="noStrike" kern="0" cap="none" spc="0" normalizeH="0" baseline="0" noProof="0" dirty="0" smtClean="0">
              <a:ln>
                <a:noFill/>
              </a:ln>
              <a:solidFill>
                <a:sysClr val="windowText" lastClr="000000"/>
              </a:solidFill>
              <a:effectLst/>
              <a:uLnTx/>
              <a:uFillTx/>
              <a:latin typeface="+mj-lt"/>
            </a:endParaRPr>
          </a:p>
        </p:txBody>
      </p:sp>
      <p:sp>
        <p:nvSpPr>
          <p:cNvPr id="27" name="Line 42"/>
          <p:cNvSpPr>
            <a:spLocks noChangeShapeType="1"/>
          </p:cNvSpPr>
          <p:nvPr/>
        </p:nvSpPr>
        <p:spPr bwMode="auto">
          <a:xfrm>
            <a:off x="1477285" y="3387362"/>
            <a:ext cx="2131353" cy="127785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i="0" u="none" strike="noStrike" kern="0" cap="none" spc="0" normalizeH="0" baseline="0" noProof="0" smtClean="0">
              <a:ln>
                <a:noFill/>
              </a:ln>
              <a:solidFill>
                <a:sysClr val="windowText" lastClr="000000"/>
              </a:solidFill>
              <a:effectLst/>
              <a:uLnTx/>
              <a:uFillTx/>
              <a:latin typeface="+mj-lt"/>
            </a:endParaRPr>
          </a:p>
        </p:txBody>
      </p:sp>
      <p:sp>
        <p:nvSpPr>
          <p:cNvPr id="28" name="Line 42"/>
          <p:cNvSpPr>
            <a:spLocks noChangeShapeType="1"/>
          </p:cNvSpPr>
          <p:nvPr/>
        </p:nvSpPr>
        <p:spPr bwMode="auto">
          <a:xfrm>
            <a:off x="1477286" y="5319944"/>
            <a:ext cx="2091844" cy="5328"/>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i="0" u="none" strike="noStrike" kern="0" cap="none" spc="0" normalizeH="0" baseline="0" noProof="0" smtClean="0">
              <a:ln>
                <a:noFill/>
              </a:ln>
              <a:solidFill>
                <a:sysClr val="windowText" lastClr="000000"/>
              </a:solidFill>
              <a:effectLst/>
              <a:uLnTx/>
              <a:uFillTx/>
              <a:latin typeface="+mj-lt"/>
            </a:endParaRPr>
          </a:p>
        </p:txBody>
      </p:sp>
      <p:sp>
        <p:nvSpPr>
          <p:cNvPr id="29" name="Line 42"/>
          <p:cNvSpPr>
            <a:spLocks noChangeShapeType="1"/>
          </p:cNvSpPr>
          <p:nvPr/>
        </p:nvSpPr>
        <p:spPr bwMode="auto">
          <a:xfrm flipH="1">
            <a:off x="4896754" y="3253837"/>
            <a:ext cx="2161070" cy="1460666"/>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i="0" u="none" strike="noStrike" kern="0" cap="none" spc="0" normalizeH="0" baseline="0" noProof="0" smtClean="0">
              <a:ln>
                <a:noFill/>
              </a:ln>
              <a:solidFill>
                <a:sysClr val="windowText" lastClr="000000"/>
              </a:solidFill>
              <a:effectLst/>
              <a:uLnTx/>
              <a:uFillTx/>
              <a:latin typeface="+mj-lt"/>
            </a:endParaRPr>
          </a:p>
        </p:txBody>
      </p:sp>
      <p:sp>
        <p:nvSpPr>
          <p:cNvPr id="30" name="Line 42"/>
          <p:cNvSpPr>
            <a:spLocks noChangeShapeType="1"/>
          </p:cNvSpPr>
          <p:nvPr/>
        </p:nvSpPr>
        <p:spPr bwMode="auto">
          <a:xfrm flipH="1">
            <a:off x="4936263" y="5319944"/>
            <a:ext cx="2336707"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i="0" u="none" strike="noStrike" kern="0" cap="none" spc="0" normalizeH="0" baseline="0" noProof="0" smtClean="0">
              <a:ln>
                <a:noFill/>
              </a:ln>
              <a:solidFill>
                <a:sysClr val="windowText" lastClr="000000"/>
              </a:solidFill>
              <a:effectLst/>
              <a:uLnTx/>
              <a:uFillTx/>
              <a:latin typeface="+mj-lt"/>
            </a:endParaRPr>
          </a:p>
        </p:txBody>
      </p:sp>
      <p:sp>
        <p:nvSpPr>
          <p:cNvPr id="31" name="Line 42"/>
          <p:cNvSpPr>
            <a:spLocks noChangeShapeType="1"/>
          </p:cNvSpPr>
          <p:nvPr/>
        </p:nvSpPr>
        <p:spPr bwMode="auto">
          <a:xfrm flipV="1">
            <a:off x="4250150" y="3466923"/>
            <a:ext cx="0" cy="980456"/>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1800" i="0" u="none" strike="noStrike" kern="0" cap="none" spc="0" normalizeH="0" baseline="0" noProof="0" smtClean="0">
              <a:ln>
                <a:noFill/>
              </a:ln>
              <a:solidFill>
                <a:sysClr val="windowText" lastClr="000000"/>
              </a:solidFill>
              <a:effectLst/>
              <a:uLnTx/>
              <a:uFillTx/>
              <a:latin typeface="+mj-lt"/>
            </a:endParaRPr>
          </a:p>
        </p:txBody>
      </p:sp>
      <p:pic>
        <p:nvPicPr>
          <p:cNvPr id="32" name="Picture 32" descr="WebServices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5458" y="4250200"/>
            <a:ext cx="709935" cy="508547"/>
          </a:xfrm>
          <a:prstGeom prst="rect">
            <a:avLst/>
          </a:prstGeom>
          <a:noFill/>
          <a:extLst>
            <a:ext uri="{909E8E84-426E-40DD-AFC4-6F175D3DCCD1}">
              <a14:hiddenFill xmlns:a14="http://schemas.microsoft.com/office/drawing/2010/main">
                <a:solidFill>
                  <a:srgbClr val="FFFFFF"/>
                </a:solidFill>
              </a14:hiddenFill>
            </a:ext>
          </a:extLst>
        </p:spPr>
      </p:pic>
      <p:sp>
        <p:nvSpPr>
          <p:cNvPr id="33" name="AutoShape 46"/>
          <p:cNvSpPr>
            <a:spLocks noChangeArrowheads="1"/>
          </p:cNvSpPr>
          <p:nvPr/>
        </p:nvSpPr>
        <p:spPr bwMode="auto">
          <a:xfrm>
            <a:off x="5920621" y="4758748"/>
            <a:ext cx="1188226" cy="357926"/>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err="1" smtClean="0">
                <a:solidFill>
                  <a:sysClr val="windowText" lastClr="000000"/>
                </a:solidFill>
                <a:latin typeface="+mj-lt"/>
              </a:rPr>
              <a:t>Serviço</a:t>
            </a:r>
            <a:endParaRPr kumimoji="0" lang="en-US" sz="1400" i="0" u="none" strike="noStrike" kern="0" cap="none" spc="0" normalizeH="0" baseline="0" noProof="0" dirty="0" smtClean="0">
              <a:ln>
                <a:noFill/>
              </a:ln>
              <a:solidFill>
                <a:sysClr val="windowText" lastClr="000000"/>
              </a:solidFill>
              <a:effectLst/>
              <a:uLnTx/>
              <a:uFillTx/>
              <a:latin typeface="+mj-lt"/>
            </a:endParaRPr>
          </a:p>
        </p:txBody>
      </p:sp>
      <p:pic>
        <p:nvPicPr>
          <p:cNvPr id="34" name="Picture 32" descr="WebServices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780" y="4250199"/>
            <a:ext cx="709935" cy="508547"/>
          </a:xfrm>
          <a:prstGeom prst="rect">
            <a:avLst/>
          </a:prstGeom>
          <a:noFill/>
          <a:extLst>
            <a:ext uri="{909E8E84-426E-40DD-AFC4-6F175D3DCCD1}">
              <a14:hiddenFill xmlns:a14="http://schemas.microsoft.com/office/drawing/2010/main">
                <a:solidFill>
                  <a:srgbClr val="FFFFFF"/>
                </a:solidFill>
              </a14:hiddenFill>
            </a:ext>
          </a:extLst>
        </p:spPr>
      </p:pic>
      <p:sp>
        <p:nvSpPr>
          <p:cNvPr id="35" name="AutoShape 46"/>
          <p:cNvSpPr>
            <a:spLocks noChangeArrowheads="1"/>
          </p:cNvSpPr>
          <p:nvPr/>
        </p:nvSpPr>
        <p:spPr bwMode="auto">
          <a:xfrm>
            <a:off x="1654943" y="4758746"/>
            <a:ext cx="1188226" cy="389818"/>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err="1" smtClean="0">
                <a:solidFill>
                  <a:sysClr val="windowText" lastClr="000000"/>
                </a:solidFill>
                <a:latin typeface="+mj-lt"/>
              </a:rPr>
              <a:t>Serviço</a:t>
            </a:r>
            <a:endParaRPr kumimoji="0" lang="en-US" sz="1400" i="0" u="none" strike="noStrike" kern="0" cap="none" spc="0" normalizeH="0" baseline="0" noProof="0" dirty="0" smtClean="0">
              <a:ln>
                <a:noFill/>
              </a:ln>
              <a:solidFill>
                <a:sysClr val="windowText" lastClr="000000"/>
              </a:solidFill>
              <a:effectLst/>
              <a:uLnTx/>
              <a:uFillTx/>
              <a:latin typeface="+mj-lt"/>
            </a:endParaRPr>
          </a:p>
        </p:txBody>
      </p:sp>
      <p:pic>
        <p:nvPicPr>
          <p:cNvPr id="36" name="Picture 32" descr="WebServices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465" y="2584399"/>
            <a:ext cx="709935" cy="508547"/>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46"/>
          <p:cNvSpPr>
            <a:spLocks noChangeArrowheads="1"/>
          </p:cNvSpPr>
          <p:nvPr/>
        </p:nvSpPr>
        <p:spPr bwMode="auto">
          <a:xfrm>
            <a:off x="5359628" y="3092946"/>
            <a:ext cx="1188226" cy="345106"/>
          </a:xfrm>
          <a:prstGeom prst="roundRect">
            <a:avLst>
              <a:gd name="adj" fmla="val 4167"/>
            </a:avLst>
          </a:prstGeom>
          <a:solidFill>
            <a:srgbClr val="FFFFFF"/>
          </a:solidFill>
          <a:ln w="9525" algn="ctr">
            <a:solidFill>
              <a:srgbClr val="4D4D4D"/>
            </a:solidFill>
            <a:round/>
            <a:headEnd/>
            <a:tailEnd/>
          </a:ln>
          <a:effectLst>
            <a:outerShdw dist="35921" dir="2700000" algn="ctr" rotWithShape="0">
              <a:srgbClr val="AFAFAF"/>
            </a:outerShdw>
          </a:effectLst>
        </p:spPr>
        <p:txBody>
          <a:bodyPr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err="1" smtClean="0">
                <a:solidFill>
                  <a:sysClr val="windowText" lastClr="000000"/>
                </a:solidFill>
                <a:latin typeface="+mj-lt"/>
              </a:rPr>
              <a:t>Serviço</a:t>
            </a:r>
            <a:endParaRPr kumimoji="0" lang="en-US" sz="1400" i="0" u="none" strike="noStrike" kern="0" cap="none" spc="0" normalizeH="0" baseline="0" noProof="0" dirty="0" smtClean="0">
              <a:ln>
                <a:noFill/>
              </a:ln>
              <a:solidFill>
                <a:sysClr val="windowText" lastClr="000000"/>
              </a:solidFill>
              <a:effectLst/>
              <a:uLnTx/>
              <a:uFillTx/>
              <a:latin typeface="+mj-lt"/>
            </a:endParaRPr>
          </a:p>
        </p:txBody>
      </p:sp>
    </p:spTree>
    <p:extLst>
      <p:ext uri="{BB962C8B-B14F-4D97-AF65-F5344CB8AC3E}">
        <p14:creationId xmlns:p14="http://schemas.microsoft.com/office/powerpoint/2010/main" val="319548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841BEA-1025-42C1-8099-4136188DAB56}">
  <ds:schemaRefs>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4141</TotalTime>
  <Words>1005</Words>
  <Application>Microsoft Office PowerPoint</Application>
  <PresentationFormat>Apresentação na tela (4:3)</PresentationFormat>
  <Paragraphs>201</Paragraphs>
  <Slides>21</Slides>
  <Notes>2</Notes>
  <HiddenSlides>0</HiddenSlides>
  <MMClips>0</MMClips>
  <ScaleCrop>false</ScaleCrop>
  <HeadingPairs>
    <vt:vector size="4" baseType="variant">
      <vt:variant>
        <vt:lpstr>Tema</vt:lpstr>
      </vt:variant>
      <vt:variant>
        <vt:i4>7</vt:i4>
      </vt:variant>
      <vt:variant>
        <vt:lpstr>Títulos de slides</vt:lpstr>
      </vt:variant>
      <vt:variant>
        <vt:i4>21</vt:i4>
      </vt:variant>
    </vt:vector>
  </HeadingPairs>
  <TitlesOfParts>
    <vt:vector size="28"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Web Services</vt:lpstr>
      <vt:lpstr>Introdução Web Service</vt:lpstr>
      <vt:lpstr>Considerações sobre Web Services</vt:lpstr>
      <vt:lpstr>Aviso Importante</vt:lpstr>
      <vt:lpstr>Principais Cenários de Utilização</vt:lpstr>
      <vt:lpstr>Cenário Padrão de um Web Service</vt:lpstr>
      <vt:lpstr>Cenário de Vários Web Services</vt:lpstr>
      <vt:lpstr>Cenário de Integração de Empresas</vt:lpstr>
      <vt:lpstr>Cenário de Integração de Sistemas</vt:lpstr>
      <vt:lpstr>Demonstração</vt:lpstr>
      <vt:lpstr>Demonstração</vt:lpstr>
      <vt:lpstr>InfraEstrutura dos Web Services</vt:lpstr>
      <vt:lpstr>Serviço de Descoberta</vt:lpstr>
      <vt:lpstr>Descrição do Serviço</vt:lpstr>
      <vt:lpstr>Protocolo de Transporte</vt:lpstr>
      <vt:lpstr>Demonstração (DataSet Tipado)</vt:lpstr>
      <vt:lpstr>Demonstração (DataSet Tipado)</vt:lpstr>
      <vt:lpstr>Demonstração (Consumindo WS) </vt:lpstr>
      <vt:lpstr>Considerações sobre Métodos</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Leonardo Lourenço</dc:creator>
  <cp:lastModifiedBy>Leonardo</cp:lastModifiedBy>
  <cp:revision>568</cp:revision>
  <dcterms:created xsi:type="dcterms:W3CDTF">2009-11-30T15:12:17Z</dcterms:created>
  <dcterms:modified xsi:type="dcterms:W3CDTF">2011-11-21T14:36:31Z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