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4" r:id="rId4"/>
  </p:sldMasterIdLst>
  <p:sldIdLst>
    <p:sldId id="256" r:id="rId5"/>
    <p:sldId id="257" r:id="rId6"/>
    <p:sldId id="258" r:id="rId7"/>
    <p:sldId id="259" r:id="rId8"/>
    <p:sldId id="260" r:id="rId9"/>
    <p:sldId id="262" r:id="rId10"/>
    <p:sldId id="261" r:id="rId11"/>
    <p:sldId id="263" r:id="rId12"/>
    <p:sldId id="282" r:id="rId13"/>
    <p:sldId id="271" r:id="rId14"/>
    <p:sldId id="274" r:id="rId15"/>
    <p:sldId id="273" r:id="rId16"/>
    <p:sldId id="272" r:id="rId17"/>
    <p:sldId id="275" r:id="rId18"/>
    <p:sldId id="265" r:id="rId19"/>
    <p:sldId id="266" r:id="rId20"/>
    <p:sldId id="276" r:id="rId21"/>
    <p:sldId id="277" r:id="rId22"/>
    <p:sldId id="278" r:id="rId23"/>
    <p:sldId id="280" r:id="rId24"/>
    <p:sldId id="279" r:id="rId25"/>
    <p:sldId id="281" r:id="rId26"/>
    <p:sldId id="285" r:id="rId27"/>
    <p:sldId id="286" r:id="rId28"/>
    <p:sldId id="26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/>
    <p:restoredTop sz="94648"/>
  </p:normalViewPr>
  <p:slideViewPr>
    <p:cSldViewPr snapToGrid="0">
      <p:cViewPr varScale="1">
        <p:scale>
          <a:sx n="112" d="100"/>
          <a:sy n="112" d="100"/>
        </p:scale>
        <p:origin x="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CFDB3C-5543-44DD-A143-3286779252E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B10DC23-F879-4ABA-A9A5-24B6A6CC0C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Arial"/>
              <a:cs typeface="Arial"/>
            </a:rPr>
            <a:t>Project goals</a:t>
          </a:r>
          <a:endParaRPr lang="en-US" b="1" i="0" u="none" strike="noStrike" cap="none" baseline="0" noProof="0">
            <a:latin typeface="Arial"/>
            <a:cs typeface="Arial"/>
          </a:endParaRPr>
        </a:p>
      </dgm:t>
    </dgm:pt>
    <dgm:pt modelId="{147D7A46-36A1-4BA4-9638-CB070952A9FC}" type="parTrans" cxnId="{CC8BACED-4BB1-40A5-A12F-CBA9274FA2D3}">
      <dgm:prSet/>
      <dgm:spPr/>
      <dgm:t>
        <a:bodyPr/>
        <a:lstStyle/>
        <a:p>
          <a:endParaRPr lang="en-US"/>
        </a:p>
      </dgm:t>
    </dgm:pt>
    <dgm:pt modelId="{F06886D4-9124-4303-9253-4B7943958D40}" type="sibTrans" cxnId="{CC8BACED-4BB1-40A5-A12F-CBA9274FA2D3}">
      <dgm:prSet/>
      <dgm:spPr/>
      <dgm:t>
        <a:bodyPr/>
        <a:lstStyle/>
        <a:p>
          <a:endParaRPr lang="en-US"/>
        </a:p>
      </dgm:t>
    </dgm:pt>
    <dgm:pt modelId="{D00FECE2-0F23-49F4-A616-BEECF65183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Arial"/>
              <a:cs typeface="Arial"/>
            </a:rPr>
            <a:t>ER Diagram</a:t>
          </a:r>
        </a:p>
      </dgm:t>
    </dgm:pt>
    <dgm:pt modelId="{EA61BCBF-1D27-4B1E-BA3C-ADFBB9AB584F}" type="parTrans" cxnId="{5FB58EEA-ADD8-4A53-9992-60EC7E83A86C}">
      <dgm:prSet/>
      <dgm:spPr/>
      <dgm:t>
        <a:bodyPr/>
        <a:lstStyle/>
        <a:p>
          <a:endParaRPr lang="en-US"/>
        </a:p>
      </dgm:t>
    </dgm:pt>
    <dgm:pt modelId="{F8E3772A-D1C2-4492-8544-532EC7A0F9BF}" type="sibTrans" cxnId="{5FB58EEA-ADD8-4A53-9992-60EC7E83A86C}">
      <dgm:prSet/>
      <dgm:spPr/>
      <dgm:t>
        <a:bodyPr/>
        <a:lstStyle/>
        <a:p>
          <a:endParaRPr lang="en-US"/>
        </a:p>
      </dgm:t>
    </dgm:pt>
    <dgm:pt modelId="{D3D9B467-7EE6-4950-AC01-3A7FED7419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Arial"/>
              <a:cs typeface="Arial"/>
            </a:rPr>
            <a:t>Forms</a:t>
          </a:r>
        </a:p>
      </dgm:t>
    </dgm:pt>
    <dgm:pt modelId="{4086877B-DBFF-4824-A8F6-436C759ABF14}" type="parTrans" cxnId="{EAA0CD5C-83FD-44A3-9BF3-F21F0434B616}">
      <dgm:prSet/>
      <dgm:spPr/>
      <dgm:t>
        <a:bodyPr/>
        <a:lstStyle/>
        <a:p>
          <a:endParaRPr lang="en-US"/>
        </a:p>
      </dgm:t>
    </dgm:pt>
    <dgm:pt modelId="{D4985289-6816-48FE-AA03-043370CB247A}" type="sibTrans" cxnId="{EAA0CD5C-83FD-44A3-9BF3-F21F0434B616}">
      <dgm:prSet/>
      <dgm:spPr/>
      <dgm:t>
        <a:bodyPr/>
        <a:lstStyle/>
        <a:p>
          <a:endParaRPr lang="en-US"/>
        </a:p>
      </dgm:t>
    </dgm:pt>
    <dgm:pt modelId="{3A31C366-A382-4206-9823-75B05361C0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Arial"/>
              <a:cs typeface="Arial"/>
            </a:rPr>
            <a:t>Major data questions</a:t>
          </a:r>
        </a:p>
      </dgm:t>
    </dgm:pt>
    <dgm:pt modelId="{67839B00-F75C-41DA-A296-1A62FFF71D81}" type="parTrans" cxnId="{AD6BDCD8-ABD4-4642-B8B4-B7382B7A5BFF}">
      <dgm:prSet/>
      <dgm:spPr/>
      <dgm:t>
        <a:bodyPr/>
        <a:lstStyle/>
        <a:p>
          <a:endParaRPr lang="en-US"/>
        </a:p>
      </dgm:t>
    </dgm:pt>
    <dgm:pt modelId="{40E4074F-8427-42A3-9053-1C55427BE409}" type="sibTrans" cxnId="{AD6BDCD8-ABD4-4642-B8B4-B7382B7A5BFF}">
      <dgm:prSet/>
      <dgm:spPr/>
      <dgm:t>
        <a:bodyPr/>
        <a:lstStyle/>
        <a:p>
          <a:endParaRPr lang="en-US"/>
        </a:p>
      </dgm:t>
    </dgm:pt>
    <dgm:pt modelId="{48AEA83B-9D17-450C-80FA-B74F69AC1E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Arial"/>
              <a:cs typeface="Arial"/>
            </a:rPr>
            <a:t>Reports</a:t>
          </a:r>
        </a:p>
      </dgm:t>
    </dgm:pt>
    <dgm:pt modelId="{8849C5C2-F346-4EC1-A00A-F26591E7415C}" type="parTrans" cxnId="{16923A71-432A-4CDF-AC5C-129F830E588B}">
      <dgm:prSet/>
      <dgm:spPr/>
      <dgm:t>
        <a:bodyPr/>
        <a:lstStyle/>
        <a:p>
          <a:endParaRPr lang="en-US"/>
        </a:p>
      </dgm:t>
    </dgm:pt>
    <dgm:pt modelId="{64A80196-3E7C-4E12-B23F-D11CB7335826}" type="sibTrans" cxnId="{16923A71-432A-4CDF-AC5C-129F830E588B}">
      <dgm:prSet/>
      <dgm:spPr/>
      <dgm:t>
        <a:bodyPr/>
        <a:lstStyle/>
        <a:p>
          <a:endParaRPr lang="en-US"/>
        </a:p>
      </dgm:t>
    </dgm:pt>
    <dgm:pt modelId="{9285AFDE-907A-40D9-BD1A-A8D1C32A77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Arial"/>
              <a:cs typeface="Arial"/>
            </a:rPr>
            <a:t>Trigger</a:t>
          </a:r>
        </a:p>
      </dgm:t>
    </dgm:pt>
    <dgm:pt modelId="{81619012-B471-4251-8DF8-FD10FFEEDAD9}" type="parTrans" cxnId="{ECF3813F-0418-4CA4-AF65-F7DBAA8322AD}">
      <dgm:prSet/>
      <dgm:spPr/>
      <dgm:t>
        <a:bodyPr/>
        <a:lstStyle/>
        <a:p>
          <a:endParaRPr lang="en-US"/>
        </a:p>
      </dgm:t>
    </dgm:pt>
    <dgm:pt modelId="{D32719EC-E410-4101-8461-40A64359F0D4}" type="sibTrans" cxnId="{ECF3813F-0418-4CA4-AF65-F7DBAA8322AD}">
      <dgm:prSet/>
      <dgm:spPr/>
      <dgm:t>
        <a:bodyPr/>
        <a:lstStyle/>
        <a:p>
          <a:endParaRPr lang="en-US"/>
        </a:p>
      </dgm:t>
    </dgm:pt>
    <dgm:pt modelId="{4CB24CA1-5D00-43B6-A5F7-E071E8A398E2}" type="pres">
      <dgm:prSet presAssocID="{57CFDB3C-5543-44DD-A143-3286779252EE}" presName="root" presStyleCnt="0">
        <dgm:presLayoutVars>
          <dgm:dir/>
          <dgm:resizeHandles val="exact"/>
        </dgm:presLayoutVars>
      </dgm:prSet>
      <dgm:spPr/>
    </dgm:pt>
    <dgm:pt modelId="{26861960-F9DD-49E9-8CF7-97DC3CAF9F86}" type="pres">
      <dgm:prSet presAssocID="{BB10DC23-F879-4ABA-A9A5-24B6A6CC0C4B}" presName="compNode" presStyleCnt="0"/>
      <dgm:spPr/>
    </dgm:pt>
    <dgm:pt modelId="{25C2D5AA-3F6B-41BE-B2CC-F7F092179965}" type="pres">
      <dgm:prSet presAssocID="{BB10DC23-F879-4ABA-A9A5-24B6A6CC0C4B}" presName="bgRect" presStyleLbl="bgShp" presStyleIdx="0" presStyleCnt="6"/>
      <dgm:spPr/>
    </dgm:pt>
    <dgm:pt modelId="{455CDD22-82C6-4679-8B4D-C7FEBE15A5DC}" type="pres">
      <dgm:prSet presAssocID="{BB10DC23-F879-4ABA-A9A5-24B6A6CC0C4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C04938FE-F711-4F77-B72F-C150DFD5B3F7}" type="pres">
      <dgm:prSet presAssocID="{BB10DC23-F879-4ABA-A9A5-24B6A6CC0C4B}" presName="spaceRect" presStyleCnt="0"/>
      <dgm:spPr/>
    </dgm:pt>
    <dgm:pt modelId="{F65DF4E8-3AAC-468B-8065-BF7F9A8C5B27}" type="pres">
      <dgm:prSet presAssocID="{BB10DC23-F879-4ABA-A9A5-24B6A6CC0C4B}" presName="parTx" presStyleLbl="revTx" presStyleIdx="0" presStyleCnt="6">
        <dgm:presLayoutVars>
          <dgm:chMax val="0"/>
          <dgm:chPref val="0"/>
        </dgm:presLayoutVars>
      </dgm:prSet>
      <dgm:spPr/>
    </dgm:pt>
    <dgm:pt modelId="{7CBC257B-43C4-4935-AF23-16DCFA6967CA}" type="pres">
      <dgm:prSet presAssocID="{F06886D4-9124-4303-9253-4B7943958D40}" presName="sibTrans" presStyleCnt="0"/>
      <dgm:spPr/>
    </dgm:pt>
    <dgm:pt modelId="{3CB24B34-9091-430D-93E3-FA9C71DE8547}" type="pres">
      <dgm:prSet presAssocID="{D00FECE2-0F23-49F4-A616-BEECF6518399}" presName="compNode" presStyleCnt="0"/>
      <dgm:spPr/>
    </dgm:pt>
    <dgm:pt modelId="{DA68978B-8FF8-4BE9-BA6A-A8DEE5763BD6}" type="pres">
      <dgm:prSet presAssocID="{D00FECE2-0F23-49F4-A616-BEECF6518399}" presName="bgRect" presStyleLbl="bgShp" presStyleIdx="1" presStyleCnt="6"/>
      <dgm:spPr/>
    </dgm:pt>
    <dgm:pt modelId="{776AA5AE-1A52-4E73-B3CE-DA233F040D30}" type="pres">
      <dgm:prSet presAssocID="{D00FECE2-0F23-49F4-A616-BEECF651839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D3A19E93-38BE-4747-B908-A8AFF9FC1420}" type="pres">
      <dgm:prSet presAssocID="{D00FECE2-0F23-49F4-A616-BEECF6518399}" presName="spaceRect" presStyleCnt="0"/>
      <dgm:spPr/>
    </dgm:pt>
    <dgm:pt modelId="{8A4CE8EB-C473-44DE-98D6-9CE1FAD1FDFC}" type="pres">
      <dgm:prSet presAssocID="{D00FECE2-0F23-49F4-A616-BEECF6518399}" presName="parTx" presStyleLbl="revTx" presStyleIdx="1" presStyleCnt="6">
        <dgm:presLayoutVars>
          <dgm:chMax val="0"/>
          <dgm:chPref val="0"/>
        </dgm:presLayoutVars>
      </dgm:prSet>
      <dgm:spPr/>
    </dgm:pt>
    <dgm:pt modelId="{ADEE835F-73EA-46E9-96F1-96D935DEFBD6}" type="pres">
      <dgm:prSet presAssocID="{F8E3772A-D1C2-4492-8544-532EC7A0F9BF}" presName="sibTrans" presStyleCnt="0"/>
      <dgm:spPr/>
    </dgm:pt>
    <dgm:pt modelId="{12166608-73E7-472D-B587-5198521173D9}" type="pres">
      <dgm:prSet presAssocID="{D3D9B467-7EE6-4950-AC01-3A7FED7419D8}" presName="compNode" presStyleCnt="0"/>
      <dgm:spPr/>
    </dgm:pt>
    <dgm:pt modelId="{510B6C0D-18A7-4EEF-A71B-4B5BD1C2EDF1}" type="pres">
      <dgm:prSet presAssocID="{D3D9B467-7EE6-4950-AC01-3A7FED7419D8}" presName="bgRect" presStyleLbl="bgShp" presStyleIdx="2" presStyleCnt="6"/>
      <dgm:spPr/>
    </dgm:pt>
    <dgm:pt modelId="{489A314A-2F43-4AC8-AF7F-FF8C43D83D2C}" type="pres">
      <dgm:prSet presAssocID="{D3D9B467-7EE6-4950-AC01-3A7FED7419D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E2CF431C-F960-443E-8020-7509E822C527}" type="pres">
      <dgm:prSet presAssocID="{D3D9B467-7EE6-4950-AC01-3A7FED7419D8}" presName="spaceRect" presStyleCnt="0"/>
      <dgm:spPr/>
    </dgm:pt>
    <dgm:pt modelId="{C2D7DDE9-AF93-4DFE-AC70-8920663BA793}" type="pres">
      <dgm:prSet presAssocID="{D3D9B467-7EE6-4950-AC01-3A7FED7419D8}" presName="parTx" presStyleLbl="revTx" presStyleIdx="2" presStyleCnt="6">
        <dgm:presLayoutVars>
          <dgm:chMax val="0"/>
          <dgm:chPref val="0"/>
        </dgm:presLayoutVars>
      </dgm:prSet>
      <dgm:spPr/>
    </dgm:pt>
    <dgm:pt modelId="{CA4937FD-596B-48BA-AA8F-C9DA92FF4094}" type="pres">
      <dgm:prSet presAssocID="{D4985289-6816-48FE-AA03-043370CB247A}" presName="sibTrans" presStyleCnt="0"/>
      <dgm:spPr/>
    </dgm:pt>
    <dgm:pt modelId="{B2761502-1B02-40B7-8A1F-0ED9C199157F}" type="pres">
      <dgm:prSet presAssocID="{3A31C366-A382-4206-9823-75B05361C0FB}" presName="compNode" presStyleCnt="0"/>
      <dgm:spPr/>
    </dgm:pt>
    <dgm:pt modelId="{B01941ED-6D9B-4A07-B75D-A8E44F4616F5}" type="pres">
      <dgm:prSet presAssocID="{3A31C366-A382-4206-9823-75B05361C0FB}" presName="bgRect" presStyleLbl="bgShp" presStyleIdx="3" presStyleCnt="6"/>
      <dgm:spPr/>
    </dgm:pt>
    <dgm:pt modelId="{022AE80E-65BD-4957-95BC-A5058A3C9003}" type="pres">
      <dgm:prSet presAssocID="{3A31C366-A382-4206-9823-75B05361C0F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A6B0CF1-26CB-4DFA-B063-1BEB5C6D3D27}" type="pres">
      <dgm:prSet presAssocID="{3A31C366-A382-4206-9823-75B05361C0FB}" presName="spaceRect" presStyleCnt="0"/>
      <dgm:spPr/>
    </dgm:pt>
    <dgm:pt modelId="{CA0A2F8E-F95C-49D7-934E-94681C3037C1}" type="pres">
      <dgm:prSet presAssocID="{3A31C366-A382-4206-9823-75B05361C0FB}" presName="parTx" presStyleLbl="revTx" presStyleIdx="3" presStyleCnt="6">
        <dgm:presLayoutVars>
          <dgm:chMax val="0"/>
          <dgm:chPref val="0"/>
        </dgm:presLayoutVars>
      </dgm:prSet>
      <dgm:spPr/>
    </dgm:pt>
    <dgm:pt modelId="{622456B4-C2A7-41C1-8E6D-74FAF1BEB8CC}" type="pres">
      <dgm:prSet presAssocID="{40E4074F-8427-42A3-9053-1C55427BE409}" presName="sibTrans" presStyleCnt="0"/>
      <dgm:spPr/>
    </dgm:pt>
    <dgm:pt modelId="{BD844025-1E97-4A63-8685-B0061C0C22B0}" type="pres">
      <dgm:prSet presAssocID="{48AEA83B-9D17-450C-80FA-B74F69AC1E6E}" presName="compNode" presStyleCnt="0"/>
      <dgm:spPr/>
    </dgm:pt>
    <dgm:pt modelId="{AA286383-192C-4C9A-8DE2-B9A307F43723}" type="pres">
      <dgm:prSet presAssocID="{48AEA83B-9D17-450C-80FA-B74F69AC1E6E}" presName="bgRect" presStyleLbl="bgShp" presStyleIdx="4" presStyleCnt="6"/>
      <dgm:spPr/>
    </dgm:pt>
    <dgm:pt modelId="{BD6A39FF-7564-40D1-99A2-F6E339914613}" type="pres">
      <dgm:prSet presAssocID="{48AEA83B-9D17-450C-80FA-B74F69AC1E6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DE2C707C-4B09-4EFF-A8A9-3247BB1B3F09}" type="pres">
      <dgm:prSet presAssocID="{48AEA83B-9D17-450C-80FA-B74F69AC1E6E}" presName="spaceRect" presStyleCnt="0"/>
      <dgm:spPr/>
    </dgm:pt>
    <dgm:pt modelId="{757A411B-7146-41D7-A711-62A932530D40}" type="pres">
      <dgm:prSet presAssocID="{48AEA83B-9D17-450C-80FA-B74F69AC1E6E}" presName="parTx" presStyleLbl="revTx" presStyleIdx="4" presStyleCnt="6">
        <dgm:presLayoutVars>
          <dgm:chMax val="0"/>
          <dgm:chPref val="0"/>
        </dgm:presLayoutVars>
      </dgm:prSet>
      <dgm:spPr/>
    </dgm:pt>
    <dgm:pt modelId="{235F0402-23A6-478C-AC82-EBDAC827A1C3}" type="pres">
      <dgm:prSet presAssocID="{64A80196-3E7C-4E12-B23F-D11CB7335826}" presName="sibTrans" presStyleCnt="0"/>
      <dgm:spPr/>
    </dgm:pt>
    <dgm:pt modelId="{B3627631-CEA9-4936-9C34-E04BBD7B98BC}" type="pres">
      <dgm:prSet presAssocID="{9285AFDE-907A-40D9-BD1A-A8D1C32A77C2}" presName="compNode" presStyleCnt="0"/>
      <dgm:spPr/>
    </dgm:pt>
    <dgm:pt modelId="{107EBE26-5BDB-42B0-87FC-6221B1000AFD}" type="pres">
      <dgm:prSet presAssocID="{9285AFDE-907A-40D9-BD1A-A8D1C32A77C2}" presName="bgRect" presStyleLbl="bgShp" presStyleIdx="5" presStyleCnt="6"/>
      <dgm:spPr/>
    </dgm:pt>
    <dgm:pt modelId="{2082298F-4D50-42F5-8E7F-3D2A2733712F}" type="pres">
      <dgm:prSet presAssocID="{9285AFDE-907A-40D9-BD1A-A8D1C32A77C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"/>
        </a:ext>
      </dgm:extLst>
    </dgm:pt>
    <dgm:pt modelId="{79383A93-B1C5-4D61-989E-A1F84598BB8E}" type="pres">
      <dgm:prSet presAssocID="{9285AFDE-907A-40D9-BD1A-A8D1C32A77C2}" presName="spaceRect" presStyleCnt="0"/>
      <dgm:spPr/>
    </dgm:pt>
    <dgm:pt modelId="{8B8CFC67-0F40-4B18-97EA-055C164F0ECC}" type="pres">
      <dgm:prSet presAssocID="{9285AFDE-907A-40D9-BD1A-A8D1C32A77C2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53ABAB04-A65C-4CBE-9018-48D8517D94B1}" type="presOf" srcId="{BB10DC23-F879-4ABA-A9A5-24B6A6CC0C4B}" destId="{F65DF4E8-3AAC-468B-8065-BF7F9A8C5B27}" srcOrd="0" destOrd="0" presId="urn:microsoft.com/office/officeart/2018/2/layout/IconVerticalSolidList"/>
    <dgm:cxn modelId="{709E4B39-5CD4-4642-8FD8-9528F3DE85D0}" type="presOf" srcId="{9285AFDE-907A-40D9-BD1A-A8D1C32A77C2}" destId="{8B8CFC67-0F40-4B18-97EA-055C164F0ECC}" srcOrd="0" destOrd="0" presId="urn:microsoft.com/office/officeart/2018/2/layout/IconVerticalSolidList"/>
    <dgm:cxn modelId="{ECF3813F-0418-4CA4-AF65-F7DBAA8322AD}" srcId="{57CFDB3C-5543-44DD-A143-3286779252EE}" destId="{9285AFDE-907A-40D9-BD1A-A8D1C32A77C2}" srcOrd="5" destOrd="0" parTransId="{81619012-B471-4251-8DF8-FD10FFEEDAD9}" sibTransId="{D32719EC-E410-4101-8461-40A64359F0D4}"/>
    <dgm:cxn modelId="{3DC6B258-42F4-4407-8FBD-0AC66C52FC1C}" type="presOf" srcId="{3A31C366-A382-4206-9823-75B05361C0FB}" destId="{CA0A2F8E-F95C-49D7-934E-94681C3037C1}" srcOrd="0" destOrd="0" presId="urn:microsoft.com/office/officeart/2018/2/layout/IconVerticalSolidList"/>
    <dgm:cxn modelId="{252BA85C-896C-4C35-9D02-DFB8A9D7CA85}" type="presOf" srcId="{48AEA83B-9D17-450C-80FA-B74F69AC1E6E}" destId="{757A411B-7146-41D7-A711-62A932530D40}" srcOrd="0" destOrd="0" presId="urn:microsoft.com/office/officeart/2018/2/layout/IconVerticalSolidList"/>
    <dgm:cxn modelId="{EAA0CD5C-83FD-44A3-9BF3-F21F0434B616}" srcId="{57CFDB3C-5543-44DD-A143-3286779252EE}" destId="{D3D9B467-7EE6-4950-AC01-3A7FED7419D8}" srcOrd="2" destOrd="0" parTransId="{4086877B-DBFF-4824-A8F6-436C759ABF14}" sibTransId="{D4985289-6816-48FE-AA03-043370CB247A}"/>
    <dgm:cxn modelId="{16923A71-432A-4CDF-AC5C-129F830E588B}" srcId="{57CFDB3C-5543-44DD-A143-3286779252EE}" destId="{48AEA83B-9D17-450C-80FA-B74F69AC1E6E}" srcOrd="4" destOrd="0" parTransId="{8849C5C2-F346-4EC1-A00A-F26591E7415C}" sibTransId="{64A80196-3E7C-4E12-B23F-D11CB7335826}"/>
    <dgm:cxn modelId="{183553CD-07D5-490A-A18B-0055F4248406}" type="presOf" srcId="{57CFDB3C-5543-44DD-A143-3286779252EE}" destId="{4CB24CA1-5D00-43B6-A5F7-E071E8A398E2}" srcOrd="0" destOrd="0" presId="urn:microsoft.com/office/officeart/2018/2/layout/IconVerticalSolidList"/>
    <dgm:cxn modelId="{BACD90D6-1413-469D-9D30-C690A6F0929F}" type="presOf" srcId="{D3D9B467-7EE6-4950-AC01-3A7FED7419D8}" destId="{C2D7DDE9-AF93-4DFE-AC70-8920663BA793}" srcOrd="0" destOrd="0" presId="urn:microsoft.com/office/officeart/2018/2/layout/IconVerticalSolidList"/>
    <dgm:cxn modelId="{AD6BDCD8-ABD4-4642-B8B4-B7382B7A5BFF}" srcId="{57CFDB3C-5543-44DD-A143-3286779252EE}" destId="{3A31C366-A382-4206-9823-75B05361C0FB}" srcOrd="3" destOrd="0" parTransId="{67839B00-F75C-41DA-A296-1A62FFF71D81}" sibTransId="{40E4074F-8427-42A3-9053-1C55427BE409}"/>
    <dgm:cxn modelId="{5FB58EEA-ADD8-4A53-9992-60EC7E83A86C}" srcId="{57CFDB3C-5543-44DD-A143-3286779252EE}" destId="{D00FECE2-0F23-49F4-A616-BEECF6518399}" srcOrd="1" destOrd="0" parTransId="{EA61BCBF-1D27-4B1E-BA3C-ADFBB9AB584F}" sibTransId="{F8E3772A-D1C2-4492-8544-532EC7A0F9BF}"/>
    <dgm:cxn modelId="{CC8BACED-4BB1-40A5-A12F-CBA9274FA2D3}" srcId="{57CFDB3C-5543-44DD-A143-3286779252EE}" destId="{BB10DC23-F879-4ABA-A9A5-24B6A6CC0C4B}" srcOrd="0" destOrd="0" parTransId="{147D7A46-36A1-4BA4-9638-CB070952A9FC}" sibTransId="{F06886D4-9124-4303-9253-4B7943958D40}"/>
    <dgm:cxn modelId="{DF10B3F8-00C6-47C6-98AB-D85FA46B27B1}" type="presOf" srcId="{D00FECE2-0F23-49F4-A616-BEECF6518399}" destId="{8A4CE8EB-C473-44DE-98D6-9CE1FAD1FDFC}" srcOrd="0" destOrd="0" presId="urn:microsoft.com/office/officeart/2018/2/layout/IconVerticalSolidList"/>
    <dgm:cxn modelId="{9BE1555D-D802-473D-AF6F-9B82D64E70C9}" type="presParOf" srcId="{4CB24CA1-5D00-43B6-A5F7-E071E8A398E2}" destId="{26861960-F9DD-49E9-8CF7-97DC3CAF9F86}" srcOrd="0" destOrd="0" presId="urn:microsoft.com/office/officeart/2018/2/layout/IconVerticalSolidList"/>
    <dgm:cxn modelId="{C83F6255-89A4-4EC6-A229-E10AEDA8D9D1}" type="presParOf" srcId="{26861960-F9DD-49E9-8CF7-97DC3CAF9F86}" destId="{25C2D5AA-3F6B-41BE-B2CC-F7F092179965}" srcOrd="0" destOrd="0" presId="urn:microsoft.com/office/officeart/2018/2/layout/IconVerticalSolidList"/>
    <dgm:cxn modelId="{262F4885-C375-4186-BF94-E89DA54F5206}" type="presParOf" srcId="{26861960-F9DD-49E9-8CF7-97DC3CAF9F86}" destId="{455CDD22-82C6-4679-8B4D-C7FEBE15A5DC}" srcOrd="1" destOrd="0" presId="urn:microsoft.com/office/officeart/2018/2/layout/IconVerticalSolidList"/>
    <dgm:cxn modelId="{911CAF34-6B9D-4E4C-B884-3B8171F3E980}" type="presParOf" srcId="{26861960-F9DD-49E9-8CF7-97DC3CAF9F86}" destId="{C04938FE-F711-4F77-B72F-C150DFD5B3F7}" srcOrd="2" destOrd="0" presId="urn:microsoft.com/office/officeart/2018/2/layout/IconVerticalSolidList"/>
    <dgm:cxn modelId="{8442C793-E836-4C43-BECA-34F2342F9FB7}" type="presParOf" srcId="{26861960-F9DD-49E9-8CF7-97DC3CAF9F86}" destId="{F65DF4E8-3AAC-468B-8065-BF7F9A8C5B27}" srcOrd="3" destOrd="0" presId="urn:microsoft.com/office/officeart/2018/2/layout/IconVerticalSolidList"/>
    <dgm:cxn modelId="{BA4FECC4-D48E-4D04-B98F-4B86E548755E}" type="presParOf" srcId="{4CB24CA1-5D00-43B6-A5F7-E071E8A398E2}" destId="{7CBC257B-43C4-4935-AF23-16DCFA6967CA}" srcOrd="1" destOrd="0" presId="urn:microsoft.com/office/officeart/2018/2/layout/IconVerticalSolidList"/>
    <dgm:cxn modelId="{CA2E3997-C7FD-451E-8185-0092FE63344F}" type="presParOf" srcId="{4CB24CA1-5D00-43B6-A5F7-E071E8A398E2}" destId="{3CB24B34-9091-430D-93E3-FA9C71DE8547}" srcOrd="2" destOrd="0" presId="urn:microsoft.com/office/officeart/2018/2/layout/IconVerticalSolidList"/>
    <dgm:cxn modelId="{77D5C4B7-C613-408A-8987-84A63E8C6CDF}" type="presParOf" srcId="{3CB24B34-9091-430D-93E3-FA9C71DE8547}" destId="{DA68978B-8FF8-4BE9-BA6A-A8DEE5763BD6}" srcOrd="0" destOrd="0" presId="urn:microsoft.com/office/officeart/2018/2/layout/IconVerticalSolidList"/>
    <dgm:cxn modelId="{3771047C-D739-40A8-9DC2-ABB170C24D97}" type="presParOf" srcId="{3CB24B34-9091-430D-93E3-FA9C71DE8547}" destId="{776AA5AE-1A52-4E73-B3CE-DA233F040D30}" srcOrd="1" destOrd="0" presId="urn:microsoft.com/office/officeart/2018/2/layout/IconVerticalSolidList"/>
    <dgm:cxn modelId="{4725DCA0-93A8-419B-8EBD-97C93897BBEC}" type="presParOf" srcId="{3CB24B34-9091-430D-93E3-FA9C71DE8547}" destId="{D3A19E93-38BE-4747-B908-A8AFF9FC1420}" srcOrd="2" destOrd="0" presId="urn:microsoft.com/office/officeart/2018/2/layout/IconVerticalSolidList"/>
    <dgm:cxn modelId="{7F589F85-CF16-4DDB-9C9B-AF75445A6145}" type="presParOf" srcId="{3CB24B34-9091-430D-93E3-FA9C71DE8547}" destId="{8A4CE8EB-C473-44DE-98D6-9CE1FAD1FDFC}" srcOrd="3" destOrd="0" presId="urn:microsoft.com/office/officeart/2018/2/layout/IconVerticalSolidList"/>
    <dgm:cxn modelId="{D650215D-48EE-40FA-B8B0-FAABAE4D9564}" type="presParOf" srcId="{4CB24CA1-5D00-43B6-A5F7-E071E8A398E2}" destId="{ADEE835F-73EA-46E9-96F1-96D935DEFBD6}" srcOrd="3" destOrd="0" presId="urn:microsoft.com/office/officeart/2018/2/layout/IconVerticalSolidList"/>
    <dgm:cxn modelId="{AEB29055-50A2-4D0B-A178-99DDC83C3929}" type="presParOf" srcId="{4CB24CA1-5D00-43B6-A5F7-E071E8A398E2}" destId="{12166608-73E7-472D-B587-5198521173D9}" srcOrd="4" destOrd="0" presId="urn:microsoft.com/office/officeart/2018/2/layout/IconVerticalSolidList"/>
    <dgm:cxn modelId="{9C82A1CC-CD39-44B0-AC14-22E7171D896A}" type="presParOf" srcId="{12166608-73E7-472D-B587-5198521173D9}" destId="{510B6C0D-18A7-4EEF-A71B-4B5BD1C2EDF1}" srcOrd="0" destOrd="0" presId="urn:microsoft.com/office/officeart/2018/2/layout/IconVerticalSolidList"/>
    <dgm:cxn modelId="{9BD25B69-FBFA-4F6E-B8E6-A2EEC18F2343}" type="presParOf" srcId="{12166608-73E7-472D-B587-5198521173D9}" destId="{489A314A-2F43-4AC8-AF7F-FF8C43D83D2C}" srcOrd="1" destOrd="0" presId="urn:microsoft.com/office/officeart/2018/2/layout/IconVerticalSolidList"/>
    <dgm:cxn modelId="{E338ACB4-25F3-4584-8CB2-FA6ED5EE15EF}" type="presParOf" srcId="{12166608-73E7-472D-B587-5198521173D9}" destId="{E2CF431C-F960-443E-8020-7509E822C527}" srcOrd="2" destOrd="0" presId="urn:microsoft.com/office/officeart/2018/2/layout/IconVerticalSolidList"/>
    <dgm:cxn modelId="{41130DD4-8E20-4B07-B9D4-ED5AD16AE9C9}" type="presParOf" srcId="{12166608-73E7-472D-B587-5198521173D9}" destId="{C2D7DDE9-AF93-4DFE-AC70-8920663BA793}" srcOrd="3" destOrd="0" presId="urn:microsoft.com/office/officeart/2018/2/layout/IconVerticalSolidList"/>
    <dgm:cxn modelId="{38A66AE7-D534-446E-8A55-419B85CC6C3F}" type="presParOf" srcId="{4CB24CA1-5D00-43B6-A5F7-E071E8A398E2}" destId="{CA4937FD-596B-48BA-AA8F-C9DA92FF4094}" srcOrd="5" destOrd="0" presId="urn:microsoft.com/office/officeart/2018/2/layout/IconVerticalSolidList"/>
    <dgm:cxn modelId="{015EEC33-1C9A-41A1-BB64-EF586A088B44}" type="presParOf" srcId="{4CB24CA1-5D00-43B6-A5F7-E071E8A398E2}" destId="{B2761502-1B02-40B7-8A1F-0ED9C199157F}" srcOrd="6" destOrd="0" presId="urn:microsoft.com/office/officeart/2018/2/layout/IconVerticalSolidList"/>
    <dgm:cxn modelId="{49FAAF81-7132-4194-8802-68D2A5A7D980}" type="presParOf" srcId="{B2761502-1B02-40B7-8A1F-0ED9C199157F}" destId="{B01941ED-6D9B-4A07-B75D-A8E44F4616F5}" srcOrd="0" destOrd="0" presId="urn:microsoft.com/office/officeart/2018/2/layout/IconVerticalSolidList"/>
    <dgm:cxn modelId="{E785DCBB-65DC-4340-BCB5-37037628DD70}" type="presParOf" srcId="{B2761502-1B02-40B7-8A1F-0ED9C199157F}" destId="{022AE80E-65BD-4957-95BC-A5058A3C9003}" srcOrd="1" destOrd="0" presId="urn:microsoft.com/office/officeart/2018/2/layout/IconVerticalSolidList"/>
    <dgm:cxn modelId="{D1D06CDB-383E-4195-A21B-99DE2AB1797C}" type="presParOf" srcId="{B2761502-1B02-40B7-8A1F-0ED9C199157F}" destId="{3A6B0CF1-26CB-4DFA-B063-1BEB5C6D3D27}" srcOrd="2" destOrd="0" presId="urn:microsoft.com/office/officeart/2018/2/layout/IconVerticalSolidList"/>
    <dgm:cxn modelId="{F193D9A9-6C5E-426D-AEED-8738D889ACC3}" type="presParOf" srcId="{B2761502-1B02-40B7-8A1F-0ED9C199157F}" destId="{CA0A2F8E-F95C-49D7-934E-94681C3037C1}" srcOrd="3" destOrd="0" presId="urn:microsoft.com/office/officeart/2018/2/layout/IconVerticalSolidList"/>
    <dgm:cxn modelId="{7C206E32-9C90-442D-9162-5BA2A8D81224}" type="presParOf" srcId="{4CB24CA1-5D00-43B6-A5F7-E071E8A398E2}" destId="{622456B4-C2A7-41C1-8E6D-74FAF1BEB8CC}" srcOrd="7" destOrd="0" presId="urn:microsoft.com/office/officeart/2018/2/layout/IconVerticalSolidList"/>
    <dgm:cxn modelId="{90613052-3B22-4CA0-8A5B-6E4F9D67BAD4}" type="presParOf" srcId="{4CB24CA1-5D00-43B6-A5F7-E071E8A398E2}" destId="{BD844025-1E97-4A63-8685-B0061C0C22B0}" srcOrd="8" destOrd="0" presId="urn:microsoft.com/office/officeart/2018/2/layout/IconVerticalSolidList"/>
    <dgm:cxn modelId="{1AAFFC33-4DEB-4B16-8448-E606FD4D5AF6}" type="presParOf" srcId="{BD844025-1E97-4A63-8685-B0061C0C22B0}" destId="{AA286383-192C-4C9A-8DE2-B9A307F43723}" srcOrd="0" destOrd="0" presId="urn:microsoft.com/office/officeart/2018/2/layout/IconVerticalSolidList"/>
    <dgm:cxn modelId="{85514BD1-6DA5-4C40-A34C-4C4C80A2C5FE}" type="presParOf" srcId="{BD844025-1E97-4A63-8685-B0061C0C22B0}" destId="{BD6A39FF-7564-40D1-99A2-F6E339914613}" srcOrd="1" destOrd="0" presId="urn:microsoft.com/office/officeart/2018/2/layout/IconVerticalSolidList"/>
    <dgm:cxn modelId="{EC16026F-9842-43F3-9C82-B327F84B0FA6}" type="presParOf" srcId="{BD844025-1E97-4A63-8685-B0061C0C22B0}" destId="{DE2C707C-4B09-4EFF-A8A9-3247BB1B3F09}" srcOrd="2" destOrd="0" presId="urn:microsoft.com/office/officeart/2018/2/layout/IconVerticalSolidList"/>
    <dgm:cxn modelId="{F933A93E-7875-40E5-8F16-B9EEE3C5052A}" type="presParOf" srcId="{BD844025-1E97-4A63-8685-B0061C0C22B0}" destId="{757A411B-7146-41D7-A711-62A932530D40}" srcOrd="3" destOrd="0" presId="urn:microsoft.com/office/officeart/2018/2/layout/IconVerticalSolidList"/>
    <dgm:cxn modelId="{4936050C-AB33-44F0-BE80-B6BC70CBCC4A}" type="presParOf" srcId="{4CB24CA1-5D00-43B6-A5F7-E071E8A398E2}" destId="{235F0402-23A6-478C-AC82-EBDAC827A1C3}" srcOrd="9" destOrd="0" presId="urn:microsoft.com/office/officeart/2018/2/layout/IconVerticalSolidList"/>
    <dgm:cxn modelId="{D91FA902-EE43-4DA3-9A10-A1AAEC35F5B1}" type="presParOf" srcId="{4CB24CA1-5D00-43B6-A5F7-E071E8A398E2}" destId="{B3627631-CEA9-4936-9C34-E04BBD7B98BC}" srcOrd="10" destOrd="0" presId="urn:microsoft.com/office/officeart/2018/2/layout/IconVerticalSolidList"/>
    <dgm:cxn modelId="{2327843F-3BF9-4CBF-AF82-47F5003724D9}" type="presParOf" srcId="{B3627631-CEA9-4936-9C34-E04BBD7B98BC}" destId="{107EBE26-5BDB-42B0-87FC-6221B1000AFD}" srcOrd="0" destOrd="0" presId="urn:microsoft.com/office/officeart/2018/2/layout/IconVerticalSolidList"/>
    <dgm:cxn modelId="{BB3E6320-0C37-4F95-89AB-31D6F83B188C}" type="presParOf" srcId="{B3627631-CEA9-4936-9C34-E04BBD7B98BC}" destId="{2082298F-4D50-42F5-8E7F-3D2A2733712F}" srcOrd="1" destOrd="0" presId="urn:microsoft.com/office/officeart/2018/2/layout/IconVerticalSolidList"/>
    <dgm:cxn modelId="{C326C2D3-E6D2-4C3C-9359-BAA00089FD50}" type="presParOf" srcId="{B3627631-CEA9-4936-9C34-E04BBD7B98BC}" destId="{79383A93-B1C5-4D61-989E-A1F84598BB8E}" srcOrd="2" destOrd="0" presId="urn:microsoft.com/office/officeart/2018/2/layout/IconVerticalSolidList"/>
    <dgm:cxn modelId="{39FE918D-BDBB-4450-83C2-13A6DF438851}" type="presParOf" srcId="{B3627631-CEA9-4936-9C34-E04BBD7B98BC}" destId="{8B8CFC67-0F40-4B18-97EA-055C164F0EC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C2D5AA-3F6B-41BE-B2CC-F7F092179965}">
      <dsp:nvSpPr>
        <dsp:cNvPr id="0" name=""/>
        <dsp:cNvSpPr/>
      </dsp:nvSpPr>
      <dsp:spPr>
        <a:xfrm>
          <a:off x="0" y="1766"/>
          <a:ext cx="7452360" cy="752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5CDD22-82C6-4679-8B4D-C7FEBE15A5DC}">
      <dsp:nvSpPr>
        <dsp:cNvPr id="0" name=""/>
        <dsp:cNvSpPr/>
      </dsp:nvSpPr>
      <dsp:spPr>
        <a:xfrm>
          <a:off x="227654" y="171095"/>
          <a:ext cx="413916" cy="4139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5DF4E8-3AAC-468B-8065-BF7F9A8C5B27}">
      <dsp:nvSpPr>
        <dsp:cNvPr id="0" name=""/>
        <dsp:cNvSpPr/>
      </dsp:nvSpPr>
      <dsp:spPr>
        <a:xfrm>
          <a:off x="869224" y="1766"/>
          <a:ext cx="6583135" cy="75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648" tIns="79648" rIns="79648" bIns="7964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>
              <a:latin typeface="Arial"/>
              <a:cs typeface="Arial"/>
            </a:rPr>
            <a:t>Project goals</a:t>
          </a:r>
          <a:endParaRPr lang="en-US" sz="1900" b="1" i="0" u="none" strike="noStrike" kern="1200" cap="none" baseline="0" noProof="0">
            <a:latin typeface="Arial"/>
            <a:cs typeface="Arial"/>
          </a:endParaRPr>
        </a:p>
      </dsp:txBody>
      <dsp:txXfrm>
        <a:off x="869224" y="1766"/>
        <a:ext cx="6583135" cy="752575"/>
      </dsp:txXfrm>
    </dsp:sp>
    <dsp:sp modelId="{DA68978B-8FF8-4BE9-BA6A-A8DEE5763BD6}">
      <dsp:nvSpPr>
        <dsp:cNvPr id="0" name=""/>
        <dsp:cNvSpPr/>
      </dsp:nvSpPr>
      <dsp:spPr>
        <a:xfrm>
          <a:off x="0" y="942485"/>
          <a:ext cx="7452360" cy="752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6AA5AE-1A52-4E73-B3CE-DA233F040D30}">
      <dsp:nvSpPr>
        <dsp:cNvPr id="0" name=""/>
        <dsp:cNvSpPr/>
      </dsp:nvSpPr>
      <dsp:spPr>
        <a:xfrm>
          <a:off x="227654" y="1111815"/>
          <a:ext cx="413916" cy="4139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4CE8EB-C473-44DE-98D6-9CE1FAD1FDFC}">
      <dsp:nvSpPr>
        <dsp:cNvPr id="0" name=""/>
        <dsp:cNvSpPr/>
      </dsp:nvSpPr>
      <dsp:spPr>
        <a:xfrm>
          <a:off x="869224" y="942485"/>
          <a:ext cx="6583135" cy="75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648" tIns="79648" rIns="79648" bIns="7964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>
              <a:latin typeface="Arial"/>
              <a:cs typeface="Arial"/>
            </a:rPr>
            <a:t>ER Diagram</a:t>
          </a:r>
        </a:p>
      </dsp:txBody>
      <dsp:txXfrm>
        <a:off x="869224" y="942485"/>
        <a:ext cx="6583135" cy="752575"/>
      </dsp:txXfrm>
    </dsp:sp>
    <dsp:sp modelId="{510B6C0D-18A7-4EEF-A71B-4B5BD1C2EDF1}">
      <dsp:nvSpPr>
        <dsp:cNvPr id="0" name=""/>
        <dsp:cNvSpPr/>
      </dsp:nvSpPr>
      <dsp:spPr>
        <a:xfrm>
          <a:off x="0" y="1883205"/>
          <a:ext cx="7452360" cy="752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9A314A-2F43-4AC8-AF7F-FF8C43D83D2C}">
      <dsp:nvSpPr>
        <dsp:cNvPr id="0" name=""/>
        <dsp:cNvSpPr/>
      </dsp:nvSpPr>
      <dsp:spPr>
        <a:xfrm>
          <a:off x="227654" y="2052534"/>
          <a:ext cx="413916" cy="4139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D7DDE9-AF93-4DFE-AC70-8920663BA793}">
      <dsp:nvSpPr>
        <dsp:cNvPr id="0" name=""/>
        <dsp:cNvSpPr/>
      </dsp:nvSpPr>
      <dsp:spPr>
        <a:xfrm>
          <a:off x="869224" y="1883205"/>
          <a:ext cx="6583135" cy="75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648" tIns="79648" rIns="79648" bIns="7964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>
              <a:latin typeface="Arial"/>
              <a:cs typeface="Arial"/>
            </a:rPr>
            <a:t>Forms</a:t>
          </a:r>
        </a:p>
      </dsp:txBody>
      <dsp:txXfrm>
        <a:off x="869224" y="1883205"/>
        <a:ext cx="6583135" cy="752575"/>
      </dsp:txXfrm>
    </dsp:sp>
    <dsp:sp modelId="{B01941ED-6D9B-4A07-B75D-A8E44F4616F5}">
      <dsp:nvSpPr>
        <dsp:cNvPr id="0" name=""/>
        <dsp:cNvSpPr/>
      </dsp:nvSpPr>
      <dsp:spPr>
        <a:xfrm>
          <a:off x="0" y="2823924"/>
          <a:ext cx="7452360" cy="752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2AE80E-65BD-4957-95BC-A5058A3C9003}">
      <dsp:nvSpPr>
        <dsp:cNvPr id="0" name=""/>
        <dsp:cNvSpPr/>
      </dsp:nvSpPr>
      <dsp:spPr>
        <a:xfrm>
          <a:off x="227654" y="2993254"/>
          <a:ext cx="413916" cy="4139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0A2F8E-F95C-49D7-934E-94681C3037C1}">
      <dsp:nvSpPr>
        <dsp:cNvPr id="0" name=""/>
        <dsp:cNvSpPr/>
      </dsp:nvSpPr>
      <dsp:spPr>
        <a:xfrm>
          <a:off x="869224" y="2823924"/>
          <a:ext cx="6583135" cy="75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648" tIns="79648" rIns="79648" bIns="7964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>
              <a:latin typeface="Arial"/>
              <a:cs typeface="Arial"/>
            </a:rPr>
            <a:t>Major data questions</a:t>
          </a:r>
        </a:p>
      </dsp:txBody>
      <dsp:txXfrm>
        <a:off x="869224" y="2823924"/>
        <a:ext cx="6583135" cy="752575"/>
      </dsp:txXfrm>
    </dsp:sp>
    <dsp:sp modelId="{AA286383-192C-4C9A-8DE2-B9A307F43723}">
      <dsp:nvSpPr>
        <dsp:cNvPr id="0" name=""/>
        <dsp:cNvSpPr/>
      </dsp:nvSpPr>
      <dsp:spPr>
        <a:xfrm>
          <a:off x="0" y="3764644"/>
          <a:ext cx="7452360" cy="752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6A39FF-7564-40D1-99A2-F6E339914613}">
      <dsp:nvSpPr>
        <dsp:cNvPr id="0" name=""/>
        <dsp:cNvSpPr/>
      </dsp:nvSpPr>
      <dsp:spPr>
        <a:xfrm>
          <a:off x="227654" y="3933974"/>
          <a:ext cx="413916" cy="4139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7A411B-7146-41D7-A711-62A932530D40}">
      <dsp:nvSpPr>
        <dsp:cNvPr id="0" name=""/>
        <dsp:cNvSpPr/>
      </dsp:nvSpPr>
      <dsp:spPr>
        <a:xfrm>
          <a:off x="869224" y="3764644"/>
          <a:ext cx="6583135" cy="75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648" tIns="79648" rIns="79648" bIns="7964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>
              <a:latin typeface="Arial"/>
              <a:cs typeface="Arial"/>
            </a:rPr>
            <a:t>Reports</a:t>
          </a:r>
        </a:p>
      </dsp:txBody>
      <dsp:txXfrm>
        <a:off x="869224" y="3764644"/>
        <a:ext cx="6583135" cy="752575"/>
      </dsp:txXfrm>
    </dsp:sp>
    <dsp:sp modelId="{107EBE26-5BDB-42B0-87FC-6221B1000AFD}">
      <dsp:nvSpPr>
        <dsp:cNvPr id="0" name=""/>
        <dsp:cNvSpPr/>
      </dsp:nvSpPr>
      <dsp:spPr>
        <a:xfrm>
          <a:off x="0" y="4705364"/>
          <a:ext cx="7452360" cy="752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82298F-4D50-42F5-8E7F-3D2A2733712F}">
      <dsp:nvSpPr>
        <dsp:cNvPr id="0" name=""/>
        <dsp:cNvSpPr/>
      </dsp:nvSpPr>
      <dsp:spPr>
        <a:xfrm>
          <a:off x="227654" y="4874693"/>
          <a:ext cx="413916" cy="41391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8CFC67-0F40-4B18-97EA-055C164F0ECC}">
      <dsp:nvSpPr>
        <dsp:cNvPr id="0" name=""/>
        <dsp:cNvSpPr/>
      </dsp:nvSpPr>
      <dsp:spPr>
        <a:xfrm>
          <a:off x="869224" y="4705364"/>
          <a:ext cx="6583135" cy="75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648" tIns="79648" rIns="79648" bIns="7964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>
              <a:latin typeface="Arial"/>
              <a:cs typeface="Arial"/>
            </a:rPr>
            <a:t>Trigger</a:t>
          </a:r>
        </a:p>
      </dsp:txBody>
      <dsp:txXfrm>
        <a:off x="869224" y="4705364"/>
        <a:ext cx="6583135" cy="7525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4541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19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08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20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96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81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60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74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5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07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21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62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7" r:id="rId2"/>
    <p:sldLayoutId id="2147483756" r:id="rId3"/>
    <p:sldLayoutId id="2147483755" r:id="rId4"/>
    <p:sldLayoutId id="2147483747" r:id="rId5"/>
    <p:sldLayoutId id="2147483753" r:id="rId6"/>
    <p:sldLayoutId id="2147483748" r:id="rId7"/>
    <p:sldLayoutId id="2147483749" r:id="rId8"/>
    <p:sldLayoutId id="2147483750" r:id="rId9"/>
    <p:sldLayoutId id="2147483752" r:id="rId10"/>
    <p:sldLayoutId id="21474837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3" descr="실내, 앉아있는, 테이블, 책이(가) 표시된 사진&#10;&#10;자동 생성된 설명">
            <a:extLst>
              <a:ext uri="{FF2B5EF4-FFF2-40B4-BE49-F238E27FC236}">
                <a16:creationId xmlns:a16="http://schemas.microsoft.com/office/drawing/2014/main" id="{6015F812-366A-4B0B-B633-F079A6A81F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259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5C68D08-9B3F-1745-ABAB-8D8BBA052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7182" y="1122363"/>
            <a:ext cx="4856018" cy="3204134"/>
          </a:xfrm>
        </p:spPr>
        <p:txBody>
          <a:bodyPr anchor="b">
            <a:normAutofit/>
          </a:bodyPr>
          <a:lstStyle/>
          <a:p>
            <a:r>
              <a:rPr lang="en-US" sz="4000">
                <a:latin typeface="Arial"/>
                <a:cs typeface="Arial"/>
              </a:rPr>
              <a:t>Syracuse university </a:t>
            </a:r>
            <a:r>
              <a:rPr lang="en-US" sz="4000" err="1">
                <a:latin typeface="Arial"/>
                <a:cs typeface="Arial"/>
              </a:rPr>
              <a:t>iSchool</a:t>
            </a:r>
            <a:r>
              <a:rPr lang="en-US" sz="4000">
                <a:latin typeface="Arial"/>
                <a:cs typeface="Arial"/>
              </a:rPr>
              <a:t> course catalog database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C8C415-AF51-8B46-A6F7-F278E81B66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551220" cy="1208141"/>
          </a:xfrm>
        </p:spPr>
        <p:txBody>
          <a:bodyPr>
            <a:normAutofit/>
          </a:bodyPr>
          <a:lstStyle/>
          <a:p>
            <a:r>
              <a:rPr lang="en-US" sz="2900" b="1" dirty="0">
                <a:latin typeface="Arial" panose="020B0604020202020204" pitchFamily="34" charset="0"/>
                <a:cs typeface="Arial" panose="020B0604020202020204" pitchFamily="34" charset="0"/>
              </a:rPr>
              <a:t>IST659</a:t>
            </a:r>
          </a:p>
          <a:p>
            <a:r>
              <a:rPr lang="en-US" sz="2900" b="1" dirty="0">
                <a:latin typeface="Arial" panose="020B0604020202020204" pitchFamily="34" charset="0"/>
                <a:cs typeface="Arial" panose="020B0604020202020204" pitchFamily="34" charset="0"/>
              </a:rPr>
              <a:t>Yibo Feng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8595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2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AC2AF5-DDE1-3543-928D-70079979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latin typeface="Arial"/>
                <a:cs typeface="Arial"/>
              </a:rPr>
              <a:t>Forms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1620AE9-3168-4702-9442-2628239A3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586" y="498698"/>
            <a:ext cx="3802433" cy="12120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 err="1">
                <a:latin typeface="Arial"/>
                <a:cs typeface="Arial"/>
              </a:rPr>
              <a:t>iSchool</a:t>
            </a:r>
            <a:r>
              <a:rPr lang="en-US" sz="1800">
                <a:latin typeface="Arial"/>
                <a:cs typeface="Arial"/>
              </a:rPr>
              <a:t> course catalog main page </a:t>
            </a:r>
          </a:p>
        </p:txBody>
      </p:sp>
      <p:sp>
        <p:nvSpPr>
          <p:cNvPr id="32" name="Rectangle 2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9" name="Picture 4" descr="A picture containing screenshot, grass, game&#10;&#10;Description generated with very high confidence">
            <a:extLst>
              <a:ext uri="{FF2B5EF4-FFF2-40B4-BE49-F238E27FC236}">
                <a16:creationId xmlns:a16="http://schemas.microsoft.com/office/drawing/2014/main" id="{D50F148F-41DE-4B87-8B6D-4CBB1DAD1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675" y="2157182"/>
            <a:ext cx="6742020" cy="445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410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2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AC2AF5-DDE1-3543-928D-70079979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latin typeface="Arial"/>
                <a:cs typeface="Arial"/>
              </a:rPr>
              <a:t>Forms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1620AE9-3168-4702-9442-2628239A3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796" y="498698"/>
            <a:ext cx="3615276" cy="12120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>
                <a:latin typeface="Arial"/>
                <a:cs typeface="Arial"/>
              </a:rPr>
              <a:t>Display detailed information about available courses</a:t>
            </a:r>
          </a:p>
        </p:txBody>
      </p:sp>
      <p:sp>
        <p:nvSpPr>
          <p:cNvPr id="32" name="Rectangle 2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0207BD8-FFF1-45D0-8CFA-28A1DC990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927" y="2249005"/>
            <a:ext cx="8971369" cy="404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354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2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AC2AF5-DDE1-3543-928D-70079979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latin typeface="Arial"/>
                <a:cs typeface="Arial"/>
              </a:rPr>
              <a:t>Forms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1620AE9-3168-4702-9442-2628239A3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796" y="498698"/>
            <a:ext cx="3615276" cy="12120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>
                <a:latin typeface="Arial"/>
                <a:cs typeface="Arial"/>
              </a:rPr>
              <a:t>Display details of classes for a specific course </a:t>
            </a:r>
          </a:p>
        </p:txBody>
      </p:sp>
      <p:sp>
        <p:nvSpPr>
          <p:cNvPr id="32" name="Rectangle 2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F277677-56CA-4568-9ED2-5DFCD08B7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242" y="2324251"/>
            <a:ext cx="9681410" cy="372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071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2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AC2AF5-DDE1-3543-928D-70079979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latin typeface="Arial"/>
                <a:cs typeface="Arial"/>
              </a:rPr>
              <a:t>Forms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1620AE9-3168-4702-9442-2628239A3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796" y="498698"/>
            <a:ext cx="3615276" cy="12120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>
                <a:latin typeface="Arial"/>
                <a:cs typeface="Arial"/>
              </a:rPr>
              <a:t>Display detailed information about courses in which each student enrolled</a:t>
            </a:r>
          </a:p>
        </p:txBody>
      </p:sp>
      <p:sp>
        <p:nvSpPr>
          <p:cNvPr id="32" name="Rectangle 2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35860DC-817B-4B76-9911-98A998C14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137" y="2148005"/>
            <a:ext cx="8331199" cy="443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944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2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AC2AF5-DDE1-3543-928D-70079979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latin typeface="Arial"/>
                <a:cs typeface="Arial"/>
              </a:rPr>
              <a:t>Forms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1620AE9-3168-4702-9442-2628239A3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796" y="498698"/>
            <a:ext cx="3615276" cy="12120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>
                <a:latin typeface="Arial"/>
                <a:cs typeface="Arial"/>
              </a:rPr>
              <a:t>Display available job information</a:t>
            </a:r>
          </a:p>
        </p:txBody>
      </p:sp>
      <p:sp>
        <p:nvSpPr>
          <p:cNvPr id="32" name="Rectangle 2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D36AE7E-1785-4624-A1DF-83CACE366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664" y="2239950"/>
            <a:ext cx="9266988" cy="400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926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AC2AF5-DDE1-3543-928D-700799796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Major data questions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28C46AAD-EF0F-4B94-9B86-C5797EBF4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11182"/>
            <a:ext cx="10168128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" sz="2000" b="1">
                <a:latin typeface="Arial"/>
                <a:ea typeface="+mn-lt"/>
                <a:cs typeface="Arial"/>
              </a:rPr>
              <a:t>For students</a:t>
            </a:r>
            <a:endParaRPr lang="en-US" sz="2000">
              <a:latin typeface="Arial"/>
              <a:ea typeface="+mn-lt"/>
              <a:cs typeface="Arial"/>
            </a:endParaRPr>
          </a:p>
          <a:p>
            <a:pPr lvl="1" indent="-342900">
              <a:buFont typeface="Wingdings" panose="020B0604020202020204" pitchFamily="34" charset="0"/>
              <a:buChar char="ü"/>
            </a:pPr>
            <a:r>
              <a:rPr lang="en" sz="1800">
                <a:latin typeface="Arial"/>
                <a:ea typeface="+mn-lt"/>
                <a:cs typeface="Arial"/>
              </a:rPr>
              <a:t> What are the prerequisite subjects each course requires? (Y)</a:t>
            </a:r>
            <a:endParaRPr lang="en-US" sz="1800">
              <a:latin typeface="Arial"/>
              <a:ea typeface="+mn-lt"/>
              <a:cs typeface="Arial"/>
            </a:endParaRPr>
          </a:p>
          <a:p>
            <a:pPr lvl="1" indent="-342900">
              <a:buFont typeface="Wingdings" panose="020B0604020202020204" pitchFamily="34" charset="0"/>
              <a:buChar char="ü"/>
            </a:pPr>
            <a:r>
              <a:rPr lang="en" sz="1800">
                <a:latin typeface="Arial"/>
                <a:ea typeface="+mn-lt"/>
                <a:cs typeface="Arial"/>
              </a:rPr>
              <a:t> What are the technical skills each job requires? (Y)</a:t>
            </a:r>
            <a:endParaRPr lang="en-US" sz="1800">
              <a:latin typeface="Arial"/>
              <a:ea typeface="+mn-lt"/>
              <a:cs typeface="Arial"/>
            </a:endParaRPr>
          </a:p>
          <a:p>
            <a:pPr lvl="1" indent="-342900">
              <a:buFont typeface="Wingdings" panose="020B0604020202020204" pitchFamily="34" charset="0"/>
              <a:buChar char="ü"/>
            </a:pPr>
            <a:r>
              <a:rPr lang="en" sz="1800">
                <a:latin typeface="Arial"/>
                <a:ea typeface="+mn-lt"/>
                <a:cs typeface="Arial"/>
              </a:rPr>
              <a:t> Whether there are available jobs which matches with student’s job target. (Y)</a:t>
            </a:r>
            <a:endParaRPr lang="en-US" sz="1400">
              <a:latin typeface="Arial"/>
              <a:ea typeface="+mn-lt"/>
              <a:cs typeface="Arial"/>
            </a:endParaRPr>
          </a:p>
          <a:p>
            <a:r>
              <a:rPr lang="en" sz="2000" b="1">
                <a:latin typeface="Arial"/>
                <a:ea typeface="+mn-lt"/>
                <a:cs typeface="Arial"/>
              </a:rPr>
              <a:t>For instructors</a:t>
            </a:r>
            <a:endParaRPr lang="en-US" sz="1800">
              <a:latin typeface="Arial"/>
              <a:ea typeface="+mn-lt"/>
              <a:cs typeface="Arial"/>
            </a:endParaRPr>
          </a:p>
          <a:p>
            <a:pPr lvl="1" indent="-342900">
              <a:buFont typeface="Wingdings" panose="020B0604020202020204" pitchFamily="34" charset="0"/>
              <a:buChar char="ü"/>
            </a:pPr>
            <a:r>
              <a:rPr lang="en" sz="1800">
                <a:latin typeface="Arial"/>
                <a:ea typeface="+mn-lt"/>
                <a:cs typeface="Arial"/>
              </a:rPr>
              <a:t> How many students enrolled in each class that specific instructor teaches? (Y)</a:t>
            </a:r>
            <a:endParaRPr lang="en-US" sz="1800">
              <a:latin typeface="Arial"/>
              <a:ea typeface="+mn-lt"/>
              <a:cs typeface="Arial"/>
            </a:endParaRPr>
          </a:p>
          <a:p>
            <a:pPr lvl="1" indent="-342900">
              <a:buFont typeface="Wingdings" panose="020B0604020202020204" pitchFamily="34" charset="0"/>
              <a:buChar char="ü"/>
            </a:pPr>
            <a:r>
              <a:rPr lang="en" sz="1800">
                <a:latin typeface="Arial"/>
                <a:ea typeface="+mn-lt"/>
                <a:cs typeface="Arial"/>
              </a:rPr>
              <a:t> Where is the classroom for each class that specific instructor teaches? (Y)</a:t>
            </a:r>
            <a:endParaRPr lang="en-US" sz="1800">
              <a:latin typeface="Arial"/>
              <a:ea typeface="+mn-lt"/>
              <a:cs typeface="Arial"/>
            </a:endParaRPr>
          </a:p>
          <a:p>
            <a:r>
              <a:rPr lang="en" sz="2000" b="1">
                <a:latin typeface="Arial"/>
                <a:ea typeface="+mn-lt"/>
                <a:cs typeface="Arial"/>
              </a:rPr>
              <a:t>For companies</a:t>
            </a:r>
            <a:endParaRPr lang="en-US" sz="2000">
              <a:latin typeface="Arial"/>
              <a:ea typeface="+mn-lt"/>
              <a:cs typeface="Arial"/>
            </a:endParaRPr>
          </a:p>
          <a:p>
            <a:pPr lvl="1" indent="-342900">
              <a:buFont typeface="Wingdings" panose="020B0604020202020204" pitchFamily="34" charset="0"/>
              <a:buChar char="ü"/>
            </a:pPr>
            <a:r>
              <a:rPr lang="en" sz="1800">
                <a:latin typeface="Arial"/>
                <a:ea typeface="+mn-lt"/>
                <a:cs typeface="Arial"/>
              </a:rPr>
              <a:t> How many and what kind of courses each student has taken? (Y)</a:t>
            </a:r>
            <a:endParaRPr lang="en-US" sz="1800">
              <a:latin typeface="Arial"/>
              <a:ea typeface="+mn-lt"/>
              <a:cs typeface="Arial"/>
            </a:endParaRPr>
          </a:p>
          <a:p>
            <a:endParaRPr lang="en-US"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1464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AC2AF5-DDE1-3543-928D-70079979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latin typeface="Arial"/>
                <a:cs typeface="Arial"/>
              </a:rPr>
              <a:t>Reports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D61F03-2182-4A42-AD69-BAC6C3BE878A}"/>
              </a:ext>
            </a:extLst>
          </p:cNvPr>
          <p:cNvSpPr txBox="1"/>
          <p:nvPr/>
        </p:nvSpPr>
        <p:spPr>
          <a:xfrm>
            <a:off x="7411453" y="753979"/>
            <a:ext cx="414688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>
                <a:latin typeface="Arial"/>
                <a:cs typeface="Arial"/>
              </a:rPr>
              <a:t>What are the prerequisite subjects each course requires?​</a:t>
            </a:r>
            <a:endParaRPr lang="en-US"/>
          </a:p>
        </p:txBody>
      </p:sp>
      <p:pic>
        <p:nvPicPr>
          <p:cNvPr id="7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6B5D2A6-C6FC-4B8A-BA23-B4BA0AC565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1576" y="2297708"/>
            <a:ext cx="9942428" cy="3814177"/>
          </a:xfrm>
        </p:spPr>
      </p:pic>
    </p:spTree>
    <p:extLst>
      <p:ext uri="{BB962C8B-B14F-4D97-AF65-F5344CB8AC3E}">
        <p14:creationId xmlns:p14="http://schemas.microsoft.com/office/powerpoint/2010/main" val="3845776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AC2AF5-DDE1-3543-928D-70079979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latin typeface="Arial"/>
                <a:cs typeface="Arial"/>
              </a:rPr>
              <a:t>Reports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D61F03-2182-4A42-AD69-BAC6C3BE878A}"/>
              </a:ext>
            </a:extLst>
          </p:cNvPr>
          <p:cNvSpPr txBox="1"/>
          <p:nvPr/>
        </p:nvSpPr>
        <p:spPr>
          <a:xfrm>
            <a:off x="7411453" y="753979"/>
            <a:ext cx="414688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>
                <a:latin typeface="Arial"/>
                <a:ea typeface="+mn-lt"/>
                <a:cs typeface="Arial"/>
              </a:rPr>
              <a:t>What are the technical skills each job requires?</a:t>
            </a:r>
          </a:p>
        </p:txBody>
      </p:sp>
      <p:pic>
        <p:nvPicPr>
          <p:cNvPr id="7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435DBEF-3A88-4AF7-9C78-B426E3821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528" y="2371569"/>
            <a:ext cx="10005260" cy="3158456"/>
          </a:xfrm>
        </p:spPr>
      </p:pic>
    </p:spTree>
    <p:extLst>
      <p:ext uri="{BB962C8B-B14F-4D97-AF65-F5344CB8AC3E}">
        <p14:creationId xmlns:p14="http://schemas.microsoft.com/office/powerpoint/2010/main" val="1001953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AC2AF5-DDE1-3543-928D-70079979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latin typeface="Arial"/>
                <a:cs typeface="Arial"/>
              </a:rPr>
              <a:t>Reports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D61F03-2182-4A42-AD69-BAC6C3BE878A}"/>
              </a:ext>
            </a:extLst>
          </p:cNvPr>
          <p:cNvSpPr txBox="1"/>
          <p:nvPr/>
        </p:nvSpPr>
        <p:spPr>
          <a:xfrm>
            <a:off x="7411453" y="633664"/>
            <a:ext cx="414688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>
                <a:latin typeface="Arial"/>
                <a:ea typeface="+mn-lt"/>
                <a:cs typeface="Arial"/>
              </a:rPr>
              <a:t>Whether there are available jobs which matches with student’s job target</a:t>
            </a:r>
            <a:endParaRPr lang="en-US">
              <a:latin typeface="Arial"/>
              <a:cs typeface="Arial"/>
            </a:endParaRPr>
          </a:p>
        </p:txBody>
      </p:sp>
      <p:pic>
        <p:nvPicPr>
          <p:cNvPr id="7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80DAB26-F7C7-449F-A08A-13A21FEE9A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5312" y="2304235"/>
            <a:ext cx="9935273" cy="3921439"/>
          </a:xfrm>
        </p:spPr>
      </p:pic>
    </p:spTree>
    <p:extLst>
      <p:ext uri="{BB962C8B-B14F-4D97-AF65-F5344CB8AC3E}">
        <p14:creationId xmlns:p14="http://schemas.microsoft.com/office/powerpoint/2010/main" val="2982591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AC2AF5-DDE1-3543-928D-70079979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latin typeface="Arial"/>
                <a:cs typeface="Arial"/>
              </a:rPr>
              <a:t>Reports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D61F03-2182-4A42-AD69-BAC6C3BE878A}"/>
              </a:ext>
            </a:extLst>
          </p:cNvPr>
          <p:cNvSpPr txBox="1"/>
          <p:nvPr/>
        </p:nvSpPr>
        <p:spPr>
          <a:xfrm>
            <a:off x="7411453" y="633664"/>
            <a:ext cx="414688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>
                <a:latin typeface="Arial"/>
                <a:ea typeface="+mn-lt"/>
                <a:cs typeface="Arial"/>
              </a:rPr>
              <a:t>How many students enrolled in each class that specific instructor teaches?</a:t>
            </a:r>
            <a:endParaRPr lang="en-US">
              <a:latin typeface="Arial"/>
              <a:cs typeface="Arial"/>
            </a:endParaRPr>
          </a:p>
        </p:txBody>
      </p:sp>
      <p:pic>
        <p:nvPicPr>
          <p:cNvPr id="7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444E543-B58B-4829-80D1-3DFDD40D08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1608" y="2143814"/>
            <a:ext cx="8796785" cy="4228912"/>
          </a:xfrm>
        </p:spPr>
      </p:pic>
    </p:spTree>
    <p:extLst>
      <p:ext uri="{BB962C8B-B14F-4D97-AF65-F5344CB8AC3E}">
        <p14:creationId xmlns:p14="http://schemas.microsoft.com/office/powerpoint/2010/main" val="2430666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C68A55F-7B32-44D8-AEE5-1AF405326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309F676-0B0F-E54A-915B-4C777AFD9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29030"/>
            <a:ext cx="2834640" cy="5457589"/>
          </a:xfrm>
        </p:spPr>
        <p:txBody>
          <a:bodyPr anchor="ctr">
            <a:norm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320" y="6112341"/>
            <a:ext cx="10835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045208" y="4686084"/>
            <a:ext cx="54864" cy="2834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130132D0-F55A-4FF4-880B-8E50B08E12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01550"/>
              </p:ext>
            </p:extLst>
          </p:nvPr>
        </p:nvGraphicFramePr>
        <p:xfrm>
          <a:off x="4041648" y="429030"/>
          <a:ext cx="745236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2046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AC2AF5-DDE1-3543-928D-70079979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latin typeface="Arial"/>
                <a:cs typeface="Arial"/>
              </a:rPr>
              <a:t>Reports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D61F03-2182-4A42-AD69-BAC6C3BE878A}"/>
              </a:ext>
            </a:extLst>
          </p:cNvPr>
          <p:cNvSpPr txBox="1"/>
          <p:nvPr/>
        </p:nvSpPr>
        <p:spPr>
          <a:xfrm>
            <a:off x="7331243" y="580190"/>
            <a:ext cx="4146884" cy="128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50" lvl="1">
              <a:lnSpc>
                <a:spcPct val="110000"/>
              </a:lnSpc>
              <a:spcBef>
                <a:spcPts val="500"/>
              </a:spcBef>
            </a:pPr>
            <a:r>
              <a:rPr lang="en">
                <a:latin typeface="Arial"/>
                <a:ea typeface="+mn-lt"/>
                <a:cs typeface="Arial"/>
              </a:rPr>
              <a:t>Where is the classroom for each class that specific instructor teaches?</a:t>
            </a:r>
          </a:p>
          <a:p>
            <a:pPr lvl="1"/>
            <a:endParaRPr lang="en-US">
              <a:latin typeface="Arial"/>
              <a:cs typeface="Arial"/>
            </a:endParaRPr>
          </a:p>
        </p:txBody>
      </p:sp>
      <p:pic>
        <p:nvPicPr>
          <p:cNvPr id="5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349D227-ED7C-4C67-A8B1-5DE8F6FEB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9957" y="2505587"/>
            <a:ext cx="10039350" cy="3157788"/>
          </a:xfrm>
        </p:spPr>
      </p:pic>
    </p:spTree>
    <p:extLst>
      <p:ext uri="{BB962C8B-B14F-4D97-AF65-F5344CB8AC3E}">
        <p14:creationId xmlns:p14="http://schemas.microsoft.com/office/powerpoint/2010/main" val="1310654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AC2AF5-DDE1-3543-928D-70079979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latin typeface="Arial"/>
                <a:cs typeface="Arial"/>
              </a:rPr>
              <a:t>Reports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D61F03-2182-4A42-AD69-BAC6C3BE878A}"/>
              </a:ext>
            </a:extLst>
          </p:cNvPr>
          <p:cNvSpPr txBox="1"/>
          <p:nvPr/>
        </p:nvSpPr>
        <p:spPr>
          <a:xfrm>
            <a:off x="7411453" y="740611"/>
            <a:ext cx="414688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>
                <a:latin typeface="Arial"/>
                <a:ea typeface="+mn-lt"/>
                <a:cs typeface="Arial"/>
              </a:rPr>
              <a:t>How many and what kind of courses each student has taken?</a:t>
            </a:r>
          </a:p>
        </p:txBody>
      </p:sp>
      <p:pic>
        <p:nvPicPr>
          <p:cNvPr id="5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49348E2-BCA6-4446-AE1B-D70DE330E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108" y="2412593"/>
            <a:ext cx="9893467" cy="2675355"/>
          </a:xfrm>
        </p:spPr>
      </p:pic>
    </p:spTree>
    <p:extLst>
      <p:ext uri="{BB962C8B-B14F-4D97-AF65-F5344CB8AC3E}">
        <p14:creationId xmlns:p14="http://schemas.microsoft.com/office/powerpoint/2010/main" val="2695880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AC2AF5-DDE1-3543-928D-70079979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latin typeface="Arial"/>
                <a:cs typeface="Arial"/>
              </a:rPr>
              <a:t>Trigger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图片 3" descr="手机屏幕截图&#10;&#10;已生成高可信度的说明">
            <a:extLst>
              <a:ext uri="{FF2B5EF4-FFF2-40B4-BE49-F238E27FC236}">
                <a16:creationId xmlns:a16="http://schemas.microsoft.com/office/drawing/2014/main" id="{B292A1AA-F9CD-4051-A3E9-E5DA24053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966" y="2091095"/>
            <a:ext cx="7283533" cy="42062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8B0556-AC96-4F0D-ABCF-551E04706E24}"/>
              </a:ext>
            </a:extLst>
          </p:cNvPr>
          <p:cNvSpPr txBox="1"/>
          <p:nvPr/>
        </p:nvSpPr>
        <p:spPr>
          <a:xfrm>
            <a:off x="7331243" y="488080"/>
            <a:ext cx="4146884" cy="128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50" lvl="1">
              <a:lnSpc>
                <a:spcPct val="110000"/>
              </a:lnSpc>
              <a:spcBef>
                <a:spcPts val="500"/>
              </a:spcBef>
            </a:pPr>
            <a:r>
              <a:rPr lang="en">
                <a:latin typeface="Arial"/>
                <a:ea typeface="+mn-lt"/>
                <a:cs typeface="+mn-lt"/>
              </a:rPr>
              <a:t>This trigger updates the total enrollment when a student registers a new course.</a:t>
            </a:r>
            <a:endParaRPr lang="zh-CN" altLang="en-US">
              <a:latin typeface="Arial"/>
            </a:endParaRPr>
          </a:p>
          <a:p>
            <a:pPr lvl="1"/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1101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AC2AF5-DDE1-3543-928D-70079979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latin typeface="Arial"/>
                <a:cs typeface="Arial"/>
              </a:rPr>
              <a:t>Trigger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8B0556-AC96-4F0D-ABCF-551E04706E24}"/>
              </a:ext>
            </a:extLst>
          </p:cNvPr>
          <p:cNvSpPr txBox="1"/>
          <p:nvPr/>
        </p:nvSpPr>
        <p:spPr>
          <a:xfrm>
            <a:off x="7331243" y="488080"/>
            <a:ext cx="4146884" cy="128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50" lvl="1">
              <a:lnSpc>
                <a:spcPct val="110000"/>
              </a:lnSpc>
              <a:spcBef>
                <a:spcPts val="500"/>
              </a:spcBef>
            </a:pPr>
            <a:r>
              <a:rPr lang="en">
                <a:latin typeface="Arial"/>
                <a:ea typeface="+mn-lt"/>
                <a:cs typeface="+mn-lt"/>
              </a:rPr>
              <a:t>Class Table with Actual number of Enrollment before data is updated. </a:t>
            </a:r>
            <a:endParaRPr lang="zh-CN">
              <a:latin typeface="Arial"/>
            </a:endParaRPr>
          </a:p>
          <a:p>
            <a:pPr lvl="1"/>
            <a:endParaRPr lang="en-US">
              <a:latin typeface="Arial"/>
              <a:cs typeface="Arial"/>
            </a:endParaRPr>
          </a:p>
        </p:txBody>
      </p:sp>
      <p:pic>
        <p:nvPicPr>
          <p:cNvPr id="4" name="图片 4" descr="手机屏幕截图&#10;&#10;已生成高可信度的说明">
            <a:extLst>
              <a:ext uri="{FF2B5EF4-FFF2-40B4-BE49-F238E27FC236}">
                <a16:creationId xmlns:a16="http://schemas.microsoft.com/office/drawing/2014/main" id="{34A79883-5CEA-4341-820F-37244D02E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65" y="2933112"/>
            <a:ext cx="10828378" cy="316911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2866928-7B55-43C0-816E-01922DC10B54}"/>
              </a:ext>
            </a:extLst>
          </p:cNvPr>
          <p:cNvSpPr txBox="1"/>
          <p:nvPr/>
        </p:nvSpPr>
        <p:spPr>
          <a:xfrm>
            <a:off x="571605" y="2154220"/>
            <a:ext cx="84288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b="1">
                <a:latin typeface="Arial"/>
                <a:ea typeface="+mn-lt"/>
                <a:cs typeface="+mn-lt"/>
              </a:rPr>
              <a:t>Se</a:t>
            </a:r>
            <a:r>
              <a:rPr lang="en-US" altLang="zh-CN" b="1">
                <a:latin typeface="Arial"/>
                <a:ea typeface="+mn-lt"/>
                <a:cs typeface="+mn-lt"/>
              </a:rPr>
              <a:t>lect</a:t>
            </a:r>
            <a:r>
              <a:rPr lang="zh-CN" altLang="en-US" b="1">
                <a:latin typeface="Arial"/>
                <a:ea typeface="+mn-lt"/>
                <a:cs typeface="+mn-lt"/>
              </a:rPr>
              <a:t> * From Class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91781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AC2AF5-DDE1-3543-928D-70079979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latin typeface="Arial"/>
                <a:cs typeface="Arial"/>
              </a:rPr>
              <a:t>Trigger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8B0556-AC96-4F0D-ABCF-551E04706E24}"/>
              </a:ext>
            </a:extLst>
          </p:cNvPr>
          <p:cNvSpPr txBox="1"/>
          <p:nvPr/>
        </p:nvSpPr>
        <p:spPr>
          <a:xfrm>
            <a:off x="7331243" y="488080"/>
            <a:ext cx="4146884" cy="128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50" lvl="1">
              <a:lnSpc>
                <a:spcPct val="110000"/>
              </a:lnSpc>
              <a:spcBef>
                <a:spcPts val="500"/>
              </a:spcBef>
            </a:pPr>
            <a:r>
              <a:rPr lang="en">
                <a:latin typeface="Arial"/>
                <a:ea typeface="+mn-lt"/>
                <a:cs typeface="+mn-lt"/>
              </a:rPr>
              <a:t>Class Table with actual number of Enrollment after data is uploaded</a:t>
            </a:r>
            <a:endParaRPr lang="zh-CN">
              <a:latin typeface="Arial"/>
            </a:endParaRPr>
          </a:p>
          <a:p>
            <a:pPr lvl="1"/>
            <a:endParaRPr lang="en-US">
              <a:latin typeface="Arial"/>
              <a:cs typeface="Arial"/>
            </a:endParaRPr>
          </a:p>
        </p:txBody>
      </p:sp>
      <p:pic>
        <p:nvPicPr>
          <p:cNvPr id="4" name="图片 4" descr="手机屏幕截图&#10;&#10;已生成高可信度的说明">
            <a:extLst>
              <a:ext uri="{FF2B5EF4-FFF2-40B4-BE49-F238E27FC236}">
                <a16:creationId xmlns:a16="http://schemas.microsoft.com/office/drawing/2014/main" id="{D3BF4FB4-8326-42F1-9274-266E0F92F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953" y="2959864"/>
            <a:ext cx="9323293" cy="357405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4DA6601-2CC4-4901-964D-0BB71DC5375F}"/>
              </a:ext>
            </a:extLst>
          </p:cNvPr>
          <p:cNvSpPr txBox="1"/>
          <p:nvPr/>
        </p:nvSpPr>
        <p:spPr>
          <a:xfrm>
            <a:off x="571605" y="2154220"/>
            <a:ext cx="84288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b="1">
                <a:latin typeface="Arial"/>
                <a:cs typeface="Arial"/>
              </a:rPr>
              <a:t>INSERT INTO Registration VALUES('R07','08/29/2020','S01','618-M001');</a:t>
            </a:r>
            <a:endParaRPr lang="zh-CN" altLang="en-US" b="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4187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C09C99-F1D6-466E-B027-74EEB33254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06" t="9091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AC2AF5-DDE1-3543-928D-70079979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831438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  <a:br>
              <a:rPr lang="en-US" sz="4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>
                <a:latin typeface="Arial" panose="020B0604020202020204" pitchFamily="34" charset="0"/>
                <a:cs typeface="Arial" panose="020B0604020202020204" pitchFamily="34" charset="0"/>
              </a:rPr>
              <a:t>Any questions?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0219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B60CA-CB7A-F14B-81D9-A5AD84C01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Project goals </a:t>
            </a:r>
            <a:r>
              <a:rPr lang="en-US" sz="2800">
                <a:latin typeface="Arial"/>
                <a:cs typeface="Arial"/>
              </a:rPr>
              <a:t>– what data to collect?</a:t>
            </a:r>
            <a:r>
              <a:rPr lang="en-US">
                <a:latin typeface="Arial"/>
                <a:cs typeface="Arial"/>
              </a:rPr>
              <a:t> 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E3C9B3-585A-6044-B0E1-2248F9111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876444"/>
            <a:ext cx="10168128" cy="4752011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/>
              <a:buChar char="ü"/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0710" lvl="1" indent="-342900">
              <a:buFont typeface="Wingdings"/>
              <a:buChar char="ü"/>
            </a:pPr>
            <a:r>
              <a:rPr lang="en-US" sz="1800">
                <a:solidFill>
                  <a:srgbClr val="000000"/>
                </a:solidFill>
                <a:latin typeface="Arial"/>
                <a:cs typeface="Arial"/>
              </a:rPr>
              <a:t>Available course details</a:t>
            </a:r>
          </a:p>
          <a:p>
            <a:pPr marL="600710" lvl="1" indent="-342900">
              <a:buFont typeface="Wingdings"/>
              <a:buChar char="ü"/>
            </a:pPr>
            <a:r>
              <a:rPr lang="en-US" sz="1800">
                <a:solidFill>
                  <a:srgbClr val="000000"/>
                </a:solidFill>
                <a:latin typeface="Arial"/>
                <a:cs typeface="Arial"/>
              </a:rPr>
              <a:t>Class details which are subordinate to courses</a:t>
            </a:r>
          </a:p>
          <a:p>
            <a:pPr marL="600710" lvl="1" indent="-342900">
              <a:buFont typeface="Wingdings"/>
              <a:buChar char="ü"/>
            </a:pPr>
            <a:r>
              <a:rPr lang="en-US" sz="1800">
                <a:solidFill>
                  <a:srgbClr val="000000"/>
                </a:solidFill>
                <a:latin typeface="Arial"/>
                <a:cs typeface="Arial"/>
              </a:rPr>
              <a:t>Instructor data which are assigned to each class</a:t>
            </a:r>
          </a:p>
          <a:p>
            <a:pPr marL="600710" lvl="1" indent="-342900">
              <a:buFont typeface="Wingdings"/>
              <a:buChar char="ü"/>
            </a:pPr>
            <a:r>
              <a:rPr lang="en-US" sz="1800">
                <a:solidFill>
                  <a:srgbClr val="000000"/>
                </a:solidFill>
                <a:latin typeface="Arial"/>
                <a:cs typeface="Arial"/>
              </a:rPr>
              <a:t>Classroom data where each class is operated</a:t>
            </a:r>
          </a:p>
          <a:p>
            <a:pPr marL="600710" lvl="1" indent="-342900">
              <a:buFont typeface="Wingdings"/>
              <a:buChar char="ü"/>
            </a:pPr>
            <a:r>
              <a:rPr lang="en-US" sz="1800">
                <a:solidFill>
                  <a:srgbClr val="000000"/>
                </a:solidFill>
                <a:latin typeface="Arial"/>
                <a:cs typeface="Arial"/>
              </a:rPr>
              <a:t>Current or potential student data who take SU </a:t>
            </a:r>
            <a:r>
              <a:rPr lang="en-US" sz="1800" err="1">
                <a:solidFill>
                  <a:srgbClr val="000000"/>
                </a:solidFill>
                <a:latin typeface="Arial"/>
                <a:cs typeface="Arial"/>
              </a:rPr>
              <a:t>iSchool</a:t>
            </a:r>
            <a:r>
              <a:rPr lang="en-US" sz="1800">
                <a:solidFill>
                  <a:srgbClr val="000000"/>
                </a:solidFill>
                <a:latin typeface="Arial"/>
                <a:cs typeface="Arial"/>
              </a:rPr>
              <a:t> courses  </a:t>
            </a:r>
          </a:p>
          <a:p>
            <a:pPr marL="600710" lvl="1" indent="-342900">
              <a:buFont typeface="Wingdings"/>
              <a:buChar char="ü"/>
            </a:pPr>
            <a:r>
              <a:rPr lang="en-US" sz="1800">
                <a:solidFill>
                  <a:srgbClr val="000000"/>
                </a:solidFill>
                <a:latin typeface="Arial"/>
                <a:cs typeface="Arial"/>
              </a:rPr>
              <a:t>Course registration details of each student</a:t>
            </a:r>
          </a:p>
          <a:p>
            <a:pPr marL="600710" lvl="1" indent="-342900">
              <a:buFont typeface="Wingdings"/>
              <a:buChar char="ü"/>
            </a:pPr>
            <a:r>
              <a:rPr lang="en-US" sz="1800">
                <a:solidFill>
                  <a:srgbClr val="000000"/>
                </a:solidFill>
                <a:latin typeface="Arial"/>
                <a:cs typeface="Arial"/>
              </a:rPr>
              <a:t>Technical tool data and its description related to each course </a:t>
            </a:r>
          </a:p>
          <a:p>
            <a:pPr marL="600710" lvl="1" indent="-342900">
              <a:buFont typeface="Wingdings"/>
              <a:buChar char="ü"/>
            </a:pPr>
            <a:r>
              <a:rPr lang="en-US" sz="1800">
                <a:solidFill>
                  <a:srgbClr val="000000"/>
                </a:solidFill>
                <a:latin typeface="Arial"/>
                <a:cs typeface="Arial"/>
              </a:rPr>
              <a:t>Job details related to each course</a:t>
            </a:r>
          </a:p>
          <a:p>
            <a:pPr marL="600710" lvl="1" indent="-342900">
              <a:buFont typeface="Wingdings"/>
              <a:buChar char="ü"/>
            </a:pPr>
            <a:r>
              <a:rPr lang="en-US" sz="1800">
                <a:solidFill>
                  <a:srgbClr val="000000"/>
                </a:solidFill>
                <a:latin typeface="Arial"/>
                <a:cs typeface="Arial"/>
              </a:rPr>
              <a:t>Available job data</a:t>
            </a:r>
          </a:p>
          <a:p>
            <a:pPr marL="600710" lvl="1" indent="-342900">
              <a:buFont typeface="Wingdings"/>
              <a:buChar char="ü"/>
            </a:pPr>
            <a:r>
              <a:rPr lang="en-US" sz="1800">
                <a:solidFill>
                  <a:srgbClr val="000000"/>
                </a:solidFill>
                <a:latin typeface="Arial"/>
                <a:cs typeface="Arial"/>
              </a:rPr>
              <a:t>Technical tool data related with each job</a:t>
            </a:r>
          </a:p>
          <a:p>
            <a:pPr marL="600710" lvl="1" indent="-342900">
              <a:buFont typeface="Wingdings"/>
              <a:buChar char="ü"/>
            </a:pPr>
            <a:r>
              <a:rPr lang="en-US" sz="1800">
                <a:solidFill>
                  <a:srgbClr val="000000"/>
                </a:solidFill>
                <a:latin typeface="Arial"/>
                <a:cs typeface="Arial"/>
              </a:rPr>
              <a:t>Company details which offers each job</a:t>
            </a:r>
            <a:endParaRPr lang="en-US" sz="1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0710" lvl="1" indent="-342900">
              <a:buFont typeface="Wingdings"/>
              <a:buChar char="ü"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0710" lvl="1" indent="-342900">
              <a:buFont typeface="Wingdings"/>
              <a:buChar char="ü"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/>
              <a:buChar char="ü"/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910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B3B60CA-CB7A-F14B-81D9-A5AD84C01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US">
                <a:latin typeface="Arial"/>
                <a:cs typeface="Arial"/>
              </a:rPr>
              <a:t>Project goals – who can input and query data?  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E3C9B3-585A-6044-B0E1-2248F9111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68770" cy="282549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 b="1">
                <a:latin typeface="Arial"/>
                <a:cs typeface="Arial"/>
              </a:rPr>
              <a:t>Who can Input the data</a:t>
            </a:r>
          </a:p>
          <a:p>
            <a:pPr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500">
                <a:latin typeface="Arial"/>
                <a:cs typeface="Arial"/>
              </a:rPr>
              <a:t>Administrative staffs </a:t>
            </a:r>
          </a:p>
          <a:p>
            <a:pPr marL="342900" lvl="1" indent="0">
              <a:lnSpc>
                <a:spcPct val="100000"/>
              </a:lnSpc>
              <a:buNone/>
            </a:pPr>
            <a:r>
              <a:rPr lang="en-US" sz="1500">
                <a:latin typeface="Arial"/>
                <a:cs typeface="Arial"/>
              </a:rPr>
              <a:t>     (students, instructors, and companies can input or update their data through administrative staffs)</a:t>
            </a:r>
          </a:p>
          <a:p>
            <a:pPr>
              <a:lnSpc>
                <a:spcPct val="100000"/>
              </a:lnSpc>
            </a:pPr>
            <a:r>
              <a:rPr lang="en-US" sz="1500" b="1">
                <a:latin typeface="Arial"/>
                <a:cs typeface="Arial"/>
              </a:rPr>
              <a:t>Who can query the data</a:t>
            </a:r>
          </a:p>
          <a:p>
            <a:pPr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500">
                <a:latin typeface="Arial"/>
                <a:cs typeface="Arial"/>
              </a:rPr>
              <a:t>Students</a:t>
            </a:r>
          </a:p>
          <a:p>
            <a:pPr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500">
                <a:latin typeface="Arial"/>
                <a:cs typeface="Arial"/>
              </a:rPr>
              <a:t>Instructors</a:t>
            </a:r>
          </a:p>
          <a:p>
            <a:pPr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500">
                <a:latin typeface="Arial"/>
                <a:cs typeface="Arial"/>
              </a:rPr>
              <a:t>Companies</a:t>
            </a:r>
          </a:p>
          <a:p>
            <a:pPr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500">
                <a:latin typeface="Arial"/>
                <a:ea typeface="+mn-lt"/>
                <a:cs typeface="+mn-lt"/>
              </a:rPr>
              <a:t>Administrative staffs</a:t>
            </a:r>
            <a:endParaRPr lang="en-US" sz="1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US"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5933C5C-9726-434B-B277-0167E56AE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4066" y="1272395"/>
            <a:ext cx="4237686" cy="423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00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0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BCD53E3-704B-4C41-B965-6454F228E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US">
                <a:latin typeface="Arial"/>
                <a:cs typeface="Arial"/>
              </a:rPr>
              <a:t>Project goals – major data questions?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B32B0439-8CF2-4FDF-8338-187A6583F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68770" cy="282549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" sz="1300" b="1">
                <a:latin typeface="Arial"/>
                <a:ea typeface="+mn-lt"/>
                <a:cs typeface="Arial"/>
              </a:rPr>
              <a:t>For students</a:t>
            </a:r>
            <a:endParaRPr lang="en-US" sz="1300">
              <a:latin typeface="Arial"/>
              <a:ea typeface="+mn-lt"/>
              <a:cs typeface="Arial"/>
            </a:endParaRPr>
          </a:p>
          <a:p>
            <a:pPr lvl="1" indent="-342900">
              <a:lnSpc>
                <a:spcPct val="100000"/>
              </a:lnSpc>
              <a:buFont typeface="Wingdings" panose="020B0604020202020204" pitchFamily="34" charset="0"/>
              <a:buChar char="ü"/>
            </a:pPr>
            <a:r>
              <a:rPr lang="en" sz="1300">
                <a:latin typeface="Arial"/>
                <a:ea typeface="+mn-lt"/>
                <a:cs typeface="Arial"/>
              </a:rPr>
              <a:t> What are the prerequisite subjects each course requires? </a:t>
            </a:r>
            <a:endParaRPr lang="en-US" sz="1300">
              <a:latin typeface="Arial"/>
              <a:ea typeface="+mn-lt"/>
              <a:cs typeface="Arial"/>
            </a:endParaRPr>
          </a:p>
          <a:p>
            <a:pPr lvl="1" indent="-342900">
              <a:lnSpc>
                <a:spcPct val="100000"/>
              </a:lnSpc>
              <a:buFont typeface="Wingdings" panose="020B0604020202020204" pitchFamily="34" charset="0"/>
              <a:buChar char="ü"/>
            </a:pPr>
            <a:r>
              <a:rPr lang="en" sz="1300">
                <a:latin typeface="Arial"/>
                <a:ea typeface="+mn-lt"/>
                <a:cs typeface="Arial"/>
              </a:rPr>
              <a:t> What are the technical skills each job requires?</a:t>
            </a:r>
            <a:endParaRPr lang="en-US" sz="1300">
              <a:latin typeface="Arial"/>
              <a:ea typeface="+mn-lt"/>
              <a:cs typeface="Arial"/>
            </a:endParaRPr>
          </a:p>
          <a:p>
            <a:pPr lvl="1" indent="-342900">
              <a:lnSpc>
                <a:spcPct val="100000"/>
              </a:lnSpc>
              <a:buFont typeface="Wingdings" panose="020B0604020202020204" pitchFamily="34" charset="0"/>
              <a:buChar char="ü"/>
            </a:pPr>
            <a:r>
              <a:rPr lang="en" sz="1300">
                <a:latin typeface="Arial"/>
                <a:ea typeface="+mn-lt"/>
                <a:cs typeface="Arial"/>
              </a:rPr>
              <a:t> Whether there are available jobs which matches with student’s job target.</a:t>
            </a:r>
            <a:endParaRPr lang="en-US" sz="1300">
              <a:latin typeface="Arial"/>
              <a:ea typeface="+mn-lt"/>
              <a:cs typeface="Arial"/>
            </a:endParaRPr>
          </a:p>
          <a:p>
            <a:pPr>
              <a:lnSpc>
                <a:spcPct val="100000"/>
              </a:lnSpc>
            </a:pPr>
            <a:r>
              <a:rPr lang="en" sz="1300" b="1">
                <a:latin typeface="Arial"/>
                <a:ea typeface="+mn-lt"/>
                <a:cs typeface="Arial"/>
              </a:rPr>
              <a:t>For instructors</a:t>
            </a:r>
            <a:endParaRPr lang="en-US" sz="1300">
              <a:latin typeface="Arial"/>
              <a:ea typeface="+mn-lt"/>
              <a:cs typeface="Arial"/>
            </a:endParaRPr>
          </a:p>
          <a:p>
            <a:pPr lvl="1" indent="-342900">
              <a:lnSpc>
                <a:spcPct val="100000"/>
              </a:lnSpc>
              <a:buFont typeface="Wingdings" panose="020B0604020202020204" pitchFamily="34" charset="0"/>
              <a:buChar char="ü"/>
            </a:pPr>
            <a:r>
              <a:rPr lang="en" sz="1300">
                <a:latin typeface="Arial"/>
                <a:ea typeface="+mn-lt"/>
                <a:cs typeface="Arial"/>
              </a:rPr>
              <a:t> How many students enrolled in each class that specific instructor teaches? </a:t>
            </a:r>
            <a:endParaRPr lang="en-US" sz="1300">
              <a:latin typeface="Arial"/>
              <a:ea typeface="+mn-lt"/>
              <a:cs typeface="Arial"/>
            </a:endParaRPr>
          </a:p>
          <a:p>
            <a:pPr lvl="1" indent="-342900">
              <a:lnSpc>
                <a:spcPct val="100000"/>
              </a:lnSpc>
              <a:buFont typeface="Wingdings" panose="020B0604020202020204" pitchFamily="34" charset="0"/>
              <a:buChar char="ü"/>
            </a:pPr>
            <a:r>
              <a:rPr lang="en" sz="1300">
                <a:latin typeface="Arial"/>
                <a:ea typeface="+mn-lt"/>
                <a:cs typeface="Arial"/>
              </a:rPr>
              <a:t> Where is the classroom for each class that specific instructor teaches? </a:t>
            </a:r>
            <a:endParaRPr lang="en-US" sz="1300">
              <a:latin typeface="Arial"/>
              <a:ea typeface="+mn-lt"/>
              <a:cs typeface="Arial"/>
            </a:endParaRPr>
          </a:p>
          <a:p>
            <a:pPr lvl="1" indent="-342900">
              <a:lnSpc>
                <a:spcPct val="100000"/>
              </a:lnSpc>
              <a:buFont typeface="Wingdings" panose="020B0604020202020204" pitchFamily="34" charset="0"/>
              <a:buChar char="ü"/>
            </a:pPr>
            <a:r>
              <a:rPr lang="en" sz="1300" b="1">
                <a:latin typeface="Arial"/>
                <a:ea typeface="+mn-lt"/>
                <a:cs typeface="Arial"/>
              </a:rPr>
              <a:t>For companies</a:t>
            </a:r>
            <a:endParaRPr lang="en-US" sz="1300">
              <a:latin typeface="Arial"/>
              <a:ea typeface="+mn-lt"/>
              <a:cs typeface="Arial"/>
            </a:endParaRPr>
          </a:p>
          <a:p>
            <a:pPr lvl="1" indent="-342900">
              <a:lnSpc>
                <a:spcPct val="100000"/>
              </a:lnSpc>
              <a:buFont typeface="Wingdings" panose="020B0604020202020204" pitchFamily="34" charset="0"/>
              <a:buChar char="ü"/>
            </a:pPr>
            <a:r>
              <a:rPr lang="en" sz="1300">
                <a:latin typeface="Arial"/>
                <a:ea typeface="+mn-lt"/>
                <a:cs typeface="Arial"/>
              </a:rPr>
              <a:t> How many and what kind of courses each student has taken? </a:t>
            </a:r>
            <a:endParaRPr lang="en-US" sz="1300">
              <a:latin typeface="Arial"/>
              <a:ea typeface="+mn-lt"/>
              <a:cs typeface="Arial"/>
            </a:endParaRPr>
          </a:p>
          <a:p>
            <a:pPr>
              <a:lnSpc>
                <a:spcPct val="100000"/>
              </a:lnSpc>
            </a:pPr>
            <a:endParaRPr lang="en-US" sz="1300">
              <a:latin typeface="Arial"/>
              <a:cs typeface="Arial"/>
            </a:endParaRPr>
          </a:p>
        </p:txBody>
      </p:sp>
      <p:pic>
        <p:nvPicPr>
          <p:cNvPr id="26" name="Graphic 7">
            <a:extLst>
              <a:ext uri="{FF2B5EF4-FFF2-40B4-BE49-F238E27FC236}">
                <a16:creationId xmlns:a16="http://schemas.microsoft.com/office/drawing/2014/main" id="{6F99B416-814F-4BF4-83DE-C3560B4D0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4066" y="1272395"/>
            <a:ext cx="4237686" cy="423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032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AC2AF5-DDE1-3543-928D-70079979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3705162" cy="29696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ER Diagram - VISIO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315396F8-D527-442A-8DD5-E20D5CC93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477" y="458210"/>
            <a:ext cx="6219856" cy="609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838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AC2AF5-DDE1-3543-928D-70079979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3707059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ER Diagram - SQL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图片 4" descr="地图的截图&#10;&#10;已生成高可信度的说明">
            <a:extLst>
              <a:ext uri="{FF2B5EF4-FFF2-40B4-BE49-F238E27FC236}">
                <a16:creationId xmlns:a16="http://schemas.microsoft.com/office/drawing/2014/main" id="{06F4DA87-A7A6-45DF-93B3-5B8FF078F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194" y="1527448"/>
            <a:ext cx="8240966" cy="435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542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" name="Rectangle 12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AC2AF5-DDE1-3543-928D-70079979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3577662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ER Diagram - Access</a:t>
            </a: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图片 4" descr="手机屏幕截图&#10;&#10;已生成高可信度的说明">
            <a:extLst>
              <a:ext uri="{FF2B5EF4-FFF2-40B4-BE49-F238E27FC236}">
                <a16:creationId xmlns:a16="http://schemas.microsoft.com/office/drawing/2014/main" id="{841CCDD5-2B3D-4C0F-B1DD-2AEE90466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136" y="1716407"/>
            <a:ext cx="7593985" cy="373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794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AC2AF5-DDE1-3543-928D-70079979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Forms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D1C7AF-BEBA-EB4F-9350-056FE6FE0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721" y="2159214"/>
            <a:ext cx="10168128" cy="369502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Arial"/>
                <a:ea typeface="+mn-lt"/>
                <a:cs typeface="Arial"/>
              </a:rPr>
              <a:t>Total number of tables : 10</a:t>
            </a:r>
            <a:endParaRPr lang="en-US"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lang="en-US" sz="1600">
                <a:latin typeface="Arial"/>
                <a:ea typeface="+mn-lt"/>
                <a:cs typeface="Arial"/>
              </a:rPr>
              <a:t>Total number of forms : 10 forms, 4 sub forms </a:t>
            </a:r>
            <a:endParaRPr lang="en-US" sz="1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Wingdings" panose="020B0604020202020204" pitchFamily="34" charset="0"/>
              <a:buChar char="ü"/>
            </a:pPr>
            <a:r>
              <a:rPr lang="en-US" sz="1600">
                <a:latin typeface="Arial"/>
                <a:ea typeface="+mn-lt"/>
                <a:cs typeface="Arial"/>
              </a:rPr>
              <a:t>Course search form (Y) : user can search available courses</a:t>
            </a:r>
          </a:p>
          <a:p>
            <a:pPr lvl="1">
              <a:lnSpc>
                <a:spcPct val="100000"/>
              </a:lnSpc>
              <a:buFont typeface="Wingdings" panose="020B0604020202020204" pitchFamily="34" charset="0"/>
              <a:buChar char="ü"/>
            </a:pPr>
            <a:r>
              <a:rPr lang="en-US" sz="1600">
                <a:latin typeface="Arial"/>
                <a:ea typeface="+mn-lt"/>
                <a:cs typeface="Arial"/>
              </a:rPr>
              <a:t>Course search details form (Y) : allows user to view detailed course information and add instructor, class, classroom data</a:t>
            </a:r>
          </a:p>
          <a:p>
            <a:pPr lvl="1">
              <a:lnSpc>
                <a:spcPct val="100000"/>
              </a:lnSpc>
              <a:buFont typeface="Wingdings" panose="020B0604020202020204" pitchFamily="34" charset="0"/>
              <a:buChar char="ü"/>
            </a:pPr>
            <a:r>
              <a:rPr lang="en-US" sz="1600">
                <a:latin typeface="Arial"/>
                <a:ea typeface="+mn-lt"/>
                <a:cs typeface="Arial"/>
              </a:rPr>
              <a:t>Class search details form (Y) : allows user to view detailed class data</a:t>
            </a:r>
          </a:p>
          <a:p>
            <a:pPr lvl="1">
              <a:lnSpc>
                <a:spcPct val="100000"/>
              </a:lnSpc>
              <a:buFont typeface="Wingdings" panose="020B0604020202020204" pitchFamily="34" charset="0"/>
              <a:buChar char="ü"/>
            </a:pPr>
            <a:r>
              <a:rPr lang="en-US" sz="1600">
                <a:latin typeface="Arial"/>
                <a:ea typeface="+mn-lt"/>
                <a:cs typeface="Arial"/>
              </a:rPr>
              <a:t>Course registration details form (Y) : allows user to view each student's course registration information and add course, class, related technical tools and job data</a:t>
            </a:r>
          </a:p>
          <a:p>
            <a:pPr lvl="1">
              <a:lnSpc>
                <a:spcPct val="100000"/>
              </a:lnSpc>
              <a:buFont typeface="Wingdings" panose="020B0604020202020204" pitchFamily="34" charset="0"/>
              <a:buChar char="ü"/>
            </a:pPr>
            <a:r>
              <a:rPr lang="en-US" sz="1600">
                <a:latin typeface="Arial"/>
                <a:ea typeface="+mn-lt"/>
                <a:cs typeface="Arial"/>
              </a:rPr>
              <a:t>Available job details form (Y) : allows user to view available job offered by specific company and add job offering and related technical tools data</a:t>
            </a:r>
          </a:p>
          <a:p>
            <a:pPr lvl="1">
              <a:lnSpc>
                <a:spcPct val="100000"/>
              </a:lnSpc>
              <a:buFont typeface="Wingdings" panose="020B0604020202020204" pitchFamily="34" charset="0"/>
              <a:buChar char="ü"/>
            </a:pPr>
            <a:r>
              <a:rPr lang="en-US" sz="1600">
                <a:latin typeface="Arial"/>
                <a:ea typeface="+mn-lt"/>
                <a:cs typeface="Arial"/>
              </a:rPr>
              <a:t>Instructor details from (Y) : allows user to view instructor details</a:t>
            </a:r>
          </a:p>
          <a:p>
            <a:pPr lvl="1">
              <a:lnSpc>
                <a:spcPct val="100000"/>
              </a:lnSpc>
              <a:buFont typeface="Wingdings" panose="020B0604020202020204" pitchFamily="34" charset="0"/>
              <a:buChar char="ü"/>
            </a:pPr>
            <a:r>
              <a:rPr lang="en-US" sz="1600">
                <a:latin typeface="Arial"/>
                <a:ea typeface="+mn-lt"/>
                <a:cs typeface="Arial"/>
              </a:rPr>
              <a:t>Student details from (Y) : allows user to view student details</a:t>
            </a:r>
          </a:p>
          <a:p>
            <a:pPr lvl="1">
              <a:lnSpc>
                <a:spcPct val="100000"/>
              </a:lnSpc>
              <a:buFont typeface="Wingdings" panose="020B0604020202020204" pitchFamily="34" charset="0"/>
              <a:buChar char="ü"/>
            </a:pPr>
            <a:r>
              <a:rPr lang="en-US" sz="1600">
                <a:latin typeface="Arial"/>
                <a:ea typeface="+mn-lt"/>
                <a:cs typeface="Arial"/>
              </a:rPr>
              <a:t>Classroom details from (Y) : allows user to view classroom details</a:t>
            </a:r>
          </a:p>
          <a:p>
            <a:pPr lvl="1">
              <a:lnSpc>
                <a:spcPct val="100000"/>
              </a:lnSpc>
              <a:buFont typeface="Wingdings" panose="020B0604020202020204" pitchFamily="34" charset="0"/>
              <a:buChar char="ü"/>
            </a:pPr>
            <a:r>
              <a:rPr lang="en-US" sz="1600">
                <a:latin typeface="Arial"/>
                <a:ea typeface="+mn-lt"/>
                <a:cs typeface="Arial"/>
              </a:rPr>
              <a:t>Company details from (Y) : allows user to view company details</a:t>
            </a:r>
          </a:p>
          <a:p>
            <a:pPr lvl="1">
              <a:lnSpc>
                <a:spcPct val="100000"/>
              </a:lnSpc>
              <a:buFont typeface="Wingdings" panose="020B0604020202020204" pitchFamily="34" charset="0"/>
              <a:buChar char="ü"/>
            </a:pPr>
            <a:r>
              <a:rPr lang="en-US" sz="1600">
                <a:latin typeface="Arial"/>
                <a:ea typeface="+mn-lt"/>
                <a:cs typeface="Arial"/>
              </a:rPr>
              <a:t>Registration details from (Y) : allows user to view registration details</a:t>
            </a:r>
          </a:p>
        </p:txBody>
      </p:sp>
    </p:spTree>
    <p:extLst>
      <p:ext uri="{BB962C8B-B14F-4D97-AF65-F5344CB8AC3E}">
        <p14:creationId xmlns:p14="http://schemas.microsoft.com/office/powerpoint/2010/main" val="397905762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243541"/>
      </a:dk2>
      <a:lt2>
        <a:srgbClr val="E4E2E8"/>
      </a:lt2>
      <a:accent1>
        <a:srgbClr val="9AA67D"/>
      </a:accent1>
      <a:accent2>
        <a:srgbClr val="A9A273"/>
      </a:accent2>
      <a:accent3>
        <a:srgbClr val="BB9B81"/>
      </a:accent3>
      <a:accent4>
        <a:srgbClr val="BA827F"/>
      </a:accent4>
      <a:accent5>
        <a:srgbClr val="C492A4"/>
      </a:accent5>
      <a:accent6>
        <a:srgbClr val="BA7FAD"/>
      </a:accent6>
      <a:hlink>
        <a:srgbClr val="8471B2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A1B66FF8C57347A5896105C63D50D0" ma:contentTypeVersion="6" ma:contentTypeDescription="Create a new document." ma:contentTypeScope="" ma:versionID="f8b030ca1c42fb68ab1a2edfe1b072ed">
  <xsd:schema xmlns:xsd="http://www.w3.org/2001/XMLSchema" xmlns:xs="http://www.w3.org/2001/XMLSchema" xmlns:p="http://schemas.microsoft.com/office/2006/metadata/properties" xmlns:ns2="ece9c394-f87f-4b60-bf99-8954175e9e16" xmlns:ns3="5d4c2da1-8ce5-41ee-a74c-b673da0b6efa" targetNamespace="http://schemas.microsoft.com/office/2006/metadata/properties" ma:root="true" ma:fieldsID="39899d533222140a6905dc8488d2d910" ns2:_="" ns3:_="">
    <xsd:import namespace="ece9c394-f87f-4b60-bf99-8954175e9e16"/>
    <xsd:import namespace="5d4c2da1-8ce5-41ee-a74c-b673da0b6e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e9c394-f87f-4b60-bf99-8954175e9e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4c2da1-8ce5-41ee-a74c-b673da0b6ef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9AD4306-7822-4E69-8DE7-71FCB4C3E49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8B5AB21-A877-4EEA-8889-9F4555CEC47F}">
  <ds:schemaRefs>
    <ds:schemaRef ds:uri="5d4c2da1-8ce5-41ee-a74c-b673da0b6efa"/>
    <ds:schemaRef ds:uri="ece9c394-f87f-4b60-bf99-8954175e9e1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A58763F-1BBF-45FE-963F-A4CEB6F0E8B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723</Words>
  <Application>Microsoft Macintosh PowerPoint</Application>
  <PresentationFormat>Widescreen</PresentationFormat>
  <Paragraphs>100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Avenir Next LT Pro</vt:lpstr>
      <vt:lpstr>Calibri</vt:lpstr>
      <vt:lpstr>Wingdings</vt:lpstr>
      <vt:lpstr>AccentBoxVTI</vt:lpstr>
      <vt:lpstr>Syracuse university iSchool course catalog database</vt:lpstr>
      <vt:lpstr>Contents</vt:lpstr>
      <vt:lpstr>Project goals – what data to collect? </vt:lpstr>
      <vt:lpstr>Project goals – who can input and query data?  </vt:lpstr>
      <vt:lpstr>Project goals – major data questions?</vt:lpstr>
      <vt:lpstr>ER Diagram - VISIO</vt:lpstr>
      <vt:lpstr>ER Diagram - SQL</vt:lpstr>
      <vt:lpstr>ER Diagram - Access</vt:lpstr>
      <vt:lpstr>Forms</vt:lpstr>
      <vt:lpstr>Forms</vt:lpstr>
      <vt:lpstr>Forms</vt:lpstr>
      <vt:lpstr>Forms</vt:lpstr>
      <vt:lpstr>Forms</vt:lpstr>
      <vt:lpstr>Forms</vt:lpstr>
      <vt:lpstr>Major data questions</vt:lpstr>
      <vt:lpstr>Reports</vt:lpstr>
      <vt:lpstr>Reports</vt:lpstr>
      <vt:lpstr>Reports</vt:lpstr>
      <vt:lpstr>Reports</vt:lpstr>
      <vt:lpstr>Reports</vt:lpstr>
      <vt:lpstr>Reports</vt:lpstr>
      <vt:lpstr>Trigger</vt:lpstr>
      <vt:lpstr>Trigger</vt:lpstr>
      <vt:lpstr>Trigger</vt:lpstr>
      <vt:lpstr>Thank you!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Syracuse university iSchool course catalog database</dc:title>
  <dc:creator>Eunmi Jeong</dc:creator>
  <cp:lastModifiedBy>Yibo Feng</cp:lastModifiedBy>
  <cp:revision>3</cp:revision>
  <dcterms:created xsi:type="dcterms:W3CDTF">2020-04-24T02:24:44Z</dcterms:created>
  <dcterms:modified xsi:type="dcterms:W3CDTF">2021-03-12T19:52:05Z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0x0101008DA1B66FF8C57347A5896105C63D50D0</vt:lpwstr>
  </property>
</Properties>
</file>