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11309350" cx="20104100"/>
  <p:notesSz cx="20104100" cy="11309350"/>
  <p:embeddedFontLst>
    <p:embeddedFont>
      <p:font typeface="Tahoma"/>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 uri="GoogleSlidesCustomDataVersion2">
      <go:slidesCustomData xmlns:go="http://customooxmlschemas.google.com/" r:id="rId28" roundtripDataSignature="AMtx7mgsuAktuad+8612xh35jbuXPrLef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B539F47-DBF9-4240-A079-0C95C0564372}">
  <a:tblStyle styleId="{9B539F47-DBF9-4240-A079-0C95C056437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Tahoma-regular.fntdata"/><Relationship Id="rId25" Type="http://schemas.openxmlformats.org/officeDocument/2006/relationships/slide" Target="slides/slide19.xml"/><Relationship Id="rId28" Type="http://customschemas.google.com/relationships/presentationmetadata" Target="metadata"/><Relationship Id="rId27" Type="http://schemas.openxmlformats.org/officeDocument/2006/relationships/font" Target="fonts/Tahoma-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351350" y="848200"/>
            <a:ext cx="13403400" cy="4241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2010400" y="5371925"/>
            <a:ext cx="16083275" cy="50892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p1:notes"/>
          <p:cNvSpPr txBox="1"/>
          <p:nvPr>
            <p:ph idx="1" type="body"/>
          </p:nvPr>
        </p:nvSpPr>
        <p:spPr>
          <a:xfrm>
            <a:off x="2010400" y="5371925"/>
            <a:ext cx="16083275" cy="508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1:notes"/>
          <p:cNvSpPr/>
          <p:nvPr>
            <p:ph idx="2" type="sldImg"/>
          </p:nvPr>
        </p:nvSpPr>
        <p:spPr>
          <a:xfrm>
            <a:off x="3351350" y="848200"/>
            <a:ext cx="13403400" cy="4241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070d07704b_2_19:notes"/>
          <p:cNvSpPr txBox="1"/>
          <p:nvPr>
            <p:ph idx="1" type="body"/>
          </p:nvPr>
        </p:nvSpPr>
        <p:spPr>
          <a:xfrm>
            <a:off x="2010400" y="5371925"/>
            <a:ext cx="16083300" cy="50892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US" sz="1300">
                <a:solidFill>
                  <a:schemeClr val="dk1"/>
                </a:solidFill>
              </a:rPr>
              <a:t>1. Confidence Interval of Mean (μ_boot): </a:t>
            </a:r>
            <a:r>
              <a:rPr lang="en-US">
                <a:solidFill>
                  <a:schemeClr val="dk1"/>
                </a:solidFill>
              </a:rPr>
              <a:t>95% confidence interval of the mean fall in this range</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US" sz="1300">
                <a:solidFill>
                  <a:schemeClr val="dk1"/>
                </a:solidFill>
              </a:rPr>
              <a:t>2. Confidence Interval of Standard Error of Mean (se_boot):</a:t>
            </a:r>
            <a:r>
              <a:rPr lang="en-US">
                <a:solidFill>
                  <a:schemeClr val="dk1"/>
                </a:solidFill>
              </a:rPr>
              <a:t>95% confidence interval of the standard error fall in this range</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US" sz="1300">
                <a:solidFill>
                  <a:schemeClr val="dk1"/>
                </a:solidFill>
              </a:rPr>
              <a:t>3. Confidence Interval of Stock Price Standard Deviation (std_boot):</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a:solidFill>
                  <a:schemeClr val="dk1"/>
                </a:solidFill>
              </a:rPr>
              <a:t>x_boot_std</a:t>
            </a:r>
            <a:r>
              <a:rPr lang="en-US">
                <a:solidFill>
                  <a:schemeClr val="dk1"/>
                </a:solidFill>
              </a:rPr>
              <a:t> represents the 95% confidence interval for the standard deviation (volatility) of the stock prices.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US">
                <a:solidFill>
                  <a:schemeClr val="dk1"/>
                </a:solidFill>
              </a:rPr>
              <a:t>The standard deviation shows how much individual stock prices deviate from the mean (how volatile the stock is).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a:solidFill>
                  <a:schemeClr val="dk1"/>
                </a:solidFill>
              </a:rPr>
              <a:t>There are two methods used here:</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a:solidFill>
                  <a:schemeClr val="dk1"/>
                </a:solidFill>
              </a:rPr>
              <a:t>Method 1</a:t>
            </a:r>
            <a:r>
              <a:rPr lang="en-US">
                <a:solidFill>
                  <a:schemeClr val="dk1"/>
                </a:solidFill>
              </a:rPr>
              <a:t>: This uses the standard error of the mean to approximate the standard deviation.</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Method 2</a:t>
            </a:r>
            <a:r>
              <a:rPr lang="en-US">
                <a:solidFill>
                  <a:schemeClr val="dk1"/>
                </a:solidFill>
              </a:rPr>
              <a:t>: This calculates the actual bootstrap sample standard deviation.</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a:solidFill>
                  <a:schemeClr val="dk1"/>
                </a:solidFill>
              </a:rPr>
              <a:t>For example:</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a:solidFill>
                  <a:schemeClr val="dk1"/>
                </a:solidFill>
              </a:rPr>
              <a:t>NVIDIA</a:t>
            </a:r>
            <a:r>
              <a:rPr lang="en-US">
                <a:solidFill>
                  <a:schemeClr val="dk1"/>
                </a:solidFill>
              </a:rPr>
              <a:t>: The confidence interval for standard deviation using both methods is </a:t>
            </a:r>
            <a:r>
              <a:rPr b="1" lang="en-US">
                <a:solidFill>
                  <a:schemeClr val="dk1"/>
                </a:solidFill>
              </a:rPr>
              <a:t>[27.89, 31.47]</a:t>
            </a:r>
            <a:r>
              <a:rPr lang="en-US">
                <a:solidFill>
                  <a:schemeClr val="dk1"/>
                </a:solidFill>
              </a:rPr>
              <a: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AMD</a:t>
            </a:r>
            <a:r>
              <a:rPr lang="en-US">
                <a:solidFill>
                  <a:schemeClr val="dk1"/>
                </a:solidFill>
              </a:rPr>
              <a:t>: The confidence interval for standard deviation is </a:t>
            </a:r>
            <a:r>
              <a:rPr b="1" lang="en-US">
                <a:solidFill>
                  <a:schemeClr val="dk1"/>
                </a:solidFill>
              </a:rPr>
              <a:t>[33.72, 36.61]</a:t>
            </a:r>
            <a:r>
              <a:rPr lang="en-US">
                <a:solidFill>
                  <a:schemeClr val="dk1"/>
                </a:solidFill>
              </a:rPr>
              <a:t>.</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NVIDIA has a lower standard deviation compared to AMD</a:t>
            </a:r>
            <a:r>
              <a:rPr lang="en-US">
                <a:solidFill>
                  <a:schemeClr val="dk1"/>
                </a:solidFill>
              </a:rPr>
              <a:t>, indicating that NVIDIA’s stock price is less volatile than AMD’s. Lower volatility can be an advantage as it suggests more predictable stock performance.</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US" sz="1300">
                <a:solidFill>
                  <a:schemeClr val="dk1"/>
                </a:solidFill>
              </a:rPr>
              <a:t>Comparative Analysis for NVIDIA's Advantage:</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a:solidFill>
                  <a:schemeClr val="dk1"/>
                </a:solidFill>
              </a:rPr>
              <a:t>Lower Volatility (Standard Deviation)</a:t>
            </a:r>
            <a:r>
              <a:rPr lang="en-US">
                <a:solidFill>
                  <a:schemeClr val="dk1"/>
                </a:solidFill>
              </a:rPr>
              <a:t>: NVIDIA has a lower standard deviation compared to competitors like AMD and AAPL. This suggests that NVIDIA's stock price is more stable and less prone to extreme fluctuations, which is typically viewed as a sign of less risk in stock market investments.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Precision in Mean Estimation</a:t>
            </a:r>
            <a:r>
              <a:rPr lang="en-US">
                <a:solidFill>
                  <a:schemeClr val="dk1"/>
                </a:solidFill>
              </a:rPr>
              <a:t>: NVIDIA's narrower confidence interval for the mean indicates that the stock's average price is estimated with greater precision, suggesting a lower risk of price uncertainty compared to AMD, QCOM, and others.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Competitor Comparison</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NVIDIA has a lower stock price compared to many competitors (like AMD and AAPL), but lower volatility might make it more attractive for conservative investors.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Although </a:t>
            </a:r>
            <a:r>
              <a:rPr b="1" lang="en-US">
                <a:solidFill>
                  <a:schemeClr val="dk1"/>
                </a:solidFill>
              </a:rPr>
              <a:t>AMD's mean stock price is higher</a:t>
            </a:r>
            <a:r>
              <a:rPr lang="en-US">
                <a:solidFill>
                  <a:schemeClr val="dk1"/>
                </a:solidFill>
              </a:rPr>
              <a:t>, its wider confidence intervals for the mean and higher standard deviation suggest that AMD’s stock is more volatile and unpredictable.</a:t>
            </a:r>
            <a:endParaRPr>
              <a:solidFill>
                <a:schemeClr val="dk1"/>
              </a:solidFill>
            </a:endParaRPr>
          </a:p>
          <a:p>
            <a:pPr indent="0" lvl="0" marL="0" rtl="0" algn="l">
              <a:lnSpc>
                <a:spcPct val="115000"/>
              </a:lnSpc>
              <a:spcBef>
                <a:spcPts val="1400"/>
              </a:spcBef>
              <a:spcAft>
                <a:spcPts val="0"/>
              </a:spcAft>
              <a:buNone/>
            </a:pPr>
            <a:r>
              <a:rPr b="1" lang="en-US" sz="1300">
                <a:solidFill>
                  <a:schemeClr val="dk1"/>
                </a:solidFill>
              </a:rPr>
              <a:t>Summary of NVIDIA’s Highlights:</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a:solidFill>
                  <a:schemeClr val="dk1"/>
                </a:solidFill>
              </a:rPr>
              <a:t>Lower volatility</a:t>
            </a:r>
            <a:r>
              <a:rPr lang="en-US">
                <a:solidFill>
                  <a:schemeClr val="dk1"/>
                </a:solidFill>
              </a:rPr>
              <a:t> (standard deviation) than most competitors (except INTC), indicating more stable performance.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Precise mean stock price estimate</a:t>
            </a:r>
            <a:r>
              <a:rPr lang="en-US">
                <a:solidFill>
                  <a:schemeClr val="dk1"/>
                </a:solidFill>
              </a:rPr>
              <a:t> with a narrow confidence interval, highlighting </a:t>
            </a:r>
            <a:r>
              <a:rPr b="1" lang="en-US">
                <a:solidFill>
                  <a:schemeClr val="dk1"/>
                </a:solidFill>
              </a:rPr>
              <a:t>greater reliability</a:t>
            </a:r>
            <a:r>
              <a:rPr lang="en-US">
                <a:solidFill>
                  <a:schemeClr val="dk1"/>
                </a:solidFill>
              </a:rPr>
              <a:t> and </a:t>
            </a:r>
            <a:r>
              <a:rPr b="1" lang="en-US">
                <a:solidFill>
                  <a:schemeClr val="dk1"/>
                </a:solidFill>
              </a:rPr>
              <a:t>predictability</a:t>
            </a:r>
            <a:r>
              <a:rPr lang="en-US">
                <a:solidFill>
                  <a:schemeClr val="dk1"/>
                </a:solidFill>
              </a:rPr>
              <a: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Moderate standard error</a:t>
            </a:r>
            <a:r>
              <a:rPr lang="en-US">
                <a:solidFill>
                  <a:schemeClr val="dk1"/>
                </a:solidFill>
              </a:rPr>
              <a:t>, reflecting </a:t>
            </a:r>
            <a:r>
              <a:rPr b="1" lang="en-US">
                <a:solidFill>
                  <a:schemeClr val="dk1"/>
                </a:solidFill>
              </a:rPr>
              <a:t>consistent stock price behavior</a:t>
            </a:r>
            <a:r>
              <a:rPr lang="en-US">
                <a:solidFill>
                  <a:schemeClr val="dk1"/>
                </a:solidFill>
              </a:rPr>
              <a:t> with smaller fluctuations in the mean.</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457200" rtl="0" algn="l">
              <a:lnSpc>
                <a:spcPct val="115000"/>
              </a:lnSpc>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b="1">
              <a:solidFill>
                <a:schemeClr val="dk1"/>
              </a:solidFill>
            </a:endParaRPr>
          </a:p>
        </p:txBody>
      </p:sp>
      <p:sp>
        <p:nvSpPr>
          <p:cNvPr id="116" name="Google Shape;116;g3070d07704b_2_19:notes"/>
          <p:cNvSpPr/>
          <p:nvPr>
            <p:ph idx="2" type="sldImg"/>
          </p:nvPr>
        </p:nvSpPr>
        <p:spPr>
          <a:xfrm>
            <a:off x="3351350" y="848200"/>
            <a:ext cx="13403400" cy="4241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075d9b5028_2_5:notes"/>
          <p:cNvSpPr/>
          <p:nvPr>
            <p:ph idx="2" type="sldImg"/>
          </p:nvPr>
        </p:nvSpPr>
        <p:spPr>
          <a:xfrm>
            <a:off x="3351350" y="848200"/>
            <a:ext cx="13403400" cy="42411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075d9b5028_2_5:notes"/>
          <p:cNvSpPr txBox="1"/>
          <p:nvPr>
            <p:ph idx="1" type="body"/>
          </p:nvPr>
        </p:nvSpPr>
        <p:spPr>
          <a:xfrm>
            <a:off x="2010400" y="5371925"/>
            <a:ext cx="16083300" cy="508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075d9b5028_2_21:notes"/>
          <p:cNvSpPr/>
          <p:nvPr>
            <p:ph idx="2" type="sldImg"/>
          </p:nvPr>
        </p:nvSpPr>
        <p:spPr>
          <a:xfrm>
            <a:off x="3351350" y="848200"/>
            <a:ext cx="13403400" cy="42411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075d9b5028_2_21:notes"/>
          <p:cNvSpPr txBox="1"/>
          <p:nvPr>
            <p:ph idx="1" type="body"/>
          </p:nvPr>
        </p:nvSpPr>
        <p:spPr>
          <a:xfrm>
            <a:off x="2010400" y="5371925"/>
            <a:ext cx="16083300" cy="508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075d9b5028_2_29:notes"/>
          <p:cNvSpPr/>
          <p:nvPr>
            <p:ph idx="2" type="sldImg"/>
          </p:nvPr>
        </p:nvSpPr>
        <p:spPr>
          <a:xfrm>
            <a:off x="3351350" y="848200"/>
            <a:ext cx="13403400" cy="42411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3075d9b5028_2_29:notes"/>
          <p:cNvSpPr txBox="1"/>
          <p:nvPr>
            <p:ph idx="1" type="body"/>
          </p:nvPr>
        </p:nvSpPr>
        <p:spPr>
          <a:xfrm>
            <a:off x="2010400" y="5371925"/>
            <a:ext cx="16083300" cy="508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d3d25cdb2d_0_8:notes"/>
          <p:cNvSpPr/>
          <p:nvPr>
            <p:ph idx="2" type="sldImg"/>
          </p:nvPr>
        </p:nvSpPr>
        <p:spPr>
          <a:xfrm>
            <a:off x="3351350" y="848200"/>
            <a:ext cx="13403400" cy="42411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d3d25cdb2d_0_8:notes"/>
          <p:cNvSpPr txBox="1"/>
          <p:nvPr>
            <p:ph idx="1" type="body"/>
          </p:nvPr>
        </p:nvSpPr>
        <p:spPr>
          <a:xfrm>
            <a:off x="2010400" y="5371925"/>
            <a:ext cx="16083300" cy="508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075d9b5028_2_54:notes"/>
          <p:cNvSpPr/>
          <p:nvPr>
            <p:ph idx="2" type="sldImg"/>
          </p:nvPr>
        </p:nvSpPr>
        <p:spPr>
          <a:xfrm>
            <a:off x="3351350" y="848200"/>
            <a:ext cx="13403400" cy="42411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075d9b5028_2_54:notes"/>
          <p:cNvSpPr txBox="1"/>
          <p:nvPr>
            <p:ph idx="1" type="body"/>
          </p:nvPr>
        </p:nvSpPr>
        <p:spPr>
          <a:xfrm>
            <a:off x="2010400" y="5371925"/>
            <a:ext cx="16083300" cy="508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075d9b5028_2_69:notes"/>
          <p:cNvSpPr/>
          <p:nvPr>
            <p:ph idx="2" type="sldImg"/>
          </p:nvPr>
        </p:nvSpPr>
        <p:spPr>
          <a:xfrm>
            <a:off x="3351350" y="848200"/>
            <a:ext cx="13403400" cy="42411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3075d9b5028_2_69:notes"/>
          <p:cNvSpPr txBox="1"/>
          <p:nvPr>
            <p:ph idx="1" type="body"/>
          </p:nvPr>
        </p:nvSpPr>
        <p:spPr>
          <a:xfrm>
            <a:off x="2010400" y="5371925"/>
            <a:ext cx="16083300" cy="508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3070d07704b_0_135:notes"/>
          <p:cNvSpPr txBox="1"/>
          <p:nvPr>
            <p:ph idx="1" type="body"/>
          </p:nvPr>
        </p:nvSpPr>
        <p:spPr>
          <a:xfrm>
            <a:off x="2010400" y="5371925"/>
            <a:ext cx="16083300" cy="508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g3070d07704b_0_135:notes"/>
          <p:cNvSpPr/>
          <p:nvPr>
            <p:ph idx="2" type="sldImg"/>
          </p:nvPr>
        </p:nvSpPr>
        <p:spPr>
          <a:xfrm>
            <a:off x="3351350" y="848200"/>
            <a:ext cx="13403400" cy="4241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075d9b5028_5_25:notes"/>
          <p:cNvSpPr txBox="1"/>
          <p:nvPr>
            <p:ph idx="1" type="body"/>
          </p:nvPr>
        </p:nvSpPr>
        <p:spPr>
          <a:xfrm>
            <a:off x="2010400" y="5371925"/>
            <a:ext cx="16083300" cy="508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g3075d9b5028_5_25:notes"/>
          <p:cNvSpPr/>
          <p:nvPr>
            <p:ph idx="2" type="sldImg"/>
          </p:nvPr>
        </p:nvSpPr>
        <p:spPr>
          <a:xfrm>
            <a:off x="3351350" y="848200"/>
            <a:ext cx="13403400" cy="4241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42:notes"/>
          <p:cNvSpPr txBox="1"/>
          <p:nvPr>
            <p:ph idx="1" type="body"/>
          </p:nvPr>
        </p:nvSpPr>
        <p:spPr>
          <a:xfrm>
            <a:off x="2010400" y="5371925"/>
            <a:ext cx="16083275" cy="508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42:notes"/>
          <p:cNvSpPr/>
          <p:nvPr>
            <p:ph idx="2" type="sldImg"/>
          </p:nvPr>
        </p:nvSpPr>
        <p:spPr>
          <a:xfrm>
            <a:off x="3351350" y="848200"/>
            <a:ext cx="13403400" cy="4241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070d07704b_0_3:notes"/>
          <p:cNvSpPr txBox="1"/>
          <p:nvPr>
            <p:ph idx="1" type="body"/>
          </p:nvPr>
        </p:nvSpPr>
        <p:spPr>
          <a:xfrm>
            <a:off x="2010400" y="5371925"/>
            <a:ext cx="16083300" cy="508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g3070d07704b_0_3:notes"/>
          <p:cNvSpPr/>
          <p:nvPr>
            <p:ph idx="2" type="sldImg"/>
          </p:nvPr>
        </p:nvSpPr>
        <p:spPr>
          <a:xfrm>
            <a:off x="3351350" y="848200"/>
            <a:ext cx="13403400" cy="4241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3075d9b5028_5_4:notes"/>
          <p:cNvSpPr txBox="1"/>
          <p:nvPr>
            <p:ph idx="1" type="body"/>
          </p:nvPr>
        </p:nvSpPr>
        <p:spPr>
          <a:xfrm>
            <a:off x="2010400" y="5371925"/>
            <a:ext cx="16083300" cy="508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g3075d9b5028_5_4:notes"/>
          <p:cNvSpPr/>
          <p:nvPr>
            <p:ph idx="2" type="sldImg"/>
          </p:nvPr>
        </p:nvSpPr>
        <p:spPr>
          <a:xfrm>
            <a:off x="3351350" y="848200"/>
            <a:ext cx="13403400" cy="4241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35:notes"/>
          <p:cNvSpPr txBox="1"/>
          <p:nvPr>
            <p:ph idx="1" type="body"/>
          </p:nvPr>
        </p:nvSpPr>
        <p:spPr>
          <a:xfrm>
            <a:off x="2010400" y="5371925"/>
            <a:ext cx="16083275" cy="508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35:notes"/>
          <p:cNvSpPr/>
          <p:nvPr>
            <p:ph idx="2" type="sldImg"/>
          </p:nvPr>
        </p:nvSpPr>
        <p:spPr>
          <a:xfrm>
            <a:off x="3351350" y="848200"/>
            <a:ext cx="13403400" cy="4241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3075d9b5028_7_0:notes"/>
          <p:cNvSpPr txBox="1"/>
          <p:nvPr>
            <p:ph idx="1" type="body"/>
          </p:nvPr>
        </p:nvSpPr>
        <p:spPr>
          <a:xfrm>
            <a:off x="2010400" y="5371925"/>
            <a:ext cx="16083300" cy="508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g3075d9b5028_7_0:notes"/>
          <p:cNvSpPr/>
          <p:nvPr>
            <p:ph idx="2" type="sldImg"/>
          </p:nvPr>
        </p:nvSpPr>
        <p:spPr>
          <a:xfrm>
            <a:off x="3351350" y="848200"/>
            <a:ext cx="13403400" cy="4241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070d07704b_2_6:notes"/>
          <p:cNvSpPr txBox="1"/>
          <p:nvPr>
            <p:ph idx="1" type="body"/>
          </p:nvPr>
        </p:nvSpPr>
        <p:spPr>
          <a:xfrm>
            <a:off x="2010400" y="5371925"/>
            <a:ext cx="16083300" cy="508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g3070d07704b_2_6:notes"/>
          <p:cNvSpPr/>
          <p:nvPr>
            <p:ph idx="2" type="sldImg"/>
          </p:nvPr>
        </p:nvSpPr>
        <p:spPr>
          <a:xfrm>
            <a:off x="3351350" y="848200"/>
            <a:ext cx="13403400" cy="4241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070d07704b_0_19:notes"/>
          <p:cNvSpPr txBox="1"/>
          <p:nvPr>
            <p:ph idx="1" type="body"/>
          </p:nvPr>
        </p:nvSpPr>
        <p:spPr>
          <a:xfrm>
            <a:off x="2010400" y="5371925"/>
            <a:ext cx="16083300" cy="508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g3070d07704b_0_19:notes"/>
          <p:cNvSpPr/>
          <p:nvPr>
            <p:ph idx="2" type="sldImg"/>
          </p:nvPr>
        </p:nvSpPr>
        <p:spPr>
          <a:xfrm>
            <a:off x="3351350" y="848200"/>
            <a:ext cx="13403400" cy="4241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8:notes"/>
          <p:cNvSpPr txBox="1"/>
          <p:nvPr>
            <p:ph idx="1" type="body"/>
          </p:nvPr>
        </p:nvSpPr>
        <p:spPr>
          <a:xfrm>
            <a:off x="2010400" y="5371925"/>
            <a:ext cx="16083275" cy="508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8:notes"/>
          <p:cNvSpPr/>
          <p:nvPr>
            <p:ph idx="2" type="sldImg"/>
          </p:nvPr>
        </p:nvSpPr>
        <p:spPr>
          <a:xfrm>
            <a:off x="3351350" y="848200"/>
            <a:ext cx="13403400" cy="4241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075d9b5028_3_0:notes"/>
          <p:cNvSpPr/>
          <p:nvPr>
            <p:ph idx="2" type="sldImg"/>
          </p:nvPr>
        </p:nvSpPr>
        <p:spPr>
          <a:xfrm>
            <a:off x="3351350" y="848200"/>
            <a:ext cx="13403400" cy="42411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075d9b5028_3_0:notes"/>
          <p:cNvSpPr txBox="1"/>
          <p:nvPr>
            <p:ph idx="1" type="body"/>
          </p:nvPr>
        </p:nvSpPr>
        <p:spPr>
          <a:xfrm>
            <a:off x="2010400" y="5371925"/>
            <a:ext cx="16083300" cy="508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obj">
  <p:cSld name="OBJECT">
    <p:spTree>
      <p:nvGrpSpPr>
        <p:cNvPr id="14" name="Shape 14"/>
        <p:cNvGrpSpPr/>
        <p:nvPr/>
      </p:nvGrpSpPr>
      <p:grpSpPr>
        <a:xfrm>
          <a:off x="0" y="0"/>
          <a:ext cx="0" cy="0"/>
          <a:chOff x="0" y="0"/>
          <a:chExt cx="0" cy="0"/>
        </a:xfrm>
      </p:grpSpPr>
      <p:sp>
        <p:nvSpPr>
          <p:cNvPr id="15" name="Google Shape;15;p44"/>
          <p:cNvSpPr txBox="1"/>
          <p:nvPr>
            <p:ph type="title"/>
          </p:nvPr>
        </p:nvSpPr>
        <p:spPr>
          <a:xfrm>
            <a:off x="1758624" y="707836"/>
            <a:ext cx="16586850" cy="103695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950">
                <a:solidFill>
                  <a:schemeClr val="lt1"/>
                </a:solidFill>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44"/>
          <p:cNvSpPr txBox="1"/>
          <p:nvPr>
            <p:ph idx="11" type="ftr"/>
          </p:nvPr>
        </p:nvSpPr>
        <p:spPr>
          <a:xfrm>
            <a:off x="6835394" y="10517696"/>
            <a:ext cx="6433312" cy="565467"/>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44"/>
          <p:cNvSpPr txBox="1"/>
          <p:nvPr>
            <p:ph idx="10" type="dt"/>
          </p:nvPr>
        </p:nvSpPr>
        <p:spPr>
          <a:xfrm>
            <a:off x="1005205" y="10517696"/>
            <a:ext cx="4623943" cy="565467"/>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44"/>
          <p:cNvSpPr txBox="1"/>
          <p:nvPr>
            <p:ph idx="12" type="sldNum"/>
          </p:nvPr>
        </p:nvSpPr>
        <p:spPr>
          <a:xfrm>
            <a:off x="14474953" y="10517696"/>
            <a:ext cx="4623943" cy="565467"/>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9" name="Shape 19"/>
        <p:cNvGrpSpPr/>
        <p:nvPr/>
      </p:nvGrpSpPr>
      <p:grpSpPr>
        <a:xfrm>
          <a:off x="0" y="0"/>
          <a:ext cx="0" cy="0"/>
          <a:chOff x="0" y="0"/>
          <a:chExt cx="0" cy="0"/>
        </a:xfrm>
      </p:grpSpPr>
      <p:sp>
        <p:nvSpPr>
          <p:cNvPr id="20" name="Google Shape;20;p45"/>
          <p:cNvSpPr txBox="1"/>
          <p:nvPr>
            <p:ph idx="11" type="ftr"/>
          </p:nvPr>
        </p:nvSpPr>
        <p:spPr>
          <a:xfrm>
            <a:off x="6835394" y="10517696"/>
            <a:ext cx="6433312" cy="565467"/>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45"/>
          <p:cNvSpPr txBox="1"/>
          <p:nvPr>
            <p:ph idx="10" type="dt"/>
          </p:nvPr>
        </p:nvSpPr>
        <p:spPr>
          <a:xfrm>
            <a:off x="1005205" y="10517696"/>
            <a:ext cx="4623943" cy="565467"/>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45"/>
          <p:cNvSpPr txBox="1"/>
          <p:nvPr>
            <p:ph idx="12" type="sldNum"/>
          </p:nvPr>
        </p:nvSpPr>
        <p:spPr>
          <a:xfrm>
            <a:off x="14474953" y="10517696"/>
            <a:ext cx="4623943" cy="565467"/>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3" name="Shape 23"/>
        <p:cNvGrpSpPr/>
        <p:nvPr/>
      </p:nvGrpSpPr>
      <p:grpSpPr>
        <a:xfrm>
          <a:off x="0" y="0"/>
          <a:ext cx="0" cy="0"/>
          <a:chOff x="0" y="0"/>
          <a:chExt cx="0" cy="0"/>
        </a:xfrm>
      </p:grpSpPr>
      <p:sp>
        <p:nvSpPr>
          <p:cNvPr id="24" name="Google Shape;24;p46"/>
          <p:cNvSpPr txBox="1"/>
          <p:nvPr>
            <p:ph type="title"/>
          </p:nvPr>
        </p:nvSpPr>
        <p:spPr>
          <a:xfrm>
            <a:off x="1758624" y="707836"/>
            <a:ext cx="16586850" cy="103695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950">
                <a:solidFill>
                  <a:schemeClr val="lt1"/>
                </a:solidFill>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6"/>
          <p:cNvSpPr txBox="1"/>
          <p:nvPr>
            <p:ph idx="1" type="body"/>
          </p:nvPr>
        </p:nvSpPr>
        <p:spPr>
          <a:xfrm>
            <a:off x="1025946" y="4343327"/>
            <a:ext cx="18052206" cy="421259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1950">
                <a:solidFill>
                  <a:schemeClr val="lt1"/>
                </a:solidFill>
                <a:latin typeface="Verdana"/>
                <a:ea typeface="Verdana"/>
                <a:cs typeface="Verdana"/>
                <a:sym typeface="Verdana"/>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6" name="Google Shape;26;p46"/>
          <p:cNvSpPr txBox="1"/>
          <p:nvPr>
            <p:ph idx="11" type="ftr"/>
          </p:nvPr>
        </p:nvSpPr>
        <p:spPr>
          <a:xfrm>
            <a:off x="6835394" y="10517696"/>
            <a:ext cx="6433312" cy="565467"/>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6"/>
          <p:cNvSpPr txBox="1"/>
          <p:nvPr>
            <p:ph idx="10" type="dt"/>
          </p:nvPr>
        </p:nvSpPr>
        <p:spPr>
          <a:xfrm>
            <a:off x="1005205" y="10517696"/>
            <a:ext cx="4623943" cy="565467"/>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6"/>
          <p:cNvSpPr txBox="1"/>
          <p:nvPr>
            <p:ph idx="12" type="sldNum"/>
          </p:nvPr>
        </p:nvSpPr>
        <p:spPr>
          <a:xfrm>
            <a:off x="14474953" y="10517696"/>
            <a:ext cx="4623943" cy="565467"/>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9" name="Shape 29"/>
        <p:cNvGrpSpPr/>
        <p:nvPr/>
      </p:nvGrpSpPr>
      <p:grpSpPr>
        <a:xfrm>
          <a:off x="0" y="0"/>
          <a:ext cx="0" cy="0"/>
          <a:chOff x="0" y="0"/>
          <a:chExt cx="0" cy="0"/>
        </a:xfrm>
      </p:grpSpPr>
      <p:sp>
        <p:nvSpPr>
          <p:cNvPr id="30" name="Google Shape;30;p47"/>
          <p:cNvSpPr txBox="1"/>
          <p:nvPr>
            <p:ph type="title"/>
          </p:nvPr>
        </p:nvSpPr>
        <p:spPr>
          <a:xfrm>
            <a:off x="1758624" y="707836"/>
            <a:ext cx="16586850" cy="103695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950">
                <a:solidFill>
                  <a:schemeClr val="lt1"/>
                </a:solidFill>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47"/>
          <p:cNvSpPr txBox="1"/>
          <p:nvPr>
            <p:ph idx="1" type="body"/>
          </p:nvPr>
        </p:nvSpPr>
        <p:spPr>
          <a:xfrm>
            <a:off x="900496" y="2665468"/>
            <a:ext cx="5930900" cy="688340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a:solidFill>
                  <a:schemeClr val="dk1"/>
                </a:solidFil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2" name="Google Shape;32;p47"/>
          <p:cNvSpPr txBox="1"/>
          <p:nvPr>
            <p:ph idx="2" type="body"/>
          </p:nvPr>
        </p:nvSpPr>
        <p:spPr>
          <a:xfrm>
            <a:off x="13281269" y="2665468"/>
            <a:ext cx="5922644" cy="688340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a:solidFill>
                  <a:schemeClr val="dk1"/>
                </a:solidFil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3" name="Google Shape;33;p47"/>
          <p:cNvSpPr txBox="1"/>
          <p:nvPr>
            <p:ph idx="11" type="ftr"/>
          </p:nvPr>
        </p:nvSpPr>
        <p:spPr>
          <a:xfrm>
            <a:off x="6835394" y="10517696"/>
            <a:ext cx="6433312" cy="565467"/>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7"/>
          <p:cNvSpPr txBox="1"/>
          <p:nvPr>
            <p:ph idx="10" type="dt"/>
          </p:nvPr>
        </p:nvSpPr>
        <p:spPr>
          <a:xfrm>
            <a:off x="1005205" y="10517696"/>
            <a:ext cx="4623943" cy="565467"/>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7"/>
          <p:cNvSpPr txBox="1"/>
          <p:nvPr>
            <p:ph idx="12" type="sldNum"/>
          </p:nvPr>
        </p:nvSpPr>
        <p:spPr>
          <a:xfrm>
            <a:off x="14474953" y="10517696"/>
            <a:ext cx="4623943" cy="565467"/>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36" name="Shape 36"/>
        <p:cNvGrpSpPr/>
        <p:nvPr/>
      </p:nvGrpSpPr>
      <p:grpSpPr>
        <a:xfrm>
          <a:off x="0" y="0"/>
          <a:ext cx="0" cy="0"/>
          <a:chOff x="0" y="0"/>
          <a:chExt cx="0" cy="0"/>
        </a:xfrm>
      </p:grpSpPr>
      <p:sp>
        <p:nvSpPr>
          <p:cNvPr id="37" name="Google Shape;37;p48"/>
          <p:cNvSpPr txBox="1"/>
          <p:nvPr>
            <p:ph type="ctrTitle"/>
          </p:nvPr>
        </p:nvSpPr>
        <p:spPr>
          <a:xfrm>
            <a:off x="1507807" y="3505898"/>
            <a:ext cx="17088486" cy="2374963"/>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48"/>
          <p:cNvSpPr txBox="1"/>
          <p:nvPr>
            <p:ph idx="1" type="subTitle"/>
          </p:nvPr>
        </p:nvSpPr>
        <p:spPr>
          <a:xfrm>
            <a:off x="3015615" y="6333236"/>
            <a:ext cx="14072870" cy="2827337"/>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8"/>
          <p:cNvSpPr txBox="1"/>
          <p:nvPr>
            <p:ph idx="11" type="ftr"/>
          </p:nvPr>
        </p:nvSpPr>
        <p:spPr>
          <a:xfrm>
            <a:off x="6835394" y="10517696"/>
            <a:ext cx="6433312" cy="565467"/>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48"/>
          <p:cNvSpPr txBox="1"/>
          <p:nvPr>
            <p:ph idx="10" type="dt"/>
          </p:nvPr>
        </p:nvSpPr>
        <p:spPr>
          <a:xfrm>
            <a:off x="1005205" y="10517696"/>
            <a:ext cx="4623943" cy="565467"/>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48"/>
          <p:cNvSpPr txBox="1"/>
          <p:nvPr>
            <p:ph idx="12" type="sldNum"/>
          </p:nvPr>
        </p:nvSpPr>
        <p:spPr>
          <a:xfrm>
            <a:off x="14474953" y="10517696"/>
            <a:ext cx="4623943" cy="565467"/>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43"/>
          <p:cNvSpPr/>
          <p:nvPr/>
        </p:nvSpPr>
        <p:spPr>
          <a:xfrm>
            <a:off x="0" y="0"/>
            <a:ext cx="20104100" cy="11308715"/>
          </a:xfrm>
          <a:custGeom>
            <a:rect b="b" l="l" r="r" t="t"/>
            <a:pathLst>
              <a:path extrusionOk="0" h="11308715" w="20104100">
                <a:moveTo>
                  <a:pt x="20104099" y="0"/>
                </a:moveTo>
                <a:lnTo>
                  <a:pt x="0" y="0"/>
                </a:lnTo>
                <a:lnTo>
                  <a:pt x="0" y="11308555"/>
                </a:lnTo>
                <a:lnTo>
                  <a:pt x="20104099" y="11308555"/>
                </a:lnTo>
                <a:lnTo>
                  <a:pt x="20104099"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 name="Google Shape;7;p43"/>
          <p:cNvSpPr/>
          <p:nvPr/>
        </p:nvSpPr>
        <p:spPr>
          <a:xfrm>
            <a:off x="20018657" y="10821030"/>
            <a:ext cx="85725" cy="489584"/>
          </a:xfrm>
          <a:custGeom>
            <a:rect b="b" l="l" r="r" t="t"/>
            <a:pathLst>
              <a:path extrusionOk="0" h="489584" w="85725">
                <a:moveTo>
                  <a:pt x="85442" y="0"/>
                </a:moveTo>
                <a:lnTo>
                  <a:pt x="0" y="0"/>
                </a:lnTo>
                <a:lnTo>
                  <a:pt x="0" y="489199"/>
                </a:lnTo>
                <a:lnTo>
                  <a:pt x="85442" y="489199"/>
                </a:lnTo>
                <a:lnTo>
                  <a:pt x="85442" y="0"/>
                </a:lnTo>
                <a:close/>
              </a:path>
            </a:pathLst>
          </a:custGeom>
          <a:solidFill>
            <a:srgbClr val="76B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8" name="Google Shape;8;p43"/>
          <p:cNvPicPr preferRelativeResize="0"/>
          <p:nvPr/>
        </p:nvPicPr>
        <p:blipFill rotWithShape="1">
          <a:blip r:embed="rId1">
            <a:alphaModFix/>
          </a:blip>
          <a:srcRect b="0" l="0" r="0" t="0"/>
          <a:stretch/>
        </p:blipFill>
        <p:spPr>
          <a:xfrm>
            <a:off x="18696812" y="10706271"/>
            <a:ext cx="1186978" cy="408776"/>
          </a:xfrm>
          <a:prstGeom prst="rect">
            <a:avLst/>
          </a:prstGeom>
          <a:noFill/>
          <a:ln>
            <a:noFill/>
          </a:ln>
        </p:spPr>
      </p:pic>
      <p:sp>
        <p:nvSpPr>
          <p:cNvPr id="9" name="Google Shape;9;p43"/>
          <p:cNvSpPr txBox="1"/>
          <p:nvPr>
            <p:ph type="title"/>
          </p:nvPr>
        </p:nvSpPr>
        <p:spPr>
          <a:xfrm>
            <a:off x="1758624" y="707836"/>
            <a:ext cx="16586850" cy="1036955"/>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3950" u="none" cap="none" strike="noStrike">
                <a:solidFill>
                  <a:schemeClr val="lt1"/>
                </a:solidFill>
                <a:latin typeface="Tahoma"/>
                <a:ea typeface="Tahoma"/>
                <a:cs typeface="Tahoma"/>
                <a:sym typeface="Tahom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 name="Google Shape;10;p43"/>
          <p:cNvSpPr txBox="1"/>
          <p:nvPr>
            <p:ph idx="1" type="body"/>
          </p:nvPr>
        </p:nvSpPr>
        <p:spPr>
          <a:xfrm>
            <a:off x="1025946" y="4343327"/>
            <a:ext cx="18052206" cy="421259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950" u="none" cap="none" strike="noStrike">
                <a:solidFill>
                  <a:schemeClr val="lt1"/>
                </a:solidFill>
                <a:latin typeface="Verdana"/>
                <a:ea typeface="Verdana"/>
                <a:cs typeface="Verdana"/>
                <a:sym typeface="Verdana"/>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1" name="Google Shape;11;p43"/>
          <p:cNvSpPr txBox="1"/>
          <p:nvPr>
            <p:ph idx="11" type="ftr"/>
          </p:nvPr>
        </p:nvSpPr>
        <p:spPr>
          <a:xfrm>
            <a:off x="6835394" y="10517696"/>
            <a:ext cx="6433312" cy="565467"/>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2" name="Google Shape;12;p43"/>
          <p:cNvSpPr txBox="1"/>
          <p:nvPr>
            <p:ph idx="10" type="dt"/>
          </p:nvPr>
        </p:nvSpPr>
        <p:spPr>
          <a:xfrm>
            <a:off x="1005205" y="10517696"/>
            <a:ext cx="4623943" cy="565467"/>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3" name="Google Shape;13;p43"/>
          <p:cNvSpPr txBox="1"/>
          <p:nvPr>
            <p:ph idx="12" type="sldNum"/>
          </p:nvPr>
        </p:nvSpPr>
        <p:spPr>
          <a:xfrm>
            <a:off x="14474953" y="10517696"/>
            <a:ext cx="4623943" cy="565467"/>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sz="1800">
                <a:solidFill>
                  <a:srgbClr val="888888"/>
                </a:solidFill>
              </a:defRPr>
            </a:lvl1pPr>
            <a:lvl2pPr indent="0" lvl="1" marL="0" marR="0" rtl="0" algn="r">
              <a:spcBef>
                <a:spcPts val="0"/>
              </a:spcBef>
              <a:buNone/>
              <a:defRPr sz="1800">
                <a:solidFill>
                  <a:srgbClr val="888888"/>
                </a:solidFill>
              </a:defRPr>
            </a:lvl2pPr>
            <a:lvl3pPr indent="0" lvl="2" marL="0" marR="0" rtl="0" algn="r">
              <a:spcBef>
                <a:spcPts val="0"/>
              </a:spcBef>
              <a:buNone/>
              <a:defRPr sz="1800">
                <a:solidFill>
                  <a:srgbClr val="888888"/>
                </a:solidFill>
              </a:defRPr>
            </a:lvl3pPr>
            <a:lvl4pPr indent="0" lvl="3" marL="0" marR="0" rtl="0" algn="r">
              <a:spcBef>
                <a:spcPts val="0"/>
              </a:spcBef>
              <a:buNone/>
              <a:defRPr sz="1800">
                <a:solidFill>
                  <a:srgbClr val="888888"/>
                </a:solidFill>
              </a:defRPr>
            </a:lvl4pPr>
            <a:lvl5pPr indent="0" lvl="4" marL="0" marR="0" rtl="0" algn="r">
              <a:spcBef>
                <a:spcPts val="0"/>
              </a:spcBef>
              <a:buNone/>
              <a:defRPr sz="1800">
                <a:solidFill>
                  <a:srgbClr val="888888"/>
                </a:solidFill>
              </a:defRPr>
            </a:lvl5pPr>
            <a:lvl6pPr indent="0" lvl="5" marL="0" marR="0" rtl="0" algn="r">
              <a:spcBef>
                <a:spcPts val="0"/>
              </a:spcBef>
              <a:buNone/>
              <a:defRPr sz="1800">
                <a:solidFill>
                  <a:srgbClr val="888888"/>
                </a:solidFill>
              </a:defRPr>
            </a:lvl6pPr>
            <a:lvl7pPr indent="0" lvl="6" marL="0" marR="0" rtl="0" algn="r">
              <a:spcBef>
                <a:spcPts val="0"/>
              </a:spcBef>
              <a:buNone/>
              <a:defRPr sz="1800">
                <a:solidFill>
                  <a:srgbClr val="888888"/>
                </a:solidFill>
              </a:defRPr>
            </a:lvl7pPr>
            <a:lvl8pPr indent="0" lvl="7" marL="0" marR="0" rtl="0" algn="r">
              <a:spcBef>
                <a:spcPts val="0"/>
              </a:spcBef>
              <a:buNone/>
              <a:defRPr sz="1800">
                <a:solidFill>
                  <a:srgbClr val="888888"/>
                </a:solidFill>
              </a:defRPr>
            </a:lvl8pPr>
            <a:lvl9pPr indent="0" lvl="8" marL="0" marR="0" rtl="0" algn="r">
              <a:spcBef>
                <a:spcPts val="0"/>
              </a:spcBef>
              <a:buNone/>
              <a:defRPr sz="1800">
                <a:solidFill>
                  <a:srgbClr val="888888"/>
                </a:solidFil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5.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0.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5.jp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0.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 name="Shape 45"/>
        <p:cNvGrpSpPr/>
        <p:nvPr/>
      </p:nvGrpSpPr>
      <p:grpSpPr>
        <a:xfrm>
          <a:off x="0" y="0"/>
          <a:ext cx="0" cy="0"/>
          <a:chOff x="0" y="0"/>
          <a:chExt cx="0" cy="0"/>
        </a:xfrm>
      </p:grpSpPr>
      <p:grpSp>
        <p:nvGrpSpPr>
          <p:cNvPr id="46" name="Google Shape;46;p1"/>
          <p:cNvGrpSpPr/>
          <p:nvPr/>
        </p:nvGrpSpPr>
        <p:grpSpPr>
          <a:xfrm>
            <a:off x="0" y="0"/>
            <a:ext cx="20104099" cy="11308555"/>
            <a:chOff x="0" y="0"/>
            <a:chExt cx="20104099" cy="11308555"/>
          </a:xfrm>
        </p:grpSpPr>
        <p:pic>
          <p:nvPicPr>
            <p:cNvPr id="47" name="Google Shape;47;p1"/>
            <p:cNvPicPr preferRelativeResize="0"/>
            <p:nvPr/>
          </p:nvPicPr>
          <p:blipFill rotWithShape="1">
            <a:blip r:embed="rId3">
              <a:alphaModFix/>
            </a:blip>
            <a:srcRect b="0" l="0" r="0" t="0"/>
            <a:stretch/>
          </p:blipFill>
          <p:spPr>
            <a:xfrm>
              <a:off x="0" y="0"/>
              <a:ext cx="20104099" cy="11308555"/>
            </a:xfrm>
            <a:prstGeom prst="rect">
              <a:avLst/>
            </a:prstGeom>
            <a:noFill/>
            <a:ln>
              <a:noFill/>
            </a:ln>
          </p:spPr>
        </p:pic>
        <p:pic>
          <p:nvPicPr>
            <p:cNvPr id="48" name="Google Shape;48;p1"/>
            <p:cNvPicPr preferRelativeResize="0"/>
            <p:nvPr/>
          </p:nvPicPr>
          <p:blipFill rotWithShape="1">
            <a:blip r:embed="rId4">
              <a:alphaModFix/>
            </a:blip>
            <a:srcRect b="0" l="0" r="0" t="0"/>
            <a:stretch/>
          </p:blipFill>
          <p:spPr>
            <a:xfrm>
              <a:off x="438101" y="425537"/>
              <a:ext cx="4683417" cy="1612515"/>
            </a:xfrm>
            <a:prstGeom prst="rect">
              <a:avLst/>
            </a:prstGeom>
            <a:noFill/>
            <a:ln>
              <a:noFill/>
            </a:ln>
          </p:spPr>
        </p:pic>
      </p:grpSp>
      <p:sp>
        <p:nvSpPr>
          <p:cNvPr id="49" name="Google Shape;49;p1"/>
          <p:cNvSpPr txBox="1"/>
          <p:nvPr>
            <p:ph type="title"/>
          </p:nvPr>
        </p:nvSpPr>
        <p:spPr>
          <a:xfrm>
            <a:off x="1064975" y="2567100"/>
            <a:ext cx="9052500" cy="2004900"/>
          </a:xfrm>
          <a:prstGeom prst="rect">
            <a:avLst/>
          </a:prstGeom>
          <a:noFill/>
          <a:ln>
            <a:noFill/>
          </a:ln>
        </p:spPr>
        <p:txBody>
          <a:bodyPr anchorCtr="0" anchor="t" bIns="0" lIns="0" spcFirstLastPara="1" rIns="0" wrap="square" tIns="107300">
            <a:spAutoFit/>
          </a:bodyPr>
          <a:lstStyle/>
          <a:p>
            <a:pPr indent="0" lvl="0" marL="12700" rtl="0" algn="l">
              <a:lnSpc>
                <a:spcPct val="100000"/>
              </a:lnSpc>
              <a:spcBef>
                <a:spcPts val="0"/>
              </a:spcBef>
              <a:spcAft>
                <a:spcPts val="0"/>
              </a:spcAft>
              <a:buNone/>
            </a:pPr>
            <a:r>
              <a:rPr lang="en-US" sz="4800"/>
              <a:t>Stock Analysis and Modeling: Insights and Simulations</a:t>
            </a:r>
            <a:endParaRPr sz="4800"/>
          </a:p>
          <a:p>
            <a:pPr indent="0" lvl="0" marL="12700" rtl="0" algn="l">
              <a:lnSpc>
                <a:spcPct val="100000"/>
              </a:lnSpc>
              <a:spcBef>
                <a:spcPts val="385"/>
              </a:spcBef>
              <a:spcAft>
                <a:spcPts val="0"/>
              </a:spcAft>
              <a:buNone/>
            </a:pPr>
            <a:r>
              <a:rPr b="0" lang="en-US" sz="2400">
                <a:latin typeface="Verdana"/>
                <a:ea typeface="Verdana"/>
                <a:cs typeface="Verdana"/>
                <a:sym typeface="Verdana"/>
              </a:rPr>
              <a:t>October</a:t>
            </a:r>
            <a:r>
              <a:rPr b="0" lang="en-US" sz="2400">
                <a:latin typeface="Verdana"/>
                <a:ea typeface="Verdana"/>
                <a:cs typeface="Verdana"/>
                <a:sym typeface="Verdana"/>
              </a:rPr>
              <a:t> 3, 2024</a:t>
            </a:r>
            <a:endParaRPr sz="2400">
              <a:latin typeface="Verdana"/>
              <a:ea typeface="Verdana"/>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g3070d07704b_2_19"/>
          <p:cNvSpPr txBox="1"/>
          <p:nvPr>
            <p:ph type="title"/>
          </p:nvPr>
        </p:nvSpPr>
        <p:spPr>
          <a:xfrm>
            <a:off x="1758550" y="707836"/>
            <a:ext cx="16587000" cy="1032600"/>
          </a:xfrm>
          <a:prstGeom prst="rect">
            <a:avLst/>
          </a:prstGeom>
          <a:noFill/>
          <a:ln>
            <a:noFill/>
          </a:ln>
        </p:spPr>
        <p:txBody>
          <a:bodyPr anchorCtr="0" anchor="t" bIns="0" lIns="0" spcFirstLastPara="1" rIns="0" wrap="square" tIns="13325">
            <a:spAutoFit/>
          </a:bodyPr>
          <a:lstStyle/>
          <a:p>
            <a:pPr indent="0" lvl="0" marL="0" rtl="0" algn="ctr">
              <a:lnSpc>
                <a:spcPct val="100000"/>
              </a:lnSpc>
              <a:spcBef>
                <a:spcPts val="0"/>
              </a:spcBef>
              <a:spcAft>
                <a:spcPts val="0"/>
              </a:spcAft>
              <a:buNone/>
            </a:pPr>
            <a:r>
              <a:rPr lang="en-US"/>
              <a:t>Bootstrap Analysis</a:t>
            </a:r>
            <a:endParaRPr/>
          </a:p>
          <a:p>
            <a:pPr indent="0" lvl="0" marL="0" rtl="0" algn="ctr">
              <a:lnSpc>
                <a:spcPct val="100000"/>
              </a:lnSpc>
              <a:spcBef>
                <a:spcPts val="85"/>
              </a:spcBef>
              <a:spcAft>
                <a:spcPts val="0"/>
              </a:spcAft>
              <a:buNone/>
            </a:pPr>
            <a:r>
              <a:rPr b="0" lang="en-US" sz="2600">
                <a:solidFill>
                  <a:srgbClr val="76B800"/>
                </a:solidFill>
                <a:latin typeface="Verdana"/>
                <a:ea typeface="Verdana"/>
                <a:cs typeface="Verdana"/>
                <a:sym typeface="Verdana"/>
              </a:rPr>
              <a:t>B = 1000</a:t>
            </a:r>
            <a:endParaRPr sz="2600">
              <a:latin typeface="Verdana"/>
              <a:ea typeface="Verdana"/>
              <a:cs typeface="Verdana"/>
              <a:sym typeface="Verdana"/>
            </a:endParaRPr>
          </a:p>
        </p:txBody>
      </p:sp>
      <p:sp>
        <p:nvSpPr>
          <p:cNvPr id="119" name="Google Shape;119;g3070d07704b_2_19"/>
          <p:cNvSpPr txBox="1"/>
          <p:nvPr/>
        </p:nvSpPr>
        <p:spPr>
          <a:xfrm>
            <a:off x="11922675" y="2879525"/>
            <a:ext cx="74772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200">
              <a:solidFill>
                <a:schemeClr val="lt1"/>
              </a:solidFill>
              <a:latin typeface="Verdana"/>
              <a:ea typeface="Verdana"/>
              <a:cs typeface="Verdana"/>
              <a:sym typeface="Verdana"/>
            </a:endParaRPr>
          </a:p>
        </p:txBody>
      </p:sp>
      <p:graphicFrame>
        <p:nvGraphicFramePr>
          <p:cNvPr id="120" name="Google Shape;120;g3070d07704b_2_19"/>
          <p:cNvGraphicFramePr/>
          <p:nvPr/>
        </p:nvGraphicFramePr>
        <p:xfrm>
          <a:off x="857550" y="2879525"/>
          <a:ext cx="3000000" cy="3000000"/>
        </p:xfrm>
        <a:graphic>
          <a:graphicData uri="http://schemas.openxmlformats.org/drawingml/2006/table">
            <a:tbl>
              <a:tblPr>
                <a:noFill/>
                <a:tableStyleId>{9B539F47-DBF9-4240-A079-0C95C0564372}</a:tableStyleId>
              </a:tblPr>
              <a:tblGrid>
                <a:gridCol w="2627000"/>
                <a:gridCol w="2627000"/>
                <a:gridCol w="2627000"/>
                <a:gridCol w="2627000"/>
                <a:gridCol w="2627000"/>
                <a:gridCol w="2627000"/>
                <a:gridCol w="2627000"/>
              </a:tblGrid>
              <a:tr h="609325">
                <a:tc>
                  <a:txBody>
                    <a:bodyPr/>
                    <a:lstStyle/>
                    <a:p>
                      <a:pPr indent="0" lvl="0" marL="0" rtl="0" algn="l">
                        <a:spcBef>
                          <a:spcPts val="0"/>
                        </a:spcBef>
                        <a:spcAft>
                          <a:spcPts val="0"/>
                        </a:spcAft>
                        <a:buNone/>
                      </a:pPr>
                      <a:r>
                        <a:t/>
                      </a:r>
                      <a:endParaRPr sz="2500">
                        <a:solidFill>
                          <a:schemeClr val="lt1"/>
                        </a:solidFill>
                      </a:endParaRPr>
                    </a:p>
                  </a:txBody>
                  <a:tcPr marT="91425" marB="91425" marR="91425" marL="91425">
                    <a:lnR cap="flat" cmpd="sng" w="9525">
                      <a:solidFill>
                        <a:schemeClr val="lt1"/>
                      </a:solidFill>
                      <a:prstDash val="solid"/>
                      <a:round/>
                      <a:headEnd len="sm" w="sm" type="none"/>
                      <a:tailEnd len="sm" w="sm" type="none"/>
                    </a:lnR>
                  </a:tcPr>
                </a:tc>
                <a:tc>
                  <a:txBody>
                    <a:bodyPr/>
                    <a:lstStyle/>
                    <a:p>
                      <a:pPr indent="0" lvl="0" marL="0" rtl="0" algn="l">
                        <a:spcBef>
                          <a:spcPts val="0"/>
                        </a:spcBef>
                        <a:spcAft>
                          <a:spcPts val="0"/>
                        </a:spcAft>
                        <a:buNone/>
                      </a:pPr>
                      <a:r>
                        <a:rPr b="1" lang="en-US" sz="2500">
                          <a:solidFill>
                            <a:schemeClr val="lt1"/>
                          </a:solidFill>
                        </a:rPr>
                        <a:t>NVDA</a:t>
                      </a:r>
                      <a:endParaRPr b="1" sz="25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b="1" lang="en-US" sz="2500">
                          <a:solidFill>
                            <a:schemeClr val="lt1"/>
                          </a:solidFill>
                        </a:rPr>
                        <a:t>AMD</a:t>
                      </a:r>
                      <a:endParaRPr b="1" sz="2500">
                        <a:solidFill>
                          <a:schemeClr val="lt1"/>
                        </a:solidFill>
                      </a:endParaRPr>
                    </a:p>
                  </a:txBody>
                  <a:tcPr marT="91425" marB="91425" marR="91425" marL="91425">
                    <a:lnL cap="flat" cmpd="sng" w="9525">
                      <a:solidFill>
                        <a:schemeClr val="lt1"/>
                      </a:solidFill>
                      <a:prstDash val="solid"/>
                      <a:round/>
                      <a:headEnd len="sm" w="sm" type="none"/>
                      <a:tailEnd len="sm" w="sm" type="none"/>
                    </a:lnL>
                  </a:tcPr>
                </a:tc>
                <a:tc>
                  <a:txBody>
                    <a:bodyPr/>
                    <a:lstStyle/>
                    <a:p>
                      <a:pPr indent="0" lvl="0" marL="0" rtl="0" algn="l">
                        <a:spcBef>
                          <a:spcPts val="0"/>
                        </a:spcBef>
                        <a:spcAft>
                          <a:spcPts val="0"/>
                        </a:spcAft>
                        <a:buNone/>
                      </a:pPr>
                      <a:r>
                        <a:rPr b="1" lang="en-US" sz="2500">
                          <a:solidFill>
                            <a:schemeClr val="lt1"/>
                          </a:solidFill>
                        </a:rPr>
                        <a:t>INTE</a:t>
                      </a:r>
                      <a:endParaRPr b="1" sz="2500">
                        <a:solidFill>
                          <a:schemeClr val="lt1"/>
                        </a:solidFill>
                      </a:endParaRPr>
                    </a:p>
                  </a:txBody>
                  <a:tcPr marT="91425" marB="91425" marR="91425" marL="91425"/>
                </a:tc>
                <a:tc>
                  <a:txBody>
                    <a:bodyPr/>
                    <a:lstStyle/>
                    <a:p>
                      <a:pPr indent="0" lvl="0" marL="0" rtl="0" algn="l">
                        <a:spcBef>
                          <a:spcPts val="0"/>
                        </a:spcBef>
                        <a:spcAft>
                          <a:spcPts val="0"/>
                        </a:spcAft>
                        <a:buNone/>
                      </a:pPr>
                      <a:r>
                        <a:rPr b="1" lang="en-US" sz="2500">
                          <a:solidFill>
                            <a:schemeClr val="lt1"/>
                          </a:solidFill>
                        </a:rPr>
                        <a:t>QCOM</a:t>
                      </a:r>
                      <a:endParaRPr b="1" sz="2500">
                        <a:solidFill>
                          <a:schemeClr val="lt1"/>
                        </a:solidFill>
                      </a:endParaRPr>
                    </a:p>
                  </a:txBody>
                  <a:tcPr marT="91425" marB="91425" marR="91425" marL="91425"/>
                </a:tc>
                <a:tc>
                  <a:txBody>
                    <a:bodyPr/>
                    <a:lstStyle/>
                    <a:p>
                      <a:pPr indent="0" lvl="0" marL="0" rtl="0" algn="l">
                        <a:spcBef>
                          <a:spcPts val="0"/>
                        </a:spcBef>
                        <a:spcAft>
                          <a:spcPts val="0"/>
                        </a:spcAft>
                        <a:buNone/>
                      </a:pPr>
                      <a:r>
                        <a:rPr b="1" lang="en-US" sz="2500">
                          <a:solidFill>
                            <a:schemeClr val="lt1"/>
                          </a:solidFill>
                        </a:rPr>
                        <a:t>AAPL</a:t>
                      </a:r>
                      <a:endParaRPr b="1" sz="2500">
                        <a:solidFill>
                          <a:schemeClr val="lt1"/>
                        </a:solidFill>
                      </a:endParaRPr>
                    </a:p>
                  </a:txBody>
                  <a:tcPr marT="91425" marB="91425" marR="91425" marL="91425"/>
                </a:tc>
                <a:tc>
                  <a:txBody>
                    <a:bodyPr/>
                    <a:lstStyle/>
                    <a:p>
                      <a:pPr indent="0" lvl="0" marL="0" rtl="0" algn="l">
                        <a:spcBef>
                          <a:spcPts val="0"/>
                        </a:spcBef>
                        <a:spcAft>
                          <a:spcPts val="0"/>
                        </a:spcAft>
                        <a:buNone/>
                      </a:pPr>
                      <a:r>
                        <a:rPr b="1" lang="en-US" sz="2500">
                          <a:solidFill>
                            <a:schemeClr val="lt1"/>
                          </a:solidFill>
                        </a:rPr>
                        <a:t>AVGO</a:t>
                      </a:r>
                      <a:endParaRPr b="1" sz="2500">
                        <a:solidFill>
                          <a:schemeClr val="lt1"/>
                        </a:solidFill>
                      </a:endParaRPr>
                    </a:p>
                  </a:txBody>
                  <a:tcPr marT="91425" marB="91425" marR="91425" marL="91425"/>
                </a:tc>
              </a:tr>
              <a:tr h="609325">
                <a:tc>
                  <a:txBody>
                    <a:bodyPr/>
                    <a:lstStyle/>
                    <a:p>
                      <a:pPr indent="0" lvl="0" marL="0" rtl="0" algn="l">
                        <a:spcBef>
                          <a:spcPts val="0"/>
                        </a:spcBef>
                        <a:spcAft>
                          <a:spcPts val="0"/>
                        </a:spcAft>
                        <a:buNone/>
                      </a:pPr>
                      <a:r>
                        <a:rPr b="1" lang="en-US" sz="2500">
                          <a:solidFill>
                            <a:schemeClr val="lt1"/>
                          </a:solidFill>
                        </a:rPr>
                        <a:t>Mean Confidence Interval (95%)</a:t>
                      </a:r>
                      <a:endParaRPr b="1" sz="2500">
                        <a:solidFill>
                          <a:schemeClr val="lt1"/>
                        </a:solidFill>
                      </a:endParaRPr>
                    </a:p>
                  </a:txBody>
                  <a:tcPr marT="91425" marB="91425" marR="91425" marL="91425"/>
                </a:tc>
                <a:tc>
                  <a:txBody>
                    <a:bodyPr/>
                    <a:lstStyle/>
                    <a:p>
                      <a:pPr indent="0" lvl="0" marL="0" rtl="0" algn="l">
                        <a:spcBef>
                          <a:spcPts val="0"/>
                        </a:spcBef>
                        <a:spcAft>
                          <a:spcPts val="0"/>
                        </a:spcAft>
                        <a:buNone/>
                      </a:pPr>
                      <a:r>
                        <a:rPr lang="en-US" sz="2500">
                          <a:solidFill>
                            <a:schemeClr val="lt1"/>
                          </a:solidFill>
                        </a:rPr>
                        <a:t>(30.04 , 33.53)</a:t>
                      </a:r>
                      <a:endParaRPr sz="2500">
                        <a:solidFill>
                          <a:schemeClr val="lt1"/>
                        </a:solidFill>
                      </a:endParaRPr>
                    </a:p>
                  </a:txBody>
                  <a:tcPr marT="91425" marB="91425" marR="91425" marL="91425">
                    <a:lnT cap="flat" cmpd="sng" w="9525">
                      <a:solidFill>
                        <a:schemeClr val="lt1"/>
                      </a:solidFill>
                      <a:prstDash val="solid"/>
                      <a:round/>
                      <a:headEnd len="sm" w="sm" type="none"/>
                      <a:tailEnd len="sm" w="sm" type="none"/>
                    </a:lnT>
                  </a:tcPr>
                </a:tc>
                <a:tc>
                  <a:txBody>
                    <a:bodyPr/>
                    <a:lstStyle/>
                    <a:p>
                      <a:pPr indent="0" lvl="0" marL="0" rtl="0" algn="l">
                        <a:spcBef>
                          <a:spcPts val="0"/>
                        </a:spcBef>
                        <a:spcAft>
                          <a:spcPts val="0"/>
                        </a:spcAft>
                        <a:buNone/>
                      </a:pPr>
                      <a:r>
                        <a:rPr lang="en-US" sz="2500">
                          <a:solidFill>
                            <a:schemeClr val="lt1"/>
                          </a:solidFill>
                        </a:rPr>
                        <a:t>(98.68 , 102.66)</a:t>
                      </a:r>
                      <a:endParaRPr sz="2500">
                        <a:solidFill>
                          <a:schemeClr val="lt1"/>
                        </a:solidFill>
                      </a:endParaRPr>
                    </a:p>
                  </a:txBody>
                  <a:tcPr marT="91425" marB="91425" marR="91425" marL="91425"/>
                </a:tc>
                <a:tc>
                  <a:txBody>
                    <a:bodyPr/>
                    <a:lstStyle/>
                    <a:p>
                      <a:pPr indent="0" lvl="0" marL="0" rtl="0" algn="l">
                        <a:spcBef>
                          <a:spcPts val="0"/>
                        </a:spcBef>
                        <a:spcAft>
                          <a:spcPts val="0"/>
                        </a:spcAft>
                        <a:buNone/>
                      </a:pPr>
                      <a:r>
                        <a:rPr lang="en-US" sz="2500">
                          <a:solidFill>
                            <a:schemeClr val="lt1"/>
                          </a:solidFill>
                        </a:rPr>
                        <a:t>(40.84 , 42.02)</a:t>
                      </a:r>
                      <a:endParaRPr sz="2500">
                        <a:solidFill>
                          <a:schemeClr val="lt1"/>
                        </a:solidFill>
                      </a:endParaRPr>
                    </a:p>
                  </a:txBody>
                  <a:tcPr marT="91425" marB="91425" marR="91425" marL="91425"/>
                </a:tc>
                <a:tc>
                  <a:txBody>
                    <a:bodyPr/>
                    <a:lstStyle/>
                    <a:p>
                      <a:pPr indent="0" lvl="0" marL="0" rtl="0" algn="l">
                        <a:spcBef>
                          <a:spcPts val="0"/>
                        </a:spcBef>
                        <a:spcAft>
                          <a:spcPts val="0"/>
                        </a:spcAft>
                        <a:buNone/>
                      </a:pPr>
                      <a:r>
                        <a:rPr lang="en-US" sz="2500">
                          <a:solidFill>
                            <a:schemeClr val="lt1"/>
                          </a:solidFill>
                        </a:rPr>
                        <a:t>(125.39 , 128.67)</a:t>
                      </a:r>
                      <a:endParaRPr sz="2500">
                        <a:solidFill>
                          <a:schemeClr val="lt1"/>
                        </a:solidFill>
                      </a:endParaRPr>
                    </a:p>
                  </a:txBody>
                  <a:tcPr marT="91425" marB="91425" marR="91425" marL="91425"/>
                </a:tc>
                <a:tc>
                  <a:txBody>
                    <a:bodyPr/>
                    <a:lstStyle/>
                    <a:p>
                      <a:pPr indent="0" lvl="0" marL="0" rtl="0" algn="l">
                        <a:spcBef>
                          <a:spcPts val="0"/>
                        </a:spcBef>
                        <a:spcAft>
                          <a:spcPts val="0"/>
                        </a:spcAft>
                        <a:buNone/>
                      </a:pPr>
                      <a:r>
                        <a:rPr lang="en-US" sz="2500">
                          <a:solidFill>
                            <a:schemeClr val="lt1"/>
                          </a:solidFill>
                        </a:rPr>
                        <a:t>(144.6 , 148.98)</a:t>
                      </a:r>
                      <a:endParaRPr sz="2500">
                        <a:solidFill>
                          <a:schemeClr val="lt1"/>
                        </a:solidFill>
                      </a:endParaRPr>
                    </a:p>
                  </a:txBody>
                  <a:tcPr marT="91425" marB="91425" marR="91425" marL="91425"/>
                </a:tc>
                <a:tc>
                  <a:txBody>
                    <a:bodyPr/>
                    <a:lstStyle/>
                    <a:p>
                      <a:pPr indent="0" lvl="0" marL="0" rtl="0" algn="l">
                        <a:spcBef>
                          <a:spcPts val="0"/>
                        </a:spcBef>
                        <a:spcAft>
                          <a:spcPts val="0"/>
                        </a:spcAft>
                        <a:buNone/>
                      </a:pPr>
                      <a:r>
                        <a:rPr lang="en-US" sz="2500">
                          <a:solidFill>
                            <a:schemeClr val="lt1"/>
                          </a:solidFill>
                        </a:rPr>
                        <a:t>(61.1 , 65.21)</a:t>
                      </a:r>
                      <a:endParaRPr sz="2500">
                        <a:solidFill>
                          <a:schemeClr val="lt1"/>
                        </a:solidFill>
                      </a:endParaRPr>
                    </a:p>
                  </a:txBody>
                  <a:tcPr marT="91425" marB="91425" marR="91425" marL="91425"/>
                </a:tc>
              </a:tr>
              <a:tr h="609325">
                <a:tc>
                  <a:txBody>
                    <a:bodyPr/>
                    <a:lstStyle/>
                    <a:p>
                      <a:pPr indent="0" lvl="0" marL="0" rtl="0" algn="l">
                        <a:spcBef>
                          <a:spcPts val="0"/>
                        </a:spcBef>
                        <a:spcAft>
                          <a:spcPts val="0"/>
                        </a:spcAft>
                        <a:buNone/>
                      </a:pPr>
                      <a:r>
                        <a:rPr b="1" lang="en-US" sz="2500">
                          <a:solidFill>
                            <a:schemeClr val="lt1"/>
                          </a:solidFill>
                        </a:rPr>
                        <a:t>Standard Error of Mean Confidence Interval (95%)</a:t>
                      </a:r>
                      <a:endParaRPr b="1" sz="2500">
                        <a:solidFill>
                          <a:schemeClr val="lt1"/>
                        </a:solidFill>
                      </a:endParaRPr>
                    </a:p>
                  </a:txBody>
                  <a:tcPr marT="91425" marB="91425" marR="91425" marL="91425"/>
                </a:tc>
                <a:tc>
                  <a:txBody>
                    <a:bodyPr/>
                    <a:lstStyle/>
                    <a:p>
                      <a:pPr indent="0" lvl="0" marL="0" rtl="0" algn="l">
                        <a:spcBef>
                          <a:spcPts val="0"/>
                        </a:spcBef>
                        <a:spcAft>
                          <a:spcPts val="0"/>
                        </a:spcAft>
                        <a:buNone/>
                      </a:pPr>
                      <a:r>
                        <a:rPr lang="en-US" sz="2500">
                          <a:solidFill>
                            <a:schemeClr val="lt1"/>
                          </a:solidFill>
                        </a:rPr>
                        <a:t>(0.81 , 0.92)</a:t>
                      </a:r>
                      <a:endParaRPr sz="2500">
                        <a:solidFill>
                          <a:schemeClr val="lt1"/>
                        </a:solidFill>
                      </a:endParaRPr>
                    </a:p>
                  </a:txBody>
                  <a:tcPr marT="91425" marB="91425" marR="91425" marL="91425"/>
                </a:tc>
                <a:tc>
                  <a:txBody>
                    <a:bodyPr/>
                    <a:lstStyle/>
                    <a:p>
                      <a:pPr indent="0" lvl="0" marL="0" rtl="0" algn="l">
                        <a:spcBef>
                          <a:spcPts val="0"/>
                        </a:spcBef>
                        <a:spcAft>
                          <a:spcPts val="0"/>
                        </a:spcAft>
                        <a:buNone/>
                      </a:pPr>
                      <a:r>
                        <a:rPr lang="en-US" sz="2500">
                          <a:solidFill>
                            <a:schemeClr val="lt1"/>
                          </a:solidFill>
                        </a:rPr>
                        <a:t>(0.99 , 1.07)</a:t>
                      </a:r>
                      <a:endParaRPr sz="2500">
                        <a:solidFill>
                          <a:schemeClr val="lt1"/>
                        </a:solidFill>
                      </a:endParaRPr>
                    </a:p>
                  </a:txBody>
                  <a:tcPr marT="91425" marB="91425" marR="91425" marL="91425"/>
                </a:tc>
                <a:tc>
                  <a:txBody>
                    <a:bodyPr/>
                    <a:lstStyle/>
                    <a:p>
                      <a:pPr indent="0" lvl="0" marL="0" rtl="0" algn="l">
                        <a:spcBef>
                          <a:spcPts val="0"/>
                        </a:spcBef>
                        <a:spcAft>
                          <a:spcPts val="0"/>
                        </a:spcAft>
                        <a:buNone/>
                      </a:pPr>
                      <a:r>
                        <a:rPr lang="en-US" sz="2500">
                          <a:solidFill>
                            <a:schemeClr val="lt1"/>
                          </a:solidFill>
                        </a:rPr>
                        <a:t>(0.28 , 0.3)</a:t>
                      </a:r>
                      <a:endParaRPr sz="2500">
                        <a:solidFill>
                          <a:schemeClr val="lt1"/>
                        </a:solidFill>
                      </a:endParaRPr>
                    </a:p>
                  </a:txBody>
                  <a:tcPr marT="91425" marB="91425" marR="91425" marL="91425"/>
                </a:tc>
                <a:tc>
                  <a:txBody>
                    <a:bodyPr/>
                    <a:lstStyle/>
                    <a:p>
                      <a:pPr indent="0" lvl="0" marL="0" rtl="0" algn="l">
                        <a:spcBef>
                          <a:spcPts val="0"/>
                        </a:spcBef>
                        <a:spcAft>
                          <a:spcPts val="0"/>
                        </a:spcAft>
                        <a:buNone/>
                      </a:pPr>
                      <a:r>
                        <a:rPr lang="en-US" sz="2500">
                          <a:solidFill>
                            <a:schemeClr val="lt1"/>
                          </a:solidFill>
                        </a:rPr>
                        <a:t>(0.85 , 0.93)</a:t>
                      </a:r>
                      <a:endParaRPr sz="2500">
                        <a:solidFill>
                          <a:schemeClr val="lt1"/>
                        </a:solidFill>
                      </a:endParaRPr>
                    </a:p>
                  </a:txBody>
                  <a:tcPr marT="91425" marB="91425" marR="91425" marL="91425"/>
                </a:tc>
                <a:tc>
                  <a:txBody>
                    <a:bodyPr/>
                    <a:lstStyle/>
                    <a:p>
                      <a:pPr indent="0" lvl="0" marL="0" rtl="0" algn="l">
                        <a:spcBef>
                          <a:spcPts val="0"/>
                        </a:spcBef>
                        <a:spcAft>
                          <a:spcPts val="0"/>
                        </a:spcAft>
                        <a:buNone/>
                      </a:pPr>
                      <a:r>
                        <a:rPr lang="en-US" sz="2500">
                          <a:solidFill>
                            <a:schemeClr val="lt1"/>
                          </a:solidFill>
                        </a:rPr>
                        <a:t>(1.05 , 1.13)</a:t>
                      </a:r>
                      <a:endParaRPr sz="2500">
                        <a:solidFill>
                          <a:schemeClr val="lt1"/>
                        </a:solidFill>
                      </a:endParaRPr>
                    </a:p>
                  </a:txBody>
                  <a:tcPr marT="91425" marB="91425" marR="91425" marL="91425"/>
                </a:tc>
                <a:tc>
                  <a:txBody>
                    <a:bodyPr/>
                    <a:lstStyle/>
                    <a:p>
                      <a:pPr indent="0" lvl="0" marL="0" rtl="0" algn="l">
                        <a:spcBef>
                          <a:spcPts val="0"/>
                        </a:spcBef>
                        <a:spcAft>
                          <a:spcPts val="0"/>
                        </a:spcAft>
                        <a:buNone/>
                      </a:pPr>
                      <a:r>
                        <a:rPr lang="en-US" sz="2500">
                          <a:solidFill>
                            <a:schemeClr val="lt1"/>
                          </a:solidFill>
                        </a:rPr>
                        <a:t>(1.01 , 1.11)</a:t>
                      </a:r>
                      <a:endParaRPr sz="2500">
                        <a:solidFill>
                          <a:schemeClr val="lt1"/>
                        </a:solidFill>
                      </a:endParaRPr>
                    </a:p>
                  </a:txBody>
                  <a:tcPr marT="91425" marB="91425" marR="91425" marL="91425"/>
                </a:tc>
              </a:tr>
              <a:tr h="609325">
                <a:tc>
                  <a:txBody>
                    <a:bodyPr/>
                    <a:lstStyle/>
                    <a:p>
                      <a:pPr indent="0" lvl="0" marL="0" rtl="0" algn="l">
                        <a:spcBef>
                          <a:spcPts val="0"/>
                        </a:spcBef>
                        <a:spcAft>
                          <a:spcPts val="0"/>
                        </a:spcAft>
                        <a:buNone/>
                      </a:pPr>
                      <a:r>
                        <a:rPr b="1" lang="en-US" sz="2500">
                          <a:solidFill>
                            <a:schemeClr val="lt1"/>
                          </a:solidFill>
                        </a:rPr>
                        <a:t>Std Confidence Interval (Method 1, 95%)</a:t>
                      </a:r>
                      <a:endParaRPr b="1" sz="2500">
                        <a:solidFill>
                          <a:schemeClr val="lt1"/>
                        </a:solidFill>
                      </a:endParaRPr>
                    </a:p>
                  </a:txBody>
                  <a:tcPr marT="91425" marB="91425" marR="91425" marL="91425"/>
                </a:tc>
                <a:tc>
                  <a:txBody>
                    <a:bodyPr/>
                    <a:lstStyle/>
                    <a:p>
                      <a:pPr indent="0" lvl="0" marL="0" rtl="0" algn="l">
                        <a:spcBef>
                          <a:spcPts val="0"/>
                        </a:spcBef>
                        <a:spcAft>
                          <a:spcPts val="0"/>
                        </a:spcAft>
                        <a:buNone/>
                      </a:pPr>
                      <a:r>
                        <a:rPr lang="en-US" sz="2500">
                          <a:solidFill>
                            <a:schemeClr val="lt1"/>
                          </a:solidFill>
                        </a:rPr>
                        <a:t>(27.7 , 31.48)</a:t>
                      </a:r>
                      <a:endParaRPr sz="2500">
                        <a:solidFill>
                          <a:schemeClr val="lt1"/>
                        </a:solidFill>
                      </a:endParaRPr>
                    </a:p>
                  </a:txBody>
                  <a:tcPr marT="91425" marB="91425" marR="91425" marL="91425"/>
                </a:tc>
                <a:tc>
                  <a:txBody>
                    <a:bodyPr/>
                    <a:lstStyle/>
                    <a:p>
                      <a:pPr indent="0" lvl="0" marL="0" rtl="0" algn="l">
                        <a:spcBef>
                          <a:spcPts val="0"/>
                        </a:spcBef>
                        <a:spcAft>
                          <a:spcPts val="0"/>
                        </a:spcAft>
                        <a:buNone/>
                      </a:pPr>
                      <a:r>
                        <a:rPr lang="en-US" sz="2500">
                          <a:solidFill>
                            <a:schemeClr val="lt1"/>
                          </a:solidFill>
                        </a:rPr>
                        <a:t>(33.77 , 36.55)</a:t>
                      </a:r>
                      <a:endParaRPr sz="2500">
                        <a:solidFill>
                          <a:schemeClr val="lt1"/>
                        </a:solidFill>
                      </a:endParaRPr>
                    </a:p>
                  </a:txBody>
                  <a:tcPr marT="91425" marB="91425" marR="91425" marL="91425"/>
                </a:tc>
                <a:tc>
                  <a:txBody>
                    <a:bodyPr/>
                    <a:lstStyle/>
                    <a:p>
                      <a:pPr indent="0" lvl="0" marL="0" rtl="0" algn="l">
                        <a:spcBef>
                          <a:spcPts val="0"/>
                        </a:spcBef>
                        <a:spcAft>
                          <a:spcPts val="0"/>
                        </a:spcAft>
                        <a:buNone/>
                      </a:pPr>
                      <a:r>
                        <a:rPr lang="en-US" sz="2500">
                          <a:solidFill>
                            <a:schemeClr val="lt1"/>
                          </a:solidFill>
                        </a:rPr>
                        <a:t>(9.6 , 10.15)</a:t>
                      </a:r>
                      <a:endParaRPr sz="2500">
                        <a:solidFill>
                          <a:schemeClr val="lt1"/>
                        </a:solidFill>
                      </a:endParaRPr>
                    </a:p>
                  </a:txBody>
                  <a:tcPr marT="91425" marB="91425" marR="91425" marL="91425"/>
                </a:tc>
                <a:tc>
                  <a:txBody>
                    <a:bodyPr/>
                    <a:lstStyle/>
                    <a:p>
                      <a:pPr indent="0" lvl="0" marL="0" rtl="0" algn="l">
                        <a:spcBef>
                          <a:spcPts val="0"/>
                        </a:spcBef>
                        <a:spcAft>
                          <a:spcPts val="0"/>
                        </a:spcAft>
                        <a:buNone/>
                      </a:pPr>
                      <a:r>
                        <a:rPr lang="en-US" sz="2500">
                          <a:solidFill>
                            <a:schemeClr val="lt1"/>
                          </a:solidFill>
                        </a:rPr>
                        <a:t>(29.13 , 31.97)</a:t>
                      </a:r>
                      <a:endParaRPr sz="2500">
                        <a:solidFill>
                          <a:schemeClr val="lt1"/>
                        </a:solidFill>
                      </a:endParaRPr>
                    </a:p>
                  </a:txBody>
                  <a:tcPr marT="91425" marB="91425" marR="91425" marL="91425"/>
                </a:tc>
                <a:tc>
                  <a:txBody>
                    <a:bodyPr/>
                    <a:lstStyle/>
                    <a:p>
                      <a:pPr indent="0" lvl="0" marL="0" rtl="0" algn="l">
                        <a:spcBef>
                          <a:spcPts val="0"/>
                        </a:spcBef>
                        <a:spcAft>
                          <a:spcPts val="0"/>
                        </a:spcAft>
                        <a:buNone/>
                      </a:pPr>
                      <a:r>
                        <a:rPr lang="en-US" sz="2500">
                          <a:solidFill>
                            <a:schemeClr val="lt1"/>
                          </a:solidFill>
                        </a:rPr>
                        <a:t>(35.96 , 38.88)</a:t>
                      </a:r>
                      <a:endParaRPr sz="2500">
                        <a:solidFill>
                          <a:schemeClr val="lt1"/>
                        </a:solidFill>
                      </a:endParaRPr>
                    </a:p>
                  </a:txBody>
                  <a:tcPr marT="91425" marB="91425" marR="91425" marL="91425"/>
                </a:tc>
                <a:tc>
                  <a:txBody>
                    <a:bodyPr/>
                    <a:lstStyle/>
                    <a:p>
                      <a:pPr indent="0" lvl="0" marL="0" rtl="0" algn="l">
                        <a:spcBef>
                          <a:spcPts val="0"/>
                        </a:spcBef>
                        <a:spcAft>
                          <a:spcPts val="0"/>
                        </a:spcAft>
                        <a:buNone/>
                      </a:pPr>
                      <a:r>
                        <a:rPr lang="en-US" sz="2500">
                          <a:solidFill>
                            <a:schemeClr val="lt1"/>
                          </a:solidFill>
                        </a:rPr>
                        <a:t>(34.52 , 37.89)</a:t>
                      </a:r>
                      <a:endParaRPr sz="2500">
                        <a:solidFill>
                          <a:schemeClr val="lt1"/>
                        </a:solidFill>
                      </a:endParaRPr>
                    </a:p>
                  </a:txBody>
                  <a:tcPr marT="91425" marB="91425" marR="91425" marL="91425"/>
                </a:tc>
              </a:tr>
              <a:tr h="609325">
                <a:tc>
                  <a:txBody>
                    <a:bodyPr/>
                    <a:lstStyle/>
                    <a:p>
                      <a:pPr indent="0" lvl="0" marL="0" rtl="0" algn="l">
                        <a:spcBef>
                          <a:spcPts val="0"/>
                        </a:spcBef>
                        <a:spcAft>
                          <a:spcPts val="0"/>
                        </a:spcAft>
                        <a:buClr>
                          <a:schemeClr val="dk1"/>
                        </a:buClr>
                        <a:buSzPts val="1100"/>
                        <a:buFont typeface="Arial"/>
                        <a:buNone/>
                      </a:pPr>
                      <a:r>
                        <a:rPr b="1" lang="en-US" sz="2500">
                          <a:solidFill>
                            <a:schemeClr val="lt1"/>
                          </a:solidFill>
                        </a:rPr>
                        <a:t>Std Confidence Interval (Method 2, 95%)</a:t>
                      </a:r>
                      <a:endParaRPr b="1" sz="2500">
                        <a:solidFill>
                          <a:schemeClr val="lt1"/>
                        </a:solidFill>
                      </a:endParaRPr>
                    </a:p>
                  </a:txBody>
                  <a:tcPr marT="91425" marB="91425" marR="91425" marL="91425"/>
                </a:tc>
                <a:tc>
                  <a:txBody>
                    <a:bodyPr/>
                    <a:lstStyle/>
                    <a:p>
                      <a:pPr indent="0" lvl="0" marL="0" rtl="0" algn="l">
                        <a:spcBef>
                          <a:spcPts val="0"/>
                        </a:spcBef>
                        <a:spcAft>
                          <a:spcPts val="0"/>
                        </a:spcAft>
                        <a:buNone/>
                      </a:pPr>
                      <a:r>
                        <a:rPr lang="en-US" sz="2500">
                          <a:solidFill>
                            <a:schemeClr val="lt1"/>
                          </a:solidFill>
                        </a:rPr>
                        <a:t>(27.7 , 31.48)</a:t>
                      </a:r>
                      <a:endParaRPr sz="2500">
                        <a:solidFill>
                          <a:schemeClr val="lt1"/>
                        </a:solidFill>
                      </a:endParaRPr>
                    </a:p>
                  </a:txBody>
                  <a:tcPr marT="91425" marB="91425" marR="91425" marL="91425"/>
                </a:tc>
                <a:tc>
                  <a:txBody>
                    <a:bodyPr/>
                    <a:lstStyle/>
                    <a:p>
                      <a:pPr indent="0" lvl="0" marL="0" rtl="0" algn="l">
                        <a:spcBef>
                          <a:spcPts val="0"/>
                        </a:spcBef>
                        <a:spcAft>
                          <a:spcPts val="0"/>
                        </a:spcAft>
                        <a:buNone/>
                      </a:pPr>
                      <a:r>
                        <a:rPr lang="en-US" sz="2500">
                          <a:solidFill>
                            <a:schemeClr val="lt1"/>
                          </a:solidFill>
                        </a:rPr>
                        <a:t>(33.77 , 36.55)</a:t>
                      </a:r>
                      <a:endParaRPr sz="2500">
                        <a:solidFill>
                          <a:schemeClr val="lt1"/>
                        </a:solidFill>
                      </a:endParaRPr>
                    </a:p>
                  </a:txBody>
                  <a:tcPr marT="91425" marB="91425" marR="91425" marL="91425"/>
                </a:tc>
                <a:tc>
                  <a:txBody>
                    <a:bodyPr/>
                    <a:lstStyle/>
                    <a:p>
                      <a:pPr indent="0" lvl="0" marL="0" rtl="0" algn="l">
                        <a:spcBef>
                          <a:spcPts val="0"/>
                        </a:spcBef>
                        <a:spcAft>
                          <a:spcPts val="0"/>
                        </a:spcAft>
                        <a:buNone/>
                      </a:pPr>
                      <a:r>
                        <a:rPr lang="en-US" sz="2500">
                          <a:solidFill>
                            <a:schemeClr val="lt1"/>
                          </a:solidFill>
                        </a:rPr>
                        <a:t>(9.6 , 10.15)</a:t>
                      </a:r>
                      <a:endParaRPr sz="2500">
                        <a:solidFill>
                          <a:schemeClr val="lt1"/>
                        </a:solidFill>
                      </a:endParaRPr>
                    </a:p>
                  </a:txBody>
                  <a:tcPr marT="91425" marB="91425" marR="91425" marL="91425"/>
                </a:tc>
                <a:tc>
                  <a:txBody>
                    <a:bodyPr/>
                    <a:lstStyle/>
                    <a:p>
                      <a:pPr indent="0" lvl="0" marL="0" rtl="0" algn="l">
                        <a:spcBef>
                          <a:spcPts val="0"/>
                        </a:spcBef>
                        <a:spcAft>
                          <a:spcPts val="0"/>
                        </a:spcAft>
                        <a:buNone/>
                      </a:pPr>
                      <a:r>
                        <a:rPr lang="en-US" sz="2500">
                          <a:solidFill>
                            <a:schemeClr val="lt1"/>
                          </a:solidFill>
                        </a:rPr>
                        <a:t>(29.13 , 31.97)</a:t>
                      </a:r>
                      <a:endParaRPr sz="2500">
                        <a:solidFill>
                          <a:schemeClr val="lt1"/>
                        </a:solidFill>
                      </a:endParaRPr>
                    </a:p>
                  </a:txBody>
                  <a:tcPr marT="91425" marB="91425" marR="91425" marL="91425"/>
                </a:tc>
                <a:tc>
                  <a:txBody>
                    <a:bodyPr/>
                    <a:lstStyle/>
                    <a:p>
                      <a:pPr indent="0" lvl="0" marL="0" rtl="0" algn="l">
                        <a:spcBef>
                          <a:spcPts val="0"/>
                        </a:spcBef>
                        <a:spcAft>
                          <a:spcPts val="0"/>
                        </a:spcAft>
                        <a:buNone/>
                      </a:pPr>
                      <a:r>
                        <a:rPr lang="en-US" sz="2500">
                          <a:solidFill>
                            <a:schemeClr val="lt1"/>
                          </a:solidFill>
                        </a:rPr>
                        <a:t>(35.96 , 38.88)</a:t>
                      </a:r>
                      <a:endParaRPr sz="2500">
                        <a:solidFill>
                          <a:schemeClr val="lt1"/>
                        </a:solidFill>
                      </a:endParaRPr>
                    </a:p>
                  </a:txBody>
                  <a:tcPr marT="91425" marB="91425" marR="91425" marL="91425"/>
                </a:tc>
                <a:tc>
                  <a:txBody>
                    <a:bodyPr/>
                    <a:lstStyle/>
                    <a:p>
                      <a:pPr indent="0" lvl="0" marL="0" rtl="0" algn="l">
                        <a:spcBef>
                          <a:spcPts val="0"/>
                        </a:spcBef>
                        <a:spcAft>
                          <a:spcPts val="0"/>
                        </a:spcAft>
                        <a:buNone/>
                      </a:pPr>
                      <a:r>
                        <a:rPr lang="en-US" sz="2500">
                          <a:solidFill>
                            <a:schemeClr val="lt1"/>
                          </a:solidFill>
                        </a:rPr>
                        <a:t>(34.52 , 37.89)</a:t>
                      </a:r>
                      <a:endParaRPr sz="2500">
                        <a:solidFill>
                          <a:schemeClr val="lt1"/>
                        </a:solidFill>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g3075d9b5028_2_5"/>
          <p:cNvSpPr txBox="1"/>
          <p:nvPr>
            <p:ph type="title"/>
          </p:nvPr>
        </p:nvSpPr>
        <p:spPr>
          <a:xfrm>
            <a:off x="1758624" y="707836"/>
            <a:ext cx="16587000" cy="1032600"/>
          </a:xfrm>
          <a:prstGeom prst="rect">
            <a:avLst/>
          </a:prstGeom>
          <a:noFill/>
          <a:ln>
            <a:noFill/>
          </a:ln>
        </p:spPr>
        <p:txBody>
          <a:bodyPr anchorCtr="0" anchor="t" bIns="0" lIns="0" spcFirstLastPara="1" rIns="0" wrap="square" tIns="13325">
            <a:spAutoFit/>
          </a:bodyPr>
          <a:lstStyle/>
          <a:p>
            <a:pPr indent="0" lvl="0" marL="0" rtl="0" algn="ctr">
              <a:lnSpc>
                <a:spcPct val="100000"/>
              </a:lnSpc>
              <a:spcBef>
                <a:spcPts val="0"/>
              </a:spcBef>
              <a:spcAft>
                <a:spcPts val="0"/>
              </a:spcAft>
              <a:buNone/>
            </a:pPr>
            <a:r>
              <a:rPr lang="en-US"/>
              <a:t>Monte-Carlo Simulation</a:t>
            </a:r>
            <a:endParaRPr/>
          </a:p>
          <a:p>
            <a:pPr indent="0" lvl="0" marL="0" rtl="0" algn="ctr">
              <a:lnSpc>
                <a:spcPct val="100000"/>
              </a:lnSpc>
              <a:spcBef>
                <a:spcPts val="85"/>
              </a:spcBef>
              <a:spcAft>
                <a:spcPts val="0"/>
              </a:spcAft>
              <a:buNone/>
            </a:pPr>
            <a:r>
              <a:t/>
            </a:r>
            <a:endParaRPr sz="2600">
              <a:latin typeface="Verdana"/>
              <a:ea typeface="Verdana"/>
              <a:cs typeface="Verdana"/>
              <a:sym typeface="Verdana"/>
            </a:endParaRPr>
          </a:p>
        </p:txBody>
      </p:sp>
      <p:sp>
        <p:nvSpPr>
          <p:cNvPr id="126" name="Google Shape;126;g3075d9b5028_2_5"/>
          <p:cNvSpPr txBox="1"/>
          <p:nvPr/>
        </p:nvSpPr>
        <p:spPr>
          <a:xfrm>
            <a:off x="463700" y="4326025"/>
            <a:ext cx="4923900" cy="11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US" sz="2600">
                <a:solidFill>
                  <a:schemeClr val="lt1"/>
                </a:solidFill>
                <a:latin typeface="Verdana"/>
                <a:ea typeface="Verdana"/>
                <a:cs typeface="Verdana"/>
                <a:sym typeface="Verdana"/>
              </a:rPr>
              <a:t>1. Set the Initial Values for Mu_1 and Mu_2</a:t>
            </a:r>
            <a:endParaRPr b="1" sz="2600">
              <a:solidFill>
                <a:schemeClr val="lt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sz="950">
              <a:solidFill>
                <a:schemeClr val="lt1"/>
              </a:solidFill>
              <a:latin typeface="Verdana"/>
              <a:ea typeface="Verdana"/>
              <a:cs typeface="Verdana"/>
              <a:sym typeface="Verdana"/>
            </a:endParaRPr>
          </a:p>
        </p:txBody>
      </p:sp>
      <p:pic>
        <p:nvPicPr>
          <p:cNvPr id="127" name="Google Shape;127;g3075d9b5028_2_5"/>
          <p:cNvPicPr preferRelativeResize="0"/>
          <p:nvPr/>
        </p:nvPicPr>
        <p:blipFill>
          <a:blip r:embed="rId3">
            <a:alphaModFix/>
          </a:blip>
          <a:stretch>
            <a:fillRect/>
          </a:stretch>
        </p:blipFill>
        <p:spPr>
          <a:xfrm>
            <a:off x="5681925" y="1877149"/>
            <a:ext cx="13387864" cy="7748175"/>
          </a:xfrm>
          <a:prstGeom prst="rect">
            <a:avLst/>
          </a:prstGeom>
          <a:noFill/>
          <a:ln>
            <a:noFill/>
          </a:ln>
        </p:spPr>
      </p:pic>
      <p:sp>
        <p:nvSpPr>
          <p:cNvPr id="128" name="Google Shape;128;g3075d9b5028_2_5"/>
          <p:cNvSpPr txBox="1"/>
          <p:nvPr/>
        </p:nvSpPr>
        <p:spPr>
          <a:xfrm>
            <a:off x="463700" y="2097950"/>
            <a:ext cx="46740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600">
                <a:solidFill>
                  <a:schemeClr val="lt1"/>
                </a:solidFill>
                <a:latin typeface="Verdana"/>
                <a:ea typeface="Verdana"/>
                <a:cs typeface="Verdana"/>
                <a:sym typeface="Verdana"/>
              </a:rPr>
              <a:t>Simulation Method</a:t>
            </a:r>
            <a:endParaRPr b="1" sz="3600">
              <a:solidFill>
                <a:schemeClr val="lt1"/>
              </a:solidFill>
              <a:latin typeface="Verdana"/>
              <a:ea typeface="Verdana"/>
              <a:cs typeface="Verdana"/>
              <a:sym typeface="Verdan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g3075d9b5028_2_21"/>
          <p:cNvSpPr txBox="1"/>
          <p:nvPr>
            <p:ph type="title"/>
          </p:nvPr>
        </p:nvSpPr>
        <p:spPr>
          <a:xfrm>
            <a:off x="1758624" y="707836"/>
            <a:ext cx="16587000" cy="1032600"/>
          </a:xfrm>
          <a:prstGeom prst="rect">
            <a:avLst/>
          </a:prstGeom>
          <a:noFill/>
          <a:ln>
            <a:noFill/>
          </a:ln>
        </p:spPr>
        <p:txBody>
          <a:bodyPr anchorCtr="0" anchor="t" bIns="0" lIns="0" spcFirstLastPara="1" rIns="0" wrap="square" tIns="13325">
            <a:spAutoFit/>
          </a:bodyPr>
          <a:lstStyle/>
          <a:p>
            <a:pPr indent="0" lvl="0" marL="0" rtl="0" algn="ctr">
              <a:lnSpc>
                <a:spcPct val="100000"/>
              </a:lnSpc>
              <a:spcBef>
                <a:spcPts val="0"/>
              </a:spcBef>
              <a:spcAft>
                <a:spcPts val="0"/>
              </a:spcAft>
              <a:buNone/>
            </a:pPr>
            <a:r>
              <a:rPr lang="en-US"/>
              <a:t>Monte-Carlo Simulation</a:t>
            </a:r>
            <a:endParaRPr/>
          </a:p>
          <a:p>
            <a:pPr indent="0" lvl="0" marL="0" rtl="0" algn="ctr">
              <a:lnSpc>
                <a:spcPct val="100000"/>
              </a:lnSpc>
              <a:spcBef>
                <a:spcPts val="85"/>
              </a:spcBef>
              <a:spcAft>
                <a:spcPts val="0"/>
              </a:spcAft>
              <a:buNone/>
            </a:pPr>
            <a:r>
              <a:t/>
            </a:r>
            <a:endParaRPr sz="2600">
              <a:latin typeface="Verdana"/>
              <a:ea typeface="Verdana"/>
              <a:cs typeface="Verdana"/>
              <a:sym typeface="Verdana"/>
            </a:endParaRPr>
          </a:p>
        </p:txBody>
      </p:sp>
      <p:sp>
        <p:nvSpPr>
          <p:cNvPr id="134" name="Google Shape;134;g3075d9b5028_2_21"/>
          <p:cNvSpPr txBox="1"/>
          <p:nvPr/>
        </p:nvSpPr>
        <p:spPr>
          <a:xfrm>
            <a:off x="588650" y="1740425"/>
            <a:ext cx="46740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600">
                <a:solidFill>
                  <a:schemeClr val="lt1"/>
                </a:solidFill>
                <a:latin typeface="Verdana"/>
                <a:ea typeface="Verdana"/>
                <a:cs typeface="Verdana"/>
                <a:sym typeface="Verdana"/>
              </a:rPr>
              <a:t>Simulation Method</a:t>
            </a:r>
            <a:endParaRPr b="1" sz="3600">
              <a:solidFill>
                <a:schemeClr val="lt1"/>
              </a:solidFill>
              <a:latin typeface="Verdana"/>
              <a:ea typeface="Verdana"/>
              <a:cs typeface="Verdana"/>
              <a:sym typeface="Verdana"/>
            </a:endParaRPr>
          </a:p>
        </p:txBody>
      </p:sp>
      <p:sp>
        <p:nvSpPr>
          <p:cNvPr id="135" name="Google Shape;135;g3075d9b5028_2_21"/>
          <p:cNvSpPr txBox="1"/>
          <p:nvPr/>
        </p:nvSpPr>
        <p:spPr>
          <a:xfrm>
            <a:off x="588650" y="6395975"/>
            <a:ext cx="6298500" cy="1277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US" sz="2600">
                <a:solidFill>
                  <a:schemeClr val="lt1"/>
                </a:solidFill>
                <a:latin typeface="Verdana"/>
                <a:ea typeface="Verdana"/>
                <a:cs typeface="Verdana"/>
                <a:sym typeface="Verdana"/>
              </a:rPr>
              <a:t>Probability = </a:t>
            </a:r>
            <a:endParaRPr b="1" sz="2600">
              <a:solidFill>
                <a:schemeClr val="lt1"/>
              </a:solidFill>
              <a:latin typeface="Verdana"/>
              <a:ea typeface="Verdana"/>
              <a:cs typeface="Verdana"/>
              <a:sym typeface="Verdana"/>
            </a:endParaRPr>
          </a:p>
          <a:p>
            <a:pPr indent="0" lvl="0" marL="0" marR="0" rtl="0" algn="l">
              <a:lnSpc>
                <a:spcPct val="100000"/>
              </a:lnSpc>
              <a:spcBef>
                <a:spcPts val="0"/>
              </a:spcBef>
              <a:spcAft>
                <a:spcPts val="0"/>
              </a:spcAft>
              <a:buNone/>
            </a:pPr>
            <a:r>
              <a:rPr b="1" lang="en-US" sz="2600">
                <a:solidFill>
                  <a:schemeClr val="lt1"/>
                </a:solidFill>
                <a:latin typeface="Verdana"/>
                <a:ea typeface="Verdana"/>
                <a:cs typeface="Verdana"/>
                <a:sym typeface="Verdana"/>
              </a:rPr>
              <a:t>S(Area of Cutoff)/S(Total Area)</a:t>
            </a:r>
            <a:endParaRPr b="1" sz="2600">
              <a:solidFill>
                <a:schemeClr val="lt1"/>
              </a:solidFill>
              <a:latin typeface="Verdana"/>
              <a:ea typeface="Verdana"/>
              <a:cs typeface="Verdana"/>
              <a:sym typeface="Verdana"/>
            </a:endParaRPr>
          </a:p>
          <a:p>
            <a:pPr indent="0" lvl="0" marL="0" rtl="0" algn="l">
              <a:spcBef>
                <a:spcPts val="0"/>
              </a:spcBef>
              <a:spcAft>
                <a:spcPts val="0"/>
              </a:spcAft>
              <a:buNone/>
            </a:pPr>
            <a:r>
              <a:t/>
            </a:r>
            <a:endParaRPr sz="950">
              <a:solidFill>
                <a:schemeClr val="lt1"/>
              </a:solidFill>
              <a:latin typeface="Verdana"/>
              <a:ea typeface="Verdana"/>
              <a:cs typeface="Verdana"/>
              <a:sym typeface="Verdana"/>
            </a:endParaRPr>
          </a:p>
          <a:p>
            <a:pPr indent="0" lvl="0" marL="0" rtl="0" algn="l">
              <a:spcBef>
                <a:spcPts val="0"/>
              </a:spcBef>
              <a:spcAft>
                <a:spcPts val="0"/>
              </a:spcAft>
              <a:buNone/>
            </a:pPr>
            <a:r>
              <a:t/>
            </a:r>
            <a:endParaRPr sz="950">
              <a:solidFill>
                <a:schemeClr val="lt1"/>
              </a:solidFill>
              <a:latin typeface="Verdana"/>
              <a:ea typeface="Verdana"/>
              <a:cs typeface="Verdana"/>
              <a:sym typeface="Verdana"/>
            </a:endParaRPr>
          </a:p>
        </p:txBody>
      </p:sp>
      <p:pic>
        <p:nvPicPr>
          <p:cNvPr id="136" name="Google Shape;136;g3075d9b5028_2_21"/>
          <p:cNvPicPr preferRelativeResize="0"/>
          <p:nvPr/>
        </p:nvPicPr>
        <p:blipFill>
          <a:blip r:embed="rId3">
            <a:alphaModFix/>
          </a:blip>
          <a:stretch>
            <a:fillRect/>
          </a:stretch>
        </p:blipFill>
        <p:spPr>
          <a:xfrm>
            <a:off x="6583750" y="1972200"/>
            <a:ext cx="12350026" cy="8522550"/>
          </a:xfrm>
          <a:prstGeom prst="rect">
            <a:avLst/>
          </a:prstGeom>
          <a:noFill/>
          <a:ln>
            <a:noFill/>
          </a:ln>
        </p:spPr>
      </p:pic>
      <p:sp>
        <p:nvSpPr>
          <p:cNvPr id="137" name="Google Shape;137;g3075d9b5028_2_21"/>
          <p:cNvSpPr txBox="1"/>
          <p:nvPr/>
        </p:nvSpPr>
        <p:spPr>
          <a:xfrm>
            <a:off x="463700" y="4326025"/>
            <a:ext cx="4923900" cy="11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US" sz="2600">
                <a:solidFill>
                  <a:schemeClr val="lt1"/>
                </a:solidFill>
                <a:latin typeface="Verdana"/>
                <a:ea typeface="Verdana"/>
                <a:cs typeface="Verdana"/>
                <a:sym typeface="Verdana"/>
              </a:rPr>
              <a:t>1. Set the Initial Values for </a:t>
            </a:r>
            <a:r>
              <a:rPr b="1" lang="en-US" sz="2600">
                <a:solidFill>
                  <a:schemeClr val="lt1"/>
                </a:solidFill>
                <a:latin typeface="Verdana"/>
                <a:ea typeface="Verdana"/>
                <a:cs typeface="Verdana"/>
                <a:sym typeface="Verdana"/>
              </a:rPr>
              <a:t>Probability Value</a:t>
            </a:r>
            <a:endParaRPr b="1" sz="2600">
              <a:solidFill>
                <a:schemeClr val="lt1"/>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sz="950">
              <a:solidFill>
                <a:schemeClr val="lt1"/>
              </a:solidFill>
              <a:latin typeface="Verdana"/>
              <a:ea typeface="Verdana"/>
              <a:cs typeface="Verdana"/>
              <a:sym typeface="Verdan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g3075d9b5028_2_29"/>
          <p:cNvSpPr txBox="1"/>
          <p:nvPr>
            <p:ph type="title"/>
          </p:nvPr>
        </p:nvSpPr>
        <p:spPr>
          <a:xfrm>
            <a:off x="1758624" y="707836"/>
            <a:ext cx="16587000" cy="1032600"/>
          </a:xfrm>
          <a:prstGeom prst="rect">
            <a:avLst/>
          </a:prstGeom>
          <a:noFill/>
          <a:ln>
            <a:noFill/>
          </a:ln>
        </p:spPr>
        <p:txBody>
          <a:bodyPr anchorCtr="0" anchor="t" bIns="0" lIns="0" spcFirstLastPara="1" rIns="0" wrap="square" tIns="13325">
            <a:spAutoFit/>
          </a:bodyPr>
          <a:lstStyle/>
          <a:p>
            <a:pPr indent="0" lvl="0" marL="0" rtl="0" algn="ctr">
              <a:lnSpc>
                <a:spcPct val="100000"/>
              </a:lnSpc>
              <a:spcBef>
                <a:spcPts val="0"/>
              </a:spcBef>
              <a:spcAft>
                <a:spcPts val="0"/>
              </a:spcAft>
              <a:buNone/>
            </a:pPr>
            <a:r>
              <a:rPr lang="en-US"/>
              <a:t>Monte-Carlo Simulation</a:t>
            </a:r>
            <a:endParaRPr/>
          </a:p>
          <a:p>
            <a:pPr indent="0" lvl="0" marL="0" rtl="0" algn="ctr">
              <a:lnSpc>
                <a:spcPct val="100000"/>
              </a:lnSpc>
              <a:spcBef>
                <a:spcPts val="85"/>
              </a:spcBef>
              <a:spcAft>
                <a:spcPts val="0"/>
              </a:spcAft>
              <a:buNone/>
            </a:pPr>
            <a:r>
              <a:t/>
            </a:r>
            <a:endParaRPr sz="2600">
              <a:latin typeface="Verdana"/>
              <a:ea typeface="Verdana"/>
              <a:cs typeface="Verdana"/>
              <a:sym typeface="Verdana"/>
            </a:endParaRPr>
          </a:p>
        </p:txBody>
      </p:sp>
      <p:sp>
        <p:nvSpPr>
          <p:cNvPr id="143" name="Google Shape;143;g3075d9b5028_2_29"/>
          <p:cNvSpPr txBox="1"/>
          <p:nvPr/>
        </p:nvSpPr>
        <p:spPr>
          <a:xfrm>
            <a:off x="588650" y="1740425"/>
            <a:ext cx="49359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600">
                <a:solidFill>
                  <a:schemeClr val="lt1"/>
                </a:solidFill>
                <a:latin typeface="Verdana"/>
                <a:ea typeface="Verdana"/>
                <a:cs typeface="Verdana"/>
                <a:sym typeface="Verdana"/>
              </a:rPr>
              <a:t>Simulation Method</a:t>
            </a:r>
            <a:endParaRPr b="1" sz="3600">
              <a:solidFill>
                <a:schemeClr val="lt1"/>
              </a:solidFill>
              <a:latin typeface="Verdana"/>
              <a:ea typeface="Verdana"/>
              <a:cs typeface="Verdana"/>
              <a:sym typeface="Verdana"/>
            </a:endParaRPr>
          </a:p>
        </p:txBody>
      </p:sp>
      <p:sp>
        <p:nvSpPr>
          <p:cNvPr id="144" name="Google Shape;144;g3075d9b5028_2_29"/>
          <p:cNvSpPr txBox="1"/>
          <p:nvPr/>
        </p:nvSpPr>
        <p:spPr>
          <a:xfrm>
            <a:off x="348050" y="3240900"/>
            <a:ext cx="5316900" cy="258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600">
                <a:solidFill>
                  <a:schemeClr val="lt1"/>
                </a:solidFill>
                <a:latin typeface="Verdana"/>
                <a:ea typeface="Verdana"/>
                <a:cs typeface="Verdana"/>
                <a:sym typeface="Verdana"/>
              </a:rPr>
              <a:t>1. Set the Initial Values </a:t>
            </a:r>
            <a:endParaRPr b="1" sz="2600">
              <a:solidFill>
                <a:schemeClr val="lt1"/>
              </a:solidFill>
              <a:latin typeface="Verdana"/>
              <a:ea typeface="Verdana"/>
              <a:cs typeface="Verdana"/>
              <a:sym typeface="Verdana"/>
            </a:endParaRPr>
          </a:p>
          <a:p>
            <a:pPr indent="0" lvl="0" marL="0" rtl="0" algn="l">
              <a:spcBef>
                <a:spcPts val="0"/>
              </a:spcBef>
              <a:spcAft>
                <a:spcPts val="0"/>
              </a:spcAft>
              <a:buNone/>
            </a:pPr>
            <a:r>
              <a:rPr b="1" lang="en-US" sz="2600">
                <a:solidFill>
                  <a:schemeClr val="lt1"/>
                </a:solidFill>
                <a:latin typeface="Verdana"/>
                <a:ea typeface="Verdana"/>
                <a:cs typeface="Verdana"/>
                <a:sym typeface="Verdana"/>
              </a:rPr>
              <a:t>    for Sigma:</a:t>
            </a:r>
            <a:endParaRPr b="1" sz="2600">
              <a:solidFill>
                <a:schemeClr val="lt1"/>
              </a:solidFill>
              <a:latin typeface="Verdana"/>
              <a:ea typeface="Verdana"/>
              <a:cs typeface="Verdana"/>
              <a:sym typeface="Verdana"/>
            </a:endParaRPr>
          </a:p>
          <a:p>
            <a:pPr indent="0" lvl="0" marL="0" rtl="0" algn="l">
              <a:spcBef>
                <a:spcPts val="0"/>
              </a:spcBef>
              <a:spcAft>
                <a:spcPts val="0"/>
              </a:spcAft>
              <a:buNone/>
            </a:pPr>
            <a:r>
              <a:t/>
            </a:r>
            <a:endParaRPr sz="2600">
              <a:solidFill>
                <a:schemeClr val="lt1"/>
              </a:solidFill>
              <a:latin typeface="Verdana"/>
              <a:ea typeface="Verdana"/>
              <a:cs typeface="Verdana"/>
              <a:sym typeface="Verdana"/>
            </a:endParaRPr>
          </a:p>
          <a:p>
            <a:pPr indent="0" lvl="0" marL="0" rtl="0" algn="l">
              <a:spcBef>
                <a:spcPts val="0"/>
              </a:spcBef>
              <a:spcAft>
                <a:spcPts val="0"/>
              </a:spcAft>
              <a:buNone/>
            </a:pPr>
            <a:r>
              <a:rPr b="1" lang="en-US" sz="2600">
                <a:solidFill>
                  <a:schemeClr val="lt1"/>
                </a:solidFill>
                <a:latin typeface="Verdana"/>
                <a:ea typeface="Verdana"/>
                <a:cs typeface="Verdana"/>
                <a:sym typeface="Verdana"/>
              </a:rPr>
              <a:t>sigma1 </a:t>
            </a:r>
            <a:endParaRPr b="1" sz="2600">
              <a:solidFill>
                <a:schemeClr val="lt1"/>
              </a:solidFill>
              <a:latin typeface="Verdana"/>
              <a:ea typeface="Verdana"/>
              <a:cs typeface="Verdana"/>
              <a:sym typeface="Verdana"/>
            </a:endParaRPr>
          </a:p>
          <a:p>
            <a:pPr indent="0" lvl="0" marL="0" rtl="0" algn="l">
              <a:spcBef>
                <a:spcPts val="0"/>
              </a:spcBef>
              <a:spcAft>
                <a:spcPts val="0"/>
              </a:spcAft>
              <a:buNone/>
            </a:pPr>
            <a:r>
              <a:t/>
            </a:r>
            <a:endParaRPr b="1" sz="2600">
              <a:solidFill>
                <a:schemeClr val="lt1"/>
              </a:solidFill>
              <a:latin typeface="Verdana"/>
              <a:ea typeface="Verdana"/>
              <a:cs typeface="Verdana"/>
              <a:sym typeface="Verdana"/>
            </a:endParaRPr>
          </a:p>
          <a:p>
            <a:pPr indent="0" lvl="0" marL="0" rtl="0" algn="l">
              <a:spcBef>
                <a:spcPts val="0"/>
              </a:spcBef>
              <a:spcAft>
                <a:spcPts val="0"/>
              </a:spcAft>
              <a:buNone/>
            </a:pPr>
            <a:r>
              <a:rPr b="1" lang="en-US" sz="2600">
                <a:solidFill>
                  <a:schemeClr val="lt1"/>
                </a:solidFill>
                <a:latin typeface="Verdana"/>
                <a:ea typeface="Verdana"/>
                <a:cs typeface="Verdana"/>
                <a:sym typeface="Verdana"/>
              </a:rPr>
              <a:t>sigma2 </a:t>
            </a:r>
            <a:endParaRPr b="1" sz="950">
              <a:solidFill>
                <a:schemeClr val="lt1"/>
              </a:solidFill>
              <a:latin typeface="Verdana"/>
              <a:ea typeface="Verdana"/>
              <a:cs typeface="Verdana"/>
              <a:sym typeface="Verdana"/>
            </a:endParaRPr>
          </a:p>
        </p:txBody>
      </p:sp>
      <p:pic>
        <p:nvPicPr>
          <p:cNvPr id="145" name="Google Shape;145;g3075d9b5028_2_29"/>
          <p:cNvPicPr preferRelativeResize="0"/>
          <p:nvPr/>
        </p:nvPicPr>
        <p:blipFill>
          <a:blip r:embed="rId3">
            <a:alphaModFix/>
          </a:blip>
          <a:stretch>
            <a:fillRect/>
          </a:stretch>
        </p:blipFill>
        <p:spPr>
          <a:xfrm>
            <a:off x="5817350" y="2347000"/>
            <a:ext cx="12528276" cy="8431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2d3d25cdb2d_0_8"/>
          <p:cNvSpPr txBox="1"/>
          <p:nvPr>
            <p:ph type="title"/>
          </p:nvPr>
        </p:nvSpPr>
        <p:spPr>
          <a:xfrm>
            <a:off x="1758624" y="707836"/>
            <a:ext cx="16587000" cy="1032600"/>
          </a:xfrm>
          <a:prstGeom prst="rect">
            <a:avLst/>
          </a:prstGeom>
          <a:noFill/>
          <a:ln>
            <a:noFill/>
          </a:ln>
        </p:spPr>
        <p:txBody>
          <a:bodyPr anchorCtr="0" anchor="t" bIns="0" lIns="0" spcFirstLastPara="1" rIns="0" wrap="square" tIns="13325">
            <a:spAutoFit/>
          </a:bodyPr>
          <a:lstStyle/>
          <a:p>
            <a:pPr indent="0" lvl="0" marL="0" rtl="0" algn="ctr">
              <a:lnSpc>
                <a:spcPct val="100000"/>
              </a:lnSpc>
              <a:spcBef>
                <a:spcPts val="0"/>
              </a:spcBef>
              <a:spcAft>
                <a:spcPts val="0"/>
              </a:spcAft>
              <a:buNone/>
            </a:pPr>
            <a:r>
              <a:rPr lang="en-US"/>
              <a:t>Monte-Carlo Simulation</a:t>
            </a:r>
            <a:endParaRPr/>
          </a:p>
          <a:p>
            <a:pPr indent="0" lvl="0" marL="0" rtl="0" algn="ctr">
              <a:lnSpc>
                <a:spcPct val="100000"/>
              </a:lnSpc>
              <a:spcBef>
                <a:spcPts val="85"/>
              </a:spcBef>
              <a:spcAft>
                <a:spcPts val="0"/>
              </a:spcAft>
              <a:buNone/>
            </a:pPr>
            <a:r>
              <a:t/>
            </a:r>
            <a:endParaRPr sz="2600">
              <a:latin typeface="Verdana"/>
              <a:ea typeface="Verdana"/>
              <a:cs typeface="Verdana"/>
              <a:sym typeface="Verdana"/>
            </a:endParaRPr>
          </a:p>
        </p:txBody>
      </p:sp>
      <p:sp>
        <p:nvSpPr>
          <p:cNvPr id="151" name="Google Shape;151;g2d3d25cdb2d_0_8"/>
          <p:cNvSpPr txBox="1"/>
          <p:nvPr/>
        </p:nvSpPr>
        <p:spPr>
          <a:xfrm>
            <a:off x="588650" y="1740425"/>
            <a:ext cx="49359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600">
                <a:solidFill>
                  <a:schemeClr val="lt1"/>
                </a:solidFill>
                <a:latin typeface="Verdana"/>
                <a:ea typeface="Verdana"/>
                <a:cs typeface="Verdana"/>
                <a:sym typeface="Verdana"/>
              </a:rPr>
              <a:t>Simulation Method</a:t>
            </a:r>
            <a:endParaRPr b="1" sz="3600">
              <a:solidFill>
                <a:schemeClr val="lt1"/>
              </a:solidFill>
              <a:latin typeface="Verdana"/>
              <a:ea typeface="Verdana"/>
              <a:cs typeface="Verdana"/>
              <a:sym typeface="Verdana"/>
            </a:endParaRPr>
          </a:p>
        </p:txBody>
      </p:sp>
      <p:sp>
        <p:nvSpPr>
          <p:cNvPr id="152" name="Google Shape;152;g2d3d25cdb2d_0_8"/>
          <p:cNvSpPr txBox="1"/>
          <p:nvPr/>
        </p:nvSpPr>
        <p:spPr>
          <a:xfrm>
            <a:off x="348050" y="3240900"/>
            <a:ext cx="5974500" cy="658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600">
                <a:solidFill>
                  <a:schemeClr val="lt1"/>
                </a:solidFill>
                <a:latin typeface="Verdana"/>
                <a:ea typeface="Verdana"/>
                <a:cs typeface="Verdana"/>
                <a:sym typeface="Verdana"/>
              </a:rPr>
              <a:t>1. Set the Initial Values </a:t>
            </a:r>
            <a:endParaRPr b="1" sz="2600">
              <a:solidFill>
                <a:schemeClr val="lt1"/>
              </a:solidFill>
              <a:latin typeface="Verdana"/>
              <a:ea typeface="Verdana"/>
              <a:cs typeface="Verdana"/>
              <a:sym typeface="Verdana"/>
            </a:endParaRPr>
          </a:p>
          <a:p>
            <a:pPr indent="0" lvl="0" marL="0" rtl="0" algn="l">
              <a:spcBef>
                <a:spcPts val="0"/>
              </a:spcBef>
              <a:spcAft>
                <a:spcPts val="0"/>
              </a:spcAft>
              <a:buNone/>
            </a:pPr>
            <a:r>
              <a:rPr b="1" lang="en-US" sz="2600">
                <a:solidFill>
                  <a:schemeClr val="lt1"/>
                </a:solidFill>
                <a:latin typeface="Verdana"/>
                <a:ea typeface="Verdana"/>
                <a:cs typeface="Verdana"/>
                <a:sym typeface="Verdana"/>
              </a:rPr>
              <a:t>    for Sigma:</a:t>
            </a:r>
            <a:endParaRPr b="1" sz="2600">
              <a:solidFill>
                <a:schemeClr val="lt1"/>
              </a:solidFill>
              <a:latin typeface="Verdana"/>
              <a:ea typeface="Verdana"/>
              <a:cs typeface="Verdana"/>
              <a:sym typeface="Verdana"/>
            </a:endParaRPr>
          </a:p>
          <a:p>
            <a:pPr indent="0" lvl="0" marL="457200" rtl="0" algn="l">
              <a:spcBef>
                <a:spcPts val="0"/>
              </a:spcBef>
              <a:spcAft>
                <a:spcPts val="0"/>
              </a:spcAft>
              <a:buNone/>
            </a:pPr>
            <a:r>
              <a:t/>
            </a:r>
            <a:endParaRPr b="1" sz="2600">
              <a:solidFill>
                <a:schemeClr val="lt1"/>
              </a:solidFill>
              <a:latin typeface="Verdana"/>
              <a:ea typeface="Verdana"/>
              <a:cs typeface="Verdana"/>
              <a:sym typeface="Verdana"/>
            </a:endParaRPr>
          </a:p>
          <a:p>
            <a:pPr indent="-393700" lvl="0" marL="914400" rtl="0" algn="l">
              <a:spcBef>
                <a:spcPts val="0"/>
              </a:spcBef>
              <a:spcAft>
                <a:spcPts val="0"/>
              </a:spcAft>
              <a:buClr>
                <a:schemeClr val="lt1"/>
              </a:buClr>
              <a:buSzPts val="2600"/>
              <a:buFont typeface="Verdana"/>
              <a:buAutoNum type="alphaLcPeriod"/>
            </a:pPr>
            <a:r>
              <a:rPr b="1" lang="en-US" sz="2600">
                <a:solidFill>
                  <a:schemeClr val="lt1"/>
                </a:solidFill>
                <a:latin typeface="Verdana"/>
                <a:ea typeface="Verdana"/>
                <a:cs typeface="Verdana"/>
                <a:sym typeface="Verdana"/>
              </a:rPr>
              <a:t>Input initial parameters</a:t>
            </a:r>
            <a:endParaRPr b="1" sz="2600">
              <a:solidFill>
                <a:schemeClr val="lt1"/>
              </a:solidFill>
              <a:latin typeface="Verdana"/>
              <a:ea typeface="Verdana"/>
              <a:cs typeface="Verdana"/>
              <a:sym typeface="Verdana"/>
            </a:endParaRPr>
          </a:p>
          <a:p>
            <a:pPr indent="0" lvl="0" marL="457200" rtl="0" algn="l">
              <a:spcBef>
                <a:spcPts val="0"/>
              </a:spcBef>
              <a:spcAft>
                <a:spcPts val="0"/>
              </a:spcAft>
              <a:buNone/>
            </a:pPr>
            <a:r>
              <a:t/>
            </a:r>
            <a:endParaRPr b="1" sz="2600">
              <a:solidFill>
                <a:schemeClr val="lt1"/>
              </a:solidFill>
              <a:latin typeface="Verdana"/>
              <a:ea typeface="Verdana"/>
              <a:cs typeface="Verdana"/>
              <a:sym typeface="Verdana"/>
            </a:endParaRPr>
          </a:p>
          <a:p>
            <a:pPr indent="0" lvl="0" marL="914400" marR="0" rtl="0" algn="l">
              <a:lnSpc>
                <a:spcPct val="100000"/>
              </a:lnSpc>
              <a:spcBef>
                <a:spcPts val="0"/>
              </a:spcBef>
              <a:spcAft>
                <a:spcPts val="0"/>
              </a:spcAft>
              <a:buNone/>
            </a:pPr>
            <a:r>
              <a:rPr b="1" lang="en-US" sz="2600">
                <a:solidFill>
                  <a:schemeClr val="lt1"/>
                </a:solidFill>
                <a:latin typeface="Verdana"/>
                <a:ea typeface="Verdana"/>
                <a:cs typeface="Verdana"/>
                <a:sym typeface="Verdana"/>
              </a:rPr>
              <a:t>mu_1:      16</a:t>
            </a:r>
            <a:endParaRPr b="1" sz="2600">
              <a:solidFill>
                <a:schemeClr val="lt1"/>
              </a:solidFill>
              <a:latin typeface="Verdana"/>
              <a:ea typeface="Verdana"/>
              <a:cs typeface="Verdana"/>
              <a:sym typeface="Verdana"/>
            </a:endParaRPr>
          </a:p>
          <a:p>
            <a:pPr indent="0" lvl="0" marL="914400" marR="0" rtl="0" algn="l">
              <a:lnSpc>
                <a:spcPct val="100000"/>
              </a:lnSpc>
              <a:spcBef>
                <a:spcPts val="0"/>
              </a:spcBef>
              <a:spcAft>
                <a:spcPts val="0"/>
              </a:spcAft>
              <a:buNone/>
            </a:pPr>
            <a:r>
              <a:rPr b="1" lang="en-US" sz="2600">
                <a:solidFill>
                  <a:schemeClr val="lt1"/>
                </a:solidFill>
                <a:latin typeface="Verdana"/>
                <a:ea typeface="Verdana"/>
                <a:cs typeface="Verdana"/>
                <a:sym typeface="Verdana"/>
              </a:rPr>
              <a:t> </a:t>
            </a:r>
            <a:endParaRPr b="1" sz="2600">
              <a:solidFill>
                <a:schemeClr val="lt1"/>
              </a:solidFill>
              <a:latin typeface="Verdana"/>
              <a:ea typeface="Verdana"/>
              <a:cs typeface="Verdana"/>
              <a:sym typeface="Verdana"/>
            </a:endParaRPr>
          </a:p>
          <a:p>
            <a:pPr indent="0" lvl="0" marL="914400" marR="0" rtl="0" algn="l">
              <a:lnSpc>
                <a:spcPct val="100000"/>
              </a:lnSpc>
              <a:spcBef>
                <a:spcPts val="0"/>
              </a:spcBef>
              <a:spcAft>
                <a:spcPts val="0"/>
              </a:spcAft>
              <a:buNone/>
            </a:pPr>
            <a:r>
              <a:rPr b="1" lang="en-US" sz="2600">
                <a:solidFill>
                  <a:schemeClr val="lt1"/>
                </a:solidFill>
                <a:latin typeface="Verdana"/>
                <a:ea typeface="Verdana"/>
                <a:cs typeface="Verdana"/>
                <a:sym typeface="Verdana"/>
              </a:rPr>
              <a:t>mu_2:      88</a:t>
            </a:r>
            <a:endParaRPr b="1" sz="2600">
              <a:solidFill>
                <a:schemeClr val="lt1"/>
              </a:solidFill>
              <a:latin typeface="Verdana"/>
              <a:ea typeface="Verdana"/>
              <a:cs typeface="Verdana"/>
              <a:sym typeface="Verdana"/>
            </a:endParaRPr>
          </a:p>
          <a:p>
            <a:pPr indent="0" lvl="0" marL="914400" marR="0" rtl="0" algn="l">
              <a:lnSpc>
                <a:spcPct val="100000"/>
              </a:lnSpc>
              <a:spcBef>
                <a:spcPts val="0"/>
              </a:spcBef>
              <a:spcAft>
                <a:spcPts val="0"/>
              </a:spcAft>
              <a:buNone/>
            </a:pPr>
            <a:r>
              <a:t/>
            </a:r>
            <a:endParaRPr b="1" sz="2600">
              <a:solidFill>
                <a:schemeClr val="lt1"/>
              </a:solidFill>
              <a:latin typeface="Verdana"/>
              <a:ea typeface="Verdana"/>
              <a:cs typeface="Verdana"/>
              <a:sym typeface="Verdana"/>
            </a:endParaRPr>
          </a:p>
          <a:p>
            <a:pPr indent="0" lvl="0" marL="914400" marR="0" rtl="0" algn="l">
              <a:lnSpc>
                <a:spcPct val="100000"/>
              </a:lnSpc>
              <a:spcBef>
                <a:spcPts val="0"/>
              </a:spcBef>
              <a:spcAft>
                <a:spcPts val="0"/>
              </a:spcAft>
              <a:buNone/>
            </a:pPr>
            <a:r>
              <a:rPr b="1" lang="en-US" sz="2600">
                <a:solidFill>
                  <a:schemeClr val="lt1"/>
                </a:solidFill>
                <a:latin typeface="Verdana"/>
                <a:ea typeface="Verdana"/>
                <a:cs typeface="Verdana"/>
                <a:sym typeface="Verdana"/>
              </a:rPr>
              <a:t>p:             0.8</a:t>
            </a:r>
            <a:endParaRPr b="1" sz="2600">
              <a:solidFill>
                <a:schemeClr val="lt1"/>
              </a:solidFill>
              <a:latin typeface="Verdana"/>
              <a:ea typeface="Verdana"/>
              <a:cs typeface="Verdana"/>
              <a:sym typeface="Verdana"/>
            </a:endParaRPr>
          </a:p>
          <a:p>
            <a:pPr indent="0" lvl="0" marL="914400" marR="0" rtl="0" algn="l">
              <a:lnSpc>
                <a:spcPct val="100000"/>
              </a:lnSpc>
              <a:spcBef>
                <a:spcPts val="0"/>
              </a:spcBef>
              <a:spcAft>
                <a:spcPts val="0"/>
              </a:spcAft>
              <a:buNone/>
            </a:pPr>
            <a:r>
              <a:t/>
            </a:r>
            <a:endParaRPr b="1" sz="2600">
              <a:solidFill>
                <a:schemeClr val="lt1"/>
              </a:solidFill>
              <a:latin typeface="Verdana"/>
              <a:ea typeface="Verdana"/>
              <a:cs typeface="Verdana"/>
              <a:sym typeface="Verdana"/>
            </a:endParaRPr>
          </a:p>
          <a:p>
            <a:pPr indent="0" lvl="0" marL="914400" rtl="0" algn="l">
              <a:spcBef>
                <a:spcPts val="0"/>
              </a:spcBef>
              <a:spcAft>
                <a:spcPts val="0"/>
              </a:spcAft>
              <a:buNone/>
            </a:pPr>
            <a:r>
              <a:rPr b="1" lang="en-US" sz="2600">
                <a:solidFill>
                  <a:schemeClr val="lt1"/>
                </a:solidFill>
                <a:latin typeface="Verdana"/>
                <a:ea typeface="Verdana"/>
                <a:cs typeface="Verdana"/>
                <a:sym typeface="Verdana"/>
              </a:rPr>
              <a:t>sigma1 :  13</a:t>
            </a:r>
            <a:endParaRPr b="1" sz="2600">
              <a:solidFill>
                <a:schemeClr val="lt1"/>
              </a:solidFill>
              <a:latin typeface="Verdana"/>
              <a:ea typeface="Verdana"/>
              <a:cs typeface="Verdana"/>
              <a:sym typeface="Verdana"/>
            </a:endParaRPr>
          </a:p>
          <a:p>
            <a:pPr indent="0" lvl="0" marL="914400" rtl="0" algn="l">
              <a:spcBef>
                <a:spcPts val="0"/>
              </a:spcBef>
              <a:spcAft>
                <a:spcPts val="0"/>
              </a:spcAft>
              <a:buNone/>
            </a:pPr>
            <a:r>
              <a:t/>
            </a:r>
            <a:endParaRPr b="1" sz="2600">
              <a:solidFill>
                <a:schemeClr val="lt1"/>
              </a:solidFill>
              <a:latin typeface="Verdana"/>
              <a:ea typeface="Verdana"/>
              <a:cs typeface="Verdana"/>
              <a:sym typeface="Verdana"/>
            </a:endParaRPr>
          </a:p>
          <a:p>
            <a:pPr indent="0" lvl="0" marL="914400" rtl="0" algn="l">
              <a:spcBef>
                <a:spcPts val="0"/>
              </a:spcBef>
              <a:spcAft>
                <a:spcPts val="0"/>
              </a:spcAft>
              <a:buNone/>
            </a:pPr>
            <a:r>
              <a:rPr b="1" lang="en-US" sz="2600">
                <a:solidFill>
                  <a:schemeClr val="lt1"/>
                </a:solidFill>
                <a:latin typeface="Verdana"/>
                <a:ea typeface="Verdana"/>
                <a:cs typeface="Verdana"/>
                <a:sym typeface="Verdana"/>
              </a:rPr>
              <a:t>sigma2 :  35</a:t>
            </a:r>
            <a:endParaRPr b="1" sz="2600">
              <a:solidFill>
                <a:schemeClr val="lt1"/>
              </a:solidFill>
              <a:latin typeface="Verdana"/>
              <a:ea typeface="Verdana"/>
              <a:cs typeface="Verdana"/>
              <a:sym typeface="Verdana"/>
            </a:endParaRPr>
          </a:p>
          <a:p>
            <a:pPr indent="0" lvl="0" marL="457200" rtl="0" algn="l">
              <a:spcBef>
                <a:spcPts val="0"/>
              </a:spcBef>
              <a:spcAft>
                <a:spcPts val="0"/>
              </a:spcAft>
              <a:buNone/>
            </a:pPr>
            <a:r>
              <a:t/>
            </a:r>
            <a:endParaRPr b="1" sz="2600">
              <a:solidFill>
                <a:schemeClr val="lt1"/>
              </a:solidFill>
              <a:latin typeface="Verdana"/>
              <a:ea typeface="Verdana"/>
              <a:cs typeface="Verdana"/>
              <a:sym typeface="Verdana"/>
            </a:endParaRPr>
          </a:p>
          <a:p>
            <a:pPr indent="-393700" lvl="0" marL="914400" rtl="0" algn="l">
              <a:spcBef>
                <a:spcPts val="0"/>
              </a:spcBef>
              <a:spcAft>
                <a:spcPts val="0"/>
              </a:spcAft>
              <a:buClr>
                <a:schemeClr val="lt1"/>
              </a:buClr>
              <a:buSzPts val="2600"/>
              <a:buFont typeface="Verdana"/>
              <a:buAutoNum type="alphaLcPeriod"/>
            </a:pPr>
            <a:r>
              <a:rPr b="1" lang="en-US" sz="2600">
                <a:solidFill>
                  <a:schemeClr val="lt1"/>
                </a:solidFill>
                <a:latin typeface="Verdana"/>
                <a:ea typeface="Verdana"/>
                <a:cs typeface="Verdana"/>
                <a:sym typeface="Verdana"/>
              </a:rPr>
              <a:t>Slightly adjust</a:t>
            </a:r>
            <a:endParaRPr b="1" sz="2600">
              <a:solidFill>
                <a:schemeClr val="lt1"/>
              </a:solidFill>
              <a:latin typeface="Verdana"/>
              <a:ea typeface="Verdana"/>
              <a:cs typeface="Verdana"/>
              <a:sym typeface="Verdana"/>
            </a:endParaRPr>
          </a:p>
        </p:txBody>
      </p:sp>
      <p:pic>
        <p:nvPicPr>
          <p:cNvPr id="153" name="Google Shape;153;g2d3d25cdb2d_0_8"/>
          <p:cNvPicPr preferRelativeResize="0"/>
          <p:nvPr/>
        </p:nvPicPr>
        <p:blipFill>
          <a:blip r:embed="rId3">
            <a:alphaModFix/>
          </a:blip>
          <a:stretch>
            <a:fillRect/>
          </a:stretch>
        </p:blipFill>
        <p:spPr>
          <a:xfrm>
            <a:off x="6474950" y="1892825"/>
            <a:ext cx="12660275" cy="87345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3075d9b5028_2_54"/>
          <p:cNvSpPr txBox="1"/>
          <p:nvPr>
            <p:ph type="title"/>
          </p:nvPr>
        </p:nvSpPr>
        <p:spPr>
          <a:xfrm>
            <a:off x="1758624" y="707836"/>
            <a:ext cx="16587000" cy="1032600"/>
          </a:xfrm>
          <a:prstGeom prst="rect">
            <a:avLst/>
          </a:prstGeom>
          <a:noFill/>
          <a:ln>
            <a:noFill/>
          </a:ln>
        </p:spPr>
        <p:txBody>
          <a:bodyPr anchorCtr="0" anchor="t" bIns="0" lIns="0" spcFirstLastPara="1" rIns="0" wrap="square" tIns="13325">
            <a:spAutoFit/>
          </a:bodyPr>
          <a:lstStyle/>
          <a:p>
            <a:pPr indent="0" lvl="0" marL="0" rtl="0" algn="ctr">
              <a:lnSpc>
                <a:spcPct val="100000"/>
              </a:lnSpc>
              <a:spcBef>
                <a:spcPts val="0"/>
              </a:spcBef>
              <a:spcAft>
                <a:spcPts val="0"/>
              </a:spcAft>
              <a:buNone/>
            </a:pPr>
            <a:r>
              <a:rPr lang="en-US"/>
              <a:t>Monte-Carlo Simulation</a:t>
            </a:r>
            <a:endParaRPr/>
          </a:p>
          <a:p>
            <a:pPr indent="0" lvl="0" marL="0" rtl="0" algn="ctr">
              <a:lnSpc>
                <a:spcPct val="100000"/>
              </a:lnSpc>
              <a:spcBef>
                <a:spcPts val="85"/>
              </a:spcBef>
              <a:spcAft>
                <a:spcPts val="0"/>
              </a:spcAft>
              <a:buNone/>
            </a:pPr>
            <a:r>
              <a:t/>
            </a:r>
            <a:endParaRPr sz="2600">
              <a:latin typeface="Verdana"/>
              <a:ea typeface="Verdana"/>
              <a:cs typeface="Verdana"/>
              <a:sym typeface="Verdana"/>
            </a:endParaRPr>
          </a:p>
        </p:txBody>
      </p:sp>
      <p:sp>
        <p:nvSpPr>
          <p:cNvPr id="159" name="Google Shape;159;g3075d9b5028_2_54"/>
          <p:cNvSpPr txBox="1"/>
          <p:nvPr/>
        </p:nvSpPr>
        <p:spPr>
          <a:xfrm>
            <a:off x="436250" y="2235725"/>
            <a:ext cx="61551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600">
                <a:solidFill>
                  <a:schemeClr val="lt1"/>
                </a:solidFill>
                <a:latin typeface="Verdana"/>
                <a:ea typeface="Verdana"/>
                <a:cs typeface="Verdana"/>
                <a:sym typeface="Verdana"/>
              </a:rPr>
              <a:t>Simulation Method</a:t>
            </a:r>
            <a:endParaRPr b="1" sz="3600">
              <a:solidFill>
                <a:schemeClr val="lt1"/>
              </a:solidFill>
              <a:latin typeface="Verdana"/>
              <a:ea typeface="Verdana"/>
              <a:cs typeface="Verdana"/>
              <a:sym typeface="Verdana"/>
            </a:endParaRPr>
          </a:p>
        </p:txBody>
      </p:sp>
      <p:sp>
        <p:nvSpPr>
          <p:cNvPr id="160" name="Google Shape;160;g3075d9b5028_2_54"/>
          <p:cNvSpPr txBox="1"/>
          <p:nvPr/>
        </p:nvSpPr>
        <p:spPr>
          <a:xfrm>
            <a:off x="348050" y="3240900"/>
            <a:ext cx="7100400" cy="5787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US" sz="2600">
                <a:solidFill>
                  <a:schemeClr val="lt1"/>
                </a:solidFill>
                <a:latin typeface="Verdana"/>
                <a:ea typeface="Verdana"/>
                <a:cs typeface="Verdana"/>
                <a:sym typeface="Verdana"/>
              </a:rPr>
              <a:t>2. </a:t>
            </a:r>
            <a:r>
              <a:rPr b="1" lang="en-US" sz="2600">
                <a:solidFill>
                  <a:schemeClr val="lt1"/>
                </a:solidFill>
                <a:latin typeface="Verdana"/>
                <a:ea typeface="Verdana"/>
                <a:cs typeface="Verdana"/>
                <a:sym typeface="Verdana"/>
              </a:rPr>
              <a:t>Find the best parameters</a:t>
            </a:r>
            <a:r>
              <a:rPr b="1" lang="en-US" sz="2600">
                <a:solidFill>
                  <a:schemeClr val="lt1"/>
                </a:solidFill>
                <a:latin typeface="Verdana"/>
                <a:ea typeface="Verdana"/>
                <a:cs typeface="Verdana"/>
                <a:sym typeface="Verdana"/>
              </a:rPr>
              <a:t>:</a:t>
            </a:r>
            <a:endParaRPr b="1" sz="2600">
              <a:solidFill>
                <a:schemeClr val="lt1"/>
              </a:solidFill>
              <a:latin typeface="Verdana"/>
              <a:ea typeface="Verdana"/>
              <a:cs typeface="Verdana"/>
              <a:sym typeface="Verdana"/>
            </a:endParaRPr>
          </a:p>
          <a:p>
            <a:pPr indent="0" lvl="0" marL="0" rtl="0" algn="l">
              <a:spcBef>
                <a:spcPts val="0"/>
              </a:spcBef>
              <a:spcAft>
                <a:spcPts val="0"/>
              </a:spcAft>
              <a:buNone/>
            </a:pPr>
            <a:r>
              <a:t/>
            </a:r>
            <a:endParaRPr sz="2600">
              <a:solidFill>
                <a:schemeClr val="lt1"/>
              </a:solidFill>
              <a:latin typeface="Verdana"/>
              <a:ea typeface="Verdana"/>
              <a:cs typeface="Verdana"/>
              <a:sym typeface="Verdana"/>
            </a:endParaRPr>
          </a:p>
          <a:p>
            <a:pPr indent="-393700" lvl="0" marL="457200" rtl="0" algn="l">
              <a:spcBef>
                <a:spcPts val="0"/>
              </a:spcBef>
              <a:spcAft>
                <a:spcPts val="0"/>
              </a:spcAft>
              <a:buClr>
                <a:schemeClr val="lt1"/>
              </a:buClr>
              <a:buSzPts val="2600"/>
              <a:buFont typeface="Verdana"/>
              <a:buAutoNum type="alphaLcPeriod"/>
            </a:pPr>
            <a:r>
              <a:rPr b="1" lang="en-US" sz="2600">
                <a:solidFill>
                  <a:schemeClr val="lt1"/>
                </a:solidFill>
                <a:latin typeface="Verdana"/>
                <a:ea typeface="Verdana"/>
                <a:cs typeface="Verdana"/>
                <a:sym typeface="Verdana"/>
              </a:rPr>
              <a:t>Define the ratio range:</a:t>
            </a:r>
            <a:endParaRPr b="1" sz="2600">
              <a:solidFill>
                <a:schemeClr val="lt1"/>
              </a:solidFill>
              <a:latin typeface="Verdana"/>
              <a:ea typeface="Verdana"/>
              <a:cs typeface="Verdana"/>
              <a:sym typeface="Verdana"/>
            </a:endParaRPr>
          </a:p>
          <a:p>
            <a:pPr indent="-393700" lvl="0" marL="914400" rtl="0" algn="l">
              <a:spcBef>
                <a:spcPts val="0"/>
              </a:spcBef>
              <a:spcAft>
                <a:spcPts val="0"/>
              </a:spcAft>
              <a:buClr>
                <a:schemeClr val="lt1"/>
              </a:buClr>
              <a:buSzPts val="2600"/>
              <a:buFont typeface="Verdana"/>
              <a:buChar char="-"/>
            </a:pPr>
            <a:r>
              <a:rPr lang="en-US" sz="2600">
                <a:solidFill>
                  <a:schemeClr val="lt1"/>
                </a:solidFill>
                <a:latin typeface="Verdana"/>
                <a:ea typeface="Verdana"/>
                <a:cs typeface="Verdana"/>
                <a:sym typeface="Verdana"/>
              </a:rPr>
              <a:t> Set a ratio range:</a:t>
            </a:r>
            <a:endParaRPr sz="2600">
              <a:solidFill>
                <a:schemeClr val="lt1"/>
              </a:solidFill>
              <a:latin typeface="Verdana"/>
              <a:ea typeface="Verdana"/>
              <a:cs typeface="Verdana"/>
              <a:sym typeface="Verdana"/>
            </a:endParaRPr>
          </a:p>
          <a:p>
            <a:pPr indent="0" lvl="0" marL="914400" rtl="0" algn="l">
              <a:spcBef>
                <a:spcPts val="0"/>
              </a:spcBef>
              <a:spcAft>
                <a:spcPts val="0"/>
              </a:spcAft>
              <a:buNone/>
            </a:pPr>
            <a:r>
              <a:rPr lang="en-US" sz="2600">
                <a:solidFill>
                  <a:schemeClr val="lt1"/>
                </a:solidFill>
                <a:latin typeface="Verdana"/>
                <a:ea typeface="Verdana"/>
                <a:cs typeface="Verdana"/>
                <a:sym typeface="Verdana"/>
              </a:rPr>
              <a:t> sigma1 * ratio</a:t>
            </a:r>
            <a:endParaRPr sz="2600">
              <a:solidFill>
                <a:schemeClr val="lt1"/>
              </a:solidFill>
              <a:latin typeface="Verdana"/>
              <a:ea typeface="Verdana"/>
              <a:cs typeface="Verdana"/>
              <a:sym typeface="Verdana"/>
            </a:endParaRPr>
          </a:p>
          <a:p>
            <a:pPr indent="0" lvl="0" marL="914400" rtl="0" algn="l">
              <a:spcBef>
                <a:spcPts val="0"/>
              </a:spcBef>
              <a:spcAft>
                <a:spcPts val="0"/>
              </a:spcAft>
              <a:buNone/>
            </a:pPr>
            <a:r>
              <a:rPr lang="en-US" sz="2600">
                <a:solidFill>
                  <a:schemeClr val="lt1"/>
                </a:solidFill>
                <a:latin typeface="Verdana"/>
                <a:ea typeface="Verdana"/>
                <a:cs typeface="Verdana"/>
                <a:sym typeface="Verdana"/>
              </a:rPr>
              <a:t> sigma2 * ratio</a:t>
            </a:r>
            <a:endParaRPr sz="2600">
              <a:solidFill>
                <a:schemeClr val="lt1"/>
              </a:solidFill>
              <a:latin typeface="Verdana"/>
              <a:ea typeface="Verdana"/>
              <a:cs typeface="Verdana"/>
              <a:sym typeface="Verdana"/>
            </a:endParaRPr>
          </a:p>
          <a:p>
            <a:pPr indent="0" lvl="0" marL="0" rtl="0" algn="l">
              <a:spcBef>
                <a:spcPts val="0"/>
              </a:spcBef>
              <a:spcAft>
                <a:spcPts val="0"/>
              </a:spcAft>
              <a:buNone/>
            </a:pPr>
            <a:r>
              <a:t/>
            </a:r>
            <a:endParaRPr sz="2600">
              <a:solidFill>
                <a:schemeClr val="lt1"/>
              </a:solidFill>
              <a:latin typeface="Verdana"/>
              <a:ea typeface="Verdana"/>
              <a:cs typeface="Verdana"/>
              <a:sym typeface="Verdana"/>
            </a:endParaRPr>
          </a:p>
          <a:p>
            <a:pPr indent="0" lvl="0" marL="0" rtl="0" algn="l">
              <a:spcBef>
                <a:spcPts val="0"/>
              </a:spcBef>
              <a:spcAft>
                <a:spcPts val="0"/>
              </a:spcAft>
              <a:buNone/>
            </a:pPr>
            <a:r>
              <a:t/>
            </a:r>
            <a:endParaRPr sz="2600">
              <a:solidFill>
                <a:schemeClr val="lt1"/>
              </a:solidFill>
              <a:latin typeface="Verdana"/>
              <a:ea typeface="Verdana"/>
              <a:cs typeface="Verdana"/>
              <a:sym typeface="Verdana"/>
            </a:endParaRPr>
          </a:p>
          <a:p>
            <a:pPr indent="-393700" lvl="0" marL="457200" rtl="0" algn="l">
              <a:spcBef>
                <a:spcPts val="0"/>
              </a:spcBef>
              <a:spcAft>
                <a:spcPts val="0"/>
              </a:spcAft>
              <a:buClr>
                <a:schemeClr val="lt1"/>
              </a:buClr>
              <a:buSzPts val="2600"/>
              <a:buFont typeface="Verdana"/>
              <a:buAutoNum type="alphaLcPeriod"/>
            </a:pPr>
            <a:r>
              <a:rPr b="1" lang="en-US" sz="2600">
                <a:solidFill>
                  <a:schemeClr val="lt1"/>
                </a:solidFill>
                <a:latin typeface="Verdana"/>
                <a:ea typeface="Verdana"/>
                <a:cs typeface="Verdana"/>
                <a:sym typeface="Verdana"/>
              </a:rPr>
              <a:t>Keep the qualifying images:</a:t>
            </a:r>
            <a:endParaRPr b="1" sz="2600">
              <a:solidFill>
                <a:schemeClr val="lt1"/>
              </a:solidFill>
              <a:latin typeface="Verdana"/>
              <a:ea typeface="Verdana"/>
              <a:cs typeface="Verdana"/>
              <a:sym typeface="Verdana"/>
            </a:endParaRPr>
          </a:p>
          <a:p>
            <a:pPr indent="-393700" lvl="0" marL="914400" rtl="0" algn="l">
              <a:spcBef>
                <a:spcPts val="0"/>
              </a:spcBef>
              <a:spcAft>
                <a:spcPts val="0"/>
              </a:spcAft>
              <a:buClr>
                <a:schemeClr val="lt1"/>
              </a:buClr>
              <a:buSzPts val="2600"/>
              <a:buFont typeface="Verdana"/>
              <a:buChar char="-"/>
            </a:pPr>
            <a:r>
              <a:rPr lang="en-US" sz="2600">
                <a:solidFill>
                  <a:schemeClr val="lt1"/>
                </a:solidFill>
                <a:latin typeface="Verdana"/>
                <a:ea typeface="Verdana"/>
                <a:cs typeface="Verdana"/>
                <a:sym typeface="Verdana"/>
              </a:rPr>
              <a:t>Calculate the overlap ratio</a:t>
            </a:r>
            <a:endParaRPr sz="2600">
              <a:solidFill>
                <a:schemeClr val="lt1"/>
              </a:solidFill>
              <a:latin typeface="Verdana"/>
              <a:ea typeface="Verdana"/>
              <a:cs typeface="Verdana"/>
              <a:sym typeface="Verdana"/>
            </a:endParaRPr>
          </a:p>
          <a:p>
            <a:pPr indent="-393700" lvl="0" marL="914400" rtl="0" algn="l">
              <a:spcBef>
                <a:spcPts val="0"/>
              </a:spcBef>
              <a:spcAft>
                <a:spcPts val="0"/>
              </a:spcAft>
              <a:buClr>
                <a:schemeClr val="lt1"/>
              </a:buClr>
              <a:buSzPts val="2600"/>
              <a:buFont typeface="Verdana"/>
              <a:buChar char="-"/>
            </a:pPr>
            <a:r>
              <a:rPr lang="en-US" sz="2600">
                <a:solidFill>
                  <a:schemeClr val="lt1"/>
                </a:solidFill>
                <a:latin typeface="Verdana"/>
                <a:ea typeface="Verdana"/>
                <a:cs typeface="Verdana"/>
                <a:sym typeface="Verdana"/>
              </a:rPr>
              <a:t>Keep image (ratio &gt;= 0.5)</a:t>
            </a:r>
            <a:endParaRPr sz="2600">
              <a:solidFill>
                <a:schemeClr val="lt1"/>
              </a:solidFill>
              <a:latin typeface="Verdana"/>
              <a:ea typeface="Verdana"/>
              <a:cs typeface="Verdana"/>
              <a:sym typeface="Verdana"/>
            </a:endParaRPr>
          </a:p>
          <a:p>
            <a:pPr indent="0" lvl="0" marL="457200" rtl="0" algn="l">
              <a:spcBef>
                <a:spcPts val="0"/>
              </a:spcBef>
              <a:spcAft>
                <a:spcPts val="0"/>
              </a:spcAft>
              <a:buNone/>
            </a:pPr>
            <a:r>
              <a:t/>
            </a:r>
            <a:endParaRPr sz="2600">
              <a:solidFill>
                <a:schemeClr val="lt1"/>
              </a:solidFill>
              <a:latin typeface="Verdana"/>
              <a:ea typeface="Verdana"/>
              <a:cs typeface="Verdana"/>
              <a:sym typeface="Verdana"/>
            </a:endParaRPr>
          </a:p>
          <a:p>
            <a:pPr indent="0" lvl="0" marL="457200" rtl="0" algn="l">
              <a:spcBef>
                <a:spcPts val="0"/>
              </a:spcBef>
              <a:spcAft>
                <a:spcPts val="0"/>
              </a:spcAft>
              <a:buNone/>
            </a:pPr>
            <a:r>
              <a:t/>
            </a:r>
            <a:endParaRPr sz="2600">
              <a:solidFill>
                <a:schemeClr val="lt1"/>
              </a:solidFill>
              <a:latin typeface="Verdana"/>
              <a:ea typeface="Verdana"/>
              <a:cs typeface="Verdana"/>
              <a:sym typeface="Verdana"/>
            </a:endParaRPr>
          </a:p>
          <a:p>
            <a:pPr indent="-393700" lvl="0" marL="457200" marR="0" rtl="0" algn="l">
              <a:lnSpc>
                <a:spcPct val="100000"/>
              </a:lnSpc>
              <a:spcBef>
                <a:spcPts val="0"/>
              </a:spcBef>
              <a:spcAft>
                <a:spcPts val="0"/>
              </a:spcAft>
              <a:buClr>
                <a:schemeClr val="lt1"/>
              </a:buClr>
              <a:buSzPts val="2600"/>
              <a:buFont typeface="Verdana"/>
              <a:buAutoNum type="alphaLcPeriod"/>
            </a:pPr>
            <a:r>
              <a:rPr b="1" lang="en-US" sz="2600">
                <a:solidFill>
                  <a:schemeClr val="lt1"/>
                </a:solidFill>
                <a:latin typeface="Verdana"/>
                <a:ea typeface="Verdana"/>
                <a:cs typeface="Verdana"/>
                <a:sym typeface="Verdana"/>
              </a:rPr>
              <a:t>Manually select the image</a:t>
            </a:r>
            <a:endParaRPr b="1" sz="2600">
              <a:solidFill>
                <a:schemeClr val="lt1"/>
              </a:solidFill>
              <a:latin typeface="Verdana"/>
              <a:ea typeface="Verdana"/>
              <a:cs typeface="Verdana"/>
              <a:sym typeface="Verdana"/>
            </a:endParaRPr>
          </a:p>
        </p:txBody>
      </p:sp>
      <p:pic>
        <p:nvPicPr>
          <p:cNvPr id="161" name="Google Shape;161;g3075d9b5028_2_54"/>
          <p:cNvPicPr preferRelativeResize="0"/>
          <p:nvPr/>
        </p:nvPicPr>
        <p:blipFill>
          <a:blip r:embed="rId3">
            <a:alphaModFix/>
          </a:blip>
          <a:stretch>
            <a:fillRect/>
          </a:stretch>
        </p:blipFill>
        <p:spPr>
          <a:xfrm>
            <a:off x="8039100" y="2731025"/>
            <a:ext cx="10667999" cy="77736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3075d9b5028_2_69"/>
          <p:cNvSpPr txBox="1"/>
          <p:nvPr>
            <p:ph type="title"/>
          </p:nvPr>
        </p:nvSpPr>
        <p:spPr>
          <a:xfrm>
            <a:off x="1758549" y="174436"/>
            <a:ext cx="16587000" cy="621600"/>
          </a:xfrm>
          <a:prstGeom prst="rect">
            <a:avLst/>
          </a:prstGeom>
          <a:noFill/>
          <a:ln>
            <a:noFill/>
          </a:ln>
        </p:spPr>
        <p:txBody>
          <a:bodyPr anchorCtr="0" anchor="t" bIns="0" lIns="0" spcFirstLastPara="1" rIns="0" wrap="square" tIns="13325">
            <a:spAutoFit/>
          </a:bodyPr>
          <a:lstStyle/>
          <a:p>
            <a:pPr indent="0" lvl="0" marL="0" rtl="0" algn="ctr">
              <a:lnSpc>
                <a:spcPct val="100000"/>
              </a:lnSpc>
              <a:spcBef>
                <a:spcPts val="0"/>
              </a:spcBef>
              <a:spcAft>
                <a:spcPts val="0"/>
              </a:spcAft>
              <a:buNone/>
            </a:pPr>
            <a:r>
              <a:rPr lang="en-US"/>
              <a:t>Monte-Carlo Simulation Result</a:t>
            </a:r>
            <a:endParaRPr sz="2600">
              <a:latin typeface="Verdana"/>
              <a:ea typeface="Verdana"/>
              <a:cs typeface="Verdana"/>
              <a:sym typeface="Verdana"/>
            </a:endParaRPr>
          </a:p>
        </p:txBody>
      </p:sp>
      <p:sp>
        <p:nvSpPr>
          <p:cNvPr id="167" name="Google Shape;167;g3075d9b5028_2_69"/>
          <p:cNvSpPr txBox="1"/>
          <p:nvPr/>
        </p:nvSpPr>
        <p:spPr>
          <a:xfrm>
            <a:off x="2417450" y="5368025"/>
            <a:ext cx="16974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600">
                <a:solidFill>
                  <a:schemeClr val="lt1"/>
                </a:solidFill>
                <a:latin typeface="Verdana"/>
                <a:ea typeface="Verdana"/>
                <a:cs typeface="Verdana"/>
                <a:sym typeface="Verdana"/>
              </a:rPr>
              <a:t>NVDA</a:t>
            </a:r>
            <a:endParaRPr b="1" sz="3600">
              <a:solidFill>
                <a:schemeClr val="lt1"/>
              </a:solidFill>
              <a:latin typeface="Verdana"/>
              <a:ea typeface="Verdana"/>
              <a:cs typeface="Verdana"/>
              <a:sym typeface="Verdana"/>
            </a:endParaRPr>
          </a:p>
        </p:txBody>
      </p:sp>
      <p:sp>
        <p:nvSpPr>
          <p:cNvPr id="168" name="Google Shape;168;g3075d9b5028_2_69"/>
          <p:cNvSpPr txBox="1"/>
          <p:nvPr/>
        </p:nvSpPr>
        <p:spPr>
          <a:xfrm>
            <a:off x="9092275" y="5368025"/>
            <a:ext cx="16974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600">
                <a:solidFill>
                  <a:schemeClr val="lt1"/>
                </a:solidFill>
                <a:latin typeface="Verdana"/>
                <a:ea typeface="Verdana"/>
                <a:cs typeface="Verdana"/>
                <a:sym typeface="Verdana"/>
              </a:rPr>
              <a:t>AMD</a:t>
            </a:r>
            <a:endParaRPr b="1" sz="3600">
              <a:solidFill>
                <a:schemeClr val="lt1"/>
              </a:solidFill>
              <a:latin typeface="Verdana"/>
              <a:ea typeface="Verdana"/>
              <a:cs typeface="Verdana"/>
              <a:sym typeface="Verdana"/>
            </a:endParaRPr>
          </a:p>
        </p:txBody>
      </p:sp>
      <p:sp>
        <p:nvSpPr>
          <p:cNvPr id="169" name="Google Shape;169;g3075d9b5028_2_69"/>
          <p:cNvSpPr txBox="1"/>
          <p:nvPr/>
        </p:nvSpPr>
        <p:spPr>
          <a:xfrm>
            <a:off x="15428600" y="5368025"/>
            <a:ext cx="16974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600">
                <a:solidFill>
                  <a:schemeClr val="lt1"/>
                </a:solidFill>
                <a:latin typeface="Verdana"/>
                <a:ea typeface="Verdana"/>
                <a:cs typeface="Verdana"/>
                <a:sym typeface="Verdana"/>
              </a:rPr>
              <a:t>AAPL</a:t>
            </a:r>
            <a:endParaRPr b="1" sz="3600">
              <a:solidFill>
                <a:schemeClr val="lt1"/>
              </a:solidFill>
              <a:latin typeface="Verdana"/>
              <a:ea typeface="Verdana"/>
              <a:cs typeface="Verdana"/>
              <a:sym typeface="Verdana"/>
            </a:endParaRPr>
          </a:p>
        </p:txBody>
      </p:sp>
      <p:sp>
        <p:nvSpPr>
          <p:cNvPr id="170" name="Google Shape;170;g3075d9b5028_2_69"/>
          <p:cNvSpPr txBox="1"/>
          <p:nvPr/>
        </p:nvSpPr>
        <p:spPr>
          <a:xfrm>
            <a:off x="2436500" y="10641425"/>
            <a:ext cx="16974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600">
                <a:solidFill>
                  <a:schemeClr val="lt1"/>
                </a:solidFill>
                <a:latin typeface="Verdana"/>
                <a:ea typeface="Verdana"/>
                <a:cs typeface="Verdana"/>
                <a:sym typeface="Verdana"/>
              </a:rPr>
              <a:t>AVGO</a:t>
            </a:r>
            <a:endParaRPr b="1" sz="3600">
              <a:solidFill>
                <a:schemeClr val="lt1"/>
              </a:solidFill>
              <a:latin typeface="Verdana"/>
              <a:ea typeface="Verdana"/>
              <a:cs typeface="Verdana"/>
              <a:sym typeface="Verdana"/>
            </a:endParaRPr>
          </a:p>
        </p:txBody>
      </p:sp>
      <p:sp>
        <p:nvSpPr>
          <p:cNvPr id="171" name="Google Shape;171;g3075d9b5028_2_69"/>
          <p:cNvSpPr txBox="1"/>
          <p:nvPr/>
        </p:nvSpPr>
        <p:spPr>
          <a:xfrm>
            <a:off x="8562613" y="10629900"/>
            <a:ext cx="1994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600">
                <a:solidFill>
                  <a:schemeClr val="lt1"/>
                </a:solidFill>
                <a:latin typeface="Verdana"/>
                <a:ea typeface="Verdana"/>
                <a:cs typeface="Verdana"/>
                <a:sym typeface="Verdana"/>
              </a:rPr>
              <a:t>QCOM</a:t>
            </a:r>
            <a:endParaRPr b="1" sz="3600">
              <a:solidFill>
                <a:schemeClr val="lt1"/>
              </a:solidFill>
              <a:latin typeface="Verdana"/>
              <a:ea typeface="Verdana"/>
              <a:cs typeface="Verdana"/>
              <a:sym typeface="Verdana"/>
            </a:endParaRPr>
          </a:p>
        </p:txBody>
      </p:sp>
      <p:sp>
        <p:nvSpPr>
          <p:cNvPr id="172" name="Google Shape;172;g3075d9b5028_2_69"/>
          <p:cNvSpPr txBox="1"/>
          <p:nvPr/>
        </p:nvSpPr>
        <p:spPr>
          <a:xfrm>
            <a:off x="15169838" y="10629900"/>
            <a:ext cx="1994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600">
                <a:solidFill>
                  <a:schemeClr val="lt1"/>
                </a:solidFill>
                <a:latin typeface="Verdana"/>
                <a:ea typeface="Verdana"/>
                <a:cs typeface="Verdana"/>
                <a:sym typeface="Verdana"/>
              </a:rPr>
              <a:t>INTC</a:t>
            </a:r>
            <a:endParaRPr b="1" sz="3600">
              <a:solidFill>
                <a:schemeClr val="lt1"/>
              </a:solidFill>
              <a:latin typeface="Verdana"/>
              <a:ea typeface="Verdana"/>
              <a:cs typeface="Verdana"/>
              <a:sym typeface="Verdana"/>
            </a:endParaRPr>
          </a:p>
        </p:txBody>
      </p:sp>
      <p:pic>
        <p:nvPicPr>
          <p:cNvPr id="173" name="Google Shape;173;g3075d9b5028_2_69"/>
          <p:cNvPicPr preferRelativeResize="0"/>
          <p:nvPr/>
        </p:nvPicPr>
        <p:blipFill>
          <a:blip r:embed="rId3">
            <a:alphaModFix/>
          </a:blip>
          <a:stretch>
            <a:fillRect/>
          </a:stretch>
        </p:blipFill>
        <p:spPr>
          <a:xfrm>
            <a:off x="13287425" y="872237"/>
            <a:ext cx="6095950" cy="4571982"/>
          </a:xfrm>
          <a:prstGeom prst="rect">
            <a:avLst/>
          </a:prstGeom>
          <a:noFill/>
          <a:ln>
            <a:noFill/>
          </a:ln>
        </p:spPr>
      </p:pic>
      <p:pic>
        <p:nvPicPr>
          <p:cNvPr id="174" name="Google Shape;174;g3075d9b5028_2_69"/>
          <p:cNvPicPr preferRelativeResize="0"/>
          <p:nvPr/>
        </p:nvPicPr>
        <p:blipFill>
          <a:blip r:embed="rId4">
            <a:alphaModFix/>
          </a:blip>
          <a:stretch>
            <a:fillRect/>
          </a:stretch>
        </p:blipFill>
        <p:spPr>
          <a:xfrm>
            <a:off x="13287400" y="6116200"/>
            <a:ext cx="6096000" cy="4572000"/>
          </a:xfrm>
          <a:prstGeom prst="rect">
            <a:avLst/>
          </a:prstGeom>
          <a:noFill/>
          <a:ln>
            <a:noFill/>
          </a:ln>
        </p:spPr>
      </p:pic>
      <p:pic>
        <p:nvPicPr>
          <p:cNvPr id="175" name="Google Shape;175;g3075d9b5028_2_69"/>
          <p:cNvPicPr preferRelativeResize="0"/>
          <p:nvPr/>
        </p:nvPicPr>
        <p:blipFill>
          <a:blip r:embed="rId5">
            <a:alphaModFix/>
          </a:blip>
          <a:stretch>
            <a:fillRect/>
          </a:stretch>
        </p:blipFill>
        <p:spPr>
          <a:xfrm>
            <a:off x="380988" y="872225"/>
            <a:ext cx="6096000" cy="4572000"/>
          </a:xfrm>
          <a:prstGeom prst="rect">
            <a:avLst/>
          </a:prstGeom>
          <a:noFill/>
          <a:ln>
            <a:noFill/>
          </a:ln>
        </p:spPr>
      </p:pic>
      <p:pic>
        <p:nvPicPr>
          <p:cNvPr id="176" name="Google Shape;176;g3075d9b5028_2_69"/>
          <p:cNvPicPr preferRelativeResize="0"/>
          <p:nvPr/>
        </p:nvPicPr>
        <p:blipFill>
          <a:blip r:embed="rId6">
            <a:alphaModFix/>
          </a:blip>
          <a:stretch>
            <a:fillRect/>
          </a:stretch>
        </p:blipFill>
        <p:spPr>
          <a:xfrm>
            <a:off x="6842188" y="872225"/>
            <a:ext cx="6095974" cy="4572000"/>
          </a:xfrm>
          <a:prstGeom prst="rect">
            <a:avLst/>
          </a:prstGeom>
          <a:noFill/>
          <a:ln>
            <a:noFill/>
          </a:ln>
        </p:spPr>
      </p:pic>
      <p:pic>
        <p:nvPicPr>
          <p:cNvPr id="177" name="Google Shape;177;g3075d9b5028_2_69"/>
          <p:cNvPicPr preferRelativeResize="0"/>
          <p:nvPr/>
        </p:nvPicPr>
        <p:blipFill>
          <a:blip r:embed="rId7">
            <a:alphaModFix/>
          </a:blip>
          <a:stretch>
            <a:fillRect/>
          </a:stretch>
        </p:blipFill>
        <p:spPr>
          <a:xfrm>
            <a:off x="6842200" y="6057900"/>
            <a:ext cx="6095950" cy="4572000"/>
          </a:xfrm>
          <a:prstGeom prst="rect">
            <a:avLst/>
          </a:prstGeom>
          <a:noFill/>
          <a:ln>
            <a:noFill/>
          </a:ln>
        </p:spPr>
      </p:pic>
      <p:pic>
        <p:nvPicPr>
          <p:cNvPr id="178" name="Google Shape;178;g3075d9b5028_2_69"/>
          <p:cNvPicPr preferRelativeResize="0"/>
          <p:nvPr/>
        </p:nvPicPr>
        <p:blipFill>
          <a:blip r:embed="rId8">
            <a:alphaModFix/>
          </a:blip>
          <a:stretch>
            <a:fillRect/>
          </a:stretch>
        </p:blipFill>
        <p:spPr>
          <a:xfrm>
            <a:off x="381000" y="6057900"/>
            <a:ext cx="6153826" cy="4572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g3070d07704b_0_135"/>
          <p:cNvSpPr txBox="1"/>
          <p:nvPr>
            <p:ph type="title"/>
          </p:nvPr>
        </p:nvSpPr>
        <p:spPr>
          <a:xfrm>
            <a:off x="1758624" y="707836"/>
            <a:ext cx="16587000" cy="1032600"/>
          </a:xfrm>
          <a:prstGeom prst="rect">
            <a:avLst/>
          </a:prstGeom>
          <a:noFill/>
          <a:ln>
            <a:noFill/>
          </a:ln>
        </p:spPr>
        <p:txBody>
          <a:bodyPr anchorCtr="0" anchor="t" bIns="0" lIns="0" spcFirstLastPara="1" rIns="0" wrap="square" tIns="13325">
            <a:spAutoFit/>
          </a:bodyPr>
          <a:lstStyle/>
          <a:p>
            <a:pPr indent="0" lvl="0" marL="0" rtl="0" algn="ctr">
              <a:lnSpc>
                <a:spcPct val="100000"/>
              </a:lnSpc>
              <a:spcBef>
                <a:spcPts val="0"/>
              </a:spcBef>
              <a:spcAft>
                <a:spcPts val="0"/>
              </a:spcAft>
              <a:buNone/>
            </a:pPr>
            <a:r>
              <a:rPr lang="en-US"/>
              <a:t>Monte-Carlo Simulation</a:t>
            </a:r>
            <a:endParaRPr/>
          </a:p>
          <a:p>
            <a:pPr indent="0" lvl="0" marL="0" rtl="0" algn="ctr">
              <a:lnSpc>
                <a:spcPct val="100000"/>
              </a:lnSpc>
              <a:spcBef>
                <a:spcPts val="85"/>
              </a:spcBef>
              <a:spcAft>
                <a:spcPts val="0"/>
              </a:spcAft>
              <a:buNone/>
            </a:pPr>
            <a:r>
              <a:t/>
            </a:r>
            <a:endParaRPr sz="2600">
              <a:latin typeface="Verdana"/>
              <a:ea typeface="Verdana"/>
              <a:cs typeface="Verdana"/>
              <a:sym typeface="Verdana"/>
            </a:endParaRPr>
          </a:p>
        </p:txBody>
      </p:sp>
      <p:graphicFrame>
        <p:nvGraphicFramePr>
          <p:cNvPr id="184" name="Google Shape;184;g3070d07704b_0_135"/>
          <p:cNvGraphicFramePr/>
          <p:nvPr/>
        </p:nvGraphicFramePr>
        <p:xfrm>
          <a:off x="857550" y="2879525"/>
          <a:ext cx="3000000" cy="3000000"/>
        </p:xfrm>
        <a:graphic>
          <a:graphicData uri="http://schemas.openxmlformats.org/drawingml/2006/table">
            <a:tbl>
              <a:tblPr>
                <a:noFill/>
                <a:tableStyleId>{9B539F47-DBF9-4240-A079-0C95C0564372}</a:tableStyleId>
              </a:tblPr>
              <a:tblGrid>
                <a:gridCol w="2627000"/>
                <a:gridCol w="2627000"/>
                <a:gridCol w="2627000"/>
                <a:gridCol w="2627000"/>
                <a:gridCol w="2627000"/>
                <a:gridCol w="2627000"/>
                <a:gridCol w="2627000"/>
              </a:tblGrid>
              <a:tr h="609325">
                <a:tc>
                  <a:txBody>
                    <a:bodyPr/>
                    <a:lstStyle/>
                    <a:p>
                      <a:pPr indent="0" lvl="0" marL="0" rtl="0" algn="l">
                        <a:spcBef>
                          <a:spcPts val="0"/>
                        </a:spcBef>
                        <a:spcAft>
                          <a:spcPts val="0"/>
                        </a:spcAft>
                        <a:buNone/>
                      </a:pPr>
                      <a:r>
                        <a:t/>
                      </a:r>
                      <a:endParaRPr sz="2500">
                        <a:solidFill>
                          <a:schemeClr val="lt1"/>
                        </a:solidFill>
                      </a:endParaRPr>
                    </a:p>
                  </a:txBody>
                  <a:tcPr marT="91425" marB="91425" marR="91425" marL="91425">
                    <a:lnR cap="flat" cmpd="sng" w="9525">
                      <a:solidFill>
                        <a:schemeClr val="lt1"/>
                      </a:solidFill>
                      <a:prstDash val="solid"/>
                      <a:round/>
                      <a:headEnd len="sm" w="sm" type="none"/>
                      <a:tailEnd len="sm" w="sm" type="none"/>
                    </a:lnR>
                  </a:tcPr>
                </a:tc>
                <a:tc>
                  <a:txBody>
                    <a:bodyPr/>
                    <a:lstStyle/>
                    <a:p>
                      <a:pPr indent="0" lvl="0" marL="0" rtl="0" algn="l">
                        <a:spcBef>
                          <a:spcPts val="0"/>
                        </a:spcBef>
                        <a:spcAft>
                          <a:spcPts val="0"/>
                        </a:spcAft>
                        <a:buNone/>
                      </a:pPr>
                      <a:r>
                        <a:rPr b="1" lang="en-US" sz="2500">
                          <a:solidFill>
                            <a:schemeClr val="lt1"/>
                          </a:solidFill>
                        </a:rPr>
                        <a:t>NVDA</a:t>
                      </a:r>
                      <a:endParaRPr b="1" sz="25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b="1" lang="en-US" sz="2500">
                          <a:solidFill>
                            <a:schemeClr val="lt1"/>
                          </a:solidFill>
                        </a:rPr>
                        <a:t>AMD</a:t>
                      </a:r>
                      <a:endParaRPr b="1" sz="2500">
                        <a:solidFill>
                          <a:schemeClr val="lt1"/>
                        </a:solidFill>
                      </a:endParaRPr>
                    </a:p>
                  </a:txBody>
                  <a:tcPr marT="91425" marB="91425" marR="91425" marL="91425">
                    <a:lnL cap="flat" cmpd="sng" w="9525">
                      <a:solidFill>
                        <a:schemeClr val="lt1"/>
                      </a:solidFill>
                      <a:prstDash val="solid"/>
                      <a:round/>
                      <a:headEnd len="sm" w="sm" type="none"/>
                      <a:tailEnd len="sm" w="sm" type="none"/>
                    </a:lnL>
                  </a:tcPr>
                </a:tc>
                <a:tc>
                  <a:txBody>
                    <a:bodyPr/>
                    <a:lstStyle/>
                    <a:p>
                      <a:pPr indent="0" lvl="0" marL="0" rtl="0" algn="l">
                        <a:spcBef>
                          <a:spcPts val="0"/>
                        </a:spcBef>
                        <a:spcAft>
                          <a:spcPts val="0"/>
                        </a:spcAft>
                        <a:buNone/>
                      </a:pPr>
                      <a:r>
                        <a:rPr b="1" lang="en-US" sz="2500">
                          <a:solidFill>
                            <a:schemeClr val="lt1"/>
                          </a:solidFill>
                        </a:rPr>
                        <a:t>INTN</a:t>
                      </a:r>
                      <a:endParaRPr b="1" sz="2500">
                        <a:solidFill>
                          <a:schemeClr val="lt1"/>
                        </a:solidFill>
                      </a:endParaRPr>
                    </a:p>
                  </a:txBody>
                  <a:tcPr marT="91425" marB="91425" marR="91425" marL="91425"/>
                </a:tc>
                <a:tc>
                  <a:txBody>
                    <a:bodyPr/>
                    <a:lstStyle/>
                    <a:p>
                      <a:pPr indent="0" lvl="0" marL="0" rtl="0" algn="l">
                        <a:spcBef>
                          <a:spcPts val="0"/>
                        </a:spcBef>
                        <a:spcAft>
                          <a:spcPts val="0"/>
                        </a:spcAft>
                        <a:buNone/>
                      </a:pPr>
                      <a:r>
                        <a:rPr b="1" lang="en-US" sz="2500">
                          <a:solidFill>
                            <a:schemeClr val="lt1"/>
                          </a:solidFill>
                        </a:rPr>
                        <a:t>QCOM</a:t>
                      </a:r>
                      <a:endParaRPr b="1" sz="2500">
                        <a:solidFill>
                          <a:schemeClr val="lt1"/>
                        </a:solidFill>
                      </a:endParaRPr>
                    </a:p>
                  </a:txBody>
                  <a:tcPr marT="91425" marB="91425" marR="91425" marL="91425"/>
                </a:tc>
                <a:tc>
                  <a:txBody>
                    <a:bodyPr/>
                    <a:lstStyle/>
                    <a:p>
                      <a:pPr indent="0" lvl="0" marL="0" rtl="0" algn="l">
                        <a:spcBef>
                          <a:spcPts val="0"/>
                        </a:spcBef>
                        <a:spcAft>
                          <a:spcPts val="0"/>
                        </a:spcAft>
                        <a:buNone/>
                      </a:pPr>
                      <a:r>
                        <a:rPr b="1" lang="en-US" sz="2500">
                          <a:solidFill>
                            <a:schemeClr val="lt1"/>
                          </a:solidFill>
                        </a:rPr>
                        <a:t>AAPL</a:t>
                      </a:r>
                      <a:endParaRPr b="1" sz="2500">
                        <a:solidFill>
                          <a:schemeClr val="lt1"/>
                        </a:solidFill>
                      </a:endParaRPr>
                    </a:p>
                  </a:txBody>
                  <a:tcPr marT="91425" marB="91425" marR="91425" marL="91425"/>
                </a:tc>
                <a:tc>
                  <a:txBody>
                    <a:bodyPr/>
                    <a:lstStyle/>
                    <a:p>
                      <a:pPr indent="0" lvl="0" marL="0" rtl="0" algn="l">
                        <a:spcBef>
                          <a:spcPts val="0"/>
                        </a:spcBef>
                        <a:spcAft>
                          <a:spcPts val="0"/>
                        </a:spcAft>
                        <a:buNone/>
                      </a:pPr>
                      <a:r>
                        <a:rPr b="1" lang="en-US" sz="2500">
                          <a:solidFill>
                            <a:schemeClr val="lt1"/>
                          </a:solidFill>
                        </a:rPr>
                        <a:t>AVGO</a:t>
                      </a:r>
                      <a:endParaRPr b="1" sz="2500">
                        <a:solidFill>
                          <a:schemeClr val="lt1"/>
                        </a:solidFill>
                      </a:endParaRPr>
                    </a:p>
                  </a:txBody>
                  <a:tcPr marT="91425" marB="91425" marR="91425" marL="91425"/>
                </a:tc>
              </a:tr>
              <a:tr h="609325">
                <a:tc>
                  <a:txBody>
                    <a:bodyPr/>
                    <a:lstStyle/>
                    <a:p>
                      <a:pPr indent="0" lvl="0" marL="0" rtl="0" algn="l">
                        <a:spcBef>
                          <a:spcPts val="0"/>
                        </a:spcBef>
                        <a:spcAft>
                          <a:spcPts val="0"/>
                        </a:spcAft>
                        <a:buNone/>
                      </a:pPr>
                      <a:r>
                        <a:rPr b="1" lang="en-US" sz="2500">
                          <a:solidFill>
                            <a:schemeClr val="lt1"/>
                          </a:solidFill>
                        </a:rPr>
                        <a:t>Mu_1</a:t>
                      </a:r>
                      <a:endParaRPr b="1" sz="2500">
                        <a:solidFill>
                          <a:schemeClr val="lt1"/>
                        </a:solidFill>
                      </a:endParaRPr>
                    </a:p>
                  </a:txBody>
                  <a:tcPr marT="91425" marB="91425" marR="91425" marL="91425"/>
                </a:tc>
                <a:tc>
                  <a:txBody>
                    <a:bodyPr/>
                    <a:lstStyle/>
                    <a:p>
                      <a:pPr indent="0" lvl="0" marL="0" rtl="0" algn="l">
                        <a:spcBef>
                          <a:spcPts val="0"/>
                        </a:spcBef>
                        <a:spcAft>
                          <a:spcPts val="0"/>
                        </a:spcAft>
                        <a:buNone/>
                      </a:pPr>
                      <a:r>
                        <a:rPr lang="en-US" sz="2500">
                          <a:solidFill>
                            <a:schemeClr val="lt1"/>
                          </a:solidFill>
                        </a:rPr>
                        <a:t>16</a:t>
                      </a:r>
                      <a:endParaRPr sz="2500">
                        <a:solidFill>
                          <a:schemeClr val="lt1"/>
                        </a:solidFill>
                      </a:endParaRPr>
                    </a:p>
                  </a:txBody>
                  <a:tcPr marT="91425" marB="91425" marR="91425" marL="91425">
                    <a:lnT cap="flat" cmpd="sng" w="9525">
                      <a:solidFill>
                        <a:schemeClr val="lt1"/>
                      </a:solidFill>
                      <a:prstDash val="solid"/>
                      <a:round/>
                      <a:headEnd len="sm" w="sm" type="none"/>
                      <a:tailEnd len="sm" w="sm" type="none"/>
                    </a:lnT>
                  </a:tcPr>
                </a:tc>
                <a:tc>
                  <a:txBody>
                    <a:bodyPr/>
                    <a:lstStyle/>
                    <a:p>
                      <a:pPr indent="0" lvl="0" marL="0" rtl="0" algn="l">
                        <a:spcBef>
                          <a:spcPts val="0"/>
                        </a:spcBef>
                        <a:spcAft>
                          <a:spcPts val="0"/>
                        </a:spcAft>
                        <a:buNone/>
                      </a:pPr>
                      <a:r>
                        <a:rPr lang="en-US" sz="2500">
                          <a:solidFill>
                            <a:schemeClr val="lt1"/>
                          </a:solidFill>
                        </a:rPr>
                        <a:t>86.20013076</a:t>
                      </a:r>
                      <a:endParaRPr sz="2500">
                        <a:solidFill>
                          <a:schemeClr val="lt1"/>
                        </a:solidFill>
                      </a:endParaRPr>
                    </a:p>
                  </a:txBody>
                  <a:tcPr marT="91425" marB="91425" marR="91425" marL="91425"/>
                </a:tc>
                <a:tc>
                  <a:txBody>
                    <a:bodyPr/>
                    <a:lstStyle/>
                    <a:p>
                      <a:pPr indent="0" lvl="0" marL="0" rtl="0" algn="l">
                        <a:spcBef>
                          <a:spcPts val="0"/>
                        </a:spcBef>
                        <a:spcAft>
                          <a:spcPts val="0"/>
                        </a:spcAft>
                        <a:buNone/>
                      </a:pPr>
                      <a:r>
                        <a:rPr lang="en-US" sz="2500">
                          <a:solidFill>
                            <a:schemeClr val="lt1"/>
                          </a:solidFill>
                        </a:rPr>
                        <a:t>30</a:t>
                      </a:r>
                      <a:endParaRPr sz="2500">
                        <a:solidFill>
                          <a:schemeClr val="lt1"/>
                        </a:solidFill>
                      </a:endParaRPr>
                    </a:p>
                  </a:txBody>
                  <a:tcPr marT="91425" marB="91425" marR="91425" marL="91425"/>
                </a:tc>
                <a:tc>
                  <a:txBody>
                    <a:bodyPr/>
                    <a:lstStyle/>
                    <a:p>
                      <a:pPr indent="0" lvl="0" marL="0" rtl="0" algn="l">
                        <a:spcBef>
                          <a:spcPts val="0"/>
                        </a:spcBef>
                        <a:spcAft>
                          <a:spcPts val="0"/>
                        </a:spcAft>
                        <a:buNone/>
                      </a:pPr>
                      <a:r>
                        <a:rPr lang="en-US" sz="2500">
                          <a:solidFill>
                            <a:schemeClr val="lt1"/>
                          </a:solidFill>
                        </a:rPr>
                        <a:t>70</a:t>
                      </a:r>
                      <a:endParaRPr sz="2500">
                        <a:solidFill>
                          <a:schemeClr val="lt1"/>
                        </a:solidFill>
                      </a:endParaRPr>
                    </a:p>
                  </a:txBody>
                  <a:tcPr marT="91425" marB="91425" marR="91425" marL="91425"/>
                </a:tc>
                <a:tc>
                  <a:txBody>
                    <a:bodyPr/>
                    <a:lstStyle/>
                    <a:p>
                      <a:pPr indent="0" lvl="0" marL="0" rtl="0" algn="l">
                        <a:spcBef>
                          <a:spcPts val="0"/>
                        </a:spcBef>
                        <a:spcAft>
                          <a:spcPts val="0"/>
                        </a:spcAft>
                        <a:buNone/>
                      </a:pPr>
                      <a:r>
                        <a:rPr lang="en-US" sz="2500">
                          <a:solidFill>
                            <a:schemeClr val="lt1"/>
                          </a:solidFill>
                        </a:rPr>
                        <a:t>70</a:t>
                      </a:r>
                      <a:endParaRPr sz="2500">
                        <a:solidFill>
                          <a:schemeClr val="lt1"/>
                        </a:solidFill>
                      </a:endParaRPr>
                    </a:p>
                  </a:txBody>
                  <a:tcPr marT="91425" marB="91425" marR="91425" marL="91425"/>
                </a:tc>
                <a:tc>
                  <a:txBody>
                    <a:bodyPr/>
                    <a:lstStyle/>
                    <a:p>
                      <a:pPr indent="0" lvl="0" marL="0" rtl="0" algn="l">
                        <a:spcBef>
                          <a:spcPts val="0"/>
                        </a:spcBef>
                        <a:spcAft>
                          <a:spcPts val="0"/>
                        </a:spcAft>
                        <a:buNone/>
                      </a:pPr>
                      <a:r>
                        <a:rPr lang="en-US" sz="2500">
                          <a:solidFill>
                            <a:schemeClr val="lt1"/>
                          </a:solidFill>
                        </a:rPr>
                        <a:t>45</a:t>
                      </a:r>
                      <a:endParaRPr sz="2500">
                        <a:solidFill>
                          <a:schemeClr val="lt1"/>
                        </a:solidFill>
                      </a:endParaRPr>
                    </a:p>
                  </a:txBody>
                  <a:tcPr marT="91425" marB="91425" marR="91425" marL="91425"/>
                </a:tc>
              </a:tr>
              <a:tr h="609325">
                <a:tc>
                  <a:txBody>
                    <a:bodyPr/>
                    <a:lstStyle/>
                    <a:p>
                      <a:pPr indent="0" lvl="0" marL="0" rtl="0" algn="l">
                        <a:spcBef>
                          <a:spcPts val="0"/>
                        </a:spcBef>
                        <a:spcAft>
                          <a:spcPts val="0"/>
                        </a:spcAft>
                        <a:buNone/>
                      </a:pPr>
                      <a:r>
                        <a:rPr b="1" lang="en-US" sz="2500">
                          <a:solidFill>
                            <a:schemeClr val="lt1"/>
                          </a:solidFill>
                        </a:rPr>
                        <a:t>Mu_2</a:t>
                      </a:r>
                      <a:endParaRPr b="1" sz="2500">
                        <a:solidFill>
                          <a:schemeClr val="lt1"/>
                        </a:solidFill>
                      </a:endParaRPr>
                    </a:p>
                  </a:txBody>
                  <a:tcPr marT="91425" marB="91425" marR="91425" marL="91425"/>
                </a:tc>
                <a:tc>
                  <a:txBody>
                    <a:bodyPr/>
                    <a:lstStyle/>
                    <a:p>
                      <a:pPr indent="0" lvl="0" marL="0" rtl="0" algn="l">
                        <a:spcBef>
                          <a:spcPts val="0"/>
                        </a:spcBef>
                        <a:spcAft>
                          <a:spcPts val="0"/>
                        </a:spcAft>
                        <a:buNone/>
                      </a:pPr>
                      <a:r>
                        <a:rPr lang="en-US" sz="2500">
                          <a:solidFill>
                            <a:schemeClr val="lt1"/>
                          </a:solidFill>
                        </a:rPr>
                        <a:t>88</a:t>
                      </a:r>
                      <a:endParaRPr sz="2500">
                        <a:solidFill>
                          <a:schemeClr val="lt1"/>
                        </a:solidFill>
                      </a:endParaRPr>
                    </a:p>
                  </a:txBody>
                  <a:tcPr marT="91425" marB="91425" marR="91425" marL="91425"/>
                </a:tc>
                <a:tc>
                  <a:txBody>
                    <a:bodyPr/>
                    <a:lstStyle/>
                    <a:p>
                      <a:pPr indent="0" lvl="0" marL="0" rtl="0" algn="l">
                        <a:spcBef>
                          <a:spcPts val="0"/>
                        </a:spcBef>
                        <a:spcAft>
                          <a:spcPts val="0"/>
                        </a:spcAft>
                        <a:buNone/>
                      </a:pPr>
                      <a:r>
                        <a:rPr lang="en-US" sz="2500">
                          <a:solidFill>
                            <a:schemeClr val="lt1"/>
                          </a:solidFill>
                        </a:rPr>
                        <a:t>151.50455195</a:t>
                      </a:r>
                      <a:endParaRPr sz="2500">
                        <a:solidFill>
                          <a:schemeClr val="lt1"/>
                        </a:solidFill>
                      </a:endParaRPr>
                    </a:p>
                  </a:txBody>
                  <a:tcPr marT="91425" marB="91425" marR="91425" marL="91425"/>
                </a:tc>
                <a:tc>
                  <a:txBody>
                    <a:bodyPr/>
                    <a:lstStyle/>
                    <a:p>
                      <a:pPr indent="0" lvl="0" marL="0" rtl="0" algn="l">
                        <a:spcBef>
                          <a:spcPts val="0"/>
                        </a:spcBef>
                        <a:spcAft>
                          <a:spcPts val="0"/>
                        </a:spcAft>
                        <a:buNone/>
                      </a:pPr>
                      <a:r>
                        <a:rPr lang="en-US" sz="2500">
                          <a:solidFill>
                            <a:schemeClr val="lt1"/>
                          </a:solidFill>
                        </a:rPr>
                        <a:t>48</a:t>
                      </a:r>
                      <a:endParaRPr sz="2500">
                        <a:solidFill>
                          <a:schemeClr val="lt1"/>
                        </a:solidFill>
                      </a:endParaRPr>
                    </a:p>
                  </a:txBody>
                  <a:tcPr marT="91425" marB="91425" marR="91425" marL="91425"/>
                </a:tc>
                <a:tc>
                  <a:txBody>
                    <a:bodyPr/>
                    <a:lstStyle/>
                    <a:p>
                      <a:pPr indent="0" lvl="0" marL="0" rtl="0" algn="l">
                        <a:spcBef>
                          <a:spcPts val="0"/>
                        </a:spcBef>
                        <a:spcAft>
                          <a:spcPts val="0"/>
                        </a:spcAft>
                        <a:buNone/>
                      </a:pPr>
                      <a:r>
                        <a:rPr lang="en-US" sz="2500">
                          <a:solidFill>
                            <a:schemeClr val="lt1"/>
                          </a:solidFill>
                        </a:rPr>
                        <a:t>126</a:t>
                      </a:r>
                      <a:endParaRPr sz="2500">
                        <a:solidFill>
                          <a:schemeClr val="lt1"/>
                        </a:solidFill>
                      </a:endParaRPr>
                    </a:p>
                  </a:txBody>
                  <a:tcPr marT="91425" marB="91425" marR="91425" marL="91425"/>
                </a:tc>
                <a:tc>
                  <a:txBody>
                    <a:bodyPr/>
                    <a:lstStyle/>
                    <a:p>
                      <a:pPr indent="0" lvl="0" marL="0" rtl="0" algn="l">
                        <a:spcBef>
                          <a:spcPts val="0"/>
                        </a:spcBef>
                        <a:spcAft>
                          <a:spcPts val="0"/>
                        </a:spcAft>
                        <a:buNone/>
                      </a:pPr>
                      <a:r>
                        <a:rPr lang="en-US" sz="2500">
                          <a:solidFill>
                            <a:schemeClr val="lt1"/>
                          </a:solidFill>
                        </a:rPr>
                        <a:t>154</a:t>
                      </a:r>
                      <a:endParaRPr sz="2500">
                        <a:solidFill>
                          <a:schemeClr val="lt1"/>
                        </a:solidFill>
                      </a:endParaRPr>
                    </a:p>
                  </a:txBody>
                  <a:tcPr marT="91425" marB="91425" marR="91425" marL="91425"/>
                </a:tc>
                <a:tc>
                  <a:txBody>
                    <a:bodyPr/>
                    <a:lstStyle/>
                    <a:p>
                      <a:pPr indent="0" lvl="0" marL="0" rtl="0" algn="l">
                        <a:spcBef>
                          <a:spcPts val="0"/>
                        </a:spcBef>
                        <a:spcAft>
                          <a:spcPts val="0"/>
                        </a:spcAft>
                        <a:buNone/>
                      </a:pPr>
                      <a:r>
                        <a:rPr lang="en-US" sz="2500">
                          <a:solidFill>
                            <a:schemeClr val="lt1"/>
                          </a:solidFill>
                        </a:rPr>
                        <a:t>128</a:t>
                      </a:r>
                      <a:endParaRPr sz="2500">
                        <a:solidFill>
                          <a:schemeClr val="lt1"/>
                        </a:solidFill>
                      </a:endParaRPr>
                    </a:p>
                  </a:txBody>
                  <a:tcPr marT="91425" marB="91425" marR="91425" marL="91425"/>
                </a:tc>
              </a:tr>
              <a:tr h="609325">
                <a:tc>
                  <a:txBody>
                    <a:bodyPr/>
                    <a:lstStyle/>
                    <a:p>
                      <a:pPr indent="0" lvl="0" marL="0" rtl="0" algn="l">
                        <a:spcBef>
                          <a:spcPts val="0"/>
                        </a:spcBef>
                        <a:spcAft>
                          <a:spcPts val="0"/>
                        </a:spcAft>
                        <a:buNone/>
                      </a:pPr>
                      <a:r>
                        <a:rPr b="1" lang="en-US" sz="2500">
                          <a:solidFill>
                            <a:schemeClr val="lt1"/>
                          </a:solidFill>
                        </a:rPr>
                        <a:t>Sigma1</a:t>
                      </a:r>
                      <a:endParaRPr b="1" sz="2500">
                        <a:solidFill>
                          <a:schemeClr val="lt1"/>
                        </a:solidFill>
                      </a:endParaRPr>
                    </a:p>
                  </a:txBody>
                  <a:tcPr marT="91425" marB="91425" marR="91425" marL="91425"/>
                </a:tc>
                <a:tc>
                  <a:txBody>
                    <a:bodyPr/>
                    <a:lstStyle/>
                    <a:p>
                      <a:pPr indent="0" lvl="0" marL="0" rtl="0" algn="l">
                        <a:spcBef>
                          <a:spcPts val="0"/>
                        </a:spcBef>
                        <a:spcAft>
                          <a:spcPts val="0"/>
                        </a:spcAft>
                        <a:buNone/>
                      </a:pPr>
                      <a:r>
                        <a:rPr lang="en-US" sz="2500">
                          <a:solidFill>
                            <a:schemeClr val="lt1"/>
                          </a:solidFill>
                        </a:rPr>
                        <a:t>13.26</a:t>
                      </a:r>
                      <a:endParaRPr sz="2500">
                        <a:solidFill>
                          <a:schemeClr val="lt1"/>
                        </a:solidFill>
                      </a:endParaRPr>
                    </a:p>
                  </a:txBody>
                  <a:tcPr marT="91425" marB="91425" marR="91425" marL="91425"/>
                </a:tc>
                <a:tc>
                  <a:txBody>
                    <a:bodyPr/>
                    <a:lstStyle/>
                    <a:p>
                      <a:pPr indent="0" lvl="0" marL="0" rtl="0" algn="l">
                        <a:spcBef>
                          <a:spcPts val="0"/>
                        </a:spcBef>
                        <a:spcAft>
                          <a:spcPts val="0"/>
                        </a:spcAft>
                        <a:buNone/>
                      </a:pPr>
                      <a:r>
                        <a:rPr lang="en-US" sz="2500">
                          <a:solidFill>
                            <a:schemeClr val="lt1"/>
                          </a:solidFill>
                        </a:rPr>
                        <a:t>25</a:t>
                      </a:r>
                      <a:endParaRPr sz="2500">
                        <a:solidFill>
                          <a:schemeClr val="lt1"/>
                        </a:solidFill>
                      </a:endParaRPr>
                    </a:p>
                  </a:txBody>
                  <a:tcPr marT="91425" marB="91425" marR="91425" marL="91425"/>
                </a:tc>
                <a:tc>
                  <a:txBody>
                    <a:bodyPr/>
                    <a:lstStyle/>
                    <a:p>
                      <a:pPr indent="0" lvl="0" marL="0" rtl="0" algn="l">
                        <a:spcBef>
                          <a:spcPts val="0"/>
                        </a:spcBef>
                        <a:spcAft>
                          <a:spcPts val="0"/>
                        </a:spcAft>
                        <a:buNone/>
                      </a:pPr>
                      <a:r>
                        <a:rPr lang="en-US" sz="2500">
                          <a:solidFill>
                            <a:schemeClr val="lt1"/>
                          </a:solidFill>
                        </a:rPr>
                        <a:t>5.2</a:t>
                      </a:r>
                      <a:endParaRPr sz="2500">
                        <a:solidFill>
                          <a:schemeClr val="lt1"/>
                        </a:solidFill>
                      </a:endParaRPr>
                    </a:p>
                  </a:txBody>
                  <a:tcPr marT="91425" marB="91425" marR="91425" marL="91425"/>
                </a:tc>
                <a:tc>
                  <a:txBody>
                    <a:bodyPr/>
                    <a:lstStyle/>
                    <a:p>
                      <a:pPr indent="0" lvl="0" marL="0" rtl="0" algn="l">
                        <a:spcBef>
                          <a:spcPts val="0"/>
                        </a:spcBef>
                        <a:spcAft>
                          <a:spcPts val="0"/>
                        </a:spcAft>
                        <a:buNone/>
                      </a:pPr>
                      <a:r>
                        <a:rPr lang="en-US" sz="2500">
                          <a:solidFill>
                            <a:schemeClr val="lt1"/>
                          </a:solidFill>
                        </a:rPr>
                        <a:t>12.2</a:t>
                      </a:r>
                      <a:endParaRPr sz="2500">
                        <a:solidFill>
                          <a:schemeClr val="lt1"/>
                        </a:solidFill>
                      </a:endParaRPr>
                    </a:p>
                  </a:txBody>
                  <a:tcPr marT="91425" marB="91425" marR="91425" marL="91425"/>
                </a:tc>
                <a:tc>
                  <a:txBody>
                    <a:bodyPr/>
                    <a:lstStyle/>
                    <a:p>
                      <a:pPr indent="0" lvl="0" marL="0" rtl="0" algn="l">
                        <a:spcBef>
                          <a:spcPts val="0"/>
                        </a:spcBef>
                        <a:spcAft>
                          <a:spcPts val="0"/>
                        </a:spcAft>
                        <a:buNone/>
                      </a:pPr>
                      <a:r>
                        <a:rPr lang="en-US" sz="2500">
                          <a:solidFill>
                            <a:schemeClr val="lt1"/>
                          </a:solidFill>
                        </a:rPr>
                        <a:t>15.96</a:t>
                      </a:r>
                      <a:endParaRPr sz="2500">
                        <a:solidFill>
                          <a:schemeClr val="lt1"/>
                        </a:solidFill>
                      </a:endParaRPr>
                    </a:p>
                  </a:txBody>
                  <a:tcPr marT="91425" marB="91425" marR="91425" marL="91425"/>
                </a:tc>
                <a:tc>
                  <a:txBody>
                    <a:bodyPr/>
                    <a:lstStyle/>
                    <a:p>
                      <a:pPr indent="0" lvl="0" marL="0" rtl="0" algn="l">
                        <a:spcBef>
                          <a:spcPts val="0"/>
                        </a:spcBef>
                        <a:spcAft>
                          <a:spcPts val="0"/>
                        </a:spcAft>
                        <a:buNone/>
                      </a:pPr>
                      <a:r>
                        <a:rPr lang="en-US" sz="2500">
                          <a:solidFill>
                            <a:schemeClr val="lt1"/>
                          </a:solidFill>
                        </a:rPr>
                        <a:t>15.68</a:t>
                      </a:r>
                      <a:endParaRPr sz="2500">
                        <a:solidFill>
                          <a:schemeClr val="lt1"/>
                        </a:solidFill>
                      </a:endParaRPr>
                    </a:p>
                  </a:txBody>
                  <a:tcPr marT="91425" marB="91425" marR="91425" marL="91425"/>
                </a:tc>
              </a:tr>
              <a:tr h="586350">
                <a:tc>
                  <a:txBody>
                    <a:bodyPr/>
                    <a:lstStyle/>
                    <a:p>
                      <a:pPr indent="0" lvl="0" marL="0" rtl="0" algn="l">
                        <a:spcBef>
                          <a:spcPts val="0"/>
                        </a:spcBef>
                        <a:spcAft>
                          <a:spcPts val="0"/>
                        </a:spcAft>
                        <a:buClr>
                          <a:schemeClr val="dk1"/>
                        </a:buClr>
                        <a:buSzPts val="1100"/>
                        <a:buFont typeface="Arial"/>
                        <a:buNone/>
                      </a:pPr>
                      <a:r>
                        <a:rPr b="1" lang="en-US" sz="2500">
                          <a:solidFill>
                            <a:schemeClr val="lt1"/>
                          </a:solidFill>
                        </a:rPr>
                        <a:t>Sigma2</a:t>
                      </a:r>
                      <a:endParaRPr b="1" sz="2500">
                        <a:solidFill>
                          <a:schemeClr val="lt1"/>
                        </a:solidFill>
                      </a:endParaRPr>
                    </a:p>
                  </a:txBody>
                  <a:tcPr marT="91425" marB="91425" marR="91425" marL="91425"/>
                </a:tc>
                <a:tc>
                  <a:txBody>
                    <a:bodyPr/>
                    <a:lstStyle/>
                    <a:p>
                      <a:pPr indent="0" lvl="0" marL="0" rtl="0" algn="l">
                        <a:spcBef>
                          <a:spcPts val="0"/>
                        </a:spcBef>
                        <a:spcAft>
                          <a:spcPts val="0"/>
                        </a:spcAft>
                        <a:buNone/>
                      </a:pPr>
                      <a:r>
                        <a:rPr lang="en-US" sz="2500">
                          <a:solidFill>
                            <a:schemeClr val="lt1"/>
                          </a:solidFill>
                        </a:rPr>
                        <a:t>35.7</a:t>
                      </a:r>
                      <a:endParaRPr sz="2500">
                        <a:solidFill>
                          <a:schemeClr val="lt1"/>
                        </a:solidFill>
                      </a:endParaRPr>
                    </a:p>
                  </a:txBody>
                  <a:tcPr marT="91425" marB="91425" marR="91425" marL="91425"/>
                </a:tc>
                <a:tc>
                  <a:txBody>
                    <a:bodyPr/>
                    <a:lstStyle/>
                    <a:p>
                      <a:pPr indent="0" lvl="0" marL="0" rtl="0" algn="l">
                        <a:spcBef>
                          <a:spcPts val="0"/>
                        </a:spcBef>
                        <a:spcAft>
                          <a:spcPts val="0"/>
                        </a:spcAft>
                        <a:buNone/>
                      </a:pPr>
                      <a:r>
                        <a:rPr lang="en-US" sz="2500">
                          <a:solidFill>
                            <a:schemeClr val="lt1"/>
                          </a:solidFill>
                        </a:rPr>
                        <a:t>24</a:t>
                      </a:r>
                      <a:endParaRPr sz="2500">
                        <a:solidFill>
                          <a:schemeClr val="lt1"/>
                        </a:solidFill>
                      </a:endParaRPr>
                    </a:p>
                  </a:txBody>
                  <a:tcPr marT="91425" marB="91425" marR="91425" marL="91425"/>
                </a:tc>
                <a:tc>
                  <a:txBody>
                    <a:bodyPr/>
                    <a:lstStyle/>
                    <a:p>
                      <a:pPr indent="0" lvl="0" marL="0" rtl="0" algn="l">
                        <a:spcBef>
                          <a:spcPts val="0"/>
                        </a:spcBef>
                        <a:spcAft>
                          <a:spcPts val="0"/>
                        </a:spcAft>
                        <a:buNone/>
                      </a:pPr>
                      <a:r>
                        <a:rPr lang="en-US" sz="2500">
                          <a:solidFill>
                            <a:schemeClr val="lt1"/>
                          </a:solidFill>
                        </a:rPr>
                        <a:t>6.24</a:t>
                      </a:r>
                      <a:endParaRPr sz="2500">
                        <a:solidFill>
                          <a:schemeClr val="lt1"/>
                        </a:solidFill>
                      </a:endParaRPr>
                    </a:p>
                  </a:txBody>
                  <a:tcPr marT="91425" marB="91425" marR="91425" marL="91425"/>
                </a:tc>
                <a:tc>
                  <a:txBody>
                    <a:bodyPr/>
                    <a:lstStyle/>
                    <a:p>
                      <a:pPr indent="0" lvl="0" marL="0" rtl="0" algn="l">
                        <a:spcBef>
                          <a:spcPts val="0"/>
                        </a:spcBef>
                        <a:spcAft>
                          <a:spcPts val="0"/>
                        </a:spcAft>
                        <a:buNone/>
                      </a:pPr>
                      <a:r>
                        <a:rPr lang="en-US" sz="2500">
                          <a:solidFill>
                            <a:schemeClr val="lt1"/>
                          </a:solidFill>
                        </a:rPr>
                        <a:t>21.35</a:t>
                      </a:r>
                      <a:endParaRPr sz="2500">
                        <a:solidFill>
                          <a:schemeClr val="lt1"/>
                        </a:solidFill>
                      </a:endParaRPr>
                    </a:p>
                  </a:txBody>
                  <a:tcPr marT="91425" marB="91425" marR="91425" marL="91425"/>
                </a:tc>
                <a:tc>
                  <a:txBody>
                    <a:bodyPr/>
                    <a:lstStyle/>
                    <a:p>
                      <a:pPr indent="0" lvl="0" marL="0" rtl="0" algn="l">
                        <a:spcBef>
                          <a:spcPts val="0"/>
                        </a:spcBef>
                        <a:spcAft>
                          <a:spcPts val="0"/>
                        </a:spcAft>
                        <a:buNone/>
                      </a:pPr>
                      <a:r>
                        <a:rPr lang="en-US" sz="2500">
                          <a:solidFill>
                            <a:schemeClr val="lt1"/>
                          </a:solidFill>
                        </a:rPr>
                        <a:t>28.56</a:t>
                      </a:r>
                      <a:endParaRPr sz="2500">
                        <a:solidFill>
                          <a:schemeClr val="lt1"/>
                        </a:solidFill>
                      </a:endParaRPr>
                    </a:p>
                  </a:txBody>
                  <a:tcPr marT="91425" marB="91425" marR="91425" marL="91425"/>
                </a:tc>
                <a:tc>
                  <a:txBody>
                    <a:bodyPr/>
                    <a:lstStyle/>
                    <a:p>
                      <a:pPr indent="0" lvl="0" marL="0" rtl="0" algn="l">
                        <a:spcBef>
                          <a:spcPts val="0"/>
                        </a:spcBef>
                        <a:spcAft>
                          <a:spcPts val="0"/>
                        </a:spcAft>
                        <a:buNone/>
                      </a:pPr>
                      <a:r>
                        <a:t/>
                      </a:r>
                      <a:endParaRPr sz="2500">
                        <a:solidFill>
                          <a:schemeClr val="lt1"/>
                        </a:solidFill>
                      </a:endParaRPr>
                    </a:p>
                    <a:p>
                      <a:pPr indent="0" lvl="0" marL="0" rtl="0" algn="l">
                        <a:spcBef>
                          <a:spcPts val="0"/>
                        </a:spcBef>
                        <a:spcAft>
                          <a:spcPts val="0"/>
                        </a:spcAft>
                        <a:buNone/>
                      </a:pPr>
                      <a:r>
                        <a:rPr lang="en-US" sz="2500">
                          <a:solidFill>
                            <a:schemeClr val="lt1"/>
                          </a:solidFill>
                        </a:rPr>
                        <a:t>29.4</a:t>
                      </a:r>
                      <a:endParaRPr sz="2500">
                        <a:solidFill>
                          <a:schemeClr val="lt1"/>
                        </a:solidFill>
                      </a:endParaRPr>
                    </a:p>
                    <a:p>
                      <a:pPr indent="0" lvl="0" marL="0" rtl="0" algn="l">
                        <a:spcBef>
                          <a:spcPts val="0"/>
                        </a:spcBef>
                        <a:spcAft>
                          <a:spcPts val="0"/>
                        </a:spcAft>
                        <a:buNone/>
                      </a:pPr>
                      <a:r>
                        <a:t/>
                      </a:r>
                      <a:endParaRPr sz="2500">
                        <a:solidFill>
                          <a:schemeClr val="lt1"/>
                        </a:solidFill>
                      </a:endParaRPr>
                    </a:p>
                  </a:txBody>
                  <a:tcPr marT="91425" marB="91425" marR="91425" marL="91425"/>
                </a:tc>
              </a:tr>
              <a:tr h="609325">
                <a:tc>
                  <a:txBody>
                    <a:bodyPr/>
                    <a:lstStyle/>
                    <a:p>
                      <a:pPr indent="0" lvl="0" marL="0" rtl="0" algn="l">
                        <a:spcBef>
                          <a:spcPts val="0"/>
                        </a:spcBef>
                        <a:spcAft>
                          <a:spcPts val="0"/>
                        </a:spcAft>
                        <a:buNone/>
                      </a:pPr>
                      <a:r>
                        <a:rPr b="1" lang="en-US" sz="2500">
                          <a:solidFill>
                            <a:schemeClr val="lt1"/>
                          </a:solidFill>
                        </a:rPr>
                        <a:t>Probablity</a:t>
                      </a:r>
                      <a:endParaRPr b="1" sz="2500">
                        <a:solidFill>
                          <a:schemeClr val="lt1"/>
                        </a:solidFill>
                      </a:endParaRPr>
                    </a:p>
                  </a:txBody>
                  <a:tcPr marT="91425" marB="91425" marR="91425" marL="91425"/>
                </a:tc>
                <a:tc>
                  <a:txBody>
                    <a:bodyPr/>
                    <a:lstStyle/>
                    <a:p>
                      <a:pPr indent="0" lvl="0" marL="0" rtl="0" algn="l">
                        <a:spcBef>
                          <a:spcPts val="0"/>
                        </a:spcBef>
                        <a:spcAft>
                          <a:spcPts val="0"/>
                        </a:spcAft>
                        <a:buNone/>
                      </a:pPr>
                      <a:r>
                        <a:rPr lang="en-US" sz="2500">
                          <a:solidFill>
                            <a:schemeClr val="lt1"/>
                          </a:solidFill>
                        </a:rPr>
                        <a:t>0.8</a:t>
                      </a:r>
                      <a:endParaRPr sz="2500">
                        <a:solidFill>
                          <a:schemeClr val="lt1"/>
                        </a:solidFill>
                      </a:endParaRPr>
                    </a:p>
                  </a:txBody>
                  <a:tcPr marT="91425" marB="91425" marR="91425" marL="91425"/>
                </a:tc>
                <a:tc>
                  <a:txBody>
                    <a:bodyPr/>
                    <a:lstStyle/>
                    <a:p>
                      <a:pPr indent="0" lvl="0" marL="0" rtl="0" algn="l">
                        <a:spcBef>
                          <a:spcPts val="0"/>
                        </a:spcBef>
                        <a:spcAft>
                          <a:spcPts val="0"/>
                        </a:spcAft>
                        <a:buNone/>
                      </a:pPr>
                      <a:r>
                        <a:rPr lang="en-US" sz="2500">
                          <a:solidFill>
                            <a:schemeClr val="lt1"/>
                          </a:solidFill>
                        </a:rPr>
                        <a:t>0.820005</a:t>
                      </a:r>
                      <a:endParaRPr sz="2500">
                        <a:solidFill>
                          <a:schemeClr val="lt1"/>
                        </a:solidFill>
                      </a:endParaRPr>
                    </a:p>
                  </a:txBody>
                  <a:tcPr marT="91425" marB="91425" marR="91425" marL="91425"/>
                </a:tc>
                <a:tc>
                  <a:txBody>
                    <a:bodyPr/>
                    <a:lstStyle/>
                    <a:p>
                      <a:pPr indent="0" lvl="0" marL="0" rtl="0" algn="l">
                        <a:spcBef>
                          <a:spcPts val="0"/>
                        </a:spcBef>
                        <a:spcAft>
                          <a:spcPts val="0"/>
                        </a:spcAft>
                        <a:buNone/>
                      </a:pPr>
                      <a:r>
                        <a:rPr lang="en-US" sz="2500">
                          <a:solidFill>
                            <a:schemeClr val="lt1"/>
                          </a:solidFill>
                        </a:rPr>
                        <a:t>0.36</a:t>
                      </a:r>
                      <a:endParaRPr sz="2500">
                        <a:solidFill>
                          <a:schemeClr val="lt1"/>
                        </a:solidFill>
                      </a:endParaRPr>
                    </a:p>
                  </a:txBody>
                  <a:tcPr marT="91425" marB="91425" marR="91425" marL="91425"/>
                </a:tc>
                <a:tc>
                  <a:txBody>
                    <a:bodyPr/>
                    <a:lstStyle/>
                    <a:p>
                      <a:pPr indent="0" lvl="0" marL="0" rtl="0" algn="l">
                        <a:spcBef>
                          <a:spcPts val="0"/>
                        </a:spcBef>
                        <a:spcAft>
                          <a:spcPts val="0"/>
                        </a:spcAft>
                        <a:buNone/>
                      </a:pPr>
                      <a:r>
                        <a:rPr lang="en-US" sz="2500">
                          <a:solidFill>
                            <a:schemeClr val="lt1"/>
                          </a:solidFill>
                        </a:rPr>
                        <a:t>0.08</a:t>
                      </a:r>
                      <a:endParaRPr sz="2500">
                        <a:solidFill>
                          <a:schemeClr val="lt1"/>
                        </a:solidFill>
                      </a:endParaRPr>
                    </a:p>
                  </a:txBody>
                  <a:tcPr marT="91425" marB="91425" marR="91425" marL="91425"/>
                </a:tc>
                <a:tc>
                  <a:txBody>
                    <a:bodyPr/>
                    <a:lstStyle/>
                    <a:p>
                      <a:pPr indent="0" lvl="0" marL="0" rtl="0" algn="l">
                        <a:spcBef>
                          <a:spcPts val="0"/>
                        </a:spcBef>
                        <a:spcAft>
                          <a:spcPts val="0"/>
                        </a:spcAft>
                        <a:buNone/>
                      </a:pPr>
                      <a:r>
                        <a:rPr lang="en-US" sz="2500">
                          <a:solidFill>
                            <a:schemeClr val="lt1"/>
                          </a:solidFill>
                        </a:rPr>
                        <a:t>0.15</a:t>
                      </a:r>
                      <a:endParaRPr sz="2500">
                        <a:solidFill>
                          <a:schemeClr val="lt1"/>
                        </a:solidFill>
                      </a:endParaRPr>
                    </a:p>
                  </a:txBody>
                  <a:tcPr marT="91425" marB="91425" marR="91425" marL="91425"/>
                </a:tc>
                <a:tc>
                  <a:txBody>
                    <a:bodyPr/>
                    <a:lstStyle/>
                    <a:p>
                      <a:pPr indent="0" lvl="0" marL="0" rtl="0" algn="l">
                        <a:spcBef>
                          <a:spcPts val="0"/>
                        </a:spcBef>
                        <a:spcAft>
                          <a:spcPts val="0"/>
                        </a:spcAft>
                        <a:buNone/>
                      </a:pPr>
                      <a:r>
                        <a:rPr lang="en-US" sz="2500">
                          <a:solidFill>
                            <a:schemeClr val="lt1"/>
                          </a:solidFill>
                        </a:rPr>
                        <a:t>0.75</a:t>
                      </a:r>
                      <a:endParaRPr sz="2500">
                        <a:solidFill>
                          <a:schemeClr val="lt1"/>
                        </a:solidFill>
                      </a:endParaRPr>
                    </a:p>
                  </a:txBody>
                  <a:tcPr marT="91425" marB="91425" marR="91425" marL="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grpSp>
        <p:nvGrpSpPr>
          <p:cNvPr id="189" name="Google Shape;189;g3075d9b5028_5_25"/>
          <p:cNvGrpSpPr/>
          <p:nvPr/>
        </p:nvGrpSpPr>
        <p:grpSpPr>
          <a:xfrm>
            <a:off x="0" y="0"/>
            <a:ext cx="20104096" cy="11308550"/>
            <a:chOff x="0" y="0"/>
            <a:chExt cx="20104096" cy="11308550"/>
          </a:xfrm>
        </p:grpSpPr>
        <p:pic>
          <p:nvPicPr>
            <p:cNvPr id="190" name="Google Shape;190;g3075d9b5028_5_25"/>
            <p:cNvPicPr preferRelativeResize="0"/>
            <p:nvPr/>
          </p:nvPicPr>
          <p:blipFill rotWithShape="1">
            <a:blip r:embed="rId3">
              <a:alphaModFix/>
            </a:blip>
            <a:srcRect b="0" l="0" r="0" t="0"/>
            <a:stretch/>
          </p:blipFill>
          <p:spPr>
            <a:xfrm>
              <a:off x="0" y="0"/>
              <a:ext cx="20104096" cy="11308550"/>
            </a:xfrm>
            <a:prstGeom prst="rect">
              <a:avLst/>
            </a:prstGeom>
            <a:noFill/>
            <a:ln>
              <a:noFill/>
            </a:ln>
          </p:spPr>
        </p:pic>
        <p:sp>
          <p:nvSpPr>
            <p:cNvPr id="191" name="Google Shape;191;g3075d9b5028_5_25"/>
            <p:cNvSpPr/>
            <p:nvPr/>
          </p:nvSpPr>
          <p:spPr>
            <a:xfrm>
              <a:off x="0" y="0"/>
              <a:ext cx="311785" cy="4121785"/>
            </a:xfrm>
            <a:custGeom>
              <a:rect b="b" l="l" r="r" t="t"/>
              <a:pathLst>
                <a:path extrusionOk="0" h="4121785" w="311785">
                  <a:moveTo>
                    <a:pt x="311613" y="0"/>
                  </a:moveTo>
                  <a:lnTo>
                    <a:pt x="0" y="0"/>
                  </a:lnTo>
                  <a:lnTo>
                    <a:pt x="0" y="4121340"/>
                  </a:lnTo>
                  <a:lnTo>
                    <a:pt x="311613" y="4121340"/>
                  </a:lnTo>
                  <a:lnTo>
                    <a:pt x="311613" y="0"/>
                  </a:lnTo>
                  <a:close/>
                </a:path>
              </a:pathLst>
            </a:custGeom>
            <a:solidFill>
              <a:srgbClr val="76B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92" name="Google Shape;192;g3075d9b5028_5_25"/>
          <p:cNvSpPr txBox="1"/>
          <p:nvPr>
            <p:ph type="title"/>
          </p:nvPr>
        </p:nvSpPr>
        <p:spPr>
          <a:xfrm>
            <a:off x="1051750" y="750475"/>
            <a:ext cx="10656600" cy="774000"/>
          </a:xfrm>
          <a:prstGeom prst="rect">
            <a:avLst/>
          </a:prstGeom>
          <a:noFill/>
          <a:ln>
            <a:noFill/>
          </a:ln>
        </p:spPr>
        <p:txBody>
          <a:bodyPr anchorCtr="0" anchor="t" bIns="0" lIns="0" spcFirstLastPara="1" rIns="0" wrap="square" tIns="12050">
            <a:spAutoFit/>
          </a:bodyPr>
          <a:lstStyle/>
          <a:p>
            <a:pPr indent="0" lvl="0" marL="0" rtl="0" algn="l">
              <a:lnSpc>
                <a:spcPct val="100000"/>
              </a:lnSpc>
              <a:spcBef>
                <a:spcPts val="0"/>
              </a:spcBef>
              <a:spcAft>
                <a:spcPts val="0"/>
              </a:spcAft>
              <a:buNone/>
            </a:pPr>
            <a:r>
              <a:rPr lang="en-US" sz="4950"/>
              <a:t>Summary</a:t>
            </a:r>
            <a:endParaRPr sz="4950"/>
          </a:p>
        </p:txBody>
      </p:sp>
      <p:sp>
        <p:nvSpPr>
          <p:cNvPr id="193" name="Google Shape;193;g3075d9b5028_5_25"/>
          <p:cNvSpPr txBox="1"/>
          <p:nvPr/>
        </p:nvSpPr>
        <p:spPr>
          <a:xfrm>
            <a:off x="1051750" y="2318725"/>
            <a:ext cx="14856000" cy="6959700"/>
          </a:xfrm>
          <a:prstGeom prst="rect">
            <a:avLst/>
          </a:prstGeom>
          <a:noFill/>
          <a:ln>
            <a:noFill/>
          </a:ln>
        </p:spPr>
        <p:txBody>
          <a:bodyPr anchorCtr="0" anchor="t" bIns="91425" lIns="91425" spcFirstLastPara="1" rIns="91425" wrap="square" tIns="91425">
            <a:noAutofit/>
          </a:bodyPr>
          <a:lstStyle/>
          <a:p>
            <a:pPr indent="-393700" lvl="0" marL="457200" marR="0" rtl="0" algn="l">
              <a:lnSpc>
                <a:spcPct val="100000"/>
              </a:lnSpc>
              <a:spcBef>
                <a:spcPts val="0"/>
              </a:spcBef>
              <a:spcAft>
                <a:spcPts val="0"/>
              </a:spcAft>
              <a:buClr>
                <a:schemeClr val="lt1"/>
              </a:buClr>
              <a:buSzPts val="2600"/>
              <a:buFont typeface="Verdana"/>
              <a:buAutoNum type="alphaLcPeriod"/>
            </a:pPr>
            <a:r>
              <a:rPr lang="en-US" sz="2600">
                <a:solidFill>
                  <a:schemeClr val="lt1"/>
                </a:solidFill>
                <a:latin typeface="Verdana"/>
                <a:ea typeface="Verdana"/>
                <a:cs typeface="Verdana"/>
                <a:sym typeface="Verdana"/>
              </a:rPr>
              <a:t>Higher Demand from the AI Market</a:t>
            </a:r>
            <a:endParaRPr sz="2600">
              <a:solidFill>
                <a:schemeClr val="lt1"/>
              </a:solidFill>
              <a:latin typeface="Verdana"/>
              <a:ea typeface="Verdana"/>
              <a:cs typeface="Verdana"/>
              <a:sym typeface="Verdana"/>
            </a:endParaRPr>
          </a:p>
          <a:p>
            <a:pPr indent="-393700" lvl="0" marL="457200" marR="0" rtl="0" algn="l">
              <a:lnSpc>
                <a:spcPct val="100000"/>
              </a:lnSpc>
              <a:spcBef>
                <a:spcPts val="0"/>
              </a:spcBef>
              <a:spcAft>
                <a:spcPts val="0"/>
              </a:spcAft>
              <a:buClr>
                <a:schemeClr val="lt1"/>
              </a:buClr>
              <a:buSzPts val="2600"/>
              <a:buFont typeface="Verdana"/>
              <a:buAutoNum type="alphaLcPeriod"/>
            </a:pPr>
            <a:r>
              <a:rPr lang="en-US" sz="2600">
                <a:solidFill>
                  <a:schemeClr val="lt1"/>
                </a:solidFill>
                <a:latin typeface="Verdana"/>
                <a:ea typeface="Verdana"/>
                <a:cs typeface="Verdana"/>
                <a:sym typeface="Verdana"/>
              </a:rPr>
              <a:t>History Stock Price</a:t>
            </a:r>
            <a:endParaRPr sz="2600">
              <a:solidFill>
                <a:schemeClr val="lt1"/>
              </a:solidFill>
              <a:latin typeface="Verdana"/>
              <a:ea typeface="Verdana"/>
              <a:cs typeface="Verdana"/>
              <a:sym typeface="Verdana"/>
            </a:endParaRPr>
          </a:p>
          <a:p>
            <a:pPr indent="-393700" lvl="0" marL="457200" marR="0" rtl="0" algn="l">
              <a:lnSpc>
                <a:spcPct val="100000"/>
              </a:lnSpc>
              <a:spcBef>
                <a:spcPts val="0"/>
              </a:spcBef>
              <a:spcAft>
                <a:spcPts val="0"/>
              </a:spcAft>
              <a:buClr>
                <a:schemeClr val="lt1"/>
              </a:buClr>
              <a:buSzPts val="2600"/>
              <a:buFont typeface="Verdana"/>
              <a:buAutoNum type="alphaLcPeriod"/>
            </a:pPr>
            <a:r>
              <a:rPr lang="en-US" sz="2600">
                <a:solidFill>
                  <a:schemeClr val="lt1"/>
                </a:solidFill>
                <a:latin typeface="Verdana"/>
                <a:ea typeface="Verdana"/>
                <a:cs typeface="Verdana"/>
                <a:sym typeface="Verdana"/>
              </a:rPr>
              <a:t>Compare to Other C</a:t>
            </a:r>
            <a:r>
              <a:rPr lang="en-US" sz="2600">
                <a:solidFill>
                  <a:schemeClr val="lt1"/>
                </a:solidFill>
                <a:latin typeface="Verdana"/>
                <a:ea typeface="Verdana"/>
                <a:cs typeface="Verdana"/>
                <a:sym typeface="Verdana"/>
              </a:rPr>
              <a:t>ompanies</a:t>
            </a:r>
            <a:endParaRPr sz="2600">
              <a:solidFill>
                <a:schemeClr val="lt1"/>
              </a:solidFill>
              <a:latin typeface="Verdana"/>
              <a:ea typeface="Verdana"/>
              <a:cs typeface="Verdana"/>
              <a:sym typeface="Verdana"/>
            </a:endParaRPr>
          </a:p>
          <a:p>
            <a:pPr indent="-393700" lvl="0" marL="457200" marR="0" rtl="0" algn="l">
              <a:lnSpc>
                <a:spcPct val="100000"/>
              </a:lnSpc>
              <a:spcBef>
                <a:spcPts val="0"/>
              </a:spcBef>
              <a:spcAft>
                <a:spcPts val="0"/>
              </a:spcAft>
              <a:buClr>
                <a:schemeClr val="lt1"/>
              </a:buClr>
              <a:buSzPts val="2600"/>
              <a:buFont typeface="Verdana"/>
              <a:buAutoNum type="alphaLcPeriod"/>
            </a:pPr>
            <a:r>
              <a:rPr lang="en-US" sz="2600">
                <a:solidFill>
                  <a:schemeClr val="lt1"/>
                </a:solidFill>
                <a:latin typeface="Verdana"/>
                <a:ea typeface="Verdana"/>
                <a:cs typeface="Verdana"/>
                <a:sym typeface="Verdana"/>
              </a:rPr>
              <a:t>Modeling</a:t>
            </a:r>
            <a:endParaRPr sz="3000">
              <a:solidFill>
                <a:srgbClr val="CCCCCC"/>
              </a:solidFill>
              <a:latin typeface="Times New Roman"/>
              <a:ea typeface="Times New Roman"/>
              <a:cs typeface="Times New Roman"/>
              <a:sym typeface="Times New Roman"/>
            </a:endParaRPr>
          </a:p>
          <a:p>
            <a:pPr indent="0" lvl="0" marL="0" rtl="0" algn="l">
              <a:lnSpc>
                <a:spcPct val="135714"/>
              </a:lnSpc>
              <a:spcBef>
                <a:spcPts val="0"/>
              </a:spcBef>
              <a:spcAft>
                <a:spcPts val="0"/>
              </a:spcAft>
              <a:buNone/>
            </a:pPr>
            <a:r>
              <a:t/>
            </a:r>
            <a:endParaRPr sz="2800">
              <a:solidFill>
                <a:srgbClr val="CCCCCC"/>
              </a:solidFill>
              <a:latin typeface="Times New Roman"/>
              <a:ea typeface="Times New Roman"/>
              <a:cs typeface="Times New Roman"/>
              <a:sym typeface="Times New Roman"/>
            </a:endParaRPr>
          </a:p>
          <a:p>
            <a:pPr indent="0" lvl="0" marL="0" rtl="0" algn="l">
              <a:spcBef>
                <a:spcPts val="0"/>
              </a:spcBef>
              <a:spcAft>
                <a:spcPts val="0"/>
              </a:spcAft>
              <a:buNone/>
            </a:pPr>
            <a:r>
              <a:t/>
            </a:r>
            <a:endParaRPr sz="1950">
              <a:solidFill>
                <a:schemeClr val="lt1"/>
              </a:solidFill>
              <a:latin typeface="Verdana"/>
              <a:ea typeface="Verdana"/>
              <a:cs typeface="Verdana"/>
              <a:sym typeface="Verdan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grpSp>
        <p:nvGrpSpPr>
          <p:cNvPr id="198" name="Google Shape;198;p42"/>
          <p:cNvGrpSpPr/>
          <p:nvPr/>
        </p:nvGrpSpPr>
        <p:grpSpPr>
          <a:xfrm>
            <a:off x="0" y="0"/>
            <a:ext cx="20104099" cy="11308555"/>
            <a:chOff x="0" y="0"/>
            <a:chExt cx="20104099" cy="11308555"/>
          </a:xfrm>
        </p:grpSpPr>
        <p:pic>
          <p:nvPicPr>
            <p:cNvPr id="199" name="Google Shape;199;p42"/>
            <p:cNvPicPr preferRelativeResize="0"/>
            <p:nvPr/>
          </p:nvPicPr>
          <p:blipFill rotWithShape="1">
            <a:blip r:embed="rId3">
              <a:alphaModFix/>
            </a:blip>
            <a:srcRect b="0" l="0" r="0" t="0"/>
            <a:stretch/>
          </p:blipFill>
          <p:spPr>
            <a:xfrm>
              <a:off x="0" y="0"/>
              <a:ext cx="20104099" cy="11308555"/>
            </a:xfrm>
            <a:prstGeom prst="rect">
              <a:avLst/>
            </a:prstGeom>
            <a:noFill/>
            <a:ln>
              <a:noFill/>
            </a:ln>
          </p:spPr>
        </p:pic>
        <p:pic>
          <p:nvPicPr>
            <p:cNvPr id="200" name="Google Shape;200;p42"/>
            <p:cNvPicPr preferRelativeResize="0"/>
            <p:nvPr/>
          </p:nvPicPr>
          <p:blipFill rotWithShape="1">
            <a:blip r:embed="rId4">
              <a:alphaModFix/>
            </a:blip>
            <a:srcRect b="0" l="0" r="0" t="0"/>
            <a:stretch/>
          </p:blipFill>
          <p:spPr>
            <a:xfrm>
              <a:off x="438101" y="425537"/>
              <a:ext cx="4683417" cy="1612515"/>
            </a:xfrm>
            <a:prstGeom prst="rect">
              <a:avLst/>
            </a:prstGeom>
            <a:noFill/>
            <a:ln>
              <a:noFill/>
            </a:ln>
          </p:spPr>
        </p:pic>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grpSp>
        <p:nvGrpSpPr>
          <p:cNvPr id="54" name="Google Shape;54;g3070d07704b_0_3"/>
          <p:cNvGrpSpPr/>
          <p:nvPr/>
        </p:nvGrpSpPr>
        <p:grpSpPr>
          <a:xfrm>
            <a:off x="0" y="0"/>
            <a:ext cx="20104096" cy="11308550"/>
            <a:chOff x="0" y="0"/>
            <a:chExt cx="20104096" cy="11308550"/>
          </a:xfrm>
        </p:grpSpPr>
        <p:pic>
          <p:nvPicPr>
            <p:cNvPr id="55" name="Google Shape;55;g3070d07704b_0_3"/>
            <p:cNvPicPr preferRelativeResize="0"/>
            <p:nvPr/>
          </p:nvPicPr>
          <p:blipFill rotWithShape="1">
            <a:blip r:embed="rId3">
              <a:alphaModFix/>
            </a:blip>
            <a:srcRect b="0" l="0" r="0" t="0"/>
            <a:stretch/>
          </p:blipFill>
          <p:spPr>
            <a:xfrm>
              <a:off x="0" y="0"/>
              <a:ext cx="20104096" cy="11308550"/>
            </a:xfrm>
            <a:prstGeom prst="rect">
              <a:avLst/>
            </a:prstGeom>
            <a:noFill/>
            <a:ln>
              <a:noFill/>
            </a:ln>
          </p:spPr>
        </p:pic>
        <p:sp>
          <p:nvSpPr>
            <p:cNvPr id="56" name="Google Shape;56;g3070d07704b_0_3"/>
            <p:cNvSpPr/>
            <p:nvPr/>
          </p:nvSpPr>
          <p:spPr>
            <a:xfrm>
              <a:off x="0" y="0"/>
              <a:ext cx="311785" cy="4121785"/>
            </a:xfrm>
            <a:custGeom>
              <a:rect b="b" l="l" r="r" t="t"/>
              <a:pathLst>
                <a:path extrusionOk="0" h="4121785" w="311785">
                  <a:moveTo>
                    <a:pt x="311613" y="0"/>
                  </a:moveTo>
                  <a:lnTo>
                    <a:pt x="0" y="0"/>
                  </a:lnTo>
                  <a:lnTo>
                    <a:pt x="0" y="4121340"/>
                  </a:lnTo>
                  <a:lnTo>
                    <a:pt x="311613" y="4121340"/>
                  </a:lnTo>
                  <a:lnTo>
                    <a:pt x="311613" y="0"/>
                  </a:lnTo>
                  <a:close/>
                </a:path>
              </a:pathLst>
            </a:custGeom>
            <a:solidFill>
              <a:srgbClr val="76B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57" name="Google Shape;57;g3070d07704b_0_3"/>
          <p:cNvSpPr txBox="1"/>
          <p:nvPr>
            <p:ph type="title"/>
          </p:nvPr>
        </p:nvSpPr>
        <p:spPr>
          <a:xfrm>
            <a:off x="863975" y="728725"/>
            <a:ext cx="7943100" cy="1536000"/>
          </a:xfrm>
          <a:prstGeom prst="rect">
            <a:avLst/>
          </a:prstGeom>
          <a:noFill/>
          <a:ln>
            <a:noFill/>
          </a:ln>
        </p:spPr>
        <p:txBody>
          <a:bodyPr anchorCtr="0" anchor="t" bIns="0" lIns="0" spcFirstLastPara="1" rIns="0" wrap="square" tIns="12050">
            <a:spAutoFit/>
          </a:bodyPr>
          <a:lstStyle/>
          <a:p>
            <a:pPr indent="0" lvl="0" marL="0" rtl="0" algn="l">
              <a:lnSpc>
                <a:spcPct val="100000"/>
              </a:lnSpc>
              <a:spcBef>
                <a:spcPts val="0"/>
              </a:spcBef>
              <a:spcAft>
                <a:spcPts val="0"/>
              </a:spcAft>
              <a:buNone/>
            </a:pPr>
            <a:r>
              <a:rPr lang="en-US" sz="4950"/>
              <a:t>Company Overview (</a:t>
            </a:r>
            <a:r>
              <a:rPr lang="en-US" sz="4950"/>
              <a:t>Nvidia</a:t>
            </a:r>
            <a:r>
              <a:rPr lang="en-US" sz="4950"/>
              <a:t>)</a:t>
            </a:r>
            <a:endParaRPr sz="4950"/>
          </a:p>
        </p:txBody>
      </p:sp>
      <p:sp>
        <p:nvSpPr>
          <p:cNvPr id="58" name="Google Shape;58;g3070d07704b_0_3"/>
          <p:cNvSpPr txBox="1"/>
          <p:nvPr/>
        </p:nvSpPr>
        <p:spPr>
          <a:xfrm>
            <a:off x="1104925" y="2811100"/>
            <a:ext cx="18052800" cy="78159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US" sz="3000">
                <a:solidFill>
                  <a:srgbClr val="CCCCCC"/>
                </a:solidFill>
                <a:latin typeface="Times New Roman"/>
                <a:ea typeface="Times New Roman"/>
                <a:cs typeface="Times New Roman"/>
                <a:sym typeface="Times New Roman"/>
              </a:rPr>
              <a:t>Nvidia is a tech company that mainly produces GPUs. Its products are used in gaming, artificial intelligence, and data centers, helping to make computing faster and smarter. In recent years, machine learning and computing platforms have been widely used in artificial intelligence and high-performance computing.</a:t>
            </a:r>
            <a:endParaRPr sz="3000">
              <a:solidFill>
                <a:srgbClr val="CCCCCC"/>
              </a:solidFill>
              <a:latin typeface="Times New Roman"/>
              <a:ea typeface="Times New Roman"/>
              <a:cs typeface="Times New Roman"/>
              <a:sym typeface="Times New Roman"/>
            </a:endParaRPr>
          </a:p>
          <a:p>
            <a:pPr indent="0" lvl="0" marL="0" rtl="0" algn="l">
              <a:spcBef>
                <a:spcPts val="0"/>
              </a:spcBef>
              <a:spcAft>
                <a:spcPts val="0"/>
              </a:spcAft>
              <a:buNone/>
            </a:pPr>
            <a:r>
              <a:t/>
            </a:r>
            <a:endParaRPr sz="3000">
              <a:solidFill>
                <a:schemeClr val="lt1"/>
              </a:solidFill>
              <a:latin typeface="Times New Roman"/>
              <a:ea typeface="Times New Roman"/>
              <a:cs typeface="Times New Roman"/>
              <a:sym typeface="Times New Roman"/>
            </a:endParaRPr>
          </a:p>
          <a:p>
            <a:pPr indent="0" lvl="0" marL="0" rtl="0" algn="l">
              <a:lnSpc>
                <a:spcPct val="135714"/>
              </a:lnSpc>
              <a:spcBef>
                <a:spcPts val="0"/>
              </a:spcBef>
              <a:spcAft>
                <a:spcPts val="0"/>
              </a:spcAft>
              <a:buNone/>
            </a:pPr>
            <a:r>
              <a:t/>
            </a:r>
            <a:endParaRPr sz="3000">
              <a:solidFill>
                <a:srgbClr val="CCCCCC"/>
              </a:solidFill>
              <a:latin typeface="Times New Roman"/>
              <a:ea typeface="Times New Roman"/>
              <a:cs typeface="Times New Roman"/>
              <a:sym typeface="Times New Roman"/>
            </a:endParaRPr>
          </a:p>
          <a:p>
            <a:pPr indent="0" lvl="0" marL="0" rtl="0" algn="l">
              <a:lnSpc>
                <a:spcPct val="135714"/>
              </a:lnSpc>
              <a:spcBef>
                <a:spcPts val="0"/>
              </a:spcBef>
              <a:spcAft>
                <a:spcPts val="0"/>
              </a:spcAft>
              <a:buNone/>
            </a:pPr>
            <a:r>
              <a:rPr lang="en-US" sz="3000">
                <a:solidFill>
                  <a:srgbClr val="CCCCCC"/>
                </a:solidFill>
                <a:latin typeface="Times New Roman"/>
                <a:ea typeface="Times New Roman"/>
                <a:cs typeface="Times New Roman"/>
                <a:sym typeface="Times New Roman"/>
              </a:rPr>
              <a:t>Major business lines the firm has </a:t>
            </a:r>
            <a:r>
              <a:rPr b="1" lang="en-US" sz="3000">
                <a:solidFill>
                  <a:srgbClr val="CCCCCC"/>
                </a:solidFill>
                <a:latin typeface="Times New Roman"/>
                <a:ea typeface="Times New Roman"/>
                <a:cs typeface="Times New Roman"/>
                <a:sym typeface="Times New Roman"/>
              </a:rPr>
              <a:t>Gaming, Data Center, Professional Visualization, Automotive and AI &amp; Machine Learning</a:t>
            </a:r>
            <a:r>
              <a:rPr lang="en-US" sz="3000">
                <a:solidFill>
                  <a:srgbClr val="CCCCCC"/>
                </a:solidFill>
                <a:latin typeface="Times New Roman"/>
                <a:ea typeface="Times New Roman"/>
                <a:cs typeface="Times New Roman"/>
                <a:sym typeface="Times New Roman"/>
              </a:rPr>
              <a:t>. Nvidia's Data Center business is its main profit driver due to the rapid growth of AI, deep learning, and high-performance computing</a:t>
            </a:r>
            <a:endParaRPr sz="3000">
              <a:solidFill>
                <a:srgbClr val="CCCCCC"/>
              </a:solidFill>
              <a:latin typeface="Times New Roman"/>
              <a:ea typeface="Times New Roman"/>
              <a:cs typeface="Times New Roman"/>
              <a:sym typeface="Times New Roman"/>
            </a:endParaRPr>
          </a:p>
          <a:p>
            <a:pPr indent="0" lvl="0" marL="0" rtl="0" algn="l">
              <a:lnSpc>
                <a:spcPct val="135714"/>
              </a:lnSpc>
              <a:spcBef>
                <a:spcPts val="0"/>
              </a:spcBef>
              <a:spcAft>
                <a:spcPts val="0"/>
              </a:spcAft>
              <a:buClr>
                <a:schemeClr val="dk1"/>
              </a:buClr>
              <a:buSzPts val="1100"/>
              <a:buFont typeface="Arial"/>
              <a:buNone/>
            </a:pPr>
            <a:r>
              <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CCCCCC"/>
              </a:solidFill>
              <a:highlight>
                <a:srgbClr val="1F1F1F"/>
              </a:highlight>
              <a:latin typeface="Courier New"/>
              <a:ea typeface="Courier New"/>
              <a:cs typeface="Courier New"/>
              <a:sym typeface="Courier New"/>
            </a:endParaRPr>
          </a:p>
          <a:p>
            <a:pPr indent="0" lvl="0" marL="0" rtl="0" algn="l">
              <a:spcBef>
                <a:spcPts val="0"/>
              </a:spcBef>
              <a:spcAft>
                <a:spcPts val="0"/>
              </a:spcAft>
              <a:buNone/>
            </a:pPr>
            <a:r>
              <a:t/>
            </a:r>
            <a:endParaRPr sz="1950">
              <a:solidFill>
                <a:schemeClr val="lt1"/>
              </a:solidFill>
              <a:latin typeface="Verdana"/>
              <a:ea typeface="Verdana"/>
              <a:cs typeface="Verdana"/>
              <a:sym typeface="Verdan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grpSp>
        <p:nvGrpSpPr>
          <p:cNvPr id="63" name="Google Shape;63;g3075d9b5028_5_4"/>
          <p:cNvGrpSpPr/>
          <p:nvPr/>
        </p:nvGrpSpPr>
        <p:grpSpPr>
          <a:xfrm>
            <a:off x="0" y="0"/>
            <a:ext cx="20104096" cy="11308550"/>
            <a:chOff x="0" y="0"/>
            <a:chExt cx="20104096" cy="11308550"/>
          </a:xfrm>
        </p:grpSpPr>
        <p:pic>
          <p:nvPicPr>
            <p:cNvPr id="64" name="Google Shape;64;g3075d9b5028_5_4"/>
            <p:cNvPicPr preferRelativeResize="0"/>
            <p:nvPr/>
          </p:nvPicPr>
          <p:blipFill rotWithShape="1">
            <a:blip r:embed="rId3">
              <a:alphaModFix/>
            </a:blip>
            <a:srcRect b="0" l="0" r="0" t="0"/>
            <a:stretch/>
          </p:blipFill>
          <p:spPr>
            <a:xfrm>
              <a:off x="0" y="0"/>
              <a:ext cx="20104096" cy="11308550"/>
            </a:xfrm>
            <a:prstGeom prst="rect">
              <a:avLst/>
            </a:prstGeom>
            <a:noFill/>
            <a:ln>
              <a:noFill/>
            </a:ln>
          </p:spPr>
        </p:pic>
        <p:sp>
          <p:nvSpPr>
            <p:cNvPr id="65" name="Google Shape;65;g3075d9b5028_5_4"/>
            <p:cNvSpPr/>
            <p:nvPr/>
          </p:nvSpPr>
          <p:spPr>
            <a:xfrm>
              <a:off x="0" y="0"/>
              <a:ext cx="311785" cy="4121785"/>
            </a:xfrm>
            <a:custGeom>
              <a:rect b="b" l="l" r="r" t="t"/>
              <a:pathLst>
                <a:path extrusionOk="0" h="4121785" w="311785">
                  <a:moveTo>
                    <a:pt x="311613" y="0"/>
                  </a:moveTo>
                  <a:lnTo>
                    <a:pt x="0" y="0"/>
                  </a:lnTo>
                  <a:lnTo>
                    <a:pt x="0" y="4121340"/>
                  </a:lnTo>
                  <a:lnTo>
                    <a:pt x="311613" y="4121340"/>
                  </a:lnTo>
                  <a:lnTo>
                    <a:pt x="311613" y="0"/>
                  </a:lnTo>
                  <a:close/>
                </a:path>
              </a:pathLst>
            </a:custGeom>
            <a:solidFill>
              <a:srgbClr val="76B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66" name="Google Shape;66;g3075d9b5028_5_4"/>
          <p:cNvSpPr txBox="1"/>
          <p:nvPr>
            <p:ph type="title"/>
          </p:nvPr>
        </p:nvSpPr>
        <p:spPr>
          <a:xfrm>
            <a:off x="750225" y="728725"/>
            <a:ext cx="10656600" cy="774000"/>
          </a:xfrm>
          <a:prstGeom prst="rect">
            <a:avLst/>
          </a:prstGeom>
          <a:noFill/>
          <a:ln>
            <a:noFill/>
          </a:ln>
        </p:spPr>
        <p:txBody>
          <a:bodyPr anchorCtr="0" anchor="t" bIns="0" lIns="0" spcFirstLastPara="1" rIns="0" wrap="square" tIns="12050">
            <a:spAutoFit/>
          </a:bodyPr>
          <a:lstStyle/>
          <a:p>
            <a:pPr indent="0" lvl="0" marL="0" rtl="0" algn="l">
              <a:lnSpc>
                <a:spcPct val="100000"/>
              </a:lnSpc>
              <a:spcBef>
                <a:spcPts val="0"/>
              </a:spcBef>
              <a:spcAft>
                <a:spcPts val="0"/>
              </a:spcAft>
              <a:buNone/>
            </a:pPr>
            <a:r>
              <a:rPr lang="en-US" sz="4950"/>
              <a:t>Profit and Stock</a:t>
            </a:r>
            <a:r>
              <a:rPr lang="en-US" sz="4950"/>
              <a:t> Overview</a:t>
            </a:r>
            <a:endParaRPr sz="4950"/>
          </a:p>
        </p:txBody>
      </p:sp>
      <p:sp>
        <p:nvSpPr>
          <p:cNvPr id="67" name="Google Shape;67;g3075d9b5028_5_4"/>
          <p:cNvSpPr txBox="1"/>
          <p:nvPr/>
        </p:nvSpPr>
        <p:spPr>
          <a:xfrm>
            <a:off x="190550" y="2432450"/>
            <a:ext cx="7539600" cy="69597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t/>
            </a:r>
            <a:endParaRPr sz="3000">
              <a:solidFill>
                <a:srgbClr val="CCCCCC"/>
              </a:solidFill>
              <a:latin typeface="Times New Roman"/>
              <a:ea typeface="Times New Roman"/>
              <a:cs typeface="Times New Roman"/>
              <a:sym typeface="Times New Roman"/>
            </a:endParaRPr>
          </a:p>
          <a:p>
            <a:pPr indent="0" lvl="0" marL="0" rtl="0" algn="l">
              <a:lnSpc>
                <a:spcPct val="135714"/>
              </a:lnSpc>
              <a:spcBef>
                <a:spcPts val="0"/>
              </a:spcBef>
              <a:spcAft>
                <a:spcPts val="0"/>
              </a:spcAft>
              <a:buClr>
                <a:schemeClr val="dk1"/>
              </a:buClr>
              <a:buSzPts val="1100"/>
              <a:buFont typeface="Arial"/>
              <a:buNone/>
            </a:pPr>
            <a:r>
              <a:rPr lang="en-US" sz="3000">
                <a:solidFill>
                  <a:srgbClr val="CCCCCC"/>
                </a:solidFill>
                <a:latin typeface="Times New Roman"/>
                <a:ea typeface="Times New Roman"/>
                <a:cs typeface="Times New Roman"/>
                <a:sym typeface="Times New Roman"/>
              </a:rPr>
              <a:t>Major business lines &amp; profit engine (in 2024):</a:t>
            </a:r>
            <a:endParaRPr sz="3000">
              <a:solidFill>
                <a:srgbClr val="CCCCCC"/>
              </a:solidFill>
              <a:latin typeface="Times New Roman"/>
              <a:ea typeface="Times New Roman"/>
              <a:cs typeface="Times New Roman"/>
              <a:sym typeface="Times New Roman"/>
            </a:endParaRPr>
          </a:p>
          <a:p>
            <a:pPr indent="0" lvl="0" marL="0" rtl="0" algn="l">
              <a:lnSpc>
                <a:spcPct val="135714"/>
              </a:lnSpc>
              <a:spcBef>
                <a:spcPts val="0"/>
              </a:spcBef>
              <a:spcAft>
                <a:spcPts val="0"/>
              </a:spcAft>
              <a:buClr>
                <a:schemeClr val="dk1"/>
              </a:buClr>
              <a:buSzPts val="1100"/>
              <a:buFont typeface="Arial"/>
              <a:buNone/>
            </a:pPr>
            <a:r>
              <a:rPr lang="en-US" sz="3000">
                <a:solidFill>
                  <a:srgbClr val="CCCCCC"/>
                </a:solidFill>
                <a:latin typeface="Times New Roman"/>
                <a:ea typeface="Times New Roman"/>
                <a:cs typeface="Times New Roman"/>
                <a:sym typeface="Times New Roman"/>
              </a:rPr>
              <a:t>   </a:t>
            </a:r>
            <a:r>
              <a:rPr lang="en-US" sz="2800">
                <a:solidFill>
                  <a:srgbClr val="CCCCCC"/>
                </a:solidFill>
                <a:latin typeface="Times New Roman"/>
                <a:ea typeface="Times New Roman"/>
                <a:cs typeface="Times New Roman"/>
                <a:sym typeface="Times New Roman"/>
              </a:rPr>
              <a:t>Data Center: $15.01 billion (55.6%)</a:t>
            </a:r>
            <a:endParaRPr sz="3000">
              <a:solidFill>
                <a:srgbClr val="CCCCCC"/>
              </a:solidFill>
              <a:latin typeface="Times New Roman"/>
              <a:ea typeface="Times New Roman"/>
              <a:cs typeface="Times New Roman"/>
              <a:sym typeface="Times New Roman"/>
            </a:endParaRPr>
          </a:p>
          <a:p>
            <a:pPr indent="0" lvl="0" marL="0" rtl="0" algn="l">
              <a:lnSpc>
                <a:spcPct val="135714"/>
              </a:lnSpc>
              <a:spcBef>
                <a:spcPts val="0"/>
              </a:spcBef>
              <a:spcAft>
                <a:spcPts val="0"/>
              </a:spcAft>
              <a:buClr>
                <a:schemeClr val="dk1"/>
              </a:buClr>
              <a:buSzPts val="1100"/>
              <a:buFont typeface="Arial"/>
              <a:buNone/>
            </a:pPr>
            <a:r>
              <a:rPr lang="en-US" sz="2800">
                <a:solidFill>
                  <a:srgbClr val="CCCCCC"/>
                </a:solidFill>
                <a:latin typeface="Times New Roman"/>
                <a:ea typeface="Times New Roman"/>
                <a:cs typeface="Times New Roman"/>
                <a:sym typeface="Times New Roman"/>
              </a:rPr>
              <a:t>   Gaming: $8.52 billion (31.6%)</a:t>
            </a:r>
            <a:endParaRPr sz="2800">
              <a:solidFill>
                <a:srgbClr val="CCCCCC"/>
              </a:solidFill>
              <a:latin typeface="Times New Roman"/>
              <a:ea typeface="Times New Roman"/>
              <a:cs typeface="Times New Roman"/>
              <a:sym typeface="Times New Roman"/>
            </a:endParaRPr>
          </a:p>
          <a:p>
            <a:pPr indent="0" lvl="0" marL="0" rtl="0" algn="l">
              <a:lnSpc>
                <a:spcPct val="135714"/>
              </a:lnSpc>
              <a:spcBef>
                <a:spcPts val="0"/>
              </a:spcBef>
              <a:spcAft>
                <a:spcPts val="0"/>
              </a:spcAft>
              <a:buClr>
                <a:schemeClr val="dk1"/>
              </a:buClr>
              <a:buSzPts val="1100"/>
              <a:buFont typeface="Arial"/>
              <a:buNone/>
            </a:pPr>
            <a:r>
              <a:rPr lang="en-US" sz="2800">
                <a:solidFill>
                  <a:srgbClr val="CCCCCC"/>
                </a:solidFill>
                <a:latin typeface="Times New Roman"/>
                <a:ea typeface="Times New Roman"/>
                <a:cs typeface="Times New Roman"/>
                <a:sym typeface="Times New Roman"/>
              </a:rPr>
              <a:t>   Professional Visualization: $1.47 billion (5.4%)</a:t>
            </a:r>
            <a:endParaRPr sz="2800">
              <a:solidFill>
                <a:srgbClr val="CCCCCC"/>
              </a:solidFill>
              <a:latin typeface="Times New Roman"/>
              <a:ea typeface="Times New Roman"/>
              <a:cs typeface="Times New Roman"/>
              <a:sym typeface="Times New Roman"/>
            </a:endParaRPr>
          </a:p>
          <a:p>
            <a:pPr indent="0" lvl="0" marL="0" rtl="0" algn="l">
              <a:lnSpc>
                <a:spcPct val="135714"/>
              </a:lnSpc>
              <a:spcBef>
                <a:spcPts val="0"/>
              </a:spcBef>
              <a:spcAft>
                <a:spcPts val="0"/>
              </a:spcAft>
              <a:buClr>
                <a:schemeClr val="dk1"/>
              </a:buClr>
              <a:buSzPts val="1100"/>
              <a:buFont typeface="Arial"/>
              <a:buNone/>
            </a:pPr>
            <a:r>
              <a:rPr lang="en-US" sz="2800">
                <a:solidFill>
                  <a:srgbClr val="CCCCCC"/>
                </a:solidFill>
                <a:latin typeface="Times New Roman"/>
                <a:ea typeface="Times New Roman"/>
                <a:cs typeface="Times New Roman"/>
                <a:sym typeface="Times New Roman"/>
              </a:rPr>
              <a:t>   Automotive: $0.903 billion (3.3%)</a:t>
            </a:r>
            <a:endParaRPr sz="2800">
              <a:solidFill>
                <a:srgbClr val="CCCCCC"/>
              </a:solidFill>
              <a:latin typeface="Times New Roman"/>
              <a:ea typeface="Times New Roman"/>
              <a:cs typeface="Times New Roman"/>
              <a:sym typeface="Times New Roman"/>
            </a:endParaRPr>
          </a:p>
          <a:p>
            <a:pPr indent="0" lvl="0" marL="0" rtl="0" algn="l">
              <a:lnSpc>
                <a:spcPct val="135714"/>
              </a:lnSpc>
              <a:spcBef>
                <a:spcPts val="0"/>
              </a:spcBef>
              <a:spcAft>
                <a:spcPts val="0"/>
              </a:spcAft>
              <a:buClr>
                <a:schemeClr val="dk1"/>
              </a:buClr>
              <a:buSzPts val="1100"/>
              <a:buFont typeface="Arial"/>
              <a:buNone/>
            </a:pPr>
            <a:r>
              <a:rPr lang="en-US" sz="2800">
                <a:solidFill>
                  <a:srgbClr val="CCCCCC"/>
                </a:solidFill>
                <a:latin typeface="Times New Roman"/>
                <a:ea typeface="Times New Roman"/>
                <a:cs typeface="Times New Roman"/>
                <a:sym typeface="Times New Roman"/>
              </a:rPr>
              <a:t>   OEM and Others: $1.06 billion (4.1%)</a:t>
            </a:r>
            <a:endParaRPr sz="2800">
              <a:solidFill>
                <a:srgbClr val="CCCCCC"/>
              </a:solidFill>
              <a:latin typeface="Times New Roman"/>
              <a:ea typeface="Times New Roman"/>
              <a:cs typeface="Times New Roman"/>
              <a:sym typeface="Times New Roman"/>
            </a:endParaRPr>
          </a:p>
          <a:p>
            <a:pPr indent="0" lvl="0" marL="0" rtl="0" algn="l">
              <a:spcBef>
                <a:spcPts val="0"/>
              </a:spcBef>
              <a:spcAft>
                <a:spcPts val="0"/>
              </a:spcAft>
              <a:buNone/>
            </a:pPr>
            <a:r>
              <a:t/>
            </a:r>
            <a:endParaRPr sz="1950">
              <a:solidFill>
                <a:schemeClr val="lt1"/>
              </a:solidFill>
              <a:latin typeface="Verdana"/>
              <a:ea typeface="Verdana"/>
              <a:cs typeface="Verdana"/>
              <a:sym typeface="Verdana"/>
            </a:endParaRPr>
          </a:p>
        </p:txBody>
      </p:sp>
      <p:pic>
        <p:nvPicPr>
          <p:cNvPr id="68" name="Google Shape;68;g3075d9b5028_5_4"/>
          <p:cNvPicPr preferRelativeResize="0"/>
          <p:nvPr/>
        </p:nvPicPr>
        <p:blipFill>
          <a:blip r:embed="rId4">
            <a:alphaModFix/>
          </a:blip>
          <a:stretch>
            <a:fillRect/>
          </a:stretch>
        </p:blipFill>
        <p:spPr>
          <a:xfrm>
            <a:off x="7730138" y="2755688"/>
            <a:ext cx="12144375" cy="7781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grpSp>
        <p:nvGrpSpPr>
          <p:cNvPr id="73" name="Google Shape;73;p35"/>
          <p:cNvGrpSpPr/>
          <p:nvPr/>
        </p:nvGrpSpPr>
        <p:grpSpPr>
          <a:xfrm>
            <a:off x="0" y="0"/>
            <a:ext cx="20104099" cy="11308550"/>
            <a:chOff x="0" y="0"/>
            <a:chExt cx="20104099" cy="11308550"/>
          </a:xfrm>
        </p:grpSpPr>
        <p:pic>
          <p:nvPicPr>
            <p:cNvPr id="74" name="Google Shape;74;p35"/>
            <p:cNvPicPr preferRelativeResize="0"/>
            <p:nvPr/>
          </p:nvPicPr>
          <p:blipFill rotWithShape="1">
            <a:blip r:embed="rId3">
              <a:alphaModFix/>
            </a:blip>
            <a:srcRect b="0" l="0" r="0" t="0"/>
            <a:stretch/>
          </p:blipFill>
          <p:spPr>
            <a:xfrm>
              <a:off x="0" y="0"/>
              <a:ext cx="20104099" cy="11308550"/>
            </a:xfrm>
            <a:prstGeom prst="rect">
              <a:avLst/>
            </a:prstGeom>
            <a:noFill/>
            <a:ln>
              <a:noFill/>
            </a:ln>
          </p:spPr>
        </p:pic>
        <p:sp>
          <p:nvSpPr>
            <p:cNvPr id="75" name="Google Shape;75;p35"/>
            <p:cNvSpPr/>
            <p:nvPr/>
          </p:nvSpPr>
          <p:spPr>
            <a:xfrm>
              <a:off x="0" y="0"/>
              <a:ext cx="311785" cy="4121785"/>
            </a:xfrm>
            <a:custGeom>
              <a:rect b="b" l="l" r="r" t="t"/>
              <a:pathLst>
                <a:path extrusionOk="0" h="4121785" w="311785">
                  <a:moveTo>
                    <a:pt x="311613" y="0"/>
                  </a:moveTo>
                  <a:lnTo>
                    <a:pt x="0" y="0"/>
                  </a:lnTo>
                  <a:lnTo>
                    <a:pt x="0" y="4121340"/>
                  </a:lnTo>
                  <a:lnTo>
                    <a:pt x="311613" y="4121340"/>
                  </a:lnTo>
                  <a:lnTo>
                    <a:pt x="311613" y="0"/>
                  </a:lnTo>
                  <a:close/>
                </a:path>
              </a:pathLst>
            </a:custGeom>
            <a:solidFill>
              <a:srgbClr val="76B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76" name="Google Shape;76;p35"/>
          <p:cNvSpPr txBox="1"/>
          <p:nvPr>
            <p:ph type="title"/>
          </p:nvPr>
        </p:nvSpPr>
        <p:spPr>
          <a:xfrm>
            <a:off x="847725" y="3458575"/>
            <a:ext cx="6246600" cy="1536000"/>
          </a:xfrm>
          <a:prstGeom prst="rect">
            <a:avLst/>
          </a:prstGeom>
          <a:noFill/>
          <a:ln>
            <a:noFill/>
          </a:ln>
        </p:spPr>
        <p:txBody>
          <a:bodyPr anchorCtr="0" anchor="t" bIns="0" lIns="0" spcFirstLastPara="1" rIns="0" wrap="square" tIns="12050">
            <a:spAutoFit/>
          </a:bodyPr>
          <a:lstStyle/>
          <a:p>
            <a:pPr indent="0" lvl="0" marL="0" rtl="0" algn="l">
              <a:lnSpc>
                <a:spcPct val="100000"/>
              </a:lnSpc>
              <a:spcBef>
                <a:spcPts val="0"/>
              </a:spcBef>
              <a:spcAft>
                <a:spcPts val="0"/>
              </a:spcAft>
              <a:buNone/>
            </a:pPr>
            <a:r>
              <a:rPr lang="en-US" sz="4950"/>
              <a:t>Stock Performance Comparison</a:t>
            </a:r>
            <a:endParaRPr sz="495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g3075d9b5028_7_0"/>
          <p:cNvSpPr txBox="1"/>
          <p:nvPr>
            <p:ph type="title"/>
          </p:nvPr>
        </p:nvSpPr>
        <p:spPr>
          <a:xfrm>
            <a:off x="1758624" y="707836"/>
            <a:ext cx="16587000" cy="1380000"/>
          </a:xfrm>
          <a:prstGeom prst="rect">
            <a:avLst/>
          </a:prstGeom>
          <a:noFill/>
          <a:ln>
            <a:noFill/>
          </a:ln>
        </p:spPr>
        <p:txBody>
          <a:bodyPr anchorCtr="0" anchor="t" bIns="0" lIns="0" spcFirstLastPara="1" rIns="0" wrap="square" tIns="13325">
            <a:spAutoFit/>
          </a:bodyPr>
          <a:lstStyle/>
          <a:p>
            <a:pPr indent="0" lvl="0" marL="0" rtl="0" algn="ctr">
              <a:lnSpc>
                <a:spcPct val="100000"/>
              </a:lnSpc>
              <a:spcBef>
                <a:spcPts val="0"/>
              </a:spcBef>
              <a:spcAft>
                <a:spcPts val="0"/>
              </a:spcAft>
              <a:buNone/>
            </a:pPr>
            <a:r>
              <a:rPr lang="en-US"/>
              <a:t>S</a:t>
            </a:r>
            <a:r>
              <a:rPr lang="en-US"/>
              <a:t>tock Price History(Jan 2020 - Aug 2024)</a:t>
            </a:r>
            <a:endParaRPr/>
          </a:p>
          <a:p>
            <a:pPr indent="0" lvl="0" marL="0" rtl="0" algn="ctr">
              <a:spcBef>
                <a:spcPts val="85"/>
              </a:spcBef>
              <a:spcAft>
                <a:spcPts val="0"/>
              </a:spcAft>
              <a:buClr>
                <a:schemeClr val="dk1"/>
              </a:buClr>
              <a:buFont typeface="Arial"/>
              <a:buNone/>
            </a:pPr>
            <a:r>
              <a:rPr b="0" lang="en-US" sz="2600">
                <a:solidFill>
                  <a:srgbClr val="76B800"/>
                </a:solidFill>
                <a:latin typeface="Verdana"/>
                <a:ea typeface="Verdana"/>
                <a:cs typeface="Verdana"/>
                <a:sym typeface="Verdana"/>
              </a:rPr>
              <a:t>Comparative Analysis of Leading Tech Stock</a:t>
            </a:r>
            <a:endParaRPr/>
          </a:p>
          <a:p>
            <a:pPr indent="-203200" lvl="0" marL="203200" rtl="0" algn="l">
              <a:lnSpc>
                <a:spcPct val="115000"/>
              </a:lnSpc>
              <a:spcBef>
                <a:spcPts val="0"/>
              </a:spcBef>
              <a:spcAft>
                <a:spcPts val="0"/>
              </a:spcAft>
              <a:buClr>
                <a:schemeClr val="dk1"/>
              </a:buClr>
              <a:buSzPts val="1100"/>
              <a:buFont typeface="Arial"/>
              <a:buNone/>
            </a:pPr>
            <a:r>
              <a:rPr lang="en-US" sz="1050">
                <a:solidFill>
                  <a:srgbClr val="0E0E0E"/>
                </a:solidFill>
                <a:latin typeface="Arial"/>
                <a:ea typeface="Arial"/>
                <a:cs typeface="Arial"/>
                <a:sym typeface="Arial"/>
              </a:rPr>
              <a:t>Comparative Analysis of Leading Tech Stocks (2020-2024)</a:t>
            </a:r>
            <a:endParaRPr sz="1050">
              <a:solidFill>
                <a:srgbClr val="0E0E0E"/>
              </a:solidFill>
              <a:latin typeface="Arial"/>
              <a:ea typeface="Arial"/>
              <a:cs typeface="Arial"/>
              <a:sym typeface="Arial"/>
            </a:endParaRPr>
          </a:p>
          <a:p>
            <a:pPr indent="-203200" lvl="0" marL="203200" rtl="0" algn="l">
              <a:lnSpc>
                <a:spcPct val="115000"/>
              </a:lnSpc>
              <a:spcBef>
                <a:spcPts val="0"/>
              </a:spcBef>
              <a:spcAft>
                <a:spcPts val="0"/>
              </a:spcAft>
              <a:buSzPts val="1100"/>
              <a:buNone/>
            </a:pPr>
            <a:r>
              <a:rPr lang="en-US" sz="1050">
                <a:solidFill>
                  <a:srgbClr val="0E0E0E"/>
                </a:solidFill>
                <a:latin typeface="Arial"/>
                <a:ea typeface="Arial"/>
                <a:cs typeface="Arial"/>
                <a:sym typeface="Arial"/>
              </a:rPr>
              <a:t>Comparative Analysis of Leading Tech Stocks (2020-2024)</a:t>
            </a:r>
            <a:endParaRPr b="0" sz="2600">
              <a:solidFill>
                <a:srgbClr val="76B800"/>
              </a:solidFill>
              <a:latin typeface="Verdana"/>
              <a:ea typeface="Verdana"/>
              <a:cs typeface="Verdana"/>
              <a:sym typeface="Verdana"/>
            </a:endParaRPr>
          </a:p>
        </p:txBody>
      </p:sp>
      <p:sp>
        <p:nvSpPr>
          <p:cNvPr id="82" name="Google Shape;82;g3075d9b5028_7_0"/>
          <p:cNvSpPr txBox="1"/>
          <p:nvPr/>
        </p:nvSpPr>
        <p:spPr>
          <a:xfrm>
            <a:off x="11922675" y="2879525"/>
            <a:ext cx="74772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200">
              <a:solidFill>
                <a:schemeClr val="lt1"/>
              </a:solidFill>
              <a:latin typeface="Verdana"/>
              <a:ea typeface="Verdana"/>
              <a:cs typeface="Verdana"/>
              <a:sym typeface="Verdana"/>
            </a:endParaRPr>
          </a:p>
        </p:txBody>
      </p:sp>
      <p:pic>
        <p:nvPicPr>
          <p:cNvPr id="83" name="Google Shape;83;g3075d9b5028_7_0"/>
          <p:cNvPicPr preferRelativeResize="0"/>
          <p:nvPr/>
        </p:nvPicPr>
        <p:blipFill>
          <a:blip r:embed="rId3">
            <a:alphaModFix/>
          </a:blip>
          <a:stretch>
            <a:fillRect/>
          </a:stretch>
        </p:blipFill>
        <p:spPr>
          <a:xfrm>
            <a:off x="2501038" y="2087825"/>
            <a:ext cx="15102024" cy="9002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g3070d07704b_2_6"/>
          <p:cNvSpPr txBox="1"/>
          <p:nvPr>
            <p:ph type="title"/>
          </p:nvPr>
        </p:nvSpPr>
        <p:spPr>
          <a:xfrm>
            <a:off x="1758624" y="707836"/>
            <a:ext cx="16587000" cy="1032600"/>
          </a:xfrm>
          <a:prstGeom prst="rect">
            <a:avLst/>
          </a:prstGeom>
          <a:noFill/>
          <a:ln>
            <a:noFill/>
          </a:ln>
        </p:spPr>
        <p:txBody>
          <a:bodyPr anchorCtr="0" anchor="t" bIns="0" lIns="0" spcFirstLastPara="1" rIns="0" wrap="square" tIns="13325">
            <a:spAutoFit/>
          </a:bodyPr>
          <a:lstStyle/>
          <a:p>
            <a:pPr indent="0" lvl="0" marL="0" rtl="0" algn="ctr">
              <a:lnSpc>
                <a:spcPct val="100000"/>
              </a:lnSpc>
              <a:spcBef>
                <a:spcPts val="0"/>
              </a:spcBef>
              <a:spcAft>
                <a:spcPts val="0"/>
              </a:spcAft>
              <a:buNone/>
            </a:pPr>
            <a:r>
              <a:rPr lang="en-US"/>
              <a:t>Stock Price Distribution Analysis (KDE)</a:t>
            </a:r>
            <a:endParaRPr/>
          </a:p>
          <a:p>
            <a:pPr indent="0" lvl="0" marL="0" rtl="0" algn="ctr">
              <a:lnSpc>
                <a:spcPct val="100000"/>
              </a:lnSpc>
              <a:spcBef>
                <a:spcPts val="85"/>
              </a:spcBef>
              <a:spcAft>
                <a:spcPts val="0"/>
              </a:spcAft>
              <a:buNone/>
            </a:pPr>
            <a:r>
              <a:rPr b="0" lang="en-US" sz="2600">
                <a:solidFill>
                  <a:srgbClr val="76B800"/>
                </a:solidFill>
                <a:latin typeface="Verdana"/>
                <a:ea typeface="Verdana"/>
                <a:cs typeface="Verdana"/>
                <a:sym typeface="Verdana"/>
              </a:rPr>
              <a:t>Key Statistical Parameters</a:t>
            </a:r>
            <a:endParaRPr sz="2600">
              <a:latin typeface="Verdana"/>
              <a:ea typeface="Verdana"/>
              <a:cs typeface="Verdana"/>
              <a:sym typeface="Verdana"/>
            </a:endParaRPr>
          </a:p>
        </p:txBody>
      </p:sp>
      <p:sp>
        <p:nvSpPr>
          <p:cNvPr id="89" name="Google Shape;89;g3070d07704b_2_6"/>
          <p:cNvSpPr txBox="1"/>
          <p:nvPr/>
        </p:nvSpPr>
        <p:spPr>
          <a:xfrm>
            <a:off x="11922675" y="2879525"/>
            <a:ext cx="74772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200">
              <a:solidFill>
                <a:schemeClr val="lt1"/>
              </a:solidFill>
              <a:latin typeface="Verdana"/>
              <a:ea typeface="Verdana"/>
              <a:cs typeface="Verdana"/>
              <a:sym typeface="Verdana"/>
            </a:endParaRPr>
          </a:p>
        </p:txBody>
      </p:sp>
      <p:graphicFrame>
        <p:nvGraphicFramePr>
          <p:cNvPr id="90" name="Google Shape;90;g3070d07704b_2_6"/>
          <p:cNvGraphicFramePr/>
          <p:nvPr/>
        </p:nvGraphicFramePr>
        <p:xfrm>
          <a:off x="1200738" y="4131363"/>
          <a:ext cx="3000000" cy="3000000"/>
        </p:xfrm>
        <a:graphic>
          <a:graphicData uri="http://schemas.openxmlformats.org/drawingml/2006/table">
            <a:tbl>
              <a:tblPr>
                <a:noFill/>
                <a:tableStyleId>{9B539F47-DBF9-4240-A079-0C95C0564372}</a:tableStyleId>
              </a:tblPr>
              <a:tblGrid>
                <a:gridCol w="2599875"/>
                <a:gridCol w="2599875"/>
                <a:gridCol w="2599875"/>
                <a:gridCol w="2599875"/>
                <a:gridCol w="2599875"/>
                <a:gridCol w="2599875"/>
                <a:gridCol w="2599875"/>
              </a:tblGrid>
              <a:tr h="609325">
                <a:tc>
                  <a:txBody>
                    <a:bodyPr/>
                    <a:lstStyle/>
                    <a:p>
                      <a:pPr indent="0" lvl="0" marL="0" rtl="0" algn="l">
                        <a:spcBef>
                          <a:spcPts val="0"/>
                        </a:spcBef>
                        <a:spcAft>
                          <a:spcPts val="0"/>
                        </a:spcAft>
                        <a:buNone/>
                      </a:pPr>
                      <a:r>
                        <a:t/>
                      </a:r>
                      <a:endParaRPr sz="2500">
                        <a:solidFill>
                          <a:schemeClr val="lt1"/>
                        </a:solidFill>
                      </a:endParaRPr>
                    </a:p>
                  </a:txBody>
                  <a:tcPr marT="91425" marB="91425" marR="91425" marL="91425">
                    <a:lnR cap="flat" cmpd="sng" w="9525">
                      <a:solidFill>
                        <a:schemeClr val="lt1"/>
                      </a:solidFill>
                      <a:prstDash val="solid"/>
                      <a:round/>
                      <a:headEnd len="sm" w="sm" type="none"/>
                      <a:tailEnd len="sm" w="sm" type="none"/>
                    </a:lnR>
                  </a:tcPr>
                </a:tc>
                <a:tc>
                  <a:txBody>
                    <a:bodyPr/>
                    <a:lstStyle/>
                    <a:p>
                      <a:pPr indent="0" lvl="0" marL="0" rtl="0" algn="l">
                        <a:spcBef>
                          <a:spcPts val="0"/>
                        </a:spcBef>
                        <a:spcAft>
                          <a:spcPts val="0"/>
                        </a:spcAft>
                        <a:buNone/>
                      </a:pPr>
                      <a:r>
                        <a:rPr b="1" lang="en-US" sz="2500">
                          <a:solidFill>
                            <a:schemeClr val="lt1"/>
                          </a:solidFill>
                        </a:rPr>
                        <a:t>NVDA</a:t>
                      </a:r>
                      <a:endParaRPr b="1" sz="25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b="1" lang="en-US" sz="2500">
                          <a:solidFill>
                            <a:schemeClr val="lt1"/>
                          </a:solidFill>
                        </a:rPr>
                        <a:t>AMD</a:t>
                      </a:r>
                      <a:endParaRPr b="1" sz="2500">
                        <a:solidFill>
                          <a:schemeClr val="lt1"/>
                        </a:solidFill>
                      </a:endParaRPr>
                    </a:p>
                  </a:txBody>
                  <a:tcPr marT="91425" marB="91425" marR="91425" marL="91425">
                    <a:lnL cap="flat" cmpd="sng" w="9525">
                      <a:solidFill>
                        <a:schemeClr val="lt1"/>
                      </a:solidFill>
                      <a:prstDash val="solid"/>
                      <a:round/>
                      <a:headEnd len="sm" w="sm" type="none"/>
                      <a:tailEnd len="sm" w="sm" type="none"/>
                    </a:lnL>
                  </a:tcPr>
                </a:tc>
                <a:tc>
                  <a:txBody>
                    <a:bodyPr/>
                    <a:lstStyle/>
                    <a:p>
                      <a:pPr indent="0" lvl="0" marL="0" rtl="0" algn="l">
                        <a:spcBef>
                          <a:spcPts val="0"/>
                        </a:spcBef>
                        <a:spcAft>
                          <a:spcPts val="0"/>
                        </a:spcAft>
                        <a:buNone/>
                      </a:pPr>
                      <a:r>
                        <a:rPr b="1" lang="en-US" sz="2500">
                          <a:solidFill>
                            <a:schemeClr val="lt1"/>
                          </a:solidFill>
                        </a:rPr>
                        <a:t>INTE</a:t>
                      </a:r>
                      <a:endParaRPr b="1" sz="2500">
                        <a:solidFill>
                          <a:schemeClr val="lt1"/>
                        </a:solidFill>
                      </a:endParaRPr>
                    </a:p>
                  </a:txBody>
                  <a:tcPr marT="91425" marB="91425" marR="91425" marL="91425"/>
                </a:tc>
                <a:tc>
                  <a:txBody>
                    <a:bodyPr/>
                    <a:lstStyle/>
                    <a:p>
                      <a:pPr indent="0" lvl="0" marL="0" rtl="0" algn="l">
                        <a:spcBef>
                          <a:spcPts val="0"/>
                        </a:spcBef>
                        <a:spcAft>
                          <a:spcPts val="0"/>
                        </a:spcAft>
                        <a:buNone/>
                      </a:pPr>
                      <a:r>
                        <a:rPr b="1" lang="en-US" sz="2500">
                          <a:solidFill>
                            <a:schemeClr val="lt1"/>
                          </a:solidFill>
                        </a:rPr>
                        <a:t>QCOM</a:t>
                      </a:r>
                      <a:endParaRPr b="1" sz="2500">
                        <a:solidFill>
                          <a:schemeClr val="lt1"/>
                        </a:solidFill>
                      </a:endParaRPr>
                    </a:p>
                  </a:txBody>
                  <a:tcPr marT="91425" marB="91425" marR="91425" marL="91425"/>
                </a:tc>
                <a:tc>
                  <a:txBody>
                    <a:bodyPr/>
                    <a:lstStyle/>
                    <a:p>
                      <a:pPr indent="0" lvl="0" marL="0" rtl="0" algn="l">
                        <a:spcBef>
                          <a:spcPts val="0"/>
                        </a:spcBef>
                        <a:spcAft>
                          <a:spcPts val="0"/>
                        </a:spcAft>
                        <a:buNone/>
                      </a:pPr>
                      <a:r>
                        <a:rPr b="1" lang="en-US" sz="2500">
                          <a:solidFill>
                            <a:schemeClr val="lt1"/>
                          </a:solidFill>
                        </a:rPr>
                        <a:t>AAPL</a:t>
                      </a:r>
                      <a:endParaRPr b="1" sz="2500">
                        <a:solidFill>
                          <a:schemeClr val="lt1"/>
                        </a:solidFill>
                      </a:endParaRPr>
                    </a:p>
                  </a:txBody>
                  <a:tcPr marT="91425" marB="91425" marR="91425" marL="91425"/>
                </a:tc>
                <a:tc>
                  <a:txBody>
                    <a:bodyPr/>
                    <a:lstStyle/>
                    <a:p>
                      <a:pPr indent="0" lvl="0" marL="0" rtl="0" algn="l">
                        <a:spcBef>
                          <a:spcPts val="0"/>
                        </a:spcBef>
                        <a:spcAft>
                          <a:spcPts val="0"/>
                        </a:spcAft>
                        <a:buNone/>
                      </a:pPr>
                      <a:r>
                        <a:rPr b="1" lang="en-US" sz="2500">
                          <a:solidFill>
                            <a:schemeClr val="lt1"/>
                          </a:solidFill>
                        </a:rPr>
                        <a:t>AVGO</a:t>
                      </a:r>
                      <a:endParaRPr b="1" sz="2500">
                        <a:solidFill>
                          <a:schemeClr val="lt1"/>
                        </a:solidFill>
                      </a:endParaRPr>
                    </a:p>
                  </a:txBody>
                  <a:tcPr marT="91425" marB="91425" marR="91425" marL="91425"/>
                </a:tc>
              </a:tr>
              <a:tr h="609325">
                <a:tc>
                  <a:txBody>
                    <a:bodyPr/>
                    <a:lstStyle/>
                    <a:p>
                      <a:pPr indent="0" lvl="0" marL="0" rtl="0" algn="l">
                        <a:spcBef>
                          <a:spcPts val="0"/>
                        </a:spcBef>
                        <a:spcAft>
                          <a:spcPts val="0"/>
                        </a:spcAft>
                        <a:buNone/>
                      </a:pPr>
                      <a:r>
                        <a:rPr b="1" lang="en-US" sz="2500">
                          <a:solidFill>
                            <a:schemeClr val="lt1"/>
                          </a:solidFill>
                        </a:rPr>
                        <a:t>Mean</a:t>
                      </a:r>
                      <a:endParaRPr b="1" sz="2500">
                        <a:solidFill>
                          <a:schemeClr val="lt1"/>
                        </a:solidFill>
                      </a:endParaRPr>
                    </a:p>
                  </a:txBody>
                  <a:tcPr marT="91425" marB="91425" marR="91425" marL="91425"/>
                </a:tc>
                <a:tc>
                  <a:txBody>
                    <a:bodyPr/>
                    <a:lstStyle/>
                    <a:p>
                      <a:pPr indent="0" lvl="0" marL="0" rtl="0" algn="l">
                        <a:spcBef>
                          <a:spcPts val="0"/>
                        </a:spcBef>
                        <a:spcAft>
                          <a:spcPts val="0"/>
                        </a:spcAft>
                        <a:buNone/>
                      </a:pPr>
                      <a:r>
                        <a:rPr lang="en-US" sz="2500">
                          <a:solidFill>
                            <a:schemeClr val="lt1"/>
                          </a:solidFill>
                        </a:rPr>
                        <a:t>31.73</a:t>
                      </a:r>
                      <a:endParaRPr sz="2500">
                        <a:solidFill>
                          <a:schemeClr val="lt1"/>
                        </a:solidFill>
                      </a:endParaRPr>
                    </a:p>
                  </a:txBody>
                  <a:tcPr marT="91425" marB="91425" marR="91425" marL="91425">
                    <a:lnT cap="flat" cmpd="sng" w="9525">
                      <a:solidFill>
                        <a:schemeClr val="lt1"/>
                      </a:solidFill>
                      <a:prstDash val="solid"/>
                      <a:round/>
                      <a:headEnd len="sm" w="sm" type="none"/>
                      <a:tailEnd len="sm" w="sm" type="none"/>
                    </a:lnT>
                  </a:tcPr>
                </a:tc>
                <a:tc>
                  <a:txBody>
                    <a:bodyPr/>
                    <a:lstStyle/>
                    <a:p>
                      <a:pPr indent="0" lvl="0" marL="0" rtl="0" algn="l">
                        <a:spcBef>
                          <a:spcPts val="0"/>
                        </a:spcBef>
                        <a:spcAft>
                          <a:spcPts val="0"/>
                        </a:spcAft>
                        <a:buNone/>
                      </a:pPr>
                      <a:r>
                        <a:rPr lang="en-US" sz="2500">
                          <a:solidFill>
                            <a:schemeClr val="lt1"/>
                          </a:solidFill>
                        </a:rPr>
                        <a:t>100.65</a:t>
                      </a:r>
                      <a:endParaRPr sz="2500">
                        <a:solidFill>
                          <a:schemeClr val="lt1"/>
                        </a:solidFill>
                      </a:endParaRPr>
                    </a:p>
                  </a:txBody>
                  <a:tcPr marT="91425" marB="91425" marR="91425" marL="91425"/>
                </a:tc>
                <a:tc>
                  <a:txBody>
                    <a:bodyPr/>
                    <a:lstStyle/>
                    <a:p>
                      <a:pPr indent="0" lvl="0" marL="0" rtl="0" algn="l">
                        <a:spcBef>
                          <a:spcPts val="0"/>
                        </a:spcBef>
                        <a:spcAft>
                          <a:spcPts val="0"/>
                        </a:spcAft>
                        <a:buNone/>
                      </a:pPr>
                      <a:r>
                        <a:rPr lang="en-US" sz="2500">
                          <a:solidFill>
                            <a:schemeClr val="lt1"/>
                          </a:solidFill>
                        </a:rPr>
                        <a:t>41.4</a:t>
                      </a:r>
                      <a:endParaRPr sz="2500">
                        <a:solidFill>
                          <a:schemeClr val="lt1"/>
                        </a:solidFill>
                      </a:endParaRPr>
                    </a:p>
                  </a:txBody>
                  <a:tcPr marT="91425" marB="91425" marR="91425" marL="91425"/>
                </a:tc>
                <a:tc>
                  <a:txBody>
                    <a:bodyPr/>
                    <a:lstStyle/>
                    <a:p>
                      <a:pPr indent="0" lvl="0" marL="0" rtl="0" algn="l">
                        <a:spcBef>
                          <a:spcPts val="0"/>
                        </a:spcBef>
                        <a:spcAft>
                          <a:spcPts val="0"/>
                        </a:spcAft>
                        <a:buNone/>
                      </a:pPr>
                      <a:r>
                        <a:rPr lang="en-US" sz="2500">
                          <a:solidFill>
                            <a:schemeClr val="lt1"/>
                          </a:solidFill>
                        </a:rPr>
                        <a:t>126.97</a:t>
                      </a:r>
                      <a:endParaRPr sz="2500">
                        <a:solidFill>
                          <a:schemeClr val="lt1"/>
                        </a:solidFill>
                      </a:endParaRPr>
                    </a:p>
                  </a:txBody>
                  <a:tcPr marT="91425" marB="91425" marR="91425" marL="91425"/>
                </a:tc>
                <a:tc>
                  <a:txBody>
                    <a:bodyPr/>
                    <a:lstStyle/>
                    <a:p>
                      <a:pPr indent="0" lvl="0" marL="0" rtl="0" algn="l">
                        <a:spcBef>
                          <a:spcPts val="0"/>
                        </a:spcBef>
                        <a:spcAft>
                          <a:spcPts val="0"/>
                        </a:spcAft>
                        <a:buNone/>
                      </a:pPr>
                      <a:r>
                        <a:rPr lang="en-US" sz="2500">
                          <a:solidFill>
                            <a:schemeClr val="lt1"/>
                          </a:solidFill>
                        </a:rPr>
                        <a:t>146.76</a:t>
                      </a:r>
                      <a:endParaRPr sz="2500">
                        <a:solidFill>
                          <a:schemeClr val="lt1"/>
                        </a:solidFill>
                      </a:endParaRPr>
                    </a:p>
                  </a:txBody>
                  <a:tcPr marT="91425" marB="91425" marR="91425" marL="91425"/>
                </a:tc>
                <a:tc>
                  <a:txBody>
                    <a:bodyPr/>
                    <a:lstStyle/>
                    <a:p>
                      <a:pPr indent="0" lvl="0" marL="0" rtl="0" algn="l">
                        <a:spcBef>
                          <a:spcPts val="0"/>
                        </a:spcBef>
                        <a:spcAft>
                          <a:spcPts val="0"/>
                        </a:spcAft>
                        <a:buNone/>
                      </a:pPr>
                      <a:r>
                        <a:rPr lang="en-US" sz="2500">
                          <a:solidFill>
                            <a:schemeClr val="lt1"/>
                          </a:solidFill>
                        </a:rPr>
                        <a:t>63.06</a:t>
                      </a:r>
                      <a:endParaRPr sz="2500">
                        <a:solidFill>
                          <a:schemeClr val="lt1"/>
                        </a:solidFill>
                      </a:endParaRPr>
                    </a:p>
                  </a:txBody>
                  <a:tcPr marT="91425" marB="91425" marR="91425" marL="91425"/>
                </a:tc>
              </a:tr>
              <a:tr h="609325">
                <a:tc>
                  <a:txBody>
                    <a:bodyPr/>
                    <a:lstStyle/>
                    <a:p>
                      <a:pPr indent="0" lvl="0" marL="0" rtl="0" algn="l">
                        <a:spcBef>
                          <a:spcPts val="0"/>
                        </a:spcBef>
                        <a:spcAft>
                          <a:spcPts val="0"/>
                        </a:spcAft>
                        <a:buNone/>
                      </a:pPr>
                      <a:r>
                        <a:rPr b="1" lang="en-US" sz="2500">
                          <a:solidFill>
                            <a:schemeClr val="lt1"/>
                          </a:solidFill>
                        </a:rPr>
                        <a:t>Variance</a:t>
                      </a:r>
                      <a:endParaRPr b="1" sz="2500">
                        <a:solidFill>
                          <a:schemeClr val="lt1"/>
                        </a:solidFill>
                      </a:endParaRPr>
                    </a:p>
                  </a:txBody>
                  <a:tcPr marT="91425" marB="91425" marR="91425" marL="91425"/>
                </a:tc>
                <a:tc>
                  <a:txBody>
                    <a:bodyPr/>
                    <a:lstStyle/>
                    <a:p>
                      <a:pPr indent="0" lvl="0" marL="0" rtl="0" algn="l">
                        <a:spcBef>
                          <a:spcPts val="0"/>
                        </a:spcBef>
                        <a:spcAft>
                          <a:spcPts val="0"/>
                        </a:spcAft>
                        <a:buNone/>
                      </a:pPr>
                      <a:r>
                        <a:rPr lang="en-US" sz="2500">
                          <a:solidFill>
                            <a:schemeClr val="lt1"/>
                          </a:solidFill>
                        </a:rPr>
                        <a:t>878.66</a:t>
                      </a:r>
                      <a:endParaRPr sz="2500">
                        <a:solidFill>
                          <a:schemeClr val="lt1"/>
                        </a:solidFill>
                      </a:endParaRPr>
                    </a:p>
                  </a:txBody>
                  <a:tcPr marT="91425" marB="91425" marR="91425" marL="91425"/>
                </a:tc>
                <a:tc>
                  <a:txBody>
                    <a:bodyPr/>
                    <a:lstStyle/>
                    <a:p>
                      <a:pPr indent="0" lvl="0" marL="0" rtl="0" algn="l">
                        <a:spcBef>
                          <a:spcPts val="0"/>
                        </a:spcBef>
                        <a:spcAft>
                          <a:spcPts val="0"/>
                        </a:spcAft>
                        <a:buNone/>
                      </a:pPr>
                      <a:r>
                        <a:rPr lang="en-US" sz="2500">
                          <a:solidFill>
                            <a:schemeClr val="lt1"/>
                          </a:solidFill>
                        </a:rPr>
                        <a:t>1238.74</a:t>
                      </a:r>
                      <a:endParaRPr sz="2500">
                        <a:solidFill>
                          <a:schemeClr val="lt1"/>
                        </a:solidFill>
                      </a:endParaRPr>
                    </a:p>
                  </a:txBody>
                  <a:tcPr marT="91425" marB="91425" marR="91425" marL="91425"/>
                </a:tc>
                <a:tc>
                  <a:txBody>
                    <a:bodyPr/>
                    <a:lstStyle/>
                    <a:p>
                      <a:pPr indent="0" lvl="0" marL="0" rtl="0" algn="l">
                        <a:spcBef>
                          <a:spcPts val="0"/>
                        </a:spcBef>
                        <a:spcAft>
                          <a:spcPts val="0"/>
                        </a:spcAft>
                        <a:buNone/>
                      </a:pPr>
                      <a:r>
                        <a:rPr lang="en-US" sz="2500">
                          <a:solidFill>
                            <a:schemeClr val="lt1"/>
                          </a:solidFill>
                        </a:rPr>
                        <a:t>97.47</a:t>
                      </a:r>
                      <a:endParaRPr sz="2500">
                        <a:solidFill>
                          <a:schemeClr val="lt1"/>
                        </a:solidFill>
                      </a:endParaRPr>
                    </a:p>
                  </a:txBody>
                  <a:tcPr marT="91425" marB="91425" marR="91425" marL="91425"/>
                </a:tc>
                <a:tc>
                  <a:txBody>
                    <a:bodyPr/>
                    <a:lstStyle/>
                    <a:p>
                      <a:pPr indent="0" lvl="0" marL="0" rtl="0" algn="l">
                        <a:spcBef>
                          <a:spcPts val="0"/>
                        </a:spcBef>
                        <a:spcAft>
                          <a:spcPts val="0"/>
                        </a:spcAft>
                        <a:buNone/>
                      </a:pPr>
                      <a:r>
                        <a:rPr lang="en-US" sz="2500">
                          <a:solidFill>
                            <a:schemeClr val="lt1"/>
                          </a:solidFill>
                        </a:rPr>
                        <a:t>935.47</a:t>
                      </a:r>
                      <a:endParaRPr sz="2500">
                        <a:solidFill>
                          <a:schemeClr val="lt1"/>
                        </a:solidFill>
                      </a:endParaRPr>
                    </a:p>
                  </a:txBody>
                  <a:tcPr marT="91425" marB="91425" marR="91425" marL="91425"/>
                </a:tc>
                <a:tc>
                  <a:txBody>
                    <a:bodyPr/>
                    <a:lstStyle/>
                    <a:p>
                      <a:pPr indent="0" lvl="0" marL="0" rtl="0" algn="l">
                        <a:spcBef>
                          <a:spcPts val="0"/>
                        </a:spcBef>
                        <a:spcAft>
                          <a:spcPts val="0"/>
                        </a:spcAft>
                        <a:buNone/>
                      </a:pPr>
                      <a:r>
                        <a:rPr lang="en-US" sz="2500">
                          <a:solidFill>
                            <a:schemeClr val="lt1"/>
                          </a:solidFill>
                        </a:rPr>
                        <a:t>1399.18</a:t>
                      </a:r>
                      <a:endParaRPr sz="2500">
                        <a:solidFill>
                          <a:schemeClr val="lt1"/>
                        </a:solidFill>
                      </a:endParaRPr>
                    </a:p>
                  </a:txBody>
                  <a:tcPr marT="91425" marB="91425" marR="91425" marL="91425"/>
                </a:tc>
                <a:tc>
                  <a:txBody>
                    <a:bodyPr/>
                    <a:lstStyle/>
                    <a:p>
                      <a:pPr indent="0" lvl="0" marL="0" rtl="0" algn="l">
                        <a:spcBef>
                          <a:spcPts val="0"/>
                        </a:spcBef>
                        <a:spcAft>
                          <a:spcPts val="0"/>
                        </a:spcAft>
                        <a:buNone/>
                      </a:pPr>
                      <a:r>
                        <a:rPr lang="en-US" sz="2500">
                          <a:solidFill>
                            <a:schemeClr val="lt1"/>
                          </a:solidFill>
                        </a:rPr>
                        <a:t>1312.74</a:t>
                      </a:r>
                      <a:endParaRPr sz="2500">
                        <a:solidFill>
                          <a:schemeClr val="lt1"/>
                        </a:solidFill>
                      </a:endParaRPr>
                    </a:p>
                  </a:txBody>
                  <a:tcPr marT="91425" marB="91425" marR="91425" marL="91425"/>
                </a:tc>
              </a:tr>
              <a:tr h="609325">
                <a:tc>
                  <a:txBody>
                    <a:bodyPr/>
                    <a:lstStyle/>
                    <a:p>
                      <a:pPr indent="0" lvl="0" marL="0" rtl="0" algn="l">
                        <a:spcBef>
                          <a:spcPts val="0"/>
                        </a:spcBef>
                        <a:spcAft>
                          <a:spcPts val="0"/>
                        </a:spcAft>
                        <a:buNone/>
                      </a:pPr>
                      <a:r>
                        <a:rPr b="1" lang="en-US" sz="2500">
                          <a:solidFill>
                            <a:schemeClr val="lt1"/>
                          </a:solidFill>
                        </a:rPr>
                        <a:t>Skewness</a:t>
                      </a:r>
                      <a:endParaRPr b="1" sz="2500">
                        <a:solidFill>
                          <a:schemeClr val="lt1"/>
                        </a:solidFill>
                      </a:endParaRPr>
                    </a:p>
                  </a:txBody>
                  <a:tcPr marT="91425" marB="91425" marR="91425" marL="91425"/>
                </a:tc>
                <a:tc>
                  <a:txBody>
                    <a:bodyPr/>
                    <a:lstStyle/>
                    <a:p>
                      <a:pPr indent="0" lvl="0" marL="0" rtl="0" algn="l">
                        <a:spcBef>
                          <a:spcPts val="0"/>
                        </a:spcBef>
                        <a:spcAft>
                          <a:spcPts val="0"/>
                        </a:spcAft>
                        <a:buNone/>
                      </a:pPr>
                      <a:r>
                        <a:rPr lang="en-US" sz="2500">
                          <a:solidFill>
                            <a:schemeClr val="lt1"/>
                          </a:solidFill>
                        </a:rPr>
                        <a:t>1.88</a:t>
                      </a:r>
                      <a:endParaRPr sz="2500">
                        <a:solidFill>
                          <a:schemeClr val="lt1"/>
                        </a:solidFill>
                      </a:endParaRPr>
                    </a:p>
                  </a:txBody>
                  <a:tcPr marT="91425" marB="91425" marR="91425" marL="91425"/>
                </a:tc>
                <a:tc>
                  <a:txBody>
                    <a:bodyPr/>
                    <a:lstStyle/>
                    <a:p>
                      <a:pPr indent="0" lvl="0" marL="0" rtl="0" algn="l">
                        <a:spcBef>
                          <a:spcPts val="0"/>
                        </a:spcBef>
                        <a:spcAft>
                          <a:spcPts val="0"/>
                        </a:spcAft>
                        <a:buNone/>
                      </a:pPr>
                      <a:r>
                        <a:rPr lang="en-US" sz="2500">
                          <a:solidFill>
                            <a:schemeClr val="lt1"/>
                          </a:solidFill>
                        </a:rPr>
                        <a:t>0.67</a:t>
                      </a:r>
                      <a:endParaRPr sz="2500">
                        <a:solidFill>
                          <a:schemeClr val="lt1"/>
                        </a:solidFill>
                      </a:endParaRPr>
                    </a:p>
                  </a:txBody>
                  <a:tcPr marT="91425" marB="91425" marR="91425" marL="91425"/>
                </a:tc>
                <a:tc>
                  <a:txBody>
                    <a:bodyPr/>
                    <a:lstStyle/>
                    <a:p>
                      <a:pPr indent="0" lvl="0" marL="0" rtl="0" algn="l">
                        <a:spcBef>
                          <a:spcPts val="0"/>
                        </a:spcBef>
                        <a:spcAft>
                          <a:spcPts val="0"/>
                        </a:spcAft>
                        <a:buNone/>
                      </a:pPr>
                      <a:r>
                        <a:rPr lang="en-US" sz="2500">
                          <a:solidFill>
                            <a:schemeClr val="lt1"/>
                          </a:solidFill>
                        </a:rPr>
                        <a:t>-0.17</a:t>
                      </a:r>
                      <a:endParaRPr sz="2500">
                        <a:solidFill>
                          <a:schemeClr val="lt1"/>
                        </a:solidFill>
                      </a:endParaRPr>
                    </a:p>
                  </a:txBody>
                  <a:tcPr marT="91425" marB="91425" marR="91425" marL="91425"/>
                </a:tc>
                <a:tc>
                  <a:txBody>
                    <a:bodyPr/>
                    <a:lstStyle/>
                    <a:p>
                      <a:pPr indent="0" lvl="0" marL="0" rtl="0" algn="l">
                        <a:spcBef>
                          <a:spcPts val="0"/>
                        </a:spcBef>
                        <a:spcAft>
                          <a:spcPts val="0"/>
                        </a:spcAft>
                        <a:buNone/>
                      </a:pPr>
                      <a:r>
                        <a:rPr lang="en-US" sz="2500">
                          <a:solidFill>
                            <a:schemeClr val="lt1"/>
                          </a:solidFill>
                        </a:rPr>
                        <a:t>0.31</a:t>
                      </a:r>
                      <a:endParaRPr sz="2500">
                        <a:solidFill>
                          <a:schemeClr val="lt1"/>
                        </a:solidFill>
                      </a:endParaRPr>
                    </a:p>
                  </a:txBody>
                  <a:tcPr marT="91425" marB="91425" marR="91425" marL="91425"/>
                </a:tc>
                <a:tc>
                  <a:txBody>
                    <a:bodyPr/>
                    <a:lstStyle/>
                    <a:p>
                      <a:pPr indent="0" lvl="0" marL="0" rtl="0" algn="l">
                        <a:spcBef>
                          <a:spcPts val="0"/>
                        </a:spcBef>
                        <a:spcAft>
                          <a:spcPts val="0"/>
                        </a:spcAft>
                        <a:buNone/>
                      </a:pPr>
                      <a:r>
                        <a:rPr lang="en-US" sz="2500">
                          <a:solidFill>
                            <a:schemeClr val="lt1"/>
                          </a:solidFill>
                        </a:rPr>
                        <a:t>-0.34</a:t>
                      </a:r>
                      <a:endParaRPr sz="2500">
                        <a:solidFill>
                          <a:schemeClr val="lt1"/>
                        </a:solidFill>
                      </a:endParaRPr>
                    </a:p>
                  </a:txBody>
                  <a:tcPr marT="91425" marB="91425" marR="91425" marL="91425"/>
                </a:tc>
                <a:tc>
                  <a:txBody>
                    <a:bodyPr/>
                    <a:lstStyle/>
                    <a:p>
                      <a:pPr indent="0" lvl="0" marL="0" rtl="0" algn="l">
                        <a:spcBef>
                          <a:spcPts val="0"/>
                        </a:spcBef>
                        <a:spcAft>
                          <a:spcPts val="0"/>
                        </a:spcAft>
                        <a:buNone/>
                      </a:pPr>
                      <a:r>
                        <a:rPr lang="en-US" sz="2500">
                          <a:solidFill>
                            <a:schemeClr val="lt1"/>
                          </a:solidFill>
                        </a:rPr>
                        <a:t>1.34</a:t>
                      </a:r>
                      <a:endParaRPr sz="2500">
                        <a:solidFill>
                          <a:schemeClr val="lt1"/>
                        </a:solidFill>
                      </a:endParaRPr>
                    </a:p>
                  </a:txBody>
                  <a:tcPr marT="91425" marB="91425" marR="91425" marL="91425"/>
                </a:tc>
              </a:tr>
              <a:tr h="609325">
                <a:tc>
                  <a:txBody>
                    <a:bodyPr/>
                    <a:lstStyle/>
                    <a:p>
                      <a:pPr indent="0" lvl="0" marL="0" rtl="0" algn="l">
                        <a:spcBef>
                          <a:spcPts val="0"/>
                        </a:spcBef>
                        <a:spcAft>
                          <a:spcPts val="0"/>
                        </a:spcAft>
                        <a:buNone/>
                      </a:pPr>
                      <a:r>
                        <a:rPr b="1" lang="en-US" sz="2500">
                          <a:solidFill>
                            <a:schemeClr val="lt1"/>
                          </a:solidFill>
                        </a:rPr>
                        <a:t>Kurtosis</a:t>
                      </a:r>
                      <a:endParaRPr b="1" sz="2500">
                        <a:solidFill>
                          <a:schemeClr val="lt1"/>
                        </a:solidFill>
                      </a:endParaRPr>
                    </a:p>
                  </a:txBody>
                  <a:tcPr marT="91425" marB="91425" marR="91425" marL="91425"/>
                </a:tc>
                <a:tc>
                  <a:txBody>
                    <a:bodyPr/>
                    <a:lstStyle/>
                    <a:p>
                      <a:pPr indent="0" lvl="0" marL="0" rtl="0" algn="l">
                        <a:spcBef>
                          <a:spcPts val="0"/>
                        </a:spcBef>
                        <a:spcAft>
                          <a:spcPts val="0"/>
                        </a:spcAft>
                        <a:buNone/>
                      </a:pPr>
                      <a:r>
                        <a:rPr lang="en-US" sz="2500">
                          <a:solidFill>
                            <a:schemeClr val="lt1"/>
                          </a:solidFill>
                        </a:rPr>
                        <a:t>5.77</a:t>
                      </a:r>
                      <a:endParaRPr sz="2500">
                        <a:solidFill>
                          <a:schemeClr val="lt1"/>
                        </a:solidFill>
                      </a:endParaRPr>
                    </a:p>
                  </a:txBody>
                  <a:tcPr marT="91425" marB="91425" marR="91425" marL="91425"/>
                </a:tc>
                <a:tc>
                  <a:txBody>
                    <a:bodyPr/>
                    <a:lstStyle/>
                    <a:p>
                      <a:pPr indent="0" lvl="0" marL="0" rtl="0" algn="l">
                        <a:spcBef>
                          <a:spcPts val="0"/>
                        </a:spcBef>
                        <a:spcAft>
                          <a:spcPts val="0"/>
                        </a:spcAft>
                        <a:buNone/>
                      </a:pPr>
                      <a:r>
                        <a:rPr lang="en-US" sz="2500">
                          <a:solidFill>
                            <a:schemeClr val="lt1"/>
                          </a:solidFill>
                        </a:rPr>
                        <a:t>2.93</a:t>
                      </a:r>
                      <a:endParaRPr sz="2500">
                        <a:solidFill>
                          <a:schemeClr val="lt1"/>
                        </a:solidFill>
                      </a:endParaRPr>
                    </a:p>
                  </a:txBody>
                  <a:tcPr marT="91425" marB="91425" marR="91425" marL="91425"/>
                </a:tc>
                <a:tc>
                  <a:txBody>
                    <a:bodyPr/>
                    <a:lstStyle/>
                    <a:p>
                      <a:pPr indent="0" lvl="0" marL="0" rtl="0" algn="l">
                        <a:spcBef>
                          <a:spcPts val="0"/>
                        </a:spcBef>
                        <a:spcAft>
                          <a:spcPts val="0"/>
                        </a:spcAft>
                        <a:buNone/>
                      </a:pPr>
                      <a:r>
                        <a:rPr lang="en-US" sz="2500">
                          <a:solidFill>
                            <a:schemeClr val="lt1"/>
                          </a:solidFill>
                        </a:rPr>
                        <a:t>1.97</a:t>
                      </a:r>
                      <a:endParaRPr sz="2500">
                        <a:solidFill>
                          <a:schemeClr val="lt1"/>
                        </a:solidFill>
                      </a:endParaRPr>
                    </a:p>
                  </a:txBody>
                  <a:tcPr marT="91425" marB="91425" marR="91425" marL="91425"/>
                </a:tc>
                <a:tc>
                  <a:txBody>
                    <a:bodyPr/>
                    <a:lstStyle/>
                    <a:p>
                      <a:pPr indent="0" lvl="0" marL="0" rtl="0" algn="l">
                        <a:spcBef>
                          <a:spcPts val="0"/>
                        </a:spcBef>
                        <a:spcAft>
                          <a:spcPts val="0"/>
                        </a:spcAft>
                        <a:buNone/>
                      </a:pPr>
                      <a:r>
                        <a:rPr lang="en-US" sz="2500">
                          <a:solidFill>
                            <a:schemeClr val="lt1"/>
                          </a:solidFill>
                        </a:rPr>
                        <a:t>3.42</a:t>
                      </a:r>
                      <a:endParaRPr sz="2500">
                        <a:solidFill>
                          <a:schemeClr val="lt1"/>
                        </a:solidFill>
                      </a:endParaRPr>
                    </a:p>
                  </a:txBody>
                  <a:tcPr marT="91425" marB="91425" marR="91425" marL="91425"/>
                </a:tc>
                <a:tc>
                  <a:txBody>
                    <a:bodyPr/>
                    <a:lstStyle/>
                    <a:p>
                      <a:pPr indent="0" lvl="0" marL="0" rtl="0" algn="l">
                        <a:spcBef>
                          <a:spcPts val="0"/>
                        </a:spcBef>
                        <a:spcAft>
                          <a:spcPts val="0"/>
                        </a:spcAft>
                        <a:buNone/>
                      </a:pPr>
                      <a:r>
                        <a:rPr lang="en-US" sz="2500">
                          <a:solidFill>
                            <a:schemeClr val="lt1"/>
                          </a:solidFill>
                        </a:rPr>
                        <a:t>2.89</a:t>
                      </a:r>
                      <a:endParaRPr sz="2500">
                        <a:solidFill>
                          <a:schemeClr val="lt1"/>
                        </a:solidFill>
                      </a:endParaRPr>
                    </a:p>
                  </a:txBody>
                  <a:tcPr marT="91425" marB="91425" marR="91425" marL="91425"/>
                </a:tc>
                <a:tc>
                  <a:txBody>
                    <a:bodyPr/>
                    <a:lstStyle/>
                    <a:p>
                      <a:pPr indent="0" lvl="0" marL="0" rtl="0" algn="l">
                        <a:spcBef>
                          <a:spcPts val="0"/>
                        </a:spcBef>
                        <a:spcAft>
                          <a:spcPts val="0"/>
                        </a:spcAft>
                        <a:buNone/>
                      </a:pPr>
                      <a:r>
                        <a:rPr lang="en-US" sz="2500">
                          <a:solidFill>
                            <a:schemeClr val="lt1"/>
                          </a:solidFill>
                        </a:rPr>
                        <a:t>3.69</a:t>
                      </a:r>
                      <a:endParaRPr sz="2500">
                        <a:solidFill>
                          <a:schemeClr val="lt1"/>
                        </a:solidFill>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g3070d07704b_0_19"/>
          <p:cNvSpPr txBox="1"/>
          <p:nvPr>
            <p:ph type="title"/>
          </p:nvPr>
        </p:nvSpPr>
        <p:spPr>
          <a:xfrm>
            <a:off x="1758624" y="707836"/>
            <a:ext cx="16587000" cy="1032600"/>
          </a:xfrm>
          <a:prstGeom prst="rect">
            <a:avLst/>
          </a:prstGeom>
          <a:noFill/>
          <a:ln>
            <a:noFill/>
          </a:ln>
        </p:spPr>
        <p:txBody>
          <a:bodyPr anchorCtr="0" anchor="t" bIns="0" lIns="0" spcFirstLastPara="1" rIns="0" wrap="square" tIns="13325">
            <a:spAutoFit/>
          </a:bodyPr>
          <a:lstStyle/>
          <a:p>
            <a:pPr indent="0" lvl="0" marL="0" rtl="0" algn="ctr">
              <a:lnSpc>
                <a:spcPct val="100000"/>
              </a:lnSpc>
              <a:spcBef>
                <a:spcPts val="0"/>
              </a:spcBef>
              <a:spcAft>
                <a:spcPts val="0"/>
              </a:spcAft>
              <a:buNone/>
            </a:pPr>
            <a:r>
              <a:rPr lang="en-US"/>
              <a:t>Stock Price Distribution Analysis (KDE)</a:t>
            </a:r>
            <a:endParaRPr/>
          </a:p>
          <a:p>
            <a:pPr indent="0" lvl="0" marL="0" rtl="0" algn="ctr">
              <a:lnSpc>
                <a:spcPct val="100000"/>
              </a:lnSpc>
              <a:spcBef>
                <a:spcPts val="85"/>
              </a:spcBef>
              <a:spcAft>
                <a:spcPts val="0"/>
              </a:spcAft>
              <a:buNone/>
            </a:pPr>
            <a:r>
              <a:rPr b="0" lang="en-US" sz="2600">
                <a:solidFill>
                  <a:srgbClr val="76B800"/>
                </a:solidFill>
                <a:latin typeface="Verdana"/>
                <a:ea typeface="Verdana"/>
                <a:cs typeface="Verdana"/>
                <a:sym typeface="Verdana"/>
              </a:rPr>
              <a:t>Empirical Distributions of Adjusted Close Prices (Jan 2020-Aug 2024)</a:t>
            </a:r>
            <a:endParaRPr sz="2600">
              <a:latin typeface="Verdana"/>
              <a:ea typeface="Verdana"/>
              <a:cs typeface="Verdana"/>
              <a:sym typeface="Verdana"/>
            </a:endParaRPr>
          </a:p>
        </p:txBody>
      </p:sp>
      <p:sp>
        <p:nvSpPr>
          <p:cNvPr id="96" name="Google Shape;96;g3070d07704b_0_19"/>
          <p:cNvSpPr txBox="1"/>
          <p:nvPr/>
        </p:nvSpPr>
        <p:spPr>
          <a:xfrm>
            <a:off x="11922675" y="2879525"/>
            <a:ext cx="74772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200">
              <a:solidFill>
                <a:schemeClr val="lt1"/>
              </a:solidFill>
              <a:latin typeface="Verdana"/>
              <a:ea typeface="Verdana"/>
              <a:cs typeface="Verdana"/>
              <a:sym typeface="Verdana"/>
            </a:endParaRPr>
          </a:p>
        </p:txBody>
      </p:sp>
      <p:pic>
        <p:nvPicPr>
          <p:cNvPr id="97" name="Google Shape;97;g3070d07704b_0_19"/>
          <p:cNvPicPr preferRelativeResize="0"/>
          <p:nvPr/>
        </p:nvPicPr>
        <p:blipFill>
          <a:blip r:embed="rId3">
            <a:alphaModFix/>
          </a:blip>
          <a:stretch>
            <a:fillRect/>
          </a:stretch>
        </p:blipFill>
        <p:spPr>
          <a:xfrm>
            <a:off x="3337288" y="2034075"/>
            <a:ext cx="13429674" cy="8472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grpSp>
        <p:nvGrpSpPr>
          <p:cNvPr id="102" name="Google Shape;102;p38"/>
          <p:cNvGrpSpPr/>
          <p:nvPr/>
        </p:nvGrpSpPr>
        <p:grpSpPr>
          <a:xfrm>
            <a:off x="0" y="0"/>
            <a:ext cx="20104099" cy="11308550"/>
            <a:chOff x="0" y="0"/>
            <a:chExt cx="20104099" cy="11308550"/>
          </a:xfrm>
        </p:grpSpPr>
        <p:pic>
          <p:nvPicPr>
            <p:cNvPr id="103" name="Google Shape;103;p38"/>
            <p:cNvPicPr preferRelativeResize="0"/>
            <p:nvPr/>
          </p:nvPicPr>
          <p:blipFill rotWithShape="1">
            <a:blip r:embed="rId3">
              <a:alphaModFix/>
            </a:blip>
            <a:srcRect b="0" l="0" r="0" t="0"/>
            <a:stretch/>
          </p:blipFill>
          <p:spPr>
            <a:xfrm>
              <a:off x="0" y="0"/>
              <a:ext cx="20104099" cy="11308550"/>
            </a:xfrm>
            <a:prstGeom prst="rect">
              <a:avLst/>
            </a:prstGeom>
            <a:noFill/>
            <a:ln>
              <a:noFill/>
            </a:ln>
          </p:spPr>
        </p:pic>
        <p:sp>
          <p:nvSpPr>
            <p:cNvPr id="104" name="Google Shape;104;p38"/>
            <p:cNvSpPr/>
            <p:nvPr/>
          </p:nvSpPr>
          <p:spPr>
            <a:xfrm>
              <a:off x="0" y="0"/>
              <a:ext cx="311785" cy="4121785"/>
            </a:xfrm>
            <a:custGeom>
              <a:rect b="b" l="l" r="r" t="t"/>
              <a:pathLst>
                <a:path extrusionOk="0" h="4121785" w="311785">
                  <a:moveTo>
                    <a:pt x="311613" y="0"/>
                  </a:moveTo>
                  <a:lnTo>
                    <a:pt x="0" y="0"/>
                  </a:lnTo>
                  <a:lnTo>
                    <a:pt x="0" y="4121340"/>
                  </a:lnTo>
                  <a:lnTo>
                    <a:pt x="311613" y="4121340"/>
                  </a:lnTo>
                  <a:lnTo>
                    <a:pt x="311613" y="0"/>
                  </a:lnTo>
                  <a:close/>
                </a:path>
              </a:pathLst>
            </a:custGeom>
            <a:solidFill>
              <a:srgbClr val="76B8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05" name="Google Shape;105;p38"/>
          <p:cNvSpPr txBox="1"/>
          <p:nvPr>
            <p:ph type="title"/>
          </p:nvPr>
        </p:nvSpPr>
        <p:spPr>
          <a:xfrm>
            <a:off x="847725" y="2780225"/>
            <a:ext cx="6942600" cy="1683300"/>
          </a:xfrm>
          <a:prstGeom prst="rect">
            <a:avLst/>
          </a:prstGeom>
          <a:noFill/>
          <a:ln>
            <a:noFill/>
          </a:ln>
        </p:spPr>
        <p:txBody>
          <a:bodyPr anchorCtr="0" anchor="t" bIns="0" lIns="0" spcFirstLastPara="1" rIns="0" wrap="square" tIns="98425">
            <a:spAutoFit/>
          </a:bodyPr>
          <a:lstStyle/>
          <a:p>
            <a:pPr indent="0" lvl="0" marL="12700" marR="5080" rtl="0" algn="l">
              <a:lnSpc>
                <a:spcPct val="107878"/>
              </a:lnSpc>
              <a:spcBef>
                <a:spcPts val="0"/>
              </a:spcBef>
              <a:spcAft>
                <a:spcPts val="0"/>
              </a:spcAft>
              <a:buNone/>
            </a:pPr>
            <a:r>
              <a:rPr lang="en-US" sz="4950"/>
              <a:t>Statistical and Financial Modeling</a:t>
            </a:r>
            <a:endParaRPr sz="495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3075d9b5028_3_0"/>
          <p:cNvSpPr txBox="1"/>
          <p:nvPr>
            <p:ph type="title"/>
          </p:nvPr>
        </p:nvSpPr>
        <p:spPr>
          <a:xfrm>
            <a:off x="1758624" y="707836"/>
            <a:ext cx="16587000" cy="608100"/>
          </a:xfrm>
          <a:prstGeom prst="rect">
            <a:avLst/>
          </a:prstGeom>
        </p:spPr>
        <p:txBody>
          <a:bodyPr anchorCtr="0" anchor="t" bIns="0" lIns="0" spcFirstLastPara="1" rIns="0" wrap="square" tIns="0">
            <a:spAutoFit/>
          </a:bodyPr>
          <a:lstStyle/>
          <a:p>
            <a:pPr indent="0" lvl="0" marL="0" rtl="0" algn="ctr">
              <a:spcBef>
                <a:spcPts val="0"/>
              </a:spcBef>
              <a:spcAft>
                <a:spcPts val="0"/>
              </a:spcAft>
              <a:buNone/>
            </a:pPr>
            <a:r>
              <a:rPr lang="en-US"/>
              <a:t>M</a:t>
            </a:r>
            <a:r>
              <a:rPr lang="en-US"/>
              <a:t>ixture Modeling</a:t>
            </a:r>
            <a:endParaRPr/>
          </a:p>
        </p:txBody>
      </p:sp>
      <p:sp>
        <p:nvSpPr>
          <p:cNvPr id="111" name="Google Shape;111;g3075d9b5028_3_0"/>
          <p:cNvSpPr txBox="1"/>
          <p:nvPr>
            <p:ph idx="1" type="body"/>
          </p:nvPr>
        </p:nvSpPr>
        <p:spPr>
          <a:xfrm>
            <a:off x="8093650" y="2654850"/>
            <a:ext cx="3549900" cy="3003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a:p>
        </p:txBody>
      </p:sp>
      <p:pic>
        <p:nvPicPr>
          <p:cNvPr id="112" name="Google Shape;112;g3075d9b5028_3_0"/>
          <p:cNvPicPr preferRelativeResize="0"/>
          <p:nvPr/>
        </p:nvPicPr>
        <p:blipFill>
          <a:blip r:embed="rId3">
            <a:alphaModFix/>
          </a:blip>
          <a:stretch>
            <a:fillRect/>
          </a:stretch>
        </p:blipFill>
        <p:spPr>
          <a:xfrm>
            <a:off x="1278750" y="1842750"/>
            <a:ext cx="12900999" cy="8193475"/>
          </a:xfrm>
          <a:prstGeom prst="rect">
            <a:avLst/>
          </a:prstGeom>
          <a:noFill/>
          <a:ln>
            <a:noFill/>
          </a:ln>
        </p:spPr>
      </p:pic>
      <p:sp>
        <p:nvSpPr>
          <p:cNvPr id="113" name="Google Shape;113;g3075d9b5028_3_0"/>
          <p:cNvSpPr txBox="1"/>
          <p:nvPr/>
        </p:nvSpPr>
        <p:spPr>
          <a:xfrm>
            <a:off x="14179750" y="2654850"/>
            <a:ext cx="4677300" cy="353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250">
                <a:solidFill>
                  <a:schemeClr val="lt1"/>
                </a:solidFill>
                <a:latin typeface="Verdana"/>
                <a:ea typeface="Verdana"/>
                <a:cs typeface="Verdana"/>
                <a:sym typeface="Verdana"/>
              </a:rPr>
              <a:t>Tuned Parameters:</a:t>
            </a:r>
            <a:br>
              <a:rPr lang="en-US" sz="3250">
                <a:solidFill>
                  <a:schemeClr val="lt1"/>
                </a:solidFill>
                <a:latin typeface="Verdana"/>
                <a:ea typeface="Verdana"/>
                <a:cs typeface="Verdana"/>
                <a:sym typeface="Verdana"/>
              </a:rPr>
            </a:br>
            <a:r>
              <a:rPr lang="en-US" sz="3250">
                <a:solidFill>
                  <a:schemeClr val="lt1"/>
                </a:solidFill>
                <a:latin typeface="Verdana"/>
                <a:ea typeface="Verdana"/>
                <a:cs typeface="Verdana"/>
                <a:sym typeface="Verdana"/>
              </a:rPr>
              <a:t>mu_1 = 16</a:t>
            </a:r>
            <a:endParaRPr sz="3250">
              <a:solidFill>
                <a:schemeClr val="lt1"/>
              </a:solidFill>
              <a:latin typeface="Verdana"/>
              <a:ea typeface="Verdana"/>
              <a:cs typeface="Verdana"/>
              <a:sym typeface="Verdana"/>
            </a:endParaRPr>
          </a:p>
          <a:p>
            <a:pPr indent="0" lvl="0" marL="0" rtl="0" algn="l">
              <a:spcBef>
                <a:spcPts val="0"/>
              </a:spcBef>
              <a:spcAft>
                <a:spcPts val="0"/>
              </a:spcAft>
              <a:buNone/>
            </a:pPr>
            <a:r>
              <a:rPr lang="en-US" sz="3250">
                <a:solidFill>
                  <a:schemeClr val="lt1"/>
                </a:solidFill>
                <a:latin typeface="Verdana"/>
                <a:ea typeface="Verdana"/>
                <a:cs typeface="Verdana"/>
                <a:sym typeface="Verdana"/>
              </a:rPr>
              <a:t>sigma1 = 10</a:t>
            </a:r>
            <a:endParaRPr sz="3250">
              <a:solidFill>
                <a:schemeClr val="lt1"/>
              </a:solidFill>
              <a:latin typeface="Verdana"/>
              <a:ea typeface="Verdana"/>
              <a:cs typeface="Verdana"/>
              <a:sym typeface="Verdana"/>
            </a:endParaRPr>
          </a:p>
          <a:p>
            <a:pPr indent="0" lvl="0" marL="0" rtl="0" algn="l">
              <a:spcBef>
                <a:spcPts val="0"/>
              </a:spcBef>
              <a:spcAft>
                <a:spcPts val="0"/>
              </a:spcAft>
              <a:buNone/>
            </a:pPr>
            <a:r>
              <a:rPr lang="en-US" sz="3250">
                <a:solidFill>
                  <a:schemeClr val="lt1"/>
                </a:solidFill>
                <a:latin typeface="Verdana"/>
                <a:ea typeface="Verdana"/>
                <a:cs typeface="Verdana"/>
                <a:sym typeface="Verdana"/>
              </a:rPr>
              <a:t>mu_2 = 80</a:t>
            </a:r>
            <a:endParaRPr sz="3250">
              <a:solidFill>
                <a:schemeClr val="lt1"/>
              </a:solidFill>
              <a:latin typeface="Verdana"/>
              <a:ea typeface="Verdana"/>
              <a:cs typeface="Verdana"/>
              <a:sym typeface="Verdana"/>
            </a:endParaRPr>
          </a:p>
          <a:p>
            <a:pPr indent="0" lvl="0" marL="0" rtl="0" algn="l">
              <a:spcBef>
                <a:spcPts val="0"/>
              </a:spcBef>
              <a:spcAft>
                <a:spcPts val="0"/>
              </a:spcAft>
              <a:buNone/>
            </a:pPr>
            <a:r>
              <a:rPr lang="en-US" sz="3250">
                <a:solidFill>
                  <a:schemeClr val="lt1"/>
                </a:solidFill>
                <a:latin typeface="Verdana"/>
                <a:ea typeface="Verdana"/>
                <a:cs typeface="Verdana"/>
                <a:sym typeface="Verdana"/>
              </a:rPr>
              <a:t>sigma2 = 60</a:t>
            </a:r>
            <a:endParaRPr sz="3250">
              <a:solidFill>
                <a:schemeClr val="lt1"/>
              </a:solidFill>
              <a:latin typeface="Verdana"/>
              <a:ea typeface="Verdana"/>
              <a:cs typeface="Verdana"/>
              <a:sym typeface="Verdana"/>
            </a:endParaRPr>
          </a:p>
          <a:p>
            <a:pPr indent="0" lvl="0" marL="0" rtl="0" algn="l">
              <a:spcBef>
                <a:spcPts val="0"/>
              </a:spcBef>
              <a:spcAft>
                <a:spcPts val="0"/>
              </a:spcAft>
              <a:buNone/>
            </a:pPr>
            <a:r>
              <a:rPr lang="en-US" sz="3250">
                <a:solidFill>
                  <a:schemeClr val="lt1"/>
                </a:solidFill>
                <a:latin typeface="Verdana"/>
                <a:ea typeface="Verdana"/>
                <a:cs typeface="Verdana"/>
                <a:sym typeface="Verdana"/>
              </a:rPr>
              <a:t>p = 0.7</a:t>
            </a:r>
            <a:endParaRPr sz="3250">
              <a:solidFill>
                <a:schemeClr val="lt1"/>
              </a:solidFill>
              <a:latin typeface="Verdana"/>
              <a:ea typeface="Verdana"/>
              <a:cs typeface="Verdana"/>
              <a:sym typeface="Verdana"/>
            </a:endParaRPr>
          </a:p>
          <a:p>
            <a:pPr indent="0" lvl="0" marL="0" rtl="0" algn="l">
              <a:spcBef>
                <a:spcPts val="0"/>
              </a:spcBef>
              <a:spcAft>
                <a:spcPts val="0"/>
              </a:spcAft>
              <a:buNone/>
            </a:pPr>
            <a:r>
              <a:rPr lang="en-US" sz="3250">
                <a:solidFill>
                  <a:schemeClr val="lt1"/>
                </a:solidFill>
                <a:latin typeface="Verdana"/>
                <a:ea typeface="Verdana"/>
                <a:cs typeface="Verdana"/>
                <a:sym typeface="Verdana"/>
              </a:rPr>
              <a:t>T = 1000</a:t>
            </a:r>
            <a:endParaRPr sz="3250">
              <a:solidFill>
                <a:schemeClr val="lt1"/>
              </a:solidFill>
              <a:latin typeface="Verdana"/>
              <a:ea typeface="Verdana"/>
              <a:cs typeface="Verdana"/>
              <a:sym typeface="Verdan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2024-09-30T23:03:16Z</dcterms:created>
  <dc:creator>Sophie Nguyen</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2024-08-28T00:00:00Z</vt:filetime>
  </property>
  <property fmtid="{D5CDD505-2E9C-101B-9397-08002B2CF9AE}" pid="3" name="Creator">
    <vt:lpwstr>Microsoft® PowerPoint® for Microsoft 365</vt:lpwstr>
  </property>
  <property fmtid="{D5CDD505-2E9C-101B-9397-08002B2CF9AE}" pid="4" name="LastSaved">
    <vt:filetime>2024-09-30T00:00:00Z</vt:filetime>
  </property>
</Properties>
</file>