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8F6A5-6A34-4BFE-A543-376837AA7FE6}" v="3" dt="2024-10-17T15:20:54.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40" y="3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f2498aaf-6ea4-4003-b18f-a269b5147eb4" providerId="ADAL" clId="{AAC8F6A5-6A34-4BFE-A543-376837AA7FE6}"/>
    <pc:docChg chg="undo custSel modSld">
      <pc:chgData name="Yulun Feng" userId="f2498aaf-6ea4-4003-b18f-a269b5147eb4" providerId="ADAL" clId="{AAC8F6A5-6A34-4BFE-A543-376837AA7FE6}" dt="2024-10-17T15:21:48.389" v="144" actId="29295"/>
      <pc:docMkLst>
        <pc:docMk/>
      </pc:docMkLst>
      <pc:sldChg chg="addSp delSp modSp mod">
        <pc:chgData name="Yulun Feng" userId="f2498aaf-6ea4-4003-b18f-a269b5147eb4" providerId="ADAL" clId="{AAC8F6A5-6A34-4BFE-A543-376837AA7FE6}" dt="2024-10-17T15:21:48.389" v="144" actId="29295"/>
        <pc:sldMkLst>
          <pc:docMk/>
          <pc:sldMk cId="0" sldId="256"/>
        </pc:sldMkLst>
        <pc:spChg chg="mod">
          <ac:chgData name="Yulun Feng" userId="f2498aaf-6ea4-4003-b18f-a269b5147eb4" providerId="ADAL" clId="{AAC8F6A5-6A34-4BFE-A543-376837AA7FE6}" dt="2024-10-17T15:20:00.596" v="107" actId="1076"/>
          <ac:spMkLst>
            <pc:docMk/>
            <pc:sldMk cId="0" sldId="256"/>
            <ac:spMk id="86" creationId="{00000000-0000-0000-0000-000000000000}"/>
          </ac:spMkLst>
        </pc:spChg>
        <pc:spChg chg="mod">
          <ac:chgData name="Yulun Feng" userId="f2498aaf-6ea4-4003-b18f-a269b5147eb4" providerId="ADAL" clId="{AAC8F6A5-6A34-4BFE-A543-376837AA7FE6}" dt="2024-10-17T15:20:32.591" v="128" actId="20577"/>
          <ac:spMkLst>
            <pc:docMk/>
            <pc:sldMk cId="0" sldId="256"/>
            <ac:spMk id="87" creationId="{00000000-0000-0000-0000-000000000000}"/>
          </ac:spMkLst>
        </pc:spChg>
        <pc:picChg chg="add del mod">
          <ac:chgData name="Yulun Feng" userId="f2498aaf-6ea4-4003-b18f-a269b5147eb4" providerId="ADAL" clId="{AAC8F6A5-6A34-4BFE-A543-376837AA7FE6}" dt="2024-10-17T15:16:05.606" v="64" actId="478"/>
          <ac:picMkLst>
            <pc:docMk/>
            <pc:sldMk cId="0" sldId="256"/>
            <ac:picMk id="3" creationId="{F28A954D-931B-4298-296F-F84FBC1A8C04}"/>
          </ac:picMkLst>
        </pc:picChg>
        <pc:picChg chg="add mod">
          <ac:chgData name="Yulun Feng" userId="f2498aaf-6ea4-4003-b18f-a269b5147eb4" providerId="ADAL" clId="{AAC8F6A5-6A34-4BFE-A543-376837AA7FE6}" dt="2024-10-17T15:21:48.389" v="144" actId="29295"/>
          <ac:picMkLst>
            <pc:docMk/>
            <pc:sldMk cId="0" sldId="256"/>
            <ac:picMk id="5" creationId="{67637189-FFF3-0EF4-B30E-B2C1784F38D3}"/>
          </ac:picMkLst>
        </pc:picChg>
        <pc:picChg chg="del mod">
          <ac:chgData name="Yulun Feng" userId="f2498aaf-6ea4-4003-b18f-a269b5147eb4" providerId="ADAL" clId="{AAC8F6A5-6A34-4BFE-A543-376837AA7FE6}" dt="2024-10-17T15:13:38.472" v="1" actId="478"/>
          <ac:picMkLst>
            <pc:docMk/>
            <pc:sldMk cId="0" sldId="256"/>
            <ac:picMk id="8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b1c874319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b1c87431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05f7d80b9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05f7d80b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c05f7d80b9_5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c05f7d80b9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05f7d80b9_3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c05f7d80b9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c05f7d80b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c05f7d80b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Automata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6b1c874319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6b1c87431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bf841c01f2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bf841c01f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Chun yang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c05f7d80b9_5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c05f7d80b9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Chun yang</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c05f7d80b9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c05f7d80b9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c05f7d80b9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c05f7d80b9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Allen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f79941667_0_8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f7994166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Conor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b1c874319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b1c87431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05f7d80b9_8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05f7d80b9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05f7d80b9_8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05f7d80b9_8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c05f7d80b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c05f7d80b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ae20566a2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ae20566a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Sihui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Sihui</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f841c01f2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f841c0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Sihui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ctrTitle"/>
          </p:nvPr>
        </p:nvSpPr>
        <p:spPr>
          <a:xfrm>
            <a:off x="598100" y="2017699"/>
            <a:ext cx="906716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S</a:t>
            </a:r>
            <a:r>
              <a:rPr lang="en-US" altLang="zh-CN" sz="6000" dirty="0"/>
              <a:t>mart City</a:t>
            </a:r>
            <a:r>
              <a:rPr lang="en" sz="6000" dirty="0"/>
              <a:t> </a:t>
            </a:r>
            <a:endParaRPr sz="6000" dirty="0"/>
          </a:p>
          <a:p>
            <a:pPr marL="0" lvl="0" indent="0" algn="l" rtl="0">
              <a:spcBef>
                <a:spcPts val="0"/>
              </a:spcBef>
              <a:spcAft>
                <a:spcPts val="0"/>
              </a:spcAft>
              <a:buNone/>
            </a:pPr>
            <a:r>
              <a:rPr lang="en-US" sz="2200" b="1" dirty="0">
                <a:effectLst/>
                <a:latin typeface="Aptos" panose="020B0004020202020204" pitchFamily="34" charset="0"/>
                <a:ea typeface="等线" panose="02010600030101010101" pitchFamily="2" charset="-122"/>
                <a:cs typeface="Times New Roman" panose="02020603050405020304" pitchFamily="18" charset="0"/>
              </a:rPr>
              <a:t>Urban Well-being Analysis and Intervention System</a:t>
            </a:r>
            <a:r>
              <a:rPr lang="en-US" sz="1800" dirty="0">
                <a:effectLst/>
                <a:latin typeface="Aptos" panose="020B0004020202020204" pitchFamily="34" charset="0"/>
                <a:ea typeface="等线" panose="02010600030101010101" pitchFamily="2" charset="-122"/>
                <a:cs typeface="Times New Roman" panose="02020603050405020304" pitchFamily="18" charset="0"/>
              </a:rPr>
              <a:t> </a:t>
            </a:r>
            <a:r>
              <a:rPr lang="en" sz="3500" dirty="0"/>
              <a:t> </a:t>
            </a:r>
            <a:endParaRPr sz="3500" dirty="0"/>
          </a:p>
        </p:txBody>
      </p:sp>
      <p:sp>
        <p:nvSpPr>
          <p:cNvPr id="87" name="Google Shape;87;p13"/>
          <p:cNvSpPr txBox="1"/>
          <p:nvPr/>
        </p:nvSpPr>
        <p:spPr>
          <a:xfrm>
            <a:off x="598100" y="3238325"/>
            <a:ext cx="13662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lt1"/>
                </a:solidFill>
                <a:latin typeface="Roboto"/>
                <a:ea typeface="Roboto"/>
                <a:cs typeface="Roboto"/>
                <a:sym typeface="Roboto"/>
              </a:rPr>
              <a:t>Group 64:</a:t>
            </a:r>
            <a:endParaRPr sz="1800" dirty="0">
              <a:solidFill>
                <a:schemeClr val="lt1"/>
              </a:solidFill>
              <a:latin typeface="Roboto"/>
              <a:ea typeface="Roboto"/>
              <a:cs typeface="Roboto"/>
              <a:sym typeface="Roboto"/>
            </a:endParaRPr>
          </a:p>
          <a:p>
            <a:pPr marL="0" lvl="0" indent="0" algn="l" rtl="0">
              <a:spcBef>
                <a:spcPts val="0"/>
              </a:spcBef>
              <a:spcAft>
                <a:spcPts val="0"/>
              </a:spcAft>
              <a:buNone/>
            </a:pPr>
            <a:r>
              <a:rPr lang="en" sz="1200" dirty="0">
                <a:solidFill>
                  <a:schemeClr val="lt1"/>
                </a:solidFill>
                <a:latin typeface="Roboto"/>
                <a:ea typeface="Roboto"/>
                <a:cs typeface="Roboto"/>
                <a:sym typeface="Roboto"/>
              </a:rPr>
              <a:t>Yulun Feng</a:t>
            </a:r>
            <a:endParaRPr sz="1200" dirty="0">
              <a:solidFill>
                <a:schemeClr val="lt1"/>
              </a:solidFill>
              <a:latin typeface="Roboto"/>
              <a:ea typeface="Roboto"/>
              <a:cs typeface="Roboto"/>
              <a:sym typeface="Roboto"/>
            </a:endParaRPr>
          </a:p>
          <a:p>
            <a:pPr marL="0" lvl="0" indent="0" algn="l" rtl="0">
              <a:spcBef>
                <a:spcPts val="0"/>
              </a:spcBef>
              <a:spcAft>
                <a:spcPts val="0"/>
              </a:spcAft>
              <a:buNone/>
            </a:pPr>
            <a:r>
              <a:rPr lang="en" sz="1200" dirty="0">
                <a:solidFill>
                  <a:schemeClr val="lt1"/>
                </a:solidFill>
                <a:latin typeface="Roboto"/>
                <a:ea typeface="Roboto"/>
                <a:cs typeface="Roboto"/>
                <a:sym typeface="Roboto"/>
              </a:rPr>
              <a:t>Yuelu Zhang</a:t>
            </a:r>
            <a:endParaRPr sz="1200" dirty="0">
              <a:solidFill>
                <a:schemeClr val="lt1"/>
              </a:solidFill>
              <a:latin typeface="Roboto"/>
              <a:ea typeface="Roboto"/>
              <a:cs typeface="Roboto"/>
              <a:sym typeface="Roboto"/>
            </a:endParaRPr>
          </a:p>
        </p:txBody>
      </p:sp>
      <p:pic>
        <p:nvPicPr>
          <p:cNvPr id="5" name="Picture 4" descr="A map of a city&#10;&#10;Description automatically generated">
            <a:extLst>
              <a:ext uri="{FF2B5EF4-FFF2-40B4-BE49-F238E27FC236}">
                <a16:creationId xmlns:a16="http://schemas.microsoft.com/office/drawing/2014/main" id="{67637189-FFF3-0EF4-B30E-B2C1784F38D3}"/>
              </a:ext>
            </a:extLst>
          </p:cNvPr>
          <p:cNvPicPr>
            <a:picLocks noChangeAspect="1"/>
          </p:cNvPicPr>
          <p:nvPr/>
        </p:nvPicPr>
        <p:blipFill>
          <a:blip r:embed="rId3">
            <a:alphaModFix amt="10000"/>
          </a:blip>
          <a:stretch>
            <a:fillRect/>
          </a:stretch>
        </p:blipFill>
        <p:spPr>
          <a:xfrm>
            <a:off x="1"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311700" y="2702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Success Metrics </a:t>
            </a:r>
            <a:endParaRPr/>
          </a:p>
        </p:txBody>
      </p:sp>
      <p:sp>
        <p:nvSpPr>
          <p:cNvPr id="201" name="Google Shape;201;p22"/>
          <p:cNvSpPr txBox="1"/>
          <p:nvPr/>
        </p:nvSpPr>
        <p:spPr>
          <a:xfrm>
            <a:off x="75550" y="878075"/>
            <a:ext cx="2922300" cy="4625400"/>
          </a:xfrm>
          <a:prstGeom prst="rect">
            <a:avLst/>
          </a:prstGeom>
          <a:noFill/>
          <a:ln>
            <a:noFill/>
          </a:ln>
        </p:spPr>
        <p:txBody>
          <a:bodyPr spcFirstLastPara="1" wrap="square" lIns="91425" tIns="91425" rIns="91425" bIns="91425" anchor="t" anchorCtr="0">
            <a:spAutoFit/>
          </a:bodyPr>
          <a:lstStyle/>
          <a:p>
            <a:pPr marL="457200" lvl="0" indent="-457200" algn="l" rtl="0">
              <a:lnSpc>
                <a:spcPct val="100000"/>
              </a:lnSpc>
              <a:spcBef>
                <a:spcPts val="1300"/>
              </a:spcBef>
              <a:spcAft>
                <a:spcPts val="0"/>
              </a:spcAft>
              <a:buNone/>
            </a:pPr>
            <a:r>
              <a:rPr lang="en" sz="1100" b="1">
                <a:solidFill>
                  <a:schemeClr val="dk1"/>
                </a:solidFill>
                <a:highlight>
                  <a:srgbClr val="FFFFFF"/>
                </a:highlight>
              </a:rPr>
              <a:t>Enhanced Guest Experience Metrics</a:t>
            </a:r>
            <a:endParaRPr sz="1100" b="1">
              <a:solidFill>
                <a:schemeClr val="dk1"/>
              </a:solidFill>
              <a:highlight>
                <a:srgbClr val="FFFFFF"/>
              </a:highlight>
            </a:endParaRPr>
          </a:p>
          <a:p>
            <a:pPr marL="457200" lvl="0" indent="-298450" algn="l" rtl="0">
              <a:lnSpc>
                <a:spcPct val="100000"/>
              </a:lnSpc>
              <a:spcBef>
                <a:spcPts val="1300"/>
              </a:spcBef>
              <a:spcAft>
                <a:spcPts val="0"/>
              </a:spcAft>
              <a:buClr>
                <a:schemeClr val="dk1"/>
              </a:buClr>
              <a:buSzPts val="1100"/>
              <a:buChar char="●"/>
            </a:pPr>
            <a:r>
              <a:rPr lang="en" sz="1100">
                <a:solidFill>
                  <a:schemeClr val="dk1"/>
                </a:solidFill>
                <a:highlight>
                  <a:srgbClr val="FFFFFF"/>
                </a:highlight>
              </a:rPr>
              <a:t>Customer Satisfaction Improvement</a:t>
            </a:r>
            <a:endParaRPr sz="1100">
              <a:solidFill>
                <a:schemeClr val="dk1"/>
              </a:solidFill>
              <a:highlight>
                <a:srgbClr val="FFFFFF"/>
              </a:highlight>
            </a:endParaRPr>
          </a:p>
          <a:p>
            <a:pPr marL="457200" lvl="0" indent="-298450" algn="l" rtl="0">
              <a:lnSpc>
                <a:spcPct val="100000"/>
              </a:lnSpc>
              <a:spcBef>
                <a:spcPts val="0"/>
              </a:spcBef>
              <a:spcAft>
                <a:spcPts val="0"/>
              </a:spcAft>
              <a:buClr>
                <a:schemeClr val="dk1"/>
              </a:buClr>
              <a:buSzPts val="1100"/>
              <a:buChar char="●"/>
            </a:pPr>
            <a:r>
              <a:rPr lang="en" sz="1100">
                <a:solidFill>
                  <a:schemeClr val="dk1"/>
                </a:solidFill>
                <a:highlight>
                  <a:srgbClr val="FFFFFF"/>
                </a:highlight>
              </a:rPr>
              <a:t>Mobile App Adoption rate</a:t>
            </a:r>
            <a:endParaRPr sz="1100">
              <a:solidFill>
                <a:schemeClr val="dk1"/>
              </a:solidFill>
              <a:highlight>
                <a:srgbClr val="FFFFFF"/>
              </a:highlight>
            </a:endParaRPr>
          </a:p>
          <a:p>
            <a:pPr marL="457200" lvl="0" indent="-457200" algn="l" rtl="0">
              <a:lnSpc>
                <a:spcPct val="100000"/>
              </a:lnSpc>
              <a:spcBef>
                <a:spcPts val="1300"/>
              </a:spcBef>
              <a:spcAft>
                <a:spcPts val="0"/>
              </a:spcAft>
              <a:buNone/>
            </a:pPr>
            <a:r>
              <a:rPr lang="en" sz="1100" b="1">
                <a:solidFill>
                  <a:schemeClr val="dk1"/>
                </a:solidFill>
                <a:highlight>
                  <a:srgbClr val="FFFFFF"/>
                </a:highlight>
              </a:rPr>
              <a:t>Data and Security Metrics</a:t>
            </a:r>
            <a:endParaRPr sz="1100" b="1">
              <a:solidFill>
                <a:schemeClr val="dk1"/>
              </a:solidFill>
              <a:highlight>
                <a:srgbClr val="FFFFFF"/>
              </a:highlight>
            </a:endParaRPr>
          </a:p>
          <a:p>
            <a:pPr marL="457200" lvl="0" indent="-292100" algn="l" rtl="0">
              <a:lnSpc>
                <a:spcPct val="100000"/>
              </a:lnSpc>
              <a:spcBef>
                <a:spcPts val="1300"/>
              </a:spcBef>
              <a:spcAft>
                <a:spcPts val="0"/>
              </a:spcAft>
              <a:buClr>
                <a:schemeClr val="dk1"/>
              </a:buClr>
              <a:buSzPts val="1000"/>
              <a:buChar char="●"/>
            </a:pPr>
            <a:r>
              <a:rPr lang="en" sz="1000">
                <a:solidFill>
                  <a:schemeClr val="dk1"/>
                </a:solidFill>
                <a:highlight>
                  <a:srgbClr val="FFFFFF"/>
                </a:highlight>
              </a:rPr>
              <a:t>Data Integration Completeness: Successfully integrate 100% of existing data sources (reservation systems, customer feedback, operational systems) into the platform within six months, ensuring a single source of truth.</a:t>
            </a:r>
            <a:endParaRPr sz="1000">
              <a:solidFill>
                <a:schemeClr val="dk1"/>
              </a:solidFill>
              <a:highlight>
                <a:srgbClr val="FFFFFF"/>
              </a:highlight>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Privacy and Security Standards Compliance: Maintain 100% compliance with international data protection regulations (e.g., GDPR, PIPEDA) from the outset, with no data breaches or security incidents.</a:t>
            </a:r>
            <a:endParaRPr sz="1000">
              <a:solidFill>
                <a:schemeClr val="dk1"/>
              </a:solidFill>
              <a:highlight>
                <a:srgbClr val="FFFFFF"/>
              </a:highlight>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Data-Driven Decision Making: Utilize the platform’s analytics to drive at least a 25% improvement in personalized guest experiences and operational decisions within the first year.</a:t>
            </a:r>
            <a:endParaRPr sz="1000">
              <a:solidFill>
                <a:schemeClr val="dk1"/>
              </a:solidFill>
              <a:highlight>
                <a:srgbClr val="FFFFFF"/>
              </a:highlight>
            </a:endParaRPr>
          </a:p>
          <a:p>
            <a:pPr marL="228600" lvl="0" indent="-228600" algn="l" rtl="0">
              <a:lnSpc>
                <a:spcPct val="100000"/>
              </a:lnSpc>
              <a:spcBef>
                <a:spcPts val="600"/>
              </a:spcBef>
              <a:spcAft>
                <a:spcPts val="0"/>
              </a:spcAft>
              <a:buNone/>
            </a:pPr>
            <a:endParaRPr sz="1100">
              <a:solidFill>
                <a:schemeClr val="dk1"/>
              </a:solidFill>
              <a:highlight>
                <a:srgbClr val="FFFFFF"/>
              </a:highlight>
            </a:endParaRPr>
          </a:p>
          <a:p>
            <a:pPr marL="0" lvl="0" indent="0" algn="l" rtl="0">
              <a:lnSpc>
                <a:spcPct val="100000"/>
              </a:lnSpc>
              <a:spcBef>
                <a:spcPts val="600"/>
              </a:spcBef>
              <a:spcAft>
                <a:spcPts val="0"/>
              </a:spcAft>
              <a:buNone/>
            </a:pPr>
            <a:endParaRPr sz="1100">
              <a:solidFill>
                <a:schemeClr val="dk1"/>
              </a:solidFill>
            </a:endParaRPr>
          </a:p>
        </p:txBody>
      </p:sp>
      <p:sp>
        <p:nvSpPr>
          <p:cNvPr id="202" name="Google Shape;202;p22"/>
          <p:cNvSpPr txBox="1"/>
          <p:nvPr/>
        </p:nvSpPr>
        <p:spPr>
          <a:xfrm>
            <a:off x="3082713" y="878075"/>
            <a:ext cx="3062400" cy="3948000"/>
          </a:xfrm>
          <a:prstGeom prst="rect">
            <a:avLst/>
          </a:prstGeom>
          <a:noFill/>
          <a:ln>
            <a:noFill/>
          </a:ln>
        </p:spPr>
        <p:txBody>
          <a:bodyPr spcFirstLastPara="1" wrap="square" lIns="91425" tIns="91425" rIns="91425" bIns="91425" anchor="t" anchorCtr="0">
            <a:spAutoFit/>
          </a:bodyPr>
          <a:lstStyle/>
          <a:p>
            <a:pPr marL="457200" lvl="0" indent="-457200" algn="l" rtl="0">
              <a:lnSpc>
                <a:spcPct val="100000"/>
              </a:lnSpc>
              <a:spcBef>
                <a:spcPts val="1300"/>
              </a:spcBef>
              <a:spcAft>
                <a:spcPts val="0"/>
              </a:spcAft>
              <a:buNone/>
            </a:pPr>
            <a:r>
              <a:rPr lang="en" sz="1000" b="1">
                <a:solidFill>
                  <a:schemeClr val="dk1"/>
                </a:solidFill>
              </a:rPr>
              <a:t>Operational Efficiency and Staff Productivity Metrics</a:t>
            </a:r>
            <a:endParaRPr sz="1000" b="1">
              <a:solidFill>
                <a:schemeClr val="dk1"/>
              </a:solidFill>
            </a:endParaRPr>
          </a:p>
          <a:p>
            <a:pPr marL="457200" lvl="0" indent="-292100" algn="l" rtl="0">
              <a:lnSpc>
                <a:spcPct val="100000"/>
              </a:lnSpc>
              <a:spcBef>
                <a:spcPts val="1300"/>
              </a:spcBef>
              <a:spcAft>
                <a:spcPts val="0"/>
              </a:spcAft>
              <a:buClr>
                <a:schemeClr val="dk1"/>
              </a:buClr>
              <a:buSzPts val="1000"/>
              <a:buChar char="●"/>
            </a:pPr>
            <a:r>
              <a:rPr lang="en" sz="1000">
                <a:solidFill>
                  <a:schemeClr val="dk1"/>
                </a:solidFill>
              </a:rPr>
              <a:t>Digital Check-in/out Penetration rate</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Housekeeping Optimization</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Implement a real-time room status tracking system, aiming to reduce the average room turnaround time by 30% while maintaining quality.</a:t>
            </a:r>
            <a:endParaRPr sz="1000" b="1">
              <a:solidFill>
                <a:schemeClr val="dk1"/>
              </a:solidFill>
            </a:endParaRPr>
          </a:p>
          <a:p>
            <a:pPr marL="457200" lvl="0" indent="-457200" algn="l" rtl="0">
              <a:spcBef>
                <a:spcPts val="1300"/>
              </a:spcBef>
              <a:spcAft>
                <a:spcPts val="0"/>
              </a:spcAft>
              <a:buNone/>
            </a:pPr>
            <a:r>
              <a:rPr lang="en" sz="1100" b="1">
                <a:solidFill>
                  <a:schemeClr val="dk1"/>
                </a:solidFill>
              </a:rPr>
              <a:t>Sustainability and Environmental Impact Metrics</a:t>
            </a:r>
            <a:endParaRPr sz="1000" b="1">
              <a:solidFill>
                <a:schemeClr val="dk1"/>
              </a:solidFill>
            </a:endParaRPr>
          </a:p>
          <a:p>
            <a:pPr marL="457200" marR="0" lvl="0" indent="-292100" algn="l" rtl="0">
              <a:lnSpc>
                <a:spcPct val="100000"/>
              </a:lnSpc>
              <a:spcBef>
                <a:spcPts val="1300"/>
              </a:spcBef>
              <a:spcAft>
                <a:spcPts val="0"/>
              </a:spcAft>
              <a:buClr>
                <a:schemeClr val="dk1"/>
              </a:buClr>
              <a:buSzPts val="1000"/>
              <a:buChar char="●"/>
            </a:pPr>
            <a:r>
              <a:rPr lang="en" sz="1000">
                <a:solidFill>
                  <a:schemeClr val="dk1"/>
                </a:solidFill>
              </a:rPr>
              <a:t>Digital Transition Impact: Achieve a 50% reduction in paper use by transitioning to digital processes for check-in/out, billing, and room service orders within the first year.</a:t>
            </a:r>
            <a:endParaRPr sz="100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en" sz="1000">
                <a:solidFill>
                  <a:schemeClr val="dk1"/>
                </a:solidFill>
              </a:rPr>
              <a:t>Energy and Resource Management: Implement energy and resource management features that result in at least a 10% reduction in energy and water usage within the first two years of platform operation.</a:t>
            </a:r>
            <a:endParaRPr sz="1000">
              <a:solidFill>
                <a:schemeClr val="dk1"/>
              </a:solidFill>
            </a:endParaRPr>
          </a:p>
        </p:txBody>
      </p:sp>
      <p:sp>
        <p:nvSpPr>
          <p:cNvPr id="203" name="Google Shape;203;p22"/>
          <p:cNvSpPr txBox="1"/>
          <p:nvPr/>
        </p:nvSpPr>
        <p:spPr>
          <a:xfrm>
            <a:off x="6230000" y="878075"/>
            <a:ext cx="2540400" cy="3417000"/>
          </a:xfrm>
          <a:prstGeom prst="rect">
            <a:avLst/>
          </a:prstGeom>
          <a:noFill/>
          <a:ln>
            <a:noFill/>
          </a:ln>
        </p:spPr>
        <p:txBody>
          <a:bodyPr spcFirstLastPara="1" wrap="square" lIns="91425" tIns="91425" rIns="91425" bIns="91425" anchor="t" anchorCtr="0">
            <a:spAutoFit/>
          </a:bodyPr>
          <a:lstStyle/>
          <a:p>
            <a:pPr marL="228600" lvl="0" indent="-228600" algn="l" rtl="0">
              <a:lnSpc>
                <a:spcPct val="100000"/>
              </a:lnSpc>
              <a:spcBef>
                <a:spcPts val="0"/>
              </a:spcBef>
              <a:spcAft>
                <a:spcPts val="0"/>
              </a:spcAft>
              <a:buNone/>
            </a:pPr>
            <a:r>
              <a:rPr lang="en" sz="1000" b="1">
                <a:solidFill>
                  <a:schemeClr val="dk1"/>
                </a:solidFill>
                <a:highlight>
                  <a:srgbClr val="FFFFFF"/>
                </a:highlight>
              </a:rPr>
              <a:t>Financial Performance Metrics</a:t>
            </a:r>
            <a:endParaRPr sz="1000" b="1">
              <a:solidFill>
                <a:schemeClr val="dk1"/>
              </a:solidFill>
              <a:highlight>
                <a:srgbClr val="FFFFFF"/>
              </a:highlight>
            </a:endParaRPr>
          </a:p>
          <a:p>
            <a:pPr marL="457200" marR="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Direct Booking Rate Growth: Increase direct bookings through the hotel’s digital platform by 30%, reducing commission expenses paid to third-party booking sites by 20%.</a:t>
            </a:r>
            <a:endParaRPr sz="1000">
              <a:solidFill>
                <a:schemeClr val="dk1"/>
              </a:solidFill>
              <a:highlight>
                <a:srgbClr val="FFFFFF"/>
              </a:highlight>
            </a:endParaRPr>
          </a:p>
          <a:p>
            <a:pPr marL="457200" marR="0" lvl="0" indent="0" algn="l" rtl="0">
              <a:lnSpc>
                <a:spcPct val="100000"/>
              </a:lnSpc>
              <a:spcBef>
                <a:spcPts val="0"/>
              </a:spcBef>
              <a:spcAft>
                <a:spcPts val="0"/>
              </a:spcAft>
              <a:buNone/>
            </a:pPr>
            <a:endParaRPr sz="1000">
              <a:solidFill>
                <a:schemeClr val="dk1"/>
              </a:solidFill>
              <a:highlight>
                <a:srgbClr val="FFFFFF"/>
              </a:highlight>
            </a:endParaRPr>
          </a:p>
          <a:p>
            <a:pPr marL="457200" marR="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Operational Cost Efficiency: Achieve a 20% reduction in operational costs associated with manual processes (e.g., paperwork, manual billing) within the first year.</a:t>
            </a:r>
            <a:endParaRPr sz="1000">
              <a:solidFill>
                <a:schemeClr val="dk1"/>
              </a:solidFill>
              <a:highlight>
                <a:srgbClr val="FFFFFF"/>
              </a:highlight>
            </a:endParaRPr>
          </a:p>
          <a:p>
            <a:pPr marL="457200" marR="0" lvl="0" indent="0" algn="l" rtl="0">
              <a:lnSpc>
                <a:spcPct val="100000"/>
              </a:lnSpc>
              <a:spcBef>
                <a:spcPts val="0"/>
              </a:spcBef>
              <a:spcAft>
                <a:spcPts val="0"/>
              </a:spcAft>
              <a:buNone/>
            </a:pPr>
            <a:endParaRPr sz="1000">
              <a:solidFill>
                <a:schemeClr val="dk1"/>
              </a:solidFill>
              <a:highlight>
                <a:srgbClr val="FFFFFF"/>
              </a:highlight>
            </a:endParaRPr>
          </a:p>
          <a:p>
            <a:pPr marL="457200" marR="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Revenue Enhancement: Generate a 15% increase in revenue per available room (RevPAR) through improved occupancy rates and upselling opportunities within the first year.</a:t>
            </a:r>
            <a:endParaRPr sz="10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Raw Requirements - Functional  </a:t>
            </a:r>
            <a:endParaRPr/>
          </a:p>
          <a:p>
            <a:pPr marL="0" lvl="0" indent="0" algn="l" rtl="0">
              <a:spcBef>
                <a:spcPts val="0"/>
              </a:spcBef>
              <a:spcAft>
                <a:spcPts val="0"/>
              </a:spcAft>
              <a:buNone/>
            </a:pPr>
            <a:endParaRPr/>
          </a:p>
        </p:txBody>
      </p:sp>
      <p:sp>
        <p:nvSpPr>
          <p:cNvPr id="209" name="Google Shape;209;p23"/>
          <p:cNvSpPr/>
          <p:nvPr/>
        </p:nvSpPr>
        <p:spPr>
          <a:xfrm>
            <a:off x="432350" y="1304875"/>
            <a:ext cx="21144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0" name="Google Shape;210;p23"/>
          <p:cNvSpPr txBox="1">
            <a:spLocks noGrp="1"/>
          </p:cNvSpPr>
          <p:nvPr>
            <p:ph type="body" idx="4294967295"/>
          </p:nvPr>
        </p:nvSpPr>
        <p:spPr>
          <a:xfrm>
            <a:off x="432350" y="1451575"/>
            <a:ext cx="16428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Reservations </a:t>
            </a:r>
            <a:endParaRPr sz="1400">
              <a:solidFill>
                <a:schemeClr val="lt1"/>
              </a:solidFill>
            </a:endParaRPr>
          </a:p>
        </p:txBody>
      </p:sp>
      <p:sp>
        <p:nvSpPr>
          <p:cNvPr id="211" name="Google Shape;211;p23"/>
          <p:cNvSpPr/>
          <p:nvPr/>
        </p:nvSpPr>
        <p:spPr>
          <a:xfrm>
            <a:off x="2335150" y="1304875"/>
            <a:ext cx="2182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2" name="Google Shape;212;p23"/>
          <p:cNvSpPr txBox="1">
            <a:spLocks noGrp="1"/>
          </p:cNvSpPr>
          <p:nvPr>
            <p:ph type="body" idx="4294967295"/>
          </p:nvPr>
        </p:nvSpPr>
        <p:spPr>
          <a:xfrm>
            <a:off x="2546725" y="1451575"/>
            <a:ext cx="21255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Check-in/Check-out</a:t>
            </a:r>
            <a:endParaRPr sz="1400">
              <a:solidFill>
                <a:schemeClr val="lt1"/>
              </a:solidFill>
            </a:endParaRPr>
          </a:p>
        </p:txBody>
      </p:sp>
      <p:sp>
        <p:nvSpPr>
          <p:cNvPr id="213" name="Google Shape;213;p23"/>
          <p:cNvSpPr/>
          <p:nvPr/>
        </p:nvSpPr>
        <p:spPr>
          <a:xfrm>
            <a:off x="4270775" y="1304875"/>
            <a:ext cx="23613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4" name="Google Shape;214;p23"/>
          <p:cNvSpPr txBox="1">
            <a:spLocks noGrp="1"/>
          </p:cNvSpPr>
          <p:nvPr>
            <p:ph type="body" idx="4294967295"/>
          </p:nvPr>
        </p:nvSpPr>
        <p:spPr>
          <a:xfrm>
            <a:off x="4572000"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Profile Management</a:t>
            </a:r>
            <a:endParaRPr sz="1400">
              <a:solidFill>
                <a:schemeClr val="lt1"/>
              </a:solidFill>
            </a:endParaRPr>
          </a:p>
        </p:txBody>
      </p:sp>
      <p:sp>
        <p:nvSpPr>
          <p:cNvPr id="215" name="Google Shape;215;p23"/>
          <p:cNvSpPr txBox="1"/>
          <p:nvPr/>
        </p:nvSpPr>
        <p:spPr>
          <a:xfrm>
            <a:off x="2232500" y="2081875"/>
            <a:ext cx="2125500" cy="27552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SzPts val="1100"/>
              <a:buChar char="●"/>
            </a:pPr>
            <a:r>
              <a:rPr lang="en" sz="1100"/>
              <a:t>Customer should be able to digital check-in/out and the wait times should not longer than 1 minute.</a:t>
            </a:r>
            <a:endParaRPr sz="1100"/>
          </a:p>
          <a:p>
            <a:pPr marL="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Staff should be automatically assigned checkout room cleaning schedules based on daily checkout data.</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Customer should be able to view auto-generated bill when they check-out</a:t>
            </a:r>
            <a:endParaRPr sz="1100"/>
          </a:p>
          <a:p>
            <a:pPr marL="0" lvl="0" indent="0" algn="l" rtl="0">
              <a:spcBef>
                <a:spcPts val="0"/>
              </a:spcBef>
              <a:spcAft>
                <a:spcPts val="0"/>
              </a:spcAft>
              <a:buNone/>
            </a:pPr>
            <a:endParaRPr sz="1300"/>
          </a:p>
        </p:txBody>
      </p:sp>
      <p:sp>
        <p:nvSpPr>
          <p:cNvPr id="216" name="Google Shape;216;p23"/>
          <p:cNvSpPr/>
          <p:nvPr/>
        </p:nvSpPr>
        <p:spPr>
          <a:xfrm>
            <a:off x="6394500" y="1304875"/>
            <a:ext cx="2257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7" name="Google Shape;217;p23"/>
          <p:cNvSpPr txBox="1">
            <a:spLocks noGrp="1"/>
          </p:cNvSpPr>
          <p:nvPr>
            <p:ph type="body" idx="4294967295"/>
          </p:nvPr>
        </p:nvSpPr>
        <p:spPr>
          <a:xfrm>
            <a:off x="6675025"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Financial Reporting</a:t>
            </a:r>
            <a:endParaRPr sz="1400">
              <a:solidFill>
                <a:schemeClr val="lt1"/>
              </a:solidFill>
            </a:endParaRPr>
          </a:p>
        </p:txBody>
      </p:sp>
      <p:sp>
        <p:nvSpPr>
          <p:cNvPr id="218" name="Google Shape;218;p23"/>
          <p:cNvSpPr txBox="1"/>
          <p:nvPr/>
        </p:nvSpPr>
        <p:spPr>
          <a:xfrm>
            <a:off x="311700" y="2112625"/>
            <a:ext cx="2125500" cy="22164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SzPts val="1100"/>
              <a:buChar char="●"/>
            </a:pPr>
            <a:r>
              <a:rPr lang="en" sz="1100"/>
              <a:t>Customer should be able to make room reservation online.</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Customer should receive an email confirmation once users confirm their reservation.</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Admin should receive notification once guests confirm their reservation</a:t>
            </a:r>
            <a:endParaRPr sz="1100"/>
          </a:p>
        </p:txBody>
      </p:sp>
      <p:sp>
        <p:nvSpPr>
          <p:cNvPr id="219" name="Google Shape;219;p23"/>
          <p:cNvSpPr txBox="1"/>
          <p:nvPr/>
        </p:nvSpPr>
        <p:spPr>
          <a:xfrm>
            <a:off x="4270775" y="2320525"/>
            <a:ext cx="2125500" cy="22779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Staff should be able to manage detailed guest profile, including customer preference, stay history, and feedback.</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This feature should support personalized service delivery and recognizing repeat guest.</a:t>
            </a:r>
            <a:endParaRPr sz="1300">
              <a:solidFill>
                <a:srgbClr val="231B0E"/>
              </a:solidFill>
            </a:endParaRPr>
          </a:p>
          <a:p>
            <a:pPr marL="0" lvl="0" indent="0" algn="l" rtl="0">
              <a:spcBef>
                <a:spcPts val="0"/>
              </a:spcBef>
              <a:spcAft>
                <a:spcPts val="0"/>
              </a:spcAft>
              <a:buNone/>
            </a:pPr>
            <a:endParaRPr sz="1300">
              <a:solidFill>
                <a:srgbClr val="231B0E"/>
              </a:solidFill>
            </a:endParaRPr>
          </a:p>
          <a:p>
            <a:pPr marL="457200" lvl="0" indent="0" algn="l" rtl="0">
              <a:spcBef>
                <a:spcPts val="0"/>
              </a:spcBef>
              <a:spcAft>
                <a:spcPts val="0"/>
              </a:spcAft>
              <a:buNone/>
            </a:pPr>
            <a:endParaRPr sz="1300">
              <a:solidFill>
                <a:srgbClr val="231B0E"/>
              </a:solidFill>
            </a:endParaRPr>
          </a:p>
        </p:txBody>
      </p:sp>
      <p:sp>
        <p:nvSpPr>
          <p:cNvPr id="220" name="Google Shape;220;p23"/>
          <p:cNvSpPr txBox="1"/>
          <p:nvPr/>
        </p:nvSpPr>
        <p:spPr>
          <a:xfrm>
            <a:off x="6309550" y="2605075"/>
            <a:ext cx="2125500" cy="12315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Staff should be able to utilizes market data, booking trends, and occupancy rates to adjust pricing dynamically.</a:t>
            </a:r>
            <a:endParaRPr sz="1100">
              <a:solidFill>
                <a:srgbClr val="231B0E"/>
              </a:solidFill>
            </a:endParaRPr>
          </a:p>
          <a:p>
            <a:pPr marL="0" lvl="0" indent="0" algn="l" rtl="0">
              <a:spcBef>
                <a:spcPts val="0"/>
              </a:spcBef>
              <a:spcAft>
                <a:spcPts val="0"/>
              </a:spcAft>
              <a:buNone/>
            </a:pPr>
            <a:endParaRPr sz="1300">
              <a:solidFill>
                <a:srgbClr val="231B0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Raw Requirements - Functional  </a:t>
            </a:r>
            <a:endParaRPr/>
          </a:p>
          <a:p>
            <a:pPr marL="0" lvl="0" indent="0" algn="l" rtl="0">
              <a:spcBef>
                <a:spcPts val="0"/>
              </a:spcBef>
              <a:spcAft>
                <a:spcPts val="0"/>
              </a:spcAft>
              <a:buNone/>
            </a:pPr>
            <a:endParaRPr/>
          </a:p>
        </p:txBody>
      </p:sp>
      <p:sp>
        <p:nvSpPr>
          <p:cNvPr id="226" name="Google Shape;226;p24"/>
          <p:cNvSpPr/>
          <p:nvPr/>
        </p:nvSpPr>
        <p:spPr>
          <a:xfrm>
            <a:off x="432350" y="1304875"/>
            <a:ext cx="21822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7" name="Google Shape;227;p24"/>
          <p:cNvSpPr txBox="1">
            <a:spLocks noGrp="1"/>
          </p:cNvSpPr>
          <p:nvPr>
            <p:ph type="body" idx="4294967295"/>
          </p:nvPr>
        </p:nvSpPr>
        <p:spPr>
          <a:xfrm>
            <a:off x="432350"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Scheduling </a:t>
            </a:r>
            <a:endParaRPr sz="1400">
              <a:solidFill>
                <a:schemeClr val="lt1"/>
              </a:solidFill>
            </a:endParaRPr>
          </a:p>
        </p:txBody>
      </p:sp>
      <p:sp>
        <p:nvSpPr>
          <p:cNvPr id="228" name="Google Shape;228;p24"/>
          <p:cNvSpPr/>
          <p:nvPr/>
        </p:nvSpPr>
        <p:spPr>
          <a:xfrm>
            <a:off x="2416026" y="1304875"/>
            <a:ext cx="2311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9" name="Google Shape;229;p24"/>
          <p:cNvSpPr txBox="1">
            <a:spLocks noGrp="1"/>
          </p:cNvSpPr>
          <p:nvPr>
            <p:ph type="body" idx="4294967295"/>
          </p:nvPr>
        </p:nvSpPr>
        <p:spPr>
          <a:xfrm>
            <a:off x="2735000" y="1451575"/>
            <a:ext cx="16944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Loyalty Program</a:t>
            </a:r>
            <a:endParaRPr sz="1400">
              <a:solidFill>
                <a:schemeClr val="lt1"/>
              </a:solidFill>
            </a:endParaRPr>
          </a:p>
        </p:txBody>
      </p:sp>
      <p:sp>
        <p:nvSpPr>
          <p:cNvPr id="230" name="Google Shape;230;p24"/>
          <p:cNvSpPr/>
          <p:nvPr/>
        </p:nvSpPr>
        <p:spPr>
          <a:xfrm>
            <a:off x="4549850" y="1304875"/>
            <a:ext cx="2257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1" name="Google Shape;231;p24"/>
          <p:cNvSpPr txBox="1">
            <a:spLocks noGrp="1"/>
          </p:cNvSpPr>
          <p:nvPr>
            <p:ph type="body" idx="4294967295"/>
          </p:nvPr>
        </p:nvSpPr>
        <p:spPr>
          <a:xfrm>
            <a:off x="4869725"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Feedback</a:t>
            </a:r>
            <a:endParaRPr sz="1400">
              <a:solidFill>
                <a:schemeClr val="lt1"/>
              </a:solidFill>
            </a:endParaRPr>
          </a:p>
        </p:txBody>
      </p:sp>
      <p:sp>
        <p:nvSpPr>
          <p:cNvPr id="232" name="Google Shape;232;p24"/>
          <p:cNvSpPr/>
          <p:nvPr/>
        </p:nvSpPr>
        <p:spPr>
          <a:xfrm>
            <a:off x="6594400" y="1304875"/>
            <a:ext cx="2257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3" name="Google Shape;233;p24"/>
          <p:cNvSpPr txBox="1">
            <a:spLocks noGrp="1"/>
          </p:cNvSpPr>
          <p:nvPr>
            <p:ph type="body" idx="4294967295"/>
          </p:nvPr>
        </p:nvSpPr>
        <p:spPr>
          <a:xfrm>
            <a:off x="6890625"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Data Analysis</a:t>
            </a:r>
            <a:endParaRPr sz="1400">
              <a:solidFill>
                <a:schemeClr val="lt1"/>
              </a:solidFill>
            </a:endParaRPr>
          </a:p>
        </p:txBody>
      </p:sp>
      <p:sp>
        <p:nvSpPr>
          <p:cNvPr id="234" name="Google Shape;234;p24"/>
          <p:cNvSpPr txBox="1"/>
          <p:nvPr/>
        </p:nvSpPr>
        <p:spPr>
          <a:xfrm>
            <a:off x="302150" y="2035875"/>
            <a:ext cx="2125500" cy="30630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SzPts val="1100"/>
              <a:buChar char="●"/>
            </a:pPr>
            <a:r>
              <a:rPr lang="en" sz="1100"/>
              <a:t>Staff should be automatically assigned room cleaning schedules based on room occupancy data.</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Staff should be able to view tasks in their task queue</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Admin should be able to view, add, modify, delete tasks in task system.</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Admin should be able to assign staff room service tasks</a:t>
            </a:r>
            <a:endParaRPr sz="1300"/>
          </a:p>
        </p:txBody>
      </p:sp>
      <p:sp>
        <p:nvSpPr>
          <p:cNvPr id="235" name="Google Shape;235;p24"/>
          <p:cNvSpPr txBox="1"/>
          <p:nvPr/>
        </p:nvSpPr>
        <p:spPr>
          <a:xfrm>
            <a:off x="2416025" y="2374425"/>
            <a:ext cx="2125500" cy="23859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The system should be able to integrate with customer relationship management system to leverage guest data for marketing, loyalty programs.</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Staff should be able to utilize this system to analyze user preference, enhancing guest retention and satisfaction.</a:t>
            </a:r>
            <a:endParaRPr sz="1100">
              <a:solidFill>
                <a:srgbClr val="231B0E"/>
              </a:solidFill>
            </a:endParaRPr>
          </a:p>
        </p:txBody>
      </p:sp>
      <p:sp>
        <p:nvSpPr>
          <p:cNvPr id="236" name="Google Shape;236;p24"/>
          <p:cNvSpPr txBox="1"/>
          <p:nvPr/>
        </p:nvSpPr>
        <p:spPr>
          <a:xfrm>
            <a:off x="4541525" y="2289825"/>
            <a:ext cx="2125500" cy="25551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Customer should be able to leave a feedback everytime he/she stays in hotel or calls for a service.</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Staff should be able to make a response to feedbacks.</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Staff should be able to track the trend of recent feedback, and get a feedback report every season. </a:t>
            </a:r>
            <a:endParaRPr sz="1300">
              <a:solidFill>
                <a:srgbClr val="231B0E"/>
              </a:solidFill>
            </a:endParaRPr>
          </a:p>
        </p:txBody>
      </p:sp>
      <p:sp>
        <p:nvSpPr>
          <p:cNvPr id="237" name="Google Shape;237;p24"/>
          <p:cNvSpPr txBox="1"/>
          <p:nvPr/>
        </p:nvSpPr>
        <p:spPr>
          <a:xfrm>
            <a:off x="6594400" y="2289825"/>
            <a:ext cx="2125500" cy="27243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The system should be able to track gusset behavior, preferences, and trends.  </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The system should make a prediction of gusset trends based on data collected. </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Staff should be able to use these data and prediction to target marketing efforts, and customizing guest experiences.</a:t>
            </a:r>
            <a:endParaRPr sz="1100">
              <a:solidFill>
                <a:srgbClr val="231B0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Raw Requirements - Nonfunctional  </a:t>
            </a:r>
            <a:endParaRPr/>
          </a:p>
          <a:p>
            <a:pPr marL="0" lvl="0" indent="0" algn="l" rtl="0">
              <a:spcBef>
                <a:spcPts val="0"/>
              </a:spcBef>
              <a:spcAft>
                <a:spcPts val="0"/>
              </a:spcAft>
              <a:buNone/>
            </a:pPr>
            <a:endParaRPr/>
          </a:p>
        </p:txBody>
      </p:sp>
      <p:sp>
        <p:nvSpPr>
          <p:cNvPr id="243" name="Google Shape;243;p25"/>
          <p:cNvSpPr/>
          <p:nvPr/>
        </p:nvSpPr>
        <p:spPr>
          <a:xfrm>
            <a:off x="432350" y="1304875"/>
            <a:ext cx="26475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25"/>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Data Security</a:t>
            </a:r>
            <a:endParaRPr>
              <a:solidFill>
                <a:schemeClr val="lt1"/>
              </a:solidFill>
            </a:endParaRPr>
          </a:p>
        </p:txBody>
      </p:sp>
      <p:sp>
        <p:nvSpPr>
          <p:cNvPr id="245" name="Google Shape;245;p25"/>
          <p:cNvSpPr/>
          <p:nvPr/>
        </p:nvSpPr>
        <p:spPr>
          <a:xfrm>
            <a:off x="2869024" y="1304875"/>
            <a:ext cx="30795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6" name="Google Shape;246;p25"/>
          <p:cNvSpPr txBox="1">
            <a:spLocks noGrp="1"/>
          </p:cNvSpPr>
          <p:nvPr>
            <p:ph type="body" idx="4294967295"/>
          </p:nvPr>
        </p:nvSpPr>
        <p:spPr>
          <a:xfrm>
            <a:off x="3183075" y="1451575"/>
            <a:ext cx="26859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Hardware Compatibility</a:t>
            </a:r>
            <a:endParaRPr>
              <a:solidFill>
                <a:schemeClr val="lt1"/>
              </a:solidFill>
            </a:endParaRPr>
          </a:p>
        </p:txBody>
      </p:sp>
      <p:sp>
        <p:nvSpPr>
          <p:cNvPr id="247" name="Google Shape;247;p25"/>
          <p:cNvSpPr/>
          <p:nvPr/>
        </p:nvSpPr>
        <p:spPr>
          <a:xfrm>
            <a:off x="5759500" y="1304875"/>
            <a:ext cx="2949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8" name="Google Shape;248;p25"/>
          <p:cNvSpPr txBox="1">
            <a:spLocks noGrp="1"/>
          </p:cNvSpPr>
          <p:nvPr>
            <p:ph type="body" idx="4294967295"/>
          </p:nvPr>
        </p:nvSpPr>
        <p:spPr>
          <a:xfrm>
            <a:off x="6036199" y="1451575"/>
            <a:ext cx="25977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Training and Support</a:t>
            </a:r>
            <a:endParaRPr>
              <a:solidFill>
                <a:schemeClr val="lt1"/>
              </a:solidFill>
            </a:endParaRPr>
          </a:p>
        </p:txBody>
      </p:sp>
      <p:sp>
        <p:nvSpPr>
          <p:cNvPr id="249" name="Google Shape;249;p25"/>
          <p:cNvSpPr txBox="1"/>
          <p:nvPr/>
        </p:nvSpPr>
        <p:spPr>
          <a:xfrm>
            <a:off x="2908775" y="2249875"/>
            <a:ext cx="3000000" cy="2216400"/>
          </a:xfrm>
          <a:prstGeom prst="rect">
            <a:avLst/>
          </a:prstGeom>
          <a:noFill/>
          <a:ln>
            <a:noFill/>
          </a:ln>
        </p:spPr>
        <p:txBody>
          <a:bodyPr spcFirstLastPara="1" wrap="square" lIns="91425" tIns="91425" rIns="91425" bIns="91425" anchor="t" anchorCtr="0">
            <a:spAutoFit/>
          </a:bodyPr>
          <a:lstStyle/>
          <a:p>
            <a:pPr marL="285750" lvl="0" indent="-190500" algn="l" rtl="0">
              <a:spcBef>
                <a:spcPts val="0"/>
              </a:spcBef>
              <a:spcAft>
                <a:spcPts val="0"/>
              </a:spcAft>
              <a:buSzPts val="1200"/>
              <a:buChar char="●"/>
            </a:pPr>
            <a:r>
              <a:rPr lang="en" sz="1200"/>
              <a:t>Compatible to all platforms, including computers, mobile devices, and point-of-sale systems.</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Use external platforms such as AWS database services to ensure scalability and optimal system performance.</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Adopting a backup system that could handle emergency situation.</a:t>
            </a:r>
            <a:endParaRPr sz="1200"/>
          </a:p>
        </p:txBody>
      </p:sp>
      <p:sp>
        <p:nvSpPr>
          <p:cNvPr id="250" name="Google Shape;250;p25"/>
          <p:cNvSpPr txBox="1"/>
          <p:nvPr/>
        </p:nvSpPr>
        <p:spPr>
          <a:xfrm>
            <a:off x="5948600" y="2249875"/>
            <a:ext cx="2760600" cy="2216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 sz="1200"/>
              <a:t>Comprehensive training for hotel management and staff to ensure proficiency with the new system.</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This support network should include both the HMS vendor's technical support and internal IT support for daily troubleshooting. </a:t>
            </a:r>
            <a:endParaRPr sz="1200"/>
          </a:p>
          <a:p>
            <a:pPr marL="457200" lvl="0" indent="0" algn="l" rtl="0">
              <a:spcBef>
                <a:spcPts val="0"/>
              </a:spcBef>
              <a:spcAft>
                <a:spcPts val="0"/>
              </a:spcAft>
              <a:buNone/>
            </a:pPr>
            <a:endParaRPr sz="1200"/>
          </a:p>
        </p:txBody>
      </p:sp>
      <p:sp>
        <p:nvSpPr>
          <p:cNvPr id="251" name="Google Shape;251;p25"/>
          <p:cNvSpPr txBox="1"/>
          <p:nvPr/>
        </p:nvSpPr>
        <p:spPr>
          <a:xfrm>
            <a:off x="432350" y="2065075"/>
            <a:ext cx="2436600" cy="2586000"/>
          </a:xfrm>
          <a:prstGeom prst="rect">
            <a:avLst/>
          </a:prstGeom>
          <a:noFill/>
          <a:ln>
            <a:noFill/>
          </a:ln>
        </p:spPr>
        <p:txBody>
          <a:bodyPr spcFirstLastPara="1" wrap="square" lIns="91425" tIns="91425" rIns="91425" bIns="91425" anchor="t" anchorCtr="0">
            <a:spAutoFit/>
          </a:bodyPr>
          <a:lstStyle/>
          <a:p>
            <a:pPr marL="285750" lvl="0" indent="-190500" algn="l" rtl="0">
              <a:spcBef>
                <a:spcPts val="0"/>
              </a:spcBef>
              <a:spcAft>
                <a:spcPts val="0"/>
              </a:spcAft>
              <a:buSzPts val="1200"/>
              <a:buChar char="●"/>
            </a:pPr>
            <a:r>
              <a:rPr lang="en" sz="1200"/>
              <a:t>Strict data security and compliance with relevant regulations, such as the GDPR for guests from the European Union.</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Deployment plan incorporate robust security measures, including encryption, access controls, and regular security audits, to protect guest privacy and maintain the hotel's reputation.</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Overall Structure </a:t>
            </a:r>
            <a:endParaRPr/>
          </a:p>
        </p:txBody>
      </p:sp>
      <p:pic>
        <p:nvPicPr>
          <p:cNvPr id="257" name="Google Shape;257;p26"/>
          <p:cNvPicPr preferRelativeResize="0"/>
          <p:nvPr/>
        </p:nvPicPr>
        <p:blipFill>
          <a:blip r:embed="rId3">
            <a:alphaModFix/>
          </a:blip>
          <a:stretch>
            <a:fillRect/>
          </a:stretch>
        </p:blipFill>
        <p:spPr>
          <a:xfrm>
            <a:off x="414750" y="1170200"/>
            <a:ext cx="3553753" cy="3820900"/>
          </a:xfrm>
          <a:prstGeom prst="rect">
            <a:avLst/>
          </a:prstGeom>
          <a:noFill/>
          <a:ln>
            <a:noFill/>
          </a:ln>
        </p:spPr>
      </p:pic>
      <p:sp>
        <p:nvSpPr>
          <p:cNvPr id="258" name="Google Shape;258;p26"/>
          <p:cNvSpPr txBox="1"/>
          <p:nvPr/>
        </p:nvSpPr>
        <p:spPr>
          <a:xfrm>
            <a:off x="3784800" y="1335825"/>
            <a:ext cx="45801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Roboto"/>
                <a:ea typeface="Roboto"/>
                <a:cs typeface="Roboto"/>
                <a:sym typeface="Roboto"/>
              </a:rPr>
              <a:t>Billing component </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Guest profile component</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Notification component</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Reservation component</a:t>
            </a:r>
            <a:endParaRPr sz="1300">
              <a:solidFill>
                <a:schemeClr val="dk2"/>
              </a:solidFill>
              <a:latin typeface="Roboto"/>
              <a:ea typeface="Roboto"/>
              <a:cs typeface="Roboto"/>
              <a:sym typeface="Roboto"/>
            </a:endParaRPr>
          </a:p>
        </p:txBody>
      </p:sp>
      <p:sp>
        <p:nvSpPr>
          <p:cNvPr id="259" name="Google Shape;259;p26"/>
          <p:cNvSpPr txBox="1"/>
          <p:nvPr/>
        </p:nvSpPr>
        <p:spPr>
          <a:xfrm>
            <a:off x="3983600" y="3694050"/>
            <a:ext cx="45801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Roboto"/>
                <a:ea typeface="Roboto"/>
                <a:cs typeface="Roboto"/>
                <a:sym typeface="Roboto"/>
              </a:rPr>
              <a:t>Inventory component </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Scheduling component </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Task queue component</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Employee component </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Feedback component</a:t>
            </a:r>
            <a:endParaRPr sz="1300">
              <a:solidFill>
                <a:schemeClr val="dk2"/>
              </a:solidFill>
              <a:latin typeface="Roboto"/>
              <a:ea typeface="Roboto"/>
              <a:cs typeface="Roboto"/>
              <a:sym typeface="Roboto"/>
            </a:endParaRPr>
          </a:p>
        </p:txBody>
      </p:sp>
      <p:sp>
        <p:nvSpPr>
          <p:cNvPr id="260" name="Google Shape;260;p26"/>
          <p:cNvSpPr txBox="1"/>
          <p:nvPr/>
        </p:nvSpPr>
        <p:spPr>
          <a:xfrm>
            <a:off x="6738050" y="2769150"/>
            <a:ext cx="219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Roboto"/>
                <a:ea typeface="Roboto"/>
                <a:cs typeface="Roboto"/>
                <a:sym typeface="Roboto"/>
              </a:rPr>
              <a:t>Various of Features</a:t>
            </a:r>
            <a:endParaRPr>
              <a:solidFill>
                <a:schemeClr val="dk2"/>
              </a:solidFill>
              <a:latin typeface="Roboto"/>
              <a:ea typeface="Roboto"/>
              <a:cs typeface="Roboto"/>
              <a:sym typeface="Roboto"/>
            </a:endParaRPr>
          </a:p>
        </p:txBody>
      </p:sp>
      <p:sp>
        <p:nvSpPr>
          <p:cNvPr id="261" name="Google Shape;261;p26"/>
          <p:cNvSpPr/>
          <p:nvPr/>
        </p:nvSpPr>
        <p:spPr>
          <a:xfrm>
            <a:off x="5775950" y="2665350"/>
            <a:ext cx="962100" cy="6078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311700" y="1841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 of Initial Release</a:t>
            </a:r>
            <a:endParaRPr/>
          </a:p>
        </p:txBody>
      </p:sp>
      <p:sp>
        <p:nvSpPr>
          <p:cNvPr id="267" name="Google Shape;267;p27"/>
          <p:cNvSpPr txBox="1"/>
          <p:nvPr/>
        </p:nvSpPr>
        <p:spPr>
          <a:xfrm>
            <a:off x="242300" y="791950"/>
            <a:ext cx="3863400" cy="4679400"/>
          </a:xfrm>
          <a:prstGeom prst="rect">
            <a:avLst/>
          </a:prstGeom>
          <a:noFill/>
          <a:ln>
            <a:noFill/>
          </a:ln>
        </p:spPr>
        <p:txBody>
          <a:bodyPr spcFirstLastPara="1" wrap="square" lIns="91425" tIns="91425" rIns="91425" bIns="91425" anchor="t" anchorCtr="0">
            <a:spAutoFit/>
          </a:bodyPr>
          <a:lstStyle/>
          <a:p>
            <a:pPr marL="457200" lvl="0" indent="-457200" algn="just" rtl="0">
              <a:lnSpc>
                <a:spcPct val="100000"/>
              </a:lnSpc>
              <a:spcBef>
                <a:spcPts val="1300"/>
              </a:spcBef>
              <a:spcAft>
                <a:spcPts val="0"/>
              </a:spcAft>
              <a:buNone/>
            </a:pPr>
            <a:r>
              <a:rPr lang="en" sz="1100" b="1">
                <a:solidFill>
                  <a:schemeClr val="dk1"/>
                </a:solidFill>
                <a:highlight>
                  <a:srgbClr val="FFFFFF"/>
                </a:highlight>
              </a:rPr>
              <a:t>Basic Guest Profile Management:</a:t>
            </a:r>
            <a:endParaRPr sz="1100" b="1"/>
          </a:p>
          <a:p>
            <a:pPr marL="0" lvl="0" indent="0" algn="just" rtl="0">
              <a:lnSpc>
                <a:spcPct val="115000"/>
              </a:lnSpc>
              <a:spcBef>
                <a:spcPts val="1300"/>
              </a:spcBef>
              <a:spcAft>
                <a:spcPts val="0"/>
              </a:spcAft>
              <a:buNone/>
            </a:pPr>
            <a:r>
              <a:rPr lang="en" sz="1000">
                <a:solidFill>
                  <a:schemeClr val="dk1"/>
                </a:solidFill>
                <a:highlight>
                  <a:srgbClr val="FFFFFF"/>
                </a:highlight>
              </a:rPr>
              <a:t>Create and manage simple guest profiles, including essential information such as name, contact details, and reservation history. This foundational feature supports basic personalization of service and enables the initial collection and analysis of guest data for insights.</a:t>
            </a:r>
            <a:endParaRPr sz="1100"/>
          </a:p>
          <a:p>
            <a:pPr marL="457200" lvl="0" indent="-457200" algn="just" rtl="0">
              <a:lnSpc>
                <a:spcPct val="100000"/>
              </a:lnSpc>
              <a:spcBef>
                <a:spcPts val="1300"/>
              </a:spcBef>
              <a:spcAft>
                <a:spcPts val="0"/>
              </a:spcAft>
              <a:buNone/>
            </a:pPr>
            <a:r>
              <a:rPr lang="en" sz="1100" b="1">
                <a:solidFill>
                  <a:schemeClr val="dk1"/>
                </a:solidFill>
                <a:highlight>
                  <a:srgbClr val="FFFFFF"/>
                </a:highlight>
              </a:rPr>
              <a:t>Simplified Reservation System:</a:t>
            </a:r>
            <a:endParaRPr sz="1100" b="1"/>
          </a:p>
          <a:p>
            <a:pPr marL="0" lvl="0" indent="0" algn="just" rtl="0">
              <a:lnSpc>
                <a:spcPct val="115000"/>
              </a:lnSpc>
              <a:spcBef>
                <a:spcPts val="1300"/>
              </a:spcBef>
              <a:spcAft>
                <a:spcPts val="0"/>
              </a:spcAft>
              <a:buNone/>
            </a:pPr>
            <a:r>
              <a:rPr lang="en" sz="1000">
                <a:solidFill>
                  <a:schemeClr val="dk1"/>
                </a:solidFill>
                <a:highlight>
                  <a:srgbClr val="FFFFFF"/>
                </a:highlight>
              </a:rPr>
              <a:t>Empower hotel staff to manually add, view, and modify reservations. This streamlined system will efficiently track room availability, facilitating straightforward management of bookings without the need for complex algorithms or integration with online booking platforms.</a:t>
            </a:r>
            <a:endParaRPr sz="1000">
              <a:solidFill>
                <a:schemeClr val="dk1"/>
              </a:solidFill>
              <a:highlight>
                <a:srgbClr val="FFFFFF"/>
              </a:highlight>
            </a:endParaRPr>
          </a:p>
          <a:p>
            <a:pPr marL="0" lvl="0" indent="0" algn="just" rtl="0">
              <a:lnSpc>
                <a:spcPct val="115000"/>
              </a:lnSpc>
              <a:spcBef>
                <a:spcPts val="600"/>
              </a:spcBef>
              <a:spcAft>
                <a:spcPts val="0"/>
              </a:spcAft>
              <a:buNone/>
            </a:pPr>
            <a:endParaRPr sz="1000">
              <a:solidFill>
                <a:schemeClr val="dk1"/>
              </a:solidFill>
              <a:highlight>
                <a:srgbClr val="FFFFFF"/>
              </a:highlight>
            </a:endParaRPr>
          </a:p>
          <a:p>
            <a:pPr marL="0" lvl="0" indent="0" algn="l" rtl="0">
              <a:spcBef>
                <a:spcPts val="600"/>
              </a:spcBef>
              <a:spcAft>
                <a:spcPts val="0"/>
              </a:spcAft>
              <a:buNone/>
            </a:pPr>
            <a:r>
              <a:rPr lang="en" sz="1100" b="1">
                <a:solidFill>
                  <a:schemeClr val="dk1"/>
                </a:solidFill>
                <a:highlight>
                  <a:schemeClr val="lt1"/>
                </a:highlight>
              </a:rPr>
              <a:t>Basic Billing Component:</a:t>
            </a:r>
            <a:endParaRPr b="1"/>
          </a:p>
          <a:p>
            <a:pPr marL="0" lvl="0" indent="0" algn="l" rtl="0">
              <a:lnSpc>
                <a:spcPct val="115000"/>
              </a:lnSpc>
              <a:spcBef>
                <a:spcPts val="0"/>
              </a:spcBef>
              <a:spcAft>
                <a:spcPts val="0"/>
              </a:spcAft>
              <a:buNone/>
            </a:pPr>
            <a:r>
              <a:rPr lang="en" sz="1000">
                <a:solidFill>
                  <a:schemeClr val="dk1"/>
                </a:solidFill>
                <a:highlight>
                  <a:schemeClr val="lt1"/>
                </a:highlight>
              </a:rPr>
              <a:t>Automate the generation of straightforward invoices for guests, detailing charges for their stay and any additional services selected (e.g., room rate, breakfast). This module allows for manual entry of services and payments, streamlining the billing process.</a:t>
            </a:r>
            <a:endParaRPr sz="1100"/>
          </a:p>
          <a:p>
            <a:pPr marL="0" lvl="0" indent="0" algn="just" rtl="0">
              <a:lnSpc>
                <a:spcPct val="150000"/>
              </a:lnSpc>
              <a:spcBef>
                <a:spcPts val="0"/>
              </a:spcBef>
              <a:spcAft>
                <a:spcPts val="0"/>
              </a:spcAft>
              <a:buNone/>
            </a:pPr>
            <a:r>
              <a:rPr lang="en" sz="1100"/>
              <a:t> </a:t>
            </a:r>
            <a:endParaRPr sz="1100"/>
          </a:p>
          <a:p>
            <a:pPr marL="0" lvl="0" indent="0" algn="l" rtl="0">
              <a:spcBef>
                <a:spcPts val="600"/>
              </a:spcBef>
              <a:spcAft>
                <a:spcPts val="0"/>
              </a:spcAft>
              <a:buNone/>
            </a:pPr>
            <a:endParaRPr sz="1100">
              <a:solidFill>
                <a:schemeClr val="dk2"/>
              </a:solidFill>
            </a:endParaRPr>
          </a:p>
        </p:txBody>
      </p:sp>
      <p:sp>
        <p:nvSpPr>
          <p:cNvPr id="268" name="Google Shape;268;p27"/>
          <p:cNvSpPr txBox="1"/>
          <p:nvPr/>
        </p:nvSpPr>
        <p:spPr>
          <a:xfrm>
            <a:off x="4572000" y="841500"/>
            <a:ext cx="3863400" cy="38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highlight>
                  <a:srgbClr val="FFFFFF"/>
                </a:highlight>
              </a:rPr>
              <a:t>Enhanced Room Services Management:</a:t>
            </a:r>
            <a:endParaRPr b="1"/>
          </a:p>
          <a:p>
            <a:pPr marL="0" lvl="0" indent="0" algn="l" rtl="0">
              <a:lnSpc>
                <a:spcPct val="115000"/>
              </a:lnSpc>
              <a:spcBef>
                <a:spcPts val="0"/>
              </a:spcBef>
              <a:spcAft>
                <a:spcPts val="0"/>
              </a:spcAft>
              <a:buNone/>
            </a:pPr>
            <a:r>
              <a:rPr lang="en" sz="1000">
                <a:solidFill>
                  <a:schemeClr val="dk1"/>
                </a:solidFill>
                <a:highlight>
                  <a:srgbClr val="FFFFFF"/>
                </a:highlight>
              </a:rPr>
              <a:t>This feature extends beyond basic room inventories to include room status tracking (clean, occupied, needs maintenance) and service requests. It enables real-time updates and communication between housekeeping, maintenance, and front desk staff to ensure rooms are prepared to guest specifications, improving operational efficiency and guest satisfaction.</a:t>
            </a:r>
            <a:endParaRPr sz="1000">
              <a:solidFill>
                <a:schemeClr val="dk1"/>
              </a:solidFill>
              <a:highlight>
                <a:srgbClr val="FFFFFF"/>
              </a:highlight>
            </a:endParaRPr>
          </a:p>
          <a:p>
            <a:pPr marL="0" lvl="0" indent="0" algn="l" rtl="0">
              <a:spcBef>
                <a:spcPts val="0"/>
              </a:spcBef>
              <a:spcAft>
                <a:spcPts val="0"/>
              </a:spcAft>
              <a:buNone/>
            </a:pPr>
            <a:endParaRPr sz="1000">
              <a:solidFill>
                <a:schemeClr val="dk1"/>
              </a:solidFill>
              <a:highlight>
                <a:srgbClr val="FFFFFF"/>
              </a:highlight>
            </a:endParaRPr>
          </a:p>
          <a:p>
            <a:pPr marL="0" lvl="0" indent="0" algn="l" rtl="0">
              <a:lnSpc>
                <a:spcPct val="115000"/>
              </a:lnSpc>
              <a:spcBef>
                <a:spcPts val="0"/>
              </a:spcBef>
              <a:spcAft>
                <a:spcPts val="0"/>
              </a:spcAft>
              <a:buNone/>
            </a:pPr>
            <a:endParaRPr sz="1100">
              <a:solidFill>
                <a:schemeClr val="dk2"/>
              </a:solidFill>
            </a:endParaRPr>
          </a:p>
          <a:p>
            <a:pPr marL="457200" lvl="0" indent="-457200" algn="just" rtl="0">
              <a:lnSpc>
                <a:spcPct val="100000"/>
              </a:lnSpc>
              <a:spcBef>
                <a:spcPts val="1300"/>
              </a:spcBef>
              <a:spcAft>
                <a:spcPts val="0"/>
              </a:spcAft>
              <a:buNone/>
            </a:pPr>
            <a:r>
              <a:rPr lang="en" sz="1100" b="1">
                <a:solidFill>
                  <a:schemeClr val="dk1"/>
                </a:solidFill>
                <a:highlight>
                  <a:srgbClr val="FFFFFF"/>
                </a:highlight>
              </a:rPr>
              <a:t>Staff Management System:</a:t>
            </a:r>
            <a:endParaRPr sz="1100">
              <a:solidFill>
                <a:schemeClr val="dk1"/>
              </a:solidFill>
              <a:highlight>
                <a:srgbClr val="FFFFFF"/>
              </a:highlight>
            </a:endParaRPr>
          </a:p>
          <a:p>
            <a:pPr marL="0" lvl="0" indent="0" algn="just" rtl="0">
              <a:lnSpc>
                <a:spcPct val="115000"/>
              </a:lnSpc>
              <a:spcBef>
                <a:spcPts val="1300"/>
              </a:spcBef>
              <a:spcAft>
                <a:spcPts val="600"/>
              </a:spcAft>
              <a:buNone/>
            </a:pPr>
            <a:r>
              <a:rPr lang="en" sz="1000">
                <a:solidFill>
                  <a:schemeClr val="dk1"/>
                </a:solidFill>
                <a:highlight>
                  <a:srgbClr val="FFFFFF"/>
                </a:highlight>
              </a:rPr>
              <a:t>Introduce a centralized platform for managing staff schedules, tasks, and communications. This system will support assignment of duties based on real-time needs and availability, track completion of tasks, and facilitate direct communication among team members. By optimizing staff allocation and enhancing coordination, this system aims to improve overall operational efficiency and responsiveness to guest needs.</a:t>
            </a:r>
            <a:endParaRPr sz="10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Case Diagram for Room Reservation</a:t>
            </a:r>
            <a:endParaRPr/>
          </a:p>
        </p:txBody>
      </p:sp>
      <p:pic>
        <p:nvPicPr>
          <p:cNvPr id="274" name="Google Shape;274;p28"/>
          <p:cNvPicPr preferRelativeResize="0"/>
          <p:nvPr/>
        </p:nvPicPr>
        <p:blipFill>
          <a:blip r:embed="rId3">
            <a:alphaModFix/>
          </a:blip>
          <a:stretch>
            <a:fillRect/>
          </a:stretch>
        </p:blipFill>
        <p:spPr>
          <a:xfrm>
            <a:off x="891575" y="1017800"/>
            <a:ext cx="7188125" cy="4034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Case Diagram for Room Service</a:t>
            </a:r>
            <a:endParaRPr/>
          </a:p>
        </p:txBody>
      </p:sp>
      <p:pic>
        <p:nvPicPr>
          <p:cNvPr id="280" name="Google Shape;280;p29"/>
          <p:cNvPicPr preferRelativeResize="0"/>
          <p:nvPr/>
        </p:nvPicPr>
        <p:blipFill>
          <a:blip r:embed="rId3">
            <a:alphaModFix/>
          </a:blip>
          <a:stretch>
            <a:fillRect/>
          </a:stretch>
        </p:blipFill>
        <p:spPr>
          <a:xfrm>
            <a:off x="1076400" y="945925"/>
            <a:ext cx="6865437" cy="4125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title"/>
          </p:nvPr>
        </p:nvSpPr>
        <p:spPr>
          <a:xfrm>
            <a:off x="3886300" y="1965150"/>
            <a:ext cx="4343400" cy="12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Activity Diagram for Room Service </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1"/>
          <p:cNvPicPr preferRelativeResize="0"/>
          <p:nvPr/>
        </p:nvPicPr>
        <p:blipFill>
          <a:blip r:embed="rId3">
            <a:alphaModFix/>
          </a:blip>
          <a:stretch>
            <a:fillRect/>
          </a:stretch>
        </p:blipFill>
        <p:spPr>
          <a:xfrm>
            <a:off x="859938" y="0"/>
            <a:ext cx="742412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Client’s Vision &amp; Value</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 Vision</a:t>
            </a:r>
            <a:endParaRPr>
              <a:solidFill>
                <a:schemeClr val="lt1"/>
              </a:solidFill>
            </a:endParaRPr>
          </a:p>
        </p:txBody>
      </p:sp>
      <p:sp>
        <p:nvSpPr>
          <p:cNvPr id="97" name="Google Shape;97;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To work together to be a First Hotel Brand for young people and Top 1 successful Canadian hotel group.</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Mission</a:t>
            </a:r>
            <a:endParaRPr>
              <a:solidFill>
                <a:schemeClr val="lt1"/>
              </a:solidFill>
            </a:endParaRPr>
          </a:p>
        </p:txBody>
      </p:sp>
      <p:sp>
        <p:nvSpPr>
          <p:cNvPr id="102" name="Google Shape;102;p14"/>
          <p:cNvSpPr txBox="1">
            <a:spLocks noGrp="1"/>
          </p:cNvSpPr>
          <p:nvPr>
            <p:ph type="body" idx="4294967295"/>
          </p:nvPr>
        </p:nvSpPr>
        <p:spPr>
          <a:xfrm>
            <a:off x="3397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50">
                <a:solidFill>
                  <a:srgbClr val="231B0E"/>
                </a:solidFill>
              </a:rPr>
              <a:t>A total commitment to provide quality and ethical services with new technology  to all  our customers, clients and partners at all times</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Values</a:t>
            </a:r>
            <a:endParaRPr>
              <a:solidFill>
                <a:schemeClr val="lt1"/>
              </a:solidFill>
            </a:endParaRPr>
          </a:p>
        </p:txBody>
      </p:sp>
      <p:sp>
        <p:nvSpPr>
          <p:cNvPr id="107" name="Google Shape;107;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31B0E"/>
                </a:solidFill>
              </a:rPr>
              <a:t>Our client wants to ensure the quality service and products are provided to their guests at competitive prices.</a:t>
            </a:r>
            <a:endParaRPr sz="1200">
              <a:solidFill>
                <a:srgbClr val="231B0E"/>
              </a:solidFill>
            </a:endParaRPr>
          </a:p>
          <a:p>
            <a:pPr marL="0" lvl="0" indent="0" algn="l" rtl="0">
              <a:spcBef>
                <a:spcPts val="1600"/>
              </a:spcBef>
              <a:spcAft>
                <a:spcPts val="0"/>
              </a:spcAft>
              <a:buNone/>
            </a:pPr>
            <a:r>
              <a:rPr lang="en" sz="1200">
                <a:solidFill>
                  <a:srgbClr val="231B0E"/>
                </a:solidFill>
              </a:rPr>
              <a:t>Our client strives for a fair return of investment for our stakeholders by practising good management ethics.</a:t>
            </a:r>
            <a:endParaRPr sz="1600"/>
          </a:p>
          <a:p>
            <a:pPr marL="0" lvl="0" indent="0" algn="l" rtl="0">
              <a:spcBef>
                <a:spcPts val="1600"/>
              </a:spcBef>
              <a:spcAft>
                <a:spcPts val="1600"/>
              </a:spcAft>
              <a:buNone/>
            </a:pPr>
            <a:endParaRPr sz="1200">
              <a:solidFill>
                <a:srgbClr val="231B0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a:t>Thank you!</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05325" y="4247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grpSp>
        <p:nvGrpSpPr>
          <p:cNvPr id="113" name="Google Shape;113;p15"/>
          <p:cNvGrpSpPr/>
          <p:nvPr/>
        </p:nvGrpSpPr>
        <p:grpSpPr>
          <a:xfrm>
            <a:off x="425550" y="1302400"/>
            <a:ext cx="2628925" cy="3416400"/>
            <a:chOff x="431925" y="1304875"/>
            <a:chExt cx="2628925" cy="3416400"/>
          </a:xfrm>
        </p:grpSpPr>
        <p:sp>
          <p:nvSpPr>
            <p:cNvPr id="114" name="Google Shape;114;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 name="Google Shape;115;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16" name="Google Shape;116;p15"/>
          <p:cNvSpPr txBox="1">
            <a:spLocks noGrp="1"/>
          </p:cNvSpPr>
          <p:nvPr>
            <p:ph type="body" idx="4294967295"/>
          </p:nvPr>
        </p:nvSpPr>
        <p:spPr>
          <a:xfrm>
            <a:off x="500050"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High Price</a:t>
            </a:r>
            <a:endParaRPr sz="1500">
              <a:solidFill>
                <a:schemeClr val="lt1"/>
              </a:solidFill>
            </a:endParaRPr>
          </a:p>
        </p:txBody>
      </p:sp>
      <p:sp>
        <p:nvSpPr>
          <p:cNvPr id="117" name="Google Shape;117;p15"/>
          <p:cNvSpPr txBox="1">
            <a:spLocks noGrp="1"/>
          </p:cNvSpPr>
          <p:nvPr>
            <p:ph type="body" idx="4294967295"/>
          </p:nvPr>
        </p:nvSpPr>
        <p:spPr>
          <a:xfrm>
            <a:off x="50195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experiencing the cost of hotel in Canada to be relatively high, affecting their perception of value for money.</a:t>
            </a:r>
            <a:endParaRPr sz="1300"/>
          </a:p>
        </p:txBody>
      </p:sp>
      <p:grpSp>
        <p:nvGrpSpPr>
          <p:cNvPr id="118" name="Google Shape;118;p15"/>
          <p:cNvGrpSpPr/>
          <p:nvPr/>
        </p:nvGrpSpPr>
        <p:grpSpPr>
          <a:xfrm>
            <a:off x="3314075" y="1302400"/>
            <a:ext cx="2632500" cy="3416400"/>
            <a:chOff x="3320450" y="1304875"/>
            <a:chExt cx="2632500" cy="3416400"/>
          </a:xfrm>
        </p:grpSpPr>
        <p:sp>
          <p:nvSpPr>
            <p:cNvPr id="119" name="Google Shape;119;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0" name="Google Shape;120;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1" name="Google Shape;121;p15"/>
          <p:cNvSpPr txBox="1">
            <a:spLocks noGrp="1"/>
          </p:cNvSpPr>
          <p:nvPr>
            <p:ph type="body" idx="4294967295"/>
          </p:nvPr>
        </p:nvSpPr>
        <p:spPr>
          <a:xfrm>
            <a:off x="3383075"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Availability Challenges</a:t>
            </a:r>
            <a:endParaRPr sz="1500">
              <a:solidFill>
                <a:schemeClr val="lt1"/>
              </a:solidFill>
            </a:endParaRPr>
          </a:p>
        </p:txBody>
      </p:sp>
      <p:sp>
        <p:nvSpPr>
          <p:cNvPr id="122" name="Google Shape;122;p15"/>
          <p:cNvSpPr txBox="1">
            <a:spLocks noGrp="1"/>
          </p:cNvSpPr>
          <p:nvPr>
            <p:ph type="body" idx="4294967295"/>
          </p:nvPr>
        </p:nvSpPr>
        <p:spPr>
          <a:xfrm>
            <a:off x="339040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In popular tourist destinations or during peak travel seasons, customers might face difficulties in finding available rooms, they have limited choice. Booking platforms and hotel policies also add to the complexity, such as non-refundable bookings or hidden fees.</a:t>
            </a:r>
            <a:endParaRPr sz="1300"/>
          </a:p>
        </p:txBody>
      </p:sp>
      <p:grpSp>
        <p:nvGrpSpPr>
          <p:cNvPr id="123" name="Google Shape;123;p15"/>
          <p:cNvGrpSpPr/>
          <p:nvPr/>
        </p:nvGrpSpPr>
        <p:grpSpPr>
          <a:xfrm>
            <a:off x="6206175" y="1302400"/>
            <a:ext cx="2632500" cy="3416400"/>
            <a:chOff x="6212550" y="1304875"/>
            <a:chExt cx="2632500" cy="3416400"/>
          </a:xfrm>
        </p:grpSpPr>
        <p:sp>
          <p:nvSpPr>
            <p:cNvPr id="124" name="Google Shape;124;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5" name="Google Shape;125;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Technological Integration</a:t>
            </a:r>
            <a:endParaRPr sz="1500">
              <a:solidFill>
                <a:schemeClr val="lt1"/>
              </a:solidFill>
            </a:endParaRPr>
          </a:p>
        </p:txBody>
      </p:sp>
      <p:sp>
        <p:nvSpPr>
          <p:cNvPr id="127" name="Google Shape;127;p15"/>
          <p:cNvSpPr txBox="1">
            <a:spLocks noGrp="1"/>
          </p:cNvSpPr>
          <p:nvPr>
            <p:ph type="body" idx="4294967295"/>
          </p:nvPr>
        </p:nvSpPr>
        <p:spPr>
          <a:xfrm>
            <a:off x="6280025"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increasingly expect seamless digital experiences, from booking to check-out. Hotels that fail to offer user-friendly online interfaces, efficient online customer service, or might lose potential travelers.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p:nvPr/>
        </p:nvSpPr>
        <p:spPr>
          <a:xfrm>
            <a:off x="331275" y="338900"/>
            <a:ext cx="5413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dk1"/>
                </a:solidFill>
                <a:latin typeface="Roboto"/>
                <a:ea typeface="Roboto"/>
                <a:cs typeface="Roboto"/>
                <a:sym typeface="Roboto"/>
              </a:rPr>
              <a:t>The Problem</a:t>
            </a:r>
            <a:endParaRPr sz="2400">
              <a:solidFill>
                <a:schemeClr val="dk1"/>
              </a:solidFill>
              <a:latin typeface="Roboto"/>
              <a:ea typeface="Roboto"/>
              <a:cs typeface="Roboto"/>
              <a:sym typeface="Roboto"/>
            </a:endParaRPr>
          </a:p>
        </p:txBody>
      </p:sp>
      <p:sp>
        <p:nvSpPr>
          <p:cNvPr id="133" name="Google Shape;133;p16"/>
          <p:cNvSpPr txBox="1"/>
          <p:nvPr/>
        </p:nvSpPr>
        <p:spPr>
          <a:xfrm>
            <a:off x="331275" y="893000"/>
            <a:ext cx="3981000" cy="3380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500"/>
              </a:spcBef>
              <a:spcAft>
                <a:spcPts val="1500"/>
              </a:spcAft>
              <a:buNone/>
            </a:pPr>
            <a:r>
              <a:rPr lang="en" sz="1200" dirty="0">
                <a:solidFill>
                  <a:schemeClr val="dk1"/>
                </a:solidFill>
              </a:rPr>
              <a:t>Canadian Hotel market experiencing rapid growth and evolution driven by advancements in technology and changing consumer preferences. As our brand strives to enhance guest experiences, streamline operations, and maximize efficiency, the need for a comprehensive and efficient hotel management system becomes crucial for the next expanding plan. Moreover, with the rise of online booking platforms and the increasing popularity of using mobile devices for travel planning, hotels must adapt by offering seamless online reservation systems and guest-facing mobile applications for various hotel services.</a:t>
            </a:r>
            <a:endParaRPr sz="1200" dirty="0">
              <a:solidFill>
                <a:schemeClr val="dk1"/>
              </a:solidFill>
            </a:endParaRPr>
          </a:p>
        </p:txBody>
      </p:sp>
      <p:pic>
        <p:nvPicPr>
          <p:cNvPr id="134" name="Google Shape;134;p16"/>
          <p:cNvPicPr preferRelativeResize="0"/>
          <p:nvPr/>
        </p:nvPicPr>
        <p:blipFill>
          <a:blip r:embed="rId3">
            <a:alphaModFix/>
          </a:blip>
          <a:stretch>
            <a:fillRect/>
          </a:stretch>
        </p:blipFill>
        <p:spPr>
          <a:xfrm>
            <a:off x="4572000" y="1143736"/>
            <a:ext cx="4572000" cy="25222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2593575" y="869800"/>
            <a:ext cx="45588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What market says? </a:t>
            </a:r>
            <a:endParaRPr sz="3600"/>
          </a:p>
        </p:txBody>
      </p:sp>
      <p:sp>
        <p:nvSpPr>
          <p:cNvPr id="140" name="Google Shape;140;p17"/>
          <p:cNvSpPr txBox="1"/>
          <p:nvPr/>
        </p:nvSpPr>
        <p:spPr>
          <a:xfrm>
            <a:off x="660275" y="1810750"/>
            <a:ext cx="7863600" cy="2700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00">
                <a:solidFill>
                  <a:schemeClr val="dk1"/>
                </a:solidFill>
                <a:highlight>
                  <a:srgbClr val="FFFFFF"/>
                </a:highlight>
              </a:rPr>
              <a:t>Travel apps and websites draw millions of visitors daily and continue to be important to success in the travel industry. Digital experience is a key driver of satisfaction with the overall travel experience. Travelers use apps and websites for planning, booking, managing day-of-travel and account management. They have high expectations based on experiences both within and outside of the travel industry. Travel brands with the best digital experience are well positioned to grow/take market share from competitors.        </a:t>
            </a:r>
            <a:endParaRPr sz="1300">
              <a:solidFill>
                <a:schemeClr val="dk1"/>
              </a:solidFill>
              <a:highlight>
                <a:srgbClr val="FFFFFF"/>
              </a:highlight>
            </a:endParaRPr>
          </a:p>
          <a:p>
            <a:pPr marL="0" lvl="0" indent="0" algn="l" rtl="0">
              <a:lnSpc>
                <a:spcPct val="150000"/>
              </a:lnSpc>
              <a:spcBef>
                <a:spcPts val="0"/>
              </a:spcBef>
              <a:spcAft>
                <a:spcPts val="0"/>
              </a:spcAft>
              <a:buNone/>
            </a:pPr>
            <a:r>
              <a:rPr lang="en" sz="1300">
                <a:solidFill>
                  <a:schemeClr val="dk1"/>
                </a:solidFill>
                <a:highlight>
                  <a:srgbClr val="FFFFFF"/>
                </a:highlight>
              </a:rPr>
              <a:t>— According to</a:t>
            </a:r>
            <a:r>
              <a:rPr lang="en" sz="1300" b="1">
                <a:solidFill>
                  <a:srgbClr val="980000"/>
                </a:solidFill>
                <a:highlight>
                  <a:srgbClr val="FFFFFF"/>
                </a:highlight>
              </a:rPr>
              <a:t> J.D. Power</a:t>
            </a:r>
            <a:r>
              <a:rPr lang="en" sz="1300">
                <a:solidFill>
                  <a:schemeClr val="dk1"/>
                </a:solidFill>
                <a:highlight>
                  <a:srgbClr val="FFFFFF"/>
                </a:highlight>
              </a:rPr>
              <a:t> Third-Party Hotel Management Studies </a:t>
            </a:r>
            <a:endParaRPr>
              <a:solidFill>
                <a:schemeClr val="dk1"/>
              </a:solidFill>
              <a:highlight>
                <a:srgbClr val="FFFFFF"/>
              </a:highlight>
            </a:endParaRPr>
          </a:p>
          <a:p>
            <a:pPr marL="0" lvl="0" indent="0" algn="l" rtl="0">
              <a:spcBef>
                <a:spcPts val="0"/>
              </a:spcBef>
              <a:spcAft>
                <a:spcPts val="0"/>
              </a:spcAft>
              <a:buNone/>
            </a:pPr>
            <a:endParaRPr sz="12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2593575" y="869800"/>
            <a:ext cx="45588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Arial"/>
                <a:ea typeface="Arial"/>
                <a:cs typeface="Arial"/>
                <a:sym typeface="Arial"/>
              </a:rPr>
              <a:t>What market says? </a:t>
            </a:r>
            <a:endParaRPr sz="3600">
              <a:latin typeface="Arial"/>
              <a:ea typeface="Arial"/>
              <a:cs typeface="Arial"/>
              <a:sym typeface="Arial"/>
            </a:endParaRPr>
          </a:p>
        </p:txBody>
      </p:sp>
      <p:sp>
        <p:nvSpPr>
          <p:cNvPr id="146" name="Google Shape;146;p18"/>
          <p:cNvSpPr txBox="1"/>
          <p:nvPr/>
        </p:nvSpPr>
        <p:spPr>
          <a:xfrm>
            <a:off x="660275" y="1810750"/>
            <a:ext cx="7863600" cy="2700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chemeClr val="dk1"/>
                </a:solidFill>
              </a:rPr>
              <a:t>The previous methods of managing hotel operations are becoming outdated and inefficient in today's fast-paced environment. From reservations and check-ins to housekeeping and billing, there is a growing demand for digital solutions that can integrate and automate various aspects of hotel management.</a:t>
            </a:r>
            <a:r>
              <a:rPr lang="en" sz="1500">
                <a:solidFill>
                  <a:schemeClr val="dk1"/>
                </a:solidFill>
                <a:highlight>
                  <a:srgbClr val="FFFFFF"/>
                </a:highlight>
              </a:rPr>
              <a:t> </a:t>
            </a:r>
            <a:r>
              <a:rPr lang="en">
                <a:solidFill>
                  <a:schemeClr val="dk1"/>
                </a:solidFill>
                <a:highlight>
                  <a:srgbClr val="FFFFFF"/>
                </a:highlight>
              </a:rPr>
              <a:t>   </a:t>
            </a:r>
            <a:r>
              <a:rPr lang="en">
                <a:solidFill>
                  <a:srgbClr val="0D0D0D"/>
                </a:solidFill>
                <a:highlight>
                  <a:srgbClr val="FFFFFF"/>
                </a:highlight>
              </a:rPr>
              <a:t>   </a:t>
            </a:r>
            <a:endParaRPr>
              <a:solidFill>
                <a:srgbClr val="0D0D0D"/>
              </a:solidFill>
              <a:highlight>
                <a:srgbClr val="FFFFFF"/>
              </a:highlight>
            </a:endParaRPr>
          </a:p>
          <a:p>
            <a:pPr marL="0" lvl="0" indent="0" algn="l" rtl="0">
              <a:lnSpc>
                <a:spcPct val="150000"/>
              </a:lnSpc>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sz="12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452675" y="2025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Primary Stakeholders (Group 4)</a:t>
            </a:r>
            <a:endParaRPr/>
          </a:p>
        </p:txBody>
      </p:sp>
      <p:sp>
        <p:nvSpPr>
          <p:cNvPr id="152" name="Google Shape;152;p19"/>
          <p:cNvSpPr/>
          <p:nvPr/>
        </p:nvSpPr>
        <p:spPr>
          <a:xfrm rot="10800000">
            <a:off x="6027200" y="2909825"/>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3" name="Google Shape;153;p19"/>
          <p:cNvSpPr txBox="1">
            <a:spLocks noGrp="1"/>
          </p:cNvSpPr>
          <p:nvPr>
            <p:ph type="body" idx="4294967295"/>
          </p:nvPr>
        </p:nvSpPr>
        <p:spPr>
          <a:xfrm>
            <a:off x="6164400" y="3021118"/>
            <a:ext cx="184980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Guests</a:t>
            </a:r>
            <a:endParaRPr>
              <a:solidFill>
                <a:schemeClr val="lt1"/>
              </a:solidFill>
            </a:endParaRPr>
          </a:p>
        </p:txBody>
      </p:sp>
      <p:sp>
        <p:nvSpPr>
          <p:cNvPr id="154" name="Google Shape;154;p19"/>
          <p:cNvSpPr txBox="1">
            <a:spLocks noGrp="1"/>
          </p:cNvSpPr>
          <p:nvPr>
            <p:ph type="body" idx="4294967295"/>
          </p:nvPr>
        </p:nvSpPr>
        <p:spPr>
          <a:xfrm>
            <a:off x="475350" y="1408150"/>
            <a:ext cx="1886700" cy="16947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250">
                <a:solidFill>
                  <a:srgbClr val="000000"/>
                </a:solidFill>
                <a:latin typeface="Arial"/>
                <a:ea typeface="Arial"/>
                <a:cs typeface="Arial"/>
                <a:sym typeface="Arial"/>
              </a:rPr>
              <a:t>Various departments such as front desk staff, housekeeping, culinary teams, spa personnel, and management teams at different levels. </a:t>
            </a:r>
            <a:endParaRPr/>
          </a:p>
        </p:txBody>
      </p:sp>
      <p:sp>
        <p:nvSpPr>
          <p:cNvPr id="155" name="Google Shape;155;p19"/>
          <p:cNvSpPr txBox="1">
            <a:spLocks noGrp="1"/>
          </p:cNvSpPr>
          <p:nvPr>
            <p:ph type="body" idx="4294967295"/>
          </p:nvPr>
        </p:nvSpPr>
        <p:spPr>
          <a:xfrm>
            <a:off x="4779475" y="810351"/>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Phase 2</a:t>
            </a:r>
            <a:endParaRPr>
              <a:solidFill>
                <a:schemeClr val="lt1"/>
              </a:solidFill>
            </a:endParaRPr>
          </a:p>
        </p:txBody>
      </p:sp>
      <p:sp>
        <p:nvSpPr>
          <p:cNvPr id="156" name="Google Shape;156;p19"/>
          <p:cNvSpPr/>
          <p:nvPr/>
        </p:nvSpPr>
        <p:spPr>
          <a:xfrm>
            <a:off x="452675" y="97885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7" name="Google Shape;157;p19"/>
          <p:cNvSpPr txBox="1">
            <a:spLocks noGrp="1"/>
          </p:cNvSpPr>
          <p:nvPr>
            <p:ph type="body" idx="4294967295"/>
          </p:nvPr>
        </p:nvSpPr>
        <p:spPr>
          <a:xfrm>
            <a:off x="501275" y="1101549"/>
            <a:ext cx="2540400" cy="215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Internal Employees</a:t>
            </a:r>
            <a:endParaRPr sz="1400">
              <a:solidFill>
                <a:schemeClr val="lt1"/>
              </a:solidFill>
            </a:endParaRPr>
          </a:p>
        </p:txBody>
      </p:sp>
      <p:sp>
        <p:nvSpPr>
          <p:cNvPr id="158" name="Google Shape;158;p19"/>
          <p:cNvSpPr txBox="1"/>
          <p:nvPr/>
        </p:nvSpPr>
        <p:spPr>
          <a:xfrm>
            <a:off x="274350" y="3102850"/>
            <a:ext cx="2087700" cy="14775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Senior management teams: CFO, COO, CEO</a:t>
            </a:r>
            <a:endParaRPr sz="1200">
              <a:solidFill>
                <a:schemeClr val="dk2"/>
              </a:solidFill>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Internal staffs: front desk staffs, housekeeping staff, catering staffs </a:t>
            </a:r>
            <a:endParaRPr sz="1200">
              <a:solidFill>
                <a:schemeClr val="dk2"/>
              </a:solidFill>
              <a:latin typeface="Roboto"/>
              <a:ea typeface="Roboto"/>
              <a:cs typeface="Roboto"/>
              <a:sym typeface="Roboto"/>
            </a:endParaRPr>
          </a:p>
        </p:txBody>
      </p:sp>
      <p:sp>
        <p:nvSpPr>
          <p:cNvPr id="159" name="Google Shape;159;p19"/>
          <p:cNvSpPr txBox="1"/>
          <p:nvPr/>
        </p:nvSpPr>
        <p:spPr>
          <a:xfrm>
            <a:off x="5848800" y="3463525"/>
            <a:ext cx="29835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Two high valued guests</a:t>
            </a:r>
            <a:endParaRPr sz="1200">
              <a:solidFill>
                <a:schemeClr val="dk2"/>
              </a:solidFill>
              <a:latin typeface="Roboto"/>
              <a:ea typeface="Roboto"/>
              <a:cs typeface="Roboto"/>
              <a:sym typeface="Roboto"/>
            </a:endParaRPr>
          </a:p>
        </p:txBody>
      </p:sp>
      <p:pic>
        <p:nvPicPr>
          <p:cNvPr id="160" name="Google Shape;160;p19"/>
          <p:cNvPicPr preferRelativeResize="0"/>
          <p:nvPr/>
        </p:nvPicPr>
        <p:blipFill>
          <a:blip r:embed="rId3">
            <a:alphaModFix/>
          </a:blip>
          <a:stretch>
            <a:fillRect/>
          </a:stretch>
        </p:blipFill>
        <p:spPr>
          <a:xfrm>
            <a:off x="2925288" y="978850"/>
            <a:ext cx="2540400" cy="1694761"/>
          </a:xfrm>
          <a:prstGeom prst="rect">
            <a:avLst/>
          </a:prstGeom>
          <a:noFill/>
          <a:ln>
            <a:noFill/>
          </a:ln>
          <a:effectLst>
            <a:outerShdw blurRad="57150" dist="19050" dir="5400000" algn="bl" rotWithShape="0">
              <a:srgbClr val="000000">
                <a:alpha val="50000"/>
              </a:srgbClr>
            </a:outerShdw>
          </a:effectLst>
        </p:spPr>
      </p:pic>
      <p:pic>
        <p:nvPicPr>
          <p:cNvPr id="161" name="Google Shape;161;p19"/>
          <p:cNvPicPr preferRelativeResize="0"/>
          <p:nvPr/>
        </p:nvPicPr>
        <p:blipFill>
          <a:blip r:embed="rId4">
            <a:alphaModFix/>
          </a:blip>
          <a:stretch>
            <a:fillRect/>
          </a:stretch>
        </p:blipFill>
        <p:spPr>
          <a:xfrm>
            <a:off x="2924425" y="2909825"/>
            <a:ext cx="2540400" cy="169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240150" y="803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Elicitation Process (to be continue)</a:t>
            </a:r>
            <a:endParaRPr/>
          </a:p>
        </p:txBody>
      </p:sp>
      <p:sp>
        <p:nvSpPr>
          <p:cNvPr id="167" name="Google Shape;167;p20"/>
          <p:cNvSpPr/>
          <p:nvPr/>
        </p:nvSpPr>
        <p:spPr>
          <a:xfrm>
            <a:off x="2510000" y="163730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body" idx="4294967295"/>
          </p:nvPr>
        </p:nvSpPr>
        <p:spPr>
          <a:xfrm>
            <a:off x="2510000" y="1748593"/>
            <a:ext cx="184980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1st Elicitation</a:t>
            </a:r>
            <a:endParaRPr>
              <a:solidFill>
                <a:schemeClr val="lt1"/>
              </a:solidFill>
            </a:endParaRPr>
          </a:p>
        </p:txBody>
      </p:sp>
      <p:sp>
        <p:nvSpPr>
          <p:cNvPr id="169" name="Google Shape;169;p20"/>
          <p:cNvSpPr txBox="1">
            <a:spLocks noGrp="1"/>
          </p:cNvSpPr>
          <p:nvPr>
            <p:ph type="body" idx="4294967295"/>
          </p:nvPr>
        </p:nvSpPr>
        <p:spPr>
          <a:xfrm>
            <a:off x="175400" y="1998475"/>
            <a:ext cx="1886700" cy="95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Prepare elicitation scope and questions</a:t>
            </a:r>
            <a:endParaRPr sz="1600" b="1"/>
          </a:p>
          <a:p>
            <a:pPr marL="0" lvl="0" indent="0" algn="l" rtl="0">
              <a:spcBef>
                <a:spcPts val="800"/>
              </a:spcBef>
              <a:spcAft>
                <a:spcPts val="800"/>
              </a:spcAft>
              <a:buNone/>
            </a:pPr>
            <a:endParaRPr sz="1600"/>
          </a:p>
        </p:txBody>
      </p:sp>
      <p:sp>
        <p:nvSpPr>
          <p:cNvPr id="170" name="Google Shape;170;p20"/>
          <p:cNvSpPr txBox="1">
            <a:spLocks noGrp="1"/>
          </p:cNvSpPr>
          <p:nvPr>
            <p:ph type="body" idx="4294967295"/>
          </p:nvPr>
        </p:nvSpPr>
        <p:spPr>
          <a:xfrm>
            <a:off x="4334775" y="11373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Phase 2</a:t>
            </a:r>
            <a:endParaRPr>
              <a:solidFill>
                <a:schemeClr val="lt1"/>
              </a:solidFill>
            </a:endParaRPr>
          </a:p>
        </p:txBody>
      </p:sp>
      <p:sp>
        <p:nvSpPr>
          <p:cNvPr id="171" name="Google Shape;171;p20"/>
          <p:cNvSpPr/>
          <p:nvPr/>
        </p:nvSpPr>
        <p:spPr>
          <a:xfrm>
            <a:off x="147800" y="163730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2" name="Google Shape;172;p20"/>
          <p:cNvSpPr txBox="1">
            <a:spLocks noGrp="1"/>
          </p:cNvSpPr>
          <p:nvPr>
            <p:ph type="body" idx="4294967295"/>
          </p:nvPr>
        </p:nvSpPr>
        <p:spPr>
          <a:xfrm>
            <a:off x="147800" y="1759999"/>
            <a:ext cx="2540400" cy="215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Prepare for Elicitation</a:t>
            </a:r>
            <a:endParaRPr sz="1400">
              <a:solidFill>
                <a:schemeClr val="lt1"/>
              </a:solidFill>
            </a:endParaRPr>
          </a:p>
        </p:txBody>
      </p:sp>
      <p:sp>
        <p:nvSpPr>
          <p:cNvPr id="173" name="Google Shape;173;p20"/>
          <p:cNvSpPr txBox="1">
            <a:spLocks noGrp="1"/>
          </p:cNvSpPr>
          <p:nvPr>
            <p:ph type="body" idx="4294967295"/>
          </p:nvPr>
        </p:nvSpPr>
        <p:spPr>
          <a:xfrm>
            <a:off x="2433800" y="2098400"/>
            <a:ext cx="2443500" cy="170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Took place on Feb 25th. </a:t>
            </a:r>
            <a:endParaRPr sz="1600" b="1"/>
          </a:p>
          <a:p>
            <a:pPr marL="0" lvl="0" indent="0" algn="l" rtl="0">
              <a:spcBef>
                <a:spcPts val="800"/>
              </a:spcBef>
              <a:spcAft>
                <a:spcPts val="800"/>
              </a:spcAft>
              <a:buNone/>
            </a:pPr>
            <a:r>
              <a:rPr lang="en" sz="1600" b="1"/>
              <a:t>Question regarding business context, functional requirements, non-functional requisitions, constraints</a:t>
            </a:r>
            <a:endParaRPr sz="1600" b="1"/>
          </a:p>
        </p:txBody>
      </p:sp>
      <p:sp>
        <p:nvSpPr>
          <p:cNvPr id="174" name="Google Shape;174;p20"/>
          <p:cNvSpPr/>
          <p:nvPr/>
        </p:nvSpPr>
        <p:spPr>
          <a:xfrm>
            <a:off x="4872200" y="1637288"/>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5" name="Google Shape;175;p20"/>
          <p:cNvSpPr txBox="1">
            <a:spLocks noGrp="1"/>
          </p:cNvSpPr>
          <p:nvPr>
            <p:ph type="body" idx="4294967295"/>
          </p:nvPr>
        </p:nvSpPr>
        <p:spPr>
          <a:xfrm>
            <a:off x="5101950" y="1719305"/>
            <a:ext cx="184980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Follow up </a:t>
            </a:r>
            <a:endParaRPr>
              <a:solidFill>
                <a:schemeClr val="lt1"/>
              </a:solidFill>
            </a:endParaRPr>
          </a:p>
        </p:txBody>
      </p:sp>
      <p:sp>
        <p:nvSpPr>
          <p:cNvPr id="176" name="Google Shape;176;p20"/>
          <p:cNvSpPr/>
          <p:nvPr/>
        </p:nvSpPr>
        <p:spPr>
          <a:xfrm>
            <a:off x="7005475" y="163730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4294967295"/>
          </p:nvPr>
        </p:nvSpPr>
        <p:spPr>
          <a:xfrm>
            <a:off x="7005475" y="1748593"/>
            <a:ext cx="184980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2nd Elicitation</a:t>
            </a:r>
            <a:endParaRPr>
              <a:solidFill>
                <a:schemeClr val="lt1"/>
              </a:solidFill>
            </a:endParaRPr>
          </a:p>
        </p:txBody>
      </p:sp>
      <p:sp>
        <p:nvSpPr>
          <p:cNvPr id="178" name="Google Shape;178;p20"/>
          <p:cNvSpPr txBox="1">
            <a:spLocks noGrp="1"/>
          </p:cNvSpPr>
          <p:nvPr>
            <p:ph type="body" idx="4294967295"/>
          </p:nvPr>
        </p:nvSpPr>
        <p:spPr>
          <a:xfrm>
            <a:off x="6842050" y="2072925"/>
            <a:ext cx="2257200" cy="170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Took place on March 2nd.</a:t>
            </a:r>
            <a:endParaRPr sz="1600" b="1"/>
          </a:p>
          <a:p>
            <a:pPr marL="0" lvl="0" indent="0" algn="l" rtl="0">
              <a:spcBef>
                <a:spcPts val="800"/>
              </a:spcBef>
              <a:spcAft>
                <a:spcPts val="800"/>
              </a:spcAft>
              <a:buNone/>
            </a:pPr>
            <a:r>
              <a:rPr lang="en" sz="1600" b="1"/>
              <a:t>Review the requirement analysis notes. Ask feedbacks from stakeholders.  </a:t>
            </a:r>
            <a:endParaRPr sz="1600" b="1"/>
          </a:p>
        </p:txBody>
      </p:sp>
      <p:sp>
        <p:nvSpPr>
          <p:cNvPr id="179" name="Google Shape;179;p20"/>
          <p:cNvSpPr txBox="1">
            <a:spLocks noGrp="1"/>
          </p:cNvSpPr>
          <p:nvPr>
            <p:ph type="body" idx="4294967295"/>
          </p:nvPr>
        </p:nvSpPr>
        <p:spPr>
          <a:xfrm>
            <a:off x="4933163" y="2225325"/>
            <a:ext cx="1719600" cy="170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b="1"/>
              <a:t>Document requirement analysis notes based on 1st elicitation.</a:t>
            </a:r>
            <a:endParaRPr sz="1600" b="1"/>
          </a:p>
        </p:txBody>
      </p:sp>
      <p:sp>
        <p:nvSpPr>
          <p:cNvPr id="180" name="Google Shape;180;p20"/>
          <p:cNvSpPr txBox="1"/>
          <p:nvPr/>
        </p:nvSpPr>
        <p:spPr>
          <a:xfrm>
            <a:off x="397575" y="4654175"/>
            <a:ext cx="4580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181" name="Google Shape;181;p20"/>
          <p:cNvSpPr txBox="1"/>
          <p:nvPr/>
        </p:nvSpPr>
        <p:spPr>
          <a:xfrm>
            <a:off x="276875" y="682100"/>
            <a:ext cx="6299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Primary Elicitation Technique: Interview </a:t>
            </a:r>
            <a:endParaRPr sz="1800">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(Due to lack of impersonation of stakeholders)</a:t>
            </a:r>
            <a:endParaRPr>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205975" y="318250"/>
            <a:ext cx="8181900" cy="8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Our Solution and Analysis </a:t>
            </a:r>
            <a:endParaRPr sz="2900"/>
          </a:p>
          <a:p>
            <a:pPr marL="457200" lvl="0" indent="457200" algn="l" rtl="0">
              <a:spcBef>
                <a:spcPts val="0"/>
              </a:spcBef>
              <a:spcAft>
                <a:spcPts val="0"/>
              </a:spcAft>
              <a:buNone/>
            </a:pPr>
            <a:r>
              <a:rPr lang="en" sz="1800"/>
              <a:t>Digital Hotel Management System</a:t>
            </a:r>
            <a:endParaRPr sz="1800"/>
          </a:p>
        </p:txBody>
      </p:sp>
      <p:sp>
        <p:nvSpPr>
          <p:cNvPr id="187" name="Google Shape;187;p21"/>
          <p:cNvSpPr/>
          <p:nvPr/>
        </p:nvSpPr>
        <p:spPr>
          <a:xfrm>
            <a:off x="205975" y="1304875"/>
            <a:ext cx="26958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8" name="Google Shape;188;p21"/>
          <p:cNvSpPr txBox="1">
            <a:spLocks noGrp="1"/>
          </p:cNvSpPr>
          <p:nvPr>
            <p:ph type="body" idx="4294967295"/>
          </p:nvPr>
        </p:nvSpPr>
        <p:spPr>
          <a:xfrm>
            <a:off x="205975"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Data Driven</a:t>
            </a:r>
            <a:endParaRPr>
              <a:solidFill>
                <a:schemeClr val="lt1"/>
              </a:solidFill>
            </a:endParaRPr>
          </a:p>
        </p:txBody>
      </p:sp>
      <p:sp>
        <p:nvSpPr>
          <p:cNvPr id="189" name="Google Shape;189;p21"/>
          <p:cNvSpPr/>
          <p:nvPr/>
        </p:nvSpPr>
        <p:spPr>
          <a:xfrm>
            <a:off x="2751425" y="1304875"/>
            <a:ext cx="32088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0" name="Google Shape;190;p21"/>
          <p:cNvSpPr txBox="1">
            <a:spLocks noGrp="1"/>
          </p:cNvSpPr>
          <p:nvPr>
            <p:ph type="body" idx="4294967295"/>
          </p:nvPr>
        </p:nvSpPr>
        <p:spPr>
          <a:xfrm>
            <a:off x="3069225"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More Efficiency </a:t>
            </a:r>
            <a:endParaRPr>
              <a:solidFill>
                <a:schemeClr val="lt1"/>
              </a:solidFill>
            </a:endParaRPr>
          </a:p>
        </p:txBody>
      </p:sp>
      <p:sp>
        <p:nvSpPr>
          <p:cNvPr id="191" name="Google Shape;191;p21"/>
          <p:cNvSpPr/>
          <p:nvPr/>
        </p:nvSpPr>
        <p:spPr>
          <a:xfrm>
            <a:off x="5805425" y="1304875"/>
            <a:ext cx="2830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2" name="Google Shape;192;p21"/>
          <p:cNvSpPr txBox="1">
            <a:spLocks noGrp="1"/>
          </p:cNvSpPr>
          <p:nvPr>
            <p:ph type="body" idx="4294967295"/>
          </p:nvPr>
        </p:nvSpPr>
        <p:spPr>
          <a:xfrm>
            <a:off x="612868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Low Cost</a:t>
            </a:r>
            <a:endParaRPr>
              <a:solidFill>
                <a:schemeClr val="lt1"/>
              </a:solidFill>
            </a:endParaRPr>
          </a:p>
        </p:txBody>
      </p:sp>
      <p:sp>
        <p:nvSpPr>
          <p:cNvPr id="193" name="Google Shape;193;p21"/>
          <p:cNvSpPr txBox="1"/>
          <p:nvPr/>
        </p:nvSpPr>
        <p:spPr>
          <a:xfrm>
            <a:off x="123850" y="1955100"/>
            <a:ext cx="2695800" cy="3140100"/>
          </a:xfrm>
          <a:prstGeom prst="rect">
            <a:avLst/>
          </a:prstGeom>
          <a:noFill/>
          <a:ln>
            <a:noFill/>
          </a:ln>
        </p:spPr>
        <p:txBody>
          <a:bodyPr spcFirstLastPara="1" wrap="square" lIns="91425" tIns="91425" rIns="91425" bIns="91425" anchor="t" anchorCtr="0">
            <a:spAutoFit/>
          </a:bodyPr>
          <a:lstStyle/>
          <a:p>
            <a:pPr marL="285750" lvl="0" indent="-190500" algn="l" rtl="0">
              <a:spcBef>
                <a:spcPts val="0"/>
              </a:spcBef>
              <a:spcAft>
                <a:spcPts val="0"/>
              </a:spcAft>
              <a:buSzPts val="1200"/>
              <a:buChar char="●"/>
            </a:pPr>
            <a:r>
              <a:rPr lang="en" sz="1200"/>
              <a:t>Implement guest feedback collection system for continuous improvement.</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Utilize data analytics to personalize guest experiences.</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Track inventory levels to optimize purchasing and reduce waste.</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Analyze occupancy rates to adjust staffing levels efficiently.</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Implement predictive analytics for demand forecasting.</a:t>
            </a:r>
            <a:endParaRPr sz="1200"/>
          </a:p>
        </p:txBody>
      </p:sp>
      <p:sp>
        <p:nvSpPr>
          <p:cNvPr id="194" name="Google Shape;194;p21"/>
          <p:cNvSpPr txBox="1"/>
          <p:nvPr/>
        </p:nvSpPr>
        <p:spPr>
          <a:xfrm>
            <a:off x="2709213" y="2139900"/>
            <a:ext cx="2977200" cy="2770500"/>
          </a:xfrm>
          <a:prstGeom prst="rect">
            <a:avLst/>
          </a:prstGeom>
          <a:noFill/>
          <a:ln>
            <a:noFill/>
          </a:ln>
        </p:spPr>
        <p:txBody>
          <a:bodyPr spcFirstLastPara="1" wrap="square" lIns="91425" tIns="91425" rIns="91425" bIns="91425" anchor="t" anchorCtr="0">
            <a:spAutoFit/>
          </a:bodyPr>
          <a:lstStyle/>
          <a:p>
            <a:pPr marL="285750" marR="0" lvl="0" indent="-190500" algn="l" rtl="0">
              <a:lnSpc>
                <a:spcPct val="100000"/>
              </a:lnSpc>
              <a:spcBef>
                <a:spcPts val="0"/>
              </a:spcBef>
              <a:spcAft>
                <a:spcPts val="0"/>
              </a:spcAft>
              <a:buSzPts val="1200"/>
              <a:buChar char="●"/>
            </a:pPr>
            <a:r>
              <a:rPr lang="en" sz="1200"/>
              <a:t>Introduce digital check-in/out processes to reduce wait times.</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Automate room cleaning schedules based on occupancy data.</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Utilize RFID technology for inventory management.</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Implement task management systems for staff coordination.</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Integrate communication tools to streamline internal operations.</a:t>
            </a:r>
            <a:endParaRPr sz="1200"/>
          </a:p>
        </p:txBody>
      </p:sp>
      <p:sp>
        <p:nvSpPr>
          <p:cNvPr id="195" name="Google Shape;195;p21"/>
          <p:cNvSpPr txBox="1"/>
          <p:nvPr/>
        </p:nvSpPr>
        <p:spPr>
          <a:xfrm>
            <a:off x="5634050" y="2039200"/>
            <a:ext cx="2830200" cy="2770500"/>
          </a:xfrm>
          <a:prstGeom prst="rect">
            <a:avLst/>
          </a:prstGeom>
          <a:noFill/>
          <a:ln>
            <a:noFill/>
          </a:ln>
        </p:spPr>
        <p:txBody>
          <a:bodyPr spcFirstLastPara="1" wrap="square" lIns="91425" tIns="91425" rIns="91425" bIns="91425" anchor="t" anchorCtr="0">
            <a:spAutoFit/>
          </a:bodyPr>
          <a:lstStyle/>
          <a:p>
            <a:pPr marL="285750" marR="0" lvl="0" indent="-190500" algn="l" rtl="0">
              <a:lnSpc>
                <a:spcPct val="100000"/>
              </a:lnSpc>
              <a:spcBef>
                <a:spcPts val="0"/>
              </a:spcBef>
              <a:spcAft>
                <a:spcPts val="0"/>
              </a:spcAft>
              <a:buSzPts val="1200"/>
              <a:buChar char="●"/>
            </a:pPr>
            <a:r>
              <a:rPr lang="en" sz="1200"/>
              <a:t>Optimize energy usage through smart lighting and climate control systems.</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Implement preventative maintenance schedules to reduce repair costs.</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Utilize cloud-based software to minimize IT infrastructure expenses.</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Offer digital amenities to reduce printing and distribution costs.</a:t>
            </a:r>
            <a:endParaRPr sz="12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1860</Words>
  <Application>Microsoft Office PowerPoint</Application>
  <PresentationFormat>On-screen Show (16:9)</PresentationFormat>
  <Paragraphs>204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Roboto</vt:lpstr>
      <vt:lpstr>Aptos</vt:lpstr>
      <vt:lpstr>Arial</vt:lpstr>
      <vt:lpstr>Geometric</vt:lpstr>
      <vt:lpstr>Smart City  Urban Well-being Analysis and Intervention System  </vt:lpstr>
      <vt:lpstr>Client’s Vision &amp; Value</vt:lpstr>
      <vt:lpstr>The problem</vt:lpstr>
      <vt:lpstr>PowerPoint Presentation</vt:lpstr>
      <vt:lpstr>What market says? </vt:lpstr>
      <vt:lpstr>What market says? </vt:lpstr>
      <vt:lpstr>Primary Stakeholders (Group 4)</vt:lpstr>
      <vt:lpstr>Elicitation Process (to be continue)</vt:lpstr>
      <vt:lpstr>Our Solution and Analysis  Digital Hotel Management System</vt:lpstr>
      <vt:lpstr>Success Metrics </vt:lpstr>
      <vt:lpstr>Raw Requirements - Functional   </vt:lpstr>
      <vt:lpstr>Raw Requirements - Functional   </vt:lpstr>
      <vt:lpstr>Raw Requirements - Nonfunctional   </vt:lpstr>
      <vt:lpstr>Project Overall Structure </vt:lpstr>
      <vt:lpstr>Scope of Initial Release</vt:lpstr>
      <vt:lpstr>Use Case Diagram for Room Reservation</vt:lpstr>
      <vt:lpstr>Use Case Diagram for Room Service</vt:lpstr>
      <vt:lpstr>Activity Diagram for Room Service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Yulun Feng</cp:lastModifiedBy>
  <cp:revision>1</cp:revision>
  <dcterms:modified xsi:type="dcterms:W3CDTF">2024-10-17T15:21:57Z</dcterms:modified>
</cp:coreProperties>
</file>