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notesMasterIdLst>
    <p:notesMasterId r:id="rId25"/>
  </p:notesMasterIdLst>
  <p:sldIdLst>
    <p:sldId id="330" r:id="rId2"/>
    <p:sldId id="331" r:id="rId3"/>
    <p:sldId id="309" r:id="rId4"/>
    <p:sldId id="313" r:id="rId5"/>
    <p:sldId id="314" r:id="rId6"/>
    <p:sldId id="317" r:id="rId7"/>
    <p:sldId id="318" r:id="rId8"/>
    <p:sldId id="324" r:id="rId9"/>
    <p:sldId id="319" r:id="rId10"/>
    <p:sldId id="320" r:id="rId11"/>
    <p:sldId id="322" r:id="rId12"/>
    <p:sldId id="321" r:id="rId13"/>
    <p:sldId id="310" r:id="rId14"/>
    <p:sldId id="312" r:id="rId15"/>
    <p:sldId id="315" r:id="rId16"/>
    <p:sldId id="325" r:id="rId17"/>
    <p:sldId id="326" r:id="rId18"/>
    <p:sldId id="327" r:id="rId19"/>
    <p:sldId id="328" r:id="rId20"/>
    <p:sldId id="332" r:id="rId21"/>
    <p:sldId id="333" r:id="rId22"/>
    <p:sldId id="329" r:id="rId23"/>
    <p:sldId id="334" r:id="rId24"/>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0"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0"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0"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0"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0" charset="-128"/>
        <a:cs typeface="+mn-cs"/>
      </a:defRPr>
    </a:lvl5pPr>
    <a:lvl6pPr marL="2286000" algn="l" defTabSz="914400" rtl="0" eaLnBrk="1" latinLnBrk="0" hangingPunct="1">
      <a:defRPr kern="1200">
        <a:solidFill>
          <a:schemeClr val="tx1"/>
        </a:solidFill>
        <a:latin typeface="Arial" charset="0"/>
        <a:ea typeface="ＭＳ Ｐゴシック" pitchFamily="30" charset="-128"/>
        <a:cs typeface="+mn-cs"/>
      </a:defRPr>
    </a:lvl6pPr>
    <a:lvl7pPr marL="2743200" algn="l" defTabSz="914400" rtl="0" eaLnBrk="1" latinLnBrk="0" hangingPunct="1">
      <a:defRPr kern="1200">
        <a:solidFill>
          <a:schemeClr val="tx1"/>
        </a:solidFill>
        <a:latin typeface="Arial" charset="0"/>
        <a:ea typeface="ＭＳ Ｐゴシック" pitchFamily="30" charset="-128"/>
        <a:cs typeface="+mn-cs"/>
      </a:defRPr>
    </a:lvl7pPr>
    <a:lvl8pPr marL="3200400" algn="l" defTabSz="914400" rtl="0" eaLnBrk="1" latinLnBrk="0" hangingPunct="1">
      <a:defRPr kern="1200">
        <a:solidFill>
          <a:schemeClr val="tx1"/>
        </a:solidFill>
        <a:latin typeface="Arial" charset="0"/>
        <a:ea typeface="ＭＳ Ｐゴシック" pitchFamily="30" charset="-128"/>
        <a:cs typeface="+mn-cs"/>
      </a:defRPr>
    </a:lvl8pPr>
    <a:lvl9pPr marL="3657600" algn="l" defTabSz="914400" rtl="0" eaLnBrk="1" latinLnBrk="0" hangingPunct="1">
      <a:defRPr kern="1200">
        <a:solidFill>
          <a:schemeClr val="tx1"/>
        </a:solidFill>
        <a:latin typeface="Arial" charset="0"/>
        <a:ea typeface="ＭＳ Ｐゴシック" pitchFamily="3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9" autoAdjust="0"/>
    <p:restoredTop sz="94660"/>
  </p:normalViewPr>
  <p:slideViewPr>
    <p:cSldViewPr snapToObjects="1">
      <p:cViewPr>
        <p:scale>
          <a:sx n="85" d="100"/>
          <a:sy n="85" d="100"/>
        </p:scale>
        <p:origin x="1697" y="1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F936A17-6B04-4DC4-B1EF-BFBC157A5092}" type="datetimeFigureOut">
              <a:rPr lang="en-US" smtClean="0"/>
              <a:pPr/>
              <a:t>11/1/2023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D020F8F-4289-4C93-A2F4-C0B7582AA36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020F8F-4289-4C93-A2F4-C0B7582AA36A}" type="slidenum">
              <a:rPr lang="en-US" smtClean="0"/>
              <a:pPr/>
              <a:t>22</a:t>
            </a:fld>
            <a:endParaRPr lang="en-US"/>
          </a:p>
        </p:txBody>
      </p:sp>
    </p:spTree>
    <p:extLst>
      <p:ext uri="{BB962C8B-B14F-4D97-AF65-F5344CB8AC3E}">
        <p14:creationId xmlns:p14="http://schemas.microsoft.com/office/powerpoint/2010/main" val="1235747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a typeface="ＭＳ Ｐゴシック" pitchFamily="30" charset="-128"/>
            </a:endParaRPr>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a typeface="ＭＳ Ｐゴシック" pitchFamily="30" charset="-128"/>
            </a:endParaRPr>
          </a:p>
        </p:txBody>
      </p:sp>
      <p:sp>
        <p:nvSpPr>
          <p:cNvPr id="14" name="Title 13"/>
          <p:cNvSpPr>
            <a:spLocks noGrp="1"/>
          </p:cNvSpPr>
          <p:nvPr>
            <p:ph type="ctrTitle"/>
          </p:nvPr>
        </p:nvSpPr>
        <p:spPr>
          <a:xfrm>
            <a:off x="1432560" y="359898"/>
            <a:ext cx="7406640" cy="1472184"/>
          </a:xfrm>
        </p:spPr>
        <p:txBody>
          <a:bodyPr anchor="b"/>
          <a:lstStyle>
            <a:lvl1pPr algn="l">
              <a:defRPr/>
            </a:lvl1pPr>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6" name="Date Placeholder 6"/>
          <p:cNvSpPr>
            <a:spLocks noGrp="1"/>
          </p:cNvSpPr>
          <p:nvPr>
            <p:ph type="dt" sz="half" idx="10"/>
          </p:nvPr>
        </p:nvSpPr>
        <p:spPr/>
        <p:txBody>
          <a:bodyPr/>
          <a:lstStyle>
            <a:lvl1pPr>
              <a:defRPr smtClean="0"/>
            </a:lvl1pPr>
          </a:lstStyle>
          <a:p>
            <a:pPr>
              <a:defRPr/>
            </a:pPr>
            <a:fld id="{04AACB21-A36A-4E80-9884-A1908EF4CB58}" type="datetime1">
              <a:rPr lang="en-US"/>
              <a:pPr>
                <a:defRPr/>
              </a:pPr>
              <a:t>11/1/2023</a:t>
            </a:fld>
            <a:endParaRPr lang="en-US"/>
          </a:p>
        </p:txBody>
      </p:sp>
      <p:sp>
        <p:nvSpPr>
          <p:cNvPr id="7" name="Footer Placeholder 19"/>
          <p:cNvSpPr>
            <a:spLocks noGrp="1"/>
          </p:cNvSpPr>
          <p:nvPr>
            <p:ph type="ftr" sz="quarter" idx="11"/>
          </p:nvPr>
        </p:nvSpPr>
        <p:spPr/>
        <p:txBody>
          <a:bodyPr/>
          <a:lstStyle>
            <a:lvl1pPr>
              <a:defRPr smtClean="0"/>
            </a:lvl1pPr>
          </a:lstStyle>
          <a:p>
            <a:pPr>
              <a:defRPr/>
            </a:pPr>
            <a:endParaRPr lang="en-US"/>
          </a:p>
        </p:txBody>
      </p:sp>
      <p:sp>
        <p:nvSpPr>
          <p:cNvPr id="8" name="Slide Number Placeholder 9"/>
          <p:cNvSpPr>
            <a:spLocks noGrp="1"/>
          </p:cNvSpPr>
          <p:nvPr>
            <p:ph type="sldNum" sz="quarter" idx="12"/>
          </p:nvPr>
        </p:nvSpPr>
        <p:spPr/>
        <p:txBody>
          <a:bodyPr/>
          <a:lstStyle>
            <a:lvl1pPr>
              <a:defRPr smtClean="0"/>
            </a:lvl1pPr>
          </a:lstStyle>
          <a:p>
            <a:pPr>
              <a:defRPr/>
            </a:pPr>
            <a:fld id="{F5077986-7FB7-40B7-9E9E-53E44F93DD1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808C6E80-CB13-43B2-BA3E-86A32B75CFA0}" type="datetime1">
              <a:rPr lang="en-US"/>
              <a:pPr>
                <a:defRPr/>
              </a:pPr>
              <a:t>11/1/2023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CA208711-6A26-4BA4-A225-D6494909F13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576C091D-FDDE-4FFC-B74C-42279BA16078}" type="datetime1">
              <a:rPr lang="en-US"/>
              <a:pPr>
                <a:defRPr/>
              </a:pPr>
              <a:t>11/1/2023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24CD8269-3EEB-4A52-91B7-8A9ACFE3A32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C2C51996-20CE-4325-BB1D-0108F6549655}" type="datetime1">
              <a:rPr lang="en-US"/>
              <a:pPr>
                <a:defRPr/>
              </a:pPr>
              <a:t>11/1/2023</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EA1F873A-A4A7-4660-A1F9-7D8AE0F9480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a typeface="ＭＳ Ｐゴシック" pitchFamily="30" charset="-128"/>
            </a:endParaRPr>
          </a:p>
        </p:txBody>
      </p:sp>
      <p:sp>
        <p:nvSpPr>
          <p:cNvPr id="5" name="Rectangle 4"/>
          <p:cNvSpPr>
            <a:spLocks noChangeArrowheads="1"/>
          </p:cNvSpPr>
          <p:nvPr/>
        </p:nvSpPr>
        <p:spPr bwMode="invGray">
          <a:xfrm>
            <a:off x="2286000" y="0"/>
            <a:ext cx="76200" cy="6858000"/>
          </a:xfrm>
          <a:prstGeom prst="rect">
            <a:avLst/>
          </a:prstGeom>
          <a:solidFill>
            <a:schemeClr val="bg1"/>
          </a:solidFill>
          <a:ln w="25400" cap="rnd">
            <a:noFill/>
            <a:miter lim="800000"/>
            <a:headEnd/>
            <a:tailEnd/>
          </a:ln>
          <a:effectLst>
            <a:outerShdw dist="38000" dir="10800000" algn="tl" rotWithShape="0">
              <a:srgbClr val="706B5F">
                <a:alpha val="25000"/>
              </a:srgbClr>
            </a:outerShdw>
          </a:effectLst>
        </p:spPr>
        <p:txBody>
          <a:bodyPr anchor="ctr"/>
          <a:lstStyle/>
          <a:p>
            <a:pPr algn="ctr">
              <a:defRPr/>
            </a:pPr>
            <a:endParaRPr lang="en-US">
              <a:solidFill>
                <a:srgbClr val="FFFFFF"/>
              </a:solidFill>
              <a:latin typeface="Gill Sans MT" pitchFamily="30" charset="-18"/>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a typeface="ＭＳ Ｐゴシック" pitchFamily="30" charset="-128"/>
            </a:endParaRPr>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rgbClr val="000000"/>
              </a:solidFill>
              <a:ea typeface="ＭＳ Ｐゴシック" pitchFamily="30" charset="-128"/>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8" name="Date Placeholder 3"/>
          <p:cNvSpPr>
            <a:spLocks noGrp="1"/>
          </p:cNvSpPr>
          <p:nvPr>
            <p:ph type="dt" sz="half" idx="10"/>
          </p:nvPr>
        </p:nvSpPr>
        <p:spPr/>
        <p:txBody>
          <a:bodyPr/>
          <a:lstStyle>
            <a:lvl1pPr>
              <a:defRPr smtClean="0"/>
            </a:lvl1pPr>
          </a:lstStyle>
          <a:p>
            <a:pPr>
              <a:defRPr/>
            </a:pPr>
            <a:fld id="{1AF0E359-A201-4255-990C-DB0C8BA916CB}" type="datetime1">
              <a:rPr lang="en-US"/>
              <a:pPr>
                <a:defRPr/>
              </a:pPr>
              <a:t>11/1/2023</a:t>
            </a:fld>
            <a:endParaRPr lang="en-US"/>
          </a:p>
        </p:txBody>
      </p:sp>
      <p:sp>
        <p:nvSpPr>
          <p:cNvPr id="9" name="Footer Placeholder 4"/>
          <p:cNvSpPr>
            <a:spLocks noGrp="1"/>
          </p:cNvSpPr>
          <p:nvPr>
            <p:ph type="ftr" sz="quarter" idx="11"/>
          </p:nvPr>
        </p:nvSpPr>
        <p:spPr/>
        <p:txBody>
          <a:bodyPr/>
          <a:lstStyle>
            <a:lvl1pPr>
              <a:defRPr smtClean="0"/>
            </a:lvl1pPr>
          </a:lstStyle>
          <a:p>
            <a:pPr>
              <a:defRPr/>
            </a:pPr>
            <a:endParaRPr lang="en-US"/>
          </a:p>
        </p:txBody>
      </p:sp>
      <p:sp>
        <p:nvSpPr>
          <p:cNvPr id="10" name="Slide Number Placeholder 5"/>
          <p:cNvSpPr>
            <a:spLocks noGrp="1"/>
          </p:cNvSpPr>
          <p:nvPr>
            <p:ph type="sldNum" sz="quarter" idx="12"/>
          </p:nvPr>
        </p:nvSpPr>
        <p:spPr/>
        <p:txBody>
          <a:bodyPr/>
          <a:lstStyle>
            <a:lvl1pPr>
              <a:defRPr smtClean="0"/>
            </a:lvl1pPr>
          </a:lstStyle>
          <a:p>
            <a:pPr>
              <a:defRPr/>
            </a:pPr>
            <a:fld id="{86BCCF76-F54C-44E0-91E0-88FC0386801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fld id="{7382E019-D5A0-4B18-90FD-74EB6216B7DA}" type="datetime1">
              <a:rPr lang="en-US"/>
              <a:pPr>
                <a:defRPr/>
              </a:pPr>
              <a:t>11/1/2023</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1D0C4ADB-1336-4AE6-BAC4-74AB5ED07DC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lstStyle>
          <a:p>
            <a:pPr>
              <a:defRPr/>
            </a:pPr>
            <a:fld id="{1973ACA5-3CD8-44FB-971C-E46EAEFBD889}" type="datetime1">
              <a:rPr lang="en-US"/>
              <a:pPr>
                <a:defRPr/>
              </a:pPr>
              <a:t>11/1/2023</a:t>
            </a:fld>
            <a:endParaRPr lang="en-US"/>
          </a:p>
        </p:txBody>
      </p:sp>
      <p:sp>
        <p:nvSpPr>
          <p:cNvPr id="8" name="Footer Placeholder 7"/>
          <p:cNvSpPr>
            <a:spLocks noGrp="1"/>
          </p:cNvSpPr>
          <p:nvPr>
            <p:ph type="ftr" sz="quarter" idx="11"/>
          </p:nvPr>
        </p:nvSpPr>
        <p:spPr/>
        <p:txBody>
          <a:bodyPr/>
          <a:lstStyle>
            <a:lvl1pPr>
              <a:defRPr smtClean="0"/>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ED54E760-F44D-4987-9DE9-019562B6099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fld id="{24A342EF-662D-4124-B4AD-CD5038976F4A}" type="datetime1">
              <a:rPr lang="en-US"/>
              <a:pPr>
                <a:defRPr/>
              </a:pPr>
              <a:t>11/1/2023</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C411A95A-4D59-4ACF-B24A-BB1449B8731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a typeface="ＭＳ Ｐゴシック" pitchFamily="30" charset="-128"/>
            </a:endParaRPr>
          </a:p>
        </p:txBody>
      </p:sp>
      <p:sp>
        <p:nvSpPr>
          <p:cNvPr id="3" name="Rectangle 2"/>
          <p:cNvSpPr>
            <a:spLocks noChangeArrowheads="1"/>
          </p:cNvSpPr>
          <p:nvPr/>
        </p:nvSpPr>
        <p:spPr bwMode="invGray">
          <a:xfrm>
            <a:off x="1014413" y="0"/>
            <a:ext cx="73025" cy="6858000"/>
          </a:xfrm>
          <a:prstGeom prst="rect">
            <a:avLst/>
          </a:prstGeom>
          <a:solidFill>
            <a:schemeClr val="bg1"/>
          </a:solidFill>
          <a:ln w="25400" cap="rnd">
            <a:noFill/>
            <a:miter lim="800000"/>
            <a:headEnd/>
            <a:tailEnd/>
          </a:ln>
          <a:effectLst>
            <a:outerShdw dist="38000" dir="10800000" algn="tl" rotWithShape="0">
              <a:srgbClr val="706B5F">
                <a:alpha val="25000"/>
              </a:srgbClr>
            </a:outerShdw>
          </a:effectLst>
        </p:spPr>
        <p:txBody>
          <a:bodyPr anchor="ctr"/>
          <a:lstStyle/>
          <a:p>
            <a:pPr algn="ctr">
              <a:defRPr/>
            </a:pPr>
            <a:endParaRPr lang="en-US">
              <a:solidFill>
                <a:srgbClr val="FFFFFF"/>
              </a:solidFill>
              <a:latin typeface="Gill Sans MT" pitchFamily="30" charset="-18"/>
            </a:endParaRPr>
          </a:p>
        </p:txBody>
      </p:sp>
      <p:sp>
        <p:nvSpPr>
          <p:cNvPr id="4" name="Date Placeholder 1"/>
          <p:cNvSpPr>
            <a:spLocks noGrp="1"/>
          </p:cNvSpPr>
          <p:nvPr>
            <p:ph type="dt" sz="half" idx="10"/>
          </p:nvPr>
        </p:nvSpPr>
        <p:spPr/>
        <p:txBody>
          <a:bodyPr/>
          <a:lstStyle>
            <a:lvl1pPr>
              <a:defRPr smtClean="0"/>
            </a:lvl1pPr>
          </a:lstStyle>
          <a:p>
            <a:pPr>
              <a:defRPr/>
            </a:pPr>
            <a:fld id="{CDA92CE6-282F-4CB5-93EC-F18E298656FE}" type="datetime1">
              <a:rPr lang="en-US"/>
              <a:pPr>
                <a:defRPr/>
              </a:pPr>
              <a:t>11/1/2023</a:t>
            </a:fld>
            <a:endParaRPr lang="en-US"/>
          </a:p>
        </p:txBody>
      </p:sp>
      <p:sp>
        <p:nvSpPr>
          <p:cNvPr id="5" name="Footer Placeholder 2"/>
          <p:cNvSpPr>
            <a:spLocks noGrp="1"/>
          </p:cNvSpPr>
          <p:nvPr>
            <p:ph type="ftr" sz="quarter" idx="11"/>
          </p:nvPr>
        </p:nvSpPr>
        <p:spPr/>
        <p:txBody>
          <a:bodyPr/>
          <a:lstStyle>
            <a:lvl1pPr>
              <a:defRPr smtClean="0"/>
            </a:lvl1pPr>
          </a:lstStyle>
          <a:p>
            <a:pPr>
              <a:defRPr/>
            </a:pPr>
            <a:endParaRPr lang="en-US"/>
          </a:p>
        </p:txBody>
      </p:sp>
      <p:sp>
        <p:nvSpPr>
          <p:cNvPr id="6" name="Slide Number Placeholder 3"/>
          <p:cNvSpPr>
            <a:spLocks noGrp="1"/>
          </p:cNvSpPr>
          <p:nvPr>
            <p:ph type="sldNum" sz="quarter" idx="12"/>
          </p:nvPr>
        </p:nvSpPr>
        <p:spPr/>
        <p:txBody>
          <a:bodyPr/>
          <a:lstStyle>
            <a:lvl1pPr>
              <a:defRPr smtClean="0"/>
            </a:lvl1pPr>
          </a:lstStyle>
          <a:p>
            <a:pPr>
              <a:defRPr/>
            </a:pPr>
            <a:fld id="{75FB05F0-1673-49EE-B7D3-1B46303F03A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smtClean="0"/>
            </a:lvl1pPr>
          </a:lstStyle>
          <a:p>
            <a:pPr>
              <a:defRPr/>
            </a:pPr>
            <a:fld id="{796BE114-A8FE-44EB-928F-604F67FDFAEF}" type="datetime1">
              <a:rPr lang="en-US"/>
              <a:pPr>
                <a:defRPr/>
              </a:pPr>
              <a:t>11/1/2023</a:t>
            </a:fld>
            <a:endParaRPr lang="en-US"/>
          </a:p>
        </p:txBody>
      </p:sp>
      <p:sp>
        <p:nvSpPr>
          <p:cNvPr id="6" name="Footer Placeholder 5"/>
          <p:cNvSpPr>
            <a:spLocks noGrp="1"/>
          </p:cNvSpPr>
          <p:nvPr>
            <p:ph type="ftr" sz="quarter" idx="11"/>
          </p:nvPr>
        </p:nvSpPr>
        <p:spPr/>
        <p:txBody>
          <a:bodyPr/>
          <a:lstStyle>
            <a:lvl1pPr>
              <a:defRPr smtClean="0"/>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2F8336AD-37A7-4FA6-B343-8A9E96776B5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2575">
              <a:lnSpc>
                <a:spcPts val="3000"/>
              </a:lnSpc>
              <a:spcBef>
                <a:spcPts val="600"/>
              </a:spcBef>
              <a:buClr>
                <a:schemeClr val="accent1"/>
              </a:buClr>
              <a:buSzPct val="80000"/>
              <a:buFont typeface="Wingdings 2" pitchFamily="30" charset="2"/>
              <a:buNone/>
              <a:defRPr/>
            </a:pPr>
            <a:endParaRPr lang="en-US" sz="3200">
              <a:latin typeface="Gill Sans MT" pitchFamily="30" charset="-18"/>
            </a:endParaRPr>
          </a:p>
        </p:txBody>
      </p:sp>
      <p:sp>
        <p:nvSpPr>
          <p:cNvPr id="6" name="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dist="25400" dir="3299947" sx="96001" sy="96001" algn="tl" rotWithShape="0">
              <a:srgbClr val="EBDAB1">
                <a:alpha val="39999"/>
              </a:srgbClr>
            </a:outerShdw>
          </a:effectLst>
        </p:spPr>
        <p:txBody>
          <a:bodyPr anchor="ctr"/>
          <a:lstStyle/>
          <a:p>
            <a:pPr algn="ctr">
              <a:defRPr/>
            </a:pPr>
            <a:endParaRPr lang="en-US">
              <a:solidFill>
                <a:srgbClr val="FFFFFF"/>
              </a:solidFill>
              <a:latin typeface="Gill Sans MT" pitchFamily="30" charset="-18"/>
            </a:endParaRPr>
          </a:p>
        </p:txBody>
      </p:sp>
      <p:sp>
        <p:nvSpPr>
          <p:cNvPr id="7" name="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dist="25400" dir="3299947" sx="96001" sy="96001" algn="tl" rotWithShape="0">
              <a:schemeClr val="bg2">
                <a:alpha val="20000"/>
              </a:schemeClr>
            </a:outerShdw>
          </a:effectLst>
        </p:spPr>
        <p:txBody>
          <a:bodyPr anchor="ctr"/>
          <a:lstStyle/>
          <a:p>
            <a:pPr algn="ctr">
              <a:defRPr/>
            </a:pPr>
            <a:endParaRPr lang="en-US">
              <a:solidFill>
                <a:srgbClr val="FFFFFF"/>
              </a:solidFill>
              <a:latin typeface="Gill Sans MT" pitchFamily="30" charset="-18"/>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p:cNvSpPr>
            <a:spLocks noGrp="1"/>
          </p:cNvSpPr>
          <p:nvPr>
            <p:ph type="dt" sz="half" idx="10"/>
          </p:nvPr>
        </p:nvSpPr>
        <p:spPr/>
        <p:txBody>
          <a:bodyPr/>
          <a:lstStyle>
            <a:lvl1pPr>
              <a:defRPr smtClean="0"/>
            </a:lvl1pPr>
          </a:lstStyle>
          <a:p>
            <a:pPr>
              <a:defRPr/>
            </a:pPr>
            <a:fld id="{F75AC987-DA26-4440-8AD0-E2254700C518}" type="datetime1">
              <a:rPr lang="en-US"/>
              <a:pPr>
                <a:defRPr/>
              </a:pPr>
              <a:t>11/1/2023</a:t>
            </a:fld>
            <a:endParaRPr lang="en-US"/>
          </a:p>
        </p:txBody>
      </p:sp>
      <p:sp>
        <p:nvSpPr>
          <p:cNvPr id="9" name="Footer Placeholder 5"/>
          <p:cNvSpPr>
            <a:spLocks noGrp="1"/>
          </p:cNvSpPr>
          <p:nvPr>
            <p:ph type="ftr" sz="quarter" idx="11"/>
          </p:nvPr>
        </p:nvSpPr>
        <p:spPr/>
        <p:txBody>
          <a:bodyPr/>
          <a:lstStyle>
            <a:lvl1pPr>
              <a:defRPr smtClean="0"/>
            </a:lvl1pPr>
          </a:lstStyle>
          <a:p>
            <a:pPr>
              <a:defRPr/>
            </a:pPr>
            <a:endParaRPr lang="en-US"/>
          </a:p>
        </p:txBody>
      </p:sp>
      <p:sp>
        <p:nvSpPr>
          <p:cNvPr id="10" name="Slide Number Placeholder 6"/>
          <p:cNvSpPr>
            <a:spLocks noGrp="1"/>
          </p:cNvSpPr>
          <p:nvPr>
            <p:ph type="sldNum" sz="quarter" idx="12"/>
          </p:nvPr>
        </p:nvSpPr>
        <p:spPr/>
        <p:txBody>
          <a:bodyPr/>
          <a:lstStyle>
            <a:lvl1pPr>
              <a:defRPr smtClean="0"/>
            </a:lvl1pPr>
          </a:lstStyle>
          <a:p>
            <a:pPr>
              <a:defRPr/>
            </a:pPr>
            <a:fld id="{57D450F0-A17B-457E-8937-0B0F502BFA2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a typeface="ＭＳ Ｐゴシック" pitchFamily="30" charset="-128"/>
            </a:endParaRPr>
          </a:p>
        </p:txBody>
      </p:sp>
      <p:sp>
        <p:nvSpPr>
          <p:cNvPr id="8" name="Oval 7"/>
          <p:cNvSpPr>
            <a:spLocks noChangeArrowheads="1"/>
          </p:cNvSpPr>
          <p:nvPr/>
        </p:nvSpPr>
        <p:spPr bwMode="auto">
          <a:xfrm>
            <a:off x="168275" y="20638"/>
            <a:ext cx="1703388" cy="1703387"/>
          </a:xfrm>
          <a:prstGeom prst="ellipse">
            <a:avLst/>
          </a:prstGeom>
          <a:noFill/>
          <a:ln w="27305" cap="rnd">
            <a:solidFill>
              <a:srgbClr val="FFF6DB"/>
            </a:solidFill>
            <a:round/>
            <a:headEnd/>
            <a:tailEnd/>
          </a:ln>
          <a:effectLst>
            <a:outerShdw dist="25400" dir="5400000" algn="tl" rotWithShape="0">
              <a:srgbClr val="AFA58D">
                <a:alpha val="84999"/>
              </a:srgbClr>
            </a:outerShdw>
          </a:effectLst>
        </p:spPr>
        <p:txBody>
          <a:bodyPr anchor="ctr"/>
          <a:lstStyle/>
          <a:p>
            <a:pPr algn="ctr">
              <a:defRPr/>
            </a:pPr>
            <a:endParaRPr lang="en-US">
              <a:solidFill>
                <a:srgbClr val="FFFFFF"/>
              </a:solidFill>
              <a:latin typeface="Gill Sans MT" pitchFamily="30" charset="-18"/>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a typeface="ＭＳ Ｐゴシック" pitchFamily="30" charset="-128"/>
            </a:endParaRPr>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a typeface="ＭＳ Ｐゴシック" pitchFamily="30" charset="-128"/>
            </a:endParaRPr>
          </a:p>
        </p:txBody>
      </p:sp>
      <p:sp>
        <p:nvSpPr>
          <p:cNvPr id="5" name="Title Placeholder 4"/>
          <p:cNvSpPr>
            <a:spLocks noGrp="1"/>
          </p:cNvSpPr>
          <p:nvPr>
            <p:ph type="title"/>
          </p:nvPr>
        </p:nvSpPr>
        <p:spPr>
          <a:xfrm>
            <a:off x="1435100" y="274638"/>
            <a:ext cx="749935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vert="horz" wrap="square" lIns="91440" tIns="45720" rIns="91440" bIns="45720" numCol="1" anchor="b" anchorCtr="0" compatLnSpc="1">
            <a:prstTxWarp prst="textNoShape">
              <a:avLst/>
            </a:prstTxWarp>
          </a:bodyPr>
          <a:lstStyle>
            <a:lvl1pPr algn="r">
              <a:defRPr sz="1200" smtClean="0">
                <a:solidFill>
                  <a:srgbClr val="B5A788"/>
                </a:solidFill>
                <a:latin typeface="Gill Sans MT" pitchFamily="30" charset="-18"/>
              </a:defRPr>
            </a:lvl1pPr>
          </a:lstStyle>
          <a:p>
            <a:pPr>
              <a:defRPr/>
            </a:pPr>
            <a:fld id="{8B448A05-E261-4AF1-BC6A-AC59942EC058}" type="datetime1">
              <a:rPr lang="en-US"/>
              <a:pPr>
                <a:defRPr/>
              </a:pPr>
              <a:t>11/1/2023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vert="horz" wrap="square" lIns="91440" tIns="45720" rIns="91440" bIns="45720" numCol="1" anchor="b" anchorCtr="0" compatLnSpc="1">
            <a:prstTxWarp prst="textNoShape">
              <a:avLst/>
            </a:prstTxWarp>
          </a:bodyPr>
          <a:lstStyle>
            <a:lvl1pPr>
              <a:defRPr sz="1200" smtClean="0">
                <a:solidFill>
                  <a:srgbClr val="B5A788"/>
                </a:solidFill>
                <a:latin typeface="Gill Sans MT" pitchFamily="30" charset="-18"/>
              </a:defRPr>
            </a:lvl1pPr>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smtClean="0">
                <a:solidFill>
                  <a:srgbClr val="B5A788"/>
                </a:solidFill>
                <a:latin typeface="Gill Sans MT" pitchFamily="30" charset="-18"/>
              </a:defRPr>
            </a:lvl1pPr>
          </a:lstStyle>
          <a:p>
            <a:pPr>
              <a:defRPr/>
            </a:pPr>
            <a:fld id="{E5FF79D1-8D05-4A03-BE58-1C07869130E8}" type="slidenum">
              <a:rPr lang="en-US"/>
              <a:pPr>
                <a:defRPr/>
              </a:pPr>
              <a:t>‹#›</a:t>
            </a:fld>
            <a:endParaRPr lang="en-US"/>
          </a:p>
        </p:txBody>
      </p:sp>
      <p:sp>
        <p:nvSpPr>
          <p:cNvPr id="15" name="Rectangle 14"/>
          <p:cNvSpPr>
            <a:spLocks noChangeArrowheads="1"/>
          </p:cNvSpPr>
          <p:nvPr/>
        </p:nvSpPr>
        <p:spPr bwMode="invGray">
          <a:xfrm>
            <a:off x="1014413" y="0"/>
            <a:ext cx="73025" cy="6858000"/>
          </a:xfrm>
          <a:prstGeom prst="rect">
            <a:avLst/>
          </a:prstGeom>
          <a:solidFill>
            <a:schemeClr val="bg1"/>
          </a:solidFill>
          <a:ln w="25400" cap="rnd">
            <a:noFill/>
            <a:miter lim="800000"/>
            <a:headEnd/>
            <a:tailEnd/>
          </a:ln>
          <a:effectLst>
            <a:outerShdw dist="38000" dir="10800000" algn="tl" rotWithShape="0">
              <a:srgbClr val="706B5F">
                <a:alpha val="25000"/>
              </a:srgbClr>
            </a:outerShdw>
          </a:effectLst>
        </p:spPr>
        <p:txBody>
          <a:bodyPr anchor="ctr"/>
          <a:lstStyle/>
          <a:p>
            <a:pPr algn="ctr">
              <a:defRPr/>
            </a:pPr>
            <a:endParaRPr lang="en-US">
              <a:solidFill>
                <a:srgbClr val="FFFFFF"/>
              </a:solidFill>
              <a:latin typeface="Gill Sans MT" pitchFamily="30" charset="-18"/>
            </a:endParaRPr>
          </a:p>
        </p:txBody>
      </p:sp>
    </p:spTree>
  </p:cSld>
  <p:clrMap bg1="lt1" tx1="dk1" bg2="lt2" tx2="dk2" accent1="accent1" accent2="accent2" accent3="accent3" accent4="accent4" accent5="accent5" accent6="accent6" hlink="hlink" folHlink="folHlink"/>
  <p:sldLayoutIdLst>
    <p:sldLayoutId id="2147483762" r:id="rId1"/>
    <p:sldLayoutId id="2147483757" r:id="rId2"/>
    <p:sldLayoutId id="2147483763" r:id="rId3"/>
    <p:sldLayoutId id="2147483758" r:id="rId4"/>
    <p:sldLayoutId id="2147483764" r:id="rId5"/>
    <p:sldLayoutId id="2147483759" r:id="rId6"/>
    <p:sldLayoutId id="2147483765" r:id="rId7"/>
    <p:sldLayoutId id="2147483766" r:id="rId8"/>
    <p:sldLayoutId id="2147483767" r:id="rId9"/>
    <p:sldLayoutId id="2147483760" r:id="rId10"/>
    <p:sldLayoutId id="2147483761"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ＭＳ Ｐゴシック" pitchFamily="30" charset="-128"/>
          <a:cs typeface="+mj-cs"/>
        </a:defRPr>
      </a:lvl1pPr>
      <a:lvl2pPr algn="l" rtl="0" eaLnBrk="0" fontAlgn="base" hangingPunct="0">
        <a:spcBef>
          <a:spcPct val="0"/>
        </a:spcBef>
        <a:spcAft>
          <a:spcPct val="0"/>
        </a:spcAft>
        <a:defRPr sz="4300">
          <a:solidFill>
            <a:srgbClr val="572314"/>
          </a:solidFill>
          <a:latin typeface="Gill Sans MT" pitchFamily="30" charset="-18"/>
          <a:ea typeface="ＭＳ Ｐゴシック" pitchFamily="30" charset="-128"/>
        </a:defRPr>
      </a:lvl2pPr>
      <a:lvl3pPr algn="l" rtl="0" eaLnBrk="0" fontAlgn="base" hangingPunct="0">
        <a:spcBef>
          <a:spcPct val="0"/>
        </a:spcBef>
        <a:spcAft>
          <a:spcPct val="0"/>
        </a:spcAft>
        <a:defRPr sz="4300">
          <a:solidFill>
            <a:srgbClr val="572314"/>
          </a:solidFill>
          <a:latin typeface="Gill Sans MT" pitchFamily="30" charset="-18"/>
          <a:ea typeface="ＭＳ Ｐゴシック" pitchFamily="30" charset="-128"/>
        </a:defRPr>
      </a:lvl3pPr>
      <a:lvl4pPr algn="l" rtl="0" eaLnBrk="0" fontAlgn="base" hangingPunct="0">
        <a:spcBef>
          <a:spcPct val="0"/>
        </a:spcBef>
        <a:spcAft>
          <a:spcPct val="0"/>
        </a:spcAft>
        <a:defRPr sz="4300">
          <a:solidFill>
            <a:srgbClr val="572314"/>
          </a:solidFill>
          <a:latin typeface="Gill Sans MT" pitchFamily="30" charset="-18"/>
          <a:ea typeface="ＭＳ Ｐゴシック" pitchFamily="30" charset="-128"/>
        </a:defRPr>
      </a:lvl4pPr>
      <a:lvl5pPr algn="l" rtl="0" eaLnBrk="0" fontAlgn="base" hangingPunct="0">
        <a:spcBef>
          <a:spcPct val="0"/>
        </a:spcBef>
        <a:spcAft>
          <a:spcPct val="0"/>
        </a:spcAft>
        <a:defRPr sz="4300">
          <a:solidFill>
            <a:srgbClr val="572314"/>
          </a:solidFill>
          <a:latin typeface="Gill Sans MT" pitchFamily="30" charset="-18"/>
          <a:ea typeface="ＭＳ Ｐゴシック" pitchFamily="30" charset="-128"/>
        </a:defRPr>
      </a:lvl5pPr>
      <a:lvl6pPr marL="457200" algn="l" rtl="0" fontAlgn="base">
        <a:spcBef>
          <a:spcPct val="0"/>
        </a:spcBef>
        <a:spcAft>
          <a:spcPct val="0"/>
        </a:spcAft>
        <a:defRPr sz="4300">
          <a:solidFill>
            <a:srgbClr val="572314"/>
          </a:solidFill>
          <a:latin typeface="Gill Sans MT" pitchFamily="30" charset="-18"/>
          <a:ea typeface="ＭＳ Ｐゴシック" pitchFamily="30" charset="-128"/>
        </a:defRPr>
      </a:lvl6pPr>
      <a:lvl7pPr marL="914400" algn="l" rtl="0" fontAlgn="base">
        <a:spcBef>
          <a:spcPct val="0"/>
        </a:spcBef>
        <a:spcAft>
          <a:spcPct val="0"/>
        </a:spcAft>
        <a:defRPr sz="4300">
          <a:solidFill>
            <a:srgbClr val="572314"/>
          </a:solidFill>
          <a:latin typeface="Gill Sans MT" pitchFamily="30" charset="-18"/>
          <a:ea typeface="ＭＳ Ｐゴシック" pitchFamily="30" charset="-128"/>
        </a:defRPr>
      </a:lvl7pPr>
      <a:lvl8pPr marL="1371600" algn="l" rtl="0" fontAlgn="base">
        <a:spcBef>
          <a:spcPct val="0"/>
        </a:spcBef>
        <a:spcAft>
          <a:spcPct val="0"/>
        </a:spcAft>
        <a:defRPr sz="4300">
          <a:solidFill>
            <a:srgbClr val="572314"/>
          </a:solidFill>
          <a:latin typeface="Gill Sans MT" pitchFamily="30" charset="-18"/>
          <a:ea typeface="ＭＳ Ｐゴシック" pitchFamily="30" charset="-128"/>
        </a:defRPr>
      </a:lvl8pPr>
      <a:lvl9pPr marL="1828800" algn="l" rtl="0" fontAlgn="base">
        <a:spcBef>
          <a:spcPct val="0"/>
        </a:spcBef>
        <a:spcAft>
          <a:spcPct val="0"/>
        </a:spcAft>
        <a:defRPr sz="4300">
          <a:solidFill>
            <a:srgbClr val="572314"/>
          </a:solidFill>
          <a:latin typeface="Gill Sans MT" pitchFamily="30" charset="-18"/>
          <a:ea typeface="ＭＳ Ｐゴシック" pitchFamily="30" charset="-128"/>
        </a:defRPr>
      </a:lvl9pPr>
    </p:titleStyle>
    <p:bodyStyle>
      <a:lvl1pPr marL="365125" indent="-282575" algn="l" rtl="0" eaLnBrk="0" fontAlgn="base" hangingPunct="0">
        <a:spcBef>
          <a:spcPts val="600"/>
        </a:spcBef>
        <a:spcAft>
          <a:spcPct val="0"/>
        </a:spcAft>
        <a:buClr>
          <a:schemeClr val="accent1"/>
        </a:buClr>
        <a:buSzPct val="80000"/>
        <a:buFont typeface="Wingdings 2" pitchFamily="30" charset="2"/>
        <a:buChar char=""/>
        <a:defRPr sz="3200" kern="1200">
          <a:solidFill>
            <a:schemeClr val="tx1"/>
          </a:solidFill>
          <a:latin typeface="+mn-lt"/>
          <a:ea typeface="ＭＳ Ｐゴシック" pitchFamily="30" charset="-128"/>
          <a:cs typeface="+mn-cs"/>
        </a:defRPr>
      </a:lvl1pPr>
      <a:lvl2pPr marL="639763" indent="-236538" algn="l" rtl="0" eaLnBrk="0" fontAlgn="base" hangingPunct="0">
        <a:spcBef>
          <a:spcPts val="550"/>
        </a:spcBef>
        <a:spcAft>
          <a:spcPct val="0"/>
        </a:spcAft>
        <a:buClr>
          <a:schemeClr val="accent1"/>
        </a:buClr>
        <a:buFont typeface="Verdana" pitchFamily="30" charset="0"/>
        <a:buChar char="◦"/>
        <a:defRPr sz="2800" kern="1200">
          <a:solidFill>
            <a:schemeClr val="tx1"/>
          </a:solidFill>
          <a:latin typeface="+mn-lt"/>
          <a:ea typeface="ＭＳ Ｐゴシック" pitchFamily="30" charset="-128"/>
          <a:cs typeface="+mn-cs"/>
        </a:defRPr>
      </a:lvl2pPr>
      <a:lvl3pPr marL="885825" indent="-228600" algn="l" rtl="0" eaLnBrk="0" fontAlgn="base" hangingPunct="0">
        <a:spcBef>
          <a:spcPct val="20000"/>
        </a:spcBef>
        <a:spcAft>
          <a:spcPct val="0"/>
        </a:spcAft>
        <a:buClr>
          <a:schemeClr val="accent2"/>
        </a:buClr>
        <a:buFont typeface="Wingdings 2" pitchFamily="30" charset="2"/>
        <a:buChar char=""/>
        <a:defRPr sz="2400" kern="1200">
          <a:solidFill>
            <a:schemeClr val="tx1"/>
          </a:solidFill>
          <a:latin typeface="+mn-lt"/>
          <a:ea typeface="ＭＳ Ｐゴシック" pitchFamily="30" charset="-128"/>
          <a:cs typeface="+mn-cs"/>
        </a:defRPr>
      </a:lvl3pPr>
      <a:lvl4pPr marL="1096963" indent="-173038" algn="l" rtl="0" eaLnBrk="0" fontAlgn="base" hangingPunct="0">
        <a:spcBef>
          <a:spcPct val="20000"/>
        </a:spcBef>
        <a:spcAft>
          <a:spcPct val="0"/>
        </a:spcAft>
        <a:buClr>
          <a:srgbClr val="C32D2E"/>
        </a:buClr>
        <a:buFont typeface="Wingdings 2" pitchFamily="30" charset="2"/>
        <a:buChar char=""/>
        <a:defRPr sz="2000" kern="1200">
          <a:solidFill>
            <a:schemeClr val="tx1"/>
          </a:solidFill>
          <a:latin typeface="+mn-lt"/>
          <a:ea typeface="ＭＳ Ｐゴシック" pitchFamily="30" charset="-128"/>
          <a:cs typeface="+mn-cs"/>
        </a:defRPr>
      </a:lvl4pPr>
      <a:lvl5pPr marL="1296988" indent="-182563" algn="l" rtl="0" eaLnBrk="0" fontAlgn="base" hangingPunct="0">
        <a:spcBef>
          <a:spcPct val="20000"/>
        </a:spcBef>
        <a:spcAft>
          <a:spcPct val="0"/>
        </a:spcAft>
        <a:buClr>
          <a:srgbClr val="84AA33"/>
        </a:buClr>
        <a:buFont typeface="Wingdings 2" pitchFamily="30" charset="2"/>
        <a:buChar char=""/>
        <a:defRPr sz="2000" kern="1200">
          <a:solidFill>
            <a:schemeClr val="tx1"/>
          </a:solidFill>
          <a:latin typeface="+mn-lt"/>
          <a:ea typeface="ＭＳ Ｐゴシック" pitchFamily="30" charset="-128"/>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0C01-19F8-4717-A36F-946A681C8A88}"/>
              </a:ext>
            </a:extLst>
          </p:cNvPr>
          <p:cNvSpPr>
            <a:spLocks noGrp="1"/>
          </p:cNvSpPr>
          <p:nvPr>
            <p:ph type="ctrTitle"/>
          </p:nvPr>
        </p:nvSpPr>
        <p:spPr/>
        <p:txBody>
          <a:bodyPr>
            <a:normAutofit fontScale="90000"/>
          </a:bodyPr>
          <a:lstStyle/>
          <a:p>
            <a:r>
              <a:rPr lang="en-US" dirty="0"/>
              <a:t>Info 5100</a:t>
            </a:r>
            <a:br>
              <a:rPr lang="en-US" dirty="0"/>
            </a:br>
            <a:r>
              <a:rPr lang="en-US" dirty="0"/>
              <a:t>Digital Marketing Design and Programming </a:t>
            </a:r>
          </a:p>
        </p:txBody>
      </p:sp>
      <p:sp>
        <p:nvSpPr>
          <p:cNvPr id="3" name="Subtitle 2">
            <a:extLst>
              <a:ext uri="{FF2B5EF4-FFF2-40B4-BE49-F238E27FC236}">
                <a16:creationId xmlns:a16="http://schemas.microsoft.com/office/drawing/2014/main" id="{9AA2C3E8-8B3A-4A13-8EE8-87F1352EE793}"/>
              </a:ext>
            </a:extLst>
          </p:cNvPr>
          <p:cNvSpPr>
            <a:spLocks noGrp="1"/>
          </p:cNvSpPr>
          <p:nvPr>
            <p:ph type="subTitle" idx="1"/>
          </p:nvPr>
        </p:nvSpPr>
        <p:spPr/>
        <p:txBody>
          <a:bodyPr/>
          <a:lstStyle/>
          <a:p>
            <a:r>
              <a:rPr lang="en-US" dirty="0"/>
              <a:t>Prof Bugrara</a:t>
            </a:r>
          </a:p>
        </p:txBody>
      </p:sp>
    </p:spTree>
    <p:extLst>
      <p:ext uri="{BB962C8B-B14F-4D97-AF65-F5344CB8AC3E}">
        <p14:creationId xmlns:p14="http://schemas.microsoft.com/office/powerpoint/2010/main" val="227161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1077899" y="152400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 Channel Assignment</a:t>
            </a:r>
          </a:p>
        </p:txBody>
      </p:sp>
      <p:graphicFrame>
        <p:nvGraphicFramePr>
          <p:cNvPr id="6" name="Table 4">
            <a:extLst>
              <a:ext uri="{FF2B5EF4-FFF2-40B4-BE49-F238E27FC236}">
                <a16:creationId xmlns:a16="http://schemas.microsoft.com/office/drawing/2014/main" id="{43ACD5AF-7BC5-43A8-8519-3B486F12F892}"/>
              </a:ext>
            </a:extLst>
          </p:cNvPr>
          <p:cNvGraphicFramePr>
            <a:graphicFrameLocks noGrp="1"/>
          </p:cNvGraphicFramePr>
          <p:nvPr>
            <p:extLst>
              <p:ext uri="{D42A27DB-BD31-4B8C-83A1-F6EECF244321}">
                <p14:modId xmlns:p14="http://schemas.microsoft.com/office/powerpoint/2010/main" val="3328636294"/>
              </p:ext>
            </p:extLst>
          </p:nvPr>
        </p:nvGraphicFramePr>
        <p:xfrm>
          <a:off x="3561265" y="1752600"/>
          <a:ext cx="4491332" cy="3230880"/>
        </p:xfrm>
        <a:graphic>
          <a:graphicData uri="http://schemas.openxmlformats.org/drawingml/2006/table">
            <a:tbl>
              <a:tblPr firstRow="1" bandRow="1">
                <a:tableStyleId>{5C22544A-7EE6-4342-B048-85BDC9FD1C3A}</a:tableStyleId>
              </a:tblPr>
              <a:tblGrid>
                <a:gridCol w="1677798">
                  <a:extLst>
                    <a:ext uri="{9D8B030D-6E8A-4147-A177-3AD203B41FA5}">
                      <a16:colId xmlns:a16="http://schemas.microsoft.com/office/drawing/2014/main" val="234042963"/>
                    </a:ext>
                  </a:extLst>
                </a:gridCol>
                <a:gridCol w="208280">
                  <a:extLst>
                    <a:ext uri="{9D8B030D-6E8A-4147-A177-3AD203B41FA5}">
                      <a16:colId xmlns:a16="http://schemas.microsoft.com/office/drawing/2014/main" val="3910929193"/>
                    </a:ext>
                  </a:extLst>
                </a:gridCol>
                <a:gridCol w="1374333">
                  <a:extLst>
                    <a:ext uri="{9D8B030D-6E8A-4147-A177-3AD203B41FA5}">
                      <a16:colId xmlns:a16="http://schemas.microsoft.com/office/drawing/2014/main" val="3137570773"/>
                    </a:ext>
                  </a:extLst>
                </a:gridCol>
                <a:gridCol w="1230921">
                  <a:extLst>
                    <a:ext uri="{9D8B030D-6E8A-4147-A177-3AD203B41FA5}">
                      <a16:colId xmlns:a16="http://schemas.microsoft.com/office/drawing/2014/main" val="891159904"/>
                    </a:ext>
                  </a:extLst>
                </a:gridCol>
              </a:tblGrid>
              <a:tr h="1376680">
                <a:tc>
                  <a:txBody>
                    <a:bodyPr/>
                    <a:lstStyle/>
                    <a:p>
                      <a:r>
                        <a:rPr lang="en-US" sz="1400" b="1" dirty="0"/>
                        <a:t>Market/Channel</a:t>
                      </a:r>
                    </a:p>
                  </a:txBody>
                  <a:tcPr anchor="ctr"/>
                </a:tc>
                <a:tc>
                  <a:txBody>
                    <a:bodyPr/>
                    <a:lstStyle/>
                    <a:p>
                      <a:endParaRPr lang="en-US"/>
                    </a:p>
                  </a:txBody>
                  <a:tcPr/>
                </a:tc>
                <a:tc>
                  <a:txBody>
                    <a:bodyPr/>
                    <a:lstStyle/>
                    <a:p>
                      <a:pPr algn="ctr"/>
                      <a:r>
                        <a:rPr lang="en-US" sz="1400" dirty="0"/>
                        <a:t>web</a:t>
                      </a:r>
                    </a:p>
                  </a:txBody>
                  <a:tcPr anchor="ctr"/>
                </a:tc>
                <a:tc>
                  <a:txBody>
                    <a:bodyPr/>
                    <a:lstStyle/>
                    <a:p>
                      <a:pPr algn="ctr"/>
                      <a:r>
                        <a:rPr lang="en-US" sz="1400" dirty="0"/>
                        <a:t>TV</a:t>
                      </a:r>
                    </a:p>
                  </a:txBody>
                  <a:tcPr anchor="ctr"/>
                </a:tc>
                <a:extLst>
                  <a:ext uri="{0D108BD9-81ED-4DB2-BD59-A6C34878D82A}">
                    <a16:rowId xmlns:a16="http://schemas.microsoft.com/office/drawing/2014/main" val="781615420"/>
                  </a:ext>
                </a:extLst>
              </a:tr>
              <a:tr h="370840">
                <a:tc>
                  <a:txBody>
                    <a:bodyPr/>
                    <a:lstStyle/>
                    <a:p>
                      <a:r>
                        <a:rPr lang="en-US" sz="1400" dirty="0"/>
                        <a:t>Teenagers</a:t>
                      </a:r>
                    </a:p>
                  </a:txBody>
                  <a:tcPr anchor="ctr"/>
                </a:tc>
                <a:tc>
                  <a:txBody>
                    <a:bodyPr/>
                    <a:lstStyle/>
                    <a:p>
                      <a:pPr algn="ctr"/>
                      <a:endParaRPr lang="en-US" sz="1400" b="1" dirty="0">
                        <a:solidFill>
                          <a:srgbClr val="C00000"/>
                        </a:solidFill>
                      </a:endParaRPr>
                    </a:p>
                  </a:txBody>
                  <a:tcPr anchor="ctr"/>
                </a:tc>
                <a:tc>
                  <a:txBody>
                    <a:bodyPr/>
                    <a:lstStyle/>
                    <a:p>
                      <a:pPr algn="ct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4008951531"/>
                  </a:ext>
                </a:extLst>
              </a:tr>
              <a:tr h="370840">
                <a:tc>
                  <a:txBody>
                    <a:bodyPr/>
                    <a:lstStyle/>
                    <a:p>
                      <a:r>
                        <a:rPr lang="en-US" sz="1400" dirty="0"/>
                        <a:t>College undergrads</a:t>
                      </a:r>
                    </a:p>
                  </a:txBody>
                  <a:tcPr anchor="ctr"/>
                </a:tc>
                <a:tc>
                  <a:txBody>
                    <a:bodyPr/>
                    <a:lstStyle/>
                    <a:p>
                      <a:pPr algn="ctr"/>
                      <a:endParaRPr lang="en-US" sz="1400" b="1" dirty="0">
                        <a:solidFill>
                          <a:srgbClr val="C00000"/>
                        </a:solidFill>
                      </a:endParaRPr>
                    </a:p>
                  </a:txBody>
                  <a:tcPr anchor="ctr"/>
                </a:tc>
                <a:tc>
                  <a:txBody>
                    <a:bodyPr/>
                    <a:lstStyle/>
                    <a:p>
                      <a:pPr algn="ct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3375368167"/>
                  </a:ext>
                </a:extLst>
              </a:tr>
              <a:tr h="370840">
                <a:tc>
                  <a:txBody>
                    <a:bodyPr/>
                    <a:lstStyle/>
                    <a:p>
                      <a:r>
                        <a:rPr lang="en-US" sz="1400" dirty="0"/>
                        <a:t>Millennial </a:t>
                      </a:r>
                    </a:p>
                  </a:txBody>
                  <a:tcPr anchor="ctr"/>
                </a:tc>
                <a:tc>
                  <a:txBody>
                    <a:bodyPr/>
                    <a:lstStyle/>
                    <a:p>
                      <a:pPr algn="ctr"/>
                      <a:endParaRPr lang="en-US" sz="1400" b="1" dirty="0">
                        <a:solidFill>
                          <a:srgbClr val="C00000"/>
                        </a:solidFill>
                      </a:endParaRPr>
                    </a:p>
                  </a:txBody>
                  <a:tcPr anchor="ctr"/>
                </a:tc>
                <a:tc>
                  <a:txBody>
                    <a:bodyPr/>
                    <a:lstStyle/>
                    <a:p>
                      <a:pPr algn="ct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859327830"/>
                  </a:ext>
                </a:extLst>
              </a:tr>
              <a:tr h="370840">
                <a:tc>
                  <a:txBody>
                    <a:bodyPr/>
                    <a:lstStyle/>
                    <a:p>
                      <a:r>
                        <a:rPr lang="en-US" sz="1400" dirty="0"/>
                        <a:t>Z Generation</a:t>
                      </a:r>
                    </a:p>
                  </a:txBody>
                  <a:tcPr anchor="ctr"/>
                </a:tc>
                <a:tc>
                  <a:txBody>
                    <a:bodyPr/>
                    <a:lstStyle/>
                    <a:p>
                      <a:pPr algn="ctr"/>
                      <a:endParaRPr lang="en-US" sz="1400" b="1" dirty="0">
                        <a:solidFill>
                          <a:srgbClr val="C00000"/>
                        </a:solidFill>
                      </a:endParaRPr>
                    </a:p>
                  </a:txBody>
                  <a:tcPr anchor="ctr"/>
                </a:tc>
                <a:tc>
                  <a:txBody>
                    <a:bodyPr/>
                    <a:lstStyle/>
                    <a:p>
                      <a:pPr algn="ct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136794453"/>
                  </a:ext>
                </a:extLst>
              </a:tr>
              <a:tr h="370840">
                <a:tc>
                  <a:txBody>
                    <a:bodyPr/>
                    <a:lstStyle/>
                    <a:p>
                      <a:r>
                        <a:rPr lang="en-US" sz="1400" dirty="0"/>
                        <a:t>Seniors</a:t>
                      </a:r>
                    </a:p>
                  </a:txBody>
                  <a:tcPr anchor="ctr"/>
                </a:tc>
                <a:tc>
                  <a:txBody>
                    <a:bodyPr/>
                    <a:lstStyle/>
                    <a:p>
                      <a:pPr algn="ctr"/>
                      <a:endParaRPr lang="en-US" sz="1400" b="1" dirty="0">
                        <a:solidFill>
                          <a:srgbClr val="C00000"/>
                        </a:solidFill>
                      </a:endParaRPr>
                    </a:p>
                  </a:txBody>
                  <a:tcPr anchor="ctr"/>
                </a:tc>
                <a:tc>
                  <a:txBody>
                    <a:bodyPr/>
                    <a:lstStyle/>
                    <a:p>
                      <a:pPr algn="ct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2522573564"/>
                  </a:ext>
                </a:extLst>
              </a:tr>
            </a:tbl>
          </a:graphicData>
        </a:graphic>
      </p:graphicFrame>
      <p:sp>
        <p:nvSpPr>
          <p:cNvPr id="8" name="TextBox 7">
            <a:extLst>
              <a:ext uri="{FF2B5EF4-FFF2-40B4-BE49-F238E27FC236}">
                <a16:creationId xmlns:a16="http://schemas.microsoft.com/office/drawing/2014/main" id="{8E8F7CD9-2BEF-4B92-BCBF-696457241924}"/>
              </a:ext>
            </a:extLst>
          </p:cNvPr>
          <p:cNvSpPr txBox="1"/>
          <p:nvPr/>
        </p:nvSpPr>
        <p:spPr>
          <a:xfrm>
            <a:off x="2218380" y="5562600"/>
            <a:ext cx="7177102" cy="646331"/>
          </a:xfrm>
          <a:prstGeom prst="rect">
            <a:avLst/>
          </a:prstGeom>
          <a:noFill/>
        </p:spPr>
        <p:txBody>
          <a:bodyPr wrap="square">
            <a:spAutoFit/>
          </a:bodyPr>
          <a:lstStyle/>
          <a:p>
            <a:r>
              <a:rPr lang="en-US" dirty="0">
                <a:latin typeface="Euphemia" panose="020B0604020202020204" pitchFamily="34" charset="0"/>
              </a:rPr>
              <a:t>Customers who are considered teenagers buying from us via the web</a:t>
            </a:r>
            <a:endParaRPr lang="en-US" sz="1800" dirty="0">
              <a:latin typeface="Euphemia" panose="020B0604020202020204" pitchFamily="34" charset="0"/>
            </a:endParaRPr>
          </a:p>
        </p:txBody>
      </p:sp>
      <p:sp>
        <p:nvSpPr>
          <p:cNvPr id="9" name="TextBox 8">
            <a:extLst>
              <a:ext uri="{FF2B5EF4-FFF2-40B4-BE49-F238E27FC236}">
                <a16:creationId xmlns:a16="http://schemas.microsoft.com/office/drawing/2014/main" id="{E40DC6DF-2104-4E03-9A1B-F4E2089F5B3F}"/>
              </a:ext>
            </a:extLst>
          </p:cNvPr>
          <p:cNvSpPr txBox="1"/>
          <p:nvPr/>
        </p:nvSpPr>
        <p:spPr>
          <a:xfrm rot="16200000">
            <a:off x="2065154" y="3853934"/>
            <a:ext cx="1981200" cy="369332"/>
          </a:xfrm>
          <a:prstGeom prst="rect">
            <a:avLst/>
          </a:prstGeom>
          <a:noFill/>
        </p:spPr>
        <p:txBody>
          <a:bodyPr wrap="square">
            <a:spAutoFit/>
          </a:bodyPr>
          <a:lstStyle/>
          <a:p>
            <a:pPr algn="ctr"/>
            <a:r>
              <a:rPr lang="en-US" sz="1800" dirty="0">
                <a:latin typeface="Euphemia" panose="020B0604020202020204" pitchFamily="34" charset="0"/>
              </a:rPr>
              <a:t>Markets</a:t>
            </a:r>
          </a:p>
        </p:txBody>
      </p:sp>
      <p:grpSp>
        <p:nvGrpSpPr>
          <p:cNvPr id="17" name="Group 16">
            <a:extLst>
              <a:ext uri="{FF2B5EF4-FFF2-40B4-BE49-F238E27FC236}">
                <a16:creationId xmlns:a16="http://schemas.microsoft.com/office/drawing/2014/main" id="{3ED4B924-DEFF-4780-B9A7-32E06A88AE76}"/>
              </a:ext>
            </a:extLst>
          </p:cNvPr>
          <p:cNvGrpSpPr/>
          <p:nvPr/>
        </p:nvGrpSpPr>
        <p:grpSpPr>
          <a:xfrm>
            <a:off x="5858931" y="3124200"/>
            <a:ext cx="369333" cy="381000"/>
            <a:chOff x="1840467" y="4419600"/>
            <a:chExt cx="369333" cy="381000"/>
          </a:xfrm>
        </p:grpSpPr>
        <p:sp>
          <p:nvSpPr>
            <p:cNvPr id="15" name="Flowchart: Connector 14">
              <a:extLst>
                <a:ext uri="{FF2B5EF4-FFF2-40B4-BE49-F238E27FC236}">
                  <a16:creationId xmlns:a16="http://schemas.microsoft.com/office/drawing/2014/main" id="{5643B50F-43C3-474E-ABD5-53D4CD12EAD5}"/>
                </a:ext>
              </a:extLst>
            </p:cNvPr>
            <p:cNvSpPr/>
            <p:nvPr/>
          </p:nvSpPr>
          <p:spPr>
            <a:xfrm>
              <a:off x="1840467" y="4419600"/>
              <a:ext cx="369333" cy="381000"/>
            </a:xfrm>
            <a:prstGeom prst="flowChartConnector">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CAB566F-0D7D-4F89-A2BD-AF0C26339709}"/>
                </a:ext>
              </a:extLst>
            </p:cNvPr>
            <p:cNvSpPr txBox="1"/>
            <p:nvPr/>
          </p:nvSpPr>
          <p:spPr>
            <a:xfrm>
              <a:off x="1870100" y="4431268"/>
              <a:ext cx="296332" cy="369332"/>
            </a:xfrm>
            <a:prstGeom prst="rect">
              <a:avLst/>
            </a:prstGeom>
            <a:noFill/>
          </p:spPr>
          <p:txBody>
            <a:bodyPr wrap="square">
              <a:spAutoFit/>
            </a:bodyPr>
            <a:lstStyle/>
            <a:p>
              <a:pPr algn="ctr"/>
              <a:r>
                <a:rPr lang="en-US" sz="1800" b="1" dirty="0">
                  <a:latin typeface="Euphemia" panose="020B0604020202020204" pitchFamily="34" charset="0"/>
                </a:rPr>
                <a:t>X</a:t>
              </a:r>
            </a:p>
          </p:txBody>
        </p:sp>
      </p:grpSp>
      <p:grpSp>
        <p:nvGrpSpPr>
          <p:cNvPr id="20" name="Group 19">
            <a:extLst>
              <a:ext uri="{FF2B5EF4-FFF2-40B4-BE49-F238E27FC236}">
                <a16:creationId xmlns:a16="http://schemas.microsoft.com/office/drawing/2014/main" id="{ED7F9682-659E-400E-9759-7047656FE173}"/>
              </a:ext>
            </a:extLst>
          </p:cNvPr>
          <p:cNvGrpSpPr/>
          <p:nvPr/>
        </p:nvGrpSpPr>
        <p:grpSpPr>
          <a:xfrm>
            <a:off x="1427201" y="5275487"/>
            <a:ext cx="369333" cy="381000"/>
            <a:chOff x="1840467" y="4419600"/>
            <a:chExt cx="369333" cy="381000"/>
          </a:xfrm>
        </p:grpSpPr>
        <p:sp>
          <p:nvSpPr>
            <p:cNvPr id="21" name="Flowchart: Connector 20">
              <a:extLst>
                <a:ext uri="{FF2B5EF4-FFF2-40B4-BE49-F238E27FC236}">
                  <a16:creationId xmlns:a16="http://schemas.microsoft.com/office/drawing/2014/main" id="{40624EBC-8C6B-43AC-9F46-6B06F153360A}"/>
                </a:ext>
              </a:extLst>
            </p:cNvPr>
            <p:cNvSpPr/>
            <p:nvPr/>
          </p:nvSpPr>
          <p:spPr>
            <a:xfrm>
              <a:off x="1840467" y="4419600"/>
              <a:ext cx="369333" cy="381000"/>
            </a:xfrm>
            <a:prstGeom prst="flowChartConnector">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BA07186-A7F9-4B0E-A74A-6C5BCD1D09DB}"/>
                </a:ext>
              </a:extLst>
            </p:cNvPr>
            <p:cNvSpPr txBox="1"/>
            <p:nvPr/>
          </p:nvSpPr>
          <p:spPr>
            <a:xfrm>
              <a:off x="1870100" y="4431268"/>
              <a:ext cx="296332" cy="369332"/>
            </a:xfrm>
            <a:prstGeom prst="rect">
              <a:avLst/>
            </a:prstGeom>
            <a:noFill/>
          </p:spPr>
          <p:txBody>
            <a:bodyPr wrap="square">
              <a:spAutoFit/>
            </a:bodyPr>
            <a:lstStyle/>
            <a:p>
              <a:pPr algn="ctr"/>
              <a:r>
                <a:rPr lang="en-US" sz="1800" b="1" dirty="0">
                  <a:latin typeface="Euphemia" panose="020B0604020202020204" pitchFamily="34" charset="0"/>
                </a:rPr>
                <a:t>X</a:t>
              </a:r>
            </a:p>
          </p:txBody>
        </p:sp>
      </p:grpSp>
      <p:sp>
        <p:nvSpPr>
          <p:cNvPr id="26" name="TextBox 25">
            <a:extLst>
              <a:ext uri="{FF2B5EF4-FFF2-40B4-BE49-F238E27FC236}">
                <a16:creationId xmlns:a16="http://schemas.microsoft.com/office/drawing/2014/main" id="{823B12A0-E43C-41A9-B2F5-636899FA02FB}"/>
              </a:ext>
            </a:extLst>
          </p:cNvPr>
          <p:cNvSpPr txBox="1"/>
          <p:nvPr/>
        </p:nvSpPr>
        <p:spPr>
          <a:xfrm>
            <a:off x="5715000" y="1142769"/>
            <a:ext cx="1905000" cy="369332"/>
          </a:xfrm>
          <a:prstGeom prst="rect">
            <a:avLst/>
          </a:prstGeom>
          <a:noFill/>
        </p:spPr>
        <p:txBody>
          <a:bodyPr wrap="square">
            <a:spAutoFit/>
          </a:bodyPr>
          <a:lstStyle/>
          <a:p>
            <a:pPr algn="ctr"/>
            <a:r>
              <a:rPr lang="en-US" sz="1800" dirty="0">
                <a:latin typeface="Euphemia" panose="020B0604020202020204" pitchFamily="34" charset="0"/>
              </a:rPr>
              <a:t>Channels</a:t>
            </a:r>
          </a:p>
        </p:txBody>
      </p:sp>
      <p:sp>
        <p:nvSpPr>
          <p:cNvPr id="28" name="TextBox 27">
            <a:extLst>
              <a:ext uri="{FF2B5EF4-FFF2-40B4-BE49-F238E27FC236}">
                <a16:creationId xmlns:a16="http://schemas.microsoft.com/office/drawing/2014/main" id="{823F8346-5E90-49FB-A7FF-57F9C88CE8EE}"/>
              </a:ext>
            </a:extLst>
          </p:cNvPr>
          <p:cNvSpPr txBox="1"/>
          <p:nvPr/>
        </p:nvSpPr>
        <p:spPr>
          <a:xfrm>
            <a:off x="2209800" y="5271254"/>
            <a:ext cx="4648200" cy="369332"/>
          </a:xfrm>
          <a:prstGeom prst="rect">
            <a:avLst/>
          </a:prstGeom>
          <a:noFill/>
        </p:spPr>
        <p:txBody>
          <a:bodyPr wrap="square">
            <a:spAutoFit/>
          </a:bodyPr>
          <a:lstStyle/>
          <a:p>
            <a:r>
              <a:rPr lang="en-US" sz="1800" dirty="0">
                <a:latin typeface="Euphemia" panose="020B0604020202020204" pitchFamily="34" charset="0"/>
              </a:rPr>
              <a:t>Means (Teenagers, web) combination</a:t>
            </a:r>
          </a:p>
        </p:txBody>
      </p:sp>
      <p:sp>
        <p:nvSpPr>
          <p:cNvPr id="19" name="Right Brace 18">
            <a:extLst>
              <a:ext uri="{FF2B5EF4-FFF2-40B4-BE49-F238E27FC236}">
                <a16:creationId xmlns:a16="http://schemas.microsoft.com/office/drawing/2014/main" id="{541B438C-B66A-482B-8C29-0FC430A82B85}"/>
              </a:ext>
            </a:extLst>
          </p:cNvPr>
          <p:cNvSpPr/>
          <p:nvPr/>
        </p:nvSpPr>
        <p:spPr>
          <a:xfrm rot="16200000">
            <a:off x="6618064" y="409363"/>
            <a:ext cx="251276" cy="2362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Right Brace 29">
            <a:extLst>
              <a:ext uri="{FF2B5EF4-FFF2-40B4-BE49-F238E27FC236}">
                <a16:creationId xmlns:a16="http://schemas.microsoft.com/office/drawing/2014/main" id="{BA4C9B5C-7EC7-4F72-9D83-30E170443952}"/>
              </a:ext>
            </a:extLst>
          </p:cNvPr>
          <p:cNvSpPr/>
          <p:nvPr/>
        </p:nvSpPr>
        <p:spPr>
          <a:xfrm rot="10800000">
            <a:off x="3217656" y="3200400"/>
            <a:ext cx="251276" cy="17526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31" name="Group 30">
            <a:extLst>
              <a:ext uri="{FF2B5EF4-FFF2-40B4-BE49-F238E27FC236}">
                <a16:creationId xmlns:a16="http://schemas.microsoft.com/office/drawing/2014/main" id="{81F2DFE6-FA73-4009-AA25-F973931F1DFF}"/>
              </a:ext>
            </a:extLst>
          </p:cNvPr>
          <p:cNvGrpSpPr/>
          <p:nvPr/>
        </p:nvGrpSpPr>
        <p:grpSpPr>
          <a:xfrm>
            <a:off x="1436234" y="6230098"/>
            <a:ext cx="369333" cy="381000"/>
            <a:chOff x="1840467" y="4419600"/>
            <a:chExt cx="369333" cy="381000"/>
          </a:xfrm>
        </p:grpSpPr>
        <p:sp>
          <p:nvSpPr>
            <p:cNvPr id="32" name="Flowchart: Connector 31">
              <a:extLst>
                <a:ext uri="{FF2B5EF4-FFF2-40B4-BE49-F238E27FC236}">
                  <a16:creationId xmlns:a16="http://schemas.microsoft.com/office/drawing/2014/main" id="{9996740D-182C-45AB-80F3-3564FA773028}"/>
                </a:ext>
              </a:extLst>
            </p:cNvPr>
            <p:cNvSpPr/>
            <p:nvPr/>
          </p:nvSpPr>
          <p:spPr>
            <a:xfrm>
              <a:off x="1840467" y="4419600"/>
              <a:ext cx="369333" cy="381000"/>
            </a:xfrm>
            <a:prstGeom prst="flowChartConnector">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E3D87E3-B187-415E-B3E2-1175958B71BF}"/>
                </a:ext>
              </a:extLst>
            </p:cNvPr>
            <p:cNvSpPr txBox="1"/>
            <p:nvPr/>
          </p:nvSpPr>
          <p:spPr>
            <a:xfrm>
              <a:off x="1870100" y="4431268"/>
              <a:ext cx="296332" cy="369332"/>
            </a:xfrm>
            <a:prstGeom prst="rect">
              <a:avLst/>
            </a:prstGeom>
            <a:noFill/>
          </p:spPr>
          <p:txBody>
            <a:bodyPr wrap="square">
              <a:spAutoFit/>
            </a:bodyPr>
            <a:lstStyle/>
            <a:p>
              <a:pPr algn="ctr"/>
              <a:r>
                <a:rPr lang="en-US" sz="1800" b="1" dirty="0">
                  <a:latin typeface="Euphemia" panose="020B0604020202020204" pitchFamily="34" charset="0"/>
                </a:rPr>
                <a:t>Y</a:t>
              </a:r>
            </a:p>
          </p:txBody>
        </p:sp>
      </p:grpSp>
      <p:grpSp>
        <p:nvGrpSpPr>
          <p:cNvPr id="35" name="Group 34">
            <a:extLst>
              <a:ext uri="{FF2B5EF4-FFF2-40B4-BE49-F238E27FC236}">
                <a16:creationId xmlns:a16="http://schemas.microsoft.com/office/drawing/2014/main" id="{D3310FAA-C17F-4517-B04D-354056CEC051}"/>
              </a:ext>
            </a:extLst>
          </p:cNvPr>
          <p:cNvGrpSpPr/>
          <p:nvPr/>
        </p:nvGrpSpPr>
        <p:grpSpPr>
          <a:xfrm>
            <a:off x="7277199" y="4602480"/>
            <a:ext cx="369333" cy="381000"/>
            <a:chOff x="1840467" y="4419600"/>
            <a:chExt cx="369333" cy="381000"/>
          </a:xfrm>
        </p:grpSpPr>
        <p:sp>
          <p:nvSpPr>
            <p:cNvPr id="36" name="Flowchart: Connector 35">
              <a:extLst>
                <a:ext uri="{FF2B5EF4-FFF2-40B4-BE49-F238E27FC236}">
                  <a16:creationId xmlns:a16="http://schemas.microsoft.com/office/drawing/2014/main" id="{876E89F3-2743-4E7D-881D-EFCF59D97028}"/>
                </a:ext>
              </a:extLst>
            </p:cNvPr>
            <p:cNvSpPr/>
            <p:nvPr/>
          </p:nvSpPr>
          <p:spPr>
            <a:xfrm>
              <a:off x="1840467" y="4419600"/>
              <a:ext cx="369333" cy="381000"/>
            </a:xfrm>
            <a:prstGeom prst="flowChartConnector">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584D539-2840-4781-AD0A-6F3AF7D291E6}"/>
                </a:ext>
              </a:extLst>
            </p:cNvPr>
            <p:cNvSpPr txBox="1"/>
            <p:nvPr/>
          </p:nvSpPr>
          <p:spPr>
            <a:xfrm>
              <a:off x="1870100" y="4431268"/>
              <a:ext cx="296332" cy="369332"/>
            </a:xfrm>
            <a:prstGeom prst="rect">
              <a:avLst/>
            </a:prstGeom>
            <a:noFill/>
          </p:spPr>
          <p:txBody>
            <a:bodyPr wrap="square">
              <a:spAutoFit/>
            </a:bodyPr>
            <a:lstStyle/>
            <a:p>
              <a:pPr algn="ctr"/>
              <a:r>
                <a:rPr lang="en-US" sz="1800" b="1" dirty="0">
                  <a:latin typeface="Euphemia" panose="020B0604020202020204" pitchFamily="34" charset="0"/>
                </a:rPr>
                <a:t>Y</a:t>
              </a:r>
            </a:p>
          </p:txBody>
        </p:sp>
      </p:grpSp>
      <p:sp>
        <p:nvSpPr>
          <p:cNvPr id="38" name="TextBox 37">
            <a:extLst>
              <a:ext uri="{FF2B5EF4-FFF2-40B4-BE49-F238E27FC236}">
                <a16:creationId xmlns:a16="http://schemas.microsoft.com/office/drawing/2014/main" id="{9F1F33F9-3B7B-4EBD-81E5-9E4DB40F1121}"/>
              </a:ext>
            </a:extLst>
          </p:cNvPr>
          <p:cNvSpPr txBox="1"/>
          <p:nvPr/>
        </p:nvSpPr>
        <p:spPr>
          <a:xfrm>
            <a:off x="2192512" y="6141720"/>
            <a:ext cx="6799088" cy="646331"/>
          </a:xfrm>
          <a:prstGeom prst="rect">
            <a:avLst/>
          </a:prstGeom>
          <a:noFill/>
        </p:spPr>
        <p:txBody>
          <a:bodyPr wrap="square">
            <a:spAutoFit/>
          </a:bodyPr>
          <a:lstStyle/>
          <a:p>
            <a:r>
              <a:rPr lang="en-US" dirty="0">
                <a:latin typeface="Euphemia" panose="020B0604020202020204" pitchFamily="34" charset="0"/>
              </a:rPr>
              <a:t>Customers who are considered seniors buying from us by learning about us via TV</a:t>
            </a:r>
            <a:endParaRPr lang="en-US" sz="1800" dirty="0">
              <a:latin typeface="Euphemia" panose="020B0604020202020204" pitchFamily="34" charset="0"/>
            </a:endParaRPr>
          </a:p>
        </p:txBody>
      </p:sp>
      <p:sp>
        <p:nvSpPr>
          <p:cNvPr id="40" name="TextBox 39">
            <a:extLst>
              <a:ext uri="{FF2B5EF4-FFF2-40B4-BE49-F238E27FC236}">
                <a16:creationId xmlns:a16="http://schemas.microsoft.com/office/drawing/2014/main" id="{BC12A8DB-249B-4A49-8578-2DC0A1003EB9}"/>
              </a:ext>
            </a:extLst>
          </p:cNvPr>
          <p:cNvSpPr txBox="1"/>
          <p:nvPr/>
        </p:nvSpPr>
        <p:spPr>
          <a:xfrm>
            <a:off x="1143000" y="129015"/>
            <a:ext cx="7924800" cy="830997"/>
          </a:xfrm>
          <a:prstGeom prst="rect">
            <a:avLst/>
          </a:prstGeom>
          <a:noFill/>
        </p:spPr>
        <p:txBody>
          <a:bodyPr wrap="square">
            <a:spAutoFit/>
          </a:bodyPr>
          <a:lstStyle/>
          <a:p>
            <a:r>
              <a:rPr lang="en-US" sz="3200" dirty="0">
                <a:latin typeface="Euphemia" panose="020B0604020202020204" pitchFamily="34" charset="0"/>
              </a:rPr>
              <a:t>Market Channel Assignment</a:t>
            </a:r>
          </a:p>
          <a:p>
            <a:r>
              <a:rPr lang="en-US" sz="1600" dirty="0">
                <a:latin typeface="Euphemia" panose="020B0604020202020204" pitchFamily="34" charset="0"/>
              </a:rPr>
              <a:t>Helps us learn how effective our marketing campaign over a channel</a:t>
            </a:r>
          </a:p>
        </p:txBody>
      </p:sp>
    </p:spTree>
    <p:extLst>
      <p:ext uri="{BB962C8B-B14F-4D97-AF65-F5344CB8AC3E}">
        <p14:creationId xmlns:p14="http://schemas.microsoft.com/office/powerpoint/2010/main" val="298039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4363388" y="88410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Market-Channel Assignment</a:t>
            </a:r>
          </a:p>
        </p:txBody>
      </p:sp>
      <p:cxnSp>
        <p:nvCxnSpPr>
          <p:cNvPr id="29" name="Straight Connector 28"/>
          <p:cNvCxnSpPr>
            <a:cxnSpLocks/>
            <a:stCxn id="26" idx="1"/>
            <a:endCxn id="34" idx="3"/>
          </p:cNvCxnSpPr>
          <p:nvPr/>
        </p:nvCxnSpPr>
        <p:spPr>
          <a:xfrm flipH="1">
            <a:off x="2976033" y="1341300"/>
            <a:ext cx="1387355" cy="0"/>
          </a:xfrm>
          <a:prstGeom prst="line">
            <a:avLst/>
          </a:prstGeom>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1452033" y="88410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a:t>
            </a:r>
          </a:p>
        </p:txBody>
      </p:sp>
      <p:sp>
        <p:nvSpPr>
          <p:cNvPr id="24" name="Rounded Rectangle 25">
            <a:extLst>
              <a:ext uri="{FF2B5EF4-FFF2-40B4-BE49-F238E27FC236}">
                <a16:creationId xmlns:a16="http://schemas.microsoft.com/office/drawing/2014/main" id="{AF6F612C-769A-4D11-9CF9-95831A97A4F3}"/>
              </a:ext>
            </a:extLst>
          </p:cNvPr>
          <p:cNvSpPr/>
          <p:nvPr/>
        </p:nvSpPr>
        <p:spPr>
          <a:xfrm>
            <a:off x="7308610" y="88410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Channel</a:t>
            </a:r>
          </a:p>
        </p:txBody>
      </p:sp>
      <p:cxnSp>
        <p:nvCxnSpPr>
          <p:cNvPr id="27" name="Straight Connector 26">
            <a:extLst>
              <a:ext uri="{FF2B5EF4-FFF2-40B4-BE49-F238E27FC236}">
                <a16:creationId xmlns:a16="http://schemas.microsoft.com/office/drawing/2014/main" id="{A77505C5-791F-4BE8-82EB-6699D1027021}"/>
              </a:ext>
            </a:extLst>
          </p:cNvPr>
          <p:cNvCxnSpPr>
            <a:cxnSpLocks/>
            <a:stCxn id="26" idx="3"/>
            <a:endCxn id="24" idx="1"/>
          </p:cNvCxnSpPr>
          <p:nvPr/>
        </p:nvCxnSpPr>
        <p:spPr>
          <a:xfrm>
            <a:off x="5887388" y="1341300"/>
            <a:ext cx="1421222" cy="0"/>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9A67C102-6233-4D4E-B30E-226DFA28AEE4}"/>
              </a:ext>
            </a:extLst>
          </p:cNvPr>
          <p:cNvSpPr txBox="1"/>
          <p:nvPr/>
        </p:nvSpPr>
        <p:spPr>
          <a:xfrm>
            <a:off x="1295400" y="2514600"/>
            <a:ext cx="7315200" cy="4247317"/>
          </a:xfrm>
          <a:prstGeom prst="rect">
            <a:avLst/>
          </a:prstGeom>
          <a:noFill/>
        </p:spPr>
        <p:txBody>
          <a:bodyPr wrap="square">
            <a:spAutoFit/>
          </a:bodyPr>
          <a:lstStyle/>
          <a:p>
            <a:r>
              <a:rPr lang="en-US" dirty="0"/>
              <a:t>public class </a:t>
            </a:r>
            <a:r>
              <a:rPr lang="en-US" dirty="0" err="1"/>
              <a:t>MarketChannelAssignment</a:t>
            </a:r>
            <a:r>
              <a:rPr lang="en-US" dirty="0"/>
              <a:t> {</a:t>
            </a:r>
          </a:p>
          <a:p>
            <a:r>
              <a:rPr lang="en-US" dirty="0"/>
              <a:t>    </a:t>
            </a:r>
          </a:p>
          <a:p>
            <a:r>
              <a:rPr lang="en-US" dirty="0"/>
              <a:t>    Market </a:t>
            </a:r>
            <a:r>
              <a:rPr lang="en-US" dirty="0" err="1"/>
              <a:t>market</a:t>
            </a:r>
            <a:r>
              <a:rPr lang="en-US" dirty="0"/>
              <a:t>;</a:t>
            </a:r>
          </a:p>
          <a:p>
            <a:r>
              <a:rPr lang="en-US" dirty="0"/>
              <a:t>    Channel </a:t>
            </a:r>
            <a:r>
              <a:rPr lang="en-US" dirty="0" err="1"/>
              <a:t>channel</a:t>
            </a:r>
            <a:r>
              <a:rPr lang="en-US" dirty="0"/>
              <a:t>;</a:t>
            </a:r>
          </a:p>
          <a:p>
            <a:r>
              <a:rPr lang="en-US" dirty="0"/>
              <a:t>    </a:t>
            </a:r>
            <a:r>
              <a:rPr lang="en-US" dirty="0">
                <a:solidFill>
                  <a:srgbClr val="FF0000"/>
                </a:solidFill>
              </a:rPr>
              <a:t>int </a:t>
            </a:r>
            <a:r>
              <a:rPr lang="en-US" dirty="0" err="1">
                <a:solidFill>
                  <a:srgbClr val="FF0000"/>
                </a:solidFill>
              </a:rPr>
              <a:t>adbudget</a:t>
            </a:r>
            <a:r>
              <a:rPr lang="en-US" dirty="0">
                <a:solidFill>
                  <a:srgbClr val="FF0000"/>
                </a:solidFill>
              </a:rPr>
              <a:t>;</a:t>
            </a:r>
          </a:p>
          <a:p>
            <a:r>
              <a:rPr lang="en-US" dirty="0">
                <a:solidFill>
                  <a:srgbClr val="FF0000"/>
                </a:solidFill>
              </a:rPr>
              <a:t>    int </a:t>
            </a:r>
            <a:r>
              <a:rPr lang="en-US" dirty="0" err="1">
                <a:solidFill>
                  <a:srgbClr val="FF0000"/>
                </a:solidFill>
              </a:rPr>
              <a:t>targetrevenue</a:t>
            </a:r>
            <a:r>
              <a:rPr lang="en-US" dirty="0">
                <a:solidFill>
                  <a:srgbClr val="FF0000"/>
                </a:solidFill>
              </a:rPr>
              <a:t>;</a:t>
            </a:r>
          </a:p>
          <a:p>
            <a:r>
              <a:rPr lang="en-US" dirty="0"/>
              <a:t>     </a:t>
            </a:r>
          </a:p>
          <a:p>
            <a:r>
              <a:rPr lang="en-US" dirty="0"/>
              <a:t>    public </a:t>
            </a:r>
            <a:r>
              <a:rPr lang="en-US" dirty="0" err="1"/>
              <a:t>MarketChannelAssignment</a:t>
            </a:r>
            <a:r>
              <a:rPr lang="en-US" dirty="0"/>
              <a:t>(Market m, Channel c){</a:t>
            </a:r>
          </a:p>
          <a:p>
            <a:r>
              <a:rPr lang="en-US" dirty="0"/>
              <a:t>        </a:t>
            </a:r>
          </a:p>
          <a:p>
            <a:r>
              <a:rPr lang="en-US" dirty="0"/>
              <a:t>        market = m;</a:t>
            </a:r>
          </a:p>
          <a:p>
            <a:r>
              <a:rPr lang="en-US" dirty="0"/>
              <a:t>        channel = c;</a:t>
            </a:r>
          </a:p>
          <a:p>
            <a:r>
              <a:rPr lang="en-US" dirty="0"/>
              <a:t>        </a:t>
            </a:r>
          </a:p>
          <a:p>
            <a:r>
              <a:rPr lang="en-US" dirty="0"/>
              <a:t>    }</a:t>
            </a:r>
          </a:p>
          <a:p>
            <a:r>
              <a:rPr lang="en-US" dirty="0"/>
              <a:t>:</a:t>
            </a:r>
          </a:p>
          <a:p>
            <a:r>
              <a:rPr lang="en-US" dirty="0"/>
              <a:t>}</a:t>
            </a:r>
          </a:p>
        </p:txBody>
      </p:sp>
      <p:sp>
        <p:nvSpPr>
          <p:cNvPr id="48" name="TextBox 47">
            <a:extLst>
              <a:ext uri="{FF2B5EF4-FFF2-40B4-BE49-F238E27FC236}">
                <a16:creationId xmlns:a16="http://schemas.microsoft.com/office/drawing/2014/main" id="{93E053E1-791A-4DA1-9220-BA7AB6953F4C}"/>
              </a:ext>
            </a:extLst>
          </p:cNvPr>
          <p:cNvSpPr txBox="1"/>
          <p:nvPr/>
        </p:nvSpPr>
        <p:spPr>
          <a:xfrm>
            <a:off x="4267200" y="202885"/>
            <a:ext cx="2438400" cy="646331"/>
          </a:xfrm>
          <a:prstGeom prst="rect">
            <a:avLst/>
          </a:prstGeom>
          <a:noFill/>
        </p:spPr>
        <p:txBody>
          <a:bodyPr wrap="square">
            <a:spAutoFit/>
          </a:bodyPr>
          <a:lstStyle/>
          <a:p>
            <a:r>
              <a:rPr lang="en-US" sz="1200" dirty="0">
                <a:latin typeface="Euphemia" panose="020B0604020202020204" pitchFamily="34" charset="0"/>
              </a:rPr>
              <a:t>ad budget for advertising for this group over this channel goes here</a:t>
            </a:r>
            <a:endParaRPr lang="en-US" sz="1200" dirty="0"/>
          </a:p>
        </p:txBody>
      </p:sp>
    </p:spTree>
    <p:extLst>
      <p:ext uri="{BB962C8B-B14F-4D97-AF65-F5344CB8AC3E}">
        <p14:creationId xmlns:p14="http://schemas.microsoft.com/office/powerpoint/2010/main" val="175745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1077899" y="152400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 Channel Assignment</a:t>
            </a:r>
          </a:p>
        </p:txBody>
      </p:sp>
      <p:graphicFrame>
        <p:nvGraphicFramePr>
          <p:cNvPr id="16" name="Table 4">
            <a:extLst>
              <a:ext uri="{FF2B5EF4-FFF2-40B4-BE49-F238E27FC236}">
                <a16:creationId xmlns:a16="http://schemas.microsoft.com/office/drawing/2014/main" id="{7B2AA8BF-2822-4821-B0E5-AEA0F962BA9C}"/>
              </a:ext>
            </a:extLst>
          </p:cNvPr>
          <p:cNvGraphicFramePr>
            <a:graphicFrameLocks noGrp="1"/>
          </p:cNvGraphicFramePr>
          <p:nvPr>
            <p:extLst>
              <p:ext uri="{D42A27DB-BD31-4B8C-83A1-F6EECF244321}">
                <p14:modId xmlns:p14="http://schemas.microsoft.com/office/powerpoint/2010/main" val="2617713640"/>
              </p:ext>
            </p:extLst>
          </p:nvPr>
        </p:nvGraphicFramePr>
        <p:xfrm>
          <a:off x="3262507" y="2438400"/>
          <a:ext cx="5088847" cy="1986280"/>
        </p:xfrm>
        <a:graphic>
          <a:graphicData uri="http://schemas.openxmlformats.org/drawingml/2006/table">
            <a:tbl>
              <a:tblPr firstRow="1" bandRow="1">
                <a:tableStyleId>{5C22544A-7EE6-4342-B048-85BDC9FD1C3A}</a:tableStyleId>
              </a:tblPr>
              <a:tblGrid>
                <a:gridCol w="1356562">
                  <a:extLst>
                    <a:ext uri="{9D8B030D-6E8A-4147-A177-3AD203B41FA5}">
                      <a16:colId xmlns:a16="http://schemas.microsoft.com/office/drawing/2014/main" val="234042963"/>
                    </a:ext>
                  </a:extLst>
                </a:gridCol>
                <a:gridCol w="699153">
                  <a:extLst>
                    <a:ext uri="{9D8B030D-6E8A-4147-A177-3AD203B41FA5}">
                      <a16:colId xmlns:a16="http://schemas.microsoft.com/office/drawing/2014/main" val="3867157958"/>
                    </a:ext>
                  </a:extLst>
                </a:gridCol>
                <a:gridCol w="663498">
                  <a:extLst>
                    <a:ext uri="{9D8B030D-6E8A-4147-A177-3AD203B41FA5}">
                      <a16:colId xmlns:a16="http://schemas.microsoft.com/office/drawing/2014/main" val="610731625"/>
                    </a:ext>
                  </a:extLst>
                </a:gridCol>
                <a:gridCol w="568713">
                  <a:extLst>
                    <a:ext uri="{9D8B030D-6E8A-4147-A177-3AD203B41FA5}">
                      <a16:colId xmlns:a16="http://schemas.microsoft.com/office/drawing/2014/main" val="3910929193"/>
                    </a:ext>
                  </a:extLst>
                </a:gridCol>
                <a:gridCol w="663498">
                  <a:extLst>
                    <a:ext uri="{9D8B030D-6E8A-4147-A177-3AD203B41FA5}">
                      <a16:colId xmlns:a16="http://schemas.microsoft.com/office/drawing/2014/main" val="891159904"/>
                    </a:ext>
                  </a:extLst>
                </a:gridCol>
                <a:gridCol w="758281">
                  <a:extLst>
                    <a:ext uri="{9D8B030D-6E8A-4147-A177-3AD203B41FA5}">
                      <a16:colId xmlns:a16="http://schemas.microsoft.com/office/drawing/2014/main" val="1246943227"/>
                    </a:ext>
                  </a:extLst>
                </a:gridCol>
                <a:gridCol w="379142">
                  <a:extLst>
                    <a:ext uri="{9D8B030D-6E8A-4147-A177-3AD203B41FA5}">
                      <a16:colId xmlns:a16="http://schemas.microsoft.com/office/drawing/2014/main" val="905995846"/>
                    </a:ext>
                  </a:extLst>
                </a:gridCol>
              </a:tblGrid>
              <a:tr h="320040">
                <a:tc rowSpan="2">
                  <a:txBody>
                    <a:bodyPr/>
                    <a:lstStyle/>
                    <a:p>
                      <a:pPr algn="ctr"/>
                      <a:r>
                        <a:rPr lang="en-US" sz="1400" b="1" dirty="0"/>
                        <a:t>Market</a:t>
                      </a:r>
                    </a:p>
                  </a:txBody>
                  <a:tcPr anchor="ctr"/>
                </a:tc>
                <a:tc gridSpan="3">
                  <a:txBody>
                    <a:bodyPr/>
                    <a:lstStyle/>
                    <a:p>
                      <a:pPr algn="ctr"/>
                      <a:r>
                        <a:rPr lang="en-US" sz="1400" dirty="0"/>
                        <a:t>Web</a:t>
                      </a:r>
                    </a:p>
                  </a:txBody>
                  <a:tcPr anchor="ctr"/>
                </a:tc>
                <a:tc hMerge="1">
                  <a:txBody>
                    <a:bodyPr/>
                    <a:lstStyle/>
                    <a:p>
                      <a:pPr algn="ctr"/>
                      <a:endParaRPr lang="en-US" dirty="0"/>
                    </a:p>
                  </a:txBody>
                  <a:tcPr/>
                </a:tc>
                <a:tc hMerge="1">
                  <a:txBody>
                    <a:bodyPr/>
                    <a:lstStyle/>
                    <a:p>
                      <a:endParaRPr lang="en-US"/>
                    </a:p>
                  </a:txBody>
                  <a:tcPr/>
                </a:tc>
                <a:tc gridSpan="3">
                  <a:txBody>
                    <a:bodyPr/>
                    <a:lstStyle/>
                    <a:p>
                      <a:pPr algn="ctr"/>
                      <a:r>
                        <a:rPr lang="en-US" sz="1400" dirty="0"/>
                        <a:t>TV</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81615420"/>
                  </a:ext>
                </a:extLst>
              </a:tr>
              <a:tr h="1056640">
                <a:tc vMerge="1">
                  <a:txBody>
                    <a:bodyPr/>
                    <a:lstStyle/>
                    <a:p>
                      <a:endParaRPr lang="en-US"/>
                    </a:p>
                  </a:txBody>
                  <a:tcPr/>
                </a:tc>
                <a:tc>
                  <a:txBody>
                    <a:bodyPr/>
                    <a:lstStyle/>
                    <a:p>
                      <a:pPr algn="ctr"/>
                      <a:r>
                        <a:rPr lang="en-US" sz="1400" dirty="0"/>
                        <a:t>Ad Budget ($)</a:t>
                      </a:r>
                    </a:p>
                  </a:txBody>
                  <a:tcPr vert="vert" anchor="ctr"/>
                </a:tc>
                <a:tc>
                  <a:txBody>
                    <a:bodyPr/>
                    <a:lstStyle/>
                    <a:p>
                      <a:pPr algn="ctr"/>
                      <a:r>
                        <a:rPr lang="en-US" sz="1400" dirty="0"/>
                        <a:t>Target revenue ($)</a:t>
                      </a:r>
                    </a:p>
                  </a:txBody>
                  <a:tcPr vert="vert" anchor="ctr"/>
                </a:tc>
                <a:tc>
                  <a:txBody>
                    <a:bodyPr/>
                    <a:lstStyle/>
                    <a:p>
                      <a:pPr algn="ctr"/>
                      <a:r>
                        <a:rPr lang="en-US" sz="1400" dirty="0">
                          <a:solidFill>
                            <a:srgbClr val="C00000"/>
                          </a:solidFill>
                        </a:rPr>
                        <a:t>Actual Sales</a:t>
                      </a:r>
                    </a:p>
                  </a:txBody>
                  <a:tcPr vert="vert" anchor="ctr"/>
                </a:tc>
                <a:tc>
                  <a:txBody>
                    <a:bodyPr/>
                    <a:lstStyle/>
                    <a:p>
                      <a:pPr algn="ctr"/>
                      <a:r>
                        <a:rPr lang="en-US" sz="1400" dirty="0"/>
                        <a:t>Ad Budget ($)</a:t>
                      </a:r>
                    </a:p>
                    <a:p>
                      <a:pPr algn="ctr"/>
                      <a:endParaRPr lang="en-US" sz="1400" dirty="0"/>
                    </a:p>
                  </a:txBody>
                  <a:tcPr vert="vert"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Target ($) Revenue</a:t>
                      </a:r>
                    </a:p>
                  </a:txBody>
                  <a:tcPr vert="vert"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C00000"/>
                          </a:solidFill>
                        </a:rPr>
                        <a:t>Actual Sales</a:t>
                      </a:r>
                    </a:p>
                  </a:txBody>
                  <a:tcPr vert="vert" anchor="ctr"/>
                </a:tc>
                <a:extLst>
                  <a:ext uri="{0D108BD9-81ED-4DB2-BD59-A6C34878D82A}">
                    <a16:rowId xmlns:a16="http://schemas.microsoft.com/office/drawing/2014/main" val="1210627935"/>
                  </a:ext>
                </a:extLst>
              </a:tr>
              <a:tr h="185420">
                <a:tc rowSpan="2">
                  <a:txBody>
                    <a:bodyPr/>
                    <a:lstStyle/>
                    <a:p>
                      <a:r>
                        <a:rPr lang="en-US" sz="1400" dirty="0"/>
                        <a:t>Teenagers</a:t>
                      </a:r>
                    </a:p>
                  </a:txBody>
                  <a:tcPr anchor="ctr"/>
                </a:tc>
                <a:tc>
                  <a:txBody>
                    <a:bodyPr/>
                    <a:lstStyle/>
                    <a:p>
                      <a:pPr algn="ctr"/>
                      <a:r>
                        <a:rPr lang="en-US" sz="1400" dirty="0"/>
                        <a:t>5M</a:t>
                      </a:r>
                    </a:p>
                  </a:txBody>
                  <a:tcPr anchor="ctr"/>
                </a:tc>
                <a:tc>
                  <a:txBody>
                    <a:bodyPr/>
                    <a:lstStyle/>
                    <a:p>
                      <a:pPr algn="ctr"/>
                      <a:r>
                        <a:rPr lang="en-US" sz="1400" dirty="0"/>
                        <a:t>15M</a:t>
                      </a:r>
                    </a:p>
                  </a:txBody>
                  <a:tcPr anchor="ctr"/>
                </a:tc>
                <a:tc>
                  <a:txBody>
                    <a:bodyPr/>
                    <a:lstStyle/>
                    <a:p>
                      <a:pPr algn="ctr"/>
                      <a:r>
                        <a:rPr lang="en-US" sz="1400" dirty="0">
                          <a:solidFill>
                            <a:srgbClr val="C00000"/>
                          </a:solidFill>
                        </a:rPr>
                        <a:t>?</a:t>
                      </a:r>
                    </a:p>
                  </a:txBody>
                  <a:tcPr anchor="ctr"/>
                </a:tc>
                <a:tc>
                  <a:txBody>
                    <a:bodyPr/>
                    <a:lstStyle/>
                    <a:p>
                      <a:pPr algn="ctr"/>
                      <a:r>
                        <a:rPr lang="en-US" sz="1400" dirty="0"/>
                        <a:t>20M</a:t>
                      </a:r>
                    </a:p>
                  </a:txBody>
                  <a:tcPr anchor="ctr"/>
                </a:tc>
                <a:tc>
                  <a:txBody>
                    <a:bodyPr/>
                    <a:lstStyle/>
                    <a:p>
                      <a:pPr algn="ctr"/>
                      <a:r>
                        <a:rPr lang="en-US" sz="1400" dirty="0"/>
                        <a:t>70M</a:t>
                      </a:r>
                    </a:p>
                  </a:txBody>
                  <a:tcPr anchor="ctr"/>
                </a:tc>
                <a:tc>
                  <a:txBody>
                    <a:bodyPr/>
                    <a:lstStyle/>
                    <a:p>
                      <a:pPr algn="ctr"/>
                      <a:r>
                        <a:rPr lang="en-US" sz="1400" dirty="0">
                          <a:solidFill>
                            <a:srgbClr val="C00000"/>
                          </a:solidFill>
                        </a:rPr>
                        <a:t>?</a:t>
                      </a:r>
                    </a:p>
                  </a:txBody>
                  <a:tcPr anchor="ctr"/>
                </a:tc>
                <a:extLst>
                  <a:ext uri="{0D108BD9-81ED-4DB2-BD59-A6C34878D82A}">
                    <a16:rowId xmlns:a16="http://schemas.microsoft.com/office/drawing/2014/main" val="4008951531"/>
                  </a:ext>
                </a:extLst>
              </a:tr>
              <a:tr h="185420">
                <a:tc vMerge="1">
                  <a:txBody>
                    <a:bodyPr/>
                    <a:lstStyle/>
                    <a:p>
                      <a:endParaRPr lang="en-US"/>
                    </a:p>
                  </a:txBody>
                  <a:tcP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solidFill>
                          <a:srgbClr val="C00000"/>
                        </a:solidFill>
                      </a:endParaRP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solidFill>
                          <a:srgbClr val="C00000"/>
                        </a:solidFill>
                      </a:endParaRPr>
                    </a:p>
                  </a:txBody>
                  <a:tcPr anchor="ctr"/>
                </a:tc>
                <a:extLst>
                  <a:ext uri="{0D108BD9-81ED-4DB2-BD59-A6C34878D82A}">
                    <a16:rowId xmlns:a16="http://schemas.microsoft.com/office/drawing/2014/main" val="798198654"/>
                  </a:ext>
                </a:extLst>
              </a:tr>
            </a:tbl>
          </a:graphicData>
        </a:graphic>
      </p:graphicFrame>
      <p:sp>
        <p:nvSpPr>
          <p:cNvPr id="23" name="TextBox 22">
            <a:extLst>
              <a:ext uri="{FF2B5EF4-FFF2-40B4-BE49-F238E27FC236}">
                <a16:creationId xmlns:a16="http://schemas.microsoft.com/office/drawing/2014/main" id="{CCCFBC6F-76AB-4DAF-86FD-C6028DEFDF18}"/>
              </a:ext>
            </a:extLst>
          </p:cNvPr>
          <p:cNvSpPr txBox="1"/>
          <p:nvPr/>
        </p:nvSpPr>
        <p:spPr>
          <a:xfrm>
            <a:off x="1524000" y="4800600"/>
            <a:ext cx="7010400" cy="2031325"/>
          </a:xfrm>
          <a:prstGeom prst="rect">
            <a:avLst/>
          </a:prstGeom>
          <a:noFill/>
        </p:spPr>
        <p:txBody>
          <a:bodyPr wrap="square">
            <a:spAutoFit/>
          </a:bodyPr>
          <a:lstStyle/>
          <a:p>
            <a:r>
              <a:rPr lang="en-US" sz="1800" dirty="0">
                <a:latin typeface="Euphemia" panose="020B0604020202020204" pitchFamily="34" charset="0"/>
              </a:rPr>
              <a:t>What is our Ad budget for advertising to teenagers over the </a:t>
            </a:r>
            <a:r>
              <a:rPr lang="en-US" dirty="0">
                <a:latin typeface="Euphemia" panose="020B0604020202020204" pitchFamily="34" charset="0"/>
              </a:rPr>
              <a:t>web?</a:t>
            </a:r>
            <a:endParaRPr lang="en-US" sz="1800" dirty="0">
              <a:latin typeface="Euphemia" panose="020B0604020202020204" pitchFamily="34" charset="0"/>
            </a:endParaRPr>
          </a:p>
          <a:p>
            <a:r>
              <a:rPr lang="en-US" dirty="0">
                <a:latin typeface="Euphemia" panose="020B0604020202020204" pitchFamily="34" charset="0"/>
              </a:rPr>
              <a:t>What is our target revenue for this market, channel combination?</a:t>
            </a:r>
          </a:p>
          <a:p>
            <a:r>
              <a:rPr lang="en-US" dirty="0">
                <a:latin typeface="Euphemia" panose="020B0604020202020204" pitchFamily="34" charset="0"/>
              </a:rPr>
              <a:t>What is our actual revenues (orders) from advertising in this market-channel combination?</a:t>
            </a:r>
          </a:p>
          <a:p>
            <a:r>
              <a:rPr lang="en-US" sz="1800" dirty="0">
                <a:latin typeface="Euphemia" panose="020B0604020202020204" pitchFamily="34" charset="0"/>
              </a:rPr>
              <a:t>And most importantly</a:t>
            </a:r>
            <a:r>
              <a:rPr lang="en-US" dirty="0">
                <a:latin typeface="Euphemia" panose="020B0604020202020204" pitchFamily="34" charset="0"/>
              </a:rPr>
              <a:t>, are our ads working for this group over the web ? Since ads are expensive, we must keep track of sales revenues</a:t>
            </a:r>
            <a:endParaRPr lang="en-US" sz="1800" dirty="0">
              <a:latin typeface="Euphemia" panose="020B0604020202020204" pitchFamily="34" charset="0"/>
            </a:endParaRPr>
          </a:p>
        </p:txBody>
      </p:sp>
    </p:spTree>
    <p:extLst>
      <p:ext uri="{BB962C8B-B14F-4D97-AF65-F5344CB8AC3E}">
        <p14:creationId xmlns:p14="http://schemas.microsoft.com/office/powerpoint/2010/main" val="369135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7F50FC-774D-41ED-A0D3-FCF2A3189A87}"/>
              </a:ext>
            </a:extLst>
          </p:cNvPr>
          <p:cNvGraphicFramePr>
            <a:graphicFrameLocks noGrp="1"/>
          </p:cNvGraphicFramePr>
          <p:nvPr>
            <p:extLst>
              <p:ext uri="{D42A27DB-BD31-4B8C-83A1-F6EECF244321}">
                <p14:modId xmlns:p14="http://schemas.microsoft.com/office/powerpoint/2010/main" val="1545948828"/>
              </p:ext>
            </p:extLst>
          </p:nvPr>
        </p:nvGraphicFramePr>
        <p:xfrm>
          <a:off x="1981200" y="2438400"/>
          <a:ext cx="6248398" cy="3672840"/>
        </p:xfrm>
        <a:graphic>
          <a:graphicData uri="http://schemas.openxmlformats.org/drawingml/2006/table">
            <a:tbl>
              <a:tblPr firstRow="1" bandRow="1">
                <a:tableStyleId>{5C22544A-7EE6-4342-B048-85BDC9FD1C3A}</a:tableStyleId>
              </a:tblPr>
              <a:tblGrid>
                <a:gridCol w="2181137">
                  <a:extLst>
                    <a:ext uri="{9D8B030D-6E8A-4147-A177-3AD203B41FA5}">
                      <a16:colId xmlns:a16="http://schemas.microsoft.com/office/drawing/2014/main" val="234042963"/>
                    </a:ext>
                  </a:extLst>
                </a:gridCol>
                <a:gridCol w="562064">
                  <a:extLst>
                    <a:ext uri="{9D8B030D-6E8A-4147-A177-3AD203B41FA5}">
                      <a16:colId xmlns:a16="http://schemas.microsoft.com/office/drawing/2014/main" val="3867157958"/>
                    </a:ext>
                  </a:extLst>
                </a:gridCol>
                <a:gridCol w="533400">
                  <a:extLst>
                    <a:ext uri="{9D8B030D-6E8A-4147-A177-3AD203B41FA5}">
                      <a16:colId xmlns:a16="http://schemas.microsoft.com/office/drawing/2014/main" val="610731625"/>
                    </a:ext>
                  </a:extLst>
                </a:gridCol>
                <a:gridCol w="457200">
                  <a:extLst>
                    <a:ext uri="{9D8B030D-6E8A-4147-A177-3AD203B41FA5}">
                      <a16:colId xmlns:a16="http://schemas.microsoft.com/office/drawing/2014/main" val="3910929193"/>
                    </a:ext>
                  </a:extLst>
                </a:gridCol>
                <a:gridCol w="533400">
                  <a:extLst>
                    <a:ext uri="{9D8B030D-6E8A-4147-A177-3AD203B41FA5}">
                      <a16:colId xmlns:a16="http://schemas.microsoft.com/office/drawing/2014/main" val="891159904"/>
                    </a:ext>
                  </a:extLst>
                </a:gridCol>
                <a:gridCol w="609599">
                  <a:extLst>
                    <a:ext uri="{9D8B030D-6E8A-4147-A177-3AD203B41FA5}">
                      <a16:colId xmlns:a16="http://schemas.microsoft.com/office/drawing/2014/main" val="1246943227"/>
                    </a:ext>
                  </a:extLst>
                </a:gridCol>
                <a:gridCol w="304800">
                  <a:extLst>
                    <a:ext uri="{9D8B030D-6E8A-4147-A177-3AD203B41FA5}">
                      <a16:colId xmlns:a16="http://schemas.microsoft.com/office/drawing/2014/main" val="905995846"/>
                    </a:ext>
                  </a:extLst>
                </a:gridCol>
                <a:gridCol w="1066798">
                  <a:extLst>
                    <a:ext uri="{9D8B030D-6E8A-4147-A177-3AD203B41FA5}">
                      <a16:colId xmlns:a16="http://schemas.microsoft.com/office/drawing/2014/main" val="438994622"/>
                    </a:ext>
                  </a:extLst>
                </a:gridCol>
              </a:tblGrid>
              <a:tr h="320040">
                <a:tc rowSpan="3">
                  <a:txBody>
                    <a:bodyPr/>
                    <a:lstStyle/>
                    <a:p>
                      <a:r>
                        <a:rPr lang="en-US" sz="1400" b="1" dirty="0"/>
                        <a:t>Market/Channel</a:t>
                      </a:r>
                    </a:p>
                  </a:txBody>
                  <a:tcPr anchor="ctr"/>
                </a:tc>
                <a:tc gridSpan="3">
                  <a:txBody>
                    <a:bodyPr/>
                    <a:lstStyle/>
                    <a:p>
                      <a:pPr algn="ctr"/>
                      <a:r>
                        <a:rPr lang="en-US" sz="1400" dirty="0"/>
                        <a:t>Internet</a:t>
                      </a:r>
                    </a:p>
                  </a:txBody>
                  <a:tcPr anchor="ctr"/>
                </a:tc>
                <a:tc hMerge="1">
                  <a:txBody>
                    <a:bodyPr/>
                    <a:lstStyle/>
                    <a:p>
                      <a:pPr algn="ctr"/>
                      <a:endParaRPr lang="en-US" dirty="0"/>
                    </a:p>
                  </a:txBody>
                  <a:tcPr/>
                </a:tc>
                <a:tc hMerge="1">
                  <a:txBody>
                    <a:bodyPr/>
                    <a:lstStyle/>
                    <a:p>
                      <a:endParaRPr lang="en-US"/>
                    </a:p>
                  </a:txBody>
                  <a:tcPr/>
                </a:tc>
                <a:tc gridSpan="3">
                  <a:txBody>
                    <a:bodyPr/>
                    <a:lstStyle/>
                    <a:p>
                      <a:pPr algn="ctr"/>
                      <a:r>
                        <a:rPr lang="en-US" sz="1400" dirty="0"/>
                        <a:t>TV</a:t>
                      </a:r>
                    </a:p>
                  </a:txBody>
                  <a:tcPr anchor="ctr"/>
                </a:tc>
                <a:tc hMerge="1">
                  <a:txBody>
                    <a:bodyPr/>
                    <a:lstStyle/>
                    <a:p>
                      <a:endParaRPr lang="en-US"/>
                    </a:p>
                  </a:txBody>
                  <a:tcPr/>
                </a:tc>
                <a:tc hMerge="1">
                  <a:txBody>
                    <a:bodyPr/>
                    <a:lstStyle/>
                    <a:p>
                      <a:endParaRPr lang="en-US"/>
                    </a:p>
                  </a:txBody>
                  <a:tcPr/>
                </a:tc>
                <a:tc rowSpan="2">
                  <a:txBody>
                    <a:bodyPr/>
                    <a:lstStyle/>
                    <a:p>
                      <a:pPr algn="ctr"/>
                      <a:r>
                        <a:rPr lang="en-US" sz="1400" dirty="0"/>
                        <a:t>magazines</a:t>
                      </a:r>
                    </a:p>
                  </a:txBody>
                  <a:tcPr anchor="ctr"/>
                </a:tc>
                <a:extLst>
                  <a:ext uri="{0D108BD9-81ED-4DB2-BD59-A6C34878D82A}">
                    <a16:rowId xmlns:a16="http://schemas.microsoft.com/office/drawing/2014/main" val="781615420"/>
                  </a:ext>
                </a:extLst>
              </a:tr>
              <a:tr h="0">
                <a:tc vMerge="1">
                  <a:txBody>
                    <a:bodyPr/>
                    <a:lstStyle/>
                    <a:p>
                      <a:endParaRPr lang="en-US"/>
                    </a:p>
                  </a:txBody>
                  <a:tcPr/>
                </a:tc>
                <a:tc rowSpan="2">
                  <a:txBody>
                    <a:bodyPr/>
                    <a:lstStyle/>
                    <a:p>
                      <a:pPr algn="ctr"/>
                      <a:r>
                        <a:rPr lang="en-US" sz="1400" dirty="0"/>
                        <a:t>Ad Budget ($)</a:t>
                      </a:r>
                    </a:p>
                  </a:txBody>
                  <a:tcPr vert="vert" anchor="ctr"/>
                </a:tc>
                <a:tc rowSpan="2">
                  <a:txBody>
                    <a:bodyPr/>
                    <a:lstStyle/>
                    <a:p>
                      <a:pPr algn="ctr"/>
                      <a:r>
                        <a:rPr lang="en-US" sz="1400" dirty="0"/>
                        <a:t>Target revenue ($)</a:t>
                      </a:r>
                    </a:p>
                  </a:txBody>
                  <a:tcPr vert="vert" anchor="ctr"/>
                </a:tc>
                <a:tc rowSpan="2">
                  <a:txBody>
                    <a:bodyPr/>
                    <a:lstStyle/>
                    <a:p>
                      <a:pPr algn="ctr"/>
                      <a:r>
                        <a:rPr lang="en-US" sz="1400" b="1" dirty="0">
                          <a:solidFill>
                            <a:srgbClr val="C00000"/>
                          </a:solidFill>
                        </a:rPr>
                        <a:t>Actual Sales</a:t>
                      </a:r>
                    </a:p>
                  </a:txBody>
                  <a:tcPr vert="vert" anchor="ctr"/>
                </a:tc>
                <a:tc rowSpan="2">
                  <a:txBody>
                    <a:bodyPr/>
                    <a:lstStyle/>
                    <a:p>
                      <a:pPr algn="ctr"/>
                      <a:r>
                        <a:rPr lang="en-US" sz="1400" dirty="0"/>
                        <a:t>Ad Budget ($)</a:t>
                      </a:r>
                    </a:p>
                    <a:p>
                      <a:pPr algn="ctr"/>
                      <a:endParaRPr lang="en-US" sz="1400" dirty="0"/>
                    </a:p>
                  </a:txBody>
                  <a:tcPr vert="vert" anchorCtr="1"/>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Target ($) Revenue</a:t>
                      </a:r>
                    </a:p>
                  </a:txBody>
                  <a:tcPr vert="vert"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Actual Sales</a:t>
                      </a:r>
                    </a:p>
                  </a:txBody>
                  <a:tcPr vert="vert" anchor="ctr"/>
                </a:tc>
                <a:tc vMerge="1">
                  <a:txBody>
                    <a:bodyPr/>
                    <a:lstStyle/>
                    <a:p>
                      <a:endParaRPr lang="en-US"/>
                    </a:p>
                  </a:txBody>
                  <a:tcPr/>
                </a:tc>
                <a:extLst>
                  <a:ext uri="{0D108BD9-81ED-4DB2-BD59-A6C34878D82A}">
                    <a16:rowId xmlns:a16="http://schemas.microsoft.com/office/drawing/2014/main" val="1210627935"/>
                  </a:ext>
                </a:extLst>
              </a:tr>
              <a:tr h="105664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endParaRPr lang="en-US" sz="1400" dirty="0"/>
                    </a:p>
                  </a:txBody>
                  <a:tcPr anchor="ctr"/>
                </a:tc>
                <a:extLst>
                  <a:ext uri="{0D108BD9-81ED-4DB2-BD59-A6C34878D82A}">
                    <a16:rowId xmlns:a16="http://schemas.microsoft.com/office/drawing/2014/main" val="603142578"/>
                  </a:ext>
                </a:extLst>
              </a:tr>
              <a:tr h="370840">
                <a:tc>
                  <a:txBody>
                    <a:bodyPr/>
                    <a:lstStyle/>
                    <a:p>
                      <a:r>
                        <a:rPr lang="en-US" sz="1400" dirty="0"/>
                        <a:t>Teenagers</a:t>
                      </a:r>
                    </a:p>
                  </a:txBody>
                  <a:tcPr anchor="ctr"/>
                </a:tc>
                <a:tc>
                  <a:txBody>
                    <a:bodyPr/>
                    <a:lstStyle/>
                    <a:p>
                      <a:pPr algn="ctr"/>
                      <a:r>
                        <a:rPr lang="en-US" sz="1400" dirty="0"/>
                        <a:t>10M</a:t>
                      </a:r>
                    </a:p>
                  </a:txBody>
                  <a:tcPr anchor="ctr"/>
                </a:tc>
                <a:tc>
                  <a:txBody>
                    <a:bodyPr/>
                    <a:lstStyle/>
                    <a:p>
                      <a:pPr algn="ctr"/>
                      <a:r>
                        <a:rPr lang="en-US" sz="1400" dirty="0"/>
                        <a:t>25M</a:t>
                      </a:r>
                    </a:p>
                  </a:txBody>
                  <a:tcPr anchor="ctr"/>
                </a:tc>
                <a:tc>
                  <a:txBody>
                    <a:bodyPr/>
                    <a:lstStyle/>
                    <a:p>
                      <a:pPr algn="ctr"/>
                      <a:r>
                        <a:rPr lang="en-US" sz="1400" b="1" dirty="0">
                          <a:solidFill>
                            <a:srgbClr val="C00000"/>
                          </a:solidFill>
                        </a:rPr>
                        <a:t>?</a:t>
                      </a:r>
                    </a:p>
                  </a:txBody>
                  <a:tcPr anchor="ctr"/>
                </a:tc>
                <a:tc>
                  <a:txBody>
                    <a:bodyPr/>
                    <a:lstStyle/>
                    <a:p>
                      <a:pPr algn="ctr"/>
                      <a:r>
                        <a:rPr lang="en-US" sz="1400" dirty="0"/>
                        <a:t>40M</a:t>
                      </a:r>
                    </a:p>
                  </a:txBody>
                  <a:tcPr anchor="ctr"/>
                </a:tc>
                <a:tc>
                  <a:txBody>
                    <a:bodyPr/>
                    <a:lstStyle/>
                    <a:p>
                      <a:pPr algn="ctr"/>
                      <a:r>
                        <a:rPr lang="en-US" sz="1400" dirty="0"/>
                        <a:t>100M</a:t>
                      </a:r>
                    </a:p>
                  </a:txBody>
                  <a:tcPr anchor="ctr"/>
                </a:tc>
                <a:tc>
                  <a:txBody>
                    <a:bodyPr/>
                    <a:lstStyle/>
                    <a:p>
                      <a:pPr algn="ctr"/>
                      <a:r>
                        <a:rPr lang="en-US" sz="1400" b="1" dirty="0">
                          <a:solidFill>
                            <a:srgbClr val="C00000"/>
                          </a:solidFill>
                        </a:rPr>
                        <a:t>?</a:t>
                      </a:r>
                    </a:p>
                  </a:txBody>
                  <a:tcPr anchor="ctr"/>
                </a:tc>
                <a:tc>
                  <a:txBody>
                    <a:bodyPr/>
                    <a:lstStyle/>
                    <a:p>
                      <a:pPr algn="ctr"/>
                      <a:endParaRPr lang="en-US" sz="1400" dirty="0"/>
                    </a:p>
                  </a:txBody>
                  <a:tcPr anchor="ctr"/>
                </a:tc>
                <a:extLst>
                  <a:ext uri="{0D108BD9-81ED-4DB2-BD59-A6C34878D82A}">
                    <a16:rowId xmlns:a16="http://schemas.microsoft.com/office/drawing/2014/main" val="4008951531"/>
                  </a:ext>
                </a:extLst>
              </a:tr>
              <a:tr h="370840">
                <a:tc>
                  <a:txBody>
                    <a:bodyPr/>
                    <a:lstStyle/>
                    <a:p>
                      <a:r>
                        <a:rPr lang="en-US" sz="1400" dirty="0"/>
                        <a:t>College undergrads</a:t>
                      </a:r>
                    </a:p>
                  </a:txBody>
                  <a:tcPr anchor="ctr"/>
                </a:tc>
                <a:tc>
                  <a:txBody>
                    <a:bodyPr/>
                    <a:lstStyle/>
                    <a:p>
                      <a:pPr algn="ctr"/>
                      <a:r>
                        <a:rPr lang="en-US" sz="1400" dirty="0"/>
                        <a:t>3M</a:t>
                      </a:r>
                    </a:p>
                  </a:txBody>
                  <a:tcPr anchor="ctr"/>
                </a:tc>
                <a:tc>
                  <a:txBody>
                    <a:bodyPr/>
                    <a:lstStyle/>
                    <a:p>
                      <a:pPr algn="ctr"/>
                      <a:r>
                        <a:rPr lang="en-US" sz="1400" dirty="0"/>
                        <a:t>12M</a:t>
                      </a:r>
                    </a:p>
                  </a:txBody>
                  <a:tcPr anchor="ctr"/>
                </a:tc>
                <a:tc>
                  <a:txBody>
                    <a:bodyPr/>
                    <a:lstStyle/>
                    <a:p>
                      <a:pPr algn="ctr"/>
                      <a:r>
                        <a:rPr lang="en-US" sz="1400" b="1" dirty="0">
                          <a:solidFill>
                            <a:srgbClr val="C00000"/>
                          </a:solidFill>
                        </a:rPr>
                        <a:t>?</a:t>
                      </a:r>
                    </a:p>
                  </a:txBody>
                  <a:tcPr anchor="ctr"/>
                </a:tc>
                <a:tc>
                  <a:txBody>
                    <a:bodyPr/>
                    <a:lstStyle/>
                    <a:p>
                      <a:pPr algn="ctr"/>
                      <a:r>
                        <a:rPr lang="en-US" sz="1400" dirty="0"/>
                        <a:t>10M</a:t>
                      </a:r>
                    </a:p>
                  </a:txBody>
                  <a:tcPr anchor="ctr"/>
                </a:tc>
                <a:tc>
                  <a:txBody>
                    <a:bodyPr/>
                    <a:lstStyle/>
                    <a:p>
                      <a:pPr algn="ctr"/>
                      <a:r>
                        <a:rPr lang="en-US" sz="1400" dirty="0"/>
                        <a:t>20M</a:t>
                      </a:r>
                    </a:p>
                  </a:txBody>
                  <a:tcPr anchor="ctr"/>
                </a:tc>
                <a:tc>
                  <a:txBody>
                    <a:bodyPr/>
                    <a:lstStyle/>
                    <a:p>
                      <a:pPr algn="ctr"/>
                      <a:r>
                        <a:rPr lang="en-US" sz="1400" b="1" dirty="0">
                          <a:solidFill>
                            <a:srgbClr val="C00000"/>
                          </a:solidFill>
                        </a:rPr>
                        <a:t>?</a:t>
                      </a:r>
                    </a:p>
                  </a:txBody>
                  <a:tcPr anchor="ctr"/>
                </a:tc>
                <a:tc>
                  <a:txBody>
                    <a:bodyPr/>
                    <a:lstStyle/>
                    <a:p>
                      <a:pPr algn="ctr"/>
                      <a:endParaRPr lang="en-US" sz="1400" dirty="0"/>
                    </a:p>
                  </a:txBody>
                  <a:tcPr anchor="ctr"/>
                </a:tc>
                <a:extLst>
                  <a:ext uri="{0D108BD9-81ED-4DB2-BD59-A6C34878D82A}">
                    <a16:rowId xmlns:a16="http://schemas.microsoft.com/office/drawing/2014/main" val="3375368167"/>
                  </a:ext>
                </a:extLst>
              </a:tr>
              <a:tr h="370840">
                <a:tc>
                  <a:txBody>
                    <a:bodyPr/>
                    <a:lstStyle/>
                    <a:p>
                      <a:r>
                        <a:rPr lang="en-US" sz="1400" dirty="0"/>
                        <a:t>Millennial </a:t>
                      </a:r>
                    </a:p>
                  </a:txBody>
                  <a:tcPr anchor="ctr"/>
                </a:tc>
                <a:tc>
                  <a:txBody>
                    <a:bodyPr/>
                    <a:lstStyle/>
                    <a:p>
                      <a:pPr algn="ctr"/>
                      <a:r>
                        <a:rPr lang="en-US" sz="1400" dirty="0"/>
                        <a:t>29M</a:t>
                      </a:r>
                    </a:p>
                  </a:txBody>
                  <a:tcPr anchor="ctr"/>
                </a:tc>
                <a:tc>
                  <a:txBody>
                    <a:bodyPr/>
                    <a:lstStyle/>
                    <a:p>
                      <a:pPr algn="ctr"/>
                      <a:r>
                        <a:rPr lang="en-US" sz="1400" dirty="0"/>
                        <a:t>50M</a:t>
                      </a:r>
                    </a:p>
                  </a:txBody>
                  <a:tcPr anchor="ctr"/>
                </a:tc>
                <a:tc>
                  <a:txBody>
                    <a:bodyPr/>
                    <a:lstStyle/>
                    <a:p>
                      <a:pPr algn="ctr"/>
                      <a:r>
                        <a:rPr lang="en-US" sz="1400" b="1" dirty="0">
                          <a:solidFill>
                            <a:srgbClr val="C00000"/>
                          </a:solidFill>
                        </a:rPr>
                        <a:t>?</a:t>
                      </a:r>
                    </a:p>
                  </a:txBody>
                  <a:tcPr anchor="ctr"/>
                </a:tc>
                <a:tc>
                  <a:txBody>
                    <a:bodyPr/>
                    <a:lstStyle/>
                    <a:p>
                      <a:pPr algn="ctr"/>
                      <a:r>
                        <a:rPr lang="en-US" sz="1400" dirty="0"/>
                        <a:t>2M</a:t>
                      </a:r>
                    </a:p>
                  </a:txBody>
                  <a:tcPr anchor="ctr"/>
                </a:tc>
                <a:tc>
                  <a:txBody>
                    <a:bodyPr/>
                    <a:lstStyle/>
                    <a:p>
                      <a:pPr algn="ctr"/>
                      <a:r>
                        <a:rPr lang="en-US" sz="1400" dirty="0"/>
                        <a:t>4M</a:t>
                      </a:r>
                    </a:p>
                  </a:txBody>
                  <a:tcPr anchor="ctr"/>
                </a:tc>
                <a:tc>
                  <a:txBody>
                    <a:bodyPr/>
                    <a:lstStyle/>
                    <a:p>
                      <a:pPr algn="ctr"/>
                      <a:r>
                        <a:rPr lang="en-US" sz="1400" b="1" dirty="0">
                          <a:solidFill>
                            <a:srgbClr val="C00000"/>
                          </a:solidFill>
                        </a:rPr>
                        <a:t>?</a:t>
                      </a:r>
                    </a:p>
                  </a:txBody>
                  <a:tcPr anchor="ctr"/>
                </a:tc>
                <a:tc>
                  <a:txBody>
                    <a:bodyPr/>
                    <a:lstStyle/>
                    <a:p>
                      <a:pPr algn="ctr"/>
                      <a:endParaRPr lang="en-US" sz="1400" dirty="0"/>
                    </a:p>
                  </a:txBody>
                  <a:tcPr anchor="ctr"/>
                </a:tc>
                <a:extLst>
                  <a:ext uri="{0D108BD9-81ED-4DB2-BD59-A6C34878D82A}">
                    <a16:rowId xmlns:a16="http://schemas.microsoft.com/office/drawing/2014/main" val="859327830"/>
                  </a:ext>
                </a:extLst>
              </a:tr>
              <a:tr h="370840">
                <a:tc>
                  <a:txBody>
                    <a:bodyPr/>
                    <a:lstStyle/>
                    <a:p>
                      <a:r>
                        <a:rPr lang="en-US" sz="1400" dirty="0"/>
                        <a:t>Z Generation</a:t>
                      </a:r>
                    </a:p>
                  </a:txBody>
                  <a:tcPr anchor="ctr"/>
                </a:tc>
                <a:tc>
                  <a:txBody>
                    <a:bodyPr/>
                    <a:lstStyle/>
                    <a:p>
                      <a:pPr algn="ctr"/>
                      <a:r>
                        <a:rPr lang="en-US" sz="1400" dirty="0"/>
                        <a:t>12M</a:t>
                      </a:r>
                    </a:p>
                  </a:txBody>
                  <a:tcPr anchor="ctr"/>
                </a:tc>
                <a:tc>
                  <a:txBody>
                    <a:bodyPr/>
                    <a:lstStyle/>
                    <a:p>
                      <a:pPr algn="ctr"/>
                      <a:r>
                        <a:rPr lang="en-US" sz="1400" dirty="0"/>
                        <a:t>25M</a:t>
                      </a:r>
                    </a:p>
                  </a:txBody>
                  <a:tcPr anchor="ctr"/>
                </a:tc>
                <a:tc>
                  <a:txBody>
                    <a:bodyPr/>
                    <a:lstStyle/>
                    <a:p>
                      <a:pPr algn="ctr"/>
                      <a:r>
                        <a:rPr lang="en-US" sz="1400" b="1" dirty="0">
                          <a:solidFill>
                            <a:srgbClr val="C00000"/>
                          </a:solidFill>
                        </a:rPr>
                        <a:t>?</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b="1" dirty="0">
                          <a:solidFill>
                            <a:srgbClr val="C00000"/>
                          </a:solidFill>
                        </a:rPr>
                        <a:t>?</a:t>
                      </a:r>
                    </a:p>
                  </a:txBody>
                  <a:tcPr anchor="ctr"/>
                </a:tc>
                <a:tc>
                  <a:txBody>
                    <a:bodyPr/>
                    <a:lstStyle/>
                    <a:p>
                      <a:pPr algn="ctr"/>
                      <a:endParaRPr lang="en-US" sz="1400"/>
                    </a:p>
                  </a:txBody>
                  <a:tcPr anchor="ctr"/>
                </a:tc>
                <a:extLst>
                  <a:ext uri="{0D108BD9-81ED-4DB2-BD59-A6C34878D82A}">
                    <a16:rowId xmlns:a16="http://schemas.microsoft.com/office/drawing/2014/main" val="136794453"/>
                  </a:ext>
                </a:extLst>
              </a:tr>
              <a:tr h="370840">
                <a:tc>
                  <a:txBody>
                    <a:bodyPr/>
                    <a:lstStyle/>
                    <a:p>
                      <a:r>
                        <a:rPr lang="en-US" sz="1400" dirty="0"/>
                        <a:t>Seniors</a:t>
                      </a:r>
                    </a:p>
                  </a:txBody>
                  <a:tcPr anchor="ctr"/>
                </a:tc>
                <a:tc>
                  <a:txBody>
                    <a:bodyPr/>
                    <a:lstStyle/>
                    <a:p>
                      <a:pPr algn="ctr"/>
                      <a:r>
                        <a:rPr lang="en-US" sz="1400" dirty="0"/>
                        <a:t>2M</a:t>
                      </a:r>
                    </a:p>
                  </a:txBody>
                  <a:tcPr anchor="ctr"/>
                </a:tc>
                <a:tc>
                  <a:txBody>
                    <a:bodyPr/>
                    <a:lstStyle/>
                    <a:p>
                      <a:pPr algn="ctr"/>
                      <a:r>
                        <a:rPr lang="en-US" sz="1400" dirty="0"/>
                        <a:t>3M</a:t>
                      </a:r>
                    </a:p>
                  </a:txBody>
                  <a:tcPr anchor="ctr"/>
                </a:tc>
                <a:tc>
                  <a:txBody>
                    <a:bodyPr/>
                    <a:lstStyle/>
                    <a:p>
                      <a:pPr algn="ctr"/>
                      <a:r>
                        <a:rPr lang="en-US" sz="1400" b="1" dirty="0">
                          <a:solidFill>
                            <a:srgbClr val="C00000"/>
                          </a:solidFill>
                        </a:rPr>
                        <a:t>?</a:t>
                      </a:r>
                    </a:p>
                  </a:txBody>
                  <a:tcPr anchor="ctr"/>
                </a:tc>
                <a:tc>
                  <a:txBody>
                    <a:bodyPr/>
                    <a:lstStyle/>
                    <a:p>
                      <a:pPr algn="ctr"/>
                      <a:r>
                        <a:rPr lang="en-US" sz="1400" dirty="0"/>
                        <a:t>6M</a:t>
                      </a:r>
                    </a:p>
                  </a:txBody>
                  <a:tcPr anchor="ctr"/>
                </a:tc>
                <a:tc>
                  <a:txBody>
                    <a:bodyPr/>
                    <a:lstStyle/>
                    <a:p>
                      <a:pPr algn="ctr"/>
                      <a:r>
                        <a:rPr lang="en-US" sz="1400" dirty="0"/>
                        <a:t>22M</a:t>
                      </a:r>
                    </a:p>
                  </a:txBody>
                  <a:tcPr anchor="ctr"/>
                </a:tc>
                <a:tc>
                  <a:txBody>
                    <a:bodyPr/>
                    <a:lstStyle/>
                    <a:p>
                      <a:pPr algn="ctr"/>
                      <a:r>
                        <a:rPr lang="en-US" sz="1400" b="1" dirty="0">
                          <a:solidFill>
                            <a:srgbClr val="C00000"/>
                          </a:solidFill>
                        </a:rPr>
                        <a:t>?</a:t>
                      </a:r>
                    </a:p>
                  </a:txBody>
                  <a:tcPr anchor="ctr"/>
                </a:tc>
                <a:tc>
                  <a:txBody>
                    <a:bodyPr/>
                    <a:lstStyle/>
                    <a:p>
                      <a:pPr algn="ctr"/>
                      <a:endParaRPr lang="en-US" sz="1400" dirty="0"/>
                    </a:p>
                  </a:txBody>
                  <a:tcPr anchor="ctr"/>
                </a:tc>
                <a:extLst>
                  <a:ext uri="{0D108BD9-81ED-4DB2-BD59-A6C34878D82A}">
                    <a16:rowId xmlns:a16="http://schemas.microsoft.com/office/drawing/2014/main" val="2522573564"/>
                  </a:ext>
                </a:extLst>
              </a:tr>
              <a:tr h="370840">
                <a:tc>
                  <a:txBody>
                    <a:bodyPr/>
                    <a:lstStyle/>
                    <a:p>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b="1" dirty="0">
                        <a:solidFill>
                          <a:srgbClr val="C00000"/>
                        </a:solidFill>
                      </a:endParaRP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extLst>
                  <a:ext uri="{0D108BD9-81ED-4DB2-BD59-A6C34878D82A}">
                    <a16:rowId xmlns:a16="http://schemas.microsoft.com/office/drawing/2014/main" val="2778259002"/>
                  </a:ext>
                </a:extLst>
              </a:tr>
            </a:tbl>
          </a:graphicData>
        </a:graphic>
      </p:graphicFrame>
      <p:sp>
        <p:nvSpPr>
          <p:cNvPr id="5" name="Title 1">
            <a:extLst>
              <a:ext uri="{FF2B5EF4-FFF2-40B4-BE49-F238E27FC236}">
                <a16:creationId xmlns:a16="http://schemas.microsoft.com/office/drawing/2014/main" id="{CDB063EE-F208-442D-9DB5-70144C47123C}"/>
              </a:ext>
            </a:extLst>
          </p:cNvPr>
          <p:cNvSpPr>
            <a:spLocks noGrp="1"/>
          </p:cNvSpPr>
          <p:nvPr>
            <p:ph type="title"/>
          </p:nvPr>
        </p:nvSpPr>
        <p:spPr>
          <a:xfrm>
            <a:off x="1435100" y="274638"/>
            <a:ext cx="7499350" cy="1143000"/>
          </a:xfrm>
        </p:spPr>
        <p:txBody>
          <a:bodyPr>
            <a:normAutofit fontScale="90000"/>
          </a:bodyPr>
          <a:lstStyle/>
          <a:p>
            <a:r>
              <a:rPr lang="en-US" dirty="0"/>
              <a:t>How do we find the actual revenues in response to market over a channel?</a:t>
            </a:r>
          </a:p>
        </p:txBody>
      </p:sp>
      <p:sp>
        <p:nvSpPr>
          <p:cNvPr id="6" name="Rectangle 5">
            <a:extLst>
              <a:ext uri="{FF2B5EF4-FFF2-40B4-BE49-F238E27FC236}">
                <a16:creationId xmlns:a16="http://schemas.microsoft.com/office/drawing/2014/main" id="{BCB151D9-98D1-44F3-AB4D-B3A031E377B6}"/>
              </a:ext>
            </a:extLst>
          </p:cNvPr>
          <p:cNvSpPr/>
          <p:nvPr/>
        </p:nvSpPr>
        <p:spPr>
          <a:xfrm>
            <a:off x="5181600" y="2133600"/>
            <a:ext cx="685800" cy="43434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4111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7F50FC-774D-41ED-A0D3-FCF2A3189A87}"/>
              </a:ext>
            </a:extLst>
          </p:cNvPr>
          <p:cNvGraphicFramePr>
            <a:graphicFrameLocks noGrp="1"/>
          </p:cNvGraphicFramePr>
          <p:nvPr>
            <p:extLst>
              <p:ext uri="{D42A27DB-BD31-4B8C-83A1-F6EECF244321}">
                <p14:modId xmlns:p14="http://schemas.microsoft.com/office/powerpoint/2010/main" val="1070257583"/>
              </p:ext>
            </p:extLst>
          </p:nvPr>
        </p:nvGraphicFramePr>
        <p:xfrm>
          <a:off x="1676400" y="1905000"/>
          <a:ext cx="6445409" cy="3987800"/>
        </p:xfrm>
        <a:graphic>
          <a:graphicData uri="http://schemas.openxmlformats.org/drawingml/2006/table">
            <a:tbl>
              <a:tblPr firstRow="1" bandRow="1">
                <a:tableStyleId>{5C22544A-7EE6-4342-B048-85BDC9FD1C3A}</a:tableStyleId>
              </a:tblPr>
              <a:tblGrid>
                <a:gridCol w="1356562">
                  <a:extLst>
                    <a:ext uri="{9D8B030D-6E8A-4147-A177-3AD203B41FA5}">
                      <a16:colId xmlns:a16="http://schemas.microsoft.com/office/drawing/2014/main" val="234042963"/>
                    </a:ext>
                  </a:extLst>
                </a:gridCol>
                <a:gridCol w="1356562">
                  <a:extLst>
                    <a:ext uri="{9D8B030D-6E8A-4147-A177-3AD203B41FA5}">
                      <a16:colId xmlns:a16="http://schemas.microsoft.com/office/drawing/2014/main" val="4058277952"/>
                    </a:ext>
                  </a:extLst>
                </a:gridCol>
                <a:gridCol w="699153">
                  <a:extLst>
                    <a:ext uri="{9D8B030D-6E8A-4147-A177-3AD203B41FA5}">
                      <a16:colId xmlns:a16="http://schemas.microsoft.com/office/drawing/2014/main" val="3867157958"/>
                    </a:ext>
                  </a:extLst>
                </a:gridCol>
                <a:gridCol w="663498">
                  <a:extLst>
                    <a:ext uri="{9D8B030D-6E8A-4147-A177-3AD203B41FA5}">
                      <a16:colId xmlns:a16="http://schemas.microsoft.com/office/drawing/2014/main" val="610731625"/>
                    </a:ext>
                  </a:extLst>
                </a:gridCol>
                <a:gridCol w="568713">
                  <a:extLst>
                    <a:ext uri="{9D8B030D-6E8A-4147-A177-3AD203B41FA5}">
                      <a16:colId xmlns:a16="http://schemas.microsoft.com/office/drawing/2014/main" val="3910929193"/>
                    </a:ext>
                  </a:extLst>
                </a:gridCol>
                <a:gridCol w="663498">
                  <a:extLst>
                    <a:ext uri="{9D8B030D-6E8A-4147-A177-3AD203B41FA5}">
                      <a16:colId xmlns:a16="http://schemas.microsoft.com/office/drawing/2014/main" val="891159904"/>
                    </a:ext>
                  </a:extLst>
                </a:gridCol>
                <a:gridCol w="758281">
                  <a:extLst>
                    <a:ext uri="{9D8B030D-6E8A-4147-A177-3AD203B41FA5}">
                      <a16:colId xmlns:a16="http://schemas.microsoft.com/office/drawing/2014/main" val="1246943227"/>
                    </a:ext>
                  </a:extLst>
                </a:gridCol>
                <a:gridCol w="379142">
                  <a:extLst>
                    <a:ext uri="{9D8B030D-6E8A-4147-A177-3AD203B41FA5}">
                      <a16:colId xmlns:a16="http://schemas.microsoft.com/office/drawing/2014/main" val="905995846"/>
                    </a:ext>
                  </a:extLst>
                </a:gridCol>
              </a:tblGrid>
              <a:tr h="320040">
                <a:tc rowSpan="2">
                  <a:txBody>
                    <a:bodyPr/>
                    <a:lstStyle/>
                    <a:p>
                      <a:pPr algn="ctr"/>
                      <a:r>
                        <a:rPr lang="en-US" sz="1400" b="1" dirty="0"/>
                        <a:t>Market</a:t>
                      </a:r>
                    </a:p>
                  </a:txBody>
                  <a:tcPr anchor="ctr"/>
                </a:tc>
                <a:tc rowSpan="2">
                  <a:txBody>
                    <a:bodyPr/>
                    <a:lstStyle/>
                    <a:p>
                      <a:r>
                        <a:rPr lang="en-US" sz="1400" b="1" dirty="0"/>
                        <a:t>Submarket</a:t>
                      </a:r>
                    </a:p>
                  </a:txBody>
                  <a:tcPr anchor="ctr"/>
                </a:tc>
                <a:tc gridSpan="3">
                  <a:txBody>
                    <a:bodyPr/>
                    <a:lstStyle/>
                    <a:p>
                      <a:pPr algn="ctr"/>
                      <a:r>
                        <a:rPr lang="en-US" sz="1400" dirty="0"/>
                        <a:t>Internet</a:t>
                      </a:r>
                    </a:p>
                  </a:txBody>
                  <a:tcPr anchor="ctr"/>
                </a:tc>
                <a:tc hMerge="1">
                  <a:txBody>
                    <a:bodyPr/>
                    <a:lstStyle/>
                    <a:p>
                      <a:pPr algn="ctr"/>
                      <a:endParaRPr lang="en-US" dirty="0"/>
                    </a:p>
                  </a:txBody>
                  <a:tcPr/>
                </a:tc>
                <a:tc hMerge="1">
                  <a:txBody>
                    <a:bodyPr/>
                    <a:lstStyle/>
                    <a:p>
                      <a:endParaRPr lang="en-US"/>
                    </a:p>
                  </a:txBody>
                  <a:tcPr/>
                </a:tc>
                <a:tc gridSpan="3">
                  <a:txBody>
                    <a:bodyPr/>
                    <a:lstStyle/>
                    <a:p>
                      <a:pPr algn="ctr"/>
                      <a:r>
                        <a:rPr lang="en-US" sz="1400" dirty="0"/>
                        <a:t>TV</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81615420"/>
                  </a:ext>
                </a:extLst>
              </a:tr>
              <a:tr h="1056640">
                <a:tc vMerge="1">
                  <a:txBody>
                    <a:bodyPr/>
                    <a:lstStyle/>
                    <a:p>
                      <a:endParaRPr lang="en-US"/>
                    </a:p>
                  </a:txBody>
                  <a:tcPr/>
                </a:tc>
                <a:tc vMerge="1">
                  <a:txBody>
                    <a:bodyPr/>
                    <a:lstStyle/>
                    <a:p>
                      <a:endParaRPr lang="en-US"/>
                    </a:p>
                  </a:txBody>
                  <a:tcPr/>
                </a:tc>
                <a:tc>
                  <a:txBody>
                    <a:bodyPr/>
                    <a:lstStyle/>
                    <a:p>
                      <a:pPr algn="ctr"/>
                      <a:r>
                        <a:rPr lang="en-US" sz="1400" dirty="0"/>
                        <a:t>Ad Budget ($)</a:t>
                      </a:r>
                    </a:p>
                  </a:txBody>
                  <a:tcPr vert="vert" anchor="ctr"/>
                </a:tc>
                <a:tc>
                  <a:txBody>
                    <a:bodyPr/>
                    <a:lstStyle/>
                    <a:p>
                      <a:pPr algn="ctr"/>
                      <a:r>
                        <a:rPr lang="en-US" sz="1400" dirty="0"/>
                        <a:t>Target revenue ($)</a:t>
                      </a:r>
                    </a:p>
                  </a:txBody>
                  <a:tcPr vert="vert" anchor="ctr"/>
                </a:tc>
                <a:tc>
                  <a:txBody>
                    <a:bodyPr/>
                    <a:lstStyle/>
                    <a:p>
                      <a:pPr algn="ctr"/>
                      <a:r>
                        <a:rPr lang="en-US" sz="1400" dirty="0">
                          <a:solidFill>
                            <a:srgbClr val="C00000"/>
                          </a:solidFill>
                        </a:rPr>
                        <a:t>Actual Sales</a:t>
                      </a:r>
                    </a:p>
                  </a:txBody>
                  <a:tcPr vert="vert" anchor="ctr"/>
                </a:tc>
                <a:tc>
                  <a:txBody>
                    <a:bodyPr/>
                    <a:lstStyle/>
                    <a:p>
                      <a:pPr algn="ctr"/>
                      <a:r>
                        <a:rPr lang="en-US" sz="1400" dirty="0"/>
                        <a:t>Ad Budget ($)</a:t>
                      </a:r>
                    </a:p>
                    <a:p>
                      <a:pPr algn="ctr"/>
                      <a:endParaRPr lang="en-US" sz="1400" dirty="0"/>
                    </a:p>
                  </a:txBody>
                  <a:tcPr vert="vert"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Target ($) Revenue</a:t>
                      </a:r>
                    </a:p>
                  </a:txBody>
                  <a:tcPr vert="vert"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C00000"/>
                          </a:solidFill>
                        </a:rPr>
                        <a:t>Actual Sales</a:t>
                      </a:r>
                    </a:p>
                  </a:txBody>
                  <a:tcPr vert="vert" anchor="ctr"/>
                </a:tc>
                <a:extLst>
                  <a:ext uri="{0D108BD9-81ED-4DB2-BD59-A6C34878D82A}">
                    <a16:rowId xmlns:a16="http://schemas.microsoft.com/office/drawing/2014/main" val="1210627935"/>
                  </a:ext>
                </a:extLst>
              </a:tr>
              <a:tr h="185420">
                <a:tc rowSpan="2">
                  <a:txBody>
                    <a:bodyPr/>
                    <a:lstStyle/>
                    <a:p>
                      <a:r>
                        <a:rPr lang="en-US" sz="1400" dirty="0"/>
                        <a:t>Teenagers</a:t>
                      </a:r>
                    </a:p>
                  </a:txBody>
                  <a:tcPr anchor="ctr"/>
                </a:tc>
                <a:tc>
                  <a:txBody>
                    <a:bodyPr/>
                    <a:lstStyle/>
                    <a:p>
                      <a:r>
                        <a:rPr lang="en-US" sz="1400" dirty="0"/>
                        <a:t>Girls </a:t>
                      </a:r>
                    </a:p>
                  </a:txBody>
                  <a:tcPr anchor="ctr"/>
                </a:tc>
                <a:tc>
                  <a:txBody>
                    <a:bodyPr/>
                    <a:lstStyle/>
                    <a:p>
                      <a:pPr algn="ctr"/>
                      <a:r>
                        <a:rPr lang="en-US" sz="1400" dirty="0"/>
                        <a:t>5M</a:t>
                      </a:r>
                    </a:p>
                  </a:txBody>
                  <a:tcPr anchor="ctr"/>
                </a:tc>
                <a:tc>
                  <a:txBody>
                    <a:bodyPr/>
                    <a:lstStyle/>
                    <a:p>
                      <a:pPr algn="ctr"/>
                      <a:r>
                        <a:rPr lang="en-US" sz="1400" dirty="0"/>
                        <a:t>15M</a:t>
                      </a:r>
                    </a:p>
                  </a:txBody>
                  <a:tcPr anchor="ctr"/>
                </a:tc>
                <a:tc>
                  <a:txBody>
                    <a:bodyPr/>
                    <a:lstStyle/>
                    <a:p>
                      <a:pPr algn="ctr"/>
                      <a:r>
                        <a:rPr lang="en-US" sz="1400" dirty="0">
                          <a:solidFill>
                            <a:srgbClr val="C00000"/>
                          </a:solidFill>
                        </a:rPr>
                        <a:t>?</a:t>
                      </a:r>
                    </a:p>
                  </a:txBody>
                  <a:tcPr anchor="ctr"/>
                </a:tc>
                <a:tc>
                  <a:txBody>
                    <a:bodyPr/>
                    <a:lstStyle/>
                    <a:p>
                      <a:pPr algn="ctr"/>
                      <a:r>
                        <a:rPr lang="en-US" sz="1400" dirty="0"/>
                        <a:t>20M</a:t>
                      </a:r>
                    </a:p>
                  </a:txBody>
                  <a:tcPr anchor="ctr"/>
                </a:tc>
                <a:tc>
                  <a:txBody>
                    <a:bodyPr/>
                    <a:lstStyle/>
                    <a:p>
                      <a:pPr algn="ctr"/>
                      <a:r>
                        <a:rPr lang="en-US" sz="1400" dirty="0"/>
                        <a:t>70M</a:t>
                      </a:r>
                    </a:p>
                  </a:txBody>
                  <a:tcPr anchor="ctr"/>
                </a:tc>
                <a:tc>
                  <a:txBody>
                    <a:bodyPr/>
                    <a:lstStyle/>
                    <a:p>
                      <a:pPr algn="ctr"/>
                      <a:r>
                        <a:rPr lang="en-US" sz="1400" dirty="0">
                          <a:solidFill>
                            <a:srgbClr val="C00000"/>
                          </a:solidFill>
                        </a:rPr>
                        <a:t>?</a:t>
                      </a:r>
                    </a:p>
                  </a:txBody>
                  <a:tcPr anchor="ctr"/>
                </a:tc>
                <a:extLst>
                  <a:ext uri="{0D108BD9-81ED-4DB2-BD59-A6C34878D82A}">
                    <a16:rowId xmlns:a16="http://schemas.microsoft.com/office/drawing/2014/main" val="4008951531"/>
                  </a:ext>
                </a:extLst>
              </a:tr>
              <a:tr h="185420">
                <a:tc vMerge="1">
                  <a:txBody>
                    <a:bodyPr/>
                    <a:lstStyle/>
                    <a:p>
                      <a:endParaRPr lang="en-US"/>
                    </a:p>
                  </a:txBody>
                  <a:tcPr/>
                </a:tc>
                <a:tc>
                  <a:txBody>
                    <a:bodyPr/>
                    <a:lstStyle/>
                    <a:p>
                      <a:r>
                        <a:rPr lang="en-US" sz="1400" dirty="0"/>
                        <a:t>Boys</a:t>
                      </a:r>
                    </a:p>
                  </a:txBody>
                  <a:tcPr anchor="ctr"/>
                </a:tc>
                <a:tc>
                  <a:txBody>
                    <a:bodyPr/>
                    <a:lstStyle/>
                    <a:p>
                      <a:pPr algn="ctr"/>
                      <a:r>
                        <a:rPr lang="en-US" sz="1400" dirty="0"/>
                        <a:t>3M</a:t>
                      </a:r>
                    </a:p>
                  </a:txBody>
                  <a:tcPr anchor="ctr"/>
                </a:tc>
                <a:tc>
                  <a:txBody>
                    <a:bodyPr/>
                    <a:lstStyle/>
                    <a:p>
                      <a:pPr algn="ctr"/>
                      <a:r>
                        <a:rPr lang="en-US" sz="1400" dirty="0"/>
                        <a:t>10M</a:t>
                      </a:r>
                    </a:p>
                  </a:txBody>
                  <a:tcPr anchor="ctr"/>
                </a:tc>
                <a:tc>
                  <a:txBody>
                    <a:bodyPr/>
                    <a:lstStyle/>
                    <a:p>
                      <a:pPr algn="ctr"/>
                      <a:r>
                        <a:rPr lang="en-US" sz="1400" dirty="0">
                          <a:solidFill>
                            <a:srgbClr val="C00000"/>
                          </a:solidFill>
                        </a:rPr>
                        <a:t>?</a:t>
                      </a:r>
                    </a:p>
                  </a:txBody>
                  <a:tcPr anchor="ctr"/>
                </a:tc>
                <a:tc>
                  <a:txBody>
                    <a:bodyPr/>
                    <a:lstStyle/>
                    <a:p>
                      <a:pPr algn="ctr"/>
                      <a:r>
                        <a:rPr lang="en-US" sz="1400" dirty="0"/>
                        <a:t>20M</a:t>
                      </a:r>
                    </a:p>
                  </a:txBody>
                  <a:tcPr anchor="ctr"/>
                </a:tc>
                <a:tc>
                  <a:txBody>
                    <a:bodyPr/>
                    <a:lstStyle/>
                    <a:p>
                      <a:pPr algn="ctr"/>
                      <a:r>
                        <a:rPr lang="en-US" sz="1400" dirty="0"/>
                        <a:t>30M</a:t>
                      </a:r>
                    </a:p>
                  </a:txBody>
                  <a:tcPr anchor="ctr"/>
                </a:tc>
                <a:tc>
                  <a:txBody>
                    <a:bodyPr/>
                    <a:lstStyle/>
                    <a:p>
                      <a:pPr algn="ctr"/>
                      <a:endParaRPr lang="en-US" sz="1400" dirty="0">
                        <a:solidFill>
                          <a:srgbClr val="C00000"/>
                        </a:solidFill>
                      </a:endParaRPr>
                    </a:p>
                  </a:txBody>
                  <a:tcPr anchor="ctr"/>
                </a:tc>
                <a:extLst>
                  <a:ext uri="{0D108BD9-81ED-4DB2-BD59-A6C34878D82A}">
                    <a16:rowId xmlns:a16="http://schemas.microsoft.com/office/drawing/2014/main" val="798198654"/>
                  </a:ext>
                </a:extLst>
              </a:tr>
              <a:tr h="370840">
                <a:tc>
                  <a:txBody>
                    <a:bodyPr/>
                    <a:lstStyle/>
                    <a:p>
                      <a:r>
                        <a:rPr lang="en-US" sz="1400" dirty="0"/>
                        <a:t>College undergrads</a:t>
                      </a:r>
                    </a:p>
                  </a:txBody>
                  <a:tcPr anchor="ctr"/>
                </a:tc>
                <a:tc>
                  <a:txBody>
                    <a:bodyPr/>
                    <a:lstStyle/>
                    <a:p>
                      <a:endParaRPr lang="en-US" sz="1400" dirty="0"/>
                    </a:p>
                  </a:txBody>
                  <a:tcPr anchor="ctr"/>
                </a:tc>
                <a:tc>
                  <a:txBody>
                    <a:bodyPr/>
                    <a:lstStyle/>
                    <a:p>
                      <a:pPr algn="ctr"/>
                      <a:r>
                        <a:rPr lang="en-US" sz="1400" dirty="0"/>
                        <a:t>3M</a:t>
                      </a:r>
                    </a:p>
                  </a:txBody>
                  <a:tcPr anchor="ctr"/>
                </a:tc>
                <a:tc>
                  <a:txBody>
                    <a:bodyPr/>
                    <a:lstStyle/>
                    <a:p>
                      <a:pPr algn="ctr"/>
                      <a:r>
                        <a:rPr lang="en-US" sz="1400" dirty="0"/>
                        <a:t>12M</a:t>
                      </a:r>
                    </a:p>
                  </a:txBody>
                  <a:tcPr anchor="ctr"/>
                </a:tc>
                <a:tc>
                  <a:txBody>
                    <a:bodyPr/>
                    <a:lstStyle/>
                    <a:p>
                      <a:pPr algn="ctr"/>
                      <a:r>
                        <a:rPr lang="en-US" sz="1400" dirty="0">
                          <a:solidFill>
                            <a:srgbClr val="C00000"/>
                          </a:solidFill>
                        </a:rPr>
                        <a:t>?</a:t>
                      </a:r>
                    </a:p>
                  </a:txBody>
                  <a:tcPr anchor="ctr"/>
                </a:tc>
                <a:tc>
                  <a:txBody>
                    <a:bodyPr/>
                    <a:lstStyle/>
                    <a:p>
                      <a:pPr algn="ctr"/>
                      <a:r>
                        <a:rPr lang="en-US" sz="1400" dirty="0"/>
                        <a:t>10M</a:t>
                      </a:r>
                    </a:p>
                  </a:txBody>
                  <a:tcPr anchor="ctr"/>
                </a:tc>
                <a:tc>
                  <a:txBody>
                    <a:bodyPr/>
                    <a:lstStyle/>
                    <a:p>
                      <a:pPr algn="ctr"/>
                      <a:r>
                        <a:rPr lang="en-US" sz="1400" dirty="0"/>
                        <a:t>20M</a:t>
                      </a:r>
                    </a:p>
                  </a:txBody>
                  <a:tcPr anchor="ctr"/>
                </a:tc>
                <a:tc>
                  <a:txBody>
                    <a:bodyPr/>
                    <a:lstStyle/>
                    <a:p>
                      <a:pPr algn="ctr"/>
                      <a:r>
                        <a:rPr lang="en-US" sz="1400" dirty="0">
                          <a:solidFill>
                            <a:srgbClr val="C00000"/>
                          </a:solidFill>
                        </a:rPr>
                        <a:t>?</a:t>
                      </a:r>
                    </a:p>
                  </a:txBody>
                  <a:tcPr anchor="ctr"/>
                </a:tc>
                <a:extLst>
                  <a:ext uri="{0D108BD9-81ED-4DB2-BD59-A6C34878D82A}">
                    <a16:rowId xmlns:a16="http://schemas.microsoft.com/office/drawing/2014/main" val="3375368167"/>
                  </a:ext>
                </a:extLst>
              </a:tr>
              <a:tr h="370840">
                <a:tc>
                  <a:txBody>
                    <a:bodyPr/>
                    <a:lstStyle/>
                    <a:p>
                      <a:r>
                        <a:rPr lang="en-US" sz="1400" dirty="0"/>
                        <a:t>Millennial </a:t>
                      </a:r>
                    </a:p>
                  </a:txBody>
                  <a:tcPr anchor="ctr"/>
                </a:tc>
                <a:tc>
                  <a:txBody>
                    <a:bodyPr/>
                    <a:lstStyle/>
                    <a:p>
                      <a:endParaRPr lang="en-US" sz="1400" dirty="0"/>
                    </a:p>
                  </a:txBody>
                  <a:tcPr anchor="ctr"/>
                </a:tc>
                <a:tc>
                  <a:txBody>
                    <a:bodyPr/>
                    <a:lstStyle/>
                    <a:p>
                      <a:pPr algn="ctr"/>
                      <a:r>
                        <a:rPr lang="en-US" sz="1400" dirty="0"/>
                        <a:t>29M</a:t>
                      </a:r>
                    </a:p>
                  </a:txBody>
                  <a:tcPr anchor="ctr"/>
                </a:tc>
                <a:tc>
                  <a:txBody>
                    <a:bodyPr/>
                    <a:lstStyle/>
                    <a:p>
                      <a:pPr algn="ctr"/>
                      <a:r>
                        <a:rPr lang="en-US" sz="1400" dirty="0"/>
                        <a:t>50M</a:t>
                      </a:r>
                    </a:p>
                  </a:txBody>
                  <a:tcPr anchor="ctr"/>
                </a:tc>
                <a:tc>
                  <a:txBody>
                    <a:bodyPr/>
                    <a:lstStyle/>
                    <a:p>
                      <a:pPr algn="ctr"/>
                      <a:r>
                        <a:rPr lang="en-US" sz="1400" dirty="0">
                          <a:solidFill>
                            <a:srgbClr val="C00000"/>
                          </a:solidFill>
                        </a:rPr>
                        <a:t>?</a:t>
                      </a:r>
                    </a:p>
                  </a:txBody>
                  <a:tcPr anchor="ctr"/>
                </a:tc>
                <a:tc>
                  <a:txBody>
                    <a:bodyPr/>
                    <a:lstStyle/>
                    <a:p>
                      <a:pPr algn="ctr"/>
                      <a:r>
                        <a:rPr lang="en-US" sz="1400" dirty="0"/>
                        <a:t>2M</a:t>
                      </a:r>
                    </a:p>
                  </a:txBody>
                  <a:tcPr anchor="ctr"/>
                </a:tc>
                <a:tc>
                  <a:txBody>
                    <a:bodyPr/>
                    <a:lstStyle/>
                    <a:p>
                      <a:pPr algn="ctr"/>
                      <a:r>
                        <a:rPr lang="en-US" sz="1400" dirty="0"/>
                        <a:t>4M</a:t>
                      </a:r>
                    </a:p>
                  </a:txBody>
                  <a:tcPr anchor="ctr"/>
                </a:tc>
                <a:tc>
                  <a:txBody>
                    <a:bodyPr/>
                    <a:lstStyle/>
                    <a:p>
                      <a:pPr algn="ctr"/>
                      <a:r>
                        <a:rPr lang="en-US" sz="1400" dirty="0">
                          <a:solidFill>
                            <a:srgbClr val="C00000"/>
                          </a:solidFill>
                        </a:rPr>
                        <a:t>?</a:t>
                      </a:r>
                    </a:p>
                  </a:txBody>
                  <a:tcPr anchor="ctr"/>
                </a:tc>
                <a:extLst>
                  <a:ext uri="{0D108BD9-81ED-4DB2-BD59-A6C34878D82A}">
                    <a16:rowId xmlns:a16="http://schemas.microsoft.com/office/drawing/2014/main" val="859327830"/>
                  </a:ext>
                </a:extLst>
              </a:tr>
              <a:tr h="370840">
                <a:tc>
                  <a:txBody>
                    <a:bodyPr/>
                    <a:lstStyle/>
                    <a:p>
                      <a:r>
                        <a:rPr lang="en-US" sz="1400" dirty="0"/>
                        <a:t>Z Generation</a:t>
                      </a:r>
                    </a:p>
                  </a:txBody>
                  <a:tcPr anchor="ctr"/>
                </a:tc>
                <a:tc>
                  <a:txBody>
                    <a:bodyPr/>
                    <a:lstStyle/>
                    <a:p>
                      <a:endParaRPr lang="en-US" sz="1400" dirty="0"/>
                    </a:p>
                  </a:txBody>
                  <a:tcPr anchor="ctr"/>
                </a:tc>
                <a:tc>
                  <a:txBody>
                    <a:bodyPr/>
                    <a:lstStyle/>
                    <a:p>
                      <a:pPr algn="ctr"/>
                      <a:r>
                        <a:rPr lang="en-US" sz="1400" dirty="0"/>
                        <a:t>12M</a:t>
                      </a:r>
                    </a:p>
                  </a:txBody>
                  <a:tcPr anchor="ctr"/>
                </a:tc>
                <a:tc>
                  <a:txBody>
                    <a:bodyPr/>
                    <a:lstStyle/>
                    <a:p>
                      <a:pPr algn="ctr"/>
                      <a:r>
                        <a:rPr lang="en-US" sz="1400" dirty="0"/>
                        <a:t>25M</a:t>
                      </a:r>
                    </a:p>
                  </a:txBody>
                  <a:tcPr anchor="ctr"/>
                </a:tc>
                <a:tc>
                  <a:txBody>
                    <a:bodyPr/>
                    <a:lstStyle/>
                    <a:p>
                      <a:pPr algn="ctr"/>
                      <a:r>
                        <a:rPr lang="en-US" sz="1400" dirty="0">
                          <a:solidFill>
                            <a:srgbClr val="C00000"/>
                          </a:solidFill>
                        </a:rPr>
                        <a:t>?</a:t>
                      </a: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r>
                        <a:rPr lang="en-US" sz="1400" dirty="0">
                          <a:solidFill>
                            <a:srgbClr val="C00000"/>
                          </a:solidFill>
                        </a:rPr>
                        <a:t>?</a:t>
                      </a:r>
                    </a:p>
                  </a:txBody>
                  <a:tcPr anchor="ctr"/>
                </a:tc>
                <a:extLst>
                  <a:ext uri="{0D108BD9-81ED-4DB2-BD59-A6C34878D82A}">
                    <a16:rowId xmlns:a16="http://schemas.microsoft.com/office/drawing/2014/main" val="136794453"/>
                  </a:ext>
                </a:extLst>
              </a:tr>
              <a:tr h="370840">
                <a:tc>
                  <a:txBody>
                    <a:bodyPr/>
                    <a:lstStyle/>
                    <a:p>
                      <a:r>
                        <a:rPr lang="en-US" sz="1400" dirty="0"/>
                        <a:t>Seniors</a:t>
                      </a:r>
                    </a:p>
                  </a:txBody>
                  <a:tcPr anchor="ctr"/>
                </a:tc>
                <a:tc>
                  <a:txBody>
                    <a:bodyPr/>
                    <a:lstStyle/>
                    <a:p>
                      <a:endParaRPr lang="en-US" sz="1400" dirty="0"/>
                    </a:p>
                  </a:txBody>
                  <a:tcPr anchor="ctr"/>
                </a:tc>
                <a:tc>
                  <a:txBody>
                    <a:bodyPr/>
                    <a:lstStyle/>
                    <a:p>
                      <a:pPr algn="ctr"/>
                      <a:r>
                        <a:rPr lang="en-US" sz="1400" dirty="0"/>
                        <a:t>2M</a:t>
                      </a:r>
                    </a:p>
                  </a:txBody>
                  <a:tcPr anchor="ctr"/>
                </a:tc>
                <a:tc>
                  <a:txBody>
                    <a:bodyPr/>
                    <a:lstStyle/>
                    <a:p>
                      <a:pPr algn="ctr"/>
                      <a:r>
                        <a:rPr lang="en-US" sz="1400" dirty="0"/>
                        <a:t>3M</a:t>
                      </a:r>
                    </a:p>
                  </a:txBody>
                  <a:tcPr anchor="ctr"/>
                </a:tc>
                <a:tc>
                  <a:txBody>
                    <a:bodyPr/>
                    <a:lstStyle/>
                    <a:p>
                      <a:pPr algn="ctr"/>
                      <a:r>
                        <a:rPr lang="en-US" sz="1400" dirty="0">
                          <a:solidFill>
                            <a:srgbClr val="C00000"/>
                          </a:solidFill>
                        </a:rPr>
                        <a:t>?</a:t>
                      </a:r>
                    </a:p>
                  </a:txBody>
                  <a:tcPr anchor="ctr"/>
                </a:tc>
                <a:tc>
                  <a:txBody>
                    <a:bodyPr/>
                    <a:lstStyle/>
                    <a:p>
                      <a:pPr algn="ctr"/>
                      <a:r>
                        <a:rPr lang="en-US" sz="1400" dirty="0"/>
                        <a:t>6M</a:t>
                      </a:r>
                    </a:p>
                  </a:txBody>
                  <a:tcPr anchor="ctr"/>
                </a:tc>
                <a:tc>
                  <a:txBody>
                    <a:bodyPr/>
                    <a:lstStyle/>
                    <a:p>
                      <a:pPr algn="ctr"/>
                      <a:r>
                        <a:rPr lang="en-US" sz="1400" dirty="0"/>
                        <a:t>22M</a:t>
                      </a:r>
                    </a:p>
                  </a:txBody>
                  <a:tcPr anchor="ctr"/>
                </a:tc>
                <a:tc>
                  <a:txBody>
                    <a:bodyPr/>
                    <a:lstStyle/>
                    <a:p>
                      <a:pPr algn="ctr"/>
                      <a:r>
                        <a:rPr lang="en-US" sz="1400" dirty="0">
                          <a:solidFill>
                            <a:srgbClr val="C00000"/>
                          </a:solidFill>
                        </a:rPr>
                        <a:t>?</a:t>
                      </a:r>
                    </a:p>
                  </a:txBody>
                  <a:tcPr anchor="ctr"/>
                </a:tc>
                <a:extLst>
                  <a:ext uri="{0D108BD9-81ED-4DB2-BD59-A6C34878D82A}">
                    <a16:rowId xmlns:a16="http://schemas.microsoft.com/office/drawing/2014/main" val="2522573564"/>
                  </a:ext>
                </a:extLst>
              </a:tr>
              <a:tr h="370840">
                <a:tc>
                  <a:txBody>
                    <a:bodyPr/>
                    <a:lstStyle/>
                    <a:p>
                      <a:endParaRPr lang="en-US" sz="1400" dirty="0"/>
                    </a:p>
                  </a:txBody>
                  <a:tcPr anchor="ctr"/>
                </a:tc>
                <a:tc>
                  <a:txBody>
                    <a:bodyPr/>
                    <a:lstStyle/>
                    <a:p>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solidFill>
                          <a:srgbClr val="C00000"/>
                        </a:solidFill>
                      </a:endParaRPr>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solidFill>
                          <a:srgbClr val="C00000"/>
                        </a:solidFill>
                      </a:endParaRPr>
                    </a:p>
                  </a:txBody>
                  <a:tcPr anchor="ctr"/>
                </a:tc>
                <a:extLst>
                  <a:ext uri="{0D108BD9-81ED-4DB2-BD59-A6C34878D82A}">
                    <a16:rowId xmlns:a16="http://schemas.microsoft.com/office/drawing/2014/main" val="2778259002"/>
                  </a:ext>
                </a:extLst>
              </a:tr>
            </a:tbl>
          </a:graphicData>
        </a:graphic>
      </p:graphicFrame>
      <p:sp>
        <p:nvSpPr>
          <p:cNvPr id="3" name="Title 1">
            <a:extLst>
              <a:ext uri="{FF2B5EF4-FFF2-40B4-BE49-F238E27FC236}">
                <a16:creationId xmlns:a16="http://schemas.microsoft.com/office/drawing/2014/main" id="{AA74EDE6-B42E-45CD-963F-C7BD84F7485B}"/>
              </a:ext>
            </a:extLst>
          </p:cNvPr>
          <p:cNvSpPr>
            <a:spLocks noGrp="1"/>
          </p:cNvSpPr>
          <p:nvPr>
            <p:ph type="title"/>
          </p:nvPr>
        </p:nvSpPr>
        <p:spPr>
          <a:xfrm>
            <a:off x="1435100" y="274638"/>
            <a:ext cx="7499350" cy="1143000"/>
          </a:xfrm>
        </p:spPr>
        <p:txBody>
          <a:bodyPr>
            <a:normAutofit fontScale="90000"/>
          </a:bodyPr>
          <a:lstStyle/>
          <a:p>
            <a:r>
              <a:rPr lang="en-US" dirty="0"/>
              <a:t>Submarkets sharpens the focus on details</a:t>
            </a:r>
          </a:p>
        </p:txBody>
      </p:sp>
    </p:spTree>
    <p:extLst>
      <p:ext uri="{BB962C8B-B14F-4D97-AF65-F5344CB8AC3E}">
        <p14:creationId xmlns:p14="http://schemas.microsoft.com/office/powerpoint/2010/main" val="81263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284448" y="1641554"/>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Business</a:t>
            </a:r>
          </a:p>
        </p:txBody>
      </p:sp>
      <p:sp>
        <p:nvSpPr>
          <p:cNvPr id="26" name="Rounded Rectangle 25"/>
          <p:cNvSpPr/>
          <p:nvPr/>
        </p:nvSpPr>
        <p:spPr>
          <a:xfrm>
            <a:off x="5182394" y="5032135"/>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Market-Channel Assignment</a:t>
            </a:r>
          </a:p>
        </p:txBody>
      </p:sp>
      <p:cxnSp>
        <p:nvCxnSpPr>
          <p:cNvPr id="29" name="Straight Connector 28"/>
          <p:cNvCxnSpPr>
            <a:stCxn id="26" idx="0"/>
            <a:endCxn id="34" idx="2"/>
          </p:cNvCxnSpPr>
          <p:nvPr/>
        </p:nvCxnSpPr>
        <p:spPr>
          <a:xfrm rot="16200000" flipV="1">
            <a:off x="4709715" y="3797456"/>
            <a:ext cx="2468564" cy="794"/>
          </a:xfrm>
          <a:prstGeom prst="line">
            <a:avLst/>
          </a:prstGeom>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5181600" y="1649171"/>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a:t>
            </a:r>
          </a:p>
        </p:txBody>
      </p:sp>
      <p:cxnSp>
        <p:nvCxnSpPr>
          <p:cNvPr id="62" name="Straight Connector 61"/>
          <p:cNvCxnSpPr>
            <a:stCxn id="34" idx="1"/>
            <a:endCxn id="19" idx="3"/>
          </p:cNvCxnSpPr>
          <p:nvPr/>
        </p:nvCxnSpPr>
        <p:spPr>
          <a:xfrm flipH="1" flipV="1">
            <a:off x="2808448" y="2098754"/>
            <a:ext cx="2373152" cy="7617"/>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F20F54-6CA5-40C3-937E-AD6492D74DBA}"/>
              </a:ext>
            </a:extLst>
          </p:cNvPr>
          <p:cNvSpPr txBox="1"/>
          <p:nvPr/>
        </p:nvSpPr>
        <p:spPr>
          <a:xfrm>
            <a:off x="3595666" y="1870090"/>
            <a:ext cx="1556823" cy="276999"/>
          </a:xfrm>
          <a:prstGeom prst="rect">
            <a:avLst/>
          </a:prstGeom>
          <a:noFill/>
        </p:spPr>
        <p:txBody>
          <a:bodyPr wrap="square">
            <a:spAutoFit/>
          </a:bodyPr>
          <a:lstStyle/>
          <a:p>
            <a:pPr algn="ctr"/>
            <a:r>
              <a:rPr lang="en-US" sz="1200" dirty="0">
                <a:latin typeface="Euphemia" panose="020B0604020202020204" pitchFamily="34" charset="0"/>
              </a:rPr>
              <a:t>Supported markets</a:t>
            </a:r>
            <a:endParaRPr lang="en-US" sz="1200" dirty="0"/>
          </a:p>
        </p:txBody>
      </p:sp>
      <p:sp>
        <p:nvSpPr>
          <p:cNvPr id="24" name="Rounded Rectangle 25">
            <a:extLst>
              <a:ext uri="{FF2B5EF4-FFF2-40B4-BE49-F238E27FC236}">
                <a16:creationId xmlns:a16="http://schemas.microsoft.com/office/drawing/2014/main" id="{AF6F612C-769A-4D11-9CF9-95831A97A4F3}"/>
              </a:ext>
            </a:extLst>
          </p:cNvPr>
          <p:cNvSpPr/>
          <p:nvPr/>
        </p:nvSpPr>
        <p:spPr>
          <a:xfrm>
            <a:off x="5215467" y="3306786"/>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Channel</a:t>
            </a:r>
          </a:p>
        </p:txBody>
      </p:sp>
      <p:cxnSp>
        <p:nvCxnSpPr>
          <p:cNvPr id="28" name="Straight Connector 27">
            <a:extLst>
              <a:ext uri="{FF2B5EF4-FFF2-40B4-BE49-F238E27FC236}">
                <a16:creationId xmlns:a16="http://schemas.microsoft.com/office/drawing/2014/main" id="{78F175E8-9DD3-47B7-9FB5-A1ED6A98C0F1}"/>
              </a:ext>
            </a:extLst>
          </p:cNvPr>
          <p:cNvCxnSpPr>
            <a:cxnSpLocks/>
            <a:stCxn id="24" idx="1"/>
            <a:endCxn id="19" idx="3"/>
          </p:cNvCxnSpPr>
          <p:nvPr/>
        </p:nvCxnSpPr>
        <p:spPr>
          <a:xfrm flipH="1" flipV="1">
            <a:off x="2808448" y="2098754"/>
            <a:ext cx="2407019" cy="1665232"/>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6754A6EE-6EDD-47C5-856C-67D1091EEF69}"/>
              </a:ext>
            </a:extLst>
          </p:cNvPr>
          <p:cNvSpPr txBox="1"/>
          <p:nvPr/>
        </p:nvSpPr>
        <p:spPr>
          <a:xfrm rot="2095728">
            <a:off x="3410613" y="2823617"/>
            <a:ext cx="1738376" cy="276999"/>
          </a:xfrm>
          <a:prstGeom prst="rect">
            <a:avLst/>
          </a:prstGeom>
          <a:noFill/>
        </p:spPr>
        <p:txBody>
          <a:bodyPr wrap="square">
            <a:spAutoFit/>
          </a:bodyPr>
          <a:lstStyle/>
          <a:p>
            <a:pPr algn="ctr"/>
            <a:r>
              <a:rPr lang="en-US" sz="1200" dirty="0">
                <a:latin typeface="Euphemia" panose="020B0604020202020204" pitchFamily="34" charset="0"/>
              </a:rPr>
              <a:t>Supported Channels</a:t>
            </a:r>
            <a:endParaRPr lang="en-US" sz="1200" dirty="0"/>
          </a:p>
        </p:txBody>
      </p:sp>
      <p:sp>
        <p:nvSpPr>
          <p:cNvPr id="32" name="TextBox 31">
            <a:extLst>
              <a:ext uri="{FF2B5EF4-FFF2-40B4-BE49-F238E27FC236}">
                <a16:creationId xmlns:a16="http://schemas.microsoft.com/office/drawing/2014/main" id="{468403D1-4551-4427-B70C-B3BC1CF15E5A}"/>
              </a:ext>
            </a:extLst>
          </p:cNvPr>
          <p:cNvSpPr txBox="1"/>
          <p:nvPr/>
        </p:nvSpPr>
        <p:spPr>
          <a:xfrm>
            <a:off x="5783662" y="2793917"/>
            <a:ext cx="1065210" cy="461665"/>
          </a:xfrm>
          <a:prstGeom prst="rect">
            <a:avLst/>
          </a:prstGeom>
          <a:noFill/>
        </p:spPr>
        <p:txBody>
          <a:bodyPr wrap="square">
            <a:spAutoFit/>
          </a:bodyPr>
          <a:lstStyle/>
          <a:p>
            <a:pPr algn="ctr"/>
            <a:r>
              <a:rPr lang="en-US" sz="1200" dirty="0">
                <a:latin typeface="Euphemia" panose="020B0604020202020204" pitchFamily="34" charset="0"/>
              </a:rPr>
              <a:t>valid channels</a:t>
            </a:r>
            <a:endParaRPr lang="en-US" sz="1200" dirty="0"/>
          </a:p>
        </p:txBody>
      </p:sp>
      <p:cxnSp>
        <p:nvCxnSpPr>
          <p:cNvPr id="36" name="Connector: Elbow 35">
            <a:extLst>
              <a:ext uri="{FF2B5EF4-FFF2-40B4-BE49-F238E27FC236}">
                <a16:creationId xmlns:a16="http://schemas.microsoft.com/office/drawing/2014/main" id="{54589D52-361E-4E05-A51C-FD0654E8CD46}"/>
              </a:ext>
            </a:extLst>
          </p:cNvPr>
          <p:cNvCxnSpPr>
            <a:stCxn id="34" idx="3"/>
            <a:endCxn id="26" idx="3"/>
          </p:cNvCxnSpPr>
          <p:nvPr/>
        </p:nvCxnSpPr>
        <p:spPr>
          <a:xfrm>
            <a:off x="6705600" y="2106371"/>
            <a:ext cx="794" cy="3382964"/>
          </a:xfrm>
          <a:prstGeom prst="bentConnector3">
            <a:avLst>
              <a:gd name="adj1" fmla="val 77408942"/>
            </a:avLst>
          </a:prstGeom>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553217AD-2876-4D84-8D83-0DDE51424AE9}"/>
              </a:ext>
            </a:extLst>
          </p:cNvPr>
          <p:cNvSpPr txBox="1"/>
          <p:nvPr/>
        </p:nvSpPr>
        <p:spPr>
          <a:xfrm rot="5400000">
            <a:off x="5790405" y="3659353"/>
            <a:ext cx="3352800" cy="276999"/>
          </a:xfrm>
          <a:prstGeom prst="rect">
            <a:avLst/>
          </a:prstGeom>
          <a:noFill/>
        </p:spPr>
        <p:txBody>
          <a:bodyPr wrap="square">
            <a:spAutoFit/>
          </a:bodyPr>
          <a:lstStyle/>
          <a:p>
            <a:pPr algn="ctr"/>
            <a:r>
              <a:rPr lang="en-US" sz="1200" dirty="0">
                <a:latin typeface="Euphemia" panose="020B0604020202020204" pitchFamily="34" charset="0"/>
              </a:rPr>
              <a:t>Link to channel</a:t>
            </a:r>
            <a:endParaRPr lang="en-US" sz="1200" dirty="0"/>
          </a:p>
        </p:txBody>
      </p:sp>
      <p:sp>
        <p:nvSpPr>
          <p:cNvPr id="35" name="TextBox 34">
            <a:extLst>
              <a:ext uri="{FF2B5EF4-FFF2-40B4-BE49-F238E27FC236}">
                <a16:creationId xmlns:a16="http://schemas.microsoft.com/office/drawing/2014/main" id="{4426195C-1F68-49C0-B035-4267C75B558E}"/>
              </a:ext>
            </a:extLst>
          </p:cNvPr>
          <p:cNvSpPr txBox="1"/>
          <p:nvPr/>
        </p:nvSpPr>
        <p:spPr>
          <a:xfrm>
            <a:off x="5012275" y="4506788"/>
            <a:ext cx="1892762" cy="276999"/>
          </a:xfrm>
          <a:prstGeom prst="rect">
            <a:avLst/>
          </a:prstGeom>
          <a:noFill/>
        </p:spPr>
        <p:txBody>
          <a:bodyPr wrap="square">
            <a:spAutoFit/>
          </a:bodyPr>
          <a:lstStyle/>
          <a:p>
            <a:pPr algn="ctr"/>
            <a:r>
              <a:rPr lang="en-US" sz="1200" dirty="0">
                <a:latin typeface="Euphemia" panose="020B0604020202020204" pitchFamily="34" charset="0"/>
              </a:rPr>
              <a:t>Link to market</a:t>
            </a:r>
            <a:endParaRPr lang="en-US" sz="1200" dirty="0"/>
          </a:p>
        </p:txBody>
      </p:sp>
      <p:cxnSp>
        <p:nvCxnSpPr>
          <p:cNvPr id="37" name="Connector: Elbow 36">
            <a:extLst>
              <a:ext uri="{FF2B5EF4-FFF2-40B4-BE49-F238E27FC236}">
                <a16:creationId xmlns:a16="http://schemas.microsoft.com/office/drawing/2014/main" id="{FCF81348-FB38-4B67-A0DE-6202AE7E8D86}"/>
              </a:ext>
            </a:extLst>
          </p:cNvPr>
          <p:cNvCxnSpPr>
            <a:cxnSpLocks/>
            <a:stCxn id="19" idx="2"/>
            <a:endCxn id="26" idx="1"/>
          </p:cNvCxnSpPr>
          <p:nvPr/>
        </p:nvCxnSpPr>
        <p:spPr>
          <a:xfrm rot="16200000" flipH="1">
            <a:off x="2147731" y="2454671"/>
            <a:ext cx="2933381" cy="3135946"/>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C28E8E1-2F4D-4812-B3BF-B405F8B5A64C}"/>
              </a:ext>
            </a:extLst>
          </p:cNvPr>
          <p:cNvSpPr txBox="1"/>
          <p:nvPr/>
        </p:nvSpPr>
        <p:spPr>
          <a:xfrm>
            <a:off x="2133600" y="5243420"/>
            <a:ext cx="2971800" cy="276999"/>
          </a:xfrm>
          <a:prstGeom prst="rect">
            <a:avLst/>
          </a:prstGeom>
          <a:noFill/>
        </p:spPr>
        <p:txBody>
          <a:bodyPr wrap="square">
            <a:spAutoFit/>
          </a:bodyPr>
          <a:lstStyle/>
          <a:p>
            <a:pPr algn="ctr"/>
            <a:r>
              <a:rPr lang="en-US" sz="1200" dirty="0">
                <a:latin typeface="Euphemia" panose="020B0604020202020204" pitchFamily="34" charset="0"/>
              </a:rPr>
              <a:t>All offers in this market channel combo</a:t>
            </a:r>
            <a:endParaRPr lang="en-US" sz="1200" dirty="0"/>
          </a:p>
        </p:txBody>
      </p:sp>
    </p:spTree>
    <p:extLst>
      <p:ext uri="{BB962C8B-B14F-4D97-AF65-F5344CB8AC3E}">
        <p14:creationId xmlns:p14="http://schemas.microsoft.com/office/powerpoint/2010/main" val="4169497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0D64-D99A-4032-B2FF-543632E68AB8}"/>
              </a:ext>
            </a:extLst>
          </p:cNvPr>
          <p:cNvSpPr>
            <a:spLocks noGrp="1"/>
          </p:cNvSpPr>
          <p:nvPr>
            <p:ph type="title"/>
          </p:nvPr>
        </p:nvSpPr>
        <p:spPr>
          <a:xfrm>
            <a:off x="914400" y="274638"/>
            <a:ext cx="7499350" cy="1143000"/>
          </a:xfrm>
        </p:spPr>
        <p:txBody>
          <a:bodyPr/>
          <a:lstStyle/>
          <a:p>
            <a:r>
              <a:rPr lang="en-US" dirty="0"/>
              <a:t>Solution Offer</a:t>
            </a:r>
          </a:p>
        </p:txBody>
      </p:sp>
      <p:sp>
        <p:nvSpPr>
          <p:cNvPr id="4" name="Rounded Rectangle 25">
            <a:extLst>
              <a:ext uri="{FF2B5EF4-FFF2-40B4-BE49-F238E27FC236}">
                <a16:creationId xmlns:a16="http://schemas.microsoft.com/office/drawing/2014/main" id="{C8A89155-9F8C-464E-8695-D86BF07C79FA}"/>
              </a:ext>
            </a:extLst>
          </p:cNvPr>
          <p:cNvSpPr/>
          <p:nvPr/>
        </p:nvSpPr>
        <p:spPr>
          <a:xfrm>
            <a:off x="7018414" y="3554021"/>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Market-Channel Assignment</a:t>
            </a:r>
          </a:p>
        </p:txBody>
      </p:sp>
      <p:sp>
        <p:nvSpPr>
          <p:cNvPr id="5" name="Rounded Rectangle 46">
            <a:extLst>
              <a:ext uri="{FF2B5EF4-FFF2-40B4-BE49-F238E27FC236}">
                <a16:creationId xmlns:a16="http://schemas.microsoft.com/office/drawing/2014/main" id="{2CC6D4FC-03A8-4BEA-BF4A-697A1AEEF3C1}"/>
              </a:ext>
            </a:extLst>
          </p:cNvPr>
          <p:cNvSpPr/>
          <p:nvPr/>
        </p:nvSpPr>
        <p:spPr>
          <a:xfrm>
            <a:off x="4038600" y="3545554"/>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Offer</a:t>
            </a:r>
          </a:p>
        </p:txBody>
      </p:sp>
      <p:cxnSp>
        <p:nvCxnSpPr>
          <p:cNvPr id="6" name="Straight Connector 5">
            <a:extLst>
              <a:ext uri="{FF2B5EF4-FFF2-40B4-BE49-F238E27FC236}">
                <a16:creationId xmlns:a16="http://schemas.microsoft.com/office/drawing/2014/main" id="{B5BD1475-832B-45B5-9594-3452FD30A6AF}"/>
              </a:ext>
            </a:extLst>
          </p:cNvPr>
          <p:cNvCxnSpPr>
            <a:stCxn id="5" idx="3"/>
            <a:endCxn id="4" idx="1"/>
          </p:cNvCxnSpPr>
          <p:nvPr/>
        </p:nvCxnSpPr>
        <p:spPr>
          <a:xfrm>
            <a:off x="5562600" y="4002754"/>
            <a:ext cx="1455814" cy="84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3C1E399-EA34-4DA5-B34B-23B68A98DD60}"/>
              </a:ext>
            </a:extLst>
          </p:cNvPr>
          <p:cNvSpPr txBox="1"/>
          <p:nvPr/>
        </p:nvSpPr>
        <p:spPr>
          <a:xfrm>
            <a:off x="1081462" y="1604433"/>
            <a:ext cx="7300537" cy="1754326"/>
          </a:xfrm>
          <a:prstGeom prst="rect">
            <a:avLst/>
          </a:prstGeom>
          <a:noFill/>
        </p:spPr>
        <p:txBody>
          <a:bodyPr wrap="square">
            <a:spAutoFit/>
          </a:bodyPr>
          <a:lstStyle/>
          <a:p>
            <a:r>
              <a:rPr lang="en-US" dirty="0">
                <a:latin typeface="Euphemia" panose="020B0604020202020204" pitchFamily="34" charset="0"/>
              </a:rPr>
              <a:t>A bundled set of product selections from the product catalog and offered as a solution priced specifically for a certain target market and sold over a particular channel. The price is for the whole bundle of products. We can offer the same set of products (solution) to different audiences at different prices (</a:t>
            </a:r>
            <a:r>
              <a:rPr lang="en-US" dirty="0">
                <a:solidFill>
                  <a:srgbClr val="FF0000"/>
                </a:solidFill>
                <a:latin typeface="Euphemia" panose="020B0604020202020204" pitchFamily="34" charset="0"/>
              </a:rPr>
              <a:t>based on their ability to pay--not on how much money the seller wants. </a:t>
            </a:r>
            <a:endParaRPr lang="en-US" sz="1800" dirty="0">
              <a:solidFill>
                <a:srgbClr val="FF0000"/>
              </a:solidFill>
              <a:latin typeface="Euphemia" panose="020B0604020202020204" pitchFamily="34" charset="0"/>
            </a:endParaRPr>
          </a:p>
        </p:txBody>
      </p:sp>
      <p:sp>
        <p:nvSpPr>
          <p:cNvPr id="10" name="TextBox 9">
            <a:extLst>
              <a:ext uri="{FF2B5EF4-FFF2-40B4-BE49-F238E27FC236}">
                <a16:creationId xmlns:a16="http://schemas.microsoft.com/office/drawing/2014/main" id="{FAD35F1F-012D-4214-83C8-5D0932655ED1}"/>
              </a:ext>
            </a:extLst>
          </p:cNvPr>
          <p:cNvSpPr txBox="1"/>
          <p:nvPr/>
        </p:nvSpPr>
        <p:spPr>
          <a:xfrm>
            <a:off x="935567" y="4267200"/>
            <a:ext cx="7086600" cy="2862322"/>
          </a:xfrm>
          <a:prstGeom prst="rect">
            <a:avLst/>
          </a:prstGeom>
          <a:noFill/>
        </p:spPr>
        <p:txBody>
          <a:bodyPr wrap="square">
            <a:spAutoFit/>
          </a:bodyPr>
          <a:lstStyle/>
          <a:p>
            <a:r>
              <a:rPr lang="en-US" dirty="0"/>
              <a:t>public class </a:t>
            </a:r>
            <a:r>
              <a:rPr lang="en-US" dirty="0" err="1"/>
              <a:t>SolutionOffer</a:t>
            </a:r>
            <a:r>
              <a:rPr lang="en-US" dirty="0"/>
              <a:t> {</a:t>
            </a:r>
          </a:p>
          <a:p>
            <a:r>
              <a:rPr lang="en-US" dirty="0"/>
              <a:t>    </a:t>
            </a:r>
            <a:r>
              <a:rPr lang="en-US" dirty="0" err="1"/>
              <a:t>ArrayList</a:t>
            </a:r>
            <a:r>
              <a:rPr lang="en-US" dirty="0"/>
              <a:t>&lt;Product&gt; products;</a:t>
            </a:r>
          </a:p>
          <a:p>
            <a:r>
              <a:rPr lang="en-US" dirty="0"/>
              <a:t>    int price;//floor, ceiling, and target ideas</a:t>
            </a:r>
          </a:p>
          <a:p>
            <a:r>
              <a:rPr lang="en-US" dirty="0"/>
              <a:t>    </a:t>
            </a:r>
            <a:r>
              <a:rPr lang="en-US" dirty="0" err="1"/>
              <a:t>MarketChannelAssignment</a:t>
            </a:r>
            <a:r>
              <a:rPr lang="en-US" dirty="0"/>
              <a:t> </a:t>
            </a:r>
            <a:r>
              <a:rPr lang="en-US" dirty="0" err="1">
                <a:solidFill>
                  <a:srgbClr val="FF0000"/>
                </a:solidFill>
              </a:rPr>
              <a:t>marketchannelcomb</a:t>
            </a:r>
            <a:r>
              <a:rPr lang="en-US" dirty="0"/>
              <a:t>;</a:t>
            </a:r>
          </a:p>
          <a:p>
            <a:r>
              <a:rPr lang="en-US" dirty="0"/>
              <a:t>    </a:t>
            </a:r>
          </a:p>
          <a:p>
            <a:r>
              <a:rPr lang="en-US" dirty="0"/>
              <a:t>    public </a:t>
            </a:r>
            <a:r>
              <a:rPr lang="en-US" dirty="0" err="1"/>
              <a:t>SolutionOffer</a:t>
            </a:r>
            <a:r>
              <a:rPr lang="en-US" dirty="0"/>
              <a:t>(</a:t>
            </a:r>
            <a:r>
              <a:rPr lang="en-US" dirty="0" err="1"/>
              <a:t>MarketChannelAssignment</a:t>
            </a:r>
            <a:r>
              <a:rPr lang="en-US" dirty="0"/>
              <a:t> m){</a:t>
            </a:r>
          </a:p>
          <a:p>
            <a:r>
              <a:rPr lang="en-US" dirty="0"/>
              <a:t>        </a:t>
            </a:r>
            <a:r>
              <a:rPr lang="en-US" dirty="0" err="1"/>
              <a:t>marketchannelcomb</a:t>
            </a:r>
            <a:r>
              <a:rPr lang="en-US" dirty="0"/>
              <a:t> = m;</a:t>
            </a:r>
          </a:p>
          <a:p>
            <a:r>
              <a:rPr lang="en-US" dirty="0"/>
              <a:t>        products = new </a:t>
            </a:r>
            <a:r>
              <a:rPr lang="en-US" dirty="0" err="1"/>
              <a:t>ArrayList</a:t>
            </a:r>
            <a:r>
              <a:rPr lang="en-US" dirty="0"/>
              <a:t>();</a:t>
            </a:r>
          </a:p>
          <a:p>
            <a:r>
              <a:rPr lang="en-US" dirty="0"/>
              <a:t>    } </a:t>
            </a:r>
          </a:p>
          <a:p>
            <a:r>
              <a:rPr lang="en-US" dirty="0"/>
              <a:t> </a:t>
            </a:r>
          </a:p>
        </p:txBody>
      </p:sp>
    </p:spTree>
    <p:extLst>
      <p:ext uri="{BB962C8B-B14F-4D97-AF65-F5344CB8AC3E}">
        <p14:creationId xmlns:p14="http://schemas.microsoft.com/office/powerpoint/2010/main" val="2056964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288C-7352-43FD-99C7-CF3CDCBA6E04}"/>
              </a:ext>
            </a:extLst>
          </p:cNvPr>
          <p:cNvSpPr>
            <a:spLocks noGrp="1"/>
          </p:cNvSpPr>
          <p:nvPr>
            <p:ph type="title"/>
          </p:nvPr>
        </p:nvSpPr>
        <p:spPr/>
        <p:txBody>
          <a:bodyPr/>
          <a:lstStyle/>
          <a:p>
            <a:r>
              <a:rPr lang="en-US" dirty="0"/>
              <a:t>Solution Catalog</a:t>
            </a:r>
          </a:p>
        </p:txBody>
      </p:sp>
      <p:sp>
        <p:nvSpPr>
          <p:cNvPr id="4" name="Rounded Rectangle 25">
            <a:extLst>
              <a:ext uri="{FF2B5EF4-FFF2-40B4-BE49-F238E27FC236}">
                <a16:creationId xmlns:a16="http://schemas.microsoft.com/office/drawing/2014/main" id="{619AE403-C948-4EBA-9613-7E703F045E58}"/>
              </a:ext>
            </a:extLst>
          </p:cNvPr>
          <p:cNvSpPr/>
          <p:nvPr/>
        </p:nvSpPr>
        <p:spPr>
          <a:xfrm>
            <a:off x="7094614" y="3327507"/>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Market-Channel Assignment</a:t>
            </a:r>
          </a:p>
        </p:txBody>
      </p:sp>
      <p:sp>
        <p:nvSpPr>
          <p:cNvPr id="5" name="Rounded Rectangle 29">
            <a:extLst>
              <a:ext uri="{FF2B5EF4-FFF2-40B4-BE49-F238E27FC236}">
                <a16:creationId xmlns:a16="http://schemas.microsoft.com/office/drawing/2014/main" id="{546CBD0A-4D1D-4DDE-8F17-86D10AF70E94}"/>
              </a:ext>
            </a:extLst>
          </p:cNvPr>
          <p:cNvSpPr/>
          <p:nvPr/>
        </p:nvSpPr>
        <p:spPr>
          <a:xfrm>
            <a:off x="1219200" y="331904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Catalog</a:t>
            </a:r>
          </a:p>
        </p:txBody>
      </p:sp>
      <p:sp>
        <p:nvSpPr>
          <p:cNvPr id="6" name="Rounded Rectangle 46">
            <a:extLst>
              <a:ext uri="{FF2B5EF4-FFF2-40B4-BE49-F238E27FC236}">
                <a16:creationId xmlns:a16="http://schemas.microsoft.com/office/drawing/2014/main" id="{AA1B69D4-9F42-4E70-9E57-95781FD0CC20}"/>
              </a:ext>
            </a:extLst>
          </p:cNvPr>
          <p:cNvSpPr/>
          <p:nvPr/>
        </p:nvSpPr>
        <p:spPr>
          <a:xfrm>
            <a:off x="4114800" y="331904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Offer</a:t>
            </a:r>
          </a:p>
        </p:txBody>
      </p:sp>
      <p:cxnSp>
        <p:nvCxnSpPr>
          <p:cNvPr id="7" name="Straight Connector 6">
            <a:extLst>
              <a:ext uri="{FF2B5EF4-FFF2-40B4-BE49-F238E27FC236}">
                <a16:creationId xmlns:a16="http://schemas.microsoft.com/office/drawing/2014/main" id="{5B0945DE-60C3-4A8B-93D8-F6ED617FA6ED}"/>
              </a:ext>
            </a:extLst>
          </p:cNvPr>
          <p:cNvCxnSpPr>
            <a:stCxn id="6" idx="3"/>
            <a:endCxn id="4" idx="1"/>
          </p:cNvCxnSpPr>
          <p:nvPr/>
        </p:nvCxnSpPr>
        <p:spPr>
          <a:xfrm>
            <a:off x="5638800" y="3776240"/>
            <a:ext cx="1455814" cy="84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886FF72-D5D8-461C-929B-2C4296007943}"/>
              </a:ext>
            </a:extLst>
          </p:cNvPr>
          <p:cNvSpPr txBox="1"/>
          <p:nvPr/>
        </p:nvSpPr>
        <p:spPr>
          <a:xfrm>
            <a:off x="1081462" y="1604433"/>
            <a:ext cx="7300537" cy="1477328"/>
          </a:xfrm>
          <a:prstGeom prst="rect">
            <a:avLst/>
          </a:prstGeom>
          <a:noFill/>
        </p:spPr>
        <p:txBody>
          <a:bodyPr wrap="square">
            <a:spAutoFit/>
          </a:bodyPr>
          <a:lstStyle/>
          <a:p>
            <a:r>
              <a:rPr lang="en-US" sz="1800" dirty="0">
                <a:latin typeface="Euphemia" panose="020B0604020202020204" pitchFamily="34" charset="0"/>
              </a:rPr>
              <a:t>Hosts and manages all solution offers for all market-channel combo</a:t>
            </a:r>
          </a:p>
          <a:p>
            <a:r>
              <a:rPr lang="en-US" sz="1800" dirty="0">
                <a:latin typeface="Euphemia" panose="020B0604020202020204" pitchFamily="34" charset="0"/>
              </a:rPr>
              <a:t>Enable the creation and update of solution offers customized to markets and channels</a:t>
            </a:r>
          </a:p>
          <a:p>
            <a:r>
              <a:rPr lang="en-US" sz="1800" dirty="0">
                <a:latin typeface="Euphemia" panose="020B0604020202020204" pitchFamily="34" charset="0"/>
              </a:rPr>
              <a:t>Capable of </a:t>
            </a:r>
            <a:r>
              <a:rPr lang="en-US" dirty="0">
                <a:latin typeface="Euphemia" panose="020B0604020202020204" pitchFamily="34" charset="0"/>
              </a:rPr>
              <a:t>returning all solution offers meant for a customer in a market coming in an identified channel.</a:t>
            </a:r>
            <a:endParaRPr lang="en-US" sz="1800" dirty="0">
              <a:latin typeface="Euphemia" panose="020B0604020202020204" pitchFamily="34" charset="0"/>
            </a:endParaRPr>
          </a:p>
        </p:txBody>
      </p:sp>
      <p:cxnSp>
        <p:nvCxnSpPr>
          <p:cNvPr id="9" name="Straight Connector 8">
            <a:extLst>
              <a:ext uri="{FF2B5EF4-FFF2-40B4-BE49-F238E27FC236}">
                <a16:creationId xmlns:a16="http://schemas.microsoft.com/office/drawing/2014/main" id="{8C3B9720-3678-477F-8249-FC655F75ED97}"/>
              </a:ext>
            </a:extLst>
          </p:cNvPr>
          <p:cNvCxnSpPr>
            <a:cxnSpLocks/>
            <a:stCxn id="5" idx="3"/>
            <a:endCxn id="6" idx="1"/>
          </p:cNvCxnSpPr>
          <p:nvPr/>
        </p:nvCxnSpPr>
        <p:spPr>
          <a:xfrm>
            <a:off x="2743200" y="3776240"/>
            <a:ext cx="137160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B54EE763-0652-4518-A197-4135EC8CDB41}"/>
              </a:ext>
            </a:extLst>
          </p:cNvPr>
          <p:cNvSpPr txBox="1"/>
          <p:nvPr/>
        </p:nvSpPr>
        <p:spPr>
          <a:xfrm>
            <a:off x="1081462" y="4343400"/>
            <a:ext cx="8915400" cy="3970318"/>
          </a:xfrm>
          <a:prstGeom prst="rect">
            <a:avLst/>
          </a:prstGeom>
          <a:noFill/>
        </p:spPr>
        <p:txBody>
          <a:bodyPr wrap="square">
            <a:spAutoFit/>
          </a:bodyPr>
          <a:lstStyle/>
          <a:p>
            <a:r>
              <a:rPr lang="en-US" dirty="0"/>
              <a:t>public class </a:t>
            </a:r>
            <a:r>
              <a:rPr lang="en-US" dirty="0" err="1"/>
              <a:t>SolutionOfferCatalog</a:t>
            </a:r>
            <a:r>
              <a:rPr lang="en-US" dirty="0"/>
              <a:t> {</a:t>
            </a:r>
          </a:p>
          <a:p>
            <a:endParaRPr lang="en-US" dirty="0"/>
          </a:p>
          <a:p>
            <a:r>
              <a:rPr lang="en-US" dirty="0"/>
              <a:t>    </a:t>
            </a:r>
            <a:r>
              <a:rPr lang="en-US" dirty="0" err="1"/>
              <a:t>ArrayList</a:t>
            </a:r>
            <a:r>
              <a:rPr lang="en-US" dirty="0"/>
              <a:t>&lt;</a:t>
            </a:r>
            <a:r>
              <a:rPr lang="en-US" dirty="0" err="1"/>
              <a:t>SolutionOffer</a:t>
            </a:r>
            <a:r>
              <a:rPr lang="en-US" dirty="0"/>
              <a:t>&gt; </a:t>
            </a:r>
            <a:r>
              <a:rPr lang="en-US" dirty="0" err="1"/>
              <a:t>solutionoffers</a:t>
            </a:r>
            <a:r>
              <a:rPr lang="en-US" dirty="0"/>
              <a:t>;</a:t>
            </a:r>
          </a:p>
          <a:p>
            <a:endParaRPr lang="en-US" dirty="0"/>
          </a:p>
          <a:p>
            <a:r>
              <a:rPr lang="en-US" dirty="0"/>
              <a:t>    public </a:t>
            </a:r>
            <a:r>
              <a:rPr lang="en-US" dirty="0" err="1"/>
              <a:t>SolutionOfferCatalog</a:t>
            </a:r>
            <a:r>
              <a:rPr lang="en-US" dirty="0"/>
              <a:t>() {</a:t>
            </a:r>
          </a:p>
          <a:p>
            <a:r>
              <a:rPr lang="en-US" dirty="0"/>
              <a:t>        </a:t>
            </a:r>
            <a:r>
              <a:rPr lang="en-US" dirty="0" err="1"/>
              <a:t>solutionoffers</a:t>
            </a:r>
            <a:r>
              <a:rPr lang="en-US" dirty="0"/>
              <a:t> = new </a:t>
            </a:r>
            <a:r>
              <a:rPr lang="en-US" dirty="0" err="1"/>
              <a:t>ArrayList</a:t>
            </a:r>
            <a:r>
              <a:rPr lang="en-US" dirty="0"/>
              <a:t>();</a:t>
            </a:r>
          </a:p>
          <a:p>
            <a:r>
              <a:rPr lang="en-US" dirty="0"/>
              <a:t>    }</a:t>
            </a:r>
          </a:p>
          <a:p>
            <a:r>
              <a:rPr lang="en-US" dirty="0"/>
              <a:t>    </a:t>
            </a:r>
          </a:p>
          <a:p>
            <a:r>
              <a:rPr lang="en-US" dirty="0"/>
              <a:t>    public </a:t>
            </a:r>
            <a:r>
              <a:rPr lang="en-US" dirty="0" err="1"/>
              <a:t>SolutionOffer</a:t>
            </a:r>
            <a:r>
              <a:rPr lang="en-US" dirty="0"/>
              <a:t> </a:t>
            </a:r>
            <a:r>
              <a:rPr lang="en-US" dirty="0" err="1"/>
              <a:t>newSolutionOffer</a:t>
            </a:r>
            <a:r>
              <a:rPr lang="en-US" dirty="0"/>
              <a:t>(</a:t>
            </a:r>
            <a:r>
              <a:rPr lang="en-US" dirty="0" err="1"/>
              <a:t>MarketChannelAssignment</a:t>
            </a:r>
            <a:r>
              <a:rPr lang="en-US" dirty="0"/>
              <a:t> </a:t>
            </a:r>
            <a:r>
              <a:rPr lang="en-US" dirty="0" err="1"/>
              <a:t>mca</a:t>
            </a:r>
            <a:r>
              <a:rPr lang="en-US" dirty="0"/>
              <a:t>){</a:t>
            </a:r>
          </a:p>
          <a:p>
            <a:r>
              <a:rPr lang="en-US" dirty="0"/>
              <a:t>        </a:t>
            </a:r>
          </a:p>
          <a:p>
            <a:r>
              <a:rPr lang="en-US" dirty="0"/>
              <a:t>        </a:t>
            </a:r>
            <a:r>
              <a:rPr lang="en-US" dirty="0" err="1"/>
              <a:t>SolutionOffer</a:t>
            </a:r>
            <a:r>
              <a:rPr lang="en-US" dirty="0"/>
              <a:t> so = new </a:t>
            </a:r>
            <a:r>
              <a:rPr lang="en-US" dirty="0" err="1"/>
              <a:t>SolutionOffer</a:t>
            </a:r>
            <a:r>
              <a:rPr lang="en-US" dirty="0"/>
              <a:t>(</a:t>
            </a:r>
            <a:r>
              <a:rPr lang="en-US" dirty="0" err="1"/>
              <a:t>mca</a:t>
            </a:r>
            <a:r>
              <a:rPr lang="en-US" dirty="0"/>
              <a:t>);</a:t>
            </a:r>
          </a:p>
          <a:p>
            <a:r>
              <a:rPr lang="en-US" dirty="0"/>
              <a:t>        </a:t>
            </a:r>
            <a:r>
              <a:rPr lang="en-US" dirty="0" err="1"/>
              <a:t>solutionoffers.add</a:t>
            </a:r>
            <a:r>
              <a:rPr lang="en-US" dirty="0"/>
              <a:t>(so);</a:t>
            </a:r>
          </a:p>
          <a:p>
            <a:r>
              <a:rPr lang="en-US" dirty="0"/>
              <a:t>        return so;</a:t>
            </a:r>
          </a:p>
          <a:p>
            <a:r>
              <a:rPr lang="en-US" dirty="0"/>
              <a:t>    }</a:t>
            </a:r>
          </a:p>
        </p:txBody>
      </p:sp>
    </p:spTree>
    <p:extLst>
      <p:ext uri="{BB962C8B-B14F-4D97-AF65-F5344CB8AC3E}">
        <p14:creationId xmlns:p14="http://schemas.microsoft.com/office/powerpoint/2010/main" val="800262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288C-7352-43FD-99C7-CF3CDCBA6E04}"/>
              </a:ext>
            </a:extLst>
          </p:cNvPr>
          <p:cNvSpPr>
            <a:spLocks noGrp="1"/>
          </p:cNvSpPr>
          <p:nvPr>
            <p:ph type="title"/>
          </p:nvPr>
        </p:nvSpPr>
        <p:spPr/>
        <p:txBody>
          <a:bodyPr/>
          <a:lstStyle/>
          <a:p>
            <a:r>
              <a:rPr lang="en-US" dirty="0"/>
              <a:t>Solution Catalog</a:t>
            </a:r>
          </a:p>
        </p:txBody>
      </p:sp>
      <p:sp>
        <p:nvSpPr>
          <p:cNvPr id="4" name="Rounded Rectangle 25">
            <a:extLst>
              <a:ext uri="{FF2B5EF4-FFF2-40B4-BE49-F238E27FC236}">
                <a16:creationId xmlns:a16="http://schemas.microsoft.com/office/drawing/2014/main" id="{619AE403-C948-4EBA-9613-7E703F045E58}"/>
              </a:ext>
            </a:extLst>
          </p:cNvPr>
          <p:cNvSpPr/>
          <p:nvPr/>
        </p:nvSpPr>
        <p:spPr>
          <a:xfrm>
            <a:off x="7094614" y="1608667"/>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Market-Channel Assignment</a:t>
            </a:r>
          </a:p>
        </p:txBody>
      </p:sp>
      <p:sp>
        <p:nvSpPr>
          <p:cNvPr id="5" name="Rounded Rectangle 29">
            <a:extLst>
              <a:ext uri="{FF2B5EF4-FFF2-40B4-BE49-F238E27FC236}">
                <a16:creationId xmlns:a16="http://schemas.microsoft.com/office/drawing/2014/main" id="{546CBD0A-4D1D-4DDE-8F17-86D10AF70E94}"/>
              </a:ext>
            </a:extLst>
          </p:cNvPr>
          <p:cNvSpPr/>
          <p:nvPr/>
        </p:nvSpPr>
        <p:spPr>
          <a:xfrm>
            <a:off x="1219200" y="160020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Catalog</a:t>
            </a:r>
          </a:p>
        </p:txBody>
      </p:sp>
      <p:sp>
        <p:nvSpPr>
          <p:cNvPr id="6" name="Rounded Rectangle 46">
            <a:extLst>
              <a:ext uri="{FF2B5EF4-FFF2-40B4-BE49-F238E27FC236}">
                <a16:creationId xmlns:a16="http://schemas.microsoft.com/office/drawing/2014/main" id="{AA1B69D4-9F42-4E70-9E57-95781FD0CC20}"/>
              </a:ext>
            </a:extLst>
          </p:cNvPr>
          <p:cNvSpPr/>
          <p:nvPr/>
        </p:nvSpPr>
        <p:spPr>
          <a:xfrm>
            <a:off x="4114800" y="160020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Offer</a:t>
            </a:r>
          </a:p>
        </p:txBody>
      </p:sp>
      <p:cxnSp>
        <p:nvCxnSpPr>
          <p:cNvPr id="7" name="Straight Connector 6">
            <a:extLst>
              <a:ext uri="{FF2B5EF4-FFF2-40B4-BE49-F238E27FC236}">
                <a16:creationId xmlns:a16="http://schemas.microsoft.com/office/drawing/2014/main" id="{5B0945DE-60C3-4A8B-93D8-F6ED617FA6ED}"/>
              </a:ext>
            </a:extLst>
          </p:cNvPr>
          <p:cNvCxnSpPr>
            <a:stCxn id="6" idx="3"/>
            <a:endCxn id="4" idx="1"/>
          </p:cNvCxnSpPr>
          <p:nvPr/>
        </p:nvCxnSpPr>
        <p:spPr>
          <a:xfrm>
            <a:off x="5638800" y="2057400"/>
            <a:ext cx="1455814" cy="8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C3B9720-3678-477F-8249-FC655F75ED97}"/>
              </a:ext>
            </a:extLst>
          </p:cNvPr>
          <p:cNvCxnSpPr>
            <a:cxnSpLocks/>
            <a:stCxn id="5" idx="3"/>
            <a:endCxn id="6" idx="1"/>
          </p:cNvCxnSpPr>
          <p:nvPr/>
        </p:nvCxnSpPr>
        <p:spPr>
          <a:xfrm>
            <a:off x="2743200" y="2057400"/>
            <a:ext cx="137160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B54EE763-0652-4518-A197-4135EC8CDB41}"/>
              </a:ext>
            </a:extLst>
          </p:cNvPr>
          <p:cNvSpPr txBox="1"/>
          <p:nvPr/>
        </p:nvSpPr>
        <p:spPr>
          <a:xfrm>
            <a:off x="1143000" y="2806975"/>
            <a:ext cx="8305800" cy="3970318"/>
          </a:xfrm>
          <a:prstGeom prst="rect">
            <a:avLst/>
          </a:prstGeom>
          <a:noFill/>
        </p:spPr>
        <p:txBody>
          <a:bodyPr wrap="square">
            <a:spAutoFit/>
          </a:bodyPr>
          <a:lstStyle/>
          <a:p>
            <a:r>
              <a:rPr lang="en-US" dirty="0"/>
              <a:t>public class </a:t>
            </a:r>
            <a:r>
              <a:rPr lang="en-US" dirty="0" err="1"/>
              <a:t>SolutionOfferCatalog</a:t>
            </a:r>
            <a:r>
              <a:rPr lang="en-US" dirty="0"/>
              <a:t> {</a:t>
            </a:r>
          </a:p>
          <a:p>
            <a:endParaRPr lang="en-US" dirty="0"/>
          </a:p>
          <a:p>
            <a:r>
              <a:rPr lang="en-US" dirty="0"/>
              <a:t>    </a:t>
            </a:r>
            <a:r>
              <a:rPr lang="en-US" dirty="0" err="1"/>
              <a:t>ArrayList</a:t>
            </a:r>
            <a:r>
              <a:rPr lang="en-US" dirty="0"/>
              <a:t>&lt;</a:t>
            </a:r>
            <a:r>
              <a:rPr lang="en-US" dirty="0" err="1"/>
              <a:t>SolutionOffer</a:t>
            </a:r>
            <a:r>
              <a:rPr lang="en-US" dirty="0"/>
              <a:t>&gt; </a:t>
            </a:r>
            <a:r>
              <a:rPr lang="en-US" dirty="0" err="1"/>
              <a:t>solutionoffers</a:t>
            </a:r>
            <a:r>
              <a:rPr lang="en-US" dirty="0"/>
              <a:t>;</a:t>
            </a:r>
          </a:p>
          <a:p>
            <a:endParaRPr lang="en-US" dirty="0"/>
          </a:p>
          <a:p>
            <a:r>
              <a:rPr lang="en-US" dirty="0"/>
              <a:t>    public </a:t>
            </a:r>
            <a:r>
              <a:rPr lang="en-US" dirty="0" err="1"/>
              <a:t>SolutionOfferCatalog</a:t>
            </a:r>
            <a:r>
              <a:rPr lang="en-US" dirty="0"/>
              <a:t>(){ </a:t>
            </a:r>
          </a:p>
          <a:p>
            <a:endParaRPr lang="en-US" dirty="0"/>
          </a:p>
          <a:p>
            <a:r>
              <a:rPr lang="en-US" dirty="0"/>
              <a:t>        </a:t>
            </a:r>
            <a:r>
              <a:rPr lang="en-US" dirty="0" err="1"/>
              <a:t>solutionoffers</a:t>
            </a:r>
            <a:r>
              <a:rPr lang="en-US" dirty="0"/>
              <a:t> = new </a:t>
            </a:r>
            <a:r>
              <a:rPr lang="en-US" dirty="0" err="1"/>
              <a:t>ArrayList</a:t>
            </a:r>
            <a:r>
              <a:rPr lang="en-US" dirty="0"/>
              <a:t>();</a:t>
            </a:r>
          </a:p>
          <a:p>
            <a:r>
              <a:rPr lang="en-US" dirty="0"/>
              <a:t>    } </a:t>
            </a:r>
          </a:p>
          <a:p>
            <a:endParaRPr lang="en-US" dirty="0"/>
          </a:p>
          <a:p>
            <a:r>
              <a:rPr lang="en-US" dirty="0"/>
              <a:t>    public </a:t>
            </a:r>
            <a:r>
              <a:rPr lang="en-US" dirty="0" err="1"/>
              <a:t>SolutionOffer</a:t>
            </a:r>
            <a:r>
              <a:rPr lang="en-US" dirty="0"/>
              <a:t> </a:t>
            </a:r>
            <a:r>
              <a:rPr lang="en-US" dirty="0" err="1"/>
              <a:t>newSolutionOffer</a:t>
            </a:r>
            <a:r>
              <a:rPr lang="en-US" dirty="0"/>
              <a:t>(</a:t>
            </a:r>
            <a:r>
              <a:rPr lang="en-US" dirty="0" err="1"/>
              <a:t>MarketChannelAssignment</a:t>
            </a:r>
            <a:r>
              <a:rPr lang="en-US" dirty="0"/>
              <a:t> </a:t>
            </a:r>
            <a:r>
              <a:rPr lang="en-US" dirty="0" err="1"/>
              <a:t>mca</a:t>
            </a:r>
            <a:r>
              <a:rPr lang="en-US" dirty="0"/>
              <a:t>){      </a:t>
            </a:r>
          </a:p>
          <a:p>
            <a:r>
              <a:rPr lang="en-US" dirty="0"/>
              <a:t>        </a:t>
            </a:r>
            <a:r>
              <a:rPr lang="en-US" dirty="0" err="1"/>
              <a:t>SolutionOffer</a:t>
            </a:r>
            <a:r>
              <a:rPr lang="en-US" dirty="0"/>
              <a:t> so = new </a:t>
            </a:r>
            <a:r>
              <a:rPr lang="en-US" dirty="0" err="1"/>
              <a:t>SolutionOffer</a:t>
            </a:r>
            <a:r>
              <a:rPr lang="en-US" dirty="0"/>
              <a:t>(</a:t>
            </a:r>
            <a:r>
              <a:rPr lang="en-US" dirty="0" err="1"/>
              <a:t>mca</a:t>
            </a:r>
            <a:r>
              <a:rPr lang="en-US" dirty="0"/>
              <a:t>);</a:t>
            </a:r>
          </a:p>
          <a:p>
            <a:r>
              <a:rPr lang="en-US" dirty="0"/>
              <a:t>        </a:t>
            </a:r>
            <a:r>
              <a:rPr lang="en-US" dirty="0" err="1"/>
              <a:t>solutionoffers.add</a:t>
            </a:r>
            <a:r>
              <a:rPr lang="en-US" dirty="0"/>
              <a:t>(so);</a:t>
            </a:r>
          </a:p>
          <a:p>
            <a:r>
              <a:rPr lang="en-US" dirty="0"/>
              <a:t>        return so;</a:t>
            </a:r>
          </a:p>
          <a:p>
            <a:r>
              <a:rPr lang="en-US" dirty="0"/>
              <a:t>    }</a:t>
            </a:r>
          </a:p>
        </p:txBody>
      </p:sp>
    </p:spTree>
    <p:extLst>
      <p:ext uri="{BB962C8B-B14F-4D97-AF65-F5344CB8AC3E}">
        <p14:creationId xmlns:p14="http://schemas.microsoft.com/office/powerpoint/2010/main" val="3102878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288C-7352-43FD-99C7-CF3CDCBA6E04}"/>
              </a:ext>
            </a:extLst>
          </p:cNvPr>
          <p:cNvSpPr>
            <a:spLocks noGrp="1"/>
          </p:cNvSpPr>
          <p:nvPr>
            <p:ph type="title"/>
          </p:nvPr>
        </p:nvSpPr>
        <p:spPr/>
        <p:txBody>
          <a:bodyPr/>
          <a:lstStyle/>
          <a:p>
            <a:r>
              <a:rPr lang="en-US" dirty="0"/>
              <a:t>Solution Catalog</a:t>
            </a:r>
          </a:p>
        </p:txBody>
      </p:sp>
      <p:sp>
        <p:nvSpPr>
          <p:cNvPr id="4" name="Rounded Rectangle 25">
            <a:extLst>
              <a:ext uri="{FF2B5EF4-FFF2-40B4-BE49-F238E27FC236}">
                <a16:creationId xmlns:a16="http://schemas.microsoft.com/office/drawing/2014/main" id="{619AE403-C948-4EBA-9613-7E703F045E58}"/>
              </a:ext>
            </a:extLst>
          </p:cNvPr>
          <p:cNvSpPr/>
          <p:nvPr/>
        </p:nvSpPr>
        <p:spPr>
          <a:xfrm>
            <a:off x="7094614" y="1608667"/>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Market-Channel Assignment</a:t>
            </a:r>
          </a:p>
        </p:txBody>
      </p:sp>
      <p:sp>
        <p:nvSpPr>
          <p:cNvPr id="5" name="Rounded Rectangle 29">
            <a:extLst>
              <a:ext uri="{FF2B5EF4-FFF2-40B4-BE49-F238E27FC236}">
                <a16:creationId xmlns:a16="http://schemas.microsoft.com/office/drawing/2014/main" id="{546CBD0A-4D1D-4DDE-8F17-86D10AF70E94}"/>
              </a:ext>
            </a:extLst>
          </p:cNvPr>
          <p:cNvSpPr/>
          <p:nvPr/>
        </p:nvSpPr>
        <p:spPr>
          <a:xfrm>
            <a:off x="1219200" y="160020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Catalog</a:t>
            </a:r>
          </a:p>
        </p:txBody>
      </p:sp>
      <p:sp>
        <p:nvSpPr>
          <p:cNvPr id="6" name="Rounded Rectangle 46">
            <a:extLst>
              <a:ext uri="{FF2B5EF4-FFF2-40B4-BE49-F238E27FC236}">
                <a16:creationId xmlns:a16="http://schemas.microsoft.com/office/drawing/2014/main" id="{AA1B69D4-9F42-4E70-9E57-95781FD0CC20}"/>
              </a:ext>
            </a:extLst>
          </p:cNvPr>
          <p:cNvSpPr/>
          <p:nvPr/>
        </p:nvSpPr>
        <p:spPr>
          <a:xfrm>
            <a:off x="4114800" y="160020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Offer</a:t>
            </a:r>
          </a:p>
        </p:txBody>
      </p:sp>
      <p:cxnSp>
        <p:nvCxnSpPr>
          <p:cNvPr id="7" name="Straight Connector 6">
            <a:extLst>
              <a:ext uri="{FF2B5EF4-FFF2-40B4-BE49-F238E27FC236}">
                <a16:creationId xmlns:a16="http://schemas.microsoft.com/office/drawing/2014/main" id="{5B0945DE-60C3-4A8B-93D8-F6ED617FA6ED}"/>
              </a:ext>
            </a:extLst>
          </p:cNvPr>
          <p:cNvCxnSpPr>
            <a:stCxn id="6" idx="3"/>
            <a:endCxn id="4" idx="1"/>
          </p:cNvCxnSpPr>
          <p:nvPr/>
        </p:nvCxnSpPr>
        <p:spPr>
          <a:xfrm>
            <a:off x="5638800" y="2057400"/>
            <a:ext cx="1455814" cy="84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C3B9720-3678-477F-8249-FC655F75ED97}"/>
              </a:ext>
            </a:extLst>
          </p:cNvPr>
          <p:cNvCxnSpPr>
            <a:cxnSpLocks/>
            <a:stCxn id="5" idx="3"/>
            <a:endCxn id="6" idx="1"/>
          </p:cNvCxnSpPr>
          <p:nvPr/>
        </p:nvCxnSpPr>
        <p:spPr>
          <a:xfrm>
            <a:off x="2743200" y="2057400"/>
            <a:ext cx="137160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D35050A-A137-4A61-9730-885F1DA342CD}"/>
              </a:ext>
            </a:extLst>
          </p:cNvPr>
          <p:cNvSpPr txBox="1"/>
          <p:nvPr/>
        </p:nvSpPr>
        <p:spPr>
          <a:xfrm>
            <a:off x="838200" y="2971800"/>
            <a:ext cx="8153400" cy="3754874"/>
          </a:xfrm>
          <a:prstGeom prst="rect">
            <a:avLst/>
          </a:prstGeom>
          <a:noFill/>
        </p:spPr>
        <p:txBody>
          <a:bodyPr wrap="square">
            <a:spAutoFit/>
          </a:bodyPr>
          <a:lstStyle/>
          <a:p>
            <a:r>
              <a:rPr lang="en-US" sz="1400" dirty="0"/>
              <a:t> //this method will identify all solution offers meant for customers in a market coming in over a channel</a:t>
            </a:r>
          </a:p>
          <a:p>
            <a:r>
              <a:rPr lang="en-US" sz="1400" dirty="0"/>
              <a:t>// the app will extract the market and channel combo from the user profile and use it to pull all offers</a:t>
            </a:r>
          </a:p>
          <a:p>
            <a:endParaRPr lang="en-US" sz="1400" dirty="0"/>
          </a:p>
          <a:p>
            <a:r>
              <a:rPr lang="en-US" sz="1400" dirty="0"/>
              <a:t>public </a:t>
            </a:r>
            <a:r>
              <a:rPr lang="en-US" sz="1400" dirty="0" err="1"/>
              <a:t>ArrayList</a:t>
            </a:r>
            <a:r>
              <a:rPr lang="en-US" sz="1400" dirty="0"/>
              <a:t>&lt;</a:t>
            </a:r>
            <a:r>
              <a:rPr lang="en-US" sz="1400" dirty="0" err="1"/>
              <a:t>SolutionOffer</a:t>
            </a:r>
            <a:r>
              <a:rPr lang="en-US" sz="1400" dirty="0"/>
              <a:t>&gt; </a:t>
            </a:r>
            <a:r>
              <a:rPr lang="en-US" sz="1400" dirty="0" err="1">
                <a:solidFill>
                  <a:srgbClr val="C00000"/>
                </a:solidFill>
              </a:rPr>
              <a:t>findSolutionsForMarketChannelCombo</a:t>
            </a:r>
            <a:r>
              <a:rPr lang="en-US" sz="1400" dirty="0"/>
              <a:t>(</a:t>
            </a:r>
            <a:r>
              <a:rPr lang="en-US" sz="1400" dirty="0" err="1"/>
              <a:t>MarketChannelAssignment</a:t>
            </a:r>
            <a:r>
              <a:rPr lang="en-US" sz="1400" dirty="0"/>
              <a:t> mcc) {</a:t>
            </a:r>
          </a:p>
          <a:p>
            <a:r>
              <a:rPr lang="en-US" sz="1400" dirty="0"/>
              <a:t>        </a:t>
            </a:r>
            <a:r>
              <a:rPr lang="en-US" sz="1400" dirty="0" err="1"/>
              <a:t>ArrayList</a:t>
            </a:r>
            <a:r>
              <a:rPr lang="en-US" sz="1400" dirty="0"/>
              <a:t>&lt;</a:t>
            </a:r>
            <a:r>
              <a:rPr lang="en-US" sz="1400" dirty="0" err="1"/>
              <a:t>SolutionOffer</a:t>
            </a:r>
            <a:r>
              <a:rPr lang="en-US" sz="1400" dirty="0"/>
              <a:t>&gt; </a:t>
            </a:r>
            <a:r>
              <a:rPr lang="en-US" sz="1400" dirty="0" err="1"/>
              <a:t>foundsolutions</a:t>
            </a:r>
            <a:r>
              <a:rPr lang="en-US" sz="1400" dirty="0"/>
              <a:t> = new </a:t>
            </a:r>
            <a:r>
              <a:rPr lang="en-US" sz="1400" dirty="0" err="1"/>
              <a:t>ArrayList</a:t>
            </a:r>
            <a:r>
              <a:rPr lang="en-US" sz="1400" dirty="0"/>
              <a:t>();</a:t>
            </a:r>
          </a:p>
          <a:p>
            <a:endParaRPr lang="en-US" sz="1400" dirty="0"/>
          </a:p>
          <a:p>
            <a:r>
              <a:rPr lang="en-US" sz="1400" dirty="0"/>
              <a:t>        for (</a:t>
            </a:r>
            <a:r>
              <a:rPr lang="en-US" sz="1400" dirty="0" err="1"/>
              <a:t>SolutionOffer</a:t>
            </a:r>
            <a:r>
              <a:rPr lang="en-US" sz="1400" dirty="0"/>
              <a:t> so : </a:t>
            </a:r>
            <a:r>
              <a:rPr lang="en-US" sz="1400" dirty="0" err="1"/>
              <a:t>solutionoffers</a:t>
            </a:r>
            <a:r>
              <a:rPr lang="en-US" sz="1400" dirty="0"/>
              <a:t>) {</a:t>
            </a:r>
          </a:p>
          <a:p>
            <a:endParaRPr lang="en-US" sz="1400" dirty="0"/>
          </a:p>
          <a:p>
            <a:r>
              <a:rPr lang="en-US" sz="1400" dirty="0"/>
              <a:t>            if (</a:t>
            </a:r>
            <a:r>
              <a:rPr lang="en-US" sz="1400" dirty="0" err="1"/>
              <a:t>so.isOfferTargetMarketChannel</a:t>
            </a:r>
            <a:r>
              <a:rPr lang="en-US" sz="1400" dirty="0"/>
              <a:t>(mcc) == true) {</a:t>
            </a:r>
          </a:p>
          <a:p>
            <a:r>
              <a:rPr lang="en-US" sz="1400" dirty="0"/>
              <a:t>                </a:t>
            </a:r>
            <a:r>
              <a:rPr lang="en-US" sz="1400" dirty="0" err="1"/>
              <a:t>foundsolutions.add</a:t>
            </a:r>
            <a:r>
              <a:rPr lang="en-US" sz="1400" dirty="0"/>
              <a:t>(so);</a:t>
            </a:r>
          </a:p>
          <a:p>
            <a:r>
              <a:rPr lang="en-US" sz="1400" dirty="0"/>
              <a:t>            }</a:t>
            </a:r>
          </a:p>
          <a:p>
            <a:r>
              <a:rPr lang="en-US" sz="1400" dirty="0"/>
              <a:t>            //find all solution offers available in the market/channel </a:t>
            </a:r>
            <a:r>
              <a:rPr lang="en-US" sz="1400" dirty="0" err="1"/>
              <a:t>combin</a:t>
            </a:r>
            <a:endParaRPr lang="en-US" sz="1400" dirty="0"/>
          </a:p>
          <a:p>
            <a:r>
              <a:rPr lang="en-US" sz="1400" dirty="0"/>
              <a:t>        }</a:t>
            </a:r>
          </a:p>
          <a:p>
            <a:r>
              <a:rPr lang="en-US" sz="1400" dirty="0"/>
              <a:t>        return </a:t>
            </a:r>
            <a:r>
              <a:rPr lang="en-US" sz="1400" dirty="0" err="1"/>
              <a:t>foundsolutions</a:t>
            </a:r>
            <a:r>
              <a:rPr lang="en-US" sz="1400" dirty="0"/>
              <a:t>;</a:t>
            </a:r>
          </a:p>
          <a:p>
            <a:endParaRPr lang="en-US" sz="1400" dirty="0"/>
          </a:p>
          <a:p>
            <a:r>
              <a:rPr lang="en-US" sz="1400" dirty="0"/>
              <a:t>    }</a:t>
            </a:r>
          </a:p>
        </p:txBody>
      </p:sp>
    </p:spTree>
    <p:extLst>
      <p:ext uri="{BB962C8B-B14F-4D97-AF65-F5344CB8AC3E}">
        <p14:creationId xmlns:p14="http://schemas.microsoft.com/office/powerpoint/2010/main" val="67207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4C9F-8BE9-4FCA-B63F-6B28B5D5ED8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FB8375C3-1099-4DFF-9A20-F71400ADD37C}"/>
              </a:ext>
            </a:extLst>
          </p:cNvPr>
          <p:cNvSpPr>
            <a:spLocks noGrp="1"/>
          </p:cNvSpPr>
          <p:nvPr>
            <p:ph idx="1"/>
          </p:nvPr>
        </p:nvSpPr>
        <p:spPr/>
        <p:txBody>
          <a:bodyPr/>
          <a:lstStyle/>
          <a:p>
            <a:r>
              <a:rPr lang="en-US" dirty="0"/>
              <a:t>Learn how to extend the existing range pricing design to support solution selling with dynamic pricing driven by market and channel. </a:t>
            </a:r>
          </a:p>
          <a:p>
            <a:r>
              <a:rPr lang="en-US" dirty="0"/>
              <a:t>Learn how good design can make it simple to measure and monitor the impact of advertising on revenues.  </a:t>
            </a:r>
          </a:p>
          <a:p>
            <a:endParaRPr lang="en-US" dirty="0"/>
          </a:p>
        </p:txBody>
      </p:sp>
    </p:spTree>
    <p:extLst>
      <p:ext uri="{BB962C8B-B14F-4D97-AF65-F5344CB8AC3E}">
        <p14:creationId xmlns:p14="http://schemas.microsoft.com/office/powerpoint/2010/main" val="1039174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271-727C-47EC-ADF4-D2BA9FB432CB}"/>
              </a:ext>
            </a:extLst>
          </p:cNvPr>
          <p:cNvSpPr>
            <a:spLocks noGrp="1"/>
          </p:cNvSpPr>
          <p:nvPr>
            <p:ph type="title"/>
          </p:nvPr>
        </p:nvSpPr>
        <p:spPr/>
        <p:txBody>
          <a:bodyPr/>
          <a:lstStyle/>
          <a:p>
            <a:r>
              <a:rPr lang="en-US" dirty="0"/>
              <a:t>Solution Offer</a:t>
            </a:r>
          </a:p>
        </p:txBody>
      </p:sp>
      <p:pic>
        <p:nvPicPr>
          <p:cNvPr id="5" name="Content Placeholder 4" descr="Text&#10;&#10;Description automatically generated">
            <a:extLst>
              <a:ext uri="{FF2B5EF4-FFF2-40B4-BE49-F238E27FC236}">
                <a16:creationId xmlns:a16="http://schemas.microsoft.com/office/drawing/2014/main" id="{E8987EE5-DC21-4786-82A3-3D778C6E6B5E}"/>
              </a:ext>
            </a:extLst>
          </p:cNvPr>
          <p:cNvPicPr>
            <a:picLocks noGrp="1" noChangeAspect="1"/>
          </p:cNvPicPr>
          <p:nvPr>
            <p:ph idx="1"/>
          </p:nvPr>
        </p:nvPicPr>
        <p:blipFill>
          <a:blip r:embed="rId2"/>
          <a:stretch>
            <a:fillRect/>
          </a:stretch>
        </p:blipFill>
        <p:spPr>
          <a:xfrm>
            <a:off x="1134533" y="1828800"/>
            <a:ext cx="7499350" cy="4247579"/>
          </a:xfrm>
        </p:spPr>
      </p:pic>
    </p:spTree>
    <p:extLst>
      <p:ext uri="{BB962C8B-B14F-4D97-AF65-F5344CB8AC3E}">
        <p14:creationId xmlns:p14="http://schemas.microsoft.com/office/powerpoint/2010/main" val="1826071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3575985" y="424391"/>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Business</a:t>
            </a:r>
          </a:p>
        </p:txBody>
      </p:sp>
      <p:sp>
        <p:nvSpPr>
          <p:cNvPr id="26" name="Rounded Rectangle 25"/>
          <p:cNvSpPr/>
          <p:nvPr/>
        </p:nvSpPr>
        <p:spPr>
          <a:xfrm>
            <a:off x="6616710" y="3814232"/>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Market-Channel Assignment</a:t>
            </a:r>
          </a:p>
        </p:txBody>
      </p:sp>
      <p:cxnSp>
        <p:nvCxnSpPr>
          <p:cNvPr id="29" name="Straight Connector 28"/>
          <p:cNvCxnSpPr>
            <a:stCxn id="26" idx="0"/>
            <a:endCxn id="34" idx="2"/>
          </p:cNvCxnSpPr>
          <p:nvPr/>
        </p:nvCxnSpPr>
        <p:spPr>
          <a:xfrm rot="16200000" flipV="1">
            <a:off x="6144031" y="2579553"/>
            <a:ext cx="2468564" cy="794"/>
          </a:xfrm>
          <a:prstGeom prst="line">
            <a:avLst/>
          </a:prstGeom>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3575985" y="2207153"/>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Catalog</a:t>
            </a:r>
          </a:p>
        </p:txBody>
      </p:sp>
      <p:sp>
        <p:nvSpPr>
          <p:cNvPr id="34" name="Rounded Rectangle 33"/>
          <p:cNvSpPr/>
          <p:nvPr/>
        </p:nvSpPr>
        <p:spPr>
          <a:xfrm>
            <a:off x="6615916" y="431268"/>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a:t>
            </a:r>
          </a:p>
        </p:txBody>
      </p:sp>
      <p:sp>
        <p:nvSpPr>
          <p:cNvPr id="47" name="Rounded Rectangle 46"/>
          <p:cNvSpPr/>
          <p:nvPr/>
        </p:nvSpPr>
        <p:spPr>
          <a:xfrm>
            <a:off x="3575191" y="3807353"/>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Offer</a:t>
            </a:r>
          </a:p>
        </p:txBody>
      </p:sp>
      <p:cxnSp>
        <p:nvCxnSpPr>
          <p:cNvPr id="53" name="Straight Connector 52"/>
          <p:cNvCxnSpPr>
            <a:stCxn id="30" idx="0"/>
            <a:endCxn id="19" idx="2"/>
          </p:cNvCxnSpPr>
          <p:nvPr/>
        </p:nvCxnSpPr>
        <p:spPr>
          <a:xfrm rot="5400000" flipH="1" flipV="1">
            <a:off x="3903804" y="1772972"/>
            <a:ext cx="868362"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7" idx="0"/>
            <a:endCxn id="30" idx="2"/>
          </p:cNvCxnSpPr>
          <p:nvPr/>
        </p:nvCxnSpPr>
        <p:spPr>
          <a:xfrm rot="5400000" flipH="1" flipV="1">
            <a:off x="3994688" y="3464056"/>
            <a:ext cx="685800"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34" idx="1"/>
            <a:endCxn id="19" idx="3"/>
          </p:cNvCxnSpPr>
          <p:nvPr/>
        </p:nvCxnSpPr>
        <p:spPr>
          <a:xfrm flipH="1" flipV="1">
            <a:off x="5099985" y="881591"/>
            <a:ext cx="1515931" cy="6877"/>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7" idx="3"/>
            <a:endCxn id="26" idx="1"/>
          </p:cNvCxnSpPr>
          <p:nvPr/>
        </p:nvCxnSpPr>
        <p:spPr>
          <a:xfrm>
            <a:off x="5099191" y="4264553"/>
            <a:ext cx="1517519" cy="6879"/>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F20F54-6CA5-40C3-937E-AD6492D74DBA}"/>
              </a:ext>
            </a:extLst>
          </p:cNvPr>
          <p:cNvSpPr txBox="1"/>
          <p:nvPr/>
        </p:nvSpPr>
        <p:spPr>
          <a:xfrm>
            <a:off x="5454660" y="595338"/>
            <a:ext cx="1065210" cy="276999"/>
          </a:xfrm>
          <a:prstGeom prst="rect">
            <a:avLst/>
          </a:prstGeom>
          <a:noFill/>
        </p:spPr>
        <p:txBody>
          <a:bodyPr wrap="square">
            <a:spAutoFit/>
          </a:bodyPr>
          <a:lstStyle/>
          <a:p>
            <a:pPr algn="ctr"/>
            <a:r>
              <a:rPr lang="en-US" sz="1200" dirty="0">
                <a:latin typeface="Euphemia" panose="020B0604020202020204" pitchFamily="34" charset="0"/>
              </a:rPr>
              <a:t>markets</a:t>
            </a:r>
            <a:endParaRPr lang="en-US" sz="1200" dirty="0"/>
          </a:p>
        </p:txBody>
      </p:sp>
      <p:sp>
        <p:nvSpPr>
          <p:cNvPr id="24" name="Rounded Rectangle 25">
            <a:extLst>
              <a:ext uri="{FF2B5EF4-FFF2-40B4-BE49-F238E27FC236}">
                <a16:creationId xmlns:a16="http://schemas.microsoft.com/office/drawing/2014/main" id="{AF6F612C-769A-4D11-9CF9-95831A97A4F3}"/>
              </a:ext>
            </a:extLst>
          </p:cNvPr>
          <p:cNvSpPr/>
          <p:nvPr/>
        </p:nvSpPr>
        <p:spPr>
          <a:xfrm>
            <a:off x="6624382" y="2262506"/>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Channel</a:t>
            </a:r>
          </a:p>
        </p:txBody>
      </p:sp>
      <p:cxnSp>
        <p:nvCxnSpPr>
          <p:cNvPr id="28" name="Straight Connector 27">
            <a:extLst>
              <a:ext uri="{FF2B5EF4-FFF2-40B4-BE49-F238E27FC236}">
                <a16:creationId xmlns:a16="http://schemas.microsoft.com/office/drawing/2014/main" id="{78F175E8-9DD3-47B7-9FB5-A1ED6A98C0F1}"/>
              </a:ext>
            </a:extLst>
          </p:cNvPr>
          <p:cNvCxnSpPr>
            <a:cxnSpLocks/>
            <a:stCxn id="24" idx="1"/>
            <a:endCxn id="19" idx="3"/>
          </p:cNvCxnSpPr>
          <p:nvPr/>
        </p:nvCxnSpPr>
        <p:spPr>
          <a:xfrm flipH="1" flipV="1">
            <a:off x="5099985" y="881591"/>
            <a:ext cx="1524397" cy="1838115"/>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6754A6EE-6EDD-47C5-856C-67D1091EEF69}"/>
              </a:ext>
            </a:extLst>
          </p:cNvPr>
          <p:cNvSpPr txBox="1"/>
          <p:nvPr/>
        </p:nvSpPr>
        <p:spPr>
          <a:xfrm rot="2801344">
            <a:off x="5512078" y="1654161"/>
            <a:ext cx="1065210" cy="276999"/>
          </a:xfrm>
          <a:prstGeom prst="rect">
            <a:avLst/>
          </a:prstGeom>
          <a:noFill/>
        </p:spPr>
        <p:txBody>
          <a:bodyPr wrap="square">
            <a:spAutoFit/>
          </a:bodyPr>
          <a:lstStyle/>
          <a:p>
            <a:pPr algn="ctr"/>
            <a:r>
              <a:rPr lang="en-US" sz="1200" dirty="0">
                <a:latin typeface="Euphemia" panose="020B0604020202020204" pitchFamily="34" charset="0"/>
              </a:rPr>
              <a:t>Channels</a:t>
            </a:r>
            <a:endParaRPr lang="en-US" sz="1200" dirty="0"/>
          </a:p>
        </p:txBody>
      </p:sp>
      <p:sp>
        <p:nvSpPr>
          <p:cNvPr id="32" name="TextBox 31">
            <a:extLst>
              <a:ext uri="{FF2B5EF4-FFF2-40B4-BE49-F238E27FC236}">
                <a16:creationId xmlns:a16="http://schemas.microsoft.com/office/drawing/2014/main" id="{468403D1-4551-4427-B70C-B3BC1CF15E5A}"/>
              </a:ext>
            </a:extLst>
          </p:cNvPr>
          <p:cNvSpPr txBox="1"/>
          <p:nvPr/>
        </p:nvSpPr>
        <p:spPr>
          <a:xfrm>
            <a:off x="6852443" y="1580249"/>
            <a:ext cx="1065210" cy="461665"/>
          </a:xfrm>
          <a:prstGeom prst="rect">
            <a:avLst/>
          </a:prstGeom>
          <a:noFill/>
        </p:spPr>
        <p:txBody>
          <a:bodyPr wrap="square">
            <a:spAutoFit/>
          </a:bodyPr>
          <a:lstStyle/>
          <a:p>
            <a:pPr algn="ctr"/>
            <a:r>
              <a:rPr lang="en-US" sz="1200" dirty="0">
                <a:latin typeface="Euphemia" panose="020B0604020202020204" pitchFamily="34" charset="0"/>
              </a:rPr>
              <a:t>supported channels</a:t>
            </a:r>
            <a:endParaRPr lang="en-US" sz="1200" dirty="0"/>
          </a:p>
        </p:txBody>
      </p:sp>
      <p:cxnSp>
        <p:nvCxnSpPr>
          <p:cNvPr id="36" name="Connector: Elbow 35">
            <a:extLst>
              <a:ext uri="{FF2B5EF4-FFF2-40B4-BE49-F238E27FC236}">
                <a16:creationId xmlns:a16="http://schemas.microsoft.com/office/drawing/2014/main" id="{54589D52-361E-4E05-A51C-FD0654E8CD46}"/>
              </a:ext>
            </a:extLst>
          </p:cNvPr>
          <p:cNvCxnSpPr>
            <a:stCxn id="34" idx="3"/>
            <a:endCxn id="26" idx="3"/>
          </p:cNvCxnSpPr>
          <p:nvPr/>
        </p:nvCxnSpPr>
        <p:spPr>
          <a:xfrm>
            <a:off x="8139916" y="888468"/>
            <a:ext cx="794" cy="3382964"/>
          </a:xfrm>
          <a:prstGeom prst="bentConnector3">
            <a:avLst>
              <a:gd name="adj1" fmla="val 31023552"/>
            </a:avLst>
          </a:prstGeom>
        </p:spPr>
        <p:style>
          <a:lnRef idx="2">
            <a:schemeClr val="accent1"/>
          </a:lnRef>
          <a:fillRef idx="0">
            <a:schemeClr val="accent1"/>
          </a:fillRef>
          <a:effectRef idx="1">
            <a:schemeClr val="accent1"/>
          </a:effectRef>
          <a:fontRef idx="minor">
            <a:schemeClr val="tx1"/>
          </a:fontRef>
        </p:style>
      </p:cxnSp>
      <p:sp>
        <p:nvSpPr>
          <p:cNvPr id="20" name="Rounded Rectangle 18">
            <a:extLst>
              <a:ext uri="{FF2B5EF4-FFF2-40B4-BE49-F238E27FC236}">
                <a16:creationId xmlns:a16="http://schemas.microsoft.com/office/drawing/2014/main" id="{C75EA9AD-B033-40C4-9C71-712808267F47}"/>
              </a:ext>
            </a:extLst>
          </p:cNvPr>
          <p:cNvSpPr/>
          <p:nvPr/>
        </p:nvSpPr>
        <p:spPr>
          <a:xfrm>
            <a:off x="1066800" y="423597"/>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Master Solution Order List</a:t>
            </a:r>
          </a:p>
        </p:txBody>
      </p:sp>
      <p:sp>
        <p:nvSpPr>
          <p:cNvPr id="22" name="Rounded Rectangle 29">
            <a:extLst>
              <a:ext uri="{FF2B5EF4-FFF2-40B4-BE49-F238E27FC236}">
                <a16:creationId xmlns:a16="http://schemas.microsoft.com/office/drawing/2014/main" id="{1D60B4B3-0C32-4FBF-8231-23118271464A}"/>
              </a:ext>
            </a:extLst>
          </p:cNvPr>
          <p:cNvSpPr/>
          <p:nvPr/>
        </p:nvSpPr>
        <p:spPr>
          <a:xfrm>
            <a:off x="1086237" y="3816085"/>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Order</a:t>
            </a:r>
          </a:p>
        </p:txBody>
      </p:sp>
      <p:cxnSp>
        <p:nvCxnSpPr>
          <p:cNvPr id="33" name="Straight Connector 32">
            <a:extLst>
              <a:ext uri="{FF2B5EF4-FFF2-40B4-BE49-F238E27FC236}">
                <a16:creationId xmlns:a16="http://schemas.microsoft.com/office/drawing/2014/main" id="{4B926500-BD20-4DE0-BBD3-6099561C925D}"/>
              </a:ext>
            </a:extLst>
          </p:cNvPr>
          <p:cNvCxnSpPr>
            <a:stCxn id="22" idx="0"/>
            <a:endCxn id="20" idx="2"/>
          </p:cNvCxnSpPr>
          <p:nvPr/>
        </p:nvCxnSpPr>
        <p:spPr>
          <a:xfrm flipH="1" flipV="1">
            <a:off x="1828800" y="1337997"/>
            <a:ext cx="19437" cy="2478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1D54A42D-F0F3-40E6-A195-B91F6FCAD2F0}"/>
              </a:ext>
            </a:extLst>
          </p:cNvPr>
          <p:cNvCxnSpPr>
            <a:cxnSpLocks/>
            <a:stCxn id="47" idx="1"/>
            <a:endCxn id="22" idx="3"/>
          </p:cNvCxnSpPr>
          <p:nvPr/>
        </p:nvCxnSpPr>
        <p:spPr>
          <a:xfrm flipH="1">
            <a:off x="2610237" y="4264553"/>
            <a:ext cx="964954" cy="8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C12A16FD-2082-41F4-8045-3FD16EF4BC9E}"/>
              </a:ext>
            </a:extLst>
          </p:cNvPr>
          <p:cNvCxnSpPr>
            <a:cxnSpLocks/>
            <a:stCxn id="20" idx="3"/>
            <a:endCxn id="19" idx="1"/>
          </p:cNvCxnSpPr>
          <p:nvPr/>
        </p:nvCxnSpPr>
        <p:spPr>
          <a:xfrm>
            <a:off x="2590800" y="880797"/>
            <a:ext cx="985185" cy="794"/>
          </a:xfrm>
          <a:prstGeom prst="line">
            <a:avLst/>
          </a:prstGeom>
        </p:spPr>
        <p:style>
          <a:lnRef idx="2">
            <a:schemeClr val="accent1"/>
          </a:lnRef>
          <a:fillRef idx="0">
            <a:schemeClr val="accent1"/>
          </a:fillRef>
          <a:effectRef idx="1">
            <a:schemeClr val="accent1"/>
          </a:effectRef>
          <a:fontRef idx="minor">
            <a:schemeClr val="tx1"/>
          </a:fontRef>
        </p:style>
      </p:cxnSp>
      <p:sp>
        <p:nvSpPr>
          <p:cNvPr id="44" name="Rounded Rectangle 29">
            <a:extLst>
              <a:ext uri="{FF2B5EF4-FFF2-40B4-BE49-F238E27FC236}">
                <a16:creationId xmlns:a16="http://schemas.microsoft.com/office/drawing/2014/main" id="{EC1D603F-F540-4EF9-A5D5-410E5429E43A}"/>
              </a:ext>
            </a:extLst>
          </p:cNvPr>
          <p:cNvSpPr/>
          <p:nvPr/>
        </p:nvSpPr>
        <p:spPr>
          <a:xfrm>
            <a:off x="1219200" y="579358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Customer Profile</a:t>
            </a:r>
          </a:p>
        </p:txBody>
      </p:sp>
      <p:cxnSp>
        <p:nvCxnSpPr>
          <p:cNvPr id="42" name="Connector: Elbow 41">
            <a:extLst>
              <a:ext uri="{FF2B5EF4-FFF2-40B4-BE49-F238E27FC236}">
                <a16:creationId xmlns:a16="http://schemas.microsoft.com/office/drawing/2014/main" id="{3CC1CC4F-6D58-4A58-926A-09849DB82B63}"/>
              </a:ext>
            </a:extLst>
          </p:cNvPr>
          <p:cNvCxnSpPr>
            <a:cxnSpLocks/>
          </p:cNvCxnSpPr>
          <p:nvPr/>
        </p:nvCxnSpPr>
        <p:spPr>
          <a:xfrm flipV="1">
            <a:off x="2743200" y="886088"/>
            <a:ext cx="5396716" cy="5362312"/>
          </a:xfrm>
          <a:prstGeom prst="bentConnector3">
            <a:avLst>
              <a:gd name="adj1" fmla="val 113806"/>
            </a:avLst>
          </a:prstGeom>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20D4F981-B2C0-4E0D-91B5-2097A95E26D6}"/>
              </a:ext>
            </a:extLst>
          </p:cNvPr>
          <p:cNvSpPr txBox="1"/>
          <p:nvPr/>
        </p:nvSpPr>
        <p:spPr>
          <a:xfrm>
            <a:off x="4876800" y="5974707"/>
            <a:ext cx="2508248" cy="276999"/>
          </a:xfrm>
          <a:prstGeom prst="rect">
            <a:avLst/>
          </a:prstGeom>
          <a:noFill/>
        </p:spPr>
        <p:txBody>
          <a:bodyPr wrap="square">
            <a:spAutoFit/>
          </a:bodyPr>
          <a:lstStyle/>
          <a:p>
            <a:pPr algn="ctr"/>
            <a:r>
              <a:rPr lang="en-US" sz="1200" dirty="0">
                <a:latin typeface="Euphemia" panose="020B0604020202020204" pitchFamily="34" charset="0"/>
              </a:rPr>
              <a:t>Customer belongs to market</a:t>
            </a:r>
            <a:endParaRPr lang="en-US" sz="1200" dirty="0"/>
          </a:p>
        </p:txBody>
      </p:sp>
      <p:cxnSp>
        <p:nvCxnSpPr>
          <p:cNvPr id="37" name="Connector: Elbow 36">
            <a:extLst>
              <a:ext uri="{FF2B5EF4-FFF2-40B4-BE49-F238E27FC236}">
                <a16:creationId xmlns:a16="http://schemas.microsoft.com/office/drawing/2014/main" id="{CB237778-3CE4-40A7-9BDA-17D70F861F8E}"/>
              </a:ext>
            </a:extLst>
          </p:cNvPr>
          <p:cNvCxnSpPr>
            <a:cxnSpLocks/>
            <a:stCxn id="22" idx="2"/>
            <a:endCxn id="26" idx="2"/>
          </p:cNvCxnSpPr>
          <p:nvPr/>
        </p:nvCxnSpPr>
        <p:spPr>
          <a:xfrm rot="5400000" flipH="1" flipV="1">
            <a:off x="4612546" y="1964322"/>
            <a:ext cx="1853" cy="5530473"/>
          </a:xfrm>
          <a:prstGeom prst="bentConnector3">
            <a:avLst>
              <a:gd name="adj1" fmla="val -12336751"/>
            </a:avLst>
          </a:prstGeom>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A48789ED-A0D9-4F3F-8F45-4C7FF9CE1CEA}"/>
              </a:ext>
            </a:extLst>
          </p:cNvPr>
          <p:cNvCxnSpPr>
            <a:cxnSpLocks/>
            <a:stCxn id="22" idx="1"/>
            <a:endCxn id="44" idx="1"/>
          </p:cNvCxnSpPr>
          <p:nvPr/>
        </p:nvCxnSpPr>
        <p:spPr>
          <a:xfrm rot="10800000" flipH="1" flipV="1">
            <a:off x="1086236" y="4273284"/>
            <a:ext cx="132963" cy="1977495"/>
          </a:xfrm>
          <a:prstGeom prst="bentConnector3">
            <a:avLst>
              <a:gd name="adj1" fmla="val -171928"/>
            </a:avLst>
          </a:prstGeom>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03C521F-B95E-47B6-8274-4B684977C708}"/>
              </a:ext>
            </a:extLst>
          </p:cNvPr>
          <p:cNvSpPr txBox="1"/>
          <p:nvPr/>
        </p:nvSpPr>
        <p:spPr>
          <a:xfrm>
            <a:off x="1792569" y="4949334"/>
            <a:ext cx="6698697" cy="430887"/>
          </a:xfrm>
          <a:prstGeom prst="rect">
            <a:avLst/>
          </a:prstGeom>
          <a:noFill/>
        </p:spPr>
        <p:txBody>
          <a:bodyPr wrap="square">
            <a:spAutoFit/>
          </a:bodyPr>
          <a:lstStyle/>
          <a:p>
            <a:r>
              <a:rPr lang="en-US" sz="1100" dirty="0">
                <a:latin typeface="Euphemia" panose="020B0604020202020204" pitchFamily="34" charset="0"/>
              </a:rPr>
              <a:t>Uses the customer </a:t>
            </a:r>
            <a:r>
              <a:rPr lang="en-US" sz="1100" dirty="0">
                <a:solidFill>
                  <a:srgbClr val="C00000"/>
                </a:solidFill>
                <a:latin typeface="Euphemia" panose="020B0604020202020204" pitchFamily="34" charset="0"/>
              </a:rPr>
              <a:t>market</a:t>
            </a:r>
            <a:r>
              <a:rPr lang="en-US" sz="1100" dirty="0">
                <a:latin typeface="Euphemia" panose="020B0604020202020204" pitchFamily="34" charset="0"/>
              </a:rPr>
              <a:t> and the login channel to find the right market-channel combo to use for the order</a:t>
            </a:r>
            <a:endParaRPr lang="en-US" sz="1100" dirty="0"/>
          </a:p>
        </p:txBody>
      </p:sp>
      <p:cxnSp>
        <p:nvCxnSpPr>
          <p:cNvPr id="43" name="Straight Connector 42">
            <a:extLst>
              <a:ext uri="{FF2B5EF4-FFF2-40B4-BE49-F238E27FC236}">
                <a16:creationId xmlns:a16="http://schemas.microsoft.com/office/drawing/2014/main" id="{8F89BDAA-89B3-4255-8C60-94B50EB1826C}"/>
              </a:ext>
            </a:extLst>
          </p:cNvPr>
          <p:cNvCxnSpPr>
            <a:cxnSpLocks/>
          </p:cNvCxnSpPr>
          <p:nvPr/>
        </p:nvCxnSpPr>
        <p:spPr>
          <a:xfrm flipV="1">
            <a:off x="3411766" y="5155281"/>
            <a:ext cx="0" cy="940784"/>
          </a:xfrm>
          <a:prstGeom prst="line">
            <a:avLst/>
          </a:prstGeom>
          <a:ln>
            <a:solidFill>
              <a:schemeClr val="tx2">
                <a:lumMod val="40000"/>
                <a:lumOff val="60000"/>
              </a:schemeClr>
            </a:solidFill>
            <a:headEnd type="stealth" w="lg" len="lg"/>
          </a:ln>
        </p:spPr>
        <p:style>
          <a:lnRef idx="2">
            <a:schemeClr val="accent1"/>
          </a:lnRef>
          <a:fillRef idx="0">
            <a:schemeClr val="accent1"/>
          </a:fillRef>
          <a:effectRef idx="1">
            <a:schemeClr val="accent1"/>
          </a:effectRef>
          <a:fontRef idx="minor">
            <a:schemeClr val="tx1"/>
          </a:fontRef>
        </p:style>
      </p:cxnSp>
      <p:sp>
        <p:nvSpPr>
          <p:cNvPr id="69" name="Rounded Rectangle 26">
            <a:extLst>
              <a:ext uri="{FF2B5EF4-FFF2-40B4-BE49-F238E27FC236}">
                <a16:creationId xmlns:a16="http://schemas.microsoft.com/office/drawing/2014/main" id="{08830FA2-EDBA-4EE8-80CF-2EAE1803D2C8}"/>
              </a:ext>
            </a:extLst>
          </p:cNvPr>
          <p:cNvSpPr/>
          <p:nvPr/>
        </p:nvSpPr>
        <p:spPr>
          <a:xfrm>
            <a:off x="3583274" y="5359079"/>
            <a:ext cx="1524000" cy="914400"/>
          </a:xfrm>
          <a:prstGeom prst="roundRect">
            <a:avLst/>
          </a:prstGeom>
          <a:solidFill>
            <a:srgbClr val="66CCFF">
              <a:alpha val="1000"/>
            </a:srgb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Product</a:t>
            </a:r>
          </a:p>
        </p:txBody>
      </p:sp>
      <p:cxnSp>
        <p:nvCxnSpPr>
          <p:cNvPr id="70" name="Straight Connector 69">
            <a:extLst>
              <a:ext uri="{FF2B5EF4-FFF2-40B4-BE49-F238E27FC236}">
                <a16:creationId xmlns:a16="http://schemas.microsoft.com/office/drawing/2014/main" id="{9F78C224-C57B-48AC-867A-F081DE8F0046}"/>
              </a:ext>
            </a:extLst>
          </p:cNvPr>
          <p:cNvCxnSpPr>
            <a:cxnSpLocks/>
            <a:endCxn id="47" idx="2"/>
          </p:cNvCxnSpPr>
          <p:nvPr/>
        </p:nvCxnSpPr>
        <p:spPr>
          <a:xfrm flipV="1">
            <a:off x="4337191" y="4721753"/>
            <a:ext cx="0" cy="868362"/>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25AA1F4D-BCD4-4336-A2B9-92BD71D31F7A}"/>
              </a:ext>
            </a:extLst>
          </p:cNvPr>
          <p:cNvSpPr txBox="1"/>
          <p:nvPr/>
        </p:nvSpPr>
        <p:spPr>
          <a:xfrm rot="16200000">
            <a:off x="-838461" y="2721811"/>
            <a:ext cx="2608406" cy="707886"/>
          </a:xfrm>
          <a:prstGeom prst="rect">
            <a:avLst/>
          </a:prstGeom>
          <a:noFill/>
        </p:spPr>
        <p:txBody>
          <a:bodyPr wrap="none" rtlCol="0">
            <a:spAutoFit/>
          </a:bodyPr>
          <a:lstStyle/>
          <a:p>
            <a:r>
              <a:rPr lang="en-US" sz="4000" dirty="0"/>
              <a:t>The Model</a:t>
            </a:r>
          </a:p>
        </p:txBody>
      </p:sp>
      <p:cxnSp>
        <p:nvCxnSpPr>
          <p:cNvPr id="88" name="Straight Connector 87">
            <a:extLst>
              <a:ext uri="{FF2B5EF4-FFF2-40B4-BE49-F238E27FC236}">
                <a16:creationId xmlns:a16="http://schemas.microsoft.com/office/drawing/2014/main" id="{477DADA1-16E7-4513-A41A-893204CE8B19}"/>
              </a:ext>
            </a:extLst>
          </p:cNvPr>
          <p:cNvCxnSpPr/>
          <p:nvPr/>
        </p:nvCxnSpPr>
        <p:spPr>
          <a:xfrm>
            <a:off x="5029200" y="1345668"/>
            <a:ext cx="1676400" cy="254053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047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3575985" y="424391"/>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Business</a:t>
            </a:r>
          </a:p>
        </p:txBody>
      </p:sp>
      <p:sp>
        <p:nvSpPr>
          <p:cNvPr id="26" name="Rounded Rectangle 25"/>
          <p:cNvSpPr/>
          <p:nvPr/>
        </p:nvSpPr>
        <p:spPr>
          <a:xfrm>
            <a:off x="6616710" y="3814232"/>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Market-Channel Assignment</a:t>
            </a:r>
          </a:p>
        </p:txBody>
      </p:sp>
      <p:cxnSp>
        <p:nvCxnSpPr>
          <p:cNvPr id="29" name="Straight Connector 28"/>
          <p:cNvCxnSpPr>
            <a:stCxn id="26" idx="0"/>
            <a:endCxn id="34" idx="2"/>
          </p:cNvCxnSpPr>
          <p:nvPr/>
        </p:nvCxnSpPr>
        <p:spPr>
          <a:xfrm rot="16200000" flipV="1">
            <a:off x="6144031" y="2579553"/>
            <a:ext cx="2468564" cy="794"/>
          </a:xfrm>
          <a:prstGeom prst="line">
            <a:avLst/>
          </a:prstGeom>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3575985" y="2207153"/>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Catalog</a:t>
            </a:r>
          </a:p>
        </p:txBody>
      </p:sp>
      <p:sp>
        <p:nvSpPr>
          <p:cNvPr id="34" name="Rounded Rectangle 33"/>
          <p:cNvSpPr/>
          <p:nvPr/>
        </p:nvSpPr>
        <p:spPr>
          <a:xfrm>
            <a:off x="6615916" y="431268"/>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a:t>
            </a:r>
          </a:p>
        </p:txBody>
      </p:sp>
      <p:sp>
        <p:nvSpPr>
          <p:cNvPr id="47" name="Rounded Rectangle 46"/>
          <p:cNvSpPr/>
          <p:nvPr/>
        </p:nvSpPr>
        <p:spPr>
          <a:xfrm>
            <a:off x="3575191" y="3807353"/>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Offer</a:t>
            </a:r>
          </a:p>
        </p:txBody>
      </p:sp>
      <p:cxnSp>
        <p:nvCxnSpPr>
          <p:cNvPr id="53" name="Straight Connector 52"/>
          <p:cNvCxnSpPr>
            <a:stCxn id="30" idx="0"/>
            <a:endCxn id="19" idx="2"/>
          </p:cNvCxnSpPr>
          <p:nvPr/>
        </p:nvCxnSpPr>
        <p:spPr>
          <a:xfrm rot="5400000" flipH="1" flipV="1">
            <a:off x="3903804" y="1772972"/>
            <a:ext cx="868362"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7" idx="0"/>
            <a:endCxn id="30" idx="2"/>
          </p:cNvCxnSpPr>
          <p:nvPr/>
        </p:nvCxnSpPr>
        <p:spPr>
          <a:xfrm rot="5400000" flipH="1" flipV="1">
            <a:off x="3994688" y="3464056"/>
            <a:ext cx="685800"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34" idx="1"/>
            <a:endCxn id="19" idx="3"/>
          </p:cNvCxnSpPr>
          <p:nvPr/>
        </p:nvCxnSpPr>
        <p:spPr>
          <a:xfrm flipH="1" flipV="1">
            <a:off x="5099985" y="881591"/>
            <a:ext cx="1515931" cy="6877"/>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7" idx="3"/>
            <a:endCxn id="26" idx="1"/>
          </p:cNvCxnSpPr>
          <p:nvPr/>
        </p:nvCxnSpPr>
        <p:spPr>
          <a:xfrm>
            <a:off x="5099191" y="4264553"/>
            <a:ext cx="1517519" cy="6879"/>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F20F54-6CA5-40C3-937E-AD6492D74DBA}"/>
              </a:ext>
            </a:extLst>
          </p:cNvPr>
          <p:cNvSpPr txBox="1"/>
          <p:nvPr/>
        </p:nvSpPr>
        <p:spPr>
          <a:xfrm>
            <a:off x="5454660" y="595338"/>
            <a:ext cx="1065210" cy="276999"/>
          </a:xfrm>
          <a:prstGeom prst="rect">
            <a:avLst/>
          </a:prstGeom>
          <a:noFill/>
        </p:spPr>
        <p:txBody>
          <a:bodyPr wrap="square">
            <a:spAutoFit/>
          </a:bodyPr>
          <a:lstStyle/>
          <a:p>
            <a:pPr algn="ctr"/>
            <a:r>
              <a:rPr lang="en-US" sz="1200" dirty="0">
                <a:latin typeface="Euphemia" panose="020B0604020202020204" pitchFamily="34" charset="0"/>
              </a:rPr>
              <a:t>markets</a:t>
            </a:r>
            <a:endParaRPr lang="en-US" sz="1200" dirty="0"/>
          </a:p>
        </p:txBody>
      </p:sp>
      <p:sp>
        <p:nvSpPr>
          <p:cNvPr id="24" name="Rounded Rectangle 25">
            <a:extLst>
              <a:ext uri="{FF2B5EF4-FFF2-40B4-BE49-F238E27FC236}">
                <a16:creationId xmlns:a16="http://schemas.microsoft.com/office/drawing/2014/main" id="{AF6F612C-769A-4D11-9CF9-95831A97A4F3}"/>
              </a:ext>
            </a:extLst>
          </p:cNvPr>
          <p:cNvSpPr/>
          <p:nvPr/>
        </p:nvSpPr>
        <p:spPr>
          <a:xfrm>
            <a:off x="6624382" y="2262506"/>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Channel</a:t>
            </a:r>
          </a:p>
        </p:txBody>
      </p:sp>
      <p:cxnSp>
        <p:nvCxnSpPr>
          <p:cNvPr id="28" name="Straight Connector 27">
            <a:extLst>
              <a:ext uri="{FF2B5EF4-FFF2-40B4-BE49-F238E27FC236}">
                <a16:creationId xmlns:a16="http://schemas.microsoft.com/office/drawing/2014/main" id="{78F175E8-9DD3-47B7-9FB5-A1ED6A98C0F1}"/>
              </a:ext>
            </a:extLst>
          </p:cNvPr>
          <p:cNvCxnSpPr>
            <a:cxnSpLocks/>
            <a:stCxn id="24" idx="1"/>
            <a:endCxn id="19" idx="3"/>
          </p:cNvCxnSpPr>
          <p:nvPr/>
        </p:nvCxnSpPr>
        <p:spPr>
          <a:xfrm flipH="1" flipV="1">
            <a:off x="5099985" y="881591"/>
            <a:ext cx="1524397" cy="1838115"/>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6754A6EE-6EDD-47C5-856C-67D1091EEF69}"/>
              </a:ext>
            </a:extLst>
          </p:cNvPr>
          <p:cNvSpPr txBox="1"/>
          <p:nvPr/>
        </p:nvSpPr>
        <p:spPr>
          <a:xfrm rot="2801344">
            <a:off x="5512078" y="1654161"/>
            <a:ext cx="1065210" cy="276999"/>
          </a:xfrm>
          <a:prstGeom prst="rect">
            <a:avLst/>
          </a:prstGeom>
          <a:noFill/>
        </p:spPr>
        <p:txBody>
          <a:bodyPr wrap="square">
            <a:spAutoFit/>
          </a:bodyPr>
          <a:lstStyle/>
          <a:p>
            <a:pPr algn="ctr"/>
            <a:r>
              <a:rPr lang="en-US" sz="1200" dirty="0">
                <a:latin typeface="Euphemia" panose="020B0604020202020204" pitchFamily="34" charset="0"/>
              </a:rPr>
              <a:t>Channels</a:t>
            </a:r>
            <a:endParaRPr lang="en-US" sz="1200" dirty="0"/>
          </a:p>
        </p:txBody>
      </p:sp>
      <p:sp>
        <p:nvSpPr>
          <p:cNvPr id="32" name="TextBox 31">
            <a:extLst>
              <a:ext uri="{FF2B5EF4-FFF2-40B4-BE49-F238E27FC236}">
                <a16:creationId xmlns:a16="http://schemas.microsoft.com/office/drawing/2014/main" id="{468403D1-4551-4427-B70C-B3BC1CF15E5A}"/>
              </a:ext>
            </a:extLst>
          </p:cNvPr>
          <p:cNvSpPr txBox="1"/>
          <p:nvPr/>
        </p:nvSpPr>
        <p:spPr>
          <a:xfrm>
            <a:off x="6852443" y="1580249"/>
            <a:ext cx="1065210" cy="461665"/>
          </a:xfrm>
          <a:prstGeom prst="rect">
            <a:avLst/>
          </a:prstGeom>
          <a:noFill/>
        </p:spPr>
        <p:txBody>
          <a:bodyPr wrap="square">
            <a:spAutoFit/>
          </a:bodyPr>
          <a:lstStyle/>
          <a:p>
            <a:pPr algn="ctr"/>
            <a:r>
              <a:rPr lang="en-US" sz="1200" dirty="0">
                <a:latin typeface="Euphemia" panose="020B0604020202020204" pitchFamily="34" charset="0"/>
              </a:rPr>
              <a:t>supported channels</a:t>
            </a:r>
            <a:endParaRPr lang="en-US" sz="1200" dirty="0"/>
          </a:p>
        </p:txBody>
      </p:sp>
      <p:cxnSp>
        <p:nvCxnSpPr>
          <p:cNvPr id="36" name="Connector: Elbow 35">
            <a:extLst>
              <a:ext uri="{FF2B5EF4-FFF2-40B4-BE49-F238E27FC236}">
                <a16:creationId xmlns:a16="http://schemas.microsoft.com/office/drawing/2014/main" id="{54589D52-361E-4E05-A51C-FD0654E8CD46}"/>
              </a:ext>
            </a:extLst>
          </p:cNvPr>
          <p:cNvCxnSpPr>
            <a:stCxn id="34" idx="3"/>
            <a:endCxn id="26" idx="3"/>
          </p:cNvCxnSpPr>
          <p:nvPr/>
        </p:nvCxnSpPr>
        <p:spPr>
          <a:xfrm>
            <a:off x="8139916" y="888468"/>
            <a:ext cx="794" cy="3382964"/>
          </a:xfrm>
          <a:prstGeom prst="bentConnector3">
            <a:avLst>
              <a:gd name="adj1" fmla="val 31023552"/>
            </a:avLst>
          </a:prstGeom>
        </p:spPr>
        <p:style>
          <a:lnRef idx="2">
            <a:schemeClr val="accent1"/>
          </a:lnRef>
          <a:fillRef idx="0">
            <a:schemeClr val="accent1"/>
          </a:fillRef>
          <a:effectRef idx="1">
            <a:schemeClr val="accent1"/>
          </a:effectRef>
          <a:fontRef idx="minor">
            <a:schemeClr val="tx1"/>
          </a:fontRef>
        </p:style>
      </p:cxnSp>
      <p:sp>
        <p:nvSpPr>
          <p:cNvPr id="20" name="Rounded Rectangle 18">
            <a:extLst>
              <a:ext uri="{FF2B5EF4-FFF2-40B4-BE49-F238E27FC236}">
                <a16:creationId xmlns:a16="http://schemas.microsoft.com/office/drawing/2014/main" id="{C75EA9AD-B033-40C4-9C71-712808267F47}"/>
              </a:ext>
            </a:extLst>
          </p:cNvPr>
          <p:cNvSpPr/>
          <p:nvPr/>
        </p:nvSpPr>
        <p:spPr>
          <a:xfrm>
            <a:off x="1066800" y="423597"/>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Master Solution Order List</a:t>
            </a:r>
          </a:p>
        </p:txBody>
      </p:sp>
      <p:sp>
        <p:nvSpPr>
          <p:cNvPr id="22" name="Rounded Rectangle 29">
            <a:extLst>
              <a:ext uri="{FF2B5EF4-FFF2-40B4-BE49-F238E27FC236}">
                <a16:creationId xmlns:a16="http://schemas.microsoft.com/office/drawing/2014/main" id="{1D60B4B3-0C32-4FBF-8231-23118271464A}"/>
              </a:ext>
            </a:extLst>
          </p:cNvPr>
          <p:cNvSpPr/>
          <p:nvPr/>
        </p:nvSpPr>
        <p:spPr>
          <a:xfrm>
            <a:off x="1086237" y="3816085"/>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Order</a:t>
            </a:r>
          </a:p>
        </p:txBody>
      </p:sp>
      <p:cxnSp>
        <p:nvCxnSpPr>
          <p:cNvPr id="33" name="Straight Connector 32">
            <a:extLst>
              <a:ext uri="{FF2B5EF4-FFF2-40B4-BE49-F238E27FC236}">
                <a16:creationId xmlns:a16="http://schemas.microsoft.com/office/drawing/2014/main" id="{4B926500-BD20-4DE0-BBD3-6099561C925D}"/>
              </a:ext>
            </a:extLst>
          </p:cNvPr>
          <p:cNvCxnSpPr>
            <a:stCxn id="22" idx="0"/>
            <a:endCxn id="20" idx="2"/>
          </p:cNvCxnSpPr>
          <p:nvPr/>
        </p:nvCxnSpPr>
        <p:spPr>
          <a:xfrm flipH="1" flipV="1">
            <a:off x="1828800" y="1337997"/>
            <a:ext cx="19437" cy="24780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1D54A42D-F0F3-40E6-A195-B91F6FCAD2F0}"/>
              </a:ext>
            </a:extLst>
          </p:cNvPr>
          <p:cNvCxnSpPr>
            <a:cxnSpLocks/>
            <a:stCxn id="47" idx="1"/>
            <a:endCxn id="22" idx="3"/>
          </p:cNvCxnSpPr>
          <p:nvPr/>
        </p:nvCxnSpPr>
        <p:spPr>
          <a:xfrm flipH="1">
            <a:off x="2610237" y="4264553"/>
            <a:ext cx="964954" cy="8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C12A16FD-2082-41F4-8045-3FD16EF4BC9E}"/>
              </a:ext>
            </a:extLst>
          </p:cNvPr>
          <p:cNvCxnSpPr>
            <a:cxnSpLocks/>
            <a:stCxn id="20" idx="3"/>
            <a:endCxn id="19" idx="1"/>
          </p:cNvCxnSpPr>
          <p:nvPr/>
        </p:nvCxnSpPr>
        <p:spPr>
          <a:xfrm>
            <a:off x="2590800" y="880797"/>
            <a:ext cx="985185" cy="794"/>
          </a:xfrm>
          <a:prstGeom prst="line">
            <a:avLst/>
          </a:prstGeom>
        </p:spPr>
        <p:style>
          <a:lnRef idx="2">
            <a:schemeClr val="accent1"/>
          </a:lnRef>
          <a:fillRef idx="0">
            <a:schemeClr val="accent1"/>
          </a:fillRef>
          <a:effectRef idx="1">
            <a:schemeClr val="accent1"/>
          </a:effectRef>
          <a:fontRef idx="minor">
            <a:schemeClr val="tx1"/>
          </a:fontRef>
        </p:style>
      </p:cxnSp>
      <p:sp>
        <p:nvSpPr>
          <p:cNvPr id="44" name="Rounded Rectangle 29">
            <a:extLst>
              <a:ext uri="{FF2B5EF4-FFF2-40B4-BE49-F238E27FC236}">
                <a16:creationId xmlns:a16="http://schemas.microsoft.com/office/drawing/2014/main" id="{EC1D603F-F540-4EF9-A5D5-410E5429E43A}"/>
              </a:ext>
            </a:extLst>
          </p:cNvPr>
          <p:cNvSpPr/>
          <p:nvPr/>
        </p:nvSpPr>
        <p:spPr>
          <a:xfrm>
            <a:off x="1219200" y="579358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Customer Profile</a:t>
            </a:r>
          </a:p>
        </p:txBody>
      </p:sp>
      <p:cxnSp>
        <p:nvCxnSpPr>
          <p:cNvPr id="42" name="Connector: Elbow 41">
            <a:extLst>
              <a:ext uri="{FF2B5EF4-FFF2-40B4-BE49-F238E27FC236}">
                <a16:creationId xmlns:a16="http://schemas.microsoft.com/office/drawing/2014/main" id="{3CC1CC4F-6D58-4A58-926A-09849DB82B63}"/>
              </a:ext>
            </a:extLst>
          </p:cNvPr>
          <p:cNvCxnSpPr>
            <a:cxnSpLocks/>
          </p:cNvCxnSpPr>
          <p:nvPr/>
        </p:nvCxnSpPr>
        <p:spPr>
          <a:xfrm flipV="1">
            <a:off x="2743200" y="886088"/>
            <a:ext cx="5396716" cy="5362312"/>
          </a:xfrm>
          <a:prstGeom prst="bentConnector3">
            <a:avLst>
              <a:gd name="adj1" fmla="val 113806"/>
            </a:avLst>
          </a:prstGeom>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20D4F981-B2C0-4E0D-91B5-2097A95E26D6}"/>
              </a:ext>
            </a:extLst>
          </p:cNvPr>
          <p:cNvSpPr txBox="1"/>
          <p:nvPr/>
        </p:nvSpPr>
        <p:spPr>
          <a:xfrm>
            <a:off x="5578560" y="5978278"/>
            <a:ext cx="2508248" cy="276999"/>
          </a:xfrm>
          <a:prstGeom prst="rect">
            <a:avLst/>
          </a:prstGeom>
          <a:noFill/>
        </p:spPr>
        <p:txBody>
          <a:bodyPr wrap="square">
            <a:spAutoFit/>
          </a:bodyPr>
          <a:lstStyle/>
          <a:p>
            <a:pPr algn="ctr"/>
            <a:r>
              <a:rPr lang="en-US" sz="1200" dirty="0">
                <a:latin typeface="Euphemia" panose="020B0604020202020204" pitchFamily="34" charset="0"/>
              </a:rPr>
              <a:t>Customer belongs to market</a:t>
            </a:r>
            <a:endParaRPr lang="en-US" sz="1200" dirty="0"/>
          </a:p>
        </p:txBody>
      </p:sp>
      <p:cxnSp>
        <p:nvCxnSpPr>
          <p:cNvPr id="37" name="Connector: Elbow 36">
            <a:extLst>
              <a:ext uri="{FF2B5EF4-FFF2-40B4-BE49-F238E27FC236}">
                <a16:creationId xmlns:a16="http://schemas.microsoft.com/office/drawing/2014/main" id="{CB237778-3CE4-40A7-9BDA-17D70F861F8E}"/>
              </a:ext>
            </a:extLst>
          </p:cNvPr>
          <p:cNvCxnSpPr>
            <a:cxnSpLocks/>
            <a:stCxn id="22" idx="2"/>
            <a:endCxn id="26" idx="2"/>
          </p:cNvCxnSpPr>
          <p:nvPr/>
        </p:nvCxnSpPr>
        <p:spPr>
          <a:xfrm rot="5400000" flipH="1" flipV="1">
            <a:off x="4612546" y="1964322"/>
            <a:ext cx="1853" cy="5530473"/>
          </a:xfrm>
          <a:prstGeom prst="bentConnector3">
            <a:avLst>
              <a:gd name="adj1" fmla="val -12336751"/>
            </a:avLst>
          </a:prstGeom>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A48789ED-A0D9-4F3F-8F45-4C7FF9CE1CEA}"/>
              </a:ext>
            </a:extLst>
          </p:cNvPr>
          <p:cNvCxnSpPr>
            <a:cxnSpLocks/>
            <a:stCxn id="22" idx="1"/>
            <a:endCxn id="44" idx="1"/>
          </p:cNvCxnSpPr>
          <p:nvPr/>
        </p:nvCxnSpPr>
        <p:spPr>
          <a:xfrm rot="10800000" flipH="1" flipV="1">
            <a:off x="1086236" y="4273284"/>
            <a:ext cx="132963" cy="1977495"/>
          </a:xfrm>
          <a:prstGeom prst="bentConnector3">
            <a:avLst>
              <a:gd name="adj1" fmla="val -171928"/>
            </a:avLst>
          </a:prstGeom>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03C521F-B95E-47B6-8274-4B684977C708}"/>
              </a:ext>
            </a:extLst>
          </p:cNvPr>
          <p:cNvSpPr txBox="1"/>
          <p:nvPr/>
        </p:nvSpPr>
        <p:spPr>
          <a:xfrm>
            <a:off x="1792569" y="4949334"/>
            <a:ext cx="6698697" cy="430887"/>
          </a:xfrm>
          <a:prstGeom prst="rect">
            <a:avLst/>
          </a:prstGeom>
          <a:noFill/>
        </p:spPr>
        <p:txBody>
          <a:bodyPr wrap="square">
            <a:spAutoFit/>
          </a:bodyPr>
          <a:lstStyle/>
          <a:p>
            <a:r>
              <a:rPr lang="en-US" sz="1100" dirty="0">
                <a:latin typeface="Euphemia" panose="020B0604020202020204" pitchFamily="34" charset="0"/>
              </a:rPr>
              <a:t>Uses the customer </a:t>
            </a:r>
            <a:r>
              <a:rPr lang="en-US" sz="1100" dirty="0">
                <a:solidFill>
                  <a:srgbClr val="C00000"/>
                </a:solidFill>
                <a:latin typeface="Euphemia" panose="020B0604020202020204" pitchFamily="34" charset="0"/>
              </a:rPr>
              <a:t>market</a:t>
            </a:r>
            <a:r>
              <a:rPr lang="en-US" sz="1100" dirty="0">
                <a:latin typeface="Euphemia" panose="020B0604020202020204" pitchFamily="34" charset="0"/>
              </a:rPr>
              <a:t> and the login channel to find the right market-channel combo to use for the order</a:t>
            </a:r>
            <a:endParaRPr lang="en-US" sz="1100" dirty="0"/>
          </a:p>
        </p:txBody>
      </p:sp>
      <p:cxnSp>
        <p:nvCxnSpPr>
          <p:cNvPr id="43" name="Straight Connector 42">
            <a:extLst>
              <a:ext uri="{FF2B5EF4-FFF2-40B4-BE49-F238E27FC236}">
                <a16:creationId xmlns:a16="http://schemas.microsoft.com/office/drawing/2014/main" id="{8F89BDAA-89B3-4255-8C60-94B50EB1826C}"/>
              </a:ext>
            </a:extLst>
          </p:cNvPr>
          <p:cNvCxnSpPr>
            <a:cxnSpLocks/>
          </p:cNvCxnSpPr>
          <p:nvPr/>
        </p:nvCxnSpPr>
        <p:spPr>
          <a:xfrm flipV="1">
            <a:off x="3411766" y="5155281"/>
            <a:ext cx="0" cy="940784"/>
          </a:xfrm>
          <a:prstGeom prst="line">
            <a:avLst/>
          </a:prstGeom>
          <a:ln>
            <a:solidFill>
              <a:schemeClr val="tx2">
                <a:lumMod val="40000"/>
                <a:lumOff val="60000"/>
              </a:schemeClr>
            </a:solidFill>
            <a:headEnd type="stealth" w="lg" len="lg"/>
          </a:ln>
        </p:spPr>
        <p:style>
          <a:lnRef idx="2">
            <a:schemeClr val="accent1"/>
          </a:lnRef>
          <a:fillRef idx="0">
            <a:schemeClr val="accent1"/>
          </a:fillRef>
          <a:effectRef idx="1">
            <a:schemeClr val="accent1"/>
          </a:effectRef>
          <a:fontRef idx="minor">
            <a:schemeClr val="tx1"/>
          </a:fontRef>
        </p:style>
      </p:cxnSp>
      <p:sp>
        <p:nvSpPr>
          <p:cNvPr id="69" name="Rounded Rectangle 26">
            <a:extLst>
              <a:ext uri="{FF2B5EF4-FFF2-40B4-BE49-F238E27FC236}">
                <a16:creationId xmlns:a16="http://schemas.microsoft.com/office/drawing/2014/main" id="{08830FA2-EDBA-4EE8-80CF-2EAE1803D2C8}"/>
              </a:ext>
            </a:extLst>
          </p:cNvPr>
          <p:cNvSpPr/>
          <p:nvPr/>
        </p:nvSpPr>
        <p:spPr>
          <a:xfrm>
            <a:off x="3583274" y="5359079"/>
            <a:ext cx="1524000" cy="914400"/>
          </a:xfrm>
          <a:prstGeom prst="roundRect">
            <a:avLst/>
          </a:prstGeom>
          <a:solidFill>
            <a:srgbClr val="66CCFF">
              <a:alpha val="1000"/>
            </a:srgb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Product</a:t>
            </a:r>
          </a:p>
        </p:txBody>
      </p:sp>
      <p:cxnSp>
        <p:nvCxnSpPr>
          <p:cNvPr id="70" name="Straight Connector 69">
            <a:extLst>
              <a:ext uri="{FF2B5EF4-FFF2-40B4-BE49-F238E27FC236}">
                <a16:creationId xmlns:a16="http://schemas.microsoft.com/office/drawing/2014/main" id="{9F78C224-C57B-48AC-867A-F081DE8F0046}"/>
              </a:ext>
            </a:extLst>
          </p:cNvPr>
          <p:cNvCxnSpPr>
            <a:cxnSpLocks/>
            <a:endCxn id="47" idx="2"/>
          </p:cNvCxnSpPr>
          <p:nvPr/>
        </p:nvCxnSpPr>
        <p:spPr>
          <a:xfrm flipV="1">
            <a:off x="4337191" y="4721753"/>
            <a:ext cx="0" cy="868362"/>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25AA1F4D-BCD4-4336-A2B9-92BD71D31F7A}"/>
              </a:ext>
            </a:extLst>
          </p:cNvPr>
          <p:cNvSpPr txBox="1"/>
          <p:nvPr/>
        </p:nvSpPr>
        <p:spPr>
          <a:xfrm rot="16200000">
            <a:off x="-2449476" y="2721811"/>
            <a:ext cx="5830442" cy="707886"/>
          </a:xfrm>
          <a:prstGeom prst="rect">
            <a:avLst/>
          </a:prstGeom>
          <a:noFill/>
        </p:spPr>
        <p:txBody>
          <a:bodyPr wrap="none" rtlCol="0">
            <a:spAutoFit/>
          </a:bodyPr>
          <a:lstStyle/>
          <a:p>
            <a:r>
              <a:rPr lang="en-US" sz="4000" dirty="0"/>
              <a:t>The Model Coding Steps</a:t>
            </a:r>
          </a:p>
        </p:txBody>
      </p:sp>
      <p:cxnSp>
        <p:nvCxnSpPr>
          <p:cNvPr id="88" name="Straight Connector 87">
            <a:extLst>
              <a:ext uri="{FF2B5EF4-FFF2-40B4-BE49-F238E27FC236}">
                <a16:creationId xmlns:a16="http://schemas.microsoft.com/office/drawing/2014/main" id="{477DADA1-16E7-4513-A41A-893204CE8B19}"/>
              </a:ext>
            </a:extLst>
          </p:cNvPr>
          <p:cNvCxnSpPr/>
          <p:nvPr/>
        </p:nvCxnSpPr>
        <p:spPr>
          <a:xfrm>
            <a:off x="5029200" y="1345668"/>
            <a:ext cx="1676400" cy="2540532"/>
          </a:xfrm>
          <a:prstGeom prst="line">
            <a:avLst/>
          </a:prstGeom>
        </p:spPr>
        <p:style>
          <a:lnRef idx="2">
            <a:schemeClr val="accent1"/>
          </a:lnRef>
          <a:fillRef idx="0">
            <a:schemeClr val="accent1"/>
          </a:fillRef>
          <a:effectRef idx="1">
            <a:schemeClr val="accent1"/>
          </a:effectRef>
          <a:fontRef idx="minor">
            <a:schemeClr val="tx1"/>
          </a:fontRef>
        </p:style>
      </p:cxnSp>
      <p:sp>
        <p:nvSpPr>
          <p:cNvPr id="100" name="Oval 46">
            <a:extLst>
              <a:ext uri="{FF2B5EF4-FFF2-40B4-BE49-F238E27FC236}">
                <a16:creationId xmlns:a16="http://schemas.microsoft.com/office/drawing/2014/main" id="{F38FE075-DF0F-4443-B85E-9DF1E9ED7C77}"/>
              </a:ext>
            </a:extLst>
          </p:cNvPr>
          <p:cNvSpPr>
            <a:spLocks noChangeArrowheads="1"/>
          </p:cNvSpPr>
          <p:nvPr/>
        </p:nvSpPr>
        <p:spPr bwMode="auto">
          <a:xfrm rot="10800000">
            <a:off x="3505200" y="162188"/>
            <a:ext cx="533400" cy="533400"/>
          </a:xfrm>
          <a:prstGeom prst="ellipse">
            <a:avLst/>
          </a:prstGeom>
          <a:solidFill>
            <a:srgbClr val="DDDDDD">
              <a:alpha val="64000"/>
            </a:srgbClr>
          </a:solidFill>
          <a:ln w="12700" algn="ctr">
            <a:solidFill>
              <a:srgbClr val="B2B2B2"/>
            </a:solidFill>
            <a:round/>
            <a:headEnd/>
            <a:tailEnd/>
          </a:ln>
          <a:effectLst/>
        </p:spPr>
        <p:txBody>
          <a:bodyPr rot="10800000" wrap="none" anchor="ctr"/>
          <a:lstStyle/>
          <a:p>
            <a:pPr marL="0" marR="0" lvl="0" indent="0" algn="ctr" defTabSz="914400" eaLnBrk="1" fontAlgn="auto" latinLnBrk="0" hangingPunct="1">
              <a:lnSpc>
                <a:spcPct val="100000"/>
              </a:lnSpc>
              <a:spcBef>
                <a:spcPct val="20000"/>
              </a:spcBef>
              <a:spcAft>
                <a:spcPts val="0"/>
              </a:spcAft>
              <a:buClr>
                <a:srgbClr val="CCFF33"/>
              </a:buClr>
              <a:buSzPct val="70000"/>
              <a:buFont typeface="Wingdings" pitchFamily="2" charset="2"/>
              <a:buNone/>
              <a:tabLst/>
              <a:defRPr/>
            </a:pPr>
            <a:r>
              <a:rPr kumimoji="0" lang="en-US" sz="3200" b="0" i="0" u="none" strike="noStrike" kern="0" cap="none" spc="0" normalizeH="0" baseline="0" noProof="0" dirty="0">
                <a:ln>
                  <a:noFill/>
                </a:ln>
                <a:solidFill>
                  <a:srgbClr val="808080"/>
                </a:solidFill>
                <a:effectLst/>
                <a:uLnTx/>
                <a:uFillTx/>
                <a:latin typeface="Arial" pitchFamily="34" charset="0"/>
                <a:ea typeface="+mn-ea"/>
              </a:rPr>
              <a:t>1</a:t>
            </a:r>
          </a:p>
        </p:txBody>
      </p:sp>
      <p:sp>
        <p:nvSpPr>
          <p:cNvPr id="101" name="Oval 47">
            <a:extLst>
              <a:ext uri="{FF2B5EF4-FFF2-40B4-BE49-F238E27FC236}">
                <a16:creationId xmlns:a16="http://schemas.microsoft.com/office/drawing/2014/main" id="{BA0692A0-B1AE-452D-B068-4041ACDF682B}"/>
              </a:ext>
            </a:extLst>
          </p:cNvPr>
          <p:cNvSpPr>
            <a:spLocks noChangeArrowheads="1"/>
          </p:cNvSpPr>
          <p:nvPr/>
        </p:nvSpPr>
        <p:spPr bwMode="auto">
          <a:xfrm rot="10800000">
            <a:off x="7711626" y="90973"/>
            <a:ext cx="533400" cy="533400"/>
          </a:xfrm>
          <a:prstGeom prst="ellipse">
            <a:avLst/>
          </a:prstGeom>
          <a:solidFill>
            <a:srgbClr val="DDDDDD">
              <a:alpha val="64000"/>
            </a:srgbClr>
          </a:solidFill>
          <a:ln w="12700" algn="ctr">
            <a:solidFill>
              <a:srgbClr val="B2B2B2"/>
            </a:solidFill>
            <a:round/>
            <a:headEnd/>
            <a:tailEnd/>
          </a:ln>
          <a:effectLst/>
        </p:spPr>
        <p:txBody>
          <a:bodyPr rot="10800000" wrap="none" anchor="ctr"/>
          <a:lstStyle/>
          <a:p>
            <a:pPr marL="0" marR="0" lvl="0" indent="0" algn="ctr" defTabSz="914400" eaLnBrk="1" fontAlgn="auto" latinLnBrk="0" hangingPunct="1">
              <a:lnSpc>
                <a:spcPct val="100000"/>
              </a:lnSpc>
              <a:spcBef>
                <a:spcPct val="20000"/>
              </a:spcBef>
              <a:spcAft>
                <a:spcPts val="0"/>
              </a:spcAft>
              <a:buClr>
                <a:srgbClr val="CCFF33"/>
              </a:buClr>
              <a:buSzPct val="70000"/>
              <a:buFont typeface="Wingdings" pitchFamily="2" charset="2"/>
              <a:buNone/>
              <a:tabLst/>
              <a:defRPr/>
            </a:pPr>
            <a:r>
              <a:rPr kumimoji="0" lang="en-US" sz="3200" b="0" i="0" u="none" strike="noStrike" kern="0" cap="none" spc="0" normalizeH="0" baseline="0" noProof="0">
                <a:ln>
                  <a:noFill/>
                </a:ln>
                <a:solidFill>
                  <a:srgbClr val="808080"/>
                </a:solidFill>
                <a:effectLst/>
                <a:uLnTx/>
                <a:uFillTx/>
                <a:latin typeface="Arial" pitchFamily="34" charset="0"/>
                <a:ea typeface="+mn-ea"/>
              </a:rPr>
              <a:t>2</a:t>
            </a:r>
          </a:p>
        </p:txBody>
      </p:sp>
      <p:sp>
        <p:nvSpPr>
          <p:cNvPr id="102" name="Oval 49">
            <a:extLst>
              <a:ext uri="{FF2B5EF4-FFF2-40B4-BE49-F238E27FC236}">
                <a16:creationId xmlns:a16="http://schemas.microsoft.com/office/drawing/2014/main" id="{A8159522-F34E-458C-850A-8691B545BE14}"/>
              </a:ext>
            </a:extLst>
          </p:cNvPr>
          <p:cNvSpPr>
            <a:spLocks noChangeArrowheads="1"/>
          </p:cNvSpPr>
          <p:nvPr/>
        </p:nvSpPr>
        <p:spPr bwMode="auto">
          <a:xfrm rot="10800000">
            <a:off x="6649722" y="2240733"/>
            <a:ext cx="533400" cy="533400"/>
          </a:xfrm>
          <a:prstGeom prst="ellipse">
            <a:avLst/>
          </a:prstGeom>
          <a:solidFill>
            <a:srgbClr val="DDDDDD">
              <a:alpha val="64000"/>
            </a:srgbClr>
          </a:solidFill>
          <a:ln w="12700" algn="ctr">
            <a:solidFill>
              <a:srgbClr val="B2B2B2"/>
            </a:solidFill>
            <a:round/>
            <a:headEnd/>
            <a:tailEnd/>
          </a:ln>
          <a:effectLst/>
        </p:spPr>
        <p:txBody>
          <a:bodyPr rot="10800000" wrap="none" anchor="ctr"/>
          <a:lstStyle/>
          <a:p>
            <a:pPr marL="0" marR="0" lvl="0" indent="0" algn="ctr" defTabSz="914400" eaLnBrk="1" fontAlgn="auto" latinLnBrk="0" hangingPunct="1">
              <a:lnSpc>
                <a:spcPct val="100000"/>
              </a:lnSpc>
              <a:spcBef>
                <a:spcPct val="20000"/>
              </a:spcBef>
              <a:spcAft>
                <a:spcPts val="0"/>
              </a:spcAft>
              <a:buClr>
                <a:srgbClr val="CCFF33"/>
              </a:buClr>
              <a:buSzPct val="70000"/>
              <a:buFont typeface="Wingdings" pitchFamily="2" charset="2"/>
              <a:buNone/>
              <a:tabLst/>
              <a:defRPr/>
            </a:pPr>
            <a:r>
              <a:rPr kumimoji="0" lang="en-US" sz="3200" b="0" i="0" u="none" strike="noStrike" kern="0" cap="none" spc="0" normalizeH="0" baseline="0" noProof="0">
                <a:ln>
                  <a:noFill/>
                </a:ln>
                <a:solidFill>
                  <a:srgbClr val="808080"/>
                </a:solidFill>
                <a:effectLst/>
                <a:uLnTx/>
                <a:uFillTx/>
                <a:latin typeface="Arial" pitchFamily="34" charset="0"/>
                <a:ea typeface="+mn-ea"/>
              </a:rPr>
              <a:t>3</a:t>
            </a:r>
          </a:p>
        </p:txBody>
      </p:sp>
      <p:sp>
        <p:nvSpPr>
          <p:cNvPr id="103" name="Oval 51">
            <a:extLst>
              <a:ext uri="{FF2B5EF4-FFF2-40B4-BE49-F238E27FC236}">
                <a16:creationId xmlns:a16="http://schemas.microsoft.com/office/drawing/2014/main" id="{AE4ED311-2846-4ED8-9AD1-8DB6EC82CA14}"/>
              </a:ext>
            </a:extLst>
          </p:cNvPr>
          <p:cNvSpPr>
            <a:spLocks noChangeArrowheads="1"/>
          </p:cNvSpPr>
          <p:nvPr/>
        </p:nvSpPr>
        <p:spPr bwMode="auto">
          <a:xfrm rot="10800000">
            <a:off x="4471935" y="2056342"/>
            <a:ext cx="533400" cy="533400"/>
          </a:xfrm>
          <a:prstGeom prst="ellipse">
            <a:avLst/>
          </a:prstGeom>
          <a:solidFill>
            <a:srgbClr val="DDDDDD">
              <a:alpha val="64000"/>
            </a:srgbClr>
          </a:solidFill>
          <a:ln w="12700" algn="ctr">
            <a:solidFill>
              <a:srgbClr val="B2B2B2"/>
            </a:solidFill>
            <a:round/>
            <a:headEnd/>
            <a:tailEnd/>
          </a:ln>
          <a:effectLst/>
        </p:spPr>
        <p:txBody>
          <a:bodyPr rot="10800000" wrap="none" anchor="ctr"/>
          <a:lstStyle/>
          <a:p>
            <a:pPr marL="0" marR="0" lvl="0" indent="0" algn="ctr" defTabSz="914400" eaLnBrk="1" fontAlgn="auto" latinLnBrk="0" hangingPunct="1">
              <a:lnSpc>
                <a:spcPct val="100000"/>
              </a:lnSpc>
              <a:spcBef>
                <a:spcPct val="20000"/>
              </a:spcBef>
              <a:spcAft>
                <a:spcPts val="0"/>
              </a:spcAft>
              <a:buClr>
                <a:srgbClr val="CCFF33"/>
              </a:buClr>
              <a:buSzPct val="70000"/>
              <a:buFont typeface="Wingdings" pitchFamily="2" charset="2"/>
              <a:buNone/>
              <a:tabLst/>
              <a:defRPr/>
            </a:pPr>
            <a:r>
              <a:rPr kumimoji="0" lang="en-US" sz="3200" b="0" i="0" u="none" strike="noStrike" kern="0" cap="none" spc="0" normalizeH="0" baseline="0" noProof="0">
                <a:ln>
                  <a:noFill/>
                </a:ln>
                <a:solidFill>
                  <a:srgbClr val="808080"/>
                </a:solidFill>
                <a:effectLst/>
                <a:uLnTx/>
                <a:uFillTx/>
                <a:latin typeface="Arial" pitchFamily="34" charset="0"/>
                <a:ea typeface="+mn-ea"/>
              </a:rPr>
              <a:t>5</a:t>
            </a:r>
          </a:p>
        </p:txBody>
      </p:sp>
      <p:sp>
        <p:nvSpPr>
          <p:cNvPr id="104" name="Oval 52">
            <a:extLst>
              <a:ext uri="{FF2B5EF4-FFF2-40B4-BE49-F238E27FC236}">
                <a16:creationId xmlns:a16="http://schemas.microsoft.com/office/drawing/2014/main" id="{D2B4802C-26D3-4E60-A21E-A5CFDB216D4A}"/>
              </a:ext>
            </a:extLst>
          </p:cNvPr>
          <p:cNvSpPr>
            <a:spLocks noChangeArrowheads="1"/>
          </p:cNvSpPr>
          <p:nvPr/>
        </p:nvSpPr>
        <p:spPr bwMode="auto">
          <a:xfrm rot="10800000">
            <a:off x="4416892" y="3449638"/>
            <a:ext cx="533400" cy="533400"/>
          </a:xfrm>
          <a:prstGeom prst="ellipse">
            <a:avLst/>
          </a:prstGeom>
          <a:solidFill>
            <a:srgbClr val="DDDDDD">
              <a:alpha val="64000"/>
            </a:srgbClr>
          </a:solidFill>
          <a:ln w="12700" algn="ctr">
            <a:solidFill>
              <a:srgbClr val="B2B2B2"/>
            </a:solidFill>
            <a:round/>
            <a:headEnd/>
            <a:tailEnd/>
          </a:ln>
          <a:effectLst/>
        </p:spPr>
        <p:txBody>
          <a:bodyPr rot="10800000" wrap="none" anchor="ctr"/>
          <a:lstStyle/>
          <a:p>
            <a:pPr marL="0" marR="0" lvl="0" indent="0" algn="ctr" defTabSz="914400" eaLnBrk="1" fontAlgn="auto" latinLnBrk="0" hangingPunct="1">
              <a:lnSpc>
                <a:spcPct val="100000"/>
              </a:lnSpc>
              <a:spcBef>
                <a:spcPct val="20000"/>
              </a:spcBef>
              <a:spcAft>
                <a:spcPts val="0"/>
              </a:spcAft>
              <a:buClr>
                <a:srgbClr val="CCFF33"/>
              </a:buClr>
              <a:buSzPct val="70000"/>
              <a:buFont typeface="Wingdings" pitchFamily="2" charset="2"/>
              <a:buNone/>
              <a:tabLst/>
              <a:defRPr/>
            </a:pPr>
            <a:r>
              <a:rPr kumimoji="0" lang="en-US" sz="3200" b="0" i="0" u="none" strike="noStrike" kern="0" cap="none" spc="0" normalizeH="0" baseline="0" noProof="0">
                <a:ln>
                  <a:noFill/>
                </a:ln>
                <a:solidFill>
                  <a:srgbClr val="808080"/>
                </a:solidFill>
                <a:effectLst/>
                <a:uLnTx/>
                <a:uFillTx/>
                <a:latin typeface="Arial" pitchFamily="34" charset="0"/>
                <a:ea typeface="+mn-ea"/>
              </a:rPr>
              <a:t>6</a:t>
            </a:r>
          </a:p>
        </p:txBody>
      </p:sp>
      <p:sp>
        <p:nvSpPr>
          <p:cNvPr id="105" name="Oval 53">
            <a:extLst>
              <a:ext uri="{FF2B5EF4-FFF2-40B4-BE49-F238E27FC236}">
                <a16:creationId xmlns:a16="http://schemas.microsoft.com/office/drawing/2014/main" id="{80A2D538-D443-4550-B9CC-7E3098C8A170}"/>
              </a:ext>
            </a:extLst>
          </p:cNvPr>
          <p:cNvSpPr>
            <a:spLocks noChangeArrowheads="1"/>
          </p:cNvSpPr>
          <p:nvPr/>
        </p:nvSpPr>
        <p:spPr bwMode="auto">
          <a:xfrm rot="10800000">
            <a:off x="1600200" y="94941"/>
            <a:ext cx="533400" cy="533400"/>
          </a:xfrm>
          <a:prstGeom prst="ellipse">
            <a:avLst/>
          </a:prstGeom>
          <a:solidFill>
            <a:srgbClr val="DDDDDD">
              <a:alpha val="64000"/>
            </a:srgbClr>
          </a:solidFill>
          <a:ln w="12700" algn="ctr">
            <a:solidFill>
              <a:srgbClr val="B2B2B2"/>
            </a:solidFill>
            <a:round/>
            <a:headEnd/>
            <a:tailEnd/>
          </a:ln>
          <a:effectLst/>
        </p:spPr>
        <p:txBody>
          <a:bodyPr rot="10800000" wrap="none" anchor="ctr"/>
          <a:lstStyle/>
          <a:p>
            <a:pPr marL="0" marR="0" lvl="0" indent="0" algn="ctr" defTabSz="914400" eaLnBrk="1" fontAlgn="auto" latinLnBrk="0" hangingPunct="1">
              <a:lnSpc>
                <a:spcPct val="100000"/>
              </a:lnSpc>
              <a:spcBef>
                <a:spcPct val="20000"/>
              </a:spcBef>
              <a:spcAft>
                <a:spcPts val="0"/>
              </a:spcAft>
              <a:buClr>
                <a:srgbClr val="CCFF33"/>
              </a:buClr>
              <a:buSzPct val="70000"/>
              <a:buFont typeface="Wingdings" pitchFamily="2" charset="2"/>
              <a:buNone/>
              <a:tabLst/>
              <a:defRPr/>
            </a:pPr>
            <a:r>
              <a:rPr kumimoji="0" lang="en-US" sz="3200" b="0" i="0" u="none" strike="noStrike" kern="0" cap="none" spc="0" normalizeH="0" baseline="0" noProof="0">
                <a:ln>
                  <a:noFill/>
                </a:ln>
                <a:solidFill>
                  <a:srgbClr val="808080"/>
                </a:solidFill>
                <a:effectLst/>
                <a:uLnTx/>
                <a:uFillTx/>
                <a:latin typeface="Arial" pitchFamily="34" charset="0"/>
                <a:ea typeface="+mn-ea"/>
              </a:rPr>
              <a:t>7</a:t>
            </a:r>
          </a:p>
        </p:txBody>
      </p:sp>
      <p:sp>
        <p:nvSpPr>
          <p:cNvPr id="106" name="Oval 54">
            <a:extLst>
              <a:ext uri="{FF2B5EF4-FFF2-40B4-BE49-F238E27FC236}">
                <a16:creationId xmlns:a16="http://schemas.microsoft.com/office/drawing/2014/main" id="{3D757202-307A-489A-B96A-10DD6A13F5C2}"/>
              </a:ext>
            </a:extLst>
          </p:cNvPr>
          <p:cNvSpPr>
            <a:spLocks noChangeArrowheads="1"/>
          </p:cNvSpPr>
          <p:nvPr/>
        </p:nvSpPr>
        <p:spPr bwMode="auto">
          <a:xfrm rot="10800000">
            <a:off x="1000466" y="3365026"/>
            <a:ext cx="533400" cy="533400"/>
          </a:xfrm>
          <a:prstGeom prst="ellipse">
            <a:avLst/>
          </a:prstGeom>
          <a:solidFill>
            <a:srgbClr val="DDDDDD">
              <a:alpha val="64000"/>
            </a:srgbClr>
          </a:solidFill>
          <a:ln w="12700" algn="ctr">
            <a:solidFill>
              <a:srgbClr val="B2B2B2"/>
            </a:solidFill>
            <a:round/>
            <a:headEnd/>
            <a:tailEnd/>
          </a:ln>
          <a:effectLst/>
        </p:spPr>
        <p:txBody>
          <a:bodyPr rot="10800000" wrap="none" anchor="ctr"/>
          <a:lstStyle/>
          <a:p>
            <a:pPr marL="0" marR="0" lvl="0" indent="0" algn="ctr" defTabSz="914400" eaLnBrk="1" fontAlgn="auto" latinLnBrk="0" hangingPunct="1">
              <a:lnSpc>
                <a:spcPct val="100000"/>
              </a:lnSpc>
              <a:spcBef>
                <a:spcPct val="20000"/>
              </a:spcBef>
              <a:spcAft>
                <a:spcPts val="0"/>
              </a:spcAft>
              <a:buClr>
                <a:srgbClr val="CCFF33"/>
              </a:buClr>
              <a:buSzPct val="70000"/>
              <a:buFont typeface="Wingdings" pitchFamily="2" charset="2"/>
              <a:buNone/>
              <a:tabLst/>
              <a:defRPr/>
            </a:pPr>
            <a:r>
              <a:rPr kumimoji="0" lang="en-US" sz="3200" b="0" i="0" u="none" strike="noStrike" kern="0" cap="none" spc="0" normalizeH="0" baseline="0" noProof="0">
                <a:ln>
                  <a:noFill/>
                </a:ln>
                <a:solidFill>
                  <a:srgbClr val="808080"/>
                </a:solidFill>
                <a:effectLst/>
                <a:uLnTx/>
                <a:uFillTx/>
                <a:latin typeface="Arial" pitchFamily="34" charset="0"/>
                <a:ea typeface="+mn-ea"/>
              </a:rPr>
              <a:t>8</a:t>
            </a:r>
          </a:p>
        </p:txBody>
      </p:sp>
      <p:sp>
        <p:nvSpPr>
          <p:cNvPr id="108" name="Oval 58">
            <a:extLst>
              <a:ext uri="{FF2B5EF4-FFF2-40B4-BE49-F238E27FC236}">
                <a16:creationId xmlns:a16="http://schemas.microsoft.com/office/drawing/2014/main" id="{7B138C95-B5A5-42FB-9E26-10B256C46F38}"/>
              </a:ext>
            </a:extLst>
          </p:cNvPr>
          <p:cNvSpPr>
            <a:spLocks noChangeArrowheads="1"/>
          </p:cNvSpPr>
          <p:nvPr/>
        </p:nvSpPr>
        <p:spPr bwMode="auto">
          <a:xfrm rot="10800000">
            <a:off x="7606516" y="3365026"/>
            <a:ext cx="533400" cy="533400"/>
          </a:xfrm>
          <a:prstGeom prst="ellipse">
            <a:avLst/>
          </a:prstGeom>
          <a:solidFill>
            <a:srgbClr val="DDDDDD">
              <a:alpha val="64000"/>
            </a:srgbClr>
          </a:solidFill>
          <a:ln w="12700" algn="ctr">
            <a:solidFill>
              <a:srgbClr val="B2B2B2"/>
            </a:solidFill>
            <a:round/>
            <a:headEnd/>
            <a:tailEnd/>
          </a:ln>
          <a:effectLst/>
        </p:spPr>
        <p:txBody>
          <a:bodyPr rot="10800000" wrap="none" anchor="ctr"/>
          <a:lstStyle/>
          <a:p>
            <a:pPr marL="0" marR="0" lvl="0" indent="0" algn="ctr" defTabSz="914400" eaLnBrk="1" fontAlgn="auto" latinLnBrk="0" hangingPunct="1">
              <a:lnSpc>
                <a:spcPct val="100000"/>
              </a:lnSpc>
              <a:spcBef>
                <a:spcPct val="20000"/>
              </a:spcBef>
              <a:spcAft>
                <a:spcPts val="0"/>
              </a:spcAft>
              <a:buClr>
                <a:srgbClr val="CCFF33"/>
              </a:buClr>
              <a:buSzPct val="70000"/>
              <a:buFont typeface="Wingdings" pitchFamily="2" charset="2"/>
              <a:buNone/>
              <a:tabLst/>
              <a:defRPr/>
            </a:pPr>
            <a:r>
              <a:rPr kumimoji="0" lang="en-US" sz="3200" b="0" i="0" u="none" strike="noStrike" kern="0" cap="none" spc="0" normalizeH="0" baseline="0" noProof="0">
                <a:ln>
                  <a:noFill/>
                </a:ln>
                <a:solidFill>
                  <a:srgbClr val="808080"/>
                </a:solidFill>
                <a:effectLst/>
                <a:uLnTx/>
                <a:uFillTx/>
                <a:latin typeface="Arial" pitchFamily="34" charset="0"/>
                <a:ea typeface="+mn-ea"/>
              </a:rPr>
              <a:t>4</a:t>
            </a:r>
          </a:p>
        </p:txBody>
      </p:sp>
      <p:sp>
        <p:nvSpPr>
          <p:cNvPr id="109" name="Oval 47">
            <a:extLst>
              <a:ext uri="{FF2B5EF4-FFF2-40B4-BE49-F238E27FC236}">
                <a16:creationId xmlns:a16="http://schemas.microsoft.com/office/drawing/2014/main" id="{2867A3D7-F717-4F4C-B1FF-C3EF35B0182D}"/>
              </a:ext>
            </a:extLst>
          </p:cNvPr>
          <p:cNvSpPr>
            <a:spLocks noChangeArrowheads="1"/>
          </p:cNvSpPr>
          <p:nvPr/>
        </p:nvSpPr>
        <p:spPr bwMode="auto">
          <a:xfrm rot="10800000">
            <a:off x="4525450" y="5484266"/>
            <a:ext cx="533400" cy="533400"/>
          </a:xfrm>
          <a:prstGeom prst="ellipse">
            <a:avLst/>
          </a:prstGeom>
          <a:solidFill>
            <a:srgbClr val="DDDDDD">
              <a:alpha val="64000"/>
            </a:srgbClr>
          </a:solidFill>
          <a:ln w="12700" algn="ctr">
            <a:solidFill>
              <a:srgbClr val="B2B2B2"/>
            </a:solidFill>
            <a:round/>
            <a:headEnd/>
            <a:tailEnd/>
          </a:ln>
          <a:effectLst/>
        </p:spPr>
        <p:txBody>
          <a:bodyPr rot="10800000" wrap="none" anchor="ctr"/>
          <a:lstStyle/>
          <a:p>
            <a:pPr marL="0" marR="0" lvl="0" indent="0" algn="ctr" defTabSz="914400" eaLnBrk="1" fontAlgn="auto" latinLnBrk="0" hangingPunct="1">
              <a:lnSpc>
                <a:spcPct val="100000"/>
              </a:lnSpc>
              <a:spcBef>
                <a:spcPct val="20000"/>
              </a:spcBef>
              <a:spcAft>
                <a:spcPts val="0"/>
              </a:spcAft>
              <a:buClr>
                <a:srgbClr val="CCFF33"/>
              </a:buClr>
              <a:buSzPct val="70000"/>
              <a:buFont typeface="Wingdings" pitchFamily="2" charset="2"/>
              <a:buNone/>
              <a:tabLst/>
              <a:defRPr/>
            </a:pPr>
            <a:r>
              <a:rPr kumimoji="0" lang="en-US" sz="3200" b="0" i="0" u="none" strike="noStrike" kern="0" cap="none" spc="0" normalizeH="0" baseline="0" noProof="0" dirty="0">
                <a:ln>
                  <a:noFill/>
                </a:ln>
                <a:solidFill>
                  <a:srgbClr val="808080"/>
                </a:solidFill>
                <a:effectLst/>
                <a:uLnTx/>
                <a:uFillTx/>
                <a:latin typeface="Arial" pitchFamily="34" charset="0"/>
                <a:ea typeface="+mn-ea"/>
              </a:rPr>
              <a:t>1</a:t>
            </a:r>
          </a:p>
        </p:txBody>
      </p:sp>
      <p:sp>
        <p:nvSpPr>
          <p:cNvPr id="110" name="Oval 47">
            <a:extLst>
              <a:ext uri="{FF2B5EF4-FFF2-40B4-BE49-F238E27FC236}">
                <a16:creationId xmlns:a16="http://schemas.microsoft.com/office/drawing/2014/main" id="{9FABF1CC-C0E6-4E2A-AEC6-764F4D3472B7}"/>
              </a:ext>
            </a:extLst>
          </p:cNvPr>
          <p:cNvSpPr>
            <a:spLocks noChangeArrowheads="1"/>
          </p:cNvSpPr>
          <p:nvPr/>
        </p:nvSpPr>
        <p:spPr bwMode="auto">
          <a:xfrm rot="10800000">
            <a:off x="2479155" y="5500323"/>
            <a:ext cx="533400" cy="533400"/>
          </a:xfrm>
          <a:prstGeom prst="ellipse">
            <a:avLst/>
          </a:prstGeom>
          <a:solidFill>
            <a:srgbClr val="DDDDDD">
              <a:alpha val="64000"/>
            </a:srgbClr>
          </a:solidFill>
          <a:ln w="12700" algn="ctr">
            <a:solidFill>
              <a:srgbClr val="B2B2B2"/>
            </a:solidFill>
            <a:round/>
            <a:headEnd/>
            <a:tailEnd/>
          </a:ln>
          <a:effectLst/>
        </p:spPr>
        <p:txBody>
          <a:bodyPr rot="10800000" wrap="none" anchor="ctr"/>
          <a:lstStyle/>
          <a:p>
            <a:pPr marL="0" marR="0" lvl="0" indent="0" algn="ctr" defTabSz="914400" eaLnBrk="1" fontAlgn="auto" latinLnBrk="0" hangingPunct="1">
              <a:lnSpc>
                <a:spcPct val="100000"/>
              </a:lnSpc>
              <a:spcBef>
                <a:spcPct val="20000"/>
              </a:spcBef>
              <a:spcAft>
                <a:spcPts val="0"/>
              </a:spcAft>
              <a:buClr>
                <a:srgbClr val="CCFF33"/>
              </a:buClr>
              <a:buSzPct val="70000"/>
              <a:buFont typeface="Wingdings" pitchFamily="2" charset="2"/>
              <a:buNone/>
              <a:tabLst/>
              <a:defRPr/>
            </a:pPr>
            <a:r>
              <a:rPr kumimoji="0" lang="en-US" sz="3200" b="0" i="0" u="none" strike="noStrike" kern="0" cap="none" spc="0" normalizeH="0" baseline="0" noProof="0" dirty="0">
                <a:ln>
                  <a:noFill/>
                </a:ln>
                <a:solidFill>
                  <a:srgbClr val="808080"/>
                </a:solidFill>
                <a:effectLst/>
                <a:uLnTx/>
                <a:uFillTx/>
                <a:latin typeface="Arial" pitchFamily="34" charset="0"/>
                <a:ea typeface="+mn-ea"/>
              </a:rPr>
              <a:t>1</a:t>
            </a:r>
          </a:p>
        </p:txBody>
      </p:sp>
      <p:sp>
        <p:nvSpPr>
          <p:cNvPr id="111" name="Oval 47">
            <a:extLst>
              <a:ext uri="{FF2B5EF4-FFF2-40B4-BE49-F238E27FC236}">
                <a16:creationId xmlns:a16="http://schemas.microsoft.com/office/drawing/2014/main" id="{0A6D49E1-B23C-4F2C-841C-63FF375A8597}"/>
              </a:ext>
            </a:extLst>
          </p:cNvPr>
          <p:cNvSpPr>
            <a:spLocks noChangeArrowheads="1"/>
          </p:cNvSpPr>
          <p:nvPr/>
        </p:nvSpPr>
        <p:spPr bwMode="auto">
          <a:xfrm rot="10800000">
            <a:off x="6334123" y="6464221"/>
            <a:ext cx="336553" cy="325064"/>
          </a:xfrm>
          <a:prstGeom prst="ellipse">
            <a:avLst/>
          </a:prstGeom>
          <a:solidFill>
            <a:srgbClr val="DDDDDD">
              <a:alpha val="64000"/>
            </a:srgbClr>
          </a:solidFill>
          <a:ln w="12700" algn="ctr">
            <a:solidFill>
              <a:srgbClr val="B2B2B2"/>
            </a:solidFill>
            <a:round/>
            <a:headEnd/>
            <a:tailEnd/>
          </a:ln>
          <a:effectLst/>
        </p:spPr>
        <p:txBody>
          <a:bodyPr rot="10800000" wrap="none" anchor="ctr"/>
          <a:lstStyle/>
          <a:p>
            <a:pPr marL="0" marR="0" lvl="0" indent="0" algn="ctr" defTabSz="914400" eaLnBrk="1" fontAlgn="auto" latinLnBrk="0" hangingPunct="1">
              <a:lnSpc>
                <a:spcPct val="100000"/>
              </a:lnSpc>
              <a:spcBef>
                <a:spcPct val="20000"/>
              </a:spcBef>
              <a:spcAft>
                <a:spcPts val="0"/>
              </a:spcAft>
              <a:buClr>
                <a:srgbClr val="CCFF33"/>
              </a:buClr>
              <a:buSzPct val="70000"/>
              <a:buFont typeface="Wingdings" pitchFamily="2" charset="2"/>
              <a:buNone/>
              <a:tabLst/>
              <a:defRPr/>
            </a:pPr>
            <a:r>
              <a:rPr kumimoji="0" lang="en-US" sz="3200" b="0" i="0" u="none" strike="noStrike" kern="0" cap="none" spc="0" normalizeH="0" baseline="0" noProof="0" dirty="0">
                <a:ln>
                  <a:noFill/>
                </a:ln>
                <a:solidFill>
                  <a:srgbClr val="808080"/>
                </a:solidFill>
                <a:effectLst/>
                <a:uLnTx/>
                <a:uFillTx/>
                <a:latin typeface="Arial" pitchFamily="34" charset="0"/>
                <a:ea typeface="+mn-ea"/>
              </a:rPr>
              <a:t>1</a:t>
            </a:r>
          </a:p>
        </p:txBody>
      </p:sp>
      <p:sp>
        <p:nvSpPr>
          <p:cNvPr id="112" name="TextBox 111">
            <a:extLst>
              <a:ext uri="{FF2B5EF4-FFF2-40B4-BE49-F238E27FC236}">
                <a16:creationId xmlns:a16="http://schemas.microsoft.com/office/drawing/2014/main" id="{CA5FFD07-0C4D-46DF-808B-E95C64359A8A}"/>
              </a:ext>
            </a:extLst>
          </p:cNvPr>
          <p:cNvSpPr txBox="1"/>
          <p:nvPr/>
        </p:nvSpPr>
        <p:spPr>
          <a:xfrm>
            <a:off x="6670676" y="6541610"/>
            <a:ext cx="2508248" cy="276999"/>
          </a:xfrm>
          <a:prstGeom prst="rect">
            <a:avLst/>
          </a:prstGeom>
          <a:noFill/>
        </p:spPr>
        <p:txBody>
          <a:bodyPr wrap="square">
            <a:spAutoFit/>
          </a:bodyPr>
          <a:lstStyle/>
          <a:p>
            <a:pPr algn="ctr"/>
            <a:r>
              <a:rPr lang="en-US" sz="1200" dirty="0">
                <a:latin typeface="Euphemia" panose="020B0604020202020204" pitchFamily="34" charset="0"/>
              </a:rPr>
              <a:t>Pre-existing from previous code</a:t>
            </a:r>
            <a:endParaRPr lang="en-US" sz="1200" dirty="0"/>
          </a:p>
        </p:txBody>
      </p:sp>
    </p:spTree>
    <p:extLst>
      <p:ext uri="{BB962C8B-B14F-4D97-AF65-F5344CB8AC3E}">
        <p14:creationId xmlns:p14="http://schemas.microsoft.com/office/powerpoint/2010/main" val="3491533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392C-45A1-4B7B-ADFC-414227D78582}"/>
              </a:ext>
            </a:extLst>
          </p:cNvPr>
          <p:cNvSpPr>
            <a:spLocks noGrp="1"/>
          </p:cNvSpPr>
          <p:nvPr>
            <p:ph type="title"/>
          </p:nvPr>
        </p:nvSpPr>
        <p:spPr/>
        <p:txBody>
          <a:bodyPr>
            <a:normAutofit fontScale="90000"/>
          </a:bodyPr>
          <a:lstStyle/>
          <a:p>
            <a:r>
              <a:rPr lang="en-US" dirty="0"/>
              <a:t>Linking the solution order to market and channel combo</a:t>
            </a:r>
          </a:p>
        </p:txBody>
      </p:sp>
      <p:sp>
        <p:nvSpPr>
          <p:cNvPr id="4" name="Rounded Rectangle 18">
            <a:extLst>
              <a:ext uri="{FF2B5EF4-FFF2-40B4-BE49-F238E27FC236}">
                <a16:creationId xmlns:a16="http://schemas.microsoft.com/office/drawing/2014/main" id="{F58C242C-54BA-4733-B9EA-0BC6CC772DBB}"/>
              </a:ext>
            </a:extLst>
          </p:cNvPr>
          <p:cNvSpPr/>
          <p:nvPr/>
        </p:nvSpPr>
        <p:spPr>
          <a:xfrm>
            <a:off x="5867400" y="2230967"/>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Master Solution Order List</a:t>
            </a:r>
          </a:p>
        </p:txBody>
      </p:sp>
      <p:sp>
        <p:nvSpPr>
          <p:cNvPr id="5" name="Rounded Rectangle 29">
            <a:extLst>
              <a:ext uri="{FF2B5EF4-FFF2-40B4-BE49-F238E27FC236}">
                <a16:creationId xmlns:a16="http://schemas.microsoft.com/office/drawing/2014/main" id="{EAE00916-9435-4093-B0BC-C2150FD01DE7}"/>
              </a:ext>
            </a:extLst>
          </p:cNvPr>
          <p:cNvSpPr/>
          <p:nvPr/>
        </p:nvSpPr>
        <p:spPr>
          <a:xfrm>
            <a:off x="5888567" y="4524696"/>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Order</a:t>
            </a:r>
          </a:p>
        </p:txBody>
      </p:sp>
      <p:cxnSp>
        <p:nvCxnSpPr>
          <p:cNvPr id="6" name="Straight Connector 5">
            <a:extLst>
              <a:ext uri="{FF2B5EF4-FFF2-40B4-BE49-F238E27FC236}">
                <a16:creationId xmlns:a16="http://schemas.microsoft.com/office/drawing/2014/main" id="{223557D1-A796-43E2-90C1-29BE91925B08}"/>
              </a:ext>
            </a:extLst>
          </p:cNvPr>
          <p:cNvCxnSpPr>
            <a:stCxn id="5" idx="0"/>
            <a:endCxn id="4" idx="2"/>
          </p:cNvCxnSpPr>
          <p:nvPr/>
        </p:nvCxnSpPr>
        <p:spPr>
          <a:xfrm flipH="1" flipV="1">
            <a:off x="6629400" y="3145367"/>
            <a:ext cx="21167" cy="137932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17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5067-54BD-40DF-8EBC-B3BCDF1B4689}"/>
              </a:ext>
            </a:extLst>
          </p:cNvPr>
          <p:cNvSpPr>
            <a:spLocks noGrp="1"/>
          </p:cNvSpPr>
          <p:nvPr>
            <p:ph type="ctrTitle"/>
          </p:nvPr>
        </p:nvSpPr>
        <p:spPr/>
        <p:txBody>
          <a:bodyPr/>
          <a:lstStyle/>
          <a:p>
            <a:r>
              <a:rPr lang="en-US" dirty="0"/>
              <a:t>Market bundling or Solution Selling</a:t>
            </a:r>
          </a:p>
        </p:txBody>
      </p:sp>
      <p:sp>
        <p:nvSpPr>
          <p:cNvPr id="3" name="Subtitle 2">
            <a:extLst>
              <a:ext uri="{FF2B5EF4-FFF2-40B4-BE49-F238E27FC236}">
                <a16:creationId xmlns:a16="http://schemas.microsoft.com/office/drawing/2014/main" id="{9CB338AE-E2B9-4811-BD00-C35D96B36545}"/>
              </a:ext>
            </a:extLst>
          </p:cNvPr>
          <p:cNvSpPr>
            <a:spLocks noGrp="1"/>
          </p:cNvSpPr>
          <p:nvPr>
            <p:ph type="subTitle" idx="1"/>
          </p:nvPr>
        </p:nvSpPr>
        <p:spPr>
          <a:xfrm>
            <a:off x="990600" y="2209800"/>
            <a:ext cx="8153400" cy="4169736"/>
          </a:xfrm>
        </p:spPr>
        <p:txBody>
          <a:bodyPr/>
          <a:lstStyle/>
          <a:p>
            <a:pPr marL="484632" indent="-457200">
              <a:buFont typeface="+mj-lt"/>
              <a:buAutoNum type="arabicPeriod"/>
            </a:pPr>
            <a:r>
              <a:rPr lang="en-US" sz="2000" dirty="0"/>
              <a:t>Define Business</a:t>
            </a:r>
          </a:p>
          <a:p>
            <a:pPr marL="484632" indent="-457200">
              <a:buFont typeface="+mj-lt"/>
              <a:buAutoNum type="arabicPeriod"/>
            </a:pPr>
            <a:r>
              <a:rPr lang="en-US" sz="2000" dirty="0"/>
              <a:t>Define markets </a:t>
            </a:r>
          </a:p>
          <a:p>
            <a:pPr marL="484632" indent="-457200">
              <a:buFont typeface="+mj-lt"/>
              <a:buAutoNum type="arabicPeriod"/>
            </a:pPr>
            <a:r>
              <a:rPr lang="en-US" sz="2000" dirty="0"/>
              <a:t>Define channels</a:t>
            </a:r>
          </a:p>
          <a:p>
            <a:pPr marL="484632" indent="-457200">
              <a:buFont typeface="+mj-lt"/>
              <a:buAutoNum type="arabicPeriod"/>
            </a:pPr>
            <a:r>
              <a:rPr lang="en-US" sz="2000" dirty="0"/>
              <a:t>Define market/channel combination</a:t>
            </a:r>
          </a:p>
          <a:p>
            <a:pPr marL="484632" indent="-457200">
              <a:buFont typeface="+mj-lt"/>
              <a:buAutoNum type="arabicPeriod"/>
            </a:pPr>
            <a:r>
              <a:rPr lang="en-US" sz="2000" dirty="0"/>
              <a:t>Manage solution catalog</a:t>
            </a:r>
          </a:p>
          <a:p>
            <a:pPr marL="484632" indent="-457200">
              <a:buFont typeface="+mj-lt"/>
              <a:buAutoNum type="arabicPeriod"/>
            </a:pPr>
            <a:r>
              <a:rPr lang="en-US" sz="2000" dirty="0"/>
              <a:t>	Define solution bundles for different markets/channel combinations</a:t>
            </a:r>
          </a:p>
          <a:p>
            <a:pPr marL="484632" indent="-457200">
              <a:buFont typeface="+mj-lt"/>
              <a:buAutoNum type="arabicPeriod"/>
            </a:pPr>
            <a:r>
              <a:rPr lang="en-US" sz="2000" dirty="0"/>
              <a:t>	Select products for the solution bundles</a:t>
            </a:r>
          </a:p>
          <a:p>
            <a:pPr marL="484632" indent="-457200">
              <a:buFont typeface="+mj-lt"/>
              <a:buAutoNum type="arabicPeriod"/>
            </a:pPr>
            <a:r>
              <a:rPr lang="en-US" sz="2000" dirty="0"/>
              <a:t>	Assign price for each bundle/market/channel combination</a:t>
            </a:r>
          </a:p>
          <a:p>
            <a:pPr marL="484632" indent="-457200">
              <a:buFont typeface="+mj-lt"/>
              <a:buAutoNum type="arabicPeriod"/>
            </a:pPr>
            <a:r>
              <a:rPr lang="en-US" sz="2000" dirty="0"/>
              <a:t>Classify Customers in certain market/channel combination</a:t>
            </a:r>
          </a:p>
          <a:p>
            <a:pPr marL="484632" indent="-457200">
              <a:buFont typeface="+mj-lt"/>
              <a:buAutoNum type="arabicPeriod"/>
            </a:pPr>
            <a:r>
              <a:rPr lang="en-US" sz="2000" dirty="0"/>
              <a:t>Order solutions from the solution catalog based on customer market profile</a:t>
            </a:r>
          </a:p>
        </p:txBody>
      </p:sp>
    </p:spTree>
    <p:extLst>
      <p:ext uri="{BB962C8B-B14F-4D97-AF65-F5344CB8AC3E}">
        <p14:creationId xmlns:p14="http://schemas.microsoft.com/office/powerpoint/2010/main" val="348462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5067-54BD-40DF-8EBC-B3BCDF1B4689}"/>
              </a:ext>
            </a:extLst>
          </p:cNvPr>
          <p:cNvSpPr>
            <a:spLocks noGrp="1"/>
          </p:cNvSpPr>
          <p:nvPr>
            <p:ph type="ctrTitle"/>
          </p:nvPr>
        </p:nvSpPr>
        <p:spPr/>
        <p:txBody>
          <a:bodyPr/>
          <a:lstStyle/>
          <a:p>
            <a:r>
              <a:rPr lang="en-US" dirty="0"/>
              <a:t>Market bundling or Solution Selling</a:t>
            </a:r>
          </a:p>
        </p:txBody>
      </p:sp>
      <p:sp>
        <p:nvSpPr>
          <p:cNvPr id="3" name="Subtitle 2">
            <a:extLst>
              <a:ext uri="{FF2B5EF4-FFF2-40B4-BE49-F238E27FC236}">
                <a16:creationId xmlns:a16="http://schemas.microsoft.com/office/drawing/2014/main" id="{9CB338AE-E2B9-4811-BD00-C35D96B36545}"/>
              </a:ext>
            </a:extLst>
          </p:cNvPr>
          <p:cNvSpPr>
            <a:spLocks noGrp="1"/>
          </p:cNvSpPr>
          <p:nvPr>
            <p:ph type="subTitle" idx="1"/>
          </p:nvPr>
        </p:nvSpPr>
        <p:spPr>
          <a:xfrm>
            <a:off x="990600" y="2209800"/>
            <a:ext cx="8153400" cy="4169736"/>
          </a:xfrm>
        </p:spPr>
        <p:txBody>
          <a:bodyPr/>
          <a:lstStyle/>
          <a:p>
            <a:pPr marL="484632" indent="-457200">
              <a:buFont typeface="+mj-lt"/>
              <a:buAutoNum type="arabicPeriod"/>
            </a:pPr>
            <a:r>
              <a:rPr lang="en-US" sz="2000" dirty="0"/>
              <a:t>Customer logs in through a channel</a:t>
            </a:r>
          </a:p>
          <a:p>
            <a:pPr marL="484632" indent="-457200">
              <a:buFont typeface="+mj-lt"/>
              <a:buAutoNum type="arabicPeriod"/>
            </a:pPr>
            <a:r>
              <a:rPr lang="en-US" sz="2000" dirty="0"/>
              <a:t>System identifies customer as belonging to a specific market</a:t>
            </a:r>
          </a:p>
          <a:p>
            <a:pPr marL="484632" indent="-457200">
              <a:buFont typeface="+mj-lt"/>
              <a:buAutoNum type="arabicPeriod"/>
            </a:pPr>
            <a:r>
              <a:rPr lang="en-US" sz="2000" dirty="0"/>
              <a:t>New solution order is created using the market-channel combination</a:t>
            </a:r>
          </a:p>
          <a:p>
            <a:pPr marL="484632" indent="-457200">
              <a:buFont typeface="+mj-lt"/>
              <a:buAutoNum type="arabicPeriod"/>
            </a:pPr>
            <a:r>
              <a:rPr lang="en-US" sz="2000" dirty="0"/>
              <a:t>Solutions tailored for the market-channel combination </a:t>
            </a:r>
          </a:p>
          <a:p>
            <a:pPr marL="484632" indent="-457200">
              <a:buFont typeface="+mj-lt"/>
              <a:buAutoNum type="arabicPeriod"/>
            </a:pPr>
            <a:r>
              <a:rPr lang="en-US" sz="2000" dirty="0"/>
              <a:t>Order solutions from the solution catalog based on customer market profile</a:t>
            </a:r>
          </a:p>
        </p:txBody>
      </p:sp>
    </p:spTree>
    <p:extLst>
      <p:ext uri="{BB962C8B-B14F-4D97-AF65-F5344CB8AC3E}">
        <p14:creationId xmlns:p14="http://schemas.microsoft.com/office/powerpoint/2010/main" val="40797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85055" y="3401713"/>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Supplier</a:t>
            </a:r>
          </a:p>
        </p:txBody>
      </p:sp>
      <p:sp>
        <p:nvSpPr>
          <p:cNvPr id="5" name="Rounded Rectangle 4"/>
          <p:cNvSpPr/>
          <p:nvPr/>
        </p:nvSpPr>
        <p:spPr>
          <a:xfrm>
            <a:off x="1085055" y="5943599"/>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Product Catalog</a:t>
            </a:r>
          </a:p>
        </p:txBody>
      </p:sp>
      <p:cxnSp>
        <p:nvCxnSpPr>
          <p:cNvPr id="7" name="Straight Connector 6"/>
          <p:cNvCxnSpPr>
            <a:stCxn id="4" idx="2"/>
            <a:endCxn id="5" idx="0"/>
          </p:cNvCxnSpPr>
          <p:nvPr/>
        </p:nvCxnSpPr>
        <p:spPr>
          <a:xfrm rot="5400000">
            <a:off x="1033312" y="5129856"/>
            <a:ext cx="1627486" cy="1588"/>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5" idx="3"/>
            <a:endCxn id="27" idx="1"/>
          </p:cNvCxnSpPr>
          <p:nvPr/>
        </p:nvCxnSpPr>
        <p:spPr>
          <a:xfrm>
            <a:off x="2609055" y="6400799"/>
            <a:ext cx="1161446" cy="14288"/>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3769707" y="973138"/>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Business</a:t>
            </a:r>
          </a:p>
        </p:txBody>
      </p:sp>
      <p:cxnSp>
        <p:nvCxnSpPr>
          <p:cNvPr id="21" name="Straight Connector 20"/>
          <p:cNvCxnSpPr>
            <a:stCxn id="4" idx="0"/>
            <a:endCxn id="38" idx="2"/>
          </p:cNvCxnSpPr>
          <p:nvPr/>
        </p:nvCxnSpPr>
        <p:spPr>
          <a:xfrm flipV="1">
            <a:off x="1847055" y="1879335"/>
            <a:ext cx="39689" cy="1522378"/>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1124744" y="964935"/>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Supplier Directory</a:t>
            </a:r>
          </a:p>
        </p:txBody>
      </p:sp>
      <p:cxnSp>
        <p:nvCxnSpPr>
          <p:cNvPr id="42" name="Straight Connector 41"/>
          <p:cNvCxnSpPr>
            <a:cxnSpLocks/>
            <a:stCxn id="19" idx="1"/>
            <a:endCxn id="38" idx="3"/>
          </p:cNvCxnSpPr>
          <p:nvPr/>
        </p:nvCxnSpPr>
        <p:spPr>
          <a:xfrm flipH="1" flipV="1">
            <a:off x="2648744" y="1422135"/>
            <a:ext cx="1120963" cy="8203"/>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6" name="Rounded Rectangle 25"/>
          <p:cNvSpPr/>
          <p:nvPr/>
        </p:nvSpPr>
        <p:spPr>
          <a:xfrm>
            <a:off x="6748727" y="4364567"/>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Market-Channel Assignment</a:t>
            </a:r>
          </a:p>
        </p:txBody>
      </p:sp>
      <p:sp>
        <p:nvSpPr>
          <p:cNvPr id="27" name="Rounded Rectangle 26"/>
          <p:cNvSpPr/>
          <p:nvPr/>
        </p:nvSpPr>
        <p:spPr>
          <a:xfrm>
            <a:off x="3770501" y="5957887"/>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Product</a:t>
            </a:r>
          </a:p>
        </p:txBody>
      </p:sp>
      <p:cxnSp>
        <p:nvCxnSpPr>
          <p:cNvPr id="29" name="Straight Connector 28"/>
          <p:cNvCxnSpPr>
            <a:stCxn id="26" idx="0"/>
            <a:endCxn id="34" idx="2"/>
          </p:cNvCxnSpPr>
          <p:nvPr/>
        </p:nvCxnSpPr>
        <p:spPr>
          <a:xfrm rot="16200000" flipV="1">
            <a:off x="6276048" y="3129888"/>
            <a:ext cx="2468564" cy="794"/>
          </a:xfrm>
          <a:prstGeom prst="line">
            <a:avLst/>
          </a:prstGeom>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3769707" y="275590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Catalog</a:t>
            </a:r>
          </a:p>
        </p:txBody>
      </p:sp>
      <p:sp>
        <p:nvSpPr>
          <p:cNvPr id="34" name="Rounded Rectangle 33"/>
          <p:cNvSpPr/>
          <p:nvPr/>
        </p:nvSpPr>
        <p:spPr>
          <a:xfrm>
            <a:off x="6747933" y="981603"/>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a:t>
            </a:r>
          </a:p>
        </p:txBody>
      </p:sp>
      <p:sp>
        <p:nvSpPr>
          <p:cNvPr id="47" name="Rounded Rectangle 46"/>
          <p:cNvSpPr/>
          <p:nvPr/>
        </p:nvSpPr>
        <p:spPr>
          <a:xfrm>
            <a:off x="3768913" y="435610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Solution Offer</a:t>
            </a:r>
          </a:p>
        </p:txBody>
      </p:sp>
      <p:cxnSp>
        <p:nvCxnSpPr>
          <p:cNvPr id="53" name="Straight Connector 52"/>
          <p:cNvCxnSpPr>
            <a:stCxn id="30" idx="0"/>
            <a:endCxn id="19" idx="2"/>
          </p:cNvCxnSpPr>
          <p:nvPr/>
        </p:nvCxnSpPr>
        <p:spPr>
          <a:xfrm rot="5400000" flipH="1" flipV="1">
            <a:off x="4097526" y="2321719"/>
            <a:ext cx="868362" cy="1588"/>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7" idx="0"/>
            <a:endCxn id="30" idx="2"/>
          </p:cNvCxnSpPr>
          <p:nvPr/>
        </p:nvCxnSpPr>
        <p:spPr>
          <a:xfrm rot="5400000" flipH="1" flipV="1">
            <a:off x="4188410" y="4012803"/>
            <a:ext cx="685800" cy="794"/>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27" idx="0"/>
            <a:endCxn id="47" idx="2"/>
          </p:cNvCxnSpPr>
          <p:nvPr/>
        </p:nvCxnSpPr>
        <p:spPr>
          <a:xfrm rot="16200000" flipV="1">
            <a:off x="4188014" y="5613400"/>
            <a:ext cx="687387" cy="1588"/>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34" idx="1"/>
            <a:endCxn id="19" idx="3"/>
          </p:cNvCxnSpPr>
          <p:nvPr/>
        </p:nvCxnSpPr>
        <p:spPr>
          <a:xfrm flipH="1" flipV="1">
            <a:off x="5293707" y="1430338"/>
            <a:ext cx="1454226" cy="8465"/>
          </a:xfrm>
          <a:prstGeom prst="line">
            <a:avLst/>
          </a:prstGeom>
          <a:ln w="12700" cmpd="sng"/>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7" idx="3"/>
            <a:endCxn id="26" idx="1"/>
          </p:cNvCxnSpPr>
          <p:nvPr/>
        </p:nvCxnSpPr>
        <p:spPr>
          <a:xfrm>
            <a:off x="5292913" y="4813300"/>
            <a:ext cx="1455814" cy="8467"/>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18F20F54-6CA5-40C3-937E-AD6492D74DBA}"/>
              </a:ext>
            </a:extLst>
          </p:cNvPr>
          <p:cNvSpPr txBox="1"/>
          <p:nvPr/>
        </p:nvSpPr>
        <p:spPr>
          <a:xfrm>
            <a:off x="5586677" y="1145673"/>
            <a:ext cx="1065210" cy="276999"/>
          </a:xfrm>
          <a:prstGeom prst="rect">
            <a:avLst/>
          </a:prstGeom>
          <a:noFill/>
        </p:spPr>
        <p:txBody>
          <a:bodyPr wrap="square">
            <a:spAutoFit/>
          </a:bodyPr>
          <a:lstStyle/>
          <a:p>
            <a:pPr algn="ctr"/>
            <a:r>
              <a:rPr lang="en-US" sz="1200" dirty="0">
                <a:latin typeface="Euphemia" panose="020B0604020202020204" pitchFamily="34" charset="0"/>
              </a:rPr>
              <a:t>markets</a:t>
            </a:r>
            <a:endParaRPr lang="en-US" sz="1200" dirty="0"/>
          </a:p>
        </p:txBody>
      </p:sp>
      <p:sp>
        <p:nvSpPr>
          <p:cNvPr id="24" name="Rounded Rectangle 25">
            <a:extLst>
              <a:ext uri="{FF2B5EF4-FFF2-40B4-BE49-F238E27FC236}">
                <a16:creationId xmlns:a16="http://schemas.microsoft.com/office/drawing/2014/main" id="{AF6F612C-769A-4D11-9CF9-95831A97A4F3}"/>
              </a:ext>
            </a:extLst>
          </p:cNvPr>
          <p:cNvSpPr/>
          <p:nvPr/>
        </p:nvSpPr>
        <p:spPr>
          <a:xfrm>
            <a:off x="6781800" y="2639218"/>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Channel</a:t>
            </a:r>
          </a:p>
        </p:txBody>
      </p:sp>
      <p:cxnSp>
        <p:nvCxnSpPr>
          <p:cNvPr id="28" name="Straight Connector 27">
            <a:extLst>
              <a:ext uri="{FF2B5EF4-FFF2-40B4-BE49-F238E27FC236}">
                <a16:creationId xmlns:a16="http://schemas.microsoft.com/office/drawing/2014/main" id="{78F175E8-9DD3-47B7-9FB5-A1ED6A98C0F1}"/>
              </a:ext>
            </a:extLst>
          </p:cNvPr>
          <p:cNvCxnSpPr>
            <a:cxnSpLocks/>
            <a:stCxn id="24" idx="1"/>
            <a:endCxn id="19" idx="3"/>
          </p:cNvCxnSpPr>
          <p:nvPr/>
        </p:nvCxnSpPr>
        <p:spPr>
          <a:xfrm flipH="1" flipV="1">
            <a:off x="5293707" y="1430338"/>
            <a:ext cx="1488093" cy="1666080"/>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6754A6EE-6EDD-47C5-856C-67D1091EEF69}"/>
              </a:ext>
            </a:extLst>
          </p:cNvPr>
          <p:cNvSpPr txBox="1"/>
          <p:nvPr/>
        </p:nvSpPr>
        <p:spPr>
          <a:xfrm rot="2727241">
            <a:off x="5650537" y="2107707"/>
            <a:ext cx="1065210" cy="276999"/>
          </a:xfrm>
          <a:prstGeom prst="rect">
            <a:avLst/>
          </a:prstGeom>
          <a:noFill/>
        </p:spPr>
        <p:txBody>
          <a:bodyPr wrap="square">
            <a:spAutoFit/>
          </a:bodyPr>
          <a:lstStyle/>
          <a:p>
            <a:pPr algn="ctr"/>
            <a:r>
              <a:rPr lang="en-US" sz="1200" dirty="0">
                <a:latin typeface="Euphemia" panose="020B0604020202020204" pitchFamily="34" charset="0"/>
              </a:rPr>
              <a:t>Channels</a:t>
            </a:r>
            <a:endParaRPr lang="en-US" sz="1200" dirty="0"/>
          </a:p>
        </p:txBody>
      </p:sp>
      <p:sp>
        <p:nvSpPr>
          <p:cNvPr id="32" name="TextBox 31">
            <a:extLst>
              <a:ext uri="{FF2B5EF4-FFF2-40B4-BE49-F238E27FC236}">
                <a16:creationId xmlns:a16="http://schemas.microsoft.com/office/drawing/2014/main" id="{468403D1-4551-4427-B70C-B3BC1CF15E5A}"/>
              </a:ext>
            </a:extLst>
          </p:cNvPr>
          <p:cNvSpPr txBox="1"/>
          <p:nvPr/>
        </p:nvSpPr>
        <p:spPr>
          <a:xfrm>
            <a:off x="7349995" y="2126349"/>
            <a:ext cx="1065210" cy="461665"/>
          </a:xfrm>
          <a:prstGeom prst="rect">
            <a:avLst/>
          </a:prstGeom>
          <a:noFill/>
        </p:spPr>
        <p:txBody>
          <a:bodyPr wrap="square">
            <a:spAutoFit/>
          </a:bodyPr>
          <a:lstStyle/>
          <a:p>
            <a:pPr algn="ctr"/>
            <a:r>
              <a:rPr lang="en-US" sz="1200" dirty="0">
                <a:latin typeface="Euphemia" panose="020B0604020202020204" pitchFamily="34" charset="0"/>
              </a:rPr>
              <a:t>valid channels</a:t>
            </a:r>
            <a:endParaRPr lang="en-US" sz="1200" dirty="0"/>
          </a:p>
        </p:txBody>
      </p:sp>
      <p:cxnSp>
        <p:nvCxnSpPr>
          <p:cNvPr id="36" name="Connector: Elbow 35">
            <a:extLst>
              <a:ext uri="{FF2B5EF4-FFF2-40B4-BE49-F238E27FC236}">
                <a16:creationId xmlns:a16="http://schemas.microsoft.com/office/drawing/2014/main" id="{54589D52-361E-4E05-A51C-FD0654E8CD46}"/>
              </a:ext>
            </a:extLst>
          </p:cNvPr>
          <p:cNvCxnSpPr>
            <a:stCxn id="34" idx="3"/>
            <a:endCxn id="26" idx="3"/>
          </p:cNvCxnSpPr>
          <p:nvPr/>
        </p:nvCxnSpPr>
        <p:spPr>
          <a:xfrm>
            <a:off x="8271933" y="1438803"/>
            <a:ext cx="794" cy="3382964"/>
          </a:xfrm>
          <a:prstGeom prst="bentConnector3">
            <a:avLst>
              <a:gd name="adj1" fmla="val 77408942"/>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588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6400800" y="175260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a:t>
            </a:r>
          </a:p>
        </p:txBody>
      </p:sp>
      <p:graphicFrame>
        <p:nvGraphicFramePr>
          <p:cNvPr id="3" name="Table 2">
            <a:extLst>
              <a:ext uri="{FF2B5EF4-FFF2-40B4-BE49-F238E27FC236}">
                <a16:creationId xmlns:a16="http://schemas.microsoft.com/office/drawing/2014/main" id="{40DF0B13-EB3D-4ECB-9864-5827D1A56188}"/>
              </a:ext>
            </a:extLst>
          </p:cNvPr>
          <p:cNvGraphicFramePr>
            <a:graphicFrameLocks noGrp="1"/>
          </p:cNvGraphicFramePr>
          <p:nvPr>
            <p:extLst>
              <p:ext uri="{D42A27DB-BD31-4B8C-83A1-F6EECF244321}">
                <p14:modId xmlns:p14="http://schemas.microsoft.com/office/powerpoint/2010/main" val="628744442"/>
              </p:ext>
            </p:extLst>
          </p:nvPr>
        </p:nvGraphicFramePr>
        <p:xfrm>
          <a:off x="6400800" y="3606800"/>
          <a:ext cx="2181137" cy="2910840"/>
        </p:xfrm>
        <a:graphic>
          <a:graphicData uri="http://schemas.openxmlformats.org/drawingml/2006/table">
            <a:tbl>
              <a:tblPr firstRow="1" bandRow="1">
                <a:tableStyleId>{5C22544A-7EE6-4342-B048-85BDC9FD1C3A}</a:tableStyleId>
              </a:tblPr>
              <a:tblGrid>
                <a:gridCol w="2181137">
                  <a:extLst>
                    <a:ext uri="{9D8B030D-6E8A-4147-A177-3AD203B41FA5}">
                      <a16:colId xmlns:a16="http://schemas.microsoft.com/office/drawing/2014/main" val="4222890138"/>
                    </a:ext>
                  </a:extLst>
                </a:gridCol>
              </a:tblGrid>
              <a:tr h="320040">
                <a:tc>
                  <a:txBody>
                    <a:bodyPr/>
                    <a:lstStyle/>
                    <a:p>
                      <a:pPr algn="ctr"/>
                      <a:r>
                        <a:rPr lang="en-US" sz="1400" b="1" dirty="0"/>
                        <a:t>Market</a:t>
                      </a:r>
                    </a:p>
                  </a:txBody>
                  <a:tcPr anchor="ctr"/>
                </a:tc>
                <a:extLst>
                  <a:ext uri="{0D108BD9-81ED-4DB2-BD59-A6C34878D82A}">
                    <a16:rowId xmlns:a16="http://schemas.microsoft.com/office/drawing/2014/main" val="2579669365"/>
                  </a:ext>
                </a:extLst>
              </a:tr>
              <a:tr h="0">
                <a:tc>
                  <a:txBody>
                    <a:bodyPr/>
                    <a:lstStyle/>
                    <a:p>
                      <a:endParaRPr lang="en-US"/>
                    </a:p>
                  </a:txBody>
                  <a:tcPr/>
                </a:tc>
                <a:extLst>
                  <a:ext uri="{0D108BD9-81ED-4DB2-BD59-A6C34878D82A}">
                    <a16:rowId xmlns:a16="http://schemas.microsoft.com/office/drawing/2014/main" val="808908745"/>
                  </a:ext>
                </a:extLst>
              </a:tr>
              <a:tr h="370840">
                <a:tc>
                  <a:txBody>
                    <a:bodyPr/>
                    <a:lstStyle/>
                    <a:p>
                      <a:r>
                        <a:rPr lang="en-US" sz="1400" dirty="0"/>
                        <a:t>Teenagers</a:t>
                      </a:r>
                    </a:p>
                  </a:txBody>
                  <a:tcPr anchor="ctr"/>
                </a:tc>
                <a:extLst>
                  <a:ext uri="{0D108BD9-81ED-4DB2-BD59-A6C34878D82A}">
                    <a16:rowId xmlns:a16="http://schemas.microsoft.com/office/drawing/2014/main" val="2205522752"/>
                  </a:ext>
                </a:extLst>
              </a:tr>
              <a:tr h="370840">
                <a:tc>
                  <a:txBody>
                    <a:bodyPr/>
                    <a:lstStyle/>
                    <a:p>
                      <a:r>
                        <a:rPr lang="en-US" sz="1400" dirty="0"/>
                        <a:t>College undergrads</a:t>
                      </a:r>
                    </a:p>
                  </a:txBody>
                  <a:tcPr anchor="ctr"/>
                </a:tc>
                <a:extLst>
                  <a:ext uri="{0D108BD9-81ED-4DB2-BD59-A6C34878D82A}">
                    <a16:rowId xmlns:a16="http://schemas.microsoft.com/office/drawing/2014/main" val="3844612388"/>
                  </a:ext>
                </a:extLst>
              </a:tr>
              <a:tr h="370840">
                <a:tc>
                  <a:txBody>
                    <a:bodyPr/>
                    <a:lstStyle/>
                    <a:p>
                      <a:r>
                        <a:rPr lang="en-US" sz="1400" dirty="0"/>
                        <a:t>Millennial </a:t>
                      </a:r>
                    </a:p>
                  </a:txBody>
                  <a:tcPr anchor="ctr"/>
                </a:tc>
                <a:extLst>
                  <a:ext uri="{0D108BD9-81ED-4DB2-BD59-A6C34878D82A}">
                    <a16:rowId xmlns:a16="http://schemas.microsoft.com/office/drawing/2014/main" val="349949150"/>
                  </a:ext>
                </a:extLst>
              </a:tr>
              <a:tr h="370840">
                <a:tc>
                  <a:txBody>
                    <a:bodyPr/>
                    <a:lstStyle/>
                    <a:p>
                      <a:r>
                        <a:rPr lang="en-US" sz="1400" dirty="0"/>
                        <a:t>Z Generation</a:t>
                      </a:r>
                    </a:p>
                  </a:txBody>
                  <a:tcPr anchor="ctr"/>
                </a:tc>
                <a:extLst>
                  <a:ext uri="{0D108BD9-81ED-4DB2-BD59-A6C34878D82A}">
                    <a16:rowId xmlns:a16="http://schemas.microsoft.com/office/drawing/2014/main" val="1285149626"/>
                  </a:ext>
                </a:extLst>
              </a:tr>
              <a:tr h="370840">
                <a:tc>
                  <a:txBody>
                    <a:bodyPr/>
                    <a:lstStyle/>
                    <a:p>
                      <a:r>
                        <a:rPr lang="en-US" sz="1400" dirty="0"/>
                        <a:t>Seniors</a:t>
                      </a:r>
                    </a:p>
                  </a:txBody>
                  <a:tcPr anchor="ctr"/>
                </a:tc>
                <a:extLst>
                  <a:ext uri="{0D108BD9-81ED-4DB2-BD59-A6C34878D82A}">
                    <a16:rowId xmlns:a16="http://schemas.microsoft.com/office/drawing/2014/main" val="1926001198"/>
                  </a:ext>
                </a:extLst>
              </a:tr>
              <a:tr h="370840">
                <a:tc>
                  <a:txBody>
                    <a:bodyPr/>
                    <a:lstStyle/>
                    <a:p>
                      <a:endParaRPr lang="en-US" sz="1400" dirty="0"/>
                    </a:p>
                  </a:txBody>
                  <a:tcPr anchor="ctr"/>
                </a:tc>
                <a:extLst>
                  <a:ext uri="{0D108BD9-81ED-4DB2-BD59-A6C34878D82A}">
                    <a16:rowId xmlns:a16="http://schemas.microsoft.com/office/drawing/2014/main" val="3239016433"/>
                  </a:ext>
                </a:extLst>
              </a:tr>
            </a:tbl>
          </a:graphicData>
        </a:graphic>
      </p:graphicFrame>
      <p:sp>
        <p:nvSpPr>
          <p:cNvPr id="16" name="TextBox 15">
            <a:extLst>
              <a:ext uri="{FF2B5EF4-FFF2-40B4-BE49-F238E27FC236}">
                <a16:creationId xmlns:a16="http://schemas.microsoft.com/office/drawing/2014/main" id="{0BFCB86B-DB51-4FE3-97BB-4505FA76C205}"/>
              </a:ext>
            </a:extLst>
          </p:cNvPr>
          <p:cNvSpPr txBox="1"/>
          <p:nvPr/>
        </p:nvSpPr>
        <p:spPr>
          <a:xfrm>
            <a:off x="1130300" y="1600200"/>
            <a:ext cx="4876800" cy="5355312"/>
          </a:xfrm>
          <a:prstGeom prst="rect">
            <a:avLst/>
          </a:prstGeom>
          <a:noFill/>
        </p:spPr>
        <p:txBody>
          <a:bodyPr wrap="square">
            <a:spAutoFit/>
          </a:bodyPr>
          <a:lstStyle/>
          <a:p>
            <a:r>
              <a:rPr lang="en-US" sz="1800" dirty="0">
                <a:latin typeface="Euphemia" panose="020B0604020202020204" pitchFamily="34" charset="0"/>
              </a:rPr>
              <a:t>Market means a group of people that possess certain common features and characteristics such as gender, age, geography, ethnicity, profession, etc. </a:t>
            </a:r>
          </a:p>
          <a:p>
            <a:pPr marL="285750" indent="-285750">
              <a:buFont typeface="Arial" panose="020B0604020202020204" pitchFamily="34" charset="0"/>
              <a:buChar char="•"/>
            </a:pPr>
            <a:endParaRPr lang="en-US" dirty="0">
              <a:latin typeface="Euphemia" panose="020B0604020202020204" pitchFamily="34" charset="0"/>
            </a:endParaRPr>
          </a:p>
          <a:p>
            <a:pPr marL="285750" indent="-285750">
              <a:buFont typeface="Arial" panose="020B0604020202020204" pitchFamily="34" charset="0"/>
              <a:buChar char="•"/>
            </a:pPr>
            <a:r>
              <a:rPr lang="en-US" sz="1800" dirty="0">
                <a:latin typeface="Euphemia" panose="020B0604020202020204" pitchFamily="34" charset="0"/>
              </a:rPr>
              <a:t>This allows you to understand their common needs in relation to your products and services. </a:t>
            </a:r>
          </a:p>
          <a:p>
            <a:pPr marL="285750" indent="-285750">
              <a:buFont typeface="Arial" panose="020B0604020202020204" pitchFamily="34" charset="0"/>
              <a:buChar char="•"/>
            </a:pPr>
            <a:endParaRPr lang="en-US" dirty="0">
              <a:latin typeface="Euphemia" panose="020B0604020202020204" pitchFamily="34" charset="0"/>
            </a:endParaRPr>
          </a:p>
          <a:p>
            <a:pPr marL="285750" indent="-285750">
              <a:buFont typeface="Arial" panose="020B0604020202020204" pitchFamily="34" charset="0"/>
              <a:buChar char="•"/>
            </a:pPr>
            <a:r>
              <a:rPr lang="en-US" sz="1800" dirty="0">
                <a:latin typeface="Euphemia" panose="020B0604020202020204" pitchFamily="34" charset="0"/>
              </a:rPr>
              <a:t>Must articulate how your solution responds to their needs. This makes it easy to come up with ads (market messages) that get their attention</a:t>
            </a:r>
          </a:p>
          <a:p>
            <a:pPr marL="285750" indent="-285750">
              <a:buFont typeface="Arial" panose="020B0604020202020204" pitchFamily="34" charset="0"/>
              <a:buChar char="•"/>
            </a:pPr>
            <a:endParaRPr lang="en-US" dirty="0">
              <a:latin typeface="Euphemia" panose="020B0604020202020204" pitchFamily="34" charset="0"/>
            </a:endParaRPr>
          </a:p>
          <a:p>
            <a:pPr marL="285750" indent="-285750">
              <a:buFont typeface="Arial" panose="020B0604020202020204" pitchFamily="34" charset="0"/>
              <a:buChar char="•"/>
            </a:pPr>
            <a:r>
              <a:rPr lang="en-US" sz="1800" dirty="0">
                <a:latin typeface="Euphemia" panose="020B0604020202020204" pitchFamily="34" charset="0"/>
              </a:rPr>
              <a:t>But ads can be expensive, so you want to know if the ads are working in attracting customers to buy. If ads are not bringing revenues then you must make changes to products or market messages.</a:t>
            </a:r>
          </a:p>
        </p:txBody>
      </p:sp>
      <p:sp>
        <p:nvSpPr>
          <p:cNvPr id="17" name="TextBox 16">
            <a:extLst>
              <a:ext uri="{FF2B5EF4-FFF2-40B4-BE49-F238E27FC236}">
                <a16:creationId xmlns:a16="http://schemas.microsoft.com/office/drawing/2014/main" id="{7FA97340-0A83-4F2B-85E8-82031F752304}"/>
              </a:ext>
            </a:extLst>
          </p:cNvPr>
          <p:cNvSpPr txBox="1"/>
          <p:nvPr/>
        </p:nvSpPr>
        <p:spPr>
          <a:xfrm>
            <a:off x="990600" y="237236"/>
            <a:ext cx="8077200" cy="584775"/>
          </a:xfrm>
          <a:prstGeom prst="rect">
            <a:avLst/>
          </a:prstGeom>
          <a:noFill/>
        </p:spPr>
        <p:txBody>
          <a:bodyPr wrap="square">
            <a:spAutoFit/>
          </a:bodyPr>
          <a:lstStyle/>
          <a:p>
            <a:r>
              <a:rPr lang="en-US" sz="3200" dirty="0">
                <a:latin typeface="Euphemia" panose="020B0604020202020204" pitchFamily="34" charset="0"/>
              </a:rPr>
              <a:t>What is a Market?</a:t>
            </a:r>
            <a:endParaRPr lang="en-US" sz="3200" dirty="0"/>
          </a:p>
        </p:txBody>
      </p:sp>
    </p:spTree>
    <p:extLst>
      <p:ext uri="{BB962C8B-B14F-4D97-AF65-F5344CB8AC3E}">
        <p14:creationId xmlns:p14="http://schemas.microsoft.com/office/powerpoint/2010/main" val="3436524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1524000" y="182880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a:t>
            </a:r>
          </a:p>
        </p:txBody>
      </p:sp>
      <p:graphicFrame>
        <p:nvGraphicFramePr>
          <p:cNvPr id="2" name="Table 1">
            <a:extLst>
              <a:ext uri="{FF2B5EF4-FFF2-40B4-BE49-F238E27FC236}">
                <a16:creationId xmlns:a16="http://schemas.microsoft.com/office/drawing/2014/main" id="{659EB57F-6914-4C62-8D1F-B31B8CC3AF35}"/>
              </a:ext>
            </a:extLst>
          </p:cNvPr>
          <p:cNvGraphicFramePr>
            <a:graphicFrameLocks noGrp="1"/>
          </p:cNvGraphicFramePr>
          <p:nvPr>
            <p:extLst>
              <p:ext uri="{D42A27DB-BD31-4B8C-83A1-F6EECF244321}">
                <p14:modId xmlns:p14="http://schemas.microsoft.com/office/powerpoint/2010/main" val="2842993339"/>
              </p:ext>
            </p:extLst>
          </p:nvPr>
        </p:nvGraphicFramePr>
        <p:xfrm>
          <a:off x="6248400" y="2057400"/>
          <a:ext cx="2713124" cy="3987800"/>
        </p:xfrm>
        <a:graphic>
          <a:graphicData uri="http://schemas.openxmlformats.org/drawingml/2006/table">
            <a:tbl>
              <a:tblPr firstRow="1" bandRow="1">
                <a:tableStyleId>{5C22544A-7EE6-4342-B048-85BDC9FD1C3A}</a:tableStyleId>
              </a:tblPr>
              <a:tblGrid>
                <a:gridCol w="1356562">
                  <a:extLst>
                    <a:ext uri="{9D8B030D-6E8A-4147-A177-3AD203B41FA5}">
                      <a16:colId xmlns:a16="http://schemas.microsoft.com/office/drawing/2014/main" val="195500686"/>
                    </a:ext>
                  </a:extLst>
                </a:gridCol>
                <a:gridCol w="1356562">
                  <a:extLst>
                    <a:ext uri="{9D8B030D-6E8A-4147-A177-3AD203B41FA5}">
                      <a16:colId xmlns:a16="http://schemas.microsoft.com/office/drawing/2014/main" val="3848224976"/>
                    </a:ext>
                  </a:extLst>
                </a:gridCol>
              </a:tblGrid>
              <a:tr h="1376680">
                <a:tc>
                  <a:txBody>
                    <a:bodyPr/>
                    <a:lstStyle/>
                    <a:p>
                      <a:pPr algn="ctr"/>
                      <a:r>
                        <a:rPr lang="en-US" sz="1400" b="1" dirty="0"/>
                        <a:t>Market</a:t>
                      </a:r>
                    </a:p>
                  </a:txBody>
                  <a:tcPr anchor="ctr"/>
                </a:tc>
                <a:tc>
                  <a:txBody>
                    <a:bodyPr/>
                    <a:lstStyle/>
                    <a:p>
                      <a:r>
                        <a:rPr lang="en-US" sz="1400" b="1" dirty="0"/>
                        <a:t>Submarket</a:t>
                      </a:r>
                    </a:p>
                  </a:txBody>
                  <a:tcPr anchor="ctr"/>
                </a:tc>
                <a:extLst>
                  <a:ext uri="{0D108BD9-81ED-4DB2-BD59-A6C34878D82A}">
                    <a16:rowId xmlns:a16="http://schemas.microsoft.com/office/drawing/2014/main" val="731521388"/>
                  </a:ext>
                </a:extLst>
              </a:tr>
              <a:tr h="185420">
                <a:tc rowSpan="2">
                  <a:txBody>
                    <a:bodyPr/>
                    <a:lstStyle/>
                    <a:p>
                      <a:r>
                        <a:rPr lang="en-US" sz="1400" dirty="0"/>
                        <a:t>Teenagers</a:t>
                      </a:r>
                    </a:p>
                  </a:txBody>
                  <a:tcPr anchor="ctr"/>
                </a:tc>
                <a:tc>
                  <a:txBody>
                    <a:bodyPr/>
                    <a:lstStyle/>
                    <a:p>
                      <a:r>
                        <a:rPr lang="en-US" sz="1400" dirty="0"/>
                        <a:t>Girls </a:t>
                      </a:r>
                    </a:p>
                  </a:txBody>
                  <a:tcPr anchor="ctr"/>
                </a:tc>
                <a:extLst>
                  <a:ext uri="{0D108BD9-81ED-4DB2-BD59-A6C34878D82A}">
                    <a16:rowId xmlns:a16="http://schemas.microsoft.com/office/drawing/2014/main" val="2667552263"/>
                  </a:ext>
                </a:extLst>
              </a:tr>
              <a:tr h="185420">
                <a:tc vMerge="1">
                  <a:txBody>
                    <a:bodyPr/>
                    <a:lstStyle/>
                    <a:p>
                      <a:endParaRPr lang="en-US"/>
                    </a:p>
                  </a:txBody>
                  <a:tcPr/>
                </a:tc>
                <a:tc>
                  <a:txBody>
                    <a:bodyPr/>
                    <a:lstStyle/>
                    <a:p>
                      <a:r>
                        <a:rPr lang="en-US" sz="1400" dirty="0"/>
                        <a:t>Boys</a:t>
                      </a:r>
                    </a:p>
                  </a:txBody>
                  <a:tcPr anchor="ctr"/>
                </a:tc>
                <a:extLst>
                  <a:ext uri="{0D108BD9-81ED-4DB2-BD59-A6C34878D82A}">
                    <a16:rowId xmlns:a16="http://schemas.microsoft.com/office/drawing/2014/main" val="3579369369"/>
                  </a:ext>
                </a:extLst>
              </a:tr>
              <a:tr h="370840">
                <a:tc>
                  <a:txBody>
                    <a:bodyPr/>
                    <a:lstStyle/>
                    <a:p>
                      <a:r>
                        <a:rPr lang="en-US" sz="1400" dirty="0"/>
                        <a:t>College undergrads</a:t>
                      </a:r>
                    </a:p>
                  </a:txBody>
                  <a:tcPr anchor="ctr"/>
                </a:tc>
                <a:tc>
                  <a:txBody>
                    <a:bodyPr/>
                    <a:lstStyle/>
                    <a:p>
                      <a:endParaRPr lang="en-US" sz="1400" dirty="0"/>
                    </a:p>
                  </a:txBody>
                  <a:tcPr anchor="ctr"/>
                </a:tc>
                <a:extLst>
                  <a:ext uri="{0D108BD9-81ED-4DB2-BD59-A6C34878D82A}">
                    <a16:rowId xmlns:a16="http://schemas.microsoft.com/office/drawing/2014/main" val="158800774"/>
                  </a:ext>
                </a:extLst>
              </a:tr>
              <a:tr h="370840">
                <a:tc>
                  <a:txBody>
                    <a:bodyPr/>
                    <a:lstStyle/>
                    <a:p>
                      <a:r>
                        <a:rPr lang="en-US" sz="1400" dirty="0"/>
                        <a:t>Millennial </a:t>
                      </a:r>
                    </a:p>
                  </a:txBody>
                  <a:tcPr anchor="ctr"/>
                </a:tc>
                <a:tc>
                  <a:txBody>
                    <a:bodyPr/>
                    <a:lstStyle/>
                    <a:p>
                      <a:endParaRPr lang="en-US" sz="1400" dirty="0"/>
                    </a:p>
                  </a:txBody>
                  <a:tcPr anchor="ctr"/>
                </a:tc>
                <a:extLst>
                  <a:ext uri="{0D108BD9-81ED-4DB2-BD59-A6C34878D82A}">
                    <a16:rowId xmlns:a16="http://schemas.microsoft.com/office/drawing/2014/main" val="2051974528"/>
                  </a:ext>
                </a:extLst>
              </a:tr>
              <a:tr h="370840">
                <a:tc>
                  <a:txBody>
                    <a:bodyPr/>
                    <a:lstStyle/>
                    <a:p>
                      <a:r>
                        <a:rPr lang="en-US" sz="1400" dirty="0"/>
                        <a:t>Z Generation</a:t>
                      </a:r>
                    </a:p>
                  </a:txBody>
                  <a:tcPr anchor="ctr"/>
                </a:tc>
                <a:tc>
                  <a:txBody>
                    <a:bodyPr/>
                    <a:lstStyle/>
                    <a:p>
                      <a:endParaRPr lang="en-US" sz="1400" dirty="0"/>
                    </a:p>
                  </a:txBody>
                  <a:tcPr anchor="ctr"/>
                </a:tc>
                <a:extLst>
                  <a:ext uri="{0D108BD9-81ED-4DB2-BD59-A6C34878D82A}">
                    <a16:rowId xmlns:a16="http://schemas.microsoft.com/office/drawing/2014/main" val="2435563445"/>
                  </a:ext>
                </a:extLst>
              </a:tr>
              <a:tr h="370840">
                <a:tc>
                  <a:txBody>
                    <a:bodyPr/>
                    <a:lstStyle/>
                    <a:p>
                      <a:r>
                        <a:rPr lang="en-US" sz="1400" dirty="0"/>
                        <a:t>Seniors</a:t>
                      </a:r>
                    </a:p>
                  </a:txBody>
                  <a:tcPr anchor="ctr"/>
                </a:tc>
                <a:tc>
                  <a:txBody>
                    <a:bodyPr/>
                    <a:lstStyle/>
                    <a:p>
                      <a:endParaRPr lang="en-US" sz="1400" dirty="0"/>
                    </a:p>
                  </a:txBody>
                  <a:tcPr anchor="ctr"/>
                </a:tc>
                <a:extLst>
                  <a:ext uri="{0D108BD9-81ED-4DB2-BD59-A6C34878D82A}">
                    <a16:rowId xmlns:a16="http://schemas.microsoft.com/office/drawing/2014/main" val="676552596"/>
                  </a:ext>
                </a:extLst>
              </a:tr>
              <a:tr h="370840">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1782493661"/>
                  </a:ext>
                </a:extLst>
              </a:tr>
            </a:tbl>
          </a:graphicData>
        </a:graphic>
      </p:graphicFrame>
      <p:cxnSp>
        <p:nvCxnSpPr>
          <p:cNvPr id="7" name="Connector: Elbow 6">
            <a:extLst>
              <a:ext uri="{FF2B5EF4-FFF2-40B4-BE49-F238E27FC236}">
                <a16:creationId xmlns:a16="http://schemas.microsoft.com/office/drawing/2014/main" id="{8ADBB777-215C-466B-A383-C1E78B06F424}"/>
              </a:ext>
            </a:extLst>
          </p:cNvPr>
          <p:cNvCxnSpPr>
            <a:stCxn id="34" idx="3"/>
            <a:endCxn id="34" idx="0"/>
          </p:cNvCxnSpPr>
          <p:nvPr/>
        </p:nvCxnSpPr>
        <p:spPr>
          <a:xfrm flipH="1" flipV="1">
            <a:off x="2286000" y="1828800"/>
            <a:ext cx="762000" cy="457200"/>
          </a:xfrm>
          <a:prstGeom prst="bentConnector4">
            <a:avLst>
              <a:gd name="adj1" fmla="val -75000"/>
              <a:gd name="adj2" fmla="val 198148"/>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B8A9C6D-4D70-442C-88C5-D916102FC201}"/>
              </a:ext>
            </a:extLst>
          </p:cNvPr>
          <p:cNvSpPr txBox="1"/>
          <p:nvPr/>
        </p:nvSpPr>
        <p:spPr>
          <a:xfrm>
            <a:off x="2590800" y="1115768"/>
            <a:ext cx="1065210" cy="276999"/>
          </a:xfrm>
          <a:prstGeom prst="rect">
            <a:avLst/>
          </a:prstGeom>
          <a:noFill/>
        </p:spPr>
        <p:txBody>
          <a:bodyPr wrap="square">
            <a:spAutoFit/>
          </a:bodyPr>
          <a:lstStyle/>
          <a:p>
            <a:pPr algn="ctr"/>
            <a:r>
              <a:rPr lang="en-US" sz="1200" dirty="0">
                <a:latin typeface="Euphemia" panose="020B0604020202020204" pitchFamily="34" charset="0"/>
              </a:rPr>
              <a:t>submarkets</a:t>
            </a:r>
            <a:endParaRPr lang="en-US" sz="1200" dirty="0"/>
          </a:p>
        </p:txBody>
      </p:sp>
      <p:sp>
        <p:nvSpPr>
          <p:cNvPr id="18" name="TextBox 17">
            <a:extLst>
              <a:ext uri="{FF2B5EF4-FFF2-40B4-BE49-F238E27FC236}">
                <a16:creationId xmlns:a16="http://schemas.microsoft.com/office/drawing/2014/main" id="{7F79B191-55F8-4BE0-A96A-8F7929197741}"/>
              </a:ext>
            </a:extLst>
          </p:cNvPr>
          <p:cNvSpPr txBox="1"/>
          <p:nvPr/>
        </p:nvSpPr>
        <p:spPr>
          <a:xfrm>
            <a:off x="1130300" y="3581400"/>
            <a:ext cx="4813300" cy="2308324"/>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Euphemia" panose="020B0604020202020204" pitchFamily="34" charset="0"/>
              </a:rPr>
              <a:t>Markets can be broken down to smaller markets for more accurate targeting of customers (with the hope for more sales). For examp</a:t>
            </a:r>
            <a:r>
              <a:rPr lang="en-US" dirty="0">
                <a:latin typeface="Euphemia" panose="020B0604020202020204" pitchFamily="34" charset="0"/>
              </a:rPr>
              <a:t>le, teenage girls might respond differently to certain colors than boys would. That way, one might attract better response due to sharper definition of </a:t>
            </a:r>
            <a:r>
              <a:rPr lang="en-US" b="1" dirty="0">
                <a:latin typeface="Euphemia" panose="020B0604020202020204" pitchFamily="34" charset="0"/>
              </a:rPr>
              <a:t>needs and wants </a:t>
            </a:r>
            <a:r>
              <a:rPr lang="en-US" dirty="0">
                <a:latin typeface="Euphemia" panose="020B0604020202020204" pitchFamily="34" charset="0"/>
              </a:rPr>
              <a:t>of target customers</a:t>
            </a:r>
            <a:endParaRPr lang="en-US" sz="1800" dirty="0">
              <a:latin typeface="Euphemia" panose="020B0604020202020204" pitchFamily="34" charset="0"/>
            </a:endParaRPr>
          </a:p>
        </p:txBody>
      </p:sp>
      <p:sp>
        <p:nvSpPr>
          <p:cNvPr id="20" name="TextBox 19">
            <a:extLst>
              <a:ext uri="{FF2B5EF4-FFF2-40B4-BE49-F238E27FC236}">
                <a16:creationId xmlns:a16="http://schemas.microsoft.com/office/drawing/2014/main" id="{6CEF07F0-650A-4A4A-936D-406762F6777E}"/>
              </a:ext>
            </a:extLst>
          </p:cNvPr>
          <p:cNvSpPr txBox="1"/>
          <p:nvPr/>
        </p:nvSpPr>
        <p:spPr>
          <a:xfrm>
            <a:off x="990600" y="237236"/>
            <a:ext cx="8077200" cy="584775"/>
          </a:xfrm>
          <a:prstGeom prst="rect">
            <a:avLst/>
          </a:prstGeom>
          <a:noFill/>
        </p:spPr>
        <p:txBody>
          <a:bodyPr wrap="square">
            <a:spAutoFit/>
          </a:bodyPr>
          <a:lstStyle/>
          <a:p>
            <a:r>
              <a:rPr lang="en-US" sz="3200" dirty="0">
                <a:latin typeface="Euphemia" panose="020B0604020202020204" pitchFamily="34" charset="0"/>
              </a:rPr>
              <a:t>Breaking down Markets to submarkets</a:t>
            </a:r>
            <a:endParaRPr lang="en-US" sz="3200" dirty="0"/>
          </a:p>
        </p:txBody>
      </p:sp>
    </p:spTree>
    <p:extLst>
      <p:ext uri="{BB962C8B-B14F-4D97-AF65-F5344CB8AC3E}">
        <p14:creationId xmlns:p14="http://schemas.microsoft.com/office/powerpoint/2010/main" val="334117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5D13C7-2413-4633-82A8-905F86E11A24}"/>
              </a:ext>
            </a:extLst>
          </p:cNvPr>
          <p:cNvSpPr txBox="1"/>
          <p:nvPr/>
        </p:nvSpPr>
        <p:spPr>
          <a:xfrm>
            <a:off x="1236133" y="2590800"/>
            <a:ext cx="8000999" cy="4247317"/>
          </a:xfrm>
          <a:prstGeom prst="rect">
            <a:avLst/>
          </a:prstGeom>
          <a:noFill/>
        </p:spPr>
        <p:txBody>
          <a:bodyPr wrap="square">
            <a:spAutoFit/>
          </a:bodyPr>
          <a:lstStyle/>
          <a:p>
            <a:r>
              <a:rPr lang="en-US" dirty="0"/>
              <a:t>public class Market {</a:t>
            </a:r>
          </a:p>
          <a:p>
            <a:endParaRPr lang="en-US" dirty="0"/>
          </a:p>
          <a:p>
            <a:r>
              <a:rPr lang="en-US" dirty="0"/>
              <a:t>    String name;</a:t>
            </a:r>
          </a:p>
          <a:p>
            <a:r>
              <a:rPr lang="en-US" dirty="0"/>
              <a:t>     </a:t>
            </a:r>
            <a:r>
              <a:rPr lang="en-US" dirty="0" err="1"/>
              <a:t>ArrayList</a:t>
            </a:r>
            <a:r>
              <a:rPr lang="en-US" dirty="0"/>
              <a:t>&lt;String&gt; characteristics; //a way to describe what is that group</a:t>
            </a:r>
          </a:p>
          <a:p>
            <a:r>
              <a:rPr lang="en-US" dirty="0"/>
              <a:t>    </a:t>
            </a:r>
            <a:r>
              <a:rPr lang="en-US" dirty="0" err="1"/>
              <a:t>ArrayList</a:t>
            </a:r>
            <a:r>
              <a:rPr lang="en-US" dirty="0"/>
              <a:t>&lt;Market&gt; submarkets;</a:t>
            </a:r>
          </a:p>
          <a:p>
            <a:r>
              <a:rPr lang="en-US" dirty="0"/>
              <a:t>    int size;</a:t>
            </a:r>
          </a:p>
          <a:p>
            <a:endParaRPr lang="en-US" dirty="0"/>
          </a:p>
          <a:p>
            <a:r>
              <a:rPr lang="en-US" dirty="0"/>
              <a:t>    </a:t>
            </a:r>
            <a:r>
              <a:rPr lang="en-US" dirty="0">
                <a:solidFill>
                  <a:srgbClr val="C00000"/>
                </a:solidFill>
              </a:rPr>
              <a:t>public Market(String m) {</a:t>
            </a:r>
          </a:p>
          <a:p>
            <a:r>
              <a:rPr lang="en-US" dirty="0">
                <a:solidFill>
                  <a:srgbClr val="C00000"/>
                </a:solidFill>
              </a:rPr>
              <a:t>        name = m;</a:t>
            </a:r>
          </a:p>
          <a:p>
            <a:r>
              <a:rPr lang="en-US" dirty="0">
                <a:solidFill>
                  <a:srgbClr val="C00000"/>
                </a:solidFill>
              </a:rPr>
              <a:t>        characteristics = new </a:t>
            </a:r>
            <a:r>
              <a:rPr lang="en-US" dirty="0" err="1">
                <a:solidFill>
                  <a:srgbClr val="C00000"/>
                </a:solidFill>
              </a:rPr>
              <a:t>ArrayList</a:t>
            </a:r>
            <a:r>
              <a:rPr lang="en-US" dirty="0">
                <a:solidFill>
                  <a:srgbClr val="C00000"/>
                </a:solidFill>
              </a:rPr>
              <a:t>();</a:t>
            </a:r>
          </a:p>
          <a:p>
            <a:r>
              <a:rPr lang="en-US" dirty="0">
                <a:solidFill>
                  <a:srgbClr val="C00000"/>
                </a:solidFill>
              </a:rPr>
              <a:t>        submarkets = new </a:t>
            </a:r>
            <a:r>
              <a:rPr lang="en-US" dirty="0" err="1">
                <a:solidFill>
                  <a:srgbClr val="C00000"/>
                </a:solidFill>
              </a:rPr>
              <a:t>ArrayList</a:t>
            </a:r>
            <a:r>
              <a:rPr lang="en-US" dirty="0">
                <a:solidFill>
                  <a:srgbClr val="C00000"/>
                </a:solidFill>
              </a:rPr>
              <a:t>();</a:t>
            </a:r>
          </a:p>
          <a:p>
            <a:r>
              <a:rPr lang="en-US" dirty="0"/>
              <a:t>}</a:t>
            </a:r>
          </a:p>
          <a:p>
            <a:endParaRPr lang="en-US" dirty="0"/>
          </a:p>
          <a:p>
            <a:r>
              <a:rPr lang="en-US" dirty="0"/>
              <a:t>:</a:t>
            </a:r>
          </a:p>
          <a:p>
            <a:r>
              <a:rPr lang="en-US" dirty="0"/>
              <a:t>}</a:t>
            </a:r>
          </a:p>
        </p:txBody>
      </p:sp>
      <p:sp>
        <p:nvSpPr>
          <p:cNvPr id="6" name="Rounded Rectangle 33">
            <a:extLst>
              <a:ext uri="{FF2B5EF4-FFF2-40B4-BE49-F238E27FC236}">
                <a16:creationId xmlns:a16="http://schemas.microsoft.com/office/drawing/2014/main" id="{D1D1DF24-B7BC-413C-9DE6-A3287BB97591}"/>
              </a:ext>
            </a:extLst>
          </p:cNvPr>
          <p:cNvSpPr/>
          <p:nvPr/>
        </p:nvSpPr>
        <p:spPr>
          <a:xfrm>
            <a:off x="6553200" y="1417638"/>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Market</a:t>
            </a:r>
          </a:p>
        </p:txBody>
      </p:sp>
      <p:cxnSp>
        <p:nvCxnSpPr>
          <p:cNvPr id="7" name="Connector: Elbow 6">
            <a:extLst>
              <a:ext uri="{FF2B5EF4-FFF2-40B4-BE49-F238E27FC236}">
                <a16:creationId xmlns:a16="http://schemas.microsoft.com/office/drawing/2014/main" id="{A9775F3B-7C2F-44AB-9C99-62D3B9516E04}"/>
              </a:ext>
            </a:extLst>
          </p:cNvPr>
          <p:cNvCxnSpPr>
            <a:stCxn id="6" idx="3"/>
            <a:endCxn id="6" idx="0"/>
          </p:cNvCxnSpPr>
          <p:nvPr/>
        </p:nvCxnSpPr>
        <p:spPr>
          <a:xfrm flipH="1" flipV="1">
            <a:off x="7315200" y="1417638"/>
            <a:ext cx="762000" cy="457200"/>
          </a:xfrm>
          <a:prstGeom prst="bentConnector4">
            <a:avLst>
              <a:gd name="adj1" fmla="val -75000"/>
              <a:gd name="adj2" fmla="val 198148"/>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F927FEF3-27D7-471F-BD2C-48FEC6E7AB85}"/>
              </a:ext>
            </a:extLst>
          </p:cNvPr>
          <p:cNvSpPr txBox="1"/>
          <p:nvPr/>
        </p:nvSpPr>
        <p:spPr>
          <a:xfrm>
            <a:off x="7620000" y="704606"/>
            <a:ext cx="1065210" cy="276999"/>
          </a:xfrm>
          <a:prstGeom prst="rect">
            <a:avLst/>
          </a:prstGeom>
          <a:noFill/>
        </p:spPr>
        <p:txBody>
          <a:bodyPr wrap="square">
            <a:spAutoFit/>
          </a:bodyPr>
          <a:lstStyle/>
          <a:p>
            <a:pPr algn="ctr"/>
            <a:r>
              <a:rPr lang="en-US" sz="1200" dirty="0">
                <a:latin typeface="Euphemia" panose="020B0604020202020204" pitchFamily="34" charset="0"/>
              </a:rPr>
              <a:t>submarkets</a:t>
            </a:r>
            <a:endParaRPr lang="en-US" sz="1200" dirty="0"/>
          </a:p>
        </p:txBody>
      </p:sp>
      <p:sp>
        <p:nvSpPr>
          <p:cNvPr id="9" name="TextBox 8">
            <a:extLst>
              <a:ext uri="{FF2B5EF4-FFF2-40B4-BE49-F238E27FC236}">
                <a16:creationId xmlns:a16="http://schemas.microsoft.com/office/drawing/2014/main" id="{52AADF96-F956-4FD2-93B9-58EAC7C30D85}"/>
              </a:ext>
            </a:extLst>
          </p:cNvPr>
          <p:cNvSpPr txBox="1"/>
          <p:nvPr/>
        </p:nvSpPr>
        <p:spPr>
          <a:xfrm>
            <a:off x="990600" y="237236"/>
            <a:ext cx="8077200" cy="584775"/>
          </a:xfrm>
          <a:prstGeom prst="rect">
            <a:avLst/>
          </a:prstGeom>
          <a:noFill/>
        </p:spPr>
        <p:txBody>
          <a:bodyPr wrap="square">
            <a:spAutoFit/>
          </a:bodyPr>
          <a:lstStyle/>
          <a:p>
            <a:r>
              <a:rPr lang="en-US" sz="3200" dirty="0">
                <a:latin typeface="Euphemia" panose="020B0604020202020204" pitchFamily="34" charset="0"/>
              </a:rPr>
              <a:t>Market Class Definition</a:t>
            </a:r>
            <a:endParaRPr lang="en-US" sz="3200" dirty="0"/>
          </a:p>
        </p:txBody>
      </p:sp>
    </p:spTree>
    <p:extLst>
      <p:ext uri="{BB962C8B-B14F-4D97-AF65-F5344CB8AC3E}">
        <p14:creationId xmlns:p14="http://schemas.microsoft.com/office/powerpoint/2010/main" val="941347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1447800" y="3048000"/>
            <a:ext cx="1524000" cy="914400"/>
          </a:xfrm>
          <a:prstGeom prst="roundRect">
            <a:avLst/>
          </a:prstGeom>
          <a:solidFill>
            <a:srgbClr val="66CCFF"/>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latin typeface="Euphemia" panose="020B0604020202020204" pitchFamily="34" charset="0"/>
              </a:rPr>
              <a:t>Channel</a:t>
            </a:r>
          </a:p>
        </p:txBody>
      </p:sp>
      <p:graphicFrame>
        <p:nvGraphicFramePr>
          <p:cNvPr id="12" name="Table 11">
            <a:extLst>
              <a:ext uri="{FF2B5EF4-FFF2-40B4-BE49-F238E27FC236}">
                <a16:creationId xmlns:a16="http://schemas.microsoft.com/office/drawing/2014/main" id="{5491E6D0-9781-40BF-B014-9D9970D27613}"/>
              </a:ext>
            </a:extLst>
          </p:cNvPr>
          <p:cNvGraphicFramePr>
            <a:graphicFrameLocks noGrp="1"/>
          </p:cNvGraphicFramePr>
          <p:nvPr>
            <p:extLst>
              <p:ext uri="{D42A27DB-BD31-4B8C-83A1-F6EECF244321}">
                <p14:modId xmlns:p14="http://schemas.microsoft.com/office/powerpoint/2010/main" val="4078993234"/>
              </p:ext>
            </p:extLst>
          </p:nvPr>
        </p:nvGraphicFramePr>
        <p:xfrm>
          <a:off x="4191000" y="3200400"/>
          <a:ext cx="3732285" cy="320040"/>
        </p:xfrm>
        <a:graphic>
          <a:graphicData uri="http://schemas.openxmlformats.org/drawingml/2006/table">
            <a:tbl>
              <a:tblPr firstRow="1" bandRow="1">
                <a:tableStyleId>{5C22544A-7EE6-4342-B048-85BDC9FD1C3A}</a:tableStyleId>
              </a:tblPr>
              <a:tblGrid>
                <a:gridCol w="1302753">
                  <a:extLst>
                    <a:ext uri="{9D8B030D-6E8A-4147-A177-3AD203B41FA5}">
                      <a16:colId xmlns:a16="http://schemas.microsoft.com/office/drawing/2014/main" val="2706506679"/>
                    </a:ext>
                  </a:extLst>
                </a:gridCol>
                <a:gridCol w="1214766">
                  <a:extLst>
                    <a:ext uri="{9D8B030D-6E8A-4147-A177-3AD203B41FA5}">
                      <a16:colId xmlns:a16="http://schemas.microsoft.com/office/drawing/2014/main" val="2572047699"/>
                    </a:ext>
                  </a:extLst>
                </a:gridCol>
                <a:gridCol w="1214766">
                  <a:extLst>
                    <a:ext uri="{9D8B030D-6E8A-4147-A177-3AD203B41FA5}">
                      <a16:colId xmlns:a16="http://schemas.microsoft.com/office/drawing/2014/main" val="473780388"/>
                    </a:ext>
                  </a:extLst>
                </a:gridCol>
              </a:tblGrid>
              <a:tr h="320040">
                <a:tc>
                  <a:txBody>
                    <a:bodyPr/>
                    <a:lstStyle/>
                    <a:p>
                      <a:pPr algn="ctr"/>
                      <a:r>
                        <a:rPr lang="en-US" sz="1400" dirty="0"/>
                        <a:t>Internet</a:t>
                      </a:r>
                    </a:p>
                  </a:txBody>
                  <a:tcPr anchor="ctr"/>
                </a:tc>
                <a:tc>
                  <a:txBody>
                    <a:bodyPr/>
                    <a:lstStyle/>
                    <a:p>
                      <a:pPr algn="ctr"/>
                      <a:r>
                        <a:rPr lang="en-US" sz="1400" dirty="0"/>
                        <a:t>TV</a:t>
                      </a:r>
                    </a:p>
                  </a:txBody>
                  <a:tcPr anchor="ctr"/>
                </a:tc>
                <a:tc>
                  <a:txBody>
                    <a:bodyPr/>
                    <a:lstStyle/>
                    <a:p>
                      <a:pPr algn="ctr"/>
                      <a:r>
                        <a:rPr lang="en-US" sz="1400" dirty="0"/>
                        <a:t>Magazine</a:t>
                      </a:r>
                    </a:p>
                  </a:txBody>
                  <a:tcPr anchor="ctr"/>
                </a:tc>
                <a:extLst>
                  <a:ext uri="{0D108BD9-81ED-4DB2-BD59-A6C34878D82A}">
                    <a16:rowId xmlns:a16="http://schemas.microsoft.com/office/drawing/2014/main" val="3440425089"/>
                  </a:ext>
                </a:extLst>
              </a:tr>
            </a:tbl>
          </a:graphicData>
        </a:graphic>
      </p:graphicFrame>
      <p:sp>
        <p:nvSpPr>
          <p:cNvPr id="9" name="TextBox 8">
            <a:extLst>
              <a:ext uri="{FF2B5EF4-FFF2-40B4-BE49-F238E27FC236}">
                <a16:creationId xmlns:a16="http://schemas.microsoft.com/office/drawing/2014/main" id="{4BB1C658-097D-4784-AD7F-ABCD6B82DE07}"/>
              </a:ext>
            </a:extLst>
          </p:cNvPr>
          <p:cNvSpPr txBox="1"/>
          <p:nvPr/>
        </p:nvSpPr>
        <p:spPr>
          <a:xfrm>
            <a:off x="1034001" y="4409206"/>
            <a:ext cx="4992589" cy="2308324"/>
          </a:xfrm>
          <a:prstGeom prst="rect">
            <a:avLst/>
          </a:prstGeom>
          <a:noFill/>
        </p:spPr>
        <p:txBody>
          <a:bodyPr wrap="square">
            <a:spAutoFit/>
          </a:bodyPr>
          <a:lstStyle/>
          <a:p>
            <a:r>
              <a:rPr lang="en-US" dirty="0"/>
              <a:t>public class Channel {</a:t>
            </a:r>
          </a:p>
          <a:p>
            <a:r>
              <a:rPr lang="en-US" dirty="0"/>
              <a:t>    String </a:t>
            </a:r>
            <a:r>
              <a:rPr lang="en-US" dirty="0" err="1"/>
              <a:t>channeltype</a:t>
            </a:r>
            <a:r>
              <a:rPr lang="en-US" dirty="0"/>
              <a:t>; //tv, internet, </a:t>
            </a:r>
          </a:p>
          <a:p>
            <a:r>
              <a:rPr lang="en-US" dirty="0"/>
              <a:t>    int price;</a:t>
            </a:r>
          </a:p>
          <a:p>
            <a:r>
              <a:rPr lang="en-US" dirty="0"/>
              <a:t>    String </a:t>
            </a:r>
            <a:r>
              <a:rPr lang="en-US" dirty="0" err="1"/>
              <a:t>unitofmeasure</a:t>
            </a:r>
            <a:r>
              <a:rPr lang="en-US" dirty="0"/>
              <a:t>; //per minute, length, …</a:t>
            </a:r>
          </a:p>
          <a:p>
            <a:endParaRPr lang="en-US" dirty="0"/>
          </a:p>
          <a:p>
            <a:r>
              <a:rPr lang="en-US" dirty="0"/>
              <a:t>public Channel(String t){</a:t>
            </a:r>
          </a:p>
          <a:p>
            <a:r>
              <a:rPr lang="en-US" dirty="0"/>
              <a:t>        </a:t>
            </a:r>
            <a:r>
              <a:rPr lang="en-US" dirty="0" err="1"/>
              <a:t>channeltype</a:t>
            </a:r>
            <a:r>
              <a:rPr lang="en-US" dirty="0"/>
              <a:t> = t;</a:t>
            </a:r>
          </a:p>
          <a:p>
            <a:r>
              <a:rPr lang="en-US" dirty="0"/>
              <a:t>    }</a:t>
            </a:r>
          </a:p>
        </p:txBody>
      </p:sp>
      <p:sp>
        <p:nvSpPr>
          <p:cNvPr id="10" name="TextBox 9">
            <a:extLst>
              <a:ext uri="{FF2B5EF4-FFF2-40B4-BE49-F238E27FC236}">
                <a16:creationId xmlns:a16="http://schemas.microsoft.com/office/drawing/2014/main" id="{49997196-E396-412F-8C07-0BB94C545E85}"/>
              </a:ext>
            </a:extLst>
          </p:cNvPr>
          <p:cNvSpPr txBox="1"/>
          <p:nvPr/>
        </p:nvSpPr>
        <p:spPr>
          <a:xfrm>
            <a:off x="990600" y="237236"/>
            <a:ext cx="8077200" cy="584775"/>
          </a:xfrm>
          <a:prstGeom prst="rect">
            <a:avLst/>
          </a:prstGeom>
          <a:noFill/>
        </p:spPr>
        <p:txBody>
          <a:bodyPr wrap="square">
            <a:spAutoFit/>
          </a:bodyPr>
          <a:lstStyle/>
          <a:p>
            <a:r>
              <a:rPr lang="en-US" sz="3200" dirty="0">
                <a:latin typeface="Euphemia" panose="020B0604020202020204" pitchFamily="34" charset="0"/>
              </a:rPr>
              <a:t>Channel Class Definition</a:t>
            </a:r>
            <a:endParaRPr lang="en-US" sz="3200" dirty="0"/>
          </a:p>
        </p:txBody>
      </p:sp>
      <p:sp>
        <p:nvSpPr>
          <p:cNvPr id="11" name="TextBox 10">
            <a:extLst>
              <a:ext uri="{FF2B5EF4-FFF2-40B4-BE49-F238E27FC236}">
                <a16:creationId xmlns:a16="http://schemas.microsoft.com/office/drawing/2014/main" id="{BA7173A7-295E-4BD2-A31B-F2260D0D297B}"/>
              </a:ext>
            </a:extLst>
          </p:cNvPr>
          <p:cNvSpPr txBox="1"/>
          <p:nvPr/>
        </p:nvSpPr>
        <p:spPr>
          <a:xfrm>
            <a:off x="1143000" y="1295400"/>
            <a:ext cx="8077200" cy="923330"/>
          </a:xfrm>
          <a:prstGeom prst="rect">
            <a:avLst/>
          </a:prstGeom>
          <a:noFill/>
        </p:spPr>
        <p:txBody>
          <a:bodyPr wrap="square">
            <a:spAutoFit/>
          </a:bodyPr>
          <a:lstStyle/>
          <a:p>
            <a:r>
              <a:rPr lang="en-US" dirty="0">
                <a:latin typeface="Euphemia" panose="020B0604020202020204" pitchFamily="34" charset="0"/>
              </a:rPr>
              <a:t>Channel defines the route to reach customers</a:t>
            </a:r>
          </a:p>
          <a:p>
            <a:pPr marL="342900" indent="-342900">
              <a:buFont typeface="Arial" panose="020B0604020202020204" pitchFamily="34" charset="0"/>
              <a:buChar char="•"/>
            </a:pPr>
            <a:r>
              <a:rPr lang="en-US" dirty="0">
                <a:latin typeface="Euphemia" panose="020B0604020202020204" pitchFamily="34" charset="0"/>
              </a:rPr>
              <a:t>Defines cost or price per unit of measure (time, size, etc.)</a:t>
            </a:r>
          </a:p>
          <a:p>
            <a:pPr marL="342900" indent="-342900">
              <a:buFont typeface="Arial" panose="020B0604020202020204" pitchFamily="34" charset="0"/>
              <a:buChar char="•"/>
            </a:pPr>
            <a:r>
              <a:rPr lang="en-US" dirty="0">
                <a:latin typeface="Euphemia" panose="020B0604020202020204" pitchFamily="34" charset="0"/>
              </a:rPr>
              <a:t>Can be expensive so one must be careful</a:t>
            </a:r>
            <a:endParaRPr lang="en-US" dirty="0"/>
          </a:p>
        </p:txBody>
      </p:sp>
      <p:sp>
        <p:nvSpPr>
          <p:cNvPr id="13" name="Freeform: Shape 12">
            <a:extLst>
              <a:ext uri="{FF2B5EF4-FFF2-40B4-BE49-F238E27FC236}">
                <a16:creationId xmlns:a16="http://schemas.microsoft.com/office/drawing/2014/main" id="{27087E75-9F7D-40D4-A29B-A67920D8280E}"/>
              </a:ext>
            </a:extLst>
          </p:cNvPr>
          <p:cNvSpPr/>
          <p:nvPr/>
        </p:nvSpPr>
        <p:spPr>
          <a:xfrm rot="5400000" flipV="1">
            <a:off x="6860722" y="4542969"/>
            <a:ext cx="1416049" cy="1169311"/>
          </a:xfrm>
          <a:custGeom>
            <a:avLst/>
            <a:gdLst>
              <a:gd name="connsiteX0" fmla="*/ 1155700 w 1155700"/>
              <a:gd name="connsiteY0" fmla="*/ 0 h 624119"/>
              <a:gd name="connsiteX1" fmla="*/ 1114425 w 1155700"/>
              <a:gd name="connsiteY1" fmla="*/ 3942 h 624119"/>
              <a:gd name="connsiteX2" fmla="*/ 1114425 w 1155700"/>
              <a:gd name="connsiteY2" fmla="*/ 292867 h 624119"/>
              <a:gd name="connsiteX3" fmla="*/ 598488 w 1155700"/>
              <a:gd name="connsiteY3" fmla="*/ 292867 h 624119"/>
              <a:gd name="connsiteX4" fmla="*/ 598488 w 1155700"/>
              <a:gd name="connsiteY4" fmla="*/ 2889 h 624119"/>
              <a:gd name="connsiteX5" fmla="*/ 577850 w 1155700"/>
              <a:gd name="connsiteY5" fmla="*/ 3942 h 624119"/>
              <a:gd name="connsiteX6" fmla="*/ 557213 w 1155700"/>
              <a:gd name="connsiteY6" fmla="*/ 2889 h 624119"/>
              <a:gd name="connsiteX7" fmla="*/ 557213 w 1155700"/>
              <a:gd name="connsiteY7" fmla="*/ 292867 h 624119"/>
              <a:gd name="connsiteX8" fmla="*/ 41275 w 1155700"/>
              <a:gd name="connsiteY8" fmla="*/ 292867 h 624119"/>
              <a:gd name="connsiteX9" fmla="*/ 41275 w 1155700"/>
              <a:gd name="connsiteY9" fmla="*/ 3942 h 624119"/>
              <a:gd name="connsiteX10" fmla="*/ 0 w 1155700"/>
              <a:gd name="connsiteY10" fmla="*/ 0 h 624119"/>
              <a:gd name="connsiteX11" fmla="*/ 0 w 1155700"/>
              <a:gd name="connsiteY11" fmla="*/ 334142 h 624119"/>
              <a:gd name="connsiteX12" fmla="*/ 557213 w 1155700"/>
              <a:gd name="connsiteY12" fmla="*/ 334142 h 624119"/>
              <a:gd name="connsiteX13" fmla="*/ 557213 w 1155700"/>
              <a:gd name="connsiteY13" fmla="*/ 624119 h 624119"/>
              <a:gd name="connsiteX14" fmla="*/ 577850 w 1155700"/>
              <a:gd name="connsiteY14" fmla="*/ 623067 h 624119"/>
              <a:gd name="connsiteX15" fmla="*/ 598488 w 1155700"/>
              <a:gd name="connsiteY15" fmla="*/ 624119 h 624119"/>
              <a:gd name="connsiteX16" fmla="*/ 598488 w 1155700"/>
              <a:gd name="connsiteY16" fmla="*/ 334142 h 624119"/>
              <a:gd name="connsiteX17" fmla="*/ 1155700 w 1155700"/>
              <a:gd name="connsiteY17" fmla="*/ 334142 h 624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5700" h="624119">
                <a:moveTo>
                  <a:pt x="1155700" y="0"/>
                </a:moveTo>
                <a:cubicBezTo>
                  <a:pt x="1142092" y="2572"/>
                  <a:pt x="1128275" y="3890"/>
                  <a:pt x="1114425" y="3942"/>
                </a:cubicBezTo>
                <a:lnTo>
                  <a:pt x="1114425" y="292867"/>
                </a:lnTo>
                <a:lnTo>
                  <a:pt x="598488" y="292867"/>
                </a:lnTo>
                <a:lnTo>
                  <a:pt x="598488" y="2889"/>
                </a:lnTo>
                <a:cubicBezTo>
                  <a:pt x="591677" y="3508"/>
                  <a:pt x="584826" y="3942"/>
                  <a:pt x="577850" y="3942"/>
                </a:cubicBezTo>
                <a:cubicBezTo>
                  <a:pt x="570875" y="3942"/>
                  <a:pt x="564023" y="3508"/>
                  <a:pt x="557213" y="2889"/>
                </a:cubicBezTo>
                <a:lnTo>
                  <a:pt x="557213" y="292867"/>
                </a:lnTo>
                <a:lnTo>
                  <a:pt x="41275" y="292867"/>
                </a:lnTo>
                <a:lnTo>
                  <a:pt x="41275" y="3942"/>
                </a:lnTo>
                <a:cubicBezTo>
                  <a:pt x="27425" y="3890"/>
                  <a:pt x="13608" y="2572"/>
                  <a:pt x="0" y="0"/>
                </a:cubicBezTo>
                <a:lnTo>
                  <a:pt x="0" y="334142"/>
                </a:lnTo>
                <a:lnTo>
                  <a:pt x="557213" y="334142"/>
                </a:lnTo>
                <a:lnTo>
                  <a:pt x="557213" y="624119"/>
                </a:lnTo>
                <a:cubicBezTo>
                  <a:pt x="564023" y="623500"/>
                  <a:pt x="570875" y="623067"/>
                  <a:pt x="577850" y="623067"/>
                </a:cubicBezTo>
                <a:cubicBezTo>
                  <a:pt x="584826" y="623067"/>
                  <a:pt x="591677" y="623500"/>
                  <a:pt x="598488" y="624119"/>
                </a:cubicBezTo>
                <a:lnTo>
                  <a:pt x="598488" y="334142"/>
                </a:lnTo>
                <a:lnTo>
                  <a:pt x="1155700" y="334142"/>
                </a:lnTo>
                <a:close/>
              </a:path>
            </a:pathLst>
          </a:custGeom>
          <a:ln w="3175">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TextBox 22">
            <a:extLst>
              <a:ext uri="{FF2B5EF4-FFF2-40B4-BE49-F238E27FC236}">
                <a16:creationId xmlns:a16="http://schemas.microsoft.com/office/drawing/2014/main" id="{BF8402A0-20B2-4486-92C6-0BF3CD1D3B42}"/>
              </a:ext>
            </a:extLst>
          </p:cNvPr>
          <p:cNvSpPr txBox="1"/>
          <p:nvPr/>
        </p:nvSpPr>
        <p:spPr>
          <a:xfrm>
            <a:off x="6979857" y="4807684"/>
            <a:ext cx="624120" cy="369332"/>
          </a:xfrm>
          <a:prstGeom prst="rect">
            <a:avLst/>
          </a:prstGeom>
          <a:noFill/>
        </p:spPr>
        <p:txBody>
          <a:bodyPr wrap="square">
            <a:spAutoFit/>
          </a:bodyPr>
          <a:lstStyle/>
          <a:p>
            <a:r>
              <a:rPr lang="en-US" dirty="0">
                <a:latin typeface="Euphemia" panose="020B0604020202020204" pitchFamily="34" charset="0"/>
              </a:rPr>
              <a:t>web</a:t>
            </a:r>
            <a:endParaRPr lang="en-US" dirty="0"/>
          </a:p>
        </p:txBody>
      </p:sp>
      <p:sp>
        <p:nvSpPr>
          <p:cNvPr id="24" name="TextBox 23">
            <a:extLst>
              <a:ext uri="{FF2B5EF4-FFF2-40B4-BE49-F238E27FC236}">
                <a16:creationId xmlns:a16="http://schemas.microsoft.com/office/drawing/2014/main" id="{AC27D446-BFA0-4CBF-A5D2-E12EEFDC4100}"/>
              </a:ext>
            </a:extLst>
          </p:cNvPr>
          <p:cNvSpPr txBox="1"/>
          <p:nvPr/>
        </p:nvSpPr>
        <p:spPr>
          <a:xfrm>
            <a:off x="6907330" y="5466317"/>
            <a:ext cx="1015955" cy="369332"/>
          </a:xfrm>
          <a:prstGeom prst="rect">
            <a:avLst/>
          </a:prstGeom>
          <a:noFill/>
        </p:spPr>
        <p:txBody>
          <a:bodyPr wrap="square">
            <a:spAutoFit/>
          </a:bodyPr>
          <a:lstStyle/>
          <a:p>
            <a:r>
              <a:rPr lang="en-US" sz="1800" dirty="0">
                <a:latin typeface="Euphemia" panose="020B0604020202020204" pitchFamily="34" charset="0"/>
              </a:rPr>
              <a:t>Radio</a:t>
            </a:r>
            <a:endParaRPr lang="en-US" dirty="0"/>
          </a:p>
        </p:txBody>
      </p:sp>
      <p:sp>
        <p:nvSpPr>
          <p:cNvPr id="25" name="TextBox 24">
            <a:extLst>
              <a:ext uri="{FF2B5EF4-FFF2-40B4-BE49-F238E27FC236}">
                <a16:creationId xmlns:a16="http://schemas.microsoft.com/office/drawing/2014/main" id="{9CAABFD8-A351-494F-9297-D3BB0C3FFEC3}"/>
              </a:ext>
            </a:extLst>
          </p:cNvPr>
          <p:cNvSpPr txBox="1"/>
          <p:nvPr/>
        </p:nvSpPr>
        <p:spPr>
          <a:xfrm>
            <a:off x="7045496" y="4097146"/>
            <a:ext cx="457200" cy="369332"/>
          </a:xfrm>
          <a:prstGeom prst="rect">
            <a:avLst/>
          </a:prstGeom>
          <a:noFill/>
        </p:spPr>
        <p:txBody>
          <a:bodyPr wrap="square">
            <a:spAutoFit/>
          </a:bodyPr>
          <a:lstStyle/>
          <a:p>
            <a:r>
              <a:rPr lang="en-US" sz="1800" dirty="0">
                <a:latin typeface="Euphemia" panose="020B0604020202020204" pitchFamily="34" charset="0"/>
              </a:rPr>
              <a:t>tv</a:t>
            </a:r>
            <a:endParaRPr lang="en-US" dirty="0"/>
          </a:p>
        </p:txBody>
      </p:sp>
      <p:sp>
        <p:nvSpPr>
          <p:cNvPr id="26" name="TextBox 25">
            <a:extLst>
              <a:ext uri="{FF2B5EF4-FFF2-40B4-BE49-F238E27FC236}">
                <a16:creationId xmlns:a16="http://schemas.microsoft.com/office/drawing/2014/main" id="{B298FF3A-904C-4FA4-A1E6-691992836690}"/>
              </a:ext>
            </a:extLst>
          </p:cNvPr>
          <p:cNvSpPr txBox="1"/>
          <p:nvPr/>
        </p:nvSpPr>
        <p:spPr>
          <a:xfrm>
            <a:off x="8128003" y="5346370"/>
            <a:ext cx="1040490" cy="369332"/>
          </a:xfrm>
          <a:prstGeom prst="rect">
            <a:avLst/>
          </a:prstGeom>
          <a:noFill/>
        </p:spPr>
        <p:txBody>
          <a:bodyPr wrap="square">
            <a:spAutoFit/>
          </a:bodyPr>
          <a:lstStyle/>
          <a:p>
            <a:r>
              <a:rPr lang="en-US" sz="1800" dirty="0">
                <a:latin typeface="Euphemia" panose="020B0604020202020204" pitchFamily="34" charset="0"/>
              </a:rPr>
              <a:t>Market</a:t>
            </a:r>
            <a:endParaRPr lang="en-US" dirty="0"/>
          </a:p>
        </p:txBody>
      </p:sp>
      <p:pic>
        <p:nvPicPr>
          <p:cNvPr id="27" name="Graphic 26" descr="Meeting with solid fill">
            <a:extLst>
              <a:ext uri="{FF2B5EF4-FFF2-40B4-BE49-F238E27FC236}">
                <a16:creationId xmlns:a16="http://schemas.microsoft.com/office/drawing/2014/main" id="{ECE222E7-20F3-4F82-85A3-FA2234E3B1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07754" y="4573618"/>
            <a:ext cx="914400" cy="914400"/>
          </a:xfrm>
          <a:prstGeom prst="rect">
            <a:avLst/>
          </a:prstGeom>
        </p:spPr>
      </p:pic>
      <p:pic>
        <p:nvPicPr>
          <p:cNvPr id="31" name="Graphic 30" descr="Drum">
            <a:extLst>
              <a:ext uri="{FF2B5EF4-FFF2-40B4-BE49-F238E27FC236}">
                <a16:creationId xmlns:a16="http://schemas.microsoft.com/office/drawing/2014/main" id="{F154697F-6E17-4DB6-9EEE-7C867D71FF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60943" y="4097146"/>
            <a:ext cx="624120" cy="624120"/>
          </a:xfrm>
          <a:prstGeom prst="rect">
            <a:avLst/>
          </a:prstGeom>
        </p:spPr>
      </p:pic>
      <p:pic>
        <p:nvPicPr>
          <p:cNvPr id="33" name="Graphic 32" descr="Violin">
            <a:extLst>
              <a:ext uri="{FF2B5EF4-FFF2-40B4-BE49-F238E27FC236}">
                <a16:creationId xmlns:a16="http://schemas.microsoft.com/office/drawing/2014/main" id="{59122FF6-55D8-4C76-A9FE-ECE1260B92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56709" y="4781174"/>
            <a:ext cx="624120" cy="624120"/>
          </a:xfrm>
          <a:prstGeom prst="rect">
            <a:avLst/>
          </a:prstGeom>
        </p:spPr>
      </p:pic>
      <p:sp>
        <p:nvSpPr>
          <p:cNvPr id="35" name="TextBox 34">
            <a:extLst>
              <a:ext uri="{FF2B5EF4-FFF2-40B4-BE49-F238E27FC236}">
                <a16:creationId xmlns:a16="http://schemas.microsoft.com/office/drawing/2014/main" id="{9BD0A32A-CF09-4242-BC11-8662E994BD05}"/>
              </a:ext>
            </a:extLst>
          </p:cNvPr>
          <p:cNvSpPr txBox="1"/>
          <p:nvPr/>
        </p:nvSpPr>
        <p:spPr>
          <a:xfrm>
            <a:off x="5927896" y="3966396"/>
            <a:ext cx="1184105" cy="276999"/>
          </a:xfrm>
          <a:prstGeom prst="rect">
            <a:avLst/>
          </a:prstGeom>
          <a:noFill/>
        </p:spPr>
        <p:txBody>
          <a:bodyPr wrap="square">
            <a:spAutoFit/>
          </a:bodyPr>
          <a:lstStyle/>
          <a:p>
            <a:r>
              <a:rPr lang="en-US" sz="1200" dirty="0">
                <a:latin typeface="Euphemia" panose="020B0604020202020204" pitchFamily="34" charset="0"/>
              </a:rPr>
              <a:t>Solution offer</a:t>
            </a:r>
            <a:endParaRPr lang="en-US" sz="1200" dirty="0"/>
          </a:p>
        </p:txBody>
      </p:sp>
      <p:pic>
        <p:nvPicPr>
          <p:cNvPr id="37" name="Graphic 36" descr="Drum">
            <a:extLst>
              <a:ext uri="{FF2B5EF4-FFF2-40B4-BE49-F238E27FC236}">
                <a16:creationId xmlns:a16="http://schemas.microsoft.com/office/drawing/2014/main" id="{73DD700C-0305-40CC-8FD5-561D57EA23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31579" y="5405294"/>
            <a:ext cx="624120" cy="624120"/>
          </a:xfrm>
          <a:prstGeom prst="rect">
            <a:avLst/>
          </a:prstGeom>
        </p:spPr>
      </p:pic>
      <p:sp>
        <p:nvSpPr>
          <p:cNvPr id="42" name="Freeform: Shape 41">
            <a:extLst>
              <a:ext uri="{FF2B5EF4-FFF2-40B4-BE49-F238E27FC236}">
                <a16:creationId xmlns:a16="http://schemas.microsoft.com/office/drawing/2014/main" id="{0C2902B3-DBA6-4550-9DB2-F6086AD929A5}"/>
              </a:ext>
            </a:extLst>
          </p:cNvPr>
          <p:cNvSpPr/>
          <p:nvPr/>
        </p:nvSpPr>
        <p:spPr>
          <a:xfrm>
            <a:off x="7961652" y="4995333"/>
            <a:ext cx="251014" cy="266700"/>
          </a:xfrm>
          <a:custGeom>
            <a:avLst/>
            <a:gdLst>
              <a:gd name="connsiteX0" fmla="*/ 119063 w 319087"/>
              <a:gd name="connsiteY0" fmla="*/ 0 h 266700"/>
              <a:gd name="connsiteX1" fmla="*/ 0 w 319087"/>
              <a:gd name="connsiteY1" fmla="*/ 0 h 266700"/>
              <a:gd name="connsiteX2" fmla="*/ 200025 w 319087"/>
              <a:gd name="connsiteY2" fmla="*/ 133350 h 266700"/>
              <a:gd name="connsiteX3" fmla="*/ 0 w 319087"/>
              <a:gd name="connsiteY3" fmla="*/ 266700 h 266700"/>
              <a:gd name="connsiteX4" fmla="*/ 119063 w 319087"/>
              <a:gd name="connsiteY4" fmla="*/ 266700 h 266700"/>
              <a:gd name="connsiteX5" fmla="*/ 319088 w 319087"/>
              <a:gd name="connsiteY5" fmla="*/ 133350 h 266700"/>
              <a:gd name="connsiteX6" fmla="*/ 119063 w 319087"/>
              <a:gd name="connsiteY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266700">
                <a:moveTo>
                  <a:pt x="119063" y="0"/>
                </a:moveTo>
                <a:lnTo>
                  <a:pt x="0" y="0"/>
                </a:lnTo>
                <a:lnTo>
                  <a:pt x="200025" y="133350"/>
                </a:lnTo>
                <a:lnTo>
                  <a:pt x="0" y="266700"/>
                </a:lnTo>
                <a:lnTo>
                  <a:pt x="119063" y="266700"/>
                </a:lnTo>
                <a:lnTo>
                  <a:pt x="319088" y="133350"/>
                </a:lnTo>
                <a:lnTo>
                  <a:pt x="119063" y="0"/>
                </a:lnTo>
                <a:close/>
              </a:path>
            </a:pathLst>
          </a:custGeom>
          <a:solidFill>
            <a:schemeClr val="accent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897928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32061</TotalTime>
  <Words>1468</Words>
  <Application>Microsoft Office PowerPoint</Application>
  <PresentationFormat>On-screen Show (4:3)</PresentationFormat>
  <Paragraphs>389</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Euphemia</vt:lpstr>
      <vt:lpstr>Gill Sans MT</vt:lpstr>
      <vt:lpstr>Verdana</vt:lpstr>
      <vt:lpstr>Wingdings</vt:lpstr>
      <vt:lpstr>Wingdings 2</vt:lpstr>
      <vt:lpstr>Solstice</vt:lpstr>
      <vt:lpstr>Info 5100 Digital Marketing Design and Programming </vt:lpstr>
      <vt:lpstr>Objectives</vt:lpstr>
      <vt:lpstr>Market bundling or Solution Selling</vt:lpstr>
      <vt:lpstr>Market bundling or Solution Selling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we find the actual revenues in response to market over a channel?</vt:lpstr>
      <vt:lpstr>Submarkets sharpens the focus on details</vt:lpstr>
      <vt:lpstr>PowerPoint Presentation</vt:lpstr>
      <vt:lpstr>Solution Offer</vt:lpstr>
      <vt:lpstr>Solution Catalog</vt:lpstr>
      <vt:lpstr>Solution Catalog</vt:lpstr>
      <vt:lpstr>Solution Catalog</vt:lpstr>
      <vt:lpstr>Solution Offer</vt:lpstr>
      <vt:lpstr>PowerPoint Presentation</vt:lpstr>
      <vt:lpstr>PowerPoint Presentation</vt:lpstr>
      <vt:lpstr>Linking the solution order to market and channel combo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ISYG100 : Application Engineering and Development</dc:title>
  <dc:creator>Peejung</dc:creator>
  <cp:lastModifiedBy>kal bugrara</cp:lastModifiedBy>
  <cp:revision>184</cp:revision>
  <dcterms:created xsi:type="dcterms:W3CDTF">2008-09-18T19:40:46Z</dcterms:created>
  <dcterms:modified xsi:type="dcterms:W3CDTF">2023-11-08T19:06:22Z</dcterms:modified>
</cp:coreProperties>
</file>