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6" r:id="rId5"/>
    <p:sldId id="267" r:id="rId6"/>
    <p:sldId id="268" r:id="rId7"/>
    <p:sldId id="269" r:id="rId8"/>
    <p:sldId id="270" r:id="rId9"/>
    <p:sldId id="273" r:id="rId10"/>
    <p:sldId id="271" r:id="rId11"/>
    <p:sldId id="272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6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1B71"/>
    <a:srgbClr val="5847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D88C-97F0-40F6-B63D-B3C7B8DA04A5}" type="datetimeFigureOut">
              <a:rPr lang="en-CA" smtClean="0"/>
              <a:t>2022-01-04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135A-69F7-4EC5-89DB-B99E9C2180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714516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D88C-97F0-40F6-B63D-B3C7B8DA04A5}" type="datetimeFigureOut">
              <a:rPr lang="en-CA" smtClean="0"/>
              <a:t>2022-01-04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135A-69F7-4EC5-89DB-B99E9C2180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389517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D88C-97F0-40F6-B63D-B3C7B8DA04A5}" type="datetimeFigureOut">
              <a:rPr lang="en-CA" smtClean="0"/>
              <a:t>2022-01-04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135A-69F7-4EC5-89DB-B99E9C2180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975300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D88C-97F0-40F6-B63D-B3C7B8DA04A5}" type="datetimeFigureOut">
              <a:rPr lang="en-CA" smtClean="0"/>
              <a:t>2022-01-04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135A-69F7-4EC5-89DB-B99E9C2180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427322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D88C-97F0-40F6-B63D-B3C7B8DA04A5}" type="datetimeFigureOut">
              <a:rPr lang="en-CA" smtClean="0"/>
              <a:t>2022-01-04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135A-69F7-4EC5-89DB-B99E9C2180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62910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D88C-97F0-40F6-B63D-B3C7B8DA04A5}" type="datetimeFigureOut">
              <a:rPr lang="en-CA" smtClean="0"/>
              <a:t>2022-01-04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135A-69F7-4EC5-89DB-B99E9C2180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415261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D88C-97F0-40F6-B63D-B3C7B8DA04A5}" type="datetimeFigureOut">
              <a:rPr lang="en-CA" smtClean="0"/>
              <a:t>2022-01-04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135A-69F7-4EC5-89DB-B99E9C2180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651593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D88C-97F0-40F6-B63D-B3C7B8DA04A5}" type="datetimeFigureOut">
              <a:rPr lang="en-CA" smtClean="0"/>
              <a:t>2022-01-04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135A-69F7-4EC5-89DB-B99E9C2180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687349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D88C-97F0-40F6-B63D-B3C7B8DA04A5}" type="datetimeFigureOut">
              <a:rPr lang="en-CA" smtClean="0"/>
              <a:t>2022-01-04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135A-69F7-4EC5-89DB-B99E9C2180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87683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D88C-97F0-40F6-B63D-B3C7B8DA04A5}" type="datetimeFigureOut">
              <a:rPr lang="en-CA" smtClean="0"/>
              <a:t>2022-01-04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135A-69F7-4EC5-89DB-B99E9C2180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337863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D88C-97F0-40F6-B63D-B3C7B8DA04A5}" type="datetimeFigureOut">
              <a:rPr lang="en-CA" smtClean="0"/>
              <a:t>2022-01-04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135A-69F7-4EC5-89DB-B99E9C2180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254963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5D88C-97F0-40F6-B63D-B3C7B8DA04A5}" type="datetimeFigureOut">
              <a:rPr lang="en-CA" smtClean="0"/>
              <a:t>2022-01-04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135A-69F7-4EC5-89DB-B99E9C2180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381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ni.xkcd.com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ategory:SFTP_clients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sci.uwo.ca/sts/computer-science/gau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mparison_of_SSH_client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731727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107315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Login/Logout</a:t>
            </a:r>
            <a:endParaRPr lang="en-US" sz="2800" dirty="0">
              <a:solidFill>
                <a:srgbClr val="807F83"/>
              </a:solidFill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Unix Basics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71F5DE-0E13-4DDB-B086-6FA05F9BD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445" y="1435625"/>
            <a:ext cx="4305901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4949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1073154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Login/Logout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You can “jump” from “compute” to any system in MC244 (linux01-linux30) by 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SSHing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 again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000" dirty="0">
                <a:solidFill>
                  <a:srgbClr val="807F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>
                <a:solidFill>
                  <a:srgbClr val="807F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wbeldman@compute</a:t>
            </a:r>
            <a:r>
              <a:rPr lang="en-US" sz="2000" dirty="0">
                <a:solidFill>
                  <a:srgbClr val="807F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~]$ </a:t>
            </a:r>
            <a:r>
              <a:rPr lang="en-US" sz="2000" dirty="0" err="1">
                <a:solidFill>
                  <a:srgbClr val="807F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2000" dirty="0">
                <a:solidFill>
                  <a:srgbClr val="807F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wbeldman@linux##.gaul.csd.uwo.ca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linux01-linux30 is accessible directly from on-campus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GAUL is a shared system. Respect the privacy of others. Do not read/modify/delete files you did not create yourself. Even if you are able.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Unix Basics</a:t>
            </a:r>
          </a:p>
        </p:txBody>
      </p:sp>
    </p:spTree>
    <p:extLst>
      <p:ext uri="{BB962C8B-B14F-4D97-AF65-F5344CB8AC3E}">
        <p14:creationId xmlns:p14="http://schemas.microsoft.com/office/powerpoint/2010/main" val="157762708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1073154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Login/Logout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When you are done your session, don’t forget to logout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Use the command “exit”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Unix Basics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172976-65F1-453C-A56D-D438A3C6E1BB}"/>
              </a:ext>
            </a:extLst>
          </p:cNvPr>
          <p:cNvSpPr txBox="1"/>
          <p:nvPr/>
        </p:nvSpPr>
        <p:spPr>
          <a:xfrm>
            <a:off x="291101" y="3730402"/>
            <a:ext cx="1160979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wbeldman@compute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~]$ exit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logout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 to compute.gaul.csd.uwo.ca closed.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 C:\Users\wbeld&gt;</a:t>
            </a:r>
            <a:endParaRPr lang="en-CA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0F91EB-04DA-471C-AE49-9D3A1477EDE3}"/>
              </a:ext>
            </a:extLst>
          </p:cNvPr>
          <p:cNvCxnSpPr/>
          <p:nvPr/>
        </p:nvCxnSpPr>
        <p:spPr>
          <a:xfrm flipH="1">
            <a:off x="4108970" y="3902412"/>
            <a:ext cx="3112852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87245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1073154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Some basic commands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You now know 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ssh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 and exit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who – Who is currently logged in and using the system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whoami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 – Who am I logged in as?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Unix Basics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172976-65F1-453C-A56D-D438A3C6E1BB}"/>
              </a:ext>
            </a:extLst>
          </p:cNvPr>
          <p:cNvSpPr txBox="1"/>
          <p:nvPr/>
        </p:nvSpPr>
        <p:spPr>
          <a:xfrm>
            <a:off x="291101" y="3730402"/>
            <a:ext cx="1160979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wbeldman@compute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~]$ who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wbeldman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pts/0        2022-01-03 12:49 (108.162.135.88)</a:t>
            </a:r>
          </a:p>
          <a:p>
            <a:r>
              <a:rPr lang="en-CA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CA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wbeldman@compute</a:t>
            </a:r>
            <a:r>
              <a:rPr lang="en-CA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~]$ </a:t>
            </a:r>
            <a:r>
              <a:rPr lang="en-CA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whoami</a:t>
            </a:r>
            <a:endParaRPr lang="en-CA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wbeldman</a:t>
            </a:r>
            <a:endParaRPr lang="en-CA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0F91EB-04DA-471C-AE49-9D3A1477EDE3}"/>
              </a:ext>
            </a:extLst>
          </p:cNvPr>
          <p:cNvCxnSpPr/>
          <p:nvPr/>
        </p:nvCxnSpPr>
        <p:spPr>
          <a:xfrm flipH="1">
            <a:off x="4108970" y="3902412"/>
            <a:ext cx="3112852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64246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1073154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Some basic commands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You now know 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ssh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, exit, who, 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whoami</a:t>
            </a:r>
            <a:endParaRPr lang="en-US" sz="2800" dirty="0">
              <a:solidFill>
                <a:srgbClr val="807F83"/>
              </a:solidFill>
              <a:latin typeface="Arial"/>
              <a:cs typeface="Arial"/>
            </a:endParaRP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Is there a “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whereami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”?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pwd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 – “print working directory”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Unix Basics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172976-65F1-453C-A56D-D438A3C6E1BB}"/>
              </a:ext>
            </a:extLst>
          </p:cNvPr>
          <p:cNvSpPr txBox="1"/>
          <p:nvPr/>
        </p:nvSpPr>
        <p:spPr>
          <a:xfrm>
            <a:off x="291101" y="3730402"/>
            <a:ext cx="11609798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wbeldman@compute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~]$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/home/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wbeldman</a:t>
            </a:r>
            <a:endParaRPr lang="en-CA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0F91EB-04DA-471C-AE49-9D3A1477EDE3}"/>
              </a:ext>
            </a:extLst>
          </p:cNvPr>
          <p:cNvCxnSpPr/>
          <p:nvPr/>
        </p:nvCxnSpPr>
        <p:spPr>
          <a:xfrm flipH="1">
            <a:off x="4108970" y="3902412"/>
            <a:ext cx="3112852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85109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1073154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Some basic commands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When you first login, you start in your home directory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This is your personal area. You can do whatever you please in this area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Unix Basics</a:t>
            </a:r>
          </a:p>
        </p:txBody>
      </p:sp>
    </p:spTree>
    <p:extLst>
      <p:ext uri="{BB962C8B-B14F-4D97-AF65-F5344CB8AC3E}">
        <p14:creationId xmlns:p14="http://schemas.microsoft.com/office/powerpoint/2010/main" val="247359261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1073154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Some basic commands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You now know 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ssh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, exit, who, 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whoami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, 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pwd</a:t>
            </a:r>
            <a:endParaRPr lang="en-US" sz="2800" dirty="0">
              <a:solidFill>
                <a:srgbClr val="807F83"/>
              </a:solidFill>
              <a:latin typeface="Arial"/>
              <a:cs typeface="Arial"/>
            </a:endParaRP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ls – “List”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Your home directory may be empty so the command may list nothing (for now)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Use ls &lt;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directoryname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&gt; to list a specific directory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Unix Basics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172976-65F1-453C-A56D-D438A3C6E1BB}"/>
              </a:ext>
            </a:extLst>
          </p:cNvPr>
          <p:cNvSpPr txBox="1"/>
          <p:nvPr/>
        </p:nvSpPr>
        <p:spPr>
          <a:xfrm>
            <a:off x="299627" y="4954936"/>
            <a:ext cx="1160979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wbeldman@compute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~]$ ls</a:t>
            </a:r>
            <a:endParaRPr lang="en-CA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0F91EB-04DA-471C-AE49-9D3A1477EDE3}"/>
              </a:ext>
            </a:extLst>
          </p:cNvPr>
          <p:cNvCxnSpPr/>
          <p:nvPr/>
        </p:nvCxnSpPr>
        <p:spPr>
          <a:xfrm flipH="1">
            <a:off x="4001965" y="5150950"/>
            <a:ext cx="3112852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1771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1073154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Some basic commands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You now know 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ssh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, exit, who, 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whoami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, 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pwd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, ls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cd – “change directory”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Use cd to navigate the system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cd &lt;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dirname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&gt; to change to the directory called &lt;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dirname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Unix Basics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172976-65F1-453C-A56D-D438A3C6E1BB}"/>
              </a:ext>
            </a:extLst>
          </p:cNvPr>
          <p:cNvSpPr txBox="1"/>
          <p:nvPr/>
        </p:nvSpPr>
        <p:spPr>
          <a:xfrm>
            <a:off x="291101" y="4831825"/>
            <a:ext cx="1160979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wbeldman@compute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~]$ cd /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wbeldman@compute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]$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CA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0F91EB-04DA-471C-AE49-9D3A1477EDE3}"/>
              </a:ext>
            </a:extLst>
          </p:cNvPr>
          <p:cNvCxnSpPr/>
          <p:nvPr/>
        </p:nvCxnSpPr>
        <p:spPr>
          <a:xfrm flipH="1">
            <a:off x="4916365" y="5102312"/>
            <a:ext cx="3112852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01715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1073154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Some basic commands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cd has some shortcuts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000" dirty="0">
                <a:solidFill>
                  <a:srgbClr val="807F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.. 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– change one directory up in the tree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000" dirty="0">
                <a:solidFill>
                  <a:srgbClr val="807F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- 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- change to the last directory you were in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000" dirty="0">
                <a:solidFill>
                  <a:srgbClr val="807F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~ 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- change to your home directory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You can jump to specific directories by combining directory names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000" dirty="0">
                <a:solidFill>
                  <a:srgbClr val="807F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~/Labs/Lab01</a:t>
            </a:r>
            <a:endParaRPr lang="en-US" sz="2800" dirty="0">
              <a:solidFill>
                <a:srgbClr val="807F83"/>
              </a:solidFill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Unix Basics</a:t>
            </a:r>
          </a:p>
        </p:txBody>
      </p:sp>
    </p:spTree>
    <p:extLst>
      <p:ext uri="{BB962C8B-B14F-4D97-AF65-F5344CB8AC3E}">
        <p14:creationId xmlns:p14="http://schemas.microsoft.com/office/powerpoint/2010/main" val="176167894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1073154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Some basic commands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You now know 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ssh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, exit, who, 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whoami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, 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pwd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, ls, cd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mkdir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 &lt;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dirname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&gt; – “Make directory”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rmdir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 &lt;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dirname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&gt; - “Remove directory”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Unix Basics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03FC41-5300-42FB-90C1-8EBB7DF0CE81}"/>
              </a:ext>
            </a:extLst>
          </p:cNvPr>
          <p:cNvSpPr txBox="1"/>
          <p:nvPr/>
        </p:nvSpPr>
        <p:spPr>
          <a:xfrm>
            <a:off x="291101" y="4046995"/>
            <a:ext cx="11609798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wbeldman@compute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~]$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testfolder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wbeldman@compute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~]$ ls</a:t>
            </a:r>
          </a:p>
          <a:p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testfolder</a:t>
            </a: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wbeldman@compute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~]$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rmdir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testfolder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wbeldman@compute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~]$ ls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wbeldman@compute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~]$</a:t>
            </a:r>
            <a:endParaRPr lang="en-CA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65520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48B94DA-7C8E-4724-9680-E8BD794E8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9EF215-DD30-4272-A1C7-F8A1E5302397}"/>
              </a:ext>
            </a:extLst>
          </p:cNvPr>
          <p:cNvSpPr txBox="1"/>
          <p:nvPr/>
        </p:nvSpPr>
        <p:spPr>
          <a:xfrm>
            <a:off x="535846" y="330011"/>
            <a:ext cx="80057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3C1B71"/>
                </a:solidFill>
                <a:latin typeface="Arial"/>
                <a:cs typeface="Arial Unicode MS"/>
              </a:rPr>
              <a:t>Unix Basics</a:t>
            </a:r>
          </a:p>
          <a:p>
            <a:r>
              <a:rPr lang="en-US" sz="3600" dirty="0">
                <a:solidFill>
                  <a:srgbClr val="3C1B71"/>
                </a:solidFill>
                <a:latin typeface="Arial"/>
                <a:cs typeface="Arial Unicode MS"/>
              </a:rPr>
              <a:t>Winter 2022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FA8C05-F7C4-4068-8C30-1612AAD1C98C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3C1B71"/>
                </a:solidFill>
                <a:latin typeface="Arial"/>
                <a:cs typeface="Arial"/>
              </a:rPr>
              <a:t>CS2211b - 2022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3A3917-FC55-4D04-89B4-C4201A907B0B}"/>
              </a:ext>
            </a:extLst>
          </p:cNvPr>
          <p:cNvSpPr txBox="1"/>
          <p:nvPr/>
        </p:nvSpPr>
        <p:spPr>
          <a:xfrm>
            <a:off x="2240070" y="3167390"/>
            <a:ext cx="7711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  <a:hlinkClick r:id="rId3"/>
              </a:rPr>
              <a:t>https://uni.xkcd.com/</a:t>
            </a:r>
            <a:endParaRPr lang="en-US" sz="2800" dirty="0">
              <a:solidFill>
                <a:srgbClr val="807F83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185120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1073154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Some basic commands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cat &lt;filename&gt; – Concatenate a files contents to your screen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more &lt;filename&gt;, less &lt;filename&gt;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cat will spit out EVERYTHING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more and less allow you to control the output one screen at a time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(use “q” to quit)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Unix Basics</a:t>
            </a:r>
          </a:p>
        </p:txBody>
      </p:sp>
    </p:spTree>
    <p:extLst>
      <p:ext uri="{BB962C8B-B14F-4D97-AF65-F5344CB8AC3E}">
        <p14:creationId xmlns:p14="http://schemas.microsoft.com/office/powerpoint/2010/main" val="104106920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107315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Some basic commands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Unix Basics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03FC41-5300-42FB-90C1-8EBB7DF0CE81}"/>
              </a:ext>
            </a:extLst>
          </p:cNvPr>
          <p:cNvSpPr txBox="1"/>
          <p:nvPr/>
        </p:nvSpPr>
        <p:spPr>
          <a:xfrm>
            <a:off x="291101" y="3105834"/>
            <a:ext cx="11609798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wbeldman@compute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 cat readme.txt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Unix is easy</a:t>
            </a:r>
            <a:endParaRPr lang="en-CA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88036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1073154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Some basic commands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To edit a file, Unix comes with some basic editors like vi and emacs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Unix editors will be covered later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Unix Basics</a:t>
            </a:r>
          </a:p>
        </p:txBody>
      </p:sp>
    </p:spTree>
    <p:extLst>
      <p:ext uri="{BB962C8B-B14F-4D97-AF65-F5344CB8AC3E}">
        <p14:creationId xmlns:p14="http://schemas.microsoft.com/office/powerpoint/2010/main" val="31523977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1073154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Some basic commands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cp &lt;filename&gt; &lt;destination&gt; – “copy”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mv &lt;filename&gt; &lt;destination&gt; - “move”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Unix Basics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FECE7C-7E7D-4764-A040-5D22617FA938}"/>
              </a:ext>
            </a:extLst>
          </p:cNvPr>
          <p:cNvSpPr txBox="1"/>
          <p:nvPr/>
        </p:nvSpPr>
        <p:spPr>
          <a:xfrm>
            <a:off x="291101" y="3105834"/>
            <a:ext cx="11609798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wbeldman@compute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testfolder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]$ mv readme.txt ..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wbeldman@compute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testfolder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]$ cat readme.txt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cat: readme.txt: No such file or directory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wbeldman@compute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testfolder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]$ cd ..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wbeldman@compute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~]$ cat readme.txt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Unix is easy</a:t>
            </a:r>
            <a:endParaRPr lang="en-CA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432763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1073154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Some basic commands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rm &lt;filename&gt; – “remove”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Use rm –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i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 to be prompted before deleting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Unix Basics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FECE7C-7E7D-4764-A040-5D22617FA938}"/>
              </a:ext>
            </a:extLst>
          </p:cNvPr>
          <p:cNvSpPr txBox="1"/>
          <p:nvPr/>
        </p:nvSpPr>
        <p:spPr>
          <a:xfrm>
            <a:off x="291101" y="3105834"/>
            <a:ext cx="11609798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wbeldman@compute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~]$ ls readme.txt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ls: cannot access 'readme.txt': No such file or directory</a:t>
            </a:r>
            <a:endParaRPr lang="en-CA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33917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1073154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Some basic commands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CTRL+c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 – Interrupt the current task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If you make a mistake and you can’t control your session, 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CTRL+c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 will return control to 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Unix Basics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FECE7C-7E7D-4764-A040-5D22617FA938}"/>
              </a:ext>
            </a:extLst>
          </p:cNvPr>
          <p:cNvSpPr txBox="1"/>
          <p:nvPr/>
        </p:nvSpPr>
        <p:spPr>
          <a:xfrm>
            <a:off x="299627" y="4308605"/>
            <a:ext cx="1160979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wbeldman@compute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~]$ cat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^C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wbeldman@compute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~]$</a:t>
            </a:r>
            <a:endParaRPr lang="en-CA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B886C7-DA45-41A0-B4A1-C9288DB374B8}"/>
              </a:ext>
            </a:extLst>
          </p:cNvPr>
          <p:cNvCxnSpPr/>
          <p:nvPr/>
        </p:nvCxnSpPr>
        <p:spPr>
          <a:xfrm flipH="1">
            <a:off x="966936" y="4761844"/>
            <a:ext cx="3112852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976182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1073154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Some basic commands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man &lt;command&gt; – “Manual”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Use arrows or space or enter to scroll the manual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Use q to quit the manual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Unix Basics</a:t>
            </a:r>
          </a:p>
        </p:txBody>
      </p:sp>
    </p:spTree>
    <p:extLst>
      <p:ext uri="{BB962C8B-B14F-4D97-AF65-F5344CB8AC3E}">
        <p14:creationId xmlns:p14="http://schemas.microsoft.com/office/powerpoint/2010/main" val="2101912182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107315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Some basic commands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Unix Basics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F801EF-A5A5-4436-B0F0-8615DD0226D0}"/>
              </a:ext>
            </a:extLst>
          </p:cNvPr>
          <p:cNvSpPr txBox="1"/>
          <p:nvPr/>
        </p:nvSpPr>
        <p:spPr>
          <a:xfrm>
            <a:off x="291101" y="1997839"/>
            <a:ext cx="11609798" cy="36933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wbeldman@compute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~]$ man cat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cat - concatenate files and print on the standard output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SYNOPSIS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cat [OPTION]... [FILE]...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Concatenate FILE(s) to standard output.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Manual page cat(1) line 1/69 (END) (press h for help or q to quit)</a:t>
            </a:r>
            <a:endParaRPr lang="en-CA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80A2203-11D6-4149-90E1-786F10763CF5}"/>
              </a:ext>
            </a:extLst>
          </p:cNvPr>
          <p:cNvCxnSpPr>
            <a:cxnSpLocks/>
          </p:cNvCxnSpPr>
          <p:nvPr/>
        </p:nvCxnSpPr>
        <p:spPr>
          <a:xfrm flipH="1">
            <a:off x="9741285" y="5462235"/>
            <a:ext cx="128988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861299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107315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Some basic commands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sftp – “secure file transfer protocol”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Can be used to transfer files from one computer (yours) to another (GAUL)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There are many graphical SFTP programs you may prefer to use</a:t>
            </a:r>
          </a:p>
          <a:p>
            <a:pPr marL="1600200" lvl="2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  <a:hlinkClick r:id="rId2"/>
              </a:rPr>
              <a:t>https://en.wikipedia.org/wiki/Category:SFTP_clients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Unix Basics</a:t>
            </a:r>
          </a:p>
        </p:txBody>
      </p:sp>
    </p:spTree>
    <p:extLst>
      <p:ext uri="{BB962C8B-B14F-4D97-AF65-F5344CB8AC3E}">
        <p14:creationId xmlns:p14="http://schemas.microsoft.com/office/powerpoint/2010/main" val="1096375908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107315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Some basic commands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Like “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ssh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”, “sftp” has several commands for managing your session (both on GAUL and your local home PC)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ls, 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pwd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, cd to navigate GAUL. 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lls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, 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lpwd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, and lcd to navigate your local home PC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get &lt;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remotefile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&gt; – download a file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put &lt;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localfile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&gt;  – upload a file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quit – Quit the session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Unix Basics</a:t>
            </a:r>
          </a:p>
        </p:txBody>
      </p:sp>
    </p:spTree>
    <p:extLst>
      <p:ext uri="{BB962C8B-B14F-4D97-AF65-F5344CB8AC3E}">
        <p14:creationId xmlns:p14="http://schemas.microsoft.com/office/powerpoint/2010/main" val="348706667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800570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Unix accounts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One must have an “account” to use a Unix  computer. 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To share resources, need to tell users apart.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Username (public) and password (private)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There is at least one super user account in a  system usually named “root”, who has absolute  power over the system.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Unix Basics</a:t>
            </a:r>
          </a:p>
        </p:txBody>
      </p:sp>
    </p:spTree>
    <p:extLst>
      <p:ext uri="{BB962C8B-B14F-4D97-AF65-F5344CB8AC3E}">
        <p14:creationId xmlns:p14="http://schemas.microsoft.com/office/powerpoint/2010/main" val="1371415924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107315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Some basic commands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Unix Basics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6F794-2757-4197-8AE1-394C0849511E}"/>
              </a:ext>
            </a:extLst>
          </p:cNvPr>
          <p:cNvSpPr txBox="1"/>
          <p:nvPr/>
        </p:nvSpPr>
        <p:spPr>
          <a:xfrm>
            <a:off x="291101" y="1435625"/>
            <a:ext cx="11609798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 C:\Users\wbeld&gt; sftp wbeldman@compute.gaul.csd.uwo.ca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wbeldman@compute.gaul.csd.uwo.ca's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password: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Connected to compute.gaul.csd.uwo.ca.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sftp&gt; ls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readme.txt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sftp&gt;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lls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Volume in drive C is OS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Volume Serial Number is 0C9F-FCFB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Directory of C:\Users\wbeld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2021-12-26  12:15 PM    &lt;DIR&gt;          .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2021-12-26  12:15 PM    &lt;DIR&gt;          ..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2021-10-22  08:08 PM    &lt;DIR&gt;          .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2021-02-22  11:17 PM    &lt;DIR&gt;          Documents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CA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396108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1073154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Exercise 1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Try it yourself. 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ssh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 into compute.gaul.csd.uwo.ca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Use your Western username and password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Contact WTS if you don’t know your Western username and password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Unix Basics</a:t>
            </a:r>
          </a:p>
        </p:txBody>
      </p:sp>
    </p:spTree>
    <p:extLst>
      <p:ext uri="{BB962C8B-B14F-4D97-AF65-F5344CB8AC3E}">
        <p14:creationId xmlns:p14="http://schemas.microsoft.com/office/powerpoint/2010/main" val="555445073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107315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Exercise 1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If you do not have access to GAUL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The system administrator is waiting for the add/drop  list of the course from the Registrar.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It can take up to 7 days for the information from the  Registrar to the computer science network admin.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  <a:hlinkClick r:id="rId2"/>
              </a:rPr>
              <a:t>https://wiki.sci.uwo.ca/sts/computer-science/gaul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 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endParaRPr lang="en-US" sz="2800" dirty="0">
              <a:solidFill>
                <a:srgbClr val="807F83"/>
              </a:solidFill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Unix Basics</a:t>
            </a:r>
          </a:p>
        </p:txBody>
      </p:sp>
    </p:spTree>
    <p:extLst>
      <p:ext uri="{BB962C8B-B14F-4D97-AF65-F5344CB8AC3E}">
        <p14:creationId xmlns:p14="http://schemas.microsoft.com/office/powerpoint/2010/main" val="2417902661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1073154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Exercise 2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Try the commands we’ve learned on GAUL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E.g. cd, ls, man, cat, 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mkdir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, 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rmdir</a:t>
            </a:r>
            <a:endParaRPr lang="en-US" sz="2800" dirty="0">
              <a:solidFill>
                <a:srgbClr val="807F83"/>
              </a:solidFill>
              <a:latin typeface="Arial"/>
              <a:cs typeface="Arial"/>
            </a:endParaRP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endParaRPr lang="en-US" sz="2800" dirty="0">
              <a:solidFill>
                <a:srgbClr val="807F83"/>
              </a:solidFill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Unix Basics</a:t>
            </a:r>
          </a:p>
        </p:txBody>
      </p:sp>
    </p:spTree>
    <p:extLst>
      <p:ext uri="{BB962C8B-B14F-4D97-AF65-F5344CB8AC3E}">
        <p14:creationId xmlns:p14="http://schemas.microsoft.com/office/powerpoint/2010/main" val="1439997534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107315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Exercise 3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Logout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Unix Basics</a:t>
            </a:r>
          </a:p>
        </p:txBody>
      </p:sp>
    </p:spTree>
    <p:extLst>
      <p:ext uri="{BB962C8B-B14F-4D97-AF65-F5344CB8AC3E}">
        <p14:creationId xmlns:p14="http://schemas.microsoft.com/office/powerpoint/2010/main" val="262795262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87175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800570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Your account on GAUL: 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gaul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 is a subdomain in the computer science network for undergraduates.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Access off-campus through  </a:t>
            </a:r>
            <a:r>
              <a:rPr lang="en-US" sz="2800" i="1" dirty="0">
                <a:solidFill>
                  <a:srgbClr val="807F83"/>
                </a:solidFill>
                <a:latin typeface="Arial"/>
                <a:cs typeface="Arial"/>
              </a:rPr>
              <a:t>compute.gaul.csd.uwo.ca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. OS is Linux (Fedora).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In MC 244: linux01.gaul.csd.uwo.ca through  linux30.gaul.csd.uwo.ca. OS is Linux (Fedora).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Unix Basics</a:t>
            </a:r>
          </a:p>
        </p:txBody>
      </p:sp>
    </p:spTree>
    <p:extLst>
      <p:ext uri="{BB962C8B-B14F-4D97-AF65-F5344CB8AC3E}">
        <p14:creationId xmlns:p14="http://schemas.microsoft.com/office/powerpoint/2010/main" val="191575246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80057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Login/Logout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Most Unix systems support remote login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Via SSH (formerly telnet)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You need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Network access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An SSH client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Unix Basics</a:t>
            </a:r>
          </a:p>
        </p:txBody>
      </p:sp>
    </p:spTree>
    <p:extLst>
      <p:ext uri="{BB962C8B-B14F-4D97-AF65-F5344CB8AC3E}">
        <p14:creationId xmlns:p14="http://schemas.microsoft.com/office/powerpoint/2010/main" val="22940773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800570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Login/Logout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On macOS and Linux, 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ssh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 is already installed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Open a terminal and use the 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ssh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 command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On Windows 10/11, you likely need to install a client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Enable WSL or download PuTTY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Unix Basics</a:t>
            </a:r>
          </a:p>
        </p:txBody>
      </p:sp>
    </p:spTree>
    <p:extLst>
      <p:ext uri="{BB962C8B-B14F-4D97-AF65-F5344CB8AC3E}">
        <p14:creationId xmlns:p14="http://schemas.microsoft.com/office/powerpoint/2010/main" val="63621394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1073154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Login/Logout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Open a terminal and type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000" dirty="0" err="1">
                <a:solidFill>
                  <a:srgbClr val="807F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2000" dirty="0">
                <a:solidFill>
                  <a:srgbClr val="807F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&lt;username&gt;@compute.gaul.csd.uwo.ca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Type “yes” to accept the key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There are many SSH clients you could use on any system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  <a:hlinkClick r:id="rId2"/>
              </a:rPr>
              <a:t>https://en.wikipedia.org/wiki/Comparison_of_SSH_clients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Unix Basics</a:t>
            </a:r>
          </a:p>
        </p:txBody>
      </p:sp>
    </p:spTree>
    <p:extLst>
      <p:ext uri="{BB962C8B-B14F-4D97-AF65-F5344CB8AC3E}">
        <p14:creationId xmlns:p14="http://schemas.microsoft.com/office/powerpoint/2010/main" val="197496683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107315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Login/Logout</a:t>
            </a:r>
            <a:endParaRPr lang="en-US" sz="2800" dirty="0">
              <a:solidFill>
                <a:srgbClr val="807F83"/>
              </a:solidFill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Unix Basics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397060-4863-4DE0-85C1-BBA15B4A991E}"/>
              </a:ext>
            </a:extLst>
          </p:cNvPr>
          <p:cNvSpPr txBox="1"/>
          <p:nvPr/>
        </p:nvSpPr>
        <p:spPr>
          <a:xfrm>
            <a:off x="299627" y="1859339"/>
            <a:ext cx="11609798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Windows PowerShell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Copyright (C) Microsoft Corporation. All rights reserved.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the new cross-platform PowerShell https://aka.ms/pscore6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 C:\Users\wbeld&gt;ssh wbeldman@compute.gaul.csd.uwo.ca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authenticity of host compute.gaul.csd.uwo.ca (129.100.20.156)' can't be established.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ED25519 key fingerprint is SHA256:BnP25feegeJVvgIN2HTlRAoanCwft96OFCNowVvSWqo.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key is not known by any other names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 you sure you want to continue connecting (yes/no/[fingerprint])? yes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Warning: Permanently added ‘compute.gaul.csd.uwo.ca' (ED25519) to the list of known hosts.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wbeldman@compute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~]$</a:t>
            </a:r>
            <a:endParaRPr lang="en-CA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183C0B5-3035-469D-B7AA-78E81FEC974E}"/>
              </a:ext>
            </a:extLst>
          </p:cNvPr>
          <p:cNvCxnSpPr/>
          <p:nvPr/>
        </p:nvCxnSpPr>
        <p:spPr>
          <a:xfrm flipH="1">
            <a:off x="8015591" y="3429000"/>
            <a:ext cx="3112852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DA1A57-D072-44BC-AFA5-CB8CC9FD5DD1}"/>
              </a:ext>
            </a:extLst>
          </p:cNvPr>
          <p:cNvCxnSpPr/>
          <p:nvPr/>
        </p:nvCxnSpPr>
        <p:spPr>
          <a:xfrm flipH="1">
            <a:off x="3527897" y="5595025"/>
            <a:ext cx="3112852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A1A03A5-AAD8-4217-81FA-42A6B57D45AD}"/>
              </a:ext>
            </a:extLst>
          </p:cNvPr>
          <p:cNvCxnSpPr>
            <a:cxnSpLocks/>
          </p:cNvCxnSpPr>
          <p:nvPr/>
        </p:nvCxnSpPr>
        <p:spPr>
          <a:xfrm flipH="1">
            <a:off x="10425923" y="4807858"/>
            <a:ext cx="121048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84051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107315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Login/Logout</a:t>
            </a:r>
            <a:endParaRPr lang="en-US" sz="2800" dirty="0">
              <a:solidFill>
                <a:srgbClr val="807F83"/>
              </a:solidFill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Unix Basics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397060-4863-4DE0-85C1-BBA15B4A991E}"/>
              </a:ext>
            </a:extLst>
          </p:cNvPr>
          <p:cNvSpPr txBox="1"/>
          <p:nvPr/>
        </p:nvSpPr>
        <p:spPr>
          <a:xfrm>
            <a:off x="299627" y="1859339"/>
            <a:ext cx="11609798" cy="25853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Windows PowerShell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Copyright (C) Microsoft Corporation. All rights reserved.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the new cross-platform PowerShell https://aka.ms/pscore6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 C:\Users\wbeld&gt;ssh wbeldman@compute.gaul.csd.uwo.ca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wbeldman@compute.gaul.csd.uwo.ca's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password: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 login: Mon Jan  3 12:26:30 2022 from 108.162.135.88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wbeldman@compute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~]$</a:t>
            </a:r>
            <a:endParaRPr lang="en-CA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183C0B5-3035-469D-B7AA-78E81FEC974E}"/>
              </a:ext>
            </a:extLst>
          </p:cNvPr>
          <p:cNvCxnSpPr/>
          <p:nvPr/>
        </p:nvCxnSpPr>
        <p:spPr>
          <a:xfrm flipH="1">
            <a:off x="8015591" y="3429000"/>
            <a:ext cx="3112852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DA1A57-D072-44BC-AFA5-CB8CC9FD5DD1}"/>
              </a:ext>
            </a:extLst>
          </p:cNvPr>
          <p:cNvCxnSpPr/>
          <p:nvPr/>
        </p:nvCxnSpPr>
        <p:spPr>
          <a:xfrm flipH="1">
            <a:off x="3664084" y="4252608"/>
            <a:ext cx="3112852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21492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</TotalTime>
  <Words>1697</Words>
  <Application>Microsoft Office PowerPoint</Application>
  <PresentationFormat>Widescreen</PresentationFormat>
  <Paragraphs>236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Campbell</dc:creator>
  <cp:lastModifiedBy>Will Beldman</cp:lastModifiedBy>
  <cp:revision>40</cp:revision>
  <dcterms:created xsi:type="dcterms:W3CDTF">2020-11-10T15:14:09Z</dcterms:created>
  <dcterms:modified xsi:type="dcterms:W3CDTF">2022-01-04T22:23:31Z</dcterms:modified>
</cp:coreProperties>
</file>