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317" r:id="rId10"/>
    <p:sldId id="274" r:id="rId11"/>
    <p:sldId id="261" r:id="rId12"/>
    <p:sldId id="275" r:id="rId13"/>
    <p:sldId id="276" r:id="rId14"/>
    <p:sldId id="277" r:id="rId15"/>
    <p:sldId id="278" r:id="rId16"/>
    <p:sldId id="279" r:id="rId17"/>
    <p:sldId id="262" r:id="rId18"/>
    <p:sldId id="280" r:id="rId19"/>
    <p:sldId id="281" r:id="rId20"/>
    <p:sldId id="282" r:id="rId21"/>
    <p:sldId id="283" r:id="rId22"/>
    <p:sldId id="284" r:id="rId23"/>
    <p:sldId id="260" r:id="rId24"/>
    <p:sldId id="285" r:id="rId25"/>
    <p:sldId id="286" r:id="rId26"/>
    <p:sldId id="318" r:id="rId27"/>
    <p:sldId id="265" r:id="rId28"/>
    <p:sldId id="287" r:id="rId29"/>
    <p:sldId id="288" r:id="rId30"/>
    <p:sldId id="289" r:id="rId31"/>
    <p:sldId id="263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64" r:id="rId42"/>
    <p:sldId id="299" r:id="rId43"/>
    <p:sldId id="300" r:id="rId44"/>
    <p:sldId id="301" r:id="rId45"/>
    <p:sldId id="302" r:id="rId46"/>
    <p:sldId id="266" r:id="rId47"/>
    <p:sldId id="303" r:id="rId48"/>
    <p:sldId id="304" r:id="rId49"/>
    <p:sldId id="306" r:id="rId50"/>
    <p:sldId id="307" r:id="rId51"/>
    <p:sldId id="308" r:id="rId52"/>
    <p:sldId id="305" r:id="rId53"/>
    <p:sldId id="267" r:id="rId54"/>
    <p:sldId id="309" r:id="rId55"/>
    <p:sldId id="310" r:id="rId56"/>
    <p:sldId id="311" r:id="rId57"/>
    <p:sldId id="268" r:id="rId58"/>
    <p:sldId id="312" r:id="rId59"/>
    <p:sldId id="313" r:id="rId60"/>
    <p:sldId id="314" r:id="rId61"/>
    <p:sldId id="315" r:id="rId62"/>
    <p:sldId id="31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B71"/>
    <a:srgbClr val="584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14516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895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7530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2732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91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15261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159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8734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768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3786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5496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D88C-97F0-40F6-B63D-B3C7B8DA04A5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135A-69F7-4EC5-89DB-B99E9C2180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1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x_file_typ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31727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How do you find out what type a file is? Three suggestions: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 -F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 -l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 --color=auto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(or all of them: ls -F -l --color=auto)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9792279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Pathnames and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has directories and subdirectories. When referring to a path (e.g. the cd command), you will use one of two types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Absolute path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Relative path</a:t>
            </a: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4592105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Pathnames and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Absolute path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Begins with a / (the root)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Explicitly uses the entire path from root all the way to the subdirectory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/home/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wbeldman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5659499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Pathnames and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Relative path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Dependent on what your current working directory is. E.g. 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cd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tmp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- means change directory to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tmp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inside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my current working directory. This is not the same as cd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tmp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869999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Pathnames and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When referring to a location in the system, your command will check in the following order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/ - The root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~ - The home directory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. – The current directory (./ to be more explicit)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.. – The parent directory (../ to be more explicit)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"/>
              </a:rPr>
              <a:t>Otherwise try the current working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2159022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Pathnames and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If I am in /home/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wbeldman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the following are all equivalent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/home/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wbeldman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/cs2211/readme.txt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~/cs2211/readme.txt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cs2211/readme.txt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~/cs2211/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otherfolder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/../readme.txt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5964468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Pathnames and links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Another way to combine shortcuts are like this: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cd ../../../ - Go up three directories in the tree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When running a command found in the current working directory (e.g. your compiled C program), use the ./ shortcut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myProgram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7119742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Wildcarding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We can use special characters to represent a sequence of other characters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When using a wildcard to match multiple files, this is known as "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globbing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"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* – matches 0 or more characters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? – matches exactly one character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[…] – matches any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one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character in the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1301165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Wildcarding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a*.c* matches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</a:t>
            </a:r>
            <a:r>
              <a:rPr lang="en-US" sz="2800" b="1" dirty="0" err="1">
                <a:solidFill>
                  <a:srgbClr val="807F83"/>
                </a:solidFill>
                <a:latin typeface="Arial"/>
                <a:cs typeface="Arial"/>
              </a:rPr>
              <a:t>bc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.c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and a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bra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.c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pp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a?.c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matches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</a:t>
            </a:r>
            <a:r>
              <a:rPr lang="en-US" sz="2800" b="1" dirty="0" err="1">
                <a:solidFill>
                  <a:srgbClr val="807F83"/>
                </a:solidFill>
                <a:latin typeface="Arial"/>
                <a:cs typeface="Arial"/>
              </a:rPr>
              <a:t>b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.c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</a:t>
            </a:r>
            <a:r>
              <a:rPr lang="en-US" sz="2800" b="1" dirty="0" err="1">
                <a:solidFill>
                  <a:srgbClr val="807F83"/>
                </a:solidFill>
                <a:latin typeface="Arial"/>
                <a:cs typeface="Arial"/>
              </a:rPr>
              <a:t>x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.c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but not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abc.c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b[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aei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]t matches 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bat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bet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or 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bit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but not but or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baet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b[!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aei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]t matches 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but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but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not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bat, bet, bit, or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baet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1875043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Wildcarding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combining sequences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mv a*.[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]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cfiles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 – move all files beginning with a and ending in .c or .h into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cfiles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 [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abc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]*.? – list all files beginning with a, b, or c, followed by (possibly) anything, followed by a dot, followed by a single character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8653798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48B94DA-7C8E-4724-9680-E8BD794E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9EF215-DD30-4272-A1C7-F8A1E5302397}"/>
              </a:ext>
            </a:extLst>
          </p:cNvPr>
          <p:cNvSpPr txBox="1"/>
          <p:nvPr/>
        </p:nvSpPr>
        <p:spPr>
          <a:xfrm>
            <a:off x="535846" y="330011"/>
            <a:ext cx="8005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Files and Directories</a:t>
            </a:r>
          </a:p>
          <a:p>
            <a:r>
              <a:rPr lang="en-US" sz="3600" dirty="0">
                <a:solidFill>
                  <a:srgbClr val="3C1B71"/>
                </a:solidFill>
                <a:latin typeface="Arial"/>
                <a:cs typeface="Arial Unicode MS"/>
              </a:rPr>
              <a:t>Winter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A8C05-F7C4-4068-8C30-1612AAD1C98C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C1B71"/>
                </a:solidFill>
                <a:latin typeface="Arial"/>
                <a:cs typeface="Arial"/>
              </a:rPr>
              <a:t>CS2211b - 2022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D616A-239A-4D00-AF37-C18FE944E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02" y="2229682"/>
            <a:ext cx="9144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12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Wildcarding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Wildcards do not traverse directories. It only matches in the current directory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csnow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*c does NOT match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csnow</a:t>
            </a: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/code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Wildcards do not match "hidden files". Hidden files are files that start with a . (dot)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"cat *profile" will not find ".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bash_profile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2122017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Wildcarding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[…] allows a range of characters instead of explicitly listing each one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ls [a-z]* matches all files beginning with a-z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wildcard expansion is done by your shell, NOT by the program you are running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 When "ls *" is run, it is actually doing "ls file1.txt file2.txt file3.txt …"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0508196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Wildcarding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Other advanced examples to think about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ls /bin/*[–_]*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What’s the difference between ls * and ls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mv *.bat *.bit – This does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not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rename all .bat files as .bit files as you might expect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7928538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EBBAD-AA19-45B3-92DD-3A88164A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16" y="1975032"/>
            <a:ext cx="9053968" cy="29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5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Tar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An archiving command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Used to "bundle up" a directory and make a single file out of it, or "unpack" a file into a new directory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resulting file by convention has a .tar extension and is called a "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tarball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"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Great for backups/snapshots, submitting your code in the assignments ;)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3863697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Tar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To create a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tarball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out of a directory called Assignment2, use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tar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cvf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Assignment2.tar Assignment2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 == create, v == verbose, f == filename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To create Assignment2 out of a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tarball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use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tar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xvf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Assignment2.tar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x == extract, v == verbose, f == filename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7082008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Tar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might recognize this as zipping or unzipping a directory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Technically this is not exactly the same because the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tarball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is not compressed/uncompressed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If you supply z as in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cvzf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xvzf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this will create an archive file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and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compress it. By convention, we use .tar.gz as the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6126010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Finding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find to recursively locate files in a large directory structure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very powerful tool that can (among many things)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Match wildcards in file names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Match based on file size, permissions, creation time, etc.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Execute commands on each file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96282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Finding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To use find, the syntax follows the format: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find &lt;path&gt; &lt;expression&gt;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e.g.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find ./ -name "README" – Find all files and directories under the current directory called "README"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find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usr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/include -name "*.h" – Find all files and directories under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usr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/include ending in .h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02657948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Finding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More examples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find ./ -type f -name "README" – Find all files (but not directories) under the current directory called "README"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find ./ -type d -name "README" – Find all directories (but not files) under the current directory called "README"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265267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What is a file?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container for data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Persistent (stays around)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Accessible by a name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In Unix, EVERYTHING is a file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3714159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Finding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"man find" to read the manual and discover more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89448486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Unix filesystem is organized like an upside down tree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B96DA-BD00-4FC8-B1A5-272A3D75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1288"/>
            <a:ext cx="6286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4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top of the file system is known as the "root" directory and is identified with a single slash ( / 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This is NOT the same as a backslash ( \ ) which is commonly used in Windows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What kind of files are stored in which directory are done by convention only.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13510433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Unix file system can transparently span multiple disks (including network attached disks).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As a regular user, you don’t actually need to know this detail, nor should you care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can use the df command to see other disks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F0C67-34A3-4C8E-963D-9309533C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68" y="5374193"/>
            <a:ext cx="1025033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430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Some common directories in Unix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084D7-3BBF-44C7-A591-10B199BD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09" y="2351830"/>
            <a:ext cx="4286848" cy="3019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DBC1AA-095D-43FA-B6C3-DADAFEE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84" y="2020401"/>
            <a:ext cx="526806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353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/bin – contains small executable programs (binaries). This is where you find the common commands you are used to (e.g. ls, cd,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mkdir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etc.)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sbin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contains small executable programs (binaries) but are only used by the system administrator.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/lib (and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usr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/lib) – contains binary library files that other programs might call (e.g.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stdio.h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63280873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/dev – Everything in Unix is a file – even devices. This directory contains device files (see slide 8) e.g. disk drives, input devices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/boot – The OS kernel lives here. The heart of the operating system. If the rest of the Unix system is broken, you at least need /boot to be available so the OS can boot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96370310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etc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Contains system configuration files (regular files). The OS and other programs typically store their configuration information in this directory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/proc – Virtual files that represent the current state of the kernel. Processes can refer to files here to retrieve information about the system or other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36166671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mnt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Commonly used to hold sub-directories that are temporarily mounted. This could be something like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mnt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cdrom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or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mnt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/windows for dual-boot systems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usr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Stores programs and files used by end-users. Non default stuff usually goes here. Think of this like C:\Program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/var – Variable data files. Typically log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15107191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/home – Contains the home directories for any user with a login to the system (except root). A home directory is the user’s personal space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/root – The home directory of the "root"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3627823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file types (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  <a:hlinkClick r:id="rId2"/>
              </a:rPr>
              <a:t>https://en.wikipedia.org/wiki/Unix_file_types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Regular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Directory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Device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Link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Others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96731254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The Unix File System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tmp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– Contains temporary files and directories. Accessible by everyone. Many systems periodically purge this directory so DON’T store important files here!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/opt – Some large applications will choose to bundle all their files and directories here instead of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usr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etc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, /bin,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36592513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Working with directories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We covered making and removing directories already. Let’s look at moving and copying directories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73415441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Working with directories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directory is just a file, so you move it the same as you would any other file: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mv &lt;directory1&gt; &lt;directory2&gt; - Moves &lt;directory1&gt;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into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&lt;directory2&gt;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15763854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Working with directories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Copying is a little different. You have to explicitly tell cp that you want to copy the directory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and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any files below it.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the -r argument to copy recursively. E.g.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cp -r &lt;directory1&gt; &lt;directory2&gt; - Copy directory 1 </a:t>
            </a:r>
            <a:r>
              <a:rPr lang="en-US" sz="2800" u="sng" dirty="0">
                <a:solidFill>
                  <a:srgbClr val="807F83"/>
                </a:solidFill>
                <a:latin typeface="Arial"/>
                <a:cs typeface="Arial"/>
              </a:rPr>
              <a:t>and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everything below it into directory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71309832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Working with directories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pushd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and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popd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can be used to maintain a list (a stack) of directories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pushd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&lt;directory1&gt; - change directory to directory1 and put directory1 on top of the stack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popd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- change directory to the top of the stack and remove it from the stack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current stack is also printed for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61430647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Working with directories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the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dirs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command to display the current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599C2-1400-456F-8840-2EB3864A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2222764"/>
            <a:ext cx="4077269" cy="38010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3D60F6-8780-47C5-AAB3-306C78418643}"/>
              </a:ext>
            </a:extLst>
          </p:cNvPr>
          <p:cNvCxnSpPr/>
          <p:nvPr/>
        </p:nvCxnSpPr>
        <p:spPr>
          <a:xfrm flipH="1">
            <a:off x="5607462" y="4241800"/>
            <a:ext cx="311285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1435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Almost any character can be in a filename except / and the "null" character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Still, don’t use these special characters: 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? * [ ] " ‘ ( ) &amp; : ; ! 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Don’t use these as the first character: 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- ~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If you do, you're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gonna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have a bad time!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36711569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is case sensitive. Upper and lower case are different. A.txt and a.txt are different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doesn’t use extensions.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.a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…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a.b.c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Are all valid filenames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67431012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is case sensitive. Upper and lower case are different. A.txt and a.txt are different files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Unix doesn’t use extensions.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.a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…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a.b.c</a:t>
            </a:r>
            <a:b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</a:b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are all valid filenames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26321213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Extensions are still useful to the user so in practice they are still used. E.g.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.c means a C program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.jpg for a JPEG image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.txt means a text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.mp3 for a music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9901564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Behind the scenes, the name in a directory is translated to a specific location on disk (disk # → cylinder # → track # → sector # → block #). This is known as an "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inode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number" (index node number).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This is why it is called a "directory" instead of a "folder". The directory contains an index of files (like the index in a book). The files do not physically "live" inside a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80723602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Executable files do not have an extension either. Windows usually uses the .exe extension.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There are limits to the length of the name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Typically 255 characters for a file name and 4096 characters for the entire path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3098740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the "file" command to gather info on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0EEAA-60FB-4DD9-A660-75BED273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4" y="2993332"/>
            <a:ext cx="6839905" cy="18862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F0C4AA-75A6-4114-90C2-1DA226936B90}"/>
              </a:ext>
            </a:extLst>
          </p:cNvPr>
          <p:cNvCxnSpPr>
            <a:cxnSpLocks/>
          </p:cNvCxnSpPr>
          <p:nvPr/>
        </p:nvCxnSpPr>
        <p:spPr>
          <a:xfrm>
            <a:off x="969679" y="4759820"/>
            <a:ext cx="164764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6BF370-D118-4474-A2CC-78C2A64E91F5}"/>
              </a:ext>
            </a:extLst>
          </p:cNvPr>
          <p:cNvCxnSpPr>
            <a:cxnSpLocks/>
          </p:cNvCxnSpPr>
          <p:nvPr/>
        </p:nvCxnSpPr>
        <p:spPr>
          <a:xfrm>
            <a:off x="969679" y="3429000"/>
            <a:ext cx="164764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4880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names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Files beginning with a . (dot) are "hidden" files. ls will not list them by default. You have to use "ls -a"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have a bunch of these in your home directory already. These typically hold personal configuration files rather than storing them in /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etc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for all to see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69781355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Unix Quoting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 quotations marks to stop the shell from interpreting special characters (e.g. whitespace, *, or ~)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Here’s an example with 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C5414-06AB-4548-BCF0-1F65547A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4122132"/>
            <a:ext cx="905953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026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Unix Quoting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Here’s an example with 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F1A6B-45AD-4CCE-AE46-EDE8FDE4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881236"/>
            <a:ext cx="583964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9230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Unix Quoting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You can use ` (backtick) to "insert the results of a command". E.g.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Note that a backtick (`) and single quote (‘) are not the same!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A6D7B-C0F4-4E45-9C80-B764F56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2762157"/>
            <a:ext cx="9116697" cy="13336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0B7692-4DF9-4612-B7DC-1D1CA595D84D}"/>
              </a:ext>
            </a:extLst>
          </p:cNvPr>
          <p:cNvCxnSpPr>
            <a:cxnSpLocks/>
          </p:cNvCxnSpPr>
          <p:nvPr/>
        </p:nvCxnSpPr>
        <p:spPr>
          <a:xfrm>
            <a:off x="532135" y="3953933"/>
            <a:ext cx="9677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586688-C9F6-462F-86EE-EFEFE1485696}"/>
              </a:ext>
            </a:extLst>
          </p:cNvPr>
          <p:cNvCxnSpPr>
            <a:cxnSpLocks/>
          </p:cNvCxnSpPr>
          <p:nvPr/>
        </p:nvCxnSpPr>
        <p:spPr>
          <a:xfrm>
            <a:off x="532135" y="3175000"/>
            <a:ext cx="9677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5635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Unix Quoting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The backslash "quotes" or "escapes" the next character (like a newline or another special character).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190B1-7F16-42DE-852E-FD65D7FB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3128621"/>
            <a:ext cx="738290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114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Miscellaneous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few other useful commands to know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head &lt;filename&gt; - View the first few lines of a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tail &lt;filename&gt; - View the last few lines of a file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08407684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Miscellaneous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few other useful commands to know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alias &lt;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mycommand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&gt;=&lt;another command&gt;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3A94D-29EE-47B8-A85B-CFE528DD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3429000"/>
            <a:ext cx="695422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771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Miscellaneous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few other useful commands to know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which &lt;command&gt; - Where is a command located. The command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whereis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works similarly. This can help you find out if a command is installed or not.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whatis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&lt;command&gt; - A one-liner description of &lt;command&gt; (This is drawn from the man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2047198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Regular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Text file – Contain "printable" characters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Binary file – Contain any ASCII characters from 0 to 255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44391241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Miscellaneous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few other useful commands to know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clear – clear all the text off of the screen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history – a running history of all the commands you have run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touch &lt;filename&gt; - Updates the "update time" on a file. If &lt;filename&gt; does not exist, this is a useful way to create a new empty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07742849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Miscellaneous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 few other useful commands to know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echo "Some Text" – Write "Some Text" to the screen. This will be very useful when writing shell scripts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grep "Some Text" &lt;filename&gt; - Search for "Some Text" inside &lt;filename&gt;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299035991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871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Directory ("file")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Contains the names and 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inode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 numbers for all files and directories in this directory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We treat it like a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29107109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Device file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Allows I/O from a device (e.g. Soundcard, mouse, etc.)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Links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Hard links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Soft links</a:t>
            </a:r>
          </a:p>
          <a:p>
            <a:pPr marL="1600200" lvl="2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Like a shortcut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2565491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850CA3-0E76-4C80-9142-4A565E52CDEF}"/>
              </a:ext>
            </a:extLst>
          </p:cNvPr>
          <p:cNvSpPr txBox="1"/>
          <p:nvPr/>
        </p:nvSpPr>
        <p:spPr>
          <a:xfrm>
            <a:off x="299626" y="573851"/>
            <a:ext cx="800570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File and Directory Types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Links (continued)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Soft links are popular and are often called "symbolic links" or "</a:t>
            </a:r>
            <a:r>
              <a:rPr lang="en-US" sz="2800" dirty="0" err="1">
                <a:solidFill>
                  <a:srgbClr val="807F83"/>
                </a:solidFill>
                <a:latin typeface="Arial"/>
                <a:cs typeface="Arial"/>
              </a:rPr>
              <a:t>symlinks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"</a:t>
            </a:r>
          </a:p>
          <a:p>
            <a:pPr marL="1143000" lvl="1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ln -s &lt;target directory&gt; &lt;link name&gt;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BAA6-A4B9-4F99-8D96-C4AFE400AABA}"/>
              </a:ext>
            </a:extLst>
          </p:cNvPr>
          <p:cNvSpPr txBox="1"/>
          <p:nvPr/>
        </p:nvSpPr>
        <p:spPr>
          <a:xfrm>
            <a:off x="8720314" y="6350588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Files and Directories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EB270-5825-4B58-9196-FADEDC60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4523486"/>
            <a:ext cx="1117438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8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2852</Words>
  <Application>Microsoft Office PowerPoint</Application>
  <PresentationFormat>Widescreen</PresentationFormat>
  <Paragraphs>305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Campbell</dc:creator>
  <cp:lastModifiedBy>Will Beldman</cp:lastModifiedBy>
  <cp:revision>53</cp:revision>
  <dcterms:created xsi:type="dcterms:W3CDTF">2020-11-10T15:14:09Z</dcterms:created>
  <dcterms:modified xsi:type="dcterms:W3CDTF">2022-01-14T07:36:21Z</dcterms:modified>
</cp:coreProperties>
</file>