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0" r:id="rId4"/>
    <p:sldId id="277" r:id="rId5"/>
    <p:sldId id="27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uwo.ca/" TargetMode="External"/><Relationship Id="rId2" Type="http://schemas.openxmlformats.org/officeDocument/2006/relationships/hyperlink" Target="http://www.csd.uwo.ca/~lreid/blendedcs3319/videolectures/week3/hash_edit/hash_edi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.uwo.ca/hom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SxLfwpdLY&amp;feature=youtu.be" TargetMode="External"/><Relationship Id="rId2" Type="http://schemas.openxmlformats.org/officeDocument/2006/relationships/hyperlink" Target="https://www.youtube.com/watch?v=S_Yy6ASQT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0KA0ods5Jug&amp;feature=youtu.b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FLIPPED CLASSROOM – DAY 1</a:t>
            </a:r>
          </a:p>
          <a:p>
            <a:r>
              <a:rPr lang="en-US" dirty="0" smtClean="0"/>
              <a:t>CHECK IN OWL TO SEE YOUR GROUP </a:t>
            </a:r>
            <a:r>
              <a:rPr lang="en-US" dirty="0" err="1" smtClean="0"/>
              <a:t>NuMBER</a:t>
            </a:r>
            <a:r>
              <a:rPr lang="en-US" dirty="0" smtClean="0"/>
              <a:t> AND SIT WITH YOUR GROUP!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7526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96044"/>
            <a:ext cx="9905999" cy="489396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individual assignments are now posted if you want to work ahead</a:t>
            </a:r>
          </a:p>
          <a:p>
            <a:r>
              <a:rPr lang="en-US" dirty="0" smtClean="0"/>
              <a:t>Once you have finished week 3 videos you can complete Assignment 1 (so THIS week, you should be able to complete and hand in assignment 1…be a keener!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  <a:endParaRPr lang="en-US" dirty="0" smtClean="0"/>
          </a:p>
          <a:p>
            <a:r>
              <a:rPr lang="en-US" dirty="0" smtClean="0"/>
              <a:t>You can do double time to watch videos faster if you want:</a:t>
            </a:r>
          </a:p>
          <a:p>
            <a:pPr lvl="1"/>
            <a:r>
              <a:rPr lang="en-US" dirty="0">
                <a:hlinkClick r:id="rId2"/>
              </a:rPr>
              <a:t>http://www.csd.uwo.ca/~</a:t>
            </a:r>
            <a:r>
              <a:rPr lang="en-US" dirty="0" smtClean="0">
                <a:hlinkClick r:id="rId2"/>
              </a:rPr>
              <a:t>lreid/blendedcs3319/videolectures/week3/hash_edit/hash_edit.html</a:t>
            </a:r>
            <a:endParaRPr lang="en-US" dirty="0" smtClean="0"/>
          </a:p>
          <a:p>
            <a:r>
              <a:rPr lang="en-US" dirty="0" smtClean="0"/>
              <a:t>For assignment 2 and 3, you need to build your virtual machine:</a:t>
            </a:r>
          </a:p>
          <a:p>
            <a:pPr lvl="1"/>
            <a:r>
              <a:rPr lang="en-US" dirty="0" smtClean="0"/>
              <a:t>Instructions are in Week 5 or in the Virtual Machine Assignment</a:t>
            </a:r>
          </a:p>
          <a:p>
            <a:pPr lvl="1"/>
            <a:r>
              <a:rPr lang="en-US" dirty="0" smtClean="0"/>
              <a:t>You will need a .</a:t>
            </a:r>
            <a:r>
              <a:rPr lang="en-US" dirty="0" err="1" smtClean="0"/>
              <a:t>pem</a:t>
            </a:r>
            <a:r>
              <a:rPr lang="en-US" dirty="0" smtClean="0"/>
              <a:t> file. Each of you have a different one in your </a:t>
            </a:r>
            <a:r>
              <a:rPr lang="en-US" dirty="0" err="1" smtClean="0"/>
              <a:t>dropbox</a:t>
            </a:r>
            <a:r>
              <a:rPr lang="en-US" dirty="0" smtClean="0"/>
              <a:t> in Owl.</a:t>
            </a:r>
          </a:p>
          <a:p>
            <a:pPr lvl="1"/>
            <a:r>
              <a:rPr lang="en-US" dirty="0" smtClean="0"/>
              <a:t>For assignment 3, you need to the PHP assignment, instructions are there. </a:t>
            </a:r>
          </a:p>
          <a:p>
            <a:pPr lvl="1"/>
            <a:r>
              <a:rPr lang="en-US" dirty="0" smtClean="0">
                <a:hlinkClick r:id="rId3"/>
              </a:rPr>
              <a:t>Owl.uwo.ca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9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9296"/>
            <a:ext cx="10296901" cy="4771504"/>
          </a:xfrm>
        </p:spPr>
        <p:txBody>
          <a:bodyPr>
            <a:normAutofit/>
          </a:bodyPr>
          <a:lstStyle/>
          <a:p>
            <a:r>
              <a:rPr lang="en-US" dirty="0" smtClean="0"/>
              <a:t>Next week </a:t>
            </a:r>
            <a:r>
              <a:rPr lang="en-US" dirty="0" smtClean="0">
                <a:sym typeface="Wingdings" panose="05000000000000000000" pitchFamily="2" charset="2"/>
              </a:rPr>
              <a:t> CRA (Canadian Revenue Agency)  is coming with free pizza to give a workshop about them and why you might consider working for the government.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 offered them our classroom and timeslot (Tuesday, Oct 1  - 11:30-1:30)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think some former Western students are coming to talk about working for the CRA</a:t>
            </a:r>
          </a:p>
        </p:txBody>
      </p:sp>
    </p:spTree>
    <p:extLst>
      <p:ext uri="{BB962C8B-B14F-4D97-AF65-F5344CB8AC3E}">
        <p14:creationId xmlns:p14="http://schemas.microsoft.com/office/powerpoint/2010/main" val="30872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64" y="0"/>
            <a:ext cx="11173521" cy="4661210"/>
          </a:xfrm>
        </p:spPr>
        <p:txBody>
          <a:bodyPr>
            <a:normAutofit fontScale="25000" lnSpcReduction="20000"/>
          </a:bodyPr>
          <a:lstStyle/>
          <a:p>
            <a:r>
              <a:rPr lang="en-CA" sz="7000" b="1" dirty="0">
                <a:solidFill>
                  <a:schemeClr val="tx2"/>
                </a:solidFill>
              </a:rPr>
              <a:t>Canadian Revenue Agency (CRA) Tech Showcase  </a:t>
            </a:r>
            <a:endParaRPr lang="en-US" sz="7000" dirty="0">
              <a:solidFill>
                <a:schemeClr val="tx2"/>
              </a:solidFill>
            </a:endParaRPr>
          </a:p>
          <a:p>
            <a:r>
              <a:rPr lang="en-US" sz="7000" dirty="0"/>
              <a:t>Join the Experts from the Canada Revenue Agency (CRA) as they share the latest in Technology and how it is impacting one of our Government’s most sensitive Departments – And there is </a:t>
            </a:r>
            <a:r>
              <a:rPr lang="en-US" sz="7000" b="1" u="sng" dirty="0"/>
              <a:t>FREE PIZZA LUNCH</a:t>
            </a:r>
            <a:r>
              <a:rPr lang="en-US" sz="7000" dirty="0"/>
              <a:t>.</a:t>
            </a:r>
          </a:p>
          <a:p>
            <a:pPr lvl="1"/>
            <a:r>
              <a:rPr lang="en-CA" sz="6600" dirty="0"/>
              <a:t>Date: Tuesday Oct 1, 2019</a:t>
            </a:r>
            <a:endParaRPr lang="en-US" sz="6600" dirty="0"/>
          </a:p>
          <a:p>
            <a:pPr lvl="1"/>
            <a:r>
              <a:rPr lang="en-CA" sz="6600" dirty="0"/>
              <a:t>Time: 11:30am – 1:20pm</a:t>
            </a:r>
            <a:endParaRPr lang="en-US" sz="6600" dirty="0"/>
          </a:p>
          <a:p>
            <a:pPr lvl="1"/>
            <a:r>
              <a:rPr lang="en-CA" sz="6600" dirty="0"/>
              <a:t>Location: Talbot College (TC) 141</a:t>
            </a:r>
            <a:endParaRPr lang="en-US" sz="6600" dirty="0"/>
          </a:p>
          <a:p>
            <a:pPr lvl="1"/>
            <a:r>
              <a:rPr lang="en-CA" sz="6600" dirty="0"/>
              <a:t>Target 2</a:t>
            </a:r>
            <a:r>
              <a:rPr lang="en-CA" sz="6600" baseline="30000" dirty="0"/>
              <a:t>nd</a:t>
            </a:r>
            <a:r>
              <a:rPr lang="en-CA" sz="6600" dirty="0"/>
              <a:t>, 3</a:t>
            </a:r>
            <a:r>
              <a:rPr lang="en-CA" sz="6600" baseline="30000" dirty="0"/>
              <a:t>rd</a:t>
            </a:r>
            <a:r>
              <a:rPr lang="en-CA" sz="6600" dirty="0"/>
              <a:t> and 4</a:t>
            </a:r>
            <a:r>
              <a:rPr lang="en-CA" sz="6600" baseline="30000" dirty="0"/>
              <a:t>th</a:t>
            </a:r>
            <a:r>
              <a:rPr lang="en-CA" sz="6600" dirty="0"/>
              <a:t> year Computer Science students.</a:t>
            </a:r>
            <a:endParaRPr lang="en-US" sz="6600" dirty="0"/>
          </a:p>
          <a:p>
            <a:r>
              <a:rPr lang="en-CA" sz="7000" dirty="0"/>
              <a:t>Information about employment opportunities and pizza Lunch </a:t>
            </a:r>
            <a:r>
              <a:rPr lang="en-US" sz="7000" dirty="0"/>
              <a:t>provided – </a:t>
            </a:r>
            <a:r>
              <a:rPr lang="en-CA" sz="11200" u="sng" dirty="0">
                <a:hlinkClick r:id="rId2"/>
              </a:rPr>
              <a:t>https://www.connect.uwo.ca/home.htm</a:t>
            </a:r>
            <a:endParaRPr lang="en-US" sz="11200" dirty="0"/>
          </a:p>
          <a:p>
            <a:r>
              <a:rPr lang="en-CA" sz="7000" dirty="0" smtClean="0"/>
              <a:t>More </a:t>
            </a:r>
            <a:r>
              <a:rPr lang="en-CA" sz="7000" dirty="0"/>
              <a:t>detail about the workshop:</a:t>
            </a:r>
            <a:endParaRPr lang="en-US" sz="7000" dirty="0"/>
          </a:p>
          <a:p>
            <a:pPr lvl="1"/>
            <a:r>
              <a:rPr lang="en-CA" sz="6600" dirty="0"/>
              <a:t>Representatives from the CRA’s Information Technology Branch will give an in-class presentation focusing on information technology at the CRA that will cover the following topics: </a:t>
            </a:r>
            <a:endParaRPr lang="en-US" sz="6600" dirty="0"/>
          </a:p>
          <a:p>
            <a:pPr lvl="1"/>
            <a:r>
              <a:rPr lang="en-CA" sz="6600" dirty="0"/>
              <a:t>The types of skillsets that the CRA recruits for in Computer Science students</a:t>
            </a:r>
            <a:endParaRPr lang="en-US" sz="6600" dirty="0"/>
          </a:p>
          <a:p>
            <a:pPr lvl="1"/>
            <a:r>
              <a:rPr lang="en-CA" sz="6600" dirty="0"/>
              <a:t>The types of roles that exist for students with Computer Science education</a:t>
            </a:r>
            <a:endParaRPr lang="en-US" sz="6600" dirty="0"/>
          </a:p>
          <a:p>
            <a:pPr lvl="1"/>
            <a:r>
              <a:rPr lang="en-CA" sz="6600" dirty="0"/>
              <a:t>What the future of technology at the CRA looks like and what that means for employment opportunities in IT</a:t>
            </a:r>
            <a:endParaRPr lang="en-US" sz="6600" dirty="0"/>
          </a:p>
          <a:p>
            <a:pPr lvl="1"/>
            <a:r>
              <a:rPr lang="en-CA" sz="6600" dirty="0"/>
              <a:t>The student perspective (hear form a recent grad what it’s like to be a hired as a student and start your career at the CRA). </a:t>
            </a:r>
            <a:endParaRPr lang="en-US" sz="6600" dirty="0"/>
          </a:p>
          <a:p>
            <a:pPr lvl="0"/>
            <a:r>
              <a:rPr lang="en-CA" sz="7000" dirty="0"/>
              <a:t>Showcase some of CRA’s Technology projects such as:</a:t>
            </a:r>
            <a:endParaRPr lang="en-US" sz="7000" dirty="0"/>
          </a:p>
          <a:p>
            <a:pPr lvl="1"/>
            <a:r>
              <a:rPr lang="en-CA" sz="7000" dirty="0"/>
              <a:t>Innovative learning through Gamification</a:t>
            </a:r>
            <a:endParaRPr lang="en-US" sz="7000" dirty="0"/>
          </a:p>
          <a:p>
            <a:pPr lvl="1"/>
            <a:r>
              <a:rPr lang="en-CA" sz="7000" dirty="0"/>
              <a:t>Demonstration of the CRA’s Charlie the </a:t>
            </a:r>
            <a:r>
              <a:rPr lang="en-CA" sz="7000" dirty="0" err="1"/>
              <a:t>Chatbot</a:t>
            </a:r>
            <a:r>
              <a:rPr lang="en-CA" sz="7000" dirty="0"/>
              <a:t>.</a:t>
            </a:r>
            <a:endParaRPr lang="en-US" sz="7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 smtClean="0"/>
              <a:t>Group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04693"/>
            <a:ext cx="9905999" cy="44865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 will post the group video assignment this week.</a:t>
            </a:r>
          </a:p>
          <a:p>
            <a:r>
              <a:rPr lang="en-US" dirty="0" smtClean="0"/>
              <a:t>You can start working on it whenever you want</a:t>
            </a:r>
          </a:p>
          <a:p>
            <a:r>
              <a:rPr lang="en-US" dirty="0" smtClean="0"/>
              <a:t>This classroom is free during our class period AND you are free during our class period so that is a good time to work on the video. </a:t>
            </a:r>
          </a:p>
          <a:p>
            <a:r>
              <a:rPr lang="en-US" dirty="0" smtClean="0"/>
              <a:t>The end of today’s class is your last chance to suggest a topic (email me your suggestion)</a:t>
            </a:r>
          </a:p>
          <a:p>
            <a:r>
              <a:rPr lang="en-US" dirty="0" smtClean="0"/>
              <a:t>High level overview … SHOULD BE EASY TO UNDERSTAND!</a:t>
            </a:r>
          </a:p>
          <a:p>
            <a:r>
              <a:rPr lang="en-US" dirty="0" smtClean="0"/>
              <a:t>Here is the marking sheet from last year: </a:t>
            </a:r>
          </a:p>
          <a:p>
            <a:r>
              <a:rPr lang="en-US" dirty="0" smtClean="0"/>
              <a:t>Here is the awesome one I told you about: </a:t>
            </a:r>
          </a:p>
          <a:p>
            <a:pPr lvl="1"/>
            <a:r>
              <a:rPr lang="en-US" dirty="0" smtClean="0">
                <a:hlinkClick r:id="rId2"/>
              </a:rPr>
              <a:t>One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Two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Three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43" y="1301517"/>
            <a:ext cx="12504762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96541"/>
            <a:ext cx="9905998" cy="1478570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69434"/>
            <a:ext cx="10349548" cy="58766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Sit with your group</a:t>
            </a:r>
          </a:p>
          <a:p>
            <a:r>
              <a:rPr lang="en-US" dirty="0"/>
              <a:t>Just need pencils today (Flipped 3,4 and 5 you need one laptop)</a:t>
            </a:r>
          </a:p>
          <a:p>
            <a:r>
              <a:rPr lang="en-US" dirty="0"/>
              <a:t>You get 1 mark for showing up and 1 mark for your answers</a:t>
            </a:r>
            <a:r>
              <a:rPr lang="en-US" dirty="0" smtClean="0"/>
              <a:t>.</a:t>
            </a:r>
          </a:p>
          <a:p>
            <a:r>
              <a:rPr lang="en-US" dirty="0"/>
              <a:t>½ way through we will take up the sheets</a:t>
            </a:r>
            <a:r>
              <a:rPr lang="en-US" dirty="0" smtClean="0"/>
              <a:t>.</a:t>
            </a:r>
          </a:p>
          <a:p>
            <a:r>
              <a:rPr lang="en-US" dirty="0"/>
              <a:t>At the end of today your group MUST do 2 things to get the marks for today:</a:t>
            </a:r>
          </a:p>
          <a:p>
            <a:pPr lvl="1"/>
            <a:r>
              <a:rPr lang="en-US" dirty="0"/>
              <a:t>1. ONE member in your group must hand in the images of your sheets (take pictures with your phone) via OWL for assignment Flipped Classroom One</a:t>
            </a:r>
          </a:p>
          <a:p>
            <a:pPr lvl="1"/>
            <a:r>
              <a:rPr lang="en-US" dirty="0"/>
              <a:t>2. Hand in the paper copy of your sheets to ME or a TA at the end of the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Think of one lie and one truth, for example: 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Laura has been to Beijing China</a:t>
            </a:r>
          </a:p>
          <a:p>
            <a:pPr marL="457200" lvl="1" indent="0">
              <a:buNone/>
            </a:pPr>
            <a:r>
              <a:rPr lang="en-US" dirty="0" smtClean="0"/>
              <a:t>OR 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Laura has been </a:t>
            </a:r>
            <a:r>
              <a:rPr lang="en-US" b="1" smtClean="0">
                <a:solidFill>
                  <a:schemeClr val="tx2"/>
                </a:solidFill>
              </a:rPr>
              <a:t>to Beirut </a:t>
            </a:r>
            <a:r>
              <a:rPr lang="en-US" b="1" dirty="0" smtClean="0">
                <a:solidFill>
                  <a:schemeClr val="tx2"/>
                </a:solidFill>
              </a:rPr>
              <a:t>Lebanon</a:t>
            </a:r>
          </a:p>
          <a:p>
            <a:pPr lvl="1"/>
            <a:r>
              <a:rPr lang="en-US" dirty="0" smtClean="0"/>
              <a:t>Do this ice breaker with your group while we hand out the papers!</a:t>
            </a:r>
          </a:p>
        </p:txBody>
      </p:sp>
    </p:spTree>
    <p:extLst>
      <p:ext uri="{BB962C8B-B14F-4D97-AF65-F5344CB8AC3E}">
        <p14:creationId xmlns:p14="http://schemas.microsoft.com/office/powerpoint/2010/main" val="10125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</TotalTime>
  <Words>466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Circuit</vt:lpstr>
      <vt:lpstr>Introduction to Databases</vt:lpstr>
      <vt:lpstr>Announcements</vt:lpstr>
      <vt:lpstr>ANNOUNCEMENTS</vt:lpstr>
      <vt:lpstr>PowerPoint Presentation</vt:lpstr>
      <vt:lpstr>Group Videos</vt:lpstr>
      <vt:lpstr>TODAY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34</cp:revision>
  <dcterms:created xsi:type="dcterms:W3CDTF">2018-03-21T22:41:40Z</dcterms:created>
  <dcterms:modified xsi:type="dcterms:W3CDTF">2019-09-24T14:25:16Z</dcterms:modified>
</cp:coreProperties>
</file>