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4" r:id="rId2"/>
    <p:sldId id="257" r:id="rId3"/>
    <p:sldId id="258" r:id="rId4"/>
    <p:sldId id="261" r:id="rId5"/>
    <p:sldId id="259" r:id="rId6"/>
    <p:sldId id="260"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7315200" cy="96012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69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ltLang="zh-CN"/>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ltLang="zh-CN"/>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56BACF19-B739-4098-9D68-FDEB628933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1CC6DE03-E11B-4DCD-AAFD-EB719DF7A75C}" type="slidenum">
              <a:rPr lang="en-US" altLang="zh-CN"/>
              <a:pPr/>
              <a:t>1</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4DA2BCB-B580-4945-9395-0FBA5F79C2B9}" type="slidenum">
              <a:rPr lang="en-US" altLang="zh-CN"/>
              <a:pPr/>
              <a:t>10</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BAFCEF9-5209-4B92-886A-1A0E05DEA88C}" type="slidenum">
              <a:rPr lang="en-US" altLang="zh-CN"/>
              <a:pPr/>
              <a:t>11</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8B6FB0E-1D97-41CE-83C7-41932E6D832A}" type="slidenum">
              <a:rPr lang="en-US" altLang="zh-CN"/>
              <a:pPr/>
              <a:t>12</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1B25F38-D94B-4423-A0C0-C1BFACCF22CF}" type="slidenum">
              <a:rPr lang="en-US" altLang="zh-CN"/>
              <a:pPr/>
              <a:t>13</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1556F5B-B11D-422F-AD99-4A63BEDD56FE}" type="slidenum">
              <a:rPr lang="en-US" altLang="zh-CN"/>
              <a:pPr/>
              <a:t>14</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489D474-461B-4B82-805D-3152C002F23B}" type="slidenum">
              <a:rPr lang="en-US" altLang="zh-CN"/>
              <a:pPr/>
              <a:t>15</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DBB319D-D63C-4921-96DC-75630BFF2517}" type="slidenum">
              <a:rPr lang="en-US" altLang="zh-CN"/>
              <a:pPr/>
              <a:t>16</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6D3FC3F-A916-4523-BC0E-3FC248D5DA7E}" type="slidenum">
              <a:rPr lang="en-US" altLang="zh-CN"/>
              <a:pPr/>
              <a:t>17</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242F086-AF51-4E88-A905-22682F9244D8}" type="slidenum">
              <a:rPr lang="en-US" altLang="zh-CN"/>
              <a:pPr/>
              <a:t>18</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EA4AE2F-F91E-41DD-B3A2-A29D57127198}" type="slidenum">
              <a:rPr lang="en-US" altLang="zh-CN"/>
              <a:pPr/>
              <a:t>19</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4CA0A126-F204-405B-AFD4-009D37BE874B}" type="slidenum">
              <a:rPr lang="en-US" altLang="zh-CN"/>
              <a:pPr/>
              <a:t>2</a:t>
            </a:fld>
            <a:endParaRPr lang="en-US" altLang="zh-CN"/>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75EED25-7856-4D51-B691-9777C39904E0}" type="slidenum">
              <a:rPr lang="en-US" altLang="zh-CN"/>
              <a:pPr/>
              <a:t>20</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D0FE1D7-5989-4148-9ECC-C9FE29FCA4AB}" type="slidenum">
              <a:rPr lang="en-US" altLang="zh-CN"/>
              <a:pPr/>
              <a:t>21</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CFF0772-100F-414B-ABDD-6192AF0EEE04}" type="slidenum">
              <a:rPr lang="en-US" altLang="zh-CN"/>
              <a:pPr/>
              <a:t>22</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8431F7-49A5-411E-9BD9-B78A9C2EF867}" type="slidenum">
              <a:rPr lang="en-US" altLang="zh-CN"/>
              <a:pPr/>
              <a:t>23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ED9BC13-6C0D-4DA4-8073-4D6F4DBC1E75}" type="slidenum">
              <a:rPr lang="en-US" altLang="zh-CN"/>
              <a:pPr/>
              <a:t>24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FFEFA0B-C77F-4FEE-A1E2-752AE9C8622B}" type="slidenum">
              <a:rPr lang="en-US" altLang="zh-CN"/>
              <a:pPr/>
              <a:t>25</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16E3321-AB9C-4A99-BE8E-36B9553CE2AB}" type="slidenum">
              <a:rPr lang="en-US" altLang="zh-CN"/>
              <a:pPr/>
              <a:t>26</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98C0074-7D4C-4F1E-9C8D-5675BF05F641}" type="slidenum">
              <a:rPr lang="en-US" altLang="zh-CN"/>
              <a:pPr/>
              <a:t>27</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4133E29-80F2-4216-8335-F03B99714FC1}" type="slidenum">
              <a:rPr lang="en-US" altLang="zh-CN"/>
              <a:pPr/>
              <a:t>28</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9FA9640-FA33-4910-AA30-6BC1B0002DE7}" type="slidenum">
              <a:rPr lang="en-US" altLang="zh-CN"/>
              <a:pPr/>
              <a:t>29</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A98C1EDE-BF2F-49AB-9763-37065ED0E5AC}" type="slidenum">
              <a:rPr lang="en-US" altLang="zh-CN"/>
              <a:pPr/>
              <a:t>3</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C22C805-DB39-43A7-9E17-FCFCC6FF72DD}" type="slidenum">
              <a:rPr lang="en-US" altLang="zh-CN"/>
              <a:pPr/>
              <a:t>30</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294FB91-6DF4-4124-A396-F1CD9FA6A0AD}" type="slidenum">
              <a:rPr lang="en-US" altLang="zh-CN"/>
              <a:pPr/>
              <a:t>31</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FE56A2E-1BBF-49A3-A246-4B2F2DAE5B68}" type="slidenum">
              <a:rPr lang="en-US" altLang="zh-CN"/>
              <a:pPr/>
              <a:t>32</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8E2A8455-F296-4B0B-B4B7-9E934006BE8F}" type="slidenum">
              <a:rPr lang="en-US" altLang="zh-CN"/>
              <a:pPr/>
              <a:t>4</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BA3C049F-2639-4AFB-8926-FA650B7568AC}" type="slidenum">
              <a:rPr lang="en-US" altLang="zh-CN"/>
              <a:pPr/>
              <a:t>5</a:t>
            </a:fld>
            <a:endParaRPr lang="en-US"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E15C7F4B-B9F6-44F5-9265-827656E87C50}" type="slidenum">
              <a:rPr lang="en-US" altLang="zh-CN"/>
              <a:pPr/>
              <a:t>6</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238D2C2D-9ACF-42F2-B5F8-08C198C85B9D}" type="slidenum">
              <a:rPr lang="en-US" altLang="zh-CN"/>
              <a:pPr/>
              <a:t>7</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F721612-564E-4AF2-8B6A-623DF36B4A72}" type="slidenum">
              <a:rPr lang="en-US" altLang="zh-CN"/>
              <a:pPr/>
              <a:t>8</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FC8381CF-3460-415F-876F-CE63D77FD6A9}" type="slidenum">
              <a:rPr lang="en-US" altLang="zh-CN"/>
              <a:pPr/>
              <a:t>9</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8F900-9194-463A-AA67-63879A6FFEB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5E3B8E-C83C-4A64-972E-07B2F8C3650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93BC8BA-7141-4D25-87CB-9DEE8122D084}"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F131AF-3227-4597-B7E9-C6B592237C06}"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6E05198-D85C-40F1-B211-6569BC4311B3}"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3BBC304-C4B6-4D58-B9C4-FF38450D4CF0}"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4542B1F-194D-40D3-8A60-1AAFF4C0810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FF1C6-6FD1-4C7A-B8A8-FFFA4E3E4B5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2C8E83-4971-416A-B53A-4428C3B7B8F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4A25DD-DECD-4F69-A271-8326D4616D6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F13B207-F82F-4FB5-B83F-12FDA129E9F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2841339-77FE-4515-86B1-8E9AAD33C64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07EF7C1-6CD9-47AF-89CB-ABE0D1BF126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56B5FB5-F39A-4C88-8A1A-E597134D03D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AA1EEF-E17D-40C9-AD7F-70C209ADDB4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E52C9FCE-22A1-4706-8ECB-8D56F87977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oleObject" Target="../embeddings/oleObject45.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3.xml"/><Relationship Id="rId7" Type="http://schemas.openxmlformats.org/officeDocument/2006/relationships/oleObject" Target="../embeddings/oleObject53.bin"/><Relationship Id="rId12" Type="http://schemas.openxmlformats.org/officeDocument/2006/relationships/oleObject" Target="../embeddings/oleObject58.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14.xml"/><Relationship Id="rId7" Type="http://schemas.openxmlformats.org/officeDocument/2006/relationships/oleObject" Target="../embeddings/oleObject62.bin"/><Relationship Id="rId12"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oleObject" Target="../embeddings/oleObject78.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7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24.xml"/><Relationship Id="rId7" Type="http://schemas.openxmlformats.org/officeDocument/2006/relationships/oleObject" Target="../embeddings/oleObject88.bin"/><Relationship Id="rId12" Type="http://schemas.openxmlformats.org/officeDocument/2006/relationships/oleObject" Target="../embeddings/oleObject93.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oleObject" Target="../embeddings/oleObject87.bin"/><Relationship Id="rId11" Type="http://schemas.openxmlformats.org/officeDocument/2006/relationships/oleObject" Target="../embeddings/oleObject92.bin"/><Relationship Id="rId5" Type="http://schemas.openxmlformats.org/officeDocument/2006/relationships/oleObject" Target="../embeddings/oleObject86.bin"/><Relationship Id="rId10" Type="http://schemas.openxmlformats.org/officeDocument/2006/relationships/oleObject" Target="../embeddings/oleObject91.bin"/><Relationship Id="rId4" Type="http://schemas.openxmlformats.org/officeDocument/2006/relationships/oleObject" Target="../embeddings/oleObject85.bin"/><Relationship Id="rId9" Type="http://schemas.openxmlformats.org/officeDocument/2006/relationships/oleObject" Target="../embeddings/oleObject9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vmlDrawing" Target="../drawings/vmlDrawing20.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oleObject" Target="../embeddings/oleObject100.bin"/><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29.xml"/><Relationship Id="rId7" Type="http://schemas.openxmlformats.org/officeDocument/2006/relationships/oleObject" Target="../embeddings/oleObject104.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oleObject" Target="../embeddings/oleObject103.bin"/><Relationship Id="rId5" Type="http://schemas.openxmlformats.org/officeDocument/2006/relationships/oleObject" Target="../embeddings/oleObject102.bin"/><Relationship Id="rId4" Type="http://schemas.openxmlformats.org/officeDocument/2006/relationships/oleObject" Target="../embeddings/oleObject101.bin"/><Relationship Id="rId9" Type="http://schemas.openxmlformats.org/officeDocument/2006/relationships/oleObject" Target="../embeddings/oleObject106.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notesSlide" Target="../notesSlides/notesSlide3.xml"/><Relationship Id="rId7" Type="http://schemas.openxmlformats.org/officeDocument/2006/relationships/oleObject" Target="../embeddings/oleObject6.bin"/><Relationship Id="rId12" Type="http://schemas.openxmlformats.org/officeDocument/2006/relationships/oleObject" Target="../embeddings/oleObject11.bin"/><Relationship Id="rId17" Type="http://schemas.openxmlformats.org/officeDocument/2006/relationships/oleObject" Target="../embeddings/oleObject16.bin"/><Relationship Id="rId2" Type="http://schemas.openxmlformats.org/officeDocument/2006/relationships/slideLayout" Target="../slideLayouts/slideLayout13.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5" Type="http://schemas.openxmlformats.org/officeDocument/2006/relationships/oleObject" Target="../embeddings/oleObject1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oleObject" Target="../embeddings/oleObject110.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31.xml"/><Relationship Id="rId7" Type="http://schemas.openxmlformats.org/officeDocument/2006/relationships/oleObject" Target="../embeddings/oleObject114.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oleObject" Target="../embeddings/oleObject113.bin"/><Relationship Id="rId11" Type="http://schemas.openxmlformats.org/officeDocument/2006/relationships/oleObject" Target="../embeddings/oleObject118.bin"/><Relationship Id="rId5" Type="http://schemas.openxmlformats.org/officeDocument/2006/relationships/oleObject" Target="../embeddings/oleObject112.bin"/><Relationship Id="rId10" Type="http://schemas.openxmlformats.org/officeDocument/2006/relationships/oleObject" Target="../embeddings/oleObject117.bin"/><Relationship Id="rId4" Type="http://schemas.openxmlformats.org/officeDocument/2006/relationships/oleObject" Target="../embeddings/oleObject111.bin"/><Relationship Id="rId9" Type="http://schemas.openxmlformats.org/officeDocument/2006/relationships/oleObject" Target="../embeddings/oleObject116.bin"/></Relationships>
</file>

<file path=ppt/slides/_rels/slide32.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notesSlide" Target="../notesSlides/notesSlide32.xml"/><Relationship Id="rId7" Type="http://schemas.openxmlformats.org/officeDocument/2006/relationships/oleObject" Target="../embeddings/oleObject122.bin"/><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3" Type="http://schemas.openxmlformats.org/officeDocument/2006/relationships/notesSlide" Target="../notesSlides/notesSlide4.xml"/><Relationship Id="rId7" Type="http://schemas.openxmlformats.org/officeDocument/2006/relationships/oleObject" Target="../embeddings/oleObject20.bin"/><Relationship Id="rId12"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6.bin"/><Relationship Id="rId3" Type="http://schemas.openxmlformats.org/officeDocument/2006/relationships/notesSlide" Target="../notesSlides/notesSlide5.xml"/><Relationship Id="rId7" Type="http://schemas.openxmlformats.org/officeDocument/2006/relationships/oleObject" Target="../embeddings/oleObject31.bin"/><Relationship Id="rId12" Type="http://schemas.openxmlformats.org/officeDocument/2006/relationships/image" Target="../media/image26.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30.bin"/><Relationship Id="rId11" Type="http://schemas.openxmlformats.org/officeDocument/2006/relationships/oleObject" Target="../embeddings/oleObject35.bin"/><Relationship Id="rId5" Type="http://schemas.openxmlformats.org/officeDocument/2006/relationships/oleObject" Target="../embeddings/oleObject29.bin"/><Relationship Id="rId10" Type="http://schemas.openxmlformats.org/officeDocument/2006/relationships/oleObject" Target="../embeddings/oleObject34.bin"/><Relationship Id="rId4" Type="http://schemas.openxmlformats.org/officeDocument/2006/relationships/oleObject" Target="../embeddings/oleObject28.bin"/><Relationship Id="rId9" Type="http://schemas.openxmlformats.org/officeDocument/2006/relationships/oleObject" Target="../embeddings/oleObject33.bin"/></Relationships>
</file>

<file path=ppt/slides/_rels/slide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38.bin"/><Relationship Id="rId5" Type="http://schemas.openxmlformats.org/officeDocument/2006/relationships/image" Target="../media/image30.wmf"/><Relationship Id="rId4"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1484313"/>
            <a:ext cx="7772400" cy="1470025"/>
          </a:xfrm>
        </p:spPr>
        <p:txBody>
          <a:bodyPr/>
          <a:lstStyle/>
          <a:p>
            <a:pPr eaLnBrk="1" hangingPunct="1"/>
            <a:r>
              <a:rPr lang="en-CA" altLang="zh-CN" dirty="0" smtClean="0"/>
              <a:t>Extra slides for Chapter </a:t>
            </a:r>
            <a:r>
              <a:rPr lang="en-CA" altLang="zh-CN" dirty="0" smtClean="0"/>
              <a:t>3: </a:t>
            </a:r>
            <a:r>
              <a:rPr lang="en-CA" altLang="zh-CN" dirty="0" smtClean="0"/>
              <a:t/>
            </a:r>
            <a:br>
              <a:rPr lang="en-CA" altLang="zh-CN" dirty="0" smtClean="0"/>
            </a:br>
            <a:r>
              <a:rPr lang="en-CA" altLang="zh-CN" dirty="0" smtClean="0"/>
              <a:t> </a:t>
            </a:r>
            <a:r>
              <a:rPr lang="en-US" altLang="zh-CN" dirty="0" smtClean="0"/>
              <a:t>Adequacy of connectives</a:t>
            </a:r>
          </a:p>
        </p:txBody>
      </p:sp>
      <p:sp>
        <p:nvSpPr>
          <p:cNvPr id="8195" name="Rectangle 3"/>
          <p:cNvSpPr>
            <a:spLocks noGrp="1" noChangeArrowheads="1"/>
          </p:cNvSpPr>
          <p:nvPr>
            <p:ph type="subTitle" idx="1"/>
          </p:nvPr>
        </p:nvSpPr>
        <p:spPr>
          <a:xfrm>
            <a:off x="1295400" y="3429000"/>
            <a:ext cx="6705600" cy="1752600"/>
          </a:xfrm>
        </p:spPr>
        <p:txBody>
          <a:bodyPr/>
          <a:lstStyle/>
          <a:p>
            <a:pPr eaLnBrk="1" hangingPunct="1"/>
            <a:r>
              <a:rPr lang="en-CA" altLang="zh-CN" sz="2800" smtClean="0"/>
              <a:t>Based on Prof. Lila Kari’s slides</a:t>
            </a:r>
          </a:p>
          <a:p>
            <a:pPr eaLnBrk="1" hangingPunct="1"/>
            <a:r>
              <a:rPr lang="en-CA" altLang="zh-CN" sz="2800" smtClean="0"/>
              <a:t>For CS2209A/B</a:t>
            </a:r>
          </a:p>
          <a:p>
            <a:pPr eaLnBrk="1" hangingPunct="1"/>
            <a:r>
              <a:rPr lang="en-CA" altLang="zh-CN" sz="2800" smtClean="0"/>
              <a:t>By Dr. Charles Ling</a:t>
            </a:r>
            <a:endParaRPr lang="en-US" altLang="zh-CN"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body" sz="half" idx="1"/>
          </p:nvPr>
        </p:nvSpPr>
        <p:spPr>
          <a:xfrm>
            <a:off x="468313" y="1484313"/>
            <a:ext cx="8207375" cy="4525962"/>
          </a:xfrm>
        </p:spPr>
        <p:txBody>
          <a:bodyPr/>
          <a:lstStyle/>
          <a:p>
            <a:pPr eaLnBrk="1" hangingPunct="1">
              <a:buFontTx/>
              <a:buNone/>
            </a:pPr>
            <a:r>
              <a:rPr lang="en-US" altLang="zh-CN" sz="1800" dirty="0" smtClean="0"/>
              <a:t>In logic we manipulate formulas in which the constants and the </a:t>
            </a:r>
          </a:p>
          <a:p>
            <a:pPr eaLnBrk="1" hangingPunct="1">
              <a:buFontTx/>
              <a:buNone/>
            </a:pPr>
            <a:r>
              <a:rPr lang="en-US" altLang="zh-CN" sz="1800" dirty="0" smtClean="0"/>
              <a:t>variables represent truth values. Consider the following formula</a:t>
            </a:r>
          </a:p>
          <a:p>
            <a:pPr eaLnBrk="1" hangingPunct="1">
              <a:buFontTx/>
              <a:buNone/>
            </a:pPr>
            <a:endParaRPr lang="en-US" altLang="zh-CN" sz="1800" dirty="0" smtClean="0"/>
          </a:p>
          <a:p>
            <a:pPr eaLnBrk="1" hangingPunct="1">
              <a:buFontTx/>
              <a:buNone/>
            </a:pPr>
            <a:r>
              <a:rPr lang="en-US" altLang="zh-CN" sz="1800" dirty="0" smtClean="0"/>
              <a:t>This formula can be simplified in a similar way, except that (</a:t>
            </a:r>
            <a:r>
              <a:rPr lang="en-US" altLang="zh-CN" sz="1800" dirty="0" err="1" smtClean="0"/>
              <a:t>tauto</a:t>
            </a:r>
            <a:r>
              <a:rPr lang="en-US" altLang="zh-CN" sz="1800" dirty="0" smtClean="0"/>
              <a:t>)logical </a:t>
            </a:r>
          </a:p>
          <a:p>
            <a:pPr eaLnBrk="1" hangingPunct="1">
              <a:buFontTx/>
              <a:buNone/>
            </a:pPr>
            <a:r>
              <a:rPr lang="en-US" altLang="zh-CN" sz="1800" dirty="0" smtClean="0"/>
              <a:t>equivalences take place of algebraic identities. Specifically, the following </a:t>
            </a:r>
          </a:p>
          <a:p>
            <a:pPr eaLnBrk="1" hangingPunct="1">
              <a:buFontTx/>
              <a:buNone/>
            </a:pPr>
            <a:r>
              <a:rPr lang="en-US" altLang="zh-CN" sz="1800" dirty="0" smtClean="0"/>
              <a:t>equivalences are used:  (</a:t>
            </a:r>
            <a:r>
              <a:rPr lang="en-US" altLang="zh-CN" sz="1800" dirty="0" smtClean="0">
                <a:solidFill>
                  <a:srgbClr val="FF0000"/>
                </a:solidFill>
              </a:rPr>
              <a:t>can verify by the truth tables</a:t>
            </a:r>
            <a:r>
              <a:rPr lang="en-US" altLang="zh-CN" sz="1800" dirty="0" smtClean="0"/>
              <a:t>)</a:t>
            </a:r>
          </a:p>
          <a:p>
            <a:pPr eaLnBrk="1" hangingPunct="1">
              <a:buFontTx/>
              <a:buNone/>
            </a:pPr>
            <a:endParaRPr lang="en-US" altLang="zh-CN" sz="1800" dirty="0" smtClean="0"/>
          </a:p>
          <a:p>
            <a:pPr eaLnBrk="1" hangingPunct="1">
              <a:buFontTx/>
              <a:buNone/>
            </a:pPr>
            <a:endParaRPr lang="en-US" altLang="zh-CN" sz="1800" dirty="0" smtClean="0"/>
          </a:p>
          <a:p>
            <a:pPr eaLnBrk="1" hangingPunct="1">
              <a:buFontTx/>
              <a:buNone/>
            </a:pPr>
            <a:endParaRPr lang="en-US" altLang="zh-CN" sz="1800" dirty="0" smtClean="0"/>
          </a:p>
          <a:p>
            <a:pPr eaLnBrk="1" hangingPunct="1">
              <a:buFontTx/>
              <a:buNone/>
            </a:pPr>
            <a:endParaRPr lang="en-US" altLang="zh-CN" sz="2000" dirty="0" smtClean="0"/>
          </a:p>
          <a:p>
            <a:pPr eaLnBrk="1" hangingPunct="1">
              <a:buFontTx/>
              <a:buNone/>
            </a:pPr>
            <a:r>
              <a:rPr lang="en-US" altLang="zh-CN" sz="2000" dirty="0" smtClean="0"/>
              <a:t>We can now apply these equivalences to conclude</a:t>
            </a:r>
          </a:p>
          <a:p>
            <a:pPr eaLnBrk="1" hangingPunct="1">
              <a:buFontTx/>
              <a:buNone/>
            </a:pPr>
            <a:endParaRPr lang="en-US" altLang="zh-CN" sz="2000" dirty="0" smtClean="0"/>
          </a:p>
          <a:p>
            <a:pPr eaLnBrk="1" hangingPunct="1">
              <a:buFontTx/>
              <a:buNone/>
            </a:pPr>
            <a:endParaRPr lang="en-US" altLang="zh-CN" sz="1800" dirty="0" smtClean="0"/>
          </a:p>
        </p:txBody>
      </p:sp>
      <p:sp>
        <p:nvSpPr>
          <p:cNvPr id="1030" name="Rectangle 46"/>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altLang="zh-CN" sz="4400">
                <a:solidFill>
                  <a:schemeClr val="tx2"/>
                </a:solidFill>
              </a:rPr>
              <a:t>Propositional calculus</a:t>
            </a:r>
          </a:p>
        </p:txBody>
      </p:sp>
      <p:graphicFrame>
        <p:nvGraphicFramePr>
          <p:cNvPr id="1026" name="Object 2"/>
          <p:cNvGraphicFramePr>
            <a:graphicFrameLocks noChangeAspect="1"/>
          </p:cNvGraphicFramePr>
          <p:nvPr>
            <p:ph type="title"/>
          </p:nvPr>
        </p:nvGraphicFramePr>
        <p:xfrm>
          <a:off x="3419475" y="2220913"/>
          <a:ext cx="1800225" cy="411162"/>
        </p:xfrm>
        <a:graphic>
          <a:graphicData uri="http://schemas.openxmlformats.org/presentationml/2006/ole">
            <p:oleObj spid="_x0000_s32770" name="Equation" r:id="rId4" imgW="888840" imgH="203040" progId="">
              <p:embed/>
            </p:oleObj>
          </a:graphicData>
        </a:graphic>
      </p:graphicFrame>
      <p:graphicFrame>
        <p:nvGraphicFramePr>
          <p:cNvPr id="1027" name="Object 42"/>
          <p:cNvGraphicFramePr>
            <a:graphicFrameLocks noChangeAspect="1"/>
          </p:cNvGraphicFramePr>
          <p:nvPr>
            <p:ph sz="quarter" idx="2"/>
          </p:nvPr>
        </p:nvGraphicFramePr>
        <p:xfrm>
          <a:off x="2268538" y="3500438"/>
          <a:ext cx="3095625" cy="1163637"/>
        </p:xfrm>
        <a:graphic>
          <a:graphicData uri="http://schemas.openxmlformats.org/presentationml/2006/ole">
            <p:oleObj spid="_x0000_s32771" name="Equation" r:id="rId5" imgW="1688760" imgH="634680" progId="">
              <p:embed/>
            </p:oleObj>
          </a:graphicData>
        </a:graphic>
      </p:graphicFrame>
      <p:sp>
        <p:nvSpPr>
          <p:cNvPr id="1031" name="Rectangle 16"/>
          <p:cNvSpPr>
            <a:spLocks noChangeArrowheads="1"/>
          </p:cNvSpPr>
          <p:nvPr/>
        </p:nvSpPr>
        <p:spPr bwMode="auto">
          <a:xfrm>
            <a:off x="611188" y="188913"/>
            <a:ext cx="8229600" cy="1079500"/>
          </a:xfrm>
          <a:prstGeom prst="rect">
            <a:avLst/>
          </a:prstGeom>
          <a:noFill/>
          <a:ln w="9525">
            <a:noFill/>
            <a:miter lim="800000"/>
            <a:headEnd/>
            <a:tailEnd/>
          </a:ln>
        </p:spPr>
        <p:txBody>
          <a:bodyPr/>
          <a:lstStyle/>
          <a:p>
            <a:pPr marL="342900" indent="-342900">
              <a:spcBef>
                <a:spcPct val="20000"/>
              </a:spcBef>
            </a:pPr>
            <a:endParaRPr lang="en-CA" sz="2000"/>
          </a:p>
        </p:txBody>
      </p:sp>
      <p:graphicFrame>
        <p:nvGraphicFramePr>
          <p:cNvPr id="1028" name="Object 44"/>
          <p:cNvGraphicFramePr>
            <a:graphicFrameLocks noChangeAspect="1"/>
          </p:cNvGraphicFramePr>
          <p:nvPr>
            <p:ph sz="quarter" idx="3"/>
          </p:nvPr>
        </p:nvGraphicFramePr>
        <p:xfrm>
          <a:off x="2051050" y="5454650"/>
          <a:ext cx="4321175" cy="344488"/>
        </p:xfrm>
        <a:graphic>
          <a:graphicData uri="http://schemas.openxmlformats.org/presentationml/2006/ole">
            <p:oleObj spid="_x0000_s32772" name="Equation" r:id="rId6" imgW="2552400" imgH="203040"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12"/>
          <p:cNvSpPr>
            <a:spLocks noChangeArrowheads="1"/>
          </p:cNvSpPr>
          <p:nvPr/>
        </p:nvSpPr>
        <p:spPr bwMode="auto">
          <a:xfrm>
            <a:off x="395288" y="1484313"/>
            <a:ext cx="7993062" cy="5243512"/>
          </a:xfrm>
          <a:prstGeom prst="rect">
            <a:avLst/>
          </a:prstGeom>
          <a:noFill/>
          <a:ln w="9525">
            <a:noFill/>
            <a:miter lim="800000"/>
            <a:headEnd/>
            <a:tailEnd/>
          </a:ln>
        </p:spPr>
        <p:txBody>
          <a:bodyPr>
            <a:spAutoFit/>
          </a:bodyPr>
          <a:lstStyle/>
          <a:p>
            <a:r>
              <a:rPr lang="en-US" altLang="zh-CN" sz="2000"/>
              <a:t>Since the symbolic treatment of conditionals and biconditionals is relatively cumbersome, one usually removes them before performing further formula manipulations. To remove the conditional, one uses the following logical equivalence:</a:t>
            </a:r>
            <a:br>
              <a:rPr lang="en-US" altLang="zh-CN" sz="2000"/>
            </a:br>
            <a:endParaRPr lang="en-US" altLang="zh-CN" sz="2000"/>
          </a:p>
          <a:p>
            <a:endParaRPr lang="en-US" altLang="zh-CN"/>
          </a:p>
          <a:p>
            <a:r>
              <a:rPr lang="en-US" altLang="zh-CN" sz="2000"/>
              <a:t>There are two ways to express the biconditional</a:t>
            </a:r>
          </a:p>
          <a:p>
            <a:endParaRPr lang="en-US" altLang="zh-CN" sz="2000"/>
          </a:p>
          <a:p>
            <a:endParaRPr lang="en-US" altLang="zh-CN" sz="2000"/>
          </a:p>
          <a:p>
            <a:endParaRPr lang="en-US" altLang="zh-CN" sz="2000"/>
          </a:p>
          <a:p>
            <a:r>
              <a:rPr lang="en-US" altLang="zh-CN" sz="2000"/>
              <a:t>The first version expresses the fact that two formulas are equivalent if they have the same truth values. The second version stresses the fact that two formulas are equivalent if the first implies the second and the second implies the first.</a:t>
            </a:r>
          </a:p>
          <a:p>
            <a:r>
              <a:rPr lang="en-US" altLang="zh-CN" sz="2000"/>
              <a:t>Since we want to remove all      ,   we rewrite the last equivalence as</a:t>
            </a:r>
          </a:p>
          <a:p>
            <a:endParaRPr lang="en-US" altLang="zh-CN" sz="2000"/>
          </a:p>
          <a:p>
            <a:endParaRPr lang="en-US" altLang="zh-CN" sz="2000"/>
          </a:p>
        </p:txBody>
      </p:sp>
      <p:sp>
        <p:nvSpPr>
          <p:cNvPr id="2055" name="Rectangle 4"/>
          <p:cNvSpPr>
            <a:spLocks noGrp="1" noChangeArrowheads="1"/>
          </p:cNvSpPr>
          <p:nvPr>
            <p:ph type="title" sz="quarter"/>
          </p:nvPr>
        </p:nvSpPr>
        <p:spPr/>
        <p:txBody>
          <a:bodyPr/>
          <a:lstStyle/>
          <a:p>
            <a:pPr eaLnBrk="1" hangingPunct="1"/>
            <a:r>
              <a:rPr lang="en-US" altLang="zh-CN" sz="3200" smtClean="0"/>
              <a:t>Removing conditionals and biconditionals</a:t>
            </a:r>
          </a:p>
        </p:txBody>
      </p:sp>
      <p:graphicFrame>
        <p:nvGraphicFramePr>
          <p:cNvPr id="2050" name="Object 6"/>
          <p:cNvGraphicFramePr>
            <a:graphicFrameLocks noChangeAspect="1"/>
          </p:cNvGraphicFramePr>
          <p:nvPr>
            <p:ph sz="quarter" idx="1"/>
          </p:nvPr>
        </p:nvGraphicFramePr>
        <p:xfrm>
          <a:off x="2916238" y="2795588"/>
          <a:ext cx="2303462" cy="376237"/>
        </p:xfrm>
        <a:graphic>
          <a:graphicData uri="http://schemas.openxmlformats.org/presentationml/2006/ole">
            <p:oleObj spid="_x0000_s33794" name="Equation" r:id="rId4" imgW="1244520" imgH="203040" progId="">
              <p:embed/>
            </p:oleObj>
          </a:graphicData>
        </a:graphic>
      </p:graphicFrame>
      <p:graphicFrame>
        <p:nvGraphicFramePr>
          <p:cNvPr id="2051" name="Object 7"/>
          <p:cNvGraphicFramePr>
            <a:graphicFrameLocks noChangeAspect="1"/>
          </p:cNvGraphicFramePr>
          <p:nvPr>
            <p:ph sz="quarter" idx="2"/>
          </p:nvPr>
        </p:nvGraphicFramePr>
        <p:xfrm>
          <a:off x="2627313" y="3670300"/>
          <a:ext cx="3382962" cy="746125"/>
        </p:xfrm>
        <a:graphic>
          <a:graphicData uri="http://schemas.openxmlformats.org/presentationml/2006/ole">
            <p:oleObj spid="_x0000_s33795" name="Equation" r:id="rId5" imgW="1955520" imgH="431640" progId="">
              <p:embed/>
            </p:oleObj>
          </a:graphicData>
        </a:graphic>
      </p:graphicFrame>
      <p:graphicFrame>
        <p:nvGraphicFramePr>
          <p:cNvPr id="2052" name="Object 9"/>
          <p:cNvGraphicFramePr>
            <a:graphicFrameLocks noChangeAspect="1"/>
          </p:cNvGraphicFramePr>
          <p:nvPr>
            <p:ph sz="quarter" idx="3"/>
          </p:nvPr>
        </p:nvGraphicFramePr>
        <p:xfrm>
          <a:off x="2555875" y="6175375"/>
          <a:ext cx="3240088" cy="331788"/>
        </p:xfrm>
        <a:graphic>
          <a:graphicData uri="http://schemas.openxmlformats.org/presentationml/2006/ole">
            <p:oleObj spid="_x0000_s33796" name="Equation" r:id="rId6" imgW="1981080" imgH="203040" progId="">
              <p:embed/>
            </p:oleObj>
          </a:graphicData>
        </a:graphic>
      </p:graphicFrame>
      <p:graphicFrame>
        <p:nvGraphicFramePr>
          <p:cNvPr id="2053" name="Object 15"/>
          <p:cNvGraphicFramePr>
            <a:graphicFrameLocks noChangeAspect="1"/>
          </p:cNvGraphicFramePr>
          <p:nvPr>
            <p:ph sz="quarter" idx="4"/>
          </p:nvPr>
        </p:nvGraphicFramePr>
        <p:xfrm>
          <a:off x="3708400" y="5805488"/>
          <a:ext cx="358775" cy="276225"/>
        </p:xfrm>
        <a:graphic>
          <a:graphicData uri="http://schemas.openxmlformats.org/presentationml/2006/ole">
            <p:oleObj spid="_x0000_s33797" name="Equation" r:id="rId7" imgW="164880" imgH="126720"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type="body" sz="half" idx="1"/>
          </p:nvPr>
        </p:nvSpPr>
        <p:spPr>
          <a:xfrm>
            <a:off x="457200" y="1600200"/>
            <a:ext cx="8075613" cy="4525963"/>
          </a:xfrm>
        </p:spPr>
        <p:txBody>
          <a:bodyPr/>
          <a:lstStyle/>
          <a:p>
            <a:pPr eaLnBrk="1" hangingPunct="1">
              <a:buFontTx/>
              <a:buNone/>
            </a:pPr>
            <a:r>
              <a:rPr lang="en-US" altLang="zh-CN" sz="2000" b="1" i="1" smtClean="0"/>
              <a:t>Example</a:t>
            </a:r>
            <a:r>
              <a:rPr lang="en-US" altLang="zh-CN" sz="2000" i="1" smtClean="0"/>
              <a:t>.</a:t>
            </a:r>
            <a:r>
              <a:rPr lang="en-US" altLang="zh-CN" sz="2000" smtClean="0"/>
              <a:t> Remove      and      from the following formula:</a:t>
            </a:r>
          </a:p>
          <a:p>
            <a:pPr eaLnBrk="1" hangingPunct="1"/>
            <a:endParaRPr lang="en-US" altLang="zh-CN" sz="2000" smtClean="0"/>
          </a:p>
          <a:p>
            <a:pPr eaLnBrk="1" hangingPunct="1">
              <a:buFontTx/>
              <a:buNone/>
            </a:pPr>
            <a:endParaRPr lang="en-US" altLang="zh-CN" sz="2400" i="1" smtClean="0"/>
          </a:p>
          <a:p>
            <a:pPr eaLnBrk="1" hangingPunct="1">
              <a:buFontTx/>
              <a:buNone/>
            </a:pPr>
            <a:r>
              <a:rPr lang="en-US" altLang="zh-CN" sz="2000" b="1" i="1" smtClean="0"/>
              <a:t>Solution</a:t>
            </a:r>
          </a:p>
        </p:txBody>
      </p:sp>
      <p:graphicFrame>
        <p:nvGraphicFramePr>
          <p:cNvPr id="3074" name="Object 2"/>
          <p:cNvGraphicFramePr>
            <a:graphicFrameLocks noChangeAspect="1"/>
          </p:cNvGraphicFramePr>
          <p:nvPr>
            <p:ph type="title"/>
          </p:nvPr>
        </p:nvGraphicFramePr>
        <p:xfrm>
          <a:off x="2700338" y="1700213"/>
          <a:ext cx="358775" cy="276225"/>
        </p:xfrm>
        <a:graphic>
          <a:graphicData uri="http://schemas.openxmlformats.org/presentationml/2006/ole">
            <p:oleObj spid="_x0000_s34818" name="Equation" r:id="rId4" imgW="164880" imgH="126720" progId="">
              <p:embed/>
            </p:oleObj>
          </a:graphicData>
        </a:graphic>
      </p:graphicFrame>
      <p:graphicFrame>
        <p:nvGraphicFramePr>
          <p:cNvPr id="3075" name="Object 4"/>
          <p:cNvGraphicFramePr>
            <a:graphicFrameLocks noChangeAspect="1"/>
          </p:cNvGraphicFramePr>
          <p:nvPr>
            <p:ph sz="quarter" idx="2"/>
          </p:nvPr>
        </p:nvGraphicFramePr>
        <p:xfrm>
          <a:off x="3563938" y="1628775"/>
          <a:ext cx="358775" cy="358775"/>
        </p:xfrm>
        <a:graphic>
          <a:graphicData uri="http://schemas.openxmlformats.org/presentationml/2006/ole">
            <p:oleObj spid="_x0000_s34819" name="Equation" r:id="rId5" imgW="126720" imgH="126720" progId="">
              <p:embed/>
            </p:oleObj>
          </a:graphicData>
        </a:graphic>
      </p:graphicFrame>
      <p:graphicFrame>
        <p:nvGraphicFramePr>
          <p:cNvPr id="3076" name="Object 6"/>
          <p:cNvGraphicFramePr>
            <a:graphicFrameLocks noChangeAspect="1"/>
          </p:cNvGraphicFramePr>
          <p:nvPr>
            <p:ph sz="quarter" idx="3"/>
          </p:nvPr>
        </p:nvGraphicFramePr>
        <p:xfrm>
          <a:off x="2149475" y="2155825"/>
          <a:ext cx="4198938" cy="409575"/>
        </p:xfrm>
        <a:graphic>
          <a:graphicData uri="http://schemas.openxmlformats.org/presentationml/2006/ole">
            <p:oleObj spid="_x0000_s34820" name="Equation" r:id="rId6" imgW="2082600" imgH="203040" progId="">
              <p:embed/>
            </p:oleObj>
          </a:graphicData>
        </a:graphic>
      </p:graphicFrame>
      <p:graphicFrame>
        <p:nvGraphicFramePr>
          <p:cNvPr id="3077" name="Object 8"/>
          <p:cNvGraphicFramePr>
            <a:graphicFrameLocks noChangeAspect="1"/>
          </p:cNvGraphicFramePr>
          <p:nvPr/>
        </p:nvGraphicFramePr>
        <p:xfrm>
          <a:off x="1042988" y="3357563"/>
          <a:ext cx="6340475" cy="425450"/>
        </p:xfrm>
        <a:graphic>
          <a:graphicData uri="http://schemas.openxmlformats.org/presentationml/2006/ole">
            <p:oleObj spid="_x0000_s34821" name="Equation" r:id="rId7" imgW="3022560" imgH="203040" progId="">
              <p:embed/>
            </p:oleObj>
          </a:graphicData>
        </a:graphic>
      </p:graphicFrame>
      <p:sp>
        <p:nvSpPr>
          <p:cNvPr id="3079" name="Rectangle 9"/>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altLang="zh-CN" sz="3200">
                <a:solidFill>
                  <a:schemeClr val="tx2"/>
                </a:solidFill>
              </a:rPr>
              <a:t>Removing conditionals and biconditionals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Rectangle 17"/>
          <p:cNvSpPr>
            <a:spLocks noChangeArrowheads="1"/>
          </p:cNvSpPr>
          <p:nvPr/>
        </p:nvSpPr>
        <p:spPr bwMode="auto">
          <a:xfrm>
            <a:off x="457200" y="1600200"/>
            <a:ext cx="8075613" cy="4525963"/>
          </a:xfrm>
          <a:prstGeom prst="rect">
            <a:avLst/>
          </a:prstGeom>
          <a:noFill/>
          <a:ln w="9525">
            <a:noFill/>
            <a:miter lim="800000"/>
            <a:headEnd/>
            <a:tailEnd/>
          </a:ln>
        </p:spPr>
        <p:txBody>
          <a:bodyPr/>
          <a:lstStyle/>
          <a:p>
            <a:pPr marL="342900" indent="-342900">
              <a:spcBef>
                <a:spcPct val="20000"/>
              </a:spcBef>
            </a:pPr>
            <a:r>
              <a:rPr lang="en-US" altLang="zh-CN" dirty="0"/>
              <a:t>Excluded middle law                                  Commutative laws</a:t>
            </a:r>
          </a:p>
          <a:p>
            <a:pPr marL="342900" indent="-342900">
              <a:spcBef>
                <a:spcPct val="20000"/>
              </a:spcBef>
            </a:pPr>
            <a:r>
              <a:rPr lang="en-US" altLang="zh-CN" dirty="0"/>
              <a:t>Contradiction law                                       </a:t>
            </a:r>
          </a:p>
          <a:p>
            <a:pPr marL="342900" indent="-342900">
              <a:spcBef>
                <a:spcPct val="20000"/>
              </a:spcBef>
            </a:pPr>
            <a:r>
              <a:rPr lang="en-US" altLang="zh-CN" dirty="0"/>
              <a:t>Identity laws                                               Associative laws</a:t>
            </a:r>
          </a:p>
          <a:p>
            <a:pPr marL="342900" indent="-342900">
              <a:spcBef>
                <a:spcPct val="20000"/>
              </a:spcBef>
            </a:pPr>
            <a:endParaRPr lang="en-US" altLang="zh-CN" dirty="0"/>
          </a:p>
          <a:p>
            <a:pPr marL="342900" indent="-342900">
              <a:spcBef>
                <a:spcPct val="20000"/>
              </a:spcBef>
            </a:pPr>
            <a:r>
              <a:rPr lang="en-US" altLang="zh-CN" dirty="0"/>
              <a:t>Domination laws                                         Distributive laws</a:t>
            </a:r>
          </a:p>
          <a:p>
            <a:pPr marL="342900" indent="-342900">
              <a:spcBef>
                <a:spcPct val="20000"/>
              </a:spcBef>
            </a:pPr>
            <a:endParaRPr lang="en-US" altLang="zh-CN" dirty="0"/>
          </a:p>
          <a:p>
            <a:pPr marL="342900" indent="-342900">
              <a:spcBef>
                <a:spcPct val="20000"/>
              </a:spcBef>
            </a:pPr>
            <a:r>
              <a:rPr lang="en-US" altLang="zh-CN" dirty="0"/>
              <a:t>Idempotent laws                                          De Morgan's laws</a:t>
            </a:r>
          </a:p>
          <a:p>
            <a:pPr marL="342900" indent="-342900">
              <a:spcBef>
                <a:spcPct val="20000"/>
              </a:spcBef>
            </a:pPr>
            <a:endParaRPr lang="en-US" altLang="zh-CN" dirty="0"/>
          </a:p>
          <a:p>
            <a:pPr marL="342900" indent="-342900">
              <a:spcBef>
                <a:spcPct val="20000"/>
              </a:spcBef>
            </a:pPr>
            <a:r>
              <a:rPr lang="en-US" altLang="zh-CN" dirty="0"/>
              <a:t>Double-negation law</a:t>
            </a:r>
          </a:p>
          <a:p>
            <a:pPr marL="342900" indent="-342900">
              <a:spcBef>
                <a:spcPct val="20000"/>
              </a:spcBef>
            </a:pPr>
            <a:endParaRPr lang="en-US" altLang="zh-CN" dirty="0"/>
          </a:p>
          <a:p>
            <a:pPr marL="342900" indent="-342900">
              <a:spcBef>
                <a:spcPct val="20000"/>
              </a:spcBef>
            </a:pPr>
            <a:r>
              <a:rPr lang="en-US" altLang="zh-CN" b="1" i="1" dirty="0" smtClean="0"/>
              <a:t>Treating ~ as –, v as </a:t>
            </a:r>
            <a:r>
              <a:rPr lang="en-US" altLang="zh-CN" b="1" i="1" dirty="0"/>
              <a:t>+, </a:t>
            </a:r>
            <a:r>
              <a:rPr lang="en-US" altLang="zh-CN" b="1" i="1" dirty="0" smtClean="0"/>
              <a:t> • </a:t>
            </a:r>
            <a:r>
              <a:rPr lang="en-US" altLang="zh-CN" b="1" i="1" dirty="0"/>
              <a:t>as * in arithmetic for </a:t>
            </a:r>
            <a:r>
              <a:rPr lang="en-US" altLang="zh-CN" b="1" i="1" dirty="0" smtClean="0"/>
              <a:t>many cases</a:t>
            </a:r>
          </a:p>
          <a:p>
            <a:pPr marL="342900" indent="-342900">
              <a:spcBef>
                <a:spcPct val="20000"/>
              </a:spcBef>
            </a:pPr>
            <a:r>
              <a:rPr lang="en-US" altLang="zh-CN" b="1" i="1" dirty="0" smtClean="0"/>
              <a:t>Distributive laws and De Morgan’s laws are important for the next part </a:t>
            </a:r>
            <a:endParaRPr lang="en-US" altLang="zh-CN" b="1" i="1" dirty="0"/>
          </a:p>
          <a:p>
            <a:pPr marL="342900" indent="-342900">
              <a:spcBef>
                <a:spcPct val="20000"/>
              </a:spcBef>
            </a:pPr>
            <a:endParaRPr lang="en-US" altLang="zh-CN" b="1" i="1" dirty="0"/>
          </a:p>
        </p:txBody>
      </p:sp>
      <p:sp>
        <p:nvSpPr>
          <p:cNvPr id="4108" name="Rectangle 2"/>
          <p:cNvSpPr>
            <a:spLocks noGrp="1" noChangeArrowheads="1"/>
          </p:cNvSpPr>
          <p:nvPr>
            <p:ph type="title" sz="quarter"/>
          </p:nvPr>
        </p:nvSpPr>
        <p:spPr/>
        <p:txBody>
          <a:bodyPr/>
          <a:lstStyle/>
          <a:p>
            <a:pPr eaLnBrk="1" hangingPunct="1"/>
            <a:r>
              <a:rPr lang="en-US" altLang="zh-CN" sz="3200" smtClean="0"/>
              <a:t>Essential laws for propositional calculus</a:t>
            </a:r>
          </a:p>
        </p:txBody>
      </p:sp>
      <p:graphicFrame>
        <p:nvGraphicFramePr>
          <p:cNvPr id="4098" name="Object 3"/>
          <p:cNvGraphicFramePr>
            <a:graphicFrameLocks noChangeAspect="1"/>
          </p:cNvGraphicFramePr>
          <p:nvPr>
            <p:ph sz="quarter" idx="1"/>
          </p:nvPr>
        </p:nvGraphicFramePr>
        <p:xfrm>
          <a:off x="2916238" y="1704975"/>
          <a:ext cx="935037" cy="520700"/>
        </p:xfrm>
        <a:graphic>
          <a:graphicData uri="http://schemas.openxmlformats.org/presentationml/2006/ole">
            <p:oleObj spid="_x0000_s35842" name="Equation" r:id="rId4" imgW="774360" imgH="431640" progId="">
              <p:embed/>
            </p:oleObj>
          </a:graphicData>
        </a:graphic>
      </p:graphicFrame>
      <p:graphicFrame>
        <p:nvGraphicFramePr>
          <p:cNvPr id="4099" name="Object 5"/>
          <p:cNvGraphicFramePr>
            <a:graphicFrameLocks noChangeAspect="1"/>
          </p:cNvGraphicFramePr>
          <p:nvPr>
            <p:ph sz="quarter" idx="2"/>
          </p:nvPr>
        </p:nvGraphicFramePr>
        <p:xfrm>
          <a:off x="2916238" y="2287588"/>
          <a:ext cx="935037" cy="577850"/>
        </p:xfrm>
        <a:graphic>
          <a:graphicData uri="http://schemas.openxmlformats.org/presentationml/2006/ole">
            <p:oleObj spid="_x0000_s35843" name="Equation" r:id="rId5" imgW="698400" imgH="431640" progId="">
              <p:embed/>
            </p:oleObj>
          </a:graphicData>
        </a:graphic>
      </p:graphicFrame>
      <p:graphicFrame>
        <p:nvGraphicFramePr>
          <p:cNvPr id="4100" name="Object 7"/>
          <p:cNvGraphicFramePr>
            <a:graphicFrameLocks noChangeAspect="1"/>
          </p:cNvGraphicFramePr>
          <p:nvPr>
            <p:ph sz="quarter" idx="3"/>
          </p:nvPr>
        </p:nvGraphicFramePr>
        <p:xfrm>
          <a:off x="2916238" y="2997200"/>
          <a:ext cx="863600" cy="576263"/>
        </p:xfrm>
        <a:graphic>
          <a:graphicData uri="http://schemas.openxmlformats.org/presentationml/2006/ole">
            <p:oleObj spid="_x0000_s35844" name="Equation" r:id="rId6" imgW="647640" imgH="431640" progId="">
              <p:embed/>
            </p:oleObj>
          </a:graphicData>
        </a:graphic>
      </p:graphicFrame>
      <p:graphicFrame>
        <p:nvGraphicFramePr>
          <p:cNvPr id="4101" name="Object 9"/>
          <p:cNvGraphicFramePr>
            <a:graphicFrameLocks noChangeAspect="1"/>
          </p:cNvGraphicFramePr>
          <p:nvPr>
            <p:ph sz="quarter" idx="4"/>
          </p:nvPr>
        </p:nvGraphicFramePr>
        <p:xfrm>
          <a:off x="2987675" y="3725863"/>
          <a:ext cx="863600" cy="523875"/>
        </p:xfrm>
        <a:graphic>
          <a:graphicData uri="http://schemas.openxmlformats.org/presentationml/2006/ole">
            <p:oleObj spid="_x0000_s35845" name="Equation" r:id="rId7" imgW="711000" imgH="431640" progId="">
              <p:embed/>
            </p:oleObj>
          </a:graphicData>
        </a:graphic>
      </p:graphicFrame>
      <p:graphicFrame>
        <p:nvGraphicFramePr>
          <p:cNvPr id="4102" name="Object 11"/>
          <p:cNvGraphicFramePr>
            <a:graphicFrameLocks noChangeAspect="1"/>
          </p:cNvGraphicFramePr>
          <p:nvPr/>
        </p:nvGraphicFramePr>
        <p:xfrm>
          <a:off x="2900363" y="4292600"/>
          <a:ext cx="895350" cy="250825"/>
        </p:xfrm>
        <a:graphic>
          <a:graphicData uri="http://schemas.openxmlformats.org/presentationml/2006/ole">
            <p:oleObj spid="_x0000_s35846" name="Equation" r:id="rId8" imgW="723600" imgH="203040" progId="">
              <p:embed/>
            </p:oleObj>
          </a:graphicData>
        </a:graphic>
      </p:graphicFrame>
      <p:graphicFrame>
        <p:nvGraphicFramePr>
          <p:cNvPr id="4103" name="Object 12"/>
          <p:cNvGraphicFramePr>
            <a:graphicFrameLocks noChangeAspect="1"/>
          </p:cNvGraphicFramePr>
          <p:nvPr/>
        </p:nvGraphicFramePr>
        <p:xfrm>
          <a:off x="6815138" y="1628775"/>
          <a:ext cx="1489075" cy="588963"/>
        </p:xfrm>
        <a:graphic>
          <a:graphicData uri="http://schemas.openxmlformats.org/presentationml/2006/ole">
            <p:oleObj spid="_x0000_s35847" name="Equation" r:id="rId9" imgW="1091880" imgH="431640" progId="">
              <p:embed/>
            </p:oleObj>
          </a:graphicData>
        </a:graphic>
      </p:graphicFrame>
      <p:graphicFrame>
        <p:nvGraphicFramePr>
          <p:cNvPr id="4104" name="Object 13"/>
          <p:cNvGraphicFramePr>
            <a:graphicFrameLocks noChangeAspect="1"/>
          </p:cNvGraphicFramePr>
          <p:nvPr/>
        </p:nvGraphicFramePr>
        <p:xfrm>
          <a:off x="6535738" y="2349500"/>
          <a:ext cx="2335212" cy="558800"/>
        </p:xfrm>
        <a:graphic>
          <a:graphicData uri="http://schemas.openxmlformats.org/presentationml/2006/ole">
            <p:oleObj spid="_x0000_s35848" name="Equation" r:id="rId10" imgW="1803240" imgH="431640" progId="">
              <p:embed/>
            </p:oleObj>
          </a:graphicData>
        </a:graphic>
      </p:graphicFrame>
      <p:graphicFrame>
        <p:nvGraphicFramePr>
          <p:cNvPr id="4105" name="Object 14"/>
          <p:cNvGraphicFramePr>
            <a:graphicFrameLocks noChangeAspect="1"/>
          </p:cNvGraphicFramePr>
          <p:nvPr/>
        </p:nvGraphicFramePr>
        <p:xfrm>
          <a:off x="6472238" y="2997200"/>
          <a:ext cx="2538412" cy="530225"/>
        </p:xfrm>
        <a:graphic>
          <a:graphicData uri="http://schemas.openxmlformats.org/presentationml/2006/ole">
            <p:oleObj spid="_x0000_s35849" name="Equation" r:id="rId11" imgW="2070000" imgH="431640" progId="">
              <p:embed/>
            </p:oleObj>
          </a:graphicData>
        </a:graphic>
      </p:graphicFrame>
      <p:graphicFrame>
        <p:nvGraphicFramePr>
          <p:cNvPr id="4106" name="Object 15"/>
          <p:cNvGraphicFramePr>
            <a:graphicFrameLocks noChangeAspect="1"/>
          </p:cNvGraphicFramePr>
          <p:nvPr/>
        </p:nvGraphicFramePr>
        <p:xfrm>
          <a:off x="6745288" y="3716338"/>
          <a:ext cx="1846262" cy="565150"/>
        </p:xfrm>
        <a:graphic>
          <a:graphicData uri="http://schemas.openxmlformats.org/presentationml/2006/ole">
            <p:oleObj spid="_x0000_s35850" name="Equation" r:id="rId12" imgW="1409400" imgH="431640"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31" name="Rectangle 3"/>
          <p:cNvSpPr>
            <a:spLocks noGrp="1" noChangeArrowheads="1"/>
          </p:cNvSpPr>
          <p:nvPr>
            <p:ph type="body" sz="half" idx="1"/>
          </p:nvPr>
        </p:nvSpPr>
        <p:spPr>
          <a:xfrm>
            <a:off x="457200" y="1600200"/>
            <a:ext cx="8147050" cy="4525963"/>
          </a:xfrm>
        </p:spPr>
        <p:txBody>
          <a:bodyPr/>
          <a:lstStyle/>
          <a:p>
            <a:pPr eaLnBrk="1" hangingPunct="1">
              <a:lnSpc>
                <a:spcPct val="80000"/>
              </a:lnSpc>
              <a:buFontTx/>
              <a:buNone/>
            </a:pPr>
            <a:r>
              <a:rPr lang="en-US" altLang="zh-CN" sz="1800" dirty="0" smtClean="0"/>
              <a:t>All laws can be proved by the truth table method.</a:t>
            </a:r>
          </a:p>
          <a:p>
            <a:pPr eaLnBrk="1" hangingPunct="1">
              <a:lnSpc>
                <a:spcPct val="80000"/>
              </a:lnSpc>
              <a:buFontTx/>
              <a:buNone/>
            </a:pPr>
            <a:endParaRPr lang="en-US" altLang="zh-CN" sz="1800" dirty="0" smtClean="0"/>
          </a:p>
          <a:p>
            <a:pPr eaLnBrk="1" hangingPunct="1">
              <a:lnSpc>
                <a:spcPct val="80000"/>
              </a:lnSpc>
              <a:buFontTx/>
              <a:buNone/>
            </a:pPr>
            <a:r>
              <a:rPr lang="en-US" altLang="zh-CN" sz="1800" dirty="0" smtClean="0"/>
              <a:t>With the exception of the double-negation law all laws come in pairs, called </a:t>
            </a:r>
          </a:p>
          <a:p>
            <a:pPr eaLnBrk="1" hangingPunct="1">
              <a:lnSpc>
                <a:spcPct val="80000"/>
              </a:lnSpc>
              <a:buFontTx/>
              <a:buNone/>
            </a:pPr>
            <a:r>
              <a:rPr lang="en-US" altLang="zh-CN" sz="1800" dirty="0" smtClean="0"/>
              <a:t>dual pairs. For each formula depending only on the connectives            , the </a:t>
            </a:r>
          </a:p>
          <a:p>
            <a:pPr eaLnBrk="1" hangingPunct="1">
              <a:lnSpc>
                <a:spcPct val="80000"/>
              </a:lnSpc>
              <a:buFontTx/>
              <a:buNone/>
            </a:pPr>
            <a:r>
              <a:rPr lang="en-US" altLang="zh-CN" sz="1800" dirty="0" smtClean="0"/>
              <a:t>dual is found by replacing all 1 by 0 and all 0 by 1 and by replacing all    by  </a:t>
            </a:r>
          </a:p>
          <a:p>
            <a:pPr eaLnBrk="1" hangingPunct="1">
              <a:lnSpc>
                <a:spcPct val="80000"/>
              </a:lnSpc>
              <a:buFontTx/>
              <a:buNone/>
            </a:pPr>
            <a:r>
              <a:rPr lang="en-US" altLang="zh-CN" sz="1800" dirty="0" smtClean="0"/>
              <a:t>and all     by    .</a:t>
            </a:r>
          </a:p>
          <a:p>
            <a:pPr eaLnBrk="1" hangingPunct="1">
              <a:lnSpc>
                <a:spcPct val="80000"/>
              </a:lnSpc>
              <a:buFontTx/>
              <a:buNone/>
            </a:pPr>
            <a:endParaRPr lang="en-US" altLang="zh-CN" sz="1800" dirty="0" smtClean="0"/>
          </a:p>
          <a:p>
            <a:pPr eaLnBrk="1" hangingPunct="1">
              <a:lnSpc>
                <a:spcPct val="80000"/>
              </a:lnSpc>
              <a:buFontTx/>
              <a:buNone/>
            </a:pPr>
            <a:r>
              <a:rPr lang="en-US" altLang="zh-CN" sz="1800" dirty="0" smtClean="0"/>
              <a:t>The laws allow one to simplify a formula and it is normally a good idea to apply </a:t>
            </a:r>
          </a:p>
          <a:p>
            <a:pPr eaLnBrk="1" hangingPunct="1">
              <a:lnSpc>
                <a:spcPct val="80000"/>
              </a:lnSpc>
              <a:buFontTx/>
              <a:buNone/>
            </a:pPr>
            <a:r>
              <a:rPr lang="en-US" altLang="zh-CN" sz="1800" dirty="0" smtClean="0"/>
              <a:t>them whenever it is possible. For instance, the formula                     is logically </a:t>
            </a:r>
          </a:p>
          <a:p>
            <a:pPr eaLnBrk="1" hangingPunct="1">
              <a:lnSpc>
                <a:spcPct val="80000"/>
              </a:lnSpc>
              <a:buFontTx/>
              <a:buNone/>
            </a:pPr>
            <a:r>
              <a:rPr lang="en-US" altLang="zh-CN" sz="1800" dirty="0" smtClean="0"/>
              <a:t>equivalent to p.</a:t>
            </a:r>
          </a:p>
          <a:p>
            <a:pPr eaLnBrk="1" hangingPunct="1">
              <a:lnSpc>
                <a:spcPct val="80000"/>
              </a:lnSpc>
              <a:buFontTx/>
              <a:buNone/>
            </a:pPr>
            <a:endParaRPr lang="en-US" altLang="zh-CN" sz="1800" dirty="0" smtClean="0"/>
          </a:p>
          <a:p>
            <a:pPr eaLnBrk="1" hangingPunct="1">
              <a:lnSpc>
                <a:spcPct val="80000"/>
              </a:lnSpc>
              <a:buFontTx/>
              <a:buNone/>
            </a:pPr>
            <a:r>
              <a:rPr lang="en-US" altLang="zh-CN" sz="1800" dirty="0" smtClean="0"/>
              <a:t>The commutative, associative and distributive laws have their equivalents in </a:t>
            </a:r>
          </a:p>
          <a:p>
            <a:pPr eaLnBrk="1" hangingPunct="1">
              <a:lnSpc>
                <a:spcPct val="80000"/>
              </a:lnSpc>
              <a:buFontTx/>
              <a:buNone/>
            </a:pPr>
            <a:r>
              <a:rPr lang="en-US" altLang="zh-CN" sz="1800" dirty="0" smtClean="0"/>
              <a:t>standard algebra. In fact, the connective    is often treated like +, and the </a:t>
            </a:r>
          </a:p>
          <a:p>
            <a:pPr eaLnBrk="1" hangingPunct="1">
              <a:lnSpc>
                <a:spcPct val="80000"/>
              </a:lnSpc>
              <a:buFontTx/>
              <a:buNone/>
            </a:pPr>
            <a:r>
              <a:rPr lang="en-US" altLang="zh-CN" sz="1800" dirty="0" smtClean="0"/>
              <a:t>connective     is often treated like    . (The analogy sometimes breaks down.)</a:t>
            </a:r>
          </a:p>
        </p:txBody>
      </p:sp>
      <p:sp>
        <p:nvSpPr>
          <p:cNvPr id="5132" name="Rectangle 8"/>
          <p:cNvSpPr>
            <a:spLocks noGrp="1" noChangeArrowheads="1"/>
          </p:cNvSpPr>
          <p:nvPr>
            <p:ph type="title"/>
          </p:nvPr>
        </p:nvSpPr>
        <p:spPr/>
        <p:txBody>
          <a:bodyPr/>
          <a:lstStyle/>
          <a:p>
            <a:pPr eaLnBrk="1" hangingPunct="1"/>
            <a:r>
              <a:rPr lang="en-US" altLang="zh-CN" sz="3200" smtClean="0"/>
              <a:t>Essential laws for propositional calculus</a:t>
            </a:r>
          </a:p>
        </p:txBody>
      </p:sp>
      <p:graphicFrame>
        <p:nvGraphicFramePr>
          <p:cNvPr id="5122" name="Object 4"/>
          <p:cNvGraphicFramePr>
            <a:graphicFrameLocks noChangeAspect="1"/>
          </p:cNvGraphicFramePr>
          <p:nvPr>
            <p:ph sz="quarter" idx="2"/>
          </p:nvPr>
        </p:nvGraphicFramePr>
        <p:xfrm>
          <a:off x="7019925" y="2492375"/>
          <a:ext cx="647700" cy="263525"/>
        </p:xfrm>
        <a:graphic>
          <a:graphicData uri="http://schemas.openxmlformats.org/presentationml/2006/ole">
            <p:oleObj spid="_x0000_s36866" name="Equation" r:id="rId4" imgW="406080" imgH="164880" progId="">
              <p:embed/>
            </p:oleObj>
          </a:graphicData>
        </a:graphic>
      </p:graphicFrame>
      <p:graphicFrame>
        <p:nvGraphicFramePr>
          <p:cNvPr id="5123" name="Object 7"/>
          <p:cNvGraphicFramePr>
            <a:graphicFrameLocks noChangeAspect="1"/>
          </p:cNvGraphicFramePr>
          <p:nvPr>
            <p:ph sz="quarter" idx="3"/>
          </p:nvPr>
        </p:nvGraphicFramePr>
        <p:xfrm>
          <a:off x="7596188" y="2781300"/>
          <a:ext cx="128587" cy="142875"/>
        </p:xfrm>
        <a:graphic>
          <a:graphicData uri="http://schemas.openxmlformats.org/presentationml/2006/ole">
            <p:oleObj spid="_x0000_s36867" name="Equation" r:id="rId5" imgW="114120" imgH="126720" progId="">
              <p:embed/>
            </p:oleObj>
          </a:graphicData>
        </a:graphic>
      </p:graphicFrame>
      <p:graphicFrame>
        <p:nvGraphicFramePr>
          <p:cNvPr id="5124" name="Object 10"/>
          <p:cNvGraphicFramePr>
            <a:graphicFrameLocks noChangeAspect="1"/>
          </p:cNvGraphicFramePr>
          <p:nvPr/>
        </p:nvGraphicFramePr>
        <p:xfrm>
          <a:off x="8101013" y="2727325"/>
          <a:ext cx="215900" cy="196850"/>
        </p:xfrm>
        <a:graphic>
          <a:graphicData uri="http://schemas.openxmlformats.org/presentationml/2006/ole">
            <p:oleObj spid="_x0000_s36868" name="Equation" r:id="rId6" imgW="139680" imgH="126720" progId="">
              <p:embed/>
            </p:oleObj>
          </a:graphicData>
        </a:graphic>
      </p:graphicFrame>
      <p:graphicFrame>
        <p:nvGraphicFramePr>
          <p:cNvPr id="5125" name="Object 11"/>
          <p:cNvGraphicFramePr>
            <a:graphicFrameLocks noChangeAspect="1"/>
          </p:cNvGraphicFramePr>
          <p:nvPr/>
        </p:nvGraphicFramePr>
        <p:xfrm>
          <a:off x="6026150" y="3789363"/>
          <a:ext cx="1343025" cy="287337"/>
        </p:xfrm>
        <a:graphic>
          <a:graphicData uri="http://schemas.openxmlformats.org/presentationml/2006/ole">
            <p:oleObj spid="_x0000_s36869" name="Equation" r:id="rId7" imgW="1130040" imgH="203040" progId="">
              <p:embed/>
            </p:oleObj>
          </a:graphicData>
        </a:graphic>
      </p:graphicFrame>
      <p:graphicFrame>
        <p:nvGraphicFramePr>
          <p:cNvPr id="5126" name="Object 12"/>
          <p:cNvGraphicFramePr>
            <a:graphicFrameLocks noChangeAspect="1"/>
          </p:cNvGraphicFramePr>
          <p:nvPr/>
        </p:nvGraphicFramePr>
        <p:xfrm>
          <a:off x="3851275" y="5157788"/>
          <a:ext cx="266700" cy="296862"/>
        </p:xfrm>
        <a:graphic>
          <a:graphicData uri="http://schemas.openxmlformats.org/presentationml/2006/ole">
            <p:oleObj spid="_x0000_s36870" name="Equation" r:id="rId8" imgW="114120" imgH="126720" progId="">
              <p:embed/>
            </p:oleObj>
          </a:graphicData>
        </a:graphic>
      </p:graphicFrame>
      <p:graphicFrame>
        <p:nvGraphicFramePr>
          <p:cNvPr id="5127" name="Object 13"/>
          <p:cNvGraphicFramePr>
            <a:graphicFrameLocks noChangeAspect="1"/>
          </p:cNvGraphicFramePr>
          <p:nvPr/>
        </p:nvGraphicFramePr>
        <p:xfrm>
          <a:off x="1258888" y="2997200"/>
          <a:ext cx="215900" cy="196850"/>
        </p:xfrm>
        <a:graphic>
          <a:graphicData uri="http://schemas.openxmlformats.org/presentationml/2006/ole">
            <p:oleObj spid="_x0000_s36871" name="Equation" r:id="rId9" imgW="139680" imgH="126720" progId="">
              <p:embed/>
            </p:oleObj>
          </a:graphicData>
        </a:graphic>
      </p:graphicFrame>
      <p:graphicFrame>
        <p:nvGraphicFramePr>
          <p:cNvPr id="5128" name="Object 14"/>
          <p:cNvGraphicFramePr>
            <a:graphicFrameLocks noChangeAspect="1"/>
          </p:cNvGraphicFramePr>
          <p:nvPr/>
        </p:nvGraphicFramePr>
        <p:xfrm>
          <a:off x="1851025" y="3070225"/>
          <a:ext cx="128588" cy="142875"/>
        </p:xfrm>
        <a:graphic>
          <a:graphicData uri="http://schemas.openxmlformats.org/presentationml/2006/ole">
            <p:oleObj spid="_x0000_s36872" name="Equation" r:id="rId10" imgW="114120" imgH="126720" progId="">
              <p:embed/>
            </p:oleObj>
          </a:graphicData>
        </a:graphic>
      </p:graphicFrame>
      <p:graphicFrame>
        <p:nvGraphicFramePr>
          <p:cNvPr id="5129" name="Object 15"/>
          <p:cNvGraphicFramePr>
            <a:graphicFrameLocks noChangeAspect="1"/>
          </p:cNvGraphicFramePr>
          <p:nvPr/>
        </p:nvGraphicFramePr>
        <p:xfrm>
          <a:off x="4643438" y="4941888"/>
          <a:ext cx="215900" cy="196850"/>
        </p:xfrm>
        <a:graphic>
          <a:graphicData uri="http://schemas.openxmlformats.org/presentationml/2006/ole">
            <p:oleObj spid="_x0000_s36873" name="Equation" r:id="rId11" imgW="139680" imgH="126720" progId="">
              <p:embed/>
            </p:oleObj>
          </a:graphicData>
        </a:graphic>
      </p:graphicFrame>
      <p:graphicFrame>
        <p:nvGraphicFramePr>
          <p:cNvPr id="5130" name="Object 16"/>
          <p:cNvGraphicFramePr>
            <a:graphicFrameLocks noChangeAspect="1"/>
          </p:cNvGraphicFramePr>
          <p:nvPr/>
        </p:nvGraphicFramePr>
        <p:xfrm>
          <a:off x="1692275" y="5229225"/>
          <a:ext cx="128588" cy="142875"/>
        </p:xfrm>
        <a:graphic>
          <a:graphicData uri="http://schemas.openxmlformats.org/presentationml/2006/ole">
            <p:oleObj spid="_x0000_s36874" name="Equation" r:id="rId12" imgW="114120" imgH="126720" progId="">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9"/>
          <p:cNvSpPr>
            <a:spLocks noChangeArrowheads="1"/>
          </p:cNvSpPr>
          <p:nvPr/>
        </p:nvSpPr>
        <p:spPr bwMode="auto">
          <a:xfrm>
            <a:off x="539750" y="1916113"/>
            <a:ext cx="8064500" cy="2289175"/>
          </a:xfrm>
          <a:prstGeom prst="rect">
            <a:avLst/>
          </a:prstGeom>
          <a:noFill/>
          <a:ln w="9525">
            <a:noFill/>
            <a:miter lim="800000"/>
            <a:headEnd/>
            <a:tailEnd/>
          </a:ln>
        </p:spPr>
        <p:txBody>
          <a:bodyPr>
            <a:spAutoFit/>
          </a:bodyPr>
          <a:lstStyle/>
          <a:p>
            <a:r>
              <a:rPr lang="en-US" altLang="zh-CN"/>
              <a:t>From these laws one can derive further laws, for example, the absorption laws</a:t>
            </a:r>
          </a:p>
          <a:p>
            <a:endParaRPr lang="en-US" altLang="zh-CN"/>
          </a:p>
          <a:p>
            <a:endParaRPr lang="en-US" altLang="zh-CN"/>
          </a:p>
          <a:p>
            <a:endParaRPr lang="en-US" altLang="zh-CN"/>
          </a:p>
          <a:p>
            <a:endParaRPr lang="en-US" altLang="zh-CN"/>
          </a:p>
          <a:p>
            <a:r>
              <a:rPr lang="en-US" altLang="zh-CN"/>
              <a:t>(Hint: use identity law, distributive law, domination law and identity law again.)</a:t>
            </a:r>
          </a:p>
          <a:p>
            <a:r>
              <a:rPr lang="en-US" altLang="zh-CN"/>
              <a:t>Another important law:</a:t>
            </a:r>
          </a:p>
        </p:txBody>
      </p:sp>
      <p:sp>
        <p:nvSpPr>
          <p:cNvPr id="6149" name="Rectangle 7"/>
          <p:cNvSpPr>
            <a:spLocks noGrp="1" noChangeArrowheads="1"/>
          </p:cNvSpPr>
          <p:nvPr>
            <p:ph type="title"/>
          </p:nvPr>
        </p:nvSpPr>
        <p:spPr/>
        <p:txBody>
          <a:bodyPr/>
          <a:lstStyle/>
          <a:p>
            <a:pPr eaLnBrk="1" hangingPunct="1"/>
            <a:r>
              <a:rPr lang="en-US" altLang="zh-CN" sz="3200" smtClean="0"/>
              <a:t>Essential laws for propositional calculus</a:t>
            </a:r>
          </a:p>
        </p:txBody>
      </p:sp>
      <p:graphicFrame>
        <p:nvGraphicFramePr>
          <p:cNvPr id="6146" name="Object 3"/>
          <p:cNvGraphicFramePr>
            <a:graphicFrameLocks noChangeAspect="1"/>
          </p:cNvGraphicFramePr>
          <p:nvPr>
            <p:ph sz="half" idx="1"/>
          </p:nvPr>
        </p:nvGraphicFramePr>
        <p:xfrm>
          <a:off x="3041650" y="2589213"/>
          <a:ext cx="1836738" cy="762000"/>
        </p:xfrm>
        <a:graphic>
          <a:graphicData uri="http://schemas.openxmlformats.org/presentationml/2006/ole">
            <p:oleObj spid="_x0000_s37890" name="Equation" r:id="rId4" imgW="1041120" imgH="431640" progId="">
              <p:embed/>
            </p:oleObj>
          </a:graphicData>
        </a:graphic>
      </p:graphicFrame>
      <p:graphicFrame>
        <p:nvGraphicFramePr>
          <p:cNvPr id="6147" name="Object 6"/>
          <p:cNvGraphicFramePr>
            <a:graphicFrameLocks noChangeAspect="1"/>
          </p:cNvGraphicFramePr>
          <p:nvPr>
            <p:ph sz="half" idx="2"/>
          </p:nvPr>
        </p:nvGraphicFramePr>
        <p:xfrm>
          <a:off x="2555875" y="4570413"/>
          <a:ext cx="2881313" cy="815975"/>
        </p:xfrm>
        <a:graphic>
          <a:graphicData uri="http://schemas.openxmlformats.org/presentationml/2006/ole">
            <p:oleObj spid="_x0000_s37891" name="Equation" r:id="rId5" imgW="1523880" imgH="43164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4000" smtClean="0"/>
              <a:t>Shortcuts for manipulating formulas</a:t>
            </a:r>
          </a:p>
        </p:txBody>
      </p:sp>
      <p:sp>
        <p:nvSpPr>
          <p:cNvPr id="25603" name="Rectangle 5"/>
          <p:cNvSpPr>
            <a:spLocks noChangeArrowheads="1"/>
          </p:cNvSpPr>
          <p:nvPr/>
        </p:nvSpPr>
        <p:spPr bwMode="auto">
          <a:xfrm>
            <a:off x="179388" y="1196975"/>
            <a:ext cx="8569325" cy="5632311"/>
          </a:xfrm>
          <a:prstGeom prst="rect">
            <a:avLst/>
          </a:prstGeom>
          <a:noFill/>
          <a:ln w="9525">
            <a:noFill/>
            <a:miter lim="800000"/>
            <a:headEnd/>
            <a:tailEnd/>
          </a:ln>
        </p:spPr>
        <p:txBody>
          <a:bodyPr>
            <a:spAutoFit/>
          </a:bodyPr>
          <a:lstStyle/>
          <a:p>
            <a:r>
              <a:rPr lang="en-US" altLang="zh-CN" b="1" i="1" dirty="0"/>
              <a:t>Definition.</a:t>
            </a:r>
            <a:r>
              <a:rPr lang="en-US" altLang="zh-CN" dirty="0"/>
              <a:t> A formula is called a </a:t>
            </a:r>
            <a:r>
              <a:rPr lang="en-US" altLang="zh-CN" b="1" dirty="0"/>
              <a:t>literal</a:t>
            </a:r>
            <a:r>
              <a:rPr lang="en-US" altLang="zh-CN" dirty="0"/>
              <a:t> if it is of the form p or ~p, where p is a propositional variable. The two formulas p and ~p are called complementary literals.</a:t>
            </a:r>
          </a:p>
          <a:p>
            <a:endParaRPr lang="en-US" altLang="zh-CN" dirty="0"/>
          </a:p>
          <a:p>
            <a:r>
              <a:rPr lang="en-US" altLang="zh-CN" dirty="0"/>
              <a:t>The following rules are available to simplify conjunctions containing only literals. Before applying these rules, it is best to sort the literals lexicographically according to variable names.</a:t>
            </a:r>
          </a:p>
          <a:p>
            <a:endParaRPr lang="en-US" altLang="zh-CN" dirty="0"/>
          </a:p>
          <a:p>
            <a:r>
              <a:rPr lang="en-US" altLang="zh-CN" dirty="0"/>
              <a:t>If a conjunction contains complementary literals or if it contains the propositional constant 0, it always yields 0; that is, it is a contradiction.</a:t>
            </a:r>
          </a:p>
          <a:p>
            <a:endParaRPr lang="en-US" altLang="zh-CN" dirty="0"/>
          </a:p>
          <a:p>
            <a:r>
              <a:rPr lang="en-US" altLang="zh-CN" dirty="0"/>
              <a:t>All instances of the propositional constant 1 and all duplicate copies of any literal, may be dropped. </a:t>
            </a:r>
          </a:p>
          <a:p>
            <a:endParaRPr lang="en-US" altLang="zh-CN" dirty="0"/>
          </a:p>
          <a:p>
            <a:r>
              <a:rPr lang="en-US" altLang="zh-CN" dirty="0"/>
              <a:t> If a disjunction contains complementary literals or if it contains the propositional constant 1, it always yields 1; that is, it is a tautology.</a:t>
            </a:r>
          </a:p>
          <a:p>
            <a:endParaRPr lang="en-US" altLang="zh-CN" dirty="0"/>
          </a:p>
          <a:p>
            <a:r>
              <a:rPr lang="en-US" altLang="zh-CN" dirty="0"/>
              <a:t> All instances of the propositional constant 0 and all duplicate copies of any literal may be dropped.</a:t>
            </a:r>
          </a:p>
          <a:p>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7"/>
          <p:cNvSpPr>
            <a:spLocks noGrp="1" noChangeArrowheads="1"/>
          </p:cNvSpPr>
          <p:nvPr>
            <p:ph type="title"/>
          </p:nvPr>
        </p:nvSpPr>
        <p:spPr/>
        <p:txBody>
          <a:bodyPr/>
          <a:lstStyle/>
          <a:p>
            <a:pPr eaLnBrk="1" hangingPunct="1"/>
            <a:r>
              <a:rPr lang="en-US" altLang="zh-CN" sz="4000" smtClean="0"/>
              <a:t>Shortcuts for manipulating formulas</a:t>
            </a:r>
          </a:p>
        </p:txBody>
      </p:sp>
      <p:graphicFrame>
        <p:nvGraphicFramePr>
          <p:cNvPr id="7170" name="Object 3"/>
          <p:cNvGraphicFramePr>
            <a:graphicFrameLocks noChangeAspect="1"/>
          </p:cNvGraphicFramePr>
          <p:nvPr>
            <p:ph sz="half" idx="1"/>
          </p:nvPr>
        </p:nvGraphicFramePr>
        <p:xfrm>
          <a:off x="2111375" y="1989138"/>
          <a:ext cx="4129088" cy="417512"/>
        </p:xfrm>
        <a:graphic>
          <a:graphicData uri="http://schemas.openxmlformats.org/presentationml/2006/ole">
            <p:oleObj spid="_x0000_s38914" name="Equation" r:id="rId4" imgW="2260440" imgH="228600" progId="">
              <p:embed/>
            </p:oleObj>
          </a:graphicData>
        </a:graphic>
      </p:graphicFrame>
      <p:graphicFrame>
        <p:nvGraphicFramePr>
          <p:cNvPr id="7171" name="Object 6"/>
          <p:cNvGraphicFramePr>
            <a:graphicFrameLocks noChangeAspect="1"/>
          </p:cNvGraphicFramePr>
          <p:nvPr>
            <p:ph sz="half" idx="2"/>
          </p:nvPr>
        </p:nvGraphicFramePr>
        <p:xfrm>
          <a:off x="2373313" y="3068638"/>
          <a:ext cx="1874837" cy="438150"/>
        </p:xfrm>
        <a:graphic>
          <a:graphicData uri="http://schemas.openxmlformats.org/presentationml/2006/ole">
            <p:oleObj spid="_x0000_s38915" name="Equation" r:id="rId5" imgW="977760" imgH="228600" progId="">
              <p:embed/>
            </p:oleObj>
          </a:graphicData>
        </a:graphic>
      </p:graphicFrame>
      <p:sp>
        <p:nvSpPr>
          <p:cNvPr id="7173" name="Rectangle 9"/>
          <p:cNvSpPr>
            <a:spLocks noChangeArrowheads="1"/>
          </p:cNvSpPr>
          <p:nvPr/>
        </p:nvSpPr>
        <p:spPr bwMode="auto">
          <a:xfrm>
            <a:off x="1042988" y="1557338"/>
            <a:ext cx="7705476" cy="2031325"/>
          </a:xfrm>
          <a:prstGeom prst="rect">
            <a:avLst/>
          </a:prstGeom>
          <a:noFill/>
          <a:ln w="9525">
            <a:noFill/>
            <a:miter lim="800000"/>
            <a:headEnd/>
            <a:tailEnd/>
          </a:ln>
        </p:spPr>
        <p:txBody>
          <a:bodyPr wrap="square">
            <a:spAutoFit/>
          </a:bodyPr>
          <a:lstStyle/>
          <a:p>
            <a:r>
              <a:rPr lang="en-US" altLang="zh-CN" b="1" i="1" dirty="0"/>
              <a:t>Example</a:t>
            </a:r>
            <a:r>
              <a:rPr lang="en-US" altLang="zh-CN" i="1" dirty="0"/>
              <a:t>.</a:t>
            </a:r>
            <a:r>
              <a:rPr lang="en-US" altLang="zh-CN" dirty="0"/>
              <a:t> </a:t>
            </a:r>
            <a:r>
              <a:rPr lang="en-US" altLang="zh-CN" dirty="0" smtClean="0"/>
              <a:t>Simplify </a:t>
            </a:r>
            <a:r>
              <a:rPr lang="en-US" altLang="zh-CN" b="1" i="1" dirty="0" smtClean="0">
                <a:solidFill>
                  <a:srgbClr val="FF0000"/>
                </a:solidFill>
              </a:rPr>
              <a:t>(OK to be less strict in </a:t>
            </a:r>
            <a:r>
              <a:rPr lang="en-US" altLang="zh-CN" b="1" i="1" dirty="0" err="1" smtClean="0">
                <a:solidFill>
                  <a:srgbClr val="FF0000"/>
                </a:solidFill>
              </a:rPr>
              <a:t>wff</a:t>
            </a:r>
            <a:r>
              <a:rPr lang="en-US" altLang="zh-CN" b="1" i="1" dirty="0" smtClean="0">
                <a:solidFill>
                  <a:srgbClr val="FF0000"/>
                </a:solidFill>
              </a:rPr>
              <a:t> notation)</a:t>
            </a:r>
            <a:endParaRPr lang="en-US" altLang="zh-CN" dirty="0"/>
          </a:p>
          <a:p>
            <a:endParaRPr lang="en-US" altLang="zh-CN" dirty="0"/>
          </a:p>
          <a:p>
            <a:endParaRPr lang="en-US" altLang="zh-CN" dirty="0"/>
          </a:p>
          <a:p>
            <a:endParaRPr lang="en-US" altLang="zh-CN" dirty="0"/>
          </a:p>
          <a:p>
            <a:r>
              <a:rPr lang="en-US" altLang="zh-CN" b="1" i="1" dirty="0" smtClean="0"/>
              <a:t>Solution</a:t>
            </a:r>
            <a:endParaRPr lang="en-US" altLang="zh-CN" b="1" i="1" dirty="0">
              <a:solidFill>
                <a:srgbClr val="FF0000"/>
              </a:solidFill>
            </a:endParaRPr>
          </a:p>
          <a:p>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9"/>
          <p:cNvSpPr>
            <a:spLocks noChangeArrowheads="1"/>
          </p:cNvSpPr>
          <p:nvPr/>
        </p:nvSpPr>
        <p:spPr bwMode="auto">
          <a:xfrm>
            <a:off x="395288" y="1341438"/>
            <a:ext cx="8280400" cy="5078313"/>
          </a:xfrm>
          <a:prstGeom prst="rect">
            <a:avLst/>
          </a:prstGeom>
          <a:noFill/>
          <a:ln w="9525">
            <a:noFill/>
            <a:miter lim="800000"/>
            <a:headEnd/>
            <a:tailEnd/>
          </a:ln>
        </p:spPr>
        <p:txBody>
          <a:bodyPr>
            <a:spAutoFit/>
          </a:bodyPr>
          <a:lstStyle/>
          <a:p>
            <a:r>
              <a:rPr lang="en-US" altLang="zh-CN" dirty="0"/>
              <a:t>Formulas can be transformed into standard forms so that they become more convenient for symbolic manipulations and make identification and comparison of two formulas easier. There are two types of normal forms in propositional calculus: the disjunctive and the conjunctive normal form.</a:t>
            </a:r>
          </a:p>
          <a:p>
            <a:endParaRPr lang="en-US" altLang="zh-CN" dirty="0"/>
          </a:p>
          <a:p>
            <a:r>
              <a:rPr lang="en-US" altLang="zh-CN" b="1" i="1" dirty="0"/>
              <a:t>Definition.</a:t>
            </a:r>
            <a:r>
              <a:rPr lang="en-US" altLang="zh-CN" dirty="0"/>
              <a:t> A formula is said to be in </a:t>
            </a:r>
            <a:r>
              <a:rPr lang="en-US" altLang="zh-CN" b="1" dirty="0"/>
              <a:t>disjunctive normal form</a:t>
            </a:r>
            <a:r>
              <a:rPr lang="en-US" altLang="zh-CN" dirty="0"/>
              <a:t> </a:t>
            </a:r>
            <a:r>
              <a:rPr lang="en-US" altLang="zh-CN" dirty="0" smtClean="0"/>
              <a:t>(</a:t>
            </a:r>
            <a:r>
              <a:rPr lang="en-US" altLang="zh-CN" b="1" dirty="0" smtClean="0"/>
              <a:t>DNF</a:t>
            </a:r>
            <a:r>
              <a:rPr lang="en-US" altLang="zh-CN" dirty="0" smtClean="0"/>
              <a:t>) </a:t>
            </a:r>
            <a:r>
              <a:rPr lang="en-US" altLang="zh-CN" dirty="0" smtClean="0"/>
              <a:t>if </a:t>
            </a:r>
            <a:r>
              <a:rPr lang="en-US" altLang="zh-CN" dirty="0"/>
              <a:t>it is written as a disjunction, in which all the terms are conjunctions of literals.</a:t>
            </a:r>
          </a:p>
          <a:p>
            <a:endParaRPr lang="en-US" altLang="zh-CN" dirty="0"/>
          </a:p>
          <a:p>
            <a:r>
              <a:rPr lang="en-US" altLang="zh-CN" b="1" i="1" dirty="0"/>
              <a:t>Example</a:t>
            </a:r>
            <a:r>
              <a:rPr lang="en-US" altLang="zh-CN" i="1" dirty="0"/>
              <a:t>:</a:t>
            </a:r>
            <a:r>
              <a:rPr lang="en-US" altLang="zh-CN" dirty="0"/>
              <a:t>                                                   are in disjunctive normal forms. The disjunction :                   is not in normal form.</a:t>
            </a:r>
          </a:p>
          <a:p>
            <a:endParaRPr lang="en-US" altLang="zh-CN" dirty="0"/>
          </a:p>
          <a:p>
            <a:r>
              <a:rPr lang="en-US" altLang="zh-CN" dirty="0"/>
              <a:t>In general a formula in disjunctive normal form </a:t>
            </a:r>
            <a:r>
              <a:rPr lang="en-US" altLang="zh-CN" dirty="0" smtClean="0"/>
              <a:t>is</a:t>
            </a:r>
          </a:p>
          <a:p>
            <a:endParaRPr lang="en-US" altLang="zh-CN" dirty="0" smtClean="0"/>
          </a:p>
          <a:p>
            <a:endParaRPr lang="en-US" altLang="zh-CN" dirty="0" smtClean="0"/>
          </a:p>
          <a:p>
            <a:endParaRPr lang="en-US" altLang="zh-CN" dirty="0" smtClean="0"/>
          </a:p>
          <a:p>
            <a:r>
              <a:rPr lang="en-US" altLang="zh-CN" b="1" dirty="0" smtClean="0">
                <a:solidFill>
                  <a:srgbClr val="FF0000"/>
                </a:solidFill>
              </a:rPr>
              <a:t>Need to be able to convert any WFF to DNF and CNF in exams. </a:t>
            </a:r>
            <a:endParaRPr lang="en-US" altLang="zh-CN" b="1" dirty="0">
              <a:solidFill>
                <a:srgbClr val="FF0000"/>
              </a:solidFill>
            </a:endParaRPr>
          </a:p>
          <a:p>
            <a:endParaRPr lang="en-US" altLang="zh-CN" dirty="0"/>
          </a:p>
          <a:p>
            <a:endParaRPr lang="en-US" altLang="zh-CN" dirty="0"/>
          </a:p>
        </p:txBody>
      </p:sp>
      <p:sp>
        <p:nvSpPr>
          <p:cNvPr id="8198" name="Rectangle 2"/>
          <p:cNvSpPr>
            <a:spLocks noGrp="1" noChangeArrowheads="1"/>
          </p:cNvSpPr>
          <p:nvPr>
            <p:ph type="title"/>
          </p:nvPr>
        </p:nvSpPr>
        <p:spPr/>
        <p:txBody>
          <a:bodyPr/>
          <a:lstStyle/>
          <a:p>
            <a:pPr eaLnBrk="1" hangingPunct="1"/>
            <a:r>
              <a:rPr lang="en-US" altLang="zh-CN" smtClean="0"/>
              <a:t>Normal forms</a:t>
            </a:r>
          </a:p>
        </p:txBody>
      </p:sp>
      <p:graphicFrame>
        <p:nvGraphicFramePr>
          <p:cNvPr id="8194" name="Object 3"/>
          <p:cNvGraphicFramePr>
            <a:graphicFrameLocks noChangeAspect="1"/>
          </p:cNvGraphicFramePr>
          <p:nvPr>
            <p:ph sz="half" idx="1"/>
          </p:nvPr>
        </p:nvGraphicFramePr>
        <p:xfrm>
          <a:off x="1547813" y="3586163"/>
          <a:ext cx="2952750" cy="255587"/>
        </p:xfrm>
        <a:graphic>
          <a:graphicData uri="http://schemas.openxmlformats.org/presentationml/2006/ole">
            <p:oleObj spid="_x0000_s39938" name="Equation" r:id="rId4" imgW="2349360" imgH="203040" progId="">
              <p:embed/>
            </p:oleObj>
          </a:graphicData>
        </a:graphic>
      </p:graphicFrame>
      <p:graphicFrame>
        <p:nvGraphicFramePr>
          <p:cNvPr id="8195" name="Object 5"/>
          <p:cNvGraphicFramePr>
            <a:graphicFrameLocks noChangeAspect="1"/>
          </p:cNvGraphicFramePr>
          <p:nvPr>
            <p:ph sz="quarter" idx="2"/>
          </p:nvPr>
        </p:nvGraphicFramePr>
        <p:xfrm>
          <a:off x="1692275" y="3875088"/>
          <a:ext cx="1079500" cy="233362"/>
        </p:xfrm>
        <a:graphic>
          <a:graphicData uri="http://schemas.openxmlformats.org/presentationml/2006/ole">
            <p:oleObj spid="_x0000_s39939" name="Equation" r:id="rId5" imgW="939600" imgH="203040" progId="">
              <p:embed/>
            </p:oleObj>
          </a:graphicData>
        </a:graphic>
      </p:graphicFrame>
      <p:graphicFrame>
        <p:nvGraphicFramePr>
          <p:cNvPr id="8196" name="Object 7"/>
          <p:cNvGraphicFramePr>
            <a:graphicFrameLocks noChangeAspect="1"/>
          </p:cNvGraphicFramePr>
          <p:nvPr>
            <p:ph sz="quarter" idx="3"/>
          </p:nvPr>
        </p:nvGraphicFramePr>
        <p:xfrm>
          <a:off x="2195513" y="4805363"/>
          <a:ext cx="4176712" cy="433387"/>
        </p:xfrm>
        <a:graphic>
          <a:graphicData uri="http://schemas.openxmlformats.org/presentationml/2006/ole">
            <p:oleObj spid="_x0000_s39940" name="Equation" r:id="rId6" imgW="2323800" imgH="241200"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15"/>
          <p:cNvSpPr>
            <a:spLocks noChangeArrowheads="1"/>
          </p:cNvSpPr>
          <p:nvPr/>
        </p:nvSpPr>
        <p:spPr bwMode="auto">
          <a:xfrm>
            <a:off x="611188" y="1484313"/>
            <a:ext cx="8064500" cy="3113087"/>
          </a:xfrm>
          <a:prstGeom prst="rect">
            <a:avLst/>
          </a:prstGeom>
          <a:noFill/>
          <a:ln w="9525">
            <a:noFill/>
            <a:miter lim="800000"/>
            <a:headEnd/>
            <a:tailEnd/>
          </a:ln>
        </p:spPr>
        <p:txBody>
          <a:bodyPr>
            <a:spAutoFit/>
          </a:bodyPr>
          <a:lstStyle/>
          <a:p>
            <a:r>
              <a:rPr lang="en-US" altLang="zh-CN" b="1" i="1" dirty="0"/>
              <a:t>Definition.</a:t>
            </a:r>
            <a:r>
              <a:rPr lang="en-US" altLang="zh-CN" dirty="0"/>
              <a:t> Disjunctions (conjunctions) with literals as </a:t>
            </a:r>
            <a:r>
              <a:rPr lang="en-US" altLang="zh-CN" dirty="0" err="1"/>
              <a:t>disjuncts</a:t>
            </a:r>
            <a:r>
              <a:rPr lang="en-US" altLang="zh-CN" dirty="0"/>
              <a:t> (conjuncts) are called disjunctive (conjunctive) clauses. Disjunctive and conjunctive clauses are simply called clauses.</a:t>
            </a:r>
          </a:p>
          <a:p>
            <a:endParaRPr lang="en-US" altLang="zh-CN" dirty="0"/>
          </a:p>
          <a:p>
            <a:r>
              <a:rPr lang="en-US" altLang="zh-CN" b="1" i="1" dirty="0"/>
              <a:t>Definition.</a:t>
            </a:r>
            <a:r>
              <a:rPr lang="en-US" altLang="zh-CN" dirty="0"/>
              <a:t> A conjunction with disjunctive clauses as its conjuncts is said to be in </a:t>
            </a:r>
            <a:r>
              <a:rPr lang="en-US" altLang="zh-CN" b="1" dirty="0"/>
              <a:t>conjunctive normal </a:t>
            </a:r>
            <a:r>
              <a:rPr lang="en-US" altLang="zh-CN" b="1" dirty="0" smtClean="0"/>
              <a:t>form (CNF)</a:t>
            </a:r>
            <a:r>
              <a:rPr lang="en-US" altLang="zh-CN" dirty="0" smtClean="0"/>
              <a:t>.</a:t>
            </a:r>
            <a:endParaRPr lang="en-US" altLang="zh-CN" dirty="0"/>
          </a:p>
          <a:p>
            <a:endParaRPr lang="en-US" altLang="zh-CN" dirty="0"/>
          </a:p>
          <a:p>
            <a:r>
              <a:rPr lang="en-US" altLang="zh-CN" b="1" i="1" dirty="0"/>
              <a:t>Example</a:t>
            </a:r>
            <a:r>
              <a:rPr lang="en-US" altLang="zh-CN" i="1" dirty="0"/>
              <a:t>:</a:t>
            </a:r>
            <a:r>
              <a:rPr lang="en-US" altLang="zh-CN" dirty="0"/>
              <a:t>                   and             are in conjunctive normal form.</a:t>
            </a:r>
          </a:p>
          <a:p>
            <a:r>
              <a:rPr lang="en-US" altLang="zh-CN" dirty="0"/>
              <a:t>However                         is not in conjunctive normal form.</a:t>
            </a:r>
          </a:p>
          <a:p>
            <a:endParaRPr lang="en-US" altLang="zh-CN" dirty="0"/>
          </a:p>
          <a:p>
            <a:r>
              <a:rPr lang="en-US" altLang="zh-CN" dirty="0"/>
              <a:t>In general, a formula in conjunctive normal form is</a:t>
            </a:r>
          </a:p>
        </p:txBody>
      </p:sp>
      <p:sp>
        <p:nvSpPr>
          <p:cNvPr id="9223" name="Rectangle 13"/>
          <p:cNvSpPr>
            <a:spLocks noGrp="1" noChangeArrowheads="1"/>
          </p:cNvSpPr>
          <p:nvPr>
            <p:ph type="title" sz="quarter"/>
          </p:nvPr>
        </p:nvSpPr>
        <p:spPr/>
        <p:txBody>
          <a:bodyPr/>
          <a:lstStyle/>
          <a:p>
            <a:pPr eaLnBrk="1" hangingPunct="1"/>
            <a:r>
              <a:rPr lang="en-US" altLang="zh-CN" smtClean="0"/>
              <a:t>Normal forms</a:t>
            </a:r>
          </a:p>
        </p:txBody>
      </p:sp>
      <p:graphicFrame>
        <p:nvGraphicFramePr>
          <p:cNvPr id="9218" name="Object 3"/>
          <p:cNvGraphicFramePr>
            <a:graphicFrameLocks noChangeAspect="1"/>
          </p:cNvGraphicFramePr>
          <p:nvPr>
            <p:ph sz="quarter" idx="1"/>
          </p:nvPr>
        </p:nvGraphicFramePr>
        <p:xfrm>
          <a:off x="1692275" y="3444875"/>
          <a:ext cx="1079500" cy="269875"/>
        </p:xfrm>
        <a:graphic>
          <a:graphicData uri="http://schemas.openxmlformats.org/presentationml/2006/ole">
            <p:oleObj spid="_x0000_s40962" name="Equation" r:id="rId4" imgW="812520" imgH="203040" progId="">
              <p:embed/>
            </p:oleObj>
          </a:graphicData>
        </a:graphic>
      </p:graphicFrame>
      <p:graphicFrame>
        <p:nvGraphicFramePr>
          <p:cNvPr id="9219" name="Object 6"/>
          <p:cNvGraphicFramePr>
            <a:graphicFrameLocks noChangeAspect="1"/>
          </p:cNvGraphicFramePr>
          <p:nvPr>
            <p:ph sz="quarter" idx="2"/>
          </p:nvPr>
        </p:nvGraphicFramePr>
        <p:xfrm>
          <a:off x="3419475" y="3448050"/>
          <a:ext cx="503238" cy="282575"/>
        </p:xfrm>
        <a:graphic>
          <a:graphicData uri="http://schemas.openxmlformats.org/presentationml/2006/ole">
            <p:oleObj spid="_x0000_s40963" name="Equation" r:id="rId5" imgW="317160" imgH="177480" progId="">
              <p:embed/>
            </p:oleObj>
          </a:graphicData>
        </a:graphic>
      </p:graphicFrame>
      <p:graphicFrame>
        <p:nvGraphicFramePr>
          <p:cNvPr id="9220" name="Object 9"/>
          <p:cNvGraphicFramePr>
            <a:graphicFrameLocks noChangeAspect="1"/>
          </p:cNvGraphicFramePr>
          <p:nvPr>
            <p:ph sz="quarter" idx="3"/>
          </p:nvPr>
        </p:nvGraphicFramePr>
        <p:xfrm>
          <a:off x="1692275" y="3727450"/>
          <a:ext cx="1368425" cy="249238"/>
        </p:xfrm>
        <a:graphic>
          <a:graphicData uri="http://schemas.openxmlformats.org/presentationml/2006/ole">
            <p:oleObj spid="_x0000_s40964" name="Equation" r:id="rId6" imgW="1117440" imgH="203040" progId="">
              <p:embed/>
            </p:oleObj>
          </a:graphicData>
        </a:graphic>
      </p:graphicFrame>
      <p:graphicFrame>
        <p:nvGraphicFramePr>
          <p:cNvPr id="9221" name="Object 12"/>
          <p:cNvGraphicFramePr>
            <a:graphicFrameLocks noChangeAspect="1"/>
          </p:cNvGraphicFramePr>
          <p:nvPr>
            <p:ph sz="quarter" idx="4"/>
          </p:nvPr>
        </p:nvGraphicFramePr>
        <p:xfrm>
          <a:off x="1763713" y="4662488"/>
          <a:ext cx="4248150" cy="428625"/>
        </p:xfrm>
        <a:graphic>
          <a:graphicData uri="http://schemas.openxmlformats.org/presentationml/2006/ole">
            <p:oleObj spid="_x0000_s40965" name="Equation" r:id="rId7" imgW="2387520" imgH="24120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smtClean="0"/>
              <a:t>Adequate set of connectives</a:t>
            </a:r>
          </a:p>
        </p:txBody>
      </p:sp>
      <p:sp>
        <p:nvSpPr>
          <p:cNvPr id="1028" name="Rectangle 3"/>
          <p:cNvSpPr>
            <a:spLocks noGrp="1" noChangeArrowheads="1"/>
          </p:cNvSpPr>
          <p:nvPr>
            <p:ph type="body" sz="half" idx="1"/>
          </p:nvPr>
        </p:nvSpPr>
        <p:spPr>
          <a:xfrm>
            <a:off x="457200" y="1341438"/>
            <a:ext cx="8147050" cy="4852987"/>
          </a:xfrm>
        </p:spPr>
        <p:txBody>
          <a:bodyPr/>
          <a:lstStyle/>
          <a:p>
            <a:pPr algn="just" eaLnBrk="1" hangingPunct="1">
              <a:lnSpc>
                <a:spcPct val="80000"/>
              </a:lnSpc>
              <a:buFontTx/>
              <a:buNone/>
            </a:pPr>
            <a:r>
              <a:rPr lang="en-US" altLang="zh-CN" sz="2000" dirty="0" smtClean="0"/>
              <a:t>A remarkable property of the “standard set of connectives” </a:t>
            </a:r>
          </a:p>
          <a:p>
            <a:pPr algn="just" eaLnBrk="1" hangingPunct="1">
              <a:lnSpc>
                <a:spcPct val="80000"/>
              </a:lnSpc>
              <a:buFontTx/>
              <a:buNone/>
            </a:pPr>
            <a:r>
              <a:rPr lang="en-US" altLang="zh-CN" sz="2000" dirty="0" smtClean="0"/>
              <a:t>is the fact that for every table</a:t>
            </a:r>
          </a:p>
          <a:p>
            <a:pPr algn="just" eaLnBrk="1" hangingPunct="1">
              <a:lnSpc>
                <a:spcPct val="80000"/>
              </a:lnSpc>
              <a:buFontTx/>
              <a:buNone/>
            </a:pPr>
            <a:endParaRPr lang="en-US" altLang="zh-CN" sz="2000" dirty="0" smtClean="0"/>
          </a:p>
          <a:p>
            <a:pPr algn="just" eaLnBrk="1" hangingPunct="1">
              <a:lnSpc>
                <a:spcPct val="80000"/>
              </a:lnSpc>
              <a:buFontTx/>
              <a:buNone/>
            </a:pPr>
            <a:r>
              <a:rPr lang="en-US" altLang="zh-CN" sz="1600" dirty="0" smtClean="0"/>
              <a:t>  </a:t>
            </a:r>
            <a:endParaRPr lang="en-US" altLang="zh-CN" sz="1800" dirty="0" smtClean="0"/>
          </a:p>
          <a:p>
            <a:pPr algn="just" eaLnBrk="1" hangingPunct="1">
              <a:lnSpc>
                <a:spcPct val="80000"/>
              </a:lnSpc>
              <a:buFontTx/>
              <a:buNone/>
            </a:pPr>
            <a:endParaRPr lang="en-US" altLang="zh-CN" sz="2000" dirty="0" smtClean="0"/>
          </a:p>
          <a:p>
            <a:pPr algn="just" eaLnBrk="1" hangingPunct="1">
              <a:lnSpc>
                <a:spcPct val="80000"/>
              </a:lnSpc>
              <a:buFontTx/>
              <a:buNone/>
            </a:pPr>
            <a:endParaRPr lang="en-US" altLang="zh-CN" sz="2000" dirty="0" smtClean="0"/>
          </a:p>
          <a:p>
            <a:pPr algn="just" eaLnBrk="1" hangingPunct="1">
              <a:lnSpc>
                <a:spcPct val="80000"/>
              </a:lnSpc>
              <a:buFontTx/>
              <a:buNone/>
            </a:pPr>
            <a:endParaRPr lang="en-US" altLang="zh-CN" sz="2000" dirty="0" smtClean="0"/>
          </a:p>
          <a:p>
            <a:pPr algn="just" eaLnBrk="1" hangingPunct="1">
              <a:lnSpc>
                <a:spcPct val="80000"/>
              </a:lnSpc>
              <a:buFontTx/>
              <a:buNone/>
            </a:pPr>
            <a:r>
              <a:rPr lang="en-US" altLang="zh-CN" sz="2000" dirty="0" smtClean="0"/>
              <a:t>there is a formula (depending on the variables P, Q,... and using only </a:t>
            </a:r>
          </a:p>
          <a:p>
            <a:pPr algn="just" eaLnBrk="1" hangingPunct="1">
              <a:lnSpc>
                <a:spcPct val="80000"/>
              </a:lnSpc>
              <a:buFontTx/>
              <a:buNone/>
            </a:pPr>
            <a:r>
              <a:rPr lang="en-US" altLang="zh-CN" sz="2000" dirty="0" smtClean="0"/>
              <a:t>the standard connectives) that has exactly this truth table.</a:t>
            </a:r>
          </a:p>
          <a:p>
            <a:pPr algn="just" eaLnBrk="1" hangingPunct="1">
              <a:lnSpc>
                <a:spcPct val="80000"/>
              </a:lnSpc>
              <a:buFontTx/>
              <a:buNone/>
            </a:pPr>
            <a:r>
              <a:rPr lang="en-US" altLang="zh-CN" sz="2000" dirty="0" smtClean="0"/>
              <a:t>(There is Boolean function f(P, Q, …) with exactly this truth table).</a:t>
            </a:r>
          </a:p>
          <a:p>
            <a:pPr algn="just" eaLnBrk="1" hangingPunct="1">
              <a:lnSpc>
                <a:spcPct val="80000"/>
              </a:lnSpc>
              <a:buFontTx/>
              <a:buNone/>
            </a:pPr>
            <a:endParaRPr lang="en-US" altLang="zh-CN" sz="2000" dirty="0" smtClean="0"/>
          </a:p>
          <a:p>
            <a:pPr algn="just" eaLnBrk="1" hangingPunct="1">
              <a:lnSpc>
                <a:spcPct val="80000"/>
              </a:lnSpc>
              <a:buFontTx/>
              <a:buNone/>
            </a:pPr>
            <a:r>
              <a:rPr lang="en-US" altLang="zh-CN" sz="2000" dirty="0" smtClean="0"/>
              <a:t>Any set of connectives with the capability to express all truth tables is </a:t>
            </a:r>
          </a:p>
          <a:p>
            <a:pPr algn="just" eaLnBrk="1" hangingPunct="1">
              <a:lnSpc>
                <a:spcPct val="80000"/>
              </a:lnSpc>
              <a:buFontTx/>
              <a:buNone/>
            </a:pPr>
            <a:r>
              <a:rPr lang="en-US" altLang="zh-CN" sz="2000" dirty="0" smtClean="0"/>
              <a:t>said to be </a:t>
            </a:r>
            <a:r>
              <a:rPr lang="en-US" altLang="zh-CN" sz="2000" b="1" dirty="0" smtClean="0"/>
              <a:t>adequate</a:t>
            </a:r>
            <a:r>
              <a:rPr lang="en-US" altLang="zh-CN" sz="2000" dirty="0" smtClean="0"/>
              <a:t>. As Post (1921) observed, the standard </a:t>
            </a:r>
          </a:p>
          <a:p>
            <a:pPr algn="just" eaLnBrk="1" hangingPunct="1">
              <a:lnSpc>
                <a:spcPct val="80000"/>
              </a:lnSpc>
              <a:buFontTx/>
              <a:buNone/>
            </a:pPr>
            <a:r>
              <a:rPr lang="en-US" altLang="zh-CN" sz="2000" dirty="0" smtClean="0"/>
              <a:t>connectives are adequate.</a:t>
            </a:r>
          </a:p>
          <a:p>
            <a:pPr algn="just" eaLnBrk="1" hangingPunct="1">
              <a:lnSpc>
                <a:spcPct val="80000"/>
              </a:lnSpc>
              <a:buFontTx/>
              <a:buNone/>
            </a:pPr>
            <a:endParaRPr lang="en-US" altLang="zh-CN" sz="2000" dirty="0" smtClean="0"/>
          </a:p>
          <a:p>
            <a:pPr algn="just" eaLnBrk="1" hangingPunct="1">
              <a:lnSpc>
                <a:spcPct val="80000"/>
              </a:lnSpc>
              <a:buFontTx/>
              <a:buNone/>
            </a:pPr>
            <a:r>
              <a:rPr lang="en-US" altLang="zh-CN" sz="2000" dirty="0" smtClean="0"/>
              <a:t>We can show that another set S of connectives is adequate if we can</a:t>
            </a:r>
          </a:p>
          <a:p>
            <a:pPr algn="just" eaLnBrk="1" hangingPunct="1">
              <a:lnSpc>
                <a:spcPct val="80000"/>
              </a:lnSpc>
              <a:buFontTx/>
              <a:buNone/>
            </a:pPr>
            <a:r>
              <a:rPr lang="en-US" altLang="zh-CN" sz="2000" dirty="0" smtClean="0"/>
              <a:t>express all the standard connectives                         in terms of S </a:t>
            </a:r>
          </a:p>
        </p:txBody>
      </p:sp>
      <p:graphicFrame>
        <p:nvGraphicFramePr>
          <p:cNvPr id="1026" name="Object 7"/>
          <p:cNvGraphicFramePr>
            <a:graphicFrameLocks noChangeAspect="1"/>
          </p:cNvGraphicFramePr>
          <p:nvPr>
            <p:ph sz="half" idx="2"/>
          </p:nvPr>
        </p:nvGraphicFramePr>
        <p:xfrm>
          <a:off x="7308850" y="1358900"/>
          <a:ext cx="1366838" cy="341313"/>
        </p:xfrm>
        <a:graphic>
          <a:graphicData uri="http://schemas.openxmlformats.org/presentationml/2006/ole">
            <p:oleObj spid="_x0000_s1026" name="Equation" r:id="rId4" imgW="812520" imgH="203040" progId="">
              <p:embed/>
            </p:oleObj>
          </a:graphicData>
        </a:graphic>
      </p:graphicFrame>
      <p:pic>
        <p:nvPicPr>
          <p:cNvPr id="1029" name="Picture 10"/>
          <p:cNvPicPr>
            <a:picLocks noChangeAspect="1" noChangeArrowheads="1"/>
          </p:cNvPicPr>
          <p:nvPr/>
        </p:nvPicPr>
        <p:blipFill>
          <a:blip r:embed="rId5" cstate="print"/>
          <a:srcRect/>
          <a:stretch>
            <a:fillRect/>
          </a:stretch>
        </p:blipFill>
        <p:spPr bwMode="auto">
          <a:xfrm>
            <a:off x="539750" y="1916113"/>
            <a:ext cx="2232025" cy="1549400"/>
          </a:xfrm>
          <a:prstGeom prst="rect">
            <a:avLst/>
          </a:prstGeom>
          <a:noFill/>
          <a:ln w="9525">
            <a:noFill/>
            <a:miter lim="800000"/>
            <a:headEnd/>
            <a:tailEnd/>
          </a:ln>
        </p:spPr>
      </p:pic>
      <p:graphicFrame>
        <p:nvGraphicFramePr>
          <p:cNvPr id="1030" name="Object 7"/>
          <p:cNvGraphicFramePr>
            <a:graphicFrameLocks noChangeAspect="1"/>
          </p:cNvGraphicFramePr>
          <p:nvPr/>
        </p:nvGraphicFramePr>
        <p:xfrm>
          <a:off x="4717330" y="6165304"/>
          <a:ext cx="1366838" cy="341313"/>
        </p:xfrm>
        <a:graphic>
          <a:graphicData uri="http://schemas.openxmlformats.org/presentationml/2006/ole">
            <p:oleObj spid="_x0000_s1030" name="Equation" r:id="rId6" imgW="812520" imgH="203040" progId="">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ChangeArrowheads="1"/>
          </p:cNvSpPr>
          <p:nvPr/>
        </p:nvSpPr>
        <p:spPr bwMode="auto">
          <a:xfrm>
            <a:off x="611188" y="1484313"/>
            <a:ext cx="7921625" cy="5035550"/>
          </a:xfrm>
          <a:prstGeom prst="rect">
            <a:avLst/>
          </a:prstGeom>
          <a:noFill/>
          <a:ln w="9525">
            <a:noFill/>
            <a:miter lim="800000"/>
            <a:headEnd/>
            <a:tailEnd/>
          </a:ln>
        </p:spPr>
        <p:txBody>
          <a:bodyPr>
            <a:spAutoFit/>
          </a:bodyPr>
          <a:lstStyle/>
          <a:p>
            <a:r>
              <a:rPr lang="en-US" altLang="zh-CN" b="1" i="1"/>
              <a:t>Examples</a:t>
            </a:r>
            <a:r>
              <a:rPr lang="en-US" altLang="zh-CN" i="1"/>
              <a:t>:</a:t>
            </a:r>
          </a:p>
          <a:p>
            <a:r>
              <a:rPr lang="en-US" altLang="zh-CN"/>
              <a:t>Observe the following formulas:</a:t>
            </a:r>
          </a:p>
          <a:p>
            <a:endParaRPr lang="en-US" altLang="zh-CN"/>
          </a:p>
          <a:p>
            <a:endParaRPr lang="en-US" altLang="zh-CN"/>
          </a:p>
          <a:p>
            <a:endParaRPr lang="en-US" altLang="zh-CN"/>
          </a:p>
          <a:p>
            <a:endParaRPr lang="en-US" altLang="zh-CN"/>
          </a:p>
          <a:p>
            <a:endParaRPr lang="en-US" altLang="zh-CN"/>
          </a:p>
          <a:p>
            <a:endParaRPr lang="en-US" altLang="zh-CN"/>
          </a:p>
          <a:p>
            <a:r>
              <a:rPr lang="en-US" altLang="zh-CN"/>
              <a:t>(1) is an atom, and therefore a literal. It is a disjunction with only one disjunct. It is also a conjunction with only one conjunct. Hence it is a disjunctive or conjunctive clause with one literal. It is a formula in disjunctive normal form</a:t>
            </a:r>
          </a:p>
          <a:p>
            <a:r>
              <a:rPr lang="en-US" altLang="zh-CN"/>
              <a:t>with one conjunctive clause P. It is also a formula in conjunctive normal form with one disjunctive clause P.</a:t>
            </a:r>
          </a:p>
          <a:p>
            <a:endParaRPr lang="en-US" altLang="zh-CN"/>
          </a:p>
          <a:p>
            <a:r>
              <a:rPr lang="en-US" altLang="zh-CN"/>
              <a:t> (2) is a disjunction with two disjuncts, and a disjunctive normal form with two clauses, each with one literal. It is also a conjunction with one conjunct, and a formula in conjunctive normal form which consists of two literals.</a:t>
            </a:r>
          </a:p>
          <a:p>
            <a:endParaRPr lang="en-US" altLang="zh-CN"/>
          </a:p>
        </p:txBody>
      </p:sp>
      <p:sp>
        <p:nvSpPr>
          <p:cNvPr id="10244" name="Rectangle 2"/>
          <p:cNvSpPr>
            <a:spLocks noGrp="1" noChangeArrowheads="1"/>
          </p:cNvSpPr>
          <p:nvPr>
            <p:ph type="title"/>
          </p:nvPr>
        </p:nvSpPr>
        <p:spPr/>
        <p:txBody>
          <a:bodyPr/>
          <a:lstStyle/>
          <a:p>
            <a:pPr eaLnBrk="1" hangingPunct="1"/>
            <a:r>
              <a:rPr lang="en-US" altLang="zh-CN" smtClean="0"/>
              <a:t>Normal forms</a:t>
            </a:r>
          </a:p>
        </p:txBody>
      </p:sp>
      <p:graphicFrame>
        <p:nvGraphicFramePr>
          <p:cNvPr id="10242" name="Object 3"/>
          <p:cNvGraphicFramePr>
            <a:graphicFrameLocks noChangeAspect="1"/>
          </p:cNvGraphicFramePr>
          <p:nvPr>
            <p:ph idx="1"/>
          </p:nvPr>
        </p:nvGraphicFramePr>
        <p:xfrm>
          <a:off x="755650" y="2206625"/>
          <a:ext cx="2463800" cy="1435100"/>
        </p:xfrm>
        <a:graphic>
          <a:graphicData uri="http://schemas.openxmlformats.org/presentationml/2006/ole">
            <p:oleObj spid="_x0000_s41986" name="Equation" r:id="rId4" imgW="1917360" imgH="11174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blinds(horizontal)">
                                      <p:cBhvr>
                                        <p:cTn id="7"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7"/>
          <p:cNvSpPr>
            <a:spLocks noChangeArrowheads="1"/>
          </p:cNvSpPr>
          <p:nvPr/>
        </p:nvSpPr>
        <p:spPr bwMode="auto">
          <a:xfrm>
            <a:off x="611188" y="1484313"/>
            <a:ext cx="8208962" cy="3662362"/>
          </a:xfrm>
          <a:prstGeom prst="rect">
            <a:avLst/>
          </a:prstGeom>
          <a:noFill/>
          <a:ln w="9525">
            <a:noFill/>
            <a:miter lim="800000"/>
            <a:headEnd/>
            <a:tailEnd/>
          </a:ln>
        </p:spPr>
        <p:txBody>
          <a:bodyPr>
            <a:spAutoFit/>
          </a:bodyPr>
          <a:lstStyle/>
          <a:p>
            <a:r>
              <a:rPr lang="en-US" altLang="zh-CN"/>
              <a:t>(3) is a conjunction and a formula in conjunctive normal form. It is also a disjunction and a formula in disjunctive normal form.</a:t>
            </a:r>
          </a:p>
          <a:p>
            <a:r>
              <a:rPr lang="en-US" altLang="zh-CN"/>
              <a:t> </a:t>
            </a:r>
          </a:p>
          <a:p>
            <a:endParaRPr lang="en-US" altLang="zh-CN"/>
          </a:p>
          <a:p>
            <a:r>
              <a:rPr lang="en-US" altLang="zh-CN"/>
              <a:t>(4) is a formula in disjunctive normal form, but not in conjunctive normal form.</a:t>
            </a:r>
          </a:p>
          <a:p>
            <a:r>
              <a:rPr lang="en-US" altLang="zh-CN"/>
              <a:t> </a:t>
            </a:r>
          </a:p>
          <a:p>
            <a:endParaRPr lang="en-US" altLang="zh-CN"/>
          </a:p>
          <a:p>
            <a:r>
              <a:rPr lang="en-US" altLang="zh-CN"/>
              <a:t>(5) is a formula in conjunctive normal form but not in disjunctive normal form.</a:t>
            </a:r>
          </a:p>
          <a:p>
            <a:r>
              <a:rPr lang="en-US" altLang="zh-CN"/>
              <a:t> </a:t>
            </a:r>
          </a:p>
          <a:p>
            <a:endParaRPr lang="en-US" altLang="zh-CN"/>
          </a:p>
          <a:p>
            <a:r>
              <a:rPr lang="en-US" altLang="zh-CN"/>
              <a:t>If      is exchanged for     in (4) and (5), then (4) becomes a formula in conjunctive normal form and (5) a formula in disjunctive normal form.</a:t>
            </a:r>
          </a:p>
          <a:p>
            <a:endParaRPr lang="en-US" altLang="zh-CN"/>
          </a:p>
        </p:txBody>
      </p:sp>
      <p:sp>
        <p:nvSpPr>
          <p:cNvPr id="11269" name="Rectangle 2"/>
          <p:cNvSpPr>
            <a:spLocks noGrp="1" noChangeArrowheads="1"/>
          </p:cNvSpPr>
          <p:nvPr>
            <p:ph type="title"/>
          </p:nvPr>
        </p:nvSpPr>
        <p:spPr/>
        <p:txBody>
          <a:bodyPr/>
          <a:lstStyle/>
          <a:p>
            <a:pPr eaLnBrk="1" hangingPunct="1"/>
            <a:r>
              <a:rPr lang="en-US" altLang="zh-CN" smtClean="0"/>
              <a:t>Normal forms</a:t>
            </a:r>
          </a:p>
        </p:txBody>
      </p:sp>
      <p:graphicFrame>
        <p:nvGraphicFramePr>
          <p:cNvPr id="11266" name="Object 3"/>
          <p:cNvGraphicFramePr>
            <a:graphicFrameLocks noChangeAspect="1"/>
          </p:cNvGraphicFramePr>
          <p:nvPr>
            <p:ph sz="half" idx="1"/>
          </p:nvPr>
        </p:nvGraphicFramePr>
        <p:xfrm>
          <a:off x="2916238" y="4292600"/>
          <a:ext cx="193675" cy="215900"/>
        </p:xfrm>
        <a:graphic>
          <a:graphicData uri="http://schemas.openxmlformats.org/presentationml/2006/ole">
            <p:oleObj spid="_x0000_s43010" name="Equation" r:id="rId4" imgW="114120" imgH="126720" progId="">
              <p:embed/>
            </p:oleObj>
          </a:graphicData>
        </a:graphic>
      </p:graphicFrame>
      <p:graphicFrame>
        <p:nvGraphicFramePr>
          <p:cNvPr id="11267" name="Object 5"/>
          <p:cNvGraphicFramePr>
            <a:graphicFrameLocks noChangeAspect="1"/>
          </p:cNvGraphicFramePr>
          <p:nvPr>
            <p:ph sz="half" idx="2"/>
          </p:nvPr>
        </p:nvGraphicFramePr>
        <p:xfrm>
          <a:off x="900113" y="4292600"/>
          <a:ext cx="287337" cy="261938"/>
        </p:xfrm>
        <a:graphic>
          <a:graphicData uri="http://schemas.openxmlformats.org/presentationml/2006/ole">
            <p:oleObj spid="_x0000_s43011" name="Equation" r:id="rId5" imgW="139680" imgH="126720" progId="">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ChangeArrowheads="1"/>
          </p:cNvSpPr>
          <p:nvPr/>
        </p:nvSpPr>
        <p:spPr bwMode="auto">
          <a:xfrm>
            <a:off x="755650" y="2147888"/>
            <a:ext cx="7129463" cy="2014537"/>
          </a:xfrm>
          <a:prstGeom prst="rect">
            <a:avLst/>
          </a:prstGeom>
          <a:noFill/>
          <a:ln w="9525">
            <a:noFill/>
            <a:miter lim="800000"/>
            <a:headEnd/>
            <a:tailEnd/>
          </a:ln>
        </p:spPr>
        <p:txBody>
          <a:bodyPr>
            <a:spAutoFit/>
          </a:bodyPr>
          <a:lstStyle/>
          <a:p>
            <a:r>
              <a:rPr lang="en-US" altLang="zh-CN" b="1" i="1"/>
              <a:t>Theorem.</a:t>
            </a:r>
            <a:r>
              <a:rPr lang="en-US" altLang="zh-CN"/>
              <a:t> Any formula                     is tautologically equivalent to some formula in disjunctive normal form.</a:t>
            </a:r>
          </a:p>
          <a:p>
            <a:endParaRPr lang="en-US" altLang="zh-CN"/>
          </a:p>
          <a:p>
            <a:endParaRPr lang="en-US" altLang="zh-CN"/>
          </a:p>
          <a:p>
            <a:r>
              <a:rPr lang="en-US" altLang="zh-CN" b="1" i="1"/>
              <a:t>Theorem.</a:t>
            </a:r>
            <a:r>
              <a:rPr lang="en-US" altLang="zh-CN"/>
              <a:t> Any formula                     is tautologically equivalent to some formula in conjunctive normal form.</a:t>
            </a:r>
          </a:p>
          <a:p>
            <a:endParaRPr lang="en-US" altLang="zh-CN"/>
          </a:p>
        </p:txBody>
      </p:sp>
      <p:sp>
        <p:nvSpPr>
          <p:cNvPr id="12293" name="Rectangle 4"/>
          <p:cNvSpPr>
            <a:spLocks noGrp="1" noChangeArrowheads="1"/>
          </p:cNvSpPr>
          <p:nvPr>
            <p:ph type="title"/>
          </p:nvPr>
        </p:nvSpPr>
        <p:spPr/>
        <p:txBody>
          <a:bodyPr/>
          <a:lstStyle/>
          <a:p>
            <a:pPr eaLnBrk="1" hangingPunct="1"/>
            <a:r>
              <a:rPr lang="en-US" altLang="zh-CN" smtClean="0"/>
              <a:t>Existence of normal forms</a:t>
            </a:r>
          </a:p>
        </p:txBody>
      </p:sp>
      <p:graphicFrame>
        <p:nvGraphicFramePr>
          <p:cNvPr id="12290" name="Object 3"/>
          <p:cNvGraphicFramePr>
            <a:graphicFrameLocks noChangeAspect="1"/>
          </p:cNvGraphicFramePr>
          <p:nvPr>
            <p:ph sz="half" idx="1"/>
          </p:nvPr>
        </p:nvGraphicFramePr>
        <p:xfrm>
          <a:off x="3132138" y="2205038"/>
          <a:ext cx="1223962" cy="314325"/>
        </p:xfrm>
        <a:graphic>
          <a:graphicData uri="http://schemas.openxmlformats.org/presentationml/2006/ole">
            <p:oleObj spid="_x0000_s44034" name="Equation" r:id="rId4" imgW="888840" imgH="228600" progId="">
              <p:embed/>
            </p:oleObj>
          </a:graphicData>
        </a:graphic>
      </p:graphicFrame>
      <p:graphicFrame>
        <p:nvGraphicFramePr>
          <p:cNvPr id="12291" name="Object 9"/>
          <p:cNvGraphicFramePr>
            <a:graphicFrameLocks noChangeAspect="1"/>
          </p:cNvGraphicFramePr>
          <p:nvPr>
            <p:ph sz="half" idx="2"/>
          </p:nvPr>
        </p:nvGraphicFramePr>
        <p:xfrm>
          <a:off x="3203575" y="3284538"/>
          <a:ext cx="1152525" cy="296862"/>
        </p:xfrm>
        <a:graphic>
          <a:graphicData uri="http://schemas.openxmlformats.org/presentationml/2006/ole">
            <p:oleObj spid="_x0000_s44035" name="Equation" r:id="rId5" imgW="888840" imgH="228600"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altLang="zh-CN" smtClean="0"/>
              <a:t>How to obtain normal forms?</a:t>
            </a:r>
          </a:p>
        </p:txBody>
      </p:sp>
      <p:graphicFrame>
        <p:nvGraphicFramePr>
          <p:cNvPr id="13314" name="Object 3"/>
          <p:cNvGraphicFramePr>
            <a:graphicFrameLocks noChangeAspect="1"/>
          </p:cNvGraphicFramePr>
          <p:nvPr>
            <p:ph idx="1"/>
          </p:nvPr>
        </p:nvGraphicFramePr>
        <p:xfrm>
          <a:off x="2124075" y="2060575"/>
          <a:ext cx="4968875" cy="3905250"/>
        </p:xfrm>
        <a:graphic>
          <a:graphicData uri="http://schemas.openxmlformats.org/presentationml/2006/ole">
            <p:oleObj spid="_x0000_s45058" name="Equation" r:id="rId4" imgW="2908080" imgH="2286000" progId="">
              <p:embed/>
            </p:oleObj>
          </a:graphicData>
        </a:graphic>
      </p:graphicFrame>
      <p:sp>
        <p:nvSpPr>
          <p:cNvPr id="13316" name="Rectangle 6"/>
          <p:cNvSpPr>
            <a:spLocks noChangeArrowheads="1"/>
          </p:cNvSpPr>
          <p:nvPr/>
        </p:nvSpPr>
        <p:spPr bwMode="auto">
          <a:xfrm>
            <a:off x="755650" y="1628775"/>
            <a:ext cx="5832475" cy="641350"/>
          </a:xfrm>
          <a:prstGeom prst="rect">
            <a:avLst/>
          </a:prstGeom>
          <a:noFill/>
          <a:ln w="9525">
            <a:noFill/>
            <a:miter lim="800000"/>
            <a:headEnd/>
            <a:tailEnd/>
          </a:ln>
        </p:spPr>
        <p:txBody>
          <a:bodyPr>
            <a:spAutoFit/>
          </a:bodyPr>
          <a:lstStyle/>
          <a:p>
            <a:r>
              <a:rPr lang="en-US" altLang="zh-CN"/>
              <a:t>Use the following tautological equivalences:</a:t>
            </a:r>
          </a:p>
          <a:p>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Rectangle 19"/>
          <p:cNvSpPr>
            <a:spLocks noChangeArrowheads="1"/>
          </p:cNvSpPr>
          <p:nvPr/>
        </p:nvSpPr>
        <p:spPr bwMode="auto">
          <a:xfrm>
            <a:off x="827088" y="1484313"/>
            <a:ext cx="7416800" cy="4486275"/>
          </a:xfrm>
          <a:prstGeom prst="rect">
            <a:avLst/>
          </a:prstGeom>
          <a:noFill/>
          <a:ln w="9525">
            <a:noFill/>
            <a:miter lim="800000"/>
            <a:headEnd/>
            <a:tailEnd/>
          </a:ln>
        </p:spPr>
        <p:txBody>
          <a:bodyPr>
            <a:spAutoFit/>
          </a:bodyPr>
          <a:lstStyle/>
          <a:p>
            <a:r>
              <a:rPr lang="en-US" altLang="zh-CN"/>
              <a:t>By the replaceability of tautological equivalences, we can replace the preceding formulas on the left with the corresponding ones on the right to yield a formula tautologically equivalent to the original one.</a:t>
            </a:r>
          </a:p>
          <a:p>
            <a:r>
              <a:rPr lang="en-US" altLang="zh-CN"/>
              <a:t> </a:t>
            </a:r>
          </a:p>
          <a:p>
            <a:r>
              <a:rPr lang="en-US" altLang="zh-CN"/>
              <a:t>By (1)-(3) we eliminate     and     .</a:t>
            </a:r>
          </a:p>
          <a:p>
            <a:r>
              <a:rPr lang="en-US" altLang="zh-CN"/>
              <a:t> </a:t>
            </a:r>
          </a:p>
          <a:p>
            <a:r>
              <a:rPr lang="en-US" altLang="zh-CN"/>
              <a:t>By (4){(6) we eliminate            from the scope of      such that</a:t>
            </a:r>
          </a:p>
          <a:p>
            <a:r>
              <a:rPr lang="en-US" altLang="zh-CN"/>
              <a:t>any       has only an atom as its scope.</a:t>
            </a:r>
          </a:p>
          <a:p>
            <a:endParaRPr lang="en-US" altLang="zh-CN"/>
          </a:p>
          <a:p>
            <a:r>
              <a:rPr lang="en-US" altLang="zh-CN"/>
              <a:t>By (7) we eliminate     from the scope of     .</a:t>
            </a:r>
          </a:p>
          <a:p>
            <a:r>
              <a:rPr lang="en-US" altLang="zh-CN"/>
              <a:t> </a:t>
            </a:r>
          </a:p>
          <a:p>
            <a:r>
              <a:rPr lang="en-US" altLang="zh-CN"/>
              <a:t>By (8) we eliminate     from the scope of     .</a:t>
            </a:r>
          </a:p>
          <a:p>
            <a:endParaRPr lang="en-US" altLang="zh-CN"/>
          </a:p>
          <a:p>
            <a:r>
              <a:rPr lang="en-US" altLang="zh-CN"/>
              <a:t>This method leads to obtaining the disjunctive or conjunctive</a:t>
            </a:r>
          </a:p>
          <a:p>
            <a:r>
              <a:rPr lang="en-US" altLang="zh-CN"/>
              <a:t>normal forms.</a:t>
            </a:r>
          </a:p>
          <a:p>
            <a:endParaRPr lang="en-US" altLang="zh-CN"/>
          </a:p>
        </p:txBody>
      </p:sp>
      <p:sp>
        <p:nvSpPr>
          <p:cNvPr id="14348" name="Rectangle 14"/>
          <p:cNvSpPr>
            <a:spLocks noGrp="1" noChangeArrowheads="1"/>
          </p:cNvSpPr>
          <p:nvPr>
            <p:ph type="title" sz="quarter"/>
          </p:nvPr>
        </p:nvSpPr>
        <p:spPr/>
        <p:txBody>
          <a:bodyPr/>
          <a:lstStyle/>
          <a:p>
            <a:pPr eaLnBrk="1" hangingPunct="1"/>
            <a:r>
              <a:rPr lang="en-US" altLang="zh-CN" smtClean="0"/>
              <a:t>How to obtain normal forms?</a:t>
            </a:r>
          </a:p>
        </p:txBody>
      </p:sp>
      <p:graphicFrame>
        <p:nvGraphicFramePr>
          <p:cNvPr id="14338" name="Object 4"/>
          <p:cNvGraphicFramePr>
            <a:graphicFrameLocks noChangeAspect="1"/>
          </p:cNvGraphicFramePr>
          <p:nvPr>
            <p:ph sz="quarter" idx="1"/>
          </p:nvPr>
        </p:nvGraphicFramePr>
        <p:xfrm>
          <a:off x="3275013" y="2636838"/>
          <a:ext cx="288925" cy="222250"/>
        </p:xfrm>
        <a:graphic>
          <a:graphicData uri="http://schemas.openxmlformats.org/presentationml/2006/ole">
            <p:oleObj spid="_x0000_s46082" name="Equation" r:id="rId4" imgW="164880" imgH="126720" progId="">
              <p:embed/>
            </p:oleObj>
          </a:graphicData>
        </a:graphic>
      </p:graphicFrame>
      <p:graphicFrame>
        <p:nvGraphicFramePr>
          <p:cNvPr id="14339" name="Object 7"/>
          <p:cNvGraphicFramePr>
            <a:graphicFrameLocks noChangeAspect="1"/>
          </p:cNvGraphicFramePr>
          <p:nvPr>
            <p:ph sz="quarter" idx="2"/>
          </p:nvPr>
        </p:nvGraphicFramePr>
        <p:xfrm>
          <a:off x="3924300" y="2636838"/>
          <a:ext cx="287338" cy="287337"/>
        </p:xfrm>
        <a:graphic>
          <a:graphicData uri="http://schemas.openxmlformats.org/presentationml/2006/ole">
            <p:oleObj spid="_x0000_s46083" name="Equation" r:id="rId5" imgW="126720" imgH="126720" progId="">
              <p:embed/>
            </p:oleObj>
          </a:graphicData>
        </a:graphic>
      </p:graphicFrame>
      <p:graphicFrame>
        <p:nvGraphicFramePr>
          <p:cNvPr id="14340" name="Object 10"/>
          <p:cNvGraphicFramePr>
            <a:graphicFrameLocks noChangeAspect="1"/>
          </p:cNvGraphicFramePr>
          <p:nvPr>
            <p:ph sz="quarter" idx="3"/>
          </p:nvPr>
        </p:nvGraphicFramePr>
        <p:xfrm>
          <a:off x="3276600" y="3213100"/>
          <a:ext cx="647700" cy="263525"/>
        </p:xfrm>
        <a:graphic>
          <a:graphicData uri="http://schemas.openxmlformats.org/presentationml/2006/ole">
            <p:oleObj spid="_x0000_s46084" name="Equation" r:id="rId6" imgW="406080" imgH="164880" progId="">
              <p:embed/>
            </p:oleObj>
          </a:graphicData>
        </a:graphic>
      </p:graphicFrame>
      <p:graphicFrame>
        <p:nvGraphicFramePr>
          <p:cNvPr id="14341" name="Object 16"/>
          <p:cNvGraphicFramePr>
            <a:graphicFrameLocks noChangeAspect="1"/>
          </p:cNvGraphicFramePr>
          <p:nvPr/>
        </p:nvGraphicFramePr>
        <p:xfrm>
          <a:off x="2916238" y="4581525"/>
          <a:ext cx="193675" cy="215900"/>
        </p:xfrm>
        <a:graphic>
          <a:graphicData uri="http://schemas.openxmlformats.org/presentationml/2006/ole">
            <p:oleObj spid="_x0000_s46085" name="Equation" r:id="rId7" imgW="114120" imgH="126720" progId="">
              <p:embed/>
            </p:oleObj>
          </a:graphicData>
        </a:graphic>
      </p:graphicFrame>
      <p:graphicFrame>
        <p:nvGraphicFramePr>
          <p:cNvPr id="14342" name="Object 17"/>
          <p:cNvGraphicFramePr>
            <a:graphicFrameLocks noChangeAspect="1"/>
          </p:cNvGraphicFramePr>
          <p:nvPr/>
        </p:nvGraphicFramePr>
        <p:xfrm>
          <a:off x="5026025" y="4076700"/>
          <a:ext cx="193675" cy="215900"/>
        </p:xfrm>
        <a:graphic>
          <a:graphicData uri="http://schemas.openxmlformats.org/presentationml/2006/ole">
            <p:oleObj spid="_x0000_s46086" name="Equation" r:id="rId8" imgW="114120" imgH="126720" progId="">
              <p:embed/>
            </p:oleObj>
          </a:graphicData>
        </a:graphic>
      </p:graphicFrame>
      <p:graphicFrame>
        <p:nvGraphicFramePr>
          <p:cNvPr id="14343" name="Object 18"/>
          <p:cNvGraphicFramePr>
            <a:graphicFrameLocks noChangeAspect="1"/>
          </p:cNvGraphicFramePr>
          <p:nvPr/>
        </p:nvGraphicFramePr>
        <p:xfrm>
          <a:off x="2843213" y="4005263"/>
          <a:ext cx="287337" cy="261937"/>
        </p:xfrm>
        <a:graphic>
          <a:graphicData uri="http://schemas.openxmlformats.org/presentationml/2006/ole">
            <p:oleObj spid="_x0000_s46087" name="Equation" r:id="rId9" imgW="139680" imgH="126720" progId="">
              <p:embed/>
            </p:oleObj>
          </a:graphicData>
        </a:graphic>
      </p:graphicFrame>
      <p:graphicFrame>
        <p:nvGraphicFramePr>
          <p:cNvPr id="14344" name="Object 20"/>
          <p:cNvGraphicFramePr>
            <a:graphicFrameLocks noChangeAspect="1"/>
          </p:cNvGraphicFramePr>
          <p:nvPr/>
        </p:nvGraphicFramePr>
        <p:xfrm>
          <a:off x="5795963" y="3219450"/>
          <a:ext cx="288925" cy="209550"/>
        </p:xfrm>
        <a:graphic>
          <a:graphicData uri="http://schemas.openxmlformats.org/presentationml/2006/ole">
            <p:oleObj spid="_x0000_s46088" name="Equation" r:id="rId10" imgW="139680" imgH="101520" progId="">
              <p:embed/>
            </p:oleObj>
          </a:graphicData>
        </a:graphic>
      </p:graphicFrame>
      <p:graphicFrame>
        <p:nvGraphicFramePr>
          <p:cNvPr id="14345" name="Object 21"/>
          <p:cNvGraphicFramePr>
            <a:graphicFrameLocks noChangeAspect="1"/>
          </p:cNvGraphicFramePr>
          <p:nvPr/>
        </p:nvGraphicFramePr>
        <p:xfrm>
          <a:off x="1403350" y="3500438"/>
          <a:ext cx="288925" cy="209550"/>
        </p:xfrm>
        <a:graphic>
          <a:graphicData uri="http://schemas.openxmlformats.org/presentationml/2006/ole">
            <p:oleObj spid="_x0000_s46089" name="Equation" r:id="rId11" imgW="139680" imgH="101520" progId="">
              <p:embed/>
            </p:oleObj>
          </a:graphicData>
        </a:graphic>
      </p:graphicFrame>
      <p:graphicFrame>
        <p:nvGraphicFramePr>
          <p:cNvPr id="14346" name="Object 22"/>
          <p:cNvGraphicFramePr>
            <a:graphicFrameLocks noChangeAspect="1"/>
          </p:cNvGraphicFramePr>
          <p:nvPr/>
        </p:nvGraphicFramePr>
        <p:xfrm>
          <a:off x="4932363" y="4581525"/>
          <a:ext cx="287337" cy="261938"/>
        </p:xfrm>
        <a:graphic>
          <a:graphicData uri="http://schemas.openxmlformats.org/presentationml/2006/ole">
            <p:oleObj spid="_x0000_s46090" name="Equation" r:id="rId12" imgW="139680" imgH="126720"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CN" smtClean="0"/>
              <a:t>How to obtain normal forms?</a:t>
            </a:r>
          </a:p>
        </p:txBody>
      </p:sp>
      <p:graphicFrame>
        <p:nvGraphicFramePr>
          <p:cNvPr id="15362" name="Object 3"/>
          <p:cNvGraphicFramePr>
            <a:graphicFrameLocks noChangeAspect="1"/>
          </p:cNvGraphicFramePr>
          <p:nvPr>
            <p:ph sz="half" idx="1"/>
          </p:nvPr>
        </p:nvGraphicFramePr>
        <p:xfrm>
          <a:off x="3132138" y="1930400"/>
          <a:ext cx="1873250" cy="328613"/>
        </p:xfrm>
        <a:graphic>
          <a:graphicData uri="http://schemas.openxmlformats.org/presentationml/2006/ole">
            <p:oleObj spid="_x0000_s47106" name="Equation" r:id="rId4" imgW="1155600" imgH="203040" progId="">
              <p:embed/>
            </p:oleObj>
          </a:graphicData>
        </a:graphic>
      </p:graphicFrame>
      <p:graphicFrame>
        <p:nvGraphicFramePr>
          <p:cNvPr id="15363" name="Object 5"/>
          <p:cNvGraphicFramePr>
            <a:graphicFrameLocks noChangeAspect="1"/>
          </p:cNvGraphicFramePr>
          <p:nvPr>
            <p:ph sz="quarter" idx="2"/>
          </p:nvPr>
        </p:nvGraphicFramePr>
        <p:xfrm>
          <a:off x="2051050" y="3011488"/>
          <a:ext cx="2087563" cy="330200"/>
        </p:xfrm>
        <a:graphic>
          <a:graphicData uri="http://schemas.openxmlformats.org/presentationml/2006/ole">
            <p:oleObj spid="_x0000_s47107" name="Equation" r:id="rId5" imgW="1282680" imgH="203040" progId="">
              <p:embed/>
            </p:oleObj>
          </a:graphicData>
        </a:graphic>
      </p:graphicFrame>
      <p:graphicFrame>
        <p:nvGraphicFramePr>
          <p:cNvPr id="15364" name="Object 7"/>
          <p:cNvGraphicFramePr>
            <a:graphicFrameLocks noChangeAspect="1"/>
          </p:cNvGraphicFramePr>
          <p:nvPr>
            <p:ph sz="quarter" idx="3"/>
          </p:nvPr>
        </p:nvGraphicFramePr>
        <p:xfrm>
          <a:off x="2051050" y="3541713"/>
          <a:ext cx="4392613" cy="1984375"/>
        </p:xfrm>
        <a:graphic>
          <a:graphicData uri="http://schemas.openxmlformats.org/presentationml/2006/ole">
            <p:oleObj spid="_x0000_s47108" name="Equation" r:id="rId6" imgW="2501640" imgH="1130040" progId="">
              <p:embed/>
            </p:oleObj>
          </a:graphicData>
        </a:graphic>
      </p:graphicFrame>
      <p:sp>
        <p:nvSpPr>
          <p:cNvPr id="15366" name="Rectangle 9"/>
          <p:cNvSpPr>
            <a:spLocks noChangeArrowheads="1"/>
          </p:cNvSpPr>
          <p:nvPr/>
        </p:nvSpPr>
        <p:spPr bwMode="auto">
          <a:xfrm>
            <a:off x="684213" y="1484313"/>
            <a:ext cx="7559675" cy="366712"/>
          </a:xfrm>
          <a:prstGeom prst="rect">
            <a:avLst/>
          </a:prstGeom>
          <a:noFill/>
          <a:ln w="9525">
            <a:noFill/>
            <a:miter lim="800000"/>
            <a:headEnd/>
            <a:tailEnd/>
          </a:ln>
        </p:spPr>
        <p:txBody>
          <a:bodyPr>
            <a:spAutoFit/>
          </a:bodyPr>
          <a:lstStyle/>
          <a:p>
            <a:r>
              <a:rPr lang="en-US" altLang="zh-CN" b="1" i="1"/>
              <a:t>Example.</a:t>
            </a:r>
            <a:r>
              <a:rPr lang="en-US" altLang="zh-CN"/>
              <a:t> Convert the following formula into a conjunctive normal form.</a:t>
            </a:r>
          </a:p>
        </p:txBody>
      </p:sp>
      <p:sp>
        <p:nvSpPr>
          <p:cNvPr id="15367" name="Rectangle 10"/>
          <p:cNvSpPr>
            <a:spLocks noChangeArrowheads="1"/>
          </p:cNvSpPr>
          <p:nvPr/>
        </p:nvSpPr>
        <p:spPr bwMode="auto">
          <a:xfrm>
            <a:off x="611188" y="2565400"/>
            <a:ext cx="7488237" cy="366713"/>
          </a:xfrm>
          <a:prstGeom prst="rect">
            <a:avLst/>
          </a:prstGeom>
          <a:noFill/>
          <a:ln w="9525">
            <a:noFill/>
            <a:miter lim="800000"/>
            <a:headEnd/>
            <a:tailEnd/>
          </a:ln>
        </p:spPr>
        <p:txBody>
          <a:bodyPr>
            <a:spAutoFit/>
          </a:bodyPr>
          <a:lstStyle/>
          <a:p>
            <a:r>
              <a:rPr lang="en-US" altLang="zh-CN"/>
              <a:t>The conjunctive normal form can be found by the following derivations: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4"/>
          <p:cNvSpPr>
            <a:spLocks noGrp="1" noChangeArrowheads="1"/>
          </p:cNvSpPr>
          <p:nvPr>
            <p:ph type="title" sz="quarter"/>
          </p:nvPr>
        </p:nvSpPr>
        <p:spPr/>
        <p:txBody>
          <a:bodyPr/>
          <a:lstStyle/>
          <a:p>
            <a:pPr eaLnBrk="1" hangingPunct="1"/>
            <a:r>
              <a:rPr lang="en-US" altLang="zh-CN" smtClean="0"/>
              <a:t>Example</a:t>
            </a:r>
          </a:p>
        </p:txBody>
      </p:sp>
      <p:graphicFrame>
        <p:nvGraphicFramePr>
          <p:cNvPr id="16386" name="Object 4"/>
          <p:cNvGraphicFramePr>
            <a:graphicFrameLocks noChangeAspect="1"/>
          </p:cNvGraphicFramePr>
          <p:nvPr>
            <p:ph sz="quarter" idx="1"/>
          </p:nvPr>
        </p:nvGraphicFramePr>
        <p:xfrm>
          <a:off x="2659063" y="2133600"/>
          <a:ext cx="2239962" cy="317500"/>
        </p:xfrm>
        <a:graphic>
          <a:graphicData uri="http://schemas.openxmlformats.org/presentationml/2006/ole">
            <p:oleObj spid="_x0000_s48130" name="Equation" r:id="rId4" imgW="1612800" imgH="228600" progId="">
              <p:embed/>
            </p:oleObj>
          </a:graphicData>
        </a:graphic>
      </p:graphicFrame>
      <p:graphicFrame>
        <p:nvGraphicFramePr>
          <p:cNvPr id="16387" name="Object 7"/>
          <p:cNvGraphicFramePr>
            <a:graphicFrameLocks noChangeAspect="1"/>
          </p:cNvGraphicFramePr>
          <p:nvPr>
            <p:ph sz="quarter" idx="2"/>
          </p:nvPr>
        </p:nvGraphicFramePr>
        <p:xfrm>
          <a:off x="1903413" y="2565400"/>
          <a:ext cx="4614862" cy="346075"/>
        </p:xfrm>
        <a:graphic>
          <a:graphicData uri="http://schemas.openxmlformats.org/presentationml/2006/ole">
            <p:oleObj spid="_x0000_s48131" name="Equation" r:id="rId5" imgW="3047760" imgH="228600" progId="">
              <p:embed/>
            </p:oleObj>
          </a:graphicData>
        </a:graphic>
      </p:graphicFrame>
      <p:graphicFrame>
        <p:nvGraphicFramePr>
          <p:cNvPr id="16388" name="Object 10"/>
          <p:cNvGraphicFramePr>
            <a:graphicFrameLocks noChangeAspect="1"/>
          </p:cNvGraphicFramePr>
          <p:nvPr>
            <p:ph sz="quarter" idx="3"/>
          </p:nvPr>
        </p:nvGraphicFramePr>
        <p:xfrm>
          <a:off x="2001838" y="4510088"/>
          <a:ext cx="4202112" cy="287337"/>
        </p:xfrm>
        <a:graphic>
          <a:graphicData uri="http://schemas.openxmlformats.org/presentationml/2006/ole">
            <p:oleObj spid="_x0000_s48132" name="Equation" r:id="rId6" imgW="2971800" imgH="203040" progId="">
              <p:embed/>
            </p:oleObj>
          </a:graphicData>
        </a:graphic>
      </p:graphicFrame>
      <p:graphicFrame>
        <p:nvGraphicFramePr>
          <p:cNvPr id="16389" name="Object 13"/>
          <p:cNvGraphicFramePr>
            <a:graphicFrameLocks noChangeAspect="1"/>
          </p:cNvGraphicFramePr>
          <p:nvPr>
            <p:ph sz="quarter" idx="4"/>
          </p:nvPr>
        </p:nvGraphicFramePr>
        <p:xfrm>
          <a:off x="1763713" y="4892675"/>
          <a:ext cx="576262" cy="249238"/>
        </p:xfrm>
        <a:graphic>
          <a:graphicData uri="http://schemas.openxmlformats.org/presentationml/2006/ole">
            <p:oleObj spid="_x0000_s48133" name="Equation" r:id="rId7" imgW="469800" imgH="203040" progId="">
              <p:embed/>
            </p:oleObj>
          </a:graphicData>
        </a:graphic>
      </p:graphicFrame>
      <p:sp>
        <p:nvSpPr>
          <p:cNvPr id="16391" name="Rectangle 16"/>
          <p:cNvSpPr>
            <a:spLocks noChangeArrowheads="1"/>
          </p:cNvSpPr>
          <p:nvPr/>
        </p:nvSpPr>
        <p:spPr bwMode="auto">
          <a:xfrm>
            <a:off x="539750" y="1773238"/>
            <a:ext cx="6127750" cy="366712"/>
          </a:xfrm>
          <a:prstGeom prst="rect">
            <a:avLst/>
          </a:prstGeom>
          <a:noFill/>
          <a:ln w="9525">
            <a:noFill/>
            <a:miter lim="800000"/>
            <a:headEnd/>
            <a:tailEnd/>
          </a:ln>
        </p:spPr>
        <p:txBody>
          <a:bodyPr wrap="none">
            <a:spAutoFit/>
          </a:bodyPr>
          <a:lstStyle/>
          <a:p>
            <a:r>
              <a:rPr lang="en-US" altLang="zh-CN"/>
              <a:t>Convert the following formula into conjunctive normal form.</a:t>
            </a:r>
          </a:p>
        </p:txBody>
      </p:sp>
      <p:sp>
        <p:nvSpPr>
          <p:cNvPr id="16392" name="Rectangle 17"/>
          <p:cNvSpPr>
            <a:spLocks noChangeArrowheads="1"/>
          </p:cNvSpPr>
          <p:nvPr/>
        </p:nvSpPr>
        <p:spPr bwMode="auto">
          <a:xfrm>
            <a:off x="546100" y="2565400"/>
            <a:ext cx="1174750" cy="366713"/>
          </a:xfrm>
          <a:prstGeom prst="rect">
            <a:avLst/>
          </a:prstGeom>
          <a:noFill/>
          <a:ln w="9525">
            <a:noFill/>
            <a:miter lim="800000"/>
            <a:headEnd/>
            <a:tailEnd/>
          </a:ln>
        </p:spPr>
        <p:txBody>
          <a:bodyPr wrap="none">
            <a:spAutoFit/>
          </a:bodyPr>
          <a:lstStyle/>
          <a:p>
            <a:r>
              <a:rPr lang="en-US" altLang="zh-CN" b="1" i="1"/>
              <a:t>Solution:</a:t>
            </a:r>
          </a:p>
        </p:txBody>
      </p:sp>
      <p:sp>
        <p:nvSpPr>
          <p:cNvPr id="16393" name="Rectangle 18"/>
          <p:cNvSpPr>
            <a:spLocks noChangeArrowheads="1"/>
          </p:cNvSpPr>
          <p:nvPr/>
        </p:nvSpPr>
        <p:spPr bwMode="auto">
          <a:xfrm>
            <a:off x="539750" y="3284538"/>
            <a:ext cx="7561263" cy="1190625"/>
          </a:xfrm>
          <a:prstGeom prst="rect">
            <a:avLst/>
          </a:prstGeom>
          <a:noFill/>
          <a:ln w="9525">
            <a:noFill/>
            <a:miter lim="800000"/>
            <a:headEnd/>
            <a:tailEnd/>
          </a:ln>
        </p:spPr>
        <p:txBody>
          <a:bodyPr>
            <a:spAutoFit/>
          </a:bodyPr>
          <a:lstStyle/>
          <a:p>
            <a:r>
              <a:rPr lang="en-US" altLang="zh-CN"/>
              <a:t>Once a conjunctive normal form is obtained, it pays to check if further simplifications are possible.</a:t>
            </a:r>
          </a:p>
          <a:p>
            <a:endParaRPr lang="en-US" altLang="zh-CN"/>
          </a:p>
          <a:p>
            <a:r>
              <a:rPr lang="en-US" altLang="zh-CN" b="1" i="1"/>
              <a:t>Example.</a:t>
            </a:r>
            <a:r>
              <a:rPr lang="en-US" altLang="zh-CN"/>
              <a:t> Simplify the following conjunctive normal form:</a:t>
            </a:r>
          </a:p>
        </p:txBody>
      </p:sp>
      <p:sp>
        <p:nvSpPr>
          <p:cNvPr id="16394" name="Rectangle 19"/>
          <p:cNvSpPr>
            <a:spLocks noChangeArrowheads="1"/>
          </p:cNvSpPr>
          <p:nvPr/>
        </p:nvSpPr>
        <p:spPr bwMode="auto">
          <a:xfrm>
            <a:off x="546100" y="4797425"/>
            <a:ext cx="1174750" cy="366713"/>
          </a:xfrm>
          <a:prstGeom prst="rect">
            <a:avLst/>
          </a:prstGeom>
          <a:noFill/>
          <a:ln w="9525">
            <a:noFill/>
            <a:miter lim="800000"/>
            <a:headEnd/>
            <a:tailEnd/>
          </a:ln>
        </p:spPr>
        <p:txBody>
          <a:bodyPr wrap="none">
            <a:spAutoFit/>
          </a:bodyPr>
          <a:lstStyle/>
          <a:p>
            <a:r>
              <a:rPr lang="en-US" altLang="zh-CN" b="1" i="1"/>
              <a:t>Solution: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smtClean="0"/>
              <a:t>Disjunctive normal forms from truth tables</a:t>
            </a:r>
          </a:p>
        </p:txBody>
      </p:sp>
      <p:sp>
        <p:nvSpPr>
          <p:cNvPr id="26627" name="Rectangle 4"/>
          <p:cNvSpPr>
            <a:spLocks noChangeArrowheads="1"/>
          </p:cNvSpPr>
          <p:nvPr/>
        </p:nvSpPr>
        <p:spPr bwMode="auto">
          <a:xfrm>
            <a:off x="684213" y="1916113"/>
            <a:ext cx="7559675" cy="3113087"/>
          </a:xfrm>
          <a:prstGeom prst="rect">
            <a:avLst/>
          </a:prstGeom>
          <a:noFill/>
          <a:ln w="9525">
            <a:noFill/>
            <a:miter lim="800000"/>
            <a:headEnd/>
            <a:tailEnd/>
          </a:ln>
        </p:spPr>
        <p:txBody>
          <a:bodyPr>
            <a:spAutoFit/>
          </a:bodyPr>
          <a:lstStyle/>
          <a:p>
            <a:r>
              <a:rPr lang="en-US" altLang="zh-CN"/>
              <a:t>So far we have shown how to find the truth table of a logical formula. The reverse is also possible. One can convert any given truth table into a formula. The formula obtained in this way is already in disjunctive normal form.</a:t>
            </a:r>
          </a:p>
          <a:p>
            <a:endParaRPr lang="en-US" altLang="zh-CN"/>
          </a:p>
          <a:p>
            <a:endParaRPr lang="en-US" altLang="zh-CN"/>
          </a:p>
          <a:p>
            <a:r>
              <a:rPr lang="en-US" altLang="zh-CN"/>
              <a:t>In fact, the conceptually easiest method to find the normal form of a formula is by using truth tables. Unfortunately, truth tables grow exponentially with the number of variables, which makes this method unattractive for formulas with many variables.</a:t>
            </a:r>
          </a:p>
          <a:p>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p:cNvSpPr>
            <a:spLocks noChangeArrowheads="1"/>
          </p:cNvSpPr>
          <p:nvPr/>
        </p:nvSpPr>
        <p:spPr bwMode="auto">
          <a:xfrm>
            <a:off x="611188" y="1545084"/>
            <a:ext cx="7993260" cy="1200329"/>
          </a:xfrm>
          <a:prstGeom prst="rect">
            <a:avLst/>
          </a:prstGeom>
          <a:noFill/>
          <a:ln w="9525">
            <a:noFill/>
            <a:miter lim="800000"/>
            <a:headEnd/>
            <a:tailEnd/>
          </a:ln>
        </p:spPr>
        <p:txBody>
          <a:bodyPr wrap="square">
            <a:spAutoFit/>
          </a:bodyPr>
          <a:lstStyle/>
          <a:p>
            <a:r>
              <a:rPr lang="en-US" altLang="zh-CN" dirty="0"/>
              <a:t>Generally, a truth table gives truth values of some formula for all possible assignments. The table below gives an example of truth table for a certain formula F. The truth values of F depends on the three variables P, Q, R.</a:t>
            </a:r>
          </a:p>
          <a:p>
            <a:endParaRPr lang="en-US" altLang="zh-CN" dirty="0"/>
          </a:p>
        </p:txBody>
      </p:sp>
      <p:sp>
        <p:nvSpPr>
          <p:cNvPr id="17412" name="Rectangle 4"/>
          <p:cNvSpPr>
            <a:spLocks noGrp="1" noChangeArrowheads="1"/>
          </p:cNvSpPr>
          <p:nvPr>
            <p:ph type="title"/>
          </p:nvPr>
        </p:nvSpPr>
        <p:spPr/>
        <p:txBody>
          <a:bodyPr/>
          <a:lstStyle/>
          <a:p>
            <a:pPr eaLnBrk="1" hangingPunct="1"/>
            <a:r>
              <a:rPr lang="en-US" altLang="zh-CN" smtClean="0"/>
              <a:t>Truth (Boolean) functions</a:t>
            </a:r>
          </a:p>
        </p:txBody>
      </p:sp>
      <p:pic>
        <p:nvPicPr>
          <p:cNvPr id="17413" name="Picture 8"/>
          <p:cNvPicPr>
            <a:picLocks noChangeAspect="1" noChangeArrowheads="1"/>
          </p:cNvPicPr>
          <p:nvPr/>
        </p:nvPicPr>
        <p:blipFill>
          <a:blip r:embed="rId3" cstate="print"/>
          <a:srcRect/>
          <a:stretch>
            <a:fillRect/>
          </a:stretch>
        </p:blipFill>
        <p:spPr bwMode="auto">
          <a:xfrm>
            <a:off x="539552" y="3068960"/>
            <a:ext cx="2298700" cy="3167062"/>
          </a:xfrm>
          <a:prstGeom prst="rect">
            <a:avLst/>
          </a:prstGeom>
          <a:noFill/>
          <a:ln w="9525">
            <a:noFill/>
            <a:miter lim="800000"/>
            <a:headEnd/>
            <a:tailEnd/>
          </a:ln>
        </p:spPr>
      </p:pic>
      <p:sp>
        <p:nvSpPr>
          <p:cNvPr id="6" name="Rectangle 6"/>
          <p:cNvSpPr>
            <a:spLocks noChangeArrowheads="1"/>
          </p:cNvSpPr>
          <p:nvPr/>
        </p:nvSpPr>
        <p:spPr bwMode="auto">
          <a:xfrm>
            <a:off x="3347864" y="2627034"/>
            <a:ext cx="4968552" cy="3693319"/>
          </a:xfrm>
          <a:prstGeom prst="rect">
            <a:avLst/>
          </a:prstGeom>
          <a:noFill/>
          <a:ln w="9525">
            <a:noFill/>
            <a:miter lim="800000"/>
            <a:headEnd/>
            <a:tailEnd/>
          </a:ln>
        </p:spPr>
        <p:txBody>
          <a:bodyPr wrap="square">
            <a:spAutoFit/>
          </a:bodyPr>
          <a:lstStyle/>
          <a:p>
            <a:r>
              <a:rPr lang="en-US" altLang="zh-CN" dirty="0" smtClean="0">
                <a:solidFill>
                  <a:srgbClr val="FF0000"/>
                </a:solidFill>
              </a:rPr>
              <a:t>How to make a disjunctive normal form of F?</a:t>
            </a:r>
          </a:p>
          <a:p>
            <a:endParaRPr lang="en-US" altLang="zh-CN" dirty="0" smtClean="0">
              <a:solidFill>
                <a:srgbClr val="FF0000"/>
              </a:solidFill>
            </a:endParaRPr>
          </a:p>
          <a:p>
            <a:r>
              <a:rPr lang="en-US" altLang="zh-CN" dirty="0" smtClean="0">
                <a:solidFill>
                  <a:srgbClr val="FF0000"/>
                </a:solidFill>
              </a:rPr>
              <a:t>For each row with F = 1, write the conjunction of literals that makes it 1 </a:t>
            </a:r>
            <a:endParaRPr lang="en-US" altLang="zh-CN" dirty="0">
              <a:solidFill>
                <a:srgbClr val="FF0000"/>
              </a:solidFill>
            </a:endParaRPr>
          </a:p>
          <a:p>
            <a:r>
              <a:rPr lang="en-US" altLang="zh-CN" dirty="0" smtClean="0">
                <a:solidFill>
                  <a:srgbClr val="FF0000"/>
                </a:solidFill>
              </a:rPr>
              <a:t>Make a disjunction of all the terms above to form a disjunctive normal form of F. </a:t>
            </a:r>
          </a:p>
          <a:p>
            <a:endParaRPr lang="en-US" altLang="zh-CN" dirty="0">
              <a:solidFill>
                <a:srgbClr val="FF0000"/>
              </a:solidFill>
            </a:endParaRPr>
          </a:p>
          <a:p>
            <a:r>
              <a:rPr lang="en-US" altLang="zh-CN" dirty="0" smtClean="0">
                <a:solidFill>
                  <a:srgbClr val="FF0000"/>
                </a:solidFill>
              </a:rPr>
              <a:t>How to make a conjunctive normal form of F?</a:t>
            </a:r>
          </a:p>
          <a:p>
            <a:endParaRPr lang="en-US" altLang="zh-CN" dirty="0" smtClean="0">
              <a:solidFill>
                <a:srgbClr val="FF0000"/>
              </a:solidFill>
            </a:endParaRPr>
          </a:p>
          <a:p>
            <a:r>
              <a:rPr lang="en-US" altLang="zh-CN" dirty="0" smtClean="0">
                <a:solidFill>
                  <a:srgbClr val="FF0000"/>
                </a:solidFill>
              </a:rPr>
              <a:t>Do the DNF for ~F as above  </a:t>
            </a:r>
          </a:p>
          <a:p>
            <a:r>
              <a:rPr lang="en-US" altLang="zh-CN" dirty="0" smtClean="0">
                <a:solidFill>
                  <a:srgbClr val="FF0000"/>
                </a:solidFill>
              </a:rPr>
              <a:t>Apply ~ to the resulting DNF, to obtain CNF </a:t>
            </a:r>
          </a:p>
          <a:p>
            <a:endParaRPr lang="en-US" altLang="zh-CN" dirty="0">
              <a:solidFill>
                <a:srgbClr val="FF0000"/>
              </a:solidFill>
            </a:endParaRPr>
          </a:p>
          <a:p>
            <a:r>
              <a:rPr lang="en-US" altLang="zh-CN" b="1" dirty="0" smtClean="0">
                <a:solidFill>
                  <a:srgbClr val="FF0000"/>
                </a:solidFill>
              </a:rPr>
              <a:t>Exercise… </a:t>
            </a: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40" name="Rectangle 13"/>
          <p:cNvSpPr>
            <a:spLocks noChangeArrowheads="1"/>
          </p:cNvSpPr>
          <p:nvPr/>
        </p:nvSpPr>
        <p:spPr bwMode="auto">
          <a:xfrm>
            <a:off x="684213" y="1412875"/>
            <a:ext cx="7704137" cy="4486275"/>
          </a:xfrm>
          <a:prstGeom prst="rect">
            <a:avLst/>
          </a:prstGeom>
          <a:noFill/>
          <a:ln w="9525">
            <a:noFill/>
            <a:miter lim="800000"/>
            <a:headEnd/>
            <a:tailEnd/>
          </a:ln>
        </p:spPr>
        <p:txBody>
          <a:bodyPr>
            <a:spAutoFit/>
          </a:bodyPr>
          <a:lstStyle/>
          <a:p>
            <a:r>
              <a:rPr lang="en-US" altLang="zh-CN"/>
              <a:t>To convert a Boolean function into a formula, one makes use of </a:t>
            </a:r>
            <a:r>
              <a:rPr lang="en-US" altLang="zh-CN" i="1"/>
              <a:t>minterms</a:t>
            </a:r>
            <a:r>
              <a:rPr lang="en-US" altLang="zh-CN"/>
              <a:t>.</a:t>
            </a:r>
          </a:p>
          <a:p>
            <a:endParaRPr lang="en-US" altLang="zh-CN"/>
          </a:p>
          <a:p>
            <a:r>
              <a:rPr lang="en-US" altLang="zh-CN" b="1" i="1"/>
              <a:t>Definition.</a:t>
            </a:r>
            <a:r>
              <a:rPr lang="en-US" altLang="zh-CN"/>
              <a:t> A </a:t>
            </a:r>
            <a:r>
              <a:rPr lang="en-US" altLang="zh-CN" i="1"/>
              <a:t>minterm</a:t>
            </a:r>
            <a:r>
              <a:rPr lang="en-US" altLang="zh-CN"/>
              <a:t> is a conjunction of literals in which each variable is represented exactly once.</a:t>
            </a:r>
          </a:p>
          <a:p>
            <a:r>
              <a:rPr lang="en-US" altLang="zh-CN"/>
              <a:t> </a:t>
            </a:r>
          </a:p>
          <a:p>
            <a:r>
              <a:rPr lang="en-US" altLang="zh-CN" b="1" i="1"/>
              <a:t>Example:</a:t>
            </a:r>
            <a:r>
              <a:rPr lang="en-US" altLang="zh-CN"/>
              <a:t> If a Boolean function has the variables P, Q, R then                 is a minterm but             and               are not.</a:t>
            </a:r>
          </a:p>
          <a:p>
            <a:r>
              <a:rPr lang="en-US" altLang="zh-CN"/>
              <a:t> </a:t>
            </a:r>
          </a:p>
          <a:p>
            <a:r>
              <a:rPr lang="en-US" altLang="zh-CN"/>
              <a:t>Each minterm is true for exactly one assignment. For example,                 is true if p is 1, Q is 0 and r is 1. Any deviation from this assignment would make this particular minterm false.</a:t>
            </a:r>
          </a:p>
          <a:p>
            <a:r>
              <a:rPr lang="en-US" altLang="zh-CN"/>
              <a:t> </a:t>
            </a:r>
          </a:p>
          <a:p>
            <a:r>
              <a:rPr lang="en-US" altLang="zh-CN"/>
              <a:t>A disjunction of minterms is true only if at least one of its constituents minterms is true. For example,</a:t>
            </a:r>
          </a:p>
          <a:p>
            <a:r>
              <a:rPr lang="en-US" altLang="zh-CN"/>
              <a:t> </a:t>
            </a:r>
          </a:p>
          <a:p>
            <a:r>
              <a:rPr lang="en-US" altLang="zh-CN"/>
              <a:t>is only true if at least one of                                                           true</a:t>
            </a:r>
          </a:p>
        </p:txBody>
      </p:sp>
      <p:sp>
        <p:nvSpPr>
          <p:cNvPr id="18441" name="Rectangle 2"/>
          <p:cNvSpPr>
            <a:spLocks noGrp="1" noChangeArrowheads="1"/>
          </p:cNvSpPr>
          <p:nvPr>
            <p:ph type="title" sz="quarter"/>
          </p:nvPr>
        </p:nvSpPr>
        <p:spPr/>
        <p:txBody>
          <a:bodyPr/>
          <a:lstStyle/>
          <a:p>
            <a:pPr eaLnBrk="1" hangingPunct="1"/>
            <a:r>
              <a:rPr lang="en-US" altLang="zh-CN" smtClean="0"/>
              <a:t>Boolean functions</a:t>
            </a:r>
          </a:p>
        </p:txBody>
      </p:sp>
      <p:graphicFrame>
        <p:nvGraphicFramePr>
          <p:cNvPr id="18434" name="Object 3"/>
          <p:cNvGraphicFramePr>
            <a:graphicFrameLocks noChangeAspect="1"/>
          </p:cNvGraphicFramePr>
          <p:nvPr>
            <p:ph sz="quarter" idx="1"/>
          </p:nvPr>
        </p:nvGraphicFramePr>
        <p:xfrm>
          <a:off x="7092950" y="2870200"/>
          <a:ext cx="1008063" cy="255588"/>
        </p:xfrm>
        <a:graphic>
          <a:graphicData uri="http://schemas.openxmlformats.org/presentationml/2006/ole">
            <p:oleObj spid="_x0000_s50178" name="Equation" r:id="rId4" imgW="799920" imgH="203040" progId="">
              <p:embed/>
            </p:oleObj>
          </a:graphicData>
        </a:graphic>
      </p:graphicFrame>
      <p:graphicFrame>
        <p:nvGraphicFramePr>
          <p:cNvPr id="18435" name="Object 5"/>
          <p:cNvGraphicFramePr>
            <a:graphicFrameLocks noChangeAspect="1"/>
          </p:cNvGraphicFramePr>
          <p:nvPr>
            <p:ph sz="quarter" idx="2"/>
          </p:nvPr>
        </p:nvGraphicFramePr>
        <p:xfrm>
          <a:off x="2266950" y="3092450"/>
          <a:ext cx="720725" cy="255588"/>
        </p:xfrm>
        <a:graphic>
          <a:graphicData uri="http://schemas.openxmlformats.org/presentationml/2006/ole">
            <p:oleObj spid="_x0000_s50179" name="Equation" r:id="rId5" imgW="571320" imgH="203040" progId="">
              <p:embed/>
            </p:oleObj>
          </a:graphicData>
        </a:graphic>
      </p:graphicFrame>
      <p:graphicFrame>
        <p:nvGraphicFramePr>
          <p:cNvPr id="18436" name="Object 7"/>
          <p:cNvGraphicFramePr>
            <a:graphicFrameLocks noChangeAspect="1"/>
          </p:cNvGraphicFramePr>
          <p:nvPr>
            <p:ph sz="quarter" idx="3"/>
          </p:nvPr>
        </p:nvGraphicFramePr>
        <p:xfrm>
          <a:off x="3419475" y="3101975"/>
          <a:ext cx="936625" cy="246063"/>
        </p:xfrm>
        <a:graphic>
          <a:graphicData uri="http://schemas.openxmlformats.org/presentationml/2006/ole">
            <p:oleObj spid="_x0000_s50180" name="Equation" r:id="rId6" imgW="774360" imgH="203040" progId="">
              <p:embed/>
            </p:oleObj>
          </a:graphicData>
        </a:graphic>
      </p:graphicFrame>
      <p:graphicFrame>
        <p:nvGraphicFramePr>
          <p:cNvPr id="18437" name="Object 9"/>
          <p:cNvGraphicFramePr>
            <a:graphicFrameLocks noChangeAspect="1"/>
          </p:cNvGraphicFramePr>
          <p:nvPr>
            <p:ph sz="quarter" idx="4"/>
          </p:nvPr>
        </p:nvGraphicFramePr>
        <p:xfrm>
          <a:off x="7235825" y="3663950"/>
          <a:ext cx="1008063" cy="255588"/>
        </p:xfrm>
        <a:graphic>
          <a:graphicData uri="http://schemas.openxmlformats.org/presentationml/2006/ole">
            <p:oleObj spid="_x0000_s50181" name="Equation" r:id="rId7" imgW="799920" imgH="203040" progId="">
              <p:embed/>
            </p:oleObj>
          </a:graphicData>
        </a:graphic>
      </p:graphicFrame>
      <p:graphicFrame>
        <p:nvGraphicFramePr>
          <p:cNvPr id="18438" name="Object 11"/>
          <p:cNvGraphicFramePr>
            <a:graphicFrameLocks noChangeAspect="1"/>
          </p:cNvGraphicFramePr>
          <p:nvPr/>
        </p:nvGraphicFramePr>
        <p:xfrm>
          <a:off x="2122488" y="5300663"/>
          <a:ext cx="4178300" cy="317500"/>
        </p:xfrm>
        <a:graphic>
          <a:graphicData uri="http://schemas.openxmlformats.org/presentationml/2006/ole">
            <p:oleObj spid="_x0000_s50182" name="Equation" r:id="rId8" imgW="2679480" imgH="203040" progId="">
              <p:embed/>
            </p:oleObj>
          </a:graphicData>
        </a:graphic>
      </p:graphicFrame>
      <p:graphicFrame>
        <p:nvGraphicFramePr>
          <p:cNvPr id="18439" name="Object 12"/>
          <p:cNvGraphicFramePr>
            <a:graphicFrameLocks noChangeAspect="1"/>
          </p:cNvGraphicFramePr>
          <p:nvPr/>
        </p:nvGraphicFramePr>
        <p:xfrm>
          <a:off x="3522663" y="5589588"/>
          <a:ext cx="3683000" cy="287337"/>
        </p:xfrm>
        <a:graphic>
          <a:graphicData uri="http://schemas.openxmlformats.org/presentationml/2006/ole">
            <p:oleObj spid="_x0000_s50183" name="Equation" r:id="rId9" imgW="2768400" imgH="215640" progId="">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2"/>
          <p:cNvSpPr>
            <a:spLocks noGrp="1" noChangeArrowheads="1"/>
          </p:cNvSpPr>
          <p:nvPr>
            <p:ph type="title"/>
          </p:nvPr>
        </p:nvSpPr>
        <p:spPr/>
        <p:txBody>
          <a:bodyPr/>
          <a:lstStyle/>
          <a:p>
            <a:pPr eaLnBrk="1" hangingPunct="1"/>
            <a:r>
              <a:rPr lang="en-US" altLang="zh-CN" smtClean="0"/>
              <a:t>Adequate set of connectives</a:t>
            </a:r>
          </a:p>
        </p:txBody>
      </p:sp>
      <p:sp>
        <p:nvSpPr>
          <p:cNvPr id="2065" name="Rectangle 3"/>
          <p:cNvSpPr>
            <a:spLocks noGrp="1" noChangeArrowheads="1"/>
          </p:cNvSpPr>
          <p:nvPr>
            <p:ph type="body" sz="half" idx="1"/>
          </p:nvPr>
        </p:nvSpPr>
        <p:spPr>
          <a:xfrm>
            <a:off x="457200" y="1600200"/>
            <a:ext cx="8219256" cy="4853136"/>
          </a:xfrm>
        </p:spPr>
        <p:txBody>
          <a:bodyPr/>
          <a:lstStyle/>
          <a:p>
            <a:pPr eaLnBrk="1" hangingPunct="1">
              <a:lnSpc>
                <a:spcPct val="80000"/>
              </a:lnSpc>
              <a:buFontTx/>
              <a:buNone/>
            </a:pPr>
            <a:r>
              <a:rPr lang="en-US" altLang="zh-CN" sz="2000" dirty="0" smtClean="0"/>
              <a:t>Formulas           and           are tautologically equivalent.</a:t>
            </a:r>
          </a:p>
          <a:p>
            <a:pPr eaLnBrk="1" hangingPunct="1">
              <a:lnSpc>
                <a:spcPct val="80000"/>
              </a:lnSpc>
              <a:buFontTx/>
              <a:buNone/>
            </a:pPr>
            <a:r>
              <a:rPr lang="en-US" altLang="zh-CN" sz="2000" dirty="0" smtClean="0"/>
              <a:t>Then     is </a:t>
            </a:r>
            <a:r>
              <a:rPr lang="en-US" altLang="zh-CN" sz="2000" i="1" dirty="0" smtClean="0"/>
              <a:t>definable</a:t>
            </a:r>
            <a:r>
              <a:rPr lang="en-US" altLang="zh-CN" sz="2000" dirty="0" smtClean="0"/>
              <a:t> in terms of (</a:t>
            </a:r>
            <a:r>
              <a:rPr lang="en-US" altLang="zh-CN" sz="2000" i="1" dirty="0" smtClean="0"/>
              <a:t>or is reducible to or can be</a:t>
            </a:r>
          </a:p>
          <a:p>
            <a:pPr eaLnBrk="1" hangingPunct="1">
              <a:lnSpc>
                <a:spcPct val="80000"/>
              </a:lnSpc>
              <a:buFontTx/>
              <a:buNone/>
            </a:pPr>
            <a:r>
              <a:rPr lang="en-US" altLang="zh-CN" sz="2000" i="1" dirty="0" smtClean="0"/>
              <a:t>expressed in terms of</a:t>
            </a:r>
            <a:r>
              <a:rPr lang="en-US" altLang="zh-CN" sz="2000" dirty="0" smtClean="0"/>
              <a:t>)      and     .  (</a:t>
            </a:r>
            <a:r>
              <a:rPr lang="en-US" altLang="zh-CN" sz="2000" dirty="0" smtClean="0">
                <a:solidFill>
                  <a:srgbClr val="FF0000"/>
                </a:solidFill>
              </a:rPr>
              <a:t>can verify by truth tables</a:t>
            </a:r>
            <a:r>
              <a:rPr lang="en-US" altLang="zh-CN" sz="2000" dirty="0" smtClean="0"/>
              <a:t>) </a:t>
            </a:r>
          </a:p>
          <a:p>
            <a:pPr eaLnBrk="1" hangingPunct="1">
              <a:lnSpc>
                <a:spcPct val="80000"/>
              </a:lnSpc>
              <a:buFontTx/>
              <a:buNone/>
            </a:pPr>
            <a:r>
              <a:rPr lang="en-US" altLang="zh-CN" sz="2000" dirty="0" smtClean="0"/>
              <a:t> Similarly,     is definable in terms of     and     because  </a:t>
            </a:r>
          </a:p>
          <a:p>
            <a:pPr eaLnBrk="1" hangingPunct="1">
              <a:lnSpc>
                <a:spcPct val="80000"/>
              </a:lnSpc>
              <a:buFontTx/>
              <a:buNone/>
            </a:pPr>
            <a:r>
              <a:rPr lang="en-US" altLang="zh-CN" sz="2000" dirty="0" smtClean="0"/>
              <a:t> is tautologically equivalent to    </a:t>
            </a:r>
          </a:p>
          <a:p>
            <a:pPr eaLnBrk="1" hangingPunct="1">
              <a:lnSpc>
                <a:spcPct val="80000"/>
              </a:lnSpc>
              <a:buFontTx/>
              <a:buNone/>
            </a:pPr>
            <a:r>
              <a:rPr lang="en-US" altLang="zh-CN" sz="2000" b="1" dirty="0" smtClean="0"/>
              <a:t>Theorem</a:t>
            </a:r>
            <a:r>
              <a:rPr lang="en-US" altLang="zh-CN" sz="2000" dirty="0" smtClean="0"/>
              <a:t>.            is an adequate set of connectives (given the standard set of connectives is adequate)</a:t>
            </a:r>
          </a:p>
          <a:p>
            <a:pPr eaLnBrk="1" hangingPunct="1">
              <a:lnSpc>
                <a:spcPct val="80000"/>
              </a:lnSpc>
              <a:buFontTx/>
              <a:buNone/>
            </a:pPr>
            <a:r>
              <a:rPr lang="en-US" altLang="zh-CN" sz="2000" b="1" i="1" dirty="0" smtClean="0"/>
              <a:t>Proof.</a:t>
            </a:r>
          </a:p>
          <a:p>
            <a:pPr eaLnBrk="1" hangingPunct="1">
              <a:lnSpc>
                <a:spcPct val="80000"/>
              </a:lnSpc>
              <a:buFontTx/>
              <a:buNone/>
            </a:pPr>
            <a:r>
              <a:rPr lang="en-US" altLang="zh-CN" sz="2000" dirty="0" smtClean="0"/>
              <a:t>For any formulas  A,B</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and</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b="1" dirty="0" smtClean="0">
                <a:solidFill>
                  <a:srgbClr val="FF0000"/>
                </a:solidFill>
              </a:rPr>
              <a:t>Corollary                                           are adequate, given….</a:t>
            </a:r>
          </a:p>
          <a:p>
            <a:pPr eaLnBrk="1" hangingPunct="1">
              <a:lnSpc>
                <a:spcPct val="80000"/>
              </a:lnSpc>
              <a:buFontTx/>
              <a:buNone/>
            </a:pPr>
            <a:r>
              <a:rPr lang="en-US" altLang="zh-CN" sz="2000" b="1" i="1" dirty="0" smtClean="0">
                <a:solidFill>
                  <a:srgbClr val="FF0000"/>
                </a:solidFill>
              </a:rPr>
              <a:t>Proof.</a:t>
            </a:r>
            <a:r>
              <a:rPr lang="en-US" altLang="zh-CN" sz="2000" b="1" dirty="0" smtClean="0">
                <a:solidFill>
                  <a:srgbClr val="FF0000"/>
                </a:solidFill>
              </a:rPr>
              <a:t> </a:t>
            </a:r>
            <a:r>
              <a:rPr lang="en-US" altLang="zh-CN" sz="2000" b="1" dirty="0" smtClean="0">
                <a:solidFill>
                  <a:srgbClr val="FF0000"/>
                </a:solidFill>
              </a:rPr>
              <a:t>Exercise</a:t>
            </a:r>
            <a:r>
              <a:rPr lang="en-US" altLang="zh-CN" sz="2000" b="1" dirty="0" smtClean="0">
                <a:solidFill>
                  <a:srgbClr val="FF0000"/>
                </a:solidFill>
              </a:rPr>
              <a:t> </a:t>
            </a:r>
            <a:r>
              <a:rPr lang="en-US" altLang="zh-CN" sz="2000" b="1" dirty="0" smtClean="0">
                <a:solidFill>
                  <a:srgbClr val="FF0000"/>
                </a:solidFill>
              </a:rPr>
              <a:t>(need to know for exams) </a:t>
            </a:r>
            <a:endParaRPr lang="en-US" altLang="zh-CN" sz="2000" b="1" dirty="0" smtClean="0">
              <a:solidFill>
                <a:srgbClr val="FF0000"/>
              </a:solidFill>
            </a:endParaRPr>
          </a:p>
          <a:p>
            <a:pPr eaLnBrk="1" hangingPunct="1">
              <a:lnSpc>
                <a:spcPct val="80000"/>
              </a:lnSpc>
              <a:buFontTx/>
              <a:buNone/>
            </a:pPr>
            <a:endParaRPr lang="en-US" altLang="zh-CN" sz="2000" b="1" dirty="0" smtClean="0">
              <a:solidFill>
                <a:srgbClr val="FF0000"/>
              </a:solidFill>
            </a:endParaRPr>
          </a:p>
          <a:p>
            <a:pPr eaLnBrk="1" hangingPunct="1">
              <a:lnSpc>
                <a:spcPct val="80000"/>
              </a:lnSpc>
              <a:buFontTx/>
              <a:buNone/>
            </a:pPr>
            <a:r>
              <a:rPr lang="en-US" altLang="zh-CN" sz="2000" b="1" dirty="0" smtClean="0">
                <a:solidFill>
                  <a:srgbClr val="FF0000"/>
                </a:solidFill>
              </a:rPr>
              <a:t>So any adequate set of connectives is sufficient for </a:t>
            </a:r>
            <a:r>
              <a:rPr lang="en-US" altLang="zh-CN" sz="2000" b="1" dirty="0" err="1" smtClean="0">
                <a:solidFill>
                  <a:srgbClr val="FF0000"/>
                </a:solidFill>
              </a:rPr>
              <a:t>wff</a:t>
            </a:r>
            <a:r>
              <a:rPr lang="en-US" altLang="zh-CN" sz="2000" b="1" dirty="0" smtClean="0">
                <a:solidFill>
                  <a:srgbClr val="FF0000"/>
                </a:solidFill>
              </a:rPr>
              <a:t>!</a:t>
            </a:r>
          </a:p>
        </p:txBody>
      </p:sp>
      <p:graphicFrame>
        <p:nvGraphicFramePr>
          <p:cNvPr id="2050" name="Object 8"/>
          <p:cNvGraphicFramePr>
            <a:graphicFrameLocks noChangeAspect="1"/>
          </p:cNvGraphicFramePr>
          <p:nvPr>
            <p:ph sz="quarter" idx="2"/>
          </p:nvPr>
        </p:nvGraphicFramePr>
        <p:xfrm>
          <a:off x="1619250" y="1628775"/>
          <a:ext cx="720725" cy="268288"/>
        </p:xfrm>
        <a:graphic>
          <a:graphicData uri="http://schemas.openxmlformats.org/presentationml/2006/ole">
            <p:oleObj spid="_x0000_s2050" name="Equation" r:id="rId4" imgW="545760" imgH="203040" progId="">
              <p:embed/>
            </p:oleObj>
          </a:graphicData>
        </a:graphic>
      </p:graphicFrame>
      <p:graphicFrame>
        <p:nvGraphicFramePr>
          <p:cNvPr id="2051" name="Object 12"/>
          <p:cNvGraphicFramePr>
            <a:graphicFrameLocks noChangeAspect="1"/>
          </p:cNvGraphicFramePr>
          <p:nvPr>
            <p:ph sz="quarter" idx="3"/>
          </p:nvPr>
        </p:nvGraphicFramePr>
        <p:xfrm>
          <a:off x="2843213" y="1628775"/>
          <a:ext cx="720725" cy="287338"/>
        </p:xfrm>
        <a:graphic>
          <a:graphicData uri="http://schemas.openxmlformats.org/presentationml/2006/ole">
            <p:oleObj spid="_x0000_s2051" name="Equation" r:id="rId5" imgW="622080" imgH="203040" progId="">
              <p:embed/>
            </p:oleObj>
          </a:graphicData>
        </a:graphic>
      </p:graphicFrame>
      <p:graphicFrame>
        <p:nvGraphicFramePr>
          <p:cNvPr id="2052" name="Object 14"/>
          <p:cNvGraphicFramePr>
            <a:graphicFrameLocks noChangeAspect="1"/>
          </p:cNvGraphicFramePr>
          <p:nvPr/>
        </p:nvGraphicFramePr>
        <p:xfrm>
          <a:off x="1187450" y="1982788"/>
          <a:ext cx="288925" cy="222250"/>
        </p:xfrm>
        <a:graphic>
          <a:graphicData uri="http://schemas.openxmlformats.org/presentationml/2006/ole">
            <p:oleObj spid="_x0000_s2052" name="Equation" r:id="rId6" imgW="164880" imgH="126720" progId="">
              <p:embed/>
            </p:oleObj>
          </a:graphicData>
        </a:graphic>
      </p:graphicFrame>
      <p:graphicFrame>
        <p:nvGraphicFramePr>
          <p:cNvPr id="2053" name="Object 15"/>
          <p:cNvGraphicFramePr>
            <a:graphicFrameLocks noChangeAspect="1"/>
          </p:cNvGraphicFramePr>
          <p:nvPr/>
        </p:nvGraphicFramePr>
        <p:xfrm>
          <a:off x="3132138" y="2276475"/>
          <a:ext cx="287337" cy="209550"/>
        </p:xfrm>
        <a:graphic>
          <a:graphicData uri="http://schemas.openxmlformats.org/presentationml/2006/ole">
            <p:oleObj spid="_x0000_s2053" name="Equation" r:id="rId7" imgW="139680" imgH="101520" progId="">
              <p:embed/>
            </p:oleObj>
          </a:graphicData>
        </a:graphic>
      </p:graphicFrame>
      <p:graphicFrame>
        <p:nvGraphicFramePr>
          <p:cNvPr id="2054" name="Object 16"/>
          <p:cNvGraphicFramePr>
            <a:graphicFrameLocks noChangeAspect="1"/>
          </p:cNvGraphicFramePr>
          <p:nvPr/>
        </p:nvGraphicFramePr>
        <p:xfrm>
          <a:off x="3995738" y="2205038"/>
          <a:ext cx="287337" cy="261937"/>
        </p:xfrm>
        <a:graphic>
          <a:graphicData uri="http://schemas.openxmlformats.org/presentationml/2006/ole">
            <p:oleObj spid="_x0000_s2054" name="Equation" r:id="rId8" imgW="139680" imgH="126720" progId="">
              <p:embed/>
            </p:oleObj>
          </a:graphicData>
        </a:graphic>
      </p:graphicFrame>
      <p:graphicFrame>
        <p:nvGraphicFramePr>
          <p:cNvPr id="2055" name="Object 17"/>
          <p:cNvGraphicFramePr>
            <a:graphicFrameLocks noChangeAspect="1"/>
          </p:cNvGraphicFramePr>
          <p:nvPr/>
        </p:nvGraphicFramePr>
        <p:xfrm>
          <a:off x="6659563" y="2565400"/>
          <a:ext cx="792162" cy="287338"/>
        </p:xfrm>
        <a:graphic>
          <a:graphicData uri="http://schemas.openxmlformats.org/presentationml/2006/ole">
            <p:oleObj spid="_x0000_s2055" name="Equation" r:id="rId9" imgW="507960" imgH="203040" progId="">
              <p:embed/>
            </p:oleObj>
          </a:graphicData>
        </a:graphic>
      </p:graphicFrame>
      <p:graphicFrame>
        <p:nvGraphicFramePr>
          <p:cNvPr id="2056" name="Object 18"/>
          <p:cNvGraphicFramePr>
            <a:graphicFrameLocks noChangeAspect="1"/>
          </p:cNvGraphicFramePr>
          <p:nvPr/>
        </p:nvGraphicFramePr>
        <p:xfrm>
          <a:off x="3924300" y="2852738"/>
          <a:ext cx="863600" cy="265112"/>
        </p:xfrm>
        <a:graphic>
          <a:graphicData uri="http://schemas.openxmlformats.org/presentationml/2006/ole">
            <p:oleObj spid="_x0000_s2056" name="Equation" r:id="rId10" imgW="660240" imgH="203040" progId="">
              <p:embed/>
            </p:oleObj>
          </a:graphicData>
        </a:graphic>
      </p:graphicFrame>
      <p:graphicFrame>
        <p:nvGraphicFramePr>
          <p:cNvPr id="2057" name="Object 19"/>
          <p:cNvGraphicFramePr>
            <a:graphicFrameLocks noChangeAspect="1"/>
          </p:cNvGraphicFramePr>
          <p:nvPr/>
        </p:nvGraphicFramePr>
        <p:xfrm>
          <a:off x="1619250" y="3141663"/>
          <a:ext cx="792163" cy="309562"/>
        </p:xfrm>
        <a:graphic>
          <a:graphicData uri="http://schemas.openxmlformats.org/presentationml/2006/ole">
            <p:oleObj spid="_x0000_s2057" name="Equation" r:id="rId11" imgW="520560" imgH="203040" progId="">
              <p:embed/>
            </p:oleObj>
          </a:graphicData>
        </a:graphic>
      </p:graphicFrame>
      <p:graphicFrame>
        <p:nvGraphicFramePr>
          <p:cNvPr id="2058" name="Object 22"/>
          <p:cNvGraphicFramePr>
            <a:graphicFrameLocks noChangeAspect="1"/>
          </p:cNvGraphicFramePr>
          <p:nvPr/>
        </p:nvGraphicFramePr>
        <p:xfrm>
          <a:off x="2797175" y="4292600"/>
          <a:ext cx="2351088" cy="360363"/>
        </p:xfrm>
        <a:graphic>
          <a:graphicData uri="http://schemas.openxmlformats.org/presentationml/2006/ole">
            <p:oleObj spid="_x0000_s2058" name="Equation" r:id="rId12" imgW="1498320" imgH="215640" progId="">
              <p:embed/>
            </p:oleObj>
          </a:graphicData>
        </a:graphic>
      </p:graphicFrame>
      <p:graphicFrame>
        <p:nvGraphicFramePr>
          <p:cNvPr id="2059" name="Object 23"/>
          <p:cNvGraphicFramePr>
            <a:graphicFrameLocks noChangeAspect="1"/>
          </p:cNvGraphicFramePr>
          <p:nvPr/>
        </p:nvGraphicFramePr>
        <p:xfrm>
          <a:off x="2717800" y="4643438"/>
          <a:ext cx="3582988" cy="369887"/>
        </p:xfrm>
        <a:graphic>
          <a:graphicData uri="http://schemas.openxmlformats.org/presentationml/2006/ole">
            <p:oleObj spid="_x0000_s2059" name="Equation" r:id="rId13" imgW="2095200" imgH="215640" progId="">
              <p:embed/>
            </p:oleObj>
          </a:graphicData>
        </a:graphic>
      </p:graphicFrame>
      <p:graphicFrame>
        <p:nvGraphicFramePr>
          <p:cNvPr id="2060" name="Object 24"/>
          <p:cNvGraphicFramePr>
            <a:graphicFrameLocks noChangeAspect="1"/>
          </p:cNvGraphicFramePr>
          <p:nvPr/>
        </p:nvGraphicFramePr>
        <p:xfrm>
          <a:off x="1765300" y="5229225"/>
          <a:ext cx="2735263" cy="287338"/>
        </p:xfrm>
        <a:graphic>
          <a:graphicData uri="http://schemas.openxmlformats.org/presentationml/2006/ole">
            <p:oleObj spid="_x0000_s2060" name="Equation" r:id="rId14" imgW="1371600" imgH="203040" progId="">
              <p:embed/>
            </p:oleObj>
          </a:graphicData>
        </a:graphic>
      </p:graphicFrame>
      <p:graphicFrame>
        <p:nvGraphicFramePr>
          <p:cNvPr id="2061" name="Object 25"/>
          <p:cNvGraphicFramePr>
            <a:graphicFrameLocks noChangeAspect="1"/>
          </p:cNvGraphicFramePr>
          <p:nvPr/>
        </p:nvGraphicFramePr>
        <p:xfrm>
          <a:off x="1692275" y="2565400"/>
          <a:ext cx="287338" cy="261938"/>
        </p:xfrm>
        <a:graphic>
          <a:graphicData uri="http://schemas.openxmlformats.org/presentationml/2006/ole">
            <p:oleObj spid="_x0000_s2061" name="Equation" r:id="rId15" imgW="139680" imgH="126720" progId="">
              <p:embed/>
            </p:oleObj>
          </a:graphicData>
        </a:graphic>
      </p:graphicFrame>
      <p:graphicFrame>
        <p:nvGraphicFramePr>
          <p:cNvPr id="2062" name="Object 26"/>
          <p:cNvGraphicFramePr>
            <a:graphicFrameLocks noChangeAspect="1"/>
          </p:cNvGraphicFramePr>
          <p:nvPr/>
        </p:nvGraphicFramePr>
        <p:xfrm>
          <a:off x="4572000" y="2565400"/>
          <a:ext cx="287338" cy="209550"/>
        </p:xfrm>
        <a:graphic>
          <a:graphicData uri="http://schemas.openxmlformats.org/presentationml/2006/ole">
            <p:oleObj spid="_x0000_s2062" name="Equation" r:id="rId16" imgW="139680" imgH="101520" progId="">
              <p:embed/>
            </p:oleObj>
          </a:graphicData>
        </a:graphic>
      </p:graphicFrame>
      <p:graphicFrame>
        <p:nvGraphicFramePr>
          <p:cNvPr id="2063" name="Object 27"/>
          <p:cNvGraphicFramePr>
            <a:graphicFrameLocks noChangeAspect="1"/>
          </p:cNvGraphicFramePr>
          <p:nvPr/>
        </p:nvGraphicFramePr>
        <p:xfrm>
          <a:off x="5364163" y="2565400"/>
          <a:ext cx="288925" cy="222250"/>
        </p:xfrm>
        <a:graphic>
          <a:graphicData uri="http://schemas.openxmlformats.org/presentationml/2006/ole">
            <p:oleObj spid="_x0000_s2063" name="Equation" r:id="rId17" imgW="164880" imgH="126720" progId="">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2" name="Rectangle 15"/>
          <p:cNvSpPr>
            <a:spLocks noChangeArrowheads="1"/>
          </p:cNvSpPr>
          <p:nvPr/>
        </p:nvSpPr>
        <p:spPr bwMode="auto">
          <a:xfrm>
            <a:off x="611188" y="1700213"/>
            <a:ext cx="7921625" cy="5035550"/>
          </a:xfrm>
          <a:prstGeom prst="rect">
            <a:avLst/>
          </a:prstGeom>
          <a:noFill/>
          <a:ln w="9525">
            <a:noFill/>
            <a:miter lim="800000"/>
            <a:headEnd/>
            <a:tailEnd/>
          </a:ln>
        </p:spPr>
        <p:txBody>
          <a:bodyPr>
            <a:spAutoFit/>
          </a:bodyPr>
          <a:lstStyle/>
          <a:p>
            <a:r>
              <a:rPr lang="en-US" altLang="zh-CN"/>
              <a:t>If a function, such as F, is given by truth table, we know exactly for which assignments it is true.</a:t>
            </a:r>
          </a:p>
          <a:p>
            <a:r>
              <a:rPr lang="en-US" altLang="zh-CN"/>
              <a:t>Consequently, we can select the minterms that make the function true and form the disjunction of these minterms.</a:t>
            </a:r>
          </a:p>
          <a:p>
            <a:endParaRPr lang="en-US" altLang="zh-CN"/>
          </a:p>
          <a:p>
            <a:r>
              <a:rPr lang="en-US" altLang="zh-CN"/>
              <a:t>The function f, for instance, is true for three assignments:</a:t>
            </a:r>
          </a:p>
          <a:p>
            <a:r>
              <a:rPr lang="en-US" altLang="zh-CN"/>
              <a:t>1.                are all true.</a:t>
            </a:r>
          </a:p>
          <a:p>
            <a:r>
              <a:rPr lang="en-US" altLang="zh-CN"/>
              <a:t>2.                are all true.</a:t>
            </a:r>
          </a:p>
          <a:p>
            <a:r>
              <a:rPr lang="en-US" altLang="zh-CN"/>
              <a:t>3.                are all true.</a:t>
            </a:r>
          </a:p>
          <a:p>
            <a:r>
              <a:rPr lang="en-US" altLang="zh-CN"/>
              <a:t>The disjunction of the corresponding minterms is tautologically equivalent to F, which means that we have the following formula for F:</a:t>
            </a:r>
          </a:p>
          <a:p>
            <a:endParaRPr lang="en-US" altLang="zh-CN"/>
          </a:p>
          <a:p>
            <a:r>
              <a:rPr lang="en-US" altLang="zh-CN"/>
              <a:t>Since the minterms are conjunctions, we have expressed the function in question in disjunctive normal form. Actually, we have a special type of normal form, the </a:t>
            </a:r>
            <a:r>
              <a:rPr lang="en-US" altLang="zh-CN" i="1"/>
              <a:t>full disjunctive</a:t>
            </a:r>
            <a:r>
              <a:rPr lang="en-US" altLang="zh-CN"/>
              <a:t> normal form.</a:t>
            </a:r>
          </a:p>
          <a:p>
            <a:endParaRPr lang="en-US" altLang="zh-CN"/>
          </a:p>
          <a:p>
            <a:r>
              <a:rPr lang="en-US" altLang="zh-CN" b="1" i="1"/>
              <a:t>Definition.</a:t>
            </a:r>
            <a:r>
              <a:rPr lang="en-US" altLang="zh-CN"/>
              <a:t> If a Boolean function is expressed as a disjunction</a:t>
            </a:r>
          </a:p>
          <a:p>
            <a:r>
              <a:rPr lang="en-US" altLang="zh-CN"/>
              <a:t>of minterms, it is said to be in full disjunctive normal form.</a:t>
            </a:r>
          </a:p>
        </p:txBody>
      </p:sp>
      <p:sp>
        <p:nvSpPr>
          <p:cNvPr id="19463" name="Rectangle 13"/>
          <p:cNvSpPr>
            <a:spLocks noGrp="1" noChangeArrowheads="1"/>
          </p:cNvSpPr>
          <p:nvPr>
            <p:ph type="title" sz="quarter"/>
          </p:nvPr>
        </p:nvSpPr>
        <p:spPr/>
        <p:txBody>
          <a:bodyPr/>
          <a:lstStyle/>
          <a:p>
            <a:pPr eaLnBrk="1" hangingPunct="1"/>
            <a:r>
              <a:rPr lang="en-US" altLang="zh-CN" smtClean="0"/>
              <a:t>Boolean functions</a:t>
            </a:r>
          </a:p>
        </p:txBody>
      </p:sp>
      <p:graphicFrame>
        <p:nvGraphicFramePr>
          <p:cNvPr id="19458" name="Object 3"/>
          <p:cNvGraphicFramePr>
            <a:graphicFrameLocks noChangeAspect="1"/>
          </p:cNvGraphicFramePr>
          <p:nvPr>
            <p:ph sz="quarter" idx="1"/>
          </p:nvPr>
        </p:nvGraphicFramePr>
        <p:xfrm>
          <a:off x="1042988" y="3433763"/>
          <a:ext cx="576262" cy="249237"/>
        </p:xfrm>
        <a:graphic>
          <a:graphicData uri="http://schemas.openxmlformats.org/presentationml/2006/ole">
            <p:oleObj spid="_x0000_s51202" name="Equation" r:id="rId4" imgW="469800" imgH="203040" progId="">
              <p:embed/>
            </p:oleObj>
          </a:graphicData>
        </a:graphic>
      </p:graphicFrame>
      <p:graphicFrame>
        <p:nvGraphicFramePr>
          <p:cNvPr id="19459" name="Object 6"/>
          <p:cNvGraphicFramePr>
            <a:graphicFrameLocks noChangeAspect="1"/>
          </p:cNvGraphicFramePr>
          <p:nvPr>
            <p:ph sz="quarter" idx="2"/>
          </p:nvPr>
        </p:nvGraphicFramePr>
        <p:xfrm>
          <a:off x="989013" y="3716338"/>
          <a:ext cx="757237" cy="263525"/>
        </p:xfrm>
        <a:graphic>
          <a:graphicData uri="http://schemas.openxmlformats.org/presentationml/2006/ole">
            <p:oleObj spid="_x0000_s51203" name="Equation" r:id="rId5" imgW="583920" imgH="203040" progId="">
              <p:embed/>
            </p:oleObj>
          </a:graphicData>
        </a:graphic>
      </p:graphicFrame>
      <p:graphicFrame>
        <p:nvGraphicFramePr>
          <p:cNvPr id="19460" name="Object 9"/>
          <p:cNvGraphicFramePr>
            <a:graphicFrameLocks noChangeAspect="1"/>
          </p:cNvGraphicFramePr>
          <p:nvPr>
            <p:ph sz="quarter" idx="3"/>
          </p:nvPr>
        </p:nvGraphicFramePr>
        <p:xfrm>
          <a:off x="923925" y="4005263"/>
          <a:ext cx="889000" cy="254000"/>
        </p:xfrm>
        <a:graphic>
          <a:graphicData uri="http://schemas.openxmlformats.org/presentationml/2006/ole">
            <p:oleObj spid="_x0000_s51204" name="Equation" r:id="rId6" imgW="711000" imgH="203040" progId="">
              <p:embed/>
            </p:oleObj>
          </a:graphicData>
        </a:graphic>
      </p:graphicFrame>
      <p:graphicFrame>
        <p:nvGraphicFramePr>
          <p:cNvPr id="19461" name="Object 12"/>
          <p:cNvGraphicFramePr>
            <a:graphicFrameLocks noChangeAspect="1"/>
          </p:cNvGraphicFramePr>
          <p:nvPr>
            <p:ph sz="quarter" idx="4"/>
          </p:nvPr>
        </p:nvGraphicFramePr>
        <p:xfrm>
          <a:off x="2124075" y="4811713"/>
          <a:ext cx="3744913" cy="260350"/>
        </p:xfrm>
        <a:graphic>
          <a:graphicData uri="http://schemas.openxmlformats.org/presentationml/2006/ole">
            <p:oleObj spid="_x0000_s51205" name="Equation" r:id="rId7" imgW="2920680" imgH="203040" progId="">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90" name="Rectangle 4"/>
          <p:cNvSpPr>
            <a:spLocks noChangeArrowheads="1"/>
          </p:cNvSpPr>
          <p:nvPr/>
        </p:nvSpPr>
        <p:spPr bwMode="auto">
          <a:xfrm>
            <a:off x="611188" y="1557338"/>
            <a:ext cx="7848600" cy="3937000"/>
          </a:xfrm>
          <a:prstGeom prst="rect">
            <a:avLst/>
          </a:prstGeom>
          <a:noFill/>
          <a:ln w="9525">
            <a:noFill/>
            <a:miter lim="800000"/>
            <a:headEnd/>
            <a:tailEnd/>
          </a:ln>
        </p:spPr>
        <p:txBody>
          <a:bodyPr>
            <a:spAutoFit/>
          </a:bodyPr>
          <a:lstStyle/>
          <a:p>
            <a:r>
              <a:rPr lang="en-US" altLang="zh-CN" i="1"/>
              <a:t>Complementation</a:t>
            </a:r>
            <a:r>
              <a:rPr lang="en-US" altLang="zh-CN"/>
              <a:t> can be used to obtain conjunctive normal forms from truth tables.</a:t>
            </a:r>
          </a:p>
          <a:p>
            <a:r>
              <a:rPr lang="en-US" altLang="zh-CN"/>
              <a:t> If A is a formula containing only the connectives                    then its complement is formed by replacing all     by     , all      by       and all atoms by their complements.</a:t>
            </a:r>
          </a:p>
          <a:p>
            <a:r>
              <a:rPr lang="en-US" altLang="zh-CN"/>
              <a:t> </a:t>
            </a:r>
          </a:p>
          <a:p>
            <a:r>
              <a:rPr lang="en-US" altLang="zh-CN" b="1" i="1"/>
              <a:t>Example:</a:t>
            </a:r>
            <a:r>
              <a:rPr lang="en-US" altLang="zh-CN"/>
              <a:t> Find the complement of the formula </a:t>
            </a:r>
          </a:p>
          <a:p>
            <a:r>
              <a:rPr lang="en-US" altLang="zh-CN"/>
              <a:t> </a:t>
            </a:r>
          </a:p>
          <a:p>
            <a:r>
              <a:rPr lang="en-US" altLang="zh-CN"/>
              <a:t>Complementation can be used to find the conjunctive normal form from the truth table of some truth function (Boolean function) F.</a:t>
            </a:r>
          </a:p>
          <a:p>
            <a:endParaRPr lang="en-US" altLang="zh-CN"/>
          </a:p>
          <a:p>
            <a:r>
              <a:rPr lang="en-US" altLang="zh-CN"/>
              <a:t>One first determines the disjunctive normal form for       . If the resulting disjunctive normal form is A, then           , and the complement of A must be logically equivalent to F.</a:t>
            </a:r>
          </a:p>
        </p:txBody>
      </p:sp>
      <p:sp>
        <p:nvSpPr>
          <p:cNvPr id="20491" name="Rectangle 2"/>
          <p:cNvSpPr>
            <a:spLocks noGrp="1" noChangeArrowheads="1"/>
          </p:cNvSpPr>
          <p:nvPr>
            <p:ph type="title" sz="quarter"/>
          </p:nvPr>
        </p:nvSpPr>
        <p:spPr/>
        <p:txBody>
          <a:bodyPr/>
          <a:lstStyle/>
          <a:p>
            <a:pPr eaLnBrk="1" hangingPunct="1"/>
            <a:r>
              <a:rPr lang="en-US" altLang="zh-CN" sz="2800" smtClean="0"/>
              <a:t>Conjunctive normal form and complementation</a:t>
            </a:r>
          </a:p>
        </p:txBody>
      </p:sp>
      <p:graphicFrame>
        <p:nvGraphicFramePr>
          <p:cNvPr id="20482" name="Object 5"/>
          <p:cNvGraphicFramePr>
            <a:graphicFrameLocks noChangeAspect="1"/>
          </p:cNvGraphicFramePr>
          <p:nvPr>
            <p:ph sz="quarter" idx="1"/>
          </p:nvPr>
        </p:nvGraphicFramePr>
        <p:xfrm>
          <a:off x="5651500" y="2133600"/>
          <a:ext cx="1081088" cy="274638"/>
        </p:xfrm>
        <a:graphic>
          <a:graphicData uri="http://schemas.openxmlformats.org/presentationml/2006/ole">
            <p:oleObj spid="_x0000_s52226" name="Equation" r:id="rId4" imgW="850680" imgH="215640" progId="">
              <p:embed/>
            </p:oleObj>
          </a:graphicData>
        </a:graphic>
      </p:graphicFrame>
      <p:graphicFrame>
        <p:nvGraphicFramePr>
          <p:cNvPr id="20483" name="Object 7"/>
          <p:cNvGraphicFramePr>
            <a:graphicFrameLocks noChangeAspect="1"/>
          </p:cNvGraphicFramePr>
          <p:nvPr>
            <p:ph sz="quarter" idx="2"/>
          </p:nvPr>
        </p:nvGraphicFramePr>
        <p:xfrm>
          <a:off x="6516688" y="2492375"/>
          <a:ext cx="215900" cy="196850"/>
        </p:xfrm>
        <a:graphic>
          <a:graphicData uri="http://schemas.openxmlformats.org/presentationml/2006/ole">
            <p:oleObj spid="_x0000_s52227" name="Equation" r:id="rId5" imgW="139680" imgH="126720" progId="">
              <p:embed/>
            </p:oleObj>
          </a:graphicData>
        </a:graphic>
      </p:graphicFrame>
      <p:graphicFrame>
        <p:nvGraphicFramePr>
          <p:cNvPr id="20484" name="Object 9"/>
          <p:cNvGraphicFramePr>
            <a:graphicFrameLocks noChangeAspect="1"/>
          </p:cNvGraphicFramePr>
          <p:nvPr>
            <p:ph sz="quarter" idx="3"/>
          </p:nvPr>
        </p:nvGraphicFramePr>
        <p:xfrm>
          <a:off x="5148263" y="2492375"/>
          <a:ext cx="130175" cy="144463"/>
        </p:xfrm>
        <a:graphic>
          <a:graphicData uri="http://schemas.openxmlformats.org/presentationml/2006/ole">
            <p:oleObj spid="_x0000_s52228" name="Equation" r:id="rId6" imgW="114120" imgH="126720" progId="">
              <p:embed/>
            </p:oleObj>
          </a:graphicData>
        </a:graphic>
      </p:graphicFrame>
      <p:graphicFrame>
        <p:nvGraphicFramePr>
          <p:cNvPr id="20485" name="Object 11"/>
          <p:cNvGraphicFramePr>
            <a:graphicFrameLocks noChangeAspect="1"/>
          </p:cNvGraphicFramePr>
          <p:nvPr>
            <p:ph sz="quarter" idx="4"/>
          </p:nvPr>
        </p:nvGraphicFramePr>
        <p:xfrm>
          <a:off x="5867400" y="2492375"/>
          <a:ext cx="130175" cy="144463"/>
        </p:xfrm>
        <a:graphic>
          <a:graphicData uri="http://schemas.openxmlformats.org/presentationml/2006/ole">
            <p:oleObj spid="_x0000_s52229" name="Equation" r:id="rId7" imgW="114120" imgH="126720" progId="">
              <p:embed/>
            </p:oleObj>
          </a:graphicData>
        </a:graphic>
      </p:graphicFrame>
      <p:graphicFrame>
        <p:nvGraphicFramePr>
          <p:cNvPr id="20486" name="Object 13"/>
          <p:cNvGraphicFramePr>
            <a:graphicFrameLocks noChangeAspect="1"/>
          </p:cNvGraphicFramePr>
          <p:nvPr/>
        </p:nvGraphicFramePr>
        <p:xfrm>
          <a:off x="4572000" y="2492375"/>
          <a:ext cx="215900" cy="196850"/>
        </p:xfrm>
        <a:graphic>
          <a:graphicData uri="http://schemas.openxmlformats.org/presentationml/2006/ole">
            <p:oleObj spid="_x0000_s52230" name="Equation" r:id="rId8" imgW="139680" imgH="126720" progId="">
              <p:embed/>
            </p:oleObj>
          </a:graphicData>
        </a:graphic>
      </p:graphicFrame>
      <p:graphicFrame>
        <p:nvGraphicFramePr>
          <p:cNvPr id="20487" name="Object 14"/>
          <p:cNvGraphicFramePr>
            <a:graphicFrameLocks noChangeAspect="1"/>
          </p:cNvGraphicFramePr>
          <p:nvPr/>
        </p:nvGraphicFramePr>
        <p:xfrm>
          <a:off x="1260475" y="3500438"/>
          <a:ext cx="1944688" cy="331787"/>
        </p:xfrm>
        <a:graphic>
          <a:graphicData uri="http://schemas.openxmlformats.org/presentationml/2006/ole">
            <p:oleObj spid="_x0000_s52231" name="Equation" r:id="rId9" imgW="1193760" imgH="203040" progId="">
              <p:embed/>
            </p:oleObj>
          </a:graphicData>
        </a:graphic>
      </p:graphicFrame>
      <p:graphicFrame>
        <p:nvGraphicFramePr>
          <p:cNvPr id="20488" name="Object 15"/>
          <p:cNvGraphicFramePr>
            <a:graphicFrameLocks noChangeAspect="1"/>
          </p:cNvGraphicFramePr>
          <p:nvPr/>
        </p:nvGraphicFramePr>
        <p:xfrm>
          <a:off x="5930900" y="4652963"/>
          <a:ext cx="379413" cy="246062"/>
        </p:xfrm>
        <a:graphic>
          <a:graphicData uri="http://schemas.openxmlformats.org/presentationml/2006/ole">
            <p:oleObj spid="_x0000_s52232" name="Equation" r:id="rId10" imgW="253800" imgH="164880" progId="">
              <p:embed/>
            </p:oleObj>
          </a:graphicData>
        </a:graphic>
      </p:graphicFrame>
      <p:graphicFrame>
        <p:nvGraphicFramePr>
          <p:cNvPr id="20489" name="Object 16"/>
          <p:cNvGraphicFramePr>
            <a:graphicFrameLocks noChangeAspect="1"/>
          </p:cNvGraphicFramePr>
          <p:nvPr/>
        </p:nvGraphicFramePr>
        <p:xfrm>
          <a:off x="4059238" y="4929188"/>
          <a:ext cx="666750" cy="228600"/>
        </p:xfrm>
        <a:graphic>
          <a:graphicData uri="http://schemas.openxmlformats.org/presentationml/2006/ole">
            <p:oleObj spid="_x0000_s52233" name="Equation" r:id="rId11" imgW="482400" imgH="164880" progId="">
              <p:embed/>
            </p:oleObj>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p:cNvSpPr>
            <a:spLocks noGrp="1" noChangeArrowheads="1"/>
          </p:cNvSpPr>
          <p:nvPr>
            <p:ph type="title" sz="quarter"/>
          </p:nvPr>
        </p:nvSpPr>
        <p:spPr/>
        <p:txBody>
          <a:bodyPr/>
          <a:lstStyle/>
          <a:p>
            <a:pPr eaLnBrk="1" hangingPunct="1"/>
            <a:r>
              <a:rPr lang="en-US" altLang="zh-CN" smtClean="0"/>
              <a:t>Example</a:t>
            </a:r>
          </a:p>
        </p:txBody>
      </p:sp>
      <p:graphicFrame>
        <p:nvGraphicFramePr>
          <p:cNvPr id="21506" name="Object 7"/>
          <p:cNvGraphicFramePr>
            <a:graphicFrameLocks noChangeAspect="1"/>
          </p:cNvGraphicFramePr>
          <p:nvPr>
            <p:ph sz="quarter" idx="1"/>
          </p:nvPr>
        </p:nvGraphicFramePr>
        <p:xfrm>
          <a:off x="5003800" y="1963738"/>
          <a:ext cx="1871663" cy="1106487"/>
        </p:xfrm>
        <a:graphic>
          <a:graphicData uri="http://schemas.openxmlformats.org/presentationml/2006/ole">
            <p:oleObj spid="_x0000_s53250" name="Equation" r:id="rId4" imgW="1117440" imgH="660240" progId="">
              <p:embed/>
            </p:oleObj>
          </a:graphicData>
        </a:graphic>
      </p:graphicFrame>
      <p:graphicFrame>
        <p:nvGraphicFramePr>
          <p:cNvPr id="21507" name="Object 10"/>
          <p:cNvGraphicFramePr>
            <a:graphicFrameLocks noChangeAspect="1"/>
          </p:cNvGraphicFramePr>
          <p:nvPr>
            <p:ph sz="quarter" idx="2"/>
          </p:nvPr>
        </p:nvGraphicFramePr>
        <p:xfrm>
          <a:off x="4500563" y="3660775"/>
          <a:ext cx="3959225" cy="276225"/>
        </p:xfrm>
        <a:graphic>
          <a:graphicData uri="http://schemas.openxmlformats.org/presentationml/2006/ole">
            <p:oleObj spid="_x0000_s53251" name="Equation" r:id="rId5" imgW="2908080" imgH="203040" progId="">
              <p:embed/>
            </p:oleObj>
          </a:graphicData>
        </a:graphic>
      </p:graphicFrame>
      <p:graphicFrame>
        <p:nvGraphicFramePr>
          <p:cNvPr id="21508" name="Object 12"/>
          <p:cNvGraphicFramePr>
            <a:graphicFrameLocks noChangeAspect="1"/>
          </p:cNvGraphicFramePr>
          <p:nvPr>
            <p:ph sz="quarter" idx="3"/>
          </p:nvPr>
        </p:nvGraphicFramePr>
        <p:xfrm>
          <a:off x="4356100" y="4919663"/>
          <a:ext cx="3960813" cy="284162"/>
        </p:xfrm>
        <a:graphic>
          <a:graphicData uri="http://schemas.openxmlformats.org/presentationml/2006/ole">
            <p:oleObj spid="_x0000_s53252" name="Equation" r:id="rId6" imgW="3187440" imgH="228600" progId="">
              <p:embed/>
            </p:oleObj>
          </a:graphicData>
        </a:graphic>
      </p:graphicFrame>
      <p:sp>
        <p:nvSpPr>
          <p:cNvPr id="21511" name="Rectangle 5"/>
          <p:cNvSpPr>
            <a:spLocks noChangeArrowheads="1"/>
          </p:cNvSpPr>
          <p:nvPr/>
        </p:nvSpPr>
        <p:spPr bwMode="auto">
          <a:xfrm>
            <a:off x="250825" y="1557338"/>
            <a:ext cx="3457575" cy="641350"/>
          </a:xfrm>
          <a:prstGeom prst="rect">
            <a:avLst/>
          </a:prstGeom>
          <a:noFill/>
          <a:ln w="9525">
            <a:noFill/>
            <a:miter lim="800000"/>
            <a:headEnd/>
            <a:tailEnd/>
          </a:ln>
        </p:spPr>
        <p:txBody>
          <a:bodyPr>
            <a:spAutoFit/>
          </a:bodyPr>
          <a:lstStyle/>
          <a:p>
            <a:r>
              <a:rPr lang="en-US" altLang="zh-CN"/>
              <a:t>Find the full conjunctive normal form for f1 given by the table</a:t>
            </a:r>
          </a:p>
        </p:txBody>
      </p:sp>
      <p:sp>
        <p:nvSpPr>
          <p:cNvPr id="21512" name="Rectangle 6"/>
          <p:cNvSpPr>
            <a:spLocks noChangeArrowheads="1"/>
          </p:cNvSpPr>
          <p:nvPr/>
        </p:nvSpPr>
        <p:spPr bwMode="auto">
          <a:xfrm>
            <a:off x="3779838" y="1557338"/>
            <a:ext cx="5378450" cy="366712"/>
          </a:xfrm>
          <a:prstGeom prst="rect">
            <a:avLst/>
          </a:prstGeom>
          <a:noFill/>
          <a:ln w="9525">
            <a:noFill/>
            <a:miter lim="800000"/>
            <a:headEnd/>
            <a:tailEnd/>
          </a:ln>
        </p:spPr>
        <p:txBody>
          <a:bodyPr wrap="none">
            <a:spAutoFit/>
          </a:bodyPr>
          <a:lstStyle/>
          <a:p>
            <a:r>
              <a:rPr lang="en-US" altLang="zh-CN" b="1" i="1"/>
              <a:t>Solution:</a:t>
            </a:r>
            <a:r>
              <a:rPr lang="en-US" altLang="zh-CN"/>
              <a:t>        is true for the following assignments:</a:t>
            </a:r>
          </a:p>
        </p:txBody>
      </p:sp>
      <p:sp>
        <p:nvSpPr>
          <p:cNvPr id="21513" name="Rectangle 9"/>
          <p:cNvSpPr>
            <a:spLocks noChangeArrowheads="1"/>
          </p:cNvSpPr>
          <p:nvPr/>
        </p:nvSpPr>
        <p:spPr bwMode="auto">
          <a:xfrm>
            <a:off x="3851275" y="3213100"/>
            <a:ext cx="4768850" cy="366713"/>
          </a:xfrm>
          <a:prstGeom prst="rect">
            <a:avLst/>
          </a:prstGeom>
          <a:noFill/>
          <a:ln w="9525">
            <a:noFill/>
            <a:miter lim="800000"/>
            <a:headEnd/>
            <a:tailEnd/>
          </a:ln>
        </p:spPr>
        <p:txBody>
          <a:bodyPr wrap="none">
            <a:spAutoFit/>
          </a:bodyPr>
          <a:lstStyle/>
          <a:p>
            <a:r>
              <a:rPr lang="en-US" altLang="zh-CN"/>
              <a:t>The disjunctive normal form of :f1 is therefore</a:t>
            </a:r>
          </a:p>
        </p:txBody>
      </p:sp>
      <p:sp>
        <p:nvSpPr>
          <p:cNvPr id="21514" name="Rectangle 14"/>
          <p:cNvSpPr>
            <a:spLocks noChangeArrowheads="1"/>
          </p:cNvSpPr>
          <p:nvPr/>
        </p:nvSpPr>
        <p:spPr bwMode="auto">
          <a:xfrm>
            <a:off x="3924300" y="4437063"/>
            <a:ext cx="3562350" cy="366712"/>
          </a:xfrm>
          <a:prstGeom prst="rect">
            <a:avLst/>
          </a:prstGeom>
          <a:noFill/>
          <a:ln w="9525">
            <a:noFill/>
            <a:miter lim="800000"/>
            <a:headEnd/>
            <a:tailEnd/>
          </a:ln>
        </p:spPr>
        <p:txBody>
          <a:bodyPr wrap="none">
            <a:spAutoFit/>
          </a:bodyPr>
          <a:lstStyle/>
          <a:p>
            <a:r>
              <a:rPr lang="en-US" altLang="zh-CN"/>
              <a:t>This formula has the complement</a:t>
            </a:r>
          </a:p>
        </p:txBody>
      </p:sp>
      <p:sp>
        <p:nvSpPr>
          <p:cNvPr id="21515" name="Rectangle 15"/>
          <p:cNvSpPr>
            <a:spLocks noChangeArrowheads="1"/>
          </p:cNvSpPr>
          <p:nvPr/>
        </p:nvSpPr>
        <p:spPr bwMode="auto">
          <a:xfrm>
            <a:off x="3924300" y="5589588"/>
            <a:ext cx="4743450" cy="366712"/>
          </a:xfrm>
          <a:prstGeom prst="rect">
            <a:avLst/>
          </a:prstGeom>
          <a:noFill/>
          <a:ln w="9525">
            <a:noFill/>
            <a:miter lim="800000"/>
            <a:headEnd/>
            <a:tailEnd/>
          </a:ln>
        </p:spPr>
        <p:txBody>
          <a:bodyPr wrap="none">
            <a:spAutoFit/>
          </a:bodyPr>
          <a:lstStyle/>
          <a:p>
            <a:r>
              <a:rPr lang="en-US" altLang="zh-CN"/>
              <a:t>which is the desired conjunctive normal form.</a:t>
            </a:r>
          </a:p>
        </p:txBody>
      </p:sp>
      <p:graphicFrame>
        <p:nvGraphicFramePr>
          <p:cNvPr id="21509" name="Object 16"/>
          <p:cNvGraphicFramePr>
            <a:graphicFrameLocks noChangeAspect="1"/>
          </p:cNvGraphicFramePr>
          <p:nvPr>
            <p:ph sz="quarter" idx="4"/>
          </p:nvPr>
        </p:nvGraphicFramePr>
        <p:xfrm>
          <a:off x="4932363" y="1598613"/>
          <a:ext cx="360362" cy="309562"/>
        </p:xfrm>
        <a:graphic>
          <a:graphicData uri="http://schemas.openxmlformats.org/presentationml/2006/ole">
            <p:oleObj spid="_x0000_s53253" name="Equation" r:id="rId7" imgW="266400" imgH="228600" progId="">
              <p:embed/>
            </p:oleObj>
          </a:graphicData>
        </a:graphic>
      </p:graphicFrame>
      <p:pic>
        <p:nvPicPr>
          <p:cNvPr id="21516" name="Picture 18"/>
          <p:cNvPicPr>
            <a:picLocks noChangeAspect="1" noChangeArrowheads="1"/>
          </p:cNvPicPr>
          <p:nvPr/>
        </p:nvPicPr>
        <p:blipFill>
          <a:blip r:embed="rId8" cstate="print"/>
          <a:srcRect/>
          <a:stretch>
            <a:fillRect/>
          </a:stretch>
        </p:blipFill>
        <p:spPr bwMode="auto">
          <a:xfrm>
            <a:off x="458614" y="2348881"/>
            <a:ext cx="2707739" cy="3240360"/>
          </a:xfrm>
          <a:prstGeom prst="rect">
            <a:avLst/>
          </a:prstGeom>
          <a:noFill/>
          <a:ln w="9525">
            <a:noFill/>
            <a:miter lim="800000"/>
            <a:headEnd/>
            <a:tailEnd/>
          </a:ln>
        </p:spPr>
      </p:pic>
      <p:sp>
        <p:nvSpPr>
          <p:cNvPr id="13" name="TextBox 12"/>
          <p:cNvSpPr txBox="1"/>
          <p:nvPr/>
        </p:nvSpPr>
        <p:spPr>
          <a:xfrm>
            <a:off x="2386886" y="5085184"/>
            <a:ext cx="312906" cy="369332"/>
          </a:xfrm>
          <a:prstGeom prst="rect">
            <a:avLst/>
          </a:prstGeom>
          <a:solidFill>
            <a:schemeClr val="bg1"/>
          </a:solidFill>
        </p:spPr>
        <p:txBody>
          <a:bodyPr wrap="none" rtlCol="0">
            <a:spAutoFit/>
          </a:bodyPr>
          <a:lstStyle/>
          <a:p>
            <a:r>
              <a:rPr lang="en-CA" dirty="0" smtClean="0"/>
              <a:t>1</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2"/>
          <p:cNvSpPr>
            <a:spLocks noGrp="1" noChangeArrowheads="1"/>
          </p:cNvSpPr>
          <p:nvPr>
            <p:ph type="title"/>
          </p:nvPr>
        </p:nvSpPr>
        <p:spPr/>
        <p:txBody>
          <a:bodyPr/>
          <a:lstStyle/>
          <a:p>
            <a:pPr eaLnBrk="1" hangingPunct="1"/>
            <a:r>
              <a:rPr lang="en-US" altLang="zh-CN" smtClean="0"/>
              <a:t>Proving inadequacy</a:t>
            </a:r>
          </a:p>
        </p:txBody>
      </p:sp>
      <p:sp>
        <p:nvSpPr>
          <p:cNvPr id="3086" name="Rectangle 3"/>
          <p:cNvSpPr>
            <a:spLocks noGrp="1" noChangeArrowheads="1"/>
          </p:cNvSpPr>
          <p:nvPr>
            <p:ph type="body" sz="half" idx="1"/>
          </p:nvPr>
        </p:nvSpPr>
        <p:spPr>
          <a:xfrm>
            <a:off x="457200" y="1600200"/>
            <a:ext cx="8147050" cy="4525963"/>
          </a:xfrm>
        </p:spPr>
        <p:txBody>
          <a:bodyPr/>
          <a:lstStyle/>
          <a:p>
            <a:pPr eaLnBrk="1" hangingPunct="1">
              <a:lnSpc>
                <a:spcPct val="80000"/>
              </a:lnSpc>
              <a:buFontTx/>
              <a:buNone/>
            </a:pPr>
            <a:r>
              <a:rPr lang="en-US" altLang="zh-CN" sz="1800" dirty="0" smtClean="0"/>
              <a:t>How do we show that a given set of connectives is not adequate?</a:t>
            </a:r>
          </a:p>
          <a:p>
            <a:pPr eaLnBrk="1" hangingPunct="1">
              <a:lnSpc>
                <a:spcPct val="80000"/>
              </a:lnSpc>
              <a:buFontTx/>
              <a:buNone/>
            </a:pPr>
            <a:r>
              <a:rPr lang="en-US" altLang="zh-CN" sz="1800" dirty="0" smtClean="0"/>
              <a:t>Show that some standard connective cannot be expressed by S.</a:t>
            </a:r>
          </a:p>
          <a:p>
            <a:pPr eaLnBrk="1" hangingPunct="1">
              <a:lnSpc>
                <a:spcPct val="80000"/>
              </a:lnSpc>
              <a:buFontTx/>
              <a:buNone/>
            </a:pPr>
            <a:endParaRPr lang="en-US" altLang="zh-CN" sz="1800" i="1" dirty="0" smtClean="0"/>
          </a:p>
          <a:p>
            <a:pPr eaLnBrk="1" hangingPunct="1">
              <a:lnSpc>
                <a:spcPct val="80000"/>
              </a:lnSpc>
              <a:buFontTx/>
              <a:buNone/>
            </a:pPr>
            <a:r>
              <a:rPr lang="en-US" altLang="zh-CN" sz="1800" b="1" i="1" dirty="0" smtClean="0"/>
              <a:t>Example.</a:t>
            </a:r>
            <a:r>
              <a:rPr lang="en-US" altLang="zh-CN" sz="1800" dirty="0" smtClean="0"/>
              <a:t> The set           is not adequate</a:t>
            </a:r>
            <a:r>
              <a:rPr lang="en-US" altLang="zh-CN" sz="1800" dirty="0" smtClean="0"/>
              <a:t>.</a:t>
            </a:r>
            <a:endParaRPr lang="en-US" altLang="zh-CN" sz="1800" dirty="0" smtClean="0"/>
          </a:p>
          <a:p>
            <a:pPr eaLnBrk="1" hangingPunct="1">
              <a:lnSpc>
                <a:spcPct val="80000"/>
              </a:lnSpc>
              <a:buFontTx/>
              <a:buNone/>
            </a:pPr>
            <a:r>
              <a:rPr lang="en-US" altLang="zh-CN" sz="1800" b="1" i="1" dirty="0" smtClean="0"/>
              <a:t>Proof.</a:t>
            </a:r>
            <a:r>
              <a:rPr lang="en-US" altLang="zh-CN" sz="1800" dirty="0" smtClean="0"/>
              <a:t> To see this, note that a formula depending on only one variable </a:t>
            </a:r>
          </a:p>
          <a:p>
            <a:pPr eaLnBrk="1" hangingPunct="1">
              <a:lnSpc>
                <a:spcPct val="80000"/>
              </a:lnSpc>
              <a:buFontTx/>
              <a:buNone/>
            </a:pPr>
            <a:r>
              <a:rPr lang="en-US" altLang="zh-CN" sz="1800" dirty="0" smtClean="0"/>
              <a:t>and which uses only the connective      has the property that its truth </a:t>
            </a:r>
          </a:p>
          <a:p>
            <a:pPr eaLnBrk="1" hangingPunct="1">
              <a:lnSpc>
                <a:spcPct val="80000"/>
              </a:lnSpc>
              <a:buFontTx/>
              <a:buNone/>
            </a:pPr>
            <a:r>
              <a:rPr lang="en-US" altLang="zh-CN" sz="1800" dirty="0" smtClean="0"/>
              <a:t>value for a value assignment that makes P= 0 is always 0.</a:t>
            </a:r>
          </a:p>
          <a:p>
            <a:pPr eaLnBrk="1" hangingPunct="1">
              <a:lnSpc>
                <a:spcPct val="80000"/>
              </a:lnSpc>
              <a:buFontTx/>
              <a:buNone/>
            </a:pPr>
            <a:endParaRPr lang="en-US" altLang="zh-CN" sz="1800" dirty="0" smtClean="0"/>
          </a:p>
          <a:p>
            <a:pPr eaLnBrk="1" hangingPunct="1">
              <a:lnSpc>
                <a:spcPct val="80000"/>
              </a:lnSpc>
              <a:buFontTx/>
              <a:buNone/>
            </a:pPr>
            <a:r>
              <a:rPr lang="en-US" altLang="zh-CN" sz="1800" dirty="0" smtClean="0"/>
              <a:t>In order to define the negation       in terms of    , there should exist a </a:t>
            </a:r>
          </a:p>
          <a:p>
            <a:pPr eaLnBrk="1" hangingPunct="1">
              <a:lnSpc>
                <a:spcPct val="80000"/>
              </a:lnSpc>
              <a:buFontTx/>
              <a:buNone/>
            </a:pPr>
            <a:r>
              <a:rPr lang="en-US" altLang="zh-CN" sz="1800" dirty="0" smtClean="0"/>
              <a:t>formula F depending on the variable P and using only the connective</a:t>
            </a:r>
          </a:p>
          <a:p>
            <a:pPr eaLnBrk="1" hangingPunct="1">
              <a:lnSpc>
                <a:spcPct val="80000"/>
              </a:lnSpc>
              <a:buFontTx/>
              <a:buNone/>
            </a:pPr>
            <a:r>
              <a:rPr lang="en-US" altLang="zh-CN" sz="1800" dirty="0" smtClean="0"/>
              <a:t>such that  </a:t>
            </a:r>
          </a:p>
          <a:p>
            <a:pPr eaLnBrk="1" hangingPunct="1">
              <a:lnSpc>
                <a:spcPct val="80000"/>
              </a:lnSpc>
              <a:buFontTx/>
              <a:buNone/>
            </a:pPr>
            <a:endParaRPr lang="en-US" altLang="zh-CN" sz="1800" dirty="0" smtClean="0"/>
          </a:p>
          <a:p>
            <a:pPr eaLnBrk="1" hangingPunct="1">
              <a:lnSpc>
                <a:spcPct val="80000"/>
              </a:lnSpc>
              <a:buFontTx/>
              <a:buNone/>
            </a:pPr>
            <a:r>
              <a:rPr lang="en-US" altLang="zh-CN" sz="1800" dirty="0" smtClean="0"/>
              <a:t>However, for a value assignment     such that             , we have   </a:t>
            </a:r>
          </a:p>
          <a:p>
            <a:pPr eaLnBrk="1" hangingPunct="1">
              <a:lnSpc>
                <a:spcPct val="80000"/>
              </a:lnSpc>
              <a:buFontTx/>
              <a:buNone/>
            </a:pPr>
            <a:r>
              <a:rPr lang="en-US" altLang="zh-CN" sz="1800" dirty="0" smtClean="0"/>
              <a:t>and therefore            , which shows that       and F</a:t>
            </a:r>
            <a:r>
              <a:rPr lang="en-US" altLang="zh-CN" sz="1800" i="1" dirty="0" smtClean="0"/>
              <a:t>  </a:t>
            </a:r>
            <a:r>
              <a:rPr lang="en-US" altLang="zh-CN" sz="1800" dirty="0" smtClean="0"/>
              <a:t>cannot be </a:t>
            </a:r>
          </a:p>
          <a:p>
            <a:pPr eaLnBrk="1" hangingPunct="1">
              <a:lnSpc>
                <a:spcPct val="80000"/>
              </a:lnSpc>
              <a:buFontTx/>
              <a:buNone/>
            </a:pPr>
            <a:r>
              <a:rPr lang="en-US" altLang="zh-CN" sz="1800" dirty="0" smtClean="0"/>
              <a:t>tautologically equivalent.</a:t>
            </a:r>
          </a:p>
        </p:txBody>
      </p:sp>
      <p:graphicFrame>
        <p:nvGraphicFramePr>
          <p:cNvPr id="3074" name="Object 4"/>
          <p:cNvGraphicFramePr>
            <a:graphicFrameLocks noChangeAspect="1"/>
          </p:cNvGraphicFramePr>
          <p:nvPr>
            <p:ph sz="quarter" idx="2"/>
          </p:nvPr>
        </p:nvGraphicFramePr>
        <p:xfrm>
          <a:off x="2411413" y="2420938"/>
          <a:ext cx="647700" cy="296862"/>
        </p:xfrm>
        <a:graphic>
          <a:graphicData uri="http://schemas.openxmlformats.org/presentationml/2006/ole">
            <p:oleObj spid="_x0000_s3074" name="Equation" r:id="rId4" imgW="444240" imgH="203040" progId="">
              <p:embed/>
            </p:oleObj>
          </a:graphicData>
        </a:graphic>
      </p:graphicFrame>
      <p:graphicFrame>
        <p:nvGraphicFramePr>
          <p:cNvPr id="3075" name="Object 6"/>
          <p:cNvGraphicFramePr>
            <a:graphicFrameLocks noChangeAspect="1"/>
          </p:cNvGraphicFramePr>
          <p:nvPr>
            <p:ph sz="quarter" idx="3"/>
          </p:nvPr>
        </p:nvGraphicFramePr>
        <p:xfrm>
          <a:off x="4211638" y="2997200"/>
          <a:ext cx="260350" cy="288925"/>
        </p:xfrm>
        <a:graphic>
          <a:graphicData uri="http://schemas.openxmlformats.org/presentationml/2006/ole">
            <p:oleObj spid="_x0000_s3075" name="Equation" r:id="rId5" imgW="114120" imgH="126720" progId="">
              <p:embed/>
            </p:oleObj>
          </a:graphicData>
        </a:graphic>
      </p:graphicFrame>
      <p:graphicFrame>
        <p:nvGraphicFramePr>
          <p:cNvPr id="3076" name="Object 9"/>
          <p:cNvGraphicFramePr>
            <a:graphicFrameLocks noChangeAspect="1"/>
          </p:cNvGraphicFramePr>
          <p:nvPr/>
        </p:nvGraphicFramePr>
        <p:xfrm>
          <a:off x="1719263" y="4365625"/>
          <a:ext cx="879475" cy="266700"/>
        </p:xfrm>
        <a:graphic>
          <a:graphicData uri="http://schemas.openxmlformats.org/presentationml/2006/ole">
            <p:oleObj spid="_x0000_s3076" name="Equation" r:id="rId6" imgW="711000" imgH="215640" progId="">
              <p:embed/>
            </p:oleObj>
          </a:graphicData>
        </a:graphic>
      </p:graphicFrame>
      <p:graphicFrame>
        <p:nvGraphicFramePr>
          <p:cNvPr id="3077" name="Object 10"/>
          <p:cNvGraphicFramePr>
            <a:graphicFrameLocks noChangeAspect="1"/>
          </p:cNvGraphicFramePr>
          <p:nvPr/>
        </p:nvGraphicFramePr>
        <p:xfrm>
          <a:off x="5141913" y="4941888"/>
          <a:ext cx="806450" cy="252412"/>
        </p:xfrm>
        <a:graphic>
          <a:graphicData uri="http://schemas.openxmlformats.org/presentationml/2006/ole">
            <p:oleObj spid="_x0000_s3077" name="Equation" r:id="rId7" imgW="647640" imgH="203040" progId="">
              <p:embed/>
            </p:oleObj>
          </a:graphicData>
        </a:graphic>
      </p:graphicFrame>
      <p:graphicFrame>
        <p:nvGraphicFramePr>
          <p:cNvPr id="3078" name="Object 11"/>
          <p:cNvGraphicFramePr>
            <a:graphicFrameLocks noChangeAspect="1"/>
          </p:cNvGraphicFramePr>
          <p:nvPr/>
        </p:nvGraphicFramePr>
        <p:xfrm>
          <a:off x="7011988" y="4933950"/>
          <a:ext cx="809625" cy="295275"/>
        </p:xfrm>
        <a:graphic>
          <a:graphicData uri="http://schemas.openxmlformats.org/presentationml/2006/ole">
            <p:oleObj spid="_x0000_s3078" name="Equation" r:id="rId8" imgW="558720" imgH="203040" progId="">
              <p:embed/>
            </p:oleObj>
          </a:graphicData>
        </a:graphic>
      </p:graphicFrame>
      <p:graphicFrame>
        <p:nvGraphicFramePr>
          <p:cNvPr id="3079" name="Object 12"/>
          <p:cNvGraphicFramePr>
            <a:graphicFrameLocks noChangeAspect="1"/>
          </p:cNvGraphicFramePr>
          <p:nvPr/>
        </p:nvGraphicFramePr>
        <p:xfrm>
          <a:off x="1973263" y="5157788"/>
          <a:ext cx="736600" cy="274637"/>
        </p:xfrm>
        <a:graphic>
          <a:graphicData uri="http://schemas.openxmlformats.org/presentationml/2006/ole">
            <p:oleObj spid="_x0000_s3079" name="Equation" r:id="rId9" imgW="545760" imgH="203040" progId="">
              <p:embed/>
            </p:oleObj>
          </a:graphicData>
        </a:graphic>
      </p:graphicFrame>
      <p:graphicFrame>
        <p:nvGraphicFramePr>
          <p:cNvPr id="3080" name="Object 13"/>
          <p:cNvGraphicFramePr>
            <a:graphicFrameLocks noChangeAspect="1"/>
          </p:cNvGraphicFramePr>
          <p:nvPr/>
        </p:nvGraphicFramePr>
        <p:xfrm>
          <a:off x="3627438" y="3789363"/>
          <a:ext cx="377825" cy="246062"/>
        </p:xfrm>
        <a:graphic>
          <a:graphicData uri="http://schemas.openxmlformats.org/presentationml/2006/ole">
            <p:oleObj spid="_x0000_s3080" name="Equation" r:id="rId10" imgW="253800" imgH="164880" progId="">
              <p:embed/>
            </p:oleObj>
          </a:graphicData>
        </a:graphic>
      </p:graphicFrame>
      <p:graphicFrame>
        <p:nvGraphicFramePr>
          <p:cNvPr id="3081" name="Object 15"/>
          <p:cNvGraphicFramePr>
            <a:graphicFrameLocks noChangeAspect="1"/>
          </p:cNvGraphicFramePr>
          <p:nvPr/>
        </p:nvGraphicFramePr>
        <p:xfrm>
          <a:off x="5148263" y="3789363"/>
          <a:ext cx="260350" cy="288925"/>
        </p:xfrm>
        <a:graphic>
          <a:graphicData uri="http://schemas.openxmlformats.org/presentationml/2006/ole">
            <p:oleObj spid="_x0000_s3081" name="Equation" r:id="rId11" imgW="114120" imgH="126720" progId="">
              <p:embed/>
            </p:oleObj>
          </a:graphicData>
        </a:graphic>
      </p:graphicFrame>
      <p:graphicFrame>
        <p:nvGraphicFramePr>
          <p:cNvPr id="3082" name="Object 17"/>
          <p:cNvGraphicFramePr>
            <a:graphicFrameLocks noChangeAspect="1"/>
          </p:cNvGraphicFramePr>
          <p:nvPr/>
        </p:nvGraphicFramePr>
        <p:xfrm>
          <a:off x="7380288" y="4076700"/>
          <a:ext cx="260350" cy="288925"/>
        </p:xfrm>
        <a:graphic>
          <a:graphicData uri="http://schemas.openxmlformats.org/presentationml/2006/ole">
            <p:oleObj spid="_x0000_s3082" name="Equation" r:id="rId12" imgW="114120" imgH="126720" progId="">
              <p:embed/>
            </p:oleObj>
          </a:graphicData>
        </a:graphic>
      </p:graphicFrame>
      <p:graphicFrame>
        <p:nvGraphicFramePr>
          <p:cNvPr id="3083" name="Object 18"/>
          <p:cNvGraphicFramePr>
            <a:graphicFrameLocks noChangeAspect="1"/>
          </p:cNvGraphicFramePr>
          <p:nvPr/>
        </p:nvGraphicFramePr>
        <p:xfrm>
          <a:off x="4562475" y="5199063"/>
          <a:ext cx="379413" cy="246062"/>
        </p:xfrm>
        <a:graphic>
          <a:graphicData uri="http://schemas.openxmlformats.org/presentationml/2006/ole">
            <p:oleObj spid="_x0000_s3083" name="Equation" r:id="rId13" imgW="253800" imgH="164880" progId="">
              <p:embed/>
            </p:oleObj>
          </a:graphicData>
        </a:graphic>
      </p:graphicFrame>
      <p:graphicFrame>
        <p:nvGraphicFramePr>
          <p:cNvPr id="3084" name="Object 19"/>
          <p:cNvGraphicFramePr>
            <a:graphicFrameLocks noChangeAspect="1"/>
          </p:cNvGraphicFramePr>
          <p:nvPr/>
        </p:nvGraphicFramePr>
        <p:xfrm>
          <a:off x="3924300" y="4941888"/>
          <a:ext cx="196850" cy="215900"/>
        </p:xfrm>
        <a:graphic>
          <a:graphicData uri="http://schemas.openxmlformats.org/presentationml/2006/ole">
            <p:oleObj spid="_x0000_s3084" name="Equation" r:id="rId14" imgW="126720" imgH="139680"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2"/>
          <p:cNvSpPr>
            <a:spLocks noGrp="1" noChangeArrowheads="1"/>
          </p:cNvSpPr>
          <p:nvPr>
            <p:ph type="title"/>
          </p:nvPr>
        </p:nvSpPr>
        <p:spPr/>
        <p:txBody>
          <a:bodyPr/>
          <a:lstStyle/>
          <a:p>
            <a:pPr eaLnBrk="1" hangingPunct="1"/>
            <a:r>
              <a:rPr lang="en-US" altLang="zh-CN" smtClean="0"/>
              <a:t>Adequate set of connectives</a:t>
            </a:r>
          </a:p>
        </p:txBody>
      </p:sp>
      <p:sp>
        <p:nvSpPr>
          <p:cNvPr id="4107" name="Rectangle 3"/>
          <p:cNvSpPr>
            <a:spLocks noGrp="1" noChangeArrowheads="1"/>
          </p:cNvSpPr>
          <p:nvPr>
            <p:ph type="body" sz="half" idx="1"/>
          </p:nvPr>
        </p:nvSpPr>
        <p:spPr>
          <a:xfrm>
            <a:off x="457200" y="1600200"/>
            <a:ext cx="3609975" cy="4525963"/>
          </a:xfrm>
        </p:spPr>
        <p:txBody>
          <a:bodyPr/>
          <a:lstStyle/>
          <a:p>
            <a:pPr eaLnBrk="1" hangingPunct="1">
              <a:buFontTx/>
              <a:buNone/>
            </a:pPr>
            <a:r>
              <a:rPr lang="en-US" altLang="zh-CN" sz="1800" smtClean="0"/>
              <a:t>Schroder showed in 1880 that </a:t>
            </a:r>
          </a:p>
          <a:p>
            <a:pPr eaLnBrk="1" hangingPunct="1">
              <a:buFontTx/>
              <a:buNone/>
            </a:pPr>
            <a:r>
              <a:rPr lang="en-US" altLang="zh-CN" sz="1800" smtClean="0"/>
              <a:t>each of the standard connectives </a:t>
            </a:r>
          </a:p>
          <a:p>
            <a:pPr eaLnBrk="1" hangingPunct="1">
              <a:buFontTx/>
              <a:buNone/>
            </a:pPr>
            <a:r>
              <a:rPr lang="en-US" altLang="zh-CN" sz="1800" smtClean="0"/>
              <a:t>is definable in terms of a single </a:t>
            </a:r>
          </a:p>
          <a:p>
            <a:pPr eaLnBrk="1" hangingPunct="1">
              <a:buFontTx/>
              <a:buNone/>
            </a:pPr>
            <a:r>
              <a:rPr lang="en-US" altLang="zh-CN" sz="1800" smtClean="0"/>
              <a:t>binary connective   , where the </a:t>
            </a:r>
          </a:p>
          <a:p>
            <a:pPr eaLnBrk="1" hangingPunct="1">
              <a:buFontTx/>
              <a:buNone/>
            </a:pPr>
            <a:r>
              <a:rPr lang="en-US" altLang="zh-CN" sz="1800" smtClean="0"/>
              <a:t>truth table associated with     is    </a:t>
            </a:r>
          </a:p>
          <a:p>
            <a:pPr eaLnBrk="1" hangingPunct="1"/>
            <a:endParaRPr lang="en-US" altLang="zh-CN" sz="1800" smtClean="0"/>
          </a:p>
          <a:p>
            <a:pPr eaLnBrk="1" hangingPunct="1"/>
            <a:endParaRPr lang="en-US" altLang="zh-CN" sz="2000" smtClean="0"/>
          </a:p>
          <a:p>
            <a:pPr eaLnBrk="1" hangingPunct="1">
              <a:buFontTx/>
              <a:buNone/>
            </a:pPr>
            <a:endParaRPr lang="en-US" altLang="zh-CN" sz="2000" smtClean="0"/>
          </a:p>
          <a:p>
            <a:pPr eaLnBrk="1" hangingPunct="1">
              <a:buFontTx/>
              <a:buNone/>
            </a:pPr>
            <a:endParaRPr lang="en-US" altLang="zh-CN" sz="2000" smtClean="0"/>
          </a:p>
        </p:txBody>
      </p:sp>
      <p:graphicFrame>
        <p:nvGraphicFramePr>
          <p:cNvPr id="4098" name="Object 5"/>
          <p:cNvGraphicFramePr>
            <a:graphicFrameLocks noChangeAspect="1"/>
          </p:cNvGraphicFramePr>
          <p:nvPr>
            <p:ph sz="quarter" idx="2"/>
          </p:nvPr>
        </p:nvGraphicFramePr>
        <p:xfrm>
          <a:off x="2339975" y="2636838"/>
          <a:ext cx="198438" cy="287337"/>
        </p:xfrm>
        <a:graphic>
          <a:graphicData uri="http://schemas.openxmlformats.org/presentationml/2006/ole">
            <p:oleObj spid="_x0000_s4098" name="Equation" r:id="rId4" imgW="139680" imgH="203040" progId="">
              <p:embed/>
            </p:oleObj>
          </a:graphicData>
        </a:graphic>
      </p:graphicFrame>
      <p:graphicFrame>
        <p:nvGraphicFramePr>
          <p:cNvPr id="4099" name="Object 8"/>
          <p:cNvGraphicFramePr>
            <a:graphicFrameLocks noChangeAspect="1"/>
          </p:cNvGraphicFramePr>
          <p:nvPr>
            <p:ph sz="quarter" idx="3"/>
          </p:nvPr>
        </p:nvGraphicFramePr>
        <p:xfrm>
          <a:off x="5056188" y="3182938"/>
          <a:ext cx="3278187" cy="1506537"/>
        </p:xfrm>
        <a:graphic>
          <a:graphicData uri="http://schemas.openxmlformats.org/presentationml/2006/ole">
            <p:oleObj spid="_x0000_s4099" name="Equation" r:id="rId5" imgW="2654280" imgH="1218960" progId="">
              <p:embed/>
            </p:oleObj>
          </a:graphicData>
        </a:graphic>
      </p:graphicFrame>
      <p:sp>
        <p:nvSpPr>
          <p:cNvPr id="4108" name="Rectangle 10"/>
          <p:cNvSpPr>
            <a:spLocks noChangeArrowheads="1"/>
          </p:cNvSpPr>
          <p:nvPr/>
        </p:nvSpPr>
        <p:spPr bwMode="auto">
          <a:xfrm>
            <a:off x="4787900" y="1628775"/>
            <a:ext cx="3529013" cy="1465263"/>
          </a:xfrm>
          <a:prstGeom prst="rect">
            <a:avLst/>
          </a:prstGeom>
          <a:noFill/>
          <a:ln w="9525">
            <a:noFill/>
            <a:miter lim="800000"/>
            <a:headEnd/>
            <a:tailEnd/>
          </a:ln>
        </p:spPr>
        <p:txBody>
          <a:bodyPr>
            <a:spAutoFit/>
          </a:bodyPr>
          <a:lstStyle/>
          <a:p>
            <a:pPr>
              <a:spcBef>
                <a:spcPct val="20000"/>
              </a:spcBef>
            </a:pPr>
            <a:r>
              <a:rPr lang="en-US" altLang="zh-CN"/>
              <a:t>We can express   in terms of the standard connectives by                                   , and also the standard connectives in terms of    by</a:t>
            </a:r>
          </a:p>
        </p:txBody>
      </p:sp>
      <p:sp>
        <p:nvSpPr>
          <p:cNvPr id="4109" name="Rectangle 11"/>
          <p:cNvSpPr>
            <a:spLocks noChangeArrowheads="1"/>
          </p:cNvSpPr>
          <p:nvPr/>
        </p:nvSpPr>
        <p:spPr bwMode="auto">
          <a:xfrm>
            <a:off x="4716463" y="4797425"/>
            <a:ext cx="4104009" cy="1754326"/>
          </a:xfrm>
          <a:prstGeom prst="rect">
            <a:avLst/>
          </a:prstGeom>
          <a:noFill/>
          <a:ln w="9525">
            <a:noFill/>
            <a:miter lim="800000"/>
            <a:headEnd/>
            <a:tailEnd/>
          </a:ln>
        </p:spPr>
        <p:txBody>
          <a:bodyPr wrap="square">
            <a:spAutoFit/>
          </a:bodyPr>
          <a:lstStyle/>
          <a:p>
            <a:r>
              <a:rPr lang="en-US" altLang="zh-CN" dirty="0"/>
              <a:t>Thus it follows that a single connective     is adequate.</a:t>
            </a:r>
          </a:p>
          <a:p>
            <a:r>
              <a:rPr lang="en-US" altLang="zh-CN" dirty="0"/>
              <a:t>Consequently, to test a given S for being adequate it suffices</a:t>
            </a:r>
          </a:p>
          <a:p>
            <a:r>
              <a:rPr lang="en-US" altLang="zh-CN" dirty="0"/>
              <a:t>to test if     can be expressed by S</a:t>
            </a:r>
            <a:r>
              <a:rPr lang="en-US" altLang="zh-CN" dirty="0" smtClean="0"/>
              <a:t>.</a:t>
            </a:r>
          </a:p>
          <a:p>
            <a:r>
              <a:rPr lang="en-US" altLang="zh-CN" b="1" dirty="0" smtClean="0"/>
              <a:t>So how to express (</a:t>
            </a:r>
            <a:r>
              <a:rPr lang="en-CA" altLang="zh-CN" b="1" dirty="0" smtClean="0"/>
              <a:t>~ P</a:t>
            </a:r>
            <a:r>
              <a:rPr lang="en-US" altLang="zh-CN" b="1" dirty="0" smtClean="0"/>
              <a:t> ·</a:t>
            </a:r>
            <a:r>
              <a:rPr lang="en-CA" altLang="zh-CN" b="1" dirty="0" smtClean="0"/>
              <a:t>Q) with    ?  </a:t>
            </a:r>
            <a:endParaRPr lang="en-US" altLang="zh-CN" b="1" dirty="0"/>
          </a:p>
        </p:txBody>
      </p:sp>
      <p:graphicFrame>
        <p:nvGraphicFramePr>
          <p:cNvPr id="4100" name="Object 12"/>
          <p:cNvGraphicFramePr>
            <a:graphicFrameLocks noChangeAspect="1"/>
          </p:cNvGraphicFramePr>
          <p:nvPr/>
        </p:nvGraphicFramePr>
        <p:xfrm>
          <a:off x="3219450" y="2995613"/>
          <a:ext cx="200025" cy="288925"/>
        </p:xfrm>
        <a:graphic>
          <a:graphicData uri="http://schemas.openxmlformats.org/presentationml/2006/ole">
            <p:oleObj spid="_x0000_s4100" name="Equation" r:id="rId6" imgW="139680" imgH="203040" progId="">
              <p:embed/>
            </p:oleObj>
          </a:graphicData>
        </a:graphic>
      </p:graphicFrame>
      <p:graphicFrame>
        <p:nvGraphicFramePr>
          <p:cNvPr id="4101" name="Object 13"/>
          <p:cNvGraphicFramePr>
            <a:graphicFrameLocks noChangeAspect="1"/>
          </p:cNvGraphicFramePr>
          <p:nvPr/>
        </p:nvGraphicFramePr>
        <p:xfrm>
          <a:off x="6516688" y="1700213"/>
          <a:ext cx="200025" cy="288925"/>
        </p:xfrm>
        <a:graphic>
          <a:graphicData uri="http://schemas.openxmlformats.org/presentationml/2006/ole">
            <p:oleObj spid="_x0000_s4101" name="Equation" r:id="rId7" imgW="139680" imgH="203040" progId="">
              <p:embed/>
            </p:oleObj>
          </a:graphicData>
        </a:graphic>
      </p:graphicFrame>
      <p:graphicFrame>
        <p:nvGraphicFramePr>
          <p:cNvPr id="4102" name="Object 14"/>
          <p:cNvGraphicFramePr>
            <a:graphicFrameLocks noChangeAspect="1"/>
          </p:cNvGraphicFramePr>
          <p:nvPr/>
        </p:nvGraphicFramePr>
        <p:xfrm>
          <a:off x="5414963" y="2205038"/>
          <a:ext cx="1760537" cy="338137"/>
        </p:xfrm>
        <a:graphic>
          <a:graphicData uri="http://schemas.openxmlformats.org/presentationml/2006/ole">
            <p:oleObj spid="_x0000_s4102" name="Equation" r:id="rId8" imgW="1511280" imgH="228600" progId="">
              <p:embed/>
            </p:oleObj>
          </a:graphicData>
        </a:graphic>
      </p:graphicFrame>
      <p:graphicFrame>
        <p:nvGraphicFramePr>
          <p:cNvPr id="4103" name="Object 15"/>
          <p:cNvGraphicFramePr>
            <a:graphicFrameLocks noChangeAspect="1"/>
          </p:cNvGraphicFramePr>
          <p:nvPr/>
        </p:nvGraphicFramePr>
        <p:xfrm>
          <a:off x="5724525" y="2781300"/>
          <a:ext cx="200025" cy="288925"/>
        </p:xfrm>
        <a:graphic>
          <a:graphicData uri="http://schemas.openxmlformats.org/presentationml/2006/ole">
            <p:oleObj spid="_x0000_s4103" name="Equation" r:id="rId9" imgW="139680" imgH="203040" progId="">
              <p:embed/>
            </p:oleObj>
          </a:graphicData>
        </a:graphic>
      </p:graphicFrame>
      <p:graphicFrame>
        <p:nvGraphicFramePr>
          <p:cNvPr id="4104" name="Object 16"/>
          <p:cNvGraphicFramePr>
            <a:graphicFrameLocks noChangeAspect="1"/>
          </p:cNvGraphicFramePr>
          <p:nvPr/>
        </p:nvGraphicFramePr>
        <p:xfrm>
          <a:off x="5956300" y="5156200"/>
          <a:ext cx="200025" cy="288925"/>
        </p:xfrm>
        <a:graphic>
          <a:graphicData uri="http://schemas.openxmlformats.org/presentationml/2006/ole">
            <p:oleObj spid="_x0000_s4104" name="Equation" r:id="rId10" imgW="139680" imgH="203040" progId="">
              <p:embed/>
            </p:oleObj>
          </a:graphicData>
        </a:graphic>
      </p:graphicFrame>
      <p:graphicFrame>
        <p:nvGraphicFramePr>
          <p:cNvPr id="4105" name="Object 17"/>
          <p:cNvGraphicFramePr>
            <a:graphicFrameLocks noChangeAspect="1"/>
          </p:cNvGraphicFramePr>
          <p:nvPr/>
        </p:nvGraphicFramePr>
        <p:xfrm>
          <a:off x="5651500" y="5949950"/>
          <a:ext cx="200025" cy="288925"/>
        </p:xfrm>
        <a:graphic>
          <a:graphicData uri="http://schemas.openxmlformats.org/presentationml/2006/ole">
            <p:oleObj spid="_x0000_s4105" name="Equation" r:id="rId11" imgW="139680" imgH="203040" progId="">
              <p:embed/>
            </p:oleObj>
          </a:graphicData>
        </a:graphic>
      </p:graphicFrame>
      <p:pic>
        <p:nvPicPr>
          <p:cNvPr id="4110" name="Picture 18"/>
          <p:cNvPicPr>
            <a:picLocks noChangeAspect="1" noChangeArrowheads="1"/>
          </p:cNvPicPr>
          <p:nvPr/>
        </p:nvPicPr>
        <p:blipFill>
          <a:blip r:embed="rId12" cstate="print"/>
          <a:srcRect/>
          <a:stretch>
            <a:fillRect/>
          </a:stretch>
        </p:blipFill>
        <p:spPr bwMode="auto">
          <a:xfrm>
            <a:off x="1042988" y="3644900"/>
            <a:ext cx="2089150" cy="1717675"/>
          </a:xfrm>
          <a:prstGeom prst="rect">
            <a:avLst/>
          </a:prstGeom>
          <a:noFill/>
          <a:ln w="9525">
            <a:noFill/>
            <a:miter lim="800000"/>
            <a:headEnd/>
            <a:tailEnd/>
          </a:ln>
        </p:spPr>
      </p:pic>
      <p:graphicFrame>
        <p:nvGraphicFramePr>
          <p:cNvPr id="4112" name="Object 13"/>
          <p:cNvGraphicFramePr>
            <a:graphicFrameLocks noChangeAspect="1"/>
          </p:cNvGraphicFramePr>
          <p:nvPr/>
        </p:nvGraphicFramePr>
        <p:xfrm>
          <a:off x="8244408" y="6236419"/>
          <a:ext cx="200025" cy="288925"/>
        </p:xfrm>
        <a:graphic>
          <a:graphicData uri="http://schemas.openxmlformats.org/presentationml/2006/ole">
            <p:oleObj spid="_x0000_s4112" name="Equation" r:id="rId13" imgW="139680" imgH="203040"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Adequate set of connectives</a:t>
            </a:r>
          </a:p>
        </p:txBody>
      </p:sp>
      <p:sp>
        <p:nvSpPr>
          <p:cNvPr id="9219" name="Rectangle 3"/>
          <p:cNvSpPr>
            <a:spLocks noGrp="1" noChangeArrowheads="1"/>
          </p:cNvSpPr>
          <p:nvPr>
            <p:ph type="body" idx="1"/>
          </p:nvPr>
        </p:nvSpPr>
        <p:spPr/>
        <p:txBody>
          <a:bodyPr/>
          <a:lstStyle/>
          <a:p>
            <a:pPr eaLnBrk="1" hangingPunct="1">
              <a:lnSpc>
                <a:spcPct val="90000"/>
              </a:lnSpc>
              <a:buFontTx/>
              <a:buNone/>
            </a:pPr>
            <a:r>
              <a:rPr lang="en-US" altLang="zh-CN" sz="2400" smtClean="0"/>
              <a:t>In 1913 Sheer showed that the Sheer stroke  |  with </a:t>
            </a:r>
          </a:p>
          <a:p>
            <a:pPr eaLnBrk="1" hangingPunct="1">
              <a:lnSpc>
                <a:spcPct val="90000"/>
              </a:lnSpc>
              <a:buFontTx/>
              <a:buNone/>
            </a:pPr>
            <a:r>
              <a:rPr lang="en-US" altLang="zh-CN" sz="2400" smtClean="0"/>
              <a:t>associated truth table</a:t>
            </a:r>
          </a:p>
          <a:p>
            <a:pPr eaLnBrk="1" hangingPunct="1">
              <a:lnSpc>
                <a:spcPct val="90000"/>
              </a:lnSpc>
              <a:buFontTx/>
              <a:buNone/>
            </a:pPr>
            <a:endParaRPr lang="en-US" altLang="zh-CN" sz="2400" smtClean="0"/>
          </a:p>
          <a:p>
            <a:pPr eaLnBrk="1" hangingPunct="1">
              <a:lnSpc>
                <a:spcPct val="90000"/>
              </a:lnSpc>
              <a:buFontTx/>
              <a:buNone/>
            </a:pPr>
            <a:endParaRPr lang="en-US" altLang="zh-CN" sz="2400" smtClean="0"/>
          </a:p>
          <a:p>
            <a:pPr eaLnBrk="1" hangingPunct="1">
              <a:lnSpc>
                <a:spcPct val="90000"/>
              </a:lnSpc>
              <a:buFontTx/>
              <a:buNone/>
            </a:pPr>
            <a:endParaRPr lang="en-US" altLang="zh-CN" sz="2400" smtClean="0"/>
          </a:p>
          <a:p>
            <a:pPr eaLnBrk="1" hangingPunct="1">
              <a:lnSpc>
                <a:spcPct val="90000"/>
              </a:lnSpc>
              <a:buFontTx/>
              <a:buNone/>
            </a:pPr>
            <a:endParaRPr lang="en-US" altLang="zh-CN" sz="2400" smtClean="0"/>
          </a:p>
          <a:p>
            <a:pPr eaLnBrk="1" hangingPunct="1">
              <a:lnSpc>
                <a:spcPct val="90000"/>
              </a:lnSpc>
              <a:buFontTx/>
              <a:buNone/>
            </a:pPr>
            <a:endParaRPr lang="en-US" altLang="zh-CN" sz="2400" smtClean="0"/>
          </a:p>
          <a:p>
            <a:pPr eaLnBrk="1" hangingPunct="1">
              <a:lnSpc>
                <a:spcPct val="90000"/>
              </a:lnSpc>
              <a:buFontTx/>
              <a:buNone/>
            </a:pPr>
            <a:endParaRPr lang="en-US" altLang="zh-CN" sz="2400" smtClean="0"/>
          </a:p>
          <a:p>
            <a:pPr eaLnBrk="1" hangingPunct="1">
              <a:lnSpc>
                <a:spcPct val="90000"/>
              </a:lnSpc>
              <a:buFontTx/>
              <a:buNone/>
            </a:pPr>
            <a:r>
              <a:rPr lang="en-US" altLang="zh-CN" sz="2400" smtClean="0"/>
              <a:t>is also a single binary connective in terms of which the </a:t>
            </a:r>
          </a:p>
          <a:p>
            <a:pPr eaLnBrk="1" hangingPunct="1">
              <a:lnSpc>
                <a:spcPct val="90000"/>
              </a:lnSpc>
              <a:buFontTx/>
              <a:buNone/>
            </a:pPr>
            <a:r>
              <a:rPr lang="en-US" altLang="zh-CN" sz="2400" smtClean="0"/>
              <a:t>standard connectives can be expressed. Prove it is adequate</a:t>
            </a:r>
          </a:p>
        </p:txBody>
      </p:sp>
      <p:pic>
        <p:nvPicPr>
          <p:cNvPr id="9220" name="Picture 5"/>
          <p:cNvPicPr>
            <a:picLocks noChangeAspect="1" noChangeArrowheads="1"/>
          </p:cNvPicPr>
          <p:nvPr/>
        </p:nvPicPr>
        <p:blipFill>
          <a:blip r:embed="rId3" cstate="print"/>
          <a:srcRect/>
          <a:stretch>
            <a:fillRect/>
          </a:stretch>
        </p:blipFill>
        <p:spPr bwMode="auto">
          <a:xfrm>
            <a:off x="1476375" y="2781300"/>
            <a:ext cx="2303463"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smtClean="0"/>
              <a:t>If-then-else</a:t>
            </a:r>
          </a:p>
        </p:txBody>
      </p:sp>
      <p:sp>
        <p:nvSpPr>
          <p:cNvPr id="5125" name="Rectangle 3"/>
          <p:cNvSpPr>
            <a:spLocks noGrp="1" noChangeArrowheads="1"/>
          </p:cNvSpPr>
          <p:nvPr>
            <p:ph type="body" sz="half" idx="1"/>
          </p:nvPr>
        </p:nvSpPr>
        <p:spPr>
          <a:xfrm>
            <a:off x="457200" y="1600200"/>
            <a:ext cx="8002588" cy="4525963"/>
          </a:xfrm>
        </p:spPr>
        <p:txBody>
          <a:bodyPr/>
          <a:lstStyle/>
          <a:p>
            <a:pPr eaLnBrk="1" hangingPunct="1">
              <a:lnSpc>
                <a:spcPct val="80000"/>
              </a:lnSpc>
              <a:buFontTx/>
              <a:buNone/>
            </a:pPr>
            <a:r>
              <a:rPr lang="en-US" altLang="zh-CN" sz="1800" smtClean="0"/>
              <a:t>Let us use the symbol  for the ternary connective whose truth table is given </a:t>
            </a:r>
          </a:p>
          <a:p>
            <a:pPr eaLnBrk="1" hangingPunct="1">
              <a:lnSpc>
                <a:spcPct val="80000"/>
              </a:lnSpc>
              <a:buFontTx/>
              <a:buNone/>
            </a:pPr>
            <a:r>
              <a:rPr lang="en-US" altLang="zh-CN" sz="1800" smtClean="0"/>
              <a:t>by</a:t>
            </a:r>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r>
              <a:rPr lang="en-US" altLang="zh-CN" sz="1800" smtClean="0"/>
              <a:t>It is easy to see that for any value assignment     we have</a:t>
            </a:r>
          </a:p>
          <a:p>
            <a:pPr eaLnBrk="1" hangingPunct="1">
              <a:lnSpc>
                <a:spcPct val="80000"/>
              </a:lnSpc>
              <a:buFontTx/>
              <a:buNone/>
            </a:pPr>
            <a:endParaRPr lang="en-US" altLang="zh-CN" sz="1800" smtClean="0"/>
          </a:p>
          <a:p>
            <a:pPr eaLnBrk="1" hangingPunct="1">
              <a:lnSpc>
                <a:spcPct val="80000"/>
              </a:lnSpc>
              <a:buFontTx/>
              <a:buNone/>
            </a:pPr>
            <a:endParaRPr lang="en-US" altLang="zh-CN" sz="1800" smtClean="0"/>
          </a:p>
          <a:p>
            <a:pPr eaLnBrk="1" hangingPunct="1">
              <a:lnSpc>
                <a:spcPct val="80000"/>
              </a:lnSpc>
              <a:buFontTx/>
              <a:buNone/>
            </a:pPr>
            <a:r>
              <a:rPr lang="en-US" altLang="zh-CN" sz="1800" smtClean="0"/>
              <a:t>This is the familiar if-then-else connective from computer science, namely</a:t>
            </a:r>
          </a:p>
          <a:p>
            <a:pPr algn="ctr" eaLnBrk="1" hangingPunct="1">
              <a:lnSpc>
                <a:spcPct val="80000"/>
              </a:lnSpc>
              <a:buFontTx/>
              <a:buNone/>
            </a:pPr>
            <a:r>
              <a:rPr lang="en-US" altLang="zh-CN" sz="2400" i="1" smtClean="0"/>
              <a:t>If P then Q else R</a:t>
            </a:r>
          </a:p>
        </p:txBody>
      </p:sp>
      <p:graphicFrame>
        <p:nvGraphicFramePr>
          <p:cNvPr id="5122" name="Object 4"/>
          <p:cNvGraphicFramePr>
            <a:graphicFrameLocks noChangeAspect="1"/>
          </p:cNvGraphicFramePr>
          <p:nvPr>
            <p:ph sz="quarter" idx="2"/>
          </p:nvPr>
        </p:nvGraphicFramePr>
        <p:xfrm>
          <a:off x="1403350" y="5013325"/>
          <a:ext cx="5975350" cy="331788"/>
        </p:xfrm>
        <a:graphic>
          <a:graphicData uri="http://schemas.openxmlformats.org/presentationml/2006/ole">
            <p:oleObj spid="_x0000_s5122" name="Equation" r:id="rId4" imgW="3886200" imgH="215640" progId="">
              <p:embed/>
            </p:oleObj>
          </a:graphicData>
        </a:graphic>
      </p:graphicFrame>
      <p:pic>
        <p:nvPicPr>
          <p:cNvPr id="5126" name="Picture 7"/>
          <p:cNvPicPr>
            <a:picLocks noChangeAspect="1" noChangeArrowheads="1"/>
          </p:cNvPicPr>
          <p:nvPr/>
        </p:nvPicPr>
        <p:blipFill>
          <a:blip r:embed="rId5" cstate="print"/>
          <a:srcRect/>
          <a:stretch>
            <a:fillRect/>
          </a:stretch>
        </p:blipFill>
        <p:spPr bwMode="auto">
          <a:xfrm>
            <a:off x="971550" y="1989138"/>
            <a:ext cx="1895475" cy="2592387"/>
          </a:xfrm>
          <a:prstGeom prst="rect">
            <a:avLst/>
          </a:prstGeom>
          <a:noFill/>
          <a:ln w="9525">
            <a:noFill/>
            <a:miter lim="800000"/>
            <a:headEnd/>
            <a:tailEnd/>
          </a:ln>
        </p:spPr>
      </p:pic>
      <p:graphicFrame>
        <p:nvGraphicFramePr>
          <p:cNvPr id="5123" name="Object 8"/>
          <p:cNvGraphicFramePr>
            <a:graphicFrameLocks noChangeAspect="1"/>
          </p:cNvGraphicFramePr>
          <p:nvPr>
            <p:ph sz="quarter" idx="3"/>
          </p:nvPr>
        </p:nvGraphicFramePr>
        <p:xfrm>
          <a:off x="5219700" y="4652963"/>
          <a:ext cx="198438" cy="217487"/>
        </p:xfrm>
        <a:graphic>
          <a:graphicData uri="http://schemas.openxmlformats.org/presentationml/2006/ole">
            <p:oleObj spid="_x0000_s5123" name="Equation" r:id="rId6" imgW="126720" imgH="139680" progId="">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1484313"/>
            <a:ext cx="7772400" cy="1470025"/>
          </a:xfrm>
        </p:spPr>
        <p:txBody>
          <a:bodyPr/>
          <a:lstStyle/>
          <a:p>
            <a:pPr eaLnBrk="1" hangingPunct="1"/>
            <a:r>
              <a:rPr lang="en-CA" altLang="zh-CN" sz="4000" dirty="0" smtClean="0"/>
              <a:t/>
            </a:r>
            <a:br>
              <a:rPr lang="en-CA" altLang="zh-CN" sz="4000" dirty="0" smtClean="0"/>
            </a:br>
            <a:r>
              <a:rPr lang="en-CA" altLang="zh-CN" sz="4000" dirty="0" smtClean="0"/>
              <a:t> </a:t>
            </a:r>
            <a:r>
              <a:rPr lang="en-US" altLang="zh-CN" sz="3200" dirty="0" smtClean="0"/>
              <a:t>Propositional Calculus &amp;</a:t>
            </a:r>
            <a:r>
              <a:rPr lang="en-CA" altLang="zh-CN" sz="3200" dirty="0" smtClean="0"/>
              <a:t> </a:t>
            </a:r>
            <a:r>
              <a:rPr lang="en-US" altLang="zh-CN" sz="3200" dirty="0" smtClean="0"/>
              <a:t>Normal Forms</a:t>
            </a:r>
          </a:p>
        </p:txBody>
      </p:sp>
      <p:sp>
        <p:nvSpPr>
          <p:cNvPr id="23555" name="Rectangle 3"/>
          <p:cNvSpPr>
            <a:spLocks noGrp="1" noChangeArrowheads="1"/>
          </p:cNvSpPr>
          <p:nvPr>
            <p:ph type="subTitle" idx="1"/>
          </p:nvPr>
        </p:nvSpPr>
        <p:spPr>
          <a:xfrm>
            <a:off x="1295400" y="3429000"/>
            <a:ext cx="6705600" cy="1752600"/>
          </a:xfrm>
        </p:spPr>
        <p:txBody>
          <a:bodyPr/>
          <a:lstStyle/>
          <a:p>
            <a:pPr eaLnBrk="1" hangingPunct="1"/>
            <a:r>
              <a:rPr lang="en-CA" altLang="zh-CN" sz="2800" dirty="0" smtClean="0"/>
              <a:t>Based on Prof. Lila Kari’s slides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Propositional calculus/logic</a:t>
            </a:r>
          </a:p>
        </p:txBody>
      </p:sp>
      <p:sp>
        <p:nvSpPr>
          <p:cNvPr id="24579" name="Rectangle 3"/>
          <p:cNvSpPr>
            <a:spLocks noGrp="1" noChangeArrowheads="1"/>
          </p:cNvSpPr>
          <p:nvPr>
            <p:ph type="body" idx="1"/>
          </p:nvPr>
        </p:nvSpPr>
        <p:spPr/>
        <p:txBody>
          <a:bodyPr/>
          <a:lstStyle/>
          <a:p>
            <a:pPr eaLnBrk="1" hangingPunct="1">
              <a:lnSpc>
                <a:spcPct val="80000"/>
              </a:lnSpc>
              <a:buFontTx/>
              <a:buNone/>
            </a:pPr>
            <a:r>
              <a:rPr lang="en-US" altLang="zh-CN" sz="2000" smtClean="0"/>
              <a:t>In standard algebra, expressions in which the variables and</a:t>
            </a:r>
          </a:p>
          <a:p>
            <a:pPr eaLnBrk="1" hangingPunct="1">
              <a:lnSpc>
                <a:spcPct val="80000"/>
              </a:lnSpc>
              <a:buFontTx/>
              <a:buNone/>
            </a:pPr>
            <a:r>
              <a:rPr lang="en-US" altLang="zh-CN" sz="2000" smtClean="0"/>
              <a:t>constants represent numbers are manipulated.</a:t>
            </a:r>
          </a:p>
          <a:p>
            <a:pPr eaLnBrk="1" hangingPunct="1">
              <a:lnSpc>
                <a:spcPct val="80000"/>
              </a:lnSpc>
              <a:buFontTx/>
              <a:buNone/>
            </a:pPr>
            <a:r>
              <a:rPr lang="en-US" altLang="zh-CN" sz="2000" smtClean="0"/>
              <a:t>Consider for instance the expression</a:t>
            </a:r>
          </a:p>
          <a:p>
            <a:pPr algn="ctr" eaLnBrk="1" hangingPunct="1">
              <a:lnSpc>
                <a:spcPct val="80000"/>
              </a:lnSpc>
              <a:buFontTx/>
              <a:buNone/>
            </a:pPr>
            <a:r>
              <a:rPr lang="en-US" altLang="zh-CN" sz="2000" smtClean="0"/>
              <a:t>(A + B) – B</a:t>
            </a:r>
          </a:p>
          <a:p>
            <a:pPr algn="ctr" eaLnBrk="1" hangingPunct="1">
              <a:lnSpc>
                <a:spcPct val="80000"/>
              </a:lnSpc>
              <a:buFontTx/>
              <a:buNone/>
            </a:pPr>
            <a:endParaRPr lang="en-US" altLang="zh-CN" sz="2000" smtClean="0"/>
          </a:p>
          <a:p>
            <a:pPr eaLnBrk="1" hangingPunct="1">
              <a:lnSpc>
                <a:spcPct val="80000"/>
              </a:lnSpc>
              <a:buFontTx/>
              <a:buNone/>
            </a:pPr>
            <a:r>
              <a:rPr lang="en-US" altLang="zh-CN" sz="2000" smtClean="0"/>
              <a:t>One sees at a glance that this expressions yields a. In fact, we</a:t>
            </a:r>
          </a:p>
          <a:p>
            <a:pPr eaLnBrk="1" hangingPunct="1">
              <a:lnSpc>
                <a:spcPct val="80000"/>
              </a:lnSpc>
              <a:buFontTx/>
              <a:buNone/>
            </a:pPr>
            <a:r>
              <a:rPr lang="en-US" altLang="zh-CN" sz="2000" smtClean="0"/>
              <a:t>are so accustomed to performing such algebraic manipulations</a:t>
            </a:r>
          </a:p>
          <a:p>
            <a:pPr eaLnBrk="1" hangingPunct="1">
              <a:lnSpc>
                <a:spcPct val="80000"/>
              </a:lnSpc>
              <a:buFontTx/>
              <a:buNone/>
            </a:pPr>
            <a:r>
              <a:rPr lang="en-US" altLang="zh-CN" sz="2000" smtClean="0"/>
              <a:t>that we are no longer aware of what is behind each step. Here</a:t>
            </a:r>
          </a:p>
          <a:p>
            <a:pPr eaLnBrk="1" hangingPunct="1">
              <a:lnSpc>
                <a:spcPct val="80000"/>
              </a:lnSpc>
              <a:buFontTx/>
              <a:buNone/>
            </a:pPr>
            <a:r>
              <a:rPr lang="en-US" altLang="zh-CN" sz="2000" smtClean="0"/>
              <a:t>we used the identities</a:t>
            </a:r>
          </a:p>
          <a:p>
            <a:pPr algn="ctr" eaLnBrk="1" hangingPunct="1">
              <a:lnSpc>
                <a:spcPct val="80000"/>
              </a:lnSpc>
              <a:buFontTx/>
              <a:buNone/>
            </a:pPr>
            <a:endParaRPr lang="en-US" altLang="zh-CN" sz="2000" smtClean="0"/>
          </a:p>
          <a:p>
            <a:pPr algn="ctr" eaLnBrk="1" hangingPunct="1">
              <a:lnSpc>
                <a:spcPct val="80000"/>
              </a:lnSpc>
              <a:buFontTx/>
              <a:buNone/>
            </a:pPr>
            <a:r>
              <a:rPr lang="en-US" altLang="zh-CN" sz="2000" smtClean="0"/>
              <a:t>(X+ Y) - Z = X + (Y - Z)</a:t>
            </a:r>
          </a:p>
          <a:p>
            <a:pPr algn="ctr" eaLnBrk="1" hangingPunct="1">
              <a:lnSpc>
                <a:spcPct val="80000"/>
              </a:lnSpc>
              <a:buFontTx/>
              <a:buNone/>
            </a:pPr>
            <a:r>
              <a:rPr lang="en-US" altLang="zh-CN" sz="2000" smtClean="0"/>
              <a:t>Y- Y = 0</a:t>
            </a:r>
          </a:p>
          <a:p>
            <a:pPr algn="ctr" eaLnBrk="1" hangingPunct="1">
              <a:lnSpc>
                <a:spcPct val="80000"/>
              </a:lnSpc>
              <a:buFontTx/>
              <a:buNone/>
            </a:pPr>
            <a:r>
              <a:rPr lang="en-US" altLang="zh-CN" sz="2000" smtClean="0"/>
              <a:t>X + 0 = X</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TotalTime>
  <Words>2552</Words>
  <Application>Microsoft Office PowerPoint</Application>
  <PresentationFormat>On-screen Show (4:3)</PresentationFormat>
  <Paragraphs>359</Paragraphs>
  <Slides>32</Slides>
  <Notes>32</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默认设计模板</vt:lpstr>
      <vt:lpstr>Equation</vt:lpstr>
      <vt:lpstr>Extra slides for Chapter 3:   Adequacy of connectives</vt:lpstr>
      <vt:lpstr>Adequate set of connectives</vt:lpstr>
      <vt:lpstr>Adequate set of connectives</vt:lpstr>
      <vt:lpstr>Proving inadequacy</vt:lpstr>
      <vt:lpstr>Adequate set of connectives</vt:lpstr>
      <vt:lpstr>Adequate set of connectives</vt:lpstr>
      <vt:lpstr>If-then-else</vt:lpstr>
      <vt:lpstr>  Propositional Calculus &amp; Normal Forms</vt:lpstr>
      <vt:lpstr>Propositional calculus/logic</vt:lpstr>
      <vt:lpstr>Slide 10</vt:lpstr>
      <vt:lpstr>Removing conditionals and biconditionals</vt:lpstr>
      <vt:lpstr>Slide 12</vt:lpstr>
      <vt:lpstr>Essential laws for propositional calculus</vt:lpstr>
      <vt:lpstr>Essential laws for propositional calculus</vt:lpstr>
      <vt:lpstr>Essential laws for propositional calculus</vt:lpstr>
      <vt:lpstr>Shortcuts for manipulating formulas</vt:lpstr>
      <vt:lpstr>Shortcuts for manipulating formulas</vt:lpstr>
      <vt:lpstr>Normal forms</vt:lpstr>
      <vt:lpstr>Normal forms</vt:lpstr>
      <vt:lpstr>Normal forms</vt:lpstr>
      <vt:lpstr>Normal forms</vt:lpstr>
      <vt:lpstr>Existence of normal forms</vt:lpstr>
      <vt:lpstr>How to obtain normal forms?</vt:lpstr>
      <vt:lpstr>How to obtain normal forms?</vt:lpstr>
      <vt:lpstr>How to obtain normal forms?</vt:lpstr>
      <vt:lpstr>Example</vt:lpstr>
      <vt:lpstr>Disjunctive normal forms from truth tables</vt:lpstr>
      <vt:lpstr>Truth (Boolean) functions</vt:lpstr>
      <vt:lpstr>Boolean functions</vt:lpstr>
      <vt:lpstr>Boolean functions</vt:lpstr>
      <vt:lpstr>Conjunctive normal form and complementation</vt:lpstr>
      <vt:lpstr>Example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dc:title>
  <dc:creator>User</dc:creator>
  <cp:lastModifiedBy>Prof. Ling</cp:lastModifiedBy>
  <cp:revision>38</cp:revision>
  <dcterms:created xsi:type="dcterms:W3CDTF">2009-09-15T17:22:54Z</dcterms:created>
  <dcterms:modified xsi:type="dcterms:W3CDTF">2021-09-27T15:43:32Z</dcterms:modified>
</cp:coreProperties>
</file>