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sldIdLst>
    <p:sldId id="316" r:id="rId2"/>
    <p:sldId id="256" r:id="rId3"/>
    <p:sldId id="302" r:id="rId4"/>
    <p:sldId id="303" r:id="rId5"/>
    <p:sldId id="294" r:id="rId6"/>
    <p:sldId id="265" r:id="rId7"/>
    <p:sldId id="270" r:id="rId8"/>
    <p:sldId id="272" r:id="rId9"/>
    <p:sldId id="264" r:id="rId10"/>
    <p:sldId id="306" r:id="rId11"/>
    <p:sldId id="277" r:id="rId12"/>
    <p:sldId id="266" r:id="rId13"/>
    <p:sldId id="307" r:id="rId14"/>
    <p:sldId id="268" r:id="rId15"/>
    <p:sldId id="280" r:id="rId16"/>
    <p:sldId id="281" r:id="rId17"/>
    <p:sldId id="304" r:id="rId18"/>
    <p:sldId id="300" r:id="rId19"/>
    <p:sldId id="317" r:id="rId20"/>
    <p:sldId id="318" r:id="rId21"/>
    <p:sldId id="278" r:id="rId22"/>
    <p:sldId id="292" r:id="rId23"/>
    <p:sldId id="314" r:id="rId24"/>
    <p:sldId id="315" r:id="rId25"/>
    <p:sldId id="313" r:id="rId26"/>
    <p:sldId id="309" r:id="rId27"/>
    <p:sldId id="310" r:id="rId28"/>
    <p:sldId id="295" r:id="rId29"/>
    <p:sldId id="286" r:id="rId30"/>
    <p:sldId id="311" r:id="rId31"/>
    <p:sldId id="312" r:id="rId32"/>
  </p:sldIdLst>
  <p:sldSz cx="9144000" cy="6858000" type="screen4x3"/>
  <p:notesSz cx="7315200" cy="9601200"/>
  <p:defaultTextStyle>
    <a:defPPr>
      <a:defRPr lang="en-US"/>
    </a:defPPr>
    <a:lvl1pPr algn="ctr" rtl="0" eaLnBrk="0" fontAlgn="base" hangingPunct="0">
      <a:spcBef>
        <a:spcPct val="0"/>
      </a:spcBef>
      <a:spcAft>
        <a:spcPct val="0"/>
      </a:spcAft>
      <a:defRPr sz="2400" b="1" kern="1200">
        <a:solidFill>
          <a:schemeClr val="tx1"/>
        </a:solidFill>
        <a:latin typeface="Times" charset="0"/>
        <a:ea typeface="+mn-ea"/>
        <a:cs typeface="+mn-cs"/>
      </a:defRPr>
    </a:lvl1pPr>
    <a:lvl2pPr marL="457200" algn="ctr" rtl="0" eaLnBrk="0" fontAlgn="base" hangingPunct="0">
      <a:spcBef>
        <a:spcPct val="0"/>
      </a:spcBef>
      <a:spcAft>
        <a:spcPct val="0"/>
      </a:spcAft>
      <a:defRPr sz="2400" b="1" kern="1200">
        <a:solidFill>
          <a:schemeClr val="tx1"/>
        </a:solidFill>
        <a:latin typeface="Times" charset="0"/>
        <a:ea typeface="+mn-ea"/>
        <a:cs typeface="+mn-cs"/>
      </a:defRPr>
    </a:lvl2pPr>
    <a:lvl3pPr marL="914400" algn="ctr" rtl="0" eaLnBrk="0" fontAlgn="base" hangingPunct="0">
      <a:spcBef>
        <a:spcPct val="0"/>
      </a:spcBef>
      <a:spcAft>
        <a:spcPct val="0"/>
      </a:spcAft>
      <a:defRPr sz="2400" b="1" kern="1200">
        <a:solidFill>
          <a:schemeClr val="tx1"/>
        </a:solidFill>
        <a:latin typeface="Times" charset="0"/>
        <a:ea typeface="+mn-ea"/>
        <a:cs typeface="+mn-cs"/>
      </a:defRPr>
    </a:lvl3pPr>
    <a:lvl4pPr marL="1371600" algn="ctr" rtl="0" eaLnBrk="0" fontAlgn="base" hangingPunct="0">
      <a:spcBef>
        <a:spcPct val="0"/>
      </a:spcBef>
      <a:spcAft>
        <a:spcPct val="0"/>
      </a:spcAft>
      <a:defRPr sz="2400" b="1" kern="1200">
        <a:solidFill>
          <a:schemeClr val="tx1"/>
        </a:solidFill>
        <a:latin typeface="Times" charset="0"/>
        <a:ea typeface="+mn-ea"/>
        <a:cs typeface="+mn-cs"/>
      </a:defRPr>
    </a:lvl4pPr>
    <a:lvl5pPr marL="1828800" algn="ctr" rtl="0" eaLnBrk="0" fontAlgn="base" hangingPunct="0">
      <a:spcBef>
        <a:spcPct val="0"/>
      </a:spcBef>
      <a:spcAft>
        <a:spcPct val="0"/>
      </a:spcAft>
      <a:defRPr sz="2400" b="1" kern="1200">
        <a:solidFill>
          <a:schemeClr val="tx1"/>
        </a:solidFill>
        <a:latin typeface="Times" charset="0"/>
        <a:ea typeface="+mn-ea"/>
        <a:cs typeface="+mn-cs"/>
      </a:defRPr>
    </a:lvl5pPr>
    <a:lvl6pPr marL="2286000" algn="l" defTabSz="914400" rtl="0" eaLnBrk="1" latinLnBrk="0" hangingPunct="1">
      <a:defRPr sz="2400" b="1" kern="1200">
        <a:solidFill>
          <a:schemeClr val="tx1"/>
        </a:solidFill>
        <a:latin typeface="Times" charset="0"/>
        <a:ea typeface="+mn-ea"/>
        <a:cs typeface="+mn-cs"/>
      </a:defRPr>
    </a:lvl6pPr>
    <a:lvl7pPr marL="2743200" algn="l" defTabSz="914400" rtl="0" eaLnBrk="1" latinLnBrk="0" hangingPunct="1">
      <a:defRPr sz="2400" b="1" kern="1200">
        <a:solidFill>
          <a:schemeClr val="tx1"/>
        </a:solidFill>
        <a:latin typeface="Times" charset="0"/>
        <a:ea typeface="+mn-ea"/>
        <a:cs typeface="+mn-cs"/>
      </a:defRPr>
    </a:lvl7pPr>
    <a:lvl8pPr marL="3200400" algn="l" defTabSz="914400" rtl="0" eaLnBrk="1" latinLnBrk="0" hangingPunct="1">
      <a:defRPr sz="2400" b="1" kern="1200">
        <a:solidFill>
          <a:schemeClr val="tx1"/>
        </a:solidFill>
        <a:latin typeface="Times" charset="0"/>
        <a:ea typeface="+mn-ea"/>
        <a:cs typeface="+mn-cs"/>
      </a:defRPr>
    </a:lvl8pPr>
    <a:lvl9pPr marL="3657600" algn="l" defTabSz="914400" rtl="0" eaLnBrk="1" latinLnBrk="0" hangingPunct="1">
      <a:defRPr sz="2400" b="1" kern="1200">
        <a:solidFill>
          <a:schemeClr val="tx1"/>
        </a:solidFill>
        <a:latin typeface="Times"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90" autoAdjust="0"/>
  </p:normalViewPr>
  <p:slideViewPr>
    <p:cSldViewPr>
      <p:cViewPr varScale="1">
        <p:scale>
          <a:sx n="54" d="100"/>
          <a:sy n="54" d="100"/>
        </p:scale>
        <p:origin x="-115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defTabSz="966788">
              <a:defRPr sz="1300" b="0"/>
            </a:lvl1pPr>
          </a:lstStyle>
          <a:p>
            <a:endParaRPr lang="en-US" altLang="zh-CN"/>
          </a:p>
        </p:txBody>
      </p:sp>
      <p:sp>
        <p:nvSpPr>
          <p:cNvPr id="10243"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b="0"/>
            </a:lvl1pPr>
          </a:lstStyle>
          <a:p>
            <a:endParaRPr lang="en-US" altLang="zh-CN"/>
          </a:p>
        </p:txBody>
      </p:sp>
      <p:sp>
        <p:nvSpPr>
          <p:cNvPr id="1024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10245"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46"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defTabSz="966788">
              <a:defRPr sz="1300" b="0"/>
            </a:lvl1pPr>
          </a:lstStyle>
          <a:p>
            <a:endParaRPr lang="en-US" altLang="zh-CN"/>
          </a:p>
        </p:txBody>
      </p:sp>
      <p:sp>
        <p:nvSpPr>
          <p:cNvPr id="10247"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b="0"/>
            </a:lvl1pPr>
          </a:lstStyle>
          <a:p>
            <a:fld id="{B2B3CCAD-8D05-48DA-A636-500F049D76F3}"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mn-ea"/>
        <a:cs typeface="+mn-cs"/>
      </a:defRPr>
    </a:lvl1pPr>
    <a:lvl2pPr marL="457200" algn="l" rtl="0" eaLnBrk="0" fontAlgn="base" hangingPunct="0">
      <a:spcBef>
        <a:spcPct val="30000"/>
      </a:spcBef>
      <a:spcAft>
        <a:spcPct val="0"/>
      </a:spcAft>
      <a:defRPr sz="1200" kern="1200">
        <a:solidFill>
          <a:schemeClr val="tx1"/>
        </a:solidFill>
        <a:latin typeface="Times" charset="0"/>
        <a:ea typeface="+mn-ea"/>
        <a:cs typeface="+mn-cs"/>
      </a:defRPr>
    </a:lvl2pPr>
    <a:lvl3pPr marL="914400" algn="l" rtl="0" eaLnBrk="0" fontAlgn="base" hangingPunct="0">
      <a:spcBef>
        <a:spcPct val="30000"/>
      </a:spcBef>
      <a:spcAft>
        <a:spcPct val="0"/>
      </a:spcAft>
      <a:defRPr sz="1200" kern="1200">
        <a:solidFill>
          <a:schemeClr val="tx1"/>
        </a:solidFill>
        <a:latin typeface="Times" charset="0"/>
        <a:ea typeface="+mn-ea"/>
        <a:cs typeface="+mn-cs"/>
      </a:defRPr>
    </a:lvl3pPr>
    <a:lvl4pPr marL="1371600" algn="l" rtl="0" eaLnBrk="0" fontAlgn="base" hangingPunct="0">
      <a:spcBef>
        <a:spcPct val="30000"/>
      </a:spcBef>
      <a:spcAft>
        <a:spcPct val="0"/>
      </a:spcAft>
      <a:defRPr sz="1200" kern="1200">
        <a:solidFill>
          <a:schemeClr val="tx1"/>
        </a:solidFill>
        <a:latin typeface="Times" charset="0"/>
        <a:ea typeface="+mn-ea"/>
        <a:cs typeface="+mn-cs"/>
      </a:defRPr>
    </a:lvl4pPr>
    <a:lvl5pPr marL="1828800" algn="l" rtl="0" eaLnBrk="0" fontAlgn="base" hangingPunct="0">
      <a:spcBef>
        <a:spcPct val="30000"/>
      </a:spcBef>
      <a:spcAft>
        <a:spcPct val="0"/>
      </a:spcAft>
      <a:defRPr sz="1200" kern="1200">
        <a:solidFill>
          <a:schemeClr val="tx1"/>
        </a:solidFill>
        <a:latin typeface="Time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A0C161-D8A7-41FB-97FC-8C8C74272848}" type="slidenum">
              <a:rPr lang="zh-CN" altLang="en-US"/>
              <a:pPr/>
              <a:t>2</a:t>
            </a:fld>
            <a:endParaRPr lang="en-US" altLang="zh-CN"/>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DFDC55-158B-4377-84F9-7A1673103440}" type="slidenum">
              <a:rPr lang="zh-CN" altLang="en-US"/>
              <a:pPr/>
              <a:t>11</a:t>
            </a:fld>
            <a:endParaRPr lang="en-US" altLang="zh-CN"/>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16D09E-F02E-4213-87A5-4BF91B1BCACE}" type="slidenum">
              <a:rPr lang="zh-CN" altLang="en-US"/>
              <a:pPr/>
              <a:t>12</a:t>
            </a:fld>
            <a:endParaRPr lang="en-US" altLang="zh-CN"/>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8610D5-D294-4C29-8C77-AE4C237BE74A}" type="slidenum">
              <a:rPr lang="zh-CN" altLang="en-US"/>
              <a:pPr/>
              <a:t>13</a:t>
            </a:fld>
            <a:endParaRPr lang="en-US" altLang="zh-CN"/>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70298D-6484-4A38-849A-9696E4B6DF1D}" type="slidenum">
              <a:rPr lang="zh-CN" altLang="en-US"/>
              <a:pPr/>
              <a:t>14</a:t>
            </a:fld>
            <a:endParaRPr lang="en-US" altLang="zh-CN"/>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E858AB-8BA1-448C-B51F-1C8313798908}" type="slidenum">
              <a:rPr lang="zh-CN" altLang="en-US"/>
              <a:pPr/>
              <a:t>15</a:t>
            </a:fld>
            <a:endParaRPr lang="en-US" altLang="zh-CN"/>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32732C-B82F-4265-BEDC-8B8C71F0AFC7}" type="slidenum">
              <a:rPr lang="zh-CN" altLang="en-US"/>
              <a:pPr/>
              <a:t>16</a:t>
            </a:fld>
            <a:endParaRPr lang="en-US" altLang="zh-CN"/>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CC5EED-4D9B-47A6-9CB0-18529D70C2C8}" type="slidenum">
              <a:rPr lang="zh-CN" altLang="en-US"/>
              <a:pPr/>
              <a:t>17</a:t>
            </a:fld>
            <a:endParaRPr lang="en-US" altLang="zh-CN"/>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64E87C-B98C-495A-82D8-7288B154A2DB}" type="slidenum">
              <a:rPr lang="zh-CN" altLang="en-US"/>
              <a:pPr/>
              <a:t>18</a:t>
            </a:fld>
            <a:endParaRPr lang="en-US" altLang="zh-CN"/>
          </a:p>
        </p:txBody>
      </p:sp>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B36727-202E-4E6D-844E-EFC1CDFC0614}" type="slidenum">
              <a:rPr lang="zh-CN" altLang="en-US"/>
              <a:pPr/>
              <a:t>21</a:t>
            </a:fld>
            <a:endParaRPr lang="en-US" altLang="zh-CN"/>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4E049C-A372-4E5B-86F8-6D26083259F3}" type="slidenum">
              <a:rPr lang="zh-CN" altLang="en-US"/>
              <a:pPr/>
              <a:t>22</a:t>
            </a:fld>
            <a:endParaRPr lang="en-US" altLang="zh-CN"/>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EEE692-12AD-4756-864C-99C1841F596E}" type="slidenum">
              <a:rPr lang="zh-CN" altLang="en-US"/>
              <a:pPr/>
              <a:t>3</a:t>
            </a:fld>
            <a:endParaRPr lang="en-US" altLang="zh-CN"/>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E7B3D3-47A5-4129-BC52-CCF6AAC3AE08}" type="slidenum">
              <a:rPr lang="zh-CN" altLang="en-US"/>
              <a:pPr/>
              <a:t>23</a:t>
            </a:fld>
            <a:endParaRPr lang="en-US" altLang="zh-CN"/>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5DC9CA-FAFB-41DB-A7C5-E99F3639D032}" type="slidenum">
              <a:rPr lang="zh-CN" altLang="en-US"/>
              <a:pPr/>
              <a:t>25</a:t>
            </a:fld>
            <a:endParaRPr lang="en-US" altLang="zh-CN"/>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0C7685-BCC5-4F55-AB73-0AF243A218DC}" type="slidenum">
              <a:rPr lang="zh-CN" altLang="en-US"/>
              <a:pPr/>
              <a:t>26</a:t>
            </a:fld>
            <a:endParaRPr lang="en-US" altLang="zh-CN"/>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1F54DC-A51B-4953-A3D7-75E8E283DD2E}" type="slidenum">
              <a:rPr lang="zh-CN" altLang="en-US"/>
              <a:pPr/>
              <a:t>27</a:t>
            </a:fld>
            <a:endParaRPr lang="en-US" altLang="zh-CN"/>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ABB2B4-1A46-4F86-BE60-27ECAEED14E8}" type="slidenum">
              <a:rPr lang="zh-CN" altLang="en-US"/>
              <a:pPr/>
              <a:t>28</a:t>
            </a:fld>
            <a:endParaRPr lang="en-US" altLang="zh-CN"/>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B057FE-3C8C-4765-8E91-BD3B1D4C2D9E}" type="slidenum">
              <a:rPr lang="zh-CN" altLang="en-US"/>
              <a:pPr/>
              <a:t>29</a:t>
            </a:fld>
            <a:endParaRPr lang="en-US" altLang="zh-CN"/>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839510-8667-4407-9575-56D5979E659D}" type="slidenum">
              <a:rPr lang="zh-CN" altLang="en-US"/>
              <a:pPr/>
              <a:t>30</a:t>
            </a:fld>
            <a:endParaRPr lang="en-US" altLang="zh-CN"/>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550D1B-11F5-4D14-8023-5EE35050030A}" type="slidenum">
              <a:rPr lang="zh-CN" altLang="en-US"/>
              <a:pPr/>
              <a:t>31</a:t>
            </a:fld>
            <a:endParaRPr lang="en-US" altLang="zh-CN"/>
          </a:p>
        </p:txBody>
      </p:sp>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0FB77E-C281-4790-8545-46F406548462}" type="slidenum">
              <a:rPr lang="zh-CN" altLang="en-US"/>
              <a:pPr/>
              <a:t>4</a:t>
            </a:fld>
            <a:endParaRPr lang="en-US" altLang="zh-CN"/>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BD4256-023E-464A-88F7-1DE1FB3C6A1B}" type="slidenum">
              <a:rPr lang="zh-CN" altLang="en-US"/>
              <a:pPr/>
              <a:t>5</a:t>
            </a:fld>
            <a:endParaRPr lang="en-US" altLang="zh-CN"/>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1C58BD-FA81-49E1-A5CD-5C70F7A845E5}" type="slidenum">
              <a:rPr lang="zh-CN" altLang="en-US"/>
              <a:pPr/>
              <a:t>6</a:t>
            </a:fld>
            <a:endParaRPr lang="en-US" altLang="zh-CN"/>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32A52A-171B-46AE-88AB-5DF813B6888C}" type="slidenum">
              <a:rPr lang="zh-CN" altLang="en-US"/>
              <a:pPr/>
              <a:t>7</a:t>
            </a:fld>
            <a:endParaRPr lang="en-US" altLang="zh-CN"/>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7954F4-E451-429A-93D8-FCF8AD916236}" type="slidenum">
              <a:rPr lang="zh-CN" altLang="en-US"/>
              <a:pPr/>
              <a:t>8</a:t>
            </a:fld>
            <a:endParaRPr lang="en-US" altLang="zh-CN"/>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9DEEB0-4932-4A8B-BA8D-B2703DC796AE}" type="slidenum">
              <a:rPr lang="zh-CN" altLang="en-US"/>
              <a:pPr/>
              <a:t>9</a:t>
            </a:fld>
            <a:endParaRPr lang="en-US" altLang="zh-CN"/>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64C617-593C-4481-B417-AA7FD6740204}" type="slidenum">
              <a:rPr lang="zh-CN" altLang="en-US"/>
              <a:pPr/>
              <a:t>10</a:t>
            </a:fld>
            <a:endParaRPr lang="en-US" altLang="zh-CN"/>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lvl1pPr>
              <a:defRPr/>
            </a:lvl1pPr>
          </a:lstStyle>
          <a:p>
            <a:endParaRPr lang="zh-CN" altLang="en-US"/>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48B0ACDB-A922-4EFF-B800-AD8AD8043C4A}" type="slidenum">
              <a:rPr lang="zh-CN" altLang="en-US"/>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endParaRPr lang="zh-CN" altLang="en-US"/>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930EF04D-8126-4875-BDCC-593F4F7C7776}" type="slidenum">
              <a:rPr lang="zh-CN" altLang="en-US"/>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0"/>
            <a:ext cx="1962150" cy="6096000"/>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685800" y="0"/>
            <a:ext cx="573405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endParaRPr lang="zh-CN" altLang="en-US"/>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F071EA3E-98D8-4733-8FE7-A0951366C329}" type="slidenum">
              <a:rPr lang="zh-CN" altLang="en-US"/>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7772400" cy="914400"/>
          </a:xfrm>
        </p:spPr>
        <p:txBody>
          <a:bodyPr/>
          <a:lstStyle/>
          <a:p>
            <a:r>
              <a:rPr lang="en-US" smtClean="0"/>
              <a:t>Click to edit Master title style</a:t>
            </a:r>
            <a:endParaRPr lang="en-CA"/>
          </a:p>
        </p:txBody>
      </p:sp>
      <p:sp>
        <p:nvSpPr>
          <p:cNvPr id="3" name="Content Placeholder 2"/>
          <p:cNvSpPr>
            <a:spLocks noGrp="1"/>
          </p:cNvSpPr>
          <p:nvPr>
            <p:ph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Content Placeholder 4"/>
          <p:cNvSpPr>
            <a:spLocks noGrp="1"/>
          </p:cNvSpPr>
          <p:nvPr>
            <p:ph sz="quarter" idx="3"/>
          </p:nvPr>
        </p:nvSpPr>
        <p:spPr>
          <a:xfrm>
            <a:off x="4648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Date Placeholder 5"/>
          <p:cNvSpPr>
            <a:spLocks noGrp="1"/>
          </p:cNvSpPr>
          <p:nvPr>
            <p:ph type="dt" sz="half" idx="10"/>
          </p:nvPr>
        </p:nvSpPr>
        <p:spPr>
          <a:xfrm>
            <a:off x="685800" y="6400800"/>
            <a:ext cx="1905000" cy="457200"/>
          </a:xfrm>
        </p:spPr>
        <p:txBody>
          <a:bodyPr/>
          <a:lstStyle>
            <a:lvl1pPr>
              <a:defRPr/>
            </a:lvl1pPr>
          </a:lstStyle>
          <a:p>
            <a:endParaRPr lang="zh-CN" altLang="en-US"/>
          </a:p>
        </p:txBody>
      </p:sp>
      <p:sp>
        <p:nvSpPr>
          <p:cNvPr id="7" name="Footer Placeholder 6"/>
          <p:cNvSpPr>
            <a:spLocks noGrp="1"/>
          </p:cNvSpPr>
          <p:nvPr>
            <p:ph type="ftr" sz="quarter" idx="11"/>
          </p:nvPr>
        </p:nvSpPr>
        <p:spPr>
          <a:xfrm>
            <a:off x="3124200" y="6400800"/>
            <a:ext cx="2895600" cy="457200"/>
          </a:xfrm>
        </p:spPr>
        <p:txBody>
          <a:bodyPr/>
          <a:lstStyle>
            <a:lvl1pPr>
              <a:defRPr/>
            </a:lvl1pPr>
          </a:lstStyle>
          <a:p>
            <a:endParaRPr lang="en-US" altLang="zh-CN"/>
          </a:p>
        </p:txBody>
      </p:sp>
      <p:sp>
        <p:nvSpPr>
          <p:cNvPr id="8" name="Slide Number Placeholder 7"/>
          <p:cNvSpPr>
            <a:spLocks noGrp="1"/>
          </p:cNvSpPr>
          <p:nvPr>
            <p:ph type="sldNum" sz="quarter" idx="12"/>
          </p:nvPr>
        </p:nvSpPr>
        <p:spPr>
          <a:xfrm>
            <a:off x="6553200" y="6400800"/>
            <a:ext cx="1905000" cy="457200"/>
          </a:xfrm>
        </p:spPr>
        <p:txBody>
          <a:bodyPr/>
          <a:lstStyle>
            <a:lvl1pPr>
              <a:defRPr/>
            </a:lvl1pPr>
          </a:lstStyle>
          <a:p>
            <a:fld id="{F4C6032D-1692-4F82-A7AE-DB62E08239A3}" type="slidenum">
              <a:rPr lang="zh-CN" altLang="en-US"/>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62000" y="0"/>
            <a:ext cx="7772400" cy="914400"/>
          </a:xfrm>
        </p:spPr>
        <p:txBody>
          <a:bodyPr/>
          <a:lstStyle/>
          <a:p>
            <a:r>
              <a:rPr lang="en-US" smtClean="0"/>
              <a:t>Click to edit Master title style</a:t>
            </a:r>
            <a:endParaRPr lang="en-CA"/>
          </a:p>
        </p:txBody>
      </p:sp>
      <p:sp>
        <p:nvSpPr>
          <p:cNvPr id="3" name="Content Placeholder 2"/>
          <p:cNvSpPr>
            <a:spLocks noGrp="1"/>
          </p:cNvSpPr>
          <p:nvPr>
            <p:ph sz="quarter" idx="1"/>
          </p:nvPr>
        </p:nvSpPr>
        <p:spPr>
          <a:xfrm>
            <a:off x="6858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Content Placeholder 4"/>
          <p:cNvSpPr>
            <a:spLocks noGrp="1"/>
          </p:cNvSpPr>
          <p:nvPr>
            <p:ph sz="quarter" idx="3"/>
          </p:nvPr>
        </p:nvSpPr>
        <p:spPr>
          <a:xfrm>
            <a:off x="6858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Content Placeholder 5"/>
          <p:cNvSpPr>
            <a:spLocks noGrp="1"/>
          </p:cNvSpPr>
          <p:nvPr>
            <p:ph sz="quarter" idx="4"/>
          </p:nvPr>
        </p:nvSpPr>
        <p:spPr>
          <a:xfrm>
            <a:off x="4648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a:xfrm>
            <a:off x="685800" y="6400800"/>
            <a:ext cx="1905000" cy="457200"/>
          </a:xfrm>
        </p:spPr>
        <p:txBody>
          <a:bodyPr/>
          <a:lstStyle>
            <a:lvl1pPr>
              <a:defRPr/>
            </a:lvl1pPr>
          </a:lstStyle>
          <a:p>
            <a:endParaRPr lang="zh-CN" altLang="en-US"/>
          </a:p>
        </p:txBody>
      </p:sp>
      <p:sp>
        <p:nvSpPr>
          <p:cNvPr id="8" name="Footer Placeholder 7"/>
          <p:cNvSpPr>
            <a:spLocks noGrp="1"/>
          </p:cNvSpPr>
          <p:nvPr>
            <p:ph type="ftr" sz="quarter" idx="11"/>
          </p:nvPr>
        </p:nvSpPr>
        <p:spPr>
          <a:xfrm>
            <a:off x="3124200" y="6400800"/>
            <a:ext cx="2895600" cy="457200"/>
          </a:xfrm>
        </p:spPr>
        <p:txBody>
          <a:bodyPr/>
          <a:lstStyle>
            <a:lvl1pPr>
              <a:defRPr/>
            </a:lvl1pPr>
          </a:lstStyle>
          <a:p>
            <a:endParaRPr lang="en-US" altLang="zh-CN"/>
          </a:p>
        </p:txBody>
      </p:sp>
      <p:sp>
        <p:nvSpPr>
          <p:cNvPr id="9" name="Slide Number Placeholder 8"/>
          <p:cNvSpPr>
            <a:spLocks noGrp="1"/>
          </p:cNvSpPr>
          <p:nvPr>
            <p:ph type="sldNum" sz="quarter" idx="12"/>
          </p:nvPr>
        </p:nvSpPr>
        <p:spPr>
          <a:xfrm>
            <a:off x="6553200" y="6400800"/>
            <a:ext cx="1905000" cy="457200"/>
          </a:xfrm>
        </p:spPr>
        <p:txBody>
          <a:bodyPr/>
          <a:lstStyle>
            <a:lvl1pPr>
              <a:defRPr/>
            </a:lvl1pPr>
          </a:lstStyle>
          <a:p>
            <a:fld id="{367F1007-74A7-4CF6-ADD0-E31465EBE87B}" type="slidenum">
              <a:rPr lang="zh-CN" altLang="en-US"/>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7772400" cy="914400"/>
          </a:xfrm>
        </p:spPr>
        <p:txBody>
          <a:bodyPr/>
          <a:lstStyle/>
          <a:p>
            <a:r>
              <a:rPr lang="en-US" smtClean="0"/>
              <a:t>Click to edit Master title style</a:t>
            </a:r>
            <a:endParaRPr lang="en-CA"/>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a:xfrm>
            <a:off x="685800" y="6400800"/>
            <a:ext cx="1905000" cy="457200"/>
          </a:xfrm>
        </p:spPr>
        <p:txBody>
          <a:bodyPr/>
          <a:lstStyle>
            <a:lvl1pPr>
              <a:defRPr/>
            </a:lvl1pPr>
          </a:lstStyle>
          <a:p>
            <a:endParaRPr lang="zh-CN" altLang="en-US"/>
          </a:p>
        </p:txBody>
      </p:sp>
      <p:sp>
        <p:nvSpPr>
          <p:cNvPr id="6" name="Footer Placeholder 5"/>
          <p:cNvSpPr>
            <a:spLocks noGrp="1"/>
          </p:cNvSpPr>
          <p:nvPr>
            <p:ph type="ftr" sz="quarter" idx="11"/>
          </p:nvPr>
        </p:nvSpPr>
        <p:spPr>
          <a:xfrm>
            <a:off x="3124200" y="6400800"/>
            <a:ext cx="2895600" cy="457200"/>
          </a:xfrm>
        </p:spPr>
        <p:txBody>
          <a:bodyPr/>
          <a:lstStyle>
            <a:lvl1pPr>
              <a:defRPr/>
            </a:lvl1pPr>
          </a:lstStyle>
          <a:p>
            <a:endParaRPr lang="en-US" altLang="zh-CN"/>
          </a:p>
        </p:txBody>
      </p:sp>
      <p:sp>
        <p:nvSpPr>
          <p:cNvPr id="7" name="Slide Number Placeholder 6"/>
          <p:cNvSpPr>
            <a:spLocks noGrp="1"/>
          </p:cNvSpPr>
          <p:nvPr>
            <p:ph type="sldNum" sz="quarter" idx="12"/>
          </p:nvPr>
        </p:nvSpPr>
        <p:spPr>
          <a:xfrm>
            <a:off x="6553200" y="6400800"/>
            <a:ext cx="1905000" cy="457200"/>
          </a:xfrm>
        </p:spPr>
        <p:txBody>
          <a:bodyPr/>
          <a:lstStyle>
            <a:lvl1pPr>
              <a:defRPr/>
            </a:lvl1pPr>
          </a:lstStyle>
          <a:p>
            <a:fld id="{757B056B-3553-48D6-8CF5-1A20A3D1B4CD}" type="slidenum">
              <a:rPr lang="zh-CN" altLang="en-US"/>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endParaRPr lang="zh-CN" altLang="en-US"/>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60918AC2-D3DA-4F62-8D17-38DD939FBEA1}" type="slidenum">
              <a:rPr lang="zh-CN" altLang="en-US"/>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zh-CN" altLang="en-US"/>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D4FDF2A3-ABE3-4B09-B62D-43F928E965BC}" type="slidenum">
              <a:rPr lang="zh-CN" altLang="en-US"/>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lvl1pPr>
              <a:defRPr/>
            </a:lvl1pPr>
          </a:lstStyle>
          <a:p>
            <a:endParaRPr lang="zh-CN" altLang="en-US"/>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497EA903-DA01-4959-B9E5-91708D3C2098}" type="slidenum">
              <a:rPr lang="zh-CN" altLang="en-US"/>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lvl1pPr>
              <a:defRPr/>
            </a:lvl1pPr>
          </a:lstStyle>
          <a:p>
            <a:endParaRPr lang="zh-CN" altLang="en-US"/>
          </a:p>
        </p:txBody>
      </p:sp>
      <p:sp>
        <p:nvSpPr>
          <p:cNvPr id="8" name="Footer Placeholder 7"/>
          <p:cNvSpPr>
            <a:spLocks noGrp="1"/>
          </p:cNvSpPr>
          <p:nvPr>
            <p:ph type="ftr" sz="quarter" idx="11"/>
          </p:nvPr>
        </p:nvSpPr>
        <p:spPr/>
        <p:txBody>
          <a:bodyPr/>
          <a:lstStyle>
            <a:lvl1pPr>
              <a:defRPr/>
            </a:lvl1pPr>
          </a:lstStyle>
          <a:p>
            <a:endParaRPr lang="en-US" altLang="zh-CN"/>
          </a:p>
        </p:txBody>
      </p:sp>
      <p:sp>
        <p:nvSpPr>
          <p:cNvPr id="9" name="Slide Number Placeholder 8"/>
          <p:cNvSpPr>
            <a:spLocks noGrp="1"/>
          </p:cNvSpPr>
          <p:nvPr>
            <p:ph type="sldNum" sz="quarter" idx="12"/>
          </p:nvPr>
        </p:nvSpPr>
        <p:spPr/>
        <p:txBody>
          <a:bodyPr/>
          <a:lstStyle>
            <a:lvl1pPr>
              <a:defRPr/>
            </a:lvl1pPr>
          </a:lstStyle>
          <a:p>
            <a:fld id="{05784134-65DE-46DA-9D44-AFA2F80531AE}" type="slidenum">
              <a:rPr lang="zh-CN" altLang="en-US"/>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lvl1pPr>
              <a:defRPr/>
            </a:lvl1pPr>
          </a:lstStyle>
          <a:p>
            <a:endParaRPr lang="zh-CN" altLang="en-US"/>
          </a:p>
        </p:txBody>
      </p:sp>
      <p:sp>
        <p:nvSpPr>
          <p:cNvPr id="4" name="Footer Placeholder 3"/>
          <p:cNvSpPr>
            <a:spLocks noGrp="1"/>
          </p:cNvSpPr>
          <p:nvPr>
            <p:ph type="ftr" sz="quarter" idx="11"/>
          </p:nvPr>
        </p:nvSpPr>
        <p:spPr/>
        <p:txBody>
          <a:bodyPr/>
          <a:lstStyle>
            <a:lvl1pPr>
              <a:defRPr/>
            </a:lvl1pPr>
          </a:lstStyle>
          <a:p>
            <a:endParaRPr lang="en-US" altLang="zh-CN"/>
          </a:p>
        </p:txBody>
      </p:sp>
      <p:sp>
        <p:nvSpPr>
          <p:cNvPr id="5" name="Slide Number Placeholder 4"/>
          <p:cNvSpPr>
            <a:spLocks noGrp="1"/>
          </p:cNvSpPr>
          <p:nvPr>
            <p:ph type="sldNum" sz="quarter" idx="12"/>
          </p:nvPr>
        </p:nvSpPr>
        <p:spPr/>
        <p:txBody>
          <a:bodyPr/>
          <a:lstStyle>
            <a:lvl1pPr>
              <a:defRPr/>
            </a:lvl1pPr>
          </a:lstStyle>
          <a:p>
            <a:fld id="{276952A1-AD51-46DD-8C23-356835612EDD}" type="slidenum">
              <a:rPr lang="zh-CN" altLang="en-US"/>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zh-CN" altLang="en-US"/>
          </a:p>
        </p:txBody>
      </p:sp>
      <p:sp>
        <p:nvSpPr>
          <p:cNvPr id="3" name="Footer Placeholder 2"/>
          <p:cNvSpPr>
            <a:spLocks noGrp="1"/>
          </p:cNvSpPr>
          <p:nvPr>
            <p:ph type="ftr" sz="quarter" idx="11"/>
          </p:nvPr>
        </p:nvSpPr>
        <p:spPr/>
        <p:txBody>
          <a:bodyPr/>
          <a:lstStyle>
            <a:lvl1pPr>
              <a:defRPr/>
            </a:lvl1pPr>
          </a:lstStyle>
          <a:p>
            <a:endParaRPr lang="en-US" altLang="zh-CN"/>
          </a:p>
        </p:txBody>
      </p:sp>
      <p:sp>
        <p:nvSpPr>
          <p:cNvPr id="4" name="Slide Number Placeholder 3"/>
          <p:cNvSpPr>
            <a:spLocks noGrp="1"/>
          </p:cNvSpPr>
          <p:nvPr>
            <p:ph type="sldNum" sz="quarter" idx="12"/>
          </p:nvPr>
        </p:nvSpPr>
        <p:spPr/>
        <p:txBody>
          <a:bodyPr/>
          <a:lstStyle>
            <a:lvl1pPr>
              <a:defRPr/>
            </a:lvl1pPr>
          </a:lstStyle>
          <a:p>
            <a:fld id="{E7DA9304-CB27-4117-A8BE-73D2F91DE73E}" type="slidenum">
              <a:rPr lang="zh-CN" altLang="en-US"/>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zh-CN" altLang="en-US"/>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E5DDC312-5070-4662-9563-C2E540DA9B5C}" type="slidenum">
              <a:rPr lang="zh-CN" altLang="en-US"/>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zh-CN" altLang="en-US"/>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A4C63C2C-0AA7-44AA-8881-E594E5B31054}" type="slidenum">
              <a:rPr lang="zh-CN" altLang="en-US"/>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2000" y="0"/>
            <a:ext cx="77724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8" name="Rectangle 4"/>
          <p:cNvSpPr>
            <a:spLocks noGrp="1" noChangeArrowheads="1"/>
          </p:cNvSpPr>
          <p:nvPr>
            <p:ph type="dt" sz="half" idx="2"/>
          </p:nvPr>
        </p:nvSpPr>
        <p:spPr bwMode="auto">
          <a:xfrm>
            <a:off x="685800" y="64008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a:ea typeface="宋体" charset="-122"/>
              </a:defRPr>
            </a:lvl1pPr>
          </a:lstStyle>
          <a:p>
            <a:endParaRPr lang="zh-CN" altLang="en-US"/>
          </a:p>
        </p:txBody>
      </p:sp>
      <p:sp>
        <p:nvSpPr>
          <p:cNvPr id="1029" name="Rectangle 5"/>
          <p:cNvSpPr>
            <a:spLocks noGrp="1" noChangeArrowheads="1"/>
          </p:cNvSpPr>
          <p:nvPr>
            <p:ph type="ftr" sz="quarter" idx="3"/>
          </p:nvPr>
        </p:nvSpPr>
        <p:spPr bwMode="auto">
          <a:xfrm>
            <a:off x="3124200" y="64008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ea typeface="宋体" charset="-122"/>
              </a:defRPr>
            </a:lvl1pPr>
          </a:lstStyle>
          <a:p>
            <a:endParaRPr lang="en-US" altLang="zh-CN"/>
          </a:p>
        </p:txBody>
      </p:sp>
      <p:sp>
        <p:nvSpPr>
          <p:cNvPr id="1030" name="Rectangle 6"/>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ea typeface="宋体" charset="-122"/>
              </a:defRPr>
            </a:lvl1pPr>
          </a:lstStyle>
          <a:p>
            <a:fld id="{BA6A30D6-E96F-4FB0-8ADC-7B6D353E2BFF}"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Times" charset="0"/>
        </a:defRPr>
      </a:lvl2pPr>
      <a:lvl3pPr algn="ctr" rtl="0" eaLnBrk="0" fontAlgn="base" hangingPunct="0">
        <a:spcBef>
          <a:spcPct val="0"/>
        </a:spcBef>
        <a:spcAft>
          <a:spcPct val="0"/>
        </a:spcAft>
        <a:defRPr sz="3600">
          <a:solidFill>
            <a:schemeClr val="tx2"/>
          </a:solidFill>
          <a:latin typeface="Times" charset="0"/>
        </a:defRPr>
      </a:lvl3pPr>
      <a:lvl4pPr algn="ctr" rtl="0" eaLnBrk="0" fontAlgn="base" hangingPunct="0">
        <a:spcBef>
          <a:spcPct val="0"/>
        </a:spcBef>
        <a:spcAft>
          <a:spcPct val="0"/>
        </a:spcAft>
        <a:defRPr sz="3600">
          <a:solidFill>
            <a:schemeClr val="tx2"/>
          </a:solidFill>
          <a:latin typeface="Times" charset="0"/>
        </a:defRPr>
      </a:lvl4pPr>
      <a:lvl5pPr algn="ctr" rtl="0" eaLnBrk="0" fontAlgn="base" hangingPunct="0">
        <a:spcBef>
          <a:spcPct val="0"/>
        </a:spcBef>
        <a:spcAft>
          <a:spcPct val="0"/>
        </a:spcAft>
        <a:defRPr sz="3600">
          <a:solidFill>
            <a:schemeClr val="tx2"/>
          </a:solidFill>
          <a:latin typeface="Times" charset="0"/>
        </a:defRPr>
      </a:lvl5pPr>
      <a:lvl6pPr marL="457200" algn="ctr" rtl="0" eaLnBrk="0" fontAlgn="base" hangingPunct="0">
        <a:spcBef>
          <a:spcPct val="0"/>
        </a:spcBef>
        <a:spcAft>
          <a:spcPct val="0"/>
        </a:spcAft>
        <a:defRPr sz="3600">
          <a:solidFill>
            <a:schemeClr val="tx2"/>
          </a:solidFill>
          <a:latin typeface="Times" charset="0"/>
        </a:defRPr>
      </a:lvl6pPr>
      <a:lvl7pPr marL="914400" algn="ctr" rtl="0" eaLnBrk="0" fontAlgn="base" hangingPunct="0">
        <a:spcBef>
          <a:spcPct val="0"/>
        </a:spcBef>
        <a:spcAft>
          <a:spcPct val="0"/>
        </a:spcAft>
        <a:defRPr sz="3600">
          <a:solidFill>
            <a:schemeClr val="tx2"/>
          </a:solidFill>
          <a:latin typeface="Times" charset="0"/>
        </a:defRPr>
      </a:lvl7pPr>
      <a:lvl8pPr marL="1371600" algn="ctr" rtl="0" eaLnBrk="0" fontAlgn="base" hangingPunct="0">
        <a:spcBef>
          <a:spcPct val="0"/>
        </a:spcBef>
        <a:spcAft>
          <a:spcPct val="0"/>
        </a:spcAft>
        <a:defRPr sz="3600">
          <a:solidFill>
            <a:schemeClr val="tx2"/>
          </a:solidFill>
          <a:latin typeface="Times" charset="0"/>
        </a:defRPr>
      </a:lvl8pPr>
      <a:lvl9pPr marL="1828800" algn="ctr" rtl="0" eaLnBrk="0" fontAlgn="base" hangingPunct="0">
        <a:spcBef>
          <a:spcPct val="0"/>
        </a:spcBef>
        <a:spcAft>
          <a:spcPct val="0"/>
        </a:spcAft>
        <a:defRPr sz="3600">
          <a:solidFill>
            <a:schemeClr val="tx2"/>
          </a:solidFill>
          <a:latin typeface="Times"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vmlDrawing" Target="../drawings/vmlDrawing5.vml"/><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oleObject" Target="../embeddings/oleObject11.bin"/><Relationship Id="rId5" Type="http://schemas.openxmlformats.org/officeDocument/2006/relationships/oleObject" Target="../embeddings/oleObject10.bin"/><Relationship Id="rId4" Type="http://schemas.openxmlformats.org/officeDocument/2006/relationships/oleObject" Target="../embeddings/oleObject9.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vmlDrawing" Target="../drawings/vmlDrawing7.vml"/><Relationship Id="rId5" Type="http://schemas.openxmlformats.org/officeDocument/2006/relationships/oleObject" Target="../embeddings/oleObject13.bin"/><Relationship Id="rId4" Type="http://schemas.openxmlformats.org/officeDocument/2006/relationships/oleObject" Target="../embeddings/oleObject12.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notesSlide" Target="../notesSlides/notesSlide13.xml"/><Relationship Id="rId7" Type="http://schemas.openxmlformats.org/officeDocument/2006/relationships/oleObject" Target="../embeddings/oleObject17.bin"/><Relationship Id="rId2" Type="http://schemas.openxmlformats.org/officeDocument/2006/relationships/slideLayout" Target="../slideLayouts/slideLayout13.xml"/><Relationship Id="rId1" Type="http://schemas.openxmlformats.org/officeDocument/2006/relationships/vmlDrawing" Target="../drawings/vmlDrawing8.vml"/><Relationship Id="rId6" Type="http://schemas.openxmlformats.org/officeDocument/2006/relationships/oleObject" Target="../embeddings/oleObject16.bin"/><Relationship Id="rId5" Type="http://schemas.openxmlformats.org/officeDocument/2006/relationships/oleObject" Target="../embeddings/oleObject15.bin"/><Relationship Id="rId4" Type="http://schemas.openxmlformats.org/officeDocument/2006/relationships/oleObject" Target="../embeddings/oleObject14.bin"/><Relationship Id="rId9" Type="http://schemas.openxmlformats.org/officeDocument/2006/relationships/oleObject" Target="../embeddings/oleObject19.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oleObject" Target="../embeddings/oleObject20.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oleObject" Target="../embeddings/oleObject21.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oleObject" Target="../embeddings/oleObject22.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oleObject" Target="../embeddings/oleObject23.bin"/></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oleObject" Target="../embeddings/oleObject24.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oleObject" Target="../embeddings/oleObject25.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4.xml"/><Relationship Id="rId1" Type="http://schemas.openxmlformats.org/officeDocument/2006/relationships/vmlDrawing" Target="../drawings/vmlDrawing15.vml"/><Relationship Id="rId5" Type="http://schemas.openxmlformats.org/officeDocument/2006/relationships/image" Target="../media/image28.jpeg"/><Relationship Id="rId4" Type="http://schemas.openxmlformats.org/officeDocument/2006/relationships/oleObject" Target="../embeddings/oleObject26.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vmlDrawing" Target="../drawings/vmlDrawing16.vml"/><Relationship Id="rId5" Type="http://schemas.openxmlformats.org/officeDocument/2006/relationships/oleObject" Target="../embeddings/oleObject28.bin"/><Relationship Id="rId4" Type="http://schemas.openxmlformats.org/officeDocument/2006/relationships/oleObject" Target="../embeddings/oleObject27.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oleObject" Target="../embeddings/oleObject29.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oleObject" Target="../embeddings/oleObject30.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oleObject" Target="../embeddings/oleObject31.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oleObject" Target="../embeddings/oleObject32.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14400"/>
            <a:ext cx="8130480" cy="914400"/>
          </a:xfrm>
        </p:spPr>
        <p:txBody>
          <a:bodyPr/>
          <a:lstStyle/>
          <a:p>
            <a:r>
              <a:rPr lang="en-CA" b="1" dirty="0" smtClean="0">
                <a:solidFill>
                  <a:srgbClr val="FF0000"/>
                </a:solidFill>
              </a:rPr>
              <a:t>A list of proof systems </a:t>
            </a:r>
            <a:r>
              <a:rPr lang="en-CA" b="1" dirty="0" smtClean="0">
                <a:solidFill>
                  <a:srgbClr val="FF0000"/>
                </a:solidFill>
              </a:rPr>
              <a:t>you are learning</a:t>
            </a:r>
            <a:endParaRPr lang="en-CA" b="1" dirty="0">
              <a:solidFill>
                <a:srgbClr val="FF0000"/>
              </a:solidFill>
            </a:endParaRPr>
          </a:p>
        </p:txBody>
      </p:sp>
      <p:sp>
        <p:nvSpPr>
          <p:cNvPr id="3" name="Content Placeholder 2"/>
          <p:cNvSpPr>
            <a:spLocks noGrp="1"/>
          </p:cNvSpPr>
          <p:nvPr>
            <p:ph idx="1"/>
          </p:nvPr>
        </p:nvSpPr>
        <p:spPr>
          <a:xfrm>
            <a:off x="395536" y="1981200"/>
            <a:ext cx="8280920" cy="4114800"/>
          </a:xfrm>
        </p:spPr>
        <p:txBody>
          <a:bodyPr/>
          <a:lstStyle/>
          <a:p>
            <a:r>
              <a:rPr lang="en-CA" dirty="0" smtClean="0"/>
              <a:t>Prove by the truth tables: </a:t>
            </a:r>
            <a:r>
              <a:rPr lang="en-CA" dirty="0" smtClean="0"/>
              <a:t>prop1.ppt</a:t>
            </a:r>
            <a:endParaRPr lang="en-CA" dirty="0" smtClean="0"/>
          </a:p>
          <a:p>
            <a:r>
              <a:rPr lang="en-CA" dirty="0" smtClean="0"/>
              <a:t>Prove by S/I rules (apply to WFFs directly, but need many rules): </a:t>
            </a:r>
            <a:r>
              <a:rPr lang="en-CA" dirty="0" smtClean="0"/>
              <a:t>prop2.ppt </a:t>
            </a:r>
            <a:endParaRPr lang="en-CA" dirty="0" smtClean="0"/>
          </a:p>
          <a:p>
            <a:r>
              <a:rPr lang="en-CA" dirty="0" smtClean="0"/>
              <a:t>Prove by resolution (need to convert WFFs to CNF, but need only one rule): </a:t>
            </a:r>
            <a:r>
              <a:rPr lang="en-CA" dirty="0" smtClean="0"/>
              <a:t>prop3/4.ppt </a:t>
            </a:r>
            <a:endParaRPr lang="en-CA" dirty="0"/>
          </a:p>
        </p:txBody>
      </p:sp>
      <p:sp>
        <p:nvSpPr>
          <p:cNvPr id="4" name="Slide Number Placeholder 3"/>
          <p:cNvSpPr>
            <a:spLocks noGrp="1"/>
          </p:cNvSpPr>
          <p:nvPr>
            <p:ph type="sldNum" sz="quarter" idx="12"/>
          </p:nvPr>
        </p:nvSpPr>
        <p:spPr/>
        <p:txBody>
          <a:bodyPr/>
          <a:lstStyle/>
          <a:p>
            <a:fld id="{60918AC2-D3DA-4F62-8D17-38DD939FBEA1}" type="slidenum">
              <a:rPr lang="zh-CN" altLang="en-US" smtClean="0"/>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753F8D4-E9CE-44E4-BA26-7E88C47E2899}" type="slidenum">
              <a:rPr lang="zh-CN" altLang="en-US"/>
              <a:pPr/>
              <a:t>10</a:t>
            </a:fld>
            <a:endParaRPr lang="en-US" altLang="zh-CN"/>
          </a:p>
        </p:txBody>
      </p:sp>
      <p:sp>
        <p:nvSpPr>
          <p:cNvPr id="61442" name="Rectangle 2"/>
          <p:cNvSpPr>
            <a:spLocks noGrp="1" noChangeArrowheads="1"/>
          </p:cNvSpPr>
          <p:nvPr>
            <p:ph type="title"/>
          </p:nvPr>
        </p:nvSpPr>
        <p:spPr/>
        <p:txBody>
          <a:bodyPr/>
          <a:lstStyle/>
          <a:p>
            <a:r>
              <a:rPr lang="en-US" altLang="zh-CN">
                <a:ea typeface="宋体" charset="-122"/>
              </a:rPr>
              <a:t>Example</a:t>
            </a:r>
          </a:p>
        </p:txBody>
      </p:sp>
      <p:graphicFrame>
        <p:nvGraphicFramePr>
          <p:cNvPr id="61445" name="Object 5"/>
          <p:cNvGraphicFramePr>
            <a:graphicFrameLocks noChangeAspect="1"/>
          </p:cNvGraphicFramePr>
          <p:nvPr>
            <p:ph idx="1"/>
          </p:nvPr>
        </p:nvGraphicFramePr>
        <p:xfrm>
          <a:off x="2843213" y="1628775"/>
          <a:ext cx="3322637" cy="3548063"/>
        </p:xfrm>
        <a:graphic>
          <a:graphicData uri="http://schemas.openxmlformats.org/presentationml/2006/ole">
            <p:oleObj spid="_x0000_s61445" name="Equation" r:id="rId4" imgW="1688760" imgH="1803240" progId="">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97CAF131-D70E-4C02-83FA-03ED281BE811}" type="slidenum">
              <a:rPr lang="zh-CN" altLang="en-US"/>
              <a:pPr/>
              <a:t>11</a:t>
            </a:fld>
            <a:endParaRPr lang="en-US" altLang="zh-CN"/>
          </a:p>
        </p:txBody>
      </p:sp>
      <p:sp>
        <p:nvSpPr>
          <p:cNvPr id="27650" name="Rectangle 2"/>
          <p:cNvSpPr>
            <a:spLocks noGrp="1" noChangeArrowheads="1"/>
          </p:cNvSpPr>
          <p:nvPr>
            <p:ph type="title"/>
          </p:nvPr>
        </p:nvSpPr>
        <p:spPr/>
        <p:txBody>
          <a:bodyPr/>
          <a:lstStyle/>
          <a:p>
            <a:r>
              <a:rPr lang="en-US" altLang="zh-CN">
                <a:ea typeface="宋体" charset="-122"/>
              </a:rPr>
              <a:t>Resolution Principle</a:t>
            </a:r>
          </a:p>
        </p:txBody>
      </p:sp>
      <p:graphicFrame>
        <p:nvGraphicFramePr>
          <p:cNvPr id="27654" name="Object 6"/>
          <p:cNvGraphicFramePr>
            <a:graphicFrameLocks noChangeAspect="1"/>
          </p:cNvGraphicFramePr>
          <p:nvPr>
            <p:ph sz="half" idx="1"/>
          </p:nvPr>
        </p:nvGraphicFramePr>
        <p:xfrm>
          <a:off x="2916238" y="1412875"/>
          <a:ext cx="2736850" cy="1503363"/>
        </p:xfrm>
        <a:graphic>
          <a:graphicData uri="http://schemas.openxmlformats.org/presentationml/2006/ole">
            <p:oleObj spid="_x0000_s27654" name="Equation" r:id="rId4" imgW="1295280" imgH="711000" progId="">
              <p:embed/>
            </p:oleObj>
          </a:graphicData>
        </a:graphic>
      </p:graphicFrame>
      <p:sp>
        <p:nvSpPr>
          <p:cNvPr id="27651" name="Text Box 3"/>
          <p:cNvSpPr txBox="1">
            <a:spLocks noChangeArrowheads="1"/>
          </p:cNvSpPr>
          <p:nvPr/>
        </p:nvSpPr>
        <p:spPr bwMode="auto">
          <a:xfrm>
            <a:off x="611188" y="908050"/>
            <a:ext cx="7848600" cy="3013075"/>
          </a:xfrm>
          <a:prstGeom prst="rect">
            <a:avLst/>
          </a:prstGeom>
          <a:noFill/>
          <a:ln w="9525">
            <a:noFill/>
            <a:miter lim="800000"/>
            <a:headEnd/>
            <a:tailEnd/>
          </a:ln>
          <a:effectLst/>
        </p:spPr>
        <p:txBody>
          <a:bodyPr>
            <a:spAutoFit/>
          </a:bodyPr>
          <a:lstStyle/>
          <a:p>
            <a:pPr algn="l"/>
            <a:r>
              <a:rPr lang="en-US" altLang="zh-CN" b="0">
                <a:ea typeface="宋体" charset="-122"/>
              </a:rPr>
              <a:t>General:</a:t>
            </a:r>
          </a:p>
          <a:p>
            <a:pPr algn="l"/>
            <a:endParaRPr lang="en-US" altLang="zh-CN" b="0">
              <a:ea typeface="宋体" charset="-122"/>
            </a:endParaRPr>
          </a:p>
          <a:p>
            <a:pPr algn="l"/>
            <a:endParaRPr lang="en-US" altLang="zh-CN" b="0">
              <a:ea typeface="宋体" charset="-122"/>
            </a:endParaRPr>
          </a:p>
          <a:p>
            <a:pPr algn="l"/>
            <a:endParaRPr lang="en-US" altLang="zh-CN" b="0">
              <a:ea typeface="宋体" charset="-122"/>
            </a:endParaRPr>
          </a:p>
          <a:p>
            <a:pPr algn="l"/>
            <a:endParaRPr lang="en-US" altLang="zh-CN" b="0">
              <a:ea typeface="宋体" charset="-122"/>
            </a:endParaRPr>
          </a:p>
          <a:p>
            <a:pPr algn="l"/>
            <a:endParaRPr lang="en-US" altLang="zh-CN" b="0">
              <a:ea typeface="宋体" charset="-122"/>
            </a:endParaRPr>
          </a:p>
          <a:p>
            <a:pPr algn="l"/>
            <a:endParaRPr lang="en-US" altLang="zh-CN" b="0">
              <a:ea typeface="宋体" charset="-122"/>
            </a:endParaRPr>
          </a:p>
          <a:p>
            <a:pPr algn="l"/>
            <a:r>
              <a:rPr lang="en-US" altLang="zh-CN" b="0">
                <a:ea typeface="宋体" charset="-122"/>
              </a:rPr>
              <a:t>Example:</a:t>
            </a:r>
          </a:p>
        </p:txBody>
      </p:sp>
      <p:graphicFrame>
        <p:nvGraphicFramePr>
          <p:cNvPr id="27656" name="Object 8"/>
          <p:cNvGraphicFramePr>
            <a:graphicFrameLocks noChangeAspect="1"/>
          </p:cNvGraphicFramePr>
          <p:nvPr>
            <p:ph sz="half" idx="2"/>
          </p:nvPr>
        </p:nvGraphicFramePr>
        <p:xfrm>
          <a:off x="3363913" y="4005263"/>
          <a:ext cx="1079500" cy="1439862"/>
        </p:xfrm>
        <a:graphic>
          <a:graphicData uri="http://schemas.openxmlformats.org/presentationml/2006/ole">
            <p:oleObj spid="_x0000_s27656" name="Equation" r:id="rId5" imgW="533160" imgH="711000" progId="">
              <p:embed/>
            </p:oleObj>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6FD55907-FAC9-4211-95E5-CE9ABB183339}" type="slidenum">
              <a:rPr lang="zh-CN" altLang="en-US"/>
              <a:pPr/>
              <a:t>12</a:t>
            </a:fld>
            <a:endParaRPr lang="en-US" altLang="zh-CN"/>
          </a:p>
        </p:txBody>
      </p:sp>
      <p:sp>
        <p:nvSpPr>
          <p:cNvPr id="16386" name="Rectangle 2"/>
          <p:cNvSpPr>
            <a:spLocks noGrp="1" noChangeArrowheads="1"/>
          </p:cNvSpPr>
          <p:nvPr>
            <p:ph type="title"/>
          </p:nvPr>
        </p:nvSpPr>
        <p:spPr/>
        <p:txBody>
          <a:bodyPr/>
          <a:lstStyle/>
          <a:p>
            <a:r>
              <a:rPr lang="en-US" altLang="zh-CN">
                <a:ea typeface="宋体" charset="-122"/>
              </a:rPr>
              <a:t>Issues</a:t>
            </a:r>
          </a:p>
        </p:txBody>
      </p:sp>
      <p:graphicFrame>
        <p:nvGraphicFramePr>
          <p:cNvPr id="16394" name="Object 10"/>
          <p:cNvGraphicFramePr>
            <a:graphicFrameLocks noChangeAspect="1"/>
          </p:cNvGraphicFramePr>
          <p:nvPr>
            <p:ph sz="half" idx="1"/>
          </p:nvPr>
        </p:nvGraphicFramePr>
        <p:xfrm>
          <a:off x="4067175" y="1601788"/>
          <a:ext cx="903288" cy="1204912"/>
        </p:xfrm>
        <a:graphic>
          <a:graphicData uri="http://schemas.openxmlformats.org/presentationml/2006/ole">
            <p:oleObj spid="_x0000_s16394" name="Equation" r:id="rId4" imgW="533160" imgH="711000" progId="">
              <p:embed/>
            </p:oleObj>
          </a:graphicData>
        </a:graphic>
      </p:graphicFrame>
      <p:graphicFrame>
        <p:nvGraphicFramePr>
          <p:cNvPr id="16396" name="Object 12"/>
          <p:cNvGraphicFramePr>
            <a:graphicFrameLocks noChangeAspect="1"/>
          </p:cNvGraphicFramePr>
          <p:nvPr>
            <p:ph sz="quarter" idx="2"/>
          </p:nvPr>
        </p:nvGraphicFramePr>
        <p:xfrm>
          <a:off x="2124075" y="3976688"/>
          <a:ext cx="852488" cy="1136650"/>
        </p:xfrm>
        <a:graphic>
          <a:graphicData uri="http://schemas.openxmlformats.org/presentationml/2006/ole">
            <p:oleObj spid="_x0000_s16396" name="Equation" r:id="rId5" imgW="533160" imgH="711000" progId="">
              <p:embed/>
            </p:oleObj>
          </a:graphicData>
        </a:graphic>
      </p:graphicFrame>
      <p:sp>
        <p:nvSpPr>
          <p:cNvPr id="16388" name="Text Box 4"/>
          <p:cNvSpPr txBox="1">
            <a:spLocks noChangeArrowheads="1"/>
          </p:cNvSpPr>
          <p:nvPr/>
        </p:nvSpPr>
        <p:spPr bwMode="auto">
          <a:xfrm>
            <a:off x="822325" y="974725"/>
            <a:ext cx="7635875" cy="2647950"/>
          </a:xfrm>
          <a:prstGeom prst="rect">
            <a:avLst/>
          </a:prstGeom>
          <a:noFill/>
          <a:ln w="9525">
            <a:noFill/>
            <a:miter lim="800000"/>
            <a:headEnd/>
            <a:tailEnd/>
          </a:ln>
          <a:effectLst/>
        </p:spPr>
        <p:txBody>
          <a:bodyPr>
            <a:spAutoFit/>
          </a:bodyPr>
          <a:lstStyle/>
          <a:p>
            <a:pPr algn="l"/>
            <a:r>
              <a:rPr lang="en-US" altLang="zh-CN" b="0">
                <a:ea typeface="宋体" charset="-122"/>
              </a:rPr>
              <a:t>Collapse</a:t>
            </a:r>
          </a:p>
          <a:p>
            <a:pPr algn="l"/>
            <a:endParaRPr lang="en-US" altLang="zh-CN" b="0">
              <a:ea typeface="宋体" charset="-122"/>
            </a:endParaRPr>
          </a:p>
          <a:p>
            <a:pPr algn="l"/>
            <a:endParaRPr lang="en-US" altLang="zh-CN" b="0">
              <a:ea typeface="宋体" charset="-122"/>
            </a:endParaRPr>
          </a:p>
          <a:p>
            <a:pPr algn="l"/>
            <a:endParaRPr lang="en-US" altLang="zh-CN" b="0">
              <a:ea typeface="宋体" charset="-122"/>
            </a:endParaRPr>
          </a:p>
          <a:p>
            <a:pPr algn="l"/>
            <a:endParaRPr lang="en-US" altLang="zh-CN" b="0">
              <a:ea typeface="宋体" charset="-122"/>
            </a:endParaRPr>
          </a:p>
          <a:p>
            <a:pPr algn="l"/>
            <a:endParaRPr lang="en-US" altLang="zh-CN" b="0">
              <a:ea typeface="宋体" charset="-122"/>
            </a:endParaRPr>
          </a:p>
          <a:p>
            <a:pPr algn="l"/>
            <a:r>
              <a:rPr lang="en-US" altLang="zh-CN" b="0">
                <a:ea typeface="宋体" charset="-122"/>
              </a:rPr>
              <a:t>Singletons</a:t>
            </a:r>
          </a:p>
        </p:txBody>
      </p:sp>
      <p:graphicFrame>
        <p:nvGraphicFramePr>
          <p:cNvPr id="16398" name="Object 14"/>
          <p:cNvGraphicFramePr>
            <a:graphicFrameLocks noChangeAspect="1"/>
          </p:cNvGraphicFramePr>
          <p:nvPr>
            <p:ph sz="quarter" idx="3"/>
          </p:nvPr>
        </p:nvGraphicFramePr>
        <p:xfrm>
          <a:off x="6372225" y="4024313"/>
          <a:ext cx="576263" cy="1112837"/>
        </p:xfrm>
        <a:graphic>
          <a:graphicData uri="http://schemas.openxmlformats.org/presentationml/2006/ole">
            <p:oleObj spid="_x0000_s16398" name="Equation" r:id="rId6" imgW="368280" imgH="711000" progId="">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a:spLocks noGrp="1"/>
          </p:cNvSpPr>
          <p:nvPr>
            <p:ph type="sldNum" sz="quarter" idx="12"/>
          </p:nvPr>
        </p:nvSpPr>
        <p:spPr/>
        <p:txBody>
          <a:bodyPr/>
          <a:lstStyle/>
          <a:p>
            <a:fld id="{40A472CD-3E58-4A5B-86C4-A649D28512DD}" type="slidenum">
              <a:rPr lang="zh-CN" altLang="en-US"/>
              <a:pPr/>
              <a:t>13</a:t>
            </a:fld>
            <a:endParaRPr lang="en-US" altLang="zh-CN"/>
          </a:p>
        </p:txBody>
      </p:sp>
      <p:sp>
        <p:nvSpPr>
          <p:cNvPr id="62467" name="Text Box 3"/>
          <p:cNvSpPr txBox="1">
            <a:spLocks noChangeArrowheads="1"/>
          </p:cNvSpPr>
          <p:nvPr/>
        </p:nvSpPr>
        <p:spPr bwMode="auto">
          <a:xfrm>
            <a:off x="822325" y="974725"/>
            <a:ext cx="7635875" cy="4473575"/>
          </a:xfrm>
          <a:prstGeom prst="rect">
            <a:avLst/>
          </a:prstGeom>
          <a:noFill/>
          <a:ln w="9525">
            <a:noFill/>
            <a:miter lim="800000"/>
            <a:headEnd/>
            <a:tailEnd/>
          </a:ln>
          <a:effectLst/>
        </p:spPr>
        <p:txBody>
          <a:bodyPr>
            <a:spAutoFit/>
          </a:bodyPr>
          <a:lstStyle/>
          <a:p>
            <a:pPr algn="l"/>
            <a:r>
              <a:rPr lang="en-US" altLang="zh-CN" b="0" dirty="0">
                <a:ea typeface="宋体" charset="-122"/>
              </a:rPr>
              <a:t>Multiple Conclusions</a:t>
            </a:r>
          </a:p>
          <a:p>
            <a:pPr algn="l"/>
            <a:endParaRPr lang="en-US" altLang="zh-CN" b="0" dirty="0">
              <a:ea typeface="宋体" charset="-122"/>
            </a:endParaRPr>
          </a:p>
          <a:p>
            <a:pPr algn="l"/>
            <a:endParaRPr lang="en-US" altLang="zh-CN" b="0" dirty="0">
              <a:ea typeface="宋体" charset="-122"/>
            </a:endParaRPr>
          </a:p>
          <a:p>
            <a:pPr algn="l"/>
            <a:endParaRPr lang="en-US" altLang="zh-CN" b="0" dirty="0">
              <a:ea typeface="宋体" charset="-122"/>
            </a:endParaRPr>
          </a:p>
          <a:p>
            <a:pPr algn="l"/>
            <a:endParaRPr lang="en-US" altLang="zh-CN" b="0" dirty="0">
              <a:ea typeface="宋体" charset="-122"/>
            </a:endParaRPr>
          </a:p>
          <a:p>
            <a:pPr algn="l"/>
            <a:endParaRPr lang="en-US" altLang="zh-CN" b="0" dirty="0">
              <a:ea typeface="宋体" charset="-122"/>
            </a:endParaRPr>
          </a:p>
          <a:p>
            <a:pPr algn="l"/>
            <a:endParaRPr lang="en-US" altLang="zh-CN" b="0" dirty="0">
              <a:ea typeface="宋体" charset="-122"/>
            </a:endParaRPr>
          </a:p>
          <a:p>
            <a:pPr algn="l"/>
            <a:r>
              <a:rPr lang="en-US" altLang="zh-CN" b="0" dirty="0">
                <a:ea typeface="宋体" charset="-122"/>
              </a:rPr>
              <a:t>Single Application Only</a:t>
            </a:r>
          </a:p>
          <a:p>
            <a:pPr algn="l"/>
            <a:endParaRPr lang="en-US" altLang="zh-CN" b="0" dirty="0">
              <a:ea typeface="宋体" charset="-122"/>
            </a:endParaRPr>
          </a:p>
          <a:p>
            <a:pPr algn="l"/>
            <a:endParaRPr lang="en-US" altLang="zh-CN" b="0" dirty="0">
              <a:ea typeface="宋体" charset="-122"/>
            </a:endParaRPr>
          </a:p>
          <a:p>
            <a:pPr algn="l"/>
            <a:endParaRPr lang="en-US" altLang="zh-CN" b="0" dirty="0">
              <a:ea typeface="宋体" charset="-122"/>
            </a:endParaRPr>
          </a:p>
          <a:p>
            <a:pPr algn="l"/>
            <a:r>
              <a:rPr lang="en-US" altLang="zh-CN" b="0" dirty="0">
                <a:ea typeface="宋体" charset="-122"/>
              </a:rPr>
              <a:t>						Wrong!!</a:t>
            </a:r>
          </a:p>
        </p:txBody>
      </p:sp>
      <p:sp>
        <p:nvSpPr>
          <p:cNvPr id="62466" name="Rectangle 2"/>
          <p:cNvSpPr>
            <a:spLocks noGrp="1" noChangeArrowheads="1"/>
          </p:cNvSpPr>
          <p:nvPr>
            <p:ph type="title"/>
          </p:nvPr>
        </p:nvSpPr>
        <p:spPr/>
        <p:txBody>
          <a:bodyPr/>
          <a:lstStyle/>
          <a:p>
            <a:r>
              <a:rPr lang="en-US" altLang="zh-CN" b="1">
                <a:ea typeface="宋体" charset="-122"/>
              </a:rPr>
              <a:t>Issues</a:t>
            </a:r>
          </a:p>
        </p:txBody>
      </p:sp>
      <p:graphicFrame>
        <p:nvGraphicFramePr>
          <p:cNvPr id="62471" name="Object 7"/>
          <p:cNvGraphicFramePr>
            <a:graphicFrameLocks noChangeAspect="1"/>
          </p:cNvGraphicFramePr>
          <p:nvPr>
            <p:ph sz="half" idx="1"/>
          </p:nvPr>
        </p:nvGraphicFramePr>
        <p:xfrm>
          <a:off x="3276600" y="1557338"/>
          <a:ext cx="1058863" cy="1425575"/>
        </p:xfrm>
        <a:graphic>
          <a:graphicData uri="http://schemas.openxmlformats.org/presentationml/2006/ole">
            <p:oleObj spid="_x0000_s62471" name="Equation" r:id="rId4" imgW="660240" imgH="888840" progId="">
              <p:embed/>
            </p:oleObj>
          </a:graphicData>
        </a:graphic>
      </p:graphicFrame>
      <p:graphicFrame>
        <p:nvGraphicFramePr>
          <p:cNvPr id="62473" name="Object 9"/>
          <p:cNvGraphicFramePr>
            <a:graphicFrameLocks noChangeAspect="1"/>
          </p:cNvGraphicFramePr>
          <p:nvPr>
            <p:ph sz="half" idx="2"/>
          </p:nvPr>
        </p:nvGraphicFramePr>
        <p:xfrm>
          <a:off x="3348038" y="4325938"/>
          <a:ext cx="1008062" cy="1085850"/>
        </p:xfrm>
        <a:graphic>
          <a:graphicData uri="http://schemas.openxmlformats.org/presentationml/2006/ole">
            <p:oleObj spid="_x0000_s62473" name="Equation" r:id="rId5" imgW="660240" imgH="711000" progId="">
              <p:embed/>
            </p:oleObj>
          </a:graphicData>
        </a:graphic>
      </p:graphicFrame>
      <p:sp>
        <p:nvSpPr>
          <p:cNvPr id="62475" name="AutoShape 11"/>
          <p:cNvSpPr>
            <a:spLocks noChangeArrowheads="1"/>
          </p:cNvSpPr>
          <p:nvPr/>
        </p:nvSpPr>
        <p:spPr bwMode="auto">
          <a:xfrm>
            <a:off x="2987700" y="2300521"/>
            <a:ext cx="1584300" cy="935806"/>
          </a:xfrm>
          <a:prstGeom prst="wedgeRoundRectCallout">
            <a:avLst>
              <a:gd name="adj1" fmla="val -50810"/>
              <a:gd name="adj2" fmla="val 23741"/>
              <a:gd name="adj3" fmla="val 16667"/>
            </a:avLst>
          </a:prstGeom>
          <a:solidFill>
            <a:schemeClr val="bg1"/>
          </a:solidFill>
          <a:ln w="9525">
            <a:noFill/>
            <a:miter lim="800000"/>
            <a:headEnd/>
            <a:tailEnd/>
          </a:ln>
          <a:effectLst/>
        </p:spPr>
        <p:txBody>
          <a:bodyPr lIns="18000" tIns="0" rIns="18000" bIns="0"/>
          <a:lstStyle/>
          <a:p>
            <a:r>
              <a:rPr lang="en-CA" altLang="zh-CN" sz="2000" b="0" dirty="0" smtClean="0">
                <a:ea typeface="宋体" charset="-122"/>
              </a:rPr>
              <a:t>{P, ~P</a:t>
            </a:r>
            <a:r>
              <a:rPr lang="en-CA" altLang="zh-CN" sz="2000" b="0" dirty="0" smtClean="0">
                <a:ea typeface="宋体" charset="-122"/>
              </a:rPr>
              <a:t>} = T</a:t>
            </a:r>
            <a:endParaRPr lang="en-CA" altLang="zh-CN" sz="2000" b="0" dirty="0" smtClean="0">
              <a:ea typeface="宋体" charset="-122"/>
            </a:endParaRPr>
          </a:p>
          <a:p>
            <a:r>
              <a:rPr lang="en-CA" altLang="zh-CN" sz="2000" b="0" dirty="0" smtClean="0">
                <a:ea typeface="宋体" charset="-122"/>
              </a:rPr>
              <a:t>{Q, ~Q</a:t>
            </a:r>
            <a:r>
              <a:rPr lang="en-CA" altLang="zh-CN" sz="2000" b="0" dirty="0" smtClean="0">
                <a:ea typeface="宋体" charset="-122"/>
              </a:rPr>
              <a:t>} = T</a:t>
            </a:r>
            <a:endParaRPr lang="en-US" altLang="zh-CN" sz="2000" b="0" dirty="0" smtClean="0">
              <a:ea typeface="宋体" charset="-122"/>
            </a:endParaRPr>
          </a:p>
          <a:p>
            <a:endParaRPr lang="en-US" altLang="zh-CN" sz="2000" b="0" dirty="0">
              <a:ea typeface="宋体"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8"/>
          <p:cNvSpPr>
            <a:spLocks noGrp="1"/>
          </p:cNvSpPr>
          <p:nvPr>
            <p:ph type="sldNum" sz="quarter" idx="12"/>
          </p:nvPr>
        </p:nvSpPr>
        <p:spPr/>
        <p:txBody>
          <a:bodyPr/>
          <a:lstStyle/>
          <a:p>
            <a:fld id="{DAEE5B9F-45B8-43CC-86D3-421578CBEAF1}" type="slidenum">
              <a:rPr lang="zh-CN" altLang="en-US"/>
              <a:pPr/>
              <a:t>14</a:t>
            </a:fld>
            <a:endParaRPr lang="en-US" altLang="zh-CN"/>
          </a:p>
        </p:txBody>
      </p:sp>
      <p:sp>
        <p:nvSpPr>
          <p:cNvPr id="18434" name="Rectangle 2"/>
          <p:cNvSpPr>
            <a:spLocks noGrp="1" noChangeArrowheads="1"/>
          </p:cNvSpPr>
          <p:nvPr>
            <p:ph type="title" sz="quarter"/>
          </p:nvPr>
        </p:nvSpPr>
        <p:spPr/>
        <p:txBody>
          <a:bodyPr/>
          <a:lstStyle/>
          <a:p>
            <a:r>
              <a:rPr lang="en-US" altLang="zh-CN">
                <a:ea typeface="宋体" charset="-122"/>
              </a:rPr>
              <a:t>Special Cases</a:t>
            </a:r>
          </a:p>
        </p:txBody>
      </p:sp>
      <p:graphicFrame>
        <p:nvGraphicFramePr>
          <p:cNvPr id="18446" name="Object 14"/>
          <p:cNvGraphicFramePr>
            <a:graphicFrameLocks noChangeAspect="1"/>
          </p:cNvGraphicFramePr>
          <p:nvPr>
            <p:ph sz="quarter" idx="1"/>
          </p:nvPr>
        </p:nvGraphicFramePr>
        <p:xfrm>
          <a:off x="1619250" y="1974850"/>
          <a:ext cx="693738" cy="1177925"/>
        </p:xfrm>
        <a:graphic>
          <a:graphicData uri="http://schemas.openxmlformats.org/presentationml/2006/ole">
            <p:oleObj spid="_x0000_s18446" name="Equation" r:id="rId4" imgW="419040" imgH="711000" progId="">
              <p:embed/>
            </p:oleObj>
          </a:graphicData>
        </a:graphic>
      </p:graphicFrame>
      <p:graphicFrame>
        <p:nvGraphicFramePr>
          <p:cNvPr id="18448" name="Object 16"/>
          <p:cNvGraphicFramePr>
            <a:graphicFrameLocks noChangeAspect="1"/>
          </p:cNvGraphicFramePr>
          <p:nvPr>
            <p:ph sz="quarter" idx="2"/>
          </p:nvPr>
        </p:nvGraphicFramePr>
        <p:xfrm>
          <a:off x="4427538" y="1968500"/>
          <a:ext cx="617537" cy="1047750"/>
        </p:xfrm>
        <a:graphic>
          <a:graphicData uri="http://schemas.openxmlformats.org/presentationml/2006/ole">
            <p:oleObj spid="_x0000_s18448" name="Equation" r:id="rId5" imgW="419040" imgH="711000" progId="">
              <p:embed/>
            </p:oleObj>
          </a:graphicData>
        </a:graphic>
      </p:graphicFrame>
      <p:graphicFrame>
        <p:nvGraphicFramePr>
          <p:cNvPr id="18450" name="Object 18"/>
          <p:cNvGraphicFramePr>
            <a:graphicFrameLocks noChangeAspect="1"/>
          </p:cNvGraphicFramePr>
          <p:nvPr>
            <p:ph sz="quarter" idx="3"/>
          </p:nvPr>
        </p:nvGraphicFramePr>
        <p:xfrm>
          <a:off x="6948488" y="1992313"/>
          <a:ext cx="673100" cy="1076325"/>
        </p:xfrm>
        <a:graphic>
          <a:graphicData uri="http://schemas.openxmlformats.org/presentationml/2006/ole">
            <p:oleObj spid="_x0000_s18450" name="Equation" r:id="rId6" imgW="444240" imgH="711000" progId="">
              <p:embed/>
            </p:oleObj>
          </a:graphicData>
        </a:graphic>
      </p:graphicFrame>
      <p:sp>
        <p:nvSpPr>
          <p:cNvPr id="18438" name="Text Box 6"/>
          <p:cNvSpPr txBox="1">
            <a:spLocks noChangeArrowheads="1"/>
          </p:cNvSpPr>
          <p:nvPr/>
        </p:nvSpPr>
        <p:spPr bwMode="auto">
          <a:xfrm>
            <a:off x="685800" y="1219200"/>
            <a:ext cx="7920038" cy="457200"/>
          </a:xfrm>
          <a:prstGeom prst="rect">
            <a:avLst/>
          </a:prstGeom>
          <a:noFill/>
          <a:ln w="9525">
            <a:noFill/>
            <a:miter lim="800000"/>
            <a:headEnd/>
            <a:tailEnd/>
          </a:ln>
          <a:effectLst/>
        </p:spPr>
        <p:txBody>
          <a:bodyPr>
            <a:spAutoFit/>
          </a:bodyPr>
          <a:lstStyle/>
          <a:p>
            <a:pPr algn="l"/>
            <a:r>
              <a:rPr lang="zh-CN" altLang="en-US" b="0">
                <a:ea typeface="宋体" charset="-122"/>
              </a:rPr>
              <a:t>   </a:t>
            </a:r>
            <a:r>
              <a:rPr lang="en-US" altLang="zh-CN" b="0">
                <a:ea typeface="宋体" charset="-122"/>
              </a:rPr>
              <a:t>Modus Ponens             Modus Tolens               Chaining</a:t>
            </a:r>
          </a:p>
        </p:txBody>
      </p:sp>
      <p:graphicFrame>
        <p:nvGraphicFramePr>
          <p:cNvPr id="18452" name="Object 20"/>
          <p:cNvGraphicFramePr>
            <a:graphicFrameLocks noChangeAspect="1"/>
          </p:cNvGraphicFramePr>
          <p:nvPr>
            <p:ph sz="quarter" idx="4"/>
          </p:nvPr>
        </p:nvGraphicFramePr>
        <p:xfrm>
          <a:off x="1619250" y="4622800"/>
          <a:ext cx="801688" cy="1068388"/>
        </p:xfrm>
        <a:graphic>
          <a:graphicData uri="http://schemas.openxmlformats.org/presentationml/2006/ole">
            <p:oleObj spid="_x0000_s18452" name="Equation" r:id="rId7" imgW="533160" imgH="711000" progId="">
              <p:embed/>
            </p:oleObj>
          </a:graphicData>
        </a:graphic>
      </p:graphicFrame>
      <p:graphicFrame>
        <p:nvGraphicFramePr>
          <p:cNvPr id="18454" name="Object 22"/>
          <p:cNvGraphicFramePr>
            <a:graphicFrameLocks noChangeAspect="1"/>
          </p:cNvGraphicFramePr>
          <p:nvPr/>
        </p:nvGraphicFramePr>
        <p:xfrm>
          <a:off x="4397375" y="4652963"/>
          <a:ext cx="863600" cy="1152525"/>
        </p:xfrm>
        <a:graphic>
          <a:graphicData uri="http://schemas.openxmlformats.org/presentationml/2006/ole">
            <p:oleObj spid="_x0000_s18454" name="Equation" r:id="rId8" imgW="533160" imgH="711000" progId="">
              <p:embed/>
            </p:oleObj>
          </a:graphicData>
        </a:graphic>
      </p:graphicFrame>
      <p:graphicFrame>
        <p:nvGraphicFramePr>
          <p:cNvPr id="18455" name="Object 23"/>
          <p:cNvGraphicFramePr>
            <a:graphicFrameLocks noChangeAspect="1"/>
          </p:cNvGraphicFramePr>
          <p:nvPr/>
        </p:nvGraphicFramePr>
        <p:xfrm>
          <a:off x="6900863" y="4724400"/>
          <a:ext cx="849312" cy="1081088"/>
        </p:xfrm>
        <a:graphic>
          <a:graphicData uri="http://schemas.openxmlformats.org/presentationml/2006/ole">
            <p:oleObj spid="_x0000_s18455" name="Equation" r:id="rId9" imgW="558720" imgH="711000" progId="">
              <p:embed/>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F5CFF40-C1C1-4960-86DD-A791190F079D}" type="slidenum">
              <a:rPr lang="zh-CN" altLang="en-US"/>
              <a:pPr/>
              <a:t>15</a:t>
            </a:fld>
            <a:endParaRPr lang="en-US" altLang="zh-CN"/>
          </a:p>
        </p:txBody>
      </p:sp>
      <p:sp>
        <p:nvSpPr>
          <p:cNvPr id="30722" name="Rectangle 2"/>
          <p:cNvSpPr>
            <a:spLocks noGrp="1" noChangeArrowheads="1"/>
          </p:cNvSpPr>
          <p:nvPr>
            <p:ph type="title"/>
          </p:nvPr>
        </p:nvSpPr>
        <p:spPr/>
        <p:txBody>
          <a:bodyPr/>
          <a:lstStyle/>
          <a:p>
            <a:r>
              <a:rPr lang="en-US" altLang="zh-CN">
                <a:ea typeface="宋体" charset="-122"/>
              </a:rPr>
              <a:t>Incompleteness?</a:t>
            </a:r>
          </a:p>
        </p:txBody>
      </p:sp>
      <p:sp>
        <p:nvSpPr>
          <p:cNvPr id="30727" name="Text Box 7"/>
          <p:cNvSpPr txBox="1">
            <a:spLocks noChangeArrowheads="1"/>
          </p:cNvSpPr>
          <p:nvPr/>
        </p:nvSpPr>
        <p:spPr bwMode="auto">
          <a:xfrm>
            <a:off x="685800" y="1143000"/>
            <a:ext cx="7924800" cy="1917700"/>
          </a:xfrm>
          <a:prstGeom prst="rect">
            <a:avLst/>
          </a:prstGeom>
          <a:noFill/>
          <a:ln w="9525">
            <a:noFill/>
            <a:miter lim="800000"/>
            <a:headEnd/>
            <a:tailEnd/>
          </a:ln>
          <a:effectLst/>
        </p:spPr>
        <p:txBody>
          <a:bodyPr>
            <a:spAutoFit/>
          </a:bodyPr>
          <a:lstStyle/>
          <a:p>
            <a:pPr algn="l"/>
            <a:r>
              <a:rPr lang="en-US" altLang="zh-CN" b="0">
                <a:ea typeface="宋体" charset="-122"/>
              </a:rPr>
              <a:t>Propositional Resolution is not </a:t>
            </a:r>
            <a:r>
              <a:rPr lang="en-US" altLang="zh-CN" b="0" i="1">
                <a:ea typeface="宋体" charset="-122"/>
              </a:rPr>
              <a:t>generatively</a:t>
            </a:r>
            <a:r>
              <a:rPr lang="en-US" altLang="zh-CN" b="0">
                <a:ea typeface="宋体" charset="-122"/>
              </a:rPr>
              <a:t> complete.</a:t>
            </a:r>
          </a:p>
          <a:p>
            <a:pPr algn="l"/>
            <a:endParaRPr lang="en-US" altLang="zh-CN" b="0">
              <a:ea typeface="宋体" charset="-122"/>
            </a:endParaRPr>
          </a:p>
          <a:p>
            <a:pPr algn="l"/>
            <a:r>
              <a:rPr lang="en-US" altLang="zh-CN" b="0">
                <a:ea typeface="宋体" charset="-122"/>
              </a:rPr>
              <a:t>We cannot generate </a:t>
            </a:r>
            <a:r>
              <a:rPr lang="en-US" altLang="zh-CN" b="0" i="1">
                <a:ea typeface="宋体" charset="-122"/>
                <a:sym typeface="Symbol" pitchFamily="18" charset="2"/>
              </a:rPr>
              <a:t>              </a:t>
            </a:r>
            <a:r>
              <a:rPr lang="en-US" altLang="zh-CN" b="0">
                <a:ea typeface="宋体" charset="-122"/>
                <a:sym typeface="Symbol" pitchFamily="18" charset="2"/>
              </a:rPr>
              <a:t>   </a:t>
            </a:r>
            <a:r>
              <a:rPr lang="en-US" altLang="zh-CN" b="0">
                <a:ea typeface="宋体" charset="-122"/>
              </a:rPr>
              <a:t>using propositional resolution.  There are no premises.  Consequently, there are no conclusions.</a:t>
            </a:r>
          </a:p>
        </p:txBody>
      </p:sp>
      <p:graphicFrame>
        <p:nvGraphicFramePr>
          <p:cNvPr id="30728" name="Object 8"/>
          <p:cNvGraphicFramePr>
            <a:graphicFrameLocks noChangeAspect="1"/>
          </p:cNvGraphicFramePr>
          <p:nvPr>
            <p:ph idx="1"/>
          </p:nvPr>
        </p:nvGraphicFramePr>
        <p:xfrm>
          <a:off x="3203575" y="1989138"/>
          <a:ext cx="1296988" cy="328612"/>
        </p:xfrm>
        <a:graphic>
          <a:graphicData uri="http://schemas.openxmlformats.org/presentationml/2006/ole">
            <p:oleObj spid="_x0000_s30728" name="Equation" r:id="rId4" imgW="799920" imgH="203040" progId="">
              <p:embed/>
            </p:oleObj>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708D39E-5C44-4C69-91E2-7F008F3EABF2}" type="slidenum">
              <a:rPr lang="zh-CN" altLang="en-US"/>
              <a:pPr/>
              <a:t>16</a:t>
            </a:fld>
            <a:endParaRPr lang="en-US" altLang="zh-CN"/>
          </a:p>
        </p:txBody>
      </p:sp>
      <p:sp>
        <p:nvSpPr>
          <p:cNvPr id="31746" name="Rectangle 2"/>
          <p:cNvSpPr>
            <a:spLocks noGrp="1" noChangeArrowheads="1"/>
          </p:cNvSpPr>
          <p:nvPr>
            <p:ph type="title"/>
          </p:nvPr>
        </p:nvSpPr>
        <p:spPr/>
        <p:txBody>
          <a:bodyPr/>
          <a:lstStyle/>
          <a:p>
            <a:r>
              <a:rPr lang="en-US" altLang="zh-CN">
                <a:ea typeface="宋体" charset="-122"/>
              </a:rPr>
              <a:t>Answer</a:t>
            </a:r>
          </a:p>
        </p:txBody>
      </p:sp>
      <p:sp>
        <p:nvSpPr>
          <p:cNvPr id="31749" name="Text Box 5"/>
          <p:cNvSpPr txBox="1">
            <a:spLocks noChangeArrowheads="1"/>
          </p:cNvSpPr>
          <p:nvPr/>
        </p:nvSpPr>
        <p:spPr bwMode="auto">
          <a:xfrm>
            <a:off x="685800" y="1143000"/>
            <a:ext cx="7924800" cy="3378200"/>
          </a:xfrm>
          <a:prstGeom prst="rect">
            <a:avLst/>
          </a:prstGeom>
          <a:noFill/>
          <a:ln w="9525">
            <a:noFill/>
            <a:miter lim="800000"/>
            <a:headEnd/>
            <a:tailEnd/>
          </a:ln>
          <a:effectLst/>
        </p:spPr>
        <p:txBody>
          <a:bodyPr>
            <a:spAutoFit/>
          </a:bodyPr>
          <a:lstStyle/>
          <a:p>
            <a:pPr algn="l"/>
            <a:r>
              <a:rPr lang="en-US" altLang="zh-CN" b="0">
                <a:ea typeface="宋体" charset="-122"/>
              </a:rPr>
              <a:t>This apparent problem disappears if we take the clausal form of the premises (if any) together with the negated goal (also in clausal form), and try to derive the empty clause.</a:t>
            </a:r>
          </a:p>
          <a:p>
            <a:pPr algn="l"/>
            <a:endParaRPr lang="en-US" altLang="zh-CN" b="0">
              <a:ea typeface="宋体" charset="-122"/>
            </a:endParaRPr>
          </a:p>
          <a:p>
            <a:pPr algn="l"/>
            <a:endParaRPr lang="en-US" altLang="zh-CN" b="0">
              <a:ea typeface="宋体" charset="-122"/>
            </a:endParaRPr>
          </a:p>
          <a:p>
            <a:pPr algn="l"/>
            <a:r>
              <a:rPr lang="en-US" altLang="zh-CN" b="0">
                <a:ea typeface="宋体" charset="-122"/>
              </a:rPr>
              <a:t>General Method: To determine whether a set </a:t>
            </a:r>
            <a:r>
              <a:rPr lang="en-US" altLang="zh-CN" b="0">
                <a:ea typeface="宋体" charset="-122"/>
                <a:sym typeface="Symbol" pitchFamily="18" charset="2"/>
              </a:rPr>
              <a:t> </a:t>
            </a:r>
            <a:r>
              <a:rPr lang="en-US" altLang="zh-CN" b="0">
                <a:ea typeface="宋体" charset="-122"/>
              </a:rPr>
              <a:t>of sentences logically entails a sentence </a:t>
            </a:r>
            <a:r>
              <a:rPr lang="en-US" altLang="zh-CN" b="0">
                <a:ea typeface="宋体" charset="-122"/>
                <a:sym typeface="Symbol" pitchFamily="18" charset="2"/>
              </a:rPr>
              <a:t>, </a:t>
            </a:r>
            <a:r>
              <a:rPr lang="en-US" altLang="zh-CN" b="0">
                <a:ea typeface="宋体" charset="-122"/>
              </a:rPr>
              <a:t>rewrite </a:t>
            </a:r>
            <a:r>
              <a:rPr lang="en-US" altLang="zh-CN" b="0">
                <a:ea typeface="宋体" charset="-122"/>
                <a:sym typeface="Symbol" pitchFamily="18" charset="2"/>
              </a:rPr>
              <a:t>  </a:t>
            </a:r>
            <a:r>
              <a:rPr lang="en-US" altLang="zh-CN" b="0">
                <a:ea typeface="宋体" charset="-122"/>
              </a:rPr>
              <a:t>{</a:t>
            </a:r>
            <a:r>
              <a:rPr lang="en-US" altLang="zh-CN" b="0">
                <a:ea typeface="宋体" charset="-122"/>
                <a:sym typeface="Symbol" pitchFamily="18" charset="2"/>
              </a:rPr>
              <a:t>~}</a:t>
            </a:r>
            <a:r>
              <a:rPr lang="en-US" altLang="zh-CN" b="0">
                <a:ea typeface="宋体" charset="-122"/>
              </a:rPr>
              <a:t> in clausal form and try to derive the empty clause using the resolution rule of inference.</a:t>
            </a:r>
          </a:p>
        </p:txBody>
      </p:sp>
      <p:graphicFrame>
        <p:nvGraphicFramePr>
          <p:cNvPr id="31750" name="Object 6"/>
          <p:cNvGraphicFramePr>
            <a:graphicFrameLocks noChangeAspect="1"/>
          </p:cNvGraphicFramePr>
          <p:nvPr>
            <p:ph idx="1"/>
          </p:nvPr>
        </p:nvGraphicFramePr>
        <p:xfrm>
          <a:off x="5580063" y="3500438"/>
          <a:ext cx="214312" cy="195262"/>
        </p:xfrm>
        <a:graphic>
          <a:graphicData uri="http://schemas.openxmlformats.org/presentationml/2006/ole">
            <p:oleObj spid="_x0000_s31750" name="Equation" r:id="rId4" imgW="139680" imgH="126720" progId="">
              <p:embed/>
            </p:oleObj>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59F323F-06AF-447D-9E7D-5F20993609BC}" type="slidenum">
              <a:rPr lang="zh-CN" altLang="en-US"/>
              <a:pPr/>
              <a:t>17</a:t>
            </a:fld>
            <a:endParaRPr lang="en-US" altLang="zh-CN"/>
          </a:p>
        </p:txBody>
      </p:sp>
      <p:sp>
        <p:nvSpPr>
          <p:cNvPr id="58370" name="Rectangle 2"/>
          <p:cNvSpPr>
            <a:spLocks noGrp="1" noChangeArrowheads="1"/>
          </p:cNvSpPr>
          <p:nvPr>
            <p:ph type="title"/>
          </p:nvPr>
        </p:nvSpPr>
        <p:spPr/>
        <p:txBody>
          <a:bodyPr/>
          <a:lstStyle/>
          <a:p>
            <a:r>
              <a:rPr lang="en-US" altLang="zh-CN" dirty="0">
                <a:ea typeface="宋体" charset="-122"/>
              </a:rPr>
              <a:t>Example</a:t>
            </a:r>
          </a:p>
        </p:txBody>
      </p:sp>
      <p:graphicFrame>
        <p:nvGraphicFramePr>
          <p:cNvPr id="58373" name="Object 5"/>
          <p:cNvGraphicFramePr>
            <a:graphicFrameLocks noChangeAspect="1"/>
          </p:cNvGraphicFramePr>
          <p:nvPr>
            <p:ph idx="1"/>
          </p:nvPr>
        </p:nvGraphicFramePr>
        <p:xfrm>
          <a:off x="3348038" y="1700213"/>
          <a:ext cx="2447925" cy="3311525"/>
        </p:xfrm>
        <a:graphic>
          <a:graphicData uri="http://schemas.openxmlformats.org/presentationml/2006/ole">
            <p:oleObj spid="_x0000_s58373" name="Equation" r:id="rId4" imgW="1333440" imgH="1803240" progId="">
              <p:embed/>
            </p:oleObj>
          </a:graphicData>
        </a:graphic>
      </p:graphicFrame>
      <p:sp>
        <p:nvSpPr>
          <p:cNvPr id="6" name="TextBox 5"/>
          <p:cNvSpPr txBox="1"/>
          <p:nvPr/>
        </p:nvSpPr>
        <p:spPr>
          <a:xfrm>
            <a:off x="2407883" y="980728"/>
            <a:ext cx="4390176" cy="461665"/>
          </a:xfrm>
          <a:prstGeom prst="rect">
            <a:avLst/>
          </a:prstGeom>
          <a:noFill/>
        </p:spPr>
        <p:txBody>
          <a:bodyPr wrap="none" rtlCol="0">
            <a:spAutoFit/>
          </a:bodyPr>
          <a:lstStyle/>
          <a:p>
            <a:r>
              <a:rPr lang="en-CA" b="0" dirty="0" smtClean="0"/>
              <a:t>(Prove a </a:t>
            </a:r>
            <a:r>
              <a:rPr lang="en-CA" b="0" dirty="0" err="1" smtClean="0"/>
              <a:t>wff</a:t>
            </a:r>
            <a:r>
              <a:rPr lang="en-CA" b="0" dirty="0" smtClean="0"/>
              <a:t> from empty premise)</a:t>
            </a:r>
            <a:endParaRPr lang="en-CA" b="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AB4186F7-F69D-45BE-B5CA-240314ABA8C7}" type="slidenum">
              <a:rPr lang="zh-CN" altLang="en-US"/>
              <a:pPr/>
              <a:t>18</a:t>
            </a:fld>
            <a:endParaRPr lang="en-US" altLang="zh-CN"/>
          </a:p>
        </p:txBody>
      </p:sp>
      <p:sp>
        <p:nvSpPr>
          <p:cNvPr id="53250" name="Rectangle 2"/>
          <p:cNvSpPr>
            <a:spLocks noGrp="1" noChangeArrowheads="1"/>
          </p:cNvSpPr>
          <p:nvPr>
            <p:ph type="title"/>
          </p:nvPr>
        </p:nvSpPr>
        <p:spPr/>
        <p:txBody>
          <a:bodyPr/>
          <a:lstStyle/>
          <a:p>
            <a:r>
              <a:rPr lang="en-US" altLang="zh-CN">
                <a:ea typeface="宋体" charset="-122"/>
              </a:rPr>
              <a:t>Example</a:t>
            </a:r>
          </a:p>
        </p:txBody>
      </p:sp>
      <p:sp>
        <p:nvSpPr>
          <p:cNvPr id="53251" name="Text Box 3"/>
          <p:cNvSpPr txBox="1">
            <a:spLocks noChangeArrowheads="1"/>
          </p:cNvSpPr>
          <p:nvPr/>
        </p:nvSpPr>
        <p:spPr bwMode="auto">
          <a:xfrm>
            <a:off x="533400" y="836712"/>
            <a:ext cx="8072438" cy="1187450"/>
          </a:xfrm>
          <a:prstGeom prst="rect">
            <a:avLst/>
          </a:prstGeom>
          <a:noFill/>
          <a:ln w="9525">
            <a:noFill/>
            <a:miter lim="800000"/>
            <a:headEnd/>
            <a:tailEnd/>
          </a:ln>
          <a:effectLst/>
        </p:spPr>
        <p:txBody>
          <a:bodyPr>
            <a:spAutoFit/>
          </a:bodyPr>
          <a:lstStyle/>
          <a:p>
            <a:pPr algn="l"/>
            <a:r>
              <a:rPr lang="en-US" altLang="zh-CN" b="0" dirty="0">
                <a:ea typeface="宋体" charset="-122"/>
              </a:rPr>
              <a:t>If Mary loves Pat, then Mary loves Quincy.  If it is Monday, Mary loves Pat or Quincy.  Prove that, if it is Monday, then Mary loves Quincy.</a:t>
            </a:r>
          </a:p>
        </p:txBody>
      </p:sp>
      <p:graphicFrame>
        <p:nvGraphicFramePr>
          <p:cNvPr id="53253" name="Object 5"/>
          <p:cNvGraphicFramePr>
            <a:graphicFrameLocks noChangeAspect="1"/>
          </p:cNvGraphicFramePr>
          <p:nvPr>
            <p:ph idx="1"/>
          </p:nvPr>
        </p:nvGraphicFramePr>
        <p:xfrm>
          <a:off x="1115616" y="3616597"/>
          <a:ext cx="3816350" cy="3052763"/>
        </p:xfrm>
        <a:graphic>
          <a:graphicData uri="http://schemas.openxmlformats.org/presentationml/2006/ole">
            <p:oleObj spid="_x0000_s53253" name="Equation" r:id="rId4" imgW="1968480" imgH="1574640" progId="">
              <p:embed/>
            </p:oleObj>
          </a:graphicData>
        </a:graphic>
      </p:graphicFrame>
      <p:sp>
        <p:nvSpPr>
          <p:cNvPr id="53255" name="AutoShape 7"/>
          <p:cNvSpPr>
            <a:spLocks noChangeArrowheads="1"/>
          </p:cNvSpPr>
          <p:nvPr/>
        </p:nvSpPr>
        <p:spPr bwMode="auto">
          <a:xfrm>
            <a:off x="1835696" y="1989137"/>
            <a:ext cx="2305050" cy="1439863"/>
          </a:xfrm>
          <a:prstGeom prst="wedgeRoundRectCallout">
            <a:avLst>
              <a:gd name="adj1" fmla="val -49736"/>
              <a:gd name="adj2" fmla="val -14343"/>
              <a:gd name="adj3" fmla="val 16667"/>
            </a:avLst>
          </a:prstGeom>
          <a:solidFill>
            <a:schemeClr val="bg1"/>
          </a:solidFill>
          <a:ln w="9525">
            <a:solidFill>
              <a:schemeClr val="tx1"/>
            </a:solidFill>
            <a:miter lim="800000"/>
            <a:headEnd/>
            <a:tailEnd/>
          </a:ln>
          <a:effectLst/>
        </p:spPr>
        <p:txBody>
          <a:bodyPr/>
          <a:lstStyle/>
          <a:p>
            <a:r>
              <a:rPr lang="en-US" altLang="zh-CN" dirty="0">
                <a:ea typeface="宋体" charset="-122"/>
              </a:rPr>
              <a:t>P </a:t>
            </a:r>
            <a:r>
              <a:rPr lang="en-US" altLang="zh-CN" dirty="0" smtClean="0">
                <a:ea typeface="宋体" charset="-122"/>
              </a:rPr>
              <a:t>→ </a:t>
            </a:r>
            <a:r>
              <a:rPr lang="en-US" altLang="zh-CN" dirty="0">
                <a:ea typeface="宋体" charset="-122"/>
              </a:rPr>
              <a:t>Q</a:t>
            </a:r>
          </a:p>
          <a:p>
            <a:r>
              <a:rPr lang="en-US" altLang="zh-CN" dirty="0">
                <a:ea typeface="宋体" charset="-122"/>
              </a:rPr>
              <a:t>M </a:t>
            </a:r>
            <a:r>
              <a:rPr lang="en-US" altLang="zh-CN" dirty="0" smtClean="0">
                <a:ea typeface="宋体" charset="-122"/>
              </a:rPr>
              <a:t>→ (</a:t>
            </a:r>
            <a:r>
              <a:rPr lang="en-US" altLang="zh-CN" dirty="0">
                <a:ea typeface="宋体" charset="-122"/>
              </a:rPr>
              <a:t>P </a:t>
            </a:r>
            <a:r>
              <a:rPr lang="en-US" altLang="zh-CN" dirty="0" smtClean="0">
                <a:ea typeface="宋体" charset="-122"/>
              </a:rPr>
              <a:t> v </a:t>
            </a:r>
            <a:r>
              <a:rPr lang="en-US" altLang="zh-CN" dirty="0">
                <a:ea typeface="宋体" charset="-122"/>
              </a:rPr>
              <a:t>Q)</a:t>
            </a:r>
          </a:p>
          <a:p>
            <a:r>
              <a:rPr lang="en-US" altLang="zh-CN" dirty="0">
                <a:ea typeface="宋体" charset="-122"/>
              </a:rPr>
              <a:t>Prove: M </a:t>
            </a:r>
            <a:r>
              <a:rPr lang="en-US" altLang="zh-CN" dirty="0" smtClean="0">
                <a:ea typeface="宋体" charset="-122"/>
              </a:rPr>
              <a:t>→ Q</a:t>
            </a:r>
            <a:endParaRPr lang="en-US" altLang="zh-CN" dirty="0">
              <a:ea typeface="宋体" charset="-122"/>
            </a:endParaRPr>
          </a:p>
        </p:txBody>
      </p:sp>
      <p:sp>
        <p:nvSpPr>
          <p:cNvPr id="8" name="AutoShape 7"/>
          <p:cNvSpPr>
            <a:spLocks noChangeArrowheads="1"/>
          </p:cNvSpPr>
          <p:nvPr/>
        </p:nvSpPr>
        <p:spPr bwMode="auto">
          <a:xfrm>
            <a:off x="5219278" y="1988840"/>
            <a:ext cx="3601194" cy="2448272"/>
          </a:xfrm>
          <a:prstGeom prst="wedgeRoundRectCallout">
            <a:avLst>
              <a:gd name="adj1" fmla="val -49736"/>
              <a:gd name="adj2" fmla="val -14343"/>
              <a:gd name="adj3" fmla="val 16667"/>
            </a:avLst>
          </a:prstGeom>
          <a:solidFill>
            <a:schemeClr val="bg1"/>
          </a:solidFill>
          <a:ln w="9525">
            <a:solidFill>
              <a:schemeClr val="tx1"/>
            </a:solidFill>
            <a:miter lim="800000"/>
            <a:headEnd/>
            <a:tailEnd/>
          </a:ln>
          <a:effectLst/>
        </p:spPr>
        <p:txBody>
          <a:bodyPr/>
          <a:lstStyle/>
          <a:p>
            <a:pPr marL="457200" indent="-457200" algn="l">
              <a:buFont typeface="+mj-lt"/>
              <a:buAutoNum type="arabicPeriod"/>
            </a:pPr>
            <a:r>
              <a:rPr lang="en-US" altLang="zh-CN" dirty="0" smtClean="0">
                <a:ea typeface="宋体" charset="-122"/>
              </a:rPr>
              <a:t>Convert each premise to clause(s)</a:t>
            </a:r>
          </a:p>
          <a:p>
            <a:pPr marL="457200" indent="-457200" algn="l">
              <a:buFont typeface="+mj-lt"/>
              <a:buAutoNum type="arabicPeriod"/>
            </a:pPr>
            <a:r>
              <a:rPr lang="en-US" altLang="zh-CN" dirty="0" smtClean="0">
                <a:ea typeface="宋体" charset="-122"/>
              </a:rPr>
              <a:t>Convert the negated goal to clause(s)</a:t>
            </a:r>
          </a:p>
          <a:p>
            <a:pPr marL="457200" indent="-457200" algn="l">
              <a:buFont typeface="+mj-lt"/>
              <a:buAutoNum type="arabicPeriod"/>
            </a:pPr>
            <a:r>
              <a:rPr lang="en-US" altLang="zh-CN" dirty="0" smtClean="0">
                <a:ea typeface="宋体" charset="-122"/>
              </a:rPr>
              <a:t>Apply resolution, to derive empty clause </a:t>
            </a:r>
            <a:endParaRPr lang="en-US" altLang="zh-CN" dirty="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255"/>
                                        </p:tgtEl>
                                        <p:attrNameLst>
                                          <p:attrName>style.visibility</p:attrName>
                                        </p:attrNameLst>
                                      </p:cBhvr>
                                      <p:to>
                                        <p:strVal val="visible"/>
                                      </p:to>
                                    </p:set>
                                    <p:animEffect transition="in" filter="blinds(horizontal)">
                                      <p:cBhvr>
                                        <p:cTn id="7" dur="500"/>
                                        <p:tgtEl>
                                          <p:spTgt spid="5325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5"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16632"/>
            <a:ext cx="7772400" cy="4114800"/>
          </a:xfrm>
        </p:spPr>
        <p:txBody>
          <a:bodyPr/>
          <a:lstStyle/>
          <a:p>
            <a:pPr>
              <a:buNone/>
            </a:pPr>
            <a:r>
              <a:rPr lang="en-CA" dirty="0" smtClean="0"/>
              <a:t>Lets try to do resolution proof </a:t>
            </a:r>
            <a:endParaRPr lang="en-CA" dirty="0"/>
          </a:p>
        </p:txBody>
      </p:sp>
      <p:sp>
        <p:nvSpPr>
          <p:cNvPr id="4" name="Slide Number Placeholder 3"/>
          <p:cNvSpPr>
            <a:spLocks noGrp="1"/>
          </p:cNvSpPr>
          <p:nvPr>
            <p:ph type="sldNum" sz="quarter" idx="12"/>
          </p:nvPr>
        </p:nvSpPr>
        <p:spPr/>
        <p:txBody>
          <a:bodyPr/>
          <a:lstStyle/>
          <a:p>
            <a:fld id="{60918AC2-D3DA-4F62-8D17-38DD939FBEA1}" type="slidenum">
              <a:rPr lang="zh-CN" altLang="en-US" smtClean="0"/>
              <a:pPr/>
              <a:t>19</a:t>
            </a:fld>
            <a:endParaRPr lang="en-US" altLang="zh-CN"/>
          </a:p>
        </p:txBody>
      </p:sp>
      <p:pic>
        <p:nvPicPr>
          <p:cNvPr id="5" name="Picture 2"/>
          <p:cNvPicPr>
            <a:picLocks noChangeAspect="1" noChangeArrowheads="1"/>
          </p:cNvPicPr>
          <p:nvPr/>
        </p:nvPicPr>
        <p:blipFill>
          <a:blip r:embed="rId2" cstate="print"/>
          <a:srcRect l="9167" t="8889" r="65321" b="37778"/>
          <a:stretch>
            <a:fillRect/>
          </a:stretch>
        </p:blipFill>
        <p:spPr bwMode="auto">
          <a:xfrm>
            <a:off x="-180528" y="980728"/>
            <a:ext cx="4414824" cy="5191472"/>
          </a:xfrm>
          <a:prstGeom prst="rect">
            <a:avLst/>
          </a:prstGeom>
          <a:noFill/>
          <a:ln w="9525">
            <a:noFill/>
            <a:miter lim="800000"/>
            <a:headEnd/>
            <a:tailEnd/>
          </a:ln>
        </p:spPr>
      </p:pic>
      <p:sp>
        <p:nvSpPr>
          <p:cNvPr id="6" name="TextBox 5"/>
          <p:cNvSpPr txBox="1"/>
          <p:nvPr/>
        </p:nvSpPr>
        <p:spPr>
          <a:xfrm>
            <a:off x="4762829" y="1628800"/>
            <a:ext cx="2608406" cy="1938992"/>
          </a:xfrm>
          <a:prstGeom prst="rect">
            <a:avLst/>
          </a:prstGeom>
          <a:noFill/>
        </p:spPr>
        <p:txBody>
          <a:bodyPr wrap="none" rtlCol="0">
            <a:spAutoFit/>
          </a:bodyPr>
          <a:lstStyle/>
          <a:p>
            <a:pPr algn="l"/>
            <a:r>
              <a:rPr lang="en-CA" dirty="0" smtClean="0"/>
              <a:t>1 = ~(I v ~G v N) </a:t>
            </a:r>
          </a:p>
          <a:p>
            <a:pPr algn="l"/>
            <a:r>
              <a:rPr lang="en-CA" dirty="0" smtClean="0"/>
              <a:t> </a:t>
            </a:r>
            <a:r>
              <a:rPr lang="en-CA" dirty="0" smtClean="0"/>
              <a:t>  = ~I * G * ~N </a:t>
            </a:r>
          </a:p>
          <a:p>
            <a:pPr algn="l"/>
            <a:r>
              <a:rPr lang="en-CA" dirty="0" smtClean="0"/>
              <a:t> </a:t>
            </a:r>
            <a:r>
              <a:rPr lang="en-CA" dirty="0" smtClean="0"/>
              <a:t> = {~I}, {G}, {~N} </a:t>
            </a:r>
          </a:p>
          <a:p>
            <a:pPr marL="457200" indent="-457200" algn="l"/>
            <a:r>
              <a:rPr lang="en-CA" dirty="0" smtClean="0"/>
              <a:t>2 = I = {I} </a:t>
            </a:r>
          </a:p>
          <a:p>
            <a:pPr marL="457200" indent="-457200" algn="l"/>
            <a:endParaRPr lang="en-CA"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667000"/>
            <a:ext cx="7772400" cy="1143000"/>
          </a:xfrm>
        </p:spPr>
        <p:txBody>
          <a:bodyPr/>
          <a:lstStyle/>
          <a:p>
            <a:r>
              <a:rPr lang="en-US" altLang="zh-CN" sz="4400">
                <a:ea typeface="宋体" charset="-122"/>
              </a:rPr>
              <a:t>Propositional Resolution</a:t>
            </a:r>
          </a:p>
        </p:txBody>
      </p:sp>
      <p:sp>
        <p:nvSpPr>
          <p:cNvPr id="2053" name="Text Box 5"/>
          <p:cNvSpPr txBox="1">
            <a:spLocks noChangeArrowheads="1"/>
          </p:cNvSpPr>
          <p:nvPr/>
        </p:nvSpPr>
        <p:spPr bwMode="auto">
          <a:xfrm>
            <a:off x="519113" y="4724400"/>
            <a:ext cx="8229600" cy="1754326"/>
          </a:xfrm>
          <a:prstGeom prst="rect">
            <a:avLst/>
          </a:prstGeom>
          <a:noFill/>
          <a:ln w="9525">
            <a:noFill/>
            <a:miter lim="800000"/>
            <a:headEnd/>
            <a:tailEnd/>
          </a:ln>
          <a:effectLst/>
        </p:spPr>
        <p:txBody>
          <a:bodyPr>
            <a:spAutoFit/>
          </a:bodyPr>
          <a:lstStyle/>
          <a:p>
            <a:pPr algn="l">
              <a:spcBef>
                <a:spcPct val="50000"/>
              </a:spcBef>
            </a:pPr>
            <a:r>
              <a:rPr lang="en-US" altLang="zh-CN" b="0" dirty="0" smtClean="0">
                <a:ea typeface="宋体" charset="-122"/>
              </a:rPr>
              <a:t>Based on Michael </a:t>
            </a:r>
            <a:r>
              <a:rPr lang="en-US" altLang="zh-CN" b="0" dirty="0" err="1">
                <a:ea typeface="宋体" charset="-122"/>
              </a:rPr>
              <a:t>Genesereth</a:t>
            </a:r>
            <a:r>
              <a:rPr lang="en-US" altLang="zh-CN" b="0" dirty="0">
                <a:ea typeface="宋体" charset="-122"/>
              </a:rPr>
              <a:t>	</a:t>
            </a:r>
            <a:r>
              <a:rPr lang="en-US" altLang="zh-CN" b="0" dirty="0" smtClean="0">
                <a:ea typeface="宋体" charset="-122"/>
              </a:rPr>
              <a:t> </a:t>
            </a:r>
            <a:r>
              <a:rPr lang="en-US" altLang="zh-CN" b="0" dirty="0">
                <a:ea typeface="宋体" charset="-122"/>
              </a:rPr>
              <a:t/>
            </a:r>
            <a:br>
              <a:rPr lang="en-US" altLang="zh-CN" b="0" dirty="0">
                <a:ea typeface="宋体" charset="-122"/>
              </a:rPr>
            </a:br>
            <a:r>
              <a:rPr lang="en-US" altLang="zh-CN" b="0" dirty="0">
                <a:ea typeface="宋体" charset="-122"/>
              </a:rPr>
              <a:t>Stanford University </a:t>
            </a:r>
          </a:p>
          <a:p>
            <a:pPr algn="l">
              <a:spcBef>
                <a:spcPct val="50000"/>
              </a:spcBef>
            </a:pPr>
            <a:r>
              <a:rPr lang="en-CA" altLang="zh-CN" b="0" dirty="0">
                <a:ea typeface="宋体" charset="-122"/>
              </a:rPr>
              <a:t>Modified by Charles </a:t>
            </a:r>
            <a:r>
              <a:rPr lang="en-CA" altLang="zh-CN" b="0" dirty="0" smtClean="0">
                <a:ea typeface="宋体" charset="-122"/>
              </a:rPr>
              <a:t>Ling, </a:t>
            </a:r>
            <a:r>
              <a:rPr lang="en-CA" altLang="zh-CN" b="0" dirty="0">
                <a:ea typeface="宋体" charset="-122"/>
              </a:rPr>
              <a:t>for CS2209</a:t>
            </a:r>
            <a:br>
              <a:rPr lang="en-CA" altLang="zh-CN" b="0" dirty="0">
                <a:ea typeface="宋体" charset="-122"/>
              </a:rPr>
            </a:br>
            <a:r>
              <a:rPr lang="en-CA" altLang="zh-CN" b="0" dirty="0">
                <a:ea typeface="宋体" charset="-122"/>
              </a:rPr>
              <a:t>Use with permission</a:t>
            </a:r>
            <a:endParaRPr lang="en-US" altLang="zh-CN" b="0" dirty="0">
              <a:ea typeface="宋体"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0918AC2-D3DA-4F62-8D17-38DD939FBEA1}" type="slidenum">
              <a:rPr lang="zh-CN" altLang="en-US" smtClean="0"/>
              <a:pPr/>
              <a:t>20</a:t>
            </a:fld>
            <a:endParaRPr lang="en-US" altLang="zh-CN"/>
          </a:p>
        </p:txBody>
      </p:sp>
      <p:pic>
        <p:nvPicPr>
          <p:cNvPr id="5" name="Picture 4"/>
          <p:cNvPicPr>
            <a:picLocks noChangeAspect="1" noChangeArrowheads="1"/>
          </p:cNvPicPr>
          <p:nvPr/>
        </p:nvPicPr>
        <p:blipFill>
          <a:blip r:embed="rId2" cstate="print"/>
          <a:srcRect/>
          <a:stretch>
            <a:fillRect/>
          </a:stretch>
        </p:blipFill>
        <p:spPr bwMode="auto">
          <a:xfrm>
            <a:off x="-180528" y="1566863"/>
            <a:ext cx="6096000" cy="4986337"/>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2BF9ADB2-1C81-4C30-8889-A4E1DAB0EAFB}" type="slidenum">
              <a:rPr lang="zh-CN" altLang="en-US"/>
              <a:pPr/>
              <a:t>21</a:t>
            </a:fld>
            <a:endParaRPr lang="en-US" altLang="zh-CN"/>
          </a:p>
        </p:txBody>
      </p:sp>
      <p:sp>
        <p:nvSpPr>
          <p:cNvPr id="28674" name="Rectangle 2"/>
          <p:cNvSpPr>
            <a:spLocks noGrp="1" noChangeArrowheads="1"/>
          </p:cNvSpPr>
          <p:nvPr>
            <p:ph type="title"/>
          </p:nvPr>
        </p:nvSpPr>
        <p:spPr/>
        <p:txBody>
          <a:bodyPr/>
          <a:lstStyle/>
          <a:p>
            <a:r>
              <a:rPr lang="en-US" altLang="zh-CN">
                <a:ea typeface="宋体" charset="-122"/>
              </a:rPr>
              <a:t>Example</a:t>
            </a:r>
          </a:p>
        </p:txBody>
      </p:sp>
      <p:sp>
        <p:nvSpPr>
          <p:cNvPr id="28675" name="Text Box 3"/>
          <p:cNvSpPr txBox="1">
            <a:spLocks noChangeArrowheads="1"/>
          </p:cNvSpPr>
          <p:nvPr/>
        </p:nvSpPr>
        <p:spPr bwMode="auto">
          <a:xfrm>
            <a:off x="762000" y="1066800"/>
            <a:ext cx="7620000" cy="457200"/>
          </a:xfrm>
          <a:prstGeom prst="rect">
            <a:avLst/>
          </a:prstGeom>
          <a:noFill/>
          <a:ln w="9525">
            <a:noFill/>
            <a:miter lim="800000"/>
            <a:headEnd/>
            <a:tailEnd/>
          </a:ln>
          <a:effectLst/>
        </p:spPr>
        <p:txBody>
          <a:bodyPr>
            <a:spAutoFit/>
          </a:bodyPr>
          <a:lstStyle/>
          <a:p>
            <a:pPr algn="l"/>
            <a:r>
              <a:rPr lang="en-US" altLang="zh-CN" b="0">
                <a:ea typeface="宋体" charset="-122"/>
              </a:rPr>
              <a:t>Heads you win.  Tails I lose.  Show that you always win.</a:t>
            </a:r>
          </a:p>
        </p:txBody>
      </p:sp>
      <p:graphicFrame>
        <p:nvGraphicFramePr>
          <p:cNvPr id="28678" name="Object 6"/>
          <p:cNvGraphicFramePr>
            <a:graphicFrameLocks noChangeAspect="1"/>
          </p:cNvGraphicFramePr>
          <p:nvPr>
            <p:ph idx="1"/>
          </p:nvPr>
        </p:nvGraphicFramePr>
        <p:xfrm>
          <a:off x="5237361" y="1844576"/>
          <a:ext cx="3367087" cy="4176712"/>
        </p:xfrm>
        <a:graphic>
          <a:graphicData uri="http://schemas.openxmlformats.org/presentationml/2006/ole">
            <p:oleObj spid="_x0000_s28678" name="Equation" r:id="rId4" imgW="2006280" imgH="2489040" progId="">
              <p:embed/>
            </p:oleObj>
          </a:graphicData>
        </a:graphic>
      </p:graphicFrame>
      <p:sp>
        <p:nvSpPr>
          <p:cNvPr id="8" name="TextBox 7"/>
          <p:cNvSpPr txBox="1"/>
          <p:nvPr/>
        </p:nvSpPr>
        <p:spPr>
          <a:xfrm>
            <a:off x="107504" y="1700808"/>
            <a:ext cx="5040560" cy="4896544"/>
          </a:xfrm>
          <a:prstGeom prst="rect">
            <a:avLst/>
          </a:prstGeom>
          <a:noFill/>
        </p:spPr>
        <p:txBody>
          <a:bodyPr wrap="square" rtlCol="0">
            <a:spAutoFit/>
          </a:bodyPr>
          <a:lstStyle/>
          <a:p>
            <a:r>
              <a:rPr lang="en-CA" altLang="zh-CN" dirty="0" smtClean="0">
                <a:ea typeface="宋体" charset="-122"/>
              </a:rPr>
              <a:t>H </a:t>
            </a:r>
            <a:r>
              <a:rPr lang="en-US" altLang="zh-CN" dirty="0" smtClean="0">
                <a:ea typeface="宋体" charset="-122"/>
              </a:rPr>
              <a:t>→ </a:t>
            </a:r>
            <a:r>
              <a:rPr lang="en-CA" altLang="zh-CN" dirty="0" smtClean="0">
                <a:ea typeface="宋体" charset="-122"/>
              </a:rPr>
              <a:t>Y</a:t>
            </a:r>
          </a:p>
          <a:p>
            <a:r>
              <a:rPr lang="en-CA" altLang="zh-CN" dirty="0" smtClean="0">
                <a:ea typeface="宋体" charset="-122"/>
              </a:rPr>
              <a:t>T </a:t>
            </a:r>
            <a:r>
              <a:rPr lang="en-US" altLang="zh-CN" dirty="0" smtClean="0">
                <a:ea typeface="宋体" charset="-122"/>
              </a:rPr>
              <a:t>→ </a:t>
            </a:r>
            <a:r>
              <a:rPr lang="en-CA" altLang="zh-CN" dirty="0" smtClean="0">
                <a:ea typeface="宋体" charset="-122"/>
              </a:rPr>
              <a:t>~M</a:t>
            </a:r>
          </a:p>
          <a:p>
            <a:r>
              <a:rPr lang="en-CA" altLang="zh-CN" dirty="0" smtClean="0">
                <a:ea typeface="宋体" charset="-122"/>
              </a:rPr>
              <a:t>Prove Y</a:t>
            </a:r>
          </a:p>
          <a:p>
            <a:r>
              <a:rPr lang="en-CA" altLang="zh-CN" dirty="0" smtClean="0">
                <a:ea typeface="宋体" charset="-122"/>
              </a:rPr>
              <a:t>How??</a:t>
            </a:r>
            <a:endParaRPr lang="en-CA" altLang="zh-CN" dirty="0">
              <a:ea typeface="宋体" charset="-122"/>
            </a:endParaRPr>
          </a:p>
          <a:p>
            <a:r>
              <a:rPr lang="en-CA" altLang="zh-CN" dirty="0" smtClean="0">
                <a:ea typeface="宋体" charset="-122"/>
              </a:rPr>
              <a:t>Need background knowledge</a:t>
            </a:r>
          </a:p>
          <a:p>
            <a:r>
              <a:rPr lang="en-CA" altLang="zh-CN" dirty="0" smtClean="0">
                <a:ea typeface="宋体" charset="-122"/>
              </a:rPr>
              <a:t>~H </a:t>
            </a:r>
            <a:r>
              <a:rPr lang="en-US" altLang="zh-CN" dirty="0" smtClean="0">
                <a:ea typeface="宋体" charset="-122"/>
              </a:rPr>
              <a:t>→ </a:t>
            </a:r>
            <a:r>
              <a:rPr lang="en-CA" altLang="zh-CN" dirty="0" smtClean="0">
                <a:ea typeface="宋体" charset="-122"/>
              </a:rPr>
              <a:t>T </a:t>
            </a:r>
          </a:p>
          <a:p>
            <a:r>
              <a:rPr lang="en-CA" altLang="zh-CN" dirty="0" smtClean="0">
                <a:ea typeface="宋体" charset="-122"/>
              </a:rPr>
              <a:t>H </a:t>
            </a:r>
            <a:r>
              <a:rPr lang="en-US" altLang="zh-CN" dirty="0" smtClean="0">
                <a:ea typeface="宋体" charset="-122"/>
              </a:rPr>
              <a:t>→ </a:t>
            </a:r>
            <a:r>
              <a:rPr lang="en-CA" altLang="zh-CN" dirty="0" smtClean="0">
                <a:ea typeface="宋体" charset="-122"/>
              </a:rPr>
              <a:t>~T</a:t>
            </a:r>
          </a:p>
          <a:p>
            <a:r>
              <a:rPr lang="en-CA" altLang="zh-CN" dirty="0" smtClean="0">
                <a:ea typeface="宋体" charset="-122"/>
              </a:rPr>
              <a:t>~M </a:t>
            </a:r>
            <a:r>
              <a:rPr lang="en-US" altLang="zh-CN" dirty="0" smtClean="0">
                <a:ea typeface="宋体" charset="-122"/>
              </a:rPr>
              <a:t>→ </a:t>
            </a:r>
            <a:r>
              <a:rPr lang="en-CA" altLang="zh-CN" dirty="0" smtClean="0">
                <a:ea typeface="宋体" charset="-122"/>
              </a:rPr>
              <a:t>Y </a:t>
            </a:r>
          </a:p>
          <a:p>
            <a:r>
              <a:rPr lang="en-CA" altLang="zh-CN" dirty="0" smtClean="0">
                <a:ea typeface="宋体" charset="-122"/>
              </a:rPr>
              <a:t>M </a:t>
            </a:r>
            <a:r>
              <a:rPr lang="en-US" altLang="zh-CN" dirty="0" smtClean="0">
                <a:ea typeface="宋体" charset="-122"/>
              </a:rPr>
              <a:t>→ </a:t>
            </a:r>
            <a:r>
              <a:rPr lang="en-CA" altLang="zh-CN" dirty="0" smtClean="0">
                <a:ea typeface="宋体" charset="-122"/>
              </a:rPr>
              <a:t>~Y</a:t>
            </a:r>
          </a:p>
          <a:p>
            <a:endParaRPr lang="en-CA" altLang="zh-CN" dirty="0">
              <a:ea typeface="宋体" charset="-122"/>
            </a:endParaRPr>
          </a:p>
          <a:p>
            <a:r>
              <a:rPr lang="en-CA" altLang="zh-CN" dirty="0" smtClean="0">
                <a:ea typeface="宋体" charset="-122"/>
              </a:rPr>
              <a:t>(Why use logic for real-world common sense reasoning is hard!</a:t>
            </a:r>
            <a:endParaRPr lang="en-US" altLang="zh-CN" dirty="0" smtClean="0">
              <a:ea typeface="宋体" charset="-122"/>
            </a:endParaRPr>
          </a:p>
          <a:p>
            <a:endParaRPr lang="en-CA"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0EF8AE3-5878-472A-89E7-363C7039F6B3}" type="slidenum">
              <a:rPr lang="zh-CN" altLang="en-US"/>
              <a:pPr/>
              <a:t>22</a:t>
            </a:fld>
            <a:endParaRPr lang="en-US" altLang="zh-CN"/>
          </a:p>
        </p:txBody>
      </p:sp>
      <p:sp>
        <p:nvSpPr>
          <p:cNvPr id="43010" name="Rectangle 2"/>
          <p:cNvSpPr>
            <a:spLocks noGrp="1" noChangeArrowheads="1"/>
          </p:cNvSpPr>
          <p:nvPr>
            <p:ph type="title"/>
          </p:nvPr>
        </p:nvSpPr>
        <p:spPr/>
        <p:txBody>
          <a:bodyPr/>
          <a:lstStyle/>
          <a:p>
            <a:r>
              <a:rPr lang="en-US" altLang="zh-CN">
                <a:ea typeface="宋体" charset="-122"/>
              </a:rPr>
              <a:t>Soundness and Completeness</a:t>
            </a:r>
          </a:p>
        </p:txBody>
      </p:sp>
      <p:sp>
        <p:nvSpPr>
          <p:cNvPr id="43011" name="Text Box 3"/>
          <p:cNvSpPr txBox="1">
            <a:spLocks noChangeArrowheads="1"/>
          </p:cNvSpPr>
          <p:nvPr/>
        </p:nvSpPr>
        <p:spPr bwMode="auto">
          <a:xfrm>
            <a:off x="685800" y="1143000"/>
            <a:ext cx="7920038" cy="3013075"/>
          </a:xfrm>
          <a:prstGeom prst="rect">
            <a:avLst/>
          </a:prstGeom>
          <a:noFill/>
          <a:ln w="9525">
            <a:noFill/>
            <a:miter lim="800000"/>
            <a:headEnd/>
            <a:tailEnd/>
          </a:ln>
          <a:effectLst/>
        </p:spPr>
        <p:txBody>
          <a:bodyPr>
            <a:spAutoFit/>
          </a:bodyPr>
          <a:lstStyle/>
          <a:p>
            <a:pPr algn="l"/>
            <a:r>
              <a:rPr lang="en-US" altLang="zh-CN" b="0">
                <a:ea typeface="宋体" charset="-122"/>
              </a:rPr>
              <a:t>A sentence is </a:t>
            </a:r>
            <a:r>
              <a:rPr lang="en-US" altLang="zh-CN" b="0" i="1">
                <a:ea typeface="宋体" charset="-122"/>
              </a:rPr>
              <a:t>provable</a:t>
            </a:r>
            <a:r>
              <a:rPr lang="en-US" altLang="zh-CN" b="0">
                <a:ea typeface="宋体" charset="-122"/>
              </a:rPr>
              <a:t> from a set of sentences by</a:t>
            </a:r>
            <a:r>
              <a:rPr lang="en-US" altLang="zh-CN" b="0">
                <a:ea typeface="宋体" charset="-122"/>
                <a:sym typeface="Symbol" pitchFamily="18" charset="2"/>
              </a:rPr>
              <a:t> </a:t>
            </a:r>
            <a:r>
              <a:rPr lang="en-US" altLang="zh-CN" b="0">
                <a:ea typeface="宋体" charset="-122"/>
              </a:rPr>
              <a:t>propositional resolution if and only if there is a derivation of the empty clause from the clausal form of </a:t>
            </a:r>
            <a:r>
              <a:rPr lang="en-US" altLang="zh-CN" b="0">
                <a:ea typeface="宋体" charset="-122"/>
                <a:sym typeface="Symbol" pitchFamily="18" charset="2"/>
              </a:rPr>
              <a:t>   </a:t>
            </a:r>
            <a:r>
              <a:rPr lang="en-US" altLang="zh-CN" b="0">
                <a:ea typeface="宋体" charset="-122"/>
              </a:rPr>
              <a:t>{</a:t>
            </a:r>
            <a:r>
              <a:rPr lang="en-US" altLang="zh-CN" b="0">
                <a:ea typeface="宋体" charset="-122"/>
                <a:sym typeface="Symbol" pitchFamily="18" charset="2"/>
              </a:rPr>
              <a:t>~}</a:t>
            </a:r>
            <a:r>
              <a:rPr lang="en-US" altLang="zh-CN" b="0">
                <a:ea typeface="宋体" charset="-122"/>
              </a:rPr>
              <a:t>.</a:t>
            </a:r>
          </a:p>
          <a:p>
            <a:pPr algn="l"/>
            <a:endParaRPr lang="en-US" altLang="zh-CN" b="0">
              <a:ea typeface="宋体" charset="-122"/>
            </a:endParaRPr>
          </a:p>
          <a:p>
            <a:pPr algn="l"/>
            <a:endParaRPr lang="en-US" altLang="zh-CN" b="0">
              <a:ea typeface="宋体" charset="-122"/>
            </a:endParaRPr>
          </a:p>
          <a:p>
            <a:pPr algn="l"/>
            <a:endParaRPr lang="en-US" altLang="zh-CN" b="0">
              <a:ea typeface="宋体" charset="-122"/>
            </a:endParaRPr>
          </a:p>
          <a:p>
            <a:pPr algn="l"/>
            <a:r>
              <a:rPr lang="en-US" altLang="zh-CN" b="0">
                <a:ea typeface="宋体" charset="-122"/>
              </a:rPr>
              <a:t>Theorem: Propositional Resolution is sound and complete, i.e.</a:t>
            </a:r>
          </a:p>
          <a:p>
            <a:pPr algn="l"/>
            <a:r>
              <a:rPr lang="en-US" altLang="zh-CN" b="0">
                <a:ea typeface="宋体" charset="-122"/>
                <a:sym typeface="Symbol" pitchFamily="18" charset="2"/>
              </a:rPr>
              <a:t> |=  </a:t>
            </a:r>
            <a:r>
              <a:rPr lang="en-US" altLang="zh-CN" b="0">
                <a:ea typeface="宋体" charset="-122"/>
              </a:rPr>
              <a:t>if and only if </a:t>
            </a:r>
            <a:r>
              <a:rPr lang="en-US" altLang="zh-CN" b="0">
                <a:ea typeface="宋体" charset="-122"/>
                <a:sym typeface="Symbol" pitchFamily="18" charset="2"/>
              </a:rPr>
              <a:t> |- .</a:t>
            </a:r>
          </a:p>
        </p:txBody>
      </p:sp>
      <p:graphicFrame>
        <p:nvGraphicFramePr>
          <p:cNvPr id="43012" name="Object 4"/>
          <p:cNvGraphicFramePr>
            <a:graphicFrameLocks noChangeAspect="1"/>
          </p:cNvGraphicFramePr>
          <p:nvPr>
            <p:ph idx="1"/>
          </p:nvPr>
        </p:nvGraphicFramePr>
        <p:xfrm>
          <a:off x="4859338" y="2060575"/>
          <a:ext cx="217487" cy="198438"/>
        </p:xfrm>
        <a:graphic>
          <a:graphicData uri="http://schemas.openxmlformats.org/presentationml/2006/ole">
            <p:oleObj spid="_x0000_s43012" name="Equation" r:id="rId4" imgW="139680" imgH="126720" progId="">
              <p:embed/>
            </p:oleObj>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00D7105-BDF1-483C-A184-AFD389EB6813}" type="slidenum">
              <a:rPr lang="zh-CN" altLang="en-US"/>
              <a:pPr/>
              <a:t>23</a:t>
            </a:fld>
            <a:endParaRPr lang="en-US" altLang="zh-CN"/>
          </a:p>
        </p:txBody>
      </p:sp>
      <p:sp>
        <p:nvSpPr>
          <p:cNvPr id="97286" name="Rectangle 6"/>
          <p:cNvSpPr>
            <a:spLocks noGrp="1" noChangeArrowheads="1"/>
          </p:cNvSpPr>
          <p:nvPr>
            <p:ph type="title"/>
          </p:nvPr>
        </p:nvSpPr>
        <p:spPr>
          <a:xfrm>
            <a:off x="755650" y="476250"/>
            <a:ext cx="7772400" cy="914400"/>
          </a:xfrm>
        </p:spPr>
        <p:txBody>
          <a:bodyPr/>
          <a:lstStyle/>
          <a:p>
            <a:r>
              <a:rPr lang="en-US" altLang="zh-CN">
                <a:ea typeface="宋体" charset="-122"/>
              </a:rPr>
              <a:t>Two Finger Method</a:t>
            </a:r>
          </a:p>
        </p:txBody>
      </p:sp>
      <p:sp>
        <p:nvSpPr>
          <p:cNvPr id="97283" name="Rectangle 3"/>
          <p:cNvSpPr>
            <a:spLocks noGrp="1" noChangeArrowheads="1"/>
          </p:cNvSpPr>
          <p:nvPr>
            <p:ph type="body" sz="half" idx="1"/>
          </p:nvPr>
        </p:nvSpPr>
        <p:spPr/>
        <p:txBody>
          <a:bodyPr/>
          <a:lstStyle/>
          <a:p>
            <a:endParaRPr lang="zh-CN" altLang="en-US" sz="2800">
              <a:ea typeface="宋体" charset="-122"/>
            </a:endParaRPr>
          </a:p>
          <a:p>
            <a:endParaRPr lang="zh-CN" altLang="en-US" sz="2800">
              <a:ea typeface="宋体" charset="-122"/>
            </a:endParaRPr>
          </a:p>
          <a:p>
            <a:endParaRPr lang="zh-CN" altLang="en-US" sz="2800">
              <a:ea typeface="宋体" charset="-122"/>
            </a:endParaRPr>
          </a:p>
          <a:p>
            <a:endParaRPr lang="zh-CN" altLang="en-US" sz="2800">
              <a:ea typeface="宋体" charset="-122"/>
            </a:endParaRPr>
          </a:p>
          <a:p>
            <a:endParaRPr lang="zh-CN" altLang="en-US" sz="2800">
              <a:ea typeface="宋体" charset="-122"/>
            </a:endParaRPr>
          </a:p>
          <a:p>
            <a:endParaRPr lang="en-US" altLang="zh-CN" sz="2800">
              <a:ea typeface="宋体" charset="-122"/>
            </a:endParaRPr>
          </a:p>
        </p:txBody>
      </p:sp>
      <p:graphicFrame>
        <p:nvGraphicFramePr>
          <p:cNvPr id="97285" name="Object 5"/>
          <p:cNvGraphicFramePr>
            <a:graphicFrameLocks noChangeAspect="1"/>
          </p:cNvGraphicFramePr>
          <p:nvPr>
            <p:ph sz="half" idx="2"/>
          </p:nvPr>
        </p:nvGraphicFramePr>
        <p:xfrm>
          <a:off x="863600" y="4637088"/>
          <a:ext cx="7596188" cy="1816100"/>
        </p:xfrm>
        <a:graphic>
          <a:graphicData uri="http://schemas.openxmlformats.org/presentationml/2006/ole">
            <p:oleObj spid="_x0000_s97285" name="Equation" r:id="rId4" imgW="2869920" imgH="685800" progId="">
              <p:embed/>
            </p:oleObj>
          </a:graphicData>
        </a:graphic>
      </p:graphicFrame>
      <p:pic>
        <p:nvPicPr>
          <p:cNvPr id="97288" name="Picture 8" descr="未命名"/>
          <p:cNvPicPr>
            <a:picLocks noChangeAspect="1" noChangeArrowheads="1"/>
          </p:cNvPicPr>
          <p:nvPr/>
        </p:nvPicPr>
        <p:blipFill>
          <a:blip r:embed="rId5" cstate="print"/>
          <a:srcRect/>
          <a:stretch>
            <a:fillRect/>
          </a:stretch>
        </p:blipFill>
        <p:spPr bwMode="auto">
          <a:xfrm>
            <a:off x="971550" y="1443038"/>
            <a:ext cx="7129463" cy="3044825"/>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AF4D85D-F6AE-4CDD-BBD5-07838B1D215E}" type="slidenum">
              <a:rPr lang="zh-CN" altLang="en-US"/>
              <a:pPr/>
              <a:t>24</a:t>
            </a:fld>
            <a:endParaRPr lang="en-US" altLang="zh-CN"/>
          </a:p>
        </p:txBody>
      </p:sp>
      <p:sp>
        <p:nvSpPr>
          <p:cNvPr id="135170" name="Rectangle 2"/>
          <p:cNvSpPr>
            <a:spLocks noGrp="1" noChangeArrowheads="1"/>
          </p:cNvSpPr>
          <p:nvPr>
            <p:ph type="title"/>
          </p:nvPr>
        </p:nvSpPr>
        <p:spPr/>
        <p:txBody>
          <a:bodyPr/>
          <a:lstStyle/>
          <a:p>
            <a:endParaRPr lang="en-CA"/>
          </a:p>
        </p:txBody>
      </p:sp>
      <p:sp>
        <p:nvSpPr>
          <p:cNvPr id="135171" name="Rectangle 3"/>
          <p:cNvSpPr>
            <a:spLocks noGrp="1" noChangeArrowheads="1"/>
          </p:cNvSpPr>
          <p:nvPr>
            <p:ph type="body" idx="1"/>
          </p:nvPr>
        </p:nvSpPr>
        <p:spPr>
          <a:xfrm>
            <a:off x="685800" y="1981200"/>
            <a:ext cx="2733675" cy="4114800"/>
          </a:xfrm>
        </p:spPr>
        <p:txBody>
          <a:bodyPr/>
          <a:lstStyle/>
          <a:p>
            <a:endParaRPr lang="en-CA"/>
          </a:p>
          <a:p>
            <a:endParaRPr lang="en-CA"/>
          </a:p>
          <a:p>
            <a:r>
              <a:rPr lang="en-CA"/>
              <a:t>Slow (slowly move down to bottom, which is expanding)</a:t>
            </a:r>
          </a:p>
        </p:txBody>
      </p:sp>
      <p:sp>
        <p:nvSpPr>
          <p:cNvPr id="135172" name="Rectangle 4"/>
          <p:cNvSpPr>
            <a:spLocks noChangeArrowheads="1"/>
          </p:cNvSpPr>
          <p:nvPr/>
        </p:nvSpPr>
        <p:spPr bwMode="auto">
          <a:xfrm>
            <a:off x="4214813" y="1700213"/>
            <a:ext cx="3094037" cy="4114800"/>
          </a:xfrm>
          <a:prstGeom prst="rect">
            <a:avLst/>
          </a:prstGeom>
          <a:noFill/>
          <a:ln w="9525">
            <a:noFill/>
            <a:miter lim="800000"/>
            <a:headEnd/>
            <a:tailEnd/>
          </a:ln>
          <a:effectLst/>
        </p:spPr>
        <p:txBody>
          <a:bodyPr/>
          <a:lstStyle/>
          <a:p>
            <a:pPr marL="342900" indent="-342900" algn="l">
              <a:spcBef>
                <a:spcPct val="20000"/>
              </a:spcBef>
              <a:buFontTx/>
              <a:buChar char="•"/>
            </a:pPr>
            <a:r>
              <a:rPr lang="en-CA" sz="3200" b="0"/>
              <a:t>Fast, from the very top to slow (reset to top every time when it meets slow)</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93632D83-530C-43C2-A8A9-88C6997542C4}" type="slidenum">
              <a:rPr lang="zh-CN" altLang="en-US"/>
              <a:pPr/>
              <a:t>25</a:t>
            </a:fld>
            <a:endParaRPr lang="en-US" altLang="zh-CN"/>
          </a:p>
        </p:txBody>
      </p:sp>
      <p:sp>
        <p:nvSpPr>
          <p:cNvPr id="69634" name="Rectangle 2"/>
          <p:cNvSpPr>
            <a:spLocks noGrp="1" noChangeArrowheads="1"/>
          </p:cNvSpPr>
          <p:nvPr>
            <p:ph type="title"/>
          </p:nvPr>
        </p:nvSpPr>
        <p:spPr/>
        <p:txBody>
          <a:bodyPr/>
          <a:lstStyle/>
          <a:p>
            <a:r>
              <a:rPr lang="en-US" altLang="zh-CN">
                <a:ea typeface="宋体" charset="-122"/>
              </a:rPr>
              <a:t>Two Finger Method</a:t>
            </a:r>
          </a:p>
        </p:txBody>
      </p:sp>
      <p:graphicFrame>
        <p:nvGraphicFramePr>
          <p:cNvPr id="69637" name="Object 5"/>
          <p:cNvGraphicFramePr>
            <a:graphicFrameLocks noChangeAspect="1"/>
          </p:cNvGraphicFramePr>
          <p:nvPr>
            <p:ph sz="half" idx="1"/>
          </p:nvPr>
        </p:nvGraphicFramePr>
        <p:xfrm>
          <a:off x="1331913" y="1412875"/>
          <a:ext cx="2578100" cy="3889375"/>
        </p:xfrm>
        <a:graphic>
          <a:graphicData uri="http://schemas.openxmlformats.org/presentationml/2006/ole">
            <p:oleObj spid="_x0000_s69637" name="Equation" r:id="rId4" imgW="1498320" imgH="2260440" progId="">
              <p:embed/>
            </p:oleObj>
          </a:graphicData>
        </a:graphic>
      </p:graphicFrame>
      <p:graphicFrame>
        <p:nvGraphicFramePr>
          <p:cNvPr id="69639" name="Object 7"/>
          <p:cNvGraphicFramePr>
            <a:graphicFrameLocks noChangeAspect="1"/>
          </p:cNvGraphicFramePr>
          <p:nvPr>
            <p:ph sz="half" idx="2"/>
          </p:nvPr>
        </p:nvGraphicFramePr>
        <p:xfrm>
          <a:off x="5508625" y="1484313"/>
          <a:ext cx="1630363" cy="2808287"/>
        </p:xfrm>
        <a:graphic>
          <a:graphicData uri="http://schemas.openxmlformats.org/presentationml/2006/ole">
            <p:oleObj spid="_x0000_s69639" name="Equation" r:id="rId5" imgW="914400" imgH="1574640" progId="">
              <p:embed/>
            </p:oleObj>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46C982A-7E52-48B4-A8A3-0A6C1C204BB0}" type="slidenum">
              <a:rPr lang="zh-CN" altLang="en-US"/>
              <a:pPr/>
              <a:t>26</a:t>
            </a:fld>
            <a:endParaRPr lang="en-US" altLang="zh-CN"/>
          </a:p>
        </p:txBody>
      </p:sp>
      <p:sp>
        <p:nvSpPr>
          <p:cNvPr id="64514" name="Rectangle 1026"/>
          <p:cNvSpPr>
            <a:spLocks noGrp="1" noChangeArrowheads="1"/>
          </p:cNvSpPr>
          <p:nvPr>
            <p:ph type="title"/>
          </p:nvPr>
        </p:nvSpPr>
        <p:spPr/>
        <p:txBody>
          <a:bodyPr/>
          <a:lstStyle/>
          <a:p>
            <a:r>
              <a:rPr lang="en-US" altLang="zh-CN">
                <a:ea typeface="宋体" charset="-122"/>
              </a:rPr>
              <a:t>TFM With Identical Clause Elimination</a:t>
            </a:r>
          </a:p>
        </p:txBody>
      </p:sp>
      <p:graphicFrame>
        <p:nvGraphicFramePr>
          <p:cNvPr id="64516" name="Object 1028"/>
          <p:cNvGraphicFramePr>
            <a:graphicFrameLocks noChangeAspect="1"/>
          </p:cNvGraphicFramePr>
          <p:nvPr>
            <p:ph idx="1"/>
          </p:nvPr>
        </p:nvGraphicFramePr>
        <p:xfrm>
          <a:off x="3203575" y="1216025"/>
          <a:ext cx="2479675" cy="4497388"/>
        </p:xfrm>
        <a:graphic>
          <a:graphicData uri="http://schemas.openxmlformats.org/presentationml/2006/ole">
            <p:oleObj spid="_x0000_s64516" name="Equation" r:id="rId4" imgW="1498320" imgH="2717640" progId="">
              <p:embed/>
            </p:oleObj>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A38061A-037B-4723-AEDC-1DFC83FA4802}" type="slidenum">
              <a:rPr lang="zh-CN" altLang="en-US"/>
              <a:pPr/>
              <a:t>27</a:t>
            </a:fld>
            <a:endParaRPr lang="en-US" altLang="zh-CN"/>
          </a:p>
        </p:txBody>
      </p:sp>
      <p:sp>
        <p:nvSpPr>
          <p:cNvPr id="65538" name="Rectangle 2"/>
          <p:cNvSpPr>
            <a:spLocks noGrp="1" noChangeArrowheads="1"/>
          </p:cNvSpPr>
          <p:nvPr>
            <p:ph type="title"/>
          </p:nvPr>
        </p:nvSpPr>
        <p:spPr/>
        <p:txBody>
          <a:bodyPr/>
          <a:lstStyle/>
          <a:p>
            <a:r>
              <a:rPr lang="en-US" altLang="zh-CN">
                <a:ea typeface="宋体" charset="-122"/>
              </a:rPr>
              <a:t>TFM With ICE, Complement Detection</a:t>
            </a:r>
          </a:p>
        </p:txBody>
      </p:sp>
      <p:graphicFrame>
        <p:nvGraphicFramePr>
          <p:cNvPr id="136192" name="Object 0"/>
          <p:cNvGraphicFramePr>
            <a:graphicFrameLocks noChangeAspect="1"/>
          </p:cNvGraphicFramePr>
          <p:nvPr>
            <p:ph idx="1"/>
          </p:nvPr>
        </p:nvGraphicFramePr>
        <p:xfrm>
          <a:off x="3203575" y="1341438"/>
          <a:ext cx="2720975" cy="4103687"/>
        </p:xfrm>
        <a:graphic>
          <a:graphicData uri="http://schemas.openxmlformats.org/presentationml/2006/ole">
            <p:oleObj spid="_x0000_s136192" name="Equation" r:id="rId4" imgW="1498320" imgH="2260440" progId="">
              <p:embed/>
            </p:oleObj>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D3DB4AE-D33A-4F76-80B3-9EA705CBAF40}" type="slidenum">
              <a:rPr lang="zh-CN" altLang="en-US"/>
              <a:pPr/>
              <a:t>28</a:t>
            </a:fld>
            <a:endParaRPr lang="en-US" altLang="zh-CN"/>
          </a:p>
        </p:txBody>
      </p:sp>
      <p:sp>
        <p:nvSpPr>
          <p:cNvPr id="46082" name="Rectangle 2"/>
          <p:cNvSpPr>
            <a:spLocks noGrp="1" noChangeArrowheads="1"/>
          </p:cNvSpPr>
          <p:nvPr>
            <p:ph type="title"/>
          </p:nvPr>
        </p:nvSpPr>
        <p:spPr/>
        <p:txBody>
          <a:bodyPr/>
          <a:lstStyle/>
          <a:p>
            <a:r>
              <a:rPr lang="en-US" altLang="zh-CN">
                <a:ea typeface="宋体" charset="-122"/>
              </a:rPr>
              <a:t>Termination</a:t>
            </a:r>
          </a:p>
        </p:txBody>
      </p:sp>
      <p:sp>
        <p:nvSpPr>
          <p:cNvPr id="46083" name="Text Box 3"/>
          <p:cNvSpPr txBox="1">
            <a:spLocks noChangeArrowheads="1"/>
          </p:cNvSpPr>
          <p:nvPr/>
        </p:nvSpPr>
        <p:spPr bwMode="auto">
          <a:xfrm>
            <a:off x="685800" y="1143000"/>
            <a:ext cx="7920038" cy="3378200"/>
          </a:xfrm>
          <a:prstGeom prst="rect">
            <a:avLst/>
          </a:prstGeom>
          <a:noFill/>
          <a:ln w="9525">
            <a:noFill/>
            <a:miter lim="800000"/>
            <a:headEnd/>
            <a:tailEnd/>
          </a:ln>
          <a:effectLst/>
        </p:spPr>
        <p:txBody>
          <a:bodyPr>
            <a:spAutoFit/>
          </a:bodyPr>
          <a:lstStyle/>
          <a:p>
            <a:pPr algn="l"/>
            <a:r>
              <a:rPr lang="en-US" altLang="zh-CN" b="0">
                <a:ea typeface="宋体" charset="-122"/>
              </a:rPr>
              <a:t>Theorem: There is a resolution derivation of a conclusion from a set of premises if and only if there is a derivation using the two finger method.</a:t>
            </a:r>
          </a:p>
          <a:p>
            <a:pPr algn="l"/>
            <a:endParaRPr lang="en-US" altLang="zh-CN" b="0">
              <a:ea typeface="宋体" charset="-122"/>
            </a:endParaRPr>
          </a:p>
          <a:p>
            <a:pPr algn="l"/>
            <a:r>
              <a:rPr lang="en-US" altLang="zh-CN" b="0">
                <a:ea typeface="宋体" charset="-122"/>
              </a:rPr>
              <a:t>Theorem: Propositional resolution using the two-finger method always terminates.</a:t>
            </a:r>
          </a:p>
          <a:p>
            <a:pPr algn="l"/>
            <a:endParaRPr lang="en-US" altLang="zh-CN" b="0">
              <a:ea typeface="宋体" charset="-122"/>
            </a:endParaRPr>
          </a:p>
          <a:p>
            <a:pPr algn="l"/>
            <a:r>
              <a:rPr lang="en-US" altLang="zh-CN" b="0">
                <a:ea typeface="宋体" charset="-122"/>
              </a:rPr>
              <a:t>Proof: There are only finitely many clauses that can be constructed from a finite set of logical constants.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3E0CB4D-DE76-4A46-BDDB-E6DAE9286EA7}" type="slidenum">
              <a:rPr lang="zh-CN" altLang="en-US"/>
              <a:pPr/>
              <a:t>29</a:t>
            </a:fld>
            <a:endParaRPr lang="en-US" altLang="zh-CN"/>
          </a:p>
        </p:txBody>
      </p:sp>
      <p:sp>
        <p:nvSpPr>
          <p:cNvPr id="36866" name="Rectangle 2"/>
          <p:cNvSpPr>
            <a:spLocks noGrp="1" noChangeArrowheads="1"/>
          </p:cNvSpPr>
          <p:nvPr>
            <p:ph type="title"/>
          </p:nvPr>
        </p:nvSpPr>
        <p:spPr/>
        <p:txBody>
          <a:bodyPr/>
          <a:lstStyle/>
          <a:p>
            <a:r>
              <a:rPr lang="en-US" altLang="zh-CN">
                <a:ea typeface="宋体" charset="-122"/>
              </a:rPr>
              <a:t>Decidability of Propositional Entailment</a:t>
            </a:r>
          </a:p>
        </p:txBody>
      </p:sp>
      <p:sp>
        <p:nvSpPr>
          <p:cNvPr id="36874" name="Text Box 10"/>
          <p:cNvSpPr txBox="1">
            <a:spLocks noChangeArrowheads="1"/>
          </p:cNvSpPr>
          <p:nvPr/>
        </p:nvSpPr>
        <p:spPr bwMode="auto">
          <a:xfrm>
            <a:off x="685800" y="1143000"/>
            <a:ext cx="7924800" cy="3013075"/>
          </a:xfrm>
          <a:prstGeom prst="rect">
            <a:avLst/>
          </a:prstGeom>
          <a:noFill/>
          <a:ln w="9525">
            <a:noFill/>
            <a:miter lim="800000"/>
            <a:headEnd/>
            <a:tailEnd/>
          </a:ln>
          <a:effectLst/>
        </p:spPr>
        <p:txBody>
          <a:bodyPr>
            <a:spAutoFit/>
          </a:bodyPr>
          <a:lstStyle/>
          <a:p>
            <a:pPr algn="l"/>
            <a:r>
              <a:rPr lang="en-US" altLang="zh-CN" b="0">
                <a:ea typeface="宋体" charset="-122"/>
              </a:rPr>
              <a:t>Propositional resolution is a decision procedure for Propositional Logic. </a:t>
            </a:r>
          </a:p>
          <a:p>
            <a:pPr algn="l"/>
            <a:endParaRPr lang="en-US" altLang="zh-CN" b="0">
              <a:ea typeface="宋体" charset="-122"/>
            </a:endParaRPr>
          </a:p>
          <a:p>
            <a:pPr algn="l"/>
            <a:endParaRPr lang="en-US" altLang="zh-CN" b="0">
              <a:ea typeface="宋体" charset="-122"/>
            </a:endParaRPr>
          </a:p>
          <a:p>
            <a:pPr algn="l"/>
            <a:r>
              <a:rPr lang="en-US" altLang="zh-CN" b="0">
                <a:ea typeface="宋体" charset="-122"/>
              </a:rPr>
              <a:t>Logical entailment for Propositional Logic is decidable.</a:t>
            </a:r>
          </a:p>
          <a:p>
            <a:pPr algn="l"/>
            <a:endParaRPr lang="en-US" altLang="zh-CN" b="0">
              <a:ea typeface="宋体" charset="-122"/>
            </a:endParaRPr>
          </a:p>
          <a:p>
            <a:pPr algn="l"/>
            <a:endParaRPr lang="en-US" altLang="zh-CN" b="0">
              <a:ea typeface="宋体" charset="-122"/>
            </a:endParaRPr>
          </a:p>
          <a:p>
            <a:pPr algn="l"/>
            <a:r>
              <a:rPr lang="en-US" altLang="zh-CN" b="0">
                <a:ea typeface="宋体" charset="-122"/>
              </a:rPr>
              <a:t>Sadly, the problem in general is NP-complete.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ED4BE81-150E-49C1-B200-8B2249CDA6FF}" type="slidenum">
              <a:rPr lang="zh-CN" altLang="en-US"/>
              <a:pPr/>
              <a:t>3</a:t>
            </a:fld>
            <a:endParaRPr lang="en-US" altLang="zh-CN"/>
          </a:p>
        </p:txBody>
      </p:sp>
      <p:sp>
        <p:nvSpPr>
          <p:cNvPr id="56322" name="Rectangle 2"/>
          <p:cNvSpPr>
            <a:spLocks noGrp="1" noChangeArrowheads="1"/>
          </p:cNvSpPr>
          <p:nvPr>
            <p:ph type="title"/>
          </p:nvPr>
        </p:nvSpPr>
        <p:spPr/>
        <p:txBody>
          <a:bodyPr/>
          <a:lstStyle/>
          <a:p>
            <a:r>
              <a:rPr lang="en-US" altLang="zh-CN">
                <a:ea typeface="宋体" charset="-122"/>
              </a:rPr>
              <a:t>Propositional Resolution</a:t>
            </a:r>
          </a:p>
        </p:txBody>
      </p:sp>
      <p:sp>
        <p:nvSpPr>
          <p:cNvPr id="56323" name="Text Box 3"/>
          <p:cNvSpPr txBox="1">
            <a:spLocks noChangeArrowheads="1"/>
          </p:cNvSpPr>
          <p:nvPr/>
        </p:nvSpPr>
        <p:spPr bwMode="auto">
          <a:xfrm>
            <a:off x="685800" y="1219200"/>
            <a:ext cx="7924800" cy="3378200"/>
          </a:xfrm>
          <a:prstGeom prst="rect">
            <a:avLst/>
          </a:prstGeom>
          <a:noFill/>
          <a:ln w="9525">
            <a:noFill/>
            <a:miter lim="800000"/>
            <a:headEnd/>
            <a:tailEnd/>
          </a:ln>
          <a:effectLst/>
        </p:spPr>
        <p:txBody>
          <a:bodyPr>
            <a:spAutoFit/>
          </a:bodyPr>
          <a:lstStyle/>
          <a:p>
            <a:pPr algn="l"/>
            <a:r>
              <a:rPr lang="en-US" altLang="zh-CN" b="0" i="1" dirty="0">
                <a:ea typeface="宋体" charset="-122"/>
              </a:rPr>
              <a:t>Propositional resolution</a:t>
            </a:r>
            <a:r>
              <a:rPr lang="en-US" altLang="zh-CN" b="0" dirty="0">
                <a:ea typeface="宋体" charset="-122"/>
              </a:rPr>
              <a:t> is a rule of inference.</a:t>
            </a:r>
          </a:p>
          <a:p>
            <a:pPr algn="l"/>
            <a:endParaRPr lang="en-US" altLang="zh-CN" b="0" dirty="0">
              <a:ea typeface="宋体" charset="-122"/>
            </a:endParaRPr>
          </a:p>
          <a:p>
            <a:pPr algn="l"/>
            <a:r>
              <a:rPr lang="en-US" altLang="zh-CN" b="0" dirty="0">
                <a:ea typeface="宋体" charset="-122"/>
              </a:rPr>
              <a:t>Using propositional resolution alone (without other rules of inference), it is possible to build a theorem </a:t>
            </a:r>
            <a:r>
              <a:rPr lang="en-US" altLang="zh-CN" b="0" dirty="0" err="1">
                <a:ea typeface="宋体" charset="-122"/>
              </a:rPr>
              <a:t>prover</a:t>
            </a:r>
            <a:r>
              <a:rPr lang="en-US" altLang="zh-CN" b="0" dirty="0">
                <a:ea typeface="宋体" charset="-122"/>
              </a:rPr>
              <a:t> that is sound and complete for all of Propositional Logic.</a:t>
            </a:r>
          </a:p>
          <a:p>
            <a:pPr algn="l"/>
            <a:endParaRPr lang="en-US" altLang="zh-CN" b="0" dirty="0">
              <a:ea typeface="宋体" charset="-122"/>
            </a:endParaRPr>
          </a:p>
          <a:p>
            <a:pPr algn="l"/>
            <a:r>
              <a:rPr lang="en-US" altLang="zh-CN" b="0" dirty="0">
                <a:ea typeface="宋体" charset="-122"/>
              </a:rPr>
              <a:t>The search space using propositional resolution is much smaller than for Modus Ponens and the Standard Axiom Schemata.</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90FE7F5-0630-48DA-9660-C76A76940967}" type="slidenum">
              <a:rPr lang="zh-CN" altLang="en-US"/>
              <a:pPr/>
              <a:t>30</a:t>
            </a:fld>
            <a:endParaRPr lang="en-US" altLang="zh-CN"/>
          </a:p>
        </p:txBody>
      </p:sp>
      <p:sp>
        <p:nvSpPr>
          <p:cNvPr id="66562" name="Rectangle 2"/>
          <p:cNvSpPr>
            <a:spLocks noGrp="1" noChangeArrowheads="1"/>
          </p:cNvSpPr>
          <p:nvPr>
            <p:ph type="title"/>
          </p:nvPr>
        </p:nvSpPr>
        <p:spPr/>
        <p:txBody>
          <a:bodyPr/>
          <a:lstStyle/>
          <a:p>
            <a:r>
              <a:rPr lang="en-US" altLang="zh-CN">
                <a:ea typeface="宋体" charset="-122"/>
              </a:rPr>
              <a:t>Horn Clauses and Horn Chains</a:t>
            </a:r>
          </a:p>
        </p:txBody>
      </p:sp>
      <p:sp>
        <p:nvSpPr>
          <p:cNvPr id="66563" name="Text Box 3"/>
          <p:cNvSpPr txBox="1">
            <a:spLocks noChangeArrowheads="1"/>
          </p:cNvSpPr>
          <p:nvPr/>
        </p:nvSpPr>
        <p:spPr bwMode="auto">
          <a:xfrm>
            <a:off x="914400" y="1143000"/>
            <a:ext cx="7391400" cy="4473575"/>
          </a:xfrm>
          <a:prstGeom prst="rect">
            <a:avLst/>
          </a:prstGeom>
          <a:noFill/>
          <a:ln w="9525">
            <a:noFill/>
            <a:miter lim="800000"/>
            <a:headEnd/>
            <a:tailEnd/>
          </a:ln>
          <a:effectLst/>
        </p:spPr>
        <p:txBody>
          <a:bodyPr>
            <a:spAutoFit/>
          </a:bodyPr>
          <a:lstStyle/>
          <a:p>
            <a:pPr algn="l"/>
            <a:r>
              <a:rPr lang="en-US" altLang="zh-CN" b="0">
                <a:ea typeface="宋体" charset="-122"/>
              </a:rPr>
              <a:t>A </a:t>
            </a:r>
            <a:r>
              <a:rPr lang="en-US" altLang="zh-CN" b="0" i="1">
                <a:ea typeface="宋体" charset="-122"/>
              </a:rPr>
              <a:t>Horn clause</a:t>
            </a:r>
            <a:r>
              <a:rPr lang="en-US" altLang="zh-CN" b="0">
                <a:ea typeface="宋体" charset="-122"/>
              </a:rPr>
              <a:t> is a clause containing at most one positive literal.</a:t>
            </a:r>
          </a:p>
          <a:p>
            <a:pPr algn="l"/>
            <a:endParaRPr lang="en-US" altLang="zh-CN" b="0">
              <a:ea typeface="宋体" charset="-122"/>
            </a:endParaRPr>
          </a:p>
          <a:p>
            <a:pPr lvl="1" algn="l"/>
            <a:r>
              <a:rPr lang="en-US" altLang="zh-CN" b="0">
                <a:ea typeface="宋体" charset="-122"/>
              </a:rPr>
              <a:t>Example: </a:t>
            </a:r>
            <a:r>
              <a:rPr lang="en-US" altLang="zh-CN" b="0">
                <a:ea typeface="宋体" charset="-122"/>
                <a:sym typeface="Symbol" pitchFamily="18" charset="2"/>
              </a:rPr>
              <a:t>{R, ~P, ~</a:t>
            </a:r>
            <a:r>
              <a:rPr lang="en-US" altLang="zh-CN">
                <a:ea typeface="宋体" charset="-122"/>
                <a:sym typeface="Symbol" pitchFamily="18" charset="2"/>
              </a:rPr>
              <a:t> </a:t>
            </a:r>
            <a:r>
              <a:rPr lang="en-US" altLang="zh-CN" b="0">
                <a:ea typeface="宋体" charset="-122"/>
                <a:sym typeface="Symbol" pitchFamily="18" charset="2"/>
              </a:rPr>
              <a:t>Q}</a:t>
            </a:r>
            <a:endParaRPr lang="en-US" altLang="zh-CN" b="0">
              <a:ea typeface="宋体" charset="-122"/>
            </a:endParaRPr>
          </a:p>
          <a:p>
            <a:pPr lvl="1" algn="l"/>
            <a:r>
              <a:rPr lang="en-US" altLang="zh-CN" b="0">
                <a:ea typeface="宋体" charset="-122"/>
              </a:rPr>
              <a:t>Example: </a:t>
            </a:r>
            <a:r>
              <a:rPr lang="en-US" altLang="zh-CN" b="0">
                <a:ea typeface="宋体" charset="-122"/>
                <a:sym typeface="Symbol" pitchFamily="18" charset="2"/>
              </a:rPr>
              <a:t>{~</a:t>
            </a:r>
            <a:r>
              <a:rPr lang="en-US" altLang="zh-CN">
                <a:ea typeface="宋体" charset="-122"/>
                <a:sym typeface="Symbol" pitchFamily="18" charset="2"/>
              </a:rPr>
              <a:t> </a:t>
            </a:r>
            <a:r>
              <a:rPr lang="en-US" altLang="zh-CN" b="0">
                <a:ea typeface="宋体" charset="-122"/>
                <a:sym typeface="Symbol" pitchFamily="18" charset="2"/>
              </a:rPr>
              <a:t>P, ~</a:t>
            </a:r>
            <a:r>
              <a:rPr lang="en-US" altLang="zh-CN">
                <a:ea typeface="宋体" charset="-122"/>
                <a:sym typeface="Symbol" pitchFamily="18" charset="2"/>
              </a:rPr>
              <a:t> </a:t>
            </a:r>
            <a:r>
              <a:rPr lang="en-US" altLang="zh-CN" b="0">
                <a:ea typeface="宋体" charset="-122"/>
                <a:sym typeface="Symbol" pitchFamily="18" charset="2"/>
              </a:rPr>
              <a:t>Q, ~</a:t>
            </a:r>
            <a:r>
              <a:rPr lang="en-US" altLang="zh-CN">
                <a:ea typeface="宋体" charset="-122"/>
                <a:sym typeface="Symbol" pitchFamily="18" charset="2"/>
              </a:rPr>
              <a:t> </a:t>
            </a:r>
            <a:r>
              <a:rPr lang="en-US" altLang="zh-CN" b="0">
                <a:ea typeface="宋体" charset="-122"/>
                <a:sym typeface="Symbol" pitchFamily="18" charset="2"/>
              </a:rPr>
              <a:t>R}</a:t>
            </a:r>
            <a:endParaRPr lang="en-US" altLang="zh-CN" b="0">
              <a:ea typeface="宋体" charset="-122"/>
            </a:endParaRPr>
          </a:p>
          <a:p>
            <a:pPr lvl="1" algn="l"/>
            <a:r>
              <a:rPr lang="en-US" altLang="zh-CN" b="0">
                <a:ea typeface="宋体" charset="-122"/>
              </a:rPr>
              <a:t>Example: </a:t>
            </a:r>
            <a:r>
              <a:rPr lang="en-US" altLang="zh-CN" b="0">
                <a:ea typeface="宋体" charset="-122"/>
                <a:sym typeface="Symbol" pitchFamily="18" charset="2"/>
              </a:rPr>
              <a:t>P</a:t>
            </a:r>
          </a:p>
          <a:p>
            <a:pPr lvl="1" algn="l"/>
            <a:endParaRPr lang="en-US" altLang="zh-CN" b="0">
              <a:ea typeface="宋体" charset="-122"/>
            </a:endParaRPr>
          </a:p>
          <a:p>
            <a:pPr lvl="1" algn="l"/>
            <a:r>
              <a:rPr lang="en-US" altLang="zh-CN" b="0">
                <a:ea typeface="宋体" charset="-122"/>
              </a:rPr>
              <a:t>Non-Example: </a:t>
            </a:r>
            <a:r>
              <a:rPr lang="en-US" altLang="zh-CN" b="0">
                <a:ea typeface="宋体" charset="-122"/>
                <a:sym typeface="Symbol" pitchFamily="18" charset="2"/>
              </a:rPr>
              <a:t>{Q, R, ~</a:t>
            </a:r>
            <a:r>
              <a:rPr lang="en-US" altLang="zh-CN">
                <a:ea typeface="宋体" charset="-122"/>
                <a:sym typeface="Symbol" pitchFamily="18" charset="2"/>
              </a:rPr>
              <a:t> </a:t>
            </a:r>
            <a:r>
              <a:rPr lang="en-US" altLang="zh-CN" b="0">
                <a:ea typeface="宋体" charset="-122"/>
                <a:sym typeface="Symbol" pitchFamily="18" charset="2"/>
              </a:rPr>
              <a:t>P}</a:t>
            </a:r>
          </a:p>
          <a:p>
            <a:pPr algn="l"/>
            <a:endParaRPr lang="en-US" altLang="zh-CN" b="0">
              <a:ea typeface="宋体" charset="-122"/>
              <a:sym typeface="Symbol" pitchFamily="18" charset="2"/>
            </a:endParaRPr>
          </a:p>
          <a:p>
            <a:pPr algn="l"/>
            <a:r>
              <a:rPr lang="en-US" altLang="zh-CN" b="0">
                <a:ea typeface="宋体" charset="-122"/>
                <a:sym typeface="Symbol" pitchFamily="18" charset="2"/>
              </a:rPr>
              <a:t>NB: Every Horn clause can be written as a “rule”.</a:t>
            </a:r>
          </a:p>
          <a:p>
            <a:pPr algn="l"/>
            <a:endParaRPr lang="en-US" altLang="zh-CN" b="0">
              <a:ea typeface="宋体" charset="-122"/>
              <a:sym typeface="Symbol" pitchFamily="18" charset="2"/>
            </a:endParaRPr>
          </a:p>
          <a:p>
            <a:r>
              <a:rPr lang="en-US" altLang="zh-CN" b="0">
                <a:ea typeface="宋体" charset="-122"/>
                <a:sym typeface="Symbol" pitchFamily="18" charset="2"/>
              </a:rPr>
              <a:t>{~</a:t>
            </a:r>
            <a:r>
              <a:rPr lang="en-US" altLang="zh-CN">
                <a:ea typeface="宋体" charset="-122"/>
                <a:sym typeface="Symbol" pitchFamily="18" charset="2"/>
              </a:rPr>
              <a:t> </a:t>
            </a:r>
            <a:r>
              <a:rPr lang="en-US" altLang="zh-CN" b="0">
                <a:ea typeface="宋体" charset="-122"/>
                <a:sym typeface="Symbol" pitchFamily="18" charset="2"/>
              </a:rPr>
              <a:t>P, ~</a:t>
            </a:r>
            <a:r>
              <a:rPr lang="en-US" altLang="zh-CN">
                <a:ea typeface="宋体" charset="-122"/>
                <a:sym typeface="Symbol" pitchFamily="18" charset="2"/>
              </a:rPr>
              <a:t> </a:t>
            </a:r>
            <a:r>
              <a:rPr lang="en-US" altLang="zh-CN" b="0">
                <a:ea typeface="宋体" charset="-122"/>
                <a:sym typeface="Symbol" pitchFamily="18" charset="2"/>
              </a:rPr>
              <a:t>Q, R}          </a:t>
            </a:r>
            <a:r>
              <a:rPr lang="en-US" altLang="zh-CN" b="0">
                <a:ea typeface="宋体" charset="-122"/>
              </a:rPr>
              <a:t>P    Q </a:t>
            </a:r>
            <a:r>
              <a:rPr lang="en-US" altLang="zh-CN" b="0">
                <a:ea typeface="宋体" charset="-122"/>
                <a:sym typeface="Symbol" pitchFamily="18" charset="2"/>
              </a:rPr>
              <a:t></a:t>
            </a:r>
            <a:r>
              <a:rPr lang="en-US" altLang="zh-CN" b="0">
                <a:ea typeface="宋体" charset="-122"/>
              </a:rPr>
              <a:t> R</a:t>
            </a:r>
          </a:p>
        </p:txBody>
      </p:sp>
      <p:graphicFrame>
        <p:nvGraphicFramePr>
          <p:cNvPr id="66564" name="Object 4"/>
          <p:cNvGraphicFramePr>
            <a:graphicFrameLocks noChangeAspect="1"/>
          </p:cNvGraphicFramePr>
          <p:nvPr>
            <p:ph idx="1"/>
          </p:nvPr>
        </p:nvGraphicFramePr>
        <p:xfrm>
          <a:off x="5580063" y="5373688"/>
          <a:ext cx="114300" cy="127000"/>
        </p:xfrm>
        <a:graphic>
          <a:graphicData uri="http://schemas.openxmlformats.org/presentationml/2006/ole">
            <p:oleObj spid="_x0000_s66564" name="Equation" r:id="rId4" imgW="114120" imgH="126720" progId="">
              <p:embed/>
            </p:oleObj>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5"/>
          <p:cNvSpPr>
            <a:spLocks noGrp="1"/>
          </p:cNvSpPr>
          <p:nvPr>
            <p:ph type="sldNum" sz="quarter" idx="12"/>
          </p:nvPr>
        </p:nvSpPr>
        <p:spPr/>
        <p:txBody>
          <a:bodyPr/>
          <a:lstStyle/>
          <a:p>
            <a:fld id="{C274DAF6-E0B2-45D0-A6CF-A64785BA341B}" type="slidenum">
              <a:rPr lang="zh-CN" altLang="en-US"/>
              <a:pPr/>
              <a:t>31</a:t>
            </a:fld>
            <a:endParaRPr lang="en-US" altLang="zh-CN"/>
          </a:p>
        </p:txBody>
      </p:sp>
      <p:sp>
        <p:nvSpPr>
          <p:cNvPr id="67586" name="Rectangle 2"/>
          <p:cNvSpPr>
            <a:spLocks noGrp="1" noChangeArrowheads="1"/>
          </p:cNvSpPr>
          <p:nvPr>
            <p:ph type="title"/>
          </p:nvPr>
        </p:nvSpPr>
        <p:spPr/>
        <p:txBody>
          <a:bodyPr/>
          <a:lstStyle/>
          <a:p>
            <a:r>
              <a:rPr lang="en-US" altLang="zh-CN">
                <a:ea typeface="宋体" charset="-122"/>
              </a:rPr>
              <a:t>Complexity</a:t>
            </a:r>
          </a:p>
        </p:txBody>
      </p:sp>
      <p:sp>
        <p:nvSpPr>
          <p:cNvPr id="67587" name="Text Box 3"/>
          <p:cNvSpPr txBox="1">
            <a:spLocks noChangeArrowheads="1"/>
          </p:cNvSpPr>
          <p:nvPr/>
        </p:nvSpPr>
        <p:spPr bwMode="auto">
          <a:xfrm>
            <a:off x="914400" y="1143000"/>
            <a:ext cx="7391400" cy="4473575"/>
          </a:xfrm>
          <a:prstGeom prst="rect">
            <a:avLst/>
          </a:prstGeom>
          <a:noFill/>
          <a:ln w="9525">
            <a:noFill/>
            <a:miter lim="800000"/>
            <a:headEnd/>
            <a:tailEnd/>
          </a:ln>
          <a:effectLst/>
        </p:spPr>
        <p:txBody>
          <a:bodyPr>
            <a:spAutoFit/>
          </a:bodyPr>
          <a:lstStyle/>
          <a:p>
            <a:pPr algn="l"/>
            <a:r>
              <a:rPr lang="en-US" altLang="zh-CN" b="0">
                <a:ea typeface="宋体" charset="-122"/>
              </a:rPr>
              <a:t>Good news: When a set of propositional sentences is Horn, satisfiability and, consequently, logical entailment can be decided in time linear in the size of the sentence set.</a:t>
            </a:r>
          </a:p>
          <a:p>
            <a:pPr algn="l"/>
            <a:endParaRPr lang="en-US" altLang="zh-CN" b="0">
              <a:ea typeface="宋体" charset="-122"/>
            </a:endParaRPr>
          </a:p>
          <a:p>
            <a:pPr algn="l"/>
            <a:endParaRPr lang="en-US" altLang="zh-CN" b="0">
              <a:ea typeface="宋体" charset="-122"/>
            </a:endParaRPr>
          </a:p>
          <a:p>
            <a:pPr lvl="1" algn="l"/>
            <a:r>
              <a:rPr lang="en-US" altLang="zh-CN" b="0">
                <a:ea typeface="宋体" charset="-122"/>
              </a:rPr>
              <a:t>P </a:t>
            </a:r>
            <a:r>
              <a:rPr lang="en-US" altLang="zh-CN" b="0">
                <a:ea typeface="宋体" charset="-122"/>
                <a:sym typeface="Symbol" pitchFamily="18" charset="2"/>
              </a:rPr>
              <a:t>  </a:t>
            </a:r>
            <a:r>
              <a:rPr lang="en-US" altLang="zh-CN" b="0">
                <a:ea typeface="宋体" charset="-122"/>
              </a:rPr>
              <a:t> Q </a:t>
            </a:r>
            <a:r>
              <a:rPr lang="en-US" altLang="zh-CN" b="0">
                <a:ea typeface="宋体" charset="-122"/>
                <a:sym typeface="Symbol" pitchFamily="18" charset="2"/>
              </a:rPr>
              <a:t></a:t>
            </a:r>
            <a:r>
              <a:rPr lang="en-US" altLang="zh-CN" b="0">
                <a:ea typeface="宋体" charset="-122"/>
              </a:rPr>
              <a:t> R</a:t>
            </a:r>
          </a:p>
          <a:p>
            <a:pPr lvl="1" algn="l"/>
            <a:r>
              <a:rPr lang="en-US" altLang="zh-CN" b="0">
                <a:ea typeface="宋体" charset="-122"/>
              </a:rPr>
              <a:t>R</a:t>
            </a:r>
            <a:r>
              <a:rPr lang="en-US" altLang="zh-CN" b="0">
                <a:ea typeface="宋体" charset="-122"/>
                <a:sym typeface="Symbol" pitchFamily="18" charset="2"/>
              </a:rPr>
              <a:t></a:t>
            </a:r>
            <a:r>
              <a:rPr lang="en-US" altLang="zh-CN" b="0">
                <a:ea typeface="宋体" charset="-122"/>
              </a:rPr>
              <a:t> S</a:t>
            </a:r>
          </a:p>
          <a:p>
            <a:pPr lvl="1" algn="l"/>
            <a:r>
              <a:rPr lang="en-US" altLang="zh-CN" b="0">
                <a:ea typeface="宋体" charset="-122"/>
              </a:rPr>
              <a:t>S</a:t>
            </a:r>
            <a:r>
              <a:rPr lang="en-US" altLang="zh-CN" b="0">
                <a:ea typeface="宋体" charset="-122"/>
                <a:sym typeface="Symbol" pitchFamily="18" charset="2"/>
              </a:rPr>
              <a:t></a:t>
            </a:r>
            <a:r>
              <a:rPr lang="en-US" altLang="zh-CN" b="0">
                <a:ea typeface="宋体" charset="-122"/>
              </a:rPr>
              <a:t> T</a:t>
            </a:r>
          </a:p>
          <a:p>
            <a:pPr lvl="1" algn="l"/>
            <a:r>
              <a:rPr lang="en-US" altLang="zh-CN" b="0">
                <a:ea typeface="宋体" charset="-122"/>
              </a:rPr>
              <a:t>S </a:t>
            </a:r>
            <a:r>
              <a:rPr lang="en-US" altLang="zh-CN" b="0">
                <a:ea typeface="宋体" charset="-122"/>
                <a:sym typeface="Symbol" pitchFamily="18" charset="2"/>
              </a:rPr>
              <a:t></a:t>
            </a:r>
            <a:r>
              <a:rPr lang="en-US" altLang="zh-CN" b="0">
                <a:ea typeface="宋体" charset="-122"/>
              </a:rPr>
              <a:t> V</a:t>
            </a:r>
          </a:p>
          <a:p>
            <a:pPr algn="l"/>
            <a:endParaRPr lang="en-US" altLang="zh-CN" b="0">
              <a:ea typeface="宋体" charset="-122"/>
            </a:endParaRPr>
          </a:p>
          <a:p>
            <a:pPr algn="l"/>
            <a:endParaRPr lang="en-US" altLang="zh-CN" b="0">
              <a:ea typeface="宋体" charset="-122"/>
            </a:endParaRPr>
          </a:p>
          <a:p>
            <a:pPr algn="l"/>
            <a:r>
              <a:rPr lang="en-US" altLang="zh-CN" b="0">
                <a:ea typeface="宋体" charset="-122"/>
              </a:rPr>
              <a:t>Does {P, Q} |= V?</a:t>
            </a:r>
          </a:p>
        </p:txBody>
      </p:sp>
      <p:grpSp>
        <p:nvGrpSpPr>
          <p:cNvPr id="67621" name="Group 37"/>
          <p:cNvGrpSpPr>
            <a:grpSpLocks/>
          </p:cNvGrpSpPr>
          <p:nvPr/>
        </p:nvGrpSpPr>
        <p:grpSpPr bwMode="auto">
          <a:xfrm>
            <a:off x="4267200" y="2743200"/>
            <a:ext cx="3352800" cy="2057400"/>
            <a:chOff x="1152" y="1968"/>
            <a:chExt cx="2112" cy="1296"/>
          </a:xfrm>
        </p:grpSpPr>
        <p:sp>
          <p:nvSpPr>
            <p:cNvPr id="67589" name="Oval 5"/>
            <p:cNvSpPr>
              <a:spLocks noChangeArrowheads="1"/>
            </p:cNvSpPr>
            <p:nvPr/>
          </p:nvSpPr>
          <p:spPr bwMode="auto">
            <a:xfrm>
              <a:off x="1152" y="1968"/>
              <a:ext cx="240" cy="240"/>
            </a:xfrm>
            <a:prstGeom prst="ellipse">
              <a:avLst/>
            </a:prstGeom>
            <a:solidFill>
              <a:schemeClr val="accent1"/>
            </a:solidFill>
            <a:ln w="9525">
              <a:solidFill>
                <a:schemeClr val="tx1"/>
              </a:solidFill>
              <a:round/>
              <a:headEnd/>
              <a:tailEnd/>
            </a:ln>
            <a:effectLst/>
          </p:spPr>
          <p:txBody>
            <a:bodyPr wrap="none" anchor="ctr"/>
            <a:lstStyle/>
            <a:p>
              <a:r>
                <a:rPr lang="en-US" altLang="zh-CN" sz="1600" b="0" i="1">
                  <a:ea typeface="宋体" charset="-122"/>
                </a:rPr>
                <a:t>p</a:t>
              </a:r>
            </a:p>
          </p:txBody>
        </p:sp>
        <p:sp>
          <p:nvSpPr>
            <p:cNvPr id="67590" name="Oval 6"/>
            <p:cNvSpPr>
              <a:spLocks noChangeArrowheads="1"/>
            </p:cNvSpPr>
            <p:nvPr/>
          </p:nvSpPr>
          <p:spPr bwMode="auto">
            <a:xfrm>
              <a:off x="1152" y="3024"/>
              <a:ext cx="240" cy="240"/>
            </a:xfrm>
            <a:prstGeom prst="ellipse">
              <a:avLst/>
            </a:prstGeom>
            <a:solidFill>
              <a:schemeClr val="accent1"/>
            </a:solidFill>
            <a:ln w="9525">
              <a:solidFill>
                <a:schemeClr val="tx1"/>
              </a:solidFill>
              <a:round/>
              <a:headEnd/>
              <a:tailEnd/>
            </a:ln>
            <a:effectLst/>
          </p:spPr>
          <p:txBody>
            <a:bodyPr wrap="none" anchor="ctr"/>
            <a:lstStyle/>
            <a:p>
              <a:r>
                <a:rPr lang="en-US" altLang="zh-CN" sz="1600" b="0" i="1">
                  <a:ea typeface="宋体" charset="-122"/>
                </a:rPr>
                <a:t>q</a:t>
              </a:r>
            </a:p>
          </p:txBody>
        </p:sp>
        <p:sp>
          <p:nvSpPr>
            <p:cNvPr id="67592" name="Oval 8"/>
            <p:cNvSpPr>
              <a:spLocks noChangeArrowheads="1"/>
            </p:cNvSpPr>
            <p:nvPr/>
          </p:nvSpPr>
          <p:spPr bwMode="auto">
            <a:xfrm>
              <a:off x="1776" y="2448"/>
              <a:ext cx="240" cy="240"/>
            </a:xfrm>
            <a:prstGeom prst="ellipse">
              <a:avLst/>
            </a:prstGeom>
            <a:solidFill>
              <a:schemeClr val="accent1"/>
            </a:solidFill>
            <a:ln w="9525">
              <a:solidFill>
                <a:schemeClr val="tx1"/>
              </a:solidFill>
              <a:round/>
              <a:headEnd/>
              <a:tailEnd/>
            </a:ln>
            <a:effectLst/>
          </p:spPr>
          <p:txBody>
            <a:bodyPr wrap="none" anchor="ctr"/>
            <a:lstStyle/>
            <a:p>
              <a:r>
                <a:rPr lang="en-US" altLang="zh-CN" sz="1600" b="0" i="1">
                  <a:ea typeface="宋体" charset="-122"/>
                </a:rPr>
                <a:t>r</a:t>
              </a:r>
            </a:p>
          </p:txBody>
        </p:sp>
        <p:sp>
          <p:nvSpPr>
            <p:cNvPr id="67594" name="Oval 10"/>
            <p:cNvSpPr>
              <a:spLocks noChangeArrowheads="1"/>
            </p:cNvSpPr>
            <p:nvPr/>
          </p:nvSpPr>
          <p:spPr bwMode="auto">
            <a:xfrm>
              <a:off x="2400" y="2448"/>
              <a:ext cx="240" cy="240"/>
            </a:xfrm>
            <a:prstGeom prst="ellipse">
              <a:avLst/>
            </a:prstGeom>
            <a:solidFill>
              <a:schemeClr val="accent1"/>
            </a:solidFill>
            <a:ln w="9525">
              <a:solidFill>
                <a:schemeClr val="tx1"/>
              </a:solidFill>
              <a:round/>
              <a:headEnd/>
              <a:tailEnd/>
            </a:ln>
            <a:effectLst/>
          </p:spPr>
          <p:txBody>
            <a:bodyPr wrap="none" anchor="ctr"/>
            <a:lstStyle/>
            <a:p>
              <a:r>
                <a:rPr lang="en-US" altLang="zh-CN" sz="1600" b="0" i="1">
                  <a:ea typeface="宋体" charset="-122"/>
                </a:rPr>
                <a:t>s</a:t>
              </a:r>
            </a:p>
          </p:txBody>
        </p:sp>
        <p:sp>
          <p:nvSpPr>
            <p:cNvPr id="67596" name="Oval 12"/>
            <p:cNvSpPr>
              <a:spLocks noChangeArrowheads="1"/>
            </p:cNvSpPr>
            <p:nvPr/>
          </p:nvSpPr>
          <p:spPr bwMode="auto">
            <a:xfrm>
              <a:off x="2976" y="1968"/>
              <a:ext cx="240" cy="240"/>
            </a:xfrm>
            <a:prstGeom prst="ellipse">
              <a:avLst/>
            </a:prstGeom>
            <a:solidFill>
              <a:schemeClr val="accent1"/>
            </a:solidFill>
            <a:ln w="9525">
              <a:solidFill>
                <a:schemeClr val="tx1"/>
              </a:solidFill>
              <a:round/>
              <a:headEnd/>
              <a:tailEnd/>
            </a:ln>
            <a:effectLst/>
          </p:spPr>
          <p:txBody>
            <a:bodyPr wrap="none" anchor="ctr"/>
            <a:lstStyle/>
            <a:p>
              <a:r>
                <a:rPr lang="en-US" altLang="zh-CN" sz="1600" b="0" i="1">
                  <a:ea typeface="宋体" charset="-122"/>
                </a:rPr>
                <a:t>t</a:t>
              </a:r>
            </a:p>
          </p:txBody>
        </p:sp>
        <p:sp>
          <p:nvSpPr>
            <p:cNvPr id="67598" name="Oval 14"/>
            <p:cNvSpPr>
              <a:spLocks noChangeArrowheads="1"/>
            </p:cNvSpPr>
            <p:nvPr/>
          </p:nvSpPr>
          <p:spPr bwMode="auto">
            <a:xfrm>
              <a:off x="3024" y="2976"/>
              <a:ext cx="240" cy="240"/>
            </a:xfrm>
            <a:prstGeom prst="ellipse">
              <a:avLst/>
            </a:prstGeom>
            <a:solidFill>
              <a:schemeClr val="accent1"/>
            </a:solidFill>
            <a:ln w="9525">
              <a:solidFill>
                <a:schemeClr val="tx1"/>
              </a:solidFill>
              <a:round/>
              <a:headEnd/>
              <a:tailEnd/>
            </a:ln>
            <a:effectLst/>
          </p:spPr>
          <p:txBody>
            <a:bodyPr wrap="none" anchor="ctr"/>
            <a:lstStyle/>
            <a:p>
              <a:r>
                <a:rPr lang="en-US" altLang="zh-CN" sz="1600" b="0" i="1">
                  <a:ea typeface="宋体" charset="-122"/>
                </a:rPr>
                <a:t>v</a:t>
              </a:r>
            </a:p>
          </p:txBody>
        </p:sp>
        <p:cxnSp>
          <p:nvCxnSpPr>
            <p:cNvPr id="67608" name="AutoShape 24"/>
            <p:cNvCxnSpPr>
              <a:cxnSpLocks noChangeShapeType="1"/>
              <a:stCxn id="67589" idx="6"/>
              <a:endCxn id="67592" idx="2"/>
            </p:cNvCxnSpPr>
            <p:nvPr/>
          </p:nvCxnSpPr>
          <p:spPr bwMode="auto">
            <a:xfrm>
              <a:off x="1392" y="2088"/>
              <a:ext cx="384" cy="480"/>
            </a:xfrm>
            <a:prstGeom prst="bentConnector3">
              <a:avLst>
                <a:gd name="adj1" fmla="val 50000"/>
              </a:avLst>
            </a:prstGeom>
            <a:noFill/>
            <a:ln w="9525">
              <a:solidFill>
                <a:schemeClr val="tx1"/>
              </a:solidFill>
              <a:miter lim="800000"/>
              <a:headEnd/>
              <a:tailEnd type="triangle" w="med" len="med"/>
            </a:ln>
            <a:effectLst/>
          </p:spPr>
        </p:cxnSp>
        <p:cxnSp>
          <p:nvCxnSpPr>
            <p:cNvPr id="67611" name="AutoShape 27"/>
            <p:cNvCxnSpPr>
              <a:cxnSpLocks noChangeShapeType="1"/>
              <a:stCxn id="67590" idx="6"/>
              <a:endCxn id="67592" idx="2"/>
            </p:cNvCxnSpPr>
            <p:nvPr/>
          </p:nvCxnSpPr>
          <p:spPr bwMode="auto">
            <a:xfrm flipV="1">
              <a:off x="1392" y="2568"/>
              <a:ext cx="384" cy="576"/>
            </a:xfrm>
            <a:prstGeom prst="bentConnector3">
              <a:avLst>
                <a:gd name="adj1" fmla="val 50000"/>
              </a:avLst>
            </a:prstGeom>
            <a:noFill/>
            <a:ln w="9525">
              <a:solidFill>
                <a:schemeClr val="tx1"/>
              </a:solidFill>
              <a:miter lim="800000"/>
              <a:headEnd/>
              <a:tailEnd type="triangle" w="med" len="med"/>
            </a:ln>
            <a:effectLst/>
          </p:spPr>
        </p:cxnSp>
        <p:cxnSp>
          <p:nvCxnSpPr>
            <p:cNvPr id="67618" name="AutoShape 34"/>
            <p:cNvCxnSpPr>
              <a:cxnSpLocks noChangeShapeType="1"/>
              <a:stCxn id="67592" idx="6"/>
              <a:endCxn id="67594" idx="2"/>
            </p:cNvCxnSpPr>
            <p:nvPr/>
          </p:nvCxnSpPr>
          <p:spPr bwMode="auto">
            <a:xfrm>
              <a:off x="2016" y="2568"/>
              <a:ext cx="384" cy="0"/>
            </a:xfrm>
            <a:prstGeom prst="straightConnector1">
              <a:avLst/>
            </a:prstGeom>
            <a:noFill/>
            <a:ln w="9525">
              <a:solidFill>
                <a:schemeClr val="tx1"/>
              </a:solidFill>
              <a:round/>
              <a:headEnd/>
              <a:tailEnd type="triangle" w="med" len="med"/>
            </a:ln>
            <a:effectLst/>
          </p:spPr>
        </p:cxnSp>
        <p:cxnSp>
          <p:nvCxnSpPr>
            <p:cNvPr id="67619" name="AutoShape 35"/>
            <p:cNvCxnSpPr>
              <a:cxnSpLocks noChangeShapeType="1"/>
              <a:stCxn id="67594" idx="0"/>
              <a:endCxn id="67596" idx="2"/>
            </p:cNvCxnSpPr>
            <p:nvPr/>
          </p:nvCxnSpPr>
          <p:spPr bwMode="auto">
            <a:xfrm rot="16200000">
              <a:off x="2568" y="2040"/>
              <a:ext cx="360" cy="456"/>
            </a:xfrm>
            <a:prstGeom prst="bentConnector2">
              <a:avLst/>
            </a:prstGeom>
            <a:noFill/>
            <a:ln w="9525">
              <a:solidFill>
                <a:schemeClr val="tx1"/>
              </a:solidFill>
              <a:miter lim="800000"/>
              <a:headEnd/>
              <a:tailEnd type="triangle" w="med" len="med"/>
            </a:ln>
            <a:effectLst/>
          </p:spPr>
        </p:cxnSp>
        <p:cxnSp>
          <p:nvCxnSpPr>
            <p:cNvPr id="67620" name="AutoShape 36"/>
            <p:cNvCxnSpPr>
              <a:cxnSpLocks noChangeShapeType="1"/>
              <a:stCxn id="67594" idx="4"/>
              <a:endCxn id="67598" idx="2"/>
            </p:cNvCxnSpPr>
            <p:nvPr/>
          </p:nvCxnSpPr>
          <p:spPr bwMode="auto">
            <a:xfrm rot="16200000" flipH="1">
              <a:off x="2568" y="2640"/>
              <a:ext cx="408" cy="504"/>
            </a:xfrm>
            <a:prstGeom prst="bentConnector2">
              <a:avLst/>
            </a:prstGeom>
            <a:noFill/>
            <a:ln w="9525">
              <a:solidFill>
                <a:schemeClr val="tx1"/>
              </a:solidFill>
              <a:miter lim="800000"/>
              <a:headEnd/>
              <a:tailEnd type="triangle" w="med" len="med"/>
            </a:ln>
            <a:effectLst/>
          </p:spPr>
        </p:cxnSp>
      </p:grpSp>
      <p:graphicFrame>
        <p:nvGraphicFramePr>
          <p:cNvPr id="67624" name="Object 40"/>
          <p:cNvGraphicFramePr>
            <a:graphicFrameLocks noChangeAspect="1"/>
          </p:cNvGraphicFramePr>
          <p:nvPr>
            <p:ph idx="1"/>
          </p:nvPr>
        </p:nvGraphicFramePr>
        <p:xfrm>
          <a:off x="1763713" y="3141663"/>
          <a:ext cx="114300" cy="127000"/>
        </p:xfrm>
        <a:graphic>
          <a:graphicData uri="http://schemas.openxmlformats.org/presentationml/2006/ole">
            <p:oleObj spid="_x0000_s67624" name="Equation" r:id="rId4" imgW="114120" imgH="126720" progId="">
              <p:embed/>
            </p:oleObj>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A552BF6-47B4-47BE-A7A2-78EBC795CD2E}" type="slidenum">
              <a:rPr lang="zh-CN" altLang="en-US"/>
              <a:pPr/>
              <a:t>4</a:t>
            </a:fld>
            <a:endParaRPr lang="en-US" altLang="zh-CN"/>
          </a:p>
        </p:txBody>
      </p:sp>
      <p:sp>
        <p:nvSpPr>
          <p:cNvPr id="57346" name="Rectangle 2"/>
          <p:cNvSpPr>
            <a:spLocks noGrp="1" noChangeArrowheads="1"/>
          </p:cNvSpPr>
          <p:nvPr>
            <p:ph type="title"/>
          </p:nvPr>
        </p:nvSpPr>
        <p:spPr/>
        <p:txBody>
          <a:bodyPr/>
          <a:lstStyle/>
          <a:p>
            <a:r>
              <a:rPr lang="en-US" altLang="zh-CN" dirty="0">
                <a:ea typeface="宋体" charset="-122"/>
              </a:rPr>
              <a:t>Clausal </a:t>
            </a:r>
            <a:r>
              <a:rPr lang="en-US" altLang="zh-CN" dirty="0" smtClean="0">
                <a:ea typeface="宋体" charset="-122"/>
              </a:rPr>
              <a:t>Form (</a:t>
            </a:r>
            <a:r>
              <a:rPr lang="en-US" altLang="zh-CN" dirty="0" smtClean="0">
                <a:solidFill>
                  <a:srgbClr val="FF0000"/>
                </a:solidFill>
                <a:ea typeface="宋体" charset="-122"/>
              </a:rPr>
              <a:t>Review</a:t>
            </a:r>
            <a:r>
              <a:rPr lang="en-US" altLang="zh-CN" dirty="0" smtClean="0">
                <a:ea typeface="宋体" charset="-122"/>
              </a:rPr>
              <a:t>)</a:t>
            </a:r>
            <a:endParaRPr lang="en-US" altLang="zh-CN" dirty="0">
              <a:ea typeface="宋体" charset="-122"/>
            </a:endParaRPr>
          </a:p>
        </p:txBody>
      </p:sp>
      <p:sp>
        <p:nvSpPr>
          <p:cNvPr id="57347" name="Text Box 3"/>
          <p:cNvSpPr txBox="1">
            <a:spLocks noChangeArrowheads="1"/>
          </p:cNvSpPr>
          <p:nvPr/>
        </p:nvSpPr>
        <p:spPr bwMode="auto">
          <a:xfrm>
            <a:off x="762000" y="1066800"/>
            <a:ext cx="7772400" cy="2647950"/>
          </a:xfrm>
          <a:prstGeom prst="rect">
            <a:avLst/>
          </a:prstGeom>
          <a:noFill/>
          <a:ln w="9525">
            <a:noFill/>
            <a:miter lim="800000"/>
            <a:headEnd/>
            <a:tailEnd/>
          </a:ln>
          <a:effectLst/>
        </p:spPr>
        <p:txBody>
          <a:bodyPr>
            <a:spAutoFit/>
          </a:bodyPr>
          <a:lstStyle/>
          <a:p>
            <a:pPr algn="l"/>
            <a:r>
              <a:rPr lang="en-US" altLang="zh-CN" b="0">
                <a:ea typeface="宋体" charset="-122"/>
              </a:rPr>
              <a:t>Propositional resolution works only on expressions in </a:t>
            </a:r>
            <a:r>
              <a:rPr lang="en-US" altLang="zh-CN" b="0" i="1">
                <a:ea typeface="宋体" charset="-122"/>
              </a:rPr>
              <a:t>clausal form</a:t>
            </a:r>
            <a:r>
              <a:rPr lang="en-US" altLang="zh-CN" b="0">
                <a:ea typeface="宋体" charset="-122"/>
              </a:rPr>
              <a:t>.</a:t>
            </a:r>
          </a:p>
          <a:p>
            <a:pPr algn="l"/>
            <a:endParaRPr lang="en-US" altLang="zh-CN" b="0">
              <a:ea typeface="宋体" charset="-122"/>
            </a:endParaRPr>
          </a:p>
          <a:p>
            <a:pPr algn="l"/>
            <a:endParaRPr lang="en-US" altLang="zh-CN" b="0">
              <a:ea typeface="宋体" charset="-122"/>
            </a:endParaRPr>
          </a:p>
          <a:p>
            <a:pPr algn="l"/>
            <a:r>
              <a:rPr lang="en-US" altLang="zh-CN" b="0">
                <a:ea typeface="宋体" charset="-122"/>
              </a:rPr>
              <a:t>Fortunately, it is possible to convert any set of propositional calculus sentences into an equivalent set of sentences in clausal form (same as CNF)</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29E7BE1-FB2A-4A13-BCDE-78123ED0CE9D}" type="slidenum">
              <a:rPr lang="zh-CN" altLang="en-US"/>
              <a:pPr/>
              <a:t>5</a:t>
            </a:fld>
            <a:endParaRPr lang="en-US" altLang="zh-CN"/>
          </a:p>
        </p:txBody>
      </p:sp>
      <p:sp>
        <p:nvSpPr>
          <p:cNvPr id="45058" name="Rectangle 2"/>
          <p:cNvSpPr>
            <a:spLocks noGrp="1" noChangeArrowheads="1"/>
          </p:cNvSpPr>
          <p:nvPr>
            <p:ph type="title"/>
          </p:nvPr>
        </p:nvSpPr>
        <p:spPr/>
        <p:txBody>
          <a:bodyPr/>
          <a:lstStyle/>
          <a:p>
            <a:r>
              <a:rPr lang="en-US" altLang="zh-CN">
                <a:ea typeface="宋体" charset="-122"/>
              </a:rPr>
              <a:t>Clausal Form</a:t>
            </a:r>
          </a:p>
        </p:txBody>
      </p:sp>
      <p:sp>
        <p:nvSpPr>
          <p:cNvPr id="45060" name="Text Box 4"/>
          <p:cNvSpPr txBox="1">
            <a:spLocks noChangeArrowheads="1"/>
          </p:cNvSpPr>
          <p:nvPr/>
        </p:nvSpPr>
        <p:spPr bwMode="auto">
          <a:xfrm>
            <a:off x="685800" y="1143000"/>
            <a:ext cx="7924800" cy="5262979"/>
          </a:xfrm>
          <a:prstGeom prst="rect">
            <a:avLst/>
          </a:prstGeom>
          <a:noFill/>
          <a:ln w="9525">
            <a:noFill/>
            <a:miter lim="800000"/>
            <a:headEnd/>
            <a:tailEnd/>
          </a:ln>
          <a:effectLst/>
        </p:spPr>
        <p:txBody>
          <a:bodyPr>
            <a:spAutoFit/>
          </a:bodyPr>
          <a:lstStyle/>
          <a:p>
            <a:pPr algn="l"/>
            <a:r>
              <a:rPr lang="en-US" altLang="zh-CN" b="0" dirty="0">
                <a:ea typeface="宋体" charset="-122"/>
              </a:rPr>
              <a:t>A </a:t>
            </a:r>
            <a:r>
              <a:rPr lang="en-US" altLang="zh-CN" b="0" i="1" dirty="0">
                <a:ea typeface="宋体" charset="-122"/>
              </a:rPr>
              <a:t>literal</a:t>
            </a:r>
            <a:r>
              <a:rPr lang="en-US" altLang="zh-CN" b="0" dirty="0">
                <a:ea typeface="宋体" charset="-122"/>
              </a:rPr>
              <a:t> is either an atomic sentence or a negation of an atomic sentence.</a:t>
            </a:r>
          </a:p>
          <a:p>
            <a:r>
              <a:rPr lang="en-US" altLang="zh-CN" b="0" i="1" dirty="0">
                <a:ea typeface="宋体" charset="-122"/>
              </a:rPr>
              <a:t>P</a:t>
            </a:r>
          </a:p>
          <a:p>
            <a:r>
              <a:rPr lang="en-US" altLang="zh-CN" b="0" dirty="0">
                <a:ea typeface="宋体" charset="-122"/>
                <a:sym typeface="Symbol" pitchFamily="18" charset="2"/>
              </a:rPr>
              <a:t>~</a:t>
            </a:r>
            <a:r>
              <a:rPr lang="en-US" altLang="zh-CN" b="0" i="1" dirty="0">
                <a:ea typeface="宋体" charset="-122"/>
                <a:sym typeface="Symbol" pitchFamily="18" charset="2"/>
              </a:rPr>
              <a:t>P</a:t>
            </a:r>
          </a:p>
          <a:p>
            <a:pPr algn="l"/>
            <a:endParaRPr lang="en-US" altLang="zh-CN" b="0" i="1" dirty="0">
              <a:ea typeface="宋体" charset="-122"/>
              <a:sym typeface="Symbol" pitchFamily="18" charset="2"/>
            </a:endParaRPr>
          </a:p>
          <a:p>
            <a:pPr algn="l"/>
            <a:r>
              <a:rPr lang="en-US" altLang="zh-CN" b="0" dirty="0">
                <a:ea typeface="宋体" charset="-122"/>
              </a:rPr>
              <a:t>A </a:t>
            </a:r>
            <a:r>
              <a:rPr lang="en-US" altLang="zh-CN" b="0" i="1" dirty="0">
                <a:ea typeface="宋体" charset="-122"/>
              </a:rPr>
              <a:t>clausal sentence</a:t>
            </a:r>
            <a:r>
              <a:rPr lang="en-US" altLang="zh-CN" b="0" dirty="0">
                <a:ea typeface="宋体" charset="-122"/>
              </a:rPr>
              <a:t> is either a literal or a disjunction of literals.</a:t>
            </a:r>
          </a:p>
          <a:p>
            <a:r>
              <a:rPr lang="en-US" altLang="zh-CN" b="0" i="1" dirty="0">
                <a:ea typeface="宋体" charset="-122"/>
              </a:rPr>
              <a:t>P</a:t>
            </a:r>
          </a:p>
          <a:p>
            <a:r>
              <a:rPr lang="en-US" altLang="zh-CN" b="0" dirty="0">
                <a:ea typeface="宋体" charset="-122"/>
                <a:sym typeface="Symbol" pitchFamily="18" charset="2"/>
              </a:rPr>
              <a:t>~</a:t>
            </a:r>
            <a:r>
              <a:rPr lang="en-US" altLang="zh-CN" b="0" i="1" dirty="0">
                <a:ea typeface="宋体" charset="-122"/>
                <a:sym typeface="Symbol" pitchFamily="18" charset="2"/>
              </a:rPr>
              <a:t>P</a:t>
            </a:r>
          </a:p>
          <a:p>
            <a:r>
              <a:rPr lang="en-US" altLang="zh-CN" b="0" i="1" dirty="0">
                <a:ea typeface="宋体" charset="-122"/>
                <a:sym typeface="Symbol" pitchFamily="18" charset="2"/>
              </a:rPr>
              <a:t>P</a:t>
            </a:r>
            <a:r>
              <a:rPr lang="en-US" altLang="zh-CN" b="0" dirty="0">
                <a:ea typeface="宋体" charset="-122"/>
                <a:sym typeface="Symbol" pitchFamily="18" charset="2"/>
              </a:rPr>
              <a:t> </a:t>
            </a:r>
            <a:r>
              <a:rPr lang="en-US" altLang="zh-CN" b="0" i="1" dirty="0">
                <a:ea typeface="宋体" charset="-122"/>
                <a:sym typeface="Symbol" pitchFamily="18" charset="2"/>
              </a:rPr>
              <a:t>Q</a:t>
            </a:r>
          </a:p>
          <a:p>
            <a:pPr algn="l"/>
            <a:endParaRPr lang="en-US" altLang="zh-CN" b="0" dirty="0">
              <a:ea typeface="宋体" charset="-122"/>
            </a:endParaRPr>
          </a:p>
          <a:p>
            <a:pPr algn="l"/>
            <a:r>
              <a:rPr lang="en-US" altLang="zh-CN" b="0" dirty="0">
                <a:ea typeface="宋体" charset="-122"/>
              </a:rPr>
              <a:t>A </a:t>
            </a:r>
            <a:r>
              <a:rPr lang="en-US" altLang="zh-CN" b="0" i="1" dirty="0">
                <a:ea typeface="宋体" charset="-122"/>
              </a:rPr>
              <a:t>clause</a:t>
            </a:r>
            <a:r>
              <a:rPr lang="en-US" altLang="zh-CN" b="0" dirty="0">
                <a:ea typeface="宋体" charset="-122"/>
              </a:rPr>
              <a:t> is a set of </a:t>
            </a:r>
            <a:r>
              <a:rPr lang="en-US" altLang="zh-CN" b="0" dirty="0" smtClean="0">
                <a:ea typeface="宋体" charset="-122"/>
              </a:rPr>
              <a:t>literals (</a:t>
            </a:r>
            <a:r>
              <a:rPr lang="en-US" altLang="zh-CN" b="0" dirty="0" smtClean="0">
                <a:solidFill>
                  <a:srgbClr val="FF0000"/>
                </a:solidFill>
                <a:ea typeface="宋体" charset="-122"/>
              </a:rPr>
              <a:t>same as above</a:t>
            </a:r>
            <a:r>
              <a:rPr lang="en-US" altLang="zh-CN" b="0" dirty="0" smtClean="0">
                <a:ea typeface="宋体" charset="-122"/>
              </a:rPr>
              <a:t>).</a:t>
            </a:r>
            <a:endParaRPr lang="en-US" altLang="zh-CN" b="0" dirty="0">
              <a:ea typeface="宋体" charset="-122"/>
            </a:endParaRPr>
          </a:p>
          <a:p>
            <a:r>
              <a:rPr lang="en-US" altLang="zh-CN" b="0" dirty="0">
                <a:ea typeface="宋体" charset="-122"/>
              </a:rPr>
              <a:t>{</a:t>
            </a:r>
            <a:r>
              <a:rPr lang="en-US" altLang="zh-CN" b="0" i="1" dirty="0">
                <a:ea typeface="宋体" charset="-122"/>
              </a:rPr>
              <a:t>P</a:t>
            </a:r>
            <a:r>
              <a:rPr lang="en-US" altLang="zh-CN" b="0" dirty="0">
                <a:ea typeface="宋体" charset="-122"/>
              </a:rPr>
              <a:t>}</a:t>
            </a:r>
            <a:endParaRPr lang="en-US" altLang="zh-CN" b="0" i="1" dirty="0">
              <a:ea typeface="宋体" charset="-122"/>
            </a:endParaRPr>
          </a:p>
          <a:p>
            <a:r>
              <a:rPr lang="en-US" altLang="zh-CN" b="0" dirty="0">
                <a:ea typeface="宋体" charset="-122"/>
              </a:rPr>
              <a:t>{</a:t>
            </a:r>
            <a:r>
              <a:rPr lang="en-US" altLang="zh-CN" b="0" dirty="0">
                <a:ea typeface="宋体" charset="-122"/>
                <a:sym typeface="Symbol" pitchFamily="18" charset="2"/>
              </a:rPr>
              <a:t>~</a:t>
            </a:r>
            <a:r>
              <a:rPr lang="en-US" altLang="zh-CN" b="0" i="1" dirty="0">
                <a:ea typeface="宋体" charset="-122"/>
                <a:sym typeface="Symbol" pitchFamily="18" charset="2"/>
              </a:rPr>
              <a:t>P</a:t>
            </a:r>
            <a:r>
              <a:rPr lang="en-US" altLang="zh-CN" b="0" dirty="0">
                <a:ea typeface="宋体" charset="-122"/>
                <a:sym typeface="Symbol" pitchFamily="18" charset="2"/>
              </a:rPr>
              <a:t>}</a:t>
            </a:r>
            <a:endParaRPr lang="en-US" altLang="zh-CN" b="0" i="1" dirty="0">
              <a:ea typeface="宋体" charset="-122"/>
              <a:sym typeface="Symbol" pitchFamily="18" charset="2"/>
            </a:endParaRPr>
          </a:p>
          <a:p>
            <a:r>
              <a:rPr lang="en-US" altLang="zh-CN" b="0" dirty="0">
                <a:ea typeface="宋体" charset="-122"/>
              </a:rPr>
              <a:t>{</a:t>
            </a:r>
            <a:r>
              <a:rPr lang="en-US" altLang="zh-CN" b="0" i="1" dirty="0">
                <a:ea typeface="宋体" charset="-122"/>
                <a:sym typeface="Symbol" pitchFamily="18" charset="2"/>
              </a:rPr>
              <a:t>P</a:t>
            </a:r>
            <a:r>
              <a:rPr lang="en-US" altLang="zh-CN" b="0" dirty="0">
                <a:ea typeface="宋体" charset="-122"/>
                <a:sym typeface="Symbol" pitchFamily="18" charset="2"/>
              </a:rPr>
              <a:t>,</a:t>
            </a:r>
            <a:r>
              <a:rPr lang="en-US" altLang="zh-CN" b="0" i="1" dirty="0">
                <a:ea typeface="宋体" charset="-122"/>
                <a:sym typeface="Symbol" pitchFamily="18" charset="2"/>
              </a:rPr>
              <a:t>Q</a:t>
            </a:r>
            <a:r>
              <a:rPr lang="en-US" altLang="zh-CN" b="0" dirty="0">
                <a:ea typeface="宋体" charset="-122"/>
                <a:sym typeface="Symbol" pitchFamily="18" charset="2"/>
              </a:rP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9029744D-8170-476C-B287-9D3D134F8F0B}" type="slidenum">
              <a:rPr lang="zh-CN" altLang="en-US"/>
              <a:pPr/>
              <a:t>6</a:t>
            </a:fld>
            <a:endParaRPr lang="en-US" altLang="zh-CN"/>
          </a:p>
        </p:txBody>
      </p:sp>
      <p:sp>
        <p:nvSpPr>
          <p:cNvPr id="13314" name="Rectangle 2"/>
          <p:cNvSpPr>
            <a:spLocks noGrp="1" noChangeArrowheads="1"/>
          </p:cNvSpPr>
          <p:nvPr>
            <p:ph type="title"/>
          </p:nvPr>
        </p:nvSpPr>
        <p:spPr/>
        <p:txBody>
          <a:bodyPr/>
          <a:lstStyle/>
          <a:p>
            <a:r>
              <a:rPr lang="en-US" altLang="zh-CN">
                <a:ea typeface="宋体" charset="-122"/>
              </a:rPr>
              <a:t>Empty Sets</a:t>
            </a:r>
          </a:p>
        </p:txBody>
      </p:sp>
      <p:sp>
        <p:nvSpPr>
          <p:cNvPr id="13316" name="Text Box 4"/>
          <p:cNvSpPr txBox="1">
            <a:spLocks noChangeArrowheads="1"/>
          </p:cNvSpPr>
          <p:nvPr/>
        </p:nvSpPr>
        <p:spPr bwMode="auto">
          <a:xfrm>
            <a:off x="914400" y="1143000"/>
            <a:ext cx="7391400" cy="1187450"/>
          </a:xfrm>
          <a:prstGeom prst="rect">
            <a:avLst/>
          </a:prstGeom>
          <a:noFill/>
          <a:ln w="9525">
            <a:noFill/>
            <a:miter lim="800000"/>
            <a:headEnd/>
            <a:tailEnd/>
          </a:ln>
          <a:effectLst/>
        </p:spPr>
        <p:txBody>
          <a:bodyPr>
            <a:spAutoFit/>
          </a:bodyPr>
          <a:lstStyle/>
          <a:p>
            <a:pPr algn="l"/>
            <a:r>
              <a:rPr lang="en-US" altLang="zh-CN" b="0">
                <a:ea typeface="宋体" charset="-122"/>
              </a:rPr>
              <a:t>The empty clause {} is unsatisfiable.</a:t>
            </a:r>
          </a:p>
          <a:p>
            <a:pPr algn="l"/>
            <a:endParaRPr lang="en-US" altLang="zh-CN" b="0">
              <a:ea typeface="宋体" charset="-122"/>
            </a:endParaRPr>
          </a:p>
          <a:p>
            <a:pPr algn="l"/>
            <a:r>
              <a:rPr lang="en-US" altLang="zh-CN" b="0">
                <a:ea typeface="宋体" charset="-122"/>
              </a:rPr>
              <a:t>Why? It is equivalent to an empty disjunction.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A6BBC4D9-E253-46CF-8E24-B3E3C6B4BB1C}" type="slidenum">
              <a:rPr lang="zh-CN" altLang="en-US"/>
              <a:pPr/>
              <a:t>7</a:t>
            </a:fld>
            <a:endParaRPr lang="en-US" altLang="zh-CN"/>
          </a:p>
        </p:txBody>
      </p:sp>
      <p:sp>
        <p:nvSpPr>
          <p:cNvPr id="20526" name="Text Box 46"/>
          <p:cNvSpPr txBox="1">
            <a:spLocks noChangeArrowheads="1"/>
          </p:cNvSpPr>
          <p:nvPr/>
        </p:nvSpPr>
        <p:spPr bwMode="auto">
          <a:xfrm>
            <a:off x="685800" y="1143000"/>
            <a:ext cx="7924800" cy="3378200"/>
          </a:xfrm>
          <a:prstGeom prst="rect">
            <a:avLst/>
          </a:prstGeom>
          <a:noFill/>
          <a:ln w="9525">
            <a:noFill/>
            <a:miter lim="800000"/>
            <a:headEnd/>
            <a:tailEnd/>
          </a:ln>
          <a:effectLst/>
        </p:spPr>
        <p:txBody>
          <a:bodyPr>
            <a:spAutoFit/>
          </a:bodyPr>
          <a:lstStyle/>
          <a:p>
            <a:pPr algn="l"/>
            <a:r>
              <a:rPr lang="en-US" altLang="zh-CN" b="0">
                <a:ea typeface="宋体" charset="-122"/>
              </a:rPr>
              <a:t>Implications Out:</a:t>
            </a:r>
          </a:p>
          <a:p>
            <a:pPr algn="l"/>
            <a:endParaRPr lang="en-US" altLang="zh-CN" b="0">
              <a:ea typeface="宋体" charset="-122"/>
            </a:endParaRPr>
          </a:p>
          <a:p>
            <a:pPr algn="l"/>
            <a:endParaRPr lang="en-US" altLang="zh-CN" b="0">
              <a:ea typeface="宋体" charset="-122"/>
            </a:endParaRPr>
          </a:p>
          <a:p>
            <a:pPr algn="l"/>
            <a:endParaRPr lang="en-US" altLang="zh-CN" b="0">
              <a:ea typeface="宋体" charset="-122"/>
            </a:endParaRPr>
          </a:p>
          <a:p>
            <a:pPr algn="l"/>
            <a:endParaRPr lang="en-US" altLang="zh-CN" b="0">
              <a:ea typeface="宋体" charset="-122"/>
            </a:endParaRPr>
          </a:p>
          <a:p>
            <a:pPr algn="l"/>
            <a:endParaRPr lang="en-US" altLang="zh-CN" b="0">
              <a:ea typeface="宋体" charset="-122"/>
            </a:endParaRPr>
          </a:p>
          <a:p>
            <a:pPr algn="l"/>
            <a:endParaRPr lang="en-US" altLang="zh-CN" b="0">
              <a:ea typeface="宋体" charset="-122"/>
            </a:endParaRPr>
          </a:p>
          <a:p>
            <a:pPr algn="l"/>
            <a:r>
              <a:rPr lang="en-US" altLang="zh-CN" b="0">
                <a:ea typeface="宋体" charset="-122"/>
              </a:rPr>
              <a:t>Negations In:</a:t>
            </a:r>
          </a:p>
          <a:p>
            <a:pPr>
              <a:spcBef>
                <a:spcPct val="50000"/>
              </a:spcBef>
            </a:pPr>
            <a:endParaRPr lang="zh-CN" altLang="en-US" b="0">
              <a:ea typeface="宋体" charset="-122"/>
            </a:endParaRPr>
          </a:p>
        </p:txBody>
      </p:sp>
      <p:sp>
        <p:nvSpPr>
          <p:cNvPr id="20482" name="Rectangle 2"/>
          <p:cNvSpPr>
            <a:spLocks noGrp="1" noChangeArrowheads="1"/>
          </p:cNvSpPr>
          <p:nvPr>
            <p:ph type="title"/>
          </p:nvPr>
        </p:nvSpPr>
        <p:spPr/>
        <p:txBody>
          <a:bodyPr/>
          <a:lstStyle/>
          <a:p>
            <a:r>
              <a:rPr lang="en-US" altLang="zh-CN">
                <a:ea typeface="宋体" charset="-122"/>
              </a:rPr>
              <a:t>Conversion to Clausal Form (or CNF)</a:t>
            </a:r>
          </a:p>
        </p:txBody>
      </p:sp>
      <p:graphicFrame>
        <p:nvGraphicFramePr>
          <p:cNvPr id="20527" name="Object 47"/>
          <p:cNvGraphicFramePr>
            <a:graphicFrameLocks noChangeAspect="1"/>
          </p:cNvGraphicFramePr>
          <p:nvPr>
            <p:ph sz="half" idx="1"/>
          </p:nvPr>
        </p:nvGraphicFramePr>
        <p:xfrm>
          <a:off x="2268538" y="1844675"/>
          <a:ext cx="5183187" cy="1116013"/>
        </p:xfrm>
        <a:graphic>
          <a:graphicData uri="http://schemas.openxmlformats.org/presentationml/2006/ole">
            <p:oleObj spid="_x0000_s20527" name="Equation" r:id="rId4" imgW="2120760" imgH="457200" progId="">
              <p:embed/>
            </p:oleObj>
          </a:graphicData>
        </a:graphic>
      </p:graphicFrame>
      <p:graphicFrame>
        <p:nvGraphicFramePr>
          <p:cNvPr id="20529" name="Object 49"/>
          <p:cNvGraphicFramePr>
            <a:graphicFrameLocks noChangeAspect="1"/>
          </p:cNvGraphicFramePr>
          <p:nvPr>
            <p:ph sz="half" idx="2"/>
          </p:nvPr>
        </p:nvGraphicFramePr>
        <p:xfrm>
          <a:off x="2627313" y="4365625"/>
          <a:ext cx="3816350" cy="1590675"/>
        </p:xfrm>
        <a:graphic>
          <a:graphicData uri="http://schemas.openxmlformats.org/presentationml/2006/ole">
            <p:oleObj spid="_x0000_s20529" name="Equation" r:id="rId5" imgW="1523880" imgH="634680" progId="">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49C62C19-8FB8-4D69-A9B5-D42C2B499BA5}" type="slidenum">
              <a:rPr lang="zh-CN" altLang="en-US"/>
              <a:pPr/>
              <a:t>8</a:t>
            </a:fld>
            <a:endParaRPr lang="en-US" altLang="zh-CN"/>
          </a:p>
        </p:txBody>
      </p:sp>
      <p:sp>
        <p:nvSpPr>
          <p:cNvPr id="22530" name="Rectangle 2"/>
          <p:cNvSpPr>
            <a:spLocks noGrp="1" noChangeArrowheads="1"/>
          </p:cNvSpPr>
          <p:nvPr>
            <p:ph type="title"/>
          </p:nvPr>
        </p:nvSpPr>
        <p:spPr/>
        <p:txBody>
          <a:bodyPr/>
          <a:lstStyle/>
          <a:p>
            <a:r>
              <a:rPr lang="en-US" altLang="zh-CN">
                <a:ea typeface="宋体" charset="-122"/>
              </a:rPr>
              <a:t>Conversion to Clausal Form</a:t>
            </a:r>
          </a:p>
        </p:txBody>
      </p:sp>
      <p:graphicFrame>
        <p:nvGraphicFramePr>
          <p:cNvPr id="22566" name="Object 38"/>
          <p:cNvGraphicFramePr>
            <a:graphicFrameLocks noChangeAspect="1"/>
          </p:cNvGraphicFramePr>
          <p:nvPr>
            <p:ph sz="half" idx="1"/>
          </p:nvPr>
        </p:nvGraphicFramePr>
        <p:xfrm>
          <a:off x="1952625" y="1844675"/>
          <a:ext cx="4662488" cy="2555875"/>
        </p:xfrm>
        <a:graphic>
          <a:graphicData uri="http://schemas.openxmlformats.org/presentationml/2006/ole">
            <p:oleObj spid="_x0000_s22566" name="Equation" r:id="rId4" imgW="2501640" imgH="1371600" progId="">
              <p:embed/>
            </p:oleObj>
          </a:graphicData>
        </a:graphic>
      </p:graphicFrame>
      <p:sp>
        <p:nvSpPr>
          <p:cNvPr id="22563" name="Text Box 35"/>
          <p:cNvSpPr txBox="1">
            <a:spLocks noChangeArrowheads="1"/>
          </p:cNvSpPr>
          <p:nvPr/>
        </p:nvSpPr>
        <p:spPr bwMode="auto">
          <a:xfrm>
            <a:off x="685800" y="1143000"/>
            <a:ext cx="7924800" cy="3743325"/>
          </a:xfrm>
          <a:prstGeom prst="rect">
            <a:avLst/>
          </a:prstGeom>
          <a:noFill/>
          <a:ln w="9525">
            <a:noFill/>
            <a:miter lim="800000"/>
            <a:headEnd/>
            <a:tailEnd/>
          </a:ln>
          <a:effectLst/>
        </p:spPr>
        <p:txBody>
          <a:bodyPr>
            <a:spAutoFit/>
          </a:bodyPr>
          <a:lstStyle/>
          <a:p>
            <a:pPr algn="l"/>
            <a:r>
              <a:rPr lang="en-US" altLang="zh-CN" b="0" dirty="0">
                <a:ea typeface="宋体" charset="-122"/>
              </a:rPr>
              <a:t>Distribution</a:t>
            </a:r>
          </a:p>
          <a:p>
            <a:pPr algn="l"/>
            <a:endParaRPr lang="en-US" altLang="zh-CN" b="0" dirty="0">
              <a:ea typeface="宋体" charset="-122"/>
            </a:endParaRPr>
          </a:p>
          <a:p>
            <a:pPr algn="l"/>
            <a:endParaRPr lang="en-US" altLang="zh-CN" b="0" dirty="0">
              <a:ea typeface="宋体" charset="-122"/>
            </a:endParaRPr>
          </a:p>
          <a:p>
            <a:pPr algn="l"/>
            <a:endParaRPr lang="en-US" altLang="zh-CN" b="0" dirty="0">
              <a:ea typeface="宋体" charset="-122"/>
            </a:endParaRPr>
          </a:p>
          <a:p>
            <a:pPr algn="l"/>
            <a:endParaRPr lang="en-US" altLang="zh-CN" b="0" dirty="0">
              <a:ea typeface="宋体" charset="-122"/>
            </a:endParaRPr>
          </a:p>
          <a:p>
            <a:pPr algn="l"/>
            <a:endParaRPr lang="en-US" altLang="zh-CN" b="0" dirty="0">
              <a:ea typeface="宋体" charset="-122"/>
            </a:endParaRPr>
          </a:p>
          <a:p>
            <a:pPr algn="l"/>
            <a:endParaRPr lang="en-US" altLang="zh-CN" b="0" dirty="0">
              <a:ea typeface="宋体" charset="-122"/>
            </a:endParaRPr>
          </a:p>
          <a:p>
            <a:pPr algn="l"/>
            <a:endParaRPr lang="en-US" altLang="zh-CN" b="0" dirty="0">
              <a:ea typeface="宋体" charset="-122"/>
            </a:endParaRPr>
          </a:p>
          <a:p>
            <a:pPr algn="l"/>
            <a:endParaRPr lang="en-US" altLang="zh-CN" b="0" dirty="0">
              <a:ea typeface="宋体" charset="-122"/>
            </a:endParaRPr>
          </a:p>
          <a:p>
            <a:pPr algn="l"/>
            <a:r>
              <a:rPr lang="en-US" altLang="zh-CN" b="0" dirty="0">
                <a:ea typeface="宋体" charset="-122"/>
              </a:rPr>
              <a:t>Operators Out</a:t>
            </a:r>
          </a:p>
        </p:txBody>
      </p:sp>
      <p:graphicFrame>
        <p:nvGraphicFramePr>
          <p:cNvPr id="22568" name="Object 40"/>
          <p:cNvGraphicFramePr>
            <a:graphicFrameLocks noChangeAspect="1"/>
          </p:cNvGraphicFramePr>
          <p:nvPr>
            <p:ph sz="half" idx="2"/>
          </p:nvPr>
        </p:nvGraphicFramePr>
        <p:xfrm>
          <a:off x="2268538" y="5084763"/>
          <a:ext cx="3744912" cy="963612"/>
        </p:xfrm>
        <a:graphic>
          <a:graphicData uri="http://schemas.openxmlformats.org/presentationml/2006/ole">
            <p:oleObj spid="_x0000_s22568" name="Equation" r:id="rId5" imgW="1777680" imgH="457200" progId="">
              <p:embed/>
            </p:oleObj>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3D1BBCB-7AD8-4FA7-B14A-ECB6FC117466}" type="slidenum">
              <a:rPr lang="zh-CN" altLang="en-US"/>
              <a:pPr/>
              <a:t>9</a:t>
            </a:fld>
            <a:endParaRPr lang="en-US" altLang="zh-CN"/>
          </a:p>
        </p:txBody>
      </p:sp>
      <p:sp>
        <p:nvSpPr>
          <p:cNvPr id="12290" name="Rectangle 2"/>
          <p:cNvSpPr>
            <a:spLocks noGrp="1" noChangeArrowheads="1"/>
          </p:cNvSpPr>
          <p:nvPr>
            <p:ph type="title"/>
          </p:nvPr>
        </p:nvSpPr>
        <p:spPr/>
        <p:txBody>
          <a:bodyPr/>
          <a:lstStyle/>
          <a:p>
            <a:r>
              <a:rPr lang="en-US" altLang="zh-CN">
                <a:ea typeface="宋体" charset="-122"/>
              </a:rPr>
              <a:t>Example</a:t>
            </a:r>
          </a:p>
        </p:txBody>
      </p:sp>
      <p:graphicFrame>
        <p:nvGraphicFramePr>
          <p:cNvPr id="12378" name="Object 90"/>
          <p:cNvGraphicFramePr>
            <a:graphicFrameLocks noChangeAspect="1"/>
          </p:cNvGraphicFramePr>
          <p:nvPr>
            <p:ph idx="1"/>
          </p:nvPr>
        </p:nvGraphicFramePr>
        <p:xfrm>
          <a:off x="3276600" y="2112963"/>
          <a:ext cx="1960563" cy="2416175"/>
        </p:xfrm>
        <a:graphic>
          <a:graphicData uri="http://schemas.openxmlformats.org/presentationml/2006/ole">
            <p:oleObj spid="_x0000_s12378" name="Equation" r:id="rId4" imgW="1091880" imgH="1346040" progId="">
              <p:embed/>
            </p:oleObj>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11116</TotalTime>
  <Words>978</Words>
  <Application>Microsoft Office PowerPoint</Application>
  <PresentationFormat>On-screen Show (4:3)</PresentationFormat>
  <Paragraphs>248</Paragraphs>
  <Slides>31</Slides>
  <Notes>27</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3" baseType="lpstr">
      <vt:lpstr>Default Design</vt:lpstr>
      <vt:lpstr>Equation</vt:lpstr>
      <vt:lpstr>A list of proof systems you are learning</vt:lpstr>
      <vt:lpstr>Propositional Resolution</vt:lpstr>
      <vt:lpstr>Propositional Resolution</vt:lpstr>
      <vt:lpstr>Clausal Form (Review)</vt:lpstr>
      <vt:lpstr>Clausal Form</vt:lpstr>
      <vt:lpstr>Empty Sets</vt:lpstr>
      <vt:lpstr>Conversion to Clausal Form (or CNF)</vt:lpstr>
      <vt:lpstr>Conversion to Clausal Form</vt:lpstr>
      <vt:lpstr>Example</vt:lpstr>
      <vt:lpstr>Example</vt:lpstr>
      <vt:lpstr>Resolution Principle</vt:lpstr>
      <vt:lpstr>Issues</vt:lpstr>
      <vt:lpstr>Issues</vt:lpstr>
      <vt:lpstr>Special Cases</vt:lpstr>
      <vt:lpstr>Incompleteness?</vt:lpstr>
      <vt:lpstr>Answer</vt:lpstr>
      <vt:lpstr>Example</vt:lpstr>
      <vt:lpstr>Example</vt:lpstr>
      <vt:lpstr>Slide 19</vt:lpstr>
      <vt:lpstr>Slide 20</vt:lpstr>
      <vt:lpstr>Example</vt:lpstr>
      <vt:lpstr>Soundness and Completeness</vt:lpstr>
      <vt:lpstr>Two Finger Method</vt:lpstr>
      <vt:lpstr>Slide 24</vt:lpstr>
      <vt:lpstr>Two Finger Method</vt:lpstr>
      <vt:lpstr>TFM With Identical Clause Elimination</vt:lpstr>
      <vt:lpstr>TFM With ICE, Complement Detection</vt:lpstr>
      <vt:lpstr>Termination</vt:lpstr>
      <vt:lpstr>Decidability of Propositional Entailment</vt:lpstr>
      <vt:lpstr>Horn Clauses and Horn Chains</vt:lpstr>
      <vt:lpstr>Complexity</vt:lpstr>
    </vt:vector>
  </TitlesOfParts>
  <Company>Stanford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Michael Genesereth</dc:creator>
  <cp:lastModifiedBy>Prof. Ling</cp:lastModifiedBy>
  <cp:revision>225</cp:revision>
  <cp:lastPrinted>2002-04-11T19:45:53Z</cp:lastPrinted>
  <dcterms:created xsi:type="dcterms:W3CDTF">2001-04-03T17:58:08Z</dcterms:created>
  <dcterms:modified xsi:type="dcterms:W3CDTF">2021-09-29T13:07:13Z</dcterms:modified>
</cp:coreProperties>
</file>