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41"/>
  </p:notesMasterIdLst>
  <p:sldIdLst>
    <p:sldId id="379" r:id="rId6"/>
    <p:sldId id="257" r:id="rId7"/>
    <p:sldId id="260" r:id="rId8"/>
    <p:sldId id="337" r:id="rId9"/>
    <p:sldId id="341" r:id="rId10"/>
    <p:sldId id="399" r:id="rId11"/>
    <p:sldId id="401" r:id="rId12"/>
    <p:sldId id="400" r:id="rId13"/>
    <p:sldId id="402" r:id="rId14"/>
    <p:sldId id="386" r:id="rId15"/>
    <p:sldId id="387" r:id="rId16"/>
    <p:sldId id="390" r:id="rId17"/>
    <p:sldId id="391" r:id="rId18"/>
    <p:sldId id="345" r:id="rId19"/>
    <p:sldId id="315" r:id="rId20"/>
    <p:sldId id="274" r:id="rId21"/>
    <p:sldId id="352" r:id="rId22"/>
    <p:sldId id="357" r:id="rId23"/>
    <p:sldId id="320" r:id="rId24"/>
    <p:sldId id="392" r:id="rId25"/>
    <p:sldId id="334" r:id="rId26"/>
    <p:sldId id="394" r:id="rId27"/>
    <p:sldId id="335" r:id="rId28"/>
    <p:sldId id="396" r:id="rId29"/>
    <p:sldId id="278" r:id="rId30"/>
    <p:sldId id="348" r:id="rId31"/>
    <p:sldId id="333" r:id="rId32"/>
    <p:sldId id="398" r:id="rId33"/>
    <p:sldId id="378" r:id="rId34"/>
    <p:sldId id="397" r:id="rId35"/>
    <p:sldId id="303" r:id="rId36"/>
    <p:sldId id="329" r:id="rId37"/>
    <p:sldId id="314" r:id="rId38"/>
    <p:sldId id="310" r:id="rId39"/>
    <p:sldId id="311"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userDrawn="1">
          <p15:clr>
            <a:srgbClr val="A4A3A4"/>
          </p15:clr>
        </p15:guide>
        <p15:guide id="2" pos="2880">
          <p15:clr>
            <a:srgbClr val="A4A3A4"/>
          </p15:clr>
        </p15:guide>
        <p15:guide id="3" orient="horz" pos="288" userDrawn="1">
          <p15:clr>
            <a:srgbClr val="A4A3A4"/>
          </p15:clr>
        </p15:guide>
        <p15:guide id="4" orient="horz" pos="369" userDrawn="1">
          <p15:clr>
            <a:srgbClr val="A4A3A4"/>
          </p15:clr>
        </p15:guide>
        <p15:guide id="5" orient="horz" pos="518" userDrawn="1">
          <p15:clr>
            <a:srgbClr val="A4A3A4"/>
          </p15:clr>
        </p15:guide>
        <p15:guide id="6" pos="226" userDrawn="1">
          <p15:clr>
            <a:srgbClr val="A4A3A4"/>
          </p15:clr>
        </p15:guide>
        <p15:guide id="7" orient="horz" pos="799" userDrawn="1">
          <p15:clr>
            <a:srgbClr val="A4A3A4"/>
          </p15:clr>
        </p15:guide>
        <p15:guide id="8" orient="horz" pos="10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wlett-Packard Company" initials="HC" lastIdx="6" clrIdx="0">
    <p:extLst>
      <p:ext uri="{19B8F6BF-5375-455C-9EA6-DF929625EA0E}">
        <p15:presenceInfo xmlns:p15="http://schemas.microsoft.com/office/powerpoint/2012/main" userId="Hewlett-Packard Company" providerId="None"/>
      </p:ext>
    </p:extLst>
  </p:cmAuthor>
  <p:cmAuthor id="2" name="Raja B" initials="RB" lastIdx="5" clrIdx="1">
    <p:extLst>
      <p:ext uri="{19B8F6BF-5375-455C-9EA6-DF929625EA0E}">
        <p15:presenceInfo xmlns:p15="http://schemas.microsoft.com/office/powerpoint/2012/main" userId="Raja B" providerId="None"/>
      </p:ext>
    </p:extLst>
  </p:cmAuthor>
  <p:cmAuthor id="3" name="Menon, Bincy" initials="MB" lastIdx="1" clrIdx="2">
    <p:extLst>
      <p:ext uri="{19B8F6BF-5375-455C-9EA6-DF929625EA0E}">
        <p15:presenceInfo xmlns:p15="http://schemas.microsoft.com/office/powerpoint/2012/main" userId="S::Bincy.Menon@pearson.com::c663ec37-9b6e-4d11-b9b7-ec8cadee5a7d" providerId="AD"/>
      </p:ext>
    </p:extLst>
  </p:cmAuthor>
  <p:cmAuthor id="4" name="admin" initials="a" lastIdx="7" clrIdx="3">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C5C5C5"/>
    <a:srgbClr val="007BA7"/>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74BAFB-E399-481A-BD6A-09298C401757}" v="6" dt="2023-01-17T17:23:36.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82487" autoAdjust="0"/>
  </p:normalViewPr>
  <p:slideViewPr>
    <p:cSldViewPr snapToGrid="0" snapToObjects="1">
      <p:cViewPr>
        <p:scale>
          <a:sx n="109" d="100"/>
          <a:sy n="109" d="100"/>
        </p:scale>
        <p:origin x="1388" y="-571"/>
      </p:cViewPr>
      <p:guideLst>
        <p:guide orient="horz" pos="968"/>
        <p:guide pos="2880"/>
        <p:guide orient="horz" pos="288"/>
        <p:guide orient="horz" pos="369"/>
        <p:guide orient="horz" pos="518"/>
        <p:guide pos="226"/>
        <p:guide orient="horz" pos="799"/>
        <p:guide orient="horz" pos="109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D974BAFB-E399-481A-BD6A-09298C401757}"/>
    <pc:docChg chg="undo custSel modSld">
      <pc:chgData name="Yulun Feng" userId="78150ebe-6c38-4bbb-8e3d-498911c7d5e0" providerId="ADAL" clId="{D974BAFB-E399-481A-BD6A-09298C401757}" dt="2023-01-17T17:23:50.845" v="2120" actId="20577"/>
      <pc:docMkLst>
        <pc:docMk/>
      </pc:docMkLst>
      <pc:sldChg chg="modSp mod modNotesTx">
        <pc:chgData name="Yulun Feng" userId="78150ebe-6c38-4bbb-8e3d-498911c7d5e0" providerId="ADAL" clId="{D974BAFB-E399-481A-BD6A-09298C401757}" dt="2023-01-17T16:43:51.684" v="757" actId="313"/>
        <pc:sldMkLst>
          <pc:docMk/>
          <pc:sldMk cId="2675544183" sldId="274"/>
        </pc:sldMkLst>
        <pc:spChg chg="mod">
          <ac:chgData name="Yulun Feng" userId="78150ebe-6c38-4bbb-8e3d-498911c7d5e0" providerId="ADAL" clId="{D974BAFB-E399-481A-BD6A-09298C401757}" dt="2023-01-17T16:42:42.977" v="693" actId="207"/>
          <ac:spMkLst>
            <pc:docMk/>
            <pc:sldMk cId="2675544183" sldId="274"/>
            <ac:spMk id="32771" creationId="{00000000-0000-0000-0000-000000000000}"/>
          </ac:spMkLst>
        </pc:spChg>
      </pc:sldChg>
      <pc:sldChg chg="modSp mod modNotesTx">
        <pc:chgData name="Yulun Feng" userId="78150ebe-6c38-4bbb-8e3d-498911c7d5e0" providerId="ADAL" clId="{D974BAFB-E399-481A-BD6A-09298C401757}" dt="2023-01-17T17:00:37.291" v="1324" actId="20577"/>
        <pc:sldMkLst>
          <pc:docMk/>
          <pc:sldMk cId="830865015" sldId="278"/>
        </pc:sldMkLst>
        <pc:spChg chg="mod">
          <ac:chgData name="Yulun Feng" userId="78150ebe-6c38-4bbb-8e3d-498911c7d5e0" providerId="ADAL" clId="{D974BAFB-E399-481A-BD6A-09298C401757}" dt="2023-01-17T16:56:05.965" v="1092" actId="20577"/>
          <ac:spMkLst>
            <pc:docMk/>
            <pc:sldMk cId="830865015" sldId="278"/>
            <ac:spMk id="15365" creationId="{00000000-0000-0000-0000-000000000000}"/>
          </ac:spMkLst>
        </pc:spChg>
      </pc:sldChg>
      <pc:sldChg chg="modNotesTx">
        <pc:chgData name="Yulun Feng" userId="78150ebe-6c38-4bbb-8e3d-498911c7d5e0" providerId="ADAL" clId="{D974BAFB-E399-481A-BD6A-09298C401757}" dt="2023-01-17T16:40:37.164" v="564" actId="20577"/>
        <pc:sldMkLst>
          <pc:docMk/>
          <pc:sldMk cId="2897200584" sldId="315"/>
        </pc:sldMkLst>
      </pc:sldChg>
      <pc:sldChg chg="modNotesTx">
        <pc:chgData name="Yulun Feng" userId="78150ebe-6c38-4bbb-8e3d-498911c7d5e0" providerId="ADAL" clId="{D974BAFB-E399-481A-BD6A-09298C401757}" dt="2023-01-17T17:04:48.133" v="1683" actId="20577"/>
        <pc:sldMkLst>
          <pc:docMk/>
          <pc:sldMk cId="298486801" sldId="333"/>
        </pc:sldMkLst>
      </pc:sldChg>
      <pc:sldChg chg="modSp mod modNotesTx">
        <pc:chgData name="Yulun Feng" userId="78150ebe-6c38-4bbb-8e3d-498911c7d5e0" providerId="ADAL" clId="{D974BAFB-E399-481A-BD6A-09298C401757}" dt="2023-01-17T16:38:26.558" v="360" actId="20577"/>
        <pc:sldMkLst>
          <pc:docMk/>
          <pc:sldMk cId="149970196" sldId="345"/>
        </pc:sldMkLst>
        <pc:picChg chg="mod">
          <ac:chgData name="Yulun Feng" userId="78150ebe-6c38-4bbb-8e3d-498911c7d5e0" providerId="ADAL" clId="{D974BAFB-E399-481A-BD6A-09298C401757}" dt="2023-01-17T16:36:58.538" v="214" actId="1076"/>
          <ac:picMkLst>
            <pc:docMk/>
            <pc:sldMk cId="149970196" sldId="345"/>
            <ac:picMk id="3" creationId="{00000000-0000-0000-0000-000000000000}"/>
          </ac:picMkLst>
        </pc:picChg>
      </pc:sldChg>
      <pc:sldChg chg="modNotesTx">
        <pc:chgData name="Yulun Feng" userId="78150ebe-6c38-4bbb-8e3d-498911c7d5e0" providerId="ADAL" clId="{D974BAFB-E399-481A-BD6A-09298C401757}" dt="2023-01-17T16:45:40.971" v="914" actId="20577"/>
        <pc:sldMkLst>
          <pc:docMk/>
          <pc:sldMk cId="1426480781" sldId="352"/>
        </pc:sldMkLst>
      </pc:sldChg>
      <pc:sldChg chg="modSp mod">
        <pc:chgData name="Yulun Feng" userId="78150ebe-6c38-4bbb-8e3d-498911c7d5e0" providerId="ADAL" clId="{D974BAFB-E399-481A-BD6A-09298C401757}" dt="2023-01-17T16:49:51.829" v="915" actId="207"/>
        <pc:sldMkLst>
          <pc:docMk/>
          <pc:sldMk cId="465347752" sldId="392"/>
        </pc:sldMkLst>
        <pc:spChg chg="mod">
          <ac:chgData name="Yulun Feng" userId="78150ebe-6c38-4bbb-8e3d-498911c7d5e0" providerId="ADAL" clId="{D974BAFB-E399-481A-BD6A-09298C401757}" dt="2023-01-17T16:49:51.829" v="915" actId="207"/>
          <ac:spMkLst>
            <pc:docMk/>
            <pc:sldMk cId="465347752" sldId="392"/>
            <ac:spMk id="3" creationId="{1813CCA9-780F-C3B2-1F2B-F8223B137565}"/>
          </ac:spMkLst>
        </pc:spChg>
      </pc:sldChg>
      <pc:sldChg chg="modNotesTx">
        <pc:chgData name="Yulun Feng" userId="78150ebe-6c38-4bbb-8e3d-498911c7d5e0" providerId="ADAL" clId="{D974BAFB-E399-481A-BD6A-09298C401757}" dt="2023-01-17T16:52:13.718" v="1021" actId="20577"/>
        <pc:sldMkLst>
          <pc:docMk/>
          <pc:sldMk cId="826738209" sldId="394"/>
        </pc:sldMkLst>
      </pc:sldChg>
      <pc:sldChg chg="modSp mod modNotesTx">
        <pc:chgData name="Yulun Feng" userId="78150ebe-6c38-4bbb-8e3d-498911c7d5e0" providerId="ADAL" clId="{D974BAFB-E399-481A-BD6A-09298C401757}" dt="2023-01-17T17:23:50.845" v="2120" actId="20577"/>
        <pc:sldMkLst>
          <pc:docMk/>
          <pc:sldMk cId="3355547740" sldId="397"/>
        </pc:sldMkLst>
        <pc:spChg chg="mod">
          <ac:chgData name="Yulun Feng" userId="78150ebe-6c38-4bbb-8e3d-498911c7d5e0" providerId="ADAL" clId="{D974BAFB-E399-481A-BD6A-09298C401757}" dt="2023-01-17T17:14:17.013" v="2060" actId="27636"/>
          <ac:spMkLst>
            <pc:docMk/>
            <pc:sldMk cId="3355547740" sldId="397"/>
            <ac:spMk id="3" creationId="{6CDF0E45-D2F7-1128-A67D-09604D67C6D8}"/>
          </ac:spMkLst>
        </pc:spChg>
      </pc:sldChg>
      <pc:sldChg chg="modSp mod modNotesTx">
        <pc:chgData name="Yulun Feng" userId="78150ebe-6c38-4bbb-8e3d-498911c7d5e0" providerId="ADAL" clId="{D974BAFB-E399-481A-BD6A-09298C401757}" dt="2023-01-17T17:09:24.932" v="1845" actId="20577"/>
        <pc:sldMkLst>
          <pc:docMk/>
          <pc:sldMk cId="1602872071" sldId="398"/>
        </pc:sldMkLst>
        <pc:spChg chg="mod">
          <ac:chgData name="Yulun Feng" userId="78150ebe-6c38-4bbb-8e3d-498911c7d5e0" providerId="ADAL" clId="{D974BAFB-E399-481A-BD6A-09298C401757}" dt="2023-01-17T17:05:45.153" v="1760" actId="20577"/>
          <ac:spMkLst>
            <pc:docMk/>
            <pc:sldMk cId="1602872071" sldId="398"/>
            <ac:spMk id="3" creationId="{268BAC55-0C7C-8851-7DD8-EA7048868B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0A1CB-649D-7246-AA48-67F36EA693ED}" type="datetimeFigureOut">
              <a:rPr lang="en-US" smtClean="0"/>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D8B028-1B94-F041-ABCB-D56DCE1A912E}" type="slidenum">
              <a:rPr lang="en-US" smtClean="0"/>
              <a:t>‹#›</a:t>
            </a:fld>
            <a:endParaRPr lang="en-US"/>
          </a:p>
        </p:txBody>
      </p:sp>
    </p:spTree>
    <p:extLst>
      <p:ext uri="{BB962C8B-B14F-4D97-AF65-F5344CB8AC3E}">
        <p14:creationId xmlns:p14="http://schemas.microsoft.com/office/powerpoint/2010/main" val="3991864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58750" eaLnBrk="1" hangingPunct="1">
              <a:spcBef>
                <a:spcPct val="0"/>
              </a:spcBef>
            </a:pPr>
            <a:endParaRPr lang="en-US" altLang="en-US">
              <a:latin typeface="Times New Roman" panose="02020603050405020304" pitchFamily="18" charset="0"/>
              <a:ea typeface="MS PGothic" panose="020B0600070205080204" pitchFamily="34" charset="-128"/>
            </a:endParaRPr>
          </a:p>
        </p:txBody>
      </p:sp>
      <p:sp>
        <p:nvSpPr>
          <p:cNvPr id="21508" name="Slide Number Placeholder 3"/>
          <p:cNvSpPr>
            <a:spLocks noGrp="1"/>
          </p:cNvSpPr>
          <p:nvPr>
            <p:ph type="sldNum" sz="quarter" idx="5"/>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A04A9B3-C506-400D-BE09-6B269A4C204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37264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Developing countries could have many people living in poverty, and might be low in certain categories, i.e. education.</a:t>
            </a:r>
          </a:p>
          <a:p>
            <a:r>
              <a:rPr lang="en-US" dirty="0">
                <a:ea typeface="ＭＳ Ｐゴシック" charset="0"/>
                <a:cs typeface="ＭＳ Ｐゴシック" charset="0"/>
              </a:rPr>
              <a:t>Now we’ll talk more about policies. </a:t>
            </a:r>
          </a:p>
          <a:p>
            <a:r>
              <a:rPr lang="en-US" dirty="0">
                <a:ea typeface="ＭＳ Ｐゴシック" charset="0"/>
                <a:cs typeface="ＭＳ Ｐゴシック" charset="0"/>
              </a:rPr>
              <a:t>Rather than counting each data separately, we use HDI wo calculate development in one country. It is depended on three variables: income, health, and education. </a:t>
            </a:r>
          </a:p>
        </p:txBody>
      </p:sp>
    </p:spTree>
    <p:extLst>
      <p:ext uri="{BB962C8B-B14F-4D97-AF65-F5344CB8AC3E}">
        <p14:creationId xmlns:p14="http://schemas.microsoft.com/office/powerpoint/2010/main" val="68518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The original HDI basically has an index on each field evenly, 1/3 on each field, but it is changed in 2010.  </a:t>
            </a:r>
          </a:p>
          <a:p>
            <a:r>
              <a:rPr lang="en-US" dirty="0">
                <a:ea typeface="ＭＳ Ｐゴシック" charset="0"/>
                <a:cs typeface="ＭＳ Ｐゴシック" charset="0"/>
              </a:rPr>
              <a:t>One static we have to include in assignment is HDI.</a:t>
            </a:r>
          </a:p>
        </p:txBody>
      </p:sp>
    </p:spTree>
    <p:extLst>
      <p:ext uri="{BB962C8B-B14F-4D97-AF65-F5344CB8AC3E}">
        <p14:creationId xmlns:p14="http://schemas.microsoft.com/office/powerpoint/2010/main" val="14904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bigger the number, the better in HDI.</a:t>
            </a:r>
          </a:p>
          <a:p>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17</a:t>
            </a:fld>
            <a:endParaRPr lang="en-US"/>
          </a:p>
        </p:txBody>
      </p:sp>
    </p:spTree>
    <p:extLst>
      <p:ext uri="{BB962C8B-B14F-4D97-AF65-F5344CB8AC3E}">
        <p14:creationId xmlns:p14="http://schemas.microsoft.com/office/powerpoint/2010/main" val="343999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A6C1F-76CF-B041-9F9B-0CFD1DFA32EF}" type="slidenum">
              <a:rPr lang="en-US" smtClean="0"/>
              <a:t>19</a:t>
            </a:fld>
            <a:endParaRPr lang="en-US"/>
          </a:p>
        </p:txBody>
      </p:sp>
    </p:spTree>
    <p:extLst>
      <p:ext uri="{BB962C8B-B14F-4D97-AF65-F5344CB8AC3E}">
        <p14:creationId xmlns:p14="http://schemas.microsoft.com/office/powerpoint/2010/main" val="41871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Three big countries: China, India, and Brazil</a:t>
            </a:r>
          </a:p>
          <a:p>
            <a:r>
              <a:rPr lang="en-US" altLang="zh-CN" dirty="0"/>
              <a:t>These countries could largely change the statics. </a:t>
            </a:r>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22</a:t>
            </a:fld>
            <a:endParaRPr lang="en-US"/>
          </a:p>
        </p:txBody>
      </p:sp>
    </p:spTree>
    <p:extLst>
      <p:ext uri="{BB962C8B-B14F-4D97-AF65-F5344CB8AC3E}">
        <p14:creationId xmlns:p14="http://schemas.microsoft.com/office/powerpoint/2010/main" val="142262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social fractionalization: religious, ethnics, cultural, ratios that might causes issues.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human capital: number, efficiency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Adverse geography: easy to be damaged by environmental damages.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Financial: not regulated, capital might not be efficient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Colonial Legacies : historical problem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200" dirty="0"/>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654822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Convergence is the gap between rich and poor. </a:t>
            </a:r>
          </a:p>
          <a:p>
            <a:r>
              <a:rPr lang="en-US" dirty="0">
                <a:ea typeface="ＭＳ Ｐゴシック" charset="0"/>
                <a:cs typeface="ＭＳ Ｐゴシック" charset="0"/>
              </a:rPr>
              <a:t>For developed countries, they have equipment while developing countries might not have. With help of equipment, developing countries could gain more with less input. Sharing technology might not able to change this situation, but it could shorten the progress in narrowing the gap. </a:t>
            </a:r>
          </a:p>
        </p:txBody>
      </p:sp>
    </p:spTree>
    <p:extLst>
      <p:ext uri="{BB962C8B-B14F-4D97-AF65-F5344CB8AC3E}">
        <p14:creationId xmlns:p14="http://schemas.microsoft.com/office/powerpoint/2010/main" val="145865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Trade could narrow the convergence. </a:t>
            </a:r>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28</a:t>
            </a:fld>
            <a:endParaRPr lang="en-US"/>
          </a:p>
        </p:txBody>
      </p:sp>
    </p:spTree>
    <p:extLst>
      <p:ext uri="{BB962C8B-B14F-4D97-AF65-F5344CB8AC3E}">
        <p14:creationId xmlns:p14="http://schemas.microsoft.com/office/powerpoint/2010/main" val="1615453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361839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Externalities positive such as sharing tech, negative such as pollution</a:t>
            </a:r>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30</a:t>
            </a:fld>
            <a:endParaRPr lang="en-US"/>
          </a:p>
        </p:txBody>
      </p:sp>
    </p:spTree>
    <p:extLst>
      <p:ext uri="{BB962C8B-B14F-4D97-AF65-F5344CB8AC3E}">
        <p14:creationId xmlns:p14="http://schemas.microsoft.com/office/powerpoint/2010/main" val="23858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27952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3675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34915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812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solidFill>
                  <a:srgbClr val="00B0F0"/>
                </a:solidFill>
              </a:rPr>
              <a:t>GDP is not the only way in evaluating economic development, usually we use </a:t>
            </a:r>
            <a:r>
              <a:rPr lang="en-US" altLang="zh-CN" sz="1200" dirty="0" err="1">
                <a:solidFill>
                  <a:srgbClr val="00B0F0"/>
                </a:solidFill>
              </a:rPr>
              <a:t>GPDpp</a:t>
            </a:r>
            <a:r>
              <a:rPr lang="en-US" altLang="zh-CN" sz="1200" dirty="0">
                <a:solidFill>
                  <a:srgbClr val="00B0F0"/>
                </a:solidFill>
              </a:rPr>
              <a:t> (per capita), and we have to convert all income to USD, and we also have to consider the purchasing power of income </a:t>
            </a:r>
            <a:endParaRPr lang="en-GB" altLang="zh-CN" sz="1200" dirty="0">
              <a:solidFill>
                <a:srgbClr val="00B0F0"/>
              </a:solidFill>
            </a:endParaRP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13491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6</a:t>
            </a:fld>
            <a:endParaRPr lang="en-US"/>
          </a:p>
        </p:txBody>
      </p:sp>
    </p:spTree>
    <p:extLst>
      <p:ext uri="{BB962C8B-B14F-4D97-AF65-F5344CB8AC3E}">
        <p14:creationId xmlns:p14="http://schemas.microsoft.com/office/powerpoint/2010/main" val="103091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Low-income countries have poor-quality stats in different fields, so there is no perfect stat, each countries calculate differently. </a:t>
            </a:r>
          </a:p>
        </p:txBody>
      </p:sp>
      <p:sp>
        <p:nvSpPr>
          <p:cNvPr id="4" name="Slide Number Placeholder 3"/>
          <p:cNvSpPr>
            <a:spLocks noGrp="1"/>
          </p:cNvSpPr>
          <p:nvPr>
            <p:ph type="sldNum" sz="quarter" idx="5"/>
          </p:nvPr>
        </p:nvSpPr>
        <p:spPr/>
        <p:txBody>
          <a:bodyPr/>
          <a:lstStyle/>
          <a:p>
            <a:fld id="{97D8B028-1B94-F041-ABCB-D56DCE1A912E}" type="slidenum">
              <a:rPr lang="en-US" smtClean="0"/>
              <a:t>7</a:t>
            </a:fld>
            <a:endParaRPr lang="en-US"/>
          </a:p>
        </p:txBody>
      </p:sp>
    </p:spTree>
    <p:extLst>
      <p:ext uri="{BB962C8B-B14F-4D97-AF65-F5344CB8AC3E}">
        <p14:creationId xmlns:p14="http://schemas.microsoft.com/office/powerpoint/2010/main" val="68099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500" dirty="0"/>
              <a:t>The GDP might be under-estimate if a country is heavily based on agriculture since products are not sold, or the goods are bought with cash so there is not tax. Also, black market might be more activate in developing countries. </a:t>
            </a:r>
          </a:p>
          <a:p>
            <a:r>
              <a:rPr lang="en-US" altLang="zh-CN" sz="1500" dirty="0"/>
              <a:t>Net development = GDP - depreciation </a:t>
            </a:r>
          </a:p>
        </p:txBody>
      </p:sp>
      <p:sp>
        <p:nvSpPr>
          <p:cNvPr id="4" name="Slide Number Placeholder 3"/>
          <p:cNvSpPr>
            <a:spLocks noGrp="1"/>
          </p:cNvSpPr>
          <p:nvPr>
            <p:ph type="sldNum" sz="quarter" idx="5"/>
          </p:nvPr>
        </p:nvSpPr>
        <p:spPr/>
        <p:txBody>
          <a:bodyPr/>
          <a:lstStyle/>
          <a:p>
            <a:fld id="{97D8B028-1B94-F041-ABCB-D56DCE1A912E}" type="slidenum">
              <a:rPr lang="en-US" smtClean="0"/>
              <a:t>8</a:t>
            </a:fld>
            <a:endParaRPr lang="en-US"/>
          </a:p>
        </p:txBody>
      </p:sp>
    </p:spTree>
    <p:extLst>
      <p:ext uri="{BB962C8B-B14F-4D97-AF65-F5344CB8AC3E}">
        <p14:creationId xmlns:p14="http://schemas.microsoft.com/office/powerpoint/2010/main" val="252994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if the current in some countries is weaker to USD, it is not good to the GDP calculation.  Even if the actual domestic economic is getting better, it might looks worse. This case is usual in developing countries since their current could be significantly weaker to USD. </a:t>
            </a:r>
          </a:p>
          <a:p>
            <a:r>
              <a:rPr lang="en-US" altLang="zh-CN" dirty="0"/>
              <a:t>Exchange rate moves with imports and exports. </a:t>
            </a:r>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9</a:t>
            </a:fld>
            <a:endParaRPr lang="en-US"/>
          </a:p>
        </p:txBody>
      </p:sp>
    </p:spTree>
    <p:extLst>
      <p:ext uri="{BB962C8B-B14F-4D97-AF65-F5344CB8AC3E}">
        <p14:creationId xmlns:p14="http://schemas.microsoft.com/office/powerpoint/2010/main" val="232742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97D8B028-1B94-F041-ABCB-D56DCE1A912E}" type="slidenum">
              <a:rPr lang="en-US" smtClean="0"/>
              <a:t>10</a:t>
            </a:fld>
            <a:endParaRPr lang="en-US"/>
          </a:p>
        </p:txBody>
      </p:sp>
    </p:spTree>
    <p:extLst>
      <p:ext uri="{BB962C8B-B14F-4D97-AF65-F5344CB8AC3E}">
        <p14:creationId xmlns:p14="http://schemas.microsoft.com/office/powerpoint/2010/main" val="288678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Thursday: first case study </a:t>
            </a:r>
          </a:p>
          <a:p>
            <a:r>
              <a:rPr lang="en-US" altLang="zh-CN" dirty="0"/>
              <a:t>GDP per capita is not the only way in evaluating development. i.e. Cuba</a:t>
            </a:r>
          </a:p>
          <a:p>
            <a:r>
              <a:rPr lang="en-US" altLang="zh-CN" dirty="0"/>
              <a:t>Cuba has good education, health care, but low wages</a:t>
            </a:r>
            <a:endParaRPr lang="zh-CN" altLang="en-US" dirty="0"/>
          </a:p>
        </p:txBody>
      </p:sp>
      <p:sp>
        <p:nvSpPr>
          <p:cNvPr id="4" name="Slide Number Placeholder 3"/>
          <p:cNvSpPr>
            <a:spLocks noGrp="1"/>
          </p:cNvSpPr>
          <p:nvPr>
            <p:ph type="sldNum" sz="quarter" idx="5"/>
          </p:nvPr>
        </p:nvSpPr>
        <p:spPr/>
        <p:txBody>
          <a:bodyPr/>
          <a:lstStyle/>
          <a:p>
            <a:fld id="{97D8B028-1B94-F041-ABCB-D56DCE1A912E}" type="slidenum">
              <a:rPr lang="en-US" smtClean="0"/>
              <a:t>14</a:t>
            </a:fld>
            <a:endParaRPr lang="en-US"/>
          </a:p>
        </p:txBody>
      </p:sp>
    </p:spTree>
    <p:extLst>
      <p:ext uri="{BB962C8B-B14F-4D97-AF65-F5344CB8AC3E}">
        <p14:creationId xmlns:p14="http://schemas.microsoft.com/office/powerpoint/2010/main" val="28512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FA706-AEE1-7B4F-837B-D61B048748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366350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FA706-AEE1-7B4F-837B-D61B048748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160857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FA706-AEE1-7B4F-837B-D61B048748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4056653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120447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 Title and Text">
    <p:spTree>
      <p:nvGrpSpPr>
        <p:cNvPr id="1" name="Shape 21"/>
        <p:cNvGrpSpPr/>
        <p:nvPr/>
      </p:nvGrpSpPr>
      <p:grpSpPr>
        <a:xfrm>
          <a:off x="0" y="0"/>
          <a:ext cx="0" cy="0"/>
          <a:chOff x="0" y="0"/>
          <a:chExt cx="0" cy="0"/>
        </a:xfrm>
      </p:grpSpPr>
      <p:sp>
        <p:nvSpPr>
          <p:cNvPr id="23" name="Google Shape;23;p5"/>
          <p:cNvSpPr txBox="1">
            <a:spLocks noGrp="1"/>
          </p:cNvSpPr>
          <p:nvPr>
            <p:ph type="body" idx="1"/>
          </p:nvPr>
        </p:nvSpPr>
        <p:spPr>
          <a:xfrm rot="5400000">
            <a:off x="392907" y="-97630"/>
            <a:ext cx="6010275" cy="6437312"/>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3758764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4"/>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Google Shape;25;p6"/>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6"/>
          <p:cNvSpPr txBox="1">
            <a:spLocks noGrp="1"/>
          </p:cNvSpPr>
          <p:nvPr>
            <p:ph type="body" idx="1"/>
          </p:nvPr>
        </p:nvSpPr>
        <p:spPr>
          <a:xfrm rot="5400000">
            <a:off x="1783556" y="-1054894"/>
            <a:ext cx="5576887" cy="8785225"/>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77543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1792288" y="4800600"/>
            <a:ext cx="5486400" cy="566738"/>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7"/>
          <p:cNvSpPr>
            <a:spLocks noGrp="1"/>
          </p:cNvSpPr>
          <p:nvPr>
            <p:ph type="pic" idx="2"/>
          </p:nvPr>
        </p:nvSpPr>
        <p:spPr>
          <a:xfrm>
            <a:off x="1792288" y="612775"/>
            <a:ext cx="5486400" cy="4114800"/>
          </a:xfrm>
          <a:prstGeom prst="rect">
            <a:avLst/>
          </a:prstGeom>
          <a:solidFill>
            <a:schemeClr val="lt1"/>
          </a:solidFill>
          <a:ln>
            <a:noFill/>
          </a:ln>
        </p:spPr>
        <p:txBody>
          <a:bodyPr spcFirstLastPara="1"/>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0" name="Google Shape;30;p7"/>
          <p:cNvSpPr txBox="1">
            <a:spLocks noGrp="1"/>
          </p:cNvSpPr>
          <p:nvPr>
            <p:ph type="body" idx="1"/>
          </p:nvPr>
        </p:nvSpPr>
        <p:spPr>
          <a:xfrm>
            <a:off x="1792288" y="5367338"/>
            <a:ext cx="5486400" cy="804862"/>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1642962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1"/>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Google Shape;32;p8"/>
          <p:cNvSpPr txBox="1">
            <a:spLocks noGrp="1"/>
          </p:cNvSpPr>
          <p:nvPr>
            <p:ph type="title"/>
          </p:nvPr>
        </p:nvSpPr>
        <p:spPr>
          <a:xfrm>
            <a:off x="457200" y="273050"/>
            <a:ext cx="3008313" cy="1162050"/>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3575050" y="273050"/>
            <a:ext cx="5111750" cy="5853113"/>
          </a:xfrm>
          <a:prstGeom prst="rect">
            <a:avLst/>
          </a:prstGeom>
          <a:solidFill>
            <a:schemeClr val="lt1"/>
          </a:solidFill>
          <a:ln>
            <a:noFill/>
          </a:ln>
        </p:spPr>
        <p:txBody>
          <a:bodyPr spcFirstLastPara="1"/>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4" name="Google Shape;34;p8"/>
          <p:cNvSpPr txBox="1">
            <a:spLocks noGrp="1"/>
          </p:cNvSpPr>
          <p:nvPr>
            <p:ph type="body" idx="2"/>
          </p:nvPr>
        </p:nvSpPr>
        <p:spPr>
          <a:xfrm>
            <a:off x="457200" y="1435100"/>
            <a:ext cx="3008313" cy="4691063"/>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338291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398487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Google Shape;38;p10"/>
          <p:cNvSpPr txBox="1">
            <a:spLocks noGrp="1"/>
          </p:cNvSpPr>
          <p:nvPr>
            <p:ph type="title"/>
          </p:nvPr>
        </p:nvSpPr>
        <p:spPr>
          <a:xfrm>
            <a:off x="457200" y="274638"/>
            <a:ext cx="8229600" cy="1143000"/>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457200" y="1535113"/>
            <a:ext cx="4040188"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0" name="Google Shape;40;p10"/>
          <p:cNvSpPr txBox="1">
            <a:spLocks noGrp="1"/>
          </p:cNvSpPr>
          <p:nvPr>
            <p:ph type="body" idx="2"/>
          </p:nvPr>
        </p:nvSpPr>
        <p:spPr>
          <a:xfrm>
            <a:off x="457200" y="2174875"/>
            <a:ext cx="4040188"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1" name="Google Shape;41;p10"/>
          <p:cNvSpPr txBox="1">
            <a:spLocks noGrp="1"/>
          </p:cNvSpPr>
          <p:nvPr>
            <p:ph type="body" idx="3"/>
          </p:nvPr>
        </p:nvSpPr>
        <p:spPr>
          <a:xfrm>
            <a:off x="4645025" y="1535113"/>
            <a:ext cx="4041775"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2" name="Google Shape;42;p10"/>
          <p:cNvSpPr txBox="1">
            <a:spLocks noGrp="1"/>
          </p:cNvSpPr>
          <p:nvPr>
            <p:ph type="body" idx="4"/>
          </p:nvPr>
        </p:nvSpPr>
        <p:spPr>
          <a:xfrm>
            <a:off x="4645025" y="2174875"/>
            <a:ext cx="4041775"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extLst>
      <p:ext uri="{BB962C8B-B14F-4D97-AF65-F5344CB8AC3E}">
        <p14:creationId xmlns:p14="http://schemas.microsoft.com/office/powerpoint/2010/main" val="987154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Google Shape;44;p11"/>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79388" y="549275"/>
            <a:ext cx="4316412"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6" name="Google Shape;46;p11"/>
          <p:cNvSpPr txBox="1">
            <a:spLocks noGrp="1"/>
          </p:cNvSpPr>
          <p:nvPr>
            <p:ph type="body" idx="2"/>
          </p:nvPr>
        </p:nvSpPr>
        <p:spPr>
          <a:xfrm>
            <a:off x="4648200" y="549275"/>
            <a:ext cx="4316413"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extLst>
      <p:ext uri="{BB962C8B-B14F-4D97-AF65-F5344CB8AC3E}">
        <p14:creationId xmlns:p14="http://schemas.microsoft.com/office/powerpoint/2010/main" val="355296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FA706-AEE1-7B4F-837B-D61B048748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1285639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722313" y="4406900"/>
            <a:ext cx="7772400" cy="1362075"/>
          </a:xfrm>
          <a:prstGeom prst="rect">
            <a:avLst/>
          </a:prstGeom>
          <a:noFill/>
          <a:ln>
            <a:noFill/>
          </a:ln>
        </p:spPr>
        <p:txBody>
          <a:bodyPr spcFirstLastPara="1" anchor="t"/>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722313" y="2906713"/>
            <a:ext cx="7772400" cy="1500187"/>
          </a:xfrm>
          <a:prstGeom prst="rect">
            <a:avLst/>
          </a:prstGeom>
          <a:solidFill>
            <a:schemeClr val="lt1"/>
          </a:solidFill>
          <a:ln>
            <a:noFill/>
          </a:ln>
        </p:spPr>
        <p:txBody>
          <a:bodyPr spcFirstLastPara="1" anchor="b"/>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extLst>
      <p:ext uri="{BB962C8B-B14F-4D97-AF65-F5344CB8AC3E}">
        <p14:creationId xmlns:p14="http://schemas.microsoft.com/office/powerpoint/2010/main" val="4287036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0"/>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Google Shape;51;p13"/>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79387" y="549275"/>
            <a:ext cx="8785225" cy="5576887"/>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8338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FA706-AEE1-7B4F-837B-D61B048748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14002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FA706-AEE1-7B4F-837B-D61B048748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413599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FA706-AEE1-7B4F-837B-D61B048748CE}"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423368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FA706-AEE1-7B4F-837B-D61B048748CE}"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199709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FA706-AEE1-7B4F-837B-D61B048748CE}"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384996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FA706-AEE1-7B4F-837B-D61B048748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16499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FA706-AEE1-7B4F-837B-D61B048748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3878E-DCBC-2A48-83A3-ABC78F6294EF}" type="slidenum">
              <a:rPr lang="en-US" smtClean="0"/>
              <a:t>‹#›</a:t>
            </a:fld>
            <a:endParaRPr lang="en-US"/>
          </a:p>
        </p:txBody>
      </p:sp>
    </p:spTree>
    <p:extLst>
      <p:ext uri="{BB962C8B-B14F-4D97-AF65-F5344CB8AC3E}">
        <p14:creationId xmlns:p14="http://schemas.microsoft.com/office/powerpoint/2010/main" val="239240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FA706-AEE1-7B4F-837B-D61B048748CE}" type="datetimeFigureOut">
              <a:rPr lang="en-US" smtClean="0"/>
              <a:t>1/17/2023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3878E-DCBC-2A48-83A3-ABC78F6294EF}" type="slidenum">
              <a:rPr lang="en-US" smtClean="0"/>
              <a:t>‹#›</a:t>
            </a:fld>
            <a:endParaRPr lang="en-US"/>
          </a:p>
        </p:txBody>
      </p:sp>
      <p:sp>
        <p:nvSpPr>
          <p:cNvPr id="7"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8" name="Picture 8" descr="Pearson Logo"/>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56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rgbClr val="007FA3"/>
          </a:solidFill>
          <a:latin typeface="+mj-lt"/>
          <a:ea typeface="+mj-ea"/>
          <a:cs typeface="+mj-cs"/>
        </a:defRPr>
      </a:lvl1pPr>
    </p:titleStyle>
    <p:bodyStyle>
      <a:lvl1pPr marL="342900" indent="-342900" algn="l" defTabSz="457200" rtl="0" eaLnBrk="1" latinLnBrk="0" hangingPunct="1">
        <a:spcBef>
          <a:spcPct val="20000"/>
        </a:spcBef>
        <a:buClr>
          <a:srgbClr val="007FA3"/>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007FA3"/>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007FA3"/>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Google Shape;16;p3"/>
          <p:cNvSpPr txBox="1">
            <a:spLocks noGrp="1"/>
          </p:cNvSpPr>
          <p:nvPr>
            <p:ph type="title"/>
          </p:nvPr>
        </p:nvSpPr>
        <p:spPr bwMode="auto">
          <a:xfrm>
            <a:off x="179388" y="115888"/>
            <a:ext cx="8785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2051" name="Google Shape;17;p3"/>
          <p:cNvSpPr txBox="1">
            <a:spLocks noGrp="1"/>
          </p:cNvSpPr>
          <p:nvPr>
            <p:ph type="body" idx="1"/>
          </p:nvPr>
        </p:nvSpPr>
        <p:spPr bwMode="auto">
          <a:xfrm>
            <a:off x="179388" y="549275"/>
            <a:ext cx="8785225" cy="557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6"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2053" name="Picture 8" descr="Pearson Logo"/>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62457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onomist.com/big-mac-inde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5B017A9-F41C-4FA5-BE9B-24DB9F30CC35}"/>
              </a:ext>
            </a:extLst>
          </p:cNvPr>
          <p:cNvSpPr txBox="1">
            <a:spLocks/>
          </p:cNvSpPr>
          <p:nvPr/>
        </p:nvSpPr>
        <p:spPr bwMode="auto">
          <a:xfrm>
            <a:off x="438150" y="239713"/>
            <a:ext cx="8502650" cy="1443037"/>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
                <a:srgbClr val="000000"/>
              </a:buClr>
              <a:buSzTx/>
              <a:buFontTx/>
              <a:buNone/>
              <a:tabLst/>
              <a:defRPr/>
            </a:pPr>
            <a:r>
              <a:rPr kumimoji="0" lang="en-IN" sz="4000" b="1" i="0" u="none" strike="noStrike" kern="0" cap="none" spc="0" normalizeH="0" baseline="0" noProof="0" dirty="0">
                <a:ln>
                  <a:noFill/>
                </a:ln>
                <a:solidFill>
                  <a:srgbClr val="007BA4"/>
                </a:solidFill>
                <a:effectLst/>
                <a:uLnTx/>
                <a:uFillTx/>
                <a:latin typeface="Arial"/>
                <a:ea typeface="+mj-ea"/>
                <a:cs typeface="+mj-cs"/>
                <a:sym typeface="Arial"/>
              </a:rPr>
              <a:t>Economic Development</a:t>
            </a:r>
          </a:p>
          <a:p>
            <a:pPr marL="0" marR="0" lvl="0" indent="25400" algn="l" defTabSz="914400" rtl="0" eaLnBrk="0" fontAlgn="base" latinLnBrk="0" hangingPunct="0">
              <a:lnSpc>
                <a:spcPct val="100000"/>
              </a:lnSpc>
              <a:spcBef>
                <a:spcPts val="900"/>
              </a:spcBef>
              <a:spcAft>
                <a:spcPct val="0"/>
              </a:spcAft>
              <a:buClr>
                <a:srgbClr val="000000"/>
              </a:buClr>
              <a:buSzTx/>
              <a:buFontTx/>
              <a:buNone/>
              <a:tabLst/>
              <a:defRPr/>
            </a:pPr>
            <a:r>
              <a:rPr kumimoji="0" lang="en-IN" sz="2400" b="0" i="0" u="none" strike="noStrike" kern="0" cap="none" spc="0" normalizeH="0" baseline="0" noProof="0" dirty="0">
                <a:ln>
                  <a:noFill/>
                </a:ln>
                <a:solidFill>
                  <a:srgbClr val="007BA4"/>
                </a:solidFill>
                <a:effectLst/>
                <a:uLnTx/>
                <a:uFillTx/>
                <a:latin typeface="Arial"/>
                <a:ea typeface="+mj-ea"/>
                <a:cs typeface="+mj-cs"/>
                <a:sym typeface="Arial"/>
              </a:rPr>
              <a:t>Thirteenth Edition</a:t>
            </a:r>
          </a:p>
        </p:txBody>
      </p:sp>
      <p:sp>
        <p:nvSpPr>
          <p:cNvPr id="7" name="Text Placeholder 4">
            <a:extLst>
              <a:ext uri="{FF2B5EF4-FFF2-40B4-BE49-F238E27FC236}">
                <a16:creationId xmlns:a16="http://schemas.microsoft.com/office/drawing/2014/main" id="{5358E3C8-BEEE-4B66-8AF8-8133C5EF831A}"/>
              </a:ext>
            </a:extLst>
          </p:cNvPr>
          <p:cNvSpPr txBox="1">
            <a:spLocks/>
          </p:cNvSpPr>
          <p:nvPr/>
        </p:nvSpPr>
        <p:spPr bwMode="auto">
          <a:xfrm>
            <a:off x="4817854" y="2852738"/>
            <a:ext cx="3729455" cy="1384995"/>
          </a:xfrm>
          <a:prstGeom prst="rect">
            <a:avLst/>
          </a:prstGeom>
          <a:noFill/>
          <a:ln>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9525" marR="0" lvl="0" indent="-9525" algn="l" defTabSz="9144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rPr>
              <a:t>Chapter 2</a:t>
            </a:r>
          </a:p>
          <a:p>
            <a:pPr marL="9525" lvl="0" indent="-9525" defTabSz="914400">
              <a:spcBef>
                <a:spcPts val="1200"/>
              </a:spcBef>
              <a:buNone/>
              <a:defRPr/>
            </a:pPr>
            <a:r>
              <a:rPr lang="en-US" sz="2200" kern="0" dirty="0">
                <a:solidFill>
                  <a:srgbClr val="000000"/>
                </a:solidFill>
                <a:latin typeface="+mj-lt"/>
                <a:cs typeface="Calibri" panose="020F0502020204030204" pitchFamily="34" charset="0"/>
                <a:sym typeface="Arial"/>
              </a:rPr>
              <a:t>Comparative economic development</a:t>
            </a:r>
            <a:endParaRPr kumimoji="0" lang="en-US" sz="22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endParaRPr>
          </a:p>
        </p:txBody>
      </p:sp>
      <p:pic>
        <p:nvPicPr>
          <p:cNvPr id="21508" name="Picture 2">
            <a:extLst>
              <a:ext uri="{FF2B5EF4-FFF2-40B4-BE49-F238E27FC236}">
                <a16:creationId xmlns:a16="http://schemas.microsoft.com/office/drawing/2014/main" id="{63827BE7-0EE0-4913-878D-63D97773A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4769" y="1462601"/>
            <a:ext cx="3787775" cy="4756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8262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DC863377-5D10-46A9-B1AB-94EEDEF087A8}" type="slidenum">
              <a:rPr lang="en-US" altLang="en-US"/>
              <a:pPr/>
              <a:t>10</a:t>
            </a:fld>
            <a:endParaRPr lang="en-US" altLang="en-US"/>
          </a:p>
        </p:txBody>
      </p:sp>
      <p:sp>
        <p:nvSpPr>
          <p:cNvPr id="19457" name="Freeform 1"/>
          <p:cNvSpPr>
            <a:spLocks/>
          </p:cNvSpPr>
          <p:nvPr/>
        </p:nvSpPr>
        <p:spPr bwMode="auto">
          <a:xfrm>
            <a:off x="498475" y="5943600"/>
            <a:ext cx="4940300" cy="922338"/>
          </a:xfrm>
          <a:custGeom>
            <a:avLst/>
            <a:gdLst>
              <a:gd name="T0" fmla="*/ 0 w 21600"/>
              <a:gd name="T1" fmla="*/ 128 h 21600"/>
              <a:gd name="T2" fmla="*/ 21600 w 21600"/>
              <a:gd name="T3" fmla="*/ 21600 h 21600"/>
              <a:gd name="T4" fmla="*/ 16039 w 21600"/>
              <a:gd name="T5" fmla="*/ 21600 h 21600"/>
              <a:gd name="T6" fmla="*/ 3 w 21600"/>
              <a:gd name="T7" fmla="*/ 0 h 21600"/>
            </a:gdLst>
            <a:ahLst/>
            <a:cxnLst>
              <a:cxn ang="0">
                <a:pos x="T0" y="T1"/>
              </a:cxn>
              <a:cxn ang="0">
                <a:pos x="T2" y="T3"/>
              </a:cxn>
              <a:cxn ang="0">
                <a:pos x="T4" y="T5"/>
              </a:cxn>
              <a:cxn ang="0">
                <a:pos x="T6" y="T7"/>
              </a:cxn>
            </a:cxnLst>
            <a:rect l="0" t="0" r="r" b="b"/>
            <a:pathLst>
              <a:path w="21600" h="21600">
                <a:moveTo>
                  <a:pt x="0" y="128"/>
                </a:moveTo>
                <a:lnTo>
                  <a:pt x="21600" y="21600"/>
                </a:lnTo>
                <a:lnTo>
                  <a:pt x="16039" y="21600"/>
                </a:lnTo>
                <a:lnTo>
                  <a:pt x="3" y="0"/>
                </a:lnTo>
              </a:path>
            </a:pathLst>
          </a:custGeom>
          <a:solidFill>
            <a:schemeClr val="accent1">
              <a:alpha val="39999"/>
            </a:schemeClr>
          </a:soli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9458" name="Freeform 2"/>
          <p:cNvSpPr>
            <a:spLocks/>
          </p:cNvSpPr>
          <p:nvPr/>
        </p:nvSpPr>
        <p:spPr bwMode="auto">
          <a:xfrm>
            <a:off x="484188" y="5938838"/>
            <a:ext cx="3690937" cy="933450"/>
          </a:xfrm>
          <a:custGeom>
            <a:avLst/>
            <a:gdLst>
              <a:gd name="T0" fmla="*/ 0 w 21600"/>
              <a:gd name="T1" fmla="*/ 0 h 21600"/>
              <a:gd name="T2" fmla="*/ 21600 w 21600"/>
              <a:gd name="T3" fmla="*/ 21490 h 21600"/>
              <a:gd name="T4" fmla="*/ 17057 w 21600"/>
              <a:gd name="T5" fmla="*/ 21600 h 21600"/>
              <a:gd name="T6" fmla="*/ 46 w 21600"/>
              <a:gd name="T7" fmla="*/ 147 h 21600"/>
            </a:gdLst>
            <a:ahLst/>
            <a:cxnLst>
              <a:cxn ang="0">
                <a:pos x="T0" y="T1"/>
              </a:cxn>
              <a:cxn ang="0">
                <a:pos x="T2" y="T3"/>
              </a:cxn>
              <a:cxn ang="0">
                <a:pos x="T4" y="T5"/>
              </a:cxn>
              <a:cxn ang="0">
                <a:pos x="T6" y="T7"/>
              </a:cxn>
            </a:cxnLst>
            <a:rect l="0" t="0" r="r" b="b"/>
            <a:pathLst>
              <a:path w="21600" h="21600">
                <a:moveTo>
                  <a:pt x="0" y="0"/>
                </a:moveTo>
                <a:lnTo>
                  <a:pt x="21600" y="21490"/>
                </a:lnTo>
                <a:lnTo>
                  <a:pt x="17057" y="21600"/>
                </a:lnTo>
                <a:lnTo>
                  <a:pt x="46" y="147"/>
                </a:lnTo>
              </a:path>
            </a:pathLst>
          </a:custGeom>
          <a:solidFill>
            <a:srgbClr val="000000"/>
          </a:solidFill>
          <a:ln>
            <a:noFill/>
          </a:ln>
          <a:extLst>
            <a:ext uri="{91240B29-F687-4f45-9708-019B960494DF}">
              <a14:hiddenLine xmlns=""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9459" name="AutoShape 3"/>
          <p:cNvSpPr>
            <a:spLocks/>
          </p:cNvSpPr>
          <p:nvPr/>
        </p:nvSpPr>
        <p:spPr bwMode="auto">
          <a:xfrm>
            <a:off x="-4763" y="5791200"/>
            <a:ext cx="3400426" cy="1079500"/>
          </a:xfrm>
          <a:prstGeom prst="rtTriangle">
            <a:avLst/>
          </a:prstGeom>
          <a:blipFill dpi="0" rotWithShape="0">
            <a:blip r:embed="rId3"/>
            <a:srcRect/>
            <a:stretch>
              <a:fillRect/>
            </a:stretch>
          </a:blipFill>
          <a:ln>
            <a:noFill/>
          </a:ln>
          <a:extLst>
            <a:ext uri="{91240B29-F687-4f45-9708-019B960494DF}">
              <a14:hiddenLine xmlns=""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a:p>
        </p:txBody>
      </p:sp>
      <p:sp>
        <p:nvSpPr>
          <p:cNvPr id="19460" name="Line 4"/>
          <p:cNvSpPr>
            <a:spLocks noChangeShapeType="1"/>
          </p:cNvSpPr>
          <p:nvPr/>
        </p:nvSpPr>
        <p:spPr bwMode="auto">
          <a:xfrm>
            <a:off x="-7938" y="5786438"/>
            <a:ext cx="3403601" cy="1084262"/>
          </a:xfrm>
          <a:prstGeom prst="line">
            <a:avLst/>
          </a:prstGeom>
          <a:noFill/>
          <a:ln w="12065" cap="flat">
            <a:solidFill>
              <a:srgbClr val="5EA3B4"/>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9462" name="Rectangle 6"/>
          <p:cNvSpPr>
            <a:spLocks noGrp="1" noChangeArrowheads="1"/>
          </p:cNvSpPr>
          <p:nvPr>
            <p:ph type="body" idx="1"/>
          </p:nvPr>
        </p:nvSpPr>
        <p:spPr bwMode="auto">
          <a:xfrm>
            <a:off x="0" y="381000"/>
            <a:ext cx="8229600" cy="6477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38100" tIns="38100" rIns="38100" bIns="38100" numCol="1" anchor="t" anchorCtr="0" compatLnSpc="1">
            <a:prstTxWarp prst="textNoShape">
              <a:avLst/>
            </a:prstTxWarp>
            <a:normAutofit fontScale="92500"/>
          </a:bodyPr>
          <a:lstStyle/>
          <a:p>
            <a:pPr marL="327025"/>
            <a:r>
              <a:rPr lang="en-US" altLang="en-US" dirty="0"/>
              <a:t>One way of partially adjusting for some of these problems is to use Purchasing Power Parity </a:t>
            </a:r>
            <a:r>
              <a:rPr lang="en-US" altLang="en-US" dirty="0">
                <a:solidFill>
                  <a:srgbClr val="FF0000"/>
                </a:solidFill>
              </a:rPr>
              <a:t>(PPP) </a:t>
            </a:r>
            <a:r>
              <a:rPr lang="en-US" altLang="en-US" dirty="0"/>
              <a:t>ER—pick a set of prices prevailing in one of the countries and use that set of prices to value the goods and services being compared.</a:t>
            </a:r>
          </a:p>
          <a:p>
            <a:pPr marL="327025"/>
            <a:r>
              <a:rPr lang="en-US" altLang="en-US" dirty="0"/>
              <a:t>PPP holds when the real exchange rate (RER)</a:t>
            </a:r>
          </a:p>
          <a:p>
            <a:pPr marL="2019300" lvl="4">
              <a:buFont typeface="Wingdings 2" charset="2"/>
              <a:buNone/>
            </a:pPr>
            <a:r>
              <a:rPr lang="en-US" altLang="en-US" sz="2800" b="1" dirty="0">
                <a:solidFill>
                  <a:srgbClr val="FF0000"/>
                </a:solidFill>
                <a:ea typeface="Lucida Grande" charset="0"/>
                <a:cs typeface="Lucida Grande" charset="0"/>
              </a:rPr>
              <a:t>RER = 1</a:t>
            </a:r>
            <a:br>
              <a:rPr lang="en-US" altLang="en-US" sz="2800" b="1" dirty="0">
                <a:solidFill>
                  <a:srgbClr val="FF0000"/>
                </a:solidFill>
                <a:ea typeface="ヒラギノ角ゴ ProN W6" charset="0"/>
                <a:cs typeface="ヒラギノ角ゴ ProN W6" charset="0"/>
              </a:rPr>
            </a:br>
            <a:endParaRPr lang="en-US" altLang="en-US" sz="1600" dirty="0"/>
          </a:p>
          <a:p>
            <a:pPr marL="327025">
              <a:buFont typeface="Wingdings 3" charset="2"/>
              <a:buNone/>
            </a:pPr>
            <a:r>
              <a:rPr lang="en-US" altLang="en-US" dirty="0">
                <a:solidFill>
                  <a:srgbClr val="DA1F28"/>
                </a:solidFill>
              </a:rPr>
              <a:t>			RER = </a:t>
            </a:r>
            <a:r>
              <a:rPr lang="en-US" altLang="en-US" u="sng" dirty="0">
                <a:solidFill>
                  <a:srgbClr val="DA1F28"/>
                </a:solidFill>
              </a:rPr>
              <a:t>P </a:t>
            </a:r>
            <a:r>
              <a:rPr lang="en-US" altLang="en-US" u="sng" dirty="0" err="1">
                <a:solidFill>
                  <a:srgbClr val="DA1F28"/>
                </a:solidFill>
              </a:rPr>
              <a:t>dom</a:t>
            </a:r>
            <a:r>
              <a:rPr lang="en-US" altLang="en-US" u="sng" dirty="0">
                <a:solidFill>
                  <a:srgbClr val="DA1F28"/>
                </a:solidFill>
              </a:rPr>
              <a:t> x ER</a:t>
            </a:r>
            <a:endParaRPr lang="en-US" altLang="en-US" dirty="0"/>
          </a:p>
          <a:p>
            <a:pPr marL="327025">
              <a:buFont typeface="Wingdings 3" charset="2"/>
              <a:buNone/>
            </a:pPr>
            <a:r>
              <a:rPr lang="en-US" altLang="en-US" dirty="0">
                <a:solidFill>
                  <a:srgbClr val="DA1F28"/>
                </a:solidFill>
              </a:rPr>
              <a:t>      				</a:t>
            </a:r>
            <a:r>
              <a:rPr lang="en-US" altLang="en-US" dirty="0" err="1">
                <a:solidFill>
                  <a:srgbClr val="DA1F28"/>
                </a:solidFill>
              </a:rPr>
              <a:t>Pf</a:t>
            </a:r>
            <a:endParaRPr lang="en-US" altLang="en-US" dirty="0"/>
          </a:p>
          <a:p>
            <a:pPr marL="327025">
              <a:buFont typeface="Wingdings 3" charset="2"/>
              <a:buNone/>
            </a:pPr>
            <a:endParaRPr lang="en-US" altLang="en-US" dirty="0">
              <a:solidFill>
                <a:srgbClr val="DA1F28"/>
              </a:solidFill>
            </a:endParaRPr>
          </a:p>
          <a:p>
            <a:pPr marL="327025">
              <a:buFont typeface="Wingdings 3" charset="2"/>
              <a:buNone/>
            </a:pPr>
            <a:r>
              <a:rPr lang="en-US" altLang="en-US" dirty="0" err="1">
                <a:solidFill>
                  <a:srgbClr val="DA1F28"/>
                </a:solidFill>
              </a:rPr>
              <a:t>Pdom</a:t>
            </a:r>
            <a:r>
              <a:rPr lang="en-US" altLang="en-US" dirty="0">
                <a:solidFill>
                  <a:srgbClr val="DA1F28"/>
                </a:solidFill>
              </a:rPr>
              <a:t>=domestic price, </a:t>
            </a:r>
            <a:r>
              <a:rPr lang="en-US" altLang="en-US" dirty="0" err="1">
                <a:solidFill>
                  <a:srgbClr val="DA1F28"/>
                </a:solidFill>
              </a:rPr>
              <a:t>Pf</a:t>
            </a:r>
            <a:r>
              <a:rPr lang="en-US" altLang="en-US" dirty="0">
                <a:solidFill>
                  <a:srgbClr val="DA1F28"/>
                </a:solidFill>
              </a:rPr>
              <a:t> = foreign price</a:t>
            </a:r>
          </a:p>
          <a:p>
            <a:pPr marL="327025">
              <a:buFont typeface="Wingdings 3" charset="2"/>
              <a:buNone/>
            </a:pPr>
            <a:r>
              <a:rPr lang="en-US" altLang="en-US" dirty="0">
                <a:solidFill>
                  <a:srgbClr val="DA1F28"/>
                </a:solidFill>
              </a:rPr>
              <a:t>See mathematical problem for example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2D8A42-ECF4-43AE-AD77-95FBBEE00FD2}"/>
              </a:ext>
            </a:extLst>
          </p:cNvPr>
          <p:cNvSpPr>
            <a:spLocks noGrp="1"/>
          </p:cNvSpPr>
          <p:nvPr>
            <p:ph type="sldNum" sz="quarter" idx="10"/>
          </p:nvPr>
        </p:nvSpPr>
        <p:spPr/>
        <p:txBody>
          <a:bodyPr/>
          <a:lstStyle/>
          <a:p>
            <a:fld id="{B964D0EE-D8D4-466F-B15D-470E7563EB19}" type="slidenum">
              <a:rPr lang="en-US" altLang="en-US" smtClean="0"/>
              <a:pPr/>
              <a:t>11</a:t>
            </a:fld>
            <a:endParaRPr lang="en-US" altLang="en-US"/>
          </a:p>
        </p:txBody>
      </p:sp>
      <p:graphicFrame>
        <p:nvGraphicFramePr>
          <p:cNvPr id="3" name="Table 2">
            <a:extLst>
              <a:ext uri="{FF2B5EF4-FFF2-40B4-BE49-F238E27FC236}">
                <a16:creationId xmlns:a16="http://schemas.microsoft.com/office/drawing/2014/main" id="{2F5EDCF1-1E89-47C6-81F9-2050CA098CD1}"/>
              </a:ext>
            </a:extLst>
          </p:cNvPr>
          <p:cNvGraphicFramePr>
            <a:graphicFrameLocks noGrp="1"/>
          </p:cNvGraphicFramePr>
          <p:nvPr/>
        </p:nvGraphicFramePr>
        <p:xfrm>
          <a:off x="457200" y="304800"/>
          <a:ext cx="7958138" cy="6286041"/>
        </p:xfrm>
        <a:graphic>
          <a:graphicData uri="http://schemas.openxmlformats.org/drawingml/2006/table">
            <a:tbl>
              <a:tblPr>
                <a:tableStyleId>{5C22544A-7EE6-4342-B048-85BDC9FD1C3A}</a:tableStyleId>
              </a:tblPr>
              <a:tblGrid>
                <a:gridCol w="2334387">
                  <a:extLst>
                    <a:ext uri="{9D8B030D-6E8A-4147-A177-3AD203B41FA5}">
                      <a16:colId xmlns:a16="http://schemas.microsoft.com/office/drawing/2014/main" val="2332864114"/>
                    </a:ext>
                  </a:extLst>
                </a:gridCol>
                <a:gridCol w="1558274">
                  <a:extLst>
                    <a:ext uri="{9D8B030D-6E8A-4147-A177-3AD203B41FA5}">
                      <a16:colId xmlns:a16="http://schemas.microsoft.com/office/drawing/2014/main" val="3032019716"/>
                    </a:ext>
                  </a:extLst>
                </a:gridCol>
                <a:gridCol w="1306656">
                  <a:extLst>
                    <a:ext uri="{9D8B030D-6E8A-4147-A177-3AD203B41FA5}">
                      <a16:colId xmlns:a16="http://schemas.microsoft.com/office/drawing/2014/main" val="2013509358"/>
                    </a:ext>
                  </a:extLst>
                </a:gridCol>
                <a:gridCol w="549447">
                  <a:extLst>
                    <a:ext uri="{9D8B030D-6E8A-4147-A177-3AD203B41FA5}">
                      <a16:colId xmlns:a16="http://schemas.microsoft.com/office/drawing/2014/main" val="440970646"/>
                    </a:ext>
                  </a:extLst>
                </a:gridCol>
                <a:gridCol w="2134520">
                  <a:extLst>
                    <a:ext uri="{9D8B030D-6E8A-4147-A177-3AD203B41FA5}">
                      <a16:colId xmlns:a16="http://schemas.microsoft.com/office/drawing/2014/main" val="3182578387"/>
                    </a:ext>
                  </a:extLst>
                </a:gridCol>
                <a:gridCol w="74854">
                  <a:extLst>
                    <a:ext uri="{9D8B030D-6E8A-4147-A177-3AD203B41FA5}">
                      <a16:colId xmlns:a16="http://schemas.microsoft.com/office/drawing/2014/main" val="926135687"/>
                    </a:ext>
                  </a:extLst>
                </a:gridCol>
              </a:tblGrid>
              <a:tr h="838200">
                <a:tc>
                  <a:txBody>
                    <a:bodyPr/>
                    <a:lstStyle/>
                    <a:p>
                      <a:pPr algn="ctr" fontAlgn="ctr"/>
                      <a:r>
                        <a:rPr lang="en-CA" sz="700" u="none" strike="noStrike" dirty="0">
                          <a:effectLst/>
                        </a:rPr>
                        <a:t> </a:t>
                      </a:r>
                      <a:endParaRPr lang="en-CA" sz="700" b="1" i="0" u="none" strike="noStrike" dirty="0">
                        <a:solidFill>
                          <a:srgbClr val="000000"/>
                        </a:solidFill>
                        <a:effectLst/>
                        <a:latin typeface="Tahoma" panose="020B0604030504040204" pitchFamily="34" charset="0"/>
                      </a:endParaRPr>
                    </a:p>
                  </a:txBody>
                  <a:tcPr marL="3814" marR="3814" marT="3814" marB="0" anchor="ctr"/>
                </a:tc>
                <a:tc gridSpan="2">
                  <a:txBody>
                    <a:bodyPr/>
                    <a:lstStyle/>
                    <a:p>
                      <a:pPr algn="ctr" fontAlgn="ctr"/>
                      <a:r>
                        <a:rPr lang="en-CA" sz="1400" b="1" u="none" strike="noStrike" dirty="0">
                          <a:solidFill>
                            <a:srgbClr val="FF0000"/>
                          </a:solidFill>
                          <a:effectLst/>
                        </a:rPr>
                        <a:t>GNI per capita, Atlas method (current US$)</a:t>
                      </a:r>
                      <a:endParaRPr lang="en-CA" sz="1400" b="1" i="0" u="none" strike="noStrike" dirty="0">
                        <a:solidFill>
                          <a:srgbClr val="FF0000"/>
                        </a:solidFill>
                        <a:effectLst/>
                        <a:latin typeface="Tahoma" panose="020B0604030504040204" pitchFamily="34" charset="0"/>
                      </a:endParaRPr>
                    </a:p>
                  </a:txBody>
                  <a:tcPr marL="3814" marR="3814" marT="3814" marB="0" anchor="ctr"/>
                </a:tc>
                <a:tc hMerge="1">
                  <a:txBody>
                    <a:bodyPr/>
                    <a:lstStyle/>
                    <a:p>
                      <a:pPr algn="ctr" fontAlgn="ctr"/>
                      <a:r>
                        <a:rPr lang="en-CA" sz="600" u="none" strike="noStrike">
                          <a:effectLst/>
                        </a:rPr>
                        <a:t>GNI per capita, Atlas method (current US$)</a:t>
                      </a:r>
                      <a:endParaRPr lang="en-CA" sz="600" b="1" i="0" u="none" strike="noStrike">
                        <a:solidFill>
                          <a:srgbClr val="000000"/>
                        </a:solidFill>
                        <a:effectLst/>
                        <a:latin typeface="Tahoma" panose="020B0604030504040204" pitchFamily="34" charset="0"/>
                      </a:endParaRPr>
                    </a:p>
                  </a:txBody>
                  <a:tcPr marL="3814" marR="3814" marT="3814" marB="0" anchor="ctr"/>
                </a:tc>
                <a:tc gridSpan="3">
                  <a:txBody>
                    <a:bodyPr/>
                    <a:lstStyle/>
                    <a:p>
                      <a:pPr algn="ctr" fontAlgn="ctr"/>
                      <a:r>
                        <a:rPr lang="it-IT" sz="1400" b="1" u="none" strike="noStrike" dirty="0">
                          <a:solidFill>
                            <a:srgbClr val="FF0000"/>
                          </a:solidFill>
                          <a:effectLst/>
                        </a:rPr>
                        <a:t>GNI per capita, PPP (current international $)</a:t>
                      </a:r>
                      <a:endParaRPr lang="en-CA" sz="1400" b="1" i="0" u="none" strike="noStrike" dirty="0">
                        <a:solidFill>
                          <a:srgbClr val="FF0000"/>
                        </a:solidFill>
                        <a:effectLst/>
                        <a:latin typeface="Tahoma" panose="020B0604030504040204" pitchFamily="34" charset="0"/>
                      </a:endParaRPr>
                    </a:p>
                  </a:txBody>
                  <a:tcPr marL="3814" marR="3814" marT="3814" marB="0" anchor="ctr"/>
                </a:tc>
                <a:tc hMerge="1">
                  <a:txBody>
                    <a:bodyPr/>
                    <a:lstStyle/>
                    <a:p>
                      <a:pPr algn="ctr" fontAlgn="ctr"/>
                      <a:r>
                        <a:rPr lang="it-IT" sz="600" u="none" strike="noStrike">
                          <a:effectLst/>
                        </a:rPr>
                        <a:t>GNI per capita, PPP (current international $)</a:t>
                      </a:r>
                      <a:endParaRPr lang="it-IT" sz="600" b="1" i="0" u="none" strike="noStrike">
                        <a:solidFill>
                          <a:srgbClr val="000000"/>
                        </a:solidFill>
                        <a:effectLst/>
                        <a:latin typeface="Tahoma" panose="020B060403050404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60283418"/>
                  </a:ext>
                </a:extLst>
              </a:tr>
              <a:tr h="0">
                <a:tc>
                  <a:txBody>
                    <a:bodyPr/>
                    <a:lstStyle/>
                    <a:p>
                      <a:pPr algn="l" fontAlgn="ctr"/>
                      <a:r>
                        <a:rPr lang="en-CA" sz="700" u="none" strike="noStrike" dirty="0">
                          <a:solidFill>
                            <a:srgbClr val="C00000"/>
                          </a:solidFill>
                          <a:effectLst/>
                        </a:rPr>
                        <a:t>Bolivia</a:t>
                      </a:r>
                      <a:endParaRPr lang="en-CA" sz="700" b="1" i="0" u="none" strike="noStrike" dirty="0">
                        <a:solidFill>
                          <a:srgbClr val="C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gridSpan="2">
                  <a:txBody>
                    <a:bodyPr/>
                    <a:lstStyle/>
                    <a:p>
                      <a:pPr algn="l" fontAlgn="ctr"/>
                      <a:r>
                        <a:rPr lang="en-CA" sz="700" u="none" strike="noStrike" dirty="0">
                          <a:effectLst/>
                        </a:rPr>
                        <a:t>3,530.0</a:t>
                      </a:r>
                      <a:endParaRPr lang="en-CA" sz="700" b="1" i="0" u="none" strike="noStrike" dirty="0">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3,530.0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8,910.0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8,910.0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033851170"/>
                  </a:ext>
                </a:extLst>
              </a:tr>
              <a:tr h="154938">
                <a:tc>
                  <a:txBody>
                    <a:bodyPr/>
                    <a:lstStyle/>
                    <a:p>
                      <a:pPr algn="l" fontAlgn="ctr"/>
                      <a:r>
                        <a:rPr lang="en-CA" sz="700" u="none" strike="noStrike">
                          <a:effectLst/>
                        </a:rPr>
                        <a:t>Bangladesh</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gridSpan="2">
                  <a:txBody>
                    <a:bodyPr/>
                    <a:lstStyle/>
                    <a:p>
                      <a:pPr algn="l" fontAlgn="ctr"/>
                      <a:r>
                        <a:rPr lang="en-CA" sz="700" u="none" strike="noStrike">
                          <a:effectLst/>
                        </a:rPr>
                        <a:t>1,940.0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1,940.0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5,190.0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5,190.0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4233572166"/>
                  </a:ext>
                </a:extLst>
              </a:tr>
              <a:tr h="154938">
                <a:tc>
                  <a:txBody>
                    <a:bodyPr/>
                    <a:lstStyle/>
                    <a:p>
                      <a:pPr algn="l" fontAlgn="ctr"/>
                      <a:r>
                        <a:rPr lang="en-CA" sz="700" u="none" strike="noStrike" dirty="0">
                          <a:effectLst/>
                        </a:rPr>
                        <a:t>Botswana</a:t>
                      </a:r>
                      <a:endParaRPr lang="en-CA" sz="700" b="1" i="0" u="none" strike="noStrike" dirty="0">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gridSpan="2">
                  <a:txBody>
                    <a:bodyPr/>
                    <a:lstStyle/>
                    <a:p>
                      <a:pPr algn="l" fontAlgn="ctr"/>
                      <a:r>
                        <a:rPr lang="en-CA" sz="700" u="none" strike="noStrike">
                          <a:effectLst/>
                        </a:rPr>
                        <a:t>7,660.0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7,660.0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17,110.0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17,110.0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4096221375"/>
                  </a:ext>
                </a:extLst>
              </a:tr>
              <a:tr h="154938">
                <a:tc>
                  <a:txBody>
                    <a:bodyPr/>
                    <a:lstStyle/>
                    <a:p>
                      <a:pPr algn="l" fontAlgn="ctr"/>
                      <a:r>
                        <a:rPr lang="en-CA" sz="700" u="none" strike="noStrike">
                          <a:effectLst/>
                        </a:rPr>
                        <a:t>Brazil</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gridSpan="2">
                  <a:txBody>
                    <a:bodyPr/>
                    <a:lstStyle/>
                    <a:p>
                      <a:pPr algn="l" fontAlgn="ctr"/>
                      <a:r>
                        <a:rPr lang="en-CA" sz="700" u="none" strike="noStrike">
                          <a:effectLst/>
                        </a:rPr>
                        <a:t>9,130.0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9,130.0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14,850.0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14,850.0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270336052"/>
                  </a:ext>
                </a:extLst>
              </a:tr>
              <a:tr h="154938">
                <a:tc>
                  <a:txBody>
                    <a:bodyPr/>
                    <a:lstStyle/>
                    <a:p>
                      <a:pPr algn="l" fontAlgn="ctr"/>
                      <a:r>
                        <a:rPr lang="en-CA" sz="700" u="none" strike="noStrike">
                          <a:effectLst/>
                        </a:rPr>
                        <a:t>Cambodia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1,480.0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1,480.0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4,180.0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4,180.0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503846629"/>
                  </a:ext>
                </a:extLst>
              </a:tr>
              <a:tr h="154938">
                <a:tc>
                  <a:txBody>
                    <a:bodyPr/>
                    <a:lstStyle/>
                    <a:p>
                      <a:pPr algn="l" fontAlgn="ctr"/>
                      <a:r>
                        <a:rPr lang="en-CA" sz="700" u="none" strike="noStrike">
                          <a:effectLst/>
                        </a:rPr>
                        <a:t>Chile</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15,010.0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15,010.0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24,140.0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24,140.0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429135022"/>
                  </a:ext>
                </a:extLst>
              </a:tr>
              <a:tr h="154938">
                <a:tc>
                  <a:txBody>
                    <a:bodyPr/>
                    <a:lstStyle/>
                    <a:p>
                      <a:pPr algn="l" fontAlgn="ctr"/>
                      <a:r>
                        <a:rPr lang="en-CA" sz="700" u="none" strike="noStrike">
                          <a:effectLst/>
                        </a:rPr>
                        <a:t>China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10,410.0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10,410.0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16,740.0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16,740.0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544476642"/>
                  </a:ext>
                </a:extLst>
              </a:tr>
              <a:tr h="154938">
                <a:tc>
                  <a:txBody>
                    <a:bodyPr/>
                    <a:lstStyle/>
                    <a:p>
                      <a:pPr algn="l" fontAlgn="ctr"/>
                      <a:r>
                        <a:rPr lang="en-CA" sz="700" u="none" strike="noStrike">
                          <a:effectLst/>
                        </a:rPr>
                        <a:t>Colombia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6,510.0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6,510.0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15,150.0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15,150.0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629439880"/>
                  </a:ext>
                </a:extLst>
              </a:tr>
              <a:tr h="154938">
                <a:tc>
                  <a:txBody>
                    <a:bodyPr/>
                    <a:lstStyle/>
                    <a:p>
                      <a:pPr algn="l" fontAlgn="ctr"/>
                      <a:r>
                        <a:rPr lang="en-CA" sz="700" u="none" strike="noStrike">
                          <a:effectLst/>
                        </a:rPr>
                        <a:t>Congo, Dem. Rep.</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520.0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520.0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1,110.0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1,110.0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4106981127"/>
                  </a:ext>
                </a:extLst>
              </a:tr>
              <a:tr h="154938">
                <a:tc>
                  <a:txBody>
                    <a:bodyPr/>
                    <a:lstStyle/>
                    <a:p>
                      <a:pPr algn="l" fontAlgn="ctr"/>
                      <a:r>
                        <a:rPr lang="en-CA" sz="700" u="none" strike="noStrike">
                          <a:effectLst/>
                        </a:rPr>
                        <a:t>Costa Rica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11,700.0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11,700.0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19,250.0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19,250.0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916249716"/>
                  </a:ext>
                </a:extLst>
              </a:tr>
              <a:tr h="154938">
                <a:tc>
                  <a:txBody>
                    <a:bodyPr/>
                    <a:lstStyle/>
                    <a:p>
                      <a:pPr algn="l" fontAlgn="ctr"/>
                      <a:r>
                        <a:rPr lang="en-CA" sz="700" u="none" strike="noStrike">
                          <a:effectLst/>
                        </a:rPr>
                        <a:t>Cote d'Ivoire</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2,290.0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2,290.0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5,290.0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5,290.0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987850587"/>
                  </a:ext>
                </a:extLst>
              </a:tr>
              <a:tr h="154938">
                <a:tc>
                  <a:txBody>
                    <a:bodyPr/>
                    <a:lstStyle/>
                    <a:p>
                      <a:pPr algn="l" fontAlgn="ctr"/>
                      <a:r>
                        <a:rPr lang="en-CA" sz="700" u="none" strike="noStrike">
                          <a:effectLst/>
                        </a:rPr>
                        <a:t>Dominican Republic</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8,090.0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8,090.0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18,280.0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18,280.0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958574147"/>
                  </a:ext>
                </a:extLst>
              </a:tr>
              <a:tr h="154938">
                <a:tc>
                  <a:txBody>
                    <a:bodyPr/>
                    <a:lstStyle/>
                    <a:p>
                      <a:pPr algn="l" fontAlgn="ctr"/>
                      <a:r>
                        <a:rPr lang="en-CA" sz="700" u="none" strike="noStrike">
                          <a:effectLst/>
                        </a:rPr>
                        <a:t>Egypt, Arab Rep.</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2,690.0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2,690.0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11,810.0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11,810.0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006869061"/>
                  </a:ext>
                </a:extLst>
              </a:tr>
              <a:tr h="154938">
                <a:tc>
                  <a:txBody>
                    <a:bodyPr/>
                    <a:lstStyle/>
                    <a:p>
                      <a:pPr algn="l" fontAlgn="ctr"/>
                      <a:r>
                        <a:rPr lang="en-CA" sz="700" u="none" strike="noStrike">
                          <a:effectLst/>
                        </a:rPr>
                        <a:t>Ghana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2,220.0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2,220.0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5,510.0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5,510.0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756074227"/>
                  </a:ext>
                </a:extLst>
              </a:tr>
              <a:tr h="154938">
                <a:tc>
                  <a:txBody>
                    <a:bodyPr/>
                    <a:lstStyle/>
                    <a:p>
                      <a:pPr algn="l" fontAlgn="ctr"/>
                      <a:r>
                        <a:rPr lang="en-CA" sz="700" u="none" strike="noStrike">
                          <a:effectLst/>
                        </a:rPr>
                        <a:t>Guatemala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4,610.0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4,610.0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8,850.0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8,850.0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4196753702"/>
                  </a:ext>
                </a:extLst>
              </a:tr>
              <a:tr h="154938">
                <a:tc>
                  <a:txBody>
                    <a:bodyPr/>
                    <a:lstStyle/>
                    <a:p>
                      <a:pPr algn="l" fontAlgn="ctr"/>
                      <a:r>
                        <a:rPr lang="en-CA" sz="700" u="none" strike="noStrike">
                          <a:effectLst/>
                        </a:rPr>
                        <a:t>Haiti</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790.0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790.0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1,790.0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1,790.0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327517236"/>
                  </a:ext>
                </a:extLst>
              </a:tr>
              <a:tr h="154938">
                <a:tc>
                  <a:txBody>
                    <a:bodyPr/>
                    <a:lstStyle/>
                    <a:p>
                      <a:pPr algn="l" fontAlgn="ctr"/>
                      <a:r>
                        <a:rPr lang="en-CA" sz="700" u="none" strike="noStrike">
                          <a:effectLst/>
                        </a:rPr>
                        <a:t>India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2,130.0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2,130.0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6,960.0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6,960.0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682327077"/>
                  </a:ext>
                </a:extLst>
              </a:tr>
              <a:tr h="154938">
                <a:tc>
                  <a:txBody>
                    <a:bodyPr/>
                    <a:lstStyle/>
                    <a:p>
                      <a:pPr algn="l" fontAlgn="ctr"/>
                      <a:r>
                        <a:rPr lang="en-CA" sz="700" u="none" strike="noStrike">
                          <a:effectLst/>
                        </a:rPr>
                        <a:t>Indonesia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4,050.0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4,050.0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11,930.0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11,930.0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060029582"/>
                  </a:ext>
                </a:extLst>
              </a:tr>
              <a:tr h="154938">
                <a:tc>
                  <a:txBody>
                    <a:bodyPr/>
                    <a:lstStyle/>
                    <a:p>
                      <a:pPr algn="l" fontAlgn="ctr"/>
                      <a:r>
                        <a:rPr lang="en-CA" sz="700" u="none" strike="noStrike">
                          <a:effectLst/>
                        </a:rPr>
                        <a:t>Kenya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1,750.0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1,750.0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4,420.0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4,420.0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687803132"/>
                  </a:ext>
                </a:extLst>
              </a:tr>
              <a:tr h="154938">
                <a:tc>
                  <a:txBody>
                    <a:bodyPr/>
                    <a:lstStyle/>
                    <a:p>
                      <a:pPr algn="l" fontAlgn="ctr"/>
                      <a:r>
                        <a:rPr lang="en-CA" sz="700" u="none" strike="noStrike">
                          <a:effectLst/>
                        </a:rPr>
                        <a:t>Korea, Rep.</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33,720.0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33,720.0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43,430.0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43,430.0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754033128"/>
                  </a:ext>
                </a:extLst>
              </a:tr>
              <a:tr h="154938">
                <a:tc>
                  <a:txBody>
                    <a:bodyPr/>
                    <a:lstStyle/>
                    <a:p>
                      <a:pPr algn="l" fontAlgn="ctr"/>
                      <a:r>
                        <a:rPr lang="en-CA" sz="700" u="none" strike="noStrike">
                          <a:effectLst/>
                        </a:rPr>
                        <a:t>Mexico</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9,430.0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9,430.0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19,810.0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19,810.0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254347691"/>
                  </a:ext>
                </a:extLst>
              </a:tr>
              <a:tr h="154938">
                <a:tc>
                  <a:txBody>
                    <a:bodyPr/>
                    <a:lstStyle/>
                    <a:p>
                      <a:pPr algn="l" fontAlgn="ctr"/>
                      <a:r>
                        <a:rPr lang="en-CA" sz="700" u="none" strike="noStrike">
                          <a:effectLst/>
                        </a:rPr>
                        <a:t>Niger</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560.0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560.0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1,250.0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1,250.0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782749296"/>
                  </a:ext>
                </a:extLst>
              </a:tr>
              <a:tr h="154938">
                <a:tc>
                  <a:txBody>
                    <a:bodyPr/>
                    <a:lstStyle/>
                    <a:p>
                      <a:pPr algn="l" fontAlgn="ctr"/>
                      <a:r>
                        <a:rPr lang="en-CA" sz="700" u="none" strike="noStrike">
                          <a:effectLst/>
                        </a:rPr>
                        <a:t>Nigeria</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2,030.0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2,030.0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5,170.0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5,170.0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4002753760"/>
                  </a:ext>
                </a:extLst>
              </a:tr>
              <a:tr h="154938">
                <a:tc>
                  <a:txBody>
                    <a:bodyPr/>
                    <a:lstStyle/>
                    <a:p>
                      <a:pPr algn="l" fontAlgn="ctr"/>
                      <a:r>
                        <a:rPr lang="en-CA" sz="700" u="none" strike="noStrike">
                          <a:effectLst/>
                        </a:rPr>
                        <a:t>Pakistan</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1,530.0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1,530.0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5,210.0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5,210.0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214044871"/>
                  </a:ext>
                </a:extLst>
              </a:tr>
              <a:tr h="154938">
                <a:tc>
                  <a:txBody>
                    <a:bodyPr/>
                    <a:lstStyle/>
                    <a:p>
                      <a:pPr algn="l" fontAlgn="ctr"/>
                      <a:r>
                        <a:rPr lang="en-CA" sz="700" u="none" strike="noStrike">
                          <a:effectLst/>
                        </a:rPr>
                        <a:t>Peru</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6,740.0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6,740.0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12,760.0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12,760.0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849861987"/>
                  </a:ext>
                </a:extLst>
              </a:tr>
              <a:tr h="154938">
                <a:tc>
                  <a:txBody>
                    <a:bodyPr/>
                    <a:lstStyle/>
                    <a:p>
                      <a:pPr algn="l" fontAlgn="ctr"/>
                      <a:r>
                        <a:rPr lang="en-CA" sz="700" u="none" strike="noStrike">
                          <a:effectLst/>
                        </a:rPr>
                        <a:t>Philippines</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3,850.0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3,850.0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10,200.0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10,200.0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275410985"/>
                  </a:ext>
                </a:extLst>
              </a:tr>
              <a:tr h="154938">
                <a:tc>
                  <a:txBody>
                    <a:bodyPr/>
                    <a:lstStyle/>
                    <a:p>
                      <a:pPr algn="l" fontAlgn="ctr"/>
                      <a:r>
                        <a:rPr lang="en-CA" sz="700" u="none" strike="noStrike">
                          <a:effectLst/>
                        </a:rPr>
                        <a:t>Senegal</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1,450.0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1,450.0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3,440.0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3,440.0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025121569"/>
                  </a:ext>
                </a:extLst>
              </a:tr>
              <a:tr h="154938">
                <a:tc>
                  <a:txBody>
                    <a:bodyPr/>
                    <a:lstStyle/>
                    <a:p>
                      <a:pPr algn="l" fontAlgn="ctr"/>
                      <a:r>
                        <a:rPr lang="en-CA" sz="700" u="none" strike="noStrike" dirty="0">
                          <a:effectLst/>
                        </a:rPr>
                        <a:t>Thailand</a:t>
                      </a:r>
                      <a:endParaRPr lang="en-CA" sz="700" b="1" i="0" u="none" strike="noStrike" dirty="0">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gridSpan="2">
                  <a:txBody>
                    <a:bodyPr/>
                    <a:lstStyle/>
                    <a:p>
                      <a:pPr algn="l" fontAlgn="ctr"/>
                      <a:r>
                        <a:rPr lang="en-CA" sz="700" u="none" strike="noStrike">
                          <a:effectLst/>
                        </a:rPr>
                        <a:t>7,260.0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7,260.0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18,520.0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18,520.0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196040138"/>
                  </a:ext>
                </a:extLst>
              </a:tr>
              <a:tr h="154938">
                <a:tc>
                  <a:txBody>
                    <a:bodyPr/>
                    <a:lstStyle/>
                    <a:p>
                      <a:pPr algn="l" fontAlgn="ctr"/>
                      <a:r>
                        <a:rPr lang="en-CA" sz="700" u="none" strike="noStrike">
                          <a:effectLst/>
                        </a:rPr>
                        <a:t>Uganda</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gridSpan="2">
                  <a:txBody>
                    <a:bodyPr/>
                    <a:lstStyle/>
                    <a:p>
                      <a:pPr algn="l" fontAlgn="ctr"/>
                      <a:r>
                        <a:rPr lang="en-CA" sz="700" u="none" strike="noStrike">
                          <a:effectLst/>
                        </a:rPr>
                        <a:t>780.0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780.0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2,210.0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2,210.0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130360483"/>
                  </a:ext>
                </a:extLst>
              </a:tr>
              <a:tr h="154938">
                <a:tc>
                  <a:txBody>
                    <a:bodyPr/>
                    <a:lstStyle/>
                    <a:p>
                      <a:pPr algn="l" fontAlgn="ctr"/>
                      <a:r>
                        <a:rPr lang="en-CA" sz="700" u="none" strike="noStrike">
                          <a:effectLst/>
                        </a:rPr>
                        <a:t>Vietnam</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a:effectLst/>
                        </a:rPr>
                        <a:t>2,540.0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2,540.0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7,750.0</a:t>
                      </a:r>
                      <a:endParaRPr lang="en-CA" sz="700" b="1" i="0" u="none" strike="noStrike">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7,750.0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74188106"/>
                  </a:ext>
                </a:extLst>
              </a:tr>
              <a:tr h="154938">
                <a:tc>
                  <a:txBody>
                    <a:bodyPr/>
                    <a:lstStyle/>
                    <a:p>
                      <a:pPr algn="l" fontAlgn="ctr"/>
                      <a:r>
                        <a:rPr lang="en-CA" sz="700" u="none" strike="noStrike" dirty="0">
                          <a:effectLst/>
                        </a:rPr>
                        <a:t>Canada</a:t>
                      </a:r>
                      <a:endParaRPr lang="en-CA" sz="700" b="1" i="0" u="none" strike="noStrike" dirty="0">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gridSpan="2">
                  <a:txBody>
                    <a:bodyPr/>
                    <a:lstStyle/>
                    <a:p>
                      <a:pPr algn="l" fontAlgn="ctr"/>
                      <a:r>
                        <a:rPr lang="en-CA" sz="700" u="none" strike="noStrike">
                          <a:effectLst/>
                        </a:rPr>
                        <a:t>46,370.0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46,370.0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50,810.0</a:t>
                      </a:r>
                      <a:endParaRPr lang="en-CA" sz="700" b="1" i="0" u="none" strike="noStrike">
                        <a:solidFill>
                          <a:srgbClr val="000000"/>
                        </a:solidFill>
                        <a:effectLst/>
                        <a:latin typeface="Arial" panose="020B0604020202020204" pitchFamily="34" charset="0"/>
                      </a:endParaRPr>
                    </a:p>
                  </a:txBody>
                  <a:tcPr marL="3814" marR="3814" marT="3814" marB="0" anchor="ctr">
                    <a:lnB w="12700" cap="flat" cmpd="sng" algn="ctr">
                      <a:solidFill>
                        <a:srgbClr val="FF0000"/>
                      </a:solidFill>
                      <a:prstDash val="solid"/>
                      <a:round/>
                      <a:headEnd type="none" w="med" len="med"/>
                      <a:tailEnd type="none" w="med" len="med"/>
                    </a:lnB>
                  </a:tcPr>
                </a:tc>
                <a:tc hMerge="1">
                  <a:txBody>
                    <a:bodyPr/>
                    <a:lstStyle/>
                    <a:p>
                      <a:pPr algn="r" fontAlgn="ctr"/>
                      <a:r>
                        <a:rPr lang="en-CA" sz="700" u="none" strike="noStrike">
                          <a:effectLst/>
                        </a:rPr>
                        <a:t>50,810.0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3740202758"/>
                  </a:ext>
                </a:extLst>
              </a:tr>
              <a:tr h="154938">
                <a:tc>
                  <a:txBody>
                    <a:bodyPr/>
                    <a:lstStyle/>
                    <a:p>
                      <a:pPr algn="l" fontAlgn="ctr"/>
                      <a:r>
                        <a:rPr lang="en-CA" sz="700" u="none" strike="noStrike">
                          <a:effectLst/>
                        </a:rPr>
                        <a:t>United Kingdom</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gridSpan="2">
                  <a:txBody>
                    <a:bodyPr/>
                    <a:lstStyle/>
                    <a:p>
                      <a:pPr algn="l" fontAlgn="ctr"/>
                      <a:r>
                        <a:rPr lang="en-CA" sz="700" u="none" strike="noStrike">
                          <a:effectLst/>
                        </a:rPr>
                        <a:t>42,370.0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42,370.0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a:effectLst/>
                        </a:rPr>
                        <a:t>48,040.0</a:t>
                      </a:r>
                      <a:endParaRPr lang="en-CA" sz="700" b="1" i="0" u="none" strike="noStrike">
                        <a:solidFill>
                          <a:srgbClr val="000000"/>
                        </a:solidFill>
                        <a:effectLst/>
                        <a:latin typeface="Arial" panose="020B0604020202020204" pitchFamily="34" charset="0"/>
                      </a:endParaRPr>
                    </a:p>
                  </a:txBody>
                  <a:tcPr marL="3814" marR="3814" marT="3814" marB="0" anchor="ctr">
                    <a:lnT w="12700" cap="flat" cmpd="sng" algn="ctr">
                      <a:solidFill>
                        <a:srgbClr val="FF0000"/>
                      </a:solidFill>
                      <a:prstDash val="solid"/>
                      <a:round/>
                      <a:headEnd type="none" w="med" len="med"/>
                      <a:tailEnd type="none" w="med" len="med"/>
                    </a:lnT>
                  </a:tcPr>
                </a:tc>
                <a:tc hMerge="1">
                  <a:txBody>
                    <a:bodyPr/>
                    <a:lstStyle/>
                    <a:p>
                      <a:pPr algn="r" fontAlgn="ctr"/>
                      <a:r>
                        <a:rPr lang="en-CA" sz="700" u="none" strike="noStrike">
                          <a:effectLst/>
                        </a:rPr>
                        <a:t>48,040.0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1247532687"/>
                  </a:ext>
                </a:extLst>
              </a:tr>
              <a:tr h="154938">
                <a:tc>
                  <a:txBody>
                    <a:bodyPr/>
                    <a:lstStyle/>
                    <a:p>
                      <a:pPr algn="l" fontAlgn="ctr"/>
                      <a:r>
                        <a:rPr lang="en-CA" sz="700" u="none" strike="noStrike">
                          <a:effectLst/>
                        </a:rPr>
                        <a:t>United States</a:t>
                      </a:r>
                      <a:endParaRPr lang="en-CA" sz="700" b="1" i="0" u="none" strike="noStrike">
                        <a:solidFill>
                          <a:srgbClr val="000000"/>
                        </a:solidFill>
                        <a:effectLst/>
                        <a:latin typeface="Arial" panose="020B0604020202020204" pitchFamily="34" charset="0"/>
                      </a:endParaRPr>
                    </a:p>
                  </a:txBody>
                  <a:tcPr marL="3814" marR="3814" marT="3814" marB="0" anchor="ctr"/>
                </a:tc>
                <a:tc gridSpan="2">
                  <a:txBody>
                    <a:bodyPr/>
                    <a:lstStyle/>
                    <a:p>
                      <a:pPr algn="l" fontAlgn="ctr"/>
                      <a:r>
                        <a:rPr lang="en-CA" sz="700" u="none" strike="noStrike" dirty="0">
                          <a:effectLst/>
                        </a:rPr>
                        <a:t>65,760.0</a:t>
                      </a:r>
                      <a:endParaRPr lang="en-CA" sz="700" b="1" i="0" u="none" strike="noStrike" dirty="0">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65,760.0</a:t>
                      </a:r>
                      <a:endParaRPr lang="en-CA" sz="700" b="0" i="0" u="none" strike="noStrike">
                        <a:solidFill>
                          <a:srgbClr val="000000"/>
                        </a:solidFill>
                        <a:effectLst/>
                        <a:latin typeface="Arial" panose="020B0604020202020204" pitchFamily="34" charset="0"/>
                      </a:endParaRPr>
                    </a:p>
                  </a:txBody>
                  <a:tcPr marL="3814" marR="3814" marT="3814" marB="0" anchor="ctr"/>
                </a:tc>
                <a:tc gridSpan="3">
                  <a:txBody>
                    <a:bodyPr/>
                    <a:lstStyle/>
                    <a:p>
                      <a:pPr algn="l" fontAlgn="ctr"/>
                      <a:r>
                        <a:rPr lang="en-CA" sz="700" u="none" strike="noStrike" dirty="0">
                          <a:effectLst/>
                        </a:rPr>
                        <a:t>65,880.0</a:t>
                      </a:r>
                      <a:endParaRPr lang="en-CA" sz="700" b="1" i="0" u="none" strike="noStrike" dirty="0">
                        <a:solidFill>
                          <a:srgbClr val="000000"/>
                        </a:solidFill>
                        <a:effectLst/>
                        <a:latin typeface="Arial" panose="020B0604020202020204" pitchFamily="34" charset="0"/>
                      </a:endParaRPr>
                    </a:p>
                  </a:txBody>
                  <a:tcPr marL="3814" marR="3814" marT="3814" marB="0" anchor="ctr"/>
                </a:tc>
                <a:tc hMerge="1">
                  <a:txBody>
                    <a:bodyPr/>
                    <a:lstStyle/>
                    <a:p>
                      <a:pPr algn="r" fontAlgn="ctr"/>
                      <a:r>
                        <a:rPr lang="en-CA" sz="700" u="none" strike="noStrike">
                          <a:effectLst/>
                        </a:rPr>
                        <a:t>65,880.0</a:t>
                      </a:r>
                      <a:endParaRPr lang="en-CA" sz="700" b="0" i="0" u="none" strike="noStrike">
                        <a:solidFill>
                          <a:srgbClr val="000000"/>
                        </a:solidFill>
                        <a:effectLst/>
                        <a:latin typeface="Arial" panose="020B0604020202020204" pitchFamily="34" charset="0"/>
                      </a:endParaRPr>
                    </a:p>
                  </a:txBody>
                  <a:tcPr marL="3814" marR="3814" marT="3814" marB="0" anchor="ctr"/>
                </a:tc>
                <a:tc hMerge="1">
                  <a:txBody>
                    <a:bodyPr/>
                    <a:lstStyle/>
                    <a:p>
                      <a:endParaRPr lang="en-CA"/>
                    </a:p>
                  </a:txBody>
                  <a:tcPr/>
                </a:tc>
                <a:extLst>
                  <a:ext uri="{0D108BD9-81ED-4DB2-BD59-A6C34878D82A}">
                    <a16:rowId xmlns:a16="http://schemas.microsoft.com/office/drawing/2014/main" val="2420069400"/>
                  </a:ext>
                </a:extLst>
              </a:tr>
              <a:tr h="261791">
                <a:tc gridSpan="5">
                  <a:txBody>
                    <a:bodyPr/>
                    <a:lstStyle/>
                    <a:p>
                      <a:pPr algn="l" fontAlgn="t"/>
                      <a:r>
                        <a:rPr lang="en-CA" sz="600" u="none" strike="noStrike">
                          <a:effectLst/>
                        </a:rPr>
                        <a:t>Created from: World Development Indicators</a:t>
                      </a:r>
                      <a:br>
                        <a:rPr lang="en-CA" sz="600" u="none" strike="noStrike">
                          <a:effectLst/>
                        </a:rPr>
                      </a:br>
                      <a:r>
                        <a:rPr lang="en-CA" sz="600" u="none" strike="noStrike">
                          <a:effectLst/>
                        </a:rPr>
                        <a:t>Time : 2019</a:t>
                      </a:r>
                      <a:endParaRPr lang="en-CA" sz="600" b="0" i="0" u="none" strike="noStrike">
                        <a:solidFill>
                          <a:srgbClr val="000000"/>
                        </a:solidFill>
                        <a:effectLst/>
                        <a:latin typeface="Times New Roman" panose="02020603050405020304" pitchFamily="18" charset="0"/>
                      </a:endParaRPr>
                    </a:p>
                  </a:txBody>
                  <a:tcPr marL="3814" marR="3814" marT="3814"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700" b="0" i="0" u="none" strike="noStrike">
                        <a:effectLst/>
                        <a:latin typeface="Arial" panose="020B0604020202020204" pitchFamily="34" charset="0"/>
                      </a:endParaRPr>
                    </a:p>
                  </a:txBody>
                  <a:tcPr marL="3814" marR="3814" marT="3814" marB="0" anchor="b"/>
                </a:tc>
                <a:extLst>
                  <a:ext uri="{0D108BD9-81ED-4DB2-BD59-A6C34878D82A}">
                    <a16:rowId xmlns:a16="http://schemas.microsoft.com/office/drawing/2014/main" val="4068117098"/>
                  </a:ext>
                </a:extLst>
              </a:tr>
              <a:tr h="117540">
                <a:tc gridSpan="2">
                  <a:txBody>
                    <a:bodyPr/>
                    <a:lstStyle/>
                    <a:p>
                      <a:pPr algn="l" fontAlgn="b"/>
                      <a:endParaRPr lang="en-CA" sz="500" b="0" i="0" u="none" strike="noStrike">
                        <a:effectLst/>
                        <a:latin typeface="Arial" panose="020B0604020202020204" pitchFamily="34" charset="0"/>
                      </a:endParaRPr>
                    </a:p>
                  </a:txBody>
                  <a:tcPr marL="3814" marR="3814" marT="3814" marB="0" anchor="b"/>
                </a:tc>
                <a:tc hMerge="1">
                  <a:txBody>
                    <a:bodyPr/>
                    <a:lstStyle/>
                    <a:p>
                      <a:pPr algn="l" fontAlgn="b"/>
                      <a:endParaRPr lang="en-CA" sz="500" b="0" i="0" u="none" strike="noStrike">
                        <a:effectLst/>
                        <a:latin typeface="Arial" panose="020B0604020202020204" pitchFamily="34" charset="0"/>
                      </a:endParaRPr>
                    </a:p>
                  </a:txBody>
                  <a:tcPr marL="3814" marR="3814" marT="3814" marB="0" anchor="b"/>
                </a:tc>
                <a:tc gridSpan="2">
                  <a:txBody>
                    <a:bodyPr/>
                    <a:lstStyle/>
                    <a:p>
                      <a:pPr algn="l" fontAlgn="b"/>
                      <a:endParaRPr lang="en-CA" sz="500" b="0" i="0" u="none" strike="noStrike">
                        <a:effectLst/>
                        <a:latin typeface="Arial" panose="020B0604020202020204" pitchFamily="34" charset="0"/>
                      </a:endParaRPr>
                    </a:p>
                  </a:txBody>
                  <a:tcPr marL="3814" marR="3814" marT="3814" marB="0" anchor="b"/>
                </a:tc>
                <a:tc hMerge="1">
                  <a:txBody>
                    <a:bodyPr/>
                    <a:lstStyle/>
                    <a:p>
                      <a:pPr algn="l" fontAlgn="b"/>
                      <a:endParaRPr lang="en-CA" sz="500" b="0" i="0" u="none" strike="noStrike">
                        <a:effectLst/>
                        <a:latin typeface="Arial" panose="020B0604020202020204" pitchFamily="34" charset="0"/>
                      </a:endParaRPr>
                    </a:p>
                  </a:txBody>
                  <a:tcPr marL="3814" marR="3814" marT="3814" marB="0" anchor="b"/>
                </a:tc>
                <a:tc>
                  <a:txBody>
                    <a:bodyPr/>
                    <a:lstStyle/>
                    <a:p>
                      <a:pPr algn="l" fontAlgn="b"/>
                      <a:endParaRPr lang="en-CA" sz="500" b="0" i="0" u="none" strike="noStrike">
                        <a:effectLst/>
                        <a:latin typeface="Arial" panose="020B0604020202020204" pitchFamily="34" charset="0"/>
                      </a:endParaRPr>
                    </a:p>
                  </a:txBody>
                  <a:tcPr marL="3814" marR="3814" marT="3814" marB="0" anchor="b"/>
                </a:tc>
                <a:tc>
                  <a:txBody>
                    <a:bodyPr/>
                    <a:lstStyle/>
                    <a:p>
                      <a:pPr algn="l" fontAlgn="b"/>
                      <a:endParaRPr lang="en-CA" sz="500" b="0" i="0" u="none" strike="noStrike" dirty="0">
                        <a:effectLst/>
                        <a:latin typeface="Arial" panose="020B0604020202020204" pitchFamily="34" charset="0"/>
                      </a:endParaRPr>
                    </a:p>
                  </a:txBody>
                  <a:tcPr marL="3814" marR="3814" marT="3814" marB="0" anchor="b"/>
                </a:tc>
                <a:extLst>
                  <a:ext uri="{0D108BD9-81ED-4DB2-BD59-A6C34878D82A}">
                    <a16:rowId xmlns:a16="http://schemas.microsoft.com/office/drawing/2014/main" val="1962798479"/>
                  </a:ext>
                </a:extLst>
              </a:tr>
            </a:tbl>
          </a:graphicData>
        </a:graphic>
      </p:graphicFrame>
      <p:sp>
        <p:nvSpPr>
          <p:cNvPr id="4" name="TextBox 3">
            <a:extLst>
              <a:ext uri="{FF2B5EF4-FFF2-40B4-BE49-F238E27FC236}">
                <a16:creationId xmlns:a16="http://schemas.microsoft.com/office/drawing/2014/main" id="{A12DB670-DF88-4B39-B888-1E0B8EC067F2}"/>
              </a:ext>
            </a:extLst>
          </p:cNvPr>
          <p:cNvSpPr txBox="1"/>
          <p:nvPr/>
        </p:nvSpPr>
        <p:spPr>
          <a:xfrm>
            <a:off x="6563975" y="1905000"/>
            <a:ext cx="2580026" cy="1323439"/>
          </a:xfrm>
          <a:prstGeom prst="rect">
            <a:avLst/>
          </a:prstGeom>
          <a:noFill/>
        </p:spPr>
        <p:txBody>
          <a:bodyPr wrap="square" rtlCol="0">
            <a:spAutoFit/>
          </a:bodyPr>
          <a:lstStyle/>
          <a:p>
            <a:r>
              <a:rPr lang="en-US" sz="1600" dirty="0">
                <a:solidFill>
                  <a:srgbClr val="FF0000"/>
                </a:solidFill>
              </a:rPr>
              <a:t>Notice how the two </a:t>
            </a:r>
          </a:p>
          <a:p>
            <a:r>
              <a:rPr lang="en-US" sz="1600" dirty="0">
                <a:solidFill>
                  <a:srgbClr val="FF0000"/>
                </a:solidFill>
              </a:rPr>
              <a:t>measurements</a:t>
            </a:r>
          </a:p>
          <a:p>
            <a:r>
              <a:rPr lang="en-US" sz="1600" dirty="0">
                <a:solidFill>
                  <a:srgbClr val="FF0000"/>
                </a:solidFill>
              </a:rPr>
              <a:t>can give significantly different</a:t>
            </a:r>
          </a:p>
          <a:p>
            <a:r>
              <a:rPr lang="en-US" sz="1600" dirty="0">
                <a:solidFill>
                  <a:srgbClr val="FF0000"/>
                </a:solidFill>
              </a:rPr>
              <a:t> numbers</a:t>
            </a:r>
            <a:endParaRPr lang="en-CA" sz="1600" dirty="0">
              <a:solidFill>
                <a:srgbClr val="FF0000"/>
              </a:solidFill>
            </a:endParaRPr>
          </a:p>
        </p:txBody>
      </p:sp>
    </p:spTree>
    <p:extLst>
      <p:ext uri="{BB962C8B-B14F-4D97-AF65-F5344CB8AC3E}">
        <p14:creationId xmlns:p14="http://schemas.microsoft.com/office/powerpoint/2010/main" val="183649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3F83-3A2C-FE1F-79FC-FC50190EAFCA}"/>
              </a:ext>
            </a:extLst>
          </p:cNvPr>
          <p:cNvSpPr>
            <a:spLocks noGrp="1"/>
          </p:cNvSpPr>
          <p:nvPr>
            <p:ph type="title"/>
          </p:nvPr>
        </p:nvSpPr>
        <p:spPr/>
        <p:txBody>
          <a:bodyPr/>
          <a:lstStyle/>
          <a:p>
            <a:r>
              <a:rPr lang="en-US" dirty="0"/>
              <a:t>The Big Mac Index</a:t>
            </a:r>
          </a:p>
        </p:txBody>
      </p:sp>
      <p:sp>
        <p:nvSpPr>
          <p:cNvPr id="3" name="Content Placeholder 2">
            <a:extLst>
              <a:ext uri="{FF2B5EF4-FFF2-40B4-BE49-F238E27FC236}">
                <a16:creationId xmlns:a16="http://schemas.microsoft.com/office/drawing/2014/main" id="{6C421A3B-05B6-7110-8803-303A8FC86D3B}"/>
              </a:ext>
            </a:extLst>
          </p:cNvPr>
          <p:cNvSpPr>
            <a:spLocks noGrp="1"/>
          </p:cNvSpPr>
          <p:nvPr>
            <p:ph idx="1"/>
          </p:nvPr>
        </p:nvSpPr>
        <p:spPr>
          <a:xfrm>
            <a:off x="457200" y="1324304"/>
            <a:ext cx="8229600" cy="4801860"/>
          </a:xfrm>
        </p:spPr>
        <p:txBody>
          <a:bodyPr>
            <a:normAutofit/>
          </a:bodyPr>
          <a:lstStyle/>
          <a:p>
            <a:r>
              <a:rPr lang="en-US" altLang="en-US" sz="2400" dirty="0"/>
              <a:t>The Economist every year puts out a table listing the Big Mac Index.  </a:t>
            </a:r>
          </a:p>
          <a:p>
            <a:r>
              <a:rPr lang="en-US" altLang="en-US" sz="2400" dirty="0"/>
              <a:t>They take the price of a Big Mac in the US and that is the base. They then compare the price of the Big Mac in other countries. When converted by the ER, it should cost the same. If it doesn’t there is an implied over- or undervaluation of that currency relative the to the dollar.  </a:t>
            </a:r>
          </a:p>
          <a:p>
            <a:r>
              <a:rPr lang="en-US" dirty="0">
                <a:hlinkClick r:id="rId2"/>
              </a:rPr>
              <a:t>https://www.economist.com/big-mac-index</a:t>
            </a:r>
            <a:endParaRPr lang="en-US" dirty="0"/>
          </a:p>
          <a:p>
            <a:endParaRPr lang="en-US" dirty="0"/>
          </a:p>
        </p:txBody>
      </p:sp>
    </p:spTree>
    <p:extLst>
      <p:ext uri="{BB962C8B-B14F-4D97-AF65-F5344CB8AC3E}">
        <p14:creationId xmlns:p14="http://schemas.microsoft.com/office/powerpoint/2010/main" val="267175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D62B-40C7-9340-790F-E170A2E382BD}"/>
              </a:ext>
            </a:extLst>
          </p:cNvPr>
          <p:cNvSpPr>
            <a:spLocks noGrp="1"/>
          </p:cNvSpPr>
          <p:nvPr>
            <p:ph type="title"/>
          </p:nvPr>
        </p:nvSpPr>
        <p:spPr/>
        <p:txBody>
          <a:bodyPr>
            <a:normAutofit fontScale="90000"/>
          </a:bodyPr>
          <a:lstStyle/>
          <a:p>
            <a:r>
              <a:rPr lang="en-US" dirty="0"/>
              <a:t>Why might PPP not hold using the Big Mac Index? </a:t>
            </a:r>
          </a:p>
        </p:txBody>
      </p:sp>
      <p:sp>
        <p:nvSpPr>
          <p:cNvPr id="3" name="Content Placeholder 2">
            <a:extLst>
              <a:ext uri="{FF2B5EF4-FFF2-40B4-BE49-F238E27FC236}">
                <a16:creationId xmlns:a16="http://schemas.microsoft.com/office/drawing/2014/main" id="{5A63D754-FFE0-3AFD-84C1-82FF78AA47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3698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674" y="938585"/>
            <a:ext cx="5268651" cy="5190380"/>
          </a:xfrm>
          <a:prstGeom prst="rect">
            <a:avLst/>
          </a:prstGeom>
        </p:spPr>
      </p:pic>
      <p:sp>
        <p:nvSpPr>
          <p:cNvPr id="4" name="TextBox 3"/>
          <p:cNvSpPr txBox="1"/>
          <p:nvPr/>
        </p:nvSpPr>
        <p:spPr>
          <a:xfrm>
            <a:off x="277241" y="6161668"/>
            <a:ext cx="3248005" cy="215444"/>
          </a:xfrm>
          <a:prstGeom prst="rect">
            <a:avLst/>
          </a:prstGeom>
          <a:noFill/>
        </p:spPr>
        <p:txBody>
          <a:bodyPr wrap="none" rtlCol="0">
            <a:spAutoFit/>
          </a:bodyPr>
          <a:lstStyle/>
          <a:p>
            <a:r>
              <a:rPr lang="en-US" sz="800" dirty="0"/>
              <a:t>Source for health indicators: WDI. Source for education indicators: UNDP.</a:t>
            </a:r>
          </a:p>
        </p:txBody>
      </p:sp>
      <p:sp>
        <p:nvSpPr>
          <p:cNvPr id="5" name="TextBox 4"/>
          <p:cNvSpPr txBox="1"/>
          <p:nvPr/>
        </p:nvSpPr>
        <p:spPr>
          <a:xfrm>
            <a:off x="280797" y="160605"/>
            <a:ext cx="8634603" cy="707886"/>
          </a:xfrm>
          <a:prstGeom prst="rect">
            <a:avLst/>
          </a:prstGeom>
          <a:noFill/>
        </p:spPr>
        <p:txBody>
          <a:bodyPr wrap="square" rtlCol="0">
            <a:spAutoFit/>
          </a:bodyPr>
          <a:lstStyle/>
          <a:p>
            <a:r>
              <a:rPr lang="en-US" sz="2000" b="1" dirty="0">
                <a:solidFill>
                  <a:srgbClr val="007FA3"/>
                </a:solidFill>
              </a:rPr>
              <a:t>Table 2.3</a:t>
            </a:r>
          </a:p>
          <a:p>
            <a:r>
              <a:rPr lang="en-US" sz="2000" b="1" dirty="0">
                <a:solidFill>
                  <a:srgbClr val="007FA3"/>
                </a:solidFill>
              </a:rPr>
              <a:t>Commonality and Diversity: Some Basic Indicators of Health and Education</a:t>
            </a:r>
          </a:p>
        </p:txBody>
      </p:sp>
    </p:spTree>
    <p:extLst>
      <p:ext uri="{BB962C8B-B14F-4D97-AF65-F5344CB8AC3E}">
        <p14:creationId xmlns:p14="http://schemas.microsoft.com/office/powerpoint/2010/main" val="14997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457200" y="283782"/>
            <a:ext cx="8229600" cy="810635"/>
          </a:xfrm>
        </p:spPr>
        <p:txBody>
          <a:bodyPr anchor="ctr">
            <a:noAutofit/>
          </a:bodyPr>
          <a:lstStyle/>
          <a:p>
            <a:pPr eaLnBrk="1" hangingPunct="1"/>
            <a:r>
              <a:rPr lang="en-US" sz="3200" dirty="0"/>
              <a:t>2.3 Holistic Measures of Living Levels and Capabilities</a:t>
            </a:r>
          </a:p>
        </p:txBody>
      </p:sp>
      <p:sp>
        <p:nvSpPr>
          <p:cNvPr id="24581" name="Rectangle 3"/>
          <p:cNvSpPr>
            <a:spLocks noGrp="1" noChangeArrowheads="1"/>
          </p:cNvSpPr>
          <p:nvPr>
            <p:ph type="body" idx="4294967295"/>
          </p:nvPr>
        </p:nvSpPr>
        <p:spPr>
          <a:xfrm>
            <a:off x="225552" y="1344486"/>
            <a:ext cx="8610600" cy="4678362"/>
          </a:xfrm>
        </p:spPr>
        <p:txBody>
          <a:bodyPr rIns="91440">
            <a:normAutofit/>
          </a:bodyPr>
          <a:lstStyle/>
          <a:p>
            <a:pPr eaLnBrk="1" hangingPunct="1">
              <a:lnSpc>
                <a:spcPct val="90000"/>
              </a:lnSpc>
              <a:buFont typeface="Times" charset="0"/>
              <a:buChar char="•"/>
            </a:pPr>
            <a:r>
              <a:rPr lang="en-US" sz="2400" dirty="0"/>
              <a:t>Income is one indicator, but needs to be supplement with others </a:t>
            </a:r>
          </a:p>
          <a:p>
            <a:pPr eaLnBrk="1" hangingPunct="1">
              <a:lnSpc>
                <a:spcPct val="90000"/>
              </a:lnSpc>
              <a:buFont typeface="Times" charset="0"/>
              <a:buChar char="•"/>
            </a:pPr>
            <a:r>
              <a:rPr lang="en-US" sz="2400" dirty="0"/>
              <a:t>Health e.g. Life Expectancy</a:t>
            </a:r>
          </a:p>
          <a:p>
            <a:pPr eaLnBrk="1" hangingPunct="1">
              <a:lnSpc>
                <a:spcPct val="90000"/>
              </a:lnSpc>
              <a:buFont typeface="Times" charset="0"/>
              <a:buChar char="•"/>
            </a:pPr>
            <a:r>
              <a:rPr lang="en-US" sz="2400" dirty="0"/>
              <a:t>Education </a:t>
            </a:r>
          </a:p>
          <a:p>
            <a:pPr>
              <a:lnSpc>
                <a:spcPct val="90000"/>
              </a:lnSpc>
              <a:buFont typeface="Times" charset="0"/>
              <a:buChar char="•"/>
            </a:pPr>
            <a:r>
              <a:rPr lang="en-US" sz="2400" dirty="0"/>
              <a:t>The New Human Development Index (NHDI), or simply “HDI”</a:t>
            </a:r>
          </a:p>
          <a:p>
            <a:pPr>
              <a:lnSpc>
                <a:spcPct val="90000"/>
              </a:lnSpc>
              <a:buFont typeface="Times" charset="0"/>
              <a:buChar char="•"/>
            </a:pPr>
            <a:r>
              <a:rPr lang="en-US" sz="2400" dirty="0"/>
              <a:t>Introduced by UNDP in November 2010</a:t>
            </a:r>
          </a:p>
          <a:p>
            <a:pPr>
              <a:lnSpc>
                <a:spcPct val="90000"/>
              </a:lnSpc>
              <a:buFont typeface="Times" charset="0"/>
              <a:buChar char="•"/>
            </a:pPr>
            <a:r>
              <a:rPr lang="en-US" sz="2400" dirty="0"/>
              <a:t>NHDI as an attempt to create and use holistic measure of living levels; takes into account income, health, and education</a:t>
            </a:r>
          </a:p>
          <a:p>
            <a:pPr eaLnBrk="1" hangingPunct="1">
              <a:lnSpc>
                <a:spcPct val="90000"/>
              </a:lnSpc>
              <a:buFont typeface="Times" charset="0"/>
              <a:buChar char="•"/>
            </a:pPr>
            <a:r>
              <a:rPr lang="en-US" sz="2400" dirty="0"/>
              <a:t>NHDI can be calculated for groups and regions in a country</a:t>
            </a:r>
          </a:p>
          <a:p>
            <a:pPr lvl="1" eaLnBrk="1" hangingPunct="1">
              <a:lnSpc>
                <a:spcPct val="90000"/>
              </a:lnSpc>
            </a:pPr>
            <a:r>
              <a:rPr lang="en-US" sz="2400" dirty="0"/>
              <a:t>HDI varies among groups within countries</a:t>
            </a:r>
          </a:p>
          <a:p>
            <a:pPr lvl="1" eaLnBrk="1" hangingPunct="1">
              <a:lnSpc>
                <a:spcPct val="90000"/>
              </a:lnSpc>
            </a:pPr>
            <a:r>
              <a:rPr lang="en-US" sz="2400" dirty="0"/>
              <a:t>HDI varies across regions in a country </a:t>
            </a:r>
          </a:p>
          <a:p>
            <a:pPr lvl="1" eaLnBrk="1" hangingPunct="1">
              <a:lnSpc>
                <a:spcPct val="90000"/>
              </a:lnSpc>
            </a:pPr>
            <a:r>
              <a:rPr lang="en-US" sz="2400" dirty="0"/>
              <a:t>HDI varies between rural and urban areas</a:t>
            </a:r>
          </a:p>
          <a:p>
            <a:pPr lvl="1" eaLnBrk="1" hangingPunct="1">
              <a:lnSpc>
                <a:spcPct val="90000"/>
              </a:lnSpc>
              <a:buFontTx/>
              <a:buNone/>
            </a:pPr>
            <a:endParaRPr lang="en-US" sz="2000" dirty="0"/>
          </a:p>
        </p:txBody>
      </p:sp>
    </p:spTree>
    <p:extLst>
      <p:ext uri="{BB962C8B-B14F-4D97-AF65-F5344CB8AC3E}">
        <p14:creationId xmlns:p14="http://schemas.microsoft.com/office/powerpoint/2010/main" val="289720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205574" y="274638"/>
            <a:ext cx="8737261" cy="983495"/>
          </a:xfrm>
        </p:spPr>
        <p:txBody>
          <a:bodyPr anchor="ctr">
            <a:noAutofit/>
          </a:bodyPr>
          <a:lstStyle/>
          <a:p>
            <a:r>
              <a:rPr lang="en-US" sz="2800" dirty="0"/>
              <a:t>Why is the new New HDI considered an improvement over linear measures such as the Traditional HDI? </a:t>
            </a:r>
            <a:br>
              <a:rPr lang="en-US" sz="2800" dirty="0"/>
            </a:br>
            <a:endParaRPr lang="en-US" sz="2800" i="1" dirty="0"/>
          </a:p>
        </p:txBody>
      </p:sp>
      <p:sp>
        <p:nvSpPr>
          <p:cNvPr id="32771" name="Content Placeholder 2"/>
          <p:cNvSpPr>
            <a:spLocks noGrp="1"/>
          </p:cNvSpPr>
          <p:nvPr>
            <p:ph idx="4294967295"/>
          </p:nvPr>
        </p:nvSpPr>
        <p:spPr>
          <a:xfrm>
            <a:off x="89364" y="1178183"/>
            <a:ext cx="8706326" cy="4501633"/>
          </a:xfrm>
        </p:spPr>
        <p:txBody>
          <a:bodyPr rIns="91440">
            <a:normAutofit/>
          </a:bodyPr>
          <a:lstStyle/>
          <a:p>
            <a:r>
              <a:rPr lang="en-US" sz="2400" dirty="0"/>
              <a:t>Traditional HDI added the three components, divided by 3 (arithmetic mean)</a:t>
            </a:r>
          </a:p>
          <a:p>
            <a:r>
              <a:rPr lang="en-US" sz="2400" dirty="0"/>
              <a:t>The New HDI </a:t>
            </a:r>
            <a:r>
              <a:rPr lang="en-US" sz="2400" dirty="0">
                <a:solidFill>
                  <a:srgbClr val="FF0000"/>
                </a:solidFill>
              </a:rPr>
              <a:t>takes the cube root of the product of the 3 component indexes</a:t>
            </a:r>
          </a:p>
          <a:p>
            <a:r>
              <a:rPr lang="en-US" sz="2400" dirty="0"/>
              <a:t>The traditional HDI linear calculation assumed one component traded off against another </a:t>
            </a:r>
            <a:r>
              <a:rPr lang="en-US" sz="2400" b="1" i="1" dirty="0">
                <a:solidFill>
                  <a:srgbClr val="FF0000"/>
                </a:solidFill>
              </a:rPr>
              <a:t>as perfect substitutes</a:t>
            </a:r>
            <a:r>
              <a:rPr lang="en-US" sz="2400" dirty="0"/>
              <a:t>, a strong assumption</a:t>
            </a:r>
          </a:p>
          <a:p>
            <a:r>
              <a:rPr lang="en-US" sz="2400" dirty="0"/>
              <a:t>The reformulation now allows for </a:t>
            </a:r>
            <a:r>
              <a:rPr lang="en-US" sz="2400" b="1" i="1" dirty="0"/>
              <a:t>imperfect substitutability </a:t>
            </a:r>
            <a:r>
              <a:rPr lang="en-US" sz="2400" dirty="0"/>
              <a:t>- widely considered a more plausible way to frame the tradeoffs</a:t>
            </a:r>
          </a:p>
        </p:txBody>
      </p:sp>
    </p:spTree>
    <p:extLst>
      <p:ext uri="{BB962C8B-B14F-4D97-AF65-F5344CB8AC3E}">
        <p14:creationId xmlns:p14="http://schemas.microsoft.com/office/powerpoint/2010/main" val="267554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919" y="1596380"/>
            <a:ext cx="5744163" cy="4560591"/>
          </a:xfrm>
          <a:prstGeom prst="rect">
            <a:avLst/>
          </a:prstGeom>
        </p:spPr>
      </p:pic>
      <p:sp>
        <p:nvSpPr>
          <p:cNvPr id="4" name="TextBox 3"/>
          <p:cNvSpPr txBox="1"/>
          <p:nvPr/>
        </p:nvSpPr>
        <p:spPr>
          <a:xfrm>
            <a:off x="266700" y="6152872"/>
            <a:ext cx="2111475" cy="215444"/>
          </a:xfrm>
          <a:prstGeom prst="rect">
            <a:avLst/>
          </a:prstGeom>
          <a:noFill/>
        </p:spPr>
        <p:txBody>
          <a:bodyPr wrap="none" rtlCol="0">
            <a:spAutoFit/>
          </a:bodyPr>
          <a:lstStyle/>
          <a:p>
            <a:r>
              <a:rPr lang="en-US" sz="800" i="1" dirty="0"/>
              <a:t>Source:</a:t>
            </a:r>
            <a:r>
              <a:rPr lang="en-US" sz="800" dirty="0"/>
              <a:t> United Nations Development Program</a:t>
            </a:r>
          </a:p>
        </p:txBody>
      </p:sp>
      <p:sp>
        <p:nvSpPr>
          <p:cNvPr id="5" name="TextBox 4"/>
          <p:cNvSpPr txBox="1"/>
          <p:nvPr/>
        </p:nvSpPr>
        <p:spPr>
          <a:xfrm>
            <a:off x="266700" y="257175"/>
            <a:ext cx="8629650" cy="1384995"/>
          </a:xfrm>
          <a:prstGeom prst="rect">
            <a:avLst/>
          </a:prstGeom>
          <a:noFill/>
        </p:spPr>
        <p:txBody>
          <a:bodyPr wrap="square" rtlCol="0">
            <a:spAutoFit/>
          </a:bodyPr>
          <a:lstStyle/>
          <a:p>
            <a:r>
              <a:rPr lang="en-US" sz="2800" b="1" dirty="0">
                <a:solidFill>
                  <a:srgbClr val="007FA3"/>
                </a:solidFill>
              </a:rPr>
              <a:t>Table 2.4</a:t>
            </a:r>
          </a:p>
          <a:p>
            <a:r>
              <a:rPr lang="en-US" sz="2800" b="1" dirty="0">
                <a:solidFill>
                  <a:srgbClr val="007FA3"/>
                </a:solidFill>
              </a:rPr>
              <a:t>2018 Human Development Index and its Components for Selected Countries</a:t>
            </a:r>
          </a:p>
        </p:txBody>
      </p:sp>
    </p:spTree>
    <p:extLst>
      <p:ext uri="{BB962C8B-B14F-4D97-AF65-F5344CB8AC3E}">
        <p14:creationId xmlns:p14="http://schemas.microsoft.com/office/powerpoint/2010/main" val="142648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0CDD64-8B20-9B41-8365-A074679991E4}"/>
              </a:ext>
            </a:extLst>
          </p:cNvPr>
          <p:cNvSpPr txBox="1"/>
          <p:nvPr/>
        </p:nvSpPr>
        <p:spPr>
          <a:xfrm>
            <a:off x="273050" y="257156"/>
            <a:ext cx="7156450" cy="954107"/>
          </a:xfrm>
          <a:prstGeom prst="rect">
            <a:avLst/>
          </a:prstGeom>
          <a:noFill/>
        </p:spPr>
        <p:txBody>
          <a:bodyPr wrap="square" rtlCol="0">
            <a:spAutoFit/>
          </a:bodyPr>
          <a:lstStyle/>
          <a:p>
            <a:r>
              <a:rPr lang="en-US" sz="2800" b="1" dirty="0">
                <a:solidFill>
                  <a:srgbClr val="007FA3"/>
                </a:solidFill>
              </a:rPr>
              <a:t>Table 2.5</a:t>
            </a:r>
          </a:p>
          <a:p>
            <a:r>
              <a:rPr lang="en-US" sz="2800" b="1" dirty="0">
                <a:solidFill>
                  <a:srgbClr val="007FA3"/>
                </a:solidFill>
              </a:rPr>
              <a:t>HDI for Countries with Similar Income Levels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80" y="1241389"/>
            <a:ext cx="5182041" cy="4889572"/>
          </a:xfrm>
          <a:prstGeom prst="rect">
            <a:avLst/>
          </a:prstGeom>
        </p:spPr>
      </p:pic>
      <p:sp>
        <p:nvSpPr>
          <p:cNvPr id="5" name="TextBox 4"/>
          <p:cNvSpPr txBox="1"/>
          <p:nvPr/>
        </p:nvSpPr>
        <p:spPr>
          <a:xfrm>
            <a:off x="273050" y="6154380"/>
            <a:ext cx="6014788" cy="215444"/>
          </a:xfrm>
          <a:prstGeom prst="rect">
            <a:avLst/>
          </a:prstGeom>
          <a:noFill/>
        </p:spPr>
        <p:txBody>
          <a:bodyPr wrap="none" rtlCol="0">
            <a:spAutoFit/>
          </a:bodyPr>
          <a:lstStyle/>
          <a:p>
            <a:r>
              <a:rPr lang="en-US" sz="800" dirty="0"/>
              <a:t>Data Source: 2016 Human Development Report 2016, Table 1, Pages 198-201 (New York: United Nations Development Program), 2015 data.</a:t>
            </a:r>
          </a:p>
        </p:txBody>
      </p:sp>
    </p:spTree>
    <p:extLst>
      <p:ext uri="{BB962C8B-B14F-4D97-AF65-F5344CB8AC3E}">
        <p14:creationId xmlns:p14="http://schemas.microsoft.com/office/powerpoint/2010/main" val="28389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 y="256111"/>
            <a:ext cx="8536065" cy="1384995"/>
          </a:xfrm>
          <a:prstGeom prst="rect">
            <a:avLst/>
          </a:prstGeom>
          <a:noFill/>
        </p:spPr>
        <p:txBody>
          <a:bodyPr wrap="square" rtlCol="0">
            <a:spAutoFit/>
          </a:bodyPr>
          <a:lstStyle/>
          <a:p>
            <a:r>
              <a:rPr lang="en-US" sz="2800" b="1" dirty="0">
                <a:solidFill>
                  <a:srgbClr val="007FA3"/>
                </a:solidFill>
              </a:rPr>
              <a:t>Figure 2.3</a:t>
            </a:r>
            <a:br>
              <a:rPr lang="en-US" sz="2800" b="1" dirty="0">
                <a:solidFill>
                  <a:srgbClr val="007FA3"/>
                </a:solidFill>
              </a:rPr>
            </a:br>
            <a:r>
              <a:rPr lang="en-US" sz="2800" b="1" dirty="0">
                <a:solidFill>
                  <a:srgbClr val="007FA3"/>
                </a:solidFill>
              </a:rPr>
              <a:t>Improvements in Human Development Since 1990, by Region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015" y="1580346"/>
            <a:ext cx="4591969" cy="4515437"/>
          </a:xfrm>
          <a:prstGeom prst="rect">
            <a:avLst/>
          </a:prstGeom>
        </p:spPr>
      </p:pic>
      <p:sp>
        <p:nvSpPr>
          <p:cNvPr id="7" name="TextBox 6"/>
          <p:cNvSpPr txBox="1"/>
          <p:nvPr/>
        </p:nvSpPr>
        <p:spPr>
          <a:xfrm>
            <a:off x="266700" y="6160213"/>
            <a:ext cx="4086375" cy="215444"/>
          </a:xfrm>
          <a:prstGeom prst="rect">
            <a:avLst/>
          </a:prstGeom>
          <a:noFill/>
        </p:spPr>
        <p:txBody>
          <a:bodyPr wrap="none" rtlCol="0">
            <a:spAutoFit/>
          </a:bodyPr>
          <a:lstStyle/>
          <a:p>
            <a:r>
              <a:rPr lang="en-US" sz="800" i="1" dirty="0"/>
              <a:t>Source:</a:t>
            </a:r>
            <a:r>
              <a:rPr lang="en-US" sz="800" dirty="0"/>
              <a:t> Human Development Report Office, UNDP – Human Development Report, 2016, p. 27</a:t>
            </a:r>
          </a:p>
        </p:txBody>
      </p:sp>
    </p:spTree>
    <p:extLst>
      <p:ext uri="{BB962C8B-B14F-4D97-AF65-F5344CB8AC3E}">
        <p14:creationId xmlns:p14="http://schemas.microsoft.com/office/powerpoint/2010/main" val="250099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457200" y="110046"/>
            <a:ext cx="8229600" cy="1143000"/>
          </a:xfrm>
        </p:spPr>
        <p:txBody>
          <a:bodyPr anchor="ctr">
            <a:normAutofit/>
          </a:bodyPr>
          <a:lstStyle/>
          <a:p>
            <a:pPr eaLnBrk="1" hangingPunct="1"/>
            <a:r>
              <a:rPr lang="en-US" sz="3400" dirty="0">
                <a:latin typeface="+mn-lt"/>
                <a:ea typeface="+mn-ea"/>
                <a:cs typeface="+mn-cs"/>
              </a:rPr>
              <a:t>2.1 Defining the Developing World (note these are updated annually)</a:t>
            </a:r>
          </a:p>
        </p:txBody>
      </p:sp>
      <p:sp>
        <p:nvSpPr>
          <p:cNvPr id="16389" name="Rectangle 3"/>
          <p:cNvSpPr>
            <a:spLocks noGrp="1" noChangeArrowheads="1"/>
          </p:cNvSpPr>
          <p:nvPr>
            <p:ph type="body" idx="4294967295"/>
          </p:nvPr>
        </p:nvSpPr>
        <p:spPr>
          <a:xfrm>
            <a:off x="210404" y="1234348"/>
            <a:ext cx="8229600" cy="4830121"/>
          </a:xfrm>
        </p:spPr>
        <p:txBody>
          <a:bodyPr rIns="91440">
            <a:normAutofit/>
          </a:bodyPr>
          <a:lstStyle/>
          <a:p>
            <a:pPr eaLnBrk="1" hangingPunct="1"/>
            <a:r>
              <a:rPr lang="en-US" sz="2800" dirty="0"/>
              <a:t>The World Bank ranks countries on Gross National Income (GNI) per capita (updated 2022)</a:t>
            </a:r>
          </a:p>
          <a:p>
            <a:pPr lvl="1" eaLnBrk="1" hangingPunct="1"/>
            <a:r>
              <a:rPr lang="en-US" sz="2400" dirty="0"/>
              <a:t>Low-Income Countries (LICs) &lt; $1085</a:t>
            </a:r>
          </a:p>
          <a:p>
            <a:pPr lvl="1"/>
            <a:r>
              <a:rPr lang="en-US" sz="2400" dirty="0"/>
              <a:t>Lower-Middle Income Countries (LMCs) </a:t>
            </a:r>
          </a:p>
          <a:p>
            <a:pPr lvl="2"/>
            <a:r>
              <a:rPr lang="en-US" dirty="0"/>
              <a:t>$1085 &lt; </a:t>
            </a:r>
            <a:r>
              <a:rPr lang="en-US" dirty="0" err="1"/>
              <a:t>GDPpp</a:t>
            </a:r>
            <a:r>
              <a:rPr lang="en-US" dirty="0"/>
              <a:t> &lt; $4255 pp</a:t>
            </a:r>
          </a:p>
          <a:p>
            <a:pPr lvl="1"/>
            <a:r>
              <a:rPr lang="en-US" sz="2400" dirty="0"/>
              <a:t>Upper-Middle Income Countries (UMCs) </a:t>
            </a:r>
          </a:p>
          <a:p>
            <a:pPr lvl="2"/>
            <a:r>
              <a:rPr lang="en-US" dirty="0"/>
              <a:t>$4255 &lt; </a:t>
            </a:r>
            <a:r>
              <a:rPr lang="en-US" dirty="0" err="1"/>
              <a:t>GDPpp</a:t>
            </a:r>
            <a:r>
              <a:rPr lang="en-US" dirty="0"/>
              <a:t> &lt; $13205 </a:t>
            </a:r>
          </a:p>
          <a:p>
            <a:pPr lvl="1" eaLnBrk="1" hangingPunct="1"/>
            <a:r>
              <a:rPr lang="en-US" sz="2400" dirty="0"/>
              <a:t>High-income OECD countries  &gt; $13,205</a:t>
            </a:r>
          </a:p>
          <a:p>
            <a:pPr lvl="1" eaLnBrk="1" hangingPunct="1"/>
            <a:r>
              <a:rPr lang="en-US" sz="2400" dirty="0"/>
              <a:t>Other high-income countries (non-OECD, </a:t>
            </a:r>
            <a:r>
              <a:rPr lang="en-US" sz="2400" dirty="0" err="1"/>
              <a:t>eg</a:t>
            </a:r>
            <a:r>
              <a:rPr lang="en-US" sz="2400" dirty="0"/>
              <a:t> Qatar)</a:t>
            </a:r>
          </a:p>
          <a:p>
            <a:pPr lvl="1" eaLnBrk="1" hangingPunct="1"/>
            <a:r>
              <a:rPr lang="en-US" sz="2400" dirty="0"/>
              <a:t>(See Table 2.1 and Figure 2.1)</a:t>
            </a:r>
          </a:p>
        </p:txBody>
      </p:sp>
    </p:spTree>
    <p:extLst>
      <p:ext uri="{BB962C8B-B14F-4D97-AF65-F5344CB8AC3E}">
        <p14:creationId xmlns:p14="http://schemas.microsoft.com/office/powerpoint/2010/main" val="4423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3A82-885D-17B3-B676-4B24729C2D00}"/>
              </a:ext>
            </a:extLst>
          </p:cNvPr>
          <p:cNvSpPr>
            <a:spLocks noGrp="1"/>
          </p:cNvSpPr>
          <p:nvPr>
            <p:ph type="title"/>
          </p:nvPr>
        </p:nvSpPr>
        <p:spPr/>
        <p:txBody>
          <a:bodyPr/>
          <a:lstStyle/>
          <a:p>
            <a:r>
              <a:rPr lang="en-US" dirty="0"/>
              <a:t>Inequality adjusted HDI</a:t>
            </a:r>
          </a:p>
        </p:txBody>
      </p:sp>
      <p:sp>
        <p:nvSpPr>
          <p:cNvPr id="3" name="Content Placeholder 2">
            <a:extLst>
              <a:ext uri="{FF2B5EF4-FFF2-40B4-BE49-F238E27FC236}">
                <a16:creationId xmlns:a16="http://schemas.microsoft.com/office/drawing/2014/main" id="{1813CCA9-780F-C3B2-1F2B-F8223B137565}"/>
              </a:ext>
            </a:extLst>
          </p:cNvPr>
          <p:cNvSpPr>
            <a:spLocks noGrp="1"/>
          </p:cNvSpPr>
          <p:nvPr>
            <p:ph idx="1"/>
          </p:nvPr>
        </p:nvSpPr>
        <p:spPr/>
        <p:txBody>
          <a:bodyPr/>
          <a:lstStyle/>
          <a:p>
            <a:r>
              <a:rPr lang="en-US" dirty="0"/>
              <a:t>Imposes a penalty on the HDI that </a:t>
            </a:r>
            <a:r>
              <a:rPr lang="en-US" dirty="0">
                <a:solidFill>
                  <a:srgbClr val="FF0000"/>
                </a:solidFill>
              </a:rPr>
              <a:t>increases as inequality increases</a:t>
            </a:r>
            <a:r>
              <a:rPr lang="en-US" dirty="0"/>
              <a:t>. </a:t>
            </a:r>
          </a:p>
        </p:txBody>
      </p:sp>
    </p:spTree>
    <p:extLst>
      <p:ext uri="{BB962C8B-B14F-4D97-AF65-F5344CB8AC3E}">
        <p14:creationId xmlns:p14="http://schemas.microsoft.com/office/powerpoint/2010/main" val="4653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4AD484-4C5D-423D-ABD4-D0FAC1D5FAB7}"/>
              </a:ext>
            </a:extLst>
          </p:cNvPr>
          <p:cNvSpPr>
            <a:spLocks noGrp="1"/>
          </p:cNvSpPr>
          <p:nvPr>
            <p:ph type="sldNum" sz="quarter" idx="10"/>
          </p:nvPr>
        </p:nvSpPr>
        <p:spPr/>
        <p:txBody>
          <a:bodyPr/>
          <a:lstStyle/>
          <a:p>
            <a:fld id="{B964D0EE-D8D4-466F-B15D-470E7563EB19}" type="slidenum">
              <a:rPr lang="en-US" altLang="en-US" smtClean="0"/>
              <a:pPr/>
              <a:t>21</a:t>
            </a:fld>
            <a:endParaRPr lang="en-US" altLang="en-US"/>
          </a:p>
        </p:txBody>
      </p:sp>
      <p:pic>
        <p:nvPicPr>
          <p:cNvPr id="4" name="Picture 3" descr="A close up of a logo&#10;&#10;Description automatically generated">
            <a:extLst>
              <a:ext uri="{FF2B5EF4-FFF2-40B4-BE49-F238E27FC236}">
                <a16:creationId xmlns:a16="http://schemas.microsoft.com/office/drawing/2014/main" id="{886D10CE-F94A-4EAD-83EA-6C1BB5157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859838" cy="4876800"/>
          </a:xfrm>
          <a:prstGeom prst="rect">
            <a:avLst/>
          </a:prstGeom>
        </p:spPr>
      </p:pic>
      <p:sp>
        <p:nvSpPr>
          <p:cNvPr id="5" name="TextBox 4">
            <a:extLst>
              <a:ext uri="{FF2B5EF4-FFF2-40B4-BE49-F238E27FC236}">
                <a16:creationId xmlns:a16="http://schemas.microsoft.com/office/drawing/2014/main" id="{3EE78C08-4E03-4F4C-AE52-FBCD1926B7A9}"/>
              </a:ext>
            </a:extLst>
          </p:cNvPr>
          <p:cNvSpPr txBox="1"/>
          <p:nvPr/>
        </p:nvSpPr>
        <p:spPr>
          <a:xfrm>
            <a:off x="457200" y="464661"/>
            <a:ext cx="7008298" cy="738664"/>
          </a:xfrm>
          <a:prstGeom prst="rect">
            <a:avLst/>
          </a:prstGeom>
          <a:noFill/>
        </p:spPr>
        <p:txBody>
          <a:bodyPr wrap="square" rtlCol="0">
            <a:spAutoFit/>
          </a:bodyPr>
          <a:lstStyle/>
          <a:p>
            <a:r>
              <a:rPr lang="en-US" dirty="0">
                <a:solidFill>
                  <a:srgbClr val="FF0000"/>
                </a:solidFill>
              </a:rPr>
              <a:t>Shares of Global Income</a:t>
            </a:r>
            <a:endParaRPr lang="en-CA" dirty="0">
              <a:solidFill>
                <a:srgbClr val="FF0000"/>
              </a:solidFill>
            </a:endParaRPr>
          </a:p>
        </p:txBody>
      </p:sp>
    </p:spTree>
    <p:extLst>
      <p:ext uri="{BB962C8B-B14F-4D97-AF65-F5344CB8AC3E}">
        <p14:creationId xmlns:p14="http://schemas.microsoft.com/office/powerpoint/2010/main" val="518934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35F8867E-FE8B-1E17-E571-31C51F06EC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8687" y="126124"/>
            <a:ext cx="7140513" cy="6000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82673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35F9B0-ACA8-4725-A733-F60A235AB6C0}"/>
              </a:ext>
            </a:extLst>
          </p:cNvPr>
          <p:cNvSpPr>
            <a:spLocks noGrp="1"/>
          </p:cNvSpPr>
          <p:nvPr>
            <p:ph type="sldNum" sz="quarter" idx="10"/>
          </p:nvPr>
        </p:nvSpPr>
        <p:spPr/>
        <p:txBody>
          <a:bodyPr/>
          <a:lstStyle/>
          <a:p>
            <a:fld id="{B964D0EE-D8D4-466F-B15D-470E7563EB19}" type="slidenum">
              <a:rPr lang="en-US" altLang="en-US" smtClean="0"/>
              <a:pPr/>
              <a:t>23</a:t>
            </a:fld>
            <a:endParaRPr lang="en-US" altLang="en-US"/>
          </a:p>
        </p:txBody>
      </p:sp>
      <p:pic>
        <p:nvPicPr>
          <p:cNvPr id="4" name="Picture 3" descr="A screenshot of a cell phone&#10;&#10;Description automatically generated">
            <a:extLst>
              <a:ext uri="{FF2B5EF4-FFF2-40B4-BE49-F238E27FC236}">
                <a16:creationId xmlns:a16="http://schemas.microsoft.com/office/drawing/2014/main" id="{E7F0BF2F-3DB4-4546-9C8B-6633386A1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31" y="771154"/>
            <a:ext cx="8335538" cy="5315692"/>
          </a:xfrm>
          <a:prstGeom prst="rect">
            <a:avLst/>
          </a:prstGeom>
        </p:spPr>
      </p:pic>
      <p:sp>
        <p:nvSpPr>
          <p:cNvPr id="3" name="TextBox 2">
            <a:extLst>
              <a:ext uri="{FF2B5EF4-FFF2-40B4-BE49-F238E27FC236}">
                <a16:creationId xmlns:a16="http://schemas.microsoft.com/office/drawing/2014/main" id="{0BCB34D1-161D-4478-B84C-7397BC41958B}"/>
              </a:ext>
            </a:extLst>
          </p:cNvPr>
          <p:cNvSpPr txBox="1"/>
          <p:nvPr/>
        </p:nvSpPr>
        <p:spPr>
          <a:xfrm>
            <a:off x="533400" y="6459716"/>
            <a:ext cx="2986138" cy="276999"/>
          </a:xfrm>
          <a:prstGeom prst="rect">
            <a:avLst/>
          </a:prstGeom>
          <a:noFill/>
        </p:spPr>
        <p:txBody>
          <a:bodyPr wrap="none" rtlCol="0">
            <a:spAutoFit/>
          </a:bodyPr>
          <a:lstStyle/>
          <a:p>
            <a:r>
              <a:rPr lang="en-US" sz="1200" dirty="0">
                <a:latin typeface="+mn-lt"/>
              </a:rPr>
              <a:t>Source: Human development report 2019</a:t>
            </a:r>
            <a:endParaRPr lang="en-CA" sz="1200" dirty="0">
              <a:latin typeface="+mn-lt"/>
            </a:endParaRPr>
          </a:p>
        </p:txBody>
      </p:sp>
      <p:sp>
        <p:nvSpPr>
          <p:cNvPr id="5" name="TextBox 4">
            <a:extLst>
              <a:ext uri="{FF2B5EF4-FFF2-40B4-BE49-F238E27FC236}">
                <a16:creationId xmlns:a16="http://schemas.microsoft.com/office/drawing/2014/main" id="{39BB8840-21E0-427C-B934-4541CE97755A}"/>
              </a:ext>
            </a:extLst>
          </p:cNvPr>
          <p:cNvSpPr txBox="1"/>
          <p:nvPr/>
        </p:nvSpPr>
        <p:spPr>
          <a:xfrm>
            <a:off x="685800" y="381000"/>
            <a:ext cx="5410200" cy="400110"/>
          </a:xfrm>
          <a:prstGeom prst="rect">
            <a:avLst/>
          </a:prstGeom>
          <a:noFill/>
        </p:spPr>
        <p:txBody>
          <a:bodyPr wrap="square" rtlCol="0">
            <a:spAutoFit/>
          </a:bodyPr>
          <a:lstStyle/>
          <a:p>
            <a:r>
              <a:rPr lang="en-US" sz="2000" b="1" dirty="0">
                <a:solidFill>
                  <a:srgbClr val="FF0000"/>
                </a:solidFill>
              </a:rPr>
              <a:t>World Income by Percentiles of the Population</a:t>
            </a:r>
            <a:endParaRPr lang="en-CA" sz="2000" b="1" dirty="0">
              <a:solidFill>
                <a:srgbClr val="FF0000"/>
              </a:solidFill>
            </a:endParaRPr>
          </a:p>
        </p:txBody>
      </p:sp>
    </p:spTree>
    <p:extLst>
      <p:ext uri="{BB962C8B-B14F-4D97-AF65-F5344CB8AC3E}">
        <p14:creationId xmlns:p14="http://schemas.microsoft.com/office/powerpoint/2010/main" val="927640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F98-DB49-1073-E94F-27DBCC7B3213}"/>
              </a:ext>
            </a:extLst>
          </p:cNvPr>
          <p:cNvSpPr>
            <a:spLocks noGrp="1"/>
          </p:cNvSpPr>
          <p:nvPr>
            <p:ph type="title"/>
          </p:nvPr>
        </p:nvSpPr>
        <p:spPr>
          <a:xfrm>
            <a:off x="457200" y="274638"/>
            <a:ext cx="8229600" cy="892010"/>
          </a:xfrm>
        </p:spPr>
        <p:txBody>
          <a:bodyPr/>
          <a:lstStyle/>
          <a:p>
            <a:r>
              <a:rPr lang="en-US" dirty="0"/>
              <a:t>Sample </a:t>
            </a:r>
            <a:r>
              <a:rPr lang="en-US" dirty="0" err="1"/>
              <a:t>Iclicker</a:t>
            </a:r>
            <a:r>
              <a:rPr lang="en-US" dirty="0"/>
              <a:t> (participation)</a:t>
            </a:r>
          </a:p>
        </p:txBody>
      </p:sp>
      <p:sp>
        <p:nvSpPr>
          <p:cNvPr id="3" name="Content Placeholder 2">
            <a:extLst>
              <a:ext uri="{FF2B5EF4-FFF2-40B4-BE49-F238E27FC236}">
                <a16:creationId xmlns:a16="http://schemas.microsoft.com/office/drawing/2014/main" id="{18D4757E-5231-C2A5-AA93-6D2BEDABB097}"/>
              </a:ext>
            </a:extLst>
          </p:cNvPr>
          <p:cNvSpPr>
            <a:spLocks noGrp="1"/>
          </p:cNvSpPr>
          <p:nvPr>
            <p:ph idx="1"/>
          </p:nvPr>
        </p:nvSpPr>
        <p:spPr/>
        <p:txBody>
          <a:bodyPr>
            <a:normAutofit lnSpcReduction="10000"/>
          </a:bodyPr>
          <a:lstStyle/>
          <a:p>
            <a:r>
              <a:rPr lang="en-US" dirty="0"/>
              <a:t>To bring the incomes of those living on less that $1.25/day (approximately 1.4 billion people), up to $1.25/day, would require what percentage of the incomes of the world’s wealthiest 10%?</a:t>
            </a:r>
          </a:p>
          <a:p>
            <a:r>
              <a:rPr lang="en-US" dirty="0"/>
              <a:t>A)	2%</a:t>
            </a:r>
          </a:p>
          <a:p>
            <a:r>
              <a:rPr lang="en-US" dirty="0"/>
              <a:t>B)	5%</a:t>
            </a:r>
          </a:p>
          <a:p>
            <a:r>
              <a:rPr lang="en-US" dirty="0"/>
              <a:t>C)	10%</a:t>
            </a:r>
          </a:p>
          <a:p>
            <a:r>
              <a:rPr lang="en-US" dirty="0"/>
              <a:t>D)	20%</a:t>
            </a:r>
          </a:p>
        </p:txBody>
      </p:sp>
    </p:spTree>
    <p:extLst>
      <p:ext uri="{BB962C8B-B14F-4D97-AF65-F5344CB8AC3E}">
        <p14:creationId xmlns:p14="http://schemas.microsoft.com/office/powerpoint/2010/main" val="292464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138896" y="141288"/>
            <a:ext cx="8773610" cy="1143000"/>
          </a:xfrm>
        </p:spPr>
        <p:txBody>
          <a:bodyPr anchor="ctr">
            <a:normAutofit/>
          </a:bodyPr>
          <a:lstStyle/>
          <a:p>
            <a:r>
              <a:rPr lang="en-US" sz="3400" dirty="0"/>
              <a:t>Comparing characteristics among developing countries</a:t>
            </a:r>
          </a:p>
        </p:txBody>
      </p:sp>
      <p:sp>
        <p:nvSpPr>
          <p:cNvPr id="15365" name="Rectangle 3"/>
          <p:cNvSpPr>
            <a:spLocks noGrp="1" noChangeArrowheads="1"/>
          </p:cNvSpPr>
          <p:nvPr>
            <p:ph type="body" idx="4294967295"/>
          </p:nvPr>
        </p:nvSpPr>
        <p:spPr>
          <a:xfrm>
            <a:off x="230891" y="1362075"/>
            <a:ext cx="8437944" cy="4823749"/>
          </a:xfrm>
        </p:spPr>
        <p:txBody>
          <a:bodyPr rIns="91440">
            <a:noAutofit/>
          </a:bodyPr>
          <a:lstStyle/>
          <a:p>
            <a:pPr eaLnBrk="1" hangingPunct="1">
              <a:lnSpc>
                <a:spcPct val="80000"/>
              </a:lnSpc>
            </a:pPr>
            <a:r>
              <a:rPr lang="en-US" sz="2400" b="1" u="sng" dirty="0"/>
              <a:t>Ten points of comparison </a:t>
            </a:r>
            <a:r>
              <a:rPr lang="en-US" sz="2400" dirty="0"/>
              <a:t>- both among developing countries, and between developing and developed countries:</a:t>
            </a:r>
          </a:p>
          <a:p>
            <a:pPr marL="685800" indent="-292100">
              <a:lnSpc>
                <a:spcPct val="80000"/>
              </a:lnSpc>
              <a:buFont typeface="Calibri" panose="020F0502020204030204" pitchFamily="34" charset="0"/>
              <a:buChar char="‒"/>
            </a:pPr>
            <a:r>
              <a:rPr lang="en-US" sz="2400" dirty="0"/>
              <a:t>Lower levels of living and productivity</a:t>
            </a:r>
          </a:p>
          <a:p>
            <a:pPr marL="685800" indent="-292100">
              <a:lnSpc>
                <a:spcPct val="80000"/>
              </a:lnSpc>
              <a:buFont typeface="Calibri" panose="020F0502020204030204" pitchFamily="34" charset="0"/>
              <a:buChar char="‒"/>
            </a:pPr>
            <a:r>
              <a:rPr lang="en-US" sz="2400" dirty="0"/>
              <a:t>Lower levels of human capital</a:t>
            </a:r>
          </a:p>
          <a:p>
            <a:pPr marL="685800" indent="-292100">
              <a:lnSpc>
                <a:spcPct val="80000"/>
              </a:lnSpc>
              <a:buFont typeface="Calibri" panose="020F0502020204030204" pitchFamily="34" charset="0"/>
              <a:buChar char="‒"/>
            </a:pPr>
            <a:r>
              <a:rPr lang="en-US" sz="2400" dirty="0"/>
              <a:t>Higher levels of inequality and absolute poverty</a:t>
            </a:r>
          </a:p>
          <a:p>
            <a:pPr marL="685800" indent="-292100">
              <a:lnSpc>
                <a:spcPct val="80000"/>
              </a:lnSpc>
              <a:buFont typeface="Calibri" panose="020F0502020204030204" pitchFamily="34" charset="0"/>
              <a:buChar char="‒"/>
            </a:pPr>
            <a:r>
              <a:rPr lang="en-US" sz="2400" dirty="0"/>
              <a:t>Higher population growth rates relative to Developed Countries (not necessarily faster)</a:t>
            </a:r>
          </a:p>
          <a:p>
            <a:pPr marL="685800" indent="-292100">
              <a:lnSpc>
                <a:spcPct val="80000"/>
              </a:lnSpc>
              <a:buFont typeface="Calibri" panose="020F0502020204030204" pitchFamily="34" charset="0"/>
              <a:buChar char="‒"/>
            </a:pPr>
            <a:r>
              <a:rPr lang="en-US" sz="2400" dirty="0"/>
              <a:t>Greater social fractionalization</a:t>
            </a:r>
          </a:p>
          <a:p>
            <a:pPr marL="685800" indent="-292100">
              <a:lnSpc>
                <a:spcPct val="80000"/>
              </a:lnSpc>
              <a:buFont typeface="Calibri" panose="020F0502020204030204" pitchFamily="34" charset="0"/>
              <a:buChar char="‒"/>
            </a:pPr>
            <a:r>
              <a:rPr lang="en-US" sz="2400" dirty="0"/>
              <a:t>Larger rural population - rapid migration to cities</a:t>
            </a:r>
          </a:p>
          <a:p>
            <a:pPr marL="685800" indent="-292100">
              <a:lnSpc>
                <a:spcPct val="80000"/>
              </a:lnSpc>
              <a:buFont typeface="Calibri" panose="020F0502020204030204" pitchFamily="34" charset="0"/>
              <a:buChar char="‒"/>
            </a:pPr>
            <a:r>
              <a:rPr lang="en-US" sz="2400" dirty="0"/>
              <a:t>Lower levels of industrialization and manufactured exports</a:t>
            </a:r>
          </a:p>
          <a:p>
            <a:pPr marL="685800" indent="-292100">
              <a:lnSpc>
                <a:spcPct val="80000"/>
              </a:lnSpc>
              <a:buFont typeface="Calibri" panose="020F0502020204030204" pitchFamily="34" charset="0"/>
              <a:buChar char="‒"/>
            </a:pPr>
            <a:r>
              <a:rPr lang="en-US" sz="2400" dirty="0"/>
              <a:t>Adverse geography</a:t>
            </a:r>
          </a:p>
          <a:p>
            <a:pPr marL="685800" indent="-292100">
              <a:lnSpc>
                <a:spcPct val="80000"/>
              </a:lnSpc>
              <a:buFont typeface="Calibri" panose="020F0502020204030204" pitchFamily="34" charset="0"/>
              <a:buChar char="‒"/>
            </a:pPr>
            <a:r>
              <a:rPr lang="en-US" sz="2400" dirty="0"/>
              <a:t>Underdeveloped financial and other markets</a:t>
            </a:r>
          </a:p>
          <a:p>
            <a:pPr marL="685800" indent="-292100">
              <a:lnSpc>
                <a:spcPct val="80000"/>
              </a:lnSpc>
              <a:buFont typeface="Calibri" panose="020F0502020204030204" pitchFamily="34" charset="0"/>
              <a:buChar char="‒"/>
            </a:pPr>
            <a:r>
              <a:rPr lang="en-US" sz="2400" dirty="0"/>
              <a:t>Colonial Legacies – quality of institutions</a:t>
            </a:r>
          </a:p>
        </p:txBody>
      </p:sp>
    </p:spTree>
    <p:extLst>
      <p:ext uri="{BB962C8B-B14F-4D97-AF65-F5344CB8AC3E}">
        <p14:creationId xmlns:p14="http://schemas.microsoft.com/office/powerpoint/2010/main" val="83086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A27220-E389-4D47-95B1-DE2E529C0D82}"/>
              </a:ext>
            </a:extLst>
          </p:cNvPr>
          <p:cNvSpPr txBox="1"/>
          <p:nvPr/>
        </p:nvSpPr>
        <p:spPr>
          <a:xfrm>
            <a:off x="255487" y="293105"/>
            <a:ext cx="8403220" cy="1077218"/>
          </a:xfrm>
          <a:prstGeom prst="rect">
            <a:avLst/>
          </a:prstGeom>
          <a:noFill/>
        </p:spPr>
        <p:txBody>
          <a:bodyPr wrap="square" rtlCol="0">
            <a:spAutoFit/>
          </a:bodyPr>
          <a:lstStyle/>
          <a:p>
            <a:r>
              <a:rPr lang="en-US" sz="3200" b="1" dirty="0">
                <a:solidFill>
                  <a:srgbClr val="007FA3"/>
                </a:solidFill>
              </a:rPr>
              <a:t>Figure 2.4</a:t>
            </a:r>
          </a:p>
          <a:p>
            <a:r>
              <a:rPr lang="en-US" sz="3200" b="1" dirty="0">
                <a:solidFill>
                  <a:srgbClr val="007FA3"/>
                </a:solidFill>
              </a:rPr>
              <a:t>Under-5 Mortality Rates, 1990 and 2017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39" y="1818184"/>
            <a:ext cx="8360723" cy="3812183"/>
          </a:xfrm>
          <a:prstGeom prst="rect">
            <a:avLst/>
          </a:prstGeom>
        </p:spPr>
      </p:pic>
      <p:sp>
        <p:nvSpPr>
          <p:cNvPr id="5" name="TextBox 4"/>
          <p:cNvSpPr txBox="1"/>
          <p:nvPr/>
        </p:nvSpPr>
        <p:spPr>
          <a:xfrm>
            <a:off x="274537" y="6161750"/>
            <a:ext cx="1800493" cy="215444"/>
          </a:xfrm>
          <a:prstGeom prst="rect">
            <a:avLst/>
          </a:prstGeom>
          <a:noFill/>
        </p:spPr>
        <p:txBody>
          <a:bodyPr wrap="none" rtlCol="0">
            <a:spAutoFit/>
          </a:bodyPr>
          <a:lstStyle/>
          <a:p>
            <a:r>
              <a:rPr lang="en-US" sz="800" i="1" dirty="0"/>
              <a:t>Source:</a:t>
            </a:r>
            <a:r>
              <a:rPr lang="en-US" sz="800" dirty="0"/>
              <a:t> World Development Indicators</a:t>
            </a:r>
          </a:p>
        </p:txBody>
      </p:sp>
    </p:spTree>
    <p:extLst>
      <p:ext uri="{BB962C8B-B14F-4D97-AF65-F5344CB8AC3E}">
        <p14:creationId xmlns:p14="http://schemas.microsoft.com/office/powerpoint/2010/main" val="372861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idx="4294967295"/>
          </p:nvPr>
        </p:nvSpPr>
        <p:spPr>
          <a:xfrm>
            <a:off x="457200" y="266968"/>
            <a:ext cx="8229600" cy="726945"/>
          </a:xfrm>
        </p:spPr>
        <p:txBody>
          <a:bodyPr anchor="ctr">
            <a:noAutofit/>
          </a:bodyPr>
          <a:lstStyle/>
          <a:p>
            <a:pPr eaLnBrk="1" hangingPunct="1"/>
            <a:r>
              <a:rPr lang="en-US" sz="3400" dirty="0"/>
              <a:t>2.6 Are Living Standards Converging across Countries?</a:t>
            </a:r>
          </a:p>
        </p:txBody>
      </p:sp>
      <p:sp>
        <p:nvSpPr>
          <p:cNvPr id="50181" name="Rectangle 3"/>
          <p:cNvSpPr>
            <a:spLocks noGrp="1" noChangeArrowheads="1"/>
          </p:cNvSpPr>
          <p:nvPr>
            <p:ph type="body" idx="4294967295"/>
          </p:nvPr>
        </p:nvSpPr>
        <p:spPr>
          <a:xfrm>
            <a:off x="231128" y="1245704"/>
            <a:ext cx="8661081" cy="5250989"/>
          </a:xfrm>
        </p:spPr>
        <p:txBody>
          <a:bodyPr rIns="91440">
            <a:noAutofit/>
          </a:bodyPr>
          <a:lstStyle/>
          <a:p>
            <a:r>
              <a:rPr lang="en-US" sz="2400" dirty="0"/>
              <a:t>A Great Divergence followed the Industrial Revolution </a:t>
            </a:r>
          </a:p>
          <a:p>
            <a:r>
              <a:rPr lang="en-US" sz="2400" dirty="0"/>
              <a:t>Two reasons to think (re-)convergence likely</a:t>
            </a:r>
          </a:p>
          <a:p>
            <a:pPr marL="804863" indent="-347663">
              <a:buFont typeface="+mj-lt"/>
              <a:buAutoNum type="arabicParenR"/>
            </a:pPr>
            <a:r>
              <a:rPr lang="en-US" sz="2400" dirty="0"/>
              <a:t>Diminishing returns to capital (though as economies develop they often find ways to compensate) </a:t>
            </a:r>
          </a:p>
          <a:p>
            <a:pPr marL="804863" indent="-347663">
              <a:buFont typeface="+mj-lt"/>
              <a:buAutoNum type="arabicParenR"/>
            </a:pPr>
            <a:r>
              <a:rPr lang="en-US" sz="2400" dirty="0"/>
              <a:t>Diffusion of ideas across countries, so can skip trial and error and grow fast while catching up</a:t>
            </a:r>
          </a:p>
          <a:p>
            <a:r>
              <a:rPr lang="en-US" sz="2400" dirty="0"/>
              <a:t>Latter elated to “advantages of backwardness” (</a:t>
            </a:r>
            <a:r>
              <a:rPr lang="en-US" sz="2400" dirty="0" err="1"/>
              <a:t>Gerschenkron</a:t>
            </a:r>
            <a:r>
              <a:rPr lang="en-US" sz="2400" dirty="0"/>
              <a:t>), or “the latecomer’s advantage” </a:t>
            </a:r>
          </a:p>
        </p:txBody>
      </p:sp>
    </p:spTree>
    <p:extLst>
      <p:ext uri="{BB962C8B-B14F-4D97-AF65-F5344CB8AC3E}">
        <p14:creationId xmlns:p14="http://schemas.microsoft.com/office/powerpoint/2010/main" val="29848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FBC1-262F-605E-4339-8E4CA3CB045E}"/>
              </a:ext>
            </a:extLst>
          </p:cNvPr>
          <p:cNvSpPr>
            <a:spLocks noGrp="1"/>
          </p:cNvSpPr>
          <p:nvPr>
            <p:ph type="title"/>
          </p:nvPr>
        </p:nvSpPr>
        <p:spPr/>
        <p:txBody>
          <a:bodyPr/>
          <a:lstStyle/>
          <a:p>
            <a:r>
              <a:rPr lang="en-US" dirty="0"/>
              <a:t>Convergence? </a:t>
            </a:r>
          </a:p>
        </p:txBody>
      </p:sp>
      <p:sp>
        <p:nvSpPr>
          <p:cNvPr id="3" name="Content Placeholder 2">
            <a:extLst>
              <a:ext uri="{FF2B5EF4-FFF2-40B4-BE49-F238E27FC236}">
                <a16:creationId xmlns:a16="http://schemas.microsoft.com/office/drawing/2014/main" id="{268BAC55-0C7C-8851-7DD8-EA7048868BC0}"/>
              </a:ext>
            </a:extLst>
          </p:cNvPr>
          <p:cNvSpPr>
            <a:spLocks noGrp="1"/>
          </p:cNvSpPr>
          <p:nvPr>
            <p:ph idx="1"/>
          </p:nvPr>
        </p:nvSpPr>
        <p:spPr>
          <a:xfrm>
            <a:off x="457200" y="1253358"/>
            <a:ext cx="8229600" cy="4832132"/>
          </a:xfrm>
        </p:spPr>
        <p:txBody>
          <a:bodyPr>
            <a:normAutofit fontScale="85000" lnSpcReduction="20000"/>
          </a:bodyPr>
          <a:lstStyle/>
          <a:p>
            <a:r>
              <a:rPr lang="en-US" dirty="0"/>
              <a:t>But - at least until this century - evidence of </a:t>
            </a:r>
            <a:r>
              <a:rPr lang="en-US" b="1" dirty="0"/>
              <a:t>unconditional national average income convergence </a:t>
            </a:r>
            <a:r>
              <a:rPr lang="en-US" dirty="0"/>
              <a:t>has been unconvincing</a:t>
            </a:r>
            <a:endParaRPr lang="en-US" dirty="0">
              <a:solidFill>
                <a:srgbClr val="0432FF"/>
              </a:solidFill>
            </a:endParaRPr>
          </a:p>
          <a:p>
            <a:r>
              <a:rPr lang="en-US" dirty="0"/>
              <a:t>Continued evidence of divergence between middle and low income countries</a:t>
            </a:r>
          </a:p>
          <a:p>
            <a:r>
              <a:rPr lang="en-US" dirty="0"/>
              <a:t>There is also evidence of </a:t>
            </a:r>
            <a:r>
              <a:rPr lang="en-IN" altLang="ja-JP" dirty="0"/>
              <a:t>“</a:t>
            </a:r>
            <a:r>
              <a:rPr lang="en-US" dirty="0"/>
              <a:t>per capita income convergence,</a:t>
            </a:r>
            <a:r>
              <a:rPr lang="en-IN" altLang="ja-JP" dirty="0"/>
              <a:t>”</a:t>
            </a:r>
            <a:r>
              <a:rPr lang="en-US" dirty="0"/>
              <a:t> weighting changes in per capita income by population size</a:t>
            </a:r>
          </a:p>
          <a:p>
            <a:r>
              <a:rPr lang="en-US" dirty="0"/>
              <a:t>-How? Technology transfer, rapid K-accumulation.</a:t>
            </a:r>
          </a:p>
          <a:p>
            <a:endParaRPr lang="en-US" dirty="0"/>
          </a:p>
          <a:p>
            <a:r>
              <a:rPr lang="en-US" dirty="0"/>
              <a:t>(We consider “conditional” convergence - observed after accounting for other factors - in a general way in context of the Solow neoclassical growth model) </a:t>
            </a:r>
          </a:p>
          <a:p>
            <a:endParaRPr lang="en-US" dirty="0"/>
          </a:p>
        </p:txBody>
      </p:sp>
    </p:spTree>
    <p:extLst>
      <p:ext uri="{BB962C8B-B14F-4D97-AF65-F5344CB8AC3E}">
        <p14:creationId xmlns:p14="http://schemas.microsoft.com/office/powerpoint/2010/main" val="160287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287215" y="381712"/>
            <a:ext cx="8569570" cy="587829"/>
          </a:xfrm>
        </p:spPr>
        <p:txBody>
          <a:bodyPr anchor="ctr">
            <a:noAutofit/>
          </a:bodyPr>
          <a:lstStyle/>
          <a:p>
            <a:r>
              <a:rPr lang="en-US" sz="3400" dirty="0"/>
              <a:t>Nature and Role of Economic Institutions</a:t>
            </a:r>
          </a:p>
        </p:txBody>
      </p:sp>
      <p:sp>
        <p:nvSpPr>
          <p:cNvPr id="57347" name="Content Placeholder 2"/>
          <p:cNvSpPr>
            <a:spLocks noGrp="1"/>
          </p:cNvSpPr>
          <p:nvPr>
            <p:ph idx="4294967295"/>
          </p:nvPr>
        </p:nvSpPr>
        <p:spPr>
          <a:xfrm>
            <a:off x="219150" y="1304393"/>
            <a:ext cx="8734349" cy="4866980"/>
          </a:xfrm>
        </p:spPr>
        <p:txBody>
          <a:bodyPr rIns="91440">
            <a:noAutofit/>
          </a:bodyPr>
          <a:lstStyle/>
          <a:p>
            <a:r>
              <a:rPr lang="en-US" sz="2400" dirty="0"/>
              <a:t>Institutions provide </a:t>
            </a:r>
            <a:r>
              <a:rPr lang="en-IN" altLang="ja-JP" sz="2400" dirty="0"/>
              <a:t>“</a:t>
            </a:r>
            <a:r>
              <a:rPr lang="en-US" sz="2400" dirty="0"/>
              <a:t>rules of the game</a:t>
            </a:r>
            <a:r>
              <a:rPr lang="en-IN" altLang="ja-JP" sz="2400" dirty="0"/>
              <a:t>”</a:t>
            </a:r>
            <a:r>
              <a:rPr lang="en-US" sz="2400" dirty="0"/>
              <a:t> of economic life </a:t>
            </a:r>
          </a:p>
          <a:p>
            <a:pPr lvl="1"/>
            <a:r>
              <a:rPr lang="en-US" sz="2400" dirty="0"/>
              <a:t>Follows general framework of Nobel Laureate Douglass North</a:t>
            </a:r>
          </a:p>
        </p:txBody>
      </p:sp>
    </p:spTree>
    <p:extLst>
      <p:ext uri="{BB962C8B-B14F-4D97-AF65-F5344CB8AC3E}">
        <p14:creationId xmlns:p14="http://schemas.microsoft.com/office/powerpoint/2010/main" val="409330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128334"/>
            <a:ext cx="8229600" cy="1143000"/>
          </a:xfrm>
        </p:spPr>
        <p:txBody>
          <a:bodyPr anchor="ctr">
            <a:normAutofit/>
          </a:bodyPr>
          <a:lstStyle/>
          <a:p>
            <a:pPr eaLnBrk="1" hangingPunct="1"/>
            <a:r>
              <a:rPr lang="en-US" sz="3400" dirty="0"/>
              <a:t>2.2 Basic Indicators of Development: </a:t>
            </a:r>
            <a:br>
              <a:rPr lang="en-US" sz="3400" dirty="0"/>
            </a:br>
            <a:r>
              <a:rPr lang="en-US" sz="3400" dirty="0"/>
              <a:t>Real Income, Health, and Education</a:t>
            </a:r>
            <a:endParaRPr lang="en-GB" sz="3400" dirty="0"/>
          </a:p>
        </p:txBody>
      </p:sp>
      <p:sp>
        <p:nvSpPr>
          <p:cNvPr id="21509" name="Rectangle 3"/>
          <p:cNvSpPr>
            <a:spLocks noGrp="1" noChangeArrowheads="1"/>
          </p:cNvSpPr>
          <p:nvPr>
            <p:ph idx="1"/>
          </p:nvPr>
        </p:nvSpPr>
        <p:spPr>
          <a:xfrm>
            <a:off x="210404" y="1449554"/>
            <a:ext cx="8229600" cy="4348163"/>
          </a:xfrm>
        </p:spPr>
        <p:txBody>
          <a:bodyPr rIns="91440">
            <a:normAutofit/>
          </a:bodyPr>
          <a:lstStyle/>
          <a:p>
            <a:pPr eaLnBrk="1" hangingPunct="1"/>
            <a:r>
              <a:rPr lang="en-US" sz="2800" dirty="0"/>
              <a:t>Gross National Income (GNI)</a:t>
            </a:r>
          </a:p>
          <a:p>
            <a:pPr eaLnBrk="1" hangingPunct="1"/>
            <a:r>
              <a:rPr lang="en-US" sz="2800" dirty="0"/>
              <a:t>Gross Domestic Product (GDP)</a:t>
            </a:r>
          </a:p>
          <a:p>
            <a:pPr eaLnBrk="1" hangingPunct="1"/>
            <a:r>
              <a:rPr lang="en-US" sz="2800" dirty="0"/>
              <a:t>PPP method instead of exchange rates as conversion factors (see Table 2.2)</a:t>
            </a:r>
          </a:p>
          <a:p>
            <a:pPr eaLnBrk="1" hangingPunct="1">
              <a:buFontTx/>
              <a:buNone/>
            </a:pPr>
            <a:endParaRPr lang="en-GB" sz="2800" dirty="0"/>
          </a:p>
        </p:txBody>
      </p:sp>
    </p:spTree>
    <p:extLst>
      <p:ext uri="{BB962C8B-B14F-4D97-AF65-F5344CB8AC3E}">
        <p14:creationId xmlns:p14="http://schemas.microsoft.com/office/powerpoint/2010/main" val="4191170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EE63-9819-813A-BA92-A5850A3125A1}"/>
              </a:ext>
            </a:extLst>
          </p:cNvPr>
          <p:cNvSpPr>
            <a:spLocks noGrp="1"/>
          </p:cNvSpPr>
          <p:nvPr>
            <p:ph type="title"/>
          </p:nvPr>
        </p:nvSpPr>
        <p:spPr/>
        <p:txBody>
          <a:bodyPr/>
          <a:lstStyle/>
          <a:p>
            <a:r>
              <a:rPr lang="en-US" dirty="0"/>
              <a:t>But there is a Lack of: </a:t>
            </a:r>
          </a:p>
        </p:txBody>
      </p:sp>
      <p:sp>
        <p:nvSpPr>
          <p:cNvPr id="3" name="Content Placeholder 2">
            <a:extLst>
              <a:ext uri="{FF2B5EF4-FFF2-40B4-BE49-F238E27FC236}">
                <a16:creationId xmlns:a16="http://schemas.microsoft.com/office/drawing/2014/main" id="{6CDF0E45-D2F7-1128-A67D-09604D67C6D8}"/>
              </a:ext>
            </a:extLst>
          </p:cNvPr>
          <p:cNvSpPr>
            <a:spLocks noGrp="1"/>
          </p:cNvSpPr>
          <p:nvPr>
            <p:ph idx="1"/>
          </p:nvPr>
        </p:nvSpPr>
        <p:spPr/>
        <p:txBody>
          <a:bodyPr>
            <a:normAutofit fontScale="77500" lnSpcReduction="20000"/>
          </a:bodyPr>
          <a:lstStyle/>
          <a:p>
            <a:pPr marL="1127125" indent="-338138">
              <a:lnSpc>
                <a:spcPct val="90000"/>
              </a:lnSpc>
            </a:pPr>
            <a:endParaRPr lang="en-US" altLang="en-US" dirty="0">
              <a:solidFill>
                <a:srgbClr val="FF0000"/>
              </a:solidFill>
            </a:endParaRPr>
          </a:p>
          <a:p>
            <a:pPr marL="1127125" indent="-338138">
              <a:lnSpc>
                <a:spcPct val="90000"/>
              </a:lnSpc>
            </a:pPr>
            <a:r>
              <a:rPr lang="en-US" altLang="en-US" dirty="0">
                <a:solidFill>
                  <a:srgbClr val="FF0000"/>
                </a:solidFill>
              </a:rPr>
              <a:t>1) legal system to enforce property rights</a:t>
            </a:r>
          </a:p>
          <a:p>
            <a:pPr marL="1127125" indent="-338138">
              <a:lnSpc>
                <a:spcPct val="90000"/>
              </a:lnSpc>
            </a:pPr>
            <a:r>
              <a:rPr lang="en-US" altLang="en-US" dirty="0">
                <a:solidFill>
                  <a:srgbClr val="FF0000"/>
                </a:solidFill>
              </a:rPr>
              <a:t>2) stable currency</a:t>
            </a:r>
          </a:p>
          <a:p>
            <a:pPr marL="1127125" indent="-338138">
              <a:lnSpc>
                <a:spcPct val="90000"/>
              </a:lnSpc>
            </a:pPr>
            <a:r>
              <a:rPr lang="en-US" altLang="en-US" dirty="0">
                <a:solidFill>
                  <a:srgbClr val="FF0000"/>
                </a:solidFill>
              </a:rPr>
              <a:t>3) infrastructure</a:t>
            </a:r>
          </a:p>
          <a:p>
            <a:pPr marL="1127125" indent="-338138">
              <a:lnSpc>
                <a:spcPct val="90000"/>
              </a:lnSpc>
            </a:pPr>
            <a:r>
              <a:rPr lang="en-US" altLang="en-US" dirty="0">
                <a:solidFill>
                  <a:srgbClr val="FF0000"/>
                </a:solidFill>
              </a:rPr>
              <a:t>4) banking and insurance</a:t>
            </a:r>
          </a:p>
          <a:p>
            <a:pPr marL="1127125" indent="-338138">
              <a:lnSpc>
                <a:spcPct val="90000"/>
              </a:lnSpc>
            </a:pPr>
            <a:r>
              <a:rPr lang="en-US" altLang="en-US" dirty="0">
                <a:solidFill>
                  <a:srgbClr val="FF0000"/>
                </a:solidFill>
              </a:rPr>
              <a:t>5) facilitation of long-term business projects</a:t>
            </a:r>
          </a:p>
          <a:p>
            <a:pPr marL="1127125" indent="-338138">
              <a:lnSpc>
                <a:spcPct val="90000"/>
              </a:lnSpc>
            </a:pPr>
            <a:r>
              <a:rPr lang="en-US" altLang="en-US" dirty="0">
                <a:solidFill>
                  <a:srgbClr val="FF0000"/>
                </a:solidFill>
              </a:rPr>
              <a:t>6) limits to barriers to entry</a:t>
            </a:r>
          </a:p>
          <a:p>
            <a:pPr marL="1127125" indent="-338138">
              <a:lnSpc>
                <a:spcPct val="90000"/>
              </a:lnSpc>
            </a:pPr>
            <a:endParaRPr lang="en-US" altLang="en-US" dirty="0"/>
          </a:p>
          <a:p>
            <a:pPr marL="1127125" indent="-338138">
              <a:lnSpc>
                <a:spcPct val="90000"/>
              </a:lnSpc>
            </a:pPr>
            <a:endParaRPr lang="en-US" altLang="en-US" dirty="0"/>
          </a:p>
          <a:p>
            <a:pPr marL="1127125" indent="-338138">
              <a:lnSpc>
                <a:spcPct val="90000"/>
              </a:lnSpc>
            </a:pPr>
            <a:r>
              <a:rPr lang="en-US" altLang="en-US" dirty="0"/>
              <a:t>Also to consider factors like: economies of scale, externalities and poor regulation</a:t>
            </a:r>
          </a:p>
          <a:p>
            <a:pPr marL="1127125" indent="-338138">
              <a:lnSpc>
                <a:spcPct val="90000"/>
              </a:lnSpc>
            </a:pPr>
            <a:r>
              <a:rPr lang="en-US" altLang="en-US" b="1" dirty="0">
                <a:solidFill>
                  <a:srgbClr val="7030A0"/>
                </a:solidFill>
              </a:rPr>
              <a:t>WHICH OF THESE DO YOU THINK MIGHT HAVE THE MOST IMPACT? </a:t>
            </a:r>
          </a:p>
          <a:p>
            <a:pPr marL="0" indent="0">
              <a:buNone/>
            </a:pPr>
            <a:endParaRPr lang="en-US" dirty="0"/>
          </a:p>
        </p:txBody>
      </p:sp>
    </p:spTree>
    <p:extLst>
      <p:ext uri="{BB962C8B-B14F-4D97-AF65-F5344CB8AC3E}">
        <p14:creationId xmlns:p14="http://schemas.microsoft.com/office/powerpoint/2010/main" val="335554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idx="4294967295"/>
          </p:nvPr>
        </p:nvSpPr>
        <p:spPr>
          <a:xfrm>
            <a:off x="287617" y="265945"/>
            <a:ext cx="8568767" cy="862331"/>
          </a:xfrm>
        </p:spPr>
        <p:txBody>
          <a:bodyPr anchor="ctr">
            <a:noAutofit/>
          </a:bodyPr>
          <a:lstStyle/>
          <a:p>
            <a:r>
              <a:rPr lang="en-US" sz="3400" dirty="0">
                <a:ea typeface="ＭＳ Ｐゴシック" charset="0"/>
                <a:cs typeface="ＭＳ Ｐゴシック" charset="0"/>
              </a:rPr>
              <a:t>The Nature and Role of Economic Institutions: Some Caveats and Nuances</a:t>
            </a:r>
          </a:p>
        </p:txBody>
      </p:sp>
      <p:sp>
        <p:nvSpPr>
          <p:cNvPr id="46082" name="Content Placeholder 2"/>
          <p:cNvSpPr>
            <a:spLocks noGrp="1"/>
          </p:cNvSpPr>
          <p:nvPr>
            <p:ph idx="4294967295"/>
          </p:nvPr>
        </p:nvSpPr>
        <p:spPr>
          <a:xfrm>
            <a:off x="236304" y="1362576"/>
            <a:ext cx="8620080" cy="5246567"/>
          </a:xfrm>
        </p:spPr>
        <p:txBody>
          <a:bodyPr rIns="91440">
            <a:normAutofit/>
          </a:bodyPr>
          <a:lstStyle/>
          <a:p>
            <a:r>
              <a:rPr lang="en-US" sz="2400" u="sng" dirty="0">
                <a:latin typeface="+mj-lt"/>
                <a:ea typeface="ＭＳ Ｐゴシック" charset="0"/>
              </a:rPr>
              <a:t>Most importantly</a:t>
            </a:r>
            <a:r>
              <a:rPr lang="en-US" sz="2400" dirty="0">
                <a:latin typeface="+mj-lt"/>
                <a:ea typeface="ＭＳ Ｐゴシック" charset="0"/>
              </a:rPr>
              <a:t>: Good institutions may both cause development, and improve as a result of development </a:t>
            </a:r>
          </a:p>
          <a:p>
            <a:r>
              <a:rPr lang="en-US" sz="2400" u="sng" dirty="0">
                <a:latin typeface="+mj-lt"/>
                <a:ea typeface="ＭＳ Ｐゴシック" charset="0"/>
              </a:rPr>
              <a:t>In addition</a:t>
            </a:r>
            <a:r>
              <a:rPr lang="en-US" sz="2400" dirty="0">
                <a:latin typeface="+mj-lt"/>
                <a:ea typeface="ＭＳ Ｐゴシック" charset="0"/>
              </a:rPr>
              <a:t>:</a:t>
            </a:r>
          </a:p>
          <a:p>
            <a:pPr marL="682625" indent="-288925">
              <a:buFont typeface="Calibri" panose="020F0502020204030204" pitchFamily="34" charset="0"/>
              <a:buChar char="‒"/>
            </a:pPr>
            <a:r>
              <a:rPr lang="en-US" sz="2400" dirty="0">
                <a:latin typeface="+mj-lt"/>
                <a:ea typeface="ＭＳ Ｐゴシック" charset="0"/>
              </a:rPr>
              <a:t>Many institutions are correlated</a:t>
            </a:r>
            <a:endParaRPr lang="en-US" altLang="ja-JP" sz="2400" dirty="0">
              <a:latin typeface="+mj-lt"/>
              <a:ea typeface="ＭＳ Ｐゴシック" charset="0"/>
            </a:endParaRPr>
          </a:p>
          <a:p>
            <a:pPr marL="682625" indent="-288925">
              <a:buFont typeface="Calibri" panose="020F0502020204030204" pitchFamily="34" charset="0"/>
              <a:buChar char="‒"/>
            </a:pPr>
            <a:r>
              <a:rPr lang="en-US" sz="2400" dirty="0">
                <a:latin typeface="+mj-lt"/>
                <a:ea typeface="ＭＳ Ｐゴシック" charset="0"/>
              </a:rPr>
              <a:t>It is not clear which of these institutions matter most</a:t>
            </a:r>
          </a:p>
          <a:p>
            <a:pPr marL="682625" indent="-288925">
              <a:buFont typeface="Calibri" panose="020F0502020204030204" pitchFamily="34" charset="0"/>
              <a:buChar char="‒"/>
            </a:pPr>
            <a:r>
              <a:rPr lang="en-US" sz="2400" dirty="0">
                <a:latin typeface="+mj-lt"/>
                <a:ea typeface="ＭＳ Ｐゴシック" charset="0"/>
              </a:rPr>
              <a:t>Unclear how specific </a:t>
            </a:r>
            <a:r>
              <a:rPr lang="en-US" sz="2400" dirty="0">
                <a:latin typeface="+mj-lt"/>
                <a:ea typeface="ＭＳ Ｐゴシック" charset="0"/>
                <a:cs typeface="ＭＳ Ｐゴシック" charset="0"/>
              </a:rPr>
              <a:t>in form institutions must be to fulfill their main function</a:t>
            </a:r>
          </a:p>
          <a:p>
            <a:pPr marL="682625" indent="-288925">
              <a:buFont typeface="Calibri" panose="020F0502020204030204" pitchFamily="34" charset="0"/>
              <a:buChar char="‒"/>
            </a:pPr>
            <a:r>
              <a:rPr lang="en-US" sz="2400" dirty="0">
                <a:latin typeface="+mj-lt"/>
                <a:ea typeface="ＭＳ Ｐゴシック" charset="0"/>
                <a:cs typeface="ＭＳ Ｐゴシック" charset="0"/>
              </a:rPr>
              <a:t>Progress may be made when only some institutions are of high quality; but further progress may require improving quality of additional institutions </a:t>
            </a:r>
          </a:p>
          <a:p>
            <a:pPr marL="682625" indent="-288925">
              <a:buFont typeface="Calibri" panose="020F0502020204030204" pitchFamily="34" charset="0"/>
              <a:buChar char="‒"/>
            </a:pPr>
            <a:r>
              <a:rPr lang="en-US" sz="2400" dirty="0">
                <a:latin typeface="+mj-lt"/>
                <a:ea typeface="ＭＳ Ｐゴシック" charset="0"/>
                <a:cs typeface="ＭＳ Ｐゴシック" charset="0"/>
              </a:rPr>
              <a:t>The specifics of their relative importance, and the sequence of improving them, may well vary by country </a:t>
            </a:r>
          </a:p>
        </p:txBody>
      </p:sp>
    </p:spTree>
    <p:extLst>
      <p:ext uri="{BB962C8B-B14F-4D97-AF65-F5344CB8AC3E}">
        <p14:creationId xmlns:p14="http://schemas.microsoft.com/office/powerpoint/2010/main" val="564542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1219" y="3136613"/>
            <a:ext cx="5501571" cy="584775"/>
          </a:xfrm>
          <a:prstGeom prst="rect">
            <a:avLst/>
          </a:prstGeom>
          <a:noFill/>
        </p:spPr>
        <p:txBody>
          <a:bodyPr wrap="none" rtlCol="0">
            <a:spAutoFit/>
          </a:bodyPr>
          <a:lstStyle/>
          <a:p>
            <a:pPr algn="ctr"/>
            <a:r>
              <a:rPr lang="en-US" sz="3200" b="1" dirty="0">
                <a:solidFill>
                  <a:srgbClr val="007FA3"/>
                </a:solidFill>
              </a:rPr>
              <a:t>Appendixes: for reference only </a:t>
            </a:r>
          </a:p>
        </p:txBody>
      </p:sp>
    </p:spTree>
    <p:extLst>
      <p:ext uri="{BB962C8B-B14F-4D97-AF65-F5344CB8AC3E}">
        <p14:creationId xmlns:p14="http://schemas.microsoft.com/office/powerpoint/2010/main" val="1183615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62" y="242004"/>
            <a:ext cx="8722276" cy="894163"/>
          </a:xfrm>
        </p:spPr>
        <p:txBody>
          <a:bodyPr>
            <a:noAutofit/>
          </a:bodyPr>
          <a:lstStyle/>
          <a:p>
            <a:r>
              <a:rPr lang="en-US" sz="3400" dirty="0"/>
              <a:t>*Note on National Income Definitions and Calculations*</a:t>
            </a:r>
          </a:p>
        </p:txBody>
      </p:sp>
      <p:sp>
        <p:nvSpPr>
          <p:cNvPr id="3" name="Content Placeholder 2"/>
          <p:cNvSpPr>
            <a:spLocks noGrp="1"/>
          </p:cNvSpPr>
          <p:nvPr>
            <p:ph idx="1"/>
          </p:nvPr>
        </p:nvSpPr>
        <p:spPr>
          <a:xfrm>
            <a:off x="225533" y="1335603"/>
            <a:ext cx="8606117" cy="5184069"/>
          </a:xfrm>
        </p:spPr>
        <p:txBody>
          <a:bodyPr>
            <a:normAutofit fontScale="62500" lnSpcReduction="20000"/>
          </a:bodyPr>
          <a:lstStyle/>
          <a:p>
            <a:pPr>
              <a:lnSpc>
                <a:spcPct val="120000"/>
              </a:lnSpc>
            </a:pPr>
            <a:r>
              <a:rPr lang="en-US" dirty="0"/>
              <a:t>The “Atlas” method for computing Gross National Income (GNI) is the sum of value added by all resident producers plus any product taxes (less subsidies) not included in the valuation of output plus net receipts of primary income (compensation of employees and property income) from abroad</a:t>
            </a:r>
          </a:p>
          <a:p>
            <a:pPr>
              <a:lnSpc>
                <a:spcPct val="120000"/>
              </a:lnSpc>
            </a:pPr>
            <a:r>
              <a:rPr lang="en-US" dirty="0"/>
              <a:t>Data are in current U.S. dollars converted using the World Bank Atlas method </a:t>
            </a:r>
          </a:p>
          <a:p>
            <a:pPr>
              <a:lnSpc>
                <a:spcPct val="120000"/>
              </a:lnSpc>
            </a:pPr>
            <a:r>
              <a:rPr lang="en-US" dirty="0"/>
              <a:t>Gross national income, in purchasing power parity, is GNI converted to international dollars using PPP rates. An international dollar has the same purchasing power over GNI that a U.S. dollar has in the United States. </a:t>
            </a:r>
          </a:p>
          <a:p>
            <a:pPr>
              <a:lnSpc>
                <a:spcPct val="120000"/>
              </a:lnSpc>
            </a:pPr>
            <a:r>
              <a:rPr lang="en-US" dirty="0"/>
              <a:t>Gross national income per capita is GNI divided by midyear population.</a:t>
            </a:r>
          </a:p>
          <a:p>
            <a:pPr>
              <a:lnSpc>
                <a:spcPct val="120000"/>
              </a:lnSpc>
            </a:pPr>
            <a:r>
              <a:rPr lang="en-US" dirty="0"/>
              <a:t>Gross domestic product is the sum of value added by all resident producers plus any product taxes (less subsidies) not included in the valuation of output. </a:t>
            </a:r>
          </a:p>
          <a:p>
            <a:pPr>
              <a:lnSpc>
                <a:spcPct val="120000"/>
              </a:lnSpc>
            </a:pPr>
            <a:r>
              <a:rPr lang="en-US" dirty="0"/>
              <a:t>Growth is calculated from constant price GDP data in local currency. </a:t>
            </a:r>
          </a:p>
          <a:p>
            <a:pPr>
              <a:lnSpc>
                <a:spcPct val="120000"/>
              </a:lnSpc>
            </a:pPr>
            <a:r>
              <a:rPr lang="en-US" dirty="0"/>
              <a:t>Gross domestic product per capita is GDP divided by midyear population.</a:t>
            </a:r>
          </a:p>
          <a:p>
            <a:pPr marL="0" indent="0">
              <a:lnSpc>
                <a:spcPct val="120000"/>
              </a:lnSpc>
              <a:spcBef>
                <a:spcPts val="1200"/>
              </a:spcBef>
              <a:buNone/>
            </a:pPr>
            <a:r>
              <a:rPr lang="en-US" sz="2600" dirty="0"/>
              <a:t>*For further details see “Sources and Methods,” in </a:t>
            </a:r>
            <a:r>
              <a:rPr lang="en-US" sz="2600" i="1" dirty="0"/>
              <a:t>World Development Indicators (WDI)</a:t>
            </a:r>
            <a:r>
              <a:rPr lang="en-US" sz="2600" dirty="0"/>
              <a:t>, 2017 </a:t>
            </a:r>
          </a:p>
          <a:p>
            <a:endParaRPr lang="en-US" dirty="0"/>
          </a:p>
        </p:txBody>
      </p:sp>
    </p:spTree>
    <p:extLst>
      <p:ext uri="{BB962C8B-B14F-4D97-AF65-F5344CB8AC3E}">
        <p14:creationId xmlns:p14="http://schemas.microsoft.com/office/powerpoint/2010/main" val="3990145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Grp="1" noChangeArrowheads="1"/>
          </p:cNvSpPr>
          <p:nvPr>
            <p:ph type="title" idx="4294967295"/>
          </p:nvPr>
        </p:nvSpPr>
        <p:spPr>
          <a:xfrm>
            <a:off x="457200" y="310508"/>
            <a:ext cx="8229600" cy="708957"/>
          </a:xfrm>
        </p:spPr>
        <p:txBody>
          <a:bodyPr anchor="ctr">
            <a:normAutofit/>
          </a:bodyPr>
          <a:lstStyle/>
          <a:p>
            <a:pPr eaLnBrk="1" hangingPunct="1"/>
            <a:r>
              <a:rPr lang="en-US" sz="3400" dirty="0"/>
              <a:t>Concepts for Review</a:t>
            </a:r>
          </a:p>
        </p:txBody>
      </p:sp>
      <p:sp>
        <p:nvSpPr>
          <p:cNvPr id="61445" name="Rectangle 6"/>
          <p:cNvSpPr>
            <a:spLocks noGrp="1" noChangeArrowheads="1"/>
          </p:cNvSpPr>
          <p:nvPr>
            <p:ph type="body" sz="half" idx="4294967295"/>
          </p:nvPr>
        </p:nvSpPr>
        <p:spPr>
          <a:xfrm>
            <a:off x="304800" y="1365564"/>
            <a:ext cx="4073525" cy="4572000"/>
          </a:xfrm>
        </p:spPr>
        <p:txBody>
          <a:bodyPr rIns="91440"/>
          <a:lstStyle/>
          <a:p>
            <a:pPr eaLnBrk="1" hangingPunct="1">
              <a:spcBef>
                <a:spcPts val="600"/>
              </a:spcBef>
            </a:pPr>
            <a:r>
              <a:rPr lang="en-US" sz="2200" dirty="0"/>
              <a:t>Absolute poverty</a:t>
            </a:r>
          </a:p>
          <a:p>
            <a:pPr eaLnBrk="1" hangingPunct="1">
              <a:spcBef>
                <a:spcPts val="600"/>
              </a:spcBef>
            </a:pPr>
            <a:r>
              <a:rPr lang="en-US" sz="2200" dirty="0"/>
              <a:t>Brain drain</a:t>
            </a:r>
          </a:p>
          <a:p>
            <a:pPr eaLnBrk="1" hangingPunct="1">
              <a:spcBef>
                <a:spcPts val="600"/>
              </a:spcBef>
            </a:pPr>
            <a:r>
              <a:rPr lang="en-US" sz="2200" dirty="0"/>
              <a:t>Capital stock</a:t>
            </a:r>
          </a:p>
          <a:p>
            <a:pPr eaLnBrk="1" hangingPunct="1">
              <a:spcBef>
                <a:spcPts val="600"/>
              </a:spcBef>
            </a:pPr>
            <a:r>
              <a:rPr lang="en-US" sz="2200" dirty="0"/>
              <a:t>Convergence</a:t>
            </a:r>
          </a:p>
          <a:p>
            <a:pPr eaLnBrk="1" hangingPunct="1">
              <a:spcBef>
                <a:spcPts val="600"/>
              </a:spcBef>
            </a:pPr>
            <a:r>
              <a:rPr lang="en-US" sz="2200" dirty="0"/>
              <a:t>Crude birth rate</a:t>
            </a:r>
          </a:p>
          <a:p>
            <a:pPr eaLnBrk="1" hangingPunct="1">
              <a:spcBef>
                <a:spcPts val="600"/>
              </a:spcBef>
            </a:pPr>
            <a:r>
              <a:rPr lang="en-US" sz="2200" dirty="0"/>
              <a:t>Dependency burden</a:t>
            </a:r>
          </a:p>
          <a:p>
            <a:pPr eaLnBrk="1" hangingPunct="1">
              <a:spcBef>
                <a:spcPts val="600"/>
              </a:spcBef>
            </a:pPr>
            <a:r>
              <a:rPr lang="en-US" sz="2200" dirty="0"/>
              <a:t>Depreciation (of the capital stock)</a:t>
            </a:r>
          </a:p>
          <a:p>
            <a:pPr eaLnBrk="1" hangingPunct="1">
              <a:spcBef>
                <a:spcPts val="600"/>
              </a:spcBef>
            </a:pPr>
            <a:r>
              <a:rPr lang="en-US" sz="2200" dirty="0"/>
              <a:t>Diminishing Marginal Utility</a:t>
            </a:r>
          </a:p>
          <a:p>
            <a:pPr eaLnBrk="1" hangingPunct="1">
              <a:spcBef>
                <a:spcPts val="600"/>
              </a:spcBef>
            </a:pPr>
            <a:r>
              <a:rPr lang="en-US" sz="2200" dirty="0"/>
              <a:t>Divergence</a:t>
            </a:r>
          </a:p>
        </p:txBody>
      </p:sp>
      <p:sp>
        <p:nvSpPr>
          <p:cNvPr id="61446" name="Rectangle 7"/>
          <p:cNvSpPr>
            <a:spLocks noGrp="1" noChangeArrowheads="1"/>
          </p:cNvSpPr>
          <p:nvPr>
            <p:ph type="body" sz="half" idx="4294967295"/>
          </p:nvPr>
        </p:nvSpPr>
        <p:spPr>
          <a:xfrm>
            <a:off x="4569093" y="1366998"/>
            <a:ext cx="4073525" cy="4572000"/>
          </a:xfrm>
        </p:spPr>
        <p:txBody>
          <a:bodyPr rIns="91440">
            <a:normAutofit/>
          </a:bodyPr>
          <a:lstStyle/>
          <a:p>
            <a:pPr eaLnBrk="1" hangingPunct="1">
              <a:spcBef>
                <a:spcPts val="600"/>
              </a:spcBef>
            </a:pPr>
            <a:r>
              <a:rPr lang="en-US" sz="2200" dirty="0"/>
              <a:t>Economic Institutions</a:t>
            </a:r>
          </a:p>
          <a:p>
            <a:pPr eaLnBrk="1" hangingPunct="1">
              <a:spcBef>
                <a:spcPts val="600"/>
              </a:spcBef>
            </a:pPr>
            <a:r>
              <a:rPr lang="en-US" sz="2200" dirty="0"/>
              <a:t>Fractionalization</a:t>
            </a:r>
          </a:p>
          <a:p>
            <a:pPr eaLnBrk="1" hangingPunct="1">
              <a:spcBef>
                <a:spcPts val="600"/>
              </a:spcBef>
            </a:pPr>
            <a:r>
              <a:rPr lang="en-US" sz="2200" dirty="0"/>
              <a:t>Free trade</a:t>
            </a:r>
          </a:p>
          <a:p>
            <a:pPr eaLnBrk="1" hangingPunct="1">
              <a:spcBef>
                <a:spcPts val="600"/>
              </a:spcBef>
            </a:pPr>
            <a:r>
              <a:rPr lang="en-US" sz="2200" dirty="0"/>
              <a:t>Gross domestic product (GDP)</a:t>
            </a:r>
          </a:p>
          <a:p>
            <a:pPr eaLnBrk="1" hangingPunct="1">
              <a:spcBef>
                <a:spcPts val="600"/>
              </a:spcBef>
            </a:pPr>
            <a:r>
              <a:rPr lang="en-US" sz="2200" dirty="0"/>
              <a:t>Gross national income (GNI)</a:t>
            </a:r>
          </a:p>
          <a:p>
            <a:pPr eaLnBrk="1" hangingPunct="1">
              <a:spcBef>
                <a:spcPts val="600"/>
              </a:spcBef>
            </a:pPr>
            <a:r>
              <a:rPr lang="en-US" sz="2200" dirty="0"/>
              <a:t>Human capital</a:t>
            </a:r>
          </a:p>
          <a:p>
            <a:pPr eaLnBrk="1" hangingPunct="1">
              <a:spcBef>
                <a:spcPts val="600"/>
              </a:spcBef>
            </a:pPr>
            <a:r>
              <a:rPr lang="en-US" sz="2200" dirty="0"/>
              <a:t>Human Development Index (HDI)</a:t>
            </a:r>
          </a:p>
        </p:txBody>
      </p:sp>
    </p:spTree>
    <p:extLst>
      <p:ext uri="{BB962C8B-B14F-4D97-AF65-F5344CB8AC3E}">
        <p14:creationId xmlns:p14="http://schemas.microsoft.com/office/powerpoint/2010/main" val="3898393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5"/>
          <p:cNvSpPr>
            <a:spLocks noGrp="1" noChangeArrowheads="1"/>
          </p:cNvSpPr>
          <p:nvPr>
            <p:ph type="title" idx="4294967295"/>
          </p:nvPr>
        </p:nvSpPr>
        <p:spPr>
          <a:xfrm>
            <a:off x="457200" y="283800"/>
            <a:ext cx="8229600" cy="745120"/>
          </a:xfrm>
        </p:spPr>
        <p:txBody>
          <a:bodyPr anchor="ctr">
            <a:normAutofit/>
          </a:bodyPr>
          <a:lstStyle/>
          <a:p>
            <a:pPr eaLnBrk="1" hangingPunct="1"/>
            <a:r>
              <a:rPr lang="en-US" sz="3400" dirty="0"/>
              <a:t>Concepts for Review (Continued)</a:t>
            </a:r>
          </a:p>
        </p:txBody>
      </p:sp>
      <p:sp>
        <p:nvSpPr>
          <p:cNvPr id="62469" name="Rectangle 6"/>
          <p:cNvSpPr>
            <a:spLocks noGrp="1" noChangeArrowheads="1"/>
          </p:cNvSpPr>
          <p:nvPr>
            <p:ph type="body" sz="half" idx="4294967295"/>
          </p:nvPr>
        </p:nvSpPr>
        <p:spPr>
          <a:xfrm>
            <a:off x="304800" y="1365564"/>
            <a:ext cx="4073525" cy="4572000"/>
          </a:xfrm>
        </p:spPr>
        <p:txBody>
          <a:bodyPr rIns="91440"/>
          <a:lstStyle/>
          <a:p>
            <a:pPr eaLnBrk="1" hangingPunct="1">
              <a:spcBef>
                <a:spcPts val="600"/>
              </a:spcBef>
            </a:pPr>
            <a:r>
              <a:rPr lang="en-US" sz="2200" dirty="0"/>
              <a:t>Imperfect market</a:t>
            </a:r>
          </a:p>
          <a:p>
            <a:pPr eaLnBrk="1" hangingPunct="1">
              <a:spcBef>
                <a:spcPts val="600"/>
              </a:spcBef>
            </a:pPr>
            <a:r>
              <a:rPr lang="en-US" sz="2200" dirty="0"/>
              <a:t>Incomplete information</a:t>
            </a:r>
          </a:p>
          <a:p>
            <a:pPr eaLnBrk="1" hangingPunct="1">
              <a:spcBef>
                <a:spcPts val="600"/>
              </a:spcBef>
            </a:pPr>
            <a:r>
              <a:rPr lang="en-US" sz="2200" dirty="0"/>
              <a:t>Infrastructure</a:t>
            </a:r>
          </a:p>
          <a:p>
            <a:pPr eaLnBrk="1" hangingPunct="1">
              <a:spcBef>
                <a:spcPts val="600"/>
              </a:spcBef>
            </a:pPr>
            <a:r>
              <a:rPr lang="en-US" sz="2200" dirty="0"/>
              <a:t>Least developed countries </a:t>
            </a:r>
          </a:p>
          <a:p>
            <a:pPr eaLnBrk="1" hangingPunct="1">
              <a:spcBef>
                <a:spcPts val="600"/>
              </a:spcBef>
            </a:pPr>
            <a:r>
              <a:rPr lang="en-US" sz="2200" dirty="0"/>
              <a:t>Low-income countries (LICs)</a:t>
            </a:r>
          </a:p>
          <a:p>
            <a:pPr eaLnBrk="1" hangingPunct="1">
              <a:spcBef>
                <a:spcPts val="600"/>
              </a:spcBef>
            </a:pPr>
            <a:r>
              <a:rPr lang="en-US" sz="2200" dirty="0"/>
              <a:t>Middle-income countries</a:t>
            </a:r>
          </a:p>
          <a:p>
            <a:pPr eaLnBrk="1" hangingPunct="1">
              <a:spcBef>
                <a:spcPts val="600"/>
              </a:spcBef>
            </a:pPr>
            <a:r>
              <a:rPr lang="en-US" sz="2200" dirty="0"/>
              <a:t>Newly industrializing countries (NICs)</a:t>
            </a:r>
          </a:p>
          <a:p>
            <a:pPr eaLnBrk="1" hangingPunct="1">
              <a:spcBef>
                <a:spcPts val="600"/>
              </a:spcBef>
            </a:pPr>
            <a:endParaRPr lang="en-US" sz="2200" dirty="0"/>
          </a:p>
        </p:txBody>
      </p:sp>
      <p:sp>
        <p:nvSpPr>
          <p:cNvPr id="62470" name="Rectangle 7"/>
          <p:cNvSpPr>
            <a:spLocks noGrp="1" noChangeArrowheads="1"/>
          </p:cNvSpPr>
          <p:nvPr>
            <p:ph type="body" sz="half" idx="4294967295"/>
          </p:nvPr>
        </p:nvSpPr>
        <p:spPr>
          <a:xfrm>
            <a:off x="4572000" y="1365564"/>
            <a:ext cx="4073525" cy="4572000"/>
          </a:xfrm>
        </p:spPr>
        <p:txBody>
          <a:bodyPr rIns="91440">
            <a:normAutofit/>
          </a:bodyPr>
          <a:lstStyle/>
          <a:p>
            <a:pPr eaLnBrk="1" hangingPunct="1">
              <a:spcBef>
                <a:spcPts val="600"/>
              </a:spcBef>
            </a:pPr>
            <a:r>
              <a:rPr lang="en-US" sz="2200" dirty="0"/>
              <a:t>Purchasing power parity (PPP)</a:t>
            </a:r>
          </a:p>
          <a:p>
            <a:pPr eaLnBrk="1" hangingPunct="1">
              <a:spcBef>
                <a:spcPts val="600"/>
              </a:spcBef>
            </a:pPr>
            <a:r>
              <a:rPr lang="en-US" sz="2200" dirty="0"/>
              <a:t>Research and development (R&amp;D)</a:t>
            </a:r>
          </a:p>
          <a:p>
            <a:pPr eaLnBrk="1" hangingPunct="1">
              <a:spcBef>
                <a:spcPts val="600"/>
              </a:spcBef>
            </a:pPr>
            <a:r>
              <a:rPr lang="en-US" sz="2200" dirty="0"/>
              <a:t>Resource endowment</a:t>
            </a:r>
          </a:p>
          <a:p>
            <a:pPr eaLnBrk="1" hangingPunct="1">
              <a:spcBef>
                <a:spcPts val="600"/>
              </a:spcBef>
            </a:pPr>
            <a:r>
              <a:rPr lang="en-US" sz="2200" dirty="0"/>
              <a:t>Terms of trade</a:t>
            </a:r>
          </a:p>
          <a:p>
            <a:pPr eaLnBrk="1" hangingPunct="1">
              <a:spcBef>
                <a:spcPts val="600"/>
              </a:spcBef>
            </a:pPr>
            <a:r>
              <a:rPr lang="en-US" sz="2200" dirty="0"/>
              <a:t>Value added</a:t>
            </a:r>
          </a:p>
          <a:p>
            <a:pPr eaLnBrk="1" hangingPunct="1">
              <a:spcBef>
                <a:spcPts val="600"/>
              </a:spcBef>
            </a:pPr>
            <a:r>
              <a:rPr lang="en-US" sz="2200" dirty="0"/>
              <a:t>World Bank</a:t>
            </a:r>
          </a:p>
          <a:p>
            <a:pPr eaLnBrk="1" hangingPunct="1">
              <a:spcBef>
                <a:spcPts val="600"/>
              </a:spcBef>
              <a:buFontTx/>
              <a:buNone/>
            </a:pPr>
            <a:endParaRPr lang="en-US" sz="2200" dirty="0"/>
          </a:p>
          <a:p>
            <a:pPr eaLnBrk="1" hangingPunct="1">
              <a:spcBef>
                <a:spcPts val="600"/>
              </a:spcBef>
              <a:buFontTx/>
              <a:buNone/>
            </a:pPr>
            <a:endParaRPr lang="en-US" sz="2200" dirty="0"/>
          </a:p>
        </p:txBody>
      </p:sp>
    </p:spTree>
    <p:extLst>
      <p:ext uri="{BB962C8B-B14F-4D97-AF65-F5344CB8AC3E}">
        <p14:creationId xmlns:p14="http://schemas.microsoft.com/office/powerpoint/2010/main" val="144300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73D605-F125-0B41-85CF-4D97C922A550}"/>
              </a:ext>
            </a:extLst>
          </p:cNvPr>
          <p:cNvSpPr txBox="1"/>
          <p:nvPr/>
        </p:nvSpPr>
        <p:spPr>
          <a:xfrm>
            <a:off x="253239" y="287496"/>
            <a:ext cx="8789161" cy="1077218"/>
          </a:xfrm>
          <a:prstGeom prst="rect">
            <a:avLst/>
          </a:prstGeom>
          <a:noFill/>
        </p:spPr>
        <p:txBody>
          <a:bodyPr wrap="square" rtlCol="0">
            <a:spAutoFit/>
          </a:bodyPr>
          <a:lstStyle/>
          <a:p>
            <a:r>
              <a:rPr lang="en-US" sz="3200" b="1" dirty="0">
                <a:solidFill>
                  <a:srgbClr val="007FA3"/>
                </a:solidFill>
              </a:rPr>
              <a:t>Figure 2.1 </a:t>
            </a:r>
          </a:p>
          <a:p>
            <a:r>
              <a:rPr lang="en-US" sz="3200" b="1" dirty="0">
                <a:solidFill>
                  <a:srgbClr val="007FA3"/>
                </a:solidFill>
              </a:rPr>
              <a:t>Nations of the World, Classified by GNI Per Capita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8" y="1452804"/>
            <a:ext cx="8787204" cy="4373014"/>
          </a:xfrm>
          <a:prstGeom prst="rect">
            <a:avLst/>
          </a:prstGeom>
        </p:spPr>
      </p:pic>
    </p:spTree>
    <p:extLst>
      <p:ext uri="{BB962C8B-B14F-4D97-AF65-F5344CB8AC3E}">
        <p14:creationId xmlns:p14="http://schemas.microsoft.com/office/powerpoint/2010/main" val="114015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4855B3-3656-DC4F-A17D-0D307692D55F}"/>
              </a:ext>
            </a:extLst>
          </p:cNvPr>
          <p:cNvSpPr txBox="1"/>
          <p:nvPr/>
        </p:nvSpPr>
        <p:spPr>
          <a:xfrm>
            <a:off x="256732" y="283389"/>
            <a:ext cx="8741959" cy="1077218"/>
          </a:xfrm>
          <a:prstGeom prst="rect">
            <a:avLst/>
          </a:prstGeom>
          <a:noFill/>
        </p:spPr>
        <p:txBody>
          <a:bodyPr wrap="square" rtlCol="0">
            <a:spAutoFit/>
          </a:bodyPr>
          <a:lstStyle/>
          <a:p>
            <a:r>
              <a:rPr lang="en-US" sz="3200" b="1" dirty="0">
                <a:solidFill>
                  <a:srgbClr val="007FA3"/>
                </a:solidFill>
              </a:rPr>
              <a:t>Figure 2.2  </a:t>
            </a:r>
          </a:p>
          <a:p>
            <a:r>
              <a:rPr lang="en-US" sz="3200" b="1" dirty="0">
                <a:solidFill>
                  <a:srgbClr val="007FA3"/>
                </a:solidFill>
              </a:rPr>
              <a:t>Income Comparisons for Selected Countries, 2017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37" y="1899257"/>
            <a:ext cx="7568854" cy="4056999"/>
          </a:xfrm>
          <a:prstGeom prst="rect">
            <a:avLst/>
          </a:prstGeom>
        </p:spPr>
      </p:pic>
      <p:sp>
        <p:nvSpPr>
          <p:cNvPr id="3" name="TextBox 2"/>
          <p:cNvSpPr txBox="1"/>
          <p:nvPr/>
        </p:nvSpPr>
        <p:spPr>
          <a:xfrm>
            <a:off x="311150" y="6040582"/>
            <a:ext cx="1800493" cy="215444"/>
          </a:xfrm>
          <a:prstGeom prst="rect">
            <a:avLst/>
          </a:prstGeom>
          <a:noFill/>
        </p:spPr>
        <p:txBody>
          <a:bodyPr wrap="none" rtlCol="0">
            <a:spAutoFit/>
          </a:bodyPr>
          <a:lstStyle/>
          <a:p>
            <a:r>
              <a:rPr lang="en-IN" sz="800" i="1" dirty="0"/>
              <a:t>Source:</a:t>
            </a:r>
            <a:r>
              <a:rPr lang="en-IN" sz="800" dirty="0"/>
              <a:t> World Development Indicators</a:t>
            </a:r>
          </a:p>
        </p:txBody>
      </p:sp>
    </p:spTree>
    <p:extLst>
      <p:ext uri="{BB962C8B-B14F-4D97-AF65-F5344CB8AC3E}">
        <p14:creationId xmlns:p14="http://schemas.microsoft.com/office/powerpoint/2010/main" val="11099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B9A1-02B9-AB18-31B4-588D6DB97C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4287CA-9DF6-6411-B05B-26F29EBA6E36}"/>
              </a:ext>
            </a:extLst>
          </p:cNvPr>
          <p:cNvSpPr>
            <a:spLocks noGrp="1"/>
          </p:cNvSpPr>
          <p:nvPr>
            <p:ph idx="1"/>
          </p:nvPr>
        </p:nvSpPr>
        <p:spPr/>
        <p:txBody>
          <a:bodyPr/>
          <a:lstStyle/>
          <a:p>
            <a:r>
              <a:rPr lang="en-US" dirty="0"/>
              <a:t>In 2017, high-income countries received nearly 2/3 of world income despite having 1/6 of the population </a:t>
            </a:r>
          </a:p>
        </p:txBody>
      </p:sp>
    </p:spTree>
    <p:extLst>
      <p:ext uri="{BB962C8B-B14F-4D97-AF65-F5344CB8AC3E}">
        <p14:creationId xmlns:p14="http://schemas.microsoft.com/office/powerpoint/2010/main" val="91438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9E6-3792-03D3-974A-79D076DC99B2}"/>
              </a:ext>
            </a:extLst>
          </p:cNvPr>
          <p:cNvSpPr>
            <a:spLocks noGrp="1"/>
          </p:cNvSpPr>
          <p:nvPr>
            <p:ph type="title"/>
          </p:nvPr>
        </p:nvSpPr>
        <p:spPr/>
        <p:txBody>
          <a:bodyPr/>
          <a:lstStyle/>
          <a:p>
            <a:r>
              <a:rPr lang="en-US" dirty="0"/>
              <a:t>Some Measurement Issues</a:t>
            </a:r>
          </a:p>
        </p:txBody>
      </p:sp>
      <p:sp>
        <p:nvSpPr>
          <p:cNvPr id="3" name="Content Placeholder 2">
            <a:extLst>
              <a:ext uri="{FF2B5EF4-FFF2-40B4-BE49-F238E27FC236}">
                <a16:creationId xmlns:a16="http://schemas.microsoft.com/office/drawing/2014/main" id="{59C4E9C2-B239-4ED6-9A38-D0AD57CED5DB}"/>
              </a:ext>
            </a:extLst>
          </p:cNvPr>
          <p:cNvSpPr>
            <a:spLocks noGrp="1"/>
          </p:cNvSpPr>
          <p:nvPr>
            <p:ph idx="1"/>
          </p:nvPr>
        </p:nvSpPr>
        <p:spPr/>
        <p:txBody>
          <a:bodyPr/>
          <a:lstStyle/>
          <a:p>
            <a:r>
              <a:rPr lang="en-US" altLang="en-US" sz="2800" dirty="0"/>
              <a:t>1)     </a:t>
            </a:r>
            <a:r>
              <a:rPr lang="en-US" altLang="en-US" dirty="0"/>
              <a:t>Low-income countries usually have poor-quality stats</a:t>
            </a:r>
          </a:p>
          <a:p>
            <a:r>
              <a:rPr lang="en-US" altLang="en-US" dirty="0"/>
              <a:t>2)     Methodological issues when doing calculations</a:t>
            </a:r>
          </a:p>
          <a:p>
            <a:endParaRPr lang="en-US" dirty="0"/>
          </a:p>
        </p:txBody>
      </p:sp>
    </p:spTree>
    <p:extLst>
      <p:ext uri="{BB962C8B-B14F-4D97-AF65-F5344CB8AC3E}">
        <p14:creationId xmlns:p14="http://schemas.microsoft.com/office/powerpoint/2010/main" val="12216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10787-6819-5374-442C-208B6C1AF1FA}"/>
              </a:ext>
            </a:extLst>
          </p:cNvPr>
          <p:cNvSpPr>
            <a:spLocks noGrp="1"/>
          </p:cNvSpPr>
          <p:nvPr>
            <p:ph idx="1"/>
          </p:nvPr>
        </p:nvSpPr>
        <p:spPr>
          <a:xfrm>
            <a:off x="289035" y="675289"/>
            <a:ext cx="8229600" cy="4525963"/>
          </a:xfrm>
        </p:spPr>
        <p:txBody>
          <a:bodyPr>
            <a:normAutofit/>
          </a:bodyPr>
          <a:lstStyle/>
          <a:p>
            <a:r>
              <a:rPr lang="en-US" altLang="en-US" sz="2400" dirty="0"/>
              <a:t>3) If in agriculture and do not sell (for own use)… not included, therefore production would be undervalued</a:t>
            </a:r>
          </a:p>
          <a:p>
            <a:pPr lvl="1"/>
            <a:r>
              <a:rPr lang="en-US" altLang="en-US" sz="2400" dirty="0"/>
              <a:t>Including estimates</a:t>
            </a:r>
            <a:endParaRPr lang="en-US" altLang="en-US" dirty="0"/>
          </a:p>
          <a:p>
            <a:pPr lvl="1">
              <a:buFont typeface="Verdana" charset="0"/>
              <a:buNone/>
            </a:pPr>
            <a:endParaRPr lang="en-US" altLang="en-US" dirty="0"/>
          </a:p>
          <a:p>
            <a:pPr lvl="1">
              <a:buFont typeface="Verdana" charset="0"/>
              <a:buNone/>
            </a:pPr>
            <a:r>
              <a:rPr lang="en-US" altLang="en-US" sz="3200" dirty="0"/>
              <a:t>4) </a:t>
            </a:r>
            <a:r>
              <a:rPr lang="en-US" altLang="en-US" sz="2400" dirty="0"/>
              <a:t>Cost of pollution </a:t>
            </a:r>
            <a:r>
              <a:rPr lang="en-US" altLang="en-US" sz="2400" u="sng" dirty="0"/>
              <a:t>not</a:t>
            </a:r>
            <a:r>
              <a:rPr lang="en-US" altLang="en-US" sz="2400" dirty="0"/>
              <a:t> deducted </a:t>
            </a:r>
            <a:endParaRPr lang="en-US" altLang="en-US" dirty="0"/>
          </a:p>
          <a:p>
            <a:pPr lvl="1">
              <a:buFont typeface="Verdana" charset="0"/>
              <a:buNone/>
            </a:pPr>
            <a:r>
              <a:rPr lang="en-US" altLang="en-US" sz="2400" dirty="0"/>
              <a:t>	Net economic welfare (NEW):</a:t>
            </a:r>
            <a:endParaRPr lang="en-US" altLang="en-US" dirty="0"/>
          </a:p>
          <a:p>
            <a:pPr lvl="1">
              <a:buFont typeface="Verdana" charset="0"/>
              <a:buNone/>
            </a:pPr>
            <a:r>
              <a:rPr lang="en-US" altLang="en-US" sz="2400" dirty="0"/>
              <a:t>		-attempt to deduct costs of pollution, crime, congestion, </a:t>
            </a:r>
            <a:r>
              <a:rPr lang="en-US" altLang="en-US" sz="2400" dirty="0" err="1"/>
              <a:t>etc</a:t>
            </a:r>
            <a:endParaRPr lang="en-US" altLang="en-US" sz="2400" dirty="0"/>
          </a:p>
          <a:p>
            <a:pPr lvl="1">
              <a:buFont typeface="Verdana" charset="0"/>
              <a:buNone/>
            </a:pPr>
            <a:r>
              <a:rPr lang="en-US" altLang="en-US" sz="2400" b="1" dirty="0">
                <a:solidFill>
                  <a:srgbClr val="FF0000"/>
                </a:solidFill>
              </a:rPr>
              <a:t>Is this a problem </a:t>
            </a:r>
            <a:r>
              <a:rPr lang="en-US" altLang="en-US" sz="2400" b="1" i="1" u="sng" dirty="0">
                <a:solidFill>
                  <a:srgbClr val="FF0000"/>
                </a:solidFill>
              </a:rPr>
              <a:t>only</a:t>
            </a:r>
            <a:r>
              <a:rPr lang="en-US" altLang="en-US" sz="2400" b="1" dirty="0">
                <a:solidFill>
                  <a:srgbClr val="FF0000"/>
                </a:solidFill>
              </a:rPr>
              <a:t> for developing countries?</a:t>
            </a:r>
            <a:endParaRPr lang="en-US" dirty="0"/>
          </a:p>
        </p:txBody>
      </p:sp>
    </p:spTree>
    <p:extLst>
      <p:ext uri="{BB962C8B-B14F-4D97-AF65-F5344CB8AC3E}">
        <p14:creationId xmlns:p14="http://schemas.microsoft.com/office/powerpoint/2010/main" val="161870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4BE1-41AB-AB9E-CC18-2F6D6A3F13BA}"/>
              </a:ext>
            </a:extLst>
          </p:cNvPr>
          <p:cNvSpPr>
            <a:spLocks noGrp="1"/>
          </p:cNvSpPr>
          <p:nvPr>
            <p:ph type="title"/>
          </p:nvPr>
        </p:nvSpPr>
        <p:spPr/>
        <p:txBody>
          <a:bodyPr/>
          <a:lstStyle/>
          <a:p>
            <a:r>
              <a:rPr lang="en-US" dirty="0"/>
              <a:t>Exchange Rate Problems</a:t>
            </a:r>
          </a:p>
        </p:txBody>
      </p:sp>
      <p:sp>
        <p:nvSpPr>
          <p:cNvPr id="3" name="Content Placeholder 2">
            <a:extLst>
              <a:ext uri="{FF2B5EF4-FFF2-40B4-BE49-F238E27FC236}">
                <a16:creationId xmlns:a16="http://schemas.microsoft.com/office/drawing/2014/main" id="{7EFB8A5D-A36B-5A77-9A0F-D3E134783BF8}"/>
              </a:ext>
            </a:extLst>
          </p:cNvPr>
          <p:cNvSpPr>
            <a:spLocks noGrp="1"/>
          </p:cNvSpPr>
          <p:nvPr>
            <p:ph idx="1"/>
          </p:nvPr>
        </p:nvSpPr>
        <p:spPr/>
        <p:txBody>
          <a:bodyPr>
            <a:normAutofit lnSpcReduction="10000"/>
          </a:bodyPr>
          <a:lstStyle/>
          <a:p>
            <a:pPr>
              <a:lnSpc>
                <a:spcPct val="90000"/>
              </a:lnSpc>
            </a:pPr>
            <a:r>
              <a:rPr lang="en-US" altLang="en-US" dirty="0"/>
              <a:t>5)     Exchange rate (ER) issues arise since must convert GDP #s to US$:</a:t>
            </a:r>
          </a:p>
          <a:p>
            <a:pPr>
              <a:lnSpc>
                <a:spcPct val="90000"/>
              </a:lnSpc>
              <a:buFont typeface="Wingdings 3" charset="2"/>
              <a:buNone/>
            </a:pPr>
            <a:r>
              <a:rPr lang="en-US" altLang="en-US" dirty="0"/>
              <a:t>		a)	ERs frequently distorted in developing countries</a:t>
            </a:r>
          </a:p>
          <a:p>
            <a:pPr>
              <a:lnSpc>
                <a:spcPct val="90000"/>
              </a:lnSpc>
              <a:buNone/>
            </a:pPr>
            <a:r>
              <a:rPr lang="en-US" altLang="en-US" dirty="0"/>
              <a:t>		b)	significant part of GDP made up of</a:t>
            </a:r>
            <a:r>
              <a:rPr lang="en-US" altLang="en-US" b="1" dirty="0"/>
              <a:t> non-traded</a:t>
            </a:r>
            <a:r>
              <a:rPr lang="en-US" altLang="en-US" dirty="0"/>
              <a:t> goods and services which are NOT traded internationally </a:t>
            </a:r>
            <a:r>
              <a:rPr lang="en-US" altLang="en-US" dirty="0">
                <a:latin typeface="Times New Roman"/>
                <a:cs typeface="Times New Roman"/>
              </a:rPr>
              <a:t>→</a:t>
            </a:r>
            <a:r>
              <a:rPr lang="en-US" altLang="en-US" dirty="0"/>
              <a:t> makes no sense to talk about the int’l price</a:t>
            </a:r>
          </a:p>
          <a:p>
            <a:pPr>
              <a:lnSpc>
                <a:spcPct val="90000"/>
              </a:lnSpc>
              <a:buNone/>
            </a:pPr>
            <a:r>
              <a:rPr lang="en-US" altLang="en-US" dirty="0"/>
              <a:t>		c) government intervention in ER determination</a:t>
            </a:r>
          </a:p>
          <a:p>
            <a:endParaRPr lang="en-US" dirty="0"/>
          </a:p>
        </p:txBody>
      </p:sp>
    </p:spTree>
    <p:extLst>
      <p:ext uri="{BB962C8B-B14F-4D97-AF65-F5344CB8AC3E}">
        <p14:creationId xmlns:p14="http://schemas.microsoft.com/office/powerpoint/2010/main" val="695517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2352C982C94548BCC86B5223D4C387" ma:contentTypeVersion="13" ma:contentTypeDescription="Create a new document." ma:contentTypeScope="" ma:versionID="ac2ebac8540e3bafd6b709974075367d">
  <xsd:schema xmlns:xsd="http://www.w3.org/2001/XMLSchema" xmlns:xs="http://www.w3.org/2001/XMLSchema" xmlns:p="http://schemas.microsoft.com/office/2006/metadata/properties" xmlns:ns3="024c5132-e8f5-4123-971c-239c17fa48db" xmlns:ns4="7e9f3cb4-d1fb-4a8e-8884-0a73a3719474" targetNamespace="http://schemas.microsoft.com/office/2006/metadata/properties" ma:root="true" ma:fieldsID="bb57de94c256a6ef673228d41ff1a512" ns3:_="" ns4:_="">
    <xsd:import namespace="024c5132-e8f5-4123-971c-239c17fa48db"/>
    <xsd:import namespace="7e9f3cb4-d1fb-4a8e-8884-0a73a371947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c5132-e8f5-4123-971c-239c17fa48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f3cb4-d1fb-4a8e-8884-0a73a371947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A73384-F2CA-41DD-9360-C5D0192A9858}">
  <ds:schemaRefs>
    <ds:schemaRef ds:uri="http://schemas.microsoft.com/sharepoint/v3/contenttype/forms"/>
  </ds:schemaRefs>
</ds:datastoreItem>
</file>

<file path=customXml/itemProps2.xml><?xml version="1.0" encoding="utf-8"?>
<ds:datastoreItem xmlns:ds="http://schemas.openxmlformats.org/officeDocument/2006/customXml" ds:itemID="{E95AE5E0-02E2-4DCC-9FAC-65ACA28FFB2F}">
  <ds:schemaRef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024c5132-e8f5-4123-971c-239c17fa48db"/>
    <ds:schemaRef ds:uri="http://purl.org/dc/terms/"/>
    <ds:schemaRef ds:uri="http://www.w3.org/XML/1998/namespace"/>
    <ds:schemaRef ds:uri="http://schemas.microsoft.com/office/2006/metadata/properties"/>
    <ds:schemaRef ds:uri="http://purl.org/dc/elements/1.1/"/>
    <ds:schemaRef ds:uri="7e9f3cb4-d1fb-4a8e-8884-0a73a3719474"/>
  </ds:schemaRefs>
</ds:datastoreItem>
</file>

<file path=customXml/itemProps3.xml><?xml version="1.0" encoding="utf-8"?>
<ds:datastoreItem xmlns:ds="http://schemas.openxmlformats.org/officeDocument/2006/customXml" ds:itemID="{8ECB6D87-24BF-48A7-895E-6E720E627A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4c5132-e8f5-4123-971c-239c17fa48db"/>
    <ds:schemaRef ds:uri="7e9f3cb4-d1fb-4a8e-8884-0a73a37194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10008</TotalTime>
  <Words>2304</Words>
  <Application>Microsoft Office PowerPoint</Application>
  <PresentationFormat>On-screen Show (4:3)</PresentationFormat>
  <Paragraphs>331</Paragraphs>
  <Slides>35</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Tahoma</vt:lpstr>
      <vt:lpstr>Times</vt:lpstr>
      <vt:lpstr>Times New Roman</vt:lpstr>
      <vt:lpstr>Verdana</vt:lpstr>
      <vt:lpstr>Wingdings 2</vt:lpstr>
      <vt:lpstr>Wingdings 3</vt:lpstr>
      <vt:lpstr>Office Theme</vt:lpstr>
      <vt:lpstr>2_Default Design</vt:lpstr>
      <vt:lpstr>PowerPoint Presentation</vt:lpstr>
      <vt:lpstr>2.1 Defining the Developing World (note these are updated annually)</vt:lpstr>
      <vt:lpstr>2.2 Basic Indicators of Development:  Real Income, Health, and Education</vt:lpstr>
      <vt:lpstr>PowerPoint Presentation</vt:lpstr>
      <vt:lpstr>PowerPoint Presentation</vt:lpstr>
      <vt:lpstr>PowerPoint Presentation</vt:lpstr>
      <vt:lpstr>Some Measurement Issues</vt:lpstr>
      <vt:lpstr>PowerPoint Presentation</vt:lpstr>
      <vt:lpstr>Exchange Rate Problems</vt:lpstr>
      <vt:lpstr>PowerPoint Presentation</vt:lpstr>
      <vt:lpstr>PowerPoint Presentation</vt:lpstr>
      <vt:lpstr>The Big Mac Index</vt:lpstr>
      <vt:lpstr>Why might PPP not hold using the Big Mac Index? </vt:lpstr>
      <vt:lpstr>PowerPoint Presentation</vt:lpstr>
      <vt:lpstr>2.3 Holistic Measures of Living Levels and Capabilities</vt:lpstr>
      <vt:lpstr>Why is the new New HDI considered an improvement over linear measures such as the Traditional HDI?  </vt:lpstr>
      <vt:lpstr>PowerPoint Presentation</vt:lpstr>
      <vt:lpstr>PowerPoint Presentation</vt:lpstr>
      <vt:lpstr>PowerPoint Presentation</vt:lpstr>
      <vt:lpstr>Inequality adjusted HDI</vt:lpstr>
      <vt:lpstr>PowerPoint Presentation</vt:lpstr>
      <vt:lpstr>PowerPoint Presentation</vt:lpstr>
      <vt:lpstr>PowerPoint Presentation</vt:lpstr>
      <vt:lpstr>Sample Iclicker (participation)</vt:lpstr>
      <vt:lpstr>Comparing characteristics among developing countries</vt:lpstr>
      <vt:lpstr>PowerPoint Presentation</vt:lpstr>
      <vt:lpstr>2.6 Are Living Standards Converging across Countries?</vt:lpstr>
      <vt:lpstr>Convergence? </vt:lpstr>
      <vt:lpstr>Nature and Role of Economic Institutions</vt:lpstr>
      <vt:lpstr>But there is a Lack of: </vt:lpstr>
      <vt:lpstr>The Nature and Role of Economic Institutions: Some Caveats and Nuances</vt:lpstr>
      <vt:lpstr>PowerPoint Presentation</vt:lpstr>
      <vt:lpstr>*Note on National Income Definitions and Calculations*</vt:lpstr>
      <vt:lpstr>Concepts for Review</vt:lpstr>
      <vt:lpstr>Concepts for Review (Continued)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Developmen Chapter 2</dc:title>
  <dc:subject/>
  <dc:creator>Todaro and Smith</dc:creator>
  <cp:keywords/>
  <dc:description/>
  <cp:lastModifiedBy>语伦 冯</cp:lastModifiedBy>
  <cp:revision>161</cp:revision>
  <cp:lastPrinted>2022-08-24T16:32:42Z</cp:lastPrinted>
  <dcterms:created xsi:type="dcterms:W3CDTF">2017-08-28T15:38:50Z</dcterms:created>
  <dcterms:modified xsi:type="dcterms:W3CDTF">2023-01-17T17:23:53Z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0x0101000D2352C982C94548BCC86B5223D4C387</vt:lpwstr>
  </property>
</Properties>
</file>