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72"/>
  </p:notesMasterIdLst>
  <p:sldIdLst>
    <p:sldId id="373" r:id="rId3"/>
    <p:sldId id="431" r:id="rId4"/>
    <p:sldId id="433" r:id="rId5"/>
    <p:sldId id="260" r:id="rId6"/>
    <p:sldId id="259" r:id="rId7"/>
    <p:sldId id="352" r:id="rId8"/>
    <p:sldId id="450" r:id="rId9"/>
    <p:sldId id="374" r:id="rId10"/>
    <p:sldId id="403" r:id="rId11"/>
    <p:sldId id="434" r:id="rId12"/>
    <p:sldId id="261" r:id="rId13"/>
    <p:sldId id="262" r:id="rId14"/>
    <p:sldId id="410" r:id="rId15"/>
    <p:sldId id="405" r:id="rId16"/>
    <p:sldId id="264" r:id="rId17"/>
    <p:sldId id="406" r:id="rId18"/>
    <p:sldId id="407" r:id="rId19"/>
    <p:sldId id="408" r:id="rId20"/>
    <p:sldId id="435" r:id="rId21"/>
    <p:sldId id="303" r:id="rId22"/>
    <p:sldId id="272" r:id="rId23"/>
    <p:sldId id="273" r:id="rId24"/>
    <p:sldId id="274" r:id="rId25"/>
    <p:sldId id="275" r:id="rId26"/>
    <p:sldId id="276" r:id="rId27"/>
    <p:sldId id="277" r:id="rId28"/>
    <p:sldId id="311" r:id="rId29"/>
    <p:sldId id="446" r:id="rId30"/>
    <p:sldId id="445" r:id="rId31"/>
    <p:sldId id="361" r:id="rId32"/>
    <p:sldId id="451" r:id="rId33"/>
    <p:sldId id="293" r:id="rId34"/>
    <p:sldId id="452" r:id="rId35"/>
    <p:sldId id="294" r:id="rId36"/>
    <p:sldId id="453" r:id="rId37"/>
    <p:sldId id="295" r:id="rId38"/>
    <p:sldId id="296" r:id="rId39"/>
    <p:sldId id="297" r:id="rId40"/>
    <p:sldId id="444" r:id="rId41"/>
    <p:sldId id="322" r:id="rId42"/>
    <p:sldId id="414" r:id="rId43"/>
    <p:sldId id="419" r:id="rId44"/>
    <p:sldId id="415" r:id="rId45"/>
    <p:sldId id="416" r:id="rId46"/>
    <p:sldId id="401" r:id="rId47"/>
    <p:sldId id="448" r:id="rId48"/>
    <p:sldId id="376" r:id="rId49"/>
    <p:sldId id="449" r:id="rId50"/>
    <p:sldId id="336" r:id="rId51"/>
    <p:sldId id="337" r:id="rId52"/>
    <p:sldId id="417" r:id="rId53"/>
    <p:sldId id="364" r:id="rId54"/>
    <p:sldId id="365" r:id="rId55"/>
    <p:sldId id="366" r:id="rId56"/>
    <p:sldId id="344" r:id="rId57"/>
    <p:sldId id="418" r:id="rId58"/>
    <p:sldId id="420" r:id="rId59"/>
    <p:sldId id="421" r:id="rId60"/>
    <p:sldId id="422" r:id="rId61"/>
    <p:sldId id="423" r:id="rId62"/>
    <p:sldId id="427" r:id="rId63"/>
    <p:sldId id="340" r:id="rId64"/>
    <p:sldId id="369" r:id="rId65"/>
    <p:sldId id="367" r:id="rId66"/>
    <p:sldId id="425" r:id="rId67"/>
    <p:sldId id="428" r:id="rId68"/>
    <p:sldId id="429" r:id="rId69"/>
    <p:sldId id="346" r:id="rId70"/>
    <p:sldId id="347"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25" userDrawn="1">
          <p15:clr>
            <a:srgbClr val="A4A3A4"/>
          </p15:clr>
        </p15:guide>
        <p15:guide id="4" orient="horz" pos="981" userDrawn="1">
          <p15:clr>
            <a:srgbClr val="A4A3A4"/>
          </p15:clr>
        </p15:guide>
        <p15:guide id="5" orient="horz" pos="799" userDrawn="1">
          <p15:clr>
            <a:srgbClr val="A4A3A4"/>
          </p15:clr>
        </p15:guide>
        <p15:guide id="6" orient="horz" pos="516" userDrawn="1">
          <p15:clr>
            <a:srgbClr val="A4A3A4"/>
          </p15:clr>
        </p15:guide>
        <p15:guide id="7" orient="horz" pos="276" userDrawn="1">
          <p15:clr>
            <a:srgbClr val="A4A3A4"/>
          </p15:clr>
        </p15:guide>
        <p15:guide id="8" orient="horz" pos="369" userDrawn="1">
          <p15:clr>
            <a:srgbClr val="A4A3A4"/>
          </p15:clr>
        </p15:guide>
        <p15:guide id="9" orient="horz" pos="113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wlett-Packard Company" initials="HC" lastIdx="9" clrIdx="0">
    <p:extLst>
      <p:ext uri="{19B8F6BF-5375-455C-9EA6-DF929625EA0E}">
        <p15:presenceInfo xmlns:p15="http://schemas.microsoft.com/office/powerpoint/2012/main" userId="Hewlett-Packard Company" providerId="None"/>
      </p:ext>
    </p:extLst>
  </p:cmAuthor>
  <p:cmAuthor id="2" name="Raja B" initials="RB" lastIdx="7" clrIdx="1">
    <p:extLst>
      <p:ext uri="{19B8F6BF-5375-455C-9EA6-DF929625EA0E}">
        <p15:presenceInfo xmlns:p15="http://schemas.microsoft.com/office/powerpoint/2012/main" userId="Raja B" providerId="None"/>
      </p:ext>
    </p:extLst>
  </p:cmAuthor>
  <p:cmAuthor id="3" name="admin" initials="a" lastIdx="4" clrIdx="2">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CD4"/>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05116F-6890-4445-BE34-A73E5A437D5D}" v="2" dt="2023-01-24T16:57:56.2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14" autoAdjust="0"/>
    <p:restoredTop sz="85492" autoAdjust="0"/>
  </p:normalViewPr>
  <p:slideViewPr>
    <p:cSldViewPr snapToGrid="0" snapToObjects="1">
      <p:cViewPr varScale="1">
        <p:scale>
          <a:sx n="97" d="100"/>
          <a:sy n="97" d="100"/>
        </p:scale>
        <p:origin x="241" y="79"/>
      </p:cViewPr>
      <p:guideLst>
        <p:guide orient="horz" pos="2160"/>
        <p:guide pos="2880"/>
        <p:guide pos="225"/>
        <p:guide orient="horz" pos="981"/>
        <p:guide orient="horz" pos="799"/>
        <p:guide orient="horz" pos="516"/>
        <p:guide orient="horz" pos="276"/>
        <p:guide orient="horz" pos="369"/>
        <p:guide orient="horz" pos="113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commentAuthors" Target="commentAuthors.xml"/><Relationship Id="rId78"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lun Feng" userId="78150ebe-6c38-4bbb-8e3d-498911c7d5e0" providerId="ADAL" clId="{EB05116F-6890-4445-BE34-A73E5A437D5D}"/>
    <pc:docChg chg="custSel modSld">
      <pc:chgData name="Yulun Feng" userId="78150ebe-6c38-4bbb-8e3d-498911c7d5e0" providerId="ADAL" clId="{EB05116F-6890-4445-BE34-A73E5A437D5D}" dt="2023-01-24T17:00:00.507" v="1380" actId="20577"/>
      <pc:docMkLst>
        <pc:docMk/>
      </pc:docMkLst>
      <pc:sldChg chg="modSp mod">
        <pc:chgData name="Yulun Feng" userId="78150ebe-6c38-4bbb-8e3d-498911c7d5e0" providerId="ADAL" clId="{EB05116F-6890-4445-BE34-A73E5A437D5D}" dt="2023-01-17T17:35:12.584" v="28" actId="207"/>
        <pc:sldMkLst>
          <pc:docMk/>
          <pc:sldMk cId="2973522104" sldId="261"/>
        </pc:sldMkLst>
        <pc:spChg chg="mod">
          <ac:chgData name="Yulun Feng" userId="78150ebe-6c38-4bbb-8e3d-498911c7d5e0" providerId="ADAL" clId="{EB05116F-6890-4445-BE34-A73E5A437D5D}" dt="2023-01-17T17:35:12.584" v="28" actId="207"/>
          <ac:spMkLst>
            <pc:docMk/>
            <pc:sldMk cId="2973522104" sldId="261"/>
            <ac:spMk id="3" creationId="{00000000-0000-0000-0000-000000000000}"/>
          </ac:spMkLst>
        </pc:spChg>
      </pc:sldChg>
      <pc:sldChg chg="modNotesTx">
        <pc:chgData name="Yulun Feng" userId="78150ebe-6c38-4bbb-8e3d-498911c7d5e0" providerId="ADAL" clId="{EB05116F-6890-4445-BE34-A73E5A437D5D}" dt="2023-01-17T17:41:47.798" v="213" actId="20577"/>
        <pc:sldMkLst>
          <pc:docMk/>
          <pc:sldMk cId="2828282122" sldId="264"/>
        </pc:sldMkLst>
      </pc:sldChg>
      <pc:sldChg chg="modNotesTx">
        <pc:chgData name="Yulun Feng" userId="78150ebe-6c38-4bbb-8e3d-498911c7d5e0" providerId="ADAL" clId="{EB05116F-6890-4445-BE34-A73E5A437D5D}" dt="2023-01-17T17:52:00.118" v="338" actId="20577"/>
        <pc:sldMkLst>
          <pc:docMk/>
          <pc:sldMk cId="3271869355" sldId="273"/>
        </pc:sldMkLst>
      </pc:sldChg>
      <pc:sldChg chg="modNotesTx">
        <pc:chgData name="Yulun Feng" userId="78150ebe-6c38-4bbb-8e3d-498911c7d5e0" providerId="ADAL" clId="{EB05116F-6890-4445-BE34-A73E5A437D5D}" dt="2023-01-17T17:54:06.178" v="389" actId="20577"/>
        <pc:sldMkLst>
          <pc:docMk/>
          <pc:sldMk cId="928806503" sldId="277"/>
        </pc:sldMkLst>
      </pc:sldChg>
      <pc:sldChg chg="modNotesTx">
        <pc:chgData name="Yulun Feng" userId="78150ebe-6c38-4bbb-8e3d-498911c7d5e0" providerId="ADAL" clId="{EB05116F-6890-4445-BE34-A73E5A437D5D}" dt="2023-01-24T16:45:34.008" v="928" actId="20577"/>
        <pc:sldMkLst>
          <pc:docMk/>
          <pc:sldMk cId="299230995" sldId="293"/>
        </pc:sldMkLst>
      </pc:sldChg>
      <pc:sldChg chg="modNotesTx">
        <pc:chgData name="Yulun Feng" userId="78150ebe-6c38-4bbb-8e3d-498911c7d5e0" providerId="ADAL" clId="{EB05116F-6890-4445-BE34-A73E5A437D5D}" dt="2023-01-24T16:48:14.651" v="1063" actId="20577"/>
        <pc:sldMkLst>
          <pc:docMk/>
          <pc:sldMk cId="777812518" sldId="294"/>
        </pc:sldMkLst>
      </pc:sldChg>
      <pc:sldChg chg="modNotesTx">
        <pc:chgData name="Yulun Feng" userId="78150ebe-6c38-4bbb-8e3d-498911c7d5e0" providerId="ADAL" clId="{EB05116F-6890-4445-BE34-A73E5A437D5D}" dt="2023-01-24T17:00:00.507" v="1380" actId="20577"/>
        <pc:sldMkLst>
          <pc:docMk/>
          <pc:sldMk cId="1729494737" sldId="295"/>
        </pc:sldMkLst>
      </pc:sldChg>
      <pc:sldChg chg="modSp mod">
        <pc:chgData name="Yulun Feng" userId="78150ebe-6c38-4bbb-8e3d-498911c7d5e0" providerId="ADAL" clId="{EB05116F-6890-4445-BE34-A73E5A437D5D}" dt="2023-01-17T17:46:24.221" v="244" actId="207"/>
        <pc:sldMkLst>
          <pc:docMk/>
          <pc:sldMk cId="625706000" sldId="303"/>
        </pc:sldMkLst>
        <pc:spChg chg="mod">
          <ac:chgData name="Yulun Feng" userId="78150ebe-6c38-4bbb-8e3d-498911c7d5e0" providerId="ADAL" clId="{EB05116F-6890-4445-BE34-A73E5A437D5D}" dt="2023-01-17T17:46:24.221" v="244" actId="207"/>
          <ac:spMkLst>
            <pc:docMk/>
            <pc:sldMk cId="625706000" sldId="303"/>
            <ac:spMk id="3" creationId="{00000000-0000-0000-0000-000000000000}"/>
          </ac:spMkLst>
        </pc:spChg>
      </pc:sldChg>
      <pc:sldChg chg="modNotesTx">
        <pc:chgData name="Yulun Feng" userId="78150ebe-6c38-4bbb-8e3d-498911c7d5e0" providerId="ADAL" clId="{EB05116F-6890-4445-BE34-A73E5A437D5D}" dt="2023-01-17T17:57:47.099" v="480" actId="20577"/>
        <pc:sldMkLst>
          <pc:docMk/>
          <pc:sldMk cId="0" sldId="311"/>
        </pc:sldMkLst>
      </pc:sldChg>
      <pc:sldChg chg="modNotesTx">
        <pc:chgData name="Yulun Feng" userId="78150ebe-6c38-4bbb-8e3d-498911c7d5e0" providerId="ADAL" clId="{EB05116F-6890-4445-BE34-A73E5A437D5D}" dt="2023-01-17T17:41:10.599" v="189" actId="20577"/>
        <pc:sldMkLst>
          <pc:docMk/>
          <pc:sldMk cId="1165814059" sldId="410"/>
        </pc:sldMkLst>
      </pc:sldChg>
      <pc:sldChg chg="modSp mod">
        <pc:chgData name="Yulun Feng" userId="78150ebe-6c38-4bbb-8e3d-498911c7d5e0" providerId="ADAL" clId="{EB05116F-6890-4445-BE34-A73E5A437D5D}" dt="2023-01-17T18:04:34.296" v="768" actId="20577"/>
        <pc:sldMkLst>
          <pc:docMk/>
          <pc:sldMk cId="3411488859" sldId="446"/>
        </pc:sldMkLst>
        <pc:spChg chg="mod">
          <ac:chgData name="Yulun Feng" userId="78150ebe-6c38-4bbb-8e3d-498911c7d5e0" providerId="ADAL" clId="{EB05116F-6890-4445-BE34-A73E5A437D5D}" dt="2023-01-17T18:04:34.296" v="768" actId="20577"/>
          <ac:spMkLst>
            <pc:docMk/>
            <pc:sldMk cId="3411488859" sldId="446"/>
            <ac:spMk id="2" creationId="{00000000-0000-0000-0000-000000000000}"/>
          </ac:spMkLst>
        </pc:spChg>
      </pc:sldChg>
      <pc:sldChg chg="modSp mod modNotesTx">
        <pc:chgData name="Yulun Feng" userId="78150ebe-6c38-4bbb-8e3d-498911c7d5e0" providerId="ADAL" clId="{EB05116F-6890-4445-BE34-A73E5A437D5D}" dt="2023-01-24T16:44:51.668" v="919" actId="20577"/>
        <pc:sldMkLst>
          <pc:docMk/>
          <pc:sldMk cId="2216252523" sldId="451"/>
        </pc:sldMkLst>
        <pc:spChg chg="mod">
          <ac:chgData name="Yulun Feng" userId="78150ebe-6c38-4bbb-8e3d-498911c7d5e0" providerId="ADAL" clId="{EB05116F-6890-4445-BE34-A73E5A437D5D}" dt="2023-01-24T16:43:25.306" v="821" actId="207"/>
          <ac:spMkLst>
            <pc:docMk/>
            <pc:sldMk cId="2216252523" sldId="451"/>
            <ac:spMk id="3" creationId="{F0C5F1D6-F89A-C865-5231-C5E6AAB3EC29}"/>
          </ac:spMkLst>
        </pc:spChg>
      </pc:sldChg>
      <pc:sldChg chg="modSp mod">
        <pc:chgData name="Yulun Feng" userId="78150ebe-6c38-4bbb-8e3d-498911c7d5e0" providerId="ADAL" clId="{EB05116F-6890-4445-BE34-A73E5A437D5D}" dt="2023-01-24T16:47:27.435" v="972" actId="20577"/>
        <pc:sldMkLst>
          <pc:docMk/>
          <pc:sldMk cId="972423685" sldId="452"/>
        </pc:sldMkLst>
        <pc:spChg chg="mod">
          <ac:chgData name="Yulun Feng" userId="78150ebe-6c38-4bbb-8e3d-498911c7d5e0" providerId="ADAL" clId="{EB05116F-6890-4445-BE34-A73E5A437D5D}" dt="2023-01-24T16:47:27.435" v="972" actId="20577"/>
          <ac:spMkLst>
            <pc:docMk/>
            <pc:sldMk cId="972423685" sldId="452"/>
            <ac:spMk id="3" creationId="{2CF6A3AD-829D-CB09-2FA1-2FA27AF88518}"/>
          </ac:spMkLst>
        </pc:spChg>
      </pc:sldChg>
      <pc:sldChg chg="modSp mod modNotesTx">
        <pc:chgData name="Yulun Feng" userId="78150ebe-6c38-4bbb-8e3d-498911c7d5e0" providerId="ADAL" clId="{EB05116F-6890-4445-BE34-A73E5A437D5D}" dt="2023-01-24T16:58:15.281" v="1154" actId="20577"/>
        <pc:sldMkLst>
          <pc:docMk/>
          <pc:sldMk cId="184671633" sldId="453"/>
        </pc:sldMkLst>
        <pc:spChg chg="mod">
          <ac:chgData name="Yulun Feng" userId="78150ebe-6c38-4bbb-8e3d-498911c7d5e0" providerId="ADAL" clId="{EB05116F-6890-4445-BE34-A73E5A437D5D}" dt="2023-01-24T16:57:58.817" v="1133" actId="20577"/>
          <ac:spMkLst>
            <pc:docMk/>
            <pc:sldMk cId="184671633" sldId="453"/>
            <ac:spMk id="3" creationId="{4E014CE4-24E5-9933-22C3-0C5D9D10433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ssmith\Documents\2%20Text%2013&amp;12th%20Website%20\5%2013th%20Versions%20as%20sent%20&amp;%201st%20galleys\Chapter%20revisions%20earlier%20versions\Figures%20Chapters%202%20and%205%20Resend%2015%20May%202019.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Global and Regional Poverty</a:t>
            </a:r>
            <a:r>
              <a:rPr lang="en-US" baseline="0" dirty="0"/>
              <a:t> Trends, 1981-2015</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areaChart>
        <c:grouping val="stacked"/>
        <c:varyColors val="0"/>
        <c:ser>
          <c:idx val="0"/>
          <c:order val="0"/>
          <c:tx>
            <c:strRef>
              <c:f>'Poverty by Region'!$A$4:$C$4</c:f>
              <c:strCache>
                <c:ptCount val="3"/>
                <c:pt idx="0">
                  <c:v>People living on less than $1.9 per day, East Asia and Pacific</c:v>
                </c:pt>
              </c:strCache>
            </c:strRef>
          </c:tx>
          <c:spPr>
            <a:solidFill>
              <a:schemeClr val="accent1"/>
            </a:solidFill>
            <a:ln>
              <a:noFill/>
            </a:ln>
            <a:effectLst/>
          </c:spPr>
          <c:dLbls>
            <c:dLbl>
              <c:idx val="0"/>
              <c:layout>
                <c:manualLayout>
                  <c:x val="-0.125429553264605"/>
                  <c:y val="-3.357314148681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zh-CN"/>
                </a:p>
              </c:txP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5398-9E4D-9B81-95C01F88444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numRef>
              <c:f>'Poverty by Region'!$D$3:$R$3</c:f>
              <c:numCache>
                <c:formatCode>General</c:formatCode>
                <c:ptCount val="15"/>
                <c:pt idx="0">
                  <c:v>1981</c:v>
                </c:pt>
                <c:pt idx="1">
                  <c:v>1984</c:v>
                </c:pt>
                <c:pt idx="2">
                  <c:v>1987</c:v>
                </c:pt>
                <c:pt idx="3">
                  <c:v>1990</c:v>
                </c:pt>
                <c:pt idx="4">
                  <c:v>1993</c:v>
                </c:pt>
                <c:pt idx="5">
                  <c:v>1996</c:v>
                </c:pt>
                <c:pt idx="6">
                  <c:v>1999</c:v>
                </c:pt>
                <c:pt idx="7">
                  <c:v>2002</c:v>
                </c:pt>
                <c:pt idx="8">
                  <c:v>2005</c:v>
                </c:pt>
                <c:pt idx="9">
                  <c:v>2008</c:v>
                </c:pt>
                <c:pt idx="10">
                  <c:v>2010</c:v>
                </c:pt>
                <c:pt idx="11">
                  <c:v>2011</c:v>
                </c:pt>
                <c:pt idx="12">
                  <c:v>2012</c:v>
                </c:pt>
                <c:pt idx="13">
                  <c:v>2013</c:v>
                </c:pt>
                <c:pt idx="14">
                  <c:v>2015</c:v>
                </c:pt>
              </c:numCache>
            </c:numRef>
          </c:cat>
          <c:val>
            <c:numRef>
              <c:f>'Poverty by Region'!$D$4:$R$4</c:f>
              <c:numCache>
                <c:formatCode>General</c:formatCode>
                <c:ptCount val="15"/>
                <c:pt idx="0">
                  <c:v>1115.64266688422</c:v>
                </c:pt>
                <c:pt idx="1">
                  <c:v>1021.8967847898537</c:v>
                </c:pt>
                <c:pt idx="2">
                  <c:v>906.64186262310716</c:v>
                </c:pt>
                <c:pt idx="3">
                  <c:v>987.05166717546899</c:v>
                </c:pt>
                <c:pt idx="4">
                  <c:v>902.01654890343332</c:v>
                </c:pt>
                <c:pt idx="5">
                  <c:v>712.87691564567035</c:v>
                </c:pt>
                <c:pt idx="6">
                  <c:v>695.92535439044161</c:v>
                </c:pt>
                <c:pt idx="7">
                  <c:v>552.49946488942385</c:v>
                </c:pt>
                <c:pt idx="8">
                  <c:v>361.62938855590295</c:v>
                </c:pt>
                <c:pt idx="9">
                  <c:v>292.78106045896271</c:v>
                </c:pt>
                <c:pt idx="10">
                  <c:v>220.63566732316548</c:v>
                </c:pt>
                <c:pt idx="11">
                  <c:v>169.58735430301769</c:v>
                </c:pt>
                <c:pt idx="12">
                  <c:v>144.56626585669119</c:v>
                </c:pt>
                <c:pt idx="13">
                  <c:v>73.141094837005397</c:v>
                </c:pt>
                <c:pt idx="14">
                  <c:v>47.179986754572489</c:v>
                </c:pt>
              </c:numCache>
            </c:numRef>
          </c:val>
          <c:extLst>
            <c:ext xmlns:c16="http://schemas.microsoft.com/office/drawing/2014/chart" uri="{C3380CC4-5D6E-409C-BE32-E72D297353CC}">
              <c16:uniqueId val="{00000001-5398-9E4D-9B81-95C01F88444B}"/>
            </c:ext>
          </c:extLst>
        </c:ser>
        <c:ser>
          <c:idx val="1"/>
          <c:order val="1"/>
          <c:tx>
            <c:strRef>
              <c:f>'Poverty by Region'!$A$5:$C$5</c:f>
              <c:strCache>
                <c:ptCount val="3"/>
                <c:pt idx="0">
                  <c:v>People living on less than $1.9 per day, Europe and Central Asia</c:v>
                </c:pt>
              </c:strCache>
            </c:strRef>
          </c:tx>
          <c:spPr>
            <a:solidFill>
              <a:schemeClr val="accent2"/>
            </a:solidFill>
            <a:ln>
              <a:noFill/>
            </a:ln>
            <a:effectLst/>
          </c:spPr>
          <c:dLbls>
            <c:dLbl>
              <c:idx val="0"/>
              <c:layout>
                <c:manualLayout>
                  <c:x val="-0.30240549828178698"/>
                  <c:y val="-7.6738609112709799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2-5398-9E4D-9B81-95C01F88444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zh-CN"/>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12700" cap="flat" cmpd="sng" algn="ctr">
                      <a:solidFill>
                        <a:schemeClr val="tx1"/>
                      </a:solidFill>
                      <a:round/>
                    </a:ln>
                    <a:effectLst/>
                  </c:spPr>
                </c15:leaderLines>
              </c:ext>
            </c:extLst>
          </c:dLbls>
          <c:cat>
            <c:numRef>
              <c:f>'Poverty by Region'!$D$3:$R$3</c:f>
              <c:numCache>
                <c:formatCode>General</c:formatCode>
                <c:ptCount val="15"/>
                <c:pt idx="0">
                  <c:v>1981</c:v>
                </c:pt>
                <c:pt idx="1">
                  <c:v>1984</c:v>
                </c:pt>
                <c:pt idx="2">
                  <c:v>1987</c:v>
                </c:pt>
                <c:pt idx="3">
                  <c:v>1990</c:v>
                </c:pt>
                <c:pt idx="4">
                  <c:v>1993</c:v>
                </c:pt>
                <c:pt idx="5">
                  <c:v>1996</c:v>
                </c:pt>
                <c:pt idx="6">
                  <c:v>1999</c:v>
                </c:pt>
                <c:pt idx="7">
                  <c:v>2002</c:v>
                </c:pt>
                <c:pt idx="8">
                  <c:v>2005</c:v>
                </c:pt>
                <c:pt idx="9">
                  <c:v>2008</c:v>
                </c:pt>
                <c:pt idx="10">
                  <c:v>2010</c:v>
                </c:pt>
                <c:pt idx="11">
                  <c:v>2011</c:v>
                </c:pt>
                <c:pt idx="12">
                  <c:v>2012</c:v>
                </c:pt>
                <c:pt idx="13">
                  <c:v>2013</c:v>
                </c:pt>
                <c:pt idx="14">
                  <c:v>2015</c:v>
                </c:pt>
              </c:numCache>
            </c:numRef>
          </c:cat>
          <c:val>
            <c:numRef>
              <c:f>'Poverty by Region'!$D$5:$R$5</c:f>
              <c:numCache>
                <c:formatCode>General</c:formatCode>
                <c:ptCount val="15"/>
                <c:pt idx="0">
                  <c:v>13.22835854175</c:v>
                </c:pt>
                <c:pt idx="1">
                  <c:v>12.359337147396799</c:v>
                </c:pt>
                <c:pt idx="2">
                  <c:v>11.71792748532096</c:v>
                </c:pt>
                <c:pt idx="3">
                  <c:v>13.279662288637519</c:v>
                </c:pt>
                <c:pt idx="4">
                  <c:v>23.367729438290251</c:v>
                </c:pt>
                <c:pt idx="5">
                  <c:v>33.789937146367677</c:v>
                </c:pt>
                <c:pt idx="6">
                  <c:v>36.749315308417039</c:v>
                </c:pt>
                <c:pt idx="7">
                  <c:v>27.59869580215247</c:v>
                </c:pt>
                <c:pt idx="8">
                  <c:v>22.896384532582648</c:v>
                </c:pt>
                <c:pt idx="9">
                  <c:v>13.280141749648722</c:v>
                </c:pt>
                <c:pt idx="10">
                  <c:v>11.40652427046396</c:v>
                </c:pt>
                <c:pt idx="11">
                  <c:v>9.8470584250471287</c:v>
                </c:pt>
                <c:pt idx="12">
                  <c:v>8.9399301040179004</c:v>
                </c:pt>
                <c:pt idx="13">
                  <c:v>7.6728157800522601</c:v>
                </c:pt>
                <c:pt idx="14">
                  <c:v>7.1472836979206003</c:v>
                </c:pt>
              </c:numCache>
            </c:numRef>
          </c:val>
          <c:extLst>
            <c:ext xmlns:c16="http://schemas.microsoft.com/office/drawing/2014/chart" uri="{C3380CC4-5D6E-409C-BE32-E72D297353CC}">
              <c16:uniqueId val="{00000003-5398-9E4D-9B81-95C01F88444B}"/>
            </c:ext>
          </c:extLst>
        </c:ser>
        <c:ser>
          <c:idx val="2"/>
          <c:order val="2"/>
          <c:tx>
            <c:strRef>
              <c:f>'Poverty by Region'!$A$6:$C$6</c:f>
              <c:strCache>
                <c:ptCount val="3"/>
                <c:pt idx="0">
                  <c:v>People living on less than $1.9 per day, Latin America &amp; Caribbean</c:v>
                </c:pt>
              </c:strCache>
            </c:strRef>
          </c:tx>
          <c:spPr>
            <a:solidFill>
              <a:schemeClr val="accent3"/>
            </a:solidFill>
            <a:ln>
              <a:noFill/>
            </a:ln>
            <a:effectLst/>
          </c:spPr>
          <c:dLbls>
            <c:dLbl>
              <c:idx val="0"/>
              <c:layout>
                <c:manualLayout>
                  <c:x val="-0.15454062767701501"/>
                  <c:y val="-0.158801795255819"/>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5398-9E4D-9B81-95C01F88444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zh-CN"/>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12700" cap="flat" cmpd="sng" algn="ctr">
                      <a:solidFill>
                        <a:schemeClr val="tx1"/>
                      </a:solidFill>
                      <a:round/>
                    </a:ln>
                    <a:effectLst/>
                  </c:spPr>
                </c15:leaderLines>
              </c:ext>
            </c:extLst>
          </c:dLbls>
          <c:cat>
            <c:numRef>
              <c:f>'Poverty by Region'!$D$3:$R$3</c:f>
              <c:numCache>
                <c:formatCode>General</c:formatCode>
                <c:ptCount val="15"/>
                <c:pt idx="0">
                  <c:v>1981</c:v>
                </c:pt>
                <c:pt idx="1">
                  <c:v>1984</c:v>
                </c:pt>
                <c:pt idx="2">
                  <c:v>1987</c:v>
                </c:pt>
                <c:pt idx="3">
                  <c:v>1990</c:v>
                </c:pt>
                <c:pt idx="4">
                  <c:v>1993</c:v>
                </c:pt>
                <c:pt idx="5">
                  <c:v>1996</c:v>
                </c:pt>
                <c:pt idx="6">
                  <c:v>1999</c:v>
                </c:pt>
                <c:pt idx="7">
                  <c:v>2002</c:v>
                </c:pt>
                <c:pt idx="8">
                  <c:v>2005</c:v>
                </c:pt>
                <c:pt idx="9">
                  <c:v>2008</c:v>
                </c:pt>
                <c:pt idx="10">
                  <c:v>2010</c:v>
                </c:pt>
                <c:pt idx="11">
                  <c:v>2011</c:v>
                </c:pt>
                <c:pt idx="12">
                  <c:v>2012</c:v>
                </c:pt>
                <c:pt idx="13">
                  <c:v>2013</c:v>
                </c:pt>
                <c:pt idx="14">
                  <c:v>2015</c:v>
                </c:pt>
              </c:numCache>
            </c:numRef>
          </c:cat>
          <c:val>
            <c:numRef>
              <c:f>'Poverty by Region'!$D$6:$R$6</c:f>
              <c:numCache>
                <c:formatCode>General</c:formatCode>
                <c:ptCount val="15"/>
                <c:pt idx="0">
                  <c:v>47.812162332113395</c:v>
                </c:pt>
                <c:pt idx="1">
                  <c:v>62.467492964431997</c:v>
                </c:pt>
                <c:pt idx="2">
                  <c:v>53.439987548929508</c:v>
                </c:pt>
                <c:pt idx="3">
                  <c:v>62.566759614258899</c:v>
                </c:pt>
                <c:pt idx="4">
                  <c:v>61.274955401276209</c:v>
                </c:pt>
                <c:pt idx="5">
                  <c:v>67.697681253944708</c:v>
                </c:pt>
                <c:pt idx="6">
                  <c:v>69.744767770614004</c:v>
                </c:pt>
                <c:pt idx="7">
                  <c:v>63.249297098402998</c:v>
                </c:pt>
                <c:pt idx="8">
                  <c:v>54.90815785865923</c:v>
                </c:pt>
                <c:pt idx="9">
                  <c:v>39.878120359222606</c:v>
                </c:pt>
                <c:pt idx="10">
                  <c:v>35.588313713537801</c:v>
                </c:pt>
                <c:pt idx="11">
                  <c:v>33.78430426841846</c:v>
                </c:pt>
                <c:pt idx="12">
                  <c:v>28.610200002504161</c:v>
                </c:pt>
                <c:pt idx="13">
                  <c:v>27.980936019999895</c:v>
                </c:pt>
                <c:pt idx="14">
                  <c:v>24.300813118765586</c:v>
                </c:pt>
              </c:numCache>
            </c:numRef>
          </c:val>
          <c:extLst>
            <c:ext xmlns:c16="http://schemas.microsoft.com/office/drawing/2014/chart" uri="{C3380CC4-5D6E-409C-BE32-E72D297353CC}">
              <c16:uniqueId val="{00000005-5398-9E4D-9B81-95C01F88444B}"/>
            </c:ext>
          </c:extLst>
        </c:ser>
        <c:ser>
          <c:idx val="3"/>
          <c:order val="3"/>
          <c:tx>
            <c:strRef>
              <c:f>'Poverty by Region'!$A$7:$C$7</c:f>
              <c:strCache>
                <c:ptCount val="3"/>
                <c:pt idx="0">
                  <c:v>People living on less than $1.9 per day, Middle East &amp; North Africa</c:v>
                </c:pt>
              </c:strCache>
            </c:strRef>
          </c:tx>
          <c:spPr>
            <a:solidFill>
              <a:schemeClr val="accent4"/>
            </a:solidFill>
            <a:ln>
              <a:noFill/>
            </a:ln>
            <a:effectLst/>
          </c:spPr>
          <c:dLbls>
            <c:dLbl>
              <c:idx val="0"/>
              <c:layout>
                <c:manualLayout>
                  <c:x val="-0.30223474851158899"/>
                  <c:y val="-0.26390357279778198"/>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5398-9E4D-9B81-95C01F88444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zh-CN"/>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12700" cap="flat" cmpd="sng" algn="ctr">
                      <a:solidFill>
                        <a:schemeClr val="tx1"/>
                      </a:solidFill>
                      <a:round/>
                    </a:ln>
                    <a:effectLst/>
                  </c:spPr>
                </c15:leaderLines>
              </c:ext>
            </c:extLst>
          </c:dLbls>
          <c:cat>
            <c:numRef>
              <c:f>'Poverty by Region'!$D$3:$R$3</c:f>
              <c:numCache>
                <c:formatCode>General</c:formatCode>
                <c:ptCount val="15"/>
                <c:pt idx="0">
                  <c:v>1981</c:v>
                </c:pt>
                <c:pt idx="1">
                  <c:v>1984</c:v>
                </c:pt>
                <c:pt idx="2">
                  <c:v>1987</c:v>
                </c:pt>
                <c:pt idx="3">
                  <c:v>1990</c:v>
                </c:pt>
                <c:pt idx="4">
                  <c:v>1993</c:v>
                </c:pt>
                <c:pt idx="5">
                  <c:v>1996</c:v>
                </c:pt>
                <c:pt idx="6">
                  <c:v>1999</c:v>
                </c:pt>
                <c:pt idx="7">
                  <c:v>2002</c:v>
                </c:pt>
                <c:pt idx="8">
                  <c:v>2005</c:v>
                </c:pt>
                <c:pt idx="9">
                  <c:v>2008</c:v>
                </c:pt>
                <c:pt idx="10">
                  <c:v>2010</c:v>
                </c:pt>
                <c:pt idx="11">
                  <c:v>2011</c:v>
                </c:pt>
                <c:pt idx="12">
                  <c:v>2012</c:v>
                </c:pt>
                <c:pt idx="13">
                  <c:v>2013</c:v>
                </c:pt>
                <c:pt idx="14">
                  <c:v>2015</c:v>
                </c:pt>
              </c:numCache>
            </c:numRef>
          </c:cat>
          <c:val>
            <c:numRef>
              <c:f>'Poverty by Region'!$D$7:$R$7</c:f>
              <c:numCache>
                <c:formatCode>General</c:formatCode>
                <c:ptCount val="15"/>
                <c:pt idx="0">
                  <c:v>20.073034768767975</c:v>
                </c:pt>
                <c:pt idx="1">
                  <c:v>18.676560609338051</c:v>
                </c:pt>
                <c:pt idx="2">
                  <c:v>18.936963553133555</c:v>
                </c:pt>
                <c:pt idx="3">
                  <c:v>14.1754584149074</c:v>
                </c:pt>
                <c:pt idx="4">
                  <c:v>16.55111998995708</c:v>
                </c:pt>
                <c:pt idx="5">
                  <c:v>15.292419952081099</c:v>
                </c:pt>
                <c:pt idx="6">
                  <c:v>10.587345602659632</c:v>
                </c:pt>
                <c:pt idx="7">
                  <c:v>9.4197947239234985</c:v>
                </c:pt>
                <c:pt idx="8">
                  <c:v>9.402302085819441</c:v>
                </c:pt>
                <c:pt idx="9">
                  <c:v>8.77738810719128</c:v>
                </c:pt>
                <c:pt idx="10">
                  <c:v>7.85201760803736</c:v>
                </c:pt>
                <c:pt idx="11">
                  <c:v>9.2247949167153394</c:v>
                </c:pt>
                <c:pt idx="12">
                  <c:v>9.418430997917751</c:v>
                </c:pt>
                <c:pt idx="13">
                  <c:v>9.4514976775215001</c:v>
                </c:pt>
                <c:pt idx="14">
                  <c:v>18.635701968849318</c:v>
                </c:pt>
              </c:numCache>
            </c:numRef>
          </c:val>
          <c:extLst>
            <c:ext xmlns:c16="http://schemas.microsoft.com/office/drawing/2014/chart" uri="{C3380CC4-5D6E-409C-BE32-E72D297353CC}">
              <c16:uniqueId val="{00000007-5398-9E4D-9B81-95C01F88444B}"/>
            </c:ext>
          </c:extLst>
        </c:ser>
        <c:ser>
          <c:idx val="4"/>
          <c:order val="4"/>
          <c:tx>
            <c:strRef>
              <c:f>'Poverty by Region'!$A$8:$C$8</c:f>
              <c:strCache>
                <c:ptCount val="3"/>
                <c:pt idx="0">
                  <c:v>People living on less than $1.9 per day, South Asia</c:v>
                </c:pt>
              </c:strCache>
            </c:strRef>
          </c:tx>
          <c:spPr>
            <a:solidFill>
              <a:schemeClr val="accent5"/>
            </a:solidFill>
            <a:ln>
              <a:noFill/>
            </a:ln>
            <a:effectLst/>
          </c:spPr>
          <c:dLbls>
            <c:dLbl>
              <c:idx val="0"/>
              <c:layout>
                <c:manualLayout>
                  <c:x val="0.102815159054023"/>
                  <c:y val="8.7460147989975798E-2"/>
                </c:manualLayout>
              </c:layout>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baseline="0">
                      <a:solidFill>
                        <a:sysClr val="windowText" lastClr="000000"/>
                      </a:solidFill>
                      <a:latin typeface="+mn-lt"/>
                      <a:ea typeface="+mn-ea"/>
                      <a:cs typeface="+mn-cs"/>
                    </a:defRPr>
                  </a:pPr>
                  <a:endParaRPr lang="zh-CN"/>
                </a:p>
              </c:txPr>
              <c:showLegendKey val="0"/>
              <c:showVal val="0"/>
              <c:showCatName val="0"/>
              <c:showSerName val="1"/>
              <c:showPercent val="0"/>
              <c:showBubbleSize val="0"/>
              <c:extLst>
                <c:ext xmlns:c15="http://schemas.microsoft.com/office/drawing/2012/chart" uri="{CE6537A1-D6FC-4f65-9D91-7224C49458BB}">
                  <c15:layout>
                    <c:manualLayout>
                      <c:w val="0.201643362097986"/>
                      <c:h val="0.14035816144450899"/>
                    </c:manualLayout>
                  </c15:layout>
                </c:ext>
                <c:ext xmlns:c16="http://schemas.microsoft.com/office/drawing/2014/chart" uri="{C3380CC4-5D6E-409C-BE32-E72D297353CC}">
                  <c16:uniqueId val="{00000008-5398-9E4D-9B81-95C01F88444B}"/>
                </c:ext>
              </c:extLst>
            </c:dLbl>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zh-CN"/>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numRef>
              <c:f>'Poverty by Region'!$D$3:$R$3</c:f>
              <c:numCache>
                <c:formatCode>General</c:formatCode>
                <c:ptCount val="15"/>
                <c:pt idx="0">
                  <c:v>1981</c:v>
                </c:pt>
                <c:pt idx="1">
                  <c:v>1984</c:v>
                </c:pt>
                <c:pt idx="2">
                  <c:v>1987</c:v>
                </c:pt>
                <c:pt idx="3">
                  <c:v>1990</c:v>
                </c:pt>
                <c:pt idx="4">
                  <c:v>1993</c:v>
                </c:pt>
                <c:pt idx="5">
                  <c:v>1996</c:v>
                </c:pt>
                <c:pt idx="6">
                  <c:v>1999</c:v>
                </c:pt>
                <c:pt idx="7">
                  <c:v>2002</c:v>
                </c:pt>
                <c:pt idx="8">
                  <c:v>2005</c:v>
                </c:pt>
                <c:pt idx="9">
                  <c:v>2008</c:v>
                </c:pt>
                <c:pt idx="10">
                  <c:v>2010</c:v>
                </c:pt>
                <c:pt idx="11">
                  <c:v>2011</c:v>
                </c:pt>
                <c:pt idx="12">
                  <c:v>2012</c:v>
                </c:pt>
                <c:pt idx="13">
                  <c:v>2013</c:v>
                </c:pt>
                <c:pt idx="14">
                  <c:v>2015</c:v>
                </c:pt>
              </c:numCache>
            </c:numRef>
          </c:cat>
          <c:val>
            <c:numRef>
              <c:f>'Poverty by Region'!$D$8:$R$8</c:f>
              <c:numCache>
                <c:formatCode>General</c:formatCode>
                <c:ptCount val="15"/>
                <c:pt idx="0">
                  <c:v>512.32701408522075</c:v>
                </c:pt>
                <c:pt idx="1">
                  <c:v>522.2856170174415</c:v>
                </c:pt>
                <c:pt idx="2">
                  <c:v>530.42169745409035</c:v>
                </c:pt>
                <c:pt idx="3">
                  <c:v>535.9090878055199</c:v>
                </c:pt>
                <c:pt idx="4">
                  <c:v>542.12910879026583</c:v>
                </c:pt>
                <c:pt idx="5">
                  <c:v>517.99035223860119</c:v>
                </c:pt>
                <c:pt idx="6">
                  <c:v>534.37363795035515</c:v>
                </c:pt>
                <c:pt idx="7">
                  <c:v>554.2573717719896</c:v>
                </c:pt>
                <c:pt idx="8">
                  <c:v>510.35534558806978</c:v>
                </c:pt>
                <c:pt idx="9">
                  <c:v>467.01293364382013</c:v>
                </c:pt>
                <c:pt idx="10">
                  <c:v>400.83341433599998</c:v>
                </c:pt>
                <c:pt idx="11">
                  <c:v>327.99348891729841</c:v>
                </c:pt>
                <c:pt idx="12">
                  <c:v>304.72766474971837</c:v>
                </c:pt>
                <c:pt idx="13">
                  <c:v>274.48958646351116</c:v>
                </c:pt>
                <c:pt idx="14">
                  <c:v>216.42842676305119</c:v>
                </c:pt>
              </c:numCache>
            </c:numRef>
          </c:val>
          <c:extLst>
            <c:ext xmlns:c16="http://schemas.microsoft.com/office/drawing/2014/chart" uri="{C3380CC4-5D6E-409C-BE32-E72D297353CC}">
              <c16:uniqueId val="{00000009-5398-9E4D-9B81-95C01F88444B}"/>
            </c:ext>
          </c:extLst>
        </c:ser>
        <c:ser>
          <c:idx val="5"/>
          <c:order val="5"/>
          <c:tx>
            <c:strRef>
              <c:f>'Poverty by Region'!$A$9:$C$9</c:f>
              <c:strCache>
                <c:ptCount val="3"/>
                <c:pt idx="0">
                  <c:v>People living on less than $1.9 per day, Sub-Saharan Africa</c:v>
                </c:pt>
              </c:strCache>
            </c:strRef>
          </c:tx>
          <c:spPr>
            <a:solidFill>
              <a:schemeClr val="accent6"/>
            </a:solidFill>
            <a:ln>
              <a:noFill/>
            </a:ln>
            <a:effectLst/>
          </c:spPr>
          <c:dLbls>
            <c:dLbl>
              <c:idx val="0"/>
              <c:layout>
                <c:manualLayout>
                  <c:x val="-0.118329118531716"/>
                  <c:y val="-4.0306261152384303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ysClr val="windowText" lastClr="000000"/>
                      </a:solidFill>
                      <a:latin typeface="+mn-lt"/>
                      <a:ea typeface="+mn-ea"/>
                      <a:cs typeface="+mn-cs"/>
                    </a:defRPr>
                  </a:pPr>
                  <a:endParaRPr lang="zh-CN"/>
                </a:p>
              </c:txPr>
              <c:showLegendKey val="1"/>
              <c:showVal val="0"/>
              <c:showCatName val="0"/>
              <c:showSerName val="1"/>
              <c:showPercent val="0"/>
              <c:showBubbleSize val="0"/>
              <c:extLst>
                <c:ext xmlns:c15="http://schemas.microsoft.com/office/drawing/2012/chart" uri="{CE6537A1-D6FC-4f65-9D91-7224C49458BB}">
                  <c15:layout>
                    <c:manualLayout>
                      <c:w val="0.19799222177519801"/>
                      <c:h val="0.114507614514287"/>
                    </c:manualLayout>
                  </c15:layout>
                </c:ext>
                <c:ext xmlns:c16="http://schemas.microsoft.com/office/drawing/2014/chart" uri="{C3380CC4-5D6E-409C-BE32-E72D297353CC}">
                  <c16:uniqueId val="{0000000A-5398-9E4D-9B81-95C01F88444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zh-CN"/>
              </a:p>
            </c:txPr>
            <c:showLegendKey val="1"/>
            <c:showVal val="0"/>
            <c:showCatName val="0"/>
            <c:showSerName val="1"/>
            <c:showPercent val="0"/>
            <c:showBubbleSize val="0"/>
            <c:showLeaderLines val="0"/>
            <c:extLst>
              <c:ext xmlns:c15="http://schemas.microsoft.com/office/drawing/2012/chart" uri="{CE6537A1-D6FC-4f65-9D91-7224C49458BB}">
                <c15:showLeaderLines val="0"/>
              </c:ext>
            </c:extLst>
          </c:dLbls>
          <c:cat>
            <c:numRef>
              <c:f>'Poverty by Region'!$D$3:$R$3</c:f>
              <c:numCache>
                <c:formatCode>General</c:formatCode>
                <c:ptCount val="15"/>
                <c:pt idx="0">
                  <c:v>1981</c:v>
                </c:pt>
                <c:pt idx="1">
                  <c:v>1984</c:v>
                </c:pt>
                <c:pt idx="2">
                  <c:v>1987</c:v>
                </c:pt>
                <c:pt idx="3">
                  <c:v>1990</c:v>
                </c:pt>
                <c:pt idx="4">
                  <c:v>1993</c:v>
                </c:pt>
                <c:pt idx="5">
                  <c:v>1996</c:v>
                </c:pt>
                <c:pt idx="6">
                  <c:v>1999</c:v>
                </c:pt>
                <c:pt idx="7">
                  <c:v>2002</c:v>
                </c:pt>
                <c:pt idx="8">
                  <c:v>2005</c:v>
                </c:pt>
                <c:pt idx="9">
                  <c:v>2008</c:v>
                </c:pt>
                <c:pt idx="10">
                  <c:v>2010</c:v>
                </c:pt>
                <c:pt idx="11">
                  <c:v>2011</c:v>
                </c:pt>
                <c:pt idx="12">
                  <c:v>2012</c:v>
                </c:pt>
                <c:pt idx="13">
                  <c:v>2013</c:v>
                </c:pt>
                <c:pt idx="14">
                  <c:v>2015</c:v>
                </c:pt>
              </c:numCache>
            </c:numRef>
          </c:cat>
          <c:val>
            <c:numRef>
              <c:f>'Poverty by Region'!$D$9:$R$9</c:f>
              <c:numCache>
                <c:formatCode>General</c:formatCode>
                <c:ptCount val="15"/>
                <c:pt idx="0">
                  <c:v>194.16567552041519</c:v>
                </c:pt>
                <c:pt idx="1">
                  <c:v>225.96753396060691</c:v>
                </c:pt>
                <c:pt idx="2">
                  <c:v>253.21544196636063</c:v>
                </c:pt>
                <c:pt idx="3">
                  <c:v>277.51247875235879</c:v>
                </c:pt>
                <c:pt idx="4">
                  <c:v>327.32099280605155</c:v>
                </c:pt>
                <c:pt idx="5">
                  <c:v>350.68462756683095</c:v>
                </c:pt>
                <c:pt idx="6">
                  <c:v>376.14726617494557</c:v>
                </c:pt>
                <c:pt idx="7">
                  <c:v>398.00526050110682</c:v>
                </c:pt>
                <c:pt idx="8">
                  <c:v>387.68670531728304</c:v>
                </c:pt>
                <c:pt idx="9">
                  <c:v>396.41992324663244</c:v>
                </c:pt>
                <c:pt idx="10">
                  <c:v>408.49948564554404</c:v>
                </c:pt>
                <c:pt idx="11">
                  <c:v>406.42240904997777</c:v>
                </c:pt>
                <c:pt idx="12">
                  <c:v>406.05038046750934</c:v>
                </c:pt>
                <c:pt idx="13">
                  <c:v>405.10066307701311</c:v>
                </c:pt>
                <c:pt idx="14">
                  <c:v>413.25138738988841</c:v>
                </c:pt>
              </c:numCache>
            </c:numRef>
          </c:val>
          <c:extLst>
            <c:ext xmlns:c16="http://schemas.microsoft.com/office/drawing/2014/chart" uri="{C3380CC4-5D6E-409C-BE32-E72D297353CC}">
              <c16:uniqueId val="{0000000B-5398-9E4D-9B81-95C01F88444B}"/>
            </c:ext>
          </c:extLst>
        </c:ser>
        <c:ser>
          <c:idx val="6"/>
          <c:order val="6"/>
          <c:tx>
            <c:strRef>
              <c:f>'Poverty by Region'!$A$10:$C$10</c:f>
              <c:strCache>
                <c:ptCount val="3"/>
                <c:pt idx="0">
                  <c:v>People living on less than $1.9 per day, Other High Income Countries</c:v>
                </c:pt>
              </c:strCache>
            </c:strRef>
          </c:tx>
          <c:spPr>
            <a:solidFill>
              <a:schemeClr val="accent1">
                <a:lumMod val="60000"/>
              </a:schemeClr>
            </a:solidFill>
            <a:ln>
              <a:noFill/>
            </a:ln>
            <a:effectLst/>
          </c:spPr>
          <c:dLbls>
            <c:dLbl>
              <c:idx val="0"/>
              <c:layout>
                <c:manualLayout>
                  <c:x val="-0.25429553264604798"/>
                  <c:y val="-0.17745803357314199"/>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5398-9E4D-9B81-95C01F88444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zh-CN"/>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12700" cap="flat" cmpd="sng" algn="ctr">
                      <a:solidFill>
                        <a:schemeClr val="tx1"/>
                      </a:solidFill>
                      <a:round/>
                    </a:ln>
                    <a:effectLst/>
                  </c:spPr>
                </c15:leaderLines>
              </c:ext>
            </c:extLst>
          </c:dLbls>
          <c:cat>
            <c:numRef>
              <c:f>'Poverty by Region'!$D$3:$R$3</c:f>
              <c:numCache>
                <c:formatCode>General</c:formatCode>
                <c:ptCount val="15"/>
                <c:pt idx="0">
                  <c:v>1981</c:v>
                </c:pt>
                <c:pt idx="1">
                  <c:v>1984</c:v>
                </c:pt>
                <c:pt idx="2">
                  <c:v>1987</c:v>
                </c:pt>
                <c:pt idx="3">
                  <c:v>1990</c:v>
                </c:pt>
                <c:pt idx="4">
                  <c:v>1993</c:v>
                </c:pt>
                <c:pt idx="5">
                  <c:v>1996</c:v>
                </c:pt>
                <c:pt idx="6">
                  <c:v>1999</c:v>
                </c:pt>
                <c:pt idx="7">
                  <c:v>2002</c:v>
                </c:pt>
                <c:pt idx="8">
                  <c:v>2005</c:v>
                </c:pt>
                <c:pt idx="9">
                  <c:v>2008</c:v>
                </c:pt>
                <c:pt idx="10">
                  <c:v>2010</c:v>
                </c:pt>
                <c:pt idx="11">
                  <c:v>2011</c:v>
                </c:pt>
                <c:pt idx="12">
                  <c:v>2012</c:v>
                </c:pt>
                <c:pt idx="13">
                  <c:v>2013</c:v>
                </c:pt>
                <c:pt idx="14">
                  <c:v>2015</c:v>
                </c:pt>
              </c:numCache>
            </c:numRef>
          </c:cat>
          <c:val>
            <c:numRef>
              <c:f>'Poverty by Region'!$D$10:$R$10</c:f>
              <c:numCache>
                <c:formatCode>General</c:formatCode>
                <c:ptCount val="15"/>
                <c:pt idx="0">
                  <c:v>5.1727834435276616</c:v>
                </c:pt>
                <c:pt idx="1">
                  <c:v>4.8447913567496519</c:v>
                </c:pt>
                <c:pt idx="2">
                  <c:v>4.5033712427886599</c:v>
                </c:pt>
                <c:pt idx="3">
                  <c:v>4.3243961006877116</c:v>
                </c:pt>
                <c:pt idx="4">
                  <c:v>4.876545119433108</c:v>
                </c:pt>
                <c:pt idx="5">
                  <c:v>4.8556929892955436</c:v>
                </c:pt>
                <c:pt idx="6">
                  <c:v>5.0262174230386716</c:v>
                </c:pt>
                <c:pt idx="7">
                  <c:v>4.8578074294629605</c:v>
                </c:pt>
                <c:pt idx="8">
                  <c:v>5.3138494025358174</c:v>
                </c:pt>
                <c:pt idx="9">
                  <c:v>5.0801321579850098</c:v>
                </c:pt>
                <c:pt idx="10">
                  <c:v>5.8241931405132297</c:v>
                </c:pt>
                <c:pt idx="11">
                  <c:v>6.1506339408678672</c:v>
                </c:pt>
                <c:pt idx="12">
                  <c:v>6.0915598658933003</c:v>
                </c:pt>
                <c:pt idx="13">
                  <c:v>6.3941100003324003</c:v>
                </c:pt>
                <c:pt idx="14">
                  <c:v>7.3176660549086492</c:v>
                </c:pt>
              </c:numCache>
            </c:numRef>
          </c:val>
          <c:extLst>
            <c:ext xmlns:c16="http://schemas.microsoft.com/office/drawing/2014/chart" uri="{C3380CC4-5D6E-409C-BE32-E72D297353CC}">
              <c16:uniqueId val="{0000000D-5398-9E4D-9B81-95C01F88444B}"/>
            </c:ext>
          </c:extLst>
        </c:ser>
        <c:dLbls>
          <c:showLegendKey val="0"/>
          <c:showVal val="0"/>
          <c:showCatName val="0"/>
          <c:showSerName val="0"/>
          <c:showPercent val="0"/>
          <c:showBubbleSize val="0"/>
        </c:dLbls>
        <c:axId val="-1695009296"/>
        <c:axId val="-1695013648"/>
      </c:areaChart>
      <c:catAx>
        <c:axId val="-16950092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 based on 2011 PPP &amp; $1.9/day poverty line)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95013648"/>
        <c:crosses val="autoZero"/>
        <c:auto val="1"/>
        <c:lblAlgn val="ctr"/>
        <c:lblOffset val="100"/>
        <c:noMultiLvlLbl val="0"/>
      </c:catAx>
      <c:valAx>
        <c:axId val="-169501364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People living</a:t>
                </a:r>
                <a:r>
                  <a:rPr lang="en-US" baseline="0"/>
                  <a:t> in Poverty </a:t>
                </a:r>
                <a:r>
                  <a:rPr lang="en-US" sz="1000" b="0" i="0" u="none" strike="noStrike" baseline="0">
                    <a:effectLst/>
                  </a:rPr>
                  <a:t>(billions)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95009296"/>
        <c:crosses val="autoZero"/>
        <c:crossBetween val="midCat"/>
        <c:dispUnits>
          <c:builtInUnit val="thousands"/>
        </c:dispUnits>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FD73A4-2F03-E94E-975E-73B8FE5E2665}" type="datetimeFigureOut">
              <a:rPr lang="en-US" smtClean="0"/>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67E9DF-9786-ED42-935C-247B419568E0}" type="slidenum">
              <a:rPr lang="en-US" smtClean="0"/>
              <a:t>‹#›</a:t>
            </a:fld>
            <a:endParaRPr lang="en-US"/>
          </a:p>
        </p:txBody>
      </p:sp>
    </p:spTree>
    <p:extLst>
      <p:ext uri="{BB962C8B-B14F-4D97-AF65-F5344CB8AC3E}">
        <p14:creationId xmlns:p14="http://schemas.microsoft.com/office/powerpoint/2010/main" val="23473177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58750" eaLnBrk="1" hangingPunct="1">
              <a:spcBef>
                <a:spcPct val="0"/>
              </a:spcBef>
            </a:pPr>
            <a:endParaRPr lang="en-US" altLang="en-US">
              <a:latin typeface="Times New Roman" panose="02020603050405020304" pitchFamily="18" charset="0"/>
              <a:ea typeface="MS PGothic" panose="020B0600070205080204" pitchFamily="34" charset="-128"/>
            </a:endParaRPr>
          </a:p>
        </p:txBody>
      </p:sp>
      <p:sp>
        <p:nvSpPr>
          <p:cNvPr id="21508" name="Slide Number Placeholder 3"/>
          <p:cNvSpPr>
            <a:spLocks noGrp="1"/>
          </p:cNvSpPr>
          <p:nvPr>
            <p:ph type="sldNum" sz="quarter" idx="5"/>
          </p:nvPr>
        </p:nvSpPr>
        <p:spPr bwMode="auto">
          <a:xfrm>
            <a:off x="0" y="0"/>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A04A9B3-C506-400D-BE09-6B269A4C204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601666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14</a:t>
            </a:fld>
            <a:endParaRPr lang="en-US" altLang="en-US"/>
          </a:p>
        </p:txBody>
      </p:sp>
    </p:spTree>
    <p:extLst>
      <p:ext uri="{BB962C8B-B14F-4D97-AF65-F5344CB8AC3E}">
        <p14:creationId xmlns:p14="http://schemas.microsoft.com/office/powerpoint/2010/main" val="4164342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ＭＳ Ｐゴシック" charset="0"/>
                <a:cs typeface="ＭＳ Ｐゴシック" charset="0"/>
              </a:rPr>
              <a:t>The left one is better. </a:t>
            </a:r>
          </a:p>
        </p:txBody>
      </p:sp>
    </p:spTree>
    <p:extLst>
      <p:ext uri="{BB962C8B-B14F-4D97-AF65-F5344CB8AC3E}">
        <p14:creationId xmlns:p14="http://schemas.microsoft.com/office/powerpoint/2010/main" val="1057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16</a:t>
            </a:fld>
            <a:endParaRPr lang="en-US" altLang="en-US"/>
          </a:p>
        </p:txBody>
      </p:sp>
    </p:spTree>
    <p:extLst>
      <p:ext uri="{BB962C8B-B14F-4D97-AF65-F5344CB8AC3E}">
        <p14:creationId xmlns:p14="http://schemas.microsoft.com/office/powerpoint/2010/main" val="73448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17</a:t>
            </a:fld>
            <a:endParaRPr lang="en-US" altLang="en-US"/>
          </a:p>
        </p:txBody>
      </p:sp>
    </p:spTree>
    <p:extLst>
      <p:ext uri="{BB962C8B-B14F-4D97-AF65-F5344CB8AC3E}">
        <p14:creationId xmlns:p14="http://schemas.microsoft.com/office/powerpoint/2010/main" val="596697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18</a:t>
            </a:fld>
            <a:endParaRPr lang="en-US" altLang="en-US"/>
          </a:p>
        </p:txBody>
      </p:sp>
    </p:spTree>
    <p:extLst>
      <p:ext uri="{BB962C8B-B14F-4D97-AF65-F5344CB8AC3E}">
        <p14:creationId xmlns:p14="http://schemas.microsoft.com/office/powerpoint/2010/main" val="594125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itchFamily="48" charset="0"/>
              <a:ea typeface="ＭＳ Ｐゴシック" pitchFamily="48" charset="-128"/>
            </a:endParaRPr>
          </a:p>
        </p:txBody>
      </p:sp>
    </p:spTree>
    <p:extLst>
      <p:ext uri="{BB962C8B-B14F-4D97-AF65-F5344CB8AC3E}">
        <p14:creationId xmlns:p14="http://schemas.microsoft.com/office/powerpoint/2010/main" val="3888524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522343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Times New Roman" charset="0"/>
                <a:ea typeface="ＭＳ Ｐゴシック" charset="0"/>
                <a:cs typeface="ＭＳ Ｐゴシック" charset="0"/>
              </a:rPr>
              <a:t>If the city goes worse, then possibly rural areas also goes </a:t>
            </a:r>
            <a:r>
              <a:rPr lang="en-US" dirty="0" err="1">
                <a:latin typeface="Times New Roman" charset="0"/>
                <a:ea typeface="ＭＳ Ｐゴシック" charset="0"/>
                <a:cs typeface="ＭＳ Ｐゴシック" charset="0"/>
              </a:rPr>
              <a:t>aores</a:t>
            </a:r>
            <a:r>
              <a:rPr lang="en-US" dirty="0">
                <a:latin typeface="Times New Roman" charset="0"/>
                <a:ea typeface="ＭＳ Ｐゴシック" charset="0"/>
                <a:cs typeface="ＭＳ Ｐゴシック" charset="0"/>
              </a:rPr>
              <a:t>. </a:t>
            </a:r>
          </a:p>
        </p:txBody>
      </p:sp>
    </p:spTree>
    <p:extLst>
      <p:ext uri="{BB962C8B-B14F-4D97-AF65-F5344CB8AC3E}">
        <p14:creationId xmlns:p14="http://schemas.microsoft.com/office/powerpoint/2010/main" val="109030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668213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477447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5E222D7A-2CCD-B346-970C-7B6B1CC7CAA1}" type="slidenum">
              <a:rPr lang="en-US" sz="1200">
                <a:latin typeface="Times New Roman" charset="0"/>
              </a:rPr>
              <a:pPr/>
              <a:t>4</a:t>
            </a:fld>
            <a:endParaRPr lang="en-US" sz="1200" dirty="0">
              <a:latin typeface="Times New Roman"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dirty="0">
              <a:ea typeface="ＭＳ Ｐゴシック" charset="0"/>
              <a:cs typeface="ＭＳ Ｐゴシック" charset="0"/>
            </a:endParaRPr>
          </a:p>
        </p:txBody>
      </p:sp>
    </p:spTree>
    <p:extLst>
      <p:ext uri="{BB962C8B-B14F-4D97-AF65-F5344CB8AC3E}">
        <p14:creationId xmlns:p14="http://schemas.microsoft.com/office/powerpoint/2010/main" val="89874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3007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ＭＳ Ｐゴシック" charset="0"/>
                <a:cs typeface="ＭＳ Ｐゴシック" charset="0"/>
              </a:rPr>
              <a:t>Inequality, poverty number, what casus poverty</a:t>
            </a:r>
          </a:p>
        </p:txBody>
      </p:sp>
    </p:spTree>
    <p:extLst>
      <p:ext uri="{BB962C8B-B14F-4D97-AF65-F5344CB8AC3E}">
        <p14:creationId xmlns:p14="http://schemas.microsoft.com/office/powerpoint/2010/main" val="381821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itchFamily="48" charset="0"/>
                <a:ea typeface="ＭＳ Ｐゴシック" pitchFamily="48" charset="-128"/>
              </a:rPr>
              <a:t>Band about extreme inequality: </a:t>
            </a:r>
          </a:p>
          <a:p>
            <a:r>
              <a:rPr lang="en-US" altLang="en-US" dirty="0">
                <a:latin typeface="Times New Roman" pitchFamily="48" charset="0"/>
                <a:ea typeface="ＭＳ Ｐゴシック" pitchFamily="48" charset="-128"/>
              </a:rPr>
              <a:t>Inequality is not all bad: for those who are rich, </a:t>
            </a:r>
          </a:p>
        </p:txBody>
      </p:sp>
    </p:spTree>
    <p:extLst>
      <p:ext uri="{BB962C8B-B14F-4D97-AF65-F5344CB8AC3E}">
        <p14:creationId xmlns:p14="http://schemas.microsoft.com/office/powerpoint/2010/main" val="3585601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ln/>
        </p:spPr>
      </p:sp>
      <p:sp>
        <p:nvSpPr>
          <p:cNvPr id="7577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065411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Factories: more efficient, raising the bottom, so the inequality is better</a:t>
            </a:r>
            <a:endParaRPr lang="zh-CN" altLang="en-US" dirty="0"/>
          </a:p>
        </p:txBody>
      </p:sp>
      <p:sp>
        <p:nvSpPr>
          <p:cNvPr id="4" name="Slide Number Placeholder 3"/>
          <p:cNvSpPr>
            <a:spLocks noGrp="1"/>
          </p:cNvSpPr>
          <p:nvPr>
            <p:ph type="sldNum" sz="quarter" idx="5"/>
          </p:nvPr>
        </p:nvSpPr>
        <p:spPr/>
        <p:txBody>
          <a:bodyPr/>
          <a:lstStyle/>
          <a:p>
            <a:fld id="{6F67E9DF-9786-ED42-935C-247B419568E0}" type="slidenum">
              <a:rPr lang="en-US" smtClean="0"/>
              <a:t>31</a:t>
            </a:fld>
            <a:endParaRPr lang="en-US"/>
          </a:p>
        </p:txBody>
      </p:sp>
    </p:spTree>
    <p:extLst>
      <p:ext uri="{BB962C8B-B14F-4D97-AF65-F5344CB8AC3E}">
        <p14:creationId xmlns:p14="http://schemas.microsoft.com/office/powerpoint/2010/main" val="287164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441998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ＭＳ Ｐゴシック" charset="0"/>
                <a:cs typeface="ＭＳ Ｐゴシック" charset="0"/>
              </a:rPr>
              <a:t>We only making the top more efficient, so the gap is wilder, and the inequality is worse. </a:t>
            </a:r>
          </a:p>
        </p:txBody>
      </p:sp>
    </p:spTree>
    <p:extLst>
      <p:ext uri="{BB962C8B-B14F-4D97-AF65-F5344CB8AC3E}">
        <p14:creationId xmlns:p14="http://schemas.microsoft.com/office/powerpoint/2010/main" val="1317026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FF0000"/>
                </a:solidFill>
              </a:rPr>
              <a:t>not necessarily works</a:t>
            </a:r>
          </a:p>
          <a:p>
            <a:r>
              <a:rPr lang="en-US" altLang="zh-CN" dirty="0">
                <a:solidFill>
                  <a:srgbClr val="FF0000"/>
                </a:solidFill>
              </a:rPr>
              <a:t>Wage stays the same</a:t>
            </a:r>
            <a:endParaRPr lang="zh-CN" altLang="en-US" dirty="0"/>
          </a:p>
        </p:txBody>
      </p:sp>
      <p:sp>
        <p:nvSpPr>
          <p:cNvPr id="4" name="Slide Number Placeholder 3"/>
          <p:cNvSpPr>
            <a:spLocks noGrp="1"/>
          </p:cNvSpPr>
          <p:nvPr>
            <p:ph type="sldNum" sz="quarter" idx="5"/>
          </p:nvPr>
        </p:nvSpPr>
        <p:spPr/>
        <p:txBody>
          <a:bodyPr/>
          <a:lstStyle/>
          <a:p>
            <a:fld id="{6F67E9DF-9786-ED42-935C-247B419568E0}" type="slidenum">
              <a:rPr lang="en-US" smtClean="0"/>
              <a:t>35</a:t>
            </a:fld>
            <a:endParaRPr lang="en-US"/>
          </a:p>
        </p:txBody>
      </p:sp>
    </p:spTree>
    <p:extLst>
      <p:ext uri="{BB962C8B-B14F-4D97-AF65-F5344CB8AC3E}">
        <p14:creationId xmlns:p14="http://schemas.microsoft.com/office/powerpoint/2010/main" val="3609215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ＭＳ Ｐゴシック" charset="0"/>
                <a:cs typeface="ＭＳ Ｐゴシック" charset="0"/>
              </a:rPr>
              <a:t>From l2 to l1: for those who having lower income, they could have more money, but for those who are rich, case is at the other side. But the Gene keeps almost </a:t>
            </a:r>
            <a:r>
              <a:rPr lang="en-US">
                <a:ea typeface="ＭＳ Ｐゴシック" charset="0"/>
                <a:cs typeface="ＭＳ Ｐゴシック" charset="0"/>
              </a:rPr>
              <a:t>the same. </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148788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81512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47448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766467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5926943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41</a:t>
            </a:fld>
            <a:endParaRPr lang="en-US" altLang="en-US"/>
          </a:p>
        </p:txBody>
      </p:sp>
    </p:spTree>
    <p:extLst>
      <p:ext uri="{BB962C8B-B14F-4D97-AF65-F5344CB8AC3E}">
        <p14:creationId xmlns:p14="http://schemas.microsoft.com/office/powerpoint/2010/main" val="3281593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42</a:t>
            </a:fld>
            <a:endParaRPr lang="en-US" altLang="en-US"/>
          </a:p>
        </p:txBody>
      </p:sp>
    </p:spTree>
    <p:extLst>
      <p:ext uri="{BB962C8B-B14F-4D97-AF65-F5344CB8AC3E}">
        <p14:creationId xmlns:p14="http://schemas.microsoft.com/office/powerpoint/2010/main" val="2291427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43</a:t>
            </a:fld>
            <a:endParaRPr lang="en-US" altLang="en-US"/>
          </a:p>
        </p:txBody>
      </p:sp>
    </p:spTree>
    <p:extLst>
      <p:ext uri="{BB962C8B-B14F-4D97-AF65-F5344CB8AC3E}">
        <p14:creationId xmlns:p14="http://schemas.microsoft.com/office/powerpoint/2010/main" val="6443984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44</a:t>
            </a:fld>
            <a:endParaRPr lang="en-US" altLang="en-US"/>
          </a:p>
        </p:txBody>
      </p:sp>
    </p:spTree>
    <p:extLst>
      <p:ext uri="{BB962C8B-B14F-4D97-AF65-F5344CB8AC3E}">
        <p14:creationId xmlns:p14="http://schemas.microsoft.com/office/powerpoint/2010/main" val="2939666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45</a:t>
            </a:fld>
            <a:endParaRPr lang="en-US" altLang="en-US"/>
          </a:p>
        </p:txBody>
      </p:sp>
    </p:spTree>
    <p:extLst>
      <p:ext uri="{BB962C8B-B14F-4D97-AF65-F5344CB8AC3E}">
        <p14:creationId xmlns:p14="http://schemas.microsoft.com/office/powerpoint/2010/main" val="25951710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48</a:t>
            </a:fld>
            <a:endParaRPr lang="en-US" altLang="en-US"/>
          </a:p>
        </p:txBody>
      </p:sp>
    </p:spTree>
    <p:extLst>
      <p:ext uri="{BB962C8B-B14F-4D97-AF65-F5344CB8AC3E}">
        <p14:creationId xmlns:p14="http://schemas.microsoft.com/office/powerpoint/2010/main" val="4014320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6056126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51</a:t>
            </a:fld>
            <a:endParaRPr lang="en-US" altLang="en-US"/>
          </a:p>
        </p:txBody>
      </p:sp>
    </p:spTree>
    <p:extLst>
      <p:ext uri="{BB962C8B-B14F-4D97-AF65-F5344CB8AC3E}">
        <p14:creationId xmlns:p14="http://schemas.microsoft.com/office/powerpoint/2010/main" val="182000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9617624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047155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56</a:t>
            </a:fld>
            <a:endParaRPr lang="en-US" altLang="en-US"/>
          </a:p>
        </p:txBody>
      </p:sp>
    </p:spTree>
    <p:extLst>
      <p:ext uri="{BB962C8B-B14F-4D97-AF65-F5344CB8AC3E}">
        <p14:creationId xmlns:p14="http://schemas.microsoft.com/office/powerpoint/2010/main" val="4171082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57</a:t>
            </a:fld>
            <a:endParaRPr lang="en-US" altLang="en-US"/>
          </a:p>
        </p:txBody>
      </p:sp>
    </p:spTree>
    <p:extLst>
      <p:ext uri="{BB962C8B-B14F-4D97-AF65-F5344CB8AC3E}">
        <p14:creationId xmlns:p14="http://schemas.microsoft.com/office/powerpoint/2010/main" val="33482677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58</a:t>
            </a:fld>
            <a:endParaRPr lang="en-US" altLang="en-US"/>
          </a:p>
        </p:txBody>
      </p:sp>
    </p:spTree>
    <p:extLst>
      <p:ext uri="{BB962C8B-B14F-4D97-AF65-F5344CB8AC3E}">
        <p14:creationId xmlns:p14="http://schemas.microsoft.com/office/powerpoint/2010/main" val="42831340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59</a:t>
            </a:fld>
            <a:endParaRPr lang="en-US" altLang="en-US"/>
          </a:p>
        </p:txBody>
      </p:sp>
    </p:spTree>
    <p:extLst>
      <p:ext uri="{BB962C8B-B14F-4D97-AF65-F5344CB8AC3E}">
        <p14:creationId xmlns:p14="http://schemas.microsoft.com/office/powerpoint/2010/main" val="30103742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60</a:t>
            </a:fld>
            <a:endParaRPr lang="en-US" altLang="en-US"/>
          </a:p>
        </p:txBody>
      </p:sp>
    </p:spTree>
    <p:extLst>
      <p:ext uri="{BB962C8B-B14F-4D97-AF65-F5344CB8AC3E}">
        <p14:creationId xmlns:p14="http://schemas.microsoft.com/office/powerpoint/2010/main" val="26488533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61</a:t>
            </a:fld>
            <a:endParaRPr lang="en-US" altLang="en-US"/>
          </a:p>
        </p:txBody>
      </p:sp>
    </p:spTree>
    <p:extLst>
      <p:ext uri="{BB962C8B-B14F-4D97-AF65-F5344CB8AC3E}">
        <p14:creationId xmlns:p14="http://schemas.microsoft.com/office/powerpoint/2010/main" val="42065410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65</a:t>
            </a:fld>
            <a:endParaRPr lang="en-US" altLang="en-US"/>
          </a:p>
        </p:txBody>
      </p:sp>
    </p:spTree>
    <p:extLst>
      <p:ext uri="{BB962C8B-B14F-4D97-AF65-F5344CB8AC3E}">
        <p14:creationId xmlns:p14="http://schemas.microsoft.com/office/powerpoint/2010/main" val="17531029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66</a:t>
            </a:fld>
            <a:endParaRPr lang="en-US" altLang="en-US"/>
          </a:p>
        </p:txBody>
      </p:sp>
    </p:spTree>
    <p:extLst>
      <p:ext uri="{BB962C8B-B14F-4D97-AF65-F5344CB8AC3E}">
        <p14:creationId xmlns:p14="http://schemas.microsoft.com/office/powerpoint/2010/main" val="24644410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67</a:t>
            </a:fld>
            <a:endParaRPr lang="en-US" altLang="en-US"/>
          </a:p>
        </p:txBody>
      </p:sp>
    </p:spTree>
    <p:extLst>
      <p:ext uri="{BB962C8B-B14F-4D97-AF65-F5344CB8AC3E}">
        <p14:creationId xmlns:p14="http://schemas.microsoft.com/office/powerpoint/2010/main" val="3396924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1576744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2567609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880408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9</a:t>
            </a:fld>
            <a:endParaRPr lang="en-US" altLang="en-US"/>
          </a:p>
        </p:txBody>
      </p:sp>
    </p:spTree>
    <p:extLst>
      <p:ext uri="{BB962C8B-B14F-4D97-AF65-F5344CB8AC3E}">
        <p14:creationId xmlns:p14="http://schemas.microsoft.com/office/powerpoint/2010/main" val="1422372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itchFamily="48" charset="0"/>
              <a:ea typeface="ＭＳ Ｐゴシック" pitchFamily="48" charset="-128"/>
            </a:endParaRPr>
          </a:p>
        </p:txBody>
      </p:sp>
    </p:spTree>
    <p:extLst>
      <p:ext uri="{BB962C8B-B14F-4D97-AF65-F5344CB8AC3E}">
        <p14:creationId xmlns:p14="http://schemas.microsoft.com/office/powerpoint/2010/main" val="4136334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559665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Closer to 45 degree line, it is closer to equality</a:t>
            </a:r>
          </a:p>
          <a:p>
            <a:r>
              <a:rPr lang="en-CA" dirty="0"/>
              <a:t>Gini Coefficient = A/(A+B), lower is better</a:t>
            </a:r>
          </a:p>
        </p:txBody>
      </p:sp>
      <p:sp>
        <p:nvSpPr>
          <p:cNvPr id="4" name="Slide Number Placeholder 3"/>
          <p:cNvSpPr>
            <a:spLocks noGrp="1"/>
          </p:cNvSpPr>
          <p:nvPr>
            <p:ph type="sldNum" sz="quarter" idx="10"/>
          </p:nvPr>
        </p:nvSpPr>
        <p:spPr/>
        <p:txBody>
          <a:bodyPr/>
          <a:lstStyle/>
          <a:p>
            <a:pPr>
              <a:defRPr/>
            </a:pPr>
            <a:fld id="{052F5EEF-7F53-4B71-B0F7-93385C478C15}" type="slidenum">
              <a:rPr lang="en-US" altLang="en-US" smtClean="0"/>
              <a:pPr>
                <a:defRPr/>
              </a:pPr>
              <a:t>13</a:t>
            </a:fld>
            <a:endParaRPr lang="en-US" altLang="en-US"/>
          </a:p>
        </p:txBody>
      </p:sp>
    </p:spTree>
    <p:extLst>
      <p:ext uri="{BB962C8B-B14F-4D97-AF65-F5344CB8AC3E}">
        <p14:creationId xmlns:p14="http://schemas.microsoft.com/office/powerpoint/2010/main" val="2039162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A79A3E-E4AB-4749-8BD6-592F3936FD7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3194359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A79A3E-E4AB-4749-8BD6-592F3936FD7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306886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A79A3E-E4AB-4749-8BD6-592F3936FD7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780974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Tree>
    <p:extLst>
      <p:ext uri="{BB962C8B-B14F-4D97-AF65-F5344CB8AC3E}">
        <p14:creationId xmlns:p14="http://schemas.microsoft.com/office/powerpoint/2010/main" val="1765897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userDrawn="1">
  <p:cSld name="Vertical Title and Text">
    <p:spTree>
      <p:nvGrpSpPr>
        <p:cNvPr id="1" name="Shape 21"/>
        <p:cNvGrpSpPr/>
        <p:nvPr/>
      </p:nvGrpSpPr>
      <p:grpSpPr>
        <a:xfrm>
          <a:off x="0" y="0"/>
          <a:ext cx="0" cy="0"/>
          <a:chOff x="0" y="0"/>
          <a:chExt cx="0" cy="0"/>
        </a:xfrm>
      </p:grpSpPr>
      <p:sp>
        <p:nvSpPr>
          <p:cNvPr id="23" name="Google Shape;23;p5"/>
          <p:cNvSpPr txBox="1">
            <a:spLocks noGrp="1"/>
          </p:cNvSpPr>
          <p:nvPr>
            <p:ph type="body" idx="1"/>
          </p:nvPr>
        </p:nvSpPr>
        <p:spPr>
          <a:xfrm rot="5400000">
            <a:off x="392907" y="-97630"/>
            <a:ext cx="6010275" cy="6437312"/>
          </a:xfrm>
          <a:prstGeom prst="rect">
            <a:avLst/>
          </a:prstGeom>
          <a:solidFill>
            <a:schemeClr val="lt1"/>
          </a:solidFill>
          <a:ln>
            <a:noFill/>
          </a:ln>
        </p:spPr>
        <p:txBody>
          <a:bodyPr spcFirstLastPara="1"/>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2470602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4"/>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5825" y="4281488"/>
            <a:ext cx="1566863"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24750" y="4614863"/>
            <a:ext cx="12954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Google Shape;25;p6"/>
          <p:cNvSpPr txBox="1">
            <a:spLocks noGrp="1"/>
          </p:cNvSpPr>
          <p:nvPr>
            <p:ph type="title"/>
          </p:nvPr>
        </p:nvSpPr>
        <p:spPr>
          <a:xfrm>
            <a:off x="179387" y="115887"/>
            <a:ext cx="8785225" cy="360362"/>
          </a:xfrm>
          <a:prstGeom prst="rect">
            <a:avLst/>
          </a:prstGeom>
          <a:noFill/>
          <a:ln>
            <a:noFill/>
          </a:ln>
        </p:spPr>
        <p:txBody>
          <a:bodyPr spcFirstLastPara="1"/>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6"/>
          <p:cNvSpPr txBox="1">
            <a:spLocks noGrp="1"/>
          </p:cNvSpPr>
          <p:nvPr>
            <p:ph type="body" idx="1"/>
          </p:nvPr>
        </p:nvSpPr>
        <p:spPr>
          <a:xfrm rot="5400000">
            <a:off x="1783556" y="-1054894"/>
            <a:ext cx="5576887" cy="8785225"/>
          </a:xfrm>
          <a:prstGeom prst="rect">
            <a:avLst/>
          </a:prstGeom>
          <a:solidFill>
            <a:schemeClr val="lt1"/>
          </a:solidFill>
          <a:ln>
            <a:noFill/>
          </a:ln>
        </p:spPr>
        <p:txBody>
          <a:bodyPr spcFirstLastPara="1"/>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1436119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1792288" y="4800600"/>
            <a:ext cx="5486400" cy="566738"/>
          </a:xfrm>
          <a:prstGeom prst="rect">
            <a:avLst/>
          </a:prstGeom>
          <a:noFill/>
          <a:ln>
            <a:noFill/>
          </a:ln>
        </p:spPr>
        <p:txBody>
          <a:bodyPr spcFirstLastPara="1" anchor="b"/>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7"/>
          <p:cNvSpPr>
            <a:spLocks noGrp="1"/>
          </p:cNvSpPr>
          <p:nvPr>
            <p:ph type="pic" idx="2"/>
          </p:nvPr>
        </p:nvSpPr>
        <p:spPr>
          <a:xfrm>
            <a:off x="1792288" y="612775"/>
            <a:ext cx="5486400" cy="4114800"/>
          </a:xfrm>
          <a:prstGeom prst="rect">
            <a:avLst/>
          </a:prstGeom>
          <a:solidFill>
            <a:schemeClr val="lt1"/>
          </a:solidFill>
          <a:ln>
            <a:noFill/>
          </a:ln>
        </p:spPr>
        <p:txBody>
          <a:bodyPr spcFirstLastPara="1"/>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30" name="Google Shape;30;p7"/>
          <p:cNvSpPr txBox="1">
            <a:spLocks noGrp="1"/>
          </p:cNvSpPr>
          <p:nvPr>
            <p:ph type="body" idx="1"/>
          </p:nvPr>
        </p:nvSpPr>
        <p:spPr>
          <a:xfrm>
            <a:off x="1792288" y="5367338"/>
            <a:ext cx="5486400" cy="804862"/>
          </a:xfrm>
          <a:prstGeom prst="rect">
            <a:avLst/>
          </a:prstGeom>
          <a:solidFill>
            <a:schemeClr val="lt1"/>
          </a:solidFill>
          <a:ln>
            <a:noFill/>
          </a:ln>
        </p:spPr>
        <p:txBody>
          <a:bodyPr spcFirstLastPara="1"/>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extLst>
      <p:ext uri="{BB962C8B-B14F-4D97-AF65-F5344CB8AC3E}">
        <p14:creationId xmlns:p14="http://schemas.microsoft.com/office/powerpoint/2010/main" val="3880161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31"/>
        <p:cNvGrpSpPr/>
        <p:nvPr/>
      </p:nvGrpSpPr>
      <p:grpSpPr>
        <a:xfrm>
          <a:off x="0" y="0"/>
          <a:ext cx="0" cy="0"/>
          <a:chOff x="0" y="0"/>
          <a:chExt cx="0" cy="0"/>
        </a:xfrm>
      </p:grpSpPr>
      <p:pic>
        <p:nvPicPr>
          <p:cNvPr id="5"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4614863"/>
            <a:ext cx="12954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Google Shape;32;p8"/>
          <p:cNvSpPr txBox="1">
            <a:spLocks noGrp="1"/>
          </p:cNvSpPr>
          <p:nvPr>
            <p:ph type="title"/>
          </p:nvPr>
        </p:nvSpPr>
        <p:spPr>
          <a:xfrm>
            <a:off x="457200" y="273050"/>
            <a:ext cx="3008313" cy="1162050"/>
          </a:xfrm>
          <a:prstGeom prst="rect">
            <a:avLst/>
          </a:prstGeom>
          <a:noFill/>
          <a:ln>
            <a:noFill/>
          </a:ln>
        </p:spPr>
        <p:txBody>
          <a:bodyPr spcFirstLastPara="1" anchor="b"/>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3575050" y="273050"/>
            <a:ext cx="5111750" cy="5853113"/>
          </a:xfrm>
          <a:prstGeom prst="rect">
            <a:avLst/>
          </a:prstGeom>
          <a:solidFill>
            <a:schemeClr val="lt1"/>
          </a:solidFill>
          <a:ln>
            <a:noFill/>
          </a:ln>
        </p:spPr>
        <p:txBody>
          <a:bodyPr spcFirstLastPara="1"/>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4" name="Google Shape;34;p8"/>
          <p:cNvSpPr txBox="1">
            <a:spLocks noGrp="1"/>
          </p:cNvSpPr>
          <p:nvPr>
            <p:ph type="body" idx="2"/>
          </p:nvPr>
        </p:nvSpPr>
        <p:spPr>
          <a:xfrm>
            <a:off x="457200" y="1435100"/>
            <a:ext cx="3008313" cy="4691063"/>
          </a:xfrm>
          <a:prstGeom prst="rect">
            <a:avLst/>
          </a:prstGeom>
          <a:solidFill>
            <a:schemeClr val="lt1"/>
          </a:solidFill>
          <a:ln>
            <a:noFill/>
          </a:ln>
        </p:spPr>
        <p:txBody>
          <a:bodyPr spcFirstLastPara="1"/>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extLst>
      <p:ext uri="{BB962C8B-B14F-4D97-AF65-F5344CB8AC3E}">
        <p14:creationId xmlns:p14="http://schemas.microsoft.com/office/powerpoint/2010/main" val="507788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179387" y="115887"/>
            <a:ext cx="8785225" cy="360362"/>
          </a:xfrm>
          <a:prstGeom prst="rect">
            <a:avLst/>
          </a:prstGeom>
          <a:noFill/>
          <a:ln>
            <a:noFill/>
          </a:ln>
        </p:spPr>
        <p:txBody>
          <a:bodyPr spcFirstLastPara="1"/>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extLst>
      <p:ext uri="{BB962C8B-B14F-4D97-AF65-F5344CB8AC3E}">
        <p14:creationId xmlns:p14="http://schemas.microsoft.com/office/powerpoint/2010/main" val="8983367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4614863"/>
            <a:ext cx="12954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Google Shape;38;p10"/>
          <p:cNvSpPr txBox="1">
            <a:spLocks noGrp="1"/>
          </p:cNvSpPr>
          <p:nvPr>
            <p:ph type="title"/>
          </p:nvPr>
        </p:nvSpPr>
        <p:spPr>
          <a:xfrm>
            <a:off x="457200" y="274638"/>
            <a:ext cx="8229600" cy="1143000"/>
          </a:xfrm>
          <a:prstGeom prst="rect">
            <a:avLst/>
          </a:prstGeom>
          <a:noFill/>
          <a:ln>
            <a:noFill/>
          </a:ln>
        </p:spPr>
        <p:txBody>
          <a:bodyPr spcFirstLastPara="1"/>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457200" y="1535113"/>
            <a:ext cx="4040188" cy="639762"/>
          </a:xfrm>
          <a:prstGeom prst="rect">
            <a:avLst/>
          </a:prstGeom>
          <a:solidFill>
            <a:schemeClr val="lt1"/>
          </a:solidFill>
          <a:ln>
            <a:noFill/>
          </a:ln>
        </p:spPr>
        <p:txBody>
          <a:bodyPr spcFirstLastPara="1" anchor="b"/>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0" name="Google Shape;40;p10"/>
          <p:cNvSpPr txBox="1">
            <a:spLocks noGrp="1"/>
          </p:cNvSpPr>
          <p:nvPr>
            <p:ph type="body" idx="2"/>
          </p:nvPr>
        </p:nvSpPr>
        <p:spPr>
          <a:xfrm>
            <a:off x="457200" y="2174875"/>
            <a:ext cx="4040188" cy="3951288"/>
          </a:xfrm>
          <a:prstGeom prst="rect">
            <a:avLst/>
          </a:prstGeom>
          <a:solidFill>
            <a:schemeClr val="lt1"/>
          </a:solidFill>
          <a:ln>
            <a:noFill/>
          </a:ln>
        </p:spPr>
        <p:txBody>
          <a:bodyPr spcFirstLastPara="1"/>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1" name="Google Shape;41;p10"/>
          <p:cNvSpPr txBox="1">
            <a:spLocks noGrp="1"/>
          </p:cNvSpPr>
          <p:nvPr>
            <p:ph type="body" idx="3"/>
          </p:nvPr>
        </p:nvSpPr>
        <p:spPr>
          <a:xfrm>
            <a:off x="4645025" y="1535113"/>
            <a:ext cx="4041775" cy="639762"/>
          </a:xfrm>
          <a:prstGeom prst="rect">
            <a:avLst/>
          </a:prstGeom>
          <a:solidFill>
            <a:schemeClr val="lt1"/>
          </a:solidFill>
          <a:ln>
            <a:noFill/>
          </a:ln>
        </p:spPr>
        <p:txBody>
          <a:bodyPr spcFirstLastPara="1" anchor="b"/>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2" name="Google Shape;42;p10"/>
          <p:cNvSpPr txBox="1">
            <a:spLocks noGrp="1"/>
          </p:cNvSpPr>
          <p:nvPr>
            <p:ph type="body" idx="4"/>
          </p:nvPr>
        </p:nvSpPr>
        <p:spPr>
          <a:xfrm>
            <a:off x="4645025" y="2174875"/>
            <a:ext cx="4041775" cy="3951288"/>
          </a:xfrm>
          <a:prstGeom prst="rect">
            <a:avLst/>
          </a:prstGeom>
          <a:solidFill>
            <a:schemeClr val="lt1"/>
          </a:solidFill>
          <a:ln>
            <a:noFill/>
          </a:ln>
        </p:spPr>
        <p:txBody>
          <a:bodyPr spcFirstLastPara="1"/>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extLst>
      <p:ext uri="{BB962C8B-B14F-4D97-AF65-F5344CB8AC3E}">
        <p14:creationId xmlns:p14="http://schemas.microsoft.com/office/powerpoint/2010/main" val="3880670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
        <p:cNvGrpSpPr/>
        <p:nvPr/>
      </p:nvGrpSpPr>
      <p:grpSpPr>
        <a:xfrm>
          <a:off x="0" y="0"/>
          <a:ext cx="0" cy="0"/>
          <a:chOff x="0" y="0"/>
          <a:chExt cx="0" cy="0"/>
        </a:xfrm>
      </p:grpSpPr>
      <p:pic>
        <p:nvPicPr>
          <p:cNvPr id="5"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5825" y="4281488"/>
            <a:ext cx="1566863"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24750" y="4614863"/>
            <a:ext cx="12954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Google Shape;44;p11"/>
          <p:cNvSpPr txBox="1">
            <a:spLocks noGrp="1"/>
          </p:cNvSpPr>
          <p:nvPr>
            <p:ph type="title"/>
          </p:nvPr>
        </p:nvSpPr>
        <p:spPr>
          <a:xfrm>
            <a:off x="179387" y="115887"/>
            <a:ext cx="8785225" cy="360362"/>
          </a:xfrm>
          <a:prstGeom prst="rect">
            <a:avLst/>
          </a:prstGeom>
          <a:noFill/>
          <a:ln>
            <a:noFill/>
          </a:ln>
        </p:spPr>
        <p:txBody>
          <a:bodyPr spcFirstLastPara="1"/>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179388" y="549275"/>
            <a:ext cx="4316412" cy="5576888"/>
          </a:xfrm>
          <a:prstGeom prst="rect">
            <a:avLst/>
          </a:prstGeom>
          <a:solidFill>
            <a:schemeClr val="lt1"/>
          </a:solidFill>
          <a:ln>
            <a:noFill/>
          </a:ln>
        </p:spPr>
        <p:txBody>
          <a:bodyPr spcFirstLastPara="1"/>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6" name="Google Shape;46;p11"/>
          <p:cNvSpPr txBox="1">
            <a:spLocks noGrp="1"/>
          </p:cNvSpPr>
          <p:nvPr>
            <p:ph type="body" idx="2"/>
          </p:nvPr>
        </p:nvSpPr>
        <p:spPr>
          <a:xfrm>
            <a:off x="4648200" y="549275"/>
            <a:ext cx="4316413" cy="5576888"/>
          </a:xfrm>
          <a:prstGeom prst="rect">
            <a:avLst/>
          </a:prstGeom>
          <a:solidFill>
            <a:schemeClr val="lt1"/>
          </a:solidFill>
          <a:ln>
            <a:noFill/>
          </a:ln>
        </p:spPr>
        <p:txBody>
          <a:bodyPr spcFirstLastPara="1"/>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Tree>
    <p:extLst>
      <p:ext uri="{BB962C8B-B14F-4D97-AF65-F5344CB8AC3E}">
        <p14:creationId xmlns:p14="http://schemas.microsoft.com/office/powerpoint/2010/main" val="202107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A79A3E-E4AB-4749-8BD6-592F3936FD7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42521840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722313" y="4406900"/>
            <a:ext cx="7772400" cy="1362075"/>
          </a:xfrm>
          <a:prstGeom prst="rect">
            <a:avLst/>
          </a:prstGeom>
          <a:noFill/>
          <a:ln>
            <a:noFill/>
          </a:ln>
        </p:spPr>
        <p:txBody>
          <a:bodyPr spcFirstLastPara="1" anchor="t"/>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dirty="0"/>
          </a:p>
        </p:txBody>
      </p:sp>
      <p:sp>
        <p:nvSpPr>
          <p:cNvPr id="49" name="Google Shape;49;p12"/>
          <p:cNvSpPr txBox="1">
            <a:spLocks noGrp="1"/>
          </p:cNvSpPr>
          <p:nvPr>
            <p:ph type="body" idx="1"/>
          </p:nvPr>
        </p:nvSpPr>
        <p:spPr>
          <a:xfrm>
            <a:off x="722313" y="2906713"/>
            <a:ext cx="7772400" cy="1500187"/>
          </a:xfrm>
          <a:prstGeom prst="rect">
            <a:avLst/>
          </a:prstGeom>
          <a:solidFill>
            <a:schemeClr val="lt1"/>
          </a:solidFill>
          <a:ln>
            <a:noFill/>
          </a:ln>
        </p:spPr>
        <p:txBody>
          <a:bodyPr spcFirstLastPara="1" anchor="b"/>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Tree>
    <p:extLst>
      <p:ext uri="{BB962C8B-B14F-4D97-AF65-F5344CB8AC3E}">
        <p14:creationId xmlns:p14="http://schemas.microsoft.com/office/powerpoint/2010/main" val="1711003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0"/>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5825" y="4281488"/>
            <a:ext cx="1566863"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24750" y="4614863"/>
            <a:ext cx="12954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Google Shape;51;p13"/>
          <p:cNvSpPr txBox="1">
            <a:spLocks noGrp="1"/>
          </p:cNvSpPr>
          <p:nvPr>
            <p:ph type="title"/>
          </p:nvPr>
        </p:nvSpPr>
        <p:spPr>
          <a:xfrm>
            <a:off x="179387" y="115887"/>
            <a:ext cx="8785225" cy="360362"/>
          </a:xfrm>
          <a:prstGeom prst="rect">
            <a:avLst/>
          </a:prstGeom>
          <a:noFill/>
          <a:ln>
            <a:noFill/>
          </a:ln>
        </p:spPr>
        <p:txBody>
          <a:bodyPr spcFirstLastPara="1"/>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179387" y="549275"/>
            <a:ext cx="8785225" cy="5576887"/>
          </a:xfrm>
          <a:prstGeom prst="rect">
            <a:avLst/>
          </a:prstGeom>
          <a:solidFill>
            <a:schemeClr val="lt1"/>
          </a:solidFill>
          <a:ln>
            <a:noFill/>
          </a:ln>
        </p:spPr>
        <p:txBody>
          <a:bodyPr spcFirstLastPara="1"/>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2264767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79A3E-E4AB-4749-8BD6-592F3936FD7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262816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A79A3E-E4AB-4749-8BD6-592F3936FD78}"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172627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A79A3E-E4AB-4749-8BD6-592F3936FD78}"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373508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A79A3E-E4AB-4749-8BD6-592F3936FD78}"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334312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79A3E-E4AB-4749-8BD6-592F3936FD78}"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21698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A79A3E-E4AB-4749-8BD6-592F3936FD78}"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348582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A79A3E-E4AB-4749-8BD6-592F3936FD78}"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E92E4-CAC4-6446-95F2-70DBA757C780}" type="slidenum">
              <a:rPr lang="en-US" smtClean="0"/>
              <a:t>‹#›</a:t>
            </a:fld>
            <a:endParaRPr lang="en-US"/>
          </a:p>
        </p:txBody>
      </p:sp>
    </p:spTree>
    <p:extLst>
      <p:ext uri="{BB962C8B-B14F-4D97-AF65-F5344CB8AC3E}">
        <p14:creationId xmlns:p14="http://schemas.microsoft.com/office/powerpoint/2010/main" val="378832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79A3E-E4AB-4749-8BD6-592F3936FD78}" type="datetimeFigureOut">
              <a:rPr lang="en-US" smtClean="0"/>
              <a:t>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E92E4-CAC4-6446-95F2-70DBA757C780}" type="slidenum">
              <a:rPr lang="en-US" smtClean="0"/>
              <a:t>‹#›</a:t>
            </a:fld>
            <a:endParaRPr lang="en-US"/>
          </a:p>
        </p:txBody>
      </p:sp>
      <p:sp>
        <p:nvSpPr>
          <p:cNvPr id="7" name="Text Box 13">
            <a:extLst>
              <a:ext uri="{FF2B5EF4-FFF2-40B4-BE49-F238E27FC236}">
                <a16:creationId xmlns:a16="http://schemas.microsoft.com/office/drawing/2014/main" id="{5FF4AD99-0D3F-4069-9D1B-D5567CF99A46}"/>
              </a:ext>
            </a:extLst>
          </p:cNvPr>
          <p:cNvSpPr txBox="1">
            <a:spLocks noChangeArrowheads="1"/>
          </p:cNvSpPr>
          <p:nvPr userDrawn="1"/>
        </p:nvSpPr>
        <p:spPr bwMode="auto">
          <a:xfrm>
            <a:off x="3948156" y="6416675"/>
            <a:ext cx="4879931" cy="239713"/>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Calibri" panose="020F0502020204030204" pitchFamily="34" charset="0"/>
              </a:rPr>
              <a:t>Copyright © 2020, 2015 Michael P. </a:t>
            </a:r>
            <a:r>
              <a:rPr lang="en-US" sz="1200" dirty="0" err="1">
                <a:solidFill>
                  <a:srgbClr val="000000"/>
                </a:solidFill>
                <a:latin typeface="Arial"/>
                <a:ea typeface="Verdana" panose="020B0604030504040204" pitchFamily="34" charset="0"/>
                <a:cs typeface="Calibri" panose="020F0502020204030204" pitchFamily="34" charset="0"/>
              </a:rPr>
              <a:t>Todaro</a:t>
            </a:r>
            <a:r>
              <a:rPr lang="en-US" sz="1200" dirty="0">
                <a:solidFill>
                  <a:srgbClr val="000000"/>
                </a:solidFill>
                <a:latin typeface="Arial"/>
                <a:ea typeface="Verdana" panose="020B0604030504040204" pitchFamily="34" charset="0"/>
                <a:cs typeface="Calibri" panose="020F0502020204030204" pitchFamily="34" charset="0"/>
              </a:rPr>
              <a:t> and Stephen C. Smith</a:t>
            </a:r>
            <a:endParaRPr lang="en-GB" sz="1200" dirty="0">
              <a:solidFill>
                <a:srgbClr val="000000"/>
              </a:solidFill>
              <a:latin typeface="Arial"/>
              <a:ea typeface="Verdana" panose="020B0604030504040204" pitchFamily="34" charset="0"/>
              <a:cs typeface="Calibri" panose="020F0502020204030204" pitchFamily="34" charset="0"/>
            </a:endParaRPr>
          </a:p>
        </p:txBody>
      </p:sp>
      <p:pic>
        <p:nvPicPr>
          <p:cNvPr id="8" name="Picture 8" descr="Pearson Logo"/>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4823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a:solidFill>
            <a:srgbClr val="007FA3"/>
          </a:solidFill>
          <a:latin typeface="+mj-lt"/>
          <a:ea typeface="+mj-ea"/>
          <a:cs typeface="+mj-cs"/>
        </a:defRPr>
      </a:lvl1pPr>
    </p:titleStyle>
    <p:bodyStyle>
      <a:lvl1pPr marL="342900" indent="-342900" algn="l" defTabSz="457200" rtl="0" eaLnBrk="1" latinLnBrk="0" hangingPunct="1">
        <a:spcBef>
          <a:spcPct val="20000"/>
        </a:spcBef>
        <a:buClr>
          <a:srgbClr val="007FA3"/>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007FA3"/>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007FA3"/>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007FA3"/>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007FA3"/>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Google Shape;16;p3"/>
          <p:cNvSpPr txBox="1">
            <a:spLocks noGrp="1"/>
          </p:cNvSpPr>
          <p:nvPr>
            <p:ph type="title"/>
          </p:nvPr>
        </p:nvSpPr>
        <p:spPr bwMode="auto">
          <a:xfrm>
            <a:off x="179388" y="115888"/>
            <a:ext cx="87852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p>
            <a:pPr lvl="0"/>
            <a:endParaRPr lang="en-US" altLang="en-US">
              <a:sym typeface="Arial" panose="020B0604020202020204" pitchFamily="34" charset="0"/>
            </a:endParaRPr>
          </a:p>
        </p:txBody>
      </p:sp>
      <p:sp>
        <p:nvSpPr>
          <p:cNvPr id="2051" name="Google Shape;17;p3"/>
          <p:cNvSpPr txBox="1">
            <a:spLocks noGrp="1"/>
          </p:cNvSpPr>
          <p:nvPr>
            <p:ph type="body" idx="1"/>
          </p:nvPr>
        </p:nvSpPr>
        <p:spPr bwMode="auto">
          <a:xfrm>
            <a:off x="179388" y="549275"/>
            <a:ext cx="8785225" cy="5576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sym typeface="Arial" panose="020B0604020202020204" pitchFamily="34" charset="0"/>
            </a:endParaRPr>
          </a:p>
        </p:txBody>
      </p:sp>
      <p:sp>
        <p:nvSpPr>
          <p:cNvPr id="6" name="Text Box 13">
            <a:extLst>
              <a:ext uri="{FF2B5EF4-FFF2-40B4-BE49-F238E27FC236}">
                <a16:creationId xmlns:a16="http://schemas.microsoft.com/office/drawing/2014/main" id="{5FF4AD99-0D3F-4069-9D1B-D5567CF99A46}"/>
              </a:ext>
            </a:extLst>
          </p:cNvPr>
          <p:cNvSpPr txBox="1">
            <a:spLocks noChangeArrowheads="1"/>
          </p:cNvSpPr>
          <p:nvPr userDrawn="1"/>
        </p:nvSpPr>
        <p:spPr bwMode="auto">
          <a:xfrm>
            <a:off x="3948156" y="6416675"/>
            <a:ext cx="4879931" cy="239713"/>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Calibri" panose="020F0502020204030204" pitchFamily="34" charset="0"/>
              </a:rPr>
              <a:t>Copyright © 2020, 2015 Michael P. </a:t>
            </a:r>
            <a:r>
              <a:rPr lang="en-US" sz="1200" dirty="0" err="1">
                <a:solidFill>
                  <a:srgbClr val="000000"/>
                </a:solidFill>
                <a:latin typeface="Arial"/>
                <a:ea typeface="Verdana" panose="020B0604030504040204" pitchFamily="34" charset="0"/>
                <a:cs typeface="Calibri" panose="020F0502020204030204" pitchFamily="34" charset="0"/>
              </a:rPr>
              <a:t>Todaro</a:t>
            </a:r>
            <a:r>
              <a:rPr lang="en-US" sz="1200" dirty="0">
                <a:solidFill>
                  <a:srgbClr val="000000"/>
                </a:solidFill>
                <a:latin typeface="Arial"/>
                <a:ea typeface="Verdana" panose="020B0604030504040204" pitchFamily="34" charset="0"/>
                <a:cs typeface="Calibri" panose="020F0502020204030204" pitchFamily="34" charset="0"/>
              </a:rPr>
              <a:t> and Stephen C. Smith</a:t>
            </a:r>
            <a:endParaRPr lang="en-GB" sz="1200" dirty="0">
              <a:solidFill>
                <a:srgbClr val="000000"/>
              </a:solidFill>
              <a:latin typeface="Arial"/>
              <a:ea typeface="Verdana" panose="020B0604030504040204" pitchFamily="34" charset="0"/>
              <a:cs typeface="Calibri" panose="020F0502020204030204" pitchFamily="34" charset="0"/>
            </a:endParaRPr>
          </a:p>
        </p:txBody>
      </p:sp>
      <p:pic>
        <p:nvPicPr>
          <p:cNvPr id="2053" name="Picture 8" descr="Pearson Logo"/>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9691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orldpopulationreview.com/country-rankings/gini-coefficient-by-countr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5B017A9-F41C-4FA5-BE9B-24DB9F30CC35}"/>
              </a:ext>
            </a:extLst>
          </p:cNvPr>
          <p:cNvSpPr txBox="1">
            <a:spLocks/>
          </p:cNvSpPr>
          <p:nvPr/>
        </p:nvSpPr>
        <p:spPr bwMode="auto">
          <a:xfrm>
            <a:off x="438150" y="239713"/>
            <a:ext cx="8502650" cy="1443037"/>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
                <a:srgbClr val="000000"/>
              </a:buClr>
              <a:buSzTx/>
              <a:buFontTx/>
              <a:buNone/>
              <a:tabLst/>
              <a:defRPr/>
            </a:pPr>
            <a:r>
              <a:rPr kumimoji="0" lang="en-IN" sz="4000" b="1" i="0" u="none" strike="noStrike" kern="0" cap="none" spc="0" normalizeH="0" baseline="0" noProof="0" dirty="0">
                <a:ln>
                  <a:noFill/>
                </a:ln>
                <a:solidFill>
                  <a:srgbClr val="007BA4"/>
                </a:solidFill>
                <a:effectLst/>
                <a:uLnTx/>
                <a:uFillTx/>
                <a:latin typeface="Arial"/>
                <a:ea typeface="+mj-ea"/>
                <a:cs typeface="+mj-cs"/>
                <a:sym typeface="Arial"/>
              </a:rPr>
              <a:t>Economic Development</a:t>
            </a:r>
          </a:p>
          <a:p>
            <a:pPr marL="0" marR="0" lvl="0" indent="25400" algn="l" defTabSz="914400" rtl="0" eaLnBrk="0" fontAlgn="base" latinLnBrk="0" hangingPunct="0">
              <a:lnSpc>
                <a:spcPct val="100000"/>
              </a:lnSpc>
              <a:spcBef>
                <a:spcPts val="900"/>
              </a:spcBef>
              <a:spcAft>
                <a:spcPct val="0"/>
              </a:spcAft>
              <a:buClr>
                <a:srgbClr val="000000"/>
              </a:buClr>
              <a:buSzTx/>
              <a:buFontTx/>
              <a:buNone/>
              <a:tabLst/>
              <a:defRPr/>
            </a:pPr>
            <a:r>
              <a:rPr kumimoji="0" lang="en-IN" sz="2400" b="0" i="0" u="none" strike="noStrike" kern="0" cap="none" spc="0" normalizeH="0" baseline="0" noProof="0" dirty="0">
                <a:ln>
                  <a:noFill/>
                </a:ln>
                <a:solidFill>
                  <a:srgbClr val="007BA4"/>
                </a:solidFill>
                <a:effectLst/>
                <a:uLnTx/>
                <a:uFillTx/>
                <a:latin typeface="Arial"/>
                <a:ea typeface="+mj-ea"/>
                <a:cs typeface="+mj-cs"/>
                <a:sym typeface="Arial"/>
              </a:rPr>
              <a:t>Thirteenth Edition</a:t>
            </a:r>
          </a:p>
        </p:txBody>
      </p:sp>
      <p:sp>
        <p:nvSpPr>
          <p:cNvPr id="7" name="Text Placeholder 4">
            <a:extLst>
              <a:ext uri="{FF2B5EF4-FFF2-40B4-BE49-F238E27FC236}">
                <a16:creationId xmlns:a16="http://schemas.microsoft.com/office/drawing/2014/main" id="{5358E3C8-BEEE-4B66-8AF8-8133C5EF831A}"/>
              </a:ext>
            </a:extLst>
          </p:cNvPr>
          <p:cNvSpPr txBox="1">
            <a:spLocks/>
          </p:cNvSpPr>
          <p:nvPr/>
        </p:nvSpPr>
        <p:spPr bwMode="auto">
          <a:xfrm>
            <a:off x="4817854" y="2852738"/>
            <a:ext cx="3729455" cy="1384995"/>
          </a:xfrm>
          <a:prstGeom prst="rect">
            <a:avLst/>
          </a:prstGeom>
          <a:noFill/>
          <a:ln>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9525" marR="0" lvl="0" indent="-9525" algn="l" defTabSz="914400" rtl="0" eaLnBrk="0" fontAlgn="base" latinLnBrk="0" hangingPunct="0">
              <a:lnSpc>
                <a:spcPct val="100000"/>
              </a:lnSpc>
              <a:spcBef>
                <a:spcPts val="1200"/>
              </a:spcBef>
              <a:spcAft>
                <a:spcPct val="0"/>
              </a:spcAft>
              <a:buClrTx/>
              <a:buSzTx/>
              <a:buFontTx/>
              <a:buNone/>
              <a:tabLst/>
              <a:defRPr/>
            </a:pPr>
            <a:r>
              <a:rPr kumimoji="0" lang="en-US" sz="3000" b="0" i="0" u="none" strike="noStrike" kern="0" cap="none" spc="0" normalizeH="0" baseline="0" noProof="0" dirty="0">
                <a:ln>
                  <a:noFill/>
                </a:ln>
                <a:solidFill>
                  <a:srgbClr val="000000"/>
                </a:solidFill>
                <a:effectLst/>
                <a:uLnTx/>
                <a:uFillTx/>
                <a:latin typeface="+mj-lt"/>
                <a:cs typeface="Calibri" panose="020F0502020204030204" pitchFamily="34" charset="0"/>
                <a:sym typeface="Arial"/>
              </a:rPr>
              <a:t>Chapter </a:t>
            </a:r>
            <a:r>
              <a:rPr lang="en-US" sz="3000" kern="0" dirty="0">
                <a:solidFill>
                  <a:srgbClr val="000000"/>
                </a:solidFill>
                <a:latin typeface="+mj-lt"/>
                <a:cs typeface="Calibri" panose="020F0502020204030204" pitchFamily="34" charset="0"/>
                <a:sym typeface="Arial"/>
              </a:rPr>
              <a:t>5</a:t>
            </a:r>
            <a:endParaRPr kumimoji="0" lang="en-US" sz="3000" b="0" i="0" u="none" strike="noStrike" kern="0" cap="none" spc="0" normalizeH="0" baseline="0" noProof="0" dirty="0">
              <a:ln>
                <a:noFill/>
              </a:ln>
              <a:solidFill>
                <a:srgbClr val="000000"/>
              </a:solidFill>
              <a:effectLst/>
              <a:uLnTx/>
              <a:uFillTx/>
              <a:latin typeface="+mj-lt"/>
              <a:cs typeface="Calibri" panose="020F0502020204030204" pitchFamily="34" charset="0"/>
              <a:sym typeface="Arial"/>
            </a:endParaRPr>
          </a:p>
          <a:p>
            <a:pPr marL="9525" lvl="0" indent="-9525" defTabSz="914400">
              <a:spcBef>
                <a:spcPts val="1200"/>
              </a:spcBef>
              <a:buNone/>
              <a:defRPr/>
            </a:pPr>
            <a:r>
              <a:rPr lang="en-US" sz="2200" kern="0" dirty="0">
                <a:solidFill>
                  <a:srgbClr val="000000"/>
                </a:solidFill>
                <a:latin typeface="+mj-lt"/>
                <a:cs typeface="Calibri" panose="020F0502020204030204" pitchFamily="34" charset="0"/>
                <a:sym typeface="Arial"/>
              </a:rPr>
              <a:t>Poverty, Inequality, and Development </a:t>
            </a:r>
            <a:endParaRPr kumimoji="0" lang="en-US" sz="2200" b="0" i="0" u="none" strike="noStrike" kern="0" cap="none" spc="0" normalizeH="0" baseline="0" noProof="0" dirty="0">
              <a:ln>
                <a:noFill/>
              </a:ln>
              <a:solidFill>
                <a:srgbClr val="000000"/>
              </a:solidFill>
              <a:effectLst/>
              <a:uLnTx/>
              <a:uFillTx/>
              <a:latin typeface="+mj-lt"/>
              <a:cs typeface="Calibri" panose="020F0502020204030204" pitchFamily="34" charset="0"/>
              <a:sym typeface="Arial"/>
            </a:endParaRPr>
          </a:p>
        </p:txBody>
      </p:sp>
      <p:pic>
        <p:nvPicPr>
          <p:cNvPr id="21508" name="Picture 2">
            <a:extLst>
              <a:ext uri="{FF2B5EF4-FFF2-40B4-BE49-F238E27FC236}">
                <a16:creationId xmlns:a16="http://schemas.microsoft.com/office/drawing/2014/main" id="{63827BE7-0EE0-4913-878D-63D97773A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4769" y="1462601"/>
            <a:ext cx="3787775" cy="47567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410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84E4E1F-E62E-48CA-BA1F-A3BDE93718A4}" type="slidenum">
              <a:rPr lang="en-US" smtClean="0"/>
              <a:pPr>
                <a:defRPr/>
              </a:pPr>
              <a:t>10</a:t>
            </a:fld>
            <a:endParaRPr lang="en-US" dirty="0"/>
          </a:p>
        </p:txBody>
      </p:sp>
      <p:sp>
        <p:nvSpPr>
          <p:cNvPr id="9218" name="Rectangle 4"/>
          <p:cNvSpPr>
            <a:spLocks noGrp="1" noChangeArrowheads="1"/>
          </p:cNvSpPr>
          <p:nvPr>
            <p:ph type="title" idx="4294967295"/>
          </p:nvPr>
        </p:nvSpPr>
        <p:spPr>
          <a:xfrm>
            <a:off x="533400" y="303213"/>
            <a:ext cx="8610600" cy="992187"/>
          </a:xfrm>
        </p:spPr>
        <p:txBody>
          <a:bodyPr>
            <a:normAutofit fontScale="90000"/>
          </a:bodyPr>
          <a:lstStyle/>
          <a:p>
            <a:r>
              <a:rPr lang="en-US" altLang="en-US" dirty="0">
                <a:solidFill>
                  <a:srgbClr val="FF0000"/>
                </a:solidFill>
                <a:effectLst/>
              </a:rPr>
              <a:t>5.1 Measuring Inequality and Poverty</a:t>
            </a:r>
          </a:p>
        </p:txBody>
      </p:sp>
      <p:sp>
        <p:nvSpPr>
          <p:cNvPr id="9219" name="Rectangle 5"/>
          <p:cNvSpPr>
            <a:spLocks noGrp="1" noChangeArrowheads="1"/>
          </p:cNvSpPr>
          <p:nvPr>
            <p:ph type="body" idx="4294967295"/>
          </p:nvPr>
        </p:nvSpPr>
        <p:spPr>
          <a:xfrm>
            <a:off x="0" y="1600200"/>
            <a:ext cx="8294688" cy="4572000"/>
          </a:xfrm>
        </p:spPr>
        <p:txBody>
          <a:bodyPr/>
          <a:lstStyle/>
          <a:p>
            <a:r>
              <a:rPr lang="en-US" altLang="en-US" dirty="0"/>
              <a:t>Measuring Inequality</a:t>
            </a:r>
          </a:p>
          <a:p>
            <a:pPr lvl="1"/>
            <a:r>
              <a:rPr lang="en-US" altLang="en-US" dirty="0"/>
              <a:t>Size distributions (quintiles, </a:t>
            </a:r>
            <a:r>
              <a:rPr lang="en-US" altLang="en-US" dirty="0" err="1"/>
              <a:t>deciles</a:t>
            </a:r>
            <a:r>
              <a:rPr lang="en-US" altLang="en-US" dirty="0"/>
              <a:t>): shows amount of income received by various classes of families or </a:t>
            </a:r>
            <a:r>
              <a:rPr lang="en-US" altLang="en-US" dirty="0" err="1"/>
              <a:t>individudals</a:t>
            </a:r>
            <a:r>
              <a:rPr lang="en-US" altLang="en-US" dirty="0"/>
              <a:t>. (we usually use household income)</a:t>
            </a:r>
          </a:p>
          <a:p>
            <a:pPr lvl="1"/>
            <a:r>
              <a:rPr lang="en-US" altLang="en-US" dirty="0"/>
              <a:t>Lorenz curves</a:t>
            </a:r>
          </a:p>
          <a:p>
            <a:pPr lvl="1"/>
            <a:r>
              <a:rPr lang="en-US" altLang="en-US" dirty="0" err="1"/>
              <a:t>Gini</a:t>
            </a:r>
            <a:r>
              <a:rPr lang="en-US" altLang="en-US" dirty="0"/>
              <a:t> coefficients and aggregate measures of inequality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334"/>
            <a:ext cx="8229600" cy="912190"/>
          </a:xfrm>
        </p:spPr>
        <p:txBody>
          <a:bodyPr>
            <a:normAutofit fontScale="90000"/>
          </a:bodyPr>
          <a:lstStyle/>
          <a:p>
            <a:r>
              <a:rPr lang="en-US" sz="2800" dirty="0"/>
              <a:t>Desirable Properties for Measures of Relative Inequality</a:t>
            </a:r>
          </a:p>
        </p:txBody>
      </p:sp>
      <p:sp>
        <p:nvSpPr>
          <p:cNvPr id="3" name="Content Placeholder 2"/>
          <p:cNvSpPr>
            <a:spLocks noGrp="1"/>
          </p:cNvSpPr>
          <p:nvPr>
            <p:ph idx="1"/>
          </p:nvPr>
        </p:nvSpPr>
        <p:spPr>
          <a:xfrm>
            <a:off x="222504" y="1040524"/>
            <a:ext cx="8686800" cy="5031092"/>
          </a:xfrm>
        </p:spPr>
        <p:txBody>
          <a:bodyPr>
            <a:normAutofit/>
          </a:bodyPr>
          <a:lstStyle/>
          <a:p>
            <a:r>
              <a:rPr lang="en-US" sz="2400" b="1" u="sng" dirty="0"/>
              <a:t>Anonymity:</a:t>
            </a:r>
            <a:r>
              <a:rPr lang="en-US" sz="2400" dirty="0"/>
              <a:t> measure should not depend on who has higher income; e.g. whether we believe the rich or poor to be good or bad people</a:t>
            </a:r>
          </a:p>
          <a:p>
            <a:r>
              <a:rPr lang="en-US" sz="2400" b="1" u="sng" dirty="0"/>
              <a:t>Scale independence</a:t>
            </a:r>
            <a:r>
              <a:rPr lang="en-US" sz="2400" dirty="0"/>
              <a:t>: inequality measures should not depend on size of the economy – want a measure of income dispersion</a:t>
            </a:r>
          </a:p>
          <a:p>
            <a:r>
              <a:rPr lang="en-US" sz="2400" b="1" u="sng" dirty="0"/>
              <a:t>Population independence principle</a:t>
            </a:r>
            <a:r>
              <a:rPr lang="en-US" sz="2400" dirty="0"/>
              <a:t>: an inequality measure should not be based on the number of income recipients</a:t>
            </a:r>
          </a:p>
          <a:p>
            <a:r>
              <a:rPr lang="en-US" sz="2400" b="1" u="sng" dirty="0"/>
              <a:t>Transfer principle </a:t>
            </a:r>
            <a:r>
              <a:rPr lang="en-US" sz="2400" dirty="0"/>
              <a:t>- all other incomes constant, if transfer income from a richer to a poorer person (not so much that the poorer person is now richer than the originally rich person), resulting new income distribution is more equal</a:t>
            </a:r>
          </a:p>
          <a:p>
            <a:r>
              <a:rPr lang="en-US" sz="2400" dirty="0"/>
              <a:t>Gini coefficient </a:t>
            </a:r>
            <a:r>
              <a:rPr lang="en-US" altLang="zh-CN" sz="2400" dirty="0">
                <a:solidFill>
                  <a:srgbClr val="FF0000"/>
                </a:solidFill>
              </a:rPr>
              <a:t>satisfies all four properties.</a:t>
            </a:r>
            <a:endParaRPr lang="en-US" sz="2400" dirty="0">
              <a:solidFill>
                <a:srgbClr val="FF0000"/>
              </a:solidFill>
            </a:endParaRPr>
          </a:p>
        </p:txBody>
      </p:sp>
    </p:spTree>
    <p:extLst>
      <p:ext uri="{BB962C8B-B14F-4D97-AF65-F5344CB8AC3E}">
        <p14:creationId xmlns:p14="http://schemas.microsoft.com/office/powerpoint/2010/main" val="2973522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idx="4294967295"/>
          </p:nvPr>
        </p:nvSpPr>
        <p:spPr>
          <a:xfrm>
            <a:off x="283464" y="362309"/>
            <a:ext cx="8622792" cy="1659178"/>
          </a:xfrm>
        </p:spPr>
        <p:txBody>
          <a:bodyPr anchor="ctr">
            <a:noAutofit/>
          </a:bodyPr>
          <a:lstStyle/>
          <a:p>
            <a:pPr algn="l" eaLnBrk="1" hangingPunct="1"/>
            <a:r>
              <a:rPr lang="en-US" sz="2800" dirty="0"/>
              <a:t>Table 5.1</a:t>
            </a:r>
            <a:br>
              <a:rPr lang="en-US" sz="2800" dirty="0"/>
            </a:br>
            <a:r>
              <a:rPr lang="en-US" sz="2800" dirty="0"/>
              <a:t>Typical Size Distribution of Personal Income in a Developing Country by Income Shares—Quintiles and Deciles</a:t>
            </a:r>
            <a:endParaRPr lang="en-GB"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928" y="2081814"/>
            <a:ext cx="6784144" cy="4212620"/>
          </a:xfrm>
          <a:prstGeom prst="rect">
            <a:avLst/>
          </a:prstGeom>
        </p:spPr>
      </p:pic>
    </p:spTree>
    <p:extLst>
      <p:ext uri="{BB962C8B-B14F-4D97-AF65-F5344CB8AC3E}">
        <p14:creationId xmlns:p14="http://schemas.microsoft.com/office/powerpoint/2010/main" val="2325989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p>
            <a:fld id="{3E799EC8-3F79-45AF-849B-305310E0F3D2}" type="slidenum">
              <a:rPr lang="en-US"/>
              <a:pPr/>
              <a:t>13</a:t>
            </a:fld>
            <a:endParaRPr lang="en-US"/>
          </a:p>
        </p:txBody>
      </p:sp>
      <p:sp>
        <p:nvSpPr>
          <p:cNvPr id="8196" name="Line 4"/>
          <p:cNvSpPr>
            <a:spLocks noChangeShapeType="1"/>
          </p:cNvSpPr>
          <p:nvPr/>
        </p:nvSpPr>
        <p:spPr bwMode="auto">
          <a:xfrm flipV="1">
            <a:off x="1828800" y="0"/>
            <a:ext cx="0" cy="5181600"/>
          </a:xfrm>
          <a:prstGeom prst="line">
            <a:avLst/>
          </a:prstGeom>
          <a:noFill/>
          <a:ln w="9525">
            <a:solidFill>
              <a:schemeClr val="tx1"/>
            </a:solidFill>
            <a:round/>
            <a:headEnd/>
            <a:tailEnd type="triangle" w="med" len="med"/>
          </a:ln>
          <a:effectLst/>
        </p:spPr>
        <p:txBody>
          <a:bodyPr/>
          <a:lstStyle/>
          <a:p>
            <a:endParaRPr lang="en-US">
              <a:solidFill>
                <a:prstClr val="black"/>
              </a:solidFill>
            </a:endParaRPr>
          </a:p>
        </p:txBody>
      </p:sp>
      <p:sp>
        <p:nvSpPr>
          <p:cNvPr id="8197" name="Line 5"/>
          <p:cNvSpPr>
            <a:spLocks noChangeShapeType="1"/>
          </p:cNvSpPr>
          <p:nvPr/>
        </p:nvSpPr>
        <p:spPr bwMode="auto">
          <a:xfrm>
            <a:off x="1828800" y="5181600"/>
            <a:ext cx="5715000" cy="0"/>
          </a:xfrm>
          <a:prstGeom prst="line">
            <a:avLst/>
          </a:prstGeom>
          <a:noFill/>
          <a:ln w="9525">
            <a:solidFill>
              <a:schemeClr val="tx1"/>
            </a:solidFill>
            <a:round/>
            <a:headEnd/>
            <a:tailEnd type="triangle" w="med" len="med"/>
          </a:ln>
          <a:effectLst/>
        </p:spPr>
        <p:txBody>
          <a:bodyPr/>
          <a:lstStyle/>
          <a:p>
            <a:endParaRPr lang="en-US">
              <a:solidFill>
                <a:prstClr val="black"/>
              </a:solidFill>
            </a:endParaRPr>
          </a:p>
        </p:txBody>
      </p:sp>
      <p:sp>
        <p:nvSpPr>
          <p:cNvPr id="8198" name="Line 6"/>
          <p:cNvSpPr>
            <a:spLocks noChangeShapeType="1"/>
          </p:cNvSpPr>
          <p:nvPr/>
        </p:nvSpPr>
        <p:spPr bwMode="auto">
          <a:xfrm>
            <a:off x="1828800" y="711200"/>
            <a:ext cx="4572000" cy="0"/>
          </a:xfrm>
          <a:prstGeom prst="line">
            <a:avLst/>
          </a:prstGeom>
          <a:noFill/>
          <a:ln w="9525">
            <a:solidFill>
              <a:schemeClr val="tx1"/>
            </a:solidFill>
            <a:prstDash val="dash"/>
            <a:round/>
            <a:headEnd/>
            <a:tailEnd/>
          </a:ln>
          <a:effectLst/>
        </p:spPr>
        <p:txBody>
          <a:bodyPr/>
          <a:lstStyle/>
          <a:p>
            <a:endParaRPr lang="en-US">
              <a:solidFill>
                <a:prstClr val="black"/>
              </a:solidFill>
            </a:endParaRPr>
          </a:p>
        </p:txBody>
      </p:sp>
      <p:sp>
        <p:nvSpPr>
          <p:cNvPr id="8199" name="Line 7"/>
          <p:cNvSpPr>
            <a:spLocks noChangeShapeType="1"/>
          </p:cNvSpPr>
          <p:nvPr/>
        </p:nvSpPr>
        <p:spPr bwMode="auto">
          <a:xfrm>
            <a:off x="6400800" y="685800"/>
            <a:ext cx="0" cy="4495800"/>
          </a:xfrm>
          <a:prstGeom prst="line">
            <a:avLst/>
          </a:prstGeom>
          <a:noFill/>
          <a:ln w="57150">
            <a:solidFill>
              <a:srgbClr val="D60093"/>
            </a:solidFill>
            <a:prstDash val="dash"/>
            <a:round/>
            <a:headEnd/>
            <a:tailEnd/>
          </a:ln>
          <a:effectLst/>
        </p:spPr>
        <p:txBody>
          <a:bodyPr/>
          <a:lstStyle/>
          <a:p>
            <a:endParaRPr lang="en-US">
              <a:solidFill>
                <a:prstClr val="black"/>
              </a:solidFill>
            </a:endParaRPr>
          </a:p>
        </p:txBody>
      </p:sp>
      <p:sp>
        <p:nvSpPr>
          <p:cNvPr id="8200" name="Line 8"/>
          <p:cNvSpPr>
            <a:spLocks noChangeShapeType="1"/>
          </p:cNvSpPr>
          <p:nvPr/>
        </p:nvSpPr>
        <p:spPr bwMode="auto">
          <a:xfrm flipV="1">
            <a:off x="1828800" y="685800"/>
            <a:ext cx="4572000" cy="4495800"/>
          </a:xfrm>
          <a:prstGeom prst="line">
            <a:avLst/>
          </a:prstGeom>
          <a:noFill/>
          <a:ln w="57150">
            <a:solidFill>
              <a:srgbClr val="0033CC"/>
            </a:solidFill>
            <a:round/>
            <a:headEnd/>
            <a:tailEnd/>
          </a:ln>
          <a:effectLst/>
        </p:spPr>
        <p:txBody>
          <a:bodyPr/>
          <a:lstStyle/>
          <a:p>
            <a:endParaRPr lang="en-US">
              <a:solidFill>
                <a:prstClr val="black"/>
              </a:solidFill>
            </a:endParaRPr>
          </a:p>
        </p:txBody>
      </p:sp>
      <p:sp>
        <p:nvSpPr>
          <p:cNvPr id="8201" name="Arc 9"/>
          <p:cNvSpPr>
            <a:spLocks/>
          </p:cNvSpPr>
          <p:nvPr/>
        </p:nvSpPr>
        <p:spPr bwMode="auto">
          <a:xfrm flipV="1">
            <a:off x="1828800" y="685800"/>
            <a:ext cx="4572000" cy="4495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en-US">
              <a:solidFill>
                <a:prstClr val="black"/>
              </a:solidFill>
            </a:endParaRPr>
          </a:p>
        </p:txBody>
      </p:sp>
      <p:sp>
        <p:nvSpPr>
          <p:cNvPr id="8202" name="Text Box 10"/>
          <p:cNvSpPr txBox="1">
            <a:spLocks noChangeArrowheads="1"/>
          </p:cNvSpPr>
          <p:nvPr/>
        </p:nvSpPr>
        <p:spPr bwMode="auto">
          <a:xfrm>
            <a:off x="2593544" y="1759802"/>
            <a:ext cx="1388522" cy="1569660"/>
          </a:xfrm>
          <a:prstGeom prst="rect">
            <a:avLst/>
          </a:prstGeom>
          <a:noFill/>
          <a:ln w="9525">
            <a:noFill/>
            <a:miter lim="800000"/>
            <a:headEnd/>
            <a:tailEnd/>
          </a:ln>
          <a:effectLst/>
        </p:spPr>
        <p:txBody>
          <a:bodyPr wrap="none">
            <a:spAutoFit/>
          </a:bodyPr>
          <a:lstStyle/>
          <a:p>
            <a:r>
              <a:rPr lang="en-US" dirty="0">
                <a:solidFill>
                  <a:prstClr val="black"/>
                </a:solidFill>
              </a:rPr>
              <a:t>45 degree</a:t>
            </a:r>
          </a:p>
          <a:p>
            <a:r>
              <a:rPr lang="en-US" dirty="0">
                <a:solidFill>
                  <a:prstClr val="black"/>
                </a:solidFill>
              </a:rPr>
              <a:t>Line = </a:t>
            </a:r>
          </a:p>
          <a:p>
            <a:r>
              <a:rPr lang="en-US" dirty="0">
                <a:solidFill>
                  <a:prstClr val="black"/>
                </a:solidFill>
              </a:rPr>
              <a:t>Perfect </a:t>
            </a:r>
          </a:p>
          <a:p>
            <a:r>
              <a:rPr lang="en-US" dirty="0">
                <a:solidFill>
                  <a:prstClr val="black"/>
                </a:solidFill>
              </a:rPr>
              <a:t>equality</a:t>
            </a:r>
          </a:p>
        </p:txBody>
      </p:sp>
      <p:sp>
        <p:nvSpPr>
          <p:cNvPr id="8203" name="Text Box 11"/>
          <p:cNvSpPr txBox="1">
            <a:spLocks noChangeArrowheads="1"/>
          </p:cNvSpPr>
          <p:nvPr/>
        </p:nvSpPr>
        <p:spPr bwMode="auto">
          <a:xfrm>
            <a:off x="4098925" y="3313113"/>
            <a:ext cx="806824" cy="369332"/>
          </a:xfrm>
          <a:prstGeom prst="rect">
            <a:avLst/>
          </a:prstGeom>
          <a:noFill/>
          <a:ln w="9525">
            <a:noFill/>
            <a:miter lim="800000"/>
            <a:headEnd/>
            <a:tailEnd/>
          </a:ln>
          <a:effectLst/>
        </p:spPr>
        <p:txBody>
          <a:bodyPr wrap="none">
            <a:spAutoFit/>
          </a:bodyPr>
          <a:lstStyle/>
          <a:p>
            <a:r>
              <a:rPr lang="en-US" dirty="0">
                <a:solidFill>
                  <a:prstClr val="black"/>
                </a:solidFill>
              </a:rPr>
              <a:t>Area A</a:t>
            </a:r>
          </a:p>
        </p:txBody>
      </p:sp>
      <p:sp>
        <p:nvSpPr>
          <p:cNvPr id="8204" name="Text Box 12"/>
          <p:cNvSpPr txBox="1">
            <a:spLocks noChangeArrowheads="1"/>
          </p:cNvSpPr>
          <p:nvPr/>
        </p:nvSpPr>
        <p:spPr bwMode="auto">
          <a:xfrm>
            <a:off x="5528446" y="3922713"/>
            <a:ext cx="893287" cy="369332"/>
          </a:xfrm>
          <a:prstGeom prst="rect">
            <a:avLst/>
          </a:prstGeom>
          <a:noFill/>
          <a:ln w="9525">
            <a:noFill/>
            <a:miter lim="800000"/>
            <a:headEnd/>
            <a:tailEnd/>
          </a:ln>
          <a:effectLst/>
        </p:spPr>
        <p:txBody>
          <a:bodyPr wrap="square">
            <a:spAutoFit/>
          </a:bodyPr>
          <a:lstStyle/>
          <a:p>
            <a:r>
              <a:rPr lang="en-US" dirty="0">
                <a:solidFill>
                  <a:prstClr val="black"/>
                </a:solidFill>
              </a:rPr>
              <a:t>Area B</a:t>
            </a:r>
          </a:p>
        </p:txBody>
      </p:sp>
      <p:sp>
        <p:nvSpPr>
          <p:cNvPr id="8206" name="Line 14"/>
          <p:cNvSpPr>
            <a:spLocks noChangeShapeType="1"/>
          </p:cNvSpPr>
          <p:nvPr/>
        </p:nvSpPr>
        <p:spPr bwMode="auto">
          <a:xfrm>
            <a:off x="1828800" y="5181600"/>
            <a:ext cx="4572000" cy="0"/>
          </a:xfrm>
          <a:prstGeom prst="line">
            <a:avLst/>
          </a:prstGeom>
          <a:noFill/>
          <a:ln w="9525">
            <a:solidFill>
              <a:schemeClr val="tx1"/>
            </a:solidFill>
            <a:round/>
            <a:headEnd/>
            <a:tailEnd/>
          </a:ln>
          <a:effectLst/>
        </p:spPr>
        <p:txBody>
          <a:bodyPr/>
          <a:lstStyle/>
          <a:p>
            <a:endParaRPr lang="en-US">
              <a:solidFill>
                <a:prstClr val="black"/>
              </a:solidFill>
            </a:endParaRPr>
          </a:p>
        </p:txBody>
      </p:sp>
      <p:sp>
        <p:nvSpPr>
          <p:cNvPr id="8207" name="Text Box 15"/>
          <p:cNvSpPr txBox="1">
            <a:spLocks noChangeArrowheads="1"/>
          </p:cNvSpPr>
          <p:nvPr/>
        </p:nvSpPr>
        <p:spPr bwMode="auto">
          <a:xfrm>
            <a:off x="6994525" y="2932113"/>
            <a:ext cx="1171575" cy="650875"/>
          </a:xfrm>
          <a:prstGeom prst="rect">
            <a:avLst/>
          </a:prstGeom>
          <a:noFill/>
          <a:ln w="9525">
            <a:noFill/>
            <a:miter lim="800000"/>
            <a:headEnd/>
            <a:tailEnd/>
          </a:ln>
          <a:effectLst/>
        </p:spPr>
        <p:txBody>
          <a:bodyPr wrap="none">
            <a:spAutoFit/>
          </a:bodyPr>
          <a:lstStyle/>
          <a:p>
            <a:r>
              <a:rPr lang="en-US" dirty="0">
                <a:solidFill>
                  <a:srgbClr val="D60093"/>
                </a:solidFill>
              </a:rPr>
              <a:t>Perfect</a:t>
            </a:r>
          </a:p>
          <a:p>
            <a:r>
              <a:rPr lang="en-US" dirty="0">
                <a:solidFill>
                  <a:srgbClr val="D60093"/>
                </a:solidFill>
              </a:rPr>
              <a:t>Inequality</a:t>
            </a:r>
          </a:p>
        </p:txBody>
      </p:sp>
      <p:sp>
        <p:nvSpPr>
          <p:cNvPr id="8208" name="Text Box 16"/>
          <p:cNvSpPr txBox="1">
            <a:spLocks noChangeArrowheads="1"/>
          </p:cNvSpPr>
          <p:nvPr/>
        </p:nvSpPr>
        <p:spPr bwMode="auto">
          <a:xfrm>
            <a:off x="7223125" y="5294313"/>
            <a:ext cx="1657350" cy="641350"/>
          </a:xfrm>
          <a:prstGeom prst="rect">
            <a:avLst/>
          </a:prstGeom>
          <a:noFill/>
          <a:ln w="9525">
            <a:noFill/>
            <a:miter lim="800000"/>
            <a:headEnd/>
            <a:tailEnd/>
          </a:ln>
          <a:effectLst/>
        </p:spPr>
        <p:txBody>
          <a:bodyPr wrap="none">
            <a:spAutoFit/>
          </a:bodyPr>
          <a:lstStyle/>
          <a:p>
            <a:r>
              <a:rPr lang="en-US">
                <a:solidFill>
                  <a:prstClr val="black"/>
                </a:solidFill>
              </a:rPr>
              <a:t>Cumulative % </a:t>
            </a:r>
          </a:p>
          <a:p>
            <a:r>
              <a:rPr lang="en-US">
                <a:solidFill>
                  <a:prstClr val="black"/>
                </a:solidFill>
              </a:rPr>
              <a:t>Of Recipients</a:t>
            </a:r>
          </a:p>
        </p:txBody>
      </p:sp>
      <p:sp>
        <p:nvSpPr>
          <p:cNvPr id="8210" name="Text Box 18"/>
          <p:cNvSpPr txBox="1">
            <a:spLocks noChangeArrowheads="1"/>
          </p:cNvSpPr>
          <p:nvPr/>
        </p:nvSpPr>
        <p:spPr bwMode="auto">
          <a:xfrm>
            <a:off x="1050925" y="112713"/>
            <a:ext cx="2660650" cy="366712"/>
          </a:xfrm>
          <a:prstGeom prst="rect">
            <a:avLst/>
          </a:prstGeom>
          <a:noFill/>
          <a:ln w="9525">
            <a:noFill/>
            <a:miter lim="800000"/>
            <a:headEnd/>
            <a:tailEnd/>
          </a:ln>
          <a:effectLst/>
        </p:spPr>
        <p:txBody>
          <a:bodyPr wrap="none">
            <a:spAutoFit/>
          </a:bodyPr>
          <a:lstStyle/>
          <a:p>
            <a:r>
              <a:rPr lang="en-US" dirty="0">
                <a:solidFill>
                  <a:prstClr val="black"/>
                </a:solidFill>
              </a:rPr>
              <a:t>Cumulative % of Income</a:t>
            </a:r>
          </a:p>
        </p:txBody>
      </p:sp>
      <p:sp>
        <p:nvSpPr>
          <p:cNvPr id="8211" name="WordArt 19"/>
          <p:cNvSpPr>
            <a:spLocks noChangeArrowheads="1" noChangeShapeType="1" noTextEdit="1"/>
          </p:cNvSpPr>
          <p:nvPr/>
        </p:nvSpPr>
        <p:spPr bwMode="auto">
          <a:xfrm>
            <a:off x="4140195" y="172244"/>
            <a:ext cx="4038600" cy="457200"/>
          </a:xfrm>
          <a:prstGeom prst="rect">
            <a:avLst/>
          </a:prstGeom>
          <a:noFill/>
        </p:spPr>
        <p:txBody>
          <a:bodyPr wrap="none" fromWordArt="1">
            <a:prstTxWarp prst="textPlain">
              <a:avLst>
                <a:gd name="adj" fmla="val 50000"/>
              </a:avLst>
            </a:prstTxWarp>
          </a:bodyPr>
          <a:lstStyle/>
          <a:p>
            <a:pPr algn="ctr"/>
            <a:r>
              <a:rPr lang="en-US" sz="2800"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The Lorenz Curve</a:t>
            </a:r>
          </a:p>
        </p:txBody>
      </p:sp>
      <p:sp>
        <p:nvSpPr>
          <p:cNvPr id="8212" name="Text Box 20"/>
          <p:cNvSpPr txBox="1">
            <a:spLocks noChangeArrowheads="1"/>
          </p:cNvSpPr>
          <p:nvPr/>
        </p:nvSpPr>
        <p:spPr bwMode="auto">
          <a:xfrm>
            <a:off x="1127125" y="493713"/>
            <a:ext cx="565150" cy="366712"/>
          </a:xfrm>
          <a:prstGeom prst="rect">
            <a:avLst/>
          </a:prstGeom>
          <a:noFill/>
          <a:ln w="9525">
            <a:noFill/>
            <a:miter lim="800000"/>
            <a:headEnd/>
            <a:tailEnd/>
          </a:ln>
          <a:effectLst/>
        </p:spPr>
        <p:txBody>
          <a:bodyPr wrap="none">
            <a:spAutoFit/>
          </a:bodyPr>
          <a:lstStyle/>
          <a:p>
            <a:r>
              <a:rPr lang="en-US">
                <a:solidFill>
                  <a:prstClr val="black"/>
                </a:solidFill>
              </a:rPr>
              <a:t>100</a:t>
            </a:r>
          </a:p>
        </p:txBody>
      </p:sp>
      <p:sp>
        <p:nvSpPr>
          <p:cNvPr id="8213" name="Text Box 21"/>
          <p:cNvSpPr txBox="1">
            <a:spLocks noChangeArrowheads="1"/>
          </p:cNvSpPr>
          <p:nvPr/>
        </p:nvSpPr>
        <p:spPr bwMode="auto">
          <a:xfrm>
            <a:off x="6080125" y="5294313"/>
            <a:ext cx="565150" cy="366712"/>
          </a:xfrm>
          <a:prstGeom prst="rect">
            <a:avLst/>
          </a:prstGeom>
          <a:noFill/>
          <a:ln w="9525">
            <a:noFill/>
            <a:miter lim="800000"/>
            <a:headEnd/>
            <a:tailEnd/>
          </a:ln>
          <a:effectLst/>
        </p:spPr>
        <p:txBody>
          <a:bodyPr wrap="none">
            <a:spAutoFit/>
          </a:bodyPr>
          <a:lstStyle/>
          <a:p>
            <a:r>
              <a:rPr lang="en-US">
                <a:solidFill>
                  <a:prstClr val="black"/>
                </a:solidFill>
              </a:rPr>
              <a:t>100</a:t>
            </a:r>
          </a:p>
        </p:txBody>
      </p:sp>
      <p:sp>
        <p:nvSpPr>
          <p:cNvPr id="8214" name="Line 22"/>
          <p:cNvSpPr>
            <a:spLocks noChangeShapeType="1"/>
          </p:cNvSpPr>
          <p:nvPr/>
        </p:nvSpPr>
        <p:spPr bwMode="auto">
          <a:xfrm>
            <a:off x="1812925" y="5194300"/>
            <a:ext cx="4572000" cy="0"/>
          </a:xfrm>
          <a:prstGeom prst="line">
            <a:avLst/>
          </a:prstGeom>
          <a:noFill/>
          <a:ln w="57150">
            <a:solidFill>
              <a:srgbClr val="D60093"/>
            </a:solidFill>
            <a:prstDash val="lgDash"/>
            <a:round/>
            <a:headEnd/>
            <a:tailEnd/>
          </a:ln>
          <a:effectLst/>
        </p:spPr>
        <p:txBody>
          <a:bodyPr/>
          <a:lstStyle/>
          <a:p>
            <a:endParaRPr lang="en-US">
              <a:solidFill>
                <a:prstClr val="black"/>
              </a:solidFill>
            </a:endParaRPr>
          </a:p>
        </p:txBody>
      </p:sp>
    </p:spTree>
    <p:extLst>
      <p:ext uri="{BB962C8B-B14F-4D97-AF65-F5344CB8AC3E}">
        <p14:creationId xmlns:p14="http://schemas.microsoft.com/office/powerpoint/2010/main" val="116581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8200"/>
                                        </p:tgtEl>
                                        <p:attrNameLst>
                                          <p:attrName>stroke.color</p:attrName>
                                        </p:attrNameLst>
                                      </p:cBhvr>
                                      <p:to>
                                        <a:schemeClr val="accent2"/>
                                      </p:to>
                                    </p:animClr>
                                    <p:set>
                                      <p:cBhvr>
                                        <p:cTn id="7" dur="2000" fill="hold"/>
                                        <p:tgtEl>
                                          <p:spTgt spid="8200"/>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201"/>
                                        </p:tgtEl>
                                        <p:attrNameLst>
                                          <p:attrName>style.visibility</p:attrName>
                                        </p:attrNameLst>
                                      </p:cBhvr>
                                      <p:to>
                                        <p:strVal val="visible"/>
                                      </p:to>
                                    </p:set>
                                    <p:animEffect transition="in" filter="slide(fromBottom)">
                                      <p:cBhvr>
                                        <p:cTn id="12" dur="500"/>
                                        <p:tgtEl>
                                          <p:spTgt spid="8201"/>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2000" fill="hold"/>
                                        <p:tgtEl>
                                          <p:spTgt spid="8201"/>
                                        </p:tgtEl>
                                        <p:attrNameLst>
                                          <p:attrName>stroke.color</p:attrName>
                                        </p:attrNameLst>
                                      </p:cBhvr>
                                      <p:to>
                                        <a:srgbClr val="FF0000"/>
                                      </p:to>
                                    </p:animClr>
                                    <p:set>
                                      <p:cBhvr>
                                        <p:cTn id="17" dur="2000" fill="hold"/>
                                        <p:tgtEl>
                                          <p:spTgt spid="8201"/>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dir="cw">
                                      <p:cBhvr>
                                        <p:cTn id="21" dur="2000" fill="hold"/>
                                        <p:tgtEl>
                                          <p:spTgt spid="8199"/>
                                        </p:tgtEl>
                                        <p:attrNameLst>
                                          <p:attrName>stroke.color</p:attrName>
                                        </p:attrNameLst>
                                      </p:cBhvr>
                                      <p:to>
                                        <a:srgbClr val="D60093"/>
                                      </p:to>
                                    </p:animClr>
                                    <p:set>
                                      <p:cBhvr>
                                        <p:cTn id="22" dur="2000" fill="hold"/>
                                        <p:tgtEl>
                                          <p:spTgt spid="8199"/>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2000" fill="hold"/>
                                        <p:tgtEl>
                                          <p:spTgt spid="8206"/>
                                        </p:tgtEl>
                                        <p:attrNameLst>
                                          <p:attrName>stroke.color</p:attrName>
                                        </p:attrNameLst>
                                      </p:cBhvr>
                                      <p:to>
                                        <a:srgbClr val="D60093"/>
                                      </p:to>
                                    </p:animClr>
                                    <p:set>
                                      <p:cBhvr>
                                        <p:cTn id="27" dur="2000" fill="hold"/>
                                        <p:tgtEl>
                                          <p:spTgt spid="820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533400" y="762000"/>
            <a:ext cx="8229600" cy="5105400"/>
          </a:xfrm>
        </p:spPr>
        <p:txBody>
          <a:bodyPr>
            <a:normAutofit fontScale="92500" lnSpcReduction="10000"/>
          </a:bodyPr>
          <a:lstStyle/>
          <a:p>
            <a:r>
              <a:rPr lang="en-US" dirty="0"/>
              <a:t>If everyone had the same income, the Lorenz curve would equal the 45 degree line.</a:t>
            </a:r>
          </a:p>
          <a:p>
            <a:r>
              <a:rPr lang="en-US" dirty="0"/>
              <a:t>Inequality increases as the Lorenz curve bends away from the 45 degree line (leading to the area A getting larger).</a:t>
            </a:r>
            <a:br>
              <a:rPr lang="en-US" dirty="0"/>
            </a:br>
            <a:endParaRPr lang="en-US" dirty="0"/>
          </a:p>
          <a:p>
            <a:r>
              <a:rPr lang="en-US" sz="3600" dirty="0"/>
              <a:t>A/(A+B) </a:t>
            </a:r>
            <a:r>
              <a:rPr lang="en-US" dirty="0"/>
              <a:t>= Gini coefficient</a:t>
            </a:r>
          </a:p>
          <a:p>
            <a:r>
              <a:rPr lang="en-US" dirty="0"/>
              <a:t>Where A represents the area between the 45 degree line and the Lorenz curve and area B represents the area between the Lorenz curve and the outside of the box. </a:t>
            </a:r>
          </a:p>
        </p:txBody>
      </p:sp>
      <p:sp>
        <p:nvSpPr>
          <p:cNvPr id="4" name="Slide Number Placeholder 5"/>
          <p:cNvSpPr>
            <a:spLocks noGrp="1"/>
          </p:cNvSpPr>
          <p:nvPr>
            <p:ph type="sldNum" sz="quarter" idx="12"/>
          </p:nvPr>
        </p:nvSpPr>
        <p:spPr/>
        <p:txBody>
          <a:bodyPr/>
          <a:lstStyle/>
          <a:p>
            <a:fld id="{FFF6B76A-6340-4EF3-BE39-DD00316A1210}" type="slidenum">
              <a:rPr lang="en-US"/>
              <a:pPr/>
              <a:t>14</a:t>
            </a:fld>
            <a:endParaRPr lang="en-US"/>
          </a:p>
        </p:txBody>
      </p:sp>
    </p:spTree>
    <p:extLst>
      <p:ext uri="{BB962C8B-B14F-4D97-AF65-F5344CB8AC3E}">
        <p14:creationId xmlns:p14="http://schemas.microsoft.com/office/powerpoint/2010/main" val="3755092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idx="4294967295"/>
          </p:nvPr>
        </p:nvSpPr>
        <p:spPr>
          <a:xfrm>
            <a:off x="246888" y="428934"/>
            <a:ext cx="8516112" cy="1340257"/>
          </a:xfrm>
        </p:spPr>
        <p:txBody>
          <a:bodyPr anchor="ctr">
            <a:noAutofit/>
          </a:bodyPr>
          <a:lstStyle/>
          <a:p>
            <a:pPr algn="l" eaLnBrk="1" hangingPunct="1"/>
            <a:r>
              <a:rPr lang="en-US" sz="3400" dirty="0"/>
              <a:t>Figure 5.2</a:t>
            </a:r>
            <a:br>
              <a:rPr lang="en-US" sz="3400" dirty="0"/>
            </a:br>
            <a:r>
              <a:rPr lang="en-US" sz="3400" dirty="0"/>
              <a:t>The Greater the Curvature of the Lorenz Line, the Greater the Relative Degree of Inequality</a:t>
            </a:r>
            <a:endParaRPr lang="en-GB" sz="3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39" y="1955931"/>
            <a:ext cx="8360723" cy="4205595"/>
          </a:xfrm>
          <a:prstGeom prst="rect">
            <a:avLst/>
          </a:prstGeom>
        </p:spPr>
      </p:pic>
    </p:spTree>
    <p:extLst>
      <p:ext uri="{BB962C8B-B14F-4D97-AF65-F5344CB8AC3E}">
        <p14:creationId xmlns:p14="http://schemas.microsoft.com/office/powerpoint/2010/main" val="2828282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57200" y="1524000"/>
            <a:ext cx="8229600" cy="4525963"/>
          </a:xfrm>
        </p:spPr>
        <p:txBody>
          <a:bodyPr/>
          <a:lstStyle/>
          <a:p>
            <a:r>
              <a:rPr lang="en-US" dirty="0"/>
              <a:t>Equation=      </a:t>
            </a:r>
            <a:r>
              <a:rPr lang="en-US" u="sng" dirty="0"/>
              <a:t>value of area A</a:t>
            </a:r>
          </a:p>
          <a:p>
            <a:pPr>
              <a:buFontTx/>
              <a:buNone/>
            </a:pPr>
            <a:r>
              <a:rPr lang="en-US" dirty="0"/>
              <a:t>                      Value of area A + B</a:t>
            </a:r>
          </a:p>
          <a:p>
            <a:pPr>
              <a:buFontTx/>
              <a:buNone/>
            </a:pPr>
            <a:endParaRPr lang="en-US" dirty="0"/>
          </a:p>
          <a:p>
            <a:r>
              <a:rPr lang="en-US" dirty="0"/>
              <a:t>It will range from a value of 0 (perfect equality) to a value of 1 (perfect inequality)</a:t>
            </a:r>
          </a:p>
          <a:p>
            <a:endParaRPr lang="en-US" dirty="0"/>
          </a:p>
          <a:p>
            <a:r>
              <a:rPr lang="en-US" dirty="0"/>
              <a:t>Note that the value of area A + area B always equals 0.5. </a:t>
            </a:r>
          </a:p>
          <a:p>
            <a:endParaRPr lang="en-US" dirty="0"/>
          </a:p>
        </p:txBody>
      </p:sp>
      <p:sp>
        <p:nvSpPr>
          <p:cNvPr id="4" name="Slide Number Placeholder 5"/>
          <p:cNvSpPr>
            <a:spLocks noGrp="1"/>
          </p:cNvSpPr>
          <p:nvPr>
            <p:ph type="sldNum" sz="quarter" idx="12"/>
          </p:nvPr>
        </p:nvSpPr>
        <p:spPr/>
        <p:txBody>
          <a:bodyPr/>
          <a:lstStyle/>
          <a:p>
            <a:fld id="{8794C9A9-BC4B-489B-BC70-5DCCC5E2902E}" type="slidenum">
              <a:rPr lang="en-US"/>
              <a:pPr/>
              <a:t>16</a:t>
            </a:fld>
            <a:endParaRPr lang="en-US"/>
          </a:p>
        </p:txBody>
      </p:sp>
      <p:sp>
        <p:nvSpPr>
          <p:cNvPr id="10242" name="Rectangle 2"/>
          <p:cNvSpPr>
            <a:spLocks noGrp="1" noChangeArrowheads="1"/>
          </p:cNvSpPr>
          <p:nvPr>
            <p:ph type="title"/>
          </p:nvPr>
        </p:nvSpPr>
        <p:spPr>
          <a:xfrm>
            <a:off x="457200" y="457200"/>
            <a:ext cx="8229600" cy="1066800"/>
          </a:xfrm>
        </p:spPr>
        <p:txBody>
          <a:bodyPr/>
          <a:lstStyle/>
          <a:p>
            <a:r>
              <a:rPr lang="en-US" dirty="0">
                <a:solidFill>
                  <a:srgbClr val="FF0000"/>
                </a:solidFill>
              </a:rPr>
              <a:t>The </a:t>
            </a:r>
            <a:r>
              <a:rPr lang="en-US" dirty="0" err="1">
                <a:solidFill>
                  <a:srgbClr val="FF0000"/>
                </a:solidFill>
              </a:rPr>
              <a:t>Gini</a:t>
            </a:r>
            <a:r>
              <a:rPr lang="en-US" dirty="0">
                <a:solidFill>
                  <a:srgbClr val="FF0000"/>
                </a:solidFill>
              </a:rPr>
              <a:t> Coefficient</a:t>
            </a:r>
          </a:p>
        </p:txBody>
      </p:sp>
    </p:spTree>
    <p:extLst>
      <p:ext uri="{BB962C8B-B14F-4D97-AF65-F5344CB8AC3E}">
        <p14:creationId xmlns:p14="http://schemas.microsoft.com/office/powerpoint/2010/main" val="2612674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533400" y="1600200"/>
            <a:ext cx="8229600" cy="4324350"/>
          </a:xfrm>
        </p:spPr>
        <p:txBody>
          <a:bodyPr>
            <a:normAutofit fontScale="92500" lnSpcReduction="10000"/>
          </a:bodyPr>
          <a:lstStyle/>
          <a:p>
            <a:r>
              <a:rPr lang="en-US" dirty="0"/>
              <a:t>Relatively Low</a:t>
            </a:r>
          </a:p>
          <a:p>
            <a:pPr>
              <a:buFontTx/>
              <a:buNone/>
            </a:pPr>
            <a:r>
              <a:rPr lang="en-US" dirty="0"/>
              <a:t>	-  </a:t>
            </a:r>
            <a:r>
              <a:rPr lang="en-US" sz="3000" dirty="0"/>
              <a:t>Egypt, Cambodia, Croatia</a:t>
            </a:r>
            <a:br>
              <a:rPr lang="en-US" dirty="0"/>
            </a:br>
            <a:endParaRPr lang="en-US" dirty="0"/>
          </a:p>
          <a:p>
            <a:r>
              <a:rPr lang="en-US" dirty="0"/>
              <a:t>Relatively High</a:t>
            </a:r>
          </a:p>
          <a:p>
            <a:pPr lvl="1"/>
            <a:r>
              <a:rPr lang="en-US" sz="3000" dirty="0">
                <a:solidFill>
                  <a:schemeClr val="tx1"/>
                </a:solidFill>
              </a:rPr>
              <a:t>Zambia, Iran, Malaysia, Brazil</a:t>
            </a:r>
          </a:p>
          <a:p>
            <a:pPr lvl="1"/>
            <a:r>
              <a:rPr lang="en-US" sz="3000" dirty="0"/>
              <a:t>South Africa, the US </a:t>
            </a:r>
            <a:endParaRPr lang="en-US" sz="3000" dirty="0">
              <a:solidFill>
                <a:schemeClr val="tx1"/>
              </a:solidFill>
            </a:endParaRPr>
          </a:p>
          <a:p>
            <a:pPr lvl="1"/>
            <a:endParaRPr lang="en-US" sz="3200" dirty="0">
              <a:solidFill>
                <a:schemeClr val="tx1"/>
              </a:solidFill>
            </a:endParaRPr>
          </a:p>
          <a:p>
            <a:pPr lvl="1"/>
            <a:r>
              <a:rPr lang="en-US" sz="3200" dirty="0">
                <a:hlinkClick r:id="rId3"/>
              </a:rPr>
              <a:t>https://worldpopulationreview.com/country-rankings/gini-coefficient-by-country</a:t>
            </a:r>
            <a:endParaRPr lang="en-US" sz="3200" dirty="0"/>
          </a:p>
          <a:p>
            <a:pPr lvl="1"/>
            <a:endParaRPr lang="en-US" sz="3200" dirty="0"/>
          </a:p>
        </p:txBody>
      </p:sp>
      <p:sp>
        <p:nvSpPr>
          <p:cNvPr id="4" name="Slide Number Placeholder 5"/>
          <p:cNvSpPr>
            <a:spLocks noGrp="1"/>
          </p:cNvSpPr>
          <p:nvPr>
            <p:ph type="sldNum" sz="quarter" idx="12"/>
          </p:nvPr>
        </p:nvSpPr>
        <p:spPr/>
        <p:txBody>
          <a:bodyPr/>
          <a:lstStyle/>
          <a:p>
            <a:fld id="{3DEADBC0-FD3A-41D5-91E3-A659C0F86EB3}" type="slidenum">
              <a:rPr lang="en-US"/>
              <a:pPr/>
              <a:t>17</a:t>
            </a:fld>
            <a:endParaRPr lang="en-US"/>
          </a:p>
        </p:txBody>
      </p:sp>
      <p:sp>
        <p:nvSpPr>
          <p:cNvPr id="56322" name="Rectangle 2"/>
          <p:cNvSpPr>
            <a:spLocks noGrp="1" noChangeArrowheads="1"/>
          </p:cNvSpPr>
          <p:nvPr>
            <p:ph type="title"/>
          </p:nvPr>
        </p:nvSpPr>
        <p:spPr>
          <a:xfrm>
            <a:off x="533400" y="381000"/>
            <a:ext cx="8229600" cy="1066800"/>
          </a:xfrm>
        </p:spPr>
        <p:txBody>
          <a:bodyPr/>
          <a:lstStyle/>
          <a:p>
            <a:r>
              <a:rPr lang="en-US" dirty="0">
                <a:solidFill>
                  <a:srgbClr val="FF0000"/>
                </a:solidFill>
              </a:rPr>
              <a:t>Sample </a:t>
            </a:r>
            <a:r>
              <a:rPr lang="en-US" dirty="0" err="1">
                <a:solidFill>
                  <a:srgbClr val="FF0000"/>
                </a:solidFill>
              </a:rPr>
              <a:t>Gini</a:t>
            </a:r>
            <a:r>
              <a:rPr lang="en-US" dirty="0">
                <a:solidFill>
                  <a:srgbClr val="FF0000"/>
                </a:solidFill>
              </a:rPr>
              <a:t> Coefficients</a:t>
            </a:r>
          </a:p>
        </p:txBody>
      </p:sp>
    </p:spTree>
    <p:extLst>
      <p:ext uri="{BB962C8B-B14F-4D97-AF65-F5344CB8AC3E}">
        <p14:creationId xmlns:p14="http://schemas.microsoft.com/office/powerpoint/2010/main" val="3412947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457200" y="533400"/>
            <a:ext cx="8229600" cy="4525963"/>
          </a:xfrm>
        </p:spPr>
        <p:txBody>
          <a:bodyPr/>
          <a:lstStyle/>
          <a:p>
            <a:r>
              <a:rPr lang="en-US" b="1" u="sng" dirty="0">
                <a:solidFill>
                  <a:srgbClr val="FF0000"/>
                </a:solidFill>
              </a:rPr>
              <a:t>Problems with using the Gini and the Lorenz curve:  </a:t>
            </a:r>
            <a:br>
              <a:rPr lang="en-US" b="1" u="sng" dirty="0">
                <a:solidFill>
                  <a:srgbClr val="FF0000"/>
                </a:solidFill>
              </a:rPr>
            </a:br>
            <a:endParaRPr lang="en-US" b="1" u="sng" dirty="0">
              <a:solidFill>
                <a:srgbClr val="FF0000"/>
              </a:solidFill>
            </a:endParaRPr>
          </a:p>
          <a:p>
            <a:r>
              <a:rPr lang="en-US" dirty="0"/>
              <a:t>1)	Lorenz curves can intersect</a:t>
            </a:r>
          </a:p>
          <a:p>
            <a:r>
              <a:rPr lang="en-US" dirty="0"/>
              <a:t>2)	Curves with different shapes can generate the same </a:t>
            </a:r>
            <a:r>
              <a:rPr lang="en-US" dirty="0" err="1"/>
              <a:t>Gini</a:t>
            </a:r>
            <a:r>
              <a:rPr lang="en-US" dirty="0"/>
              <a:t> ratio. </a:t>
            </a:r>
          </a:p>
          <a:p>
            <a:r>
              <a:rPr lang="en-US" dirty="0"/>
              <a:t>3)	the measure is fairly sensitive to the distribution changes</a:t>
            </a:r>
          </a:p>
          <a:p>
            <a:endParaRPr lang="en-US" dirty="0"/>
          </a:p>
        </p:txBody>
      </p:sp>
      <p:sp>
        <p:nvSpPr>
          <p:cNvPr id="4" name="Slide Number Placeholder 5"/>
          <p:cNvSpPr>
            <a:spLocks noGrp="1"/>
          </p:cNvSpPr>
          <p:nvPr>
            <p:ph type="sldNum" sz="quarter" idx="12"/>
          </p:nvPr>
        </p:nvSpPr>
        <p:spPr/>
        <p:txBody>
          <a:bodyPr/>
          <a:lstStyle/>
          <a:p>
            <a:fld id="{F6CCEB13-81D4-4DD7-9A44-DDCA31C242E0}" type="slidenum">
              <a:rPr lang="en-US"/>
              <a:pPr/>
              <a:t>18</a:t>
            </a:fld>
            <a:endParaRPr lang="en-US"/>
          </a:p>
        </p:txBody>
      </p:sp>
    </p:spTree>
    <p:extLst>
      <p:ext uri="{BB962C8B-B14F-4D97-AF65-F5344CB8AC3E}">
        <p14:creationId xmlns:p14="http://schemas.microsoft.com/office/powerpoint/2010/main" val="1938006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84E4E1F-E62E-48CA-BA1F-A3BDE93718A4}" type="slidenum">
              <a:rPr lang="en-US" smtClean="0"/>
              <a:pPr>
                <a:defRPr/>
              </a:pPr>
              <a:t>19</a:t>
            </a:fld>
            <a:endParaRPr lang="en-US" dirty="0"/>
          </a:p>
        </p:txBody>
      </p:sp>
      <p:sp>
        <p:nvSpPr>
          <p:cNvPr id="14338" name="Rectangle 2"/>
          <p:cNvSpPr>
            <a:spLocks noGrp="1" noChangeArrowheads="1"/>
          </p:cNvSpPr>
          <p:nvPr>
            <p:ph type="title" idx="4294967295"/>
          </p:nvPr>
        </p:nvSpPr>
        <p:spPr>
          <a:xfrm>
            <a:off x="533400" y="303213"/>
            <a:ext cx="8610600" cy="992187"/>
          </a:xfrm>
        </p:spPr>
        <p:txBody>
          <a:bodyPr/>
          <a:lstStyle/>
          <a:p>
            <a:r>
              <a:rPr lang="en-US" altLang="en-US" sz="2800" dirty="0">
                <a:solidFill>
                  <a:srgbClr val="FF0000"/>
                </a:solidFill>
              </a:rPr>
              <a:t>Figure 5.4  Four Possible Lorenz Curves</a:t>
            </a:r>
            <a:endParaRPr lang="en-GB" altLang="en-US" sz="2800" dirty="0">
              <a:solidFill>
                <a:srgbClr val="FF0000"/>
              </a:solidFill>
            </a:endParaRPr>
          </a:p>
        </p:txBody>
      </p:sp>
      <p:pic>
        <p:nvPicPr>
          <p:cNvPr id="14339" name="Picture 6" descr="fig05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5291138" cy="4932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Box 2"/>
          <p:cNvSpPr txBox="1"/>
          <p:nvPr/>
        </p:nvSpPr>
        <p:spPr>
          <a:xfrm>
            <a:off x="7262981" y="1600200"/>
            <a:ext cx="1737976" cy="2308324"/>
          </a:xfrm>
          <a:prstGeom prst="rect">
            <a:avLst/>
          </a:prstGeom>
          <a:noFill/>
        </p:spPr>
        <p:txBody>
          <a:bodyPr wrap="none" rtlCol="0">
            <a:spAutoFit/>
          </a:bodyPr>
          <a:lstStyle/>
          <a:p>
            <a:r>
              <a:rPr lang="en-US" dirty="0">
                <a:solidFill>
                  <a:srgbClr val="7030A0"/>
                </a:solidFill>
              </a:rPr>
              <a:t>Curve A=</a:t>
            </a:r>
          </a:p>
          <a:p>
            <a:r>
              <a:rPr lang="en-US" dirty="0">
                <a:solidFill>
                  <a:srgbClr val="7030A0"/>
                </a:solidFill>
              </a:rPr>
              <a:t>Most equal</a:t>
            </a:r>
          </a:p>
          <a:p>
            <a:r>
              <a:rPr lang="en-US" dirty="0">
                <a:solidFill>
                  <a:srgbClr val="7030A0"/>
                </a:solidFill>
              </a:rPr>
              <a:t>Curve D= </a:t>
            </a:r>
          </a:p>
          <a:p>
            <a:r>
              <a:rPr lang="en-US" dirty="0">
                <a:solidFill>
                  <a:srgbClr val="7030A0"/>
                </a:solidFill>
              </a:rPr>
              <a:t>Least equal</a:t>
            </a:r>
          </a:p>
          <a:p>
            <a:r>
              <a:rPr lang="en-US" dirty="0">
                <a:solidFill>
                  <a:srgbClr val="7030A0"/>
                </a:solidFill>
              </a:rPr>
              <a:t>What about</a:t>
            </a:r>
          </a:p>
          <a:p>
            <a:r>
              <a:rPr lang="en-US" dirty="0">
                <a:solidFill>
                  <a:srgbClr val="7030A0"/>
                </a:solidFill>
              </a:rPr>
              <a:t>The other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16BB-BE47-6000-5544-C03C1C87D5EB}"/>
              </a:ext>
            </a:extLst>
          </p:cNvPr>
          <p:cNvSpPr>
            <a:spLocks noGrp="1"/>
          </p:cNvSpPr>
          <p:nvPr>
            <p:ph type="title"/>
          </p:nvPr>
        </p:nvSpPr>
        <p:spPr/>
        <p:txBody>
          <a:bodyPr/>
          <a:lstStyle/>
          <a:p>
            <a:r>
              <a:rPr lang="en-US" dirty="0"/>
              <a:t>Omissions</a:t>
            </a:r>
          </a:p>
        </p:txBody>
      </p:sp>
      <p:sp>
        <p:nvSpPr>
          <p:cNvPr id="3" name="Content Placeholder 2">
            <a:extLst>
              <a:ext uri="{FF2B5EF4-FFF2-40B4-BE49-F238E27FC236}">
                <a16:creationId xmlns:a16="http://schemas.microsoft.com/office/drawing/2014/main" id="{F76E34DD-5F6F-1C1B-619B-C974F72557A7}"/>
              </a:ext>
            </a:extLst>
          </p:cNvPr>
          <p:cNvSpPr>
            <a:spLocks noGrp="1"/>
          </p:cNvSpPr>
          <p:nvPr>
            <p:ph idx="1"/>
          </p:nvPr>
        </p:nvSpPr>
        <p:spPr/>
        <p:txBody>
          <a:bodyPr/>
          <a:lstStyle/>
          <a:p>
            <a:r>
              <a:rPr lang="en-US" altLang="en-US" dirty="0"/>
              <a:t>Omit: functional distributions, calculating the poverty headcount and Foster-Greer-</a:t>
            </a:r>
            <a:r>
              <a:rPr lang="en-US" altLang="en-US" dirty="0" err="1"/>
              <a:t>Thorbecke</a:t>
            </a:r>
            <a:r>
              <a:rPr lang="en-US" altLang="en-US" dirty="0"/>
              <a:t> index, Dualistic Development, details of Multi-Dimensional Poverty Index. </a:t>
            </a:r>
            <a:br>
              <a:rPr lang="en-US" altLang="en-US" dirty="0"/>
            </a:br>
            <a:r>
              <a:rPr lang="en-US" altLang="en-US" dirty="0"/>
              <a:t>Omit the appendix</a:t>
            </a:r>
          </a:p>
          <a:p>
            <a:r>
              <a:rPr lang="en-US" altLang="en-US" dirty="0"/>
              <a:t>As always refer to these class notes. </a:t>
            </a:r>
          </a:p>
          <a:p>
            <a:endParaRPr lang="en-US" dirty="0"/>
          </a:p>
        </p:txBody>
      </p:sp>
    </p:spTree>
    <p:extLst>
      <p:ext uri="{BB962C8B-B14F-4D97-AF65-F5344CB8AC3E}">
        <p14:creationId xmlns:p14="http://schemas.microsoft.com/office/powerpoint/2010/main" val="371762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782"/>
            <a:ext cx="8229600" cy="794141"/>
          </a:xfrm>
        </p:spPr>
        <p:txBody>
          <a:bodyPr>
            <a:normAutofit/>
          </a:bodyPr>
          <a:lstStyle/>
          <a:p>
            <a:r>
              <a:rPr lang="en-US" sz="3400" dirty="0"/>
              <a:t>Monotonicity and Distributional Sensitivity</a:t>
            </a:r>
          </a:p>
        </p:txBody>
      </p:sp>
      <p:sp>
        <p:nvSpPr>
          <p:cNvPr id="3" name="Content Placeholder 2"/>
          <p:cNvSpPr>
            <a:spLocks noGrp="1"/>
          </p:cNvSpPr>
          <p:nvPr>
            <p:ph idx="1"/>
          </p:nvPr>
        </p:nvSpPr>
        <p:spPr>
          <a:xfrm>
            <a:off x="228600" y="1105552"/>
            <a:ext cx="8567928" cy="5317444"/>
          </a:xfrm>
        </p:spPr>
        <p:txBody>
          <a:bodyPr>
            <a:normAutofit fontScale="85000" lnSpcReduction="10000"/>
          </a:bodyPr>
          <a:lstStyle/>
          <a:p>
            <a:pPr>
              <a:lnSpc>
                <a:spcPct val="120000"/>
              </a:lnSpc>
            </a:pPr>
            <a:r>
              <a:rPr lang="en-US" b="1" u="sng" dirty="0"/>
              <a:t>Monotonicity principle</a:t>
            </a:r>
            <a:r>
              <a:rPr lang="en-US" dirty="0"/>
              <a:t>: If you add income to someone below the poverty line, all other incomes held constant, poverty </a:t>
            </a:r>
            <a:r>
              <a:rPr lang="en-US" dirty="0">
                <a:solidFill>
                  <a:srgbClr val="FF0000"/>
                </a:solidFill>
              </a:rPr>
              <a:t>falls</a:t>
            </a:r>
          </a:p>
          <a:p>
            <a:pPr>
              <a:lnSpc>
                <a:spcPct val="120000"/>
              </a:lnSpc>
            </a:pPr>
            <a:r>
              <a:rPr lang="en-US" b="1" u="sng" dirty="0"/>
              <a:t>Distributional sensitivity principle</a:t>
            </a:r>
            <a:r>
              <a:rPr lang="en-US" dirty="0"/>
              <a:t>: if you transfer income from a poor person to a richer person (even if the “richer” person is also below the poverty line), the resulting economy is deemed </a:t>
            </a:r>
            <a:r>
              <a:rPr lang="en-US" dirty="0">
                <a:solidFill>
                  <a:srgbClr val="FF0000"/>
                </a:solidFill>
              </a:rPr>
              <a:t>strictly poorer</a:t>
            </a:r>
            <a:br>
              <a:rPr lang="en-US" dirty="0"/>
            </a:br>
            <a:endParaRPr lang="en-US" dirty="0">
              <a:solidFill>
                <a:srgbClr val="373CD4"/>
              </a:solidFill>
            </a:endParaRPr>
          </a:p>
          <a:p>
            <a:pPr>
              <a:lnSpc>
                <a:spcPct val="120000"/>
              </a:lnSpc>
            </a:pPr>
            <a:r>
              <a:rPr lang="en-US" dirty="0"/>
              <a:t>These principles clarify what is lacking in some widely used measures such as the simple headcount and headcount ratio </a:t>
            </a:r>
          </a:p>
        </p:txBody>
      </p:sp>
    </p:spTree>
    <p:extLst>
      <p:ext uri="{BB962C8B-B14F-4D97-AF65-F5344CB8AC3E}">
        <p14:creationId xmlns:p14="http://schemas.microsoft.com/office/powerpoint/2010/main" val="625706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ChangeArrowheads="1"/>
          </p:cNvSpPr>
          <p:nvPr>
            <p:ph type="title" idx="4294967295"/>
          </p:nvPr>
        </p:nvSpPr>
        <p:spPr>
          <a:xfrm>
            <a:off x="457200" y="231177"/>
            <a:ext cx="8229600" cy="882450"/>
          </a:xfrm>
        </p:spPr>
        <p:txBody>
          <a:bodyPr anchor="ctr">
            <a:normAutofit/>
          </a:bodyPr>
          <a:lstStyle/>
          <a:p>
            <a:r>
              <a:rPr lang="en-US" sz="3400" dirty="0"/>
              <a:t>5.2 Measuring Absolute Poverty</a:t>
            </a:r>
          </a:p>
        </p:txBody>
      </p:sp>
      <p:sp>
        <p:nvSpPr>
          <p:cNvPr id="25606" name="Rectangle 6"/>
          <p:cNvSpPr>
            <a:spLocks noGrp="1" noChangeArrowheads="1"/>
          </p:cNvSpPr>
          <p:nvPr>
            <p:ph type="body" idx="4294967295"/>
          </p:nvPr>
        </p:nvSpPr>
        <p:spPr>
          <a:xfrm>
            <a:off x="219456" y="1362456"/>
            <a:ext cx="8229600" cy="4525963"/>
          </a:xfrm>
        </p:spPr>
        <p:txBody>
          <a:bodyPr rIns="91440"/>
          <a:lstStyle/>
          <a:p>
            <a:r>
              <a:rPr lang="en-US" sz="2800" dirty="0"/>
              <a:t>Headcount Index: </a:t>
            </a:r>
            <a:r>
              <a:rPr lang="en-US" sz="2800" i="1" dirty="0"/>
              <a:t>H/N</a:t>
            </a:r>
          </a:p>
          <a:p>
            <a:pPr lvl="1" indent="-342900"/>
            <a:r>
              <a:rPr lang="en-US" sz="2400" dirty="0"/>
              <a:t>Where </a:t>
            </a:r>
            <a:r>
              <a:rPr lang="en-US" sz="2400" i="1" dirty="0"/>
              <a:t>H </a:t>
            </a:r>
            <a:r>
              <a:rPr lang="en-US" sz="2400" dirty="0"/>
              <a:t>is the number of persons who are poor and N is the total number of people in the economy; H/N is the </a:t>
            </a:r>
            <a:r>
              <a:rPr lang="en-US" sz="2400" i="1" dirty="0"/>
              <a:t>fraction who are poor</a:t>
            </a:r>
          </a:p>
          <a:p>
            <a:pPr>
              <a:lnSpc>
                <a:spcPts val="3200"/>
              </a:lnSpc>
              <a:spcBef>
                <a:spcPts val="600"/>
              </a:spcBef>
            </a:pPr>
            <a:r>
              <a:rPr lang="en-US" sz="2800" dirty="0"/>
              <a:t>Does not meet desirable properties and accordingly is likely to cause incentive problems.</a:t>
            </a:r>
            <a:r>
              <a:rPr lang="en-US" sz="3600" dirty="0"/>
              <a:t> </a:t>
            </a:r>
            <a:endParaRPr lang="en-US" sz="2800" dirty="0"/>
          </a:p>
        </p:txBody>
      </p:sp>
    </p:spTree>
    <p:extLst>
      <p:ext uri="{BB962C8B-B14F-4D97-AF65-F5344CB8AC3E}">
        <p14:creationId xmlns:p14="http://schemas.microsoft.com/office/powerpoint/2010/main" val="314252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246185" y="158496"/>
            <a:ext cx="8669215" cy="808456"/>
          </a:xfrm>
        </p:spPr>
        <p:txBody>
          <a:bodyPr anchor="ctr">
            <a:noAutofit/>
          </a:bodyPr>
          <a:lstStyle/>
          <a:p>
            <a:pPr eaLnBrk="1" hangingPunct="1"/>
            <a:r>
              <a:rPr lang="en-US" sz="2800" dirty="0"/>
              <a:t>Unintended Policy Incentives of Using Headcount Measures</a:t>
            </a:r>
            <a:endParaRPr lang="en-GB" sz="2800" dirty="0"/>
          </a:p>
        </p:txBody>
      </p:sp>
      <p:sp>
        <p:nvSpPr>
          <p:cNvPr id="19461" name="Rectangle 3"/>
          <p:cNvSpPr>
            <a:spLocks noGrp="1" noChangeArrowheads="1"/>
          </p:cNvSpPr>
          <p:nvPr>
            <p:ph idx="1"/>
          </p:nvPr>
        </p:nvSpPr>
        <p:spPr>
          <a:xfrm>
            <a:off x="126603" y="966952"/>
            <a:ext cx="8694204" cy="4929554"/>
          </a:xfrm>
        </p:spPr>
        <p:txBody>
          <a:bodyPr rIns="91440">
            <a:normAutofit lnSpcReduction="10000"/>
          </a:bodyPr>
          <a:lstStyle/>
          <a:p>
            <a:r>
              <a:rPr lang="en-US" sz="2400" dirty="0"/>
              <a:t>When agencies are told their mission includes poverty reduction…</a:t>
            </a:r>
          </a:p>
          <a:p>
            <a:r>
              <a:rPr lang="en-US" sz="2400" dirty="0"/>
              <a:t>Measuring poverty by headcount or fraction poor creates incentive to report improvements in these measures; this plausibly focuses efforts toward those closer to poverty line</a:t>
            </a:r>
          </a:p>
          <a:p>
            <a:r>
              <a:rPr lang="en-US" sz="2400" dirty="0"/>
              <a:t>Circumstantial evidence: </a:t>
            </a:r>
          </a:p>
          <a:p>
            <a:pPr lvl="1"/>
            <a:r>
              <a:rPr lang="en-US" sz="2400" dirty="0"/>
              <a:t>Incumbent politicians frame poverty progress in terms of headcount or fraction – staff would anticipate and want favorable results - by this measure - to report </a:t>
            </a:r>
          </a:p>
          <a:p>
            <a:pPr lvl="1"/>
            <a:r>
              <a:rPr lang="en-US" sz="2400" dirty="0"/>
              <a:t>Government policy exhibits “urban bias,” e.g. emphasizing job creation for the poor in cities - who are closer to the poverty line </a:t>
            </a:r>
          </a:p>
          <a:p>
            <a:pPr lvl="1"/>
            <a:r>
              <a:rPr lang="en-US" sz="2400" dirty="0"/>
              <a:t>Reports: NGOs work near main roads, or district towns, easier-to-reach; if so, people assisted are less poor on average  </a:t>
            </a:r>
          </a:p>
        </p:txBody>
      </p:sp>
    </p:spTree>
    <p:extLst>
      <p:ext uri="{BB962C8B-B14F-4D97-AF65-F5344CB8AC3E}">
        <p14:creationId xmlns:p14="http://schemas.microsoft.com/office/powerpoint/2010/main" val="3271869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ChangeArrowheads="1"/>
          </p:cNvSpPr>
          <p:nvPr>
            <p:ph type="title" idx="4294967295"/>
          </p:nvPr>
        </p:nvSpPr>
        <p:spPr>
          <a:xfrm>
            <a:off x="457200" y="100902"/>
            <a:ext cx="8229600" cy="1143000"/>
          </a:xfrm>
        </p:spPr>
        <p:txBody>
          <a:bodyPr anchor="ctr">
            <a:normAutofit/>
          </a:bodyPr>
          <a:lstStyle/>
          <a:p>
            <a:r>
              <a:rPr lang="en-US" sz="3400" dirty="0"/>
              <a:t>5.2 Measuring Absolute Poverty</a:t>
            </a:r>
          </a:p>
        </p:txBody>
      </p:sp>
      <p:sp>
        <p:nvSpPr>
          <p:cNvPr id="25606" name="Rectangle 6"/>
          <p:cNvSpPr>
            <a:spLocks noGrp="1" noChangeArrowheads="1"/>
          </p:cNvSpPr>
          <p:nvPr>
            <p:ph type="body" idx="4294967295"/>
          </p:nvPr>
        </p:nvSpPr>
        <p:spPr>
          <a:xfrm>
            <a:off x="201168" y="1572768"/>
            <a:ext cx="8229600" cy="4525963"/>
          </a:xfrm>
        </p:spPr>
        <p:txBody>
          <a:bodyPr rIns="91440">
            <a:normAutofit/>
          </a:bodyPr>
          <a:lstStyle/>
          <a:p>
            <a:r>
              <a:rPr lang="en-US" sz="2800" dirty="0"/>
              <a:t>Total poverty gap:</a:t>
            </a:r>
            <a:endParaRPr lang="en-US" sz="3600" dirty="0"/>
          </a:p>
          <a:p>
            <a:pPr lvl="1"/>
            <a:r>
              <a:rPr lang="en-US" sz="2400" dirty="0"/>
              <a:t>Where </a:t>
            </a:r>
            <a:r>
              <a:rPr lang="en-US" sz="2400" i="1" dirty="0"/>
              <a:t>Y</a:t>
            </a:r>
            <a:r>
              <a:rPr lang="en-US" sz="2400" i="1" baseline="-25000" dirty="0"/>
              <a:t>p</a:t>
            </a:r>
            <a:r>
              <a:rPr lang="en-US" sz="2400" dirty="0"/>
              <a:t> is the absolute poverty line; and </a:t>
            </a:r>
            <a:r>
              <a:rPr lang="en-US" sz="2400" i="1" dirty="0"/>
              <a:t>Y</a:t>
            </a:r>
            <a:r>
              <a:rPr lang="en-US" sz="2400" i="1" baseline="-25000" dirty="0"/>
              <a:t>i</a:t>
            </a:r>
            <a:r>
              <a:rPr lang="en-US" sz="2400" dirty="0"/>
              <a:t> the income of the </a:t>
            </a:r>
            <a:r>
              <a:rPr lang="en-US" sz="2400" i="1" dirty="0"/>
              <a:t>i</a:t>
            </a:r>
            <a:r>
              <a:rPr lang="en-US" sz="2400" dirty="0"/>
              <a:t>th poor person  (note we will not calculate this or the Foster-Greer-</a:t>
            </a:r>
            <a:r>
              <a:rPr lang="en-US" sz="2400" dirty="0" err="1"/>
              <a:t>Thorbecke</a:t>
            </a:r>
            <a:r>
              <a:rPr lang="en-US" sz="2400" dirty="0"/>
              <a:t> Index). Measures the extent to which each person’s income falls below the absolute poverty line…</a:t>
            </a:r>
          </a:p>
          <a:p>
            <a:pPr marL="457200" lvl="1" indent="0">
              <a:buNone/>
            </a:pPr>
            <a:endParaRPr lang="en-US" sz="2400" i="1" dirty="0"/>
          </a:p>
          <a:p>
            <a:pPr lvl="1" eaLnBrk="1" hangingPunct="1">
              <a:buFontTx/>
              <a:buNone/>
            </a:pPr>
            <a:endParaRPr lang="en-US" sz="2400" dirty="0"/>
          </a:p>
        </p:txBody>
      </p:sp>
      <p:graphicFrame>
        <p:nvGraphicFramePr>
          <p:cNvPr id="25602" name="Object 2"/>
          <p:cNvGraphicFramePr>
            <a:graphicFrameLocks noChangeAspect="1"/>
          </p:cNvGraphicFramePr>
          <p:nvPr>
            <p:extLst>
              <p:ext uri="{D42A27DB-BD31-4B8C-83A1-F6EECF244321}">
                <p14:modId xmlns:p14="http://schemas.microsoft.com/office/powerpoint/2010/main" val="2468207595"/>
              </p:ext>
            </p:extLst>
          </p:nvPr>
        </p:nvGraphicFramePr>
        <p:xfrm>
          <a:off x="2053112" y="3951890"/>
          <a:ext cx="3071813" cy="1240220"/>
        </p:xfrm>
        <a:graphic>
          <a:graphicData uri="http://schemas.openxmlformats.org/presentationml/2006/ole">
            <mc:AlternateContent xmlns:mc="http://schemas.openxmlformats.org/markup-compatibility/2006">
              <mc:Choice xmlns:v="urn:schemas-microsoft-com:vml" Requires="v">
                <p:oleObj name="Equation" r:id="rId3" imgW="1181100" imgH="457200" progId="Equation.3">
                  <p:embed/>
                </p:oleObj>
              </mc:Choice>
              <mc:Fallback>
                <p:oleObj name="Equation" r:id="rId3" imgW="1181100" imgH="457200" progId="Equation.3">
                  <p:embed/>
                  <p:pic>
                    <p:nvPicPr>
                      <p:cNvPr id="25602" name="Object 2"/>
                      <p:cNvPicPr>
                        <a:picLocks noChangeAspect="1" noChangeArrowheads="1"/>
                      </p:cNvPicPr>
                      <p:nvPr/>
                    </p:nvPicPr>
                    <p:blipFill>
                      <a:blip r:embed="rId4"/>
                      <a:srcRect/>
                      <a:stretch>
                        <a:fillRect/>
                      </a:stretch>
                    </p:blipFill>
                    <p:spPr bwMode="auto">
                      <a:xfrm>
                        <a:off x="2053112" y="3951890"/>
                        <a:ext cx="3071813" cy="1240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140242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idx="4294967295"/>
          </p:nvPr>
        </p:nvSpPr>
        <p:spPr>
          <a:xfrm>
            <a:off x="246888" y="256350"/>
            <a:ext cx="8229600" cy="1143000"/>
          </a:xfrm>
        </p:spPr>
        <p:txBody>
          <a:bodyPr anchor="ctr">
            <a:normAutofit/>
          </a:bodyPr>
          <a:lstStyle/>
          <a:p>
            <a:pPr algn="l" eaLnBrk="1" hangingPunct="1"/>
            <a:r>
              <a:rPr lang="en-US" sz="3400" dirty="0"/>
              <a:t>Figure 5.5</a:t>
            </a:r>
            <a:br>
              <a:rPr lang="en-US" sz="3400" dirty="0"/>
            </a:br>
            <a:r>
              <a:rPr lang="en-US" sz="3400" dirty="0"/>
              <a:t>Measuring the Total Poverty Gap</a:t>
            </a:r>
            <a:endParaRPr lang="en-GB" sz="3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835" y="1792461"/>
            <a:ext cx="8444330" cy="3756154"/>
          </a:xfrm>
          <a:prstGeom prst="rect">
            <a:avLst/>
          </a:prstGeom>
        </p:spPr>
      </p:pic>
    </p:spTree>
    <p:extLst>
      <p:ext uri="{BB962C8B-B14F-4D97-AF65-F5344CB8AC3E}">
        <p14:creationId xmlns:p14="http://schemas.microsoft.com/office/powerpoint/2010/main" val="3755929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4" name="Rectangle 1030"/>
          <p:cNvSpPr>
            <a:spLocks noGrp="1" noChangeArrowheads="1"/>
          </p:cNvSpPr>
          <p:nvPr>
            <p:ph type="body" idx="4294967295"/>
          </p:nvPr>
        </p:nvSpPr>
        <p:spPr>
          <a:xfrm>
            <a:off x="201168" y="1322602"/>
            <a:ext cx="8229600" cy="4525963"/>
          </a:xfrm>
        </p:spPr>
        <p:txBody>
          <a:bodyPr rIns="91440">
            <a:normAutofit/>
          </a:bodyPr>
          <a:lstStyle/>
          <a:p>
            <a:r>
              <a:rPr lang="en-US" sz="2800" dirty="0"/>
              <a:t>Average poverty gap (APG):</a:t>
            </a:r>
          </a:p>
          <a:p>
            <a:pPr lvl="1" eaLnBrk="1" hangingPunct="1"/>
            <a:endParaRPr lang="en-US" sz="2400" dirty="0"/>
          </a:p>
          <a:p>
            <a:pPr lvl="1" eaLnBrk="1" hangingPunct="1"/>
            <a:endParaRPr lang="en-US" sz="2400" dirty="0"/>
          </a:p>
          <a:p>
            <a:pPr marL="457200" lvl="1" indent="0" eaLnBrk="1" hangingPunct="1">
              <a:buNone/>
            </a:pPr>
            <a:endParaRPr lang="en-US" sz="2400" dirty="0"/>
          </a:p>
          <a:p>
            <a:pPr marL="685800" lvl="1" indent="-320675"/>
            <a:r>
              <a:rPr lang="en-US" sz="2400" dirty="0"/>
              <a:t>Where </a:t>
            </a:r>
            <a:r>
              <a:rPr lang="en-US" sz="2400" b="1" i="1" dirty="0"/>
              <a:t>N</a:t>
            </a:r>
            <a:r>
              <a:rPr lang="en-US" sz="2400" dirty="0"/>
              <a:t> is number of persons in the economy</a:t>
            </a:r>
          </a:p>
          <a:p>
            <a:pPr marL="685800" lvl="1" indent="-320675"/>
            <a:r>
              <a:rPr lang="en-US" sz="2400" dirty="0"/>
              <a:t>TPG is total poverty gap</a:t>
            </a:r>
          </a:p>
          <a:p>
            <a:pPr marL="685800" lvl="1" indent="-320675"/>
            <a:r>
              <a:rPr lang="en-US" sz="2400" dirty="0"/>
              <a:t>Note: normalized poverty gap, NPG = APG/</a:t>
            </a:r>
            <a:r>
              <a:rPr lang="en-US" sz="2400" i="1" dirty="0"/>
              <a:t>Y</a:t>
            </a:r>
            <a:r>
              <a:rPr lang="en-US" sz="2400" i="1" baseline="-25000" dirty="0"/>
              <a:t>p</a:t>
            </a:r>
          </a:p>
          <a:p>
            <a:pPr lvl="1" eaLnBrk="1" hangingPunct="1"/>
            <a:endParaRPr lang="en-US" sz="2400" dirty="0"/>
          </a:p>
        </p:txBody>
      </p:sp>
      <p:graphicFrame>
        <p:nvGraphicFramePr>
          <p:cNvPr id="27650" name="Object 2"/>
          <p:cNvGraphicFramePr>
            <a:graphicFrameLocks noChangeAspect="1"/>
          </p:cNvGraphicFramePr>
          <p:nvPr>
            <p:extLst>
              <p:ext uri="{D42A27DB-BD31-4B8C-83A1-F6EECF244321}">
                <p14:modId xmlns:p14="http://schemas.microsoft.com/office/powerpoint/2010/main" val="3030545124"/>
              </p:ext>
            </p:extLst>
          </p:nvPr>
        </p:nvGraphicFramePr>
        <p:xfrm>
          <a:off x="1557126" y="2067195"/>
          <a:ext cx="1965325" cy="947737"/>
        </p:xfrm>
        <a:graphic>
          <a:graphicData uri="http://schemas.openxmlformats.org/presentationml/2006/ole">
            <mc:AlternateContent xmlns:mc="http://schemas.openxmlformats.org/markup-compatibility/2006">
              <mc:Choice xmlns:v="urn:schemas-microsoft-com:vml" Requires="v">
                <p:oleObj name="Equation" r:id="rId3" imgW="812800" imgH="393700" progId="Equation.3">
                  <p:embed/>
                </p:oleObj>
              </mc:Choice>
              <mc:Fallback>
                <p:oleObj name="Equation" r:id="rId3" imgW="812800" imgH="393700" progId="Equation.3">
                  <p:embed/>
                  <p:pic>
                    <p:nvPicPr>
                      <p:cNvPr id="27650" name="Object 2"/>
                      <p:cNvPicPr>
                        <a:picLocks noChangeAspect="1" noChangeArrowheads="1"/>
                      </p:cNvPicPr>
                      <p:nvPr/>
                    </p:nvPicPr>
                    <p:blipFill>
                      <a:blip r:embed="rId4"/>
                      <a:srcRect/>
                      <a:stretch>
                        <a:fillRect/>
                      </a:stretch>
                    </p:blipFill>
                    <p:spPr bwMode="auto">
                      <a:xfrm>
                        <a:off x="1557126" y="2067195"/>
                        <a:ext cx="1965325" cy="9477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 name="Rectangle 5"/>
          <p:cNvSpPr txBox="1">
            <a:spLocks noChangeArrowheads="1"/>
          </p:cNvSpPr>
          <p:nvPr/>
        </p:nvSpPr>
        <p:spPr bwMode="auto">
          <a:xfrm>
            <a:off x="800100" y="239553"/>
            <a:ext cx="7543800" cy="86506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a:lstStyle>
          <a:p>
            <a:pPr algn="ctr"/>
            <a:r>
              <a:rPr lang="en-US" sz="3400" dirty="0">
                <a:solidFill>
                  <a:srgbClr val="007FA3"/>
                </a:solidFill>
              </a:rPr>
              <a:t>5.2 Measuring Absolute Poverty</a:t>
            </a:r>
          </a:p>
        </p:txBody>
      </p:sp>
    </p:spTree>
    <p:extLst>
      <p:ext uri="{BB962C8B-B14F-4D97-AF65-F5344CB8AC3E}">
        <p14:creationId xmlns:p14="http://schemas.microsoft.com/office/powerpoint/2010/main" val="1618477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8" name="Rectangle 1030"/>
          <p:cNvSpPr>
            <a:spLocks noGrp="1" noChangeArrowheads="1"/>
          </p:cNvSpPr>
          <p:nvPr>
            <p:ph type="body" idx="4294967295"/>
          </p:nvPr>
        </p:nvSpPr>
        <p:spPr>
          <a:xfrm>
            <a:off x="207035" y="1328481"/>
            <a:ext cx="8229600" cy="4525963"/>
          </a:xfrm>
        </p:spPr>
        <p:txBody>
          <a:bodyPr rIns="91440">
            <a:normAutofit/>
          </a:bodyPr>
          <a:lstStyle/>
          <a:p>
            <a:pPr eaLnBrk="1" hangingPunct="1"/>
            <a:r>
              <a:rPr lang="en-US" sz="2800" dirty="0"/>
              <a:t>Measuring Absolute Poverty</a:t>
            </a:r>
          </a:p>
          <a:p>
            <a:pPr marL="698500" lvl="1" indent="-327025" eaLnBrk="1" hangingPunct="1"/>
            <a:r>
              <a:rPr lang="en-US" sz="2400" dirty="0"/>
              <a:t>Average income shortfall (AIS):</a:t>
            </a:r>
          </a:p>
          <a:p>
            <a:pPr marL="698500" lvl="1" indent="-327025" eaLnBrk="1" hangingPunct="1"/>
            <a:endParaRPr lang="en-US" sz="2400" dirty="0"/>
          </a:p>
          <a:p>
            <a:pPr marL="698500" lvl="1" indent="-327025" eaLnBrk="1" hangingPunct="1"/>
            <a:endParaRPr lang="en-US" sz="2400" dirty="0"/>
          </a:p>
          <a:p>
            <a:pPr marL="698500" lvl="1" indent="-327025" eaLnBrk="1" hangingPunct="1"/>
            <a:endParaRPr lang="en-US" sz="2400" dirty="0"/>
          </a:p>
          <a:p>
            <a:pPr marL="698500" lvl="1" indent="-327025" eaLnBrk="1" hangingPunct="1"/>
            <a:r>
              <a:rPr lang="en-US" sz="2400" dirty="0"/>
              <a:t>Where H is number of poor persons</a:t>
            </a:r>
          </a:p>
          <a:p>
            <a:pPr marL="698500" lvl="1" indent="-327025" eaLnBrk="1" hangingPunct="1"/>
            <a:r>
              <a:rPr lang="en-US" sz="2400" dirty="0"/>
              <a:t>TPG is total poverty gap</a:t>
            </a:r>
          </a:p>
          <a:p>
            <a:pPr marL="698500" lvl="1" indent="-327025" eaLnBrk="1" hangingPunct="1"/>
            <a:r>
              <a:rPr lang="en-US" sz="2400" dirty="0"/>
              <a:t>Note: Normalized income shortfall, NIS = AIS/</a:t>
            </a:r>
            <a:r>
              <a:rPr lang="en-US" sz="2400" i="1" dirty="0"/>
              <a:t>Y</a:t>
            </a:r>
            <a:r>
              <a:rPr lang="en-US" sz="2400" i="1" baseline="-25000" dirty="0"/>
              <a:t>p</a:t>
            </a:r>
          </a:p>
        </p:txBody>
      </p:sp>
      <p:graphicFrame>
        <p:nvGraphicFramePr>
          <p:cNvPr id="28674" name="Object 2"/>
          <p:cNvGraphicFramePr>
            <a:graphicFrameLocks noChangeAspect="1"/>
          </p:cNvGraphicFramePr>
          <p:nvPr>
            <p:extLst>
              <p:ext uri="{D42A27DB-BD31-4B8C-83A1-F6EECF244321}">
                <p14:modId xmlns:p14="http://schemas.microsoft.com/office/powerpoint/2010/main" val="3328775843"/>
              </p:ext>
            </p:extLst>
          </p:nvPr>
        </p:nvGraphicFramePr>
        <p:xfrm>
          <a:off x="1634647" y="2436999"/>
          <a:ext cx="1860550" cy="944562"/>
        </p:xfrm>
        <a:graphic>
          <a:graphicData uri="http://schemas.openxmlformats.org/presentationml/2006/ole">
            <mc:AlternateContent xmlns:mc="http://schemas.openxmlformats.org/markup-compatibility/2006">
              <mc:Choice xmlns:v="urn:schemas-microsoft-com:vml" Requires="v">
                <p:oleObj name="Equation" r:id="rId3" imgW="749300" imgH="393700" progId="Equation.3">
                  <p:embed/>
                </p:oleObj>
              </mc:Choice>
              <mc:Fallback>
                <p:oleObj name="Equation" r:id="rId3" imgW="749300" imgH="393700" progId="Equation.3">
                  <p:embed/>
                  <p:pic>
                    <p:nvPicPr>
                      <p:cNvPr id="28674" name="Object 2"/>
                      <p:cNvPicPr>
                        <a:picLocks noChangeAspect="1" noChangeArrowheads="1"/>
                      </p:cNvPicPr>
                      <p:nvPr/>
                    </p:nvPicPr>
                    <p:blipFill>
                      <a:blip r:embed="rId4"/>
                      <a:srcRect/>
                      <a:stretch>
                        <a:fillRect/>
                      </a:stretch>
                    </p:blipFill>
                    <p:spPr bwMode="auto">
                      <a:xfrm>
                        <a:off x="1634647" y="2436999"/>
                        <a:ext cx="1860550" cy="9445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 name="Rectangle 5"/>
          <p:cNvSpPr txBox="1">
            <a:spLocks noChangeArrowheads="1"/>
          </p:cNvSpPr>
          <p:nvPr/>
        </p:nvSpPr>
        <p:spPr bwMode="auto">
          <a:xfrm>
            <a:off x="446729" y="146086"/>
            <a:ext cx="8250543" cy="1034744"/>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a:lstStyle>
          <a:p>
            <a:pPr algn="ctr"/>
            <a:r>
              <a:rPr lang="en-US" sz="3400" dirty="0">
                <a:solidFill>
                  <a:srgbClr val="007FA3"/>
                </a:solidFill>
              </a:rPr>
              <a:t>5.2 Measuring Absolute Poverty (Continued)</a:t>
            </a:r>
          </a:p>
        </p:txBody>
      </p:sp>
    </p:spTree>
    <p:extLst>
      <p:ext uri="{BB962C8B-B14F-4D97-AF65-F5344CB8AC3E}">
        <p14:creationId xmlns:p14="http://schemas.microsoft.com/office/powerpoint/2010/main" val="928806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84E4E1F-E62E-48CA-BA1F-A3BDE93718A4}" type="slidenum">
              <a:rPr lang="en-US" smtClean="0"/>
              <a:pPr>
                <a:defRPr/>
              </a:pPr>
              <a:t>27</a:t>
            </a:fld>
            <a:endParaRPr lang="en-US" dirty="0"/>
          </a:p>
        </p:txBody>
      </p:sp>
      <p:sp>
        <p:nvSpPr>
          <p:cNvPr id="38916" name="Rectangle 4"/>
          <p:cNvSpPr>
            <a:spLocks noGrp="1" noChangeArrowheads="1"/>
          </p:cNvSpPr>
          <p:nvPr>
            <p:ph type="title" idx="4294967295"/>
          </p:nvPr>
        </p:nvSpPr>
        <p:spPr>
          <a:xfrm>
            <a:off x="533400" y="533400"/>
            <a:ext cx="8610600" cy="992188"/>
          </a:xfrm>
        </p:spPr>
        <p:txBody>
          <a:bodyPr>
            <a:normAutofit fontScale="90000"/>
          </a:bodyPr>
          <a:lstStyle/>
          <a:p>
            <a:pPr fontAlgn="auto">
              <a:spcAft>
                <a:spcPts val="0"/>
              </a:spcAft>
              <a:defRPr/>
            </a:pPr>
            <a:r>
              <a:rPr lang="en-US" altLang="en-US" dirty="0">
                <a:solidFill>
                  <a:srgbClr val="FF0000"/>
                </a:solidFill>
              </a:rPr>
              <a:t>5.2 Poverty, Inequality, and Social Welfare</a:t>
            </a:r>
          </a:p>
        </p:txBody>
      </p:sp>
      <p:sp>
        <p:nvSpPr>
          <p:cNvPr id="18435" name="Rectangle 5"/>
          <p:cNvSpPr>
            <a:spLocks noGrp="1" noChangeArrowheads="1"/>
          </p:cNvSpPr>
          <p:nvPr>
            <p:ph type="body" idx="4294967295"/>
          </p:nvPr>
        </p:nvSpPr>
        <p:spPr>
          <a:xfrm>
            <a:off x="0" y="1600200"/>
            <a:ext cx="8294688" cy="4572000"/>
          </a:xfrm>
        </p:spPr>
        <p:txBody>
          <a:bodyPr/>
          <a:lstStyle/>
          <a:p>
            <a:r>
              <a:rPr lang="en-US" altLang="en-US" dirty="0"/>
              <a:t>What’s So Bad about Extreme Inequality?</a:t>
            </a:r>
          </a:p>
          <a:p>
            <a:r>
              <a:rPr lang="en-US" altLang="en-US" dirty="0"/>
              <a:t>Note that this can be due to very few people at the top who are very rich and/or a lot of people at the bottom who are poor</a:t>
            </a:r>
          </a:p>
          <a:p>
            <a:r>
              <a:rPr lang="en-US" altLang="en-US" dirty="0"/>
              <a:t>What are the economic arguments?</a:t>
            </a:r>
          </a:p>
          <a:p>
            <a:pPr lvl="1"/>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a:solidFill>
                  <a:srgbClr val="FF0000"/>
                </a:solidFill>
              </a:rPr>
              <a:t>- Income inequality usually leads </a:t>
            </a:r>
            <a:r>
              <a:rPr lang="en-CA">
                <a:solidFill>
                  <a:srgbClr val="FF0000"/>
                </a:solidFill>
              </a:rPr>
              <a:t>to economic inefficiency</a:t>
            </a:r>
            <a:endParaRPr lang="en-CA" dirty="0">
              <a:solidFill>
                <a:srgbClr val="FF0000"/>
              </a:solidFill>
            </a:endParaRPr>
          </a:p>
          <a:p>
            <a:r>
              <a:rPr lang="en-CA" dirty="0">
                <a:solidFill>
                  <a:srgbClr val="FF0000"/>
                </a:solidFill>
              </a:rPr>
              <a:t>- Relative poverty leads to low credit rating: savings lower, less investment, </a:t>
            </a:r>
          </a:p>
          <a:p>
            <a:r>
              <a:rPr lang="en-CA" dirty="0">
                <a:solidFill>
                  <a:srgbClr val="FF0000"/>
                </a:solidFill>
              </a:rPr>
              <a:t>- The rich tend to invest abord</a:t>
            </a:r>
          </a:p>
          <a:p>
            <a:r>
              <a:rPr lang="en-CA" dirty="0">
                <a:solidFill>
                  <a:srgbClr val="FF0000"/>
                </a:solidFill>
              </a:rPr>
              <a:t>- Inequality can lead to social unrest</a:t>
            </a:r>
          </a:p>
        </p:txBody>
      </p:sp>
      <p:sp>
        <p:nvSpPr>
          <p:cNvPr id="3" name="Slide Number Placeholder 2"/>
          <p:cNvSpPr>
            <a:spLocks noGrp="1"/>
          </p:cNvSpPr>
          <p:nvPr>
            <p:ph type="sldNum" sz="quarter" idx="12"/>
          </p:nvPr>
        </p:nvSpPr>
        <p:spPr/>
        <p:txBody>
          <a:bodyPr/>
          <a:lstStyle/>
          <a:p>
            <a:pPr>
              <a:defRPr/>
            </a:pPr>
            <a:fld id="{0D1E5A28-AFBA-4329-8B95-1AD99732C6CF}" type="slidenum">
              <a:rPr lang="en-US" smtClean="0"/>
              <a:pPr>
                <a:defRPr/>
              </a:pPr>
              <a:t>28</a:t>
            </a:fld>
            <a:endParaRPr lang="en-US" dirty="0"/>
          </a:p>
        </p:txBody>
      </p:sp>
      <p:sp>
        <p:nvSpPr>
          <p:cNvPr id="4" name="Title 3"/>
          <p:cNvSpPr>
            <a:spLocks noGrp="1"/>
          </p:cNvSpPr>
          <p:nvPr>
            <p:ph type="title"/>
          </p:nvPr>
        </p:nvSpPr>
        <p:spPr/>
        <p:txBody>
          <a:bodyPr/>
          <a:lstStyle/>
          <a:p>
            <a:r>
              <a:rPr lang="en-US" dirty="0">
                <a:solidFill>
                  <a:srgbClr val="FF0000"/>
                </a:solidFill>
              </a:rPr>
              <a:t>Why is inequality bad? </a:t>
            </a:r>
            <a:endParaRPr lang="en-CA" dirty="0">
              <a:solidFill>
                <a:srgbClr val="FF0000"/>
              </a:solidFill>
            </a:endParaRPr>
          </a:p>
        </p:txBody>
      </p:sp>
    </p:spTree>
    <p:extLst>
      <p:ext uri="{BB962C8B-B14F-4D97-AF65-F5344CB8AC3E}">
        <p14:creationId xmlns:p14="http://schemas.microsoft.com/office/powerpoint/2010/main" val="3411488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23C5B0-7BD9-4A79-B84F-7A89B23DCC83}"/>
              </a:ext>
            </a:extLst>
          </p:cNvPr>
          <p:cNvSpPr>
            <a:spLocks noGrp="1"/>
          </p:cNvSpPr>
          <p:nvPr>
            <p:ph type="sldNum" sz="quarter" idx="12"/>
          </p:nvPr>
        </p:nvSpPr>
        <p:spPr/>
        <p:txBody>
          <a:bodyPr/>
          <a:lstStyle/>
          <a:p>
            <a:pPr>
              <a:defRPr/>
            </a:pPr>
            <a:fld id="{584E4E1F-E62E-48CA-BA1F-A3BDE93718A4}" type="slidenum">
              <a:rPr lang="en-US" smtClean="0"/>
              <a:pPr>
                <a:defRPr/>
              </a:pPr>
              <a:t>29</a:t>
            </a:fld>
            <a:endParaRPr lang="en-US" dirty="0"/>
          </a:p>
        </p:txBody>
      </p:sp>
      <p:pic>
        <p:nvPicPr>
          <p:cNvPr id="4" name="Picture 3" descr="Table&#10;&#10;Description automatically generated">
            <a:extLst>
              <a:ext uri="{FF2B5EF4-FFF2-40B4-BE49-F238E27FC236}">
                <a16:creationId xmlns:a16="http://schemas.microsoft.com/office/drawing/2014/main" id="{7F47489B-68C7-4F11-895F-C2A956D701C2}"/>
              </a:ext>
            </a:extLst>
          </p:cNvPr>
          <p:cNvPicPr>
            <a:picLocks noChangeAspect="1"/>
          </p:cNvPicPr>
          <p:nvPr/>
        </p:nvPicPr>
        <p:blipFill>
          <a:blip r:embed="rId2"/>
          <a:stretch>
            <a:fillRect/>
          </a:stretch>
        </p:blipFill>
        <p:spPr>
          <a:xfrm>
            <a:off x="2514600" y="952154"/>
            <a:ext cx="3886200" cy="4953691"/>
          </a:xfrm>
          <a:prstGeom prst="rect">
            <a:avLst/>
          </a:prstGeom>
        </p:spPr>
      </p:pic>
      <p:sp>
        <p:nvSpPr>
          <p:cNvPr id="5" name="TextBox 4">
            <a:extLst>
              <a:ext uri="{FF2B5EF4-FFF2-40B4-BE49-F238E27FC236}">
                <a16:creationId xmlns:a16="http://schemas.microsoft.com/office/drawing/2014/main" id="{D869A1E1-A739-450F-8AD0-E1DE01B568DB}"/>
              </a:ext>
            </a:extLst>
          </p:cNvPr>
          <p:cNvSpPr txBox="1"/>
          <p:nvPr/>
        </p:nvSpPr>
        <p:spPr>
          <a:xfrm>
            <a:off x="1353207" y="6127390"/>
            <a:ext cx="3021981" cy="461665"/>
          </a:xfrm>
          <a:prstGeom prst="rect">
            <a:avLst/>
          </a:prstGeom>
          <a:noFill/>
        </p:spPr>
        <p:txBody>
          <a:bodyPr wrap="none" rtlCol="0">
            <a:spAutoFit/>
          </a:bodyPr>
          <a:lstStyle/>
          <a:p>
            <a:r>
              <a:rPr lang="en-US" sz="1400" dirty="0"/>
              <a:t>Source: World development indicators</a:t>
            </a:r>
            <a:r>
              <a:rPr lang="en-US" dirty="0"/>
              <a:t>.</a:t>
            </a:r>
            <a:endParaRPr lang="en-CA" dirty="0"/>
          </a:p>
        </p:txBody>
      </p:sp>
    </p:spTree>
    <p:extLst>
      <p:ext uri="{BB962C8B-B14F-4D97-AF65-F5344CB8AC3E}">
        <p14:creationId xmlns:p14="http://schemas.microsoft.com/office/powerpoint/2010/main" val="3272582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73D993-E34A-52D4-8E74-0BC63D87EEF1}"/>
              </a:ext>
            </a:extLst>
          </p:cNvPr>
          <p:cNvSpPr txBox="1"/>
          <p:nvPr/>
        </p:nvSpPr>
        <p:spPr>
          <a:xfrm>
            <a:off x="919655" y="882869"/>
            <a:ext cx="7304690" cy="3970318"/>
          </a:xfrm>
          <a:prstGeom prst="rect">
            <a:avLst/>
          </a:prstGeom>
          <a:noFill/>
        </p:spPr>
        <p:txBody>
          <a:bodyPr wrap="square">
            <a:spAutoFit/>
          </a:bodyPr>
          <a:lstStyle/>
          <a:p>
            <a:r>
              <a:rPr lang="en-CA" sz="2800" i="1" dirty="0">
                <a:solidFill>
                  <a:srgbClr val="7030A0"/>
                </a:solidFill>
              </a:rPr>
              <a:t>No society can surely be flourishing and happy, of which by far the greater part of the numbers are poor and miserable.  (Adam Smith , 1776)</a:t>
            </a:r>
          </a:p>
          <a:p>
            <a:endParaRPr lang="en-CA" sz="2800" i="1" dirty="0">
              <a:solidFill>
                <a:srgbClr val="7030A0"/>
              </a:solidFill>
            </a:endParaRPr>
          </a:p>
          <a:p>
            <a:r>
              <a:rPr lang="en-CA" sz="2800" i="1" dirty="0">
                <a:solidFill>
                  <a:srgbClr val="FF0000"/>
                </a:solidFill>
              </a:rPr>
              <a:t>Viewed through the lens of human development, the global village appears deeply divided between the streets of the haves and those of the have-nots. </a:t>
            </a:r>
            <a:r>
              <a:rPr lang="en-CA" sz="2800" i="1" dirty="0"/>
              <a:t>(Human Development Report, UN, 2006)</a:t>
            </a:r>
          </a:p>
        </p:txBody>
      </p:sp>
    </p:spTree>
    <p:extLst>
      <p:ext uri="{BB962C8B-B14F-4D97-AF65-F5344CB8AC3E}">
        <p14:creationId xmlns:p14="http://schemas.microsoft.com/office/powerpoint/2010/main" val="2380056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4"/>
          <p:cNvSpPr>
            <a:spLocks noGrp="1" noChangeArrowheads="1"/>
          </p:cNvSpPr>
          <p:nvPr>
            <p:ph type="title" idx="4294967295"/>
          </p:nvPr>
        </p:nvSpPr>
        <p:spPr>
          <a:xfrm>
            <a:off x="401721" y="130690"/>
            <a:ext cx="8340558" cy="619208"/>
          </a:xfrm>
        </p:spPr>
        <p:txBody>
          <a:bodyPr anchor="ctr">
            <a:normAutofit/>
          </a:bodyPr>
          <a:lstStyle/>
          <a:p>
            <a:pPr eaLnBrk="1" hangingPunct="1"/>
            <a:r>
              <a:rPr lang="en-US" sz="3400" dirty="0">
                <a:latin typeface="Calibri" panose="020F0502020204030204" pitchFamily="34" charset="0"/>
                <a:ea typeface="ＭＳ Ｐゴシック" charset="0"/>
                <a:cs typeface="ＭＳ Ｐゴシック" charset="0"/>
              </a:rPr>
              <a:t>Poverty, Inequality, and Social Welfare</a:t>
            </a:r>
          </a:p>
        </p:txBody>
      </p:sp>
      <p:sp>
        <p:nvSpPr>
          <p:cNvPr id="74754" name="Rectangle 5"/>
          <p:cNvSpPr>
            <a:spLocks noGrp="1" noChangeArrowheads="1"/>
          </p:cNvSpPr>
          <p:nvPr>
            <p:ph type="body" idx="4294967295"/>
          </p:nvPr>
        </p:nvSpPr>
        <p:spPr>
          <a:xfrm>
            <a:off x="201286" y="1091243"/>
            <a:ext cx="8534400" cy="5354053"/>
          </a:xfrm>
        </p:spPr>
        <p:txBody>
          <a:bodyPr rIns="91440">
            <a:normAutofit/>
          </a:bodyPr>
          <a:lstStyle/>
          <a:p>
            <a:pPr eaLnBrk="1" hangingPunct="1"/>
            <a:r>
              <a:rPr lang="en-US" sz="3000" dirty="0">
                <a:latin typeface="Calibri" panose="020F0502020204030204" pitchFamily="34" charset="0"/>
                <a:ea typeface="ＭＳ Ｐゴシック" charset="0"/>
                <a:cs typeface="ＭＳ Ｐゴシック" charset="0"/>
              </a:rPr>
              <a:t>Dualistic Development and Shifting Lorenz Curves: Some Stylized Typologies</a:t>
            </a:r>
          </a:p>
          <a:p>
            <a:pPr lvl="1" eaLnBrk="1" hangingPunct="1"/>
            <a:r>
              <a:rPr lang="en-US" sz="2600" dirty="0"/>
              <a:t>Traditional sector enrichment (see Figure 5.6)</a:t>
            </a:r>
          </a:p>
          <a:p>
            <a:pPr lvl="1" eaLnBrk="1" hangingPunct="1"/>
            <a:r>
              <a:rPr lang="en-US" sz="2600" dirty="0"/>
              <a:t>Modern sector enrichment (see Figure 5.7)</a:t>
            </a:r>
          </a:p>
          <a:p>
            <a:pPr lvl="1" eaLnBrk="1" hangingPunct="1"/>
            <a:r>
              <a:rPr lang="en-US" sz="2600" dirty="0"/>
              <a:t>Modern sector enlargement (see Figure 5.8)</a:t>
            </a:r>
          </a:p>
          <a:p>
            <a:pPr lvl="1"/>
            <a:r>
              <a:rPr lang="en-US" sz="2600" dirty="0"/>
              <a:t>Note: there is an “interaction effect” between modern sector enlargement and enrichment (if someone moving to the modern sector also gets the modern sector “raise” received by those already in that sector…) </a:t>
            </a:r>
          </a:p>
        </p:txBody>
      </p:sp>
    </p:spTree>
    <p:extLst>
      <p:ext uri="{BB962C8B-B14F-4D97-AF65-F5344CB8AC3E}">
        <p14:creationId xmlns:p14="http://schemas.microsoft.com/office/powerpoint/2010/main" val="1597265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F8DB-E6B8-682E-AD2D-27DA54EA3044}"/>
              </a:ext>
            </a:extLst>
          </p:cNvPr>
          <p:cNvSpPr>
            <a:spLocks noGrp="1"/>
          </p:cNvSpPr>
          <p:nvPr>
            <p:ph type="title"/>
          </p:nvPr>
        </p:nvSpPr>
        <p:spPr/>
        <p:txBody>
          <a:bodyPr/>
          <a:lstStyle/>
          <a:p>
            <a:r>
              <a:rPr lang="en-US" dirty="0"/>
              <a:t>Traditional Sector Enrichment</a:t>
            </a:r>
          </a:p>
        </p:txBody>
      </p:sp>
      <p:sp>
        <p:nvSpPr>
          <p:cNvPr id="3" name="Content Placeholder 2">
            <a:extLst>
              <a:ext uri="{FF2B5EF4-FFF2-40B4-BE49-F238E27FC236}">
                <a16:creationId xmlns:a16="http://schemas.microsoft.com/office/drawing/2014/main" id="{F0C5F1D6-F89A-C865-5231-C5E6AAB3EC29}"/>
              </a:ext>
            </a:extLst>
          </p:cNvPr>
          <p:cNvSpPr>
            <a:spLocks noGrp="1"/>
          </p:cNvSpPr>
          <p:nvPr>
            <p:ph idx="1"/>
          </p:nvPr>
        </p:nvSpPr>
        <p:spPr/>
        <p:txBody>
          <a:bodyPr/>
          <a:lstStyle/>
          <a:p>
            <a:r>
              <a:rPr lang="en-US" dirty="0"/>
              <a:t>All of the benefits of growth are divided among traditional sector workers with little or no growth in the modern sector.</a:t>
            </a:r>
          </a:p>
          <a:p>
            <a:endParaRPr lang="en-US" dirty="0"/>
          </a:p>
          <a:p>
            <a:r>
              <a:rPr lang="en-US" dirty="0" err="1"/>
              <a:t>Eg.</a:t>
            </a:r>
            <a:r>
              <a:rPr lang="en-US" dirty="0"/>
              <a:t> Policies focusing on decreasing absolute poverty with relatively low growth rates</a:t>
            </a:r>
          </a:p>
          <a:p>
            <a:r>
              <a:rPr lang="en-US" dirty="0">
                <a:solidFill>
                  <a:srgbClr val="FF0000"/>
                </a:solidFill>
              </a:rPr>
              <a:t>Lead to a reduction in inequality</a:t>
            </a:r>
          </a:p>
        </p:txBody>
      </p:sp>
    </p:spTree>
    <p:extLst>
      <p:ext uri="{BB962C8B-B14F-4D97-AF65-F5344CB8AC3E}">
        <p14:creationId xmlns:p14="http://schemas.microsoft.com/office/powerpoint/2010/main" val="2216252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idx="4294967295"/>
          </p:nvPr>
        </p:nvSpPr>
        <p:spPr>
          <a:xfrm>
            <a:off x="241543" y="377833"/>
            <a:ext cx="8773062" cy="1436938"/>
          </a:xfrm>
        </p:spPr>
        <p:txBody>
          <a:bodyPr anchor="ctr">
            <a:noAutofit/>
          </a:bodyPr>
          <a:lstStyle/>
          <a:p>
            <a:pPr algn="l" eaLnBrk="1" hangingPunct="1"/>
            <a:r>
              <a:rPr lang="en-US" sz="3400" dirty="0"/>
              <a:t>Figure 5.6</a:t>
            </a:r>
            <a:br>
              <a:rPr lang="en-US" sz="3400" dirty="0"/>
            </a:br>
            <a:r>
              <a:rPr lang="en-US" sz="3400" dirty="0"/>
              <a:t>Improved Income Distribution under the Traditional-Sector Enrichment Growth Typology </a:t>
            </a:r>
            <a:endParaRPr lang="en-GB" sz="3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273" y="2022727"/>
            <a:ext cx="4327454" cy="4296284"/>
          </a:xfrm>
          <a:prstGeom prst="rect">
            <a:avLst/>
          </a:prstGeom>
        </p:spPr>
      </p:pic>
    </p:spTree>
    <p:extLst>
      <p:ext uri="{BB962C8B-B14F-4D97-AF65-F5344CB8AC3E}">
        <p14:creationId xmlns:p14="http://schemas.microsoft.com/office/powerpoint/2010/main" val="299230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A229-76BA-56D3-D6BF-1086CDB5D9F2}"/>
              </a:ext>
            </a:extLst>
          </p:cNvPr>
          <p:cNvSpPr>
            <a:spLocks noGrp="1"/>
          </p:cNvSpPr>
          <p:nvPr>
            <p:ph type="title"/>
          </p:nvPr>
        </p:nvSpPr>
        <p:spPr/>
        <p:txBody>
          <a:bodyPr/>
          <a:lstStyle/>
          <a:p>
            <a:r>
              <a:rPr lang="en-US" dirty="0"/>
              <a:t>Modern Sector Enrichment</a:t>
            </a:r>
          </a:p>
        </p:txBody>
      </p:sp>
      <p:sp>
        <p:nvSpPr>
          <p:cNvPr id="3" name="Content Placeholder 2">
            <a:extLst>
              <a:ext uri="{FF2B5EF4-FFF2-40B4-BE49-F238E27FC236}">
                <a16:creationId xmlns:a16="http://schemas.microsoft.com/office/drawing/2014/main" id="{2CF6A3AD-829D-CB09-2FA1-2FA27AF88518}"/>
              </a:ext>
            </a:extLst>
          </p:cNvPr>
          <p:cNvSpPr>
            <a:spLocks noGrp="1"/>
          </p:cNvSpPr>
          <p:nvPr>
            <p:ph idx="1"/>
          </p:nvPr>
        </p:nvSpPr>
        <p:spPr/>
        <p:txBody>
          <a:bodyPr/>
          <a:lstStyle/>
          <a:p>
            <a:r>
              <a:rPr lang="en-US" dirty="0"/>
              <a:t>Growth is limited to a fixed # of people in the modern sector and in the traditional sector, both wages and number of workers remain constant. </a:t>
            </a:r>
          </a:p>
          <a:p>
            <a:r>
              <a:rPr lang="en-US" dirty="0">
                <a:solidFill>
                  <a:srgbClr val="FF0000"/>
                </a:solidFill>
              </a:rPr>
              <a:t>Leads to inequality rising.</a:t>
            </a:r>
          </a:p>
          <a:p>
            <a:endParaRPr lang="en-US" dirty="0"/>
          </a:p>
        </p:txBody>
      </p:sp>
    </p:spTree>
    <p:extLst>
      <p:ext uri="{BB962C8B-B14F-4D97-AF65-F5344CB8AC3E}">
        <p14:creationId xmlns:p14="http://schemas.microsoft.com/office/powerpoint/2010/main" val="972423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idx="4294967295"/>
          </p:nvPr>
        </p:nvSpPr>
        <p:spPr>
          <a:xfrm>
            <a:off x="241542" y="310521"/>
            <a:ext cx="8566028" cy="1571557"/>
          </a:xfrm>
        </p:spPr>
        <p:txBody>
          <a:bodyPr anchor="ctr">
            <a:noAutofit/>
          </a:bodyPr>
          <a:lstStyle/>
          <a:p>
            <a:pPr algn="l" eaLnBrk="1" hangingPunct="1"/>
            <a:r>
              <a:rPr lang="en-US" sz="3400" dirty="0"/>
              <a:t>Figure 5.7</a:t>
            </a:r>
            <a:br>
              <a:rPr lang="en-US" sz="3400" dirty="0"/>
            </a:br>
            <a:r>
              <a:rPr lang="en-US" sz="3400" dirty="0"/>
              <a:t>Worsened Income Distribution under the Modern-Sector Enrichment Growth Typology</a:t>
            </a:r>
            <a:endParaRPr lang="en-GB" sz="3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4013" y="1975366"/>
            <a:ext cx="4375974" cy="4339247"/>
          </a:xfrm>
          <a:prstGeom prst="rect">
            <a:avLst/>
          </a:prstGeom>
        </p:spPr>
      </p:pic>
    </p:spTree>
    <p:extLst>
      <p:ext uri="{BB962C8B-B14F-4D97-AF65-F5344CB8AC3E}">
        <p14:creationId xmlns:p14="http://schemas.microsoft.com/office/powerpoint/2010/main" val="777812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DFA8D-92D7-EB4B-8C76-41F5894B99F7}"/>
              </a:ext>
            </a:extLst>
          </p:cNvPr>
          <p:cNvSpPr>
            <a:spLocks noGrp="1"/>
          </p:cNvSpPr>
          <p:nvPr>
            <p:ph type="title"/>
          </p:nvPr>
        </p:nvSpPr>
        <p:spPr/>
        <p:txBody>
          <a:bodyPr/>
          <a:lstStyle/>
          <a:p>
            <a:r>
              <a:rPr lang="en-US" dirty="0"/>
              <a:t>Modern Sector Growth</a:t>
            </a:r>
          </a:p>
        </p:txBody>
      </p:sp>
      <p:sp>
        <p:nvSpPr>
          <p:cNvPr id="3" name="Content Placeholder 2">
            <a:extLst>
              <a:ext uri="{FF2B5EF4-FFF2-40B4-BE49-F238E27FC236}">
                <a16:creationId xmlns:a16="http://schemas.microsoft.com/office/drawing/2014/main" id="{4E014CE4-24E5-9933-22C3-0C5D9D104334}"/>
              </a:ext>
            </a:extLst>
          </p:cNvPr>
          <p:cNvSpPr>
            <a:spLocks noGrp="1"/>
          </p:cNvSpPr>
          <p:nvPr>
            <p:ph idx="1"/>
          </p:nvPr>
        </p:nvSpPr>
        <p:spPr/>
        <p:txBody>
          <a:bodyPr/>
          <a:lstStyle/>
          <a:p>
            <a:r>
              <a:rPr lang="en-US" dirty="0"/>
              <a:t>Enlarging the size of the modern sector with wages being relatively constant in both sectors</a:t>
            </a:r>
          </a:p>
          <a:p>
            <a:r>
              <a:rPr lang="en-US" dirty="0"/>
              <a:t>Viewed as Lorenz curves crossing</a:t>
            </a:r>
          </a:p>
          <a:p>
            <a:r>
              <a:rPr lang="en-US" dirty="0">
                <a:solidFill>
                  <a:srgbClr val="FF0000"/>
                </a:solidFill>
              </a:rPr>
              <a:t>Inequality remains almost the same</a:t>
            </a:r>
          </a:p>
        </p:txBody>
      </p:sp>
    </p:spTree>
    <p:extLst>
      <p:ext uri="{BB962C8B-B14F-4D97-AF65-F5344CB8AC3E}">
        <p14:creationId xmlns:p14="http://schemas.microsoft.com/office/powerpoint/2010/main" val="184671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idx="4294967295"/>
          </p:nvPr>
        </p:nvSpPr>
        <p:spPr>
          <a:xfrm>
            <a:off x="241545" y="333631"/>
            <a:ext cx="8229600" cy="1525338"/>
          </a:xfrm>
        </p:spPr>
        <p:txBody>
          <a:bodyPr anchor="ctr">
            <a:noAutofit/>
          </a:bodyPr>
          <a:lstStyle/>
          <a:p>
            <a:pPr algn="l" eaLnBrk="1" hangingPunct="1"/>
            <a:r>
              <a:rPr lang="en-US" sz="3400" dirty="0"/>
              <a:t>Figure 5.8</a:t>
            </a:r>
            <a:br>
              <a:rPr lang="en-US" sz="3400" dirty="0"/>
            </a:br>
            <a:r>
              <a:rPr lang="en-US" sz="3400" dirty="0"/>
              <a:t>Crossing Lorenz Curves in the Modern-Sector Enlargement Growth Typology</a:t>
            </a:r>
            <a:endParaRPr lang="en-GB" sz="3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4013" y="1983990"/>
            <a:ext cx="4375974" cy="4339247"/>
          </a:xfrm>
          <a:prstGeom prst="rect">
            <a:avLst/>
          </a:prstGeom>
        </p:spPr>
      </p:pic>
      <p:sp>
        <p:nvSpPr>
          <p:cNvPr id="2" name="TextBox 1">
            <a:extLst>
              <a:ext uri="{FF2B5EF4-FFF2-40B4-BE49-F238E27FC236}">
                <a16:creationId xmlns:a16="http://schemas.microsoft.com/office/drawing/2014/main" id="{3316C2BA-8B28-C3AA-1E49-16FF4C44536A}"/>
              </a:ext>
            </a:extLst>
          </p:cNvPr>
          <p:cNvSpPr txBox="1"/>
          <p:nvPr/>
        </p:nvSpPr>
        <p:spPr>
          <a:xfrm>
            <a:off x="367862" y="2448910"/>
            <a:ext cx="1884170" cy="1200329"/>
          </a:xfrm>
          <a:prstGeom prst="rect">
            <a:avLst/>
          </a:prstGeom>
          <a:noFill/>
        </p:spPr>
        <p:txBody>
          <a:bodyPr wrap="none" rtlCol="0">
            <a:spAutoFit/>
          </a:bodyPr>
          <a:lstStyle/>
          <a:p>
            <a:r>
              <a:rPr lang="en-US" dirty="0"/>
              <a:t>Poverty decreases</a:t>
            </a:r>
          </a:p>
          <a:p>
            <a:r>
              <a:rPr lang="en-US" dirty="0"/>
              <a:t>A little in L</a:t>
            </a:r>
            <a:r>
              <a:rPr lang="en-US" baseline="-25000" dirty="0"/>
              <a:t>1</a:t>
            </a:r>
            <a:r>
              <a:rPr lang="en-US" dirty="0"/>
              <a:t> and</a:t>
            </a:r>
            <a:br>
              <a:rPr lang="en-US" dirty="0"/>
            </a:br>
            <a:r>
              <a:rPr lang="en-US" dirty="0"/>
              <a:t>increases </a:t>
            </a:r>
          </a:p>
          <a:p>
            <a:r>
              <a:rPr lang="en-US" dirty="0"/>
              <a:t>A little in L</a:t>
            </a:r>
            <a:r>
              <a:rPr lang="en-US" baseline="-25000" dirty="0"/>
              <a:t>2</a:t>
            </a:r>
          </a:p>
        </p:txBody>
      </p:sp>
    </p:spTree>
    <p:extLst>
      <p:ext uri="{BB962C8B-B14F-4D97-AF65-F5344CB8AC3E}">
        <p14:creationId xmlns:p14="http://schemas.microsoft.com/office/powerpoint/2010/main" val="1729494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288703"/>
            <a:ext cx="8229600" cy="752571"/>
          </a:xfrm>
        </p:spPr>
        <p:txBody>
          <a:bodyPr anchor="ctr">
            <a:normAutofit/>
          </a:bodyPr>
          <a:lstStyle/>
          <a:p>
            <a:pPr eaLnBrk="1" hangingPunct="1"/>
            <a:r>
              <a:rPr lang="en-US" sz="3400" dirty="0"/>
              <a:t>5.3 Poverty, Inequality, and Social Welfare</a:t>
            </a:r>
          </a:p>
        </p:txBody>
      </p:sp>
      <p:sp>
        <p:nvSpPr>
          <p:cNvPr id="43013" name="Rectangle 5"/>
          <p:cNvSpPr>
            <a:spLocks noGrp="1" noChangeArrowheads="1"/>
          </p:cNvSpPr>
          <p:nvPr>
            <p:ph type="body" idx="4294967295"/>
          </p:nvPr>
        </p:nvSpPr>
        <p:spPr>
          <a:xfrm>
            <a:off x="207035" y="1332787"/>
            <a:ext cx="8229600" cy="4525963"/>
          </a:xfrm>
        </p:spPr>
        <p:txBody>
          <a:bodyPr rIns="91440">
            <a:normAutofit/>
          </a:bodyPr>
          <a:lstStyle/>
          <a:p>
            <a:pPr eaLnBrk="1" hangingPunct="1"/>
            <a:r>
              <a:rPr lang="en-US" sz="2800" dirty="0"/>
              <a:t>Kuznets</a:t>
            </a:r>
            <a:r>
              <a:rPr lang="en-IN" altLang="ja-JP" sz="2800" dirty="0"/>
              <a:t>’ </a:t>
            </a:r>
            <a:r>
              <a:rPr lang="en-US" sz="2800" dirty="0"/>
              <a:t>Inverted-U Hypothesis- inequality gets worse before it gets better</a:t>
            </a:r>
          </a:p>
          <a:p>
            <a:pPr eaLnBrk="1" hangingPunct="1"/>
            <a:r>
              <a:rPr lang="en-US" sz="2800" b="1" dirty="0">
                <a:solidFill>
                  <a:srgbClr val="FF0000"/>
                </a:solidFill>
              </a:rPr>
              <a:t>Why?</a:t>
            </a:r>
          </a:p>
          <a:p>
            <a:pPr eaLnBrk="1" hangingPunct="1"/>
            <a:r>
              <a:rPr lang="en-US" sz="2800" dirty="0">
                <a:solidFill>
                  <a:srgbClr val="FF0000"/>
                </a:solidFill>
              </a:rPr>
              <a:t>Is this inevitable?</a:t>
            </a:r>
          </a:p>
          <a:p>
            <a:r>
              <a:rPr lang="en-US" sz="2800" dirty="0"/>
              <a:t>The inverted-U could be consistent with modern sector enlargement growth, but not traditional or modern sector enrichment growth  </a:t>
            </a:r>
          </a:p>
        </p:txBody>
      </p:sp>
    </p:spTree>
    <p:extLst>
      <p:ext uri="{BB962C8B-B14F-4D97-AF65-F5344CB8AC3E}">
        <p14:creationId xmlns:p14="http://schemas.microsoft.com/office/powerpoint/2010/main" val="474929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idx="4294967295"/>
          </p:nvPr>
        </p:nvSpPr>
        <p:spPr>
          <a:xfrm>
            <a:off x="241540" y="266012"/>
            <a:ext cx="8229600" cy="1143000"/>
          </a:xfrm>
        </p:spPr>
        <p:txBody>
          <a:bodyPr anchor="ctr">
            <a:noAutofit/>
          </a:bodyPr>
          <a:lstStyle/>
          <a:p>
            <a:pPr algn="l" eaLnBrk="1" hangingPunct="1"/>
            <a:r>
              <a:rPr lang="en-US" sz="3400" dirty="0"/>
              <a:t>Figure 5.9</a:t>
            </a:r>
            <a:br>
              <a:rPr lang="en-US" sz="3400" dirty="0"/>
            </a:br>
            <a:r>
              <a:rPr lang="en-US" sz="3400" dirty="0"/>
              <a:t>The </a:t>
            </a:r>
            <a:r>
              <a:rPr lang="en-IN" altLang="ja-JP" sz="3400" dirty="0"/>
              <a:t>“</a:t>
            </a:r>
            <a:r>
              <a:rPr lang="en-US" sz="3400" dirty="0"/>
              <a:t>Inverted-U</a:t>
            </a:r>
            <a:r>
              <a:rPr lang="en-IN" altLang="ja-JP" sz="3400" dirty="0"/>
              <a:t>”</a:t>
            </a:r>
            <a:r>
              <a:rPr lang="en-US" sz="3400" dirty="0"/>
              <a:t> Kuznets Curve</a:t>
            </a:r>
            <a:endParaRPr lang="en-GB" sz="3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154" y="1591706"/>
            <a:ext cx="6327693" cy="4640740"/>
          </a:xfrm>
          <a:prstGeom prst="rect">
            <a:avLst/>
          </a:prstGeom>
        </p:spPr>
      </p:pic>
    </p:spTree>
    <p:extLst>
      <p:ext uri="{BB962C8B-B14F-4D97-AF65-F5344CB8AC3E}">
        <p14:creationId xmlns:p14="http://schemas.microsoft.com/office/powerpoint/2010/main" val="2045187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p:txBody>
      </p:sp>
      <p:sp>
        <p:nvSpPr>
          <p:cNvPr id="3" name="Slide Number Placeholder 2"/>
          <p:cNvSpPr>
            <a:spLocks noGrp="1"/>
          </p:cNvSpPr>
          <p:nvPr>
            <p:ph type="sldNum" sz="quarter" idx="12"/>
          </p:nvPr>
        </p:nvSpPr>
        <p:spPr/>
        <p:txBody>
          <a:bodyPr/>
          <a:lstStyle/>
          <a:p>
            <a:pPr>
              <a:defRPr/>
            </a:pPr>
            <a:fld id="{0D1E5A28-AFBA-4329-8B95-1AD99732C6CF}" type="slidenum">
              <a:rPr lang="en-US" smtClean="0"/>
              <a:pPr>
                <a:defRPr/>
              </a:pPr>
              <a:t>39</a:t>
            </a:fld>
            <a:endParaRPr lang="en-US" dirty="0"/>
          </a:p>
        </p:txBody>
      </p:sp>
      <p:sp>
        <p:nvSpPr>
          <p:cNvPr id="4" name="Title 3"/>
          <p:cNvSpPr>
            <a:spLocks noGrp="1"/>
          </p:cNvSpPr>
          <p:nvPr>
            <p:ph type="title"/>
          </p:nvPr>
        </p:nvSpPr>
        <p:spPr/>
        <p:txBody>
          <a:bodyPr/>
          <a:lstStyle/>
          <a:p>
            <a:r>
              <a:rPr lang="en-US" dirty="0">
                <a:solidFill>
                  <a:srgbClr val="FF0000"/>
                </a:solidFill>
              </a:rPr>
              <a:t>What’s good about inequality?</a:t>
            </a:r>
            <a:endParaRPr lang="en-CA" dirty="0">
              <a:solidFill>
                <a:srgbClr val="FF0000"/>
              </a:solidFill>
            </a:endParaRPr>
          </a:p>
        </p:txBody>
      </p:sp>
    </p:spTree>
    <p:extLst>
      <p:ext uri="{BB962C8B-B14F-4D97-AF65-F5344CB8AC3E}">
        <p14:creationId xmlns:p14="http://schemas.microsoft.com/office/powerpoint/2010/main" val="2795354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4"/>
          <p:cNvSpPr>
            <a:spLocks noGrp="1" noChangeArrowheads="1"/>
          </p:cNvSpPr>
          <p:nvPr>
            <p:ph type="title" idx="4294967295"/>
          </p:nvPr>
        </p:nvSpPr>
        <p:spPr>
          <a:xfrm>
            <a:off x="457200" y="180307"/>
            <a:ext cx="8229600" cy="1045478"/>
          </a:xfrm>
        </p:spPr>
        <p:txBody>
          <a:bodyPr anchor="ctr">
            <a:noAutofit/>
          </a:bodyPr>
          <a:lstStyle/>
          <a:p>
            <a:pPr eaLnBrk="1" hangingPunct="1"/>
            <a:r>
              <a:rPr lang="en-US" sz="3400" dirty="0"/>
              <a:t>Distribution and Development: </a:t>
            </a:r>
            <a:br>
              <a:rPr lang="en-US" sz="3400" dirty="0"/>
            </a:br>
            <a:r>
              <a:rPr lang="en-US" sz="3400" dirty="0"/>
              <a:t>Eight Critical Questions</a:t>
            </a:r>
          </a:p>
        </p:txBody>
      </p:sp>
      <p:sp>
        <p:nvSpPr>
          <p:cNvPr id="15365" name="Rectangle 5"/>
          <p:cNvSpPr>
            <a:spLocks noGrp="1" noChangeArrowheads="1"/>
          </p:cNvSpPr>
          <p:nvPr>
            <p:ph type="body" idx="4294967295"/>
          </p:nvPr>
        </p:nvSpPr>
        <p:spPr>
          <a:xfrm>
            <a:off x="210312" y="1307909"/>
            <a:ext cx="8540496" cy="4943907"/>
          </a:xfrm>
        </p:spPr>
        <p:txBody>
          <a:bodyPr rIns="91440">
            <a:noAutofit/>
          </a:bodyPr>
          <a:lstStyle/>
          <a:p>
            <a:pPr marL="379413" indent="-379413">
              <a:lnSpc>
                <a:spcPct val="120000"/>
              </a:lnSpc>
              <a:buFont typeface="+mj-lt"/>
              <a:buAutoNum type="arabicPeriod"/>
            </a:pPr>
            <a:r>
              <a:rPr lang="en-US" sz="2600" dirty="0"/>
              <a:t>How can we best measure inequality and poverty?</a:t>
            </a:r>
          </a:p>
          <a:p>
            <a:pPr marL="379413" indent="-379413">
              <a:lnSpc>
                <a:spcPct val="120000"/>
              </a:lnSpc>
              <a:buFont typeface="+mj-lt"/>
              <a:buAutoNum type="arabicPeriod"/>
            </a:pPr>
            <a:r>
              <a:rPr lang="en-US" sz="2600" dirty="0"/>
              <a:t>What is the extent of relative inequality in developing countries; how is this related to the extent of poverty?</a:t>
            </a:r>
          </a:p>
          <a:p>
            <a:pPr marL="379413" indent="-379413">
              <a:lnSpc>
                <a:spcPct val="120000"/>
              </a:lnSpc>
              <a:buFont typeface="+mj-lt"/>
              <a:buAutoNum type="arabicPeriod"/>
            </a:pPr>
            <a:r>
              <a:rPr lang="en-US" sz="2600" dirty="0"/>
              <a:t>Who are the poor, and what are their economic characteristics?</a:t>
            </a:r>
          </a:p>
          <a:p>
            <a:pPr marL="379413" indent="-379413">
              <a:lnSpc>
                <a:spcPct val="120000"/>
              </a:lnSpc>
              <a:buFont typeface="+mj-lt"/>
              <a:buAutoNum type="arabicPeriod"/>
            </a:pPr>
            <a:r>
              <a:rPr lang="en-US" sz="2600" dirty="0"/>
              <a:t>What determines the nature of economic growth—that is, who benefits from economic growth, and why?</a:t>
            </a:r>
            <a:br>
              <a:rPr lang="en-US" sz="2600" dirty="0"/>
            </a:br>
            <a:endParaRPr lang="en-US" sz="2600" dirty="0"/>
          </a:p>
        </p:txBody>
      </p:sp>
    </p:spTree>
    <p:extLst>
      <p:ext uri="{BB962C8B-B14F-4D97-AF65-F5344CB8AC3E}">
        <p14:creationId xmlns:p14="http://schemas.microsoft.com/office/powerpoint/2010/main" val="1465763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457200" y="93483"/>
            <a:ext cx="8229600" cy="1143000"/>
          </a:xfrm>
        </p:spPr>
        <p:txBody>
          <a:bodyPr anchor="ctr">
            <a:normAutofit/>
          </a:bodyPr>
          <a:lstStyle/>
          <a:p>
            <a:pPr eaLnBrk="1" hangingPunct="1"/>
            <a:r>
              <a:rPr lang="en-US" sz="3400" dirty="0"/>
              <a:t>5.4 Absolute Poverty: Extent and Magnitude.</a:t>
            </a:r>
          </a:p>
        </p:txBody>
      </p:sp>
      <p:sp>
        <p:nvSpPr>
          <p:cNvPr id="44037" name="Rectangle 5"/>
          <p:cNvSpPr>
            <a:spLocks noGrp="1" noChangeArrowheads="1"/>
          </p:cNvSpPr>
          <p:nvPr>
            <p:ph type="body" idx="4294967295"/>
          </p:nvPr>
        </p:nvSpPr>
        <p:spPr>
          <a:xfrm>
            <a:off x="207039" y="1375916"/>
            <a:ext cx="8186463" cy="4525963"/>
          </a:xfrm>
        </p:spPr>
        <p:txBody>
          <a:bodyPr rIns="91440">
            <a:normAutofit/>
          </a:bodyPr>
          <a:lstStyle/>
          <a:p>
            <a:pPr eaLnBrk="1" hangingPunct="1">
              <a:lnSpc>
                <a:spcPct val="90000"/>
              </a:lnSpc>
            </a:pPr>
            <a:r>
              <a:rPr lang="en-US" sz="2800" dirty="0"/>
              <a:t>Progress on Extreme Poverty</a:t>
            </a:r>
          </a:p>
          <a:p>
            <a:pPr lvl="1" eaLnBrk="1" hangingPunct="1">
              <a:lnSpc>
                <a:spcPct val="90000"/>
              </a:lnSpc>
            </a:pPr>
            <a:r>
              <a:rPr lang="en-US" sz="2400" dirty="0"/>
              <a:t>Clear progress on $1.25-a-day headcount  (old standard, now $1.90)</a:t>
            </a:r>
          </a:p>
          <a:p>
            <a:pPr lvl="1" eaLnBrk="1" hangingPunct="1">
              <a:lnSpc>
                <a:spcPct val="90000"/>
              </a:lnSpc>
            </a:pPr>
            <a:r>
              <a:rPr lang="en-US" sz="2400" dirty="0"/>
              <a:t>Less progress on $2.00-per-day headcount (see Figure 5.14) (old standard, now $3.20) </a:t>
            </a:r>
          </a:p>
          <a:p>
            <a:pPr lvl="1" eaLnBrk="1" hangingPunct="1">
              <a:lnSpc>
                <a:spcPct val="90000"/>
              </a:lnSpc>
            </a:pPr>
            <a:r>
              <a:rPr lang="en-US" sz="2400" dirty="0"/>
              <a:t>Incidence of extreme poverty is uneven</a:t>
            </a:r>
          </a:p>
          <a:p>
            <a:pPr>
              <a:lnSpc>
                <a:spcPct val="90000"/>
              </a:lnSpc>
              <a:buFont typeface="Times" charset="0"/>
              <a:buChar char="•"/>
            </a:pPr>
            <a:r>
              <a:rPr lang="en-US" sz="2800" dirty="0"/>
              <a:t>Relationship between Growth and Poverty</a:t>
            </a:r>
          </a:p>
          <a:p>
            <a:pPr lvl="1" eaLnBrk="1" hangingPunct="1">
              <a:lnSpc>
                <a:spcPct val="90000"/>
              </a:lnSpc>
            </a:pPr>
            <a:r>
              <a:rPr lang="en-US" sz="2400" dirty="0"/>
              <a:t>Association between growth and poverty reduction</a:t>
            </a:r>
          </a:p>
          <a:p>
            <a:pPr lvl="1" eaLnBrk="1" hangingPunct="1">
              <a:lnSpc>
                <a:spcPct val="90000"/>
              </a:lnSpc>
            </a:pPr>
            <a:r>
              <a:rPr lang="en-US" sz="2400" dirty="0"/>
              <a:t>When it is inclusive, growth reduces poverty</a:t>
            </a:r>
          </a:p>
          <a:p>
            <a:pPr lvl="1" eaLnBrk="1" hangingPunct="1">
              <a:lnSpc>
                <a:spcPct val="90000"/>
              </a:lnSpc>
            </a:pPr>
            <a:r>
              <a:rPr lang="en-US" sz="2400" dirty="0"/>
              <a:t>Lower extreme poverty may also lead to higher growth</a:t>
            </a:r>
          </a:p>
          <a:p>
            <a:pPr lvl="1" eaLnBrk="1" hangingPunct="1">
              <a:lnSpc>
                <a:spcPct val="90000"/>
              </a:lnSpc>
            </a:pPr>
            <a:endParaRPr lang="en-US" sz="2400" dirty="0"/>
          </a:p>
          <a:p>
            <a:pPr lvl="1" eaLnBrk="1" hangingPunct="1">
              <a:lnSpc>
                <a:spcPct val="90000"/>
              </a:lnSpc>
            </a:pPr>
            <a:endParaRPr lang="en-US" sz="2400" dirty="0"/>
          </a:p>
        </p:txBody>
      </p:sp>
    </p:spTree>
    <p:extLst>
      <p:ext uri="{BB962C8B-B14F-4D97-AF65-F5344CB8AC3E}">
        <p14:creationId xmlns:p14="http://schemas.microsoft.com/office/powerpoint/2010/main" val="2799270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228600" y="1676400"/>
            <a:ext cx="8229600" cy="4525963"/>
          </a:xfrm>
        </p:spPr>
        <p:txBody>
          <a:bodyPr/>
          <a:lstStyle/>
          <a:p>
            <a:pPr marL="411162" lvl="1" indent="0">
              <a:buNone/>
            </a:pPr>
            <a:r>
              <a:rPr lang="en-US" sz="2800" dirty="0">
                <a:solidFill>
                  <a:schemeClr val="tx1"/>
                </a:solidFill>
              </a:rPr>
              <a:t>Basic Human Needs (BHN) and Social Indicators</a:t>
            </a:r>
          </a:p>
          <a:p>
            <a:pPr lvl="1"/>
            <a:r>
              <a:rPr lang="en-US" sz="2800" dirty="0"/>
              <a:t>rather than just looking at income, look at minimum levels of nutrition, health, clothing, etc.</a:t>
            </a:r>
          </a:p>
          <a:p>
            <a:endParaRPr lang="en-US" dirty="0"/>
          </a:p>
        </p:txBody>
      </p:sp>
      <p:sp>
        <p:nvSpPr>
          <p:cNvPr id="4" name="Slide Number Placeholder 5"/>
          <p:cNvSpPr>
            <a:spLocks noGrp="1"/>
          </p:cNvSpPr>
          <p:nvPr>
            <p:ph type="sldNum" sz="quarter" idx="12"/>
          </p:nvPr>
        </p:nvSpPr>
        <p:spPr/>
        <p:txBody>
          <a:bodyPr/>
          <a:lstStyle/>
          <a:p>
            <a:fld id="{63532723-C348-4CEA-B121-2A54864FA4E7}" type="slidenum">
              <a:rPr lang="en-US"/>
              <a:pPr/>
              <a:t>41</a:t>
            </a:fld>
            <a:endParaRPr lang="en-US"/>
          </a:p>
        </p:txBody>
      </p:sp>
      <p:sp>
        <p:nvSpPr>
          <p:cNvPr id="70658" name="Rectangle 2"/>
          <p:cNvSpPr>
            <a:spLocks noGrp="1" noChangeArrowheads="1"/>
          </p:cNvSpPr>
          <p:nvPr>
            <p:ph type="title"/>
          </p:nvPr>
        </p:nvSpPr>
        <p:spPr>
          <a:xfrm>
            <a:off x="304800" y="304800"/>
            <a:ext cx="8229600" cy="1143000"/>
          </a:xfrm>
        </p:spPr>
        <p:txBody>
          <a:bodyPr/>
          <a:lstStyle/>
          <a:p>
            <a:r>
              <a:rPr lang="en-US" dirty="0">
                <a:solidFill>
                  <a:srgbClr val="FF0000"/>
                </a:solidFill>
              </a:rPr>
              <a:t>Poverty Measures</a:t>
            </a:r>
          </a:p>
        </p:txBody>
      </p:sp>
    </p:spTree>
    <p:extLst>
      <p:ext uri="{BB962C8B-B14F-4D97-AF65-F5344CB8AC3E}">
        <p14:creationId xmlns:p14="http://schemas.microsoft.com/office/powerpoint/2010/main" val="157854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a:xfrm>
            <a:off x="228600" y="1828800"/>
            <a:ext cx="8229600" cy="4324350"/>
          </a:xfrm>
        </p:spPr>
        <p:txBody>
          <a:bodyPr/>
          <a:lstStyle/>
          <a:p>
            <a:r>
              <a:rPr lang="en-US" dirty="0"/>
              <a:t>BHN emphasizes the provision of public services, along with entitlements to the poor to make sure they get access to the service provided.</a:t>
            </a:r>
          </a:p>
          <a:p>
            <a:r>
              <a:rPr lang="en-US" dirty="0"/>
              <a:t>Basic commodities:  staple foods, water and sanitation, health care, primary and </a:t>
            </a:r>
            <a:r>
              <a:rPr lang="en-US" dirty="0" err="1"/>
              <a:t>nonformal</a:t>
            </a:r>
            <a:r>
              <a:rPr lang="en-US" dirty="0"/>
              <a:t> education and housing</a:t>
            </a:r>
          </a:p>
        </p:txBody>
      </p:sp>
      <p:sp>
        <p:nvSpPr>
          <p:cNvPr id="4" name="Slide Number Placeholder 5"/>
          <p:cNvSpPr>
            <a:spLocks noGrp="1"/>
          </p:cNvSpPr>
          <p:nvPr>
            <p:ph type="sldNum" sz="quarter" idx="12"/>
          </p:nvPr>
        </p:nvSpPr>
        <p:spPr/>
        <p:txBody>
          <a:bodyPr/>
          <a:lstStyle/>
          <a:p>
            <a:fld id="{5C552A05-991B-4B25-A721-A4AE822C3653}" type="slidenum">
              <a:rPr lang="en-US"/>
              <a:pPr/>
              <a:t>42</a:t>
            </a:fld>
            <a:endParaRPr lang="en-US"/>
          </a:p>
        </p:txBody>
      </p:sp>
      <p:sp>
        <p:nvSpPr>
          <p:cNvPr id="99330" name="Rectangle 2"/>
          <p:cNvSpPr>
            <a:spLocks noGrp="1" noChangeArrowheads="1"/>
          </p:cNvSpPr>
          <p:nvPr>
            <p:ph type="title"/>
          </p:nvPr>
        </p:nvSpPr>
        <p:spPr>
          <a:xfrm>
            <a:off x="304800" y="609600"/>
            <a:ext cx="8229600" cy="1066800"/>
          </a:xfrm>
        </p:spPr>
        <p:txBody>
          <a:bodyPr/>
          <a:lstStyle/>
          <a:p>
            <a:r>
              <a:rPr lang="en-US" dirty="0">
                <a:solidFill>
                  <a:srgbClr val="FF0000"/>
                </a:solidFill>
              </a:rPr>
              <a:t>Basic Human Needs (BHN) Policies</a:t>
            </a:r>
          </a:p>
        </p:txBody>
      </p:sp>
    </p:spTree>
    <p:extLst>
      <p:ext uri="{BB962C8B-B14F-4D97-AF65-F5344CB8AC3E}">
        <p14:creationId xmlns:p14="http://schemas.microsoft.com/office/powerpoint/2010/main" val="3897555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229600" cy="4324350"/>
          </a:xfrm>
        </p:spPr>
        <p:txBody>
          <a:bodyPr/>
          <a:lstStyle/>
          <a:p>
            <a:pPr marL="411162" lvl="1" indent="0">
              <a:lnSpc>
                <a:spcPct val="90000"/>
              </a:lnSpc>
              <a:buNone/>
            </a:pPr>
            <a:r>
              <a:rPr lang="en-US" altLang="en-US" sz="3200" dirty="0">
                <a:solidFill>
                  <a:srgbClr val="FF0000"/>
                </a:solidFill>
              </a:rPr>
              <a:t>Relationship between Growth and Poverty</a:t>
            </a:r>
            <a:br>
              <a:rPr lang="en-US" altLang="en-US" sz="3200" dirty="0">
                <a:solidFill>
                  <a:srgbClr val="FF0000"/>
                </a:solidFill>
              </a:rPr>
            </a:br>
            <a:endParaRPr lang="en-US" altLang="en-US" sz="3200" dirty="0">
              <a:solidFill>
                <a:srgbClr val="FF0000"/>
              </a:solidFill>
            </a:endParaRPr>
          </a:p>
          <a:p>
            <a:pPr lvl="1">
              <a:lnSpc>
                <a:spcPct val="90000"/>
              </a:lnSpc>
            </a:pPr>
            <a:r>
              <a:rPr lang="en-US" altLang="en-US" sz="2400" dirty="0"/>
              <a:t>Association between growth and poverty reduction</a:t>
            </a:r>
          </a:p>
          <a:p>
            <a:pPr lvl="1">
              <a:lnSpc>
                <a:spcPct val="90000"/>
              </a:lnSpc>
            </a:pPr>
            <a:r>
              <a:rPr lang="en-US" altLang="en-US" sz="2400" dirty="0"/>
              <a:t>When it is inclusive (spread fairly equally), growth reduces poverty</a:t>
            </a:r>
          </a:p>
          <a:p>
            <a:pPr lvl="1">
              <a:lnSpc>
                <a:spcPct val="90000"/>
              </a:lnSpc>
            </a:pPr>
            <a:r>
              <a:rPr lang="en-US" altLang="en-US" sz="2400" dirty="0"/>
              <a:t>Lower extreme poverty may also lead to higher growth</a:t>
            </a:r>
          </a:p>
          <a:p>
            <a:pPr lvl="1">
              <a:lnSpc>
                <a:spcPct val="90000"/>
              </a:lnSpc>
            </a:pPr>
            <a:r>
              <a:rPr lang="en-US" altLang="en-US" sz="2400" dirty="0"/>
              <a:t>Research suggests that </a:t>
            </a:r>
            <a:r>
              <a:rPr lang="en-US" altLang="en-US" sz="2400" dirty="0" err="1"/>
              <a:t>approx</a:t>
            </a:r>
            <a:r>
              <a:rPr lang="en-US" altLang="en-US" sz="2400" dirty="0"/>
              <a:t> 1/3 of the poor are always poor. </a:t>
            </a:r>
          </a:p>
          <a:p>
            <a:endParaRPr lang="en-US" dirty="0"/>
          </a:p>
        </p:txBody>
      </p:sp>
      <p:sp>
        <p:nvSpPr>
          <p:cNvPr id="4" name="Slide Number Placeholder 3"/>
          <p:cNvSpPr>
            <a:spLocks noGrp="1"/>
          </p:cNvSpPr>
          <p:nvPr>
            <p:ph type="sldNum" sz="quarter" idx="12"/>
          </p:nvPr>
        </p:nvSpPr>
        <p:spPr/>
        <p:txBody>
          <a:bodyPr/>
          <a:lstStyle/>
          <a:p>
            <a:pPr>
              <a:defRPr/>
            </a:pPr>
            <a:fld id="{0D1E5A28-AFBA-4329-8B95-1AD99732C6CF}" type="slidenum">
              <a:rPr lang="en-US" smtClean="0"/>
              <a:pPr>
                <a:defRPr/>
              </a:pPr>
              <a:t>43</a:t>
            </a:fld>
            <a:endParaRPr lang="en-US" dirty="0"/>
          </a:p>
        </p:txBody>
      </p:sp>
    </p:spTree>
    <p:extLst>
      <p:ext uri="{BB962C8B-B14F-4D97-AF65-F5344CB8AC3E}">
        <p14:creationId xmlns:p14="http://schemas.microsoft.com/office/powerpoint/2010/main" val="3263997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381000" y="457200"/>
            <a:ext cx="8229600" cy="5257800"/>
          </a:xfrm>
        </p:spPr>
        <p:txBody>
          <a:bodyPr>
            <a:normAutofit/>
          </a:bodyPr>
          <a:lstStyle/>
          <a:p>
            <a:pPr marL="0" indent="0">
              <a:buNone/>
            </a:pPr>
            <a:r>
              <a:rPr lang="en-US" b="1" dirty="0">
                <a:solidFill>
                  <a:srgbClr val="FF0000"/>
                </a:solidFill>
              </a:rPr>
              <a:t>		</a:t>
            </a:r>
            <a:r>
              <a:rPr lang="en-US" sz="4100" b="1" dirty="0">
                <a:solidFill>
                  <a:srgbClr val="FF0000"/>
                </a:solidFill>
              </a:rPr>
              <a:t>Inequality can also reduce growth</a:t>
            </a:r>
          </a:p>
          <a:p>
            <a:r>
              <a:rPr lang="en-US" dirty="0"/>
              <a:t>How? </a:t>
            </a:r>
          </a:p>
          <a:p>
            <a:pPr>
              <a:buFontTx/>
              <a:buNone/>
            </a:pPr>
            <a:r>
              <a:rPr lang="en-US" sz="3100" dirty="0">
                <a:solidFill>
                  <a:srgbClr val="0000FF"/>
                </a:solidFill>
              </a:rPr>
              <a:t>	</a:t>
            </a:r>
            <a:endParaRPr lang="en-US" sz="3100" dirty="0"/>
          </a:p>
          <a:p>
            <a:endParaRPr lang="en-US" b="1" dirty="0"/>
          </a:p>
          <a:p>
            <a:endParaRPr lang="en-US" b="1" dirty="0"/>
          </a:p>
          <a:p>
            <a:pPr>
              <a:buFontTx/>
              <a:buNone/>
            </a:pPr>
            <a:r>
              <a:rPr lang="en-US" dirty="0"/>
              <a:t>	</a:t>
            </a:r>
            <a:endParaRPr lang="en-US" dirty="0">
              <a:solidFill>
                <a:srgbClr val="0000FF"/>
              </a:solidFill>
              <a:cs typeface="Arial" charset="0"/>
            </a:endParaRPr>
          </a:p>
        </p:txBody>
      </p:sp>
      <p:sp>
        <p:nvSpPr>
          <p:cNvPr id="4" name="Slide Number Placeholder 5"/>
          <p:cNvSpPr>
            <a:spLocks noGrp="1"/>
          </p:cNvSpPr>
          <p:nvPr>
            <p:ph type="sldNum" sz="quarter" idx="12"/>
          </p:nvPr>
        </p:nvSpPr>
        <p:spPr/>
        <p:txBody>
          <a:bodyPr/>
          <a:lstStyle/>
          <a:p>
            <a:fld id="{A356B350-1F5B-41BD-AF13-3598074608B6}" type="slidenum">
              <a:rPr lang="en-US"/>
              <a:pPr/>
              <a:t>44</a:t>
            </a:fld>
            <a:endParaRPr lang="en-US"/>
          </a:p>
        </p:txBody>
      </p:sp>
    </p:spTree>
    <p:extLst>
      <p:ext uri="{BB962C8B-B14F-4D97-AF65-F5344CB8AC3E}">
        <p14:creationId xmlns:p14="http://schemas.microsoft.com/office/powerpoint/2010/main" val="19225149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533400" y="1066800"/>
            <a:ext cx="8229600" cy="4324350"/>
          </a:xfrm>
        </p:spPr>
        <p:txBody>
          <a:bodyPr/>
          <a:lstStyle/>
          <a:p>
            <a:r>
              <a:rPr lang="en-US" altLang="en-US" dirty="0"/>
              <a:t>Ultra poverty differs in terms of depth, length and breadth (how many variables affected)</a:t>
            </a:r>
          </a:p>
          <a:p>
            <a:r>
              <a:rPr lang="en-US" altLang="en-US" dirty="0"/>
              <a:t>Growth can lead to poverty and</a:t>
            </a:r>
          </a:p>
          <a:p>
            <a:pPr marL="109728" indent="0">
              <a:buNone/>
            </a:pPr>
            <a:r>
              <a:rPr lang="en-US" altLang="en-US" dirty="0"/>
              <a:t>decreasing poverty can lead to growth</a:t>
            </a:r>
          </a:p>
          <a:p>
            <a:pPr marL="109728" indent="0">
              <a:buNone/>
            </a:pPr>
            <a:endParaRPr lang="en-US" altLang="en-US" dirty="0"/>
          </a:p>
        </p:txBody>
      </p:sp>
      <p:sp>
        <p:nvSpPr>
          <p:cNvPr id="27651"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sz="2400">
                <a:solidFill>
                  <a:schemeClr val="tx1"/>
                </a:solidFill>
                <a:latin typeface="Times" pitchFamily="48" charset="0"/>
                <a:ea typeface="ＭＳ Ｐゴシック" pitchFamily="48" charset="-128"/>
              </a:defRPr>
            </a:lvl1pPr>
            <a:lvl2pPr marL="742950" indent="-285750">
              <a:defRPr sz="2400">
                <a:solidFill>
                  <a:schemeClr val="tx1"/>
                </a:solidFill>
                <a:latin typeface="Times" pitchFamily="48" charset="0"/>
                <a:ea typeface="ＭＳ Ｐゴシック" pitchFamily="48" charset="-128"/>
              </a:defRPr>
            </a:lvl2pPr>
            <a:lvl3pPr marL="1143000" indent="-228600">
              <a:defRPr sz="2400">
                <a:solidFill>
                  <a:schemeClr val="tx1"/>
                </a:solidFill>
                <a:latin typeface="Times" pitchFamily="48" charset="0"/>
                <a:ea typeface="ＭＳ Ｐゴシック" pitchFamily="48" charset="-128"/>
              </a:defRPr>
            </a:lvl3pPr>
            <a:lvl4pPr marL="1600200" indent="-228600">
              <a:defRPr sz="2400">
                <a:solidFill>
                  <a:schemeClr val="tx1"/>
                </a:solidFill>
                <a:latin typeface="Times" pitchFamily="48" charset="0"/>
                <a:ea typeface="ＭＳ Ｐゴシック" pitchFamily="48" charset="-128"/>
              </a:defRPr>
            </a:lvl4pPr>
            <a:lvl5pPr marL="2057400" indent="-228600">
              <a:defRPr sz="2400">
                <a:solidFill>
                  <a:schemeClr val="tx1"/>
                </a:solidFill>
                <a:latin typeface="Times" pitchFamily="48"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Times" pitchFamily="48"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Times" pitchFamily="48"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Times" pitchFamily="48"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Times" pitchFamily="48" charset="0"/>
                <a:ea typeface="ＭＳ Ｐゴシック" pitchFamily="48" charset="-128"/>
              </a:defRPr>
            </a:lvl9pPr>
          </a:lstStyle>
          <a:p>
            <a:fld id="{C93515EF-12BB-4808-8E87-D8ED00AB1E61}" type="slidenum">
              <a:rPr lang="en-US" altLang="en-US" sz="1800">
                <a:solidFill>
                  <a:srgbClr val="FFFFFF"/>
                </a:solidFill>
              </a:rPr>
              <a:pPr/>
              <a:t>45</a:t>
            </a:fld>
            <a:endParaRPr lang="en-US" altLang="en-US" sz="1800">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84E4E1F-E62E-48CA-BA1F-A3BDE93718A4}" type="slidenum">
              <a:rPr lang="en-US" smtClean="0"/>
              <a:pPr>
                <a:defRPr/>
              </a:pPr>
              <a:t>46</a:t>
            </a:fld>
            <a:endParaRPr lang="en-US" dirty="0"/>
          </a:p>
        </p:txBody>
      </p:sp>
      <p:pic>
        <p:nvPicPr>
          <p:cNvPr id="3" name="Picture 2"/>
          <p:cNvPicPr>
            <a:picLocks noChangeAspect="1"/>
          </p:cNvPicPr>
          <p:nvPr/>
        </p:nvPicPr>
        <p:blipFill>
          <a:blip r:embed="rId2"/>
          <a:stretch>
            <a:fillRect/>
          </a:stretch>
        </p:blipFill>
        <p:spPr>
          <a:xfrm>
            <a:off x="229197" y="381000"/>
            <a:ext cx="8609920" cy="6026944"/>
          </a:xfrm>
          <a:prstGeom prst="rect">
            <a:avLst/>
          </a:prstGeom>
        </p:spPr>
      </p:pic>
    </p:spTree>
    <p:extLst>
      <p:ext uri="{BB962C8B-B14F-4D97-AF65-F5344CB8AC3E}">
        <p14:creationId xmlns:p14="http://schemas.microsoft.com/office/powerpoint/2010/main" val="3556508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F3FBCECF-D2CF-4DB3-AFE8-DB4C52BB795A}"/>
              </a:ext>
            </a:extLst>
          </p:cNvPr>
          <p:cNvGraphicFramePr>
            <a:graphicFrameLocks/>
          </p:cNvGraphicFramePr>
          <p:nvPr/>
        </p:nvGraphicFramePr>
        <p:xfrm>
          <a:off x="537210" y="1045029"/>
          <a:ext cx="8069580" cy="532964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DA939B6E-FF40-7847-AF0C-A8C292DD67B5}"/>
              </a:ext>
            </a:extLst>
          </p:cNvPr>
          <p:cNvSpPr txBox="1"/>
          <p:nvPr/>
        </p:nvSpPr>
        <p:spPr>
          <a:xfrm>
            <a:off x="243958" y="176726"/>
            <a:ext cx="8779272" cy="954107"/>
          </a:xfrm>
          <a:prstGeom prst="rect">
            <a:avLst/>
          </a:prstGeom>
          <a:noFill/>
        </p:spPr>
        <p:txBody>
          <a:bodyPr wrap="square" rtlCol="0">
            <a:spAutoFit/>
          </a:bodyPr>
          <a:lstStyle/>
          <a:p>
            <a:r>
              <a:rPr lang="en-US" sz="2800" b="1" dirty="0">
                <a:solidFill>
                  <a:srgbClr val="007FA3"/>
                </a:solidFill>
              </a:rPr>
              <a:t>Figure 5.12 </a:t>
            </a:r>
          </a:p>
          <a:p>
            <a:r>
              <a:rPr lang="en-US" sz="2800" b="1" dirty="0">
                <a:solidFill>
                  <a:srgbClr val="007FA3"/>
                </a:solidFill>
              </a:rPr>
              <a:t>Global and Regional Poverty Trends, 1981–2015</a:t>
            </a:r>
          </a:p>
        </p:txBody>
      </p:sp>
    </p:spTree>
    <p:extLst>
      <p:ext uri="{BB962C8B-B14F-4D97-AF65-F5344CB8AC3E}">
        <p14:creationId xmlns:p14="http://schemas.microsoft.com/office/powerpoint/2010/main" val="2336366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sz="2400" dirty="0"/>
              <a:t>The MPI incorporates 3 dimensions at the household level: health, education and wealth</a:t>
            </a:r>
          </a:p>
          <a:p>
            <a:r>
              <a:rPr lang="en-CA" sz="2400" dirty="0"/>
              <a:t>- takes into account negative interaction effects when people have multiple deprivations (similar to the HDI)</a:t>
            </a:r>
          </a:p>
          <a:p>
            <a:r>
              <a:rPr lang="en-US" sz="2400" dirty="0"/>
              <a:t>MPI focuses on deprivations in health, education, and standard of living; and each receives equal (that is one-third of the overall total) weight.</a:t>
            </a:r>
          </a:p>
          <a:p>
            <a:endParaRPr lang="en-CA" dirty="0"/>
          </a:p>
        </p:txBody>
      </p:sp>
      <p:sp>
        <p:nvSpPr>
          <p:cNvPr id="3" name="Slide Number Placeholder 2"/>
          <p:cNvSpPr>
            <a:spLocks noGrp="1"/>
          </p:cNvSpPr>
          <p:nvPr>
            <p:ph type="sldNum" sz="quarter" idx="12"/>
          </p:nvPr>
        </p:nvSpPr>
        <p:spPr/>
        <p:txBody>
          <a:bodyPr/>
          <a:lstStyle/>
          <a:p>
            <a:pPr>
              <a:defRPr/>
            </a:pPr>
            <a:fld id="{0D1E5A28-AFBA-4329-8B95-1AD99732C6CF}" type="slidenum">
              <a:rPr lang="en-US" smtClean="0"/>
              <a:pPr>
                <a:defRPr/>
              </a:pPr>
              <a:t>48</a:t>
            </a:fld>
            <a:endParaRPr lang="en-US" dirty="0"/>
          </a:p>
        </p:txBody>
      </p:sp>
      <p:sp>
        <p:nvSpPr>
          <p:cNvPr id="4" name="Title 3"/>
          <p:cNvSpPr>
            <a:spLocks noGrp="1"/>
          </p:cNvSpPr>
          <p:nvPr>
            <p:ph type="title"/>
          </p:nvPr>
        </p:nvSpPr>
        <p:spPr/>
        <p:txBody>
          <a:bodyPr>
            <a:normAutofit/>
          </a:bodyPr>
          <a:lstStyle/>
          <a:p>
            <a:r>
              <a:rPr lang="en-CA" dirty="0">
                <a:solidFill>
                  <a:srgbClr val="FF0000"/>
                </a:solidFill>
              </a:rPr>
              <a:t>Multi-Dimensional Poverty Index</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a:xfrm>
            <a:off x="423363" y="185470"/>
            <a:ext cx="8339637" cy="990600"/>
          </a:xfrm>
        </p:spPr>
        <p:txBody>
          <a:bodyPr>
            <a:noAutofit/>
          </a:bodyPr>
          <a:lstStyle/>
          <a:p>
            <a:r>
              <a:rPr lang="en-US" sz="3400" dirty="0">
                <a:ea typeface="ＭＳ Ｐゴシック" charset="0"/>
                <a:cs typeface="ＭＳ Ｐゴシック" charset="0"/>
              </a:rPr>
              <a:t>Social exclusion/injustice, associated with poverty, likely causes economic stagnation</a:t>
            </a:r>
          </a:p>
        </p:txBody>
      </p:sp>
      <p:sp>
        <p:nvSpPr>
          <p:cNvPr id="3" name="Content Placeholder 2"/>
          <p:cNvSpPr>
            <a:spLocks noGrp="1"/>
          </p:cNvSpPr>
          <p:nvPr>
            <p:ph idx="1"/>
          </p:nvPr>
        </p:nvSpPr>
        <p:spPr>
          <a:xfrm>
            <a:off x="219825" y="1323214"/>
            <a:ext cx="8708515" cy="5034454"/>
          </a:xfrm>
        </p:spPr>
        <p:txBody>
          <a:bodyPr>
            <a:noAutofit/>
          </a:bodyPr>
          <a:lstStyle/>
          <a:p>
            <a:pPr>
              <a:defRPr/>
            </a:pPr>
            <a:r>
              <a:rPr lang="en-US" sz="2400" dirty="0">
                <a:latin typeface="+mj-lt"/>
                <a:ea typeface="ＭＳ Ｐゴシック" charset="0"/>
                <a:cs typeface="ＭＳ Ｐゴシック" charset="0"/>
              </a:rPr>
              <a:t>Social exclusion/injustice, which is associated with poverty, also likely causes economic stagnation in the long run</a:t>
            </a:r>
          </a:p>
          <a:p>
            <a:pPr lvl="1">
              <a:spcBef>
                <a:spcPts val="400"/>
              </a:spcBef>
              <a:defRPr/>
            </a:pPr>
            <a:r>
              <a:rPr lang="en-US" sz="2400" dirty="0">
                <a:latin typeface="+mj-lt"/>
                <a:ea typeface="ＭＳ Ｐゴシック" charset="0"/>
              </a:rPr>
              <a:t>Political and social reform needed to overcome constraints to access to land, water, basic resource-based livelihood opportunities</a:t>
            </a:r>
          </a:p>
          <a:p>
            <a:pPr lvl="1">
              <a:spcBef>
                <a:spcPts val="400"/>
              </a:spcBef>
              <a:defRPr/>
            </a:pPr>
            <a:r>
              <a:rPr lang="en-US" sz="2400" dirty="0">
                <a:latin typeface="+mj-lt"/>
                <a:ea typeface="ＭＳ Ｐゴシック" charset="0"/>
              </a:rPr>
              <a:t>Elite control of natural resources translates to social and political power to protect elite interests that may be inconsistent with modernization </a:t>
            </a:r>
          </a:p>
          <a:p>
            <a:pPr lvl="1">
              <a:spcBef>
                <a:spcPts val="400"/>
              </a:spcBef>
              <a:defRPr/>
            </a:pPr>
            <a:r>
              <a:rPr lang="en-US" sz="2400" dirty="0">
                <a:latin typeface="+mj-lt"/>
                <a:ea typeface="ＭＳ Ｐゴシック" charset="0"/>
              </a:rPr>
              <a:t>Inadequate voice for the poor who know their public goods needs</a:t>
            </a:r>
          </a:p>
        </p:txBody>
      </p:sp>
    </p:spTree>
    <p:extLst>
      <p:ext uri="{BB962C8B-B14F-4D97-AF65-F5344CB8AC3E}">
        <p14:creationId xmlns:p14="http://schemas.microsoft.com/office/powerpoint/2010/main" val="3334261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3" name="Rectangle 5"/>
          <p:cNvSpPr>
            <a:spLocks noGrp="1" noChangeArrowheads="1"/>
          </p:cNvSpPr>
          <p:nvPr>
            <p:ph type="body" idx="4294967295"/>
          </p:nvPr>
        </p:nvSpPr>
        <p:spPr>
          <a:xfrm>
            <a:off x="210312" y="1352844"/>
            <a:ext cx="8686800" cy="4761444"/>
          </a:xfrm>
        </p:spPr>
        <p:txBody>
          <a:bodyPr rIns="91440">
            <a:noAutofit/>
          </a:bodyPr>
          <a:lstStyle/>
          <a:p>
            <a:pPr marL="379413" indent="-379413">
              <a:buFont typeface="+mj-lt"/>
              <a:buAutoNum type="arabicPeriod" startAt="5"/>
            </a:pPr>
            <a:r>
              <a:rPr lang="en-US" sz="2600" dirty="0"/>
              <a:t>Are rapid economic growth and more equal income distribution compatible or conflicting objectives? Is rapid growth achievable only at a cost of greater income inequality or can lessening income disparities contribute to higher growth rates?</a:t>
            </a:r>
          </a:p>
          <a:p>
            <a:pPr marL="379413" indent="-379413">
              <a:buFont typeface="+mj-lt"/>
              <a:buAutoNum type="arabicPeriod" startAt="5"/>
            </a:pPr>
            <a:r>
              <a:rPr lang="en-US" sz="2600" dirty="0"/>
              <a:t>Do the poor benefit from growth, and does this depend on the type of growth a developing country experiences? What might be done to help the poor benefit more?</a:t>
            </a:r>
          </a:p>
          <a:p>
            <a:pPr marL="379413" indent="-379413">
              <a:buFont typeface="+mj-lt"/>
              <a:buAutoNum type="arabicPeriod" startAt="5"/>
            </a:pPr>
            <a:r>
              <a:rPr lang="en-US" sz="2600" dirty="0"/>
              <a:t>What is so bad about extreme inequality?</a:t>
            </a:r>
          </a:p>
          <a:p>
            <a:pPr marL="379413" indent="-379413">
              <a:buFont typeface="+mj-lt"/>
              <a:buAutoNum type="arabicPeriod" startAt="5"/>
            </a:pPr>
            <a:r>
              <a:rPr lang="en-US" sz="2600" dirty="0"/>
              <a:t>What kinds of policies are required to reduce the magnitude and extent of absolute poverty? </a:t>
            </a:r>
          </a:p>
        </p:txBody>
      </p:sp>
      <p:sp>
        <p:nvSpPr>
          <p:cNvPr id="4" name="Rectangle 4"/>
          <p:cNvSpPr txBox="1">
            <a:spLocks noChangeArrowheads="1"/>
          </p:cNvSpPr>
          <p:nvPr/>
        </p:nvSpPr>
        <p:spPr>
          <a:xfrm>
            <a:off x="457200" y="180307"/>
            <a:ext cx="8229600" cy="104547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b="1" kern="1200">
                <a:solidFill>
                  <a:srgbClr val="007FA3"/>
                </a:solidFill>
                <a:latin typeface="+mj-lt"/>
                <a:ea typeface="+mj-ea"/>
                <a:cs typeface="+mj-cs"/>
              </a:defRPr>
            </a:lvl1pPr>
          </a:lstStyle>
          <a:p>
            <a:r>
              <a:rPr lang="en-US" sz="3400" dirty="0"/>
              <a:t>Distribution and Development: Eight Critical Questions (Continued)</a:t>
            </a:r>
          </a:p>
        </p:txBody>
      </p:sp>
    </p:spTree>
    <p:extLst>
      <p:ext uri="{BB962C8B-B14F-4D97-AF65-F5344CB8AC3E}">
        <p14:creationId xmlns:p14="http://schemas.microsoft.com/office/powerpoint/2010/main" val="3944828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4" name="Rectangle 4"/>
          <p:cNvSpPr>
            <a:spLocks noGrp="1" noChangeArrowheads="1"/>
          </p:cNvSpPr>
          <p:nvPr>
            <p:ph type="title" idx="4294967295"/>
          </p:nvPr>
        </p:nvSpPr>
        <p:spPr>
          <a:xfrm>
            <a:off x="457200" y="119365"/>
            <a:ext cx="8229600" cy="1143000"/>
          </a:xfrm>
        </p:spPr>
        <p:txBody>
          <a:bodyPr anchor="ctr">
            <a:normAutofit/>
          </a:bodyPr>
          <a:lstStyle/>
          <a:p>
            <a:pPr eaLnBrk="1" hangingPunct="1"/>
            <a:r>
              <a:rPr lang="en-US" sz="3400" dirty="0"/>
              <a:t>5.5 Economic Characteristics of High-Poverty Groups</a:t>
            </a:r>
          </a:p>
        </p:txBody>
      </p:sp>
      <p:sp>
        <p:nvSpPr>
          <p:cNvPr id="56325" name="Rectangle 5"/>
          <p:cNvSpPr>
            <a:spLocks noGrp="1" noChangeArrowheads="1"/>
          </p:cNvSpPr>
          <p:nvPr>
            <p:ph type="body" idx="4294967295"/>
          </p:nvPr>
        </p:nvSpPr>
        <p:spPr>
          <a:xfrm>
            <a:off x="205599" y="1335660"/>
            <a:ext cx="8670982" cy="4648200"/>
          </a:xfrm>
        </p:spPr>
        <p:txBody>
          <a:bodyPr rIns="91440">
            <a:normAutofit/>
          </a:bodyPr>
          <a:lstStyle/>
          <a:p>
            <a:pPr eaLnBrk="1" hangingPunct="1"/>
            <a:r>
              <a:rPr lang="en-US" sz="2800" dirty="0"/>
              <a:t>Rural poverty </a:t>
            </a:r>
          </a:p>
          <a:p>
            <a:pPr eaLnBrk="1" hangingPunct="1"/>
            <a:r>
              <a:rPr lang="en-US" sz="2800" dirty="0"/>
              <a:t>Women and poverty</a:t>
            </a:r>
          </a:p>
          <a:p>
            <a:pPr eaLnBrk="1" hangingPunct="1"/>
            <a:r>
              <a:rPr lang="en-US" sz="2800" dirty="0"/>
              <a:t>Ethnic minorities, indigenous populations</a:t>
            </a:r>
          </a:p>
          <a:p>
            <a:pPr eaLnBrk="1" hangingPunct="1"/>
            <a:r>
              <a:rPr lang="en-US" sz="2800" dirty="0"/>
              <a:t>Disproportionately children</a:t>
            </a:r>
          </a:p>
          <a:p>
            <a:pPr lvl="1"/>
            <a:r>
              <a:rPr lang="en-US" altLang="en-US" sz="2400" dirty="0"/>
              <a:t>Malnourished, less likely to receive medical services, clean water, sanitation</a:t>
            </a:r>
          </a:p>
          <a:p>
            <a:pPr lvl="1"/>
            <a:r>
              <a:rPr lang="en-US" altLang="en-US" sz="2400" dirty="0"/>
              <a:t>Less access to education, property rights</a:t>
            </a:r>
            <a:endParaRPr lang="en-US" sz="2400" dirty="0"/>
          </a:p>
          <a:p>
            <a:pPr eaLnBrk="1" hangingPunct="1">
              <a:buFontTx/>
              <a:buNone/>
            </a:pPr>
            <a:endParaRPr lang="en-US" sz="2800" dirty="0"/>
          </a:p>
        </p:txBody>
      </p:sp>
    </p:spTree>
    <p:extLst>
      <p:ext uri="{BB962C8B-B14F-4D97-AF65-F5344CB8AC3E}">
        <p14:creationId xmlns:p14="http://schemas.microsoft.com/office/powerpoint/2010/main" val="980986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533400" y="1447800"/>
            <a:ext cx="8229600" cy="4525963"/>
          </a:xfrm>
        </p:spPr>
        <p:txBody>
          <a:bodyPr>
            <a:normAutofit/>
          </a:bodyPr>
          <a:lstStyle/>
          <a:p>
            <a:r>
              <a:rPr lang="en-US" dirty="0"/>
              <a:t>Empirically we tend to see rapid growth (over 5%) benefiting both the poor and </a:t>
            </a:r>
            <a:r>
              <a:rPr lang="en-US" dirty="0" err="1"/>
              <a:t>nonpoor</a:t>
            </a:r>
            <a:r>
              <a:rPr lang="en-US" dirty="0"/>
              <a:t> and we see economic decline affecting both the poor and </a:t>
            </a:r>
            <a:r>
              <a:rPr lang="en-US" dirty="0" err="1"/>
              <a:t>nonpoor</a:t>
            </a:r>
            <a:r>
              <a:rPr lang="en-US" dirty="0"/>
              <a:t> (in terms of income). However, there are exceptions = </a:t>
            </a:r>
            <a:r>
              <a:rPr lang="en-US" b="1" i="1" dirty="0" err="1">
                <a:solidFill>
                  <a:srgbClr val="FF0000"/>
                </a:solidFill>
              </a:rPr>
              <a:t>immiserizing</a:t>
            </a:r>
            <a:r>
              <a:rPr lang="en-US" b="1" i="1" dirty="0">
                <a:solidFill>
                  <a:srgbClr val="FF0000"/>
                </a:solidFill>
              </a:rPr>
              <a:t> growth.</a:t>
            </a:r>
          </a:p>
          <a:p>
            <a:pPr lvl="1">
              <a:buFontTx/>
              <a:buNone/>
            </a:pPr>
            <a:endParaRPr lang="en-US" sz="2400" dirty="0"/>
          </a:p>
          <a:p>
            <a:pPr lvl="1">
              <a:buFontTx/>
              <a:buNone/>
            </a:pPr>
            <a:r>
              <a:rPr lang="en-US" sz="2400" dirty="0"/>
              <a:t>How do you think this might be possible? </a:t>
            </a:r>
          </a:p>
          <a:p>
            <a:pPr lvl="1">
              <a:buFontTx/>
              <a:buNone/>
            </a:pPr>
            <a:endParaRPr lang="en-US" dirty="0"/>
          </a:p>
        </p:txBody>
      </p:sp>
      <p:sp>
        <p:nvSpPr>
          <p:cNvPr id="4" name="Slide Number Placeholder 5"/>
          <p:cNvSpPr>
            <a:spLocks noGrp="1"/>
          </p:cNvSpPr>
          <p:nvPr>
            <p:ph type="sldNum" sz="quarter" idx="12"/>
          </p:nvPr>
        </p:nvSpPr>
        <p:spPr/>
        <p:txBody>
          <a:bodyPr/>
          <a:lstStyle/>
          <a:p>
            <a:fld id="{2492C0DF-FC27-437F-B7EE-73A4362D1F34}" type="slidenum">
              <a:rPr lang="en-US"/>
              <a:pPr/>
              <a:t>51</a:t>
            </a:fld>
            <a:endParaRPr lang="en-US"/>
          </a:p>
        </p:txBody>
      </p:sp>
      <p:sp>
        <p:nvSpPr>
          <p:cNvPr id="82946" name="Rectangle 2"/>
          <p:cNvSpPr>
            <a:spLocks noGrp="1" noChangeArrowheads="1"/>
          </p:cNvSpPr>
          <p:nvPr>
            <p:ph type="title"/>
          </p:nvPr>
        </p:nvSpPr>
        <p:spPr>
          <a:xfrm>
            <a:off x="609600" y="381000"/>
            <a:ext cx="8229600" cy="1143000"/>
          </a:xfrm>
        </p:spPr>
        <p:txBody>
          <a:bodyPr/>
          <a:lstStyle/>
          <a:p>
            <a:r>
              <a:rPr lang="en-US" sz="3200" dirty="0">
                <a:solidFill>
                  <a:srgbClr val="FF0000"/>
                </a:solidFill>
              </a:rPr>
              <a:t>Empirically</a:t>
            </a:r>
          </a:p>
        </p:txBody>
      </p:sp>
    </p:spTree>
    <p:extLst>
      <p:ext uri="{BB962C8B-B14F-4D97-AF65-F5344CB8AC3E}">
        <p14:creationId xmlns:p14="http://schemas.microsoft.com/office/powerpoint/2010/main" val="6633690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457200" y="155332"/>
            <a:ext cx="8229600" cy="1090246"/>
          </a:xfrm>
        </p:spPr>
        <p:txBody>
          <a:bodyPr>
            <a:noAutofit/>
          </a:bodyPr>
          <a:lstStyle/>
          <a:p>
            <a:r>
              <a:rPr lang="en-US" sz="3400" dirty="0">
                <a:latin typeface="Calibri" panose="020F0502020204030204" pitchFamily="34" charset="0"/>
                <a:ea typeface="ＭＳ Ｐゴシック" charset="0"/>
                <a:cs typeface="ＭＳ Ｐゴシック" charset="0"/>
              </a:rPr>
              <a:t>Labor and Inclusive Development: </a:t>
            </a:r>
            <a:br>
              <a:rPr lang="en-US" sz="3400" dirty="0">
                <a:latin typeface="Calibri" panose="020F0502020204030204" pitchFamily="34" charset="0"/>
                <a:ea typeface="ＭＳ Ｐゴシック" charset="0"/>
                <a:cs typeface="ＭＳ Ｐゴシック" charset="0"/>
              </a:rPr>
            </a:br>
            <a:r>
              <a:rPr lang="en-US" sz="3400" dirty="0">
                <a:latin typeface="Calibri" panose="020F0502020204030204" pitchFamily="34" charset="0"/>
                <a:ea typeface="ＭＳ Ｐゴシック" charset="0"/>
                <a:cs typeface="ＭＳ Ｐゴシック" charset="0"/>
              </a:rPr>
              <a:t>The </a:t>
            </a:r>
            <a:r>
              <a:rPr lang="en-US" sz="3400" u="sng" dirty="0">
                <a:latin typeface="Calibri" panose="020F0502020204030204" pitchFamily="34" charset="0"/>
                <a:ea typeface="ＭＳ Ｐゴシック" charset="0"/>
                <a:cs typeface="ＭＳ Ｐゴシック" charset="0"/>
              </a:rPr>
              <a:t>Quality</a:t>
            </a:r>
            <a:r>
              <a:rPr lang="en-US" sz="3400" dirty="0">
                <a:latin typeface="Calibri" panose="020F0502020204030204" pitchFamily="34" charset="0"/>
                <a:ea typeface="ＭＳ Ｐゴシック" charset="0"/>
                <a:cs typeface="ＭＳ Ｐゴシック" charset="0"/>
              </a:rPr>
              <a:t> of Jobs</a:t>
            </a:r>
          </a:p>
        </p:txBody>
      </p:sp>
      <p:sp>
        <p:nvSpPr>
          <p:cNvPr id="40962" name="Content Placeholder 2"/>
          <p:cNvSpPr>
            <a:spLocks noGrp="1"/>
          </p:cNvSpPr>
          <p:nvPr>
            <p:ph idx="1"/>
          </p:nvPr>
        </p:nvSpPr>
        <p:spPr>
          <a:xfrm>
            <a:off x="216877" y="1333500"/>
            <a:ext cx="8405446" cy="4754563"/>
          </a:xfrm>
        </p:spPr>
        <p:txBody>
          <a:bodyPr>
            <a:noAutofit/>
          </a:bodyPr>
          <a:lstStyle/>
          <a:p>
            <a:r>
              <a:rPr lang="en-US" sz="2400" dirty="0"/>
              <a:t>Most people receive income primarily from </a:t>
            </a:r>
            <a:r>
              <a:rPr lang="en-US" sz="2400" dirty="0" err="1"/>
              <a:t>labour</a:t>
            </a:r>
            <a:r>
              <a:rPr lang="en-US" sz="2400" dirty="0"/>
              <a:t>, that is, from the work that they do</a:t>
            </a:r>
          </a:p>
          <a:p>
            <a:r>
              <a:rPr lang="en-US" sz="2400" dirty="0"/>
              <a:t>Approximately 3.3 billion people currently work</a:t>
            </a:r>
          </a:p>
          <a:p>
            <a:r>
              <a:rPr lang="en-US" sz="2400" dirty="0"/>
              <a:t>But having work does not mean having a </a:t>
            </a:r>
            <a:r>
              <a:rPr lang="en-US" sz="2400" b="1" i="1" dirty="0"/>
              <a:t>wage</a:t>
            </a:r>
            <a:r>
              <a:rPr lang="en-US" sz="2400" dirty="0"/>
              <a:t> </a:t>
            </a:r>
          </a:p>
          <a:p>
            <a:r>
              <a:rPr lang="en-US" sz="2400" dirty="0"/>
              <a:t>In most developing countries, a minority of </a:t>
            </a:r>
            <a:r>
              <a:rPr lang="en-US" sz="2400" dirty="0" err="1"/>
              <a:t>labour</a:t>
            </a:r>
            <a:r>
              <a:rPr lang="en-US" sz="2400" dirty="0"/>
              <a:t> income is from conventional “jobs”</a:t>
            </a:r>
          </a:p>
          <a:p>
            <a:r>
              <a:rPr lang="en-US" sz="2400" dirty="0"/>
              <a:t>Close to half engaged in self-employment </a:t>
            </a:r>
          </a:p>
          <a:p>
            <a:r>
              <a:rPr lang="en-US" sz="2400" dirty="0"/>
              <a:t>Wage </a:t>
            </a:r>
            <a:r>
              <a:rPr lang="en-US" sz="2400" dirty="0" err="1"/>
              <a:t>labour</a:t>
            </a:r>
            <a:r>
              <a:rPr lang="en-US" sz="2400" dirty="0"/>
              <a:t> often low-productivity work, with irregular incomes</a:t>
            </a:r>
          </a:p>
          <a:p>
            <a:r>
              <a:rPr lang="en-US" sz="2400" dirty="0"/>
              <a:t>Thus, high inequality in </a:t>
            </a:r>
            <a:r>
              <a:rPr lang="en-US" sz="2400" dirty="0" err="1"/>
              <a:t>labour</a:t>
            </a:r>
            <a:r>
              <a:rPr lang="en-US" sz="2400" dirty="0"/>
              <a:t> markets can serve to magnify other forms of inequalities</a:t>
            </a:r>
          </a:p>
          <a:p>
            <a:endParaRPr lang="en-US" sz="2800" dirty="0"/>
          </a:p>
        </p:txBody>
      </p:sp>
    </p:spTree>
    <p:extLst>
      <p:ext uri="{BB962C8B-B14F-4D97-AF65-F5344CB8AC3E}">
        <p14:creationId xmlns:p14="http://schemas.microsoft.com/office/powerpoint/2010/main" val="3766893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2A7E-9514-9E4E-A983-A570BA09C5AB}"/>
              </a:ext>
            </a:extLst>
          </p:cNvPr>
          <p:cNvSpPr>
            <a:spLocks noGrp="1"/>
          </p:cNvSpPr>
          <p:nvPr>
            <p:ph type="title"/>
          </p:nvPr>
        </p:nvSpPr>
        <p:spPr>
          <a:xfrm>
            <a:off x="211014" y="196973"/>
            <a:ext cx="8780585" cy="499085"/>
          </a:xfrm>
        </p:spPr>
        <p:txBody>
          <a:bodyPr>
            <a:noAutofit/>
          </a:bodyPr>
          <a:lstStyle/>
          <a:p>
            <a:r>
              <a:rPr lang="en-US" sz="3400" dirty="0"/>
              <a:t>The Broad Importance of High- Quality Jobs</a:t>
            </a:r>
          </a:p>
        </p:txBody>
      </p:sp>
      <p:sp>
        <p:nvSpPr>
          <p:cNvPr id="3" name="Content Placeholder 2">
            <a:extLst>
              <a:ext uri="{FF2B5EF4-FFF2-40B4-BE49-F238E27FC236}">
                <a16:creationId xmlns:a16="http://schemas.microsoft.com/office/drawing/2014/main" id="{AED20585-5861-A540-A6B4-CBB72D97B48C}"/>
              </a:ext>
            </a:extLst>
          </p:cNvPr>
          <p:cNvSpPr>
            <a:spLocks noGrp="1"/>
          </p:cNvSpPr>
          <p:nvPr>
            <p:ph idx="1"/>
          </p:nvPr>
        </p:nvSpPr>
        <p:spPr>
          <a:xfrm>
            <a:off x="211013" y="1015512"/>
            <a:ext cx="8686801" cy="5129701"/>
          </a:xfrm>
        </p:spPr>
        <p:txBody>
          <a:bodyPr>
            <a:noAutofit/>
          </a:bodyPr>
          <a:lstStyle/>
          <a:p>
            <a:r>
              <a:rPr lang="en-US" sz="2800" dirty="0"/>
              <a:t>The type of work a person does largely constrains their possibilities of getting </a:t>
            </a:r>
            <a:r>
              <a:rPr lang="en-US" sz="2800" i="1" dirty="0"/>
              <a:t>future</a:t>
            </a:r>
            <a:r>
              <a:rPr lang="en-US" sz="2800" dirty="0"/>
              <a:t> higher income </a:t>
            </a:r>
          </a:p>
          <a:p>
            <a:r>
              <a:rPr lang="en-US" sz="2800" dirty="0"/>
              <a:t>Broadly, jobs help people gain and maintain capabilities</a:t>
            </a:r>
          </a:p>
          <a:p>
            <a:r>
              <a:rPr lang="en-US" sz="2800" dirty="0"/>
              <a:t>Skills and attitudes people develop at jobs affect [how others perceive] their capabilities in other spheres</a:t>
            </a:r>
          </a:p>
          <a:p>
            <a:r>
              <a:rPr lang="en-US" sz="2800" dirty="0"/>
              <a:t>People with jobs that develop multiple capabilities are more engaged in civic affairs</a:t>
            </a:r>
          </a:p>
        </p:txBody>
      </p:sp>
    </p:spTree>
    <p:extLst>
      <p:ext uri="{BB962C8B-B14F-4D97-AF65-F5344CB8AC3E}">
        <p14:creationId xmlns:p14="http://schemas.microsoft.com/office/powerpoint/2010/main" val="2737497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1D1B-4BAA-9949-99FA-22B08449CD07}"/>
              </a:ext>
            </a:extLst>
          </p:cNvPr>
          <p:cNvSpPr>
            <a:spLocks noGrp="1"/>
          </p:cNvSpPr>
          <p:nvPr>
            <p:ph type="title"/>
          </p:nvPr>
        </p:nvSpPr>
        <p:spPr>
          <a:xfrm>
            <a:off x="457200" y="362247"/>
            <a:ext cx="8229600" cy="612549"/>
          </a:xfrm>
        </p:spPr>
        <p:txBody>
          <a:bodyPr>
            <a:normAutofit/>
          </a:bodyPr>
          <a:lstStyle/>
          <a:p>
            <a:r>
              <a:rPr lang="en-US" sz="3400" dirty="0"/>
              <a:t>Policies and Programs</a:t>
            </a:r>
          </a:p>
        </p:txBody>
      </p:sp>
      <p:sp>
        <p:nvSpPr>
          <p:cNvPr id="3" name="Content Placeholder 2">
            <a:extLst>
              <a:ext uri="{FF2B5EF4-FFF2-40B4-BE49-F238E27FC236}">
                <a16:creationId xmlns:a16="http://schemas.microsoft.com/office/drawing/2014/main" id="{75FB08AB-29D3-DF44-8723-83A3E47384B7}"/>
              </a:ext>
            </a:extLst>
          </p:cNvPr>
          <p:cNvSpPr>
            <a:spLocks noGrp="1"/>
          </p:cNvSpPr>
          <p:nvPr>
            <p:ph idx="1"/>
          </p:nvPr>
        </p:nvSpPr>
        <p:spPr>
          <a:xfrm>
            <a:off x="215579" y="1060772"/>
            <a:ext cx="8272095" cy="5111262"/>
          </a:xfrm>
        </p:spPr>
        <p:txBody>
          <a:bodyPr>
            <a:normAutofit lnSpcReduction="10000"/>
          </a:bodyPr>
          <a:lstStyle/>
          <a:p>
            <a:r>
              <a:rPr lang="en-US" sz="2800" dirty="0"/>
              <a:t>Policy can:</a:t>
            </a:r>
          </a:p>
          <a:p>
            <a:pPr marL="781050" indent="-323850">
              <a:buFont typeface="Calibri" panose="020F0502020204030204" pitchFamily="34" charset="0"/>
              <a:buChar char="‒"/>
            </a:pPr>
            <a:r>
              <a:rPr lang="en-US" sz="2800" dirty="0"/>
              <a:t>Reduce constraints on job creation, such as building needed infrastructure, </a:t>
            </a:r>
          </a:p>
          <a:p>
            <a:pPr marL="781050" indent="-323850">
              <a:buFont typeface="Calibri" panose="020F0502020204030204" pitchFamily="34" charset="0"/>
              <a:buChar char="‒"/>
            </a:pPr>
            <a:r>
              <a:rPr lang="en-US" sz="2800" dirty="0"/>
              <a:t>Ensure incentives do not hinder quality job creation </a:t>
            </a:r>
          </a:p>
          <a:p>
            <a:pPr marL="781050" indent="-323850">
              <a:buFont typeface="Calibri" panose="020F0502020204030204" pitchFamily="34" charset="0"/>
              <a:buChar char="‒"/>
            </a:pPr>
            <a:r>
              <a:rPr lang="en-US" sz="2800" dirty="0"/>
              <a:t>But reforming some laws – and even more so norms – is more difficult </a:t>
            </a:r>
          </a:p>
          <a:p>
            <a:pPr marL="1181100" lvl="1" indent="-323850">
              <a:buFont typeface="Calibri" panose="020F0502020204030204" pitchFamily="34" charset="0"/>
              <a:buChar char="‒"/>
            </a:pPr>
            <a:r>
              <a:rPr lang="en-US" sz="2400" dirty="0"/>
              <a:t>Example: those discouraging women from working</a:t>
            </a:r>
          </a:p>
          <a:p>
            <a:pPr marL="781050" indent="-323850">
              <a:buFont typeface="Calibri" panose="020F0502020204030204" pitchFamily="34" charset="0"/>
              <a:buChar char="‒"/>
            </a:pPr>
            <a:r>
              <a:rPr lang="en-US" sz="2800" dirty="0"/>
              <a:t>Programs for employment when jobs are scarce can help, but need careful design and implementation</a:t>
            </a:r>
          </a:p>
        </p:txBody>
      </p:sp>
    </p:spTree>
    <p:extLst>
      <p:ext uri="{BB962C8B-B14F-4D97-AF65-F5344CB8AC3E}">
        <p14:creationId xmlns:p14="http://schemas.microsoft.com/office/powerpoint/2010/main" val="4234641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type="body" idx="4294967295"/>
          </p:nvPr>
        </p:nvSpPr>
        <p:spPr>
          <a:xfrm>
            <a:off x="205687" y="1571625"/>
            <a:ext cx="8229600" cy="4525963"/>
          </a:xfrm>
        </p:spPr>
        <p:txBody>
          <a:bodyPr rIns="91440">
            <a:normAutofit/>
          </a:bodyPr>
          <a:lstStyle/>
          <a:p>
            <a:pPr eaLnBrk="1" hangingPunct="1"/>
            <a:r>
              <a:rPr lang="en-US" sz="2800" dirty="0"/>
              <a:t>Policy options</a:t>
            </a:r>
          </a:p>
          <a:p>
            <a:pPr lvl="1" eaLnBrk="1" hangingPunct="1"/>
            <a:r>
              <a:rPr lang="en-US" sz="2400" dirty="0"/>
              <a:t>Changing relative factor prices (</a:t>
            </a:r>
            <a:r>
              <a:rPr lang="en-US" sz="2400" dirty="0" err="1"/>
              <a:t>labour</a:t>
            </a:r>
            <a:r>
              <a:rPr lang="en-US" sz="2400" dirty="0"/>
              <a:t> vs. capital)</a:t>
            </a:r>
          </a:p>
          <a:p>
            <a:pPr lvl="1" eaLnBrk="1" hangingPunct="1"/>
            <a:r>
              <a:rPr lang="en-US" sz="2400" dirty="0"/>
              <a:t>Progressive redistribution of asset ownership</a:t>
            </a:r>
          </a:p>
          <a:p>
            <a:pPr lvl="1" eaLnBrk="1" hangingPunct="1"/>
            <a:r>
              <a:rPr lang="en-US" sz="2400" dirty="0"/>
              <a:t>Progressive taxation (</a:t>
            </a:r>
            <a:r>
              <a:rPr lang="en-US" sz="2400" dirty="0" err="1"/>
              <a:t>eg.</a:t>
            </a:r>
            <a:r>
              <a:rPr lang="en-US" sz="2400" dirty="0"/>
              <a:t> tax rates and wealth taxes)</a:t>
            </a:r>
          </a:p>
          <a:p>
            <a:pPr lvl="1" eaLnBrk="1" hangingPunct="1"/>
            <a:r>
              <a:rPr lang="en-US" sz="2400" dirty="0"/>
              <a:t>Transfer payments and public provision of goods and services</a:t>
            </a:r>
          </a:p>
          <a:p>
            <a:pPr eaLnBrk="1" hangingPunct="1"/>
            <a:r>
              <a:rPr lang="en-GB" sz="2800" dirty="0"/>
              <a:t>A focus on workfare vs welfare programs</a:t>
            </a:r>
          </a:p>
        </p:txBody>
      </p:sp>
      <p:sp>
        <p:nvSpPr>
          <p:cNvPr id="4" name="Rectangle 1028"/>
          <p:cNvSpPr txBox="1">
            <a:spLocks noChangeArrowheads="1"/>
          </p:cNvSpPr>
          <p:nvPr/>
        </p:nvSpPr>
        <p:spPr bwMode="auto">
          <a:xfrm>
            <a:off x="252413" y="326047"/>
            <a:ext cx="8639175" cy="119575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1" fontAlgn="base" hangingPunct="1">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a:lstStyle>
          <a:p>
            <a:pPr algn="ctr"/>
            <a:r>
              <a:rPr lang="en-US" sz="3400" dirty="0">
                <a:solidFill>
                  <a:srgbClr val="007FA3"/>
                </a:solidFill>
              </a:rPr>
              <a:t>5.6 Policy Options on Income Inequality and Poverty: Some Basic Considerations (Continued)</a:t>
            </a:r>
          </a:p>
        </p:txBody>
      </p:sp>
    </p:spTree>
    <p:extLst>
      <p:ext uri="{BB962C8B-B14F-4D97-AF65-F5344CB8AC3E}">
        <p14:creationId xmlns:p14="http://schemas.microsoft.com/office/powerpoint/2010/main" val="12648275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lstStyle/>
          <a:p>
            <a:r>
              <a:rPr lang="en-US" dirty="0"/>
              <a:t>1) The Goal of Expanding basic education and health services</a:t>
            </a:r>
          </a:p>
          <a:p>
            <a:pPr lvl="1">
              <a:buFontTx/>
              <a:buNone/>
            </a:pPr>
            <a:r>
              <a:rPr lang="en-US" sz="2400" dirty="0">
                <a:cs typeface="Arial" charset="0"/>
              </a:rPr>
              <a:t>→ improves productivity</a:t>
            </a:r>
          </a:p>
          <a:p>
            <a:pPr lvl="1">
              <a:buFontTx/>
              <a:buNone/>
            </a:pPr>
            <a:r>
              <a:rPr lang="en-US" sz="2400" dirty="0">
                <a:cs typeface="Arial" charset="0"/>
              </a:rPr>
              <a:t>→ increases opportunities and improves literacy </a:t>
            </a:r>
          </a:p>
          <a:p>
            <a:pPr lvl="1">
              <a:buFontTx/>
              <a:buNone/>
            </a:pPr>
            <a:endParaRPr lang="en-US" sz="2400" dirty="0">
              <a:cs typeface="Arial" charset="0"/>
            </a:endParaRPr>
          </a:p>
          <a:p>
            <a:pPr lvl="1">
              <a:buFontTx/>
              <a:buNone/>
            </a:pPr>
            <a:endParaRPr lang="en-US" dirty="0">
              <a:cs typeface="Arial" charset="0"/>
            </a:endParaRPr>
          </a:p>
        </p:txBody>
      </p:sp>
      <p:sp>
        <p:nvSpPr>
          <p:cNvPr id="4" name="Slide Number Placeholder 5"/>
          <p:cNvSpPr>
            <a:spLocks noGrp="1"/>
          </p:cNvSpPr>
          <p:nvPr>
            <p:ph type="sldNum" sz="quarter" idx="12"/>
          </p:nvPr>
        </p:nvSpPr>
        <p:spPr/>
        <p:txBody>
          <a:bodyPr/>
          <a:lstStyle/>
          <a:p>
            <a:fld id="{F19763CC-8C58-4C1D-81D3-DD59DB24A689}" type="slidenum">
              <a:rPr lang="en-US"/>
              <a:pPr/>
              <a:t>56</a:t>
            </a:fld>
            <a:endParaRPr lang="en-US"/>
          </a:p>
        </p:txBody>
      </p:sp>
      <p:sp>
        <p:nvSpPr>
          <p:cNvPr id="83970" name="Rectangle 2"/>
          <p:cNvSpPr>
            <a:spLocks noGrp="1" noChangeArrowheads="1"/>
          </p:cNvSpPr>
          <p:nvPr>
            <p:ph type="title"/>
          </p:nvPr>
        </p:nvSpPr>
        <p:spPr/>
        <p:txBody>
          <a:bodyPr>
            <a:normAutofit/>
          </a:bodyPr>
          <a:lstStyle/>
          <a:p>
            <a:r>
              <a:rPr lang="en-US" sz="4000" dirty="0">
                <a:solidFill>
                  <a:srgbClr val="FF0000"/>
                </a:solidFill>
              </a:rPr>
              <a:t>Improving Opportunities for the Poor</a:t>
            </a:r>
          </a:p>
        </p:txBody>
      </p:sp>
    </p:spTree>
    <p:extLst>
      <p:ext uri="{BB962C8B-B14F-4D97-AF65-F5344CB8AC3E}">
        <p14:creationId xmlns:p14="http://schemas.microsoft.com/office/powerpoint/2010/main" val="2985064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a:xfrm>
            <a:off x="228600" y="1371600"/>
            <a:ext cx="8229600" cy="4324350"/>
          </a:xfrm>
        </p:spPr>
        <p:txBody>
          <a:bodyPr/>
          <a:lstStyle/>
          <a:p>
            <a:pPr lvl="1">
              <a:buFontTx/>
              <a:buNone/>
            </a:pPr>
            <a:r>
              <a:rPr lang="en-US" sz="3200" dirty="0">
                <a:cs typeface="Arial" charset="0"/>
              </a:rPr>
              <a:t>2) Rural infrastructure improvements</a:t>
            </a:r>
            <a:r>
              <a:rPr lang="en-US" dirty="0">
                <a:cs typeface="Arial" charset="0"/>
              </a:rPr>
              <a:t> </a:t>
            </a:r>
          </a:p>
          <a:p>
            <a:pPr lvl="1">
              <a:buFontTx/>
              <a:buNone/>
            </a:pPr>
            <a:r>
              <a:rPr lang="en-US" dirty="0">
                <a:cs typeface="Arial" charset="0"/>
              </a:rPr>
              <a:t>	</a:t>
            </a:r>
            <a:r>
              <a:rPr lang="en-US" sz="2800" dirty="0">
                <a:cs typeface="Arial" charset="0"/>
              </a:rPr>
              <a:t>- rural agricultural supports (as most of the population live in rural areas)</a:t>
            </a:r>
          </a:p>
          <a:p>
            <a:pPr lvl="1">
              <a:buFontTx/>
              <a:buNone/>
            </a:pPr>
            <a:r>
              <a:rPr lang="en-US" sz="2800" dirty="0">
                <a:cs typeface="Arial" charset="0"/>
              </a:rPr>
              <a:t>	</a:t>
            </a:r>
            <a:r>
              <a:rPr lang="en-US" sz="2800" dirty="0" err="1">
                <a:cs typeface="Arial" charset="0"/>
              </a:rPr>
              <a:t>Eg</a:t>
            </a:r>
            <a:r>
              <a:rPr lang="en-US" sz="2800" dirty="0">
                <a:cs typeface="Arial" charset="0"/>
              </a:rPr>
              <a:t>. Building new roads</a:t>
            </a:r>
          </a:p>
          <a:p>
            <a:pPr lvl="1">
              <a:buFontTx/>
              <a:buNone/>
            </a:pPr>
            <a:endParaRPr lang="en-US" sz="2800" dirty="0">
              <a:cs typeface="Arial" charset="0"/>
            </a:endParaRPr>
          </a:p>
          <a:p>
            <a:endParaRPr lang="en-US" dirty="0"/>
          </a:p>
        </p:txBody>
      </p:sp>
      <p:sp>
        <p:nvSpPr>
          <p:cNvPr id="4" name="Slide Number Placeholder 5"/>
          <p:cNvSpPr>
            <a:spLocks noGrp="1"/>
          </p:cNvSpPr>
          <p:nvPr>
            <p:ph type="sldNum" sz="quarter" idx="12"/>
          </p:nvPr>
        </p:nvSpPr>
        <p:spPr/>
        <p:txBody>
          <a:bodyPr/>
          <a:lstStyle/>
          <a:p>
            <a:fld id="{B1FFDB0A-FCA8-4EB0-A584-05D344073973}" type="slidenum">
              <a:rPr lang="en-US"/>
              <a:pPr/>
              <a:t>57</a:t>
            </a:fld>
            <a:endParaRPr lang="en-US"/>
          </a:p>
        </p:txBody>
      </p:sp>
    </p:spTree>
    <p:extLst>
      <p:ext uri="{BB962C8B-B14F-4D97-AF65-F5344CB8AC3E}">
        <p14:creationId xmlns:p14="http://schemas.microsoft.com/office/powerpoint/2010/main" val="9090104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381000" y="1600200"/>
            <a:ext cx="8229600" cy="4324350"/>
          </a:xfrm>
        </p:spPr>
        <p:txBody>
          <a:bodyPr/>
          <a:lstStyle/>
          <a:p>
            <a:r>
              <a:rPr lang="en-US" dirty="0"/>
              <a:t>3) Food subsidization/distribution/price ceilings</a:t>
            </a:r>
          </a:p>
          <a:p>
            <a:r>
              <a:rPr lang="en-US" dirty="0"/>
              <a:t>This helps as it lowers the price paid BUT one problem is the</a:t>
            </a:r>
          </a:p>
        </p:txBody>
      </p:sp>
      <p:sp>
        <p:nvSpPr>
          <p:cNvPr id="4" name="Slide Number Placeholder 5"/>
          <p:cNvSpPr>
            <a:spLocks noGrp="1"/>
          </p:cNvSpPr>
          <p:nvPr>
            <p:ph type="sldNum" sz="quarter" idx="12"/>
          </p:nvPr>
        </p:nvSpPr>
        <p:spPr/>
        <p:txBody>
          <a:bodyPr/>
          <a:lstStyle/>
          <a:p>
            <a:fld id="{6F014E21-EA04-4246-80EF-985DDFD664E9}" type="slidenum">
              <a:rPr lang="en-US"/>
              <a:pPr/>
              <a:t>58</a:t>
            </a:fld>
            <a:endParaRPr lang="en-US"/>
          </a:p>
        </p:txBody>
      </p:sp>
      <p:sp>
        <p:nvSpPr>
          <p:cNvPr id="84994" name="Rectangle 2"/>
          <p:cNvSpPr>
            <a:spLocks noGrp="1" noChangeArrowheads="1"/>
          </p:cNvSpPr>
          <p:nvPr>
            <p:ph type="title"/>
          </p:nvPr>
        </p:nvSpPr>
        <p:spPr>
          <a:xfrm>
            <a:off x="228600" y="762000"/>
            <a:ext cx="8229600" cy="1066800"/>
          </a:xfrm>
        </p:spPr>
        <p:txBody>
          <a:bodyPr>
            <a:normAutofit/>
          </a:bodyPr>
          <a:lstStyle/>
          <a:p>
            <a:r>
              <a:rPr lang="en-US" sz="4000" dirty="0">
                <a:solidFill>
                  <a:srgbClr val="FF0000"/>
                </a:solidFill>
              </a:rPr>
              <a:t>Income Transfers and Safety Nets</a:t>
            </a:r>
          </a:p>
        </p:txBody>
      </p:sp>
    </p:spTree>
    <p:extLst>
      <p:ext uri="{BB962C8B-B14F-4D97-AF65-F5344CB8AC3E}">
        <p14:creationId xmlns:p14="http://schemas.microsoft.com/office/powerpoint/2010/main" val="3998362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a:xfrm>
            <a:off x="457200" y="1905000"/>
            <a:ext cx="8229600" cy="4324350"/>
          </a:xfrm>
        </p:spPr>
        <p:txBody>
          <a:bodyPr>
            <a:normAutofit/>
          </a:bodyPr>
          <a:lstStyle/>
          <a:p>
            <a:pPr marL="0" indent="0">
              <a:buNone/>
            </a:pPr>
            <a:r>
              <a:rPr lang="en-US" sz="2800" dirty="0"/>
              <a:t>1) Measures to make </a:t>
            </a:r>
            <a:r>
              <a:rPr lang="en-US" sz="2800" dirty="0" err="1"/>
              <a:t>labour</a:t>
            </a:r>
            <a:r>
              <a:rPr lang="en-US" sz="2800" dirty="0"/>
              <a:t> cheaper relative to capital, leading to </a:t>
            </a:r>
            <a:r>
              <a:rPr lang="en-US" sz="2800" dirty="0" err="1"/>
              <a:t>Labour</a:t>
            </a:r>
            <a:r>
              <a:rPr lang="en-US" sz="2800" dirty="0"/>
              <a:t> increasing.</a:t>
            </a:r>
          </a:p>
          <a:p>
            <a:pPr lvl="1"/>
            <a:r>
              <a:rPr lang="en-US" sz="2600" dirty="0"/>
              <a:t>How could we do this?</a:t>
            </a:r>
          </a:p>
          <a:p>
            <a:pPr marL="109728" indent="0">
              <a:buNone/>
            </a:pPr>
            <a:br>
              <a:rPr lang="en-US" sz="2800" dirty="0"/>
            </a:br>
            <a:r>
              <a:rPr lang="en-US" sz="2800" dirty="0"/>
              <a:t>2) Dynamic redistribution of assets by encouraging those which the poor can own, such as improved agricultural land or small shops</a:t>
            </a:r>
          </a:p>
          <a:p>
            <a:pPr lvl="1"/>
            <a:r>
              <a:rPr lang="en-US" sz="2600" dirty="0"/>
              <a:t>Microfinance is one option, what else? </a:t>
            </a:r>
          </a:p>
          <a:p>
            <a:endParaRPr lang="en-US" sz="2800" dirty="0">
              <a:solidFill>
                <a:srgbClr val="0000FF"/>
              </a:solidFill>
            </a:endParaRPr>
          </a:p>
        </p:txBody>
      </p:sp>
      <p:sp>
        <p:nvSpPr>
          <p:cNvPr id="4" name="Slide Number Placeholder 5"/>
          <p:cNvSpPr>
            <a:spLocks noGrp="1"/>
          </p:cNvSpPr>
          <p:nvPr>
            <p:ph type="sldNum" sz="quarter" idx="12"/>
          </p:nvPr>
        </p:nvSpPr>
        <p:spPr/>
        <p:txBody>
          <a:bodyPr/>
          <a:lstStyle/>
          <a:p>
            <a:fld id="{EF2EEF2C-F320-4060-9571-67EAA5A542A0}" type="slidenum">
              <a:rPr lang="en-US"/>
              <a:pPr/>
              <a:t>59</a:t>
            </a:fld>
            <a:endParaRPr lang="en-US"/>
          </a:p>
        </p:txBody>
      </p:sp>
      <p:sp>
        <p:nvSpPr>
          <p:cNvPr id="93186" name="Rectangle 2"/>
          <p:cNvSpPr>
            <a:spLocks noGrp="1" noChangeArrowheads="1"/>
          </p:cNvSpPr>
          <p:nvPr>
            <p:ph type="title"/>
          </p:nvPr>
        </p:nvSpPr>
        <p:spPr>
          <a:xfrm>
            <a:off x="457200" y="533400"/>
            <a:ext cx="8229600" cy="1066800"/>
          </a:xfrm>
        </p:spPr>
        <p:txBody>
          <a:bodyPr>
            <a:normAutofit fontScale="90000"/>
          </a:bodyPr>
          <a:lstStyle/>
          <a:p>
            <a:r>
              <a:rPr lang="en-US" dirty="0">
                <a:solidFill>
                  <a:srgbClr val="FF0000"/>
                </a:solidFill>
              </a:rPr>
              <a:t>Other Types of Gov’t Policies and/or Goals</a:t>
            </a:r>
          </a:p>
        </p:txBody>
      </p:sp>
    </p:spTree>
    <p:extLst>
      <p:ext uri="{BB962C8B-B14F-4D97-AF65-F5344CB8AC3E}">
        <p14:creationId xmlns:p14="http://schemas.microsoft.com/office/powerpoint/2010/main" val="133826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4"/>
          <p:cNvSpPr>
            <a:spLocks noGrp="1" noChangeArrowheads="1"/>
          </p:cNvSpPr>
          <p:nvPr>
            <p:ph type="title" idx="4294967295"/>
          </p:nvPr>
        </p:nvSpPr>
        <p:spPr>
          <a:xfrm>
            <a:off x="93786" y="211144"/>
            <a:ext cx="8932984" cy="976571"/>
          </a:xfrm>
        </p:spPr>
        <p:txBody>
          <a:bodyPr anchor="ctr">
            <a:noAutofit/>
          </a:bodyPr>
          <a:lstStyle/>
          <a:p>
            <a:r>
              <a:rPr lang="en-US" sz="3400" dirty="0">
                <a:ea typeface="ＭＳ Ｐゴシック" charset="0"/>
                <a:cs typeface="ＭＳ Ｐゴシック" charset="0"/>
              </a:rPr>
              <a:t>A Capabilities and Distribution-Based Social Welfare Framework</a:t>
            </a:r>
            <a:endParaRPr lang="en-US" sz="3400" dirty="0"/>
          </a:p>
        </p:txBody>
      </p:sp>
      <p:sp>
        <p:nvSpPr>
          <p:cNvPr id="18437" name="Rectangle 5"/>
          <p:cNvSpPr>
            <a:spLocks noGrp="1" noChangeArrowheads="1"/>
          </p:cNvSpPr>
          <p:nvPr>
            <p:ph type="body" idx="4294967295"/>
          </p:nvPr>
        </p:nvSpPr>
        <p:spPr>
          <a:xfrm>
            <a:off x="225145" y="1382173"/>
            <a:ext cx="8735975" cy="5236007"/>
          </a:xfrm>
        </p:spPr>
        <p:txBody>
          <a:bodyPr rIns="91440">
            <a:noAutofit/>
          </a:bodyPr>
          <a:lstStyle/>
          <a:p>
            <a:pPr eaLnBrk="1" hangingPunct="1">
              <a:spcBef>
                <a:spcPts val="400"/>
              </a:spcBef>
            </a:pPr>
            <a:r>
              <a:rPr lang="en-US" sz="2400" i="1" dirty="0">
                <a:latin typeface="+mj-lt"/>
                <a:ea typeface="ＭＳ Ｐゴシック" charset="0"/>
                <a:cs typeface="ＭＳ Ｐゴシック" charset="0"/>
              </a:rPr>
              <a:t>Placing Chapter 5 in the development and capabilities framework of Chapter 1…</a:t>
            </a:r>
            <a:r>
              <a:rPr lang="en-US" sz="2400" dirty="0">
                <a:latin typeface="+mj-lt"/>
                <a:ea typeface="ＭＳ Ｐゴシック" charset="0"/>
                <a:cs typeface="ＭＳ Ｐゴシック" charset="0"/>
              </a:rPr>
              <a:t> </a:t>
            </a:r>
          </a:p>
          <a:p>
            <a:pPr>
              <a:spcBef>
                <a:spcPts val="400"/>
              </a:spcBef>
            </a:pPr>
            <a:r>
              <a:rPr lang="en-US" sz="2400" dirty="0">
                <a:latin typeface="+mj-lt"/>
                <a:ea typeface="ＭＳ Ｐゴシック" charset="0"/>
                <a:cs typeface="ＭＳ Ｐゴシック" charset="0"/>
              </a:rPr>
              <a:t>Generally, we may think of welfare as a function, </a:t>
            </a:r>
            <a:br>
              <a:rPr lang="en-US" sz="2400" dirty="0">
                <a:latin typeface="+mj-lt"/>
                <a:ea typeface="ＭＳ Ｐゴシック" charset="0"/>
                <a:cs typeface="ＭＳ Ｐゴシック" charset="0"/>
              </a:rPr>
            </a:br>
            <a:r>
              <a:rPr lang="en-US" sz="2400" b="1" i="1" dirty="0">
                <a:latin typeface="+mj-lt"/>
                <a:ea typeface="ＭＳ Ｐゴシック" charset="0"/>
                <a:cs typeface="ＭＳ Ｐゴシック" charset="0"/>
              </a:rPr>
              <a:t>W = W(Y, E, H, M, Other…),</a:t>
            </a:r>
          </a:p>
          <a:p>
            <a:pPr>
              <a:spcBef>
                <a:spcPts val="400"/>
              </a:spcBef>
            </a:pPr>
            <a:r>
              <a:rPr lang="en-US" sz="2400" dirty="0">
                <a:latin typeface="+mj-lt"/>
                <a:ea typeface="ＭＳ Ｐゴシック" charset="0"/>
                <a:cs typeface="ＭＳ Ｐゴシック" charset="0"/>
              </a:rPr>
              <a:t>Where </a:t>
            </a:r>
            <a:r>
              <a:rPr lang="en-US" sz="2400" b="1" i="1" dirty="0">
                <a:latin typeface="+mj-lt"/>
                <a:ea typeface="ＭＳ Ｐゴシック" charset="0"/>
                <a:cs typeface="ＭＳ Ｐゴシック" charset="0"/>
              </a:rPr>
              <a:t>Y</a:t>
            </a:r>
            <a:r>
              <a:rPr lang="en-US" sz="2400" dirty="0">
                <a:latin typeface="+mj-lt"/>
                <a:ea typeface="ＭＳ Ｐゴシック" charset="0"/>
                <a:cs typeface="ＭＳ Ｐゴシック" charset="0"/>
              </a:rPr>
              <a:t>=standard of living, </a:t>
            </a:r>
            <a:r>
              <a:rPr lang="en-US" sz="2400" b="1" i="1" dirty="0">
                <a:latin typeface="+mj-lt"/>
                <a:ea typeface="ＭＳ Ｐゴシック" charset="0"/>
                <a:cs typeface="ＭＳ Ｐゴシック" charset="0"/>
              </a:rPr>
              <a:t>E</a:t>
            </a:r>
            <a:r>
              <a:rPr lang="en-US" sz="2400" dirty="0">
                <a:latin typeface="+mj-lt"/>
                <a:ea typeface="ＭＳ Ｐゴシック" charset="0"/>
                <a:cs typeface="ＭＳ Ｐゴシック" charset="0"/>
              </a:rPr>
              <a:t>=Education, </a:t>
            </a:r>
            <a:r>
              <a:rPr lang="en-US" sz="2400" b="1" i="1" dirty="0">
                <a:latin typeface="+mj-lt"/>
                <a:ea typeface="ＭＳ Ｐゴシック" charset="0"/>
                <a:cs typeface="ＭＳ Ｐゴシック" charset="0"/>
              </a:rPr>
              <a:t>H</a:t>
            </a:r>
            <a:r>
              <a:rPr lang="en-US" sz="2400" dirty="0">
                <a:latin typeface="+mj-lt"/>
                <a:ea typeface="ＭＳ Ｐゴシック" charset="0"/>
                <a:cs typeface="ＭＳ Ｐゴシック" charset="0"/>
              </a:rPr>
              <a:t>=Health, </a:t>
            </a:r>
            <a:r>
              <a:rPr lang="en-US" sz="2400" b="1" i="1" dirty="0">
                <a:latin typeface="+mj-lt"/>
                <a:ea typeface="ＭＳ Ｐゴシック" charset="0"/>
                <a:cs typeface="ＭＳ Ｐゴシック" charset="0"/>
              </a:rPr>
              <a:t>M</a:t>
            </a:r>
            <a:r>
              <a:rPr lang="en-US" sz="2400" dirty="0">
                <a:latin typeface="+mj-lt"/>
                <a:ea typeface="ＭＳ Ｐゴシック" charset="0"/>
                <a:cs typeface="ＭＳ Ｐゴシック" charset="0"/>
              </a:rPr>
              <a:t>=Empowerment, and </a:t>
            </a:r>
            <a:r>
              <a:rPr lang="en-US" sz="2400" b="1" i="1" dirty="0">
                <a:latin typeface="+mj-lt"/>
                <a:ea typeface="ＭＳ Ｐゴシック" charset="0"/>
                <a:cs typeface="ＭＳ Ｐゴシック" charset="0"/>
              </a:rPr>
              <a:t>Other</a:t>
            </a:r>
            <a:r>
              <a:rPr lang="en-US" sz="2400" dirty="0">
                <a:latin typeface="+mj-lt"/>
                <a:ea typeface="ＭＳ Ｐゴシック" charset="0"/>
                <a:cs typeface="ＭＳ Ｐゴシック" charset="0"/>
              </a:rPr>
              <a:t> represents additional factors representing important capabilities  </a:t>
            </a:r>
          </a:p>
          <a:p>
            <a:pPr>
              <a:spcBef>
                <a:spcPts val="400"/>
              </a:spcBef>
            </a:pPr>
            <a:r>
              <a:rPr lang="en-US" sz="2400" dirty="0">
                <a:latin typeface="+mj-lt"/>
                <a:ea typeface="ＭＳ Ｐゴシック" charset="0"/>
                <a:cs typeface="ＭＳ Ｐゴシック" charset="0"/>
              </a:rPr>
              <a:t>Income, health, education indicators are averages; but distribution also matters </a:t>
            </a:r>
          </a:p>
        </p:txBody>
      </p:sp>
    </p:spTree>
    <p:extLst>
      <p:ext uri="{BB962C8B-B14F-4D97-AF65-F5344CB8AC3E}">
        <p14:creationId xmlns:p14="http://schemas.microsoft.com/office/powerpoint/2010/main" val="18642695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a:xfrm>
            <a:off x="457200" y="838200"/>
            <a:ext cx="8229600" cy="5287963"/>
          </a:xfrm>
        </p:spPr>
        <p:txBody>
          <a:bodyPr>
            <a:normAutofit/>
          </a:bodyPr>
          <a:lstStyle/>
          <a:p>
            <a:r>
              <a:rPr lang="en-US" sz="2400" dirty="0"/>
              <a:t>4)	More progressive taxation, tax breaks, subsidies</a:t>
            </a:r>
          </a:p>
          <a:p>
            <a:r>
              <a:rPr lang="en-US" sz="2400" dirty="0"/>
              <a:t>5)	Public (gov’t) provision of consumption goods, such as basic foods</a:t>
            </a:r>
          </a:p>
          <a:p>
            <a:r>
              <a:rPr lang="en-US" sz="2400" dirty="0"/>
              <a:t>6)	Intervention in commodity markets to aid poor producers and consumers. HOW?</a:t>
            </a:r>
          </a:p>
          <a:p>
            <a:r>
              <a:rPr lang="en-US" sz="2400" dirty="0"/>
              <a:t>7)	Development of new technologies which improve productivity of low income workers.</a:t>
            </a:r>
          </a:p>
          <a:p>
            <a:r>
              <a:rPr lang="en-US" sz="2400" dirty="0"/>
              <a:t>8) Minimum wages: specific policy but </a:t>
            </a:r>
            <a:r>
              <a:rPr lang="en-US" sz="2400" u="sng" dirty="0"/>
              <a:t>increases</a:t>
            </a:r>
            <a:r>
              <a:rPr lang="en-US" sz="2400" dirty="0"/>
              <a:t> the price of </a:t>
            </a:r>
            <a:r>
              <a:rPr lang="en-US" sz="2400" dirty="0" err="1"/>
              <a:t>labour</a:t>
            </a:r>
            <a:r>
              <a:rPr lang="en-US" sz="2400" dirty="0"/>
              <a:t> </a:t>
            </a:r>
          </a:p>
          <a:p>
            <a:r>
              <a:rPr lang="en-US" sz="2400" dirty="0">
                <a:solidFill>
                  <a:srgbClr val="FF0000"/>
                </a:solidFill>
              </a:rPr>
              <a:t>Think of advantages and disadvantages of these policies. Which would you recommend?</a:t>
            </a:r>
          </a:p>
        </p:txBody>
      </p:sp>
      <p:sp>
        <p:nvSpPr>
          <p:cNvPr id="4" name="Slide Number Placeholder 5"/>
          <p:cNvSpPr>
            <a:spLocks noGrp="1"/>
          </p:cNvSpPr>
          <p:nvPr>
            <p:ph type="sldNum" sz="quarter" idx="12"/>
          </p:nvPr>
        </p:nvSpPr>
        <p:spPr/>
        <p:txBody>
          <a:bodyPr/>
          <a:lstStyle/>
          <a:p>
            <a:fld id="{155E7B0B-218E-4480-8946-6AB518B76ECF}" type="slidenum">
              <a:rPr lang="en-US"/>
              <a:pPr/>
              <a:t>60</a:t>
            </a:fld>
            <a:endParaRPr lang="en-US"/>
          </a:p>
        </p:txBody>
      </p:sp>
      <p:sp>
        <p:nvSpPr>
          <p:cNvPr id="101378" name="Rectangle 2"/>
          <p:cNvSpPr>
            <a:spLocks noGrp="1" noChangeArrowheads="1"/>
          </p:cNvSpPr>
          <p:nvPr>
            <p:ph type="title"/>
          </p:nvPr>
        </p:nvSpPr>
        <p:spPr>
          <a:xfrm>
            <a:off x="457200" y="274638"/>
            <a:ext cx="8229600" cy="639762"/>
          </a:xfrm>
        </p:spPr>
        <p:txBody>
          <a:bodyPr/>
          <a:lstStyle/>
          <a:p>
            <a:r>
              <a:rPr lang="en-US" sz="3200" dirty="0"/>
              <a:t>Cont’d</a:t>
            </a:r>
          </a:p>
        </p:txBody>
      </p:sp>
    </p:spTree>
    <p:extLst>
      <p:ext uri="{BB962C8B-B14F-4D97-AF65-F5344CB8AC3E}">
        <p14:creationId xmlns:p14="http://schemas.microsoft.com/office/powerpoint/2010/main" val="19920073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533400" y="1295400"/>
            <a:ext cx="8229600" cy="4324350"/>
          </a:xfrm>
        </p:spPr>
        <p:txBody>
          <a:bodyPr/>
          <a:lstStyle/>
          <a:p>
            <a:r>
              <a:rPr lang="en-US" dirty="0"/>
              <a:t>Many LDCs collect at least 20% of GDP in gov’t revenue</a:t>
            </a:r>
          </a:p>
          <a:p>
            <a:pPr lvl="1"/>
            <a:r>
              <a:rPr lang="en-US" sz="2800" dirty="0"/>
              <a:t>Tax Systems can be less</a:t>
            </a:r>
            <a:endParaRPr lang="en-US" sz="2800" dirty="0">
              <a:solidFill>
                <a:srgbClr val="3A1BF3"/>
              </a:solidFill>
            </a:endParaRPr>
          </a:p>
          <a:p>
            <a:pPr lvl="1"/>
            <a:r>
              <a:rPr lang="en-US" sz="2800" dirty="0"/>
              <a:t>Indirect Taxes can be somewhat</a:t>
            </a:r>
            <a:endParaRPr lang="en-US" sz="2800" dirty="0">
              <a:solidFill>
                <a:srgbClr val="3A1BF3"/>
              </a:solidFill>
            </a:endParaRPr>
          </a:p>
          <a:p>
            <a:pPr lvl="1"/>
            <a:endParaRPr lang="en-US" sz="2800" dirty="0"/>
          </a:p>
          <a:p>
            <a:pPr lvl="1"/>
            <a:endParaRPr lang="en-US" dirty="0">
              <a:solidFill>
                <a:srgbClr val="0000FF"/>
              </a:solidFill>
            </a:endParaRPr>
          </a:p>
        </p:txBody>
      </p:sp>
      <p:sp>
        <p:nvSpPr>
          <p:cNvPr id="4" name="Slide Number Placeholder 5"/>
          <p:cNvSpPr>
            <a:spLocks noGrp="1"/>
          </p:cNvSpPr>
          <p:nvPr>
            <p:ph type="sldNum" sz="quarter" idx="12"/>
          </p:nvPr>
        </p:nvSpPr>
        <p:spPr/>
        <p:txBody>
          <a:bodyPr/>
          <a:lstStyle/>
          <a:p>
            <a:fld id="{D7C11824-E9F8-4303-8816-7E5FAB1FC093}" type="slidenum">
              <a:rPr lang="en-US"/>
              <a:pPr/>
              <a:t>61</a:t>
            </a:fld>
            <a:endParaRPr lang="en-US"/>
          </a:p>
        </p:txBody>
      </p:sp>
    </p:spTree>
    <p:extLst>
      <p:ext uri="{BB962C8B-B14F-4D97-AF65-F5344CB8AC3E}">
        <p14:creationId xmlns:p14="http://schemas.microsoft.com/office/powerpoint/2010/main" val="1798117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5226" y="141488"/>
            <a:ext cx="8453549" cy="838743"/>
          </a:xfrm>
        </p:spPr>
        <p:txBody>
          <a:bodyPr>
            <a:noAutofit/>
          </a:bodyPr>
          <a:lstStyle/>
          <a:p>
            <a:r>
              <a:rPr lang="en-US" sz="3400" dirty="0"/>
              <a:t>Workfare </a:t>
            </a:r>
            <a:r>
              <a:rPr lang="en-US" sz="3400" dirty="0" err="1"/>
              <a:t>vs</a:t>
            </a:r>
            <a:r>
              <a:rPr lang="en-US" sz="3400" dirty="0"/>
              <a:t> Welfare? Basic cost effectiveness considerations</a:t>
            </a:r>
          </a:p>
        </p:txBody>
      </p:sp>
      <p:sp>
        <p:nvSpPr>
          <p:cNvPr id="6" name="Content Placeholder 5"/>
          <p:cNvSpPr>
            <a:spLocks noGrp="1"/>
          </p:cNvSpPr>
          <p:nvPr>
            <p:ph idx="1"/>
          </p:nvPr>
        </p:nvSpPr>
        <p:spPr>
          <a:xfrm>
            <a:off x="219075" y="1075779"/>
            <a:ext cx="8610600" cy="5343376"/>
          </a:xfrm>
        </p:spPr>
        <p:txBody>
          <a:bodyPr>
            <a:normAutofit/>
          </a:bodyPr>
          <a:lstStyle/>
          <a:p>
            <a:r>
              <a:rPr lang="en-US" sz="2400" dirty="0"/>
              <a:t>Workfare, such as a </a:t>
            </a:r>
            <a:r>
              <a:rPr lang="en-US" sz="2400" b="1" i="1" dirty="0"/>
              <a:t>Food for Work Program</a:t>
            </a:r>
            <a:r>
              <a:rPr lang="en-US" sz="2400" dirty="0"/>
              <a:t>, are more likely to represent a better policy than welfare on a current </a:t>
            </a:r>
            <a:r>
              <a:rPr lang="en-US" sz="2400" u="sng" dirty="0"/>
              <a:t>program efficiency basis </a:t>
            </a:r>
            <a:r>
              <a:rPr lang="en-US" sz="2400" dirty="0"/>
              <a:t>when these criteria are met:</a:t>
            </a:r>
          </a:p>
          <a:p>
            <a:pPr marL="790575" lvl="1" indent="-325438">
              <a:buFont typeface="+mj-lt"/>
              <a:buAutoNum type="arabicPeriod"/>
            </a:pPr>
            <a:r>
              <a:rPr lang="en-US" sz="2200" dirty="0"/>
              <a:t>It is harder to screen the poor without a workfare requirement</a:t>
            </a:r>
          </a:p>
          <a:p>
            <a:pPr marL="790575" lvl="1" indent="-325438">
              <a:buFont typeface="+mj-lt"/>
              <a:buAutoNum type="arabicPeriod"/>
            </a:pPr>
            <a:r>
              <a:rPr lang="en-US" sz="2200" dirty="0"/>
              <a:t>Poor workers have lower opportunity cost of time (so the economy loses little output when they work in the program) </a:t>
            </a:r>
          </a:p>
          <a:p>
            <a:pPr marL="790575" lvl="1" indent="-325438">
              <a:buFont typeface="+mj-lt"/>
              <a:buAutoNum type="arabicPeriod"/>
            </a:pPr>
            <a:r>
              <a:rPr lang="en-US" sz="2200" dirty="0"/>
              <a:t>Non-poor workers have higher opportunity cost of time (so they are unlikely to participate to get the benefits)</a:t>
            </a:r>
          </a:p>
          <a:p>
            <a:pPr marL="790575" lvl="1" indent="-325438">
              <a:buFont typeface="+mj-lt"/>
              <a:buAutoNum type="arabicPeriod"/>
            </a:pPr>
            <a:r>
              <a:rPr lang="en-US" sz="2200" dirty="0"/>
              <a:t>The fraction of the population living in poverty is smaller (so the extra costs of a universal welfare scheme would be high)</a:t>
            </a:r>
          </a:p>
          <a:p>
            <a:pPr marL="333375" lvl="1" indent="123825">
              <a:buNone/>
            </a:pPr>
            <a:r>
              <a:rPr lang="en-US" sz="2200" dirty="0"/>
              <a:t>Note: Each of the above are factors in the efficiency tradeoff:   </a:t>
            </a:r>
          </a:p>
          <a:p>
            <a:pPr marL="784225" lvl="1" indent="-319088"/>
            <a:r>
              <a:rPr lang="en-US" sz="2200" dirty="0"/>
              <a:t>All these factors </a:t>
            </a:r>
            <a:r>
              <a:rPr lang="en-US" sz="2200" i="1" dirty="0"/>
              <a:t>must be accounted for together </a:t>
            </a:r>
            <a:r>
              <a:rPr lang="en-US" sz="2200" dirty="0"/>
              <a:t>to determine whether welfare or workfare is comparatively more efficient</a:t>
            </a:r>
          </a:p>
        </p:txBody>
      </p:sp>
    </p:spTree>
    <p:extLst>
      <p:ext uri="{BB962C8B-B14F-4D97-AF65-F5344CB8AC3E}">
        <p14:creationId xmlns:p14="http://schemas.microsoft.com/office/powerpoint/2010/main" val="42909231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5982-7B3D-D243-871A-0476A66D1268}"/>
              </a:ext>
            </a:extLst>
          </p:cNvPr>
          <p:cNvSpPr>
            <a:spLocks noGrp="1"/>
          </p:cNvSpPr>
          <p:nvPr>
            <p:ph type="title"/>
          </p:nvPr>
        </p:nvSpPr>
        <p:spPr>
          <a:xfrm>
            <a:off x="457200" y="-20638"/>
            <a:ext cx="8229600" cy="1460377"/>
          </a:xfrm>
        </p:spPr>
        <p:txBody>
          <a:bodyPr>
            <a:normAutofit/>
          </a:bodyPr>
          <a:lstStyle/>
          <a:p>
            <a:r>
              <a:rPr lang="en-US" sz="3400" dirty="0"/>
              <a:t>Applying Insights from Behavioral Economics to Address Poverty</a:t>
            </a:r>
          </a:p>
        </p:txBody>
      </p:sp>
      <p:sp>
        <p:nvSpPr>
          <p:cNvPr id="3" name="Content Placeholder 2">
            <a:extLst>
              <a:ext uri="{FF2B5EF4-FFF2-40B4-BE49-F238E27FC236}">
                <a16:creationId xmlns:a16="http://schemas.microsoft.com/office/drawing/2014/main" id="{6F8EC5EB-9C6A-E34F-BC92-90E6021B5D7A}"/>
              </a:ext>
            </a:extLst>
          </p:cNvPr>
          <p:cNvSpPr>
            <a:spLocks noGrp="1"/>
          </p:cNvSpPr>
          <p:nvPr>
            <p:ph idx="1"/>
          </p:nvPr>
        </p:nvSpPr>
        <p:spPr>
          <a:xfrm>
            <a:off x="209550" y="1398282"/>
            <a:ext cx="8229600" cy="4156686"/>
          </a:xfrm>
        </p:spPr>
        <p:txBody>
          <a:bodyPr>
            <a:normAutofit/>
          </a:bodyPr>
          <a:lstStyle/>
          <a:p>
            <a:r>
              <a:rPr lang="en-US" sz="2800" dirty="0"/>
              <a:t>Research findings: “Cognitive Tax of Poverty”</a:t>
            </a:r>
          </a:p>
          <a:p>
            <a:r>
              <a:rPr lang="en-US" sz="2800" dirty="0"/>
              <a:t>Impact of poverty on anxiety and mental illness</a:t>
            </a:r>
          </a:p>
          <a:p>
            <a:r>
              <a:rPr lang="en-US" sz="2800" dirty="0"/>
              <a:t>Implications for program design</a:t>
            </a:r>
          </a:p>
        </p:txBody>
      </p:sp>
    </p:spTree>
    <p:extLst>
      <p:ext uri="{BB962C8B-B14F-4D97-AF65-F5344CB8AC3E}">
        <p14:creationId xmlns:p14="http://schemas.microsoft.com/office/powerpoint/2010/main" val="29519488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0F94-C605-5848-AE97-C47393E3B917}"/>
              </a:ext>
            </a:extLst>
          </p:cNvPr>
          <p:cNvSpPr>
            <a:spLocks noGrp="1"/>
          </p:cNvSpPr>
          <p:nvPr>
            <p:ph type="title"/>
          </p:nvPr>
        </p:nvSpPr>
        <p:spPr>
          <a:xfrm>
            <a:off x="147145" y="179388"/>
            <a:ext cx="8849710" cy="522531"/>
          </a:xfrm>
        </p:spPr>
        <p:txBody>
          <a:bodyPr>
            <a:noAutofit/>
          </a:bodyPr>
          <a:lstStyle/>
          <a:p>
            <a:r>
              <a:rPr lang="en-US" sz="3400" dirty="0"/>
              <a:t>A Hidden “Cognitive Tax of Poverty”</a:t>
            </a:r>
          </a:p>
        </p:txBody>
      </p:sp>
      <p:sp>
        <p:nvSpPr>
          <p:cNvPr id="3" name="Content Placeholder 2">
            <a:extLst>
              <a:ext uri="{FF2B5EF4-FFF2-40B4-BE49-F238E27FC236}">
                <a16:creationId xmlns:a16="http://schemas.microsoft.com/office/drawing/2014/main" id="{9242C596-C408-1643-8C37-4C3F3C3CEB98}"/>
              </a:ext>
            </a:extLst>
          </p:cNvPr>
          <p:cNvSpPr>
            <a:spLocks noGrp="1"/>
          </p:cNvSpPr>
          <p:nvPr>
            <p:ph idx="1"/>
          </p:nvPr>
        </p:nvSpPr>
        <p:spPr>
          <a:xfrm>
            <a:off x="227135" y="873370"/>
            <a:ext cx="8663353" cy="5638800"/>
          </a:xfrm>
        </p:spPr>
        <p:txBody>
          <a:bodyPr>
            <a:noAutofit/>
          </a:bodyPr>
          <a:lstStyle/>
          <a:p>
            <a:r>
              <a:rPr lang="en-US" sz="2400" dirty="0"/>
              <a:t>Cognitive challenges increase with stress </a:t>
            </a:r>
          </a:p>
          <a:p>
            <a:r>
              <a:rPr lang="en-US" sz="2400" dirty="0"/>
              <a:t>For the poor, sources of stress include financial worries, persistent noise, air pollution, disrupted sleep, chronic pain </a:t>
            </a:r>
          </a:p>
          <a:p>
            <a:r>
              <a:rPr lang="en-US" sz="2400" dirty="0"/>
              <a:t>Stress and environment-linked deficits in cognitive functions include focused internal and external attention, inhibitory control, cognitive flexibility, planning</a:t>
            </a:r>
          </a:p>
          <a:p>
            <a:endParaRPr lang="en-US" sz="2000" dirty="0"/>
          </a:p>
        </p:txBody>
      </p:sp>
    </p:spTree>
    <p:extLst>
      <p:ext uri="{BB962C8B-B14F-4D97-AF65-F5344CB8AC3E}">
        <p14:creationId xmlns:p14="http://schemas.microsoft.com/office/powerpoint/2010/main" val="29769056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457200" y="914400"/>
            <a:ext cx="8229600" cy="4324350"/>
          </a:xfrm>
        </p:spPr>
        <p:txBody>
          <a:bodyPr/>
          <a:lstStyle/>
          <a:p>
            <a:r>
              <a:rPr lang="en-US" dirty="0"/>
              <a:t>Rich nations need to do more to alleviate poverty</a:t>
            </a:r>
          </a:p>
          <a:p>
            <a:r>
              <a:rPr lang="en-US"/>
              <a:t>How?</a:t>
            </a:r>
            <a:endParaRPr lang="en-US" dirty="0"/>
          </a:p>
        </p:txBody>
      </p:sp>
      <p:sp>
        <p:nvSpPr>
          <p:cNvPr id="4" name="Slide Number Placeholder 5"/>
          <p:cNvSpPr>
            <a:spLocks noGrp="1"/>
          </p:cNvSpPr>
          <p:nvPr>
            <p:ph type="sldNum" sz="quarter" idx="12"/>
          </p:nvPr>
        </p:nvSpPr>
        <p:spPr/>
        <p:txBody>
          <a:bodyPr/>
          <a:lstStyle/>
          <a:p>
            <a:fld id="{7EDA58B6-136A-4119-B41E-893110CEE98D}" type="slidenum">
              <a:rPr lang="en-US"/>
              <a:pPr/>
              <a:t>65</a:t>
            </a:fld>
            <a:endParaRPr lang="en-US"/>
          </a:p>
        </p:txBody>
      </p:sp>
    </p:spTree>
    <p:extLst>
      <p:ext uri="{BB962C8B-B14F-4D97-AF65-F5344CB8AC3E}">
        <p14:creationId xmlns:p14="http://schemas.microsoft.com/office/powerpoint/2010/main" val="9546946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idx="1"/>
          </p:nvPr>
        </p:nvSpPr>
        <p:spPr>
          <a:xfrm>
            <a:off x="304800" y="1371600"/>
            <a:ext cx="8229600" cy="4525963"/>
          </a:xfrm>
        </p:spPr>
        <p:txBody>
          <a:bodyPr/>
          <a:lstStyle/>
          <a:p>
            <a:pPr>
              <a:lnSpc>
                <a:spcPct val="90000"/>
              </a:lnSpc>
            </a:pPr>
            <a:r>
              <a:rPr lang="en-US" i="1" dirty="0">
                <a:solidFill>
                  <a:srgbClr val="FF0000"/>
                </a:solidFill>
              </a:rPr>
              <a:t>The greatest tragedy of our time is that about 1/6 of humanity is not even on the development ladder. A large number of the extreme poor are caught in a poverty trap, unable on their own to escape from extreme material deprivation. </a:t>
            </a:r>
          </a:p>
          <a:p>
            <a:pPr>
              <a:lnSpc>
                <a:spcPct val="90000"/>
              </a:lnSpc>
            </a:pPr>
            <a:r>
              <a:rPr lang="en-US" i="1" dirty="0">
                <a:solidFill>
                  <a:srgbClr val="D60093"/>
                </a:solidFill>
              </a:rPr>
              <a:t>They are trapped by disease, physical isolation, climate stress, environmental degradation and by extreme poverty itself. </a:t>
            </a:r>
          </a:p>
        </p:txBody>
      </p:sp>
      <p:sp>
        <p:nvSpPr>
          <p:cNvPr id="4" name="Slide Number Placeholder 5"/>
          <p:cNvSpPr>
            <a:spLocks noGrp="1"/>
          </p:cNvSpPr>
          <p:nvPr>
            <p:ph type="sldNum" sz="quarter" idx="12"/>
          </p:nvPr>
        </p:nvSpPr>
        <p:spPr/>
        <p:txBody>
          <a:bodyPr/>
          <a:lstStyle/>
          <a:p>
            <a:fld id="{A8F592B0-3345-4045-9626-38B28E352137}" type="slidenum">
              <a:rPr lang="en-US"/>
              <a:pPr/>
              <a:t>66</a:t>
            </a:fld>
            <a:endParaRPr lang="en-US"/>
          </a:p>
        </p:txBody>
      </p:sp>
      <p:sp>
        <p:nvSpPr>
          <p:cNvPr id="103426" name="Rectangle 2"/>
          <p:cNvSpPr>
            <a:spLocks noGrp="1" noChangeArrowheads="1"/>
          </p:cNvSpPr>
          <p:nvPr>
            <p:ph type="title"/>
          </p:nvPr>
        </p:nvSpPr>
        <p:spPr>
          <a:xfrm>
            <a:off x="609600" y="152400"/>
            <a:ext cx="8229600" cy="1143000"/>
          </a:xfrm>
        </p:spPr>
        <p:txBody>
          <a:bodyPr/>
          <a:lstStyle/>
          <a:p>
            <a:r>
              <a:rPr lang="en-US" sz="3200" dirty="0"/>
              <a:t>Sachs, </a:t>
            </a:r>
            <a:r>
              <a:rPr lang="en-US" sz="3200" i="1" dirty="0"/>
              <a:t>End of Poverty</a:t>
            </a:r>
            <a:r>
              <a:rPr lang="en-US" sz="3200" dirty="0"/>
              <a:t> quote</a:t>
            </a:r>
          </a:p>
        </p:txBody>
      </p:sp>
    </p:spTree>
    <p:extLst>
      <p:ext uri="{BB962C8B-B14F-4D97-AF65-F5344CB8AC3E}">
        <p14:creationId xmlns:p14="http://schemas.microsoft.com/office/powerpoint/2010/main" val="11074771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a:xfrm>
            <a:off x="304800" y="609600"/>
            <a:ext cx="8229600" cy="4525963"/>
          </a:xfrm>
        </p:spPr>
        <p:txBody>
          <a:bodyPr>
            <a:normAutofit lnSpcReduction="10000"/>
          </a:bodyPr>
          <a:lstStyle/>
          <a:p>
            <a:r>
              <a:rPr lang="en-US" sz="2800" i="1" dirty="0">
                <a:solidFill>
                  <a:srgbClr val="008000"/>
                </a:solidFill>
              </a:rPr>
              <a:t>Even though life-saving solutions exist  ….these families and their governments simply lack the financial means to make these critical investments.</a:t>
            </a:r>
          </a:p>
          <a:p>
            <a:r>
              <a:rPr lang="en-US" sz="2800" i="1" dirty="0">
                <a:solidFill>
                  <a:srgbClr val="6600CC"/>
                </a:solidFill>
              </a:rPr>
              <a:t>The world’s poor know about the development ladder:  they are tantalized by images of affluence from halfway around the world. But they are not able to get a first foothold on the ladder, and so cannot even begin the climb out of poverty.  </a:t>
            </a:r>
            <a:br>
              <a:rPr lang="en-US" sz="2800" i="1" dirty="0">
                <a:solidFill>
                  <a:srgbClr val="6600CC"/>
                </a:solidFill>
              </a:rPr>
            </a:br>
            <a:endParaRPr lang="en-US" sz="2800" i="1" dirty="0">
              <a:solidFill>
                <a:srgbClr val="6600CC"/>
              </a:solidFill>
            </a:endParaRPr>
          </a:p>
          <a:p>
            <a:r>
              <a:rPr lang="en-US" sz="1900" dirty="0"/>
              <a:t>Source: Jeffrey Sachs, “The End of Poverty: economic possibilities for our time”, New York: Penguin Press, 2005, p. 19-20. </a:t>
            </a:r>
          </a:p>
        </p:txBody>
      </p:sp>
      <p:sp>
        <p:nvSpPr>
          <p:cNvPr id="4" name="Slide Number Placeholder 5"/>
          <p:cNvSpPr>
            <a:spLocks noGrp="1"/>
          </p:cNvSpPr>
          <p:nvPr>
            <p:ph type="sldNum" sz="quarter" idx="12"/>
          </p:nvPr>
        </p:nvSpPr>
        <p:spPr/>
        <p:txBody>
          <a:bodyPr/>
          <a:lstStyle/>
          <a:p>
            <a:fld id="{5DF7A86D-B735-4A05-B547-BE744077BC4B}" type="slidenum">
              <a:rPr lang="en-US"/>
              <a:pPr/>
              <a:t>67</a:t>
            </a:fld>
            <a:endParaRPr lang="en-US"/>
          </a:p>
        </p:txBody>
      </p:sp>
    </p:spTree>
    <p:extLst>
      <p:ext uri="{BB962C8B-B14F-4D97-AF65-F5344CB8AC3E}">
        <p14:creationId xmlns:p14="http://schemas.microsoft.com/office/powerpoint/2010/main" val="4399486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5"/>
          <p:cNvSpPr>
            <a:spLocks noGrp="1" noChangeArrowheads="1"/>
          </p:cNvSpPr>
          <p:nvPr>
            <p:ph type="title" idx="4294967295"/>
          </p:nvPr>
        </p:nvSpPr>
        <p:spPr>
          <a:xfrm>
            <a:off x="457200" y="103188"/>
            <a:ext cx="8229600" cy="1143000"/>
          </a:xfrm>
        </p:spPr>
        <p:txBody>
          <a:bodyPr anchor="ctr">
            <a:normAutofit/>
          </a:bodyPr>
          <a:lstStyle/>
          <a:p>
            <a:pPr eaLnBrk="1" hangingPunct="1"/>
            <a:r>
              <a:rPr lang="en-US" sz="3400" dirty="0"/>
              <a:t>Concepts for Review</a:t>
            </a:r>
          </a:p>
        </p:txBody>
      </p:sp>
      <p:sp>
        <p:nvSpPr>
          <p:cNvPr id="63493" name="Rectangle 6"/>
          <p:cNvSpPr>
            <a:spLocks noGrp="1" noChangeArrowheads="1"/>
          </p:cNvSpPr>
          <p:nvPr>
            <p:ph type="body" sz="half" idx="4294967295"/>
          </p:nvPr>
        </p:nvSpPr>
        <p:spPr>
          <a:xfrm>
            <a:off x="304800" y="1362075"/>
            <a:ext cx="4073525" cy="4572000"/>
          </a:xfrm>
        </p:spPr>
        <p:txBody>
          <a:bodyPr rIns="91440"/>
          <a:lstStyle/>
          <a:p>
            <a:pPr eaLnBrk="1" hangingPunct="1"/>
            <a:r>
              <a:rPr lang="en-US" sz="2400" dirty="0"/>
              <a:t>Absolute poverty</a:t>
            </a:r>
          </a:p>
          <a:p>
            <a:pPr eaLnBrk="1" hangingPunct="1"/>
            <a:r>
              <a:rPr lang="en-US" sz="2400" dirty="0"/>
              <a:t>Asset ownership</a:t>
            </a:r>
          </a:p>
          <a:p>
            <a:pPr eaLnBrk="1" hangingPunct="1"/>
            <a:r>
              <a:rPr lang="en-US" sz="2400" dirty="0"/>
              <a:t>Character of economic growth</a:t>
            </a:r>
          </a:p>
          <a:p>
            <a:pPr eaLnBrk="1" hangingPunct="1"/>
            <a:r>
              <a:rPr lang="en-US" sz="2400" dirty="0"/>
              <a:t>Disposable income</a:t>
            </a:r>
          </a:p>
          <a:p>
            <a:pPr eaLnBrk="1" hangingPunct="1"/>
            <a:r>
              <a:rPr lang="en-US" sz="2400" dirty="0"/>
              <a:t>Factor share distribution of income</a:t>
            </a:r>
          </a:p>
          <a:p>
            <a:pPr eaLnBrk="1" hangingPunct="1"/>
            <a:r>
              <a:rPr lang="en-US" sz="2400" dirty="0"/>
              <a:t>Factors of production</a:t>
            </a:r>
          </a:p>
          <a:p>
            <a:pPr eaLnBrk="1" hangingPunct="1"/>
            <a:endParaRPr lang="en-US" sz="2400" dirty="0"/>
          </a:p>
        </p:txBody>
      </p:sp>
      <p:sp>
        <p:nvSpPr>
          <p:cNvPr id="63494" name="Rectangle 7"/>
          <p:cNvSpPr>
            <a:spLocks noGrp="1" noChangeArrowheads="1"/>
          </p:cNvSpPr>
          <p:nvPr>
            <p:ph type="body" sz="half" idx="4294967295"/>
          </p:nvPr>
        </p:nvSpPr>
        <p:spPr>
          <a:xfrm>
            <a:off x="4525963" y="1362075"/>
            <a:ext cx="4073525" cy="4572000"/>
          </a:xfrm>
        </p:spPr>
        <p:txBody>
          <a:bodyPr rIns="91440">
            <a:normAutofit/>
          </a:bodyPr>
          <a:lstStyle/>
          <a:p>
            <a:pPr eaLnBrk="1" hangingPunct="1"/>
            <a:r>
              <a:rPr lang="en-US" sz="2400" dirty="0"/>
              <a:t>Gini coefficient</a:t>
            </a:r>
          </a:p>
          <a:p>
            <a:pPr eaLnBrk="1" hangingPunct="1"/>
            <a:r>
              <a:rPr lang="en-US" sz="2400" dirty="0"/>
              <a:t>Income inequality</a:t>
            </a:r>
          </a:p>
          <a:p>
            <a:pPr eaLnBrk="1" hangingPunct="1"/>
            <a:r>
              <a:rPr lang="en-US" sz="2400" dirty="0"/>
              <a:t>Indirect taxes</a:t>
            </a:r>
          </a:p>
          <a:p>
            <a:pPr eaLnBrk="1" hangingPunct="1"/>
            <a:r>
              <a:rPr lang="en-US" sz="2400" dirty="0"/>
              <a:t>Kuznets curve </a:t>
            </a:r>
          </a:p>
          <a:p>
            <a:pPr eaLnBrk="1" hangingPunct="1"/>
            <a:endParaRPr lang="en-US" sz="2400" dirty="0"/>
          </a:p>
          <a:p>
            <a:pPr eaLnBrk="1" hangingPunct="1"/>
            <a:endParaRPr lang="en-US" sz="2400" dirty="0"/>
          </a:p>
        </p:txBody>
      </p:sp>
    </p:spTree>
    <p:extLst>
      <p:ext uri="{BB962C8B-B14F-4D97-AF65-F5344CB8AC3E}">
        <p14:creationId xmlns:p14="http://schemas.microsoft.com/office/powerpoint/2010/main" val="933945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5"/>
          <p:cNvSpPr>
            <a:spLocks noGrp="1" noChangeArrowheads="1"/>
          </p:cNvSpPr>
          <p:nvPr>
            <p:ph type="title" idx="4294967295"/>
          </p:nvPr>
        </p:nvSpPr>
        <p:spPr>
          <a:xfrm>
            <a:off x="457200" y="103188"/>
            <a:ext cx="8229600" cy="1143000"/>
          </a:xfrm>
        </p:spPr>
        <p:txBody>
          <a:bodyPr anchor="ctr">
            <a:normAutofit/>
          </a:bodyPr>
          <a:lstStyle/>
          <a:p>
            <a:pPr eaLnBrk="1" hangingPunct="1"/>
            <a:r>
              <a:rPr lang="en-US" sz="3400" dirty="0"/>
              <a:t>Concepts for Review (Continued)</a:t>
            </a:r>
          </a:p>
        </p:txBody>
      </p:sp>
      <p:sp>
        <p:nvSpPr>
          <p:cNvPr id="64517" name="Rectangle 6"/>
          <p:cNvSpPr>
            <a:spLocks noGrp="1" noChangeArrowheads="1"/>
          </p:cNvSpPr>
          <p:nvPr>
            <p:ph type="body" sz="half" idx="4294967295"/>
          </p:nvPr>
        </p:nvSpPr>
        <p:spPr>
          <a:xfrm>
            <a:off x="304800" y="1362075"/>
            <a:ext cx="4073525" cy="4572000"/>
          </a:xfrm>
        </p:spPr>
        <p:txBody>
          <a:bodyPr rIns="91440"/>
          <a:lstStyle/>
          <a:p>
            <a:pPr eaLnBrk="1" hangingPunct="1"/>
            <a:r>
              <a:rPr lang="en-US" sz="2400" dirty="0"/>
              <a:t>Lorenz curve</a:t>
            </a:r>
          </a:p>
          <a:p>
            <a:pPr eaLnBrk="1" hangingPunct="1"/>
            <a:r>
              <a:rPr lang="en-US" sz="2400" dirty="0"/>
              <a:t>Multidimensional poverty index (MPI)</a:t>
            </a:r>
          </a:p>
          <a:p>
            <a:pPr eaLnBrk="1" hangingPunct="1"/>
            <a:r>
              <a:rPr lang="en-US" sz="2400" dirty="0"/>
              <a:t>Personal distribution of income</a:t>
            </a:r>
          </a:p>
          <a:p>
            <a:pPr eaLnBrk="1" hangingPunct="1"/>
            <a:r>
              <a:rPr lang="en-US" sz="2400" dirty="0"/>
              <a:t>Progressive income tax</a:t>
            </a:r>
          </a:p>
          <a:p>
            <a:pPr eaLnBrk="1" hangingPunct="1"/>
            <a:r>
              <a:rPr lang="en-US" sz="2400" dirty="0"/>
              <a:t>Public consumption</a:t>
            </a:r>
          </a:p>
          <a:p>
            <a:pPr eaLnBrk="1" hangingPunct="1"/>
            <a:r>
              <a:rPr lang="en-US" sz="2400" dirty="0"/>
              <a:t>Redistribution policies</a:t>
            </a:r>
          </a:p>
          <a:p>
            <a:pPr eaLnBrk="1" hangingPunct="1"/>
            <a:r>
              <a:rPr lang="en-US" sz="2400" dirty="0"/>
              <a:t>Regressive tax</a:t>
            </a:r>
          </a:p>
          <a:p>
            <a:pPr eaLnBrk="1" hangingPunct="1"/>
            <a:endParaRPr lang="en-US" sz="2400" dirty="0"/>
          </a:p>
        </p:txBody>
      </p:sp>
      <p:sp>
        <p:nvSpPr>
          <p:cNvPr id="64518" name="Rectangle 7"/>
          <p:cNvSpPr>
            <a:spLocks noGrp="1" noChangeArrowheads="1"/>
          </p:cNvSpPr>
          <p:nvPr>
            <p:ph type="body" sz="half" idx="4294967295"/>
          </p:nvPr>
        </p:nvSpPr>
        <p:spPr>
          <a:xfrm>
            <a:off x="4525963" y="1362075"/>
            <a:ext cx="4073525" cy="4572000"/>
          </a:xfrm>
        </p:spPr>
        <p:txBody>
          <a:bodyPr rIns="91440">
            <a:normAutofit/>
          </a:bodyPr>
          <a:lstStyle/>
          <a:p>
            <a:pPr eaLnBrk="1" hangingPunct="1"/>
            <a:r>
              <a:rPr lang="en-US" sz="2400" dirty="0"/>
              <a:t>Size distribution of income</a:t>
            </a:r>
          </a:p>
          <a:p>
            <a:pPr eaLnBrk="1" hangingPunct="1"/>
            <a:r>
              <a:rPr lang="en-US" sz="2400" dirty="0"/>
              <a:t>Subsidy</a:t>
            </a:r>
          </a:p>
          <a:p>
            <a:pPr eaLnBrk="1" hangingPunct="1"/>
            <a:r>
              <a:rPr lang="en-US" sz="2400" dirty="0"/>
              <a:t>Total poverty gap (TPG)  </a:t>
            </a:r>
          </a:p>
          <a:p>
            <a:pPr eaLnBrk="1" hangingPunct="1"/>
            <a:r>
              <a:rPr lang="en-US" sz="2400" dirty="0"/>
              <a:t>Workfare programs</a:t>
            </a:r>
          </a:p>
          <a:p>
            <a:pPr eaLnBrk="1" hangingPunct="1"/>
            <a:endParaRPr lang="en-US" sz="2400" dirty="0"/>
          </a:p>
          <a:p>
            <a:pPr eaLnBrk="1" hangingPunct="1">
              <a:buFontTx/>
              <a:buNone/>
            </a:pPr>
            <a:endParaRPr lang="en-US" sz="2400" dirty="0"/>
          </a:p>
        </p:txBody>
      </p:sp>
    </p:spTree>
    <p:extLst>
      <p:ext uri="{BB962C8B-B14F-4D97-AF65-F5344CB8AC3E}">
        <p14:creationId xmlns:p14="http://schemas.microsoft.com/office/powerpoint/2010/main" val="7472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8DFB-CE42-F86C-0E5E-D18F20ACD7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124DA3-A83A-FD49-A045-783FF74EE48A}"/>
              </a:ext>
            </a:extLst>
          </p:cNvPr>
          <p:cNvSpPr>
            <a:spLocks noGrp="1"/>
          </p:cNvSpPr>
          <p:nvPr>
            <p:ph idx="1"/>
          </p:nvPr>
        </p:nvSpPr>
        <p:spPr/>
        <p:txBody>
          <a:bodyPr/>
          <a:lstStyle/>
          <a:p>
            <a:pPr>
              <a:spcBef>
                <a:spcPts val="400"/>
              </a:spcBef>
            </a:pPr>
            <a:r>
              <a:rPr lang="en-US" sz="2200" u="sng" dirty="0">
                <a:ea typeface="ＭＳ Ｐゴシック" charset="0"/>
                <a:cs typeface="ＭＳ Ｐゴシック" charset="0"/>
              </a:rPr>
              <a:t>In chapters 3 and 4, we focus most on </a:t>
            </a:r>
            <a:r>
              <a:rPr lang="en-US" sz="2200" b="1" i="1" u="sng" dirty="0">
                <a:ea typeface="ＭＳ Ｐゴシック" charset="0"/>
                <a:cs typeface="ＭＳ Ｐゴシック" charset="0"/>
              </a:rPr>
              <a:t>Y</a:t>
            </a:r>
            <a:r>
              <a:rPr lang="en-US" sz="2200" u="sng" dirty="0">
                <a:ea typeface="ＭＳ Ｐゴシック" charset="0"/>
                <a:cs typeface="ＭＳ Ｐゴシック" charset="0"/>
              </a:rPr>
              <a:t> </a:t>
            </a:r>
            <a:r>
              <a:rPr lang="en-US" sz="2200" dirty="0">
                <a:ea typeface="ＭＳ Ｐゴシック" charset="0"/>
                <a:cs typeface="ＭＳ Ｐゴシック" charset="0"/>
              </a:rPr>
              <a:t>(income, or permanent income from wealth, or broadly living standards), through frameworks such as: </a:t>
            </a:r>
          </a:p>
          <a:p>
            <a:pPr lvl="1">
              <a:lnSpc>
                <a:spcPct val="120000"/>
              </a:lnSpc>
              <a:spcBef>
                <a:spcPts val="0"/>
              </a:spcBef>
            </a:pPr>
            <a:r>
              <a:rPr lang="en-US" sz="2400" dirty="0">
                <a:ea typeface="ＭＳ Ｐゴシック" charset="0"/>
                <a:cs typeface="ＭＳ Ｐゴシック" charset="0"/>
              </a:rPr>
              <a:t>Growth models </a:t>
            </a:r>
          </a:p>
          <a:p>
            <a:pPr lvl="1">
              <a:lnSpc>
                <a:spcPct val="120000"/>
              </a:lnSpc>
              <a:spcBef>
                <a:spcPts val="0"/>
              </a:spcBef>
            </a:pPr>
            <a:r>
              <a:rPr lang="en-US" sz="2400" dirty="0">
                <a:ea typeface="ＭＳ Ｐゴシック" charset="0"/>
                <a:cs typeface="ＭＳ Ｐゴシック" charset="0"/>
              </a:rPr>
              <a:t>More complex constraints on growth including coordination failures</a:t>
            </a:r>
          </a:p>
          <a:p>
            <a:pPr lvl="1">
              <a:lnSpc>
                <a:spcPct val="120000"/>
              </a:lnSpc>
              <a:spcBef>
                <a:spcPts val="0"/>
              </a:spcBef>
            </a:pPr>
            <a:r>
              <a:rPr lang="en-US" sz="2400" dirty="0">
                <a:ea typeface="ＭＳ Ｐゴシック" charset="0"/>
                <a:cs typeface="ＭＳ Ｐゴシック" charset="0"/>
              </a:rPr>
              <a:t>Growth diagnostics</a:t>
            </a:r>
          </a:p>
          <a:p>
            <a:pPr>
              <a:lnSpc>
                <a:spcPct val="120000"/>
              </a:lnSpc>
              <a:spcBef>
                <a:spcPts val="0"/>
              </a:spcBef>
            </a:pPr>
            <a:r>
              <a:rPr lang="en-US" sz="2400" dirty="0">
                <a:ea typeface="ＭＳ Ｐゴシック" charset="0"/>
                <a:cs typeface="ＭＳ Ｐゴシック" charset="0"/>
              </a:rPr>
              <a:t>In chapters 3 and 4, we used average incomes, Y, as the outcome variable </a:t>
            </a:r>
          </a:p>
          <a:p>
            <a:pPr>
              <a:lnSpc>
                <a:spcPct val="120000"/>
              </a:lnSpc>
              <a:spcBef>
                <a:spcPts val="0"/>
              </a:spcBef>
            </a:pPr>
            <a:endParaRPr lang="en-US" sz="2400" dirty="0">
              <a:ea typeface="ＭＳ Ｐゴシック" charset="0"/>
              <a:cs typeface="ＭＳ Ｐゴシック" charset="0"/>
            </a:endParaRPr>
          </a:p>
          <a:p>
            <a:endParaRPr lang="en-US" dirty="0"/>
          </a:p>
        </p:txBody>
      </p:sp>
    </p:spTree>
    <p:extLst>
      <p:ext uri="{BB962C8B-B14F-4D97-AF65-F5344CB8AC3E}">
        <p14:creationId xmlns:p14="http://schemas.microsoft.com/office/powerpoint/2010/main" val="4123270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4"/>
          <p:cNvSpPr>
            <a:spLocks noGrp="1" noChangeArrowheads="1"/>
          </p:cNvSpPr>
          <p:nvPr>
            <p:ph type="title" idx="4294967295"/>
          </p:nvPr>
        </p:nvSpPr>
        <p:spPr>
          <a:xfrm>
            <a:off x="93786" y="191317"/>
            <a:ext cx="8932984" cy="1016224"/>
          </a:xfrm>
        </p:spPr>
        <p:txBody>
          <a:bodyPr anchor="ctr">
            <a:noAutofit/>
          </a:bodyPr>
          <a:lstStyle/>
          <a:p>
            <a:r>
              <a:rPr lang="en-US" sz="3400" dirty="0">
                <a:ea typeface="ＭＳ Ｐゴシック" charset="0"/>
                <a:cs typeface="ＭＳ Ｐゴシック" charset="0"/>
              </a:rPr>
              <a:t>A Capabilities and Distribution-Based Social Welfare Framework (Continued)</a:t>
            </a:r>
            <a:endParaRPr lang="en-US" sz="3400" dirty="0"/>
          </a:p>
        </p:txBody>
      </p:sp>
      <p:sp>
        <p:nvSpPr>
          <p:cNvPr id="18437" name="Rectangle 5"/>
          <p:cNvSpPr>
            <a:spLocks noGrp="1" noChangeArrowheads="1"/>
          </p:cNvSpPr>
          <p:nvPr>
            <p:ph type="body" idx="4294967295"/>
          </p:nvPr>
        </p:nvSpPr>
        <p:spPr>
          <a:xfrm>
            <a:off x="225145" y="1379401"/>
            <a:ext cx="8670265" cy="4510031"/>
          </a:xfrm>
        </p:spPr>
        <p:txBody>
          <a:bodyPr rIns="91440">
            <a:noAutofit/>
          </a:bodyPr>
          <a:lstStyle/>
          <a:p>
            <a:pPr>
              <a:spcBef>
                <a:spcPts val="400"/>
              </a:spcBef>
            </a:pPr>
            <a:r>
              <a:rPr lang="en-US" sz="2400" dirty="0">
                <a:latin typeface="+mj-lt"/>
                <a:ea typeface="ＭＳ Ｐゴシック" charset="0"/>
                <a:cs typeface="ＭＳ Ｐゴシック" charset="0"/>
              </a:rPr>
              <a:t>Here, we first consider distribution of Y, expanding from averages to address:</a:t>
            </a:r>
          </a:p>
          <a:p>
            <a:pPr lvl="1">
              <a:spcBef>
                <a:spcPts val="400"/>
              </a:spcBef>
            </a:pPr>
            <a:r>
              <a:rPr lang="en-US" sz="2400" dirty="0">
                <a:latin typeface="+mj-lt"/>
                <a:ea typeface="ＭＳ Ｐゴシック" charset="0"/>
                <a:cs typeface="ＭＳ Ｐゴシック" charset="0"/>
              </a:rPr>
              <a:t>(Relative) Inequality of Income</a:t>
            </a:r>
          </a:p>
          <a:p>
            <a:pPr lvl="1">
              <a:spcBef>
                <a:spcPts val="400"/>
              </a:spcBef>
            </a:pPr>
            <a:r>
              <a:rPr lang="en-US" sz="2400" dirty="0">
                <a:latin typeface="+mj-lt"/>
                <a:ea typeface="ＭＳ Ｐゴシック" charset="0"/>
                <a:cs typeface="ＭＳ Ｐゴシック" charset="0"/>
              </a:rPr>
              <a:t>(Absolute) Income Poverty</a:t>
            </a:r>
          </a:p>
          <a:p>
            <a:pPr>
              <a:spcBef>
                <a:spcPts val="400"/>
              </a:spcBef>
            </a:pPr>
            <a:r>
              <a:rPr lang="en-US" sz="2400" dirty="0">
                <a:latin typeface="+mj-lt"/>
                <a:ea typeface="ＭＳ Ｐゴシック" charset="0"/>
                <a:cs typeface="ＭＳ Ｐゴシック" charset="0"/>
              </a:rPr>
              <a:t>In the first part of Chapter 5, our welfare framework becomes: </a:t>
            </a:r>
          </a:p>
          <a:p>
            <a:pPr marL="0" indent="357188">
              <a:spcBef>
                <a:spcPts val="400"/>
              </a:spcBef>
              <a:buNone/>
            </a:pPr>
            <a:r>
              <a:rPr lang="en-US" sz="2400" b="1" i="1" dirty="0">
                <a:latin typeface="+mj-lt"/>
                <a:ea typeface="ＭＳ Ｐゴシック" charset="0"/>
                <a:cs typeface="ＭＳ Ｐゴシック" charset="0"/>
              </a:rPr>
              <a:t>W = W(Y, I, P)</a:t>
            </a:r>
          </a:p>
          <a:p>
            <a:pPr>
              <a:spcBef>
                <a:spcPts val="400"/>
              </a:spcBef>
            </a:pPr>
            <a:r>
              <a:rPr lang="en-US" sz="2400" dirty="0">
                <a:latin typeface="+mj-lt"/>
                <a:ea typeface="ＭＳ Ｐゴシック" charset="0"/>
                <a:cs typeface="ＭＳ Ｐゴシック" charset="0"/>
              </a:rPr>
              <a:t>Then we study multidimensional poverty with three </a:t>
            </a:r>
            <a:r>
              <a:rPr lang="en-US" sz="2400" dirty="0">
                <a:ea typeface="ＭＳ Ｐゴシック" charset="0"/>
                <a:cs typeface="ＭＳ Ｐゴシック" charset="0"/>
              </a:rPr>
              <a:t>deprivations: in </a:t>
            </a:r>
            <a:r>
              <a:rPr lang="en-US" sz="2400" dirty="0">
                <a:latin typeface="+mj-lt"/>
                <a:ea typeface="ＭＳ Ｐゴシック" charset="0"/>
                <a:cs typeface="ＭＳ Ｐゴシック" charset="0"/>
              </a:rPr>
              <a:t>health, education, and income (or assets) </a:t>
            </a:r>
          </a:p>
          <a:p>
            <a:pPr>
              <a:spcBef>
                <a:spcPts val="400"/>
              </a:spcBef>
            </a:pPr>
            <a:r>
              <a:rPr lang="en-US" sz="2400" dirty="0">
                <a:latin typeface="+mj-lt"/>
                <a:ea typeface="ＭＳ Ｐゴシック" charset="0"/>
                <a:cs typeface="ＭＳ Ｐゴシック" charset="0"/>
              </a:rPr>
              <a:t>In Chapter 8 we examine health and education inequality </a:t>
            </a:r>
          </a:p>
        </p:txBody>
      </p:sp>
    </p:spTree>
    <p:extLst>
      <p:ext uri="{BB962C8B-B14F-4D97-AF65-F5344CB8AC3E}">
        <p14:creationId xmlns:p14="http://schemas.microsoft.com/office/powerpoint/2010/main" val="15816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8229600" cy="5562600"/>
          </a:xfrm>
        </p:spPr>
        <p:txBody>
          <a:bodyPr>
            <a:normAutofit fontScale="40000" lnSpcReduction="20000"/>
          </a:bodyPr>
          <a:lstStyle/>
          <a:p>
            <a:pPr marL="0" indent="0">
              <a:buNone/>
            </a:pPr>
            <a:r>
              <a:rPr lang="en-US" sz="6000" dirty="0"/>
              <a:t>According to the World Bank Global Poverty Update April 2022(estimates)</a:t>
            </a:r>
            <a:br>
              <a:rPr lang="en-US" sz="6000" dirty="0"/>
            </a:br>
            <a:endParaRPr lang="en-US" sz="6000" dirty="0"/>
          </a:p>
          <a:p>
            <a:r>
              <a:rPr lang="en-US" sz="6000" dirty="0"/>
              <a:t>Approximately 8.6% of the world population lives under $1.90 per day vs. 36% in 1990. </a:t>
            </a:r>
          </a:p>
          <a:p>
            <a:r>
              <a:rPr lang="en-US" sz="6000" dirty="0"/>
              <a:t>Approximately 23.2% lives under $3.20 per day vs. 55.3% in 1990</a:t>
            </a:r>
          </a:p>
          <a:p>
            <a:r>
              <a:rPr lang="en-US" sz="6000" dirty="0"/>
              <a:t>Approximately 42.9% lives under $5.50 per day vs. 67.1% in 1990 </a:t>
            </a:r>
            <a:br>
              <a:rPr lang="en-US" sz="5100" dirty="0"/>
            </a:br>
            <a:endParaRPr lang="en-US" sz="5100" dirty="0"/>
          </a:p>
          <a:p>
            <a:pPr marL="0" indent="0">
              <a:buNone/>
            </a:pPr>
            <a:r>
              <a:rPr lang="en-US" sz="6000" dirty="0"/>
              <a:t>(note old standards were $1-1.25 a day and $2 a day)</a:t>
            </a:r>
          </a:p>
          <a:p>
            <a:pPr marL="0" indent="0">
              <a:buNone/>
            </a:pPr>
            <a:r>
              <a:rPr lang="en-US" sz="6000" dirty="0"/>
              <a:t>Inequality and poverty are present in ALL countries; </a:t>
            </a:r>
          </a:p>
          <a:p>
            <a:pPr marL="0" indent="0">
              <a:buNone/>
            </a:pPr>
            <a:r>
              <a:rPr lang="en-US" sz="6000" dirty="0"/>
              <a:t>	developed and developing. </a:t>
            </a:r>
            <a:br>
              <a:rPr lang="en-US" sz="6000" dirty="0"/>
            </a:br>
            <a:r>
              <a:rPr lang="en-US" sz="6000" dirty="0"/>
              <a:t>	</a:t>
            </a:r>
            <a:br>
              <a:rPr lang="en-US" sz="6000" dirty="0"/>
            </a:br>
            <a:r>
              <a:rPr lang="en-US" sz="6000" dirty="0"/>
              <a:t>Note: rising inflation and the economic impacts of COVID-19 could reverse this trend.</a:t>
            </a:r>
            <a:br>
              <a:rPr lang="en-US" sz="6000" dirty="0"/>
            </a:br>
            <a:br>
              <a:rPr lang="en-US" dirty="0"/>
            </a:br>
            <a:r>
              <a:rPr lang="en-US" sz="3500" dirty="0"/>
              <a:t>Source: https://</a:t>
            </a:r>
            <a:r>
              <a:rPr lang="en-US" sz="3500" dirty="0" err="1"/>
              <a:t>blogs.worldbank.org</a:t>
            </a:r>
            <a:r>
              <a:rPr lang="en-US" sz="3500" dirty="0"/>
              <a:t>/</a:t>
            </a:r>
            <a:r>
              <a:rPr lang="en-US" sz="3500" dirty="0" err="1"/>
              <a:t>opendata</a:t>
            </a:r>
            <a:r>
              <a:rPr lang="en-US" sz="3500" dirty="0"/>
              <a:t>/april-2022-global-poverty-update-world-bank</a:t>
            </a:r>
          </a:p>
        </p:txBody>
      </p:sp>
      <p:sp>
        <p:nvSpPr>
          <p:cNvPr id="4" name="Slide Number Placeholder 3"/>
          <p:cNvSpPr>
            <a:spLocks noGrp="1"/>
          </p:cNvSpPr>
          <p:nvPr>
            <p:ph type="sldNum" sz="quarter" idx="12"/>
          </p:nvPr>
        </p:nvSpPr>
        <p:spPr/>
        <p:txBody>
          <a:bodyPr/>
          <a:lstStyle/>
          <a:p>
            <a:pPr>
              <a:defRPr/>
            </a:pPr>
            <a:fld id="{0D1E5A28-AFBA-4329-8B95-1AD99732C6CF}" type="slidenum">
              <a:rPr lang="en-US" smtClean="0"/>
              <a:pPr>
                <a:defRPr/>
              </a:pPr>
              <a:t>9</a:t>
            </a:fld>
            <a:endParaRPr lang="en-US" dirty="0"/>
          </a:p>
        </p:txBody>
      </p:sp>
    </p:spTree>
    <p:extLst>
      <p:ext uri="{BB962C8B-B14F-4D97-AF65-F5344CB8AC3E}">
        <p14:creationId xmlns:p14="http://schemas.microsoft.com/office/powerpoint/2010/main" val="1724304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14698</TotalTime>
  <Words>3630</Words>
  <Application>Microsoft Office PowerPoint</Application>
  <PresentationFormat>On-screen Show (4:3)</PresentationFormat>
  <Paragraphs>399</Paragraphs>
  <Slides>69</Slides>
  <Notes>51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69</vt:i4>
      </vt:variant>
    </vt:vector>
  </HeadingPairs>
  <TitlesOfParts>
    <vt:vector size="76" baseType="lpstr">
      <vt:lpstr>Arial</vt:lpstr>
      <vt:lpstr>Calibri</vt:lpstr>
      <vt:lpstr>Times</vt:lpstr>
      <vt:lpstr>Times New Roman</vt:lpstr>
      <vt:lpstr>Office Theme</vt:lpstr>
      <vt:lpstr>2_Default Design</vt:lpstr>
      <vt:lpstr>Equation</vt:lpstr>
      <vt:lpstr>PowerPoint Presentation</vt:lpstr>
      <vt:lpstr>Omissions</vt:lpstr>
      <vt:lpstr>PowerPoint Presentation</vt:lpstr>
      <vt:lpstr>Distribution and Development:  Eight Critical Questions</vt:lpstr>
      <vt:lpstr>PowerPoint Presentation</vt:lpstr>
      <vt:lpstr>A Capabilities and Distribution-Based Social Welfare Framework</vt:lpstr>
      <vt:lpstr>PowerPoint Presentation</vt:lpstr>
      <vt:lpstr>A Capabilities and Distribution-Based Social Welfare Framework (Continued)</vt:lpstr>
      <vt:lpstr>PowerPoint Presentation</vt:lpstr>
      <vt:lpstr>5.1 Measuring Inequality and Poverty</vt:lpstr>
      <vt:lpstr>Desirable Properties for Measures of Relative Inequality</vt:lpstr>
      <vt:lpstr>Table 5.1 Typical Size Distribution of Personal Income in a Developing Country by Income Shares—Quintiles and Deciles</vt:lpstr>
      <vt:lpstr>PowerPoint Presentation</vt:lpstr>
      <vt:lpstr>PowerPoint Presentation</vt:lpstr>
      <vt:lpstr>Figure 5.2 The Greater the Curvature of the Lorenz Line, the Greater the Relative Degree of Inequality</vt:lpstr>
      <vt:lpstr>The Gini Coefficient</vt:lpstr>
      <vt:lpstr>Sample Gini Coefficients</vt:lpstr>
      <vt:lpstr>PowerPoint Presentation</vt:lpstr>
      <vt:lpstr>Figure 5.4  Four Possible Lorenz Curves</vt:lpstr>
      <vt:lpstr>Monotonicity and Distributional Sensitivity</vt:lpstr>
      <vt:lpstr>5.2 Measuring Absolute Poverty</vt:lpstr>
      <vt:lpstr>Unintended Policy Incentives of Using Headcount Measures</vt:lpstr>
      <vt:lpstr>5.2 Measuring Absolute Poverty</vt:lpstr>
      <vt:lpstr>Figure 5.5 Measuring the Total Poverty Gap</vt:lpstr>
      <vt:lpstr>PowerPoint Presentation</vt:lpstr>
      <vt:lpstr>PowerPoint Presentation</vt:lpstr>
      <vt:lpstr>5.2 Poverty, Inequality, and Social Welfare</vt:lpstr>
      <vt:lpstr>Why is inequality bad? </vt:lpstr>
      <vt:lpstr>PowerPoint Presentation</vt:lpstr>
      <vt:lpstr>Poverty, Inequality, and Social Welfare</vt:lpstr>
      <vt:lpstr>Traditional Sector Enrichment</vt:lpstr>
      <vt:lpstr>Figure 5.6 Improved Income Distribution under the Traditional-Sector Enrichment Growth Typology </vt:lpstr>
      <vt:lpstr>Modern Sector Enrichment</vt:lpstr>
      <vt:lpstr>Figure 5.7 Worsened Income Distribution under the Modern-Sector Enrichment Growth Typology</vt:lpstr>
      <vt:lpstr>Modern Sector Growth</vt:lpstr>
      <vt:lpstr>Figure 5.8 Crossing Lorenz Curves in the Modern-Sector Enlargement Growth Typology</vt:lpstr>
      <vt:lpstr>5.3 Poverty, Inequality, and Social Welfare</vt:lpstr>
      <vt:lpstr>Figure 5.9 The “Inverted-U” Kuznets Curve</vt:lpstr>
      <vt:lpstr>What’s good about inequality?</vt:lpstr>
      <vt:lpstr>5.4 Absolute Poverty: Extent and Magnitude.</vt:lpstr>
      <vt:lpstr>Poverty Measures</vt:lpstr>
      <vt:lpstr>Basic Human Needs (BHN) Policies</vt:lpstr>
      <vt:lpstr>PowerPoint Presentation</vt:lpstr>
      <vt:lpstr>PowerPoint Presentation</vt:lpstr>
      <vt:lpstr>PowerPoint Presentation</vt:lpstr>
      <vt:lpstr>PowerPoint Presentation</vt:lpstr>
      <vt:lpstr>PowerPoint Presentation</vt:lpstr>
      <vt:lpstr>Multi-Dimensional Poverty Index</vt:lpstr>
      <vt:lpstr>Social exclusion/injustice, associated with poverty, likely causes economic stagnation</vt:lpstr>
      <vt:lpstr>5.5 Economic Characteristics of High-Poverty Groups</vt:lpstr>
      <vt:lpstr>Empirically</vt:lpstr>
      <vt:lpstr>Labor and Inclusive Development:  The Quality of Jobs</vt:lpstr>
      <vt:lpstr>The Broad Importance of High- Quality Jobs</vt:lpstr>
      <vt:lpstr>Policies and Programs</vt:lpstr>
      <vt:lpstr>PowerPoint Presentation</vt:lpstr>
      <vt:lpstr>Improving Opportunities for the Poor</vt:lpstr>
      <vt:lpstr>PowerPoint Presentation</vt:lpstr>
      <vt:lpstr>Income Transfers and Safety Nets</vt:lpstr>
      <vt:lpstr>Other Types of Gov’t Policies and/or Goals</vt:lpstr>
      <vt:lpstr>Cont’d</vt:lpstr>
      <vt:lpstr>PowerPoint Presentation</vt:lpstr>
      <vt:lpstr>Workfare vs Welfare? Basic cost effectiveness considerations</vt:lpstr>
      <vt:lpstr>Applying Insights from Behavioral Economics to Address Poverty</vt:lpstr>
      <vt:lpstr>A Hidden “Cognitive Tax of Poverty”</vt:lpstr>
      <vt:lpstr>PowerPoint Presentation</vt:lpstr>
      <vt:lpstr>Sachs, End of Poverty quote</vt:lpstr>
      <vt:lpstr>PowerPoint Presentation</vt:lpstr>
      <vt:lpstr>Concepts for Review</vt:lpstr>
      <vt:lpstr>Concepts for Review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Development, 12th Ed. M. P. Todaro and S. C. Smith  Slides for Chapter Five</dc:title>
  <dc:creator>CCAS GWU</dc:creator>
  <cp:lastModifiedBy>语伦 冯</cp:lastModifiedBy>
  <cp:revision>111</cp:revision>
  <cp:lastPrinted>2022-08-26T18:13:14Z</cp:lastPrinted>
  <dcterms:created xsi:type="dcterms:W3CDTF">2017-09-21T19:04:42Z</dcterms:created>
  <dcterms:modified xsi:type="dcterms:W3CDTF">2023-01-24T17:00:02Z</dcterms:modified>
</cp:coreProperties>
</file>