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3" r:id="rId2"/>
    <p:sldId id="368" r:id="rId3"/>
    <p:sldId id="383" r:id="rId4"/>
    <p:sldId id="382" r:id="rId5"/>
    <p:sldId id="384" r:id="rId6"/>
    <p:sldId id="369" r:id="rId7"/>
  </p:sldIdLst>
  <p:sldSz cx="9144000" cy="6858000" type="screen4x3"/>
  <p:notesSz cx="6934200" cy="9258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">
          <p15:clr>
            <a:srgbClr val="A4A3A4"/>
          </p15:clr>
        </p15:guide>
        <p15:guide id="2" pos="3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474C4-D1E0-934C-B084-05A8767CB97D}" v="27" dt="2021-09-07T23:31:17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558"/>
  </p:normalViewPr>
  <p:slideViewPr>
    <p:cSldViewPr snapToGrid="0">
      <p:cViewPr varScale="1">
        <p:scale>
          <a:sx n="121" d="100"/>
          <a:sy n="121" d="100"/>
        </p:scale>
        <p:origin x="2072" y="168"/>
      </p:cViewPr>
      <p:guideLst>
        <p:guide orient="horz" pos="138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Pedroso Estevam de Souza" userId="b5660281-9870-4af8-b8fa-bccfe862bd76" providerId="ADAL" clId="{489474C4-D1E0-934C-B084-05A8767CB97D}"/>
    <pc:docChg chg="custSel addSld modSld">
      <pc:chgData name="Camila Pedroso Estevam de Souza" userId="b5660281-9870-4af8-b8fa-bccfe862bd76" providerId="ADAL" clId="{489474C4-D1E0-934C-B084-05A8767CB97D}" dt="2021-09-07T23:50:46.642" v="416" actId="1076"/>
      <pc:docMkLst>
        <pc:docMk/>
      </pc:docMkLst>
      <pc:sldChg chg="modSp mod">
        <pc:chgData name="Camila Pedroso Estevam de Souza" userId="b5660281-9870-4af8-b8fa-bccfe862bd76" providerId="ADAL" clId="{489474C4-D1E0-934C-B084-05A8767CB97D}" dt="2021-09-07T23:50:46.642" v="416" actId="1076"/>
        <pc:sldMkLst>
          <pc:docMk/>
          <pc:sldMk cId="0" sldId="368"/>
        </pc:sldMkLst>
        <pc:spChg chg="mod">
          <ac:chgData name="Camila Pedroso Estevam de Souza" userId="b5660281-9870-4af8-b8fa-bccfe862bd76" providerId="ADAL" clId="{489474C4-D1E0-934C-B084-05A8767CB97D}" dt="2021-09-07T23:50:46.642" v="416" actId="1076"/>
          <ac:spMkLst>
            <pc:docMk/>
            <pc:sldMk cId="0" sldId="368"/>
            <ac:spMk id="5" creationId="{7DB3244A-3859-BD4C-8A72-9D64AD4E02F1}"/>
          </ac:spMkLst>
        </pc:spChg>
      </pc:sldChg>
      <pc:sldChg chg="delSp modSp new mod">
        <pc:chgData name="Camila Pedroso Estevam de Souza" userId="b5660281-9870-4af8-b8fa-bccfe862bd76" providerId="ADAL" clId="{489474C4-D1E0-934C-B084-05A8767CB97D}" dt="2021-09-07T23:31:20.341" v="386" actId="478"/>
        <pc:sldMkLst>
          <pc:docMk/>
          <pc:sldMk cId="2780001848" sldId="384"/>
        </pc:sldMkLst>
        <pc:spChg chg="mod">
          <ac:chgData name="Camila Pedroso Estevam de Souza" userId="b5660281-9870-4af8-b8fa-bccfe862bd76" providerId="ADAL" clId="{489474C4-D1E0-934C-B084-05A8767CB97D}" dt="2021-09-07T23:25:15.019" v="13" actId="20577"/>
          <ac:spMkLst>
            <pc:docMk/>
            <pc:sldMk cId="2780001848" sldId="384"/>
            <ac:spMk id="2" creationId="{D7E153DB-B66E-C445-8FE0-04232DC0390E}"/>
          </ac:spMkLst>
        </pc:spChg>
        <pc:spChg chg="mod">
          <ac:chgData name="Camila Pedroso Estevam de Souza" userId="b5660281-9870-4af8-b8fa-bccfe862bd76" providerId="ADAL" clId="{489474C4-D1E0-934C-B084-05A8767CB97D}" dt="2021-09-07T23:31:17.281" v="385" actId="1076"/>
          <ac:spMkLst>
            <pc:docMk/>
            <pc:sldMk cId="2780001848" sldId="384"/>
            <ac:spMk id="3" creationId="{33C28D38-A741-8840-97DF-E8B7A6AA9374}"/>
          </ac:spMkLst>
        </pc:spChg>
        <pc:spChg chg="del">
          <ac:chgData name="Camila Pedroso Estevam de Souza" userId="b5660281-9870-4af8-b8fa-bccfe862bd76" providerId="ADAL" clId="{489474C4-D1E0-934C-B084-05A8767CB97D}" dt="2021-09-07T23:31:20.341" v="386" actId="478"/>
          <ac:spMkLst>
            <pc:docMk/>
            <pc:sldMk cId="2780001848" sldId="384"/>
            <ac:spMk id="4" creationId="{DACDD2EF-279B-BE4E-9234-4BC6B7B413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8C4190-29F7-7048-AF6B-CC62AEE84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16E261-E98B-DB47-B378-87AA9F6B98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7428991-3E16-564A-93D5-DC75CD3B3E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A6045EA-3DD6-8344-A6E8-FACFFE8B49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9475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/>
            </a:lvl1pPr>
          </a:lstStyle>
          <a:p>
            <a:pPr>
              <a:defRPr/>
            </a:pPr>
            <a:fld id="{2CCC7CDF-84F7-B249-A63E-44E32A2EF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21CD182-B9D4-A541-BE6B-BA96AD9A3C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3DFBC6-FAB8-F346-B0DD-4E09A7AC43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D1269EB-E8E1-6E47-8DFA-AA5D2E7F14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3738"/>
            <a:ext cx="4629150" cy="3471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BD6578-9FA1-B947-AD41-4B2E3969E6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97375"/>
            <a:ext cx="5086350" cy="4167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374143-0846-9B49-BEB0-0AF2BCBE61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475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D50E14B-D4E3-AD4D-B5A2-247141819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9475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/>
            </a:lvl1pPr>
          </a:lstStyle>
          <a:p>
            <a:pPr>
              <a:defRPr/>
            </a:pPr>
            <a:fld id="{FF76EF62-A045-6940-A057-9F5F1C038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6EF62-A045-6940-A057-9F5F1C0381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57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DC293C-AE6C-D343-A20E-9650DBFDBB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39B1FB-75B0-F049-8D5A-CA906AAE17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85202-AC3B-1A4D-B020-191AFE3DC5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1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39117-4D07-E04D-8034-92281D8F3C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3F4527-1E20-7B43-9D2A-9DEFC76F72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1B17D-CB11-7C47-8D2F-CBE4F59A6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0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218DEE-9B13-0E4B-8EA4-D88D6237AF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25625E-301A-C64B-98D6-EF5B3BC75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8356E-BFA7-1541-A375-3B408D787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BD876-272F-2244-A7D2-66D71A8BD5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751A7B-E2E0-3A41-A089-C5E5E1DCF9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59674-9D40-824D-8050-7B07D281CB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474E90-D504-A740-A8F9-D691D7B457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A7A60E-AD15-A24D-9885-08E8D54806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0EB8-86A7-5B4E-8817-00D1520B6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31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BE0A4D-FD12-224E-819A-4D918B15C7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B672A5-F9A5-B743-AEE1-6769EF9720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BD71B-9FBB-164A-8271-4928F4B81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69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FA5C7B-8B9F-8E4C-8544-1C73C5AC81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CD2822-732A-B944-8D3A-5646E30CCA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8F2C-A3BE-E846-B2E1-43109A19C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39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2AA56C-463D-E84F-BB0F-1F0FB452D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DB1BBE-8096-2D42-A907-E3574E23B1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FED54-17EB-D34E-BBDB-580E54EA7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00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28720B1-F1DE-EB4C-ACF0-3BB57221E0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41D241E-214B-584B-82A7-5A4B913700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3268-E49D-284A-AD4B-3C940A129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76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835496-57C4-BC4F-828F-BFAA591BB0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19360B-CBA1-3642-B8F5-B400673E37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BAFC3-CA9B-154D-B2DC-57F0AB174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88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F2AFA-19C1-D448-BA40-602BA49D86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AA1BC4-2E50-1E4B-9FD3-86EB819323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4978-4CB4-6744-B62E-08708EB6E6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8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E231C2-8712-9D42-A08B-68F98E41C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CD8AF-1FD0-1F49-8730-1B22B8C68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E26C2C-B7AA-EE4D-A0F0-86A1E7D99C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5029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1FD22E-5C54-4B46-8FBB-8066ACD763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fld id="{9092C5D4-ADB4-EB40-A4F0-05D4D4BAA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tes.google.com/macmillan.com/achieve-checklist-student/student-faqs?authuser=0" TargetMode="External"/><Relationship Id="rId3" Type="http://schemas.openxmlformats.org/officeDocument/2006/relationships/hyperlink" Target="https://bookstore.uwo.ca/textbook-search?campus=UWO&amp;term=W2021A&amp;courses%5B0%5D=002_UW/DATASCI1000A" TargetMode="External"/><Relationship Id="rId7" Type="http://schemas.openxmlformats.org/officeDocument/2006/relationships/hyperlink" Target="https://sites.google.com/macmillan.com/achieve-checklist-student/course-registration?authuser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macmillan.com/achieve-checklist-student/home" TargetMode="External"/><Relationship Id="rId5" Type="http://schemas.openxmlformats.org/officeDocument/2006/relationships/hyperlink" Target="https://achieve.macmillanlearning.com/courses/nzfdeo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macmillan.force.com/macmillanlearning/s/article/Achieve-Download-an-e-book-to-read-offline?r=36&amp;ui-knowledge-components-aura-actions.KnowledgeArticleVersionCreateDraftFromOnlineAction.createDraftFromOnlineArticle=1&amp;ui-force-components-controllers-recordGlobalValueProvider.RecordGvp.getRecord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969F81C3-CF2C-CD46-92C1-22AE32AE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612775"/>
            <a:ext cx="906145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800" b="1" dirty="0"/>
              <a:t>Welcome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800" b="1" dirty="0"/>
              <a:t>DS 1000 – Section 002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800" b="1" dirty="0"/>
              <a:t>(Data Science Concepts)</a:t>
            </a:r>
          </a:p>
        </p:txBody>
      </p:sp>
      <p:pic>
        <p:nvPicPr>
          <p:cNvPr id="15362" name="Picture 8" descr="Stacked_CMYK.eps">
            <a:extLst>
              <a:ext uri="{FF2B5EF4-FFF2-40B4-BE49-F238E27FC236}">
                <a16:creationId xmlns:a16="http://schemas.microsoft.com/office/drawing/2014/main" id="{9BD4A7B0-B7F5-AD47-9B09-117D1924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028" y="3007614"/>
            <a:ext cx="23114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ECA85-1D86-3C4F-A216-47852C582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20759"/>
              </p:ext>
            </p:extLst>
          </p:nvPr>
        </p:nvGraphicFramePr>
        <p:xfrm>
          <a:off x="588359" y="957072"/>
          <a:ext cx="7729538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000">
                  <a:extLst>
                    <a:ext uri="{9D8B030D-6E8A-4147-A177-3AD203B41FA5}">
                      <a16:colId xmlns:a16="http://schemas.microsoft.com/office/drawing/2014/main" val="2816955288"/>
                    </a:ext>
                  </a:extLst>
                </a:gridCol>
                <a:gridCol w="1524462">
                  <a:extLst>
                    <a:ext uri="{9D8B030D-6E8A-4147-A177-3AD203B41FA5}">
                      <a16:colId xmlns:a16="http://schemas.microsoft.com/office/drawing/2014/main" val="2768903879"/>
                    </a:ext>
                  </a:extLst>
                </a:gridCol>
                <a:gridCol w="1161607">
                  <a:extLst>
                    <a:ext uri="{9D8B030D-6E8A-4147-A177-3AD203B41FA5}">
                      <a16:colId xmlns:a16="http://schemas.microsoft.com/office/drawing/2014/main" val="351600530"/>
                    </a:ext>
                  </a:extLst>
                </a:gridCol>
                <a:gridCol w="1900528">
                  <a:extLst>
                    <a:ext uri="{9D8B030D-6E8A-4147-A177-3AD203B41FA5}">
                      <a16:colId xmlns:a16="http://schemas.microsoft.com/office/drawing/2014/main" val="673849604"/>
                    </a:ext>
                  </a:extLst>
                </a:gridCol>
                <a:gridCol w="1710941">
                  <a:extLst>
                    <a:ext uri="{9D8B030D-6E8A-4147-A177-3AD203B41FA5}">
                      <a16:colId xmlns:a16="http://schemas.microsoft.com/office/drawing/2014/main" val="3023157431"/>
                    </a:ext>
                  </a:extLst>
                </a:gridCol>
              </a:tblGrid>
              <a:tr h="201603">
                <a:tc>
                  <a:txBody>
                    <a:bodyPr/>
                    <a:lstStyle/>
                    <a:p>
                      <a:pPr algn="ctr"/>
                      <a:r>
                        <a:rPr lang="en-CA" sz="1800" b="1">
                          <a:effectLst/>
                        </a:rPr>
                        <a:t>Instructor</a:t>
                      </a:r>
                      <a:endParaRPr lang="en-CA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Day/Time</a:t>
                      </a:r>
                      <a:endParaRPr lang="en-CA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Location</a:t>
                      </a:r>
                      <a:endParaRPr lang="en-CA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b="1">
                          <a:effectLst/>
                        </a:rPr>
                        <a:t>Contact</a:t>
                      </a:r>
                      <a:endParaRPr lang="en-CA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b="1" dirty="0">
                          <a:effectLst/>
                        </a:rPr>
                        <a:t>Office hours</a:t>
                      </a:r>
                      <a:endParaRPr lang="en-CA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327309"/>
                  </a:ext>
                </a:extLst>
              </a:tr>
              <a:tr h="1209621">
                <a:tc>
                  <a:txBody>
                    <a:bodyPr/>
                    <a:lstStyle/>
                    <a:p>
                      <a:pPr algn="ctr"/>
                      <a:r>
                        <a:rPr lang="en-CA" sz="1800" u="sng">
                          <a:effectLst/>
                        </a:rPr>
                        <a:t>Camila de Souza</a:t>
                      </a:r>
                      <a:endParaRPr lang="en-CA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Mondays, Wednesdays and Fridays </a:t>
                      </a:r>
                    </a:p>
                    <a:p>
                      <a:r>
                        <a:rPr lang="en-CA" sz="1800" dirty="0">
                          <a:effectLst/>
                        </a:rPr>
                        <a:t>3:30 pm to 4:30 pm </a:t>
                      </a:r>
                    </a:p>
                    <a:p>
                      <a:r>
                        <a:rPr lang="en-CA" sz="1800" dirty="0">
                          <a:effectLst/>
                        </a:rPr>
                        <a:t> 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u="sng" dirty="0">
                          <a:effectLst/>
                        </a:rPr>
                        <a:t>In-person</a:t>
                      </a:r>
                      <a:r>
                        <a:rPr lang="en-CA" sz="1800" dirty="0">
                          <a:effectLst/>
                        </a:rPr>
                        <a:t> at NCB-113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use OWL messages (contact “Instructor Role”) 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Mondays</a:t>
                      </a:r>
                    </a:p>
                    <a:p>
                      <a:r>
                        <a:rPr lang="en-CA" sz="1800" dirty="0">
                          <a:effectLst/>
                        </a:rPr>
                        <a:t>2:00-3:00 pm at WSC 225</a:t>
                      </a:r>
                      <a:endParaRPr lang="en-CA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9594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B3244A-3859-BD4C-8A72-9D64AD4E02F1}"/>
              </a:ext>
            </a:extLst>
          </p:cNvPr>
          <p:cNvSpPr txBox="1"/>
          <p:nvPr/>
        </p:nvSpPr>
        <p:spPr>
          <a:xfrm>
            <a:off x="408479" y="3010793"/>
            <a:ext cx="83270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 sz="2200" dirty="0"/>
              <a:t>OWL is the primary </a:t>
            </a:r>
            <a:r>
              <a:rPr lang="en-US" altLang="en-US" sz="2200" dirty="0"/>
              <a:t>method by which information will be disseminated to all students in the class. </a:t>
            </a:r>
          </a:p>
          <a:p>
            <a:pPr eaLnBrk="1" hangingPunct="1">
              <a:defRPr/>
            </a:pPr>
            <a:endParaRPr lang="en-US" altLang="en-US" sz="22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b="1" u="sng" dirty="0"/>
              <a:t>Use OWL messages only</a:t>
            </a:r>
            <a:r>
              <a:rPr lang="en-US" altLang="en-US" sz="2200" dirty="0"/>
              <a:t> (contact “Instructor Role”). Do not copy to my </a:t>
            </a:r>
            <a:r>
              <a:rPr lang="en-US" altLang="en-US" sz="2200" dirty="0" err="1"/>
              <a:t>uwo</a:t>
            </a:r>
            <a:r>
              <a:rPr lang="en-US" altLang="en-US" sz="2200" dirty="0"/>
              <a:t> email.</a:t>
            </a:r>
          </a:p>
          <a:p>
            <a:pPr eaLnBrk="1" hangingPunct="1">
              <a:defRPr/>
            </a:pPr>
            <a:endParaRPr lang="en-US" altLang="en-US" sz="22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Messages sent to my UWO email will </a:t>
            </a:r>
            <a:r>
              <a:rPr lang="en-US" sz="2200" b="1" u="sng" dirty="0"/>
              <a:t>NOT</a:t>
            </a:r>
            <a:r>
              <a:rPr lang="en-US" sz="2200" dirty="0"/>
              <a:t> be replied. </a:t>
            </a:r>
          </a:p>
          <a:p>
            <a:pPr eaLnBrk="1" hangingPunct="1">
              <a:defRPr/>
            </a:pPr>
            <a:endParaRPr lang="en-CA" sz="22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Do not reply to “Announcements”. Instead use OWL messages to send me any question regarding an announcement.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44202-A555-A94A-9158-79477B686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59674-9D40-824D-8050-7B07D281CBB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57CFF6-C7FE-BA4D-8F88-0F7DE9741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12079"/>
              </p:ext>
            </p:extLst>
          </p:nvPr>
        </p:nvGraphicFramePr>
        <p:xfrm>
          <a:off x="542669" y="1143000"/>
          <a:ext cx="7458330" cy="31729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666">
                  <a:extLst>
                    <a:ext uri="{9D8B030D-6E8A-4147-A177-3AD203B41FA5}">
                      <a16:colId xmlns:a16="http://schemas.microsoft.com/office/drawing/2014/main" val="2465907896"/>
                    </a:ext>
                  </a:extLst>
                </a:gridCol>
                <a:gridCol w="1491666">
                  <a:extLst>
                    <a:ext uri="{9D8B030D-6E8A-4147-A177-3AD203B41FA5}">
                      <a16:colId xmlns:a16="http://schemas.microsoft.com/office/drawing/2014/main" val="672015125"/>
                    </a:ext>
                  </a:extLst>
                </a:gridCol>
                <a:gridCol w="1491666">
                  <a:extLst>
                    <a:ext uri="{9D8B030D-6E8A-4147-A177-3AD203B41FA5}">
                      <a16:colId xmlns:a16="http://schemas.microsoft.com/office/drawing/2014/main" val="3931065208"/>
                    </a:ext>
                  </a:extLst>
                </a:gridCol>
                <a:gridCol w="1491666">
                  <a:extLst>
                    <a:ext uri="{9D8B030D-6E8A-4147-A177-3AD203B41FA5}">
                      <a16:colId xmlns:a16="http://schemas.microsoft.com/office/drawing/2014/main" val="562522538"/>
                    </a:ext>
                  </a:extLst>
                </a:gridCol>
                <a:gridCol w="1491666">
                  <a:extLst>
                    <a:ext uri="{9D8B030D-6E8A-4147-A177-3AD203B41FA5}">
                      <a16:colId xmlns:a16="http://schemas.microsoft.com/office/drawing/2014/main" val="3642511501"/>
                    </a:ext>
                  </a:extLst>
                </a:gridCol>
              </a:tblGrid>
              <a:tr h="453281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Lab Section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Day and time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Room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TA team of instructors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762380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004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In-person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Monday </a:t>
                      </a:r>
                    </a:p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4:30 – 5:30 pm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SS 2036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Yichen Zhu and Xize Ye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017268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005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Monday </a:t>
                      </a:r>
                    </a:p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5:30 – 6:30 pm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SS 2036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Yichen Zhu and Xize Ye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170375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006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</a:p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4:30 to 5:30 pm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NCB 113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Sahab Zandi and Peixin Fang*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732074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007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Friday</a:t>
                      </a:r>
                    </a:p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4:30 to 5:30 pm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NCB 113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Mahsa Tavakoli and Diba Daraei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580067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008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Online via Zoom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Tuesday</a:t>
                      </a:r>
                    </a:p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3:30 to 4:30 pm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Yuan Bian and Xinghan Zhu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038191"/>
                  </a:ext>
                </a:extLst>
              </a:tr>
              <a:tr h="453281"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009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Thursday</a:t>
                      </a:r>
                    </a:p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3:30 to 4:30 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tx1"/>
                          </a:solidFill>
                          <a:effectLst/>
                        </a:rPr>
                        <a:t>Duo Xu and Yuan </a:t>
                      </a:r>
                      <a:r>
                        <a:rPr lang="en-CA" sz="1200" dirty="0" err="1">
                          <a:solidFill>
                            <a:schemeClr val="tx1"/>
                          </a:solidFill>
                          <a:effectLst/>
                        </a:rPr>
                        <a:t>Bian</a:t>
                      </a:r>
                      <a:endParaRPr lang="en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43020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8920B64-0BF0-BF4E-B72F-1AB94EE6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69" y="4300578"/>
            <a:ext cx="11486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first week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Yichen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will substitute 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Peixin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Fang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10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38535F5A-6FA6-2848-814E-AAC7CC6C0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Textbook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224C0-11F5-534B-8D32-83864CBD25C7}"/>
              </a:ext>
            </a:extLst>
          </p:cNvPr>
          <p:cNvSpPr/>
          <p:nvPr/>
        </p:nvSpPr>
        <p:spPr>
          <a:xfrm>
            <a:off x="164592" y="105085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Required text: </a:t>
            </a:r>
            <a:r>
              <a:rPr lang="en-CA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Basic Practice of Statistics, 9th </a:t>
            </a:r>
            <a:r>
              <a:rPr lang="en-CA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Ed, 2021, </a:t>
            </a:r>
            <a:r>
              <a:rPr lang="en-CA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by D. S. Moore; W. I. </a:t>
            </a:r>
            <a:r>
              <a:rPr lang="en-CA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Notz</a:t>
            </a:r>
            <a:r>
              <a:rPr lang="en-CA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; M. </a:t>
            </a:r>
            <a:r>
              <a:rPr lang="en-CA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Fligner</a:t>
            </a:r>
            <a:endParaRPr lang="en-CA" sz="16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UWO bookstore listing: </a:t>
            </a:r>
            <a:endParaRPr lang="en-CA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u="sng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https://bookstore.uwo.ca/textbook-search?campus=UWO&amp;term=W2021A&amp;courses%5B0%5D=002_UW/DATASCI1000A</a:t>
            </a:r>
            <a:endParaRPr lang="en-CA" sz="1600" dirty="0">
              <a:solidFill>
                <a:schemeClr val="accent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A43AB0-8A0B-CB45-BFCD-F333B3218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18" y="429424"/>
            <a:ext cx="2224532" cy="2841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42AEC-3540-B94E-BBA6-646F1EF590ED}"/>
              </a:ext>
            </a:extLst>
          </p:cNvPr>
          <p:cNvSpPr txBox="1"/>
          <p:nvPr/>
        </p:nvSpPr>
        <p:spPr>
          <a:xfrm>
            <a:off x="164592" y="3429000"/>
            <a:ext cx="6473952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b="1" dirty="0"/>
              <a:t>Students who purchase Achieve access </a:t>
            </a:r>
            <a:r>
              <a:rPr lang="en-CA" sz="1600" dirty="0"/>
              <a:t>(by itself or freely bundled with a physical text), will have access to the eBook for the duration of their education or 4-years.</a:t>
            </a:r>
          </a:p>
          <a:p>
            <a:r>
              <a:rPr lang="en-CA" sz="1600" b="1" dirty="0"/>
              <a:t>Course ID for Achieve:</a:t>
            </a:r>
            <a:r>
              <a:rPr lang="en-CA" sz="1600" dirty="0"/>
              <a:t> </a:t>
            </a:r>
            <a:r>
              <a:rPr lang="en-CA" sz="1600" dirty="0" err="1">
                <a:solidFill>
                  <a:srgbClr val="FF0000"/>
                </a:solidFill>
              </a:rPr>
              <a:t>nzfdeo</a:t>
            </a:r>
            <a:endParaRPr lang="en-CA" sz="1600" dirty="0">
              <a:solidFill>
                <a:srgbClr val="FF0000"/>
              </a:solidFill>
            </a:endParaRPr>
          </a:p>
          <a:p>
            <a:r>
              <a:rPr lang="en-CA" sz="16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https://achieve.macmillanlearning.com/courses/nzfdeo</a:t>
            </a:r>
            <a:endParaRPr lang="en-CA" sz="1600" dirty="0">
              <a:solidFill>
                <a:schemeClr val="accent2"/>
              </a:solidFill>
            </a:endParaRPr>
          </a:p>
          <a:p>
            <a:endParaRPr lang="en-CA" sz="1600" dirty="0">
              <a:solidFill>
                <a:schemeClr val="accent2"/>
              </a:solidFill>
            </a:endParaRPr>
          </a:p>
          <a:p>
            <a:r>
              <a:rPr lang="en-CA" sz="1600" b="1" dirty="0">
                <a:latin typeface="Times" pitchFamily="2" charset="0"/>
              </a:rPr>
              <a:t>Achieve Information for Students</a:t>
            </a:r>
            <a:endParaRPr lang="en-CA" sz="1600" dirty="0">
              <a:latin typeface="Times" pitchFamily="2" charset="0"/>
            </a:endParaRPr>
          </a:p>
          <a:p>
            <a:r>
              <a:rPr lang="en-CA" sz="1600" dirty="0">
                <a:solidFill>
                  <a:schemeClr val="accent2"/>
                </a:solidFill>
                <a:latin typeface="Times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 Checklist Site</a:t>
            </a:r>
            <a:endParaRPr lang="en-CA" sz="1600" dirty="0">
              <a:solidFill>
                <a:schemeClr val="accent2"/>
              </a:solidFill>
              <a:latin typeface="Times" pitchFamily="2" charset="0"/>
            </a:endParaRPr>
          </a:p>
          <a:p>
            <a:r>
              <a:rPr lang="en-CA" sz="1600" dirty="0">
                <a:solidFill>
                  <a:schemeClr val="accent2"/>
                </a:solidFill>
                <a:latin typeface="Time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Registration</a:t>
            </a:r>
            <a:r>
              <a:rPr lang="en-CA" sz="1600" dirty="0">
                <a:solidFill>
                  <a:schemeClr val="accent2"/>
                </a:solidFill>
                <a:latin typeface="Times" pitchFamily="2" charset="0"/>
              </a:rPr>
              <a:t> </a:t>
            </a:r>
          </a:p>
          <a:p>
            <a:r>
              <a:rPr lang="en-CA" sz="1600" dirty="0">
                <a:solidFill>
                  <a:schemeClr val="accent2"/>
                </a:solidFill>
                <a:latin typeface="Times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 Student FAQs</a:t>
            </a:r>
            <a:r>
              <a:rPr lang="en-CA" sz="1600" dirty="0">
                <a:solidFill>
                  <a:schemeClr val="accent2"/>
                </a:solidFill>
                <a:latin typeface="Times" pitchFamily="2" charset="0"/>
              </a:rPr>
              <a:t> </a:t>
            </a:r>
          </a:p>
          <a:p>
            <a:r>
              <a:rPr lang="en-CA" sz="1600" dirty="0">
                <a:solidFill>
                  <a:schemeClr val="accent2"/>
                </a:solidFill>
                <a:latin typeface="Times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ebook to read offline</a:t>
            </a:r>
            <a:endParaRPr lang="en-CA" sz="1600" dirty="0">
              <a:solidFill>
                <a:schemeClr val="accent2"/>
              </a:solidFill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53DB-B66E-C445-8FE0-04232DC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8D38-A741-8840-97DF-E8B7A6AA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76" y="162384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learn how to do simply data analyses using Python via:</a:t>
            </a:r>
          </a:p>
          <a:p>
            <a:r>
              <a:rPr lang="en-US" dirty="0" err="1"/>
              <a:t>Jupyter</a:t>
            </a:r>
            <a:r>
              <a:rPr lang="en-US" dirty="0"/>
              <a:t> Notebook (pdf on OWL Resources for instructions on how to install it in your machine) </a:t>
            </a:r>
          </a:p>
          <a:p>
            <a:r>
              <a:rPr lang="en-US" dirty="0"/>
              <a:t>or Google </a:t>
            </a:r>
            <a:r>
              <a:rPr lang="en-US" dirty="0" err="1"/>
              <a:t>Colaboratory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https://colab.research.google.com/</a:t>
            </a:r>
            <a:r>
              <a:rPr lang="en-US" dirty="0"/>
              <a:t> - need a google account, works on any machine)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A051-A781-8E47-9BAD-FEC9193F8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59674-9D40-824D-8050-7B07D281CBB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7E818F97-3027-8040-BE8B-7E74B3395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29840"/>
            <a:ext cx="8147304" cy="11430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Please spend some time reading our course outline (available as a pdf file under Resources on OWL).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Times New Roman"/>
      </a:majorFont>
      <a:minorFont>
        <a:latin typeface="Times New Roman"/>
        <a:ea typeface="ＭＳ Ｐゴシック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427</Words>
  <Application>Microsoft Macintosh PowerPoint</Application>
  <PresentationFormat>On-screen Show (4:3)</PresentationFormat>
  <Paragraphs>83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</vt:lpstr>
      <vt:lpstr>Times New Roman</vt:lpstr>
      <vt:lpstr>Default Design</vt:lpstr>
      <vt:lpstr>PowerPoint Presentation</vt:lpstr>
      <vt:lpstr>PowerPoint Presentation</vt:lpstr>
      <vt:lpstr>PowerPoint Presentation</vt:lpstr>
      <vt:lpstr>Textbook</vt:lpstr>
      <vt:lpstr>Lab tutorials</vt:lpstr>
      <vt:lpstr>Please spend some time reading our course outline (available as a pdf file under Resources on OWL).</vt:lpstr>
    </vt:vector>
  </TitlesOfParts>
  <Company>LS&amp;A, 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Between Quantitative Variables</dc:title>
  <dc:creator>bkg</dc:creator>
  <cp:lastModifiedBy>Camila Pedroso Estevam de Souza</cp:lastModifiedBy>
  <cp:revision>263</cp:revision>
  <cp:lastPrinted>2019-01-05T21:39:52Z</cp:lastPrinted>
  <dcterms:created xsi:type="dcterms:W3CDTF">2002-12-16T03:21:21Z</dcterms:created>
  <dcterms:modified xsi:type="dcterms:W3CDTF">2021-09-07T23:50:48Z</dcterms:modified>
</cp:coreProperties>
</file>