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65" r:id="rId1"/>
  </p:sldMasterIdLst>
  <p:notesMasterIdLst>
    <p:notesMasterId r:id="rId31"/>
  </p:notesMasterIdLst>
  <p:handoutMasterIdLst>
    <p:handoutMasterId r:id="rId32"/>
  </p:handoutMasterIdLst>
  <p:sldIdLst>
    <p:sldId id="322" r:id="rId2"/>
    <p:sldId id="502" r:id="rId3"/>
    <p:sldId id="258" r:id="rId4"/>
    <p:sldId id="323" r:id="rId5"/>
    <p:sldId id="259" r:id="rId6"/>
    <p:sldId id="305" r:id="rId7"/>
    <p:sldId id="300" r:id="rId8"/>
    <p:sldId id="261" r:id="rId9"/>
    <p:sldId id="260" r:id="rId10"/>
    <p:sldId id="263" r:id="rId11"/>
    <p:sldId id="262" r:id="rId12"/>
    <p:sldId id="324" r:id="rId13"/>
    <p:sldId id="325" r:id="rId14"/>
    <p:sldId id="302" r:id="rId15"/>
    <p:sldId id="301" r:id="rId16"/>
    <p:sldId id="292" r:id="rId17"/>
    <p:sldId id="293" r:id="rId18"/>
    <p:sldId id="284" r:id="rId19"/>
    <p:sldId id="295" r:id="rId20"/>
    <p:sldId id="306" r:id="rId21"/>
    <p:sldId id="294" r:id="rId22"/>
    <p:sldId id="501" r:id="rId23"/>
    <p:sldId id="488" r:id="rId24"/>
    <p:sldId id="500" r:id="rId25"/>
    <p:sldId id="287" r:id="rId26"/>
    <p:sldId id="299" r:id="rId27"/>
    <p:sldId id="303" r:id="rId28"/>
    <p:sldId id="304" r:id="rId29"/>
    <p:sldId id="509" r:id="rId3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pyeditor" initials="CE-JAM" lastIdx="6" clrIdx="0"/>
  <p:cmAuthor id="1" name="Isman, Jodi" initials="IJ" lastIdx="1" clrIdx="1"/>
  <p:cmAuthor id="2" name="Joan Templeton" initials="JT" lastIdx="1" clrIdx="2">
    <p:extLst>
      <p:ext uri="{19B8F6BF-5375-455C-9EA6-DF929625EA0E}">
        <p15:presenceInfo xmlns:p15="http://schemas.microsoft.com/office/powerpoint/2012/main" userId="5464186e2345be01" providerId="Windows Live"/>
      </p:ext>
    </p:extLst>
  </p:cmAuthor>
  <p:cmAuthor id="3" name="Newton, Andy" initials="NA" lastIdx="1" clrIdx="3">
    <p:extLst>
      <p:ext uri="{19B8F6BF-5375-455C-9EA6-DF929625EA0E}">
        <p15:presenceInfo xmlns:p15="http://schemas.microsoft.com/office/powerpoint/2012/main" userId="S-1-5-21-4250845945-3731851581-3800177176-49714" providerId="AD"/>
      </p:ext>
    </p:extLst>
  </p:cmAuthor>
  <p:cmAuthor id="4" name="Connie" initials="C" lastIdx="8" clrIdx="4">
    <p:extLst>
      <p:ext uri="{19B8F6BF-5375-455C-9EA6-DF929625EA0E}">
        <p15:presenceInfo xmlns:p15="http://schemas.microsoft.com/office/powerpoint/2012/main" userId="9ff5298ed15b64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B1D8"/>
    <a:srgbClr val="6A85C2"/>
    <a:srgbClr val="A80000"/>
    <a:srgbClr val="153B65"/>
    <a:srgbClr val="C00000"/>
    <a:srgbClr val="AC0000"/>
    <a:srgbClr val="110A6C"/>
    <a:srgbClr val="1E0985"/>
    <a:srgbClr val="000000"/>
    <a:srgbClr val="C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377BA2-854B-EB48-8D2C-98BCC3A772B8}" v="84" dt="2021-09-07T23:17:00.248"/>
  </p1510:revLst>
</p1510:revInfo>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31" autoAdjust="0"/>
    <p:restoredTop sz="96327" autoAdjust="0"/>
  </p:normalViewPr>
  <p:slideViewPr>
    <p:cSldViewPr snapToGrid="0" snapToObjects="1">
      <p:cViewPr varScale="1">
        <p:scale>
          <a:sx n="142" d="100"/>
          <a:sy n="142" d="100"/>
        </p:scale>
        <p:origin x="1928" y="1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860"/>
    </p:cViewPr>
  </p:sorterViewPr>
  <p:notesViewPr>
    <p:cSldViewPr snapToGrid="0" snapToObjects="1">
      <p:cViewPr varScale="1">
        <p:scale>
          <a:sx n="86" d="100"/>
          <a:sy n="86" d="100"/>
        </p:scale>
        <p:origin x="378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ila Pedroso Estevam de Souza" userId="b5660281-9870-4af8-b8fa-bccfe862bd76" providerId="ADAL" clId="{4413BD02-119F-6644-A923-35AE69D2238A}"/>
    <pc:docChg chg="custSel addSld modSld">
      <pc:chgData name="Camila Pedroso Estevam de Souza" userId="b5660281-9870-4af8-b8fa-bccfe862bd76" providerId="ADAL" clId="{4413BD02-119F-6644-A923-35AE69D2238A}" dt="2021-07-28T19:00:01.255" v="45" actId="20577"/>
      <pc:docMkLst>
        <pc:docMk/>
      </pc:docMkLst>
      <pc:sldChg chg="modSp">
        <pc:chgData name="Camila Pedroso Estevam de Souza" userId="b5660281-9870-4af8-b8fa-bccfe862bd76" providerId="ADAL" clId="{4413BD02-119F-6644-A923-35AE69D2238A}" dt="2021-07-28T19:00:01.255" v="45" actId="20577"/>
        <pc:sldMkLst>
          <pc:docMk/>
          <pc:sldMk cId="1348007017" sldId="323"/>
        </pc:sldMkLst>
        <pc:spChg chg="mod">
          <ac:chgData name="Camila Pedroso Estevam de Souza" userId="b5660281-9870-4af8-b8fa-bccfe862bd76" providerId="ADAL" clId="{4413BD02-119F-6644-A923-35AE69D2238A}" dt="2021-07-28T19:00:01.255" v="45" actId="20577"/>
          <ac:spMkLst>
            <pc:docMk/>
            <pc:sldMk cId="1348007017" sldId="323"/>
            <ac:spMk id="18435" creationId="{00000000-0000-0000-0000-000000000000}"/>
          </ac:spMkLst>
        </pc:spChg>
      </pc:sldChg>
      <pc:sldChg chg="addSp delSp modSp new mod">
        <pc:chgData name="Camila Pedroso Estevam de Souza" userId="b5660281-9870-4af8-b8fa-bccfe862bd76" providerId="ADAL" clId="{4413BD02-119F-6644-A923-35AE69D2238A}" dt="2021-07-28T18:59:11.939" v="4" actId="1076"/>
        <pc:sldMkLst>
          <pc:docMk/>
          <pc:sldMk cId="3411867174" sldId="502"/>
        </pc:sldMkLst>
        <pc:spChg chg="del">
          <ac:chgData name="Camila Pedroso Estevam de Souza" userId="b5660281-9870-4af8-b8fa-bccfe862bd76" providerId="ADAL" clId="{4413BD02-119F-6644-A923-35AE69D2238A}" dt="2021-07-28T18:59:05.861" v="1" actId="478"/>
          <ac:spMkLst>
            <pc:docMk/>
            <pc:sldMk cId="3411867174" sldId="502"/>
            <ac:spMk id="2" creationId="{BE902CF7-8F38-D945-A55D-22B0DF450728}"/>
          </ac:spMkLst>
        </pc:spChg>
        <pc:spChg chg="del">
          <ac:chgData name="Camila Pedroso Estevam de Souza" userId="b5660281-9870-4af8-b8fa-bccfe862bd76" providerId="ADAL" clId="{4413BD02-119F-6644-A923-35AE69D2238A}" dt="2021-07-28T18:59:07.307" v="2" actId="478"/>
          <ac:spMkLst>
            <pc:docMk/>
            <pc:sldMk cId="3411867174" sldId="502"/>
            <ac:spMk id="3" creationId="{D0BC53DB-F2C0-FF43-B246-D95600D2A621}"/>
          </ac:spMkLst>
        </pc:spChg>
        <pc:picChg chg="add mod">
          <ac:chgData name="Camila Pedroso Estevam de Souza" userId="b5660281-9870-4af8-b8fa-bccfe862bd76" providerId="ADAL" clId="{4413BD02-119F-6644-A923-35AE69D2238A}" dt="2021-07-28T18:59:11.939" v="4" actId="1076"/>
          <ac:picMkLst>
            <pc:docMk/>
            <pc:sldMk cId="3411867174" sldId="502"/>
            <ac:picMk id="4" creationId="{CFD2567B-395E-BB47-9F75-E36F3A9C6482}"/>
          </ac:picMkLst>
        </pc:picChg>
      </pc:sldChg>
    </pc:docChg>
  </pc:docChgLst>
  <pc:docChgLst>
    <pc:chgData name="Camila Pedroso Estevam de Souza" userId="b5660281-9870-4af8-b8fa-bccfe862bd76" providerId="ADAL" clId="{4F9069B2-075E-FB4E-A006-FE66A211B778}"/>
    <pc:docChg chg="undo custSel addSld delSld modSld">
      <pc:chgData name="Camila Pedroso Estevam de Souza" userId="b5660281-9870-4af8-b8fa-bccfe862bd76" providerId="ADAL" clId="{4F9069B2-075E-FB4E-A006-FE66A211B778}" dt="2021-06-01T20:57:15.678" v="982" actId="2696"/>
      <pc:docMkLst>
        <pc:docMk/>
      </pc:docMkLst>
      <pc:sldChg chg="addSp delSp modSp mod delAnim">
        <pc:chgData name="Camila Pedroso Estevam de Souza" userId="b5660281-9870-4af8-b8fa-bccfe862bd76" providerId="ADAL" clId="{4F9069B2-075E-FB4E-A006-FE66A211B778}" dt="2021-06-01T14:15:41.519" v="709" actId="1076"/>
        <pc:sldMkLst>
          <pc:docMk/>
          <pc:sldMk cId="0" sldId="259"/>
        </pc:sldMkLst>
        <pc:spChg chg="add del mod">
          <ac:chgData name="Camila Pedroso Estevam de Souza" userId="b5660281-9870-4af8-b8fa-bccfe862bd76" providerId="ADAL" clId="{4F9069B2-075E-FB4E-A006-FE66A211B778}" dt="2021-06-01T14:12:07.876" v="625" actId="478"/>
          <ac:spMkLst>
            <pc:docMk/>
            <pc:sldMk cId="0" sldId="259"/>
            <ac:spMk id="5" creationId="{E0DD8357-B495-684E-9B74-2660AF1CFDCA}"/>
          </ac:spMkLst>
        </pc:spChg>
        <pc:spChg chg="add mod">
          <ac:chgData name="Camila Pedroso Estevam de Souza" userId="b5660281-9870-4af8-b8fa-bccfe862bd76" providerId="ADAL" clId="{4F9069B2-075E-FB4E-A006-FE66A211B778}" dt="2021-06-01T14:15:01.636" v="685" actId="1036"/>
          <ac:spMkLst>
            <pc:docMk/>
            <pc:sldMk cId="0" sldId="259"/>
            <ac:spMk id="6" creationId="{B15B23F0-F7C6-3340-A9F5-1EDA54493897}"/>
          </ac:spMkLst>
        </pc:spChg>
        <pc:spChg chg="add mod">
          <ac:chgData name="Camila Pedroso Estevam de Souza" userId="b5660281-9870-4af8-b8fa-bccfe862bd76" providerId="ADAL" clId="{4F9069B2-075E-FB4E-A006-FE66A211B778}" dt="2021-06-01T14:14:04.138" v="674" actId="1076"/>
          <ac:spMkLst>
            <pc:docMk/>
            <pc:sldMk cId="0" sldId="259"/>
            <ac:spMk id="11" creationId="{D4F2153D-78E5-BD42-9552-7CCB26B72982}"/>
          </ac:spMkLst>
        </pc:spChg>
        <pc:spChg chg="add mod">
          <ac:chgData name="Camila Pedroso Estevam de Souza" userId="b5660281-9870-4af8-b8fa-bccfe862bd76" providerId="ADAL" clId="{4F9069B2-075E-FB4E-A006-FE66A211B778}" dt="2021-06-01T14:15:08.004" v="686" actId="1036"/>
          <ac:spMkLst>
            <pc:docMk/>
            <pc:sldMk cId="0" sldId="259"/>
            <ac:spMk id="15" creationId="{0F60C406-7786-A54E-A631-9C9B335B3D59}"/>
          </ac:spMkLst>
        </pc:spChg>
        <pc:spChg chg="add mod">
          <ac:chgData name="Camila Pedroso Estevam de Souza" userId="b5660281-9870-4af8-b8fa-bccfe862bd76" providerId="ADAL" clId="{4F9069B2-075E-FB4E-A006-FE66A211B778}" dt="2021-06-01T14:15:41.519" v="709" actId="1076"/>
          <ac:spMkLst>
            <pc:docMk/>
            <pc:sldMk cId="0" sldId="259"/>
            <ac:spMk id="18" creationId="{8405753C-8232-9641-8A33-07B259B84087}"/>
          </ac:spMkLst>
        </pc:spChg>
        <pc:grpChg chg="del">
          <ac:chgData name="Camila Pedroso Estevam de Souza" userId="b5660281-9870-4af8-b8fa-bccfe862bd76" providerId="ADAL" clId="{4F9069B2-075E-FB4E-A006-FE66A211B778}" dt="2021-06-01T14:11:27.852" v="619" actId="478"/>
          <ac:grpSpMkLst>
            <pc:docMk/>
            <pc:sldMk cId="0" sldId="259"/>
            <ac:grpSpMk id="49" creationId="{AA89C8A2-76FB-F141-A161-130D5159A31D}"/>
          </ac:grpSpMkLst>
        </pc:grpChg>
        <pc:grpChg chg="del">
          <ac:chgData name="Camila Pedroso Estevam de Souza" userId="b5660281-9870-4af8-b8fa-bccfe862bd76" providerId="ADAL" clId="{4F9069B2-075E-FB4E-A006-FE66A211B778}" dt="2021-06-01T14:11:25.273" v="618" actId="478"/>
          <ac:grpSpMkLst>
            <pc:docMk/>
            <pc:sldMk cId="0" sldId="259"/>
            <ac:grpSpMk id="50" creationId="{401C3A8C-6F48-924A-BA7E-3007D7E6EE61}"/>
          </ac:grpSpMkLst>
        </pc:grpChg>
        <pc:picChg chg="del">
          <ac:chgData name="Camila Pedroso Estevam de Souza" userId="b5660281-9870-4af8-b8fa-bccfe862bd76" providerId="ADAL" clId="{4F9069B2-075E-FB4E-A006-FE66A211B778}" dt="2021-06-01T14:11:21.296" v="616" actId="478"/>
          <ac:picMkLst>
            <pc:docMk/>
            <pc:sldMk cId="0" sldId="259"/>
            <ac:picMk id="3" creationId="{6B648F70-E0F0-7F43-90D3-C0D99B06CCA4}"/>
          </ac:picMkLst>
        </pc:picChg>
        <pc:picChg chg="add mod">
          <ac:chgData name="Camila Pedroso Estevam de Souza" userId="b5660281-9870-4af8-b8fa-bccfe862bd76" providerId="ADAL" clId="{4F9069B2-075E-FB4E-A006-FE66A211B778}" dt="2021-06-01T14:14:37.577" v="682" actId="1076"/>
          <ac:picMkLst>
            <pc:docMk/>
            <pc:sldMk cId="0" sldId="259"/>
            <ac:picMk id="4" creationId="{3419ABB0-5D2D-B14C-8191-98DC7726E044}"/>
          </ac:picMkLst>
        </pc:picChg>
        <pc:cxnChg chg="add mod">
          <ac:chgData name="Camila Pedroso Estevam de Souza" userId="b5660281-9870-4af8-b8fa-bccfe862bd76" providerId="ADAL" clId="{4F9069B2-075E-FB4E-A006-FE66A211B778}" dt="2021-06-01T14:13:58.468" v="673" actId="1037"/>
          <ac:cxnSpMkLst>
            <pc:docMk/>
            <pc:sldMk cId="0" sldId="259"/>
            <ac:cxnSpMk id="9" creationId="{EACF84ED-6C30-CD44-901C-A28A89F51FA3}"/>
          </ac:cxnSpMkLst>
        </pc:cxnChg>
        <pc:cxnChg chg="mod">
          <ac:chgData name="Camila Pedroso Estevam de Souza" userId="b5660281-9870-4af8-b8fa-bccfe862bd76" providerId="ADAL" clId="{4F9069B2-075E-FB4E-A006-FE66A211B778}" dt="2021-06-01T14:11:25.273" v="618" actId="478"/>
          <ac:cxnSpMkLst>
            <pc:docMk/>
            <pc:sldMk cId="0" sldId="259"/>
            <ac:cxnSpMk id="10" creationId="{00000000-0000-0000-0000-000000000000}"/>
          </ac:cxnSpMkLst>
        </pc:cxnChg>
        <pc:cxnChg chg="add mod">
          <ac:chgData name="Camila Pedroso Estevam de Souza" userId="b5660281-9870-4af8-b8fa-bccfe862bd76" providerId="ADAL" clId="{4F9069B2-075E-FB4E-A006-FE66A211B778}" dt="2021-06-01T14:15:29.851" v="695" actId="692"/>
          <ac:cxnSpMkLst>
            <pc:docMk/>
            <pc:sldMk cId="0" sldId="259"/>
            <ac:cxnSpMk id="17" creationId="{02774850-5E3B-0645-BC1A-88EC75F247D0}"/>
          </ac:cxnSpMkLst>
        </pc:cxnChg>
        <pc:cxnChg chg="mod">
          <ac:chgData name="Camila Pedroso Estevam de Souza" userId="b5660281-9870-4af8-b8fa-bccfe862bd76" providerId="ADAL" clId="{4F9069B2-075E-FB4E-A006-FE66A211B778}" dt="2021-06-01T14:11:25.273" v="618" actId="478"/>
          <ac:cxnSpMkLst>
            <pc:docMk/>
            <pc:sldMk cId="0" sldId="259"/>
            <ac:cxnSpMk id="21" creationId="{00000000-0000-0000-0000-000000000000}"/>
          </ac:cxnSpMkLst>
        </pc:cxnChg>
        <pc:cxnChg chg="mod">
          <ac:chgData name="Camila Pedroso Estevam de Souza" userId="b5660281-9870-4af8-b8fa-bccfe862bd76" providerId="ADAL" clId="{4F9069B2-075E-FB4E-A006-FE66A211B778}" dt="2021-06-01T14:11:25.273" v="618" actId="478"/>
          <ac:cxnSpMkLst>
            <pc:docMk/>
            <pc:sldMk cId="0" sldId="259"/>
            <ac:cxnSpMk id="25" creationId="{00000000-0000-0000-0000-000000000000}"/>
          </ac:cxnSpMkLst>
        </pc:cxnChg>
        <pc:cxnChg chg="mod">
          <ac:chgData name="Camila Pedroso Estevam de Souza" userId="b5660281-9870-4af8-b8fa-bccfe862bd76" providerId="ADAL" clId="{4F9069B2-075E-FB4E-A006-FE66A211B778}" dt="2021-06-01T14:11:25.273" v="618" actId="478"/>
          <ac:cxnSpMkLst>
            <pc:docMk/>
            <pc:sldMk cId="0" sldId="259"/>
            <ac:cxnSpMk id="30" creationId="{00000000-0000-0000-0000-000000000000}"/>
          </ac:cxnSpMkLst>
        </pc:cxnChg>
        <pc:cxnChg chg="mod">
          <ac:chgData name="Camila Pedroso Estevam de Souza" userId="b5660281-9870-4af8-b8fa-bccfe862bd76" providerId="ADAL" clId="{4F9069B2-075E-FB4E-A006-FE66A211B778}" dt="2021-06-01T14:11:27.852" v="619" actId="478"/>
          <ac:cxnSpMkLst>
            <pc:docMk/>
            <pc:sldMk cId="0" sldId="259"/>
            <ac:cxnSpMk id="33" creationId="{00000000-0000-0000-0000-000000000000}"/>
          </ac:cxnSpMkLst>
        </pc:cxnChg>
        <pc:cxnChg chg="mod">
          <ac:chgData name="Camila Pedroso Estevam de Souza" userId="b5660281-9870-4af8-b8fa-bccfe862bd76" providerId="ADAL" clId="{4F9069B2-075E-FB4E-A006-FE66A211B778}" dt="2021-06-01T14:11:25.273" v="618" actId="478"/>
          <ac:cxnSpMkLst>
            <pc:docMk/>
            <pc:sldMk cId="0" sldId="259"/>
            <ac:cxnSpMk id="42" creationId="{BA77F0D1-5B97-E44E-84BC-97BDBDE8F140}"/>
          </ac:cxnSpMkLst>
        </pc:cxnChg>
      </pc:sldChg>
      <pc:sldChg chg="modSp mod">
        <pc:chgData name="Camila Pedroso Estevam de Souza" userId="b5660281-9870-4af8-b8fa-bccfe862bd76" providerId="ADAL" clId="{4F9069B2-075E-FB4E-A006-FE66A211B778}" dt="2021-06-01T13:55:32.619" v="1" actId="27636"/>
        <pc:sldMkLst>
          <pc:docMk/>
          <pc:sldMk cId="0" sldId="263"/>
        </pc:sldMkLst>
        <pc:spChg chg="mod">
          <ac:chgData name="Camila Pedroso Estevam de Souza" userId="b5660281-9870-4af8-b8fa-bccfe862bd76" providerId="ADAL" clId="{4F9069B2-075E-FB4E-A006-FE66A211B778}" dt="2021-06-01T13:55:32.619" v="1" actId="27636"/>
          <ac:spMkLst>
            <pc:docMk/>
            <pc:sldMk cId="0" sldId="263"/>
            <ac:spMk id="23553" creationId="{00000000-0000-0000-0000-000000000000}"/>
          </ac:spMkLst>
        </pc:spChg>
      </pc:sldChg>
      <pc:sldChg chg="del">
        <pc:chgData name="Camila Pedroso Estevam de Souza" userId="b5660281-9870-4af8-b8fa-bccfe862bd76" providerId="ADAL" clId="{4F9069B2-075E-FB4E-A006-FE66A211B778}" dt="2021-06-01T20:57:15.678" v="982" actId="2696"/>
        <pc:sldMkLst>
          <pc:docMk/>
          <pc:sldMk cId="0" sldId="286"/>
        </pc:sldMkLst>
      </pc:sldChg>
      <pc:sldChg chg="addSp delSp modSp mod modAnim">
        <pc:chgData name="Camila Pedroso Estevam de Souza" userId="b5660281-9870-4af8-b8fa-bccfe862bd76" providerId="ADAL" clId="{4F9069B2-075E-FB4E-A006-FE66A211B778}" dt="2021-06-01T20:57:06.814" v="981" actId="1076"/>
        <pc:sldMkLst>
          <pc:docMk/>
          <pc:sldMk cId="0" sldId="287"/>
        </pc:sldMkLst>
        <pc:spChg chg="add mod">
          <ac:chgData name="Camila Pedroso Estevam de Souza" userId="b5660281-9870-4af8-b8fa-bccfe862bd76" providerId="ADAL" clId="{4F9069B2-075E-FB4E-A006-FE66A211B778}" dt="2021-06-01T20:57:03.731" v="980" actId="1076"/>
          <ac:spMkLst>
            <pc:docMk/>
            <pc:sldMk cId="0" sldId="287"/>
            <ac:spMk id="3" creationId="{CD0BAEA3-80DA-D147-9EB5-F8B4C4C083A9}"/>
          </ac:spMkLst>
        </pc:spChg>
        <pc:spChg chg="mod">
          <ac:chgData name="Camila Pedroso Estevam de Souza" userId="b5660281-9870-4af8-b8fa-bccfe862bd76" providerId="ADAL" clId="{4F9069B2-075E-FB4E-A006-FE66A211B778}" dt="2021-06-01T20:53:38.818" v="827" actId="6549"/>
          <ac:spMkLst>
            <pc:docMk/>
            <pc:sldMk cId="0" sldId="287"/>
            <ac:spMk id="9" creationId="{00000000-0000-0000-0000-000000000000}"/>
          </ac:spMkLst>
        </pc:spChg>
        <pc:spChg chg="mod">
          <ac:chgData name="Camila Pedroso Estevam de Souza" userId="b5660281-9870-4af8-b8fa-bccfe862bd76" providerId="ADAL" clId="{4F9069B2-075E-FB4E-A006-FE66A211B778}" dt="2021-06-01T20:53:44.352" v="829" actId="20577"/>
          <ac:spMkLst>
            <pc:docMk/>
            <pc:sldMk cId="0" sldId="287"/>
            <ac:spMk id="10" creationId="{00000000-0000-0000-0000-000000000000}"/>
          </ac:spMkLst>
        </pc:spChg>
        <pc:spChg chg="add mod">
          <ac:chgData name="Camila Pedroso Estevam de Souza" userId="b5660281-9870-4af8-b8fa-bccfe862bd76" providerId="ADAL" clId="{4F9069B2-075E-FB4E-A006-FE66A211B778}" dt="2021-06-01T20:57:06.814" v="981" actId="1076"/>
          <ac:spMkLst>
            <pc:docMk/>
            <pc:sldMk cId="0" sldId="287"/>
            <ac:spMk id="11" creationId="{2B1EF8BF-B8C3-3C4C-B754-34AB76F2FDF7}"/>
          </ac:spMkLst>
        </pc:spChg>
        <pc:grpChg chg="del">
          <ac:chgData name="Camila Pedroso Estevam de Souza" userId="b5660281-9870-4af8-b8fa-bccfe862bd76" providerId="ADAL" clId="{4F9069B2-075E-FB4E-A006-FE66A211B778}" dt="2021-06-01T20:53:40.681" v="828" actId="478"/>
          <ac:grpSpMkLst>
            <pc:docMk/>
            <pc:sldMk cId="0" sldId="287"/>
            <ac:grpSpMk id="2" creationId="{00000000-0000-0000-0000-000000000000}"/>
          </ac:grpSpMkLst>
        </pc:grpChg>
      </pc:sldChg>
      <pc:sldChg chg="modSp">
        <pc:chgData name="Camila Pedroso Estevam de Souza" userId="b5660281-9870-4af8-b8fa-bccfe862bd76" providerId="ADAL" clId="{4F9069B2-075E-FB4E-A006-FE66A211B778}" dt="2021-06-01T20:42:02.491" v="794" actId="20577"/>
        <pc:sldMkLst>
          <pc:docMk/>
          <pc:sldMk cId="2676337950" sldId="292"/>
        </pc:sldMkLst>
        <pc:spChg chg="mod">
          <ac:chgData name="Camila Pedroso Estevam de Souza" userId="b5660281-9870-4af8-b8fa-bccfe862bd76" providerId="ADAL" clId="{4F9069B2-075E-FB4E-A006-FE66A211B778}" dt="2021-06-01T20:42:02.491" v="794" actId="20577"/>
          <ac:spMkLst>
            <pc:docMk/>
            <pc:sldMk cId="2676337950" sldId="292"/>
            <ac:spMk id="18435" creationId="{00000000-0000-0000-0000-000000000000}"/>
          </ac:spMkLst>
        </pc:spChg>
      </pc:sldChg>
      <pc:sldChg chg="modSp">
        <pc:chgData name="Camila Pedroso Estevam de Souza" userId="b5660281-9870-4af8-b8fa-bccfe862bd76" providerId="ADAL" clId="{4F9069B2-075E-FB4E-A006-FE66A211B778}" dt="2021-06-01T20:42:46.677" v="804" actId="20577"/>
        <pc:sldMkLst>
          <pc:docMk/>
          <pc:sldMk cId="529869190" sldId="293"/>
        </pc:sldMkLst>
        <pc:spChg chg="mod">
          <ac:chgData name="Camila Pedroso Estevam de Souza" userId="b5660281-9870-4af8-b8fa-bccfe862bd76" providerId="ADAL" clId="{4F9069B2-075E-FB4E-A006-FE66A211B778}" dt="2021-06-01T20:42:46.677" v="804" actId="20577"/>
          <ac:spMkLst>
            <pc:docMk/>
            <pc:sldMk cId="529869190" sldId="293"/>
            <ac:spMk id="18435" creationId="{00000000-0000-0000-0000-000000000000}"/>
          </ac:spMkLst>
        </pc:spChg>
      </pc:sldChg>
      <pc:sldChg chg="addSp delSp modSp mod delAnim">
        <pc:chgData name="Camila Pedroso Estevam de Souza" userId="b5660281-9870-4af8-b8fa-bccfe862bd76" providerId="ADAL" clId="{4F9069B2-075E-FB4E-A006-FE66A211B778}" dt="2021-06-01T14:19:18.606" v="724" actId="20577"/>
        <pc:sldMkLst>
          <pc:docMk/>
          <pc:sldMk cId="0" sldId="300"/>
        </pc:sldMkLst>
        <pc:spChg chg="mod">
          <ac:chgData name="Camila Pedroso Estevam de Souza" userId="b5660281-9870-4af8-b8fa-bccfe862bd76" providerId="ADAL" clId="{4F9069B2-075E-FB4E-A006-FE66A211B778}" dt="2021-06-01T14:18:33.560" v="718" actId="14100"/>
          <ac:spMkLst>
            <pc:docMk/>
            <pc:sldMk cId="0" sldId="300"/>
            <ac:spMk id="36" creationId="{00000000-0000-0000-0000-000000000000}"/>
          </ac:spMkLst>
        </pc:spChg>
        <pc:spChg chg="mod">
          <ac:chgData name="Camila Pedroso Estevam de Souza" userId="b5660281-9870-4af8-b8fa-bccfe862bd76" providerId="ADAL" clId="{4F9069B2-075E-FB4E-A006-FE66A211B778}" dt="2021-06-01T14:18:50.204" v="720" actId="14100"/>
          <ac:spMkLst>
            <pc:docMk/>
            <pc:sldMk cId="0" sldId="300"/>
            <ac:spMk id="40" creationId="{00000000-0000-0000-0000-000000000000}"/>
          </ac:spMkLst>
        </pc:spChg>
        <pc:spChg chg="mod">
          <ac:chgData name="Camila Pedroso Estevam de Souza" userId="b5660281-9870-4af8-b8fa-bccfe862bd76" providerId="ADAL" clId="{4F9069B2-075E-FB4E-A006-FE66A211B778}" dt="2021-06-01T14:19:18.606" v="724" actId="20577"/>
          <ac:spMkLst>
            <pc:docMk/>
            <pc:sldMk cId="0" sldId="300"/>
            <ac:spMk id="20483" creationId="{00000000-0000-0000-0000-000000000000}"/>
          </ac:spMkLst>
        </pc:spChg>
        <pc:grpChg chg="mod">
          <ac:chgData name="Camila Pedroso Estevam de Souza" userId="b5660281-9870-4af8-b8fa-bccfe862bd76" providerId="ADAL" clId="{4F9069B2-075E-FB4E-A006-FE66A211B778}" dt="2021-06-01T14:18:11.339" v="715" actId="1076"/>
          <ac:grpSpMkLst>
            <pc:docMk/>
            <pc:sldMk cId="0" sldId="300"/>
            <ac:grpSpMk id="13" creationId="{00000000-0000-0000-0000-000000000000}"/>
          </ac:grpSpMkLst>
        </pc:grpChg>
        <pc:picChg chg="del">
          <ac:chgData name="Camila Pedroso Estevam de Souza" userId="b5660281-9870-4af8-b8fa-bccfe862bd76" providerId="ADAL" clId="{4F9069B2-075E-FB4E-A006-FE66A211B778}" dt="2021-06-01T14:17:32.878" v="710" actId="478"/>
          <ac:picMkLst>
            <pc:docMk/>
            <pc:sldMk cId="0" sldId="300"/>
            <ac:picMk id="3" creationId="{D2424E7F-30CC-094F-B3A2-8EC36DC42639}"/>
          </ac:picMkLst>
        </pc:picChg>
        <pc:picChg chg="add mod">
          <ac:chgData name="Camila Pedroso Estevam de Souza" userId="b5660281-9870-4af8-b8fa-bccfe862bd76" providerId="ADAL" clId="{4F9069B2-075E-FB4E-A006-FE66A211B778}" dt="2021-06-01T14:17:58.642" v="714" actId="1076"/>
          <ac:picMkLst>
            <pc:docMk/>
            <pc:sldMk cId="0" sldId="300"/>
            <ac:picMk id="17" creationId="{1B9BF218-4B13-8543-9BDD-921FB0D12FA9}"/>
          </ac:picMkLst>
        </pc:picChg>
        <pc:cxnChg chg="mod">
          <ac:chgData name="Camila Pedroso Estevam de Souza" userId="b5660281-9870-4af8-b8fa-bccfe862bd76" providerId="ADAL" clId="{4F9069B2-075E-FB4E-A006-FE66A211B778}" dt="2021-06-01T14:18:33.560" v="718" actId="14100"/>
          <ac:cxnSpMkLst>
            <pc:docMk/>
            <pc:sldMk cId="0" sldId="300"/>
            <ac:cxnSpMk id="38" creationId="{00000000-0000-0000-0000-000000000000}"/>
          </ac:cxnSpMkLst>
        </pc:cxnChg>
        <pc:cxnChg chg="mod">
          <ac:chgData name="Camila Pedroso Estevam de Souza" userId="b5660281-9870-4af8-b8fa-bccfe862bd76" providerId="ADAL" clId="{4F9069B2-075E-FB4E-A006-FE66A211B778}" dt="2021-06-01T14:19:05.259" v="723" actId="14100"/>
          <ac:cxnSpMkLst>
            <pc:docMk/>
            <pc:sldMk cId="0" sldId="300"/>
            <ac:cxnSpMk id="42" creationId="{00000000-0000-0000-0000-000000000000}"/>
          </ac:cxnSpMkLst>
        </pc:cxnChg>
      </pc:sldChg>
      <pc:sldChg chg="modSp mod">
        <pc:chgData name="Camila Pedroso Estevam de Souza" userId="b5660281-9870-4af8-b8fa-bccfe862bd76" providerId="ADAL" clId="{4F9069B2-075E-FB4E-A006-FE66A211B778}" dt="2021-06-01T20:39:57.616" v="785" actId="1076"/>
        <pc:sldMkLst>
          <pc:docMk/>
          <pc:sldMk cId="483510897" sldId="301"/>
        </pc:sldMkLst>
        <pc:spChg chg="mod">
          <ac:chgData name="Camila Pedroso Estevam de Souza" userId="b5660281-9870-4af8-b8fa-bccfe862bd76" providerId="ADAL" clId="{4F9069B2-075E-FB4E-A006-FE66A211B778}" dt="2021-06-01T20:39:57.616" v="785" actId="1076"/>
          <ac:spMkLst>
            <pc:docMk/>
            <pc:sldMk cId="483510897" sldId="301"/>
            <ac:spMk id="9" creationId="{00000000-0000-0000-0000-000000000000}"/>
          </ac:spMkLst>
        </pc:spChg>
      </pc:sldChg>
      <pc:sldChg chg="modSp mod">
        <pc:chgData name="Camila Pedroso Estevam de Souza" userId="b5660281-9870-4af8-b8fa-bccfe862bd76" providerId="ADAL" clId="{4F9069B2-075E-FB4E-A006-FE66A211B778}" dt="2021-06-01T14:06:46.139" v="611" actId="20577"/>
        <pc:sldMkLst>
          <pc:docMk/>
          <pc:sldMk cId="2733149950" sldId="305"/>
        </pc:sldMkLst>
        <pc:graphicFrameChg chg="modGraphic">
          <ac:chgData name="Camila Pedroso Estevam de Souza" userId="b5660281-9870-4af8-b8fa-bccfe862bd76" providerId="ADAL" clId="{4F9069B2-075E-FB4E-A006-FE66A211B778}" dt="2021-06-01T14:06:46.139" v="611" actId="20577"/>
          <ac:graphicFrameMkLst>
            <pc:docMk/>
            <pc:sldMk cId="2733149950" sldId="305"/>
            <ac:graphicFrameMk id="11" creationId="{F17DE1C0-B9E2-4DB1-A717-45242DD57C80}"/>
          </ac:graphicFrameMkLst>
        </pc:graphicFrameChg>
      </pc:sldChg>
      <pc:sldChg chg="modSp add mod modAnim">
        <pc:chgData name="Camila Pedroso Estevam de Souza" userId="b5660281-9870-4af8-b8fa-bccfe862bd76" providerId="ADAL" clId="{4F9069B2-075E-FB4E-A006-FE66A211B778}" dt="2021-06-01T14:06:14.633" v="610" actId="113"/>
        <pc:sldMkLst>
          <pc:docMk/>
          <pc:sldMk cId="1348007017" sldId="323"/>
        </pc:sldMkLst>
        <pc:spChg chg="mod">
          <ac:chgData name="Camila Pedroso Estevam de Souza" userId="b5660281-9870-4af8-b8fa-bccfe862bd76" providerId="ADAL" clId="{4F9069B2-075E-FB4E-A006-FE66A211B778}" dt="2021-06-01T13:55:38.909" v="13" actId="20577"/>
          <ac:spMkLst>
            <pc:docMk/>
            <pc:sldMk cId="1348007017" sldId="323"/>
            <ac:spMk id="18433" creationId="{00000000-0000-0000-0000-000000000000}"/>
          </ac:spMkLst>
        </pc:spChg>
        <pc:spChg chg="mod">
          <ac:chgData name="Camila Pedroso Estevam de Souza" userId="b5660281-9870-4af8-b8fa-bccfe862bd76" providerId="ADAL" clId="{4F9069B2-075E-FB4E-A006-FE66A211B778}" dt="2021-06-01T14:06:14.633" v="610" actId="113"/>
          <ac:spMkLst>
            <pc:docMk/>
            <pc:sldMk cId="1348007017" sldId="323"/>
            <ac:spMk id="18435" creationId="{00000000-0000-0000-0000-000000000000}"/>
          </ac:spMkLst>
        </pc:spChg>
      </pc:sldChg>
      <pc:sldChg chg="addSp delSp modSp add mod delAnim">
        <pc:chgData name="Camila Pedroso Estevam de Souza" userId="b5660281-9870-4af8-b8fa-bccfe862bd76" providerId="ADAL" clId="{4F9069B2-075E-FB4E-A006-FE66A211B778}" dt="2021-06-01T15:41:36.268" v="769" actId="27636"/>
        <pc:sldMkLst>
          <pc:docMk/>
          <pc:sldMk cId="4212671845" sldId="324"/>
        </pc:sldMkLst>
        <pc:spChg chg="add del mod">
          <ac:chgData name="Camila Pedroso Estevam de Souza" userId="b5660281-9870-4af8-b8fa-bccfe862bd76" providerId="ADAL" clId="{4F9069B2-075E-FB4E-A006-FE66A211B778}" dt="2021-06-01T15:40:38.520" v="729" actId="478"/>
          <ac:spMkLst>
            <pc:docMk/>
            <pc:sldMk cId="4212671845" sldId="324"/>
            <ac:spMk id="4" creationId="{535D45CC-A018-994A-98B1-E10FB6A3E043}"/>
          </ac:spMkLst>
        </pc:spChg>
        <pc:spChg chg="del mod">
          <ac:chgData name="Camila Pedroso Estevam de Souza" userId="b5660281-9870-4af8-b8fa-bccfe862bd76" providerId="ADAL" clId="{4F9069B2-075E-FB4E-A006-FE66A211B778}" dt="2021-06-01T15:40:37.241" v="728" actId="478"/>
          <ac:spMkLst>
            <pc:docMk/>
            <pc:sldMk cId="4212671845" sldId="324"/>
            <ac:spMk id="10" creationId="{00000000-0000-0000-0000-000000000000}"/>
          </ac:spMkLst>
        </pc:spChg>
        <pc:spChg chg="add mod">
          <ac:chgData name="Camila Pedroso Estevam de Souza" userId="b5660281-9870-4af8-b8fa-bccfe862bd76" providerId="ADAL" clId="{4F9069B2-075E-FB4E-A006-FE66A211B778}" dt="2021-06-01T15:41:36.268" v="769" actId="27636"/>
          <ac:spMkLst>
            <pc:docMk/>
            <pc:sldMk cId="4212671845" sldId="324"/>
            <ac:spMk id="12" creationId="{DC226B4B-B0C5-7342-9961-04EF6F778A47}"/>
          </ac:spMkLst>
        </pc:spChg>
        <pc:spChg chg="del">
          <ac:chgData name="Camila Pedroso Estevam de Souza" userId="b5660281-9870-4af8-b8fa-bccfe862bd76" providerId="ADAL" clId="{4F9069B2-075E-FB4E-A006-FE66A211B778}" dt="2021-06-01T15:40:35.618" v="727" actId="478"/>
          <ac:spMkLst>
            <pc:docMk/>
            <pc:sldMk cId="4212671845" sldId="324"/>
            <ac:spMk id="24577" creationId="{00000000-0000-0000-0000-000000000000}"/>
          </ac:spMkLst>
        </pc:spChg>
        <pc:grpChg chg="del">
          <ac:chgData name="Camila Pedroso Estevam de Souza" userId="b5660281-9870-4af8-b8fa-bccfe862bd76" providerId="ADAL" clId="{4F9069B2-075E-FB4E-A006-FE66A211B778}" dt="2021-06-01T15:40:42.744" v="731" actId="478"/>
          <ac:grpSpMkLst>
            <pc:docMk/>
            <pc:sldMk cId="4212671845" sldId="324"/>
            <ac:grpSpMk id="20" creationId="{0E5E004D-C215-2E46-8F78-C5D2723A8B87}"/>
          </ac:grpSpMkLst>
        </pc:grpChg>
        <pc:graphicFrameChg chg="del">
          <ac:chgData name="Camila Pedroso Estevam de Souza" userId="b5660281-9870-4af8-b8fa-bccfe862bd76" providerId="ADAL" clId="{4F9069B2-075E-FB4E-A006-FE66A211B778}" dt="2021-06-01T15:40:39.673" v="730" actId="478"/>
          <ac:graphicFrameMkLst>
            <pc:docMk/>
            <pc:sldMk cId="4212671845" sldId="324"/>
            <ac:graphicFrameMk id="2" creationId="{00000000-0000-0000-0000-000000000000}"/>
          </ac:graphicFrameMkLst>
        </pc:graphicFrameChg>
        <pc:picChg chg="add mod">
          <ac:chgData name="Camila Pedroso Estevam de Souza" userId="b5660281-9870-4af8-b8fa-bccfe862bd76" providerId="ADAL" clId="{4F9069B2-075E-FB4E-A006-FE66A211B778}" dt="2021-06-01T15:41:29.287" v="748" actId="1076"/>
          <ac:picMkLst>
            <pc:docMk/>
            <pc:sldMk cId="4212671845" sldId="324"/>
            <ac:picMk id="6" creationId="{5D731F3E-8B38-4346-85B6-3E58EC880A2F}"/>
          </ac:picMkLst>
        </pc:picChg>
      </pc:sldChg>
      <pc:sldChg chg="addSp delSp modSp add mod">
        <pc:chgData name="Camila Pedroso Estevam de Souza" userId="b5660281-9870-4af8-b8fa-bccfe862bd76" providerId="ADAL" clId="{4F9069B2-075E-FB4E-A006-FE66A211B778}" dt="2021-06-01T15:42:23.490" v="779" actId="1076"/>
        <pc:sldMkLst>
          <pc:docMk/>
          <pc:sldMk cId="1861214864" sldId="325"/>
        </pc:sldMkLst>
        <pc:picChg chg="add mod">
          <ac:chgData name="Camila Pedroso Estevam de Souza" userId="b5660281-9870-4af8-b8fa-bccfe862bd76" providerId="ADAL" clId="{4F9069B2-075E-FB4E-A006-FE66A211B778}" dt="2021-06-01T15:42:23.490" v="779" actId="1076"/>
          <ac:picMkLst>
            <pc:docMk/>
            <pc:sldMk cId="1861214864" sldId="325"/>
            <ac:picMk id="3" creationId="{CFA8D48B-7E65-4D49-8B3E-C839571CB9E1}"/>
          </ac:picMkLst>
        </pc:picChg>
        <pc:picChg chg="del">
          <ac:chgData name="Camila Pedroso Estevam de Souza" userId="b5660281-9870-4af8-b8fa-bccfe862bd76" providerId="ADAL" clId="{4F9069B2-075E-FB4E-A006-FE66A211B778}" dt="2021-06-01T15:41:54.692" v="771" actId="478"/>
          <ac:picMkLst>
            <pc:docMk/>
            <pc:sldMk cId="1861214864" sldId="325"/>
            <ac:picMk id="6" creationId="{5D731F3E-8B38-4346-85B6-3E58EC880A2F}"/>
          </ac:picMkLst>
        </pc:picChg>
      </pc:sldChg>
      <pc:sldChg chg="modSp add del mod">
        <pc:chgData name="Camila Pedroso Estevam de Souza" userId="b5660281-9870-4af8-b8fa-bccfe862bd76" providerId="ADAL" clId="{4F9069B2-075E-FB4E-A006-FE66A211B778}" dt="2021-06-01T20:53:24.245" v="825" actId="2696"/>
        <pc:sldMkLst>
          <pc:docMk/>
          <pc:sldMk cId="0" sldId="487"/>
        </pc:sldMkLst>
        <pc:spChg chg="mod">
          <ac:chgData name="Camila Pedroso Estevam de Souza" userId="b5660281-9870-4af8-b8fa-bccfe862bd76" providerId="ADAL" clId="{4F9069B2-075E-FB4E-A006-FE66A211B778}" dt="2021-06-01T20:51:42.754" v="817" actId="20577"/>
          <ac:spMkLst>
            <pc:docMk/>
            <pc:sldMk cId="0" sldId="487"/>
            <ac:spMk id="8" creationId="{7933DC48-7E11-AD4B-B40F-9CAEAC172FB9}"/>
          </ac:spMkLst>
        </pc:spChg>
      </pc:sldChg>
      <pc:sldChg chg="modSp add mod">
        <pc:chgData name="Camila Pedroso Estevam de Souza" userId="b5660281-9870-4af8-b8fa-bccfe862bd76" providerId="ADAL" clId="{4F9069B2-075E-FB4E-A006-FE66A211B778}" dt="2021-06-01T20:52:05.546" v="820" actId="5793"/>
        <pc:sldMkLst>
          <pc:docMk/>
          <pc:sldMk cId="0" sldId="488"/>
        </pc:sldMkLst>
        <pc:spChg chg="mod">
          <ac:chgData name="Camila Pedroso Estevam de Souza" userId="b5660281-9870-4af8-b8fa-bccfe862bd76" providerId="ADAL" clId="{4F9069B2-075E-FB4E-A006-FE66A211B778}" dt="2021-06-01T20:52:05.546" v="820" actId="5793"/>
          <ac:spMkLst>
            <pc:docMk/>
            <pc:sldMk cId="0" sldId="488"/>
            <ac:spMk id="8" creationId="{57EFA94C-5E31-4447-8511-0BD8EC48AF48}"/>
          </ac:spMkLst>
        </pc:spChg>
      </pc:sldChg>
      <pc:sldChg chg="add del">
        <pc:chgData name="Camila Pedroso Estevam de Souza" userId="b5660281-9870-4af8-b8fa-bccfe862bd76" providerId="ADAL" clId="{4F9069B2-075E-FB4E-A006-FE66A211B778}" dt="2021-06-01T20:52:43.736" v="823" actId="2696"/>
        <pc:sldMkLst>
          <pc:docMk/>
          <pc:sldMk cId="0" sldId="499"/>
        </pc:sldMkLst>
      </pc:sldChg>
      <pc:sldChg chg="addSp modSp add">
        <pc:chgData name="Camila Pedroso Estevam de Souza" userId="b5660281-9870-4af8-b8fa-bccfe862bd76" providerId="ADAL" clId="{4F9069B2-075E-FB4E-A006-FE66A211B778}" dt="2021-06-01T20:52:40.793" v="822"/>
        <pc:sldMkLst>
          <pc:docMk/>
          <pc:sldMk cId="1813234793" sldId="500"/>
        </pc:sldMkLst>
        <pc:spChg chg="add mod">
          <ac:chgData name="Camila Pedroso Estevam de Souza" userId="b5660281-9870-4af8-b8fa-bccfe862bd76" providerId="ADAL" clId="{4F9069B2-075E-FB4E-A006-FE66A211B778}" dt="2021-06-01T20:52:40.793" v="822"/>
          <ac:spMkLst>
            <pc:docMk/>
            <pc:sldMk cId="1813234793" sldId="500"/>
            <ac:spMk id="6" creationId="{E33EC17F-8434-D04E-BEA6-5006193493C3}"/>
          </ac:spMkLst>
        </pc:spChg>
      </pc:sldChg>
      <pc:sldChg chg="modSp add mod">
        <pc:chgData name="Camila Pedroso Estevam de Souza" userId="b5660281-9870-4af8-b8fa-bccfe862bd76" providerId="ADAL" clId="{4F9069B2-075E-FB4E-A006-FE66A211B778}" dt="2021-06-01T20:53:27.411" v="826" actId="6549"/>
        <pc:sldMkLst>
          <pc:docMk/>
          <pc:sldMk cId="519646813" sldId="501"/>
        </pc:sldMkLst>
        <pc:spChg chg="mod">
          <ac:chgData name="Camila Pedroso Estevam de Souza" userId="b5660281-9870-4af8-b8fa-bccfe862bd76" providerId="ADAL" clId="{4F9069B2-075E-FB4E-A006-FE66A211B778}" dt="2021-06-01T20:53:27.411" v="826" actId="6549"/>
          <ac:spMkLst>
            <pc:docMk/>
            <pc:sldMk cId="519646813" sldId="501"/>
            <ac:spMk id="8" creationId="{57EFA94C-5E31-4447-8511-0BD8EC48AF48}"/>
          </ac:spMkLst>
        </pc:spChg>
      </pc:sldChg>
    </pc:docChg>
  </pc:docChgLst>
  <pc:docChgLst>
    <pc:chgData name="Camila Pedroso Estevam de Souza" userId="b5660281-9870-4af8-b8fa-bccfe862bd76" providerId="ADAL" clId="{01377BA2-854B-EB48-8D2C-98BCC3A772B8}"/>
    <pc:docChg chg="undo custSel addSld modSld">
      <pc:chgData name="Camila Pedroso Estevam de Souza" userId="b5660281-9870-4af8-b8fa-bccfe862bd76" providerId="ADAL" clId="{01377BA2-854B-EB48-8D2C-98BCC3A772B8}" dt="2021-09-07T23:17:00.248" v="112" actId="478"/>
      <pc:docMkLst>
        <pc:docMk/>
      </pc:docMkLst>
      <pc:sldChg chg="modSp mod modTransition modAnim">
        <pc:chgData name="Camila Pedroso Estevam de Souza" userId="b5660281-9870-4af8-b8fa-bccfe862bd76" providerId="ADAL" clId="{01377BA2-854B-EB48-8D2C-98BCC3A772B8}" dt="2021-09-07T21:12:09.823" v="40"/>
        <pc:sldMkLst>
          <pc:docMk/>
          <pc:sldMk cId="0" sldId="258"/>
        </pc:sldMkLst>
        <pc:spChg chg="mod">
          <ac:chgData name="Camila Pedroso Estevam de Souza" userId="b5660281-9870-4af8-b8fa-bccfe862bd76" providerId="ADAL" clId="{01377BA2-854B-EB48-8D2C-98BCC3A772B8}" dt="2021-09-07T21:06:41.557" v="19" actId="20577"/>
          <ac:spMkLst>
            <pc:docMk/>
            <pc:sldMk cId="0" sldId="258"/>
            <ac:spMk id="18433" creationId="{00000000-0000-0000-0000-000000000000}"/>
          </ac:spMkLst>
        </pc:spChg>
      </pc:sldChg>
      <pc:sldChg chg="modTransition modAnim">
        <pc:chgData name="Camila Pedroso Estevam de Souza" userId="b5660281-9870-4af8-b8fa-bccfe862bd76" providerId="ADAL" clId="{01377BA2-854B-EB48-8D2C-98BCC3A772B8}" dt="2021-09-07T21:12:17.053" v="42"/>
        <pc:sldMkLst>
          <pc:docMk/>
          <pc:sldMk cId="0" sldId="259"/>
        </pc:sldMkLst>
      </pc:sldChg>
      <pc:sldChg chg="modTransition modAnim">
        <pc:chgData name="Camila Pedroso Estevam de Souza" userId="b5660281-9870-4af8-b8fa-bccfe862bd76" providerId="ADAL" clId="{01377BA2-854B-EB48-8D2C-98BCC3A772B8}" dt="2021-09-07T21:15:17.507" v="78"/>
        <pc:sldMkLst>
          <pc:docMk/>
          <pc:sldMk cId="0" sldId="260"/>
        </pc:sldMkLst>
      </pc:sldChg>
      <pc:sldChg chg="modTransition modAnim">
        <pc:chgData name="Camila Pedroso Estevam de Souza" userId="b5660281-9870-4af8-b8fa-bccfe862bd76" providerId="ADAL" clId="{01377BA2-854B-EB48-8D2C-98BCC3A772B8}" dt="2021-09-07T21:12:59.619" v="49"/>
        <pc:sldMkLst>
          <pc:docMk/>
          <pc:sldMk cId="0" sldId="261"/>
        </pc:sldMkLst>
      </pc:sldChg>
      <pc:sldChg chg="modSp mod modTransition modAnim">
        <pc:chgData name="Camila Pedroso Estevam de Souza" userId="b5660281-9870-4af8-b8fa-bccfe862bd76" providerId="ADAL" clId="{01377BA2-854B-EB48-8D2C-98BCC3A772B8}" dt="2021-09-07T21:18:41.408" v="79" actId="1076"/>
        <pc:sldMkLst>
          <pc:docMk/>
          <pc:sldMk cId="0" sldId="262"/>
        </pc:sldMkLst>
        <pc:spChg chg="mod">
          <ac:chgData name="Camila Pedroso Estevam de Souza" userId="b5660281-9870-4af8-b8fa-bccfe862bd76" providerId="ADAL" clId="{01377BA2-854B-EB48-8D2C-98BCC3A772B8}" dt="2021-09-07T21:18:41.408" v="79" actId="1076"/>
          <ac:spMkLst>
            <pc:docMk/>
            <pc:sldMk cId="0" sldId="262"/>
            <ac:spMk id="19" creationId="{EF7F1CF7-01D5-3B41-B629-1C65B71154C2}"/>
          </ac:spMkLst>
        </pc:spChg>
      </pc:sldChg>
      <pc:sldChg chg="modTransition modAnim">
        <pc:chgData name="Camila Pedroso Estevam de Souza" userId="b5660281-9870-4af8-b8fa-bccfe862bd76" providerId="ADAL" clId="{01377BA2-854B-EB48-8D2C-98BCC3A772B8}" dt="2021-09-07T21:15:17.507" v="78"/>
        <pc:sldMkLst>
          <pc:docMk/>
          <pc:sldMk cId="0" sldId="263"/>
        </pc:sldMkLst>
      </pc:sldChg>
      <pc:sldChg chg="modTransition modAnim">
        <pc:chgData name="Camila Pedroso Estevam de Souza" userId="b5660281-9870-4af8-b8fa-bccfe862bd76" providerId="ADAL" clId="{01377BA2-854B-EB48-8D2C-98BCC3A772B8}" dt="2021-09-07T21:15:17.507" v="78"/>
        <pc:sldMkLst>
          <pc:docMk/>
          <pc:sldMk cId="0" sldId="284"/>
        </pc:sldMkLst>
      </pc:sldChg>
      <pc:sldChg chg="modTransition modAnim">
        <pc:chgData name="Camila Pedroso Estevam de Souza" userId="b5660281-9870-4af8-b8fa-bccfe862bd76" providerId="ADAL" clId="{01377BA2-854B-EB48-8D2C-98BCC3A772B8}" dt="2021-09-07T21:21:53.189" v="102"/>
        <pc:sldMkLst>
          <pc:docMk/>
          <pc:sldMk cId="0" sldId="287"/>
        </pc:sldMkLst>
      </pc:sldChg>
      <pc:sldChg chg="modTransition modAnim">
        <pc:chgData name="Camila Pedroso Estevam de Souza" userId="b5660281-9870-4af8-b8fa-bccfe862bd76" providerId="ADAL" clId="{01377BA2-854B-EB48-8D2C-98BCC3A772B8}" dt="2021-09-07T21:15:17.507" v="78"/>
        <pc:sldMkLst>
          <pc:docMk/>
          <pc:sldMk cId="2676337950" sldId="292"/>
        </pc:sldMkLst>
      </pc:sldChg>
      <pc:sldChg chg="modTransition modAnim">
        <pc:chgData name="Camila Pedroso Estevam de Souza" userId="b5660281-9870-4af8-b8fa-bccfe862bd76" providerId="ADAL" clId="{01377BA2-854B-EB48-8D2C-98BCC3A772B8}" dt="2021-09-07T21:15:17.507" v="78"/>
        <pc:sldMkLst>
          <pc:docMk/>
          <pc:sldMk cId="529869190" sldId="293"/>
        </pc:sldMkLst>
      </pc:sldChg>
      <pc:sldChg chg="modTransition modAnim">
        <pc:chgData name="Camila Pedroso Estevam de Souza" userId="b5660281-9870-4af8-b8fa-bccfe862bd76" providerId="ADAL" clId="{01377BA2-854B-EB48-8D2C-98BCC3A772B8}" dt="2021-09-07T21:19:56.878" v="100"/>
        <pc:sldMkLst>
          <pc:docMk/>
          <pc:sldMk cId="1638992432" sldId="294"/>
        </pc:sldMkLst>
      </pc:sldChg>
      <pc:sldChg chg="modTransition modAnim">
        <pc:chgData name="Camila Pedroso Estevam de Souza" userId="b5660281-9870-4af8-b8fa-bccfe862bd76" providerId="ADAL" clId="{01377BA2-854B-EB48-8D2C-98BCC3A772B8}" dt="2021-09-07T21:19:38.846" v="85"/>
        <pc:sldMkLst>
          <pc:docMk/>
          <pc:sldMk cId="3976412841" sldId="295"/>
        </pc:sldMkLst>
      </pc:sldChg>
      <pc:sldChg chg="modTransition modAnim">
        <pc:chgData name="Camila Pedroso Estevam de Souza" userId="b5660281-9870-4af8-b8fa-bccfe862bd76" providerId="ADAL" clId="{01377BA2-854B-EB48-8D2C-98BCC3A772B8}" dt="2021-09-07T21:22:11.198" v="106"/>
        <pc:sldMkLst>
          <pc:docMk/>
          <pc:sldMk cId="3069102718" sldId="299"/>
        </pc:sldMkLst>
      </pc:sldChg>
      <pc:sldChg chg="modTransition modAnim">
        <pc:chgData name="Camila Pedroso Estevam de Souza" userId="b5660281-9870-4af8-b8fa-bccfe862bd76" providerId="ADAL" clId="{01377BA2-854B-EB48-8D2C-98BCC3A772B8}" dt="2021-09-07T21:12:37.461" v="43"/>
        <pc:sldMkLst>
          <pc:docMk/>
          <pc:sldMk cId="0" sldId="300"/>
        </pc:sldMkLst>
      </pc:sldChg>
      <pc:sldChg chg="modTransition modAnim">
        <pc:chgData name="Camila Pedroso Estevam de Souza" userId="b5660281-9870-4af8-b8fa-bccfe862bd76" providerId="ADAL" clId="{01377BA2-854B-EB48-8D2C-98BCC3A772B8}" dt="2021-09-07T21:15:17.507" v="78"/>
        <pc:sldMkLst>
          <pc:docMk/>
          <pc:sldMk cId="483510897" sldId="301"/>
        </pc:sldMkLst>
      </pc:sldChg>
      <pc:sldChg chg="modTransition modAnim">
        <pc:chgData name="Camila Pedroso Estevam de Souza" userId="b5660281-9870-4af8-b8fa-bccfe862bd76" providerId="ADAL" clId="{01377BA2-854B-EB48-8D2C-98BCC3A772B8}" dt="2021-09-07T21:15:17.507" v="78"/>
        <pc:sldMkLst>
          <pc:docMk/>
          <pc:sldMk cId="2511123226" sldId="302"/>
        </pc:sldMkLst>
      </pc:sldChg>
      <pc:sldChg chg="modTransition">
        <pc:chgData name="Camila Pedroso Estevam de Souza" userId="b5660281-9870-4af8-b8fa-bccfe862bd76" providerId="ADAL" clId="{01377BA2-854B-EB48-8D2C-98BCC3A772B8}" dt="2021-09-07T21:15:06.638" v="77"/>
        <pc:sldMkLst>
          <pc:docMk/>
          <pc:sldMk cId="1715273867" sldId="303"/>
        </pc:sldMkLst>
      </pc:sldChg>
      <pc:sldChg chg="modTransition">
        <pc:chgData name="Camila Pedroso Estevam de Souza" userId="b5660281-9870-4af8-b8fa-bccfe862bd76" providerId="ADAL" clId="{01377BA2-854B-EB48-8D2C-98BCC3A772B8}" dt="2021-09-07T21:15:06.638" v="77"/>
        <pc:sldMkLst>
          <pc:docMk/>
          <pc:sldMk cId="2119283590" sldId="304"/>
        </pc:sldMkLst>
      </pc:sldChg>
      <pc:sldChg chg="modTransition modAnim">
        <pc:chgData name="Camila Pedroso Estevam de Souza" userId="b5660281-9870-4af8-b8fa-bccfe862bd76" providerId="ADAL" clId="{01377BA2-854B-EB48-8D2C-98BCC3A772B8}" dt="2021-09-07T21:19:48.686" v="94"/>
        <pc:sldMkLst>
          <pc:docMk/>
          <pc:sldMk cId="494413595" sldId="306"/>
        </pc:sldMkLst>
      </pc:sldChg>
      <pc:sldChg chg="modTransition modAnim">
        <pc:chgData name="Camila Pedroso Estevam de Souza" userId="b5660281-9870-4af8-b8fa-bccfe862bd76" providerId="ADAL" clId="{01377BA2-854B-EB48-8D2C-98BCC3A772B8}" dt="2021-09-07T21:12:12.916" v="41"/>
        <pc:sldMkLst>
          <pc:docMk/>
          <pc:sldMk cId="1348007017" sldId="323"/>
        </pc:sldMkLst>
      </pc:sldChg>
      <pc:sldChg chg="modTransition modAnim">
        <pc:chgData name="Camila Pedroso Estevam de Souza" userId="b5660281-9870-4af8-b8fa-bccfe862bd76" providerId="ADAL" clId="{01377BA2-854B-EB48-8D2C-98BCC3A772B8}" dt="2021-09-07T21:15:17.507" v="78"/>
        <pc:sldMkLst>
          <pc:docMk/>
          <pc:sldMk cId="4212671845" sldId="324"/>
        </pc:sldMkLst>
      </pc:sldChg>
      <pc:sldChg chg="modTransition modAnim">
        <pc:chgData name="Camila Pedroso Estevam de Souza" userId="b5660281-9870-4af8-b8fa-bccfe862bd76" providerId="ADAL" clId="{01377BA2-854B-EB48-8D2C-98BCC3A772B8}" dt="2021-09-07T21:15:17.507" v="78"/>
        <pc:sldMkLst>
          <pc:docMk/>
          <pc:sldMk cId="1861214864" sldId="325"/>
        </pc:sldMkLst>
      </pc:sldChg>
      <pc:sldChg chg="delSp modTransition">
        <pc:chgData name="Camila Pedroso Estevam de Souza" userId="b5660281-9870-4af8-b8fa-bccfe862bd76" providerId="ADAL" clId="{01377BA2-854B-EB48-8D2C-98BCC3A772B8}" dt="2021-09-07T21:22:31.329" v="108" actId="478"/>
        <pc:sldMkLst>
          <pc:docMk/>
          <pc:sldMk cId="0" sldId="488"/>
        </pc:sldMkLst>
        <pc:spChg chg="del">
          <ac:chgData name="Camila Pedroso Estevam de Souza" userId="b5660281-9870-4af8-b8fa-bccfe862bd76" providerId="ADAL" clId="{01377BA2-854B-EB48-8D2C-98BCC3A772B8}" dt="2021-09-07T21:22:31.329" v="108" actId="478"/>
          <ac:spMkLst>
            <pc:docMk/>
            <pc:sldMk cId="0" sldId="488"/>
            <ac:spMk id="37889" creationId="{902C2CBF-C5D7-8643-B96D-FBF8A4DAB824}"/>
          </ac:spMkLst>
        </pc:spChg>
      </pc:sldChg>
      <pc:sldChg chg="delSp modTransition">
        <pc:chgData name="Camila Pedroso Estevam de Souza" userId="b5660281-9870-4af8-b8fa-bccfe862bd76" providerId="ADAL" clId="{01377BA2-854B-EB48-8D2C-98BCC3A772B8}" dt="2021-09-07T21:22:36.697" v="109" actId="478"/>
        <pc:sldMkLst>
          <pc:docMk/>
          <pc:sldMk cId="1813234793" sldId="500"/>
        </pc:sldMkLst>
        <pc:spChg chg="del">
          <ac:chgData name="Camila Pedroso Estevam de Souza" userId="b5660281-9870-4af8-b8fa-bccfe862bd76" providerId="ADAL" clId="{01377BA2-854B-EB48-8D2C-98BCC3A772B8}" dt="2021-09-07T21:22:36.697" v="109" actId="478"/>
          <ac:spMkLst>
            <pc:docMk/>
            <pc:sldMk cId="1813234793" sldId="500"/>
            <ac:spMk id="37889" creationId="{902C2CBF-C5D7-8643-B96D-FBF8A4DAB824}"/>
          </ac:spMkLst>
        </pc:spChg>
      </pc:sldChg>
      <pc:sldChg chg="delSp modTransition">
        <pc:chgData name="Camila Pedroso Estevam de Souza" userId="b5660281-9870-4af8-b8fa-bccfe862bd76" providerId="ADAL" clId="{01377BA2-854B-EB48-8D2C-98BCC3A772B8}" dt="2021-09-07T21:22:26.056" v="107" actId="478"/>
        <pc:sldMkLst>
          <pc:docMk/>
          <pc:sldMk cId="519646813" sldId="501"/>
        </pc:sldMkLst>
        <pc:spChg chg="del">
          <ac:chgData name="Camila Pedroso Estevam de Souza" userId="b5660281-9870-4af8-b8fa-bccfe862bd76" providerId="ADAL" clId="{01377BA2-854B-EB48-8D2C-98BCC3A772B8}" dt="2021-09-07T21:22:26.056" v="107" actId="478"/>
          <ac:spMkLst>
            <pc:docMk/>
            <pc:sldMk cId="519646813" sldId="501"/>
            <ac:spMk id="37889" creationId="{902C2CBF-C5D7-8643-B96D-FBF8A4DAB824}"/>
          </ac:spMkLst>
        </pc:spChg>
      </pc:sldChg>
      <pc:sldChg chg="delSp modSp add mod">
        <pc:chgData name="Camila Pedroso Estevam de Souza" userId="b5660281-9870-4af8-b8fa-bccfe862bd76" providerId="ADAL" clId="{01377BA2-854B-EB48-8D2C-98BCC3A772B8}" dt="2021-09-07T23:17:00.248" v="112" actId="478"/>
        <pc:sldMkLst>
          <pc:docMk/>
          <pc:sldMk cId="0" sldId="509"/>
        </pc:sldMkLst>
        <pc:spChg chg="del mod">
          <ac:chgData name="Camila Pedroso Estevam de Souza" userId="b5660281-9870-4af8-b8fa-bccfe862bd76" providerId="ADAL" clId="{01377BA2-854B-EB48-8D2C-98BCC3A772B8}" dt="2021-09-07T23:17:00.248" v="112" actId="478"/>
          <ac:spMkLst>
            <pc:docMk/>
            <pc:sldMk cId="0" sldId="509"/>
            <ac:spMk id="31746" creationId="{286D2689-3C36-C744-B448-D2566940F6C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dirty="0"/>
              <a:t>Percent of Students</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Sheet1!$D$2</c:f>
              <c:strCache>
                <c:ptCount val="1"/>
                <c:pt idx="0">
                  <c:v>Percentage of Students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AC63-6543-925F-F7E48C445E28}"/>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AC63-6543-925F-F7E48C445E28}"/>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AC63-6543-925F-F7E48C445E28}"/>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AC63-6543-925F-F7E48C445E28}"/>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AC63-6543-925F-F7E48C445E28}"/>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AC63-6543-925F-F7E48C445E28}"/>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AC63-6543-925F-F7E48C445E28}"/>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AC63-6543-925F-F7E48C445E28}"/>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AC63-6543-925F-F7E48C445E28}"/>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3-AC63-6543-925F-F7E48C445E28}"/>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AC63-6543-925F-F7E48C445E28}"/>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AC63-6543-925F-F7E48C445E28}"/>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5-AC63-6543-925F-F7E48C445E28}"/>
                </c:ext>
              </c:extLst>
            </c:dLbl>
            <c:dLbl>
              <c:idx val="3"/>
              <c:layout>
                <c:manualLayout>
                  <c:x val="5.6544660865250826E-2"/>
                  <c:y val="9.4667310624686387E-3"/>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4"/>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layout>
                    <c:manualLayout>
                      <c:w val="0.23737969007636972"/>
                      <c:h val="5.4183128795092524E-2"/>
                    </c:manualLayout>
                  </c15:layout>
                </c:ext>
                <c:ext xmlns:c16="http://schemas.microsoft.com/office/drawing/2014/chart" uri="{C3380CC4-5D6E-409C-BE32-E72D297353CC}">
                  <c16:uniqueId val="{00000007-AC63-6543-925F-F7E48C445E28}"/>
                </c:ext>
              </c:extLst>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9-AC63-6543-925F-F7E48C445E28}"/>
                </c:ext>
              </c:extLst>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B-AC63-6543-925F-F7E48C445E28}"/>
                </c:ext>
              </c:extLst>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D-AC63-6543-925F-F7E48C445E28}"/>
                </c:ext>
              </c:extLst>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F-AC63-6543-925F-F7E48C445E28}"/>
                </c:ext>
              </c:extLst>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1-AC63-6543-925F-F7E48C445E28}"/>
                </c:ext>
              </c:extLst>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3-AC63-6543-925F-F7E48C445E28}"/>
                </c:ext>
              </c:extLst>
            </c:dLbl>
            <c:spPr>
              <a:noFill/>
              <a:ln>
                <a:noFill/>
              </a:ln>
              <a:effectLst/>
            </c:spPr>
            <c:dLblPos val="outEnd"/>
            <c:showLegendKey val="0"/>
            <c:showVal val="0"/>
            <c:showCatName val="1"/>
            <c:showSerName val="0"/>
            <c:showPercent val="0"/>
            <c:showBubbleSize val="0"/>
            <c:showLeaderLines val="0"/>
            <c:extLst>
              <c:ext xmlns:c15="http://schemas.microsoft.com/office/drawing/2012/chart" uri="{CE6537A1-D6FC-4f65-9D91-7224C49458BB}"/>
            </c:extLst>
          </c:dLbls>
          <c:cat>
            <c:strRef>
              <c:f>Sheet1!$C$3:$C$12</c:f>
              <c:strCache>
                <c:ptCount val="10"/>
                <c:pt idx="0">
                  <c:v>Arts and humanities</c:v>
                </c:pt>
                <c:pt idx="1">
                  <c:v>Biological sciences</c:v>
                </c:pt>
                <c:pt idx="2">
                  <c:v>Business</c:v>
                </c:pt>
                <c:pt idx="3">
                  <c:v>Education</c:v>
                </c:pt>
                <c:pt idx="4">
                  <c:v>Engineering</c:v>
                </c:pt>
                <c:pt idx="5">
                  <c:v>Health professions</c:v>
                </c:pt>
                <c:pt idx="6">
                  <c:v>Math and computer science</c:v>
                </c:pt>
                <c:pt idx="7">
                  <c:v>Other majors and undeclared</c:v>
                </c:pt>
                <c:pt idx="8">
                  <c:v>Physical sciences</c:v>
                </c:pt>
                <c:pt idx="9">
                  <c:v>Social sciences</c:v>
                </c:pt>
              </c:strCache>
            </c:strRef>
          </c:cat>
          <c:val>
            <c:numRef>
              <c:f>Sheet1!$D$3:$D$12</c:f>
              <c:numCache>
                <c:formatCode>General</c:formatCode>
                <c:ptCount val="10"/>
                <c:pt idx="0">
                  <c:v>8.8000000000000007</c:v>
                </c:pt>
                <c:pt idx="1">
                  <c:v>15.5</c:v>
                </c:pt>
                <c:pt idx="2">
                  <c:v>13.8</c:v>
                </c:pt>
                <c:pt idx="3">
                  <c:v>4.4000000000000004</c:v>
                </c:pt>
                <c:pt idx="4">
                  <c:v>11.5</c:v>
                </c:pt>
                <c:pt idx="5">
                  <c:v>11.7</c:v>
                </c:pt>
                <c:pt idx="6">
                  <c:v>6.2</c:v>
                </c:pt>
                <c:pt idx="7">
                  <c:v>13.1</c:v>
                </c:pt>
                <c:pt idx="8">
                  <c:v>2.7</c:v>
                </c:pt>
                <c:pt idx="9">
                  <c:v>11</c:v>
                </c:pt>
              </c:numCache>
            </c:numRef>
          </c:val>
          <c:extLst>
            <c:ext xmlns:c16="http://schemas.microsoft.com/office/drawing/2014/chart" uri="{C3380CC4-5D6E-409C-BE32-E72D297353CC}">
              <c16:uniqueId val="{00000014-AC63-6543-925F-F7E48C445E28}"/>
            </c:ext>
          </c:extLst>
        </c:ser>
        <c:dLbls>
          <c:dLblPos val="outEnd"/>
          <c:showLegendKey val="0"/>
          <c:showVal val="0"/>
          <c:showCatName val="1"/>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dirty="0"/>
              <a:t>Percent of Students</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dLbls>
          <c:dLblPos val="outEnd"/>
          <c:showLegendKey val="0"/>
          <c:showVal val="0"/>
          <c:showCatName val="1"/>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dirty="0"/>
              <a:t>Percent of Students</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dLbls>
          <c:dLblPos val="outEnd"/>
          <c:showLegendKey val="0"/>
          <c:showVal val="0"/>
          <c:showCatName val="1"/>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Sheet1!$D$2</c:f>
              <c:strCache>
                <c:ptCount val="1"/>
                <c:pt idx="0">
                  <c:v>Percentage of Students</c:v>
                </c:pt>
              </c:strCache>
            </c:strRef>
          </c:tx>
          <c:spPr>
            <a:solidFill>
              <a:schemeClr val="accent1"/>
            </a:solidFill>
            <a:ln w="6350">
              <a:solidFill>
                <a:schemeClr val="tx1"/>
              </a:solidFill>
            </a:ln>
            <a:effectLst/>
          </c:spPr>
          <c:invertIfNegative val="0"/>
          <c:cat>
            <c:strRef>
              <c:f>Sheet1!$C$3:$C$12</c:f>
              <c:strCache>
                <c:ptCount val="10"/>
                <c:pt idx="0">
                  <c:v>Arts and humanities</c:v>
                </c:pt>
                <c:pt idx="1">
                  <c:v>Biological sciences</c:v>
                </c:pt>
                <c:pt idx="2">
                  <c:v>Business</c:v>
                </c:pt>
                <c:pt idx="3">
                  <c:v>Education</c:v>
                </c:pt>
                <c:pt idx="4">
                  <c:v>Engineering</c:v>
                </c:pt>
                <c:pt idx="5">
                  <c:v>Health professions</c:v>
                </c:pt>
                <c:pt idx="6">
                  <c:v>Math and computer science</c:v>
                </c:pt>
                <c:pt idx="7">
                  <c:v>Other majors and undeclared</c:v>
                </c:pt>
                <c:pt idx="8">
                  <c:v>Physical sciences</c:v>
                </c:pt>
                <c:pt idx="9">
                  <c:v>Social sciences</c:v>
                </c:pt>
              </c:strCache>
            </c:strRef>
          </c:cat>
          <c:val>
            <c:numRef>
              <c:f>Sheet1!$D$3:$D$12</c:f>
              <c:numCache>
                <c:formatCode>General</c:formatCode>
                <c:ptCount val="10"/>
                <c:pt idx="0">
                  <c:v>8.8000000000000007</c:v>
                </c:pt>
                <c:pt idx="1">
                  <c:v>15.5</c:v>
                </c:pt>
                <c:pt idx="2">
                  <c:v>13.8</c:v>
                </c:pt>
                <c:pt idx="3">
                  <c:v>4.4000000000000004</c:v>
                </c:pt>
                <c:pt idx="4">
                  <c:v>11.5</c:v>
                </c:pt>
                <c:pt idx="5">
                  <c:v>11.7</c:v>
                </c:pt>
                <c:pt idx="6">
                  <c:v>6.2</c:v>
                </c:pt>
                <c:pt idx="7">
                  <c:v>13.1</c:v>
                </c:pt>
                <c:pt idx="8">
                  <c:v>2.7</c:v>
                </c:pt>
                <c:pt idx="9">
                  <c:v>11</c:v>
                </c:pt>
              </c:numCache>
            </c:numRef>
          </c:val>
          <c:extLst>
            <c:ext xmlns:c16="http://schemas.microsoft.com/office/drawing/2014/chart" uri="{C3380CC4-5D6E-409C-BE32-E72D297353CC}">
              <c16:uniqueId val="{00000000-3FF9-8947-8768-574F58DEC91B}"/>
            </c:ext>
          </c:extLst>
        </c:ser>
        <c:dLbls>
          <c:showLegendKey val="0"/>
          <c:showVal val="0"/>
          <c:showCatName val="0"/>
          <c:showSerName val="0"/>
          <c:showPercent val="0"/>
          <c:showBubbleSize val="0"/>
        </c:dLbls>
        <c:gapWidth val="219"/>
        <c:overlap val="-27"/>
        <c:axId val="315580096"/>
        <c:axId val="315580488"/>
      </c:barChart>
      <c:catAx>
        <c:axId val="3155800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a:t>Field of Study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15580488"/>
        <c:crosses val="autoZero"/>
        <c:auto val="1"/>
        <c:lblAlgn val="ctr"/>
        <c:lblOffset val="100"/>
        <c:noMultiLvlLbl val="0"/>
      </c:catAx>
      <c:valAx>
        <c:axId val="3155804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a:t>Percent of students who plan</a:t>
                </a:r>
                <a:r>
                  <a:rPr lang="en-US" sz="1200" b="1" baseline="0"/>
                  <a:t> to major</a:t>
                </a:r>
                <a:endParaRPr lang="en-US" sz="1200"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5580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Sheet1!$D$20</c:f>
              <c:strCache>
                <c:ptCount val="1"/>
                <c:pt idx="0">
                  <c:v>Percent of 12-34 Yos Who Have Listened to Each Brand</c:v>
                </c:pt>
              </c:strCache>
            </c:strRef>
          </c:tx>
          <c:spPr>
            <a:solidFill>
              <a:schemeClr val="accent1"/>
            </a:solidFill>
            <a:ln>
              <a:noFill/>
            </a:ln>
            <a:effectLst/>
          </c:spPr>
          <c:invertIfNegative val="0"/>
          <c:cat>
            <c:strRef>
              <c:f>Sheet1!$C$21:$C$27</c:f>
              <c:strCache>
                <c:ptCount val="7"/>
                <c:pt idx="0">
                  <c:v>Spotify</c:v>
                </c:pt>
                <c:pt idx="1">
                  <c:v>Pandora</c:v>
                </c:pt>
                <c:pt idx="2">
                  <c:v>SoundCloud</c:v>
                </c:pt>
                <c:pt idx="3">
                  <c:v>Apple Music</c:v>
                </c:pt>
                <c:pt idx="4">
                  <c:v>iHeartRadio</c:v>
                </c:pt>
                <c:pt idx="5">
                  <c:v>Amazon Music</c:v>
                </c:pt>
                <c:pt idx="6">
                  <c:v>Google Play All Access</c:v>
                </c:pt>
              </c:strCache>
            </c:strRef>
          </c:cat>
          <c:val>
            <c:numRef>
              <c:f>Sheet1!$D$21:$D$27</c:f>
              <c:numCache>
                <c:formatCode>General</c:formatCode>
                <c:ptCount val="7"/>
                <c:pt idx="0">
                  <c:v>46</c:v>
                </c:pt>
                <c:pt idx="1">
                  <c:v>36</c:v>
                </c:pt>
                <c:pt idx="2">
                  <c:v>23</c:v>
                </c:pt>
                <c:pt idx="3">
                  <c:v>20</c:v>
                </c:pt>
                <c:pt idx="4">
                  <c:v>14</c:v>
                </c:pt>
                <c:pt idx="5">
                  <c:v>10</c:v>
                </c:pt>
                <c:pt idx="6">
                  <c:v>8</c:v>
                </c:pt>
              </c:numCache>
            </c:numRef>
          </c:val>
          <c:extLst>
            <c:ext xmlns:c16="http://schemas.microsoft.com/office/drawing/2014/chart" uri="{C3380CC4-5D6E-409C-BE32-E72D297353CC}">
              <c16:uniqueId val="{00000000-B0B3-DF44-BE21-94348BBC1FB9}"/>
            </c:ext>
          </c:extLst>
        </c:ser>
        <c:dLbls>
          <c:showLegendKey val="0"/>
          <c:showVal val="0"/>
          <c:showCatName val="0"/>
          <c:showSerName val="0"/>
          <c:showPercent val="0"/>
          <c:showBubbleSize val="0"/>
        </c:dLbls>
        <c:gapWidth val="219"/>
        <c:overlap val="-27"/>
        <c:axId val="315586368"/>
        <c:axId val="315602440"/>
      </c:barChart>
      <c:catAx>
        <c:axId val="3155863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Audio Brand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315602440"/>
        <c:crosses val="autoZero"/>
        <c:auto val="1"/>
        <c:lblAlgn val="ctr"/>
        <c:lblOffset val="100"/>
        <c:noMultiLvlLbl val="0"/>
      </c:catAx>
      <c:valAx>
        <c:axId val="315602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900" b="1" i="0" baseline="0" dirty="0">
                    <a:effectLst/>
                  </a:rPr>
                  <a:t>Percent of 12-34 YO’s Who Have Listened to Each Brand</a:t>
                </a:r>
                <a:endParaRPr lang="en-US" sz="900" b="1" dirty="0">
                  <a:effectLst/>
                </a:endParaRPr>
              </a:p>
            </c:rich>
          </c:tx>
          <c:layout>
            <c:manualLayout>
              <c:xMode val="edge"/>
              <c:yMode val="edge"/>
              <c:x val="2.1156107054268358E-2"/>
              <c:y val="7.466545375009942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55863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FA9FE1-70D4-4066-9DD0-2A855A263483}" type="datetimeFigureOut">
              <a:rPr lang="en-US" smtClean="0"/>
              <a:pPr/>
              <a:t>9/7/21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11ADA2-894B-4407-8319-11548AF90BCE}" type="slidenum">
              <a:rPr lang="en-US" smtClean="0"/>
              <a:pPr/>
              <a:t>‹#›</a:t>
            </a:fld>
            <a:endParaRPr lang="en-US"/>
          </a:p>
        </p:txBody>
      </p:sp>
    </p:spTree>
    <p:extLst>
      <p:ext uri="{BB962C8B-B14F-4D97-AF65-F5344CB8AC3E}">
        <p14:creationId xmlns:p14="http://schemas.microsoft.com/office/powerpoint/2010/main" val="2784349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74B367E6-F342-4D5D-9A1F-1D12723CA240}" type="datetime1">
              <a:rPr lang="en-US"/>
              <a:pPr/>
              <a:t>9/7/21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C002C7C7-E8DC-4B94-A3DB-4F829F3CE7B5}" type="slidenum">
              <a:rPr lang="en-US"/>
              <a:pPr/>
              <a:t>‹#›</a:t>
            </a:fld>
            <a:endParaRPr lang="en-US"/>
          </a:p>
        </p:txBody>
      </p:sp>
    </p:spTree>
    <p:extLst>
      <p:ext uri="{BB962C8B-B14F-4D97-AF65-F5344CB8AC3E}">
        <p14:creationId xmlns:p14="http://schemas.microsoft.com/office/powerpoint/2010/main" val="377211231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02C7C7-E8DC-4B94-A3DB-4F829F3CE7B5}" type="slidenum">
              <a:rPr lang="en-US" smtClean="0"/>
              <a:pPr/>
              <a:t>6</a:t>
            </a:fld>
            <a:endParaRPr lang="en-US"/>
          </a:p>
        </p:txBody>
      </p:sp>
    </p:spTree>
    <p:extLst>
      <p:ext uri="{BB962C8B-B14F-4D97-AF65-F5344CB8AC3E}">
        <p14:creationId xmlns:p14="http://schemas.microsoft.com/office/powerpoint/2010/main" val="3570504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Basic Practice of Statistics - 3rd Edition</a:t>
            </a:r>
          </a:p>
        </p:txBody>
      </p:sp>
      <p:sp>
        <p:nvSpPr>
          <p:cNvPr id="34818"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Chapter 5</a:t>
            </a:r>
          </a:p>
        </p:txBody>
      </p:sp>
      <p:sp>
        <p:nvSpPr>
          <p:cNvPr id="3481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D02D9E9-5F32-4CF1-AC18-A358EEFE0EB2}" type="slidenum">
              <a:rPr lang="en-US" sz="1200">
                <a:latin typeface="Calibri" pitchFamily="34" charset="0"/>
              </a:rPr>
              <a:pPr eaLnBrk="1" hangingPunct="1"/>
              <a:t>28</a:t>
            </a:fld>
            <a:endParaRPr lang="en-US" sz="1200">
              <a:latin typeface="Calibri" pitchFamily="34" charset="0"/>
            </a:endParaRPr>
          </a:p>
        </p:txBody>
      </p:sp>
      <p:sp>
        <p:nvSpPr>
          <p:cNvPr id="34820" name="Rectangle 2"/>
          <p:cNvSpPr>
            <a:spLocks noGrp="1" noRot="1" noChangeAspect="1" noChangeArrowheads="1" noTextEdit="1"/>
          </p:cNvSpPr>
          <p:nvPr>
            <p:ph type="sldImg"/>
          </p:nvPr>
        </p:nvSpPr>
        <p:spPr bwMode="auto">
          <a:xfrm>
            <a:off x="1150938" y="690563"/>
            <a:ext cx="4556125" cy="34178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Tree>
    <p:extLst>
      <p:ext uri="{BB962C8B-B14F-4D97-AF65-F5344CB8AC3E}">
        <p14:creationId xmlns:p14="http://schemas.microsoft.com/office/powerpoint/2010/main" val="352986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02C7C7-E8DC-4B94-A3DB-4F829F3CE7B5}" type="slidenum">
              <a:rPr lang="en-US" smtClean="0"/>
              <a:pPr/>
              <a:t>7</a:t>
            </a:fld>
            <a:endParaRPr lang="en-US"/>
          </a:p>
        </p:txBody>
      </p:sp>
    </p:spTree>
    <p:extLst>
      <p:ext uri="{BB962C8B-B14F-4D97-AF65-F5344CB8AC3E}">
        <p14:creationId xmlns:p14="http://schemas.microsoft.com/office/powerpoint/2010/main" val="2838433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02C7C7-E8DC-4B94-A3DB-4F829F3CE7B5}" type="slidenum">
              <a:rPr lang="en-US" smtClean="0"/>
              <a:pPr/>
              <a:t>8</a:t>
            </a:fld>
            <a:endParaRPr lang="en-US"/>
          </a:p>
        </p:txBody>
      </p:sp>
    </p:spTree>
    <p:extLst>
      <p:ext uri="{BB962C8B-B14F-4D97-AF65-F5344CB8AC3E}">
        <p14:creationId xmlns:p14="http://schemas.microsoft.com/office/powerpoint/2010/main" val="1965888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02C7C7-E8DC-4B94-A3DB-4F829F3CE7B5}" type="slidenum">
              <a:rPr lang="en-US" smtClean="0"/>
              <a:pPr/>
              <a:t>9</a:t>
            </a:fld>
            <a:endParaRPr lang="en-US"/>
          </a:p>
        </p:txBody>
      </p:sp>
    </p:spTree>
    <p:extLst>
      <p:ext uri="{BB962C8B-B14F-4D97-AF65-F5344CB8AC3E}">
        <p14:creationId xmlns:p14="http://schemas.microsoft.com/office/powerpoint/2010/main" val="2750197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book displays pie chart “slices” in alphabetical order of field of study, without any explanation of what is going on.  Here, the categories in the pie chart are in the same order as those in the table, which is what statistical software typically does.</a:t>
            </a:r>
          </a:p>
        </p:txBody>
      </p:sp>
      <p:sp>
        <p:nvSpPr>
          <p:cNvPr id="4" name="Slide Number Placeholder 3"/>
          <p:cNvSpPr>
            <a:spLocks noGrp="1"/>
          </p:cNvSpPr>
          <p:nvPr>
            <p:ph type="sldNum" sz="quarter" idx="5"/>
          </p:nvPr>
        </p:nvSpPr>
        <p:spPr/>
        <p:txBody>
          <a:bodyPr/>
          <a:lstStyle/>
          <a:p>
            <a:fld id="{C002C7C7-E8DC-4B94-A3DB-4F829F3CE7B5}" type="slidenum">
              <a:rPr lang="en-US" smtClean="0"/>
              <a:pPr/>
              <a:t>11</a:t>
            </a:fld>
            <a:endParaRPr lang="en-US"/>
          </a:p>
        </p:txBody>
      </p:sp>
    </p:spTree>
    <p:extLst>
      <p:ext uri="{BB962C8B-B14F-4D97-AF65-F5344CB8AC3E}">
        <p14:creationId xmlns:p14="http://schemas.microsoft.com/office/powerpoint/2010/main" val="954470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book displays pie chart “slices” in alphabetical order of field of study, without any explanation of what is going on.  Here, the categories in the pie chart are in the same order as those in the table, which is what statistical software typically does.</a:t>
            </a:r>
          </a:p>
        </p:txBody>
      </p:sp>
      <p:sp>
        <p:nvSpPr>
          <p:cNvPr id="4" name="Slide Number Placeholder 3"/>
          <p:cNvSpPr>
            <a:spLocks noGrp="1"/>
          </p:cNvSpPr>
          <p:nvPr>
            <p:ph type="sldNum" sz="quarter" idx="5"/>
          </p:nvPr>
        </p:nvSpPr>
        <p:spPr/>
        <p:txBody>
          <a:bodyPr/>
          <a:lstStyle/>
          <a:p>
            <a:fld id="{C002C7C7-E8DC-4B94-A3DB-4F829F3CE7B5}" type="slidenum">
              <a:rPr lang="en-US" smtClean="0"/>
              <a:pPr/>
              <a:t>12</a:t>
            </a:fld>
            <a:endParaRPr lang="en-US"/>
          </a:p>
        </p:txBody>
      </p:sp>
    </p:spTree>
    <p:extLst>
      <p:ext uri="{BB962C8B-B14F-4D97-AF65-F5344CB8AC3E}">
        <p14:creationId xmlns:p14="http://schemas.microsoft.com/office/powerpoint/2010/main" val="1850378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book displays pie chart “slices” in alphabetical order of field of study, without any explanation of what is going on.  Here, the categories in the pie chart are in the same order as those in the table, which is what statistical software typically does.</a:t>
            </a:r>
          </a:p>
        </p:txBody>
      </p:sp>
      <p:sp>
        <p:nvSpPr>
          <p:cNvPr id="4" name="Slide Number Placeholder 3"/>
          <p:cNvSpPr>
            <a:spLocks noGrp="1"/>
          </p:cNvSpPr>
          <p:nvPr>
            <p:ph type="sldNum" sz="quarter" idx="5"/>
          </p:nvPr>
        </p:nvSpPr>
        <p:spPr/>
        <p:txBody>
          <a:bodyPr/>
          <a:lstStyle/>
          <a:p>
            <a:fld id="{C002C7C7-E8DC-4B94-A3DB-4F829F3CE7B5}" type="slidenum">
              <a:rPr lang="en-US" smtClean="0"/>
              <a:pPr/>
              <a:t>13</a:t>
            </a:fld>
            <a:endParaRPr lang="en-US"/>
          </a:p>
        </p:txBody>
      </p:sp>
    </p:spTree>
    <p:extLst>
      <p:ext uri="{BB962C8B-B14F-4D97-AF65-F5344CB8AC3E}">
        <p14:creationId xmlns:p14="http://schemas.microsoft.com/office/powerpoint/2010/main" val="1969585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Basic Practice of Statistics - 3rd Edition</a:t>
            </a:r>
          </a:p>
        </p:txBody>
      </p:sp>
      <p:sp>
        <p:nvSpPr>
          <p:cNvPr id="34818"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Chapter 5</a:t>
            </a:r>
          </a:p>
        </p:txBody>
      </p:sp>
      <p:sp>
        <p:nvSpPr>
          <p:cNvPr id="3481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D02D9E9-5F32-4CF1-AC18-A358EEFE0EB2}" type="slidenum">
              <a:rPr lang="en-US" sz="1200">
                <a:latin typeface="Calibri" pitchFamily="34" charset="0"/>
              </a:rPr>
              <a:pPr eaLnBrk="1" hangingPunct="1"/>
              <a:t>26</a:t>
            </a:fld>
            <a:endParaRPr lang="en-US" sz="1200">
              <a:latin typeface="Calibri" pitchFamily="34" charset="0"/>
            </a:endParaRPr>
          </a:p>
        </p:txBody>
      </p:sp>
      <p:sp>
        <p:nvSpPr>
          <p:cNvPr id="34820" name="Rectangle 2"/>
          <p:cNvSpPr>
            <a:spLocks noGrp="1" noRot="1" noChangeAspect="1" noChangeArrowheads="1" noTextEdit="1"/>
          </p:cNvSpPr>
          <p:nvPr>
            <p:ph type="sldImg"/>
          </p:nvPr>
        </p:nvSpPr>
        <p:spPr bwMode="auto">
          <a:xfrm>
            <a:off x="1150938" y="690563"/>
            <a:ext cx="4556125" cy="34178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Tree>
    <p:extLst>
      <p:ext uri="{BB962C8B-B14F-4D97-AF65-F5344CB8AC3E}">
        <p14:creationId xmlns:p14="http://schemas.microsoft.com/office/powerpoint/2010/main" val="2222527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Basic Practice of Statistics - 3rd Edition</a:t>
            </a:r>
          </a:p>
        </p:txBody>
      </p:sp>
      <p:sp>
        <p:nvSpPr>
          <p:cNvPr id="34818"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sz="1200">
                <a:latin typeface="Calibri" pitchFamily="34" charset="0"/>
              </a:rPr>
              <a:t>Chapter 5</a:t>
            </a:r>
          </a:p>
        </p:txBody>
      </p:sp>
      <p:sp>
        <p:nvSpPr>
          <p:cNvPr id="3481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D02D9E9-5F32-4CF1-AC18-A358EEFE0EB2}" type="slidenum">
              <a:rPr lang="en-US" sz="1200">
                <a:latin typeface="Calibri" pitchFamily="34" charset="0"/>
              </a:rPr>
              <a:pPr eaLnBrk="1" hangingPunct="1"/>
              <a:t>27</a:t>
            </a:fld>
            <a:endParaRPr lang="en-US" sz="1200">
              <a:latin typeface="Calibri" pitchFamily="34" charset="0"/>
            </a:endParaRPr>
          </a:p>
        </p:txBody>
      </p:sp>
      <p:sp>
        <p:nvSpPr>
          <p:cNvPr id="34820" name="Rectangle 2"/>
          <p:cNvSpPr>
            <a:spLocks noGrp="1" noRot="1" noChangeAspect="1" noChangeArrowheads="1" noTextEdit="1"/>
          </p:cNvSpPr>
          <p:nvPr>
            <p:ph type="sldImg"/>
          </p:nvPr>
        </p:nvSpPr>
        <p:spPr bwMode="auto">
          <a:xfrm>
            <a:off x="1150938" y="690563"/>
            <a:ext cx="4556125" cy="34178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Tree>
    <p:extLst>
      <p:ext uri="{BB962C8B-B14F-4D97-AF65-F5344CB8AC3E}">
        <p14:creationId xmlns:p14="http://schemas.microsoft.com/office/powerpoint/2010/main" val="388436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B1734F9-4E33-425D-8F58-2DC3434CDF9D}" type="datetime1">
              <a:rPr lang="en-US" smtClean="0"/>
              <a:pPr/>
              <a:t>9/7/21</a:t>
            </a:fld>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fld id="{8C5276D6-99EA-4828-9E63-22FC2E1D64C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160DB48-FE02-44EE-AAA6-E02EA3142987}" type="datetime1">
              <a:rPr lang="en-US" smtClean="0"/>
              <a:pPr/>
              <a:t>9/7/21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1177016-9898-4264-9E3C-10D532A96C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7C197B-D997-47B9-8F33-2B3B23C4054C}" type="datetime1">
              <a:rPr lang="en-US" smtClean="0"/>
              <a:pPr/>
              <a:t>9/7/21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A9BE379-891F-4844-8C2C-C94AF01644F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a:t>Click to edit Master title style</a:t>
            </a:r>
          </a:p>
        </p:txBody>
      </p:sp>
      <p:sp>
        <p:nvSpPr>
          <p:cNvPr id="3" name="Text Placeholder 2"/>
          <p:cNvSpPr>
            <a:spLocks noGrp="1"/>
          </p:cNvSpPr>
          <p:nvPr>
            <p:ph type="body" sz="half" idx="1"/>
          </p:nvPr>
        </p:nvSpPr>
        <p:spPr>
          <a:xfrm>
            <a:off x="6858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1450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6715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85800" y="6248400"/>
            <a:ext cx="1905000" cy="457200"/>
          </a:xfrm>
        </p:spPr>
        <p:txBody>
          <a:bodyPr/>
          <a:lstStyle>
            <a:lvl1pPr fontAlgn="auto">
              <a:spcBef>
                <a:spcPts val="0"/>
              </a:spcBef>
              <a:spcAft>
                <a:spcPts val="0"/>
              </a:spcAft>
              <a:defRPr>
                <a:latin typeface="+mn-lt"/>
                <a:ea typeface="+mn-ea"/>
                <a:cs typeface="+mn-cs"/>
              </a:defRPr>
            </a:lvl1pPr>
          </a:lstStyle>
          <a:p>
            <a:pPr>
              <a:defRPr/>
            </a:pPr>
            <a:fld id="{FE061B07-3FBB-40EA-9D43-19F43E2004EA}" type="datetime1">
              <a:rPr lang="en-US" smtClean="0"/>
              <a:pPr>
                <a:defRPr/>
              </a:pPr>
              <a:t>9/7/21</a:t>
            </a:fld>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95379468-59F8-46A1-A571-C9BAB19CCA1B}" type="slidenum">
              <a:rPr lang="en-US"/>
              <a:pPr/>
              <a:t>‹#›</a:t>
            </a:fld>
            <a:endParaRPr lang="en-US"/>
          </a:p>
        </p:txBody>
      </p:sp>
    </p:spTree>
    <p:extLst>
      <p:ext uri="{BB962C8B-B14F-4D97-AF65-F5344CB8AC3E}">
        <p14:creationId xmlns:p14="http://schemas.microsoft.com/office/powerpoint/2010/main" val="476827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a:t>Click to edit Master title style</a:t>
            </a:r>
          </a:p>
        </p:txBody>
      </p:sp>
      <p:sp>
        <p:nvSpPr>
          <p:cNvPr id="3" name="Text Placeholder 2"/>
          <p:cNvSpPr>
            <a:spLocks noGrp="1"/>
          </p:cNvSpPr>
          <p:nvPr>
            <p:ph type="body" sz="half" idx="1"/>
          </p:nvPr>
        </p:nvSpPr>
        <p:spPr>
          <a:xfrm>
            <a:off x="6858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fontAlgn="auto">
              <a:spcBef>
                <a:spcPts val="0"/>
              </a:spcBef>
              <a:spcAft>
                <a:spcPts val="0"/>
              </a:spcAft>
              <a:defRPr>
                <a:latin typeface="+mn-lt"/>
                <a:ea typeface="+mn-ea"/>
                <a:cs typeface="+mn-cs"/>
              </a:defRPr>
            </a:lvl1pPr>
          </a:lstStyle>
          <a:p>
            <a:pPr>
              <a:defRPr/>
            </a:pPr>
            <a:fld id="{F2892513-7E16-4227-98E4-696708C6F00B}" type="datetime1">
              <a:rPr lang="en-US" smtClean="0"/>
              <a:pPr>
                <a:defRPr/>
              </a:pPr>
              <a:t>9/7/21</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D426BD72-E59D-45C8-8D74-766085EC6C9D}" type="slidenum">
              <a:rPr lang="en-US"/>
              <a:pPr/>
              <a:t>‹#›</a:t>
            </a:fld>
            <a:endParaRPr lang="en-US"/>
          </a:p>
        </p:txBody>
      </p:sp>
    </p:spTree>
    <p:extLst>
      <p:ext uri="{BB962C8B-B14F-4D97-AF65-F5344CB8AC3E}">
        <p14:creationId xmlns:p14="http://schemas.microsoft.com/office/powerpoint/2010/main" val="387504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C58C4C-04BA-4639-8690-D131943CBEBD}" type="datetime1">
              <a:rPr lang="en-US" smtClean="0"/>
              <a:pPr/>
              <a:t>9/7/21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6ABAB82-1294-4310-A186-CFE816A071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1686A75-58B2-42AA-A823-851215851C0D}" type="datetime1">
              <a:rPr lang="en-US" smtClean="0"/>
              <a:pPr/>
              <a:t>9/7/21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84FBE4D-FF1F-4A9C-B7A8-A96FC772CF1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8F6D9C5-F6D7-43C9-B98F-19F6D387E58B}" type="datetime1">
              <a:rPr lang="en-US" smtClean="0"/>
              <a:pPr/>
              <a:t>9/7/21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6D04FE6-7944-4D24-9F4C-657C2234246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F5158A6-9479-4BD6-AC64-2976AC1B255A}" type="datetime1">
              <a:rPr lang="en-US" smtClean="0"/>
              <a:pPr/>
              <a:t>9/7/21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7FDA0FB0-3118-4582-9A8D-86D5847114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373044B-4FD1-4275-8793-B78BDE51DFC7}" type="datetime1">
              <a:rPr lang="en-US" smtClean="0"/>
              <a:pPr/>
              <a:t>9/7/21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75E397D-C893-4D84-A690-C05D74D4699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30EF3-DF2C-4327-A707-6FBF949E0271}" type="datetime1">
              <a:rPr lang="en-US" smtClean="0"/>
              <a:pPr/>
              <a:t>9/7/21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02388E98-FC60-4645-B87B-9199CAF7F0F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4672D12-46DD-45D5-8015-C905F3EE029D}" type="datetime1">
              <a:rPr lang="en-US" smtClean="0"/>
              <a:pPr/>
              <a:t>9/7/21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E9D9B0A-8BEE-4747-B037-6DD8EA1866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39CA217-E3BC-48C1-AFBA-890338A91C21}" type="datetime1">
              <a:rPr lang="en-US" smtClean="0"/>
              <a:pPr/>
              <a:t>9/7/21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1279DD0-7C11-453A-B41E-E707FDB7842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3F2BFF9-3AAB-4887-B8B2-CBE878A14BD3}" type="datetime1">
              <a:rPr lang="en-US" smtClean="0"/>
              <a:pPr/>
              <a:t>9/7/21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7BE2B0F-1F4C-4877-BBEA-4FB8ECFCC65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 id="2147484078" r:id="rId13"/>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youtube.com/watch?v=yhX0OR1_Vf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3E4D-FE90-419E-A2D2-62CFEEBEFC31}"/>
              </a:ext>
            </a:extLst>
          </p:cNvPr>
          <p:cNvSpPr>
            <a:spLocks noGrp="1"/>
          </p:cNvSpPr>
          <p:nvPr>
            <p:ph type="ctrTitle"/>
          </p:nvPr>
        </p:nvSpPr>
        <p:spPr>
          <a:xfrm>
            <a:off x="530351" y="1015999"/>
            <a:ext cx="7956423" cy="2692401"/>
          </a:xfrm>
        </p:spPr>
        <p:txBody>
          <a:bodyPr>
            <a:noAutofit/>
          </a:bodyPr>
          <a:lstStyle/>
          <a:p>
            <a:pPr algn="ctr"/>
            <a:r>
              <a:rPr lang="en-US" sz="5000" b="0">
                <a:solidFill>
                  <a:schemeClr val="tx1"/>
                </a:solidFill>
                <a:effectLst/>
                <a:latin typeface="+mn-lt"/>
                <a:ea typeface="Garamond"/>
                <a:cs typeface="Arial" panose="020B0604020202020204" pitchFamily="34" charset="0"/>
                <a:sym typeface="Garamond"/>
              </a:rPr>
              <a:t>The Basic </a:t>
            </a:r>
            <a:r>
              <a:rPr lang="en-US" sz="5000" b="0" dirty="0">
                <a:solidFill>
                  <a:schemeClr val="tx1"/>
                </a:solidFill>
                <a:effectLst/>
                <a:latin typeface="+mn-lt"/>
                <a:ea typeface="Garamond"/>
                <a:cs typeface="Arial" panose="020B0604020202020204" pitchFamily="34" charset="0"/>
                <a:sym typeface="Garamond"/>
              </a:rPr>
              <a:t>Practice of Statistics</a:t>
            </a:r>
            <a:br>
              <a:rPr lang="en-US" sz="5000" b="0" dirty="0">
                <a:solidFill>
                  <a:schemeClr val="tx1"/>
                </a:solidFill>
                <a:effectLst/>
                <a:latin typeface="+mn-lt"/>
                <a:ea typeface="Garamond"/>
                <a:cs typeface="Arial" panose="020B0604020202020204" pitchFamily="34" charset="0"/>
                <a:sym typeface="Garamond"/>
              </a:rPr>
            </a:br>
            <a:r>
              <a:rPr lang="en-US" sz="5000" b="0" dirty="0">
                <a:solidFill>
                  <a:schemeClr val="tx1"/>
                </a:solidFill>
                <a:effectLst/>
                <a:latin typeface="+mn-lt"/>
                <a:ea typeface="Garamond"/>
                <a:cs typeface="Arial" panose="020B0604020202020204" pitchFamily="34" charset="0"/>
                <a:sym typeface="Garamond"/>
              </a:rPr>
              <a:t>Ninth Edition</a:t>
            </a:r>
            <a:br>
              <a:rPr lang="en-US" sz="5000" dirty="0">
                <a:latin typeface="+mn-lt"/>
                <a:ea typeface="Garamond"/>
                <a:cs typeface="Garamond"/>
                <a:sym typeface="Garamond"/>
              </a:rPr>
            </a:br>
            <a:r>
              <a:rPr lang="en-US" sz="3500" b="0" dirty="0">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David S. Moore		William I. </a:t>
            </a:r>
            <a:r>
              <a:rPr lang="en-US" sz="3500" b="0" dirty="0" err="1">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Notz</a:t>
            </a:r>
            <a:r>
              <a:rPr lang="en-US" sz="3500" b="0" dirty="0">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 </a:t>
            </a:r>
            <a:endParaRPr lang="en-AU" sz="3500" b="0" dirty="0">
              <a:solidFill>
                <a:schemeClr val="tx1"/>
              </a:solidFill>
              <a:effectLst>
                <a:outerShdw blurRad="38100" dist="38100" dir="2700000" algn="tl">
                  <a:srgbClr val="000000">
                    <a:alpha val="43137"/>
                  </a:srgbClr>
                </a:outerShdw>
              </a:effectLst>
              <a:latin typeface="+mn-lt"/>
              <a:cs typeface="Arial" panose="020B0604020202020204" pitchFamily="34" charset="0"/>
            </a:endParaRPr>
          </a:p>
        </p:txBody>
      </p:sp>
      <p:sp>
        <p:nvSpPr>
          <p:cNvPr id="5" name="Subtitle 4">
            <a:extLst>
              <a:ext uri="{FF2B5EF4-FFF2-40B4-BE49-F238E27FC236}">
                <a16:creationId xmlns:a16="http://schemas.microsoft.com/office/drawing/2014/main" id="{D1202B21-A31C-412A-929E-65FCF60356E8}"/>
              </a:ext>
            </a:extLst>
          </p:cNvPr>
          <p:cNvSpPr>
            <a:spLocks noGrp="1"/>
          </p:cNvSpPr>
          <p:nvPr>
            <p:ph type="subTitle" idx="1"/>
          </p:nvPr>
        </p:nvSpPr>
        <p:spPr>
          <a:xfrm>
            <a:off x="533400" y="4089400"/>
            <a:ext cx="7854696" cy="1752600"/>
          </a:xfrm>
        </p:spPr>
        <p:txBody>
          <a:bodyPr>
            <a:normAutofit lnSpcReduction="10000"/>
          </a:bodyPr>
          <a:lstStyle/>
          <a:p>
            <a:pPr lvl="0" algn="ctr">
              <a:spcBef>
                <a:spcPts val="0"/>
              </a:spcBef>
              <a:buSzPts val="1300"/>
            </a:pPr>
            <a:r>
              <a:rPr lang="en-US" sz="3000" dirty="0">
                <a:latin typeface="Constantia (Body)"/>
                <a:cs typeface="Arial" panose="020B0604020202020204" pitchFamily="34" charset="0"/>
              </a:rPr>
              <a:t>Chapter 1</a:t>
            </a:r>
          </a:p>
          <a:p>
            <a:pPr lvl="0" algn="ctr">
              <a:spcBef>
                <a:spcPts val="0"/>
              </a:spcBef>
              <a:buSzPts val="1300"/>
            </a:pPr>
            <a:r>
              <a:rPr lang="en-US" sz="3000" dirty="0">
                <a:latin typeface="Constantia (Body)"/>
                <a:cs typeface="Arial" panose="020B0604020202020204" pitchFamily="34" charset="0"/>
              </a:rPr>
              <a:t>Picturing Distributions with Graphs</a:t>
            </a:r>
          </a:p>
          <a:p>
            <a:pPr lvl="0" algn="ctr">
              <a:spcBef>
                <a:spcPts val="0"/>
              </a:spcBef>
              <a:buSzPts val="1300"/>
            </a:pPr>
            <a:endParaRPr lang="en-US" sz="3000" dirty="0">
              <a:latin typeface="Constantia (Body)"/>
              <a:cs typeface="Arial" panose="020B0604020202020204" pitchFamily="34" charset="0"/>
            </a:endParaRPr>
          </a:p>
          <a:p>
            <a:pPr lvl="0" algn="ctr">
              <a:spcBef>
                <a:spcPts val="0"/>
              </a:spcBef>
              <a:buSzPts val="1300"/>
            </a:pPr>
            <a:r>
              <a:rPr lang="en-US" sz="3000" dirty="0">
                <a:latin typeface="Constantia (Body)"/>
                <a:cs typeface="Arial" panose="020B0604020202020204" pitchFamily="34" charset="0"/>
              </a:rPr>
              <a:t>Lecture Slides</a:t>
            </a:r>
          </a:p>
          <a:p>
            <a:endParaRPr lang="en-AU" dirty="0"/>
          </a:p>
        </p:txBody>
      </p:sp>
      <p:sp>
        <p:nvSpPr>
          <p:cNvPr id="6" name="Google Shape;61;p1">
            <a:extLst>
              <a:ext uri="{FF2B5EF4-FFF2-40B4-BE49-F238E27FC236}">
                <a16:creationId xmlns:a16="http://schemas.microsoft.com/office/drawing/2014/main" id="{83FA53AE-898A-463C-BBEE-2D0939AEFF53}"/>
              </a:ext>
            </a:extLst>
          </p:cNvPr>
          <p:cNvSpPr txBox="1"/>
          <p:nvPr/>
        </p:nvSpPr>
        <p:spPr>
          <a:xfrm>
            <a:off x="5715000" y="6223000"/>
            <a:ext cx="3181350" cy="304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dirty="0">
                <a:latin typeface="Arial"/>
                <a:ea typeface="Arial"/>
                <a:cs typeface="Arial"/>
                <a:sym typeface="Arial"/>
              </a:rPr>
              <a:t>© 2021 W. H. Freeman and Company</a:t>
            </a:r>
            <a:endParaRPr dirty="0"/>
          </a:p>
        </p:txBody>
      </p:sp>
    </p:spTree>
    <p:extLst>
      <p:ext uri="{BB962C8B-B14F-4D97-AF65-F5344CB8AC3E}">
        <p14:creationId xmlns:p14="http://schemas.microsoft.com/office/powerpoint/2010/main" val="2822637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19"/>
          <p:cNvSpPr>
            <a:spLocks noGrp="1" noChangeArrowheads="1"/>
          </p:cNvSpPr>
          <p:nvPr>
            <p:ph type="title"/>
          </p:nvPr>
        </p:nvSpPr>
        <p:spPr>
          <a:xfrm>
            <a:off x="685800" y="381000"/>
            <a:ext cx="7772400" cy="1219200"/>
          </a:xfrm>
        </p:spPr>
        <p:txBody>
          <a:bodyPr>
            <a:normAutofit/>
          </a:bodyPr>
          <a:lstStyle/>
          <a:p>
            <a:pPr eaLnBrk="1" hangingPunct="1"/>
            <a:r>
              <a:rPr lang="en-US" dirty="0">
                <a:solidFill>
                  <a:srgbClr val="153B65"/>
                </a:solidFill>
                <a:latin typeface="Gill Sans" charset="0"/>
                <a:ea typeface="ＭＳ Ｐゴシック" pitchFamily="34" charset="-128"/>
              </a:rPr>
              <a:t>Displaying Categorical Data</a:t>
            </a:r>
          </a:p>
        </p:txBody>
      </p:sp>
      <p:sp>
        <p:nvSpPr>
          <p:cNvPr id="23555" name="Rectangle 3"/>
          <p:cNvSpPr>
            <a:spLocks noGrp="1" noChangeArrowheads="1"/>
          </p:cNvSpPr>
          <p:nvPr>
            <p:ph sz="half" idx="2"/>
          </p:nvPr>
        </p:nvSpPr>
        <p:spPr>
          <a:xfrm>
            <a:off x="685800" y="2025129"/>
            <a:ext cx="8238344" cy="4130145"/>
          </a:xfrm>
        </p:spPr>
        <p:txBody>
          <a:bodyPr>
            <a:noAutofit/>
          </a:bodyPr>
          <a:lstStyle/>
          <a:p>
            <a:pPr marL="0" indent="0" eaLnBrk="1" hangingPunct="1">
              <a:spcBef>
                <a:spcPct val="40000"/>
              </a:spcBef>
              <a:buNone/>
            </a:pPr>
            <a:r>
              <a:rPr lang="en-US" dirty="0">
                <a:solidFill>
                  <a:srgbClr val="000000"/>
                </a:solidFill>
                <a:latin typeface="Arial" pitchFamily="34" charset="0"/>
                <a:ea typeface="ＭＳ Ｐゴシック" pitchFamily="34" charset="-128"/>
                <a:cs typeface="Arial" pitchFamily="34" charset="0"/>
              </a:rPr>
              <a:t>The distribution of a categorical variable lists the categories and gives either the count or the percent of individuals who fall into each category.</a:t>
            </a:r>
          </a:p>
          <a:p>
            <a:pPr eaLnBrk="1" hangingPunct="1">
              <a:spcBef>
                <a:spcPct val="40000"/>
              </a:spcBef>
            </a:pPr>
            <a:r>
              <a:rPr lang="en-US" b="1" dirty="0">
                <a:solidFill>
                  <a:srgbClr val="A80000"/>
                </a:solidFill>
                <a:latin typeface="Arial" pitchFamily="34" charset="0"/>
                <a:ea typeface="ＭＳ Ｐゴシック" pitchFamily="34" charset="-128"/>
                <a:cs typeface="Arial" pitchFamily="34" charset="0"/>
              </a:rPr>
              <a:t>Pie charts </a:t>
            </a:r>
            <a:r>
              <a:rPr lang="en-US" dirty="0">
                <a:solidFill>
                  <a:schemeClr val="tx1"/>
                </a:solidFill>
                <a:latin typeface="Arial" pitchFamily="34" charset="0"/>
                <a:ea typeface="ＭＳ Ｐゴシック" pitchFamily="34" charset="-128"/>
                <a:cs typeface="Arial" pitchFamily="34" charset="0"/>
              </a:rPr>
              <a:t>show the distribution of a categorical variable as a </a:t>
            </a:r>
            <a:r>
              <a:rPr lang="en-US" altLang="en-US" dirty="0">
                <a:solidFill>
                  <a:schemeClr val="tx1"/>
                </a:solidFill>
                <a:latin typeface="Arial" pitchFamily="34" charset="0"/>
                <a:ea typeface="ＭＳ Ｐゴシック" pitchFamily="34" charset="-128"/>
                <a:cs typeface="Arial" pitchFamily="34" charset="0"/>
              </a:rPr>
              <a:t>“</a:t>
            </a:r>
            <a:r>
              <a:rPr lang="en-US" dirty="0">
                <a:solidFill>
                  <a:schemeClr val="tx1"/>
                </a:solidFill>
                <a:latin typeface="Arial" pitchFamily="34" charset="0"/>
                <a:ea typeface="ＭＳ Ｐゴシック" pitchFamily="34" charset="-128"/>
                <a:cs typeface="Arial" pitchFamily="34" charset="0"/>
              </a:rPr>
              <a:t>pie</a:t>
            </a:r>
            <a:r>
              <a:rPr lang="en-US" altLang="en-US" dirty="0">
                <a:solidFill>
                  <a:schemeClr val="tx1"/>
                </a:solidFill>
                <a:latin typeface="Arial" pitchFamily="34" charset="0"/>
                <a:ea typeface="ＭＳ Ｐゴシック" pitchFamily="34" charset="-128"/>
                <a:cs typeface="Arial" pitchFamily="34" charset="0"/>
              </a:rPr>
              <a:t>”</a:t>
            </a:r>
            <a:r>
              <a:rPr lang="en-US" dirty="0">
                <a:solidFill>
                  <a:schemeClr val="tx1"/>
                </a:solidFill>
                <a:latin typeface="Arial" pitchFamily="34" charset="0"/>
                <a:ea typeface="ＭＳ Ｐゴシック" pitchFamily="34" charset="-128"/>
                <a:cs typeface="Arial" pitchFamily="34" charset="0"/>
              </a:rPr>
              <a:t> where the sizes of the slices reflect the counts or percents for the categories.</a:t>
            </a:r>
          </a:p>
          <a:p>
            <a:pPr eaLnBrk="1" hangingPunct="1">
              <a:spcBef>
                <a:spcPct val="40000"/>
              </a:spcBef>
            </a:pPr>
            <a:r>
              <a:rPr lang="en-US" b="1" dirty="0">
                <a:solidFill>
                  <a:srgbClr val="A80000"/>
                </a:solidFill>
                <a:latin typeface="Arial" pitchFamily="34" charset="0"/>
                <a:ea typeface="ＭＳ Ｐゴシック" pitchFamily="34" charset="-128"/>
                <a:cs typeface="Arial" pitchFamily="34" charset="0"/>
              </a:rPr>
              <a:t>Bar graphs </a:t>
            </a:r>
            <a:r>
              <a:rPr lang="en-US" dirty="0">
                <a:solidFill>
                  <a:schemeClr val="tx1"/>
                </a:solidFill>
                <a:latin typeface="Arial" pitchFamily="34" charset="0"/>
                <a:ea typeface="ＭＳ Ｐゴシック" pitchFamily="34" charset="-128"/>
                <a:cs typeface="Arial" pitchFamily="34" charset="0"/>
              </a:rPr>
              <a:t>represent each category as a bar whose height shows the category count or percent.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610496" y="243640"/>
            <a:ext cx="8077200" cy="1219200"/>
          </a:xfrm>
        </p:spPr>
        <p:txBody>
          <a:bodyPr/>
          <a:lstStyle/>
          <a:p>
            <a:pPr eaLnBrk="1" hangingPunct="1">
              <a:lnSpc>
                <a:spcPct val="90000"/>
              </a:lnSpc>
            </a:pPr>
            <a:r>
              <a:rPr lang="en-US" dirty="0">
                <a:solidFill>
                  <a:srgbClr val="153B65"/>
                </a:solidFill>
                <a:latin typeface="Gill Sans" charset="0"/>
                <a:ea typeface="ＭＳ Ｐゴシック" pitchFamily="34" charset="-128"/>
              </a:rPr>
              <a:t>Pie Chart</a:t>
            </a:r>
            <a:endParaRPr lang="en-US" sz="3200" dirty="0">
              <a:solidFill>
                <a:srgbClr val="153B65"/>
              </a:solidFill>
              <a:latin typeface="Gill Sans" charset="0"/>
              <a:ea typeface="ＭＳ Ｐゴシック" pitchFamily="34" charset="-128"/>
            </a:endParaRPr>
          </a:p>
        </p:txBody>
      </p:sp>
      <p:sp>
        <p:nvSpPr>
          <p:cNvPr id="10" name="Rectangle 3"/>
          <p:cNvSpPr txBox="1">
            <a:spLocks noChangeArrowheads="1"/>
          </p:cNvSpPr>
          <p:nvPr/>
        </p:nvSpPr>
        <p:spPr>
          <a:xfrm>
            <a:off x="533399" y="1519380"/>
            <a:ext cx="8492067" cy="1232285"/>
          </a:xfrm>
          <a:prstGeom prst="rect">
            <a:avLst/>
          </a:prstGeom>
        </p:spPr>
        <p:txBody>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defTabSz="914400" fontAlgn="auto">
              <a:spcBef>
                <a:spcPct val="40000"/>
              </a:spcBef>
              <a:spcAft>
                <a:spcPts val="0"/>
              </a:spcAft>
              <a:buNone/>
            </a:pPr>
            <a:r>
              <a:rPr lang="en-US" sz="2300" dirty="0">
                <a:solidFill>
                  <a:srgbClr val="000000"/>
                </a:solidFill>
                <a:latin typeface="Arial" pitchFamily="34" charset="0"/>
                <a:ea typeface="ＭＳ Ｐゴシック" pitchFamily="34" charset="-128"/>
                <a:cs typeface="Arial" pitchFamily="34" charset="0"/>
              </a:rPr>
              <a:t>EXAMPLE: What do the 1.5 million full-time first-year students plan to study? Here are data on the percents of post-secondary first-year students who plan to major in several discipline areas.</a:t>
            </a:r>
            <a:endParaRPr lang="en-US" sz="2300" dirty="0">
              <a:latin typeface="Arial" pitchFamily="34" charset="0"/>
              <a:ea typeface="ＭＳ Ｐゴシック" pitchFamily="34" charset="-128"/>
              <a:cs typeface="Arial" pitchFamily="34" charset="0"/>
            </a:endParaRPr>
          </a:p>
        </p:txBody>
      </p:sp>
      <p:graphicFrame>
        <p:nvGraphicFramePr>
          <p:cNvPr id="14" name="Chart 13" descr="The chart is a circle divided into ten slices of different sizes, each labeled with one of the following fields of study. Arts or humanities, biological sciences, business, education, engineering, health professions, math and computer sciences, other, physical sciences, social sciences. The size of each slice is relative to the percentage of students choosing that field. For example, the slice for biological sciences occupies 15.5 percent of the pie because 15.5 percent of students plan to major in biological sciences. The slice for biological sciences is the largest slice on the chart, followed by business, other, and then health professions. Education and physical sciences are the two smallest slices on the pie, occupying 4.4 percent and 2.7 percent, respectively.">
            <a:extLst>
              <a:ext uri="{FF2B5EF4-FFF2-40B4-BE49-F238E27FC236}">
                <a16:creationId xmlns:a16="http://schemas.microsoft.com/office/drawing/2014/main" id="{77C9CC2D-7072-CE41-B0C4-E56FD4274E8C}"/>
              </a:ext>
            </a:extLst>
          </p:cNvPr>
          <p:cNvGraphicFramePr>
            <a:graphicFrameLocks/>
          </p:cNvGraphicFramePr>
          <p:nvPr>
            <p:extLst>
              <p:ext uri="{D42A27DB-BD31-4B8C-83A1-F6EECF244321}">
                <p14:modId xmlns:p14="http://schemas.microsoft.com/office/powerpoint/2010/main" val="1090690390"/>
              </p:ext>
            </p:extLst>
          </p:nvPr>
        </p:nvGraphicFramePr>
        <p:xfrm>
          <a:off x="4512301" y="2656570"/>
          <a:ext cx="4413986" cy="4201429"/>
        </p:xfrm>
        <a:graphic>
          <a:graphicData uri="http://schemas.openxmlformats.org/drawingml/2006/chart">
            <c:chart xmlns:c="http://schemas.openxmlformats.org/drawingml/2006/chart" xmlns:r="http://schemas.openxmlformats.org/officeDocument/2006/relationships" r:id="rId3"/>
          </a:graphicData>
        </a:graphic>
      </p:graphicFrame>
      <p:grpSp>
        <p:nvGrpSpPr>
          <p:cNvPr id="20" name="Group 19" descr="The total of 98.8 in the table is highlighted and noted to be a rounding error.">
            <a:extLst>
              <a:ext uri="{FF2B5EF4-FFF2-40B4-BE49-F238E27FC236}">
                <a16:creationId xmlns:a16="http://schemas.microsoft.com/office/drawing/2014/main" id="{0E5E004D-C215-2E46-8F78-C5D2723A8B87}"/>
              </a:ext>
            </a:extLst>
          </p:cNvPr>
          <p:cNvGrpSpPr/>
          <p:nvPr/>
        </p:nvGrpSpPr>
        <p:grpSpPr>
          <a:xfrm>
            <a:off x="3258108" y="6032808"/>
            <a:ext cx="1410447" cy="569813"/>
            <a:chOff x="2601358" y="5908184"/>
            <a:chExt cx="1410447" cy="569813"/>
          </a:xfrm>
        </p:grpSpPr>
        <p:sp>
          <p:nvSpPr>
            <p:cNvPr id="15" name="Right Brace 14">
              <a:extLst>
                <a:ext uri="{FF2B5EF4-FFF2-40B4-BE49-F238E27FC236}">
                  <a16:creationId xmlns:a16="http://schemas.microsoft.com/office/drawing/2014/main" id="{4E5B21FC-6A73-E245-BE91-6A155D5EA7C0}"/>
                </a:ext>
              </a:extLst>
            </p:cNvPr>
            <p:cNvSpPr/>
            <p:nvPr/>
          </p:nvSpPr>
          <p:spPr>
            <a:xfrm>
              <a:off x="3608553" y="5908184"/>
              <a:ext cx="119968" cy="2616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Curved Left Arrow 17">
              <a:extLst>
                <a:ext uri="{FF2B5EF4-FFF2-40B4-BE49-F238E27FC236}">
                  <a16:creationId xmlns:a16="http://schemas.microsoft.com/office/drawing/2014/main" id="{4DB69B06-3FE5-D547-863E-AD9A201768F6}"/>
                </a:ext>
              </a:extLst>
            </p:cNvPr>
            <p:cNvSpPr/>
            <p:nvPr/>
          </p:nvSpPr>
          <p:spPr>
            <a:xfrm rot="361830">
              <a:off x="3763554" y="6033145"/>
              <a:ext cx="72987" cy="342547"/>
            </a:xfrm>
            <a:prstGeom prst="curvedLeftArrow">
              <a:avLst/>
            </a:prstGeom>
            <a:ln w="3175">
              <a:tailEnd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F7F1CF7-01D5-3B41-B629-1C65B71154C2}"/>
                </a:ext>
              </a:extLst>
            </p:cNvPr>
            <p:cNvSpPr txBox="1"/>
            <p:nvPr/>
          </p:nvSpPr>
          <p:spPr>
            <a:xfrm>
              <a:off x="2601358" y="6216387"/>
              <a:ext cx="1410447" cy="261610"/>
            </a:xfrm>
            <a:prstGeom prst="rect">
              <a:avLst/>
            </a:prstGeom>
            <a:noFill/>
          </p:spPr>
          <p:txBody>
            <a:bodyPr wrap="square" rtlCol="0">
              <a:spAutoFit/>
            </a:bodyPr>
            <a:lstStyle/>
            <a:p>
              <a:r>
                <a:rPr lang="en-US" sz="1100" dirty="0"/>
                <a:t>rounding error</a:t>
              </a:r>
            </a:p>
          </p:txBody>
        </p:sp>
      </p:grpSp>
      <p:graphicFrame>
        <p:nvGraphicFramePr>
          <p:cNvPr id="2" name="Table 1"/>
          <p:cNvGraphicFramePr>
            <a:graphicFrameLocks noGrp="1"/>
          </p:cNvGraphicFramePr>
          <p:nvPr>
            <p:extLst>
              <p:ext uri="{D42A27DB-BD31-4B8C-83A1-F6EECF244321}">
                <p14:modId xmlns:p14="http://schemas.microsoft.com/office/powerpoint/2010/main" val="2273216389"/>
              </p:ext>
            </p:extLst>
          </p:nvPr>
        </p:nvGraphicFramePr>
        <p:xfrm>
          <a:off x="195943" y="2756492"/>
          <a:ext cx="4075748" cy="3556000"/>
        </p:xfrm>
        <a:graphic>
          <a:graphicData uri="http://schemas.openxmlformats.org/drawingml/2006/table">
            <a:tbl>
              <a:tblPr firstRow="1" bandRow="1">
                <a:tableStyleId>{5C22544A-7EE6-4342-B048-85BDC9FD1C3A}</a:tableStyleId>
              </a:tblPr>
              <a:tblGrid>
                <a:gridCol w="2373630">
                  <a:extLst>
                    <a:ext uri="{9D8B030D-6E8A-4147-A177-3AD203B41FA5}">
                      <a16:colId xmlns:a16="http://schemas.microsoft.com/office/drawing/2014/main" val="20000"/>
                    </a:ext>
                  </a:extLst>
                </a:gridCol>
                <a:gridCol w="1702118">
                  <a:extLst>
                    <a:ext uri="{9D8B030D-6E8A-4147-A177-3AD203B41FA5}">
                      <a16:colId xmlns:a16="http://schemas.microsoft.com/office/drawing/2014/main" val="20001"/>
                    </a:ext>
                  </a:extLst>
                </a:gridCol>
              </a:tblGrid>
              <a:tr h="370840">
                <a:tc>
                  <a:txBody>
                    <a:bodyPr/>
                    <a:lstStyle/>
                    <a:p>
                      <a:r>
                        <a:rPr lang="en-US" sz="1300" dirty="0">
                          <a:solidFill>
                            <a:schemeClr val="tx1"/>
                          </a:solidFill>
                          <a:latin typeface="Arial" panose="020B0604020202020204" pitchFamily="34" charset="0"/>
                          <a:cs typeface="Arial" panose="020B0604020202020204" pitchFamily="34" charset="0"/>
                        </a:rPr>
                        <a:t>Field</a:t>
                      </a:r>
                      <a:r>
                        <a:rPr lang="en-US" sz="1300" baseline="0" dirty="0">
                          <a:solidFill>
                            <a:schemeClr val="tx1"/>
                          </a:solidFill>
                          <a:latin typeface="Arial" panose="020B0604020202020204" pitchFamily="34" charset="0"/>
                          <a:cs typeface="Arial" panose="020B0604020202020204" pitchFamily="34" charset="0"/>
                        </a:rPr>
                        <a:t> of Study</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latin typeface="Arial" panose="020B0604020202020204" pitchFamily="34" charset="0"/>
                          <a:cs typeface="Arial" panose="020B0604020202020204" pitchFamily="34" charset="0"/>
                        </a:rPr>
                        <a:t>Percent of 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66319">
                <a:tc>
                  <a:txBody>
                    <a:bodyPr/>
                    <a:lstStyle/>
                    <a:p>
                      <a:r>
                        <a:rPr lang="en-US" sz="1300" dirty="0">
                          <a:solidFill>
                            <a:schemeClr val="tx1"/>
                          </a:solidFill>
                          <a:latin typeface="Arial" panose="020B0604020202020204" pitchFamily="34" charset="0"/>
                          <a:cs typeface="Arial" panose="020B0604020202020204" pitchFamily="34" charset="0"/>
                        </a:rPr>
                        <a:t>Biological sciences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latin typeface="Arial" panose="020B0604020202020204" pitchFamily="34" charset="0"/>
                          <a:cs typeface="Arial" panose="020B0604020202020204" pitchFamily="34" charset="0"/>
                        </a:rPr>
                        <a:t>15.5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42321">
                <a:tc>
                  <a:txBody>
                    <a:bodyPr/>
                    <a:lstStyle/>
                    <a:p>
                      <a:r>
                        <a:rPr lang="en-US" sz="1300" dirty="0">
                          <a:solidFill>
                            <a:schemeClr val="tx1"/>
                          </a:solidFill>
                          <a:latin typeface="Arial" panose="020B0604020202020204" pitchFamily="34" charset="0"/>
                          <a:cs typeface="Arial" panose="020B0604020202020204" pitchFamily="34" charset="0"/>
                        </a:rPr>
                        <a:t>Business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latin typeface="Arial" panose="020B0604020202020204" pitchFamily="34" charset="0"/>
                          <a:cs typeface="Arial" panose="020B0604020202020204" pitchFamily="34" charset="0"/>
                        </a:rPr>
                        <a:t>13.8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0874">
                <a:tc>
                  <a:txBody>
                    <a:bodyPr/>
                    <a:lstStyle/>
                    <a:p>
                      <a:r>
                        <a:rPr lang="en-US" sz="1300" dirty="0">
                          <a:solidFill>
                            <a:schemeClr val="tx1"/>
                          </a:solidFill>
                          <a:latin typeface="Arial" panose="020B0604020202020204" pitchFamily="34" charset="0"/>
                          <a:cs typeface="Arial" panose="020B0604020202020204" pitchFamily="34" charset="0"/>
                        </a:rPr>
                        <a:t>Health professions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latin typeface="Arial" panose="020B0604020202020204" pitchFamily="34" charset="0"/>
                          <a:cs typeface="Arial" panose="020B0604020202020204" pitchFamily="34" charset="0"/>
                        </a:rPr>
                        <a:t>11.7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67896">
                <a:tc>
                  <a:txBody>
                    <a:bodyPr/>
                    <a:lstStyle/>
                    <a:p>
                      <a:r>
                        <a:rPr lang="en-US" sz="1300" dirty="0">
                          <a:solidFill>
                            <a:schemeClr val="tx1"/>
                          </a:solidFill>
                          <a:latin typeface="Arial" panose="020B0604020202020204" pitchFamily="34" charset="0"/>
                          <a:cs typeface="Arial" panose="020B0604020202020204" pitchFamily="34" charset="0"/>
                        </a:rPr>
                        <a:t>Engineering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latin typeface="Arial" panose="020B0604020202020204" pitchFamily="34" charset="0"/>
                          <a:cs typeface="Arial" panose="020B0604020202020204" pitchFamily="34"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4728">
                <a:tc>
                  <a:txBody>
                    <a:bodyPr/>
                    <a:lstStyle/>
                    <a:p>
                      <a:r>
                        <a:rPr lang="en-US" sz="1300" dirty="0">
                          <a:solidFill>
                            <a:schemeClr val="tx1"/>
                          </a:solidFill>
                          <a:latin typeface="Arial" panose="020B0604020202020204" pitchFamily="34" charset="0"/>
                          <a:cs typeface="Arial" panose="020B0604020202020204" pitchFamily="34" charset="0"/>
                        </a:rPr>
                        <a:t>Social sciences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latin typeface="Arial" panose="020B0604020202020204" pitchFamily="34" charset="0"/>
                          <a:cs typeface="Arial" panose="020B0604020202020204" pitchFamily="34"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58437">
                <a:tc>
                  <a:txBody>
                    <a:bodyPr/>
                    <a:lstStyle/>
                    <a:p>
                      <a:r>
                        <a:rPr lang="en-US" sz="1300" dirty="0">
                          <a:solidFill>
                            <a:schemeClr val="tx1"/>
                          </a:solidFill>
                          <a:latin typeface="Arial" panose="020B0604020202020204" pitchFamily="34" charset="0"/>
                          <a:cs typeface="Arial" panose="020B0604020202020204" pitchFamily="34" charset="0"/>
                        </a:rPr>
                        <a:t>Arts and humanities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latin typeface="Arial" panose="020B0604020202020204" pitchFamily="34" charset="0"/>
                          <a:cs typeface="Arial" panose="020B0604020202020204" pitchFamily="34" charset="0"/>
                        </a:rPr>
                        <a:t>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63166">
                <a:tc>
                  <a:txBody>
                    <a:bodyPr/>
                    <a:lstStyle/>
                    <a:p>
                      <a:r>
                        <a:rPr lang="en-US" sz="1300" dirty="0">
                          <a:solidFill>
                            <a:schemeClr val="tx1"/>
                          </a:solidFill>
                          <a:latin typeface="Arial" panose="020B0604020202020204" pitchFamily="34" charset="0"/>
                          <a:cs typeface="Arial" panose="020B0604020202020204" pitchFamily="34" charset="0"/>
                        </a:rPr>
                        <a:t>Math and computer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latin typeface="Arial" panose="020B0604020202020204" pitchFamily="34" charset="0"/>
                          <a:cs typeface="Arial" panose="020B0604020202020204" pitchFamily="34" charset="0"/>
                        </a:rPr>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57386">
                <a:tc>
                  <a:txBody>
                    <a:bodyPr/>
                    <a:lstStyle/>
                    <a:p>
                      <a:r>
                        <a:rPr lang="en-US" sz="1300" dirty="0">
                          <a:solidFill>
                            <a:schemeClr val="tx1"/>
                          </a:solidFill>
                          <a:latin typeface="Arial" panose="020B0604020202020204" pitchFamily="34" charset="0"/>
                          <a:cs typeface="Arial" panose="020B0604020202020204" pitchFamily="34" charset="0"/>
                        </a:rPr>
                        <a:t>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latin typeface="Arial" panose="020B0604020202020204" pitchFamily="34" charset="0"/>
                          <a:cs typeface="Arial" panose="020B0604020202020204" pitchFamily="34"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62115">
                <a:tc>
                  <a:txBody>
                    <a:bodyPr/>
                    <a:lstStyle/>
                    <a:p>
                      <a:r>
                        <a:rPr lang="en-US" sz="1300" dirty="0">
                          <a:solidFill>
                            <a:schemeClr val="tx1"/>
                          </a:solidFill>
                          <a:latin typeface="Arial" panose="020B0604020202020204" pitchFamily="34" charset="0"/>
                          <a:cs typeface="Arial" panose="020B0604020202020204" pitchFamily="34" charset="0"/>
                        </a:rPr>
                        <a:t>Physical sciences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latin typeface="Arial" panose="020B0604020202020204" pitchFamily="34" charset="0"/>
                          <a:cs typeface="Arial" panose="020B0604020202020204" pitchFamily="34"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56335">
                <a:tc>
                  <a:txBody>
                    <a:bodyPr/>
                    <a:lstStyle/>
                    <a:p>
                      <a:r>
                        <a:rPr lang="en-US" sz="1300" dirty="0">
                          <a:solidFill>
                            <a:schemeClr val="tx1"/>
                          </a:solidFill>
                          <a:latin typeface="Arial" panose="020B0604020202020204" pitchFamily="34" charset="0"/>
                          <a:cs typeface="Arial" panose="020B0604020202020204" pitchFamily="34" charset="0"/>
                        </a:rPr>
                        <a:t>Other majors and undeclared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latin typeface="Arial" panose="020B0604020202020204" pitchFamily="34" charset="0"/>
                          <a:cs typeface="Arial" panose="020B0604020202020204" pitchFamily="34" charset="0"/>
                        </a:rPr>
                        <a:t>13.1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50554">
                <a:tc>
                  <a:txBody>
                    <a:bodyPr/>
                    <a:lstStyle/>
                    <a:p>
                      <a:r>
                        <a:rPr lang="en-US" sz="1300" dirty="0">
                          <a:solidFill>
                            <a:schemeClr val="tx1"/>
                          </a:solidFill>
                          <a:latin typeface="Arial" panose="020B0604020202020204" pitchFamily="34" charset="0"/>
                          <a:cs typeface="Arial" panose="020B0604020202020204" pitchFamily="34" charset="0"/>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latin typeface="Arial" panose="020B0604020202020204" pitchFamily="34" charset="0"/>
                          <a:cs typeface="Arial" panose="020B0604020202020204" pitchFamily="34" charset="0"/>
                        </a:rPr>
                        <a:t>98.7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descr="The chart is a circle divided into ten slices of different sizes, each labeled with one of the following fields of study. Arts or humanities, biological sciences, business, education, engineering, health professions, math and computer sciences, other, physical sciences, social sciences. The size of each slice is relative to the percentage of students choosing that field. For example, the slice for biological sciences occupies 15.5 percent of the pie because 15.5 percent of students plan to major in biological sciences. The slice for biological sciences is the largest slice on the chart, followed by business, other, and then health professions. Education and physical sciences are the two smallest slices on the pie, occupying 4.4 percent and 2.7 percent, respectively.">
            <a:extLst>
              <a:ext uri="{FF2B5EF4-FFF2-40B4-BE49-F238E27FC236}">
                <a16:creationId xmlns:a16="http://schemas.microsoft.com/office/drawing/2014/main" id="{77C9CC2D-7072-CE41-B0C4-E56FD4274E8C}"/>
              </a:ext>
            </a:extLst>
          </p:cNvPr>
          <p:cNvGraphicFramePr>
            <a:graphicFrameLocks/>
          </p:cNvGraphicFramePr>
          <p:nvPr/>
        </p:nvGraphicFramePr>
        <p:xfrm>
          <a:off x="4512301" y="2656570"/>
          <a:ext cx="4413986" cy="4201429"/>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2">
            <a:extLst>
              <a:ext uri="{FF2B5EF4-FFF2-40B4-BE49-F238E27FC236}">
                <a16:creationId xmlns:a16="http://schemas.microsoft.com/office/drawing/2014/main" id="{DC226B4B-B0C5-7342-9961-04EF6F778A47}"/>
              </a:ext>
            </a:extLst>
          </p:cNvPr>
          <p:cNvSpPr>
            <a:spLocks noGrp="1" noChangeArrowheads="1"/>
          </p:cNvSpPr>
          <p:nvPr>
            <p:ph type="title"/>
          </p:nvPr>
        </p:nvSpPr>
        <p:spPr>
          <a:xfrm>
            <a:off x="610496" y="243640"/>
            <a:ext cx="8077200" cy="1219200"/>
          </a:xfrm>
        </p:spPr>
        <p:txBody>
          <a:bodyPr>
            <a:normAutofit fontScale="90000"/>
          </a:bodyPr>
          <a:lstStyle/>
          <a:p>
            <a:pPr eaLnBrk="1" hangingPunct="1">
              <a:lnSpc>
                <a:spcPct val="90000"/>
              </a:lnSpc>
            </a:pPr>
            <a:r>
              <a:rPr lang="en-US" dirty="0">
                <a:solidFill>
                  <a:srgbClr val="153B65"/>
                </a:solidFill>
                <a:latin typeface="Gill Sans" charset="0"/>
                <a:ea typeface="ＭＳ Ｐゴシック" pitchFamily="34" charset="-128"/>
              </a:rPr>
              <a:t>Lab tutorial – </a:t>
            </a:r>
            <a:r>
              <a:rPr lang="en-US" dirty="0" err="1">
                <a:solidFill>
                  <a:srgbClr val="153B65"/>
                </a:solidFill>
                <a:latin typeface="Gill Sans" charset="0"/>
                <a:ea typeface="ＭＳ Ｐゴシック" pitchFamily="34" charset="-128"/>
              </a:rPr>
              <a:t>Jupyter</a:t>
            </a:r>
            <a:r>
              <a:rPr lang="en-US" dirty="0">
                <a:solidFill>
                  <a:srgbClr val="153B65"/>
                </a:solidFill>
                <a:latin typeface="Gill Sans" charset="0"/>
                <a:ea typeface="ＭＳ Ｐゴシック" pitchFamily="34" charset="-128"/>
              </a:rPr>
              <a:t> Notebook</a:t>
            </a:r>
            <a:endParaRPr lang="en-US" sz="3200" dirty="0">
              <a:solidFill>
                <a:srgbClr val="153B65"/>
              </a:solidFill>
              <a:latin typeface="Gill Sans" charset="0"/>
              <a:ea typeface="ＭＳ Ｐゴシック" pitchFamily="34" charset="-128"/>
            </a:endParaRPr>
          </a:p>
        </p:txBody>
      </p:sp>
      <p:pic>
        <p:nvPicPr>
          <p:cNvPr id="6" name="Picture 5" descr="Graphical user interface, text, application, email&#10;&#10;Description automatically generated">
            <a:extLst>
              <a:ext uri="{FF2B5EF4-FFF2-40B4-BE49-F238E27FC236}">
                <a16:creationId xmlns:a16="http://schemas.microsoft.com/office/drawing/2014/main" id="{5D731F3E-8B38-4346-85B6-3E58EC880A2F}"/>
              </a:ext>
            </a:extLst>
          </p:cNvPr>
          <p:cNvPicPr>
            <a:picLocks noChangeAspect="1"/>
          </p:cNvPicPr>
          <p:nvPr/>
        </p:nvPicPr>
        <p:blipFill>
          <a:blip r:embed="rId4"/>
          <a:stretch>
            <a:fillRect/>
          </a:stretch>
        </p:blipFill>
        <p:spPr>
          <a:xfrm>
            <a:off x="0" y="1878400"/>
            <a:ext cx="9144000" cy="3540112"/>
          </a:xfrm>
          <a:prstGeom prst="rect">
            <a:avLst/>
          </a:prstGeom>
        </p:spPr>
      </p:pic>
    </p:spTree>
    <p:extLst>
      <p:ext uri="{BB962C8B-B14F-4D97-AF65-F5344CB8AC3E}">
        <p14:creationId xmlns:p14="http://schemas.microsoft.com/office/powerpoint/2010/main" val="4212671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descr="The chart is a circle divided into ten slices of different sizes, each labeled with one of the following fields of study. Arts or humanities, biological sciences, business, education, engineering, health professions, math and computer sciences, other, physical sciences, social sciences. The size of each slice is relative to the percentage of students choosing that field. For example, the slice for biological sciences occupies 15.5 percent of the pie because 15.5 percent of students plan to major in biological sciences. The slice for biological sciences is the largest slice on the chart, followed by business, other, and then health professions. Education and physical sciences are the two smallest slices on the pie, occupying 4.4 percent and 2.7 percent, respectively.">
            <a:extLst>
              <a:ext uri="{FF2B5EF4-FFF2-40B4-BE49-F238E27FC236}">
                <a16:creationId xmlns:a16="http://schemas.microsoft.com/office/drawing/2014/main" id="{77C9CC2D-7072-CE41-B0C4-E56FD4274E8C}"/>
              </a:ext>
            </a:extLst>
          </p:cNvPr>
          <p:cNvGraphicFramePr>
            <a:graphicFrameLocks/>
          </p:cNvGraphicFramePr>
          <p:nvPr/>
        </p:nvGraphicFramePr>
        <p:xfrm>
          <a:off x="4512301" y="2656570"/>
          <a:ext cx="4413986" cy="4201429"/>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2">
            <a:extLst>
              <a:ext uri="{FF2B5EF4-FFF2-40B4-BE49-F238E27FC236}">
                <a16:creationId xmlns:a16="http://schemas.microsoft.com/office/drawing/2014/main" id="{DC226B4B-B0C5-7342-9961-04EF6F778A47}"/>
              </a:ext>
            </a:extLst>
          </p:cNvPr>
          <p:cNvSpPr>
            <a:spLocks noGrp="1" noChangeArrowheads="1"/>
          </p:cNvSpPr>
          <p:nvPr>
            <p:ph type="title"/>
          </p:nvPr>
        </p:nvSpPr>
        <p:spPr>
          <a:xfrm>
            <a:off x="610496" y="243640"/>
            <a:ext cx="8077200" cy="1219200"/>
          </a:xfrm>
        </p:spPr>
        <p:txBody>
          <a:bodyPr>
            <a:normAutofit fontScale="90000"/>
          </a:bodyPr>
          <a:lstStyle/>
          <a:p>
            <a:pPr eaLnBrk="1" hangingPunct="1">
              <a:lnSpc>
                <a:spcPct val="90000"/>
              </a:lnSpc>
            </a:pPr>
            <a:r>
              <a:rPr lang="en-US" dirty="0">
                <a:solidFill>
                  <a:srgbClr val="153B65"/>
                </a:solidFill>
                <a:latin typeface="Gill Sans" charset="0"/>
                <a:ea typeface="ＭＳ Ｐゴシック" pitchFamily="34" charset="-128"/>
              </a:rPr>
              <a:t>Lab tutorial – </a:t>
            </a:r>
            <a:r>
              <a:rPr lang="en-US" dirty="0" err="1">
                <a:solidFill>
                  <a:srgbClr val="153B65"/>
                </a:solidFill>
                <a:latin typeface="Gill Sans" charset="0"/>
                <a:ea typeface="ＭＳ Ｐゴシック" pitchFamily="34" charset="-128"/>
              </a:rPr>
              <a:t>Jupyter</a:t>
            </a:r>
            <a:r>
              <a:rPr lang="en-US" dirty="0">
                <a:solidFill>
                  <a:srgbClr val="153B65"/>
                </a:solidFill>
                <a:latin typeface="Gill Sans" charset="0"/>
                <a:ea typeface="ＭＳ Ｐゴシック" pitchFamily="34" charset="-128"/>
              </a:rPr>
              <a:t> Notebook</a:t>
            </a:r>
            <a:endParaRPr lang="en-US" sz="3200" dirty="0">
              <a:solidFill>
                <a:srgbClr val="153B65"/>
              </a:solidFill>
              <a:latin typeface="Gill Sans" charset="0"/>
              <a:ea typeface="ＭＳ Ｐゴシック" pitchFamily="34" charset="-128"/>
            </a:endParaRPr>
          </a:p>
        </p:txBody>
      </p:sp>
      <p:pic>
        <p:nvPicPr>
          <p:cNvPr id="3" name="Picture 2" descr="Graphical user interface, text, application&#10;&#10;Description automatically generated">
            <a:extLst>
              <a:ext uri="{FF2B5EF4-FFF2-40B4-BE49-F238E27FC236}">
                <a16:creationId xmlns:a16="http://schemas.microsoft.com/office/drawing/2014/main" id="{CFA8D48B-7E65-4D49-8B3E-C839571CB9E1}"/>
              </a:ext>
            </a:extLst>
          </p:cNvPr>
          <p:cNvPicPr>
            <a:picLocks noChangeAspect="1"/>
          </p:cNvPicPr>
          <p:nvPr/>
        </p:nvPicPr>
        <p:blipFill>
          <a:blip r:embed="rId4"/>
          <a:stretch>
            <a:fillRect/>
          </a:stretch>
        </p:blipFill>
        <p:spPr>
          <a:xfrm>
            <a:off x="39596" y="1914144"/>
            <a:ext cx="8945410" cy="3971316"/>
          </a:xfrm>
          <a:prstGeom prst="rect">
            <a:avLst/>
          </a:prstGeom>
        </p:spPr>
      </p:pic>
    </p:spTree>
    <p:extLst>
      <p:ext uri="{BB962C8B-B14F-4D97-AF65-F5344CB8AC3E}">
        <p14:creationId xmlns:p14="http://schemas.microsoft.com/office/powerpoint/2010/main" val="1861214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610496" y="635000"/>
            <a:ext cx="8077200" cy="999066"/>
          </a:xfrm>
        </p:spPr>
        <p:txBody>
          <a:bodyPr/>
          <a:lstStyle/>
          <a:p>
            <a:pPr eaLnBrk="1" hangingPunct="1">
              <a:lnSpc>
                <a:spcPct val="90000"/>
              </a:lnSpc>
            </a:pPr>
            <a:r>
              <a:rPr lang="en-US" dirty="0">
                <a:solidFill>
                  <a:srgbClr val="153B65"/>
                </a:solidFill>
                <a:latin typeface="Gill Sans" charset="0"/>
                <a:ea typeface="ＭＳ Ｐゴシック" pitchFamily="34" charset="-128"/>
              </a:rPr>
              <a:t>Pie Charts or Bar Graphs</a:t>
            </a:r>
            <a:endParaRPr lang="en-US" sz="3200" dirty="0">
              <a:solidFill>
                <a:srgbClr val="153B65"/>
              </a:solidFill>
              <a:latin typeface="Gill Sans" charset="0"/>
              <a:ea typeface="ＭＳ Ｐゴシック" pitchFamily="34" charset="-128"/>
            </a:endParaRPr>
          </a:p>
        </p:txBody>
      </p:sp>
      <p:sp>
        <p:nvSpPr>
          <p:cNvPr id="10" name="Rectangle 3"/>
          <p:cNvSpPr txBox="1">
            <a:spLocks noChangeArrowheads="1"/>
          </p:cNvSpPr>
          <p:nvPr/>
        </p:nvSpPr>
        <p:spPr>
          <a:xfrm>
            <a:off x="548791" y="1697176"/>
            <a:ext cx="8408942" cy="1139157"/>
          </a:xfrm>
          <a:prstGeom prst="rect">
            <a:avLst/>
          </a:prstGeom>
        </p:spPr>
        <p:txBody>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defTabSz="914400" fontAlgn="auto">
              <a:spcBef>
                <a:spcPct val="40000"/>
              </a:spcBef>
              <a:spcAft>
                <a:spcPts val="0"/>
              </a:spcAft>
              <a:buNone/>
            </a:pPr>
            <a:r>
              <a:rPr lang="en-US" sz="2300" dirty="0">
                <a:solidFill>
                  <a:srgbClr val="000000"/>
                </a:solidFill>
                <a:latin typeface="Arial" pitchFamily="34" charset="0"/>
                <a:ea typeface="ＭＳ Ｐゴシック" pitchFamily="34" charset="-128"/>
                <a:cs typeface="Arial" pitchFamily="34" charset="0"/>
              </a:rPr>
              <a:t>EXAMPLE (cont’d): Here are data on the percents of post-secondary first-year students who plan to major in several discipline areas, now alphabetized by field of study.</a:t>
            </a:r>
            <a:endParaRPr lang="en-US" sz="2300" dirty="0">
              <a:latin typeface="Arial" pitchFamily="34" charset="0"/>
              <a:ea typeface="ＭＳ Ｐゴシック" pitchFamily="34" charset="-128"/>
              <a:cs typeface="Arial" pitchFamily="34" charset="0"/>
            </a:endParaRPr>
          </a:p>
        </p:txBody>
      </p:sp>
      <p:graphicFrame>
        <p:nvGraphicFramePr>
          <p:cNvPr id="6" name="Chart 5" descr="The graph has a horizontal axis representing field of study, with 10 fields listed, and a vertical axis representing percentage of students who plan to major, with a scale from 0 to 20 in increments of 5. Bars rise from each field on the x axis to a corresponding value on the y axis. For example, the bar for health professions has height 11.7 percent because 11.7 percent of students plan to major in the health professions. On graph a, the fields of study are listed alphabetically, with values as follows. Arts and humanities, 8.8 percent. Biological sciences, 15.5 percent. Business, 13.8 percent. Education, 4.4 percent. Engineering, 11.5 percent. Health professions, 11.7 percent. Math and computer sciences, 6.2 percent. Other, 13.1 percent. Physical sciences, 2.7 percent. Social sciences, 11.0 percent. ">
            <a:extLst>
              <a:ext uri="{FF2B5EF4-FFF2-40B4-BE49-F238E27FC236}">
                <a16:creationId xmlns:a16="http://schemas.microsoft.com/office/drawing/2014/main" id="{52C2E4EA-D10B-A141-9CD0-B9865231F7C3}"/>
              </a:ext>
            </a:extLst>
          </p:cNvPr>
          <p:cNvGraphicFramePr>
            <a:graphicFrameLocks/>
          </p:cNvGraphicFramePr>
          <p:nvPr>
            <p:extLst>
              <p:ext uri="{D42A27DB-BD31-4B8C-83A1-F6EECF244321}">
                <p14:modId xmlns:p14="http://schemas.microsoft.com/office/powerpoint/2010/main" val="4091445994"/>
              </p:ext>
            </p:extLst>
          </p:nvPr>
        </p:nvGraphicFramePr>
        <p:xfrm>
          <a:off x="3369365" y="2836333"/>
          <a:ext cx="5774634" cy="40216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27218030"/>
              </p:ext>
            </p:extLst>
          </p:nvPr>
        </p:nvGraphicFramePr>
        <p:xfrm>
          <a:off x="77914" y="3167163"/>
          <a:ext cx="3197860" cy="2991936"/>
        </p:xfrm>
        <a:graphic>
          <a:graphicData uri="http://schemas.openxmlformats.org/drawingml/2006/table">
            <a:tbl>
              <a:tblPr firstRow="1" bandRow="1">
                <a:tableStyleId>{5C22544A-7EE6-4342-B048-85BDC9FD1C3A}</a:tableStyleId>
              </a:tblPr>
              <a:tblGrid>
                <a:gridCol w="1852930">
                  <a:extLst>
                    <a:ext uri="{9D8B030D-6E8A-4147-A177-3AD203B41FA5}">
                      <a16:colId xmlns:a16="http://schemas.microsoft.com/office/drawing/2014/main" val="20000"/>
                    </a:ext>
                  </a:extLst>
                </a:gridCol>
                <a:gridCol w="1344930">
                  <a:extLst>
                    <a:ext uri="{9D8B030D-6E8A-4147-A177-3AD203B41FA5}">
                      <a16:colId xmlns:a16="http://schemas.microsoft.com/office/drawing/2014/main" val="20001"/>
                    </a:ext>
                  </a:extLst>
                </a:gridCol>
              </a:tblGrid>
              <a:tr h="370840">
                <a:tc>
                  <a:txBody>
                    <a:bodyPr/>
                    <a:lstStyle/>
                    <a:p>
                      <a:r>
                        <a:rPr lang="en-US" sz="1000" dirty="0">
                          <a:solidFill>
                            <a:schemeClr val="tx1"/>
                          </a:solidFill>
                          <a:latin typeface="Arial" panose="020B0604020202020204" pitchFamily="34" charset="0"/>
                          <a:cs typeface="Arial" panose="020B0604020202020204" pitchFamily="34" charset="0"/>
                        </a:rPr>
                        <a:t>Field</a:t>
                      </a:r>
                      <a:r>
                        <a:rPr lang="en-US" sz="1000" baseline="0" dirty="0">
                          <a:solidFill>
                            <a:schemeClr val="tx1"/>
                          </a:solidFill>
                          <a:latin typeface="Arial" panose="020B0604020202020204" pitchFamily="34" charset="0"/>
                          <a:cs typeface="Arial" panose="020B0604020202020204" pitchFamily="34" charset="0"/>
                        </a:rPr>
                        <a:t> of Study</a:t>
                      </a: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1"/>
                          </a:solidFill>
                          <a:latin typeface="Arial" panose="020B0604020202020204" pitchFamily="34" charset="0"/>
                          <a:cs typeface="Arial" panose="020B0604020202020204" pitchFamily="34" charset="0"/>
                        </a:rPr>
                        <a:t>Percent of 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66319">
                <a:tc>
                  <a:txBody>
                    <a:bodyPr/>
                    <a:lstStyle/>
                    <a:p>
                      <a:r>
                        <a:rPr lang="en-US" sz="1000" dirty="0">
                          <a:solidFill>
                            <a:schemeClr val="tx1"/>
                          </a:solidFill>
                          <a:latin typeface="Arial" panose="020B0604020202020204" pitchFamily="34" charset="0"/>
                          <a:cs typeface="Arial" panose="020B0604020202020204" pitchFamily="34" charset="0"/>
                        </a:rPr>
                        <a:t>Biological sciences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1"/>
                          </a:solidFill>
                          <a:latin typeface="Arial" panose="020B0604020202020204" pitchFamily="34" charset="0"/>
                          <a:cs typeface="Arial" panose="020B0604020202020204" pitchFamily="34" charset="0"/>
                        </a:rPr>
                        <a:t>15.5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42321">
                <a:tc>
                  <a:txBody>
                    <a:bodyPr/>
                    <a:lstStyle/>
                    <a:p>
                      <a:r>
                        <a:rPr lang="en-US" sz="1000" dirty="0">
                          <a:solidFill>
                            <a:schemeClr val="tx1"/>
                          </a:solidFill>
                          <a:latin typeface="Arial" panose="020B0604020202020204" pitchFamily="34" charset="0"/>
                          <a:cs typeface="Arial" panose="020B0604020202020204" pitchFamily="34" charset="0"/>
                        </a:rPr>
                        <a:t>Business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1"/>
                          </a:solidFill>
                          <a:latin typeface="Arial" panose="020B0604020202020204" pitchFamily="34" charset="0"/>
                          <a:cs typeface="Arial" panose="020B0604020202020204" pitchFamily="34" charset="0"/>
                        </a:rPr>
                        <a:t>13.8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0874">
                <a:tc>
                  <a:txBody>
                    <a:bodyPr/>
                    <a:lstStyle/>
                    <a:p>
                      <a:r>
                        <a:rPr lang="en-US" sz="1000" dirty="0">
                          <a:solidFill>
                            <a:schemeClr val="tx1"/>
                          </a:solidFill>
                          <a:latin typeface="Arial" panose="020B0604020202020204" pitchFamily="34" charset="0"/>
                          <a:cs typeface="Arial" panose="020B0604020202020204" pitchFamily="34" charset="0"/>
                        </a:rPr>
                        <a:t>Health professions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1"/>
                          </a:solidFill>
                          <a:latin typeface="Arial" panose="020B0604020202020204" pitchFamily="34" charset="0"/>
                          <a:cs typeface="Arial" panose="020B0604020202020204" pitchFamily="34" charset="0"/>
                        </a:rPr>
                        <a:t>11.7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67896">
                <a:tc>
                  <a:txBody>
                    <a:bodyPr/>
                    <a:lstStyle/>
                    <a:p>
                      <a:r>
                        <a:rPr lang="en-US" sz="1000" dirty="0">
                          <a:solidFill>
                            <a:schemeClr val="tx1"/>
                          </a:solidFill>
                          <a:latin typeface="Arial" panose="020B0604020202020204" pitchFamily="34" charset="0"/>
                          <a:cs typeface="Arial" panose="020B0604020202020204" pitchFamily="34" charset="0"/>
                        </a:rPr>
                        <a:t>Engineering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1"/>
                          </a:solidFill>
                          <a:latin typeface="Arial" panose="020B0604020202020204" pitchFamily="34" charset="0"/>
                          <a:cs typeface="Arial" panose="020B0604020202020204" pitchFamily="34"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4728">
                <a:tc>
                  <a:txBody>
                    <a:bodyPr/>
                    <a:lstStyle/>
                    <a:p>
                      <a:r>
                        <a:rPr lang="en-US" sz="1000" dirty="0">
                          <a:solidFill>
                            <a:schemeClr val="tx1"/>
                          </a:solidFill>
                          <a:latin typeface="Arial" panose="020B0604020202020204" pitchFamily="34" charset="0"/>
                          <a:cs typeface="Arial" panose="020B0604020202020204" pitchFamily="34" charset="0"/>
                        </a:rPr>
                        <a:t>Social sciences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1"/>
                          </a:solidFill>
                          <a:latin typeface="Arial" panose="020B0604020202020204" pitchFamily="34" charset="0"/>
                          <a:cs typeface="Arial" panose="020B0604020202020204" pitchFamily="34"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58437">
                <a:tc>
                  <a:txBody>
                    <a:bodyPr/>
                    <a:lstStyle/>
                    <a:p>
                      <a:r>
                        <a:rPr lang="en-US" sz="1000" dirty="0">
                          <a:solidFill>
                            <a:schemeClr val="tx1"/>
                          </a:solidFill>
                          <a:latin typeface="Arial" panose="020B0604020202020204" pitchFamily="34" charset="0"/>
                          <a:cs typeface="Arial" panose="020B0604020202020204" pitchFamily="34" charset="0"/>
                        </a:rPr>
                        <a:t>Arts and humanities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1"/>
                          </a:solidFill>
                          <a:latin typeface="Arial" panose="020B0604020202020204" pitchFamily="34" charset="0"/>
                          <a:cs typeface="Arial" panose="020B0604020202020204" pitchFamily="34" charset="0"/>
                        </a:rPr>
                        <a:t>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63166">
                <a:tc>
                  <a:txBody>
                    <a:bodyPr/>
                    <a:lstStyle/>
                    <a:p>
                      <a:r>
                        <a:rPr lang="en-US" sz="1000" dirty="0">
                          <a:solidFill>
                            <a:schemeClr val="tx1"/>
                          </a:solidFill>
                          <a:latin typeface="Arial" panose="020B0604020202020204" pitchFamily="34" charset="0"/>
                          <a:cs typeface="Arial" panose="020B0604020202020204" pitchFamily="34" charset="0"/>
                        </a:rPr>
                        <a:t>Math and computer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1"/>
                          </a:solidFill>
                          <a:latin typeface="Arial" panose="020B0604020202020204" pitchFamily="34" charset="0"/>
                          <a:cs typeface="Arial" panose="020B0604020202020204" pitchFamily="34" charset="0"/>
                        </a:rPr>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57386">
                <a:tc>
                  <a:txBody>
                    <a:bodyPr/>
                    <a:lstStyle/>
                    <a:p>
                      <a:r>
                        <a:rPr lang="en-US" sz="1000" dirty="0">
                          <a:solidFill>
                            <a:schemeClr val="tx1"/>
                          </a:solidFill>
                          <a:latin typeface="Arial" panose="020B0604020202020204" pitchFamily="34" charset="0"/>
                          <a:cs typeface="Arial" panose="020B0604020202020204" pitchFamily="34" charset="0"/>
                        </a:rPr>
                        <a:t>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1"/>
                          </a:solidFill>
                          <a:latin typeface="Arial" panose="020B0604020202020204" pitchFamily="34" charset="0"/>
                          <a:cs typeface="Arial" panose="020B0604020202020204" pitchFamily="34"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62115">
                <a:tc>
                  <a:txBody>
                    <a:bodyPr/>
                    <a:lstStyle/>
                    <a:p>
                      <a:r>
                        <a:rPr lang="en-US" sz="1000" dirty="0">
                          <a:solidFill>
                            <a:schemeClr val="tx1"/>
                          </a:solidFill>
                          <a:latin typeface="Arial" panose="020B0604020202020204" pitchFamily="34" charset="0"/>
                          <a:cs typeface="Arial" panose="020B0604020202020204" pitchFamily="34" charset="0"/>
                        </a:rPr>
                        <a:t>Physical sciences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1"/>
                          </a:solidFill>
                          <a:latin typeface="Arial" panose="020B0604020202020204" pitchFamily="34" charset="0"/>
                          <a:cs typeface="Arial" panose="020B0604020202020204" pitchFamily="34"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56335">
                <a:tc>
                  <a:txBody>
                    <a:bodyPr/>
                    <a:lstStyle/>
                    <a:p>
                      <a:r>
                        <a:rPr lang="en-US" sz="1000" dirty="0">
                          <a:solidFill>
                            <a:schemeClr val="tx1"/>
                          </a:solidFill>
                          <a:latin typeface="Arial" panose="020B0604020202020204" pitchFamily="34" charset="0"/>
                          <a:cs typeface="Arial" panose="020B0604020202020204" pitchFamily="34" charset="0"/>
                        </a:rPr>
                        <a:t>Other majors and undeclared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tx1"/>
                          </a:solidFill>
                          <a:latin typeface="Arial" panose="020B0604020202020204" pitchFamily="34" charset="0"/>
                          <a:cs typeface="Arial" panose="020B0604020202020204" pitchFamily="34" charset="0"/>
                        </a:rPr>
                        <a:t>13.1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511123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610496" y="235173"/>
            <a:ext cx="8077200" cy="1219200"/>
          </a:xfrm>
        </p:spPr>
        <p:txBody>
          <a:bodyPr/>
          <a:lstStyle/>
          <a:p>
            <a:pPr eaLnBrk="1" hangingPunct="1">
              <a:lnSpc>
                <a:spcPct val="90000"/>
              </a:lnSpc>
            </a:pPr>
            <a:r>
              <a:rPr lang="en-US" dirty="0">
                <a:solidFill>
                  <a:srgbClr val="153B65"/>
                </a:solidFill>
                <a:latin typeface="Gill Sans" charset="0"/>
                <a:ea typeface="ＭＳ Ｐゴシック" pitchFamily="34" charset="-128"/>
              </a:rPr>
              <a:t>Bar Graphs </a:t>
            </a:r>
            <a:r>
              <a:rPr lang="en-US" i="1" dirty="0">
                <a:solidFill>
                  <a:srgbClr val="153B65"/>
                </a:solidFill>
                <a:latin typeface="Gill Sans" charset="0"/>
                <a:ea typeface="ＭＳ Ｐゴシック" pitchFamily="34" charset="-128"/>
              </a:rPr>
              <a:t>Only</a:t>
            </a:r>
            <a:endParaRPr lang="en-US" sz="3200" i="1" dirty="0">
              <a:solidFill>
                <a:srgbClr val="153B65"/>
              </a:solidFill>
              <a:latin typeface="Gill Sans" charset="0"/>
              <a:ea typeface="ＭＳ Ｐゴシック" pitchFamily="34" charset="-128"/>
            </a:endParaRPr>
          </a:p>
        </p:txBody>
      </p:sp>
      <p:sp>
        <p:nvSpPr>
          <p:cNvPr id="10" name="Rectangle 3"/>
          <p:cNvSpPr txBox="1">
            <a:spLocks noChangeArrowheads="1"/>
          </p:cNvSpPr>
          <p:nvPr/>
        </p:nvSpPr>
        <p:spPr>
          <a:xfrm>
            <a:off x="557258" y="1493979"/>
            <a:ext cx="7469143" cy="938839"/>
          </a:xfrm>
          <a:prstGeom prst="rect">
            <a:avLst/>
          </a:prstGeom>
        </p:spPr>
        <p:txBody>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defTabSz="914400" fontAlgn="auto">
              <a:spcBef>
                <a:spcPct val="40000"/>
              </a:spcBef>
              <a:spcAft>
                <a:spcPts val="0"/>
              </a:spcAft>
              <a:buNone/>
            </a:pPr>
            <a:r>
              <a:rPr lang="en-US" sz="2200" dirty="0">
                <a:solidFill>
                  <a:srgbClr val="000000"/>
                </a:solidFill>
                <a:latin typeface="Arial" pitchFamily="34" charset="0"/>
                <a:ea typeface="ＭＳ Ｐゴシック" pitchFamily="34" charset="-128"/>
                <a:cs typeface="Arial" pitchFamily="34" charset="0"/>
              </a:rPr>
              <a:t>EXAMPLE: What sources do Americans aged 12–34 years use to keep up to date and learn about music?</a:t>
            </a:r>
            <a:endParaRPr lang="en-US" sz="2200" dirty="0">
              <a:latin typeface="Arial" pitchFamily="34" charset="0"/>
              <a:ea typeface="ＭＳ Ｐゴシック" pitchFamily="34" charset="-128"/>
              <a:cs typeface="Arial" pitchFamily="34" charset="0"/>
            </a:endParaRPr>
          </a:p>
        </p:txBody>
      </p:sp>
      <p:sp>
        <p:nvSpPr>
          <p:cNvPr id="9" name="TextBox 8"/>
          <p:cNvSpPr txBox="1"/>
          <p:nvPr/>
        </p:nvSpPr>
        <p:spPr>
          <a:xfrm>
            <a:off x="1512123" y="6195838"/>
            <a:ext cx="6613540" cy="369332"/>
          </a:xfrm>
          <a:prstGeom prst="rect">
            <a:avLst/>
          </a:prstGeom>
          <a:noFill/>
        </p:spPr>
        <p:txBody>
          <a:bodyPr wrap="square" rtlCol="0">
            <a:spAutoFit/>
          </a:bodyPr>
          <a:lstStyle/>
          <a:p>
            <a:r>
              <a:rPr lang="en-US" dirty="0"/>
              <a:t>Note: For bar graphs, percents don’t </a:t>
            </a:r>
            <a:r>
              <a:rPr lang="en-US" b="1" i="1" dirty="0"/>
              <a:t>necessarily</a:t>
            </a:r>
            <a:r>
              <a:rPr lang="en-US" dirty="0"/>
              <a:t> add to 100.</a:t>
            </a:r>
          </a:p>
        </p:txBody>
      </p:sp>
      <p:graphicFrame>
        <p:nvGraphicFramePr>
          <p:cNvPr id="16" name="Chart 15" descr="The bar graph plots percent who listened to brand on the vertical axis, ranging from 0 to 50 in increments of 10, versus audio brand on the horizontal axis, with seven brands listed. The bars are arranged in descending order with values as follows.  Spotify, 46 percent. Pandora, 36 percent. Sound Cloud, 23 percent. Apple Music, 20 percent. i Heart Radio, 14 percent. Amazon Music, 10 percent. Google Play All Access, 8 percent.">
            <a:extLst>
              <a:ext uri="{FF2B5EF4-FFF2-40B4-BE49-F238E27FC236}">
                <a16:creationId xmlns:a16="http://schemas.microsoft.com/office/drawing/2014/main" id="{A79D7318-492B-3C43-BB9A-5D508D78C6C7}"/>
              </a:ext>
            </a:extLst>
          </p:cNvPr>
          <p:cNvGraphicFramePr>
            <a:graphicFrameLocks/>
          </p:cNvGraphicFramePr>
          <p:nvPr>
            <p:extLst>
              <p:ext uri="{D42A27DB-BD31-4B8C-83A1-F6EECF244321}">
                <p14:modId xmlns:p14="http://schemas.microsoft.com/office/powerpoint/2010/main" val="240454493"/>
              </p:ext>
            </p:extLst>
          </p:nvPr>
        </p:nvGraphicFramePr>
        <p:xfrm>
          <a:off x="3546909" y="2107933"/>
          <a:ext cx="5404586" cy="40233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38145785"/>
              </p:ext>
            </p:extLst>
          </p:nvPr>
        </p:nvGraphicFramePr>
        <p:xfrm>
          <a:off x="163285" y="2486315"/>
          <a:ext cx="3341915" cy="3418840"/>
        </p:xfrm>
        <a:graphic>
          <a:graphicData uri="http://schemas.openxmlformats.org/drawingml/2006/table">
            <a:tbl>
              <a:tblPr firstRow="1" bandRow="1">
                <a:tableStyleId>{5C22544A-7EE6-4342-B048-85BDC9FD1C3A}</a:tableStyleId>
              </a:tblPr>
              <a:tblGrid>
                <a:gridCol w="1780604">
                  <a:extLst>
                    <a:ext uri="{9D8B030D-6E8A-4147-A177-3AD203B41FA5}">
                      <a16:colId xmlns:a16="http://schemas.microsoft.com/office/drawing/2014/main" val="20000"/>
                    </a:ext>
                  </a:extLst>
                </a:gridCol>
                <a:gridCol w="1561311">
                  <a:extLst>
                    <a:ext uri="{9D8B030D-6E8A-4147-A177-3AD203B41FA5}">
                      <a16:colId xmlns:a16="http://schemas.microsoft.com/office/drawing/2014/main" val="20001"/>
                    </a:ext>
                  </a:extLst>
                </a:gridCol>
              </a:tblGrid>
              <a:tr h="670715">
                <a:tc>
                  <a:txBody>
                    <a:bodyPr/>
                    <a:lstStyle/>
                    <a:p>
                      <a:r>
                        <a:rPr lang="en-US" sz="1200" dirty="0">
                          <a:solidFill>
                            <a:schemeClr val="tx1"/>
                          </a:solidFill>
                          <a:latin typeface="Arial" panose="020B0604020202020204" pitchFamily="34" charset="0"/>
                          <a:cs typeface="Arial" panose="020B0604020202020204" pitchFamily="34" charset="0"/>
                        </a:rPr>
                        <a:t>Brand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Percent</a:t>
                      </a:r>
                      <a:r>
                        <a:rPr lang="en-US" sz="1200" baseline="0" dirty="0">
                          <a:solidFill>
                            <a:schemeClr val="tx1"/>
                          </a:solidFill>
                          <a:latin typeface="Arial" panose="020B0604020202020204" pitchFamily="34" charset="0"/>
                          <a:cs typeface="Arial" panose="020B0604020202020204" pitchFamily="34" charset="0"/>
                        </a:rPr>
                        <a:t> of 12-34s Who Have Listened to Each Brand</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200" dirty="0">
                          <a:solidFill>
                            <a:schemeClr val="tx1"/>
                          </a:solidFill>
                          <a:latin typeface="Arial" panose="020B0604020202020204" pitchFamily="34" charset="0"/>
                          <a:cs typeface="Arial" panose="020B0604020202020204" pitchFamily="34" charset="0"/>
                        </a:rPr>
                        <a:t>Pandora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200" dirty="0">
                          <a:solidFill>
                            <a:schemeClr val="tx1"/>
                          </a:solidFill>
                          <a:latin typeface="Arial" panose="020B0604020202020204" pitchFamily="34" charset="0"/>
                          <a:cs typeface="Arial" panose="020B0604020202020204" pitchFamily="34" charset="0"/>
                        </a:rPr>
                        <a:t>Spotify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200" dirty="0" err="1">
                          <a:solidFill>
                            <a:schemeClr val="tx1"/>
                          </a:solidFill>
                          <a:latin typeface="Arial" panose="020B0604020202020204" pitchFamily="34" charset="0"/>
                          <a:cs typeface="Arial" panose="020B0604020202020204" pitchFamily="34" charset="0"/>
                        </a:rPr>
                        <a:t>iHeartRadio</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1200" dirty="0">
                          <a:solidFill>
                            <a:schemeClr val="tx1"/>
                          </a:solidFill>
                          <a:latin typeface="Arial" panose="020B0604020202020204" pitchFamily="34" charset="0"/>
                          <a:cs typeface="Arial" panose="020B0604020202020204" pitchFamily="34" charset="0"/>
                        </a:rPr>
                        <a:t>Apple Music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r>
                        <a:rPr lang="en-US" sz="1200" dirty="0">
                          <a:solidFill>
                            <a:schemeClr val="tx1"/>
                          </a:solidFill>
                          <a:latin typeface="Arial" panose="020B0604020202020204" pitchFamily="34" charset="0"/>
                          <a:cs typeface="Arial" panose="020B0604020202020204" pitchFamily="34" charset="0"/>
                        </a:rPr>
                        <a:t>Amazon Music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r>
                        <a:rPr lang="en-US" sz="1200" dirty="0" err="1">
                          <a:solidFill>
                            <a:schemeClr val="tx1"/>
                          </a:solidFill>
                          <a:latin typeface="Arial" panose="020B0604020202020204" pitchFamily="34" charset="0"/>
                          <a:cs typeface="Arial" panose="020B0604020202020204" pitchFamily="34" charset="0"/>
                        </a:rPr>
                        <a:t>SoundCloud</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r>
                        <a:rPr lang="en-US" sz="1200" dirty="0">
                          <a:solidFill>
                            <a:schemeClr val="tx1"/>
                          </a:solidFill>
                          <a:latin typeface="Arial" panose="020B0604020202020204" pitchFamily="34" charset="0"/>
                          <a:cs typeface="Arial" panose="020B0604020202020204" pitchFamily="34" charset="0"/>
                        </a:rPr>
                        <a:t>Google</a:t>
                      </a:r>
                      <a:r>
                        <a:rPr lang="en-US" sz="1200" baseline="0" dirty="0">
                          <a:solidFill>
                            <a:schemeClr val="tx1"/>
                          </a:solidFill>
                          <a:latin typeface="Arial" panose="020B0604020202020204" pitchFamily="34" charset="0"/>
                          <a:cs typeface="Arial" panose="020B0604020202020204" pitchFamily="34" charset="0"/>
                        </a:rPr>
                        <a:t> Play All Access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Arial" panose="020B0604020202020204" pitchFamily="34" charset="0"/>
                          <a:cs typeface="Arial" panose="020B0604020202020204" pitchFamily="34"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83510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6"/>
          <p:cNvSpPr>
            <a:spLocks noGrp="1" noChangeArrowheads="1"/>
          </p:cNvSpPr>
          <p:nvPr>
            <p:ph type="title"/>
          </p:nvPr>
        </p:nvSpPr>
        <p:spPr>
          <a:xfrm>
            <a:off x="571500" y="529170"/>
            <a:ext cx="7772400" cy="914400"/>
          </a:xfrm>
        </p:spPr>
        <p:txBody>
          <a:bodyPr/>
          <a:lstStyle/>
          <a:p>
            <a:pPr eaLnBrk="1" hangingPunct="1"/>
            <a:r>
              <a:rPr lang="en-US" dirty="0">
                <a:solidFill>
                  <a:srgbClr val="153B65"/>
                </a:solidFill>
                <a:latin typeface="Gill Sans" charset="0"/>
                <a:ea typeface="ＭＳ Ｐゴシック" pitchFamily="34" charset="-128"/>
              </a:rPr>
              <a:t>Quantitative Data</a:t>
            </a:r>
          </a:p>
        </p:txBody>
      </p:sp>
      <p:sp>
        <p:nvSpPr>
          <p:cNvPr id="18435" name="Rectangle 3"/>
          <p:cNvSpPr>
            <a:spLocks noGrp="1" noChangeArrowheads="1"/>
          </p:cNvSpPr>
          <p:nvPr>
            <p:ph idx="1"/>
          </p:nvPr>
        </p:nvSpPr>
        <p:spPr>
          <a:xfrm>
            <a:off x="469901" y="1553633"/>
            <a:ext cx="8153400" cy="5143500"/>
          </a:xfrm>
        </p:spPr>
        <p:txBody>
          <a:bodyPr>
            <a:normAutofit fontScale="92500" lnSpcReduction="20000"/>
          </a:bodyPr>
          <a:lstStyle/>
          <a:p>
            <a:pPr marL="0" indent="0">
              <a:spcAft>
                <a:spcPts val="1200"/>
              </a:spcAft>
              <a:buNone/>
            </a:pPr>
            <a:r>
              <a:rPr lang="en-US" sz="3000" dirty="0">
                <a:latin typeface="Arial" pitchFamily="34" charset="0"/>
                <a:ea typeface="ＭＳ Ｐゴシック" pitchFamily="34" charset="-128"/>
                <a:cs typeface="Arial" pitchFamily="34" charset="0"/>
              </a:rPr>
              <a:t>The distribution of a quantitative variable tells us what values the variable takes on and how often it takes on those values.</a:t>
            </a:r>
          </a:p>
          <a:p>
            <a:pPr>
              <a:spcAft>
                <a:spcPts val="1200"/>
              </a:spcAft>
            </a:pPr>
            <a:r>
              <a:rPr lang="en-US" sz="3000" dirty="0">
                <a:solidFill>
                  <a:srgbClr val="A80000"/>
                </a:solidFill>
                <a:latin typeface="Arial" pitchFamily="34" charset="0"/>
                <a:ea typeface="ＭＳ Ｐゴシック" pitchFamily="34" charset="-128"/>
                <a:cs typeface="Arial" pitchFamily="34" charset="0"/>
              </a:rPr>
              <a:t>Histograms </a:t>
            </a:r>
            <a:r>
              <a:rPr lang="en-US" sz="3000" dirty="0">
                <a:solidFill>
                  <a:schemeClr val="tx1"/>
                </a:solidFill>
                <a:latin typeface="Arial" pitchFamily="34" charset="0"/>
                <a:ea typeface="ＭＳ Ｐゴシック" pitchFamily="34" charset="-128"/>
                <a:cs typeface="Arial" pitchFamily="34" charset="0"/>
              </a:rPr>
              <a:t>show the distribution of a quantitative variable by using bars where the height of each bar represents the number of individuals who take on a value within a particular class/interval.</a:t>
            </a:r>
          </a:p>
          <a:p>
            <a:pPr>
              <a:spcAft>
                <a:spcPts val="1200"/>
              </a:spcAft>
            </a:pPr>
            <a:r>
              <a:rPr lang="en-US" sz="3000" dirty="0">
                <a:solidFill>
                  <a:srgbClr val="A80000"/>
                </a:solidFill>
                <a:latin typeface="Arial" pitchFamily="34" charset="0"/>
                <a:ea typeface="ＭＳ Ｐゴシック" pitchFamily="34" charset="-128"/>
                <a:cs typeface="Arial" pitchFamily="34" charset="0"/>
              </a:rPr>
              <a:t>Stemplots</a:t>
            </a:r>
            <a:r>
              <a:rPr lang="en-US" sz="3000" dirty="0">
                <a:solidFill>
                  <a:srgbClr val="FF0000"/>
                </a:solidFill>
                <a:latin typeface="Arial" pitchFamily="34" charset="0"/>
                <a:ea typeface="ＭＳ Ｐゴシック" pitchFamily="34" charset="-128"/>
                <a:cs typeface="Arial" pitchFamily="34" charset="0"/>
              </a:rPr>
              <a:t> </a:t>
            </a:r>
            <a:r>
              <a:rPr lang="en-US" sz="3000" dirty="0">
                <a:solidFill>
                  <a:schemeClr val="tx1"/>
                </a:solidFill>
                <a:latin typeface="Arial" pitchFamily="34" charset="0"/>
                <a:ea typeface="ＭＳ Ｐゴシック" pitchFamily="34" charset="-128"/>
                <a:cs typeface="Arial" pitchFamily="34" charset="0"/>
              </a:rPr>
              <a:t>separate each observation into a stem and a leaf that are then plotted to display the distribution, while maintaining the original values of the variable.</a:t>
            </a:r>
          </a:p>
        </p:txBody>
      </p:sp>
    </p:spTree>
    <p:extLst>
      <p:ext uri="{BB962C8B-B14F-4D97-AF65-F5344CB8AC3E}">
        <p14:creationId xmlns:p14="http://schemas.microsoft.com/office/powerpoint/2010/main" val="2676337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6"/>
          <p:cNvSpPr>
            <a:spLocks noGrp="1" noChangeArrowheads="1"/>
          </p:cNvSpPr>
          <p:nvPr>
            <p:ph type="title"/>
          </p:nvPr>
        </p:nvSpPr>
        <p:spPr>
          <a:xfrm>
            <a:off x="685800" y="589616"/>
            <a:ext cx="7772400" cy="914400"/>
          </a:xfrm>
        </p:spPr>
        <p:txBody>
          <a:bodyPr/>
          <a:lstStyle/>
          <a:p>
            <a:pPr eaLnBrk="1" hangingPunct="1"/>
            <a:r>
              <a:rPr lang="en-US" dirty="0">
                <a:solidFill>
                  <a:srgbClr val="153B65"/>
                </a:solidFill>
                <a:latin typeface="Gill Sans" charset="0"/>
                <a:ea typeface="ＭＳ Ｐゴシック" pitchFamily="34" charset="-128"/>
              </a:rPr>
              <a:t>Histograms (1 of 2)</a:t>
            </a:r>
          </a:p>
        </p:txBody>
      </p:sp>
      <p:sp>
        <p:nvSpPr>
          <p:cNvPr id="18435" name="Rectangle 3"/>
          <p:cNvSpPr>
            <a:spLocks noGrp="1" noChangeArrowheads="1"/>
          </p:cNvSpPr>
          <p:nvPr>
            <p:ph idx="1"/>
          </p:nvPr>
        </p:nvSpPr>
        <p:spPr>
          <a:xfrm>
            <a:off x="609601" y="1663700"/>
            <a:ext cx="8070166" cy="4973638"/>
          </a:xfrm>
        </p:spPr>
        <p:txBody>
          <a:bodyPr>
            <a:normAutofit fontScale="92500" lnSpcReduction="10000"/>
          </a:bodyPr>
          <a:lstStyle/>
          <a:p>
            <a:pPr>
              <a:spcAft>
                <a:spcPts val="1200"/>
              </a:spcAft>
            </a:pPr>
            <a:r>
              <a:rPr lang="en-US" sz="3000" dirty="0">
                <a:solidFill>
                  <a:schemeClr val="tx1"/>
                </a:solidFill>
                <a:latin typeface="Arial" pitchFamily="34" charset="0"/>
                <a:ea typeface="ＭＳ Ｐゴシック" pitchFamily="34" charset="-128"/>
                <a:cs typeface="Arial" pitchFamily="34" charset="0"/>
              </a:rPr>
              <a:t>Are appropriate for quantitative variables that take on many values and/or for large datasets.</a:t>
            </a:r>
          </a:p>
          <a:p>
            <a:pPr>
              <a:spcAft>
                <a:spcPts val="1200"/>
              </a:spcAft>
            </a:pPr>
            <a:r>
              <a:rPr lang="en-US" sz="3000" dirty="0">
                <a:solidFill>
                  <a:schemeClr val="tx1"/>
                </a:solidFill>
                <a:latin typeface="Arial" pitchFamily="34" charset="0"/>
                <a:ea typeface="ＭＳ Ｐゴシック" pitchFamily="34" charset="-128"/>
                <a:cs typeface="Arial" pitchFamily="34" charset="0"/>
              </a:rPr>
              <a:t>Divide the possible values into classes/intervals (equal widths).</a:t>
            </a:r>
          </a:p>
          <a:p>
            <a:pPr>
              <a:spcAft>
                <a:spcPts val="1200"/>
              </a:spcAft>
            </a:pPr>
            <a:r>
              <a:rPr lang="en-US" sz="3000" dirty="0">
                <a:solidFill>
                  <a:schemeClr val="tx1"/>
                </a:solidFill>
                <a:latin typeface="Arial" pitchFamily="34" charset="0"/>
                <a:ea typeface="ＭＳ Ｐゴシック" pitchFamily="34" charset="-128"/>
                <a:cs typeface="Arial" pitchFamily="34" charset="0"/>
              </a:rPr>
              <a:t>Count how many observations fall into each interval (may change to percents).</a:t>
            </a:r>
          </a:p>
          <a:p>
            <a:pPr>
              <a:spcAft>
                <a:spcPts val="1200"/>
              </a:spcAft>
            </a:pPr>
            <a:r>
              <a:rPr lang="en-US" sz="3000" dirty="0">
                <a:solidFill>
                  <a:schemeClr val="tx1"/>
                </a:solidFill>
                <a:latin typeface="Arial" pitchFamily="34" charset="0"/>
                <a:ea typeface="ＭＳ Ｐゴシック" pitchFamily="34" charset="-128"/>
                <a:cs typeface="Arial" pitchFamily="34" charset="0"/>
              </a:rPr>
              <a:t>Draw a picture representing the distribution―bar heights are equivalent to the number (percent) of observations in each interval.</a:t>
            </a:r>
          </a:p>
        </p:txBody>
      </p:sp>
    </p:spTree>
    <p:extLst>
      <p:ext uri="{BB962C8B-B14F-4D97-AF65-F5344CB8AC3E}">
        <p14:creationId xmlns:p14="http://schemas.microsoft.com/office/powerpoint/2010/main" val="529869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685800" y="315549"/>
            <a:ext cx="8077200" cy="1219200"/>
          </a:xfrm>
        </p:spPr>
        <p:txBody>
          <a:bodyPr>
            <a:normAutofit/>
          </a:bodyPr>
          <a:lstStyle/>
          <a:p>
            <a:pPr eaLnBrk="1" hangingPunct="1"/>
            <a:r>
              <a:rPr lang="en-US" dirty="0">
                <a:solidFill>
                  <a:srgbClr val="153B65"/>
                </a:solidFill>
                <a:latin typeface="Gill Sans" charset="0"/>
                <a:ea typeface="ＭＳ Ｐゴシック" pitchFamily="34" charset="-128"/>
              </a:rPr>
              <a:t>Histograms (2 of 2)</a:t>
            </a:r>
          </a:p>
        </p:txBody>
      </p:sp>
      <p:sp>
        <p:nvSpPr>
          <p:cNvPr id="9" name="Rectangle 3">
            <a:extLst>
              <a:ext uri="{FF2B5EF4-FFF2-40B4-BE49-F238E27FC236}">
                <a16:creationId xmlns:a16="http://schemas.microsoft.com/office/drawing/2014/main" id="{0E4C7519-8E98-A745-9349-8D640C48D2B3}"/>
              </a:ext>
            </a:extLst>
          </p:cNvPr>
          <p:cNvSpPr txBox="1">
            <a:spLocks noChangeArrowheads="1"/>
          </p:cNvSpPr>
          <p:nvPr/>
        </p:nvSpPr>
        <p:spPr>
          <a:xfrm>
            <a:off x="452828" y="1726641"/>
            <a:ext cx="8238344" cy="1057838"/>
          </a:xfrm>
          <a:prstGeom prst="rect">
            <a:avLst/>
          </a:prstGeom>
        </p:spPr>
        <p:txBody>
          <a:bodyPr>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defTabSz="914400" fontAlgn="auto">
              <a:spcBef>
                <a:spcPct val="40000"/>
              </a:spcBef>
              <a:spcAft>
                <a:spcPts val="0"/>
              </a:spcAft>
            </a:pPr>
            <a:r>
              <a:rPr lang="en-US" dirty="0">
                <a:solidFill>
                  <a:srgbClr val="000000"/>
                </a:solidFill>
                <a:latin typeface="Arial" pitchFamily="34" charset="0"/>
                <a:ea typeface="ＭＳ Ｐゴシック" pitchFamily="34" charset="-128"/>
                <a:cs typeface="Arial" pitchFamily="34" charset="0"/>
              </a:rPr>
              <a:t>EXAMPLE: Freshman Graduation Rate, or FGR, Data for 2016–2017</a:t>
            </a:r>
          </a:p>
          <a:p>
            <a:pPr defTabSz="914400" fontAlgn="auto">
              <a:spcBef>
                <a:spcPct val="40000"/>
              </a:spcBef>
              <a:spcAft>
                <a:spcPts val="0"/>
              </a:spcAft>
            </a:pPr>
            <a:endParaRPr lang="en-US" b="1" dirty="0">
              <a:solidFill>
                <a:srgbClr val="A80000"/>
              </a:solidFill>
              <a:latin typeface="Arial" pitchFamily="34" charset="0"/>
              <a:ea typeface="ＭＳ Ｐゴシック" pitchFamily="34" charset="-128"/>
              <a:cs typeface="Arial" pitchFamily="34" charset="0"/>
            </a:endParaRPr>
          </a:p>
        </p:txBody>
      </p:sp>
      <p:pic>
        <p:nvPicPr>
          <p:cNvPr id="7" name="Picture 6" descr="The graph has a horizontal axis representing percentage of on-time high school graduates. It has a scale from 70.0 to 92.5, with class sizes of 2.5. The vertical axis represents number of states with a scale from 0 to 15 in increments of 5. Bars, with no spaces between them, rise from each class on the horizontal axis to a corresponding number on the vertical axis according to the data. For example, the bar from 77.5 to less than 80.0 has height 6 because 6 states have between 77.5 percent and 79.9 percent on-time high school graduation rates. By class, the number of states for each are as follows. 70.0 to less than 72.5, 1. 72.5 to less than 75.0, 1. 75.0 to less than 77.5, 1. 77.5 to less than 80.0, 6. 80.0 to less than 82.5, 5. 82.5 to less than 85.0, 10. 85.0 to less than 87.5, 11. 87.5 to less than 90.0, 14. 90.0 to less than 92.5, 2. The distribution of bars rises gradually to the right to a single peak, then falls sharply. The graph extends far to the left of the peak.">
            <a:extLst>
              <a:ext uri="{FF2B5EF4-FFF2-40B4-BE49-F238E27FC236}">
                <a16:creationId xmlns:a16="http://schemas.microsoft.com/office/drawing/2014/main" id="{48D83F8E-E65A-4B49-A8AD-44FFFA345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6990" y="2667825"/>
            <a:ext cx="4626062" cy="3242123"/>
          </a:xfrm>
          <a:prstGeom prst="rect">
            <a:avLst/>
          </a:prstGeom>
        </p:spPr>
      </p:pic>
      <p:grpSp>
        <p:nvGrpSpPr>
          <p:cNvPr id="8" name="Group 7" descr="The table has 9 rows and 2 columns. The columns have the following headings from left to right. Class, Count. The row entries are as follows. Row 1. Class, 70.0 to less than 72.5. Count, 1. Row 2. Class, 72.5 to less than 75.0. Count, 1. Row 3. Class, 75.0 to less than 77.5. Count, 1. Row 4. Class, 77.5 to less than 80.0. Count, 6. Row 5. Class, 80.0 to less than 82.5. Count, 5. Row 6. Class, 82.5 to less than 85.0. Count, 10. Row 7. Class, 85.0 to less than 87.5. Count, 11. Row 8. Class, 87.5 to less than 90.0. Count, 14. Row 9. Class, 90.0 to less than 92.5. Count, 2. ">
            <a:extLst>
              <a:ext uri="{FF2B5EF4-FFF2-40B4-BE49-F238E27FC236}">
                <a16:creationId xmlns:a16="http://schemas.microsoft.com/office/drawing/2014/main" id="{1B8AAF89-0B47-D741-8C39-17C9AF4E0C2D}"/>
              </a:ext>
            </a:extLst>
          </p:cNvPr>
          <p:cNvGrpSpPr/>
          <p:nvPr/>
        </p:nvGrpSpPr>
        <p:grpSpPr>
          <a:xfrm>
            <a:off x="154205" y="2709899"/>
            <a:ext cx="4024876" cy="1939103"/>
            <a:chOff x="154205" y="2709899"/>
            <a:chExt cx="4024876" cy="1939103"/>
          </a:xfrm>
        </p:grpSpPr>
        <p:pic>
          <p:nvPicPr>
            <p:cNvPr id="3" name="Picture 2">
              <a:extLst>
                <a:ext uri="{FF2B5EF4-FFF2-40B4-BE49-F238E27FC236}">
                  <a16:creationId xmlns:a16="http://schemas.microsoft.com/office/drawing/2014/main" id="{8A71C539-2421-C447-A51A-FD5D6542E52C}"/>
                </a:ext>
              </a:extLst>
            </p:cNvPr>
            <p:cNvPicPr>
              <a:picLocks noChangeAspect="1"/>
            </p:cNvPicPr>
            <p:nvPr/>
          </p:nvPicPr>
          <p:blipFill rotWithShape="1">
            <a:blip r:embed="rId3"/>
            <a:srcRect r="73516"/>
            <a:stretch/>
          </p:blipFill>
          <p:spPr>
            <a:xfrm>
              <a:off x="154205" y="2712319"/>
              <a:ext cx="1337711" cy="1936683"/>
            </a:xfrm>
            <a:prstGeom prst="rect">
              <a:avLst/>
            </a:prstGeom>
          </p:spPr>
        </p:pic>
        <p:pic>
          <p:nvPicPr>
            <p:cNvPr id="12" name="Picture 11">
              <a:extLst>
                <a:ext uri="{FF2B5EF4-FFF2-40B4-BE49-F238E27FC236}">
                  <a16:creationId xmlns:a16="http://schemas.microsoft.com/office/drawing/2014/main" id="{1F55EE1E-A3EA-8C42-B38D-FD4D597C07EB}"/>
                </a:ext>
              </a:extLst>
            </p:cNvPr>
            <p:cNvPicPr>
              <a:picLocks noChangeAspect="1"/>
            </p:cNvPicPr>
            <p:nvPr/>
          </p:nvPicPr>
          <p:blipFill rotWithShape="1">
            <a:blip r:embed="rId3"/>
            <a:srcRect l="34900" r="21463"/>
            <a:stretch/>
          </p:blipFill>
          <p:spPr>
            <a:xfrm>
              <a:off x="1491916" y="2712318"/>
              <a:ext cx="2204185" cy="1936683"/>
            </a:xfrm>
            <a:prstGeom prst="rect">
              <a:avLst/>
            </a:prstGeom>
          </p:spPr>
        </p:pic>
        <p:pic>
          <p:nvPicPr>
            <p:cNvPr id="13" name="Picture 12">
              <a:extLst>
                <a:ext uri="{FF2B5EF4-FFF2-40B4-BE49-F238E27FC236}">
                  <a16:creationId xmlns:a16="http://schemas.microsoft.com/office/drawing/2014/main" id="{26E74FBA-6F42-3C46-90AB-8694D754F121}"/>
                </a:ext>
              </a:extLst>
            </p:cNvPr>
            <p:cNvPicPr>
              <a:picLocks noChangeAspect="1"/>
            </p:cNvPicPr>
            <p:nvPr/>
          </p:nvPicPr>
          <p:blipFill rotWithShape="1">
            <a:blip r:embed="rId3"/>
            <a:srcRect l="50748" r="11429"/>
            <a:stretch/>
          </p:blipFill>
          <p:spPr>
            <a:xfrm>
              <a:off x="2084249" y="2709899"/>
              <a:ext cx="1910475" cy="1936683"/>
            </a:xfrm>
            <a:prstGeom prst="rect">
              <a:avLst/>
            </a:prstGeom>
          </p:spPr>
        </p:pic>
        <p:pic>
          <p:nvPicPr>
            <p:cNvPr id="14" name="Picture 13">
              <a:extLst>
                <a:ext uri="{FF2B5EF4-FFF2-40B4-BE49-F238E27FC236}">
                  <a16:creationId xmlns:a16="http://schemas.microsoft.com/office/drawing/2014/main" id="{409A23AB-42A0-084E-AED7-4391A9A0420C}"/>
                </a:ext>
              </a:extLst>
            </p:cNvPr>
            <p:cNvPicPr>
              <a:picLocks noChangeAspect="1"/>
            </p:cNvPicPr>
            <p:nvPr/>
          </p:nvPicPr>
          <p:blipFill rotWithShape="1">
            <a:blip r:embed="rId3"/>
            <a:srcRect l="86317"/>
            <a:stretch/>
          </p:blipFill>
          <p:spPr>
            <a:xfrm>
              <a:off x="3487934" y="2709899"/>
              <a:ext cx="691147" cy="1936683"/>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6"/>
          <p:cNvSpPr>
            <a:spLocks noGrp="1" noChangeArrowheads="1"/>
          </p:cNvSpPr>
          <p:nvPr>
            <p:ph type="title"/>
          </p:nvPr>
        </p:nvSpPr>
        <p:spPr>
          <a:xfrm>
            <a:off x="685800" y="589616"/>
            <a:ext cx="7772400" cy="914400"/>
          </a:xfrm>
        </p:spPr>
        <p:txBody>
          <a:bodyPr/>
          <a:lstStyle/>
          <a:p>
            <a:r>
              <a:rPr lang="en-US" dirty="0">
                <a:solidFill>
                  <a:srgbClr val="153B65"/>
                </a:solidFill>
                <a:latin typeface="Gill Sans" charset="0"/>
                <a:ea typeface="ＭＳ Ｐゴシック" pitchFamily="34" charset="-128"/>
              </a:rPr>
              <a:t>Interpreting Histograms</a:t>
            </a:r>
          </a:p>
        </p:txBody>
      </p:sp>
      <p:sp>
        <p:nvSpPr>
          <p:cNvPr id="18435" name="Rectangle 3"/>
          <p:cNvSpPr>
            <a:spLocks noGrp="1" noChangeArrowheads="1"/>
          </p:cNvSpPr>
          <p:nvPr>
            <p:ph idx="1"/>
          </p:nvPr>
        </p:nvSpPr>
        <p:spPr>
          <a:xfrm>
            <a:off x="609601" y="1900763"/>
            <a:ext cx="7988300" cy="4347637"/>
          </a:xfrm>
          <a:ln>
            <a:noFill/>
          </a:ln>
        </p:spPr>
        <p:txBody>
          <a:bodyPr>
            <a:normAutofit fontScale="92500"/>
          </a:bodyPr>
          <a:lstStyle/>
          <a:p>
            <a:pPr>
              <a:spcAft>
                <a:spcPts val="1200"/>
              </a:spcAft>
              <a:buNone/>
            </a:pPr>
            <a:r>
              <a:rPr lang="en-US" sz="3000" b="1" dirty="0">
                <a:solidFill>
                  <a:schemeClr val="tx1"/>
                </a:solidFill>
                <a:latin typeface="Arial" pitchFamily="34" charset="0"/>
                <a:ea typeface="ＭＳ Ｐゴシック" pitchFamily="34" charset="-128"/>
                <a:cs typeface="Arial" pitchFamily="34" charset="0"/>
              </a:rPr>
              <a:t>EXAMINING A HISTOGRAM</a:t>
            </a:r>
          </a:p>
          <a:p>
            <a:pPr>
              <a:spcAft>
                <a:spcPts val="1200"/>
              </a:spcAft>
            </a:pPr>
            <a:r>
              <a:rPr lang="en-US" sz="3000" dirty="0">
                <a:solidFill>
                  <a:schemeClr val="tx1"/>
                </a:solidFill>
                <a:latin typeface="Arial" pitchFamily="34" charset="0"/>
                <a:ea typeface="ＭＳ Ｐゴシック" pitchFamily="34" charset="-128"/>
                <a:cs typeface="Arial" pitchFamily="34" charset="0"/>
              </a:rPr>
              <a:t>In any graph of data, look for the </a:t>
            </a:r>
            <a:r>
              <a:rPr lang="en-US" sz="3000" dirty="0">
                <a:solidFill>
                  <a:srgbClr val="A80000"/>
                </a:solidFill>
                <a:latin typeface="Arial" pitchFamily="34" charset="0"/>
                <a:ea typeface="ＭＳ Ｐゴシック" pitchFamily="34" charset="-128"/>
                <a:cs typeface="Arial" pitchFamily="34" charset="0"/>
              </a:rPr>
              <a:t>overall pattern </a:t>
            </a:r>
            <a:r>
              <a:rPr lang="en-US" sz="3000" dirty="0">
                <a:solidFill>
                  <a:schemeClr val="tx1"/>
                </a:solidFill>
                <a:latin typeface="Arial" pitchFamily="34" charset="0"/>
                <a:ea typeface="ＭＳ Ｐゴシック" pitchFamily="34" charset="-128"/>
                <a:cs typeface="Arial" pitchFamily="34" charset="0"/>
              </a:rPr>
              <a:t>and for striking </a:t>
            </a:r>
            <a:r>
              <a:rPr lang="en-US" sz="3000" dirty="0">
                <a:solidFill>
                  <a:srgbClr val="A80000"/>
                </a:solidFill>
                <a:latin typeface="Arial" pitchFamily="34" charset="0"/>
                <a:ea typeface="ＭＳ Ｐゴシック" pitchFamily="34" charset="-128"/>
                <a:cs typeface="Arial" pitchFamily="34" charset="0"/>
              </a:rPr>
              <a:t>deviations </a:t>
            </a:r>
            <a:r>
              <a:rPr lang="en-US" sz="3000" dirty="0">
                <a:solidFill>
                  <a:schemeClr val="tx1"/>
                </a:solidFill>
                <a:latin typeface="Arial" pitchFamily="34" charset="0"/>
                <a:ea typeface="ＭＳ Ｐゴシック" pitchFamily="34" charset="-128"/>
                <a:cs typeface="Arial" pitchFamily="34" charset="0"/>
              </a:rPr>
              <a:t>from that pattern.</a:t>
            </a:r>
          </a:p>
          <a:p>
            <a:pPr>
              <a:spcAft>
                <a:spcPts val="1200"/>
              </a:spcAft>
            </a:pPr>
            <a:r>
              <a:rPr lang="en-US" sz="3000" dirty="0">
                <a:solidFill>
                  <a:schemeClr val="tx1"/>
                </a:solidFill>
                <a:latin typeface="Arial" pitchFamily="34" charset="0"/>
                <a:ea typeface="ＭＳ Ｐゴシック" pitchFamily="34" charset="-128"/>
                <a:cs typeface="Arial" pitchFamily="34" charset="0"/>
              </a:rPr>
              <a:t>You can describe the overall pattern by its </a:t>
            </a:r>
            <a:r>
              <a:rPr lang="en-US" sz="3000" dirty="0">
                <a:solidFill>
                  <a:srgbClr val="A80000"/>
                </a:solidFill>
                <a:latin typeface="Arial" pitchFamily="34" charset="0"/>
                <a:ea typeface="ＭＳ Ｐゴシック" pitchFamily="34" charset="-128"/>
                <a:cs typeface="Arial" pitchFamily="34" charset="0"/>
              </a:rPr>
              <a:t>shape</a:t>
            </a:r>
            <a:r>
              <a:rPr lang="en-US" sz="3000" dirty="0">
                <a:solidFill>
                  <a:schemeClr val="tx1"/>
                </a:solidFill>
                <a:latin typeface="Arial" pitchFamily="34" charset="0"/>
                <a:ea typeface="ＭＳ Ｐゴシック" pitchFamily="34" charset="-128"/>
                <a:cs typeface="Arial" pitchFamily="34" charset="0"/>
              </a:rPr>
              <a:t>,</a:t>
            </a:r>
            <a:r>
              <a:rPr lang="en-US" sz="3000" dirty="0">
                <a:latin typeface="Arial" pitchFamily="34" charset="0"/>
                <a:ea typeface="ＭＳ Ｐゴシック" pitchFamily="34" charset="-128"/>
                <a:cs typeface="Arial" pitchFamily="34" charset="0"/>
              </a:rPr>
              <a:t> </a:t>
            </a:r>
            <a:r>
              <a:rPr lang="en-US" sz="3000" dirty="0">
                <a:solidFill>
                  <a:srgbClr val="A80000"/>
                </a:solidFill>
                <a:latin typeface="Arial" pitchFamily="34" charset="0"/>
                <a:ea typeface="ＭＳ Ｐゴシック" pitchFamily="34" charset="-128"/>
                <a:cs typeface="Arial" pitchFamily="34" charset="0"/>
              </a:rPr>
              <a:t>center</a:t>
            </a:r>
            <a:r>
              <a:rPr lang="en-US" sz="3000" dirty="0">
                <a:solidFill>
                  <a:schemeClr val="tx1"/>
                </a:solidFill>
                <a:latin typeface="Arial" pitchFamily="34" charset="0"/>
                <a:ea typeface="ＭＳ Ｐゴシック" pitchFamily="34" charset="-128"/>
                <a:cs typeface="Arial" pitchFamily="34" charset="0"/>
              </a:rPr>
              <a:t>, and </a:t>
            </a:r>
            <a:r>
              <a:rPr lang="en-US" sz="3000" dirty="0">
                <a:solidFill>
                  <a:srgbClr val="A80000"/>
                </a:solidFill>
                <a:latin typeface="Arial" pitchFamily="34" charset="0"/>
                <a:ea typeface="ＭＳ Ｐゴシック" pitchFamily="34" charset="-128"/>
                <a:cs typeface="Arial" pitchFamily="34" charset="0"/>
              </a:rPr>
              <a:t>variability</a:t>
            </a:r>
            <a:r>
              <a:rPr lang="en-US" sz="3000" dirty="0">
                <a:solidFill>
                  <a:schemeClr val="tx1"/>
                </a:solidFill>
                <a:latin typeface="Arial" pitchFamily="34" charset="0"/>
                <a:ea typeface="ＭＳ Ｐゴシック" pitchFamily="34" charset="-128"/>
                <a:cs typeface="Arial" pitchFamily="34" charset="0"/>
              </a:rPr>
              <a:t>. You will sometimes see variability referred to as </a:t>
            </a:r>
            <a:r>
              <a:rPr lang="en-US" sz="3000" dirty="0">
                <a:solidFill>
                  <a:srgbClr val="A80000"/>
                </a:solidFill>
                <a:latin typeface="Arial" pitchFamily="34" charset="0"/>
                <a:ea typeface="ＭＳ Ｐゴシック" pitchFamily="34" charset="-128"/>
                <a:cs typeface="Arial" pitchFamily="34" charset="0"/>
              </a:rPr>
              <a:t>spread</a:t>
            </a:r>
            <a:r>
              <a:rPr lang="en-US" sz="3000" dirty="0">
                <a:latin typeface="Arial" pitchFamily="34" charset="0"/>
                <a:ea typeface="ＭＳ Ｐゴシック" pitchFamily="34" charset="-128"/>
                <a:cs typeface="Arial" pitchFamily="34" charset="0"/>
              </a:rPr>
              <a:t>.</a:t>
            </a:r>
          </a:p>
          <a:p>
            <a:pPr>
              <a:spcAft>
                <a:spcPts val="1200"/>
              </a:spcAft>
            </a:pPr>
            <a:r>
              <a:rPr lang="en-US" sz="3000" dirty="0">
                <a:solidFill>
                  <a:schemeClr val="tx1"/>
                </a:solidFill>
                <a:latin typeface="Arial" pitchFamily="34" charset="0"/>
                <a:ea typeface="ＭＳ Ｐゴシック" pitchFamily="34" charset="-128"/>
                <a:cs typeface="Arial" pitchFamily="34" charset="0"/>
              </a:rPr>
              <a:t>An important kind of deviation is an </a:t>
            </a:r>
            <a:r>
              <a:rPr lang="en-US" sz="3000" dirty="0">
                <a:solidFill>
                  <a:srgbClr val="A80000"/>
                </a:solidFill>
                <a:latin typeface="Arial" pitchFamily="34" charset="0"/>
                <a:ea typeface="ＭＳ Ｐゴシック" pitchFamily="34" charset="-128"/>
                <a:cs typeface="Arial" pitchFamily="34" charset="0"/>
              </a:rPr>
              <a:t>outlier</a:t>
            </a:r>
            <a:r>
              <a:rPr lang="en-US" sz="3000" dirty="0">
                <a:solidFill>
                  <a:schemeClr val="tx1"/>
                </a:solidFill>
                <a:latin typeface="Arial" pitchFamily="34" charset="0"/>
                <a:ea typeface="ＭＳ Ｐゴシック" pitchFamily="34" charset="-128"/>
                <a:cs typeface="Arial" pitchFamily="34" charset="0"/>
              </a:rPr>
              <a:t>, an individual that falls outside the overall pattern.</a:t>
            </a:r>
          </a:p>
        </p:txBody>
      </p:sp>
      <p:cxnSp>
        <p:nvCxnSpPr>
          <p:cNvPr id="4" name="Straight Connector 3">
            <a:extLst>
              <a:ext uri="{FF2B5EF4-FFF2-40B4-BE49-F238E27FC236}">
                <a16:creationId xmlns:a16="http://schemas.microsoft.com/office/drawing/2014/main" id="{23411476-6948-9040-9571-C1B1D1F2C611}"/>
              </a:ext>
            </a:extLst>
          </p:cNvPr>
          <p:cNvCxnSpPr/>
          <p:nvPr/>
        </p:nvCxnSpPr>
        <p:spPr>
          <a:xfrm>
            <a:off x="368301" y="1817235"/>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6B9A121-D349-8841-9408-CE6792389B96}"/>
              </a:ext>
            </a:extLst>
          </p:cNvPr>
          <p:cNvCxnSpPr/>
          <p:nvPr/>
        </p:nvCxnSpPr>
        <p:spPr>
          <a:xfrm>
            <a:off x="457200" y="6248400"/>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412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CFD2567B-395E-BB47-9F75-E36F3A9C6482}"/>
              </a:ext>
            </a:extLst>
          </p:cNvPr>
          <p:cNvPicPr>
            <a:picLocks noChangeAspect="1"/>
          </p:cNvPicPr>
          <p:nvPr/>
        </p:nvPicPr>
        <p:blipFill>
          <a:blip r:embed="rId2"/>
          <a:stretch>
            <a:fillRect/>
          </a:stretch>
        </p:blipFill>
        <p:spPr>
          <a:xfrm>
            <a:off x="2832100" y="1346950"/>
            <a:ext cx="3479800" cy="4445000"/>
          </a:xfrm>
          <a:prstGeom prst="rect">
            <a:avLst/>
          </a:prstGeom>
        </p:spPr>
      </p:pic>
    </p:spTree>
    <p:extLst>
      <p:ext uri="{BB962C8B-B14F-4D97-AF65-F5344CB8AC3E}">
        <p14:creationId xmlns:p14="http://schemas.microsoft.com/office/powerpoint/2010/main" val="3411867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6"/>
          <p:cNvSpPr>
            <a:spLocks noGrp="1" noChangeArrowheads="1"/>
          </p:cNvSpPr>
          <p:nvPr>
            <p:ph type="title"/>
          </p:nvPr>
        </p:nvSpPr>
        <p:spPr>
          <a:xfrm>
            <a:off x="685800" y="589616"/>
            <a:ext cx="7772400" cy="914400"/>
          </a:xfrm>
        </p:spPr>
        <p:txBody>
          <a:bodyPr>
            <a:noAutofit/>
          </a:bodyPr>
          <a:lstStyle/>
          <a:p>
            <a:r>
              <a:rPr lang="en-US" sz="4600" dirty="0">
                <a:solidFill>
                  <a:srgbClr val="153B65"/>
                </a:solidFill>
                <a:latin typeface="Gill Sans" charset="0"/>
                <a:ea typeface="ＭＳ Ｐゴシック" pitchFamily="34" charset="-128"/>
              </a:rPr>
              <a:t>Overall Shape of Distributions</a:t>
            </a:r>
          </a:p>
        </p:txBody>
      </p:sp>
      <p:sp>
        <p:nvSpPr>
          <p:cNvPr id="18435" name="Rectangle 3"/>
          <p:cNvSpPr>
            <a:spLocks noGrp="1" noChangeArrowheads="1"/>
          </p:cNvSpPr>
          <p:nvPr>
            <p:ph idx="1"/>
          </p:nvPr>
        </p:nvSpPr>
        <p:spPr>
          <a:xfrm>
            <a:off x="609601" y="1737138"/>
            <a:ext cx="7988300" cy="3633757"/>
          </a:xfrm>
          <a:ln>
            <a:noFill/>
          </a:ln>
        </p:spPr>
        <p:txBody>
          <a:bodyPr>
            <a:normAutofit fontScale="77500" lnSpcReduction="20000"/>
          </a:bodyPr>
          <a:lstStyle/>
          <a:p>
            <a:pPr>
              <a:spcAft>
                <a:spcPts val="1200"/>
              </a:spcAft>
              <a:buNone/>
            </a:pPr>
            <a:r>
              <a:rPr lang="en-US" sz="3000" b="1" dirty="0">
                <a:solidFill>
                  <a:schemeClr val="tx1"/>
                </a:solidFill>
                <a:latin typeface="Arial" pitchFamily="34" charset="0"/>
                <a:ea typeface="ＭＳ Ｐゴシック" pitchFamily="34" charset="-128"/>
                <a:cs typeface="Arial" pitchFamily="34" charset="0"/>
              </a:rPr>
              <a:t>SYMMETRIC AND SKEWED DISTRIBUTIONS</a:t>
            </a:r>
          </a:p>
          <a:p>
            <a:pPr>
              <a:spcAft>
                <a:spcPts val="600"/>
              </a:spcAft>
            </a:pPr>
            <a:r>
              <a:rPr lang="en-US" sz="3000" dirty="0">
                <a:latin typeface="Arial" pitchFamily="34" charset="0"/>
                <a:ea typeface="ＭＳ Ｐゴシック" pitchFamily="34" charset="-128"/>
                <a:cs typeface="Arial" pitchFamily="34" charset="0"/>
              </a:rPr>
              <a:t>A distribution is </a:t>
            </a:r>
            <a:r>
              <a:rPr lang="en-US" sz="2900" dirty="0">
                <a:solidFill>
                  <a:srgbClr val="A80000"/>
                </a:solidFill>
                <a:latin typeface="Arial" pitchFamily="34" charset="0"/>
                <a:ea typeface="ＭＳ Ｐゴシック" pitchFamily="34" charset="-128"/>
                <a:cs typeface="Arial" pitchFamily="34" charset="0"/>
              </a:rPr>
              <a:t>symmetric</a:t>
            </a:r>
            <a:r>
              <a:rPr lang="en-US" sz="3000" dirty="0">
                <a:latin typeface="Arial" pitchFamily="34" charset="0"/>
                <a:ea typeface="ＭＳ Ｐゴシック" pitchFamily="34" charset="-128"/>
                <a:cs typeface="Arial" pitchFamily="34" charset="0"/>
              </a:rPr>
              <a:t> if the right and left sides of the graph are approximately mirror images of each other.</a:t>
            </a:r>
          </a:p>
          <a:p>
            <a:pPr>
              <a:spcAft>
                <a:spcPts val="600"/>
              </a:spcAft>
            </a:pPr>
            <a:r>
              <a:rPr lang="en-US" sz="3000" dirty="0">
                <a:latin typeface="Arial" pitchFamily="34" charset="0"/>
                <a:ea typeface="ＭＳ Ｐゴシック" pitchFamily="34" charset="-128"/>
                <a:cs typeface="Arial" pitchFamily="34" charset="0"/>
              </a:rPr>
              <a:t>A distribution is </a:t>
            </a:r>
            <a:r>
              <a:rPr lang="en-US" sz="2900" dirty="0">
                <a:solidFill>
                  <a:srgbClr val="A80000"/>
                </a:solidFill>
                <a:latin typeface="Arial" pitchFamily="34" charset="0"/>
                <a:ea typeface="ＭＳ Ｐゴシック" pitchFamily="34" charset="-128"/>
                <a:cs typeface="Arial" pitchFamily="34" charset="0"/>
              </a:rPr>
              <a:t>skewed to the right</a:t>
            </a:r>
            <a:r>
              <a:rPr lang="en-US" sz="3000" dirty="0">
                <a:latin typeface="Arial" pitchFamily="34" charset="0"/>
                <a:ea typeface="ＭＳ Ｐゴシック" pitchFamily="34" charset="-128"/>
                <a:cs typeface="Arial" pitchFamily="34" charset="0"/>
              </a:rPr>
              <a:t> (</a:t>
            </a:r>
            <a:r>
              <a:rPr lang="en-US" sz="2900" dirty="0">
                <a:solidFill>
                  <a:srgbClr val="A80000"/>
                </a:solidFill>
                <a:latin typeface="Arial" pitchFamily="34" charset="0"/>
                <a:ea typeface="ＭＳ Ｐゴシック" pitchFamily="34" charset="-128"/>
                <a:cs typeface="Arial" pitchFamily="34" charset="0"/>
              </a:rPr>
              <a:t>right-skewed</a:t>
            </a:r>
            <a:r>
              <a:rPr lang="en-US" sz="3000" dirty="0">
                <a:latin typeface="Arial" pitchFamily="34" charset="0"/>
                <a:ea typeface="ＭＳ Ｐゴシック" pitchFamily="34" charset="-128"/>
                <a:cs typeface="Arial" pitchFamily="34" charset="0"/>
              </a:rPr>
              <a:t>) if the right side of the graph (containing the half of the observations with larger values) is much longer than the left side.</a:t>
            </a:r>
          </a:p>
          <a:p>
            <a:pPr>
              <a:spcAft>
                <a:spcPts val="600"/>
              </a:spcAft>
            </a:pPr>
            <a:r>
              <a:rPr lang="en-US" sz="3000" dirty="0">
                <a:latin typeface="Arial" pitchFamily="34" charset="0"/>
                <a:ea typeface="ＭＳ Ｐゴシック" pitchFamily="34" charset="-128"/>
                <a:cs typeface="Arial" pitchFamily="34" charset="0"/>
              </a:rPr>
              <a:t>A distribution is </a:t>
            </a:r>
            <a:r>
              <a:rPr lang="en-US" sz="2900" dirty="0">
                <a:solidFill>
                  <a:srgbClr val="A80000"/>
                </a:solidFill>
                <a:latin typeface="Arial" pitchFamily="34" charset="0"/>
                <a:ea typeface="ＭＳ Ｐゴシック" pitchFamily="34" charset="-128"/>
                <a:cs typeface="Arial" pitchFamily="34" charset="0"/>
              </a:rPr>
              <a:t>skewed to the left</a:t>
            </a:r>
            <a:r>
              <a:rPr lang="en-US" sz="3000" dirty="0">
                <a:latin typeface="Arial" pitchFamily="34" charset="0"/>
                <a:ea typeface="ＭＳ Ｐゴシック" pitchFamily="34" charset="-128"/>
                <a:cs typeface="Arial" pitchFamily="34" charset="0"/>
              </a:rPr>
              <a:t> (</a:t>
            </a:r>
            <a:r>
              <a:rPr lang="en-US" sz="2900" dirty="0">
                <a:solidFill>
                  <a:srgbClr val="A80000"/>
                </a:solidFill>
                <a:latin typeface="Arial" pitchFamily="34" charset="0"/>
                <a:ea typeface="ＭＳ Ｐゴシック" pitchFamily="34" charset="-128"/>
                <a:cs typeface="Arial" pitchFamily="34" charset="0"/>
              </a:rPr>
              <a:t>left-skewed</a:t>
            </a:r>
            <a:r>
              <a:rPr lang="en-US" sz="3000" dirty="0">
                <a:latin typeface="Arial" pitchFamily="34" charset="0"/>
                <a:ea typeface="ＭＳ Ｐゴシック" pitchFamily="34" charset="-128"/>
                <a:cs typeface="Arial" pitchFamily="34" charset="0"/>
              </a:rPr>
              <a:t>) if the left side of the graph is much longer than the right side.</a:t>
            </a:r>
          </a:p>
          <a:p>
            <a:pPr>
              <a:spcAft>
                <a:spcPts val="1200"/>
              </a:spcAft>
            </a:pPr>
            <a:endParaRPr lang="en-US" sz="3000" dirty="0">
              <a:latin typeface="Arial" pitchFamily="34" charset="0"/>
              <a:ea typeface="ＭＳ Ｐゴシック" pitchFamily="34" charset="-128"/>
              <a:cs typeface="Arial" pitchFamily="34" charset="0"/>
            </a:endParaRPr>
          </a:p>
          <a:p>
            <a:pPr>
              <a:spcAft>
                <a:spcPts val="1200"/>
              </a:spcAft>
            </a:pPr>
            <a:endParaRPr lang="en-US" sz="3000" dirty="0">
              <a:solidFill>
                <a:schemeClr val="tx1"/>
              </a:solidFill>
              <a:latin typeface="Arial" pitchFamily="34" charset="0"/>
              <a:ea typeface="ＭＳ Ｐゴシック" pitchFamily="34" charset="-128"/>
              <a:cs typeface="Arial" pitchFamily="34" charset="0"/>
            </a:endParaRPr>
          </a:p>
        </p:txBody>
      </p:sp>
      <p:cxnSp>
        <p:nvCxnSpPr>
          <p:cNvPr id="4" name="Straight Connector 3">
            <a:extLst>
              <a:ext uri="{FF2B5EF4-FFF2-40B4-BE49-F238E27FC236}">
                <a16:creationId xmlns:a16="http://schemas.microsoft.com/office/drawing/2014/main" id="{23411476-6948-9040-9571-C1B1D1F2C611}"/>
              </a:ext>
            </a:extLst>
          </p:cNvPr>
          <p:cNvCxnSpPr/>
          <p:nvPr/>
        </p:nvCxnSpPr>
        <p:spPr>
          <a:xfrm>
            <a:off x="368301" y="1615108"/>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6B9A121-D349-8841-9408-CE6792389B96}"/>
              </a:ext>
            </a:extLst>
          </p:cNvPr>
          <p:cNvCxnSpPr/>
          <p:nvPr/>
        </p:nvCxnSpPr>
        <p:spPr>
          <a:xfrm>
            <a:off x="457200" y="5054870"/>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grpSp>
        <p:nvGrpSpPr>
          <p:cNvPr id="2" name="Group 1" descr="A symmetric curve is bell-shaped and symmetrical, with both tails the same size.">
            <a:extLst>
              <a:ext uri="{FF2B5EF4-FFF2-40B4-BE49-F238E27FC236}">
                <a16:creationId xmlns:a16="http://schemas.microsoft.com/office/drawing/2014/main" id="{004BB41E-BC53-E24E-8B8C-26DD0B4BFB8B}"/>
              </a:ext>
            </a:extLst>
          </p:cNvPr>
          <p:cNvGrpSpPr/>
          <p:nvPr/>
        </p:nvGrpSpPr>
        <p:grpSpPr>
          <a:xfrm>
            <a:off x="309959" y="5298599"/>
            <a:ext cx="2730500" cy="2080419"/>
            <a:chOff x="309959" y="5298599"/>
            <a:chExt cx="2730500" cy="2080419"/>
          </a:xfrm>
        </p:grpSpPr>
        <p:sp>
          <p:nvSpPr>
            <p:cNvPr id="12" name="TextBox 11">
              <a:extLst>
                <a:ext uri="{FF2B5EF4-FFF2-40B4-BE49-F238E27FC236}">
                  <a16:creationId xmlns:a16="http://schemas.microsoft.com/office/drawing/2014/main" id="{4E53800D-C0B0-3540-AEDF-96F744AEC595}"/>
                </a:ext>
              </a:extLst>
            </p:cNvPr>
            <p:cNvSpPr txBox="1">
              <a:spLocks noChangeArrowheads="1"/>
            </p:cNvSpPr>
            <p:nvPr/>
          </p:nvSpPr>
          <p:spPr bwMode="auto">
            <a:xfrm>
              <a:off x="1016932" y="5298599"/>
              <a:ext cx="1520825" cy="306388"/>
            </a:xfrm>
            <a:prstGeom prst="rect">
              <a:avLst/>
            </a:prstGeom>
            <a:solidFill>
              <a:srgbClr val="D2DA7A"/>
            </a:solidFill>
            <a:ln w="10000">
              <a:solidFill>
                <a:srgbClr val="D2DA7A"/>
              </a:solidFill>
              <a:miter lim="800000"/>
              <a:headEnd/>
              <a:tailEnd/>
            </a:ln>
            <a:effectLst>
              <a:outerShdw blurRad="38100" dist="30000" dir="5400000" rotWithShape="0">
                <a:srgbClr val="808080">
                  <a:alpha val="45000"/>
                </a:srgbClr>
              </a:outerShdw>
            </a:effectLst>
          </p:spPr>
          <p:txBody>
            <a:bodyPr>
              <a:spAutoFit/>
            </a:bodyPr>
            <a:lstStyle/>
            <a:p>
              <a:pPr algn="ctr">
                <a:defRPr/>
              </a:pPr>
              <a:r>
                <a:rPr lang="en-US" sz="1400" b="1" dirty="0">
                  <a:solidFill>
                    <a:srgbClr val="000000"/>
                  </a:solidFill>
                  <a:latin typeface="+mn-lt"/>
                  <a:ea typeface="+mn-ea"/>
                </a:rPr>
                <a:t>Symmetric</a:t>
              </a:r>
            </a:p>
          </p:txBody>
        </p:sp>
        <p:graphicFrame>
          <p:nvGraphicFramePr>
            <p:cNvPr id="9" name="Object 3" descr="A symmetric curve is bell-shaped and symmetrical, with both tails the same size.">
              <a:extLst>
                <a:ext uri="{FF2B5EF4-FFF2-40B4-BE49-F238E27FC236}">
                  <a16:creationId xmlns:a16="http://schemas.microsoft.com/office/drawing/2014/main" id="{83C49D89-C3CE-AB43-B485-24F4FDB603E2}"/>
                </a:ext>
              </a:extLst>
            </p:cNvPr>
            <p:cNvGraphicFramePr>
              <a:graphicFrameLocks/>
            </p:cNvGraphicFramePr>
            <p:nvPr>
              <p:extLst>
                <p:ext uri="{D42A27DB-BD31-4B8C-83A1-F6EECF244321}">
                  <p14:modId xmlns:p14="http://schemas.microsoft.com/office/powerpoint/2010/main" val="750611619"/>
                </p:ext>
              </p:extLst>
            </p:nvPr>
          </p:nvGraphicFramePr>
          <p:xfrm>
            <a:off x="309959" y="5623243"/>
            <a:ext cx="2730500" cy="1755775"/>
          </p:xfrm>
          <a:graphic>
            <a:graphicData uri="http://schemas.openxmlformats.org/presentationml/2006/ole">
              <mc:AlternateContent xmlns:mc="http://schemas.openxmlformats.org/markup-compatibility/2006">
                <mc:Choice xmlns:v="urn:schemas-microsoft-com:vml" Requires="v">
                  <p:oleObj spid="_x0000_s1025" name="Chart" r:id="rId3" imgW="9372452" imgH="4571803" progId="MSGraph.Chart.8">
                    <p:embed followColorScheme="full"/>
                  </p:oleObj>
                </mc:Choice>
                <mc:Fallback>
                  <p:oleObj name="Chart" r:id="rId3" imgW="9372452" imgH="4571803" progId="MSGraph.Chart.8">
                    <p:embed followColorScheme="full"/>
                    <p:pic>
                      <p:nvPicPr>
                        <p:cNvPr id="9" name="Object 3" descr="A symmetric curve is bell-shaped and symmetrical, with both tails the same size.">
                          <a:extLst>
                            <a:ext uri="{FF2B5EF4-FFF2-40B4-BE49-F238E27FC236}">
                              <a16:creationId xmlns:a16="http://schemas.microsoft.com/office/drawing/2014/main" id="{83C49D89-C3CE-AB43-B485-24F4FDB603E2}"/>
                            </a:ext>
                          </a:extLst>
                        </p:cNvPr>
                        <p:cNvPicPr>
                          <a:picLocks noChangeArrowheads="1"/>
                        </p:cNvPicPr>
                        <p:nvPr/>
                      </p:nvPicPr>
                      <p:blipFill>
                        <a:blip r:embed="rId4"/>
                        <a:srcRect/>
                        <a:stretch>
                          <a:fillRect/>
                        </a:stretch>
                      </p:blipFill>
                      <p:spPr bwMode="auto">
                        <a:xfrm>
                          <a:off x="309959" y="5623243"/>
                          <a:ext cx="2730500" cy="175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5" name="Group 14" descr="A left-skewed curve has a long left tail and short right tail.">
            <a:extLst>
              <a:ext uri="{FF2B5EF4-FFF2-40B4-BE49-F238E27FC236}">
                <a16:creationId xmlns:a16="http://schemas.microsoft.com/office/drawing/2014/main" id="{B0953952-BE1D-9148-A03D-753B8EF8CB20}"/>
              </a:ext>
            </a:extLst>
          </p:cNvPr>
          <p:cNvGrpSpPr/>
          <p:nvPr/>
        </p:nvGrpSpPr>
        <p:grpSpPr>
          <a:xfrm>
            <a:off x="6046391" y="5298599"/>
            <a:ext cx="2787650" cy="2080419"/>
            <a:chOff x="6046391" y="5298599"/>
            <a:chExt cx="2787650" cy="2080419"/>
          </a:xfrm>
        </p:grpSpPr>
        <p:sp>
          <p:nvSpPr>
            <p:cNvPr id="14" name="TextBox 13">
              <a:extLst>
                <a:ext uri="{FF2B5EF4-FFF2-40B4-BE49-F238E27FC236}">
                  <a16:creationId xmlns:a16="http://schemas.microsoft.com/office/drawing/2014/main" id="{7A0EC0BD-571D-614C-865B-FA868D84FB70}"/>
                </a:ext>
              </a:extLst>
            </p:cNvPr>
            <p:cNvSpPr txBox="1">
              <a:spLocks noChangeArrowheads="1"/>
            </p:cNvSpPr>
            <p:nvPr/>
          </p:nvSpPr>
          <p:spPr bwMode="auto">
            <a:xfrm>
              <a:off x="6566832" y="5298599"/>
              <a:ext cx="1630363" cy="307777"/>
            </a:xfrm>
            <a:prstGeom prst="rect">
              <a:avLst/>
            </a:prstGeom>
            <a:solidFill>
              <a:srgbClr val="D2DA7A"/>
            </a:solidFill>
            <a:ln w="10000">
              <a:solidFill>
                <a:srgbClr val="D2DA7A"/>
              </a:solidFill>
              <a:miter lim="800000"/>
              <a:headEnd/>
              <a:tailEnd/>
            </a:ln>
            <a:effectLst>
              <a:outerShdw blurRad="38100" dist="30000" dir="5400000" rotWithShape="0">
                <a:srgbClr val="808080">
                  <a:alpha val="45000"/>
                </a:srgbClr>
              </a:outerShdw>
            </a:effectLst>
          </p:spPr>
          <p:txBody>
            <a:bodyPr>
              <a:spAutoFit/>
            </a:bodyPr>
            <a:lstStyle/>
            <a:p>
              <a:pPr algn="ctr">
                <a:defRPr/>
              </a:pPr>
              <a:r>
                <a:rPr lang="en-US" sz="1400" b="1" dirty="0">
                  <a:solidFill>
                    <a:srgbClr val="000000"/>
                  </a:solidFill>
                  <a:latin typeface="+mn-lt"/>
                  <a:ea typeface="+mn-ea"/>
                </a:rPr>
                <a:t>Left-skewed</a:t>
              </a:r>
            </a:p>
          </p:txBody>
        </p:sp>
        <p:graphicFrame>
          <p:nvGraphicFramePr>
            <p:cNvPr id="10" name="Object 3">
              <a:extLst>
                <a:ext uri="{FF2B5EF4-FFF2-40B4-BE49-F238E27FC236}">
                  <a16:creationId xmlns:a16="http://schemas.microsoft.com/office/drawing/2014/main" id="{69F6EE8A-9B45-BF4E-AA7C-BF5778E753E4}"/>
                </a:ext>
              </a:extLst>
            </p:cNvPr>
            <p:cNvGraphicFramePr>
              <a:graphicFrameLocks/>
            </p:cNvGraphicFramePr>
            <p:nvPr>
              <p:extLst>
                <p:ext uri="{D42A27DB-BD31-4B8C-83A1-F6EECF244321}">
                  <p14:modId xmlns:p14="http://schemas.microsoft.com/office/powerpoint/2010/main" val="678346095"/>
                </p:ext>
              </p:extLst>
            </p:nvPr>
          </p:nvGraphicFramePr>
          <p:xfrm>
            <a:off x="6046391" y="5520055"/>
            <a:ext cx="2787650" cy="1858963"/>
          </p:xfrm>
          <a:graphic>
            <a:graphicData uri="http://schemas.openxmlformats.org/presentationml/2006/ole">
              <mc:AlternateContent xmlns:mc="http://schemas.openxmlformats.org/markup-compatibility/2006">
                <mc:Choice xmlns:v="urn:schemas-microsoft-com:vml" Requires="v">
                  <p:oleObj spid="_x0000_s1026" name="Chart" r:id="rId5" imgW="9401452" imgH="4557614" progId="MSGraph.Chart.8">
                    <p:embed followColorScheme="full"/>
                  </p:oleObj>
                </mc:Choice>
                <mc:Fallback>
                  <p:oleObj name="Chart" r:id="rId5" imgW="9401452" imgH="4557614" progId="MSGraph.Chart.8">
                    <p:embed followColorScheme="full"/>
                    <p:pic>
                      <p:nvPicPr>
                        <p:cNvPr id="10" name="Object 3">
                          <a:extLst>
                            <a:ext uri="{FF2B5EF4-FFF2-40B4-BE49-F238E27FC236}">
                              <a16:creationId xmlns:a16="http://schemas.microsoft.com/office/drawing/2014/main" id="{69F6EE8A-9B45-BF4E-AA7C-BF5778E753E4}"/>
                            </a:ext>
                          </a:extLst>
                        </p:cNvPr>
                        <p:cNvPicPr>
                          <a:picLocks noChangeArrowheads="1"/>
                        </p:cNvPicPr>
                        <p:nvPr/>
                      </p:nvPicPr>
                      <p:blipFill>
                        <a:blip r:embed="rId6"/>
                        <a:srcRect/>
                        <a:stretch>
                          <a:fillRect/>
                        </a:stretch>
                      </p:blipFill>
                      <p:spPr bwMode="auto">
                        <a:xfrm>
                          <a:off x="6046391" y="5520055"/>
                          <a:ext cx="2787650" cy="185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2" descr="A right-skewed curve has a short left tail and long right tail.">
            <a:extLst>
              <a:ext uri="{FF2B5EF4-FFF2-40B4-BE49-F238E27FC236}">
                <a16:creationId xmlns:a16="http://schemas.microsoft.com/office/drawing/2014/main" id="{B2E32BEF-86DE-6644-9C6C-B0919987B49D}"/>
              </a:ext>
            </a:extLst>
          </p:cNvPr>
          <p:cNvGrpSpPr/>
          <p:nvPr/>
        </p:nvGrpSpPr>
        <p:grpSpPr>
          <a:xfrm>
            <a:off x="3144044" y="5300187"/>
            <a:ext cx="2798762" cy="2078831"/>
            <a:chOff x="3144044" y="5300187"/>
            <a:chExt cx="2798762" cy="2078831"/>
          </a:xfrm>
        </p:grpSpPr>
        <p:sp>
          <p:nvSpPr>
            <p:cNvPr id="13" name="TextBox 12">
              <a:extLst>
                <a:ext uri="{FF2B5EF4-FFF2-40B4-BE49-F238E27FC236}">
                  <a16:creationId xmlns:a16="http://schemas.microsoft.com/office/drawing/2014/main" id="{3CBBCC61-D7B0-3946-8089-81D4AFCB2B82}"/>
                </a:ext>
              </a:extLst>
            </p:cNvPr>
            <p:cNvSpPr txBox="1">
              <a:spLocks noChangeArrowheads="1"/>
            </p:cNvSpPr>
            <p:nvPr/>
          </p:nvSpPr>
          <p:spPr bwMode="auto">
            <a:xfrm>
              <a:off x="3773626" y="5300187"/>
              <a:ext cx="1557337" cy="307777"/>
            </a:xfrm>
            <a:prstGeom prst="rect">
              <a:avLst/>
            </a:prstGeom>
            <a:solidFill>
              <a:srgbClr val="D2DA7A"/>
            </a:solidFill>
            <a:ln w="10000">
              <a:solidFill>
                <a:srgbClr val="D2DA7A"/>
              </a:solidFill>
              <a:miter lim="800000"/>
              <a:headEnd/>
              <a:tailEnd/>
            </a:ln>
            <a:effectLst>
              <a:outerShdw blurRad="38100" dist="30000" dir="5400000" rotWithShape="0">
                <a:srgbClr val="808080">
                  <a:alpha val="45000"/>
                </a:srgbClr>
              </a:outerShdw>
            </a:effectLst>
          </p:spPr>
          <p:txBody>
            <a:bodyPr>
              <a:spAutoFit/>
            </a:bodyPr>
            <a:lstStyle/>
            <a:p>
              <a:pPr algn="ctr">
                <a:defRPr/>
              </a:pPr>
              <a:r>
                <a:rPr lang="en-US" sz="1400" b="1" dirty="0">
                  <a:solidFill>
                    <a:srgbClr val="000000"/>
                  </a:solidFill>
                  <a:latin typeface="+mn-lt"/>
                  <a:ea typeface="+mn-ea"/>
                </a:rPr>
                <a:t>Right-skewed</a:t>
              </a:r>
            </a:p>
          </p:txBody>
        </p:sp>
        <p:graphicFrame>
          <p:nvGraphicFramePr>
            <p:cNvPr id="11" name="Object 3">
              <a:extLst>
                <a:ext uri="{FF2B5EF4-FFF2-40B4-BE49-F238E27FC236}">
                  <a16:creationId xmlns:a16="http://schemas.microsoft.com/office/drawing/2014/main" id="{A7137ED2-C626-D345-B614-8D59CF31655B}"/>
                </a:ext>
              </a:extLst>
            </p:cNvPr>
            <p:cNvGraphicFramePr>
              <a:graphicFrameLocks/>
            </p:cNvGraphicFramePr>
            <p:nvPr>
              <p:extLst>
                <p:ext uri="{D42A27DB-BD31-4B8C-83A1-F6EECF244321}">
                  <p14:modId xmlns:p14="http://schemas.microsoft.com/office/powerpoint/2010/main" val="3230229568"/>
                </p:ext>
              </p:extLst>
            </p:nvPr>
          </p:nvGraphicFramePr>
          <p:xfrm>
            <a:off x="3144044" y="5556568"/>
            <a:ext cx="2798762" cy="1822450"/>
          </p:xfrm>
          <a:graphic>
            <a:graphicData uri="http://schemas.openxmlformats.org/presentationml/2006/ole">
              <mc:AlternateContent xmlns:mc="http://schemas.openxmlformats.org/markup-compatibility/2006">
                <mc:Choice xmlns:v="urn:schemas-microsoft-com:vml" Requires="v">
                  <p:oleObj spid="_x0000_s1027" name="Chart" r:id="rId7" imgW="9401452" imgH="4557614" progId="MSGraph.Chart.8">
                    <p:embed followColorScheme="full"/>
                  </p:oleObj>
                </mc:Choice>
                <mc:Fallback>
                  <p:oleObj name="Chart" r:id="rId7" imgW="9401452" imgH="4557614" progId="MSGraph.Chart.8">
                    <p:embed followColorScheme="full"/>
                    <p:pic>
                      <p:nvPicPr>
                        <p:cNvPr id="11" name="Object 3">
                          <a:extLst>
                            <a:ext uri="{FF2B5EF4-FFF2-40B4-BE49-F238E27FC236}">
                              <a16:creationId xmlns:a16="http://schemas.microsoft.com/office/drawing/2014/main" id="{A7137ED2-C626-D345-B614-8D59CF31655B}"/>
                            </a:ext>
                          </a:extLst>
                        </p:cNvPr>
                        <p:cNvPicPr>
                          <a:picLocks noChangeArrowheads="1"/>
                        </p:cNvPicPr>
                        <p:nvPr/>
                      </p:nvPicPr>
                      <p:blipFill>
                        <a:blip r:embed="rId8"/>
                        <a:srcRect/>
                        <a:stretch>
                          <a:fillRect/>
                        </a:stretch>
                      </p:blipFill>
                      <p:spPr bwMode="auto">
                        <a:xfrm>
                          <a:off x="3144044" y="5556568"/>
                          <a:ext cx="2798762" cy="182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494413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6"/>
          <p:cNvSpPr>
            <a:spLocks noGrp="1" noChangeArrowheads="1"/>
          </p:cNvSpPr>
          <p:nvPr>
            <p:ph type="title"/>
          </p:nvPr>
        </p:nvSpPr>
        <p:spPr>
          <a:xfrm>
            <a:off x="425449" y="712270"/>
            <a:ext cx="8293101" cy="685578"/>
          </a:xfrm>
        </p:spPr>
        <p:txBody>
          <a:bodyPr>
            <a:noAutofit/>
          </a:bodyPr>
          <a:lstStyle/>
          <a:p>
            <a:r>
              <a:rPr lang="en-US" sz="3600" dirty="0">
                <a:solidFill>
                  <a:srgbClr val="153B65"/>
                </a:solidFill>
                <a:latin typeface="Gill Sans" charset="0"/>
                <a:ea typeface="ＭＳ Ｐゴシック" pitchFamily="34" charset="-128"/>
              </a:rPr>
              <a:t>Stemplots (Stem-and-Leaf Plots) (1 of 2)</a:t>
            </a:r>
          </a:p>
        </p:txBody>
      </p:sp>
      <p:sp>
        <p:nvSpPr>
          <p:cNvPr id="18435" name="Rectangle 3"/>
          <p:cNvSpPr>
            <a:spLocks noGrp="1" noChangeArrowheads="1"/>
          </p:cNvSpPr>
          <p:nvPr>
            <p:ph idx="1"/>
          </p:nvPr>
        </p:nvSpPr>
        <p:spPr>
          <a:xfrm>
            <a:off x="571500" y="1520796"/>
            <a:ext cx="8293100" cy="4485368"/>
          </a:xfrm>
          <a:ln>
            <a:noFill/>
          </a:ln>
        </p:spPr>
        <p:txBody>
          <a:bodyPr>
            <a:noAutofit/>
          </a:bodyPr>
          <a:lstStyle/>
          <a:p>
            <a:pPr marL="0" indent="0">
              <a:spcAft>
                <a:spcPts val="600"/>
              </a:spcAft>
              <a:buNone/>
            </a:pPr>
            <a:r>
              <a:rPr lang="en-US" sz="2800" dirty="0">
                <a:latin typeface="Arial" panose="020B0604020202020204" pitchFamily="34" charset="0"/>
                <a:cs typeface="Arial" panose="020B0604020202020204" pitchFamily="34" charset="0"/>
              </a:rPr>
              <a:t>To make a </a:t>
            </a:r>
            <a:r>
              <a:rPr lang="en-US" sz="2800" dirty="0" err="1">
                <a:latin typeface="Arial" panose="020B0604020202020204" pitchFamily="34" charset="0"/>
                <a:cs typeface="Arial" panose="020B0604020202020204" pitchFamily="34" charset="0"/>
              </a:rPr>
              <a:t>stemplot</a:t>
            </a:r>
            <a:r>
              <a:rPr lang="en-US" sz="28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514350" indent="-514350">
              <a:lnSpc>
                <a:spcPct val="120000"/>
              </a:lnSpc>
              <a:buClrTx/>
              <a:buFont typeface="+mj-lt"/>
              <a:buAutoNum type="arabicPeriod"/>
            </a:pPr>
            <a:r>
              <a:rPr lang="en-US" sz="2400" dirty="0">
                <a:latin typeface="Arial" panose="020B0604020202020204" pitchFamily="34" charset="0"/>
                <a:cs typeface="Arial" panose="020B0604020202020204" pitchFamily="34" charset="0"/>
              </a:rPr>
              <a:t>Separate each observation into a stem (consisting of all but the final, or rightmost, digit) and a leaf (the final digit). Stems may have as many digits as needed, but each leaf contains only a single digit.</a:t>
            </a:r>
          </a:p>
          <a:p>
            <a:pPr marL="514350" indent="-514350">
              <a:lnSpc>
                <a:spcPct val="120000"/>
              </a:lnSpc>
              <a:buClrTx/>
              <a:buFont typeface="+mj-lt"/>
              <a:buAutoNum type="arabicPeriod"/>
            </a:pPr>
            <a:r>
              <a:rPr lang="en-US" sz="2400" dirty="0">
                <a:latin typeface="Arial" panose="020B0604020202020204" pitchFamily="34" charset="0"/>
                <a:cs typeface="Arial" panose="020B0604020202020204" pitchFamily="34" charset="0"/>
              </a:rPr>
              <a:t>Write the stems in a vertical column with the smallest at the top, and draw a vertical line at the right of this column. Be sure to include all the stems needed to span the data, even when some stems have no leaves.</a:t>
            </a:r>
          </a:p>
          <a:p>
            <a:pPr marL="514350" indent="-514350">
              <a:lnSpc>
                <a:spcPct val="120000"/>
              </a:lnSpc>
              <a:buClrTx/>
              <a:buFont typeface="+mj-lt"/>
              <a:buAutoNum type="arabicPeriod"/>
            </a:pPr>
            <a:r>
              <a:rPr lang="en-US" sz="2400" dirty="0">
                <a:latin typeface="Arial" panose="020B0604020202020204" pitchFamily="34" charset="0"/>
                <a:cs typeface="Arial" panose="020B0604020202020204" pitchFamily="34" charset="0"/>
              </a:rPr>
              <a:t>Write each leaf in the row to the right of its stem, in increasing order out from the stem.</a:t>
            </a:r>
            <a:endParaRPr lang="en-US" sz="2400" dirty="0">
              <a:latin typeface="Arial" panose="020B0604020202020204" pitchFamily="34" charset="0"/>
              <a:ea typeface="ＭＳ Ｐゴシック" pitchFamily="34" charset="-128"/>
              <a:cs typeface="Arial" panose="020B0604020202020204" pitchFamily="34" charset="0"/>
            </a:endParaRPr>
          </a:p>
        </p:txBody>
      </p:sp>
      <p:cxnSp>
        <p:nvCxnSpPr>
          <p:cNvPr id="4" name="Straight Connector 3">
            <a:extLst>
              <a:ext uri="{FF2B5EF4-FFF2-40B4-BE49-F238E27FC236}">
                <a16:creationId xmlns:a16="http://schemas.microsoft.com/office/drawing/2014/main" id="{3DD3D7C9-08C1-7E42-98F3-65118C82F996}"/>
              </a:ext>
            </a:extLst>
          </p:cNvPr>
          <p:cNvCxnSpPr/>
          <p:nvPr/>
        </p:nvCxnSpPr>
        <p:spPr>
          <a:xfrm>
            <a:off x="457200" y="1549672"/>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EC8F922-E2ED-D14D-BE66-3C07D73CE3C3}"/>
              </a:ext>
            </a:extLst>
          </p:cNvPr>
          <p:cNvCxnSpPr/>
          <p:nvPr/>
        </p:nvCxnSpPr>
        <p:spPr>
          <a:xfrm>
            <a:off x="457200" y="6736084"/>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992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0EAD5556-4388-1F42-958D-4BC346E21355}"/>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fld id="{ABA499EA-7194-7A4F-B415-B227C5B088B3}" type="slidenum">
              <a:rPr lang="en-US" altLang="en-US" sz="1400"/>
              <a:pPr>
                <a:spcBef>
                  <a:spcPct val="0"/>
                </a:spcBef>
                <a:buFontTx/>
                <a:buNone/>
              </a:pPr>
              <a:t>22</a:t>
            </a:fld>
            <a:endParaRPr lang="en-US" altLang="en-US" sz="1400"/>
          </a:p>
        </p:txBody>
      </p:sp>
      <p:sp>
        <p:nvSpPr>
          <p:cNvPr id="37891" name="TextBox 5">
            <a:extLst>
              <a:ext uri="{FF2B5EF4-FFF2-40B4-BE49-F238E27FC236}">
                <a16:creationId xmlns:a16="http://schemas.microsoft.com/office/drawing/2014/main" id="{90670692-6605-624A-A0B1-027F339F8843}"/>
              </a:ext>
            </a:extLst>
          </p:cNvPr>
          <p:cNvSpPr txBox="1">
            <a:spLocks noChangeArrowheads="1"/>
          </p:cNvSpPr>
          <p:nvPr/>
        </p:nvSpPr>
        <p:spPr bwMode="auto">
          <a:xfrm>
            <a:off x="2557463" y="525463"/>
            <a:ext cx="40306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3600"/>
              <a:t>Example of stemplot</a:t>
            </a:r>
          </a:p>
        </p:txBody>
      </p:sp>
      <p:sp>
        <p:nvSpPr>
          <p:cNvPr id="8" name="Rectangle 7">
            <a:extLst>
              <a:ext uri="{FF2B5EF4-FFF2-40B4-BE49-F238E27FC236}">
                <a16:creationId xmlns:a16="http://schemas.microsoft.com/office/drawing/2014/main" id="{57EFA94C-5E31-4447-8511-0BD8EC48AF48}"/>
              </a:ext>
            </a:extLst>
          </p:cNvPr>
          <p:cNvSpPr/>
          <p:nvPr/>
        </p:nvSpPr>
        <p:spPr>
          <a:xfrm>
            <a:off x="457200" y="1947863"/>
            <a:ext cx="8128000" cy="1446550"/>
          </a:xfrm>
          <a:prstGeom prst="rect">
            <a:avLst/>
          </a:prstGeom>
        </p:spPr>
        <p:txBody>
          <a:bodyPr>
            <a:spAutoFit/>
          </a:bodyPr>
          <a:lstStyle/>
          <a:p>
            <a:pPr eaLnBrk="1" hangingPunct="1">
              <a:defRPr/>
            </a:pPr>
            <a:r>
              <a:rPr lang="en-US" sz="2200" dirty="0">
                <a:latin typeface="Times New Roman" charset="0"/>
                <a:ea typeface="ＭＳ Ｐゴシック" charset="0"/>
              </a:rPr>
              <a:t>5.3, 5.6, 5.3, 5.0, 5.5, 5.9, 5.9, 3.3, 5.0, 3.4, 5.0, 3.4, 4.6, 6.9, 6.0</a:t>
            </a:r>
          </a:p>
          <a:p>
            <a:pPr eaLnBrk="1" hangingPunct="1">
              <a:defRPr/>
            </a:pPr>
            <a:endParaRPr lang="en-US" sz="2200" dirty="0">
              <a:latin typeface="Times New Roman" charset="0"/>
              <a:ea typeface="ＭＳ Ｐゴシック" charset="0"/>
            </a:endParaRPr>
          </a:p>
          <a:p>
            <a:pPr marL="342900" indent="-342900" eaLnBrk="1" hangingPunct="1">
              <a:buFont typeface="Arial"/>
              <a:buChar char="•"/>
              <a:defRPr/>
            </a:pPr>
            <a:r>
              <a:rPr lang="en-US" sz="2200" dirty="0">
                <a:latin typeface="Times New Roman" charset="0"/>
                <a:ea typeface="ＭＳ Ｐゴシック" charset="0"/>
              </a:rPr>
              <a:t>Stems are the non-decimals, leaves are decimals and ordered </a:t>
            </a:r>
          </a:p>
          <a:p>
            <a:pPr eaLnBrk="1" hangingPunct="1">
              <a:defRPr/>
            </a:pPr>
            <a:endParaRPr lang="en-US" sz="2200" dirty="0">
              <a:latin typeface="Times New Roman" charset="0"/>
              <a:ea typeface="ＭＳ Ｐゴシック" charset="0"/>
            </a:endParaRPr>
          </a:p>
        </p:txBody>
      </p:sp>
    </p:spTree>
    <p:extLst>
      <p:ext uri="{BB962C8B-B14F-4D97-AF65-F5344CB8AC3E}">
        <p14:creationId xmlns:p14="http://schemas.microsoft.com/office/powerpoint/2010/main" val="519646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0EAD5556-4388-1F42-958D-4BC346E21355}"/>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fld id="{ABA499EA-7194-7A4F-B415-B227C5B088B3}" type="slidenum">
              <a:rPr lang="en-US" altLang="en-US" sz="1400"/>
              <a:pPr>
                <a:spcBef>
                  <a:spcPct val="0"/>
                </a:spcBef>
                <a:buFontTx/>
                <a:buNone/>
              </a:pPr>
              <a:t>23</a:t>
            </a:fld>
            <a:endParaRPr lang="en-US" altLang="en-US" sz="1400"/>
          </a:p>
        </p:txBody>
      </p:sp>
      <p:sp>
        <p:nvSpPr>
          <p:cNvPr id="37891" name="TextBox 5">
            <a:extLst>
              <a:ext uri="{FF2B5EF4-FFF2-40B4-BE49-F238E27FC236}">
                <a16:creationId xmlns:a16="http://schemas.microsoft.com/office/drawing/2014/main" id="{90670692-6605-624A-A0B1-027F339F8843}"/>
              </a:ext>
            </a:extLst>
          </p:cNvPr>
          <p:cNvSpPr txBox="1">
            <a:spLocks noChangeArrowheads="1"/>
          </p:cNvSpPr>
          <p:nvPr/>
        </p:nvSpPr>
        <p:spPr bwMode="auto">
          <a:xfrm>
            <a:off x="2557463" y="525463"/>
            <a:ext cx="40306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3600"/>
              <a:t>Example of stemplot</a:t>
            </a:r>
          </a:p>
        </p:txBody>
      </p:sp>
      <p:sp>
        <p:nvSpPr>
          <p:cNvPr id="8" name="Rectangle 7">
            <a:extLst>
              <a:ext uri="{FF2B5EF4-FFF2-40B4-BE49-F238E27FC236}">
                <a16:creationId xmlns:a16="http://schemas.microsoft.com/office/drawing/2014/main" id="{57EFA94C-5E31-4447-8511-0BD8EC48AF48}"/>
              </a:ext>
            </a:extLst>
          </p:cNvPr>
          <p:cNvSpPr/>
          <p:nvPr/>
        </p:nvSpPr>
        <p:spPr>
          <a:xfrm>
            <a:off x="457200" y="1947863"/>
            <a:ext cx="8128000" cy="1785104"/>
          </a:xfrm>
          <a:prstGeom prst="rect">
            <a:avLst/>
          </a:prstGeom>
        </p:spPr>
        <p:txBody>
          <a:bodyPr>
            <a:spAutoFit/>
          </a:bodyPr>
          <a:lstStyle/>
          <a:p>
            <a:pPr eaLnBrk="1" hangingPunct="1">
              <a:defRPr/>
            </a:pPr>
            <a:r>
              <a:rPr lang="en-US" sz="2200" dirty="0">
                <a:latin typeface="Times New Roman" charset="0"/>
                <a:ea typeface="ＭＳ Ｐゴシック" charset="0"/>
              </a:rPr>
              <a:t>5.3, 5.6, 5.3, 5.0, 5.5, 5.9, 5.9, 3.3, 5.0, 3.4, 5.0, 3.4, 4.6, 6.9, 6.0</a:t>
            </a:r>
          </a:p>
          <a:p>
            <a:pPr eaLnBrk="1" hangingPunct="1">
              <a:defRPr/>
            </a:pPr>
            <a:endParaRPr lang="en-US" sz="2200" dirty="0">
              <a:latin typeface="Times New Roman" charset="0"/>
              <a:ea typeface="ＭＳ Ｐゴシック" charset="0"/>
            </a:endParaRPr>
          </a:p>
          <a:p>
            <a:pPr marL="342900" indent="-342900" eaLnBrk="1" hangingPunct="1">
              <a:buFont typeface="Arial"/>
              <a:buChar char="•"/>
              <a:defRPr/>
            </a:pPr>
            <a:r>
              <a:rPr lang="en-US" sz="2200" dirty="0">
                <a:latin typeface="Times New Roman" charset="0"/>
                <a:ea typeface="ＭＳ Ｐゴシック" charset="0"/>
              </a:rPr>
              <a:t>Stems are the non-decimals, leaves are decimals and ordered </a:t>
            </a:r>
          </a:p>
          <a:p>
            <a:pPr eaLnBrk="1" hangingPunct="1">
              <a:defRPr/>
            </a:pPr>
            <a:endParaRPr lang="en-US" sz="2200" dirty="0">
              <a:latin typeface="Times New Roman" charset="0"/>
              <a:ea typeface="ＭＳ Ｐゴシック" charset="0"/>
            </a:endParaRPr>
          </a:p>
          <a:p>
            <a:pPr eaLnBrk="1" hangingPunct="1">
              <a:defRPr/>
            </a:pPr>
            <a:r>
              <a:rPr lang="en-US" sz="2200" dirty="0">
                <a:solidFill>
                  <a:srgbClr val="0000FF"/>
                </a:solidFill>
                <a:latin typeface="Times New Roman" charset="0"/>
                <a:ea typeface="ＭＳ Ｐゴシック" charset="0"/>
              </a:rPr>
              <a:t>3.3, 3.4, 3.4, 4.6, 5.0, 5.0, 5.0, 5.3, 5.3, 5.5, 5.6, 5.9, 5.9, 6.0, 6.9</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0EAD5556-4388-1F42-958D-4BC346E21355}"/>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fld id="{ABA499EA-7194-7A4F-B415-B227C5B088B3}" type="slidenum">
              <a:rPr lang="en-US" altLang="en-US" sz="1400"/>
              <a:pPr>
                <a:spcBef>
                  <a:spcPct val="0"/>
                </a:spcBef>
                <a:buFontTx/>
                <a:buNone/>
              </a:pPr>
              <a:t>24</a:t>
            </a:fld>
            <a:endParaRPr lang="en-US" altLang="en-US" sz="1400"/>
          </a:p>
        </p:txBody>
      </p:sp>
      <p:sp>
        <p:nvSpPr>
          <p:cNvPr id="37891" name="TextBox 5">
            <a:extLst>
              <a:ext uri="{FF2B5EF4-FFF2-40B4-BE49-F238E27FC236}">
                <a16:creationId xmlns:a16="http://schemas.microsoft.com/office/drawing/2014/main" id="{90670692-6605-624A-A0B1-027F339F8843}"/>
              </a:ext>
            </a:extLst>
          </p:cNvPr>
          <p:cNvSpPr txBox="1">
            <a:spLocks noChangeArrowheads="1"/>
          </p:cNvSpPr>
          <p:nvPr/>
        </p:nvSpPr>
        <p:spPr bwMode="auto">
          <a:xfrm>
            <a:off x="2557463" y="525463"/>
            <a:ext cx="40306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3600"/>
              <a:t>Example of stemplot</a:t>
            </a:r>
          </a:p>
        </p:txBody>
      </p:sp>
      <p:sp>
        <p:nvSpPr>
          <p:cNvPr id="8" name="Rectangle 7">
            <a:extLst>
              <a:ext uri="{FF2B5EF4-FFF2-40B4-BE49-F238E27FC236}">
                <a16:creationId xmlns:a16="http://schemas.microsoft.com/office/drawing/2014/main" id="{57EFA94C-5E31-4447-8511-0BD8EC48AF48}"/>
              </a:ext>
            </a:extLst>
          </p:cNvPr>
          <p:cNvSpPr/>
          <p:nvPr/>
        </p:nvSpPr>
        <p:spPr>
          <a:xfrm>
            <a:off x="457200" y="1947863"/>
            <a:ext cx="8128000" cy="1785104"/>
          </a:xfrm>
          <a:prstGeom prst="rect">
            <a:avLst/>
          </a:prstGeom>
        </p:spPr>
        <p:txBody>
          <a:bodyPr>
            <a:spAutoFit/>
          </a:bodyPr>
          <a:lstStyle/>
          <a:p>
            <a:pPr eaLnBrk="1" hangingPunct="1">
              <a:defRPr/>
            </a:pPr>
            <a:r>
              <a:rPr lang="en-US" sz="2200" dirty="0">
                <a:latin typeface="Times New Roman" charset="0"/>
                <a:ea typeface="ＭＳ Ｐゴシック" charset="0"/>
              </a:rPr>
              <a:t>5.3, 5.6, 5.3, 5.0, 5.5, 5.9, 5.9, 3.3, 5.0, 3.4, 5.0, 3.4, 4.6, 6.9, 6.0</a:t>
            </a:r>
          </a:p>
          <a:p>
            <a:pPr eaLnBrk="1" hangingPunct="1">
              <a:defRPr/>
            </a:pPr>
            <a:endParaRPr lang="en-US" sz="2200" dirty="0">
              <a:latin typeface="Times New Roman" charset="0"/>
              <a:ea typeface="ＭＳ Ｐゴシック" charset="0"/>
            </a:endParaRPr>
          </a:p>
          <a:p>
            <a:pPr marL="342900" indent="-342900" eaLnBrk="1" hangingPunct="1">
              <a:buFont typeface="Arial"/>
              <a:buChar char="•"/>
              <a:defRPr/>
            </a:pPr>
            <a:r>
              <a:rPr lang="en-US" sz="2200" dirty="0">
                <a:latin typeface="Times New Roman" charset="0"/>
                <a:ea typeface="ＭＳ Ｐゴシック" charset="0"/>
              </a:rPr>
              <a:t>Stems are the non-decimals, leaves are decimals and ordered </a:t>
            </a:r>
          </a:p>
          <a:p>
            <a:pPr eaLnBrk="1" hangingPunct="1">
              <a:defRPr/>
            </a:pPr>
            <a:endParaRPr lang="en-US" sz="2200" dirty="0">
              <a:latin typeface="Times New Roman" charset="0"/>
              <a:ea typeface="ＭＳ Ｐゴシック" charset="0"/>
            </a:endParaRPr>
          </a:p>
          <a:p>
            <a:pPr eaLnBrk="1" hangingPunct="1">
              <a:defRPr/>
            </a:pPr>
            <a:r>
              <a:rPr lang="en-US" sz="2200" dirty="0">
                <a:solidFill>
                  <a:srgbClr val="0000FF"/>
                </a:solidFill>
                <a:latin typeface="Times New Roman" charset="0"/>
                <a:ea typeface="ＭＳ Ｐゴシック" charset="0"/>
              </a:rPr>
              <a:t>3.3, 3.4, 3.4, 4.6, 5.0, 5.0, 5.0, 5.3, 5.3, 5.5, 5.6, 5.9, 5.9, 6.0, 6.9</a:t>
            </a:r>
          </a:p>
        </p:txBody>
      </p:sp>
      <p:sp>
        <p:nvSpPr>
          <p:cNvPr id="6" name="Rectangle 8">
            <a:extLst>
              <a:ext uri="{FF2B5EF4-FFF2-40B4-BE49-F238E27FC236}">
                <a16:creationId xmlns:a16="http://schemas.microsoft.com/office/drawing/2014/main" id="{E33EC17F-8434-D04E-BEA6-5006193493C3}"/>
              </a:ext>
            </a:extLst>
          </p:cNvPr>
          <p:cNvSpPr>
            <a:spLocks noChangeArrowheads="1"/>
          </p:cNvSpPr>
          <p:nvPr/>
        </p:nvSpPr>
        <p:spPr bwMode="auto">
          <a:xfrm>
            <a:off x="2319338" y="4354513"/>
            <a:ext cx="45720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dirty="0"/>
              <a:t> </a:t>
            </a:r>
            <a:r>
              <a:rPr lang="en-US" altLang="en-US" sz="2400" b="1" dirty="0">
                <a:solidFill>
                  <a:srgbClr val="0000FF"/>
                </a:solidFill>
              </a:rPr>
              <a:t> 3 | 344</a:t>
            </a:r>
          </a:p>
          <a:p>
            <a:pPr eaLnBrk="1" hangingPunct="1">
              <a:spcBef>
                <a:spcPct val="0"/>
              </a:spcBef>
              <a:buFontTx/>
              <a:buNone/>
            </a:pPr>
            <a:r>
              <a:rPr lang="en-US" altLang="en-US" sz="2400" b="1" dirty="0">
                <a:solidFill>
                  <a:srgbClr val="0000FF"/>
                </a:solidFill>
              </a:rPr>
              <a:t>  4 | 6</a:t>
            </a:r>
          </a:p>
          <a:p>
            <a:pPr eaLnBrk="1" hangingPunct="1">
              <a:spcBef>
                <a:spcPct val="0"/>
              </a:spcBef>
              <a:buFontTx/>
              <a:buNone/>
            </a:pPr>
            <a:r>
              <a:rPr lang="en-US" altLang="en-US" sz="2400" b="1" dirty="0">
                <a:solidFill>
                  <a:srgbClr val="0000FF"/>
                </a:solidFill>
              </a:rPr>
              <a:t>  5 | 000335699</a:t>
            </a:r>
          </a:p>
          <a:p>
            <a:pPr eaLnBrk="1" hangingPunct="1">
              <a:spcBef>
                <a:spcPct val="0"/>
              </a:spcBef>
              <a:buFontTx/>
              <a:buNone/>
            </a:pPr>
            <a:r>
              <a:rPr lang="en-US" altLang="en-US" sz="2400" b="1" dirty="0">
                <a:solidFill>
                  <a:srgbClr val="0000FF"/>
                </a:solidFill>
              </a:rPr>
              <a:t>  6 | 09</a:t>
            </a:r>
          </a:p>
        </p:txBody>
      </p:sp>
    </p:spTree>
    <p:extLst>
      <p:ext uri="{BB962C8B-B14F-4D97-AF65-F5344CB8AC3E}">
        <p14:creationId xmlns:p14="http://schemas.microsoft.com/office/powerpoint/2010/main" val="1813234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609600" y="712269"/>
            <a:ext cx="8390469" cy="664414"/>
          </a:xfrm>
        </p:spPr>
        <p:txBody>
          <a:bodyPr>
            <a:noAutofit/>
          </a:bodyPr>
          <a:lstStyle/>
          <a:p>
            <a:pPr eaLnBrk="1" hangingPunct="1"/>
            <a:r>
              <a:rPr lang="en-US" sz="3600" dirty="0">
                <a:solidFill>
                  <a:srgbClr val="153B65"/>
                </a:solidFill>
                <a:latin typeface="Gill Sans" charset="0"/>
                <a:ea typeface="ＭＳ Ｐゴシック" pitchFamily="34" charset="-128"/>
              </a:rPr>
              <a:t>Stemplots (Stem-and-Leaf Plots) (2 of 2)</a:t>
            </a:r>
          </a:p>
        </p:txBody>
      </p:sp>
      <p:sp>
        <p:nvSpPr>
          <p:cNvPr id="10" name="Rectangle 3"/>
          <p:cNvSpPr>
            <a:spLocks noGrp="1" noChangeArrowheads="1"/>
          </p:cNvSpPr>
          <p:nvPr>
            <p:ph idx="1"/>
          </p:nvPr>
        </p:nvSpPr>
        <p:spPr>
          <a:xfrm>
            <a:off x="609600" y="1565287"/>
            <a:ext cx="8390467" cy="2280971"/>
          </a:xfrm>
        </p:spPr>
        <p:txBody>
          <a:bodyPr>
            <a:normAutofit/>
          </a:bodyPr>
          <a:lstStyle/>
          <a:p>
            <a:pPr>
              <a:spcAft>
                <a:spcPts val="1200"/>
              </a:spcAft>
            </a:pPr>
            <a:r>
              <a:rPr lang="en-US" sz="2400" i="1" dirty="0">
                <a:latin typeface="Arial" pitchFamily="34" charset="0"/>
                <a:ea typeface="ＭＳ Ｐゴシック" pitchFamily="34" charset="-128"/>
                <a:cs typeface="Arial" pitchFamily="34" charset="0"/>
              </a:rPr>
              <a:t>If there are very few stems</a:t>
            </a:r>
            <a:r>
              <a:rPr lang="en-US" sz="2400" dirty="0">
                <a:latin typeface="Arial" pitchFamily="34" charset="0"/>
                <a:ea typeface="ＭＳ Ｐゴシック" pitchFamily="34" charset="-128"/>
                <a:cs typeface="Arial" pitchFamily="34" charset="0"/>
              </a:rPr>
              <a:t> (that is, when the data cover only a very small range of values), then we may want to create more stems by splitting the original stems.</a:t>
            </a:r>
          </a:p>
          <a:p>
            <a:pPr>
              <a:spcAft>
                <a:spcPts val="1200"/>
              </a:spcAft>
            </a:pPr>
            <a:r>
              <a:rPr lang="en-US" sz="2400" dirty="0">
                <a:latin typeface="Arial" pitchFamily="34" charset="0"/>
                <a:ea typeface="ＭＳ Ｐゴシック" pitchFamily="34" charset="-128"/>
                <a:cs typeface="Arial" pitchFamily="34" charset="0"/>
              </a:rPr>
              <a:t>EXAMPLE:</a:t>
            </a:r>
          </a:p>
        </p:txBody>
      </p:sp>
      <p:sp>
        <p:nvSpPr>
          <p:cNvPr id="11" name="Rectangle 8">
            <a:extLst>
              <a:ext uri="{FF2B5EF4-FFF2-40B4-BE49-F238E27FC236}">
                <a16:creationId xmlns:a16="http://schemas.microsoft.com/office/drawing/2014/main" id="{2B1EF8BF-B8C3-3C4C-B754-34AB76F2FDF7}"/>
              </a:ext>
            </a:extLst>
          </p:cNvPr>
          <p:cNvSpPr>
            <a:spLocks noChangeArrowheads="1"/>
          </p:cNvSpPr>
          <p:nvPr/>
        </p:nvSpPr>
        <p:spPr bwMode="auto">
          <a:xfrm>
            <a:off x="2286000" y="3576906"/>
            <a:ext cx="4572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dirty="0"/>
              <a:t> </a:t>
            </a:r>
            <a:r>
              <a:rPr lang="en-US" altLang="en-US" sz="2400" b="1" dirty="0">
                <a:solidFill>
                  <a:srgbClr val="0000FF"/>
                </a:solidFill>
              </a:rPr>
              <a:t> 3 | 344  </a:t>
            </a:r>
            <a:r>
              <a:rPr lang="en-US" altLang="en-US" sz="2400" b="1" dirty="0">
                <a:solidFill>
                  <a:srgbClr val="0000FF"/>
                </a:solidFill>
                <a:sym typeface="Wingdings" pitchFamily="2" charset="2"/>
              </a:rPr>
              <a:t> decimals 0 to 4</a:t>
            </a:r>
            <a:endParaRPr lang="en-US" altLang="en-US" sz="2400" b="1" dirty="0">
              <a:solidFill>
                <a:srgbClr val="0000FF"/>
              </a:solidFill>
            </a:endParaRPr>
          </a:p>
          <a:p>
            <a:pPr>
              <a:spcBef>
                <a:spcPct val="0"/>
              </a:spcBef>
              <a:buNone/>
            </a:pPr>
            <a:r>
              <a:rPr lang="en-US" altLang="en-US" sz="2400" b="1" dirty="0">
                <a:solidFill>
                  <a:srgbClr val="0000FF"/>
                </a:solidFill>
              </a:rPr>
              <a:t>  3 |         </a:t>
            </a:r>
            <a:r>
              <a:rPr lang="en-US" altLang="en-US" sz="2400" b="1" dirty="0">
                <a:solidFill>
                  <a:srgbClr val="0000FF"/>
                </a:solidFill>
                <a:sym typeface="Wingdings" pitchFamily="2" charset="2"/>
              </a:rPr>
              <a:t> decimals 5 to 9</a:t>
            </a:r>
          </a:p>
          <a:p>
            <a:pPr>
              <a:spcBef>
                <a:spcPct val="0"/>
              </a:spcBef>
              <a:buNone/>
            </a:pPr>
            <a:r>
              <a:rPr lang="en-US" altLang="en-US" sz="2400" b="1" dirty="0">
                <a:solidFill>
                  <a:srgbClr val="0000FF"/>
                </a:solidFill>
              </a:rPr>
              <a:t>  4 | </a:t>
            </a:r>
          </a:p>
          <a:p>
            <a:pPr eaLnBrk="1" hangingPunct="1">
              <a:spcBef>
                <a:spcPct val="0"/>
              </a:spcBef>
              <a:buFontTx/>
              <a:buNone/>
            </a:pPr>
            <a:r>
              <a:rPr lang="en-US" altLang="en-US" sz="2400" b="1" dirty="0">
                <a:solidFill>
                  <a:srgbClr val="0000FF"/>
                </a:solidFill>
              </a:rPr>
              <a:t>  4 | 6</a:t>
            </a:r>
          </a:p>
          <a:p>
            <a:pPr eaLnBrk="1" hangingPunct="1">
              <a:spcBef>
                <a:spcPct val="0"/>
              </a:spcBef>
              <a:buFontTx/>
              <a:buNone/>
            </a:pPr>
            <a:r>
              <a:rPr lang="en-US" altLang="en-US" sz="2400" b="1" dirty="0">
                <a:solidFill>
                  <a:srgbClr val="0000FF"/>
                </a:solidFill>
              </a:rPr>
              <a:t>  5 | 00033</a:t>
            </a:r>
          </a:p>
          <a:p>
            <a:pPr eaLnBrk="1" hangingPunct="1">
              <a:spcBef>
                <a:spcPct val="0"/>
              </a:spcBef>
              <a:buFontTx/>
              <a:buNone/>
            </a:pPr>
            <a:r>
              <a:rPr lang="en-US" altLang="en-US" sz="2400" b="1" dirty="0">
                <a:solidFill>
                  <a:srgbClr val="0000FF"/>
                </a:solidFill>
              </a:rPr>
              <a:t>  5 | 5699</a:t>
            </a:r>
          </a:p>
          <a:p>
            <a:pPr eaLnBrk="1" hangingPunct="1">
              <a:spcBef>
                <a:spcPct val="0"/>
              </a:spcBef>
              <a:buFontTx/>
              <a:buNone/>
            </a:pPr>
            <a:r>
              <a:rPr lang="en-US" altLang="en-US" sz="2400" b="1" dirty="0">
                <a:solidFill>
                  <a:srgbClr val="0000FF"/>
                </a:solidFill>
              </a:rPr>
              <a:t>  6 | 0</a:t>
            </a:r>
          </a:p>
          <a:p>
            <a:pPr eaLnBrk="1" hangingPunct="1">
              <a:spcBef>
                <a:spcPct val="0"/>
              </a:spcBef>
              <a:buFontTx/>
              <a:buNone/>
            </a:pPr>
            <a:r>
              <a:rPr lang="en-US" altLang="en-US" sz="2400" b="1" dirty="0">
                <a:solidFill>
                  <a:srgbClr val="0000FF"/>
                </a:solidFill>
              </a:rPr>
              <a:t>  6 | 9</a:t>
            </a:r>
          </a:p>
        </p:txBody>
      </p:sp>
      <p:sp>
        <p:nvSpPr>
          <p:cNvPr id="3" name="TextBox 2">
            <a:extLst>
              <a:ext uri="{FF2B5EF4-FFF2-40B4-BE49-F238E27FC236}">
                <a16:creationId xmlns:a16="http://schemas.microsoft.com/office/drawing/2014/main" id="{CD0BAEA3-80DA-D147-9EB5-F8B4C4C083A9}"/>
              </a:ext>
            </a:extLst>
          </p:cNvPr>
          <p:cNvSpPr txBox="1"/>
          <p:nvPr/>
        </p:nvSpPr>
        <p:spPr>
          <a:xfrm>
            <a:off x="2608117" y="2930575"/>
            <a:ext cx="6128601" cy="646331"/>
          </a:xfrm>
          <a:prstGeom prst="rect">
            <a:avLst/>
          </a:prstGeom>
          <a:noFill/>
        </p:spPr>
        <p:txBody>
          <a:bodyPr wrap="none" rtlCol="0">
            <a:spAutoFit/>
          </a:bodyPr>
          <a:lstStyle/>
          <a:p>
            <a:r>
              <a:rPr lang="en-US" dirty="0">
                <a:solidFill>
                  <a:srgbClr val="0000FF"/>
                </a:solidFill>
                <a:latin typeface="Times New Roman" charset="0"/>
                <a:ea typeface="ＭＳ Ｐゴシック" charset="0"/>
              </a:rPr>
              <a:t>3.3, 3.4, 3.4, 4.6, 5.0, 5.0, 5.0, 5.3, 5.3, 5.5, 5.6, 5.9, 5.9, 6.0, 6.9</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4044" y="160868"/>
            <a:ext cx="8229600" cy="1368796"/>
          </a:xfrm>
        </p:spPr>
        <p:txBody>
          <a:bodyPr>
            <a:normAutofit fontScale="90000"/>
          </a:bodyPr>
          <a:lstStyle/>
          <a:p>
            <a:br>
              <a:rPr lang="en-US" sz="5400" dirty="0">
                <a:solidFill>
                  <a:srgbClr val="153B65"/>
                </a:solidFill>
                <a:latin typeface="Gill Sans" charset="0"/>
              </a:rPr>
            </a:br>
            <a:br>
              <a:rPr lang="en-US" sz="5400" dirty="0">
                <a:solidFill>
                  <a:srgbClr val="153B65"/>
                </a:solidFill>
                <a:latin typeface="Gill Sans" charset="0"/>
              </a:rPr>
            </a:br>
            <a:br>
              <a:rPr lang="en-US" sz="5400" dirty="0">
                <a:solidFill>
                  <a:srgbClr val="153B65"/>
                </a:solidFill>
                <a:latin typeface="Gill Sans" charset="0"/>
              </a:rPr>
            </a:br>
            <a:br>
              <a:rPr lang="en-US" sz="5400" dirty="0">
                <a:solidFill>
                  <a:srgbClr val="153B65"/>
                </a:solidFill>
                <a:latin typeface="Gill Sans" charset="0"/>
              </a:rPr>
            </a:br>
            <a:br>
              <a:rPr lang="en-US" sz="5400" dirty="0">
                <a:solidFill>
                  <a:srgbClr val="153B65"/>
                </a:solidFill>
                <a:latin typeface="Gill Sans" charset="0"/>
              </a:rPr>
            </a:br>
            <a:r>
              <a:rPr lang="en-US" sz="5400" dirty="0">
                <a:solidFill>
                  <a:srgbClr val="153B65"/>
                </a:solidFill>
                <a:latin typeface="Gill Sans" charset="0"/>
              </a:rPr>
              <a:t>Time Plots (1 of 3)</a:t>
            </a:r>
            <a:endParaRPr lang="en-US" dirty="0">
              <a:solidFill>
                <a:srgbClr val="153B65"/>
              </a:solidFill>
            </a:endParaRPr>
          </a:p>
        </p:txBody>
      </p:sp>
      <p:sp>
        <p:nvSpPr>
          <p:cNvPr id="27651" name="Rectangle 3"/>
          <p:cNvSpPr>
            <a:spLocks noGrp="1" noChangeArrowheads="1"/>
          </p:cNvSpPr>
          <p:nvPr>
            <p:ph idx="1"/>
          </p:nvPr>
        </p:nvSpPr>
        <p:spPr/>
        <p:txBody>
          <a:bodyPr/>
          <a:lstStyle/>
          <a:p>
            <a:r>
              <a:rPr lang="en-US" dirty="0">
                <a:latin typeface="Arial" panose="020B0604020202020204" pitchFamily="34" charset="0"/>
                <a:cs typeface="Arial" panose="020B0604020202020204" pitchFamily="34" charset="0"/>
              </a:rPr>
              <a:t>A time plot shows behavior over time.</a:t>
            </a:r>
          </a:p>
          <a:p>
            <a:r>
              <a:rPr lang="en-US" dirty="0">
                <a:latin typeface="Arial" panose="020B0604020202020204" pitchFamily="34" charset="0"/>
                <a:cs typeface="Arial" panose="020B0604020202020204" pitchFamily="34" charset="0"/>
              </a:rPr>
              <a:t>Time is always on the horizontal axis, and the variable being measured is on the vertical axis.</a:t>
            </a:r>
          </a:p>
          <a:p>
            <a:r>
              <a:rPr lang="en-US" dirty="0">
                <a:latin typeface="Arial" panose="020B0604020202020204" pitchFamily="34" charset="0"/>
                <a:cs typeface="Arial" panose="020B0604020202020204" pitchFamily="34" charset="0"/>
              </a:rPr>
              <a:t>Look for an overall pattern (trend) and for deviations from this trend. Connecting the data points by lines may emphasize this trend.</a:t>
            </a:r>
          </a:p>
          <a:p>
            <a:r>
              <a:rPr lang="en-US" dirty="0">
                <a:latin typeface="Arial" panose="020B0604020202020204" pitchFamily="34" charset="0"/>
                <a:cs typeface="Arial" panose="020B0604020202020204" pitchFamily="34" charset="0"/>
              </a:rPr>
              <a:t>Look for patterns that repeat at known regular intervals (seasonal variations).</a:t>
            </a:r>
          </a:p>
        </p:txBody>
      </p:sp>
    </p:spTree>
    <p:extLst>
      <p:ext uri="{BB962C8B-B14F-4D97-AF65-F5344CB8AC3E}">
        <p14:creationId xmlns:p14="http://schemas.microsoft.com/office/powerpoint/2010/main" val="3069102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4419" y="0"/>
            <a:ext cx="8229600" cy="1368796"/>
          </a:xfrm>
        </p:spPr>
        <p:txBody>
          <a:bodyPr>
            <a:normAutofit fontScale="90000"/>
          </a:bodyPr>
          <a:lstStyle/>
          <a:p>
            <a:br>
              <a:rPr lang="en-US" sz="5400" dirty="0">
                <a:solidFill>
                  <a:srgbClr val="153B65"/>
                </a:solidFill>
                <a:latin typeface="Gill Sans" charset="0"/>
              </a:rPr>
            </a:br>
            <a:br>
              <a:rPr lang="en-US" sz="5400" dirty="0">
                <a:solidFill>
                  <a:srgbClr val="153B65"/>
                </a:solidFill>
                <a:latin typeface="Gill Sans" charset="0"/>
              </a:rPr>
            </a:br>
            <a:br>
              <a:rPr lang="en-US" sz="5400" dirty="0">
                <a:solidFill>
                  <a:srgbClr val="153B65"/>
                </a:solidFill>
                <a:latin typeface="Gill Sans" charset="0"/>
              </a:rPr>
            </a:br>
            <a:br>
              <a:rPr lang="en-US" sz="5400" dirty="0">
                <a:solidFill>
                  <a:srgbClr val="153B65"/>
                </a:solidFill>
                <a:latin typeface="Gill Sans" charset="0"/>
              </a:rPr>
            </a:br>
            <a:br>
              <a:rPr lang="en-US" sz="5400" dirty="0">
                <a:solidFill>
                  <a:srgbClr val="153B65"/>
                </a:solidFill>
                <a:latin typeface="Gill Sans" charset="0"/>
              </a:rPr>
            </a:br>
            <a:r>
              <a:rPr lang="en-US" sz="5400" dirty="0">
                <a:solidFill>
                  <a:srgbClr val="153B65"/>
                </a:solidFill>
                <a:latin typeface="Gill Sans" charset="0"/>
              </a:rPr>
              <a:t>Time Plots (2 of 3)</a:t>
            </a:r>
            <a:endParaRPr lang="en-US" dirty="0">
              <a:solidFill>
                <a:srgbClr val="153B65"/>
              </a:solidFill>
            </a:endParaRPr>
          </a:p>
        </p:txBody>
      </p:sp>
      <p:pic>
        <p:nvPicPr>
          <p:cNvPr id="4" name="Picture 3" descr="A graph plots mean daily gauge height in feet on the vertical axis, ranging from 4.0 to 9.5 in increments of 0.5, versus year on the horizontal axis, ranging from 2000 to 2019 in increments of 1 year. The plot rises and falls regularly across the graph with maximums and minimums at approximately the same time each year, though the values of each maximum and minimum vary between years. By time, the approximate heights in inches are as follows. 2000 mid, 6.9. 2000 late, 8.3. 2001 mid, 5.3. 2001 late, 8.7. 2002 mid, 6.5. 2002 late, 8.3. 2003 mid, 7.2. 2003 late, 8.5. 2004 mid, 6.6. 2004 late, 8.1. 2005 mid, 6.8. 2005 late, 8.7. 2006 mid, 6.3. 2006 late, 7.8. 2007 mid, 5.7. 2007 late, 7.6. 2008 early, 6.3. 2008 early, 7.0. 2008 mid, 6.3. 2008 late, 8.5. 2009 mid, 5.4. 2009 late, 8.3. 2010 mid, 7.5. 2010 late, 8.0. 2011 mid, 4.2. 2011 late, 8.0. 2012 early, 6.5. 2013, 8.7. 2013 mid, 6.8. 2014 mid, 8.5. 2014 late, 7.9. 2015 mid, 7.8. 2015 late, 5.8. 2016 mid, 8.5. 2016 late, 7.4. 2017 mid, 6.0. 2017, late, 9.4. 2018 mid, 6.7. 2018 late, 8.6. 2019 mid, 7.0. 2019 late, 8.0. Water levels are at their lowest values on June 14 and June 15, 2011. Water levels are at their highest value on October 29, 2017. All values estimated.">
            <a:extLst>
              <a:ext uri="{FF2B5EF4-FFF2-40B4-BE49-F238E27FC236}">
                <a16:creationId xmlns:a16="http://schemas.microsoft.com/office/drawing/2014/main" id="{7F9BEDF8-8F45-D94C-92F1-1AD317FDA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915" y="2178724"/>
            <a:ext cx="6896164" cy="4460333"/>
          </a:xfrm>
          <a:prstGeom prst="rect">
            <a:avLst/>
          </a:prstGeom>
        </p:spPr>
      </p:pic>
      <p:sp>
        <p:nvSpPr>
          <p:cNvPr id="5" name="TextBox 4">
            <a:extLst>
              <a:ext uri="{FF2B5EF4-FFF2-40B4-BE49-F238E27FC236}">
                <a16:creationId xmlns:a16="http://schemas.microsoft.com/office/drawing/2014/main" id="{EC94E227-77E7-0E46-A730-6C3FAF4DE9B6}"/>
              </a:ext>
            </a:extLst>
          </p:cNvPr>
          <p:cNvSpPr txBox="1"/>
          <p:nvPr/>
        </p:nvSpPr>
        <p:spPr>
          <a:xfrm>
            <a:off x="1982803" y="1529664"/>
            <a:ext cx="5178391" cy="646331"/>
          </a:xfrm>
          <a:prstGeom prst="rect">
            <a:avLst/>
          </a:prstGeom>
          <a:noFill/>
        </p:spPr>
        <p:txBody>
          <a:bodyPr wrap="square" rtlCol="0">
            <a:spAutoFit/>
          </a:bodyPr>
          <a:lstStyle/>
          <a:p>
            <a:pPr algn="ctr"/>
            <a:r>
              <a:rPr lang="en-US" dirty="0"/>
              <a:t>Time Plot of Average Gauge Height,</a:t>
            </a:r>
          </a:p>
          <a:p>
            <a:pPr algn="ctr"/>
            <a:r>
              <a:rPr lang="en-US" dirty="0"/>
              <a:t>Everglades National Park Monitoring Station</a:t>
            </a:r>
          </a:p>
        </p:txBody>
      </p:sp>
    </p:spTree>
    <p:extLst>
      <p:ext uri="{BB962C8B-B14F-4D97-AF65-F5344CB8AC3E}">
        <p14:creationId xmlns:p14="http://schemas.microsoft.com/office/powerpoint/2010/main" val="1715273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4044" y="160868"/>
            <a:ext cx="8229600" cy="1368796"/>
          </a:xfrm>
        </p:spPr>
        <p:txBody>
          <a:bodyPr>
            <a:normAutofit fontScale="90000"/>
          </a:bodyPr>
          <a:lstStyle/>
          <a:p>
            <a:br>
              <a:rPr lang="en-US" sz="5400" dirty="0">
                <a:solidFill>
                  <a:srgbClr val="153B65"/>
                </a:solidFill>
                <a:latin typeface="Gill Sans" charset="0"/>
              </a:rPr>
            </a:br>
            <a:br>
              <a:rPr lang="en-US" sz="5400" dirty="0">
                <a:solidFill>
                  <a:srgbClr val="153B65"/>
                </a:solidFill>
                <a:latin typeface="Gill Sans" charset="0"/>
              </a:rPr>
            </a:br>
            <a:br>
              <a:rPr lang="en-US" sz="5400" dirty="0">
                <a:solidFill>
                  <a:srgbClr val="153B65"/>
                </a:solidFill>
                <a:latin typeface="Gill Sans" charset="0"/>
              </a:rPr>
            </a:br>
            <a:br>
              <a:rPr lang="en-US" sz="5400" dirty="0">
                <a:solidFill>
                  <a:srgbClr val="153B65"/>
                </a:solidFill>
                <a:latin typeface="Gill Sans" charset="0"/>
              </a:rPr>
            </a:br>
            <a:br>
              <a:rPr lang="en-US" sz="5400" dirty="0">
                <a:solidFill>
                  <a:srgbClr val="153B65"/>
                </a:solidFill>
                <a:latin typeface="Gill Sans" charset="0"/>
              </a:rPr>
            </a:br>
            <a:r>
              <a:rPr lang="en-US" sz="5400" dirty="0">
                <a:solidFill>
                  <a:srgbClr val="153B65"/>
                </a:solidFill>
                <a:latin typeface="Gill Sans" charset="0"/>
              </a:rPr>
              <a:t>Time Plots (3 of 3)</a:t>
            </a:r>
            <a:endParaRPr lang="en-US" dirty="0">
              <a:solidFill>
                <a:srgbClr val="153B65"/>
              </a:solidFill>
            </a:endParaRPr>
          </a:p>
        </p:txBody>
      </p:sp>
      <p:pic>
        <p:nvPicPr>
          <p:cNvPr id="2" name="Picture 1" descr="The graph plots mean C O 2 concentration in parts per million on the vertical axis, ranging from 300 to 400 in increments of 20, versus year, ranging from 1950 through 2020 in increments of 10 years. The plot rises with increasing steepness through the following approximate points. (1960, 315), (1970, 325), (1980, 340), (1990, 355), (2000, 370), (2010, 390), (2017, 410).">
            <a:extLst>
              <a:ext uri="{FF2B5EF4-FFF2-40B4-BE49-F238E27FC236}">
                <a16:creationId xmlns:a16="http://schemas.microsoft.com/office/drawing/2014/main" id="{EDBF996B-EFAC-4846-AD4D-54D442FFB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051" y="2377021"/>
            <a:ext cx="6631586" cy="4320111"/>
          </a:xfrm>
          <a:prstGeom prst="rect">
            <a:avLst/>
          </a:prstGeom>
        </p:spPr>
      </p:pic>
      <p:sp>
        <p:nvSpPr>
          <p:cNvPr id="4" name="TextBox 3">
            <a:extLst>
              <a:ext uri="{FF2B5EF4-FFF2-40B4-BE49-F238E27FC236}">
                <a16:creationId xmlns:a16="http://schemas.microsoft.com/office/drawing/2014/main" id="{BD2B5BF9-96A5-E047-8500-57E8EC4C1146}"/>
              </a:ext>
            </a:extLst>
          </p:cNvPr>
          <p:cNvSpPr txBox="1"/>
          <p:nvPr/>
        </p:nvSpPr>
        <p:spPr>
          <a:xfrm>
            <a:off x="1417378" y="1768676"/>
            <a:ext cx="6602931" cy="369332"/>
          </a:xfrm>
          <a:prstGeom prst="rect">
            <a:avLst/>
          </a:prstGeom>
          <a:noFill/>
        </p:spPr>
        <p:txBody>
          <a:bodyPr wrap="square" rtlCol="0">
            <a:spAutoFit/>
          </a:bodyPr>
          <a:lstStyle/>
          <a:p>
            <a:r>
              <a:rPr lang="en-US" dirty="0"/>
              <a:t>Time Plot of the Mean Atmospheric CO</a:t>
            </a:r>
            <a:r>
              <a:rPr lang="en-US" baseline="-25000" dirty="0"/>
              <a:t>2</a:t>
            </a:r>
            <a:r>
              <a:rPr lang="en-US" dirty="0"/>
              <a:t> Concentration (ppm)</a:t>
            </a:r>
          </a:p>
        </p:txBody>
      </p:sp>
    </p:spTree>
    <p:extLst>
      <p:ext uri="{BB962C8B-B14F-4D97-AF65-F5344CB8AC3E}">
        <p14:creationId xmlns:p14="http://schemas.microsoft.com/office/powerpoint/2010/main" val="2119283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Content Placeholder 2">
            <a:extLst>
              <a:ext uri="{FF2B5EF4-FFF2-40B4-BE49-F238E27FC236}">
                <a16:creationId xmlns:a16="http://schemas.microsoft.com/office/drawing/2014/main" id="{F0843357-DCFB-0B4E-B1E3-E6A4E054223C}"/>
              </a:ext>
            </a:extLst>
          </p:cNvPr>
          <p:cNvSpPr>
            <a:spLocks noGrp="1" noChangeArrowheads="1"/>
          </p:cNvSpPr>
          <p:nvPr>
            <p:ph idx="1"/>
          </p:nvPr>
        </p:nvSpPr>
        <p:spPr/>
        <p:txBody>
          <a:bodyPr/>
          <a:lstStyle/>
          <a:p>
            <a:r>
              <a:rPr lang="en-CA" altLang="en-US" dirty="0">
                <a:solidFill>
                  <a:schemeClr val="accent2"/>
                </a:solidFill>
                <a:hlinkClick r:id="rId2">
                  <a:extLst>
                    <a:ext uri="{A12FA001-AC4F-418D-AE19-62706E023703}">
                      <ahyp:hlinkClr xmlns:ahyp="http://schemas.microsoft.com/office/drawing/2018/hyperlinkcolor" val="tx"/>
                    </a:ext>
                  </a:extLst>
                </a:hlinkClick>
              </a:rPr>
              <a:t>https://www.youtube.com/watch?v=yhX0OR1_Vfc</a:t>
            </a:r>
            <a:endParaRPr lang="en-US" altLang="en-US" dirty="0">
              <a:solidFill>
                <a:schemeClr val="accent2"/>
              </a:solidFill>
            </a:endParaRPr>
          </a:p>
        </p:txBody>
      </p:sp>
      <p:sp>
        <p:nvSpPr>
          <p:cNvPr id="31747" name="Slide Number Placeholder 4">
            <a:extLst>
              <a:ext uri="{FF2B5EF4-FFF2-40B4-BE49-F238E27FC236}">
                <a16:creationId xmlns:a16="http://schemas.microsoft.com/office/drawing/2014/main" id="{F371608F-2D13-CF4A-A670-8B6FEEF973E2}"/>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FontTx/>
              <a:buNone/>
            </a:pPr>
            <a:fld id="{5A1661D8-B26A-624C-B274-98ED1371B5B2}" type="slidenum">
              <a:rPr lang="en-US" altLang="en-US" sz="1400"/>
              <a:pPr>
                <a:spcBef>
                  <a:spcPct val="0"/>
                </a:spcBef>
                <a:buFontTx/>
                <a:buNone/>
              </a:pPr>
              <a:t>29</a:t>
            </a:fld>
            <a:endParaRPr lang="en-US" altLang="en-US" sz="1400"/>
          </a:p>
        </p:txBody>
      </p:sp>
      <p:sp>
        <p:nvSpPr>
          <p:cNvPr id="2" name="TextBox 1">
            <a:extLst>
              <a:ext uri="{FF2B5EF4-FFF2-40B4-BE49-F238E27FC236}">
                <a16:creationId xmlns:a16="http://schemas.microsoft.com/office/drawing/2014/main" id="{468B1465-6DD1-9940-B99A-EF3A8C1D1826}"/>
              </a:ext>
            </a:extLst>
          </p:cNvPr>
          <p:cNvSpPr txBox="1"/>
          <p:nvPr/>
        </p:nvSpPr>
        <p:spPr>
          <a:xfrm>
            <a:off x="609600" y="1187669"/>
            <a:ext cx="6568965" cy="1200329"/>
          </a:xfrm>
          <a:prstGeom prst="rect">
            <a:avLst/>
          </a:prstGeom>
          <a:noFill/>
        </p:spPr>
        <p:txBody>
          <a:bodyPr wrap="square" rtlCol="0">
            <a:spAutoFit/>
          </a:bodyPr>
          <a:lstStyle/>
          <a:p>
            <a:r>
              <a:rPr lang="en-CA" dirty="0"/>
              <a:t>Florence Nightingale a pioneer on picturing data: Joy of Stats with Hans Rosling</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6"/>
          <p:cNvSpPr>
            <a:spLocks noGrp="1" noChangeArrowheads="1"/>
          </p:cNvSpPr>
          <p:nvPr>
            <p:ph type="title"/>
          </p:nvPr>
        </p:nvSpPr>
        <p:spPr>
          <a:xfrm>
            <a:off x="685800" y="589616"/>
            <a:ext cx="7772400" cy="914400"/>
          </a:xfrm>
        </p:spPr>
        <p:txBody>
          <a:bodyPr/>
          <a:lstStyle/>
          <a:p>
            <a:pPr eaLnBrk="1" hangingPunct="1"/>
            <a:r>
              <a:rPr lang="en-US" dirty="0">
                <a:solidFill>
                  <a:srgbClr val="153B65"/>
                </a:solidFill>
                <a:latin typeface="Gill Sans" charset="0"/>
                <a:ea typeface="ＭＳ Ｐゴシック" pitchFamily="34" charset="-128"/>
              </a:rPr>
              <a:t>In Chapter 1 we cover …</a:t>
            </a:r>
          </a:p>
        </p:txBody>
      </p:sp>
      <p:sp>
        <p:nvSpPr>
          <p:cNvPr id="18435" name="Rectangle 3"/>
          <p:cNvSpPr>
            <a:spLocks noGrp="1" noChangeArrowheads="1"/>
          </p:cNvSpPr>
          <p:nvPr>
            <p:ph idx="1"/>
          </p:nvPr>
        </p:nvSpPr>
        <p:spPr>
          <a:xfrm>
            <a:off x="609600" y="2015072"/>
            <a:ext cx="7560733" cy="4833938"/>
          </a:xfrm>
        </p:spPr>
        <p:txBody>
          <a:bodyPr/>
          <a:lstStyle/>
          <a:p>
            <a:pPr eaLnBrk="1" hangingPunct="1">
              <a:spcAft>
                <a:spcPts val="1200"/>
              </a:spcAft>
            </a:pPr>
            <a:r>
              <a:rPr lang="en-US" sz="3000" dirty="0">
                <a:latin typeface="Arial" pitchFamily="34" charset="0"/>
                <a:ea typeface="ＭＳ Ｐゴシック" pitchFamily="34" charset="-128"/>
                <a:cs typeface="Arial" pitchFamily="34" charset="0"/>
              </a:rPr>
              <a:t>Individuals and variables</a:t>
            </a:r>
          </a:p>
          <a:p>
            <a:pPr eaLnBrk="1" hangingPunct="1">
              <a:spcAft>
                <a:spcPts val="1200"/>
              </a:spcAft>
            </a:pPr>
            <a:r>
              <a:rPr lang="en-US" sz="3000" dirty="0">
                <a:latin typeface="Arial" pitchFamily="34" charset="0"/>
                <a:ea typeface="ＭＳ Ｐゴシック" pitchFamily="34" charset="-128"/>
                <a:cs typeface="Arial" pitchFamily="34" charset="0"/>
              </a:rPr>
              <a:t>Categorical variables: pie charts and bar graphs</a:t>
            </a:r>
          </a:p>
          <a:p>
            <a:pPr eaLnBrk="1" hangingPunct="1">
              <a:spcAft>
                <a:spcPts val="1200"/>
              </a:spcAft>
            </a:pPr>
            <a:r>
              <a:rPr lang="en-US" sz="3000" dirty="0">
                <a:latin typeface="Arial" pitchFamily="34" charset="0"/>
                <a:ea typeface="ＭＳ Ｐゴシック" pitchFamily="34" charset="-128"/>
                <a:cs typeface="Arial" pitchFamily="34" charset="0"/>
              </a:rPr>
              <a:t>Quantitative variables: histograms</a:t>
            </a:r>
          </a:p>
          <a:p>
            <a:pPr eaLnBrk="1" hangingPunct="1">
              <a:spcAft>
                <a:spcPts val="1200"/>
              </a:spcAft>
            </a:pPr>
            <a:r>
              <a:rPr lang="en-US" sz="3000" dirty="0">
                <a:latin typeface="Arial" pitchFamily="34" charset="0"/>
                <a:ea typeface="ＭＳ Ｐゴシック" pitchFamily="34" charset="-128"/>
                <a:cs typeface="Arial" pitchFamily="34" charset="0"/>
              </a:rPr>
              <a:t>Interpreting histograms</a:t>
            </a:r>
          </a:p>
          <a:p>
            <a:pPr eaLnBrk="1" hangingPunct="1">
              <a:spcAft>
                <a:spcPts val="1200"/>
              </a:spcAft>
            </a:pPr>
            <a:r>
              <a:rPr lang="en-US" sz="3000" dirty="0">
                <a:latin typeface="Arial" pitchFamily="34" charset="0"/>
                <a:ea typeface="ＭＳ Ｐゴシック" pitchFamily="34" charset="-128"/>
                <a:cs typeface="Arial" pitchFamily="34" charset="0"/>
              </a:rPr>
              <a:t>Quantitative variables: stemplots</a:t>
            </a:r>
          </a:p>
          <a:p>
            <a:pPr eaLnBrk="1" hangingPunct="1">
              <a:spcAft>
                <a:spcPts val="1200"/>
              </a:spcAft>
            </a:pPr>
            <a:r>
              <a:rPr lang="en-US" sz="3000" dirty="0">
                <a:latin typeface="Arial" pitchFamily="34" charset="0"/>
                <a:ea typeface="ＭＳ Ｐゴシック" pitchFamily="34" charset="-128"/>
                <a:cs typeface="Arial" pitchFamily="34" charset="0"/>
              </a:rPr>
              <a:t>Time plots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6"/>
          <p:cNvSpPr>
            <a:spLocks noGrp="1" noChangeArrowheads="1"/>
          </p:cNvSpPr>
          <p:nvPr>
            <p:ph type="title"/>
          </p:nvPr>
        </p:nvSpPr>
        <p:spPr>
          <a:xfrm>
            <a:off x="685800" y="589616"/>
            <a:ext cx="7772400" cy="914400"/>
          </a:xfrm>
        </p:spPr>
        <p:txBody>
          <a:bodyPr/>
          <a:lstStyle/>
          <a:p>
            <a:pPr eaLnBrk="1" hangingPunct="1"/>
            <a:r>
              <a:rPr lang="en-US" dirty="0">
                <a:solidFill>
                  <a:srgbClr val="153B65"/>
                </a:solidFill>
                <a:latin typeface="Gill Sans" charset="0"/>
                <a:ea typeface="ＭＳ Ｐゴシック" pitchFamily="34" charset="-128"/>
              </a:rPr>
              <a:t>Data Science</a:t>
            </a:r>
          </a:p>
        </p:txBody>
      </p:sp>
      <p:sp>
        <p:nvSpPr>
          <p:cNvPr id="18435" name="Rectangle 3"/>
          <p:cNvSpPr>
            <a:spLocks noGrp="1" noChangeArrowheads="1"/>
          </p:cNvSpPr>
          <p:nvPr>
            <p:ph idx="1"/>
          </p:nvPr>
        </p:nvSpPr>
        <p:spPr>
          <a:xfrm>
            <a:off x="609600" y="2015072"/>
            <a:ext cx="7560733" cy="4833938"/>
          </a:xfrm>
        </p:spPr>
        <p:txBody>
          <a:bodyPr>
            <a:normAutofit/>
          </a:bodyPr>
          <a:lstStyle/>
          <a:p>
            <a:pPr>
              <a:spcAft>
                <a:spcPts val="1200"/>
              </a:spcAft>
            </a:pPr>
            <a:r>
              <a:rPr lang="en-CA" dirty="0"/>
              <a:t>Data science is a multidisciplinary field (</a:t>
            </a:r>
            <a:r>
              <a:rPr lang="en-CA" b="1" dirty="0"/>
              <a:t>Statistics</a:t>
            </a:r>
            <a:r>
              <a:rPr lang="en-CA" dirty="0"/>
              <a:t>, Computer Science, Mathematics) with the goals of extracting insight/information from data and making data-driven decisions.</a:t>
            </a:r>
          </a:p>
          <a:p>
            <a:pPr>
              <a:spcAft>
                <a:spcPts val="1200"/>
              </a:spcAft>
            </a:pPr>
            <a:r>
              <a:rPr lang="en-CA" dirty="0"/>
              <a:t> Data Science encompasses: data collection, storage, preprocessing, </a:t>
            </a:r>
            <a:r>
              <a:rPr lang="en-CA" b="1" dirty="0"/>
              <a:t>analysis</a:t>
            </a:r>
            <a:r>
              <a:rPr lang="en-CA" dirty="0"/>
              <a:t> and visualisation. </a:t>
            </a:r>
          </a:p>
        </p:txBody>
      </p:sp>
    </p:spTree>
    <p:extLst>
      <p:ext uri="{BB962C8B-B14F-4D97-AF65-F5344CB8AC3E}">
        <p14:creationId xmlns:p14="http://schemas.microsoft.com/office/powerpoint/2010/main" val="1348007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745069" y="601135"/>
            <a:ext cx="7772400" cy="922867"/>
          </a:xfrm>
        </p:spPr>
        <p:txBody>
          <a:bodyPr/>
          <a:lstStyle/>
          <a:p>
            <a:pPr eaLnBrk="1" hangingPunct="1"/>
            <a:r>
              <a:rPr lang="en-US" dirty="0">
                <a:solidFill>
                  <a:srgbClr val="153B65"/>
                </a:solidFill>
                <a:latin typeface="Gill Sans" charset="0"/>
                <a:ea typeface="ＭＳ Ｐゴシック" pitchFamily="34" charset="-128"/>
              </a:rPr>
              <a:t>Statistics </a:t>
            </a:r>
            <a:r>
              <a:rPr lang="en-US" dirty="0">
                <a:latin typeface="Gill Sans" charset="0"/>
                <a:ea typeface="ＭＳ Ｐゴシック" pitchFamily="34" charset="-128"/>
              </a:rPr>
              <a:t>   </a:t>
            </a:r>
          </a:p>
        </p:txBody>
      </p:sp>
      <p:sp>
        <p:nvSpPr>
          <p:cNvPr id="20482" name="Rectangle 3"/>
          <p:cNvSpPr txBox="1">
            <a:spLocks noChangeArrowheads="1"/>
          </p:cNvSpPr>
          <p:nvPr/>
        </p:nvSpPr>
        <p:spPr bwMode="auto">
          <a:xfrm>
            <a:off x="685800" y="1327248"/>
            <a:ext cx="8183561" cy="276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hangingPunct="1">
              <a:spcBef>
                <a:spcPts val="700"/>
              </a:spcBef>
              <a:buClr>
                <a:schemeClr val="accent2"/>
              </a:buClr>
              <a:buSzPct val="60000"/>
              <a:buFont typeface="Monotype Sorts" charset="2"/>
              <a:buNone/>
            </a:pPr>
            <a:endParaRPr lang="en-US" sz="2800" b="1" dirty="0">
              <a:solidFill>
                <a:srgbClr val="FF0000"/>
              </a:solidFill>
              <a:cs typeface="Arial" pitchFamily="34" charset="0"/>
            </a:endParaRPr>
          </a:p>
          <a:p>
            <a:pPr defTabSz="914400" eaLnBrk="1" hangingPunct="1">
              <a:spcBef>
                <a:spcPts val="700"/>
              </a:spcBef>
              <a:spcAft>
                <a:spcPts val="1200"/>
              </a:spcAft>
              <a:buClr>
                <a:schemeClr val="accent2"/>
              </a:buClr>
              <a:buSzPct val="60000"/>
              <a:buFont typeface="Monotype Sorts" charset="2"/>
              <a:buNone/>
            </a:pPr>
            <a:r>
              <a:rPr lang="en-US" sz="2800" b="1" dirty="0">
                <a:solidFill>
                  <a:srgbClr val="AC0000"/>
                </a:solidFill>
                <a:cs typeface="Arial" pitchFamily="34" charset="0"/>
              </a:rPr>
              <a:t>Statistics</a:t>
            </a:r>
            <a:r>
              <a:rPr lang="en-US" sz="2800" b="1" dirty="0">
                <a:solidFill>
                  <a:srgbClr val="C00000"/>
                </a:solidFill>
                <a:cs typeface="Arial" pitchFamily="34" charset="0"/>
              </a:rPr>
              <a:t> </a:t>
            </a:r>
            <a:r>
              <a:rPr lang="en-US" sz="2800" dirty="0">
                <a:cs typeface="Arial" pitchFamily="34" charset="0"/>
              </a:rPr>
              <a:t>is the science of data. The first step in dealing with data is to organize your thinking about the data.</a:t>
            </a:r>
          </a:p>
          <a:p>
            <a:r>
              <a:rPr lang="en-US" sz="2800" b="1" dirty="0"/>
              <a:t>	Individual</a:t>
            </a:r>
            <a:r>
              <a:rPr lang="en-US" sz="2800" dirty="0"/>
              <a:t>: an object described by a set of data</a:t>
            </a:r>
          </a:p>
          <a:p>
            <a:r>
              <a:rPr lang="en-US" sz="2800" b="1" dirty="0"/>
              <a:t>	Variable</a:t>
            </a:r>
            <a:r>
              <a:rPr lang="en-US" sz="2800" dirty="0"/>
              <a:t>: a characteristic of the individual</a:t>
            </a:r>
          </a:p>
          <a:p>
            <a:pPr defTabSz="914400" eaLnBrk="1" hangingPunct="1">
              <a:spcBef>
                <a:spcPts val="700"/>
              </a:spcBef>
              <a:buClr>
                <a:schemeClr val="accent2"/>
              </a:buClr>
              <a:buSzPct val="60000"/>
              <a:buFont typeface="Monotype Sorts" charset="2"/>
              <a:buNone/>
            </a:pPr>
            <a:endParaRPr lang="en-US" sz="2800" dirty="0">
              <a:cs typeface="Arial" pitchFamily="34" charset="0"/>
            </a:endParaRPr>
          </a:p>
        </p:txBody>
      </p:sp>
      <p:cxnSp>
        <p:nvCxnSpPr>
          <p:cNvPr id="54" name="Straight Connector 53">
            <a:extLst>
              <a:ext uri="{FF2B5EF4-FFF2-40B4-BE49-F238E27FC236}">
                <a16:creationId xmlns:a16="http://schemas.microsoft.com/office/drawing/2014/main" id="{41122BB3-5BA4-F543-9AAA-53832B716D3B}"/>
              </a:ext>
            </a:extLst>
          </p:cNvPr>
          <p:cNvCxnSpPr/>
          <p:nvPr/>
        </p:nvCxnSpPr>
        <p:spPr>
          <a:xfrm>
            <a:off x="457200" y="3285314"/>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FDA2AC6-420F-5A4E-87F7-5D11CC064EC3}"/>
              </a:ext>
            </a:extLst>
          </p:cNvPr>
          <p:cNvCxnSpPr/>
          <p:nvPr/>
        </p:nvCxnSpPr>
        <p:spPr>
          <a:xfrm>
            <a:off x="457200" y="4219963"/>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pic>
        <p:nvPicPr>
          <p:cNvPr id="4" name="Picture 3" descr="Table&#10;&#10;Description automatically generated">
            <a:extLst>
              <a:ext uri="{FF2B5EF4-FFF2-40B4-BE49-F238E27FC236}">
                <a16:creationId xmlns:a16="http://schemas.microsoft.com/office/drawing/2014/main" id="{3419ABB0-5D2D-B14C-8191-98DC7726E044}"/>
              </a:ext>
            </a:extLst>
          </p:cNvPr>
          <p:cNvPicPr>
            <a:picLocks noChangeAspect="1"/>
          </p:cNvPicPr>
          <p:nvPr/>
        </p:nvPicPr>
        <p:blipFill>
          <a:blip r:embed="rId2"/>
          <a:stretch>
            <a:fillRect/>
          </a:stretch>
        </p:blipFill>
        <p:spPr>
          <a:xfrm>
            <a:off x="1536700" y="4462354"/>
            <a:ext cx="6070600" cy="1981200"/>
          </a:xfrm>
          <a:prstGeom prst="rect">
            <a:avLst/>
          </a:prstGeom>
        </p:spPr>
      </p:pic>
      <p:sp>
        <p:nvSpPr>
          <p:cNvPr id="6" name="Rectangle 5">
            <a:extLst>
              <a:ext uri="{FF2B5EF4-FFF2-40B4-BE49-F238E27FC236}">
                <a16:creationId xmlns:a16="http://schemas.microsoft.com/office/drawing/2014/main" id="{B15B23F0-F7C6-3340-A9F5-1EDA54493897}"/>
              </a:ext>
            </a:extLst>
          </p:cNvPr>
          <p:cNvSpPr/>
          <p:nvPr/>
        </p:nvSpPr>
        <p:spPr>
          <a:xfrm>
            <a:off x="2847109" y="4719274"/>
            <a:ext cx="4760191" cy="477982"/>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EACF84ED-6C30-CD44-901C-A28A89F51FA3}"/>
              </a:ext>
            </a:extLst>
          </p:cNvPr>
          <p:cNvCxnSpPr>
            <a:cxnSpLocks/>
          </p:cNvCxnSpPr>
          <p:nvPr/>
        </p:nvCxnSpPr>
        <p:spPr>
          <a:xfrm flipV="1">
            <a:off x="7670927" y="4707082"/>
            <a:ext cx="375793" cy="17371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4F2153D-78E5-BD42-9552-7CCB26B72982}"/>
              </a:ext>
            </a:extLst>
          </p:cNvPr>
          <p:cNvSpPr txBox="1"/>
          <p:nvPr/>
        </p:nvSpPr>
        <p:spPr>
          <a:xfrm>
            <a:off x="7952795" y="4492346"/>
            <a:ext cx="1129348" cy="646331"/>
          </a:xfrm>
          <a:prstGeom prst="rect">
            <a:avLst/>
          </a:prstGeom>
          <a:noFill/>
        </p:spPr>
        <p:txBody>
          <a:bodyPr wrap="none" rtlCol="0">
            <a:spAutoFit/>
          </a:bodyPr>
          <a:lstStyle/>
          <a:p>
            <a:r>
              <a:rPr lang="en-US" dirty="0"/>
              <a:t>Variables</a:t>
            </a:r>
          </a:p>
          <a:p>
            <a:endParaRPr lang="en-US" dirty="0"/>
          </a:p>
        </p:txBody>
      </p:sp>
      <p:sp>
        <p:nvSpPr>
          <p:cNvPr id="15" name="Rectangle 14">
            <a:extLst>
              <a:ext uri="{FF2B5EF4-FFF2-40B4-BE49-F238E27FC236}">
                <a16:creationId xmlns:a16="http://schemas.microsoft.com/office/drawing/2014/main" id="{0F60C406-7786-A54E-A631-9C9B335B3D59}"/>
              </a:ext>
            </a:extLst>
          </p:cNvPr>
          <p:cNvSpPr/>
          <p:nvPr/>
        </p:nvSpPr>
        <p:spPr>
          <a:xfrm>
            <a:off x="1638490" y="4719274"/>
            <a:ext cx="1176805" cy="1852214"/>
          </a:xfrm>
          <a:prstGeom prst="rect">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02774850-5E3B-0645-BC1A-88EC75F247D0}"/>
              </a:ext>
            </a:extLst>
          </p:cNvPr>
          <p:cNvCxnSpPr/>
          <p:nvPr/>
        </p:nvCxnSpPr>
        <p:spPr>
          <a:xfrm flipH="1" flipV="1">
            <a:off x="1036320" y="4958265"/>
            <a:ext cx="500380" cy="180412"/>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405753C-8232-9641-8A33-07B259B84087}"/>
              </a:ext>
            </a:extLst>
          </p:cNvPr>
          <p:cNvSpPr txBox="1"/>
          <p:nvPr/>
        </p:nvSpPr>
        <p:spPr>
          <a:xfrm>
            <a:off x="161813" y="4622404"/>
            <a:ext cx="1274708" cy="646331"/>
          </a:xfrm>
          <a:prstGeom prst="rect">
            <a:avLst/>
          </a:prstGeom>
          <a:noFill/>
        </p:spPr>
        <p:txBody>
          <a:bodyPr wrap="none" rtlCol="0">
            <a:spAutoFit/>
          </a:bodyPr>
          <a:lstStyle/>
          <a:p>
            <a:r>
              <a:rPr lang="en-US" dirty="0"/>
              <a:t>Individuals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77335"/>
            <a:ext cx="7772400" cy="812800"/>
          </a:xfrm>
        </p:spPr>
        <p:txBody>
          <a:bodyPr/>
          <a:lstStyle/>
          <a:p>
            <a:r>
              <a:rPr lang="en-US" dirty="0">
                <a:solidFill>
                  <a:srgbClr val="153B65"/>
                </a:solidFill>
              </a:rPr>
              <a:t>When planning a study …</a:t>
            </a:r>
          </a:p>
        </p:txBody>
      </p:sp>
      <p:sp>
        <p:nvSpPr>
          <p:cNvPr id="4" name="Text Placeholder 2"/>
          <p:cNvSpPr txBox="1">
            <a:spLocks/>
          </p:cNvSpPr>
          <p:nvPr/>
        </p:nvSpPr>
        <p:spPr>
          <a:xfrm>
            <a:off x="626532" y="1570561"/>
            <a:ext cx="7501467" cy="910168"/>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55600" indent="-287338" defTabSz="914400" fontAlgn="auto">
              <a:spcAft>
                <a:spcPts val="0"/>
              </a:spcAft>
              <a:buFont typeface="Wingdings 2"/>
              <a:buNone/>
            </a:pPr>
            <a:r>
              <a:rPr lang="en-US" dirty="0"/>
              <a:t>…</a:t>
            </a:r>
            <a:r>
              <a:rPr lang="en-US" dirty="0">
                <a:latin typeface="Arial" panose="020B0604020202020204" pitchFamily="34" charset="0"/>
                <a:cs typeface="Arial" panose="020B0604020202020204" pitchFamily="34" charset="0"/>
              </a:rPr>
              <a:t> or simply exploring data from someone else’s work, ask yourself these questions:</a:t>
            </a:r>
          </a:p>
          <a:p>
            <a:pPr defTabSz="914400" fontAlgn="auto">
              <a:spcAft>
                <a:spcPts val="0"/>
              </a:spcAft>
            </a:pPr>
            <a:endParaRPr lang="en-US" dirty="0"/>
          </a:p>
        </p:txBody>
      </p:sp>
      <p:graphicFrame>
        <p:nvGraphicFramePr>
          <p:cNvPr id="11" name="Table 6">
            <a:extLst>
              <a:ext uri="{FF2B5EF4-FFF2-40B4-BE49-F238E27FC236}">
                <a16:creationId xmlns:a16="http://schemas.microsoft.com/office/drawing/2014/main" id="{F17DE1C0-B9E2-4DB1-A717-45242DD57C80}"/>
              </a:ext>
            </a:extLst>
          </p:cNvPr>
          <p:cNvGraphicFramePr>
            <a:graphicFrameLocks noGrp="1"/>
          </p:cNvGraphicFramePr>
          <p:nvPr>
            <p:ph sz="quarter" idx="2"/>
            <p:extLst>
              <p:ext uri="{D42A27DB-BD31-4B8C-83A1-F6EECF244321}">
                <p14:modId xmlns:p14="http://schemas.microsoft.com/office/powerpoint/2010/main" val="3273255151"/>
              </p:ext>
            </p:extLst>
          </p:nvPr>
        </p:nvGraphicFramePr>
        <p:xfrm>
          <a:off x="800014" y="2679826"/>
          <a:ext cx="7154501" cy="2936240"/>
        </p:xfrm>
        <a:graphic>
          <a:graphicData uri="http://schemas.openxmlformats.org/drawingml/2006/table">
            <a:tbl>
              <a:tblPr firstRow="1" bandRow="1">
                <a:tableStyleId>{5C22544A-7EE6-4342-B048-85BDC9FD1C3A}</a:tableStyleId>
              </a:tblPr>
              <a:tblGrid>
                <a:gridCol w="1510488">
                  <a:extLst>
                    <a:ext uri="{9D8B030D-6E8A-4147-A177-3AD203B41FA5}">
                      <a16:colId xmlns:a16="http://schemas.microsoft.com/office/drawing/2014/main" val="642205330"/>
                    </a:ext>
                  </a:extLst>
                </a:gridCol>
                <a:gridCol w="5644013">
                  <a:extLst>
                    <a:ext uri="{9D8B030D-6E8A-4147-A177-3AD203B41FA5}">
                      <a16:colId xmlns:a16="http://schemas.microsoft.com/office/drawing/2014/main" val="3763681417"/>
                    </a:ext>
                  </a:extLst>
                </a:gridCol>
              </a:tblGrid>
              <a:tr h="311453">
                <a:tc>
                  <a:txBody>
                    <a:bodyPr/>
                    <a:lstStyle/>
                    <a:p>
                      <a:r>
                        <a:rPr lang="en-AU" b="1" dirty="0">
                          <a:solidFill>
                            <a:schemeClr val="tx1"/>
                          </a:solidFill>
                          <a:latin typeface="Times New Roman" panose="02020603050405020304" pitchFamily="18" charset="0"/>
                          <a:cs typeface="Times New Roman" panose="02020603050405020304" pitchFamily="18" charset="0"/>
                        </a:rPr>
                        <a:t>Who?</a:t>
                      </a:r>
                    </a:p>
                  </a:txBody>
                  <a:tcPr>
                    <a:solidFill>
                      <a:srgbClr val="A0B1D8"/>
                    </a:solidFill>
                  </a:tcPr>
                </a:tc>
                <a:tc>
                  <a:txBody>
                    <a:bodyPr/>
                    <a:lstStyle/>
                    <a:p>
                      <a:pPr algn="l"/>
                      <a:r>
                        <a:rPr lang="en-AU" b="0" dirty="0">
                          <a:solidFill>
                            <a:schemeClr val="tx1"/>
                          </a:solidFill>
                          <a:latin typeface="Arial" panose="020B0604020202020204" pitchFamily="34" charset="0"/>
                          <a:cs typeface="Arial" panose="020B0604020202020204" pitchFamily="34" charset="0"/>
                        </a:rPr>
                        <a:t>What </a:t>
                      </a:r>
                      <a:r>
                        <a:rPr lang="en-AU" b="0" i="1" dirty="0">
                          <a:solidFill>
                            <a:schemeClr val="tx1"/>
                          </a:solidFill>
                          <a:latin typeface="Arial" panose="020B0604020202020204" pitchFamily="34" charset="0"/>
                          <a:cs typeface="Arial" panose="020B0604020202020204" pitchFamily="34" charset="0"/>
                        </a:rPr>
                        <a:t>individual</a:t>
                      </a:r>
                      <a:r>
                        <a:rPr lang="en-AU" b="0" dirty="0">
                          <a:solidFill>
                            <a:schemeClr val="tx1"/>
                          </a:solidFill>
                          <a:latin typeface="Arial" panose="020B0604020202020204" pitchFamily="34" charset="0"/>
                          <a:cs typeface="Arial" panose="020B0604020202020204" pitchFamily="34" charset="0"/>
                        </a:rPr>
                        <a:t> does the data describe?</a:t>
                      </a:r>
                    </a:p>
                  </a:txBody>
                  <a:tcPr>
                    <a:solidFill>
                      <a:srgbClr val="A0B1D8"/>
                    </a:solidFill>
                  </a:tcPr>
                </a:tc>
                <a:extLst>
                  <a:ext uri="{0D108BD9-81ED-4DB2-BD59-A6C34878D82A}">
                    <a16:rowId xmlns:a16="http://schemas.microsoft.com/office/drawing/2014/main" val="2928181774"/>
                  </a:ext>
                </a:extLst>
              </a:tr>
              <a:tr h="370840">
                <a:tc>
                  <a:txBody>
                    <a:bodyPr/>
                    <a:lstStyle/>
                    <a:p>
                      <a:r>
                        <a:rPr lang="en-AU" b="1" dirty="0">
                          <a:solidFill>
                            <a:schemeClr val="tx1"/>
                          </a:solidFill>
                          <a:latin typeface="Times New Roman" panose="02020603050405020304" pitchFamily="18" charset="0"/>
                          <a:cs typeface="Times New Roman" panose="02020603050405020304" pitchFamily="18" charset="0"/>
                        </a:rPr>
                        <a:t>What?</a:t>
                      </a:r>
                    </a:p>
                  </a:txBody>
                  <a:tcPr/>
                </a:tc>
                <a:tc>
                  <a:txBody>
                    <a:bodyPr/>
                    <a:lstStyle/>
                    <a:p>
                      <a:pPr algn="l"/>
                      <a:r>
                        <a:rPr lang="en-AU" dirty="0">
                          <a:solidFill>
                            <a:schemeClr val="tx1"/>
                          </a:solidFill>
                          <a:latin typeface="Arial" panose="020B0604020202020204" pitchFamily="34" charset="0"/>
                          <a:cs typeface="Arial" panose="020B0604020202020204" pitchFamily="34" charset="0"/>
                        </a:rPr>
                        <a:t>How many and what are the exact definitions of the </a:t>
                      </a:r>
                      <a:r>
                        <a:rPr lang="en-AU" i="1" dirty="0">
                          <a:solidFill>
                            <a:schemeClr val="tx1"/>
                          </a:solidFill>
                          <a:latin typeface="Arial" panose="020B0604020202020204" pitchFamily="34" charset="0"/>
                          <a:cs typeface="Arial" panose="020B0604020202020204" pitchFamily="34" charset="0"/>
                        </a:rPr>
                        <a:t>variables</a:t>
                      </a:r>
                      <a:r>
                        <a:rPr lang="en-AU" dirty="0">
                          <a:solidFill>
                            <a:schemeClr val="tx1"/>
                          </a:solidFill>
                          <a:latin typeface="Arial" panose="020B0604020202020204" pitchFamily="34" charset="0"/>
                          <a:cs typeface="Arial" panose="020B0604020202020204" pitchFamily="34" charset="0"/>
                        </a:rPr>
                        <a:t> in the data?</a:t>
                      </a:r>
                    </a:p>
                    <a:p>
                      <a:r>
                        <a:rPr lang="en-AU" dirty="0">
                          <a:solidFill>
                            <a:schemeClr val="tx1"/>
                          </a:solidFill>
                          <a:latin typeface="Arial" panose="020B0604020202020204" pitchFamily="34" charset="0"/>
                          <a:cs typeface="Arial" panose="020B0604020202020204" pitchFamily="34" charset="0"/>
                        </a:rPr>
                        <a:t>In what unit of measurement is each variable recorded?</a:t>
                      </a:r>
                    </a:p>
                  </a:txBody>
                  <a:tcPr/>
                </a:tc>
                <a:extLst>
                  <a:ext uri="{0D108BD9-81ED-4DB2-BD59-A6C34878D82A}">
                    <a16:rowId xmlns:a16="http://schemas.microsoft.com/office/drawing/2014/main" val="1326455960"/>
                  </a:ext>
                </a:extLst>
              </a:tr>
              <a:tr h="370840">
                <a:tc>
                  <a:txBody>
                    <a:bodyPr/>
                    <a:lstStyle/>
                    <a:p>
                      <a:r>
                        <a:rPr lang="en-AU" b="1" dirty="0">
                          <a:solidFill>
                            <a:schemeClr val="tx1"/>
                          </a:solidFill>
                          <a:latin typeface="Times New Roman" panose="02020603050405020304" pitchFamily="18" charset="0"/>
                          <a:cs typeface="Times New Roman" panose="02020603050405020304" pitchFamily="18" charset="0"/>
                        </a:rPr>
                        <a:t>Where?</a:t>
                      </a:r>
                    </a:p>
                  </a:txBody>
                  <a:tcPr/>
                </a:tc>
                <a:tc>
                  <a:txBody>
                    <a:bodyPr/>
                    <a:lstStyle/>
                    <a:p>
                      <a:r>
                        <a:rPr lang="en-AU" dirty="0">
                          <a:solidFill>
                            <a:schemeClr val="tx1"/>
                          </a:solidFill>
                          <a:latin typeface="Arial" panose="020B0604020202020204" pitchFamily="34" charset="0"/>
                          <a:cs typeface="Arial" panose="020B0604020202020204" pitchFamily="34" charset="0"/>
                        </a:rPr>
                        <a:t>The context of the data collection is always important.</a:t>
                      </a:r>
                    </a:p>
                  </a:txBody>
                  <a:tcPr/>
                </a:tc>
                <a:extLst>
                  <a:ext uri="{0D108BD9-81ED-4DB2-BD59-A6C34878D82A}">
                    <a16:rowId xmlns:a16="http://schemas.microsoft.com/office/drawing/2014/main" val="386448315"/>
                  </a:ext>
                </a:extLst>
              </a:tr>
              <a:tr h="370840">
                <a:tc>
                  <a:txBody>
                    <a:bodyPr/>
                    <a:lstStyle/>
                    <a:p>
                      <a:r>
                        <a:rPr lang="en-AU" b="1" dirty="0">
                          <a:solidFill>
                            <a:schemeClr val="tx1"/>
                          </a:solidFill>
                          <a:latin typeface="Times New Roman" panose="02020603050405020304" pitchFamily="18" charset="0"/>
                          <a:cs typeface="Times New Roman" panose="02020603050405020304" pitchFamily="18" charset="0"/>
                        </a:rPr>
                        <a:t>When?</a:t>
                      </a:r>
                    </a:p>
                  </a:txBody>
                  <a:tcPr/>
                </a:tc>
                <a:tc>
                  <a:txBody>
                    <a:bodyPr/>
                    <a:lstStyle/>
                    <a:p>
                      <a:r>
                        <a:rPr lang="en-AU" dirty="0">
                          <a:solidFill>
                            <a:schemeClr val="tx1"/>
                          </a:solidFill>
                          <a:latin typeface="Arial" panose="020B0604020202020204" pitchFamily="34" charset="0"/>
                          <a:cs typeface="Arial" panose="020B0604020202020204" pitchFamily="34" charset="0"/>
                        </a:rPr>
                        <a:t>(see previous point.)</a:t>
                      </a:r>
                    </a:p>
                  </a:txBody>
                  <a:tcPr/>
                </a:tc>
                <a:extLst>
                  <a:ext uri="{0D108BD9-81ED-4DB2-BD59-A6C34878D82A}">
                    <a16:rowId xmlns:a16="http://schemas.microsoft.com/office/drawing/2014/main" val="2770384948"/>
                  </a:ext>
                </a:extLst>
              </a:tr>
              <a:tr h="370840">
                <a:tc>
                  <a:txBody>
                    <a:bodyPr/>
                    <a:lstStyle/>
                    <a:p>
                      <a:r>
                        <a:rPr lang="en-AU" b="1" dirty="0">
                          <a:solidFill>
                            <a:schemeClr val="tx1"/>
                          </a:solidFill>
                          <a:latin typeface="Times New Roman" panose="02020603050405020304" pitchFamily="18" charset="0"/>
                          <a:cs typeface="Times New Roman" panose="02020603050405020304" pitchFamily="18" charset="0"/>
                        </a:rPr>
                        <a:t>Why?</a:t>
                      </a:r>
                    </a:p>
                  </a:txBody>
                  <a:tcPr/>
                </a:tc>
                <a:tc>
                  <a:txBody>
                    <a:bodyPr/>
                    <a:lstStyle/>
                    <a:p>
                      <a:r>
                        <a:rPr lang="en-AU" dirty="0">
                          <a:solidFill>
                            <a:schemeClr val="tx1"/>
                          </a:solidFill>
                          <a:latin typeface="Arial" panose="020B0604020202020204" pitchFamily="34" charset="0"/>
                          <a:cs typeface="Arial" panose="020B0604020202020204" pitchFamily="34" charset="0"/>
                        </a:rPr>
                        <a:t>Were the data collected to describe just those individuals or to represent a larger group?</a:t>
                      </a:r>
                    </a:p>
                  </a:txBody>
                  <a:tcPr/>
                </a:tc>
                <a:extLst>
                  <a:ext uri="{0D108BD9-81ED-4DB2-BD59-A6C34878D82A}">
                    <a16:rowId xmlns:a16="http://schemas.microsoft.com/office/drawing/2014/main" val="119014052"/>
                  </a:ext>
                </a:extLst>
              </a:tr>
            </a:tbl>
          </a:graphicData>
        </a:graphic>
      </p:graphicFrame>
    </p:spTree>
    <p:extLst>
      <p:ext uri="{BB962C8B-B14F-4D97-AF65-F5344CB8AC3E}">
        <p14:creationId xmlns:p14="http://schemas.microsoft.com/office/powerpoint/2010/main" val="2733149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7" name="Picture 16" descr="Table&#10;&#10;Description automatically generated">
            <a:extLst>
              <a:ext uri="{FF2B5EF4-FFF2-40B4-BE49-F238E27FC236}">
                <a16:creationId xmlns:a16="http://schemas.microsoft.com/office/drawing/2014/main" id="{1B9BF218-4B13-8543-9BDD-921FB0D12FA9}"/>
              </a:ext>
            </a:extLst>
          </p:cNvPr>
          <p:cNvPicPr>
            <a:picLocks noChangeAspect="1"/>
          </p:cNvPicPr>
          <p:nvPr/>
        </p:nvPicPr>
        <p:blipFill>
          <a:blip r:embed="rId3"/>
          <a:stretch>
            <a:fillRect/>
          </a:stretch>
        </p:blipFill>
        <p:spPr>
          <a:xfrm>
            <a:off x="1426897" y="4429372"/>
            <a:ext cx="6070600" cy="1981200"/>
          </a:xfrm>
          <a:prstGeom prst="rect">
            <a:avLst/>
          </a:prstGeom>
        </p:spPr>
      </p:pic>
      <p:sp>
        <p:nvSpPr>
          <p:cNvPr id="20483" name="Rectangle 2"/>
          <p:cNvSpPr>
            <a:spLocks noGrp="1" noChangeArrowheads="1"/>
          </p:cNvSpPr>
          <p:nvPr>
            <p:ph type="title"/>
          </p:nvPr>
        </p:nvSpPr>
        <p:spPr>
          <a:xfrm>
            <a:off x="685800" y="722915"/>
            <a:ext cx="7772400" cy="724887"/>
          </a:xfrm>
        </p:spPr>
        <p:txBody>
          <a:bodyPr>
            <a:normAutofit fontScale="90000"/>
          </a:bodyPr>
          <a:lstStyle/>
          <a:p>
            <a:pPr eaLnBrk="1" hangingPunct="1"/>
            <a:r>
              <a:rPr lang="en-US" dirty="0">
                <a:solidFill>
                  <a:srgbClr val="153B65"/>
                </a:solidFill>
                <a:latin typeface="Gill Sans" charset="0"/>
                <a:ea typeface="ＭＳ Ｐゴシック" pitchFamily="34" charset="-128"/>
              </a:rPr>
              <a:t>Types of  Variables</a:t>
            </a:r>
          </a:p>
        </p:txBody>
      </p:sp>
      <p:sp>
        <p:nvSpPr>
          <p:cNvPr id="5" name="TextBox 4"/>
          <p:cNvSpPr txBox="1"/>
          <p:nvPr/>
        </p:nvSpPr>
        <p:spPr>
          <a:xfrm>
            <a:off x="617870" y="1607652"/>
            <a:ext cx="8077398" cy="2400657"/>
          </a:xfrm>
          <a:prstGeom prst="rect">
            <a:avLst/>
          </a:prstGeom>
          <a:noFill/>
        </p:spPr>
        <p:txBody>
          <a:bodyPr wrap="square" rtlCol="0">
            <a:spAutoFit/>
          </a:bodyPr>
          <a:lstStyle/>
          <a:p>
            <a:pPr>
              <a:spcBef>
                <a:spcPts val="1200"/>
              </a:spcBef>
            </a:pPr>
            <a:r>
              <a:rPr lang="en-US" sz="2800" dirty="0"/>
              <a:t>A</a:t>
            </a:r>
            <a:r>
              <a:rPr lang="en-US" sz="2800" b="1" dirty="0"/>
              <a:t> categorical variable</a:t>
            </a:r>
            <a:r>
              <a:rPr lang="en-US" sz="2800" dirty="0"/>
              <a:t> places individuals into one of several groups or categories.</a:t>
            </a:r>
          </a:p>
          <a:p>
            <a:pPr>
              <a:spcBef>
                <a:spcPts val="1200"/>
              </a:spcBef>
            </a:pPr>
            <a:r>
              <a:rPr lang="en-US" sz="2800" dirty="0"/>
              <a:t>A</a:t>
            </a:r>
            <a:r>
              <a:rPr lang="en-US" sz="2800" b="1" dirty="0"/>
              <a:t> quantitative variable</a:t>
            </a:r>
            <a:r>
              <a:rPr lang="en-US" sz="2800" dirty="0"/>
              <a:t> takes numerical values for which arithmetic operations make sense (usually recorded in a </a:t>
            </a:r>
            <a:r>
              <a:rPr lang="en-US" sz="2800" i="1" dirty="0"/>
              <a:t>unit of measurement</a:t>
            </a:r>
            <a:r>
              <a:rPr lang="en-US" sz="2800" dirty="0"/>
              <a:t>).</a:t>
            </a:r>
          </a:p>
        </p:txBody>
      </p:sp>
      <p:grpSp>
        <p:nvGrpSpPr>
          <p:cNvPr id="13" name="Group 38" descr="The data in the sex column is highlighted, representing a categorical variable."/>
          <p:cNvGrpSpPr/>
          <p:nvPr/>
        </p:nvGrpSpPr>
        <p:grpSpPr>
          <a:xfrm>
            <a:off x="4380876" y="2538413"/>
            <a:ext cx="1421297" cy="3872159"/>
            <a:chOff x="5573014" y="2154132"/>
            <a:chExt cx="1421297" cy="4237924"/>
          </a:xfrm>
        </p:grpSpPr>
        <p:sp>
          <p:nvSpPr>
            <p:cNvPr id="36" name="Rounded Rectangle 35"/>
            <p:cNvSpPr/>
            <p:nvPr/>
          </p:nvSpPr>
          <p:spPr>
            <a:xfrm>
              <a:off x="5573014" y="4566623"/>
              <a:ext cx="1421297" cy="1825433"/>
            </a:xfrm>
            <a:prstGeom prst="roundRect">
              <a:avLst/>
            </a:prstGeom>
            <a:noFill/>
            <a:ln>
              <a:solidFill>
                <a:srgbClr val="110A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cxnSpLocks/>
              <a:endCxn id="36" idx="0"/>
            </p:cNvCxnSpPr>
            <p:nvPr/>
          </p:nvCxnSpPr>
          <p:spPr>
            <a:xfrm>
              <a:off x="5573014" y="2154132"/>
              <a:ext cx="710649" cy="2412491"/>
            </a:xfrm>
            <a:prstGeom prst="line">
              <a:avLst/>
            </a:prstGeom>
            <a:ln>
              <a:solidFill>
                <a:srgbClr val="110A6C"/>
              </a:solidFill>
            </a:ln>
          </p:spPr>
          <p:style>
            <a:lnRef idx="1">
              <a:schemeClr val="accent1"/>
            </a:lnRef>
            <a:fillRef idx="0">
              <a:schemeClr val="accent1"/>
            </a:fillRef>
            <a:effectRef idx="0">
              <a:schemeClr val="accent1"/>
            </a:effectRef>
            <a:fontRef idx="minor">
              <a:schemeClr val="tx1"/>
            </a:fontRef>
          </p:style>
        </p:cxnSp>
      </p:grpSp>
      <p:grpSp>
        <p:nvGrpSpPr>
          <p:cNvPr id="14" name="Group 42" descr="The data in the age column is highlighted, representing a quantitative variable."/>
          <p:cNvGrpSpPr/>
          <p:nvPr/>
        </p:nvGrpSpPr>
        <p:grpSpPr>
          <a:xfrm>
            <a:off x="6608064" y="3804027"/>
            <a:ext cx="889433" cy="2606545"/>
            <a:chOff x="6477096" y="3275410"/>
            <a:chExt cx="889433" cy="3058562"/>
          </a:xfrm>
        </p:grpSpPr>
        <p:sp>
          <p:nvSpPr>
            <p:cNvPr id="40" name="Rounded Rectangle 39"/>
            <p:cNvSpPr/>
            <p:nvPr/>
          </p:nvSpPr>
          <p:spPr>
            <a:xfrm>
              <a:off x="6477096" y="4376849"/>
              <a:ext cx="889433" cy="1957123"/>
            </a:xfrm>
            <a:prstGeom prst="roundRect">
              <a:avLst/>
            </a:prstGeom>
            <a:noFill/>
            <a:ln>
              <a:solidFill>
                <a:srgbClr val="110A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cxnSpLocks/>
              <a:stCxn id="40" idx="0"/>
            </p:cNvCxnSpPr>
            <p:nvPr/>
          </p:nvCxnSpPr>
          <p:spPr>
            <a:xfrm flipH="1" flipV="1">
              <a:off x="6484157" y="3275410"/>
              <a:ext cx="437656" cy="1101439"/>
            </a:xfrm>
            <a:prstGeom prst="line">
              <a:avLst/>
            </a:prstGeom>
            <a:ln>
              <a:solidFill>
                <a:srgbClr val="110A6C"/>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613945" y="6364534"/>
            <a:ext cx="8142207" cy="338554"/>
          </a:xfrm>
          <a:prstGeom prst="rect">
            <a:avLst/>
          </a:prstGeom>
          <a:noFill/>
        </p:spPr>
        <p:txBody>
          <a:bodyPr wrap="square" rtlCol="0">
            <a:spAutoFit/>
          </a:bodyPr>
          <a:lstStyle/>
          <a:p>
            <a:r>
              <a:rPr lang="en-US" sz="1600" dirty="0"/>
              <a:t>Most data tables follow this format—the data here appear in a </a:t>
            </a:r>
            <a:r>
              <a:rPr lang="en-US" sz="1600" b="1" dirty="0"/>
              <a:t>spreadsheet</a:t>
            </a:r>
            <a:r>
              <a:rPr lang="en-US" sz="1600" dirty="0"/>
              <a:t> program.</a:t>
            </a:r>
          </a:p>
        </p:txBody>
      </p:sp>
      <p:cxnSp>
        <p:nvCxnSpPr>
          <p:cNvPr id="12" name="Straight Connector 11">
            <a:extLst>
              <a:ext uri="{FF2B5EF4-FFF2-40B4-BE49-F238E27FC236}">
                <a16:creationId xmlns:a16="http://schemas.microsoft.com/office/drawing/2014/main" id="{61710718-6C4F-8144-BE2F-D4F40C0D6036}"/>
              </a:ext>
            </a:extLst>
          </p:cNvPr>
          <p:cNvCxnSpPr/>
          <p:nvPr/>
        </p:nvCxnSpPr>
        <p:spPr>
          <a:xfrm>
            <a:off x="347397" y="1678126"/>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8527809-0FE8-714C-A883-80E8E59E5DFC}"/>
              </a:ext>
            </a:extLst>
          </p:cNvPr>
          <p:cNvCxnSpPr/>
          <p:nvPr/>
        </p:nvCxnSpPr>
        <p:spPr>
          <a:xfrm>
            <a:off x="457200" y="4030656"/>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3"/>
          <p:cNvSpPr txBox="1">
            <a:spLocks noChangeArrowheads="1"/>
          </p:cNvSpPr>
          <p:nvPr/>
        </p:nvSpPr>
        <p:spPr bwMode="auto">
          <a:xfrm>
            <a:off x="694270" y="1990196"/>
            <a:ext cx="6773333" cy="450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914400" eaLnBrk="1" hangingPunct="1">
              <a:spcBef>
                <a:spcPts val="700"/>
              </a:spcBef>
              <a:buClr>
                <a:schemeClr val="accent2"/>
              </a:buClr>
              <a:buSzPct val="60000"/>
              <a:buFont typeface="Monotype Sorts" charset="2"/>
              <a:buNone/>
            </a:pPr>
            <a:r>
              <a:rPr lang="en-US" dirty="0">
                <a:cs typeface="Arial" pitchFamily="34" charset="0"/>
              </a:rPr>
              <a:t>An </a:t>
            </a:r>
            <a:r>
              <a:rPr lang="en-US" b="1" dirty="0">
                <a:solidFill>
                  <a:srgbClr val="A80000"/>
                </a:solidFill>
                <a:cs typeface="Arial" pitchFamily="34" charset="0"/>
              </a:rPr>
              <a:t>exploratory data analysis </a:t>
            </a:r>
            <a:r>
              <a:rPr lang="en-US" dirty="0">
                <a:cs typeface="Arial" pitchFamily="34" charset="0"/>
              </a:rPr>
              <a:t>is the process of using statistical tools and ideas to examine data in order to describe their main features.</a:t>
            </a:r>
          </a:p>
          <a:p>
            <a:pPr marL="274320" indent="-274320" defTabSz="914400">
              <a:spcBef>
                <a:spcPct val="40000"/>
              </a:spcBef>
              <a:buClr>
                <a:schemeClr val="accent3"/>
              </a:buClr>
              <a:buSzPct val="95000"/>
              <a:defRPr/>
            </a:pPr>
            <a:r>
              <a:rPr lang="en-US" b="1" cap="all" dirty="0">
                <a:cs typeface="Arial" pitchFamily="34" charset="0"/>
              </a:rPr>
              <a:t>Exploring Data</a:t>
            </a:r>
          </a:p>
          <a:p>
            <a:pPr marL="274320" lvl="1" indent="-274320" defTabSz="914400">
              <a:spcBef>
                <a:spcPct val="40000"/>
              </a:spcBef>
              <a:buClr>
                <a:schemeClr val="accent3"/>
              </a:buClr>
              <a:buSzPct val="95000"/>
              <a:buFont typeface="Wingdings 2"/>
              <a:buChar char=""/>
              <a:defRPr/>
            </a:pPr>
            <a:r>
              <a:rPr lang="en-US" dirty="0">
                <a:cs typeface="Arial" pitchFamily="34" charset="0"/>
              </a:rPr>
              <a:t>Begin by examining each variable by itself. Then move on to studying the relationships among the variables.</a:t>
            </a:r>
          </a:p>
          <a:p>
            <a:pPr marL="274320" lvl="1" indent="-274320" defTabSz="914400">
              <a:spcBef>
                <a:spcPct val="40000"/>
              </a:spcBef>
              <a:buClr>
                <a:schemeClr val="accent3"/>
              </a:buClr>
              <a:buSzPct val="95000"/>
              <a:buFont typeface="Wingdings 2"/>
              <a:buChar char=""/>
              <a:defRPr/>
            </a:pPr>
            <a:r>
              <a:rPr lang="en-US" dirty="0">
                <a:cs typeface="Arial" pitchFamily="34" charset="0"/>
              </a:rPr>
              <a:t>Begin with a graph or graphs. Then add numerical summaries of specific aspects of the data.</a:t>
            </a:r>
          </a:p>
          <a:p>
            <a:pPr defTabSz="914400" eaLnBrk="1" hangingPunct="1">
              <a:spcBef>
                <a:spcPts val="700"/>
              </a:spcBef>
              <a:buClr>
                <a:schemeClr val="accent2"/>
              </a:buClr>
              <a:buSzPct val="60000"/>
              <a:buFont typeface="Monotype Sorts" charset="2"/>
              <a:buNone/>
            </a:pPr>
            <a:endParaRPr lang="en-US" dirty="0">
              <a:cs typeface="Arial" pitchFamily="34" charset="0"/>
            </a:endParaRPr>
          </a:p>
          <a:p>
            <a:pPr defTabSz="914400" eaLnBrk="1" hangingPunct="1">
              <a:spcBef>
                <a:spcPts val="700"/>
              </a:spcBef>
              <a:buClr>
                <a:schemeClr val="accent2"/>
              </a:buClr>
              <a:buSzPct val="60000"/>
              <a:buFont typeface="Monotype Sorts" charset="2"/>
              <a:buNone/>
            </a:pPr>
            <a:endParaRPr lang="en-US" dirty="0">
              <a:cs typeface="Arial" pitchFamily="34" charset="0"/>
            </a:endParaRPr>
          </a:p>
        </p:txBody>
      </p:sp>
      <p:cxnSp>
        <p:nvCxnSpPr>
          <p:cNvPr id="4" name="Straight Connector 3">
            <a:extLst>
              <a:ext uri="{FF2B5EF4-FFF2-40B4-BE49-F238E27FC236}">
                <a16:creationId xmlns:a16="http://schemas.microsoft.com/office/drawing/2014/main" id="{D6AE0A0D-FB1B-F54F-A47A-F63EEB588371}"/>
              </a:ext>
            </a:extLst>
          </p:cNvPr>
          <p:cNvCxnSpPr/>
          <p:nvPr/>
        </p:nvCxnSpPr>
        <p:spPr>
          <a:xfrm>
            <a:off x="457200" y="3217938"/>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CF4D3C6-10BD-F047-8C25-A20283649905}"/>
              </a:ext>
            </a:extLst>
          </p:cNvPr>
          <p:cNvCxnSpPr/>
          <p:nvPr/>
        </p:nvCxnSpPr>
        <p:spPr>
          <a:xfrm>
            <a:off x="457200" y="6211399"/>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C89D166A-74AE-4A73-BEC1-FAC5D76DCAD9}"/>
              </a:ext>
            </a:extLst>
          </p:cNvPr>
          <p:cNvSpPr>
            <a:spLocks noGrp="1"/>
          </p:cNvSpPr>
          <p:nvPr>
            <p:ph type="title"/>
          </p:nvPr>
        </p:nvSpPr>
        <p:spPr/>
        <p:txBody>
          <a:bodyPr/>
          <a:lstStyle/>
          <a:p>
            <a:r>
              <a:rPr lang="en-US" dirty="0">
                <a:solidFill>
                  <a:srgbClr val="153B65"/>
                </a:solidFill>
                <a:latin typeface="Gill Sans" charset="0"/>
                <a:ea typeface="ＭＳ Ｐゴシック" pitchFamily="34" charset="-128"/>
              </a:rPr>
              <a:t>Exploratory Data Analysis</a:t>
            </a:r>
            <a:endParaRPr lang="en-A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685800" y="2021306"/>
            <a:ext cx="8229600" cy="4379494"/>
          </a:xfrm>
          <a:ln>
            <a:noFill/>
          </a:ln>
        </p:spPr>
        <p:txBody>
          <a:bodyPr>
            <a:normAutofit fontScale="85000" lnSpcReduction="20000"/>
          </a:bodyPr>
          <a:lstStyle/>
          <a:p>
            <a:pPr marL="0" indent="0">
              <a:lnSpc>
                <a:spcPct val="150000"/>
              </a:lnSpc>
              <a:spcBef>
                <a:spcPct val="40000"/>
              </a:spcBef>
              <a:buNone/>
            </a:pPr>
            <a:r>
              <a:rPr lang="en-US" sz="2400" dirty="0">
                <a:latin typeface="Arial" pitchFamily="34" charset="0"/>
                <a:ea typeface="ＭＳ Ｐゴシック" pitchFamily="34" charset="-128"/>
                <a:cs typeface="Arial" pitchFamily="34" charset="0"/>
              </a:rPr>
              <a:t>To examine a single variable, we usually want to display its </a:t>
            </a:r>
            <a:r>
              <a:rPr lang="en-US" b="1" dirty="0">
                <a:solidFill>
                  <a:srgbClr val="A80000"/>
                </a:solidFill>
                <a:latin typeface="Arial" pitchFamily="34" charset="0"/>
                <a:ea typeface="ＭＳ Ｐゴシック" pitchFamily="34" charset="-128"/>
                <a:cs typeface="Arial" pitchFamily="34" charset="0"/>
              </a:rPr>
              <a:t>distribution</a:t>
            </a:r>
            <a:r>
              <a:rPr lang="en-US" sz="2400" dirty="0">
                <a:latin typeface="Arial" pitchFamily="34" charset="0"/>
                <a:ea typeface="ＭＳ Ｐゴシック" pitchFamily="34" charset="-128"/>
                <a:cs typeface="Arial" pitchFamily="34" charset="0"/>
              </a:rPr>
              <a:t>.</a:t>
            </a:r>
          </a:p>
          <a:p>
            <a:pPr eaLnBrk="0" fontAlgn="base" hangingPunct="0">
              <a:lnSpc>
                <a:spcPct val="150000"/>
              </a:lnSpc>
              <a:spcBef>
                <a:spcPct val="40000"/>
              </a:spcBef>
              <a:spcAft>
                <a:spcPct val="0"/>
              </a:spcAft>
              <a:buNone/>
              <a:defRPr/>
            </a:pPr>
            <a:r>
              <a:rPr lang="en-US" sz="2800" b="1" cap="all" dirty="0">
                <a:latin typeface="Arial" pitchFamily="34" charset="0"/>
                <a:ea typeface="ＭＳ Ｐゴシック" pitchFamily="34" charset="-128"/>
                <a:cs typeface="Arial" pitchFamily="34" charset="0"/>
              </a:rPr>
              <a:t>Distribution of a variable</a:t>
            </a:r>
          </a:p>
          <a:p>
            <a:pPr>
              <a:lnSpc>
                <a:spcPct val="150000"/>
              </a:lnSpc>
              <a:spcBef>
                <a:spcPct val="40000"/>
              </a:spcBef>
            </a:pPr>
            <a:r>
              <a:rPr lang="en-US" sz="2400" dirty="0">
                <a:latin typeface="Arial" pitchFamily="34" charset="0"/>
                <a:ea typeface="ＭＳ Ｐゴシック" pitchFamily="34" charset="-128"/>
                <a:cs typeface="Arial" pitchFamily="34" charset="0"/>
              </a:rPr>
              <a:t>The </a:t>
            </a:r>
            <a:r>
              <a:rPr lang="en-US" sz="2400" b="1" dirty="0">
                <a:latin typeface="Arial" pitchFamily="34" charset="0"/>
                <a:ea typeface="ＭＳ Ｐゴシック" pitchFamily="34" charset="-128"/>
                <a:cs typeface="Arial" pitchFamily="34" charset="0"/>
              </a:rPr>
              <a:t>distribution</a:t>
            </a:r>
            <a:r>
              <a:rPr lang="en-US" sz="2400" dirty="0">
                <a:latin typeface="Arial" pitchFamily="34" charset="0"/>
                <a:ea typeface="ＭＳ Ｐゴシック" pitchFamily="34" charset="-128"/>
                <a:cs typeface="Arial" pitchFamily="34" charset="0"/>
              </a:rPr>
              <a:t> </a:t>
            </a:r>
            <a:r>
              <a:rPr lang="en-US" sz="2400" b="1" dirty="0">
                <a:latin typeface="Arial" pitchFamily="34" charset="0"/>
                <a:ea typeface="ＭＳ Ｐゴシック" pitchFamily="34" charset="-128"/>
                <a:cs typeface="Arial" pitchFamily="34" charset="0"/>
              </a:rPr>
              <a:t>of a variable </a:t>
            </a:r>
            <a:r>
              <a:rPr lang="en-US" sz="2400" dirty="0">
                <a:latin typeface="Arial" pitchFamily="34" charset="0"/>
                <a:ea typeface="ＭＳ Ｐゴシック" pitchFamily="34" charset="-128"/>
                <a:cs typeface="Arial" pitchFamily="34" charset="0"/>
              </a:rPr>
              <a:t>tells us what values it takes and how often it takes these values.</a:t>
            </a:r>
          </a:p>
          <a:p>
            <a:pPr>
              <a:lnSpc>
                <a:spcPct val="150000"/>
              </a:lnSpc>
              <a:spcBef>
                <a:spcPct val="40000"/>
              </a:spcBef>
            </a:pPr>
            <a:r>
              <a:rPr lang="en-US" sz="2400" dirty="0">
                <a:latin typeface="Arial" pitchFamily="34" charset="0"/>
                <a:ea typeface="ＭＳ Ｐゴシック" pitchFamily="34" charset="-128"/>
                <a:cs typeface="Arial" pitchFamily="34" charset="0"/>
              </a:rPr>
              <a:t>The values of a categorical variable are labels for the categories. The </a:t>
            </a:r>
            <a:r>
              <a:rPr lang="en-US" sz="2400" b="1" dirty="0">
                <a:latin typeface="Arial" pitchFamily="34" charset="0"/>
                <a:ea typeface="ＭＳ Ｐゴシック" pitchFamily="34" charset="-128"/>
                <a:cs typeface="Arial" pitchFamily="34" charset="0"/>
              </a:rPr>
              <a:t>distribution of a categorical variable </a:t>
            </a:r>
            <a:r>
              <a:rPr lang="en-US" sz="2400" dirty="0">
                <a:latin typeface="Arial" pitchFamily="34" charset="0"/>
                <a:ea typeface="ＭＳ Ｐゴシック" pitchFamily="34" charset="-128"/>
                <a:cs typeface="Arial" pitchFamily="34" charset="0"/>
              </a:rPr>
              <a:t>lists the categories and gives either the count or the percent of individuals who fall in each category.</a:t>
            </a:r>
            <a:endParaRPr lang="en-US" sz="2400" dirty="0">
              <a:solidFill>
                <a:schemeClr val="tx1"/>
              </a:solidFill>
              <a:latin typeface="Arial" pitchFamily="34" charset="0"/>
              <a:ea typeface="ＭＳ Ｐゴシック" pitchFamily="34" charset="-128"/>
              <a:cs typeface="Arial" pitchFamily="34" charset="0"/>
            </a:endParaRPr>
          </a:p>
        </p:txBody>
      </p:sp>
      <p:cxnSp>
        <p:nvCxnSpPr>
          <p:cNvPr id="6" name="Straight Connector 5">
            <a:extLst>
              <a:ext uri="{FF2B5EF4-FFF2-40B4-BE49-F238E27FC236}">
                <a16:creationId xmlns:a16="http://schemas.microsoft.com/office/drawing/2014/main" id="{E9B1293C-C662-CC40-A38F-21D6AF6F5C06}"/>
              </a:ext>
            </a:extLst>
          </p:cNvPr>
          <p:cNvCxnSpPr/>
          <p:nvPr/>
        </p:nvCxnSpPr>
        <p:spPr>
          <a:xfrm>
            <a:off x="457200" y="2986932"/>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E0CA377-0072-FD4E-B45F-9650B995CEDD}"/>
              </a:ext>
            </a:extLst>
          </p:cNvPr>
          <p:cNvCxnSpPr/>
          <p:nvPr/>
        </p:nvCxnSpPr>
        <p:spPr>
          <a:xfrm>
            <a:off x="457200" y="6269146"/>
            <a:ext cx="8229600" cy="0"/>
          </a:xfrm>
          <a:prstGeom prst="line">
            <a:avLst/>
          </a:prstGeom>
          <a:ln w="22225">
            <a:solidFill>
              <a:srgbClr val="F2D500"/>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853D6C05-ED8D-4D44-8FDC-43F7F5D9CE57}"/>
              </a:ext>
            </a:extLst>
          </p:cNvPr>
          <p:cNvSpPr>
            <a:spLocks noGrp="1"/>
          </p:cNvSpPr>
          <p:nvPr>
            <p:ph type="title"/>
          </p:nvPr>
        </p:nvSpPr>
        <p:spPr/>
        <p:txBody>
          <a:bodyPr/>
          <a:lstStyle/>
          <a:p>
            <a:r>
              <a:rPr lang="en-US" dirty="0">
                <a:solidFill>
                  <a:srgbClr val="153B65"/>
                </a:solidFill>
                <a:latin typeface="Gill Sans" charset="0"/>
                <a:ea typeface="ＭＳ Ｐゴシック" pitchFamily="34" charset="-128"/>
              </a:rPr>
              <a:t>Distribution of a Variable</a:t>
            </a:r>
            <a:endParaRPr lang="en-AU"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3332</TotalTime>
  <Words>1913</Words>
  <Application>Microsoft Macintosh PowerPoint</Application>
  <PresentationFormat>On-screen Show (4:3)</PresentationFormat>
  <Paragraphs>229</Paragraphs>
  <Slides>29</Slides>
  <Notes>10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9" baseType="lpstr">
      <vt:lpstr>Arial</vt:lpstr>
      <vt:lpstr>Calibri</vt:lpstr>
      <vt:lpstr>Constantia</vt:lpstr>
      <vt:lpstr>Constantia (Body)</vt:lpstr>
      <vt:lpstr>Gill Sans</vt:lpstr>
      <vt:lpstr>Monotype Sorts</vt:lpstr>
      <vt:lpstr>Times New Roman</vt:lpstr>
      <vt:lpstr>Wingdings 2</vt:lpstr>
      <vt:lpstr>Flow</vt:lpstr>
      <vt:lpstr>Chart</vt:lpstr>
      <vt:lpstr>The Basic Practice of Statistics Ninth Edition David S. Moore  William I. Notz </vt:lpstr>
      <vt:lpstr>PowerPoint Presentation</vt:lpstr>
      <vt:lpstr>In Chapter 1 we cover …</vt:lpstr>
      <vt:lpstr>Data Science</vt:lpstr>
      <vt:lpstr>Statistics    </vt:lpstr>
      <vt:lpstr>When planning a study …</vt:lpstr>
      <vt:lpstr>Types of  Variables</vt:lpstr>
      <vt:lpstr>Exploratory Data Analysis</vt:lpstr>
      <vt:lpstr>Distribution of a Variable</vt:lpstr>
      <vt:lpstr>Displaying Categorical Data</vt:lpstr>
      <vt:lpstr>Pie Chart</vt:lpstr>
      <vt:lpstr>Lab tutorial – Jupyter Notebook</vt:lpstr>
      <vt:lpstr>Lab tutorial – Jupyter Notebook</vt:lpstr>
      <vt:lpstr>Pie Charts or Bar Graphs</vt:lpstr>
      <vt:lpstr>Bar Graphs Only</vt:lpstr>
      <vt:lpstr>Quantitative Data</vt:lpstr>
      <vt:lpstr>Histograms (1 of 2)</vt:lpstr>
      <vt:lpstr>Histograms (2 of 2)</vt:lpstr>
      <vt:lpstr>Interpreting Histograms</vt:lpstr>
      <vt:lpstr>Overall Shape of Distributions</vt:lpstr>
      <vt:lpstr>Stemplots (Stem-and-Leaf Plots) (1 of 2)</vt:lpstr>
      <vt:lpstr>PowerPoint Presentation</vt:lpstr>
      <vt:lpstr>PowerPoint Presentation</vt:lpstr>
      <vt:lpstr>PowerPoint Presentation</vt:lpstr>
      <vt:lpstr>Stemplots (Stem-and-Leaf Plots) (2 of 2)</vt:lpstr>
      <vt:lpstr>     Time Plots (1 of 3)</vt:lpstr>
      <vt:lpstr>     Time Plots (2 of 3)</vt:lpstr>
      <vt:lpstr>     Time Plots (3 of 3)</vt:lpstr>
      <vt:lpstr>PowerPoint Presentation</vt:lpstr>
    </vt:vector>
  </TitlesOfParts>
  <Company>ISD 194</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Picturing Distributions with Graphs</dc:title>
  <dc:creator>drmark.gebert@gmail.com</dc:creator>
  <cp:lastModifiedBy>Camila Pedroso Estevam de Souza</cp:lastModifiedBy>
  <cp:revision>243</cp:revision>
  <dcterms:created xsi:type="dcterms:W3CDTF">2011-07-11T00:21:16Z</dcterms:created>
  <dcterms:modified xsi:type="dcterms:W3CDTF">2021-09-07T23:17:06Z</dcterms:modified>
</cp:coreProperties>
</file>