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1" r:id="rId1"/>
  </p:sldMasterIdLst>
  <p:notesMasterIdLst>
    <p:notesMasterId r:id="rId21"/>
  </p:notesMasterIdLst>
  <p:sldIdLst>
    <p:sldId id="351" r:id="rId2"/>
    <p:sldId id="334" r:id="rId3"/>
    <p:sldId id="345" r:id="rId4"/>
    <p:sldId id="336" r:id="rId5"/>
    <p:sldId id="346" r:id="rId6"/>
    <p:sldId id="337" r:id="rId7"/>
    <p:sldId id="352" r:id="rId8"/>
    <p:sldId id="338" r:id="rId9"/>
    <p:sldId id="339" r:id="rId10"/>
    <p:sldId id="340" r:id="rId11"/>
    <p:sldId id="348" r:id="rId12"/>
    <p:sldId id="353" r:id="rId13"/>
    <p:sldId id="354" r:id="rId14"/>
    <p:sldId id="349" r:id="rId15"/>
    <p:sldId id="343" r:id="rId16"/>
    <p:sldId id="347" r:id="rId17"/>
    <p:sldId id="355" r:id="rId18"/>
    <p:sldId id="356" r:id="rId19"/>
    <p:sldId id="357" r:id="rId2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pyeditor" initials="CE-JAM" lastIdx="2" clrIdx="0"/>
  <p:cmAuthor id="1" name="Newton, Andy" initials="NA" lastIdx="1" clrIdx="1">
    <p:extLst>
      <p:ext uri="{19B8F6BF-5375-455C-9EA6-DF929625EA0E}">
        <p15:presenceInfo xmlns:p15="http://schemas.microsoft.com/office/powerpoint/2012/main" userId="S-1-5-21-4250845945-3731851581-3800177176-49714" providerId="AD"/>
      </p:ext>
    </p:extLst>
  </p:cmAuthor>
  <p:cmAuthor id="2" name="Connie Day" initials="CD" lastIdx="3" clrIdx="2">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2"/>
    <a:srgbClr val="00843B"/>
    <a:srgbClr val="1B61AF"/>
    <a:srgbClr val="ECEEF9"/>
    <a:srgbClr val="FFC20C"/>
    <a:srgbClr val="A20000"/>
    <a:srgbClr val="D20000"/>
    <a:srgbClr val="032F3B"/>
    <a:srgbClr val="FFFFFF"/>
    <a:srgbClr val="F8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8" autoAdjust="0"/>
    <p:restoredTop sz="96329" autoAdjust="0"/>
  </p:normalViewPr>
  <p:slideViewPr>
    <p:cSldViewPr snapToGrid="0" snapToObjects="1">
      <p:cViewPr varScale="1">
        <p:scale>
          <a:sx n="110" d="100"/>
          <a:sy n="110" d="100"/>
        </p:scale>
        <p:origin x="676"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36BE1414-50EF-304C-9C89-FE93FF2B2DD0}"/>
    <pc:docChg chg="undo custSel addSld delSld modSld">
      <pc:chgData name="Camila Pedroso Estevam de Souza" userId="b5660281-9870-4af8-b8fa-bccfe862bd76" providerId="ADAL" clId="{36BE1414-50EF-304C-9C89-FE93FF2B2DD0}" dt="2021-09-29T18:40:13.862" v="482" actId="1036"/>
      <pc:docMkLst>
        <pc:docMk/>
      </pc:docMkLst>
      <pc:sldChg chg="modTransition modAnim">
        <pc:chgData name="Camila Pedroso Estevam de Souza" userId="b5660281-9870-4af8-b8fa-bccfe862bd76" providerId="ADAL" clId="{36BE1414-50EF-304C-9C89-FE93FF2B2DD0}" dt="2021-09-29T16:49:55.801" v="6"/>
        <pc:sldMkLst>
          <pc:docMk/>
          <pc:sldMk cId="3527034481" sldId="334"/>
        </pc:sldMkLst>
      </pc:sldChg>
      <pc:sldChg chg="modTransition modAnim">
        <pc:chgData name="Camila Pedroso Estevam de Souza" userId="b5660281-9870-4af8-b8fa-bccfe862bd76" providerId="ADAL" clId="{36BE1414-50EF-304C-9C89-FE93FF2B2DD0}" dt="2021-09-29T16:50:04.901" v="14"/>
        <pc:sldMkLst>
          <pc:docMk/>
          <pc:sldMk cId="208737816" sldId="336"/>
        </pc:sldMkLst>
      </pc:sldChg>
      <pc:sldChg chg="addSp delSp modSp mod modTransition">
        <pc:chgData name="Camila Pedroso Estevam de Souza" userId="b5660281-9870-4af8-b8fa-bccfe862bd76" providerId="ADAL" clId="{36BE1414-50EF-304C-9C89-FE93FF2B2DD0}" dt="2021-09-29T17:10:23.230" v="53"/>
        <pc:sldMkLst>
          <pc:docMk/>
          <pc:sldMk cId="967411775" sldId="337"/>
        </pc:sldMkLst>
        <pc:spChg chg="add del mod">
          <ac:chgData name="Camila Pedroso Estevam de Souza" userId="b5660281-9870-4af8-b8fa-bccfe862bd76" providerId="ADAL" clId="{36BE1414-50EF-304C-9C89-FE93FF2B2DD0}" dt="2021-09-29T17:10:23.230" v="53"/>
          <ac:spMkLst>
            <pc:docMk/>
            <pc:sldMk cId="967411775" sldId="337"/>
            <ac:spMk id="10" creationId="{015FB96C-7FBC-2641-87A8-B3B5A64BF923}"/>
          </ac:spMkLst>
        </pc:spChg>
        <pc:spChg chg="mod">
          <ac:chgData name="Camila Pedroso Estevam de Souza" userId="b5660281-9870-4af8-b8fa-bccfe862bd76" providerId="ADAL" clId="{36BE1414-50EF-304C-9C89-FE93FF2B2DD0}" dt="2021-09-29T17:10:13.540" v="49" actId="20577"/>
          <ac:spMkLst>
            <pc:docMk/>
            <pc:sldMk cId="967411775" sldId="337"/>
            <ac:spMk id="15364" creationId="{00000000-0000-0000-0000-000000000000}"/>
          </ac:spMkLst>
        </pc:spChg>
      </pc:sldChg>
      <pc:sldChg chg="modTransition modAnim">
        <pc:chgData name="Camila Pedroso Estevam de Souza" userId="b5660281-9870-4af8-b8fa-bccfe862bd76" providerId="ADAL" clId="{36BE1414-50EF-304C-9C89-FE93FF2B2DD0}" dt="2021-09-29T16:50:31.688" v="24"/>
        <pc:sldMkLst>
          <pc:docMk/>
          <pc:sldMk cId="2094797635" sldId="338"/>
        </pc:sldMkLst>
      </pc:sldChg>
      <pc:sldChg chg="modTransition modAnim">
        <pc:chgData name="Camila Pedroso Estevam de Souza" userId="b5660281-9870-4af8-b8fa-bccfe862bd76" providerId="ADAL" clId="{36BE1414-50EF-304C-9C89-FE93FF2B2DD0}" dt="2021-09-29T16:50:36.025" v="27"/>
        <pc:sldMkLst>
          <pc:docMk/>
          <pc:sldMk cId="3771781094" sldId="339"/>
        </pc:sldMkLst>
      </pc:sldChg>
      <pc:sldChg chg="modSp mod modTransition modAnim">
        <pc:chgData name="Camila Pedroso Estevam de Souza" userId="b5660281-9870-4af8-b8fa-bccfe862bd76" providerId="ADAL" clId="{36BE1414-50EF-304C-9C89-FE93FF2B2DD0}" dt="2021-09-29T17:10:23.374" v="54" actId="27636"/>
        <pc:sldMkLst>
          <pc:docMk/>
          <pc:sldMk cId="3147531239" sldId="340"/>
        </pc:sldMkLst>
        <pc:spChg chg="mod">
          <ac:chgData name="Camila Pedroso Estevam de Souza" userId="b5660281-9870-4af8-b8fa-bccfe862bd76" providerId="ADAL" clId="{36BE1414-50EF-304C-9C89-FE93FF2B2DD0}" dt="2021-09-29T17:10:23.374" v="54" actId="27636"/>
          <ac:spMkLst>
            <pc:docMk/>
            <pc:sldMk cId="3147531239" sldId="340"/>
            <ac:spMk id="18434" creationId="{00000000-0000-0000-0000-000000000000}"/>
          </ac:spMkLst>
        </pc:spChg>
      </pc:sldChg>
      <pc:sldChg chg="modTransition modAnim">
        <pc:chgData name="Camila Pedroso Estevam de Souza" userId="b5660281-9870-4af8-b8fa-bccfe862bd76" providerId="ADAL" clId="{36BE1414-50EF-304C-9C89-FE93FF2B2DD0}" dt="2021-09-29T16:51:52.763" v="40"/>
        <pc:sldMkLst>
          <pc:docMk/>
          <pc:sldMk cId="2026406165" sldId="343"/>
        </pc:sldMkLst>
      </pc:sldChg>
      <pc:sldChg chg="modTransition modAnim">
        <pc:chgData name="Camila Pedroso Estevam de Souza" userId="b5660281-9870-4af8-b8fa-bccfe862bd76" providerId="ADAL" clId="{36BE1414-50EF-304C-9C89-FE93FF2B2DD0}" dt="2021-09-29T16:50:00.552" v="10"/>
        <pc:sldMkLst>
          <pc:docMk/>
          <pc:sldMk cId="190345280" sldId="345"/>
        </pc:sldMkLst>
      </pc:sldChg>
      <pc:sldChg chg="modTransition modAnim">
        <pc:chgData name="Camila Pedroso Estevam de Souza" userId="b5660281-9870-4af8-b8fa-bccfe862bd76" providerId="ADAL" clId="{36BE1414-50EF-304C-9C89-FE93FF2B2DD0}" dt="2021-09-29T16:50:10" v="18"/>
        <pc:sldMkLst>
          <pc:docMk/>
          <pc:sldMk cId="2064643236" sldId="346"/>
        </pc:sldMkLst>
      </pc:sldChg>
      <pc:sldChg chg="modTransition modAnim">
        <pc:chgData name="Camila Pedroso Estevam de Souza" userId="b5660281-9870-4af8-b8fa-bccfe862bd76" providerId="ADAL" clId="{36BE1414-50EF-304C-9C89-FE93FF2B2DD0}" dt="2021-09-29T16:52:00.893" v="45"/>
        <pc:sldMkLst>
          <pc:docMk/>
          <pc:sldMk cId="2309762448" sldId="347"/>
        </pc:sldMkLst>
      </pc:sldChg>
      <pc:sldChg chg="modTransition">
        <pc:chgData name="Camila Pedroso Estevam de Souza" userId="b5660281-9870-4af8-b8fa-bccfe862bd76" providerId="ADAL" clId="{36BE1414-50EF-304C-9C89-FE93FF2B2DD0}" dt="2021-09-29T16:49:36.011" v="0"/>
        <pc:sldMkLst>
          <pc:docMk/>
          <pc:sldMk cId="33387322" sldId="348"/>
        </pc:sldMkLst>
      </pc:sldChg>
      <pc:sldChg chg="modSp mod modTransition modAnim">
        <pc:chgData name="Camila Pedroso Estevam de Souza" userId="b5660281-9870-4af8-b8fa-bccfe862bd76" providerId="ADAL" clId="{36BE1414-50EF-304C-9C89-FE93FF2B2DD0}" dt="2021-09-29T18:40:13.862" v="482" actId="1036"/>
        <pc:sldMkLst>
          <pc:docMk/>
          <pc:sldMk cId="3185936195" sldId="349"/>
        </pc:sldMkLst>
        <pc:spChg chg="mod">
          <ac:chgData name="Camila Pedroso Estevam de Souza" userId="b5660281-9870-4af8-b8fa-bccfe862bd76" providerId="ADAL" clId="{36BE1414-50EF-304C-9C89-FE93FF2B2DD0}" dt="2021-09-29T18:40:09.182" v="475" actId="20577"/>
          <ac:spMkLst>
            <pc:docMk/>
            <pc:sldMk cId="3185936195" sldId="349"/>
            <ac:spMk id="7" creationId="{00000000-0000-0000-0000-000000000000}"/>
          </ac:spMkLst>
        </pc:spChg>
        <pc:spChg chg="mod">
          <ac:chgData name="Camila Pedroso Estevam de Souza" userId="b5660281-9870-4af8-b8fa-bccfe862bd76" providerId="ADAL" clId="{36BE1414-50EF-304C-9C89-FE93FF2B2DD0}" dt="2021-09-29T17:10:23.385" v="55" actId="27636"/>
          <ac:spMkLst>
            <pc:docMk/>
            <pc:sldMk cId="3185936195" sldId="349"/>
            <ac:spMk id="19458" creationId="{00000000-0000-0000-0000-000000000000}"/>
          </ac:spMkLst>
        </pc:spChg>
        <pc:cxnChg chg="mod">
          <ac:chgData name="Camila Pedroso Estevam de Souza" userId="b5660281-9870-4af8-b8fa-bccfe862bd76" providerId="ADAL" clId="{36BE1414-50EF-304C-9C89-FE93FF2B2DD0}" dt="2021-09-29T18:40:13.862" v="482" actId="1036"/>
          <ac:cxnSpMkLst>
            <pc:docMk/>
            <pc:sldMk cId="3185936195" sldId="349"/>
            <ac:cxnSpMk id="5" creationId="{A8E9E9DD-D8B1-2447-954E-13F520D3527F}"/>
          </ac:cxnSpMkLst>
        </pc:cxnChg>
      </pc:sldChg>
      <pc:sldChg chg="modTransition">
        <pc:chgData name="Camila Pedroso Estevam de Souza" userId="b5660281-9870-4af8-b8fa-bccfe862bd76" providerId="ADAL" clId="{36BE1414-50EF-304C-9C89-FE93FF2B2DD0}" dt="2021-09-29T16:49:36.011" v="0"/>
        <pc:sldMkLst>
          <pc:docMk/>
          <pc:sldMk cId="2822637668" sldId="351"/>
        </pc:sldMkLst>
      </pc:sldChg>
      <pc:sldChg chg="addSp delSp modSp new mod">
        <pc:chgData name="Camila Pedroso Estevam de Souza" userId="b5660281-9870-4af8-b8fa-bccfe862bd76" providerId="ADAL" clId="{36BE1414-50EF-304C-9C89-FE93FF2B2DD0}" dt="2021-09-29T17:14:04.148" v="105" actId="1076"/>
        <pc:sldMkLst>
          <pc:docMk/>
          <pc:sldMk cId="611267517" sldId="352"/>
        </pc:sldMkLst>
        <pc:spChg chg="del">
          <ac:chgData name="Camila Pedroso Estevam de Souza" userId="b5660281-9870-4af8-b8fa-bccfe862bd76" providerId="ADAL" clId="{36BE1414-50EF-304C-9C89-FE93FF2B2DD0}" dt="2021-09-29T17:10:37.667" v="59" actId="478"/>
          <ac:spMkLst>
            <pc:docMk/>
            <pc:sldMk cId="611267517" sldId="352"/>
            <ac:spMk id="2" creationId="{C0346D9C-E460-AA4D-8566-E1BCDF129458}"/>
          </ac:spMkLst>
        </pc:spChg>
        <pc:spChg chg="del">
          <ac:chgData name="Camila Pedroso Estevam de Souza" userId="b5660281-9870-4af8-b8fa-bccfe862bd76" providerId="ADAL" clId="{36BE1414-50EF-304C-9C89-FE93FF2B2DD0}" dt="2021-09-29T17:10:45.507" v="61" actId="478"/>
          <ac:spMkLst>
            <pc:docMk/>
            <pc:sldMk cId="611267517" sldId="352"/>
            <ac:spMk id="3" creationId="{7C8F0F89-2278-204A-AD33-FC6FCFCDC6C4}"/>
          </ac:spMkLst>
        </pc:spChg>
        <pc:spChg chg="add mod">
          <ac:chgData name="Camila Pedroso Estevam de Souza" userId="b5660281-9870-4af8-b8fa-bccfe862bd76" providerId="ADAL" clId="{36BE1414-50EF-304C-9C89-FE93FF2B2DD0}" dt="2021-09-29T17:13:59.035" v="103" actId="1076"/>
          <ac:spMkLst>
            <pc:docMk/>
            <pc:sldMk cId="611267517" sldId="352"/>
            <ac:spMk id="4" creationId="{0FD2D96E-7725-B842-9FC2-FE2F670AB02B}"/>
          </ac:spMkLst>
        </pc:spChg>
        <pc:picChg chg="add del mod">
          <ac:chgData name="Camila Pedroso Estevam de Souza" userId="b5660281-9870-4af8-b8fa-bccfe862bd76" providerId="ADAL" clId="{36BE1414-50EF-304C-9C89-FE93FF2B2DD0}" dt="2021-09-29T17:11:35.601" v="75" actId="478"/>
          <ac:picMkLst>
            <pc:docMk/>
            <pc:sldMk cId="611267517" sldId="352"/>
            <ac:picMk id="6" creationId="{665CA7FE-5470-744E-8DAE-37E48E8382BF}"/>
          </ac:picMkLst>
        </pc:picChg>
        <pc:picChg chg="add del mod">
          <ac:chgData name="Camila Pedroso Estevam de Souza" userId="b5660281-9870-4af8-b8fa-bccfe862bd76" providerId="ADAL" clId="{36BE1414-50EF-304C-9C89-FE93FF2B2DD0}" dt="2021-09-29T17:12:42.517" v="83" actId="478"/>
          <ac:picMkLst>
            <pc:docMk/>
            <pc:sldMk cId="611267517" sldId="352"/>
            <ac:picMk id="8" creationId="{144905E5-079E-534F-A8D1-BCE64A228F8F}"/>
          </ac:picMkLst>
        </pc:picChg>
        <pc:picChg chg="add mod">
          <ac:chgData name="Camila Pedroso Estevam de Souza" userId="b5660281-9870-4af8-b8fa-bccfe862bd76" providerId="ADAL" clId="{36BE1414-50EF-304C-9C89-FE93FF2B2DD0}" dt="2021-09-29T17:14:04.148" v="105" actId="1076"/>
          <ac:picMkLst>
            <pc:docMk/>
            <pc:sldMk cId="611267517" sldId="352"/>
            <ac:picMk id="10" creationId="{AD4F7825-2C47-EA44-8928-CAA9D1354128}"/>
          </ac:picMkLst>
        </pc:picChg>
      </pc:sldChg>
      <pc:sldChg chg="addSp delSp modSp new mod">
        <pc:chgData name="Camila Pedroso Estevam de Souza" userId="b5660281-9870-4af8-b8fa-bccfe862bd76" providerId="ADAL" clId="{36BE1414-50EF-304C-9C89-FE93FF2B2DD0}" dt="2021-09-29T17:59:28.238" v="248"/>
        <pc:sldMkLst>
          <pc:docMk/>
          <pc:sldMk cId="261286399" sldId="353"/>
        </pc:sldMkLst>
        <pc:spChg chg="del">
          <ac:chgData name="Camila Pedroso Estevam de Souza" userId="b5660281-9870-4af8-b8fa-bccfe862bd76" providerId="ADAL" clId="{36BE1414-50EF-304C-9C89-FE93FF2B2DD0}" dt="2021-09-29T17:52:01.935" v="108" actId="478"/>
          <ac:spMkLst>
            <pc:docMk/>
            <pc:sldMk cId="261286399" sldId="353"/>
            <ac:spMk id="2" creationId="{447D2A64-7911-E649-99B2-5D41D427147A}"/>
          </ac:spMkLst>
        </pc:spChg>
        <pc:spChg chg="del mod">
          <ac:chgData name="Camila Pedroso Estevam de Souza" userId="b5660281-9870-4af8-b8fa-bccfe862bd76" providerId="ADAL" clId="{36BE1414-50EF-304C-9C89-FE93FF2B2DD0}" dt="2021-09-29T17:52:53.984" v="116" actId="478"/>
          <ac:spMkLst>
            <pc:docMk/>
            <pc:sldMk cId="261286399" sldId="353"/>
            <ac:spMk id="3" creationId="{922F4B95-3930-E44F-9CF3-0546BB44F382}"/>
          </ac:spMkLst>
        </pc:spChg>
        <pc:spChg chg="mod">
          <ac:chgData name="Camila Pedroso Estevam de Souza" userId="b5660281-9870-4af8-b8fa-bccfe862bd76" providerId="ADAL" clId="{36BE1414-50EF-304C-9C89-FE93FF2B2DD0}" dt="2021-09-29T17:59:28.238" v="248"/>
          <ac:spMkLst>
            <pc:docMk/>
            <pc:sldMk cId="261286399" sldId="353"/>
            <ac:spMk id="4" creationId="{C64E9540-0304-E243-88B9-365220339B38}"/>
          </ac:spMkLst>
        </pc:spChg>
        <pc:spChg chg="add mod">
          <ac:chgData name="Camila Pedroso Estevam de Souza" userId="b5660281-9870-4af8-b8fa-bccfe862bd76" providerId="ADAL" clId="{36BE1414-50EF-304C-9C89-FE93FF2B2DD0}" dt="2021-09-29T17:52:56.517" v="117" actId="1076"/>
          <ac:spMkLst>
            <pc:docMk/>
            <pc:sldMk cId="261286399" sldId="353"/>
            <ac:spMk id="5" creationId="{B7EA2C5F-31DC-974D-B7A2-9894F2D471B0}"/>
          </ac:spMkLst>
        </pc:spChg>
        <pc:picChg chg="add mod">
          <ac:chgData name="Camila Pedroso Estevam de Souza" userId="b5660281-9870-4af8-b8fa-bccfe862bd76" providerId="ADAL" clId="{36BE1414-50EF-304C-9C89-FE93FF2B2DD0}" dt="2021-09-29T17:53:30.262" v="125" actId="14100"/>
          <ac:picMkLst>
            <pc:docMk/>
            <pc:sldMk cId="261286399" sldId="353"/>
            <ac:picMk id="7" creationId="{41C4990F-ED44-7042-876E-BB573CB2545D}"/>
          </ac:picMkLst>
        </pc:picChg>
      </pc:sldChg>
      <pc:sldChg chg="addSp delSp modSp add mod">
        <pc:chgData name="Camila Pedroso Estevam de Souza" userId="b5660281-9870-4af8-b8fa-bccfe862bd76" providerId="ADAL" clId="{36BE1414-50EF-304C-9C89-FE93FF2B2DD0}" dt="2021-09-29T17:59:18.866" v="247" actId="207"/>
        <pc:sldMkLst>
          <pc:docMk/>
          <pc:sldMk cId="2566146382" sldId="354"/>
        </pc:sldMkLst>
        <pc:spChg chg="mod">
          <ac:chgData name="Camila Pedroso Estevam de Souza" userId="b5660281-9870-4af8-b8fa-bccfe862bd76" providerId="ADAL" clId="{36BE1414-50EF-304C-9C89-FE93FF2B2DD0}" dt="2021-09-29T17:59:18.866" v="247" actId="207"/>
          <ac:spMkLst>
            <pc:docMk/>
            <pc:sldMk cId="2566146382" sldId="354"/>
            <ac:spMk id="4" creationId="{C64E9540-0304-E243-88B9-365220339B38}"/>
          </ac:spMkLst>
        </pc:spChg>
        <pc:spChg chg="add mod">
          <ac:chgData name="Camila Pedroso Estevam de Souza" userId="b5660281-9870-4af8-b8fa-bccfe862bd76" providerId="ADAL" clId="{36BE1414-50EF-304C-9C89-FE93FF2B2DD0}" dt="2021-09-29T17:58:21.243" v="239" actId="1076"/>
          <ac:spMkLst>
            <pc:docMk/>
            <pc:sldMk cId="2566146382" sldId="354"/>
            <ac:spMk id="9" creationId="{52D218B2-2A41-B743-8631-D9E59B0B561E}"/>
          </ac:spMkLst>
        </pc:spChg>
        <pc:spChg chg="add del mod">
          <ac:chgData name="Camila Pedroso Estevam de Souza" userId="b5660281-9870-4af8-b8fa-bccfe862bd76" providerId="ADAL" clId="{36BE1414-50EF-304C-9C89-FE93FF2B2DD0}" dt="2021-09-29T17:57:35.173" v="230" actId="478"/>
          <ac:spMkLst>
            <pc:docMk/>
            <pc:sldMk cId="2566146382" sldId="354"/>
            <ac:spMk id="10" creationId="{BC268F98-700D-684C-A1AD-DFA5DE177F49}"/>
          </ac:spMkLst>
        </pc:spChg>
        <pc:spChg chg="add del mod">
          <ac:chgData name="Camila Pedroso Estevam de Souza" userId="b5660281-9870-4af8-b8fa-bccfe862bd76" providerId="ADAL" clId="{36BE1414-50EF-304C-9C89-FE93FF2B2DD0}" dt="2021-09-29T17:56:48.269" v="199" actId="478"/>
          <ac:spMkLst>
            <pc:docMk/>
            <pc:sldMk cId="2566146382" sldId="354"/>
            <ac:spMk id="11" creationId="{87D996D0-0321-9348-A650-73CFCE656529}"/>
          </ac:spMkLst>
        </pc:spChg>
        <pc:spChg chg="add mod">
          <ac:chgData name="Camila Pedroso Estevam de Souza" userId="b5660281-9870-4af8-b8fa-bccfe862bd76" providerId="ADAL" clId="{36BE1414-50EF-304C-9C89-FE93FF2B2DD0}" dt="2021-09-29T17:57:08.604" v="226" actId="1037"/>
          <ac:spMkLst>
            <pc:docMk/>
            <pc:sldMk cId="2566146382" sldId="354"/>
            <ac:spMk id="12" creationId="{D5D77F9F-3CB4-3A45-8C39-EFAC6453948B}"/>
          </ac:spMkLst>
        </pc:spChg>
        <pc:picChg chg="add mod">
          <ac:chgData name="Camila Pedroso Estevam de Souza" userId="b5660281-9870-4af8-b8fa-bccfe862bd76" providerId="ADAL" clId="{36BE1414-50EF-304C-9C89-FE93FF2B2DD0}" dt="2021-09-29T17:56:42.451" v="193" actId="1076"/>
          <ac:picMkLst>
            <pc:docMk/>
            <pc:sldMk cId="2566146382" sldId="354"/>
            <ac:picMk id="3" creationId="{86BBE9BE-3854-E64C-8BAB-8C3A74C709D3}"/>
          </ac:picMkLst>
        </pc:picChg>
        <pc:picChg chg="del">
          <ac:chgData name="Camila Pedroso Estevam de Souza" userId="b5660281-9870-4af8-b8fa-bccfe862bd76" providerId="ADAL" clId="{36BE1414-50EF-304C-9C89-FE93FF2B2DD0}" dt="2021-09-29T17:53:51.273" v="127" actId="478"/>
          <ac:picMkLst>
            <pc:docMk/>
            <pc:sldMk cId="2566146382" sldId="354"/>
            <ac:picMk id="7" creationId="{41C4990F-ED44-7042-876E-BB573CB2545D}"/>
          </ac:picMkLst>
        </pc:picChg>
        <pc:cxnChg chg="add del">
          <ac:chgData name="Camila Pedroso Estevam de Souza" userId="b5660281-9870-4af8-b8fa-bccfe862bd76" providerId="ADAL" clId="{36BE1414-50EF-304C-9C89-FE93FF2B2DD0}" dt="2021-09-29T17:57:32.274" v="228" actId="478"/>
          <ac:cxnSpMkLst>
            <pc:docMk/>
            <pc:sldMk cId="2566146382" sldId="354"/>
            <ac:cxnSpMk id="8" creationId="{F44C75FB-5681-2C4B-8A3E-24FA5A3F5A9C}"/>
          </ac:cxnSpMkLst>
        </pc:cxnChg>
        <pc:cxnChg chg="add mod">
          <ac:chgData name="Camila Pedroso Estevam de Souza" userId="b5660281-9870-4af8-b8fa-bccfe862bd76" providerId="ADAL" clId="{36BE1414-50EF-304C-9C89-FE93FF2B2DD0}" dt="2021-09-29T17:58:31.665" v="240" actId="692"/>
          <ac:cxnSpMkLst>
            <pc:docMk/>
            <pc:sldMk cId="2566146382" sldId="354"/>
            <ac:cxnSpMk id="14" creationId="{3BA252F2-A9CF-4348-B135-CF276F168A1D}"/>
          </ac:cxnSpMkLst>
        </pc:cxnChg>
      </pc:sldChg>
      <pc:sldChg chg="addSp delSp modSp new mod">
        <pc:chgData name="Camila Pedroso Estevam de Souza" userId="b5660281-9870-4af8-b8fa-bccfe862bd76" providerId="ADAL" clId="{36BE1414-50EF-304C-9C89-FE93FF2B2DD0}" dt="2021-09-29T18:19:29.810" v="282" actId="1076"/>
        <pc:sldMkLst>
          <pc:docMk/>
          <pc:sldMk cId="1961143260" sldId="355"/>
        </pc:sldMkLst>
        <pc:spChg chg="del">
          <ac:chgData name="Camila Pedroso Estevam de Souza" userId="b5660281-9870-4af8-b8fa-bccfe862bd76" providerId="ADAL" clId="{36BE1414-50EF-304C-9C89-FE93FF2B2DD0}" dt="2021-09-29T18:15:41.224" v="251" actId="478"/>
          <ac:spMkLst>
            <pc:docMk/>
            <pc:sldMk cId="1961143260" sldId="355"/>
            <ac:spMk id="2" creationId="{7C71E42B-E0F1-BD45-84C8-2D58257D2FDB}"/>
          </ac:spMkLst>
        </pc:spChg>
        <pc:spChg chg="del">
          <ac:chgData name="Camila Pedroso Estevam de Souza" userId="b5660281-9870-4af8-b8fa-bccfe862bd76" providerId="ADAL" clId="{36BE1414-50EF-304C-9C89-FE93FF2B2DD0}" dt="2021-09-29T18:15:40.100" v="250" actId="478"/>
          <ac:spMkLst>
            <pc:docMk/>
            <pc:sldMk cId="1961143260" sldId="355"/>
            <ac:spMk id="3" creationId="{2DF2C4E3-0DD9-B346-B4BD-A7242EDB0BB7}"/>
          </ac:spMkLst>
        </pc:spChg>
        <pc:spChg chg="add mod">
          <ac:chgData name="Camila Pedroso Estevam de Souza" userId="b5660281-9870-4af8-b8fa-bccfe862bd76" providerId="ADAL" clId="{36BE1414-50EF-304C-9C89-FE93FF2B2DD0}" dt="2021-09-29T18:19:29.810" v="282" actId="1076"/>
          <ac:spMkLst>
            <pc:docMk/>
            <pc:sldMk cId="1961143260" sldId="355"/>
            <ac:spMk id="6" creationId="{765AE59C-1B82-2745-80DD-325515BCD28B}"/>
          </ac:spMkLst>
        </pc:spChg>
        <pc:picChg chg="add mod">
          <ac:chgData name="Camila Pedroso Estevam de Souza" userId="b5660281-9870-4af8-b8fa-bccfe862bd76" providerId="ADAL" clId="{36BE1414-50EF-304C-9C89-FE93FF2B2DD0}" dt="2021-09-29T18:16:18.151" v="261" actId="1076"/>
          <ac:picMkLst>
            <pc:docMk/>
            <pc:sldMk cId="1961143260" sldId="355"/>
            <ac:picMk id="5" creationId="{3F5BAEF5-6E02-EE4E-AD07-0F6D9A083DC6}"/>
          </ac:picMkLst>
        </pc:picChg>
      </pc:sldChg>
      <pc:sldChg chg="addSp delSp modSp new mod">
        <pc:chgData name="Camila Pedroso Estevam de Souza" userId="b5660281-9870-4af8-b8fa-bccfe862bd76" providerId="ADAL" clId="{36BE1414-50EF-304C-9C89-FE93FF2B2DD0}" dt="2021-09-29T18:22:30.198" v="375" actId="20577"/>
        <pc:sldMkLst>
          <pc:docMk/>
          <pc:sldMk cId="3545000965" sldId="356"/>
        </pc:sldMkLst>
        <pc:spChg chg="del">
          <ac:chgData name="Camila Pedroso Estevam de Souza" userId="b5660281-9870-4af8-b8fa-bccfe862bd76" providerId="ADAL" clId="{36BE1414-50EF-304C-9C89-FE93FF2B2DD0}" dt="2021-09-29T18:20:24.677" v="284" actId="478"/>
          <ac:spMkLst>
            <pc:docMk/>
            <pc:sldMk cId="3545000965" sldId="356"/>
            <ac:spMk id="2" creationId="{B7709321-52EF-DF40-B86C-F1B520E97087}"/>
          </ac:spMkLst>
        </pc:spChg>
        <pc:spChg chg="del">
          <ac:chgData name="Camila Pedroso Estevam de Souza" userId="b5660281-9870-4af8-b8fa-bccfe862bd76" providerId="ADAL" clId="{36BE1414-50EF-304C-9C89-FE93FF2B2DD0}" dt="2021-09-29T18:20:26.334" v="285" actId="478"/>
          <ac:spMkLst>
            <pc:docMk/>
            <pc:sldMk cId="3545000965" sldId="356"/>
            <ac:spMk id="3" creationId="{0A04718B-38C3-414F-AF86-DB80700B13A9}"/>
          </ac:spMkLst>
        </pc:spChg>
        <pc:spChg chg="add mod">
          <ac:chgData name="Camila Pedroso Estevam de Souza" userId="b5660281-9870-4af8-b8fa-bccfe862bd76" providerId="ADAL" clId="{36BE1414-50EF-304C-9C89-FE93FF2B2DD0}" dt="2021-09-29T18:22:30.198" v="375" actId="20577"/>
          <ac:spMkLst>
            <pc:docMk/>
            <pc:sldMk cId="3545000965" sldId="356"/>
            <ac:spMk id="6" creationId="{DDCD0842-6E4A-8B49-89A0-64FCB4100076}"/>
          </ac:spMkLst>
        </pc:spChg>
        <pc:spChg chg="add mod">
          <ac:chgData name="Camila Pedroso Estevam de Souza" userId="b5660281-9870-4af8-b8fa-bccfe862bd76" providerId="ADAL" clId="{36BE1414-50EF-304C-9C89-FE93FF2B2DD0}" dt="2021-09-29T18:22:02.179" v="372" actId="20577"/>
          <ac:spMkLst>
            <pc:docMk/>
            <pc:sldMk cId="3545000965" sldId="356"/>
            <ac:spMk id="7" creationId="{016A3798-5F8A-A242-B3FF-EEA68CD8D1B3}"/>
          </ac:spMkLst>
        </pc:spChg>
        <pc:picChg chg="add mod">
          <ac:chgData name="Camila Pedroso Estevam de Souza" userId="b5660281-9870-4af8-b8fa-bccfe862bd76" providerId="ADAL" clId="{36BE1414-50EF-304C-9C89-FE93FF2B2DD0}" dt="2021-09-29T18:20:35.635" v="289" actId="1076"/>
          <ac:picMkLst>
            <pc:docMk/>
            <pc:sldMk cId="3545000965" sldId="356"/>
            <ac:picMk id="5" creationId="{BE7E6614-34BE-8443-BA43-AE6812267C87}"/>
          </ac:picMkLst>
        </pc:picChg>
      </pc:sldChg>
      <pc:sldChg chg="addSp delSp modSp add mod">
        <pc:chgData name="Camila Pedroso Estevam de Souza" userId="b5660281-9870-4af8-b8fa-bccfe862bd76" providerId="ADAL" clId="{36BE1414-50EF-304C-9C89-FE93FF2B2DD0}" dt="2021-09-29T18:38:25.643" v="429" actId="14100"/>
        <pc:sldMkLst>
          <pc:docMk/>
          <pc:sldMk cId="30512569" sldId="357"/>
        </pc:sldMkLst>
        <pc:spChg chg="add mod">
          <ac:chgData name="Camila Pedroso Estevam de Souza" userId="b5660281-9870-4af8-b8fa-bccfe862bd76" providerId="ADAL" clId="{36BE1414-50EF-304C-9C89-FE93FF2B2DD0}" dt="2021-09-29T18:37:49.794" v="424" actId="692"/>
          <ac:spMkLst>
            <pc:docMk/>
            <pc:sldMk cId="30512569" sldId="357"/>
            <ac:spMk id="4" creationId="{D6D0C454-6A70-BA4F-81A3-5D8D6E7E19BC}"/>
          </ac:spMkLst>
        </pc:spChg>
        <pc:spChg chg="del">
          <ac:chgData name="Camila Pedroso Estevam de Souza" userId="b5660281-9870-4af8-b8fa-bccfe862bd76" providerId="ADAL" clId="{36BE1414-50EF-304C-9C89-FE93FF2B2DD0}" dt="2021-09-29T18:36:46.149" v="402" actId="478"/>
          <ac:spMkLst>
            <pc:docMk/>
            <pc:sldMk cId="30512569" sldId="357"/>
            <ac:spMk id="6" creationId="{DDCD0842-6E4A-8B49-89A0-64FCB4100076}"/>
          </ac:spMkLst>
        </pc:spChg>
        <pc:spChg chg="mod">
          <ac:chgData name="Camila Pedroso Estevam de Souza" userId="b5660281-9870-4af8-b8fa-bccfe862bd76" providerId="ADAL" clId="{36BE1414-50EF-304C-9C89-FE93FF2B2DD0}" dt="2021-09-29T18:37:33.550" v="418" actId="1076"/>
          <ac:spMkLst>
            <pc:docMk/>
            <pc:sldMk cId="30512569" sldId="357"/>
            <ac:spMk id="7" creationId="{016A3798-5F8A-A242-B3FF-EEA68CD8D1B3}"/>
          </ac:spMkLst>
        </pc:spChg>
        <pc:spChg chg="add mod">
          <ac:chgData name="Camila Pedroso Estevam de Souza" userId="b5660281-9870-4af8-b8fa-bccfe862bd76" providerId="ADAL" clId="{36BE1414-50EF-304C-9C89-FE93FF2B2DD0}" dt="2021-09-29T18:38:13.848" v="427" actId="1076"/>
          <ac:spMkLst>
            <pc:docMk/>
            <pc:sldMk cId="30512569" sldId="357"/>
            <ac:spMk id="10" creationId="{C8F88AD2-CB76-B346-9447-C7AF0294FCD6}"/>
          </ac:spMkLst>
        </pc:spChg>
        <pc:picChg chg="add mod">
          <ac:chgData name="Camila Pedroso Estevam de Souza" userId="b5660281-9870-4af8-b8fa-bccfe862bd76" providerId="ADAL" clId="{36BE1414-50EF-304C-9C89-FE93FF2B2DD0}" dt="2021-09-29T18:37:30.358" v="417" actId="1076"/>
          <ac:picMkLst>
            <pc:docMk/>
            <pc:sldMk cId="30512569" sldId="357"/>
            <ac:picMk id="3" creationId="{BA07F7E9-D289-2646-BDDE-E8495DBFE53E}"/>
          </ac:picMkLst>
        </pc:picChg>
        <pc:picChg chg="del">
          <ac:chgData name="Camila Pedroso Estevam de Souza" userId="b5660281-9870-4af8-b8fa-bccfe862bd76" providerId="ADAL" clId="{36BE1414-50EF-304C-9C89-FE93FF2B2DD0}" dt="2021-09-29T18:36:43.399" v="401" actId="478"/>
          <ac:picMkLst>
            <pc:docMk/>
            <pc:sldMk cId="30512569" sldId="357"/>
            <ac:picMk id="5" creationId="{BE7E6614-34BE-8443-BA43-AE6812267C87}"/>
          </ac:picMkLst>
        </pc:picChg>
        <pc:cxnChg chg="add mod">
          <ac:chgData name="Camila Pedroso Estevam de Souza" userId="b5660281-9870-4af8-b8fa-bccfe862bd76" providerId="ADAL" clId="{36BE1414-50EF-304C-9C89-FE93FF2B2DD0}" dt="2021-09-29T18:38:25.643" v="429" actId="14100"/>
          <ac:cxnSpMkLst>
            <pc:docMk/>
            <pc:sldMk cId="30512569" sldId="357"/>
            <ac:cxnSpMk id="9" creationId="{D879B61B-091D-804E-AFD4-D7E2EAE55C98}"/>
          </ac:cxnSpMkLst>
        </pc:cxnChg>
      </pc:sldChg>
      <pc:sldChg chg="add del">
        <pc:chgData name="Camila Pedroso Estevam de Souza" userId="b5660281-9870-4af8-b8fa-bccfe862bd76" providerId="ADAL" clId="{36BE1414-50EF-304C-9C89-FE93FF2B2DD0}" dt="2021-09-29T18:38:33.149" v="430" actId="2696"/>
        <pc:sldMkLst>
          <pc:docMk/>
          <pc:sldMk cId="215722883" sldId="358"/>
        </pc:sldMkLst>
      </pc:sldChg>
    </pc:docChg>
  </pc:docChgLst>
  <pc:docChgLst>
    <pc:chgData name="Yulun" userId="78150ebe-6c38-4bbb-8e3d-498911c7d5e0" providerId="ADAL" clId="{DF37C96F-93FD-4115-B657-80F1879CA7AA}"/>
    <pc:docChg chg="modSld sldOrd">
      <pc:chgData name="Yulun" userId="78150ebe-6c38-4bbb-8e3d-498911c7d5e0" providerId="ADAL" clId="{DF37C96F-93FD-4115-B657-80F1879CA7AA}" dt="2021-10-04T20:11:04.944" v="6"/>
      <pc:docMkLst>
        <pc:docMk/>
      </pc:docMkLst>
      <pc:sldChg chg="modSp mod">
        <pc:chgData name="Yulun" userId="78150ebe-6c38-4bbb-8e3d-498911c7d5e0" providerId="ADAL" clId="{DF37C96F-93FD-4115-B657-80F1879CA7AA}" dt="2021-10-04T19:51:59.711" v="2" actId="1036"/>
        <pc:sldMkLst>
          <pc:docMk/>
          <pc:sldMk cId="611267517" sldId="352"/>
        </pc:sldMkLst>
        <pc:picChg chg="mod">
          <ac:chgData name="Yulun" userId="78150ebe-6c38-4bbb-8e3d-498911c7d5e0" providerId="ADAL" clId="{DF37C96F-93FD-4115-B657-80F1879CA7AA}" dt="2021-10-04T19:51:59.711" v="2" actId="1036"/>
          <ac:picMkLst>
            <pc:docMk/>
            <pc:sldMk cId="611267517" sldId="352"/>
            <ac:picMk id="10" creationId="{AD4F7825-2C47-EA44-8928-CAA9D1354128}"/>
          </ac:picMkLst>
        </pc:picChg>
      </pc:sldChg>
      <pc:sldChg chg="ord">
        <pc:chgData name="Yulun" userId="78150ebe-6c38-4bbb-8e3d-498911c7d5e0" providerId="ADAL" clId="{DF37C96F-93FD-4115-B657-80F1879CA7AA}" dt="2021-10-04T20:11:04.944" v="6"/>
        <pc:sldMkLst>
          <pc:docMk/>
          <pc:sldMk cId="3545000965" sldId="3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8B5C72A-7EE3-455A-95E1-A79A80A99B89}" type="datetime1">
              <a:rPr lang="en-US"/>
              <a:pPr/>
              <a:t>10/4/2021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7005B84-EFC2-4FBC-92CC-9968AC703331}" type="slidenum">
              <a:rPr lang="en-US"/>
              <a:pPr/>
              <a:t>‹#›</a:t>
            </a:fld>
            <a:endParaRPr lang="en-US"/>
          </a:p>
        </p:txBody>
      </p:sp>
    </p:spTree>
    <p:extLst>
      <p:ext uri="{BB962C8B-B14F-4D97-AF65-F5344CB8AC3E}">
        <p14:creationId xmlns:p14="http://schemas.microsoft.com/office/powerpoint/2010/main" val="205320723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A2F6E9B-F2AB-4DB7-9635-134902834E3D}" type="datetime1">
              <a:rPr lang="en-US" smtClean="0"/>
              <a:t>10/4/2021</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7750E41B-DC42-417E-A0B7-C87892EBBF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9C71EC-BE1D-4976-8E6E-06F430A94A63}" type="datetime1">
              <a:rPr lang="en-US" smtClean="0"/>
              <a:t>10/4/2021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BC1030A-EB1B-42D9-B220-F99C6FD47E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F1D7FA-44A5-4E6B-8206-E7168B77619E}" type="datetime1">
              <a:rPr lang="en-US" smtClean="0"/>
              <a:t>10/4/2021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3306013-A07E-4B62-B6E9-BA87B56EB2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5DFCE109-7060-4621-A0D7-DEA6D1D1AE24}" type="datetime1">
              <a:rPr lang="en-US" smtClean="0"/>
              <a:t>10/4/2021</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EF89CCF6-56AA-4795-BFE1-7F9B2D15B418}" type="slidenum">
              <a:rPr lang="en-US"/>
              <a:pPr/>
              <a:t>‹#›</a:t>
            </a:fld>
            <a:endParaRPr lang="en-US"/>
          </a:p>
        </p:txBody>
      </p:sp>
    </p:spTree>
    <p:extLst>
      <p:ext uri="{BB962C8B-B14F-4D97-AF65-F5344CB8AC3E}">
        <p14:creationId xmlns:p14="http://schemas.microsoft.com/office/powerpoint/2010/main" val="247486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A06FBA02-1D05-4B24-BBFE-D0E4B8E5AC07}" type="datetime1">
              <a:rPr lang="en-US" smtClean="0"/>
              <a:t>10/4/2021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1BF0D06-823C-4A0C-B95B-0234A948F241}" type="slidenum">
              <a:rPr lang="en-US"/>
              <a:pPr/>
              <a:t>‹#›</a:t>
            </a:fld>
            <a:endParaRPr lang="en-US"/>
          </a:p>
        </p:txBody>
      </p:sp>
    </p:spTree>
    <p:extLst>
      <p:ext uri="{BB962C8B-B14F-4D97-AF65-F5344CB8AC3E}">
        <p14:creationId xmlns:p14="http://schemas.microsoft.com/office/powerpoint/2010/main" val="395394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B1E4C1-2A53-452B-9987-3A9BBC96216E}" type="datetime1">
              <a:rPr lang="en-US" smtClean="0"/>
              <a:t>10/4/2021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9E36B2-B467-4880-AB23-8F1A06B4F2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B243B6A-76EA-44C8-99A6-AC851CA77DBC}" type="datetime1">
              <a:rPr lang="en-US" smtClean="0"/>
              <a:t>10/4/2021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D7284A2-600D-45DC-90E1-4B77835C7B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5014230-0D60-45F7-8C7E-597B65BFC470}" type="datetime1">
              <a:rPr lang="en-US" smtClean="0"/>
              <a:t>10/4/2021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07EBC45-FA2A-4F7D-9726-107463EE86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495FBB1-F8BF-4AE0-B411-90F306E6A106}" type="datetime1">
              <a:rPr lang="en-US" smtClean="0"/>
              <a:t>10/4/2021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0EC9DC8-80F5-4DB1-8B11-0234F6F87F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BE9CCD3-4DA5-4332-8208-7306D440D767}" type="datetime1">
              <a:rPr lang="en-US" smtClean="0"/>
              <a:t>10/4/2021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A8BFC0E0-2D67-4F09-9805-E820004D83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00D13-45CC-438D-AE33-9D01155BF37D}" type="datetime1">
              <a:rPr lang="en-US" smtClean="0"/>
              <a:t>10/4/2021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4782F01-9F1B-4D00-8A3D-B52C881BB6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F1291A1-D4FF-4EB4-984B-5F9916D0B952}" type="datetime1">
              <a:rPr lang="en-US" smtClean="0"/>
              <a:t>10/4/2021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FAA9381-81E4-45CA-81DC-B46CB546C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B771837-268C-4F35-8FDF-243342C74851}" type="datetime1">
              <a:rPr lang="en-US" smtClean="0"/>
              <a:t>10/4/2021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CF2A003-8710-4CD4-8110-33E468165A8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E2573A-ACE1-491B-9515-AEC8A365810F}" type="datetime1">
              <a:rPr lang="en-US" smtClean="0"/>
              <a:t>10/4/2021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C8D743-E708-45B6-8E91-6185BD036C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igsaw.macmillanlearning.com/books/9781319383961/epub/OEBPS/xhtml/moo_9781319383954_ch04_07.xhtml?create=true#Moo_9781319383954_ch04fig06"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E4D-FE90-419E-A2D2-62CFEEBEFC31}"/>
              </a:ext>
            </a:extLst>
          </p:cNvPr>
          <p:cNvSpPr>
            <a:spLocks noGrp="1"/>
          </p:cNvSpPr>
          <p:nvPr>
            <p:ph type="ctrTitle"/>
          </p:nvPr>
        </p:nvSpPr>
        <p:spPr>
          <a:xfrm>
            <a:off x="530351" y="1015999"/>
            <a:ext cx="7956423" cy="2692401"/>
          </a:xfrm>
        </p:spPr>
        <p:txBody>
          <a:bodyPr>
            <a:noAutofit/>
          </a:bodyPr>
          <a:lstStyle/>
          <a:p>
            <a:pPr algn="ctr"/>
            <a:r>
              <a:rPr lang="en-US" sz="5000" b="0">
                <a:solidFill>
                  <a:schemeClr val="tx1"/>
                </a:solidFill>
                <a:effectLst/>
                <a:latin typeface="+mn-lt"/>
                <a:ea typeface="Garamond"/>
                <a:cs typeface="Arial" panose="020B0604020202020204" pitchFamily="34" charset="0"/>
                <a:sym typeface="Garamond"/>
              </a:rPr>
              <a:t>The Basic </a:t>
            </a:r>
            <a:r>
              <a:rPr lang="en-US" sz="5000" b="0" dirty="0">
                <a:solidFill>
                  <a:schemeClr val="tx1"/>
                </a:solidFill>
                <a:effectLst/>
                <a:latin typeface="+mn-lt"/>
                <a:ea typeface="Garamond"/>
                <a:cs typeface="Arial" panose="020B0604020202020204" pitchFamily="34" charset="0"/>
                <a:sym typeface="Garamond"/>
              </a:rPr>
              <a:t>Practice of Statistics</a:t>
            </a:r>
            <a:br>
              <a:rPr lang="en-US" sz="5000" b="0" dirty="0">
                <a:solidFill>
                  <a:schemeClr val="tx1"/>
                </a:solidFill>
                <a:effectLst/>
                <a:latin typeface="+mn-lt"/>
                <a:ea typeface="Garamond"/>
                <a:cs typeface="Arial" panose="020B0604020202020204" pitchFamily="34" charset="0"/>
                <a:sym typeface="Garamond"/>
              </a:rPr>
            </a:br>
            <a:r>
              <a:rPr lang="en-US" sz="5000" b="0" dirty="0">
                <a:solidFill>
                  <a:schemeClr val="tx1"/>
                </a:solidFill>
                <a:effectLst/>
                <a:latin typeface="+mn-lt"/>
                <a:ea typeface="Garamond"/>
                <a:cs typeface="Arial" panose="020B0604020202020204" pitchFamily="34" charset="0"/>
                <a:sym typeface="Garamond"/>
              </a:rPr>
              <a:t>Ninth Edition</a:t>
            </a:r>
            <a:br>
              <a:rPr lang="en-US" sz="5000" dirty="0">
                <a:latin typeface="+mn-lt"/>
                <a:ea typeface="Garamond"/>
                <a:cs typeface="Garamond"/>
                <a:sym typeface="Garamond"/>
              </a:rPr>
            </a:b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David S. Moore		William I. </a:t>
            </a:r>
            <a:r>
              <a:rPr lang="en-US" sz="3500" b="0" dirty="0" err="1">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Notz</a:t>
            </a: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 </a:t>
            </a:r>
            <a:endParaRPr lang="en-AU" sz="3500" b="0" dirty="0">
              <a:solidFill>
                <a:schemeClr val="tx1"/>
              </a:solidFill>
              <a:effectLst>
                <a:outerShdw blurRad="38100" dist="38100" dir="2700000" algn="tl">
                  <a:srgbClr val="000000">
                    <a:alpha val="43137"/>
                  </a:srgbClr>
                </a:outerShdw>
              </a:effectLst>
              <a:latin typeface="+mn-lt"/>
              <a:cs typeface="Arial" panose="020B0604020202020204" pitchFamily="34" charset="0"/>
            </a:endParaRPr>
          </a:p>
        </p:txBody>
      </p:sp>
      <p:sp>
        <p:nvSpPr>
          <p:cNvPr id="5" name="Subtitle 4">
            <a:extLst>
              <a:ext uri="{FF2B5EF4-FFF2-40B4-BE49-F238E27FC236}">
                <a16:creationId xmlns:a16="http://schemas.microsoft.com/office/drawing/2014/main" id="{D1202B21-A31C-412A-929E-65FCF60356E8}"/>
              </a:ext>
            </a:extLst>
          </p:cNvPr>
          <p:cNvSpPr>
            <a:spLocks noGrp="1"/>
          </p:cNvSpPr>
          <p:nvPr>
            <p:ph type="subTitle" idx="1"/>
          </p:nvPr>
        </p:nvSpPr>
        <p:spPr>
          <a:xfrm>
            <a:off x="533400" y="4089400"/>
            <a:ext cx="7854696" cy="1752600"/>
          </a:xfrm>
        </p:spPr>
        <p:txBody>
          <a:bodyPr>
            <a:normAutofit lnSpcReduction="10000"/>
          </a:bodyPr>
          <a:lstStyle/>
          <a:p>
            <a:pPr lvl="0" algn="ctr">
              <a:spcBef>
                <a:spcPts val="0"/>
              </a:spcBef>
              <a:buSzPts val="1300"/>
            </a:pPr>
            <a:r>
              <a:rPr lang="en-US" sz="3000" dirty="0">
                <a:latin typeface="Constantia (Body)"/>
                <a:cs typeface="Arial" panose="020B0604020202020204" pitchFamily="34" charset="0"/>
              </a:rPr>
              <a:t>Chapter 4</a:t>
            </a:r>
          </a:p>
          <a:p>
            <a:pPr lvl="0" algn="ctr">
              <a:spcBef>
                <a:spcPts val="0"/>
              </a:spcBef>
              <a:buSzPts val="1300"/>
            </a:pPr>
            <a:r>
              <a:rPr lang="en-US" sz="3000" dirty="0"/>
              <a:t>Scatterplots and Correlation</a:t>
            </a:r>
            <a:endParaRPr lang="en-US" sz="3000" dirty="0">
              <a:latin typeface="Constantia (Body)"/>
              <a:cs typeface="Arial" panose="020B0604020202020204" pitchFamily="34" charset="0"/>
            </a:endParaRPr>
          </a:p>
          <a:p>
            <a:pPr lvl="0" algn="ctr">
              <a:spcBef>
                <a:spcPts val="0"/>
              </a:spcBef>
              <a:buSzPts val="1300"/>
            </a:pPr>
            <a:endParaRPr lang="en-US" sz="3000" dirty="0">
              <a:latin typeface="Constantia (Body)"/>
              <a:cs typeface="Arial" panose="020B0604020202020204" pitchFamily="34" charset="0"/>
            </a:endParaRPr>
          </a:p>
          <a:p>
            <a:pPr lvl="0" algn="ctr">
              <a:spcBef>
                <a:spcPts val="0"/>
              </a:spcBef>
              <a:buSzPts val="1300"/>
            </a:pPr>
            <a:r>
              <a:rPr lang="en-US" sz="3000" dirty="0">
                <a:latin typeface="Constantia (Body)"/>
                <a:cs typeface="Arial" panose="020B0604020202020204" pitchFamily="34" charset="0"/>
              </a:rPr>
              <a:t>Lecture Slides</a:t>
            </a:r>
          </a:p>
          <a:p>
            <a:endParaRPr lang="en-AU" dirty="0"/>
          </a:p>
        </p:txBody>
      </p:sp>
      <p:sp>
        <p:nvSpPr>
          <p:cNvPr id="6" name="Google Shape;61;p1">
            <a:extLst>
              <a:ext uri="{FF2B5EF4-FFF2-40B4-BE49-F238E27FC236}">
                <a16:creationId xmlns:a16="http://schemas.microsoft.com/office/drawing/2014/main" id="{83FA53AE-898A-463C-BBEE-2D0939AEFF53}"/>
              </a:ext>
            </a:extLst>
          </p:cNvPr>
          <p:cNvSpPr txBox="1"/>
          <p:nvPr/>
        </p:nvSpPr>
        <p:spPr>
          <a:xfrm>
            <a:off x="5715000" y="6223000"/>
            <a:ext cx="31813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latin typeface="Arial"/>
                <a:ea typeface="Arial"/>
                <a:cs typeface="Arial"/>
                <a:sym typeface="Arial"/>
              </a:rPr>
              <a:t>© 2021 W. H. Freeman and Company</a:t>
            </a:r>
            <a:endParaRPr dirty="0"/>
          </a:p>
        </p:txBody>
      </p:sp>
    </p:spTree>
    <p:extLst>
      <p:ext uri="{BB962C8B-B14F-4D97-AF65-F5344CB8AC3E}">
        <p14:creationId xmlns:p14="http://schemas.microsoft.com/office/powerpoint/2010/main" val="282263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9"/>
          <p:cNvSpPr>
            <a:spLocks noGrp="1" noChangeArrowheads="1"/>
          </p:cNvSpPr>
          <p:nvPr>
            <p:ph type="title"/>
          </p:nvPr>
        </p:nvSpPr>
        <p:spPr>
          <a:xfrm>
            <a:off x="452835" y="295185"/>
            <a:ext cx="7772400" cy="1219200"/>
          </a:xfrm>
        </p:spPr>
        <p:txBody>
          <a:bodyPr>
            <a:normAutofit/>
          </a:bodyPr>
          <a:lstStyle/>
          <a:p>
            <a:pPr eaLnBrk="1" hangingPunct="1"/>
            <a:r>
              <a:rPr lang="en-US" dirty="0">
                <a:latin typeface="Gill Sans" charset="0"/>
                <a:ea typeface="ＭＳ Ｐゴシック" pitchFamily="34" charset="-128"/>
              </a:rPr>
              <a:t>Adding Categorical Variables</a:t>
            </a:r>
          </a:p>
        </p:txBody>
      </p:sp>
      <p:sp>
        <p:nvSpPr>
          <p:cNvPr id="18436" name="Rectangle 3"/>
          <p:cNvSpPr>
            <a:spLocks noGrp="1" noChangeArrowheads="1"/>
          </p:cNvSpPr>
          <p:nvPr>
            <p:ph sz="half" idx="2"/>
          </p:nvPr>
        </p:nvSpPr>
        <p:spPr>
          <a:xfrm>
            <a:off x="238215" y="1622220"/>
            <a:ext cx="8524396" cy="1166813"/>
          </a:xfrm>
        </p:spPr>
        <p:txBody>
          <a:bodyPr/>
          <a:lstStyle/>
          <a:p>
            <a:pPr marL="0" indent="0" eaLnBrk="1" hangingPunct="1">
              <a:buNone/>
            </a:pPr>
            <a:r>
              <a:rPr lang="en-US" sz="2000" dirty="0">
                <a:solidFill>
                  <a:srgbClr val="000000"/>
                </a:solidFill>
                <a:latin typeface="Arial" pitchFamily="34" charset="0"/>
                <a:ea typeface="ＭＳ Ｐゴシック" pitchFamily="34" charset="-128"/>
              </a:rPr>
              <a:t>Consider the relationship between mean SAT Mathematics score and percent of high-school grads taking the SAT for each state.</a:t>
            </a:r>
          </a:p>
        </p:txBody>
      </p:sp>
      <p:sp>
        <p:nvSpPr>
          <p:cNvPr id="3" name="Rectangle 2"/>
          <p:cNvSpPr/>
          <p:nvPr/>
        </p:nvSpPr>
        <p:spPr>
          <a:xfrm>
            <a:off x="268275" y="2586446"/>
            <a:ext cx="2428041" cy="2862322"/>
          </a:xfrm>
          <a:prstGeom prst="rect">
            <a:avLst/>
          </a:prstGeom>
        </p:spPr>
        <p:txBody>
          <a:bodyPr wrap="square">
            <a:spAutoFit/>
          </a:bodyPr>
          <a:lstStyle/>
          <a:p>
            <a:r>
              <a:rPr lang="en-US" sz="2000" dirty="0"/>
              <a:t>Mean SAT Mathematics score and percent of high school graduates who take the test for only the Midwest (</a:t>
            </a:r>
            <a:r>
              <a:rPr lang="en-US" sz="2000" dirty="0">
                <a:solidFill>
                  <a:srgbClr val="1B61AF"/>
                </a:solidFill>
              </a:rPr>
              <a:t>•</a:t>
            </a:r>
            <a:r>
              <a:rPr lang="en-US" sz="2000" dirty="0"/>
              <a:t>) and Northeast (</a:t>
            </a:r>
            <a:r>
              <a:rPr lang="en-US" sz="2000" dirty="0">
                <a:solidFill>
                  <a:srgbClr val="00843B"/>
                </a:solidFill>
              </a:rPr>
              <a:t>+</a:t>
            </a:r>
            <a:r>
              <a:rPr lang="en-US" sz="2000" dirty="0"/>
              <a:t>) states.</a:t>
            </a:r>
          </a:p>
        </p:txBody>
      </p:sp>
      <p:pic>
        <p:nvPicPr>
          <p:cNvPr id="2" name="Picture 1" descr="A scatterplot of mean SAT mathematics scores for Midwest and Northeast states.">
            <a:extLst>
              <a:ext uri="{FF2B5EF4-FFF2-40B4-BE49-F238E27FC236}">
                <a16:creationId xmlns:a16="http://schemas.microsoft.com/office/drawing/2014/main" id="{FACEF76E-5465-2847-978B-E24F83744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316" y="2644250"/>
            <a:ext cx="6276751" cy="3458167"/>
          </a:xfrm>
          <a:prstGeom prst="rect">
            <a:avLst/>
          </a:prstGeom>
        </p:spPr>
      </p:pic>
    </p:spTree>
    <p:extLst>
      <p:ext uri="{BB962C8B-B14F-4D97-AF65-F5344CB8AC3E}">
        <p14:creationId xmlns:p14="http://schemas.microsoft.com/office/powerpoint/2010/main" val="314753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755" y="273865"/>
            <a:ext cx="8310154" cy="1219200"/>
          </a:xfrm>
        </p:spPr>
        <p:txBody>
          <a:bodyPr>
            <a:normAutofit fontScale="90000"/>
          </a:bodyPr>
          <a:lstStyle/>
          <a:p>
            <a:r>
              <a:rPr lang="en-US" dirty="0"/>
              <a:t>Categorical Variables in Scatterplots</a:t>
            </a:r>
          </a:p>
        </p:txBody>
      </p:sp>
      <p:sp>
        <p:nvSpPr>
          <p:cNvPr id="5" name="Text Placeholder 4"/>
          <p:cNvSpPr>
            <a:spLocks noGrp="1" noChangeArrowheads="1"/>
          </p:cNvSpPr>
          <p:nvPr>
            <p:ph type="body" sz="half" idx="1"/>
          </p:nvPr>
        </p:nvSpPr>
        <p:spPr bwMode="auto">
          <a:xfrm>
            <a:off x="472270" y="1856509"/>
            <a:ext cx="821000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spcBef>
                <a:spcPct val="50000"/>
              </a:spcBef>
              <a:buFont typeface="Monotype Sorts" charset="2"/>
              <a:buNone/>
            </a:pPr>
            <a:r>
              <a:rPr lang="en-US" sz="3200" dirty="0">
                <a:solidFill>
                  <a:srgbClr val="000000"/>
                </a:solidFill>
                <a:latin typeface="Arial" pitchFamily="34" charset="0"/>
                <a:ea typeface="ＭＳ Ｐゴシック" pitchFamily="34" charset="-128"/>
              </a:rPr>
              <a:t>To add a categorical variable, use a different plot color or symbol for each category.</a:t>
            </a:r>
          </a:p>
        </p:txBody>
      </p:sp>
      <p:cxnSp>
        <p:nvCxnSpPr>
          <p:cNvPr id="8" name="Straight Connector 7">
            <a:extLst>
              <a:ext uri="{FF2B5EF4-FFF2-40B4-BE49-F238E27FC236}">
                <a16:creationId xmlns:a16="http://schemas.microsoft.com/office/drawing/2014/main" id="{9EA79D59-9D8F-9945-8F08-FFF1EAC935D9}"/>
              </a:ext>
            </a:extLst>
          </p:cNvPr>
          <p:cNvCxnSpPr>
            <a:cxnSpLocks/>
          </p:cNvCxnSpPr>
          <p:nvPr/>
        </p:nvCxnSpPr>
        <p:spPr>
          <a:xfrm>
            <a:off x="472270" y="1856509"/>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E345AA-BA6C-8049-8801-1FC3043ECF48}"/>
              </a:ext>
            </a:extLst>
          </p:cNvPr>
          <p:cNvCxnSpPr>
            <a:cxnSpLocks/>
          </p:cNvCxnSpPr>
          <p:nvPr/>
        </p:nvCxnSpPr>
        <p:spPr>
          <a:xfrm>
            <a:off x="489638" y="3074138"/>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pic>
        <p:nvPicPr>
          <p:cNvPr id="10" name="Picture 9" descr="A scatterplot of mean SAT mathematics scores for Midwest and Northeast states.">
            <a:extLst>
              <a:ext uri="{FF2B5EF4-FFF2-40B4-BE49-F238E27FC236}">
                <a16:creationId xmlns:a16="http://schemas.microsoft.com/office/drawing/2014/main" id="{FDCEABB0-9B96-2D4E-8BBF-6E56ADD87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697" y="3229736"/>
            <a:ext cx="6446520" cy="3551701"/>
          </a:xfrm>
          <a:prstGeom prst="rect">
            <a:avLst/>
          </a:prstGeom>
        </p:spPr>
      </p:pic>
    </p:spTree>
    <p:extLst>
      <p:ext uri="{BB962C8B-B14F-4D97-AF65-F5344CB8AC3E}">
        <p14:creationId xmlns:p14="http://schemas.microsoft.com/office/powerpoint/2010/main" val="33387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64E9540-0304-E243-88B9-365220339B38}"/>
              </a:ext>
            </a:extLst>
          </p:cNvPr>
          <p:cNvSpPr>
            <a:spLocks noGrp="1"/>
          </p:cNvSpPr>
          <p:nvPr>
            <p:ph sz="half" idx="2"/>
          </p:nvPr>
        </p:nvSpPr>
        <p:spPr>
          <a:xfrm>
            <a:off x="6814685" y="1754806"/>
            <a:ext cx="2201779" cy="3348388"/>
          </a:xfrm>
        </p:spPr>
        <p:txBody>
          <a:bodyPr>
            <a:normAutofit fontScale="77500" lnSpcReduction="20000"/>
          </a:bodyPr>
          <a:lstStyle/>
          <a:p>
            <a:r>
              <a:rPr lang="en-US" sz="2800" dirty="0"/>
              <a:t>Mean SAT Mathematics score and percent of high school graduates who take the test for only the Midwest (</a:t>
            </a:r>
            <a:r>
              <a:rPr lang="en-US" sz="2800" dirty="0">
                <a:solidFill>
                  <a:srgbClr val="1B61AF"/>
                </a:solidFill>
              </a:rPr>
              <a:t>•</a:t>
            </a:r>
            <a:r>
              <a:rPr lang="en-US" sz="2800" dirty="0"/>
              <a:t>) and Northeast (</a:t>
            </a:r>
            <a:r>
              <a:rPr lang="en-US" sz="2800" dirty="0">
                <a:solidFill>
                  <a:srgbClr val="FFA722"/>
                </a:solidFill>
              </a:rPr>
              <a:t>•</a:t>
            </a:r>
            <a:r>
              <a:rPr lang="en-US" sz="2800" dirty="0"/>
              <a:t>) states.</a:t>
            </a:r>
          </a:p>
          <a:p>
            <a:pPr marL="0" indent="0">
              <a:buNone/>
            </a:pPr>
            <a:endParaRPr lang="en-US" dirty="0"/>
          </a:p>
        </p:txBody>
      </p:sp>
      <p:sp>
        <p:nvSpPr>
          <p:cNvPr id="5" name="Title 1">
            <a:extLst>
              <a:ext uri="{FF2B5EF4-FFF2-40B4-BE49-F238E27FC236}">
                <a16:creationId xmlns:a16="http://schemas.microsoft.com/office/drawing/2014/main" id="{B7EA2C5F-31DC-974D-B7A2-9894F2D471B0}"/>
              </a:ext>
            </a:extLst>
          </p:cNvPr>
          <p:cNvSpPr txBox="1">
            <a:spLocks/>
          </p:cNvSpPr>
          <p:nvPr/>
        </p:nvSpPr>
        <p:spPr>
          <a:xfrm>
            <a:off x="148045" y="-255524"/>
            <a:ext cx="8310154" cy="1219200"/>
          </a:xfrm>
          <a:prstGeom prst="rect">
            <a:avLst/>
          </a:prstGeom>
        </p:spPr>
        <p:txBody>
          <a:bodyPr vert="horz" lIns="0" rIns="0" bIns="0" anchor="b">
            <a:normAutofit fontScale="9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dirty="0"/>
              <a:t>Categorical Variables in Scatterplots</a:t>
            </a:r>
          </a:p>
        </p:txBody>
      </p:sp>
      <p:pic>
        <p:nvPicPr>
          <p:cNvPr id="7" name="Picture 6" descr="Chart&#10;&#10;Description automatically generated">
            <a:extLst>
              <a:ext uri="{FF2B5EF4-FFF2-40B4-BE49-F238E27FC236}">
                <a16:creationId xmlns:a16="http://schemas.microsoft.com/office/drawing/2014/main" id="{41C4990F-ED44-7042-876E-BB573CB2545D}"/>
              </a:ext>
            </a:extLst>
          </p:cNvPr>
          <p:cNvPicPr>
            <a:picLocks noChangeAspect="1"/>
          </p:cNvPicPr>
          <p:nvPr/>
        </p:nvPicPr>
        <p:blipFill>
          <a:blip r:embed="rId2"/>
          <a:stretch>
            <a:fillRect/>
          </a:stretch>
        </p:blipFill>
        <p:spPr>
          <a:xfrm>
            <a:off x="127536" y="963676"/>
            <a:ext cx="6687149" cy="5652673"/>
          </a:xfrm>
          <a:prstGeom prst="rect">
            <a:avLst/>
          </a:prstGeom>
        </p:spPr>
      </p:pic>
    </p:spTree>
    <p:extLst>
      <p:ext uri="{BB962C8B-B14F-4D97-AF65-F5344CB8AC3E}">
        <p14:creationId xmlns:p14="http://schemas.microsoft.com/office/powerpoint/2010/main" val="261286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64E9540-0304-E243-88B9-365220339B38}"/>
              </a:ext>
            </a:extLst>
          </p:cNvPr>
          <p:cNvSpPr>
            <a:spLocks noGrp="1"/>
          </p:cNvSpPr>
          <p:nvPr>
            <p:ph sz="half" idx="2"/>
          </p:nvPr>
        </p:nvSpPr>
        <p:spPr>
          <a:xfrm>
            <a:off x="7024440" y="1754806"/>
            <a:ext cx="1992024" cy="3327333"/>
          </a:xfrm>
        </p:spPr>
        <p:txBody>
          <a:bodyPr>
            <a:normAutofit fontScale="85000" lnSpcReduction="20000"/>
          </a:bodyPr>
          <a:lstStyle/>
          <a:p>
            <a:r>
              <a:rPr lang="en-US" sz="2300" dirty="0"/>
              <a:t>Mean SAT Math score and percent of high school graduates who take the test for only the Midwest (</a:t>
            </a:r>
            <a:r>
              <a:rPr lang="en-US" sz="2300" dirty="0">
                <a:solidFill>
                  <a:srgbClr val="1B61AF"/>
                </a:solidFill>
              </a:rPr>
              <a:t>•</a:t>
            </a:r>
            <a:r>
              <a:rPr lang="en-US" sz="2300" dirty="0"/>
              <a:t>) and Northeast (</a:t>
            </a:r>
            <a:r>
              <a:rPr lang="en-US" sz="2300" dirty="0">
                <a:solidFill>
                  <a:srgbClr val="FFA722"/>
                </a:solidFill>
              </a:rPr>
              <a:t>•</a:t>
            </a:r>
            <a:r>
              <a:rPr lang="en-US" sz="2300" dirty="0"/>
              <a:t>) states.</a:t>
            </a:r>
          </a:p>
          <a:p>
            <a:pPr marL="0" indent="0">
              <a:buNone/>
            </a:pPr>
            <a:endParaRPr lang="en-US" dirty="0"/>
          </a:p>
        </p:txBody>
      </p:sp>
      <p:sp>
        <p:nvSpPr>
          <p:cNvPr id="5" name="Title 1">
            <a:extLst>
              <a:ext uri="{FF2B5EF4-FFF2-40B4-BE49-F238E27FC236}">
                <a16:creationId xmlns:a16="http://schemas.microsoft.com/office/drawing/2014/main" id="{B7EA2C5F-31DC-974D-B7A2-9894F2D471B0}"/>
              </a:ext>
            </a:extLst>
          </p:cNvPr>
          <p:cNvSpPr txBox="1">
            <a:spLocks/>
          </p:cNvSpPr>
          <p:nvPr/>
        </p:nvSpPr>
        <p:spPr>
          <a:xfrm>
            <a:off x="148045" y="-255524"/>
            <a:ext cx="8310154" cy="1219200"/>
          </a:xfrm>
          <a:prstGeom prst="rect">
            <a:avLst/>
          </a:prstGeom>
        </p:spPr>
        <p:txBody>
          <a:bodyPr vert="horz" lIns="0" rIns="0" bIns="0" anchor="b">
            <a:normAutofit fontScale="9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dirty="0"/>
              <a:t>Categorical Variables in Scatterplots</a:t>
            </a:r>
          </a:p>
        </p:txBody>
      </p:sp>
      <p:pic>
        <p:nvPicPr>
          <p:cNvPr id="3" name="Picture 2" descr="Chart&#10;&#10;Description automatically generated with medium confidence">
            <a:extLst>
              <a:ext uri="{FF2B5EF4-FFF2-40B4-BE49-F238E27FC236}">
                <a16:creationId xmlns:a16="http://schemas.microsoft.com/office/drawing/2014/main" id="{86BBE9BE-3854-E64C-8BAB-8C3A74C709D3}"/>
              </a:ext>
            </a:extLst>
          </p:cNvPr>
          <p:cNvPicPr>
            <a:picLocks noChangeAspect="1"/>
          </p:cNvPicPr>
          <p:nvPr/>
        </p:nvPicPr>
        <p:blipFill>
          <a:blip r:embed="rId2"/>
          <a:stretch>
            <a:fillRect/>
          </a:stretch>
        </p:blipFill>
        <p:spPr>
          <a:xfrm>
            <a:off x="251593" y="963676"/>
            <a:ext cx="6772847" cy="4965486"/>
          </a:xfrm>
          <a:prstGeom prst="rect">
            <a:avLst/>
          </a:prstGeom>
        </p:spPr>
      </p:pic>
      <p:sp>
        <p:nvSpPr>
          <p:cNvPr id="9" name="TextBox 8">
            <a:extLst>
              <a:ext uri="{FF2B5EF4-FFF2-40B4-BE49-F238E27FC236}">
                <a16:creationId xmlns:a16="http://schemas.microsoft.com/office/drawing/2014/main" id="{52D218B2-2A41-B743-8631-D9E59B0B561E}"/>
              </a:ext>
            </a:extLst>
          </p:cNvPr>
          <p:cNvSpPr txBox="1"/>
          <p:nvPr/>
        </p:nvSpPr>
        <p:spPr>
          <a:xfrm>
            <a:off x="5068455" y="3446419"/>
            <a:ext cx="1955985" cy="523220"/>
          </a:xfrm>
          <a:prstGeom prst="rect">
            <a:avLst/>
          </a:prstGeom>
          <a:noFill/>
        </p:spPr>
        <p:txBody>
          <a:bodyPr wrap="none" rtlCol="0">
            <a:spAutoFit/>
          </a:bodyPr>
          <a:lstStyle/>
          <a:p>
            <a:r>
              <a:rPr lang="en-US" sz="1400" i="1" dirty="0"/>
              <a:t>Adding text to </a:t>
            </a:r>
          </a:p>
          <a:p>
            <a:r>
              <a:rPr lang="en-US" sz="1400" i="1" dirty="0"/>
              <a:t>the plot to indicate OH</a:t>
            </a:r>
          </a:p>
        </p:txBody>
      </p:sp>
      <p:sp>
        <p:nvSpPr>
          <p:cNvPr id="12" name="Rectangle 11">
            <a:extLst>
              <a:ext uri="{FF2B5EF4-FFF2-40B4-BE49-F238E27FC236}">
                <a16:creationId xmlns:a16="http://schemas.microsoft.com/office/drawing/2014/main" id="{D5D77F9F-3CB4-3A45-8C39-EFAC6453948B}"/>
              </a:ext>
            </a:extLst>
          </p:cNvPr>
          <p:cNvSpPr/>
          <p:nvPr/>
        </p:nvSpPr>
        <p:spPr>
          <a:xfrm>
            <a:off x="875902" y="2945331"/>
            <a:ext cx="2550695" cy="202130"/>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BA252F2-A9CF-4348-B135-CF276F168A1D}"/>
              </a:ext>
            </a:extLst>
          </p:cNvPr>
          <p:cNvCxnSpPr>
            <a:cxnSpLocks/>
            <a:stCxn id="12" idx="3"/>
          </p:cNvCxnSpPr>
          <p:nvPr/>
        </p:nvCxnSpPr>
        <p:spPr>
          <a:xfrm>
            <a:off x="3426597" y="3046396"/>
            <a:ext cx="1703668" cy="5053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146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8035" y="236380"/>
            <a:ext cx="8077200" cy="1219200"/>
          </a:xfrm>
        </p:spPr>
        <p:txBody>
          <a:bodyPr>
            <a:normAutofit/>
          </a:bodyPr>
          <a:lstStyle/>
          <a:p>
            <a:pPr eaLnBrk="1" hangingPunct="1">
              <a:lnSpc>
                <a:spcPct val="90000"/>
              </a:lnSpc>
            </a:pPr>
            <a:r>
              <a:rPr lang="en-US" dirty="0">
                <a:latin typeface="Gill Sans" charset="0"/>
                <a:ea typeface="ＭＳ Ｐゴシック" pitchFamily="34" charset="-128"/>
              </a:rPr>
              <a:t>Measuring Linear Association</a:t>
            </a:r>
            <a:endParaRPr lang="en-US" sz="3200" dirty="0">
              <a:solidFill>
                <a:srgbClr val="33CCFF"/>
              </a:solidFill>
              <a:latin typeface="Gill Sans" charset="0"/>
              <a:ea typeface="ＭＳ Ｐゴシック" pitchFamily="34" charset="-128"/>
            </a:endParaRPr>
          </a:p>
        </p:txBody>
      </p:sp>
      <mc:AlternateContent xmlns:mc="http://schemas.openxmlformats.org/markup-compatibility/2006" xmlns:a14="http://schemas.microsoft.com/office/drawing/2010/main">
        <mc:Choice Requires="a14">
          <p:sp>
            <p:nvSpPr>
              <p:cNvPr id="7" name="Rectangle 3"/>
              <p:cNvSpPr txBox="1">
                <a:spLocks noChangeArrowheads="1"/>
              </p:cNvSpPr>
              <p:nvPr/>
            </p:nvSpPr>
            <p:spPr>
              <a:xfrm>
                <a:off x="378823" y="1672863"/>
                <a:ext cx="7802651" cy="4737562"/>
              </a:xfrm>
              <a:prstGeom prst="rect">
                <a:avLst/>
              </a:prstGeom>
            </p:spPr>
            <p:txBody>
              <a:bodyPr>
                <a:normAutofit fontScale="700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600"/>
                  </a:spcAft>
                  <a:buNone/>
                </a:pPr>
                <a:r>
                  <a:rPr lang="en-US" sz="3100" dirty="0">
                    <a:solidFill>
                      <a:schemeClr val="tx1"/>
                    </a:solidFill>
                    <a:latin typeface="Arial" pitchFamily="34" charset="0"/>
                    <a:ea typeface="ＭＳ Ｐゴシック" pitchFamily="34" charset="-128"/>
                    <a:cs typeface="Arial" pitchFamily="34" charset="0"/>
                  </a:rPr>
                  <a:t>A scatterplot </a:t>
                </a:r>
                <a:r>
                  <a:rPr lang="en-US" sz="3100" i="1" dirty="0">
                    <a:solidFill>
                      <a:schemeClr val="tx1"/>
                    </a:solidFill>
                    <a:latin typeface="Arial" pitchFamily="34" charset="0"/>
                    <a:ea typeface="ＭＳ Ｐゴシック" pitchFamily="34" charset="-128"/>
                    <a:cs typeface="Arial" pitchFamily="34" charset="0"/>
                  </a:rPr>
                  <a:t>displays</a:t>
                </a:r>
                <a:r>
                  <a:rPr lang="en-US" sz="3100" dirty="0">
                    <a:solidFill>
                      <a:schemeClr val="tx1"/>
                    </a:solidFill>
                    <a:latin typeface="Arial" pitchFamily="34" charset="0"/>
                    <a:ea typeface="ＭＳ Ｐゴシック" pitchFamily="34" charset="-128"/>
                    <a:cs typeface="Arial" pitchFamily="34" charset="0"/>
                  </a:rPr>
                  <a:t> the strength, direction, and form of the relationship between two quantitative variables.</a:t>
                </a:r>
              </a:p>
              <a:p>
                <a:pPr marL="68580" indent="0" fontAlgn="auto">
                  <a:spcAft>
                    <a:spcPts val="600"/>
                  </a:spcAft>
                  <a:buNone/>
                </a:pPr>
                <a:endParaRPr lang="en-US" sz="1000" dirty="0">
                  <a:solidFill>
                    <a:schemeClr val="tx1"/>
                  </a:solidFill>
                  <a:latin typeface="Arial" pitchFamily="34" charset="0"/>
                  <a:ea typeface="ＭＳ Ｐゴシック" pitchFamily="34" charset="-128"/>
                  <a:cs typeface="Arial" pitchFamily="34" charset="0"/>
                </a:endParaRPr>
              </a:p>
              <a:p>
                <a:pPr fontAlgn="auto">
                  <a:spcAft>
                    <a:spcPts val="1200"/>
                  </a:spcAft>
                  <a:buClr>
                    <a:schemeClr val="accent3"/>
                  </a:buClr>
                  <a:buSzPct val="95000"/>
                  <a:buFont typeface="System Font Regular"/>
                  <a:buChar char="●"/>
                </a:pPr>
                <a:r>
                  <a:rPr lang="en-US" dirty="0">
                    <a:solidFill>
                      <a:schemeClr val="tx1"/>
                    </a:solidFill>
                    <a:latin typeface="Arial" pitchFamily="34" charset="0"/>
                    <a:ea typeface="ＭＳ Ｐゴシック" pitchFamily="34" charset="-128"/>
                    <a:cs typeface="Arial" pitchFamily="34" charset="0"/>
                  </a:rPr>
                  <a:t>The </a:t>
                </a:r>
                <a:r>
                  <a:rPr lang="en-US" b="1" dirty="0">
                    <a:solidFill>
                      <a:srgbClr val="A20000"/>
                    </a:solidFill>
                    <a:latin typeface="Arial" pitchFamily="34" charset="0"/>
                    <a:ea typeface="ＭＳ Ｐゴシック" pitchFamily="34" charset="-128"/>
                    <a:cs typeface="Arial" pitchFamily="34" charset="0"/>
                  </a:rPr>
                  <a:t>correlation (or  Pearson correlation coefficient )</a:t>
                </a:r>
                <a:r>
                  <a:rPr lang="en-US" dirty="0">
                    <a:solidFill>
                      <a:schemeClr val="tx1"/>
                    </a:solidFill>
                    <a:latin typeface="Arial" pitchFamily="34" charset="0"/>
                    <a:ea typeface="ＭＳ Ｐゴシック" pitchFamily="34" charset="-128"/>
                    <a:cs typeface="Arial" pitchFamily="34" charset="0"/>
                  </a:rPr>
                  <a:t>, </a:t>
                </a:r>
                <a14:m>
                  <m:oMath xmlns:m="http://schemas.openxmlformats.org/officeDocument/2006/math">
                    <m:r>
                      <a:rPr lang="en-US" b="1" i="1" dirty="0" smtClean="0">
                        <a:solidFill>
                          <a:srgbClr val="A20000"/>
                        </a:solidFill>
                        <a:latin typeface="Cambria Math" panose="02040503050406030204" pitchFamily="18" charset="0"/>
                        <a:ea typeface="ＭＳ Ｐゴシック" pitchFamily="34" charset="-128"/>
                        <a:cs typeface="Arial" pitchFamily="34" charset="0"/>
                      </a:rPr>
                      <m:t>𝒓</m:t>
                    </m:r>
                  </m:oMath>
                </a14:m>
                <a:r>
                  <a:rPr lang="en-US" dirty="0">
                    <a:solidFill>
                      <a:schemeClr val="tx1"/>
                    </a:solidFill>
                    <a:latin typeface="Arial" pitchFamily="34" charset="0"/>
                    <a:ea typeface="ＭＳ Ｐゴシック" pitchFamily="34" charset="-128"/>
                    <a:cs typeface="Arial" pitchFamily="34" charset="0"/>
                  </a:rPr>
                  <a:t>, </a:t>
                </a:r>
                <a:r>
                  <a:rPr lang="en-US" i="1" dirty="0">
                    <a:solidFill>
                      <a:schemeClr val="tx1"/>
                    </a:solidFill>
                    <a:latin typeface="Arial" pitchFamily="34" charset="0"/>
                    <a:ea typeface="ＭＳ Ｐゴシック" pitchFamily="34" charset="-128"/>
                    <a:cs typeface="Arial" pitchFamily="34" charset="0"/>
                  </a:rPr>
                  <a:t>measures</a:t>
                </a:r>
                <a:r>
                  <a:rPr lang="en-US" dirty="0">
                    <a:solidFill>
                      <a:schemeClr val="tx1"/>
                    </a:solidFill>
                    <a:latin typeface="Arial" pitchFamily="34" charset="0"/>
                    <a:ea typeface="ＭＳ Ｐゴシック" pitchFamily="34" charset="-128"/>
                    <a:cs typeface="Arial" pitchFamily="34" charset="0"/>
                  </a:rPr>
                  <a:t> the direction and strength of the linear relationship between two quantitative variables.</a:t>
                </a:r>
              </a:p>
              <a:p>
                <a:pPr fontAlgn="auto">
                  <a:spcAft>
                    <a:spcPts val="1200"/>
                  </a:spcAft>
                  <a:buClr>
                    <a:schemeClr val="accent3"/>
                  </a:buClr>
                  <a:buSzPct val="95000"/>
                  <a:buFont typeface="System Font Regular"/>
                  <a:buChar char="●"/>
                </a:pPr>
                <a:r>
                  <a:rPr lang="en-US" dirty="0">
                    <a:solidFill>
                      <a:schemeClr val="tx1"/>
                    </a:solidFill>
                    <a:latin typeface="Arial" pitchFamily="34" charset="0"/>
                    <a:ea typeface="ＭＳ Ｐゴシック" pitchFamily="34" charset="-128"/>
                    <a:cs typeface="Arial" pitchFamily="34" charset="0"/>
                  </a:rPr>
                  <a:t>Suppose that we have data on variables </a:t>
                </a:r>
                <a14:m>
                  <m:oMath xmlns:m="http://schemas.openxmlformats.org/officeDocument/2006/math">
                    <m:r>
                      <a:rPr lang="en-US" i="1" dirty="0" smtClean="0">
                        <a:solidFill>
                          <a:schemeClr val="tx1"/>
                        </a:solidFill>
                        <a:latin typeface="Cambria Math" panose="02040503050406030204" pitchFamily="18" charset="0"/>
                        <a:ea typeface="ＭＳ Ｐゴシック" pitchFamily="34" charset="-128"/>
                        <a:cs typeface="Arial" pitchFamily="34" charset="0"/>
                      </a:rPr>
                      <m:t>𝑥</m:t>
                    </m:r>
                  </m:oMath>
                </a14:m>
                <a:r>
                  <a:rPr lang="en-US" dirty="0">
                    <a:solidFill>
                      <a:schemeClr val="tx1"/>
                    </a:solidFill>
                    <a:latin typeface="Arial" pitchFamily="34" charset="0"/>
                    <a:ea typeface="ＭＳ Ｐゴシック" pitchFamily="34" charset="-128"/>
                    <a:cs typeface="Arial" pitchFamily="34" charset="0"/>
                  </a:rPr>
                  <a:t> and </a:t>
                </a:r>
                <a14:m>
                  <m:oMath xmlns:m="http://schemas.openxmlformats.org/officeDocument/2006/math">
                    <m:r>
                      <a:rPr lang="en-US" i="1" dirty="0" smtClean="0">
                        <a:solidFill>
                          <a:schemeClr val="tx1"/>
                        </a:solidFill>
                        <a:latin typeface="Cambria Math" panose="02040503050406030204" pitchFamily="18" charset="0"/>
                        <a:ea typeface="ＭＳ Ｐゴシック" pitchFamily="34" charset="-128"/>
                        <a:cs typeface="Arial" pitchFamily="34" charset="0"/>
                      </a:rPr>
                      <m:t>𝑦</m:t>
                    </m:r>
                  </m:oMath>
                </a14:m>
                <a:r>
                  <a:rPr lang="en-US" dirty="0">
                    <a:solidFill>
                      <a:schemeClr val="tx1"/>
                    </a:solidFill>
                    <a:latin typeface="Arial" pitchFamily="34" charset="0"/>
                    <a:ea typeface="ＭＳ Ｐゴシック" pitchFamily="34" charset="-128"/>
                    <a:cs typeface="Arial" pitchFamily="34" charset="0"/>
                  </a:rPr>
                  <a:t> for </a:t>
                </a:r>
                <a14:m>
                  <m:oMath xmlns:m="http://schemas.openxmlformats.org/officeDocument/2006/math">
                    <m:r>
                      <a:rPr lang="en-US" i="1" dirty="0" smtClean="0">
                        <a:solidFill>
                          <a:schemeClr val="tx1"/>
                        </a:solidFill>
                        <a:latin typeface="Cambria Math" panose="02040503050406030204" pitchFamily="18" charset="0"/>
                        <a:ea typeface="ＭＳ Ｐゴシック" pitchFamily="34" charset="-128"/>
                        <a:cs typeface="Arial" pitchFamily="34" charset="0"/>
                      </a:rPr>
                      <m:t>𝑛</m:t>
                    </m:r>
                  </m:oMath>
                </a14:m>
                <a:r>
                  <a:rPr lang="en-US" dirty="0">
                    <a:solidFill>
                      <a:schemeClr val="tx1"/>
                    </a:solidFill>
                    <a:latin typeface="Arial" pitchFamily="34" charset="0"/>
                    <a:ea typeface="ＭＳ Ｐゴシック" pitchFamily="34" charset="-128"/>
                    <a:cs typeface="Arial" pitchFamily="34" charset="0"/>
                  </a:rPr>
                  <a:t> individuals. The values for the first individual are </a:t>
                </a:r>
                <a14:m>
                  <m:oMath xmlns:m="http://schemas.openxmlformats.org/officeDocument/2006/math">
                    <m:sSub>
                      <m:sSubPr>
                        <m:ctrlPr>
                          <a:rPr lang="en-US" i="1" smtClean="0">
                            <a:solidFill>
                              <a:schemeClr val="tx1"/>
                            </a:solidFill>
                            <a:latin typeface="Cambria Math" panose="02040503050406030204" pitchFamily="18" charset="0"/>
                            <a:ea typeface="ＭＳ Ｐゴシック" pitchFamily="34" charset="-128"/>
                            <a:cs typeface="Arial" pitchFamily="34" charset="0"/>
                          </a:rPr>
                        </m:ctrlPr>
                      </m:sSubPr>
                      <m:e>
                        <m:r>
                          <a:rPr lang="en-US" b="0" i="1" smtClean="0">
                            <a:solidFill>
                              <a:schemeClr val="tx1"/>
                            </a:solidFill>
                            <a:latin typeface="Cambria Math" panose="02040503050406030204" pitchFamily="18" charset="0"/>
                            <a:ea typeface="ＭＳ Ｐゴシック" pitchFamily="34" charset="-128"/>
                            <a:cs typeface="Arial" pitchFamily="34" charset="0"/>
                          </a:rPr>
                          <m:t>𝑥</m:t>
                        </m:r>
                      </m:e>
                      <m:sub>
                        <m:r>
                          <a:rPr lang="en-US" b="0" i="1" smtClean="0">
                            <a:solidFill>
                              <a:schemeClr val="tx1"/>
                            </a:solidFill>
                            <a:latin typeface="Cambria Math" panose="02040503050406030204" pitchFamily="18" charset="0"/>
                            <a:ea typeface="ＭＳ Ｐゴシック" pitchFamily="34" charset="-128"/>
                            <a:cs typeface="Arial" pitchFamily="34" charset="0"/>
                          </a:rPr>
                          <m:t>1</m:t>
                        </m:r>
                      </m:sub>
                    </m:sSub>
                  </m:oMath>
                </a14:m>
                <a:r>
                  <a:rPr lang="en-US" dirty="0">
                    <a:solidFill>
                      <a:schemeClr val="tx1"/>
                    </a:solidFill>
                    <a:latin typeface="Arial" pitchFamily="34" charset="0"/>
                    <a:ea typeface="ＭＳ Ｐゴシック" pitchFamily="34" charset="-128"/>
                    <a:cs typeface="Arial" pitchFamily="34" charset="0"/>
                  </a:rPr>
                  <a:t> and </a:t>
                </a:r>
                <a14:m>
                  <m:oMath xmlns:m="http://schemas.openxmlformats.org/officeDocument/2006/math">
                    <m:sSub>
                      <m:sSubPr>
                        <m:ctrlPr>
                          <a:rPr lang="en-US" i="1">
                            <a:solidFill>
                              <a:schemeClr val="tx1"/>
                            </a:solidFill>
                            <a:latin typeface="Cambria Math" panose="02040503050406030204" pitchFamily="18" charset="0"/>
                            <a:ea typeface="ＭＳ Ｐゴシック" pitchFamily="34" charset="-128"/>
                            <a:cs typeface="Arial" pitchFamily="34" charset="0"/>
                          </a:rPr>
                        </m:ctrlPr>
                      </m:sSubPr>
                      <m:e>
                        <m:r>
                          <a:rPr lang="en-US" b="0" i="1" smtClean="0">
                            <a:solidFill>
                              <a:schemeClr val="tx1"/>
                            </a:solidFill>
                            <a:latin typeface="Cambria Math" panose="02040503050406030204" pitchFamily="18" charset="0"/>
                            <a:ea typeface="ＭＳ Ｐゴシック" pitchFamily="34" charset="-128"/>
                            <a:cs typeface="Arial" pitchFamily="34" charset="0"/>
                          </a:rPr>
                          <m:t>𝑦</m:t>
                        </m:r>
                      </m:e>
                      <m:sub>
                        <m:r>
                          <a:rPr lang="en-US" i="1">
                            <a:solidFill>
                              <a:schemeClr val="tx1"/>
                            </a:solidFill>
                            <a:latin typeface="Cambria Math" panose="02040503050406030204" pitchFamily="18" charset="0"/>
                            <a:ea typeface="ＭＳ Ｐゴシック" pitchFamily="34" charset="-128"/>
                            <a:cs typeface="Arial" pitchFamily="34" charset="0"/>
                          </a:rPr>
                          <m:t>1</m:t>
                        </m:r>
                      </m:sub>
                    </m:sSub>
                  </m:oMath>
                </a14:m>
                <a:r>
                  <a:rPr lang="en-US" dirty="0">
                    <a:solidFill>
                      <a:schemeClr val="tx1"/>
                    </a:solidFill>
                    <a:latin typeface="Arial" pitchFamily="34" charset="0"/>
                    <a:ea typeface="ＭＳ Ｐゴシック" pitchFamily="34" charset="-128"/>
                    <a:cs typeface="Arial" pitchFamily="34" charset="0"/>
                  </a:rPr>
                  <a:t>, the values for the second individual are </a:t>
                </a:r>
                <a14:m>
                  <m:oMath xmlns:m="http://schemas.openxmlformats.org/officeDocument/2006/math">
                    <m:sSub>
                      <m:sSubPr>
                        <m:ctrlPr>
                          <a:rPr lang="en-US" i="1">
                            <a:solidFill>
                              <a:schemeClr val="tx1"/>
                            </a:solidFill>
                            <a:latin typeface="Cambria Math" panose="02040503050406030204" pitchFamily="18" charset="0"/>
                            <a:ea typeface="ＭＳ Ｐゴシック" pitchFamily="34" charset="-128"/>
                            <a:cs typeface="Arial" pitchFamily="34" charset="0"/>
                          </a:rPr>
                        </m:ctrlPr>
                      </m:sSubPr>
                      <m:e>
                        <m:r>
                          <a:rPr lang="en-US" i="1">
                            <a:solidFill>
                              <a:schemeClr val="tx1"/>
                            </a:solidFill>
                            <a:latin typeface="Cambria Math" panose="02040503050406030204" pitchFamily="18" charset="0"/>
                            <a:ea typeface="ＭＳ Ｐゴシック" pitchFamily="34" charset="-128"/>
                            <a:cs typeface="Arial" pitchFamily="34" charset="0"/>
                          </a:rPr>
                          <m:t>𝑥</m:t>
                        </m:r>
                      </m:e>
                      <m:sub>
                        <m:r>
                          <a:rPr lang="en-US" b="0" i="1" smtClean="0">
                            <a:solidFill>
                              <a:schemeClr val="tx1"/>
                            </a:solidFill>
                            <a:latin typeface="Cambria Math" panose="02040503050406030204" pitchFamily="18" charset="0"/>
                            <a:ea typeface="ＭＳ Ｐゴシック" pitchFamily="34" charset="-128"/>
                            <a:cs typeface="Arial" pitchFamily="34" charset="0"/>
                          </a:rPr>
                          <m:t>2</m:t>
                        </m:r>
                      </m:sub>
                    </m:sSub>
                  </m:oMath>
                </a14:m>
                <a:r>
                  <a:rPr lang="en-US" dirty="0">
                    <a:solidFill>
                      <a:schemeClr val="tx1"/>
                    </a:solidFill>
                    <a:latin typeface="Arial" pitchFamily="34" charset="0"/>
                    <a:ea typeface="ＭＳ Ｐゴシック" pitchFamily="34" charset="-128"/>
                    <a:cs typeface="Arial" pitchFamily="34" charset="0"/>
                  </a:rPr>
                  <a:t> and </a:t>
                </a:r>
                <a14:m>
                  <m:oMath xmlns:m="http://schemas.openxmlformats.org/officeDocument/2006/math">
                    <m:sSub>
                      <m:sSubPr>
                        <m:ctrlPr>
                          <a:rPr lang="en-US" i="1">
                            <a:solidFill>
                              <a:schemeClr val="tx1"/>
                            </a:solidFill>
                            <a:latin typeface="Cambria Math" panose="02040503050406030204" pitchFamily="18" charset="0"/>
                            <a:ea typeface="ＭＳ Ｐゴシック" pitchFamily="34" charset="-128"/>
                            <a:cs typeface="Arial" pitchFamily="34" charset="0"/>
                          </a:rPr>
                        </m:ctrlPr>
                      </m:sSubPr>
                      <m:e>
                        <m:r>
                          <a:rPr lang="en-US" b="0" i="1" smtClean="0">
                            <a:solidFill>
                              <a:schemeClr val="tx1"/>
                            </a:solidFill>
                            <a:latin typeface="Cambria Math" panose="02040503050406030204" pitchFamily="18" charset="0"/>
                            <a:ea typeface="ＭＳ Ｐゴシック" pitchFamily="34" charset="-128"/>
                            <a:cs typeface="Arial" pitchFamily="34" charset="0"/>
                          </a:rPr>
                          <m:t>𝑦</m:t>
                        </m:r>
                      </m:e>
                      <m:sub>
                        <m:r>
                          <a:rPr lang="en-US" b="0" i="1" smtClean="0">
                            <a:solidFill>
                              <a:schemeClr val="tx1"/>
                            </a:solidFill>
                            <a:latin typeface="Cambria Math" panose="02040503050406030204" pitchFamily="18" charset="0"/>
                            <a:ea typeface="ＭＳ Ｐゴシック" pitchFamily="34" charset="-128"/>
                            <a:cs typeface="Arial" pitchFamily="34" charset="0"/>
                          </a:rPr>
                          <m:t>2</m:t>
                        </m:r>
                      </m:sub>
                    </m:sSub>
                  </m:oMath>
                </a14:m>
                <a:r>
                  <a:rPr lang="en-US" dirty="0">
                    <a:solidFill>
                      <a:schemeClr val="tx1"/>
                    </a:solidFill>
                    <a:latin typeface="Arial" pitchFamily="34" charset="0"/>
                    <a:ea typeface="ＭＳ Ｐゴシック" pitchFamily="34" charset="-128"/>
                    <a:cs typeface="Arial" pitchFamily="34" charset="0"/>
                  </a:rPr>
                  <a:t>, and so on. The means and standard deviations of the two variables are </a:t>
                </a:r>
                <a14:m>
                  <m:oMath xmlns:m="http://schemas.openxmlformats.org/officeDocument/2006/math">
                    <m:acc>
                      <m:accPr>
                        <m:chr m:val="̅"/>
                        <m:ctrlPr>
                          <a:rPr lang="en-US" i="1" smtClean="0">
                            <a:solidFill>
                              <a:schemeClr val="tx1"/>
                            </a:solidFill>
                            <a:latin typeface="Cambria Math" panose="02040503050406030204" pitchFamily="18" charset="0"/>
                            <a:ea typeface="ＭＳ Ｐゴシック" pitchFamily="34" charset="-128"/>
                            <a:cs typeface="Arial" pitchFamily="34" charset="0"/>
                          </a:rPr>
                        </m:ctrlPr>
                      </m:accPr>
                      <m:e>
                        <m:r>
                          <a:rPr lang="en-US" b="0" i="1" smtClean="0">
                            <a:solidFill>
                              <a:schemeClr val="tx1"/>
                            </a:solidFill>
                            <a:latin typeface="Cambria Math" panose="02040503050406030204" pitchFamily="18" charset="0"/>
                            <a:ea typeface="ＭＳ Ｐゴシック" pitchFamily="34" charset="-128"/>
                            <a:cs typeface="Arial" pitchFamily="34" charset="0"/>
                          </a:rPr>
                          <m:t>𝑥</m:t>
                        </m:r>
                      </m:e>
                    </m:acc>
                  </m:oMath>
                </a14:m>
                <a:r>
                  <a:rPr lang="en-US" dirty="0">
                    <a:solidFill>
                      <a:schemeClr val="tx1"/>
                    </a:solidFill>
                    <a:latin typeface="Arial" pitchFamily="34" charset="0"/>
                    <a:ea typeface="ＭＳ Ｐゴシック" pitchFamily="34" charset="-128"/>
                    <a:cs typeface="Arial" pitchFamily="34" charset="0"/>
                  </a:rPr>
                  <a:t> and </a:t>
                </a:r>
                <a14:m>
                  <m:oMath xmlns:m="http://schemas.openxmlformats.org/officeDocument/2006/math">
                    <m:sSub>
                      <m:sSubPr>
                        <m:ctrlPr>
                          <a:rPr lang="en-US" i="1" smtClean="0">
                            <a:solidFill>
                              <a:schemeClr val="tx1"/>
                            </a:solidFill>
                            <a:latin typeface="Cambria Math" panose="02040503050406030204" pitchFamily="18" charset="0"/>
                            <a:ea typeface="ＭＳ Ｐゴシック" pitchFamily="34" charset="-128"/>
                            <a:cs typeface="Arial" pitchFamily="34" charset="0"/>
                          </a:rPr>
                        </m:ctrlPr>
                      </m:sSubPr>
                      <m:e>
                        <m:r>
                          <a:rPr lang="en-US" b="0" i="1" smtClean="0">
                            <a:solidFill>
                              <a:schemeClr val="tx1"/>
                            </a:solidFill>
                            <a:latin typeface="Cambria Math" panose="02040503050406030204" pitchFamily="18" charset="0"/>
                            <a:ea typeface="ＭＳ Ｐゴシック" pitchFamily="34" charset="-128"/>
                            <a:cs typeface="Arial" pitchFamily="34" charset="0"/>
                          </a:rPr>
                          <m:t>𝑠</m:t>
                        </m:r>
                      </m:e>
                      <m:sub>
                        <m:r>
                          <a:rPr lang="en-US" b="0" i="1" smtClean="0">
                            <a:solidFill>
                              <a:schemeClr val="tx1"/>
                            </a:solidFill>
                            <a:latin typeface="Cambria Math" panose="02040503050406030204" pitchFamily="18" charset="0"/>
                            <a:ea typeface="ＭＳ Ｐゴシック" pitchFamily="34" charset="-128"/>
                            <a:cs typeface="Arial" pitchFamily="34" charset="0"/>
                          </a:rPr>
                          <m:t>𝑥</m:t>
                        </m:r>
                      </m:sub>
                    </m:sSub>
                  </m:oMath>
                </a14:m>
                <a:r>
                  <a:rPr lang="en-US" dirty="0">
                    <a:solidFill>
                      <a:schemeClr val="tx1"/>
                    </a:solidFill>
                    <a:latin typeface="Arial" pitchFamily="34" charset="0"/>
                    <a:ea typeface="ＭＳ Ｐゴシック" pitchFamily="34" charset="-128"/>
                    <a:cs typeface="Arial" pitchFamily="34" charset="0"/>
                  </a:rPr>
                  <a:t> for the </a:t>
                </a:r>
                <a14:m>
                  <m:oMath xmlns:m="http://schemas.openxmlformats.org/officeDocument/2006/math">
                    <m:r>
                      <a:rPr lang="en-US" i="1" dirty="0" smtClean="0">
                        <a:solidFill>
                          <a:schemeClr val="tx1"/>
                        </a:solidFill>
                        <a:latin typeface="Cambria Math" panose="02040503050406030204" pitchFamily="18" charset="0"/>
                        <a:ea typeface="ＭＳ Ｐゴシック" pitchFamily="34" charset="-128"/>
                        <a:cs typeface="Arial" pitchFamily="34" charset="0"/>
                      </a:rPr>
                      <m:t>𝑥</m:t>
                    </m:r>
                  </m:oMath>
                </a14:m>
                <a:r>
                  <a:rPr lang="en-US" dirty="0">
                    <a:solidFill>
                      <a:schemeClr val="tx1"/>
                    </a:solidFill>
                    <a:latin typeface="Arial" pitchFamily="34" charset="0"/>
                    <a:ea typeface="ＭＳ Ｐゴシック" pitchFamily="34" charset="-128"/>
                    <a:cs typeface="Arial" pitchFamily="34" charset="0"/>
                  </a:rPr>
                  <a:t>-values, and </a:t>
                </a:r>
                <a14:m>
                  <m:oMath xmlns:m="http://schemas.openxmlformats.org/officeDocument/2006/math">
                    <m:acc>
                      <m:accPr>
                        <m:chr m:val="̅"/>
                        <m:ctrlPr>
                          <a:rPr lang="en-US" i="1">
                            <a:solidFill>
                              <a:schemeClr val="tx1"/>
                            </a:solidFill>
                            <a:latin typeface="Cambria Math" panose="02040503050406030204" pitchFamily="18" charset="0"/>
                            <a:ea typeface="ＭＳ Ｐゴシック" pitchFamily="34" charset="-128"/>
                            <a:cs typeface="Arial" pitchFamily="34" charset="0"/>
                          </a:rPr>
                        </m:ctrlPr>
                      </m:accPr>
                      <m:e>
                        <m:r>
                          <a:rPr lang="en-US" b="0" i="1" smtClean="0">
                            <a:solidFill>
                              <a:schemeClr val="tx1"/>
                            </a:solidFill>
                            <a:latin typeface="Cambria Math" panose="02040503050406030204" pitchFamily="18" charset="0"/>
                            <a:ea typeface="ＭＳ Ｐゴシック" pitchFamily="34" charset="-128"/>
                            <a:cs typeface="Arial" pitchFamily="34" charset="0"/>
                          </a:rPr>
                          <m:t>𝑦</m:t>
                        </m:r>
                      </m:e>
                    </m:acc>
                  </m:oMath>
                </a14:m>
                <a:r>
                  <a:rPr lang="en-US" dirty="0">
                    <a:solidFill>
                      <a:schemeClr val="tx1"/>
                    </a:solidFill>
                    <a:latin typeface="Arial" pitchFamily="34" charset="0"/>
                    <a:ea typeface="ＭＳ Ｐゴシック" pitchFamily="34" charset="-128"/>
                    <a:cs typeface="Arial" pitchFamily="34" charset="0"/>
                  </a:rPr>
                  <a:t> and </a:t>
                </a:r>
                <a14:m>
                  <m:oMath xmlns:m="http://schemas.openxmlformats.org/officeDocument/2006/math">
                    <m:sSub>
                      <m:sSubPr>
                        <m:ctrlPr>
                          <a:rPr lang="en-US" i="1">
                            <a:solidFill>
                              <a:schemeClr val="tx1"/>
                            </a:solidFill>
                            <a:latin typeface="Cambria Math" panose="02040503050406030204" pitchFamily="18" charset="0"/>
                            <a:ea typeface="ＭＳ Ｐゴシック" pitchFamily="34" charset="-128"/>
                            <a:cs typeface="Arial" pitchFamily="34" charset="0"/>
                          </a:rPr>
                        </m:ctrlPr>
                      </m:sSubPr>
                      <m:e>
                        <m:r>
                          <a:rPr lang="en-US" i="1">
                            <a:solidFill>
                              <a:schemeClr val="tx1"/>
                            </a:solidFill>
                            <a:latin typeface="Cambria Math" panose="02040503050406030204" pitchFamily="18" charset="0"/>
                            <a:ea typeface="ＭＳ Ｐゴシック" pitchFamily="34" charset="-128"/>
                            <a:cs typeface="Arial" pitchFamily="34" charset="0"/>
                          </a:rPr>
                          <m:t>𝑠</m:t>
                        </m:r>
                      </m:e>
                      <m:sub>
                        <m:r>
                          <a:rPr lang="en-US" b="0" i="1" smtClean="0">
                            <a:solidFill>
                              <a:schemeClr val="tx1"/>
                            </a:solidFill>
                            <a:latin typeface="Cambria Math" panose="02040503050406030204" pitchFamily="18" charset="0"/>
                            <a:ea typeface="ＭＳ Ｐゴシック" pitchFamily="34" charset="-128"/>
                            <a:cs typeface="Arial" pitchFamily="34" charset="0"/>
                          </a:rPr>
                          <m:t>𝑦</m:t>
                        </m:r>
                      </m:sub>
                    </m:sSub>
                  </m:oMath>
                </a14:m>
                <a:r>
                  <a:rPr lang="en-US" dirty="0">
                    <a:solidFill>
                      <a:schemeClr val="tx1"/>
                    </a:solidFill>
                    <a:latin typeface="Arial" pitchFamily="34" charset="0"/>
                    <a:ea typeface="ＭＳ Ｐゴシック" pitchFamily="34" charset="-128"/>
                    <a:cs typeface="Arial" pitchFamily="34" charset="0"/>
                  </a:rPr>
                  <a:t> for the </a:t>
                </a:r>
                <a14:m>
                  <m:oMath xmlns:m="http://schemas.openxmlformats.org/officeDocument/2006/math">
                    <m:r>
                      <a:rPr lang="en-US" i="1" dirty="0" smtClean="0">
                        <a:solidFill>
                          <a:schemeClr val="tx1"/>
                        </a:solidFill>
                        <a:latin typeface="Cambria Math" panose="02040503050406030204" pitchFamily="18" charset="0"/>
                        <a:ea typeface="ＭＳ Ｐゴシック" pitchFamily="34" charset="-128"/>
                        <a:cs typeface="Arial" pitchFamily="34" charset="0"/>
                      </a:rPr>
                      <m:t>𝑦</m:t>
                    </m:r>
                  </m:oMath>
                </a14:m>
                <a:r>
                  <a:rPr lang="en-US" dirty="0">
                    <a:solidFill>
                      <a:schemeClr val="tx1"/>
                    </a:solidFill>
                    <a:latin typeface="Arial" pitchFamily="34" charset="0"/>
                    <a:ea typeface="ＭＳ Ｐゴシック" pitchFamily="34" charset="-128"/>
                    <a:cs typeface="Arial" pitchFamily="34" charset="0"/>
                  </a:rPr>
                  <a:t>-values. The correlation </a:t>
                </a:r>
                <a14:m>
                  <m:oMath xmlns:m="http://schemas.openxmlformats.org/officeDocument/2006/math">
                    <m:r>
                      <a:rPr lang="en-US" i="1" dirty="0" smtClean="0">
                        <a:solidFill>
                          <a:schemeClr val="tx1"/>
                        </a:solidFill>
                        <a:latin typeface="Cambria Math" panose="02040503050406030204" pitchFamily="18" charset="0"/>
                        <a:ea typeface="ＭＳ Ｐゴシック" pitchFamily="34" charset="-128"/>
                        <a:cs typeface="Arial" pitchFamily="34" charset="0"/>
                      </a:rPr>
                      <m:t>𝑟</m:t>
                    </m:r>
                  </m:oMath>
                </a14:m>
                <a:r>
                  <a:rPr lang="en-US" dirty="0">
                    <a:solidFill>
                      <a:schemeClr val="tx1"/>
                    </a:solidFill>
                    <a:latin typeface="Arial" pitchFamily="34" charset="0"/>
                    <a:ea typeface="ＭＳ Ｐゴシック" pitchFamily="34" charset="-128"/>
                    <a:cs typeface="Arial" pitchFamily="34" charset="0"/>
                  </a:rPr>
                  <a:t> between </a:t>
                </a:r>
                <a14:m>
                  <m:oMath xmlns:m="http://schemas.openxmlformats.org/officeDocument/2006/math">
                    <m:r>
                      <a:rPr lang="en-US" i="1" dirty="0" smtClean="0">
                        <a:solidFill>
                          <a:schemeClr val="tx1"/>
                        </a:solidFill>
                        <a:latin typeface="Cambria Math" panose="02040503050406030204" pitchFamily="18" charset="0"/>
                        <a:ea typeface="ＭＳ Ｐゴシック" pitchFamily="34" charset="-128"/>
                        <a:cs typeface="Arial" pitchFamily="34" charset="0"/>
                      </a:rPr>
                      <m:t>𝑥</m:t>
                    </m:r>
                  </m:oMath>
                </a14:m>
                <a:r>
                  <a:rPr lang="en-US" dirty="0">
                    <a:solidFill>
                      <a:schemeClr val="tx1"/>
                    </a:solidFill>
                    <a:latin typeface="Arial" pitchFamily="34" charset="0"/>
                    <a:ea typeface="ＭＳ Ｐゴシック" pitchFamily="34" charset="-128"/>
                    <a:cs typeface="Arial" pitchFamily="34" charset="0"/>
                  </a:rPr>
                  <a:t> and </a:t>
                </a:r>
                <a14:m>
                  <m:oMath xmlns:m="http://schemas.openxmlformats.org/officeDocument/2006/math">
                    <m:r>
                      <a:rPr lang="en-US" i="1" dirty="0" smtClean="0">
                        <a:solidFill>
                          <a:schemeClr val="tx1"/>
                        </a:solidFill>
                        <a:latin typeface="Cambria Math" panose="02040503050406030204" pitchFamily="18" charset="0"/>
                        <a:ea typeface="ＭＳ Ｐゴシック" pitchFamily="34" charset="-128"/>
                        <a:cs typeface="Arial" pitchFamily="34" charset="0"/>
                      </a:rPr>
                      <m:t>𝑦</m:t>
                    </m:r>
                  </m:oMath>
                </a14:m>
                <a:r>
                  <a:rPr lang="en-US" dirty="0">
                    <a:solidFill>
                      <a:schemeClr val="tx1"/>
                    </a:solidFill>
                    <a:latin typeface="Arial" pitchFamily="34" charset="0"/>
                    <a:ea typeface="ＭＳ Ｐゴシック" pitchFamily="34" charset="-128"/>
                    <a:cs typeface="Arial" pitchFamily="34" charset="0"/>
                  </a:rPr>
                  <a:t> is </a:t>
                </a:r>
              </a:p>
              <a:p>
                <a:pPr marL="68580" indent="0" fontAlgn="auto">
                  <a:spcAft>
                    <a:spcPts val="1200"/>
                  </a:spcAft>
                  <a:buNone/>
                </a:pPr>
                <a14:m>
                  <m:oMathPara xmlns:m="http://schemas.openxmlformats.org/officeDocument/2006/math">
                    <m:oMathParaPr>
                      <m:jc m:val="centerGroup"/>
                    </m:oMathParaPr>
                    <m:oMath xmlns:m="http://schemas.openxmlformats.org/officeDocument/2006/math">
                      <m:r>
                        <a:rPr lang="en-US" sz="2100" b="0" i="1" smtClean="0">
                          <a:solidFill>
                            <a:schemeClr val="tx1"/>
                          </a:solidFill>
                          <a:latin typeface="Cambria Math" panose="02040503050406030204" pitchFamily="18" charset="0"/>
                          <a:ea typeface="ＭＳ Ｐゴシック" pitchFamily="34" charset="-128"/>
                          <a:cs typeface="Arial" pitchFamily="34" charset="0"/>
                        </a:rPr>
                        <m:t>𝑟</m:t>
                      </m:r>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m:t>
                      </m:r>
                      <m:f>
                        <m:f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fPr>
                        <m:num>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1</m:t>
                          </m:r>
                        </m:num>
                        <m:den>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𝑛</m:t>
                          </m:r>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−1</m:t>
                          </m:r>
                        </m:den>
                      </m:f>
                      <m:d>
                        <m:dPr>
                          <m:begChr m:val="["/>
                          <m:endChr m:val="]"/>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dPr>
                        <m:e>
                          <m:d>
                            <m:d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dPr>
                            <m:e>
                              <m:f>
                                <m:f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fPr>
                                <m:num>
                                  <m:sSub>
                                    <m:sSub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𝑥</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1</m:t>
                                      </m:r>
                                    </m:sub>
                                  </m:s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m:t>
                                  </m:r>
                                  <m:bar>
                                    <m:barPr>
                                      <m:pos m:val="top"/>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bar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𝑥</m:t>
                                      </m:r>
                                    </m:e>
                                  </m:bar>
                                </m:num>
                                <m:den>
                                  <m:sSub>
                                    <m:sSub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𝑠</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sub>
                                  </m:sSub>
                                </m:den>
                              </m:f>
                            </m:e>
                          </m:d>
                          <m:d>
                            <m:d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dPr>
                            <m:e>
                              <m:f>
                                <m:f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fPr>
                                <m:num>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e>
                                    <m:sub>
                                      <m:r>
                                        <a:rPr lang="en-US" sz="2100" i="1">
                                          <a:solidFill>
                                            <a:schemeClr val="tx1"/>
                                          </a:solidFill>
                                          <a:latin typeface="Cambria Math" panose="02040503050406030204" pitchFamily="18" charset="0"/>
                                          <a:ea typeface="Cambria Math" panose="02040503050406030204" pitchFamily="18" charset="0"/>
                                          <a:cs typeface="Arial" pitchFamily="34" charset="0"/>
                                        </a:rPr>
                                        <m:t>1</m:t>
                                      </m:r>
                                    </m:sub>
                                  </m:sSub>
                                  <m:r>
                                    <a:rPr lang="en-US" sz="2100" i="1">
                                      <a:solidFill>
                                        <a:schemeClr val="tx1"/>
                                      </a:solidFill>
                                      <a:latin typeface="Cambria Math" panose="02040503050406030204" pitchFamily="18" charset="0"/>
                                      <a:ea typeface="Cambria Math" panose="02040503050406030204" pitchFamily="18" charset="0"/>
                                      <a:cs typeface="Arial" pitchFamily="34" charset="0"/>
                                    </a:rPr>
                                    <m:t>−</m:t>
                                  </m:r>
                                  <m:bar>
                                    <m:barPr>
                                      <m:pos m:val="top"/>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bar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e>
                                  </m:bar>
                                </m:num>
                                <m:den>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i="1">
                                          <a:solidFill>
                                            <a:schemeClr val="tx1"/>
                                          </a:solidFill>
                                          <a:latin typeface="Cambria Math" panose="02040503050406030204" pitchFamily="18" charset="0"/>
                                          <a:ea typeface="Cambria Math" panose="02040503050406030204" pitchFamily="18" charset="0"/>
                                          <a:cs typeface="Arial" pitchFamily="34" charset="0"/>
                                        </a:rPr>
                                        <m:t>𝑠</m:t>
                                      </m:r>
                                    </m:e>
                                    <m:sub>
                                      <m:r>
                                        <a:rPr lang="en-US" sz="2100" i="1">
                                          <a:solidFill>
                                            <a:schemeClr val="tx1"/>
                                          </a:solidFill>
                                          <a:latin typeface="Cambria Math" panose="02040503050406030204" pitchFamily="18" charset="0"/>
                                          <a:ea typeface="Cambria Math" panose="02040503050406030204" pitchFamily="18" charset="0"/>
                                          <a:cs typeface="Arial" pitchFamily="34" charset="0"/>
                                        </a:rPr>
                                        <m:t>𝑦</m:t>
                                      </m:r>
                                    </m:sub>
                                  </m:sSub>
                                </m:den>
                              </m:f>
                            </m:e>
                          </m:d>
                          <m:r>
                            <a:rPr lang="en-US" sz="2100" i="1" smtClean="0">
                              <a:solidFill>
                                <a:schemeClr val="tx1"/>
                              </a:solidFill>
                              <a:latin typeface="Cambria Math" panose="02040503050406030204" pitchFamily="18" charset="0"/>
                              <a:ea typeface="Cambria Math" panose="02040503050406030204" pitchFamily="18" charset="0"/>
                              <a:cs typeface="Arial" pitchFamily="34" charset="0"/>
                            </a:rPr>
                            <m:t>+</m:t>
                          </m:r>
                          <m:d>
                            <m:d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dPr>
                            <m:e>
                              <m:f>
                                <m:f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fPr>
                                <m:num>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i="1">
                                          <a:solidFill>
                                            <a:schemeClr val="tx1"/>
                                          </a:solidFill>
                                          <a:latin typeface="Cambria Math" panose="02040503050406030204" pitchFamily="18" charset="0"/>
                                          <a:ea typeface="Cambria Math" panose="02040503050406030204" pitchFamily="18" charset="0"/>
                                          <a:cs typeface="Arial" pitchFamily="34" charset="0"/>
                                        </a:rPr>
                                        <m:t>𝑥</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2</m:t>
                                      </m:r>
                                    </m:sub>
                                  </m:sSub>
                                  <m:r>
                                    <a:rPr lang="en-US" sz="2100" i="1">
                                      <a:solidFill>
                                        <a:schemeClr val="tx1"/>
                                      </a:solidFill>
                                      <a:latin typeface="Cambria Math" panose="02040503050406030204" pitchFamily="18" charset="0"/>
                                      <a:ea typeface="Cambria Math" panose="02040503050406030204" pitchFamily="18" charset="0"/>
                                      <a:cs typeface="Arial" pitchFamily="34" charset="0"/>
                                    </a:rPr>
                                    <m:t>−</m:t>
                                  </m:r>
                                  <m:bar>
                                    <m:barPr>
                                      <m:pos m:val="top"/>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barPr>
                                    <m:e>
                                      <m:r>
                                        <a:rPr lang="en-US" sz="2100" i="1">
                                          <a:solidFill>
                                            <a:schemeClr val="tx1"/>
                                          </a:solidFill>
                                          <a:latin typeface="Cambria Math" panose="02040503050406030204" pitchFamily="18" charset="0"/>
                                          <a:ea typeface="Cambria Math" panose="02040503050406030204" pitchFamily="18" charset="0"/>
                                          <a:cs typeface="Arial" pitchFamily="34" charset="0"/>
                                        </a:rPr>
                                        <m:t>𝑥</m:t>
                                      </m:r>
                                    </m:e>
                                  </m:bar>
                                </m:num>
                                <m:den>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i="1">
                                          <a:solidFill>
                                            <a:schemeClr val="tx1"/>
                                          </a:solidFill>
                                          <a:latin typeface="Cambria Math" panose="02040503050406030204" pitchFamily="18" charset="0"/>
                                          <a:ea typeface="Cambria Math" panose="02040503050406030204" pitchFamily="18" charset="0"/>
                                          <a:cs typeface="Arial" pitchFamily="34" charset="0"/>
                                        </a:rPr>
                                        <m:t>𝑠</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𝑥</m:t>
                                      </m:r>
                                    </m:sub>
                                  </m:sSub>
                                </m:den>
                              </m:f>
                            </m:e>
                          </m:d>
                          <m:d>
                            <m:d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dPr>
                            <m:e>
                              <m:f>
                                <m:f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fPr>
                                <m:num>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2</m:t>
                                      </m:r>
                                    </m:sub>
                                  </m:sSub>
                                  <m:r>
                                    <a:rPr lang="en-US" sz="2100" i="1">
                                      <a:solidFill>
                                        <a:schemeClr val="tx1"/>
                                      </a:solidFill>
                                      <a:latin typeface="Cambria Math" panose="02040503050406030204" pitchFamily="18" charset="0"/>
                                      <a:ea typeface="Cambria Math" panose="02040503050406030204" pitchFamily="18" charset="0"/>
                                      <a:cs typeface="Arial" pitchFamily="34" charset="0"/>
                                    </a:rPr>
                                    <m:t>−</m:t>
                                  </m:r>
                                  <m:bar>
                                    <m:barPr>
                                      <m:pos m:val="top"/>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bar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e>
                                  </m:bar>
                                </m:num>
                                <m:den>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i="1">
                                          <a:solidFill>
                                            <a:schemeClr val="tx1"/>
                                          </a:solidFill>
                                          <a:latin typeface="Cambria Math" panose="02040503050406030204" pitchFamily="18" charset="0"/>
                                          <a:ea typeface="Cambria Math" panose="02040503050406030204" pitchFamily="18" charset="0"/>
                                          <a:cs typeface="Arial" pitchFamily="34" charset="0"/>
                                        </a:rPr>
                                        <m:t>𝑠</m:t>
                                      </m:r>
                                    </m:e>
                                    <m:sub>
                                      <m:r>
                                        <a:rPr lang="en-US" sz="2100" i="1">
                                          <a:solidFill>
                                            <a:schemeClr val="tx1"/>
                                          </a:solidFill>
                                          <a:latin typeface="Cambria Math" panose="02040503050406030204" pitchFamily="18" charset="0"/>
                                          <a:ea typeface="Cambria Math" panose="02040503050406030204" pitchFamily="18" charset="0"/>
                                          <a:cs typeface="Arial" pitchFamily="34" charset="0"/>
                                        </a:rPr>
                                        <m:t>𝑦</m:t>
                                      </m:r>
                                    </m:sub>
                                  </m:sSub>
                                </m:den>
                              </m:f>
                            </m:e>
                          </m:d>
                          <m:r>
                            <a:rPr lang="en-US" sz="2100" i="1" smtClean="0">
                              <a:solidFill>
                                <a:schemeClr val="tx1"/>
                              </a:solidFill>
                              <a:latin typeface="Cambria Math" panose="02040503050406030204" pitchFamily="18" charset="0"/>
                              <a:ea typeface="Cambria Math" panose="02040503050406030204" pitchFamily="18" charset="0"/>
                              <a:cs typeface="Arial" pitchFamily="34" charset="0"/>
                            </a:rPr>
                            <m:t>+⋯+</m:t>
                          </m:r>
                          <m:d>
                            <m:d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dPr>
                            <m:e>
                              <m:f>
                                <m:f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fPr>
                                <m:num>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i="1">
                                          <a:solidFill>
                                            <a:schemeClr val="tx1"/>
                                          </a:solidFill>
                                          <a:latin typeface="Cambria Math" panose="02040503050406030204" pitchFamily="18" charset="0"/>
                                          <a:ea typeface="Cambria Math" panose="02040503050406030204" pitchFamily="18" charset="0"/>
                                          <a:cs typeface="Arial" pitchFamily="34" charset="0"/>
                                        </a:rPr>
                                        <m:t>𝑥</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𝑛</m:t>
                                      </m:r>
                                    </m:sub>
                                  </m:sSub>
                                  <m:r>
                                    <a:rPr lang="en-US" sz="2100" i="1">
                                      <a:solidFill>
                                        <a:schemeClr val="tx1"/>
                                      </a:solidFill>
                                      <a:latin typeface="Cambria Math" panose="02040503050406030204" pitchFamily="18" charset="0"/>
                                      <a:ea typeface="Cambria Math" panose="02040503050406030204" pitchFamily="18" charset="0"/>
                                      <a:cs typeface="Arial" pitchFamily="34" charset="0"/>
                                    </a:rPr>
                                    <m:t>−</m:t>
                                  </m:r>
                                  <m:bar>
                                    <m:barPr>
                                      <m:pos m:val="top"/>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barPr>
                                    <m:e>
                                      <m:r>
                                        <a:rPr lang="en-US" sz="2100" i="1">
                                          <a:solidFill>
                                            <a:schemeClr val="tx1"/>
                                          </a:solidFill>
                                          <a:latin typeface="Cambria Math" panose="02040503050406030204" pitchFamily="18" charset="0"/>
                                          <a:ea typeface="Cambria Math" panose="02040503050406030204" pitchFamily="18" charset="0"/>
                                          <a:cs typeface="Arial" pitchFamily="34" charset="0"/>
                                        </a:rPr>
                                        <m:t>𝑥</m:t>
                                      </m:r>
                                    </m:e>
                                  </m:bar>
                                </m:num>
                                <m:den>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i="1">
                                          <a:solidFill>
                                            <a:schemeClr val="tx1"/>
                                          </a:solidFill>
                                          <a:latin typeface="Cambria Math" panose="02040503050406030204" pitchFamily="18" charset="0"/>
                                          <a:ea typeface="Cambria Math" panose="02040503050406030204" pitchFamily="18" charset="0"/>
                                          <a:cs typeface="Arial" pitchFamily="34" charset="0"/>
                                        </a:rPr>
                                        <m:t>𝑠</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𝑥</m:t>
                                      </m:r>
                                    </m:sub>
                                  </m:sSub>
                                </m:den>
                              </m:f>
                            </m:e>
                          </m:d>
                          <m:d>
                            <m:d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dPr>
                            <m:e>
                              <m:f>
                                <m:f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fPr>
                                <m:num>
                                  <m:sSub>
                                    <m:sSubPr>
                                      <m:ctrlPr>
                                        <a:rPr lang="en-US" sz="2100" i="1" smtClean="0">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𝑛</m:t>
                                      </m:r>
                                    </m:sub>
                                  </m:sSub>
                                  <m:r>
                                    <a:rPr lang="en-US" sz="2100" i="1">
                                      <a:solidFill>
                                        <a:schemeClr val="tx1"/>
                                      </a:solidFill>
                                      <a:latin typeface="Cambria Math" panose="02040503050406030204" pitchFamily="18" charset="0"/>
                                      <a:ea typeface="Cambria Math" panose="02040503050406030204" pitchFamily="18" charset="0"/>
                                      <a:cs typeface="Arial" pitchFamily="34" charset="0"/>
                                    </a:rPr>
                                    <m:t>−</m:t>
                                  </m:r>
                                  <m:bar>
                                    <m:barPr>
                                      <m:pos m:val="top"/>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bar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e>
                                  </m:bar>
                                </m:num>
                                <m:den>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i="1">
                                          <a:solidFill>
                                            <a:schemeClr val="tx1"/>
                                          </a:solidFill>
                                          <a:latin typeface="Cambria Math" panose="02040503050406030204" pitchFamily="18" charset="0"/>
                                          <a:ea typeface="Cambria Math" panose="02040503050406030204" pitchFamily="18" charset="0"/>
                                          <a:cs typeface="Arial" pitchFamily="34" charset="0"/>
                                        </a:rPr>
                                        <m:t>𝑠</m:t>
                                      </m:r>
                                    </m:e>
                                    <m:sub>
                                      <m:r>
                                        <a:rPr lang="en-US" sz="2100" i="1">
                                          <a:solidFill>
                                            <a:schemeClr val="tx1"/>
                                          </a:solidFill>
                                          <a:latin typeface="Cambria Math" panose="02040503050406030204" pitchFamily="18" charset="0"/>
                                          <a:ea typeface="Cambria Math" panose="02040503050406030204" pitchFamily="18" charset="0"/>
                                          <a:cs typeface="Arial" pitchFamily="34" charset="0"/>
                                        </a:rPr>
                                        <m:t>𝑦</m:t>
                                      </m:r>
                                    </m:sub>
                                  </m:sSub>
                                </m:den>
                              </m:f>
                            </m:e>
                          </m:d>
                        </m:e>
                      </m:d>
                    </m:oMath>
                  </m:oMathPara>
                </a14:m>
                <a:endParaRPr lang="en-US" sz="2100" dirty="0">
                  <a:solidFill>
                    <a:schemeClr val="tx1"/>
                  </a:solidFill>
                  <a:latin typeface="Arial" pitchFamily="34" charset="0"/>
                  <a:ea typeface="ＭＳ Ｐゴシック" pitchFamily="34" charset="-128"/>
                  <a:cs typeface="Arial" pitchFamily="34" charset="0"/>
                </a:endParaRPr>
              </a:p>
              <a:p>
                <a:pPr marL="365760" lvl="1" indent="0" fontAlgn="auto">
                  <a:lnSpc>
                    <a:spcPct val="120000"/>
                  </a:lnSpc>
                  <a:spcAft>
                    <a:spcPts val="0"/>
                  </a:spcAft>
                  <a:buNone/>
                </a:pPr>
                <a:r>
                  <a:rPr lang="en-US" sz="2400" dirty="0">
                    <a:solidFill>
                      <a:schemeClr val="tx1"/>
                    </a:solidFill>
                    <a:latin typeface="Arial" pitchFamily="34" charset="0"/>
                    <a:ea typeface="ＭＳ Ｐゴシック" pitchFamily="34" charset="-128"/>
                    <a:cs typeface="Arial" pitchFamily="34" charset="0"/>
                  </a:rPr>
                  <a:t>Shorter form: </a:t>
                </a:r>
              </a:p>
              <a:p>
                <a:pPr marL="365760" lvl="1" indent="0" fontAlgn="auto">
                  <a:lnSpc>
                    <a:spcPct val="120000"/>
                  </a:lnSpc>
                  <a:spcAft>
                    <a:spcPts val="0"/>
                  </a:spcAft>
                  <a:buNone/>
                </a:pPr>
                <a14:m>
                  <m:oMathPara xmlns:m="http://schemas.openxmlformats.org/officeDocument/2006/math">
                    <m:oMathParaPr>
                      <m:jc m:val="centerGroup"/>
                    </m:oMathParaPr>
                    <m:oMath xmlns:m="http://schemas.openxmlformats.org/officeDocument/2006/math">
                      <m:r>
                        <a:rPr lang="en-US" sz="2100" b="0" i="1" smtClean="0">
                          <a:solidFill>
                            <a:schemeClr val="tx1"/>
                          </a:solidFill>
                          <a:latin typeface="Cambria Math" panose="02040503050406030204" pitchFamily="18" charset="0"/>
                          <a:ea typeface="ＭＳ Ｐゴシック" pitchFamily="34" charset="-128"/>
                          <a:cs typeface="Arial" pitchFamily="34" charset="0"/>
                        </a:rPr>
                        <m:t>𝑟</m:t>
                      </m:r>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m:t>
                      </m:r>
                      <m:f>
                        <m:f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fPr>
                        <m:num>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1</m:t>
                          </m:r>
                        </m:num>
                        <m:den>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𝑛</m:t>
                          </m:r>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−1</m:t>
                          </m:r>
                        </m:den>
                      </m:f>
                      <m:nary>
                        <m:naryPr>
                          <m:chr m:val="∑"/>
                          <m:subHide m:val="on"/>
                          <m:supHide m:val="on"/>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naryPr>
                        <m:sub/>
                        <m:sup/>
                        <m:e>
                          <m:d>
                            <m:d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dPr>
                            <m:e>
                              <m:f>
                                <m:f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fPr>
                                <m:num>
                                  <m:sSub>
                                    <m:sSub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𝑥</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𝑖</m:t>
                                      </m:r>
                                    </m:sub>
                                  </m:s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m:t>
                                  </m:r>
                                  <m:bar>
                                    <m:barPr>
                                      <m:pos m:val="top"/>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bar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𝑥</m:t>
                                      </m:r>
                                    </m:e>
                                  </m:bar>
                                </m:num>
                                <m:den>
                                  <m:sSub>
                                    <m:sSub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𝑠</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𝑥</m:t>
                                      </m:r>
                                    </m:sub>
                                  </m:sSub>
                                </m:den>
                              </m:f>
                            </m:e>
                          </m:d>
                          <m:d>
                            <m:d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dPr>
                            <m:e>
                              <m:f>
                                <m:f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fPr>
                                <m:num>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e>
                                    <m:sub>
                                      <m:r>
                                        <a:rPr lang="en-US" sz="2100" i="1">
                                          <a:solidFill>
                                            <a:schemeClr val="tx1"/>
                                          </a:solidFill>
                                          <a:latin typeface="Cambria Math" panose="02040503050406030204" pitchFamily="18" charset="0"/>
                                          <a:ea typeface="Cambria Math" panose="02040503050406030204" pitchFamily="18" charset="0"/>
                                          <a:cs typeface="Arial" pitchFamily="34" charset="0"/>
                                        </a:rPr>
                                        <m:t>𝑖</m:t>
                                      </m:r>
                                    </m:sub>
                                  </m:sSub>
                                  <m:r>
                                    <a:rPr lang="en-US" sz="2100" i="1">
                                      <a:solidFill>
                                        <a:schemeClr val="tx1"/>
                                      </a:solidFill>
                                      <a:latin typeface="Cambria Math" panose="02040503050406030204" pitchFamily="18" charset="0"/>
                                      <a:ea typeface="Cambria Math" panose="02040503050406030204" pitchFamily="18" charset="0"/>
                                      <a:cs typeface="Arial" pitchFamily="34" charset="0"/>
                                    </a:rPr>
                                    <m:t>−</m:t>
                                  </m:r>
                                  <m:bar>
                                    <m:barPr>
                                      <m:pos m:val="top"/>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bar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e>
                                  </m:bar>
                                </m:num>
                                <m:den>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i="1">
                                          <a:solidFill>
                                            <a:schemeClr val="tx1"/>
                                          </a:solidFill>
                                          <a:latin typeface="Cambria Math" panose="02040503050406030204" pitchFamily="18" charset="0"/>
                                          <a:ea typeface="Cambria Math" panose="02040503050406030204" pitchFamily="18" charset="0"/>
                                          <a:cs typeface="Arial" pitchFamily="34" charset="0"/>
                                        </a:rPr>
                                        <m:t>𝑠</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sub>
                                  </m:sSub>
                                </m:den>
                              </m:f>
                            </m:e>
                          </m:d>
                        </m:e>
                      </m:nary>
                    </m:oMath>
                  </m:oMathPara>
                </a14:m>
                <a:endParaRPr lang="en-US" sz="2100" dirty="0">
                  <a:solidFill>
                    <a:schemeClr val="tx1"/>
                  </a:solidFill>
                  <a:latin typeface="Arial" pitchFamily="34" charset="0"/>
                  <a:ea typeface="ＭＳ Ｐゴシック" pitchFamily="34" charset="-128"/>
                  <a:cs typeface="Arial" pitchFamily="34" charset="0"/>
                </a:endParaRPr>
              </a:p>
            </p:txBody>
          </p:sp>
        </mc:Choice>
        <mc:Fallback xmlns="">
          <p:sp>
            <p:nvSpPr>
              <p:cNvPr id="7" name="Rectangle 3"/>
              <p:cNvSpPr txBox="1">
                <a:spLocks noRot="1" noChangeAspect="1" noMove="1" noResize="1" noEditPoints="1" noAdjustHandles="1" noChangeArrowheads="1" noChangeShapeType="1" noTextEdit="1"/>
              </p:cNvSpPr>
              <p:nvPr/>
            </p:nvSpPr>
            <p:spPr>
              <a:xfrm>
                <a:off x="378823" y="1672863"/>
                <a:ext cx="7802651" cy="4737562"/>
              </a:xfrm>
              <a:prstGeom prst="rect">
                <a:avLst/>
              </a:prstGeom>
              <a:blipFill>
                <a:blip r:embed="rId2"/>
                <a:stretch>
                  <a:fillRect t="-2139" r="-487" b="-21658"/>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A8E9E9DD-D8B1-2447-954E-13F520D3527F}"/>
              </a:ext>
            </a:extLst>
          </p:cNvPr>
          <p:cNvCxnSpPr>
            <a:cxnSpLocks/>
          </p:cNvCxnSpPr>
          <p:nvPr/>
        </p:nvCxnSpPr>
        <p:spPr>
          <a:xfrm>
            <a:off x="378823" y="2356326"/>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FCF34D0-C107-4141-BA91-F264D1F1A246}"/>
              </a:ext>
            </a:extLst>
          </p:cNvPr>
          <p:cNvCxnSpPr>
            <a:cxnSpLocks/>
          </p:cNvCxnSpPr>
          <p:nvPr/>
        </p:nvCxnSpPr>
        <p:spPr>
          <a:xfrm>
            <a:off x="378823" y="6543214"/>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93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88612"/>
            <a:ext cx="8077200" cy="1219200"/>
          </a:xfrm>
        </p:spPr>
        <p:txBody>
          <a:bodyPr/>
          <a:lstStyle/>
          <a:p>
            <a:pPr eaLnBrk="1" hangingPunct="1"/>
            <a:r>
              <a:rPr lang="en-US" sz="4000" dirty="0">
                <a:latin typeface="Gill Sans" charset="0"/>
                <a:ea typeface="ＭＳ Ｐゴシック" pitchFamily="34" charset="-128"/>
              </a:rPr>
              <a:t>Facts about Correlation (1 of 2)</a:t>
            </a:r>
          </a:p>
        </p:txBody>
      </p:sp>
      <mc:AlternateContent xmlns:mc="http://schemas.openxmlformats.org/markup-compatibility/2006" xmlns:a14="http://schemas.microsoft.com/office/drawing/2010/main">
        <mc:Choice Requires="a14">
          <p:sp>
            <p:nvSpPr>
              <p:cNvPr id="6" name="Rectangle 3" descr="The ractangular shape highlights the data related to &quot;Facts about correlation&quot;."/>
              <p:cNvSpPr txBox="1">
                <a:spLocks noChangeArrowheads="1"/>
              </p:cNvSpPr>
              <p:nvPr/>
            </p:nvSpPr>
            <p:spPr>
              <a:xfrm>
                <a:off x="623253" y="1771668"/>
                <a:ext cx="7897494" cy="4762500"/>
              </a:xfrm>
              <a:prstGeom prst="rect">
                <a:avLst/>
              </a:prstGeom>
            </p:spPr>
            <p:txBody>
              <a:bodyPr>
                <a:normAutofit fontScale="92500"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57200"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Correlation makes no distinction between explanatory variables and response variables.</a:t>
                </a:r>
              </a:p>
              <a:p>
                <a:pPr marL="457200" indent="-457200" fontAlgn="auto">
                  <a:spcAft>
                    <a:spcPts val="1200"/>
                  </a:spcAft>
                  <a:buClr>
                    <a:schemeClr val="accent3"/>
                  </a:buClr>
                  <a:buSzPct val="95000"/>
                  <a:buFont typeface="System Font Regular"/>
                  <a:buChar char="●"/>
                </a:pP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𝑟</m:t>
                    </m:r>
                  </m:oMath>
                </a14:m>
                <a:r>
                  <a:rPr lang="en-US" sz="3000" dirty="0">
                    <a:solidFill>
                      <a:schemeClr val="tx1"/>
                    </a:solidFill>
                    <a:latin typeface="Arial" pitchFamily="34" charset="0"/>
                    <a:ea typeface="ＭＳ Ｐゴシック" pitchFamily="34" charset="-128"/>
                    <a:cs typeface="Arial" pitchFamily="34" charset="0"/>
                  </a:rPr>
                  <a:t> has no units and does not change when we change the units of measurement of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𝑥</m:t>
                    </m:r>
                  </m:oMath>
                </a14:m>
                <a:r>
                  <a:rPr lang="en-US" sz="3000" dirty="0">
                    <a:solidFill>
                      <a:schemeClr val="tx1"/>
                    </a:solidFill>
                    <a:latin typeface="Arial" pitchFamily="34" charset="0"/>
                    <a:ea typeface="ＭＳ Ｐゴシック" pitchFamily="34" charset="-128"/>
                    <a:cs typeface="Arial" pitchFamily="34" charset="0"/>
                  </a:rPr>
                  <a:t>,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𝑦</m:t>
                    </m:r>
                  </m:oMath>
                </a14:m>
                <a:r>
                  <a:rPr lang="en-US" sz="3000" dirty="0">
                    <a:solidFill>
                      <a:schemeClr val="tx1"/>
                    </a:solidFill>
                    <a:latin typeface="Arial" pitchFamily="34" charset="0"/>
                    <a:ea typeface="ＭＳ Ｐゴシック" pitchFamily="34" charset="-128"/>
                    <a:cs typeface="Arial" pitchFamily="34" charset="0"/>
                  </a:rPr>
                  <a:t>, or both.</a:t>
                </a:r>
              </a:p>
              <a:p>
                <a:pPr marL="457200"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Positive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𝑟</m:t>
                    </m:r>
                  </m:oMath>
                </a14:m>
                <a:r>
                  <a:rPr lang="en-US" sz="3000" dirty="0">
                    <a:solidFill>
                      <a:schemeClr val="tx1"/>
                    </a:solidFill>
                    <a:latin typeface="Arial" pitchFamily="34" charset="0"/>
                    <a:ea typeface="ＭＳ Ｐゴシック" pitchFamily="34" charset="-128"/>
                    <a:cs typeface="Arial" pitchFamily="34" charset="0"/>
                  </a:rPr>
                  <a:t> indicates positive association between the variables, and negative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𝑟</m:t>
                    </m:r>
                  </m:oMath>
                </a14:m>
                <a:r>
                  <a:rPr lang="en-US" sz="3000" dirty="0">
                    <a:solidFill>
                      <a:schemeClr val="tx1"/>
                    </a:solidFill>
                    <a:latin typeface="Arial" pitchFamily="34" charset="0"/>
                    <a:ea typeface="ＭＳ Ｐゴシック" pitchFamily="34" charset="-128"/>
                    <a:cs typeface="Arial" pitchFamily="34" charset="0"/>
                  </a:rPr>
                  <a:t> indicates negative association.</a:t>
                </a:r>
              </a:p>
              <a:p>
                <a:pPr marL="457200"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The correlation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𝑟</m:t>
                    </m:r>
                  </m:oMath>
                </a14:m>
                <a:r>
                  <a:rPr lang="en-US" sz="3000" dirty="0">
                    <a:solidFill>
                      <a:schemeClr val="tx1"/>
                    </a:solidFill>
                    <a:latin typeface="Arial" pitchFamily="34" charset="0"/>
                    <a:ea typeface="ＭＳ Ｐゴシック" pitchFamily="34" charset="-128"/>
                    <a:cs typeface="Arial" pitchFamily="34" charset="0"/>
                  </a:rPr>
                  <a:t> is always a number between </a:t>
                </a:r>
                <a:r>
                  <a:rPr lang="en-US" sz="3200" dirty="0"/>
                  <a:t>–</a:t>
                </a:r>
                <a:r>
                  <a:rPr lang="en-US" sz="3000" dirty="0">
                    <a:solidFill>
                      <a:schemeClr val="tx1"/>
                    </a:solidFill>
                    <a:latin typeface="Arial" pitchFamily="34" charset="0"/>
                    <a:ea typeface="ＭＳ Ｐゴシック" pitchFamily="34" charset="-128"/>
                    <a:cs typeface="Arial" pitchFamily="34" charset="0"/>
                  </a:rPr>
                  <a:t>1 and 1.</a:t>
                </a:r>
              </a:p>
            </p:txBody>
          </p:sp>
        </mc:Choice>
        <mc:Fallback xmlns="">
          <p:sp>
            <p:nvSpPr>
              <p:cNvPr id="6" name="Rectangle 3" descr="The ractangular shape highlights the data related to &quot;Facts about correlation&quot;."/>
              <p:cNvSpPr txBox="1">
                <a:spLocks noRot="1" noChangeAspect="1" noMove="1" noResize="1" noEditPoints="1" noAdjustHandles="1" noChangeArrowheads="1" noChangeShapeType="1" noTextEdit="1"/>
              </p:cNvSpPr>
              <p:nvPr/>
            </p:nvSpPr>
            <p:spPr>
              <a:xfrm>
                <a:off x="623253" y="1771668"/>
                <a:ext cx="7897494" cy="4762500"/>
              </a:xfrm>
              <a:prstGeom prst="rect">
                <a:avLst/>
              </a:prstGeom>
              <a:blipFill>
                <a:blip r:embed="rId2"/>
                <a:stretch>
                  <a:fillRect l="-1445" t="-2128" r="-2568" b="-1862"/>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DF306A2E-3A51-9C49-9D31-08006E208322}"/>
              </a:ext>
            </a:extLst>
          </p:cNvPr>
          <p:cNvCxnSpPr>
            <a:cxnSpLocks/>
          </p:cNvCxnSpPr>
          <p:nvPr/>
        </p:nvCxnSpPr>
        <p:spPr>
          <a:xfrm>
            <a:off x="425958" y="1771668"/>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E6167D6-C593-794C-A2EF-A0051266EFB5}"/>
              </a:ext>
            </a:extLst>
          </p:cNvPr>
          <p:cNvCxnSpPr>
            <a:cxnSpLocks/>
          </p:cNvCxnSpPr>
          <p:nvPr/>
        </p:nvCxnSpPr>
        <p:spPr>
          <a:xfrm>
            <a:off x="570361" y="6390802"/>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406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97665"/>
            <a:ext cx="8077200" cy="1219200"/>
          </a:xfrm>
        </p:spPr>
        <p:txBody>
          <a:bodyPr/>
          <a:lstStyle/>
          <a:p>
            <a:pPr eaLnBrk="1" hangingPunct="1"/>
            <a:r>
              <a:rPr lang="en-US" sz="4000" dirty="0">
                <a:latin typeface="Gill Sans" charset="0"/>
                <a:ea typeface="ＭＳ Ｐゴシック" pitchFamily="34" charset="-128"/>
              </a:rPr>
              <a:t>Facts about Correlation (2 of 2)</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609601" y="1809812"/>
                <a:ext cx="7848600" cy="4724400"/>
              </a:xfrm>
              <a:prstGeom prst="rect">
                <a:avLst/>
              </a:prstGeom>
            </p:spPr>
            <p:txBody>
              <a:bodyPr>
                <a:normAutofit fontScale="850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1200"/>
                  </a:spcAft>
                  <a:buNone/>
                </a:pPr>
                <a:r>
                  <a:rPr lang="en-US" sz="3000" dirty="0">
                    <a:solidFill>
                      <a:schemeClr val="tx1"/>
                    </a:solidFill>
                    <a:latin typeface="Arial" pitchFamily="34" charset="0"/>
                    <a:ea typeface="ＭＳ Ｐゴシック" pitchFamily="34" charset="-128"/>
                    <a:cs typeface="Arial" pitchFamily="34" charset="0"/>
                  </a:rPr>
                  <a:t>Cautions:</a:t>
                </a:r>
              </a:p>
              <a:p>
                <a:pPr marL="547688"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Correlation requires that both variables be quantitative, so it makes sense to do the arithmetic indicated by the formula for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𝑟</m:t>
                    </m:r>
                  </m:oMath>
                </a14:m>
                <a:r>
                  <a:rPr lang="en-US" sz="3000" dirty="0">
                    <a:solidFill>
                      <a:schemeClr val="tx1"/>
                    </a:solidFill>
                    <a:latin typeface="Arial" pitchFamily="34" charset="0"/>
                    <a:ea typeface="ＭＳ Ｐゴシック" pitchFamily="34" charset="-128"/>
                    <a:cs typeface="Arial" pitchFamily="34" charset="0"/>
                  </a:rPr>
                  <a:t>.</a:t>
                </a:r>
              </a:p>
              <a:p>
                <a:pPr marL="547688"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Correlation does not describe curved relationships between variables, no matter how strong the relationship is between them.</a:t>
                </a:r>
              </a:p>
              <a:p>
                <a:pPr marL="547688"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Correlation is not resistant; </a:t>
                </a:r>
                <a:r>
                  <a:rPr lang="en-US" sz="3000" i="1" dirty="0">
                    <a:solidFill>
                      <a:schemeClr val="tx1"/>
                    </a:solidFill>
                    <a:latin typeface="Arial" pitchFamily="34" charset="0"/>
                    <a:ea typeface="ＭＳ Ｐゴシック" pitchFamily="34" charset="-128"/>
                    <a:cs typeface="Arial" pitchFamily="34" charset="0"/>
                  </a:rPr>
                  <a:t>r</a:t>
                </a:r>
                <a:r>
                  <a:rPr lang="en-US" sz="3000" dirty="0">
                    <a:solidFill>
                      <a:schemeClr val="tx1"/>
                    </a:solidFill>
                    <a:latin typeface="Arial" pitchFamily="34" charset="0"/>
                    <a:ea typeface="ＭＳ Ｐゴシック" pitchFamily="34" charset="-128"/>
                    <a:cs typeface="Arial" pitchFamily="34" charset="0"/>
                  </a:rPr>
                  <a:t> is strongly affected by a few outlying observations.</a:t>
                </a:r>
              </a:p>
              <a:p>
                <a:pPr marL="547688"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Correlation is</a:t>
                </a:r>
                <a:r>
                  <a:rPr lang="en-US" sz="3000" b="1" i="1" dirty="0">
                    <a:solidFill>
                      <a:schemeClr val="tx1"/>
                    </a:solidFill>
                    <a:latin typeface="Arial" pitchFamily="34" charset="0"/>
                    <a:ea typeface="ＭＳ Ｐゴシック" pitchFamily="34" charset="-128"/>
                    <a:cs typeface="Arial" pitchFamily="34" charset="0"/>
                  </a:rPr>
                  <a:t> not</a:t>
                </a:r>
                <a:r>
                  <a:rPr lang="en-US" sz="3000" dirty="0">
                    <a:solidFill>
                      <a:schemeClr val="tx1"/>
                    </a:solidFill>
                    <a:latin typeface="Arial" pitchFamily="34" charset="0"/>
                    <a:ea typeface="ＭＳ Ｐゴシック" pitchFamily="34" charset="-128"/>
                    <a:cs typeface="Arial" pitchFamily="34" charset="0"/>
                  </a:rPr>
                  <a:t> a complete summary of two-variable data.</a:t>
                </a:r>
              </a:p>
            </p:txBody>
          </p:sp>
        </mc:Choice>
        <mc:Fallback xmlns="">
          <p:sp>
            <p:nvSpPr>
              <p:cNvPr id="5" name="Rectangle 3"/>
              <p:cNvSpPr txBox="1">
                <a:spLocks noRot="1" noChangeAspect="1" noMove="1" noResize="1" noEditPoints="1" noAdjustHandles="1" noChangeArrowheads="1" noChangeShapeType="1" noTextEdit="1"/>
              </p:cNvSpPr>
              <p:nvPr/>
            </p:nvSpPr>
            <p:spPr>
              <a:xfrm>
                <a:off x="609601" y="1809812"/>
                <a:ext cx="7848600" cy="4724400"/>
              </a:xfrm>
              <a:prstGeom prst="rect">
                <a:avLst/>
              </a:prstGeom>
              <a:blipFill>
                <a:blip r:embed="rId2"/>
                <a:stretch>
                  <a:fillRect l="-647" t="-2681" r="-647"/>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6BC99CA5-16F1-164E-AF17-54064D25E61D}"/>
              </a:ext>
            </a:extLst>
          </p:cNvPr>
          <p:cNvCxnSpPr>
            <a:cxnSpLocks/>
          </p:cNvCxnSpPr>
          <p:nvPr/>
        </p:nvCxnSpPr>
        <p:spPr>
          <a:xfrm>
            <a:off x="425958" y="1667974"/>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5D31F4C-A372-0142-93EB-65F275FFA014}"/>
              </a:ext>
            </a:extLst>
          </p:cNvPr>
          <p:cNvCxnSpPr>
            <a:cxnSpLocks/>
          </p:cNvCxnSpPr>
          <p:nvPr/>
        </p:nvCxnSpPr>
        <p:spPr>
          <a:xfrm>
            <a:off x="475680" y="6400230"/>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76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3F5BAEF5-6E02-EE4E-AD07-0F6D9A083DC6}"/>
              </a:ext>
            </a:extLst>
          </p:cNvPr>
          <p:cNvPicPr>
            <a:picLocks noChangeAspect="1"/>
          </p:cNvPicPr>
          <p:nvPr/>
        </p:nvPicPr>
        <p:blipFill>
          <a:blip r:embed="rId2"/>
          <a:stretch>
            <a:fillRect/>
          </a:stretch>
        </p:blipFill>
        <p:spPr>
          <a:xfrm>
            <a:off x="163629" y="279054"/>
            <a:ext cx="5613062" cy="6578946"/>
          </a:xfrm>
          <a:prstGeom prst="rect">
            <a:avLst/>
          </a:prstGeom>
        </p:spPr>
      </p:pic>
      <p:sp>
        <p:nvSpPr>
          <p:cNvPr id="6" name="TextBox 5">
            <a:extLst>
              <a:ext uri="{FF2B5EF4-FFF2-40B4-BE49-F238E27FC236}">
                <a16:creationId xmlns:a16="http://schemas.microsoft.com/office/drawing/2014/main" id="{765AE59C-1B82-2745-80DD-325515BCD28B}"/>
              </a:ext>
            </a:extLst>
          </p:cNvPr>
          <p:cNvSpPr txBox="1"/>
          <p:nvPr/>
        </p:nvSpPr>
        <p:spPr>
          <a:xfrm>
            <a:off x="5861786" y="2675822"/>
            <a:ext cx="2983832" cy="1077218"/>
          </a:xfrm>
          <a:prstGeom prst="rect">
            <a:avLst/>
          </a:prstGeom>
          <a:noFill/>
        </p:spPr>
        <p:txBody>
          <a:bodyPr wrap="square" rtlCol="0">
            <a:spAutoFit/>
          </a:bodyPr>
          <a:lstStyle/>
          <a:p>
            <a:r>
              <a:rPr lang="en-CA" sz="1600" dirty="0"/>
              <a:t>The scatterplots in </a:t>
            </a:r>
            <a:r>
              <a:rPr lang="en-CA" sz="1600" dirty="0">
                <a:solidFill>
                  <a:srgbClr val="0070C0"/>
                </a:solidFill>
                <a:hlinkClick r:id="rId3">
                  <a:extLst>
                    <a:ext uri="{A12FA001-AC4F-418D-AE19-62706E023703}">
                      <ahyp:hlinkClr xmlns:ahyp="http://schemas.microsoft.com/office/drawing/2018/hyperlinkcolor" val="tx"/>
                    </a:ext>
                  </a:extLst>
                </a:hlinkClick>
              </a:rPr>
              <a:t>Figure 4.6</a:t>
            </a:r>
            <a:r>
              <a:rPr lang="en-CA" sz="1600" dirty="0"/>
              <a:t> </a:t>
            </a:r>
          </a:p>
          <a:p>
            <a:r>
              <a:rPr lang="en-CA" sz="1600" dirty="0"/>
              <a:t>illustrate how values of </a:t>
            </a:r>
            <a:r>
              <a:rPr lang="en-CA" sz="1600" i="1" dirty="0"/>
              <a:t>r</a:t>
            </a:r>
            <a:r>
              <a:rPr lang="en-CA" sz="1600" dirty="0"/>
              <a:t> closer to 1 or -1 correspond to stronger linear relationships. </a:t>
            </a:r>
            <a:endParaRPr lang="en-US" sz="1600" dirty="0"/>
          </a:p>
        </p:txBody>
      </p:sp>
    </p:spTree>
    <p:extLst>
      <p:ext uri="{BB962C8B-B14F-4D97-AF65-F5344CB8AC3E}">
        <p14:creationId xmlns:p14="http://schemas.microsoft.com/office/powerpoint/2010/main" val="1961143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BE7E6614-34BE-8443-BA43-AE6812267C87}"/>
              </a:ext>
            </a:extLst>
          </p:cNvPr>
          <p:cNvPicPr>
            <a:picLocks noChangeAspect="1"/>
          </p:cNvPicPr>
          <p:nvPr/>
        </p:nvPicPr>
        <p:blipFill>
          <a:blip r:embed="rId2"/>
          <a:stretch>
            <a:fillRect/>
          </a:stretch>
        </p:blipFill>
        <p:spPr>
          <a:xfrm>
            <a:off x="1290788" y="1847784"/>
            <a:ext cx="3848100" cy="37592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CD0842-6E4A-8B49-89A0-64FCB4100076}"/>
                  </a:ext>
                </a:extLst>
              </p:cNvPr>
              <p:cNvSpPr txBox="1"/>
              <p:nvPr/>
            </p:nvSpPr>
            <p:spPr>
              <a:xfrm>
                <a:off x="5342895" y="2939080"/>
                <a:ext cx="3633623" cy="13345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Arial" pitchFamily="34" charset="0"/>
                        </a:rPr>
                        <m:t>𝑟</m:t>
                      </m:r>
                      <m:r>
                        <a:rPr lang="en-US" i="1">
                          <a:latin typeface="Cambria Math" panose="02040503050406030204" pitchFamily="18" charset="0"/>
                          <a:ea typeface="Cambria Math" panose="02040503050406030204" pitchFamily="18" charset="0"/>
                          <a:cs typeface="Arial" pitchFamily="34" charset="0"/>
                        </a:rPr>
                        <m:t>=</m:t>
                      </m:r>
                      <m:f>
                        <m:fPr>
                          <m:ctrlPr>
                            <a:rPr lang="en-US" i="1">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ea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−1</m:t>
                          </m:r>
                        </m:den>
                      </m:f>
                      <m:nary>
                        <m:naryPr>
                          <m:chr m:val="∑"/>
                          <m:subHide m:val="on"/>
                          <m:supHide m:val="on"/>
                          <m:ctrlPr>
                            <a:rPr lang="en-US" i="1">
                              <a:latin typeface="Cambria Math" panose="02040503050406030204" pitchFamily="18" charset="0"/>
                              <a:ea typeface="Cambria Math" panose="02040503050406030204" pitchFamily="18" charset="0"/>
                              <a:cs typeface="Arial" pitchFamily="34" charset="0"/>
                            </a:rPr>
                          </m:ctrlPr>
                        </m:naryPr>
                        <m:sub/>
                        <m:sup/>
                        <m:e>
                          <m:d>
                            <m:dPr>
                              <m:ctrlPr>
                                <a:rPr lang="en-US" i="1">
                                  <a:latin typeface="Cambria Math" panose="02040503050406030204" pitchFamily="18" charset="0"/>
                                  <a:ea typeface="Cambria Math" panose="02040503050406030204" pitchFamily="18" charset="0"/>
                                  <a:cs typeface="Arial" pitchFamily="34" charset="0"/>
                                </a:rPr>
                              </m:ctrlPr>
                            </m:dPr>
                            <m:e>
                              <m:f>
                                <m:fPr>
                                  <m:ctrlPr>
                                    <a:rPr lang="en-US" i="1">
                                      <a:latin typeface="Cambria Math" panose="02040503050406030204" pitchFamily="18" charset="0"/>
                                      <a:ea typeface="Cambria Math" panose="02040503050406030204" pitchFamily="18" charset="0"/>
                                      <a:cs typeface="Arial" pitchFamily="34" charset="0"/>
                                    </a:rPr>
                                  </m:ctrlPr>
                                </m:fPr>
                                <m:num>
                                  <m:sSub>
                                    <m:sSubPr>
                                      <m:ctrlPr>
                                        <a:rPr lang="en-US" i="1">
                                          <a:latin typeface="Cambria Math" panose="02040503050406030204" pitchFamily="18" charset="0"/>
                                          <a:ea typeface="Cambria Math" panose="02040503050406030204" pitchFamily="18" charset="0"/>
                                          <a:cs typeface="Arial" pitchFamily="34" charset="0"/>
                                        </a:rPr>
                                      </m:ctrlPr>
                                    </m:sSubPr>
                                    <m:e>
                                      <m:r>
                                        <a:rPr lang="en-US" i="1">
                                          <a:latin typeface="Cambria Math" panose="02040503050406030204" pitchFamily="18" charset="0"/>
                                          <a:ea typeface="Cambria Math" panose="02040503050406030204" pitchFamily="18" charset="0"/>
                                          <a:cs typeface="Arial" pitchFamily="34" charset="0"/>
                                        </a:rPr>
                                        <m:t>𝑥</m:t>
                                      </m:r>
                                    </m:e>
                                    <m:sub>
                                      <m:r>
                                        <a:rPr lang="en-US" i="1">
                                          <a:latin typeface="Cambria Math" panose="02040503050406030204" pitchFamily="18" charset="0"/>
                                          <a:ea typeface="Cambria Math" panose="02040503050406030204" pitchFamily="18" charset="0"/>
                                          <a:cs typeface="Arial" pitchFamily="34" charset="0"/>
                                        </a:rPr>
                                        <m:t>𝑖</m:t>
                                      </m:r>
                                    </m:sub>
                                  </m:sSub>
                                  <m:r>
                                    <a:rPr lang="en-US" i="1">
                                      <a:latin typeface="Cambria Math" panose="02040503050406030204" pitchFamily="18" charset="0"/>
                                      <a:ea typeface="Cambria Math" panose="02040503050406030204" pitchFamily="18" charset="0"/>
                                      <a:cs typeface="Arial" pitchFamily="34" charset="0"/>
                                    </a:rPr>
                                    <m:t>−</m:t>
                                  </m:r>
                                  <m:bar>
                                    <m:barPr>
                                      <m:pos m:val="top"/>
                                      <m:ctrlPr>
                                        <a:rPr lang="en-US" i="1">
                                          <a:latin typeface="Cambria Math" panose="02040503050406030204" pitchFamily="18" charset="0"/>
                                          <a:ea typeface="Cambria Math" panose="02040503050406030204" pitchFamily="18" charset="0"/>
                                          <a:cs typeface="Arial" pitchFamily="34" charset="0"/>
                                        </a:rPr>
                                      </m:ctrlPr>
                                    </m:barPr>
                                    <m:e>
                                      <m:r>
                                        <a:rPr lang="en-US" i="1">
                                          <a:latin typeface="Cambria Math" panose="02040503050406030204" pitchFamily="18" charset="0"/>
                                          <a:ea typeface="Cambria Math" panose="02040503050406030204" pitchFamily="18" charset="0"/>
                                          <a:cs typeface="Arial" pitchFamily="34" charset="0"/>
                                        </a:rPr>
                                        <m:t>𝑥</m:t>
                                      </m:r>
                                    </m:e>
                                  </m:bar>
                                </m:num>
                                <m:den>
                                  <m:sSub>
                                    <m:sSubPr>
                                      <m:ctrlPr>
                                        <a:rPr lang="en-US" i="1">
                                          <a:latin typeface="Cambria Math" panose="02040503050406030204" pitchFamily="18" charset="0"/>
                                          <a:ea typeface="Cambria Math" panose="02040503050406030204" pitchFamily="18" charset="0"/>
                                          <a:cs typeface="Arial" pitchFamily="34" charset="0"/>
                                        </a:rPr>
                                      </m:ctrlPr>
                                    </m:sSubPr>
                                    <m:e>
                                      <m:r>
                                        <a:rPr lang="en-US" i="1">
                                          <a:latin typeface="Cambria Math" panose="02040503050406030204" pitchFamily="18" charset="0"/>
                                          <a:ea typeface="Cambria Math" panose="02040503050406030204" pitchFamily="18" charset="0"/>
                                          <a:cs typeface="Arial" pitchFamily="34" charset="0"/>
                                        </a:rPr>
                                        <m:t>𝑠</m:t>
                                      </m:r>
                                    </m:e>
                                    <m:sub>
                                      <m:r>
                                        <a:rPr lang="en-US" i="1">
                                          <a:latin typeface="Cambria Math" panose="02040503050406030204" pitchFamily="18" charset="0"/>
                                          <a:ea typeface="Cambria Math" panose="02040503050406030204" pitchFamily="18" charset="0"/>
                                          <a:cs typeface="Arial" pitchFamily="34" charset="0"/>
                                        </a:rPr>
                                        <m:t>𝑥</m:t>
                                      </m:r>
                                    </m:sub>
                                  </m:sSub>
                                </m:den>
                              </m:f>
                            </m:e>
                          </m:d>
                          <m:d>
                            <m:dPr>
                              <m:ctrlPr>
                                <a:rPr lang="en-US" i="1">
                                  <a:latin typeface="Cambria Math" panose="02040503050406030204" pitchFamily="18" charset="0"/>
                                  <a:ea typeface="Cambria Math" panose="02040503050406030204" pitchFamily="18" charset="0"/>
                                  <a:cs typeface="Arial" pitchFamily="34" charset="0"/>
                                </a:rPr>
                              </m:ctrlPr>
                            </m:dPr>
                            <m:e>
                              <m:f>
                                <m:fPr>
                                  <m:ctrlPr>
                                    <a:rPr lang="en-US" i="1">
                                      <a:latin typeface="Cambria Math" panose="02040503050406030204" pitchFamily="18" charset="0"/>
                                      <a:ea typeface="Cambria Math" panose="02040503050406030204" pitchFamily="18" charset="0"/>
                                      <a:cs typeface="Arial" pitchFamily="34" charset="0"/>
                                    </a:rPr>
                                  </m:ctrlPr>
                                </m:fPr>
                                <m:num>
                                  <m:sSub>
                                    <m:sSubPr>
                                      <m:ctrlPr>
                                        <a:rPr lang="en-US" i="1">
                                          <a:latin typeface="Cambria Math" panose="02040503050406030204" pitchFamily="18" charset="0"/>
                                          <a:ea typeface="Cambria Math" panose="02040503050406030204" pitchFamily="18" charset="0"/>
                                          <a:cs typeface="Arial" pitchFamily="34" charset="0"/>
                                        </a:rPr>
                                      </m:ctrlPr>
                                    </m:sSubPr>
                                    <m:e>
                                      <m:r>
                                        <a:rPr lang="en-US" i="1">
                                          <a:latin typeface="Cambria Math" panose="02040503050406030204" pitchFamily="18" charset="0"/>
                                          <a:ea typeface="Cambria Math" panose="02040503050406030204" pitchFamily="18" charset="0"/>
                                          <a:cs typeface="Arial" pitchFamily="34" charset="0"/>
                                        </a:rPr>
                                        <m:t>𝑦</m:t>
                                      </m:r>
                                    </m:e>
                                    <m:sub>
                                      <m:r>
                                        <a:rPr lang="en-US" i="1">
                                          <a:latin typeface="Cambria Math" panose="02040503050406030204" pitchFamily="18" charset="0"/>
                                          <a:ea typeface="Cambria Math" panose="02040503050406030204" pitchFamily="18" charset="0"/>
                                          <a:cs typeface="Arial" pitchFamily="34" charset="0"/>
                                        </a:rPr>
                                        <m:t>𝑖</m:t>
                                      </m:r>
                                    </m:sub>
                                  </m:sSub>
                                  <m:r>
                                    <a:rPr lang="en-US" i="1">
                                      <a:latin typeface="Cambria Math" panose="02040503050406030204" pitchFamily="18" charset="0"/>
                                      <a:ea typeface="Cambria Math" panose="02040503050406030204" pitchFamily="18" charset="0"/>
                                      <a:cs typeface="Arial" pitchFamily="34" charset="0"/>
                                    </a:rPr>
                                    <m:t>−</m:t>
                                  </m:r>
                                  <m:bar>
                                    <m:barPr>
                                      <m:pos m:val="top"/>
                                      <m:ctrlPr>
                                        <a:rPr lang="en-US" i="1">
                                          <a:latin typeface="Cambria Math" panose="02040503050406030204" pitchFamily="18" charset="0"/>
                                          <a:ea typeface="Cambria Math" panose="02040503050406030204" pitchFamily="18" charset="0"/>
                                          <a:cs typeface="Arial" pitchFamily="34" charset="0"/>
                                        </a:rPr>
                                      </m:ctrlPr>
                                    </m:barPr>
                                    <m:e>
                                      <m:r>
                                        <a:rPr lang="en-US" i="1">
                                          <a:latin typeface="Cambria Math" panose="02040503050406030204" pitchFamily="18" charset="0"/>
                                          <a:ea typeface="Cambria Math" panose="02040503050406030204" pitchFamily="18" charset="0"/>
                                          <a:cs typeface="Arial" pitchFamily="34" charset="0"/>
                                        </a:rPr>
                                        <m:t>𝑦</m:t>
                                      </m:r>
                                    </m:e>
                                  </m:bar>
                                </m:num>
                                <m:den>
                                  <m:sSub>
                                    <m:sSubPr>
                                      <m:ctrlPr>
                                        <a:rPr lang="en-US" i="1">
                                          <a:latin typeface="Cambria Math" panose="02040503050406030204" pitchFamily="18" charset="0"/>
                                          <a:ea typeface="Cambria Math" panose="02040503050406030204" pitchFamily="18" charset="0"/>
                                          <a:cs typeface="Arial" pitchFamily="34" charset="0"/>
                                        </a:rPr>
                                      </m:ctrlPr>
                                    </m:sSubPr>
                                    <m:e>
                                      <m:r>
                                        <a:rPr lang="en-US" i="1">
                                          <a:latin typeface="Cambria Math" panose="02040503050406030204" pitchFamily="18" charset="0"/>
                                          <a:ea typeface="Cambria Math" panose="02040503050406030204" pitchFamily="18" charset="0"/>
                                          <a:cs typeface="Arial" pitchFamily="34" charset="0"/>
                                        </a:rPr>
                                        <m:t>𝑠</m:t>
                                      </m:r>
                                    </m:e>
                                    <m:sub>
                                      <m:r>
                                        <a:rPr lang="en-US" i="1">
                                          <a:latin typeface="Cambria Math" panose="02040503050406030204" pitchFamily="18" charset="0"/>
                                          <a:ea typeface="Cambria Math" panose="02040503050406030204" pitchFamily="18" charset="0"/>
                                          <a:cs typeface="Arial" pitchFamily="34" charset="0"/>
                                        </a:rPr>
                                        <m:t>𝑦</m:t>
                                      </m:r>
                                    </m:sub>
                                  </m:sSub>
                                </m:den>
                              </m:f>
                            </m:e>
                          </m:d>
                        </m:e>
                      </m:nary>
                    </m:oMath>
                  </m:oMathPara>
                </a14:m>
                <a:endParaRPr lang="en-US" dirty="0">
                  <a:cs typeface="Arial" pitchFamily="34" charset="0"/>
                </a:endParaRPr>
              </a:p>
              <a:p>
                <a:endParaRPr lang="en-US" dirty="0"/>
              </a:p>
              <a:p>
                <a:r>
                  <a:rPr lang="en-US" i="1" dirty="0"/>
                  <a:t>	r </a:t>
                </a:r>
                <a:r>
                  <a:rPr lang="en-US" dirty="0"/>
                  <a:t>= 0.919</a:t>
                </a:r>
              </a:p>
            </p:txBody>
          </p:sp>
        </mc:Choice>
        <mc:Fallback xmlns="">
          <p:sp>
            <p:nvSpPr>
              <p:cNvPr id="6" name="TextBox 5">
                <a:extLst>
                  <a:ext uri="{FF2B5EF4-FFF2-40B4-BE49-F238E27FC236}">
                    <a16:creationId xmlns:a16="http://schemas.microsoft.com/office/drawing/2014/main" id="{DDCD0842-6E4A-8B49-89A0-64FCB4100076}"/>
                  </a:ext>
                </a:extLst>
              </p:cNvPr>
              <p:cNvSpPr txBox="1">
                <a:spLocks noRot="1" noChangeAspect="1" noMove="1" noResize="1" noEditPoints="1" noAdjustHandles="1" noChangeArrowheads="1" noChangeShapeType="1" noTextEdit="1"/>
              </p:cNvSpPr>
              <p:nvPr/>
            </p:nvSpPr>
            <p:spPr>
              <a:xfrm>
                <a:off x="5342895" y="2939080"/>
                <a:ext cx="3633623" cy="1334533"/>
              </a:xfrm>
              <a:prstGeom prst="rect">
                <a:avLst/>
              </a:prstGeom>
              <a:blipFill>
                <a:blip r:embed="rId3"/>
                <a:stretch>
                  <a:fillRect t="-68868" b="-5754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16A3798-5F8A-A242-B3FF-EEA68CD8D1B3}"/>
              </a:ext>
            </a:extLst>
          </p:cNvPr>
          <p:cNvSpPr txBox="1"/>
          <p:nvPr/>
        </p:nvSpPr>
        <p:spPr>
          <a:xfrm>
            <a:off x="1290788" y="5606984"/>
            <a:ext cx="1569660" cy="369332"/>
          </a:xfrm>
          <a:prstGeom prst="rect">
            <a:avLst/>
          </a:prstGeom>
          <a:noFill/>
        </p:spPr>
        <p:txBody>
          <a:bodyPr wrap="none" rtlCol="0">
            <a:spAutoFit/>
          </a:bodyPr>
          <a:lstStyle/>
          <a:p>
            <a:r>
              <a:rPr lang="en-US" dirty="0"/>
              <a:t>Figure 4.7 (a)</a:t>
            </a:r>
          </a:p>
        </p:txBody>
      </p:sp>
    </p:spTree>
    <p:extLst>
      <p:ext uri="{BB962C8B-B14F-4D97-AF65-F5344CB8AC3E}">
        <p14:creationId xmlns:p14="http://schemas.microsoft.com/office/powerpoint/2010/main" val="3545000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6A3798-5F8A-A242-B3FF-EEA68CD8D1B3}"/>
              </a:ext>
            </a:extLst>
          </p:cNvPr>
          <p:cNvSpPr txBox="1"/>
          <p:nvPr/>
        </p:nvSpPr>
        <p:spPr>
          <a:xfrm>
            <a:off x="6256422" y="2392146"/>
            <a:ext cx="2261938" cy="923330"/>
          </a:xfrm>
          <a:prstGeom prst="rect">
            <a:avLst/>
          </a:prstGeom>
          <a:noFill/>
        </p:spPr>
        <p:txBody>
          <a:bodyPr wrap="square" rtlCol="0">
            <a:spAutoFit/>
          </a:bodyPr>
          <a:lstStyle/>
          <a:p>
            <a:r>
              <a:rPr lang="en-US" dirty="0"/>
              <a:t>Example from Figure 4.7 (a) in Python</a:t>
            </a:r>
          </a:p>
        </p:txBody>
      </p:sp>
      <p:pic>
        <p:nvPicPr>
          <p:cNvPr id="3" name="Picture 2" descr="Chart, scatter chart&#10;&#10;Description automatically generated">
            <a:extLst>
              <a:ext uri="{FF2B5EF4-FFF2-40B4-BE49-F238E27FC236}">
                <a16:creationId xmlns:a16="http://schemas.microsoft.com/office/drawing/2014/main" id="{BA07F7E9-D289-2646-BDDE-E8495DBFE53E}"/>
              </a:ext>
            </a:extLst>
          </p:cNvPr>
          <p:cNvPicPr>
            <a:picLocks noChangeAspect="1"/>
          </p:cNvPicPr>
          <p:nvPr/>
        </p:nvPicPr>
        <p:blipFill>
          <a:blip r:embed="rId2"/>
          <a:stretch>
            <a:fillRect/>
          </a:stretch>
        </p:blipFill>
        <p:spPr>
          <a:xfrm>
            <a:off x="260083" y="241136"/>
            <a:ext cx="5505451" cy="6375728"/>
          </a:xfrm>
          <a:prstGeom prst="rect">
            <a:avLst/>
          </a:prstGeom>
        </p:spPr>
      </p:pic>
      <p:sp>
        <p:nvSpPr>
          <p:cNvPr id="4" name="Rectangle 3">
            <a:extLst>
              <a:ext uri="{FF2B5EF4-FFF2-40B4-BE49-F238E27FC236}">
                <a16:creationId xmlns:a16="http://schemas.microsoft.com/office/drawing/2014/main" id="{D6D0C454-6A70-BA4F-81A3-5D8D6E7E19BC}"/>
              </a:ext>
            </a:extLst>
          </p:cNvPr>
          <p:cNvSpPr/>
          <p:nvPr/>
        </p:nvSpPr>
        <p:spPr>
          <a:xfrm>
            <a:off x="991402" y="6352674"/>
            <a:ext cx="1636295" cy="336884"/>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879B61B-091D-804E-AFD4-D7E2EAE55C98}"/>
              </a:ext>
            </a:extLst>
          </p:cNvPr>
          <p:cNvCxnSpPr>
            <a:cxnSpLocks/>
            <a:endCxn id="10" idx="1"/>
          </p:cNvCxnSpPr>
          <p:nvPr/>
        </p:nvCxnSpPr>
        <p:spPr>
          <a:xfrm flipV="1">
            <a:off x="2627697" y="6504892"/>
            <a:ext cx="3605171" cy="16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8F88AD2-CB76-B346-9447-C7AF0294FCD6}"/>
              </a:ext>
            </a:extLst>
          </p:cNvPr>
          <p:cNvSpPr/>
          <p:nvPr/>
        </p:nvSpPr>
        <p:spPr>
          <a:xfrm>
            <a:off x="6232868" y="6320226"/>
            <a:ext cx="1101584" cy="369332"/>
          </a:xfrm>
          <a:prstGeom prst="rect">
            <a:avLst/>
          </a:prstGeom>
        </p:spPr>
        <p:txBody>
          <a:bodyPr wrap="none">
            <a:spAutoFit/>
          </a:bodyPr>
          <a:lstStyle/>
          <a:p>
            <a:r>
              <a:rPr lang="en-US" i="1" dirty="0"/>
              <a:t>r </a:t>
            </a:r>
            <a:r>
              <a:rPr lang="en-US" dirty="0"/>
              <a:t>= 0.919</a:t>
            </a:r>
          </a:p>
        </p:txBody>
      </p:sp>
    </p:spTree>
    <p:extLst>
      <p:ext uri="{BB962C8B-B14F-4D97-AF65-F5344CB8AC3E}">
        <p14:creationId xmlns:p14="http://schemas.microsoft.com/office/powerpoint/2010/main" val="3051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685800" y="602375"/>
            <a:ext cx="7772400" cy="914400"/>
          </a:xfrm>
        </p:spPr>
        <p:txBody>
          <a:bodyPr/>
          <a:lstStyle/>
          <a:p>
            <a:pPr eaLnBrk="1" hangingPunct="1"/>
            <a:r>
              <a:rPr lang="en-US" dirty="0">
                <a:latin typeface="Gill Sans" charset="0"/>
                <a:ea typeface="ＭＳ Ｐゴシック" pitchFamily="34" charset="-128"/>
              </a:rPr>
              <a:t>In Chapter 4, we cover …</a:t>
            </a:r>
          </a:p>
        </p:txBody>
      </p:sp>
      <p:sp>
        <p:nvSpPr>
          <p:cNvPr id="12292" name="Rectangle 3"/>
          <p:cNvSpPr>
            <a:spLocks noGrp="1" noChangeArrowheads="1"/>
          </p:cNvSpPr>
          <p:nvPr>
            <p:ph idx="1"/>
          </p:nvPr>
        </p:nvSpPr>
        <p:spPr>
          <a:xfrm>
            <a:off x="609600" y="1803400"/>
            <a:ext cx="8302625" cy="4833938"/>
          </a:xfrm>
        </p:spPr>
        <p:txBody>
          <a:bodyPr/>
          <a:lstStyle/>
          <a:p>
            <a:pPr eaLnBrk="1" hangingPunct="1">
              <a:spcAft>
                <a:spcPts val="1200"/>
              </a:spcAft>
            </a:pPr>
            <a:r>
              <a:rPr lang="en-US" sz="3000" dirty="0">
                <a:latin typeface="Arial" pitchFamily="34" charset="0"/>
                <a:ea typeface="ＭＳ Ｐゴシック" pitchFamily="34" charset="-128"/>
                <a:cs typeface="Arial" pitchFamily="34" charset="0"/>
              </a:rPr>
              <a:t>Explanatory and response variables</a:t>
            </a:r>
          </a:p>
          <a:p>
            <a:pPr eaLnBrk="1" hangingPunct="1">
              <a:spcAft>
                <a:spcPts val="1200"/>
              </a:spcAft>
            </a:pPr>
            <a:r>
              <a:rPr lang="en-US" sz="3000" dirty="0">
                <a:latin typeface="Arial" pitchFamily="34" charset="0"/>
                <a:ea typeface="ＭＳ Ｐゴシック" pitchFamily="34" charset="-128"/>
                <a:cs typeface="Arial" pitchFamily="34" charset="0"/>
              </a:rPr>
              <a:t>Displaying relationships: Scatterplots</a:t>
            </a:r>
          </a:p>
          <a:p>
            <a:pPr eaLnBrk="1" hangingPunct="1">
              <a:spcAft>
                <a:spcPts val="1200"/>
              </a:spcAft>
            </a:pPr>
            <a:r>
              <a:rPr lang="en-US" sz="3000" dirty="0">
                <a:latin typeface="Arial" pitchFamily="34" charset="0"/>
                <a:ea typeface="ＭＳ Ｐゴシック" pitchFamily="34" charset="-128"/>
                <a:cs typeface="Arial" pitchFamily="34" charset="0"/>
              </a:rPr>
              <a:t>Interpreting scatterplots</a:t>
            </a:r>
          </a:p>
          <a:p>
            <a:pPr eaLnBrk="1" hangingPunct="1">
              <a:spcAft>
                <a:spcPts val="1200"/>
              </a:spcAft>
            </a:pPr>
            <a:r>
              <a:rPr lang="en-US" sz="3000" dirty="0">
                <a:latin typeface="Arial" pitchFamily="34" charset="0"/>
                <a:ea typeface="ＭＳ Ｐゴシック" pitchFamily="34" charset="-128"/>
                <a:cs typeface="Arial" pitchFamily="34" charset="0"/>
              </a:rPr>
              <a:t>Adding categorical variables to scatterplots</a:t>
            </a:r>
          </a:p>
          <a:p>
            <a:pPr eaLnBrk="1" hangingPunct="1">
              <a:spcAft>
                <a:spcPts val="1200"/>
              </a:spcAft>
            </a:pPr>
            <a:r>
              <a:rPr lang="en-US" sz="3000" dirty="0">
                <a:latin typeface="Arial" pitchFamily="34" charset="0"/>
                <a:ea typeface="ＭＳ Ｐゴシック" pitchFamily="34" charset="-128"/>
                <a:cs typeface="Arial" pitchFamily="34" charset="0"/>
              </a:rPr>
              <a:t>Measuring linear association: Correlation</a:t>
            </a:r>
          </a:p>
          <a:p>
            <a:pPr eaLnBrk="1" hangingPunct="1">
              <a:spcAft>
                <a:spcPts val="1200"/>
              </a:spcAft>
            </a:pPr>
            <a:r>
              <a:rPr lang="en-US" sz="3000" dirty="0">
                <a:latin typeface="Arial" pitchFamily="34" charset="0"/>
                <a:ea typeface="ＭＳ Ｐゴシック" pitchFamily="34" charset="-128"/>
                <a:cs typeface="Arial" pitchFamily="34" charset="0"/>
              </a:rPr>
              <a:t>Facts about correlation</a:t>
            </a:r>
          </a:p>
        </p:txBody>
      </p:sp>
    </p:spTree>
    <p:extLst>
      <p:ext uri="{BB962C8B-B14F-4D97-AF65-F5344CB8AC3E}">
        <p14:creationId xmlns:p14="http://schemas.microsoft.com/office/powerpoint/2010/main" val="352703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663255" y="851023"/>
            <a:ext cx="7772400" cy="1312663"/>
          </a:xfrm>
        </p:spPr>
        <p:txBody>
          <a:bodyPr>
            <a:normAutofit fontScale="90000"/>
          </a:bodyPr>
          <a:lstStyle/>
          <a:p>
            <a:r>
              <a:rPr lang="en-US" dirty="0">
                <a:latin typeface="Gill Sans" charset="0"/>
                <a:ea typeface="ＭＳ Ｐゴシック" pitchFamily="34" charset="-128"/>
              </a:rPr>
              <a:t>Response Variables and Explanatory Variables</a:t>
            </a:r>
          </a:p>
        </p:txBody>
      </p:sp>
      <p:sp>
        <p:nvSpPr>
          <p:cNvPr id="12292" name="Rectangle 3" descr="The rectangular shape highlights the data related to  &quot;Response variable&quot; and &quot;Explanatory variable&quot;"/>
          <p:cNvSpPr>
            <a:spLocks noGrp="1" noChangeArrowheads="1"/>
          </p:cNvSpPr>
          <p:nvPr>
            <p:ph idx="1"/>
          </p:nvPr>
        </p:nvSpPr>
        <p:spPr>
          <a:xfrm>
            <a:off x="736347" y="2749477"/>
            <a:ext cx="7848600" cy="2410994"/>
          </a:xfrm>
        </p:spPr>
        <p:txBody>
          <a:bodyPr>
            <a:noAutofit/>
          </a:bodyPr>
          <a:lstStyle/>
          <a:p>
            <a:pPr marL="0" indent="0">
              <a:spcAft>
                <a:spcPts val="1200"/>
              </a:spcAft>
              <a:buNone/>
            </a:pPr>
            <a:r>
              <a:rPr lang="en-US" sz="3200" dirty="0">
                <a:latin typeface="Arial" pitchFamily="34" charset="0"/>
                <a:ea typeface="ＭＳ Ｐゴシック" pitchFamily="34" charset="-128"/>
                <a:cs typeface="Arial" pitchFamily="34" charset="0"/>
              </a:rPr>
              <a:t>A </a:t>
            </a:r>
            <a:r>
              <a:rPr lang="en-US" sz="3200" b="1" dirty="0">
                <a:solidFill>
                  <a:srgbClr val="A20000"/>
                </a:solidFill>
                <a:latin typeface="Arial" pitchFamily="34" charset="0"/>
                <a:ea typeface="ＭＳ Ｐゴシック" pitchFamily="34" charset="-128"/>
                <a:cs typeface="Arial" pitchFamily="34" charset="0"/>
              </a:rPr>
              <a:t>response variable </a:t>
            </a:r>
            <a:r>
              <a:rPr lang="en-US" sz="3200" dirty="0">
                <a:latin typeface="Arial" pitchFamily="34" charset="0"/>
                <a:ea typeface="ＭＳ Ｐゴシック" pitchFamily="34" charset="-128"/>
                <a:cs typeface="Arial" pitchFamily="34" charset="0"/>
              </a:rPr>
              <a:t>measures an outcome of a study.</a:t>
            </a:r>
          </a:p>
          <a:p>
            <a:pPr marL="0" indent="0">
              <a:spcAft>
                <a:spcPts val="1200"/>
              </a:spcAft>
              <a:buNone/>
            </a:pPr>
            <a:r>
              <a:rPr lang="en-US" sz="3200" dirty="0">
                <a:latin typeface="Arial" pitchFamily="34" charset="0"/>
                <a:ea typeface="ＭＳ Ｐゴシック" pitchFamily="34" charset="-128"/>
                <a:cs typeface="Arial" pitchFamily="34" charset="0"/>
              </a:rPr>
              <a:t>An </a:t>
            </a:r>
            <a:r>
              <a:rPr lang="en-US" sz="3200" b="1" dirty="0">
                <a:solidFill>
                  <a:srgbClr val="A20000"/>
                </a:solidFill>
                <a:latin typeface="Arial" pitchFamily="34" charset="0"/>
                <a:ea typeface="ＭＳ Ｐゴシック" pitchFamily="34" charset="-128"/>
                <a:cs typeface="Arial" pitchFamily="34" charset="0"/>
              </a:rPr>
              <a:t>explanatory variable </a:t>
            </a:r>
            <a:r>
              <a:rPr lang="en-US" sz="3200" dirty="0">
                <a:latin typeface="Arial" pitchFamily="34" charset="0"/>
                <a:ea typeface="ＭＳ Ｐゴシック" pitchFamily="34" charset="-128"/>
                <a:cs typeface="Arial" pitchFamily="34" charset="0"/>
              </a:rPr>
              <a:t>may explain or influence changes in a response variable.</a:t>
            </a:r>
          </a:p>
        </p:txBody>
      </p:sp>
      <p:cxnSp>
        <p:nvCxnSpPr>
          <p:cNvPr id="5" name="Straight Connector 4">
            <a:extLst>
              <a:ext uri="{FF2B5EF4-FFF2-40B4-BE49-F238E27FC236}">
                <a16:creationId xmlns:a16="http://schemas.microsoft.com/office/drawing/2014/main" id="{3F49ED55-2D67-3A49-AE4D-8ECD16666260}"/>
              </a:ext>
            </a:extLst>
          </p:cNvPr>
          <p:cNvCxnSpPr/>
          <p:nvPr/>
        </p:nvCxnSpPr>
        <p:spPr>
          <a:xfrm>
            <a:off x="621017" y="2670666"/>
            <a:ext cx="796393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3DE6080-E9C4-4048-B80A-E730CD81A34B}"/>
              </a:ext>
            </a:extLst>
          </p:cNvPr>
          <p:cNvCxnSpPr/>
          <p:nvPr/>
        </p:nvCxnSpPr>
        <p:spPr>
          <a:xfrm>
            <a:off x="621017" y="5229339"/>
            <a:ext cx="796393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4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85800" y="152400"/>
            <a:ext cx="7772400" cy="1219200"/>
          </a:xfrm>
        </p:spPr>
        <p:txBody>
          <a:bodyPr/>
          <a:lstStyle/>
          <a:p>
            <a:pPr eaLnBrk="1" hangingPunct="1"/>
            <a:r>
              <a:rPr lang="en-US" sz="4000" dirty="0">
                <a:latin typeface="Gill Sans" charset="0"/>
                <a:ea typeface="ＭＳ Ｐゴシック" pitchFamily="34" charset="-128"/>
              </a:rPr>
              <a:t>Scatterplot (1 of 3)</a:t>
            </a:r>
          </a:p>
        </p:txBody>
      </p:sp>
      <mc:AlternateContent xmlns:mc="http://schemas.openxmlformats.org/markup-compatibility/2006" xmlns:a14="http://schemas.microsoft.com/office/drawing/2010/main">
        <mc:Choice Requires="a14">
          <p:sp>
            <p:nvSpPr>
              <p:cNvPr id="9" name="Rectangle 3"/>
              <p:cNvSpPr>
                <a:spLocks noGrp="1" noChangeArrowheads="1"/>
              </p:cNvSpPr>
              <p:nvPr>
                <p:ph sz="quarter" idx="2"/>
              </p:nvPr>
            </p:nvSpPr>
            <p:spPr>
              <a:xfrm>
                <a:off x="384149" y="1493823"/>
                <a:ext cx="8243803" cy="4833825"/>
              </a:xfrm>
            </p:spPr>
            <p:txBody>
              <a:bodyPr>
                <a:normAutofit fontScale="25000" lnSpcReduction="20000"/>
              </a:bodyPr>
              <a:lstStyle/>
              <a:p>
                <a:pPr>
                  <a:lnSpc>
                    <a:spcPct val="120000"/>
                  </a:lnSpc>
                  <a:spcBef>
                    <a:spcPts val="0"/>
                  </a:spcBef>
                  <a:spcAft>
                    <a:spcPts val="1200"/>
                  </a:spcAft>
                </a:pPr>
                <a:r>
                  <a:rPr lang="en-US" sz="8800" dirty="0">
                    <a:solidFill>
                      <a:schemeClr val="tx1"/>
                    </a:solidFill>
                    <a:latin typeface="Arial" pitchFamily="34" charset="0"/>
                    <a:ea typeface="ＭＳ Ｐゴシック" pitchFamily="34" charset="-128"/>
                    <a:cs typeface="Arial" pitchFamily="34" charset="0"/>
                  </a:rPr>
                  <a:t>The most useful graph for displaying the relationship between two quantitative variables is a </a:t>
                </a:r>
                <a:r>
                  <a:rPr lang="en-US" sz="8800" b="1" dirty="0">
                    <a:solidFill>
                      <a:srgbClr val="A20000"/>
                    </a:solidFill>
                    <a:latin typeface="Arial" pitchFamily="34" charset="0"/>
                    <a:ea typeface="ＭＳ Ｐゴシック" pitchFamily="34" charset="-128"/>
                    <a:cs typeface="Arial" pitchFamily="34" charset="0"/>
                  </a:rPr>
                  <a:t>scatterplot</a:t>
                </a:r>
                <a:r>
                  <a:rPr lang="en-US" sz="8800" dirty="0">
                    <a:solidFill>
                      <a:schemeClr val="tx1"/>
                    </a:solidFill>
                    <a:latin typeface="Arial" pitchFamily="34" charset="0"/>
                    <a:ea typeface="ＭＳ Ｐゴシック" pitchFamily="34" charset="-128"/>
                    <a:cs typeface="Arial" pitchFamily="34" charset="0"/>
                  </a:rPr>
                  <a:t>. </a:t>
                </a:r>
                <a:endParaRPr lang="en-US" sz="8800" dirty="0">
                  <a:latin typeface="Arial" pitchFamily="34" charset="0"/>
                  <a:ea typeface="ＭＳ Ｐゴシック" pitchFamily="34" charset="-128"/>
                  <a:cs typeface="Arial" pitchFamily="34" charset="0"/>
                </a:endParaRPr>
              </a:p>
              <a:p>
                <a:pPr>
                  <a:lnSpc>
                    <a:spcPct val="120000"/>
                  </a:lnSpc>
                  <a:spcBef>
                    <a:spcPts val="0"/>
                  </a:spcBef>
                  <a:spcAft>
                    <a:spcPts val="1200"/>
                  </a:spcAft>
                </a:pPr>
                <a:r>
                  <a:rPr lang="en-US" sz="8800" dirty="0">
                    <a:latin typeface="Arial" pitchFamily="34" charset="0"/>
                    <a:ea typeface="ＭＳ Ｐゴシック" pitchFamily="34" charset="-128"/>
                    <a:cs typeface="Arial" pitchFamily="34" charset="0"/>
                  </a:rPr>
                  <a:t>A </a:t>
                </a:r>
                <a:r>
                  <a:rPr lang="en-US" sz="8800" b="1" dirty="0">
                    <a:latin typeface="Arial" pitchFamily="34" charset="0"/>
                    <a:ea typeface="ＭＳ Ｐゴシック" pitchFamily="34" charset="-128"/>
                    <a:cs typeface="Arial" pitchFamily="34" charset="0"/>
                  </a:rPr>
                  <a:t>scatterplot</a:t>
                </a:r>
                <a:r>
                  <a:rPr lang="en-US" sz="8800" dirty="0">
                    <a:latin typeface="Arial" pitchFamily="34" charset="0"/>
                    <a:ea typeface="ＭＳ Ｐゴシック" pitchFamily="34" charset="-128"/>
                    <a:cs typeface="Arial" pitchFamily="34" charset="0"/>
                  </a:rPr>
                  <a:t> shows the relationship between two quantitative variables that are measured on the same individuals. The values of one variable appear on the horizontal axis, and the values of the other variable appear on the vertical axis. Each individual in the data appears as the point in the plot fixed by the values of both variables for that individual.</a:t>
                </a:r>
              </a:p>
              <a:p>
                <a:pPr>
                  <a:lnSpc>
                    <a:spcPct val="120000"/>
                  </a:lnSpc>
                  <a:spcAft>
                    <a:spcPts val="1200"/>
                  </a:spcAft>
                </a:pPr>
                <a:r>
                  <a:rPr lang="en-US" sz="8800" dirty="0">
                    <a:latin typeface="Arial" pitchFamily="34" charset="0"/>
                    <a:ea typeface="ＭＳ Ｐゴシック" pitchFamily="34" charset="-128"/>
                    <a:cs typeface="Arial" pitchFamily="34" charset="0"/>
                  </a:rPr>
                  <a:t>Always plot the explanatory variable, if there is one, on the horizontal axis (the </a:t>
                </a:r>
                <a14:m>
                  <m:oMath xmlns:m="http://schemas.openxmlformats.org/officeDocument/2006/math">
                    <m:r>
                      <a:rPr lang="en-US" sz="8800" i="1" dirty="0" smtClean="0">
                        <a:latin typeface="Cambria Math" panose="02040503050406030204" pitchFamily="18" charset="0"/>
                        <a:ea typeface="ＭＳ Ｐゴシック" pitchFamily="34" charset="-128"/>
                        <a:cs typeface="Arial" pitchFamily="34" charset="0"/>
                      </a:rPr>
                      <m:t>𝑥</m:t>
                    </m:r>
                  </m:oMath>
                </a14:m>
                <a:r>
                  <a:rPr lang="en-US" sz="8800" dirty="0">
                    <a:latin typeface="Arial" pitchFamily="34" charset="0"/>
                    <a:ea typeface="ＭＳ Ｐゴシック" pitchFamily="34" charset="-128"/>
                    <a:cs typeface="Arial" pitchFamily="34" charset="0"/>
                  </a:rPr>
                  <a:t> axis) of a scatterplot. As a reminder, we usually call the explanatory variable </a:t>
                </a:r>
                <a14:m>
                  <m:oMath xmlns:m="http://schemas.openxmlformats.org/officeDocument/2006/math">
                    <m:r>
                      <a:rPr lang="en-US" sz="8800" i="1" dirty="0" smtClean="0">
                        <a:latin typeface="Cambria Math" panose="02040503050406030204" pitchFamily="18" charset="0"/>
                        <a:ea typeface="ＭＳ Ｐゴシック" pitchFamily="34" charset="-128"/>
                        <a:cs typeface="Arial" pitchFamily="34" charset="0"/>
                      </a:rPr>
                      <m:t>𝑥</m:t>
                    </m:r>
                  </m:oMath>
                </a14:m>
                <a:r>
                  <a:rPr lang="en-US" sz="8800" dirty="0">
                    <a:latin typeface="Arial" pitchFamily="34" charset="0"/>
                    <a:ea typeface="ＭＳ Ｐゴシック" pitchFamily="34" charset="-128"/>
                    <a:cs typeface="Arial" pitchFamily="34" charset="0"/>
                  </a:rPr>
                  <a:t> and the response variable </a:t>
                </a:r>
                <a14:m>
                  <m:oMath xmlns:m="http://schemas.openxmlformats.org/officeDocument/2006/math">
                    <m:r>
                      <a:rPr lang="en-US" sz="8800" i="1" dirty="0" smtClean="0">
                        <a:latin typeface="Cambria Math" panose="02040503050406030204" pitchFamily="18" charset="0"/>
                        <a:ea typeface="ＭＳ Ｐゴシック" pitchFamily="34" charset="-128"/>
                        <a:cs typeface="Arial" pitchFamily="34" charset="0"/>
                      </a:rPr>
                      <m:t>𝑦</m:t>
                    </m:r>
                  </m:oMath>
                </a14:m>
                <a:r>
                  <a:rPr lang="en-US" sz="8800" dirty="0">
                    <a:latin typeface="Arial" pitchFamily="34" charset="0"/>
                    <a:ea typeface="ＭＳ Ｐゴシック" pitchFamily="34" charset="-128"/>
                    <a:cs typeface="Arial" pitchFamily="34" charset="0"/>
                  </a:rPr>
                  <a:t>. If there is no explanatory-response distinction, either variable can go on the horizontal axis.</a:t>
                </a:r>
                <a:endParaRPr lang="en-US" sz="8800" dirty="0">
                  <a:solidFill>
                    <a:schemeClr val="tx1"/>
                  </a:solidFill>
                  <a:latin typeface="Arial" pitchFamily="34" charset="0"/>
                  <a:ea typeface="ＭＳ Ｐゴシック" pitchFamily="34" charset="-128"/>
                  <a:cs typeface="Arial" pitchFamily="34" charset="0"/>
                </a:endParaRPr>
              </a:p>
            </p:txBody>
          </p:sp>
        </mc:Choice>
        <mc:Fallback xmlns="">
          <p:sp>
            <p:nvSpPr>
              <p:cNvPr id="9" name="Rectangle 3"/>
              <p:cNvSpPr>
                <a:spLocks noGrp="1" noRot="1" noChangeAspect="1" noMove="1" noResize="1" noEditPoints="1" noAdjustHandles="1" noChangeArrowheads="1" noChangeShapeType="1" noTextEdit="1"/>
              </p:cNvSpPr>
              <p:nvPr>
                <p:ph sz="quarter" idx="2"/>
              </p:nvPr>
            </p:nvSpPr>
            <p:spPr>
              <a:xfrm>
                <a:off x="384149" y="1493823"/>
                <a:ext cx="8243803" cy="4833825"/>
              </a:xfrm>
              <a:blipFill>
                <a:blip r:embed="rId2"/>
                <a:stretch>
                  <a:fillRect l="-592" t="-757" r="-666" b="-2522"/>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8A868900-EB4F-AF4D-8F4A-DB7B1B9A9466}"/>
              </a:ext>
            </a:extLst>
          </p:cNvPr>
          <p:cNvCxnSpPr/>
          <p:nvPr/>
        </p:nvCxnSpPr>
        <p:spPr>
          <a:xfrm>
            <a:off x="384149" y="2312447"/>
            <a:ext cx="796393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AED2EB7-55EE-1542-AB45-1EBA133E975E}"/>
              </a:ext>
            </a:extLst>
          </p:cNvPr>
          <p:cNvCxnSpPr/>
          <p:nvPr/>
        </p:nvCxnSpPr>
        <p:spPr>
          <a:xfrm>
            <a:off x="494270" y="4501038"/>
            <a:ext cx="796393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3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97925" y="280155"/>
            <a:ext cx="7772400" cy="1219200"/>
          </a:xfrm>
        </p:spPr>
        <p:txBody>
          <a:bodyPr/>
          <a:lstStyle/>
          <a:p>
            <a:pPr eaLnBrk="1" hangingPunct="1"/>
            <a:r>
              <a:rPr lang="en-US" sz="4000" dirty="0">
                <a:latin typeface="Gill Sans" charset="0"/>
                <a:ea typeface="ＭＳ Ｐゴシック" pitchFamily="34" charset="-128"/>
              </a:rPr>
              <a:t>Scatterplot (2 of 3)</a:t>
            </a:r>
          </a:p>
        </p:txBody>
      </p:sp>
      <p:sp>
        <p:nvSpPr>
          <p:cNvPr id="8" name="Rectangle 3"/>
          <p:cNvSpPr>
            <a:spLocks noGrp="1" noChangeArrowheads="1"/>
          </p:cNvSpPr>
          <p:nvPr>
            <p:ph sz="quarter" idx="2"/>
          </p:nvPr>
        </p:nvSpPr>
        <p:spPr>
          <a:xfrm>
            <a:off x="406694" y="1616510"/>
            <a:ext cx="8538129" cy="4762500"/>
          </a:xfrm>
        </p:spPr>
        <p:txBody>
          <a:bodyPr>
            <a:noAutofit/>
          </a:bodyPr>
          <a:lstStyle/>
          <a:p>
            <a:pPr marL="0" indent="0">
              <a:spcAft>
                <a:spcPts val="1200"/>
              </a:spcAft>
              <a:buNone/>
            </a:pPr>
            <a:r>
              <a:rPr lang="en-US" sz="2400" dirty="0">
                <a:solidFill>
                  <a:schemeClr val="tx1"/>
                </a:solidFill>
                <a:latin typeface="Arial" pitchFamily="34" charset="0"/>
                <a:ea typeface="ＭＳ Ｐゴシック" pitchFamily="34" charset="-128"/>
                <a:cs typeface="Arial" pitchFamily="34" charset="0"/>
              </a:rPr>
              <a:t>Making the scatterplot in the context of our four-step process:</a:t>
            </a:r>
          </a:p>
          <a:p>
            <a:pPr>
              <a:spcAft>
                <a:spcPts val="1200"/>
              </a:spcAft>
            </a:pPr>
            <a:r>
              <a:rPr lang="en-US" sz="2400" b="1" dirty="0">
                <a:solidFill>
                  <a:schemeClr val="tx1"/>
                </a:solidFill>
                <a:latin typeface="Arial" pitchFamily="34" charset="0"/>
                <a:ea typeface="ＭＳ Ｐゴシック" pitchFamily="34" charset="-128"/>
                <a:cs typeface="Arial" pitchFamily="34" charset="0"/>
              </a:rPr>
              <a:t>STATE</a:t>
            </a:r>
            <a:r>
              <a:rPr lang="en-US" sz="2400" dirty="0">
                <a:solidFill>
                  <a:schemeClr val="tx1"/>
                </a:solidFill>
                <a:latin typeface="Arial" pitchFamily="34" charset="0"/>
                <a:ea typeface="ＭＳ Ｐゴシック" pitchFamily="34" charset="-128"/>
                <a:cs typeface="Arial" pitchFamily="34" charset="0"/>
              </a:rPr>
              <a:t>: The research question of interest </a:t>
            </a:r>
            <a:r>
              <a:rPr lang="en-US" sz="2400" dirty="0">
                <a:latin typeface="Arial" pitchFamily="34" charset="0"/>
                <a:ea typeface="ＭＳ Ｐゴシック" pitchFamily="34" charset="-128"/>
                <a:cs typeface="Arial" pitchFamily="34" charset="0"/>
              </a:rPr>
              <a:t>is stated </a:t>
            </a:r>
            <a:r>
              <a:rPr lang="en-US" sz="2400" dirty="0">
                <a:solidFill>
                  <a:schemeClr val="tx1"/>
                </a:solidFill>
                <a:latin typeface="Arial" pitchFamily="34" charset="0"/>
                <a:ea typeface="ＭＳ Ｐゴシック" pitchFamily="34" charset="-128"/>
                <a:cs typeface="Arial" pitchFamily="34" charset="0"/>
              </a:rPr>
              <a:t>as a statement (or a query about a statement) of the association between two variables in your data.</a:t>
            </a:r>
          </a:p>
          <a:p>
            <a:pPr>
              <a:spcAft>
                <a:spcPts val="1200"/>
              </a:spcAft>
            </a:pPr>
            <a:r>
              <a:rPr lang="en-US" sz="2400" b="1" dirty="0">
                <a:solidFill>
                  <a:schemeClr val="tx1"/>
                </a:solidFill>
                <a:latin typeface="Arial" pitchFamily="34" charset="0"/>
                <a:ea typeface="ＭＳ Ｐゴシック" pitchFamily="34" charset="-128"/>
                <a:cs typeface="Arial" pitchFamily="34" charset="0"/>
              </a:rPr>
              <a:t>PLAN</a:t>
            </a:r>
            <a:r>
              <a:rPr lang="en-US" sz="2400" dirty="0">
                <a:solidFill>
                  <a:schemeClr val="tx1"/>
                </a:solidFill>
                <a:latin typeface="Arial" pitchFamily="34" charset="0"/>
                <a:ea typeface="ＭＳ Ｐゴシック" pitchFamily="34" charset="-128"/>
                <a:cs typeface="Arial" pitchFamily="34" charset="0"/>
              </a:rPr>
              <a:t>: </a:t>
            </a:r>
            <a:r>
              <a:rPr lang="en-US" sz="2400" dirty="0">
                <a:latin typeface="Arial" pitchFamily="34" charset="0"/>
                <a:ea typeface="ＭＳ Ｐゴシック" pitchFamily="34" charset="-128"/>
                <a:cs typeface="Arial" pitchFamily="34" charset="0"/>
              </a:rPr>
              <a:t>T</a:t>
            </a:r>
            <a:r>
              <a:rPr lang="en-US" sz="2400" dirty="0">
                <a:solidFill>
                  <a:schemeClr val="tx1"/>
                </a:solidFill>
                <a:latin typeface="Arial" pitchFamily="34" charset="0"/>
                <a:ea typeface="ＭＳ Ｐゴシック" pitchFamily="34" charset="-128"/>
                <a:cs typeface="Arial" pitchFamily="34" charset="0"/>
              </a:rPr>
              <a:t>he solution of your problem </a:t>
            </a:r>
            <a:r>
              <a:rPr lang="en-US" sz="2400" dirty="0">
                <a:latin typeface="Arial" pitchFamily="34" charset="0"/>
                <a:ea typeface="ＭＳ Ｐゴシック" pitchFamily="34" charset="-128"/>
                <a:cs typeface="Arial" pitchFamily="34" charset="0"/>
              </a:rPr>
              <a:t>is planned </a:t>
            </a:r>
            <a:r>
              <a:rPr lang="en-US" sz="2400" dirty="0">
                <a:solidFill>
                  <a:schemeClr val="tx1"/>
                </a:solidFill>
                <a:latin typeface="Arial" pitchFamily="34" charset="0"/>
                <a:ea typeface="ＭＳ Ｐゴシック" pitchFamily="34" charset="-128"/>
                <a:cs typeface="Arial" pitchFamily="34" charset="0"/>
              </a:rPr>
              <a:t>by plotting the variables according to the guidelines on the previous slide.</a:t>
            </a:r>
          </a:p>
          <a:p>
            <a:pPr>
              <a:spcAft>
                <a:spcPts val="1200"/>
              </a:spcAft>
            </a:pPr>
            <a:r>
              <a:rPr lang="en-US" sz="2400" b="1" dirty="0">
                <a:solidFill>
                  <a:schemeClr val="tx1"/>
                </a:solidFill>
                <a:latin typeface="Arial" pitchFamily="34" charset="0"/>
                <a:ea typeface="ＭＳ Ｐゴシック" pitchFamily="34" charset="-128"/>
                <a:cs typeface="Arial" pitchFamily="34" charset="0"/>
              </a:rPr>
              <a:t>SOLVE</a:t>
            </a:r>
            <a:r>
              <a:rPr lang="en-US" sz="2400" dirty="0">
                <a:solidFill>
                  <a:schemeClr val="tx1"/>
                </a:solidFill>
                <a:latin typeface="Arial" pitchFamily="34" charset="0"/>
                <a:ea typeface="ＭＳ Ｐゴシック" pitchFamily="34" charset="-128"/>
                <a:cs typeface="Arial" pitchFamily="34" charset="0"/>
              </a:rPr>
              <a:t>: Examine the scatterplot, taking note of any relationship present.</a:t>
            </a:r>
          </a:p>
          <a:p>
            <a:pPr>
              <a:spcAft>
                <a:spcPts val="1200"/>
              </a:spcAft>
            </a:pPr>
            <a:r>
              <a:rPr lang="en-US" sz="2400" b="1" dirty="0">
                <a:latin typeface="Arial" pitchFamily="34" charset="0"/>
                <a:ea typeface="ＭＳ Ｐゴシック" pitchFamily="34" charset="-128"/>
                <a:cs typeface="Arial" pitchFamily="34" charset="0"/>
              </a:rPr>
              <a:t>CONCLUDE</a:t>
            </a:r>
            <a:r>
              <a:rPr lang="en-US" sz="2400" dirty="0">
                <a:latin typeface="Arial" pitchFamily="34" charset="0"/>
                <a:ea typeface="ＭＳ Ｐゴシック" pitchFamily="34" charset="-128"/>
                <a:cs typeface="Arial" pitchFamily="34" charset="0"/>
              </a:rPr>
              <a:t>: We </a:t>
            </a:r>
            <a:r>
              <a:rPr lang="en-US" sz="2400" dirty="0">
                <a:solidFill>
                  <a:schemeClr val="tx1"/>
                </a:solidFill>
                <a:latin typeface="Arial" pitchFamily="34" charset="0"/>
                <a:ea typeface="ＭＳ Ｐゴシック" pitchFamily="34" charset="-128"/>
                <a:cs typeface="Arial" pitchFamily="34" charset="0"/>
              </a:rPr>
              <a:t>will explore this step later …  </a:t>
            </a:r>
          </a:p>
        </p:txBody>
      </p:sp>
    </p:spTree>
    <p:extLst>
      <p:ext uri="{BB962C8B-B14F-4D97-AF65-F5344CB8AC3E}">
        <p14:creationId xmlns:p14="http://schemas.microsoft.com/office/powerpoint/2010/main" val="206464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121941"/>
            <a:ext cx="7772400" cy="1219200"/>
          </a:xfrm>
        </p:spPr>
        <p:txBody>
          <a:bodyPr/>
          <a:lstStyle/>
          <a:p>
            <a:pPr eaLnBrk="1" hangingPunct="1"/>
            <a:r>
              <a:rPr lang="en-US" dirty="0">
                <a:latin typeface="Gill Sans" charset="0"/>
                <a:ea typeface="ＭＳ Ｐゴシック" pitchFamily="34" charset="-128"/>
              </a:rPr>
              <a:t>Scatterplot (3 of 3)</a:t>
            </a:r>
          </a:p>
        </p:txBody>
      </p:sp>
      <p:sp>
        <p:nvSpPr>
          <p:cNvPr id="15364" name="Rectangle 3"/>
          <p:cNvSpPr txBox="1">
            <a:spLocks noChangeArrowheads="1"/>
          </p:cNvSpPr>
          <p:nvPr/>
        </p:nvSpPr>
        <p:spPr bwMode="auto">
          <a:xfrm>
            <a:off x="134272" y="1383791"/>
            <a:ext cx="8585865"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ＭＳ Ｐゴシック" pitchFamily="34" charset="-128"/>
              </a:defRPr>
            </a:lvl1pPr>
            <a:lvl2pPr marL="461963" indent="-4763"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lvl="1" eaLnBrk="1" hangingPunct="1">
              <a:buFont typeface="Wingdings" pitchFamily="2" charset="2"/>
              <a:buNone/>
            </a:pPr>
            <a:r>
              <a:rPr lang="en-US" b="1" u="sng" dirty="0">
                <a:solidFill>
                  <a:srgbClr val="002060"/>
                </a:solidFill>
                <a:cs typeface="Arial" pitchFamily="34" charset="0"/>
              </a:rPr>
              <a:t>Example 4.3</a:t>
            </a:r>
            <a:r>
              <a:rPr lang="en-US" b="1" dirty="0">
                <a:solidFill>
                  <a:srgbClr val="002060"/>
                </a:solidFill>
                <a:cs typeface="Arial" pitchFamily="34" charset="0"/>
              </a:rPr>
              <a:t>:</a:t>
            </a:r>
            <a:r>
              <a:rPr lang="en-US" dirty="0">
                <a:solidFill>
                  <a:srgbClr val="002060"/>
                </a:solidFill>
                <a:cs typeface="Arial" pitchFamily="34" charset="0"/>
              </a:rPr>
              <a:t> </a:t>
            </a:r>
            <a:r>
              <a:rPr lang="en-US" sz="2000" dirty="0">
                <a:solidFill>
                  <a:srgbClr val="000000"/>
                </a:solidFill>
              </a:rPr>
              <a:t>Make a scatterplot of the relationship between the percent taking the SAT and the state’s mean SAT Mathematics score.</a:t>
            </a:r>
          </a:p>
        </p:txBody>
      </p:sp>
      <p:graphicFrame>
        <p:nvGraphicFramePr>
          <p:cNvPr id="11" name="Table 10"/>
          <p:cNvGraphicFramePr>
            <a:graphicFrameLocks noGrp="1"/>
          </p:cNvGraphicFramePr>
          <p:nvPr>
            <p:extLst>
              <p:ext uri="{D42A27DB-BD31-4B8C-83A1-F6EECF244321}">
                <p14:modId xmlns:p14="http://schemas.microsoft.com/office/powerpoint/2010/main" val="4082616515"/>
              </p:ext>
            </p:extLst>
          </p:nvPr>
        </p:nvGraphicFramePr>
        <p:xfrm>
          <a:off x="423863" y="2199825"/>
          <a:ext cx="8296273" cy="945574"/>
        </p:xfrm>
        <a:graphic>
          <a:graphicData uri="http://schemas.openxmlformats.org/drawingml/2006/table">
            <a:tbl>
              <a:tblPr firstRow="1"/>
              <a:tblGrid>
                <a:gridCol w="2765425">
                  <a:extLst>
                    <a:ext uri="{9D8B030D-6E8A-4147-A177-3AD203B41FA5}">
                      <a16:colId xmlns:a16="http://schemas.microsoft.com/office/drawing/2014/main" val="20000"/>
                    </a:ext>
                  </a:extLst>
                </a:gridCol>
                <a:gridCol w="691356">
                  <a:extLst>
                    <a:ext uri="{9D8B030D-6E8A-4147-A177-3AD203B41FA5}">
                      <a16:colId xmlns:a16="http://schemas.microsoft.com/office/drawing/2014/main" val="20001"/>
                    </a:ext>
                  </a:extLst>
                </a:gridCol>
                <a:gridCol w="691356">
                  <a:extLst>
                    <a:ext uri="{9D8B030D-6E8A-4147-A177-3AD203B41FA5}">
                      <a16:colId xmlns:a16="http://schemas.microsoft.com/office/drawing/2014/main" val="20002"/>
                    </a:ext>
                  </a:extLst>
                </a:gridCol>
                <a:gridCol w="691356">
                  <a:extLst>
                    <a:ext uri="{9D8B030D-6E8A-4147-A177-3AD203B41FA5}">
                      <a16:colId xmlns:a16="http://schemas.microsoft.com/office/drawing/2014/main" val="20003"/>
                    </a:ext>
                  </a:extLst>
                </a:gridCol>
                <a:gridCol w="691356">
                  <a:extLst>
                    <a:ext uri="{9D8B030D-6E8A-4147-A177-3AD203B41FA5}">
                      <a16:colId xmlns:a16="http://schemas.microsoft.com/office/drawing/2014/main" val="20004"/>
                    </a:ext>
                  </a:extLst>
                </a:gridCol>
                <a:gridCol w="691356">
                  <a:extLst>
                    <a:ext uri="{9D8B030D-6E8A-4147-A177-3AD203B41FA5}">
                      <a16:colId xmlns:a16="http://schemas.microsoft.com/office/drawing/2014/main" val="20005"/>
                    </a:ext>
                  </a:extLst>
                </a:gridCol>
                <a:gridCol w="691356">
                  <a:extLst>
                    <a:ext uri="{9D8B030D-6E8A-4147-A177-3AD203B41FA5}">
                      <a16:colId xmlns:a16="http://schemas.microsoft.com/office/drawing/2014/main" val="20006"/>
                    </a:ext>
                  </a:extLst>
                </a:gridCol>
                <a:gridCol w="691356">
                  <a:extLst>
                    <a:ext uri="{9D8B030D-6E8A-4147-A177-3AD203B41FA5}">
                      <a16:colId xmlns:a16="http://schemas.microsoft.com/office/drawing/2014/main" val="20007"/>
                    </a:ext>
                  </a:extLst>
                </a:gridCol>
                <a:gridCol w="691356">
                  <a:extLst>
                    <a:ext uri="{9D8B030D-6E8A-4147-A177-3AD203B41FA5}">
                      <a16:colId xmlns:a16="http://schemas.microsoft.com/office/drawing/2014/main" val="20008"/>
                    </a:ext>
                  </a:extLst>
                </a:gridCol>
              </a:tblGrid>
              <a:tr h="449107">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 of state’s grads taking SAT</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23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55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80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8</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18</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10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45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100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96467">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State mean SAT Math score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566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551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538</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571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548</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592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547</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490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14" name="Curved Right Arrow 13" descr="An arrow points from the row heading, state mean SAT math score to the vertical axis on the scatterplot."/>
          <p:cNvSpPr/>
          <p:nvPr/>
        </p:nvSpPr>
        <p:spPr>
          <a:xfrm rot="20597505">
            <a:off x="1314151" y="2912578"/>
            <a:ext cx="492129" cy="2418164"/>
          </a:xfrm>
          <a:prstGeom prst="curvedRightArrow">
            <a:avLst/>
          </a:prstGeom>
          <a:solidFill>
            <a:srgbClr val="7030A0"/>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solidFill>
                <a:schemeClr val="tx1"/>
              </a:solidFill>
            </a:endParaRPr>
          </a:p>
        </p:txBody>
      </p:sp>
      <p:sp>
        <p:nvSpPr>
          <p:cNvPr id="8" name="Rectangle 7" descr="On the table, the first column of values is highlighted. Percent of grads taking the SAT, 23. State mean SAT math score, 566."/>
          <p:cNvSpPr>
            <a:spLocks noChangeArrowheads="1"/>
          </p:cNvSpPr>
          <p:nvPr/>
        </p:nvSpPr>
        <p:spPr bwMode="auto">
          <a:xfrm>
            <a:off x="3214540" y="2199824"/>
            <a:ext cx="631596" cy="945575"/>
          </a:xfrm>
          <a:prstGeom prst="rect">
            <a:avLst/>
          </a:prstGeom>
          <a:solidFill>
            <a:srgbClr val="D2DA7A">
              <a:alpha val="30980"/>
            </a:srgbClr>
          </a:solidFill>
          <a:ln w="10000">
            <a:solidFill>
              <a:srgbClr val="D2DA7A"/>
            </a:solidFill>
            <a:miter lim="800000"/>
            <a:headEnd/>
            <a:tailEnd/>
          </a:ln>
          <a:effectLst>
            <a:outerShdw blurRad="38100" dist="30000" dir="5400000" rotWithShape="0">
              <a:srgbClr val="808080">
                <a:alpha val="45000"/>
              </a:srgbClr>
            </a:outerShdw>
          </a:effectLst>
        </p:spPr>
        <p:txBody>
          <a:bodyPr anchor="ctr"/>
          <a:lstStyle/>
          <a:p>
            <a:pPr algn="ctr">
              <a:defRPr/>
            </a:pPr>
            <a:endParaRPr lang="en-US">
              <a:solidFill>
                <a:schemeClr val="lt1"/>
              </a:solidFill>
              <a:latin typeface="+mn-lt"/>
              <a:ea typeface="+mn-ea"/>
            </a:endParaRPr>
          </a:p>
        </p:txBody>
      </p:sp>
      <p:pic>
        <p:nvPicPr>
          <p:cNvPr id="4" name="Picture 3" descr="The graph plots state mean SAT mathematics scores on the vertical axis, ranging from 475 to 675 in increments of 25, versus percentage of graduates taking the SAT on the horizontal axis, ranging from 0 to 100 in increments of 20. Fifty points are plotted in a loose cluster with a general trend that falls with decreasing steepness from approximately (5, 665) to (100, 500). Each point represents a state. For example, the point at (23, 566) represents Nevada. In Nevada, 23% took the SAT, and the mean math score was 566.">
            <a:extLst>
              <a:ext uri="{FF2B5EF4-FFF2-40B4-BE49-F238E27FC236}">
                <a16:creationId xmlns:a16="http://schemas.microsoft.com/office/drawing/2014/main" id="{D3DB1674-C60E-6848-B52C-3F616D3D0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018" y="3216845"/>
            <a:ext cx="5374066" cy="3596066"/>
          </a:xfrm>
          <a:prstGeom prst="rect">
            <a:avLst/>
          </a:prstGeom>
        </p:spPr>
      </p:pic>
      <p:sp>
        <p:nvSpPr>
          <p:cNvPr id="15" name="Curved Left Arrow 14" descr="An arrow points from the highlighted values on the table to the labeled point on the scatterplot (23, 566)."/>
          <p:cNvSpPr/>
          <p:nvPr/>
        </p:nvSpPr>
        <p:spPr>
          <a:xfrm rot="21099658">
            <a:off x="4165700" y="2523347"/>
            <a:ext cx="568811" cy="2419831"/>
          </a:xfrm>
          <a:prstGeom prst="curvedLeftArrow">
            <a:avLst/>
          </a:prstGeom>
          <a:solidFill>
            <a:srgbClr val="7030A0"/>
          </a:solidFill>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solidFill>
                <a:schemeClr val="tx1"/>
              </a:solidFill>
            </a:endParaRPr>
          </a:p>
        </p:txBody>
      </p:sp>
      <p:sp>
        <p:nvSpPr>
          <p:cNvPr id="16" name="Curved Right Arrow 15" descr="An arrow points from the row heading, percent of state’s grads taking SAT to the horizontal axis on the scatterplot."/>
          <p:cNvSpPr/>
          <p:nvPr/>
        </p:nvSpPr>
        <p:spPr>
          <a:xfrm rot="20227827">
            <a:off x="1413873" y="2304625"/>
            <a:ext cx="723230" cy="4822337"/>
          </a:xfrm>
          <a:prstGeom prst="curvedRightArrow">
            <a:avLst>
              <a:gd name="adj1" fmla="val 25000"/>
              <a:gd name="adj2" fmla="val 45720"/>
              <a:gd name="adj3" fmla="val 25000"/>
            </a:avLst>
          </a:prstGeom>
          <a:solidFill>
            <a:srgbClr val="7030A0"/>
          </a:solidFill>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967411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D2D96E-7725-B842-9FC2-FE2F670AB02B}"/>
              </a:ext>
            </a:extLst>
          </p:cNvPr>
          <p:cNvSpPr txBox="1">
            <a:spLocks noChangeArrowheads="1"/>
          </p:cNvSpPr>
          <p:nvPr/>
        </p:nvSpPr>
        <p:spPr bwMode="auto">
          <a:xfrm>
            <a:off x="-173255" y="821106"/>
            <a:ext cx="2704699" cy="336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ＭＳ Ｐゴシック" pitchFamily="34" charset="-128"/>
              </a:defRPr>
            </a:lvl1pPr>
            <a:lvl2pPr marL="461963" indent="-4763"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lvl="1" eaLnBrk="1" hangingPunct="1">
              <a:buFont typeface="Wingdings" pitchFamily="2" charset="2"/>
              <a:buNone/>
            </a:pPr>
            <a:r>
              <a:rPr lang="en-US" b="1" u="sng" dirty="0">
                <a:solidFill>
                  <a:srgbClr val="002060"/>
                </a:solidFill>
                <a:cs typeface="Arial" pitchFamily="34" charset="0"/>
              </a:rPr>
              <a:t>Example 4.3 in Python</a:t>
            </a:r>
            <a:r>
              <a:rPr lang="en-US" b="1" dirty="0">
                <a:solidFill>
                  <a:srgbClr val="002060"/>
                </a:solidFill>
                <a:cs typeface="Arial" pitchFamily="34" charset="0"/>
              </a:rPr>
              <a:t>:</a:t>
            </a:r>
            <a:r>
              <a:rPr lang="en-US" dirty="0">
                <a:solidFill>
                  <a:srgbClr val="002060"/>
                </a:solidFill>
                <a:cs typeface="Arial" pitchFamily="34" charset="0"/>
              </a:rPr>
              <a:t> </a:t>
            </a:r>
            <a:r>
              <a:rPr lang="en-US" sz="2000" dirty="0">
                <a:solidFill>
                  <a:srgbClr val="000000"/>
                </a:solidFill>
              </a:rPr>
              <a:t>Make a scatterplot of the relationship between the percent taking the SAT and the state’s mean SAT Math score.</a:t>
            </a:r>
          </a:p>
        </p:txBody>
      </p:sp>
      <p:pic>
        <p:nvPicPr>
          <p:cNvPr id="10" name="Picture 9" descr="Chart&#10;&#10;Description automatically generated">
            <a:extLst>
              <a:ext uri="{FF2B5EF4-FFF2-40B4-BE49-F238E27FC236}">
                <a16:creationId xmlns:a16="http://schemas.microsoft.com/office/drawing/2014/main" id="{AD4F7825-2C47-EA44-8928-CAA9D1354128}"/>
              </a:ext>
            </a:extLst>
          </p:cNvPr>
          <p:cNvPicPr>
            <a:picLocks noChangeAspect="1"/>
          </p:cNvPicPr>
          <p:nvPr/>
        </p:nvPicPr>
        <p:blipFill>
          <a:blip r:embed="rId2"/>
          <a:stretch>
            <a:fillRect/>
          </a:stretch>
        </p:blipFill>
        <p:spPr>
          <a:xfrm>
            <a:off x="2800953" y="145956"/>
            <a:ext cx="6112042" cy="6659107"/>
          </a:xfrm>
          <a:prstGeom prst="rect">
            <a:avLst/>
          </a:prstGeom>
        </p:spPr>
      </p:pic>
    </p:spTree>
    <p:extLst>
      <p:ext uri="{BB962C8B-B14F-4D97-AF65-F5344CB8AC3E}">
        <p14:creationId xmlns:p14="http://schemas.microsoft.com/office/powerpoint/2010/main" val="61126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550530" y="287670"/>
            <a:ext cx="7772400" cy="1219200"/>
          </a:xfrm>
        </p:spPr>
        <p:txBody>
          <a:bodyPr/>
          <a:lstStyle/>
          <a:p>
            <a:pPr eaLnBrk="1" hangingPunct="1"/>
            <a:r>
              <a:rPr lang="en-US" dirty="0">
                <a:latin typeface="Gill Sans" charset="0"/>
                <a:ea typeface="ＭＳ Ｐゴシック" pitchFamily="34" charset="-128"/>
              </a:rPr>
              <a:t>Interpreting Scatterplots</a:t>
            </a:r>
          </a:p>
        </p:txBody>
      </p:sp>
      <p:sp>
        <p:nvSpPr>
          <p:cNvPr id="7" name="Rectangle 3"/>
          <p:cNvSpPr>
            <a:spLocks noGrp="1" noChangeArrowheads="1"/>
          </p:cNvSpPr>
          <p:nvPr>
            <p:ph idx="1"/>
          </p:nvPr>
        </p:nvSpPr>
        <p:spPr>
          <a:xfrm>
            <a:off x="496876" y="1736750"/>
            <a:ext cx="7848600" cy="4762500"/>
          </a:xfrm>
        </p:spPr>
        <p:txBody>
          <a:bodyPr>
            <a:normAutofit fontScale="77500" lnSpcReduction="20000"/>
          </a:bodyPr>
          <a:lstStyle/>
          <a:p>
            <a:pPr marL="0" indent="0">
              <a:lnSpc>
                <a:spcPct val="110000"/>
              </a:lnSpc>
              <a:spcAft>
                <a:spcPts val="1200"/>
              </a:spcAft>
              <a:buNone/>
            </a:pPr>
            <a:r>
              <a:rPr lang="en-US" sz="3100" dirty="0">
                <a:solidFill>
                  <a:schemeClr val="tx1"/>
                </a:solidFill>
                <a:latin typeface="Arial" pitchFamily="34" charset="0"/>
                <a:ea typeface="ＭＳ Ｐゴシック" pitchFamily="34" charset="-128"/>
                <a:cs typeface="Arial" pitchFamily="34" charset="0"/>
              </a:rPr>
              <a:t>To interpret a scatterplot, follow the basic strategy of data analysis from Chapters 1 and 2. Look for patterns and important departures from those patterns.</a:t>
            </a:r>
            <a:endParaRPr lang="en-US" sz="1000" dirty="0">
              <a:solidFill>
                <a:schemeClr val="tx1"/>
              </a:solidFill>
              <a:latin typeface="Arial" pitchFamily="34" charset="0"/>
              <a:ea typeface="ＭＳ Ｐゴシック" pitchFamily="34" charset="-128"/>
              <a:cs typeface="Arial" pitchFamily="34" charset="0"/>
            </a:endParaRPr>
          </a:p>
          <a:p>
            <a:pPr marL="68580" indent="0">
              <a:spcAft>
                <a:spcPts val="1200"/>
              </a:spcAft>
              <a:buNone/>
            </a:pPr>
            <a:r>
              <a:rPr lang="en-US" sz="3000" b="1" dirty="0">
                <a:solidFill>
                  <a:schemeClr val="tx1"/>
                </a:solidFill>
                <a:latin typeface="Arial" pitchFamily="34" charset="0"/>
                <a:ea typeface="ＭＳ Ｐゴシック" pitchFamily="34" charset="-128"/>
                <a:cs typeface="Arial" pitchFamily="34" charset="0"/>
              </a:rPr>
              <a:t>EXAMINING A SCATTERPLOT</a:t>
            </a:r>
          </a:p>
          <a:p>
            <a:pPr marL="90488" indent="0">
              <a:spcAft>
                <a:spcPts val="1200"/>
              </a:spcAft>
              <a:buNone/>
              <a:tabLst>
                <a:tab pos="90488" algn="l"/>
              </a:tabLst>
            </a:pPr>
            <a:r>
              <a:rPr lang="en-US" sz="3100" dirty="0">
                <a:latin typeface="Arial" pitchFamily="34" charset="0"/>
                <a:ea typeface="ＭＳ Ｐゴシック" pitchFamily="34" charset="-128"/>
                <a:cs typeface="Arial" pitchFamily="34" charset="0"/>
              </a:rPr>
              <a:t>I</a:t>
            </a:r>
            <a:r>
              <a:rPr lang="en-US" sz="3100" dirty="0">
                <a:solidFill>
                  <a:schemeClr val="tx1"/>
                </a:solidFill>
                <a:latin typeface="Arial" pitchFamily="34" charset="0"/>
                <a:ea typeface="ＭＳ Ｐゴシック" pitchFamily="34" charset="-128"/>
                <a:cs typeface="Arial" pitchFamily="34" charset="0"/>
              </a:rPr>
              <a:t>n any graph of data, look for the </a:t>
            </a:r>
            <a:r>
              <a:rPr lang="en-US" sz="3100" b="1" dirty="0">
                <a:solidFill>
                  <a:schemeClr val="tx1"/>
                </a:solidFill>
                <a:latin typeface="Arial" pitchFamily="34" charset="0"/>
                <a:ea typeface="ＭＳ Ｐゴシック" pitchFamily="34" charset="-128"/>
                <a:cs typeface="Arial" pitchFamily="34" charset="0"/>
              </a:rPr>
              <a:t>overall pattern</a:t>
            </a:r>
            <a:r>
              <a:rPr lang="en-US" sz="3100" dirty="0">
                <a:solidFill>
                  <a:schemeClr val="tx1"/>
                </a:solidFill>
                <a:latin typeface="Arial" pitchFamily="34" charset="0"/>
                <a:ea typeface="ＭＳ Ｐゴシック" pitchFamily="34" charset="-128"/>
                <a:cs typeface="Arial" pitchFamily="34" charset="0"/>
              </a:rPr>
              <a:t> and for striking </a:t>
            </a:r>
            <a:r>
              <a:rPr lang="en-US" sz="3100" b="1" dirty="0">
                <a:solidFill>
                  <a:schemeClr val="tx1"/>
                </a:solidFill>
                <a:latin typeface="Arial" pitchFamily="34" charset="0"/>
                <a:ea typeface="ＭＳ Ｐゴシック" pitchFamily="34" charset="-128"/>
                <a:cs typeface="Arial" pitchFamily="34" charset="0"/>
              </a:rPr>
              <a:t>deviations</a:t>
            </a:r>
            <a:r>
              <a:rPr lang="en-US" sz="3100" dirty="0">
                <a:solidFill>
                  <a:schemeClr val="tx1"/>
                </a:solidFill>
                <a:latin typeface="Arial" pitchFamily="34" charset="0"/>
                <a:ea typeface="ＭＳ Ｐゴシック" pitchFamily="34" charset="-128"/>
                <a:cs typeface="Arial" pitchFamily="34" charset="0"/>
              </a:rPr>
              <a:t> from that pattern.</a:t>
            </a:r>
          </a:p>
          <a:p>
            <a:pPr marL="90488" indent="0">
              <a:spcAft>
                <a:spcPts val="1200"/>
              </a:spcAft>
              <a:buNone/>
              <a:tabLst>
                <a:tab pos="90488" algn="l"/>
              </a:tabLst>
            </a:pPr>
            <a:r>
              <a:rPr lang="en-US" sz="3100" dirty="0">
                <a:solidFill>
                  <a:schemeClr val="tx1"/>
                </a:solidFill>
                <a:latin typeface="Arial" pitchFamily="34" charset="0"/>
                <a:ea typeface="ＭＳ Ｐゴシック" pitchFamily="34" charset="-128"/>
                <a:cs typeface="Arial" pitchFamily="34" charset="0"/>
              </a:rPr>
              <a:t>You can describe the overall pattern of a scatterplot by the </a:t>
            </a:r>
            <a:r>
              <a:rPr lang="en-US" sz="3100" b="1" dirty="0">
                <a:solidFill>
                  <a:schemeClr val="tx1"/>
                </a:solidFill>
                <a:latin typeface="Arial" pitchFamily="34" charset="0"/>
                <a:ea typeface="ＭＳ Ｐゴシック" pitchFamily="34" charset="-128"/>
                <a:cs typeface="Arial" pitchFamily="34" charset="0"/>
              </a:rPr>
              <a:t>direction,</a:t>
            </a:r>
            <a:r>
              <a:rPr lang="en-US" sz="3100" dirty="0">
                <a:solidFill>
                  <a:schemeClr val="tx1"/>
                </a:solidFill>
                <a:latin typeface="Arial" pitchFamily="34" charset="0"/>
                <a:ea typeface="ＭＳ Ｐゴシック" pitchFamily="34" charset="-128"/>
                <a:cs typeface="Arial" pitchFamily="34" charset="0"/>
              </a:rPr>
              <a:t> </a:t>
            </a:r>
            <a:r>
              <a:rPr lang="en-US" sz="3100" b="1" dirty="0">
                <a:solidFill>
                  <a:schemeClr val="tx1"/>
                </a:solidFill>
                <a:latin typeface="Arial" pitchFamily="34" charset="0"/>
                <a:ea typeface="ＭＳ Ｐゴシック" pitchFamily="34" charset="-128"/>
                <a:cs typeface="Arial" pitchFamily="34" charset="0"/>
              </a:rPr>
              <a:t>form,</a:t>
            </a:r>
            <a:r>
              <a:rPr lang="en-US" sz="3100" dirty="0">
                <a:solidFill>
                  <a:schemeClr val="tx1"/>
                </a:solidFill>
                <a:latin typeface="Arial" pitchFamily="34" charset="0"/>
                <a:ea typeface="ＭＳ Ｐゴシック" pitchFamily="34" charset="-128"/>
                <a:cs typeface="Arial" pitchFamily="34" charset="0"/>
              </a:rPr>
              <a:t> and </a:t>
            </a:r>
            <a:r>
              <a:rPr lang="en-US" sz="3100" b="1" dirty="0">
                <a:solidFill>
                  <a:schemeClr val="tx1"/>
                </a:solidFill>
                <a:latin typeface="Arial" pitchFamily="34" charset="0"/>
                <a:ea typeface="ＭＳ Ｐゴシック" pitchFamily="34" charset="-128"/>
                <a:cs typeface="Arial" pitchFamily="34" charset="0"/>
              </a:rPr>
              <a:t>strength</a:t>
            </a:r>
            <a:r>
              <a:rPr lang="en-US" sz="3100" dirty="0">
                <a:solidFill>
                  <a:schemeClr val="tx1"/>
                </a:solidFill>
                <a:latin typeface="Arial" pitchFamily="34" charset="0"/>
                <a:ea typeface="ＭＳ Ｐゴシック" pitchFamily="34" charset="-128"/>
                <a:cs typeface="Arial" pitchFamily="34" charset="0"/>
              </a:rPr>
              <a:t> of the relationship.</a:t>
            </a:r>
          </a:p>
          <a:p>
            <a:pPr marL="88900" indent="0">
              <a:spcAft>
                <a:spcPts val="1200"/>
              </a:spcAft>
              <a:buNone/>
              <a:tabLst>
                <a:tab pos="90488" algn="l"/>
              </a:tabLst>
            </a:pPr>
            <a:r>
              <a:rPr lang="en-US" sz="3100" dirty="0">
                <a:solidFill>
                  <a:schemeClr val="tx1"/>
                </a:solidFill>
                <a:latin typeface="Arial" pitchFamily="34" charset="0"/>
                <a:ea typeface="ＭＳ Ｐゴシック" pitchFamily="34" charset="-128"/>
                <a:cs typeface="Arial" pitchFamily="34" charset="0"/>
              </a:rPr>
              <a:t>An important kind of departure is an </a:t>
            </a:r>
            <a:r>
              <a:rPr lang="en-US" sz="3100" b="1" dirty="0">
                <a:solidFill>
                  <a:schemeClr val="tx1"/>
                </a:solidFill>
                <a:latin typeface="Arial" pitchFamily="34" charset="0"/>
                <a:ea typeface="ＭＳ Ｐゴシック" pitchFamily="34" charset="-128"/>
                <a:cs typeface="Arial" pitchFamily="34" charset="0"/>
              </a:rPr>
              <a:t>outlier—</a:t>
            </a:r>
            <a:r>
              <a:rPr lang="en-US" sz="3100" dirty="0">
                <a:solidFill>
                  <a:schemeClr val="tx1"/>
                </a:solidFill>
                <a:latin typeface="Arial" pitchFamily="34" charset="0"/>
                <a:ea typeface="ＭＳ Ｐゴシック" pitchFamily="34" charset="-128"/>
                <a:cs typeface="Arial" pitchFamily="34" charset="0"/>
              </a:rPr>
              <a:t>an individual value that falls outside the overall pattern of the relationship.</a:t>
            </a:r>
          </a:p>
        </p:txBody>
      </p:sp>
      <p:cxnSp>
        <p:nvCxnSpPr>
          <p:cNvPr id="5" name="Straight Connector 4">
            <a:extLst>
              <a:ext uri="{FF2B5EF4-FFF2-40B4-BE49-F238E27FC236}">
                <a16:creationId xmlns:a16="http://schemas.microsoft.com/office/drawing/2014/main" id="{4199CB55-D27D-DB4E-986D-DAA35E034D1C}"/>
              </a:ext>
            </a:extLst>
          </p:cNvPr>
          <p:cNvCxnSpPr/>
          <p:nvPr/>
        </p:nvCxnSpPr>
        <p:spPr>
          <a:xfrm>
            <a:off x="381546" y="2868628"/>
            <a:ext cx="796393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75CF85A-6F51-5043-9C69-79FC306F01CB}"/>
              </a:ext>
            </a:extLst>
          </p:cNvPr>
          <p:cNvCxnSpPr/>
          <p:nvPr/>
        </p:nvCxnSpPr>
        <p:spPr>
          <a:xfrm>
            <a:off x="381546" y="6065890"/>
            <a:ext cx="796393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79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5934" y="490517"/>
            <a:ext cx="7772400" cy="1219200"/>
          </a:xfrm>
        </p:spPr>
        <p:txBody>
          <a:bodyPr/>
          <a:lstStyle/>
          <a:p>
            <a:pPr eaLnBrk="1" hangingPunct="1"/>
            <a:r>
              <a:rPr lang="en-US" dirty="0">
                <a:latin typeface="Gill Sans" charset="0"/>
                <a:ea typeface="ＭＳ Ｐゴシック" pitchFamily="34" charset="-128"/>
              </a:rPr>
              <a:t>Direction of Association</a:t>
            </a:r>
          </a:p>
        </p:txBody>
      </p:sp>
      <p:sp>
        <p:nvSpPr>
          <p:cNvPr id="20" name="Rectangle 3"/>
          <p:cNvSpPr>
            <a:spLocks noGrp="1" noChangeArrowheads="1"/>
          </p:cNvSpPr>
          <p:nvPr>
            <p:ph idx="1"/>
          </p:nvPr>
        </p:nvSpPr>
        <p:spPr>
          <a:xfrm>
            <a:off x="423361" y="2171432"/>
            <a:ext cx="8140049" cy="3604675"/>
          </a:xfrm>
        </p:spPr>
        <p:txBody>
          <a:bodyPr>
            <a:normAutofit/>
          </a:bodyPr>
          <a:lstStyle/>
          <a:p>
            <a:pPr marL="0" indent="0">
              <a:spcAft>
                <a:spcPts val="1200"/>
              </a:spcAft>
              <a:buNone/>
            </a:pPr>
            <a:r>
              <a:rPr lang="en-US" sz="2400" b="1" dirty="0">
                <a:latin typeface="Arial" pitchFamily="34" charset="0"/>
                <a:ea typeface="ＭＳ Ｐゴシック" pitchFamily="34" charset="-128"/>
                <a:cs typeface="Arial" pitchFamily="34" charset="0"/>
              </a:rPr>
              <a:t>POSITIVE ASSOCIATION, NEGATIVE ASSOCIATION</a:t>
            </a:r>
          </a:p>
          <a:p>
            <a:pPr>
              <a:spcAft>
                <a:spcPts val="1200"/>
              </a:spcAft>
            </a:pPr>
            <a:r>
              <a:rPr lang="en-US" sz="2400" dirty="0">
                <a:solidFill>
                  <a:schemeClr val="tx1"/>
                </a:solidFill>
                <a:latin typeface="Arial" pitchFamily="34" charset="0"/>
                <a:ea typeface="ＭＳ Ｐゴシック" pitchFamily="34" charset="-128"/>
                <a:cs typeface="Arial" pitchFamily="34" charset="0"/>
              </a:rPr>
              <a:t>Two variables are </a:t>
            </a:r>
            <a:r>
              <a:rPr lang="en-US" sz="2400" b="1" dirty="0">
                <a:solidFill>
                  <a:srgbClr val="A20000"/>
                </a:solidFill>
                <a:latin typeface="Arial" pitchFamily="34" charset="0"/>
                <a:ea typeface="ＭＳ Ｐゴシック" pitchFamily="34" charset="-128"/>
                <a:cs typeface="Arial" pitchFamily="34" charset="0"/>
              </a:rPr>
              <a:t>positively associated </a:t>
            </a:r>
            <a:r>
              <a:rPr lang="en-US" sz="2400" dirty="0">
                <a:solidFill>
                  <a:schemeClr val="tx1"/>
                </a:solidFill>
                <a:latin typeface="Arial" pitchFamily="34" charset="0"/>
                <a:ea typeface="ＭＳ Ｐゴシック" pitchFamily="34" charset="-128"/>
                <a:cs typeface="Arial" pitchFamily="34" charset="0"/>
              </a:rPr>
              <a:t>when above-average values of one tend to accompany above-average values of the other, and below-average values also tend to occur together.</a:t>
            </a:r>
          </a:p>
          <a:p>
            <a:pPr>
              <a:spcAft>
                <a:spcPts val="1200"/>
              </a:spcAft>
            </a:pPr>
            <a:r>
              <a:rPr lang="en-US" sz="2400" dirty="0">
                <a:solidFill>
                  <a:schemeClr val="tx1"/>
                </a:solidFill>
                <a:latin typeface="Arial" pitchFamily="34" charset="0"/>
                <a:ea typeface="ＭＳ Ｐゴシック" pitchFamily="34" charset="-128"/>
                <a:cs typeface="Arial" pitchFamily="34" charset="0"/>
              </a:rPr>
              <a:t>Two variables are </a:t>
            </a:r>
            <a:r>
              <a:rPr lang="en-US" sz="2400" b="1" dirty="0">
                <a:solidFill>
                  <a:srgbClr val="A20000"/>
                </a:solidFill>
                <a:latin typeface="Arial" pitchFamily="34" charset="0"/>
                <a:ea typeface="ＭＳ Ｐゴシック" pitchFamily="34" charset="-128"/>
                <a:cs typeface="Arial" pitchFamily="34" charset="0"/>
              </a:rPr>
              <a:t>negatively associated </a:t>
            </a:r>
            <a:r>
              <a:rPr lang="en-US" sz="2400" dirty="0">
                <a:solidFill>
                  <a:schemeClr val="tx1"/>
                </a:solidFill>
                <a:latin typeface="Arial" pitchFamily="34" charset="0"/>
                <a:ea typeface="ＭＳ Ｐゴシック" pitchFamily="34" charset="-128"/>
                <a:cs typeface="Arial" pitchFamily="34" charset="0"/>
              </a:rPr>
              <a:t>when above-average values of one tend to accompany below-average values of the other, and vice versa.</a:t>
            </a:r>
          </a:p>
        </p:txBody>
      </p:sp>
      <p:cxnSp>
        <p:nvCxnSpPr>
          <p:cNvPr id="5" name="Straight Connector 4">
            <a:extLst>
              <a:ext uri="{FF2B5EF4-FFF2-40B4-BE49-F238E27FC236}">
                <a16:creationId xmlns:a16="http://schemas.microsoft.com/office/drawing/2014/main" id="{6557779B-A6F9-FB4B-8E1A-6FE21147623F}"/>
              </a:ext>
            </a:extLst>
          </p:cNvPr>
          <p:cNvCxnSpPr/>
          <p:nvPr/>
        </p:nvCxnSpPr>
        <p:spPr>
          <a:xfrm>
            <a:off x="353266" y="2105057"/>
            <a:ext cx="796393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F295A07-77F4-8C4E-94EF-67AA223B934B}"/>
              </a:ext>
            </a:extLst>
          </p:cNvPr>
          <p:cNvCxnSpPr/>
          <p:nvPr/>
        </p:nvCxnSpPr>
        <p:spPr>
          <a:xfrm>
            <a:off x="423361" y="5715523"/>
            <a:ext cx="796393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781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4356</TotalTime>
  <Words>1022</Words>
  <Application>Microsoft Office PowerPoint</Application>
  <PresentationFormat>全屏显示(4:3)</PresentationFormat>
  <Paragraphs>95</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Constantia (Body)</vt:lpstr>
      <vt:lpstr>Gill Sans</vt:lpstr>
      <vt:lpstr>Monotype Sorts</vt:lpstr>
      <vt:lpstr>System Font Regular</vt:lpstr>
      <vt:lpstr>Arial</vt:lpstr>
      <vt:lpstr>Calibri</vt:lpstr>
      <vt:lpstr>Cambria Math</vt:lpstr>
      <vt:lpstr>Constantia</vt:lpstr>
      <vt:lpstr>Wingdings</vt:lpstr>
      <vt:lpstr>Wingdings 2</vt:lpstr>
      <vt:lpstr>Flow</vt:lpstr>
      <vt:lpstr>The Basic Practice of Statistics Ninth Edition David S. Moore  William I. Notz </vt:lpstr>
      <vt:lpstr>In Chapter 4, we cover …</vt:lpstr>
      <vt:lpstr>Response Variables and Explanatory Variables</vt:lpstr>
      <vt:lpstr>Scatterplot (1 of 3)</vt:lpstr>
      <vt:lpstr>Scatterplot (2 of 3)</vt:lpstr>
      <vt:lpstr>Scatterplot (3 of 3)</vt:lpstr>
      <vt:lpstr>PowerPoint 演示文稿</vt:lpstr>
      <vt:lpstr>Interpreting Scatterplots</vt:lpstr>
      <vt:lpstr>Direction of Association</vt:lpstr>
      <vt:lpstr>Adding Categorical Variables</vt:lpstr>
      <vt:lpstr>Categorical Variables in Scatterplots</vt:lpstr>
      <vt:lpstr>PowerPoint 演示文稿</vt:lpstr>
      <vt:lpstr>PowerPoint 演示文稿</vt:lpstr>
      <vt:lpstr>Measuring Linear Association</vt:lpstr>
      <vt:lpstr>Facts about Correlation (1 of 2)</vt:lpstr>
      <vt:lpstr>Facts about Correlation (2 of 2)</vt:lpstr>
      <vt:lpstr>PowerPoint 演示文稿</vt:lpstr>
      <vt:lpstr>PowerPoint 演示文稿</vt:lpstr>
      <vt:lpstr>PowerPoint 演示文稿</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Getting Started</dc:title>
  <dc:creator>drmark.gebert@gmail.com</dc:creator>
  <cp:lastModifiedBy>冯 语伦</cp:lastModifiedBy>
  <cp:revision>217</cp:revision>
  <dcterms:created xsi:type="dcterms:W3CDTF">2011-07-11T00:21:16Z</dcterms:created>
  <dcterms:modified xsi:type="dcterms:W3CDTF">2021-10-04T20:11:30Z</dcterms:modified>
</cp:coreProperties>
</file>