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2" r:id="rId1"/>
  </p:sldMasterIdLst>
  <p:notesMasterIdLst>
    <p:notesMasterId r:id="rId38"/>
  </p:notesMasterIdLst>
  <p:sldIdLst>
    <p:sldId id="345" r:id="rId2"/>
    <p:sldId id="334" r:id="rId3"/>
    <p:sldId id="350" r:id="rId4"/>
    <p:sldId id="351" r:id="rId5"/>
    <p:sldId id="389" r:id="rId6"/>
    <p:sldId id="390" r:id="rId7"/>
    <p:sldId id="352" r:id="rId8"/>
    <p:sldId id="379" r:id="rId9"/>
    <p:sldId id="374" r:id="rId10"/>
    <p:sldId id="354" r:id="rId11"/>
    <p:sldId id="376" r:id="rId12"/>
    <p:sldId id="375" r:id="rId13"/>
    <p:sldId id="377" r:id="rId14"/>
    <p:sldId id="378" r:id="rId15"/>
    <p:sldId id="355" r:id="rId16"/>
    <p:sldId id="371" r:id="rId17"/>
    <p:sldId id="380" r:id="rId18"/>
    <p:sldId id="356" r:id="rId19"/>
    <p:sldId id="370" r:id="rId20"/>
    <p:sldId id="381" r:id="rId21"/>
    <p:sldId id="382" r:id="rId22"/>
    <p:sldId id="357" r:id="rId23"/>
    <p:sldId id="358" r:id="rId24"/>
    <p:sldId id="391" r:id="rId25"/>
    <p:sldId id="359" r:id="rId26"/>
    <p:sldId id="383" r:id="rId27"/>
    <p:sldId id="360" r:id="rId28"/>
    <p:sldId id="361" r:id="rId29"/>
    <p:sldId id="373" r:id="rId30"/>
    <p:sldId id="363" r:id="rId31"/>
    <p:sldId id="388" r:id="rId32"/>
    <p:sldId id="364" r:id="rId33"/>
    <p:sldId id="384" r:id="rId34"/>
    <p:sldId id="385" r:id="rId35"/>
    <p:sldId id="386" r:id="rId36"/>
    <p:sldId id="387"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pyeditor" initials="CE-JAM" lastIdx="4" clrIdx="0"/>
  <p:cmAuthor id="1" name="Joan Templeton" initials="JT" lastIdx="1" clrIdx="1">
    <p:extLst>
      <p:ext uri="{19B8F6BF-5375-455C-9EA6-DF929625EA0E}">
        <p15:presenceInfo xmlns:p15="http://schemas.microsoft.com/office/powerpoint/2012/main" userId="5464186e2345be01" providerId="Windows Live"/>
      </p:ext>
    </p:extLst>
  </p:cmAuthor>
  <p:cmAuthor id="2" name="Newton, Andy" initials="NA" lastIdx="1" clrIdx="2">
    <p:extLst>
      <p:ext uri="{19B8F6BF-5375-455C-9EA6-DF929625EA0E}">
        <p15:presenceInfo xmlns:p15="http://schemas.microsoft.com/office/powerpoint/2012/main" userId="S-1-5-21-4250845945-3731851581-3800177176-49714" providerId="AD"/>
      </p:ext>
    </p:extLst>
  </p:cmAuthor>
  <p:cmAuthor id="3" name="Connie" initials="C" lastIdx="3" clrIdx="3">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5598"/>
    <a:srgbClr val="A40000"/>
    <a:srgbClr val="B80000"/>
    <a:srgbClr val="12345A"/>
    <a:srgbClr val="113053"/>
    <a:srgbClr val="D20000"/>
    <a:srgbClr val="042F3B"/>
    <a:srgbClr val="F8FEFE"/>
    <a:srgbClr val="E8FBFC"/>
    <a:srgbClr val="19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B639A-7014-FD44-A4FC-D5C2FE40EE51}" v="439" dt="2021-10-13T18:57:07.382"/>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7" autoAdjust="0"/>
    <p:restoredTop sz="94132" autoAdjust="0"/>
  </p:normalViewPr>
  <p:slideViewPr>
    <p:cSldViewPr snapToGrid="0" snapToObjects="1">
      <p:cViewPr varScale="1">
        <p:scale>
          <a:sx n="138" d="100"/>
          <a:sy n="138" d="100"/>
        </p:scale>
        <p:origin x="424" y="176"/>
      </p:cViewPr>
      <p:guideLst>
        <p:guide orient="horz" pos="2160"/>
        <p:guide pos="2880"/>
      </p:guideLst>
    </p:cSldViewPr>
  </p:slideViewPr>
  <p:outlineViewPr>
    <p:cViewPr>
      <p:scale>
        <a:sx n="33" d="100"/>
        <a:sy n="33" d="100"/>
      </p:scale>
      <p:origin x="0" y="-6204"/>
    </p:cViewPr>
  </p:outlineViewPr>
  <p:notesTextViewPr>
    <p:cViewPr>
      <p:scale>
        <a:sx n="3" d="2"/>
        <a:sy n="3" d="2"/>
      </p:scale>
      <p:origin x="0" y="0"/>
    </p:cViewPr>
  </p:notesTextViewPr>
  <p:notesViewPr>
    <p:cSldViewPr snapToGrid="0" snapToObjects="1">
      <p:cViewPr varScale="1">
        <p:scale>
          <a:sx n="117" d="100"/>
          <a:sy n="117" d="100"/>
        </p:scale>
        <p:origin x="420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CCFB639A-7014-FD44-A4FC-D5C2FE40EE51}"/>
    <pc:docChg chg="undo custSel addSld delSld modSld">
      <pc:chgData name="Camila Pedroso Estevam de Souza" userId="b5660281-9870-4af8-b8fa-bccfe862bd76" providerId="ADAL" clId="{CCFB639A-7014-FD44-A4FC-D5C2FE40EE51}" dt="2021-10-13T18:57:15.271" v="3365" actId="14100"/>
      <pc:docMkLst>
        <pc:docMk/>
      </pc:docMkLst>
      <pc:sldChg chg="modSp mod modTransition modAnim">
        <pc:chgData name="Camila Pedroso Estevam de Souza" userId="b5660281-9870-4af8-b8fa-bccfe862bd76" providerId="ADAL" clId="{CCFB639A-7014-FD44-A4FC-D5C2FE40EE51}" dt="2021-10-06T20:56:59.536" v="1876" actId="5793"/>
        <pc:sldMkLst>
          <pc:docMk/>
          <pc:sldMk cId="3527034481" sldId="334"/>
        </pc:sldMkLst>
        <pc:spChg chg="mod">
          <ac:chgData name="Camila Pedroso Estevam de Souza" userId="b5660281-9870-4af8-b8fa-bccfe862bd76" providerId="ADAL" clId="{CCFB639A-7014-FD44-A4FC-D5C2FE40EE51}" dt="2021-10-06T20:56:59.536" v="1876" actId="5793"/>
          <ac:spMkLst>
            <pc:docMk/>
            <pc:sldMk cId="3527034481" sldId="334"/>
            <ac:spMk id="12292" creationId="{00000000-0000-0000-0000-000000000000}"/>
          </ac:spMkLst>
        </pc:spChg>
      </pc:sldChg>
      <pc:sldChg chg="addSp modSp mod modTransition modAnim">
        <pc:chgData name="Camila Pedroso Estevam de Souza" userId="b5660281-9870-4af8-b8fa-bccfe862bd76" providerId="ADAL" clId="{CCFB639A-7014-FD44-A4FC-D5C2FE40EE51}" dt="2021-10-13T17:06:26.050" v="2985" actId="20577"/>
        <pc:sldMkLst>
          <pc:docMk/>
          <pc:sldMk cId="2251406564" sldId="350"/>
        </pc:sldMkLst>
        <pc:spChg chg="add mod">
          <ac:chgData name="Camila Pedroso Estevam de Souza" userId="b5660281-9870-4af8-b8fa-bccfe862bd76" providerId="ADAL" clId="{CCFB639A-7014-FD44-A4FC-D5C2FE40EE51}" dt="2021-10-05T22:59:03.866" v="384" actId="20577"/>
          <ac:spMkLst>
            <pc:docMk/>
            <pc:sldMk cId="2251406564" sldId="350"/>
            <ac:spMk id="3" creationId="{F9193A17-6622-C347-9952-C2A1CB5FFEBA}"/>
          </ac:spMkLst>
        </pc:spChg>
        <pc:spChg chg="mod">
          <ac:chgData name="Camila Pedroso Estevam de Souza" userId="b5660281-9870-4af8-b8fa-bccfe862bd76" providerId="ADAL" clId="{CCFB639A-7014-FD44-A4FC-D5C2FE40EE51}" dt="2021-10-05T22:51:46.187" v="124" actId="14100"/>
          <ac:spMkLst>
            <pc:docMk/>
            <pc:sldMk cId="2251406564" sldId="350"/>
            <ac:spMk id="22" creationId="{00000000-0000-0000-0000-000000000000}"/>
          </ac:spMkLst>
        </pc:spChg>
        <pc:spChg chg="mod">
          <ac:chgData name="Camila Pedroso Estevam de Souza" userId="b5660281-9870-4af8-b8fa-bccfe862bd76" providerId="ADAL" clId="{CCFB639A-7014-FD44-A4FC-D5C2FE40EE51}" dt="2021-10-13T17:06:26.050" v="2985" actId="20577"/>
          <ac:spMkLst>
            <pc:docMk/>
            <pc:sldMk cId="2251406564" sldId="350"/>
            <ac:spMk id="17414" creationId="{00000000-0000-0000-0000-000000000000}"/>
          </ac:spMkLst>
        </pc:spChg>
        <pc:spChg chg="mod">
          <ac:chgData name="Camila Pedroso Estevam de Souza" userId="b5660281-9870-4af8-b8fa-bccfe862bd76" providerId="ADAL" clId="{CCFB639A-7014-FD44-A4FC-D5C2FE40EE51}" dt="2021-10-05T22:59:13.030" v="385" actId="14100"/>
          <ac:spMkLst>
            <pc:docMk/>
            <pc:sldMk cId="2251406564" sldId="350"/>
            <ac:spMk id="458755" creationId="{00000000-0000-0000-0000-000000000000}"/>
          </ac:spMkLst>
        </pc:spChg>
        <pc:picChg chg="mod">
          <ac:chgData name="Camila Pedroso Estevam de Souza" userId="b5660281-9870-4af8-b8fa-bccfe862bd76" providerId="ADAL" clId="{CCFB639A-7014-FD44-A4FC-D5C2FE40EE51}" dt="2021-10-05T22:51:56.931" v="127" actId="1076"/>
          <ac:picMkLst>
            <pc:docMk/>
            <pc:sldMk cId="2251406564" sldId="350"/>
            <ac:picMk id="2" creationId="{D079B684-FA13-354F-BD7C-0645424C724B}"/>
          </ac:picMkLst>
        </pc:picChg>
        <pc:cxnChg chg="mod">
          <ac:chgData name="Camila Pedroso Estevam de Souza" userId="b5660281-9870-4af8-b8fa-bccfe862bd76" providerId="ADAL" clId="{CCFB639A-7014-FD44-A4FC-D5C2FE40EE51}" dt="2021-10-05T22:51:50.781" v="125" actId="1076"/>
          <ac:cxnSpMkLst>
            <pc:docMk/>
            <pc:sldMk cId="2251406564" sldId="350"/>
            <ac:cxnSpMk id="16" creationId="{DB9198C3-72D1-244D-89DA-1BD84CCEA9C2}"/>
          </ac:cxnSpMkLst>
        </pc:cxnChg>
      </pc:sldChg>
      <pc:sldChg chg="modSp mod modTransition modAnim">
        <pc:chgData name="Camila Pedroso Estevam de Souza" userId="b5660281-9870-4af8-b8fa-bccfe862bd76" providerId="ADAL" clId="{CCFB639A-7014-FD44-A4FC-D5C2FE40EE51}" dt="2021-10-13T17:11:28.455" v="3048" actId="1076"/>
        <pc:sldMkLst>
          <pc:docMk/>
          <pc:sldMk cId="999664266" sldId="351"/>
        </pc:sldMkLst>
        <pc:spChg chg="mod">
          <ac:chgData name="Camila Pedroso Estevam de Souza" userId="b5660281-9870-4af8-b8fa-bccfe862bd76" providerId="ADAL" clId="{CCFB639A-7014-FD44-A4FC-D5C2FE40EE51}" dt="2021-10-13T17:08:52.865" v="3009" actId="255"/>
          <ac:spMkLst>
            <pc:docMk/>
            <pc:sldMk cId="999664266" sldId="351"/>
            <ac:spMk id="8" creationId="{7C98AA35-BA31-4944-AEBC-20C3C665FC35}"/>
          </ac:spMkLst>
        </pc:spChg>
        <pc:spChg chg="mod">
          <ac:chgData name="Camila Pedroso Estevam de Souza" userId="b5660281-9870-4af8-b8fa-bccfe862bd76" providerId="ADAL" clId="{CCFB639A-7014-FD44-A4FC-D5C2FE40EE51}" dt="2021-10-13T17:06:28.777" v="2986" actId="20577"/>
          <ac:spMkLst>
            <pc:docMk/>
            <pc:sldMk cId="999664266" sldId="351"/>
            <ac:spMk id="18438" creationId="{00000000-0000-0000-0000-000000000000}"/>
          </ac:spMkLst>
        </pc:spChg>
        <pc:cxnChg chg="mod">
          <ac:chgData name="Camila Pedroso Estevam de Souza" userId="b5660281-9870-4af8-b8fa-bccfe862bd76" providerId="ADAL" clId="{CCFB639A-7014-FD44-A4FC-D5C2FE40EE51}" dt="2021-10-13T17:11:28.455" v="3048" actId="1076"/>
          <ac:cxnSpMkLst>
            <pc:docMk/>
            <pc:sldMk cId="999664266" sldId="351"/>
            <ac:cxnSpMk id="11" creationId="{BE7B6937-0AF7-DD4F-8109-F638E3CFD3B4}"/>
          </ac:cxnSpMkLst>
        </pc:cxnChg>
      </pc:sldChg>
      <pc:sldChg chg="addSp delSp modSp mod modTransition modAnim">
        <pc:chgData name="Camila Pedroso Estevam de Souza" userId="b5660281-9870-4af8-b8fa-bccfe862bd76" providerId="ADAL" clId="{CCFB639A-7014-FD44-A4FC-D5C2FE40EE51}" dt="2021-10-13T17:11:22.558" v="3046" actId="1076"/>
        <pc:sldMkLst>
          <pc:docMk/>
          <pc:sldMk cId="4027614662" sldId="352"/>
        </pc:sldMkLst>
        <pc:spChg chg="add del mod">
          <ac:chgData name="Camila Pedroso Estevam de Souza" userId="b5660281-9870-4af8-b8fa-bccfe862bd76" providerId="ADAL" clId="{CCFB639A-7014-FD44-A4FC-D5C2FE40EE51}" dt="2021-10-13T17:11:22.558" v="3046" actId="1076"/>
          <ac:spMkLst>
            <pc:docMk/>
            <pc:sldMk cId="4027614662" sldId="352"/>
            <ac:spMk id="11" creationId="{4557CCC6-7199-4069-9247-0FC9096B355F}"/>
          </ac:spMkLst>
        </pc:spChg>
        <pc:cxnChg chg="add del mod">
          <ac:chgData name="Camila Pedroso Estevam de Souza" userId="b5660281-9870-4af8-b8fa-bccfe862bd76" providerId="ADAL" clId="{CCFB639A-7014-FD44-A4FC-D5C2FE40EE51}" dt="2021-10-13T17:11:19.973" v="3043" actId="11529"/>
          <ac:cxnSpMkLst>
            <pc:docMk/>
            <pc:sldMk cId="4027614662" sldId="352"/>
            <ac:cxnSpMk id="4" creationId="{92681196-CA4D-BC4A-B466-00AEF6E699E6}"/>
          </ac:cxnSpMkLst>
        </pc:cxnChg>
        <pc:cxnChg chg="add del mod">
          <ac:chgData name="Camila Pedroso Estevam de Souza" userId="b5660281-9870-4af8-b8fa-bccfe862bd76" providerId="ADAL" clId="{CCFB639A-7014-FD44-A4FC-D5C2FE40EE51}" dt="2021-10-13T17:11:18.928" v="3040" actId="11529"/>
          <ac:cxnSpMkLst>
            <pc:docMk/>
            <pc:sldMk cId="4027614662" sldId="352"/>
            <ac:cxnSpMk id="6" creationId="{008F1A31-B802-0543-BE87-25E0028F1080}"/>
          </ac:cxnSpMkLst>
        </pc:cxnChg>
      </pc:sldChg>
      <pc:sldChg chg="modTransition modAnim">
        <pc:chgData name="Camila Pedroso Estevam de Souza" userId="b5660281-9870-4af8-b8fa-bccfe862bd76" providerId="ADAL" clId="{CCFB639A-7014-FD44-A4FC-D5C2FE40EE51}" dt="2021-10-02T23:52:43.231" v="37"/>
        <pc:sldMkLst>
          <pc:docMk/>
          <pc:sldMk cId="2193005314" sldId="354"/>
        </pc:sldMkLst>
      </pc:sldChg>
      <pc:sldChg chg="modTransition modAnim">
        <pc:chgData name="Camila Pedroso Estevam de Souza" userId="b5660281-9870-4af8-b8fa-bccfe862bd76" providerId="ADAL" clId="{CCFB639A-7014-FD44-A4FC-D5C2FE40EE51}" dt="2021-10-02T23:52:54.583" v="44"/>
        <pc:sldMkLst>
          <pc:docMk/>
          <pc:sldMk cId="1378582115" sldId="355"/>
        </pc:sldMkLst>
      </pc:sldChg>
      <pc:sldChg chg="addSp delSp modSp mod modTransition modAnim">
        <pc:chgData name="Camila Pedroso Estevam de Souza" userId="b5660281-9870-4af8-b8fa-bccfe862bd76" providerId="ADAL" clId="{CCFB639A-7014-FD44-A4FC-D5C2FE40EE51}" dt="2021-10-06T16:30:12.016" v="1212" actId="1038"/>
        <pc:sldMkLst>
          <pc:docMk/>
          <pc:sldMk cId="1826691" sldId="356"/>
        </pc:sldMkLst>
        <pc:spChg chg="add del mod">
          <ac:chgData name="Camila Pedroso Estevam de Souza" userId="b5660281-9870-4af8-b8fa-bccfe862bd76" providerId="ADAL" clId="{CCFB639A-7014-FD44-A4FC-D5C2FE40EE51}" dt="2021-10-06T16:12:05.304" v="1070" actId="478"/>
          <ac:spMkLst>
            <pc:docMk/>
            <pc:sldMk cId="1826691" sldId="356"/>
            <ac:spMk id="2" creationId="{881415E8-6A15-4140-A4B2-13F1061B3C2F}"/>
          </ac:spMkLst>
        </pc:spChg>
        <pc:spChg chg="add mod">
          <ac:chgData name="Camila Pedroso Estevam de Souza" userId="b5660281-9870-4af8-b8fa-bccfe862bd76" providerId="ADAL" clId="{CCFB639A-7014-FD44-A4FC-D5C2FE40EE51}" dt="2021-10-06T16:29:42.533" v="1203" actId="1076"/>
          <ac:spMkLst>
            <pc:docMk/>
            <pc:sldMk cId="1826691" sldId="356"/>
            <ac:spMk id="4" creationId="{904A9CA7-729A-DF42-9982-2CB938DBF453}"/>
          </ac:spMkLst>
        </pc:spChg>
        <pc:spChg chg="add mod">
          <ac:chgData name="Camila Pedroso Estevam de Souza" userId="b5660281-9870-4af8-b8fa-bccfe862bd76" providerId="ADAL" clId="{CCFB639A-7014-FD44-A4FC-D5C2FE40EE51}" dt="2021-10-06T16:30:12.016" v="1212" actId="1038"/>
          <ac:spMkLst>
            <pc:docMk/>
            <pc:sldMk cId="1826691" sldId="356"/>
            <ac:spMk id="8" creationId="{D30B9E2A-2A3D-AA41-86BA-9D916261A9CC}"/>
          </ac:spMkLst>
        </pc:spChg>
        <pc:spChg chg="mod">
          <ac:chgData name="Camila Pedroso Estevam de Souza" userId="b5660281-9870-4af8-b8fa-bccfe862bd76" providerId="ADAL" clId="{CCFB639A-7014-FD44-A4FC-D5C2FE40EE51}" dt="2021-10-06T16:28:42.948" v="1179" actId="20577"/>
          <ac:spMkLst>
            <pc:docMk/>
            <pc:sldMk cId="1826691" sldId="356"/>
            <ac:spMk id="15" creationId="{00000000-0000-0000-0000-000000000000}"/>
          </ac:spMkLst>
        </pc:spChg>
        <pc:picChg chg="mod">
          <ac:chgData name="Camila Pedroso Estevam de Souza" userId="b5660281-9870-4af8-b8fa-bccfe862bd76" providerId="ADAL" clId="{CCFB639A-7014-FD44-A4FC-D5C2FE40EE51}" dt="2021-10-06T16:28:58.067" v="1193" actId="1038"/>
          <ac:picMkLst>
            <pc:docMk/>
            <pc:sldMk cId="1826691" sldId="356"/>
            <ac:picMk id="3" creationId="{8A576A54-6F9D-984C-9074-2AB923DFEE13}"/>
          </ac:picMkLst>
        </pc:picChg>
        <pc:cxnChg chg="mod">
          <ac:chgData name="Camila Pedroso Estevam de Souza" userId="b5660281-9870-4af8-b8fa-bccfe862bd76" providerId="ADAL" clId="{CCFB639A-7014-FD44-A4FC-D5C2FE40EE51}" dt="2021-10-06T16:29:22.812" v="1200" actId="14100"/>
          <ac:cxnSpMkLst>
            <pc:docMk/>
            <pc:sldMk cId="1826691" sldId="356"/>
            <ac:cxnSpMk id="6" creationId="{044EB02C-E687-6048-9BA4-7FE2B4452649}"/>
          </ac:cxnSpMkLst>
        </pc:cxnChg>
        <pc:cxnChg chg="mod">
          <ac:chgData name="Camila Pedroso Estevam de Souza" userId="b5660281-9870-4af8-b8fa-bccfe862bd76" providerId="ADAL" clId="{CCFB639A-7014-FD44-A4FC-D5C2FE40EE51}" dt="2021-10-06T16:29:26.150" v="1201" actId="14100"/>
          <ac:cxnSpMkLst>
            <pc:docMk/>
            <pc:sldMk cId="1826691" sldId="356"/>
            <ac:cxnSpMk id="9" creationId="{3756EF4C-E039-E241-B5DC-64550270BF83}"/>
          </ac:cxnSpMkLst>
        </pc:cxnChg>
      </pc:sldChg>
      <pc:sldChg chg="modSp mod modTransition modAnim">
        <pc:chgData name="Camila Pedroso Estevam de Souza" userId="b5660281-9870-4af8-b8fa-bccfe862bd76" providerId="ADAL" clId="{CCFB639A-7014-FD44-A4FC-D5C2FE40EE51}" dt="2021-10-13T18:56:02.102" v="3346" actId="1076"/>
        <pc:sldMkLst>
          <pc:docMk/>
          <pc:sldMk cId="3909391577" sldId="357"/>
        </pc:sldMkLst>
        <pc:spChg chg="mod">
          <ac:chgData name="Camila Pedroso Estevam de Souza" userId="b5660281-9870-4af8-b8fa-bccfe862bd76" providerId="ADAL" clId="{CCFB639A-7014-FD44-A4FC-D5C2FE40EE51}" dt="2021-10-13T18:55:57.958" v="3345" actId="255"/>
          <ac:spMkLst>
            <pc:docMk/>
            <pc:sldMk cId="3909391577" sldId="357"/>
            <ac:spMk id="3" creationId="{68B1630E-BA48-3147-B0FB-8EE14961AA85}"/>
          </ac:spMkLst>
        </pc:spChg>
        <pc:cxnChg chg="mod">
          <ac:chgData name="Camila Pedroso Estevam de Souza" userId="b5660281-9870-4af8-b8fa-bccfe862bd76" providerId="ADAL" clId="{CCFB639A-7014-FD44-A4FC-D5C2FE40EE51}" dt="2021-10-13T18:56:02.102" v="3346" actId="1076"/>
          <ac:cxnSpMkLst>
            <pc:docMk/>
            <pc:sldMk cId="3909391577" sldId="357"/>
            <ac:cxnSpMk id="9" creationId="{A541D4FA-E865-F046-98C0-CE9B00D50843}"/>
          </ac:cxnSpMkLst>
        </pc:cxnChg>
      </pc:sldChg>
      <pc:sldChg chg="addSp delSp modSp mod modTransition modAnim">
        <pc:chgData name="Camila Pedroso Estevam de Souza" userId="b5660281-9870-4af8-b8fa-bccfe862bd76" providerId="ADAL" clId="{CCFB639A-7014-FD44-A4FC-D5C2FE40EE51}" dt="2021-10-13T18:57:15.271" v="3365" actId="14100"/>
        <pc:sldMkLst>
          <pc:docMk/>
          <pc:sldMk cId="313548705" sldId="358"/>
        </pc:sldMkLst>
        <pc:spChg chg="del">
          <ac:chgData name="Camila Pedroso Estevam de Souza" userId="b5660281-9870-4af8-b8fa-bccfe862bd76" providerId="ADAL" clId="{CCFB639A-7014-FD44-A4FC-D5C2FE40EE51}" dt="2021-10-13T18:56:51.999" v="3354" actId="478"/>
          <ac:spMkLst>
            <pc:docMk/>
            <pc:sldMk cId="313548705" sldId="358"/>
            <ac:spMk id="15" creationId="{AA96BDD2-750A-4AF9-BA13-8824B2C41300}"/>
          </ac:spMkLst>
        </pc:spChg>
        <pc:spChg chg="mod">
          <ac:chgData name="Camila Pedroso Estevam de Souza" userId="b5660281-9870-4af8-b8fa-bccfe862bd76" providerId="ADAL" clId="{CCFB639A-7014-FD44-A4FC-D5C2FE40EE51}" dt="2021-10-13T18:56:51.999" v="3354" actId="478"/>
          <ac:spMkLst>
            <pc:docMk/>
            <pc:sldMk cId="313548705" sldId="358"/>
            <ac:spMk id="16" creationId="{4367F404-FEA3-4663-A8EF-E3299D196D50}"/>
          </ac:spMkLst>
        </pc:spChg>
        <pc:spChg chg="mod">
          <ac:chgData name="Camila Pedroso Estevam de Souza" userId="b5660281-9870-4af8-b8fa-bccfe862bd76" providerId="ADAL" clId="{CCFB639A-7014-FD44-A4FC-D5C2FE40EE51}" dt="2021-10-13T18:57:07.382" v="3362" actId="1076"/>
          <ac:spMkLst>
            <pc:docMk/>
            <pc:sldMk cId="313548705" sldId="358"/>
            <ac:spMk id="17" creationId="{00000000-0000-0000-0000-000000000000}"/>
          </ac:spMkLst>
        </pc:spChg>
        <pc:spChg chg="mod">
          <ac:chgData name="Camila Pedroso Estevam de Souza" userId="b5660281-9870-4af8-b8fa-bccfe862bd76" providerId="ADAL" clId="{CCFB639A-7014-FD44-A4FC-D5C2FE40EE51}" dt="2021-10-13T18:56:51.999" v="3354" actId="478"/>
          <ac:spMkLst>
            <pc:docMk/>
            <pc:sldMk cId="313548705" sldId="358"/>
            <ac:spMk id="18" creationId="{620E8AE6-566D-4330-83A0-8BAB32A9FDA5}"/>
          </ac:spMkLst>
        </pc:spChg>
        <pc:spChg chg="mod">
          <ac:chgData name="Camila Pedroso Estevam de Souza" userId="b5660281-9870-4af8-b8fa-bccfe862bd76" providerId="ADAL" clId="{CCFB639A-7014-FD44-A4FC-D5C2FE40EE51}" dt="2021-10-13T18:57:10.360" v="3363" actId="1076"/>
          <ac:spMkLst>
            <pc:docMk/>
            <pc:sldMk cId="313548705" sldId="358"/>
            <ac:spMk id="25602" creationId="{00000000-0000-0000-0000-000000000000}"/>
          </ac:spMkLst>
        </pc:spChg>
        <pc:spChg chg="del">
          <ac:chgData name="Camila Pedroso Estevam de Souza" userId="b5660281-9870-4af8-b8fa-bccfe862bd76" providerId="ADAL" clId="{CCFB639A-7014-FD44-A4FC-D5C2FE40EE51}" dt="2021-10-13T18:56:49.135" v="3353" actId="478"/>
          <ac:spMkLst>
            <pc:docMk/>
            <pc:sldMk cId="313548705" sldId="358"/>
            <ac:spMk id="25616" creationId="{00000000-0000-0000-0000-000000000000}"/>
          </ac:spMkLst>
        </pc:spChg>
        <pc:spChg chg="del mod">
          <ac:chgData name="Camila Pedroso Estevam de Souza" userId="b5660281-9870-4af8-b8fa-bccfe862bd76" providerId="ADAL" clId="{CCFB639A-7014-FD44-A4FC-D5C2FE40EE51}" dt="2021-10-13T18:56:56.532" v="3357" actId="478"/>
          <ac:spMkLst>
            <pc:docMk/>
            <pc:sldMk cId="313548705" sldId="358"/>
            <ac:spMk id="25617" creationId="{00000000-0000-0000-0000-000000000000}"/>
          </ac:spMkLst>
        </pc:spChg>
        <pc:spChg chg="del">
          <ac:chgData name="Camila Pedroso Estevam de Souza" userId="b5660281-9870-4af8-b8fa-bccfe862bd76" providerId="ADAL" clId="{CCFB639A-7014-FD44-A4FC-D5C2FE40EE51}" dt="2021-10-13T18:56:55.359" v="3356" actId="478"/>
          <ac:spMkLst>
            <pc:docMk/>
            <pc:sldMk cId="313548705" sldId="358"/>
            <ac:spMk id="489490" creationId="{00000000-0000-0000-0000-000000000000}"/>
          </ac:spMkLst>
        </pc:spChg>
        <pc:spChg chg="del">
          <ac:chgData name="Camila Pedroso Estevam de Souza" userId="b5660281-9870-4af8-b8fa-bccfe862bd76" providerId="ADAL" clId="{CCFB639A-7014-FD44-A4FC-D5C2FE40EE51}" dt="2021-10-13T18:56:53.520" v="3355" actId="478"/>
          <ac:spMkLst>
            <pc:docMk/>
            <pc:sldMk cId="313548705" sldId="358"/>
            <ac:spMk id="489491" creationId="{00000000-0000-0000-0000-000000000000}"/>
          </ac:spMkLst>
        </pc:spChg>
        <pc:grpChg chg="del mod">
          <ac:chgData name="Camila Pedroso Estevam de Souza" userId="b5660281-9870-4af8-b8fa-bccfe862bd76" providerId="ADAL" clId="{CCFB639A-7014-FD44-A4FC-D5C2FE40EE51}" dt="2021-10-13T18:56:49.135" v="3353" actId="478"/>
          <ac:grpSpMkLst>
            <pc:docMk/>
            <pc:sldMk cId="313548705" sldId="358"/>
            <ac:grpSpMk id="2" creationId="{00000000-0000-0000-0000-000000000000}"/>
          </ac:grpSpMkLst>
        </pc:grpChg>
        <pc:grpChg chg="del mod">
          <ac:chgData name="Camila Pedroso Estevam de Souza" userId="b5660281-9870-4af8-b8fa-bccfe862bd76" providerId="ADAL" clId="{CCFB639A-7014-FD44-A4FC-D5C2FE40EE51}" dt="2021-10-13T18:56:57.811" v="3358" actId="478"/>
          <ac:grpSpMkLst>
            <pc:docMk/>
            <pc:sldMk cId="313548705" sldId="358"/>
            <ac:grpSpMk id="14" creationId="{BFE60253-6688-4909-8EAC-6AED742698CB}"/>
          </ac:grpSpMkLst>
        </pc:grpChg>
        <pc:picChg chg="add mod">
          <ac:chgData name="Camila Pedroso Estevam de Souza" userId="b5660281-9870-4af8-b8fa-bccfe862bd76" providerId="ADAL" clId="{CCFB639A-7014-FD44-A4FC-D5C2FE40EE51}" dt="2021-10-13T18:57:15.271" v="3365" actId="14100"/>
          <ac:picMkLst>
            <pc:docMk/>
            <pc:sldMk cId="313548705" sldId="358"/>
            <ac:picMk id="4" creationId="{CE4ACC01-0D75-E444-A6C5-778DE611BDB7}"/>
          </ac:picMkLst>
        </pc:picChg>
        <pc:picChg chg="del">
          <ac:chgData name="Camila Pedroso Estevam de Souza" userId="b5660281-9870-4af8-b8fa-bccfe862bd76" providerId="ADAL" clId="{CCFB639A-7014-FD44-A4FC-D5C2FE40EE51}" dt="2021-10-13T18:56:33.160" v="3348" actId="478"/>
          <ac:picMkLst>
            <pc:docMk/>
            <pc:sldMk cId="313548705" sldId="358"/>
            <ac:picMk id="20" creationId="{F0ED1C20-3279-411D-9EB7-D5A43D078938}"/>
          </ac:picMkLst>
        </pc:picChg>
      </pc:sldChg>
      <pc:sldChg chg="modTransition modAnim">
        <pc:chgData name="Camila Pedroso Estevam de Souza" userId="b5660281-9870-4af8-b8fa-bccfe862bd76" providerId="ADAL" clId="{CCFB639A-7014-FD44-A4FC-D5C2FE40EE51}" dt="2021-10-02T23:53:23.536" v="74"/>
        <pc:sldMkLst>
          <pc:docMk/>
          <pc:sldMk cId="464591907" sldId="359"/>
        </pc:sldMkLst>
      </pc:sldChg>
      <pc:sldChg chg="modTransition modAnim">
        <pc:chgData name="Camila Pedroso Estevam de Souza" userId="b5660281-9870-4af8-b8fa-bccfe862bd76" providerId="ADAL" clId="{CCFB639A-7014-FD44-A4FC-D5C2FE40EE51}" dt="2021-10-02T23:53:26.817" v="77"/>
        <pc:sldMkLst>
          <pc:docMk/>
          <pc:sldMk cId="952633392" sldId="360"/>
        </pc:sldMkLst>
      </pc:sldChg>
      <pc:sldChg chg="modTransition modAnim">
        <pc:chgData name="Camila Pedroso Estevam de Souza" userId="b5660281-9870-4af8-b8fa-bccfe862bd76" providerId="ADAL" clId="{CCFB639A-7014-FD44-A4FC-D5C2FE40EE51}" dt="2021-10-02T23:53:31.151" v="83"/>
        <pc:sldMkLst>
          <pc:docMk/>
          <pc:sldMk cId="904946274" sldId="361"/>
        </pc:sldMkLst>
      </pc:sldChg>
      <pc:sldChg chg="addSp delSp modSp mod modTransition modAnim">
        <pc:chgData name="Camila Pedroso Estevam de Souza" userId="b5660281-9870-4af8-b8fa-bccfe862bd76" providerId="ADAL" clId="{CCFB639A-7014-FD44-A4FC-D5C2FE40EE51}" dt="2021-10-06T21:24:03.125" v="2434" actId="20577"/>
        <pc:sldMkLst>
          <pc:docMk/>
          <pc:sldMk cId="2389659531" sldId="363"/>
        </pc:sldMkLst>
        <pc:spChg chg="add del mod">
          <ac:chgData name="Camila Pedroso Estevam de Souza" userId="b5660281-9870-4af8-b8fa-bccfe862bd76" providerId="ADAL" clId="{CCFB639A-7014-FD44-A4FC-D5C2FE40EE51}" dt="2021-10-06T21:16:54.833" v="2223"/>
          <ac:spMkLst>
            <pc:docMk/>
            <pc:sldMk cId="2389659531" sldId="363"/>
            <ac:spMk id="2" creationId="{049349F3-1AB8-3F4A-A115-502DC1BEA733}"/>
          </ac:spMkLst>
        </pc:spChg>
        <pc:spChg chg="add del mod">
          <ac:chgData name="Camila Pedroso Estevam de Souza" userId="b5660281-9870-4af8-b8fa-bccfe862bd76" providerId="ADAL" clId="{CCFB639A-7014-FD44-A4FC-D5C2FE40EE51}" dt="2021-10-06T21:17:43.453" v="2226" actId="478"/>
          <ac:spMkLst>
            <pc:docMk/>
            <pc:sldMk cId="2389659531" sldId="363"/>
            <ac:spMk id="4" creationId="{1CC71BF6-BC98-D84F-B129-300F1D51BDAA}"/>
          </ac:spMkLst>
        </pc:spChg>
        <pc:spChg chg="add del mod">
          <ac:chgData name="Camila Pedroso Estevam de Souza" userId="b5660281-9870-4af8-b8fa-bccfe862bd76" providerId="ADAL" clId="{CCFB639A-7014-FD44-A4FC-D5C2FE40EE51}" dt="2021-10-06T21:23:33.082" v="2398" actId="478"/>
          <ac:spMkLst>
            <pc:docMk/>
            <pc:sldMk cId="2389659531" sldId="363"/>
            <ac:spMk id="5" creationId="{840F2207-5656-784C-9508-CFC675A8E36F}"/>
          </ac:spMkLst>
        </pc:spChg>
        <pc:spChg chg="del">
          <ac:chgData name="Camila Pedroso Estevam de Souza" userId="b5660281-9870-4af8-b8fa-bccfe862bd76" providerId="ADAL" clId="{CCFB639A-7014-FD44-A4FC-D5C2FE40EE51}" dt="2021-10-06T21:09:58.824" v="2035" actId="478"/>
          <ac:spMkLst>
            <pc:docMk/>
            <pc:sldMk cId="2389659531" sldId="363"/>
            <ac:spMk id="7" creationId="{00000000-0000-0000-0000-000000000000}"/>
          </ac:spMkLst>
        </pc:spChg>
        <pc:spChg chg="mod">
          <ac:chgData name="Camila Pedroso Estevam de Souza" userId="b5660281-9870-4af8-b8fa-bccfe862bd76" providerId="ADAL" clId="{CCFB639A-7014-FD44-A4FC-D5C2FE40EE51}" dt="2021-10-06T21:24:03.125" v="2434" actId="20577"/>
          <ac:spMkLst>
            <pc:docMk/>
            <pc:sldMk cId="2389659531" sldId="363"/>
            <ac:spMk id="30723" creationId="{00000000-0000-0000-0000-000000000000}"/>
          </ac:spMkLst>
        </pc:spChg>
      </pc:sldChg>
      <pc:sldChg chg="modSp modTransition modAnim">
        <pc:chgData name="Camila Pedroso Estevam de Souza" userId="b5660281-9870-4af8-b8fa-bccfe862bd76" providerId="ADAL" clId="{CCFB639A-7014-FD44-A4FC-D5C2FE40EE51}" dt="2021-10-06T19:16:46.825" v="1746"/>
        <pc:sldMkLst>
          <pc:docMk/>
          <pc:sldMk cId="1528523006" sldId="364"/>
        </pc:sldMkLst>
        <pc:spChg chg="mod">
          <ac:chgData name="Camila Pedroso Estevam de Souza" userId="b5660281-9870-4af8-b8fa-bccfe862bd76" providerId="ADAL" clId="{CCFB639A-7014-FD44-A4FC-D5C2FE40EE51}" dt="2021-10-06T19:15:32.934" v="1730" actId="20577"/>
          <ac:spMkLst>
            <pc:docMk/>
            <pc:sldMk cId="1528523006" sldId="364"/>
            <ac:spMk id="3" creationId="{AFA39DD8-8FE3-E641-BA8B-BEA2644BEC1B}"/>
          </ac:spMkLst>
        </pc:spChg>
      </pc:sldChg>
      <pc:sldChg chg="addSp delSp modSp del mod modTransition">
        <pc:chgData name="Camila Pedroso Estevam de Souza" userId="b5660281-9870-4af8-b8fa-bccfe862bd76" providerId="ADAL" clId="{CCFB639A-7014-FD44-A4FC-D5C2FE40EE51}" dt="2021-10-05T23:02:45.939" v="408" actId="2696"/>
        <pc:sldMkLst>
          <pc:docMk/>
          <pc:sldMk cId="2113634067" sldId="368"/>
        </pc:sldMkLst>
        <pc:spChg chg="mod">
          <ac:chgData name="Camila Pedroso Estevam de Souza" userId="b5660281-9870-4af8-b8fa-bccfe862bd76" providerId="ADAL" clId="{CCFB639A-7014-FD44-A4FC-D5C2FE40EE51}" dt="2021-10-05T22:49:11.628" v="116" actId="113"/>
          <ac:spMkLst>
            <pc:docMk/>
            <pc:sldMk cId="2113634067" sldId="368"/>
            <ac:spMk id="3" creationId="{00000000-0000-0000-0000-000000000000}"/>
          </ac:spMkLst>
        </pc:spChg>
        <pc:spChg chg="add del mod">
          <ac:chgData name="Camila Pedroso Estevam de Souza" userId="b5660281-9870-4af8-b8fa-bccfe862bd76" providerId="ADAL" clId="{CCFB639A-7014-FD44-A4FC-D5C2FE40EE51}" dt="2021-10-05T22:59:30.487" v="386" actId="478"/>
          <ac:spMkLst>
            <pc:docMk/>
            <pc:sldMk cId="2113634067" sldId="368"/>
            <ac:spMk id="6" creationId="{4A3F444F-B78C-7541-817B-6CF88C1F1082}"/>
          </ac:spMkLst>
        </pc:spChg>
        <pc:spChg chg="add mod">
          <ac:chgData name="Camila Pedroso Estevam de Souza" userId="b5660281-9870-4af8-b8fa-bccfe862bd76" providerId="ADAL" clId="{CCFB639A-7014-FD44-A4FC-D5C2FE40EE51}" dt="2021-10-05T22:59:46.367" v="393" actId="1076"/>
          <ac:spMkLst>
            <pc:docMk/>
            <pc:sldMk cId="2113634067" sldId="368"/>
            <ac:spMk id="8" creationId="{AED2EBCE-7B58-5D4C-9C28-D27059BF0F8F}"/>
          </ac:spMkLst>
        </pc:spChg>
        <pc:spChg chg="add del mod">
          <ac:chgData name="Camila Pedroso Estevam de Souza" userId="b5660281-9870-4af8-b8fa-bccfe862bd76" providerId="ADAL" clId="{CCFB639A-7014-FD44-A4FC-D5C2FE40EE51}" dt="2021-10-05T23:01:30.473" v="395" actId="478"/>
          <ac:spMkLst>
            <pc:docMk/>
            <pc:sldMk cId="2113634067" sldId="368"/>
            <ac:spMk id="9" creationId="{E7549344-D6A9-7F46-B1D6-52D467D0C905}"/>
          </ac:spMkLst>
        </pc:spChg>
        <pc:picChg chg="del">
          <ac:chgData name="Camila Pedroso Estevam de Souza" userId="b5660281-9870-4af8-b8fa-bccfe862bd76" providerId="ADAL" clId="{CCFB639A-7014-FD44-A4FC-D5C2FE40EE51}" dt="2021-10-05T22:29:55.299" v="101" actId="478"/>
          <ac:picMkLst>
            <pc:docMk/>
            <pc:sldMk cId="2113634067" sldId="368"/>
            <ac:picMk id="2" creationId="{00000000-0000-0000-0000-000000000000}"/>
          </ac:picMkLst>
        </pc:picChg>
        <pc:picChg chg="del">
          <ac:chgData name="Camila Pedroso Estevam de Souza" userId="b5660281-9870-4af8-b8fa-bccfe862bd76" providerId="ADAL" clId="{CCFB639A-7014-FD44-A4FC-D5C2FE40EE51}" dt="2021-10-05T22:29:55.928" v="102" actId="478"/>
          <ac:picMkLst>
            <pc:docMk/>
            <pc:sldMk cId="2113634067" sldId="368"/>
            <ac:picMk id="5" creationId="{00000000-0000-0000-0000-000000000000}"/>
          </ac:picMkLst>
        </pc:picChg>
        <pc:picChg chg="add mod">
          <ac:chgData name="Camila Pedroso Estevam de Souza" userId="b5660281-9870-4af8-b8fa-bccfe862bd76" providerId="ADAL" clId="{CCFB639A-7014-FD44-A4FC-D5C2FE40EE51}" dt="2021-10-05T22:49:20.074" v="119" actId="1076"/>
          <ac:picMkLst>
            <pc:docMk/>
            <pc:sldMk cId="2113634067" sldId="368"/>
            <ac:picMk id="7" creationId="{2B05E2DF-E0BD-8949-A117-32762C444F53}"/>
          </ac:picMkLst>
        </pc:picChg>
      </pc:sldChg>
      <pc:sldChg chg="modSp mod modTransition modAnim">
        <pc:chgData name="Camila Pedroso Estevam de Souza" userId="b5660281-9870-4af8-b8fa-bccfe862bd76" providerId="ADAL" clId="{CCFB639A-7014-FD44-A4FC-D5C2FE40EE51}" dt="2021-10-06T18:55:06.509" v="1502" actId="1076"/>
        <pc:sldMkLst>
          <pc:docMk/>
          <pc:sldMk cId="1467901861" sldId="370"/>
        </pc:sldMkLst>
        <pc:spChg chg="mod">
          <ac:chgData name="Camila Pedroso Estevam de Souza" userId="b5660281-9870-4af8-b8fa-bccfe862bd76" providerId="ADAL" clId="{CCFB639A-7014-FD44-A4FC-D5C2FE40EE51}" dt="2021-10-06T18:54:41.436" v="1497" actId="14100"/>
          <ac:spMkLst>
            <pc:docMk/>
            <pc:sldMk cId="1467901861" sldId="370"/>
            <ac:spMk id="3" creationId="{AB86E53B-4E5B-5D45-9636-850FFA3432B7}"/>
          </ac:spMkLst>
        </pc:spChg>
        <pc:picChg chg="mod">
          <ac:chgData name="Camila Pedroso Estevam de Souza" userId="b5660281-9870-4af8-b8fa-bccfe862bd76" providerId="ADAL" clId="{CCFB639A-7014-FD44-A4FC-D5C2FE40EE51}" dt="2021-10-06T18:54:52.173" v="1499" actId="14100"/>
          <ac:picMkLst>
            <pc:docMk/>
            <pc:sldMk cId="1467901861" sldId="370"/>
            <ac:picMk id="4" creationId="{28A09970-2090-6B45-A324-E7B71ECD24FA}"/>
          </ac:picMkLst>
        </pc:picChg>
        <pc:cxnChg chg="mod">
          <ac:chgData name="Camila Pedroso Estevam de Souza" userId="b5660281-9870-4af8-b8fa-bccfe862bd76" providerId="ADAL" clId="{CCFB639A-7014-FD44-A4FC-D5C2FE40EE51}" dt="2021-10-06T18:55:01.418" v="1500" actId="1076"/>
          <ac:cxnSpMkLst>
            <pc:docMk/>
            <pc:sldMk cId="1467901861" sldId="370"/>
            <ac:cxnSpMk id="10" creationId="{468CF7E2-7D43-D44E-96A7-C8BCBD195BFE}"/>
          </ac:cxnSpMkLst>
        </pc:cxnChg>
        <pc:cxnChg chg="mod">
          <ac:chgData name="Camila Pedroso Estevam de Souza" userId="b5660281-9870-4af8-b8fa-bccfe862bd76" providerId="ADAL" clId="{CCFB639A-7014-FD44-A4FC-D5C2FE40EE51}" dt="2021-10-06T18:55:06.509" v="1502" actId="1076"/>
          <ac:cxnSpMkLst>
            <pc:docMk/>
            <pc:sldMk cId="1467901861" sldId="370"/>
            <ac:cxnSpMk id="11" creationId="{995898DA-696F-204E-A401-8D95FA8C1DFC}"/>
          </ac:cxnSpMkLst>
        </pc:cxnChg>
      </pc:sldChg>
      <pc:sldChg chg="modTransition modAnim">
        <pc:chgData name="Camila Pedroso Estevam de Souza" userId="b5660281-9870-4af8-b8fa-bccfe862bd76" providerId="ADAL" clId="{CCFB639A-7014-FD44-A4FC-D5C2FE40EE51}" dt="2021-10-02T23:52:58.806" v="48"/>
        <pc:sldMkLst>
          <pc:docMk/>
          <pc:sldMk cId="1440907491" sldId="371"/>
        </pc:sldMkLst>
      </pc:sldChg>
      <pc:sldChg chg="del modTransition modAnim">
        <pc:chgData name="Camila Pedroso Estevam de Souza" userId="b5660281-9870-4af8-b8fa-bccfe862bd76" providerId="ADAL" clId="{CCFB639A-7014-FD44-A4FC-D5C2FE40EE51}" dt="2021-10-06T20:57:09.176" v="1877" actId="2696"/>
        <pc:sldMkLst>
          <pc:docMk/>
          <pc:sldMk cId="1490477916" sldId="372"/>
        </pc:sldMkLst>
      </pc:sldChg>
      <pc:sldChg chg="addSp modSp mod modTransition modAnim">
        <pc:chgData name="Camila Pedroso Estevam de Souza" userId="b5660281-9870-4af8-b8fa-bccfe862bd76" providerId="ADAL" clId="{CCFB639A-7014-FD44-A4FC-D5C2FE40EE51}" dt="2021-10-06T19:12:37.336" v="1717" actId="27636"/>
        <pc:sldMkLst>
          <pc:docMk/>
          <pc:sldMk cId="1059077790" sldId="373"/>
        </pc:sldMkLst>
        <pc:spChg chg="mod">
          <ac:chgData name="Camila Pedroso Estevam de Souza" userId="b5660281-9870-4af8-b8fa-bccfe862bd76" providerId="ADAL" clId="{CCFB639A-7014-FD44-A4FC-D5C2FE40EE51}" dt="2021-10-06T19:12:37.336" v="1717" actId="27636"/>
          <ac:spMkLst>
            <pc:docMk/>
            <pc:sldMk cId="1059077790" sldId="373"/>
            <ac:spMk id="6" creationId="{00000000-0000-0000-0000-000000000000}"/>
          </ac:spMkLst>
        </pc:spChg>
        <pc:spChg chg="add mod">
          <ac:chgData name="Camila Pedroso Estevam de Souza" userId="b5660281-9870-4af8-b8fa-bccfe862bd76" providerId="ADAL" clId="{CCFB639A-7014-FD44-A4FC-D5C2FE40EE51}" dt="2021-10-06T19:12:26.931" v="1714" actId="1037"/>
          <ac:spMkLst>
            <pc:docMk/>
            <pc:sldMk cId="1059077790" sldId="373"/>
            <ac:spMk id="7" creationId="{AB255206-BB90-844E-8169-65D257D77127}"/>
          </ac:spMkLst>
        </pc:spChg>
      </pc:sldChg>
      <pc:sldChg chg="modSp mod modTransition modAnim">
        <pc:chgData name="Camila Pedroso Estevam de Souza" userId="b5660281-9870-4af8-b8fa-bccfe862bd76" providerId="ADAL" clId="{CCFB639A-7014-FD44-A4FC-D5C2FE40EE51}" dt="2021-10-05T22:48:39.959" v="104" actId="27636"/>
        <pc:sldMkLst>
          <pc:docMk/>
          <pc:sldMk cId="3470092687" sldId="374"/>
        </pc:sldMkLst>
        <pc:spChg chg="mod">
          <ac:chgData name="Camila Pedroso Estevam de Souza" userId="b5660281-9870-4af8-b8fa-bccfe862bd76" providerId="ADAL" clId="{CCFB639A-7014-FD44-A4FC-D5C2FE40EE51}" dt="2021-10-05T22:48:39.959" v="104" actId="27636"/>
          <ac:spMkLst>
            <pc:docMk/>
            <pc:sldMk cId="3470092687" sldId="374"/>
            <ac:spMk id="19458" creationId="{00000000-0000-0000-0000-000000000000}"/>
          </ac:spMkLst>
        </pc:spChg>
      </pc:sldChg>
      <pc:sldChg chg="addSp delSp modSp add mod">
        <pc:chgData name="Camila Pedroso Estevam de Souza" userId="b5660281-9870-4af8-b8fa-bccfe862bd76" providerId="ADAL" clId="{CCFB639A-7014-FD44-A4FC-D5C2FE40EE51}" dt="2021-10-06T16:13:41.046" v="1083" actId="27636"/>
        <pc:sldMkLst>
          <pc:docMk/>
          <pc:sldMk cId="4174990265" sldId="375"/>
        </pc:sldMkLst>
        <pc:spChg chg="mod">
          <ac:chgData name="Camila Pedroso Estevam de Souza" userId="b5660281-9870-4af8-b8fa-bccfe862bd76" providerId="ADAL" clId="{CCFB639A-7014-FD44-A4FC-D5C2FE40EE51}" dt="2021-10-06T16:13:41.046" v="1083" actId="27636"/>
          <ac:spMkLst>
            <pc:docMk/>
            <pc:sldMk cId="4174990265" sldId="375"/>
            <ac:spMk id="8" creationId="{AED2EBCE-7B58-5D4C-9C28-D27059BF0F8F}"/>
          </ac:spMkLst>
        </pc:spChg>
        <pc:picChg chg="add del mod">
          <ac:chgData name="Camila Pedroso Estevam de Souza" userId="b5660281-9870-4af8-b8fa-bccfe862bd76" providerId="ADAL" clId="{CCFB639A-7014-FD44-A4FC-D5C2FE40EE51}" dt="2021-10-05T23:10:52.070" v="464" actId="478"/>
          <ac:picMkLst>
            <pc:docMk/>
            <pc:sldMk cId="4174990265" sldId="375"/>
            <ac:picMk id="4" creationId="{AC68D307-E75A-A547-BEC5-18809266B562}"/>
          </ac:picMkLst>
        </pc:picChg>
        <pc:picChg chg="add del mod">
          <ac:chgData name="Camila Pedroso Estevam de Souza" userId="b5660281-9870-4af8-b8fa-bccfe862bd76" providerId="ADAL" clId="{CCFB639A-7014-FD44-A4FC-D5C2FE40EE51}" dt="2021-10-05T23:03:53.379" v="415" actId="478"/>
          <ac:picMkLst>
            <pc:docMk/>
            <pc:sldMk cId="4174990265" sldId="375"/>
            <ac:picMk id="6" creationId="{05384593-DF85-8F43-AC61-86AB29F84DC7}"/>
          </ac:picMkLst>
        </pc:picChg>
        <pc:picChg chg="del">
          <ac:chgData name="Camila Pedroso Estevam de Souza" userId="b5660281-9870-4af8-b8fa-bccfe862bd76" providerId="ADAL" clId="{CCFB639A-7014-FD44-A4FC-D5C2FE40EE51}" dt="2021-10-05T23:01:39.907" v="397" actId="478"/>
          <ac:picMkLst>
            <pc:docMk/>
            <pc:sldMk cId="4174990265" sldId="375"/>
            <ac:picMk id="7" creationId="{2B05E2DF-E0BD-8949-A117-32762C444F53}"/>
          </ac:picMkLst>
        </pc:picChg>
        <pc:picChg chg="add mod">
          <ac:chgData name="Camila Pedroso Estevam de Souza" userId="b5660281-9870-4af8-b8fa-bccfe862bd76" providerId="ADAL" clId="{CCFB639A-7014-FD44-A4FC-D5C2FE40EE51}" dt="2021-10-05T23:11:06.339" v="468" actId="14100"/>
          <ac:picMkLst>
            <pc:docMk/>
            <pc:sldMk cId="4174990265" sldId="375"/>
            <ac:picMk id="10" creationId="{8C96E41E-F822-8742-B249-97FDA779B7ED}"/>
          </ac:picMkLst>
        </pc:picChg>
      </pc:sldChg>
      <pc:sldChg chg="addSp delSp modSp add mod">
        <pc:chgData name="Camila Pedroso Estevam de Souza" userId="b5660281-9870-4af8-b8fa-bccfe862bd76" providerId="ADAL" clId="{CCFB639A-7014-FD44-A4FC-D5C2FE40EE51}" dt="2021-10-06T16:13:35.092" v="1081" actId="27636"/>
        <pc:sldMkLst>
          <pc:docMk/>
          <pc:sldMk cId="1582715823" sldId="376"/>
        </pc:sldMkLst>
        <pc:spChg chg="mod">
          <ac:chgData name="Camila Pedroso Estevam de Souza" userId="b5660281-9870-4af8-b8fa-bccfe862bd76" providerId="ADAL" clId="{CCFB639A-7014-FD44-A4FC-D5C2FE40EE51}" dt="2021-10-06T16:13:35.092" v="1081" actId="27636"/>
          <ac:spMkLst>
            <pc:docMk/>
            <pc:sldMk cId="1582715823" sldId="376"/>
            <ac:spMk id="8" creationId="{AED2EBCE-7B58-5D4C-9C28-D27059BF0F8F}"/>
          </ac:spMkLst>
        </pc:spChg>
        <pc:picChg chg="del">
          <ac:chgData name="Camila Pedroso Estevam de Souza" userId="b5660281-9870-4af8-b8fa-bccfe862bd76" providerId="ADAL" clId="{CCFB639A-7014-FD44-A4FC-D5C2FE40EE51}" dt="2021-10-05T23:02:39.876" v="406" actId="478"/>
          <ac:picMkLst>
            <pc:docMk/>
            <pc:sldMk cId="1582715823" sldId="376"/>
            <ac:picMk id="4" creationId="{AC68D307-E75A-A547-BEC5-18809266B562}"/>
          </ac:picMkLst>
        </pc:picChg>
        <pc:picChg chg="add mod">
          <ac:chgData name="Camila Pedroso Estevam de Souza" userId="b5660281-9870-4af8-b8fa-bccfe862bd76" providerId="ADAL" clId="{CCFB639A-7014-FD44-A4FC-D5C2FE40EE51}" dt="2021-10-05T23:14:33.369" v="519" actId="1076"/>
          <ac:picMkLst>
            <pc:docMk/>
            <pc:sldMk cId="1582715823" sldId="376"/>
            <ac:picMk id="5" creationId="{72A93EEC-9314-AC49-858B-A91FF8BD2231}"/>
          </ac:picMkLst>
        </pc:picChg>
      </pc:sldChg>
      <pc:sldChg chg="addSp delSp modSp add mod">
        <pc:chgData name="Camila Pedroso Estevam de Souza" userId="b5660281-9870-4af8-b8fa-bccfe862bd76" providerId="ADAL" clId="{CCFB639A-7014-FD44-A4FC-D5C2FE40EE51}" dt="2021-10-13T18:28:58.057" v="3330" actId="20577"/>
        <pc:sldMkLst>
          <pc:docMk/>
          <pc:sldMk cId="3824817193" sldId="377"/>
        </pc:sldMkLst>
        <pc:spChg chg="add mod">
          <ac:chgData name="Camila Pedroso Estevam de Souza" userId="b5660281-9870-4af8-b8fa-bccfe862bd76" providerId="ADAL" clId="{CCFB639A-7014-FD44-A4FC-D5C2FE40EE51}" dt="2021-10-05T23:05:08.537" v="426" actId="1076"/>
          <ac:spMkLst>
            <pc:docMk/>
            <pc:sldMk cId="3824817193" sldId="377"/>
            <ac:spMk id="2" creationId="{C5C350A5-A01F-1D4C-91C4-F21EC4771C86}"/>
          </ac:spMkLst>
        </pc:spChg>
        <pc:spChg chg="add mod">
          <ac:chgData name="Camila Pedroso Estevam de Souza" userId="b5660281-9870-4af8-b8fa-bccfe862bd76" providerId="ADAL" clId="{CCFB639A-7014-FD44-A4FC-D5C2FE40EE51}" dt="2021-10-13T18:28:58.057" v="3330" actId="20577"/>
          <ac:spMkLst>
            <pc:docMk/>
            <pc:sldMk cId="3824817193" sldId="377"/>
            <ac:spMk id="4" creationId="{25B2050A-A23A-0748-8B48-D9318E281187}"/>
          </ac:spMkLst>
        </pc:spChg>
        <pc:spChg chg="add mod">
          <ac:chgData name="Camila Pedroso Estevam de Souza" userId="b5660281-9870-4af8-b8fa-bccfe862bd76" providerId="ADAL" clId="{CCFB639A-7014-FD44-A4FC-D5C2FE40EE51}" dt="2021-10-05T23:05:32.254" v="432" actId="692"/>
          <ac:spMkLst>
            <pc:docMk/>
            <pc:sldMk cId="3824817193" sldId="377"/>
            <ac:spMk id="5" creationId="{B789E61E-37B6-6548-8D3D-C4941D912F2F}"/>
          </ac:spMkLst>
        </pc:spChg>
        <pc:spChg chg="mod">
          <ac:chgData name="Camila Pedroso Estevam de Souza" userId="b5660281-9870-4af8-b8fa-bccfe862bd76" providerId="ADAL" clId="{CCFB639A-7014-FD44-A4FC-D5C2FE40EE51}" dt="2021-10-06T16:13:50.213" v="1085" actId="27636"/>
          <ac:spMkLst>
            <pc:docMk/>
            <pc:sldMk cId="3824817193" sldId="377"/>
            <ac:spMk id="8" creationId="{AED2EBCE-7B58-5D4C-9C28-D27059BF0F8F}"/>
          </ac:spMkLst>
        </pc:spChg>
        <pc:spChg chg="add mod">
          <ac:chgData name="Camila Pedroso Estevam de Souza" userId="b5660281-9870-4af8-b8fa-bccfe862bd76" providerId="ADAL" clId="{CCFB639A-7014-FD44-A4FC-D5C2FE40EE51}" dt="2021-10-05T23:05:56.920" v="436" actId="692"/>
          <ac:spMkLst>
            <pc:docMk/>
            <pc:sldMk cId="3824817193" sldId="377"/>
            <ac:spMk id="10" creationId="{F8F8E1EE-A69E-2C48-BD83-38B29B412B79}"/>
          </ac:spMkLst>
        </pc:spChg>
        <pc:spChg chg="add del mod">
          <ac:chgData name="Camila Pedroso Estevam de Souza" userId="b5660281-9870-4af8-b8fa-bccfe862bd76" providerId="ADAL" clId="{CCFB639A-7014-FD44-A4FC-D5C2FE40EE51}" dt="2021-10-05T23:14:17.275" v="515" actId="478"/>
          <ac:spMkLst>
            <pc:docMk/>
            <pc:sldMk cId="3824817193" sldId="377"/>
            <ac:spMk id="13" creationId="{EF261089-B4CB-0141-8208-3B6BADB2941F}"/>
          </ac:spMkLst>
        </pc:spChg>
        <pc:spChg chg="add del mod">
          <ac:chgData name="Camila Pedroso Estevam de Souza" userId="b5660281-9870-4af8-b8fa-bccfe862bd76" providerId="ADAL" clId="{CCFB639A-7014-FD44-A4FC-D5C2FE40EE51}" dt="2021-10-05T23:14:20.467" v="518" actId="478"/>
          <ac:spMkLst>
            <pc:docMk/>
            <pc:sldMk cId="3824817193" sldId="377"/>
            <ac:spMk id="18" creationId="{E8732663-E104-4143-AD2D-7F1841978D9E}"/>
          </ac:spMkLst>
        </pc:spChg>
        <pc:picChg chg="del mod">
          <ac:chgData name="Camila Pedroso Estevam de Souza" userId="b5660281-9870-4af8-b8fa-bccfe862bd76" providerId="ADAL" clId="{CCFB639A-7014-FD44-A4FC-D5C2FE40EE51}" dt="2021-10-05T23:04:08.512" v="420" actId="478"/>
          <ac:picMkLst>
            <pc:docMk/>
            <pc:sldMk cId="3824817193" sldId="377"/>
            <ac:picMk id="4" creationId="{AC68D307-E75A-A547-BEC5-18809266B562}"/>
          </ac:picMkLst>
        </pc:picChg>
        <pc:picChg chg="del mod">
          <ac:chgData name="Camila Pedroso Estevam de Souza" userId="b5660281-9870-4af8-b8fa-bccfe862bd76" providerId="ADAL" clId="{CCFB639A-7014-FD44-A4FC-D5C2FE40EE51}" dt="2021-10-05T23:11:42.448" v="476" actId="478"/>
          <ac:picMkLst>
            <pc:docMk/>
            <pc:sldMk cId="3824817193" sldId="377"/>
            <ac:picMk id="6" creationId="{05384593-DF85-8F43-AC61-86AB29F84DC7}"/>
          </ac:picMkLst>
        </pc:picChg>
        <pc:picChg chg="add mod">
          <ac:chgData name="Camila Pedroso Estevam de Souza" userId="b5660281-9870-4af8-b8fa-bccfe862bd76" providerId="ADAL" clId="{CCFB639A-7014-FD44-A4FC-D5C2FE40EE51}" dt="2021-10-05T23:12:06.253" v="494" actId="1037"/>
          <ac:picMkLst>
            <pc:docMk/>
            <pc:sldMk cId="3824817193" sldId="377"/>
            <ac:picMk id="15" creationId="{49394F23-84D0-0A4A-80AD-3FA2C9B0A3AC}"/>
          </ac:picMkLst>
        </pc:picChg>
        <pc:picChg chg="add del mod">
          <ac:chgData name="Camila Pedroso Estevam de Souza" userId="b5660281-9870-4af8-b8fa-bccfe862bd76" providerId="ADAL" clId="{CCFB639A-7014-FD44-A4FC-D5C2FE40EE51}" dt="2021-10-05T23:14:18.338" v="516" actId="478"/>
          <ac:picMkLst>
            <pc:docMk/>
            <pc:sldMk cId="3824817193" sldId="377"/>
            <ac:picMk id="17" creationId="{14BB3389-8349-4346-9DF8-B7C0D7657F07}"/>
          </ac:picMkLst>
        </pc:picChg>
        <pc:cxnChg chg="add mod">
          <ac:chgData name="Camila Pedroso Estevam de Souza" userId="b5660281-9870-4af8-b8fa-bccfe862bd76" providerId="ADAL" clId="{CCFB639A-7014-FD44-A4FC-D5C2FE40EE51}" dt="2021-10-05T23:06:17.518" v="442" actId="692"/>
          <ac:cxnSpMkLst>
            <pc:docMk/>
            <pc:sldMk cId="3824817193" sldId="377"/>
            <ac:cxnSpMk id="9" creationId="{250CE96D-9F8A-6D43-84B5-0563E08B64CB}"/>
          </ac:cxnSpMkLst>
        </pc:cxnChg>
        <pc:cxnChg chg="add mod">
          <ac:chgData name="Camila Pedroso Estevam de Souza" userId="b5660281-9870-4af8-b8fa-bccfe862bd76" providerId="ADAL" clId="{CCFB639A-7014-FD44-A4FC-D5C2FE40EE51}" dt="2021-10-05T23:06:12.604" v="440" actId="692"/>
          <ac:cxnSpMkLst>
            <pc:docMk/>
            <pc:sldMk cId="3824817193" sldId="377"/>
            <ac:cxnSpMk id="12" creationId="{AB952DA3-C9DA-8346-9782-8965FB82549B}"/>
          </ac:cxnSpMkLst>
        </pc:cxnChg>
      </pc:sldChg>
      <pc:sldChg chg="modSp add mod">
        <pc:chgData name="Camila Pedroso Estevam de Souza" userId="b5660281-9870-4af8-b8fa-bccfe862bd76" providerId="ADAL" clId="{CCFB639A-7014-FD44-A4FC-D5C2FE40EE51}" dt="2021-10-06T16:13:10.374" v="1076" actId="20577"/>
        <pc:sldMkLst>
          <pc:docMk/>
          <pc:sldMk cId="2222426001" sldId="378"/>
        </pc:sldMkLst>
        <pc:spChg chg="mod">
          <ac:chgData name="Camila Pedroso Estevam de Souza" userId="b5660281-9870-4af8-b8fa-bccfe862bd76" providerId="ADAL" clId="{CCFB639A-7014-FD44-A4FC-D5C2FE40EE51}" dt="2021-10-06T16:13:10.374" v="1076" actId="20577"/>
          <ac:spMkLst>
            <pc:docMk/>
            <pc:sldMk cId="2222426001" sldId="378"/>
            <ac:spMk id="8" creationId="{AED2EBCE-7B58-5D4C-9C28-D27059BF0F8F}"/>
          </ac:spMkLst>
        </pc:spChg>
      </pc:sldChg>
      <pc:sldChg chg="addSp delSp modSp new mod">
        <pc:chgData name="Camila Pedroso Estevam de Souza" userId="b5660281-9870-4af8-b8fa-bccfe862bd76" providerId="ADAL" clId="{CCFB639A-7014-FD44-A4FC-D5C2FE40EE51}" dt="2021-10-13T17:12:35.676" v="3060" actId="1036"/>
        <pc:sldMkLst>
          <pc:docMk/>
          <pc:sldMk cId="2267526895" sldId="379"/>
        </pc:sldMkLst>
        <pc:spChg chg="del">
          <ac:chgData name="Camila Pedroso Estevam de Souza" userId="b5660281-9870-4af8-b8fa-bccfe862bd76" providerId="ADAL" clId="{CCFB639A-7014-FD44-A4FC-D5C2FE40EE51}" dt="2021-10-05T23:18:58.014" v="549" actId="478"/>
          <ac:spMkLst>
            <pc:docMk/>
            <pc:sldMk cId="2267526895" sldId="379"/>
            <ac:spMk id="2" creationId="{C453134F-01A9-E549-8E69-38552F26405E}"/>
          </ac:spMkLst>
        </pc:spChg>
        <pc:spChg chg="del">
          <ac:chgData name="Camila Pedroso Estevam de Souza" userId="b5660281-9870-4af8-b8fa-bccfe862bd76" providerId="ADAL" clId="{CCFB639A-7014-FD44-A4FC-D5C2FE40EE51}" dt="2021-10-05T23:18:54.903" v="548" actId="478"/>
          <ac:spMkLst>
            <pc:docMk/>
            <pc:sldMk cId="2267526895" sldId="379"/>
            <ac:spMk id="3" creationId="{201E98D5-289B-B64D-AA2A-9054DDB5A84B}"/>
          </ac:spMkLst>
        </pc:spChg>
        <pc:spChg chg="add mod">
          <ac:chgData name="Camila Pedroso Estevam de Souza" userId="b5660281-9870-4af8-b8fa-bccfe862bd76" providerId="ADAL" clId="{CCFB639A-7014-FD44-A4FC-D5C2FE40EE51}" dt="2021-10-05T23:27:28.438" v="1044" actId="20577"/>
          <ac:spMkLst>
            <pc:docMk/>
            <pc:sldMk cId="2267526895" sldId="379"/>
            <ac:spMk id="13" creationId="{9D09D5F5-8EA8-B84D-A988-477DEF2AC21F}"/>
          </ac:spMkLst>
        </pc:spChg>
        <pc:spChg chg="add del mod">
          <ac:chgData name="Camila Pedroso Estevam de Souza" userId="b5660281-9870-4af8-b8fa-bccfe862bd76" providerId="ADAL" clId="{CCFB639A-7014-FD44-A4FC-D5C2FE40EE51}" dt="2021-10-05T23:22:17.550" v="720"/>
          <ac:spMkLst>
            <pc:docMk/>
            <pc:sldMk cId="2267526895" sldId="379"/>
            <ac:spMk id="16" creationId="{195C9039-571A-F848-BEC9-CC9606F255AD}"/>
          </ac:spMkLst>
        </pc:spChg>
        <pc:spChg chg="add mod">
          <ac:chgData name="Camila Pedroso Estevam de Souza" userId="b5660281-9870-4af8-b8fa-bccfe862bd76" providerId="ADAL" clId="{CCFB639A-7014-FD44-A4FC-D5C2FE40EE51}" dt="2021-10-13T17:12:28.497" v="3058" actId="1076"/>
          <ac:spMkLst>
            <pc:docMk/>
            <pc:sldMk cId="2267526895" sldId="379"/>
            <ac:spMk id="18" creationId="{38AA75F2-413F-374A-AF39-8F8C0EFE6B63}"/>
          </ac:spMkLst>
        </pc:spChg>
        <pc:picChg chg="add mod">
          <ac:chgData name="Camila Pedroso Estevam de Souza" userId="b5660281-9870-4af8-b8fa-bccfe862bd76" providerId="ADAL" clId="{CCFB639A-7014-FD44-A4FC-D5C2FE40EE51}" dt="2021-10-05T23:19:00.924" v="550" actId="1076"/>
          <ac:picMkLst>
            <pc:docMk/>
            <pc:sldMk cId="2267526895" sldId="379"/>
            <ac:picMk id="4" creationId="{4FB6F826-78B2-D743-AEBB-ABA4C5AD4310}"/>
          </ac:picMkLst>
        </pc:picChg>
        <pc:cxnChg chg="add mod">
          <ac:chgData name="Camila Pedroso Estevam de Souza" userId="b5660281-9870-4af8-b8fa-bccfe862bd76" providerId="ADAL" clId="{CCFB639A-7014-FD44-A4FC-D5C2FE40EE51}" dt="2021-10-05T23:19:52.928" v="560" actId="692"/>
          <ac:cxnSpMkLst>
            <pc:docMk/>
            <pc:sldMk cId="2267526895" sldId="379"/>
            <ac:cxnSpMk id="6" creationId="{063D9B66-C10B-FB47-A4B2-A8FC2C4AAE78}"/>
          </ac:cxnSpMkLst>
        </pc:cxnChg>
        <pc:cxnChg chg="add mod">
          <ac:chgData name="Camila Pedroso Estevam de Souza" userId="b5660281-9870-4af8-b8fa-bccfe862bd76" providerId="ADAL" clId="{CCFB639A-7014-FD44-A4FC-D5C2FE40EE51}" dt="2021-10-05T23:21:45.532" v="702" actId="692"/>
          <ac:cxnSpMkLst>
            <pc:docMk/>
            <pc:sldMk cId="2267526895" sldId="379"/>
            <ac:cxnSpMk id="12" creationId="{89C00F13-3589-DF45-B493-ACF1BE51954A}"/>
          </ac:cxnSpMkLst>
        </pc:cxnChg>
        <pc:cxnChg chg="add mod">
          <ac:chgData name="Camila Pedroso Estevam de Souza" userId="b5660281-9870-4af8-b8fa-bccfe862bd76" providerId="ADAL" clId="{CCFB639A-7014-FD44-A4FC-D5C2FE40EE51}" dt="2021-10-13T17:12:35.676" v="3060" actId="1036"/>
          <ac:cxnSpMkLst>
            <pc:docMk/>
            <pc:sldMk cId="2267526895" sldId="379"/>
            <ac:cxnSpMk id="15" creationId="{96E9217E-D193-5341-A3CE-F250107E3527}"/>
          </ac:cxnSpMkLst>
        </pc:cxnChg>
      </pc:sldChg>
      <pc:sldChg chg="addSp delSp modSp new mod">
        <pc:chgData name="Camila Pedroso Estevam de Souza" userId="b5660281-9870-4af8-b8fa-bccfe862bd76" providerId="ADAL" clId="{CCFB639A-7014-FD44-A4FC-D5C2FE40EE51}" dt="2021-10-06T16:13:02.286" v="1075" actId="20577"/>
        <pc:sldMkLst>
          <pc:docMk/>
          <pc:sldMk cId="3715689032" sldId="380"/>
        </pc:sldMkLst>
        <pc:spChg chg="del">
          <ac:chgData name="Camila Pedroso Estevam de Souza" userId="b5660281-9870-4af8-b8fa-bccfe862bd76" providerId="ADAL" clId="{CCFB639A-7014-FD44-A4FC-D5C2FE40EE51}" dt="2021-10-06T16:09:19.347" v="1055" actId="478"/>
          <ac:spMkLst>
            <pc:docMk/>
            <pc:sldMk cId="3715689032" sldId="380"/>
            <ac:spMk id="2" creationId="{540395B0-157A-0645-9099-36C7F36C0F03}"/>
          </ac:spMkLst>
        </pc:spChg>
        <pc:spChg chg="del">
          <ac:chgData name="Camila Pedroso Estevam de Souza" userId="b5660281-9870-4af8-b8fa-bccfe862bd76" providerId="ADAL" clId="{CCFB639A-7014-FD44-A4FC-D5C2FE40EE51}" dt="2021-10-06T16:09:20.881" v="1056" actId="478"/>
          <ac:spMkLst>
            <pc:docMk/>
            <pc:sldMk cId="3715689032" sldId="380"/>
            <ac:spMk id="3" creationId="{9FE2AC23-BA4F-F04B-9CD2-D5A98E52B53A}"/>
          </ac:spMkLst>
        </pc:spChg>
        <pc:spChg chg="add del mod">
          <ac:chgData name="Camila Pedroso Estevam de Souza" userId="b5660281-9870-4af8-b8fa-bccfe862bd76" providerId="ADAL" clId="{CCFB639A-7014-FD44-A4FC-D5C2FE40EE51}" dt="2021-10-06T16:10:19.652" v="1062"/>
          <ac:spMkLst>
            <pc:docMk/>
            <pc:sldMk cId="3715689032" sldId="380"/>
            <ac:spMk id="5" creationId="{50402BD3-E3F2-3844-BF05-4C300174AEC5}"/>
          </ac:spMkLst>
        </pc:spChg>
        <pc:spChg chg="add mod">
          <ac:chgData name="Camila Pedroso Estevam de Souza" userId="b5660281-9870-4af8-b8fa-bccfe862bd76" providerId="ADAL" clId="{CCFB639A-7014-FD44-A4FC-D5C2FE40EE51}" dt="2021-10-06T16:10:28.338" v="1063" actId="692"/>
          <ac:spMkLst>
            <pc:docMk/>
            <pc:sldMk cId="3715689032" sldId="380"/>
            <ac:spMk id="6" creationId="{7E34EEBE-3CCD-404E-8566-5C0AF6031247}"/>
          </ac:spMkLst>
        </pc:spChg>
        <pc:spChg chg="add mod">
          <ac:chgData name="Camila Pedroso Estevam de Souza" userId="b5660281-9870-4af8-b8fa-bccfe862bd76" providerId="ADAL" clId="{CCFB639A-7014-FD44-A4FC-D5C2FE40EE51}" dt="2021-10-06T16:10:34.112" v="1065" actId="1076"/>
          <ac:spMkLst>
            <pc:docMk/>
            <pc:sldMk cId="3715689032" sldId="380"/>
            <ac:spMk id="7" creationId="{9F2DA760-6F0C-3940-8E50-CE5C86188170}"/>
          </ac:spMkLst>
        </pc:spChg>
        <pc:spChg chg="add mod">
          <ac:chgData name="Camila Pedroso Estevam de Souza" userId="b5660281-9870-4af8-b8fa-bccfe862bd76" providerId="ADAL" clId="{CCFB639A-7014-FD44-A4FC-D5C2FE40EE51}" dt="2021-10-06T16:13:02.286" v="1075" actId="20577"/>
          <ac:spMkLst>
            <pc:docMk/>
            <pc:sldMk cId="3715689032" sldId="380"/>
            <ac:spMk id="8" creationId="{79AC64A1-0FCA-5D49-A406-AEDC570D8215}"/>
          </ac:spMkLst>
        </pc:spChg>
        <pc:picChg chg="add mod">
          <ac:chgData name="Camila Pedroso Estevam de Souza" userId="b5660281-9870-4af8-b8fa-bccfe862bd76" providerId="ADAL" clId="{CCFB639A-7014-FD44-A4FC-D5C2FE40EE51}" dt="2021-10-06T16:09:23.040" v="1057" actId="1076"/>
          <ac:picMkLst>
            <pc:docMk/>
            <pc:sldMk cId="3715689032" sldId="380"/>
            <ac:picMk id="4" creationId="{F0874F57-C493-C144-8E20-FD7BBEAE99C6}"/>
          </ac:picMkLst>
        </pc:picChg>
      </pc:sldChg>
      <pc:sldChg chg="addSp delSp modSp new mod">
        <pc:chgData name="Camila Pedroso Estevam de Souza" userId="b5660281-9870-4af8-b8fa-bccfe862bd76" providerId="ADAL" clId="{CCFB639A-7014-FD44-A4FC-D5C2FE40EE51}" dt="2021-10-06T18:52:38.235" v="1463" actId="1037"/>
        <pc:sldMkLst>
          <pc:docMk/>
          <pc:sldMk cId="499609224" sldId="381"/>
        </pc:sldMkLst>
        <pc:spChg chg="mod">
          <ac:chgData name="Camila Pedroso Estevam de Souza" userId="b5660281-9870-4af8-b8fa-bccfe862bd76" providerId="ADAL" clId="{CCFB639A-7014-FD44-A4FC-D5C2FE40EE51}" dt="2021-10-06T18:52:38.235" v="1463" actId="1037"/>
          <ac:spMkLst>
            <pc:docMk/>
            <pc:sldMk cId="499609224" sldId="381"/>
            <ac:spMk id="2" creationId="{530931C6-62BB-D241-A9BB-8C1BD9B0B804}"/>
          </ac:spMkLst>
        </pc:spChg>
        <pc:spChg chg="del">
          <ac:chgData name="Camila Pedroso Estevam de Souza" userId="b5660281-9870-4af8-b8fa-bccfe862bd76" providerId="ADAL" clId="{CCFB639A-7014-FD44-A4FC-D5C2FE40EE51}" dt="2021-10-06T16:31:47.298" v="1239" actId="478"/>
          <ac:spMkLst>
            <pc:docMk/>
            <pc:sldMk cId="499609224" sldId="381"/>
            <ac:spMk id="3" creationId="{68F8AE09-38A8-4D40-9999-A436E2D9607D}"/>
          </ac:spMkLst>
        </pc:spChg>
        <pc:spChg chg="add mod">
          <ac:chgData name="Camila Pedroso Estevam de Souza" userId="b5660281-9870-4af8-b8fa-bccfe862bd76" providerId="ADAL" clId="{CCFB639A-7014-FD44-A4FC-D5C2FE40EE51}" dt="2021-10-06T16:32:02.836" v="1243" actId="14100"/>
          <ac:spMkLst>
            <pc:docMk/>
            <pc:sldMk cId="499609224" sldId="381"/>
            <ac:spMk id="4" creationId="{80AD6802-4AE3-DF48-8036-2BD24E229655}"/>
          </ac:spMkLst>
        </pc:spChg>
        <pc:spChg chg="add mod">
          <ac:chgData name="Camila Pedroso Estevam de Souza" userId="b5660281-9870-4af8-b8fa-bccfe862bd76" providerId="ADAL" clId="{CCFB639A-7014-FD44-A4FC-D5C2FE40EE51}" dt="2021-10-06T16:34:02.606" v="1266" actId="692"/>
          <ac:spMkLst>
            <pc:docMk/>
            <pc:sldMk cId="499609224" sldId="381"/>
            <ac:spMk id="9" creationId="{701ABDC9-FF9F-BF44-946E-E74BFF5F9B91}"/>
          </ac:spMkLst>
        </pc:spChg>
        <pc:spChg chg="add mod">
          <ac:chgData name="Camila Pedroso Estevam de Souza" userId="b5660281-9870-4af8-b8fa-bccfe862bd76" providerId="ADAL" clId="{CCFB639A-7014-FD44-A4FC-D5C2FE40EE51}" dt="2021-10-06T16:39:46.976" v="1328" actId="1076"/>
          <ac:spMkLst>
            <pc:docMk/>
            <pc:sldMk cId="499609224" sldId="381"/>
            <ac:spMk id="10" creationId="{F17C8AAD-19C3-0A4B-9E79-74DCD26BCA61}"/>
          </ac:spMkLst>
        </pc:spChg>
        <pc:spChg chg="add mod">
          <ac:chgData name="Camila Pedroso Estevam de Souza" userId="b5660281-9870-4af8-b8fa-bccfe862bd76" providerId="ADAL" clId="{CCFB639A-7014-FD44-A4FC-D5C2FE40EE51}" dt="2021-10-06T18:51:49.693" v="1458" actId="1035"/>
          <ac:spMkLst>
            <pc:docMk/>
            <pc:sldMk cId="499609224" sldId="381"/>
            <ac:spMk id="21" creationId="{B20BF864-44EF-4C4B-8BB6-88F8B8D41CD1}"/>
          </ac:spMkLst>
        </pc:spChg>
        <pc:spChg chg="add mod">
          <ac:chgData name="Camila Pedroso Estevam de Souza" userId="b5660281-9870-4af8-b8fa-bccfe862bd76" providerId="ADAL" clId="{CCFB639A-7014-FD44-A4FC-D5C2FE40EE51}" dt="2021-10-06T18:51:29.654" v="1453" actId="1038"/>
          <ac:spMkLst>
            <pc:docMk/>
            <pc:sldMk cId="499609224" sldId="381"/>
            <ac:spMk id="27" creationId="{0946242D-46A5-6A4D-BA80-ECA7516DE5DB}"/>
          </ac:spMkLst>
        </pc:spChg>
        <pc:picChg chg="add del mod">
          <ac:chgData name="Camila Pedroso Estevam de Souza" userId="b5660281-9870-4af8-b8fa-bccfe862bd76" providerId="ADAL" clId="{CCFB639A-7014-FD44-A4FC-D5C2FE40EE51}" dt="2021-10-06T18:48:27.149" v="1368" actId="478"/>
          <ac:picMkLst>
            <pc:docMk/>
            <pc:sldMk cId="499609224" sldId="381"/>
            <ac:picMk id="6" creationId="{13280FCE-24AA-A24B-82D8-494ADEA4E304}"/>
          </ac:picMkLst>
        </pc:picChg>
        <pc:picChg chg="add del mod">
          <ac:chgData name="Camila Pedroso Estevam de Souza" userId="b5660281-9870-4af8-b8fa-bccfe862bd76" providerId="ADAL" clId="{CCFB639A-7014-FD44-A4FC-D5C2FE40EE51}" dt="2021-10-06T18:49:58.096" v="1418" actId="478"/>
          <ac:picMkLst>
            <pc:docMk/>
            <pc:sldMk cId="499609224" sldId="381"/>
            <ac:picMk id="8" creationId="{4F613285-192A-4949-A822-6517001B57A7}"/>
          </ac:picMkLst>
        </pc:picChg>
        <pc:picChg chg="add mod">
          <ac:chgData name="Camila Pedroso Estevam de Souza" userId="b5660281-9870-4af8-b8fa-bccfe862bd76" providerId="ADAL" clId="{CCFB639A-7014-FD44-A4FC-D5C2FE40EE51}" dt="2021-10-06T18:49:51.642" v="1417" actId="1035"/>
          <ac:picMkLst>
            <pc:docMk/>
            <pc:sldMk cId="499609224" sldId="381"/>
            <ac:picMk id="23" creationId="{776AC6BF-8256-4D4A-98B6-78AEBA1AD810}"/>
          </ac:picMkLst>
        </pc:picChg>
        <pc:picChg chg="add mod">
          <ac:chgData name="Camila Pedroso Estevam de Souza" userId="b5660281-9870-4af8-b8fa-bccfe862bd76" providerId="ADAL" clId="{CCFB639A-7014-FD44-A4FC-D5C2FE40EE51}" dt="2021-10-06T18:50:40.256" v="1440" actId="1076"/>
          <ac:picMkLst>
            <pc:docMk/>
            <pc:sldMk cId="499609224" sldId="381"/>
            <ac:picMk id="25" creationId="{762628B4-048C-B640-BC88-3E094412E3E5}"/>
          </ac:picMkLst>
        </pc:picChg>
        <pc:cxnChg chg="add mod">
          <ac:chgData name="Camila Pedroso Estevam de Souza" userId="b5660281-9870-4af8-b8fa-bccfe862bd76" providerId="ADAL" clId="{CCFB639A-7014-FD44-A4FC-D5C2FE40EE51}" dt="2021-10-06T18:51:35.667" v="1454" actId="14100"/>
          <ac:cxnSpMkLst>
            <pc:docMk/>
            <pc:sldMk cId="499609224" sldId="381"/>
            <ac:cxnSpMk id="12" creationId="{8934D08C-78D4-A641-8A2D-F29772E3ECCC}"/>
          </ac:cxnSpMkLst>
        </pc:cxnChg>
        <pc:cxnChg chg="add mod">
          <ac:chgData name="Camila Pedroso Estevam de Souza" userId="b5660281-9870-4af8-b8fa-bccfe862bd76" providerId="ADAL" clId="{CCFB639A-7014-FD44-A4FC-D5C2FE40EE51}" dt="2021-10-06T18:51:44.124" v="1456" actId="14100"/>
          <ac:cxnSpMkLst>
            <pc:docMk/>
            <pc:sldMk cId="499609224" sldId="381"/>
            <ac:cxnSpMk id="15" creationId="{4F452A86-8735-904F-B165-1FE34EF40A08}"/>
          </ac:cxnSpMkLst>
        </pc:cxnChg>
      </pc:sldChg>
      <pc:sldChg chg="addSp delSp modSp new mod">
        <pc:chgData name="Camila Pedroso Estevam de Souza" userId="b5660281-9870-4af8-b8fa-bccfe862bd76" providerId="ADAL" clId="{CCFB639A-7014-FD44-A4FC-D5C2FE40EE51}" dt="2021-10-06T18:54:05.202" v="1495" actId="1076"/>
        <pc:sldMkLst>
          <pc:docMk/>
          <pc:sldMk cId="216243858" sldId="382"/>
        </pc:sldMkLst>
        <pc:spChg chg="del">
          <ac:chgData name="Camila Pedroso Estevam de Souza" userId="b5660281-9870-4af8-b8fa-bccfe862bd76" providerId="ADAL" clId="{CCFB639A-7014-FD44-A4FC-D5C2FE40EE51}" dt="2021-10-06T18:52:51.388" v="1466" actId="478"/>
          <ac:spMkLst>
            <pc:docMk/>
            <pc:sldMk cId="216243858" sldId="382"/>
            <ac:spMk id="2" creationId="{EFBE9A1C-B8F4-BB4F-A13C-C62214C086FA}"/>
          </ac:spMkLst>
        </pc:spChg>
        <pc:spChg chg="del">
          <ac:chgData name="Camila Pedroso Estevam de Souza" userId="b5660281-9870-4af8-b8fa-bccfe862bd76" providerId="ADAL" clId="{CCFB639A-7014-FD44-A4FC-D5C2FE40EE51}" dt="2021-10-06T18:52:53.197" v="1467" actId="478"/>
          <ac:spMkLst>
            <pc:docMk/>
            <pc:sldMk cId="216243858" sldId="382"/>
            <ac:spMk id="3" creationId="{B9898F18-14C6-954A-889B-C7EF8369D09E}"/>
          </ac:spMkLst>
        </pc:spChg>
        <pc:spChg chg="add mod">
          <ac:chgData name="Camila Pedroso Estevam de Souza" userId="b5660281-9870-4af8-b8fa-bccfe862bd76" providerId="ADAL" clId="{CCFB639A-7014-FD44-A4FC-D5C2FE40EE51}" dt="2021-10-06T18:52:48.848" v="1465" actId="27636"/>
          <ac:spMkLst>
            <pc:docMk/>
            <pc:sldMk cId="216243858" sldId="382"/>
            <ac:spMk id="4" creationId="{A47BC5C0-C8E5-934F-BE9B-D4DCE0DB0418}"/>
          </ac:spMkLst>
        </pc:spChg>
        <pc:spChg chg="add del mod">
          <ac:chgData name="Camila Pedroso Estevam de Souza" userId="b5660281-9870-4af8-b8fa-bccfe862bd76" providerId="ADAL" clId="{CCFB639A-7014-FD44-A4FC-D5C2FE40EE51}" dt="2021-10-06T18:53:37.272" v="1477" actId="478"/>
          <ac:spMkLst>
            <pc:docMk/>
            <pc:sldMk cId="216243858" sldId="382"/>
            <ac:spMk id="5" creationId="{FBEEBEB7-6B68-BB4F-87A5-A4AAF3F0B056}"/>
          </ac:spMkLst>
        </pc:spChg>
        <pc:spChg chg="add mod">
          <ac:chgData name="Camila Pedroso Estevam de Souza" userId="b5660281-9870-4af8-b8fa-bccfe862bd76" providerId="ADAL" clId="{CCFB639A-7014-FD44-A4FC-D5C2FE40EE51}" dt="2021-10-06T18:54:02.793" v="1494" actId="1076"/>
          <ac:spMkLst>
            <pc:docMk/>
            <pc:sldMk cId="216243858" sldId="382"/>
            <ac:spMk id="8" creationId="{11874978-8CCC-3E4E-A8E0-0320D7B0778E}"/>
          </ac:spMkLst>
        </pc:spChg>
        <pc:picChg chg="add mod">
          <ac:chgData name="Camila Pedroso Estevam de Souza" userId="b5660281-9870-4af8-b8fa-bccfe862bd76" providerId="ADAL" clId="{CCFB639A-7014-FD44-A4FC-D5C2FE40EE51}" dt="2021-10-06T18:54:05.202" v="1495" actId="1076"/>
          <ac:picMkLst>
            <pc:docMk/>
            <pc:sldMk cId="216243858" sldId="382"/>
            <ac:picMk id="7" creationId="{BB1E9C7E-9060-6249-B1CB-C85141C0DC6B}"/>
          </ac:picMkLst>
        </pc:picChg>
      </pc:sldChg>
      <pc:sldChg chg="addSp delSp modSp new mod">
        <pc:chgData name="Camila Pedroso Estevam de Souza" userId="b5660281-9870-4af8-b8fa-bccfe862bd76" providerId="ADAL" clId="{CCFB639A-7014-FD44-A4FC-D5C2FE40EE51}" dt="2021-10-06T20:37:00.008" v="1751" actId="114"/>
        <pc:sldMkLst>
          <pc:docMk/>
          <pc:sldMk cId="1316054039" sldId="383"/>
        </pc:sldMkLst>
        <pc:spChg chg="mod">
          <ac:chgData name="Camila Pedroso Estevam de Souza" userId="b5660281-9870-4af8-b8fa-bccfe862bd76" providerId="ADAL" clId="{CCFB639A-7014-FD44-A4FC-D5C2FE40EE51}" dt="2021-10-06T20:37:00.008" v="1751" actId="114"/>
          <ac:spMkLst>
            <pc:docMk/>
            <pc:sldMk cId="1316054039" sldId="383"/>
            <ac:spMk id="2" creationId="{6D4B4BD2-E591-E34A-8C46-92F860D7C372}"/>
          </ac:spMkLst>
        </pc:spChg>
        <pc:spChg chg="mod">
          <ac:chgData name="Camila Pedroso Estevam de Souza" userId="b5660281-9870-4af8-b8fa-bccfe862bd76" providerId="ADAL" clId="{CCFB639A-7014-FD44-A4FC-D5C2FE40EE51}" dt="2021-10-06T19:04:39.703" v="1627" actId="20577"/>
          <ac:spMkLst>
            <pc:docMk/>
            <pc:sldMk cId="1316054039" sldId="383"/>
            <ac:spMk id="3" creationId="{F9C6A0DA-2A41-BD48-ACDB-1162E3F13D76}"/>
          </ac:spMkLst>
        </pc:spChg>
        <pc:spChg chg="add del mod">
          <ac:chgData name="Camila Pedroso Estevam de Souza" userId="b5660281-9870-4af8-b8fa-bccfe862bd76" providerId="ADAL" clId="{CCFB639A-7014-FD44-A4FC-D5C2FE40EE51}" dt="2021-10-06T19:01:17.577" v="1556" actId="478"/>
          <ac:spMkLst>
            <pc:docMk/>
            <pc:sldMk cId="1316054039" sldId="383"/>
            <ac:spMk id="4" creationId="{87CBCF1F-C38E-5349-8102-A34B84CB1B6D}"/>
          </ac:spMkLst>
        </pc:spChg>
        <pc:spChg chg="add mod">
          <ac:chgData name="Camila Pedroso Estevam de Souza" userId="b5660281-9870-4af8-b8fa-bccfe862bd76" providerId="ADAL" clId="{CCFB639A-7014-FD44-A4FC-D5C2FE40EE51}" dt="2021-10-06T19:11:02.286" v="1653" actId="1076"/>
          <ac:spMkLst>
            <pc:docMk/>
            <pc:sldMk cId="1316054039" sldId="383"/>
            <ac:spMk id="5" creationId="{B03297B0-9F40-E147-8BBB-E0E9CA35247D}"/>
          </ac:spMkLst>
        </pc:spChg>
        <pc:picChg chg="add">
          <ac:chgData name="Camila Pedroso Estevam de Souza" userId="b5660281-9870-4af8-b8fa-bccfe862bd76" providerId="ADAL" clId="{CCFB639A-7014-FD44-A4FC-D5C2FE40EE51}" dt="2021-10-06T18:59:23.283" v="1504"/>
          <ac:picMkLst>
            <pc:docMk/>
            <pc:sldMk cId="1316054039" sldId="383"/>
            <ac:picMk id="1026" creationId="{9C629B12-F1AE-E44E-AC26-6CCA2D703A76}"/>
          </ac:picMkLst>
        </pc:picChg>
      </pc:sldChg>
      <pc:sldChg chg="addSp delSp modSp new mod">
        <pc:chgData name="Camila Pedroso Estevam de Souza" userId="b5660281-9870-4af8-b8fa-bccfe862bd76" providerId="ADAL" clId="{CCFB639A-7014-FD44-A4FC-D5C2FE40EE51}" dt="2021-10-06T20:57:24.936" v="1887" actId="14100"/>
        <pc:sldMkLst>
          <pc:docMk/>
          <pc:sldMk cId="1075865955" sldId="384"/>
        </pc:sldMkLst>
        <pc:spChg chg="del">
          <ac:chgData name="Camila Pedroso Estevam de Souza" userId="b5660281-9870-4af8-b8fa-bccfe862bd76" providerId="ADAL" clId="{CCFB639A-7014-FD44-A4FC-D5C2FE40EE51}" dt="2021-10-06T20:44:00.113" v="1754" actId="478"/>
          <ac:spMkLst>
            <pc:docMk/>
            <pc:sldMk cId="1075865955" sldId="384"/>
            <ac:spMk id="2" creationId="{42FA5F98-5DB4-9941-9E6C-581389F4C154}"/>
          </ac:spMkLst>
        </pc:spChg>
        <pc:spChg chg="mod">
          <ac:chgData name="Camila Pedroso Estevam de Souza" userId="b5660281-9870-4af8-b8fa-bccfe862bd76" providerId="ADAL" clId="{CCFB639A-7014-FD44-A4FC-D5C2FE40EE51}" dt="2021-10-06T20:49:40.283" v="1812" actId="5793"/>
          <ac:spMkLst>
            <pc:docMk/>
            <pc:sldMk cId="1075865955" sldId="384"/>
            <ac:spMk id="3" creationId="{29E21310-C156-EB4D-9494-B8947EDB6323}"/>
          </ac:spMkLst>
        </pc:spChg>
        <pc:spChg chg="add mod">
          <ac:chgData name="Camila Pedroso Estevam de Souza" userId="b5660281-9870-4af8-b8fa-bccfe862bd76" providerId="ADAL" clId="{CCFB639A-7014-FD44-A4FC-D5C2FE40EE51}" dt="2021-10-06T20:57:24.936" v="1887" actId="14100"/>
          <ac:spMkLst>
            <pc:docMk/>
            <pc:sldMk cId="1075865955" sldId="384"/>
            <ac:spMk id="4" creationId="{2D9D00E3-F79A-664C-87CC-AD839443831F}"/>
          </ac:spMkLst>
        </pc:spChg>
      </pc:sldChg>
      <pc:sldChg chg="modSp add mod">
        <pc:chgData name="Camila Pedroso Estevam de Souza" userId="b5660281-9870-4af8-b8fa-bccfe862bd76" providerId="ADAL" clId="{CCFB639A-7014-FD44-A4FC-D5C2FE40EE51}" dt="2021-10-06T20:57:36.744" v="1897" actId="20577"/>
        <pc:sldMkLst>
          <pc:docMk/>
          <pc:sldMk cId="1928827372" sldId="385"/>
        </pc:sldMkLst>
        <pc:spChg chg="mod">
          <ac:chgData name="Camila Pedroso Estevam de Souza" userId="b5660281-9870-4af8-b8fa-bccfe862bd76" providerId="ADAL" clId="{CCFB639A-7014-FD44-A4FC-D5C2FE40EE51}" dt="2021-10-06T20:51:56.546" v="1846" actId="5793"/>
          <ac:spMkLst>
            <pc:docMk/>
            <pc:sldMk cId="1928827372" sldId="385"/>
            <ac:spMk id="3" creationId="{29E21310-C156-EB4D-9494-B8947EDB6323}"/>
          </ac:spMkLst>
        </pc:spChg>
        <pc:spChg chg="mod">
          <ac:chgData name="Camila Pedroso Estevam de Souza" userId="b5660281-9870-4af8-b8fa-bccfe862bd76" providerId="ADAL" clId="{CCFB639A-7014-FD44-A4FC-D5C2FE40EE51}" dt="2021-10-06T20:57:36.744" v="1897" actId="20577"/>
          <ac:spMkLst>
            <pc:docMk/>
            <pc:sldMk cId="1928827372" sldId="385"/>
            <ac:spMk id="4" creationId="{2D9D00E3-F79A-664C-87CC-AD839443831F}"/>
          </ac:spMkLst>
        </pc:spChg>
      </pc:sldChg>
      <pc:sldChg chg="modSp add mod">
        <pc:chgData name="Camila Pedroso Estevam de Souza" userId="b5660281-9870-4af8-b8fa-bccfe862bd76" providerId="ADAL" clId="{CCFB639A-7014-FD44-A4FC-D5C2FE40EE51}" dt="2021-10-06T20:57:46.831" v="1909" actId="14100"/>
        <pc:sldMkLst>
          <pc:docMk/>
          <pc:sldMk cId="1623726181" sldId="386"/>
        </pc:sldMkLst>
        <pc:spChg chg="mod">
          <ac:chgData name="Camila Pedroso Estevam de Souza" userId="b5660281-9870-4af8-b8fa-bccfe862bd76" providerId="ADAL" clId="{CCFB639A-7014-FD44-A4FC-D5C2FE40EE51}" dt="2021-10-06T20:53:38.498" v="1859" actId="5793"/>
          <ac:spMkLst>
            <pc:docMk/>
            <pc:sldMk cId="1623726181" sldId="386"/>
            <ac:spMk id="3" creationId="{29E21310-C156-EB4D-9494-B8947EDB6323}"/>
          </ac:spMkLst>
        </pc:spChg>
        <pc:spChg chg="mod">
          <ac:chgData name="Camila Pedroso Estevam de Souza" userId="b5660281-9870-4af8-b8fa-bccfe862bd76" providerId="ADAL" clId="{CCFB639A-7014-FD44-A4FC-D5C2FE40EE51}" dt="2021-10-06T20:57:46.831" v="1909" actId="14100"/>
          <ac:spMkLst>
            <pc:docMk/>
            <pc:sldMk cId="1623726181" sldId="386"/>
            <ac:spMk id="4" creationId="{2D9D00E3-F79A-664C-87CC-AD839443831F}"/>
          </ac:spMkLst>
        </pc:spChg>
      </pc:sldChg>
      <pc:sldChg chg="add del">
        <pc:chgData name="Camila Pedroso Estevam de Souza" userId="b5660281-9870-4af8-b8fa-bccfe862bd76" providerId="ADAL" clId="{CCFB639A-7014-FD44-A4FC-D5C2FE40EE51}" dt="2021-10-06T20:48:44.726" v="1777" actId="2696"/>
        <pc:sldMkLst>
          <pc:docMk/>
          <pc:sldMk cId="2139440568" sldId="386"/>
        </pc:sldMkLst>
      </pc:sldChg>
      <pc:sldChg chg="delSp modSp new mod">
        <pc:chgData name="Camila Pedroso Estevam de Souza" userId="b5660281-9870-4af8-b8fa-bccfe862bd76" providerId="ADAL" clId="{CCFB639A-7014-FD44-A4FC-D5C2FE40EE51}" dt="2021-10-06T21:02:16.133" v="2026" actId="14100"/>
        <pc:sldMkLst>
          <pc:docMk/>
          <pc:sldMk cId="1827943116" sldId="387"/>
        </pc:sldMkLst>
        <pc:spChg chg="del">
          <ac:chgData name="Camila Pedroso Estevam de Souza" userId="b5660281-9870-4af8-b8fa-bccfe862bd76" providerId="ADAL" clId="{CCFB639A-7014-FD44-A4FC-D5C2FE40EE51}" dt="2021-10-06T20:58:37.744" v="1911" actId="478"/>
          <ac:spMkLst>
            <pc:docMk/>
            <pc:sldMk cId="1827943116" sldId="387"/>
            <ac:spMk id="2" creationId="{C80933B5-4A7E-7B4E-AF6E-33FB416C6F7D}"/>
          </ac:spMkLst>
        </pc:spChg>
        <pc:spChg chg="mod">
          <ac:chgData name="Camila Pedroso Estevam de Souza" userId="b5660281-9870-4af8-b8fa-bccfe862bd76" providerId="ADAL" clId="{CCFB639A-7014-FD44-A4FC-D5C2FE40EE51}" dt="2021-10-06T21:02:16.133" v="2026" actId="14100"/>
          <ac:spMkLst>
            <pc:docMk/>
            <pc:sldMk cId="1827943116" sldId="387"/>
            <ac:spMk id="3" creationId="{ED475F19-7289-6B4F-AAB2-26DCEA151FA6}"/>
          </ac:spMkLst>
        </pc:spChg>
      </pc:sldChg>
      <pc:sldChg chg="add">
        <pc:chgData name="Camila Pedroso Estevam de Souza" userId="b5660281-9870-4af8-b8fa-bccfe862bd76" providerId="ADAL" clId="{CCFB639A-7014-FD44-A4FC-D5C2FE40EE51}" dt="2021-10-06T21:09:11.569" v="2027"/>
        <pc:sldMkLst>
          <pc:docMk/>
          <pc:sldMk cId="743478679" sldId="388"/>
        </pc:sldMkLst>
      </pc:sldChg>
      <pc:sldChg chg="addSp delSp modSp add mod">
        <pc:chgData name="Camila Pedroso Estevam de Souza" userId="b5660281-9870-4af8-b8fa-bccfe862bd76" providerId="ADAL" clId="{CCFB639A-7014-FD44-A4FC-D5C2FE40EE51}" dt="2021-10-13T17:08:39.771" v="3008" actId="20577"/>
        <pc:sldMkLst>
          <pc:docMk/>
          <pc:sldMk cId="2330501401" sldId="389"/>
        </pc:sldMkLst>
        <pc:spChg chg="add del mod">
          <ac:chgData name="Camila Pedroso Estevam de Souza" userId="b5660281-9870-4af8-b8fa-bccfe862bd76" providerId="ADAL" clId="{CCFB639A-7014-FD44-A4FC-D5C2FE40EE51}" dt="2021-10-13T17:05:40.513" v="2976" actId="478"/>
          <ac:spMkLst>
            <pc:docMk/>
            <pc:sldMk cId="2330501401" sldId="389"/>
            <ac:spMk id="2" creationId="{2A5DBD1D-EB43-3540-9B4C-B1E7A14A2208}"/>
          </ac:spMkLst>
        </pc:spChg>
        <pc:spChg chg="mod">
          <ac:chgData name="Camila Pedroso Estevam de Souza" userId="b5660281-9870-4af8-b8fa-bccfe862bd76" providerId="ADAL" clId="{CCFB639A-7014-FD44-A4FC-D5C2FE40EE51}" dt="2021-10-13T17:07:39.186" v="3006" actId="20577"/>
          <ac:spMkLst>
            <pc:docMk/>
            <pc:sldMk cId="2330501401" sldId="389"/>
            <ac:spMk id="8" creationId="{7C98AA35-BA31-4944-AEBC-20C3C665FC35}"/>
          </ac:spMkLst>
        </pc:spChg>
        <pc:spChg chg="mod">
          <ac:chgData name="Camila Pedroso Estevam de Souza" userId="b5660281-9870-4af8-b8fa-bccfe862bd76" providerId="ADAL" clId="{CCFB639A-7014-FD44-A4FC-D5C2FE40EE51}" dt="2021-10-13T17:08:39.771" v="3008" actId="20577"/>
          <ac:spMkLst>
            <pc:docMk/>
            <pc:sldMk cId="2330501401" sldId="389"/>
            <ac:spMk id="18438" creationId="{00000000-0000-0000-0000-000000000000}"/>
          </ac:spMkLst>
        </pc:spChg>
        <pc:cxnChg chg="mod">
          <ac:chgData name="Camila Pedroso Estevam de Souza" userId="b5660281-9870-4af8-b8fa-bccfe862bd76" providerId="ADAL" clId="{CCFB639A-7014-FD44-A4FC-D5C2FE40EE51}" dt="2021-10-13T17:06:10.691" v="2984" actId="1076"/>
          <ac:cxnSpMkLst>
            <pc:docMk/>
            <pc:sldMk cId="2330501401" sldId="389"/>
            <ac:cxnSpMk id="11" creationId="{BE7B6937-0AF7-DD4F-8109-F638E3CFD3B4}"/>
          </ac:cxnSpMkLst>
        </pc:cxnChg>
      </pc:sldChg>
      <pc:sldChg chg="modSp add mod">
        <pc:chgData name="Camila Pedroso Estevam de Souza" userId="b5660281-9870-4af8-b8fa-bccfe862bd76" providerId="ADAL" clId="{CCFB639A-7014-FD44-A4FC-D5C2FE40EE51}" dt="2021-10-13T17:06:59.332" v="2994" actId="1076"/>
        <pc:sldMkLst>
          <pc:docMk/>
          <pc:sldMk cId="1703589349" sldId="390"/>
        </pc:sldMkLst>
        <pc:spChg chg="mod">
          <ac:chgData name="Camila Pedroso Estevam de Souza" userId="b5660281-9870-4af8-b8fa-bccfe862bd76" providerId="ADAL" clId="{CCFB639A-7014-FD44-A4FC-D5C2FE40EE51}" dt="2021-10-13T17:06:48.492" v="2991" actId="5793"/>
          <ac:spMkLst>
            <pc:docMk/>
            <pc:sldMk cId="1703589349" sldId="390"/>
            <ac:spMk id="8" creationId="{7C98AA35-BA31-4944-AEBC-20C3C665FC35}"/>
          </ac:spMkLst>
        </pc:spChg>
        <pc:spChg chg="mod">
          <ac:chgData name="Camila Pedroso Estevam de Souza" userId="b5660281-9870-4af8-b8fa-bccfe862bd76" providerId="ADAL" clId="{CCFB639A-7014-FD44-A4FC-D5C2FE40EE51}" dt="2021-10-13T17:06:53.801" v="2993" actId="20577"/>
          <ac:spMkLst>
            <pc:docMk/>
            <pc:sldMk cId="1703589349" sldId="390"/>
            <ac:spMk id="18438" creationId="{00000000-0000-0000-0000-000000000000}"/>
          </ac:spMkLst>
        </pc:spChg>
        <pc:cxnChg chg="mod">
          <ac:chgData name="Camila Pedroso Estevam de Souza" userId="b5660281-9870-4af8-b8fa-bccfe862bd76" providerId="ADAL" clId="{CCFB639A-7014-FD44-A4FC-D5C2FE40EE51}" dt="2021-10-13T17:06:59.332" v="2994" actId="1076"/>
          <ac:cxnSpMkLst>
            <pc:docMk/>
            <pc:sldMk cId="1703589349" sldId="390"/>
            <ac:cxnSpMk id="11" creationId="{BE7B6937-0AF7-DD4F-8109-F638E3CFD3B4}"/>
          </ac:cxnSpMkLst>
        </pc:cxnChg>
      </pc:sldChg>
      <pc:sldChg chg="add">
        <pc:chgData name="Camila Pedroso Estevam de Souza" userId="b5660281-9870-4af8-b8fa-bccfe862bd76" providerId="ADAL" clId="{CCFB639A-7014-FD44-A4FC-D5C2FE40EE51}" dt="2021-10-13T18:56:25.455" v="3347"/>
        <pc:sldMkLst>
          <pc:docMk/>
          <pc:sldMk cId="117451316" sldId="391"/>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73972602739726"/>
          <c:y val="7.2100313479623826E-2"/>
          <c:w val="0.68150684931506844"/>
          <c:h val="0.64890282131661448"/>
        </c:manualLayout>
      </c:layout>
      <c:scatterChart>
        <c:scatterStyle val="lineMarker"/>
        <c:varyColors val="0"/>
        <c:ser>
          <c:idx val="0"/>
          <c:order val="0"/>
          <c:tx>
            <c:strRef>
              <c:f>Sheet1!$A$2</c:f>
              <c:strCache>
                <c:ptCount val="1"/>
                <c:pt idx="0">
                  <c:v>height</c:v>
                </c:pt>
              </c:strCache>
            </c:strRef>
          </c:tx>
          <c:spPr>
            <a:ln w="10736">
              <a:noFill/>
            </a:ln>
          </c:spPr>
          <c:marker>
            <c:symbol val="diamond"/>
            <c:size val="4"/>
            <c:spPr>
              <a:solidFill>
                <a:srgbClr val="FF0000"/>
              </a:solidFill>
              <a:ln>
                <a:solidFill>
                  <a:srgbClr val="FF0000"/>
                </a:solidFill>
                <a:prstDash val="solid"/>
              </a:ln>
            </c:spPr>
          </c:marker>
          <c:xVal>
            <c:numRef>
              <c:f>Sheet1!$B$1:$G$1</c:f>
              <c:numCache>
                <c:formatCode>General</c:formatCode>
                <c:ptCount val="6"/>
                <c:pt idx="0">
                  <c:v>36</c:v>
                </c:pt>
                <c:pt idx="1">
                  <c:v>48</c:v>
                </c:pt>
                <c:pt idx="2">
                  <c:v>51</c:v>
                </c:pt>
                <c:pt idx="3">
                  <c:v>54</c:v>
                </c:pt>
                <c:pt idx="4">
                  <c:v>57</c:v>
                </c:pt>
                <c:pt idx="5">
                  <c:v>60</c:v>
                </c:pt>
              </c:numCache>
            </c:numRef>
          </c:xVal>
          <c:yVal>
            <c:numRef>
              <c:f>Sheet1!$B$2:$G$2</c:f>
              <c:numCache>
                <c:formatCode>General</c:formatCode>
                <c:ptCount val="6"/>
                <c:pt idx="0">
                  <c:v>86</c:v>
                </c:pt>
                <c:pt idx="1">
                  <c:v>90</c:v>
                </c:pt>
                <c:pt idx="2">
                  <c:v>91</c:v>
                </c:pt>
                <c:pt idx="3">
                  <c:v>93</c:v>
                </c:pt>
                <c:pt idx="4">
                  <c:v>94</c:v>
                </c:pt>
                <c:pt idx="5">
                  <c:v>95</c:v>
                </c:pt>
              </c:numCache>
            </c:numRef>
          </c:yVal>
          <c:smooth val="0"/>
          <c:extLst>
            <c:ext xmlns:c16="http://schemas.microsoft.com/office/drawing/2014/chart" uri="{C3380CC4-5D6E-409C-BE32-E72D297353CC}">
              <c16:uniqueId val="{00000000-657C-714E-9445-2935F95B1115}"/>
            </c:ext>
          </c:extLst>
        </c:ser>
        <c:dLbls>
          <c:showLegendKey val="0"/>
          <c:showVal val="0"/>
          <c:showCatName val="0"/>
          <c:showSerName val="0"/>
          <c:showPercent val="0"/>
          <c:showBubbleSize val="0"/>
        </c:dLbls>
        <c:axId val="315652024"/>
        <c:axId val="315655160"/>
      </c:scatterChart>
      <c:valAx>
        <c:axId val="315652024"/>
        <c:scaling>
          <c:orientation val="minMax"/>
          <c:min val="30"/>
        </c:scaling>
        <c:delete val="0"/>
        <c:axPos val="b"/>
        <c:title>
          <c:tx>
            <c:rich>
              <a:bodyPr/>
              <a:lstStyle/>
              <a:p>
                <a:pPr>
                  <a:defRPr sz="1014" b="1" i="0" u="none" strike="noStrike" baseline="0">
                    <a:solidFill>
                      <a:srgbClr val="000000"/>
                    </a:solidFill>
                    <a:latin typeface="Arial"/>
                    <a:ea typeface="Arial"/>
                    <a:cs typeface="Arial"/>
                  </a:defRPr>
                </a:pPr>
                <a:r>
                  <a:rPr lang="en-US"/>
                  <a:t>age (months)</a:t>
                </a:r>
              </a:p>
            </c:rich>
          </c:tx>
          <c:layout>
            <c:manualLayout>
              <c:xMode val="edge"/>
              <c:yMode val="edge"/>
              <c:x val="0.42123287671232879"/>
              <c:y val="0.85266457680250785"/>
            </c:manualLayout>
          </c:layout>
          <c:overlay val="0"/>
          <c:spPr>
            <a:noFill/>
            <a:ln w="14315">
              <a:noFill/>
            </a:ln>
          </c:spPr>
        </c:title>
        <c:numFmt formatCode="General" sourceLinked="1"/>
        <c:majorTickMark val="out"/>
        <c:minorTickMark val="none"/>
        <c:tickLblPos val="nextTo"/>
        <c:spPr>
          <a:ln w="1789">
            <a:solidFill>
              <a:srgbClr val="000000"/>
            </a:solidFill>
            <a:prstDash val="solid"/>
          </a:ln>
        </c:spPr>
        <c:txPr>
          <a:bodyPr rot="0" vert="horz"/>
          <a:lstStyle/>
          <a:p>
            <a:pPr>
              <a:defRPr sz="1014" b="1" i="0" u="none" strike="noStrike" baseline="0">
                <a:solidFill>
                  <a:srgbClr val="000000"/>
                </a:solidFill>
                <a:latin typeface="Arial"/>
                <a:ea typeface="Arial"/>
                <a:cs typeface="Arial"/>
              </a:defRPr>
            </a:pPr>
            <a:endParaRPr lang="en-US"/>
          </a:p>
        </c:txPr>
        <c:crossAx val="315655160"/>
        <c:crosses val="autoZero"/>
        <c:crossBetween val="midCat"/>
        <c:majorUnit val="5"/>
        <c:minorUnit val="4"/>
      </c:valAx>
      <c:valAx>
        <c:axId val="315655160"/>
        <c:scaling>
          <c:orientation val="minMax"/>
          <c:max val="100"/>
          <c:min val="80"/>
        </c:scaling>
        <c:delete val="0"/>
        <c:axPos val="l"/>
        <c:majorGridlines>
          <c:spPr>
            <a:ln w="7158">
              <a:solidFill>
                <a:srgbClr val="FFFFFF"/>
              </a:solidFill>
              <a:prstDash val="solid"/>
            </a:ln>
          </c:spPr>
        </c:majorGridlines>
        <c:title>
          <c:tx>
            <c:rich>
              <a:bodyPr/>
              <a:lstStyle/>
              <a:p>
                <a:pPr>
                  <a:defRPr sz="1014" b="1" i="0" u="none" strike="noStrike" baseline="0">
                    <a:solidFill>
                      <a:srgbClr val="000000"/>
                    </a:solidFill>
                    <a:latin typeface="Arial"/>
                    <a:ea typeface="Arial"/>
                    <a:cs typeface="Arial"/>
                  </a:defRPr>
                </a:pPr>
                <a:r>
                  <a:rPr lang="en-US"/>
                  <a:t>height (cm)</a:t>
                </a:r>
              </a:p>
            </c:rich>
          </c:tx>
          <c:layout>
            <c:manualLayout>
              <c:xMode val="edge"/>
              <c:yMode val="edge"/>
              <c:x val="3.4246575342465752E-3"/>
              <c:y val="0.2413793103448276"/>
            </c:manualLayout>
          </c:layout>
          <c:overlay val="0"/>
          <c:spPr>
            <a:noFill/>
            <a:ln w="14315">
              <a:noFill/>
            </a:ln>
          </c:spPr>
        </c:title>
        <c:numFmt formatCode="General" sourceLinked="1"/>
        <c:majorTickMark val="out"/>
        <c:minorTickMark val="none"/>
        <c:tickLblPos val="nextTo"/>
        <c:spPr>
          <a:ln w="1789">
            <a:solidFill>
              <a:srgbClr val="000000"/>
            </a:solidFill>
            <a:prstDash val="solid"/>
          </a:ln>
        </c:spPr>
        <c:txPr>
          <a:bodyPr rot="0" vert="horz"/>
          <a:lstStyle/>
          <a:p>
            <a:pPr>
              <a:defRPr sz="1014" b="1" i="0" u="none" strike="noStrike" baseline="0">
                <a:solidFill>
                  <a:srgbClr val="000000"/>
                </a:solidFill>
                <a:latin typeface="Arial"/>
                <a:ea typeface="Arial"/>
                <a:cs typeface="Arial"/>
              </a:defRPr>
            </a:pPr>
            <a:endParaRPr lang="en-US"/>
          </a:p>
        </c:txPr>
        <c:crossAx val="315652024"/>
        <c:crosses val="autoZero"/>
        <c:crossBetween val="midCat"/>
        <c:majorUnit val="5"/>
        <c:minorUnit val="0.4"/>
      </c:valAx>
      <c:spPr>
        <a:noFill/>
        <a:ln w="14315">
          <a:noFill/>
        </a:ln>
      </c:spPr>
    </c:plotArea>
    <c:plotVisOnly val="1"/>
    <c:dispBlanksAs val="gap"/>
    <c:showDLblsOverMax val="0"/>
  </c:chart>
  <c:spPr>
    <a:noFill/>
    <a:ln>
      <a:noFill/>
    </a:ln>
  </c:spPr>
  <c:txPr>
    <a:bodyPr/>
    <a:lstStyle/>
    <a:p>
      <a:pPr>
        <a:defRPr sz="1014" b="1"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73972602739726"/>
          <c:y val="7.2100313479623826E-2"/>
          <c:w val="0.67808219178082196"/>
          <c:h val="0.68338557993730409"/>
        </c:manualLayout>
      </c:layout>
      <c:scatterChart>
        <c:scatterStyle val="lineMarker"/>
        <c:varyColors val="0"/>
        <c:ser>
          <c:idx val="0"/>
          <c:order val="0"/>
          <c:tx>
            <c:strRef>
              <c:f>Sheet1!$A$2</c:f>
              <c:strCache>
                <c:ptCount val="1"/>
                <c:pt idx="0">
                  <c:v>height</c:v>
                </c:pt>
              </c:strCache>
            </c:strRef>
          </c:tx>
          <c:spPr>
            <a:ln w="9950">
              <a:noFill/>
            </a:ln>
          </c:spPr>
          <c:marker>
            <c:symbol val="diamond"/>
            <c:size val="4"/>
            <c:spPr>
              <a:solidFill>
                <a:srgbClr val="FF0000"/>
              </a:solidFill>
              <a:ln>
                <a:solidFill>
                  <a:srgbClr val="FF0000"/>
                </a:solidFill>
                <a:prstDash val="solid"/>
              </a:ln>
            </c:spPr>
          </c:marker>
          <c:trendline>
            <c:spPr>
              <a:ln w="6633">
                <a:solidFill>
                  <a:srgbClr val="FFFF00"/>
                </a:solidFill>
                <a:prstDash val="solid"/>
              </a:ln>
            </c:spPr>
            <c:trendlineType val="linear"/>
            <c:dispRSqr val="0"/>
            <c:dispEq val="0"/>
          </c:trendline>
          <c:xVal>
            <c:numRef>
              <c:f>Sheet1!$B$1:$H$1</c:f>
              <c:numCache>
                <c:formatCode>General</c:formatCode>
                <c:ptCount val="7"/>
                <c:pt idx="0">
                  <c:v>36</c:v>
                </c:pt>
                <c:pt idx="1">
                  <c:v>48</c:v>
                </c:pt>
                <c:pt idx="2">
                  <c:v>51</c:v>
                </c:pt>
                <c:pt idx="3">
                  <c:v>54</c:v>
                </c:pt>
                <c:pt idx="4">
                  <c:v>57</c:v>
                </c:pt>
                <c:pt idx="5">
                  <c:v>60</c:v>
                </c:pt>
                <c:pt idx="6">
                  <c:v>360</c:v>
                </c:pt>
              </c:numCache>
            </c:numRef>
          </c:xVal>
          <c:yVal>
            <c:numRef>
              <c:f>Sheet1!$B$2:$H$2</c:f>
              <c:numCache>
                <c:formatCode>General</c:formatCode>
                <c:ptCount val="7"/>
                <c:pt idx="0">
                  <c:v>86</c:v>
                </c:pt>
                <c:pt idx="1">
                  <c:v>90</c:v>
                </c:pt>
                <c:pt idx="2">
                  <c:v>91</c:v>
                </c:pt>
                <c:pt idx="3">
                  <c:v>93</c:v>
                </c:pt>
                <c:pt idx="4">
                  <c:v>94</c:v>
                </c:pt>
                <c:pt idx="5">
                  <c:v>95</c:v>
                </c:pt>
                <c:pt idx="6">
                  <c:v>209.8</c:v>
                </c:pt>
              </c:numCache>
            </c:numRef>
          </c:yVal>
          <c:smooth val="0"/>
          <c:extLst>
            <c:ext xmlns:c16="http://schemas.microsoft.com/office/drawing/2014/chart" uri="{C3380CC4-5D6E-409C-BE32-E72D297353CC}">
              <c16:uniqueId val="{00000001-31D8-5442-9FB5-BAFFFC4CCBD4}"/>
            </c:ext>
          </c:extLst>
        </c:ser>
        <c:dLbls>
          <c:showLegendKey val="0"/>
          <c:showVal val="0"/>
          <c:showCatName val="0"/>
          <c:showSerName val="0"/>
          <c:showPercent val="0"/>
          <c:showBubbleSize val="0"/>
        </c:dLbls>
        <c:axId val="315654376"/>
        <c:axId val="315666920"/>
      </c:scatterChart>
      <c:valAx>
        <c:axId val="315654376"/>
        <c:scaling>
          <c:orientation val="minMax"/>
          <c:max val="390"/>
          <c:min val="30"/>
        </c:scaling>
        <c:delete val="0"/>
        <c:axPos val="b"/>
        <c:title>
          <c:tx>
            <c:rich>
              <a:bodyPr/>
              <a:lstStyle/>
              <a:p>
                <a:pPr>
                  <a:defRPr sz="940" b="1" i="0" u="none" strike="noStrike" baseline="0">
                    <a:solidFill>
                      <a:srgbClr val="000000"/>
                    </a:solidFill>
                    <a:latin typeface="Arial"/>
                    <a:ea typeface="Arial"/>
                    <a:cs typeface="Arial"/>
                  </a:defRPr>
                </a:pPr>
                <a:r>
                  <a:rPr lang="en-US"/>
                  <a:t>age (months)</a:t>
                </a:r>
              </a:p>
            </c:rich>
          </c:tx>
          <c:layout>
            <c:manualLayout>
              <c:xMode val="edge"/>
              <c:yMode val="edge"/>
              <c:x val="0.42123287671232879"/>
              <c:y val="0.85266457680250785"/>
            </c:manualLayout>
          </c:layout>
          <c:overlay val="0"/>
          <c:spPr>
            <a:noFill/>
            <a:ln w="13267">
              <a:noFill/>
            </a:ln>
          </c:spPr>
        </c:title>
        <c:numFmt formatCode="General" sourceLinked="1"/>
        <c:majorTickMark val="out"/>
        <c:minorTickMark val="none"/>
        <c:tickLblPos val="nextTo"/>
        <c:spPr>
          <a:ln w="1658">
            <a:solidFill>
              <a:srgbClr val="000000"/>
            </a:solidFill>
            <a:prstDash val="solid"/>
          </a:ln>
        </c:spPr>
        <c:txPr>
          <a:bodyPr rot="0" vert="horz"/>
          <a:lstStyle/>
          <a:p>
            <a:pPr>
              <a:defRPr sz="731" b="1" i="0" u="none" strike="noStrike" baseline="0">
                <a:solidFill>
                  <a:srgbClr val="000000"/>
                </a:solidFill>
                <a:latin typeface="Arial"/>
                <a:ea typeface="Arial"/>
                <a:cs typeface="Arial"/>
              </a:defRPr>
            </a:pPr>
            <a:endParaRPr lang="en-US"/>
          </a:p>
        </c:txPr>
        <c:crossAx val="315666920"/>
        <c:crosses val="autoZero"/>
        <c:crossBetween val="midCat"/>
        <c:majorUnit val="60"/>
        <c:minorUnit val="4"/>
      </c:valAx>
      <c:valAx>
        <c:axId val="315666920"/>
        <c:scaling>
          <c:orientation val="minMax"/>
          <c:max val="210"/>
          <c:min val="70"/>
        </c:scaling>
        <c:delete val="0"/>
        <c:axPos val="l"/>
        <c:majorGridlines>
          <c:spPr>
            <a:ln w="6633">
              <a:solidFill>
                <a:srgbClr val="FFFFFF"/>
              </a:solidFill>
              <a:prstDash val="solid"/>
            </a:ln>
          </c:spPr>
        </c:majorGridlines>
        <c:title>
          <c:tx>
            <c:rich>
              <a:bodyPr/>
              <a:lstStyle/>
              <a:p>
                <a:pPr>
                  <a:defRPr sz="940" b="1" i="0" u="none" strike="noStrike" baseline="0">
                    <a:solidFill>
                      <a:srgbClr val="000000"/>
                    </a:solidFill>
                    <a:latin typeface="Arial"/>
                    <a:ea typeface="Arial"/>
                    <a:cs typeface="Arial"/>
                  </a:defRPr>
                </a:pPr>
                <a:r>
                  <a:rPr lang="en-US"/>
                  <a:t>height (cm)</a:t>
                </a:r>
              </a:p>
            </c:rich>
          </c:tx>
          <c:layout>
            <c:manualLayout>
              <c:xMode val="edge"/>
              <c:yMode val="edge"/>
              <c:x val="3.4246575342465752E-3"/>
              <c:y val="0.2601880877742947"/>
            </c:manualLayout>
          </c:layout>
          <c:overlay val="0"/>
          <c:spPr>
            <a:noFill/>
            <a:ln w="13267">
              <a:noFill/>
            </a:ln>
          </c:spPr>
        </c:title>
        <c:numFmt formatCode="General" sourceLinked="1"/>
        <c:majorTickMark val="out"/>
        <c:minorTickMark val="none"/>
        <c:tickLblPos val="nextTo"/>
        <c:spPr>
          <a:ln w="1658">
            <a:solidFill>
              <a:srgbClr val="000000"/>
            </a:solidFill>
            <a:prstDash val="solid"/>
          </a:ln>
        </c:spPr>
        <c:txPr>
          <a:bodyPr rot="0" vert="horz"/>
          <a:lstStyle/>
          <a:p>
            <a:pPr>
              <a:defRPr sz="940" b="1" i="0" u="none" strike="noStrike" baseline="0">
                <a:solidFill>
                  <a:srgbClr val="000000"/>
                </a:solidFill>
                <a:latin typeface="Arial"/>
                <a:ea typeface="Arial"/>
                <a:cs typeface="Arial"/>
              </a:defRPr>
            </a:pPr>
            <a:endParaRPr lang="en-US"/>
          </a:p>
        </c:txPr>
        <c:crossAx val="315654376"/>
        <c:crosses val="autoZero"/>
        <c:crossBetween val="midCat"/>
        <c:majorUnit val="20"/>
        <c:minorUnit val="0.4"/>
      </c:valAx>
      <c:spPr>
        <a:noFill/>
        <a:ln w="13267">
          <a:noFill/>
        </a:ln>
      </c:spPr>
    </c:plotArea>
    <c:plotVisOnly val="1"/>
    <c:dispBlanksAs val="gap"/>
    <c:showDLblsOverMax val="0"/>
  </c:chart>
  <c:spPr>
    <a:noFill/>
    <a:ln>
      <a:noFill/>
    </a:ln>
  </c:spPr>
  <c:txPr>
    <a:bodyPr/>
    <a:lstStyle/>
    <a:p>
      <a:pPr>
        <a:defRPr sz="940" b="1"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8B5C72A-7EE3-455A-95E1-A79A80A99B89}" type="datetime1">
              <a:rPr lang="en-US"/>
              <a:pPr/>
              <a:t>10/13/21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7005B84-EFC2-4FBC-92CC-9968AC703331}" type="slidenum">
              <a:rPr lang="en-US"/>
              <a:pPr/>
              <a:t>‹#›</a:t>
            </a:fld>
            <a:endParaRPr lang="en-US"/>
          </a:p>
        </p:txBody>
      </p:sp>
    </p:spTree>
    <p:extLst>
      <p:ext uri="{BB962C8B-B14F-4D97-AF65-F5344CB8AC3E}">
        <p14:creationId xmlns:p14="http://schemas.microsoft.com/office/powerpoint/2010/main" val="205320723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*Denotes optional material, not required for later parts of the text</a:t>
            </a:r>
          </a:p>
        </p:txBody>
      </p:sp>
      <p:sp>
        <p:nvSpPr>
          <p:cNvPr id="4" name="Slide Number Placeholder 3"/>
          <p:cNvSpPr>
            <a:spLocks noGrp="1"/>
          </p:cNvSpPr>
          <p:nvPr>
            <p:ph type="sldNum" sz="quarter" idx="10"/>
          </p:nvPr>
        </p:nvSpPr>
        <p:spPr/>
        <p:txBody>
          <a:bodyPr/>
          <a:lstStyle/>
          <a:p>
            <a:fld id="{77005B84-EFC2-4FBC-92CC-9968AC703331}" type="slidenum">
              <a:rPr lang="en-US" smtClean="0"/>
              <a:pPr/>
              <a:t>2</a:t>
            </a:fld>
            <a:endParaRPr lang="en-US"/>
          </a:p>
        </p:txBody>
      </p:sp>
    </p:spTree>
    <p:extLst>
      <p:ext uri="{BB962C8B-B14F-4D97-AF65-F5344CB8AC3E}">
        <p14:creationId xmlns:p14="http://schemas.microsoft.com/office/powerpoint/2010/main" val="3907037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Basic Practice of Statistics - 3rd Edition</a:t>
            </a:r>
          </a:p>
        </p:txBody>
      </p:sp>
      <p:sp>
        <p:nvSpPr>
          <p:cNvPr id="3993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Chapter 5</a:t>
            </a:r>
          </a:p>
        </p:txBody>
      </p:sp>
      <p:sp>
        <p:nvSpPr>
          <p:cNvPr id="3994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A4BBBB6-D191-4793-99A6-7028175BA248}" type="slidenum">
              <a:rPr lang="en-US" smtClean="0">
                <a:latin typeface="Calibri" pitchFamily="34" charset="0"/>
              </a:rPr>
              <a:pPr eaLnBrk="1" hangingPunct="1"/>
              <a:t>32</a:t>
            </a:fld>
            <a:endParaRPr lang="en-US">
              <a:latin typeface="Calibri" pitchFamily="34" charset="0"/>
            </a:endParaRPr>
          </a:p>
        </p:txBody>
      </p:sp>
      <p:sp>
        <p:nvSpPr>
          <p:cNvPr id="39941"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208764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05B84-EFC2-4FBC-92CC-9968AC703331}" type="slidenum">
              <a:rPr lang="en-US" smtClean="0"/>
              <a:pPr/>
              <a:t>3</a:t>
            </a:fld>
            <a:endParaRPr lang="en-US"/>
          </a:p>
        </p:txBody>
      </p:sp>
    </p:spTree>
    <p:extLst>
      <p:ext uri="{BB962C8B-B14F-4D97-AF65-F5344CB8AC3E}">
        <p14:creationId xmlns:p14="http://schemas.microsoft.com/office/powerpoint/2010/main" val="3739392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7</a:t>
            </a:fld>
            <a:endParaRPr lang="en-US"/>
          </a:p>
        </p:txBody>
      </p:sp>
    </p:spTree>
    <p:extLst>
      <p:ext uri="{BB962C8B-B14F-4D97-AF65-F5344CB8AC3E}">
        <p14:creationId xmlns:p14="http://schemas.microsoft.com/office/powerpoint/2010/main" val="70130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9</a:t>
            </a:fld>
            <a:endParaRPr lang="en-US"/>
          </a:p>
        </p:txBody>
      </p:sp>
    </p:spTree>
    <p:extLst>
      <p:ext uri="{BB962C8B-B14F-4D97-AF65-F5344CB8AC3E}">
        <p14:creationId xmlns:p14="http://schemas.microsoft.com/office/powerpoint/2010/main" val="34654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05B84-EFC2-4FBC-92CC-9968AC703331}" type="slidenum">
              <a:rPr lang="en-US" smtClean="0"/>
              <a:pPr/>
              <a:t>22</a:t>
            </a:fld>
            <a:endParaRPr lang="en-US"/>
          </a:p>
        </p:txBody>
      </p:sp>
    </p:spTree>
    <p:extLst>
      <p:ext uri="{BB962C8B-B14F-4D97-AF65-F5344CB8AC3E}">
        <p14:creationId xmlns:p14="http://schemas.microsoft.com/office/powerpoint/2010/main" val="3700810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23</a:t>
            </a:fld>
            <a:endParaRPr lang="en-US"/>
          </a:p>
        </p:txBody>
      </p:sp>
    </p:spTree>
    <p:extLst>
      <p:ext uri="{BB962C8B-B14F-4D97-AF65-F5344CB8AC3E}">
        <p14:creationId xmlns:p14="http://schemas.microsoft.com/office/powerpoint/2010/main" val="415039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05B84-EFC2-4FBC-92CC-9968AC703331}" type="slidenum">
              <a:rPr lang="en-US" smtClean="0"/>
              <a:pPr/>
              <a:t>24</a:t>
            </a:fld>
            <a:endParaRPr lang="en-US"/>
          </a:p>
        </p:txBody>
      </p:sp>
    </p:spTree>
    <p:extLst>
      <p:ext uri="{BB962C8B-B14F-4D97-AF65-F5344CB8AC3E}">
        <p14:creationId xmlns:p14="http://schemas.microsoft.com/office/powerpoint/2010/main" val="166209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Basic Practice of Statistics - 3rd Edition</a:t>
            </a:r>
          </a:p>
        </p:txBody>
      </p:sp>
      <p:sp>
        <p:nvSpPr>
          <p:cNvPr id="3891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Chapter 5</a:t>
            </a:r>
          </a:p>
        </p:txBody>
      </p:sp>
      <p:sp>
        <p:nvSpPr>
          <p:cNvPr id="3891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2D598B7-A691-4148-AE93-E80F3AFBFA15}" type="slidenum">
              <a:rPr lang="en-US" smtClean="0">
                <a:latin typeface="Calibri" pitchFamily="34" charset="0"/>
              </a:rPr>
              <a:pPr eaLnBrk="1" hangingPunct="1"/>
              <a:t>30</a:t>
            </a:fld>
            <a:endParaRPr lang="en-US">
              <a:latin typeface="Calibri" pitchFamily="34" charset="0"/>
            </a:endParaRPr>
          </a:p>
        </p:txBody>
      </p:sp>
      <p:sp>
        <p:nvSpPr>
          <p:cNvPr id="38917"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1950335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Basic Practice of Statistics - 3rd Edition</a:t>
            </a:r>
          </a:p>
        </p:txBody>
      </p:sp>
      <p:sp>
        <p:nvSpPr>
          <p:cNvPr id="3891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fontAlgn="base" hangingPunct="1">
              <a:spcBef>
                <a:spcPct val="0"/>
              </a:spcBef>
              <a:spcAft>
                <a:spcPct val="0"/>
              </a:spcAft>
            </a:pPr>
            <a:r>
              <a:rPr lang="en-US">
                <a:latin typeface="Calibri" pitchFamily="34" charset="0"/>
              </a:rPr>
              <a:t>Chapter 5</a:t>
            </a:r>
          </a:p>
        </p:txBody>
      </p:sp>
      <p:sp>
        <p:nvSpPr>
          <p:cNvPr id="3891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2D598B7-A691-4148-AE93-E80F3AFBFA15}" type="slidenum">
              <a:rPr lang="en-US" smtClean="0">
                <a:latin typeface="Calibri" pitchFamily="34" charset="0"/>
              </a:rPr>
              <a:pPr eaLnBrk="1" hangingPunct="1"/>
              <a:t>31</a:t>
            </a:fld>
            <a:endParaRPr lang="en-US">
              <a:latin typeface="Calibri" pitchFamily="34" charset="0"/>
            </a:endParaRPr>
          </a:p>
        </p:txBody>
      </p:sp>
      <p:sp>
        <p:nvSpPr>
          <p:cNvPr id="38917" name="Rectangle 2"/>
          <p:cNvSpPr>
            <a:spLocks noGrp="1" noRot="1" noChangeAspect="1" noChangeArrowheads="1" noTextEdit="1"/>
          </p:cNvSpPr>
          <p:nvPr>
            <p:ph type="sldImg"/>
          </p:nvPr>
        </p:nvSpPr>
        <p:spPr bwMode="auto">
          <a:xfrm>
            <a:off x="1150938" y="690563"/>
            <a:ext cx="4556125" cy="3417887"/>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ea typeface="ＭＳ Ｐゴシック" pitchFamily="34" charset="-128"/>
            </a:endParaRPr>
          </a:p>
        </p:txBody>
      </p:sp>
    </p:spTree>
    <p:extLst>
      <p:ext uri="{BB962C8B-B14F-4D97-AF65-F5344CB8AC3E}">
        <p14:creationId xmlns:p14="http://schemas.microsoft.com/office/powerpoint/2010/main" val="129779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8733EB3-1AAB-4A85-825A-3F4BF69DD9FB}" type="datetime1">
              <a:rPr lang="en-US" smtClean="0"/>
              <a:t>10/13/21</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7750E41B-DC42-417E-A0B7-C87892EBBF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8D80275-078D-43C1-A580-B8D8DE1A0FCE}" type="datetime1">
              <a:rPr lang="en-US" smtClean="0"/>
              <a:t>10/13/21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BC1030A-EB1B-42D9-B220-F99C6FD47E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AD1434-4DBF-4208-BDC5-DDA0C8DCB8D2}" type="datetime1">
              <a:rPr lang="en-US" smtClean="0"/>
              <a:t>10/13/21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3306013-A07E-4B62-B6E9-BA87B56EB29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3BC699A0-B3A1-44EA-9ABA-23C5E7FB6EB7}" type="datetime1">
              <a:rPr lang="en-US" smtClean="0"/>
              <a:t>10/13/21</a:t>
            </a:fld>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EF89CCF6-56AA-4795-BFE1-7F9B2D15B418}" type="slidenum">
              <a:rPr lang="en-US"/>
              <a:pPr/>
              <a:t>‹#›</a:t>
            </a:fld>
            <a:endParaRPr lang="en-US"/>
          </a:p>
        </p:txBody>
      </p:sp>
    </p:spTree>
    <p:extLst>
      <p:ext uri="{BB962C8B-B14F-4D97-AF65-F5344CB8AC3E}">
        <p14:creationId xmlns:p14="http://schemas.microsoft.com/office/powerpoint/2010/main" val="2474866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714500"/>
            <a:ext cx="3810000" cy="4152900"/>
          </a:xfrm>
        </p:spPr>
        <p:txBody>
          <a:bodyPr>
            <a:normAutofit/>
          </a:bodyPr>
          <a:lstStyle/>
          <a:p>
            <a:pPr lvl="0"/>
            <a:endParaRPr lang="en-US" noProof="0"/>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fld id="{E1377E60-9737-4928-BC66-D1F763C3E122}" type="datetime1">
              <a:rPr lang="en-US" smtClean="0"/>
              <a:t>10/13/21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46C0093F-9A22-4FE0-92B4-EC94233E3736}" type="slidenum">
              <a:rPr lang="en-US"/>
              <a:pPr>
                <a:defRPr/>
              </a:pPr>
              <a:t>‹#›</a:t>
            </a:fld>
            <a:endParaRPr lang="en-US"/>
          </a:p>
        </p:txBody>
      </p:sp>
    </p:spTree>
    <p:extLst>
      <p:ext uri="{BB962C8B-B14F-4D97-AF65-F5344CB8AC3E}">
        <p14:creationId xmlns:p14="http://schemas.microsoft.com/office/powerpoint/2010/main" val="296704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58B688-275B-4987-BE84-58366CC2D118}" type="datetime1">
              <a:rPr lang="en-US" smtClean="0"/>
              <a:t>10/13/21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9E36B2-B467-4880-AB23-8F1A06B4F2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066CE3-6E25-4F5D-AEFD-B174135D1315}" type="datetime1">
              <a:rPr lang="en-US" smtClean="0"/>
              <a:t>10/13/21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7284A2-600D-45DC-90E1-4B77835C7B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87101D-BA2C-4E64-80E4-498CC53C30B9}" type="datetime1">
              <a:rPr lang="en-US" smtClean="0"/>
              <a:t>10/13/21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07EBC45-FA2A-4F7D-9726-107463EE86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133D119-35DA-43C9-B4C5-80AA8790C3F1}" type="datetime1">
              <a:rPr lang="en-US" smtClean="0"/>
              <a:t>10/13/21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0EC9DC8-80F5-4DB1-8B11-0234F6F87F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39CCC3C-810A-48E9-8414-35747E41D64F}" type="datetime1">
              <a:rPr lang="en-US" smtClean="0"/>
              <a:t>10/13/21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A8BFC0E0-2D67-4F09-9805-E820004D83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59132-781B-412A-913A-5B22ADB44B89}" type="datetime1">
              <a:rPr lang="en-US" smtClean="0"/>
              <a:t>10/13/21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4782F01-9F1B-4D00-8A3D-B52C881BB6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46438D-5DFF-4568-9066-5883834F0F60}" type="datetime1">
              <a:rPr lang="en-US" smtClean="0"/>
              <a:t>10/13/21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FAA9381-81E4-45CA-81DC-B46CB546C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6FE8D89-629B-4D4B-A9AA-0580B036C2AF}" type="datetime1">
              <a:rPr lang="en-US" smtClean="0"/>
              <a:t>10/13/21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CF2A003-8710-4CD4-8110-33E468165A8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A6F788-F845-415B-9F8E-1A8499DF855E}" type="datetime1">
              <a:rPr lang="en-US" smtClean="0"/>
              <a:t>10/13/21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C8D743-E708-45B6-8E91-6185BD036C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0.png"/><Relationship Id="rId4" Type="http://schemas.openxmlformats.org/officeDocument/2006/relationships/image" Target="../media/image1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0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dirty="0">
                <a:solidFill>
                  <a:schemeClr val="tx1"/>
                </a:solidFill>
                <a:effectLst/>
                <a:latin typeface="+mn-lt"/>
                <a:ea typeface="Garamond"/>
                <a:cs typeface="Arial" panose="020B0604020202020204" pitchFamily="34" charset="0"/>
                <a:sym typeface="Garamond"/>
              </a:rPr>
              <a:t>The Basic 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lnSpcReduction="10000"/>
          </a:bodyPr>
          <a:lstStyle/>
          <a:p>
            <a:pPr lvl="0" algn="ctr">
              <a:spcBef>
                <a:spcPts val="0"/>
              </a:spcBef>
              <a:buSzPts val="1300"/>
            </a:pPr>
            <a:r>
              <a:rPr lang="en-US" sz="3000" dirty="0">
                <a:latin typeface="Constantia (Body)"/>
                <a:cs typeface="Arial" panose="020B0604020202020204" pitchFamily="34" charset="0"/>
              </a:rPr>
              <a:t>Chapter 5</a:t>
            </a:r>
          </a:p>
          <a:p>
            <a:pPr lvl="0" algn="ctr">
              <a:spcBef>
                <a:spcPts val="0"/>
              </a:spcBef>
              <a:buSzPts val="1300"/>
            </a:pPr>
            <a:r>
              <a:rPr lang="en-US" sz="3000" dirty="0"/>
              <a:t>Regression</a:t>
            </a:r>
            <a:endParaRPr lang="en-US" sz="3000" dirty="0">
              <a:latin typeface="Constantia (Body)"/>
              <a:cs typeface="Arial" panose="020B0604020202020204" pitchFamily="34" charset="0"/>
            </a:endParaRP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282263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latin typeface="Gill Sans"/>
              </a:rPr>
              <a:t>Prediction via regression line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FD9C106-BD9D-B040-9463-CC2815B122C9}"/>
                  </a:ext>
                </a:extLst>
              </p:cNvPr>
              <p:cNvSpPr>
                <a:spLocks noGrp="1"/>
              </p:cNvSpPr>
              <p:nvPr>
                <p:ph idx="1"/>
              </p:nvPr>
            </p:nvSpPr>
            <p:spPr>
              <a:xfrm>
                <a:off x="457200" y="1935480"/>
                <a:ext cx="8229600" cy="1619424"/>
              </a:xfrm>
            </p:spPr>
            <p:txBody>
              <a:bodyPr>
                <a:normAutofit fontScale="85000" lnSpcReduction="20000"/>
              </a:bodyPr>
              <a:lstStyle/>
              <a:p>
                <a:pPr fontAlgn="auto">
                  <a:spcAft>
                    <a:spcPts val="600"/>
                  </a:spcAft>
                </a:pPr>
                <a:r>
                  <a:rPr lang="en-US" sz="2400" dirty="0">
                    <a:latin typeface="Arial" pitchFamily="34" charset="0"/>
                    <a:ea typeface="ＭＳ Ｐゴシック" pitchFamily="34" charset="-128"/>
                    <a:cs typeface="Arial" pitchFamily="34" charset="0"/>
                  </a:rPr>
                  <a:t>For the nonexercise activity example, the least-squares regression line is </a:t>
                </a:r>
                <a:br>
                  <a:rPr lang="en-US" sz="2400" dirty="0">
                    <a:latin typeface="Arial" pitchFamily="34" charset="0"/>
                    <a:ea typeface="ＭＳ Ｐゴシック" pitchFamily="34" charset="-128"/>
                    <a:cs typeface="Arial" pitchFamily="34" charset="0"/>
                  </a:rPr>
                </a:br>
                <a:r>
                  <a:rPr lang="en-US" sz="2400" dirty="0">
                    <a:latin typeface="Arial" pitchFamily="34" charset="0"/>
                    <a:ea typeface="ＭＳ Ｐゴシック" pitchFamily="34" charset="-128"/>
                    <a:cs typeface="Arial" pitchFamily="34" charset="0"/>
                  </a:rPr>
                  <a:t>           </a:t>
                </a:r>
                <a14:m>
                  <m:oMath xmlns:m="http://schemas.openxmlformats.org/officeDocument/2006/math">
                    <m:acc>
                      <m:accPr>
                        <m:chr m:val="̂"/>
                        <m:ctrlPr>
                          <a:rPr lang="en-US" sz="2400" i="1" dirty="0">
                            <a:latin typeface="Cambria Math" panose="02040503050406030204" pitchFamily="18" charset="0"/>
                            <a:ea typeface="ＭＳ Ｐゴシック" pitchFamily="34" charset="-128"/>
                            <a:cs typeface="Arial" pitchFamily="34" charset="0"/>
                          </a:rPr>
                        </m:ctrlPr>
                      </m:accPr>
                      <m:e>
                        <m:r>
                          <a:rPr lang="en-US" sz="2400" i="1" dirty="0">
                            <a:latin typeface="Cambria Math"/>
                            <a:ea typeface="ＭＳ Ｐゴシック" pitchFamily="34" charset="-128"/>
                            <a:cs typeface="Arial" pitchFamily="34" charset="0"/>
                          </a:rPr>
                          <m:t>𝑦</m:t>
                        </m:r>
                      </m:e>
                    </m:acc>
                    <m:r>
                      <a:rPr lang="en-US" sz="2400" i="1" dirty="0">
                        <a:latin typeface="Cambria Math"/>
                        <a:ea typeface="ＭＳ Ｐゴシック" pitchFamily="34" charset="-128"/>
                        <a:cs typeface="Arial" pitchFamily="34" charset="0"/>
                      </a:rPr>
                      <m:t>= 3.505−0.0034</m:t>
                    </m:r>
                    <m:r>
                      <a:rPr lang="en-US" sz="2400" i="1" dirty="0">
                        <a:latin typeface="Cambria Math"/>
                        <a:ea typeface="ＭＳ Ｐゴシック" pitchFamily="34" charset="-128"/>
                        <a:cs typeface="Arial" pitchFamily="34" charset="0"/>
                      </a:rPr>
                      <m:t>𝑥</m:t>
                    </m:r>
                  </m:oMath>
                </a14:m>
                <a:endParaRPr lang="en-US" sz="2400" dirty="0">
                  <a:latin typeface="Arial" pitchFamily="34" charset="0"/>
                  <a:ea typeface="ＭＳ Ｐゴシック" pitchFamily="34" charset="-128"/>
                  <a:cs typeface="Arial" pitchFamily="34" charset="0"/>
                </a:endParaRPr>
              </a:p>
              <a:p>
                <a:pPr fontAlgn="auto">
                  <a:spcAft>
                    <a:spcPts val="1200"/>
                  </a:spcAft>
                </a:pPr>
                <a14:m>
                  <m:oMath xmlns:m="http://schemas.openxmlformats.org/officeDocument/2006/math">
                    <m:acc>
                      <m:accPr>
                        <m:chr m:val="̂"/>
                        <m:ctrlPr>
                          <a:rPr lang="en-US" sz="2400" i="1" dirty="0">
                            <a:latin typeface="Cambria Math" panose="02040503050406030204" pitchFamily="18" charset="0"/>
                            <a:ea typeface="ＭＳ Ｐゴシック" pitchFamily="34" charset="-128"/>
                            <a:cs typeface="Arial" pitchFamily="34" charset="0"/>
                          </a:rPr>
                        </m:ctrlPr>
                      </m:accPr>
                      <m:e>
                        <m:r>
                          <a:rPr lang="en-US" sz="2400" i="1" dirty="0">
                            <a:latin typeface="Cambria Math"/>
                            <a:ea typeface="ＭＳ Ｐゴシック" pitchFamily="34" charset="-128"/>
                            <a:cs typeface="Arial" pitchFamily="34" charset="0"/>
                          </a:rPr>
                          <m:t>𝑦</m:t>
                        </m:r>
                        <m:r>
                          <a:rPr lang="en-US" sz="2400" i="1" dirty="0">
                            <a:latin typeface="Cambria Math"/>
                            <a:ea typeface="ＭＳ Ｐゴシック" pitchFamily="34" charset="-128"/>
                            <a:cs typeface="Arial" pitchFamily="34" charset="0"/>
                          </a:rPr>
                          <m:t> </m:t>
                        </m:r>
                      </m:e>
                    </m:acc>
                  </m:oMath>
                </a14:m>
                <a:r>
                  <a:rPr lang="en-US" sz="2400" dirty="0">
                    <a:latin typeface="Arial" pitchFamily="34" charset="0"/>
                    <a:ea typeface="ＭＳ Ｐゴシック" pitchFamily="34" charset="-128"/>
                    <a:cs typeface="Arial" pitchFamily="34" charset="0"/>
                  </a:rPr>
                  <a:t>is the predicted fat gain (in kg) with </a:t>
                </a:r>
                <a:r>
                  <a:rPr lang="en-US" sz="2400" i="1" dirty="0">
                    <a:latin typeface="Times New Roman" pitchFamily="18" charset="0"/>
                    <a:ea typeface="ＭＳ Ｐゴシック" pitchFamily="34" charset="-128"/>
                    <a:cs typeface="Times New Roman" pitchFamily="18" charset="0"/>
                  </a:rPr>
                  <a:t>x</a:t>
                </a:r>
                <a:r>
                  <a:rPr lang="en-US" sz="2400" dirty="0">
                    <a:latin typeface="Arial" pitchFamily="34" charset="0"/>
                    <a:ea typeface="ＭＳ Ｐゴシック" pitchFamily="34" charset="-128"/>
                    <a:cs typeface="Arial" pitchFamily="34" charset="0"/>
                  </a:rPr>
                  <a:t> calories of nonexercise activity.</a:t>
                </a:r>
              </a:p>
              <a:p>
                <a:endParaRPr lang="en-US" dirty="0"/>
              </a:p>
            </p:txBody>
          </p:sp>
        </mc:Choice>
        <mc:Fallback xmlns="">
          <p:sp>
            <p:nvSpPr>
              <p:cNvPr id="7" name="Content Placeholder 6">
                <a:extLst>
                  <a:ext uri="{FF2B5EF4-FFF2-40B4-BE49-F238E27FC236}">
                    <a16:creationId xmlns:a16="http://schemas.microsoft.com/office/drawing/2014/main" xmlns:a14="http://schemas.microsoft.com/office/drawing/2010/main" xmlns="" id="{3FD9C106-BD9D-B040-9463-CC2815B122C9}"/>
                  </a:ext>
                </a:extLst>
              </p:cNvPr>
              <p:cNvSpPr>
                <a:spLocks noGrp="1" noRot="1" noChangeAspect="1" noMove="1" noResize="1" noEditPoints="1" noAdjustHandles="1" noChangeArrowheads="1" noChangeShapeType="1" noTextEdit="1"/>
              </p:cNvSpPr>
              <p:nvPr>
                <p:ph idx="1"/>
              </p:nvPr>
            </p:nvSpPr>
            <p:spPr>
              <a:xfrm>
                <a:off x="457200" y="1935480"/>
                <a:ext cx="8229600" cy="1619424"/>
              </a:xfrm>
              <a:blipFill rotWithShape="0">
                <a:blip r:embed="rId2"/>
                <a:stretch>
                  <a:fillRect l="-444" t="-5660"/>
                </a:stretch>
              </a:blipFill>
            </p:spPr>
            <p:txBody>
              <a:bodyPr/>
              <a:lstStyle/>
              <a:p>
                <a:r>
                  <a:rPr lang="en-US">
                    <a:noFill/>
                  </a:rPr>
                  <a:t> </a:t>
                </a:r>
              </a:p>
            </p:txBody>
          </p:sp>
        </mc:Fallback>
      </mc:AlternateContent>
      <p:sp>
        <p:nvSpPr>
          <p:cNvPr id="19" name="Content Placeholder 6">
            <a:extLst>
              <a:ext uri="{FF2B5EF4-FFF2-40B4-BE49-F238E27FC236}">
                <a16:creationId xmlns:a16="http://schemas.microsoft.com/office/drawing/2014/main" id="{6F547BA9-E5F4-FF46-B3D9-1652D434AE98}"/>
              </a:ext>
            </a:extLst>
          </p:cNvPr>
          <p:cNvSpPr txBox="1">
            <a:spLocks/>
          </p:cNvSpPr>
          <p:nvPr/>
        </p:nvSpPr>
        <p:spPr>
          <a:xfrm>
            <a:off x="457200" y="3554904"/>
            <a:ext cx="4286826" cy="259900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defTabSz="914400" fontAlgn="auto">
              <a:spcAft>
                <a:spcPts val="600"/>
              </a:spcAft>
            </a:pPr>
            <a:r>
              <a:rPr lang="en-US" sz="2000" dirty="0">
                <a:latin typeface="Arial" pitchFamily="34" charset="0"/>
                <a:ea typeface="ＭＳ Ｐゴシック" pitchFamily="34" charset="-128"/>
                <a:cs typeface="Arial" pitchFamily="34" charset="0"/>
              </a:rPr>
              <a:t>Suppose we know someone has an increase of 400 calories of NEA. What would we predict for fat gain?</a:t>
            </a:r>
          </a:p>
          <a:p>
            <a:pPr defTabSz="914400" fontAlgn="auto">
              <a:spcAft>
                <a:spcPts val="600"/>
              </a:spcAft>
            </a:pPr>
            <a:r>
              <a:rPr lang="en-US" sz="2000" dirty="0">
                <a:latin typeface="Arial" pitchFamily="34" charset="0"/>
                <a:ea typeface="ＭＳ Ｐゴシック" pitchFamily="34" charset="-128"/>
                <a:cs typeface="Arial" pitchFamily="34" charset="0"/>
              </a:rPr>
              <a:t>For someone with 400 calories of NEA, we would predict fat gain of</a:t>
            </a:r>
            <a:endParaRPr lang="en-US" sz="2400" dirty="0">
              <a:latin typeface="Arial" pitchFamily="34" charset="0"/>
              <a:ea typeface="ＭＳ Ｐゴシック" pitchFamily="34" charset="-128"/>
              <a:cs typeface="Arial" pitchFamily="34" charset="0"/>
            </a:endParaRPr>
          </a:p>
          <a:p>
            <a:pPr defTabSz="914400" fontAlgn="auto">
              <a:spcAft>
                <a:spcPts val="0"/>
              </a:spcAft>
            </a:pPr>
            <a:endParaRPr lang="en-US" dirty="0"/>
          </a:p>
        </p:txBody>
      </p:sp>
      <mc:AlternateContent xmlns:mc="http://schemas.openxmlformats.org/markup-compatibility/2006" xmlns:a14="http://schemas.microsoft.com/office/drawing/2010/main">
        <mc:Choice Requires="a14">
          <p:sp>
            <p:nvSpPr>
              <p:cNvPr id="14" name="Rectangle 13"/>
              <p:cNvSpPr/>
              <p:nvPr/>
            </p:nvSpPr>
            <p:spPr>
              <a:xfrm>
                <a:off x="586575" y="5776542"/>
                <a:ext cx="4170427" cy="524207"/>
              </a:xfrm>
              <a:prstGeom prst="rect">
                <a:avLst/>
              </a:prstGeom>
            </p:spPr>
            <p:txBody>
              <a:bodyPr wrap="square">
                <a:normAutofit fontScale="70000" lnSpcReduction="20000"/>
              </a:bodyPr>
              <a:lstStyle/>
              <a:p>
                <a:pPr marL="68580" defTabSz="914400" fontAlgn="auto">
                  <a:lnSpc>
                    <a:spcPct val="90000"/>
                  </a:lnSpc>
                  <a:spcBef>
                    <a:spcPct val="20000"/>
                  </a:spcBef>
                  <a:spcAft>
                    <a:spcPts val="1200"/>
                  </a:spcAft>
                  <a:buClr>
                    <a:schemeClr val="accent1"/>
                  </a:buClr>
                  <a:buSzPct val="76000"/>
                </a:pPr>
                <a14:m>
                  <m:oMathPara xmlns:m="http://schemas.openxmlformats.org/officeDocument/2006/math">
                    <m:oMathParaPr>
                      <m:jc m:val="centerGroup"/>
                    </m:oMathParaPr>
                    <m:oMath xmlns:m="http://schemas.openxmlformats.org/officeDocument/2006/math">
                      <m:r>
                        <a:rPr lang="en-US" sz="2800" i="1" smtClean="0">
                          <a:latin typeface="Cambria Math"/>
                        </a:rPr>
                        <m:t>3.505−0.003</m:t>
                      </m:r>
                      <m:r>
                        <a:rPr lang="en-US" sz="2800" b="0" i="1" smtClean="0">
                          <a:latin typeface="Cambria Math" panose="02040503050406030204" pitchFamily="18" charset="0"/>
                        </a:rPr>
                        <m:t>4</m:t>
                      </m:r>
                      <m:r>
                        <a:rPr lang="en-US" sz="2800" i="1">
                          <a:latin typeface="Cambria Math"/>
                        </a:rPr>
                        <m:t>4</m:t>
                      </m:r>
                      <m:d>
                        <m:dPr>
                          <m:ctrlPr>
                            <a:rPr lang="en-US" sz="2800" i="1">
                              <a:latin typeface="Cambria Math" panose="02040503050406030204" pitchFamily="18" charset="0"/>
                            </a:rPr>
                          </m:ctrlPr>
                        </m:dPr>
                        <m:e>
                          <m:r>
                            <a:rPr lang="en-US" sz="2800" i="1">
                              <a:latin typeface="Cambria Math"/>
                            </a:rPr>
                            <m:t>400</m:t>
                          </m:r>
                        </m:e>
                      </m:d>
                      <m:r>
                        <a:rPr lang="en-US" sz="2800" i="1">
                          <a:latin typeface="Cambria Math"/>
                        </a:rPr>
                        <m:t>=2.1</m:t>
                      </m:r>
                      <m:r>
                        <a:rPr lang="en-US" sz="2800" b="0" i="1" smtClean="0">
                          <a:latin typeface="Cambria Math" panose="02040503050406030204" pitchFamily="18" charset="0"/>
                        </a:rPr>
                        <m:t>3</m:t>
                      </m:r>
                      <m:r>
                        <a:rPr lang="en-US" sz="2800" i="1">
                          <a:latin typeface="Cambria Math"/>
                        </a:rPr>
                        <m:t> </m:t>
                      </m:r>
                      <m:r>
                        <m:rPr>
                          <m:nor/>
                        </m:rPr>
                        <a:rPr lang="en-US" sz="2800">
                          <a:latin typeface="Cambria Math"/>
                        </a:rPr>
                        <m:t>kg</m:t>
                      </m:r>
                    </m:oMath>
                  </m:oMathPara>
                </a14:m>
                <a:endParaRPr lang="en-US" sz="2800" dirty="0"/>
              </a:p>
              <a:p>
                <a:pPr marL="342900" indent="-274320" defTabSz="914400" fontAlgn="auto">
                  <a:lnSpc>
                    <a:spcPct val="90000"/>
                  </a:lnSpc>
                  <a:spcBef>
                    <a:spcPct val="20000"/>
                  </a:spcBef>
                  <a:spcAft>
                    <a:spcPts val="1200"/>
                  </a:spcAft>
                  <a:buClr>
                    <a:schemeClr val="accent1"/>
                  </a:buClr>
                  <a:buSzPct val="76000"/>
                  <a:buFont typeface="Wingdings 2" pitchFamily="18" charset="2"/>
                  <a:buChar char=""/>
                </a:pPr>
                <a:endParaRPr lang="en-US" sz="2800" dirty="0">
                  <a:cs typeface="Arial" pitchFamily="34"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586575" y="5776542"/>
                <a:ext cx="4170427" cy="524207"/>
              </a:xfrm>
              <a:prstGeom prst="rect">
                <a:avLst/>
              </a:prstGeom>
              <a:blipFill rotWithShape="0">
                <a:blip r:embed="rId3"/>
                <a:stretch>
                  <a:fillRect/>
                </a:stretch>
              </a:blipFill>
            </p:spPr>
            <p:txBody>
              <a:bodyPr/>
              <a:lstStyle/>
              <a:p>
                <a:r>
                  <a:rPr lang="en-US">
                    <a:noFill/>
                  </a:rPr>
                  <a:t> </a:t>
                </a:r>
              </a:p>
            </p:txBody>
          </p:sp>
        </mc:Fallback>
      </mc:AlternateContent>
      <p:pic>
        <p:nvPicPr>
          <p:cNvPr id="13" name="Picture 12" descr="A scatterplot of predicted fat gain for nonexercise activity change. The graph plots fat gain in kilograms on the vertical axis, ranging from 0 to 6 in increments of 2, versus nonexercise activity change in calories on the horizontal axis, ranging from negative 200 to 1000 in increments of 200. Sixteen points fall in a loose diagonal cluster between negative 100 and 800 on the horizontal axis and between 0 and 4.25 on the vertical. A diagonal regression line that predicts fat gain from N E A falls through the center of the cluster from (negative 200, 4.25) through (1000, 0). The points are almost evenly distributed above and below the regression line, with one point on it. Non-plotted point (400, 2.1) is highlighted on the line. This is the predicted fat gain for a subject with N E A = 400 calories. All values estimated.">
            <a:extLst>
              <a:ext uri="{FF2B5EF4-FFF2-40B4-BE49-F238E27FC236}">
                <a16:creationId xmlns:a16="http://schemas.microsoft.com/office/drawing/2014/main" id="{9DEDEA9A-CB12-5741-9ABD-2C24D22F11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604" y="3271988"/>
            <a:ext cx="4036595" cy="3366965"/>
          </a:xfrm>
          <a:prstGeom prst="rect">
            <a:avLst/>
          </a:prstGeom>
        </p:spPr>
      </p:pic>
    </p:spTree>
    <p:extLst>
      <p:ext uri="{BB962C8B-B14F-4D97-AF65-F5344CB8AC3E}">
        <p14:creationId xmlns:p14="http://schemas.microsoft.com/office/powerpoint/2010/main" val="219300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57266" y="171759"/>
            <a:ext cx="6005588" cy="385354"/>
          </a:xfrm>
        </p:spPr>
        <p:txBody>
          <a:bodyPr>
            <a:normAutofit fontScale="90000"/>
          </a:bodyPr>
          <a:lstStyle/>
          <a:p>
            <a:pPr eaLnBrk="1" hangingPunct="1">
              <a:lnSpc>
                <a:spcPct val="90000"/>
              </a:lnSpc>
            </a:pPr>
            <a:r>
              <a:rPr lang="en-US" sz="3000" dirty="0">
                <a:solidFill>
                  <a:srgbClr val="12345A"/>
                </a:solidFill>
                <a:latin typeface="Gill Sans" charset="0"/>
                <a:ea typeface="ＭＳ Ｐゴシック" pitchFamily="34" charset="-128"/>
              </a:rPr>
              <a:t>Example using Python</a:t>
            </a:r>
          </a:p>
        </p:txBody>
      </p:sp>
      <p:sp>
        <p:nvSpPr>
          <p:cNvPr id="8" name="Rectangle 3">
            <a:extLst>
              <a:ext uri="{FF2B5EF4-FFF2-40B4-BE49-F238E27FC236}">
                <a16:creationId xmlns:a16="http://schemas.microsoft.com/office/drawing/2014/main" id="{AED2EBCE-7B58-5D4C-9C28-D27059BF0F8F}"/>
              </a:ext>
            </a:extLst>
          </p:cNvPr>
          <p:cNvSpPr txBox="1">
            <a:spLocks noChangeArrowheads="1"/>
          </p:cNvSpPr>
          <p:nvPr/>
        </p:nvSpPr>
        <p:spPr>
          <a:xfrm>
            <a:off x="6159305" y="2602244"/>
            <a:ext cx="2827429" cy="2453536"/>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Aft>
                <a:spcPts val="0"/>
              </a:spcAft>
              <a:buFont typeface="Monotype Sorts" charset="2"/>
              <a:buNone/>
              <a:defRPr/>
            </a:pPr>
            <a:r>
              <a:rPr lang="en-US" sz="1800" b="1" u="sng" dirty="0">
                <a:latin typeface="Arial" pitchFamily="34" charset="0"/>
                <a:ea typeface="ＭＳ Ｐゴシック" charset="-128"/>
                <a:cs typeface="Arial" pitchFamily="34" charset="0"/>
              </a:rPr>
              <a:t>Example</a:t>
            </a:r>
            <a:r>
              <a:rPr lang="en-US" sz="1800" b="1" dirty="0">
                <a:latin typeface="Arial" pitchFamily="34" charset="0"/>
                <a:ea typeface="ＭＳ Ｐゴシック" charset="-128"/>
                <a:cs typeface="Arial" pitchFamily="34" charset="0"/>
              </a:rPr>
              <a:t>:</a:t>
            </a:r>
            <a:r>
              <a:rPr lang="en-US" sz="1800" dirty="0">
                <a:latin typeface="Arial" pitchFamily="34" charset="0"/>
                <a:ea typeface="ＭＳ Ｐゴシック" charset="-128"/>
                <a:cs typeface="Arial" pitchFamily="34" charset="0"/>
              </a:rPr>
              <a:t> Predict the gain in fat (in kilograms) based on the change in energy use (in calories) from nonexercise activity. </a:t>
            </a:r>
          </a:p>
        </p:txBody>
      </p:sp>
      <p:pic>
        <p:nvPicPr>
          <p:cNvPr id="5" name="Picture 4" descr="Chart, scatter chart&#10;&#10;Description automatically generated">
            <a:extLst>
              <a:ext uri="{FF2B5EF4-FFF2-40B4-BE49-F238E27FC236}">
                <a16:creationId xmlns:a16="http://schemas.microsoft.com/office/drawing/2014/main" id="{72A93EEC-9314-AC49-858B-A91FF8BD2231}"/>
              </a:ext>
            </a:extLst>
          </p:cNvPr>
          <p:cNvPicPr>
            <a:picLocks noChangeAspect="1"/>
          </p:cNvPicPr>
          <p:nvPr/>
        </p:nvPicPr>
        <p:blipFill>
          <a:blip r:embed="rId2"/>
          <a:stretch>
            <a:fillRect/>
          </a:stretch>
        </p:blipFill>
        <p:spPr>
          <a:xfrm>
            <a:off x="157266" y="642173"/>
            <a:ext cx="5582432" cy="6134986"/>
          </a:xfrm>
          <a:prstGeom prst="rect">
            <a:avLst/>
          </a:prstGeom>
        </p:spPr>
      </p:pic>
    </p:spTree>
    <p:extLst>
      <p:ext uri="{BB962C8B-B14F-4D97-AF65-F5344CB8AC3E}">
        <p14:creationId xmlns:p14="http://schemas.microsoft.com/office/powerpoint/2010/main" val="1582715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57266" y="171759"/>
            <a:ext cx="6005588" cy="385354"/>
          </a:xfrm>
        </p:spPr>
        <p:txBody>
          <a:bodyPr>
            <a:normAutofit fontScale="90000"/>
          </a:bodyPr>
          <a:lstStyle/>
          <a:p>
            <a:pPr eaLnBrk="1" hangingPunct="1">
              <a:lnSpc>
                <a:spcPct val="90000"/>
              </a:lnSpc>
            </a:pPr>
            <a:r>
              <a:rPr lang="en-US" sz="3000" dirty="0">
                <a:solidFill>
                  <a:srgbClr val="12345A"/>
                </a:solidFill>
                <a:latin typeface="Gill Sans" charset="0"/>
                <a:ea typeface="ＭＳ Ｐゴシック" pitchFamily="34" charset="-128"/>
              </a:rPr>
              <a:t>Example using Python</a:t>
            </a:r>
          </a:p>
        </p:txBody>
      </p:sp>
      <p:pic>
        <p:nvPicPr>
          <p:cNvPr id="10" name="Picture 9" descr="Chart, scatter chart&#10;&#10;Description automatically generated">
            <a:extLst>
              <a:ext uri="{FF2B5EF4-FFF2-40B4-BE49-F238E27FC236}">
                <a16:creationId xmlns:a16="http://schemas.microsoft.com/office/drawing/2014/main" id="{8C96E41E-F822-8742-B249-97FDA779B7ED}"/>
              </a:ext>
            </a:extLst>
          </p:cNvPr>
          <p:cNvPicPr>
            <a:picLocks noChangeAspect="1"/>
          </p:cNvPicPr>
          <p:nvPr/>
        </p:nvPicPr>
        <p:blipFill>
          <a:blip r:embed="rId2"/>
          <a:stretch>
            <a:fillRect/>
          </a:stretch>
        </p:blipFill>
        <p:spPr>
          <a:xfrm>
            <a:off x="0" y="1382233"/>
            <a:ext cx="8053216" cy="4734855"/>
          </a:xfrm>
          <a:prstGeom prst="rect">
            <a:avLst/>
          </a:prstGeom>
        </p:spPr>
      </p:pic>
      <p:sp>
        <p:nvSpPr>
          <p:cNvPr id="8" name="Rectangle 3">
            <a:extLst>
              <a:ext uri="{FF2B5EF4-FFF2-40B4-BE49-F238E27FC236}">
                <a16:creationId xmlns:a16="http://schemas.microsoft.com/office/drawing/2014/main" id="{AED2EBCE-7B58-5D4C-9C28-D27059BF0F8F}"/>
              </a:ext>
            </a:extLst>
          </p:cNvPr>
          <p:cNvSpPr txBox="1">
            <a:spLocks noChangeArrowheads="1"/>
          </p:cNvSpPr>
          <p:nvPr/>
        </p:nvSpPr>
        <p:spPr>
          <a:xfrm>
            <a:off x="6159305" y="2602244"/>
            <a:ext cx="2827429" cy="2453536"/>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Aft>
                <a:spcPts val="0"/>
              </a:spcAft>
              <a:buFont typeface="Monotype Sorts" charset="2"/>
              <a:buNone/>
              <a:defRPr/>
            </a:pPr>
            <a:r>
              <a:rPr lang="en-US" sz="1800" b="1" u="sng" dirty="0">
                <a:latin typeface="Arial" pitchFamily="34" charset="0"/>
                <a:ea typeface="ＭＳ Ｐゴシック" charset="-128"/>
                <a:cs typeface="Arial" pitchFamily="34" charset="0"/>
              </a:rPr>
              <a:t>Example</a:t>
            </a:r>
            <a:r>
              <a:rPr lang="en-US" sz="1800" b="1" dirty="0">
                <a:latin typeface="Arial" pitchFamily="34" charset="0"/>
                <a:ea typeface="ＭＳ Ｐゴシック" charset="-128"/>
                <a:cs typeface="Arial" pitchFamily="34" charset="0"/>
              </a:rPr>
              <a:t>:</a:t>
            </a:r>
            <a:r>
              <a:rPr lang="en-US" sz="1800" dirty="0">
                <a:latin typeface="Arial" pitchFamily="34" charset="0"/>
                <a:ea typeface="ＭＳ Ｐゴシック" charset="-128"/>
                <a:cs typeface="Arial" pitchFamily="34" charset="0"/>
              </a:rPr>
              <a:t> Predict the gain in fat (in kilograms) based on the change in energy use (in calories) from nonexercise activity. </a:t>
            </a:r>
          </a:p>
        </p:txBody>
      </p:sp>
    </p:spTree>
    <p:extLst>
      <p:ext uri="{BB962C8B-B14F-4D97-AF65-F5344CB8AC3E}">
        <p14:creationId xmlns:p14="http://schemas.microsoft.com/office/powerpoint/2010/main" val="417499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text, application, email&#10;&#10;Description automatically generated">
            <a:extLst>
              <a:ext uri="{FF2B5EF4-FFF2-40B4-BE49-F238E27FC236}">
                <a16:creationId xmlns:a16="http://schemas.microsoft.com/office/drawing/2014/main" id="{49394F23-84D0-0A4A-80AD-3FA2C9B0A3AC}"/>
              </a:ext>
            </a:extLst>
          </p:cNvPr>
          <p:cNvPicPr>
            <a:picLocks noChangeAspect="1"/>
          </p:cNvPicPr>
          <p:nvPr/>
        </p:nvPicPr>
        <p:blipFill>
          <a:blip r:embed="rId2"/>
          <a:stretch>
            <a:fillRect/>
          </a:stretch>
        </p:blipFill>
        <p:spPr>
          <a:xfrm>
            <a:off x="298714" y="1431666"/>
            <a:ext cx="5677445" cy="3136491"/>
          </a:xfrm>
          <a:prstGeom prst="rect">
            <a:avLst/>
          </a:prstGeom>
        </p:spPr>
      </p:pic>
      <p:sp>
        <p:nvSpPr>
          <p:cNvPr id="3" name="Rectangle 2"/>
          <p:cNvSpPr>
            <a:spLocks noGrp="1" noChangeArrowheads="1"/>
          </p:cNvSpPr>
          <p:nvPr>
            <p:ph type="title"/>
          </p:nvPr>
        </p:nvSpPr>
        <p:spPr>
          <a:xfrm>
            <a:off x="157266" y="171759"/>
            <a:ext cx="6005588" cy="385354"/>
          </a:xfrm>
        </p:spPr>
        <p:txBody>
          <a:bodyPr>
            <a:normAutofit fontScale="90000"/>
          </a:bodyPr>
          <a:lstStyle/>
          <a:p>
            <a:pPr eaLnBrk="1" hangingPunct="1">
              <a:lnSpc>
                <a:spcPct val="90000"/>
              </a:lnSpc>
            </a:pPr>
            <a:r>
              <a:rPr lang="en-US" sz="3000" dirty="0">
                <a:solidFill>
                  <a:srgbClr val="12345A"/>
                </a:solidFill>
                <a:latin typeface="Gill Sans" charset="0"/>
                <a:ea typeface="ＭＳ Ｐゴシック" pitchFamily="34" charset="-128"/>
              </a:rPr>
              <a:t>Example using Python</a:t>
            </a:r>
          </a:p>
        </p:txBody>
      </p:sp>
      <p:sp>
        <p:nvSpPr>
          <p:cNvPr id="8" name="Rectangle 3">
            <a:extLst>
              <a:ext uri="{FF2B5EF4-FFF2-40B4-BE49-F238E27FC236}">
                <a16:creationId xmlns:a16="http://schemas.microsoft.com/office/drawing/2014/main" id="{AED2EBCE-7B58-5D4C-9C28-D27059BF0F8F}"/>
              </a:ext>
            </a:extLst>
          </p:cNvPr>
          <p:cNvSpPr txBox="1">
            <a:spLocks noChangeArrowheads="1"/>
          </p:cNvSpPr>
          <p:nvPr/>
        </p:nvSpPr>
        <p:spPr>
          <a:xfrm>
            <a:off x="6159305" y="2602244"/>
            <a:ext cx="2827429" cy="2453536"/>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Aft>
                <a:spcPts val="0"/>
              </a:spcAft>
              <a:buFont typeface="Monotype Sorts" charset="2"/>
              <a:buNone/>
              <a:defRPr/>
            </a:pPr>
            <a:r>
              <a:rPr lang="en-US" sz="1800" b="1" u="sng" dirty="0">
                <a:latin typeface="Arial" pitchFamily="34" charset="0"/>
                <a:ea typeface="ＭＳ Ｐゴシック" charset="-128"/>
                <a:cs typeface="Arial" pitchFamily="34" charset="0"/>
              </a:rPr>
              <a:t>Example</a:t>
            </a:r>
            <a:r>
              <a:rPr lang="en-US" sz="1800" b="1" dirty="0">
                <a:latin typeface="Arial" pitchFamily="34" charset="0"/>
                <a:ea typeface="ＭＳ Ｐゴシック" charset="-128"/>
                <a:cs typeface="Arial" pitchFamily="34" charset="0"/>
              </a:rPr>
              <a:t>:</a:t>
            </a:r>
            <a:r>
              <a:rPr lang="en-US" sz="1800" dirty="0">
                <a:latin typeface="Arial" pitchFamily="34" charset="0"/>
                <a:ea typeface="ＭＳ Ｐゴシック" charset="-128"/>
                <a:cs typeface="Arial" pitchFamily="34" charset="0"/>
              </a:rPr>
              <a:t> Predict the gain in fat (in kilograms) based on the change in energy use (in calories) from nonexercise activity.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5C350A5-A01F-1D4C-91C4-F21EC4771C86}"/>
                  </a:ext>
                </a:extLst>
              </p:cNvPr>
              <p:cNvSpPr/>
              <p:nvPr/>
            </p:nvSpPr>
            <p:spPr>
              <a:xfrm>
                <a:off x="1850493" y="4686448"/>
                <a:ext cx="2391745" cy="369332"/>
              </a:xfrm>
              <a:prstGeom prst="rect">
                <a:avLst/>
              </a:prstGeom>
            </p:spPr>
            <p:txBody>
              <a:bodyPr wrap="none">
                <a:spAutoFit/>
              </a:bodyPr>
              <a:lstStyle/>
              <a:p>
                <a:r>
                  <a:rPr lang="en-US" dirty="0">
                    <a:cs typeface="Arial" pitchFamily="34" charset="0"/>
                  </a:rPr>
                  <a:t> </a:t>
                </a:r>
                <a14:m>
                  <m:oMath xmlns:m="http://schemas.openxmlformats.org/officeDocument/2006/math">
                    <m:acc>
                      <m:accPr>
                        <m:chr m:val="̂"/>
                        <m:ctrlPr>
                          <a:rPr lang="en-US" i="1" dirty="0">
                            <a:latin typeface="Cambria Math" panose="02040503050406030204" pitchFamily="18" charset="0"/>
                            <a:cs typeface="Arial" pitchFamily="34" charset="0"/>
                          </a:rPr>
                        </m:ctrlPr>
                      </m:accPr>
                      <m:e>
                        <m:r>
                          <a:rPr lang="en-US" i="1" dirty="0">
                            <a:latin typeface="Cambria Math"/>
                            <a:cs typeface="Arial" pitchFamily="34" charset="0"/>
                          </a:rPr>
                          <m:t>𝑦</m:t>
                        </m:r>
                      </m:e>
                    </m:acc>
                    <m:r>
                      <a:rPr lang="en-US" i="1" dirty="0">
                        <a:latin typeface="Cambria Math"/>
                        <a:cs typeface="Arial" pitchFamily="34" charset="0"/>
                      </a:rPr>
                      <m:t>= 3.505−0.0034</m:t>
                    </m:r>
                    <m:r>
                      <a:rPr lang="en-US" i="1" dirty="0">
                        <a:latin typeface="Cambria Math"/>
                        <a:cs typeface="Arial" pitchFamily="34" charset="0"/>
                      </a:rPr>
                      <m:t>𝑥</m:t>
                    </m:r>
                  </m:oMath>
                </a14:m>
                <a:endParaRPr lang="en-US" dirty="0"/>
              </a:p>
            </p:txBody>
          </p:sp>
        </mc:Choice>
        <mc:Fallback xmlns="">
          <p:sp>
            <p:nvSpPr>
              <p:cNvPr id="2" name="Rectangle 1">
                <a:extLst>
                  <a:ext uri="{FF2B5EF4-FFF2-40B4-BE49-F238E27FC236}">
                    <a16:creationId xmlns:a16="http://schemas.microsoft.com/office/drawing/2014/main" id="{C5C350A5-A01F-1D4C-91C4-F21EC4771C86}"/>
                  </a:ext>
                </a:extLst>
              </p:cNvPr>
              <p:cNvSpPr>
                <a:spLocks noRot="1" noChangeAspect="1" noMove="1" noResize="1" noEditPoints="1" noAdjustHandles="1" noChangeArrowheads="1" noChangeShapeType="1" noTextEdit="1"/>
              </p:cNvSpPr>
              <p:nvPr/>
            </p:nvSpPr>
            <p:spPr>
              <a:xfrm>
                <a:off x="1850493" y="4686448"/>
                <a:ext cx="2391745" cy="369332"/>
              </a:xfrm>
              <a:prstGeom prst="rect">
                <a:avLst/>
              </a:prstGeom>
              <a:blipFill>
                <a:blip r:embed="rId3"/>
                <a:stretch>
                  <a:fillRect b="-2069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89E61E-37B6-6548-8D3D-C4941D912F2F}"/>
              </a:ext>
            </a:extLst>
          </p:cNvPr>
          <p:cNvSpPr/>
          <p:nvPr/>
        </p:nvSpPr>
        <p:spPr>
          <a:xfrm>
            <a:off x="1105786" y="2062716"/>
            <a:ext cx="1552354" cy="255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50CE96D-9F8A-6D43-84B5-0563E08B64CB}"/>
              </a:ext>
            </a:extLst>
          </p:cNvPr>
          <p:cNvCxnSpPr/>
          <p:nvPr/>
        </p:nvCxnSpPr>
        <p:spPr>
          <a:xfrm>
            <a:off x="2658140" y="2317898"/>
            <a:ext cx="0" cy="246675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8F8E1EE-A69E-2C48-BD83-38B29B412B79}"/>
              </a:ext>
            </a:extLst>
          </p:cNvPr>
          <p:cNvSpPr/>
          <p:nvPr/>
        </p:nvSpPr>
        <p:spPr>
          <a:xfrm>
            <a:off x="1105786" y="2743200"/>
            <a:ext cx="1940579" cy="299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B952DA3-C9DA-8346-9782-8965FB82549B}"/>
              </a:ext>
            </a:extLst>
          </p:cNvPr>
          <p:cNvCxnSpPr/>
          <p:nvPr/>
        </p:nvCxnSpPr>
        <p:spPr>
          <a:xfrm>
            <a:off x="2892056" y="3042444"/>
            <a:ext cx="680484" cy="172815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5B2050A-A23A-0748-8B48-D9318E281187}"/>
              </a:ext>
            </a:extLst>
          </p:cNvPr>
          <p:cNvSpPr txBox="1"/>
          <p:nvPr/>
        </p:nvSpPr>
        <p:spPr>
          <a:xfrm>
            <a:off x="157266" y="5511410"/>
            <a:ext cx="91440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A change of 1 calorie in NEA results in a decrease of 0.0034 kg (3.4 g) in fat gain</a:t>
            </a:r>
          </a:p>
          <a:p>
            <a:pPr marL="285750" indent="-285750">
              <a:buFont typeface="Arial" panose="020B0604020202020204" pitchFamily="34" charset="0"/>
              <a:buChar char="•"/>
            </a:pPr>
            <a:r>
              <a:rPr lang="en-US" sz="1600" dirty="0"/>
              <a:t>Or a change of 100 calories in NEA results in a decrease of 0.340 kg (340 g) in fat gain</a:t>
            </a:r>
          </a:p>
        </p:txBody>
      </p:sp>
    </p:spTree>
    <p:extLst>
      <p:ext uri="{BB962C8B-B14F-4D97-AF65-F5344CB8AC3E}">
        <p14:creationId xmlns:p14="http://schemas.microsoft.com/office/powerpoint/2010/main" val="382481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text, application, email&#10;&#10;Description automatically generated">
            <a:extLst>
              <a:ext uri="{FF2B5EF4-FFF2-40B4-BE49-F238E27FC236}">
                <a16:creationId xmlns:a16="http://schemas.microsoft.com/office/drawing/2014/main" id="{49394F23-84D0-0A4A-80AD-3FA2C9B0A3AC}"/>
              </a:ext>
            </a:extLst>
          </p:cNvPr>
          <p:cNvPicPr>
            <a:picLocks noChangeAspect="1"/>
          </p:cNvPicPr>
          <p:nvPr/>
        </p:nvPicPr>
        <p:blipFill>
          <a:blip r:embed="rId2"/>
          <a:stretch>
            <a:fillRect/>
          </a:stretch>
        </p:blipFill>
        <p:spPr>
          <a:xfrm>
            <a:off x="298714" y="1431666"/>
            <a:ext cx="5677445" cy="3136491"/>
          </a:xfrm>
          <a:prstGeom prst="rect">
            <a:avLst/>
          </a:prstGeom>
        </p:spPr>
      </p:pic>
      <p:sp>
        <p:nvSpPr>
          <p:cNvPr id="3" name="Rectangle 2"/>
          <p:cNvSpPr>
            <a:spLocks noGrp="1" noChangeArrowheads="1"/>
          </p:cNvSpPr>
          <p:nvPr>
            <p:ph type="title"/>
          </p:nvPr>
        </p:nvSpPr>
        <p:spPr>
          <a:xfrm>
            <a:off x="157266" y="171759"/>
            <a:ext cx="6005588" cy="385354"/>
          </a:xfrm>
        </p:spPr>
        <p:txBody>
          <a:bodyPr>
            <a:normAutofit fontScale="90000"/>
          </a:bodyPr>
          <a:lstStyle/>
          <a:p>
            <a:pPr eaLnBrk="1" hangingPunct="1">
              <a:lnSpc>
                <a:spcPct val="90000"/>
              </a:lnSpc>
            </a:pPr>
            <a:r>
              <a:rPr lang="en-US" sz="3000" dirty="0">
                <a:solidFill>
                  <a:srgbClr val="12345A"/>
                </a:solidFill>
                <a:latin typeface="Gill Sans" charset="0"/>
                <a:ea typeface="ＭＳ Ｐゴシック" pitchFamily="34" charset="-128"/>
              </a:rPr>
              <a:t>Example using Python</a:t>
            </a:r>
          </a:p>
        </p:txBody>
      </p:sp>
      <p:sp>
        <p:nvSpPr>
          <p:cNvPr id="8" name="Rectangle 3">
            <a:extLst>
              <a:ext uri="{FF2B5EF4-FFF2-40B4-BE49-F238E27FC236}">
                <a16:creationId xmlns:a16="http://schemas.microsoft.com/office/drawing/2014/main" id="{AED2EBCE-7B58-5D4C-9C28-D27059BF0F8F}"/>
              </a:ext>
            </a:extLst>
          </p:cNvPr>
          <p:cNvSpPr txBox="1">
            <a:spLocks noChangeArrowheads="1"/>
          </p:cNvSpPr>
          <p:nvPr/>
        </p:nvSpPr>
        <p:spPr>
          <a:xfrm>
            <a:off x="6159305" y="2602244"/>
            <a:ext cx="2827429" cy="2453536"/>
          </a:xfrm>
          <a:prstGeom prst="rect">
            <a:avLst/>
          </a:prstGeom>
        </p:spPr>
        <p:txBody>
          <a:bodyPr>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defTabSz="914400" fontAlgn="auto">
              <a:spcAft>
                <a:spcPts val="0"/>
              </a:spcAft>
              <a:buFont typeface="Monotype Sorts" charset="2"/>
              <a:buNone/>
              <a:defRPr/>
            </a:pPr>
            <a:r>
              <a:rPr lang="en-US" sz="1800" b="1" u="sng" dirty="0">
                <a:latin typeface="Arial" pitchFamily="34" charset="0"/>
                <a:ea typeface="ＭＳ Ｐゴシック" charset="-128"/>
                <a:cs typeface="Arial" pitchFamily="34" charset="0"/>
              </a:rPr>
              <a:t>Example</a:t>
            </a:r>
            <a:r>
              <a:rPr lang="en-US" sz="1800" b="1" dirty="0">
                <a:latin typeface="Arial" pitchFamily="34" charset="0"/>
                <a:ea typeface="ＭＳ Ｐゴシック" charset="-128"/>
                <a:cs typeface="Arial" pitchFamily="34" charset="0"/>
              </a:rPr>
              <a:t>:</a:t>
            </a:r>
            <a:r>
              <a:rPr lang="en-US" sz="1800" dirty="0">
                <a:latin typeface="Arial" pitchFamily="34" charset="0"/>
                <a:ea typeface="ＭＳ Ｐゴシック" charset="-128"/>
                <a:cs typeface="Arial" pitchFamily="34" charset="0"/>
              </a:rPr>
              <a:t> Predict the gain in fat (in kilograms) based on the change in energy use (in calories) from nonexercise activity. </a:t>
            </a:r>
          </a:p>
          <a:p>
            <a:pPr marL="400050" indent="-342900" defTabSz="914400" fontAlgn="auto">
              <a:spcBef>
                <a:spcPts val="1200"/>
              </a:spcBef>
              <a:spcAft>
                <a:spcPts val="0"/>
              </a:spcAft>
              <a:buFont typeface="Wingdings" pitchFamily="2" charset="2"/>
              <a:buChar char="q"/>
              <a:defRPr/>
            </a:pPr>
            <a:r>
              <a:rPr lang="en-US" sz="1800" b="1" dirty="0">
                <a:latin typeface="Arial" pitchFamily="34" charset="0"/>
                <a:ea typeface="ＭＳ Ｐゴシック" charset="-128"/>
                <a:cs typeface="Arial" pitchFamily="34" charset="0"/>
              </a:rPr>
              <a:t>If the NEA change is 400 calories, what is the expected fat gain?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5C350A5-A01F-1D4C-91C4-F21EC4771C86}"/>
                  </a:ext>
                </a:extLst>
              </p:cNvPr>
              <p:cNvSpPr/>
              <p:nvPr/>
            </p:nvSpPr>
            <p:spPr>
              <a:xfrm>
                <a:off x="1850493" y="4686448"/>
                <a:ext cx="2391745" cy="369332"/>
              </a:xfrm>
              <a:prstGeom prst="rect">
                <a:avLst/>
              </a:prstGeom>
            </p:spPr>
            <p:txBody>
              <a:bodyPr wrap="none">
                <a:spAutoFit/>
              </a:bodyPr>
              <a:lstStyle/>
              <a:p>
                <a:r>
                  <a:rPr lang="en-US" dirty="0">
                    <a:cs typeface="Arial" pitchFamily="34" charset="0"/>
                  </a:rPr>
                  <a:t> </a:t>
                </a:r>
                <a14:m>
                  <m:oMath xmlns:m="http://schemas.openxmlformats.org/officeDocument/2006/math">
                    <m:acc>
                      <m:accPr>
                        <m:chr m:val="̂"/>
                        <m:ctrlPr>
                          <a:rPr lang="en-US" i="1" dirty="0">
                            <a:latin typeface="Cambria Math" panose="02040503050406030204" pitchFamily="18" charset="0"/>
                            <a:cs typeface="Arial" pitchFamily="34" charset="0"/>
                          </a:rPr>
                        </m:ctrlPr>
                      </m:accPr>
                      <m:e>
                        <m:r>
                          <a:rPr lang="en-US" i="1" dirty="0">
                            <a:latin typeface="Cambria Math"/>
                            <a:cs typeface="Arial" pitchFamily="34" charset="0"/>
                          </a:rPr>
                          <m:t>𝑦</m:t>
                        </m:r>
                      </m:e>
                    </m:acc>
                    <m:r>
                      <a:rPr lang="en-US" i="1" dirty="0">
                        <a:latin typeface="Cambria Math"/>
                        <a:cs typeface="Arial" pitchFamily="34" charset="0"/>
                      </a:rPr>
                      <m:t>= 3.505−0.0034</m:t>
                    </m:r>
                    <m:r>
                      <a:rPr lang="en-US" i="1" dirty="0">
                        <a:latin typeface="Cambria Math"/>
                        <a:cs typeface="Arial" pitchFamily="34" charset="0"/>
                      </a:rPr>
                      <m:t>𝑥</m:t>
                    </m:r>
                  </m:oMath>
                </a14:m>
                <a:endParaRPr lang="en-US" dirty="0"/>
              </a:p>
            </p:txBody>
          </p:sp>
        </mc:Choice>
        <mc:Fallback xmlns="">
          <p:sp>
            <p:nvSpPr>
              <p:cNvPr id="2" name="Rectangle 1">
                <a:extLst>
                  <a:ext uri="{FF2B5EF4-FFF2-40B4-BE49-F238E27FC236}">
                    <a16:creationId xmlns:a16="http://schemas.microsoft.com/office/drawing/2014/main" id="{C5C350A5-A01F-1D4C-91C4-F21EC4771C86}"/>
                  </a:ext>
                </a:extLst>
              </p:cNvPr>
              <p:cNvSpPr>
                <a:spLocks noRot="1" noChangeAspect="1" noMove="1" noResize="1" noEditPoints="1" noAdjustHandles="1" noChangeArrowheads="1" noChangeShapeType="1" noTextEdit="1"/>
              </p:cNvSpPr>
              <p:nvPr/>
            </p:nvSpPr>
            <p:spPr>
              <a:xfrm>
                <a:off x="1850493" y="4686448"/>
                <a:ext cx="2391745" cy="369332"/>
              </a:xfrm>
              <a:prstGeom prst="rect">
                <a:avLst/>
              </a:prstGeom>
              <a:blipFill>
                <a:blip r:embed="rId3"/>
                <a:stretch>
                  <a:fillRect b="-2069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89E61E-37B6-6548-8D3D-C4941D912F2F}"/>
              </a:ext>
            </a:extLst>
          </p:cNvPr>
          <p:cNvSpPr/>
          <p:nvPr/>
        </p:nvSpPr>
        <p:spPr>
          <a:xfrm>
            <a:off x="1105786" y="2062716"/>
            <a:ext cx="1552354" cy="255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50CE96D-9F8A-6D43-84B5-0563E08B64CB}"/>
              </a:ext>
            </a:extLst>
          </p:cNvPr>
          <p:cNvCxnSpPr/>
          <p:nvPr/>
        </p:nvCxnSpPr>
        <p:spPr>
          <a:xfrm>
            <a:off x="2658140" y="2317898"/>
            <a:ext cx="0" cy="246675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8F8E1EE-A69E-2C48-BD83-38B29B412B79}"/>
              </a:ext>
            </a:extLst>
          </p:cNvPr>
          <p:cNvSpPr/>
          <p:nvPr/>
        </p:nvSpPr>
        <p:spPr>
          <a:xfrm>
            <a:off x="1105786" y="2743200"/>
            <a:ext cx="1940579" cy="2992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B952DA3-C9DA-8346-9782-8965FB82549B}"/>
              </a:ext>
            </a:extLst>
          </p:cNvPr>
          <p:cNvCxnSpPr/>
          <p:nvPr/>
        </p:nvCxnSpPr>
        <p:spPr>
          <a:xfrm>
            <a:off x="2892056" y="3042444"/>
            <a:ext cx="680484" cy="172815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F261089-B4CB-0141-8208-3B6BADB2941F}"/>
              </a:ext>
            </a:extLst>
          </p:cNvPr>
          <p:cNvSpPr txBox="1"/>
          <p:nvPr/>
        </p:nvSpPr>
        <p:spPr>
          <a:xfrm>
            <a:off x="254469" y="5280381"/>
            <a:ext cx="8071440" cy="646331"/>
          </a:xfrm>
          <a:prstGeom prst="rect">
            <a:avLst/>
          </a:prstGeom>
          <a:noFill/>
        </p:spPr>
        <p:txBody>
          <a:bodyPr wrap="none" rtlCol="0">
            <a:spAutoFit/>
          </a:bodyPr>
          <a:lstStyle/>
          <a:p>
            <a:r>
              <a:rPr lang="en-US" dirty="0">
                <a:cs typeface="Arial" pitchFamily="34" charset="0"/>
              </a:rPr>
              <a:t>For someone with 400 calories of NEA, what would be the predicted fat gain?</a:t>
            </a:r>
          </a:p>
          <a:p>
            <a:endParaRPr lang="en-US" dirty="0"/>
          </a:p>
        </p:txBody>
      </p:sp>
      <p:pic>
        <p:nvPicPr>
          <p:cNvPr id="17" name="Picture 16" descr="Text&#10;&#10;Description automatically generated">
            <a:extLst>
              <a:ext uri="{FF2B5EF4-FFF2-40B4-BE49-F238E27FC236}">
                <a16:creationId xmlns:a16="http://schemas.microsoft.com/office/drawing/2014/main" id="{14BB3389-8349-4346-9DF8-B7C0D7657F07}"/>
              </a:ext>
            </a:extLst>
          </p:cNvPr>
          <p:cNvPicPr>
            <a:picLocks noChangeAspect="1"/>
          </p:cNvPicPr>
          <p:nvPr/>
        </p:nvPicPr>
        <p:blipFill>
          <a:blip r:embed="rId4"/>
          <a:stretch>
            <a:fillRect/>
          </a:stretch>
        </p:blipFill>
        <p:spPr>
          <a:xfrm>
            <a:off x="320097" y="5603547"/>
            <a:ext cx="7844282" cy="1150776"/>
          </a:xfrm>
          <a:prstGeom prst="rect">
            <a:avLst/>
          </a:prstGeom>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E8732663-E104-4143-AD2D-7F1841978D9E}"/>
                  </a:ext>
                </a:extLst>
              </p:cNvPr>
              <p:cNvSpPr/>
              <p:nvPr/>
            </p:nvSpPr>
            <p:spPr>
              <a:xfrm>
                <a:off x="1487326" y="6424137"/>
                <a:ext cx="4170427" cy="524207"/>
              </a:xfrm>
              <a:prstGeom prst="rect">
                <a:avLst/>
              </a:prstGeom>
            </p:spPr>
            <p:txBody>
              <a:bodyPr wrap="square">
                <a:normAutofit fontScale="70000" lnSpcReduction="20000"/>
              </a:bodyPr>
              <a:lstStyle/>
              <a:p>
                <a:pPr marL="68580" defTabSz="914400" fontAlgn="auto">
                  <a:lnSpc>
                    <a:spcPct val="90000"/>
                  </a:lnSpc>
                  <a:spcBef>
                    <a:spcPct val="20000"/>
                  </a:spcBef>
                  <a:spcAft>
                    <a:spcPts val="1200"/>
                  </a:spcAft>
                  <a:buClr>
                    <a:schemeClr val="accent1"/>
                  </a:buClr>
                  <a:buSzPct val="76000"/>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m:t>
                      </m:r>
                      <m:r>
                        <a:rPr lang="en-US" sz="2800" i="1">
                          <a:latin typeface="Cambria Math"/>
                        </a:rPr>
                        <m:t>2.1</m:t>
                      </m:r>
                      <m:r>
                        <a:rPr lang="en-US" sz="2800" b="0" i="1" smtClean="0">
                          <a:latin typeface="Cambria Math" panose="02040503050406030204" pitchFamily="18" charset="0"/>
                        </a:rPr>
                        <m:t>3</m:t>
                      </m:r>
                      <m:r>
                        <a:rPr lang="en-US" sz="2800" i="1">
                          <a:latin typeface="Cambria Math"/>
                        </a:rPr>
                        <m:t> </m:t>
                      </m:r>
                      <m:r>
                        <m:rPr>
                          <m:nor/>
                        </m:rPr>
                        <a:rPr lang="en-US" sz="2800">
                          <a:latin typeface="Cambria Math"/>
                        </a:rPr>
                        <m:t>kg</m:t>
                      </m:r>
                    </m:oMath>
                  </m:oMathPara>
                </a14:m>
                <a:endParaRPr lang="en-US" sz="2800" dirty="0"/>
              </a:p>
              <a:p>
                <a:pPr marL="342900" indent="-274320" defTabSz="914400" fontAlgn="auto">
                  <a:lnSpc>
                    <a:spcPct val="90000"/>
                  </a:lnSpc>
                  <a:spcBef>
                    <a:spcPct val="20000"/>
                  </a:spcBef>
                  <a:spcAft>
                    <a:spcPts val="1200"/>
                  </a:spcAft>
                  <a:buClr>
                    <a:schemeClr val="accent1"/>
                  </a:buClr>
                  <a:buSzPct val="76000"/>
                  <a:buFont typeface="Wingdings 2" pitchFamily="18" charset="2"/>
                  <a:buChar char=""/>
                </a:pPr>
                <a:endParaRPr lang="en-US" sz="2800" dirty="0">
                  <a:cs typeface="Arial" pitchFamily="34" charset="0"/>
                </a:endParaRPr>
              </a:p>
            </p:txBody>
          </p:sp>
        </mc:Choice>
        <mc:Fallback xmlns="">
          <p:sp>
            <p:nvSpPr>
              <p:cNvPr id="18" name="Rectangle 17">
                <a:extLst>
                  <a:ext uri="{FF2B5EF4-FFF2-40B4-BE49-F238E27FC236}">
                    <a16:creationId xmlns:a16="http://schemas.microsoft.com/office/drawing/2014/main" id="{E8732663-E104-4143-AD2D-7F1841978D9E}"/>
                  </a:ext>
                </a:extLst>
              </p:cNvPr>
              <p:cNvSpPr>
                <a:spLocks noRot="1" noChangeAspect="1" noMove="1" noResize="1" noEditPoints="1" noAdjustHandles="1" noChangeArrowheads="1" noChangeShapeType="1" noTextEdit="1"/>
              </p:cNvSpPr>
              <p:nvPr/>
            </p:nvSpPr>
            <p:spPr>
              <a:xfrm>
                <a:off x="1487326" y="6424137"/>
                <a:ext cx="4170427" cy="52420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2242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199" y="434580"/>
            <a:ext cx="8542421" cy="1143000"/>
          </a:xfrm>
        </p:spPr>
        <p:txBody>
          <a:bodyPr>
            <a:noAutofit/>
          </a:bodyPr>
          <a:lstStyle/>
          <a:p>
            <a:r>
              <a:rPr lang="en-US" sz="4000" dirty="0">
                <a:latin typeface="Gill Sans"/>
              </a:rPr>
              <a:t>Facts about least-squares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FA0915-59BA-BD42-9B03-5D0BD0A8D1FC}"/>
                  </a:ext>
                </a:extLst>
              </p:cNvPr>
              <p:cNvSpPr>
                <a:spLocks noGrp="1"/>
              </p:cNvSpPr>
              <p:nvPr>
                <p:ph idx="1"/>
              </p:nvPr>
            </p:nvSpPr>
            <p:spPr>
              <a:xfrm>
                <a:off x="457200" y="1935479"/>
                <a:ext cx="8229600" cy="4799275"/>
              </a:xfrm>
            </p:spPr>
            <p:txBody>
              <a:bodyPr>
                <a:normAutofit fontScale="85000" lnSpcReduction="20000"/>
              </a:bodyPr>
              <a:lstStyle/>
              <a:p>
                <a:pPr marL="442913" indent="-442913" fontAlgn="auto">
                  <a:spcBef>
                    <a:spcPts val="600"/>
                  </a:spcBef>
                  <a:spcAft>
                    <a:spcPts val="600"/>
                  </a:spcAft>
                </a:pPr>
                <a:r>
                  <a:rPr lang="en-US" dirty="0">
                    <a:latin typeface="Arial" pitchFamily="34" charset="0"/>
                    <a:ea typeface="ＭＳ Ｐゴシック" pitchFamily="34" charset="-128"/>
                    <a:cs typeface="Arial" pitchFamily="34" charset="0"/>
                  </a:rPr>
                  <a:t>The distinction between explanatory variables and response variables is essential in regression.</a:t>
                </a:r>
              </a:p>
              <a:p>
                <a:pPr marL="442913" indent="-442913" fontAlgn="auto">
                  <a:spcBef>
                    <a:spcPts val="600"/>
                  </a:spcBef>
                  <a:spcAft>
                    <a:spcPts val="600"/>
                  </a:spcAft>
                </a:pPr>
                <a:r>
                  <a:rPr lang="en-US" dirty="0">
                    <a:latin typeface="Arial" pitchFamily="34" charset="0"/>
                    <a:ea typeface="ＭＳ Ｐゴシック" pitchFamily="34" charset="-128"/>
                    <a:cs typeface="Arial" pitchFamily="34" charset="0"/>
                  </a:rPr>
                  <a:t>There is a close connection between correlation and the slope of the least-squares line. The slope is</a:t>
                </a:r>
              </a:p>
              <a:p>
                <a:pPr marL="442913" indent="-442913" fontAlgn="auto">
                  <a:spcBef>
                    <a:spcPts val="600"/>
                  </a:spcBef>
                  <a:spcAft>
                    <a:spcPts val="600"/>
                  </a:spcAft>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𝑟</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𝑠</m:t>
                              </m:r>
                            </m:e>
                            <m:sub>
                              <m:r>
                                <a:rPr lang="en-IN" i="1">
                                  <a:latin typeface="Cambria Math" panose="02040503050406030204" pitchFamily="18" charset="0"/>
                                </a:rPr>
                                <m:t>𝑦</m:t>
                              </m:r>
                            </m:sub>
                          </m:sSub>
                        </m:num>
                        <m:den>
                          <m:sSub>
                            <m:sSubPr>
                              <m:ctrlPr>
                                <a:rPr lang="en-IN" i="1">
                                  <a:latin typeface="Cambria Math" panose="02040503050406030204" pitchFamily="18" charset="0"/>
                                </a:rPr>
                              </m:ctrlPr>
                            </m:sSubPr>
                            <m:e>
                              <m:r>
                                <a:rPr lang="en-IN" i="1">
                                  <a:latin typeface="Cambria Math" panose="02040503050406030204" pitchFamily="18" charset="0"/>
                                </a:rPr>
                                <m:t>𝑠</m:t>
                              </m:r>
                            </m:e>
                            <m:sub>
                              <m:r>
                                <a:rPr lang="en-IN" i="1">
                                  <a:latin typeface="Cambria Math" panose="02040503050406030204" pitchFamily="18" charset="0"/>
                                </a:rPr>
                                <m:t>𝑥</m:t>
                              </m:r>
                            </m:sub>
                          </m:sSub>
                        </m:den>
                      </m:f>
                    </m:oMath>
                  </m:oMathPara>
                </a14:m>
                <a:endParaRPr lang="en-US" dirty="0">
                  <a:latin typeface="Arial" pitchFamily="34" charset="0"/>
                  <a:ea typeface="ＭＳ Ｐゴシック" pitchFamily="34" charset="-128"/>
                  <a:cs typeface="Arial" pitchFamily="34" charset="0"/>
                </a:endParaRPr>
              </a:p>
              <a:p>
                <a:pPr marL="442913" lvl="1" indent="-442913">
                  <a:spcBef>
                    <a:spcPts val="600"/>
                  </a:spcBef>
                  <a:spcAft>
                    <a:spcPts val="600"/>
                  </a:spcAft>
                  <a:buClr>
                    <a:schemeClr val="accent3"/>
                  </a:buClr>
                  <a:buSzPct val="95000"/>
                </a:pPr>
                <a:r>
                  <a:rPr lang="en-US" sz="2600" dirty="0">
                    <a:latin typeface="Arial" pitchFamily="34" charset="0"/>
                    <a:ea typeface="ＭＳ Ｐゴシック" pitchFamily="34" charset="-128"/>
                    <a:cs typeface="Arial" pitchFamily="34" charset="0"/>
                  </a:rPr>
                  <a:t>The slope </a:t>
                </a:r>
                <a14:m>
                  <m:oMath xmlns:m="http://schemas.openxmlformats.org/officeDocument/2006/math">
                    <m:r>
                      <a:rPr lang="en-US" sz="2600" i="1" dirty="0" smtClean="0">
                        <a:latin typeface="Cambria Math" panose="02040503050406030204" pitchFamily="18" charset="0"/>
                        <a:ea typeface="ＭＳ Ｐゴシック" pitchFamily="34" charset="-128"/>
                        <a:cs typeface="Arial" pitchFamily="34" charset="0"/>
                      </a:rPr>
                      <m:t>𝑏</m:t>
                    </m:r>
                  </m:oMath>
                </a14:m>
                <a:r>
                  <a:rPr lang="en-US" sz="2600" dirty="0">
                    <a:latin typeface="Arial" pitchFamily="34" charset="0"/>
                    <a:ea typeface="ＭＳ Ｐゴシック" pitchFamily="34" charset="-128"/>
                    <a:cs typeface="Arial" pitchFamily="34" charset="0"/>
                  </a:rPr>
                  <a:t> and correlation </a:t>
                </a:r>
                <a14:m>
                  <m:oMath xmlns:m="http://schemas.openxmlformats.org/officeDocument/2006/math">
                    <m:r>
                      <a:rPr lang="en-US" sz="2600" i="1" dirty="0" smtClean="0">
                        <a:latin typeface="Cambria Math" panose="02040503050406030204" pitchFamily="18" charset="0"/>
                        <a:ea typeface="ＭＳ Ｐゴシック" pitchFamily="34" charset="-128"/>
                        <a:cs typeface="Arial" pitchFamily="34" charset="0"/>
                      </a:rPr>
                      <m:t>𝑟</m:t>
                    </m:r>
                  </m:oMath>
                </a14:m>
                <a:r>
                  <a:rPr lang="en-US" sz="2600" dirty="0">
                    <a:latin typeface="Arial" pitchFamily="34" charset="0"/>
                    <a:ea typeface="ＭＳ Ｐゴシック" pitchFamily="34" charset="-128"/>
                    <a:cs typeface="Arial" pitchFamily="34" charset="0"/>
                  </a:rPr>
                  <a:t> always have the same sign.</a:t>
                </a:r>
              </a:p>
              <a:p>
                <a:pPr marL="442913" lvl="1" indent="-442913">
                  <a:spcBef>
                    <a:spcPts val="600"/>
                  </a:spcBef>
                  <a:spcAft>
                    <a:spcPts val="600"/>
                  </a:spcAft>
                  <a:buClr>
                    <a:schemeClr val="accent3"/>
                  </a:buClr>
                  <a:buSzPct val="95000"/>
                </a:pPr>
                <a:r>
                  <a:rPr lang="en-US" sz="2600" dirty="0">
                    <a:latin typeface="Arial" pitchFamily="34" charset="0"/>
                    <a:ea typeface="ＭＳ Ｐゴシック" pitchFamily="34" charset="-128"/>
                    <a:cs typeface="Arial" pitchFamily="34" charset="0"/>
                  </a:rPr>
                  <a:t>Along the regression line, a change of 1 standard deviation in </a:t>
                </a:r>
                <a14:m>
                  <m:oMath xmlns:m="http://schemas.openxmlformats.org/officeDocument/2006/math">
                    <m:r>
                      <a:rPr lang="en-US" sz="2600" dirty="0">
                        <a:latin typeface="Cambria Math" panose="02040503050406030204" pitchFamily="18" charset="0"/>
                      </a:rPr>
                      <m:t>𝑥</m:t>
                    </m:r>
                  </m:oMath>
                </a14:m>
                <a:r>
                  <a:rPr lang="en-US" sz="2600" dirty="0">
                    <a:latin typeface="Arial" pitchFamily="34" charset="0"/>
                    <a:ea typeface="ＭＳ Ｐゴシック" pitchFamily="34" charset="-128"/>
                    <a:cs typeface="Arial" pitchFamily="34" charset="0"/>
                  </a:rPr>
                  <a:t> corresponds to a change of </a:t>
                </a:r>
                <a14:m>
                  <m:oMath xmlns:m="http://schemas.openxmlformats.org/officeDocument/2006/math">
                    <m:r>
                      <a:rPr lang="en-US" sz="2600" dirty="0">
                        <a:latin typeface="Cambria Math" panose="02040503050406030204" pitchFamily="18" charset="0"/>
                      </a:rPr>
                      <m:t>𝑟</m:t>
                    </m:r>
                  </m:oMath>
                </a14:m>
                <a:r>
                  <a:rPr lang="en-US" sz="2600" dirty="0">
                    <a:latin typeface="Arial" pitchFamily="34" charset="0"/>
                    <a:ea typeface="ＭＳ Ｐゴシック" pitchFamily="34" charset="-128"/>
                    <a:cs typeface="Arial" pitchFamily="34" charset="0"/>
                  </a:rPr>
                  <a:t> standard deviations in </a:t>
                </a:r>
                <a14:m>
                  <m:oMath xmlns:m="http://schemas.openxmlformats.org/officeDocument/2006/math">
                    <m:r>
                      <a:rPr lang="en-US" sz="2600" dirty="0">
                        <a:latin typeface="Cambria Math" panose="02040503050406030204" pitchFamily="18" charset="0"/>
                      </a:rPr>
                      <m:t>𝑦</m:t>
                    </m:r>
                  </m:oMath>
                </a14:m>
                <a:r>
                  <a:rPr lang="en-US" sz="2600" dirty="0">
                    <a:latin typeface="Arial" pitchFamily="34" charset="0"/>
                    <a:ea typeface="ＭＳ Ｐゴシック" pitchFamily="34" charset="-128"/>
                    <a:cs typeface="Arial" pitchFamily="34" charset="0"/>
                  </a:rPr>
                  <a:t>.</a:t>
                </a:r>
              </a:p>
              <a:p>
                <a:pPr marL="442913" indent="-442913" fontAlgn="auto">
                  <a:spcBef>
                    <a:spcPts val="600"/>
                  </a:spcBef>
                  <a:spcAft>
                    <a:spcPts val="600"/>
                  </a:spcAft>
                </a:pPr>
                <a:r>
                  <a:rPr lang="en-US" dirty="0">
                    <a:latin typeface="Arial" pitchFamily="34" charset="0"/>
                    <a:ea typeface="ＭＳ Ｐゴシック" pitchFamily="34" charset="-128"/>
                    <a:cs typeface="Arial" pitchFamily="34" charset="0"/>
                  </a:rPr>
                  <a:t>The least-squares regression line always passes through </a:t>
                </a:r>
              </a:p>
              <a:p>
                <a:pPr marL="442913" indent="-442913" fontAlgn="auto">
                  <a:spcBef>
                    <a:spcPts val="600"/>
                  </a:spcBef>
                  <a:spcAft>
                    <a:spcPts val="600"/>
                  </a:spcAft>
                </a:pPr>
                <a:r>
                  <a:rPr lang="en-US" dirty="0">
                    <a:latin typeface="Arial" pitchFamily="34" charset="0"/>
                    <a:ea typeface="ＭＳ Ｐゴシック" pitchFamily="34" charset="-128"/>
                    <a:cs typeface="Arial" pitchFamily="34" charset="0"/>
                  </a:rPr>
                  <a:t>(</a:t>
                </a:r>
                <a14:m>
                  <m:oMath xmlns:m="http://schemas.openxmlformats.org/officeDocument/2006/math">
                    <m:acc>
                      <m:accPr>
                        <m:chr m:val="̅"/>
                        <m:ctrlPr>
                          <a:rPr lang="en-US" i="1">
                            <a:latin typeface="Cambria Math" panose="02040503050406030204" pitchFamily="18" charset="0"/>
                            <a:ea typeface="ＭＳ Ｐゴシック" pitchFamily="34" charset="-128"/>
                            <a:cs typeface="Arial" pitchFamily="34" charset="0"/>
                          </a:rPr>
                        </m:ctrlPr>
                      </m:accPr>
                      <m:e>
                        <m:r>
                          <a:rPr lang="en-US" i="1">
                            <a:latin typeface="Cambria Math"/>
                            <a:ea typeface="ＭＳ Ｐゴシック" pitchFamily="34" charset="-128"/>
                            <a:cs typeface="Arial" pitchFamily="34" charset="0"/>
                          </a:rPr>
                          <m:t>𝑥</m:t>
                        </m:r>
                      </m:e>
                    </m:acc>
                  </m:oMath>
                </a14:m>
                <a:r>
                  <a:rPr lang="en-US" dirty="0">
                    <a:latin typeface="Arial" pitchFamily="34" charset="0"/>
                    <a:ea typeface="ＭＳ Ｐゴシック" pitchFamily="34" charset="-128"/>
                    <a:cs typeface="Arial" pitchFamily="34" charset="0"/>
                  </a:rPr>
                  <a:t>, </a:t>
                </a:r>
                <a14:m>
                  <m:oMath xmlns:m="http://schemas.openxmlformats.org/officeDocument/2006/math">
                    <m:acc>
                      <m:accPr>
                        <m:chr m:val="̅"/>
                        <m:ctrlPr>
                          <a:rPr lang="en-US" i="1" dirty="0">
                            <a:latin typeface="Cambria Math" panose="02040503050406030204" pitchFamily="18" charset="0"/>
                            <a:ea typeface="ＭＳ Ｐゴシック" pitchFamily="34" charset="-128"/>
                            <a:cs typeface="Arial" pitchFamily="34" charset="0"/>
                          </a:rPr>
                        </m:ctrlPr>
                      </m:accPr>
                      <m:e>
                        <m:r>
                          <a:rPr lang="en-US" i="1" dirty="0">
                            <a:latin typeface="Cambria Math"/>
                            <a:ea typeface="ＭＳ Ｐゴシック" pitchFamily="34" charset="-128"/>
                            <a:cs typeface="Arial" pitchFamily="34" charset="0"/>
                          </a:rPr>
                          <m:t>𝑦</m:t>
                        </m:r>
                      </m:e>
                    </m:acc>
                  </m:oMath>
                </a14:m>
                <a:r>
                  <a:rPr lang="en-US" dirty="0">
                    <a:latin typeface="Arial" pitchFamily="34" charset="0"/>
                    <a:ea typeface="ＭＳ Ｐゴシック" pitchFamily="34" charset="-128"/>
                    <a:cs typeface="Arial" pitchFamily="34" charset="0"/>
                  </a:rPr>
                  <a:t>) on the graph of </a:t>
                </a:r>
                <a:r>
                  <a:rPr lang="en-US" i="1" dirty="0">
                    <a:latin typeface="Times New Roman" pitchFamily="18" charset="0"/>
                    <a:ea typeface="ＭＳ Ｐゴシック" pitchFamily="34" charset="-128"/>
                    <a:cs typeface="Times New Roman" pitchFamily="18" charset="0"/>
                  </a:rPr>
                  <a:t>y</a:t>
                </a:r>
                <a:r>
                  <a:rPr lang="en-US" dirty="0">
                    <a:latin typeface="Arial" pitchFamily="34" charset="0"/>
                    <a:ea typeface="ＭＳ Ｐゴシック" pitchFamily="34" charset="-128"/>
                    <a:cs typeface="Arial" pitchFamily="34" charset="0"/>
                  </a:rPr>
                  <a:t> against </a:t>
                </a:r>
                <a:r>
                  <a:rPr lang="en-US" i="1" dirty="0">
                    <a:latin typeface="Times New Roman" pitchFamily="18" charset="0"/>
                    <a:ea typeface="ＭＳ Ｐゴシック" pitchFamily="34" charset="-128"/>
                    <a:cs typeface="Times New Roman" pitchFamily="18" charset="0"/>
                  </a:rPr>
                  <a:t>x</a:t>
                </a:r>
                <a:r>
                  <a:rPr lang="en-US" dirty="0">
                    <a:latin typeface="Arial" pitchFamily="34" charset="0"/>
                    <a:ea typeface="ＭＳ Ｐゴシック" pitchFamily="34" charset="-128"/>
                    <a:cs typeface="Arial" pitchFamily="34" charset="0"/>
                  </a:rPr>
                  <a:t>.</a:t>
                </a:r>
              </a:p>
              <a:p>
                <a:pPr marL="442913" indent="-442913" fontAlgn="auto">
                  <a:spcBef>
                    <a:spcPts val="600"/>
                  </a:spcBef>
                  <a:spcAft>
                    <a:spcPts val="600"/>
                  </a:spcAft>
                </a:pPr>
                <a:r>
                  <a:rPr lang="en-US" dirty="0">
                    <a:latin typeface="Arial" pitchFamily="34" charset="0"/>
                    <a:ea typeface="ＭＳ Ｐゴシック" pitchFamily="34" charset="-128"/>
                    <a:cs typeface="Arial" pitchFamily="34" charset="0"/>
                  </a:rPr>
                  <a:t>The correlation </a:t>
                </a:r>
                <a14:m>
                  <m:oMath xmlns:m="http://schemas.openxmlformats.org/officeDocument/2006/math">
                    <m:r>
                      <a:rPr lang="en-US" i="1" dirty="0" smtClean="0">
                        <a:latin typeface="Cambria Math" panose="02040503050406030204" pitchFamily="18" charset="0"/>
                        <a:ea typeface="ＭＳ Ｐゴシック" pitchFamily="34" charset="-128"/>
                        <a:cs typeface="Arial" pitchFamily="34" charset="0"/>
                      </a:rPr>
                      <m:t>𝑟</m:t>
                    </m:r>
                  </m:oMath>
                </a14:m>
                <a:r>
                  <a:rPr lang="en-US" dirty="0">
                    <a:latin typeface="Arial" pitchFamily="34" charset="0"/>
                    <a:ea typeface="ＭＳ Ｐゴシック" pitchFamily="34" charset="-128"/>
                    <a:cs typeface="Arial" pitchFamily="34" charset="0"/>
                  </a:rPr>
                  <a:t> describes the strength of a straight-line relationship.</a:t>
                </a:r>
              </a:p>
              <a:p>
                <a:endParaRPr lang="en-US" dirty="0"/>
              </a:p>
            </p:txBody>
          </p:sp>
        </mc:Choice>
        <mc:Fallback xmlns="">
          <p:sp>
            <p:nvSpPr>
              <p:cNvPr id="3" name="Content Placeholder 2">
                <a:extLst>
                  <a:ext uri="{FF2B5EF4-FFF2-40B4-BE49-F238E27FC236}">
                    <a16:creationId xmlns:a16="http://schemas.microsoft.com/office/drawing/2014/main" id="{43FA0915-59BA-BD42-9B03-5D0BD0A8D1FC}"/>
                  </a:ext>
                </a:extLst>
              </p:cNvPr>
              <p:cNvSpPr>
                <a:spLocks noGrp="1" noRot="1" noChangeAspect="1" noMove="1" noResize="1" noEditPoints="1" noAdjustHandles="1" noChangeArrowheads="1" noChangeShapeType="1" noTextEdit="1"/>
              </p:cNvSpPr>
              <p:nvPr>
                <p:ph idx="1"/>
              </p:nvPr>
            </p:nvSpPr>
            <p:spPr>
              <a:xfrm>
                <a:off x="457200" y="1935479"/>
                <a:ext cx="8229600" cy="4799275"/>
              </a:xfrm>
              <a:blipFill>
                <a:blip r:embed="rId2"/>
                <a:stretch>
                  <a:fillRect l="-593" t="-2030" r="-1778"/>
                </a:stretch>
              </a:blipFill>
            </p:spPr>
            <p:txBody>
              <a:bodyPr/>
              <a:lstStyle/>
              <a:p>
                <a:r>
                  <a:rPr lang="en-US">
                    <a:noFill/>
                  </a:rPr>
                  <a:t> </a:t>
                </a:r>
              </a:p>
            </p:txBody>
          </p:sp>
        </mc:Fallback>
      </mc:AlternateContent>
    </p:spTree>
    <p:extLst>
      <p:ext uri="{BB962C8B-B14F-4D97-AF65-F5344CB8AC3E}">
        <p14:creationId xmlns:p14="http://schemas.microsoft.com/office/powerpoint/2010/main" val="137858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30376"/>
            <a:ext cx="8229600" cy="1143000"/>
          </a:xfrm>
        </p:spPr>
        <p:txBody>
          <a:bodyPr>
            <a:normAutofit/>
          </a:bodyPr>
          <a:lstStyle/>
          <a:p>
            <a:r>
              <a:rPr lang="en-US" sz="4400" dirty="0">
                <a:latin typeface="Gill Sans"/>
              </a:rPr>
              <a:t>The square of the 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D2EB4F-E08D-C34D-AFB5-1DB593DF52E0}"/>
                  </a:ext>
                </a:extLst>
              </p:cNvPr>
              <p:cNvSpPr>
                <a:spLocks noGrp="1"/>
              </p:cNvSpPr>
              <p:nvPr>
                <p:ph idx="1"/>
              </p:nvPr>
            </p:nvSpPr>
            <p:spPr>
              <a:xfrm>
                <a:off x="457200" y="1560836"/>
                <a:ext cx="8229600" cy="5309087"/>
              </a:xfrm>
            </p:spPr>
            <p:txBody>
              <a:bodyPr>
                <a:normAutofit fontScale="85000" lnSpcReduction="20000"/>
              </a:bodyPr>
              <a:lstStyle/>
              <a:p>
                <a:pPr marL="442913" indent="-442913" fontAlgn="auto">
                  <a:spcAft>
                    <a:spcPts val="1200"/>
                  </a:spcAft>
                </a:pPr>
                <a:r>
                  <a:rPr lang="en-US" sz="2800" dirty="0">
                    <a:latin typeface="Arial" pitchFamily="34" charset="0"/>
                    <a:ea typeface="ＭＳ Ｐゴシック" pitchFamily="34" charset="-128"/>
                    <a:cs typeface="Arial" pitchFamily="34" charset="0"/>
                  </a:rPr>
                  <a:t>The </a:t>
                </a:r>
                <a:r>
                  <a:rPr lang="en-US" sz="2800" dirty="0">
                    <a:solidFill>
                      <a:srgbClr val="A40000"/>
                    </a:solidFill>
                    <a:latin typeface="Arial" pitchFamily="34" charset="0"/>
                    <a:ea typeface="ＭＳ Ｐゴシック" pitchFamily="34" charset="-128"/>
                    <a:cs typeface="Arial" pitchFamily="34" charset="0"/>
                  </a:rPr>
                  <a:t>square of the correlation</a:t>
                </a:r>
                <a:r>
                  <a:rPr lang="en-US" sz="2800" dirty="0">
                    <a:latin typeface="Arial" pitchFamily="34" charset="0"/>
                    <a:ea typeface="ＭＳ Ｐゴシック" pitchFamily="34" charset="-128"/>
                    <a:cs typeface="Arial" pitchFamily="34" charset="0"/>
                  </a:rPr>
                  <a:t>, </a:t>
                </a:r>
                <a:r>
                  <a:rPr lang="en-US" sz="2800" i="1" dirty="0">
                    <a:latin typeface="Times New Roman" pitchFamily="18" charset="0"/>
                    <a:ea typeface="ＭＳ Ｐゴシック" pitchFamily="34" charset="-128"/>
                    <a:cs typeface="Times New Roman" pitchFamily="18" charset="0"/>
                  </a:rPr>
                  <a:t>r</a:t>
                </a:r>
                <a:r>
                  <a:rPr lang="en-US" sz="2800" baseline="30000" dirty="0">
                    <a:latin typeface="Arial" pitchFamily="34" charset="0"/>
                    <a:ea typeface="ＭＳ Ｐゴシック" pitchFamily="34" charset="-128"/>
                    <a:cs typeface="Arial" pitchFamily="34" charset="0"/>
                  </a:rPr>
                  <a:t>2</a:t>
                </a:r>
                <a:r>
                  <a:rPr lang="en-US" sz="2800" dirty="0">
                    <a:latin typeface="Arial" pitchFamily="34" charset="0"/>
                    <a:ea typeface="ＭＳ Ｐゴシック" pitchFamily="34" charset="-128"/>
                    <a:cs typeface="Arial" pitchFamily="34" charset="0"/>
                  </a:rPr>
                  <a:t>, is the fraction of the variation in the values of y that is explained by the least-squares regression of </a:t>
                </a:r>
                <a:r>
                  <a:rPr lang="en-US" sz="2800" i="1" dirty="0">
                    <a:latin typeface="Times New Roman" pitchFamily="18" charset="0"/>
                    <a:ea typeface="ＭＳ Ｐゴシック" pitchFamily="34" charset="-128"/>
                    <a:cs typeface="Times New Roman" pitchFamily="18" charset="0"/>
                  </a:rPr>
                  <a:t>y</a:t>
                </a:r>
                <a:r>
                  <a:rPr lang="en-US" sz="2800" dirty="0">
                    <a:latin typeface="Arial" pitchFamily="34" charset="0"/>
                    <a:ea typeface="ＭＳ Ｐゴシック" pitchFamily="34" charset="-128"/>
                    <a:cs typeface="Arial" pitchFamily="34" charset="0"/>
                  </a:rPr>
                  <a:t> on </a:t>
                </a:r>
                <a:r>
                  <a:rPr lang="en-US" sz="2800" i="1" dirty="0">
                    <a:latin typeface="Times New Roman" pitchFamily="18" charset="0"/>
                    <a:ea typeface="ＭＳ Ｐゴシック" pitchFamily="34" charset="-128"/>
                    <a:cs typeface="Times New Roman" pitchFamily="18" charset="0"/>
                  </a:rPr>
                  <a:t>x</a:t>
                </a:r>
                <a:r>
                  <a:rPr lang="en-US" sz="2800" dirty="0">
                    <a:latin typeface="Arial" pitchFamily="34" charset="0"/>
                    <a:ea typeface="ＭＳ Ｐゴシック" pitchFamily="34" charset="-128"/>
                    <a:cs typeface="Arial" pitchFamily="34" charset="0"/>
                  </a:rPr>
                  <a:t>. </a:t>
                </a:r>
              </a:p>
              <a:p>
                <a:pPr marL="442913" indent="-442913" fontAlgn="auto">
                  <a:spcAft>
                    <a:spcPts val="1200"/>
                  </a:spcAft>
                  <a:buNone/>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ea typeface="ＭＳ Ｐゴシック" pitchFamily="34" charset="-128"/>
                              <a:cs typeface="Arial" pitchFamily="34" charset="0"/>
                            </a:rPr>
                          </m:ctrlPr>
                        </m:sSupPr>
                        <m:e>
                          <m:r>
                            <a:rPr lang="en-US" sz="2800" i="1">
                              <a:latin typeface="Cambria Math" panose="02040503050406030204" pitchFamily="18" charset="0"/>
                              <a:ea typeface="ＭＳ Ｐゴシック" pitchFamily="34" charset="-128"/>
                              <a:cs typeface="Arial" pitchFamily="34" charset="0"/>
                            </a:rPr>
                            <m:t>𝑟</m:t>
                          </m:r>
                        </m:e>
                        <m:sup>
                          <m:r>
                            <a:rPr lang="en-US" sz="2800" i="1">
                              <a:latin typeface="Cambria Math" panose="02040503050406030204" pitchFamily="18" charset="0"/>
                              <a:ea typeface="ＭＳ Ｐゴシック" pitchFamily="34" charset="-128"/>
                              <a:cs typeface="Arial" pitchFamily="34" charset="0"/>
                            </a:rPr>
                            <m:t>2</m:t>
                          </m:r>
                        </m:sup>
                      </m:sSup>
                      <m:r>
                        <a:rPr lang="en-US" sz="2800" i="1">
                          <a:latin typeface="Cambria Math" panose="02040503050406030204" pitchFamily="18" charset="0"/>
                          <a:ea typeface="ＭＳ Ｐゴシック" pitchFamily="34" charset="-128"/>
                          <a:cs typeface="Arial" pitchFamily="34" charset="0"/>
                        </a:rPr>
                        <m:t>=</m:t>
                      </m:r>
                      <m:f>
                        <m:fPr>
                          <m:ctrlPr>
                            <a:rPr lang="en-US" sz="2800" i="1">
                              <a:latin typeface="Cambria Math" panose="02040503050406030204" pitchFamily="18" charset="0"/>
                              <a:ea typeface="ＭＳ Ｐゴシック" pitchFamily="34" charset="-128"/>
                              <a:cs typeface="Arial" pitchFamily="34" charset="0"/>
                            </a:rPr>
                          </m:ctrlPr>
                        </m:fPr>
                        <m:num>
                          <m:r>
                            <m:rPr>
                              <m:nor/>
                            </m:rPr>
                            <a:rPr lang="en-US" sz="2800">
                              <a:latin typeface="Cambria Math" panose="02040503050406030204" pitchFamily="18" charset="0"/>
                              <a:ea typeface="ＭＳ Ｐゴシック" pitchFamily="34" charset="-128"/>
                              <a:cs typeface="Arial" pitchFamily="34" charset="0"/>
                            </a:rPr>
                            <m:t>variation</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in</m:t>
                          </m:r>
                          <m:r>
                            <a:rPr lang="en-US" sz="2800" i="1">
                              <a:latin typeface="Cambria Math" panose="02040503050406030204" pitchFamily="18" charset="0"/>
                              <a:ea typeface="ＭＳ Ｐゴシック" pitchFamily="34" charset="-128"/>
                              <a:cs typeface="Arial" pitchFamily="34" charset="0"/>
                            </a:rPr>
                            <m:t> </m:t>
                          </m:r>
                          <m:acc>
                            <m:accPr>
                              <m:chr m:val="̂"/>
                              <m:ctrlPr>
                                <a:rPr lang="en-US" sz="2800" i="1">
                                  <a:latin typeface="Cambria Math" panose="02040503050406030204" pitchFamily="18" charset="0"/>
                                  <a:ea typeface="ＭＳ Ｐゴシック" pitchFamily="34" charset="-128"/>
                                  <a:cs typeface="Arial" pitchFamily="34" charset="0"/>
                                </a:rPr>
                              </m:ctrlPr>
                            </m:accPr>
                            <m:e>
                              <m:r>
                                <a:rPr lang="en-US" sz="2800" i="1">
                                  <a:latin typeface="Cambria Math" panose="02040503050406030204" pitchFamily="18" charset="0"/>
                                  <a:ea typeface="ＭＳ Ｐゴシック" pitchFamily="34" charset="-128"/>
                                  <a:cs typeface="Arial" pitchFamily="34" charset="0"/>
                                </a:rPr>
                                <m:t>𝑦</m:t>
                              </m:r>
                            </m:e>
                          </m:acc>
                          <m:r>
                            <a:rPr lang="en-US" sz="2800" i="1">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along</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the</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regression</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line</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as</m:t>
                          </m:r>
                          <m:r>
                            <a:rPr lang="en-US" sz="2800" i="1">
                              <a:latin typeface="Cambria Math" panose="02040503050406030204" pitchFamily="18" charset="0"/>
                              <a:ea typeface="ＭＳ Ｐゴシック" pitchFamily="34" charset="-128"/>
                              <a:cs typeface="Arial" pitchFamily="34" charset="0"/>
                            </a:rPr>
                            <m:t> </m:t>
                          </m:r>
                          <m:r>
                            <a:rPr lang="en-US" sz="2800" i="1">
                              <a:latin typeface="Cambria Math" panose="02040503050406030204" pitchFamily="18" charset="0"/>
                              <a:ea typeface="ＭＳ Ｐゴシック" pitchFamily="34" charset="-128"/>
                              <a:cs typeface="Arial" pitchFamily="34" charset="0"/>
                            </a:rPr>
                            <m:t>𝑥</m:t>
                          </m:r>
                          <m:r>
                            <a:rPr lang="en-US" sz="2800" i="1">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varies</m:t>
                          </m:r>
                        </m:num>
                        <m:den>
                          <m:r>
                            <m:rPr>
                              <m:nor/>
                            </m:rPr>
                            <a:rPr lang="en-US" sz="2800">
                              <a:latin typeface="Cambria Math" panose="02040503050406030204" pitchFamily="18" charset="0"/>
                              <a:ea typeface="ＭＳ Ｐゴシック" pitchFamily="34" charset="-128"/>
                              <a:cs typeface="Arial" pitchFamily="34" charset="0"/>
                            </a:rPr>
                            <m:t>total</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variation</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in</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observed</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values</m:t>
                          </m:r>
                          <m:r>
                            <m:rPr>
                              <m:nor/>
                            </m:rPr>
                            <a:rPr lang="en-US" sz="2800">
                              <a:latin typeface="Cambria Math" panose="02040503050406030204" pitchFamily="18" charset="0"/>
                              <a:ea typeface="ＭＳ Ｐゴシック" pitchFamily="34" charset="-128"/>
                              <a:cs typeface="Arial" pitchFamily="34" charset="0"/>
                            </a:rPr>
                            <m:t> </m:t>
                          </m:r>
                          <m:r>
                            <m:rPr>
                              <m:nor/>
                            </m:rPr>
                            <a:rPr lang="en-US" sz="2800">
                              <a:latin typeface="Cambria Math" panose="02040503050406030204" pitchFamily="18" charset="0"/>
                              <a:ea typeface="ＭＳ Ｐゴシック" pitchFamily="34" charset="-128"/>
                              <a:cs typeface="Arial" pitchFamily="34" charset="0"/>
                            </a:rPr>
                            <m:t>of</m:t>
                          </m:r>
                          <m:r>
                            <a:rPr lang="en-US" sz="2800" i="1">
                              <a:latin typeface="Cambria Math" panose="02040503050406030204" pitchFamily="18" charset="0"/>
                              <a:ea typeface="ＭＳ Ｐゴシック" pitchFamily="34" charset="-128"/>
                              <a:cs typeface="Arial" pitchFamily="34" charset="0"/>
                            </a:rPr>
                            <m:t> </m:t>
                          </m:r>
                          <m:r>
                            <a:rPr lang="en-US" sz="2800" i="1">
                              <a:latin typeface="Cambria Math" panose="02040503050406030204" pitchFamily="18" charset="0"/>
                              <a:ea typeface="ＭＳ Ｐゴシック" pitchFamily="34" charset="-128"/>
                              <a:cs typeface="Arial" pitchFamily="34" charset="0"/>
                            </a:rPr>
                            <m:t>𝑦</m:t>
                          </m:r>
                        </m:den>
                      </m:f>
                    </m:oMath>
                  </m:oMathPara>
                </a14:m>
                <a:endParaRPr lang="en-US" sz="2800" dirty="0">
                  <a:latin typeface="Arial" pitchFamily="34" charset="0"/>
                  <a:ea typeface="ＭＳ Ｐゴシック" pitchFamily="34" charset="-128"/>
                  <a:cs typeface="Arial" pitchFamily="34" charset="0"/>
                </a:endParaRPr>
              </a:p>
              <a:p>
                <a:pPr marL="442913" indent="-442913" fontAlgn="auto">
                  <a:spcAft>
                    <a:spcPts val="1200"/>
                  </a:spcAft>
                </a:pPr>
                <a:r>
                  <a:rPr lang="en-US" sz="2800" i="1" dirty="0">
                    <a:latin typeface="Arial" pitchFamily="34" charset="0"/>
                    <a:ea typeface="ＭＳ Ｐゴシック" pitchFamily="34" charset="-128"/>
                    <a:cs typeface="Arial" pitchFamily="34" charset="0"/>
                  </a:rPr>
                  <a:t>Caution: </a:t>
                </a:r>
                <a:r>
                  <a:rPr lang="en-US" sz="2800" dirty="0">
                    <a:latin typeface="Arial" pitchFamily="34" charset="0"/>
                    <a:ea typeface="ＭＳ Ｐゴシック" pitchFamily="34" charset="-128"/>
                    <a:cs typeface="Arial" pitchFamily="34" charset="0"/>
                  </a:rPr>
                  <a:t>You can find a regression line for any relationship between two quantitative variables, but the usefulness of the line for prediction depends on the strength of the linear relationship. </a:t>
                </a:r>
              </a:p>
              <a:p>
                <a:pPr marL="442913" indent="-442913" fontAlgn="auto">
                  <a:spcAft>
                    <a:spcPts val="1200"/>
                  </a:spcAft>
                </a:pPr>
                <a14:m>
                  <m:oMath xmlns:m="http://schemas.openxmlformats.org/officeDocument/2006/math">
                    <m:sSup>
                      <m:sSupPr>
                        <m:ctrlPr>
                          <a:rPr lang="en-US" sz="2800" i="1">
                            <a:latin typeface="Cambria Math" panose="02040503050406030204" pitchFamily="18" charset="0"/>
                            <a:ea typeface="ＭＳ Ｐゴシック" pitchFamily="34" charset="-128"/>
                            <a:cs typeface="Arial" pitchFamily="34" charset="0"/>
                          </a:rPr>
                        </m:ctrlPr>
                      </m:sSupPr>
                      <m:e>
                        <m:r>
                          <a:rPr lang="en-US" sz="2800" i="1">
                            <a:latin typeface="Cambria Math" panose="02040503050406030204" pitchFamily="18" charset="0"/>
                            <a:ea typeface="ＭＳ Ｐゴシック" pitchFamily="34" charset="-128"/>
                            <a:cs typeface="Arial" pitchFamily="34" charset="0"/>
                          </a:rPr>
                          <m:t>𝑟</m:t>
                        </m:r>
                      </m:e>
                      <m:sup>
                        <m:r>
                          <a:rPr lang="en-US" sz="2800" i="1">
                            <a:latin typeface="Cambria Math" panose="02040503050406030204" pitchFamily="18" charset="0"/>
                            <a:ea typeface="ＭＳ Ｐゴシック" pitchFamily="34" charset="-128"/>
                            <a:cs typeface="Arial" pitchFamily="34" charset="0"/>
                          </a:rPr>
                          <m:t>2</m:t>
                        </m:r>
                      </m:sup>
                    </m:sSup>
                  </m:oMath>
                </a14:m>
                <a:r>
                  <a:rPr lang="en-US" sz="2800" dirty="0">
                    <a:latin typeface="Arial" pitchFamily="34" charset="0"/>
                    <a:ea typeface="ＭＳ Ｐゴシック" pitchFamily="34" charset="-128"/>
                    <a:cs typeface="Arial" pitchFamily="34" charset="0"/>
                  </a:rPr>
                  <a:t> near 0 means a </a:t>
                </a:r>
                <a:r>
                  <a:rPr lang="en-US" sz="2800" i="1" dirty="0">
                    <a:latin typeface="Arial" pitchFamily="34" charset="0"/>
                    <a:ea typeface="ＭＳ Ｐゴシック" pitchFamily="34" charset="-128"/>
                    <a:cs typeface="Arial" pitchFamily="34" charset="0"/>
                  </a:rPr>
                  <a:t>weak</a:t>
                </a:r>
                <a:r>
                  <a:rPr lang="en-US" sz="2800" dirty="0">
                    <a:latin typeface="Arial" pitchFamily="34" charset="0"/>
                    <a:ea typeface="ＭＳ Ｐゴシック" pitchFamily="34" charset="-128"/>
                    <a:cs typeface="Arial" pitchFamily="34" charset="0"/>
                  </a:rPr>
                  <a:t> linear relationship.</a:t>
                </a:r>
              </a:p>
              <a:p>
                <a:pPr marL="442913" indent="-442913" fontAlgn="auto">
                  <a:spcAft>
                    <a:spcPts val="1200"/>
                  </a:spcAft>
                </a:pPr>
                <a14:m>
                  <m:oMath xmlns:m="http://schemas.openxmlformats.org/officeDocument/2006/math">
                    <m:sSup>
                      <m:sSupPr>
                        <m:ctrlPr>
                          <a:rPr lang="en-US" sz="2800" i="1">
                            <a:latin typeface="Cambria Math" panose="02040503050406030204" pitchFamily="18" charset="0"/>
                            <a:ea typeface="ＭＳ Ｐゴシック" pitchFamily="34" charset="-128"/>
                            <a:cs typeface="Arial" pitchFamily="34" charset="0"/>
                          </a:rPr>
                        </m:ctrlPr>
                      </m:sSupPr>
                      <m:e>
                        <m:r>
                          <a:rPr lang="en-US" sz="2800" i="1">
                            <a:latin typeface="Cambria Math" panose="02040503050406030204" pitchFamily="18" charset="0"/>
                            <a:ea typeface="ＭＳ Ｐゴシック" pitchFamily="34" charset="-128"/>
                            <a:cs typeface="Arial" pitchFamily="34" charset="0"/>
                          </a:rPr>
                          <m:t>𝑟</m:t>
                        </m:r>
                      </m:e>
                      <m:sup>
                        <m:r>
                          <a:rPr lang="en-US" sz="2800" i="1">
                            <a:latin typeface="Cambria Math" panose="02040503050406030204" pitchFamily="18" charset="0"/>
                            <a:ea typeface="ＭＳ Ｐゴシック" pitchFamily="34" charset="-128"/>
                            <a:cs typeface="Arial" pitchFamily="34" charset="0"/>
                          </a:rPr>
                          <m:t>2</m:t>
                        </m:r>
                      </m:sup>
                    </m:sSup>
                  </m:oMath>
                </a14:m>
                <a:r>
                  <a:rPr lang="en-US" sz="2800" dirty="0">
                    <a:latin typeface="Arial" pitchFamily="34" charset="0"/>
                    <a:ea typeface="ＭＳ Ｐゴシック" pitchFamily="34" charset="-128"/>
                    <a:cs typeface="Arial" pitchFamily="34" charset="0"/>
                  </a:rPr>
                  <a:t> near 1 means a </a:t>
                </a:r>
                <a:r>
                  <a:rPr lang="en-US" sz="2800" i="1" dirty="0">
                    <a:latin typeface="Arial" pitchFamily="34" charset="0"/>
                    <a:ea typeface="ＭＳ Ｐゴシック" pitchFamily="34" charset="-128"/>
                    <a:cs typeface="Arial" pitchFamily="34" charset="0"/>
                  </a:rPr>
                  <a:t>strong</a:t>
                </a:r>
                <a:r>
                  <a:rPr lang="en-US" sz="2800" dirty="0">
                    <a:latin typeface="Arial" pitchFamily="34" charset="0"/>
                    <a:ea typeface="ＭＳ Ｐゴシック" pitchFamily="34" charset="-128"/>
                    <a:cs typeface="Arial" pitchFamily="34" charset="0"/>
                  </a:rPr>
                  <a:t> linear relationship.</a:t>
                </a:r>
              </a:p>
              <a:p>
                <a:pPr marL="442913" indent="-442913" fontAlgn="auto">
                  <a:spcAft>
                    <a:spcPts val="1200"/>
                  </a:spcAft>
                </a:pPr>
                <a:r>
                  <a:rPr lang="en-US" sz="2800" dirty="0">
                    <a:latin typeface="Arial" pitchFamily="34" charset="0"/>
                    <a:ea typeface="ＭＳ Ｐゴシック" pitchFamily="34" charset="-128"/>
                    <a:cs typeface="Arial" pitchFamily="34" charset="0"/>
                  </a:rPr>
                  <a:t>Note that with </a:t>
                </a:r>
                <a14:m>
                  <m:oMath xmlns:m="http://schemas.openxmlformats.org/officeDocument/2006/math">
                    <m:sSup>
                      <m:sSupPr>
                        <m:ctrlPr>
                          <a:rPr lang="en-US" sz="2800" i="1">
                            <a:latin typeface="Cambria Math" panose="02040503050406030204" pitchFamily="18" charset="0"/>
                            <a:ea typeface="ＭＳ Ｐゴシック" pitchFamily="34" charset="-128"/>
                            <a:cs typeface="Arial" pitchFamily="34" charset="0"/>
                          </a:rPr>
                        </m:ctrlPr>
                      </m:sSupPr>
                      <m:e>
                        <m:r>
                          <a:rPr lang="en-US" sz="2800" i="1">
                            <a:latin typeface="Cambria Math" panose="02040503050406030204" pitchFamily="18" charset="0"/>
                            <a:ea typeface="ＭＳ Ｐゴシック" pitchFamily="34" charset="-128"/>
                            <a:cs typeface="Arial" pitchFamily="34" charset="0"/>
                          </a:rPr>
                          <m:t>𝑟</m:t>
                        </m:r>
                      </m:e>
                      <m:sup>
                        <m:r>
                          <a:rPr lang="en-US" sz="2800" i="1">
                            <a:latin typeface="Cambria Math" panose="02040503050406030204" pitchFamily="18" charset="0"/>
                            <a:ea typeface="ＭＳ Ｐゴシック" pitchFamily="34" charset="-128"/>
                            <a:cs typeface="Arial" pitchFamily="34" charset="0"/>
                          </a:rPr>
                          <m:t>2</m:t>
                        </m:r>
                      </m:sup>
                    </m:sSup>
                  </m:oMath>
                </a14:m>
                <a:r>
                  <a:rPr lang="en-US" sz="2800" dirty="0">
                    <a:latin typeface="Arial" pitchFamily="34" charset="0"/>
                    <a:ea typeface="ＭＳ Ｐゴシック" pitchFamily="34" charset="-128"/>
                    <a:cs typeface="Arial" pitchFamily="34" charset="0"/>
                  </a:rPr>
                  <a:t>, we lose information about the </a:t>
                </a:r>
                <a:r>
                  <a:rPr lang="en-US" sz="2800" i="1" dirty="0">
                    <a:latin typeface="Arial" pitchFamily="34" charset="0"/>
                    <a:ea typeface="ＭＳ Ｐゴシック" pitchFamily="34" charset="-128"/>
                    <a:cs typeface="Arial" pitchFamily="34" charset="0"/>
                  </a:rPr>
                  <a:t>direction</a:t>
                </a:r>
                <a:r>
                  <a:rPr lang="en-US" sz="2800" dirty="0">
                    <a:latin typeface="Arial" pitchFamily="34" charset="0"/>
                    <a:ea typeface="ＭＳ Ｐゴシック" pitchFamily="34" charset="-128"/>
                    <a:cs typeface="Arial" pitchFamily="34" charset="0"/>
                  </a:rPr>
                  <a:t> of the association.</a:t>
                </a:r>
              </a:p>
              <a:p>
                <a:endParaRPr lang="en-US" dirty="0"/>
              </a:p>
            </p:txBody>
          </p:sp>
        </mc:Choice>
        <mc:Fallback xmlns="">
          <p:sp>
            <p:nvSpPr>
              <p:cNvPr id="3" name="Content Placeholder 2">
                <a:extLst>
                  <a:ext uri="{FF2B5EF4-FFF2-40B4-BE49-F238E27FC236}">
                    <a16:creationId xmlns:a16="http://schemas.microsoft.com/office/drawing/2014/main" id="{52D2EB4F-E08D-C34D-AFB5-1DB593DF52E0}"/>
                  </a:ext>
                </a:extLst>
              </p:cNvPr>
              <p:cNvSpPr>
                <a:spLocks noGrp="1" noRot="1" noChangeAspect="1" noMove="1" noResize="1" noEditPoints="1" noAdjustHandles="1" noChangeArrowheads="1" noChangeShapeType="1" noTextEdit="1"/>
              </p:cNvSpPr>
              <p:nvPr>
                <p:ph idx="1"/>
              </p:nvPr>
            </p:nvSpPr>
            <p:spPr>
              <a:xfrm>
                <a:off x="457200" y="1560836"/>
                <a:ext cx="8229600" cy="5309087"/>
              </a:xfrm>
              <a:blipFill>
                <a:blip r:embed="rId2"/>
                <a:stretch>
                  <a:fillRect l="-741" t="-2296" r="-741"/>
                </a:stretch>
              </a:blipFill>
            </p:spPr>
            <p:txBody>
              <a:bodyPr/>
              <a:lstStyle/>
              <a:p>
                <a:r>
                  <a:rPr lang="en-US">
                    <a:noFill/>
                  </a:rPr>
                  <a:t> </a:t>
                </a:r>
              </a:p>
            </p:txBody>
          </p:sp>
        </mc:Fallback>
      </mc:AlternateContent>
    </p:spTree>
    <p:extLst>
      <p:ext uri="{BB962C8B-B14F-4D97-AF65-F5344CB8AC3E}">
        <p14:creationId xmlns:p14="http://schemas.microsoft.com/office/powerpoint/2010/main" val="144090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F0874F57-C493-C144-8E20-FD7BBEAE99C6}"/>
              </a:ext>
            </a:extLst>
          </p:cNvPr>
          <p:cNvPicPr>
            <a:picLocks noChangeAspect="1"/>
          </p:cNvPicPr>
          <p:nvPr/>
        </p:nvPicPr>
        <p:blipFill>
          <a:blip r:embed="rId2"/>
          <a:stretch>
            <a:fillRect/>
          </a:stretch>
        </p:blipFill>
        <p:spPr>
          <a:xfrm>
            <a:off x="391077" y="1736466"/>
            <a:ext cx="5677445" cy="3136491"/>
          </a:xfrm>
          <a:prstGeom prst="rect">
            <a:avLst/>
          </a:prstGeom>
        </p:spPr>
      </p:pic>
      <p:sp>
        <p:nvSpPr>
          <p:cNvPr id="6" name="Rectangle 5">
            <a:extLst>
              <a:ext uri="{FF2B5EF4-FFF2-40B4-BE49-F238E27FC236}">
                <a16:creationId xmlns:a16="http://schemas.microsoft.com/office/drawing/2014/main" id="{7E34EEBE-3CCD-404E-8566-5C0AF6031247}"/>
              </a:ext>
            </a:extLst>
          </p:cNvPr>
          <p:cNvSpPr/>
          <p:nvPr/>
        </p:nvSpPr>
        <p:spPr>
          <a:xfrm>
            <a:off x="1163782" y="3796145"/>
            <a:ext cx="1754909" cy="2770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2DA760-6F0C-3940-8E50-CE5C86188170}"/>
              </a:ext>
            </a:extLst>
          </p:cNvPr>
          <p:cNvSpPr/>
          <p:nvPr/>
        </p:nvSpPr>
        <p:spPr>
          <a:xfrm>
            <a:off x="1163782" y="4521199"/>
            <a:ext cx="1754909" cy="2770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AC64A1-0FCA-5D49-A406-AEDC570D8215}"/>
              </a:ext>
            </a:extLst>
          </p:cNvPr>
          <p:cNvSpPr/>
          <p:nvPr/>
        </p:nvSpPr>
        <p:spPr>
          <a:xfrm>
            <a:off x="6192982" y="2551837"/>
            <a:ext cx="2710873" cy="1323439"/>
          </a:xfrm>
          <a:prstGeom prst="rect">
            <a:avLst/>
          </a:prstGeom>
        </p:spPr>
        <p:txBody>
          <a:bodyPr wrap="square">
            <a:spAutoFit/>
          </a:bodyPr>
          <a:lstStyle/>
          <a:p>
            <a:pPr marL="0" indent="0" defTabSz="914400" fontAlgn="auto">
              <a:spcAft>
                <a:spcPts val="0"/>
              </a:spcAft>
              <a:buFont typeface="Monotype Sorts" charset="2"/>
              <a:buNone/>
              <a:defRPr/>
            </a:pPr>
            <a:r>
              <a:rPr lang="en-US" sz="1600" b="1" u="sng" dirty="0">
                <a:ea typeface="ＭＳ Ｐゴシック" charset="-128"/>
                <a:cs typeface="Arial" pitchFamily="34" charset="0"/>
              </a:rPr>
              <a:t>Example</a:t>
            </a:r>
            <a:r>
              <a:rPr lang="en-US" sz="1600" b="1" dirty="0">
                <a:ea typeface="ＭＳ Ｐゴシック" charset="-128"/>
                <a:cs typeface="Arial" pitchFamily="34" charset="0"/>
              </a:rPr>
              <a:t>:</a:t>
            </a:r>
            <a:r>
              <a:rPr lang="en-US" sz="1600" dirty="0">
                <a:ea typeface="ＭＳ Ｐゴシック" charset="-128"/>
                <a:cs typeface="Arial" pitchFamily="34" charset="0"/>
              </a:rPr>
              <a:t> Predict the gain in fat (in kilograms) based on the change in energy use (in calories) from nonexercise activity. </a:t>
            </a:r>
          </a:p>
        </p:txBody>
      </p:sp>
    </p:spTree>
    <p:extLst>
      <p:ext uri="{BB962C8B-B14F-4D97-AF65-F5344CB8AC3E}">
        <p14:creationId xmlns:p14="http://schemas.microsoft.com/office/powerpoint/2010/main" val="371568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2959" y="261040"/>
            <a:ext cx="7772400" cy="1219200"/>
          </a:xfrm>
        </p:spPr>
        <p:txBody>
          <a:bodyPr/>
          <a:lstStyle/>
          <a:p>
            <a:pPr eaLnBrk="1" hangingPunct="1"/>
            <a:r>
              <a:rPr lang="en-US" dirty="0">
                <a:solidFill>
                  <a:srgbClr val="12345A"/>
                </a:solidFill>
                <a:latin typeface="Gill Sans" charset="0"/>
                <a:ea typeface="ＭＳ Ｐゴシック" pitchFamily="34" charset="-128"/>
              </a:rPr>
              <a:t>Residuals (1 of 2)</a:t>
            </a:r>
          </a:p>
        </p:txBody>
      </p:sp>
      <mc:AlternateContent xmlns:mc="http://schemas.openxmlformats.org/markup-compatibility/2006" xmlns:a14="http://schemas.microsoft.com/office/drawing/2010/main">
        <mc:Choice Requires="a14">
          <p:sp>
            <p:nvSpPr>
              <p:cNvPr id="15" name="Rectangle 3"/>
              <p:cNvSpPr txBox="1">
                <a:spLocks noChangeArrowheads="1"/>
              </p:cNvSpPr>
              <p:nvPr/>
            </p:nvSpPr>
            <p:spPr>
              <a:xfrm>
                <a:off x="51246" y="1641771"/>
                <a:ext cx="5052747" cy="4897923"/>
              </a:xfrm>
              <a:prstGeom prst="rect">
                <a:avLst/>
              </a:prstGeom>
            </p:spPr>
            <p:txBody>
              <a:bodyPr vert="horz" lIns="91440" tIns="45720" rIns="91440" bIns="45720" rtlCol="0">
                <a:normAutofit fontScale="77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1200"/>
                  </a:spcAft>
                  <a:buNone/>
                </a:pPr>
                <a:r>
                  <a:rPr lang="en-US" sz="2900" dirty="0">
                    <a:solidFill>
                      <a:schemeClr val="tx1"/>
                    </a:solidFill>
                    <a:latin typeface="Arial" panose="020B0604020202020204" pitchFamily="34" charset="0"/>
                    <a:ea typeface="ＭＳ Ｐゴシック" pitchFamily="34" charset="-128"/>
                    <a:cs typeface="Arial" pitchFamily="34" charset="0"/>
                  </a:rPr>
                  <a:t>A </a:t>
                </a:r>
                <a:r>
                  <a:rPr lang="en-US" sz="2900" dirty="0">
                    <a:solidFill>
                      <a:srgbClr val="A40000"/>
                    </a:solidFill>
                    <a:latin typeface="Arial" panose="020B0604020202020204" pitchFamily="34" charset="0"/>
                    <a:ea typeface="ＭＳ Ｐゴシック" pitchFamily="34" charset="-128"/>
                    <a:cs typeface="Arial" pitchFamily="34" charset="0"/>
                  </a:rPr>
                  <a:t>residual</a:t>
                </a:r>
                <a:r>
                  <a:rPr lang="en-US" sz="2900" dirty="0">
                    <a:solidFill>
                      <a:srgbClr val="D20000"/>
                    </a:solidFill>
                    <a:latin typeface="Arial" panose="020B0604020202020204" pitchFamily="34" charset="0"/>
                    <a:ea typeface="ＭＳ Ｐゴシック" pitchFamily="34" charset="-128"/>
                    <a:cs typeface="Arial" pitchFamily="34" charset="0"/>
                  </a:rPr>
                  <a:t> </a:t>
                </a:r>
                <a:r>
                  <a:rPr lang="en-US" sz="2900" dirty="0">
                    <a:solidFill>
                      <a:schemeClr val="tx1"/>
                    </a:solidFill>
                    <a:latin typeface="Arial" panose="020B0604020202020204" pitchFamily="34" charset="0"/>
                    <a:ea typeface="ＭＳ Ｐゴシック" pitchFamily="34" charset="-128"/>
                    <a:cs typeface="Arial" pitchFamily="34" charset="0"/>
                  </a:rPr>
                  <a:t>is the difference between an observed value of the response variable and the value predicted by the regression line. That is, a residual is the prediction error that remains after we have chosen the regression line:</a:t>
                </a:r>
              </a:p>
              <a:p>
                <a:pPr marL="68580" indent="0" fontAlgn="auto">
                  <a:spcAft>
                    <a:spcPts val="1200"/>
                  </a:spcAft>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2900" i="1" smtClean="0">
                              <a:solidFill>
                                <a:schemeClr val="tx1"/>
                              </a:solidFill>
                              <a:latin typeface="Cambria Math" panose="02040503050406030204" pitchFamily="18" charset="0"/>
                              <a:ea typeface="ＭＳ Ｐゴシック" pitchFamily="34" charset="-128"/>
                              <a:cs typeface="Arial" pitchFamily="34" charset="0"/>
                            </a:rPr>
                          </m:ctrlPr>
                        </m:mPr>
                        <m:mr>
                          <m:e>
                            <m:r>
                              <m:rPr>
                                <m:nor/>
                                <m:brk m:alnAt="7"/>
                              </m:rPr>
                              <a:rPr lang="en-US" sz="2900" dirty="0">
                                <a:solidFill>
                                  <a:schemeClr val="tx1"/>
                                </a:solidFill>
                                <a:latin typeface="Cambria Math"/>
                                <a:ea typeface="ＭＳ Ｐゴシック" pitchFamily="34" charset="-128"/>
                                <a:cs typeface="Arial" panose="020B0604020202020204" pitchFamily="34" charset="0"/>
                              </a:rPr>
                              <m:t>r</m:t>
                            </m:r>
                            <m:r>
                              <m:rPr>
                                <m:nor/>
                              </m:rPr>
                              <a:rPr lang="en-US" sz="2900" dirty="0">
                                <a:solidFill>
                                  <a:schemeClr val="tx1"/>
                                </a:solidFill>
                                <a:latin typeface="Cambria Math"/>
                                <a:ea typeface="ＭＳ Ｐゴシック" pitchFamily="34" charset="-128"/>
                                <a:cs typeface="Arial" panose="020B0604020202020204" pitchFamily="34" charset="0"/>
                              </a:rPr>
                              <m:t>esidual</m:t>
                            </m:r>
                          </m:e>
                          <m:e>
                            <m:r>
                              <a:rPr lang="en-US" sz="2900" i="1" dirty="0">
                                <a:solidFill>
                                  <a:schemeClr val="tx1"/>
                                </a:solidFill>
                                <a:latin typeface="Cambria Math"/>
                                <a:ea typeface="ＭＳ Ｐゴシック" pitchFamily="34" charset="-128"/>
                                <a:cs typeface="Arial" pitchFamily="34" charset="0"/>
                              </a:rPr>
                              <m:t>=</m:t>
                            </m:r>
                          </m:e>
                          <m:e>
                            <m:r>
                              <m:rPr>
                                <m:nor/>
                              </m:rPr>
                              <a:rPr lang="en-US" sz="2900" dirty="0">
                                <a:solidFill>
                                  <a:schemeClr val="tx1"/>
                                </a:solidFill>
                                <a:latin typeface="Cambria Math"/>
                                <a:ea typeface="ＭＳ Ｐゴシック" pitchFamily="34" charset="-128"/>
                                <a:cs typeface="Arial" panose="020B0604020202020204" pitchFamily="34" charset="0"/>
                              </a:rPr>
                              <m:t>observed</m:t>
                            </m:r>
                            <m:r>
                              <a:rPr lang="en-US" sz="2900" i="1" dirty="0">
                                <a:solidFill>
                                  <a:schemeClr val="tx1"/>
                                </a:solidFill>
                                <a:latin typeface="Cambria Math"/>
                                <a:ea typeface="ＭＳ Ｐゴシック" pitchFamily="34" charset="-128"/>
                                <a:cs typeface="Arial" pitchFamily="34" charset="0"/>
                              </a:rPr>
                              <m:t> </m:t>
                            </m:r>
                            <m:r>
                              <a:rPr lang="en-US" sz="2900" i="1" dirty="0">
                                <a:solidFill>
                                  <a:schemeClr val="tx1"/>
                                </a:solidFill>
                                <a:latin typeface="Cambria Math"/>
                                <a:ea typeface="ＭＳ Ｐゴシック" pitchFamily="34" charset="-128"/>
                                <a:cs typeface="Arial" pitchFamily="34" charset="0"/>
                              </a:rPr>
                              <m:t>𝑦</m:t>
                            </m:r>
                            <m:r>
                              <a:rPr lang="en-US" sz="2900" i="1" dirty="0">
                                <a:solidFill>
                                  <a:schemeClr val="tx1"/>
                                </a:solidFill>
                                <a:latin typeface="Cambria Math"/>
                                <a:ea typeface="ＭＳ Ｐゴシック" pitchFamily="34" charset="-128"/>
                                <a:cs typeface="Arial" pitchFamily="34" charset="0"/>
                              </a:rPr>
                              <m:t>−</m:t>
                            </m:r>
                            <m:r>
                              <m:rPr>
                                <m:nor/>
                              </m:rPr>
                              <a:rPr lang="en-US" sz="2900" dirty="0">
                                <a:solidFill>
                                  <a:schemeClr val="tx1"/>
                                </a:solidFill>
                                <a:latin typeface="Cambria Math"/>
                                <a:ea typeface="ＭＳ Ｐゴシック" pitchFamily="34" charset="-128"/>
                                <a:cs typeface="Arial" panose="020B0604020202020204" pitchFamily="34" charset="0"/>
                              </a:rPr>
                              <m:t>predicted</m:t>
                            </m:r>
                            <m:r>
                              <a:rPr lang="en-US" sz="2900" i="1" dirty="0">
                                <a:solidFill>
                                  <a:schemeClr val="tx1"/>
                                </a:solidFill>
                                <a:latin typeface="Cambria Math"/>
                                <a:ea typeface="ＭＳ Ｐゴシック" pitchFamily="34" charset="-128"/>
                                <a:cs typeface="Arial" pitchFamily="34" charset="0"/>
                              </a:rPr>
                              <m:t> </m:t>
                            </m:r>
                            <m:r>
                              <a:rPr lang="en-US" sz="2900" i="1" dirty="0">
                                <a:solidFill>
                                  <a:schemeClr val="tx1"/>
                                </a:solidFill>
                                <a:latin typeface="Cambria Math"/>
                                <a:ea typeface="ＭＳ Ｐゴシック" pitchFamily="34" charset="-128"/>
                                <a:cs typeface="Arial" pitchFamily="34" charset="0"/>
                              </a:rPr>
                              <m:t>𝑦</m:t>
                            </m:r>
                          </m:e>
                        </m:mr>
                        <m:mr>
                          <m:e/>
                          <m:e>
                            <m:r>
                              <a:rPr lang="en-US" sz="2900" i="1" dirty="0">
                                <a:solidFill>
                                  <a:schemeClr val="tx1"/>
                                </a:solidFill>
                                <a:latin typeface="Cambria Math"/>
                                <a:ea typeface="ＭＳ Ｐゴシック" pitchFamily="34" charset="-128"/>
                                <a:cs typeface="Arial" pitchFamily="34" charset="0"/>
                              </a:rPr>
                              <m:t>=</m:t>
                            </m:r>
                          </m:e>
                          <m:e>
                            <m:r>
                              <a:rPr lang="en-US" sz="2900" i="1" dirty="0">
                                <a:solidFill>
                                  <a:schemeClr val="tx1"/>
                                </a:solidFill>
                                <a:latin typeface="Cambria Math"/>
                                <a:ea typeface="ＭＳ Ｐゴシック" pitchFamily="34" charset="-128"/>
                                <a:cs typeface="Arial" pitchFamily="34" charset="0"/>
                              </a:rPr>
                              <m:t>𝑦</m:t>
                            </m:r>
                            <m:r>
                              <a:rPr lang="en-US" sz="2900" i="1" dirty="0">
                                <a:solidFill>
                                  <a:schemeClr val="tx1"/>
                                </a:solidFill>
                                <a:latin typeface="Cambria Math"/>
                                <a:ea typeface="ＭＳ Ｐゴシック" pitchFamily="34" charset="-128"/>
                                <a:cs typeface="Arial" pitchFamily="34" charset="0"/>
                              </a:rPr>
                              <m:t>−</m:t>
                            </m:r>
                            <m:acc>
                              <m:accPr>
                                <m:chr m:val="̂"/>
                                <m:ctrlPr>
                                  <a:rPr lang="en-US" sz="2900" i="1" dirty="0">
                                    <a:solidFill>
                                      <a:schemeClr val="tx1"/>
                                    </a:solidFill>
                                    <a:latin typeface="Cambria Math" panose="02040503050406030204" pitchFamily="18" charset="0"/>
                                    <a:ea typeface="ＭＳ Ｐゴシック" pitchFamily="34" charset="-128"/>
                                    <a:cs typeface="Arial" pitchFamily="34" charset="0"/>
                                  </a:rPr>
                                </m:ctrlPr>
                              </m:accPr>
                              <m:e>
                                <m:r>
                                  <a:rPr lang="en-US" sz="2900" i="1" dirty="0">
                                    <a:solidFill>
                                      <a:schemeClr val="tx1"/>
                                    </a:solidFill>
                                    <a:latin typeface="Cambria Math"/>
                                    <a:ea typeface="ＭＳ Ｐゴシック" pitchFamily="34" charset="-128"/>
                                    <a:cs typeface="Arial" pitchFamily="34" charset="0"/>
                                  </a:rPr>
                                  <m:t>𝑦</m:t>
                                </m:r>
                              </m:e>
                            </m:acc>
                          </m:e>
                        </m:mr>
                      </m:m>
                    </m:oMath>
                  </m:oMathPara>
                </a14:m>
                <a:endParaRPr lang="en-US" sz="2900" dirty="0">
                  <a:solidFill>
                    <a:schemeClr val="tx1"/>
                  </a:solidFill>
                  <a:latin typeface="Arial" pitchFamily="34" charset="0"/>
                  <a:ea typeface="ＭＳ Ｐゴシック" pitchFamily="34" charset="-128"/>
                  <a:cs typeface="Arial" pitchFamily="34" charset="0"/>
                </a:endParaRPr>
              </a:p>
              <a:p>
                <a:pPr marL="68580" indent="0" fontAlgn="auto">
                  <a:spcAft>
                    <a:spcPts val="1200"/>
                  </a:spcAft>
                  <a:buNone/>
                </a:pPr>
                <a:r>
                  <a:rPr lang="en-US" sz="2800" dirty="0">
                    <a:solidFill>
                      <a:schemeClr val="tx1"/>
                    </a:solidFill>
                    <a:latin typeface="Arial" pitchFamily="34" charset="0"/>
                    <a:ea typeface="ＭＳ Ｐゴシック" pitchFamily="34" charset="-128"/>
                    <a:cs typeface="Arial" pitchFamily="34" charset="0"/>
                  </a:rPr>
                  <a:t>Residuals represent “leftover" variation in the response after fitting the regression line.</a:t>
                </a:r>
              </a:p>
              <a:p>
                <a:pPr fontAlgn="auto">
                  <a:spcAft>
                    <a:spcPts val="1200"/>
                  </a:spcAft>
                </a:pPr>
                <a:endParaRPr lang="en-US" sz="3000" dirty="0">
                  <a:solidFill>
                    <a:schemeClr val="tx1"/>
                  </a:solidFill>
                  <a:latin typeface="Arial" pitchFamily="34" charset="0"/>
                  <a:ea typeface="ＭＳ Ｐゴシック" pitchFamily="34" charset="-128"/>
                  <a:cs typeface="Arial" pitchFamily="34" charset="0"/>
                </a:endParaRPr>
              </a:p>
            </p:txBody>
          </p:sp>
        </mc:Choice>
        <mc:Fallback xmlns="">
          <p:sp>
            <p:nvSpPr>
              <p:cNvPr id="15" name="Rectangle 3"/>
              <p:cNvSpPr txBox="1">
                <a:spLocks noRot="1" noChangeAspect="1" noMove="1" noResize="1" noEditPoints="1" noAdjustHandles="1" noChangeArrowheads="1" noChangeShapeType="1" noTextEdit="1"/>
              </p:cNvSpPr>
              <p:nvPr/>
            </p:nvSpPr>
            <p:spPr>
              <a:xfrm>
                <a:off x="51246" y="1641771"/>
                <a:ext cx="5052747" cy="4897923"/>
              </a:xfrm>
              <a:prstGeom prst="rect">
                <a:avLst/>
              </a:prstGeom>
              <a:blipFill>
                <a:blip r:embed="rId2"/>
                <a:stretch>
                  <a:fillRect t="-2326" r="-300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44EB02C-E687-6048-9BA4-7FE2B4452649}"/>
              </a:ext>
            </a:extLst>
          </p:cNvPr>
          <p:cNvCxnSpPr>
            <a:cxnSpLocks/>
          </p:cNvCxnSpPr>
          <p:nvPr/>
        </p:nvCxnSpPr>
        <p:spPr>
          <a:xfrm>
            <a:off x="51246" y="4468067"/>
            <a:ext cx="5052747"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756EF4C-E039-E241-B5DC-64550270BF83}"/>
              </a:ext>
            </a:extLst>
          </p:cNvPr>
          <p:cNvCxnSpPr>
            <a:cxnSpLocks/>
          </p:cNvCxnSpPr>
          <p:nvPr/>
        </p:nvCxnSpPr>
        <p:spPr>
          <a:xfrm>
            <a:off x="51246" y="1561005"/>
            <a:ext cx="5052747"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pic>
        <p:nvPicPr>
          <p:cNvPr id="3" name="Picture 2" descr="A scatterplot of energy expenditure and physical activity. The graph plots energy expenditure in kilocalories per day on the vertical axis, ranging from 1,500 to 5,000 in increments of 500, versus C P M per day on the horizontal axis, ranging from 300 to 750 in increments of 50. Thirty-four points representing subjects are plotted in a wide, loose cluster that rises slightly diagonally between 300 and 700 on the horizontal axis and 1,750 and 4,500 on the vertical. A regression line rises through the center of the cluster from (300, 2,750) through (750, 3,250). Three points are highlighted, Subject 1 at (700, 2,800), Subject 2 at (640, 4,500) and Subject 11 at (430, 2,500). A dashed vertical segment is drawn from Subject 11 to the regression line above. This is the residual for Subject 11. All values estimated.">
            <a:extLst>
              <a:ext uri="{FF2B5EF4-FFF2-40B4-BE49-F238E27FC236}">
                <a16:creationId xmlns:a16="http://schemas.microsoft.com/office/drawing/2014/main" id="{8A576A54-6F9D-984C-9074-2AB923DFE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793" y="1646773"/>
            <a:ext cx="3848842" cy="2744048"/>
          </a:xfrm>
          <a:prstGeom prst="rect">
            <a:avLst/>
          </a:prstGeom>
        </p:spPr>
      </p:pic>
      <p:sp>
        <p:nvSpPr>
          <p:cNvPr id="4" name="TextBox 3">
            <a:extLst>
              <a:ext uri="{FF2B5EF4-FFF2-40B4-BE49-F238E27FC236}">
                <a16:creationId xmlns:a16="http://schemas.microsoft.com/office/drawing/2014/main" id="{904A9CA7-729A-DF42-9982-2CB938DBF453}"/>
              </a:ext>
            </a:extLst>
          </p:cNvPr>
          <p:cNvSpPr txBox="1"/>
          <p:nvPr/>
        </p:nvSpPr>
        <p:spPr>
          <a:xfrm>
            <a:off x="5202793" y="4390821"/>
            <a:ext cx="3763478" cy="1815882"/>
          </a:xfrm>
          <a:prstGeom prst="rect">
            <a:avLst/>
          </a:prstGeom>
          <a:noFill/>
        </p:spPr>
        <p:txBody>
          <a:bodyPr wrap="square" rtlCol="0">
            <a:spAutoFit/>
          </a:bodyPr>
          <a:lstStyle/>
          <a:p>
            <a:r>
              <a:rPr lang="en-CA" sz="1600" b="1" dirty="0"/>
              <a:t>Example 5.5: </a:t>
            </a:r>
            <a:r>
              <a:rPr lang="en-CA" sz="1600" dirty="0"/>
              <a:t>researchers measured physical activity of 34 subjects, in mean counts per minute per day (CPM/d), using wearable accelerometers (</a:t>
            </a:r>
            <a:r>
              <a:rPr lang="en-CA" sz="1600" dirty="0" err="1"/>
              <a:t>fitbits</a:t>
            </a:r>
            <a:r>
              <a:rPr lang="en-CA" sz="1600" dirty="0"/>
              <a:t>). They also measured the total energy expenditure in kilocalories per day (kcal/d) for each subject.</a:t>
            </a:r>
            <a:endParaRPr lang="en-US" sz="1600" dirty="0"/>
          </a:p>
        </p:txBody>
      </p:sp>
      <p:sp>
        <p:nvSpPr>
          <p:cNvPr id="8" name="Rectangle 7">
            <a:extLst>
              <a:ext uri="{FF2B5EF4-FFF2-40B4-BE49-F238E27FC236}">
                <a16:creationId xmlns:a16="http://schemas.microsoft.com/office/drawing/2014/main" id="{D30B9E2A-2A3D-AA41-86BA-9D916261A9CC}"/>
              </a:ext>
            </a:extLst>
          </p:cNvPr>
          <p:cNvSpPr/>
          <p:nvPr/>
        </p:nvSpPr>
        <p:spPr>
          <a:xfrm>
            <a:off x="5140937" y="1403927"/>
            <a:ext cx="3947642" cy="496916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52079" y="421801"/>
            <a:ext cx="8229600" cy="1143000"/>
          </a:xfrm>
        </p:spPr>
        <p:txBody>
          <a:bodyPr>
            <a:normAutofit/>
          </a:bodyPr>
          <a:lstStyle/>
          <a:p>
            <a:r>
              <a:rPr lang="en-US" sz="4400" dirty="0">
                <a:latin typeface="Gill Sans"/>
              </a:rPr>
              <a:t>Residuals (2 of 2)</a:t>
            </a:r>
          </a:p>
        </p:txBody>
      </p:sp>
      <p:sp>
        <p:nvSpPr>
          <p:cNvPr id="3" name="Content Placeholder 2">
            <a:extLst>
              <a:ext uri="{FF2B5EF4-FFF2-40B4-BE49-F238E27FC236}">
                <a16:creationId xmlns:a16="http://schemas.microsoft.com/office/drawing/2014/main" id="{AB86E53B-4E5B-5D45-9636-850FFA3432B7}"/>
              </a:ext>
            </a:extLst>
          </p:cNvPr>
          <p:cNvSpPr>
            <a:spLocks noGrp="1"/>
          </p:cNvSpPr>
          <p:nvPr>
            <p:ph idx="1"/>
          </p:nvPr>
        </p:nvSpPr>
        <p:spPr>
          <a:xfrm>
            <a:off x="0" y="1815827"/>
            <a:ext cx="5221072" cy="4620347"/>
          </a:xfrm>
        </p:spPr>
        <p:txBody>
          <a:bodyPr>
            <a:noAutofit/>
          </a:bodyPr>
          <a:lstStyle/>
          <a:p>
            <a:pPr marL="0" indent="0">
              <a:buNone/>
            </a:pPr>
            <a:r>
              <a:rPr lang="en-US" sz="2000" dirty="0">
                <a:latin typeface="Arial" pitchFamily="34" charset="0"/>
                <a:ea typeface="ＭＳ Ｐゴシック" pitchFamily="34" charset="-128"/>
                <a:cs typeface="Arial" pitchFamily="34" charset="0"/>
              </a:rPr>
              <a:t>The residuals from the least-squares line have a special property: </a:t>
            </a:r>
            <a:r>
              <a:rPr lang="en-US" sz="2000" b="1" dirty="0">
                <a:latin typeface="Arial" pitchFamily="34" charset="0"/>
                <a:ea typeface="ＭＳ Ｐゴシック" pitchFamily="34" charset="-128"/>
                <a:cs typeface="Arial" pitchFamily="34" charset="0"/>
              </a:rPr>
              <a:t>the mean of the least-squares residuals is always zero</a:t>
            </a:r>
            <a:r>
              <a:rPr lang="en-US" sz="2000" dirty="0">
                <a:latin typeface="Arial" pitchFamily="34" charset="0"/>
                <a:ea typeface="ＭＳ Ｐゴシック" pitchFamily="34" charset="-128"/>
                <a:cs typeface="Arial" pitchFamily="34" charset="0"/>
              </a:rPr>
              <a:t>.</a:t>
            </a:r>
          </a:p>
          <a:p>
            <a:pPr marL="0" indent="0">
              <a:buNone/>
            </a:pPr>
            <a:endParaRPr lang="en-US" sz="2000" dirty="0">
              <a:latin typeface="Arial" pitchFamily="34" charset="0"/>
              <a:ea typeface="ＭＳ Ｐゴシック" pitchFamily="34" charset="-128"/>
              <a:cs typeface="Arial" pitchFamily="34" charset="0"/>
            </a:endParaRPr>
          </a:p>
          <a:p>
            <a:pPr marL="68580" indent="0" fontAlgn="auto">
              <a:spcAft>
                <a:spcPts val="1200"/>
              </a:spcAft>
              <a:buNone/>
            </a:pPr>
            <a:r>
              <a:rPr lang="en-US" sz="2000" b="1" cap="all" dirty="0">
                <a:latin typeface="Arial" pitchFamily="34" charset="0"/>
                <a:ea typeface="ＭＳ Ｐゴシック" pitchFamily="34" charset="-128"/>
                <a:cs typeface="Arial" pitchFamily="34" charset="0"/>
              </a:rPr>
              <a:t>Residual plots</a:t>
            </a:r>
          </a:p>
          <a:p>
            <a:pPr marL="442913" indent="-373063" fontAlgn="auto">
              <a:lnSpc>
                <a:spcPct val="110000"/>
              </a:lnSpc>
              <a:spcAft>
                <a:spcPts val="1200"/>
              </a:spcAft>
            </a:pPr>
            <a:r>
              <a:rPr lang="en-US" sz="2000" dirty="0">
                <a:latin typeface="Arial" pitchFamily="34" charset="0"/>
                <a:ea typeface="ＭＳ Ｐゴシック" pitchFamily="34" charset="-128"/>
                <a:cs typeface="Arial" pitchFamily="34" charset="0"/>
              </a:rPr>
              <a:t>A </a:t>
            </a:r>
            <a:r>
              <a:rPr lang="en-US" sz="2000" dirty="0">
                <a:solidFill>
                  <a:srgbClr val="A40000"/>
                </a:solidFill>
                <a:latin typeface="Arial" pitchFamily="34" charset="0"/>
                <a:ea typeface="ＭＳ Ｐゴシック" pitchFamily="34" charset="-128"/>
                <a:cs typeface="Arial" pitchFamily="34" charset="0"/>
              </a:rPr>
              <a:t>residual plot </a:t>
            </a:r>
            <a:r>
              <a:rPr lang="en-US" sz="2000" dirty="0">
                <a:latin typeface="Arial" pitchFamily="34" charset="0"/>
                <a:ea typeface="ＭＳ Ｐゴシック" pitchFamily="34" charset="-128"/>
                <a:cs typeface="Arial" pitchFamily="34" charset="0"/>
              </a:rPr>
              <a:t>is a scatterplot of the regression residuals against the explanatory variable.</a:t>
            </a:r>
          </a:p>
          <a:p>
            <a:pPr marL="442913" indent="-373063" fontAlgn="auto">
              <a:lnSpc>
                <a:spcPct val="110000"/>
              </a:lnSpc>
              <a:spcAft>
                <a:spcPts val="1200"/>
              </a:spcAft>
            </a:pPr>
            <a:r>
              <a:rPr lang="en-US" sz="2000" dirty="0">
                <a:latin typeface="Arial" pitchFamily="34" charset="0"/>
                <a:ea typeface="ＭＳ Ｐゴシック" pitchFamily="34" charset="-128"/>
                <a:cs typeface="Arial" pitchFamily="34" charset="0"/>
              </a:rPr>
              <a:t>Residual plots help us assess how well a regression line fits the data.</a:t>
            </a:r>
          </a:p>
          <a:p>
            <a:pPr marL="442913" indent="-373063" fontAlgn="auto">
              <a:lnSpc>
                <a:spcPct val="110000"/>
              </a:lnSpc>
              <a:spcAft>
                <a:spcPts val="1200"/>
              </a:spcAft>
            </a:pPr>
            <a:r>
              <a:rPr lang="en-US" sz="2000" dirty="0">
                <a:latin typeface="Arial" pitchFamily="34" charset="0"/>
                <a:ea typeface="ＭＳ Ｐゴシック" pitchFamily="34" charset="-128"/>
                <a:cs typeface="Arial" pitchFamily="34" charset="0"/>
              </a:rPr>
              <a:t>Look for a “random” scatter around zero.</a:t>
            </a:r>
          </a:p>
        </p:txBody>
      </p:sp>
      <p:cxnSp>
        <p:nvCxnSpPr>
          <p:cNvPr id="10" name="Straight Connector 9">
            <a:extLst>
              <a:ext uri="{FF2B5EF4-FFF2-40B4-BE49-F238E27FC236}">
                <a16:creationId xmlns:a16="http://schemas.microsoft.com/office/drawing/2014/main" id="{468CF7E2-7D43-D44E-96A7-C8BCBD195BFE}"/>
              </a:ext>
            </a:extLst>
          </p:cNvPr>
          <p:cNvCxnSpPr>
            <a:cxnSpLocks/>
          </p:cNvCxnSpPr>
          <p:nvPr/>
        </p:nvCxnSpPr>
        <p:spPr>
          <a:xfrm>
            <a:off x="78192" y="1727544"/>
            <a:ext cx="5651168"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5898DA-696F-204E-A401-8D95FA8C1DFC}"/>
              </a:ext>
            </a:extLst>
          </p:cNvPr>
          <p:cNvCxnSpPr>
            <a:cxnSpLocks/>
          </p:cNvCxnSpPr>
          <p:nvPr/>
        </p:nvCxnSpPr>
        <p:spPr>
          <a:xfrm>
            <a:off x="78192" y="6320261"/>
            <a:ext cx="5651168"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pic>
        <p:nvPicPr>
          <p:cNvPr id="4" name="Picture 3" descr="A residual plot of energy expenditure and physical activity. The graph plots residual on the vertical axis, ranging from negative 1,000 to 1,500 in increments of 500, versus C P M per day on the horizontal axis, ranging from 300 to 750 in increments of 50. Thirty-four points representing subjects are plotted in a wide, loose cluster between 300 and 700 on the horizontal axis and negative 900 and 1,400 on the vertical. Two points are highlighted, Subject 1 at (700, negative 375) and Subject 2 at (640, 1,385). A horizontal line at y = 0 passes through the center of the cluster. The residuals always have mean 0. All values estimated.">
            <a:extLst>
              <a:ext uri="{FF2B5EF4-FFF2-40B4-BE49-F238E27FC236}">
                <a16:creationId xmlns:a16="http://schemas.microsoft.com/office/drawing/2014/main" id="{28A09970-2090-6B45-A324-E7B71ECD2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469" y="1908760"/>
            <a:ext cx="4127403" cy="2954190"/>
          </a:xfrm>
          <a:prstGeom prst="rect">
            <a:avLst/>
          </a:prstGeom>
        </p:spPr>
      </p:pic>
    </p:spTree>
    <p:extLst>
      <p:ext uri="{BB962C8B-B14F-4D97-AF65-F5344CB8AC3E}">
        <p14:creationId xmlns:p14="http://schemas.microsoft.com/office/powerpoint/2010/main" val="146790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a:xfrm>
            <a:off x="685800" y="547317"/>
            <a:ext cx="7772400" cy="914400"/>
          </a:xfrm>
        </p:spPr>
        <p:txBody>
          <a:bodyPr/>
          <a:lstStyle/>
          <a:p>
            <a:pPr eaLnBrk="1" hangingPunct="1"/>
            <a:r>
              <a:rPr lang="en-US" dirty="0">
                <a:solidFill>
                  <a:srgbClr val="12345A"/>
                </a:solidFill>
                <a:latin typeface="Gill Sans" charset="0"/>
                <a:ea typeface="ＭＳ Ｐゴシック" pitchFamily="34" charset="-128"/>
              </a:rPr>
              <a:t>In Chapter 5, we cover …</a:t>
            </a:r>
          </a:p>
        </p:txBody>
      </p:sp>
      <p:sp>
        <p:nvSpPr>
          <p:cNvPr id="12292" name="Rectangle 3"/>
          <p:cNvSpPr>
            <a:spLocks noGrp="1" noChangeArrowheads="1"/>
          </p:cNvSpPr>
          <p:nvPr>
            <p:ph idx="1"/>
          </p:nvPr>
        </p:nvSpPr>
        <p:spPr>
          <a:xfrm>
            <a:off x="609600" y="1669886"/>
            <a:ext cx="8302625" cy="5111153"/>
          </a:xfrm>
        </p:spPr>
        <p:txBody>
          <a:bodyPr>
            <a:normAutofit fontScale="92500" lnSpcReduction="10000"/>
          </a:bodyPr>
          <a:lstStyle/>
          <a:p>
            <a:pPr marL="361950" indent="-361950">
              <a:spcAft>
                <a:spcPts val="1200"/>
              </a:spcAft>
            </a:pPr>
            <a:r>
              <a:rPr lang="en-US" sz="3000" dirty="0">
                <a:latin typeface="Arial" pitchFamily="34" charset="0"/>
                <a:ea typeface="ＭＳ Ｐゴシック" pitchFamily="34" charset="-128"/>
                <a:cs typeface="Arial" pitchFamily="34" charset="0"/>
              </a:rPr>
              <a:t>Regression lines</a:t>
            </a:r>
          </a:p>
          <a:p>
            <a:pPr marL="361950" indent="-361950">
              <a:spcAft>
                <a:spcPts val="1200"/>
              </a:spcAft>
            </a:pPr>
            <a:r>
              <a:rPr lang="en-US" sz="3000" dirty="0">
                <a:latin typeface="Arial" pitchFamily="34" charset="0"/>
                <a:ea typeface="ＭＳ Ｐゴシック" pitchFamily="34" charset="-128"/>
                <a:cs typeface="Arial" pitchFamily="34" charset="0"/>
              </a:rPr>
              <a:t>The least-squares regression line</a:t>
            </a:r>
          </a:p>
          <a:p>
            <a:pPr marL="361950" indent="-361950">
              <a:spcAft>
                <a:spcPts val="1200"/>
              </a:spcAft>
            </a:pPr>
            <a:r>
              <a:rPr lang="en-US" sz="3000" dirty="0">
                <a:latin typeface="Arial" pitchFamily="34" charset="0"/>
                <a:ea typeface="ＭＳ Ｐゴシック" pitchFamily="34" charset="-128"/>
                <a:cs typeface="Arial" pitchFamily="34" charset="0"/>
              </a:rPr>
              <a:t>Example in Python</a:t>
            </a:r>
          </a:p>
          <a:p>
            <a:pPr marL="361950" indent="-361950">
              <a:spcAft>
                <a:spcPts val="1200"/>
              </a:spcAft>
            </a:pPr>
            <a:r>
              <a:rPr lang="en-US" sz="3000" dirty="0">
                <a:latin typeface="Arial" pitchFamily="34" charset="0"/>
                <a:ea typeface="ＭＳ Ｐゴシック" pitchFamily="34" charset="-128"/>
                <a:cs typeface="Arial" pitchFamily="34" charset="0"/>
              </a:rPr>
              <a:t>Facts about least-squares regression</a:t>
            </a:r>
          </a:p>
          <a:p>
            <a:pPr marL="361950" indent="-361950">
              <a:spcAft>
                <a:spcPts val="1200"/>
              </a:spcAft>
            </a:pPr>
            <a:r>
              <a:rPr lang="en-US" sz="3000" dirty="0">
                <a:latin typeface="Arial" pitchFamily="34" charset="0"/>
                <a:ea typeface="ＭＳ Ｐゴシック" pitchFamily="34" charset="-128"/>
                <a:cs typeface="Arial" pitchFamily="34" charset="0"/>
              </a:rPr>
              <a:t>Residuals</a:t>
            </a:r>
          </a:p>
          <a:p>
            <a:pPr marL="361950" indent="-361950">
              <a:spcAft>
                <a:spcPts val="1200"/>
              </a:spcAft>
            </a:pPr>
            <a:r>
              <a:rPr lang="en-US" sz="3000" dirty="0">
                <a:latin typeface="Arial" pitchFamily="34" charset="0"/>
                <a:ea typeface="ＭＳ Ｐゴシック" pitchFamily="34" charset="-128"/>
                <a:cs typeface="Arial" pitchFamily="34" charset="0"/>
              </a:rPr>
              <a:t>Outliers and influential observations</a:t>
            </a:r>
          </a:p>
          <a:p>
            <a:pPr marL="361950" indent="-361950">
              <a:spcAft>
                <a:spcPts val="1200"/>
              </a:spcAft>
            </a:pPr>
            <a:r>
              <a:rPr lang="en-US" sz="3000" dirty="0">
                <a:latin typeface="Arial" pitchFamily="34" charset="0"/>
                <a:ea typeface="ＭＳ Ｐゴシック" pitchFamily="34" charset="-128"/>
                <a:cs typeface="Arial" pitchFamily="34" charset="0"/>
              </a:rPr>
              <a:t>Cautions about correlation and regression</a:t>
            </a:r>
          </a:p>
          <a:p>
            <a:pPr marL="361950" indent="-361950">
              <a:spcAft>
                <a:spcPts val="1200"/>
              </a:spcAft>
            </a:pPr>
            <a:r>
              <a:rPr lang="en-US" sz="3000" dirty="0">
                <a:latin typeface="Arial" pitchFamily="34" charset="0"/>
                <a:ea typeface="ＭＳ Ｐゴシック" pitchFamily="34" charset="-128"/>
                <a:cs typeface="Arial" pitchFamily="34" charset="0"/>
              </a:rPr>
              <a:t>Association does not imply causation</a:t>
            </a:r>
          </a:p>
          <a:p>
            <a:pPr marL="0" indent="0">
              <a:spcAft>
                <a:spcPts val="1200"/>
              </a:spcAft>
              <a:buNone/>
            </a:pPr>
            <a:endParaRPr lang="en-US" sz="300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352703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Graphical user interface, text, application, chat or text message&#10;&#10;Description automatically generated">
            <a:extLst>
              <a:ext uri="{FF2B5EF4-FFF2-40B4-BE49-F238E27FC236}">
                <a16:creationId xmlns:a16="http://schemas.microsoft.com/office/drawing/2014/main" id="{762628B4-048C-B640-BC88-3E094412E3E5}"/>
              </a:ext>
            </a:extLst>
          </p:cNvPr>
          <p:cNvPicPr>
            <a:picLocks noChangeAspect="1"/>
          </p:cNvPicPr>
          <p:nvPr/>
        </p:nvPicPr>
        <p:blipFill>
          <a:blip r:embed="rId2"/>
          <a:stretch>
            <a:fillRect/>
          </a:stretch>
        </p:blipFill>
        <p:spPr>
          <a:xfrm>
            <a:off x="122842" y="5651089"/>
            <a:ext cx="5345085" cy="976506"/>
          </a:xfrm>
          <a:prstGeom prst="rect">
            <a:avLst/>
          </a:prstGeom>
        </p:spPr>
      </p:pic>
      <p:pic>
        <p:nvPicPr>
          <p:cNvPr id="23" name="Picture 22" descr="Chart, scatter chart&#10;&#10;Description automatically generated">
            <a:extLst>
              <a:ext uri="{FF2B5EF4-FFF2-40B4-BE49-F238E27FC236}">
                <a16:creationId xmlns:a16="http://schemas.microsoft.com/office/drawing/2014/main" id="{776AC6BF-8256-4D4A-98B6-78AEBA1AD810}"/>
              </a:ext>
            </a:extLst>
          </p:cNvPr>
          <p:cNvPicPr>
            <a:picLocks noChangeAspect="1"/>
          </p:cNvPicPr>
          <p:nvPr/>
        </p:nvPicPr>
        <p:blipFill>
          <a:blip r:embed="rId3"/>
          <a:stretch>
            <a:fillRect/>
          </a:stretch>
        </p:blipFill>
        <p:spPr>
          <a:xfrm>
            <a:off x="85894" y="572656"/>
            <a:ext cx="5345085" cy="5178759"/>
          </a:xfrm>
          <a:prstGeom prst="rect">
            <a:avLst/>
          </a:prstGeom>
        </p:spPr>
      </p:pic>
      <p:sp>
        <p:nvSpPr>
          <p:cNvPr id="2" name="Title 1">
            <a:extLst>
              <a:ext uri="{FF2B5EF4-FFF2-40B4-BE49-F238E27FC236}">
                <a16:creationId xmlns:a16="http://schemas.microsoft.com/office/drawing/2014/main" id="{530931C6-62BB-D241-A9BB-8C1BD9B0B804}"/>
              </a:ext>
            </a:extLst>
          </p:cNvPr>
          <p:cNvSpPr>
            <a:spLocks noGrp="1"/>
          </p:cNvSpPr>
          <p:nvPr>
            <p:ph type="title"/>
          </p:nvPr>
        </p:nvSpPr>
        <p:spPr>
          <a:xfrm>
            <a:off x="170873" y="166257"/>
            <a:ext cx="8229600" cy="424688"/>
          </a:xfrm>
        </p:spPr>
        <p:txBody>
          <a:bodyPr>
            <a:normAutofit fontScale="90000"/>
          </a:bodyPr>
          <a:lstStyle/>
          <a:p>
            <a:r>
              <a:rPr lang="en-US" sz="3200" dirty="0"/>
              <a:t>Example 5.5 in Python</a:t>
            </a:r>
          </a:p>
        </p:txBody>
      </p:sp>
      <p:sp>
        <p:nvSpPr>
          <p:cNvPr id="4" name="Rectangle 3">
            <a:extLst>
              <a:ext uri="{FF2B5EF4-FFF2-40B4-BE49-F238E27FC236}">
                <a16:creationId xmlns:a16="http://schemas.microsoft.com/office/drawing/2014/main" id="{80AD6802-4AE3-DF48-8036-2BD24E229655}"/>
              </a:ext>
            </a:extLst>
          </p:cNvPr>
          <p:cNvSpPr/>
          <p:nvPr/>
        </p:nvSpPr>
        <p:spPr>
          <a:xfrm>
            <a:off x="5763491" y="655597"/>
            <a:ext cx="3311236" cy="2062103"/>
          </a:xfrm>
          <a:prstGeom prst="rect">
            <a:avLst/>
          </a:prstGeom>
        </p:spPr>
        <p:txBody>
          <a:bodyPr wrap="square">
            <a:spAutoFit/>
          </a:bodyPr>
          <a:lstStyle/>
          <a:p>
            <a:r>
              <a:rPr lang="en-CA" sz="1600" b="1" dirty="0"/>
              <a:t>Example 5.5: </a:t>
            </a:r>
            <a:r>
              <a:rPr lang="en-CA" sz="1600" dirty="0"/>
              <a:t>researchers measured physical activity of 34 subjects, in mean counts per minute per day (CPM/d), using wearable accelerometers (</a:t>
            </a:r>
            <a:r>
              <a:rPr lang="en-CA" sz="1600" dirty="0" err="1"/>
              <a:t>fitbits</a:t>
            </a:r>
            <a:r>
              <a:rPr lang="en-CA" sz="1600" dirty="0"/>
              <a:t>). They also measured the total energy expenditure in kilocalories per day (kcal/d) for each subject.</a:t>
            </a:r>
            <a:endParaRPr lang="en-US" sz="1600" dirty="0"/>
          </a:p>
        </p:txBody>
      </p:sp>
      <p:sp>
        <p:nvSpPr>
          <p:cNvPr id="9" name="Rectangle 8">
            <a:extLst>
              <a:ext uri="{FF2B5EF4-FFF2-40B4-BE49-F238E27FC236}">
                <a16:creationId xmlns:a16="http://schemas.microsoft.com/office/drawing/2014/main" id="{701ABDC9-FF9F-BF44-946E-E74BFF5F9B91}"/>
              </a:ext>
            </a:extLst>
          </p:cNvPr>
          <p:cNvSpPr/>
          <p:nvPr/>
        </p:nvSpPr>
        <p:spPr>
          <a:xfrm>
            <a:off x="600364" y="6243782"/>
            <a:ext cx="1496291" cy="4710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7C8AAD-19C3-0A4B-9E79-74DCD26BCA61}"/>
              </a:ext>
            </a:extLst>
          </p:cNvPr>
          <p:cNvSpPr txBox="1"/>
          <p:nvPr/>
        </p:nvSpPr>
        <p:spPr>
          <a:xfrm>
            <a:off x="5394035" y="3386694"/>
            <a:ext cx="3836610" cy="307777"/>
          </a:xfrm>
          <a:prstGeom prst="rect">
            <a:avLst/>
          </a:prstGeom>
          <a:noFill/>
        </p:spPr>
        <p:txBody>
          <a:bodyPr wrap="square" rtlCol="0">
            <a:spAutoFit/>
          </a:bodyPr>
          <a:lstStyle/>
          <a:p>
            <a:r>
              <a:rPr lang="en-US" sz="1400" dirty="0"/>
              <a:t>energy expenditure = 2467.64 + 1.01(CPM/d)</a:t>
            </a:r>
          </a:p>
        </p:txBody>
      </p:sp>
      <p:cxnSp>
        <p:nvCxnSpPr>
          <p:cNvPr id="12" name="Straight Arrow Connector 11">
            <a:extLst>
              <a:ext uri="{FF2B5EF4-FFF2-40B4-BE49-F238E27FC236}">
                <a16:creationId xmlns:a16="http://schemas.microsoft.com/office/drawing/2014/main" id="{8934D08C-78D4-A641-8A2D-F29772E3ECCC}"/>
              </a:ext>
            </a:extLst>
          </p:cNvPr>
          <p:cNvCxnSpPr>
            <a:cxnSpLocks/>
          </p:cNvCxnSpPr>
          <p:nvPr/>
        </p:nvCxnSpPr>
        <p:spPr>
          <a:xfrm flipV="1">
            <a:off x="2096655" y="3857749"/>
            <a:ext cx="4516581" cy="262156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452A86-8735-904F-B165-1FE34EF40A08}"/>
              </a:ext>
            </a:extLst>
          </p:cNvPr>
          <p:cNvCxnSpPr>
            <a:cxnSpLocks/>
          </p:cNvCxnSpPr>
          <p:nvPr/>
        </p:nvCxnSpPr>
        <p:spPr>
          <a:xfrm flipV="1">
            <a:off x="3325091" y="3705957"/>
            <a:ext cx="2068944" cy="60742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20BF864-44EF-4C4B-8BB6-88F8B8D41CD1}"/>
              </a:ext>
            </a:extLst>
          </p:cNvPr>
          <p:cNvSpPr txBox="1"/>
          <p:nvPr/>
        </p:nvSpPr>
        <p:spPr>
          <a:xfrm>
            <a:off x="5430981" y="3050872"/>
            <a:ext cx="1781257" cy="338554"/>
          </a:xfrm>
          <a:prstGeom prst="rect">
            <a:avLst/>
          </a:prstGeom>
          <a:noFill/>
        </p:spPr>
        <p:txBody>
          <a:bodyPr wrap="none" rtlCol="0">
            <a:spAutoFit/>
          </a:bodyPr>
          <a:lstStyle/>
          <a:p>
            <a:r>
              <a:rPr lang="en-US" sz="1600" b="1" dirty="0"/>
              <a:t>Regression line:</a:t>
            </a:r>
          </a:p>
        </p:txBody>
      </p:sp>
      <p:sp>
        <p:nvSpPr>
          <p:cNvPr id="27" name="Rectangle 26">
            <a:extLst>
              <a:ext uri="{FF2B5EF4-FFF2-40B4-BE49-F238E27FC236}">
                <a16:creationId xmlns:a16="http://schemas.microsoft.com/office/drawing/2014/main" id="{0946242D-46A5-6A4D-BA80-ECA7516DE5DB}"/>
              </a:ext>
            </a:extLst>
          </p:cNvPr>
          <p:cNvSpPr/>
          <p:nvPr/>
        </p:nvSpPr>
        <p:spPr>
          <a:xfrm>
            <a:off x="5440215" y="3352798"/>
            <a:ext cx="3643748" cy="4710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96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7BC5C0-C8E5-934F-BE9B-D4DCE0DB0418}"/>
              </a:ext>
            </a:extLst>
          </p:cNvPr>
          <p:cNvSpPr txBox="1">
            <a:spLocks/>
          </p:cNvSpPr>
          <p:nvPr/>
        </p:nvSpPr>
        <p:spPr>
          <a:xfrm>
            <a:off x="170873" y="166257"/>
            <a:ext cx="8229600" cy="424688"/>
          </a:xfrm>
          <a:prstGeom prst="rect">
            <a:avLst/>
          </a:prstGeom>
        </p:spPr>
        <p:txBody>
          <a:bodyPr vert="horz" lIns="0" rIns="0" bIns="0" anchor="b">
            <a:normAutofit fontScale="9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spcAft>
                <a:spcPts val="0"/>
              </a:spcAft>
            </a:pPr>
            <a:r>
              <a:rPr lang="en-US" sz="3200"/>
              <a:t>Example 5.5 in Python</a:t>
            </a:r>
            <a:endParaRPr lang="en-US" sz="3200" dirty="0"/>
          </a:p>
        </p:txBody>
      </p:sp>
      <p:pic>
        <p:nvPicPr>
          <p:cNvPr id="7" name="Picture 6" descr="Chart, scatter chart&#10;&#10;Description automatically generated">
            <a:extLst>
              <a:ext uri="{FF2B5EF4-FFF2-40B4-BE49-F238E27FC236}">
                <a16:creationId xmlns:a16="http://schemas.microsoft.com/office/drawing/2014/main" id="{BB1E9C7E-9060-6249-B1CB-C85141C0DC6B}"/>
              </a:ext>
            </a:extLst>
          </p:cNvPr>
          <p:cNvPicPr>
            <a:picLocks noChangeAspect="1"/>
          </p:cNvPicPr>
          <p:nvPr/>
        </p:nvPicPr>
        <p:blipFill>
          <a:blip r:embed="rId2"/>
          <a:stretch>
            <a:fillRect/>
          </a:stretch>
        </p:blipFill>
        <p:spPr>
          <a:xfrm>
            <a:off x="57678" y="1034472"/>
            <a:ext cx="7127412" cy="5241059"/>
          </a:xfrm>
          <a:prstGeom prst="rect">
            <a:avLst/>
          </a:prstGeom>
        </p:spPr>
      </p:pic>
      <p:sp>
        <p:nvSpPr>
          <p:cNvPr id="8" name="TextBox 7">
            <a:extLst>
              <a:ext uri="{FF2B5EF4-FFF2-40B4-BE49-F238E27FC236}">
                <a16:creationId xmlns:a16="http://schemas.microsoft.com/office/drawing/2014/main" id="{11874978-8CCC-3E4E-A8E0-0320D7B0778E}"/>
              </a:ext>
            </a:extLst>
          </p:cNvPr>
          <p:cNvSpPr txBox="1"/>
          <p:nvPr/>
        </p:nvSpPr>
        <p:spPr>
          <a:xfrm>
            <a:off x="7185090" y="4525939"/>
            <a:ext cx="1646605" cy="369332"/>
          </a:xfrm>
          <a:prstGeom prst="rect">
            <a:avLst/>
          </a:prstGeom>
          <a:noFill/>
        </p:spPr>
        <p:txBody>
          <a:bodyPr wrap="none" rtlCol="0">
            <a:spAutoFit/>
          </a:bodyPr>
          <a:lstStyle/>
          <a:p>
            <a:r>
              <a:rPr lang="en-US" b="1" dirty="0"/>
              <a:t>Residual Plot</a:t>
            </a:r>
          </a:p>
        </p:txBody>
      </p:sp>
    </p:spTree>
    <p:extLst>
      <p:ext uri="{BB962C8B-B14F-4D97-AF65-F5344CB8AC3E}">
        <p14:creationId xmlns:p14="http://schemas.microsoft.com/office/powerpoint/2010/main" val="21624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497752"/>
            <a:ext cx="8229600" cy="1143000"/>
          </a:xfrm>
        </p:spPr>
        <p:txBody>
          <a:bodyPr/>
          <a:lstStyle/>
          <a:p>
            <a:r>
              <a:rPr lang="en-US" dirty="0">
                <a:latin typeface="Gill Sans"/>
              </a:rPr>
              <a:t>Influential observations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B1630E-BA48-3147-B0FB-8EE14961AA85}"/>
                  </a:ext>
                </a:extLst>
              </p:cNvPr>
              <p:cNvSpPr>
                <a:spLocks noGrp="1"/>
              </p:cNvSpPr>
              <p:nvPr>
                <p:ph idx="1"/>
              </p:nvPr>
            </p:nvSpPr>
            <p:spPr/>
            <p:txBody>
              <a:bodyPr>
                <a:normAutofit/>
              </a:bodyPr>
              <a:lstStyle/>
              <a:p>
                <a:pPr marL="442913" indent="-373063" fontAlgn="auto">
                  <a:spcAft>
                    <a:spcPts val="1200"/>
                  </a:spcAft>
                </a:pPr>
                <a:r>
                  <a:rPr lang="en-US" sz="2100" dirty="0">
                    <a:latin typeface="Arial" panose="020B0604020202020204" pitchFamily="34" charset="0"/>
                    <a:ea typeface="ＭＳ Ｐゴシック" pitchFamily="34" charset="-128"/>
                    <a:cs typeface="Arial" pitchFamily="34" charset="0"/>
                  </a:rPr>
                  <a:t>An observation is </a:t>
                </a:r>
                <a:r>
                  <a:rPr lang="en-US" sz="2100" dirty="0">
                    <a:solidFill>
                      <a:srgbClr val="A40000"/>
                    </a:solidFill>
                    <a:latin typeface="Arial" panose="020B0604020202020204" pitchFamily="34" charset="0"/>
                    <a:ea typeface="ＭＳ Ｐゴシック" pitchFamily="34" charset="-128"/>
                    <a:cs typeface="Arial" pitchFamily="34" charset="0"/>
                  </a:rPr>
                  <a:t>influential</a:t>
                </a:r>
                <a:r>
                  <a:rPr lang="en-US" sz="2100" dirty="0">
                    <a:solidFill>
                      <a:srgbClr val="D20000"/>
                    </a:solidFill>
                    <a:latin typeface="Arial" panose="020B0604020202020204" pitchFamily="34" charset="0"/>
                    <a:ea typeface="ＭＳ Ｐゴシック" pitchFamily="34" charset="-128"/>
                    <a:cs typeface="Arial" pitchFamily="34" charset="0"/>
                  </a:rPr>
                  <a:t> </a:t>
                </a:r>
                <a:r>
                  <a:rPr lang="en-US" sz="2100" dirty="0">
                    <a:latin typeface="Arial" pitchFamily="34" charset="0"/>
                    <a:ea typeface="ＭＳ Ｐゴシック" pitchFamily="34" charset="-128"/>
                    <a:cs typeface="Arial" pitchFamily="34" charset="0"/>
                  </a:rPr>
                  <a:t>for a statistical calculation if removing it would markedly change the result of the calculation.</a:t>
                </a:r>
              </a:p>
              <a:p>
                <a:pPr marL="442913" indent="-373063" fontAlgn="auto">
                  <a:spcAft>
                    <a:spcPts val="1200"/>
                  </a:spcAft>
                </a:pPr>
                <a:r>
                  <a:rPr lang="en-US" sz="2100" dirty="0">
                    <a:latin typeface="Arial" pitchFamily="34" charset="0"/>
                    <a:ea typeface="ＭＳ Ｐゴシック" pitchFamily="34" charset="-128"/>
                    <a:cs typeface="Arial" pitchFamily="34" charset="0"/>
                  </a:rPr>
                  <a:t>The result of a statistical calculation may be of little practical use if it depends strongly on a few influential observations.</a:t>
                </a:r>
              </a:p>
              <a:p>
                <a:pPr marL="442913" indent="-373063" fontAlgn="auto">
                  <a:spcAft>
                    <a:spcPts val="1200"/>
                  </a:spcAft>
                </a:pPr>
                <a:r>
                  <a:rPr lang="en-US" sz="2100" dirty="0">
                    <a:latin typeface="Arial" pitchFamily="34" charset="0"/>
                    <a:ea typeface="ＭＳ Ｐゴシック" pitchFamily="34" charset="-128"/>
                    <a:cs typeface="Arial" pitchFamily="34" charset="0"/>
                  </a:rPr>
                  <a:t>Points that are outliers, in either the </a:t>
                </a:r>
                <a14:m>
                  <m:oMath xmlns:m="http://schemas.openxmlformats.org/officeDocument/2006/math">
                    <m:r>
                      <a:rPr lang="en-US" sz="2100" i="1" dirty="0">
                        <a:latin typeface="Cambria Math"/>
                        <a:ea typeface="ＭＳ Ｐゴシック" pitchFamily="34" charset="-128"/>
                        <a:cs typeface="Arial" pitchFamily="34" charset="0"/>
                      </a:rPr>
                      <m:t>𝑥</m:t>
                    </m:r>
                  </m:oMath>
                </a14:m>
                <a:r>
                  <a:rPr lang="en-US" sz="2100" dirty="0">
                    <a:latin typeface="Arial" panose="020B0604020202020204" pitchFamily="34" charset="0"/>
                    <a:ea typeface="ＭＳ Ｐゴシック" pitchFamily="34" charset="-128"/>
                    <a:cs typeface="Arial" pitchFamily="34" charset="0"/>
                  </a:rPr>
                  <a:t> or the</a:t>
                </a:r>
                <a14:m>
                  <m:oMath xmlns:m="http://schemas.openxmlformats.org/officeDocument/2006/math">
                    <m:r>
                      <a:rPr lang="en-US" sz="2100" i="1" dirty="0">
                        <a:latin typeface="Cambria Math"/>
                        <a:ea typeface="ＭＳ Ｐゴシック" pitchFamily="34" charset="-128"/>
                        <a:cs typeface="Arial" pitchFamily="34" charset="0"/>
                      </a:rPr>
                      <m:t> </m:t>
                    </m:r>
                    <m:r>
                      <a:rPr lang="en-US" sz="2100" i="1" dirty="0">
                        <a:latin typeface="Cambria Math"/>
                        <a:ea typeface="ＭＳ Ｐゴシック" pitchFamily="34" charset="-128"/>
                        <a:cs typeface="Arial" pitchFamily="34" charset="0"/>
                      </a:rPr>
                      <m:t>𝑦</m:t>
                    </m:r>
                  </m:oMath>
                </a14:m>
                <a:r>
                  <a:rPr lang="en-US" sz="2100" dirty="0">
                    <a:latin typeface="Arial" panose="020B0604020202020204" pitchFamily="34" charset="0"/>
                    <a:ea typeface="ＭＳ Ｐゴシック" pitchFamily="34" charset="-128"/>
                    <a:cs typeface="Arial" pitchFamily="34" charset="0"/>
                  </a:rPr>
                  <a:t> direction of a scatterplot, are often influential for the correlation. </a:t>
                </a:r>
              </a:p>
              <a:p>
                <a:pPr marL="442913" indent="-373063" fontAlgn="auto">
                  <a:spcAft>
                    <a:spcPts val="1200"/>
                  </a:spcAft>
                </a:pPr>
                <a:r>
                  <a:rPr lang="en-CA" sz="2100" dirty="0">
                    <a:latin typeface="Arial" panose="020B0604020202020204" pitchFamily="34" charset="0"/>
                    <a:cs typeface="Arial" panose="020B0604020202020204" pitchFamily="34" charset="0"/>
                  </a:rPr>
                  <a:t>In the regression setting, however, not all outliers are influential.</a:t>
                </a:r>
              </a:p>
              <a:p>
                <a:pPr marL="442913" indent="-373063" fontAlgn="auto">
                  <a:spcAft>
                    <a:spcPts val="1200"/>
                  </a:spcAft>
                </a:pPr>
                <a:r>
                  <a:rPr lang="en-CA" sz="2100" dirty="0">
                    <a:latin typeface="Arial" panose="020B0604020202020204" pitchFamily="34" charset="0"/>
                    <a:cs typeface="Arial" panose="020B0604020202020204" pitchFamily="34" charset="0"/>
                  </a:rPr>
                  <a:t>The outlier has influence on the regression line is that it lies well above the regression line calculated from the other observations.</a:t>
                </a:r>
                <a:endParaRPr lang="en-US" sz="21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68B1630E-BA48-3147-B0FB-8EE14961AA85}"/>
                  </a:ext>
                </a:extLst>
              </p:cNvPr>
              <p:cNvSpPr>
                <a:spLocks noGrp="1" noRot="1" noChangeAspect="1" noMove="1" noResize="1" noEditPoints="1" noAdjustHandles="1" noChangeArrowheads="1" noChangeShapeType="1" noTextEdit="1"/>
              </p:cNvSpPr>
              <p:nvPr>
                <p:ph idx="1"/>
              </p:nvPr>
            </p:nvSpPr>
            <p:spPr>
              <a:blipFill>
                <a:blip r:embed="rId3"/>
                <a:stretch>
                  <a:fillRect t="-865" r="-1389"/>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74C45537-801B-3246-93FD-5A096C7DFB8F}"/>
              </a:ext>
            </a:extLst>
          </p:cNvPr>
          <p:cNvCxnSpPr>
            <a:cxnSpLocks/>
          </p:cNvCxnSpPr>
          <p:nvPr/>
        </p:nvCxnSpPr>
        <p:spPr>
          <a:xfrm>
            <a:off x="307731" y="1847088"/>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41D4FA-E865-F046-98C0-CE9B00D50843}"/>
              </a:ext>
            </a:extLst>
          </p:cNvPr>
          <p:cNvCxnSpPr>
            <a:cxnSpLocks/>
          </p:cNvCxnSpPr>
          <p:nvPr/>
        </p:nvCxnSpPr>
        <p:spPr>
          <a:xfrm>
            <a:off x="457200" y="6182918"/>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391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520418" y="66282"/>
            <a:ext cx="7772400" cy="1143000"/>
          </a:xfrm>
        </p:spPr>
        <p:txBody>
          <a:bodyPr/>
          <a:lstStyle/>
          <a:p>
            <a:pPr eaLnBrk="1" hangingPunct="1"/>
            <a:r>
              <a:rPr lang="en-US" sz="4000" dirty="0">
                <a:solidFill>
                  <a:srgbClr val="12345A"/>
                </a:solidFill>
                <a:latin typeface="Gill Sans" charset="0"/>
                <a:ea typeface="ＭＳ Ｐゴシック" pitchFamily="34" charset="-128"/>
              </a:rPr>
              <a:t>Outliers and influential points</a:t>
            </a:r>
          </a:p>
        </p:txBody>
      </p:sp>
      <p:sp>
        <p:nvSpPr>
          <p:cNvPr id="17" name="Rectangle 4"/>
          <p:cNvSpPr>
            <a:spLocks noChangeArrowheads="1"/>
          </p:cNvSpPr>
          <p:nvPr/>
        </p:nvSpPr>
        <p:spPr bwMode="auto">
          <a:xfrm>
            <a:off x="219111" y="1371600"/>
            <a:ext cx="6016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r>
              <a:rPr lang="en-US" sz="2000" b="1" cap="all" dirty="0">
                <a:cs typeface="Arial" pitchFamily="34" charset="0"/>
              </a:rPr>
              <a:t>Physical Activity and Weight Loss</a:t>
            </a:r>
          </a:p>
        </p:txBody>
      </p:sp>
      <p:pic>
        <p:nvPicPr>
          <p:cNvPr id="4" name="Picture 3" descr="Chart, scatter chart&#10;&#10;Description automatically generated">
            <a:extLst>
              <a:ext uri="{FF2B5EF4-FFF2-40B4-BE49-F238E27FC236}">
                <a16:creationId xmlns:a16="http://schemas.microsoft.com/office/drawing/2014/main" id="{CE4ACC01-0D75-E444-A6C5-778DE611BDB7}"/>
              </a:ext>
            </a:extLst>
          </p:cNvPr>
          <p:cNvPicPr>
            <a:picLocks noChangeAspect="1"/>
          </p:cNvPicPr>
          <p:nvPr/>
        </p:nvPicPr>
        <p:blipFill>
          <a:blip r:embed="rId3"/>
          <a:stretch>
            <a:fillRect/>
          </a:stretch>
        </p:blipFill>
        <p:spPr>
          <a:xfrm>
            <a:off x="1533473" y="1847606"/>
            <a:ext cx="5541582" cy="4761456"/>
          </a:xfrm>
          <a:prstGeom prst="rect">
            <a:avLst/>
          </a:prstGeom>
        </p:spPr>
      </p:pic>
    </p:spTree>
    <p:extLst>
      <p:ext uri="{BB962C8B-B14F-4D97-AF65-F5344CB8AC3E}">
        <p14:creationId xmlns:p14="http://schemas.microsoft.com/office/powerpoint/2010/main" val="31354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685800" y="228600"/>
            <a:ext cx="7772400" cy="1143000"/>
          </a:xfrm>
        </p:spPr>
        <p:txBody>
          <a:bodyPr/>
          <a:lstStyle/>
          <a:p>
            <a:pPr eaLnBrk="1" hangingPunct="1"/>
            <a:r>
              <a:rPr lang="en-US" sz="4000" dirty="0">
                <a:solidFill>
                  <a:srgbClr val="12345A"/>
                </a:solidFill>
                <a:latin typeface="Gill Sans" charset="0"/>
                <a:ea typeface="ＭＳ Ｐゴシック" pitchFamily="34" charset="-128"/>
              </a:rPr>
              <a:t>Outliers and influential points</a:t>
            </a:r>
          </a:p>
        </p:txBody>
      </p:sp>
      <p:sp>
        <p:nvSpPr>
          <p:cNvPr id="17" name="Rectangle 4"/>
          <p:cNvSpPr>
            <a:spLocks noChangeArrowheads="1"/>
          </p:cNvSpPr>
          <p:nvPr/>
        </p:nvSpPr>
        <p:spPr bwMode="auto">
          <a:xfrm>
            <a:off x="1041148" y="1696236"/>
            <a:ext cx="6016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ctr"/>
            <a:r>
              <a:rPr lang="en-US" sz="2000" b="1" cap="all" dirty="0">
                <a:cs typeface="Arial" pitchFamily="34" charset="0"/>
              </a:rPr>
              <a:t>Physical Activity and Weight Loss</a:t>
            </a:r>
          </a:p>
        </p:txBody>
      </p:sp>
      <p:pic>
        <p:nvPicPr>
          <p:cNvPr id="20" name="Picture 19" descr="A scatterplot of energy expenditure and physical activity illustrates the effect of removing an outlier on the regression line.  The graph plots energy expenditure in kilocalories per day on the vertical axis, ranging from 1,500 to 5,000 in increments of 500, versus C P M per day on the horizontal axis, ranging from 300 to 750 in increments of 50. Thirty-four points representing subjects are plotted in a wide, loose cluster that rises slightly diagonally between 300 and 700 on the horizontal axis and 1,750 and 4,500 on the vertical. A regression line rises through the center of the cluster from (300, 2,750) through (750, 3,250). Two outlying points are highlighted, Subject 1 at (700, 2,800) and Subject 2 at (640, 4,500). Removing subject 2 moves the regression line. A new line falls diagonally instead of rising like the first, from (300, 2,900) through (750, 2,750). All values estimated.">
            <a:extLst>
              <a:ext uri="{FF2B5EF4-FFF2-40B4-BE49-F238E27FC236}">
                <a16:creationId xmlns:a16="http://schemas.microsoft.com/office/drawing/2014/main" id="{F0ED1C20-3279-411D-9EB7-D5A43D078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911" y="2350904"/>
            <a:ext cx="5112646" cy="3645083"/>
          </a:xfrm>
          <a:prstGeom prst="rect">
            <a:avLst/>
          </a:prstGeom>
        </p:spPr>
      </p:pic>
      <p:grpSp>
        <p:nvGrpSpPr>
          <p:cNvPr id="14" name="Group 23" descr=" ">
            <a:extLst>
              <a:ext uri="{FF2B5EF4-FFF2-40B4-BE49-F238E27FC236}">
                <a16:creationId xmlns:a16="http://schemas.microsoft.com/office/drawing/2014/main" id="{BFE60253-6688-4909-8EAC-6AED742698CB}"/>
              </a:ext>
            </a:extLst>
          </p:cNvPr>
          <p:cNvGrpSpPr>
            <a:grpSpLocks/>
          </p:cNvGrpSpPr>
          <p:nvPr/>
        </p:nvGrpSpPr>
        <p:grpSpPr bwMode="auto">
          <a:xfrm>
            <a:off x="4277388" y="2823921"/>
            <a:ext cx="4180732" cy="2576516"/>
            <a:chOff x="2678" y="72"/>
            <a:chExt cx="2337" cy="1623"/>
          </a:xfrm>
        </p:grpSpPr>
        <p:sp>
          <p:nvSpPr>
            <p:cNvPr id="15" name="Text Box 10">
              <a:extLst>
                <a:ext uri="{FF2B5EF4-FFF2-40B4-BE49-F238E27FC236}">
                  <a16:creationId xmlns:a16="http://schemas.microsoft.com/office/drawing/2014/main" id="{AA96BDD2-750A-4AF9-BA13-8824B2C41300}"/>
                </a:ext>
              </a:extLst>
            </p:cNvPr>
            <p:cNvSpPr txBox="1">
              <a:spLocks noChangeArrowheads="1"/>
            </p:cNvSpPr>
            <p:nvPr/>
          </p:nvSpPr>
          <p:spPr bwMode="auto">
            <a:xfrm>
              <a:off x="3736" y="1443"/>
              <a:ext cx="12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cs typeface="Arial" pitchFamily="34" charset="0"/>
                </a:rPr>
                <a:t>Without Subject 2</a:t>
              </a:r>
            </a:p>
          </p:txBody>
        </p:sp>
        <p:sp>
          <p:nvSpPr>
            <p:cNvPr id="16" name="Line 11">
              <a:extLst>
                <a:ext uri="{FF2B5EF4-FFF2-40B4-BE49-F238E27FC236}">
                  <a16:creationId xmlns:a16="http://schemas.microsoft.com/office/drawing/2014/main" id="{4367F404-FEA3-4663-A8EF-E3299D196D50}"/>
                </a:ext>
              </a:extLst>
            </p:cNvPr>
            <p:cNvSpPr>
              <a:spLocks noChangeShapeType="1"/>
            </p:cNvSpPr>
            <p:nvPr/>
          </p:nvSpPr>
          <p:spPr bwMode="auto">
            <a:xfrm flipH="1" flipV="1">
              <a:off x="2685" y="1072"/>
              <a:ext cx="1127" cy="483"/>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AutoShape 20">
              <a:extLst>
                <a:ext uri="{FF2B5EF4-FFF2-40B4-BE49-F238E27FC236}">
                  <a16:creationId xmlns:a16="http://schemas.microsoft.com/office/drawing/2014/main" id="{620E8AE6-566D-4330-83A0-8BAB32A9FDA5}"/>
                </a:ext>
              </a:extLst>
            </p:cNvPr>
            <p:cNvSpPr>
              <a:spLocks noChangeAspect="1" noChangeArrowheads="1"/>
            </p:cNvSpPr>
            <p:nvPr/>
          </p:nvSpPr>
          <p:spPr bwMode="hidden">
            <a:xfrm>
              <a:off x="2678" y="72"/>
              <a:ext cx="177" cy="1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22 w 21600"/>
                <a:gd name="T25" fmla="*/ 3146 h 21600"/>
                <a:gd name="T26" fmla="*/ 18478 w 21600"/>
                <a:gd name="T27" fmla="*/ 1845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699" y="9117"/>
                    <a:pt x="2699" y="10799"/>
                  </a:cubicBezTo>
                  <a:cubicBezTo>
                    <a:pt x="2700" y="15273"/>
                    <a:pt x="6326" y="18900"/>
                    <a:pt x="10800" y="18900"/>
                  </a:cubicBezTo>
                  <a:cubicBezTo>
                    <a:pt x="12482" y="18900"/>
                    <a:pt x="14122" y="18376"/>
                    <a:pt x="15493" y="17401"/>
                  </a:cubicBezTo>
                  <a:lnTo>
                    <a:pt x="4198" y="6106"/>
                  </a:lnTo>
                  <a:close/>
                </a:path>
              </a:pathLst>
            </a:custGeom>
            <a:solidFill>
              <a:schemeClr val="hlink"/>
            </a:solidFill>
            <a:ln w="3175">
              <a:solidFill>
                <a:schemeClr val="hlink"/>
              </a:solidFill>
              <a:miter lim="800000"/>
              <a:headEnd/>
              <a:tailEnd/>
            </a:ln>
          </p:spPr>
          <p:txBody>
            <a:bodyPr wrap="none" anchor="ctr"/>
            <a:lstStyle/>
            <a:p>
              <a:endParaRPr lang="en-US"/>
            </a:p>
          </p:txBody>
        </p:sp>
      </p:grpSp>
      <p:grpSp>
        <p:nvGrpSpPr>
          <p:cNvPr id="2" name="Group 17" descr="r=0.181"/>
          <p:cNvGrpSpPr>
            <a:grpSpLocks/>
          </p:cNvGrpSpPr>
          <p:nvPr/>
        </p:nvGrpSpPr>
        <p:grpSpPr bwMode="auto">
          <a:xfrm>
            <a:off x="5757384" y="2691615"/>
            <a:ext cx="2951163" cy="1314450"/>
            <a:chOff x="3722" y="2640"/>
            <a:chExt cx="1859" cy="828"/>
          </a:xfrm>
        </p:grpSpPr>
        <p:sp>
          <p:nvSpPr>
            <p:cNvPr id="25616" name="Text Box 9"/>
            <p:cNvSpPr txBox="1">
              <a:spLocks noChangeArrowheads="1"/>
            </p:cNvSpPr>
            <p:nvPr/>
          </p:nvSpPr>
          <p:spPr bwMode="auto">
            <a:xfrm>
              <a:off x="4068" y="2640"/>
              <a:ext cx="15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cs typeface="Arial" pitchFamily="34" charset="0"/>
                </a:rPr>
                <a:t>From all of the data</a:t>
              </a:r>
            </a:p>
          </p:txBody>
        </p:sp>
        <p:sp>
          <p:nvSpPr>
            <p:cNvPr id="25617" name="Line 13"/>
            <p:cNvSpPr>
              <a:spLocks noChangeShapeType="1"/>
            </p:cNvSpPr>
            <p:nvPr/>
          </p:nvSpPr>
          <p:spPr bwMode="auto">
            <a:xfrm flipH="1">
              <a:off x="3722" y="2761"/>
              <a:ext cx="346" cy="707"/>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mc:AlternateContent xmlns:mc="http://schemas.openxmlformats.org/markup-compatibility/2006" xmlns:a14="http://schemas.microsoft.com/office/drawing/2010/main">
        <mc:Choice Requires="a14">
          <p:sp>
            <p:nvSpPr>
              <p:cNvPr id="489490" name="Text Box 18"/>
              <p:cNvSpPr txBox="1">
                <a:spLocks noChangeArrowheads="1"/>
              </p:cNvSpPr>
              <p:nvPr/>
            </p:nvSpPr>
            <p:spPr bwMode="hidden">
              <a:xfrm>
                <a:off x="6532366" y="3029800"/>
                <a:ext cx="1752600" cy="396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sz="2000" b="1" i="1" dirty="0" smtClean="0">
                          <a:solidFill>
                            <a:srgbClr val="A40000"/>
                          </a:solidFill>
                          <a:latin typeface="Cambria Math" panose="02040503050406030204" pitchFamily="18" charset="0"/>
                          <a:cs typeface="Arial" pitchFamily="34" charset="0"/>
                        </a:rPr>
                        <m:t>𝒓</m:t>
                      </m:r>
                      <m:r>
                        <a:rPr lang="en-US" sz="2000" b="1" i="1" dirty="0" smtClean="0">
                          <a:solidFill>
                            <a:srgbClr val="A40000"/>
                          </a:solidFill>
                          <a:latin typeface="Cambria Math" panose="02040503050406030204" pitchFamily="18" charset="0"/>
                          <a:cs typeface="Arial" pitchFamily="34" charset="0"/>
                        </a:rPr>
                        <m:t> = </m:t>
                      </m:r>
                      <m:r>
                        <a:rPr lang="en-US" sz="2000" b="1" i="1" dirty="0" smtClean="0">
                          <a:solidFill>
                            <a:srgbClr val="A40000"/>
                          </a:solidFill>
                          <a:latin typeface="Cambria Math" panose="02040503050406030204" pitchFamily="18" charset="0"/>
                          <a:cs typeface="Arial" pitchFamily="34" charset="0"/>
                        </a:rPr>
                        <m:t>𝟎</m:t>
                      </m:r>
                      <m:r>
                        <a:rPr lang="en-US" sz="2000" b="1" i="1" dirty="0" smtClean="0">
                          <a:solidFill>
                            <a:srgbClr val="A40000"/>
                          </a:solidFill>
                          <a:latin typeface="Cambria Math" panose="02040503050406030204" pitchFamily="18" charset="0"/>
                          <a:cs typeface="Arial" pitchFamily="34" charset="0"/>
                        </a:rPr>
                        <m:t>.</m:t>
                      </m:r>
                      <m:r>
                        <a:rPr lang="en-US" sz="2000" b="1" i="1" dirty="0" smtClean="0">
                          <a:solidFill>
                            <a:srgbClr val="A40000"/>
                          </a:solidFill>
                          <a:latin typeface="Cambria Math" panose="02040503050406030204" pitchFamily="18" charset="0"/>
                          <a:cs typeface="Arial" pitchFamily="34" charset="0"/>
                        </a:rPr>
                        <m:t>𝟏𝟖𝟏</m:t>
                      </m:r>
                    </m:oMath>
                  </m:oMathPara>
                </a14:m>
                <a:endParaRPr lang="en-US" sz="2000" b="1" dirty="0">
                  <a:solidFill>
                    <a:srgbClr val="A40000"/>
                  </a:solidFill>
                  <a:cs typeface="Arial" pitchFamily="34" charset="0"/>
                </a:endParaRPr>
              </a:p>
            </p:txBody>
          </p:sp>
        </mc:Choice>
        <mc:Fallback xmlns="">
          <p:sp>
            <p:nvSpPr>
              <p:cNvPr id="489490" name="Text Box 18"/>
              <p:cNvSpPr txBox="1">
                <a:spLocks noRot="1" noChangeAspect="1" noMove="1" noResize="1" noEditPoints="1" noAdjustHandles="1" noChangeArrowheads="1" noChangeShapeType="1" noTextEdit="1"/>
              </p:cNvSpPr>
              <p:nvPr/>
            </p:nvSpPr>
            <p:spPr bwMode="hidden">
              <a:xfrm>
                <a:off x="6532366" y="3029800"/>
                <a:ext cx="1752600" cy="39687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9491" name="Text Box 19"/>
              <p:cNvSpPr txBox="1">
                <a:spLocks noChangeArrowheads="1"/>
              </p:cNvSpPr>
              <p:nvPr/>
            </p:nvSpPr>
            <p:spPr bwMode="hidden">
              <a:xfrm>
                <a:off x="6462712" y="5296141"/>
                <a:ext cx="1752600" cy="396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sz="2000" b="1" i="1" dirty="0" smtClean="0">
                          <a:solidFill>
                            <a:srgbClr val="A40000"/>
                          </a:solidFill>
                          <a:latin typeface="Cambria Math" panose="02040503050406030204" pitchFamily="18" charset="0"/>
                          <a:cs typeface="Arial" pitchFamily="34" charset="0"/>
                        </a:rPr>
                        <m:t>𝒓</m:t>
                      </m:r>
                      <m:r>
                        <a:rPr lang="en-US" sz="2000" b="1" i="1" dirty="0" smtClean="0">
                          <a:solidFill>
                            <a:srgbClr val="A40000"/>
                          </a:solidFill>
                          <a:latin typeface="Cambria Math" panose="02040503050406030204" pitchFamily="18" charset="0"/>
                          <a:cs typeface="Arial" pitchFamily="34" charset="0"/>
                        </a:rPr>
                        <m:t> =−</m:t>
                      </m:r>
                      <m:r>
                        <a:rPr lang="en-US" sz="2000" b="1" i="1" dirty="0" smtClean="0">
                          <a:solidFill>
                            <a:srgbClr val="A40000"/>
                          </a:solidFill>
                          <a:latin typeface="Cambria Math" panose="02040503050406030204" pitchFamily="18" charset="0"/>
                          <a:cs typeface="Arial" pitchFamily="34" charset="0"/>
                        </a:rPr>
                        <m:t>𝟎</m:t>
                      </m:r>
                      <m:r>
                        <a:rPr lang="en-US" sz="2000" b="1" i="1" dirty="0" smtClean="0">
                          <a:solidFill>
                            <a:srgbClr val="A40000"/>
                          </a:solidFill>
                          <a:latin typeface="Cambria Math" panose="02040503050406030204" pitchFamily="18" charset="0"/>
                          <a:cs typeface="Arial" pitchFamily="34" charset="0"/>
                        </a:rPr>
                        <m:t>.</m:t>
                      </m:r>
                      <m:r>
                        <a:rPr lang="en-US" sz="2000" b="1" i="1" dirty="0" smtClean="0">
                          <a:solidFill>
                            <a:srgbClr val="A40000"/>
                          </a:solidFill>
                          <a:latin typeface="Cambria Math" panose="02040503050406030204" pitchFamily="18" charset="0"/>
                          <a:cs typeface="Arial" pitchFamily="34" charset="0"/>
                        </a:rPr>
                        <m:t>𝟎𝟒𝟑</m:t>
                      </m:r>
                    </m:oMath>
                  </m:oMathPara>
                </a14:m>
                <a:endParaRPr lang="en-US" sz="2000" b="1" dirty="0">
                  <a:solidFill>
                    <a:srgbClr val="A40000"/>
                  </a:solidFill>
                  <a:cs typeface="Arial" pitchFamily="34" charset="0"/>
                </a:endParaRPr>
              </a:p>
            </p:txBody>
          </p:sp>
        </mc:Choice>
        <mc:Fallback xmlns="">
          <p:sp>
            <p:nvSpPr>
              <p:cNvPr id="489491" name="Text Box 19"/>
              <p:cNvSpPr txBox="1">
                <a:spLocks noRot="1" noChangeAspect="1" noMove="1" noResize="1" noEditPoints="1" noAdjustHandles="1" noChangeArrowheads="1" noChangeShapeType="1" noTextEdit="1"/>
              </p:cNvSpPr>
              <p:nvPr/>
            </p:nvSpPr>
            <p:spPr bwMode="hidden">
              <a:xfrm>
                <a:off x="6462712" y="5296141"/>
                <a:ext cx="1752600" cy="396875"/>
              </a:xfrm>
              <a:prstGeom prst="rect">
                <a:avLst/>
              </a:prstGeom>
              <a:blipFill>
                <a:blip r:embed="rId5"/>
                <a:stretch>
                  <a:fillRect b="-187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17451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54442"/>
            <a:ext cx="8229600" cy="1143000"/>
          </a:xfrm>
        </p:spPr>
        <p:txBody>
          <a:bodyPr>
            <a:noAutofit/>
          </a:bodyPr>
          <a:lstStyle/>
          <a:p>
            <a:r>
              <a:rPr lang="en-US" sz="3400" dirty="0">
                <a:latin typeface="Gill Sans"/>
              </a:rPr>
              <a:t>Cautions about correlation and regression</a:t>
            </a:r>
          </a:p>
        </p:txBody>
      </p:sp>
      <p:sp>
        <p:nvSpPr>
          <p:cNvPr id="3" name="Content Placeholder 2">
            <a:extLst>
              <a:ext uri="{FF2B5EF4-FFF2-40B4-BE49-F238E27FC236}">
                <a16:creationId xmlns:a16="http://schemas.microsoft.com/office/drawing/2014/main" id="{B506C8E8-0A00-8F40-A473-D0A444B31B1D}"/>
              </a:ext>
            </a:extLst>
          </p:cNvPr>
          <p:cNvSpPr>
            <a:spLocks noGrp="1"/>
          </p:cNvSpPr>
          <p:nvPr>
            <p:ph idx="1"/>
          </p:nvPr>
        </p:nvSpPr>
        <p:spPr>
          <a:xfrm>
            <a:off x="377687" y="1553815"/>
            <a:ext cx="8229600" cy="5176593"/>
          </a:xfrm>
        </p:spPr>
        <p:txBody>
          <a:bodyPr>
            <a:normAutofit fontScale="85000" lnSpcReduction="20000"/>
          </a:bodyPr>
          <a:lstStyle/>
          <a:p>
            <a:pPr marL="442913" indent="-373063" fontAlgn="auto">
              <a:spcAft>
                <a:spcPts val="1200"/>
              </a:spcAft>
            </a:pPr>
            <a:r>
              <a:rPr lang="en-US" sz="2800" dirty="0">
                <a:latin typeface="Arial" pitchFamily="34" charset="0"/>
                <a:ea typeface="ＭＳ Ｐゴシック" pitchFamily="34" charset="-128"/>
                <a:cs typeface="Arial" pitchFamily="34" charset="0"/>
              </a:rPr>
              <a:t>Correlation and regression lines describe only </a:t>
            </a:r>
            <a:r>
              <a:rPr lang="en-US" sz="2800" i="1" dirty="0">
                <a:latin typeface="Arial" pitchFamily="34" charset="0"/>
                <a:ea typeface="ＭＳ Ｐゴシック" pitchFamily="34" charset="-128"/>
                <a:cs typeface="Arial" pitchFamily="34" charset="0"/>
              </a:rPr>
              <a:t>linear </a:t>
            </a:r>
            <a:r>
              <a:rPr lang="en-US" sz="2800" dirty="0">
                <a:latin typeface="Arial" pitchFamily="34" charset="0"/>
                <a:ea typeface="ＭＳ Ｐゴシック" pitchFamily="34" charset="-128"/>
                <a:cs typeface="Arial" pitchFamily="34" charset="0"/>
              </a:rPr>
              <a:t>relationships.</a:t>
            </a:r>
          </a:p>
          <a:p>
            <a:pPr marL="442913" indent="-373063" fontAlgn="auto">
              <a:spcAft>
                <a:spcPts val="1200"/>
              </a:spcAft>
            </a:pPr>
            <a:r>
              <a:rPr lang="en-US" sz="2800" dirty="0">
                <a:latin typeface="Arial" pitchFamily="34" charset="0"/>
                <a:ea typeface="ＭＳ Ｐゴシック" pitchFamily="34" charset="-128"/>
                <a:cs typeface="Arial" pitchFamily="34" charset="0"/>
              </a:rPr>
              <a:t>Correlation and least-squares regression lines are not </a:t>
            </a:r>
            <a:r>
              <a:rPr lang="en-US" sz="2800" i="1" dirty="0">
                <a:latin typeface="Arial" pitchFamily="34" charset="0"/>
                <a:ea typeface="ＭＳ Ｐゴシック" pitchFamily="34" charset="-128"/>
                <a:cs typeface="Arial" pitchFamily="34" charset="0"/>
              </a:rPr>
              <a:t>resistant</a:t>
            </a:r>
            <a:r>
              <a:rPr lang="en-US" sz="2800" dirty="0">
                <a:latin typeface="Arial" pitchFamily="34" charset="0"/>
                <a:ea typeface="ＭＳ Ｐゴシック" pitchFamily="34" charset="-128"/>
                <a:cs typeface="Arial" pitchFamily="34" charset="0"/>
              </a:rPr>
              <a:t>.</a:t>
            </a:r>
          </a:p>
          <a:p>
            <a:pPr marL="442913" indent="-373063" fontAlgn="auto">
              <a:spcAft>
                <a:spcPts val="1200"/>
              </a:spcAft>
            </a:pPr>
            <a:r>
              <a:rPr lang="en-US" sz="2800" dirty="0">
                <a:latin typeface="Arial" pitchFamily="34" charset="0"/>
                <a:ea typeface="ＭＳ Ｐゴシック" pitchFamily="34" charset="-128"/>
                <a:cs typeface="Arial" pitchFamily="34" charset="0"/>
              </a:rPr>
              <a:t>Beware </a:t>
            </a:r>
            <a:r>
              <a:rPr lang="en-US" sz="2800" i="1" dirty="0">
                <a:solidFill>
                  <a:srgbClr val="A40000"/>
                </a:solidFill>
                <a:latin typeface="Arial" pitchFamily="34" charset="0"/>
                <a:ea typeface="ＭＳ Ｐゴシック" pitchFamily="34" charset="-128"/>
                <a:cs typeface="Arial" pitchFamily="34" charset="0"/>
              </a:rPr>
              <a:t>ecological correlation</a:t>
            </a:r>
            <a:r>
              <a:rPr lang="en-US" sz="2800" dirty="0">
                <a:latin typeface="Arial" pitchFamily="34" charset="0"/>
                <a:ea typeface="ＭＳ Ｐゴシック" pitchFamily="34" charset="-128"/>
                <a:cs typeface="Arial" pitchFamily="34" charset="0"/>
              </a:rPr>
              <a:t>, or correlation based on </a:t>
            </a:r>
            <a:r>
              <a:rPr lang="en-US" sz="2800" i="1" dirty="0">
                <a:latin typeface="Arial" pitchFamily="34" charset="0"/>
                <a:ea typeface="ＭＳ Ｐゴシック" pitchFamily="34" charset="-128"/>
                <a:cs typeface="Arial" pitchFamily="34" charset="0"/>
              </a:rPr>
              <a:t>averages</a:t>
            </a:r>
            <a:r>
              <a:rPr lang="en-US" sz="2800" dirty="0">
                <a:latin typeface="Arial" pitchFamily="34" charset="0"/>
                <a:ea typeface="ＭＳ Ｐゴシック" pitchFamily="34" charset="-128"/>
                <a:cs typeface="Arial" pitchFamily="34" charset="0"/>
              </a:rPr>
              <a:t> rather than individuals.</a:t>
            </a:r>
          </a:p>
          <a:p>
            <a:pPr marL="442913" indent="-373063" fontAlgn="auto">
              <a:spcAft>
                <a:spcPts val="1200"/>
              </a:spcAft>
            </a:pPr>
            <a:r>
              <a:rPr lang="en-US" sz="2800" dirty="0">
                <a:latin typeface="Arial" pitchFamily="34" charset="0"/>
                <a:ea typeface="ＭＳ Ｐゴシック" pitchFamily="34" charset="-128"/>
                <a:cs typeface="Arial" pitchFamily="34" charset="0"/>
              </a:rPr>
              <a:t>Beware of </a:t>
            </a:r>
            <a:r>
              <a:rPr lang="en-US" sz="2800" i="1" dirty="0">
                <a:solidFill>
                  <a:srgbClr val="A40000"/>
                </a:solidFill>
                <a:latin typeface="Arial" pitchFamily="34" charset="0"/>
                <a:ea typeface="ＭＳ Ｐゴシック" pitchFamily="34" charset="-128"/>
                <a:cs typeface="Arial" pitchFamily="34" charset="0"/>
              </a:rPr>
              <a:t>extrapolation</a:t>
            </a:r>
            <a:r>
              <a:rPr lang="en-US" sz="2800" dirty="0">
                <a:latin typeface="Arial" pitchFamily="34" charset="0"/>
                <a:ea typeface="ＭＳ Ｐゴシック" pitchFamily="34" charset="-128"/>
                <a:cs typeface="Arial" pitchFamily="34" charset="0"/>
              </a:rPr>
              <a:t>—predicting outside of the range of </a:t>
            </a:r>
            <a:r>
              <a:rPr lang="en-US" sz="2800" i="1" dirty="0">
                <a:latin typeface="Times New Roman" pitchFamily="18" charset="0"/>
                <a:ea typeface="ＭＳ Ｐゴシック" pitchFamily="34" charset="-128"/>
                <a:cs typeface="Times New Roman" pitchFamily="18" charset="0"/>
              </a:rPr>
              <a:t>x</a:t>
            </a:r>
            <a:r>
              <a:rPr lang="en-US" sz="2800" dirty="0">
                <a:latin typeface="Times New Roman" pitchFamily="18" charset="0"/>
                <a:ea typeface="ＭＳ Ｐゴシック" pitchFamily="34" charset="-128"/>
                <a:cs typeface="Times New Roman" pitchFamily="18" charset="0"/>
              </a:rPr>
              <a:t>.</a:t>
            </a:r>
            <a:endParaRPr lang="en-US" sz="2800" i="1" dirty="0">
              <a:latin typeface="Times New Roman" pitchFamily="18" charset="0"/>
              <a:ea typeface="ＭＳ Ｐゴシック" pitchFamily="34" charset="-128"/>
              <a:cs typeface="Times New Roman" pitchFamily="18" charset="0"/>
            </a:endParaRPr>
          </a:p>
          <a:p>
            <a:pPr marL="442913" indent="-373063" fontAlgn="auto">
              <a:spcAft>
                <a:spcPts val="1200"/>
              </a:spcAft>
            </a:pPr>
            <a:r>
              <a:rPr lang="en-US" sz="2800" dirty="0">
                <a:latin typeface="Arial" pitchFamily="34" charset="0"/>
                <a:ea typeface="ＭＳ Ｐゴシック" pitchFamily="34" charset="-128"/>
                <a:cs typeface="Arial" pitchFamily="34" charset="0"/>
              </a:rPr>
              <a:t>Beware of </a:t>
            </a:r>
            <a:r>
              <a:rPr lang="en-US" sz="2800" i="1" dirty="0">
                <a:solidFill>
                  <a:srgbClr val="A40000"/>
                </a:solidFill>
                <a:latin typeface="Arial" pitchFamily="34" charset="0"/>
                <a:ea typeface="ＭＳ Ｐゴシック" pitchFamily="34" charset="-128"/>
                <a:cs typeface="Arial" pitchFamily="34" charset="0"/>
              </a:rPr>
              <a:t>lurking variables</a:t>
            </a:r>
            <a:r>
              <a:rPr lang="en-US" sz="2800" dirty="0">
                <a:latin typeface="Arial" pitchFamily="34" charset="0"/>
                <a:ea typeface="ＭＳ Ｐゴシック" pitchFamily="34" charset="-128"/>
                <a:cs typeface="Arial" pitchFamily="34" charset="0"/>
              </a:rPr>
              <a:t>—these have an important effect on the relationship among the variables in a study but are not included in the study.</a:t>
            </a:r>
          </a:p>
          <a:p>
            <a:pPr marL="442913" indent="-373063" fontAlgn="auto">
              <a:spcAft>
                <a:spcPts val="1200"/>
              </a:spcAft>
            </a:pPr>
            <a:r>
              <a:rPr lang="en-US" sz="2800" dirty="0">
                <a:latin typeface="Arial" pitchFamily="34" charset="0"/>
                <a:ea typeface="ＭＳ Ｐゴシック" pitchFamily="34" charset="-128"/>
                <a:cs typeface="Arial" pitchFamily="34" charset="0"/>
              </a:rPr>
              <a:t>Correlation does not imply causation!</a:t>
            </a:r>
          </a:p>
          <a:p>
            <a:endParaRPr lang="en-US" dirty="0"/>
          </a:p>
        </p:txBody>
      </p:sp>
    </p:spTree>
    <p:extLst>
      <p:ext uri="{BB962C8B-B14F-4D97-AF65-F5344CB8AC3E}">
        <p14:creationId xmlns:p14="http://schemas.microsoft.com/office/powerpoint/2010/main" val="464591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4">
            <a:extLst>
              <a:ext uri="{FF2B5EF4-FFF2-40B4-BE49-F238E27FC236}">
                <a16:creationId xmlns:a16="http://schemas.microsoft.com/office/drawing/2014/main" id="{B03297B0-9F40-E147-8BBB-E0E9CA35247D}"/>
              </a:ext>
            </a:extLst>
          </p:cNvPr>
          <p:cNvSpPr/>
          <p:nvPr/>
        </p:nvSpPr>
        <p:spPr>
          <a:xfrm>
            <a:off x="203199" y="5440217"/>
            <a:ext cx="323273" cy="295563"/>
          </a:xfrm>
          <a:prstGeom prst="triangle">
            <a:avLst/>
          </a:prstGeom>
          <a:solidFill>
            <a:srgbClr val="FFFF0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B4BD2-E591-E34A-8C46-92F860D7C372}"/>
              </a:ext>
            </a:extLst>
          </p:cNvPr>
          <p:cNvSpPr>
            <a:spLocks noGrp="1"/>
          </p:cNvSpPr>
          <p:nvPr>
            <p:ph type="title"/>
          </p:nvPr>
        </p:nvSpPr>
        <p:spPr>
          <a:xfrm>
            <a:off x="244764" y="380815"/>
            <a:ext cx="8229600" cy="1143000"/>
          </a:xfrm>
        </p:spPr>
        <p:txBody>
          <a:bodyPr>
            <a:normAutofit fontScale="90000"/>
          </a:bodyPr>
          <a:lstStyle/>
          <a:p>
            <a:r>
              <a:rPr lang="en-US" dirty="0"/>
              <a:t>Example of </a:t>
            </a:r>
            <a:r>
              <a:rPr lang="en-US" i="1" dirty="0"/>
              <a:t>ecological </a:t>
            </a:r>
            <a:r>
              <a:rPr lang="en-US" dirty="0"/>
              <a:t>correlation</a:t>
            </a:r>
          </a:p>
        </p:txBody>
      </p:sp>
      <p:sp>
        <p:nvSpPr>
          <p:cNvPr id="3" name="Content Placeholder 2">
            <a:extLst>
              <a:ext uri="{FF2B5EF4-FFF2-40B4-BE49-F238E27FC236}">
                <a16:creationId xmlns:a16="http://schemas.microsoft.com/office/drawing/2014/main" id="{F9C6A0DA-2A41-BD48-ACDB-1162E3F13D76}"/>
              </a:ext>
            </a:extLst>
          </p:cNvPr>
          <p:cNvSpPr>
            <a:spLocks noGrp="1"/>
          </p:cNvSpPr>
          <p:nvPr>
            <p:ph idx="1"/>
          </p:nvPr>
        </p:nvSpPr>
        <p:spPr>
          <a:xfrm>
            <a:off x="244765" y="1773382"/>
            <a:ext cx="8723744" cy="4551218"/>
          </a:xfrm>
        </p:spPr>
        <p:txBody>
          <a:bodyPr>
            <a:normAutofit fontScale="85000" lnSpcReduction="10000"/>
          </a:bodyPr>
          <a:lstStyle/>
          <a:p>
            <a:r>
              <a:rPr lang="en-US" altLang="en-US" sz="2400" dirty="0">
                <a:solidFill>
                  <a:srgbClr val="000000"/>
                </a:solidFill>
                <a:latin typeface="Arial" panose="020B0604020202020204" pitchFamily="34" charset="0"/>
                <a:cs typeface="Arial" panose="020B0604020202020204" pitchFamily="34" charset="0"/>
              </a:rPr>
              <a:t>There is a large positive correlation between </a:t>
            </a:r>
            <a:r>
              <a:rPr lang="en-US" altLang="en-US" sz="2400" i="1" dirty="0">
                <a:solidFill>
                  <a:srgbClr val="000000"/>
                </a:solidFill>
                <a:latin typeface="Arial" panose="020B0604020202020204" pitchFamily="34" charset="0"/>
                <a:cs typeface="Arial" panose="020B0604020202020204" pitchFamily="34" charset="0"/>
              </a:rPr>
              <a:t>average</a:t>
            </a:r>
            <a:r>
              <a:rPr lang="en-US" altLang="en-US" sz="2400" dirty="0">
                <a:solidFill>
                  <a:srgbClr val="000000"/>
                </a:solidFill>
                <a:latin typeface="Arial" panose="020B0604020202020204" pitchFamily="34" charset="0"/>
                <a:cs typeface="Arial" panose="020B0604020202020204" pitchFamily="34" charset="0"/>
              </a:rPr>
              <a:t> income and number of years of education. </a:t>
            </a:r>
          </a:p>
          <a:p>
            <a:r>
              <a:rPr lang="en-US" altLang="en-US" sz="2400" dirty="0">
                <a:solidFill>
                  <a:srgbClr val="000000"/>
                </a:solidFill>
                <a:latin typeface="Arial" panose="020B0604020202020204" pitchFamily="34" charset="0"/>
                <a:cs typeface="Arial" panose="020B0604020202020204" pitchFamily="34" charset="0"/>
              </a:rPr>
              <a:t>The correlation is smaller if we compare the incomes of </a:t>
            </a:r>
            <a:r>
              <a:rPr lang="en-US" altLang="en-US" sz="2400" i="1" dirty="0">
                <a:solidFill>
                  <a:srgbClr val="000000"/>
                </a:solidFill>
                <a:latin typeface="Arial" panose="020B0604020202020204" pitchFamily="34" charset="0"/>
                <a:cs typeface="Arial" panose="020B0604020202020204" pitchFamily="34" charset="0"/>
              </a:rPr>
              <a:t>individuals</a:t>
            </a:r>
            <a:r>
              <a:rPr lang="en-US" altLang="en-US" sz="2400" dirty="0">
                <a:solidFill>
                  <a:srgbClr val="000000"/>
                </a:solidFill>
                <a:latin typeface="Arial" panose="020B0604020202020204" pitchFamily="34" charset="0"/>
                <a:cs typeface="Arial" panose="020B0604020202020204" pitchFamily="34" charset="0"/>
              </a:rPr>
              <a:t> with number of years of education. </a:t>
            </a:r>
          </a:p>
          <a:p>
            <a:r>
              <a:rPr lang="en-US" altLang="en-US" sz="2400" dirty="0">
                <a:solidFill>
                  <a:srgbClr val="000000"/>
                </a:solidFill>
                <a:latin typeface="Arial" panose="020B0604020202020204" pitchFamily="34" charset="0"/>
                <a:cs typeface="Arial" panose="020B0604020202020204" pitchFamily="34" charset="0"/>
              </a:rPr>
              <a:t>The correlation based on average income ignores the large variation in the incomes of individuals having the same amount of education. </a:t>
            </a:r>
          </a:p>
          <a:p>
            <a:r>
              <a:rPr lang="en-CA" sz="2400" dirty="0">
                <a:latin typeface="Arial" panose="020B0604020202020204" pitchFamily="34" charset="0"/>
                <a:cs typeface="Arial" panose="020B0604020202020204" pitchFamily="34" charset="0"/>
              </a:rPr>
              <a:t>The variation from individual to individual increases the scatter in a scatterplot, reducing the correlation. </a:t>
            </a:r>
          </a:p>
          <a:p>
            <a:r>
              <a:rPr lang="en-CA" sz="2400" dirty="0">
                <a:latin typeface="Arial" panose="020B0604020202020204" pitchFamily="34" charset="0"/>
                <a:cs typeface="Arial" panose="020B0604020202020204" pitchFamily="34" charset="0"/>
              </a:rPr>
              <a:t>The correlation between average income and education overstates the strength of the relationship between the incomes of individuals and number of years of education.</a:t>
            </a:r>
          </a:p>
          <a:p>
            <a:pPr marL="0" indent="0">
              <a:buNone/>
            </a:pPr>
            <a:endParaRPr lang="en-CA" sz="2400" dirty="0">
              <a:latin typeface="Arial" panose="020B0604020202020204" pitchFamily="34" charset="0"/>
              <a:cs typeface="Arial" panose="020B0604020202020204" pitchFamily="34" charset="0"/>
            </a:endParaRPr>
          </a:p>
          <a:p>
            <a:pPr marL="0" indent="0">
              <a:buNone/>
            </a:pPr>
            <a:r>
              <a:rPr lang="en-CA" altLang="en-US" sz="2400" b="1" dirty="0">
                <a:solidFill>
                  <a:srgbClr val="FF0000"/>
                </a:solidFill>
                <a:latin typeface="Arial" panose="020B0604020202020204" pitchFamily="34" charset="0"/>
                <a:cs typeface="Arial" panose="020B0604020202020204" pitchFamily="34" charset="0"/>
              </a:rPr>
              <a:t>!</a:t>
            </a:r>
            <a:r>
              <a:rPr lang="en-CA" altLang="en-US" sz="2400" dirty="0">
                <a:solidFill>
                  <a:srgbClr val="000000"/>
                </a:solidFill>
                <a:latin typeface="Arial" panose="020B0604020202020204" pitchFamily="34" charset="0"/>
                <a:cs typeface="Arial" panose="020B0604020202020204" pitchFamily="34" charset="0"/>
              </a:rPr>
              <a:t>  </a:t>
            </a:r>
            <a:r>
              <a:rPr lang="en-CA" i="1" dirty="0">
                <a:latin typeface="Arial" panose="020B0604020202020204" pitchFamily="34" charset="0"/>
                <a:cs typeface="Arial" panose="020B0604020202020204" pitchFamily="34" charset="0"/>
              </a:rPr>
              <a:t>Correlations based on averages can be misleading if they are interpreted to be about individuals.</a:t>
            </a:r>
            <a:endParaRPr lang="en-US" altLang="en-US" sz="2400" dirty="0">
              <a:solidFill>
                <a:srgbClr val="000000"/>
              </a:solidFill>
              <a:latin typeface="Arial" panose="020B0604020202020204" pitchFamily="34" charset="0"/>
              <a:cs typeface="Arial" panose="020B0604020202020204" pitchFamily="34" charset="0"/>
            </a:endParaRPr>
          </a:p>
          <a:p>
            <a:endParaRPr lang="en-US" altLang="en-US" sz="2800" dirty="0">
              <a:solidFill>
                <a:srgbClr val="000000"/>
              </a:solidFill>
              <a:latin typeface="SourceSerifPro"/>
            </a:endParaRPr>
          </a:p>
          <a:p>
            <a:endParaRPr lang="en-US" dirty="0"/>
          </a:p>
        </p:txBody>
      </p:sp>
      <p:pic>
        <p:nvPicPr>
          <p:cNvPr id="1026" name="Picture 2" descr="caution">
            <a:extLst>
              <a:ext uri="{FF2B5EF4-FFF2-40B4-BE49-F238E27FC236}">
                <a16:creationId xmlns:a16="http://schemas.microsoft.com/office/drawing/2014/main" id="{9C629B12-F1AE-E44E-AC26-6CCA2D703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3000" y="-555625"/>
            <a:ext cx="1257300" cy="116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054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41337" y="489527"/>
            <a:ext cx="8213725" cy="857250"/>
          </a:xfrm>
        </p:spPr>
        <p:txBody>
          <a:bodyPr>
            <a:normAutofit/>
          </a:bodyPr>
          <a:lstStyle/>
          <a:p>
            <a:pPr eaLnBrk="1" hangingPunct="1"/>
            <a:r>
              <a:rPr lang="en-US" sz="3600" dirty="0">
                <a:latin typeface="Gill Sans"/>
              </a:rPr>
              <a:t>Caution: Beware of extrapolation (1 of 2)</a:t>
            </a:r>
          </a:p>
        </p:txBody>
      </p:sp>
      <p:sp>
        <p:nvSpPr>
          <p:cNvPr id="492547" name="Rectangle 3"/>
          <p:cNvSpPr>
            <a:spLocks noGrp="1" noChangeArrowheads="1"/>
          </p:cNvSpPr>
          <p:nvPr>
            <p:ph type="body" sz="half" idx="1"/>
          </p:nvPr>
        </p:nvSpPr>
        <p:spPr>
          <a:xfrm>
            <a:off x="461727" y="1714500"/>
            <a:ext cx="4034073" cy="4152900"/>
          </a:xfrm>
        </p:spPr>
        <p:txBody>
          <a:bodyPr>
            <a:normAutofit/>
          </a:bodyPr>
          <a:lstStyle/>
          <a:p>
            <a:pPr marL="0" indent="0" eaLnBrk="1" hangingPunct="1">
              <a:spcAft>
                <a:spcPts val="1800"/>
              </a:spcAft>
              <a:buNone/>
            </a:pPr>
            <a:r>
              <a:rPr lang="en-US" sz="2800" dirty="0">
                <a:latin typeface="Arial" pitchFamily="34" charset="0"/>
                <a:ea typeface="ＭＳ Ｐゴシック" pitchFamily="34" charset="-128"/>
                <a:cs typeface="Arial" pitchFamily="34" charset="0"/>
              </a:rPr>
              <a:t>Sarah</a:t>
            </a:r>
            <a:r>
              <a:rPr lang="ja-JP" altLang="en-US" sz="2800" dirty="0">
                <a:latin typeface="Arial" pitchFamily="34" charset="0"/>
                <a:ea typeface="ＭＳ Ｐゴシック" pitchFamily="34" charset="-128"/>
                <a:cs typeface="Arial" pitchFamily="34" charset="0"/>
              </a:rPr>
              <a:t>’</a:t>
            </a:r>
            <a:r>
              <a:rPr lang="en-US" altLang="ja-JP" sz="2800" dirty="0">
                <a:latin typeface="Arial" pitchFamily="34" charset="0"/>
                <a:ea typeface="ＭＳ Ｐゴシック" pitchFamily="34" charset="-128"/>
                <a:cs typeface="Arial" pitchFamily="34" charset="0"/>
              </a:rPr>
              <a:t>s height was plotted against her age.</a:t>
            </a:r>
          </a:p>
          <a:p>
            <a:pPr eaLnBrk="1" hangingPunct="1">
              <a:buFont typeface="Arial" panose="020B0604020202020204" pitchFamily="34" charset="0"/>
              <a:buChar char="•"/>
            </a:pPr>
            <a:r>
              <a:rPr lang="en-US" sz="2800" dirty="0">
                <a:latin typeface="Arial" pitchFamily="34" charset="0"/>
                <a:ea typeface="ＭＳ Ｐゴシック" pitchFamily="34" charset="-128"/>
                <a:cs typeface="Arial" pitchFamily="34" charset="0"/>
              </a:rPr>
              <a:t>Can you predict her height at age 42 months?</a:t>
            </a:r>
          </a:p>
          <a:p>
            <a:pPr eaLnBrk="1" hangingPunct="1">
              <a:buFont typeface="Arial" panose="020B0604020202020204" pitchFamily="34" charset="0"/>
              <a:buChar char="•"/>
            </a:pPr>
            <a:r>
              <a:rPr lang="en-US" sz="2800" dirty="0">
                <a:latin typeface="Arial" pitchFamily="34" charset="0"/>
                <a:ea typeface="ＭＳ Ｐゴシック" pitchFamily="34" charset="-128"/>
                <a:cs typeface="Arial" pitchFamily="34" charset="0"/>
              </a:rPr>
              <a:t>Can you predict her height at age 30 years (360 months)?</a:t>
            </a:r>
          </a:p>
        </p:txBody>
      </p:sp>
      <p:graphicFrame>
        <p:nvGraphicFramePr>
          <p:cNvPr id="3" name="Object 2" descr="The graph is labeled Sarah's &quot;age in months&quot; on the horizontal axis, which starts from 30 and ends at 65 in regular intervals of 5. Sarah's &quot;height in centimeter&quot; is labeled on the vertical axis, which starts from 80 and ends at 100 in regular intervals of 5. The graph depicts a fairly strong, linear and positive relationship between Sarah's height and age. The least square line predicts Sarah's height to be approximately 87 centimeters at an age of around 42 months."/>
          <p:cNvGraphicFramePr>
            <a:graphicFrameLocks noGrp="1"/>
          </p:cNvGraphicFramePr>
          <p:nvPr>
            <p:ph type="chart" sz="half" idx="2"/>
            <p:extLst>
              <p:ext uri="{D42A27DB-BD31-4B8C-83A1-F6EECF244321}">
                <p14:modId xmlns:p14="http://schemas.microsoft.com/office/powerpoint/2010/main" val="816849335"/>
              </p:ext>
            </p:extLst>
          </p:nvPr>
        </p:nvGraphicFramePr>
        <p:xfrm>
          <a:off x="4546600" y="1765300"/>
          <a:ext cx="4006850" cy="4432300"/>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1ACE39F3-81FC-8943-ABCB-FC2117C2AC7E}"/>
              </a:ext>
            </a:extLst>
          </p:cNvPr>
          <p:cNvGrpSpPr/>
          <p:nvPr/>
        </p:nvGrpSpPr>
        <p:grpSpPr>
          <a:xfrm>
            <a:off x="5633393" y="2083981"/>
            <a:ext cx="3393651" cy="2860158"/>
            <a:chOff x="5132212" y="1168249"/>
            <a:chExt cx="2892088" cy="2762401"/>
          </a:xfrm>
        </p:grpSpPr>
        <p:cxnSp>
          <p:nvCxnSpPr>
            <p:cNvPr id="9" name="Straight Arrow Connector 8" descr=" "/>
            <p:cNvCxnSpPr>
              <a:cxnSpLocks noChangeShapeType="1"/>
            </p:cNvCxnSpPr>
            <p:nvPr/>
          </p:nvCxnSpPr>
          <p:spPr bwMode="auto">
            <a:xfrm rot="5400000" flipH="1" flipV="1">
              <a:off x="5403056" y="3367881"/>
              <a:ext cx="1123950" cy="1588"/>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1" name="Straight Connector 10" descr=" "/>
            <p:cNvCxnSpPr>
              <a:cxnSpLocks noChangeShapeType="1"/>
            </p:cNvCxnSpPr>
            <p:nvPr/>
          </p:nvCxnSpPr>
          <p:spPr bwMode="auto">
            <a:xfrm flipV="1">
              <a:off x="5132212" y="1168249"/>
              <a:ext cx="2892088" cy="2331098"/>
            </a:xfrm>
            <a:prstGeom prst="line">
              <a:avLst/>
            </a:prstGeom>
            <a:noFill/>
            <a:ln w="19050">
              <a:solidFill>
                <a:schemeClr val="accent1"/>
              </a:solidFill>
              <a:round/>
              <a:headEnd/>
              <a:tailEn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cxnSp>
          <p:nvCxnSpPr>
            <p:cNvPr id="13" name="Straight Arrow Connector 12" descr=" "/>
            <p:cNvCxnSpPr>
              <a:cxnSpLocks noChangeShapeType="1"/>
            </p:cNvCxnSpPr>
            <p:nvPr/>
          </p:nvCxnSpPr>
          <p:spPr bwMode="auto">
            <a:xfrm flipH="1">
              <a:off x="5133800" y="2806700"/>
              <a:ext cx="830438" cy="0"/>
            </a:xfrm>
            <a:prstGeom prst="straightConnector1">
              <a:avLst/>
            </a:prstGeom>
            <a:noFill/>
            <a:ln w="19050">
              <a:solidFill>
                <a:schemeClr val="accent1"/>
              </a:solidFill>
              <a:round/>
              <a:headEnd/>
              <a:tailEnd type="arrow" w="med" len="med"/>
            </a:ln>
            <a:effectLst>
              <a:outerShdw blurRad="38100" dist="30000" dir="5400000" rotWithShape="0">
                <a:srgbClr val="808080">
                  <a:alpha val="45000"/>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52633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Autofit/>
          </a:bodyPr>
          <a:lstStyle/>
          <a:p>
            <a:r>
              <a:rPr lang="en-US" sz="3400" dirty="0">
                <a:latin typeface="Gill Sans"/>
              </a:rPr>
              <a:t>Caution: Beware of extrapolation (2 of 2)</a:t>
            </a:r>
          </a:p>
        </p:txBody>
      </p:sp>
      <mc:AlternateContent xmlns:mc="http://schemas.openxmlformats.org/markup-compatibility/2006" xmlns:a14="http://schemas.microsoft.com/office/drawing/2010/main">
        <mc:Choice Requires="a14">
          <p:sp>
            <p:nvSpPr>
              <p:cNvPr id="493571" name="Rectangle 3"/>
              <p:cNvSpPr>
                <a:spLocks noGrp="1" noChangeArrowheads="1"/>
              </p:cNvSpPr>
              <p:nvPr>
                <p:ph type="body" sz="half"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Regression line:</a:t>
                </a:r>
                <a:br>
                  <a:rPr lang="en-US" dirty="0">
                    <a:latin typeface="Arial" panose="020B0604020202020204" pitchFamily="34" charset="0"/>
                    <a:cs typeface="Arial" panose="020B0604020202020204" pitchFamily="34" charset="0"/>
                  </a:rPr>
                </a:br>
                <a14:m>
                  <m:oMath xmlns:m="http://schemas.openxmlformats.org/officeDocument/2006/math">
                    <m:acc>
                      <m:accPr>
                        <m:chr m:val="̂"/>
                        <m:ctrlPr>
                          <a:rPr lang="en-US" i="1" dirty="0">
                            <a:latin typeface="Cambria Math" panose="02040503050406030204" pitchFamily="18" charset="0"/>
                            <a:cs typeface="Arial" panose="020B0604020202020204" pitchFamily="34" charset="0"/>
                          </a:rPr>
                        </m:ctrlPr>
                      </m:accPr>
                      <m:e>
                        <m:r>
                          <a:rPr lang="en-US" i="1" dirty="0">
                            <a:latin typeface="Cambria Math" panose="02040503050406030204" pitchFamily="18" charset="0"/>
                            <a:cs typeface="Arial" panose="020B0604020202020204" pitchFamily="34" charset="0"/>
                          </a:rPr>
                          <m:t>𝑦</m:t>
                        </m:r>
                      </m:e>
                    </m:acc>
                    <m:r>
                      <a:rPr lang="en-US" i="1" dirty="0">
                        <a:latin typeface="Cambria Math" panose="02040503050406030204" pitchFamily="18" charset="0"/>
                      </a:rPr>
                      <m:t>=</m:t>
                    </m:r>
                    <m:r>
                      <a:rPr lang="en-US" b="0" i="1" dirty="0" smtClean="0">
                        <a:latin typeface="Cambria Math" panose="02040503050406030204" pitchFamily="18" charset="0"/>
                      </a:rPr>
                      <m:t>71.95+0.383</m:t>
                    </m:r>
                    <m:r>
                      <a:rPr lang="en-US" b="0" i="1" dirty="0" smtClean="0">
                        <a:latin typeface="Cambria Math" panose="02040503050406030204" pitchFamily="18" charset="0"/>
                      </a:rPr>
                      <m:t>𝑥</m:t>
                    </m:r>
                  </m:oMath>
                </a14:m>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Predicted height at age 42 months?</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a:latin typeface="Cambria Math" panose="02040503050406030204" pitchFamily="18" charset="0"/>
                              <a:cs typeface="Arial" panose="020B0604020202020204" pitchFamily="34" charset="0"/>
                            </a:rPr>
                          </m:ctrlPr>
                        </m:accPr>
                        <m:e>
                          <m:r>
                            <a:rPr lang="en-US" i="1" dirty="0">
                              <a:latin typeface="Cambria Math" panose="02040503050406030204" pitchFamily="18" charset="0"/>
                              <a:cs typeface="Arial" panose="020B0604020202020204" pitchFamily="34" charset="0"/>
                            </a:rPr>
                            <m:t>𝑦</m:t>
                          </m:r>
                        </m:e>
                      </m:acc>
                      <m:r>
                        <a:rPr lang="en-US" i="1" dirty="0">
                          <a:latin typeface="Cambria Math" panose="02040503050406030204" pitchFamily="18" charset="0"/>
                        </a:rPr>
                        <m:t>=</m:t>
                      </m:r>
                      <m:r>
                        <a:rPr lang="en-US" b="0" i="1" dirty="0" smtClean="0">
                          <a:latin typeface="Cambria Math" panose="02040503050406030204" pitchFamily="18" charset="0"/>
                        </a:rPr>
                        <m:t>9</m:t>
                      </m:r>
                      <m:r>
                        <a:rPr lang="en-US" i="1" dirty="0">
                          <a:latin typeface="Cambria Math" panose="02040503050406030204" pitchFamily="18" charset="0"/>
                        </a:rPr>
                        <m:t>8</m:t>
                      </m:r>
                    </m:oMath>
                  </m:oMathPara>
                </a14:m>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Predicted height at age 30 years?</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cs typeface="Arial" panose="020B0604020202020204" pitchFamily="34" charset="0"/>
                            </a:rPr>
                          </m:ctrlPr>
                        </m:accPr>
                        <m:e>
                          <m:r>
                            <a:rPr lang="en-US" b="0" i="1" dirty="0" smtClean="0">
                              <a:latin typeface="Cambria Math" panose="02040503050406030204" pitchFamily="18" charset="0"/>
                              <a:cs typeface="Arial" panose="020B0604020202020204" pitchFamily="34" charset="0"/>
                            </a:rPr>
                            <m:t>𝑦</m:t>
                          </m:r>
                        </m:e>
                      </m:acc>
                      <m:r>
                        <a:rPr lang="en-US" b="0" i="1" dirty="0" smtClean="0">
                          <a:latin typeface="Cambria Math" panose="02040503050406030204" pitchFamily="18" charset="0"/>
                        </a:rPr>
                        <m:t>=209.8</m:t>
                      </m:r>
                    </m:oMath>
                  </m:oMathPara>
                </a14:m>
                <a:endParaRPr lang="en-US" b="0" dirty="0">
                  <a:latin typeface="Arial" panose="020B0604020202020204" pitchFamily="34" charset="0"/>
                </a:endParaRPr>
              </a:p>
              <a:p>
                <a:r>
                  <a:rPr lang="en-US" dirty="0">
                    <a:latin typeface="Arial" panose="020B0604020202020204" pitchFamily="34" charset="0"/>
                    <a:cs typeface="Arial" panose="020B0604020202020204" pitchFamily="34" charset="0"/>
                  </a:rPr>
                  <a:t>She is predicted to be 6 feet </a:t>
                </a:r>
                <a:r>
                  <a:rPr lang="en-US" altLang="ja-JP" dirty="0">
                    <a:latin typeface="Arial" panose="020B0604020202020204" pitchFamily="34" charset="0"/>
                    <a:cs typeface="Arial" panose="020B0604020202020204" pitchFamily="34" charset="0"/>
                  </a:rPr>
                  <a:t>10½ inches tall at age 30!</a:t>
                </a:r>
                <a:endParaRPr lang="en-US" dirty="0">
                  <a:latin typeface="Arial" panose="020B0604020202020204" pitchFamily="34" charset="0"/>
                  <a:cs typeface="Arial" panose="020B0604020202020204" pitchFamily="34" charset="0"/>
                </a:endParaRPr>
              </a:p>
            </p:txBody>
          </p:sp>
        </mc:Choice>
        <mc:Fallback xmlns="">
          <p:sp>
            <p:nvSpPr>
              <p:cNvPr id="493571" name="Rectangle 3"/>
              <p:cNvSpPr>
                <a:spLocks noGrp="1" noRot="1" noChangeAspect="1" noMove="1" noResize="1" noEditPoints="1" noAdjustHandles="1" noChangeArrowheads="1" noChangeShapeType="1" noTextEdit="1"/>
              </p:cNvSpPr>
              <p:nvPr>
                <p:ph type="body" sz="half" idx="1"/>
              </p:nvPr>
            </p:nvSpPr>
            <p:spPr>
              <a:blipFill>
                <a:blip r:embed="rId2"/>
                <a:stretch>
                  <a:fillRect l="-1760" t="-1906" r="-640"/>
                </a:stretch>
              </a:blipFill>
            </p:spPr>
            <p:txBody>
              <a:bodyPr/>
              <a:lstStyle/>
              <a:p>
                <a:r>
                  <a:rPr lang="en-US">
                    <a:noFill/>
                  </a:rPr>
                  <a:t> </a:t>
                </a:r>
              </a:p>
            </p:txBody>
          </p:sp>
        </mc:Fallback>
      </mc:AlternateContent>
      <p:graphicFrame>
        <p:nvGraphicFramePr>
          <p:cNvPr id="5" name="Object 2" descr="The graph is labeled &quot;age in months&quot; on the horizontal axis, which ranges from 30 to 390 in increments of 60. &quot;Height in centimeter&quot; is labeled on the vertical axis, which ranges from 70 to 210 in increments of 20. It represents a strong linear increasing line which starts from the coordinates (0,80) and ends at the coordinates (370, 210)."/>
          <p:cNvGraphicFramePr>
            <a:graphicFrameLocks noGrp="1"/>
          </p:cNvGraphicFramePr>
          <p:nvPr>
            <p:ph type="chart" sz="half" idx="2"/>
            <p:extLst>
              <p:ext uri="{D42A27DB-BD31-4B8C-83A1-F6EECF244321}">
                <p14:modId xmlns:p14="http://schemas.microsoft.com/office/powerpoint/2010/main" val="2676511611"/>
              </p:ext>
            </p:extLst>
          </p:nvPr>
        </p:nvGraphicFramePr>
        <p:xfrm>
          <a:off x="4699000" y="1818167"/>
          <a:ext cx="3987800" cy="35575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0494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angle 6">
            <a:extLst>
              <a:ext uri="{FF2B5EF4-FFF2-40B4-BE49-F238E27FC236}">
                <a16:creationId xmlns:a16="http://schemas.microsoft.com/office/drawing/2014/main" id="{AB255206-BB90-844E-8169-65D257D77127}"/>
              </a:ext>
            </a:extLst>
          </p:cNvPr>
          <p:cNvSpPr/>
          <p:nvPr/>
        </p:nvSpPr>
        <p:spPr>
          <a:xfrm>
            <a:off x="424872" y="5560287"/>
            <a:ext cx="323273" cy="295563"/>
          </a:xfrm>
          <a:prstGeom prst="triangle">
            <a:avLst/>
          </a:prstGeom>
          <a:solidFill>
            <a:srgbClr val="FFFF00"/>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24955"/>
            <a:ext cx="8229600" cy="1143000"/>
          </a:xfrm>
        </p:spPr>
        <p:txBody>
          <a:bodyPr>
            <a:noAutofit/>
          </a:bodyPr>
          <a:lstStyle/>
          <a:p>
            <a:r>
              <a:rPr lang="en-US" sz="4000" dirty="0">
                <a:latin typeface="Gill Sans"/>
              </a:rPr>
              <a:t>Caution: Beware of lurking variables</a:t>
            </a:r>
          </a:p>
        </p:txBody>
      </p:sp>
      <p:sp>
        <p:nvSpPr>
          <p:cNvPr id="6" name="Rectangle 3"/>
          <p:cNvSpPr>
            <a:spLocks noGrp="1" noChangeArrowheads="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Explanatory variable: Observed meditation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practice (yes/no)</a:t>
            </a:r>
          </a:p>
          <a:p>
            <a:r>
              <a:rPr lang="en-US" dirty="0">
                <a:latin typeface="Arial" panose="020B0604020202020204" pitchFamily="34" charset="0"/>
                <a:cs typeface="Arial" panose="020B0604020202020204" pitchFamily="34" charset="0"/>
              </a:rPr>
              <a:t>Response variable: Level of age-related enzyme</a:t>
            </a:r>
          </a:p>
          <a:p>
            <a:endParaRPr lang="en-US" dirty="0">
              <a:latin typeface="Arial" panose="020B0604020202020204" pitchFamily="34" charset="0"/>
              <a:cs typeface="Arial" panose="020B0604020202020204" pitchFamily="34" charset="0"/>
            </a:endParaRPr>
          </a:p>
          <a:p>
            <a:pPr marL="0" indent="0">
              <a:buNone/>
            </a:pPr>
            <a:r>
              <a:rPr lang="en-US" b="1" dirty="0">
                <a:solidFill>
                  <a:srgbClr val="800000"/>
                </a:solidFill>
                <a:latin typeface="Arial" panose="020B0604020202020204" pitchFamily="34" charset="0"/>
                <a:ea typeface="ＭＳ Ｐゴシック" pitchFamily="34" charset="-128"/>
                <a:cs typeface="Arial" panose="020B0604020202020204" pitchFamily="34" charset="0"/>
              </a:rPr>
              <a:t>Example:</a:t>
            </a:r>
            <a:r>
              <a:rPr lang="en-US" dirty="0">
                <a:solidFill>
                  <a:srgbClr val="33CCFF"/>
                </a:solidFill>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Meditation and Aging</a:t>
            </a:r>
            <a:br>
              <a:rPr lang="en-US" dirty="0">
                <a:solidFill>
                  <a:srgbClr val="33CCFF"/>
                </a:solidFill>
                <a:latin typeface="Arial" panose="020B0604020202020204" pitchFamily="34" charset="0"/>
                <a:ea typeface="ＭＳ Ｐゴシック" pitchFamily="34" charset="-128"/>
                <a:cs typeface="Arial" panose="020B0604020202020204" pitchFamily="34" charset="0"/>
              </a:rPr>
            </a:br>
            <a:r>
              <a:rPr lang="en-US" dirty="0">
                <a:solidFill>
                  <a:srgbClr val="33CCFF"/>
                </a:solidFill>
                <a:latin typeface="Arial" panose="020B0604020202020204" pitchFamily="34" charset="0"/>
                <a:ea typeface="ＭＳ Ｐゴシック" pitchFamily="34" charset="-128"/>
                <a:cs typeface="Arial" panose="020B0604020202020204" pitchFamily="34" charset="0"/>
              </a:rPr>
              <a:t> </a:t>
            </a:r>
            <a:r>
              <a:rPr lang="en-US" dirty="0">
                <a:solidFill>
                  <a:srgbClr val="0C5598"/>
                </a:solidFill>
                <a:latin typeface="Arial" panose="020B0604020202020204" pitchFamily="34" charset="0"/>
                <a:ea typeface="ＭＳ Ｐゴシック" pitchFamily="34" charset="-128"/>
                <a:cs typeface="Arial" panose="020B0604020202020204" pitchFamily="34" charset="0"/>
              </a:rPr>
              <a:t>(</a:t>
            </a:r>
            <a:r>
              <a:rPr lang="en-US" i="1" dirty="0">
                <a:solidFill>
                  <a:srgbClr val="0C5598"/>
                </a:solidFill>
                <a:latin typeface="Arial" panose="020B0604020202020204" pitchFamily="34" charset="0"/>
                <a:ea typeface="ＭＳ Ｐゴシック" pitchFamily="34" charset="-128"/>
                <a:cs typeface="Arial" panose="020B0604020202020204" pitchFamily="34" charset="0"/>
              </a:rPr>
              <a:t>Noetic Sciences Review</a:t>
            </a:r>
            <a:r>
              <a:rPr lang="en-US" dirty="0">
                <a:solidFill>
                  <a:srgbClr val="0C5598"/>
                </a:solidFill>
                <a:latin typeface="Arial" panose="020B0604020202020204" pitchFamily="34" charset="0"/>
                <a:ea typeface="ＭＳ Ｐゴシック" pitchFamily="34" charset="-128"/>
                <a:cs typeface="Arial" panose="020B0604020202020204" pitchFamily="34" charset="0"/>
              </a:rPr>
              <a:t>, Summer 1993, p. 28)</a:t>
            </a:r>
          </a:p>
          <a:p>
            <a:pPr marL="0" indent="0">
              <a:buNone/>
            </a:pPr>
            <a:endParaRPr lang="en-US" sz="2200" dirty="0">
              <a:solidFill>
                <a:srgbClr val="0C5598"/>
              </a:solidFill>
              <a:latin typeface="Arial" panose="020B0604020202020204" pitchFamily="34" charset="0"/>
              <a:ea typeface="ＭＳ Ｐゴシック" pitchFamily="34" charset="-128"/>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General concern for one’</a:t>
            </a:r>
            <a:r>
              <a:rPr lang="en-US" altLang="ja-JP" sz="2400" dirty="0">
                <a:latin typeface="Arial" panose="020B0604020202020204" pitchFamily="34" charset="0"/>
                <a:cs typeface="Arial" panose="020B0604020202020204" pitchFamily="34" charset="0"/>
              </a:rPr>
              <a:t>s well-being may also be affecting the response (and the decision to try meditation).</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CA" sz="2200" b="1" dirty="0">
                <a:solidFill>
                  <a:srgbClr val="FF0000"/>
                </a:solidFill>
                <a:latin typeface="Arial" panose="020B0604020202020204" pitchFamily="34" charset="0"/>
                <a:cs typeface="Arial" panose="020B0604020202020204" pitchFamily="34" charset="0"/>
              </a:rPr>
              <a:t>!</a:t>
            </a:r>
            <a:r>
              <a:rPr lang="en-CA" sz="2200" i="1" dirty="0">
                <a:latin typeface="Arial" panose="020B0604020202020204" pitchFamily="34" charset="0"/>
                <a:cs typeface="Arial" panose="020B0604020202020204" pitchFamily="34" charset="0"/>
              </a:rPr>
              <a:t>   The relationship between two variables can often be understood only by taking other variables into account. </a:t>
            </a:r>
            <a:endParaRPr lang="en-US" sz="2200" i="1" dirty="0">
              <a:latin typeface="Arial" panose="020B0604020202020204" pitchFamily="34" charset="0"/>
              <a:cs typeface="Arial" panose="020B0604020202020204" pitchFamily="34" charset="0"/>
            </a:endParaRPr>
          </a:p>
        </p:txBody>
      </p:sp>
      <p:sp>
        <p:nvSpPr>
          <p:cNvPr id="5" name="Rectangle 2"/>
          <p:cNvSpPr txBox="1">
            <a:spLocks noChangeArrowheads="1"/>
          </p:cNvSpPr>
          <p:nvPr/>
        </p:nvSpPr>
        <p:spPr>
          <a:xfrm>
            <a:off x="559873" y="3634740"/>
            <a:ext cx="7772400" cy="99060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defTabSz="914400" fontAlgn="auto">
              <a:lnSpc>
                <a:spcPct val="120000"/>
              </a:lnSpc>
              <a:spcAft>
                <a:spcPts val="0"/>
              </a:spcAft>
            </a:pPr>
            <a:r>
              <a:rPr lang="en-US" sz="2800" b="1" dirty="0">
                <a:solidFill>
                  <a:srgbClr val="800000"/>
                </a:solidFill>
                <a:latin typeface="Arial" pitchFamily="34" charset="0"/>
                <a:ea typeface="ＭＳ Ｐゴシック" pitchFamily="34" charset="-128"/>
              </a:rPr>
              <a:t>  </a:t>
            </a:r>
            <a:endParaRPr lang="en-US" sz="2600" dirty="0">
              <a:solidFill>
                <a:srgbClr val="0C5598"/>
              </a:solidFill>
              <a:latin typeface="Arial" pitchFamily="34" charset="0"/>
              <a:ea typeface="ＭＳ Ｐゴシック" pitchFamily="34" charset="-128"/>
            </a:endParaRPr>
          </a:p>
        </p:txBody>
      </p:sp>
    </p:spTree>
    <p:extLst>
      <p:ext uri="{BB962C8B-B14F-4D97-AF65-F5344CB8AC3E}">
        <p14:creationId xmlns:p14="http://schemas.microsoft.com/office/powerpoint/2010/main" val="105907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4" name="Rectangle 2"/>
          <p:cNvSpPr>
            <a:spLocks noGrp="1" noChangeArrowheads="1"/>
          </p:cNvSpPr>
          <p:nvPr>
            <p:ph type="title"/>
          </p:nvPr>
        </p:nvSpPr>
        <p:spPr>
          <a:xfrm>
            <a:off x="685800" y="92944"/>
            <a:ext cx="7772400" cy="1219200"/>
          </a:xfrm>
        </p:spPr>
        <p:txBody>
          <a:bodyPr>
            <a:normAutofit/>
          </a:bodyPr>
          <a:lstStyle/>
          <a:p>
            <a:pPr eaLnBrk="1" hangingPunct="1"/>
            <a:r>
              <a:rPr lang="en-US" sz="4400" dirty="0">
                <a:solidFill>
                  <a:srgbClr val="12345A"/>
                </a:solidFill>
                <a:latin typeface="Gill Sans" charset="0"/>
                <a:ea typeface="ＭＳ Ｐゴシック" pitchFamily="34" charset="-128"/>
              </a:rPr>
              <a:t>Regression line (1 of 4)</a:t>
            </a:r>
          </a:p>
        </p:txBody>
      </p:sp>
      <mc:AlternateContent xmlns:mc="http://schemas.openxmlformats.org/markup-compatibility/2006" xmlns:a14="http://schemas.microsoft.com/office/drawing/2010/main">
        <mc:Choice Requires="a14">
          <p:sp>
            <p:nvSpPr>
              <p:cNvPr id="22" name="Rectangle 3"/>
              <p:cNvSpPr>
                <a:spLocks noGrp="1" noChangeArrowheads="1"/>
              </p:cNvSpPr>
              <p:nvPr>
                <p:ph sz="quarter" idx="2"/>
              </p:nvPr>
            </p:nvSpPr>
            <p:spPr>
              <a:xfrm>
                <a:off x="545123" y="1403506"/>
                <a:ext cx="8598877" cy="2308225"/>
              </a:xfrm>
            </p:spPr>
            <p:txBody>
              <a:bodyPr>
                <a:normAutofit/>
              </a:bodyPr>
              <a:lstStyle/>
              <a:p>
                <a:pPr marL="0" indent="0">
                  <a:spcAft>
                    <a:spcPts val="1200"/>
                  </a:spcAft>
                  <a:buNone/>
                </a:pPr>
                <a:r>
                  <a:rPr lang="en-US" sz="2200" dirty="0">
                    <a:latin typeface="Arial" pitchFamily="34" charset="0"/>
                    <a:ea typeface="ＭＳ Ｐゴシック" pitchFamily="34" charset="-128"/>
                    <a:cs typeface="Arial" pitchFamily="34" charset="0"/>
                  </a:rPr>
                  <a:t>A </a:t>
                </a:r>
                <a:r>
                  <a:rPr lang="en-US" sz="2200" dirty="0">
                    <a:solidFill>
                      <a:srgbClr val="A40000"/>
                    </a:solidFill>
                    <a:latin typeface="Arial" pitchFamily="34" charset="0"/>
                    <a:ea typeface="ＭＳ Ｐゴシック" pitchFamily="34" charset="-128"/>
                    <a:cs typeface="Arial" pitchFamily="34" charset="0"/>
                  </a:rPr>
                  <a:t>regression line </a:t>
                </a:r>
                <a:r>
                  <a:rPr lang="en-US" sz="2200" dirty="0">
                    <a:latin typeface="Arial" pitchFamily="34" charset="0"/>
                    <a:ea typeface="ＭＳ Ｐゴシック" pitchFamily="34" charset="-128"/>
                    <a:cs typeface="Arial" pitchFamily="34" charset="0"/>
                  </a:rPr>
                  <a:t>is a straight line that describes how a response variable </a:t>
                </a:r>
                <a:r>
                  <a:rPr lang="en-US" sz="2200" i="1" dirty="0">
                    <a:latin typeface="Times New Roman" pitchFamily="18" charset="0"/>
                    <a:ea typeface="ＭＳ Ｐゴシック" pitchFamily="34" charset="-128"/>
                    <a:cs typeface="Times New Roman" pitchFamily="18" charset="0"/>
                  </a:rPr>
                  <a:t>y</a:t>
                </a:r>
                <a:r>
                  <a:rPr lang="en-US" sz="2200" dirty="0">
                    <a:latin typeface="Arial" pitchFamily="34" charset="0"/>
                    <a:ea typeface="ＭＳ Ｐゴシック" pitchFamily="34" charset="-128"/>
                    <a:cs typeface="Arial" pitchFamily="34" charset="0"/>
                  </a:rPr>
                  <a:t> changes as an explanatory variable </a:t>
                </a:r>
                <a:r>
                  <a:rPr lang="en-US" sz="2200" i="1" dirty="0">
                    <a:latin typeface="Times New Roman" pitchFamily="18" charset="0"/>
                    <a:ea typeface="ＭＳ Ｐゴシック" pitchFamily="34" charset="-128"/>
                    <a:cs typeface="Times New Roman" pitchFamily="18" charset="0"/>
                  </a:rPr>
                  <a:t>x</a:t>
                </a:r>
                <a:r>
                  <a:rPr lang="en-US" sz="2200" dirty="0">
                    <a:latin typeface="Arial" pitchFamily="34" charset="0"/>
                    <a:ea typeface="ＭＳ Ｐゴシック" pitchFamily="34" charset="-128"/>
                    <a:cs typeface="Arial" pitchFamily="34" charset="0"/>
                  </a:rPr>
                  <a:t> changes.  We often use a regression line to predict the value of </a:t>
                </a:r>
                <a:r>
                  <a:rPr lang="en-US" sz="2200" i="1" dirty="0">
                    <a:latin typeface="Times New Roman" pitchFamily="18" charset="0"/>
                    <a:ea typeface="ＭＳ Ｐゴシック" pitchFamily="34" charset="-128"/>
                    <a:cs typeface="Times New Roman" pitchFamily="18" charset="0"/>
                  </a:rPr>
                  <a:t>y</a:t>
                </a:r>
                <a:r>
                  <a:rPr lang="en-US" sz="2200" dirty="0">
                    <a:latin typeface="Arial" pitchFamily="34" charset="0"/>
                    <a:ea typeface="ＭＳ Ｐゴシック" pitchFamily="34" charset="-128"/>
                    <a:cs typeface="Arial" pitchFamily="34" charset="0"/>
                  </a:rPr>
                  <a:t> for a given value of </a:t>
                </a:r>
                <a:r>
                  <a:rPr lang="en-US" sz="2200" i="1" dirty="0">
                    <a:latin typeface="Times New Roman" pitchFamily="18" charset="0"/>
                    <a:ea typeface="ＭＳ Ｐゴシック" pitchFamily="34" charset="-128"/>
                    <a:cs typeface="Times New Roman" pitchFamily="18" charset="0"/>
                  </a:rPr>
                  <a:t>x</a:t>
                </a:r>
                <a:r>
                  <a:rPr lang="en-US" sz="2200" dirty="0">
                    <a:latin typeface="Arial" pitchFamily="34" charset="0"/>
                    <a:ea typeface="ＭＳ Ｐゴシック" pitchFamily="34" charset="-128"/>
                    <a:cs typeface="Arial" pitchFamily="34" charset="0"/>
                  </a:rPr>
                  <a:t>, when we believe the relationship between </a:t>
                </a:r>
                <a14:m>
                  <m:oMath xmlns:m="http://schemas.openxmlformats.org/officeDocument/2006/math">
                    <m:r>
                      <a:rPr lang="en-US" sz="2200" i="1" dirty="0" smtClean="0">
                        <a:latin typeface="Cambria Math"/>
                        <a:ea typeface="ＭＳ Ｐゴシック" pitchFamily="34" charset="-128"/>
                        <a:cs typeface="Arial" pitchFamily="34" charset="0"/>
                      </a:rPr>
                      <m:t>𝑦</m:t>
                    </m:r>
                  </m:oMath>
                </a14:m>
                <a:r>
                  <a:rPr lang="en-US" sz="2200" dirty="0">
                    <a:latin typeface="Arial" pitchFamily="34" charset="0"/>
                    <a:ea typeface="ＭＳ Ｐゴシック" pitchFamily="34" charset="-128"/>
                    <a:cs typeface="Arial" pitchFamily="34" charset="0"/>
                  </a:rPr>
                  <a:t> and </a:t>
                </a:r>
                <a14:m>
                  <m:oMath xmlns:m="http://schemas.openxmlformats.org/officeDocument/2006/math">
                    <m:r>
                      <a:rPr lang="en-US" sz="2200" i="1" dirty="0" smtClean="0">
                        <a:latin typeface="Cambria Math"/>
                        <a:ea typeface="ＭＳ Ｐゴシック" pitchFamily="34" charset="-128"/>
                        <a:cs typeface="Arial" pitchFamily="34" charset="0"/>
                      </a:rPr>
                      <m:t>𝑥</m:t>
                    </m:r>
                  </m:oMath>
                </a14:m>
                <a:r>
                  <a:rPr lang="en-US" sz="2200" dirty="0">
                    <a:latin typeface="Arial" pitchFamily="34" charset="0"/>
                    <a:ea typeface="ＭＳ Ｐゴシック" pitchFamily="34" charset="-128"/>
                    <a:cs typeface="Arial" pitchFamily="34" charset="0"/>
                  </a:rPr>
                  <a:t> is linear.</a:t>
                </a:r>
              </a:p>
            </p:txBody>
          </p:sp>
        </mc:Choice>
        <mc:Fallback xmlns="">
          <p:sp>
            <p:nvSpPr>
              <p:cNvPr id="22" name="Rectangle 3"/>
              <p:cNvSpPr>
                <a:spLocks noGrp="1" noRot="1" noChangeAspect="1" noMove="1" noResize="1" noEditPoints="1" noAdjustHandles="1" noChangeArrowheads="1" noChangeShapeType="1" noTextEdit="1"/>
              </p:cNvSpPr>
              <p:nvPr>
                <p:ph sz="quarter" idx="2"/>
              </p:nvPr>
            </p:nvSpPr>
            <p:spPr>
              <a:xfrm>
                <a:off x="545123" y="1403506"/>
                <a:ext cx="8598877" cy="2308225"/>
              </a:xfrm>
              <a:blipFill>
                <a:blip r:embed="rId3"/>
                <a:stretch>
                  <a:fillRect l="-885" t="-1639" r="-1032"/>
                </a:stretch>
              </a:blipFill>
            </p:spPr>
            <p:txBody>
              <a:bodyPr/>
              <a:lstStyle/>
              <a:p>
                <a:r>
                  <a:rPr lang="en-US">
                    <a:noFill/>
                  </a:rPr>
                  <a:t> </a:t>
                </a:r>
              </a:p>
            </p:txBody>
          </p:sp>
        </mc:Fallback>
      </mc:AlternateContent>
      <p:sp>
        <p:nvSpPr>
          <p:cNvPr id="458755" name="Rectangle 3"/>
          <p:cNvSpPr>
            <a:spLocks noGrp="1" noChangeArrowheads="1"/>
          </p:cNvSpPr>
          <p:nvPr>
            <p:ph type="body" sz="half" idx="1"/>
          </p:nvPr>
        </p:nvSpPr>
        <p:spPr>
          <a:xfrm>
            <a:off x="215757" y="3199848"/>
            <a:ext cx="4135234" cy="2453536"/>
          </a:xfrm>
        </p:spPr>
        <p:txBody>
          <a:bodyPr>
            <a:normAutofit/>
          </a:bodyPr>
          <a:lstStyle/>
          <a:p>
            <a:pPr marL="0" indent="0" eaLnBrk="1" hangingPunct="1">
              <a:buFont typeface="Monotype Sorts" charset="2"/>
              <a:buNone/>
              <a:defRPr/>
            </a:pPr>
            <a:r>
              <a:rPr lang="en-US" sz="2000" b="1" u="sng" dirty="0">
                <a:latin typeface="Arial" pitchFamily="34" charset="0"/>
                <a:ea typeface="ＭＳ Ｐゴシック" charset="-128"/>
                <a:cs typeface="Arial" pitchFamily="34" charset="0"/>
              </a:rPr>
              <a:t>Example</a:t>
            </a:r>
            <a:r>
              <a:rPr lang="en-US" sz="2000" b="1" dirty="0">
                <a:latin typeface="Arial" pitchFamily="34" charset="0"/>
                <a:ea typeface="ＭＳ Ｐゴシック" charset="-128"/>
                <a:cs typeface="Arial" pitchFamily="34" charset="0"/>
              </a:rPr>
              <a:t>:</a:t>
            </a:r>
            <a:r>
              <a:rPr lang="en-US" sz="2000" dirty="0">
                <a:latin typeface="Arial" pitchFamily="34" charset="0"/>
                <a:ea typeface="ＭＳ Ｐゴシック" charset="-128"/>
                <a:cs typeface="Arial" pitchFamily="34" charset="0"/>
              </a:rPr>
              <a:t> Predict the gain in fat (in kilograms) based on the change in energy use (in calories ) from nonexercise activity. </a:t>
            </a:r>
          </a:p>
          <a:p>
            <a:pPr marL="400050" indent="-342900" eaLnBrk="1" hangingPunct="1">
              <a:spcBef>
                <a:spcPts val="1200"/>
              </a:spcBef>
              <a:buFont typeface="Wingdings" pitchFamily="2" charset="2"/>
              <a:buChar char="q"/>
              <a:defRPr/>
            </a:pPr>
            <a:r>
              <a:rPr lang="en-US" sz="2000" b="1" dirty="0">
                <a:latin typeface="Arial" pitchFamily="34" charset="0"/>
                <a:ea typeface="ＭＳ Ｐゴシック" charset="-128"/>
                <a:cs typeface="Arial" pitchFamily="34" charset="0"/>
              </a:rPr>
              <a:t>If the NEA change is 400 calories, what is the expected fat gain?</a:t>
            </a:r>
          </a:p>
        </p:txBody>
      </p:sp>
      <p:pic>
        <p:nvPicPr>
          <p:cNvPr id="2" name="Picture 1" descr="A scatterplot of predicted fat gain for nonexercise activity change. The graph plots fat gain in kilograms on the vertical axis, ranging from 0 to 6 in increments of 2, versus nonexercise activity change in calories on the horizontal axis, ranging from negative 200 to 1000 in increments of 200. Sixteen points fall in a loose diagonal cluster between negative 100 and 800 on the horizontal axis and between 0 and 4.25 on the vertical. A diagonal regression line that predicts fat gain from N E A falls through the center of the cluster from (negative 200, 4.25) through (1000, 0). The points are almost evenly distributed above and below the regression line, with one point on it. Non-plotted point (400, 2.1) is highlighted on the line. This is the predicted fat gain for a subject with N E A = 400 calories. All values estimated.">
            <a:extLst>
              <a:ext uri="{FF2B5EF4-FFF2-40B4-BE49-F238E27FC236}">
                <a16:creationId xmlns:a16="http://schemas.microsoft.com/office/drawing/2014/main" id="{D079B684-FA13-354F-BD7C-0645424C7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991" y="2947124"/>
            <a:ext cx="4577252" cy="3817932"/>
          </a:xfrm>
          <a:prstGeom prst="rect">
            <a:avLst/>
          </a:prstGeom>
        </p:spPr>
      </p:pic>
      <p:cxnSp>
        <p:nvCxnSpPr>
          <p:cNvPr id="13" name="Straight Connector 12">
            <a:extLst>
              <a:ext uri="{FF2B5EF4-FFF2-40B4-BE49-F238E27FC236}">
                <a16:creationId xmlns:a16="http://schemas.microsoft.com/office/drawing/2014/main" id="{677BFDB7-F143-9E40-98C1-E0003850B7A6}"/>
              </a:ext>
            </a:extLst>
          </p:cNvPr>
          <p:cNvCxnSpPr>
            <a:cxnSpLocks/>
          </p:cNvCxnSpPr>
          <p:nvPr/>
        </p:nvCxnSpPr>
        <p:spPr>
          <a:xfrm>
            <a:off x="457200" y="1410102"/>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9198C3-72D1-244D-89DA-1BD84CCEA9C2}"/>
              </a:ext>
            </a:extLst>
          </p:cNvPr>
          <p:cNvCxnSpPr>
            <a:cxnSpLocks/>
          </p:cNvCxnSpPr>
          <p:nvPr/>
        </p:nvCxnSpPr>
        <p:spPr>
          <a:xfrm>
            <a:off x="545123" y="2918359"/>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9193A17-6622-C347-9952-C2A1CB5FFEBA}"/>
              </a:ext>
            </a:extLst>
          </p:cNvPr>
          <p:cNvSpPr txBox="1"/>
          <p:nvPr/>
        </p:nvSpPr>
        <p:spPr>
          <a:xfrm>
            <a:off x="215757" y="5780782"/>
            <a:ext cx="3919477" cy="738664"/>
          </a:xfrm>
          <a:prstGeom prst="rect">
            <a:avLst/>
          </a:prstGeom>
          <a:noFill/>
        </p:spPr>
        <p:txBody>
          <a:bodyPr wrap="square" rtlCol="0">
            <a:spAutoFit/>
          </a:bodyPr>
          <a:lstStyle/>
          <a:p>
            <a:r>
              <a:rPr lang="en-US" sz="1400" i="1" dirty="0"/>
              <a:t>NEA: any other activity we perform than deliberate exercise (e.g., walking to work, going upstairs, typing, washing the dishes, etc.)</a:t>
            </a:r>
          </a:p>
        </p:txBody>
      </p:sp>
    </p:spTree>
    <p:extLst>
      <p:ext uri="{BB962C8B-B14F-4D97-AF65-F5344CB8AC3E}">
        <p14:creationId xmlns:p14="http://schemas.microsoft.com/office/powerpoint/2010/main" val="2251406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21114"/>
            <a:ext cx="8229600" cy="1143000"/>
          </a:xfrm>
        </p:spPr>
        <p:txBody>
          <a:bodyPr>
            <a:normAutofit/>
          </a:bodyPr>
          <a:lstStyle/>
          <a:p>
            <a:r>
              <a:rPr lang="en-US" sz="4000" dirty="0">
                <a:solidFill>
                  <a:srgbClr val="12345A"/>
                </a:solidFill>
                <a:latin typeface="Gill Sans" charset="0"/>
              </a:rPr>
              <a:t>Correlation does not imply causation</a:t>
            </a:r>
            <a:endParaRPr lang="en-US" sz="4000" dirty="0">
              <a:solidFill>
                <a:srgbClr val="12345A"/>
              </a:solidFill>
            </a:endParaRPr>
          </a:p>
        </p:txBody>
      </p:sp>
      <p:sp>
        <p:nvSpPr>
          <p:cNvPr id="30723" name="Rectangle 3"/>
          <p:cNvSpPr>
            <a:spLocks noGrp="1" noChangeArrowheads="1"/>
          </p:cNvSpPr>
          <p:nvPr>
            <p:ph idx="1"/>
          </p:nvPr>
        </p:nvSpPr>
        <p:spPr>
          <a:xfrm>
            <a:off x="286327" y="2071943"/>
            <a:ext cx="8552873" cy="2010530"/>
          </a:xfrm>
        </p:spPr>
        <p:txBody>
          <a:bodyPr>
            <a:normAutofit/>
          </a:bodyPr>
          <a:lstStyle/>
          <a:p>
            <a:pPr marL="0" indent="0">
              <a:buNone/>
            </a:pPr>
            <a:r>
              <a:rPr lang="en-US" altLang="en-US" sz="2400" dirty="0">
                <a:latin typeface="Arial" panose="020B0604020202020204" pitchFamily="34" charset="0"/>
                <a:cs typeface="Arial" panose="020B0604020202020204" pitchFamily="34" charset="0"/>
              </a:rPr>
              <a:t>Weekly tissue sales and weekly hot chocolate sales for a city shows a high positive correlation. </a:t>
            </a:r>
          </a:p>
          <a:p>
            <a:pPr marL="0" indent="0">
              <a:buNone/>
            </a:pPr>
            <a:r>
              <a:rPr lang="en-US" sz="2400" i="1" dirty="0">
                <a:latin typeface="Arial" panose="020B0604020202020204" pitchFamily="34" charset="0"/>
                <a:ea typeface="ＭＳ Ｐゴシック" pitchFamily="34" charset="-128"/>
                <a:cs typeface="Arial" pitchFamily="34" charset="0"/>
              </a:rPr>
              <a:t>Does that mean that hot chocolate consumption causes tissue consumption? What other factors can explain </a:t>
            </a:r>
            <a:r>
              <a:rPr lang="en-US" sz="2400" i="1">
                <a:latin typeface="Arial" panose="020B0604020202020204" pitchFamily="34" charset="0"/>
                <a:ea typeface="ＭＳ Ｐゴシック" pitchFamily="34" charset="-128"/>
                <a:cs typeface="Arial" pitchFamily="34" charset="0"/>
              </a:rPr>
              <a:t>this relationship?</a:t>
            </a:r>
            <a:endParaRPr lang="en-US" i="1" dirty="0">
              <a:latin typeface="Arial" panose="020B0604020202020204"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389659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21114"/>
            <a:ext cx="8229600" cy="1143000"/>
          </a:xfrm>
        </p:spPr>
        <p:txBody>
          <a:bodyPr>
            <a:normAutofit/>
          </a:bodyPr>
          <a:lstStyle/>
          <a:p>
            <a:r>
              <a:rPr lang="en-US" sz="4000" dirty="0">
                <a:solidFill>
                  <a:srgbClr val="12345A"/>
                </a:solidFill>
                <a:latin typeface="Gill Sans" charset="0"/>
              </a:rPr>
              <a:t>Correlation does not imply causation</a:t>
            </a:r>
            <a:endParaRPr lang="en-US" sz="4000" dirty="0">
              <a:solidFill>
                <a:srgbClr val="12345A"/>
              </a:solidFill>
            </a:endParaRP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85775" y="1600889"/>
                <a:ext cx="8229600" cy="1857533"/>
              </a:xfrm>
            </p:spPr>
            <p:txBody>
              <a:bodyPr>
                <a:normAutofit/>
              </a:bodyPr>
              <a:lstStyle/>
              <a:p>
                <a:r>
                  <a:rPr lang="en-US" sz="2400" dirty="0">
                    <a:latin typeface="Arial" pitchFamily="34" charset="0"/>
                    <a:ea typeface="ＭＳ Ｐゴシック" pitchFamily="34" charset="-128"/>
                    <a:cs typeface="Arial" pitchFamily="34" charset="0"/>
                  </a:rPr>
                  <a:t>Even very strong correlations may not correspond to a real causal relationship (changes in </a:t>
                </a:r>
                <a14:m>
                  <m:oMath xmlns:m="http://schemas.openxmlformats.org/officeDocument/2006/math">
                    <m:r>
                      <a:rPr lang="en-US" sz="2400" i="1" dirty="0" smtClean="0">
                        <a:latin typeface="Cambria Math" panose="02040503050406030204" pitchFamily="18" charset="0"/>
                        <a:ea typeface="ＭＳ Ｐゴシック" pitchFamily="34" charset="-128"/>
                        <a:cs typeface="Arial" pitchFamily="34" charset="0"/>
                      </a:rPr>
                      <m:t>𝑥</m:t>
                    </m:r>
                  </m:oMath>
                </a14:m>
                <a:r>
                  <a:rPr lang="en-US" sz="2400" dirty="0">
                    <a:latin typeface="Arial" pitchFamily="34" charset="0"/>
                    <a:ea typeface="ＭＳ Ｐゴシック" pitchFamily="34" charset="-128"/>
                    <a:cs typeface="Arial" pitchFamily="34" charset="0"/>
                  </a:rPr>
                  <a:t> actually causing changes in </a:t>
                </a:r>
                <a14:m>
                  <m:oMath xmlns:m="http://schemas.openxmlformats.org/officeDocument/2006/math">
                    <m:r>
                      <a:rPr lang="en-US" sz="2400" i="1" dirty="0" smtClean="0">
                        <a:latin typeface="Cambria Math" panose="02040503050406030204" pitchFamily="18" charset="0"/>
                        <a:ea typeface="ＭＳ Ｐゴシック" pitchFamily="34" charset="-128"/>
                        <a:cs typeface="Arial" pitchFamily="34" charset="0"/>
                      </a:rPr>
                      <m:t>𝑦</m:t>
                    </m:r>
                  </m:oMath>
                </a14:m>
                <a:r>
                  <a:rPr lang="en-US" sz="2400" dirty="0">
                    <a:latin typeface="Arial" pitchFamily="34" charset="0"/>
                    <a:ea typeface="ＭＳ Ｐゴシック" pitchFamily="34" charset="-128"/>
                    <a:cs typeface="Arial" pitchFamily="34" charset="0"/>
                  </a:rPr>
                  <a:t>).</a:t>
                </a:r>
              </a:p>
              <a:p>
                <a:r>
                  <a:rPr lang="en-US" dirty="0">
                    <a:latin typeface="Arial" pitchFamily="34" charset="0"/>
                    <a:ea typeface="ＭＳ Ｐゴシック" pitchFamily="34" charset="-128"/>
                    <a:cs typeface="Arial" pitchFamily="34" charset="0"/>
                  </a:rPr>
                  <a:t>Correlation may be explained by a lurking variable.</a:t>
                </a: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85775" y="1600889"/>
                <a:ext cx="8229600" cy="1857533"/>
              </a:xfrm>
              <a:blipFill>
                <a:blip r:embed="rId3"/>
                <a:stretch>
                  <a:fillRect l="-963" t="-2303"/>
                </a:stretch>
              </a:blipFill>
            </p:spPr>
            <p:txBody>
              <a:bodyPr/>
              <a:lstStyle/>
              <a:p>
                <a:r>
                  <a:rPr lang="en-US">
                    <a:noFill/>
                  </a:rPr>
                  <a:t> </a:t>
                </a:r>
              </a:p>
            </p:txBody>
          </p:sp>
        </mc:Fallback>
      </mc:AlternateContent>
      <p:sp>
        <p:nvSpPr>
          <p:cNvPr id="7" name="Rectangle 6"/>
          <p:cNvSpPr txBox="1">
            <a:spLocks noChangeArrowheads="1"/>
          </p:cNvSpPr>
          <p:nvPr/>
        </p:nvSpPr>
        <p:spPr bwMode="auto">
          <a:xfrm>
            <a:off x="371475" y="3530600"/>
            <a:ext cx="8458200" cy="3090863"/>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anchor="ctr"/>
          <a:lstStyle>
            <a:lvl1pPr eaLnBrk="0" hangingPunct="0">
              <a:defRPr sz="2400">
                <a:solidFill>
                  <a:schemeClr val="tx1"/>
                </a:solidFill>
                <a:latin typeface="Arial" pitchFamily="34" charset="0"/>
                <a:ea typeface="ＭＳ Ｐゴシック" charset="-128"/>
              </a:defRPr>
            </a:lvl1pPr>
            <a:lvl2pPr marL="776288" indent="-319088"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charset="-128"/>
              </a:defRPr>
            </a:lvl9pPr>
          </a:lstStyle>
          <a:p>
            <a:pPr algn="ctr" eaLnBrk="1" hangingPunct="1">
              <a:lnSpc>
                <a:spcPct val="90000"/>
              </a:lnSpc>
              <a:defRPr/>
            </a:pPr>
            <a:r>
              <a:rPr lang="en-US" sz="2000" b="1" dirty="0">
                <a:solidFill>
                  <a:srgbClr val="800000"/>
                </a:solidFill>
                <a:cs typeface="Arial" pitchFamily="34" charset="0"/>
              </a:rPr>
              <a:t>Social Relationships and Health</a:t>
            </a:r>
          </a:p>
          <a:p>
            <a:pPr algn="ctr" eaLnBrk="1" hangingPunct="1">
              <a:lnSpc>
                <a:spcPct val="90000"/>
              </a:lnSpc>
              <a:defRPr/>
            </a:pPr>
            <a:r>
              <a:rPr lang="en-US" sz="2000" dirty="0">
                <a:solidFill>
                  <a:srgbClr val="0C5598"/>
                </a:solidFill>
                <a:cs typeface="Arial" pitchFamily="34" charset="0"/>
              </a:rPr>
              <a:t>House, J., Landis, K., and </a:t>
            </a:r>
            <a:r>
              <a:rPr lang="en-US" sz="2000" dirty="0" err="1">
                <a:solidFill>
                  <a:srgbClr val="0C5598"/>
                </a:solidFill>
                <a:cs typeface="Arial" pitchFamily="34" charset="0"/>
              </a:rPr>
              <a:t>Umberson</a:t>
            </a:r>
            <a:r>
              <a:rPr lang="en-US" sz="2000" dirty="0">
                <a:solidFill>
                  <a:srgbClr val="0C5598"/>
                </a:solidFill>
                <a:cs typeface="Arial" pitchFamily="34" charset="0"/>
              </a:rPr>
              <a:t>, D. </a:t>
            </a:r>
            <a:r>
              <a:rPr lang="ja-JP" altLang="en-US" sz="2000" dirty="0">
                <a:solidFill>
                  <a:srgbClr val="0C5598"/>
                </a:solidFill>
                <a:cs typeface="Arial" pitchFamily="34" charset="0"/>
              </a:rPr>
              <a:t>“</a:t>
            </a:r>
            <a:r>
              <a:rPr lang="en-US" altLang="ja-JP" sz="2000" dirty="0">
                <a:solidFill>
                  <a:srgbClr val="0C5598"/>
                </a:solidFill>
                <a:cs typeface="Arial" pitchFamily="34" charset="0"/>
              </a:rPr>
              <a:t>Social Relationships and Health,</a:t>
            </a:r>
            <a:r>
              <a:rPr lang="ja-JP" altLang="en-US" sz="2000" dirty="0">
                <a:solidFill>
                  <a:srgbClr val="0C5598"/>
                </a:solidFill>
                <a:cs typeface="Arial" pitchFamily="34" charset="0"/>
              </a:rPr>
              <a:t>”</a:t>
            </a:r>
            <a:r>
              <a:rPr lang="en-US" altLang="ja-JP" sz="2000" dirty="0">
                <a:solidFill>
                  <a:srgbClr val="0C5598"/>
                </a:solidFill>
                <a:cs typeface="Arial" pitchFamily="34" charset="0"/>
              </a:rPr>
              <a:t> </a:t>
            </a:r>
            <a:r>
              <a:rPr lang="en-US" altLang="ja-JP" sz="2000" i="1" dirty="0">
                <a:solidFill>
                  <a:srgbClr val="0C5598"/>
                </a:solidFill>
                <a:cs typeface="Arial" pitchFamily="34" charset="0"/>
              </a:rPr>
              <a:t>Science</a:t>
            </a:r>
            <a:r>
              <a:rPr lang="en-US" altLang="ja-JP" sz="2000" dirty="0">
                <a:solidFill>
                  <a:srgbClr val="0C5598"/>
                </a:solidFill>
                <a:cs typeface="Arial" pitchFamily="34" charset="0"/>
              </a:rPr>
              <a:t>, Vol. 241 (1988), pp. 540–545.</a:t>
            </a:r>
          </a:p>
          <a:p>
            <a:pPr eaLnBrk="1" hangingPunct="1">
              <a:lnSpc>
                <a:spcPct val="90000"/>
              </a:lnSpc>
              <a:spcBef>
                <a:spcPts val="700"/>
              </a:spcBef>
              <a:buClr>
                <a:schemeClr val="accent2"/>
              </a:buClr>
              <a:buSzPct val="60000"/>
              <a:defRPr/>
            </a:pPr>
            <a:r>
              <a:rPr lang="en-US" sz="2000" dirty="0">
                <a:cs typeface="Arial" pitchFamily="34" charset="0"/>
              </a:rPr>
              <a:t>Does lack of social relationships cause people to become ill?</a:t>
            </a:r>
          </a:p>
          <a:p>
            <a:pPr eaLnBrk="1" hangingPunct="1">
              <a:lnSpc>
                <a:spcPct val="90000"/>
              </a:lnSpc>
              <a:spcBef>
                <a:spcPts val="700"/>
              </a:spcBef>
              <a:buClr>
                <a:schemeClr val="accent2"/>
              </a:buClr>
              <a:buSzPct val="60000"/>
              <a:defRPr/>
            </a:pPr>
            <a:r>
              <a:rPr lang="en-US" sz="2000" dirty="0">
                <a:cs typeface="Arial" pitchFamily="34" charset="0"/>
              </a:rPr>
              <a:t>(</a:t>
            </a:r>
            <a:r>
              <a:rPr lang="en-US" sz="2000" i="1" dirty="0">
                <a:cs typeface="Arial" pitchFamily="34" charset="0"/>
              </a:rPr>
              <a:t>There was a strong correlation.</a:t>
            </a:r>
            <a:r>
              <a:rPr lang="en-US" sz="2000" dirty="0">
                <a:cs typeface="Arial" pitchFamily="34" charset="0"/>
              </a:rPr>
              <a:t>)</a:t>
            </a:r>
          </a:p>
          <a:p>
            <a:pPr marL="800100" lvl="1" indent="-342900" eaLnBrk="1" hangingPunct="1">
              <a:lnSpc>
                <a:spcPct val="90000"/>
              </a:lnSpc>
              <a:spcBef>
                <a:spcPts val="700"/>
              </a:spcBef>
              <a:buClr>
                <a:schemeClr val="accent2"/>
              </a:buClr>
              <a:buSzPct val="60000"/>
              <a:buFont typeface="Wingdings" pitchFamily="2" charset="2"/>
              <a:buChar char="q"/>
              <a:defRPr/>
            </a:pPr>
            <a:r>
              <a:rPr lang="en-US" sz="2000" b="1" dirty="0">
                <a:cs typeface="Arial" pitchFamily="34" charset="0"/>
              </a:rPr>
              <a:t>Or</a:t>
            </a:r>
            <a:r>
              <a:rPr lang="en-US" sz="2000" dirty="0">
                <a:cs typeface="Arial" pitchFamily="34" charset="0"/>
              </a:rPr>
              <a:t> are unhealthy people less likely than others to establish and maintain social relationships?  (</a:t>
            </a:r>
            <a:r>
              <a:rPr lang="en-US" sz="2000" i="1" dirty="0">
                <a:cs typeface="Arial" pitchFamily="34" charset="0"/>
              </a:rPr>
              <a:t>reversed relationship</a:t>
            </a:r>
            <a:r>
              <a:rPr lang="en-US" sz="2000" dirty="0">
                <a:cs typeface="Arial" pitchFamily="34" charset="0"/>
              </a:rPr>
              <a:t>)</a:t>
            </a:r>
          </a:p>
          <a:p>
            <a:pPr marL="800100" lvl="1" indent="-342900" eaLnBrk="1" hangingPunct="1">
              <a:lnSpc>
                <a:spcPct val="90000"/>
              </a:lnSpc>
              <a:spcBef>
                <a:spcPts val="700"/>
              </a:spcBef>
              <a:buClr>
                <a:schemeClr val="accent2"/>
              </a:buClr>
              <a:buSzPct val="60000"/>
              <a:buFont typeface="Wingdings" pitchFamily="2" charset="2"/>
              <a:buChar char="q"/>
              <a:defRPr/>
            </a:pPr>
            <a:r>
              <a:rPr lang="en-US" sz="2000" b="1" dirty="0">
                <a:cs typeface="Arial" pitchFamily="34" charset="0"/>
              </a:rPr>
              <a:t>Or</a:t>
            </a:r>
            <a:r>
              <a:rPr lang="en-US" sz="2000" dirty="0">
                <a:cs typeface="Arial" pitchFamily="34" charset="0"/>
              </a:rPr>
              <a:t> is there some </a:t>
            </a:r>
            <a:r>
              <a:rPr lang="en-US" sz="2000" u="sng" dirty="0">
                <a:cs typeface="Arial" pitchFamily="34" charset="0"/>
              </a:rPr>
              <a:t>other factor</a:t>
            </a:r>
            <a:r>
              <a:rPr lang="en-US" sz="2000" dirty="0">
                <a:cs typeface="Arial" pitchFamily="34" charset="0"/>
              </a:rPr>
              <a:t> that predisposes people both to have lower social activity and to become ill?</a:t>
            </a:r>
          </a:p>
        </p:txBody>
      </p:sp>
    </p:spTree>
    <p:extLst>
      <p:ext uri="{BB962C8B-B14F-4D97-AF65-F5344CB8AC3E}">
        <p14:creationId xmlns:p14="http://schemas.microsoft.com/office/powerpoint/2010/main" val="743478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latin typeface="Gill Sans"/>
              </a:rPr>
              <a:t>Evidence of causation</a:t>
            </a:r>
          </a:p>
        </p:txBody>
      </p:sp>
      <p:sp>
        <p:nvSpPr>
          <p:cNvPr id="3" name="Content Placeholder 2">
            <a:extLst>
              <a:ext uri="{FF2B5EF4-FFF2-40B4-BE49-F238E27FC236}">
                <a16:creationId xmlns:a16="http://schemas.microsoft.com/office/drawing/2014/main" id="{AFA39DD8-8FE3-E641-BA8B-BEA2644BEC1B}"/>
              </a:ext>
            </a:extLst>
          </p:cNvPr>
          <p:cNvSpPr>
            <a:spLocks noGrp="1"/>
          </p:cNvSpPr>
          <p:nvPr>
            <p:ph idx="1"/>
          </p:nvPr>
        </p:nvSpPr>
        <p:spPr>
          <a:xfrm>
            <a:off x="401541" y="2023607"/>
            <a:ext cx="8229600" cy="4389120"/>
          </a:xfrm>
        </p:spPr>
        <p:txBody>
          <a:bodyPr>
            <a:normAutofit fontScale="85000" lnSpcReduction="10000"/>
          </a:bodyPr>
          <a:lstStyle/>
          <a:p>
            <a:pPr marL="68580" indent="0" fontAlgn="auto">
              <a:spcAft>
                <a:spcPts val="1200"/>
              </a:spcAft>
              <a:buNone/>
            </a:pPr>
            <a:r>
              <a:rPr lang="en-US" sz="2800" dirty="0">
                <a:latin typeface="Arial" pitchFamily="34" charset="0"/>
                <a:ea typeface="ＭＳ Ｐゴシック" pitchFamily="34" charset="-128"/>
                <a:cs typeface="Arial" pitchFamily="34" charset="0"/>
              </a:rPr>
              <a:t>A properly conducted</a:t>
            </a:r>
            <a:r>
              <a:rPr lang="en-US" sz="2800" dirty="0">
                <a:solidFill>
                  <a:srgbClr val="0C5598"/>
                </a:solidFill>
                <a:latin typeface="Arial" pitchFamily="34" charset="0"/>
                <a:ea typeface="ＭＳ Ｐゴシック" pitchFamily="34" charset="-128"/>
                <a:cs typeface="Arial" pitchFamily="34" charset="0"/>
              </a:rPr>
              <a:t> </a:t>
            </a:r>
            <a:r>
              <a:rPr lang="en-US" sz="2800" b="1" dirty="0">
                <a:solidFill>
                  <a:srgbClr val="A40000"/>
                </a:solidFill>
                <a:latin typeface="Arial" pitchFamily="34" charset="0"/>
                <a:ea typeface="ＭＳ Ｐゴシック" pitchFamily="34" charset="-128"/>
                <a:cs typeface="Arial" pitchFamily="34" charset="0"/>
              </a:rPr>
              <a:t>randomized experiment</a:t>
            </a:r>
            <a:r>
              <a:rPr lang="en-US" sz="2800" dirty="0">
                <a:solidFill>
                  <a:srgbClr val="0C5598"/>
                </a:solidFill>
                <a:latin typeface="Arial" pitchFamily="34" charset="0"/>
                <a:ea typeface="ＭＳ Ｐゴシック" pitchFamily="34" charset="-128"/>
                <a:cs typeface="Arial" pitchFamily="34" charset="0"/>
              </a:rPr>
              <a:t> </a:t>
            </a:r>
            <a:r>
              <a:rPr lang="en-US" sz="2800" dirty="0">
                <a:latin typeface="Arial" pitchFamily="34" charset="0"/>
                <a:ea typeface="ＭＳ Ｐゴシック" pitchFamily="34" charset="-128"/>
                <a:cs typeface="Arial" pitchFamily="34" charset="0"/>
              </a:rPr>
              <a:t>may establish causation.</a:t>
            </a:r>
          </a:p>
          <a:p>
            <a:pPr marL="68580" indent="0" fontAlgn="auto">
              <a:spcAft>
                <a:spcPts val="1200"/>
              </a:spcAft>
              <a:buNone/>
            </a:pPr>
            <a:r>
              <a:rPr lang="en-US" sz="2800" dirty="0">
                <a:latin typeface="Arial" pitchFamily="34" charset="0"/>
                <a:ea typeface="ＭＳ Ｐゴシック" pitchFamily="34" charset="-128"/>
                <a:cs typeface="Arial" pitchFamily="34" charset="0"/>
              </a:rPr>
              <a:t>Other considerations when we cannot do an experiment:</a:t>
            </a:r>
          </a:p>
          <a:p>
            <a:pPr marL="442913" indent="-373063" fontAlgn="auto">
              <a:spcAft>
                <a:spcPts val="1200"/>
              </a:spcAft>
            </a:pPr>
            <a:r>
              <a:rPr lang="en-US" sz="2800" dirty="0">
                <a:latin typeface="Arial" pitchFamily="34" charset="0"/>
                <a:ea typeface="ＭＳ Ｐゴシック" pitchFamily="34" charset="-128"/>
                <a:cs typeface="Arial" pitchFamily="34" charset="0"/>
              </a:rPr>
              <a:t>The association is </a:t>
            </a:r>
            <a:r>
              <a:rPr lang="en-US" sz="2800" i="1" dirty="0">
                <a:latin typeface="Arial" pitchFamily="34" charset="0"/>
                <a:ea typeface="ＭＳ Ｐゴシック" pitchFamily="34" charset="-128"/>
                <a:cs typeface="Arial" pitchFamily="34" charset="0"/>
              </a:rPr>
              <a:t>strong</a:t>
            </a:r>
            <a:r>
              <a:rPr lang="en-US" sz="2800" dirty="0">
                <a:latin typeface="Arial" pitchFamily="34" charset="0"/>
                <a:ea typeface="ＭＳ Ｐゴシック" pitchFamily="34" charset="-128"/>
                <a:cs typeface="Arial" pitchFamily="34" charset="0"/>
              </a:rPr>
              <a:t>.</a:t>
            </a:r>
          </a:p>
          <a:p>
            <a:pPr marL="442913" indent="-373063" fontAlgn="auto">
              <a:spcAft>
                <a:spcPts val="1200"/>
              </a:spcAft>
            </a:pPr>
            <a:r>
              <a:rPr lang="en-US" sz="2800" dirty="0">
                <a:latin typeface="Arial" pitchFamily="34" charset="0"/>
                <a:ea typeface="ＭＳ Ｐゴシック" pitchFamily="34" charset="-128"/>
                <a:cs typeface="Arial" pitchFamily="34" charset="0"/>
              </a:rPr>
              <a:t>The association is </a:t>
            </a:r>
            <a:r>
              <a:rPr lang="en-US" sz="2800" i="1" dirty="0">
                <a:latin typeface="Arial" pitchFamily="34" charset="0"/>
                <a:ea typeface="ＭＳ Ｐゴシック" pitchFamily="34" charset="-128"/>
                <a:cs typeface="Arial" pitchFamily="34" charset="0"/>
              </a:rPr>
              <a:t>consistent</a:t>
            </a:r>
            <a:r>
              <a:rPr lang="en-US" sz="2800" dirty="0">
                <a:latin typeface="Arial" pitchFamily="34" charset="0"/>
                <a:ea typeface="ＭＳ Ｐゴシック" pitchFamily="34" charset="-128"/>
                <a:cs typeface="Arial" pitchFamily="34" charset="0"/>
              </a:rPr>
              <a:t>.</a:t>
            </a:r>
          </a:p>
          <a:p>
            <a:pPr marL="442913" indent="-373063" fontAlgn="auto">
              <a:spcAft>
                <a:spcPts val="1200"/>
              </a:spcAft>
            </a:pPr>
            <a:r>
              <a:rPr lang="en-US" sz="2800" i="1" dirty="0">
                <a:latin typeface="Arial" pitchFamily="34" charset="0"/>
                <a:ea typeface="ＭＳ Ｐゴシック" pitchFamily="34" charset="-128"/>
                <a:cs typeface="Arial" pitchFamily="34" charset="0"/>
              </a:rPr>
              <a:t>Higher</a:t>
            </a:r>
            <a:r>
              <a:rPr lang="en-US" sz="2800" dirty="0">
                <a:latin typeface="Arial" pitchFamily="34" charset="0"/>
                <a:ea typeface="ＭＳ Ｐゴシック" pitchFamily="34" charset="-128"/>
                <a:cs typeface="Arial" pitchFamily="34" charset="0"/>
              </a:rPr>
              <a:t> doses are associated with </a:t>
            </a:r>
            <a:r>
              <a:rPr lang="en-US" sz="2800" i="1" dirty="0">
                <a:latin typeface="Arial" pitchFamily="34" charset="0"/>
                <a:ea typeface="ＭＳ Ｐゴシック" pitchFamily="34" charset="-128"/>
                <a:cs typeface="Arial" pitchFamily="34" charset="0"/>
              </a:rPr>
              <a:t>stronger</a:t>
            </a:r>
            <a:r>
              <a:rPr lang="en-US" sz="2800" dirty="0">
                <a:latin typeface="Arial" pitchFamily="34" charset="0"/>
                <a:ea typeface="ＭＳ Ｐゴシック" pitchFamily="34" charset="-128"/>
                <a:cs typeface="Arial" pitchFamily="34" charset="0"/>
              </a:rPr>
              <a:t> responses.</a:t>
            </a:r>
          </a:p>
          <a:p>
            <a:pPr marL="442913" indent="-373063" fontAlgn="auto">
              <a:spcAft>
                <a:spcPts val="1200"/>
              </a:spcAft>
            </a:pPr>
            <a:r>
              <a:rPr lang="en-US" sz="2800" dirty="0">
                <a:latin typeface="Arial" pitchFamily="34" charset="0"/>
                <a:ea typeface="ＭＳ Ｐゴシック" pitchFamily="34" charset="-128"/>
                <a:cs typeface="Arial" pitchFamily="34" charset="0"/>
              </a:rPr>
              <a:t>Alleged cause </a:t>
            </a:r>
            <a:r>
              <a:rPr lang="en-US" sz="2800" i="1" dirty="0">
                <a:latin typeface="Arial" pitchFamily="34" charset="0"/>
                <a:ea typeface="ＭＳ Ｐゴシック" pitchFamily="34" charset="-128"/>
                <a:cs typeface="Arial" pitchFamily="34" charset="0"/>
              </a:rPr>
              <a:t>precedes</a:t>
            </a:r>
            <a:r>
              <a:rPr lang="en-US" sz="2800" dirty="0">
                <a:latin typeface="Arial" pitchFamily="34" charset="0"/>
                <a:ea typeface="ＭＳ Ｐゴシック" pitchFamily="34" charset="-128"/>
                <a:cs typeface="Arial" pitchFamily="34" charset="0"/>
              </a:rPr>
              <a:t> the effect </a:t>
            </a:r>
            <a:r>
              <a:rPr lang="en-US" sz="2800" i="1" dirty="0">
                <a:latin typeface="Arial" pitchFamily="34" charset="0"/>
                <a:ea typeface="ＭＳ Ｐゴシック" pitchFamily="34" charset="-128"/>
                <a:cs typeface="Arial" pitchFamily="34" charset="0"/>
              </a:rPr>
              <a:t>in time</a:t>
            </a:r>
            <a:r>
              <a:rPr lang="en-US" sz="2800" dirty="0">
                <a:latin typeface="Arial" pitchFamily="34" charset="0"/>
                <a:ea typeface="ＭＳ Ｐゴシック" pitchFamily="34" charset="-128"/>
                <a:cs typeface="Arial" pitchFamily="34" charset="0"/>
              </a:rPr>
              <a:t>.</a:t>
            </a:r>
          </a:p>
          <a:p>
            <a:pPr marL="442913" indent="-373063" fontAlgn="auto">
              <a:spcAft>
                <a:spcPts val="1200"/>
              </a:spcAft>
            </a:pPr>
            <a:r>
              <a:rPr lang="en-US" sz="2800" dirty="0">
                <a:latin typeface="Arial" pitchFamily="34" charset="0"/>
                <a:ea typeface="ＭＳ Ｐゴシック" pitchFamily="34" charset="-128"/>
                <a:cs typeface="Arial" pitchFamily="34" charset="0"/>
              </a:rPr>
              <a:t>Alleged cause is </a:t>
            </a:r>
            <a:r>
              <a:rPr lang="en-US" sz="2800" i="1" dirty="0">
                <a:latin typeface="Arial" pitchFamily="34" charset="0"/>
                <a:ea typeface="ＭＳ Ｐゴシック" pitchFamily="34" charset="-128"/>
                <a:cs typeface="Arial" pitchFamily="34" charset="0"/>
              </a:rPr>
              <a:t>plausible</a:t>
            </a:r>
            <a:r>
              <a:rPr lang="en-US" sz="2800" dirty="0">
                <a:latin typeface="Arial" pitchFamily="34" charset="0"/>
                <a:ea typeface="ＭＳ Ｐゴシック" pitchFamily="34" charset="-128"/>
                <a:cs typeface="Arial" pitchFamily="34" charset="0"/>
              </a:rPr>
              <a:t> (reasonable explanation).</a:t>
            </a:r>
          </a:p>
          <a:p>
            <a:endParaRPr lang="en-US" dirty="0"/>
          </a:p>
        </p:txBody>
      </p:sp>
      <p:cxnSp>
        <p:nvCxnSpPr>
          <p:cNvPr id="7" name="Straight Connector 6">
            <a:extLst>
              <a:ext uri="{FF2B5EF4-FFF2-40B4-BE49-F238E27FC236}">
                <a16:creationId xmlns:a16="http://schemas.microsoft.com/office/drawing/2014/main" id="{947563AC-2C52-E54D-A8F9-7B0F14901BFC}"/>
              </a:ext>
            </a:extLst>
          </p:cNvPr>
          <p:cNvCxnSpPr>
            <a:cxnSpLocks/>
          </p:cNvCxnSpPr>
          <p:nvPr/>
        </p:nvCxnSpPr>
        <p:spPr>
          <a:xfrm>
            <a:off x="401541" y="2848953"/>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9F69CE1-0D7D-E348-817D-952AE5EDF3E6}"/>
              </a:ext>
            </a:extLst>
          </p:cNvPr>
          <p:cNvCxnSpPr>
            <a:cxnSpLocks/>
          </p:cNvCxnSpPr>
          <p:nvPr/>
        </p:nvCxnSpPr>
        <p:spPr>
          <a:xfrm>
            <a:off x="457200" y="6229583"/>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523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21310-C156-EB4D-9494-B8947EDB6323}"/>
              </a:ext>
            </a:extLst>
          </p:cNvPr>
          <p:cNvSpPr>
            <a:spLocks noGrp="1"/>
          </p:cNvSpPr>
          <p:nvPr>
            <p:ph idx="1"/>
          </p:nvPr>
        </p:nvSpPr>
        <p:spPr>
          <a:xfrm>
            <a:off x="374073" y="1847273"/>
            <a:ext cx="8326582" cy="4477327"/>
          </a:xfrm>
        </p:spPr>
        <p:txBody>
          <a:bodyPr>
            <a:normAutofit lnSpcReduction="10000"/>
          </a:bodyPr>
          <a:lstStyle/>
          <a:p>
            <a:r>
              <a:rPr lang="en-CA" sz="2200" dirty="0">
                <a:latin typeface="Arial" panose="020B0604020202020204" pitchFamily="34" charset="0"/>
                <a:cs typeface="Arial" panose="020B0604020202020204" pitchFamily="34" charset="0"/>
              </a:rPr>
              <a:t>Doctors had long observed that most lung cancer patients were smokers. </a:t>
            </a:r>
          </a:p>
          <a:p>
            <a:pPr marL="0" indent="0">
              <a:buNone/>
            </a:pPr>
            <a:endParaRPr lang="en-CA" sz="2200" dirty="0">
              <a:latin typeface="Arial" panose="020B0604020202020204" pitchFamily="34" charset="0"/>
              <a:cs typeface="Arial" panose="020B0604020202020204" pitchFamily="34" charset="0"/>
            </a:endParaRPr>
          </a:p>
          <a:p>
            <a:r>
              <a:rPr lang="en-CA" sz="2200" dirty="0">
                <a:latin typeface="Arial" panose="020B0604020202020204" pitchFamily="34" charset="0"/>
                <a:cs typeface="Arial" panose="020B0604020202020204" pitchFamily="34" charset="0"/>
              </a:rPr>
              <a:t>Comparison of smokers and “similar” </a:t>
            </a:r>
            <a:r>
              <a:rPr lang="en-CA" sz="2200" dirty="0" err="1">
                <a:latin typeface="Arial" panose="020B0604020202020204" pitchFamily="34" charset="0"/>
                <a:cs typeface="Arial" panose="020B0604020202020204" pitchFamily="34" charset="0"/>
              </a:rPr>
              <a:t>nonsmokers</a:t>
            </a:r>
            <a:r>
              <a:rPr lang="en-CA" sz="2200" dirty="0">
                <a:latin typeface="Arial" panose="020B0604020202020204" pitchFamily="34" charset="0"/>
                <a:cs typeface="Arial" panose="020B0604020202020204" pitchFamily="34" charset="0"/>
              </a:rPr>
              <a:t> showed a very strong association between smoking and death from lung cancer.</a:t>
            </a:r>
          </a:p>
          <a:p>
            <a:pPr marL="0" indent="0">
              <a:buNone/>
            </a:pPr>
            <a:endParaRPr lang="en-CA" sz="2200" dirty="0">
              <a:latin typeface="Arial" panose="020B0604020202020204" pitchFamily="34" charset="0"/>
              <a:cs typeface="Arial" panose="020B0604020202020204" pitchFamily="34" charset="0"/>
            </a:endParaRPr>
          </a:p>
          <a:p>
            <a:r>
              <a:rPr lang="en-CA" sz="2200" dirty="0">
                <a:latin typeface="Arial" panose="020B0604020202020204" pitchFamily="34" charset="0"/>
                <a:cs typeface="Arial" panose="020B0604020202020204" pitchFamily="34" charset="0"/>
              </a:rPr>
              <a:t>Could the association be explained by lurking variables? Might there be, for example, a genetic factor that predisposes people both to nicotine addiction and to lung cancer? Smoking and lung cancer would then be positively associated, even if smoking had no direct effect on the lungs. </a:t>
            </a:r>
            <a:r>
              <a:rPr lang="en-CA" sz="2200" b="1" dirty="0">
                <a:latin typeface="Arial" panose="020B0604020202020204" pitchFamily="34" charset="0"/>
                <a:cs typeface="Arial" panose="020B0604020202020204" pitchFamily="34" charset="0"/>
              </a:rPr>
              <a:t>How were these objections overcome?</a:t>
            </a:r>
            <a:endParaRPr lang="en-US" sz="2200"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9D00E3-F79A-664C-87CC-AD839443831F}"/>
              </a:ext>
            </a:extLst>
          </p:cNvPr>
          <p:cNvSpPr/>
          <p:nvPr/>
        </p:nvSpPr>
        <p:spPr>
          <a:xfrm>
            <a:off x="374071" y="773545"/>
            <a:ext cx="8243456" cy="492443"/>
          </a:xfrm>
          <a:prstGeom prst="rect">
            <a:avLst/>
          </a:prstGeom>
        </p:spPr>
        <p:txBody>
          <a:bodyPr wrap="square">
            <a:spAutoFit/>
          </a:bodyPr>
          <a:lstStyle/>
          <a:p>
            <a:r>
              <a:rPr lang="en-CA" sz="2600" b="1" cap="all" dirty="0">
                <a:solidFill>
                  <a:srgbClr val="006EB8"/>
                </a:solidFill>
                <a:latin typeface="SourceSansPro"/>
              </a:rPr>
              <a:t>EXAMPLE </a:t>
            </a:r>
            <a:r>
              <a:rPr lang="en-CA" sz="2600" b="1" dirty="0">
                <a:solidFill>
                  <a:srgbClr val="006EB8"/>
                </a:solidFill>
                <a:latin typeface="SourceSansPro"/>
              </a:rPr>
              <a:t>5.11 Does Smoking Cause Lung Cancer? (1 of 3)</a:t>
            </a:r>
            <a:endParaRPr lang="en-CA" sz="2600" b="1" i="0" dirty="0">
              <a:solidFill>
                <a:srgbClr val="006EB8"/>
              </a:solidFill>
              <a:effectLst/>
              <a:latin typeface="SourceSansPro"/>
            </a:endParaRPr>
          </a:p>
        </p:txBody>
      </p:sp>
    </p:spTree>
    <p:extLst>
      <p:ext uri="{BB962C8B-B14F-4D97-AF65-F5344CB8AC3E}">
        <p14:creationId xmlns:p14="http://schemas.microsoft.com/office/powerpoint/2010/main" val="1075865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21310-C156-EB4D-9494-B8947EDB6323}"/>
              </a:ext>
            </a:extLst>
          </p:cNvPr>
          <p:cNvSpPr>
            <a:spLocks noGrp="1"/>
          </p:cNvSpPr>
          <p:nvPr>
            <p:ph idx="1"/>
          </p:nvPr>
        </p:nvSpPr>
        <p:spPr>
          <a:xfrm>
            <a:off x="374073" y="1847273"/>
            <a:ext cx="8326582" cy="4477327"/>
          </a:xfrm>
        </p:spPr>
        <p:txBody>
          <a:bodyPr>
            <a:normAutofit fontScale="85000" lnSpcReduction="20000"/>
          </a:bodyPr>
          <a:lstStyle/>
          <a:p>
            <a:pPr marL="0" indent="0">
              <a:buNone/>
            </a:pPr>
            <a:r>
              <a:rPr lang="en-CA" sz="2400" dirty="0">
                <a:latin typeface="Arial" panose="020B0604020202020204" pitchFamily="34" charset="0"/>
                <a:cs typeface="Arial" panose="020B0604020202020204" pitchFamily="34" charset="0"/>
              </a:rPr>
              <a:t>How is it possible to build a strong case for causation in the absence of experiments? </a:t>
            </a:r>
          </a:p>
          <a:p>
            <a:pPr marL="0" indent="0">
              <a:buNone/>
            </a:pPr>
            <a:endParaRPr lang="en-CA" sz="2400" dirty="0">
              <a:latin typeface="Arial" panose="020B0604020202020204" pitchFamily="34" charset="0"/>
              <a:cs typeface="Arial" panose="020B0604020202020204" pitchFamily="34" charset="0"/>
            </a:endParaRPr>
          </a:p>
          <a:p>
            <a:r>
              <a:rPr lang="en-CA" sz="2400" i="1" dirty="0">
                <a:latin typeface="Arial" panose="020B0604020202020204" pitchFamily="34" charset="0"/>
                <a:cs typeface="Arial" panose="020B0604020202020204" pitchFamily="34" charset="0"/>
              </a:rPr>
              <a:t>The association is strong</a:t>
            </a:r>
            <a:r>
              <a:rPr lang="en-CA" sz="2400" dirty="0">
                <a:latin typeface="Arial" panose="020B0604020202020204" pitchFamily="34" charset="0"/>
                <a:cs typeface="Arial" panose="020B0604020202020204" pitchFamily="34" charset="0"/>
              </a:rPr>
              <a:t>. The association between smoking and lung cancer is very strong.</a:t>
            </a:r>
          </a:p>
          <a:p>
            <a:pPr marL="0" indent="0">
              <a:buNone/>
            </a:pPr>
            <a:endParaRPr lang="en-CA" sz="2400" dirty="0">
              <a:latin typeface="Arial" panose="020B0604020202020204" pitchFamily="34" charset="0"/>
              <a:cs typeface="Arial" panose="020B0604020202020204" pitchFamily="34" charset="0"/>
            </a:endParaRPr>
          </a:p>
          <a:p>
            <a:r>
              <a:rPr lang="en-CA" sz="2400" i="1" dirty="0">
                <a:latin typeface="Arial" panose="020B0604020202020204" pitchFamily="34" charset="0"/>
                <a:cs typeface="Arial" panose="020B0604020202020204" pitchFamily="34" charset="0"/>
              </a:rPr>
              <a:t>The association is consistent</a:t>
            </a:r>
            <a:r>
              <a:rPr lang="en-CA" sz="2400" dirty="0">
                <a:latin typeface="Arial" panose="020B0604020202020204" pitchFamily="34" charset="0"/>
                <a:cs typeface="Arial" panose="020B0604020202020204" pitchFamily="34" charset="0"/>
              </a:rPr>
              <a:t>. Many studies of different kinds of people in many countries link smoking to lung cancer. That reduces the chance that a lurking variable specific to one group or one study explains the association.</a:t>
            </a:r>
          </a:p>
          <a:p>
            <a:pPr marL="0" indent="0">
              <a:buNone/>
            </a:pPr>
            <a:endParaRPr lang="en-CA" sz="2400" dirty="0">
              <a:latin typeface="Arial" panose="020B0604020202020204" pitchFamily="34" charset="0"/>
              <a:cs typeface="Arial" panose="020B0604020202020204" pitchFamily="34" charset="0"/>
            </a:endParaRPr>
          </a:p>
          <a:p>
            <a:r>
              <a:rPr lang="en-CA" sz="2400" i="1" dirty="0">
                <a:latin typeface="Arial" panose="020B0604020202020204" pitchFamily="34" charset="0"/>
                <a:cs typeface="Arial" panose="020B0604020202020204" pitchFamily="34" charset="0"/>
              </a:rPr>
              <a:t>Higher doses are associated with stronger responses</a:t>
            </a:r>
            <a:r>
              <a:rPr lang="en-CA" sz="2400" dirty="0">
                <a:latin typeface="Arial" panose="020B0604020202020204" pitchFamily="34" charset="0"/>
                <a:cs typeface="Arial" panose="020B0604020202020204" pitchFamily="34" charset="0"/>
              </a:rPr>
              <a:t>. People who smoke more cigarettes per day or who smoke over a longer period get lung cancer more often. People who stop smoking reduce their risk.</a:t>
            </a:r>
          </a:p>
          <a:p>
            <a:endParaRPr lang="en-CA" dirty="0"/>
          </a:p>
        </p:txBody>
      </p:sp>
      <p:sp>
        <p:nvSpPr>
          <p:cNvPr id="4" name="Rectangle 3">
            <a:extLst>
              <a:ext uri="{FF2B5EF4-FFF2-40B4-BE49-F238E27FC236}">
                <a16:creationId xmlns:a16="http://schemas.microsoft.com/office/drawing/2014/main" id="{2D9D00E3-F79A-664C-87CC-AD839443831F}"/>
              </a:ext>
            </a:extLst>
          </p:cNvPr>
          <p:cNvSpPr/>
          <p:nvPr/>
        </p:nvSpPr>
        <p:spPr>
          <a:xfrm>
            <a:off x="374072" y="773545"/>
            <a:ext cx="8123383" cy="492443"/>
          </a:xfrm>
          <a:prstGeom prst="rect">
            <a:avLst/>
          </a:prstGeom>
        </p:spPr>
        <p:txBody>
          <a:bodyPr wrap="square">
            <a:spAutoFit/>
          </a:bodyPr>
          <a:lstStyle/>
          <a:p>
            <a:r>
              <a:rPr lang="en-CA" sz="2600" b="1" cap="all" dirty="0">
                <a:solidFill>
                  <a:srgbClr val="006EB8"/>
                </a:solidFill>
                <a:latin typeface="SourceSansPro"/>
              </a:rPr>
              <a:t>EXAMPLE </a:t>
            </a:r>
            <a:r>
              <a:rPr lang="en-CA" sz="2600" b="1" dirty="0">
                <a:solidFill>
                  <a:srgbClr val="006EB8"/>
                </a:solidFill>
                <a:latin typeface="SourceSansPro"/>
              </a:rPr>
              <a:t>5.11 Does Smoking Cause Lung Cancer? (2 of 3)</a:t>
            </a:r>
            <a:endParaRPr lang="en-CA" sz="2600" b="1" i="0" dirty="0">
              <a:solidFill>
                <a:srgbClr val="006EB8"/>
              </a:solidFill>
              <a:effectLst/>
              <a:latin typeface="SourceSansPro"/>
            </a:endParaRPr>
          </a:p>
        </p:txBody>
      </p:sp>
    </p:spTree>
    <p:extLst>
      <p:ext uri="{BB962C8B-B14F-4D97-AF65-F5344CB8AC3E}">
        <p14:creationId xmlns:p14="http://schemas.microsoft.com/office/powerpoint/2010/main" val="1928827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21310-C156-EB4D-9494-B8947EDB6323}"/>
              </a:ext>
            </a:extLst>
          </p:cNvPr>
          <p:cNvSpPr>
            <a:spLocks noGrp="1"/>
          </p:cNvSpPr>
          <p:nvPr>
            <p:ph idx="1"/>
          </p:nvPr>
        </p:nvSpPr>
        <p:spPr>
          <a:xfrm>
            <a:off x="374073" y="1847273"/>
            <a:ext cx="8326582" cy="4477327"/>
          </a:xfrm>
        </p:spPr>
        <p:txBody>
          <a:bodyPr>
            <a:normAutofit/>
          </a:bodyPr>
          <a:lstStyle/>
          <a:p>
            <a:r>
              <a:rPr lang="en-CA" sz="2200" i="1" dirty="0">
                <a:latin typeface="Arial" panose="020B0604020202020204" pitchFamily="34" charset="0"/>
                <a:cs typeface="Arial" panose="020B0604020202020204" pitchFamily="34" charset="0"/>
              </a:rPr>
              <a:t>The alleged cause precedes the effect in time</a:t>
            </a:r>
            <a:r>
              <a:rPr lang="en-CA" sz="2200" dirty="0">
                <a:latin typeface="Arial" panose="020B0604020202020204" pitchFamily="34" charset="0"/>
                <a:cs typeface="Arial" panose="020B0604020202020204" pitchFamily="34" charset="0"/>
              </a:rPr>
              <a:t>. Lung cancer develops after years of smoking. The number of men dying of lung cancer rose as smoking became more common, with a lag of about 30 years. Lung cancer kills more men than any other form of cancer. Lung cancer was rare among women until women began to smoke. Lung cancer in women rose along with smoking, again with a lag of about 30 years.</a:t>
            </a:r>
          </a:p>
          <a:p>
            <a:pPr marL="0" indent="0">
              <a:buNone/>
            </a:pPr>
            <a:endParaRPr lang="en-CA" sz="2200" dirty="0">
              <a:latin typeface="Arial" panose="020B0604020202020204" pitchFamily="34" charset="0"/>
              <a:cs typeface="Arial" panose="020B0604020202020204" pitchFamily="34" charset="0"/>
            </a:endParaRPr>
          </a:p>
          <a:p>
            <a:r>
              <a:rPr lang="en-CA" sz="2200" i="1" dirty="0">
                <a:latin typeface="Arial" panose="020B0604020202020204" pitchFamily="34" charset="0"/>
                <a:cs typeface="Arial" panose="020B0604020202020204" pitchFamily="34" charset="0"/>
              </a:rPr>
              <a:t>The alleged cause is plausible</a:t>
            </a:r>
            <a:r>
              <a:rPr lang="en-CA" sz="2200" dirty="0">
                <a:latin typeface="Arial" panose="020B0604020202020204" pitchFamily="34" charset="0"/>
                <a:cs typeface="Arial" panose="020B0604020202020204" pitchFamily="34" charset="0"/>
              </a:rPr>
              <a:t>. Experiments with animals show that tars from cigarette smoke do cause cancer.</a:t>
            </a:r>
          </a:p>
          <a:p>
            <a:endParaRPr lang="en-CA" dirty="0"/>
          </a:p>
        </p:txBody>
      </p:sp>
      <p:sp>
        <p:nvSpPr>
          <p:cNvPr id="4" name="Rectangle 3">
            <a:extLst>
              <a:ext uri="{FF2B5EF4-FFF2-40B4-BE49-F238E27FC236}">
                <a16:creationId xmlns:a16="http://schemas.microsoft.com/office/drawing/2014/main" id="{2D9D00E3-F79A-664C-87CC-AD839443831F}"/>
              </a:ext>
            </a:extLst>
          </p:cNvPr>
          <p:cNvSpPr/>
          <p:nvPr/>
        </p:nvSpPr>
        <p:spPr>
          <a:xfrm>
            <a:off x="374072" y="773545"/>
            <a:ext cx="8326582" cy="492443"/>
          </a:xfrm>
          <a:prstGeom prst="rect">
            <a:avLst/>
          </a:prstGeom>
        </p:spPr>
        <p:txBody>
          <a:bodyPr wrap="square">
            <a:spAutoFit/>
          </a:bodyPr>
          <a:lstStyle/>
          <a:p>
            <a:r>
              <a:rPr lang="en-CA" sz="2600" b="1" cap="all" dirty="0">
                <a:solidFill>
                  <a:srgbClr val="006EB8"/>
                </a:solidFill>
                <a:latin typeface="SourceSansPro"/>
              </a:rPr>
              <a:t>EXAMPLE </a:t>
            </a:r>
            <a:r>
              <a:rPr lang="en-CA" sz="2600" b="1" dirty="0">
                <a:solidFill>
                  <a:srgbClr val="006EB8"/>
                </a:solidFill>
                <a:latin typeface="SourceSansPro"/>
              </a:rPr>
              <a:t>5.11 Does Smoking Cause Lung Cancer? (3 of 3)</a:t>
            </a:r>
            <a:endParaRPr lang="en-CA" sz="2600" b="1" i="0" dirty="0">
              <a:solidFill>
                <a:srgbClr val="006EB8"/>
              </a:solidFill>
              <a:effectLst/>
              <a:latin typeface="SourceSansPro"/>
            </a:endParaRPr>
          </a:p>
        </p:txBody>
      </p:sp>
    </p:spTree>
    <p:extLst>
      <p:ext uri="{BB962C8B-B14F-4D97-AF65-F5344CB8AC3E}">
        <p14:creationId xmlns:p14="http://schemas.microsoft.com/office/powerpoint/2010/main" val="1623726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75F19-7289-6B4F-AAB2-26DCEA151FA6}"/>
              </a:ext>
            </a:extLst>
          </p:cNvPr>
          <p:cNvSpPr>
            <a:spLocks noGrp="1"/>
          </p:cNvSpPr>
          <p:nvPr>
            <p:ph idx="1"/>
          </p:nvPr>
        </p:nvSpPr>
        <p:spPr>
          <a:xfrm>
            <a:off x="147782" y="1524000"/>
            <a:ext cx="8894618" cy="4800600"/>
          </a:xfrm>
        </p:spPr>
        <p:txBody>
          <a:bodyPr/>
          <a:lstStyle/>
          <a:p>
            <a:pPr marL="0" indent="0">
              <a:buNone/>
            </a:pPr>
            <a:r>
              <a:rPr lang="en-US" dirty="0"/>
              <a:t>Joy of Stats – Correlation between smoking and lung cancer</a:t>
            </a:r>
          </a:p>
          <a:p>
            <a:pPr marL="0" indent="0">
              <a:buNone/>
            </a:pPr>
            <a:r>
              <a:rPr lang="en-US" dirty="0"/>
              <a:t>https://</a:t>
            </a:r>
            <a:r>
              <a:rPr lang="en-US" dirty="0" err="1"/>
              <a:t>www.youtube.com</a:t>
            </a:r>
            <a:r>
              <a:rPr lang="en-US" dirty="0"/>
              <a:t>/</a:t>
            </a:r>
            <a:r>
              <a:rPr lang="en-US" dirty="0" err="1"/>
              <a:t>watch?v</a:t>
            </a:r>
            <a:r>
              <a:rPr lang="en-US" dirty="0"/>
              <a:t>=6RzDMEW5omc</a:t>
            </a:r>
          </a:p>
        </p:txBody>
      </p:sp>
    </p:spTree>
    <p:extLst>
      <p:ext uri="{BB962C8B-B14F-4D97-AF65-F5344CB8AC3E}">
        <p14:creationId xmlns:p14="http://schemas.microsoft.com/office/powerpoint/2010/main" val="182794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8" name="Rectangle 2"/>
          <p:cNvSpPr>
            <a:spLocks noGrp="1" noChangeArrowheads="1"/>
          </p:cNvSpPr>
          <p:nvPr>
            <p:ph type="title"/>
          </p:nvPr>
        </p:nvSpPr>
        <p:spPr>
          <a:xfrm>
            <a:off x="457200" y="360486"/>
            <a:ext cx="8229600" cy="1143000"/>
          </a:xfrm>
        </p:spPr>
        <p:txBody>
          <a:bodyPr>
            <a:normAutofit/>
          </a:bodyPr>
          <a:lstStyle/>
          <a:p>
            <a:r>
              <a:rPr lang="en-US" sz="4400" dirty="0">
                <a:latin typeface="Gill Sans"/>
              </a:rPr>
              <a:t>Regression line (2 of 4)</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7C98AA35-BA31-4944-AEBC-20C3C665FC35}"/>
                  </a:ext>
                </a:extLst>
              </p:cNvPr>
              <p:cNvSpPr>
                <a:spLocks noGrp="1"/>
              </p:cNvSpPr>
              <p:nvPr>
                <p:ph idx="1"/>
              </p:nvPr>
            </p:nvSpPr>
            <p:spPr>
              <a:xfrm>
                <a:off x="457200" y="1935479"/>
                <a:ext cx="8472488" cy="4562035"/>
              </a:xfrm>
            </p:spPr>
            <p:txBody>
              <a:bodyPr>
                <a:normAutofit/>
              </a:bodyPr>
              <a:lstStyle/>
              <a:p>
                <a:pPr marL="0" indent="0">
                  <a:spcAft>
                    <a:spcPts val="1200"/>
                  </a:spcAft>
                  <a:buNone/>
                </a:pPr>
                <a:r>
                  <a:rPr lang="en-US" sz="2800" b="1" cap="all" dirty="0">
                    <a:latin typeface="Arial" pitchFamily="34" charset="0"/>
                    <a:ea typeface="ＭＳ Ｐゴシック" pitchFamily="34" charset="-128"/>
                    <a:cs typeface="Arial" pitchFamily="34" charset="0"/>
                  </a:rPr>
                  <a:t>Review of straight lines</a:t>
                </a:r>
                <a:endParaRPr lang="en-US" sz="2800" dirty="0">
                  <a:latin typeface="Arial" pitchFamily="34" charset="0"/>
                  <a:ea typeface="ＭＳ Ｐゴシック" pitchFamily="34" charset="-128"/>
                  <a:cs typeface="Arial" pitchFamily="34" charset="0"/>
                </a:endParaRPr>
              </a:p>
              <a:p>
                <a:pPr fontAlgn="auto">
                  <a:spcAft>
                    <a:spcPts val="1200"/>
                  </a:spcAft>
                </a:pPr>
                <a:r>
                  <a:rPr lang="en-US" sz="2400" dirty="0">
                    <a:latin typeface="Arial" pitchFamily="34" charset="0"/>
                    <a:ea typeface="ＭＳ Ｐゴシック" pitchFamily="34" charset="-128"/>
                    <a:cs typeface="Arial" pitchFamily="34" charset="0"/>
                  </a:rPr>
                  <a:t>Suppose that </a:t>
                </a:r>
                <a14:m>
                  <m:oMath xmlns:m="http://schemas.openxmlformats.org/officeDocument/2006/math">
                    <m:r>
                      <a:rPr lang="en-US" sz="2400" i="1" dirty="0">
                        <a:latin typeface="Cambria Math"/>
                        <a:ea typeface="ＭＳ Ｐゴシック" pitchFamily="34" charset="-128"/>
                        <a:cs typeface="Arial" pitchFamily="34" charset="0"/>
                      </a:rPr>
                      <m:t>𝑦</m:t>
                    </m:r>
                  </m:oMath>
                </a14:m>
                <a:r>
                  <a:rPr lang="en-US" sz="2400" dirty="0">
                    <a:latin typeface="Arial" pitchFamily="34" charset="0"/>
                    <a:ea typeface="ＭＳ Ｐゴシック" pitchFamily="34" charset="-128"/>
                    <a:cs typeface="Arial" pitchFamily="34" charset="0"/>
                  </a:rPr>
                  <a:t> is a response variable (plotted on the vertical axis) and </a:t>
                </a:r>
                <a14:m>
                  <m:oMath xmlns:m="http://schemas.openxmlformats.org/officeDocument/2006/math">
                    <m:r>
                      <a:rPr lang="en-US" sz="2400" i="1" dirty="0">
                        <a:latin typeface="Cambria Math"/>
                        <a:ea typeface="ＭＳ Ｐゴシック" pitchFamily="34" charset="-128"/>
                        <a:cs typeface="Arial" pitchFamily="34" charset="0"/>
                      </a:rPr>
                      <m:t>𝑥</m:t>
                    </m:r>
                  </m:oMath>
                </a14:m>
                <a:r>
                  <a:rPr lang="en-US" sz="2400" dirty="0">
                    <a:latin typeface="Arial" pitchFamily="34" charset="0"/>
                    <a:ea typeface="ＭＳ Ｐゴシック" pitchFamily="34" charset="-128"/>
                    <a:cs typeface="Arial" pitchFamily="34" charset="0"/>
                  </a:rPr>
                  <a:t> is an explanatory variable (plotted on the horizontal axis). A straight line relating </a:t>
                </a:r>
                <a14:m>
                  <m:oMath xmlns:m="http://schemas.openxmlformats.org/officeDocument/2006/math">
                    <m:r>
                      <a:rPr lang="en-US" sz="2400" i="1" dirty="0">
                        <a:latin typeface="Cambria Math"/>
                        <a:ea typeface="ＭＳ Ｐゴシック" pitchFamily="34" charset="-128"/>
                        <a:cs typeface="Arial" pitchFamily="34" charset="0"/>
                      </a:rPr>
                      <m:t>𝑦</m:t>
                    </m:r>
                  </m:oMath>
                </a14:m>
                <a:r>
                  <a:rPr lang="en-US" sz="2400" dirty="0">
                    <a:latin typeface="Arial" pitchFamily="34" charset="0"/>
                    <a:ea typeface="ＭＳ Ｐゴシック" pitchFamily="34" charset="-128"/>
                    <a:cs typeface="Arial" pitchFamily="34" charset="0"/>
                  </a:rPr>
                  <a:t> to </a:t>
                </a:r>
                <a14:m>
                  <m:oMath xmlns:m="http://schemas.openxmlformats.org/officeDocument/2006/math">
                    <m:r>
                      <a:rPr lang="en-US" sz="2400" i="1" dirty="0">
                        <a:latin typeface="Cambria Math"/>
                        <a:ea typeface="ＭＳ Ｐゴシック" pitchFamily="34" charset="-128"/>
                        <a:cs typeface="Arial" pitchFamily="34" charset="0"/>
                      </a:rPr>
                      <m:t>𝑥</m:t>
                    </m:r>
                  </m:oMath>
                </a14:m>
                <a:r>
                  <a:rPr lang="en-US" sz="2400" dirty="0">
                    <a:latin typeface="Arial" pitchFamily="34" charset="0"/>
                    <a:ea typeface="ＭＳ Ｐゴシック" pitchFamily="34" charset="-128"/>
                    <a:cs typeface="Arial" pitchFamily="34" charset="0"/>
                  </a:rPr>
                  <a:t> has an equation of the form</a:t>
                </a:r>
              </a:p>
              <a:p>
                <a:pPr marL="68580" indent="0" fontAlgn="auto">
                  <a:spcAft>
                    <a:spcPts val="1200"/>
                  </a:spcAft>
                  <a:buNone/>
                </a:pPr>
                <a14:m>
                  <m:oMathPara xmlns:m="http://schemas.openxmlformats.org/officeDocument/2006/math">
                    <m:oMathParaPr>
                      <m:jc m:val="centerGroup"/>
                    </m:oMathParaPr>
                    <m:oMath xmlns:m="http://schemas.openxmlformats.org/officeDocument/2006/math">
                      <m:r>
                        <a:rPr lang="en-US" sz="2400" i="1" dirty="0">
                          <a:latin typeface="Cambria Math"/>
                          <a:ea typeface="ＭＳ Ｐゴシック" pitchFamily="34" charset="-128"/>
                          <a:cs typeface="Arial" pitchFamily="34" charset="0"/>
                        </a:rPr>
                        <m:t>𝑦</m:t>
                      </m:r>
                      <m:r>
                        <a:rPr lang="en-US" sz="2400" i="1" dirty="0">
                          <a:latin typeface="Cambria Math"/>
                          <a:ea typeface="ＭＳ Ｐゴシック" pitchFamily="34" charset="-128"/>
                          <a:cs typeface="Arial" pitchFamily="34" charset="0"/>
                        </a:rPr>
                        <m:t>=</m:t>
                      </m:r>
                      <m:r>
                        <a:rPr lang="en-US" sz="2400" i="1" dirty="0">
                          <a:latin typeface="Cambria Math"/>
                          <a:ea typeface="ＭＳ Ｐゴシック" pitchFamily="34" charset="-128"/>
                          <a:cs typeface="Arial" pitchFamily="34" charset="0"/>
                        </a:rPr>
                        <m:t>𝑎</m:t>
                      </m:r>
                      <m:r>
                        <a:rPr lang="en-US" sz="2400" i="1" dirty="0">
                          <a:latin typeface="Cambria Math"/>
                          <a:ea typeface="ＭＳ Ｐゴシック" pitchFamily="34" charset="-128"/>
                          <a:cs typeface="Arial" pitchFamily="34" charset="0"/>
                        </a:rPr>
                        <m:t>+</m:t>
                      </m:r>
                      <m:r>
                        <a:rPr lang="en-US" sz="2400" i="1" dirty="0" err="1">
                          <a:latin typeface="Cambria Math"/>
                          <a:ea typeface="ＭＳ Ｐゴシック" pitchFamily="34" charset="-128"/>
                          <a:cs typeface="Arial" pitchFamily="34" charset="0"/>
                        </a:rPr>
                        <m:t>𝑏𝑥</m:t>
                      </m:r>
                    </m:oMath>
                  </m:oMathPara>
                </a14:m>
                <a:endParaRPr lang="en-US" sz="2400" dirty="0">
                  <a:latin typeface="Arial" pitchFamily="34" charset="0"/>
                  <a:ea typeface="ＭＳ Ｐゴシック" pitchFamily="34" charset="-128"/>
                  <a:cs typeface="Arial" pitchFamily="34" charset="0"/>
                </a:endParaRPr>
              </a:p>
              <a:p>
                <a:pPr fontAlgn="auto">
                  <a:spcAft>
                    <a:spcPts val="1800"/>
                  </a:spcAft>
                </a:pPr>
                <a:r>
                  <a:rPr lang="en-US" sz="2400" dirty="0">
                    <a:latin typeface="Arial" pitchFamily="34" charset="0"/>
                    <a:ea typeface="ＭＳ Ｐゴシック" pitchFamily="34" charset="-128"/>
                    <a:cs typeface="Arial" pitchFamily="34" charset="0"/>
                  </a:rPr>
                  <a:t>In this equation, </a:t>
                </a:r>
                <a14:m>
                  <m:oMath xmlns:m="http://schemas.openxmlformats.org/officeDocument/2006/math">
                    <m:r>
                      <a:rPr lang="en-US" sz="2400" i="1" dirty="0">
                        <a:latin typeface="Cambria Math"/>
                        <a:ea typeface="ＭＳ Ｐゴシック" pitchFamily="34" charset="-128"/>
                        <a:cs typeface="Arial" pitchFamily="34" charset="0"/>
                      </a:rPr>
                      <m:t>𝑏</m:t>
                    </m:r>
                  </m:oMath>
                </a14:m>
                <a:r>
                  <a:rPr lang="en-US" sz="2400" dirty="0">
                    <a:latin typeface="Arial" pitchFamily="34" charset="0"/>
                    <a:ea typeface="ＭＳ Ｐゴシック" pitchFamily="34" charset="-128"/>
                    <a:cs typeface="Arial" pitchFamily="34" charset="0"/>
                  </a:rPr>
                  <a:t> is the </a:t>
                </a:r>
                <a:r>
                  <a:rPr lang="en-US" sz="2400" b="1" dirty="0">
                    <a:latin typeface="Arial" pitchFamily="34" charset="0"/>
                    <a:ea typeface="ＭＳ Ｐゴシック" pitchFamily="34" charset="-128"/>
                    <a:cs typeface="Arial" pitchFamily="34" charset="0"/>
                  </a:rPr>
                  <a:t>slope</a:t>
                </a:r>
                <a:r>
                  <a:rPr lang="en-US" sz="2400" dirty="0">
                    <a:latin typeface="Arial" pitchFamily="34" charset="0"/>
                    <a:ea typeface="ＭＳ Ｐゴシック" pitchFamily="34" charset="-128"/>
                    <a:cs typeface="Arial" pitchFamily="34" charset="0"/>
                  </a:rPr>
                  <a:t>—the amount by which </a:t>
                </a:r>
                <a14:m>
                  <m:oMath xmlns:m="http://schemas.openxmlformats.org/officeDocument/2006/math">
                    <m:r>
                      <a:rPr lang="en-US" sz="2400" i="1" dirty="0">
                        <a:latin typeface="Cambria Math"/>
                        <a:ea typeface="ＭＳ Ｐゴシック" pitchFamily="34" charset="-128"/>
                        <a:cs typeface="Arial" pitchFamily="34" charset="0"/>
                      </a:rPr>
                      <m:t>𝑦</m:t>
                    </m:r>
                  </m:oMath>
                </a14:m>
                <a:r>
                  <a:rPr lang="en-US" sz="2400" dirty="0">
                    <a:latin typeface="Arial" pitchFamily="34" charset="0"/>
                    <a:ea typeface="ＭＳ Ｐゴシック" pitchFamily="34" charset="-128"/>
                    <a:cs typeface="Arial" pitchFamily="34" charset="0"/>
                  </a:rPr>
                  <a:t> changes when </a:t>
                </a:r>
                <a14:m>
                  <m:oMath xmlns:m="http://schemas.openxmlformats.org/officeDocument/2006/math">
                    <m:r>
                      <a:rPr lang="en-US" sz="2400" i="1" dirty="0">
                        <a:latin typeface="Cambria Math"/>
                        <a:ea typeface="ＭＳ Ｐゴシック" pitchFamily="34" charset="-128"/>
                        <a:cs typeface="Arial" pitchFamily="34" charset="0"/>
                      </a:rPr>
                      <m:t>𝑥</m:t>
                    </m:r>
                  </m:oMath>
                </a14:m>
                <a:r>
                  <a:rPr lang="en-US" sz="2400" dirty="0">
                    <a:latin typeface="Arial" pitchFamily="34" charset="0"/>
                    <a:ea typeface="ＭＳ Ｐゴシック" pitchFamily="34" charset="-128"/>
                    <a:cs typeface="Arial" pitchFamily="34" charset="0"/>
                  </a:rPr>
                  <a:t> increases by one unit. The number </a:t>
                </a:r>
                <a14:m>
                  <m:oMath xmlns:m="http://schemas.openxmlformats.org/officeDocument/2006/math">
                    <m:r>
                      <a:rPr lang="en-US" sz="2400" i="1" dirty="0">
                        <a:latin typeface="Cambria Math"/>
                        <a:ea typeface="ＭＳ Ｐゴシック" pitchFamily="34" charset="-128"/>
                        <a:cs typeface="Arial" pitchFamily="34" charset="0"/>
                      </a:rPr>
                      <m:t>𝑎</m:t>
                    </m:r>
                  </m:oMath>
                </a14:m>
                <a:r>
                  <a:rPr lang="en-US" sz="2400" dirty="0">
                    <a:latin typeface="Arial" pitchFamily="34" charset="0"/>
                    <a:ea typeface="ＭＳ Ｐゴシック" pitchFamily="34" charset="-128"/>
                    <a:cs typeface="Arial" pitchFamily="34" charset="0"/>
                  </a:rPr>
                  <a:t> is the </a:t>
                </a:r>
                <a:r>
                  <a:rPr lang="en-US" sz="2400" b="1" dirty="0">
                    <a:latin typeface="Arial" pitchFamily="34" charset="0"/>
                    <a:ea typeface="ＭＳ Ｐゴシック" pitchFamily="34" charset="-128"/>
                    <a:cs typeface="Arial" pitchFamily="34" charset="0"/>
                  </a:rPr>
                  <a:t>intercept</a:t>
                </a:r>
                <a:r>
                  <a:rPr lang="en-US" sz="2400" dirty="0">
                    <a:latin typeface="Arial" pitchFamily="34" charset="0"/>
                    <a:ea typeface="ＭＳ Ｐゴシック" pitchFamily="34" charset="-128"/>
                    <a:cs typeface="Arial" pitchFamily="34" charset="0"/>
                  </a:rPr>
                  <a:t>—the value of </a:t>
                </a:r>
                <a14:m>
                  <m:oMath xmlns:m="http://schemas.openxmlformats.org/officeDocument/2006/math">
                    <m:r>
                      <a:rPr lang="en-US" sz="2400" i="1" dirty="0">
                        <a:latin typeface="Cambria Math"/>
                        <a:ea typeface="ＭＳ Ｐゴシック" pitchFamily="34" charset="-128"/>
                        <a:cs typeface="Arial" pitchFamily="34" charset="0"/>
                      </a:rPr>
                      <m:t>𝑦</m:t>
                    </m:r>
                  </m:oMath>
                </a14:m>
                <a:r>
                  <a:rPr lang="en-US" sz="2400" dirty="0">
                    <a:latin typeface="Arial" pitchFamily="34" charset="0"/>
                    <a:ea typeface="ＭＳ Ｐゴシック" pitchFamily="34" charset="-128"/>
                    <a:cs typeface="Arial" pitchFamily="34" charset="0"/>
                  </a:rPr>
                  <a:t> when </a:t>
                </a:r>
                <a14:m>
                  <m:oMath xmlns:m="http://schemas.openxmlformats.org/officeDocument/2006/math">
                    <m:r>
                      <a:rPr lang="en-US" sz="2400" i="1" dirty="0">
                        <a:latin typeface="Cambria Math"/>
                        <a:ea typeface="ＭＳ Ｐゴシック" pitchFamily="34" charset="-128"/>
                        <a:cs typeface="Arial" pitchFamily="34" charset="0"/>
                      </a:rPr>
                      <m:t>𝑥</m:t>
                    </m:r>
                    <m:r>
                      <a:rPr lang="en-US" sz="2400" i="1" dirty="0">
                        <a:latin typeface="Cambria Math"/>
                        <a:ea typeface="ＭＳ Ｐゴシック" pitchFamily="34" charset="-128"/>
                        <a:cs typeface="Arial" pitchFamily="34" charset="0"/>
                      </a:rPr>
                      <m:t> = 0</m:t>
                    </m:r>
                  </m:oMath>
                </a14:m>
                <a:r>
                  <a:rPr lang="en-US" sz="2400" dirty="0">
                    <a:latin typeface="Arial" pitchFamily="34" charset="0"/>
                    <a:ea typeface="ＭＳ Ｐゴシック" pitchFamily="34" charset="-128"/>
                    <a:cs typeface="Arial" pitchFamily="34" charset="0"/>
                  </a:rPr>
                  <a:t>.</a:t>
                </a:r>
              </a:p>
            </p:txBody>
          </p:sp>
        </mc:Choice>
        <mc:Fallback>
          <p:sp>
            <p:nvSpPr>
              <p:cNvPr id="8" name="Content Placeholder 7">
                <a:extLst>
                  <a:ext uri="{FF2B5EF4-FFF2-40B4-BE49-F238E27FC236}">
                    <a16:creationId xmlns:a16="http://schemas.microsoft.com/office/drawing/2014/main" id="{7C98AA35-BA31-4944-AEBC-20C3C665FC35}"/>
                  </a:ext>
                </a:extLst>
              </p:cNvPr>
              <p:cNvSpPr>
                <a:spLocks noGrp="1" noRot="1" noChangeAspect="1" noMove="1" noResize="1" noEditPoints="1" noAdjustHandles="1" noChangeArrowheads="1" noChangeShapeType="1" noTextEdit="1"/>
              </p:cNvSpPr>
              <p:nvPr>
                <p:ph idx="1"/>
              </p:nvPr>
            </p:nvSpPr>
            <p:spPr>
              <a:xfrm>
                <a:off x="457200" y="1935479"/>
                <a:ext cx="8472488" cy="4562035"/>
              </a:xfrm>
              <a:blipFill>
                <a:blip r:embed="rId2"/>
                <a:stretch>
                  <a:fillRect l="-1647" t="-1389"/>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3C1302DF-8716-9D4D-A1FF-CB2D9F569BD0}"/>
              </a:ext>
            </a:extLst>
          </p:cNvPr>
          <p:cNvCxnSpPr>
            <a:cxnSpLocks/>
          </p:cNvCxnSpPr>
          <p:nvPr/>
        </p:nvCxnSpPr>
        <p:spPr>
          <a:xfrm>
            <a:off x="457200" y="1791102"/>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7B6937-0AF7-DD4F-8109-F638E3CFD3B4}"/>
              </a:ext>
            </a:extLst>
          </p:cNvPr>
          <p:cNvCxnSpPr>
            <a:cxnSpLocks/>
          </p:cNvCxnSpPr>
          <p:nvPr/>
        </p:nvCxnSpPr>
        <p:spPr>
          <a:xfrm>
            <a:off x="457200" y="6212201"/>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66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8" name="Rectangle 2"/>
          <p:cNvSpPr>
            <a:spLocks noGrp="1" noChangeArrowheads="1"/>
          </p:cNvSpPr>
          <p:nvPr>
            <p:ph type="title"/>
          </p:nvPr>
        </p:nvSpPr>
        <p:spPr>
          <a:xfrm>
            <a:off x="457200" y="360486"/>
            <a:ext cx="8229600" cy="1143000"/>
          </a:xfrm>
        </p:spPr>
        <p:txBody>
          <a:bodyPr>
            <a:normAutofit/>
          </a:bodyPr>
          <a:lstStyle/>
          <a:p>
            <a:r>
              <a:rPr lang="en-US" sz="4400" dirty="0">
                <a:latin typeface="Gill Sans"/>
              </a:rPr>
              <a:t>Regression line (3 of 4)</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7C98AA35-BA31-4944-AEBC-20C3C665FC35}"/>
                  </a:ext>
                </a:extLst>
              </p:cNvPr>
              <p:cNvSpPr>
                <a:spLocks noGrp="1"/>
              </p:cNvSpPr>
              <p:nvPr>
                <p:ph idx="1"/>
              </p:nvPr>
            </p:nvSpPr>
            <p:spPr>
              <a:xfrm>
                <a:off x="457200" y="1935479"/>
                <a:ext cx="8229600" cy="4562035"/>
              </a:xfrm>
            </p:spPr>
            <p:txBody>
              <a:bodyPr>
                <a:normAutofit fontScale="85000" lnSpcReduction="20000"/>
              </a:bodyPr>
              <a:lstStyle/>
              <a:p>
                <a:pPr marL="0" indent="0">
                  <a:spcAft>
                    <a:spcPts val="1200"/>
                  </a:spcAft>
                  <a:buNone/>
                </a:pPr>
                <a:r>
                  <a:rPr lang="en-US" sz="2800" b="1" cap="all" dirty="0">
                    <a:latin typeface="Arial" pitchFamily="34" charset="0"/>
                    <a:ea typeface="ＭＳ Ｐゴシック" pitchFamily="34" charset="-128"/>
                    <a:cs typeface="Arial" pitchFamily="34" charset="0"/>
                  </a:rPr>
                  <a:t>Review of straight lines</a:t>
                </a:r>
                <a:endParaRPr lang="en-US" sz="2800" dirty="0">
                  <a:latin typeface="Arial" pitchFamily="34" charset="0"/>
                  <a:ea typeface="ＭＳ Ｐゴシック" pitchFamily="34" charset="-128"/>
                  <a:cs typeface="Arial" pitchFamily="34" charset="0"/>
                </a:endParaRPr>
              </a:p>
              <a:p>
                <a:pPr fontAlgn="auto">
                  <a:spcAft>
                    <a:spcPts val="1200"/>
                  </a:spcAft>
                </a:pPr>
                <a:r>
                  <a:rPr lang="en-US" sz="2800" dirty="0">
                    <a:latin typeface="Arial" panose="020B0604020202020204" pitchFamily="34" charset="0"/>
                    <a:ea typeface="ＭＳ Ｐゴシック" pitchFamily="34" charset="-128"/>
                    <a:cs typeface="Arial" pitchFamily="34" charset="0"/>
                  </a:rPr>
                  <a:t>If you know two points on a line, (x</a:t>
                </a:r>
                <a:r>
                  <a:rPr lang="en-US" sz="2800" baseline="-25000" dirty="0">
                    <a:latin typeface="Arial" panose="020B0604020202020204" pitchFamily="34" charset="0"/>
                    <a:ea typeface="ＭＳ Ｐゴシック" pitchFamily="34" charset="-128"/>
                    <a:cs typeface="Arial" pitchFamily="34" charset="0"/>
                  </a:rPr>
                  <a:t>1</a:t>
                </a:r>
                <a:r>
                  <a:rPr lang="en-US" sz="2800" dirty="0">
                    <a:latin typeface="Arial" panose="020B0604020202020204" pitchFamily="34" charset="0"/>
                    <a:ea typeface="ＭＳ Ｐゴシック" pitchFamily="34" charset="-128"/>
                    <a:cs typeface="Arial" pitchFamily="34" charset="0"/>
                  </a:rPr>
                  <a:t>,y</a:t>
                </a:r>
                <a:r>
                  <a:rPr lang="en-US" sz="2800" baseline="-25000" dirty="0">
                    <a:latin typeface="Arial" panose="020B0604020202020204" pitchFamily="34" charset="0"/>
                    <a:ea typeface="ＭＳ Ｐゴシック" pitchFamily="34" charset="-128"/>
                    <a:cs typeface="Arial" pitchFamily="34" charset="0"/>
                  </a:rPr>
                  <a:t>1</a:t>
                </a:r>
                <a:r>
                  <a:rPr lang="en-US" sz="2800" dirty="0">
                    <a:latin typeface="Arial" panose="020B0604020202020204" pitchFamily="34" charset="0"/>
                    <a:ea typeface="ＭＳ Ｐゴシック" pitchFamily="34" charset="-128"/>
                    <a:cs typeface="Arial" pitchFamily="34" charset="0"/>
                  </a:rPr>
                  <a:t>) and (x</a:t>
                </a:r>
                <a:r>
                  <a:rPr lang="en-US" sz="2800" baseline="-25000" dirty="0">
                    <a:latin typeface="Arial" panose="020B0604020202020204" pitchFamily="34" charset="0"/>
                    <a:ea typeface="ＭＳ Ｐゴシック" pitchFamily="34" charset="-128"/>
                    <a:cs typeface="Arial" pitchFamily="34" charset="0"/>
                  </a:rPr>
                  <a:t>2</a:t>
                </a:r>
                <a:r>
                  <a:rPr lang="en-US" sz="2800" dirty="0">
                    <a:latin typeface="Arial" panose="020B0604020202020204" pitchFamily="34" charset="0"/>
                    <a:ea typeface="ＭＳ Ｐゴシック" pitchFamily="34" charset="-128"/>
                    <a:cs typeface="Arial" pitchFamily="34" charset="0"/>
                  </a:rPr>
                  <a:t>,y</a:t>
                </a:r>
                <a:r>
                  <a:rPr lang="en-US" sz="2800" baseline="-25000" dirty="0">
                    <a:latin typeface="Arial" panose="020B0604020202020204" pitchFamily="34" charset="0"/>
                    <a:ea typeface="ＭＳ Ｐゴシック" pitchFamily="34" charset="-128"/>
                    <a:cs typeface="Arial" pitchFamily="34" charset="0"/>
                  </a:rPr>
                  <a:t>2</a:t>
                </a:r>
                <a:r>
                  <a:rPr lang="en-US" sz="2800" dirty="0">
                    <a:latin typeface="Arial" panose="020B0604020202020204" pitchFamily="34" charset="0"/>
                    <a:ea typeface="ＭＳ Ｐゴシック" pitchFamily="34" charset="-128"/>
                    <a:cs typeface="Arial" pitchFamily="34" charset="0"/>
                  </a:rPr>
                  <a:t>), the line slope is given by:</a:t>
                </a:r>
              </a:p>
              <a:p>
                <a:pPr marL="0" indent="0" fontAlgn="auto">
                  <a:spcAft>
                    <a:spcPts val="1200"/>
                  </a:spcAft>
                  <a:buNone/>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𝑏</m:t>
                      </m:r>
                      <m:r>
                        <a:rPr lang="en-CA" sz="2800" b="0" i="1" smtClean="0">
                          <a:latin typeface="Cambria Math" panose="02040503050406030204" pitchFamily="18" charset="0"/>
                        </a:rPr>
                        <m:t>=</m:t>
                      </m:r>
                      <m:f>
                        <m:fPr>
                          <m:ctrlPr>
                            <a:rPr lang="en-CA" sz="2800" b="0" i="1" smtClean="0">
                              <a:latin typeface="Cambria Math" panose="02040503050406030204" pitchFamily="18" charset="0"/>
                            </a:rPr>
                          </m:ctrlPr>
                        </m:fPr>
                        <m:num>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𝑦</m:t>
                              </m:r>
                            </m:e>
                            <m:sub>
                              <m:r>
                                <a:rPr lang="en-CA" sz="2800" b="0" i="1" smtClean="0">
                                  <a:latin typeface="Cambria Math" panose="02040503050406030204" pitchFamily="18" charset="0"/>
                                </a:rPr>
                                <m:t>2</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𝑦</m:t>
                              </m:r>
                            </m:e>
                            <m:sub>
                              <m:r>
                                <a:rPr lang="en-CA" sz="2800" b="0" i="1" smtClean="0">
                                  <a:latin typeface="Cambria Math" panose="02040503050406030204" pitchFamily="18" charset="0"/>
                                </a:rPr>
                                <m:t>1</m:t>
                              </m:r>
                            </m:sub>
                          </m:sSub>
                        </m:num>
                        <m:den>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2</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1</m:t>
                              </m:r>
                            </m:sub>
                          </m:sSub>
                        </m:den>
                      </m:f>
                    </m:oMath>
                  </m:oMathPara>
                </a14:m>
                <a:endParaRPr lang="en-US" sz="2800" dirty="0">
                  <a:latin typeface="Arial" panose="020B0604020202020204" pitchFamily="34" charset="0"/>
                  <a:cs typeface="Arial" panose="020B0604020202020204" pitchFamily="34" charset="0"/>
                </a:endParaRPr>
              </a:p>
              <a:p>
                <a:pPr>
                  <a:spcAft>
                    <a:spcPts val="1200"/>
                  </a:spcAft>
                </a:pPr>
                <a:r>
                  <a:rPr lang="en-US" sz="2800" dirty="0">
                    <a:latin typeface="Arial" panose="020B0604020202020204" pitchFamily="34" charset="0"/>
                    <a:cs typeface="Arial" panose="020B0604020202020204" pitchFamily="34" charset="0"/>
                  </a:rPr>
                  <a:t>The intercept can be obtained using one of the points and the straight-line equation:</a:t>
                </a:r>
              </a:p>
              <a:p>
                <a:pPr marL="0" indent="0">
                  <a:spcAft>
                    <a:spcPts val="1200"/>
                  </a:spcAft>
                  <a:buNone/>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𝑎</m:t>
                      </m:r>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𝑦</m:t>
                          </m:r>
                        </m:e>
                        <m:sub>
                          <m:r>
                            <a:rPr lang="en-CA" sz="2800" b="0" i="1" smtClean="0">
                              <a:latin typeface="Cambria Math" panose="02040503050406030204" pitchFamily="18" charset="0"/>
                            </a:rPr>
                            <m:t>1</m:t>
                          </m:r>
                        </m:sub>
                      </m:sSub>
                      <m:r>
                        <a:rPr lang="en-CA" sz="2800" b="0" i="1" smtClean="0">
                          <a:latin typeface="Cambria Math" panose="02040503050406030204" pitchFamily="18" charset="0"/>
                        </a:rPr>
                        <m:t>−</m:t>
                      </m:r>
                      <m:r>
                        <a:rPr lang="en-CA" sz="2800" b="0" i="1" smtClean="0">
                          <a:latin typeface="Cambria Math" panose="02040503050406030204" pitchFamily="18" charset="0"/>
                        </a:rPr>
                        <m:t>𝑏</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𝑥</m:t>
                          </m:r>
                        </m:e>
                        <m:sub>
                          <m:r>
                            <a:rPr lang="en-CA" sz="2800" b="0" i="1" smtClean="0">
                              <a:latin typeface="Cambria Math" panose="02040503050406030204" pitchFamily="18" charset="0"/>
                            </a:rPr>
                            <m:t>1</m:t>
                          </m:r>
                        </m:sub>
                      </m:sSub>
                    </m:oMath>
                  </m:oMathPara>
                </a14:m>
                <a:endParaRPr lang="en-US" sz="2800" dirty="0">
                  <a:latin typeface="Arial" panose="020B0604020202020204" pitchFamily="34" charset="0"/>
                  <a:cs typeface="Arial" panose="020B0604020202020204" pitchFamily="34" charset="0"/>
                </a:endParaRPr>
              </a:p>
              <a:p>
                <a:pPr marL="0" indent="0" algn="ctr">
                  <a:spcAft>
                    <a:spcPts val="1200"/>
                  </a:spcAft>
                  <a:buNone/>
                </a:pPr>
                <a:r>
                  <a:rPr lang="en-US" sz="2800" dirty="0">
                    <a:latin typeface="Arial" panose="020B0604020202020204" pitchFamily="34" charset="0"/>
                    <a:cs typeface="Arial" panose="020B0604020202020204" pitchFamily="34" charset="0"/>
                  </a:rPr>
                  <a:t>or </a:t>
                </a:r>
              </a:p>
              <a:p>
                <a:pPr marL="0" indent="0" algn="ctr">
                  <a:spcAft>
                    <a:spcPts val="1200"/>
                  </a:spcAft>
                  <a:buNone/>
                </a:pPr>
                <a14:m>
                  <m:oMathPara xmlns:m="http://schemas.openxmlformats.org/officeDocument/2006/math">
                    <m:oMathParaPr>
                      <m:jc m:val="centerGroup"/>
                    </m:oMathParaPr>
                    <m:oMath xmlns:m="http://schemas.openxmlformats.org/officeDocument/2006/math">
                      <m:r>
                        <a:rPr lang="en-CA" sz="2800" i="1">
                          <a:latin typeface="Cambria Math" panose="02040503050406030204" pitchFamily="18" charset="0"/>
                        </a:rPr>
                        <m:t>𝑎</m:t>
                      </m:r>
                      <m:r>
                        <a:rPr lang="en-CA" sz="2800" i="1">
                          <a:latin typeface="Cambria Math" panose="02040503050406030204" pitchFamily="18" charset="0"/>
                        </a:rPr>
                        <m:t>=</m:t>
                      </m:r>
                      <m:sSub>
                        <m:sSubPr>
                          <m:ctrlPr>
                            <a:rPr lang="en-CA" sz="2800" i="1">
                              <a:latin typeface="Cambria Math" panose="02040503050406030204" pitchFamily="18" charset="0"/>
                            </a:rPr>
                          </m:ctrlPr>
                        </m:sSubPr>
                        <m:e>
                          <m:r>
                            <a:rPr lang="en-CA" sz="2800" i="1">
                              <a:latin typeface="Cambria Math" panose="02040503050406030204" pitchFamily="18" charset="0"/>
                            </a:rPr>
                            <m:t>𝑦</m:t>
                          </m:r>
                        </m:e>
                        <m:sub>
                          <m:r>
                            <a:rPr lang="en-CA" sz="2800" b="0" i="1" smtClean="0">
                              <a:latin typeface="Cambria Math" panose="02040503050406030204" pitchFamily="18" charset="0"/>
                            </a:rPr>
                            <m:t>2</m:t>
                          </m:r>
                        </m:sub>
                      </m:sSub>
                      <m:r>
                        <a:rPr lang="en-CA" sz="2800" i="1">
                          <a:latin typeface="Cambria Math" panose="02040503050406030204" pitchFamily="18" charset="0"/>
                        </a:rPr>
                        <m:t>−</m:t>
                      </m:r>
                      <m:r>
                        <a:rPr lang="en-CA" sz="2800" i="1">
                          <a:latin typeface="Cambria Math" panose="02040503050406030204" pitchFamily="18" charset="0"/>
                        </a:rPr>
                        <m:t>𝑏</m:t>
                      </m:r>
                      <m:sSub>
                        <m:sSubPr>
                          <m:ctrlPr>
                            <a:rPr lang="en-CA" sz="2800" i="1">
                              <a:latin typeface="Cambria Math" panose="02040503050406030204" pitchFamily="18" charset="0"/>
                            </a:rPr>
                          </m:ctrlPr>
                        </m:sSubPr>
                        <m:e>
                          <m:r>
                            <a:rPr lang="en-CA" sz="2800" i="1">
                              <a:latin typeface="Cambria Math" panose="02040503050406030204" pitchFamily="18" charset="0"/>
                            </a:rPr>
                            <m:t>𝑥</m:t>
                          </m:r>
                        </m:e>
                        <m:sub>
                          <m:r>
                            <a:rPr lang="en-CA" sz="2800" b="0" i="1" smtClean="0">
                              <a:latin typeface="Cambria Math" panose="02040503050406030204" pitchFamily="18" charset="0"/>
                            </a:rPr>
                            <m:t>2</m:t>
                          </m:r>
                        </m:sub>
                      </m:sSub>
                    </m:oMath>
                  </m:oMathPara>
                </a14:m>
                <a:endParaRPr lang="en-US" sz="2800" dirty="0">
                  <a:latin typeface="Arial" panose="020B0604020202020204" pitchFamily="34" charset="0"/>
                  <a:cs typeface="Arial" panose="020B0604020202020204" pitchFamily="34" charset="0"/>
                </a:endParaRPr>
              </a:p>
              <a:p>
                <a:pPr marL="0" indent="0" algn="ctr">
                  <a:spcAft>
                    <a:spcPts val="1200"/>
                  </a:spcAft>
                  <a:buNone/>
                </a:pPr>
                <a:endParaRPr lang="en-US" dirty="0"/>
              </a:p>
            </p:txBody>
          </p:sp>
        </mc:Choice>
        <mc:Fallback>
          <p:sp>
            <p:nvSpPr>
              <p:cNvPr id="8" name="Content Placeholder 7">
                <a:extLst>
                  <a:ext uri="{FF2B5EF4-FFF2-40B4-BE49-F238E27FC236}">
                    <a16:creationId xmlns:a16="http://schemas.microsoft.com/office/drawing/2014/main" id="{7C98AA35-BA31-4944-AEBC-20C3C665FC35}"/>
                  </a:ext>
                </a:extLst>
              </p:cNvPr>
              <p:cNvSpPr>
                <a:spLocks noGrp="1" noRot="1" noChangeAspect="1" noMove="1" noResize="1" noEditPoints="1" noAdjustHandles="1" noChangeArrowheads="1" noChangeShapeType="1" noTextEdit="1"/>
              </p:cNvSpPr>
              <p:nvPr>
                <p:ph idx="1"/>
              </p:nvPr>
            </p:nvSpPr>
            <p:spPr>
              <a:xfrm>
                <a:off x="457200" y="1935479"/>
                <a:ext cx="8229600" cy="4562035"/>
              </a:xfrm>
              <a:blipFill>
                <a:blip r:embed="rId2"/>
                <a:stretch>
                  <a:fillRect l="-1235" t="-2500"/>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3C1302DF-8716-9D4D-A1FF-CB2D9F569BD0}"/>
              </a:ext>
            </a:extLst>
          </p:cNvPr>
          <p:cNvCxnSpPr>
            <a:cxnSpLocks/>
          </p:cNvCxnSpPr>
          <p:nvPr/>
        </p:nvCxnSpPr>
        <p:spPr>
          <a:xfrm>
            <a:off x="457200" y="1791102"/>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7B6937-0AF7-DD4F-8109-F638E3CFD3B4}"/>
              </a:ext>
            </a:extLst>
          </p:cNvPr>
          <p:cNvCxnSpPr>
            <a:cxnSpLocks/>
          </p:cNvCxnSpPr>
          <p:nvPr/>
        </p:nvCxnSpPr>
        <p:spPr>
          <a:xfrm>
            <a:off x="657225" y="6497514"/>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50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8" name="Rectangle 2"/>
          <p:cNvSpPr>
            <a:spLocks noGrp="1" noChangeArrowheads="1"/>
          </p:cNvSpPr>
          <p:nvPr>
            <p:ph type="title"/>
          </p:nvPr>
        </p:nvSpPr>
        <p:spPr>
          <a:xfrm>
            <a:off x="457200" y="360486"/>
            <a:ext cx="8229600" cy="1143000"/>
          </a:xfrm>
        </p:spPr>
        <p:txBody>
          <a:bodyPr>
            <a:normAutofit/>
          </a:bodyPr>
          <a:lstStyle/>
          <a:p>
            <a:r>
              <a:rPr lang="en-US" sz="4400" dirty="0">
                <a:latin typeface="Gill Sans"/>
              </a:rPr>
              <a:t>Regression line (4 of 4)</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7C98AA35-BA31-4944-AEBC-20C3C665FC35}"/>
                  </a:ext>
                </a:extLst>
              </p:cNvPr>
              <p:cNvSpPr>
                <a:spLocks noGrp="1"/>
              </p:cNvSpPr>
              <p:nvPr>
                <p:ph idx="1"/>
              </p:nvPr>
            </p:nvSpPr>
            <p:spPr>
              <a:xfrm>
                <a:off x="457200" y="1935479"/>
                <a:ext cx="8229600" cy="4562035"/>
              </a:xfrm>
            </p:spPr>
            <p:txBody>
              <a:bodyPr>
                <a:normAutofit/>
              </a:bodyPr>
              <a:lstStyle/>
              <a:p>
                <a:pPr marL="0" indent="0">
                  <a:spcAft>
                    <a:spcPts val="1200"/>
                  </a:spcAft>
                  <a:buNone/>
                </a:pPr>
                <a:r>
                  <a:rPr lang="en-US" sz="2800" b="1" cap="all" dirty="0">
                    <a:latin typeface="Arial" pitchFamily="34" charset="0"/>
                    <a:ea typeface="ＭＳ Ｐゴシック" pitchFamily="34" charset="-128"/>
                    <a:cs typeface="Arial" pitchFamily="34" charset="0"/>
                  </a:rPr>
                  <a:t>Review of straight lines</a:t>
                </a:r>
                <a:endParaRPr lang="en-US" sz="2800" dirty="0">
                  <a:latin typeface="Arial" pitchFamily="34" charset="0"/>
                  <a:ea typeface="ＭＳ Ｐゴシック" pitchFamily="34" charset="-128"/>
                  <a:cs typeface="Arial" pitchFamily="34" charset="0"/>
                </a:endParaRPr>
              </a:p>
              <a:p>
                <a:pPr>
                  <a:spcAft>
                    <a:spcPts val="1200"/>
                  </a:spcAft>
                </a:pPr>
                <a:r>
                  <a:rPr lang="en-US" sz="2400" dirty="0">
                    <a:latin typeface="Arial" pitchFamily="34" charset="0"/>
                    <a:ea typeface="ＭＳ Ｐゴシック" pitchFamily="34" charset="-128"/>
                    <a:cs typeface="Arial" pitchFamily="34" charset="0"/>
                  </a:rPr>
                  <a:t>To </a:t>
                </a:r>
                <a:r>
                  <a:rPr lang="en-US" sz="2400" b="1" dirty="0">
                    <a:latin typeface="Arial" pitchFamily="34" charset="0"/>
                    <a:ea typeface="ＭＳ Ｐゴシック" pitchFamily="34" charset="-128"/>
                    <a:cs typeface="Arial" pitchFamily="34" charset="0"/>
                  </a:rPr>
                  <a:t>plot the line</a:t>
                </a:r>
                <a:r>
                  <a:rPr lang="en-US" sz="2400" dirty="0">
                    <a:latin typeface="Arial" pitchFamily="34" charset="0"/>
                    <a:ea typeface="ＭＳ Ｐゴシック" pitchFamily="34" charset="-128"/>
                    <a:cs typeface="Arial" pitchFamily="34" charset="0"/>
                  </a:rPr>
                  <a:t> on the scatterplot, use the equation to find the predicted </a:t>
                </a:r>
                <a14:m>
                  <m:oMath xmlns:m="http://schemas.openxmlformats.org/officeDocument/2006/math">
                    <m:r>
                      <a:rPr lang="en-US" sz="2400" i="1" dirty="0">
                        <a:latin typeface="Cambria Math"/>
                        <a:ea typeface="ＭＳ Ｐゴシック" pitchFamily="34" charset="-128"/>
                        <a:cs typeface="Arial" pitchFamily="34" charset="0"/>
                      </a:rPr>
                      <m:t>𝑦</m:t>
                    </m:r>
                  </m:oMath>
                </a14:m>
                <a:r>
                  <a:rPr lang="en-US" sz="2400" dirty="0">
                    <a:latin typeface="Arial" pitchFamily="34" charset="0"/>
                    <a:ea typeface="ＭＳ Ｐゴシック" pitchFamily="34" charset="-128"/>
                    <a:cs typeface="Arial" pitchFamily="34" charset="0"/>
                  </a:rPr>
                  <a:t> for two values of </a:t>
                </a:r>
                <a14:m>
                  <m:oMath xmlns:m="http://schemas.openxmlformats.org/officeDocument/2006/math">
                    <m:r>
                      <a:rPr lang="en-US" sz="2400" i="1" dirty="0">
                        <a:latin typeface="Cambria Math"/>
                        <a:ea typeface="ＭＳ Ｐゴシック" pitchFamily="34" charset="-128"/>
                        <a:cs typeface="Arial" pitchFamily="34" charset="0"/>
                      </a:rPr>
                      <m:t>𝑥</m:t>
                    </m:r>
                  </m:oMath>
                </a14:m>
                <a:r>
                  <a:rPr lang="en-US" sz="2400" dirty="0">
                    <a:latin typeface="Arial" pitchFamily="34" charset="0"/>
                    <a:ea typeface="ＭＳ Ｐゴシック" pitchFamily="34" charset="-128"/>
                    <a:cs typeface="Arial" pitchFamily="34" charset="0"/>
                  </a:rPr>
                  <a:t>, one near each end of the range of </a:t>
                </a:r>
                <a14:m>
                  <m:oMath xmlns:m="http://schemas.openxmlformats.org/officeDocument/2006/math">
                    <m:r>
                      <a:rPr lang="en-US" sz="2400" i="1" dirty="0">
                        <a:latin typeface="Cambria Math"/>
                        <a:ea typeface="ＭＳ Ｐゴシック" pitchFamily="34" charset="-128"/>
                        <a:cs typeface="Arial" pitchFamily="34" charset="0"/>
                      </a:rPr>
                      <m:t>𝑥</m:t>
                    </m:r>
                  </m:oMath>
                </a14:m>
                <a:r>
                  <a:rPr lang="en-US" sz="2400" dirty="0">
                    <a:latin typeface="Arial" pitchFamily="34" charset="0"/>
                    <a:ea typeface="ＭＳ Ｐゴシック" pitchFamily="34" charset="-128"/>
                    <a:cs typeface="Arial" pitchFamily="34" charset="0"/>
                  </a:rPr>
                  <a:t> in the data. Plot each </a:t>
                </a:r>
                <a14:m>
                  <m:oMath xmlns:m="http://schemas.openxmlformats.org/officeDocument/2006/math">
                    <m:r>
                      <a:rPr lang="en-US" sz="2400" i="1" dirty="0">
                        <a:latin typeface="Cambria Math"/>
                        <a:ea typeface="ＭＳ Ｐゴシック" pitchFamily="34" charset="-128"/>
                        <a:cs typeface="Arial" pitchFamily="34" charset="0"/>
                      </a:rPr>
                      <m:t>𝑦</m:t>
                    </m:r>
                  </m:oMath>
                </a14:m>
                <a:r>
                  <a:rPr lang="en-US" sz="2400" dirty="0">
                    <a:latin typeface="Arial" pitchFamily="34" charset="0"/>
                    <a:ea typeface="ＭＳ Ｐゴシック" pitchFamily="34" charset="-128"/>
                    <a:cs typeface="Arial" pitchFamily="34" charset="0"/>
                  </a:rPr>
                  <a:t> above its </a:t>
                </a:r>
                <a14:m>
                  <m:oMath xmlns:m="http://schemas.openxmlformats.org/officeDocument/2006/math">
                    <m:r>
                      <a:rPr lang="en-US" sz="2400" i="1" dirty="0">
                        <a:latin typeface="Cambria Math"/>
                        <a:ea typeface="ＭＳ Ｐゴシック" pitchFamily="34" charset="-128"/>
                        <a:cs typeface="Arial" pitchFamily="34" charset="0"/>
                      </a:rPr>
                      <m:t>𝑥</m:t>
                    </m:r>
                  </m:oMath>
                </a14:m>
                <a:r>
                  <a:rPr lang="en-US" sz="2400" dirty="0">
                    <a:latin typeface="Arial" pitchFamily="34" charset="0"/>
                    <a:ea typeface="ＭＳ Ｐゴシック" pitchFamily="34" charset="-128"/>
                    <a:cs typeface="Arial" pitchFamily="34" charset="0"/>
                  </a:rPr>
                  <a:t>-value and draw the line through the two points.</a:t>
                </a:r>
                <a:endParaRPr lang="en-US" dirty="0"/>
              </a:p>
              <a:p>
                <a:pPr marL="0" indent="0" fontAlgn="auto">
                  <a:spcAft>
                    <a:spcPts val="1200"/>
                  </a:spcAft>
                  <a:buNone/>
                </a:pPr>
                <a:endParaRPr lang="en-US" dirty="0"/>
              </a:p>
              <a:p>
                <a:pPr marL="0" indent="0" algn="ctr">
                  <a:spcAft>
                    <a:spcPts val="1200"/>
                  </a:spcAft>
                  <a:buNone/>
                </a:pPr>
                <a:endParaRPr lang="en-US" dirty="0"/>
              </a:p>
            </p:txBody>
          </p:sp>
        </mc:Choice>
        <mc:Fallback>
          <p:sp>
            <p:nvSpPr>
              <p:cNvPr id="8" name="Content Placeholder 7">
                <a:extLst>
                  <a:ext uri="{FF2B5EF4-FFF2-40B4-BE49-F238E27FC236}">
                    <a16:creationId xmlns:a16="http://schemas.microsoft.com/office/drawing/2014/main" id="{7C98AA35-BA31-4944-AEBC-20C3C665FC35}"/>
                  </a:ext>
                </a:extLst>
              </p:cNvPr>
              <p:cNvSpPr>
                <a:spLocks noGrp="1" noRot="1" noChangeAspect="1" noMove="1" noResize="1" noEditPoints="1" noAdjustHandles="1" noChangeArrowheads="1" noChangeShapeType="1" noTextEdit="1"/>
              </p:cNvSpPr>
              <p:nvPr>
                <p:ph idx="1"/>
              </p:nvPr>
            </p:nvSpPr>
            <p:spPr>
              <a:xfrm>
                <a:off x="457200" y="1935479"/>
                <a:ext cx="8229600" cy="4562035"/>
              </a:xfrm>
              <a:blipFill>
                <a:blip r:embed="rId2"/>
                <a:stretch>
                  <a:fillRect l="-1698" t="-1389" r="-154"/>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3C1302DF-8716-9D4D-A1FF-CB2D9F569BD0}"/>
              </a:ext>
            </a:extLst>
          </p:cNvPr>
          <p:cNvCxnSpPr>
            <a:cxnSpLocks/>
          </p:cNvCxnSpPr>
          <p:nvPr/>
        </p:nvCxnSpPr>
        <p:spPr>
          <a:xfrm>
            <a:off x="457200" y="1791102"/>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7B6937-0AF7-DD4F-8109-F638E3CFD3B4}"/>
              </a:ext>
            </a:extLst>
          </p:cNvPr>
          <p:cNvCxnSpPr>
            <a:cxnSpLocks/>
          </p:cNvCxnSpPr>
          <p:nvPr/>
        </p:nvCxnSpPr>
        <p:spPr>
          <a:xfrm>
            <a:off x="457200" y="4911601"/>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58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39619" y="350682"/>
            <a:ext cx="8377059" cy="1000125"/>
          </a:xfrm>
        </p:spPr>
        <p:txBody>
          <a:bodyPr>
            <a:noAutofit/>
          </a:bodyPr>
          <a:lstStyle/>
          <a:p>
            <a:pPr eaLnBrk="1" hangingPunct="1"/>
            <a:r>
              <a:rPr lang="en-US" sz="3600" dirty="0">
                <a:solidFill>
                  <a:srgbClr val="12345A"/>
                </a:solidFill>
                <a:latin typeface="Gill Sans" charset="0"/>
                <a:ea typeface="ＭＳ Ｐゴシック" pitchFamily="34" charset="-128"/>
              </a:rPr>
              <a:t>The least-squares regression line (1 of 2)</a:t>
            </a:r>
          </a:p>
        </p:txBody>
      </p:sp>
      <p:cxnSp>
        <p:nvCxnSpPr>
          <p:cNvPr id="7" name="Straight Connector 6">
            <a:extLst>
              <a:ext uri="{FF2B5EF4-FFF2-40B4-BE49-F238E27FC236}">
                <a16:creationId xmlns:a16="http://schemas.microsoft.com/office/drawing/2014/main" id="{B81A5AF8-0E6F-1C41-BF27-7141E1890DAC}"/>
              </a:ext>
            </a:extLst>
          </p:cNvPr>
          <p:cNvCxnSpPr>
            <a:cxnSpLocks/>
          </p:cNvCxnSpPr>
          <p:nvPr/>
        </p:nvCxnSpPr>
        <p:spPr>
          <a:xfrm>
            <a:off x="386861" y="1465787"/>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3"/>
              <p:cNvSpPr txBox="1">
                <a:spLocks noChangeArrowheads="1"/>
              </p:cNvSpPr>
              <p:nvPr/>
            </p:nvSpPr>
            <p:spPr>
              <a:xfrm>
                <a:off x="518746" y="1549976"/>
                <a:ext cx="8377059" cy="1439383"/>
              </a:xfrm>
              <a:prstGeom prst="rect">
                <a:avLst/>
              </a:prstGeom>
            </p:spPr>
            <p:txBody>
              <a:bodyPr vert="horz" lIns="91440" tIns="45720" rIns="91440" bIns="45720" rtlCol="0">
                <a:normAutofit fontScale="850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fontAlgn="auto">
                  <a:spcAft>
                    <a:spcPts val="1200"/>
                  </a:spcAft>
                  <a:buNone/>
                </a:pPr>
                <a:r>
                  <a:rPr lang="en-US" sz="3000" dirty="0">
                    <a:solidFill>
                      <a:schemeClr val="tx1"/>
                    </a:solidFill>
                    <a:latin typeface="Arial" pitchFamily="34" charset="0"/>
                    <a:ea typeface="ＭＳ Ｐゴシック" pitchFamily="34" charset="-128"/>
                    <a:cs typeface="Arial" pitchFamily="34" charset="0"/>
                  </a:rPr>
                  <a:t>The </a:t>
                </a:r>
                <a:r>
                  <a:rPr lang="en-US" sz="3000" dirty="0">
                    <a:solidFill>
                      <a:srgbClr val="A40000"/>
                    </a:solidFill>
                    <a:latin typeface="Arial" pitchFamily="34" charset="0"/>
                    <a:ea typeface="ＭＳ Ｐゴシック" pitchFamily="34" charset="-128"/>
                    <a:cs typeface="Arial" pitchFamily="34" charset="0"/>
                  </a:rPr>
                  <a:t>least-squares regression line </a:t>
                </a:r>
                <a:r>
                  <a:rPr lang="en-US" sz="3000" dirty="0">
                    <a:solidFill>
                      <a:schemeClr val="tx1"/>
                    </a:solidFill>
                    <a:latin typeface="Arial" pitchFamily="34" charset="0"/>
                    <a:ea typeface="ＭＳ Ｐゴシック" pitchFamily="34" charset="-128"/>
                    <a:cs typeface="Arial" pitchFamily="34" charset="0"/>
                  </a:rPr>
                  <a:t>of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𝑦</m:t>
                    </m:r>
                  </m:oMath>
                </a14:m>
                <a:r>
                  <a:rPr lang="en-US" sz="3000" dirty="0">
                    <a:solidFill>
                      <a:schemeClr val="tx1"/>
                    </a:solidFill>
                    <a:latin typeface="Arial" pitchFamily="34" charset="0"/>
                    <a:ea typeface="ＭＳ Ｐゴシック" pitchFamily="34" charset="-128"/>
                    <a:cs typeface="Arial" pitchFamily="34" charset="0"/>
                  </a:rPr>
                  <a:t> on </a:t>
                </a:r>
                <a14:m>
                  <m:oMath xmlns:m="http://schemas.openxmlformats.org/officeDocument/2006/math">
                    <m:r>
                      <a:rPr lang="en-US" sz="3000" i="1" dirty="0" smtClean="0">
                        <a:solidFill>
                          <a:schemeClr val="tx1"/>
                        </a:solidFill>
                        <a:latin typeface="Cambria Math" panose="02040503050406030204" pitchFamily="18" charset="0"/>
                        <a:ea typeface="ＭＳ Ｐゴシック" pitchFamily="34" charset="-128"/>
                        <a:cs typeface="Arial" pitchFamily="34" charset="0"/>
                      </a:rPr>
                      <m:t>𝑥</m:t>
                    </m:r>
                  </m:oMath>
                </a14:m>
                <a:r>
                  <a:rPr lang="en-US" sz="3000" dirty="0">
                    <a:solidFill>
                      <a:schemeClr val="tx1"/>
                    </a:solidFill>
                    <a:latin typeface="Arial" pitchFamily="34" charset="0"/>
                    <a:ea typeface="ＭＳ Ｐゴシック" pitchFamily="34" charset="-128"/>
                    <a:cs typeface="Arial" pitchFamily="34" charset="0"/>
                  </a:rPr>
                  <a:t> is the line that makes the sum of the squares of the vertical distances of the data points from the line as small as possible.</a:t>
                </a:r>
              </a:p>
            </p:txBody>
          </p:sp>
        </mc:Choice>
        <mc:Fallback xmlns="">
          <p:sp>
            <p:nvSpPr>
              <p:cNvPr id="8" name="Rectangle 3"/>
              <p:cNvSpPr txBox="1">
                <a:spLocks noRot="1" noChangeAspect="1" noMove="1" noResize="1" noEditPoints="1" noAdjustHandles="1" noChangeArrowheads="1" noChangeShapeType="1" noTextEdit="1"/>
              </p:cNvSpPr>
              <p:nvPr/>
            </p:nvSpPr>
            <p:spPr>
              <a:xfrm>
                <a:off x="518746" y="1549976"/>
                <a:ext cx="8377059" cy="1439383"/>
              </a:xfrm>
              <a:prstGeom prst="rect">
                <a:avLst/>
              </a:prstGeom>
              <a:blipFill>
                <a:blip r:embed="rId3"/>
                <a:stretch>
                  <a:fillRect l="-509" t="-9322" b="-5508"/>
                </a:stretch>
              </a:blipFill>
            </p:spPr>
            <p:txBody>
              <a:bodyPr/>
              <a:lstStyle/>
              <a:p>
                <a:r>
                  <a:rPr lang="en-AU">
                    <a:noFill/>
                  </a:rPr>
                  <a:t> </a:t>
                </a:r>
              </a:p>
            </p:txBody>
          </p:sp>
        </mc:Fallback>
      </mc:AlternateContent>
      <p:cxnSp>
        <p:nvCxnSpPr>
          <p:cNvPr id="9" name="Straight Connector 8">
            <a:extLst>
              <a:ext uri="{FF2B5EF4-FFF2-40B4-BE49-F238E27FC236}">
                <a16:creationId xmlns:a16="http://schemas.microsoft.com/office/drawing/2014/main" id="{30733804-A1C5-5447-96B1-CC7BCBEEDFB8}"/>
              </a:ext>
            </a:extLst>
          </p:cNvPr>
          <p:cNvCxnSpPr>
            <a:cxnSpLocks/>
          </p:cNvCxnSpPr>
          <p:nvPr/>
        </p:nvCxnSpPr>
        <p:spPr>
          <a:xfrm>
            <a:off x="457200" y="3016138"/>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pic>
        <p:nvPicPr>
          <p:cNvPr id="2" name="Picture 1" descr="A scatterplot of predicted fat gain for nonexercise activity change. The graph plots fat gain in kilograms on the vertical axis, ranging from 2.5 to 4.5 in increments of 0.5, versus nonexercise activity change in calories on the horizontal axis, ranging from negative 150 to 50 in increments of 50. Three points are plotted at (negative 100, 4.25), (negative 57, 3.0) and (negative 25, 3.7). A diagonal regression line falls through the center of the cluster from (negative 150, 4.1) through (50, 3.25). Two points are above the line and one is below. Vertical segments connect each point to the regression line. The point (negative 57, 3.0) is highlighted. This subject had N E A = negative 57 and an observed response of 3.0. The predicted response where the vertical segment reaches the regression line is 3.7. All values estimated.">
            <a:extLst>
              <a:ext uri="{FF2B5EF4-FFF2-40B4-BE49-F238E27FC236}">
                <a16:creationId xmlns:a16="http://schemas.microsoft.com/office/drawing/2014/main" id="{0944FB34-C4B7-0540-83B9-EC33B3342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4443" y="3213195"/>
            <a:ext cx="4125663" cy="3425876"/>
          </a:xfrm>
          <a:prstGeom prst="rect">
            <a:avLst/>
          </a:prstGeom>
        </p:spPr>
      </p:pic>
      <p:sp>
        <p:nvSpPr>
          <p:cNvPr id="11" name="Curved Left Arrow 2" descr="An arrow points from the words, vertical distance, in the text to the vertical distance between a point and the regression line on the scatterplot.">
            <a:extLst>
              <a:ext uri="{FF2B5EF4-FFF2-40B4-BE49-F238E27FC236}">
                <a16:creationId xmlns:a16="http://schemas.microsoft.com/office/drawing/2014/main" id="{4557CCC6-7199-4069-9247-0FC9096B355F}"/>
              </a:ext>
            </a:extLst>
          </p:cNvPr>
          <p:cNvSpPr/>
          <p:nvPr/>
        </p:nvSpPr>
        <p:spPr>
          <a:xfrm rot="2657607">
            <a:off x="6177088" y="1612504"/>
            <a:ext cx="754922" cy="4614181"/>
          </a:xfrm>
          <a:prstGeom prst="curvedLeftArrow">
            <a:avLst>
              <a:gd name="adj1" fmla="val 10099"/>
              <a:gd name="adj2" fmla="val 50000"/>
              <a:gd name="adj3" fmla="val 23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761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atterplot of predicted fat gain for nonexercise activity change. The graph plots fat gain in kilograms on the vertical axis, ranging from 0 to 6 in increments of 2, versus nonexercise activity change in calories on the horizontal axis, ranging from negative 200 to 1000 in increments of 200. Sixteen points fall in a loose diagonal cluster between negative 100 and 800 on the horizontal axis and between 0 and 4.25 on the vertical. A diagonal regression line that predicts fat gain from N E A falls through the center of the cluster from (negative 200, 4.25) through (1000, 0). The points are almost evenly distributed above and below the regression line, with one point on it. Non-plotted point (400, 2.1) is highlighted on the line. This is the predicted fat gain for a subject with N E A = 400 calories. All values estimated.">
            <a:extLst>
              <a:ext uri="{FF2B5EF4-FFF2-40B4-BE49-F238E27FC236}">
                <a16:creationId xmlns:a16="http://schemas.microsoft.com/office/drawing/2014/main" id="{4FB6F826-78B2-D743-AEBB-ABA4C5AD4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47" y="1933995"/>
            <a:ext cx="4577252" cy="3817932"/>
          </a:xfrm>
          <a:prstGeom prst="rect">
            <a:avLst/>
          </a:prstGeom>
        </p:spPr>
      </p:pic>
      <p:cxnSp>
        <p:nvCxnSpPr>
          <p:cNvPr id="6" name="Straight Connector 5">
            <a:extLst>
              <a:ext uri="{FF2B5EF4-FFF2-40B4-BE49-F238E27FC236}">
                <a16:creationId xmlns:a16="http://schemas.microsoft.com/office/drawing/2014/main" id="{063D9B66-C10B-FB47-A4B2-A8FC2C4AAE78}"/>
              </a:ext>
            </a:extLst>
          </p:cNvPr>
          <p:cNvCxnSpPr>
            <a:cxnSpLocks/>
          </p:cNvCxnSpPr>
          <p:nvPr/>
        </p:nvCxnSpPr>
        <p:spPr>
          <a:xfrm>
            <a:off x="1350335" y="2551814"/>
            <a:ext cx="3806456" cy="1818167"/>
          </a:xfrm>
          <a:prstGeom prst="line">
            <a:avLst/>
          </a:prstGeom>
          <a:ln w="222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9C00F13-3589-DF45-B493-ACF1BE51954A}"/>
              </a:ext>
            </a:extLst>
          </p:cNvPr>
          <p:cNvCxnSpPr/>
          <p:nvPr/>
        </p:nvCxnSpPr>
        <p:spPr>
          <a:xfrm>
            <a:off x="4986670" y="4657060"/>
            <a:ext cx="1073888"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09D5F5-8EA8-B84D-A988-477DEF2AC21F}"/>
              </a:ext>
            </a:extLst>
          </p:cNvPr>
          <p:cNvSpPr txBox="1"/>
          <p:nvPr/>
        </p:nvSpPr>
        <p:spPr>
          <a:xfrm>
            <a:off x="6060558" y="4369981"/>
            <a:ext cx="3097021" cy="1200329"/>
          </a:xfrm>
          <a:prstGeom prst="rect">
            <a:avLst/>
          </a:prstGeom>
          <a:noFill/>
        </p:spPr>
        <p:txBody>
          <a:bodyPr wrap="square" rtlCol="0">
            <a:spAutoFit/>
          </a:bodyPr>
          <a:lstStyle/>
          <a:p>
            <a:r>
              <a:rPr lang="en-US" b="1" dirty="0"/>
              <a:t>The red line is the regression </a:t>
            </a:r>
            <a:r>
              <a:rPr lang="en-US" dirty="0"/>
              <a:t>line because it </a:t>
            </a:r>
          </a:p>
          <a:p>
            <a:r>
              <a:rPr lang="en-US" dirty="0"/>
              <a:t>gives the smallest squared distances to the data points.</a:t>
            </a:r>
          </a:p>
        </p:txBody>
      </p:sp>
      <p:cxnSp>
        <p:nvCxnSpPr>
          <p:cNvPr id="15" name="Straight Arrow Connector 14">
            <a:extLst>
              <a:ext uri="{FF2B5EF4-FFF2-40B4-BE49-F238E27FC236}">
                <a16:creationId xmlns:a16="http://schemas.microsoft.com/office/drawing/2014/main" id="{96E9217E-D193-5341-A3CE-F250107E3527}"/>
              </a:ext>
            </a:extLst>
          </p:cNvPr>
          <p:cNvCxnSpPr>
            <a:cxnSpLocks/>
          </p:cNvCxnSpPr>
          <p:nvPr/>
        </p:nvCxnSpPr>
        <p:spPr>
          <a:xfrm flipV="1">
            <a:off x="4572000" y="2987040"/>
            <a:ext cx="951614" cy="107939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AA75F2-413F-374A-AF39-8F8C0EFE6B63}"/>
              </a:ext>
            </a:extLst>
          </p:cNvPr>
          <p:cNvSpPr txBox="1"/>
          <p:nvPr/>
        </p:nvSpPr>
        <p:spPr>
          <a:xfrm>
            <a:off x="5523614" y="1838568"/>
            <a:ext cx="3510406" cy="2031325"/>
          </a:xfrm>
          <a:prstGeom prst="rect">
            <a:avLst/>
          </a:prstGeom>
          <a:noFill/>
        </p:spPr>
        <p:txBody>
          <a:bodyPr wrap="square" rtlCol="0">
            <a:spAutoFit/>
          </a:bodyPr>
          <a:lstStyle/>
          <a:p>
            <a:r>
              <a:rPr lang="en-US" dirty="0"/>
              <a:t>If we were to fit the purple </a:t>
            </a:r>
          </a:p>
          <a:p>
            <a:r>
              <a:rPr lang="en-US" dirty="0"/>
              <a:t>line to the data, it would give</a:t>
            </a:r>
          </a:p>
          <a:p>
            <a:r>
              <a:rPr lang="en-US" dirty="0"/>
              <a:t>larger squared distances to the data points than the red line. The purple line cannot be the regression line . </a:t>
            </a:r>
          </a:p>
          <a:p>
            <a:r>
              <a:rPr lang="en-US" dirty="0"/>
              <a:t> </a:t>
            </a:r>
          </a:p>
        </p:txBody>
      </p:sp>
    </p:spTree>
    <p:extLst>
      <p:ext uri="{BB962C8B-B14F-4D97-AF65-F5344CB8AC3E}">
        <p14:creationId xmlns:p14="http://schemas.microsoft.com/office/powerpoint/2010/main" val="226752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419099"/>
            <a:ext cx="8503920" cy="1143000"/>
          </a:xfrm>
        </p:spPr>
        <p:txBody>
          <a:bodyPr>
            <a:normAutofit/>
          </a:bodyPr>
          <a:lstStyle/>
          <a:p>
            <a:r>
              <a:rPr lang="en-US" sz="4000" dirty="0">
                <a:latin typeface="Gill Sans"/>
              </a:rPr>
              <a:t>The least-squares regression line (2 of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9450F5-84D9-3F4B-9D11-301B6DC62DCA}"/>
                  </a:ext>
                </a:extLst>
              </p:cNvPr>
              <p:cNvSpPr>
                <a:spLocks noGrp="1"/>
              </p:cNvSpPr>
              <p:nvPr>
                <p:ph idx="1"/>
              </p:nvPr>
            </p:nvSpPr>
            <p:spPr>
              <a:xfrm>
                <a:off x="457200" y="1947203"/>
                <a:ext cx="8229600" cy="4389120"/>
              </a:xfrm>
            </p:spPr>
            <p:txBody>
              <a:bodyPr>
                <a:normAutofit fontScale="70000" lnSpcReduction="20000"/>
              </a:bodyPr>
              <a:lstStyle/>
              <a:p>
                <a:pPr marL="0" indent="0">
                  <a:spcAft>
                    <a:spcPts val="1200"/>
                  </a:spcAft>
                  <a:buNone/>
                </a:pPr>
                <a:r>
                  <a:rPr lang="en-US" sz="2800" b="1" cap="all" dirty="0">
                    <a:latin typeface="Arial" pitchFamily="34" charset="0"/>
                    <a:ea typeface="ＭＳ Ｐゴシック" pitchFamily="34" charset="-128"/>
                    <a:cs typeface="Arial" pitchFamily="34" charset="0"/>
                  </a:rPr>
                  <a:t>Equation of the Least-squares regression line</a:t>
                </a:r>
                <a:r>
                  <a:rPr lang="en-US" sz="2400" dirty="0">
                    <a:latin typeface="Arial" pitchFamily="34" charset="0"/>
                    <a:ea typeface="ＭＳ Ｐゴシック" pitchFamily="34" charset="-128"/>
                    <a:cs typeface="Arial" pitchFamily="34" charset="0"/>
                  </a:rPr>
                  <a:t>  </a:t>
                </a:r>
                <a:endParaRPr lang="en-US" sz="2800" dirty="0">
                  <a:latin typeface="Arial" pitchFamily="34" charset="0"/>
                  <a:ea typeface="ＭＳ Ｐゴシック" pitchFamily="34" charset="-128"/>
                  <a:cs typeface="Arial" pitchFamily="34" charset="0"/>
                </a:endParaRPr>
              </a:p>
              <a:p>
                <a:pPr fontAlgn="auto">
                  <a:spcAft>
                    <a:spcPts val="1200"/>
                  </a:spcAft>
                </a:pPr>
                <a:r>
                  <a:rPr lang="en-US" sz="2800" dirty="0">
                    <a:latin typeface="Arial" pitchFamily="34" charset="0"/>
                    <a:ea typeface="ＭＳ Ｐゴシック" pitchFamily="34" charset="-128"/>
                    <a:cs typeface="Arial" pitchFamily="34" charset="0"/>
                  </a:rPr>
                  <a:t>We have data on an explanatory variable </a:t>
                </a:r>
                <a14:m>
                  <m:oMath xmlns:m="http://schemas.openxmlformats.org/officeDocument/2006/math">
                    <m:r>
                      <a:rPr lang="en-US" sz="2800" i="1" dirty="0">
                        <a:latin typeface="Cambria Math" panose="02040503050406030204" pitchFamily="18" charset="0"/>
                        <a:ea typeface="ＭＳ Ｐゴシック" pitchFamily="34" charset="-128"/>
                        <a:cs typeface="Arial" pitchFamily="34" charset="0"/>
                      </a:rPr>
                      <m:t>𝑥</m:t>
                    </m:r>
                  </m:oMath>
                </a14:m>
                <a:r>
                  <a:rPr lang="en-US" sz="2800" dirty="0">
                    <a:latin typeface="Arial" pitchFamily="34" charset="0"/>
                    <a:ea typeface="ＭＳ Ｐゴシック" pitchFamily="34" charset="-128"/>
                    <a:cs typeface="Arial" pitchFamily="34" charset="0"/>
                  </a:rPr>
                  <a:t> and a response variable </a:t>
                </a:r>
                <a14:m>
                  <m:oMath xmlns:m="http://schemas.openxmlformats.org/officeDocument/2006/math">
                    <m:r>
                      <a:rPr lang="en-US" sz="2800" i="1" dirty="0">
                        <a:latin typeface="Cambria Math" panose="02040503050406030204" pitchFamily="18" charset="0"/>
                        <a:ea typeface="ＭＳ Ｐゴシック" pitchFamily="34" charset="-128"/>
                        <a:cs typeface="Arial" pitchFamily="34" charset="0"/>
                      </a:rPr>
                      <m:t>𝑦</m:t>
                    </m:r>
                  </m:oMath>
                </a14:m>
                <a:r>
                  <a:rPr lang="en-US" sz="2800" dirty="0">
                    <a:latin typeface="Arial" pitchFamily="34" charset="0"/>
                    <a:ea typeface="ＭＳ Ｐゴシック" pitchFamily="34" charset="-128"/>
                    <a:cs typeface="Arial" pitchFamily="34" charset="0"/>
                  </a:rPr>
                  <a:t> for </a:t>
                </a:r>
                <a14:m>
                  <m:oMath xmlns:m="http://schemas.openxmlformats.org/officeDocument/2006/math">
                    <m:r>
                      <a:rPr lang="en-US" sz="2800" i="1" dirty="0">
                        <a:latin typeface="Cambria Math" panose="02040503050406030204" pitchFamily="18" charset="0"/>
                        <a:ea typeface="ＭＳ Ｐゴシック" pitchFamily="34" charset="-128"/>
                        <a:cs typeface="Arial" pitchFamily="34" charset="0"/>
                      </a:rPr>
                      <m:t>𝑛</m:t>
                    </m:r>
                  </m:oMath>
                </a14:m>
                <a:r>
                  <a:rPr lang="en-US" sz="2800" dirty="0">
                    <a:latin typeface="Arial" pitchFamily="34" charset="0"/>
                    <a:ea typeface="ＭＳ Ｐゴシック" pitchFamily="34" charset="-128"/>
                    <a:cs typeface="Arial" pitchFamily="34" charset="0"/>
                  </a:rPr>
                  <a:t> individuals. From the data, calculate the means </a:t>
                </a:r>
                <a14:m>
                  <m:oMath xmlns:m="http://schemas.openxmlformats.org/officeDocument/2006/math">
                    <m:acc>
                      <m:accPr>
                        <m:chr m:val="̅"/>
                        <m:ctrlPr>
                          <a:rPr lang="en-US" sz="2800" i="1" dirty="0">
                            <a:latin typeface="Cambria Math" panose="02040503050406030204" pitchFamily="18" charset="0"/>
                            <a:ea typeface="ＭＳ Ｐゴシック" pitchFamily="34" charset="-128"/>
                            <a:cs typeface="Arial" pitchFamily="34" charset="0"/>
                          </a:rPr>
                        </m:ctrlPr>
                      </m:accPr>
                      <m:e>
                        <m:r>
                          <a:rPr lang="en-US" sz="2800" i="1" dirty="0">
                            <a:latin typeface="Cambria Math"/>
                            <a:ea typeface="ＭＳ Ｐゴシック" pitchFamily="34" charset="-128"/>
                            <a:cs typeface="Arial" pitchFamily="34" charset="0"/>
                          </a:rPr>
                          <m:t>𝑥</m:t>
                        </m:r>
                      </m:e>
                    </m:acc>
                  </m:oMath>
                </a14:m>
                <a:r>
                  <a:rPr lang="en-US" sz="2800" dirty="0">
                    <a:latin typeface="Arial" pitchFamily="34" charset="0"/>
                    <a:ea typeface="ＭＳ Ｐゴシック" pitchFamily="34" charset="-128"/>
                    <a:cs typeface="Arial" pitchFamily="34" charset="0"/>
                  </a:rPr>
                  <a:t> and </a:t>
                </a:r>
                <a14:m>
                  <m:oMath xmlns:m="http://schemas.openxmlformats.org/officeDocument/2006/math">
                    <m:acc>
                      <m:accPr>
                        <m:chr m:val="̅"/>
                        <m:ctrlPr>
                          <a:rPr lang="en-US" sz="2800" i="1" dirty="0">
                            <a:latin typeface="Cambria Math" panose="02040503050406030204" pitchFamily="18" charset="0"/>
                            <a:ea typeface="ＭＳ Ｐゴシック" pitchFamily="34" charset="-128"/>
                            <a:cs typeface="Arial" pitchFamily="34" charset="0"/>
                          </a:rPr>
                        </m:ctrlPr>
                      </m:accPr>
                      <m:e>
                        <m:r>
                          <a:rPr lang="en-US" sz="2800" i="1" dirty="0">
                            <a:latin typeface="Cambria Math"/>
                            <a:ea typeface="ＭＳ Ｐゴシック" pitchFamily="34" charset="-128"/>
                            <a:cs typeface="Arial" pitchFamily="34" charset="0"/>
                          </a:rPr>
                          <m:t>𝑦</m:t>
                        </m:r>
                      </m:e>
                    </m:acc>
                  </m:oMath>
                </a14:m>
                <a:r>
                  <a:rPr lang="en-US" sz="2800" dirty="0">
                    <a:latin typeface="Arial" pitchFamily="34" charset="0"/>
                    <a:ea typeface="ＭＳ Ｐゴシック" pitchFamily="34" charset="-128"/>
                    <a:cs typeface="Arial" pitchFamily="34" charset="0"/>
                  </a:rPr>
                  <a:t> and the standard deviations </a:t>
                </a:r>
                <a14:m>
                  <m:oMath xmlns:m="http://schemas.openxmlformats.org/officeDocument/2006/math">
                    <m:sSub>
                      <m:sSubPr>
                        <m:ctrlPr>
                          <a:rPr lang="en-US" sz="2800" i="1" dirty="0">
                            <a:latin typeface="Cambria Math" panose="02040503050406030204" pitchFamily="18" charset="0"/>
                            <a:ea typeface="ＭＳ Ｐゴシック" pitchFamily="34" charset="-128"/>
                            <a:cs typeface="Arial" pitchFamily="34" charset="0"/>
                          </a:rPr>
                        </m:ctrlPr>
                      </m:sSubPr>
                      <m:e>
                        <m:r>
                          <a:rPr lang="en-US" sz="2800" i="1" dirty="0">
                            <a:latin typeface="Cambria Math"/>
                            <a:ea typeface="ＭＳ Ｐゴシック" pitchFamily="34" charset="-128"/>
                            <a:cs typeface="Arial" pitchFamily="34" charset="0"/>
                          </a:rPr>
                          <m:t>𝑠</m:t>
                        </m:r>
                      </m:e>
                      <m:sub>
                        <m:r>
                          <a:rPr lang="en-US" sz="2800" i="1" dirty="0">
                            <a:latin typeface="Cambria Math"/>
                            <a:ea typeface="ＭＳ Ｐゴシック" pitchFamily="34" charset="-128"/>
                            <a:cs typeface="Arial" pitchFamily="34" charset="0"/>
                          </a:rPr>
                          <m:t>𝑥</m:t>
                        </m:r>
                      </m:sub>
                    </m:sSub>
                  </m:oMath>
                </a14:m>
                <a:r>
                  <a:rPr lang="en-US" sz="2800" dirty="0">
                    <a:latin typeface="Arial" pitchFamily="34" charset="0"/>
                    <a:ea typeface="ＭＳ Ｐゴシック" pitchFamily="34" charset="-128"/>
                    <a:cs typeface="Arial" pitchFamily="34" charset="0"/>
                  </a:rPr>
                  <a:t> and </a:t>
                </a:r>
                <a14:m>
                  <m:oMath xmlns:m="http://schemas.openxmlformats.org/officeDocument/2006/math">
                    <m:sSub>
                      <m:sSubPr>
                        <m:ctrlPr>
                          <a:rPr lang="en-US" sz="2800" i="1" dirty="0">
                            <a:latin typeface="Cambria Math" panose="02040503050406030204" pitchFamily="18" charset="0"/>
                            <a:ea typeface="ＭＳ Ｐゴシック" pitchFamily="34" charset="-128"/>
                            <a:cs typeface="Arial" pitchFamily="34" charset="0"/>
                          </a:rPr>
                        </m:ctrlPr>
                      </m:sSubPr>
                      <m:e>
                        <m:r>
                          <a:rPr lang="en-US" sz="2800" i="1" dirty="0">
                            <a:latin typeface="Cambria Math"/>
                            <a:ea typeface="ＭＳ Ｐゴシック" pitchFamily="34" charset="-128"/>
                            <a:cs typeface="Arial" pitchFamily="34" charset="0"/>
                          </a:rPr>
                          <m:t>𝑠</m:t>
                        </m:r>
                      </m:e>
                      <m:sub>
                        <m:r>
                          <a:rPr lang="en-US" sz="2800" i="1" dirty="0">
                            <a:latin typeface="Cambria Math"/>
                            <a:ea typeface="ＭＳ Ｐゴシック" pitchFamily="34" charset="-128"/>
                            <a:cs typeface="Arial" pitchFamily="34" charset="0"/>
                          </a:rPr>
                          <m:t>𝑦</m:t>
                        </m:r>
                      </m:sub>
                    </m:sSub>
                  </m:oMath>
                </a14:m>
                <a:r>
                  <a:rPr lang="en-US" sz="2800" dirty="0">
                    <a:latin typeface="Arial" pitchFamily="34" charset="0"/>
                    <a:ea typeface="ＭＳ Ｐゴシック" pitchFamily="34" charset="-128"/>
                    <a:cs typeface="Arial" pitchFamily="34" charset="0"/>
                  </a:rPr>
                  <a:t> of the two variables, as well as  their correlation </a:t>
                </a:r>
                <a14:m>
                  <m:oMath xmlns:m="http://schemas.openxmlformats.org/officeDocument/2006/math">
                    <m:r>
                      <a:rPr lang="en-US" sz="2800" i="1" dirty="0">
                        <a:latin typeface="Cambria Math" panose="02040503050406030204" pitchFamily="18" charset="0"/>
                        <a:ea typeface="ＭＳ Ｐゴシック" pitchFamily="34" charset="-128"/>
                        <a:cs typeface="Arial" pitchFamily="34" charset="0"/>
                      </a:rPr>
                      <m:t>𝑟</m:t>
                    </m:r>
                  </m:oMath>
                </a14:m>
                <a:r>
                  <a:rPr lang="en-US" sz="2800" dirty="0">
                    <a:latin typeface="Arial" pitchFamily="34" charset="0"/>
                    <a:ea typeface="ＭＳ Ｐゴシック" pitchFamily="34" charset="-128"/>
                    <a:cs typeface="Arial" pitchFamily="34" charset="0"/>
                  </a:rPr>
                  <a:t>. The least-squares regression line is the line</a:t>
                </a:r>
              </a:p>
              <a:p>
                <a:pPr marL="68580" indent="0" algn="ctr" fontAlgn="auto">
                  <a:spcAft>
                    <a:spcPts val="1200"/>
                  </a:spcAft>
                  <a:buNone/>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ea typeface="ＭＳ Ｐゴシック" pitchFamily="34" charset="-128"/>
                              <a:cs typeface="Arial" pitchFamily="34" charset="0"/>
                            </a:rPr>
                          </m:ctrlPr>
                        </m:accPr>
                        <m:e>
                          <m:r>
                            <a:rPr lang="en-US" sz="2800" i="1">
                              <a:latin typeface="Cambria Math"/>
                              <a:ea typeface="ＭＳ Ｐゴシック" pitchFamily="34" charset="-128"/>
                              <a:cs typeface="Arial" pitchFamily="34" charset="0"/>
                            </a:rPr>
                            <m:t>𝑦</m:t>
                          </m:r>
                        </m:e>
                      </m:acc>
                      <m:r>
                        <a:rPr lang="en-US" sz="2800" i="1">
                          <a:latin typeface="Cambria Math"/>
                          <a:ea typeface="ＭＳ Ｐゴシック" pitchFamily="34" charset="-128"/>
                          <a:cs typeface="Arial" pitchFamily="34" charset="0"/>
                        </a:rPr>
                        <m:t>=</m:t>
                      </m:r>
                      <m:r>
                        <a:rPr lang="en-US" sz="2800" i="1">
                          <a:latin typeface="Cambria Math"/>
                          <a:ea typeface="ＭＳ Ｐゴシック" pitchFamily="34" charset="-128"/>
                          <a:cs typeface="Arial" pitchFamily="34" charset="0"/>
                        </a:rPr>
                        <m:t>𝑎</m:t>
                      </m:r>
                      <m:r>
                        <a:rPr lang="en-US" sz="2800" i="1">
                          <a:latin typeface="Cambria Math"/>
                          <a:ea typeface="ＭＳ Ｐゴシック" pitchFamily="34" charset="-128"/>
                          <a:cs typeface="Arial" pitchFamily="34" charset="0"/>
                        </a:rPr>
                        <m:t>+</m:t>
                      </m:r>
                      <m:r>
                        <a:rPr lang="en-US" sz="2800" i="1">
                          <a:latin typeface="Cambria Math"/>
                          <a:ea typeface="ＭＳ Ｐゴシック" pitchFamily="34" charset="-128"/>
                          <a:cs typeface="Arial" pitchFamily="34" charset="0"/>
                        </a:rPr>
                        <m:t>𝑏𝑥</m:t>
                      </m:r>
                    </m:oMath>
                  </m:oMathPara>
                </a14:m>
                <a:endParaRPr lang="en-US" sz="2800" dirty="0">
                  <a:latin typeface="Arial" pitchFamily="34" charset="0"/>
                  <a:ea typeface="ＭＳ Ｐゴシック" pitchFamily="34" charset="-128"/>
                  <a:cs typeface="Arial" pitchFamily="34" charset="0"/>
                </a:endParaRPr>
              </a:p>
              <a:p>
                <a:pPr fontAlgn="auto">
                  <a:spcAft>
                    <a:spcPts val="1200"/>
                  </a:spcAft>
                </a:pPr>
                <a:r>
                  <a:rPr lang="en-US" sz="2800" dirty="0">
                    <a:latin typeface="Arial" pitchFamily="34" charset="0"/>
                    <a:ea typeface="ＭＳ Ｐゴシック" pitchFamily="34" charset="-128"/>
                    <a:cs typeface="Arial" pitchFamily="34" charset="0"/>
                  </a:rPr>
                  <a:t>with slope</a:t>
                </a:r>
              </a:p>
              <a:p>
                <a:pPr marL="68580" indent="0" algn="ctr" fontAlgn="auto">
                  <a:spcAft>
                    <a:spcPts val="1200"/>
                  </a:spcAft>
                  <a:buNone/>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𝑏</m:t>
                      </m:r>
                      <m:r>
                        <a:rPr lang="en-IN" sz="2800" i="1">
                          <a:latin typeface="Cambria Math" panose="02040503050406030204" pitchFamily="18" charset="0"/>
                        </a:rPr>
                        <m:t>=</m:t>
                      </m:r>
                      <m:r>
                        <a:rPr lang="en-IN" sz="2800" i="1">
                          <a:latin typeface="Cambria Math" panose="02040503050406030204" pitchFamily="18" charset="0"/>
                        </a:rPr>
                        <m:t>𝑟</m:t>
                      </m:r>
                      <m:f>
                        <m:fPr>
                          <m:ctrlPr>
                            <a:rPr lang="en-IN" sz="2800" i="1">
                              <a:latin typeface="Cambria Math" panose="02040503050406030204" pitchFamily="18" charset="0"/>
                            </a:rPr>
                          </m:ctrlPr>
                        </m:fPr>
                        <m:num>
                          <m:sSub>
                            <m:sSubPr>
                              <m:ctrlPr>
                                <a:rPr lang="en-IN" sz="2800" i="1">
                                  <a:latin typeface="Cambria Math" panose="02040503050406030204" pitchFamily="18" charset="0"/>
                                </a:rPr>
                              </m:ctrlPr>
                            </m:sSubPr>
                            <m:e>
                              <m:r>
                                <a:rPr lang="en-IN" sz="2800" i="1">
                                  <a:latin typeface="Cambria Math" panose="02040503050406030204" pitchFamily="18" charset="0"/>
                                </a:rPr>
                                <m:t>𝑠</m:t>
                              </m:r>
                            </m:e>
                            <m:sub>
                              <m:r>
                                <a:rPr lang="en-IN" sz="2800" i="1">
                                  <a:latin typeface="Cambria Math" panose="02040503050406030204" pitchFamily="18" charset="0"/>
                                </a:rPr>
                                <m:t>𝑦</m:t>
                              </m:r>
                            </m:sub>
                          </m:sSub>
                        </m:num>
                        <m:den>
                          <m:sSub>
                            <m:sSubPr>
                              <m:ctrlPr>
                                <a:rPr lang="en-IN" sz="2800" i="1">
                                  <a:latin typeface="Cambria Math" panose="02040503050406030204" pitchFamily="18" charset="0"/>
                                </a:rPr>
                              </m:ctrlPr>
                            </m:sSubPr>
                            <m:e>
                              <m:r>
                                <a:rPr lang="en-IN" sz="2800" i="1">
                                  <a:latin typeface="Cambria Math" panose="02040503050406030204" pitchFamily="18" charset="0"/>
                                </a:rPr>
                                <m:t>𝑠</m:t>
                              </m:r>
                            </m:e>
                            <m:sub>
                              <m:r>
                                <a:rPr lang="en-IN" sz="2800" i="1">
                                  <a:latin typeface="Cambria Math" panose="02040503050406030204" pitchFamily="18" charset="0"/>
                                </a:rPr>
                                <m:t>𝑥</m:t>
                              </m:r>
                            </m:sub>
                          </m:sSub>
                        </m:den>
                      </m:f>
                    </m:oMath>
                  </m:oMathPara>
                </a14:m>
                <a:endParaRPr lang="en-US" sz="2800" dirty="0">
                  <a:latin typeface="Arial" pitchFamily="34" charset="0"/>
                  <a:ea typeface="ＭＳ Ｐゴシック" pitchFamily="34" charset="-128"/>
                  <a:cs typeface="Arial" pitchFamily="34" charset="0"/>
                </a:endParaRPr>
              </a:p>
              <a:p>
                <a:pPr fontAlgn="auto">
                  <a:spcAft>
                    <a:spcPts val="1200"/>
                  </a:spcAft>
                </a:pPr>
                <a:r>
                  <a:rPr lang="en-US" sz="2800" dirty="0">
                    <a:latin typeface="Arial" pitchFamily="34" charset="0"/>
                    <a:ea typeface="ＭＳ Ｐゴシック" pitchFamily="34" charset="-128"/>
                    <a:cs typeface="Arial" pitchFamily="34" charset="0"/>
                  </a:rPr>
                  <a:t>and intercept</a:t>
                </a:r>
              </a:p>
              <a:p>
                <a:pPr marL="68580" indent="0" fontAlgn="auto">
                  <a:spcAft>
                    <a:spcPts val="1200"/>
                  </a:spcAft>
                  <a:buNone/>
                </a:pPr>
                <a14:m>
                  <m:oMathPara xmlns:m="http://schemas.openxmlformats.org/officeDocument/2006/math">
                    <m:oMathParaPr>
                      <m:jc m:val="centerGroup"/>
                    </m:oMathParaPr>
                    <m:oMath xmlns:m="http://schemas.openxmlformats.org/officeDocument/2006/math">
                      <m:r>
                        <a:rPr lang="en-US" sz="2800" i="1">
                          <a:latin typeface="Cambria Math"/>
                          <a:ea typeface="ＭＳ Ｐゴシック" pitchFamily="34" charset="-128"/>
                          <a:cs typeface="Arial" pitchFamily="34" charset="0"/>
                        </a:rPr>
                        <m:t>𝑎</m:t>
                      </m:r>
                      <m:r>
                        <a:rPr lang="en-US" sz="2800" i="1">
                          <a:latin typeface="Cambria Math"/>
                          <a:ea typeface="ＭＳ Ｐゴシック" pitchFamily="34" charset="-128"/>
                          <a:cs typeface="Arial" pitchFamily="34" charset="0"/>
                        </a:rPr>
                        <m:t>=</m:t>
                      </m:r>
                      <m:acc>
                        <m:accPr>
                          <m:chr m:val="̅"/>
                          <m:ctrlPr>
                            <a:rPr lang="en-US" sz="2800" i="1">
                              <a:latin typeface="Cambria Math" panose="02040503050406030204" pitchFamily="18" charset="0"/>
                              <a:ea typeface="ＭＳ Ｐゴシック" pitchFamily="34" charset="-128"/>
                              <a:cs typeface="Arial" pitchFamily="34" charset="0"/>
                            </a:rPr>
                          </m:ctrlPr>
                        </m:accPr>
                        <m:e>
                          <m:r>
                            <a:rPr lang="en-US" sz="2800" i="1">
                              <a:latin typeface="Cambria Math"/>
                              <a:ea typeface="ＭＳ Ｐゴシック" pitchFamily="34" charset="-128"/>
                              <a:cs typeface="Arial" pitchFamily="34" charset="0"/>
                            </a:rPr>
                            <m:t>𝑦</m:t>
                          </m:r>
                        </m:e>
                      </m:acc>
                      <m:r>
                        <a:rPr lang="en-US" sz="2800" i="1">
                          <a:latin typeface="Cambria Math"/>
                          <a:ea typeface="ＭＳ Ｐゴシック" pitchFamily="34" charset="-128"/>
                          <a:cs typeface="Arial" pitchFamily="34" charset="0"/>
                        </a:rPr>
                        <m:t>−</m:t>
                      </m:r>
                      <m:r>
                        <a:rPr lang="en-US" sz="2800" i="1">
                          <a:latin typeface="Cambria Math"/>
                          <a:ea typeface="ＭＳ Ｐゴシック" pitchFamily="34" charset="-128"/>
                          <a:cs typeface="Arial" pitchFamily="34" charset="0"/>
                        </a:rPr>
                        <m:t>𝑏</m:t>
                      </m:r>
                      <m:acc>
                        <m:accPr>
                          <m:chr m:val="̅"/>
                          <m:ctrlPr>
                            <a:rPr lang="en-US" sz="2800" i="1">
                              <a:latin typeface="Cambria Math" panose="02040503050406030204" pitchFamily="18" charset="0"/>
                              <a:ea typeface="ＭＳ Ｐゴシック" pitchFamily="34" charset="-128"/>
                              <a:cs typeface="Arial" pitchFamily="34" charset="0"/>
                            </a:rPr>
                          </m:ctrlPr>
                        </m:accPr>
                        <m:e>
                          <m:r>
                            <a:rPr lang="en-US" sz="2800" i="1">
                              <a:latin typeface="Cambria Math"/>
                              <a:ea typeface="ＭＳ Ｐゴシック" pitchFamily="34" charset="-128"/>
                              <a:cs typeface="Arial" pitchFamily="34" charset="0"/>
                            </a:rPr>
                            <m:t>𝑥</m:t>
                          </m:r>
                        </m:e>
                      </m:acc>
                    </m:oMath>
                  </m:oMathPara>
                </a14:m>
                <a:endParaRPr lang="en-US" sz="2800" dirty="0">
                  <a:latin typeface="Arial" pitchFamily="34" charset="0"/>
                  <a:ea typeface="ＭＳ Ｐゴシック" pitchFamily="34" charset="-128"/>
                  <a:cs typeface="Arial" pitchFamily="34" charset="0"/>
                </a:endParaRPr>
              </a:p>
              <a:p>
                <a:endParaRPr lang="en-US" dirty="0"/>
              </a:p>
            </p:txBody>
          </p:sp>
        </mc:Choice>
        <mc:Fallback xmlns="">
          <p:sp>
            <p:nvSpPr>
              <p:cNvPr id="3" name="Content Placeholder 2">
                <a:extLst>
                  <a:ext uri="{FF2B5EF4-FFF2-40B4-BE49-F238E27FC236}">
                    <a16:creationId xmlns:a16="http://schemas.microsoft.com/office/drawing/2014/main" id="{9E9450F5-84D9-3F4B-9D11-301B6DC62DCA}"/>
                  </a:ext>
                </a:extLst>
              </p:cNvPr>
              <p:cNvSpPr>
                <a:spLocks noGrp="1" noRot="1" noChangeAspect="1" noMove="1" noResize="1" noEditPoints="1" noAdjustHandles="1" noChangeArrowheads="1" noChangeShapeType="1" noTextEdit="1"/>
              </p:cNvSpPr>
              <p:nvPr>
                <p:ph idx="1"/>
              </p:nvPr>
            </p:nvSpPr>
            <p:spPr>
              <a:xfrm>
                <a:off x="457200" y="1947203"/>
                <a:ext cx="8229600" cy="4389120"/>
              </a:xfrm>
              <a:blipFill>
                <a:blip r:embed="rId3"/>
                <a:stretch>
                  <a:fillRect l="-741" t="-194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81A5AF8-0E6F-1C41-BF27-7141E1890DAC}"/>
              </a:ext>
            </a:extLst>
          </p:cNvPr>
          <p:cNvCxnSpPr>
            <a:cxnSpLocks/>
          </p:cNvCxnSpPr>
          <p:nvPr/>
        </p:nvCxnSpPr>
        <p:spPr>
          <a:xfrm>
            <a:off x="307731" y="1847088"/>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5930F5-A7EC-2A4D-B60C-F89E69A7F193}"/>
              </a:ext>
            </a:extLst>
          </p:cNvPr>
          <p:cNvCxnSpPr>
            <a:cxnSpLocks/>
          </p:cNvCxnSpPr>
          <p:nvPr/>
        </p:nvCxnSpPr>
        <p:spPr>
          <a:xfrm>
            <a:off x="457200" y="6324600"/>
            <a:ext cx="8229600" cy="0"/>
          </a:xfrm>
          <a:prstGeom prst="line">
            <a:avLst/>
          </a:prstGeom>
          <a:ln w="2540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092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5075</TotalTime>
  <Words>2564</Words>
  <Application>Microsoft Macintosh PowerPoint</Application>
  <PresentationFormat>On-screen Show (4:3)</PresentationFormat>
  <Paragraphs>219</Paragraphs>
  <Slides>36</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Calibri</vt:lpstr>
      <vt:lpstr>Cambria Math</vt:lpstr>
      <vt:lpstr>Constantia</vt:lpstr>
      <vt:lpstr>Constantia (Body)</vt:lpstr>
      <vt:lpstr>Gill Sans</vt:lpstr>
      <vt:lpstr>Monotype Sorts</vt:lpstr>
      <vt:lpstr>SourceSansPro</vt:lpstr>
      <vt:lpstr>SourceSerifPro</vt:lpstr>
      <vt:lpstr>Times New Roman</vt:lpstr>
      <vt:lpstr>Wingdings</vt:lpstr>
      <vt:lpstr>Wingdings 2</vt:lpstr>
      <vt:lpstr>Flow</vt:lpstr>
      <vt:lpstr>The Basic Practice of Statistics Ninth Edition David S. Moore  William I. Notz </vt:lpstr>
      <vt:lpstr>In Chapter 5, we cover …</vt:lpstr>
      <vt:lpstr>Regression line (1 of 4)</vt:lpstr>
      <vt:lpstr>Regression line (2 of 4)</vt:lpstr>
      <vt:lpstr>Regression line (3 of 4)</vt:lpstr>
      <vt:lpstr>Regression line (4 of 4)</vt:lpstr>
      <vt:lpstr>The least-squares regression line (1 of 2)</vt:lpstr>
      <vt:lpstr>PowerPoint Presentation</vt:lpstr>
      <vt:lpstr>The least-squares regression line (2 of 2)</vt:lpstr>
      <vt:lpstr>Prediction via regression line</vt:lpstr>
      <vt:lpstr>Example using Python</vt:lpstr>
      <vt:lpstr>Example using Python</vt:lpstr>
      <vt:lpstr>Example using Python</vt:lpstr>
      <vt:lpstr>Example using Python</vt:lpstr>
      <vt:lpstr>Facts about least-squares regression</vt:lpstr>
      <vt:lpstr>The square of the correlation</vt:lpstr>
      <vt:lpstr>PowerPoint Presentation</vt:lpstr>
      <vt:lpstr>Residuals (1 of 2)</vt:lpstr>
      <vt:lpstr>Residuals (2 of 2)</vt:lpstr>
      <vt:lpstr>Example 5.5 in Python</vt:lpstr>
      <vt:lpstr>PowerPoint Presentation</vt:lpstr>
      <vt:lpstr>Influential observations</vt:lpstr>
      <vt:lpstr>Outliers and influential points</vt:lpstr>
      <vt:lpstr>Outliers and influential points</vt:lpstr>
      <vt:lpstr>Cautions about correlation and regression</vt:lpstr>
      <vt:lpstr>Example of ecological correlation</vt:lpstr>
      <vt:lpstr>Caution: Beware of extrapolation (1 of 2)</vt:lpstr>
      <vt:lpstr>Caution: Beware of extrapolation (2 of 2)</vt:lpstr>
      <vt:lpstr>Caution: Beware of lurking variables</vt:lpstr>
      <vt:lpstr>Correlation does not imply causation</vt:lpstr>
      <vt:lpstr>Correlation does not imply causation</vt:lpstr>
      <vt:lpstr>Evidence of causation</vt:lpstr>
      <vt:lpstr>PowerPoint Presentation</vt:lpstr>
      <vt:lpstr>PowerPoint Presentation</vt:lpstr>
      <vt:lpstr>PowerPoint Presentation</vt:lpstr>
      <vt:lpstr>PowerPoint Presentation</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Getting Started</dc:title>
  <dc:creator>drmark.gebert@gmail.com</dc:creator>
  <cp:lastModifiedBy>Camila Pedroso Estevam de Souza</cp:lastModifiedBy>
  <cp:revision>287</cp:revision>
  <dcterms:created xsi:type="dcterms:W3CDTF">2011-07-11T00:21:16Z</dcterms:created>
  <dcterms:modified xsi:type="dcterms:W3CDTF">2021-10-13T18:57:20Z</dcterms:modified>
</cp:coreProperties>
</file>