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56" r:id="rId2"/>
    <p:sldId id="508" r:id="rId3"/>
    <p:sldId id="544" r:id="rId4"/>
    <p:sldId id="546" r:id="rId5"/>
    <p:sldId id="545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</p:sldIdLst>
  <p:sldSz cx="9144000" cy="6858000" type="screen4x3"/>
  <p:notesSz cx="6934200" cy="9258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">
          <p15:clr>
            <a:srgbClr val="A4A3A4"/>
          </p15:clr>
        </p15:guide>
        <p15:guide id="2" pos="3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138"/>
        <p:guide pos="3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9638C3-2A49-8940-A5EC-313D1661BC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7D338E2-DAE6-524C-9F5C-918966D27D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5079C63-61E3-9A46-8E9B-953B4ABEC40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0513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1C17404-0A0C-C743-A224-17DC7733DB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94750"/>
            <a:ext cx="300513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/>
            </a:lvl1pPr>
          </a:lstStyle>
          <a:p>
            <a:pPr>
              <a:defRPr/>
            </a:pPr>
            <a:fld id="{EBF4D56F-0454-AF4D-89CE-906CA2EE2D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AC2F0A-981D-C042-B397-3AFEF3EEC6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1B65BCC-7A72-2843-B68C-04524C816B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B419FB4-7D05-2748-822B-BE22B0745A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3738"/>
            <a:ext cx="4629150" cy="3471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FD98348-C208-3C4F-A71D-5742F98D87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97375"/>
            <a:ext cx="5086350" cy="41671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A18189C-8F10-B446-8463-2EF6704745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4750"/>
            <a:ext cx="300513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86349FF-820F-D344-95D1-BB383BFF2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94750"/>
            <a:ext cx="300513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520" tIns="46260" rIns="92520" bIns="46260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/>
            </a:lvl1pPr>
          </a:lstStyle>
          <a:p>
            <a:pPr>
              <a:defRPr/>
            </a:pPr>
            <a:fld id="{777C610A-AB1C-254F-A253-A9A6DF1A5A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1184CB-827D-CC44-9465-6C411DE2DD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F6025B-4ECF-C444-8014-1DBC881A7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C93B9-3DD1-E144-B619-CAC308FADD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36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B7C970A-427F-7646-A19E-FCFAA1BF13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28C63D-96FB-E04A-A1F1-0DAC0B4E8A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049C8-52F4-E843-A533-89E7D83A3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41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897F42D-3725-DA43-9508-7581EC2EBC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A320A3-5395-4245-ABBF-6A2D59BAAB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4DD60-E54D-6846-B9D9-9E0AD03E7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3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344F4E-FDFE-254E-B7F9-F6160CF9D6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D49C61-DB1B-FE44-90EA-800751A8BC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EC02B-8537-DF4F-95D5-AB61D57A7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64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40900C-7104-F546-9B27-BCD3520C45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DAA76B-2714-1B40-90BE-21B51B20A1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20BC-1F20-4343-90D9-42B3BFC75D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88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6EB4EF-7218-A445-8493-6FB1E2430C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6978DA-89BC-DA49-8B22-06C89DF135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65ABB-5756-C248-BBE5-46C49AC9E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96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B450567-7C50-814E-A887-8823E03D9D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E81F512-8237-694D-B562-E34145988C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21A12-7066-E64D-A5E4-F9A4B47AA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97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6D629B-A9DA-4349-8DB7-63C14E0DDF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7A22D2-3DEE-CC4A-9A35-90E21FAC19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50E31-0CB7-EE48-96BF-1B3FA8379B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2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1A61B0E-1087-B547-9E27-AAABB55DBC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96A7B0F-BBF7-6A48-850B-1F8FCFAD00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6B41D-555F-584B-885E-2DFEA88FC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44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6662EC-9B28-EB4E-B2FD-3FDF2B3ED5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315DC1-F002-184C-B234-11F333D241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C05B-50BE-9246-9184-FCF15270A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60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E865C7-0B1A-554F-B3B5-3DA974B529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139975-882B-2240-A3E9-D981F0F579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DC63-9E4D-A845-96BB-9A1A4ED94E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2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06F7127-4CBD-4E4C-B47D-E7D05C9AB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9DB952-B449-2249-9C00-DF7C96183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FA394B2-9757-B848-9B1E-42118EF884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50292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Copyright ©2005 Brooks/Cole, a division of Thomson Learning, Inc.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0802B98-F023-4343-91A5-2A0BFA0E38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fld id="{C6E0147E-77D6-374A-889A-72FD49FF0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>
            <a:extLst>
              <a:ext uri="{FF2B5EF4-FFF2-40B4-BE49-F238E27FC236}">
                <a16:creationId xmlns:a16="http://schemas.microsoft.com/office/drawing/2014/main" id="{D06B5199-A804-9241-9567-AD752F8C1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Relative risk and odds ratio</a:t>
            </a:r>
          </a:p>
          <a:p>
            <a:pPr marL="0" indent="0">
              <a:buFontTx/>
              <a:buNone/>
            </a:pPr>
            <a:r>
              <a:rPr lang="en-US" altLang="en-US"/>
              <a:t>Exercise example from the “Seeing Through Statistics” book</a:t>
            </a:r>
          </a:p>
        </p:txBody>
      </p:sp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DEA13208-82AA-A144-8FDB-7A42B7049E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F8C489-4A9F-8449-8F7A-29542B92FC9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>
            <a:extLst>
              <a:ext uri="{FF2B5EF4-FFF2-40B4-BE49-F238E27FC236}">
                <a16:creationId xmlns:a16="http://schemas.microsoft.com/office/drawing/2014/main" id="{B77503B0-7001-B445-882A-964A769A22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00FB3D-A06E-3541-98CF-C4DA386BA8D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24578" name="Picture 1" descr="Screen Shot 2019-03-18 at 1.42.29 PM.png">
            <a:extLst>
              <a:ext uri="{FF2B5EF4-FFF2-40B4-BE49-F238E27FC236}">
                <a16:creationId xmlns:a16="http://schemas.microsoft.com/office/drawing/2014/main" id="{D311928C-A585-2E40-A93F-0B974D4B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7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2">
            <a:extLst>
              <a:ext uri="{FF2B5EF4-FFF2-40B4-BE49-F238E27FC236}">
                <a16:creationId xmlns:a16="http://schemas.microsoft.com/office/drawing/2014/main" id="{836778B2-E7C2-544E-825F-C6B65B0F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68863"/>
            <a:ext cx="8677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is the </a:t>
            </a:r>
            <a:r>
              <a:rPr lang="en-US" altLang="en-US" sz="2400" b="1" u="sng"/>
              <a:t>odds</a:t>
            </a:r>
            <a:r>
              <a:rPr lang="en-US" altLang="en-US" sz="2400"/>
              <a:t> of reportedly seeing a ghost to not seeing one in the younger group?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CABC4-3631-8C48-BAD6-A4665D98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86138"/>
            <a:ext cx="5368925" cy="3667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581" name="TextBox 3">
            <a:extLst>
              <a:ext uri="{FF2B5EF4-FFF2-40B4-BE49-F238E27FC236}">
                <a16:creationId xmlns:a16="http://schemas.microsoft.com/office/drawing/2014/main" id="{1E35B17F-5EC6-9A47-A9B5-95FE8DBD6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811838"/>
            <a:ext cx="51387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Odds </a:t>
            </a:r>
            <a:r>
              <a:rPr lang="en-US" altLang="en-US" sz="2400"/>
              <a:t>= 212  to 1313 </a:t>
            </a:r>
            <a:r>
              <a:rPr lang="en-US" altLang="en-US" sz="2400">
                <a:solidFill>
                  <a:srgbClr val="0000FF"/>
                </a:solidFill>
              </a:rPr>
              <a:t>= </a:t>
            </a:r>
            <a:r>
              <a:rPr lang="en-US" altLang="en-US" sz="2400" b="1">
                <a:solidFill>
                  <a:srgbClr val="0000FF"/>
                </a:solidFill>
              </a:rPr>
              <a:t>212/1313 = 0.16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>
            <a:extLst>
              <a:ext uri="{FF2B5EF4-FFF2-40B4-BE49-F238E27FC236}">
                <a16:creationId xmlns:a16="http://schemas.microsoft.com/office/drawing/2014/main" id="{C6FA395B-398F-C14A-BC6C-6C01DFDB3B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032937-A4C5-4346-BF7D-78FFF9147F3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pic>
        <p:nvPicPr>
          <p:cNvPr id="25602" name="Picture 1" descr="Screen Shot 2019-03-18 at 1.42.29 PM.png">
            <a:extLst>
              <a:ext uri="{FF2B5EF4-FFF2-40B4-BE49-F238E27FC236}">
                <a16:creationId xmlns:a16="http://schemas.microsoft.com/office/drawing/2014/main" id="{13521533-80FC-8B48-B11F-7497AF28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7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2">
            <a:extLst>
              <a:ext uri="{FF2B5EF4-FFF2-40B4-BE49-F238E27FC236}">
                <a16:creationId xmlns:a16="http://schemas.microsoft.com/office/drawing/2014/main" id="{F23B29E5-5C33-494C-AAEE-F00956E9E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5003800"/>
            <a:ext cx="8677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is the </a:t>
            </a:r>
            <a:r>
              <a:rPr lang="en-US" altLang="en-US" sz="2400" b="1" u="sng"/>
              <a:t>odds ratio</a:t>
            </a:r>
            <a:r>
              <a:rPr lang="en-US" altLang="en-US" sz="2400"/>
              <a:t> of reportedly seeing a ghost to not seeing one in the younger group compared to the older group?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34987671-BAAE-B34F-9BB0-43077B62B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417D82-EA12-DC48-B423-F0C1D87B148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pic>
        <p:nvPicPr>
          <p:cNvPr id="26626" name="Picture 1" descr="Screen Shot 2019-03-18 at 1.42.29 PM.png">
            <a:extLst>
              <a:ext uri="{FF2B5EF4-FFF2-40B4-BE49-F238E27FC236}">
                <a16:creationId xmlns:a16="http://schemas.microsoft.com/office/drawing/2014/main" id="{39FA4771-7117-8546-AAFA-E2E723F94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7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2">
            <a:extLst>
              <a:ext uri="{FF2B5EF4-FFF2-40B4-BE49-F238E27FC236}">
                <a16:creationId xmlns:a16="http://schemas.microsoft.com/office/drawing/2014/main" id="{D2386809-C6E5-1247-B4A1-80B6EE672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68863"/>
            <a:ext cx="8677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is the </a:t>
            </a:r>
            <a:r>
              <a:rPr lang="en-US" altLang="en-US" sz="2400" b="1" u="sng"/>
              <a:t>odds ratio</a:t>
            </a:r>
            <a:r>
              <a:rPr lang="en-US" altLang="en-US" sz="2400"/>
              <a:t> of reportedly seeing a ghost to not seeing one in the younger group compared to the older group?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628" name="TextBox 4">
            <a:extLst>
              <a:ext uri="{FF2B5EF4-FFF2-40B4-BE49-F238E27FC236}">
                <a16:creationId xmlns:a16="http://schemas.microsoft.com/office/drawing/2014/main" id="{193A3AEC-0FD7-7948-969E-CD556F628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5695950"/>
            <a:ext cx="5848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Odds ratio </a:t>
            </a:r>
            <a:r>
              <a:rPr lang="en-US" altLang="en-US" sz="2400"/>
              <a:t>= (</a:t>
            </a:r>
            <a:r>
              <a:rPr lang="en-US" altLang="en-US" sz="2400" b="1">
                <a:solidFill>
                  <a:srgbClr val="0000FF"/>
                </a:solidFill>
              </a:rPr>
              <a:t>212/1313) ÷ (465/3912) = 1.36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</a:p>
        </p:txBody>
      </p:sp>
      <p:sp>
        <p:nvSpPr>
          <p:cNvPr id="26629" name="TextBox 3">
            <a:extLst>
              <a:ext uri="{FF2B5EF4-FFF2-40B4-BE49-F238E27FC236}">
                <a16:creationId xmlns:a16="http://schemas.microsoft.com/office/drawing/2014/main" id="{25B1BEC8-531F-AF4A-B488-AC434276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03938"/>
            <a:ext cx="79168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Odds of seeing a ghost were 1.36 higher for the younger group.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>
            <a:extLst>
              <a:ext uri="{FF2B5EF4-FFF2-40B4-BE49-F238E27FC236}">
                <a16:creationId xmlns:a16="http://schemas.microsoft.com/office/drawing/2014/main" id="{A42C5EBF-BD21-0A4A-B094-4B4E461AEE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©2005 Brooks/Cole, a division of Thomson Learning, Inc.</a:t>
            </a:r>
          </a:p>
        </p:txBody>
      </p:sp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9AA1681C-35F0-EE43-AE14-F5CC7438A7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B91C89-75F9-834F-89B6-9001D2A9677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pic>
        <p:nvPicPr>
          <p:cNvPr id="27651" name="Picture 5" descr="Screen Shot 2019-03-18 at 2.31.02 PM.png">
            <a:extLst>
              <a:ext uri="{FF2B5EF4-FFF2-40B4-BE49-F238E27FC236}">
                <a16:creationId xmlns:a16="http://schemas.microsoft.com/office/drawing/2014/main" id="{3A0A540D-8262-E843-8AAD-0D0A245B6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"/>
            <a:ext cx="9144000" cy="64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4">
            <a:extLst>
              <a:ext uri="{FF2B5EF4-FFF2-40B4-BE49-F238E27FC236}">
                <a16:creationId xmlns:a16="http://schemas.microsoft.com/office/drawing/2014/main" id="{08996BA5-67B6-D544-A3B7-D8DC6352D0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C7E5F3-BF10-E842-8017-74A34BB752C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pic>
        <p:nvPicPr>
          <p:cNvPr id="16386" name="Picture 1" descr="Screen Shot 2019-03-18 at 1.42.29 PM.png">
            <a:extLst>
              <a:ext uri="{FF2B5EF4-FFF2-40B4-BE49-F238E27FC236}">
                <a16:creationId xmlns:a16="http://schemas.microsoft.com/office/drawing/2014/main" id="{F7562E8A-B3D9-F24F-82D0-3DE235D81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7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2">
            <a:extLst>
              <a:ext uri="{FF2B5EF4-FFF2-40B4-BE49-F238E27FC236}">
                <a16:creationId xmlns:a16="http://schemas.microsoft.com/office/drawing/2014/main" id="{1F22C0D8-0247-B645-8024-4606D5026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5041900"/>
            <a:ext cx="855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</a:t>
            </a:r>
            <a:r>
              <a:rPr lang="en-US" altLang="en-US" sz="2400" b="1" u="sng"/>
              <a:t>percentage</a:t>
            </a:r>
            <a:r>
              <a:rPr lang="en-US" altLang="en-US" sz="2400"/>
              <a:t> of the younger group who reported seeing a ghost: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>
            <a:extLst>
              <a:ext uri="{FF2B5EF4-FFF2-40B4-BE49-F238E27FC236}">
                <a16:creationId xmlns:a16="http://schemas.microsoft.com/office/drawing/2014/main" id="{26253752-FF98-5143-AE16-8B6E2C97E6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7A129D-DCBE-834F-9BFA-C50BECD708F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17410" name="Picture 1" descr="Screen Shot 2019-03-18 at 1.42.29 PM.png">
            <a:extLst>
              <a:ext uri="{FF2B5EF4-FFF2-40B4-BE49-F238E27FC236}">
                <a16:creationId xmlns:a16="http://schemas.microsoft.com/office/drawing/2014/main" id="{6E923F4F-AC51-0647-89C0-2CE634B58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7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AF1820-FC53-6E49-8A82-BB785617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3425825"/>
            <a:ext cx="5368925" cy="365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F8FF21-D5C7-7B4C-B9C9-E4D4B17D8B8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32088" y="3598863"/>
            <a:ext cx="1116012" cy="18478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7413" name="TextBox 6">
            <a:extLst>
              <a:ext uri="{FF2B5EF4-FFF2-40B4-BE49-F238E27FC236}">
                <a16:creationId xmlns:a16="http://schemas.microsoft.com/office/drawing/2014/main" id="{C7A0863B-FAF2-0C46-BF0C-D57A9C5E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484813"/>
            <a:ext cx="82867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That’s the row corresponding to the younger group: 212 out of 1525 reported yes  </a:t>
            </a:r>
            <a:r>
              <a:rPr lang="en-US" altLang="en-US" sz="2600">
                <a:sym typeface="Wingdings" pitchFamily="2" charset="2"/>
              </a:rPr>
              <a:t> 212/1525 = </a:t>
            </a:r>
            <a:r>
              <a:rPr lang="en-US" altLang="en-US" sz="2600" b="1">
                <a:solidFill>
                  <a:srgbClr val="0000FF"/>
                </a:solidFill>
                <a:sym typeface="Wingdings" pitchFamily="2" charset="2"/>
              </a:rPr>
              <a:t>0.139 x 100 = 13.9%</a:t>
            </a:r>
            <a:endParaRPr lang="en-US" altLang="en-US" sz="2600" b="1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D69FE563-46A7-DF43-91C1-E2B14A1421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80245B-2AA3-C54F-96C8-A754C423AF4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18434" name="Picture 1" descr="Screen Shot 2019-03-18 at 1.42.29 PM.png">
            <a:extLst>
              <a:ext uri="{FF2B5EF4-FFF2-40B4-BE49-F238E27FC236}">
                <a16:creationId xmlns:a16="http://schemas.microsoft.com/office/drawing/2014/main" id="{05BB8C2A-2647-7744-8A43-069C57F9E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7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>
            <a:extLst>
              <a:ext uri="{FF2B5EF4-FFF2-40B4-BE49-F238E27FC236}">
                <a16:creationId xmlns:a16="http://schemas.microsoft.com/office/drawing/2014/main" id="{5F1DA024-DC38-4144-876F-921528883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5041900"/>
            <a:ext cx="807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</a:t>
            </a:r>
            <a:r>
              <a:rPr lang="en-US" altLang="en-US" sz="2400" b="1" u="sng"/>
              <a:t>proportion</a:t>
            </a:r>
            <a:r>
              <a:rPr lang="en-US" altLang="en-US" sz="2400"/>
              <a:t> of the older group who reported seeing a ghost: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4">
            <a:extLst>
              <a:ext uri="{FF2B5EF4-FFF2-40B4-BE49-F238E27FC236}">
                <a16:creationId xmlns:a16="http://schemas.microsoft.com/office/drawing/2014/main" id="{93FB97CE-8AF1-6D46-A480-467113C555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151C86-41E9-9A47-B4CF-A97699F74EE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19458" name="Picture 1" descr="Screen Shot 2019-03-18 at 1.42.29 PM.png">
            <a:extLst>
              <a:ext uri="{FF2B5EF4-FFF2-40B4-BE49-F238E27FC236}">
                <a16:creationId xmlns:a16="http://schemas.microsoft.com/office/drawing/2014/main" id="{428C912D-4340-9A49-BCF7-4E58F8B7B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7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4E5B29-49E5-2941-BBE0-5F000590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52850"/>
            <a:ext cx="5368925" cy="365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B4EEDE-5D00-DF40-B8DD-02B88B7B59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24175" y="3963988"/>
            <a:ext cx="788988" cy="14049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461" name="TextBox 6">
            <a:extLst>
              <a:ext uri="{FF2B5EF4-FFF2-40B4-BE49-F238E27FC236}">
                <a16:creationId xmlns:a16="http://schemas.microsoft.com/office/drawing/2014/main" id="{DCAF8A56-6849-F844-A376-40D2439ED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484813"/>
            <a:ext cx="82867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That’s the row corresponding to the older group: 465 out of 4377 reported yes  </a:t>
            </a:r>
            <a:r>
              <a:rPr lang="en-US" altLang="en-US" sz="2600">
                <a:sym typeface="Wingdings" pitchFamily="2" charset="2"/>
              </a:rPr>
              <a:t> </a:t>
            </a:r>
            <a:r>
              <a:rPr lang="en-US" altLang="en-US" sz="2600"/>
              <a:t>465</a:t>
            </a:r>
            <a:r>
              <a:rPr lang="en-US" altLang="en-US" sz="2600">
                <a:sym typeface="Wingdings" pitchFamily="2" charset="2"/>
              </a:rPr>
              <a:t>/</a:t>
            </a:r>
            <a:r>
              <a:rPr lang="en-US" altLang="en-US" sz="2600"/>
              <a:t>4377</a:t>
            </a:r>
            <a:r>
              <a:rPr lang="en-US" altLang="en-US" sz="2600">
                <a:sym typeface="Wingdings" pitchFamily="2" charset="2"/>
              </a:rPr>
              <a:t> = </a:t>
            </a:r>
            <a:r>
              <a:rPr lang="en-US" altLang="en-US" sz="2600" b="1">
                <a:solidFill>
                  <a:srgbClr val="0000FF"/>
                </a:solidFill>
                <a:sym typeface="Wingdings" pitchFamily="2" charset="2"/>
              </a:rPr>
              <a:t>0.106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8CD664BB-46B1-D849-B4AF-6144CA5669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5BD71-591E-9B49-81EF-549851F799F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pic>
        <p:nvPicPr>
          <p:cNvPr id="20482" name="Picture 1" descr="Screen Shot 2019-03-18 at 1.42.29 PM.png">
            <a:extLst>
              <a:ext uri="{FF2B5EF4-FFF2-40B4-BE49-F238E27FC236}">
                <a16:creationId xmlns:a16="http://schemas.microsoft.com/office/drawing/2014/main" id="{D1B32EEE-1015-5E49-82BB-C0FDCBCF9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7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2">
            <a:extLst>
              <a:ext uri="{FF2B5EF4-FFF2-40B4-BE49-F238E27FC236}">
                <a16:creationId xmlns:a16="http://schemas.microsoft.com/office/drawing/2014/main" id="{A3A1E44F-E0A6-E542-96D2-99B8ADF3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041900"/>
            <a:ext cx="771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a. The </a:t>
            </a:r>
            <a:r>
              <a:rPr lang="en-US" altLang="en-US" sz="2400" b="1" u="sng"/>
              <a:t>risk</a:t>
            </a:r>
            <a:r>
              <a:rPr lang="en-US" altLang="en-US" sz="2400"/>
              <a:t> of reportedly seeing a ghost in the younger group: </a:t>
            </a:r>
          </a:p>
        </p:txBody>
      </p:sp>
      <p:sp>
        <p:nvSpPr>
          <p:cNvPr id="20484" name="TextBox 3">
            <a:extLst>
              <a:ext uri="{FF2B5EF4-FFF2-40B4-BE49-F238E27FC236}">
                <a16:creationId xmlns:a16="http://schemas.microsoft.com/office/drawing/2014/main" id="{0D516BF4-4267-B840-A9CA-89EE6EFB6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063" y="5753100"/>
            <a:ext cx="325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ym typeface="Wingdings" pitchFamily="2" charset="2"/>
              </a:rPr>
              <a:t> 212/1525 = </a:t>
            </a:r>
            <a:r>
              <a:rPr lang="en-US" altLang="en-US" sz="2400" b="1">
                <a:solidFill>
                  <a:srgbClr val="0000FF"/>
                </a:solidFill>
                <a:sym typeface="Wingdings" pitchFamily="2" charset="2"/>
              </a:rPr>
              <a:t>0.139 </a:t>
            </a:r>
            <a:endParaRPr lang="en-US" alt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5A2DF-B1F5-FC4D-BC80-9C72B6AF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86138"/>
            <a:ext cx="5368925" cy="3667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5699A-0FBA-EA4E-AE62-298E0E1DC5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3163" y="3598863"/>
            <a:ext cx="596900" cy="20780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>
            <a:extLst>
              <a:ext uri="{FF2B5EF4-FFF2-40B4-BE49-F238E27FC236}">
                <a16:creationId xmlns:a16="http://schemas.microsoft.com/office/drawing/2014/main" id="{186BF9EF-6CCD-D749-809F-8263276685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DC8A99-CC60-9A47-868F-8EF723F75B8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21506" name="Picture 1" descr="Screen Shot 2019-03-18 at 1.42.29 PM.png">
            <a:extLst>
              <a:ext uri="{FF2B5EF4-FFF2-40B4-BE49-F238E27FC236}">
                <a16:creationId xmlns:a16="http://schemas.microsoft.com/office/drawing/2014/main" id="{8F7B4701-D7F2-104D-AAB2-5DC9DB786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7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>
            <a:extLst>
              <a:ext uri="{FF2B5EF4-FFF2-40B4-BE49-F238E27FC236}">
                <a16:creationId xmlns:a16="http://schemas.microsoft.com/office/drawing/2014/main" id="{A6FD2912-40B3-514E-AC5B-8DCE21AC6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06963"/>
            <a:ext cx="7096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is the </a:t>
            </a:r>
            <a:r>
              <a:rPr lang="en-US" altLang="en-US" sz="2400" b="1" i="1"/>
              <a:t>relative risk </a:t>
            </a:r>
            <a:r>
              <a:rPr lang="en-US" altLang="en-US" sz="2400"/>
              <a:t>of reportedly seeing a ghost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younger group compared to the older group?</a:t>
            </a:r>
          </a:p>
        </p:txBody>
      </p:sp>
      <p:sp>
        <p:nvSpPr>
          <p:cNvPr id="21508" name="TextBox 3">
            <a:extLst>
              <a:ext uri="{FF2B5EF4-FFF2-40B4-BE49-F238E27FC236}">
                <a16:creationId xmlns:a16="http://schemas.microsoft.com/office/drawing/2014/main" id="{24DD16F9-1E06-8943-A752-A45CC6769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3251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ym typeface="Wingdings" pitchFamily="2" charset="2"/>
              </a:rPr>
              <a:t> Risk for </a:t>
            </a:r>
            <a:r>
              <a:rPr lang="en-US" altLang="en-US" sz="2400" b="1">
                <a:sym typeface="Wingdings" pitchFamily="2" charset="2"/>
              </a:rPr>
              <a:t>younger</a:t>
            </a:r>
            <a:r>
              <a:rPr lang="en-US" altLang="en-US" sz="2400">
                <a:sym typeface="Wingdings" pitchFamily="2" charset="2"/>
              </a:rPr>
              <a:t>  212/1525 = </a:t>
            </a:r>
            <a:r>
              <a:rPr lang="en-US" altLang="en-US" sz="2400" b="1">
                <a:solidFill>
                  <a:srgbClr val="0000FF"/>
                </a:solidFill>
                <a:sym typeface="Wingdings" pitchFamily="2" charset="2"/>
              </a:rPr>
              <a:t>0.139 </a:t>
            </a:r>
            <a:endParaRPr lang="en-US" alt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F15AB-87E9-3B4A-A569-321A4A413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86138"/>
            <a:ext cx="5368925" cy="3667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510" name="TextBox 7">
            <a:extLst>
              <a:ext uri="{FF2B5EF4-FFF2-40B4-BE49-F238E27FC236}">
                <a16:creationId xmlns:a16="http://schemas.microsoft.com/office/drawing/2014/main" id="{7A1F0045-B50A-5141-A877-BCDAD4FB9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5715000"/>
            <a:ext cx="3195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ym typeface="Wingdings" pitchFamily="2" charset="2"/>
              </a:rPr>
              <a:t> Risk for </a:t>
            </a:r>
            <a:r>
              <a:rPr lang="en-US" altLang="en-US" sz="2400" b="1">
                <a:sym typeface="Wingdings" pitchFamily="2" charset="2"/>
              </a:rPr>
              <a:t>older</a:t>
            </a:r>
            <a:r>
              <a:rPr lang="en-US" altLang="en-US" sz="2400">
                <a:sym typeface="Wingdings" pitchFamily="2" charset="2"/>
              </a:rPr>
              <a:t> </a:t>
            </a:r>
            <a:r>
              <a:rPr lang="en-US" altLang="en-US" sz="2400"/>
              <a:t>465</a:t>
            </a:r>
            <a:r>
              <a:rPr lang="en-US" altLang="en-US" sz="2400">
                <a:sym typeface="Wingdings" pitchFamily="2" charset="2"/>
              </a:rPr>
              <a:t>/</a:t>
            </a:r>
            <a:r>
              <a:rPr lang="en-US" altLang="en-US" sz="2400"/>
              <a:t>4377</a:t>
            </a:r>
            <a:r>
              <a:rPr lang="en-US" altLang="en-US" sz="2400">
                <a:sym typeface="Wingdings" pitchFamily="2" charset="2"/>
              </a:rPr>
              <a:t> = </a:t>
            </a:r>
            <a:r>
              <a:rPr lang="en-US" altLang="en-US" sz="2400" b="1">
                <a:solidFill>
                  <a:srgbClr val="0000FF"/>
                </a:solidFill>
                <a:sym typeface="Wingdings" pitchFamily="2" charset="2"/>
              </a:rPr>
              <a:t>0.106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1" name="TextBox 8">
            <a:extLst>
              <a:ext uri="{FF2B5EF4-FFF2-40B4-BE49-F238E27FC236}">
                <a16:creationId xmlns:a16="http://schemas.microsoft.com/office/drawing/2014/main" id="{9F845B35-4029-6C4D-9666-F7D80B377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5638800"/>
            <a:ext cx="32702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ym typeface="Wingdings" pitchFamily="2" charset="2"/>
              </a:rPr>
              <a:t> Relative risk </a:t>
            </a:r>
            <a:r>
              <a:rPr lang="en-US" altLang="en-US" sz="2400">
                <a:sym typeface="Wingdings" pitchFamily="2" charset="2"/>
              </a:rPr>
              <a:t>= Risk younger / Risk older = </a:t>
            </a:r>
            <a:r>
              <a:rPr lang="en-US" altLang="en-US" sz="2400" b="1">
                <a:solidFill>
                  <a:srgbClr val="0000FF"/>
                </a:solidFill>
                <a:sym typeface="Wingdings" pitchFamily="2" charset="2"/>
              </a:rPr>
              <a:t>0.139 ÷ 0.106 = 1.31</a:t>
            </a:r>
            <a:endParaRPr lang="en-US" alt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>
            <a:extLst>
              <a:ext uri="{FF2B5EF4-FFF2-40B4-BE49-F238E27FC236}">
                <a16:creationId xmlns:a16="http://schemas.microsoft.com/office/drawing/2014/main" id="{05458693-BE55-C343-8C20-1C853CBEF2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3C3A37-F7DB-7C47-A23E-020A24CFA34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22530" name="Picture 1" descr="Screen Shot 2019-03-18 at 1.42.29 PM.png">
            <a:extLst>
              <a:ext uri="{FF2B5EF4-FFF2-40B4-BE49-F238E27FC236}">
                <a16:creationId xmlns:a16="http://schemas.microsoft.com/office/drawing/2014/main" id="{64DD41FB-CECF-CF42-8198-8D13DBE97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7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2">
            <a:extLst>
              <a:ext uri="{FF2B5EF4-FFF2-40B4-BE49-F238E27FC236}">
                <a16:creationId xmlns:a16="http://schemas.microsoft.com/office/drawing/2014/main" id="{F99A8EC3-B96E-114C-A3A2-C0BB1B5B3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72025"/>
            <a:ext cx="914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is the relative risk of reportedly seeing a ghost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younger group compared to the older group?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7839-3239-FA41-BDC1-CFB0D9D8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67088"/>
            <a:ext cx="5368925" cy="3667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3" name="TextBox 8">
            <a:extLst>
              <a:ext uri="{FF2B5EF4-FFF2-40B4-BE49-F238E27FC236}">
                <a16:creationId xmlns:a16="http://schemas.microsoft.com/office/drawing/2014/main" id="{CE687DBD-FC74-7E4D-A5CF-B93B3C5C5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5638800"/>
            <a:ext cx="32718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ym typeface="Wingdings" pitchFamily="2" charset="2"/>
              </a:rPr>
              <a:t> Relative risk </a:t>
            </a:r>
            <a:r>
              <a:rPr lang="en-US" altLang="en-US" sz="2400">
                <a:sym typeface="Wingdings" pitchFamily="2" charset="2"/>
              </a:rPr>
              <a:t>= Risk younger / Risk older = </a:t>
            </a:r>
            <a:r>
              <a:rPr lang="en-US" altLang="en-US" sz="2400" b="1">
                <a:solidFill>
                  <a:srgbClr val="0000FF"/>
                </a:solidFill>
                <a:sym typeface="Wingdings" pitchFamily="2" charset="2"/>
              </a:rPr>
              <a:t>0.139 ÷ 0.106 = 1.31</a:t>
            </a:r>
            <a:endParaRPr lang="en-US" altLang="en-US" sz="2400" b="1">
              <a:solidFill>
                <a:srgbClr val="0000FF"/>
              </a:solidFill>
            </a:endParaRPr>
          </a:p>
        </p:txBody>
      </p:sp>
      <p:sp>
        <p:nvSpPr>
          <p:cNvPr id="22534" name="TextBox 4">
            <a:extLst>
              <a:ext uri="{FF2B5EF4-FFF2-40B4-BE49-F238E27FC236}">
                <a16:creationId xmlns:a16="http://schemas.microsoft.com/office/drawing/2014/main" id="{96CAFD8C-FFCD-E546-8328-EB1198E3F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5503863"/>
            <a:ext cx="4789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We would say: </a:t>
            </a:r>
            <a:r>
              <a:rPr lang="en-US" altLang="en-US" sz="2400" b="1" i="1"/>
              <a:t>People aged 18 to 29 are </a:t>
            </a:r>
            <a:r>
              <a:rPr lang="en-US" altLang="en-US" sz="2400" b="1">
                <a:solidFill>
                  <a:srgbClr val="0000FF"/>
                </a:solidFill>
              </a:rPr>
              <a:t>1.31</a:t>
            </a:r>
            <a:r>
              <a:rPr lang="en-US" altLang="en-US" sz="2400" b="1" i="1"/>
              <a:t> times as likely to report seeing a ghost as those over 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>
            <a:extLst>
              <a:ext uri="{FF2B5EF4-FFF2-40B4-BE49-F238E27FC236}">
                <a16:creationId xmlns:a16="http://schemas.microsoft.com/office/drawing/2014/main" id="{A2307FDB-2241-8C41-A1E4-68F60B4BD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9C382-0399-D64F-9541-2A4E775D727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pic>
        <p:nvPicPr>
          <p:cNvPr id="23554" name="Picture 1" descr="Screen Shot 2019-03-18 at 1.42.29 PM.png">
            <a:extLst>
              <a:ext uri="{FF2B5EF4-FFF2-40B4-BE49-F238E27FC236}">
                <a16:creationId xmlns:a16="http://schemas.microsoft.com/office/drawing/2014/main" id="{599A7180-9700-DA4C-A723-5BF38EE0F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7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2">
            <a:extLst>
              <a:ext uri="{FF2B5EF4-FFF2-40B4-BE49-F238E27FC236}">
                <a16:creationId xmlns:a16="http://schemas.microsoft.com/office/drawing/2014/main" id="{5B593CE9-C36B-C94A-AEEC-FB05E7D48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5003800"/>
            <a:ext cx="8677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is the </a:t>
            </a:r>
            <a:r>
              <a:rPr lang="en-US" altLang="en-US" sz="2400" b="1" u="sng"/>
              <a:t>odds</a:t>
            </a:r>
            <a:r>
              <a:rPr lang="en-US" altLang="en-US" sz="2400"/>
              <a:t> of reportedly seeing a ghost to not seeing one in the younger group?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Times New Roman"/>
      </a:majorFont>
      <a:minorFont>
        <a:latin typeface="Times New Roman"/>
        <a:ea typeface="ＭＳ Ｐゴシック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356</Words>
  <Application>Microsoft Macintosh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ＭＳ Ｐゴシック</vt:lpstr>
      <vt:lpstr>Arial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LS&amp;A, 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Relationships Between Quantitative Variables</dc:title>
  <dc:creator>bkg</dc:creator>
  <cp:lastModifiedBy>Camila Pedroso Estevam de Souza</cp:lastModifiedBy>
  <cp:revision>688</cp:revision>
  <dcterms:created xsi:type="dcterms:W3CDTF">2002-12-16T03:21:21Z</dcterms:created>
  <dcterms:modified xsi:type="dcterms:W3CDTF">2021-10-15T15:30:39Z</dcterms:modified>
</cp:coreProperties>
</file>