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61"/>
  </p:notesMasterIdLst>
  <p:handoutMasterIdLst>
    <p:handoutMasterId r:id="rId62"/>
  </p:handoutMasterIdLst>
  <p:sldIdLst>
    <p:sldId id="256" r:id="rId2"/>
    <p:sldId id="257" r:id="rId3"/>
    <p:sldId id="258" r:id="rId4"/>
    <p:sldId id="324" r:id="rId5"/>
    <p:sldId id="259" r:id="rId6"/>
    <p:sldId id="273" r:id="rId7"/>
    <p:sldId id="274" r:id="rId8"/>
    <p:sldId id="325" r:id="rId9"/>
    <p:sldId id="275" r:id="rId10"/>
    <p:sldId id="276" r:id="rId11"/>
    <p:sldId id="277" r:id="rId12"/>
    <p:sldId id="267" r:id="rId13"/>
    <p:sldId id="268" r:id="rId14"/>
    <p:sldId id="260" r:id="rId15"/>
    <p:sldId id="261" r:id="rId16"/>
    <p:sldId id="264" r:id="rId17"/>
    <p:sldId id="262" r:id="rId18"/>
    <p:sldId id="266" r:id="rId19"/>
    <p:sldId id="265" r:id="rId20"/>
    <p:sldId id="269" r:id="rId21"/>
    <p:sldId id="271" r:id="rId22"/>
    <p:sldId id="272" r:id="rId23"/>
    <p:sldId id="278" r:id="rId24"/>
    <p:sldId id="279" r:id="rId25"/>
    <p:sldId id="280" r:id="rId26"/>
    <p:sldId id="281" r:id="rId27"/>
    <p:sldId id="282" r:id="rId28"/>
    <p:sldId id="283" r:id="rId29"/>
    <p:sldId id="284" r:id="rId30"/>
    <p:sldId id="286" r:id="rId31"/>
    <p:sldId id="287" r:id="rId32"/>
    <p:sldId id="288" r:id="rId33"/>
    <p:sldId id="289" r:id="rId34"/>
    <p:sldId id="291" r:id="rId35"/>
    <p:sldId id="292" r:id="rId36"/>
    <p:sldId id="294" r:id="rId37"/>
    <p:sldId id="293" r:id="rId38"/>
    <p:sldId id="297" r:id="rId39"/>
    <p:sldId id="298" r:id="rId40"/>
    <p:sldId id="299" r:id="rId41"/>
    <p:sldId id="322" r:id="rId42"/>
    <p:sldId id="323" r:id="rId43"/>
    <p:sldId id="300" r:id="rId44"/>
    <p:sldId id="301" r:id="rId45"/>
    <p:sldId id="302" r:id="rId46"/>
    <p:sldId id="304" r:id="rId47"/>
    <p:sldId id="305" r:id="rId48"/>
    <p:sldId id="307" r:id="rId49"/>
    <p:sldId id="308" r:id="rId50"/>
    <p:sldId id="310" r:id="rId51"/>
    <p:sldId id="309" r:id="rId52"/>
    <p:sldId id="311" r:id="rId53"/>
    <p:sldId id="312" r:id="rId54"/>
    <p:sldId id="313" r:id="rId55"/>
    <p:sldId id="314" r:id="rId56"/>
    <p:sldId id="315" r:id="rId57"/>
    <p:sldId id="316" r:id="rId58"/>
    <p:sldId id="317" r:id="rId59"/>
    <p:sldId id="321"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91AC33-568C-42AE-8078-27DF3F63509A}">
          <p14:sldIdLst>
            <p14:sldId id="256"/>
            <p14:sldId id="257"/>
            <p14:sldId id="258"/>
            <p14:sldId id="324"/>
            <p14:sldId id="259"/>
            <p14:sldId id="273"/>
            <p14:sldId id="274"/>
            <p14:sldId id="325"/>
            <p14:sldId id="275"/>
            <p14:sldId id="276"/>
            <p14:sldId id="277"/>
            <p14:sldId id="267"/>
            <p14:sldId id="268"/>
            <p14:sldId id="260"/>
            <p14:sldId id="261"/>
            <p14:sldId id="264"/>
            <p14:sldId id="262"/>
            <p14:sldId id="266"/>
            <p14:sldId id="265"/>
            <p14:sldId id="269"/>
            <p14:sldId id="271"/>
            <p14:sldId id="272"/>
            <p14:sldId id="278"/>
            <p14:sldId id="279"/>
            <p14:sldId id="280"/>
            <p14:sldId id="281"/>
            <p14:sldId id="282"/>
            <p14:sldId id="283"/>
            <p14:sldId id="284"/>
            <p14:sldId id="286"/>
            <p14:sldId id="287"/>
            <p14:sldId id="288"/>
            <p14:sldId id="289"/>
            <p14:sldId id="291"/>
            <p14:sldId id="292"/>
            <p14:sldId id="294"/>
            <p14:sldId id="293"/>
            <p14:sldId id="297"/>
            <p14:sldId id="298"/>
            <p14:sldId id="299"/>
            <p14:sldId id="322"/>
            <p14:sldId id="323"/>
            <p14:sldId id="300"/>
            <p14:sldId id="301"/>
            <p14:sldId id="302"/>
            <p14:sldId id="304"/>
            <p14:sldId id="305"/>
            <p14:sldId id="307"/>
            <p14:sldId id="308"/>
            <p14:sldId id="310"/>
            <p14:sldId id="309"/>
            <p14:sldId id="311"/>
            <p14:sldId id="312"/>
            <p14:sldId id="313"/>
            <p14:sldId id="314"/>
            <p14:sldId id="315"/>
            <p14:sldId id="316"/>
            <p14:sldId id="317"/>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1476" y="10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CE47B-7B4A-417E-9886-E2E0B1218B41}" type="slidenum">
              <a:rPr lang="en-US" smtClean="0"/>
              <a:t>‹#›</a:t>
            </a:fld>
            <a:endParaRPr lang="en-US"/>
          </a:p>
        </p:txBody>
      </p:sp>
    </p:spTree>
    <p:extLst>
      <p:ext uri="{BB962C8B-B14F-4D97-AF65-F5344CB8AC3E}">
        <p14:creationId xmlns:p14="http://schemas.microsoft.com/office/powerpoint/2010/main" val="3009685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65863-B661-42DB-9BB5-528F1DD5DFE5}" type="datetimeFigureOut">
              <a:rPr lang="en-CA" smtClean="0"/>
              <a:t>2020-11-22</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1741A-521A-4259-83EA-AD6198AB7F20}" type="slidenum">
              <a:rPr lang="en-CA" smtClean="0"/>
              <a:t>‹#›</a:t>
            </a:fld>
            <a:endParaRPr lang="en-CA"/>
          </a:p>
        </p:txBody>
      </p:sp>
    </p:spTree>
    <p:extLst>
      <p:ext uri="{BB962C8B-B14F-4D97-AF65-F5344CB8AC3E}">
        <p14:creationId xmlns:p14="http://schemas.microsoft.com/office/powerpoint/2010/main" val="161578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3C943D-FF7D-44DE-B59B-46AFE9491E02}"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958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FD0D0A-18A9-4342-A03F-20AE6643999B}" type="datetime1">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082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80721F4-7023-4310-B494-7D1A88CF45CA}"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7064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7E923F9-383C-48EF-8B2A-6C7FAA5A7CA2}"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148027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1E0083-4291-46A2-8973-79EBC588DB97}"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7253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761E0A-50EA-4336-9252-E6052FD2BA0F}" type="datetime1">
              <a:rPr lang="en-US" smtClean="0"/>
              <a:t>11/22/2020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442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DAF263-85BA-4C09-90FC-351241B14FC8}" type="datetime1">
              <a:rPr lang="en-US" smtClean="0"/>
              <a:t>11/22/2020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67717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DE523-5DF7-4323-B2AA-BCA0081A17D2}"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1117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2E4AB0-6889-4C28-B113-1C6E12E756DA}"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167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9B8BB-D31B-4262-8DBD-6C8B7E9D22F9}"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7854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952B6D-45AB-4172-A707-A6065EF90485}" type="datetime1">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82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28D17-8BE4-4036-9392-7143268B17BD}" type="datetime1">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0408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94769-E331-43BB-8EEB-A0CD533C70BE}" type="datetime1">
              <a:rPr lang="en-US" smtClean="0"/>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7098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0CBF879-C5C1-4D7D-8F59-A3C010C91455}" type="datetime1">
              <a:rPr lang="en-US" smtClean="0"/>
              <a:t>11/22/2020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739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96A4BE-EA79-4DAA-AD4A-A1F69D808165}" type="datetime1">
              <a:rPr lang="en-US" smtClean="0"/>
              <a:t>11/22/2020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8056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49A0736-FF42-4B8D-A432-1B2073ED68F3}" type="datetime1">
              <a:rPr lang="en-US" smtClean="0"/>
              <a:t>11/22/2020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9955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3E9A42-47F7-4C77-B57E-0279872EB52F}" type="datetime1">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4616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9EAF1B-C601-400E-8993-6A7650E99EFE}" type="datetime1">
              <a:rPr lang="en-US" smtClean="0"/>
              <a:t>11/22/2020</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56962649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favicon.c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mysteryescaperooms.com/" TargetMode="External"/><Relationship Id="rId2" Type="http://schemas.openxmlformats.org/officeDocument/2006/relationships/hyperlink" Target="http://www.thebeet.c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064029"/>
            <a:ext cx="6620968" cy="3713353"/>
          </a:xfrm>
        </p:spPr>
        <p:txBody>
          <a:bodyPr/>
          <a:lstStyle/>
          <a:p>
            <a:r>
              <a:rPr lang="en-US" sz="5400" dirty="0"/>
              <a:t>CS 2033</a:t>
            </a:r>
            <a:br>
              <a:rPr lang="en-US" sz="5400" dirty="0"/>
            </a:br>
            <a:r>
              <a:rPr lang="en-US" sz="5400" dirty="0"/>
              <a:t/>
            </a:r>
            <a:br>
              <a:rPr lang="en-US" sz="5400" dirty="0"/>
            </a:br>
            <a:r>
              <a:rPr lang="en-US" sz="5400" dirty="0"/>
              <a:t>Multimedia &amp; Communications II</a:t>
            </a:r>
          </a:p>
        </p:txBody>
      </p:sp>
      <p:sp>
        <p:nvSpPr>
          <p:cNvPr id="3" name="Subtitle 2"/>
          <p:cNvSpPr>
            <a:spLocks noGrp="1"/>
          </p:cNvSpPr>
          <p:nvPr>
            <p:ph type="subTitle" idx="1"/>
          </p:nvPr>
        </p:nvSpPr>
        <p:spPr/>
        <p:txBody>
          <a:bodyPr/>
          <a:lstStyle/>
          <a:p>
            <a:r>
              <a:rPr lang="en-US" dirty="0"/>
              <a:t>Lecture </a:t>
            </a:r>
            <a:r>
              <a:rPr lang="en-US" dirty="0" smtClean="0"/>
              <a:t>3 </a:t>
            </a:r>
            <a:r>
              <a:rPr lang="en-US" dirty="0"/>
              <a:t>– HTML and Web Forms</a:t>
            </a:r>
          </a:p>
        </p:txBody>
      </p:sp>
      <p:sp>
        <p:nvSpPr>
          <p:cNvPr id="4" name="Slide Number Placeholder 3">
            <a:extLst>
              <a:ext uri="{FF2B5EF4-FFF2-40B4-BE49-F238E27FC236}">
                <a16:creationId xmlns:a16="http://schemas.microsoft.com/office/drawing/2014/main" id="{7748A4CC-9A0D-4788-9842-D2C49191AD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921272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Filepaths</a:t>
            </a:r>
            <a:endParaRPr lang="en-US" dirty="0"/>
          </a:p>
        </p:txBody>
      </p:sp>
      <p:sp>
        <p:nvSpPr>
          <p:cNvPr id="3" name="Content Placeholder 2"/>
          <p:cNvSpPr>
            <a:spLocks noGrp="1"/>
          </p:cNvSpPr>
          <p:nvPr>
            <p:ph idx="1"/>
          </p:nvPr>
        </p:nvSpPr>
        <p:spPr/>
        <p:txBody>
          <a:bodyPr>
            <a:normAutofit/>
          </a:bodyPr>
          <a:lstStyle/>
          <a:p>
            <a:r>
              <a:rPr lang="en-US" sz="2800" dirty="0"/>
              <a:t>Use relative paths exclusively!</a:t>
            </a:r>
          </a:p>
          <a:p>
            <a:r>
              <a:rPr lang="en-US" sz="2800" dirty="0"/>
              <a:t>This way, they will work on your computer AND on the server because the relative location does not change.</a:t>
            </a:r>
          </a:p>
          <a:p>
            <a:r>
              <a:rPr lang="en-US" sz="2800" dirty="0" smtClean="0"/>
              <a:t>A file's full location path changes </a:t>
            </a:r>
            <a:r>
              <a:rPr lang="en-US" sz="2800" dirty="0"/>
              <a:t>when you </a:t>
            </a:r>
            <a:r>
              <a:rPr lang="en-US" sz="2800" dirty="0" smtClean="0"/>
              <a:t>upload it, </a:t>
            </a:r>
            <a:r>
              <a:rPr lang="en-US" sz="2800" dirty="0"/>
              <a:t>so do not use </a:t>
            </a:r>
            <a:r>
              <a:rPr lang="en-US" sz="2800" dirty="0" smtClean="0"/>
              <a:t>absolute paths!</a:t>
            </a:r>
            <a:endParaRPr lang="en-US" sz="2600" dirty="0"/>
          </a:p>
        </p:txBody>
      </p:sp>
      <p:sp>
        <p:nvSpPr>
          <p:cNvPr id="4" name="Slide Number Placeholder 3">
            <a:extLst>
              <a:ext uri="{FF2B5EF4-FFF2-40B4-BE49-F238E27FC236}">
                <a16:creationId xmlns:a16="http://schemas.microsoft.com/office/drawing/2014/main" id="{568B5250-D3F4-46BB-B6BC-AD697500604E}"/>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878928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Filepaths</a:t>
            </a:r>
            <a:endParaRPr lang="en-US" dirty="0"/>
          </a:p>
        </p:txBody>
      </p:sp>
      <p:sp>
        <p:nvSpPr>
          <p:cNvPr id="3" name="Content Placeholder 2"/>
          <p:cNvSpPr>
            <a:spLocks noGrp="1"/>
          </p:cNvSpPr>
          <p:nvPr>
            <p:ph idx="1"/>
          </p:nvPr>
        </p:nvSpPr>
        <p:spPr/>
        <p:txBody>
          <a:bodyPr>
            <a:normAutofit/>
          </a:bodyPr>
          <a:lstStyle/>
          <a:p>
            <a:r>
              <a:rPr lang="en-US" sz="2800" dirty="0">
                <a:solidFill>
                  <a:srgbClr val="FFFF00"/>
                </a:solidFill>
              </a:rPr>
              <a:t>C:/Users/tomsmith/Desktop/website/images/apple.jpg</a:t>
            </a:r>
          </a:p>
          <a:p>
            <a:pPr lvl="1"/>
            <a:r>
              <a:rPr lang="en-US" sz="2400" dirty="0"/>
              <a:t>Works on Tom Smith's laptop</a:t>
            </a:r>
          </a:p>
          <a:p>
            <a:pPr lvl="1"/>
            <a:r>
              <a:rPr lang="en-US" sz="2400" dirty="0"/>
              <a:t>Does NOT work ANYWHERE else!</a:t>
            </a:r>
          </a:p>
          <a:p>
            <a:r>
              <a:rPr lang="en-US" sz="2600" dirty="0">
                <a:solidFill>
                  <a:srgbClr val="92D050"/>
                </a:solidFill>
              </a:rPr>
              <a:t>images/apple.jpg</a:t>
            </a:r>
          </a:p>
          <a:p>
            <a:pPr lvl="1"/>
            <a:r>
              <a:rPr lang="en-US" sz="2400" dirty="0"/>
              <a:t>Works on Tom Smith's laptop</a:t>
            </a:r>
          </a:p>
          <a:p>
            <a:pPr lvl="1"/>
            <a:r>
              <a:rPr lang="en-US" sz="2400" dirty="0"/>
              <a:t>Works on server too </a:t>
            </a:r>
            <a:r>
              <a:rPr lang="en-US" sz="2400" dirty="0">
                <a:sym typeface="Wingdings" panose="05000000000000000000" pitchFamily="2" charset="2"/>
              </a:rPr>
              <a:t></a:t>
            </a:r>
            <a:endParaRPr lang="en-US" sz="2400" dirty="0"/>
          </a:p>
        </p:txBody>
      </p:sp>
      <p:sp>
        <p:nvSpPr>
          <p:cNvPr id="4" name="Slide Number Placeholder 3">
            <a:extLst>
              <a:ext uri="{FF2B5EF4-FFF2-40B4-BE49-F238E27FC236}">
                <a16:creationId xmlns:a16="http://schemas.microsoft.com/office/drawing/2014/main" id="{091ED6F5-E173-4D1E-8EB6-D0BB9ED31DCC}"/>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866836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tags</a:t>
            </a:r>
          </a:p>
        </p:txBody>
      </p:sp>
      <p:sp>
        <p:nvSpPr>
          <p:cNvPr id="3" name="Content Placeholder 2"/>
          <p:cNvSpPr>
            <a:spLocks noGrp="1"/>
          </p:cNvSpPr>
          <p:nvPr>
            <p:ph idx="1"/>
          </p:nvPr>
        </p:nvSpPr>
        <p:spPr/>
        <p:txBody>
          <a:bodyPr>
            <a:normAutofit/>
          </a:bodyPr>
          <a:lstStyle/>
          <a:p>
            <a:r>
              <a:rPr lang="en-US" sz="2800" dirty="0"/>
              <a:t>Most tags need to be closed, so that content is surrounded by the opening and closing tags.</a:t>
            </a:r>
          </a:p>
          <a:p>
            <a:pPr lvl="1"/>
            <a:r>
              <a:rPr lang="en-US" sz="2800" dirty="0"/>
              <a:t>i.e. &lt;p&gt;This is a &lt;b&gt;</a:t>
            </a:r>
            <a:r>
              <a:rPr lang="en-US" sz="2800" b="1" dirty="0"/>
              <a:t>great</a:t>
            </a:r>
            <a:r>
              <a:rPr lang="en-US" sz="2800" dirty="0"/>
              <a:t>&lt;/b&gt; paragraph.&lt;/p&gt;</a:t>
            </a:r>
            <a:endParaRPr lang="en-US" sz="2400" dirty="0"/>
          </a:p>
          <a:p>
            <a:r>
              <a:rPr lang="en-US" sz="2800" dirty="0"/>
              <a:t>Some tags are self-closing.</a:t>
            </a:r>
          </a:p>
          <a:p>
            <a:pPr lvl="1"/>
            <a:r>
              <a:rPr lang="en-US" sz="2600" dirty="0"/>
              <a:t>i.e. &lt;</a:t>
            </a:r>
            <a:r>
              <a:rPr lang="en-US" sz="2600" dirty="0" err="1"/>
              <a:t>br</a:t>
            </a:r>
            <a:r>
              <a:rPr lang="en-US" sz="2600" dirty="0"/>
              <a:t> /&gt;</a:t>
            </a:r>
          </a:p>
        </p:txBody>
      </p:sp>
      <p:sp>
        <p:nvSpPr>
          <p:cNvPr id="4" name="Slide Number Placeholder 3">
            <a:extLst>
              <a:ext uri="{FF2B5EF4-FFF2-40B4-BE49-F238E27FC236}">
                <a16:creationId xmlns:a16="http://schemas.microsoft.com/office/drawing/2014/main" id="{1D92F8DC-851C-4ABA-B9B2-08631D55A407}"/>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418739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normAutofit/>
          </a:bodyPr>
          <a:lstStyle/>
          <a:p>
            <a:r>
              <a:rPr lang="en-US" sz="2800" dirty="0"/>
              <a:t>HTML tags often have attributes which provide extra information about the content or design of the element.</a:t>
            </a:r>
          </a:p>
          <a:p>
            <a:pPr lvl="1"/>
            <a:r>
              <a:rPr lang="en-US" sz="2400" dirty="0"/>
              <a:t>&lt;</a:t>
            </a:r>
            <a:r>
              <a:rPr lang="en-US" sz="2400" dirty="0" err="1">
                <a:solidFill>
                  <a:srgbClr val="FFC000"/>
                </a:solidFill>
              </a:rPr>
              <a:t>img</a:t>
            </a:r>
            <a:r>
              <a:rPr lang="en-US" sz="2400" dirty="0"/>
              <a:t> </a:t>
            </a:r>
            <a:r>
              <a:rPr lang="en-US" sz="2400" dirty="0" err="1">
                <a:solidFill>
                  <a:srgbClr val="92D050"/>
                </a:solidFill>
              </a:rPr>
              <a:t>src</a:t>
            </a:r>
            <a:r>
              <a:rPr lang="en-US" sz="2400" dirty="0"/>
              <a:t>='picnic.jpg' </a:t>
            </a:r>
            <a:r>
              <a:rPr lang="en-US" sz="2400" dirty="0">
                <a:solidFill>
                  <a:srgbClr val="92D050"/>
                </a:solidFill>
              </a:rPr>
              <a:t>width</a:t>
            </a:r>
            <a:r>
              <a:rPr lang="en-US" sz="2400" dirty="0"/>
              <a:t>='200' /&gt;</a:t>
            </a:r>
          </a:p>
          <a:p>
            <a:pPr lvl="1"/>
            <a:r>
              <a:rPr lang="en-US" sz="2400" dirty="0" err="1">
                <a:solidFill>
                  <a:srgbClr val="92D050"/>
                </a:solidFill>
              </a:rPr>
              <a:t>src</a:t>
            </a:r>
            <a:r>
              <a:rPr lang="en-US" sz="2400" dirty="0"/>
              <a:t> and </a:t>
            </a:r>
            <a:r>
              <a:rPr lang="en-US" sz="2400" dirty="0">
                <a:solidFill>
                  <a:srgbClr val="92D050"/>
                </a:solidFill>
              </a:rPr>
              <a:t>width</a:t>
            </a:r>
            <a:r>
              <a:rPr lang="en-US" sz="2400" dirty="0"/>
              <a:t> are two attributes in </a:t>
            </a:r>
            <a:r>
              <a:rPr lang="en-US" sz="2400" dirty="0" err="1">
                <a:solidFill>
                  <a:srgbClr val="FFC000"/>
                </a:solidFill>
              </a:rPr>
              <a:t>img</a:t>
            </a:r>
            <a:endParaRPr lang="en-US" sz="2400" dirty="0"/>
          </a:p>
          <a:p>
            <a:pPr lvl="1"/>
            <a:r>
              <a:rPr lang="en-US" sz="2400" dirty="0"/>
              <a:t>You can use either single or double quotations but open and close a string (text) with the same type!</a:t>
            </a:r>
          </a:p>
        </p:txBody>
      </p:sp>
      <p:sp>
        <p:nvSpPr>
          <p:cNvPr id="4" name="Slide Number Placeholder 3">
            <a:extLst>
              <a:ext uri="{FF2B5EF4-FFF2-40B4-BE49-F238E27FC236}">
                <a16:creationId xmlns:a16="http://schemas.microsoft.com/office/drawing/2014/main" id="{C2B87CFB-B81F-4D42-997E-381F9C1D20B9}"/>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509130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Doctype</a:t>
            </a:r>
            <a:endParaRPr lang="en-US" dirty="0"/>
          </a:p>
        </p:txBody>
      </p:sp>
      <p:sp>
        <p:nvSpPr>
          <p:cNvPr id="3" name="Content Placeholder 2"/>
          <p:cNvSpPr>
            <a:spLocks noGrp="1"/>
          </p:cNvSpPr>
          <p:nvPr>
            <p:ph idx="1"/>
          </p:nvPr>
        </p:nvSpPr>
        <p:spPr/>
        <p:txBody>
          <a:bodyPr>
            <a:normAutofit/>
          </a:bodyPr>
          <a:lstStyle/>
          <a:p>
            <a:r>
              <a:rPr lang="en-US" sz="2800" dirty="0"/>
              <a:t>Tells the browser which HTML version is being used.</a:t>
            </a:r>
          </a:p>
          <a:p>
            <a:r>
              <a:rPr lang="en-US" sz="2800" dirty="0"/>
              <a:t>This must be the very first line.</a:t>
            </a:r>
          </a:p>
          <a:p>
            <a:r>
              <a:rPr lang="en-US" sz="2800" dirty="0"/>
              <a:t>&lt;!</a:t>
            </a:r>
            <a:r>
              <a:rPr lang="en-US" sz="2800" dirty="0" err="1"/>
              <a:t>doctype</a:t>
            </a:r>
            <a:r>
              <a:rPr lang="en-US" sz="2800" dirty="0"/>
              <a:t> html&gt;</a:t>
            </a:r>
          </a:p>
          <a:p>
            <a:r>
              <a:rPr lang="en-US" sz="2800" dirty="0"/>
              <a:t>Most browsers will assume HTML 5 if not specified but it is best to include this line regardless!</a:t>
            </a:r>
          </a:p>
        </p:txBody>
      </p:sp>
      <p:sp>
        <p:nvSpPr>
          <p:cNvPr id="4" name="Slide Number Placeholder 3">
            <a:extLst>
              <a:ext uri="{FF2B5EF4-FFF2-40B4-BE49-F238E27FC236}">
                <a16:creationId xmlns:a16="http://schemas.microsoft.com/office/drawing/2014/main" id="{F7B60D2E-2C29-42D0-993C-136595797E3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23058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and Body</a:t>
            </a:r>
          </a:p>
        </p:txBody>
      </p:sp>
      <p:sp>
        <p:nvSpPr>
          <p:cNvPr id="3" name="Content Placeholder 2"/>
          <p:cNvSpPr>
            <a:spLocks noGrp="1"/>
          </p:cNvSpPr>
          <p:nvPr>
            <p:ph idx="1"/>
          </p:nvPr>
        </p:nvSpPr>
        <p:spPr/>
        <p:txBody>
          <a:bodyPr>
            <a:normAutofit/>
          </a:bodyPr>
          <a:lstStyle/>
          <a:p>
            <a:r>
              <a:rPr lang="en-US" sz="2800" dirty="0"/>
              <a:t>Main two sections:</a:t>
            </a:r>
          </a:p>
          <a:p>
            <a:pPr lvl="1"/>
            <a:r>
              <a:rPr lang="en-US" sz="2600" dirty="0"/>
              <a:t>Head</a:t>
            </a:r>
          </a:p>
          <a:p>
            <a:pPr lvl="2"/>
            <a:r>
              <a:rPr lang="en-US" sz="2400" dirty="0"/>
              <a:t>&lt;head&gt;&lt;/head&gt;</a:t>
            </a:r>
          </a:p>
          <a:p>
            <a:pPr lvl="2"/>
            <a:r>
              <a:rPr lang="en-US" sz="2400" dirty="0"/>
              <a:t>Meta data, setting title, linking external files, internal CSS or JS, etc.</a:t>
            </a:r>
          </a:p>
          <a:p>
            <a:pPr lvl="1"/>
            <a:r>
              <a:rPr lang="en-US" sz="2600" dirty="0"/>
              <a:t>Body</a:t>
            </a:r>
          </a:p>
          <a:p>
            <a:pPr lvl="2"/>
            <a:r>
              <a:rPr lang="en-US" sz="2400" dirty="0"/>
              <a:t>&lt;body&gt;&lt;/body&gt;</a:t>
            </a:r>
          </a:p>
          <a:p>
            <a:pPr lvl="2"/>
            <a:r>
              <a:rPr lang="en-US" sz="2400" dirty="0"/>
              <a:t>The main part of the website.</a:t>
            </a:r>
          </a:p>
        </p:txBody>
      </p:sp>
      <p:sp>
        <p:nvSpPr>
          <p:cNvPr id="4" name="Slide Number Placeholder 3">
            <a:extLst>
              <a:ext uri="{FF2B5EF4-FFF2-40B4-BE49-F238E27FC236}">
                <a16:creationId xmlns:a16="http://schemas.microsoft.com/office/drawing/2014/main" id="{F715B761-8795-4735-9AD1-3F071E7743B0}"/>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197740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of a website</a:t>
            </a:r>
          </a:p>
        </p:txBody>
      </p:sp>
      <p:sp>
        <p:nvSpPr>
          <p:cNvPr id="3" name="Content Placeholder 2"/>
          <p:cNvSpPr>
            <a:spLocks noGrp="1"/>
          </p:cNvSpPr>
          <p:nvPr>
            <p:ph idx="1"/>
          </p:nvPr>
        </p:nvSpPr>
        <p:spPr/>
        <p:txBody>
          <a:bodyPr>
            <a:normAutofit/>
          </a:bodyPr>
          <a:lstStyle/>
          <a:p>
            <a:pPr marL="0" indent="0">
              <a:buNone/>
            </a:pPr>
            <a:r>
              <a:rPr lang="en-US" sz="2800" dirty="0"/>
              <a:t>&lt;!</a:t>
            </a:r>
            <a:r>
              <a:rPr lang="en-US" sz="2800" dirty="0" err="1"/>
              <a:t>doctype</a:t>
            </a:r>
            <a:r>
              <a:rPr lang="en-US" sz="2800" dirty="0"/>
              <a:t> html&gt;</a:t>
            </a:r>
          </a:p>
          <a:p>
            <a:pPr marL="0" indent="0">
              <a:buNone/>
            </a:pPr>
            <a:r>
              <a:rPr lang="en-US" sz="2800" dirty="0"/>
              <a:t>&lt;html&gt;</a:t>
            </a:r>
          </a:p>
          <a:p>
            <a:pPr marL="0" indent="0">
              <a:buNone/>
            </a:pPr>
            <a:r>
              <a:rPr lang="en-US" sz="2800" dirty="0"/>
              <a:t>	&lt;head&gt;&lt;/head&gt;</a:t>
            </a:r>
          </a:p>
          <a:p>
            <a:pPr marL="0" indent="0">
              <a:buNone/>
            </a:pPr>
            <a:r>
              <a:rPr lang="en-US" sz="2800" dirty="0"/>
              <a:t>	&lt;body&gt;&lt;/body&gt;</a:t>
            </a:r>
          </a:p>
          <a:p>
            <a:pPr marL="0" indent="0">
              <a:buNone/>
            </a:pPr>
            <a:r>
              <a:rPr lang="en-US" sz="2800" dirty="0"/>
              <a:t>&lt;/html&gt;</a:t>
            </a:r>
            <a:endParaRPr lang="en-US" sz="2400" dirty="0"/>
          </a:p>
        </p:txBody>
      </p:sp>
      <p:sp>
        <p:nvSpPr>
          <p:cNvPr id="4" name="Slide Number Placeholder 3">
            <a:extLst>
              <a:ext uri="{FF2B5EF4-FFF2-40B4-BE49-F238E27FC236}">
                <a16:creationId xmlns:a16="http://schemas.microsoft.com/office/drawing/2014/main" id="{EACE0907-9276-4705-92EF-AD7A9CD04B83}"/>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917820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Property</a:t>
            </a:r>
          </a:p>
        </p:txBody>
      </p:sp>
      <p:sp>
        <p:nvSpPr>
          <p:cNvPr id="3" name="Content Placeholder 2"/>
          <p:cNvSpPr>
            <a:spLocks noGrp="1"/>
          </p:cNvSpPr>
          <p:nvPr>
            <p:ph idx="1"/>
          </p:nvPr>
        </p:nvSpPr>
        <p:spPr/>
        <p:txBody>
          <a:bodyPr>
            <a:normAutofit/>
          </a:bodyPr>
          <a:lstStyle/>
          <a:p>
            <a:r>
              <a:rPr lang="en-US" sz="2800" dirty="0"/>
              <a:t>Remember the title property talked about repeatedly in CS1033?</a:t>
            </a:r>
          </a:p>
          <a:p>
            <a:r>
              <a:rPr lang="en-US" sz="2800" dirty="0"/>
              <a:t>This is the text that shows up in the browser tab.</a:t>
            </a:r>
          </a:p>
          <a:p>
            <a:r>
              <a:rPr lang="en-US" sz="2800" dirty="0"/>
              <a:t>&lt;</a:t>
            </a:r>
            <a:r>
              <a:rPr lang="en-US" sz="2800" dirty="0" smtClean="0"/>
              <a:t>title&gt;Webpage | Website&lt;/</a:t>
            </a:r>
            <a:r>
              <a:rPr lang="en-US" sz="2800" dirty="0"/>
              <a:t>title&gt;</a:t>
            </a:r>
          </a:p>
          <a:p>
            <a:r>
              <a:rPr lang="en-US" sz="2800" dirty="0"/>
              <a:t>This is </a:t>
            </a:r>
            <a:r>
              <a:rPr lang="en-US" sz="2800" dirty="0">
                <a:solidFill>
                  <a:srgbClr val="92D050"/>
                </a:solidFill>
              </a:rPr>
              <a:t>meta</a:t>
            </a:r>
            <a:r>
              <a:rPr lang="en-US" sz="2800" dirty="0"/>
              <a:t> data about the page, so it goes in the </a:t>
            </a:r>
            <a:r>
              <a:rPr lang="en-US" sz="2800" dirty="0">
                <a:solidFill>
                  <a:srgbClr val="92D050"/>
                </a:solidFill>
              </a:rPr>
              <a:t>head</a:t>
            </a:r>
            <a:r>
              <a:rPr lang="en-US" sz="2800" dirty="0"/>
              <a:t> section.</a:t>
            </a:r>
          </a:p>
        </p:txBody>
      </p:sp>
      <p:sp>
        <p:nvSpPr>
          <p:cNvPr id="4" name="Slide Number Placeholder 3">
            <a:extLst>
              <a:ext uri="{FF2B5EF4-FFF2-40B4-BE49-F238E27FC236}">
                <a16:creationId xmlns:a16="http://schemas.microsoft.com/office/drawing/2014/main" id="{5136F3A8-FDB2-47C6-860E-985EFECAF497}"/>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838302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Favicon</a:t>
            </a:r>
          </a:p>
        </p:txBody>
      </p:sp>
      <p:sp>
        <p:nvSpPr>
          <p:cNvPr id="3" name="Content Placeholder 2"/>
          <p:cNvSpPr>
            <a:spLocks noGrp="1"/>
          </p:cNvSpPr>
          <p:nvPr>
            <p:ph idx="1"/>
          </p:nvPr>
        </p:nvSpPr>
        <p:spPr/>
        <p:txBody>
          <a:bodyPr>
            <a:normAutofit/>
          </a:bodyPr>
          <a:lstStyle/>
          <a:p>
            <a:r>
              <a:rPr lang="en-US" sz="2800" dirty="0"/>
              <a:t>Have you noticed the little icons beside the title property in a tab?</a:t>
            </a:r>
          </a:p>
          <a:p>
            <a:r>
              <a:rPr lang="en-US" sz="2800" dirty="0"/>
              <a:t>This is called the favicon</a:t>
            </a:r>
          </a:p>
          <a:p>
            <a:r>
              <a:rPr lang="en-US" sz="2800" dirty="0"/>
              <a:t>Small images, usually 16x16 pixels.</a:t>
            </a:r>
          </a:p>
        </p:txBody>
      </p:sp>
      <p:pic>
        <p:nvPicPr>
          <p:cNvPr id="4" name="Picture 3"/>
          <p:cNvPicPr>
            <a:picLocks noChangeAspect="1"/>
          </p:cNvPicPr>
          <p:nvPr/>
        </p:nvPicPr>
        <p:blipFill>
          <a:blip r:embed="rId2"/>
          <a:stretch>
            <a:fillRect/>
          </a:stretch>
        </p:blipFill>
        <p:spPr>
          <a:xfrm>
            <a:off x="827700" y="4297173"/>
            <a:ext cx="6934200" cy="571500"/>
          </a:xfrm>
          <a:prstGeom prst="rect">
            <a:avLst/>
          </a:prstGeom>
        </p:spPr>
      </p:pic>
      <p:sp>
        <p:nvSpPr>
          <p:cNvPr id="5" name="Oval 4"/>
          <p:cNvSpPr/>
          <p:nvPr/>
        </p:nvSpPr>
        <p:spPr>
          <a:xfrm>
            <a:off x="910827" y="4288860"/>
            <a:ext cx="344396" cy="35533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80092" y="4286242"/>
            <a:ext cx="344396" cy="35533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71743" y="4288860"/>
            <a:ext cx="344396" cy="35533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246910" y="4582923"/>
            <a:ext cx="1213657"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3524488" y="4571683"/>
            <a:ext cx="1213657"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a:xfrm>
            <a:off x="5799513" y="4571683"/>
            <a:ext cx="1657003" cy="0"/>
          </a:xfrm>
          <a:prstGeom prst="line">
            <a:avLst/>
          </a:prstGeom>
        </p:spPr>
        <p:style>
          <a:lnRef idx="3">
            <a:schemeClr val="accent3"/>
          </a:lnRef>
          <a:fillRef idx="0">
            <a:schemeClr val="accent3"/>
          </a:fillRef>
          <a:effectRef idx="2">
            <a:schemeClr val="accent3"/>
          </a:effectRef>
          <a:fontRef idx="minor">
            <a:schemeClr val="tx1"/>
          </a:fontRef>
        </p:style>
      </p:cxnSp>
      <p:sp>
        <p:nvSpPr>
          <p:cNvPr id="14" name="TextBox 13"/>
          <p:cNvSpPr txBox="1"/>
          <p:nvPr/>
        </p:nvSpPr>
        <p:spPr>
          <a:xfrm>
            <a:off x="827700" y="5378331"/>
            <a:ext cx="1362874" cy="461665"/>
          </a:xfrm>
          <a:prstGeom prst="rect">
            <a:avLst/>
          </a:prstGeom>
          <a:noFill/>
        </p:spPr>
        <p:txBody>
          <a:bodyPr wrap="none" rtlCol="0">
            <a:spAutoFit/>
          </a:bodyPr>
          <a:lstStyle/>
          <a:p>
            <a:r>
              <a:rPr lang="en-US" sz="2400" dirty="0">
                <a:solidFill>
                  <a:srgbClr val="FFC000"/>
                </a:solidFill>
              </a:rPr>
              <a:t>Favicon</a:t>
            </a:r>
          </a:p>
        </p:txBody>
      </p:sp>
      <p:sp>
        <p:nvSpPr>
          <p:cNvPr id="15" name="TextBox 14"/>
          <p:cNvSpPr txBox="1"/>
          <p:nvPr/>
        </p:nvSpPr>
        <p:spPr>
          <a:xfrm>
            <a:off x="3344020" y="5378331"/>
            <a:ext cx="742511" cy="461665"/>
          </a:xfrm>
          <a:prstGeom prst="rect">
            <a:avLst/>
          </a:prstGeom>
          <a:noFill/>
        </p:spPr>
        <p:txBody>
          <a:bodyPr wrap="none" rtlCol="0">
            <a:spAutoFit/>
          </a:bodyPr>
          <a:lstStyle/>
          <a:p>
            <a:r>
              <a:rPr lang="en-US" sz="2400" dirty="0">
                <a:solidFill>
                  <a:schemeClr val="accent3"/>
                </a:solidFill>
              </a:rPr>
              <a:t>Title</a:t>
            </a:r>
          </a:p>
        </p:txBody>
      </p:sp>
      <p:cxnSp>
        <p:nvCxnSpPr>
          <p:cNvPr id="17" name="Straight Arrow Connector 16"/>
          <p:cNvCxnSpPr>
            <a:stCxn id="14" idx="0"/>
          </p:cNvCxnSpPr>
          <p:nvPr/>
        </p:nvCxnSpPr>
        <p:spPr>
          <a:xfrm flipH="1" flipV="1">
            <a:off x="1178824" y="4652510"/>
            <a:ext cx="330313" cy="7258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15" idx="0"/>
          </p:cNvCxnSpPr>
          <p:nvPr/>
        </p:nvCxnSpPr>
        <p:spPr>
          <a:xfrm flipV="1">
            <a:off x="3715276" y="4652510"/>
            <a:ext cx="290057" cy="725821"/>
          </a:xfrm>
          <a:prstGeom prst="straightConnector1">
            <a:avLst/>
          </a:prstGeom>
          <a:ln>
            <a:solidFill>
              <a:schemeClr val="accent3"/>
            </a:solidFill>
            <a:tailEnd type="triangle"/>
          </a:ln>
        </p:spPr>
        <p:style>
          <a:lnRef idx="3">
            <a:schemeClr val="accent3"/>
          </a:lnRef>
          <a:fillRef idx="0">
            <a:schemeClr val="accent3"/>
          </a:fillRef>
          <a:effectRef idx="2">
            <a:schemeClr val="accent3"/>
          </a:effectRef>
          <a:fontRef idx="minor">
            <a:schemeClr val="tx1"/>
          </a:fontRef>
        </p:style>
      </p:cxnSp>
      <p:sp>
        <p:nvSpPr>
          <p:cNvPr id="8" name="Slide Number Placeholder 7">
            <a:extLst>
              <a:ext uri="{FF2B5EF4-FFF2-40B4-BE49-F238E27FC236}">
                <a16:creationId xmlns:a16="http://schemas.microsoft.com/office/drawing/2014/main" id="{E774ECF2-06F0-43FF-83FE-3134FDCB95A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735938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Favicon</a:t>
            </a:r>
          </a:p>
        </p:txBody>
      </p:sp>
      <p:sp>
        <p:nvSpPr>
          <p:cNvPr id="3" name="Content Placeholder 2"/>
          <p:cNvSpPr>
            <a:spLocks noGrp="1"/>
          </p:cNvSpPr>
          <p:nvPr>
            <p:ph idx="1"/>
          </p:nvPr>
        </p:nvSpPr>
        <p:spPr/>
        <p:txBody>
          <a:bodyPr>
            <a:normAutofit lnSpcReduction="10000"/>
          </a:bodyPr>
          <a:lstStyle/>
          <a:p>
            <a:r>
              <a:rPr lang="en-US" sz="2800" dirty="0"/>
              <a:t>&lt;link </a:t>
            </a:r>
            <a:r>
              <a:rPr lang="en-US" sz="2800" dirty="0" err="1"/>
              <a:t>rel</a:t>
            </a:r>
            <a:r>
              <a:rPr lang="en-US" sz="2800" dirty="0"/>
              <a:t>="shortcut icon" </a:t>
            </a:r>
            <a:r>
              <a:rPr lang="en-US" sz="2800" dirty="0" err="1"/>
              <a:t>href</a:t>
            </a:r>
            <a:r>
              <a:rPr lang="en-US" sz="2800" dirty="0"/>
              <a:t>="</a:t>
            </a:r>
            <a:r>
              <a:rPr lang="en-US" sz="2800" dirty="0">
                <a:solidFill>
                  <a:srgbClr val="FFC000"/>
                </a:solidFill>
              </a:rPr>
              <a:t>favicon.ico</a:t>
            </a:r>
            <a:r>
              <a:rPr lang="en-US" sz="2800" dirty="0"/>
              <a:t>" type="image/x-icon"&gt;</a:t>
            </a:r>
          </a:p>
          <a:p>
            <a:pPr lvl="1"/>
            <a:r>
              <a:rPr lang="en-US" sz="2600" dirty="0"/>
              <a:t>Notice the image is .</a:t>
            </a:r>
            <a:r>
              <a:rPr lang="en-US" sz="2600" dirty="0" err="1"/>
              <a:t>ico</a:t>
            </a:r>
            <a:r>
              <a:rPr lang="en-US" sz="2600" dirty="0"/>
              <a:t> format.</a:t>
            </a:r>
          </a:p>
          <a:p>
            <a:pPr lvl="1"/>
            <a:r>
              <a:rPr lang="en-US" sz="2600" dirty="0" smtClean="0"/>
              <a:t>Some browsers allow .</a:t>
            </a:r>
            <a:r>
              <a:rPr lang="en-US" sz="2600" dirty="0" err="1" smtClean="0"/>
              <a:t>png</a:t>
            </a:r>
            <a:r>
              <a:rPr lang="en-US" sz="2600" dirty="0" smtClean="0"/>
              <a:t> or .gif formats too.</a:t>
            </a:r>
            <a:endParaRPr lang="en-US" sz="2600" dirty="0"/>
          </a:p>
          <a:p>
            <a:pPr lvl="1"/>
            <a:r>
              <a:rPr lang="en-US" sz="2600" dirty="0">
                <a:hlinkClick r:id="rId2"/>
              </a:rPr>
              <a:t>www.favicon.cc</a:t>
            </a:r>
            <a:endParaRPr lang="en-US" sz="2600" dirty="0"/>
          </a:p>
          <a:p>
            <a:r>
              <a:rPr lang="en-US" sz="2800" dirty="0"/>
              <a:t>This is </a:t>
            </a:r>
            <a:r>
              <a:rPr lang="en-US" sz="2800" dirty="0">
                <a:solidFill>
                  <a:srgbClr val="92D050"/>
                </a:solidFill>
              </a:rPr>
              <a:t>meta</a:t>
            </a:r>
            <a:r>
              <a:rPr lang="en-US" sz="2800" dirty="0"/>
              <a:t> data about the page, so it goes in the </a:t>
            </a:r>
            <a:r>
              <a:rPr lang="en-US" sz="2800" dirty="0">
                <a:solidFill>
                  <a:srgbClr val="92D050"/>
                </a:solidFill>
              </a:rPr>
              <a:t>head</a:t>
            </a:r>
            <a:r>
              <a:rPr lang="en-US" sz="2800" dirty="0"/>
              <a:t> section.</a:t>
            </a:r>
          </a:p>
        </p:txBody>
      </p:sp>
      <p:sp>
        <p:nvSpPr>
          <p:cNvPr id="4" name="Slide Number Placeholder 3">
            <a:extLst>
              <a:ext uri="{FF2B5EF4-FFF2-40B4-BE49-F238E27FC236}">
                <a16:creationId xmlns:a16="http://schemas.microsoft.com/office/drawing/2014/main" id="{34775828-11D7-4A40-BFD5-B26F415CCB3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757226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Websites from scratch!</a:t>
            </a:r>
          </a:p>
        </p:txBody>
      </p:sp>
      <p:sp>
        <p:nvSpPr>
          <p:cNvPr id="3" name="Content Placeholder 2"/>
          <p:cNvSpPr>
            <a:spLocks noGrp="1"/>
          </p:cNvSpPr>
          <p:nvPr>
            <p:ph idx="1"/>
          </p:nvPr>
        </p:nvSpPr>
        <p:spPr/>
        <p:txBody>
          <a:bodyPr>
            <a:normAutofit/>
          </a:bodyPr>
          <a:lstStyle/>
          <a:p>
            <a:r>
              <a:rPr lang="en-US" sz="2800" dirty="0"/>
              <a:t>No more </a:t>
            </a:r>
            <a:r>
              <a:rPr lang="en-US" sz="2800" dirty="0" smtClean="0"/>
              <a:t>WYSIWYG programs!</a:t>
            </a:r>
            <a:endParaRPr lang="en-US" sz="2800" dirty="0"/>
          </a:p>
          <a:p>
            <a:r>
              <a:rPr lang="en-US" sz="2800" dirty="0"/>
              <a:t>I'll teach you how to create a website </a:t>
            </a:r>
            <a:r>
              <a:rPr lang="en-US" sz="2800" dirty="0" smtClean="0"/>
              <a:t>purely using </a:t>
            </a:r>
            <a:r>
              <a:rPr lang="en-US" sz="2800" dirty="0"/>
              <a:t>code.</a:t>
            </a:r>
          </a:p>
          <a:p>
            <a:r>
              <a:rPr lang="en-US" sz="2800" dirty="0"/>
              <a:t>What you will need:</a:t>
            </a:r>
          </a:p>
          <a:p>
            <a:pPr lvl="1"/>
            <a:r>
              <a:rPr lang="en-US" sz="2600" dirty="0"/>
              <a:t>Plain text editor like Brackets</a:t>
            </a:r>
          </a:p>
          <a:p>
            <a:pPr lvl="1"/>
            <a:r>
              <a:rPr lang="en-US" sz="2600" dirty="0"/>
              <a:t>Do NOT use Word for this!</a:t>
            </a:r>
          </a:p>
          <a:p>
            <a:pPr lvl="1"/>
            <a:r>
              <a:rPr lang="en-US" sz="2600" dirty="0"/>
              <a:t>Internet browsers…</a:t>
            </a:r>
          </a:p>
        </p:txBody>
      </p:sp>
      <p:sp>
        <p:nvSpPr>
          <p:cNvPr id="4" name="Slide Number Placeholder 3">
            <a:extLst>
              <a:ext uri="{FF2B5EF4-FFF2-40B4-BE49-F238E27FC236}">
                <a16:creationId xmlns:a16="http://schemas.microsoft.com/office/drawing/2014/main" id="{56D1E434-3130-43C7-AD12-6ADBFACE8C2C}"/>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014309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goes in head?</a:t>
            </a:r>
          </a:p>
        </p:txBody>
      </p:sp>
      <p:sp>
        <p:nvSpPr>
          <p:cNvPr id="3" name="Content Placeholder 2"/>
          <p:cNvSpPr>
            <a:spLocks noGrp="1"/>
          </p:cNvSpPr>
          <p:nvPr>
            <p:ph idx="1"/>
          </p:nvPr>
        </p:nvSpPr>
        <p:spPr/>
        <p:txBody>
          <a:bodyPr>
            <a:normAutofit/>
          </a:bodyPr>
          <a:lstStyle/>
          <a:p>
            <a:r>
              <a:rPr lang="en-US" sz="2800" dirty="0"/>
              <a:t>In addition to the title and favicon, the head often </a:t>
            </a:r>
            <a:r>
              <a:rPr lang="en-US" sz="2800" dirty="0" smtClean="0"/>
              <a:t>directly contains</a:t>
            </a:r>
            <a:r>
              <a:rPr lang="en-US" sz="2800" dirty="0"/>
              <a:t>, or </a:t>
            </a:r>
            <a:r>
              <a:rPr lang="en-US" sz="2800" dirty="0" smtClean="0"/>
              <a:t>has links </a:t>
            </a:r>
            <a:r>
              <a:rPr lang="en-US" sz="2800" dirty="0"/>
              <a:t>to, CSS and JavaScript.</a:t>
            </a:r>
          </a:p>
          <a:p>
            <a:pPr lvl="1"/>
            <a:r>
              <a:rPr lang="en-US" sz="2600" dirty="0"/>
              <a:t>We will talk more about that in coming weeks!</a:t>
            </a:r>
          </a:p>
          <a:p>
            <a:r>
              <a:rPr lang="en-US" sz="2800" dirty="0"/>
              <a:t>Sometimes meta tags are used for SEO purposes. This isn't as popular as it used to be.</a:t>
            </a:r>
          </a:p>
        </p:txBody>
      </p:sp>
      <p:sp>
        <p:nvSpPr>
          <p:cNvPr id="4" name="Slide Number Placeholder 3">
            <a:extLst>
              <a:ext uri="{FF2B5EF4-FFF2-40B4-BE49-F238E27FC236}">
                <a16:creationId xmlns:a16="http://schemas.microsoft.com/office/drawing/2014/main" id="{B998D6C4-9534-468C-8C6F-4A1919B0151F}"/>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925825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to the body!</a:t>
            </a:r>
          </a:p>
        </p:txBody>
      </p:sp>
      <p:sp>
        <p:nvSpPr>
          <p:cNvPr id="3" name="Content Placeholder 2"/>
          <p:cNvSpPr>
            <a:spLocks noGrp="1"/>
          </p:cNvSpPr>
          <p:nvPr>
            <p:ph idx="1"/>
          </p:nvPr>
        </p:nvSpPr>
        <p:spPr/>
        <p:txBody>
          <a:bodyPr>
            <a:normAutofit/>
          </a:bodyPr>
          <a:lstStyle/>
          <a:p>
            <a:r>
              <a:rPr lang="en-US" sz="2800" dirty="0"/>
              <a:t>The </a:t>
            </a:r>
            <a:r>
              <a:rPr lang="en-US" sz="2800" dirty="0">
                <a:solidFill>
                  <a:srgbClr val="92D050"/>
                </a:solidFill>
              </a:rPr>
              <a:t>body</a:t>
            </a:r>
            <a:r>
              <a:rPr lang="en-US" sz="2800" dirty="0"/>
              <a:t> is typically much larger than the head.</a:t>
            </a:r>
          </a:p>
          <a:p>
            <a:r>
              <a:rPr lang="en-US" sz="2800" dirty="0"/>
              <a:t>This contains content and layout design elements that are displayed in the actual webpage.</a:t>
            </a:r>
          </a:p>
          <a:p>
            <a:r>
              <a:rPr lang="en-US" sz="2800" dirty="0"/>
              <a:t>Some head data (i.e. CSS or JavaScript) can be done in the body as well.</a:t>
            </a:r>
          </a:p>
        </p:txBody>
      </p:sp>
      <p:sp>
        <p:nvSpPr>
          <p:cNvPr id="4" name="Slide Number Placeholder 3">
            <a:extLst>
              <a:ext uri="{FF2B5EF4-FFF2-40B4-BE49-F238E27FC236}">
                <a16:creationId xmlns:a16="http://schemas.microsoft.com/office/drawing/2014/main" id="{6AF9549E-83FB-4025-BE56-A93A58E57567}"/>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02737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body elements</a:t>
            </a:r>
          </a:p>
        </p:txBody>
      </p:sp>
      <p:sp>
        <p:nvSpPr>
          <p:cNvPr id="3" name="Content Placeholder 2"/>
          <p:cNvSpPr>
            <a:spLocks noGrp="1"/>
          </p:cNvSpPr>
          <p:nvPr>
            <p:ph idx="1"/>
          </p:nvPr>
        </p:nvSpPr>
        <p:spPr/>
        <p:txBody>
          <a:bodyPr>
            <a:normAutofit/>
          </a:bodyPr>
          <a:lstStyle/>
          <a:p>
            <a:r>
              <a:rPr lang="en-US" sz="2800" dirty="0"/>
              <a:t>&lt;h1&gt;Largest header&lt;/h1&gt;</a:t>
            </a:r>
          </a:p>
          <a:p>
            <a:r>
              <a:rPr lang="en-US" sz="2800" dirty="0"/>
              <a:t>&lt;h6&gt;Smallest header&lt;/h6&gt;</a:t>
            </a:r>
          </a:p>
          <a:p>
            <a:r>
              <a:rPr lang="en-US" sz="2800" dirty="0"/>
              <a:t>&lt;p&gt;Paragraph of text&lt;/p&gt;</a:t>
            </a:r>
          </a:p>
          <a:p>
            <a:r>
              <a:rPr lang="en-US" sz="2800" dirty="0"/>
              <a:t>&lt;a </a:t>
            </a:r>
            <a:r>
              <a:rPr lang="en-US" sz="2800" dirty="0" err="1"/>
              <a:t>href</a:t>
            </a:r>
            <a:r>
              <a:rPr lang="en-US" sz="2800" dirty="0"/>
              <a:t>='index.html'&gt;Link&lt;/a&gt;</a:t>
            </a:r>
          </a:p>
          <a:p>
            <a:r>
              <a:rPr lang="en-US" sz="2800" dirty="0"/>
              <a:t>&lt;</a:t>
            </a:r>
            <a:r>
              <a:rPr lang="en-US" sz="2800" dirty="0" err="1"/>
              <a:t>img</a:t>
            </a:r>
            <a:r>
              <a:rPr lang="en-US" sz="2800" dirty="0"/>
              <a:t> </a:t>
            </a:r>
            <a:r>
              <a:rPr lang="en-US" sz="2800" dirty="0" err="1"/>
              <a:t>src</a:t>
            </a:r>
            <a:r>
              <a:rPr lang="en-US" sz="2800" dirty="0"/>
              <a:t>='picnic.jpg' /&gt;</a:t>
            </a:r>
          </a:p>
          <a:p>
            <a:r>
              <a:rPr lang="en-US" sz="2800" dirty="0"/>
              <a:t>&lt;b&gt;Bold text&lt;/b&gt;</a:t>
            </a:r>
          </a:p>
          <a:p>
            <a:r>
              <a:rPr lang="en-US" sz="2800" dirty="0"/>
              <a:t>&lt;</a:t>
            </a:r>
            <a:r>
              <a:rPr lang="en-US" sz="2800" dirty="0" err="1"/>
              <a:t>i</a:t>
            </a:r>
            <a:r>
              <a:rPr lang="en-US" sz="2800" dirty="0"/>
              <a:t>&gt;Italicized text&lt;/</a:t>
            </a:r>
            <a:r>
              <a:rPr lang="en-US" sz="2800" dirty="0" err="1"/>
              <a:t>i</a:t>
            </a:r>
            <a:r>
              <a:rPr lang="en-US" sz="2800" dirty="0"/>
              <a:t>&gt;</a:t>
            </a:r>
          </a:p>
          <a:p>
            <a:endParaRPr lang="en-US" sz="2800" dirty="0"/>
          </a:p>
        </p:txBody>
      </p:sp>
      <p:sp>
        <p:nvSpPr>
          <p:cNvPr id="4" name="Slide Number Placeholder 3">
            <a:extLst>
              <a:ext uri="{FF2B5EF4-FFF2-40B4-BE49-F238E27FC236}">
                <a16:creationId xmlns:a16="http://schemas.microsoft.com/office/drawing/2014/main" id="{007F2E5D-5B81-4DE0-9522-80DB921C6067}"/>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48505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body elements</a:t>
            </a:r>
          </a:p>
        </p:txBody>
      </p:sp>
      <p:sp>
        <p:nvSpPr>
          <p:cNvPr id="3" name="Content Placeholder 2"/>
          <p:cNvSpPr>
            <a:spLocks noGrp="1"/>
          </p:cNvSpPr>
          <p:nvPr>
            <p:ph idx="1"/>
          </p:nvPr>
        </p:nvSpPr>
        <p:spPr/>
        <p:txBody>
          <a:bodyPr>
            <a:normAutofit/>
          </a:bodyPr>
          <a:lstStyle/>
          <a:p>
            <a:r>
              <a:rPr lang="en-US" sz="2800" dirty="0"/>
              <a:t>&lt;</a:t>
            </a:r>
            <a:r>
              <a:rPr lang="en-US" sz="2800" dirty="0" err="1"/>
              <a:t>ul</a:t>
            </a:r>
            <a:r>
              <a:rPr lang="en-US" sz="2800" dirty="0"/>
              <a:t>&gt; creates an unordered list.</a:t>
            </a:r>
          </a:p>
          <a:p>
            <a:r>
              <a:rPr lang="en-US" sz="2800" dirty="0"/>
              <a:t>&lt;</a:t>
            </a:r>
            <a:r>
              <a:rPr lang="en-US" sz="2800" dirty="0" err="1"/>
              <a:t>ol</a:t>
            </a:r>
            <a:r>
              <a:rPr lang="en-US" sz="2800" dirty="0"/>
              <a:t>&gt; creates an ordered list.</a:t>
            </a:r>
          </a:p>
          <a:p>
            <a:r>
              <a:rPr lang="en-US" sz="2800" dirty="0"/>
              <a:t>&lt;li&gt; adds a list item to a &lt;</a:t>
            </a:r>
            <a:r>
              <a:rPr lang="en-US" sz="2800" dirty="0" err="1"/>
              <a:t>ul</a:t>
            </a:r>
            <a:r>
              <a:rPr lang="en-US" sz="2800" dirty="0"/>
              <a:t>&gt; or &lt;</a:t>
            </a:r>
            <a:r>
              <a:rPr lang="en-US" sz="2800" dirty="0" err="1"/>
              <a:t>ol</a:t>
            </a:r>
            <a:r>
              <a:rPr lang="en-US" sz="2800" dirty="0"/>
              <a:t>&gt;</a:t>
            </a:r>
          </a:p>
          <a:p>
            <a:endParaRPr lang="en-US" sz="2800" dirty="0"/>
          </a:p>
        </p:txBody>
      </p:sp>
      <p:pic>
        <p:nvPicPr>
          <p:cNvPr id="4" name="Picture 3"/>
          <p:cNvPicPr>
            <a:picLocks noChangeAspect="1"/>
          </p:cNvPicPr>
          <p:nvPr/>
        </p:nvPicPr>
        <p:blipFill>
          <a:blip r:embed="rId2"/>
          <a:stretch>
            <a:fillRect/>
          </a:stretch>
        </p:blipFill>
        <p:spPr>
          <a:xfrm>
            <a:off x="5307068" y="5409291"/>
            <a:ext cx="1232804" cy="953199"/>
          </a:xfrm>
          <a:prstGeom prst="rect">
            <a:avLst/>
          </a:prstGeom>
        </p:spPr>
      </p:pic>
      <p:pic>
        <p:nvPicPr>
          <p:cNvPr id="5" name="Picture 4"/>
          <p:cNvPicPr>
            <a:picLocks noChangeAspect="1"/>
          </p:cNvPicPr>
          <p:nvPr/>
        </p:nvPicPr>
        <p:blipFill>
          <a:blip r:embed="rId3"/>
          <a:stretch>
            <a:fillRect/>
          </a:stretch>
        </p:blipFill>
        <p:spPr>
          <a:xfrm>
            <a:off x="4820725" y="4027082"/>
            <a:ext cx="2211843" cy="956275"/>
          </a:xfrm>
          <a:prstGeom prst="rect">
            <a:avLst/>
          </a:prstGeom>
        </p:spPr>
      </p:pic>
      <p:pic>
        <p:nvPicPr>
          <p:cNvPr id="6" name="Picture 5"/>
          <p:cNvPicPr>
            <a:picLocks noChangeAspect="1"/>
          </p:cNvPicPr>
          <p:nvPr/>
        </p:nvPicPr>
        <p:blipFill>
          <a:blip r:embed="rId4"/>
          <a:stretch>
            <a:fillRect/>
          </a:stretch>
        </p:blipFill>
        <p:spPr>
          <a:xfrm>
            <a:off x="1161443" y="4027082"/>
            <a:ext cx="2163003" cy="956275"/>
          </a:xfrm>
          <a:prstGeom prst="rect">
            <a:avLst/>
          </a:prstGeom>
        </p:spPr>
      </p:pic>
      <p:pic>
        <p:nvPicPr>
          <p:cNvPr id="7" name="Picture 6"/>
          <p:cNvPicPr>
            <a:picLocks noChangeAspect="1"/>
          </p:cNvPicPr>
          <p:nvPr/>
        </p:nvPicPr>
        <p:blipFill>
          <a:blip r:embed="rId5"/>
          <a:stretch>
            <a:fillRect/>
          </a:stretch>
        </p:blipFill>
        <p:spPr>
          <a:xfrm>
            <a:off x="1667208" y="5409291"/>
            <a:ext cx="1279637" cy="953199"/>
          </a:xfrm>
          <a:prstGeom prst="rect">
            <a:avLst/>
          </a:prstGeom>
        </p:spPr>
      </p:pic>
      <p:sp>
        <p:nvSpPr>
          <p:cNvPr id="8" name="Slide Number Placeholder 7">
            <a:extLst>
              <a:ext uri="{FF2B5EF4-FFF2-40B4-BE49-F238E27FC236}">
                <a16:creationId xmlns:a16="http://schemas.microsoft.com/office/drawing/2014/main" id="{08D4D42F-48B5-4AC5-9363-EA185C4FEE20}"/>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32775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body elements</a:t>
            </a:r>
          </a:p>
        </p:txBody>
      </p:sp>
      <p:sp>
        <p:nvSpPr>
          <p:cNvPr id="3" name="Content Placeholder 2"/>
          <p:cNvSpPr>
            <a:spLocks noGrp="1"/>
          </p:cNvSpPr>
          <p:nvPr>
            <p:ph idx="1"/>
          </p:nvPr>
        </p:nvSpPr>
        <p:spPr/>
        <p:txBody>
          <a:bodyPr>
            <a:normAutofit/>
          </a:bodyPr>
          <a:lstStyle/>
          <a:p>
            <a:r>
              <a:rPr lang="en-US" sz="2800" dirty="0"/>
              <a:t>&lt;table&gt; creates a table.</a:t>
            </a:r>
          </a:p>
          <a:p>
            <a:r>
              <a:rPr lang="en-US" sz="2800" dirty="0"/>
              <a:t>&lt;</a:t>
            </a:r>
            <a:r>
              <a:rPr lang="en-US" sz="2800" dirty="0" err="1"/>
              <a:t>tr</a:t>
            </a:r>
            <a:r>
              <a:rPr lang="en-US" sz="2800" dirty="0"/>
              <a:t>&gt; creates a row in the table.</a:t>
            </a:r>
          </a:p>
          <a:p>
            <a:r>
              <a:rPr lang="en-US" sz="2800" dirty="0"/>
              <a:t>&lt;</a:t>
            </a:r>
            <a:r>
              <a:rPr lang="en-US" sz="2800" dirty="0" err="1"/>
              <a:t>th</a:t>
            </a:r>
            <a:r>
              <a:rPr lang="en-US" sz="2800" dirty="0"/>
              <a:t>&gt; creates a header/title cell.</a:t>
            </a:r>
          </a:p>
          <a:p>
            <a:r>
              <a:rPr lang="en-US" sz="2800" dirty="0"/>
              <a:t>&lt;td&gt; creates a data cell.</a:t>
            </a:r>
          </a:p>
        </p:txBody>
      </p:sp>
      <p:pic>
        <p:nvPicPr>
          <p:cNvPr id="10" name="Picture 9"/>
          <p:cNvPicPr>
            <a:picLocks noChangeAspect="1"/>
          </p:cNvPicPr>
          <p:nvPr/>
        </p:nvPicPr>
        <p:blipFill>
          <a:blip r:embed="rId2"/>
          <a:stretch>
            <a:fillRect/>
          </a:stretch>
        </p:blipFill>
        <p:spPr>
          <a:xfrm>
            <a:off x="5585633" y="4697260"/>
            <a:ext cx="2114244" cy="1332893"/>
          </a:xfrm>
          <a:prstGeom prst="rect">
            <a:avLst/>
          </a:prstGeom>
        </p:spPr>
      </p:pic>
      <p:pic>
        <p:nvPicPr>
          <p:cNvPr id="11" name="Picture 10"/>
          <p:cNvPicPr>
            <a:picLocks noChangeAspect="1"/>
          </p:cNvPicPr>
          <p:nvPr/>
        </p:nvPicPr>
        <p:blipFill>
          <a:blip r:embed="rId3"/>
          <a:stretch>
            <a:fillRect/>
          </a:stretch>
        </p:blipFill>
        <p:spPr>
          <a:xfrm>
            <a:off x="2050332" y="4379083"/>
            <a:ext cx="2495550" cy="2168752"/>
          </a:xfrm>
          <a:prstGeom prst="rect">
            <a:avLst/>
          </a:prstGeom>
        </p:spPr>
      </p:pic>
      <p:sp>
        <p:nvSpPr>
          <p:cNvPr id="4" name="Slide Number Placeholder 3">
            <a:extLst>
              <a:ext uri="{FF2B5EF4-FFF2-40B4-BE49-F238E27FC236}">
                <a16:creationId xmlns:a16="http://schemas.microsoft.com/office/drawing/2014/main" id="{DD9BB1F1-5A38-4107-B145-027E229284FF}"/>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187758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the tables</a:t>
            </a:r>
          </a:p>
        </p:txBody>
      </p:sp>
      <p:sp>
        <p:nvSpPr>
          <p:cNvPr id="3" name="Content Placeholder 2"/>
          <p:cNvSpPr>
            <a:spLocks noGrp="1"/>
          </p:cNvSpPr>
          <p:nvPr>
            <p:ph idx="1"/>
          </p:nvPr>
        </p:nvSpPr>
        <p:spPr/>
        <p:txBody>
          <a:bodyPr>
            <a:normAutofit/>
          </a:bodyPr>
          <a:lstStyle/>
          <a:p>
            <a:r>
              <a:rPr lang="en-US" sz="2800" dirty="0"/>
              <a:t>You previously used tables to create the layout of your webpages. They make it easy.</a:t>
            </a:r>
          </a:p>
          <a:p>
            <a:r>
              <a:rPr lang="en-US" sz="2800" dirty="0"/>
              <a:t>However, tables are only supposed to be used for tabular data, not for webpage layouts.</a:t>
            </a:r>
          </a:p>
          <a:p>
            <a:r>
              <a:rPr lang="en-US" sz="2800" dirty="0"/>
              <a:t>In this course, we will move away from </a:t>
            </a:r>
            <a:r>
              <a:rPr lang="en-US" sz="2800" dirty="0" smtClean="0"/>
              <a:t>table </a:t>
            </a:r>
            <a:r>
              <a:rPr lang="en-US" sz="2800" dirty="0"/>
              <a:t>layouts. We </a:t>
            </a:r>
            <a:r>
              <a:rPr lang="en-US" sz="2800" dirty="0" smtClean="0"/>
              <a:t>will </a:t>
            </a:r>
            <a:r>
              <a:rPr lang="en-US" sz="2800" dirty="0"/>
              <a:t>use the HTML elements instead.</a:t>
            </a:r>
          </a:p>
        </p:txBody>
      </p:sp>
      <p:sp>
        <p:nvSpPr>
          <p:cNvPr id="4" name="Slide Number Placeholder 3">
            <a:extLst>
              <a:ext uri="{FF2B5EF4-FFF2-40B4-BE49-F238E27FC236}">
                <a16:creationId xmlns:a16="http://schemas.microsoft.com/office/drawing/2014/main" id="{D4A2F69F-7BEF-41CD-ADBD-3CCD7D21BE97}"/>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979891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best HTML element?</a:t>
            </a:r>
          </a:p>
        </p:txBody>
      </p:sp>
      <p:sp>
        <p:nvSpPr>
          <p:cNvPr id="3" name="Content Placeholder 2"/>
          <p:cNvSpPr>
            <a:spLocks noGrp="1"/>
          </p:cNvSpPr>
          <p:nvPr>
            <p:ph idx="1"/>
          </p:nvPr>
        </p:nvSpPr>
        <p:spPr/>
        <p:txBody>
          <a:bodyPr>
            <a:normAutofit/>
          </a:bodyPr>
          <a:lstStyle/>
          <a:p>
            <a:r>
              <a:rPr lang="en-US" sz="2800" dirty="0"/>
              <a:t>One element that hasn't been taught yet is called the </a:t>
            </a:r>
            <a:r>
              <a:rPr lang="en-US" sz="2800" dirty="0">
                <a:solidFill>
                  <a:srgbClr val="92D050"/>
                </a:solidFill>
              </a:rPr>
              <a:t>div</a:t>
            </a:r>
            <a:r>
              <a:rPr lang="en-US" sz="2800" dirty="0"/>
              <a:t> (short for division/divider).</a:t>
            </a:r>
          </a:p>
          <a:p>
            <a:r>
              <a:rPr lang="en-US" sz="2800" dirty="0"/>
              <a:t>This is essentially a panel that may contain other </a:t>
            </a:r>
            <a:r>
              <a:rPr lang="en-US" sz="2800" dirty="0" err="1"/>
              <a:t>divs</a:t>
            </a:r>
            <a:r>
              <a:rPr lang="en-US" sz="2800" dirty="0"/>
              <a:t> or different HTML elements, </a:t>
            </a:r>
            <a:r>
              <a:rPr lang="en-US" sz="2800" dirty="0" smtClean="0"/>
              <a:t>mainly used </a:t>
            </a:r>
            <a:r>
              <a:rPr lang="en-US" sz="2800" dirty="0"/>
              <a:t>for creating layouts without a table.</a:t>
            </a:r>
          </a:p>
          <a:p>
            <a:r>
              <a:rPr lang="en-US" sz="2800" dirty="0"/>
              <a:t>When in doubt, use a div!</a:t>
            </a:r>
          </a:p>
        </p:txBody>
      </p:sp>
      <p:sp>
        <p:nvSpPr>
          <p:cNvPr id="4" name="Slide Number Placeholder 3">
            <a:extLst>
              <a:ext uri="{FF2B5EF4-FFF2-40B4-BE49-F238E27FC236}">
                <a16:creationId xmlns:a16="http://schemas.microsoft.com/office/drawing/2014/main" id="{8AF66012-95B5-4BD3-BDBB-6187A826CE36}"/>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3566988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best HTML element?</a:t>
            </a:r>
          </a:p>
        </p:txBody>
      </p:sp>
      <p:sp>
        <p:nvSpPr>
          <p:cNvPr id="3" name="Content Placeholder 2"/>
          <p:cNvSpPr>
            <a:spLocks noGrp="1"/>
          </p:cNvSpPr>
          <p:nvPr>
            <p:ph idx="1"/>
          </p:nvPr>
        </p:nvSpPr>
        <p:spPr/>
        <p:txBody>
          <a:bodyPr>
            <a:normAutofit/>
          </a:bodyPr>
          <a:lstStyle/>
          <a:p>
            <a:r>
              <a:rPr lang="en-US" sz="2800" dirty="0"/>
              <a:t>We will learn about CSS over the next two weeks. Then we can apply styles to our </a:t>
            </a:r>
            <a:r>
              <a:rPr lang="en-US" sz="2800" dirty="0" err="1"/>
              <a:t>divs</a:t>
            </a:r>
            <a:r>
              <a:rPr lang="en-US" sz="2800" dirty="0"/>
              <a:t> to form a layout.</a:t>
            </a:r>
          </a:p>
          <a:p>
            <a:r>
              <a:rPr lang="en-US" sz="2800" dirty="0"/>
              <a:t>For now, our </a:t>
            </a:r>
            <a:r>
              <a:rPr lang="en-US" sz="2800" dirty="0" err="1"/>
              <a:t>divs</a:t>
            </a:r>
            <a:r>
              <a:rPr lang="en-US" sz="2800" dirty="0"/>
              <a:t> won't do very much until we add styles.</a:t>
            </a:r>
          </a:p>
          <a:p>
            <a:r>
              <a:rPr lang="en-US" sz="2800" dirty="0"/>
              <a:t>You can create one anyway!</a:t>
            </a:r>
          </a:p>
          <a:p>
            <a:r>
              <a:rPr lang="en-US" sz="2800" dirty="0"/>
              <a:t>&lt;div&gt;I'm so excited about my first div!&lt;/div&gt;</a:t>
            </a:r>
          </a:p>
        </p:txBody>
      </p:sp>
      <p:sp>
        <p:nvSpPr>
          <p:cNvPr id="4" name="Slide Number Placeholder 3">
            <a:extLst>
              <a:ext uri="{FF2B5EF4-FFF2-40B4-BE49-F238E27FC236}">
                <a16:creationId xmlns:a16="http://schemas.microsoft.com/office/drawing/2014/main" id="{E588A112-2034-47A2-BE3C-B0C1F392917D}"/>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9126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layouts</a:t>
            </a:r>
          </a:p>
        </p:txBody>
      </p:sp>
      <p:sp>
        <p:nvSpPr>
          <p:cNvPr id="3" name="Content Placeholder 2"/>
          <p:cNvSpPr>
            <a:spLocks noGrp="1"/>
          </p:cNvSpPr>
          <p:nvPr>
            <p:ph idx="1"/>
          </p:nvPr>
        </p:nvSpPr>
        <p:spPr/>
        <p:txBody>
          <a:bodyPr>
            <a:normAutofit/>
          </a:bodyPr>
          <a:lstStyle/>
          <a:p>
            <a:r>
              <a:rPr lang="en-US" sz="2800" dirty="0"/>
              <a:t>In </a:t>
            </a:r>
            <a:r>
              <a:rPr lang="en-US" sz="2800" dirty="0" smtClean="0"/>
              <a:t>CS 1033</a:t>
            </a:r>
            <a:r>
              <a:rPr lang="en-US" sz="2800" dirty="0"/>
              <a:t>, your websites </a:t>
            </a:r>
            <a:r>
              <a:rPr lang="en-US" sz="2800" dirty="0" smtClean="0"/>
              <a:t>contained </a:t>
            </a:r>
            <a:r>
              <a:rPr lang="en-US" sz="2800" dirty="0"/>
              <a:t>5 or 6 individual pages.</a:t>
            </a:r>
          </a:p>
          <a:p>
            <a:r>
              <a:rPr lang="en-US" sz="2800" dirty="0"/>
              <a:t>Have you noticed a lot of modern websites have 1 very long page?</a:t>
            </a:r>
          </a:p>
          <a:p>
            <a:r>
              <a:rPr lang="en-US" sz="2800" dirty="0"/>
              <a:t>Look at these sites:</a:t>
            </a:r>
          </a:p>
          <a:p>
            <a:pPr lvl="1"/>
            <a:r>
              <a:rPr lang="en-US" sz="2600" dirty="0">
                <a:hlinkClick r:id="rId2"/>
              </a:rPr>
              <a:t>http://www.thebeet.ca/</a:t>
            </a:r>
            <a:endParaRPr lang="en-US" sz="2600" dirty="0"/>
          </a:p>
          <a:p>
            <a:pPr lvl="1"/>
            <a:r>
              <a:rPr lang="en-US" sz="2600" dirty="0">
                <a:hlinkClick r:id="rId3"/>
              </a:rPr>
              <a:t>https://www.mysteryescaperooms.com/</a:t>
            </a:r>
            <a:endParaRPr lang="en-US" sz="2600" dirty="0"/>
          </a:p>
        </p:txBody>
      </p:sp>
      <p:sp>
        <p:nvSpPr>
          <p:cNvPr id="4" name="Slide Number Placeholder 3">
            <a:extLst>
              <a:ext uri="{FF2B5EF4-FFF2-40B4-BE49-F238E27FC236}">
                <a16:creationId xmlns:a16="http://schemas.microsoft.com/office/drawing/2014/main" id="{192CBFE0-C7CC-4536-91D2-D6E3CAA422B3}"/>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9513966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layouts</a:t>
            </a:r>
          </a:p>
        </p:txBody>
      </p:sp>
      <p:sp>
        <p:nvSpPr>
          <p:cNvPr id="3" name="Content Placeholder 2"/>
          <p:cNvSpPr>
            <a:spLocks noGrp="1"/>
          </p:cNvSpPr>
          <p:nvPr>
            <p:ph idx="1"/>
          </p:nvPr>
        </p:nvSpPr>
        <p:spPr/>
        <p:txBody>
          <a:bodyPr>
            <a:normAutofit lnSpcReduction="10000"/>
          </a:bodyPr>
          <a:lstStyle/>
          <a:p>
            <a:r>
              <a:rPr lang="en-US" sz="2800" dirty="0"/>
              <a:t>Both formats are fine!</a:t>
            </a:r>
          </a:p>
          <a:p>
            <a:r>
              <a:rPr lang="en-US" sz="2800" dirty="0"/>
              <a:t>Individual short page format:</a:t>
            </a:r>
          </a:p>
          <a:p>
            <a:pPr lvl="1"/>
            <a:r>
              <a:rPr lang="en-US" sz="2400" dirty="0"/>
              <a:t>PRO: Keeps content separated.</a:t>
            </a:r>
          </a:p>
          <a:p>
            <a:pPr lvl="1"/>
            <a:r>
              <a:rPr lang="en-US" sz="2400" dirty="0"/>
              <a:t>CON: More files and links.</a:t>
            </a:r>
          </a:p>
          <a:p>
            <a:r>
              <a:rPr lang="en-US" sz="2600" dirty="0"/>
              <a:t>Scrolling long page format:</a:t>
            </a:r>
          </a:p>
          <a:p>
            <a:pPr lvl="1"/>
            <a:r>
              <a:rPr lang="en-US" sz="2400" dirty="0"/>
              <a:t>PRO: One file, everything loads at once, clean on mobiles.</a:t>
            </a:r>
          </a:p>
          <a:p>
            <a:pPr lvl="1"/>
            <a:r>
              <a:rPr lang="en-US" sz="2400" dirty="0"/>
              <a:t>CON: May take longer for users to find the info they need.</a:t>
            </a:r>
          </a:p>
        </p:txBody>
      </p:sp>
      <p:sp>
        <p:nvSpPr>
          <p:cNvPr id="4" name="Slide Number Placeholder 3">
            <a:extLst>
              <a:ext uri="{FF2B5EF4-FFF2-40B4-BE49-F238E27FC236}">
                <a16:creationId xmlns:a16="http://schemas.microsoft.com/office/drawing/2014/main" id="{14CE86C5-3AC0-42C1-A158-8E501C90E292}"/>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772150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browsers?</a:t>
            </a:r>
          </a:p>
        </p:txBody>
      </p:sp>
      <p:sp>
        <p:nvSpPr>
          <p:cNvPr id="3" name="Content Placeholder 2"/>
          <p:cNvSpPr>
            <a:spLocks noGrp="1"/>
          </p:cNvSpPr>
          <p:nvPr>
            <p:ph idx="1"/>
          </p:nvPr>
        </p:nvSpPr>
        <p:spPr/>
        <p:txBody>
          <a:bodyPr>
            <a:normAutofit/>
          </a:bodyPr>
          <a:lstStyle/>
          <a:p>
            <a:r>
              <a:rPr lang="en-US" sz="2800" dirty="0"/>
              <a:t>Chrome is the most popular one.</a:t>
            </a:r>
          </a:p>
          <a:p>
            <a:r>
              <a:rPr lang="en-US" sz="2800" dirty="0"/>
              <a:t>Ideally, websites should work on ALL platforms and browsers.</a:t>
            </a:r>
          </a:p>
          <a:p>
            <a:endParaRPr lang="en-US" sz="2800" dirty="0"/>
          </a:p>
          <a:p>
            <a:endParaRPr lang="en-US" sz="2800" dirty="0"/>
          </a:p>
          <a:p>
            <a:r>
              <a:rPr lang="en-US" sz="2800" dirty="0"/>
              <a:t>Most browsers render code very similar to one another. </a:t>
            </a:r>
            <a:r>
              <a:rPr lang="en-US" sz="2800" dirty="0" smtClean="0"/>
              <a:t>Sometimes Edge </a:t>
            </a:r>
            <a:r>
              <a:rPr lang="en-US" sz="2800" dirty="0"/>
              <a:t>behaves a little differently.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436" y="3650851"/>
            <a:ext cx="933532" cy="9335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013" y="3661231"/>
            <a:ext cx="863875" cy="9208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2973" y="3650851"/>
            <a:ext cx="931272" cy="93127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2601" y="3661232"/>
            <a:ext cx="927324" cy="92315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0930" y="3661231"/>
            <a:ext cx="1041398" cy="920891"/>
          </a:xfrm>
          <a:prstGeom prst="rect">
            <a:avLst/>
          </a:prstGeom>
        </p:spPr>
      </p:pic>
      <p:sp>
        <p:nvSpPr>
          <p:cNvPr id="9" name="Slide Number Placeholder 8">
            <a:extLst>
              <a:ext uri="{FF2B5EF4-FFF2-40B4-BE49-F238E27FC236}">
                <a16:creationId xmlns:a16="http://schemas.microsoft.com/office/drawing/2014/main" id="{67A7E546-0E46-4266-BCA8-786AE76A18A6}"/>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766823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a:t>
            </a:r>
          </a:p>
        </p:txBody>
      </p:sp>
      <p:sp>
        <p:nvSpPr>
          <p:cNvPr id="3" name="Content Placeholder 2"/>
          <p:cNvSpPr>
            <a:spLocks noGrp="1"/>
          </p:cNvSpPr>
          <p:nvPr>
            <p:ph idx="1"/>
          </p:nvPr>
        </p:nvSpPr>
        <p:spPr/>
        <p:txBody>
          <a:bodyPr>
            <a:normAutofit/>
          </a:bodyPr>
          <a:lstStyle/>
          <a:p>
            <a:r>
              <a:rPr lang="en-US" sz="2800" dirty="0"/>
              <a:t>What is a form?</a:t>
            </a:r>
            <a:endParaRPr lang="en-US" sz="2400" dirty="0"/>
          </a:p>
        </p:txBody>
      </p:sp>
      <p:pic>
        <p:nvPicPr>
          <p:cNvPr id="5" name="Picture 4"/>
          <p:cNvPicPr>
            <a:picLocks noChangeAspect="1"/>
          </p:cNvPicPr>
          <p:nvPr/>
        </p:nvPicPr>
        <p:blipFill>
          <a:blip r:embed="rId2"/>
          <a:stretch>
            <a:fillRect/>
          </a:stretch>
        </p:blipFill>
        <p:spPr>
          <a:xfrm>
            <a:off x="292591" y="2668993"/>
            <a:ext cx="5599829" cy="3040294"/>
          </a:xfrm>
          <a:prstGeom prst="rect">
            <a:avLst/>
          </a:prstGeom>
        </p:spPr>
      </p:pic>
      <p:pic>
        <p:nvPicPr>
          <p:cNvPr id="4" name="Picture 3"/>
          <p:cNvPicPr>
            <a:picLocks noChangeAspect="1"/>
          </p:cNvPicPr>
          <p:nvPr/>
        </p:nvPicPr>
        <p:blipFill>
          <a:blip r:embed="rId3"/>
          <a:stretch>
            <a:fillRect/>
          </a:stretch>
        </p:blipFill>
        <p:spPr>
          <a:xfrm>
            <a:off x="3485605" y="4150665"/>
            <a:ext cx="5507057" cy="2559712"/>
          </a:xfrm>
          <a:prstGeom prst="rect">
            <a:avLst/>
          </a:prstGeom>
        </p:spPr>
      </p:pic>
      <p:sp>
        <p:nvSpPr>
          <p:cNvPr id="6" name="Slide Number Placeholder 5">
            <a:extLst>
              <a:ext uri="{FF2B5EF4-FFF2-40B4-BE49-F238E27FC236}">
                <a16:creationId xmlns:a16="http://schemas.microsoft.com/office/drawing/2014/main" id="{2E78EFED-34EF-48DD-8A3D-2DE843A98D7A}"/>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9838107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a:t>
            </a:r>
          </a:p>
        </p:txBody>
      </p:sp>
      <p:sp>
        <p:nvSpPr>
          <p:cNvPr id="3" name="Content Placeholder 2"/>
          <p:cNvSpPr>
            <a:spLocks noGrp="1"/>
          </p:cNvSpPr>
          <p:nvPr>
            <p:ph idx="1"/>
          </p:nvPr>
        </p:nvSpPr>
        <p:spPr/>
        <p:txBody>
          <a:bodyPr>
            <a:normAutofit/>
          </a:bodyPr>
          <a:lstStyle/>
          <a:p>
            <a:r>
              <a:rPr lang="en-US" sz="2800" dirty="0"/>
              <a:t>Notice that the forms are asking people to fill in some kind of info.</a:t>
            </a:r>
          </a:p>
          <a:p>
            <a:r>
              <a:rPr lang="en-US" sz="2800" dirty="0"/>
              <a:t>Forms can be used in websites too.</a:t>
            </a:r>
          </a:p>
          <a:p>
            <a:r>
              <a:rPr lang="en-US" sz="2800" dirty="0"/>
              <a:t>Made with &lt;form&gt; tag.</a:t>
            </a:r>
          </a:p>
          <a:p>
            <a:r>
              <a:rPr lang="en-US" sz="2800" dirty="0"/>
              <a:t>What kinds of user interaction have we seen so far?</a:t>
            </a:r>
          </a:p>
          <a:p>
            <a:pPr lvl="1"/>
            <a:r>
              <a:rPr lang="en-US" sz="2400" dirty="0"/>
              <a:t>Scrolling with mouse/finger</a:t>
            </a:r>
          </a:p>
          <a:p>
            <a:pPr lvl="1"/>
            <a:r>
              <a:rPr lang="en-US" sz="2400" dirty="0"/>
              <a:t>Clicking links with mouse/finger</a:t>
            </a:r>
          </a:p>
        </p:txBody>
      </p:sp>
      <p:sp>
        <p:nvSpPr>
          <p:cNvPr id="4" name="Slide Number Placeholder 3">
            <a:extLst>
              <a:ext uri="{FF2B5EF4-FFF2-40B4-BE49-F238E27FC236}">
                <a16:creationId xmlns:a16="http://schemas.microsoft.com/office/drawing/2014/main" id="{98A60E07-41D4-4DA7-85E1-339480C21CC8}"/>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61674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a:t>
            </a:r>
          </a:p>
        </p:txBody>
      </p:sp>
      <p:sp>
        <p:nvSpPr>
          <p:cNvPr id="3" name="Content Placeholder 2"/>
          <p:cNvSpPr>
            <a:spLocks noGrp="1"/>
          </p:cNvSpPr>
          <p:nvPr>
            <p:ph idx="1"/>
          </p:nvPr>
        </p:nvSpPr>
        <p:spPr/>
        <p:txBody>
          <a:bodyPr>
            <a:normAutofit/>
          </a:bodyPr>
          <a:lstStyle/>
          <a:p>
            <a:r>
              <a:rPr lang="en-US" sz="2800" dirty="0"/>
              <a:t>Web forms provide a way to receive more kinds of user input.</a:t>
            </a:r>
          </a:p>
          <a:p>
            <a:r>
              <a:rPr lang="en-US" sz="2800" dirty="0"/>
              <a:t>Examples:</a:t>
            </a:r>
          </a:p>
          <a:p>
            <a:pPr lvl="1"/>
            <a:r>
              <a:rPr lang="en-US" sz="2600" dirty="0"/>
              <a:t>Typing their name in a textbox.</a:t>
            </a:r>
          </a:p>
          <a:p>
            <a:pPr lvl="1"/>
            <a:r>
              <a:rPr lang="en-US" sz="2600" dirty="0"/>
              <a:t>Selecting their year of birth from a dropdown menu.</a:t>
            </a:r>
          </a:p>
          <a:p>
            <a:pPr lvl="1"/>
            <a:r>
              <a:rPr lang="en-US" sz="2600" dirty="0"/>
              <a:t>Checking boxes to indicate which foods they like.</a:t>
            </a:r>
          </a:p>
        </p:txBody>
      </p:sp>
      <p:sp>
        <p:nvSpPr>
          <p:cNvPr id="4" name="Slide Number Placeholder 3">
            <a:extLst>
              <a:ext uri="{FF2B5EF4-FFF2-40B4-BE49-F238E27FC236}">
                <a16:creationId xmlns:a16="http://schemas.microsoft.com/office/drawing/2014/main" id="{C7675A15-2E0C-4CC3-901D-76A43CCD5EBA}"/>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083454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a:t>
            </a:r>
          </a:p>
        </p:txBody>
      </p:sp>
      <p:pic>
        <p:nvPicPr>
          <p:cNvPr id="5" name="Picture 4"/>
          <p:cNvPicPr>
            <a:picLocks noChangeAspect="1"/>
          </p:cNvPicPr>
          <p:nvPr/>
        </p:nvPicPr>
        <p:blipFill>
          <a:blip r:embed="rId2"/>
          <a:stretch>
            <a:fillRect/>
          </a:stretch>
        </p:blipFill>
        <p:spPr>
          <a:xfrm>
            <a:off x="4172482" y="2849453"/>
            <a:ext cx="3664489" cy="1268261"/>
          </a:xfrm>
          <a:prstGeom prst="rect">
            <a:avLst/>
          </a:prstGeom>
        </p:spPr>
      </p:pic>
      <p:pic>
        <p:nvPicPr>
          <p:cNvPr id="6" name="Picture 5"/>
          <p:cNvPicPr>
            <a:picLocks noChangeAspect="1"/>
          </p:cNvPicPr>
          <p:nvPr/>
        </p:nvPicPr>
        <p:blipFill>
          <a:blip r:embed="rId3"/>
          <a:stretch>
            <a:fillRect/>
          </a:stretch>
        </p:blipFill>
        <p:spPr>
          <a:xfrm>
            <a:off x="2726575" y="883307"/>
            <a:ext cx="4590270" cy="1803084"/>
          </a:xfrm>
          <a:prstGeom prst="rect">
            <a:avLst/>
          </a:prstGeom>
        </p:spPr>
      </p:pic>
      <p:pic>
        <p:nvPicPr>
          <p:cNvPr id="7" name="Picture 6"/>
          <p:cNvPicPr>
            <a:picLocks noChangeAspect="1"/>
          </p:cNvPicPr>
          <p:nvPr/>
        </p:nvPicPr>
        <p:blipFill rotWithShape="1">
          <a:blip r:embed="rId4"/>
          <a:srcRect b="17943"/>
          <a:stretch/>
        </p:blipFill>
        <p:spPr>
          <a:xfrm>
            <a:off x="4172482" y="4261140"/>
            <a:ext cx="3664489" cy="2280977"/>
          </a:xfrm>
          <a:prstGeom prst="rect">
            <a:avLst/>
          </a:prstGeom>
        </p:spPr>
      </p:pic>
      <p:sp>
        <p:nvSpPr>
          <p:cNvPr id="3" name="Slide Number Placeholder 2">
            <a:extLst>
              <a:ext uri="{FF2B5EF4-FFF2-40B4-BE49-F238E27FC236}">
                <a16:creationId xmlns:a16="http://schemas.microsoft.com/office/drawing/2014/main" id="{7AE1DDFA-20A4-4075-9DA6-7467EDF787A7}"/>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8" name="Picture 7"/>
          <p:cNvPicPr>
            <a:picLocks noChangeAspect="1"/>
          </p:cNvPicPr>
          <p:nvPr/>
        </p:nvPicPr>
        <p:blipFill>
          <a:blip r:embed="rId5"/>
          <a:stretch>
            <a:fillRect/>
          </a:stretch>
        </p:blipFill>
        <p:spPr>
          <a:xfrm>
            <a:off x="484710" y="2849453"/>
            <a:ext cx="3213985" cy="3692664"/>
          </a:xfrm>
          <a:prstGeom prst="rect">
            <a:avLst/>
          </a:prstGeom>
        </p:spPr>
      </p:pic>
    </p:spTree>
    <p:extLst>
      <p:ext uri="{BB962C8B-B14F-4D97-AF65-F5344CB8AC3E}">
        <p14:creationId xmlns:p14="http://schemas.microsoft.com/office/powerpoint/2010/main" val="283646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input</a:t>
            </a:r>
          </a:p>
        </p:txBody>
      </p:sp>
      <p:sp>
        <p:nvSpPr>
          <p:cNvPr id="3" name="Content Placeholder 2"/>
          <p:cNvSpPr>
            <a:spLocks noGrp="1"/>
          </p:cNvSpPr>
          <p:nvPr>
            <p:ph idx="1"/>
          </p:nvPr>
        </p:nvSpPr>
        <p:spPr/>
        <p:txBody>
          <a:bodyPr>
            <a:normAutofit/>
          </a:bodyPr>
          <a:lstStyle/>
          <a:p>
            <a:r>
              <a:rPr lang="en-US" sz="2800" dirty="0"/>
              <a:t>Text input:</a:t>
            </a:r>
          </a:p>
          <a:p>
            <a:pPr lvl="1"/>
            <a:r>
              <a:rPr lang="en-US" sz="2600" dirty="0"/>
              <a:t>Text</a:t>
            </a:r>
          </a:p>
          <a:p>
            <a:pPr lvl="1"/>
            <a:r>
              <a:rPr lang="en-US" sz="2600" dirty="0" err="1"/>
              <a:t>Textarea</a:t>
            </a:r>
            <a:endParaRPr lang="en-US" sz="2600" dirty="0"/>
          </a:p>
          <a:p>
            <a:pPr lvl="1"/>
            <a:r>
              <a:rPr lang="en-US" sz="2600" dirty="0" smtClean="0"/>
              <a:t>Password</a:t>
            </a:r>
          </a:p>
          <a:p>
            <a:pPr lvl="1"/>
            <a:endParaRPr lang="en-US" sz="2600" dirty="0" smtClean="0"/>
          </a:p>
          <a:p>
            <a:r>
              <a:rPr lang="en-US" sz="2600" dirty="0" smtClean="0"/>
              <a:t>Differentiate text, </a:t>
            </a:r>
            <a:r>
              <a:rPr lang="en-US" sz="2600" dirty="0" err="1" smtClean="0"/>
              <a:t>textarea</a:t>
            </a:r>
            <a:r>
              <a:rPr lang="en-US" sz="2600" dirty="0" smtClean="0"/>
              <a:t>, and password inputs.</a:t>
            </a:r>
          </a:p>
          <a:p>
            <a:endParaRPr lang="en-US" sz="2600" dirty="0"/>
          </a:p>
        </p:txBody>
      </p:sp>
      <p:pic>
        <p:nvPicPr>
          <p:cNvPr id="6" name="Picture 5"/>
          <p:cNvPicPr>
            <a:picLocks noChangeAspect="1"/>
          </p:cNvPicPr>
          <p:nvPr/>
        </p:nvPicPr>
        <p:blipFill>
          <a:blip r:embed="rId2"/>
          <a:stretch>
            <a:fillRect/>
          </a:stretch>
        </p:blipFill>
        <p:spPr>
          <a:xfrm>
            <a:off x="3517033" y="3048711"/>
            <a:ext cx="1896565" cy="669931"/>
          </a:xfrm>
          <a:prstGeom prst="rect">
            <a:avLst/>
          </a:prstGeom>
        </p:spPr>
      </p:pic>
      <p:pic>
        <p:nvPicPr>
          <p:cNvPr id="7" name="Picture 6"/>
          <p:cNvPicPr>
            <a:picLocks noChangeAspect="1"/>
          </p:cNvPicPr>
          <p:nvPr/>
        </p:nvPicPr>
        <p:blipFill>
          <a:blip r:embed="rId3"/>
          <a:stretch>
            <a:fillRect/>
          </a:stretch>
        </p:blipFill>
        <p:spPr>
          <a:xfrm>
            <a:off x="3517034" y="2673710"/>
            <a:ext cx="1896564" cy="312621"/>
          </a:xfrm>
          <a:prstGeom prst="rect">
            <a:avLst/>
          </a:prstGeom>
        </p:spPr>
      </p:pic>
      <p:pic>
        <p:nvPicPr>
          <p:cNvPr id="8" name="Picture 7"/>
          <p:cNvPicPr>
            <a:picLocks noChangeAspect="1"/>
          </p:cNvPicPr>
          <p:nvPr/>
        </p:nvPicPr>
        <p:blipFill>
          <a:blip r:embed="rId4"/>
          <a:stretch>
            <a:fillRect/>
          </a:stretch>
        </p:blipFill>
        <p:spPr>
          <a:xfrm>
            <a:off x="3517036" y="3781022"/>
            <a:ext cx="1896562" cy="305557"/>
          </a:xfrm>
          <a:prstGeom prst="rect">
            <a:avLst/>
          </a:prstGeom>
        </p:spPr>
      </p:pic>
      <p:sp>
        <p:nvSpPr>
          <p:cNvPr id="4" name="Slide Number Placeholder 3">
            <a:extLst>
              <a:ext uri="{FF2B5EF4-FFF2-40B4-BE49-F238E27FC236}">
                <a16:creationId xmlns:a16="http://schemas.microsoft.com/office/drawing/2014/main" id="{E56D08DA-C396-40D0-A0B3-5633586BFF89}"/>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2952469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input</a:t>
            </a:r>
          </a:p>
        </p:txBody>
      </p:sp>
      <p:sp>
        <p:nvSpPr>
          <p:cNvPr id="3" name="Content Placeholder 2"/>
          <p:cNvSpPr>
            <a:spLocks noGrp="1"/>
          </p:cNvSpPr>
          <p:nvPr>
            <p:ph idx="1"/>
          </p:nvPr>
        </p:nvSpPr>
        <p:spPr/>
        <p:txBody>
          <a:bodyPr>
            <a:normAutofit/>
          </a:bodyPr>
          <a:lstStyle/>
          <a:p>
            <a:r>
              <a:rPr lang="en-US" sz="2800" dirty="0"/>
              <a:t>Selection input:</a:t>
            </a:r>
          </a:p>
          <a:p>
            <a:pPr lvl="1"/>
            <a:r>
              <a:rPr lang="en-US" sz="2600" dirty="0"/>
              <a:t>Radio button</a:t>
            </a:r>
          </a:p>
          <a:p>
            <a:pPr lvl="1"/>
            <a:r>
              <a:rPr lang="en-US" sz="2600" dirty="0"/>
              <a:t>Checkbox</a:t>
            </a:r>
          </a:p>
          <a:p>
            <a:pPr lvl="1"/>
            <a:r>
              <a:rPr lang="en-US" sz="2600" dirty="0"/>
              <a:t>Select list</a:t>
            </a:r>
          </a:p>
          <a:p>
            <a:pPr lvl="1"/>
            <a:endParaRPr lang="en-US" sz="2600" dirty="0"/>
          </a:p>
          <a:p>
            <a:r>
              <a:rPr lang="en-US" sz="2800" dirty="0"/>
              <a:t>Differentiate radio buttons, checkboxes, and select list inputs.</a:t>
            </a:r>
          </a:p>
        </p:txBody>
      </p:sp>
      <p:pic>
        <p:nvPicPr>
          <p:cNvPr id="4" name="Picture 3"/>
          <p:cNvPicPr>
            <a:picLocks noChangeAspect="1"/>
          </p:cNvPicPr>
          <p:nvPr/>
        </p:nvPicPr>
        <p:blipFill>
          <a:blip r:embed="rId2"/>
          <a:stretch>
            <a:fillRect/>
          </a:stretch>
        </p:blipFill>
        <p:spPr>
          <a:xfrm>
            <a:off x="4366407" y="2701637"/>
            <a:ext cx="2203719" cy="298997"/>
          </a:xfrm>
          <a:prstGeom prst="rect">
            <a:avLst/>
          </a:prstGeom>
        </p:spPr>
      </p:pic>
      <p:pic>
        <p:nvPicPr>
          <p:cNvPr id="5" name="Picture 4"/>
          <p:cNvPicPr>
            <a:picLocks noChangeAspect="1"/>
          </p:cNvPicPr>
          <p:nvPr/>
        </p:nvPicPr>
        <p:blipFill>
          <a:blip r:embed="rId3"/>
          <a:stretch>
            <a:fillRect/>
          </a:stretch>
        </p:blipFill>
        <p:spPr>
          <a:xfrm>
            <a:off x="4366407" y="3200311"/>
            <a:ext cx="2375215" cy="300660"/>
          </a:xfrm>
          <a:prstGeom prst="rect">
            <a:avLst/>
          </a:prstGeom>
        </p:spPr>
      </p:pic>
      <p:pic>
        <p:nvPicPr>
          <p:cNvPr id="6" name="Picture 5"/>
          <p:cNvPicPr>
            <a:picLocks noChangeAspect="1"/>
          </p:cNvPicPr>
          <p:nvPr/>
        </p:nvPicPr>
        <p:blipFill>
          <a:blip r:embed="rId4"/>
          <a:stretch>
            <a:fillRect/>
          </a:stretch>
        </p:blipFill>
        <p:spPr>
          <a:xfrm>
            <a:off x="4366407" y="3649346"/>
            <a:ext cx="866896" cy="1000265"/>
          </a:xfrm>
          <a:prstGeom prst="rect">
            <a:avLst/>
          </a:prstGeom>
        </p:spPr>
      </p:pic>
      <p:sp>
        <p:nvSpPr>
          <p:cNvPr id="7" name="Slide Number Placeholder 6">
            <a:extLst>
              <a:ext uri="{FF2B5EF4-FFF2-40B4-BE49-F238E27FC236}">
                <a16:creationId xmlns:a16="http://schemas.microsoft.com/office/drawing/2014/main" id="{E3915779-CBEF-4CE1-90BB-6747B545B67E}"/>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2286112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input</a:t>
            </a:r>
          </a:p>
        </p:txBody>
      </p:sp>
      <p:sp>
        <p:nvSpPr>
          <p:cNvPr id="3" name="Content Placeholder 2"/>
          <p:cNvSpPr>
            <a:spLocks noGrp="1"/>
          </p:cNvSpPr>
          <p:nvPr>
            <p:ph idx="1"/>
          </p:nvPr>
        </p:nvSpPr>
        <p:spPr/>
        <p:txBody>
          <a:bodyPr>
            <a:normAutofit/>
          </a:bodyPr>
          <a:lstStyle/>
          <a:p>
            <a:r>
              <a:rPr lang="en-US" sz="2800" dirty="0"/>
              <a:t>Buttons</a:t>
            </a:r>
          </a:p>
          <a:p>
            <a:pPr lvl="1"/>
            <a:r>
              <a:rPr lang="en-US" sz="2600" dirty="0"/>
              <a:t>Submit button</a:t>
            </a:r>
          </a:p>
          <a:p>
            <a:pPr lvl="1"/>
            <a:r>
              <a:rPr lang="en-US" sz="2600" dirty="0"/>
              <a:t>Reset button</a:t>
            </a:r>
          </a:p>
          <a:p>
            <a:pPr lvl="1"/>
            <a:r>
              <a:rPr lang="en-US" sz="2600" dirty="0"/>
              <a:t>Generic button</a:t>
            </a:r>
          </a:p>
          <a:p>
            <a:pPr lvl="1"/>
            <a:endParaRPr lang="en-US" sz="2600" dirty="0"/>
          </a:p>
          <a:p>
            <a:r>
              <a:rPr lang="en-US" sz="2800" dirty="0"/>
              <a:t>Differentiate submit, reset, and other generic button inputs.</a:t>
            </a:r>
          </a:p>
        </p:txBody>
      </p:sp>
      <p:pic>
        <p:nvPicPr>
          <p:cNvPr id="4" name="Picture 3"/>
          <p:cNvPicPr>
            <a:picLocks noChangeAspect="1"/>
          </p:cNvPicPr>
          <p:nvPr/>
        </p:nvPicPr>
        <p:blipFill rotWithShape="1">
          <a:blip r:embed="rId2"/>
          <a:srcRect l="8385" t="11368" r="10283" b="20580"/>
          <a:stretch/>
        </p:blipFill>
        <p:spPr>
          <a:xfrm>
            <a:off x="4563687" y="2693324"/>
            <a:ext cx="723208" cy="274320"/>
          </a:xfrm>
          <a:prstGeom prst="rect">
            <a:avLst/>
          </a:prstGeom>
        </p:spPr>
      </p:pic>
      <p:pic>
        <p:nvPicPr>
          <p:cNvPr id="5" name="Picture 4"/>
          <p:cNvPicPr>
            <a:picLocks noChangeAspect="1"/>
          </p:cNvPicPr>
          <p:nvPr/>
        </p:nvPicPr>
        <p:blipFill rotWithShape="1">
          <a:blip r:embed="rId3"/>
          <a:srcRect l="4217" t="10727" r="7079" b="10727"/>
          <a:stretch/>
        </p:blipFill>
        <p:spPr>
          <a:xfrm>
            <a:off x="4561797" y="3256096"/>
            <a:ext cx="608281" cy="264897"/>
          </a:xfrm>
          <a:prstGeom prst="rect">
            <a:avLst/>
          </a:prstGeom>
        </p:spPr>
      </p:pic>
      <p:pic>
        <p:nvPicPr>
          <p:cNvPr id="6" name="Picture 5"/>
          <p:cNvPicPr>
            <a:picLocks noChangeAspect="1"/>
          </p:cNvPicPr>
          <p:nvPr/>
        </p:nvPicPr>
        <p:blipFill rotWithShape="1">
          <a:blip r:embed="rId4"/>
          <a:srcRect l="2733" t="5011" r="5705" b="11475"/>
          <a:stretch/>
        </p:blipFill>
        <p:spPr>
          <a:xfrm>
            <a:off x="4561797" y="3809445"/>
            <a:ext cx="610171" cy="273211"/>
          </a:xfrm>
          <a:prstGeom prst="rect">
            <a:avLst/>
          </a:prstGeom>
        </p:spPr>
      </p:pic>
      <p:sp>
        <p:nvSpPr>
          <p:cNvPr id="7" name="Slide Number Placeholder 6">
            <a:extLst>
              <a:ext uri="{FF2B5EF4-FFF2-40B4-BE49-F238E27FC236}">
                <a16:creationId xmlns:a16="http://schemas.microsoft.com/office/drawing/2014/main" id="{2E119187-2A89-40B7-B9F4-C8FD4A7F6D34}"/>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17434833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input</a:t>
            </a:r>
          </a:p>
        </p:txBody>
      </p:sp>
      <p:sp>
        <p:nvSpPr>
          <p:cNvPr id="3" name="Content Placeholder 2"/>
          <p:cNvSpPr>
            <a:spLocks noGrp="1"/>
          </p:cNvSpPr>
          <p:nvPr>
            <p:ph idx="1"/>
          </p:nvPr>
        </p:nvSpPr>
        <p:spPr/>
        <p:txBody>
          <a:bodyPr>
            <a:normAutofit/>
          </a:bodyPr>
          <a:lstStyle/>
          <a:p>
            <a:r>
              <a:rPr lang="en-US" sz="2800" dirty="0"/>
              <a:t>Other input:</a:t>
            </a:r>
          </a:p>
          <a:p>
            <a:pPr lvl="1"/>
            <a:r>
              <a:rPr lang="en-US" sz="2600" dirty="0"/>
              <a:t>Hidden</a:t>
            </a:r>
          </a:p>
          <a:p>
            <a:pPr lvl="1"/>
            <a:r>
              <a:rPr lang="en-US" sz="2600" dirty="0"/>
              <a:t>Date chooser</a:t>
            </a:r>
          </a:p>
          <a:p>
            <a:pPr lvl="1"/>
            <a:r>
              <a:rPr lang="en-US" sz="2600" dirty="0" err="1"/>
              <a:t>Colour</a:t>
            </a:r>
            <a:r>
              <a:rPr lang="en-US" sz="2600" dirty="0"/>
              <a:t> chooser</a:t>
            </a:r>
          </a:p>
          <a:p>
            <a:pPr lvl="1"/>
            <a:r>
              <a:rPr lang="en-US" sz="2600" dirty="0" smtClean="0"/>
              <a:t>And several others</a:t>
            </a:r>
            <a:r>
              <a:rPr lang="en-US" sz="2600" dirty="0"/>
              <a:t>!</a:t>
            </a:r>
          </a:p>
        </p:txBody>
      </p:sp>
      <p:sp>
        <p:nvSpPr>
          <p:cNvPr id="4" name="Slide Number Placeholder 3">
            <a:extLst>
              <a:ext uri="{FF2B5EF4-FFF2-40B4-BE49-F238E27FC236}">
                <a16:creationId xmlns:a16="http://schemas.microsoft.com/office/drawing/2014/main" id="{FCC69D9C-0FAF-42D3-B2C5-7756318C44C3}"/>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2067564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input</a:t>
            </a:r>
          </a:p>
        </p:txBody>
      </p:sp>
      <p:sp>
        <p:nvSpPr>
          <p:cNvPr id="3" name="Content Placeholder 2"/>
          <p:cNvSpPr>
            <a:spLocks noGrp="1"/>
          </p:cNvSpPr>
          <p:nvPr>
            <p:ph idx="1"/>
          </p:nvPr>
        </p:nvSpPr>
        <p:spPr/>
        <p:txBody>
          <a:bodyPr>
            <a:normAutofit lnSpcReduction="10000"/>
          </a:bodyPr>
          <a:lstStyle/>
          <a:p>
            <a:r>
              <a:rPr lang="en-US" sz="2800" dirty="0"/>
              <a:t>Most input types are added like:</a:t>
            </a:r>
          </a:p>
          <a:p>
            <a:pPr lvl="1"/>
            <a:r>
              <a:rPr lang="en-US" sz="2400" dirty="0"/>
              <a:t>&lt;input type="</a:t>
            </a:r>
            <a:r>
              <a:rPr lang="en-US" sz="2400" dirty="0">
                <a:solidFill>
                  <a:srgbClr val="92D050"/>
                </a:solidFill>
              </a:rPr>
              <a:t>type</a:t>
            </a:r>
            <a:r>
              <a:rPr lang="en-US" sz="2400" dirty="0"/>
              <a:t>" </a:t>
            </a:r>
            <a:r>
              <a:rPr lang="en-US" sz="2400" dirty="0" smtClean="0"/>
              <a:t>/&gt;</a:t>
            </a:r>
          </a:p>
          <a:p>
            <a:pPr lvl="2"/>
            <a:r>
              <a:rPr lang="en-US" sz="2200" dirty="0" smtClean="0"/>
              <a:t>i.e. &lt;input type="text" /&gt;</a:t>
            </a:r>
            <a:endParaRPr lang="en-US" sz="2200" dirty="0"/>
          </a:p>
          <a:p>
            <a:r>
              <a:rPr lang="en-US" sz="2600" dirty="0"/>
              <a:t>Some have their own tags:</a:t>
            </a:r>
          </a:p>
          <a:p>
            <a:pPr lvl="1"/>
            <a:r>
              <a:rPr lang="en-US" sz="2400" dirty="0"/>
              <a:t>&lt;</a:t>
            </a:r>
            <a:r>
              <a:rPr lang="en-US" sz="2400" dirty="0" err="1"/>
              <a:t>textarea</a:t>
            </a:r>
            <a:r>
              <a:rPr lang="en-US" sz="2400" dirty="0"/>
              <a:t>&gt;&lt;/</a:t>
            </a:r>
            <a:r>
              <a:rPr lang="en-US" sz="2400" dirty="0" err="1"/>
              <a:t>textarea</a:t>
            </a:r>
            <a:r>
              <a:rPr lang="en-US" sz="2400" dirty="0"/>
              <a:t>&gt;</a:t>
            </a:r>
          </a:p>
          <a:p>
            <a:pPr lvl="1"/>
            <a:r>
              <a:rPr lang="en-US" sz="2400" dirty="0"/>
              <a:t>&lt;select&gt;</a:t>
            </a:r>
            <a:br>
              <a:rPr lang="en-US" sz="2400" dirty="0"/>
            </a:br>
            <a:r>
              <a:rPr lang="en-US" sz="2400" dirty="0"/>
              <a:t>	&lt;option&gt;1&lt;/option&gt;</a:t>
            </a:r>
            <a:br>
              <a:rPr lang="en-US" sz="2400" dirty="0"/>
            </a:br>
            <a:r>
              <a:rPr lang="en-US" sz="2400" dirty="0"/>
              <a:t>	&lt;option&gt;2&lt;/option&gt;</a:t>
            </a:r>
            <a:br>
              <a:rPr lang="en-US" sz="2400" dirty="0"/>
            </a:br>
            <a:r>
              <a:rPr lang="en-US" sz="2400" dirty="0"/>
              <a:t>	&lt;option&gt;3&lt;/option&gt;</a:t>
            </a:r>
            <a:br>
              <a:rPr lang="en-US" sz="2400" dirty="0"/>
            </a:br>
            <a:r>
              <a:rPr lang="en-US" sz="2400" dirty="0" smtClean="0"/>
              <a:t>&lt;/</a:t>
            </a:r>
            <a:r>
              <a:rPr lang="en-US" sz="2400" dirty="0"/>
              <a:t>select&gt;</a:t>
            </a:r>
          </a:p>
        </p:txBody>
      </p:sp>
      <p:sp>
        <p:nvSpPr>
          <p:cNvPr id="4" name="Slide Number Placeholder 3">
            <a:extLst>
              <a:ext uri="{FF2B5EF4-FFF2-40B4-BE49-F238E27FC236}">
                <a16:creationId xmlns:a16="http://schemas.microsoft.com/office/drawing/2014/main" id="{B0C00155-5919-4526-A94E-6FB698377A6A}"/>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23236354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attributes</a:t>
            </a:r>
          </a:p>
        </p:txBody>
      </p:sp>
      <p:sp>
        <p:nvSpPr>
          <p:cNvPr id="3" name="Content Placeholder 2"/>
          <p:cNvSpPr>
            <a:spLocks noGrp="1"/>
          </p:cNvSpPr>
          <p:nvPr>
            <p:ph idx="1"/>
          </p:nvPr>
        </p:nvSpPr>
        <p:spPr/>
        <p:txBody>
          <a:bodyPr>
            <a:normAutofit/>
          </a:bodyPr>
          <a:lstStyle/>
          <a:p>
            <a:r>
              <a:rPr lang="en-US" sz="2800" dirty="0"/>
              <a:t>Name</a:t>
            </a:r>
          </a:p>
          <a:p>
            <a:pPr lvl="1"/>
            <a:r>
              <a:rPr lang="en-US" sz="2600" dirty="0"/>
              <a:t>ID for the input which will help when we get to the JavaScript portion.</a:t>
            </a:r>
          </a:p>
          <a:p>
            <a:r>
              <a:rPr lang="en-US" sz="2800" dirty="0"/>
              <a:t>Value</a:t>
            </a:r>
          </a:p>
          <a:p>
            <a:pPr lvl="1"/>
            <a:r>
              <a:rPr lang="en-US" sz="2600" dirty="0"/>
              <a:t>Text displayed on/in the input.</a:t>
            </a:r>
          </a:p>
          <a:p>
            <a:r>
              <a:rPr lang="en-US" sz="2800" dirty="0"/>
              <a:t>Placeholder</a:t>
            </a:r>
          </a:p>
          <a:p>
            <a:pPr lvl="1"/>
            <a:r>
              <a:rPr lang="en-US" sz="2600" dirty="0"/>
              <a:t>Temporary, descriptive text.</a:t>
            </a:r>
          </a:p>
        </p:txBody>
      </p:sp>
      <p:sp>
        <p:nvSpPr>
          <p:cNvPr id="4" name="Slide Number Placeholder 3">
            <a:extLst>
              <a:ext uri="{FF2B5EF4-FFF2-40B4-BE49-F238E27FC236}">
                <a16:creationId xmlns:a16="http://schemas.microsoft.com/office/drawing/2014/main" id="{B1699FD4-C89F-4DBE-89A5-877A4AD02E15}"/>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2650078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languages</a:t>
            </a:r>
          </a:p>
        </p:txBody>
      </p:sp>
      <p:sp>
        <p:nvSpPr>
          <p:cNvPr id="3" name="Content Placeholder 2"/>
          <p:cNvSpPr>
            <a:spLocks noGrp="1"/>
          </p:cNvSpPr>
          <p:nvPr>
            <p:ph idx="1"/>
          </p:nvPr>
        </p:nvSpPr>
        <p:spPr/>
        <p:txBody>
          <a:bodyPr>
            <a:normAutofit/>
          </a:bodyPr>
          <a:lstStyle/>
          <a:p>
            <a:r>
              <a:rPr lang="en-US" sz="2800" dirty="0"/>
              <a:t>The primary trinity of languages:</a:t>
            </a:r>
          </a:p>
          <a:p>
            <a:pPr lvl="1"/>
            <a:r>
              <a:rPr lang="en-US" sz="2400" dirty="0"/>
              <a:t>HTML5</a:t>
            </a:r>
          </a:p>
          <a:p>
            <a:pPr lvl="1"/>
            <a:r>
              <a:rPr lang="en-US" sz="2400" dirty="0"/>
              <a:t>CSS3</a:t>
            </a:r>
          </a:p>
          <a:p>
            <a:pPr lvl="1"/>
            <a:r>
              <a:rPr lang="en-US" sz="2400" dirty="0"/>
              <a:t>JavaScript</a:t>
            </a:r>
          </a:p>
          <a:p>
            <a:endParaRPr lang="en-US" sz="2600" dirty="0"/>
          </a:p>
          <a:p>
            <a:r>
              <a:rPr lang="en-US" sz="2600" dirty="0"/>
              <a:t>Other languages:</a:t>
            </a:r>
          </a:p>
          <a:p>
            <a:pPr lvl="1"/>
            <a:r>
              <a:rPr lang="en-US" sz="2400" dirty="0"/>
              <a:t>PHP</a:t>
            </a:r>
          </a:p>
          <a:p>
            <a:pPr lvl="1"/>
            <a:r>
              <a:rPr lang="en-US" sz="2400" dirty="0"/>
              <a:t>ASP</a:t>
            </a:r>
          </a:p>
          <a:p>
            <a:endParaRPr lang="en-US" sz="2600" dirty="0"/>
          </a:p>
        </p:txBody>
      </p:sp>
      <p:sp>
        <p:nvSpPr>
          <p:cNvPr id="4" name="Slide Number Placeholder 3">
            <a:extLst>
              <a:ext uri="{FF2B5EF4-FFF2-40B4-BE49-F238E27FC236}">
                <a16:creationId xmlns:a16="http://schemas.microsoft.com/office/drawing/2014/main" id="{56D1E434-3130-43C7-AD12-6ADBFACE8C2C}"/>
              </a:ext>
            </a:extLst>
          </p:cNvPr>
          <p:cNvSpPr>
            <a:spLocks noGrp="1"/>
          </p:cNvSpPr>
          <p:nvPr>
            <p:ph type="sldNum" sz="quarter" idx="12"/>
          </p:nvPr>
        </p:nvSpPr>
        <p:spPr/>
        <p:txBody>
          <a:bodyPr/>
          <a:lstStyle/>
          <a:p>
            <a:fld id="{D57F1E4F-1CFF-5643-939E-02111984F565}" type="slidenum">
              <a:rPr lang="en-US" smtClean="0"/>
              <a:t>4</a:t>
            </a:fld>
            <a:endParaRPr lang="en-US" dirty="0"/>
          </a:p>
        </p:txBody>
      </p:sp>
      <p:pic>
        <p:nvPicPr>
          <p:cNvPr id="1028" name="Picture 4" descr="https://cdn-images-1.medium.com/max/1200/1*QjuXtByLQg0o6E-bB6Uw7A.png">
            <a:extLst>
              <a:ext uri="{FF2B5EF4-FFF2-40B4-BE49-F238E27FC236}">
                <a16:creationId xmlns:a16="http://schemas.microsoft.com/office/drawing/2014/main" id="{2F2EB91B-812E-44C9-93B8-6DF2E1622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303" y="2645214"/>
            <a:ext cx="3259746" cy="191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44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attributes</a:t>
            </a:r>
          </a:p>
        </p:txBody>
      </p:sp>
      <p:sp>
        <p:nvSpPr>
          <p:cNvPr id="3" name="Content Placeholder 2"/>
          <p:cNvSpPr>
            <a:spLocks noGrp="1"/>
          </p:cNvSpPr>
          <p:nvPr>
            <p:ph idx="1"/>
          </p:nvPr>
        </p:nvSpPr>
        <p:spPr/>
        <p:txBody>
          <a:bodyPr>
            <a:normAutofit/>
          </a:bodyPr>
          <a:lstStyle/>
          <a:p>
            <a:r>
              <a:rPr lang="en-US" sz="2800" dirty="0" err="1"/>
              <a:t>Tabindex</a:t>
            </a:r>
            <a:endParaRPr lang="en-US" sz="2800" dirty="0"/>
          </a:p>
          <a:p>
            <a:pPr lvl="1"/>
            <a:r>
              <a:rPr lang="en-US" sz="2600" dirty="0"/>
              <a:t>Gives an order to the elements for users to "tab" through them.</a:t>
            </a:r>
          </a:p>
        </p:txBody>
      </p:sp>
      <p:pic>
        <p:nvPicPr>
          <p:cNvPr id="4" name="Picture 3"/>
          <p:cNvPicPr>
            <a:picLocks noChangeAspect="1"/>
          </p:cNvPicPr>
          <p:nvPr/>
        </p:nvPicPr>
        <p:blipFill>
          <a:blip r:embed="rId2"/>
          <a:stretch>
            <a:fillRect/>
          </a:stretch>
        </p:blipFill>
        <p:spPr>
          <a:xfrm>
            <a:off x="1302214" y="3599254"/>
            <a:ext cx="5762625" cy="1219200"/>
          </a:xfrm>
          <a:prstGeom prst="rect">
            <a:avLst/>
          </a:prstGeom>
        </p:spPr>
      </p:pic>
      <p:pic>
        <p:nvPicPr>
          <p:cNvPr id="5" name="Picture 4"/>
          <p:cNvPicPr>
            <a:picLocks noChangeAspect="1"/>
          </p:cNvPicPr>
          <p:nvPr/>
        </p:nvPicPr>
        <p:blipFill>
          <a:blip r:embed="rId2"/>
          <a:stretch>
            <a:fillRect/>
          </a:stretch>
        </p:blipFill>
        <p:spPr>
          <a:xfrm>
            <a:off x="1302214" y="5331029"/>
            <a:ext cx="5762625" cy="1219200"/>
          </a:xfrm>
          <a:prstGeom prst="rect">
            <a:avLst/>
          </a:prstGeom>
        </p:spPr>
      </p:pic>
      <p:sp>
        <p:nvSpPr>
          <p:cNvPr id="6" name="TextBox 5"/>
          <p:cNvSpPr txBox="1"/>
          <p:nvPr/>
        </p:nvSpPr>
        <p:spPr>
          <a:xfrm>
            <a:off x="2585259" y="3624193"/>
            <a:ext cx="282632" cy="307777"/>
          </a:xfrm>
          <a:prstGeom prst="rect">
            <a:avLst/>
          </a:prstGeom>
          <a:solidFill>
            <a:srgbClr val="FF0000"/>
          </a:solidFill>
        </p:spPr>
        <p:txBody>
          <a:bodyPr wrap="square" rtlCol="0">
            <a:spAutoFit/>
          </a:bodyPr>
          <a:lstStyle/>
          <a:p>
            <a:r>
              <a:rPr lang="en-US" sz="1400" dirty="0">
                <a:solidFill>
                  <a:srgbClr val="FFFF00"/>
                </a:solidFill>
              </a:rPr>
              <a:t>1</a:t>
            </a:r>
          </a:p>
        </p:txBody>
      </p:sp>
      <p:sp>
        <p:nvSpPr>
          <p:cNvPr id="7" name="TextBox 6"/>
          <p:cNvSpPr txBox="1"/>
          <p:nvPr/>
        </p:nvSpPr>
        <p:spPr>
          <a:xfrm>
            <a:off x="2963832" y="3901077"/>
            <a:ext cx="282632" cy="307777"/>
          </a:xfrm>
          <a:prstGeom prst="rect">
            <a:avLst/>
          </a:prstGeom>
          <a:solidFill>
            <a:srgbClr val="FF0000"/>
          </a:solidFill>
        </p:spPr>
        <p:txBody>
          <a:bodyPr wrap="square" rtlCol="0">
            <a:spAutoFit/>
          </a:bodyPr>
          <a:lstStyle/>
          <a:p>
            <a:r>
              <a:rPr lang="en-US" sz="1400" dirty="0">
                <a:solidFill>
                  <a:srgbClr val="FFFF00"/>
                </a:solidFill>
              </a:rPr>
              <a:t>2</a:t>
            </a:r>
          </a:p>
        </p:txBody>
      </p:sp>
      <p:sp>
        <p:nvSpPr>
          <p:cNvPr id="8" name="TextBox 7"/>
          <p:cNvSpPr txBox="1"/>
          <p:nvPr/>
        </p:nvSpPr>
        <p:spPr>
          <a:xfrm>
            <a:off x="5314604" y="3624193"/>
            <a:ext cx="282632" cy="307777"/>
          </a:xfrm>
          <a:prstGeom prst="rect">
            <a:avLst/>
          </a:prstGeom>
          <a:solidFill>
            <a:srgbClr val="FF0000"/>
          </a:solidFill>
        </p:spPr>
        <p:txBody>
          <a:bodyPr wrap="square" rtlCol="0">
            <a:spAutoFit/>
          </a:bodyPr>
          <a:lstStyle/>
          <a:p>
            <a:r>
              <a:rPr lang="en-US" sz="1400" dirty="0">
                <a:solidFill>
                  <a:srgbClr val="FFFF00"/>
                </a:solidFill>
              </a:rPr>
              <a:t>3</a:t>
            </a:r>
          </a:p>
        </p:txBody>
      </p:sp>
      <p:sp>
        <p:nvSpPr>
          <p:cNvPr id="9" name="TextBox 8"/>
          <p:cNvSpPr txBox="1"/>
          <p:nvPr/>
        </p:nvSpPr>
        <p:spPr>
          <a:xfrm>
            <a:off x="5693177" y="3901077"/>
            <a:ext cx="282632" cy="307777"/>
          </a:xfrm>
          <a:prstGeom prst="rect">
            <a:avLst/>
          </a:prstGeom>
          <a:solidFill>
            <a:srgbClr val="FF0000"/>
          </a:solidFill>
        </p:spPr>
        <p:txBody>
          <a:bodyPr wrap="square" rtlCol="0">
            <a:spAutoFit/>
          </a:bodyPr>
          <a:lstStyle/>
          <a:p>
            <a:r>
              <a:rPr lang="en-US" sz="1400" dirty="0">
                <a:solidFill>
                  <a:srgbClr val="FFFF00"/>
                </a:solidFill>
              </a:rPr>
              <a:t>4</a:t>
            </a:r>
          </a:p>
        </p:txBody>
      </p:sp>
      <p:sp>
        <p:nvSpPr>
          <p:cNvPr id="11" name="TextBox 10"/>
          <p:cNvSpPr txBox="1"/>
          <p:nvPr/>
        </p:nvSpPr>
        <p:spPr>
          <a:xfrm>
            <a:off x="1847151" y="4450384"/>
            <a:ext cx="282632" cy="307777"/>
          </a:xfrm>
          <a:prstGeom prst="rect">
            <a:avLst/>
          </a:prstGeom>
          <a:solidFill>
            <a:srgbClr val="FF0000"/>
          </a:solidFill>
        </p:spPr>
        <p:txBody>
          <a:bodyPr wrap="square" rtlCol="0">
            <a:spAutoFit/>
          </a:bodyPr>
          <a:lstStyle/>
          <a:p>
            <a:r>
              <a:rPr lang="en-US" sz="1400" dirty="0">
                <a:solidFill>
                  <a:srgbClr val="FFFF00"/>
                </a:solidFill>
              </a:rPr>
              <a:t>5</a:t>
            </a:r>
          </a:p>
        </p:txBody>
      </p:sp>
      <p:sp>
        <p:nvSpPr>
          <p:cNvPr id="12" name="TextBox 11"/>
          <p:cNvSpPr txBox="1"/>
          <p:nvPr/>
        </p:nvSpPr>
        <p:spPr>
          <a:xfrm>
            <a:off x="3654770" y="4813132"/>
            <a:ext cx="715260" cy="523220"/>
          </a:xfrm>
          <a:prstGeom prst="rect">
            <a:avLst/>
          </a:prstGeom>
          <a:noFill/>
        </p:spPr>
        <p:txBody>
          <a:bodyPr wrap="none" rtlCol="0">
            <a:spAutoFit/>
          </a:bodyPr>
          <a:lstStyle/>
          <a:p>
            <a:r>
              <a:rPr lang="en-US" sz="2800" dirty="0">
                <a:solidFill>
                  <a:srgbClr val="FFFF00"/>
                </a:solidFill>
              </a:rPr>
              <a:t>OR</a:t>
            </a:r>
          </a:p>
        </p:txBody>
      </p:sp>
      <p:sp>
        <p:nvSpPr>
          <p:cNvPr id="13" name="TextBox 12"/>
          <p:cNvSpPr txBox="1"/>
          <p:nvPr/>
        </p:nvSpPr>
        <p:spPr>
          <a:xfrm>
            <a:off x="2585259" y="5361807"/>
            <a:ext cx="282632" cy="307777"/>
          </a:xfrm>
          <a:prstGeom prst="rect">
            <a:avLst/>
          </a:prstGeom>
          <a:solidFill>
            <a:srgbClr val="FF0000"/>
          </a:solidFill>
        </p:spPr>
        <p:txBody>
          <a:bodyPr wrap="square" rtlCol="0">
            <a:spAutoFit/>
          </a:bodyPr>
          <a:lstStyle/>
          <a:p>
            <a:r>
              <a:rPr lang="en-US" sz="1400" dirty="0">
                <a:solidFill>
                  <a:srgbClr val="FFFF00"/>
                </a:solidFill>
              </a:rPr>
              <a:t>1</a:t>
            </a:r>
          </a:p>
        </p:txBody>
      </p:sp>
      <p:sp>
        <p:nvSpPr>
          <p:cNvPr id="14" name="TextBox 13"/>
          <p:cNvSpPr txBox="1"/>
          <p:nvPr/>
        </p:nvSpPr>
        <p:spPr>
          <a:xfrm>
            <a:off x="2963832" y="5638691"/>
            <a:ext cx="282632" cy="307777"/>
          </a:xfrm>
          <a:prstGeom prst="rect">
            <a:avLst/>
          </a:prstGeom>
          <a:solidFill>
            <a:srgbClr val="FF0000"/>
          </a:solidFill>
        </p:spPr>
        <p:txBody>
          <a:bodyPr wrap="square" rtlCol="0">
            <a:spAutoFit/>
          </a:bodyPr>
          <a:lstStyle/>
          <a:p>
            <a:r>
              <a:rPr lang="en-US" sz="1400" dirty="0">
                <a:solidFill>
                  <a:srgbClr val="FFFF00"/>
                </a:solidFill>
              </a:rPr>
              <a:t>3</a:t>
            </a:r>
          </a:p>
        </p:txBody>
      </p:sp>
      <p:sp>
        <p:nvSpPr>
          <p:cNvPr id="15" name="TextBox 14"/>
          <p:cNvSpPr txBox="1"/>
          <p:nvPr/>
        </p:nvSpPr>
        <p:spPr>
          <a:xfrm>
            <a:off x="5314604" y="5361807"/>
            <a:ext cx="282632" cy="307777"/>
          </a:xfrm>
          <a:prstGeom prst="rect">
            <a:avLst/>
          </a:prstGeom>
          <a:solidFill>
            <a:srgbClr val="FF0000"/>
          </a:solidFill>
        </p:spPr>
        <p:txBody>
          <a:bodyPr wrap="square" rtlCol="0">
            <a:spAutoFit/>
          </a:bodyPr>
          <a:lstStyle/>
          <a:p>
            <a:r>
              <a:rPr lang="en-US" sz="1400" dirty="0">
                <a:solidFill>
                  <a:srgbClr val="FFFF00"/>
                </a:solidFill>
              </a:rPr>
              <a:t>2</a:t>
            </a:r>
          </a:p>
        </p:txBody>
      </p:sp>
      <p:sp>
        <p:nvSpPr>
          <p:cNvPr id="16" name="TextBox 15"/>
          <p:cNvSpPr txBox="1"/>
          <p:nvPr/>
        </p:nvSpPr>
        <p:spPr>
          <a:xfrm>
            <a:off x="5693177" y="5638691"/>
            <a:ext cx="282632" cy="307777"/>
          </a:xfrm>
          <a:prstGeom prst="rect">
            <a:avLst/>
          </a:prstGeom>
          <a:solidFill>
            <a:srgbClr val="FF0000"/>
          </a:solidFill>
        </p:spPr>
        <p:txBody>
          <a:bodyPr wrap="square" rtlCol="0">
            <a:spAutoFit/>
          </a:bodyPr>
          <a:lstStyle/>
          <a:p>
            <a:r>
              <a:rPr lang="en-US" sz="1400" dirty="0">
                <a:solidFill>
                  <a:srgbClr val="FFFF00"/>
                </a:solidFill>
              </a:rPr>
              <a:t>4</a:t>
            </a:r>
          </a:p>
        </p:txBody>
      </p:sp>
      <p:sp>
        <p:nvSpPr>
          <p:cNvPr id="17" name="TextBox 16"/>
          <p:cNvSpPr txBox="1"/>
          <p:nvPr/>
        </p:nvSpPr>
        <p:spPr>
          <a:xfrm>
            <a:off x="1847151" y="6187998"/>
            <a:ext cx="282632" cy="307777"/>
          </a:xfrm>
          <a:prstGeom prst="rect">
            <a:avLst/>
          </a:prstGeom>
          <a:solidFill>
            <a:srgbClr val="FF0000"/>
          </a:solidFill>
        </p:spPr>
        <p:txBody>
          <a:bodyPr wrap="square" rtlCol="0">
            <a:spAutoFit/>
          </a:bodyPr>
          <a:lstStyle/>
          <a:p>
            <a:r>
              <a:rPr lang="en-US" sz="1400" dirty="0">
                <a:solidFill>
                  <a:srgbClr val="FFFF00"/>
                </a:solidFill>
              </a:rPr>
              <a:t>5</a:t>
            </a:r>
          </a:p>
        </p:txBody>
      </p:sp>
      <p:sp>
        <p:nvSpPr>
          <p:cNvPr id="10" name="Slide Number Placeholder 9">
            <a:extLst>
              <a:ext uri="{FF2B5EF4-FFF2-40B4-BE49-F238E27FC236}">
                <a16:creationId xmlns:a16="http://schemas.microsoft.com/office/drawing/2014/main" id="{EDEB9899-C5C0-4217-9A31-99F62BB11D26}"/>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35464149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normAutofit/>
          </a:bodyPr>
          <a:lstStyle/>
          <a:p>
            <a:r>
              <a:rPr lang="en-US" sz="2800" dirty="0"/>
              <a:t>Labels are often placed beside or above each of the input fields to indicate the purpose of that field.</a:t>
            </a:r>
          </a:p>
          <a:p>
            <a:r>
              <a:rPr lang="en-US" sz="2800" dirty="0"/>
              <a:t>When you click a label, the associated field becomes </a:t>
            </a:r>
            <a:r>
              <a:rPr lang="en-US" sz="2800" dirty="0">
                <a:solidFill>
                  <a:srgbClr val="92D050"/>
                </a:solidFill>
              </a:rPr>
              <a:t>focused</a:t>
            </a:r>
            <a:r>
              <a:rPr lang="en-US" sz="2800" dirty="0"/>
              <a:t>.</a:t>
            </a:r>
          </a:p>
          <a:p>
            <a:r>
              <a:rPr lang="en-US" sz="2600" dirty="0"/>
              <a:t>Focus means the field is activated so that the user can begin typing it in, or for other input types, it may mean selecting a radio button or checkbox.</a:t>
            </a:r>
          </a:p>
        </p:txBody>
      </p:sp>
      <p:sp>
        <p:nvSpPr>
          <p:cNvPr id="4" name="Slide Number Placeholder 3">
            <a:extLst>
              <a:ext uri="{FF2B5EF4-FFF2-40B4-BE49-F238E27FC236}">
                <a16:creationId xmlns:a16="http://schemas.microsoft.com/office/drawing/2014/main" id="{5C40DBA6-392D-42E4-A701-77C0F1E3EBDE}"/>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39273194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normAutofit/>
          </a:bodyPr>
          <a:lstStyle/>
          <a:p>
            <a:r>
              <a:rPr lang="en-US" sz="2800" dirty="0"/>
              <a:t>Link a label to an input field using the </a:t>
            </a:r>
            <a:r>
              <a:rPr lang="en-US" sz="2800" dirty="0">
                <a:solidFill>
                  <a:srgbClr val="92D050"/>
                </a:solidFill>
              </a:rPr>
              <a:t>for</a:t>
            </a:r>
            <a:r>
              <a:rPr lang="en-US" sz="2800" dirty="0"/>
              <a:t> attribute and referencing the field by its ID attribute.</a:t>
            </a:r>
          </a:p>
          <a:p>
            <a:endParaRPr lang="en-US" sz="2800" dirty="0"/>
          </a:p>
          <a:p>
            <a:endParaRPr lang="en-US" sz="2800" dirty="0"/>
          </a:p>
          <a:p>
            <a:r>
              <a:rPr lang="en-US" sz="2800" dirty="0"/>
              <a:t>Clicking a label for a radio button selects that button.</a:t>
            </a:r>
            <a:endParaRPr lang="en-US" sz="2600" dirty="0"/>
          </a:p>
        </p:txBody>
      </p:sp>
      <p:grpSp>
        <p:nvGrpSpPr>
          <p:cNvPr id="8" name="Group 7"/>
          <p:cNvGrpSpPr/>
          <p:nvPr/>
        </p:nvGrpSpPr>
        <p:grpSpPr>
          <a:xfrm>
            <a:off x="1285706" y="3574749"/>
            <a:ext cx="3253043" cy="381216"/>
            <a:chOff x="1120548" y="2732549"/>
            <a:chExt cx="4914492" cy="575917"/>
          </a:xfrm>
        </p:grpSpPr>
        <p:pic>
          <p:nvPicPr>
            <p:cNvPr id="4" name="Picture 3"/>
            <p:cNvPicPr>
              <a:picLocks noChangeAspect="1"/>
            </p:cNvPicPr>
            <p:nvPr/>
          </p:nvPicPr>
          <p:blipFill>
            <a:blip r:embed="rId2"/>
            <a:stretch>
              <a:fillRect/>
            </a:stretch>
          </p:blipFill>
          <p:spPr>
            <a:xfrm>
              <a:off x="1120548" y="2732549"/>
              <a:ext cx="4914492" cy="575917"/>
            </a:xfrm>
            <a:prstGeom prst="rect">
              <a:avLst/>
            </a:prstGeom>
          </p:spPr>
        </p:pic>
        <p:cxnSp>
          <p:nvCxnSpPr>
            <p:cNvPr id="6" name="Straight Connector 5"/>
            <p:cNvCxnSpPr/>
            <p:nvPr/>
          </p:nvCxnSpPr>
          <p:spPr>
            <a:xfrm>
              <a:off x="2310938" y="2978942"/>
              <a:ext cx="1113905" cy="0"/>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4516582" y="3181219"/>
              <a:ext cx="1113905" cy="0"/>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grpSp>
      <p:pic>
        <p:nvPicPr>
          <p:cNvPr id="9" name="Picture 8"/>
          <p:cNvPicPr>
            <a:picLocks noChangeAspect="1"/>
          </p:cNvPicPr>
          <p:nvPr/>
        </p:nvPicPr>
        <p:blipFill rotWithShape="1">
          <a:blip r:embed="rId3"/>
          <a:srcRect b="22442"/>
          <a:stretch/>
        </p:blipFill>
        <p:spPr>
          <a:xfrm>
            <a:off x="4893431" y="3578549"/>
            <a:ext cx="2554774" cy="377416"/>
          </a:xfrm>
          <a:prstGeom prst="rect">
            <a:avLst/>
          </a:prstGeom>
        </p:spPr>
      </p:pic>
      <p:pic>
        <p:nvPicPr>
          <p:cNvPr id="10" name="Picture 9"/>
          <p:cNvPicPr>
            <a:picLocks noChangeAspect="1"/>
          </p:cNvPicPr>
          <p:nvPr/>
        </p:nvPicPr>
        <p:blipFill>
          <a:blip r:embed="rId4"/>
          <a:stretch>
            <a:fillRect/>
          </a:stretch>
        </p:blipFill>
        <p:spPr>
          <a:xfrm>
            <a:off x="1285706" y="5697126"/>
            <a:ext cx="3533775" cy="714375"/>
          </a:xfrm>
          <a:prstGeom prst="rect">
            <a:avLst/>
          </a:prstGeom>
        </p:spPr>
      </p:pic>
      <p:pic>
        <p:nvPicPr>
          <p:cNvPr id="11" name="Picture 10"/>
          <p:cNvPicPr>
            <a:picLocks noChangeAspect="1"/>
          </p:cNvPicPr>
          <p:nvPr/>
        </p:nvPicPr>
        <p:blipFill>
          <a:blip r:embed="rId5"/>
          <a:stretch>
            <a:fillRect/>
          </a:stretch>
        </p:blipFill>
        <p:spPr>
          <a:xfrm>
            <a:off x="5277487" y="5688899"/>
            <a:ext cx="1857154" cy="420955"/>
          </a:xfrm>
          <a:prstGeom prst="rect">
            <a:avLst/>
          </a:prstGeom>
        </p:spPr>
      </p:pic>
      <p:sp>
        <p:nvSpPr>
          <p:cNvPr id="5" name="Slide Number Placeholder 4">
            <a:extLst>
              <a:ext uri="{FF2B5EF4-FFF2-40B4-BE49-F238E27FC236}">
                <a16:creationId xmlns:a16="http://schemas.microsoft.com/office/drawing/2014/main" id="{9A3B21CA-21D1-42CA-8C0E-FE1EB8FC2827}"/>
              </a:ext>
            </a:extLst>
          </p:cNvPr>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11530999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Captcha</a:t>
            </a:r>
          </a:p>
        </p:txBody>
      </p:sp>
      <p:sp>
        <p:nvSpPr>
          <p:cNvPr id="3" name="Content Placeholder 2"/>
          <p:cNvSpPr>
            <a:spLocks noGrp="1"/>
          </p:cNvSpPr>
          <p:nvPr>
            <p:ph idx="1"/>
          </p:nvPr>
        </p:nvSpPr>
        <p:spPr/>
        <p:txBody>
          <a:bodyPr>
            <a:normAutofit/>
          </a:bodyPr>
          <a:lstStyle/>
          <a:p>
            <a:r>
              <a:rPr lang="en-US" sz="2800" dirty="0"/>
              <a:t>Prevents bots from automatically filling out your web forms!</a:t>
            </a:r>
          </a:p>
          <a:p>
            <a:r>
              <a:rPr lang="en-US" sz="2800" dirty="0"/>
              <a:t>Include something that</a:t>
            </a:r>
            <a:br>
              <a:rPr lang="en-US" sz="2800" dirty="0"/>
            </a:br>
            <a:r>
              <a:rPr lang="en-US" sz="2800" dirty="0"/>
              <a:t>only a human can answer.</a:t>
            </a:r>
          </a:p>
          <a:p>
            <a:r>
              <a:rPr lang="en-US" sz="2800" dirty="0"/>
              <a:t>Some sites have a simple</a:t>
            </a:r>
            <a:br>
              <a:rPr lang="en-US" sz="2800" dirty="0"/>
            </a:br>
            <a:r>
              <a:rPr lang="en-US" sz="2800" dirty="0"/>
              <a:t>math question or ask you</a:t>
            </a:r>
            <a:br>
              <a:rPr lang="en-US" sz="2800" dirty="0"/>
            </a:br>
            <a:r>
              <a:rPr lang="en-US" sz="2800" dirty="0"/>
              <a:t>to type a word (i.e. the current month)</a:t>
            </a:r>
          </a:p>
          <a:p>
            <a:endParaRPr lang="en-US" sz="2600" dirty="0"/>
          </a:p>
        </p:txBody>
      </p:sp>
      <p:pic>
        <p:nvPicPr>
          <p:cNvPr id="1026" name="Picture 2" descr="https://cdn.vox-cdn.com/thumbor/DUP2JhIEkY0yvu0RLcy34ipj6Z0=/0x0:1200x808/1200x800/filters:focal(475x111:667x303)/cdn.vox-cdn.com/uploads/chorus_image/image/55061015/wall_ecover.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624" y="2759826"/>
            <a:ext cx="3017519" cy="201167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29372A4-67F3-4C07-BFE0-F144F760ECB1}"/>
              </a:ext>
            </a:extLst>
          </p:cNvPr>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8603069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Captcha</a:t>
            </a:r>
          </a:p>
        </p:txBody>
      </p:sp>
      <p:sp>
        <p:nvSpPr>
          <p:cNvPr id="3" name="Content Placeholder 2"/>
          <p:cNvSpPr>
            <a:spLocks noGrp="1"/>
          </p:cNvSpPr>
          <p:nvPr>
            <p:ph idx="1"/>
          </p:nvPr>
        </p:nvSpPr>
        <p:spPr/>
        <p:txBody>
          <a:bodyPr>
            <a:normAutofit/>
          </a:bodyPr>
          <a:lstStyle/>
          <a:p>
            <a:r>
              <a:rPr lang="en-US" sz="2800" dirty="0"/>
              <a:t>Those can be sufficient for low-key websites but bot programmers may catch on to those questions.</a:t>
            </a:r>
          </a:p>
          <a:p>
            <a:r>
              <a:rPr lang="en-US" sz="2800" dirty="0"/>
              <a:t>Bigger sites often have more complex captchas like this:</a:t>
            </a:r>
          </a:p>
          <a:p>
            <a:endParaRPr lang="en-US" sz="2600" dirty="0"/>
          </a:p>
        </p:txBody>
      </p:sp>
      <p:pic>
        <p:nvPicPr>
          <p:cNvPr id="2050" name="Picture 2" descr="https://www.lifewire.com/thmb/vY_4Fz-mzkObfBuKZ0-AbkvhR8w=/768x0/filters:no_upscale():max_bytes(150000):strip_icc()/captcha2-582d29295f9b58d5b1a6a2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328" y="4599001"/>
            <a:ext cx="4316397" cy="184908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AA1D561-DE98-4D12-9F5D-2843A7FD910B}"/>
              </a:ext>
            </a:extLst>
          </p:cNvPr>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18337734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Captcha</a:t>
            </a:r>
          </a:p>
        </p:txBody>
      </p:sp>
      <p:sp>
        <p:nvSpPr>
          <p:cNvPr id="3" name="Content Placeholder 2"/>
          <p:cNvSpPr>
            <a:spLocks noGrp="1"/>
          </p:cNvSpPr>
          <p:nvPr>
            <p:ph idx="1"/>
          </p:nvPr>
        </p:nvSpPr>
        <p:spPr/>
        <p:txBody>
          <a:bodyPr>
            <a:normAutofit/>
          </a:bodyPr>
          <a:lstStyle/>
          <a:p>
            <a:r>
              <a:rPr lang="en-US" sz="2800" dirty="0"/>
              <a:t>Google's </a:t>
            </a:r>
            <a:r>
              <a:rPr lang="en-US" sz="2800" dirty="0" err="1"/>
              <a:t>reCaptcha</a:t>
            </a:r>
            <a:r>
              <a:rPr lang="en-US" sz="2800" dirty="0"/>
              <a:t> is another popular method.</a:t>
            </a:r>
          </a:p>
          <a:p>
            <a:endParaRPr lang="en-US" sz="2800" dirty="0"/>
          </a:p>
          <a:p>
            <a:endParaRPr lang="en-US" sz="2800" dirty="0"/>
          </a:p>
          <a:p>
            <a:r>
              <a:rPr lang="en-US" sz="2800" dirty="0"/>
              <a:t>Sometimes it will ask you</a:t>
            </a:r>
            <a:br>
              <a:rPr lang="en-US" sz="2800" dirty="0"/>
            </a:br>
            <a:r>
              <a:rPr lang="en-US" sz="2800" dirty="0"/>
              <a:t>to select images that</a:t>
            </a:r>
            <a:br>
              <a:rPr lang="en-US" sz="2800" dirty="0"/>
            </a:br>
            <a:r>
              <a:rPr lang="en-US" sz="2800" dirty="0"/>
              <a:t>contain a certain item.</a:t>
            </a:r>
          </a:p>
          <a:p>
            <a:r>
              <a:rPr lang="en-US" sz="2800" dirty="0"/>
              <a:t>Very hard for bots to get in!</a:t>
            </a:r>
          </a:p>
          <a:p>
            <a:endParaRPr lang="en-US" sz="2600" dirty="0"/>
          </a:p>
        </p:txBody>
      </p:sp>
      <p:pic>
        <p:nvPicPr>
          <p:cNvPr id="3074" name="Picture 2" descr="https://www.icontrolwp.com/newwp/wp-content/uploads/2016/02/shield_wordpress_google_recaptcha_v2_example.png"/>
          <p:cNvPicPr>
            <a:picLocks noChangeAspect="1" noChangeArrowheads="1"/>
          </p:cNvPicPr>
          <p:nvPr/>
        </p:nvPicPr>
        <p:blipFill rotWithShape="1">
          <a:blip r:embed="rId2">
            <a:extLst>
              <a:ext uri="{28A0092B-C50C-407E-A947-70E740481C1C}">
                <a14:useLocalDpi xmlns:a14="http://schemas.microsoft.com/office/drawing/2010/main" val="0"/>
              </a:ext>
            </a:extLst>
          </a:blip>
          <a:srcRect l="16921" t="10968" r="20606" b="7967"/>
          <a:stretch/>
        </p:blipFill>
        <p:spPr bwMode="auto">
          <a:xfrm>
            <a:off x="6026727" y="2534501"/>
            <a:ext cx="3000895" cy="39255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cmnty.com/support/wp-content/uploads/2017/07/nocaptcha.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60704" y="3068935"/>
            <a:ext cx="4083707" cy="102092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1C4C348-2075-4DEA-A3EF-BB158B966B8D}"/>
              </a:ext>
            </a:extLst>
          </p:cNvPr>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26747695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validation</a:t>
            </a:r>
          </a:p>
        </p:txBody>
      </p:sp>
      <p:sp>
        <p:nvSpPr>
          <p:cNvPr id="3" name="Content Placeholder 2"/>
          <p:cNvSpPr>
            <a:spLocks noGrp="1"/>
          </p:cNvSpPr>
          <p:nvPr>
            <p:ph idx="1"/>
          </p:nvPr>
        </p:nvSpPr>
        <p:spPr/>
        <p:txBody>
          <a:bodyPr>
            <a:normAutofit/>
          </a:bodyPr>
          <a:lstStyle/>
          <a:p>
            <a:r>
              <a:rPr lang="en-US" sz="2800" dirty="0"/>
              <a:t>Some fields (inputs) are required while some may be optional.</a:t>
            </a:r>
          </a:p>
          <a:p>
            <a:r>
              <a:rPr lang="en-US" sz="2800" dirty="0"/>
              <a:t>It should be clear to the user which are required. Asterisks (*) are often used to indicate required fields.</a:t>
            </a:r>
          </a:p>
          <a:p>
            <a:r>
              <a:rPr lang="en-US" sz="2800" dirty="0"/>
              <a:t>Only make inputs required if you really require that info! People usually don't like entering tons of information unless it's necessary.</a:t>
            </a:r>
          </a:p>
        </p:txBody>
      </p:sp>
      <p:sp>
        <p:nvSpPr>
          <p:cNvPr id="4" name="Slide Number Placeholder 3">
            <a:extLst>
              <a:ext uri="{FF2B5EF4-FFF2-40B4-BE49-F238E27FC236}">
                <a16:creationId xmlns:a16="http://schemas.microsoft.com/office/drawing/2014/main" id="{C5BE7F06-77D9-4A2A-BA31-B208E830DCCF}"/>
              </a:ext>
            </a:extLst>
          </p:cNvPr>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15815899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validation</a:t>
            </a:r>
          </a:p>
        </p:txBody>
      </p:sp>
      <p:pic>
        <p:nvPicPr>
          <p:cNvPr id="6" name="Picture 5"/>
          <p:cNvPicPr>
            <a:picLocks noChangeAspect="1"/>
          </p:cNvPicPr>
          <p:nvPr/>
        </p:nvPicPr>
        <p:blipFill>
          <a:blip r:embed="rId2"/>
          <a:stretch>
            <a:fillRect/>
          </a:stretch>
        </p:blipFill>
        <p:spPr>
          <a:xfrm>
            <a:off x="700087" y="1748473"/>
            <a:ext cx="7762875" cy="4486275"/>
          </a:xfrm>
          <a:prstGeom prst="rect">
            <a:avLst/>
          </a:prstGeom>
        </p:spPr>
      </p:pic>
      <p:sp>
        <p:nvSpPr>
          <p:cNvPr id="3" name="Slide Number Placeholder 2">
            <a:extLst>
              <a:ext uri="{FF2B5EF4-FFF2-40B4-BE49-F238E27FC236}">
                <a16:creationId xmlns:a16="http://schemas.microsoft.com/office/drawing/2014/main" id="{67503B6B-A9DA-4666-A383-2FC31807836C}"/>
              </a:ext>
            </a:extLst>
          </p:cNvPr>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41006602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validation</a:t>
            </a:r>
          </a:p>
        </p:txBody>
      </p:sp>
      <p:sp>
        <p:nvSpPr>
          <p:cNvPr id="3" name="Content Placeholder 2"/>
          <p:cNvSpPr>
            <a:spLocks noGrp="1"/>
          </p:cNvSpPr>
          <p:nvPr>
            <p:ph idx="1"/>
          </p:nvPr>
        </p:nvSpPr>
        <p:spPr/>
        <p:txBody>
          <a:bodyPr>
            <a:normAutofit/>
          </a:bodyPr>
          <a:lstStyle/>
          <a:p>
            <a:r>
              <a:rPr lang="en-US" sz="2800" dirty="0"/>
              <a:t>Now the users can see which fields are required, but how do we enforce it?</a:t>
            </a:r>
          </a:p>
          <a:p>
            <a:pPr lvl="1"/>
            <a:r>
              <a:rPr lang="en-US" sz="2600" dirty="0"/>
              <a:t>The </a:t>
            </a:r>
            <a:r>
              <a:rPr lang="en-US" sz="2600" dirty="0" smtClean="0">
                <a:solidFill>
                  <a:srgbClr val="92D050"/>
                </a:solidFill>
              </a:rPr>
              <a:t>required</a:t>
            </a:r>
            <a:r>
              <a:rPr lang="en-US" sz="2600" dirty="0" smtClean="0"/>
              <a:t> </a:t>
            </a:r>
            <a:r>
              <a:rPr lang="en-US" sz="2600" dirty="0"/>
              <a:t>attribute.</a:t>
            </a:r>
          </a:p>
          <a:p>
            <a:pPr lvl="1"/>
            <a:r>
              <a:rPr lang="en-US" sz="2600" dirty="0"/>
              <a:t>Look what happens when you push Enter without </a:t>
            </a:r>
            <a:r>
              <a:rPr lang="en-US" sz="2600" dirty="0" smtClean="0"/>
              <a:t>typing in </a:t>
            </a:r>
            <a:r>
              <a:rPr lang="en-US" sz="2600" dirty="0"/>
              <a:t>a university.</a:t>
            </a:r>
          </a:p>
        </p:txBody>
      </p:sp>
      <p:pic>
        <p:nvPicPr>
          <p:cNvPr id="4" name="Picture 3"/>
          <p:cNvPicPr>
            <a:picLocks noChangeAspect="1"/>
          </p:cNvPicPr>
          <p:nvPr/>
        </p:nvPicPr>
        <p:blipFill>
          <a:blip r:embed="rId2"/>
          <a:stretch>
            <a:fillRect/>
          </a:stretch>
        </p:blipFill>
        <p:spPr>
          <a:xfrm>
            <a:off x="955090" y="5276850"/>
            <a:ext cx="6456873" cy="1379137"/>
          </a:xfrm>
          <a:prstGeom prst="rect">
            <a:avLst/>
          </a:prstGeom>
        </p:spPr>
      </p:pic>
      <p:sp>
        <p:nvSpPr>
          <p:cNvPr id="5" name="Slide Number Placeholder 4">
            <a:extLst>
              <a:ext uri="{FF2B5EF4-FFF2-40B4-BE49-F238E27FC236}">
                <a16:creationId xmlns:a16="http://schemas.microsoft.com/office/drawing/2014/main" id="{D630D718-C98E-4F3F-9AE3-C307440E6004}"/>
              </a:ext>
            </a:extLst>
          </p:cNvPr>
          <p:cNvSpPr>
            <a:spLocks noGrp="1"/>
          </p:cNvSpPr>
          <p:nvPr>
            <p:ph type="sldNum" sz="quarter" idx="12"/>
          </p:nvPr>
        </p:nvSpPr>
        <p:spPr/>
        <p:txBody>
          <a:bodyPr/>
          <a:lstStyle/>
          <a:p>
            <a:fld id="{D57F1E4F-1CFF-5643-939E-02111984F565}" type="slidenum">
              <a:rPr lang="en-US" smtClean="0"/>
              <a:t>48</a:t>
            </a:fld>
            <a:endParaRPr lang="en-US" dirty="0"/>
          </a:p>
        </p:txBody>
      </p:sp>
    </p:spTree>
    <p:extLst>
      <p:ext uri="{BB962C8B-B14F-4D97-AF65-F5344CB8AC3E}">
        <p14:creationId xmlns:p14="http://schemas.microsoft.com/office/powerpoint/2010/main" val="31710607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validation</a:t>
            </a:r>
          </a:p>
        </p:txBody>
      </p:sp>
      <p:sp>
        <p:nvSpPr>
          <p:cNvPr id="3" name="Content Placeholder 2"/>
          <p:cNvSpPr>
            <a:spLocks noGrp="1"/>
          </p:cNvSpPr>
          <p:nvPr>
            <p:ph idx="1"/>
          </p:nvPr>
        </p:nvSpPr>
        <p:spPr/>
        <p:txBody>
          <a:bodyPr>
            <a:normAutofit/>
          </a:bodyPr>
          <a:lstStyle/>
          <a:p>
            <a:r>
              <a:rPr lang="en-US" sz="2800" dirty="0"/>
              <a:t>What else might need to be validated?</a:t>
            </a:r>
          </a:p>
          <a:p>
            <a:r>
              <a:rPr lang="en-US" sz="2800" dirty="0"/>
              <a:t>What happens if the user's input doesn't match what is expected?</a:t>
            </a:r>
          </a:p>
          <a:p>
            <a:pPr lvl="1"/>
            <a:r>
              <a:rPr lang="en-US" sz="2400" dirty="0"/>
              <a:t>i.e. They need to enter a 4-digit PIN but enter 5 numbers. Or 3 numbers.</a:t>
            </a:r>
          </a:p>
          <a:p>
            <a:pPr lvl="1"/>
            <a:r>
              <a:rPr lang="en-US" sz="2400" dirty="0"/>
              <a:t>i.e. They need to enter their name but enter a number.</a:t>
            </a:r>
          </a:p>
        </p:txBody>
      </p:sp>
      <p:sp>
        <p:nvSpPr>
          <p:cNvPr id="4" name="Slide Number Placeholder 3">
            <a:extLst>
              <a:ext uri="{FF2B5EF4-FFF2-40B4-BE49-F238E27FC236}">
                <a16:creationId xmlns:a16="http://schemas.microsoft.com/office/drawing/2014/main" id="{8A665DA8-C229-47B2-A9E0-38E71E1E01B2}"/>
              </a:ext>
            </a:extLst>
          </p:cNvPr>
          <p:cNvSpPr>
            <a:spLocks noGrp="1"/>
          </p:cNvSpPr>
          <p:nvPr>
            <p:ph type="sldNum" sz="quarter" idx="12"/>
          </p:nvPr>
        </p:nvSpPr>
        <p:spPr/>
        <p:txBody>
          <a:bodyPr/>
          <a:lstStyle/>
          <a:p>
            <a:fld id="{D57F1E4F-1CFF-5643-939E-02111984F565}" type="slidenum">
              <a:rPr lang="en-US" smtClean="0"/>
              <a:t>49</a:t>
            </a:fld>
            <a:endParaRPr lang="en-US" dirty="0"/>
          </a:p>
        </p:txBody>
      </p:sp>
    </p:spTree>
    <p:extLst>
      <p:ext uri="{BB962C8B-B14F-4D97-AF65-F5344CB8AC3E}">
        <p14:creationId xmlns:p14="http://schemas.microsoft.com/office/powerpoint/2010/main" val="930592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p>
        </p:txBody>
      </p:sp>
      <p:sp>
        <p:nvSpPr>
          <p:cNvPr id="3" name="Content Placeholder 2"/>
          <p:cNvSpPr>
            <a:spLocks noGrp="1"/>
          </p:cNvSpPr>
          <p:nvPr>
            <p:ph idx="1"/>
          </p:nvPr>
        </p:nvSpPr>
        <p:spPr/>
        <p:txBody>
          <a:bodyPr>
            <a:normAutofit/>
          </a:bodyPr>
          <a:lstStyle/>
          <a:p>
            <a:r>
              <a:rPr lang="en-US" sz="2800" dirty="0"/>
              <a:t>HTML: Hypertext Markup Language.</a:t>
            </a:r>
          </a:p>
          <a:p>
            <a:r>
              <a:rPr lang="en-US" sz="2800" dirty="0"/>
              <a:t>Consists entirely of tags.</a:t>
            </a:r>
          </a:p>
          <a:p>
            <a:r>
              <a:rPr lang="en-US" sz="2800" dirty="0"/>
              <a:t>Tons of </a:t>
            </a:r>
            <a:r>
              <a:rPr lang="en-US" sz="2800" dirty="0" smtClean="0"/>
              <a:t>elements, i.e. images, headers, tables, lists, paragraphs</a:t>
            </a:r>
          </a:p>
          <a:p>
            <a:r>
              <a:rPr lang="en-US" sz="2800" dirty="0" smtClean="0"/>
              <a:t>Standard </a:t>
            </a:r>
            <a:r>
              <a:rPr lang="en-US" sz="2800" dirty="0"/>
              <a:t>language for making static websites.</a:t>
            </a:r>
          </a:p>
          <a:p>
            <a:r>
              <a:rPr lang="en-US" sz="2800" dirty="0"/>
              <a:t>Files usually end in .html or .</a:t>
            </a:r>
            <a:r>
              <a:rPr lang="en-US" sz="2800" dirty="0" err="1"/>
              <a:t>htm</a:t>
            </a:r>
            <a:endParaRPr lang="en-US" sz="2800" dirty="0"/>
          </a:p>
        </p:txBody>
      </p:sp>
      <p:sp>
        <p:nvSpPr>
          <p:cNvPr id="4" name="Slide Number Placeholder 3">
            <a:extLst>
              <a:ext uri="{FF2B5EF4-FFF2-40B4-BE49-F238E27FC236}">
                <a16:creationId xmlns:a16="http://schemas.microsoft.com/office/drawing/2014/main" id="{0343C45C-23CE-42C7-99A2-3B8EFBA0A157}"/>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41689475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validation</a:t>
            </a:r>
          </a:p>
        </p:txBody>
      </p:sp>
      <p:sp>
        <p:nvSpPr>
          <p:cNvPr id="3" name="Content Placeholder 2"/>
          <p:cNvSpPr>
            <a:spLocks noGrp="1"/>
          </p:cNvSpPr>
          <p:nvPr>
            <p:ph idx="1"/>
          </p:nvPr>
        </p:nvSpPr>
        <p:spPr/>
        <p:txBody>
          <a:bodyPr>
            <a:normAutofit/>
          </a:bodyPr>
          <a:lstStyle/>
          <a:p>
            <a:r>
              <a:rPr lang="en-US" sz="2800" dirty="0"/>
              <a:t>Text inputs can be given a "</a:t>
            </a:r>
            <a:r>
              <a:rPr lang="en-US" sz="2800" dirty="0" err="1"/>
              <a:t>maxlength</a:t>
            </a:r>
            <a:r>
              <a:rPr lang="en-US" sz="2800" dirty="0"/>
              <a:t>" attribute to limit how many characters can be entered.</a:t>
            </a:r>
          </a:p>
          <a:p>
            <a:r>
              <a:rPr lang="en-US" sz="2800" dirty="0"/>
              <a:t>There's no "</a:t>
            </a:r>
            <a:r>
              <a:rPr lang="en-US" sz="2800" dirty="0" err="1"/>
              <a:t>minlength</a:t>
            </a:r>
            <a:r>
              <a:rPr lang="en-US" sz="2800" dirty="0"/>
              <a:t>" (yet). </a:t>
            </a:r>
            <a:r>
              <a:rPr lang="en-US" sz="2800" dirty="0">
                <a:sym typeface="Wingdings" panose="05000000000000000000" pitchFamily="2" charset="2"/>
              </a:rPr>
              <a:t></a:t>
            </a:r>
          </a:p>
          <a:p>
            <a:r>
              <a:rPr lang="en-US" sz="2800" dirty="0">
                <a:sym typeface="Wingdings" panose="05000000000000000000" pitchFamily="2" charset="2"/>
              </a:rPr>
              <a:t>There's also no way in HTML to restrict which types of characters are allowed. </a:t>
            </a:r>
          </a:p>
          <a:p>
            <a:r>
              <a:rPr lang="en-US" sz="2800" dirty="0">
                <a:sym typeface="Wingdings" panose="05000000000000000000" pitchFamily="2" charset="2"/>
              </a:rPr>
              <a:t>Other languages can do this!</a:t>
            </a:r>
          </a:p>
        </p:txBody>
      </p:sp>
      <p:sp>
        <p:nvSpPr>
          <p:cNvPr id="4" name="Slide Number Placeholder 3">
            <a:extLst>
              <a:ext uri="{FF2B5EF4-FFF2-40B4-BE49-F238E27FC236}">
                <a16:creationId xmlns:a16="http://schemas.microsoft.com/office/drawing/2014/main" id="{321F9851-2754-4D98-BB20-23050184FF0B}"/>
              </a:ext>
            </a:extLst>
          </p:cNvPr>
          <p:cNvSpPr>
            <a:spLocks noGrp="1"/>
          </p:cNvSpPr>
          <p:nvPr>
            <p:ph type="sldNum" sz="quarter" idx="12"/>
          </p:nvPr>
        </p:nvSpPr>
        <p:spPr/>
        <p:txBody>
          <a:bodyPr/>
          <a:lstStyle/>
          <a:p>
            <a:fld id="{D57F1E4F-1CFF-5643-939E-02111984F565}" type="slidenum">
              <a:rPr lang="en-US" smtClean="0"/>
              <a:t>50</a:t>
            </a:fld>
            <a:endParaRPr lang="en-US" dirty="0"/>
          </a:p>
        </p:txBody>
      </p:sp>
    </p:spTree>
    <p:extLst>
      <p:ext uri="{BB962C8B-B14F-4D97-AF65-F5344CB8AC3E}">
        <p14:creationId xmlns:p14="http://schemas.microsoft.com/office/powerpoint/2010/main" val="27089426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validation</a:t>
            </a:r>
          </a:p>
        </p:txBody>
      </p:sp>
      <p:sp>
        <p:nvSpPr>
          <p:cNvPr id="3" name="Content Placeholder 2"/>
          <p:cNvSpPr>
            <a:spLocks noGrp="1"/>
          </p:cNvSpPr>
          <p:nvPr>
            <p:ph idx="1"/>
          </p:nvPr>
        </p:nvSpPr>
        <p:spPr/>
        <p:txBody>
          <a:bodyPr>
            <a:normAutofit/>
          </a:bodyPr>
          <a:lstStyle/>
          <a:p>
            <a:r>
              <a:rPr lang="en-US" sz="2800" dirty="0"/>
              <a:t>Which language to use for this?</a:t>
            </a:r>
          </a:p>
          <a:p>
            <a:pPr lvl="1"/>
            <a:r>
              <a:rPr lang="en-US" sz="2600" dirty="0">
                <a:sym typeface="Wingdings" panose="05000000000000000000" pitchFamily="2" charset="2"/>
              </a:rPr>
              <a:t>Good question! It depends on:</a:t>
            </a:r>
          </a:p>
          <a:p>
            <a:pPr lvl="2"/>
            <a:r>
              <a:rPr lang="en-US" sz="2400" dirty="0">
                <a:sym typeface="Wingdings" panose="05000000000000000000" pitchFamily="2" charset="2"/>
              </a:rPr>
              <a:t>What you need to do with the information.</a:t>
            </a:r>
          </a:p>
          <a:p>
            <a:pPr lvl="2"/>
            <a:r>
              <a:rPr lang="en-US" sz="2400" dirty="0">
                <a:sym typeface="Wingdings" panose="05000000000000000000" pitchFamily="2" charset="2"/>
              </a:rPr>
              <a:t>System (computer or server) specs.</a:t>
            </a:r>
          </a:p>
          <a:p>
            <a:pPr lvl="2"/>
            <a:r>
              <a:rPr lang="en-US" sz="2400" dirty="0">
                <a:sym typeface="Wingdings" panose="05000000000000000000" pitchFamily="2" charset="2"/>
              </a:rPr>
              <a:t>Whether you need the validation or processing done in real-time or on submission.</a:t>
            </a:r>
            <a:endParaRPr lang="en-US" sz="2600" dirty="0">
              <a:sym typeface="Wingdings" panose="05000000000000000000" pitchFamily="2" charset="2"/>
            </a:endParaRPr>
          </a:p>
        </p:txBody>
      </p:sp>
      <p:sp>
        <p:nvSpPr>
          <p:cNvPr id="4" name="Slide Number Placeholder 3">
            <a:extLst>
              <a:ext uri="{FF2B5EF4-FFF2-40B4-BE49-F238E27FC236}">
                <a16:creationId xmlns:a16="http://schemas.microsoft.com/office/drawing/2014/main" id="{FFE2A6AF-BE72-4AD5-BBAA-FCD5E1170D83}"/>
              </a:ext>
            </a:extLst>
          </p:cNvPr>
          <p:cNvSpPr>
            <a:spLocks noGrp="1"/>
          </p:cNvSpPr>
          <p:nvPr>
            <p:ph type="sldNum" sz="quarter" idx="12"/>
          </p:nvPr>
        </p:nvSpPr>
        <p:spPr/>
        <p:txBody>
          <a:bodyPr/>
          <a:lstStyle/>
          <a:p>
            <a:fld id="{D57F1E4F-1CFF-5643-939E-02111984F565}" type="slidenum">
              <a:rPr lang="en-US" smtClean="0"/>
              <a:t>51</a:t>
            </a:fld>
            <a:endParaRPr lang="en-US" dirty="0"/>
          </a:p>
        </p:txBody>
      </p:sp>
    </p:spTree>
    <p:extLst>
      <p:ext uri="{BB962C8B-B14F-4D97-AF65-F5344CB8AC3E}">
        <p14:creationId xmlns:p14="http://schemas.microsoft.com/office/powerpoint/2010/main" val="20907983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vs client processing</a:t>
            </a:r>
          </a:p>
        </p:txBody>
      </p:sp>
      <p:sp>
        <p:nvSpPr>
          <p:cNvPr id="3" name="Content Placeholder 2"/>
          <p:cNvSpPr>
            <a:spLocks noGrp="1"/>
          </p:cNvSpPr>
          <p:nvPr>
            <p:ph idx="1"/>
          </p:nvPr>
        </p:nvSpPr>
        <p:spPr/>
        <p:txBody>
          <a:bodyPr>
            <a:normAutofit/>
          </a:bodyPr>
          <a:lstStyle/>
          <a:p>
            <a:r>
              <a:rPr lang="en-US" sz="2800" dirty="0">
                <a:sym typeface="Wingdings" panose="05000000000000000000" pitchFamily="2" charset="2"/>
              </a:rPr>
              <a:t>Form validation and processing, and other functions can be done on the </a:t>
            </a:r>
            <a:r>
              <a:rPr lang="en-US" sz="2800" dirty="0">
                <a:solidFill>
                  <a:srgbClr val="92D050"/>
                </a:solidFill>
                <a:sym typeface="Wingdings" panose="05000000000000000000" pitchFamily="2" charset="2"/>
              </a:rPr>
              <a:t>server side</a:t>
            </a:r>
            <a:r>
              <a:rPr lang="en-US" sz="2800" dirty="0">
                <a:sym typeface="Wingdings" panose="05000000000000000000" pitchFamily="2" charset="2"/>
              </a:rPr>
              <a:t> or the </a:t>
            </a:r>
            <a:r>
              <a:rPr lang="en-US" sz="2800" dirty="0">
                <a:solidFill>
                  <a:srgbClr val="92D050"/>
                </a:solidFill>
                <a:sym typeface="Wingdings" panose="05000000000000000000" pitchFamily="2" charset="2"/>
              </a:rPr>
              <a:t>client side</a:t>
            </a:r>
            <a:r>
              <a:rPr lang="en-US" sz="2800" dirty="0">
                <a:sym typeface="Wingdings" panose="05000000000000000000" pitchFamily="2" charset="2"/>
              </a:rPr>
              <a:t>.</a:t>
            </a:r>
          </a:p>
          <a:p>
            <a:r>
              <a:rPr lang="en-US" sz="2800" dirty="0">
                <a:sym typeface="Wingdings" panose="05000000000000000000" pitchFamily="2" charset="2"/>
              </a:rPr>
              <a:t>Server side work is done on the host machine, while client side work is done on the user's device.</a:t>
            </a:r>
          </a:p>
          <a:p>
            <a:r>
              <a:rPr lang="en-US" sz="2800" dirty="0">
                <a:sym typeface="Wingdings" panose="05000000000000000000" pitchFamily="2" charset="2"/>
              </a:rPr>
              <a:t>PHP is a common server side language. JavaScript is used for client side coding.</a:t>
            </a:r>
          </a:p>
        </p:txBody>
      </p:sp>
      <p:sp>
        <p:nvSpPr>
          <p:cNvPr id="4" name="Slide Number Placeholder 3">
            <a:extLst>
              <a:ext uri="{FF2B5EF4-FFF2-40B4-BE49-F238E27FC236}">
                <a16:creationId xmlns:a16="http://schemas.microsoft.com/office/drawing/2014/main" id="{BAF0C39B-7CD8-483C-BE0E-26D2AEC3AB86}"/>
              </a:ext>
            </a:extLst>
          </p:cNvPr>
          <p:cNvSpPr>
            <a:spLocks noGrp="1"/>
          </p:cNvSpPr>
          <p:nvPr>
            <p:ph type="sldNum" sz="quarter" idx="12"/>
          </p:nvPr>
        </p:nvSpPr>
        <p:spPr/>
        <p:txBody>
          <a:bodyPr/>
          <a:lstStyle/>
          <a:p>
            <a:fld id="{D57F1E4F-1CFF-5643-939E-02111984F565}" type="slidenum">
              <a:rPr lang="en-US" smtClean="0"/>
              <a:t>52</a:t>
            </a:fld>
            <a:endParaRPr lang="en-US" dirty="0"/>
          </a:p>
        </p:txBody>
      </p:sp>
    </p:spTree>
    <p:extLst>
      <p:ext uri="{BB962C8B-B14F-4D97-AF65-F5344CB8AC3E}">
        <p14:creationId xmlns:p14="http://schemas.microsoft.com/office/powerpoint/2010/main" val="22236217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vs client processing</a:t>
            </a:r>
          </a:p>
        </p:txBody>
      </p:sp>
      <p:sp>
        <p:nvSpPr>
          <p:cNvPr id="3" name="Content Placeholder 2"/>
          <p:cNvSpPr>
            <a:spLocks noGrp="1"/>
          </p:cNvSpPr>
          <p:nvPr>
            <p:ph idx="1"/>
          </p:nvPr>
        </p:nvSpPr>
        <p:spPr/>
        <p:txBody>
          <a:bodyPr>
            <a:normAutofit/>
          </a:bodyPr>
          <a:lstStyle/>
          <a:p>
            <a:r>
              <a:rPr lang="en-US" sz="2800" dirty="0">
                <a:sym typeface="Wingdings" panose="05000000000000000000" pitchFamily="2" charset="2"/>
              </a:rPr>
              <a:t>How do you know which work should be done on which side?</a:t>
            </a:r>
          </a:p>
          <a:p>
            <a:r>
              <a:rPr lang="en-US" sz="2800" dirty="0">
                <a:sym typeface="Wingdings" panose="05000000000000000000" pitchFamily="2" charset="2"/>
              </a:rPr>
              <a:t>Server side is used for:</a:t>
            </a:r>
          </a:p>
          <a:p>
            <a:pPr lvl="1"/>
            <a:r>
              <a:rPr lang="en-US" sz="2600" dirty="0">
                <a:sym typeface="Wingdings" panose="05000000000000000000" pitchFamily="2" charset="2"/>
              </a:rPr>
              <a:t>Databases / external files.</a:t>
            </a:r>
          </a:p>
          <a:p>
            <a:pPr lvl="1"/>
            <a:r>
              <a:rPr lang="en-US" sz="2600" dirty="0">
                <a:sym typeface="Wingdings" panose="05000000000000000000" pitchFamily="2" charset="2"/>
              </a:rPr>
              <a:t>Processing orders (e-commerce).</a:t>
            </a:r>
          </a:p>
          <a:p>
            <a:pPr lvl="1"/>
            <a:r>
              <a:rPr lang="en-US" sz="2600" dirty="0">
                <a:sym typeface="Wingdings" panose="05000000000000000000" pitchFamily="2" charset="2"/>
              </a:rPr>
              <a:t>Functions involving security.</a:t>
            </a:r>
          </a:p>
          <a:p>
            <a:pPr lvl="1"/>
            <a:r>
              <a:rPr lang="en-US" sz="2600" dirty="0">
                <a:sym typeface="Wingdings" panose="05000000000000000000" pitchFamily="2" charset="2"/>
              </a:rPr>
              <a:t>Anything that the host needs to know about or track.</a:t>
            </a:r>
          </a:p>
          <a:p>
            <a:pPr lvl="1"/>
            <a:endParaRPr lang="en-US" sz="2600" dirty="0">
              <a:sym typeface="Wingdings" panose="05000000000000000000" pitchFamily="2" charset="2"/>
            </a:endParaRPr>
          </a:p>
        </p:txBody>
      </p:sp>
      <p:sp>
        <p:nvSpPr>
          <p:cNvPr id="4" name="Slide Number Placeholder 3">
            <a:extLst>
              <a:ext uri="{FF2B5EF4-FFF2-40B4-BE49-F238E27FC236}">
                <a16:creationId xmlns:a16="http://schemas.microsoft.com/office/drawing/2014/main" id="{A6184BFA-5A83-4048-A38B-8FFC3A897EEF}"/>
              </a:ext>
            </a:extLst>
          </p:cNvPr>
          <p:cNvSpPr>
            <a:spLocks noGrp="1"/>
          </p:cNvSpPr>
          <p:nvPr>
            <p:ph type="sldNum" sz="quarter" idx="12"/>
          </p:nvPr>
        </p:nvSpPr>
        <p:spPr/>
        <p:txBody>
          <a:bodyPr/>
          <a:lstStyle/>
          <a:p>
            <a:fld id="{D57F1E4F-1CFF-5643-939E-02111984F565}" type="slidenum">
              <a:rPr lang="en-US" smtClean="0"/>
              <a:t>53</a:t>
            </a:fld>
            <a:endParaRPr lang="en-US" dirty="0"/>
          </a:p>
        </p:txBody>
      </p:sp>
    </p:spTree>
    <p:extLst>
      <p:ext uri="{BB962C8B-B14F-4D97-AF65-F5344CB8AC3E}">
        <p14:creationId xmlns:p14="http://schemas.microsoft.com/office/powerpoint/2010/main" val="9591187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vs client processing</a:t>
            </a:r>
          </a:p>
        </p:txBody>
      </p:sp>
      <p:sp>
        <p:nvSpPr>
          <p:cNvPr id="3" name="Content Placeholder 2"/>
          <p:cNvSpPr>
            <a:spLocks noGrp="1"/>
          </p:cNvSpPr>
          <p:nvPr>
            <p:ph idx="1"/>
          </p:nvPr>
        </p:nvSpPr>
        <p:spPr/>
        <p:txBody>
          <a:bodyPr>
            <a:normAutofit/>
          </a:bodyPr>
          <a:lstStyle/>
          <a:p>
            <a:r>
              <a:rPr lang="en-US" sz="2800" dirty="0">
                <a:sym typeface="Wingdings" panose="05000000000000000000" pitchFamily="2" charset="2"/>
              </a:rPr>
              <a:t>Client side is used for:</a:t>
            </a:r>
          </a:p>
          <a:p>
            <a:pPr lvl="1"/>
            <a:r>
              <a:rPr lang="en-US" sz="2600" dirty="0">
                <a:sym typeface="Wingdings" panose="05000000000000000000" pitchFamily="2" charset="2"/>
              </a:rPr>
              <a:t>Interactivity / animations.</a:t>
            </a:r>
          </a:p>
          <a:p>
            <a:pPr lvl="1"/>
            <a:r>
              <a:rPr lang="en-US" sz="2600" dirty="0">
                <a:sym typeface="Wingdings" panose="05000000000000000000" pitchFamily="2" charset="2"/>
              </a:rPr>
              <a:t>Non-secure form processing.</a:t>
            </a:r>
          </a:p>
          <a:p>
            <a:pPr lvl="1"/>
            <a:r>
              <a:rPr lang="en-US" sz="2600" dirty="0">
                <a:sym typeface="Wingdings" panose="05000000000000000000" pitchFamily="2" charset="2"/>
              </a:rPr>
              <a:t>Receiving user input in real-time.</a:t>
            </a:r>
          </a:p>
          <a:p>
            <a:pPr lvl="1"/>
            <a:r>
              <a:rPr lang="en-US" sz="2600" dirty="0">
                <a:sym typeface="Wingdings" panose="05000000000000000000" pitchFamily="2" charset="2"/>
              </a:rPr>
              <a:t>Loading or changing elements that appear on a user's device.</a:t>
            </a:r>
          </a:p>
          <a:p>
            <a:endParaRPr lang="en-US" sz="2800" dirty="0">
              <a:sym typeface="Wingdings" panose="05000000000000000000" pitchFamily="2" charset="2"/>
            </a:endParaRPr>
          </a:p>
          <a:p>
            <a:r>
              <a:rPr lang="en-US" sz="2800" dirty="0">
                <a:sym typeface="Wingdings" panose="05000000000000000000" pitchFamily="2" charset="2"/>
              </a:rPr>
              <a:t>Can you differentiate the two?</a:t>
            </a:r>
          </a:p>
        </p:txBody>
      </p:sp>
      <p:sp>
        <p:nvSpPr>
          <p:cNvPr id="4" name="Slide Number Placeholder 3">
            <a:extLst>
              <a:ext uri="{FF2B5EF4-FFF2-40B4-BE49-F238E27FC236}">
                <a16:creationId xmlns:a16="http://schemas.microsoft.com/office/drawing/2014/main" id="{C77F68FF-0903-46D4-AE2F-4002F8E5C3A9}"/>
              </a:ext>
            </a:extLst>
          </p:cNvPr>
          <p:cNvSpPr>
            <a:spLocks noGrp="1"/>
          </p:cNvSpPr>
          <p:nvPr>
            <p:ph type="sldNum" sz="quarter" idx="12"/>
          </p:nvPr>
        </p:nvSpPr>
        <p:spPr/>
        <p:txBody>
          <a:bodyPr/>
          <a:lstStyle/>
          <a:p>
            <a:fld id="{D57F1E4F-1CFF-5643-939E-02111984F565}" type="slidenum">
              <a:rPr lang="en-US" smtClean="0"/>
              <a:t>54</a:t>
            </a:fld>
            <a:endParaRPr lang="en-US" dirty="0"/>
          </a:p>
        </p:txBody>
      </p:sp>
    </p:spTree>
    <p:extLst>
      <p:ext uri="{BB962C8B-B14F-4D97-AF65-F5344CB8AC3E}">
        <p14:creationId xmlns:p14="http://schemas.microsoft.com/office/powerpoint/2010/main" val="38374574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vs client processing</a:t>
            </a:r>
          </a:p>
        </p:txBody>
      </p:sp>
      <p:sp>
        <p:nvSpPr>
          <p:cNvPr id="3" name="Content Placeholder 2"/>
          <p:cNvSpPr>
            <a:spLocks noGrp="1"/>
          </p:cNvSpPr>
          <p:nvPr>
            <p:ph idx="1"/>
          </p:nvPr>
        </p:nvSpPr>
        <p:spPr/>
        <p:txBody>
          <a:bodyPr>
            <a:normAutofit/>
          </a:bodyPr>
          <a:lstStyle/>
          <a:p>
            <a:r>
              <a:rPr lang="en-US" sz="2800" dirty="0">
                <a:sym typeface="Wingdings" panose="05000000000000000000" pitchFamily="2" charset="2"/>
              </a:rPr>
              <a:t>Websites usually have both types of functionality for different features.</a:t>
            </a:r>
          </a:p>
          <a:p>
            <a:r>
              <a:rPr lang="en-US" sz="2800" dirty="0">
                <a:sym typeface="Wingdings" panose="05000000000000000000" pitchFamily="2" charset="2"/>
              </a:rPr>
              <a:t>What if we want to do server side work but to invoke (start) it based on user interaction? Can we mix client side interactivity and user input with server side work?</a:t>
            </a:r>
          </a:p>
          <a:p>
            <a:r>
              <a:rPr lang="en-US" sz="2800" dirty="0">
                <a:sym typeface="Wingdings" panose="05000000000000000000" pitchFamily="2" charset="2"/>
              </a:rPr>
              <a:t>Yes!</a:t>
            </a:r>
            <a:endParaRPr lang="en-US" sz="2600" dirty="0">
              <a:sym typeface="Wingdings" panose="05000000000000000000" pitchFamily="2" charset="2"/>
            </a:endParaRPr>
          </a:p>
        </p:txBody>
      </p:sp>
      <p:sp>
        <p:nvSpPr>
          <p:cNvPr id="4" name="Slide Number Placeholder 3">
            <a:extLst>
              <a:ext uri="{FF2B5EF4-FFF2-40B4-BE49-F238E27FC236}">
                <a16:creationId xmlns:a16="http://schemas.microsoft.com/office/drawing/2014/main" id="{673BDA02-D8A1-4906-A516-95BE3CC25F9D}"/>
              </a:ext>
            </a:extLst>
          </p:cNvPr>
          <p:cNvSpPr>
            <a:spLocks noGrp="1"/>
          </p:cNvSpPr>
          <p:nvPr>
            <p:ph type="sldNum" sz="quarter" idx="12"/>
          </p:nvPr>
        </p:nvSpPr>
        <p:spPr/>
        <p:txBody>
          <a:bodyPr/>
          <a:lstStyle/>
          <a:p>
            <a:fld id="{D57F1E4F-1CFF-5643-939E-02111984F565}" type="slidenum">
              <a:rPr lang="en-US" smtClean="0"/>
              <a:t>55</a:t>
            </a:fld>
            <a:endParaRPr lang="en-US" dirty="0"/>
          </a:p>
        </p:txBody>
      </p:sp>
    </p:spTree>
    <p:extLst>
      <p:ext uri="{BB962C8B-B14F-4D97-AF65-F5344CB8AC3E}">
        <p14:creationId xmlns:p14="http://schemas.microsoft.com/office/powerpoint/2010/main" val="20856278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vs client processing</a:t>
            </a:r>
          </a:p>
        </p:txBody>
      </p:sp>
      <p:sp>
        <p:nvSpPr>
          <p:cNvPr id="3" name="Content Placeholder 2"/>
          <p:cNvSpPr>
            <a:spLocks noGrp="1"/>
          </p:cNvSpPr>
          <p:nvPr>
            <p:ph idx="1"/>
          </p:nvPr>
        </p:nvSpPr>
        <p:spPr/>
        <p:txBody>
          <a:bodyPr>
            <a:normAutofit/>
          </a:bodyPr>
          <a:lstStyle/>
          <a:p>
            <a:r>
              <a:rPr lang="en-US" sz="2800" dirty="0">
                <a:sym typeface="Wingdings" panose="05000000000000000000" pitchFamily="2" charset="2"/>
              </a:rPr>
              <a:t>AJAX is a technology that combines JavaScript with PHP or other server side languages.</a:t>
            </a:r>
          </a:p>
          <a:p>
            <a:r>
              <a:rPr lang="en-US" sz="2800" dirty="0">
                <a:sym typeface="Wingdings" panose="05000000000000000000" pitchFamily="2" charset="2"/>
              </a:rPr>
              <a:t>We can run server side</a:t>
            </a:r>
            <a:br>
              <a:rPr lang="en-US" sz="2800" dirty="0">
                <a:sym typeface="Wingdings" panose="05000000000000000000" pitchFamily="2" charset="2"/>
              </a:rPr>
            </a:br>
            <a:r>
              <a:rPr lang="en-US" sz="2800" dirty="0">
                <a:sym typeface="Wingdings" panose="05000000000000000000" pitchFamily="2" charset="2"/>
              </a:rPr>
              <a:t>code (i.e. find keywords</a:t>
            </a:r>
            <a:br>
              <a:rPr lang="en-US" sz="2800" dirty="0">
                <a:sym typeface="Wingdings" panose="05000000000000000000" pitchFamily="2" charset="2"/>
              </a:rPr>
            </a:br>
            <a:r>
              <a:rPr lang="en-US" sz="2800" dirty="0">
                <a:sym typeface="Wingdings" panose="05000000000000000000" pitchFamily="2" charset="2"/>
              </a:rPr>
              <a:t>in a database) triggered</a:t>
            </a:r>
            <a:br>
              <a:rPr lang="en-US" sz="2800" dirty="0">
                <a:sym typeface="Wingdings" panose="05000000000000000000" pitchFamily="2" charset="2"/>
              </a:rPr>
            </a:br>
            <a:r>
              <a:rPr lang="en-US" sz="2800" dirty="0">
                <a:sym typeface="Wingdings" panose="05000000000000000000" pitchFamily="2" charset="2"/>
              </a:rPr>
              <a:t>by user input (i.e. typing</a:t>
            </a:r>
            <a:br>
              <a:rPr lang="en-US" sz="2800" dirty="0">
                <a:sym typeface="Wingdings" panose="05000000000000000000" pitchFamily="2" charset="2"/>
              </a:rPr>
            </a:br>
            <a:r>
              <a:rPr lang="en-US" sz="2800" dirty="0">
                <a:sym typeface="Wingdings" panose="05000000000000000000" pitchFamily="2" charset="2"/>
              </a:rPr>
              <a:t>on a keyboard).</a:t>
            </a:r>
            <a:endParaRPr lang="en-US" sz="2600" dirty="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5594465" y="3528307"/>
            <a:ext cx="3358342" cy="2508995"/>
          </a:xfrm>
          <a:prstGeom prst="rect">
            <a:avLst/>
          </a:prstGeom>
        </p:spPr>
      </p:pic>
      <p:sp>
        <p:nvSpPr>
          <p:cNvPr id="5" name="Slide Number Placeholder 4">
            <a:extLst>
              <a:ext uri="{FF2B5EF4-FFF2-40B4-BE49-F238E27FC236}">
                <a16:creationId xmlns:a16="http://schemas.microsoft.com/office/drawing/2014/main" id="{F22C8A0E-5304-44DA-B9A0-3C2A73D96485}"/>
              </a:ext>
            </a:extLst>
          </p:cNvPr>
          <p:cNvSpPr>
            <a:spLocks noGrp="1"/>
          </p:cNvSpPr>
          <p:nvPr>
            <p:ph type="sldNum" sz="quarter" idx="12"/>
          </p:nvPr>
        </p:nvSpPr>
        <p:spPr/>
        <p:txBody>
          <a:bodyPr/>
          <a:lstStyle/>
          <a:p>
            <a:fld id="{D57F1E4F-1CFF-5643-939E-02111984F565}" type="slidenum">
              <a:rPr lang="en-US" smtClean="0"/>
              <a:t>56</a:t>
            </a:fld>
            <a:endParaRPr lang="en-US" dirty="0"/>
          </a:p>
        </p:txBody>
      </p:sp>
    </p:spTree>
    <p:extLst>
      <p:ext uri="{BB962C8B-B14F-4D97-AF65-F5344CB8AC3E}">
        <p14:creationId xmlns:p14="http://schemas.microsoft.com/office/powerpoint/2010/main" val="37706795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validation</a:t>
            </a:r>
          </a:p>
        </p:txBody>
      </p:sp>
      <p:sp>
        <p:nvSpPr>
          <p:cNvPr id="3" name="Content Placeholder 2"/>
          <p:cNvSpPr>
            <a:spLocks noGrp="1"/>
          </p:cNvSpPr>
          <p:nvPr>
            <p:ph idx="1"/>
          </p:nvPr>
        </p:nvSpPr>
        <p:spPr/>
        <p:txBody>
          <a:bodyPr>
            <a:normAutofit/>
          </a:bodyPr>
          <a:lstStyle/>
          <a:p>
            <a:r>
              <a:rPr lang="en-US" sz="2800" dirty="0">
                <a:sym typeface="Wingdings" panose="05000000000000000000" pitchFamily="2" charset="2"/>
              </a:rPr>
              <a:t>How should we validate / process our web forms?</a:t>
            </a:r>
          </a:p>
          <a:p>
            <a:r>
              <a:rPr lang="en-US" sz="2800" dirty="0">
                <a:sym typeface="Wingdings" panose="05000000000000000000" pitchFamily="2" charset="2"/>
              </a:rPr>
              <a:t>Do you need to store the form data in a file or database? Are there private data like PINs or passwords?</a:t>
            </a:r>
          </a:p>
          <a:p>
            <a:pPr lvl="1"/>
            <a:r>
              <a:rPr lang="en-US" sz="2600" dirty="0">
                <a:sym typeface="Wingdings" panose="05000000000000000000" pitchFamily="2" charset="2"/>
              </a:rPr>
              <a:t>Server side</a:t>
            </a:r>
          </a:p>
          <a:p>
            <a:r>
              <a:rPr lang="en-US" sz="2800" dirty="0">
                <a:sym typeface="Wingdings" panose="05000000000000000000" pitchFamily="2" charset="2"/>
              </a:rPr>
              <a:t>Do you need it to run in real time?</a:t>
            </a:r>
          </a:p>
          <a:p>
            <a:pPr lvl="1"/>
            <a:r>
              <a:rPr lang="en-US" sz="2600" dirty="0">
                <a:sym typeface="Wingdings" panose="05000000000000000000" pitchFamily="2" charset="2"/>
              </a:rPr>
              <a:t>Client side</a:t>
            </a:r>
          </a:p>
        </p:txBody>
      </p:sp>
      <p:sp>
        <p:nvSpPr>
          <p:cNvPr id="4" name="Slide Number Placeholder 3">
            <a:extLst>
              <a:ext uri="{FF2B5EF4-FFF2-40B4-BE49-F238E27FC236}">
                <a16:creationId xmlns:a16="http://schemas.microsoft.com/office/drawing/2014/main" id="{A6DF53EF-646B-4269-BCD5-A54B7309E62F}"/>
              </a:ext>
            </a:extLst>
          </p:cNvPr>
          <p:cNvSpPr>
            <a:spLocks noGrp="1"/>
          </p:cNvSpPr>
          <p:nvPr>
            <p:ph type="sldNum" sz="quarter" idx="12"/>
          </p:nvPr>
        </p:nvSpPr>
        <p:spPr/>
        <p:txBody>
          <a:bodyPr/>
          <a:lstStyle/>
          <a:p>
            <a:fld id="{D57F1E4F-1CFF-5643-939E-02111984F565}" type="slidenum">
              <a:rPr lang="en-US" smtClean="0"/>
              <a:t>57</a:t>
            </a:fld>
            <a:endParaRPr lang="en-US" dirty="0"/>
          </a:p>
        </p:txBody>
      </p:sp>
    </p:spTree>
    <p:extLst>
      <p:ext uri="{BB962C8B-B14F-4D97-AF65-F5344CB8AC3E}">
        <p14:creationId xmlns:p14="http://schemas.microsoft.com/office/powerpoint/2010/main" val="16872170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validation</a:t>
            </a:r>
          </a:p>
        </p:txBody>
      </p:sp>
      <p:sp>
        <p:nvSpPr>
          <p:cNvPr id="3" name="Content Placeholder 2"/>
          <p:cNvSpPr>
            <a:spLocks noGrp="1"/>
          </p:cNvSpPr>
          <p:nvPr>
            <p:ph idx="1"/>
          </p:nvPr>
        </p:nvSpPr>
        <p:spPr/>
        <p:txBody>
          <a:bodyPr>
            <a:normAutofit/>
          </a:bodyPr>
          <a:lstStyle/>
          <a:p>
            <a:r>
              <a:rPr lang="en-US" sz="2800" dirty="0">
                <a:sym typeface="Wingdings" panose="05000000000000000000" pitchFamily="2" charset="2"/>
              </a:rPr>
              <a:t>It also may depend on what system you are using.</a:t>
            </a:r>
          </a:p>
          <a:p>
            <a:pPr lvl="1"/>
            <a:r>
              <a:rPr lang="en-US" sz="2600" dirty="0">
                <a:sym typeface="Wingdings" panose="05000000000000000000" pitchFamily="2" charset="2"/>
              </a:rPr>
              <a:t>JavaScript will run on your laptop right now.</a:t>
            </a:r>
          </a:p>
          <a:p>
            <a:pPr lvl="1"/>
            <a:r>
              <a:rPr lang="en-US" sz="2600" dirty="0">
                <a:sym typeface="Wingdings" panose="05000000000000000000" pitchFamily="2" charset="2"/>
              </a:rPr>
              <a:t>PHP won't.  It only runs on servers. You can install virtual server software for free if you want to run PHP locally.</a:t>
            </a:r>
          </a:p>
          <a:p>
            <a:r>
              <a:rPr lang="en-US" sz="2600" dirty="0">
                <a:sym typeface="Wingdings" panose="05000000000000000000" pitchFamily="2" charset="2"/>
              </a:rPr>
              <a:t>We won't do PHP in this course.</a:t>
            </a:r>
          </a:p>
        </p:txBody>
      </p:sp>
      <p:sp>
        <p:nvSpPr>
          <p:cNvPr id="4" name="Slide Number Placeholder 3">
            <a:extLst>
              <a:ext uri="{FF2B5EF4-FFF2-40B4-BE49-F238E27FC236}">
                <a16:creationId xmlns:a16="http://schemas.microsoft.com/office/drawing/2014/main" id="{B0F89461-BCC1-4A9C-8435-23C6B791DEDE}"/>
              </a:ext>
            </a:extLst>
          </p:cNvPr>
          <p:cNvSpPr>
            <a:spLocks noGrp="1"/>
          </p:cNvSpPr>
          <p:nvPr>
            <p:ph type="sldNum" sz="quarter" idx="12"/>
          </p:nvPr>
        </p:nvSpPr>
        <p:spPr/>
        <p:txBody>
          <a:bodyPr/>
          <a:lstStyle/>
          <a:p>
            <a:fld id="{D57F1E4F-1CFF-5643-939E-02111984F565}" type="slidenum">
              <a:rPr lang="en-US" smtClean="0"/>
              <a:t>58</a:t>
            </a:fld>
            <a:endParaRPr lang="en-US" dirty="0"/>
          </a:p>
        </p:txBody>
      </p:sp>
    </p:spTree>
    <p:extLst>
      <p:ext uri="{BB962C8B-B14F-4D97-AF65-F5344CB8AC3E}">
        <p14:creationId xmlns:p14="http://schemas.microsoft.com/office/powerpoint/2010/main" val="11713057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validation</a:t>
            </a:r>
          </a:p>
        </p:txBody>
      </p:sp>
      <p:sp>
        <p:nvSpPr>
          <p:cNvPr id="6" name="Content Placeholder 2"/>
          <p:cNvSpPr>
            <a:spLocks noGrp="1"/>
          </p:cNvSpPr>
          <p:nvPr>
            <p:ph idx="1"/>
          </p:nvPr>
        </p:nvSpPr>
        <p:spPr>
          <a:xfrm>
            <a:off x="827700" y="2052925"/>
            <a:ext cx="6711654" cy="4195481"/>
          </a:xfrm>
        </p:spPr>
        <p:txBody>
          <a:bodyPr>
            <a:normAutofit/>
          </a:bodyPr>
          <a:lstStyle/>
          <a:p>
            <a:r>
              <a:rPr lang="en-US" sz="2800" dirty="0">
                <a:sym typeface="Wingdings" panose="05000000000000000000" pitchFamily="2" charset="2"/>
              </a:rPr>
              <a:t>Do you think this Facebook signup form is validated with PHP or JavaScript?</a:t>
            </a:r>
          </a:p>
          <a:p>
            <a:r>
              <a:rPr lang="en-US" sz="2800" dirty="0">
                <a:sym typeface="Wingdings" panose="05000000000000000000" pitchFamily="2" charset="2"/>
              </a:rPr>
              <a:t>Hint: I did not click</a:t>
            </a:r>
            <a:br>
              <a:rPr lang="en-US" sz="2800" dirty="0">
                <a:sym typeface="Wingdings" panose="05000000000000000000" pitchFamily="2" charset="2"/>
              </a:rPr>
            </a:br>
            <a:r>
              <a:rPr lang="en-US" sz="2800" dirty="0">
                <a:sym typeface="Wingdings" panose="05000000000000000000" pitchFamily="2" charset="2"/>
              </a:rPr>
              <a:t>“Sign Up” but only</a:t>
            </a:r>
            <a:br>
              <a:rPr lang="en-US" sz="2800" dirty="0">
                <a:sym typeface="Wingdings" panose="05000000000000000000" pitchFamily="2" charset="2"/>
              </a:rPr>
            </a:br>
            <a:r>
              <a:rPr lang="en-US" sz="2800" dirty="0">
                <a:sym typeface="Wingdings" panose="05000000000000000000" pitchFamily="2" charset="2"/>
              </a:rPr>
              <a:t>clicked into each</a:t>
            </a:r>
            <a:br>
              <a:rPr lang="en-US" sz="2800" dirty="0">
                <a:sym typeface="Wingdings" panose="05000000000000000000" pitchFamily="2" charset="2"/>
              </a:rPr>
            </a:br>
            <a:r>
              <a:rPr lang="en-US" sz="2800" dirty="0">
                <a:sym typeface="Wingdings" panose="05000000000000000000" pitchFamily="2" charset="2"/>
              </a:rPr>
              <a:t>of the text boxes.</a:t>
            </a:r>
            <a:endParaRPr lang="en-US" sz="2600" dirty="0">
              <a:sym typeface="Wingdings" panose="05000000000000000000" pitchFamily="2" charset="2"/>
            </a:endParaRPr>
          </a:p>
        </p:txBody>
      </p:sp>
      <p:sp>
        <p:nvSpPr>
          <p:cNvPr id="3" name="Slide Number Placeholder 2">
            <a:extLst>
              <a:ext uri="{FF2B5EF4-FFF2-40B4-BE49-F238E27FC236}">
                <a16:creationId xmlns:a16="http://schemas.microsoft.com/office/drawing/2014/main" id="{7A9531DF-1D86-4F27-A867-84FF0F8E923B}"/>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4" name="Picture 3"/>
          <p:cNvPicPr>
            <a:picLocks noChangeAspect="1"/>
          </p:cNvPicPr>
          <p:nvPr/>
        </p:nvPicPr>
        <p:blipFill>
          <a:blip r:embed="rId2"/>
          <a:stretch>
            <a:fillRect/>
          </a:stretch>
        </p:blipFill>
        <p:spPr>
          <a:xfrm>
            <a:off x="4789037" y="3034145"/>
            <a:ext cx="3063449" cy="3538067"/>
          </a:xfrm>
          <a:prstGeom prst="rect">
            <a:avLst/>
          </a:prstGeom>
        </p:spPr>
      </p:pic>
    </p:spTree>
    <p:extLst>
      <p:ext uri="{BB962C8B-B14F-4D97-AF65-F5344CB8AC3E}">
        <p14:creationId xmlns:p14="http://schemas.microsoft.com/office/powerpoint/2010/main" val="650345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and folders</a:t>
            </a:r>
          </a:p>
        </p:txBody>
      </p:sp>
      <p:sp>
        <p:nvSpPr>
          <p:cNvPr id="3" name="Content Placeholder 2"/>
          <p:cNvSpPr>
            <a:spLocks noGrp="1"/>
          </p:cNvSpPr>
          <p:nvPr>
            <p:ph idx="1"/>
          </p:nvPr>
        </p:nvSpPr>
        <p:spPr/>
        <p:txBody>
          <a:bodyPr>
            <a:normAutofit/>
          </a:bodyPr>
          <a:lstStyle/>
          <a:p>
            <a:r>
              <a:rPr lang="en-US" sz="2800" dirty="0"/>
              <a:t>The homepage or splash page must be named </a:t>
            </a:r>
            <a:r>
              <a:rPr lang="en-US" sz="2800" dirty="0">
                <a:solidFill>
                  <a:srgbClr val="92D050"/>
                </a:solidFill>
              </a:rPr>
              <a:t>index.html</a:t>
            </a:r>
            <a:r>
              <a:rPr lang="en-US" sz="2800" dirty="0"/>
              <a:t> to be loaded first.</a:t>
            </a:r>
          </a:p>
          <a:p>
            <a:r>
              <a:rPr lang="en-US" sz="2800" dirty="0"/>
              <a:t>Other files should be named appropriately and:</a:t>
            </a:r>
          </a:p>
          <a:p>
            <a:pPr lvl="1"/>
            <a:r>
              <a:rPr lang="en-US" sz="2600" dirty="0"/>
              <a:t>All lowercase (fruit.html)</a:t>
            </a:r>
          </a:p>
          <a:p>
            <a:pPr lvl="1"/>
            <a:r>
              <a:rPr lang="en-US" sz="2600" dirty="0"/>
              <a:t>No spaces (myfamily.html)</a:t>
            </a:r>
          </a:p>
          <a:p>
            <a:pPr lvl="1"/>
            <a:r>
              <a:rPr lang="en-US" sz="2600" dirty="0"/>
              <a:t>Not too long (uwo.html)</a:t>
            </a:r>
          </a:p>
        </p:txBody>
      </p:sp>
      <p:sp>
        <p:nvSpPr>
          <p:cNvPr id="4" name="Slide Number Placeholder 3">
            <a:extLst>
              <a:ext uri="{FF2B5EF4-FFF2-40B4-BE49-F238E27FC236}">
                <a16:creationId xmlns:a16="http://schemas.microsoft.com/office/drawing/2014/main" id="{6DA7860D-296E-4DBF-8323-8D2D1602DE64}"/>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684026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and folders</a:t>
            </a:r>
          </a:p>
        </p:txBody>
      </p:sp>
      <p:sp>
        <p:nvSpPr>
          <p:cNvPr id="3" name="Content Placeholder 2"/>
          <p:cNvSpPr>
            <a:spLocks noGrp="1"/>
          </p:cNvSpPr>
          <p:nvPr>
            <p:ph idx="1"/>
          </p:nvPr>
        </p:nvSpPr>
        <p:spPr/>
        <p:txBody>
          <a:bodyPr>
            <a:normAutofit/>
          </a:bodyPr>
          <a:lstStyle/>
          <a:p>
            <a:r>
              <a:rPr lang="en-US" sz="2800" dirty="0"/>
              <a:t>Folder structure is also important.</a:t>
            </a:r>
          </a:p>
          <a:p>
            <a:r>
              <a:rPr lang="en-US" sz="2800" dirty="0"/>
              <a:t>Have one </a:t>
            </a:r>
            <a:r>
              <a:rPr lang="en-US" sz="2800" dirty="0">
                <a:solidFill>
                  <a:srgbClr val="92D050"/>
                </a:solidFill>
              </a:rPr>
              <a:t>root</a:t>
            </a:r>
            <a:r>
              <a:rPr lang="en-US" sz="2800" dirty="0"/>
              <a:t> folder which will contain all the website files.</a:t>
            </a:r>
          </a:p>
          <a:p>
            <a:r>
              <a:rPr lang="en-US" sz="2800" dirty="0"/>
              <a:t>Within that, have a </a:t>
            </a:r>
            <a:r>
              <a:rPr lang="en-US" sz="2800" dirty="0" smtClean="0"/>
              <a:t>sub-folder </a:t>
            </a:r>
            <a:r>
              <a:rPr lang="en-US" sz="2800" dirty="0"/>
              <a:t>for </a:t>
            </a:r>
            <a:r>
              <a:rPr lang="en-US" sz="2800" dirty="0">
                <a:solidFill>
                  <a:srgbClr val="92D050"/>
                </a:solidFill>
              </a:rPr>
              <a:t>images</a:t>
            </a:r>
            <a:r>
              <a:rPr lang="en-US" sz="2800" dirty="0"/>
              <a:t>, and </a:t>
            </a:r>
            <a:r>
              <a:rPr lang="en-US" sz="2800" dirty="0" smtClean="0"/>
              <a:t>sub-folders </a:t>
            </a:r>
            <a:r>
              <a:rPr lang="en-US" sz="2800" dirty="0"/>
              <a:t>for </a:t>
            </a:r>
            <a:r>
              <a:rPr lang="en-US" sz="2800" dirty="0" err="1" smtClean="0">
                <a:solidFill>
                  <a:srgbClr val="92D050"/>
                </a:solidFill>
              </a:rPr>
              <a:t>css</a:t>
            </a:r>
            <a:r>
              <a:rPr lang="en-US" sz="2800" dirty="0" smtClean="0"/>
              <a:t>, </a:t>
            </a:r>
            <a:r>
              <a:rPr lang="en-US" sz="2800" dirty="0"/>
              <a:t>and </a:t>
            </a:r>
            <a:r>
              <a:rPr lang="en-US" sz="2800" dirty="0" err="1" smtClean="0">
                <a:solidFill>
                  <a:srgbClr val="92D050"/>
                </a:solidFill>
              </a:rPr>
              <a:t>js</a:t>
            </a:r>
            <a:r>
              <a:rPr lang="en-US" sz="2800" dirty="0" smtClean="0"/>
              <a:t> </a:t>
            </a:r>
            <a:r>
              <a:rPr lang="en-US" sz="2800" dirty="0"/>
              <a:t>(once we get there).</a:t>
            </a:r>
          </a:p>
          <a:p>
            <a:r>
              <a:rPr lang="en-US" sz="2800" dirty="0"/>
              <a:t>HTML files should generally stay in root folder, not in sub-folders.</a:t>
            </a:r>
            <a:endParaRPr lang="en-US" sz="2600" dirty="0"/>
          </a:p>
        </p:txBody>
      </p:sp>
      <p:sp>
        <p:nvSpPr>
          <p:cNvPr id="4" name="Slide Number Placeholder 3">
            <a:extLst>
              <a:ext uri="{FF2B5EF4-FFF2-40B4-BE49-F238E27FC236}">
                <a16:creationId xmlns:a16="http://schemas.microsoft.com/office/drawing/2014/main" id="{237FB9F1-F689-46A9-9BA0-64DDFA0A1CFC}"/>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38847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and folders</a:t>
            </a:r>
          </a:p>
        </p:txBody>
      </p:sp>
      <p:sp>
        <p:nvSpPr>
          <p:cNvPr id="4" name="Slide Number Placeholder 3">
            <a:extLst>
              <a:ext uri="{FF2B5EF4-FFF2-40B4-BE49-F238E27FC236}">
                <a16:creationId xmlns:a16="http://schemas.microsoft.com/office/drawing/2014/main" id="{237FB9F1-F689-46A9-9BA0-64DDFA0A1CFC}"/>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3" name="Picture 2"/>
          <p:cNvPicPr>
            <a:picLocks noChangeAspect="1"/>
          </p:cNvPicPr>
          <p:nvPr/>
        </p:nvPicPr>
        <p:blipFill>
          <a:blip r:embed="rId2"/>
          <a:stretch>
            <a:fillRect/>
          </a:stretch>
        </p:blipFill>
        <p:spPr>
          <a:xfrm>
            <a:off x="1933658" y="1455454"/>
            <a:ext cx="5476190" cy="4695238"/>
          </a:xfrm>
          <a:prstGeom prst="rect">
            <a:avLst/>
          </a:prstGeom>
        </p:spPr>
      </p:pic>
    </p:spTree>
    <p:extLst>
      <p:ext uri="{BB962C8B-B14F-4D97-AF65-F5344CB8AC3E}">
        <p14:creationId xmlns:p14="http://schemas.microsoft.com/office/powerpoint/2010/main" val="2752074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Filepaths</a:t>
            </a:r>
            <a:endParaRPr lang="en-US" dirty="0"/>
          </a:p>
        </p:txBody>
      </p:sp>
      <p:sp>
        <p:nvSpPr>
          <p:cNvPr id="3" name="Content Placeholder 2"/>
          <p:cNvSpPr>
            <a:spLocks noGrp="1"/>
          </p:cNvSpPr>
          <p:nvPr>
            <p:ph idx="1"/>
          </p:nvPr>
        </p:nvSpPr>
        <p:spPr/>
        <p:txBody>
          <a:bodyPr>
            <a:normAutofit/>
          </a:bodyPr>
          <a:lstStyle/>
          <a:p>
            <a:r>
              <a:rPr lang="en-US" sz="2800" dirty="0" smtClean="0"/>
              <a:t>Links and images must have the </a:t>
            </a:r>
            <a:r>
              <a:rPr lang="en-US" sz="2800" dirty="0" err="1" smtClean="0"/>
              <a:t>filepaths</a:t>
            </a:r>
            <a:r>
              <a:rPr lang="en-US" sz="2800" dirty="0" smtClean="0"/>
              <a:t> linked correctly.</a:t>
            </a:r>
            <a:endParaRPr lang="en-US" sz="2800" dirty="0"/>
          </a:p>
          <a:p>
            <a:r>
              <a:rPr lang="en-US" sz="2800" dirty="0">
                <a:solidFill>
                  <a:srgbClr val="FFFF00"/>
                </a:solidFill>
              </a:rPr>
              <a:t>Absolute </a:t>
            </a:r>
            <a:r>
              <a:rPr lang="en-US" sz="2800" dirty="0" err="1">
                <a:solidFill>
                  <a:srgbClr val="FFFF00"/>
                </a:solidFill>
              </a:rPr>
              <a:t>filepaths</a:t>
            </a:r>
            <a:r>
              <a:rPr lang="en-US" sz="2800" dirty="0"/>
              <a:t> point directly to a file using a full path to its location.</a:t>
            </a:r>
          </a:p>
          <a:p>
            <a:r>
              <a:rPr lang="en-US" sz="2800" dirty="0">
                <a:solidFill>
                  <a:srgbClr val="92D050"/>
                </a:solidFill>
              </a:rPr>
              <a:t>Relative </a:t>
            </a:r>
            <a:r>
              <a:rPr lang="en-US" sz="2800" dirty="0" err="1">
                <a:solidFill>
                  <a:srgbClr val="92D050"/>
                </a:solidFill>
              </a:rPr>
              <a:t>filepaths</a:t>
            </a:r>
            <a:r>
              <a:rPr lang="en-US" sz="2800" dirty="0"/>
              <a:t> indicate how to get to the file relative to the HTML file containing that link.</a:t>
            </a:r>
            <a:endParaRPr lang="en-US" sz="2600" dirty="0"/>
          </a:p>
        </p:txBody>
      </p:sp>
      <p:sp>
        <p:nvSpPr>
          <p:cNvPr id="4" name="Slide Number Placeholder 3">
            <a:extLst>
              <a:ext uri="{FF2B5EF4-FFF2-40B4-BE49-F238E27FC236}">
                <a16:creationId xmlns:a16="http://schemas.microsoft.com/office/drawing/2014/main" id="{91113126-8FDA-4FD1-BFC0-5D43AEC9BCA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1639891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1130</TotalTime>
  <Words>2424</Words>
  <Application>Microsoft Office PowerPoint</Application>
  <PresentationFormat>On-screen Show (4:3)</PresentationFormat>
  <Paragraphs>372</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Century Gothic</vt:lpstr>
      <vt:lpstr>Wingdings</vt:lpstr>
      <vt:lpstr>Wingdings 3</vt:lpstr>
      <vt:lpstr>Ion</vt:lpstr>
      <vt:lpstr>CS 2033  Multimedia &amp; Communications II</vt:lpstr>
      <vt:lpstr>Websites from scratch!</vt:lpstr>
      <vt:lpstr>Which browsers?</vt:lpstr>
      <vt:lpstr>Website languages</vt:lpstr>
      <vt:lpstr>HTML</vt:lpstr>
      <vt:lpstr>Files and folders</vt:lpstr>
      <vt:lpstr>Files and folders</vt:lpstr>
      <vt:lpstr>Files and folders</vt:lpstr>
      <vt:lpstr>Filepaths</vt:lpstr>
      <vt:lpstr>Filepaths</vt:lpstr>
      <vt:lpstr>Filepaths</vt:lpstr>
      <vt:lpstr>HTML tags</vt:lpstr>
      <vt:lpstr>Attributes</vt:lpstr>
      <vt:lpstr>Doctype</vt:lpstr>
      <vt:lpstr>Head and Body</vt:lpstr>
      <vt:lpstr>Shell of a website</vt:lpstr>
      <vt:lpstr>Title Property</vt:lpstr>
      <vt:lpstr>Favicon</vt:lpstr>
      <vt:lpstr>Favicon</vt:lpstr>
      <vt:lpstr>What else goes in head?</vt:lpstr>
      <vt:lpstr>Now to the body!</vt:lpstr>
      <vt:lpstr>Common body elements</vt:lpstr>
      <vt:lpstr>Common body elements</vt:lpstr>
      <vt:lpstr>Common body elements</vt:lpstr>
      <vt:lpstr>Turning the tables</vt:lpstr>
      <vt:lpstr>The best HTML element?</vt:lpstr>
      <vt:lpstr>The best HTML element?</vt:lpstr>
      <vt:lpstr>More on layouts</vt:lpstr>
      <vt:lpstr>More on layouts</vt:lpstr>
      <vt:lpstr>Forms</vt:lpstr>
      <vt:lpstr>Forms</vt:lpstr>
      <vt:lpstr>Forms</vt:lpstr>
      <vt:lpstr>Forms</vt:lpstr>
      <vt:lpstr>Types of user input</vt:lpstr>
      <vt:lpstr>Types of user input</vt:lpstr>
      <vt:lpstr>Types of user input</vt:lpstr>
      <vt:lpstr>Types of user input</vt:lpstr>
      <vt:lpstr>Types of user input</vt:lpstr>
      <vt:lpstr>Input attributes</vt:lpstr>
      <vt:lpstr>Input attributes</vt:lpstr>
      <vt:lpstr>Labels</vt:lpstr>
      <vt:lpstr>Labels</vt:lpstr>
      <vt:lpstr>Captcha</vt:lpstr>
      <vt:lpstr>Captcha</vt:lpstr>
      <vt:lpstr>Captcha</vt:lpstr>
      <vt:lpstr>Form validation</vt:lpstr>
      <vt:lpstr>Form validation</vt:lpstr>
      <vt:lpstr>Form validation</vt:lpstr>
      <vt:lpstr>Form validation</vt:lpstr>
      <vt:lpstr>Form validation</vt:lpstr>
      <vt:lpstr>Form validation</vt:lpstr>
      <vt:lpstr>Server vs client processing</vt:lpstr>
      <vt:lpstr>Server vs client processing</vt:lpstr>
      <vt:lpstr>Server vs client processing</vt:lpstr>
      <vt:lpstr>Server vs client processing</vt:lpstr>
      <vt:lpstr>Server vs client processing</vt:lpstr>
      <vt:lpstr>Form validation</vt:lpstr>
      <vt:lpstr>Form validation</vt:lpstr>
      <vt:lpstr>Form validation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2033  Multimedia &amp; Communications</dc:title>
  <dc:creator>Bryan Sarlo</dc:creator>
  <cp:lastModifiedBy>Bryan Sarlo</cp:lastModifiedBy>
  <cp:revision>135</cp:revision>
  <dcterms:created xsi:type="dcterms:W3CDTF">2018-12-05T20:08:33Z</dcterms:created>
  <dcterms:modified xsi:type="dcterms:W3CDTF">2020-11-22T22:24:57Z</dcterms:modified>
</cp:coreProperties>
</file>