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329" r:id="rId5"/>
    <p:sldId id="260" r:id="rId6"/>
    <p:sldId id="261" r:id="rId7"/>
    <p:sldId id="262" r:id="rId8"/>
    <p:sldId id="263" r:id="rId9"/>
    <p:sldId id="265" r:id="rId10"/>
    <p:sldId id="266" r:id="rId11"/>
    <p:sldId id="274" r:id="rId12"/>
    <p:sldId id="275" r:id="rId13"/>
    <p:sldId id="277" r:id="rId14"/>
    <p:sldId id="269" r:id="rId15"/>
    <p:sldId id="268" r:id="rId16"/>
    <p:sldId id="279" r:id="rId17"/>
    <p:sldId id="278" r:id="rId18"/>
    <p:sldId id="270" r:id="rId19"/>
    <p:sldId id="271" r:id="rId20"/>
    <p:sldId id="272" r:id="rId21"/>
    <p:sldId id="273" r:id="rId22"/>
    <p:sldId id="280" r:id="rId23"/>
    <p:sldId id="282" r:id="rId24"/>
    <p:sldId id="281" r:id="rId25"/>
    <p:sldId id="283" r:id="rId26"/>
    <p:sldId id="284" r:id="rId27"/>
    <p:sldId id="287" r:id="rId28"/>
    <p:sldId id="286" r:id="rId29"/>
    <p:sldId id="285" r:id="rId30"/>
    <p:sldId id="326" r:id="rId31"/>
    <p:sldId id="288" r:id="rId32"/>
    <p:sldId id="289" r:id="rId33"/>
    <p:sldId id="327" r:id="rId34"/>
    <p:sldId id="291" r:id="rId35"/>
    <p:sldId id="292" r:id="rId36"/>
    <p:sldId id="293" r:id="rId37"/>
    <p:sldId id="317" r:id="rId38"/>
    <p:sldId id="319" r:id="rId39"/>
    <p:sldId id="330" r:id="rId40"/>
    <p:sldId id="321" r:id="rId41"/>
    <p:sldId id="318" r:id="rId42"/>
    <p:sldId id="322" r:id="rId43"/>
    <p:sldId id="323" r:id="rId44"/>
    <p:sldId id="294" r:id="rId45"/>
    <p:sldId id="298" r:id="rId46"/>
    <p:sldId id="303" r:id="rId47"/>
    <p:sldId id="296" r:id="rId48"/>
    <p:sldId id="299" r:id="rId49"/>
    <p:sldId id="300" r:id="rId50"/>
    <p:sldId id="301" r:id="rId51"/>
    <p:sldId id="302" r:id="rId52"/>
    <p:sldId id="304" r:id="rId53"/>
    <p:sldId id="307" r:id="rId54"/>
    <p:sldId id="308" r:id="rId55"/>
    <p:sldId id="309" r:id="rId56"/>
    <p:sldId id="310" r:id="rId57"/>
    <p:sldId id="311" r:id="rId58"/>
    <p:sldId id="312" r:id="rId59"/>
    <p:sldId id="306" r:id="rId60"/>
    <p:sldId id="305" r:id="rId61"/>
    <p:sldId id="324" r:id="rId62"/>
    <p:sldId id="325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91AC33-568C-42AE-8078-27DF3F63509A}">
          <p14:sldIdLst>
            <p14:sldId id="256"/>
            <p14:sldId id="257"/>
            <p14:sldId id="258"/>
            <p14:sldId id="329"/>
            <p14:sldId id="260"/>
            <p14:sldId id="261"/>
            <p14:sldId id="262"/>
            <p14:sldId id="263"/>
            <p14:sldId id="265"/>
            <p14:sldId id="266"/>
            <p14:sldId id="274"/>
            <p14:sldId id="275"/>
            <p14:sldId id="277"/>
            <p14:sldId id="269"/>
            <p14:sldId id="268"/>
            <p14:sldId id="279"/>
            <p14:sldId id="278"/>
            <p14:sldId id="270"/>
            <p14:sldId id="271"/>
            <p14:sldId id="272"/>
            <p14:sldId id="273"/>
            <p14:sldId id="280"/>
            <p14:sldId id="282"/>
            <p14:sldId id="281"/>
            <p14:sldId id="283"/>
            <p14:sldId id="284"/>
            <p14:sldId id="287"/>
            <p14:sldId id="286"/>
            <p14:sldId id="285"/>
            <p14:sldId id="326"/>
            <p14:sldId id="288"/>
            <p14:sldId id="289"/>
            <p14:sldId id="327"/>
            <p14:sldId id="291"/>
            <p14:sldId id="292"/>
            <p14:sldId id="293"/>
            <p14:sldId id="317"/>
            <p14:sldId id="319"/>
            <p14:sldId id="330"/>
            <p14:sldId id="321"/>
            <p14:sldId id="318"/>
            <p14:sldId id="322"/>
            <p14:sldId id="323"/>
            <p14:sldId id="294"/>
            <p14:sldId id="298"/>
            <p14:sldId id="303"/>
            <p14:sldId id="296"/>
            <p14:sldId id="299"/>
            <p14:sldId id="300"/>
            <p14:sldId id="301"/>
            <p14:sldId id="302"/>
            <p14:sldId id="304"/>
            <p14:sldId id="307"/>
            <p14:sldId id="308"/>
            <p14:sldId id="309"/>
            <p14:sldId id="310"/>
            <p14:sldId id="311"/>
            <p14:sldId id="312"/>
            <p14:sldId id="306"/>
            <p14:sldId id="305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3F64C-8EE7-4EDD-8995-33C590E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04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EA402-E778-40CD-AFEF-367AA3DB4967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B2A2-919B-494D-8EA7-E02AEEA4A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4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B2AC-B49C-4A64-96DB-06F7EA3130B5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6B3-1B56-4636-A277-7B89FE4FA31A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05E8-EFDE-4F42-8E53-EE5DF6CDBEE3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6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2FFE-961C-488E-B612-3819FBAB3C21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4802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F5B0-E6FE-4BFF-B04B-899E8466FF05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5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5EA2-09F5-4A37-915F-F9FC5F33E4A7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EBAD-CEE8-4666-8B06-10A30C97E510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913E-DB38-4A3E-B590-661A8AC0DBC6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32EB-1688-4DE5-AE67-B331A26E4819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61A8-CA5F-45A6-9F36-6FE627156E2F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7240-E1AD-4A1A-9B33-4D1B9EAB60ED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A985-3C44-482C-B346-E0E87AA62DDB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23CC-D8AD-498A-865D-5635D70917F0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804D-0380-41B4-9C8A-248ED2A9BBC8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653B-3A48-42A0-9503-5A4008F1105A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6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4D4-58BB-4CE3-ACE1-900656079DB7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2118-946E-4A42-B1B9-D0337237690C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6DFDA4-5407-44B6-A822-21DABC093198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26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-color-names.com/color-chart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064029"/>
            <a:ext cx="6620968" cy="3713353"/>
          </a:xfrm>
        </p:spPr>
        <p:txBody>
          <a:bodyPr/>
          <a:lstStyle/>
          <a:p>
            <a:r>
              <a:rPr lang="en-US" sz="5400" dirty="0"/>
              <a:t>CS 2033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Multimedia &amp; Communications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4 </a:t>
            </a:r>
            <a:r>
              <a:rPr lang="en-US" dirty="0"/>
              <a:t>– cascading STYLE sheets (CSS)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F1F5C-C672-495B-9AEE-E8E4FCD0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Layout-based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70" y="1721081"/>
            <a:ext cx="5402060" cy="45657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AC406-DCCD-409E-840C-90AF1A36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Positioning elements can be done a few ways (or a combination).</a:t>
            </a:r>
          </a:p>
          <a:p>
            <a:r>
              <a:rPr lang="en-US" sz="2800" dirty="0"/>
              <a:t>By default, elements are added sequentially top to bottom.</a:t>
            </a:r>
          </a:p>
          <a:p>
            <a:r>
              <a:rPr lang="en-US" sz="2800" dirty="0"/>
              <a:t>Depending on size and layout styles, they may be added left to right in a row too.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6A62A-91F3-41A1-BFC5-BC06AC75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92D050"/>
                </a:solidFill>
              </a:rPr>
              <a:t>position</a:t>
            </a:r>
            <a:r>
              <a:rPr lang="en-US" sz="2800" dirty="0"/>
              <a:t> style type determines how (but not where!) the element is positioned in the page or its parent.</a:t>
            </a:r>
          </a:p>
          <a:p>
            <a:r>
              <a:rPr lang="en-US" sz="2800" dirty="0"/>
              <a:t>The default value is static, meaning it's added sequentially in the site and cannot be moved.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FB6BB-B8AC-4E53-853E-758AE8A3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 </a:t>
            </a:r>
            <a:r>
              <a:rPr lang="en-US" sz="2800" dirty="0">
                <a:solidFill>
                  <a:srgbClr val="92D050"/>
                </a:solidFill>
              </a:rPr>
              <a:t>position</a:t>
            </a:r>
            <a:r>
              <a:rPr lang="en-US" sz="2800" dirty="0"/>
              <a:t> options are:</a:t>
            </a:r>
          </a:p>
          <a:p>
            <a:pPr lvl="1"/>
            <a:r>
              <a:rPr lang="en-US" sz="2600" dirty="0"/>
              <a:t>Relative – similar to static but can be shifted with TRBL values.</a:t>
            </a:r>
          </a:p>
          <a:p>
            <a:pPr lvl="1"/>
            <a:r>
              <a:rPr lang="en-US" sz="2600" dirty="0"/>
              <a:t>Absolute – location is directly based on TRBL values </a:t>
            </a:r>
            <a:r>
              <a:rPr lang="en-US" sz="2600" dirty="0">
                <a:solidFill>
                  <a:srgbClr val="FFFF00"/>
                </a:solidFill>
              </a:rPr>
              <a:t>within its parent!</a:t>
            </a:r>
          </a:p>
          <a:p>
            <a:pPr lvl="1"/>
            <a:r>
              <a:rPr lang="en-US" sz="2600" dirty="0"/>
              <a:t>Fixed – location is locked in place.</a:t>
            </a:r>
          </a:p>
          <a:p>
            <a:pPr lvl="1"/>
            <a:r>
              <a:rPr lang="en-US" sz="2600" dirty="0"/>
              <a:t>Sticky – position changes between relative and fixed on scrolling.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DCE5A-BE98-479D-888B-54FF259C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Top, right, bottom, and left</a:t>
            </a:r>
            <a:r>
              <a:rPr lang="en-US" sz="2800" dirty="0"/>
              <a:t> (TRBL) can be set, but their behavior depends on the position type.</a:t>
            </a:r>
          </a:p>
          <a:p>
            <a:pPr lvl="1"/>
            <a:r>
              <a:rPr lang="en-US" sz="2400" dirty="0"/>
              <a:t>No effect on static position.</a:t>
            </a:r>
          </a:p>
          <a:p>
            <a:pPr lvl="1"/>
            <a:r>
              <a:rPr lang="en-US" sz="2400" dirty="0"/>
              <a:t>Think of this as a Cartesian plane grid, with the top-left corner being (0,0) in terms of (</a:t>
            </a:r>
            <a:r>
              <a:rPr lang="en-US" sz="2400" dirty="0" err="1"/>
              <a:t>left,top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You can start from any corner though! Use either T or B, and either L or 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7F1F-FB83-4C56-8AE0-C885810C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addition to position, another way to affect layout is with </a:t>
            </a:r>
            <a:r>
              <a:rPr lang="en-US" sz="2800" dirty="0">
                <a:solidFill>
                  <a:srgbClr val="92D050"/>
                </a:solidFill>
              </a:rPr>
              <a:t>display</a:t>
            </a:r>
            <a:r>
              <a:rPr lang="en-US" sz="2800" dirty="0"/>
              <a:t>.</a:t>
            </a:r>
          </a:p>
          <a:p>
            <a:r>
              <a:rPr lang="en-US" sz="2800" dirty="0"/>
              <a:t>There are several possible values for this but the most important ones for now are:</a:t>
            </a:r>
          </a:p>
          <a:p>
            <a:pPr lvl="1"/>
            <a:r>
              <a:rPr lang="en-US" sz="2600" dirty="0"/>
              <a:t>Block – takes up entire row.</a:t>
            </a:r>
          </a:p>
          <a:p>
            <a:pPr lvl="1"/>
            <a:r>
              <a:rPr lang="en-US" sz="2600" dirty="0"/>
              <a:t>Inline-block – can be placed in row.</a:t>
            </a:r>
          </a:p>
          <a:p>
            <a:pPr lvl="1"/>
            <a:r>
              <a:rPr lang="en-US" sz="2600" dirty="0"/>
              <a:t>None – not added to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CFEC5-5196-4365-94A2-EB02FD7D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want to place elements side by side, then try inline-block.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255315"/>
            <a:ext cx="239077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49" y="3255315"/>
            <a:ext cx="3177030" cy="153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5629" y="5666588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Block display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9645" y="47910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Inline-block display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C8C335-8A35-4EE0-A930-38FCCC64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Positioning and creating layouts with CSS can be complex.</a:t>
            </a:r>
          </a:p>
          <a:p>
            <a:r>
              <a:rPr lang="en-US" sz="2800" dirty="0"/>
              <a:t>We will discuss this topic in more detail next week.</a:t>
            </a:r>
          </a:p>
          <a:p>
            <a:r>
              <a:rPr lang="en-US" sz="2800" dirty="0"/>
              <a:t>For now we are still going through the basics of CSS styles.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E113-0F88-4EC4-8F48-0F510B78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Background can be a solid </a:t>
            </a:r>
            <a:r>
              <a:rPr lang="en-US" sz="2800" dirty="0" err="1"/>
              <a:t>colour</a:t>
            </a:r>
            <a:r>
              <a:rPr lang="en-US" sz="2800" dirty="0"/>
              <a:t>, gradient, transparent, or an image.</a:t>
            </a:r>
          </a:p>
          <a:p>
            <a:r>
              <a:rPr lang="en-US" sz="2800" dirty="0"/>
              <a:t>For a texture/image, you can also set whether it should be repeated (tiled), its size, and position.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2" y="4607934"/>
            <a:ext cx="1734677" cy="1734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04" y="4607089"/>
            <a:ext cx="1743594" cy="1735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363" y="4607089"/>
            <a:ext cx="1730519" cy="1738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247" y="4607089"/>
            <a:ext cx="1727488" cy="173552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7DD4B0-30CA-4CA1-9D97-C88D2DDA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Font </a:t>
            </a:r>
            <a:r>
              <a:rPr lang="en-US" sz="2800" dirty="0" err="1"/>
              <a:t>colour</a:t>
            </a:r>
            <a:r>
              <a:rPr lang="en-US" sz="2800" dirty="0"/>
              <a:t> can be any solid color.</a:t>
            </a:r>
          </a:p>
          <a:p>
            <a:endParaRPr lang="en-US" sz="2800" dirty="0"/>
          </a:p>
          <a:p>
            <a:r>
              <a:rPr lang="en-US" sz="2800" dirty="0"/>
              <a:t>Border styles have 3 parts:</a:t>
            </a:r>
          </a:p>
          <a:p>
            <a:pPr lvl="1"/>
            <a:r>
              <a:rPr lang="en-US" sz="2400" dirty="0" err="1"/>
              <a:t>Colour</a:t>
            </a:r>
            <a:endParaRPr lang="en-US" sz="2400" dirty="0"/>
          </a:p>
          <a:p>
            <a:pPr lvl="1"/>
            <a:r>
              <a:rPr lang="en-US" sz="2400" dirty="0"/>
              <a:t>Width</a:t>
            </a:r>
          </a:p>
          <a:p>
            <a:pPr lvl="1"/>
            <a:r>
              <a:rPr lang="en-US" sz="2400" dirty="0"/>
              <a:t>Line type (solid, dotted, etc.)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00" y="5352708"/>
            <a:ext cx="109537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594" y="5352708"/>
            <a:ext cx="1097627" cy="1097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2847" b="2040"/>
          <a:stretch/>
        </p:blipFill>
        <p:spPr>
          <a:xfrm>
            <a:off x="3822839" y="5352708"/>
            <a:ext cx="1095705" cy="1095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162" y="5352707"/>
            <a:ext cx="1095375" cy="109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155" y="5352706"/>
            <a:ext cx="1095375" cy="10953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7AC79-6B1F-4829-BF21-A52632EF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Cascading Style Sheets</a:t>
            </a:r>
          </a:p>
          <a:p>
            <a:r>
              <a:rPr lang="en-US" sz="2800" dirty="0"/>
              <a:t>CSS is used only to style websites.</a:t>
            </a:r>
          </a:p>
          <a:p>
            <a:r>
              <a:rPr lang="en-US" sz="2800" dirty="0"/>
              <a:t>This is the standard for styling and goes hand in hand with HTML.</a:t>
            </a:r>
          </a:p>
          <a:p>
            <a:r>
              <a:rPr lang="en-US" sz="2800" dirty="0"/>
              <a:t>Used for layouts/positioning of elements and their appearance, like </a:t>
            </a:r>
            <a:r>
              <a:rPr lang="en-US" sz="2800" dirty="0" err="1"/>
              <a:t>colour</a:t>
            </a:r>
            <a:r>
              <a:rPr lang="en-US" sz="2800" dirty="0"/>
              <a:t>, font </a:t>
            </a:r>
            <a:r>
              <a:rPr lang="en-US" sz="2800" dirty="0" err="1"/>
              <a:t>colour</a:t>
            </a:r>
            <a:r>
              <a:rPr lang="en-US" sz="2800" dirty="0"/>
              <a:t>, border,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0B193-784D-4067-B370-AA80F89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Corners can be square or rounded.</a:t>
            </a:r>
          </a:p>
          <a:p>
            <a:r>
              <a:rPr lang="en-US" sz="2800" dirty="0"/>
              <a:t>Rounding values are usually in </a:t>
            </a:r>
            <a:r>
              <a:rPr lang="en-US" sz="2800" dirty="0" err="1"/>
              <a:t>px</a:t>
            </a:r>
            <a:r>
              <a:rPr lang="en-US" sz="2800" dirty="0"/>
              <a:t>.</a:t>
            </a:r>
          </a:p>
          <a:p>
            <a:r>
              <a:rPr lang="en-US" sz="2800" dirty="0"/>
              <a:t>If you use really high rounding values, you can create a circle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If width = height and the rounding value is </a:t>
            </a:r>
            <a:r>
              <a:rPr lang="en-US" sz="2600" dirty="0">
                <a:solidFill>
                  <a:srgbClr val="92D050"/>
                </a:solidFill>
                <a:sym typeface="Wingdings" panose="05000000000000000000" pitchFamily="2" charset="2"/>
              </a:rPr>
              <a:t>at least</a:t>
            </a:r>
            <a:r>
              <a:rPr lang="en-US" sz="2600" dirty="0">
                <a:sym typeface="Wingdings" panose="05000000000000000000" pitchFamily="2" charset="2"/>
              </a:rPr>
              <a:t> half of that width.</a:t>
            </a:r>
            <a:endParaRPr lang="en-US" sz="26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98" b="2311"/>
          <a:stretch/>
        </p:blipFill>
        <p:spPr>
          <a:xfrm>
            <a:off x="2146737" y="5150436"/>
            <a:ext cx="1088820" cy="10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26" r="2688" b="4164"/>
          <a:stretch/>
        </p:blipFill>
        <p:spPr>
          <a:xfrm>
            <a:off x="3426453" y="5149995"/>
            <a:ext cx="1093160" cy="1098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64" t="2466" r="2477"/>
          <a:stretch/>
        </p:blipFill>
        <p:spPr>
          <a:xfrm>
            <a:off x="4710509" y="5147717"/>
            <a:ext cx="1080691" cy="1100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750" r="3598" b="3132"/>
          <a:stretch/>
        </p:blipFill>
        <p:spPr>
          <a:xfrm>
            <a:off x="5982096" y="5147717"/>
            <a:ext cx="1136872" cy="110068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C93968-479A-4779-82FD-B48C406B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Several style types are based on </a:t>
            </a:r>
            <a:r>
              <a:rPr lang="en-US" sz="2800" dirty="0" err="1"/>
              <a:t>colour</a:t>
            </a:r>
            <a:r>
              <a:rPr lang="en-US" sz="2800" dirty="0"/>
              <a:t> (i.e. background </a:t>
            </a:r>
            <a:r>
              <a:rPr lang="en-US" sz="2800" dirty="0" err="1"/>
              <a:t>colour</a:t>
            </a:r>
            <a:r>
              <a:rPr lang="en-US" sz="2800" dirty="0"/>
              <a:t>, font </a:t>
            </a:r>
            <a:r>
              <a:rPr lang="en-US" sz="2800" dirty="0" err="1"/>
              <a:t>colour</a:t>
            </a:r>
            <a:r>
              <a:rPr lang="en-US" sz="2800" dirty="0"/>
              <a:t>, border </a:t>
            </a:r>
            <a:r>
              <a:rPr lang="en-US" sz="2800" dirty="0" err="1"/>
              <a:t>colour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They can be hexadecimal or RGB codes. A lot of popular </a:t>
            </a:r>
            <a:r>
              <a:rPr lang="en-US" sz="2400" dirty="0" err="1"/>
              <a:t>colours</a:t>
            </a:r>
            <a:r>
              <a:rPr lang="en-US" sz="2400" dirty="0"/>
              <a:t> can also be called by name! Transparent is another option.</a:t>
            </a:r>
          </a:p>
          <a:p>
            <a:pPr lvl="1"/>
            <a:r>
              <a:rPr lang="en-US" sz="2400" dirty="0">
                <a:hlinkClick r:id="rId2"/>
              </a:rPr>
              <a:t>http://www.html-color-names.com/color-chart.php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D127F-F64A-4C8C-8E2E-DDD2E9C9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are styles actually set?</a:t>
            </a:r>
          </a:p>
          <a:p>
            <a:pPr lvl="1"/>
            <a:r>
              <a:rPr lang="en-US" sz="2600" i="1" dirty="0"/>
              <a:t>property: value;</a:t>
            </a:r>
          </a:p>
          <a:p>
            <a:endParaRPr lang="en-US" sz="2800" dirty="0"/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600" dirty="0"/>
              <a:t>width: 200px;</a:t>
            </a:r>
          </a:p>
          <a:p>
            <a:pPr lvl="1"/>
            <a:r>
              <a:rPr lang="en-US" sz="2600" dirty="0"/>
              <a:t>display: block;</a:t>
            </a:r>
          </a:p>
          <a:p>
            <a:pPr lvl="1"/>
            <a:r>
              <a:rPr lang="en-US" sz="2600" dirty="0"/>
              <a:t>position: absolute;</a:t>
            </a:r>
          </a:p>
          <a:p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0D5A-8BA8-484D-9648-68927FA1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Colour</a:t>
            </a:r>
            <a:r>
              <a:rPr lang="en-US" sz="2800" dirty="0"/>
              <a:t> examples:</a:t>
            </a:r>
          </a:p>
          <a:p>
            <a:pPr lvl="1"/>
            <a:r>
              <a:rPr lang="en-US" sz="2600" dirty="0"/>
              <a:t>background-color: beige</a:t>
            </a:r>
            <a:r>
              <a:rPr lang="en-US" sz="2600" dirty="0" smtClean="0"/>
              <a:t>;</a:t>
            </a:r>
          </a:p>
          <a:p>
            <a:pPr lvl="1"/>
            <a:r>
              <a:rPr lang="en-CA" sz="2600" dirty="0" smtClean="0"/>
              <a:t>background-color: transparent;</a:t>
            </a:r>
            <a:endParaRPr lang="en-US" sz="2600" dirty="0"/>
          </a:p>
          <a:p>
            <a:pPr lvl="1"/>
            <a:r>
              <a:rPr lang="en-US" sz="2600" dirty="0"/>
              <a:t>background-color: #9595AA</a:t>
            </a:r>
          </a:p>
          <a:p>
            <a:pPr lvl="1"/>
            <a:r>
              <a:rPr lang="en-US" sz="2600" dirty="0"/>
              <a:t>color: yellow;</a:t>
            </a:r>
          </a:p>
          <a:p>
            <a:pPr lvl="1"/>
            <a:r>
              <a:rPr lang="en-US" sz="2600" dirty="0" smtClean="0"/>
              <a:t>color</a:t>
            </a:r>
            <a:r>
              <a:rPr lang="en-US" sz="2600" dirty="0"/>
              <a:t>: </a:t>
            </a:r>
            <a:r>
              <a:rPr lang="en-US" sz="2600" dirty="0" err="1"/>
              <a:t>rgb</a:t>
            </a:r>
            <a:r>
              <a:rPr lang="en-US" sz="2600" dirty="0"/>
              <a:t>(255,32,175)</a:t>
            </a:r>
          </a:p>
          <a:p>
            <a:r>
              <a:rPr lang="en-US" sz="2800" dirty="0"/>
              <a:t>What is color vs. background-color?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DB774-7B3B-4193-BE18-8B7C6FC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Border examples:</a:t>
            </a:r>
          </a:p>
          <a:p>
            <a:pPr lvl="1"/>
            <a:r>
              <a:rPr lang="en-US" sz="2600" dirty="0"/>
              <a:t>border: solid 2px </a:t>
            </a:r>
            <a:r>
              <a:rPr lang="en-US" sz="2600" dirty="0" err="1"/>
              <a:t>darkred</a:t>
            </a:r>
            <a:r>
              <a:rPr lang="en-US" sz="2600" dirty="0"/>
              <a:t>;</a:t>
            </a:r>
          </a:p>
          <a:p>
            <a:pPr lvl="1"/>
            <a:r>
              <a:rPr lang="en-US" sz="2600" dirty="0"/>
              <a:t>border: </a:t>
            </a:r>
            <a:r>
              <a:rPr lang="en-US" sz="2600" dirty="0" err="1"/>
              <a:t>rgb</a:t>
            </a:r>
            <a:r>
              <a:rPr lang="en-US" sz="2600" dirty="0"/>
              <a:t>(0,0,50) dotted 1px;</a:t>
            </a:r>
          </a:p>
          <a:p>
            <a:pPr lvl="1"/>
            <a:r>
              <a:rPr lang="en-US" sz="2600" dirty="0"/>
              <a:t>border-bottom: solid 1px #A744B9;</a:t>
            </a:r>
          </a:p>
          <a:p>
            <a:pPr lvl="1"/>
            <a:r>
              <a:rPr lang="en-US" sz="2600" dirty="0"/>
              <a:t>border-width: 4px;</a:t>
            </a:r>
          </a:p>
          <a:p>
            <a:pPr lvl="1"/>
            <a:r>
              <a:rPr lang="en-US" sz="2600" dirty="0"/>
              <a:t>border-top-color: purple;</a:t>
            </a:r>
          </a:p>
          <a:p>
            <a:r>
              <a:rPr lang="en-US" sz="2800" dirty="0"/>
              <a:t>Lots of flexibility with borders!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A9E76-A5A2-492F-B012-86922B6F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Now that we know how to make individual styles, how do we group them and apply them?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92D050"/>
                </a:solidFill>
              </a:rPr>
              <a:t>rule-set</a:t>
            </a:r>
            <a:r>
              <a:rPr lang="en-US" sz="2800" dirty="0"/>
              <a:t> is a group of styles for a certain selector or selectors.</a:t>
            </a:r>
          </a:p>
          <a:p>
            <a:r>
              <a:rPr lang="en-US" sz="2800" dirty="0"/>
              <a:t>There can be any number of styles within a </a:t>
            </a:r>
            <a:r>
              <a:rPr lang="en-US" sz="2800" dirty="0" smtClean="0"/>
              <a:t>rule-set.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8C8A4-1924-4784-A20C-576530DC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Wait, what are selectors?</a:t>
            </a:r>
          </a:p>
          <a:p>
            <a:r>
              <a:rPr lang="en-US" sz="2800" dirty="0"/>
              <a:t>Selectors are ways of determining which element(s) are given the styles of the rule-sets.</a:t>
            </a:r>
          </a:p>
          <a:p>
            <a:r>
              <a:rPr lang="en-US" sz="2800" dirty="0"/>
              <a:t>We're essentially indicating which element(s) we want to apply a style to and then using any combination of rules to create the overall style.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3F1F3-2E92-4560-98BB-5395E3FD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Rule-sets are formatted like:</a:t>
            </a:r>
          </a:p>
          <a:p>
            <a:pPr lvl="1"/>
            <a:r>
              <a:rPr lang="en-US" sz="2400" i="1" dirty="0"/>
              <a:t>selector {</a:t>
            </a:r>
            <a:br>
              <a:rPr lang="en-US" sz="2400" i="1" dirty="0"/>
            </a:br>
            <a:r>
              <a:rPr lang="en-US" sz="2400" i="1" dirty="0"/>
              <a:t>    property1: value1;</a:t>
            </a:r>
            <a:br>
              <a:rPr lang="en-US" sz="2400" i="1" dirty="0"/>
            </a:br>
            <a:r>
              <a:rPr lang="en-US" sz="2400" i="1" dirty="0"/>
              <a:t>    property2: value2;</a:t>
            </a:r>
            <a:br>
              <a:rPr lang="en-US" sz="2400" i="1" dirty="0"/>
            </a:br>
            <a:r>
              <a:rPr lang="en-US" sz="2400" i="1" dirty="0"/>
              <a:t>    …</a:t>
            </a:r>
            <a:br>
              <a:rPr lang="en-US" sz="2400" i="1" dirty="0"/>
            </a:br>
            <a:r>
              <a:rPr lang="en-US" sz="2400" i="1" dirty="0"/>
              <a:t>}</a:t>
            </a:r>
          </a:p>
          <a:p>
            <a:pPr lvl="1"/>
            <a:r>
              <a:rPr lang="en-US" sz="2400" dirty="0"/>
              <a:t>This will make more sense when you see the selectors.</a:t>
            </a:r>
          </a:p>
          <a:p>
            <a:pPr lvl="1"/>
            <a:r>
              <a:rPr lang="en-US" sz="2400" dirty="0"/>
              <a:t>property1: value1 represents a generic property-value style rule.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662B5-086A-413F-A16D-ED3593F0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3 main types of selectors.</a:t>
            </a:r>
          </a:p>
          <a:p>
            <a:pPr lvl="1"/>
            <a:r>
              <a:rPr lang="en-US" sz="2600" dirty="0"/>
              <a:t>Based on tag / element type.</a:t>
            </a:r>
          </a:p>
          <a:p>
            <a:pPr lvl="1"/>
            <a:r>
              <a:rPr lang="en-US" sz="2600" dirty="0"/>
              <a:t>Based on class name.</a:t>
            </a:r>
          </a:p>
          <a:p>
            <a:pPr lvl="1"/>
            <a:r>
              <a:rPr lang="en-US" sz="2600" dirty="0"/>
              <a:t>Based on ID.</a:t>
            </a:r>
          </a:p>
          <a:p>
            <a:r>
              <a:rPr lang="en-US" sz="2800" dirty="0"/>
              <a:t>There are additional types based on the state of the element, known as pseudo-classes.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74692-A14B-4AC9-8959-E2005740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Tag selectors apply to </a:t>
            </a:r>
            <a:r>
              <a:rPr lang="en-US" sz="2800" dirty="0">
                <a:solidFill>
                  <a:srgbClr val="92D050"/>
                </a:solidFill>
              </a:rPr>
              <a:t>all</a:t>
            </a:r>
            <a:r>
              <a:rPr lang="en-US" sz="2800" dirty="0"/>
              <a:t> elements of the specified HTML tag.</a:t>
            </a:r>
          </a:p>
          <a:p>
            <a:pPr lvl="1"/>
            <a:r>
              <a:rPr lang="en-US" sz="2400" dirty="0"/>
              <a:t>i.e. &lt;p&gt;, &lt;h1&gt;, &lt;body&gt;, &lt;</a:t>
            </a:r>
            <a:r>
              <a:rPr lang="en-US" sz="2400" dirty="0" err="1"/>
              <a:t>img</a:t>
            </a:r>
            <a:r>
              <a:rPr lang="en-US" sz="2400" dirty="0"/>
              <a:t>&gt;</a:t>
            </a:r>
          </a:p>
          <a:p>
            <a:r>
              <a:rPr lang="en-US" sz="2600" dirty="0"/>
              <a:t>These selectors are labelled with the tag name, as it is in HTML, but without the &lt;&gt; brackets.</a:t>
            </a:r>
          </a:p>
          <a:p>
            <a:pPr lvl="1"/>
            <a:r>
              <a:rPr lang="en-US" sz="2400" dirty="0"/>
              <a:t>i.e. p, h1, body, </a:t>
            </a:r>
            <a:r>
              <a:rPr lang="en-US" sz="2400" dirty="0" err="1"/>
              <a:t>img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2FB00-2191-48BF-BF3E-9A1ECF4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494"/>
          <a:stretch/>
        </p:blipFill>
        <p:spPr>
          <a:xfrm>
            <a:off x="1804100" y="4137738"/>
            <a:ext cx="5481556" cy="2578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00" y="1011667"/>
            <a:ext cx="5481555" cy="2909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757" y="242540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92D050"/>
                </a:solidFill>
              </a:rPr>
              <a:t>With 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573" y="5011712"/>
            <a:ext cx="14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92D050"/>
                </a:solidFill>
              </a:rPr>
              <a:t>Without CSS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000050-EF00-44C3-AC99-37453F86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{</a:t>
            </a:r>
            <a:br>
              <a:rPr lang="en-US" sz="2800" dirty="0"/>
            </a:br>
            <a:r>
              <a:rPr lang="en-US" sz="2800" dirty="0"/>
              <a:t>    color: red;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body {</a:t>
            </a:r>
            <a:br>
              <a:rPr lang="en-US" sz="2800" dirty="0"/>
            </a:br>
            <a:r>
              <a:rPr lang="en-US" sz="2800" dirty="0"/>
              <a:t>    margin: 0;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div {</a:t>
            </a:r>
            <a:br>
              <a:rPr lang="en-US" sz="2800" dirty="0"/>
            </a:br>
            <a:r>
              <a:rPr lang="en-US" sz="2800" dirty="0"/>
              <a:t>    background-color: #ff0000;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2FB00-2191-48BF-BF3E-9A1ECF4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 selectors apply to </a:t>
            </a:r>
            <a:r>
              <a:rPr lang="en-US" sz="2800" dirty="0">
                <a:solidFill>
                  <a:srgbClr val="92D050"/>
                </a:solidFill>
              </a:rPr>
              <a:t>all</a:t>
            </a:r>
            <a:r>
              <a:rPr lang="en-US" sz="2800" dirty="0"/>
              <a:t> elements that are given the specified class.</a:t>
            </a:r>
          </a:p>
          <a:p>
            <a:r>
              <a:rPr lang="en-US" sz="2800" dirty="0"/>
              <a:t>HTML elements can be given a class as an attribute.</a:t>
            </a:r>
          </a:p>
          <a:p>
            <a:pPr lvl="1"/>
            <a:r>
              <a:rPr lang="en-US" sz="2600" dirty="0"/>
              <a:t>i.e. &lt;div class='</a:t>
            </a:r>
            <a:r>
              <a:rPr lang="en-US" sz="2600" dirty="0" err="1"/>
              <a:t>myclass</a:t>
            </a:r>
            <a:r>
              <a:rPr lang="en-US" sz="2600" dirty="0"/>
              <a:t>'&gt;</a:t>
            </a:r>
          </a:p>
          <a:p>
            <a:r>
              <a:rPr lang="en-US" sz="2800" dirty="0"/>
              <a:t>Classes can be applied to any number of elements and any combination of element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FD259-11B5-4933-838F-1624C897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selectors in CSS are labelled with a period (.) followed by the specific class name it applies to.</a:t>
            </a:r>
          </a:p>
          <a:p>
            <a:pPr lvl="1"/>
            <a:r>
              <a:rPr lang="en-US" sz="2600" dirty="0"/>
              <a:t>i.e. .</a:t>
            </a:r>
            <a:r>
              <a:rPr lang="en-US" sz="2600" dirty="0" err="1"/>
              <a:t>myclass</a:t>
            </a:r>
            <a:r>
              <a:rPr lang="en-US" sz="2600" dirty="0"/>
              <a:t>, .</a:t>
            </a:r>
            <a:r>
              <a:rPr lang="en-US" sz="2600" dirty="0" err="1"/>
              <a:t>anotherclass</a:t>
            </a:r>
            <a:endParaRPr lang="en-US" sz="2600" dirty="0"/>
          </a:p>
          <a:p>
            <a:r>
              <a:rPr lang="en-US" sz="2800" dirty="0"/>
              <a:t>Ensure the class name is spelled identical in HTML and CSS.</a:t>
            </a:r>
          </a:p>
          <a:p>
            <a:pPr lvl="1"/>
            <a:r>
              <a:rPr lang="en-US" sz="2600" dirty="0"/>
              <a:t>i.e. &lt;div class='my-class'&gt; will not match the selector .</a:t>
            </a:r>
            <a:r>
              <a:rPr lang="en-US" sz="2600" dirty="0" err="1"/>
              <a:t>myclass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AAF11-D20D-4927-BE64-D3D351C2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.my-class {</a:t>
            </a:r>
            <a:br>
              <a:rPr lang="en-US" sz="2800" dirty="0"/>
            </a:br>
            <a:r>
              <a:rPr lang="en-US" sz="2800" dirty="0"/>
              <a:t>    position: relative;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.nav {</a:t>
            </a:r>
            <a:br>
              <a:rPr lang="en-US" sz="2800" dirty="0"/>
            </a:br>
            <a:r>
              <a:rPr lang="en-US" sz="2800" dirty="0"/>
              <a:t>    margin: 5px;</a:t>
            </a:r>
            <a:br>
              <a:rPr lang="en-US" sz="2800" dirty="0"/>
            </a:br>
            <a:r>
              <a:rPr lang="en-US" sz="2800" dirty="0"/>
              <a:t>    color: </a:t>
            </a:r>
            <a:r>
              <a:rPr lang="en-US" sz="2800" dirty="0" err="1"/>
              <a:t>darkblue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width: 100%;</a:t>
            </a:r>
            <a:br>
              <a:rPr lang="en-US" sz="2800" dirty="0"/>
            </a:br>
            <a:r>
              <a:rPr lang="en-US" sz="2800" dirty="0"/>
              <a:t>    height: 50px;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AAF11-D20D-4927-BE64-D3D351C2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 selectors apply to the element with that ID (if there is one).</a:t>
            </a:r>
          </a:p>
          <a:p>
            <a:r>
              <a:rPr lang="en-US" sz="2800" dirty="0"/>
              <a:t>Just like classes, HTML elements can be given an ID as an attribute.</a:t>
            </a:r>
          </a:p>
          <a:p>
            <a:pPr lvl="1"/>
            <a:r>
              <a:rPr lang="en-US" sz="2600" dirty="0"/>
              <a:t>i.e. &lt;div id='menu'&gt;</a:t>
            </a:r>
          </a:p>
          <a:p>
            <a:r>
              <a:rPr lang="en-US" sz="2800" dirty="0"/>
              <a:t>Unlike classes, IDs must be </a:t>
            </a:r>
            <a:r>
              <a:rPr lang="en-US" sz="2800" dirty="0">
                <a:solidFill>
                  <a:srgbClr val="92D050"/>
                </a:solidFill>
              </a:rPr>
              <a:t>unique</a:t>
            </a:r>
            <a:r>
              <a:rPr lang="en-US" sz="2800" dirty="0"/>
              <a:t> and not given to multiple elements.</a:t>
            </a:r>
          </a:p>
          <a:p>
            <a:pPr lvl="1"/>
            <a:r>
              <a:rPr lang="en-US" sz="2600" dirty="0"/>
              <a:t>This is important!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E7C41-4758-4749-90D4-91A9A40D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selectors in CSS are labelled with a pound sign (#) followed by the specific ID name it applies to.</a:t>
            </a:r>
          </a:p>
          <a:p>
            <a:pPr lvl="1"/>
            <a:r>
              <a:rPr lang="en-US" sz="2600" dirty="0"/>
              <a:t>i.e. #menu, #profile-picture</a:t>
            </a:r>
          </a:p>
          <a:p>
            <a:r>
              <a:rPr lang="en-US" sz="2800" dirty="0"/>
              <a:t>Ensure the ID name is spelled identical in HTML and CSS.</a:t>
            </a:r>
          </a:p>
          <a:p>
            <a:pPr lvl="1"/>
            <a:r>
              <a:rPr lang="en-US" sz="2600" dirty="0"/>
              <a:t>i.e. &lt;div id='</a:t>
            </a:r>
            <a:r>
              <a:rPr lang="en-US" sz="2600" dirty="0" err="1"/>
              <a:t>topmenu</a:t>
            </a:r>
            <a:r>
              <a:rPr lang="en-US" sz="2600" dirty="0"/>
              <a:t>'&gt; will not match the selector #menu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BD34A-6A80-4623-BA18-DCF62ACA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#menu {</a:t>
            </a:r>
            <a:br>
              <a:rPr lang="en-US" sz="2800" dirty="0"/>
            </a:br>
            <a:r>
              <a:rPr lang="en-US" sz="2800" dirty="0"/>
              <a:t>    height: 100px;</a:t>
            </a:r>
            <a:br>
              <a:rPr lang="en-US" sz="2800" dirty="0"/>
            </a:br>
            <a:r>
              <a:rPr lang="en-US" sz="2800" dirty="0"/>
              <a:t>    line-height: 100px;</a:t>
            </a:r>
            <a:br>
              <a:rPr lang="en-US" sz="2800" dirty="0"/>
            </a:br>
            <a:r>
              <a:rPr lang="en-US" sz="2800" dirty="0"/>
              <a:t>    background-color: black;</a:t>
            </a:r>
            <a:br>
              <a:rPr lang="en-US" sz="2800" dirty="0"/>
            </a:br>
            <a:r>
              <a:rPr lang="en-US" sz="2800" dirty="0"/>
              <a:t>    color: white;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#title {</a:t>
            </a:r>
            <a:br>
              <a:rPr lang="en-US" sz="2800" dirty="0"/>
            </a:br>
            <a:r>
              <a:rPr lang="en-US" sz="2800" dirty="0"/>
              <a:t>    font-size: 40px;</a:t>
            </a:r>
            <a:br>
              <a:rPr lang="en-US" sz="2800" dirty="0"/>
            </a:br>
            <a:r>
              <a:rPr lang="en-US" sz="2800" dirty="0"/>
              <a:t>}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D58D-07FF-48AB-B817-31C9D3D4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many form input types.</a:t>
            </a:r>
          </a:p>
          <a:p>
            <a:r>
              <a:rPr lang="en-US" sz="2800" dirty="0"/>
              <a:t>How can we apply a style to all/several inputs at once, or all inputs of a certain type at once?</a:t>
            </a:r>
          </a:p>
          <a:p>
            <a:r>
              <a:rPr lang="en-US" sz="2800" dirty="0" smtClean="0"/>
              <a:t>input </a:t>
            </a:r>
            <a:r>
              <a:rPr lang="en-US" sz="2800" dirty="0"/>
              <a:t>{ } applies </a:t>
            </a:r>
            <a:r>
              <a:rPr lang="en-US" sz="2800" dirty="0" smtClean="0"/>
              <a:t>to all "input" </a:t>
            </a:r>
            <a:r>
              <a:rPr lang="en-US" sz="2800" dirty="0"/>
              <a:t>tags.</a:t>
            </a:r>
          </a:p>
          <a:p>
            <a:r>
              <a:rPr lang="en-US" sz="2800" dirty="0" err="1"/>
              <a:t>Textarea</a:t>
            </a:r>
            <a:r>
              <a:rPr lang="en-US" sz="2800" dirty="0"/>
              <a:t> is not made with an input tag so it will not be affected. </a:t>
            </a:r>
            <a:r>
              <a:rPr lang="en-US" sz="2800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texarea</a:t>
            </a:r>
            <a:r>
              <a:rPr lang="en-US" sz="2800" dirty="0" smtClean="0">
                <a:sym typeface="Wingdings" panose="05000000000000000000" pitchFamily="2" charset="2"/>
              </a:rPr>
              <a:t> { } for these fields.</a:t>
            </a: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1E7F7-3FEA-44CA-A546-15848129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i.e. make all form fields 200px wide.</a:t>
            </a:r>
          </a:p>
          <a:p>
            <a:r>
              <a:rPr lang="en-US" sz="2800" dirty="0"/>
              <a:t>input {</a:t>
            </a:r>
            <a:br>
              <a:rPr lang="en-US" sz="2800" dirty="0"/>
            </a:br>
            <a:r>
              <a:rPr lang="en-US" sz="2800" dirty="0"/>
              <a:t>    width: 200px;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 err="1"/>
              <a:t>textarea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width: 200px;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01633-9D78-4493-AD95-1E825DE2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we want the same styles applied to "inputs" and "</a:t>
            </a:r>
            <a:r>
              <a:rPr lang="en-US" sz="2800" dirty="0" err="1" smtClean="0"/>
              <a:t>textareas</a:t>
            </a:r>
            <a:r>
              <a:rPr lang="en-US" sz="2800" dirty="0" smtClean="0"/>
              <a:t>", it would be redundant to have two identical rule-sets for the two types.</a:t>
            </a:r>
          </a:p>
          <a:p>
            <a:r>
              <a:rPr lang="en-US" sz="2800" dirty="0" smtClean="0"/>
              <a:t>Selectors can be grouped together using a comma to separate them.</a:t>
            </a:r>
          </a:p>
          <a:p>
            <a:r>
              <a:rPr lang="en-US" sz="2800" dirty="0"/>
              <a:t>input, </a:t>
            </a:r>
            <a:r>
              <a:rPr lang="en-US" sz="2800" dirty="0" err="1"/>
              <a:t>textarea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width: 200px;</a:t>
            </a:r>
            <a:br>
              <a:rPr lang="en-US" sz="2800" dirty="0"/>
            </a:b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01633-9D78-4493-AD95-1E825DE2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Remember that </a:t>
            </a:r>
            <a:r>
              <a:rPr lang="en-US" sz="2800" dirty="0" err="1" smtClean="0"/>
              <a:t>divs</a:t>
            </a:r>
            <a:r>
              <a:rPr lang="en-US" sz="2800" dirty="0" smtClean="0"/>
              <a:t> and many other HTML elements can be nested within one another.</a:t>
            </a:r>
          </a:p>
          <a:p>
            <a:r>
              <a:rPr lang="en-US" sz="2800" dirty="0" smtClean="0"/>
              <a:t>This is helpful for creating layouts.</a:t>
            </a:r>
          </a:p>
          <a:p>
            <a:r>
              <a:rPr lang="en-US" sz="2800" dirty="0" smtClean="0"/>
              <a:t>This relationship is known as parent-child, where the parent is the container / outer element and the child is the inner element.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41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Grouping rule-sets is not only for form input elements but for any combination of selectors (tags, classes, and IDs).</a:t>
            </a:r>
          </a:p>
          <a:p>
            <a:r>
              <a:rPr lang="en-US" sz="2800" dirty="0"/>
              <a:t>p, input, .</a:t>
            </a:r>
            <a:r>
              <a:rPr lang="en-US" sz="2800" dirty="0" err="1"/>
              <a:t>longtext</a:t>
            </a:r>
            <a:r>
              <a:rPr lang="en-US" sz="2800" dirty="0"/>
              <a:t>, #login {</a:t>
            </a:r>
            <a:br>
              <a:rPr lang="en-US" sz="2800" dirty="0"/>
            </a:br>
            <a:r>
              <a:rPr lang="en-US" sz="2800" dirty="0"/>
              <a:t>    width: 200px;</a:t>
            </a:r>
            <a:br>
              <a:rPr lang="en-US" sz="2800" dirty="0"/>
            </a:br>
            <a:r>
              <a:rPr lang="en-US" sz="2800" dirty="0"/>
              <a:t>    color: blue;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D782C-3805-47D0-AF11-0518ECD6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about if we want to style one specific type of input </a:t>
            </a:r>
            <a:r>
              <a:rPr lang="en-US" sz="2800" dirty="0" smtClean="0"/>
              <a:t>field?</a:t>
            </a:r>
            <a:endParaRPr lang="en-US" sz="2800" dirty="0"/>
          </a:p>
          <a:p>
            <a:r>
              <a:rPr lang="en-US" sz="2800" dirty="0"/>
              <a:t>CSS allows us to select based on attribute values as well!</a:t>
            </a:r>
          </a:p>
          <a:p>
            <a:r>
              <a:rPr lang="en-US" sz="2800" dirty="0"/>
              <a:t>Remember most input types are specified by the </a:t>
            </a:r>
            <a:r>
              <a:rPr lang="en-US" sz="2800" dirty="0">
                <a:solidFill>
                  <a:srgbClr val="92D050"/>
                </a:solidFill>
              </a:rPr>
              <a:t>type</a:t>
            </a:r>
            <a:r>
              <a:rPr lang="en-US" sz="2800" dirty="0"/>
              <a:t> attribute.</a:t>
            </a:r>
          </a:p>
          <a:p>
            <a:pPr lvl="1"/>
            <a:r>
              <a:rPr lang="en-US" sz="2600" dirty="0"/>
              <a:t>i.e. &lt;input type="text" /&gt;</a:t>
            </a:r>
          </a:p>
          <a:p>
            <a:pPr lvl="1"/>
            <a:r>
              <a:rPr lang="en-US" sz="2600" dirty="0"/>
              <a:t>i.e. &lt;input type="radio" 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DA99-0C39-4EAF-B3DF-C1489E4F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specify an attribute value in square brackets [ ] to select that type for a CSS selector.</a:t>
            </a:r>
          </a:p>
          <a:p>
            <a:r>
              <a:rPr lang="en-US" sz="2800" dirty="0"/>
              <a:t>input[type=text] {</a:t>
            </a:r>
            <a:br>
              <a:rPr lang="en-US" sz="2800" dirty="0"/>
            </a:br>
            <a:r>
              <a:rPr lang="en-US" sz="2800" dirty="0"/>
              <a:t>    border: solid 2px #FA4949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input[type=submit] {</a:t>
            </a:r>
            <a:br>
              <a:rPr lang="en-US" sz="2800" dirty="0"/>
            </a:br>
            <a:r>
              <a:rPr lang="en-US" sz="2800" dirty="0"/>
              <a:t>    width: 200px;</a:t>
            </a:r>
            <a:br>
              <a:rPr lang="en-US" sz="2800" dirty="0"/>
            </a:br>
            <a:r>
              <a:rPr lang="en-US" sz="2800" dirty="0"/>
              <a:t>}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7635F-D77A-49C4-87FB-8874495B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can also be incorporated in grouped selectors.</a:t>
            </a:r>
          </a:p>
          <a:p>
            <a:r>
              <a:rPr lang="en-US" sz="2800" dirty="0"/>
              <a:t>input[type=submit], #title, p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color:red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input[type=text], </a:t>
            </a:r>
            <a:r>
              <a:rPr lang="en-US" sz="2800" dirty="0" err="1"/>
              <a:t>textarea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font-size: 20px;</a:t>
            </a:r>
            <a:br>
              <a:rPr lang="en-US" sz="2800" dirty="0"/>
            </a:br>
            <a:r>
              <a:rPr lang="en-US" sz="2800" dirty="0"/>
              <a:t>}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B0C0-517B-4F04-9F2E-91257432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in webpages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3 ways of adding CSS to webpages:</a:t>
            </a:r>
          </a:p>
          <a:p>
            <a:pPr lvl="1"/>
            <a:r>
              <a:rPr lang="en-US" sz="2600" dirty="0"/>
              <a:t>Inline – in HTML element attributes.</a:t>
            </a:r>
          </a:p>
          <a:p>
            <a:pPr lvl="1"/>
            <a:r>
              <a:rPr lang="en-US" sz="2600" dirty="0"/>
              <a:t>Internal – in HTML head section.</a:t>
            </a:r>
          </a:p>
          <a:p>
            <a:pPr lvl="1"/>
            <a:r>
              <a:rPr lang="en-US" sz="2600" dirty="0"/>
              <a:t>External – in its own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84B03-BF27-40A1-8178-4CB0ECC9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way to add CSS is directly in HTML tags in the </a:t>
            </a:r>
            <a:r>
              <a:rPr lang="en-US" sz="2800" dirty="0">
                <a:solidFill>
                  <a:srgbClr val="92D050"/>
                </a:solidFill>
              </a:rPr>
              <a:t>style</a:t>
            </a:r>
            <a:r>
              <a:rPr lang="en-US" sz="2800" dirty="0"/>
              <a:t> attribute.</a:t>
            </a:r>
          </a:p>
          <a:p>
            <a:r>
              <a:rPr lang="en-US" sz="2800" dirty="0"/>
              <a:t>This can work well for applying a style to a single element and doing so quickly for testing purposes.</a:t>
            </a:r>
          </a:p>
          <a:p>
            <a:r>
              <a:rPr lang="en-US" sz="2800" dirty="0"/>
              <a:t>i.e. &lt;div </a:t>
            </a:r>
            <a:r>
              <a:rPr lang="en-US" sz="2800" dirty="0">
                <a:solidFill>
                  <a:srgbClr val="92D050"/>
                </a:solidFill>
              </a:rPr>
              <a:t>style='width: 50%; height:300px'</a:t>
            </a:r>
            <a:r>
              <a:rPr lang="en-US" sz="2800" dirty="0"/>
              <a:t>&gt;Welcome&lt;/div&gt;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5AB5A-546B-4CD9-85D1-A01B929C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Inline CSS is generally not a good option since it only applies to one element.</a:t>
            </a:r>
          </a:p>
          <a:p>
            <a:r>
              <a:rPr lang="en-US" sz="2800" dirty="0"/>
              <a:t>To apply styles to an entire page, you can add rule-sets into the head section of the HTML.</a:t>
            </a:r>
          </a:p>
          <a:p>
            <a:r>
              <a:rPr lang="en-US" sz="2800" dirty="0"/>
              <a:t>CSS is meta data!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DF0F1-9CBA-40AD-BB12-4D524FE7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Within the head, use the &lt;style&gt; tag to create a place for CSS and then add the styles in there.</a:t>
            </a:r>
          </a:p>
          <a:p>
            <a:r>
              <a:rPr lang="en-US" sz="2800" dirty="0"/>
              <a:t>Works well for a single page site, or styles that only apply to one page.</a:t>
            </a:r>
          </a:p>
          <a:p>
            <a:r>
              <a:rPr lang="en-US" sz="2800" dirty="0"/>
              <a:t>Definitely better than inline styles.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5F28-2649-4803-9119-9C5C6BBB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&lt;head&gt;</a:t>
            </a:r>
          </a:p>
          <a:p>
            <a:pPr marL="0" indent="0">
              <a:buNone/>
            </a:pPr>
            <a:r>
              <a:rPr lang="en-US" sz="2800" dirty="0"/>
              <a:t>&lt;style&gt;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92D050"/>
                </a:solidFill>
              </a:rPr>
              <a:t>p { color: red;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    div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        width:300px;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        border: solid 2px red;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92D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800" dirty="0"/>
              <a:t>&lt;/style&gt;</a:t>
            </a:r>
          </a:p>
          <a:p>
            <a:pPr marL="0" indent="0">
              <a:buNone/>
            </a:pPr>
            <a:r>
              <a:rPr lang="en-US" sz="2800" dirty="0"/>
              <a:t>&lt;/head&gt;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0FFB-1E80-4240-A2ED-DFEBF327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However, internal CSS is still not completely efficient.</a:t>
            </a:r>
          </a:p>
          <a:p>
            <a:r>
              <a:rPr lang="en-US" sz="2800" dirty="0"/>
              <a:t>Suppose you have a website with multiple pages and want the styles to apply to all pages.</a:t>
            </a:r>
          </a:p>
          <a:p>
            <a:r>
              <a:rPr lang="en-US" sz="2800" dirty="0"/>
              <a:t>The best option is </a:t>
            </a:r>
            <a:r>
              <a:rPr lang="en-US" sz="2800" dirty="0">
                <a:solidFill>
                  <a:srgbClr val="92D050"/>
                </a:solidFill>
              </a:rPr>
              <a:t>external</a:t>
            </a:r>
            <a:r>
              <a:rPr lang="en-US" sz="2800" dirty="0"/>
              <a:t> CSS.</a:t>
            </a:r>
          </a:p>
          <a:p>
            <a:r>
              <a:rPr lang="en-US" sz="2800" dirty="0"/>
              <a:t>Store the CSS in its own file(s) and link the webpages to the CSS file(s).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4DFCF-4924-4615-9AB0-7682BDE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styles can be applied in CSS?</a:t>
            </a:r>
          </a:p>
          <a:p>
            <a:pPr lvl="1"/>
            <a:r>
              <a:rPr lang="en-US" sz="2600" dirty="0">
                <a:solidFill>
                  <a:srgbClr val="92D050"/>
                </a:solidFill>
              </a:rPr>
              <a:t>Tons! You'll need to know the common ones but not all of them.</a:t>
            </a:r>
          </a:p>
          <a:p>
            <a:r>
              <a:rPr lang="en-US" sz="2800" dirty="0"/>
              <a:t>How are they applied?</a:t>
            </a:r>
          </a:p>
          <a:p>
            <a:pPr lvl="1"/>
            <a:r>
              <a:rPr lang="en-US" sz="2600" dirty="0">
                <a:solidFill>
                  <a:srgbClr val="92D050"/>
                </a:solidFill>
              </a:rPr>
              <a:t>3 main ways to apply the basic styles (more for advanced styles).</a:t>
            </a:r>
          </a:p>
          <a:p>
            <a:r>
              <a:rPr lang="en-US" sz="2800" dirty="0"/>
              <a:t>Where does CSS code go?</a:t>
            </a:r>
          </a:p>
          <a:p>
            <a:pPr lvl="1"/>
            <a:r>
              <a:rPr lang="en-US" sz="2600" dirty="0">
                <a:solidFill>
                  <a:srgbClr val="92D050"/>
                </a:solidFill>
              </a:rPr>
              <a:t>3 different placement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764E-6BF2-4FB8-ADBF-CB6E5086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External CSS is stored in files </a:t>
            </a:r>
            <a:r>
              <a:rPr lang="en-US" sz="2800" dirty="0" smtClean="0"/>
              <a:t>with </a:t>
            </a:r>
            <a:r>
              <a:rPr lang="en-US" sz="2800" dirty="0"/>
              <a:t>the .</a:t>
            </a:r>
            <a:r>
              <a:rPr lang="en-US" sz="2800" dirty="0" err="1"/>
              <a:t>css</a:t>
            </a:r>
            <a:r>
              <a:rPr lang="en-US" sz="2800" dirty="0"/>
              <a:t> extension.</a:t>
            </a:r>
          </a:p>
          <a:p>
            <a:r>
              <a:rPr lang="en-US" sz="2800" dirty="0"/>
              <a:t>Linking these files into HTML pages is very simple:</a:t>
            </a:r>
          </a:p>
          <a:p>
            <a:pPr lvl="1"/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type="text/</a:t>
            </a:r>
            <a:r>
              <a:rPr lang="en-US" sz="2400" dirty="0" err="1"/>
              <a:t>css</a:t>
            </a:r>
            <a:r>
              <a:rPr lang="en-US" sz="2400" dirty="0"/>
              <a:t>" 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92D050"/>
                </a:solidFill>
              </a:rPr>
              <a:t>styles.css</a:t>
            </a:r>
            <a:r>
              <a:rPr lang="en-US" sz="2400" dirty="0"/>
              <a:t>"&gt;</a:t>
            </a:r>
          </a:p>
          <a:p>
            <a:pPr lvl="1"/>
            <a:r>
              <a:rPr lang="en-US" sz="2400" dirty="0"/>
              <a:t>This is also meta information so it goes in the head section of the HTML.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1AD2-EE7E-44FE-BE86-75A0486F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853248"/>
            <a:ext cx="7639050" cy="119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0" y="3558337"/>
            <a:ext cx="3571875" cy="2886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710" y="318900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styles.css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10" y="14839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index.html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EC36D-7103-47AE-A910-B3A4470D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Styles are applied in top-to-bottom order generally.</a:t>
            </a:r>
          </a:p>
          <a:p>
            <a:r>
              <a:rPr lang="en-US" sz="2800" dirty="0"/>
              <a:t>This only matters if there are conflicting rules or rule-sets.</a:t>
            </a:r>
          </a:p>
          <a:p>
            <a:r>
              <a:rPr lang="en-US" sz="2800" dirty="0"/>
              <a:t>The order doesn't matter otherwise.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p {color: red; width: 50px; }</a:t>
            </a:r>
            <a:r>
              <a:rPr lang="en-US" sz="2800" dirty="0"/>
              <a:t> is the same as </a:t>
            </a:r>
            <a:r>
              <a:rPr lang="en-US" sz="2800" dirty="0">
                <a:solidFill>
                  <a:srgbClr val="92D050"/>
                </a:solidFill>
              </a:rPr>
              <a:t>p {width: 50px; color: red; }</a:t>
            </a:r>
            <a:r>
              <a:rPr lang="en-US" sz="2800" dirty="0"/>
              <a:t> since the rules are independent.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87B9-5361-48D3-B2F3-5DDC6E68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 where does the order matter?</a:t>
            </a:r>
          </a:p>
          <a:p>
            <a:pPr lvl="1"/>
            <a:r>
              <a:rPr lang="en-US" sz="2600" dirty="0"/>
              <a:t>Conflicting rules within a rule-set.</a:t>
            </a:r>
            <a:endParaRPr lang="en-US" sz="2400" dirty="0"/>
          </a:p>
          <a:p>
            <a:pPr lvl="1"/>
            <a:r>
              <a:rPr lang="en-US" sz="2600" dirty="0"/>
              <a:t>Multiple rule-sets with conflicting styles applied to an element.</a:t>
            </a:r>
          </a:p>
          <a:p>
            <a:endParaRPr lang="en-US" sz="2800" dirty="0"/>
          </a:p>
          <a:p>
            <a:r>
              <a:rPr lang="en-US" sz="2800" dirty="0"/>
              <a:t>Let's look at examples of each.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9CB1-3438-4D1E-8980-1EBCA7E0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cases of conflicting rules within a rule-set, the bottom-most rule overrides previous ones.</a:t>
            </a:r>
          </a:p>
          <a:p>
            <a:r>
              <a:rPr lang="en-US" sz="2800" dirty="0"/>
              <a:t>p {</a:t>
            </a:r>
            <a:br>
              <a:rPr lang="en-US" sz="2800" dirty="0"/>
            </a:br>
            <a:r>
              <a:rPr lang="en-US" sz="2800" dirty="0"/>
              <a:t>    color: red;</a:t>
            </a:r>
            <a:br>
              <a:rPr lang="en-US" sz="2800" dirty="0"/>
            </a:br>
            <a:r>
              <a:rPr lang="en-US" sz="2800" dirty="0"/>
              <a:t>    color: blue;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In this case, </a:t>
            </a:r>
            <a:r>
              <a:rPr lang="en-US" sz="2800" dirty="0">
                <a:solidFill>
                  <a:srgbClr val="92D050"/>
                </a:solidFill>
              </a:rPr>
              <a:t>color: blue</a:t>
            </a:r>
            <a:r>
              <a:rPr lang="en-US" sz="2800" dirty="0"/>
              <a:t> is applied only. It overrides color: red;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F195-3141-4A58-9393-6DC3668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multiple rule-sets are applied, it's a little more complicated.</a:t>
            </a:r>
          </a:p>
          <a:p>
            <a:r>
              <a:rPr lang="en-US" sz="2800" dirty="0"/>
              <a:t>p { color: red; }</a:t>
            </a:r>
            <a:br>
              <a:rPr lang="en-US" sz="2800" dirty="0"/>
            </a:br>
            <a:r>
              <a:rPr lang="en-US" sz="2800" dirty="0"/>
              <a:t>.home { color: blue; }</a:t>
            </a:r>
          </a:p>
          <a:p>
            <a:r>
              <a:rPr lang="en-US" sz="2800" dirty="0"/>
              <a:t>&lt;p class='home'&gt;Hello world&lt;/p&gt;</a:t>
            </a:r>
          </a:p>
          <a:p>
            <a:r>
              <a:rPr lang="en-US" sz="2800" dirty="0"/>
              <a:t>Does the text turn red because it's a paragraph or blue because it has the 'home' class applied to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AFE3-3715-413F-B375-F84536F2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class rule-set takes precedence so the text will be blue.</a:t>
            </a:r>
          </a:p>
          <a:p>
            <a:r>
              <a:rPr lang="en-US" sz="2800" dirty="0"/>
              <a:t>How about if there is an ID too?</a:t>
            </a:r>
          </a:p>
          <a:p>
            <a:r>
              <a:rPr lang="en-US" sz="2800" dirty="0"/>
              <a:t>p { color: red; }</a:t>
            </a:r>
            <a:br>
              <a:rPr lang="en-US" sz="2800" dirty="0"/>
            </a:br>
            <a:r>
              <a:rPr lang="en-US" sz="2800" dirty="0"/>
              <a:t>.home { color: blue; }</a:t>
            </a:r>
            <a:br>
              <a:rPr lang="en-US" sz="2800" dirty="0"/>
            </a:br>
            <a:r>
              <a:rPr lang="en-US" sz="2800" dirty="0"/>
              <a:t>#title {color: green; }</a:t>
            </a:r>
          </a:p>
          <a:p>
            <a:r>
              <a:rPr lang="en-US" sz="2800" dirty="0"/>
              <a:t>&lt;p class='home' id='title'&gt;Hello world&lt;/p&gt;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E22F9-73EE-48C5-99B9-481E213E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ID rule-set will be applied so the text will be green.</a:t>
            </a:r>
          </a:p>
          <a:p>
            <a:r>
              <a:rPr lang="en-US" sz="2800" dirty="0"/>
              <a:t>Why does this happen?</a:t>
            </a:r>
          </a:p>
          <a:p>
            <a:r>
              <a:rPr lang="en-US" sz="2800" dirty="0"/>
              <a:t>CSS rules are assigned a </a:t>
            </a:r>
            <a:r>
              <a:rPr lang="en-US" sz="2800" dirty="0">
                <a:solidFill>
                  <a:srgbClr val="92D050"/>
                </a:solidFill>
              </a:rPr>
              <a:t>specificity</a:t>
            </a:r>
            <a:r>
              <a:rPr lang="en-US" sz="2800" dirty="0"/>
              <a:t> or a priority weighting to indicate the precedence in cases of conflicting rules or rule-sets.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15032-40DF-4FFB-A9F0-6AF83043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specificity order (low to high)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Type selectors (p, div,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Class selectors (.home,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 selectors (#title)</a:t>
            </a:r>
          </a:p>
          <a:p>
            <a:endParaRPr lang="en-US" sz="2800" dirty="0"/>
          </a:p>
          <a:p>
            <a:r>
              <a:rPr lang="en-US" sz="2800" dirty="0"/>
              <a:t>This is why class </a:t>
            </a:r>
            <a:r>
              <a:rPr lang="en-US" sz="2800" dirty="0" smtClean="0"/>
              <a:t>overrides </a:t>
            </a:r>
            <a:r>
              <a:rPr lang="en-US" sz="2800" dirty="0"/>
              <a:t>type, and ID </a:t>
            </a:r>
            <a:r>
              <a:rPr lang="en-US" sz="2800" dirty="0" smtClean="0"/>
              <a:t>overrides </a:t>
            </a:r>
            <a:r>
              <a:rPr lang="en-US" sz="2800" dirty="0"/>
              <a:t>both type and class in our examples.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EB744-A0F5-4DA7-81C0-7D52B7B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There's a way to break the regular order of rule-set specificity.</a:t>
            </a:r>
          </a:p>
          <a:p>
            <a:r>
              <a:rPr lang="en-US" sz="2800" dirty="0"/>
              <a:t>The word </a:t>
            </a:r>
            <a:r>
              <a:rPr lang="en-US" sz="2800" dirty="0">
                <a:solidFill>
                  <a:srgbClr val="92D050"/>
                </a:solidFill>
              </a:rPr>
              <a:t>!important</a:t>
            </a:r>
            <a:r>
              <a:rPr lang="en-US" sz="2800" dirty="0"/>
              <a:t> immediately after a style gives it top priority.</a:t>
            </a:r>
          </a:p>
          <a:p>
            <a:pPr lvl="1"/>
            <a:r>
              <a:rPr lang="en-US" sz="2200" dirty="0"/>
              <a:t>p {</a:t>
            </a:r>
            <a:br>
              <a:rPr lang="en-US" sz="2200" dirty="0"/>
            </a:br>
            <a:r>
              <a:rPr lang="en-US" sz="2200" dirty="0"/>
              <a:t>    font-size:24px </a:t>
            </a:r>
            <a:r>
              <a:rPr lang="en-US" sz="2200" dirty="0">
                <a:solidFill>
                  <a:srgbClr val="92D050"/>
                </a:solidFill>
              </a:rPr>
              <a:t>!important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r>
              <a:rPr lang="en-US" sz="2800" dirty="0"/>
              <a:t>It's not recommended to use this unless you absolutely need 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F250-E108-4E4D-B071-889667E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Layout</a:t>
            </a:r>
          </a:p>
          <a:p>
            <a:pPr lvl="1"/>
            <a:r>
              <a:rPr lang="en-US" sz="2400" dirty="0"/>
              <a:t>Width, height</a:t>
            </a:r>
          </a:p>
          <a:p>
            <a:pPr lvl="1"/>
            <a:r>
              <a:rPr lang="en-US" sz="2400" dirty="0"/>
              <a:t>Position type</a:t>
            </a:r>
          </a:p>
          <a:p>
            <a:pPr lvl="1"/>
            <a:r>
              <a:rPr lang="en-US" sz="2400" dirty="0"/>
              <a:t>Position values</a:t>
            </a:r>
          </a:p>
          <a:p>
            <a:pPr lvl="1"/>
            <a:r>
              <a:rPr lang="en-US" sz="2400" dirty="0"/>
              <a:t>Display type / float</a:t>
            </a:r>
          </a:p>
          <a:p>
            <a:pPr lvl="1"/>
            <a:r>
              <a:rPr lang="en-US" sz="2400" dirty="0"/>
              <a:t>Margins and padding</a:t>
            </a:r>
          </a:p>
          <a:p>
            <a:pPr lvl="1"/>
            <a:r>
              <a:rPr lang="en-US" sz="2400" dirty="0"/>
              <a:t>Top, right, bottom, and left (I call these </a:t>
            </a:r>
            <a:r>
              <a:rPr lang="en-US" sz="2400" dirty="0" smtClean="0"/>
              <a:t>TRBL or "trouble"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EEC4-B1DA-4EE7-BB6F-873B3E9F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Tips on smart website design:</a:t>
            </a:r>
          </a:p>
          <a:p>
            <a:pPr lvl="1"/>
            <a:r>
              <a:rPr lang="en-US" sz="2600" dirty="0"/>
              <a:t>Use web-safe fonts or Google Fonts.</a:t>
            </a:r>
          </a:p>
          <a:p>
            <a:pPr lvl="1"/>
            <a:r>
              <a:rPr lang="en-US" sz="2600" dirty="0"/>
              <a:t>Create a consistent and cohesive design for your website.</a:t>
            </a:r>
          </a:p>
          <a:p>
            <a:pPr lvl="1"/>
            <a:r>
              <a:rPr lang="en-US" sz="2600" dirty="0"/>
              <a:t>Limit the number of </a:t>
            </a:r>
            <a:r>
              <a:rPr lang="en-US" sz="2600" dirty="0" err="1"/>
              <a:t>colours</a:t>
            </a:r>
            <a:r>
              <a:rPr lang="en-US" sz="2600" dirty="0"/>
              <a:t> you use.</a:t>
            </a:r>
          </a:p>
          <a:p>
            <a:pPr lvl="1"/>
            <a:r>
              <a:rPr lang="en-US" sz="2600" dirty="0"/>
              <a:t>Ensure all text is readable.</a:t>
            </a:r>
          </a:p>
          <a:p>
            <a:pPr lvl="1"/>
            <a:r>
              <a:rPr lang="en-US" sz="2600" dirty="0"/>
              <a:t>Avoid having tons of text.</a:t>
            </a:r>
          </a:p>
          <a:p>
            <a:pPr lvl="1"/>
            <a:r>
              <a:rPr lang="en-US" sz="2600" dirty="0"/>
              <a:t>Do not center paragraphs of text.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759F8-8A4B-4F5E-A24F-B4FF567A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While creating a website, use flashy backgrounds or borders to help see where elements start and end. I often use reds and yellows to help with this.</a:t>
            </a:r>
          </a:p>
          <a:p>
            <a:r>
              <a:rPr lang="en-US" sz="2800" dirty="0"/>
              <a:t>Once they are in the correct place, revert them to the </a:t>
            </a:r>
            <a:r>
              <a:rPr lang="en-US" sz="2800" dirty="0" err="1"/>
              <a:t>colours</a:t>
            </a:r>
            <a:r>
              <a:rPr lang="en-US" sz="2800" dirty="0"/>
              <a:t> you desire.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B999-930A-4C7A-B2AB-2FB66CA0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Sometimes you will change CSS but the change is not displayed when you refresh the browser.</a:t>
            </a:r>
          </a:p>
          <a:p>
            <a:r>
              <a:rPr lang="en-US" sz="2800" dirty="0"/>
              <a:t>Might be due to </a:t>
            </a:r>
            <a:r>
              <a:rPr lang="en-US" sz="2800" dirty="0" smtClean="0">
                <a:solidFill>
                  <a:srgbClr val="92D050"/>
                </a:solidFill>
              </a:rPr>
              <a:t>caching</a:t>
            </a:r>
            <a:r>
              <a:rPr lang="en-US" sz="2800" dirty="0" smtClean="0"/>
              <a:t>. </a:t>
            </a:r>
            <a:r>
              <a:rPr lang="en-US" sz="2800" dirty="0"/>
              <a:t>Browsers save website information so that it can load quicker the next time.</a:t>
            </a:r>
          </a:p>
          <a:p>
            <a:r>
              <a:rPr lang="en-US" sz="2800" dirty="0"/>
              <a:t>To get around this, close Chrome and then open it in Incognito mode.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4" y="5089826"/>
            <a:ext cx="1202577" cy="11585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30590-EC24-491A-A348-B48B651B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Appearance</a:t>
            </a:r>
          </a:p>
          <a:p>
            <a:pPr lvl="1"/>
            <a:r>
              <a:rPr lang="en-US" sz="2400" dirty="0"/>
              <a:t>Background </a:t>
            </a:r>
            <a:r>
              <a:rPr lang="en-US" sz="2400" dirty="0" err="1"/>
              <a:t>colour</a:t>
            </a:r>
            <a:endParaRPr lang="en-US" sz="2400" dirty="0"/>
          </a:p>
          <a:p>
            <a:pPr lvl="1"/>
            <a:r>
              <a:rPr lang="en-US" sz="2400" dirty="0"/>
              <a:t>Background image/texture</a:t>
            </a:r>
          </a:p>
          <a:p>
            <a:pPr lvl="1"/>
            <a:r>
              <a:rPr lang="en-US" sz="2400" dirty="0"/>
              <a:t>Font </a:t>
            </a:r>
            <a:r>
              <a:rPr lang="en-US" sz="2400" dirty="0" err="1"/>
              <a:t>colour</a:t>
            </a:r>
            <a:endParaRPr lang="en-US" sz="2400" dirty="0"/>
          </a:p>
          <a:p>
            <a:pPr lvl="1"/>
            <a:r>
              <a:rPr lang="en-US" sz="2400" dirty="0"/>
              <a:t>Border style</a:t>
            </a:r>
          </a:p>
          <a:p>
            <a:pPr lvl="1"/>
            <a:r>
              <a:rPr lang="en-US" sz="2400" dirty="0"/>
              <a:t>Rounded corners</a:t>
            </a:r>
          </a:p>
          <a:p>
            <a:pPr lvl="1"/>
            <a:r>
              <a:rPr lang="en-US" sz="2400" dirty="0"/>
              <a:t>Opacity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12F2-6D3D-466A-BCF6-84589626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styles overlap both categories but I try to </a:t>
            </a:r>
            <a:r>
              <a:rPr lang="en-US" sz="2800" dirty="0" smtClean="0"/>
              <a:t>labe</a:t>
            </a:r>
            <a:r>
              <a:rPr lang="en-US" sz="2800" dirty="0"/>
              <a:t>l</a:t>
            </a:r>
            <a:r>
              <a:rPr lang="en-US" sz="2800" dirty="0" smtClean="0"/>
              <a:t> </a:t>
            </a:r>
            <a:r>
              <a:rPr lang="en-US" sz="2800" dirty="0"/>
              <a:t>them by their primary function.</a:t>
            </a:r>
          </a:p>
          <a:p>
            <a:pPr lvl="1"/>
            <a:r>
              <a:rPr lang="en-US" sz="2600" dirty="0"/>
              <a:t>i.e. size is used for layout but also impacts the appearance.</a:t>
            </a:r>
          </a:p>
          <a:p>
            <a:r>
              <a:rPr lang="en-US" sz="2800" dirty="0"/>
              <a:t>Some styles only work if other styles are set in a certain way.</a:t>
            </a:r>
          </a:p>
          <a:p>
            <a:pPr lvl="1"/>
            <a:r>
              <a:rPr lang="en-US" sz="2600" dirty="0"/>
              <a:t>You will see this very soon when we discuss positioning.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C09F1-3D40-4901-8AC2-40B44A8D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Layout-based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92D050"/>
                </a:solidFill>
              </a:rPr>
              <a:t>height</a:t>
            </a:r>
            <a:r>
              <a:rPr lang="en-US" sz="2800" dirty="0"/>
              <a:t> are simple</a:t>
            </a:r>
            <a:r>
              <a:rPr lang="en-US" sz="2800" dirty="0" smtClean="0"/>
              <a:t>.</a:t>
            </a:r>
            <a:endParaRPr lang="en-US" sz="2600" dirty="0"/>
          </a:p>
          <a:p>
            <a:r>
              <a:rPr lang="en-US" sz="2600" dirty="0">
                <a:solidFill>
                  <a:srgbClr val="92D050"/>
                </a:solidFill>
              </a:rPr>
              <a:t>Padding</a:t>
            </a:r>
            <a:r>
              <a:rPr lang="en-US" sz="2600" dirty="0"/>
              <a:t> is the space just inside the element, keeping its contents away from the edge.</a:t>
            </a:r>
          </a:p>
          <a:p>
            <a:r>
              <a:rPr lang="en-US" sz="2600" dirty="0">
                <a:solidFill>
                  <a:srgbClr val="92D050"/>
                </a:solidFill>
              </a:rPr>
              <a:t>Margin</a:t>
            </a:r>
            <a:r>
              <a:rPr lang="en-US" sz="2600" dirty="0"/>
              <a:t> is the space outside the element, keeping it away from other elements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Most size styles are in </a:t>
            </a:r>
            <a:r>
              <a:rPr lang="en-US" sz="2600" dirty="0" err="1" smtClean="0"/>
              <a:t>px</a:t>
            </a:r>
            <a:r>
              <a:rPr lang="en-US" sz="2600" dirty="0" smtClean="0"/>
              <a:t> or %.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85A4F-1CEF-4D58-A707-1995CE7F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1044</TotalTime>
  <Words>2783</Words>
  <Application>Microsoft Office PowerPoint</Application>
  <PresentationFormat>On-screen Show (4:3)</PresentationFormat>
  <Paragraphs>366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Century Gothic</vt:lpstr>
      <vt:lpstr>Wingdings</vt:lpstr>
      <vt:lpstr>Wingdings 3</vt:lpstr>
      <vt:lpstr>Ion</vt:lpstr>
      <vt:lpstr>CS 2033  Multimedia &amp; Communications II</vt:lpstr>
      <vt:lpstr>CSS</vt:lpstr>
      <vt:lpstr>CSS</vt:lpstr>
      <vt:lpstr>CSS</vt:lpstr>
      <vt:lpstr>CSS</vt:lpstr>
      <vt:lpstr>Style types</vt:lpstr>
      <vt:lpstr>Style types</vt:lpstr>
      <vt:lpstr>Style types</vt:lpstr>
      <vt:lpstr>Layout-based styles</vt:lpstr>
      <vt:lpstr>Layout-based styles</vt:lpstr>
      <vt:lpstr>Layout-based styles</vt:lpstr>
      <vt:lpstr>Layout-based styles</vt:lpstr>
      <vt:lpstr>Layout-based styles</vt:lpstr>
      <vt:lpstr>Layout-based styles</vt:lpstr>
      <vt:lpstr>Layout-based styles</vt:lpstr>
      <vt:lpstr>Layout-based styles</vt:lpstr>
      <vt:lpstr>Layout-based styles</vt:lpstr>
      <vt:lpstr>Appearance-based styles</vt:lpstr>
      <vt:lpstr>Appearance-based styles</vt:lpstr>
      <vt:lpstr>Appearance-based styles</vt:lpstr>
      <vt:lpstr>Colours</vt:lpstr>
      <vt:lpstr>Style examples</vt:lpstr>
      <vt:lpstr>Style examples</vt:lpstr>
      <vt:lpstr>Style examples</vt:lpstr>
      <vt:lpstr>Rule-sets</vt:lpstr>
      <vt:lpstr>Selectors</vt:lpstr>
      <vt:lpstr>Selectors</vt:lpstr>
      <vt:lpstr>Selectors</vt:lpstr>
      <vt:lpstr>Tag selectors</vt:lpstr>
      <vt:lpstr>Tag selectors</vt:lpstr>
      <vt:lpstr>Class selectors</vt:lpstr>
      <vt:lpstr>Class selectors</vt:lpstr>
      <vt:lpstr>Class selectors</vt:lpstr>
      <vt:lpstr>ID selectors</vt:lpstr>
      <vt:lpstr>ID selectors</vt:lpstr>
      <vt:lpstr>ID selectors</vt:lpstr>
      <vt:lpstr>Styling web forms</vt:lpstr>
      <vt:lpstr>Styling web forms</vt:lpstr>
      <vt:lpstr>Styling web forms</vt:lpstr>
      <vt:lpstr>Styling web forms</vt:lpstr>
      <vt:lpstr>Styling web forms</vt:lpstr>
      <vt:lpstr>Styling web forms</vt:lpstr>
      <vt:lpstr>Styling web forms</vt:lpstr>
      <vt:lpstr>Adding CSS in webpages</vt:lpstr>
      <vt:lpstr>Inline CSS</vt:lpstr>
      <vt:lpstr>Internal CSS</vt:lpstr>
      <vt:lpstr>Internal CSS</vt:lpstr>
      <vt:lpstr>Internal CSS</vt:lpstr>
      <vt:lpstr>External CSS</vt:lpstr>
      <vt:lpstr>External CSS</vt:lpstr>
      <vt:lpstr>External CSS</vt:lpstr>
      <vt:lpstr>CSS rules</vt:lpstr>
      <vt:lpstr>CSS rules</vt:lpstr>
      <vt:lpstr>CSS rules</vt:lpstr>
      <vt:lpstr>CSS rules</vt:lpstr>
      <vt:lpstr>CSS rules</vt:lpstr>
      <vt:lpstr>CSS rules</vt:lpstr>
      <vt:lpstr>CSS rules</vt:lpstr>
      <vt:lpstr>CSS rules</vt:lpstr>
      <vt:lpstr>Design tips</vt:lpstr>
      <vt:lpstr>Additional tips</vt:lpstr>
      <vt:lpstr>Additional tips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2033  Multimedia &amp; Communications</dc:title>
  <dc:creator>Bryan Sarlo</dc:creator>
  <cp:lastModifiedBy>Bryan Sarlo</cp:lastModifiedBy>
  <cp:revision>164</cp:revision>
  <dcterms:created xsi:type="dcterms:W3CDTF">2018-12-05T20:08:33Z</dcterms:created>
  <dcterms:modified xsi:type="dcterms:W3CDTF">2021-01-10T05:49:54Z</dcterms:modified>
</cp:coreProperties>
</file>