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  <p:sldMasterId id="2147483689" r:id="rId2"/>
  </p:sldMasterIdLst>
  <p:notesMasterIdLst>
    <p:notesMasterId r:id="rId56"/>
  </p:notesMasterIdLst>
  <p:handoutMasterIdLst>
    <p:handoutMasterId r:id="rId57"/>
  </p:handoutMasterIdLst>
  <p:sldIdLst>
    <p:sldId id="256" r:id="rId3"/>
    <p:sldId id="316" r:id="rId4"/>
    <p:sldId id="317" r:id="rId5"/>
    <p:sldId id="259" r:id="rId6"/>
    <p:sldId id="258" r:id="rId7"/>
    <p:sldId id="260" r:id="rId8"/>
    <p:sldId id="261" r:id="rId9"/>
    <p:sldId id="263" r:id="rId10"/>
    <p:sldId id="262" r:id="rId11"/>
    <p:sldId id="264" r:id="rId12"/>
    <p:sldId id="265" r:id="rId13"/>
    <p:sldId id="267" r:id="rId14"/>
    <p:sldId id="268" r:id="rId15"/>
    <p:sldId id="269" r:id="rId16"/>
    <p:sldId id="266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7" r:id="rId33"/>
    <p:sldId id="291" r:id="rId34"/>
    <p:sldId id="299" r:id="rId35"/>
    <p:sldId id="300" r:id="rId36"/>
    <p:sldId id="318" r:id="rId37"/>
    <p:sldId id="298" r:id="rId38"/>
    <p:sldId id="292" r:id="rId39"/>
    <p:sldId id="293" r:id="rId40"/>
    <p:sldId id="296" r:id="rId41"/>
    <p:sldId id="294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91AC33-568C-42AE-8078-27DF3F63509A}">
          <p14:sldIdLst>
            <p14:sldId id="256"/>
            <p14:sldId id="316"/>
            <p14:sldId id="317"/>
            <p14:sldId id="259"/>
            <p14:sldId id="258"/>
            <p14:sldId id="260"/>
            <p14:sldId id="261"/>
            <p14:sldId id="263"/>
            <p14:sldId id="262"/>
            <p14:sldId id="264"/>
            <p14:sldId id="265"/>
            <p14:sldId id="267"/>
            <p14:sldId id="268"/>
            <p14:sldId id="269"/>
            <p14:sldId id="266"/>
            <p14:sldId id="270"/>
            <p14:sldId id="271"/>
            <p14:sldId id="272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5"/>
            <p14:sldId id="287"/>
            <p14:sldId id="291"/>
            <p14:sldId id="299"/>
            <p14:sldId id="300"/>
            <p14:sldId id="318"/>
            <p14:sldId id="298"/>
            <p14:sldId id="292"/>
            <p14:sldId id="293"/>
            <p14:sldId id="296"/>
            <p14:sldId id="294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23D-6F31-4541-8B37-6F8DEF65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2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F4012-9A4B-4CD3-A7D6-A976B04E89D1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9121B-77F9-4F62-949E-C20C2964B5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92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848E-660A-4631-AEF0-1855AF7E3879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8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53E8-0C2D-4B46-BC27-137A4B85F09A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2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D2F-01B4-484C-A913-C8DD8D413CB4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64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E199-3CA5-4526-8019-6D0FD170785E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"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14802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420A-5239-4EEC-A89D-71C108147902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53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9D4C-A82C-49F7-A062-DF49B1EFE233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2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DBCC-CABD-4D8C-80F0-CC31AE4B596A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1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BA2D-3C32-437A-AD66-B9E384D0F089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1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5C08-92E3-4560-9A39-F42D835A7689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76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B2AC-B49C-4A64-96DB-06F7EA3130B5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84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61A8-CA5F-45A6-9F36-6FE627156E2F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7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3FF4-2067-4E4C-B186-79D10F069B9E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47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7240-E1AD-4A1A-9B33-4D1B9EAB60ED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0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A985-3C44-482C-B346-E0E87AA62DDB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07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23CC-D8AD-498A-865D-5635D70917F0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7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04D-0380-41B4-9C8A-248ED2A9BBC8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78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653B-3A48-42A0-9503-5A4008F1105A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80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4D4-58BB-4CE3-ACE1-900656079DB7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58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2118-946E-4A42-B1B9-D0337237690C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933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66B3-1B56-4636-A277-7B89FE4FA31A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502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05E8-EFDE-4F42-8E53-EE5DF6CDBEE3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377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2FFE-961C-488E-B612-3819FBAB3C21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"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5524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5FEA-3CD7-4848-8E45-BF369FD91500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41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F5B0-E6FE-4BFF-B04B-899E8466FF05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265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5EA2-09F5-4A37-915F-F9FC5F33E4A7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19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EBAD-CEE8-4666-8B06-10A30C97E510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234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913E-DB38-4A3E-B590-661A8AC0DBC6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17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32EB-1688-4DE5-AE67-B331A26E4819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5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65-DFDF-4C41-BCBB-82677E7460D0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8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BDB4-97D2-4613-84FB-4EB35F393C98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8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3457-C87D-4F57-A425-7455AD6D5293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9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1221-DE68-41E8-86D6-12F151F8EDB6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6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FBCB-89E4-4FF6-A12B-413658E96BBF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5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0790-B4C9-414A-B806-A1D417B5EC48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6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 userDrawn="1"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EB1C71-74A5-4E16-A852-F63DE862BA1B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26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6DFDA4-5407-44B6-A822-21DABC093198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4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d.uwo.ca/courses/CS2033b/samples/lec5/display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d.uwo.ca/courses/CS2033b/samples/lec5/floa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d.uwo.ca/courses/CS2033b/samples/lec5/position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d.uwo.ca/courses/CS2033b/samples/lec5/layout-example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d.uwo.ca/courses/CS2033b/samples/lec5/dropdown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d.uwo.ca/courses/CS2033b/samples/lec5/transitions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Sample:%20animations" TargetMode="External"/><Relationship Id="rId2" Type="http://schemas.openxmlformats.org/officeDocument/2006/relationships/hyperlink" Target="http://www.csd.uwo.ca/~bsarlo/cs2033b/samples/lec6/animations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064029"/>
            <a:ext cx="6620968" cy="3713353"/>
          </a:xfrm>
        </p:spPr>
        <p:txBody>
          <a:bodyPr/>
          <a:lstStyle/>
          <a:p>
            <a:r>
              <a:rPr lang="en-US" sz="5400" dirty="0"/>
              <a:t>CS 2033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Multimedia &amp; Communications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5 </a:t>
            </a:r>
            <a:r>
              <a:rPr lang="en-US" dirty="0"/>
              <a:t>– ADVANCED 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70433-5A9D-45CD-9683-5F108273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933" y="1570501"/>
            <a:ext cx="5112134" cy="47887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095B3D-04DA-4183-997A-016FEF8F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4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Within sections, there are many options for placing text, images, and other multimedia.</a:t>
            </a:r>
          </a:p>
          <a:p>
            <a:r>
              <a:rPr lang="en-US" sz="2800" dirty="0"/>
              <a:t>The most basic option is to have a single element across the entire width of the section / wrapper.</a:t>
            </a:r>
          </a:p>
          <a:p>
            <a:r>
              <a:rPr lang="en-US" sz="2800" dirty="0"/>
              <a:t>Many sites have multiple columns of side-by-side content.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5E5CF-DD75-4863-BACB-0858584C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37" y="1248980"/>
            <a:ext cx="5794726" cy="54185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0F46CD-A187-4DE0-BEAA-AF64B224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B99F1-4263-4551-BC30-5F81B0BC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74" y="1284813"/>
            <a:ext cx="6584252" cy="53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9E6ED7-759F-4E0B-A1F5-C290F785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49" y="1270000"/>
            <a:ext cx="6916903" cy="53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4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do we place elements side by side?</a:t>
            </a:r>
          </a:p>
          <a:p>
            <a:pPr lvl="1"/>
            <a:r>
              <a:rPr lang="en-US" sz="2600" dirty="0"/>
              <a:t>Display: block, inline-block, table-cell</a:t>
            </a:r>
          </a:p>
          <a:p>
            <a:pPr lvl="1"/>
            <a:r>
              <a:rPr lang="en-US" sz="2600" dirty="0"/>
              <a:t>Float: left or right</a:t>
            </a:r>
          </a:p>
          <a:p>
            <a:pPr lvl="1"/>
            <a:r>
              <a:rPr lang="en-US" sz="2600" dirty="0"/>
              <a:t>Position: absolute</a:t>
            </a:r>
          </a:p>
          <a:p>
            <a:pPr lvl="2"/>
            <a:r>
              <a:rPr lang="en-US" sz="2400" dirty="0"/>
              <a:t>Within a relative position element</a:t>
            </a:r>
          </a:p>
          <a:p>
            <a:pPr lvl="2"/>
            <a:r>
              <a:rPr lang="en-US" sz="2400" dirty="0"/>
              <a:t>Usually not the best option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ACA1-7DA7-4D43-8D8E-AB444222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display style affects how elements are shown sequentially.</a:t>
            </a:r>
          </a:p>
          <a:p>
            <a:r>
              <a:rPr lang="en-US" sz="2800" dirty="0"/>
              <a:t>There are several display options. The most common ones are:</a:t>
            </a:r>
          </a:p>
          <a:p>
            <a:pPr lvl="1"/>
            <a:r>
              <a:rPr lang="en-US" sz="2400" dirty="0">
                <a:solidFill>
                  <a:srgbClr val="92D050"/>
                </a:solidFill>
              </a:rPr>
              <a:t>Block</a:t>
            </a:r>
            <a:r>
              <a:rPr lang="en-US" sz="2400" dirty="0"/>
              <a:t>: takes up the entire row</a:t>
            </a:r>
          </a:p>
          <a:p>
            <a:pPr lvl="1"/>
            <a:r>
              <a:rPr lang="en-US" sz="2400" dirty="0">
                <a:solidFill>
                  <a:srgbClr val="92D050"/>
                </a:solidFill>
              </a:rPr>
              <a:t>Inline-block</a:t>
            </a:r>
            <a:r>
              <a:rPr lang="en-US" sz="2400" dirty="0"/>
              <a:t>: placed side by side if fits</a:t>
            </a:r>
          </a:p>
          <a:p>
            <a:pPr lvl="1"/>
            <a:r>
              <a:rPr lang="en-US" sz="2400" dirty="0">
                <a:solidFill>
                  <a:srgbClr val="92D050"/>
                </a:solidFill>
              </a:rPr>
              <a:t>Table-cell</a:t>
            </a:r>
            <a:r>
              <a:rPr lang="en-US" sz="2400" dirty="0"/>
              <a:t>: placed side by side and resizes to fit in a row</a:t>
            </a:r>
          </a:p>
          <a:p>
            <a:pPr lvl="1"/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8387A-39BF-4F0C-88E5-2C188365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8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87" t="7816" r="2789" b="7410"/>
          <a:stretch/>
        </p:blipFill>
        <p:spPr>
          <a:xfrm>
            <a:off x="443996" y="1936865"/>
            <a:ext cx="5403273" cy="1596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250" t="1916" r="4277" b="1021"/>
          <a:stretch/>
        </p:blipFill>
        <p:spPr>
          <a:xfrm>
            <a:off x="6833062" y="1720735"/>
            <a:ext cx="1579418" cy="4896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972" r="587" b="2906"/>
          <a:stretch/>
        </p:blipFill>
        <p:spPr>
          <a:xfrm>
            <a:off x="443996" y="4322618"/>
            <a:ext cx="5403273" cy="1899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7898" y="1536755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inline-block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898" y="3922508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table-cell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3062" y="1294342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block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F8197-4A1A-496E-AEB0-9DD92229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Inline-block and table-cell are great for creating columns.</a:t>
            </a:r>
          </a:p>
          <a:p>
            <a:endParaRPr lang="en-US" sz="2800" dirty="0"/>
          </a:p>
          <a:p>
            <a:r>
              <a:rPr lang="en-US" sz="2800" dirty="0"/>
              <a:t>Which one is best? It depends…</a:t>
            </a:r>
          </a:p>
          <a:p>
            <a:pPr lvl="1"/>
            <a:r>
              <a:rPr lang="en-US" sz="2600" dirty="0"/>
              <a:t>Should they be spaced out?</a:t>
            </a:r>
          </a:p>
          <a:p>
            <a:pPr lvl="1"/>
            <a:r>
              <a:rPr lang="en-US" sz="2600" dirty="0"/>
              <a:t>Should they fall to the next line if the window/screen is small?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59E0E-7FA2-422C-B7E4-F056BA0A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Margins work with inline-block. Not so much with table-cell, although you can nest </a:t>
            </a:r>
            <a:r>
              <a:rPr lang="en-US" sz="2800" dirty="0" err="1"/>
              <a:t>divs</a:t>
            </a:r>
            <a:r>
              <a:rPr lang="en-US" sz="2800" dirty="0"/>
              <a:t> within and add margins that way.</a:t>
            </a:r>
          </a:p>
          <a:p>
            <a:r>
              <a:rPr lang="en-US" sz="2800" dirty="0"/>
              <a:t>Inline-block elements will only stay together if they can fit. Table-cell elements remain together and just squish smaller.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30A98-2662-4624-9DA7-BAC52487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CSS is used for adding </a:t>
            </a:r>
            <a:r>
              <a:rPr lang="en-US" sz="2800" dirty="0" err="1"/>
              <a:t>colours</a:t>
            </a:r>
            <a:r>
              <a:rPr lang="en-US" sz="2800" dirty="0"/>
              <a:t>, borders, and other aesthetics to websites. But there's more to it…</a:t>
            </a:r>
          </a:p>
          <a:p>
            <a:r>
              <a:rPr lang="en-US" sz="2800" dirty="0"/>
              <a:t>It is also used for creating layouts. There are several styles that control the size, position, or structure of the HTML elements.</a:t>
            </a:r>
          </a:p>
          <a:p>
            <a:r>
              <a:rPr lang="en-US" sz="2800" dirty="0" smtClean="0"/>
              <a:t>They allow </a:t>
            </a:r>
            <a:r>
              <a:rPr lang="en-US" sz="2800" dirty="0"/>
              <a:t>us to create a layout without tables.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0E82A-043D-410A-A699-DC1ACD93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1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801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6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See the difference between table-cell, inline-block, and block.</a:t>
            </a:r>
          </a:p>
          <a:p>
            <a:r>
              <a:rPr lang="en-US" sz="2800" dirty="0" smtClean="0">
                <a:hlinkClick r:id="rId2"/>
              </a:rPr>
              <a:t>Sample: display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2FEFE-FDDA-4A4F-9B47-78DC07B1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Float is another layout style.</a:t>
            </a:r>
          </a:p>
          <a:p>
            <a:r>
              <a:rPr lang="en-US" sz="2800" dirty="0"/>
              <a:t>Often used to let text wrap around an image on the left or right.</a:t>
            </a:r>
          </a:p>
          <a:p>
            <a:r>
              <a:rPr lang="en-US" sz="2800" dirty="0"/>
              <a:t>Can also help with column layouts.</a:t>
            </a:r>
          </a:p>
          <a:p>
            <a:r>
              <a:rPr lang="en-US" sz="2800" dirty="0"/>
              <a:t>Floating may break the natural flow and cause overlapping.</a:t>
            </a:r>
          </a:p>
          <a:p>
            <a:r>
              <a:rPr lang="en-US" sz="2800" dirty="0"/>
              <a:t>Not the best option unless you know what you're doing!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13D17-8406-44BA-9DEE-5F670010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See the difference between left float, right float, and no float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hlinkClick r:id="rId2"/>
              </a:rPr>
              <a:t>Sample: float</a:t>
            </a:r>
            <a:endParaRPr lang="en-US" sz="28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CEC2E-0BF8-4E25-A97B-E854BC03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9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44" y="4552139"/>
            <a:ext cx="5057516" cy="1561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244" y="2011190"/>
            <a:ext cx="5057516" cy="1598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3244" y="4152029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float: left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3244" y="1611080"/>
            <a:ext cx="2600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display: inline-block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517889-A743-4211-B0BF-65557088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last main layout style is position (often used with TRBL)</a:t>
            </a:r>
          </a:p>
          <a:p>
            <a:r>
              <a:rPr lang="en-US" sz="2800" dirty="0"/>
              <a:t>Static and relative position follow natural flow of elements (blocks).</a:t>
            </a:r>
          </a:p>
          <a:p>
            <a:r>
              <a:rPr lang="en-US" sz="2800" dirty="0"/>
              <a:t>Fixed position remains when scrolling.</a:t>
            </a:r>
          </a:p>
          <a:p>
            <a:pPr lvl="1"/>
            <a:r>
              <a:rPr lang="en-US" sz="2600" dirty="0"/>
              <a:t>Useful for navigation bar, footer, feedback link,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FF0B9-7C59-4FDF-A02B-D7FCA152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column-based layouts, absolute positioning can be used.</a:t>
            </a:r>
          </a:p>
          <a:p>
            <a:r>
              <a:rPr lang="en-US" sz="2800" dirty="0"/>
              <a:t>They must be contained in a relative positioned element first!</a:t>
            </a:r>
          </a:p>
          <a:p>
            <a:r>
              <a:rPr lang="en-US" sz="2800" dirty="0"/>
              <a:t>Absolute is a precise location, but it is </a:t>
            </a:r>
            <a:r>
              <a:rPr lang="en-US" sz="2800" dirty="0" smtClean="0"/>
              <a:t>actually </a:t>
            </a:r>
            <a:r>
              <a:rPr lang="en-US" sz="2800" dirty="0"/>
              <a:t>relative to its parent.</a:t>
            </a:r>
          </a:p>
          <a:p>
            <a:r>
              <a:rPr lang="en-US" sz="2800" dirty="0"/>
              <a:t>Never use absolute if it's not inside a relative parent element.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201E2-8FA4-4F96-A2BA-E8310416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46" y="2326264"/>
            <a:ext cx="4142240" cy="20121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18" y="2326264"/>
            <a:ext cx="3890575" cy="3883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0218" y="1926154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position: relative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4046" y="1926154"/>
            <a:ext cx="235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position: absolute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0051" y="4996238"/>
            <a:ext cx="3796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Absolute positioning doesn't care what's underneath. It's a precise location.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810597" y="3882044"/>
            <a:ext cx="266007" cy="1114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64321D-21E1-4878-A12C-F6F52FF7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4112" y="979427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position: relative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3937" y="3717888"/>
            <a:ext cx="235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position: absolute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47" y="1561415"/>
            <a:ext cx="5302922" cy="2011204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3150525" y="2834563"/>
            <a:ext cx="718821" cy="895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5483753" y="2834563"/>
            <a:ext cx="642727" cy="896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4006735" y="1392052"/>
            <a:ext cx="95482" cy="353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4672986" y="2834563"/>
            <a:ext cx="0" cy="895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52D61-30B0-4B04-80AA-86336516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CD63A4-E1F1-47D6-A726-0572A7D7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4394076"/>
            <a:ext cx="6711654" cy="2011205"/>
          </a:xfrm>
        </p:spPr>
        <p:txBody>
          <a:bodyPr>
            <a:normAutofit/>
          </a:bodyPr>
          <a:lstStyle/>
          <a:p>
            <a:r>
              <a:rPr lang="en-US" sz="2800" dirty="0"/>
              <a:t>See the difference between relative and absolute positions.</a:t>
            </a:r>
          </a:p>
          <a:p>
            <a:r>
              <a:rPr lang="en-US" sz="2800" dirty="0" smtClean="0">
                <a:hlinkClick r:id="rId3"/>
              </a:rPr>
              <a:t>Sample: position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04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Absolute within relative position can create side-by-side layouts.</a:t>
            </a:r>
          </a:p>
          <a:p>
            <a:r>
              <a:rPr lang="en-US" sz="2800" dirty="0"/>
              <a:t>Disadvantages?</a:t>
            </a:r>
          </a:p>
          <a:p>
            <a:pPr lvl="1"/>
            <a:r>
              <a:rPr lang="en-US" sz="2400" dirty="0"/>
              <a:t>Sticks out of page on small windows.</a:t>
            </a:r>
          </a:p>
          <a:p>
            <a:pPr lvl="1"/>
            <a:r>
              <a:rPr lang="en-US" sz="2400" dirty="0"/>
              <a:t>Each element's location has to be calculated and specified.</a:t>
            </a:r>
          </a:p>
          <a:p>
            <a:pPr lvl="1"/>
            <a:r>
              <a:rPr lang="en-US" sz="2400" dirty="0"/>
              <a:t>Behaves like floats if height of parent is not known.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3CF4E-A0F4-465C-B666-C4703C1F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Overall, better to avoid absolute positioning unless you know what you're doing.</a:t>
            </a:r>
          </a:p>
          <a:p>
            <a:r>
              <a:rPr lang="en-US" sz="2800" dirty="0"/>
              <a:t>Floats should generally be avoided for layouts as well.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C000"/>
                </a:solidFill>
              </a:rPr>
              <a:t>Verdict</a:t>
            </a:r>
            <a:r>
              <a:rPr lang="en-US" sz="2800" dirty="0"/>
              <a:t>: inline-block or table-cell display are usually the best options!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E71D-A774-4EC8-9594-55DF7FB8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Remember that </a:t>
            </a:r>
            <a:r>
              <a:rPr lang="en-US" sz="2800" dirty="0" err="1"/>
              <a:t>divs</a:t>
            </a:r>
            <a:r>
              <a:rPr lang="en-US" sz="2800" dirty="0"/>
              <a:t> and many other HTML elements can be nested within one another.</a:t>
            </a:r>
          </a:p>
          <a:p>
            <a:r>
              <a:rPr lang="en-US" sz="2800" dirty="0"/>
              <a:t>Important for creating layouts.</a:t>
            </a:r>
          </a:p>
          <a:p>
            <a:r>
              <a:rPr lang="en-US" sz="2800" dirty="0"/>
              <a:t>This relationship is known as parent-child, where the parent is the container / outer element and the child is the inner element.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0E82A-043D-410A-A699-DC1ACD93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1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801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5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709" y="2965139"/>
            <a:ext cx="5672581" cy="380973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This was created with just sections and </a:t>
            </a:r>
            <a:r>
              <a:rPr lang="en-US" sz="2800" dirty="0" err="1"/>
              <a:t>divs</a:t>
            </a:r>
            <a:r>
              <a:rPr lang="en-US" sz="2800" dirty="0"/>
              <a:t>, and CSS </a:t>
            </a:r>
            <a:r>
              <a:rPr lang="en-US" sz="2800" dirty="0" smtClean="0"/>
              <a:t>styles.. </a:t>
            </a:r>
            <a:r>
              <a:rPr lang="en-US" sz="2800" dirty="0"/>
              <a:t>No tables!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A2B7A5-B185-4E2E-B89E-4D6827AC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We can use groups of the different sized elements as we want.</a:t>
            </a:r>
          </a:p>
          <a:p>
            <a:r>
              <a:rPr lang="en-US" sz="2800" dirty="0"/>
              <a:t>Here's an example of a website structured using these blocks.</a:t>
            </a:r>
          </a:p>
          <a:p>
            <a:endParaRPr lang="en-US" sz="2800" dirty="0"/>
          </a:p>
          <a:p>
            <a:r>
              <a:rPr lang="en-US" sz="2800" dirty="0" smtClean="0">
                <a:hlinkClick r:id="rId2"/>
              </a:rPr>
              <a:t>Sample: layout example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selectors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We have seen several ways to select elements but there are more!</a:t>
            </a:r>
          </a:p>
          <a:p>
            <a:r>
              <a:rPr lang="en-US" sz="2800" dirty="0"/>
              <a:t>The asterisk * is used to select everything at once.</a:t>
            </a:r>
          </a:p>
          <a:p>
            <a:pPr lvl="1"/>
            <a:r>
              <a:rPr lang="en-US" sz="2600" dirty="0"/>
              <a:t>i.e. * { margin: 2px; }</a:t>
            </a:r>
          </a:p>
          <a:p>
            <a:r>
              <a:rPr lang="en-US" sz="2800" dirty="0"/>
              <a:t>Another approach is selecting all the children of parent elements.</a:t>
            </a:r>
          </a:p>
          <a:p>
            <a:pPr lvl="1"/>
            <a:r>
              <a:rPr lang="en-US" sz="2600" dirty="0"/>
              <a:t>i.e. all paragraphs within </a:t>
            </a:r>
            <a:r>
              <a:rPr lang="en-US" sz="2600" dirty="0" err="1"/>
              <a:t>divs.</a:t>
            </a:r>
            <a:endParaRPr lang="en-US" sz="2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selectors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It is easy to select specific children.</a:t>
            </a:r>
          </a:p>
          <a:p>
            <a:r>
              <a:rPr lang="en-US" sz="2800" dirty="0"/>
              <a:t>Write the parent selector, then a space, and the child selector.</a:t>
            </a:r>
          </a:p>
          <a:p>
            <a:pPr lvl="1"/>
            <a:r>
              <a:rPr lang="en-US" sz="2600" dirty="0"/>
              <a:t>Selectors can be any combination of types (tag, class, or ID</a:t>
            </a:r>
            <a:r>
              <a:rPr lang="en-US" sz="2600" dirty="0" smtClean="0"/>
              <a:t>) or the *</a:t>
            </a:r>
            <a:endParaRPr lang="en-US" sz="2600" dirty="0"/>
          </a:p>
          <a:p>
            <a:r>
              <a:rPr lang="en-US" sz="2800" dirty="0"/>
              <a:t>#wrapper p { }</a:t>
            </a:r>
          </a:p>
          <a:p>
            <a:r>
              <a:rPr lang="en-US" sz="2800" dirty="0" smtClean="0"/>
              <a:t>.red * </a:t>
            </a:r>
            <a:r>
              <a:rPr lang="en-US" sz="2800" dirty="0"/>
              <a:t>{ }</a:t>
            </a:r>
          </a:p>
          <a:p>
            <a:r>
              <a:rPr lang="en-US" sz="2800" dirty="0" err="1"/>
              <a:t>ul</a:t>
            </a:r>
            <a:r>
              <a:rPr lang="en-US" sz="2800" dirty="0"/>
              <a:t> </a:t>
            </a:r>
            <a:r>
              <a:rPr lang="en-US" sz="2800" dirty="0" err="1"/>
              <a:t>li.link</a:t>
            </a:r>
            <a:r>
              <a:rPr lang="en-US" sz="2800" dirty="0"/>
              <a:t> {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selectors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They can continue with multiple levels of children.</a:t>
            </a:r>
          </a:p>
          <a:p>
            <a:pPr lvl="1"/>
            <a:r>
              <a:rPr lang="en-US" sz="2600" dirty="0"/>
              <a:t>i.e. #main div </a:t>
            </a:r>
            <a:r>
              <a:rPr lang="en-US" sz="2600" dirty="0" smtClean="0"/>
              <a:t>.</a:t>
            </a:r>
            <a:r>
              <a:rPr lang="en-US" sz="2600" dirty="0" err="1" smtClean="0"/>
              <a:t>nav</a:t>
            </a:r>
            <a:r>
              <a:rPr lang="en-US" sz="2600" dirty="0" smtClean="0"/>
              <a:t> </a:t>
            </a:r>
            <a:r>
              <a:rPr lang="en-US" sz="2600" dirty="0"/>
              <a:t>li p { }</a:t>
            </a:r>
          </a:p>
          <a:p>
            <a:r>
              <a:rPr lang="en-US" sz="2800" dirty="0"/>
              <a:t>We can also use the comma grouping method combined with these child selectors.</a:t>
            </a:r>
          </a:p>
          <a:p>
            <a:pPr lvl="1"/>
            <a:r>
              <a:rPr lang="en-US" sz="2600" dirty="0"/>
              <a:t>i.e. </a:t>
            </a:r>
            <a:r>
              <a:rPr lang="en-US" sz="2600" dirty="0" smtClean="0"/>
              <a:t>div p, .</a:t>
            </a:r>
            <a:r>
              <a:rPr lang="en-US" sz="2600" dirty="0" err="1" smtClean="0"/>
              <a:t>nav</a:t>
            </a:r>
            <a:r>
              <a:rPr lang="en-US" sz="2600" dirty="0" smtClean="0"/>
              <a:t> </a:t>
            </a:r>
            <a:r>
              <a:rPr lang="en-US" sz="2600" dirty="0"/>
              <a:t>li</a:t>
            </a:r>
            <a:r>
              <a:rPr lang="en-US" sz="2600" dirty="0" smtClean="0"/>
              <a:t>, #</a:t>
            </a:r>
            <a:r>
              <a:rPr lang="en-US" sz="2600" dirty="0"/>
              <a:t>buttons {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</a:t>
            </a:r>
            <a:r>
              <a:rPr lang="en-US" dirty="0"/>
              <a:t>selectors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previously looked at tag selectors and class and ID selectors</a:t>
            </a:r>
            <a:endParaRPr lang="en-US" sz="2800" dirty="0"/>
          </a:p>
          <a:p>
            <a:r>
              <a:rPr lang="en-CA" sz="2800" dirty="0" smtClean="0"/>
              <a:t>These can also be combined to select elements of a certain tag AND that have a specific class or ID</a:t>
            </a:r>
          </a:p>
          <a:p>
            <a:pPr lvl="1"/>
            <a:r>
              <a:rPr lang="en-CA" sz="2600" dirty="0" err="1" smtClean="0"/>
              <a:t>div.nav</a:t>
            </a:r>
            <a:r>
              <a:rPr lang="en-CA" sz="2600" dirty="0" smtClean="0"/>
              <a:t> { }</a:t>
            </a:r>
          </a:p>
          <a:p>
            <a:pPr lvl="1"/>
            <a:r>
              <a:rPr lang="en-CA" sz="2600" dirty="0" err="1" smtClean="0"/>
              <a:t>img#banner</a:t>
            </a:r>
            <a:r>
              <a:rPr lang="en-CA" sz="2600" dirty="0" smtClean="0"/>
              <a:t> { }</a:t>
            </a:r>
          </a:p>
          <a:p>
            <a:pPr lvl="1"/>
            <a:r>
              <a:rPr lang="en-CA" sz="2600" dirty="0" err="1" smtClean="0"/>
              <a:t>ul#links</a:t>
            </a:r>
            <a:r>
              <a:rPr lang="en-CA" sz="2600" dirty="0" smtClean="0"/>
              <a:t> li, </a:t>
            </a:r>
            <a:r>
              <a:rPr lang="en-CA" sz="2600" dirty="0" err="1" smtClean="0"/>
              <a:t>div.main</a:t>
            </a:r>
            <a:r>
              <a:rPr lang="en-CA" sz="2600" dirty="0" smtClean="0"/>
              <a:t> .box p.info {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Pseudo-classes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Pseudo-classes are advanced CSS selectors that apply to certain states or actions on elements.</a:t>
            </a:r>
          </a:p>
          <a:p>
            <a:r>
              <a:rPr lang="en-US" sz="2800" dirty="0"/>
              <a:t>i.e. hovering the cursor over an element</a:t>
            </a:r>
          </a:p>
          <a:p>
            <a:r>
              <a:rPr lang="en-US" sz="2800" dirty="0"/>
              <a:t>They are specified with a colon : followed by a pseudo-class type.</a:t>
            </a:r>
          </a:p>
          <a:p>
            <a:pPr lvl="1"/>
            <a:r>
              <a:rPr lang="en-US" sz="2600" dirty="0"/>
              <a:t>i.e. </a:t>
            </a:r>
            <a:r>
              <a:rPr lang="en-US" sz="2600" dirty="0">
                <a:solidFill>
                  <a:srgbClr val="92D050"/>
                </a:solidFill>
              </a:rPr>
              <a:t>:hover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Pseudo-classes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Apply pseudo-classes to elements by tag, class, </a:t>
            </a:r>
            <a:r>
              <a:rPr lang="en-US" sz="2800" dirty="0" smtClean="0"/>
              <a:t>ID</a:t>
            </a:r>
            <a:r>
              <a:rPr lang="en-US" sz="2800" dirty="0"/>
              <a:t>, or any combination.</a:t>
            </a:r>
          </a:p>
          <a:p>
            <a:r>
              <a:rPr lang="en-US" sz="2800" dirty="0"/>
              <a:t>a:hover { }</a:t>
            </a:r>
          </a:p>
          <a:p>
            <a:r>
              <a:rPr lang="en-US" sz="2800" dirty="0"/>
              <a:t>.</a:t>
            </a:r>
            <a:r>
              <a:rPr lang="en-US" sz="2800" dirty="0" err="1"/>
              <a:t>link:hover</a:t>
            </a:r>
            <a:r>
              <a:rPr lang="en-US" sz="2800" dirty="0"/>
              <a:t> { }</a:t>
            </a:r>
          </a:p>
          <a:p>
            <a:r>
              <a:rPr lang="en-US" sz="2800" dirty="0"/>
              <a:t>#</a:t>
            </a:r>
            <a:r>
              <a:rPr lang="en-US" sz="2800" dirty="0" err="1"/>
              <a:t>title:hover</a:t>
            </a:r>
            <a:r>
              <a:rPr lang="en-US" sz="2800" dirty="0"/>
              <a:t> { }</a:t>
            </a:r>
          </a:p>
          <a:p>
            <a:r>
              <a:rPr lang="en-US" sz="2800" dirty="0"/>
              <a:t>ul </a:t>
            </a:r>
            <a:r>
              <a:rPr lang="en-US" sz="2800" dirty="0" err="1"/>
              <a:t>li:hover</a:t>
            </a:r>
            <a:r>
              <a:rPr lang="en-US" sz="2800" dirty="0"/>
              <a:t> { }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0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Pseudo-classes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Works great for simple link rollovers.</a:t>
            </a:r>
          </a:p>
          <a:p>
            <a:r>
              <a:rPr lang="en-US" sz="2800" dirty="0"/>
              <a:t>Also used in more complex navigation menus with dropdown menus.</a:t>
            </a:r>
          </a:p>
          <a:p>
            <a:endParaRPr lang="en-US" sz="2800" dirty="0"/>
          </a:p>
          <a:p>
            <a:r>
              <a:rPr lang="en-US" sz="2800" dirty="0" smtClean="0">
                <a:hlinkClick r:id="rId2"/>
              </a:rPr>
              <a:t>Sample: dropdown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Pseudo-classes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idea is lists within </a:t>
            </a:r>
            <a:r>
              <a:rPr lang="en-US" sz="2800" dirty="0" smtClean="0"/>
              <a:t>lists.</a:t>
            </a:r>
            <a:endParaRPr lang="en-US" sz="2800" dirty="0"/>
          </a:p>
          <a:p>
            <a:r>
              <a:rPr lang="en-US" sz="2800" dirty="0"/>
              <a:t>Main links are visible and sub-links are hidden by default.</a:t>
            </a:r>
          </a:p>
          <a:p>
            <a:r>
              <a:rPr lang="en-US" sz="2800" dirty="0"/>
              <a:t>Sub-links become visible when the main link is hovered by a cursor.</a:t>
            </a:r>
          </a:p>
          <a:p>
            <a:r>
              <a:rPr lang="en-US" sz="2800" dirty="0"/>
              <a:t>Primary CSS for this:</a:t>
            </a:r>
          </a:p>
          <a:p>
            <a:pPr lvl="1"/>
            <a:r>
              <a:rPr lang="en-US" sz="2600" dirty="0"/>
              <a:t>Display style (none </a:t>
            </a:r>
            <a:r>
              <a:rPr lang="en-US" sz="2600" dirty="0">
                <a:sym typeface="Wingdings" panose="05000000000000000000" pitchFamily="2" charset="2"/>
              </a:rPr>
              <a:t>↔ </a:t>
            </a:r>
            <a:r>
              <a:rPr lang="en-US" sz="2600" dirty="0"/>
              <a:t>block)</a:t>
            </a:r>
          </a:p>
          <a:p>
            <a:pPr lvl="1"/>
            <a:r>
              <a:rPr lang="en-US" sz="2600" dirty="0"/>
              <a:t>:hover </a:t>
            </a:r>
            <a:r>
              <a:rPr lang="en-US" sz="2600" dirty="0" smtClean="0"/>
              <a:t>pseudo-class (to trigger display change)</a:t>
            </a:r>
            <a:endParaRPr lang="en-US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Divs</a:t>
            </a:r>
            <a:r>
              <a:rPr lang="en-US" sz="2800" dirty="0"/>
              <a:t> are the best HTML elements </a:t>
            </a:r>
            <a:r>
              <a:rPr lang="en-US" sz="2800" dirty="0" smtClean="0"/>
              <a:t>(IMHO </a:t>
            </a:r>
            <a:r>
              <a:rPr lang="en-US" sz="2800" dirty="0" smtClean="0">
                <a:sym typeface="Wingdings" panose="05000000000000000000" pitchFamily="2" charset="2"/>
              </a:rPr>
              <a:t>)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 smtClean="0"/>
              <a:t>Don't </a:t>
            </a:r>
            <a:r>
              <a:rPr lang="en-US" sz="2800" dirty="0"/>
              <a:t>be skimpy with them!</a:t>
            </a:r>
          </a:p>
          <a:p>
            <a:r>
              <a:rPr lang="en-US" sz="2800" dirty="0"/>
              <a:t>Assign classes to each of the </a:t>
            </a:r>
            <a:r>
              <a:rPr lang="en-US" sz="2800" dirty="0" err="1"/>
              <a:t>divs.</a:t>
            </a:r>
            <a:endParaRPr lang="en-US" sz="2800" dirty="0"/>
          </a:p>
          <a:p>
            <a:r>
              <a:rPr lang="en-US" sz="2800" dirty="0"/>
              <a:t>Note that </a:t>
            </a:r>
            <a:r>
              <a:rPr lang="en-US" sz="2800" dirty="0">
                <a:solidFill>
                  <a:srgbClr val="92D050"/>
                </a:solidFill>
              </a:rPr>
              <a:t>elements can be assigned multiple classes</a:t>
            </a:r>
            <a:r>
              <a:rPr lang="en-US" sz="2800" dirty="0"/>
              <a:t>.</a:t>
            </a:r>
          </a:p>
          <a:p>
            <a:pPr lvl="1"/>
            <a:r>
              <a:rPr lang="en-US" sz="2600" dirty="0"/>
              <a:t>i.e. &lt;div class="</a:t>
            </a:r>
            <a:r>
              <a:rPr lang="en-US" sz="2600" dirty="0" err="1"/>
              <a:t>bigbox</a:t>
            </a:r>
            <a:r>
              <a:rPr lang="en-US" sz="2600" dirty="0"/>
              <a:t> nav"&gt;&lt;/div&gt;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55CBC-D850-4F0A-821A-347F03D1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Pseudo-classes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There are lots of pseudo-classes besides :hover.</a:t>
            </a:r>
          </a:p>
          <a:p>
            <a:pPr lvl="1"/>
            <a:r>
              <a:rPr lang="en-US" sz="2400" dirty="0"/>
              <a:t>:required</a:t>
            </a:r>
          </a:p>
          <a:p>
            <a:pPr lvl="1"/>
            <a:r>
              <a:rPr lang="en-US" sz="2400" dirty="0"/>
              <a:t>:focus</a:t>
            </a:r>
          </a:p>
          <a:p>
            <a:pPr lvl="1"/>
            <a:r>
              <a:rPr lang="en-US" sz="2400" dirty="0"/>
              <a:t>:visited</a:t>
            </a:r>
          </a:p>
          <a:p>
            <a:pPr lvl="1"/>
            <a:r>
              <a:rPr lang="en-US" sz="2400" dirty="0"/>
              <a:t>:active</a:t>
            </a:r>
          </a:p>
          <a:p>
            <a:pPr lvl="1"/>
            <a:r>
              <a:rPr lang="en-US" sz="2400" dirty="0"/>
              <a:t>:enabled</a:t>
            </a:r>
          </a:p>
          <a:p>
            <a:pPr lvl="1"/>
            <a:r>
              <a:rPr lang="en-US" sz="2400" dirty="0"/>
              <a:t>and many more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By default, style changes like rollovers are instantaneous.</a:t>
            </a:r>
          </a:p>
          <a:p>
            <a:r>
              <a:rPr lang="en-US" sz="2800" dirty="0"/>
              <a:t>This is fine but it can look too static.</a:t>
            </a:r>
          </a:p>
          <a:p>
            <a:r>
              <a:rPr lang="en-US" sz="2800" dirty="0"/>
              <a:t>CSS allows us to animate style changes using gradual transitions.</a:t>
            </a:r>
          </a:p>
          <a:p>
            <a:endParaRPr lang="en-US" sz="2800" dirty="0"/>
          </a:p>
          <a:p>
            <a:r>
              <a:rPr lang="en-US" sz="2800" dirty="0" smtClean="0">
                <a:hlinkClick r:id="rId2"/>
              </a:rPr>
              <a:t>Sample: transitions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Make a style change gradual in a selector with the </a:t>
            </a:r>
            <a:r>
              <a:rPr lang="en-US" sz="2800" dirty="0">
                <a:solidFill>
                  <a:srgbClr val="92D050"/>
                </a:solidFill>
              </a:rPr>
              <a:t>transition</a:t>
            </a:r>
            <a:r>
              <a:rPr lang="en-US" sz="2800" dirty="0"/>
              <a:t> style rule.</a:t>
            </a:r>
          </a:p>
          <a:p>
            <a:r>
              <a:rPr lang="en-US" sz="2800" dirty="0"/>
              <a:t>Within this rule, we can specify the </a:t>
            </a:r>
            <a:r>
              <a:rPr lang="en-US" sz="2800" dirty="0" smtClean="0"/>
              <a:t>parameters </a:t>
            </a:r>
            <a:r>
              <a:rPr lang="en-US" sz="2800" dirty="0"/>
              <a:t>like duration, speed curve (i.e. ease or linear), and time delay (i.e. start after 5s).</a:t>
            </a:r>
          </a:p>
          <a:p>
            <a:r>
              <a:rPr lang="en-US" sz="2800" dirty="0"/>
              <a:t>These can be specified for individual style changes or for all styles at once.</a:t>
            </a:r>
            <a:endParaRPr lang="en-US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Suppose we have:</a:t>
            </a:r>
          </a:p>
          <a:p>
            <a:r>
              <a:rPr lang="en-US" sz="2800" dirty="0"/>
              <a:t>div {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background-color:red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}</a:t>
            </a:r>
            <a:br>
              <a:rPr lang="en-US" sz="2800" dirty="0"/>
            </a:br>
            <a:r>
              <a:rPr lang="en-US" sz="2800" dirty="0" err="1"/>
              <a:t>div:hover</a:t>
            </a:r>
            <a:r>
              <a:rPr lang="en-US" sz="2800" dirty="0"/>
              <a:t> {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background-color:black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r>
              <a:rPr lang="en-US" sz="2800" dirty="0"/>
              <a:t>Hovering the div will turn it black but by default it will be immediate.</a:t>
            </a:r>
            <a:endParaRPr lang="en-US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Add the transition line in the div rule-set. Apply a 2s transition.</a:t>
            </a:r>
          </a:p>
          <a:p>
            <a:r>
              <a:rPr lang="en-US" sz="2800" dirty="0"/>
              <a:t>div {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background-color:red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>
                <a:solidFill>
                  <a:srgbClr val="92D050"/>
                </a:solidFill>
              </a:rPr>
              <a:t>    transition: background-color 2s;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}</a:t>
            </a:r>
            <a:br>
              <a:rPr lang="en-US" sz="2800" dirty="0"/>
            </a:br>
            <a:r>
              <a:rPr lang="en-US" sz="2800" dirty="0" err="1"/>
              <a:t>div:hover</a:t>
            </a:r>
            <a:r>
              <a:rPr lang="en-US" sz="2800" dirty="0"/>
              <a:t> {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background-color:black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5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You can specify multiple style properties to be animated by separating them with commas.</a:t>
            </a:r>
          </a:p>
          <a:p>
            <a:r>
              <a:rPr lang="en-US" sz="2800" dirty="0"/>
              <a:t>Suppose you want the width and height to change.</a:t>
            </a:r>
          </a:p>
          <a:p>
            <a:r>
              <a:rPr lang="en-US" sz="2800" dirty="0"/>
              <a:t>Add the following line:</a:t>
            </a:r>
          </a:p>
          <a:p>
            <a:pPr lvl="1"/>
            <a:r>
              <a:rPr lang="en-US" sz="2600" dirty="0">
                <a:solidFill>
                  <a:srgbClr val="92D050"/>
                </a:solidFill>
              </a:rPr>
              <a:t>transition: width 2s, height 2s;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To apply the transition to all style properties at once, use the word </a:t>
            </a:r>
            <a:r>
              <a:rPr lang="en-US" sz="2800" dirty="0">
                <a:solidFill>
                  <a:srgbClr val="92D050"/>
                </a:solidFill>
              </a:rPr>
              <a:t>all</a:t>
            </a:r>
            <a:r>
              <a:rPr lang="en-US" sz="2800" dirty="0"/>
              <a:t> in place of a property name.</a:t>
            </a:r>
          </a:p>
          <a:p>
            <a:r>
              <a:rPr lang="en-US" sz="2800" dirty="0"/>
              <a:t>i.e. transition: </a:t>
            </a:r>
            <a:r>
              <a:rPr lang="en-US" sz="2800" dirty="0">
                <a:solidFill>
                  <a:srgbClr val="92D050"/>
                </a:solidFill>
              </a:rPr>
              <a:t>all</a:t>
            </a:r>
            <a:r>
              <a:rPr lang="en-US" sz="2800" dirty="0"/>
              <a:t> 2s;</a:t>
            </a:r>
          </a:p>
          <a:p>
            <a:r>
              <a:rPr lang="en-US" sz="2800" dirty="0"/>
              <a:t>This helps simplify the code in cases where many changed styles are intended to have a transition.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Transitions are for style changes, usually triggered by :hover, </a:t>
            </a:r>
            <a:r>
              <a:rPr lang="en-US" sz="2800" dirty="0" smtClean="0"/>
              <a:t>:focus</a:t>
            </a:r>
            <a:r>
              <a:rPr lang="en-US" sz="2800" dirty="0"/>
              <a:t>, or another pseudo-class.</a:t>
            </a:r>
          </a:p>
          <a:p>
            <a:r>
              <a:rPr lang="en-US" sz="2800" dirty="0"/>
              <a:t>Sometimes we want an animation that is independent of user input.</a:t>
            </a:r>
          </a:p>
          <a:p>
            <a:pPr lvl="1"/>
            <a:r>
              <a:rPr lang="en-US" sz="2600" dirty="0"/>
              <a:t>i.e. a shape growing and shrinking back and forth continuously.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1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This is called an </a:t>
            </a:r>
            <a:r>
              <a:rPr lang="en-US" sz="2800" dirty="0">
                <a:solidFill>
                  <a:srgbClr val="92D050"/>
                </a:solidFill>
              </a:rPr>
              <a:t>animation</a:t>
            </a:r>
            <a:r>
              <a:rPr lang="en-US" sz="2800" dirty="0"/>
              <a:t> in CSS.</a:t>
            </a:r>
          </a:p>
          <a:p>
            <a:r>
              <a:rPr lang="en-US" sz="2800" dirty="0"/>
              <a:t>Note the difference between transitions and animations.</a:t>
            </a:r>
          </a:p>
          <a:p>
            <a:r>
              <a:rPr lang="en-US" sz="2800" dirty="0"/>
              <a:t>CSS animations use keyframes</a:t>
            </a:r>
          </a:p>
          <a:p>
            <a:pPr lvl="1"/>
            <a:r>
              <a:rPr lang="en-US" sz="2400" dirty="0"/>
              <a:t>Remember </a:t>
            </a:r>
            <a:r>
              <a:rPr lang="en-US" sz="2400" dirty="0" smtClean="0"/>
              <a:t>this term </a:t>
            </a:r>
            <a:r>
              <a:rPr lang="en-US" sz="2400" dirty="0"/>
              <a:t>from CS1033?</a:t>
            </a:r>
          </a:p>
          <a:p>
            <a:pPr lvl="1"/>
            <a:r>
              <a:rPr lang="en-US" sz="2400" dirty="0"/>
              <a:t>In CSS we can also have intermediate keyframes for multiple segments.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@keyframes </a:t>
            </a:r>
            <a:r>
              <a:rPr lang="en-US" sz="2800" dirty="0" err="1"/>
              <a:t>growAnim</a:t>
            </a:r>
            <a:r>
              <a:rPr lang="en-US" sz="2800" dirty="0"/>
              <a:t> {</a:t>
            </a:r>
            <a:br>
              <a:rPr lang="en-US" sz="2800" dirty="0"/>
            </a:br>
            <a:r>
              <a:rPr lang="en-US" sz="2800" dirty="0"/>
              <a:t>    from { width:200px; }</a:t>
            </a:r>
            <a:br>
              <a:rPr lang="en-US" sz="2800" dirty="0"/>
            </a:br>
            <a:r>
              <a:rPr lang="en-US" sz="2800" dirty="0"/>
              <a:t>    to { width:300px; }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r>
              <a:rPr lang="en-US" sz="2800" dirty="0"/>
              <a:t>This animation, named </a:t>
            </a:r>
            <a:r>
              <a:rPr lang="en-US" sz="2800" dirty="0" err="1"/>
              <a:t>growAnim</a:t>
            </a:r>
            <a:r>
              <a:rPr lang="en-US" sz="2800" dirty="0"/>
              <a:t>, has 2 keyframes.</a:t>
            </a:r>
          </a:p>
          <a:p>
            <a:pPr lvl="1"/>
            <a:r>
              <a:rPr lang="en-US" sz="2400" dirty="0"/>
              <a:t>Start (from): width of 200px</a:t>
            </a:r>
          </a:p>
          <a:p>
            <a:pPr lvl="1"/>
            <a:r>
              <a:rPr lang="en-US" sz="2400" dirty="0"/>
              <a:t>End (to): width of 300px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Common layout style properties:</a:t>
            </a:r>
          </a:p>
          <a:p>
            <a:pPr lvl="1"/>
            <a:r>
              <a:rPr lang="en-US" sz="2600" dirty="0"/>
              <a:t>position</a:t>
            </a:r>
          </a:p>
          <a:p>
            <a:pPr lvl="1"/>
            <a:r>
              <a:rPr lang="en-US" sz="2600" dirty="0"/>
              <a:t>TRBL</a:t>
            </a:r>
          </a:p>
          <a:p>
            <a:pPr lvl="1"/>
            <a:r>
              <a:rPr lang="en-US" sz="2600" dirty="0"/>
              <a:t>display</a:t>
            </a:r>
          </a:p>
          <a:p>
            <a:pPr lvl="1"/>
            <a:r>
              <a:rPr lang="en-US" sz="2600" dirty="0"/>
              <a:t>margin</a:t>
            </a:r>
          </a:p>
          <a:p>
            <a:pPr lvl="1"/>
            <a:r>
              <a:rPr lang="en-US" sz="2600" dirty="0"/>
              <a:t>float</a:t>
            </a:r>
          </a:p>
          <a:p>
            <a:pPr lvl="1"/>
            <a:r>
              <a:rPr lang="en-US" sz="2600" dirty="0"/>
              <a:t>width / height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F9D97-5D33-4AC1-9648-54960218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If we want it to grow in different segments, we can use a %-based keyframe structure instead.</a:t>
            </a:r>
          </a:p>
          <a:p>
            <a:r>
              <a:rPr lang="en-US" sz="2800" dirty="0"/>
              <a:t>@keyframes </a:t>
            </a:r>
            <a:r>
              <a:rPr lang="en-US" sz="2800" dirty="0" err="1"/>
              <a:t>growAnim</a:t>
            </a:r>
            <a:r>
              <a:rPr lang="en-US" sz="2800" dirty="0"/>
              <a:t> {</a:t>
            </a:r>
            <a:br>
              <a:rPr lang="en-US" sz="2800" dirty="0"/>
            </a:br>
            <a:r>
              <a:rPr lang="en-US" sz="2800" dirty="0"/>
              <a:t>    0% { width:200px; }</a:t>
            </a:r>
            <a:br>
              <a:rPr lang="en-US" sz="2800" dirty="0"/>
            </a:br>
            <a:r>
              <a:rPr lang="en-US" sz="2800" dirty="0"/>
              <a:t>    75% { width:250px; }</a:t>
            </a:r>
            <a:br>
              <a:rPr lang="en-US" sz="2800" dirty="0"/>
            </a:br>
            <a:r>
              <a:rPr lang="en-US" sz="2800" dirty="0"/>
              <a:t>    100% { width:300px; }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r>
              <a:rPr lang="en-US" sz="2800" dirty="0"/>
              <a:t>This is similar to ease-in.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Once a keyframe structure is created, it can be applied to a rule-set easily.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animation: </a:t>
            </a:r>
            <a:r>
              <a:rPr lang="en-US" sz="2800" dirty="0" err="1">
                <a:solidFill>
                  <a:srgbClr val="92D050"/>
                </a:solidFill>
              </a:rPr>
              <a:t>growAnim</a:t>
            </a:r>
            <a:r>
              <a:rPr lang="en-US" sz="2800" dirty="0">
                <a:solidFill>
                  <a:srgbClr val="92D050"/>
                </a:solidFill>
              </a:rPr>
              <a:t> 3s infinite;</a:t>
            </a:r>
          </a:p>
          <a:p>
            <a:r>
              <a:rPr lang="en-US" sz="2800" dirty="0"/>
              <a:t>The main parameters are:</a:t>
            </a:r>
          </a:p>
          <a:p>
            <a:pPr lvl="1"/>
            <a:r>
              <a:rPr lang="en-US" sz="2600" dirty="0"/>
              <a:t>Animation name</a:t>
            </a:r>
          </a:p>
          <a:p>
            <a:pPr lvl="1"/>
            <a:r>
              <a:rPr lang="en-US" sz="2600" dirty="0"/>
              <a:t>Duration</a:t>
            </a:r>
          </a:p>
          <a:p>
            <a:pPr lvl="1"/>
            <a:r>
              <a:rPr lang="en-US" sz="2600" dirty="0"/>
              <a:t>Iteration count (looping)</a:t>
            </a:r>
          </a:p>
          <a:p>
            <a:pPr lvl="1"/>
            <a:endParaRPr lang="en-US" sz="2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Two other common animation parameters are:</a:t>
            </a:r>
          </a:p>
          <a:p>
            <a:pPr lvl="1"/>
            <a:r>
              <a:rPr lang="en-US" sz="2400" dirty="0"/>
              <a:t>Direction: normal (start to finish), reverse (finish to start), alternate, etc.</a:t>
            </a:r>
          </a:p>
          <a:p>
            <a:pPr lvl="1"/>
            <a:r>
              <a:rPr lang="en-US" sz="2400" dirty="0"/>
              <a:t>Timing function: ease, ease-in, ease-out, linear, etc.</a:t>
            </a:r>
          </a:p>
          <a:p>
            <a:endParaRPr lang="en-US" sz="2600" dirty="0">
              <a:hlinkClick r:id="rId2"/>
            </a:endParaRPr>
          </a:p>
          <a:p>
            <a:r>
              <a:rPr lang="en-US" sz="2600" dirty="0" smtClean="0">
                <a:hlinkClick r:id="rId3"/>
              </a:rPr>
              <a:t>Sample: animations</a:t>
            </a:r>
            <a:endParaRPr lang="en-US" sz="2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and animations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800" dirty="0"/>
              <a:t>Notes on transitions/animations:</a:t>
            </a:r>
          </a:p>
          <a:p>
            <a:pPr lvl="1"/>
            <a:r>
              <a:rPr lang="en-US" sz="2600" dirty="0"/>
              <a:t>Make looped animations seamless.</a:t>
            </a:r>
          </a:p>
          <a:p>
            <a:pPr lvl="2"/>
            <a:r>
              <a:rPr lang="en-US" sz="2200" dirty="0"/>
              <a:t>Use the alternate direction parameter.</a:t>
            </a:r>
          </a:p>
          <a:p>
            <a:pPr lvl="2"/>
            <a:r>
              <a:rPr lang="en-US" sz="2200" dirty="0"/>
              <a:t>Use the % based keyframe structure and set the same styles for 100% as 0%.</a:t>
            </a:r>
          </a:p>
          <a:p>
            <a:pPr lvl="1"/>
            <a:r>
              <a:rPr lang="en-US" sz="2400" dirty="0"/>
              <a:t>Don't make your page overly flashy with animations.</a:t>
            </a:r>
          </a:p>
          <a:p>
            <a:pPr lvl="1"/>
            <a:r>
              <a:rPr lang="en-US" sz="2400" dirty="0"/>
              <a:t>Not all properties are animatable.</a:t>
            </a:r>
            <a:endParaRPr lang="en-US" sz="2600" dirty="0"/>
          </a:p>
          <a:p>
            <a:pPr lvl="1"/>
            <a:endParaRPr lang="en-US" sz="2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A53E5-02A4-4A21-83C5-26ABCB2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many ways to create a layout with </a:t>
            </a:r>
            <a:r>
              <a:rPr lang="en-US" sz="2800" dirty="0" err="1"/>
              <a:t>divs</a:t>
            </a:r>
            <a:r>
              <a:rPr lang="en-US" sz="2800" dirty="0"/>
              <a:t> and CSS.</a:t>
            </a:r>
          </a:p>
          <a:p>
            <a:r>
              <a:rPr lang="en-US" sz="2800" dirty="0" smtClean="0"/>
              <a:t>Within </a:t>
            </a:r>
            <a:r>
              <a:rPr lang="en-US" sz="2800" dirty="0"/>
              <a:t>a </a:t>
            </a:r>
            <a:r>
              <a:rPr lang="en-US" sz="2800" dirty="0" smtClean="0"/>
              <a:t>page, some sections may be laid out different than others.</a:t>
            </a:r>
            <a:endParaRPr lang="en-US" sz="2800" dirty="0"/>
          </a:p>
          <a:p>
            <a:r>
              <a:rPr lang="en-US" sz="2800" dirty="0"/>
              <a:t>Some of the common strategies will be explained here, but there are endless possibilities by combining these ideas and </a:t>
            </a:r>
            <a:r>
              <a:rPr lang="en-US" sz="2800" dirty="0" smtClean="0"/>
              <a:t>your creativity</a:t>
            </a:r>
            <a:r>
              <a:rPr lang="en-US" sz="2800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4C3BA-C99D-429C-8043-1B5ED0ED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is usually a good idea to include all or most of the content in a giant div. It is common to call this the </a:t>
            </a:r>
            <a:r>
              <a:rPr lang="en-US" sz="2800" dirty="0">
                <a:solidFill>
                  <a:srgbClr val="92D050"/>
                </a:solidFill>
              </a:rPr>
              <a:t>wrapper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92D050"/>
                </a:solidFill>
              </a:rPr>
              <a:t>container</a:t>
            </a:r>
            <a:r>
              <a:rPr lang="en-US" sz="2800" dirty="0"/>
              <a:t>.</a:t>
            </a:r>
          </a:p>
          <a:p>
            <a:r>
              <a:rPr lang="en-US" sz="2800" dirty="0"/>
              <a:t>The wrapper is often centered to keep the content in the middle.</a:t>
            </a:r>
          </a:p>
          <a:p>
            <a:r>
              <a:rPr lang="en-US" sz="2800" dirty="0"/>
              <a:t>This does NOT mean the</a:t>
            </a:r>
            <a:br>
              <a:rPr lang="en-US" sz="2800" dirty="0"/>
            </a:br>
            <a:r>
              <a:rPr lang="en-US" sz="2800" dirty="0"/>
              <a:t>content is centered!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28" y="4883690"/>
            <a:ext cx="2629267" cy="176237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0BB14-A431-4936-8DDC-6205195C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wrapper may be given a width in pixels or %. Either is fine.</a:t>
            </a:r>
          </a:p>
          <a:p>
            <a:pPr lvl="1"/>
            <a:r>
              <a:rPr lang="en-US" sz="2600" dirty="0"/>
              <a:t>Pixels keep a rigid structure.</a:t>
            </a:r>
          </a:p>
          <a:p>
            <a:pPr lvl="1"/>
            <a:r>
              <a:rPr lang="en-US" sz="2600" dirty="0"/>
              <a:t>% is flexible for any window size.</a:t>
            </a:r>
          </a:p>
          <a:p>
            <a:r>
              <a:rPr lang="en-US" sz="2800" dirty="0"/>
              <a:t>Either way, we should make it look good on different sized screens.</a:t>
            </a:r>
          </a:p>
          <a:p>
            <a:r>
              <a:rPr lang="en-US" sz="2800" dirty="0"/>
              <a:t>We will talk more about </a:t>
            </a:r>
            <a:r>
              <a:rPr lang="en-US" sz="2800" dirty="0">
                <a:solidFill>
                  <a:srgbClr val="92D050"/>
                </a:solidFill>
              </a:rPr>
              <a:t>responsive</a:t>
            </a:r>
            <a:r>
              <a:rPr lang="en-US" sz="2800" dirty="0"/>
              <a:t> websites later in the term.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F681E-601B-495B-9A4C-B01470DF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Sections are HTML elements similar to </a:t>
            </a:r>
            <a:r>
              <a:rPr lang="en-US" sz="2800" dirty="0" err="1"/>
              <a:t>divs</a:t>
            </a:r>
            <a:r>
              <a:rPr lang="en-US" sz="2800" dirty="0"/>
              <a:t> but intended for keeping the different areas separated.</a:t>
            </a:r>
          </a:p>
          <a:p>
            <a:r>
              <a:rPr lang="en-US" sz="2800" dirty="0"/>
              <a:t>It's good practice to use sections to contain each distinct portion of a page, and then use </a:t>
            </a:r>
            <a:r>
              <a:rPr lang="en-US" sz="2800" dirty="0" err="1"/>
              <a:t>divs</a:t>
            </a:r>
            <a:r>
              <a:rPr lang="en-US" sz="2800" dirty="0"/>
              <a:t> within </a:t>
            </a:r>
            <a:r>
              <a:rPr lang="en-US" sz="2800" dirty="0" smtClean="0"/>
              <a:t>them </a:t>
            </a:r>
            <a:r>
              <a:rPr lang="en-US" sz="2800" dirty="0"/>
              <a:t>for </a:t>
            </a:r>
            <a:r>
              <a:rPr lang="en-US" sz="2800" dirty="0" smtClean="0"/>
              <a:t>more layout </a:t>
            </a:r>
            <a:r>
              <a:rPr lang="en-US" sz="2800" dirty="0"/>
              <a:t>control.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ACACA-506A-4B54-AF2C-8137500B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6742</TotalTime>
  <Words>1962</Words>
  <Application>Microsoft Office PowerPoint</Application>
  <PresentationFormat>On-screen Show (4:3)</PresentationFormat>
  <Paragraphs>300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Century Gothic</vt:lpstr>
      <vt:lpstr>Wingdings</vt:lpstr>
      <vt:lpstr>Wingdings 3</vt:lpstr>
      <vt:lpstr>Ion</vt:lpstr>
      <vt:lpstr>1_Ion</vt:lpstr>
      <vt:lpstr>CS 2033  Multimedia &amp; Communications II</vt:lpstr>
      <vt:lpstr>CSS</vt:lpstr>
      <vt:lpstr>CSS</vt:lpstr>
      <vt:lpstr>CSS Layouts</vt:lpstr>
      <vt:lpstr>CSS Layouts</vt:lpstr>
      <vt:lpstr>CSS Layouts</vt:lpstr>
      <vt:lpstr>Wrapper</vt:lpstr>
      <vt:lpstr>Wrapper</vt:lpstr>
      <vt:lpstr>Sections</vt:lpstr>
      <vt:lpstr>Sections</vt:lpstr>
      <vt:lpstr>Columns</vt:lpstr>
      <vt:lpstr>Columns</vt:lpstr>
      <vt:lpstr>Columns</vt:lpstr>
      <vt:lpstr>Columns</vt:lpstr>
      <vt:lpstr>Columns</vt:lpstr>
      <vt:lpstr>Display</vt:lpstr>
      <vt:lpstr>Display</vt:lpstr>
      <vt:lpstr>Display</vt:lpstr>
      <vt:lpstr>Display</vt:lpstr>
      <vt:lpstr>Display</vt:lpstr>
      <vt:lpstr>Float</vt:lpstr>
      <vt:lpstr>Float</vt:lpstr>
      <vt:lpstr>Float</vt:lpstr>
      <vt:lpstr>Position</vt:lpstr>
      <vt:lpstr>Position</vt:lpstr>
      <vt:lpstr>Position</vt:lpstr>
      <vt:lpstr>Position</vt:lpstr>
      <vt:lpstr>Position</vt:lpstr>
      <vt:lpstr>Layouts</vt:lpstr>
      <vt:lpstr>Layouts</vt:lpstr>
      <vt:lpstr>Layouts</vt:lpstr>
      <vt:lpstr>Child selectors</vt:lpstr>
      <vt:lpstr>Child selectors</vt:lpstr>
      <vt:lpstr>Child selectors</vt:lpstr>
      <vt:lpstr>Combined selectors</vt:lpstr>
      <vt:lpstr>Pseudo-classes</vt:lpstr>
      <vt:lpstr>Pseudo-classes</vt:lpstr>
      <vt:lpstr>Pseudo-classes</vt:lpstr>
      <vt:lpstr>Pseudo-classes</vt:lpstr>
      <vt:lpstr>Pseudo-classes</vt:lpstr>
      <vt:lpstr>CSS transitions</vt:lpstr>
      <vt:lpstr>CSS transitions</vt:lpstr>
      <vt:lpstr>CSS transitions</vt:lpstr>
      <vt:lpstr>CSS transitions</vt:lpstr>
      <vt:lpstr>CSS transitions</vt:lpstr>
      <vt:lpstr>CSS transitions</vt:lpstr>
      <vt:lpstr>CSS animations</vt:lpstr>
      <vt:lpstr>CSS animations</vt:lpstr>
      <vt:lpstr>CSS animations</vt:lpstr>
      <vt:lpstr>CSS animations</vt:lpstr>
      <vt:lpstr>CSS animations</vt:lpstr>
      <vt:lpstr>CSS animations</vt:lpstr>
      <vt:lpstr>Transitions and animations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2033  Multimedia &amp; Communications</dc:title>
  <dc:creator>Bryan Sarlo</dc:creator>
  <cp:lastModifiedBy>Bryan Sarlo</cp:lastModifiedBy>
  <cp:revision>195</cp:revision>
  <dcterms:created xsi:type="dcterms:W3CDTF">2018-12-05T20:08:33Z</dcterms:created>
  <dcterms:modified xsi:type="dcterms:W3CDTF">2020-11-22T22:21:39Z</dcterms:modified>
</cp:coreProperties>
</file>