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62" r:id="rId3"/>
    <p:sldId id="267" r:id="rId4"/>
    <p:sldId id="277" r:id="rId5"/>
    <p:sldId id="256" r:id="rId6"/>
    <p:sldId id="257" r:id="rId7"/>
    <p:sldId id="294" r:id="rId8"/>
    <p:sldId id="265" r:id="rId9"/>
    <p:sldId id="289" r:id="rId10"/>
    <p:sldId id="288" r:id="rId11"/>
    <p:sldId id="290" r:id="rId12"/>
    <p:sldId id="291" r:id="rId13"/>
    <p:sldId id="261" r:id="rId14"/>
    <p:sldId id="278" r:id="rId15"/>
    <p:sldId id="279" r:id="rId16"/>
    <p:sldId id="280" r:id="rId17"/>
    <p:sldId id="293" r:id="rId18"/>
    <p:sldId id="286" r:id="rId19"/>
    <p:sldId id="287" r:id="rId20"/>
    <p:sldId id="284" r:id="rId21"/>
    <p:sldId id="285" r:id="rId22"/>
    <p:sldId id="282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hater" userId="6eab8f1e-1e10-4920-b894-ce285917883f" providerId="ADAL" clId="{FE232ED3-828B-458C-A2B3-CDF66161D29C}"/>
    <pc:docChg chg="modSld">
      <pc:chgData name="Andrew Chater" userId="6eab8f1e-1e10-4920-b894-ce285917883f" providerId="ADAL" clId="{FE232ED3-828B-458C-A2B3-CDF66161D29C}" dt="2022-01-10T23:06:33.647" v="2" actId="6549"/>
      <pc:docMkLst>
        <pc:docMk/>
      </pc:docMkLst>
      <pc:sldChg chg="modSp mod">
        <pc:chgData name="Andrew Chater" userId="6eab8f1e-1e10-4920-b894-ce285917883f" providerId="ADAL" clId="{FE232ED3-828B-458C-A2B3-CDF66161D29C}" dt="2022-01-10T23:06:33.647" v="2" actId="6549"/>
        <pc:sldMkLst>
          <pc:docMk/>
          <pc:sldMk cId="4238604640" sldId="276"/>
        </pc:sldMkLst>
        <pc:spChg chg="mod">
          <ac:chgData name="Andrew Chater" userId="6eab8f1e-1e10-4920-b894-ce285917883f" providerId="ADAL" clId="{FE232ED3-828B-458C-A2B3-CDF66161D29C}" dt="2022-01-10T23:06:33.647" v="2" actId="6549"/>
          <ac:spMkLst>
            <pc:docMk/>
            <pc:sldMk cId="4238604640" sldId="276"/>
            <ac:spMk id="3" creationId="{00000000-0000-0000-0000-000000000000}"/>
          </ac:spMkLst>
        </pc:spChg>
      </pc:sldChg>
    </pc:docChg>
  </pc:docChgLst>
  <pc:docChgLst>
    <pc:chgData name="Andrew Chater" userId="6eab8f1e-1e10-4920-b894-ce285917883f" providerId="ADAL" clId="{E8CB31A0-91FA-4D2B-9BB3-99520ABE57B4}"/>
    <pc:docChg chg="undo custSel addSld delSld modSld sldOrd">
      <pc:chgData name="Andrew Chater" userId="6eab8f1e-1e10-4920-b894-ce285917883f" providerId="ADAL" clId="{E8CB31A0-91FA-4D2B-9BB3-99520ABE57B4}" dt="2022-05-04T02:13:31.044" v="1149" actId="1076"/>
      <pc:docMkLst>
        <pc:docMk/>
      </pc:docMkLst>
      <pc:sldChg chg="modSp mod">
        <pc:chgData name="Andrew Chater" userId="6eab8f1e-1e10-4920-b894-ce285917883f" providerId="ADAL" clId="{E8CB31A0-91FA-4D2B-9BB3-99520ABE57B4}" dt="2022-05-04T02:04:12.558" v="174" actId="20577"/>
        <pc:sldMkLst>
          <pc:docMk/>
          <pc:sldMk cId="724163410" sldId="257"/>
        </pc:sldMkLst>
        <pc:spChg chg="mod">
          <ac:chgData name="Andrew Chater" userId="6eab8f1e-1e10-4920-b894-ce285917883f" providerId="ADAL" clId="{E8CB31A0-91FA-4D2B-9BB3-99520ABE57B4}" dt="2022-05-04T02:04:12.558" v="174" actId="20577"/>
          <ac:spMkLst>
            <pc:docMk/>
            <pc:sldMk cId="724163410" sldId="257"/>
            <ac:spMk id="3" creationId="{00000000-0000-0000-0000-000000000000}"/>
          </ac:spMkLst>
        </pc:spChg>
      </pc:sldChg>
      <pc:sldChg chg="addSp delSp modSp del mod">
        <pc:chgData name="Andrew Chater" userId="6eab8f1e-1e10-4920-b894-ce285917883f" providerId="ADAL" clId="{E8CB31A0-91FA-4D2B-9BB3-99520ABE57B4}" dt="2022-05-04T02:06:59.372" v="177" actId="47"/>
        <pc:sldMkLst>
          <pc:docMk/>
          <pc:sldMk cId="3389455460" sldId="258"/>
        </pc:sldMkLst>
        <pc:spChg chg="del mod">
          <ac:chgData name="Andrew Chater" userId="6eab8f1e-1e10-4920-b894-ce285917883f" providerId="ADAL" clId="{E8CB31A0-91FA-4D2B-9BB3-99520ABE57B4}" dt="2022-05-04T02:06:56.206" v="175" actId="478"/>
          <ac:spMkLst>
            <pc:docMk/>
            <pc:sldMk cId="3389455460" sldId="258"/>
            <ac:spMk id="3" creationId="{00000000-0000-0000-0000-000000000000}"/>
          </ac:spMkLst>
        </pc:spChg>
        <pc:spChg chg="add mod">
          <ac:chgData name="Andrew Chater" userId="6eab8f1e-1e10-4920-b894-ce285917883f" providerId="ADAL" clId="{E8CB31A0-91FA-4D2B-9BB3-99520ABE57B4}" dt="2022-05-04T02:06:56.206" v="175" actId="478"/>
          <ac:spMkLst>
            <pc:docMk/>
            <pc:sldMk cId="3389455460" sldId="258"/>
            <ac:spMk id="6" creationId="{B237C82E-075A-CDA6-CC0B-FF11C38610EF}"/>
          </ac:spMkLst>
        </pc:spChg>
      </pc:sldChg>
      <pc:sldChg chg="del">
        <pc:chgData name="Andrew Chater" userId="6eab8f1e-1e10-4920-b894-ce285917883f" providerId="ADAL" clId="{E8CB31A0-91FA-4D2B-9BB3-99520ABE57B4}" dt="2022-05-04T01:57:22.315" v="2" actId="47"/>
        <pc:sldMkLst>
          <pc:docMk/>
          <pc:sldMk cId="976147459" sldId="259"/>
        </pc:sldMkLst>
      </pc:sldChg>
      <pc:sldChg chg="del">
        <pc:chgData name="Andrew Chater" userId="6eab8f1e-1e10-4920-b894-ce285917883f" providerId="ADAL" clId="{E8CB31A0-91FA-4D2B-9BB3-99520ABE57B4}" dt="2022-05-04T01:57:34.988" v="6" actId="47"/>
        <pc:sldMkLst>
          <pc:docMk/>
          <pc:sldMk cId="4007142933" sldId="260"/>
        </pc:sldMkLst>
      </pc:sldChg>
      <pc:sldChg chg="del">
        <pc:chgData name="Andrew Chater" userId="6eab8f1e-1e10-4920-b894-ce285917883f" providerId="ADAL" clId="{E8CB31A0-91FA-4D2B-9BB3-99520ABE57B4}" dt="2022-05-04T01:57:25.580" v="3" actId="47"/>
        <pc:sldMkLst>
          <pc:docMk/>
          <pc:sldMk cId="3541608537" sldId="268"/>
        </pc:sldMkLst>
      </pc:sldChg>
      <pc:sldChg chg="addSp delSp modSp new mod ord">
        <pc:chgData name="Andrew Chater" userId="6eab8f1e-1e10-4920-b894-ce285917883f" providerId="ADAL" clId="{E8CB31A0-91FA-4D2B-9BB3-99520ABE57B4}" dt="2022-05-04T02:02:33.172" v="45" actId="1076"/>
        <pc:sldMkLst>
          <pc:docMk/>
          <pc:sldMk cId="3251082804" sldId="288"/>
        </pc:sldMkLst>
        <pc:spChg chg="mod">
          <ac:chgData name="Andrew Chater" userId="6eab8f1e-1e10-4920-b894-ce285917883f" providerId="ADAL" clId="{E8CB31A0-91FA-4D2B-9BB3-99520ABE57B4}" dt="2022-05-04T01:58:20.147" v="36" actId="20577"/>
          <ac:spMkLst>
            <pc:docMk/>
            <pc:sldMk cId="3251082804" sldId="288"/>
            <ac:spMk id="2" creationId="{214FCFCC-713E-97CA-8EE9-51D524155B48}"/>
          </ac:spMkLst>
        </pc:spChg>
        <pc:spChg chg="del">
          <ac:chgData name="Andrew Chater" userId="6eab8f1e-1e10-4920-b894-ce285917883f" providerId="ADAL" clId="{E8CB31A0-91FA-4D2B-9BB3-99520ABE57B4}" dt="2022-05-04T02:01:30.770" v="37" actId="478"/>
          <ac:spMkLst>
            <pc:docMk/>
            <pc:sldMk cId="3251082804" sldId="288"/>
            <ac:spMk id="3" creationId="{EA3E08E9-E98E-CE38-305B-22E27B34A648}"/>
          </ac:spMkLst>
        </pc:spChg>
        <pc:picChg chg="add del">
          <ac:chgData name="Andrew Chater" userId="6eab8f1e-1e10-4920-b894-ce285917883f" providerId="ADAL" clId="{E8CB31A0-91FA-4D2B-9BB3-99520ABE57B4}" dt="2022-05-04T02:01:52.310" v="39" actId="478"/>
          <ac:picMkLst>
            <pc:docMk/>
            <pc:sldMk cId="3251082804" sldId="288"/>
            <ac:picMk id="5" creationId="{1E61FDE8-7887-1991-F802-97B80C125512}"/>
          </ac:picMkLst>
        </pc:picChg>
        <pc:picChg chg="add mod">
          <ac:chgData name="Andrew Chater" userId="6eab8f1e-1e10-4920-b894-ce285917883f" providerId="ADAL" clId="{E8CB31A0-91FA-4D2B-9BB3-99520ABE57B4}" dt="2022-05-04T02:02:11.100" v="42" actId="1076"/>
          <ac:picMkLst>
            <pc:docMk/>
            <pc:sldMk cId="3251082804" sldId="288"/>
            <ac:picMk id="7" creationId="{54EEEA2E-646E-1672-CEBC-E2500472ADCE}"/>
          </ac:picMkLst>
        </pc:picChg>
        <pc:picChg chg="add mod">
          <ac:chgData name="Andrew Chater" userId="6eab8f1e-1e10-4920-b894-ce285917883f" providerId="ADAL" clId="{E8CB31A0-91FA-4D2B-9BB3-99520ABE57B4}" dt="2022-05-04T02:02:33.172" v="45" actId="1076"/>
          <ac:picMkLst>
            <pc:docMk/>
            <pc:sldMk cId="3251082804" sldId="288"/>
            <ac:picMk id="1026" creationId="{AE0EA789-C649-AA8E-2570-7DB2A1F1DF6D}"/>
          </ac:picMkLst>
        </pc:picChg>
      </pc:sldChg>
      <pc:sldChg chg="add">
        <pc:chgData name="Andrew Chater" userId="6eab8f1e-1e10-4920-b894-ce285917883f" providerId="ADAL" clId="{E8CB31A0-91FA-4D2B-9BB3-99520ABE57B4}" dt="2022-05-04T01:57:16.921" v="1"/>
        <pc:sldMkLst>
          <pc:docMk/>
          <pc:sldMk cId="806379884" sldId="289"/>
        </pc:sldMkLst>
      </pc:sldChg>
      <pc:sldChg chg="add">
        <pc:chgData name="Andrew Chater" userId="6eab8f1e-1e10-4920-b894-ce285917883f" providerId="ADAL" clId="{E8CB31A0-91FA-4D2B-9BB3-99520ABE57B4}" dt="2022-05-04T01:57:16.921" v="1"/>
        <pc:sldMkLst>
          <pc:docMk/>
          <pc:sldMk cId="680746189" sldId="290"/>
        </pc:sldMkLst>
      </pc:sldChg>
      <pc:sldChg chg="add">
        <pc:chgData name="Andrew Chater" userId="6eab8f1e-1e10-4920-b894-ce285917883f" providerId="ADAL" clId="{E8CB31A0-91FA-4D2B-9BB3-99520ABE57B4}" dt="2022-05-04T01:57:16.921" v="1"/>
        <pc:sldMkLst>
          <pc:docMk/>
          <pc:sldMk cId="667709568" sldId="291"/>
        </pc:sldMkLst>
      </pc:sldChg>
      <pc:sldChg chg="new del">
        <pc:chgData name="Andrew Chater" userId="6eab8f1e-1e10-4920-b894-ce285917883f" providerId="ADAL" clId="{E8CB31A0-91FA-4D2B-9BB3-99520ABE57B4}" dt="2022-05-04T01:58:06.280" v="9" actId="47"/>
        <pc:sldMkLst>
          <pc:docMk/>
          <pc:sldMk cId="3019121311" sldId="292"/>
        </pc:sldMkLst>
      </pc:sldChg>
      <pc:sldChg chg="add">
        <pc:chgData name="Andrew Chater" userId="6eab8f1e-1e10-4920-b894-ce285917883f" providerId="ADAL" clId="{E8CB31A0-91FA-4D2B-9BB3-99520ABE57B4}" dt="2022-05-04T01:58:04.410" v="8"/>
        <pc:sldMkLst>
          <pc:docMk/>
          <pc:sldMk cId="3358785812" sldId="293"/>
        </pc:sldMkLst>
      </pc:sldChg>
      <pc:sldChg chg="add">
        <pc:chgData name="Andrew Chater" userId="6eab8f1e-1e10-4920-b894-ce285917883f" providerId="ADAL" clId="{E8CB31A0-91FA-4D2B-9BB3-99520ABE57B4}" dt="2022-05-04T02:06:56.522" v="176"/>
        <pc:sldMkLst>
          <pc:docMk/>
          <pc:sldMk cId="1776965697" sldId="294"/>
        </pc:sldMkLst>
      </pc:sldChg>
      <pc:sldChg chg="addSp delSp modSp new mod">
        <pc:chgData name="Andrew Chater" userId="6eab8f1e-1e10-4920-b894-ce285917883f" providerId="ADAL" clId="{E8CB31A0-91FA-4D2B-9BB3-99520ABE57B4}" dt="2022-05-04T02:12:12.444" v="1143" actId="1076"/>
        <pc:sldMkLst>
          <pc:docMk/>
          <pc:sldMk cId="2032677420" sldId="295"/>
        </pc:sldMkLst>
        <pc:spChg chg="mod">
          <ac:chgData name="Andrew Chater" userId="6eab8f1e-1e10-4920-b894-ce285917883f" providerId="ADAL" clId="{E8CB31A0-91FA-4D2B-9BB3-99520ABE57B4}" dt="2022-05-04T02:08:06.051" v="199" actId="20577"/>
          <ac:spMkLst>
            <pc:docMk/>
            <pc:sldMk cId="2032677420" sldId="295"/>
            <ac:spMk id="2" creationId="{244EA942-90A5-CB4B-B977-272F5FF086D2}"/>
          </ac:spMkLst>
        </pc:spChg>
        <pc:spChg chg="mod">
          <ac:chgData name="Andrew Chater" userId="6eab8f1e-1e10-4920-b894-ce285917883f" providerId="ADAL" clId="{E8CB31A0-91FA-4D2B-9BB3-99520ABE57B4}" dt="2022-05-04T02:08:47.720" v="321" actId="20577"/>
          <ac:spMkLst>
            <pc:docMk/>
            <pc:sldMk cId="2032677420" sldId="295"/>
            <ac:spMk id="3" creationId="{0107178B-7BBD-6EBB-B4E2-CB867A2808D4}"/>
          </ac:spMkLst>
        </pc:spChg>
        <pc:picChg chg="add del mod">
          <ac:chgData name="Andrew Chater" userId="6eab8f1e-1e10-4920-b894-ce285917883f" providerId="ADAL" clId="{E8CB31A0-91FA-4D2B-9BB3-99520ABE57B4}" dt="2022-05-04T02:08:28.931" v="202" actId="478"/>
          <ac:picMkLst>
            <pc:docMk/>
            <pc:sldMk cId="2032677420" sldId="295"/>
            <ac:picMk id="4" creationId="{77A39F3B-7D71-5634-122D-26DA81F4076F}"/>
          </ac:picMkLst>
        </pc:picChg>
        <pc:picChg chg="add mod">
          <ac:chgData name="Andrew Chater" userId="6eab8f1e-1e10-4920-b894-ce285917883f" providerId="ADAL" clId="{E8CB31A0-91FA-4D2B-9BB3-99520ABE57B4}" dt="2022-05-04T02:12:12.444" v="1143" actId="1076"/>
          <ac:picMkLst>
            <pc:docMk/>
            <pc:sldMk cId="2032677420" sldId="295"/>
            <ac:picMk id="2050" creationId="{388DEE86-0E07-8CF2-D3FE-FFBFC6AEEC46}"/>
          </ac:picMkLst>
        </pc:picChg>
      </pc:sldChg>
      <pc:sldChg chg="addSp modSp new mod">
        <pc:chgData name="Andrew Chater" userId="6eab8f1e-1e10-4920-b894-ce285917883f" providerId="ADAL" clId="{E8CB31A0-91FA-4D2B-9BB3-99520ABE57B4}" dt="2022-05-04T02:13:05.565" v="1145" actId="1076"/>
        <pc:sldMkLst>
          <pc:docMk/>
          <pc:sldMk cId="176851484" sldId="296"/>
        </pc:sldMkLst>
        <pc:spChg chg="mod">
          <ac:chgData name="Andrew Chater" userId="6eab8f1e-1e10-4920-b894-ce285917883f" providerId="ADAL" clId="{E8CB31A0-91FA-4D2B-9BB3-99520ABE57B4}" dt="2022-05-04T02:08:54.159" v="324"/>
          <ac:spMkLst>
            <pc:docMk/>
            <pc:sldMk cId="176851484" sldId="296"/>
            <ac:spMk id="2" creationId="{27D8D021-365F-021F-EE63-8DC3D117A517}"/>
          </ac:spMkLst>
        </pc:spChg>
        <pc:spChg chg="mod">
          <ac:chgData name="Andrew Chater" userId="6eab8f1e-1e10-4920-b894-ce285917883f" providerId="ADAL" clId="{E8CB31A0-91FA-4D2B-9BB3-99520ABE57B4}" dt="2022-05-04T02:09:59.869" v="717" actId="20577"/>
          <ac:spMkLst>
            <pc:docMk/>
            <pc:sldMk cId="176851484" sldId="296"/>
            <ac:spMk id="3" creationId="{A76BF519-DF55-3280-0ED7-2AB0C529861A}"/>
          </ac:spMkLst>
        </pc:spChg>
        <pc:picChg chg="add mod">
          <ac:chgData name="Andrew Chater" userId="6eab8f1e-1e10-4920-b894-ce285917883f" providerId="ADAL" clId="{E8CB31A0-91FA-4D2B-9BB3-99520ABE57B4}" dt="2022-05-04T02:13:05.565" v="1145" actId="1076"/>
          <ac:picMkLst>
            <pc:docMk/>
            <pc:sldMk cId="176851484" sldId="296"/>
            <ac:picMk id="3074" creationId="{1B418155-FCFC-D046-1035-D667513BB021}"/>
          </ac:picMkLst>
        </pc:picChg>
      </pc:sldChg>
      <pc:sldChg chg="addSp modSp new mod">
        <pc:chgData name="Andrew Chater" userId="6eab8f1e-1e10-4920-b894-ce285917883f" providerId="ADAL" clId="{E8CB31A0-91FA-4D2B-9BB3-99520ABE57B4}" dt="2022-05-04T02:13:31.044" v="1149" actId="1076"/>
        <pc:sldMkLst>
          <pc:docMk/>
          <pc:sldMk cId="2121234836" sldId="297"/>
        </pc:sldMkLst>
        <pc:spChg chg="mod">
          <ac:chgData name="Andrew Chater" userId="6eab8f1e-1e10-4920-b894-ce285917883f" providerId="ADAL" clId="{E8CB31A0-91FA-4D2B-9BB3-99520ABE57B4}" dt="2022-05-04T02:10:14.418" v="718"/>
          <ac:spMkLst>
            <pc:docMk/>
            <pc:sldMk cId="2121234836" sldId="297"/>
            <ac:spMk id="2" creationId="{91CF3BF8-A158-EAFA-FDF0-FBCCE58335B4}"/>
          </ac:spMkLst>
        </pc:spChg>
        <pc:spChg chg="mod">
          <ac:chgData name="Andrew Chater" userId="6eab8f1e-1e10-4920-b894-ce285917883f" providerId="ADAL" clId="{E8CB31A0-91FA-4D2B-9BB3-99520ABE57B4}" dt="2022-05-04T02:11:14.242" v="1140" actId="313"/>
          <ac:spMkLst>
            <pc:docMk/>
            <pc:sldMk cId="2121234836" sldId="297"/>
            <ac:spMk id="3" creationId="{652A9B9A-110B-367E-8023-EC5DF7E972D5}"/>
          </ac:spMkLst>
        </pc:spChg>
        <pc:picChg chg="add mod">
          <ac:chgData name="Andrew Chater" userId="6eab8f1e-1e10-4920-b894-ce285917883f" providerId="ADAL" clId="{E8CB31A0-91FA-4D2B-9BB3-99520ABE57B4}" dt="2022-05-04T02:13:31.044" v="1149" actId="1076"/>
          <ac:picMkLst>
            <pc:docMk/>
            <pc:sldMk cId="2121234836" sldId="297"/>
            <ac:picMk id="4098" creationId="{FF6D0579-2400-A488-A5B0-367CD828E0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9771B-8480-44DC-B2BF-D6CAF8EC73CE}" type="datetimeFigureOut">
              <a:rPr lang="en-CA" smtClean="0"/>
              <a:pPr/>
              <a:t>2022-05-03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0AF01-260E-4E25-8D71-2213BCE69D2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52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676B-F8EB-47E8-BFED-BBEFCBD15E40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3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itationmachine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76200"/>
            <a:ext cx="7772400" cy="1470025"/>
          </a:xfrm>
        </p:spPr>
        <p:txBody>
          <a:bodyPr/>
          <a:lstStyle/>
          <a:p>
            <a:r>
              <a:rPr lang="en-CA" dirty="0"/>
              <a:t>Citing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443846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Writing 2101</a:t>
            </a:r>
          </a:p>
          <a:p>
            <a:r>
              <a:rPr lang="en-US" dirty="0">
                <a:solidFill>
                  <a:schemeClr val="tx1"/>
                </a:solidFill>
              </a:rPr>
              <a:t>Dr. Andrew Chater</a:t>
            </a:r>
          </a:p>
          <a:p>
            <a:r>
              <a:rPr lang="en-US" dirty="0">
                <a:solidFill>
                  <a:schemeClr val="tx1"/>
                </a:solidFill>
              </a:rPr>
              <a:t>Week </a:t>
            </a:r>
            <a:r>
              <a:rPr lang="en-CA" dirty="0">
                <a:solidFill>
                  <a:schemeClr val="tx1"/>
                </a:solidFill>
              </a:rPr>
              <a:t>6</a:t>
            </a:r>
            <a:endParaRPr lang="en-CA" dirty="0"/>
          </a:p>
        </p:txBody>
      </p:sp>
      <p:pic>
        <p:nvPicPr>
          <p:cNvPr id="4" name="Picture 2" descr="https://upload.wikimedia.org/wikipedia/commons/thumb/b/bf/The_Chicago_Manual_of_Style_16th_edition.gif/220px-The_Chicago_Manual_of_Style_16th_editi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5400"/>
            <a:ext cx="2095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0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CFCC-713E-97CA-8EE9-51D52415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In-Line Citations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EEA2E-646E-1672-CEBC-E2500472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9" y="2514600"/>
            <a:ext cx="8534400" cy="1669026"/>
          </a:xfrm>
          <a:prstGeom prst="rect">
            <a:avLst/>
          </a:prstGeom>
        </p:spPr>
      </p:pic>
      <p:pic>
        <p:nvPicPr>
          <p:cNvPr id="1026" name="Picture 2" descr="The Power of a Clear Leadership Narrative">
            <a:extLst>
              <a:ext uri="{FF2B5EF4-FFF2-40B4-BE49-F238E27FC236}">
                <a16:creationId xmlns:a16="http://schemas.microsoft.com/office/drawing/2014/main" id="{AE0EA789-C649-AA8E-2570-7DB2A1F1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591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8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35" y="2122805"/>
            <a:ext cx="8229600" cy="4079558"/>
          </a:xfrm>
        </p:spPr>
        <p:txBody>
          <a:bodyPr/>
          <a:lstStyle/>
          <a:p>
            <a:r>
              <a:rPr lang="en-CA" dirty="0"/>
              <a:t>Another option for in-text citing is footnotes.</a:t>
            </a:r>
          </a:p>
          <a:p>
            <a:r>
              <a:rPr lang="en-CA" dirty="0"/>
              <a:t>These can also appear as endnotes.</a:t>
            </a:r>
          </a:p>
        </p:txBody>
      </p:sp>
      <p:pic>
        <p:nvPicPr>
          <p:cNvPr id="5" name="Picture 4" descr="C:\Program Files (x86)\Microsoft Office\MEDIA\CAGCAT10\j0292982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839595" cy="181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3429000"/>
            <a:ext cx="7669729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4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83" y="2057400"/>
            <a:ext cx="8229600" cy="4068763"/>
          </a:xfrm>
        </p:spPr>
        <p:txBody>
          <a:bodyPr/>
          <a:lstStyle/>
          <a:p>
            <a:r>
              <a:rPr lang="en-CA" dirty="0"/>
              <a:t>Do not include both footnotes and in-line citations.</a:t>
            </a:r>
          </a:p>
        </p:txBody>
      </p:sp>
      <p:pic>
        <p:nvPicPr>
          <p:cNvPr id="5" name="Picture 4" descr="C:\Program Files (x86)\Microsoft Office\MEDIA\CAGCAT10\j0217698.w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9600"/>
            <a:ext cx="1743710" cy="169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56527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70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Introduce quotes (In the words of Waltz, “ . . . “)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Avoid long quotes (paraphrase!)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Avoid offset quotes (quotes that are longer than 3 lines) 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5562600" y="1905000"/>
            <a:ext cx="2438400" cy="3429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29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421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55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" y="1447800"/>
            <a:ext cx="80877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75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Quotations</a:t>
            </a:r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366"/>
            <a:ext cx="8382000" cy="10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26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AD00-4304-4871-8986-775EA857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Citing a Source in 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1B8D-8F99-4E1A-8E26-417F1EFB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r>
              <a:rPr lang="en-CA" dirty="0"/>
              <a:t>Cite both sources. </a:t>
            </a:r>
          </a:p>
          <a:p>
            <a:pPr lvl="1"/>
            <a:r>
              <a:rPr lang="en-CA" dirty="0"/>
              <a:t>Hans Island could be designated as an international condominium (Byers, 2010: 29-30 as cited in Nicol and Chater, 2021: 37). </a:t>
            </a:r>
          </a:p>
          <a:p>
            <a:r>
              <a:rPr lang="en-CA" dirty="0"/>
              <a:t>Look up and cite the original source. </a:t>
            </a:r>
          </a:p>
          <a:p>
            <a:pPr lvl="1"/>
            <a:r>
              <a:rPr lang="en-CA" dirty="0"/>
              <a:t>Hans Island could be designated as an international condominium (Byers, 2010: 29-30). </a:t>
            </a:r>
          </a:p>
        </p:txBody>
      </p:sp>
      <p:pic>
        <p:nvPicPr>
          <p:cNvPr id="1026" name="Picture 2" descr="Hans Island - Wikipedia">
            <a:extLst>
              <a:ext uri="{FF2B5EF4-FFF2-40B4-BE49-F238E27FC236}">
                <a16:creationId xmlns:a16="http://schemas.microsoft.com/office/drawing/2014/main" id="{3257C444-6CFA-4E20-8FA9-D679B63E6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06" y="5105400"/>
            <a:ext cx="2114588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8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Citation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Sometimes, journal articles include suggested </a:t>
            </a:r>
            <a:r>
              <a:rPr lang="en-CA" dirty="0" err="1"/>
              <a:t>ciations</a:t>
            </a:r>
            <a:r>
              <a:rPr lang="en-CA" dirty="0"/>
              <a:t>. </a:t>
            </a:r>
          </a:p>
          <a:p>
            <a:r>
              <a:rPr lang="en-CA" dirty="0"/>
              <a:t>There are websites that can create citations for you. </a:t>
            </a:r>
          </a:p>
          <a:p>
            <a:pPr lvl="1"/>
            <a:r>
              <a:rPr lang="en-CA" dirty="0">
                <a:hlinkClick r:id="rId2"/>
              </a:rPr>
              <a:t>https://www.citationmachine.net/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Omni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598"/>
            <a:ext cx="4800600" cy="317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04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Citation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It is totally okay to use a citation generator; however, you need to check the citations for accuracy and consistency.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4354460" cy="157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598"/>
            <a:ext cx="4466201" cy="15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27" y="5029200"/>
            <a:ext cx="490347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24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5105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quote</a:t>
            </a:r>
          </a:p>
          <a:p>
            <a:r>
              <a:rPr lang="en-US" dirty="0"/>
              <a:t>An idea that is not your own</a:t>
            </a:r>
          </a:p>
          <a:p>
            <a:r>
              <a:rPr lang="en-US" dirty="0"/>
              <a:t>A fact or figure you did not gather</a:t>
            </a:r>
          </a:p>
          <a:p>
            <a:r>
              <a:rPr lang="en-US" dirty="0"/>
              <a:t>Facts that are not obvious</a:t>
            </a:r>
          </a:p>
          <a:p>
            <a:pPr lvl="1"/>
            <a:r>
              <a:rPr lang="en-US" dirty="0"/>
              <a:t>For example, “More than 75 million people died during the Second World War” requires a citation.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2209800"/>
            <a:ext cx="2971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CITATIONS</a:t>
            </a:r>
          </a:p>
          <a:p>
            <a:pPr algn="ctr"/>
            <a:endParaRPr lang="en-CA" dirty="0"/>
          </a:p>
          <a:p>
            <a:r>
              <a:rPr lang="en-CA" dirty="0"/>
              <a:t>When you draw on a source in most university writing, you need to include an in-text citation that shows where the information comes from, and include a list of all of the utilized sources at the end of the paper in a proper bibliographic format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39F73-1328-43A1-81F1-5F0FB07B5D32}"/>
              </a:ext>
            </a:extLst>
          </p:cNvPr>
          <p:cNvSpPr txBox="1"/>
          <p:nvPr/>
        </p:nvSpPr>
        <p:spPr>
          <a:xfrm>
            <a:off x="5486400" y="5791200"/>
            <a:ext cx="175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Why should you cite?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89445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Plagiarism: “</a:t>
            </a:r>
            <a:r>
              <a:rPr lang="en-US" dirty="0"/>
              <a:t>The practice of taking someone else's work or ideas and passing them off as one's own” (Oxford Dictionary).</a:t>
            </a:r>
          </a:p>
          <a:p>
            <a:r>
              <a:rPr lang="en-US" dirty="0"/>
              <a:t>Paraphrasing: “Express the meaning of (the writer or speaker or something written or spoken) using different words, especially to achieve greater clarity” (UNT). </a:t>
            </a:r>
            <a:endParaRPr lang="en-CA" dirty="0"/>
          </a:p>
        </p:txBody>
      </p:sp>
      <p:pic>
        <p:nvPicPr>
          <p:cNvPr id="4100" name="Picture 4" descr="University of Manitoba - Student Affairs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4762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Integrity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77440"/>
              </p:ext>
            </p:extLst>
          </p:nvPr>
        </p:nvGraphicFramePr>
        <p:xfrm>
          <a:off x="539552" y="1988840"/>
          <a:ext cx="7776864" cy="2736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4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Least Serious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 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Copying the words of another with quotation marks but no citation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Copying the words of another with no quotation marks but a citation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Copying the ideas of another with no quotation marks or a citation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Copying the words of another with no quotation marks or citation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Handing in the same assignment multiple times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Buying a paper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Most Serious </a:t>
                      </a:r>
                      <a:endParaRPr lang="en-CA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 </a:t>
                      </a:r>
                      <a:endParaRPr lang="en-CA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06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Integrity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1447800"/>
            <a:ext cx="826589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096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https://academicguides.waldenu.edu/writingcenter/evidence/paraphrase/effective</a:t>
            </a:r>
          </a:p>
        </p:txBody>
      </p:sp>
    </p:spTree>
    <p:extLst>
      <p:ext uri="{BB962C8B-B14F-4D97-AF65-F5344CB8AC3E}">
        <p14:creationId xmlns:p14="http://schemas.microsoft.com/office/powerpoint/2010/main" val="328855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A942-90A5-CB4B-B977-272F5FF0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178B-7BBD-6EBB-B4E2-CB867A28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Indigenous peoples’ organizations have a unique role of the Arctic Council. They show leadership in the institution. Examples of leadership traits relevant to Indigenous leadership in the Arctic Council are confidence, poise and determination. </a:t>
            </a:r>
          </a:p>
          <a:p>
            <a:endParaRPr lang="en-CA" dirty="0"/>
          </a:p>
        </p:txBody>
      </p:sp>
      <p:pic>
        <p:nvPicPr>
          <p:cNvPr id="2050" name="Picture 2" descr="Arctic Council - Wikipedia">
            <a:extLst>
              <a:ext uri="{FF2B5EF4-FFF2-40B4-BE49-F238E27FC236}">
                <a16:creationId xmlns:a16="http://schemas.microsoft.com/office/drawing/2014/main" id="{388DEE86-0E07-8CF2-D3FE-FFBFC6AEE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05400"/>
            <a:ext cx="200722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7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D021-365F-021F-EE63-8DC3D11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F519-DF55-3280-0ED7-2AB0C529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of the Arctic states were in favour of giving a special role to Indigenous peoples when states founded the institution back in 1996, with two exceptions. Policy-makers from Russia and the United States had reservations, fearing that Indigenous peoples’ organizations would use their special status to criticize state policy. </a:t>
            </a:r>
          </a:p>
        </p:txBody>
      </p:sp>
      <p:pic>
        <p:nvPicPr>
          <p:cNvPr id="3074" name="Picture 2" descr="Arctic Council - Flags of the eight Member States, six Permanent  Participants, and the Arctic Council. Photo credit: Arctic Council  Secretariat / Linnea Nordström | Facebook">
            <a:extLst>
              <a:ext uri="{FF2B5EF4-FFF2-40B4-BE49-F238E27FC236}">
                <a16:creationId xmlns:a16="http://schemas.microsoft.com/office/drawing/2014/main" id="{1B418155-FCFC-D046-1035-D667513B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78463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3BF8-A158-EAFA-FDF0-FBCCE583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9B9A-110B-367E-8023-EC5DF7E9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Ultimately, states reached a compromise. In keeping with the wishes of most states, Indigenous peoples’ organizations would have a special status in the Arctic Council. To appease Russia and the United States, they would be non-voting members. Today, Indigenous peoples’ organizations are permanent participants in the Arctic Council. </a:t>
            </a:r>
          </a:p>
        </p:txBody>
      </p:sp>
      <p:pic>
        <p:nvPicPr>
          <p:cNvPr id="4098" name="Picture 2" descr="Sovereignty in the Arctic (Part II): the indigenous peoples of Canada -  News - Articoli - CSIC - Centro Studi Italia Canada">
            <a:extLst>
              <a:ext uri="{FF2B5EF4-FFF2-40B4-BE49-F238E27FC236}">
                <a16:creationId xmlns:a16="http://schemas.microsoft.com/office/drawing/2014/main" id="{FF6D0579-2400-A488-A5B0-367CD828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551323"/>
            <a:ext cx="3396988" cy="13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3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Not To Cite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CA" dirty="0"/>
              <a:t>Famous quotes</a:t>
            </a:r>
          </a:p>
          <a:p>
            <a:r>
              <a:rPr lang="en-CA" dirty="0"/>
              <a:t>Your own opinion or ideas</a:t>
            </a:r>
          </a:p>
          <a:p>
            <a:r>
              <a:rPr lang="en-US" dirty="0"/>
              <a:t>Facts or figures you gathered or created</a:t>
            </a:r>
          </a:p>
          <a:p>
            <a:r>
              <a:rPr lang="en-US" dirty="0"/>
              <a:t>Facts that are common knowledge</a:t>
            </a:r>
          </a:p>
          <a:p>
            <a:pPr marL="742950" lvl="2" indent="-342900"/>
            <a:r>
              <a:rPr lang="en-US" dirty="0"/>
              <a:t>For example, “The Second World War began in 1939” does not require a citation.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04" y="1438103"/>
            <a:ext cx="1504068" cy="214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apps.mla.org/images/docstudio/handbook_7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04" y="4038600"/>
            <a:ext cx="160629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39F73-1328-43A1-81F1-5F0FB07B5D32}"/>
              </a:ext>
            </a:extLst>
          </p:cNvPr>
          <p:cNvSpPr txBox="1"/>
          <p:nvPr/>
        </p:nvSpPr>
        <p:spPr>
          <a:xfrm>
            <a:off x="4267200" y="5410200"/>
            <a:ext cx="1752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How do you know what is common knowledge?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520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 vs. CMS vs. MLA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649145"/>
              </p:ext>
            </p:extLst>
          </p:nvPr>
        </p:nvGraphicFramePr>
        <p:xfrm>
          <a:off x="457200" y="1600200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Disciplines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Psychology,</a:t>
                      </a:r>
                      <a:r>
                        <a:rPr lang="en-CA" baseline="0" dirty="0"/>
                        <a:t> sociology, sciences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History, political science,</a:t>
                      </a:r>
                      <a:r>
                        <a:rPr lang="en-CA" baseline="0" dirty="0"/>
                        <a:t> social sciences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English,</a:t>
                      </a:r>
                      <a:r>
                        <a:rPr lang="en-CA" baseline="0" dirty="0"/>
                        <a:t> languages, humanities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Citations</a:t>
                      </a:r>
                      <a:r>
                        <a:rPr lang="en-CA" baseline="0" dirty="0"/>
                        <a:t> in 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In-line</a:t>
                      </a:r>
                      <a:r>
                        <a:rPr lang="en-CA" baseline="0" dirty="0"/>
                        <a:t> OR footnotes OR endnotes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Citations</a:t>
                      </a:r>
                      <a:r>
                        <a:rPr lang="en-CA" baseline="0" dirty="0"/>
                        <a:t> list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Include</a:t>
                      </a:r>
                      <a:r>
                        <a:rPr lang="en-CA" baseline="0" dirty="0"/>
                        <a:t> a list of all works cited in the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Place in alphabetical order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Bibliography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Include a list of all works cited in the paper PLUS any key works read but not cited in research</a:t>
                      </a:r>
                      <a:r>
                        <a:rPr lang="en-CA" baseline="0" dirty="0"/>
                        <a:t>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Place in alphabetical order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Works Cited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Include</a:t>
                      </a:r>
                      <a:r>
                        <a:rPr lang="en-CA" baseline="0" dirty="0"/>
                        <a:t> a list of all works cited in the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Place in alphabetical order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3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Citations In A 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Journal Article</a:t>
            </a:r>
          </a:p>
          <a:p>
            <a:pPr lvl="1"/>
            <a:r>
              <a:rPr lang="en-CA" dirty="0"/>
              <a:t>Bloom, Evan T. “Establishment of the Arctic Council.” </a:t>
            </a:r>
            <a:r>
              <a:rPr lang="en-CA" i="1" dirty="0"/>
              <a:t>The American Journal of International Law</a:t>
            </a:r>
            <a:r>
              <a:rPr lang="en-CA" dirty="0"/>
              <a:t> 93, no. 3 (1999): 712-722.</a:t>
            </a:r>
          </a:p>
          <a:p>
            <a:pPr lvl="1"/>
            <a:r>
              <a:rPr lang="en-CA" dirty="0"/>
              <a:t>Graham, Erin R. “International Organizations as Collective Agents: Fragmentation and the Limits of Principle Control at the World Health Organization.” </a:t>
            </a:r>
            <a:r>
              <a:rPr lang="en-CA" i="1" dirty="0"/>
              <a:t>European Journal of International Relations</a:t>
            </a:r>
            <a:r>
              <a:rPr lang="en-CA" dirty="0"/>
              <a:t> 20, no. 2 (2014): 366-390.</a:t>
            </a:r>
          </a:p>
        </p:txBody>
      </p:sp>
      <p:pic>
        <p:nvPicPr>
          <p:cNvPr id="12290" name="Picture 2" descr="http://images.clipartpanda.com/pencil-clipart-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6894"/>
            <a:ext cx="1577788" cy="21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8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Citations In A 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Book</a:t>
            </a:r>
          </a:p>
          <a:p>
            <a:pPr lvl="1"/>
            <a:r>
              <a:rPr lang="en-CA" dirty="0"/>
              <a:t>English, John. </a:t>
            </a:r>
            <a:r>
              <a:rPr lang="en-CA" i="1" dirty="0"/>
              <a:t>Ice and Water: Politics, Peoples and the Arctic Council. </a:t>
            </a:r>
            <a:r>
              <a:rPr lang="en-CA" dirty="0"/>
              <a:t>Toronto, Ontario: Allen Lane, 2013. </a:t>
            </a:r>
          </a:p>
          <a:p>
            <a:pPr lvl="1"/>
            <a:r>
              <a:rPr lang="en-CA" dirty="0" err="1"/>
              <a:t>Landriault</a:t>
            </a:r>
            <a:r>
              <a:rPr lang="en-CA" dirty="0"/>
              <a:t>, Mathieu et al. </a:t>
            </a:r>
            <a:r>
              <a:rPr lang="en-CA" i="1" dirty="0"/>
              <a:t>Governing Complexity in the Arctic Region.</a:t>
            </a:r>
            <a:r>
              <a:rPr lang="en-CA" dirty="0"/>
              <a:t> Abingdon, Oxon: Routledge, 2020.  </a:t>
            </a:r>
          </a:p>
          <a:p>
            <a:r>
              <a:rPr lang="en-CA" dirty="0"/>
              <a:t>Chapter in a book</a:t>
            </a:r>
          </a:p>
          <a:p>
            <a:pPr lvl="1"/>
            <a:r>
              <a:rPr lang="en-CA" dirty="0"/>
              <a:t>Apeldoorn, </a:t>
            </a:r>
            <a:r>
              <a:rPr lang="en-CA" dirty="0" err="1"/>
              <a:t>Bastiaan</a:t>
            </a:r>
            <a:r>
              <a:rPr lang="en-CA" dirty="0"/>
              <a:t>, </a:t>
            </a:r>
            <a:r>
              <a:rPr lang="en-CA" dirty="0" err="1"/>
              <a:t>Henk</a:t>
            </a:r>
            <a:r>
              <a:rPr lang="en-CA" dirty="0"/>
              <a:t> </a:t>
            </a:r>
            <a:r>
              <a:rPr lang="en-CA" dirty="0" err="1"/>
              <a:t>Overbeek</a:t>
            </a:r>
            <a:r>
              <a:rPr lang="en-CA" dirty="0"/>
              <a:t> and Magnus </a:t>
            </a:r>
            <a:r>
              <a:rPr lang="en-CA" dirty="0" err="1"/>
              <a:t>Ryner</a:t>
            </a:r>
            <a:r>
              <a:rPr lang="en-CA" dirty="0"/>
              <a:t>. “Theories of European Integration: A Critique.” In </a:t>
            </a:r>
            <a:r>
              <a:rPr lang="en-CA" i="1" dirty="0"/>
              <a:t>A Ruined Fortress?: Neoliberal Hegemony and Transformation in Europe,</a:t>
            </a:r>
            <a:r>
              <a:rPr lang="en-CA" dirty="0"/>
              <a:t> edited by Alan W. </a:t>
            </a:r>
            <a:r>
              <a:rPr lang="en-CA" dirty="0" err="1"/>
              <a:t>Cafruny</a:t>
            </a:r>
            <a:r>
              <a:rPr lang="en-CA" dirty="0"/>
              <a:t> and Magnus </a:t>
            </a:r>
            <a:r>
              <a:rPr lang="en-CA" dirty="0" err="1"/>
              <a:t>Ryner</a:t>
            </a:r>
            <a:r>
              <a:rPr lang="en-CA" dirty="0"/>
              <a:t>, 17-46. Oxford: Rowan and Littlefield, 2003.</a:t>
            </a:r>
          </a:p>
        </p:txBody>
      </p:sp>
      <p:pic>
        <p:nvPicPr>
          <p:cNvPr id="4" name="Picture 3" descr="C:\Program Files (x86)\Microsoft Office\MEDIA\CAGCAT10\j0299125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095375" cy="180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16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228600"/>
            <a:ext cx="8229600" cy="1143000"/>
          </a:xfrm>
        </p:spPr>
        <p:txBody>
          <a:bodyPr/>
          <a:lstStyle/>
          <a:p>
            <a:r>
              <a:rPr lang="en-CA" dirty="0"/>
              <a:t>Citations In A 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News article</a:t>
            </a:r>
          </a:p>
          <a:p>
            <a:pPr lvl="1"/>
            <a:r>
              <a:rPr lang="en-CA" dirty="0"/>
              <a:t>Associated Press. “Arctic Council Grants China, Japan Observer Status.” May 15, 2013. http://www.cbc.ca/news/canada/north/arctic-council-grants-china-japan-observer-status-1.1375121 (accessed November 10, 2014).</a:t>
            </a:r>
          </a:p>
          <a:p>
            <a:pPr lvl="1"/>
            <a:r>
              <a:rPr lang="en-CA" dirty="0" err="1"/>
              <a:t>Gricius</a:t>
            </a:r>
            <a:r>
              <a:rPr lang="en-CA" dirty="0"/>
              <a:t>, Gabriella. “</a:t>
            </a:r>
            <a:r>
              <a:rPr lang="en-US" dirty="0"/>
              <a:t>Why Freezing the Arctic Council is Bad News for Global Security.” </a:t>
            </a:r>
            <a:r>
              <a:rPr lang="en-US" i="1" dirty="0"/>
              <a:t>The Conversation,</a:t>
            </a:r>
            <a:r>
              <a:rPr lang="en-US" dirty="0"/>
              <a:t> April 20, 2022. https://theconversation.com/why-freezing-the-arctic-council-is-bad-news-for-global-security-181467 (accessed May 3, 2022). </a:t>
            </a:r>
            <a:endParaRPr lang="en-CA" dirty="0"/>
          </a:p>
        </p:txBody>
      </p:sp>
      <p:pic>
        <p:nvPicPr>
          <p:cNvPr id="4" name="Picture 3" descr="C:\Program Files (x86)\Microsoft Office\MEDIA\CAGCAT10\j0285750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066800"/>
            <a:ext cx="1828800" cy="1116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9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In-Line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Include the authors’ name and the page where the reader can find the information after sentences drawing from outside sources.</a:t>
            </a:r>
          </a:p>
          <a:p>
            <a:r>
              <a:rPr lang="en-CA" dirty="0"/>
              <a:t>Example:</a:t>
            </a:r>
          </a:p>
          <a:p>
            <a:pPr lvl="1"/>
            <a:r>
              <a:rPr lang="en-CA" dirty="0"/>
              <a:t>The Arctic Council is the only international institution that includes indigenous peoples’ organizations as members (</a:t>
            </a:r>
            <a:r>
              <a:rPr lang="en-CA" dirty="0" err="1"/>
              <a:t>Chater</a:t>
            </a:r>
            <a:r>
              <a:rPr lang="en-CA" dirty="0"/>
              <a:t>, 2015: 231).</a:t>
            </a:r>
          </a:p>
          <a:p>
            <a:r>
              <a:rPr lang="en-US" dirty="0"/>
              <a:t>It is acceptable to provide one citation if several sentences in a row cite the same page in the same work.</a:t>
            </a:r>
          </a:p>
          <a:p>
            <a:pPr lvl="1"/>
            <a:r>
              <a:rPr lang="en-US" dirty="0"/>
              <a:t>Each point must be cited separately if each citation draws from a different page.</a:t>
            </a:r>
            <a:endParaRPr lang="en-CA" dirty="0"/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 flipV="1">
            <a:off x="7239000" y="914400"/>
            <a:ext cx="1600200" cy="10287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In-Line Citations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86" y="1119509"/>
            <a:ext cx="1898073" cy="102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" y="2313709"/>
            <a:ext cx="871020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37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1088</Words>
  <Application>Microsoft Office PowerPoint</Application>
  <PresentationFormat>On-screen Show (4:3)</PresentationFormat>
  <Paragraphs>118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Citing</vt:lpstr>
      <vt:lpstr>When To Cite</vt:lpstr>
      <vt:lpstr>When Not To Cite</vt:lpstr>
      <vt:lpstr>APA vs. CMS vs. MLA</vt:lpstr>
      <vt:lpstr>Citations In A Bibliography</vt:lpstr>
      <vt:lpstr>Citations In A Bibliography</vt:lpstr>
      <vt:lpstr>Citations In A Bibliography</vt:lpstr>
      <vt:lpstr>In-Line Citations</vt:lpstr>
      <vt:lpstr>In-Line Citations</vt:lpstr>
      <vt:lpstr>In-Line Citations</vt:lpstr>
      <vt:lpstr>Footnotes</vt:lpstr>
      <vt:lpstr>Footnotes</vt:lpstr>
      <vt:lpstr>Quotations</vt:lpstr>
      <vt:lpstr>Quotations</vt:lpstr>
      <vt:lpstr>Quotations</vt:lpstr>
      <vt:lpstr>Quotations</vt:lpstr>
      <vt:lpstr>Citing a Source in a Source</vt:lpstr>
      <vt:lpstr>Citation Generators</vt:lpstr>
      <vt:lpstr>Citation Generators</vt:lpstr>
      <vt:lpstr>Academic Integrity</vt:lpstr>
      <vt:lpstr>Academic Integrity</vt:lpstr>
      <vt:lpstr>Academic Integrity</vt:lpstr>
      <vt:lpstr>Academic Integrity</vt:lpstr>
      <vt:lpstr>Academic Integrity</vt:lpstr>
      <vt:lpstr>Academic Integrity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 First: Citations</dc:title>
  <dc:creator>Andy</dc:creator>
  <cp:lastModifiedBy>Andy Chater</cp:lastModifiedBy>
  <cp:revision>33</cp:revision>
  <dcterms:created xsi:type="dcterms:W3CDTF">2006-08-16T00:00:00Z</dcterms:created>
  <dcterms:modified xsi:type="dcterms:W3CDTF">2022-05-04T02:13:38Z</dcterms:modified>
</cp:coreProperties>
</file>