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01" r:id="rId3"/>
    <p:sldId id="403" r:id="rId4"/>
    <p:sldId id="404" r:id="rId5"/>
    <p:sldId id="405" r:id="rId6"/>
    <p:sldId id="402" r:id="rId7"/>
    <p:sldId id="406" r:id="rId8"/>
    <p:sldId id="407" r:id="rId9"/>
    <p:sldId id="408" r:id="rId10"/>
    <p:sldId id="409" r:id="rId11"/>
    <p:sldId id="411" r:id="rId12"/>
    <p:sldId id="412" r:id="rId13"/>
    <p:sldId id="413" r:id="rId14"/>
    <p:sldId id="414" r:id="rId15"/>
    <p:sldId id="4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2A733-3A15-7140-810A-F6F2BAFFBAD3}" v="69" dt="2021-11-19T17:20:55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Pedroso Estevam de Souza" userId="b5660281-9870-4af8-b8fa-bccfe862bd76" providerId="ADAL" clId="{B712A733-3A15-7140-810A-F6F2BAFFBAD3}"/>
    <pc:docChg chg="custSel modSld">
      <pc:chgData name="Camila Pedroso Estevam de Souza" userId="b5660281-9870-4af8-b8fa-bccfe862bd76" providerId="ADAL" clId="{B712A733-3A15-7140-810A-F6F2BAFFBAD3}" dt="2021-11-19T17:21:48.620" v="129" actId="20577"/>
      <pc:docMkLst>
        <pc:docMk/>
      </pc:docMkLst>
      <pc:sldChg chg="addSp modSp mod">
        <pc:chgData name="Camila Pedroso Estevam de Souza" userId="b5660281-9870-4af8-b8fa-bccfe862bd76" providerId="ADAL" clId="{B712A733-3A15-7140-810A-F6F2BAFFBAD3}" dt="2021-11-19T17:21:24.010" v="127" actId="1037"/>
        <pc:sldMkLst>
          <pc:docMk/>
          <pc:sldMk cId="1872652588" sldId="405"/>
        </pc:sldMkLst>
        <pc:spChg chg="mod">
          <ac:chgData name="Camila Pedroso Estevam de Souza" userId="b5660281-9870-4af8-b8fa-bccfe862bd76" providerId="ADAL" clId="{B712A733-3A15-7140-810A-F6F2BAFFBAD3}" dt="2021-11-19T17:21:24.010" v="127" actId="1037"/>
          <ac:spMkLst>
            <pc:docMk/>
            <pc:sldMk cId="1872652588" sldId="405"/>
            <ac:spMk id="2" creationId="{D89664A7-A970-B64D-8AA9-50068716EFCA}"/>
          </ac:spMkLst>
        </pc:spChg>
        <pc:spChg chg="mod">
          <ac:chgData name="Camila Pedroso Estevam de Souza" userId="b5660281-9870-4af8-b8fa-bccfe862bd76" providerId="ADAL" clId="{B712A733-3A15-7140-810A-F6F2BAFFBAD3}" dt="2021-11-19T17:20:57.479" v="109" actId="20577"/>
          <ac:spMkLst>
            <pc:docMk/>
            <pc:sldMk cId="1872652588" sldId="405"/>
            <ac:spMk id="3" creationId="{EDF44558-01D4-FF45-A6B5-307F045A1C2E}"/>
          </ac:spMkLst>
        </pc:spChg>
        <pc:spChg chg="add mod">
          <ac:chgData name="Camila Pedroso Estevam de Souza" userId="b5660281-9870-4af8-b8fa-bccfe862bd76" providerId="ADAL" clId="{B712A733-3A15-7140-810A-F6F2BAFFBAD3}" dt="2021-11-19T17:20:19.833" v="93" actId="20577"/>
          <ac:spMkLst>
            <pc:docMk/>
            <pc:sldMk cId="1872652588" sldId="405"/>
            <ac:spMk id="9" creationId="{272207B4-DBB8-6947-8472-4F6A179CE2BA}"/>
          </ac:spMkLst>
        </pc:spChg>
        <pc:cxnChg chg="mod">
          <ac:chgData name="Camila Pedroso Estevam de Souza" userId="b5660281-9870-4af8-b8fa-bccfe862bd76" providerId="ADAL" clId="{B712A733-3A15-7140-810A-F6F2BAFFBAD3}" dt="2021-11-19T17:21:17.746" v="112" actId="1037"/>
          <ac:cxnSpMkLst>
            <pc:docMk/>
            <pc:sldMk cId="1872652588" sldId="405"/>
            <ac:cxnSpMk id="6" creationId="{2ECF1B7E-5223-D34E-A5BD-5022D5198AD5}"/>
          </ac:cxnSpMkLst>
        </pc:cxnChg>
        <pc:cxnChg chg="add mod">
          <ac:chgData name="Camila Pedroso Estevam de Souza" userId="b5660281-9870-4af8-b8fa-bccfe862bd76" providerId="ADAL" clId="{B712A733-3A15-7140-810A-F6F2BAFFBAD3}" dt="2021-11-19T17:20:28.545" v="96" actId="1036"/>
          <ac:cxnSpMkLst>
            <pc:docMk/>
            <pc:sldMk cId="1872652588" sldId="405"/>
            <ac:cxnSpMk id="8" creationId="{028A902D-8802-B74B-9BC4-FE33D1A30D35}"/>
          </ac:cxnSpMkLst>
        </pc:cxnChg>
      </pc:sldChg>
      <pc:sldChg chg="modSp mod">
        <pc:chgData name="Camila Pedroso Estevam de Souza" userId="b5660281-9870-4af8-b8fa-bccfe862bd76" providerId="ADAL" clId="{B712A733-3A15-7140-810A-F6F2BAFFBAD3}" dt="2021-11-19T17:21:48.620" v="129" actId="20577"/>
        <pc:sldMkLst>
          <pc:docMk/>
          <pc:sldMk cId="3945069658" sldId="407"/>
        </pc:sldMkLst>
        <pc:spChg chg="mod">
          <ac:chgData name="Camila Pedroso Estevam de Souza" userId="b5660281-9870-4af8-b8fa-bccfe862bd76" providerId="ADAL" clId="{B712A733-3A15-7140-810A-F6F2BAFFBAD3}" dt="2021-11-19T17:21:48.620" v="129" actId="20577"/>
          <ac:spMkLst>
            <pc:docMk/>
            <pc:sldMk cId="3945069658" sldId="407"/>
            <ac:spMk id="13" creationId="{952E7182-7AA8-424C-B618-076F31E7C3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A769-7C25-4E4C-9592-44F05CE5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5B1B3-1FD2-4A4A-ADCF-1F60FE81B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6D2A-991B-6B43-9CE1-A60EA1CC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54F5-EFBF-2B42-B0DC-D208A22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B6E5-6B18-FB45-B5DA-3B9F83EE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1FC6-8E94-F34E-820E-BB5EB77A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2375-6C48-A549-8C97-299DBD03B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ECB2-1BCA-014B-B8FC-3719A1F6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F244-1494-B84A-9590-D3ACFCA0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756A-BEB9-C54F-A52C-C749F1AC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895C9-36C7-3648-8FFF-51FA72B2F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F343-F7F8-A646-8BA2-AF5D2CEC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063E-9D81-4745-BA52-9D6066F6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033F-3334-6742-8884-48515EC4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46F1-DD7B-094B-B1C8-A13A1910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59B8-FA33-8C4F-AEA5-634DD4A7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7921-7F7C-8540-9DF2-96EA6E90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A63C-68F6-DC45-B448-8EF9594B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55D2-F9B7-5641-BEE0-E88359BE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3B0C-FDFD-984C-A800-59B426B2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037E-63D3-3A4C-B71F-B5049768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5B33-ABCD-0B4F-A5CF-45647683A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1CF2-FA2D-664C-B014-7CD85BA9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A097-F9BC-7C4F-A50C-EB7B9762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2994-48DD-3B4F-AECE-9744E344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5A3E-6A21-534C-9864-355C1356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9887-9A81-E848-9907-8D5BAB023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A38FE-772A-E242-B15C-56B36266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216E-1D14-844F-81C0-8873881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1E44E-F88F-CA43-B8AA-AD638EC8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057C-C6EC-5F48-A856-9EFDB1D0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E26-A46A-5A44-B218-DD0F7FF7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4B417-13D1-E942-BEF9-3616C936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C3F4-D1B2-7A4B-A52A-430A2AD7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54291-1A4A-D54C-BF8E-515AA405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1611A-9A63-1141-9A7B-3C3E4DB05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B658A-0592-E249-AA97-FED857D3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AF143-0D3A-CB49-AA12-8732B45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51487-EFD5-5848-836E-7824295A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06D2-F444-474F-9CEF-64C8E6B1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DFBB-719D-304F-9A11-AFE1F658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5FCBB-4DC6-8846-B153-126C9331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2193D-DF1E-814F-8EC3-1AC68A4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1F88C-26B5-1748-ADDA-AB070FCD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578AC-3AC3-9A44-ACF4-CC0C42C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93E4C-0DB5-AA46-9CAD-91445BE1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FBA-94E5-EA45-B6DB-E61138A2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426E-DAEC-2B46-9DB7-04A084DB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281F-D947-5949-8760-5DC6317A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0C11-8B81-304C-85FB-6213FCD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47A4-ACC8-F045-97DC-5E9596E7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8CC1-3CF3-BE4B-9C17-7997654C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919E-5649-3042-95EC-C98F9306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6A168-273A-6C4E-A614-8399A980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C5191-8CE6-C246-A227-DB75F5F2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7A98F-9CD0-6D4A-BE4E-99A6B836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824D-C901-A14A-B689-6AAB9F6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97C3-A37C-814F-93E1-0C8A52AB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3505-1E5A-784E-9393-DE1BC1A9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F2DF-E3F3-7E4B-B8B9-C45A513BC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9C39-2DB4-A94C-878D-5965FA25E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3E2B-FE90-344B-A82A-21E89A19BD7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AA0C-BC44-874B-8C99-3BE0B32C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7B7A-F49B-924A-A520-614BBC48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6438-D8A6-5740-AC10-3421011A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572A-E6BB-AF49-964E-C7FF003A6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Ch. 13 exercises</a:t>
            </a:r>
          </a:p>
        </p:txBody>
      </p:sp>
    </p:spTree>
    <p:extLst>
      <p:ext uri="{BB962C8B-B14F-4D97-AF65-F5344CB8AC3E}">
        <p14:creationId xmlns:p14="http://schemas.microsoft.com/office/powerpoint/2010/main" val="381769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E9E63B-4ED1-EC41-A168-C8EF95F3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13" y="188735"/>
            <a:ext cx="6582954" cy="547878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F89CA-91A1-2E4C-BF6E-B581FD749021}"/>
              </a:ext>
            </a:extLst>
          </p:cNvPr>
          <p:cNvSpPr/>
          <p:nvPr/>
        </p:nvSpPr>
        <p:spPr>
          <a:xfrm>
            <a:off x="7484533" y="474394"/>
            <a:ext cx="4707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CA" dirty="0">
                <a:effectLst/>
                <a:latin typeface="Times" pitchFamily="2" charset="0"/>
              </a:rPr>
            </a:br>
            <a:endParaRPr lang="en-CA" dirty="0">
              <a:effectLst/>
              <a:latin typeface="Times" pitchFamily="2" charset="0"/>
            </a:endParaRPr>
          </a:p>
          <a:p>
            <a:r>
              <a:rPr lang="en-CA" dirty="0">
                <a:effectLst/>
                <a:latin typeface="Times" pitchFamily="2" charset="0"/>
              </a:rPr>
              <a:t>Let </a:t>
            </a:r>
            <a:r>
              <a:rPr lang="en-CA" i="1" dirty="0">
                <a:effectLst/>
                <a:latin typeface="Times" pitchFamily="2" charset="0"/>
              </a:rPr>
              <a:t>M </a:t>
            </a:r>
            <a:r>
              <a:rPr lang="en-CA" dirty="0">
                <a:effectLst/>
                <a:latin typeface="Times" pitchFamily="2" charset="0"/>
              </a:rPr>
              <a:t>be the event “ the person is a man” and </a:t>
            </a:r>
            <a:r>
              <a:rPr lang="en-CA" i="1" dirty="0">
                <a:effectLst/>
                <a:latin typeface="Times" pitchFamily="2" charset="0"/>
              </a:rPr>
              <a:t>S </a:t>
            </a:r>
            <a:r>
              <a:rPr lang="en-CA" dirty="0">
                <a:effectLst/>
                <a:latin typeface="Times" pitchFamily="2" charset="0"/>
              </a:rPr>
              <a:t>be the event “the person earned a Master’s degree.” </a:t>
            </a:r>
          </a:p>
          <a:p>
            <a:r>
              <a:rPr lang="en-CA" b="1" dirty="0">
                <a:effectLst/>
                <a:latin typeface="Times" pitchFamily="2" charset="0"/>
              </a:rPr>
              <a:t>(a)</a:t>
            </a:r>
            <a:r>
              <a:rPr lang="en-CA" dirty="0">
                <a:effectLst/>
                <a:latin typeface="Times" pitchFamily="2" charset="0"/>
              </a:rPr>
              <a:t> </a:t>
            </a:r>
            <a:r>
              <a:rPr lang="en-CA" i="1" dirty="0">
                <a:effectLst/>
                <a:latin typeface="Times" pitchFamily="2" charset="0"/>
              </a:rPr>
              <a:t>P </a:t>
            </a:r>
            <a:r>
              <a:rPr lang="en-CA" dirty="0">
                <a:effectLst/>
                <a:latin typeface="Times" pitchFamily="2" charset="0"/>
              </a:rPr>
              <a:t>(M) = 1657/ 3990 = 0.4153 (the same as marginal proportion for men that we learned in Ch. 6)</a:t>
            </a:r>
          </a:p>
        </p:txBody>
      </p:sp>
    </p:spTree>
    <p:extLst>
      <p:ext uri="{BB962C8B-B14F-4D97-AF65-F5344CB8AC3E}">
        <p14:creationId xmlns:p14="http://schemas.microsoft.com/office/powerpoint/2010/main" val="307231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E9E63B-4ED1-EC41-A168-C8EF95F3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13" y="188735"/>
            <a:ext cx="6582954" cy="547878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F89CA-91A1-2E4C-BF6E-B581FD749021}"/>
              </a:ext>
            </a:extLst>
          </p:cNvPr>
          <p:cNvSpPr/>
          <p:nvPr/>
        </p:nvSpPr>
        <p:spPr>
          <a:xfrm>
            <a:off x="7484533" y="474394"/>
            <a:ext cx="4707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CA" dirty="0">
                <a:effectLst/>
                <a:latin typeface="Times" pitchFamily="2" charset="0"/>
              </a:rPr>
            </a:br>
            <a:endParaRPr lang="en-CA" dirty="0">
              <a:effectLst/>
              <a:latin typeface="Times" pitchFamily="2" charset="0"/>
            </a:endParaRPr>
          </a:p>
          <a:p>
            <a:r>
              <a:rPr lang="en-CA" dirty="0">
                <a:effectLst/>
                <a:latin typeface="Times" pitchFamily="2" charset="0"/>
              </a:rPr>
              <a:t>Let </a:t>
            </a:r>
            <a:r>
              <a:rPr lang="en-CA" i="1" dirty="0">
                <a:effectLst/>
                <a:latin typeface="Times" pitchFamily="2" charset="0"/>
              </a:rPr>
              <a:t>M </a:t>
            </a:r>
            <a:r>
              <a:rPr lang="en-CA" dirty="0">
                <a:effectLst/>
                <a:latin typeface="Times" pitchFamily="2" charset="0"/>
              </a:rPr>
              <a:t>be the event “ the person is a man” and </a:t>
            </a:r>
            <a:r>
              <a:rPr lang="en-CA" i="1" dirty="0">
                <a:effectLst/>
                <a:latin typeface="Times" pitchFamily="2" charset="0"/>
              </a:rPr>
              <a:t>S </a:t>
            </a:r>
            <a:r>
              <a:rPr lang="en-CA" dirty="0">
                <a:effectLst/>
                <a:latin typeface="Times" pitchFamily="2" charset="0"/>
              </a:rPr>
              <a:t>be the event “the person earned a Master’s degree.” </a:t>
            </a:r>
          </a:p>
          <a:p>
            <a:pPr marL="342900" indent="-342900">
              <a:buAutoNum type="alphaLcParenBoth"/>
            </a:pPr>
            <a:r>
              <a:rPr lang="en-CA" i="1" dirty="0">
                <a:effectLst/>
                <a:latin typeface="Times" pitchFamily="2" charset="0"/>
              </a:rPr>
              <a:t>P </a:t>
            </a:r>
            <a:r>
              <a:rPr lang="en-CA" dirty="0">
                <a:effectLst/>
                <a:latin typeface="Times" pitchFamily="2" charset="0"/>
              </a:rPr>
              <a:t>(M) = 1657/ 3990 = 0.4153 (the same as marginal proportion for men that we learned 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Ch. 6)</a:t>
            </a:r>
          </a:p>
          <a:p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340/813 = 0.4182. </a:t>
            </a:r>
          </a:p>
          <a:p>
            <a:pPr marL="342900" indent="-342900">
              <a:buAutoNum type="alphaLcParenBoth"/>
            </a:pPr>
            <a:endParaRPr lang="en-CA" dirty="0">
              <a:effectLst/>
              <a:latin typeface="Time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66535-C6D6-2A4F-AFD7-FDC2DC103DAD}"/>
              </a:ext>
            </a:extLst>
          </p:cNvPr>
          <p:cNvSpPr/>
          <p:nvPr/>
        </p:nvSpPr>
        <p:spPr>
          <a:xfrm>
            <a:off x="4436533" y="3002844"/>
            <a:ext cx="451556" cy="25964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4113C5-76D5-8A44-89BA-961BA19AA84E}"/>
              </a:ext>
            </a:extLst>
          </p:cNvPr>
          <p:cNvCxnSpPr/>
          <p:nvPr/>
        </p:nvCxnSpPr>
        <p:spPr>
          <a:xfrm>
            <a:off x="4921956" y="3183467"/>
            <a:ext cx="3883377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04EF9-346A-C145-92C3-9838D9F64F7B}"/>
              </a:ext>
            </a:extLst>
          </p:cNvPr>
          <p:cNvCxnSpPr/>
          <p:nvPr/>
        </p:nvCxnSpPr>
        <p:spPr>
          <a:xfrm flipV="1">
            <a:off x="8873067" y="3510844"/>
            <a:ext cx="158044" cy="19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531AD2-7C8D-C342-98C8-43270E8596EB}"/>
              </a:ext>
            </a:extLst>
          </p:cNvPr>
          <p:cNvSpPr/>
          <p:nvPr/>
        </p:nvSpPr>
        <p:spPr>
          <a:xfrm>
            <a:off x="4425244" y="3395133"/>
            <a:ext cx="485423" cy="27375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67952-63DE-1B49-ABC4-E11F2BB910B0}"/>
              </a:ext>
            </a:extLst>
          </p:cNvPr>
          <p:cNvCxnSpPr/>
          <p:nvPr/>
        </p:nvCxnSpPr>
        <p:spPr>
          <a:xfrm>
            <a:off x="4921956" y="3510844"/>
            <a:ext cx="4357511" cy="496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621D5E-A841-884D-B047-5B56C6299963}"/>
              </a:ext>
            </a:extLst>
          </p:cNvPr>
          <p:cNvCxnSpPr/>
          <p:nvPr/>
        </p:nvCxnSpPr>
        <p:spPr>
          <a:xfrm flipV="1">
            <a:off x="9268178" y="3510844"/>
            <a:ext cx="248355" cy="3798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66C6D3-A4BB-074B-B811-62A3991D904C}"/>
                  </a:ext>
                </a:extLst>
              </p:cNvPr>
              <p:cNvSpPr txBox="1"/>
              <p:nvPr/>
            </p:nvSpPr>
            <p:spPr>
              <a:xfrm>
                <a:off x="8692445" y="3853087"/>
                <a:ext cx="2508059" cy="730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P(M and S) / P(S)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340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3990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813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3990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66C6D3-A4BB-074B-B811-62A3991D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45" y="3853087"/>
                <a:ext cx="2508059" cy="730008"/>
              </a:xfrm>
              <a:prstGeom prst="rect">
                <a:avLst/>
              </a:prstGeom>
              <a:blipFill>
                <a:blip r:embed="rId3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C4E4B4-145A-3C42-BCA9-44A97198C987}"/>
                  </a:ext>
                </a:extLst>
              </p:cNvPr>
              <p:cNvSpPr txBox="1"/>
              <p:nvPr/>
            </p:nvSpPr>
            <p:spPr>
              <a:xfrm>
                <a:off x="8692445" y="4491404"/>
                <a:ext cx="646331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813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C4E4B4-145A-3C42-BCA9-44A97198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45" y="4491404"/>
                <a:ext cx="646331" cy="484043"/>
              </a:xfrm>
              <a:prstGeom prst="rect">
                <a:avLst/>
              </a:prstGeom>
              <a:blipFill>
                <a:blip r:embed="rId4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6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E9E63B-4ED1-EC41-A168-C8EF95F3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13" y="188735"/>
            <a:ext cx="6582954" cy="547878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F89CA-91A1-2E4C-BF6E-B581FD749021}"/>
              </a:ext>
            </a:extLst>
          </p:cNvPr>
          <p:cNvSpPr/>
          <p:nvPr/>
        </p:nvSpPr>
        <p:spPr>
          <a:xfrm>
            <a:off x="7484533" y="474394"/>
            <a:ext cx="4707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CA" dirty="0">
                <a:effectLst/>
                <a:latin typeface="Times" pitchFamily="2" charset="0"/>
              </a:rPr>
            </a:br>
            <a:endParaRPr lang="en-CA" dirty="0">
              <a:effectLst/>
              <a:latin typeface="Times" pitchFamily="2" charset="0"/>
            </a:endParaRPr>
          </a:p>
          <a:p>
            <a:r>
              <a:rPr lang="en-CA" dirty="0">
                <a:effectLst/>
                <a:latin typeface="Times" pitchFamily="2" charset="0"/>
              </a:rPr>
              <a:t>Let </a:t>
            </a:r>
            <a:r>
              <a:rPr lang="en-CA" i="1" dirty="0">
                <a:effectLst/>
                <a:latin typeface="Times" pitchFamily="2" charset="0"/>
              </a:rPr>
              <a:t>M </a:t>
            </a:r>
            <a:r>
              <a:rPr lang="en-CA" dirty="0">
                <a:effectLst/>
                <a:latin typeface="Times" pitchFamily="2" charset="0"/>
              </a:rPr>
              <a:t>be the event “ the person is a man” and </a:t>
            </a:r>
            <a:r>
              <a:rPr lang="en-CA" i="1" dirty="0">
                <a:effectLst/>
                <a:latin typeface="Times" pitchFamily="2" charset="0"/>
              </a:rPr>
              <a:t>S </a:t>
            </a:r>
            <a:r>
              <a:rPr lang="en-CA" dirty="0">
                <a:effectLst/>
                <a:latin typeface="Times" pitchFamily="2" charset="0"/>
              </a:rPr>
              <a:t>be the event “the person earned a Master’s degree.” </a:t>
            </a:r>
          </a:p>
          <a:p>
            <a:pPr marL="342900" indent="-342900">
              <a:buAutoNum type="alphaLcParenBoth"/>
            </a:pPr>
            <a:r>
              <a:rPr lang="en-CA" i="1" dirty="0">
                <a:effectLst/>
                <a:latin typeface="Times" pitchFamily="2" charset="0"/>
              </a:rPr>
              <a:t>P </a:t>
            </a:r>
            <a:r>
              <a:rPr lang="en-CA" dirty="0">
                <a:effectLst/>
                <a:latin typeface="Times" pitchFamily="2" charset="0"/>
              </a:rPr>
              <a:t>(M) = 1657/ 3990 = 0.4153 (the same as marginal proportion for men that we learned 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Ch. 6)</a:t>
            </a:r>
          </a:p>
          <a:p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340/813 = 0.4182. </a:t>
            </a:r>
          </a:p>
          <a:p>
            <a:pPr marL="342900" indent="-342900">
              <a:buAutoNum type="alphaLcParenBoth"/>
            </a:pPr>
            <a:endParaRPr lang="en-CA" dirty="0">
              <a:effectLst/>
              <a:latin typeface="Time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66535-C6D6-2A4F-AFD7-FDC2DC103DAD}"/>
              </a:ext>
            </a:extLst>
          </p:cNvPr>
          <p:cNvSpPr/>
          <p:nvPr/>
        </p:nvSpPr>
        <p:spPr>
          <a:xfrm>
            <a:off x="4436533" y="3002844"/>
            <a:ext cx="451556" cy="25964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4113C5-76D5-8A44-89BA-961BA19AA84E}"/>
              </a:ext>
            </a:extLst>
          </p:cNvPr>
          <p:cNvCxnSpPr/>
          <p:nvPr/>
        </p:nvCxnSpPr>
        <p:spPr>
          <a:xfrm>
            <a:off x="4921956" y="3183467"/>
            <a:ext cx="3883377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04EF9-346A-C145-92C3-9838D9F64F7B}"/>
              </a:ext>
            </a:extLst>
          </p:cNvPr>
          <p:cNvCxnSpPr/>
          <p:nvPr/>
        </p:nvCxnSpPr>
        <p:spPr>
          <a:xfrm flipV="1">
            <a:off x="8873067" y="3510844"/>
            <a:ext cx="158044" cy="19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531AD2-7C8D-C342-98C8-43270E8596EB}"/>
              </a:ext>
            </a:extLst>
          </p:cNvPr>
          <p:cNvSpPr/>
          <p:nvPr/>
        </p:nvSpPr>
        <p:spPr>
          <a:xfrm>
            <a:off x="4425244" y="3395133"/>
            <a:ext cx="485423" cy="27375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67952-63DE-1B49-ABC4-E11F2BB910B0}"/>
              </a:ext>
            </a:extLst>
          </p:cNvPr>
          <p:cNvCxnSpPr/>
          <p:nvPr/>
        </p:nvCxnSpPr>
        <p:spPr>
          <a:xfrm>
            <a:off x="4921956" y="3510844"/>
            <a:ext cx="4357511" cy="496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621D5E-A841-884D-B047-5B56C6299963}"/>
              </a:ext>
            </a:extLst>
          </p:cNvPr>
          <p:cNvCxnSpPr/>
          <p:nvPr/>
        </p:nvCxnSpPr>
        <p:spPr>
          <a:xfrm flipV="1">
            <a:off x="9268178" y="3510844"/>
            <a:ext cx="248355" cy="3798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66C6D3-A4BB-074B-B811-62A3991D904C}"/>
                  </a:ext>
                </a:extLst>
              </p:cNvPr>
              <p:cNvSpPr txBox="1"/>
              <p:nvPr/>
            </p:nvSpPr>
            <p:spPr>
              <a:xfrm>
                <a:off x="8692445" y="3853087"/>
                <a:ext cx="2508059" cy="730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P(M and S) / P(S)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340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3990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813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3990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66C6D3-A4BB-074B-B811-62A3991D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45" y="3853087"/>
                <a:ext cx="2508059" cy="730008"/>
              </a:xfrm>
              <a:prstGeom prst="rect">
                <a:avLst/>
              </a:prstGeom>
              <a:blipFill>
                <a:blip r:embed="rId3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C4E4B4-145A-3C42-BCA9-44A97198C987}"/>
                  </a:ext>
                </a:extLst>
              </p:cNvPr>
              <p:cNvSpPr txBox="1"/>
              <p:nvPr/>
            </p:nvSpPr>
            <p:spPr>
              <a:xfrm>
                <a:off x="8692445" y="4491404"/>
                <a:ext cx="646331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813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C4E4B4-145A-3C42-BCA9-44A97198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45" y="4491404"/>
                <a:ext cx="646331" cy="484043"/>
              </a:xfrm>
              <a:prstGeom prst="rect">
                <a:avLst/>
              </a:prstGeom>
              <a:blipFill>
                <a:blip r:embed="rId4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3D00D73-B083-AA4C-857B-5904F70A85A2}"/>
              </a:ext>
            </a:extLst>
          </p:cNvPr>
          <p:cNvSpPr/>
          <p:nvPr/>
        </p:nvSpPr>
        <p:spPr>
          <a:xfrm>
            <a:off x="7812676" y="4717596"/>
            <a:ext cx="4277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CA" dirty="0">
                <a:effectLst/>
                <a:latin typeface="Cambria" panose="02040503050406030204" pitchFamily="18" charset="0"/>
              </a:rPr>
            </a:br>
            <a:endParaRPr lang="en-CA" dirty="0">
              <a:effectLst/>
              <a:latin typeface="Cambria" panose="020405030504060302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events “ choose a man” and “choose a Master’s degree recipient” are not independent. If they were, the two probabilities in part (a) and part (b) would be equal. </a:t>
            </a:r>
          </a:p>
        </p:txBody>
      </p:sp>
    </p:spTree>
    <p:extLst>
      <p:ext uri="{BB962C8B-B14F-4D97-AF65-F5344CB8AC3E}">
        <p14:creationId xmlns:p14="http://schemas.microsoft.com/office/powerpoint/2010/main" val="326263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F001E1-2C16-6D43-B4BC-07B19980B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42" y="188736"/>
            <a:ext cx="5625969" cy="3384512"/>
          </a:xfrm>
        </p:spPr>
      </p:pic>
    </p:spTree>
    <p:extLst>
      <p:ext uri="{BB962C8B-B14F-4D97-AF65-F5344CB8AC3E}">
        <p14:creationId xmlns:p14="http://schemas.microsoft.com/office/powerpoint/2010/main" val="317795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F001E1-2C16-6D43-B4BC-07B19980B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42" y="188736"/>
            <a:ext cx="5625969" cy="3384512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562F657-0BA8-004E-83BD-A91F64FA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3818467"/>
            <a:ext cx="6984459" cy="3039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192E8-BE91-8E40-9EE3-627357448203}"/>
              </a:ext>
            </a:extLst>
          </p:cNvPr>
          <p:cNvSpPr/>
          <p:nvPr/>
        </p:nvSpPr>
        <p:spPr>
          <a:xfrm>
            <a:off x="5000977" y="4394201"/>
            <a:ext cx="609600" cy="2144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16BAD7-8E33-C14B-BB41-B3018E15721D}"/>
              </a:ext>
            </a:extLst>
          </p:cNvPr>
          <p:cNvCxnSpPr>
            <a:stCxn id="2" idx="3"/>
          </p:cNvCxnSpPr>
          <p:nvPr/>
        </p:nvCxnSpPr>
        <p:spPr>
          <a:xfrm flipV="1">
            <a:off x="5610577" y="4337757"/>
            <a:ext cx="1128889" cy="1636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D96243-9173-BC49-B044-0A1802E2E075}"/>
              </a:ext>
            </a:extLst>
          </p:cNvPr>
          <p:cNvSpPr txBox="1"/>
          <p:nvPr/>
        </p:nvSpPr>
        <p:spPr>
          <a:xfrm>
            <a:off x="6739466" y="3794036"/>
            <a:ext cx="2686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the probability of each outcome is the product of the individual branch probabilities leading to it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A8423B-0874-7C4E-8214-5C51E6BB9E62}"/>
              </a:ext>
            </a:extLst>
          </p:cNvPr>
          <p:cNvCxnSpPr>
            <a:stCxn id="2" idx="3"/>
          </p:cNvCxnSpPr>
          <p:nvPr/>
        </p:nvCxnSpPr>
        <p:spPr>
          <a:xfrm flipV="1">
            <a:off x="5610577" y="3457223"/>
            <a:ext cx="654756" cy="10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B34FC9-CA8F-7648-9AA5-36AA98D98495}"/>
              </a:ext>
            </a:extLst>
          </p:cNvPr>
          <p:cNvSpPr txBox="1"/>
          <p:nvPr/>
        </p:nvSpPr>
        <p:spPr>
          <a:xfrm>
            <a:off x="5998362" y="3118557"/>
            <a:ext cx="302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P(1st serve in and win point) </a:t>
            </a:r>
          </a:p>
          <a:p>
            <a:r>
              <a:rPr lang="en-US" dirty="0"/>
              <a:t>     = 0.59 x 0.73 = 0.4307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7B2ED2-21AD-EB42-9119-F304FE3D4FD5}"/>
              </a:ext>
            </a:extLst>
          </p:cNvPr>
          <p:cNvCxnSpPr>
            <a:cxnSpLocks/>
          </p:cNvCxnSpPr>
          <p:nvPr/>
        </p:nvCxnSpPr>
        <p:spPr>
          <a:xfrm flipV="1">
            <a:off x="7652184" y="5489226"/>
            <a:ext cx="417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8ED434-E5B1-D94B-B412-FBFB256F3AA9}"/>
              </a:ext>
            </a:extLst>
          </p:cNvPr>
          <p:cNvSpPr txBox="1"/>
          <p:nvPr/>
        </p:nvSpPr>
        <p:spPr>
          <a:xfrm>
            <a:off x="8024607" y="5328143"/>
            <a:ext cx="36690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P(1st serve out AND 2</a:t>
            </a:r>
            <a:r>
              <a:rPr lang="en-US" sz="1400" baseline="30000" dirty="0"/>
              <a:t>nd</a:t>
            </a:r>
            <a:r>
              <a:rPr lang="en-US" sz="1400" dirty="0"/>
              <a:t> serve in AND win point)</a:t>
            </a:r>
          </a:p>
          <a:p>
            <a:r>
              <a:rPr lang="en-US" sz="1400" dirty="0"/>
              <a:t>=  0.41 x 0.86 x 0.59 = 0.2080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70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F001E1-2C16-6D43-B4BC-07B19980B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42" y="188736"/>
            <a:ext cx="5625969" cy="3384512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562F657-0BA8-004E-83BD-A91F64FA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3818467"/>
            <a:ext cx="6984459" cy="3039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192E8-BE91-8E40-9EE3-627357448203}"/>
              </a:ext>
            </a:extLst>
          </p:cNvPr>
          <p:cNvSpPr/>
          <p:nvPr/>
        </p:nvSpPr>
        <p:spPr>
          <a:xfrm>
            <a:off x="5000977" y="4394201"/>
            <a:ext cx="609600" cy="2144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16BAD7-8E33-C14B-BB41-B3018E15721D}"/>
              </a:ext>
            </a:extLst>
          </p:cNvPr>
          <p:cNvCxnSpPr>
            <a:stCxn id="2" idx="3"/>
          </p:cNvCxnSpPr>
          <p:nvPr/>
        </p:nvCxnSpPr>
        <p:spPr>
          <a:xfrm flipV="1">
            <a:off x="5610577" y="4337757"/>
            <a:ext cx="1128889" cy="1636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D96243-9173-BC49-B044-0A1802E2E075}"/>
              </a:ext>
            </a:extLst>
          </p:cNvPr>
          <p:cNvSpPr txBox="1"/>
          <p:nvPr/>
        </p:nvSpPr>
        <p:spPr>
          <a:xfrm>
            <a:off x="6739466" y="3794036"/>
            <a:ext cx="2686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the probability of each outcome is the product of the individual branch probabilities leading to it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A8423B-0874-7C4E-8214-5C51E6BB9E62}"/>
              </a:ext>
            </a:extLst>
          </p:cNvPr>
          <p:cNvCxnSpPr>
            <a:stCxn id="2" idx="3"/>
          </p:cNvCxnSpPr>
          <p:nvPr/>
        </p:nvCxnSpPr>
        <p:spPr>
          <a:xfrm flipV="1">
            <a:off x="5610577" y="3457223"/>
            <a:ext cx="654756" cy="10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B34FC9-CA8F-7648-9AA5-36AA98D98495}"/>
              </a:ext>
            </a:extLst>
          </p:cNvPr>
          <p:cNvSpPr txBox="1"/>
          <p:nvPr/>
        </p:nvSpPr>
        <p:spPr>
          <a:xfrm>
            <a:off x="5998362" y="3118557"/>
            <a:ext cx="302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P(1st serve in and win point) </a:t>
            </a:r>
          </a:p>
          <a:p>
            <a:r>
              <a:rPr lang="en-US" dirty="0"/>
              <a:t>     = 0.59 x 0.73 = 0.4307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7B2ED2-21AD-EB42-9119-F304FE3D4FD5}"/>
              </a:ext>
            </a:extLst>
          </p:cNvPr>
          <p:cNvCxnSpPr>
            <a:cxnSpLocks/>
          </p:cNvCxnSpPr>
          <p:nvPr/>
        </p:nvCxnSpPr>
        <p:spPr>
          <a:xfrm flipV="1">
            <a:off x="7652184" y="5489226"/>
            <a:ext cx="417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8ED434-E5B1-D94B-B412-FBFB256F3AA9}"/>
              </a:ext>
            </a:extLst>
          </p:cNvPr>
          <p:cNvSpPr txBox="1"/>
          <p:nvPr/>
        </p:nvSpPr>
        <p:spPr>
          <a:xfrm>
            <a:off x="8024607" y="5328143"/>
            <a:ext cx="36690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P(1st serve out AND 2</a:t>
            </a:r>
            <a:r>
              <a:rPr lang="en-US" sz="1400" baseline="30000" dirty="0"/>
              <a:t>nd</a:t>
            </a:r>
            <a:r>
              <a:rPr lang="en-US" sz="1400" dirty="0"/>
              <a:t> serve in AND win point)</a:t>
            </a:r>
          </a:p>
          <a:p>
            <a:r>
              <a:rPr lang="en-US" sz="1400" dirty="0"/>
              <a:t>=  0.41 x 0.86 x 0.59 = 0.2080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06A3F-574D-0440-AD88-F5E6980C8D95}"/>
              </a:ext>
            </a:extLst>
          </p:cNvPr>
          <p:cNvSpPr txBox="1"/>
          <p:nvPr/>
        </p:nvSpPr>
        <p:spPr>
          <a:xfrm>
            <a:off x="4422822" y="6462140"/>
            <a:ext cx="791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</a:rPr>
              <a:t>Probability that the serving players wins the point is 0.4307 + 0.2080 =</a:t>
            </a:r>
            <a:r>
              <a:rPr lang="en-CA" b="1" dirty="0">
                <a:solidFill>
                  <a:srgbClr val="0070C0"/>
                </a:solidFill>
              </a:rPr>
              <a:t> 0.6387 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D2033D-142F-5E4D-8EEB-09C59CE8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0" y="2502694"/>
            <a:ext cx="7988300" cy="2082800"/>
          </a:xfrm>
        </p:spPr>
      </p:pic>
    </p:spTree>
    <p:extLst>
      <p:ext uri="{BB962C8B-B14F-4D97-AF65-F5344CB8AC3E}">
        <p14:creationId xmlns:p14="http://schemas.microsoft.com/office/powerpoint/2010/main" val="170337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D2033D-142F-5E4D-8EEB-09C59CE8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0" y="2502694"/>
            <a:ext cx="7988300" cy="20828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159106-85FB-EB47-9605-2DF41596DE6F}"/>
              </a:ext>
            </a:extLst>
          </p:cNvPr>
          <p:cNvSpPr txBox="1"/>
          <p:nvPr/>
        </p:nvSpPr>
        <p:spPr>
          <a:xfrm>
            <a:off x="3410465" y="5251622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is c.</a:t>
            </a:r>
          </a:p>
        </p:txBody>
      </p:sp>
    </p:spTree>
    <p:extLst>
      <p:ext uri="{BB962C8B-B14F-4D97-AF65-F5344CB8AC3E}">
        <p14:creationId xmlns:p14="http://schemas.microsoft.com/office/powerpoint/2010/main" val="314405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A72E587-0FC2-3541-9F3A-5CA352EE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85" y="1955746"/>
            <a:ext cx="9630429" cy="2946508"/>
          </a:xfrm>
        </p:spPr>
      </p:pic>
    </p:spTree>
    <p:extLst>
      <p:ext uri="{BB962C8B-B14F-4D97-AF65-F5344CB8AC3E}">
        <p14:creationId xmlns:p14="http://schemas.microsoft.com/office/powerpoint/2010/main" val="304527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A72E587-0FC2-3541-9F3A-5CA352EE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85" y="1955746"/>
            <a:ext cx="9630429" cy="294650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44558-01D4-FF45-A6B5-307F045A1C2E}"/>
              </a:ext>
            </a:extLst>
          </p:cNvPr>
          <p:cNvSpPr/>
          <p:nvPr/>
        </p:nvSpPr>
        <p:spPr>
          <a:xfrm>
            <a:off x="1280785" y="5311110"/>
            <a:ext cx="1012099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CA" i="1" dirty="0">
                <a:effectLst/>
                <a:latin typeface="Times" pitchFamily="2" charset="0"/>
              </a:rPr>
              <a:t>P </a:t>
            </a:r>
            <a:r>
              <a:rPr lang="en-CA" dirty="0">
                <a:effectLst/>
                <a:latin typeface="Times" pitchFamily="2" charset="0"/>
              </a:rPr>
              <a:t>(at least one is O-negative) = 1 − </a:t>
            </a:r>
            <a:r>
              <a:rPr lang="en-CA" i="1" dirty="0">
                <a:latin typeface="Times" pitchFamily="2" charset="0"/>
              </a:rPr>
              <a:t> P </a:t>
            </a:r>
            <a:r>
              <a:rPr lang="en-CA" dirty="0">
                <a:latin typeface="Times" pitchFamily="2" charset="0"/>
              </a:rPr>
              <a:t>( none are O-negative) </a:t>
            </a:r>
          </a:p>
          <a:p>
            <a:r>
              <a:rPr lang="en-CA" i="1" dirty="0">
                <a:latin typeface="Times" pitchFamily="2" charset="0"/>
              </a:rPr>
              <a:t>P </a:t>
            </a:r>
            <a:r>
              <a:rPr lang="en-CA" dirty="0">
                <a:latin typeface="Times" pitchFamily="2" charset="0"/>
              </a:rPr>
              <a:t>( none are O-negative) = (1 − 0.072)</a:t>
            </a:r>
            <a:r>
              <a:rPr lang="en-CA" baseline="30000" dirty="0">
                <a:latin typeface="Times" pitchFamily="2" charset="0"/>
              </a:rPr>
              <a:t>10</a:t>
            </a:r>
            <a:r>
              <a:rPr lang="en-CA" dirty="0">
                <a:latin typeface="Times" pitchFamily="2" charset="0"/>
              </a:rPr>
              <a:t> = 0.4737 </a:t>
            </a:r>
          </a:p>
          <a:p>
            <a:endParaRPr lang="en-CA" dirty="0">
              <a:effectLst/>
              <a:latin typeface="Times" pitchFamily="2" charset="0"/>
            </a:endParaRPr>
          </a:p>
          <a:p>
            <a:r>
              <a:rPr lang="en-CA" dirty="0">
                <a:latin typeface="Times" pitchFamily="2" charset="0"/>
                <a:sym typeface="Wingdings" pitchFamily="2" charset="2"/>
              </a:rPr>
              <a:t></a:t>
            </a:r>
            <a:r>
              <a:rPr lang="en-CA" dirty="0">
                <a:effectLst/>
                <a:latin typeface="Times" pitchFamily="2" charset="0"/>
              </a:rPr>
              <a:t> </a:t>
            </a:r>
            <a:r>
              <a:rPr lang="en-CA" i="1" dirty="0">
                <a:latin typeface="Times" pitchFamily="2" charset="0"/>
              </a:rPr>
              <a:t>P </a:t>
            </a:r>
            <a:r>
              <a:rPr lang="en-CA" dirty="0">
                <a:latin typeface="Times" pitchFamily="2" charset="0"/>
              </a:rPr>
              <a:t>(at least one is O-negative)  = 1 − </a:t>
            </a:r>
            <a:r>
              <a:rPr lang="en-CA" i="1" dirty="0">
                <a:latin typeface="Times" pitchFamily="2" charset="0"/>
              </a:rPr>
              <a:t> P </a:t>
            </a:r>
            <a:r>
              <a:rPr lang="en-CA" dirty="0">
                <a:latin typeface="Times" pitchFamily="2" charset="0"/>
              </a:rPr>
              <a:t>( none are O-negative)  = 1 - 0.4737 </a:t>
            </a:r>
            <a:r>
              <a:rPr lang="en-CA" dirty="0">
                <a:effectLst/>
                <a:latin typeface="Times" pitchFamily="2" charset="0"/>
              </a:rPr>
              <a:t>= 0.5263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664A7-A970-B64D-8AA9-50068716EFCA}"/>
              </a:ext>
            </a:extLst>
          </p:cNvPr>
          <p:cNvSpPr txBox="1"/>
          <p:nvPr/>
        </p:nvSpPr>
        <p:spPr>
          <a:xfrm>
            <a:off x="7765949" y="4973743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By rule #4 of probability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F1B7E-5223-D34E-A5BD-5022D5198AD5}"/>
              </a:ext>
            </a:extLst>
          </p:cNvPr>
          <p:cNvCxnSpPr>
            <a:cxnSpLocks/>
          </p:cNvCxnSpPr>
          <p:nvPr/>
        </p:nvCxnSpPr>
        <p:spPr>
          <a:xfrm flipV="1">
            <a:off x="6961541" y="5183386"/>
            <a:ext cx="877464" cy="308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8A902D-8802-B74B-9BC4-FE33D1A30D35}"/>
              </a:ext>
            </a:extLst>
          </p:cNvPr>
          <p:cNvCxnSpPr/>
          <p:nvPr/>
        </p:nvCxnSpPr>
        <p:spPr>
          <a:xfrm>
            <a:off x="5993027" y="5747888"/>
            <a:ext cx="6178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2207B4-DBB8-6947-8472-4F6A179CE2BA}"/>
              </a:ext>
            </a:extLst>
          </p:cNvPr>
          <p:cNvSpPr txBox="1"/>
          <p:nvPr/>
        </p:nvSpPr>
        <p:spPr>
          <a:xfrm>
            <a:off x="6555125" y="5542119"/>
            <a:ext cx="411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By multiplication rule under independence</a:t>
            </a:r>
          </a:p>
        </p:txBody>
      </p:sp>
    </p:spTree>
    <p:extLst>
      <p:ext uri="{BB962C8B-B14F-4D97-AF65-F5344CB8AC3E}">
        <p14:creationId xmlns:p14="http://schemas.microsoft.com/office/powerpoint/2010/main" val="18726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AD2B18F-A4D9-A54E-9984-96FD5698A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4" y="397316"/>
            <a:ext cx="8001000" cy="4318000"/>
          </a:xfrm>
        </p:spPr>
      </p:pic>
    </p:spTree>
    <p:extLst>
      <p:ext uri="{BB962C8B-B14F-4D97-AF65-F5344CB8AC3E}">
        <p14:creationId xmlns:p14="http://schemas.microsoft.com/office/powerpoint/2010/main" val="323047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AD2B18F-A4D9-A54E-9984-96FD5698A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4" y="397316"/>
            <a:ext cx="8001000" cy="431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CA920-E5AD-F343-A03E-DE2290BD8341}"/>
              </a:ext>
            </a:extLst>
          </p:cNvPr>
          <p:cNvSpPr/>
          <p:nvPr/>
        </p:nvSpPr>
        <p:spPr>
          <a:xfrm>
            <a:off x="1004711" y="47153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CA" dirty="0">
                <a:effectLst/>
                <a:latin typeface="Times" pitchFamily="2" charset="0"/>
              </a:rPr>
            </a:br>
            <a:endParaRPr lang="en-CA" dirty="0">
              <a:effectLst/>
              <a:latin typeface="Times" pitchFamily="2" charset="0"/>
            </a:endParaRPr>
          </a:p>
          <a:p>
            <a:r>
              <a:rPr lang="en-CA" b="1" dirty="0">
                <a:effectLst/>
                <a:latin typeface="Times" pitchFamily="2" charset="0"/>
              </a:rPr>
              <a:t>(a)</a:t>
            </a:r>
            <a:r>
              <a:rPr lang="en-CA" dirty="0">
                <a:effectLst/>
                <a:latin typeface="Times" pitchFamily="2" charset="0"/>
              </a:rPr>
              <a:t> 𝑃( $ 20,000 or more) = 0.17 + 0.12 + 0.08 + 0.10 =0.47 </a:t>
            </a:r>
          </a:p>
        </p:txBody>
      </p:sp>
    </p:spTree>
    <p:extLst>
      <p:ext uri="{BB962C8B-B14F-4D97-AF65-F5344CB8AC3E}">
        <p14:creationId xmlns:p14="http://schemas.microsoft.com/office/powerpoint/2010/main" val="28092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AD2B18F-A4D9-A54E-9984-96FD5698A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4" y="397316"/>
            <a:ext cx="8001000" cy="431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D494A-4815-B749-A2B7-9E4A0FCB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5393973"/>
            <a:ext cx="9029700" cy="69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F4E76-0DE8-884B-B9A2-8DF18C4A66CD}"/>
              </a:ext>
            </a:extLst>
          </p:cNvPr>
          <p:cNvSpPr/>
          <p:nvPr/>
        </p:nvSpPr>
        <p:spPr>
          <a:xfrm>
            <a:off x="5723467" y="5238044"/>
            <a:ext cx="1998133" cy="361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A16A62-A330-B94D-A923-7C5A233609CF}"/>
              </a:ext>
            </a:extLst>
          </p:cNvPr>
          <p:cNvCxnSpPr>
            <a:cxnSpLocks/>
          </p:cNvCxnSpPr>
          <p:nvPr/>
        </p:nvCxnSpPr>
        <p:spPr>
          <a:xfrm flipV="1">
            <a:off x="7721600" y="5101083"/>
            <a:ext cx="1092376" cy="2520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A8D9F8-8412-0444-9BE1-94FC01DCF74C}"/>
              </a:ext>
            </a:extLst>
          </p:cNvPr>
          <p:cNvSpPr txBox="1"/>
          <p:nvPr/>
        </p:nvSpPr>
        <p:spPr>
          <a:xfrm>
            <a:off x="8715741" y="493611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P(&gt;= 50 and &gt;=20) = P( &gt;=50 )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1B20C-C4CD-C84B-A4F6-EE545901C7DF}"/>
              </a:ext>
            </a:extLst>
          </p:cNvPr>
          <p:cNvSpPr/>
          <p:nvPr/>
        </p:nvSpPr>
        <p:spPr>
          <a:xfrm>
            <a:off x="10900494" y="4936111"/>
            <a:ext cx="519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BA0E9-C1E1-0244-8B3B-650942A27CE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1160139" y="4655553"/>
            <a:ext cx="0" cy="280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2E7182-7AA8-424C-B618-076F31E7C364}"/>
              </a:ext>
            </a:extLst>
          </p:cNvPr>
          <p:cNvSpPr txBox="1"/>
          <p:nvPr/>
        </p:nvSpPr>
        <p:spPr>
          <a:xfrm>
            <a:off x="8864961" y="4364048"/>
            <a:ext cx="3102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That’s the intersection of the two events</a:t>
            </a:r>
          </a:p>
        </p:txBody>
      </p:sp>
    </p:spTree>
    <p:extLst>
      <p:ext uri="{BB962C8B-B14F-4D97-AF65-F5344CB8AC3E}">
        <p14:creationId xmlns:p14="http://schemas.microsoft.com/office/powerpoint/2010/main" val="394506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E9E63B-4ED1-EC41-A168-C8EF95F3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13" y="188735"/>
            <a:ext cx="6582954" cy="5478785"/>
          </a:xfrm>
        </p:spPr>
      </p:pic>
    </p:spTree>
    <p:extLst>
      <p:ext uri="{BB962C8B-B14F-4D97-AF65-F5344CB8AC3E}">
        <p14:creationId xmlns:p14="http://schemas.microsoft.com/office/powerpoint/2010/main" val="190211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503</Words>
  <Application>Microsoft Macintosh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Times</vt:lpstr>
      <vt:lpstr>Times New Roman</vt:lpstr>
      <vt:lpstr>Office Theme</vt:lpstr>
      <vt:lpstr>Ch. 13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13 examples</dc:title>
  <dc:creator>Camila Pedroso Estevam de Souza</dc:creator>
  <cp:lastModifiedBy>Camila Pedroso Estevam de Souza</cp:lastModifiedBy>
  <cp:revision>1</cp:revision>
  <dcterms:created xsi:type="dcterms:W3CDTF">2021-11-18T18:13:24Z</dcterms:created>
  <dcterms:modified xsi:type="dcterms:W3CDTF">2021-11-19T17:22:18Z</dcterms:modified>
</cp:coreProperties>
</file>