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383" r:id="rId2"/>
    <p:sldId id="256" r:id="rId3"/>
    <p:sldId id="373" r:id="rId4"/>
    <p:sldId id="378" r:id="rId5"/>
    <p:sldId id="374" r:id="rId6"/>
    <p:sldId id="379" r:id="rId7"/>
    <p:sldId id="375" r:id="rId8"/>
    <p:sldId id="380" r:id="rId9"/>
    <p:sldId id="376" r:id="rId10"/>
    <p:sldId id="381" r:id="rId11"/>
    <p:sldId id="382" r:id="rId12"/>
    <p:sldId id="38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E2FBB1-FBC8-0143-92A5-4DFECFB765AD}" v="110" dt="2021-12-03T22:05:42.9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694"/>
  </p:normalViewPr>
  <p:slideViewPr>
    <p:cSldViewPr snapToGrid="0" snapToObjects="1">
      <p:cViewPr varScale="1">
        <p:scale>
          <a:sx n="97" d="100"/>
          <a:sy n="97" d="100"/>
        </p:scale>
        <p:origin x="52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mila Pedroso Estevam de Souza" userId="b5660281-9870-4af8-b8fa-bccfe862bd76" providerId="ADAL" clId="{02E2FBB1-FBC8-0143-92A5-4DFECFB765AD}"/>
    <pc:docChg chg="undo custSel addSld delSld modSld sldOrd">
      <pc:chgData name="Camila Pedroso Estevam de Souza" userId="b5660281-9870-4af8-b8fa-bccfe862bd76" providerId="ADAL" clId="{02E2FBB1-FBC8-0143-92A5-4DFECFB765AD}" dt="2021-12-03T22:06:45.131" v="329" actId="2696"/>
      <pc:docMkLst>
        <pc:docMk/>
      </pc:docMkLst>
      <pc:sldChg chg="modSp mod">
        <pc:chgData name="Camila Pedroso Estevam de Souza" userId="b5660281-9870-4af8-b8fa-bccfe862bd76" providerId="ADAL" clId="{02E2FBB1-FBC8-0143-92A5-4DFECFB765AD}" dt="2021-12-03T20:40:16.098" v="192" actId="20577"/>
        <pc:sldMkLst>
          <pc:docMk/>
          <pc:sldMk cId="1657170074" sldId="373"/>
        </pc:sldMkLst>
        <pc:spChg chg="mod">
          <ac:chgData name="Camila Pedroso Estevam de Souza" userId="b5660281-9870-4af8-b8fa-bccfe862bd76" providerId="ADAL" clId="{02E2FBB1-FBC8-0143-92A5-4DFECFB765AD}" dt="2021-12-03T20:40:16.098" v="192" actId="20577"/>
          <ac:spMkLst>
            <pc:docMk/>
            <pc:sldMk cId="1657170074" sldId="373"/>
            <ac:spMk id="6" creationId="{7742FA71-8271-4010-B95C-172055FC7C9F}"/>
          </ac:spMkLst>
        </pc:spChg>
      </pc:sldChg>
      <pc:sldChg chg="addSp delSp modSp mod">
        <pc:chgData name="Camila Pedroso Estevam de Souza" userId="b5660281-9870-4af8-b8fa-bccfe862bd76" providerId="ADAL" clId="{02E2FBB1-FBC8-0143-92A5-4DFECFB765AD}" dt="2021-12-03T17:36:39.108" v="1" actId="478"/>
        <pc:sldMkLst>
          <pc:docMk/>
          <pc:sldMk cId="1020195923" sldId="374"/>
        </pc:sldMkLst>
        <pc:spChg chg="add del mod">
          <ac:chgData name="Camila Pedroso Estevam de Souza" userId="b5660281-9870-4af8-b8fa-bccfe862bd76" providerId="ADAL" clId="{02E2FBB1-FBC8-0143-92A5-4DFECFB765AD}" dt="2021-12-03T17:36:39.108" v="1" actId="478"/>
          <ac:spMkLst>
            <pc:docMk/>
            <pc:sldMk cId="1020195923" sldId="374"/>
            <ac:spMk id="2" creationId="{7982B995-CA76-F341-ADA3-BD1BC2DABCEE}"/>
          </ac:spMkLst>
        </pc:spChg>
        <pc:spChg chg="del">
          <ac:chgData name="Camila Pedroso Estevam de Souza" userId="b5660281-9870-4af8-b8fa-bccfe862bd76" providerId="ADAL" clId="{02E2FBB1-FBC8-0143-92A5-4DFECFB765AD}" dt="2021-12-03T17:36:36.142" v="0" actId="478"/>
          <ac:spMkLst>
            <pc:docMk/>
            <pc:sldMk cId="1020195923" sldId="374"/>
            <ac:spMk id="4" creationId="{E8D76072-7360-4004-AE58-EF9390824620}"/>
          </ac:spMkLst>
        </pc:spChg>
      </pc:sldChg>
      <pc:sldChg chg="del">
        <pc:chgData name="Camila Pedroso Estevam de Souza" userId="b5660281-9870-4af8-b8fa-bccfe862bd76" providerId="ADAL" clId="{02E2FBB1-FBC8-0143-92A5-4DFECFB765AD}" dt="2021-12-03T22:04:30.879" v="286" actId="2696"/>
        <pc:sldMkLst>
          <pc:docMk/>
          <pc:sldMk cId="1129715266" sldId="377"/>
        </pc:sldMkLst>
      </pc:sldChg>
      <pc:sldChg chg="addSp delSp modSp mod">
        <pc:chgData name="Camila Pedroso Estevam de Souza" userId="b5660281-9870-4af8-b8fa-bccfe862bd76" providerId="ADAL" clId="{02E2FBB1-FBC8-0143-92A5-4DFECFB765AD}" dt="2021-12-03T17:36:51.430" v="3" actId="478"/>
        <pc:sldMkLst>
          <pc:docMk/>
          <pc:sldMk cId="3949879577" sldId="379"/>
        </pc:sldMkLst>
        <pc:spChg chg="add del mod">
          <ac:chgData name="Camila Pedroso Estevam de Souza" userId="b5660281-9870-4af8-b8fa-bccfe862bd76" providerId="ADAL" clId="{02E2FBB1-FBC8-0143-92A5-4DFECFB765AD}" dt="2021-12-03T17:36:51.430" v="3" actId="478"/>
          <ac:spMkLst>
            <pc:docMk/>
            <pc:sldMk cId="3949879577" sldId="379"/>
            <ac:spMk id="2" creationId="{F17FCE7D-A9E1-F744-A887-D83211EF6317}"/>
          </ac:spMkLst>
        </pc:spChg>
        <pc:spChg chg="del">
          <ac:chgData name="Camila Pedroso Estevam de Souza" userId="b5660281-9870-4af8-b8fa-bccfe862bd76" providerId="ADAL" clId="{02E2FBB1-FBC8-0143-92A5-4DFECFB765AD}" dt="2021-12-03T17:36:49.516" v="2" actId="478"/>
          <ac:spMkLst>
            <pc:docMk/>
            <pc:sldMk cId="3949879577" sldId="379"/>
            <ac:spMk id="4" creationId="{E8D76072-7360-4004-AE58-EF9390824620}"/>
          </ac:spMkLst>
        </pc:spChg>
      </pc:sldChg>
      <pc:sldChg chg="modSp mod">
        <pc:chgData name="Camila Pedroso Estevam de Souza" userId="b5660281-9870-4af8-b8fa-bccfe862bd76" providerId="ADAL" clId="{02E2FBB1-FBC8-0143-92A5-4DFECFB765AD}" dt="2021-12-03T22:03:36.401" v="227" actId="20577"/>
        <pc:sldMkLst>
          <pc:docMk/>
          <pc:sldMk cId="1473091216" sldId="381"/>
        </pc:sldMkLst>
        <pc:spChg chg="mod">
          <ac:chgData name="Camila Pedroso Estevam de Souza" userId="b5660281-9870-4af8-b8fa-bccfe862bd76" providerId="ADAL" clId="{02E2FBB1-FBC8-0143-92A5-4DFECFB765AD}" dt="2021-12-03T22:03:36.401" v="227" actId="20577"/>
          <ac:spMkLst>
            <pc:docMk/>
            <pc:sldMk cId="1473091216" sldId="381"/>
            <ac:spMk id="2" creationId="{A0C776E9-9ED6-A043-9224-FE6B47716183}"/>
          </ac:spMkLst>
        </pc:spChg>
      </pc:sldChg>
      <pc:sldChg chg="delSp modSp mod ord">
        <pc:chgData name="Camila Pedroso Estevam de Souza" userId="b5660281-9870-4af8-b8fa-bccfe862bd76" providerId="ADAL" clId="{02E2FBB1-FBC8-0143-92A5-4DFECFB765AD}" dt="2021-12-03T22:06:06.858" v="305" actId="20578"/>
        <pc:sldMkLst>
          <pc:docMk/>
          <pc:sldMk cId="3248630009" sldId="382"/>
        </pc:sldMkLst>
        <pc:spChg chg="del mod">
          <ac:chgData name="Camila Pedroso Estevam de Souza" userId="b5660281-9870-4af8-b8fa-bccfe862bd76" providerId="ADAL" clId="{02E2FBB1-FBC8-0143-92A5-4DFECFB765AD}" dt="2021-12-03T22:05:41.879" v="303" actId="478"/>
          <ac:spMkLst>
            <pc:docMk/>
            <pc:sldMk cId="3248630009" sldId="382"/>
            <ac:spMk id="2" creationId="{3A4475A3-D5FB-C845-9EC0-99B0CB90DAC3}"/>
          </ac:spMkLst>
        </pc:spChg>
        <pc:spChg chg="mod">
          <ac:chgData name="Camila Pedroso Estevam de Souza" userId="b5660281-9870-4af8-b8fa-bccfe862bd76" providerId="ADAL" clId="{02E2FBB1-FBC8-0143-92A5-4DFECFB765AD}" dt="2021-12-03T21:07:16.290" v="226" actId="20577"/>
          <ac:spMkLst>
            <pc:docMk/>
            <pc:sldMk cId="3248630009" sldId="382"/>
            <ac:spMk id="3" creationId="{76EA9099-BC2C-4BD3-A923-41D53DCEDA1D}"/>
          </ac:spMkLst>
        </pc:spChg>
      </pc:sldChg>
      <pc:sldChg chg="delSp modSp new mod ord">
        <pc:chgData name="Camila Pedroso Estevam de Souza" userId="b5660281-9870-4af8-b8fa-bccfe862bd76" providerId="ADAL" clId="{02E2FBB1-FBC8-0143-92A5-4DFECFB765AD}" dt="2021-12-03T20:10:30.481" v="190" actId="20577"/>
        <pc:sldMkLst>
          <pc:docMk/>
          <pc:sldMk cId="3158500378" sldId="383"/>
        </pc:sldMkLst>
        <pc:spChg chg="del">
          <ac:chgData name="Camila Pedroso Estevam de Souza" userId="b5660281-9870-4af8-b8fa-bccfe862bd76" providerId="ADAL" clId="{02E2FBB1-FBC8-0143-92A5-4DFECFB765AD}" dt="2021-12-03T20:10:24.118" v="183" actId="478"/>
          <ac:spMkLst>
            <pc:docMk/>
            <pc:sldMk cId="3158500378" sldId="383"/>
            <ac:spMk id="2" creationId="{6965C24C-807C-3440-857C-CA50ABCEE2B6}"/>
          </ac:spMkLst>
        </pc:spChg>
        <pc:spChg chg="mod">
          <ac:chgData name="Camila Pedroso Estevam de Souza" userId="b5660281-9870-4af8-b8fa-bccfe862bd76" providerId="ADAL" clId="{02E2FBB1-FBC8-0143-92A5-4DFECFB765AD}" dt="2021-12-03T20:10:30.481" v="190" actId="20577"/>
          <ac:spMkLst>
            <pc:docMk/>
            <pc:sldMk cId="3158500378" sldId="383"/>
            <ac:spMk id="3" creationId="{23209169-FBEF-FF44-A433-3BA502A2FA12}"/>
          </ac:spMkLst>
        </pc:spChg>
      </pc:sldChg>
      <pc:sldChg chg="modSp add mod">
        <pc:chgData name="Camila Pedroso Estevam de Souza" userId="b5660281-9870-4af8-b8fa-bccfe862bd76" providerId="ADAL" clId="{02E2FBB1-FBC8-0143-92A5-4DFECFB765AD}" dt="2021-12-03T22:06:37.325" v="328" actId="20577"/>
        <pc:sldMkLst>
          <pc:docMk/>
          <pc:sldMk cId="1313198112" sldId="384"/>
        </pc:sldMkLst>
        <pc:spChg chg="mod">
          <ac:chgData name="Camila Pedroso Estevam de Souza" userId="b5660281-9870-4af8-b8fa-bccfe862bd76" providerId="ADAL" clId="{02E2FBB1-FBC8-0143-92A5-4DFECFB765AD}" dt="2021-12-03T22:06:37.325" v="328" actId="20577"/>
          <ac:spMkLst>
            <pc:docMk/>
            <pc:sldMk cId="1313198112" sldId="384"/>
            <ac:spMk id="2" creationId="{3A4475A3-D5FB-C845-9EC0-99B0CB90DAC3}"/>
          </ac:spMkLst>
        </pc:spChg>
      </pc:sldChg>
      <pc:sldChg chg="add del">
        <pc:chgData name="Camila Pedroso Estevam de Souza" userId="b5660281-9870-4af8-b8fa-bccfe862bd76" providerId="ADAL" clId="{02E2FBB1-FBC8-0143-92A5-4DFECFB765AD}" dt="2021-12-03T22:06:45.131" v="329" actId="2696"/>
        <pc:sldMkLst>
          <pc:docMk/>
          <pc:sldMk cId="2666147472" sldId="385"/>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73CA7-E70C-F64A-8CC2-46706F8D16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394DB1-554E-4E41-BD9B-DA88668B1B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FB68BF-AABF-1B44-B354-6EE424E09652}"/>
              </a:ext>
            </a:extLst>
          </p:cNvPr>
          <p:cNvSpPr>
            <a:spLocks noGrp="1"/>
          </p:cNvSpPr>
          <p:nvPr>
            <p:ph type="dt" sz="half" idx="10"/>
          </p:nvPr>
        </p:nvSpPr>
        <p:spPr/>
        <p:txBody>
          <a:bodyPr/>
          <a:lstStyle/>
          <a:p>
            <a:fld id="{FEA1F0A6-1C2A-BF47-890D-BEB3A1B0C599}" type="datetimeFigureOut">
              <a:rPr lang="en-US" smtClean="0"/>
              <a:t>12/3/21</a:t>
            </a:fld>
            <a:endParaRPr lang="en-US"/>
          </a:p>
        </p:txBody>
      </p:sp>
      <p:sp>
        <p:nvSpPr>
          <p:cNvPr id="5" name="Footer Placeholder 4">
            <a:extLst>
              <a:ext uri="{FF2B5EF4-FFF2-40B4-BE49-F238E27FC236}">
                <a16:creationId xmlns:a16="http://schemas.microsoft.com/office/drawing/2014/main" id="{23A6982F-EC7A-8E49-B072-96128A1D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8F2416-C040-BF4F-B07E-BBB748B34346}"/>
              </a:ext>
            </a:extLst>
          </p:cNvPr>
          <p:cNvSpPr>
            <a:spLocks noGrp="1"/>
          </p:cNvSpPr>
          <p:nvPr>
            <p:ph type="sldNum" sz="quarter" idx="12"/>
          </p:nvPr>
        </p:nvSpPr>
        <p:spPr/>
        <p:txBody>
          <a:bodyPr/>
          <a:lstStyle/>
          <a:p>
            <a:fld id="{BAF1681B-F1A3-6C4D-AAF0-65D73DBAE408}" type="slidenum">
              <a:rPr lang="en-US" smtClean="0"/>
              <a:t>‹#›</a:t>
            </a:fld>
            <a:endParaRPr lang="en-US"/>
          </a:p>
        </p:txBody>
      </p:sp>
    </p:spTree>
    <p:extLst>
      <p:ext uri="{BB962C8B-B14F-4D97-AF65-F5344CB8AC3E}">
        <p14:creationId xmlns:p14="http://schemas.microsoft.com/office/powerpoint/2010/main" val="3612808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A1A18-2828-4347-9B7F-7A77F8C3AB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C6B1C0-65A5-9545-BF45-1EA6029C4F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DB4603-B810-2648-A5E2-9F34A19567C5}"/>
              </a:ext>
            </a:extLst>
          </p:cNvPr>
          <p:cNvSpPr>
            <a:spLocks noGrp="1"/>
          </p:cNvSpPr>
          <p:nvPr>
            <p:ph type="dt" sz="half" idx="10"/>
          </p:nvPr>
        </p:nvSpPr>
        <p:spPr/>
        <p:txBody>
          <a:bodyPr/>
          <a:lstStyle/>
          <a:p>
            <a:fld id="{FEA1F0A6-1C2A-BF47-890D-BEB3A1B0C599}" type="datetimeFigureOut">
              <a:rPr lang="en-US" smtClean="0"/>
              <a:t>12/3/21</a:t>
            </a:fld>
            <a:endParaRPr lang="en-US"/>
          </a:p>
        </p:txBody>
      </p:sp>
      <p:sp>
        <p:nvSpPr>
          <p:cNvPr id="5" name="Footer Placeholder 4">
            <a:extLst>
              <a:ext uri="{FF2B5EF4-FFF2-40B4-BE49-F238E27FC236}">
                <a16:creationId xmlns:a16="http://schemas.microsoft.com/office/drawing/2014/main" id="{B1FE7986-DFC1-B045-85C2-ADF06203C1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AE0C0A-5EEC-F349-9B05-D393E1C27E68}"/>
              </a:ext>
            </a:extLst>
          </p:cNvPr>
          <p:cNvSpPr>
            <a:spLocks noGrp="1"/>
          </p:cNvSpPr>
          <p:nvPr>
            <p:ph type="sldNum" sz="quarter" idx="12"/>
          </p:nvPr>
        </p:nvSpPr>
        <p:spPr/>
        <p:txBody>
          <a:bodyPr/>
          <a:lstStyle/>
          <a:p>
            <a:fld id="{BAF1681B-F1A3-6C4D-AAF0-65D73DBAE408}" type="slidenum">
              <a:rPr lang="en-US" smtClean="0"/>
              <a:t>‹#›</a:t>
            </a:fld>
            <a:endParaRPr lang="en-US"/>
          </a:p>
        </p:txBody>
      </p:sp>
    </p:spTree>
    <p:extLst>
      <p:ext uri="{BB962C8B-B14F-4D97-AF65-F5344CB8AC3E}">
        <p14:creationId xmlns:p14="http://schemas.microsoft.com/office/powerpoint/2010/main" val="1538876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027C3B-D12F-7F42-A70C-D2BF0604C3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F60AB9-0C9E-EA4B-985D-27D9F59626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B6DE13-26D5-D64B-8996-23AEAB296F8F}"/>
              </a:ext>
            </a:extLst>
          </p:cNvPr>
          <p:cNvSpPr>
            <a:spLocks noGrp="1"/>
          </p:cNvSpPr>
          <p:nvPr>
            <p:ph type="dt" sz="half" idx="10"/>
          </p:nvPr>
        </p:nvSpPr>
        <p:spPr/>
        <p:txBody>
          <a:bodyPr/>
          <a:lstStyle/>
          <a:p>
            <a:fld id="{FEA1F0A6-1C2A-BF47-890D-BEB3A1B0C599}" type="datetimeFigureOut">
              <a:rPr lang="en-US" smtClean="0"/>
              <a:t>12/3/21</a:t>
            </a:fld>
            <a:endParaRPr lang="en-US"/>
          </a:p>
        </p:txBody>
      </p:sp>
      <p:sp>
        <p:nvSpPr>
          <p:cNvPr id="5" name="Footer Placeholder 4">
            <a:extLst>
              <a:ext uri="{FF2B5EF4-FFF2-40B4-BE49-F238E27FC236}">
                <a16:creationId xmlns:a16="http://schemas.microsoft.com/office/drawing/2014/main" id="{D4CDC070-A9C9-FC4E-BD1F-DA951961E4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A4D84D-7688-B445-B4F5-A0B46EED2ED2}"/>
              </a:ext>
            </a:extLst>
          </p:cNvPr>
          <p:cNvSpPr>
            <a:spLocks noGrp="1"/>
          </p:cNvSpPr>
          <p:nvPr>
            <p:ph type="sldNum" sz="quarter" idx="12"/>
          </p:nvPr>
        </p:nvSpPr>
        <p:spPr/>
        <p:txBody>
          <a:bodyPr/>
          <a:lstStyle/>
          <a:p>
            <a:fld id="{BAF1681B-F1A3-6C4D-AAF0-65D73DBAE408}" type="slidenum">
              <a:rPr lang="en-US" smtClean="0"/>
              <a:t>‹#›</a:t>
            </a:fld>
            <a:endParaRPr lang="en-US"/>
          </a:p>
        </p:txBody>
      </p:sp>
    </p:spTree>
    <p:extLst>
      <p:ext uri="{BB962C8B-B14F-4D97-AF65-F5344CB8AC3E}">
        <p14:creationId xmlns:p14="http://schemas.microsoft.com/office/powerpoint/2010/main" val="2757880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D20CE-E9BC-9A4D-B247-9562820CBE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4AC45B-E441-384C-B53B-061C53A82C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84695E-0853-0B4A-BFC1-9D60ADC16DA9}"/>
              </a:ext>
            </a:extLst>
          </p:cNvPr>
          <p:cNvSpPr>
            <a:spLocks noGrp="1"/>
          </p:cNvSpPr>
          <p:nvPr>
            <p:ph type="dt" sz="half" idx="10"/>
          </p:nvPr>
        </p:nvSpPr>
        <p:spPr/>
        <p:txBody>
          <a:bodyPr/>
          <a:lstStyle/>
          <a:p>
            <a:fld id="{FEA1F0A6-1C2A-BF47-890D-BEB3A1B0C599}" type="datetimeFigureOut">
              <a:rPr lang="en-US" smtClean="0"/>
              <a:t>12/3/21</a:t>
            </a:fld>
            <a:endParaRPr lang="en-US"/>
          </a:p>
        </p:txBody>
      </p:sp>
      <p:sp>
        <p:nvSpPr>
          <p:cNvPr id="5" name="Footer Placeholder 4">
            <a:extLst>
              <a:ext uri="{FF2B5EF4-FFF2-40B4-BE49-F238E27FC236}">
                <a16:creationId xmlns:a16="http://schemas.microsoft.com/office/drawing/2014/main" id="{5D8C5807-EB4D-8744-AD8F-07BBF5685B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D41D08-687F-B249-A1B8-D355C9961B00}"/>
              </a:ext>
            </a:extLst>
          </p:cNvPr>
          <p:cNvSpPr>
            <a:spLocks noGrp="1"/>
          </p:cNvSpPr>
          <p:nvPr>
            <p:ph type="sldNum" sz="quarter" idx="12"/>
          </p:nvPr>
        </p:nvSpPr>
        <p:spPr/>
        <p:txBody>
          <a:bodyPr/>
          <a:lstStyle/>
          <a:p>
            <a:fld id="{BAF1681B-F1A3-6C4D-AAF0-65D73DBAE408}" type="slidenum">
              <a:rPr lang="en-US" smtClean="0"/>
              <a:t>‹#›</a:t>
            </a:fld>
            <a:endParaRPr lang="en-US"/>
          </a:p>
        </p:txBody>
      </p:sp>
    </p:spTree>
    <p:extLst>
      <p:ext uri="{BB962C8B-B14F-4D97-AF65-F5344CB8AC3E}">
        <p14:creationId xmlns:p14="http://schemas.microsoft.com/office/powerpoint/2010/main" val="3254858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4CBE5-EED9-324F-9C4E-7BBB1A179F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F779C8A-6668-9046-BBBE-73531733A1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37E6FB-9B6C-0D47-B997-95AF8BA70B56}"/>
              </a:ext>
            </a:extLst>
          </p:cNvPr>
          <p:cNvSpPr>
            <a:spLocks noGrp="1"/>
          </p:cNvSpPr>
          <p:nvPr>
            <p:ph type="dt" sz="half" idx="10"/>
          </p:nvPr>
        </p:nvSpPr>
        <p:spPr/>
        <p:txBody>
          <a:bodyPr/>
          <a:lstStyle/>
          <a:p>
            <a:fld id="{FEA1F0A6-1C2A-BF47-890D-BEB3A1B0C599}" type="datetimeFigureOut">
              <a:rPr lang="en-US" smtClean="0"/>
              <a:t>12/3/21</a:t>
            </a:fld>
            <a:endParaRPr lang="en-US"/>
          </a:p>
        </p:txBody>
      </p:sp>
      <p:sp>
        <p:nvSpPr>
          <p:cNvPr id="5" name="Footer Placeholder 4">
            <a:extLst>
              <a:ext uri="{FF2B5EF4-FFF2-40B4-BE49-F238E27FC236}">
                <a16:creationId xmlns:a16="http://schemas.microsoft.com/office/drawing/2014/main" id="{3020E0BD-81CB-3344-9643-43EA28D6C9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D26B9B-9ED4-2345-A77F-0CE744B10D3F}"/>
              </a:ext>
            </a:extLst>
          </p:cNvPr>
          <p:cNvSpPr>
            <a:spLocks noGrp="1"/>
          </p:cNvSpPr>
          <p:nvPr>
            <p:ph type="sldNum" sz="quarter" idx="12"/>
          </p:nvPr>
        </p:nvSpPr>
        <p:spPr/>
        <p:txBody>
          <a:bodyPr/>
          <a:lstStyle/>
          <a:p>
            <a:fld id="{BAF1681B-F1A3-6C4D-AAF0-65D73DBAE408}" type="slidenum">
              <a:rPr lang="en-US" smtClean="0"/>
              <a:t>‹#›</a:t>
            </a:fld>
            <a:endParaRPr lang="en-US"/>
          </a:p>
        </p:txBody>
      </p:sp>
    </p:spTree>
    <p:extLst>
      <p:ext uri="{BB962C8B-B14F-4D97-AF65-F5344CB8AC3E}">
        <p14:creationId xmlns:p14="http://schemas.microsoft.com/office/powerpoint/2010/main" val="3181641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0EA73-9152-DC42-A9A6-076F7EE729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352741-5650-3D4E-8FF6-4812463B8B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80A6217-195C-2A4D-AA79-CB6A5D5D51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842A7C-DB03-BE42-BE29-AD8C3093A95D}"/>
              </a:ext>
            </a:extLst>
          </p:cNvPr>
          <p:cNvSpPr>
            <a:spLocks noGrp="1"/>
          </p:cNvSpPr>
          <p:nvPr>
            <p:ph type="dt" sz="half" idx="10"/>
          </p:nvPr>
        </p:nvSpPr>
        <p:spPr/>
        <p:txBody>
          <a:bodyPr/>
          <a:lstStyle/>
          <a:p>
            <a:fld id="{FEA1F0A6-1C2A-BF47-890D-BEB3A1B0C599}" type="datetimeFigureOut">
              <a:rPr lang="en-US" smtClean="0"/>
              <a:t>12/3/21</a:t>
            </a:fld>
            <a:endParaRPr lang="en-US"/>
          </a:p>
        </p:txBody>
      </p:sp>
      <p:sp>
        <p:nvSpPr>
          <p:cNvPr id="6" name="Footer Placeholder 5">
            <a:extLst>
              <a:ext uri="{FF2B5EF4-FFF2-40B4-BE49-F238E27FC236}">
                <a16:creationId xmlns:a16="http://schemas.microsoft.com/office/drawing/2014/main" id="{EABB99E6-5437-4C40-8815-47140984AD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507486-3DA3-3A4E-A4D2-EE47067C495E}"/>
              </a:ext>
            </a:extLst>
          </p:cNvPr>
          <p:cNvSpPr>
            <a:spLocks noGrp="1"/>
          </p:cNvSpPr>
          <p:nvPr>
            <p:ph type="sldNum" sz="quarter" idx="12"/>
          </p:nvPr>
        </p:nvSpPr>
        <p:spPr/>
        <p:txBody>
          <a:bodyPr/>
          <a:lstStyle/>
          <a:p>
            <a:fld id="{BAF1681B-F1A3-6C4D-AAF0-65D73DBAE408}" type="slidenum">
              <a:rPr lang="en-US" smtClean="0"/>
              <a:t>‹#›</a:t>
            </a:fld>
            <a:endParaRPr lang="en-US"/>
          </a:p>
        </p:txBody>
      </p:sp>
    </p:spTree>
    <p:extLst>
      <p:ext uri="{BB962C8B-B14F-4D97-AF65-F5344CB8AC3E}">
        <p14:creationId xmlns:p14="http://schemas.microsoft.com/office/powerpoint/2010/main" val="31241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79A30-8CAD-8149-B121-EE408522564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B3BD9F0-4F44-B044-82BC-1FF92523A3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250997-BD2F-3A44-929F-B39B59362E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1B67DC-AB8C-AB4C-8947-2833A6F148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1B5FE3-8DD3-824A-8F31-8A3D25AD26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FC51DB-FF34-F34B-996E-C0704AAB5227}"/>
              </a:ext>
            </a:extLst>
          </p:cNvPr>
          <p:cNvSpPr>
            <a:spLocks noGrp="1"/>
          </p:cNvSpPr>
          <p:nvPr>
            <p:ph type="dt" sz="half" idx="10"/>
          </p:nvPr>
        </p:nvSpPr>
        <p:spPr/>
        <p:txBody>
          <a:bodyPr/>
          <a:lstStyle/>
          <a:p>
            <a:fld id="{FEA1F0A6-1C2A-BF47-890D-BEB3A1B0C599}" type="datetimeFigureOut">
              <a:rPr lang="en-US" smtClean="0"/>
              <a:t>12/3/21</a:t>
            </a:fld>
            <a:endParaRPr lang="en-US"/>
          </a:p>
        </p:txBody>
      </p:sp>
      <p:sp>
        <p:nvSpPr>
          <p:cNvPr id="8" name="Footer Placeholder 7">
            <a:extLst>
              <a:ext uri="{FF2B5EF4-FFF2-40B4-BE49-F238E27FC236}">
                <a16:creationId xmlns:a16="http://schemas.microsoft.com/office/drawing/2014/main" id="{996C0702-79C8-9E4F-A02B-1D8B9C61A7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C185EE-0926-024D-A377-B4CC3D61A9C8}"/>
              </a:ext>
            </a:extLst>
          </p:cNvPr>
          <p:cNvSpPr>
            <a:spLocks noGrp="1"/>
          </p:cNvSpPr>
          <p:nvPr>
            <p:ph type="sldNum" sz="quarter" idx="12"/>
          </p:nvPr>
        </p:nvSpPr>
        <p:spPr/>
        <p:txBody>
          <a:bodyPr/>
          <a:lstStyle/>
          <a:p>
            <a:fld id="{BAF1681B-F1A3-6C4D-AAF0-65D73DBAE408}" type="slidenum">
              <a:rPr lang="en-US" smtClean="0"/>
              <a:t>‹#›</a:t>
            </a:fld>
            <a:endParaRPr lang="en-US"/>
          </a:p>
        </p:txBody>
      </p:sp>
    </p:spTree>
    <p:extLst>
      <p:ext uri="{BB962C8B-B14F-4D97-AF65-F5344CB8AC3E}">
        <p14:creationId xmlns:p14="http://schemas.microsoft.com/office/powerpoint/2010/main" val="1295975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9535B-3DE9-7945-BF6C-C64AFAF352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9FE25D-6F60-F647-B074-F8C2B6880151}"/>
              </a:ext>
            </a:extLst>
          </p:cNvPr>
          <p:cNvSpPr>
            <a:spLocks noGrp="1"/>
          </p:cNvSpPr>
          <p:nvPr>
            <p:ph type="dt" sz="half" idx="10"/>
          </p:nvPr>
        </p:nvSpPr>
        <p:spPr/>
        <p:txBody>
          <a:bodyPr/>
          <a:lstStyle/>
          <a:p>
            <a:fld id="{FEA1F0A6-1C2A-BF47-890D-BEB3A1B0C599}" type="datetimeFigureOut">
              <a:rPr lang="en-US" smtClean="0"/>
              <a:t>12/3/21</a:t>
            </a:fld>
            <a:endParaRPr lang="en-US"/>
          </a:p>
        </p:txBody>
      </p:sp>
      <p:sp>
        <p:nvSpPr>
          <p:cNvPr id="4" name="Footer Placeholder 3">
            <a:extLst>
              <a:ext uri="{FF2B5EF4-FFF2-40B4-BE49-F238E27FC236}">
                <a16:creationId xmlns:a16="http://schemas.microsoft.com/office/drawing/2014/main" id="{D96972E2-F880-924C-A07E-F536625AAB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04A0CD-8101-0444-9714-B405BBD8C4B9}"/>
              </a:ext>
            </a:extLst>
          </p:cNvPr>
          <p:cNvSpPr>
            <a:spLocks noGrp="1"/>
          </p:cNvSpPr>
          <p:nvPr>
            <p:ph type="sldNum" sz="quarter" idx="12"/>
          </p:nvPr>
        </p:nvSpPr>
        <p:spPr/>
        <p:txBody>
          <a:bodyPr/>
          <a:lstStyle/>
          <a:p>
            <a:fld id="{BAF1681B-F1A3-6C4D-AAF0-65D73DBAE408}" type="slidenum">
              <a:rPr lang="en-US" smtClean="0"/>
              <a:t>‹#›</a:t>
            </a:fld>
            <a:endParaRPr lang="en-US"/>
          </a:p>
        </p:txBody>
      </p:sp>
    </p:spTree>
    <p:extLst>
      <p:ext uri="{BB962C8B-B14F-4D97-AF65-F5344CB8AC3E}">
        <p14:creationId xmlns:p14="http://schemas.microsoft.com/office/powerpoint/2010/main" val="2185673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336046-F126-5F41-899A-76819E9099C9}"/>
              </a:ext>
            </a:extLst>
          </p:cNvPr>
          <p:cNvSpPr>
            <a:spLocks noGrp="1"/>
          </p:cNvSpPr>
          <p:nvPr>
            <p:ph type="dt" sz="half" idx="10"/>
          </p:nvPr>
        </p:nvSpPr>
        <p:spPr/>
        <p:txBody>
          <a:bodyPr/>
          <a:lstStyle/>
          <a:p>
            <a:fld id="{FEA1F0A6-1C2A-BF47-890D-BEB3A1B0C599}" type="datetimeFigureOut">
              <a:rPr lang="en-US" smtClean="0"/>
              <a:t>12/3/21</a:t>
            </a:fld>
            <a:endParaRPr lang="en-US"/>
          </a:p>
        </p:txBody>
      </p:sp>
      <p:sp>
        <p:nvSpPr>
          <p:cNvPr id="3" name="Footer Placeholder 2">
            <a:extLst>
              <a:ext uri="{FF2B5EF4-FFF2-40B4-BE49-F238E27FC236}">
                <a16:creationId xmlns:a16="http://schemas.microsoft.com/office/drawing/2014/main" id="{0B810A3E-A763-B24A-A61E-71A1629892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100D51-8BC7-0C45-9F31-3E0B146EAF73}"/>
              </a:ext>
            </a:extLst>
          </p:cNvPr>
          <p:cNvSpPr>
            <a:spLocks noGrp="1"/>
          </p:cNvSpPr>
          <p:nvPr>
            <p:ph type="sldNum" sz="quarter" idx="12"/>
          </p:nvPr>
        </p:nvSpPr>
        <p:spPr/>
        <p:txBody>
          <a:bodyPr/>
          <a:lstStyle/>
          <a:p>
            <a:fld id="{BAF1681B-F1A3-6C4D-AAF0-65D73DBAE408}" type="slidenum">
              <a:rPr lang="en-US" smtClean="0"/>
              <a:t>‹#›</a:t>
            </a:fld>
            <a:endParaRPr lang="en-US"/>
          </a:p>
        </p:txBody>
      </p:sp>
    </p:spTree>
    <p:extLst>
      <p:ext uri="{BB962C8B-B14F-4D97-AF65-F5344CB8AC3E}">
        <p14:creationId xmlns:p14="http://schemas.microsoft.com/office/powerpoint/2010/main" val="4086123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96252-2C1F-AE45-B530-D5223F475A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BCC11E-0A77-CE4B-BB76-E09A834683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765249-7699-A14A-9E3E-897330F7E1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BF1D1C-B9D9-EB43-94C7-2E75F3E4D56C}"/>
              </a:ext>
            </a:extLst>
          </p:cNvPr>
          <p:cNvSpPr>
            <a:spLocks noGrp="1"/>
          </p:cNvSpPr>
          <p:nvPr>
            <p:ph type="dt" sz="half" idx="10"/>
          </p:nvPr>
        </p:nvSpPr>
        <p:spPr/>
        <p:txBody>
          <a:bodyPr/>
          <a:lstStyle/>
          <a:p>
            <a:fld id="{FEA1F0A6-1C2A-BF47-890D-BEB3A1B0C599}" type="datetimeFigureOut">
              <a:rPr lang="en-US" smtClean="0"/>
              <a:t>12/3/21</a:t>
            </a:fld>
            <a:endParaRPr lang="en-US"/>
          </a:p>
        </p:txBody>
      </p:sp>
      <p:sp>
        <p:nvSpPr>
          <p:cNvPr id="6" name="Footer Placeholder 5">
            <a:extLst>
              <a:ext uri="{FF2B5EF4-FFF2-40B4-BE49-F238E27FC236}">
                <a16:creationId xmlns:a16="http://schemas.microsoft.com/office/drawing/2014/main" id="{8B0208E1-09B4-E841-9FBB-684445164C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803C53-BB9F-534D-BD24-EAC6C3E84D75}"/>
              </a:ext>
            </a:extLst>
          </p:cNvPr>
          <p:cNvSpPr>
            <a:spLocks noGrp="1"/>
          </p:cNvSpPr>
          <p:nvPr>
            <p:ph type="sldNum" sz="quarter" idx="12"/>
          </p:nvPr>
        </p:nvSpPr>
        <p:spPr/>
        <p:txBody>
          <a:bodyPr/>
          <a:lstStyle/>
          <a:p>
            <a:fld id="{BAF1681B-F1A3-6C4D-AAF0-65D73DBAE408}" type="slidenum">
              <a:rPr lang="en-US" smtClean="0"/>
              <a:t>‹#›</a:t>
            </a:fld>
            <a:endParaRPr lang="en-US"/>
          </a:p>
        </p:txBody>
      </p:sp>
    </p:spTree>
    <p:extLst>
      <p:ext uri="{BB962C8B-B14F-4D97-AF65-F5344CB8AC3E}">
        <p14:creationId xmlns:p14="http://schemas.microsoft.com/office/powerpoint/2010/main" val="1438832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27C82-CAB9-804D-B888-D0AADDFA81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0AC0A8-91EB-0B4B-B98E-94CDF52325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41409F-CFC9-5D4D-8D60-E81CAB220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591A9-9537-B249-8016-E088742C0BD2}"/>
              </a:ext>
            </a:extLst>
          </p:cNvPr>
          <p:cNvSpPr>
            <a:spLocks noGrp="1"/>
          </p:cNvSpPr>
          <p:nvPr>
            <p:ph type="dt" sz="half" idx="10"/>
          </p:nvPr>
        </p:nvSpPr>
        <p:spPr/>
        <p:txBody>
          <a:bodyPr/>
          <a:lstStyle/>
          <a:p>
            <a:fld id="{FEA1F0A6-1C2A-BF47-890D-BEB3A1B0C599}" type="datetimeFigureOut">
              <a:rPr lang="en-US" smtClean="0"/>
              <a:t>12/3/21</a:t>
            </a:fld>
            <a:endParaRPr lang="en-US"/>
          </a:p>
        </p:txBody>
      </p:sp>
      <p:sp>
        <p:nvSpPr>
          <p:cNvPr id="6" name="Footer Placeholder 5">
            <a:extLst>
              <a:ext uri="{FF2B5EF4-FFF2-40B4-BE49-F238E27FC236}">
                <a16:creationId xmlns:a16="http://schemas.microsoft.com/office/drawing/2014/main" id="{EBD830D5-EE00-774A-9DCB-0E16670ADC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0E826E-5DBA-D247-B271-C7D3760C8758}"/>
              </a:ext>
            </a:extLst>
          </p:cNvPr>
          <p:cNvSpPr>
            <a:spLocks noGrp="1"/>
          </p:cNvSpPr>
          <p:nvPr>
            <p:ph type="sldNum" sz="quarter" idx="12"/>
          </p:nvPr>
        </p:nvSpPr>
        <p:spPr/>
        <p:txBody>
          <a:bodyPr/>
          <a:lstStyle/>
          <a:p>
            <a:fld id="{BAF1681B-F1A3-6C4D-AAF0-65D73DBAE408}" type="slidenum">
              <a:rPr lang="en-US" smtClean="0"/>
              <a:t>‹#›</a:t>
            </a:fld>
            <a:endParaRPr lang="en-US"/>
          </a:p>
        </p:txBody>
      </p:sp>
    </p:spTree>
    <p:extLst>
      <p:ext uri="{BB962C8B-B14F-4D97-AF65-F5344CB8AC3E}">
        <p14:creationId xmlns:p14="http://schemas.microsoft.com/office/powerpoint/2010/main" val="398209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075DF-7EFC-444F-9432-FD560A0FEC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3E73088-5477-0E44-8CBC-F4790D33A1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88DC99-C29A-4F47-976C-6A8272BB34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A1F0A6-1C2A-BF47-890D-BEB3A1B0C599}" type="datetimeFigureOut">
              <a:rPr lang="en-US" smtClean="0"/>
              <a:t>12/3/21</a:t>
            </a:fld>
            <a:endParaRPr lang="en-US"/>
          </a:p>
        </p:txBody>
      </p:sp>
      <p:sp>
        <p:nvSpPr>
          <p:cNvPr id="5" name="Footer Placeholder 4">
            <a:extLst>
              <a:ext uri="{FF2B5EF4-FFF2-40B4-BE49-F238E27FC236}">
                <a16:creationId xmlns:a16="http://schemas.microsoft.com/office/drawing/2014/main" id="{FA4F73EA-E403-B94B-9260-ECC5385FAF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06DAE9-584D-1245-A67F-27E9574A74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F1681B-F1A3-6C4D-AAF0-65D73DBAE408}" type="slidenum">
              <a:rPr lang="en-US" smtClean="0"/>
              <a:t>‹#›</a:t>
            </a:fld>
            <a:endParaRPr lang="en-US"/>
          </a:p>
        </p:txBody>
      </p:sp>
    </p:spTree>
    <p:extLst>
      <p:ext uri="{BB962C8B-B14F-4D97-AF65-F5344CB8AC3E}">
        <p14:creationId xmlns:p14="http://schemas.microsoft.com/office/powerpoint/2010/main" val="15936042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209169-FBEF-FF44-A433-3BA502A2FA12}"/>
              </a:ext>
            </a:extLst>
          </p:cNvPr>
          <p:cNvSpPr>
            <a:spLocks noGrp="1"/>
          </p:cNvSpPr>
          <p:nvPr>
            <p:ph idx="1"/>
          </p:nvPr>
        </p:nvSpPr>
        <p:spPr/>
        <p:txBody>
          <a:bodyPr/>
          <a:lstStyle/>
          <a:p>
            <a:r>
              <a:rPr lang="en-US" dirty="0"/>
              <a:t>Final exam – cumulative</a:t>
            </a:r>
          </a:p>
          <a:p>
            <a:r>
              <a:rPr lang="en-CA" dirty="0"/>
              <a:t>Chapters: </a:t>
            </a:r>
            <a:r>
              <a:rPr lang="en-CA" u="sng" dirty="0"/>
              <a:t>1,2,3,4,5,6,8,9,13,15 and 16</a:t>
            </a:r>
            <a:r>
              <a:rPr lang="en-CA" dirty="0"/>
              <a:t> (Ch. 32 not included, that is, no bootstrap). </a:t>
            </a:r>
          </a:p>
          <a:p>
            <a:r>
              <a:rPr lang="en-CA" b="1" dirty="0"/>
              <a:t>Monday, December 13 from 2 pm to 5 pm in room 201 at the Alumni Hall (AH 201)</a:t>
            </a:r>
            <a:r>
              <a:rPr lang="en-CA" dirty="0"/>
              <a:t>. The entire class will be in the same room. </a:t>
            </a:r>
          </a:p>
          <a:p>
            <a:pPr marL="0" indent="0">
              <a:buNone/>
            </a:pPr>
            <a:endParaRPr lang="en-US" dirty="0"/>
          </a:p>
        </p:txBody>
      </p:sp>
    </p:spTree>
    <p:extLst>
      <p:ext uri="{BB962C8B-B14F-4D97-AF65-F5344CB8AC3E}">
        <p14:creationId xmlns:p14="http://schemas.microsoft.com/office/powerpoint/2010/main" val="3158500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F388D7-0B69-4DAA-A82F-7DB62B34BB6C}"/>
              </a:ext>
            </a:extLst>
          </p:cNvPr>
          <p:cNvSpPr>
            <a:spLocks noGrp="1"/>
          </p:cNvSpPr>
          <p:nvPr>
            <p:ph idx="1"/>
          </p:nvPr>
        </p:nvSpPr>
        <p:spPr>
          <a:xfrm>
            <a:off x="1878564" y="699796"/>
            <a:ext cx="8332237" cy="5624804"/>
          </a:xfrm>
        </p:spPr>
        <p:txBody>
          <a:bodyPr/>
          <a:lstStyle/>
          <a:p>
            <a:r>
              <a:rPr lang="en-US" altLang="en-US" b="1" dirty="0">
                <a:solidFill>
                  <a:srgbClr val="000000"/>
                </a:solidFill>
                <a:latin typeface="STIX-Web"/>
              </a:rPr>
              <a:t>Example: </a:t>
            </a:r>
            <a:r>
              <a:rPr lang="en-US" altLang="en-US" dirty="0">
                <a:solidFill>
                  <a:srgbClr val="000000"/>
                </a:solidFill>
                <a:latin typeface="STIX-Web"/>
              </a:rPr>
              <a:t>If the confidence level is increased from 90% to 99% for an SRS of size </a:t>
            </a:r>
            <a:r>
              <a:rPr lang="en-US" altLang="en-US" dirty="0">
                <a:solidFill>
                  <a:srgbClr val="000000"/>
                </a:solidFill>
                <a:latin typeface="STIXMathJax_Normal-italic"/>
              </a:rPr>
              <a:t>𝑛 and population standard error 𝜎</a:t>
            </a:r>
            <a:r>
              <a:rPr lang="en-US" altLang="en-US" dirty="0">
                <a:solidFill>
                  <a:srgbClr val="000000"/>
                </a:solidFill>
                <a:latin typeface="STIX-Web"/>
              </a:rPr>
              <a:t>, the width of the confidence interval for the mean </a:t>
            </a:r>
            <a:r>
              <a:rPr lang="en-US" altLang="en-US" dirty="0">
                <a:solidFill>
                  <a:srgbClr val="000000"/>
                </a:solidFill>
                <a:latin typeface="STIXMathJax_Normal-italic"/>
              </a:rPr>
              <a:t>𝜇</a:t>
            </a:r>
            <a:r>
              <a:rPr lang="en-US" altLang="en-US" dirty="0">
                <a:solidFill>
                  <a:srgbClr val="000000"/>
                </a:solidFill>
                <a:latin typeface="STIX-Web"/>
              </a:rPr>
              <a:t> will:</a:t>
            </a:r>
            <a:r>
              <a:rPr lang="en-US" altLang="en-US" sz="800" dirty="0"/>
              <a:t>  </a:t>
            </a:r>
          </a:p>
          <a:p>
            <a:endParaRPr lang="en-US" sz="800" dirty="0"/>
          </a:p>
          <a:p>
            <a:pPr marL="514350" indent="-514350">
              <a:buFont typeface="+mj-lt"/>
              <a:buAutoNum type="alphaLcParenR"/>
            </a:pPr>
            <a:r>
              <a:rPr lang="en-US" dirty="0"/>
              <a:t> Stays the same </a:t>
            </a:r>
          </a:p>
          <a:p>
            <a:pPr marL="514350" indent="-514350">
              <a:buFont typeface="+mj-lt"/>
              <a:buAutoNum type="alphaLcParenR"/>
            </a:pPr>
            <a:r>
              <a:rPr lang="en-US" dirty="0"/>
              <a:t> increases </a:t>
            </a:r>
          </a:p>
          <a:p>
            <a:pPr marL="514350" indent="-514350">
              <a:buFont typeface="+mj-lt"/>
              <a:buAutoNum type="alphaLcParenR"/>
            </a:pPr>
            <a:r>
              <a:rPr lang="en-US" dirty="0"/>
              <a:t> decreases </a:t>
            </a:r>
          </a:p>
          <a:p>
            <a:pPr marL="514350" indent="-514350">
              <a:buFont typeface="+mj-lt"/>
              <a:buAutoNum type="alphaLcParenR"/>
            </a:pPr>
            <a:r>
              <a:rPr lang="en-US" dirty="0"/>
              <a:t> The answer can not be determined by the given information </a:t>
            </a:r>
            <a:endParaRPr lang="en-CA" dirty="0"/>
          </a:p>
        </p:txBody>
      </p:sp>
      <p:sp>
        <p:nvSpPr>
          <p:cNvPr id="2" name="TextBox 1">
            <a:extLst>
              <a:ext uri="{FF2B5EF4-FFF2-40B4-BE49-F238E27FC236}">
                <a16:creationId xmlns:a16="http://schemas.microsoft.com/office/drawing/2014/main" id="{A0C776E9-9ED6-A043-9224-FE6B47716183}"/>
              </a:ext>
            </a:extLst>
          </p:cNvPr>
          <p:cNvSpPr txBox="1"/>
          <p:nvPr/>
        </p:nvSpPr>
        <p:spPr>
          <a:xfrm>
            <a:off x="1482811" y="5597611"/>
            <a:ext cx="8630761" cy="646331"/>
          </a:xfrm>
          <a:prstGeom prst="rect">
            <a:avLst/>
          </a:prstGeom>
          <a:noFill/>
        </p:spPr>
        <p:txBody>
          <a:bodyPr wrap="none" rtlCol="0">
            <a:spAutoFit/>
          </a:bodyPr>
          <a:lstStyle/>
          <a:p>
            <a:r>
              <a:rPr lang="en-US" dirty="0">
                <a:solidFill>
                  <a:srgbClr val="0070C0"/>
                </a:solidFill>
              </a:rPr>
              <a:t>Solution:</a:t>
            </a:r>
          </a:p>
          <a:p>
            <a:r>
              <a:rPr lang="en-US" dirty="0">
                <a:solidFill>
                  <a:srgbClr val="0070C0"/>
                </a:solidFill>
              </a:rPr>
              <a:t>a) Because n and </a:t>
            </a:r>
            <a:r>
              <a:rPr lang="en-US" altLang="en-US" dirty="0">
                <a:solidFill>
                  <a:srgbClr val="0070C0"/>
                </a:solidFill>
                <a:latin typeface="STIXMathJax_Normal-italic"/>
              </a:rPr>
              <a:t>𝜎 remain the same, the CI will i</a:t>
            </a:r>
            <a:r>
              <a:rPr lang="en-US" dirty="0">
                <a:solidFill>
                  <a:srgbClr val="0070C0"/>
                </a:solidFill>
              </a:rPr>
              <a:t>ncrease because z* will be bigger for 99%</a:t>
            </a:r>
          </a:p>
        </p:txBody>
      </p:sp>
    </p:spTree>
    <p:extLst>
      <p:ext uri="{BB962C8B-B14F-4D97-AF65-F5344CB8AC3E}">
        <p14:creationId xmlns:p14="http://schemas.microsoft.com/office/powerpoint/2010/main" val="1473091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EA9099-BC2C-4BD3-A923-41D53DCEDA1D}"/>
              </a:ext>
            </a:extLst>
          </p:cNvPr>
          <p:cNvSpPr>
            <a:spLocks noGrp="1"/>
          </p:cNvSpPr>
          <p:nvPr>
            <p:ph idx="1"/>
          </p:nvPr>
        </p:nvSpPr>
        <p:spPr>
          <a:xfrm>
            <a:off x="1676400" y="251928"/>
            <a:ext cx="8534400" cy="6072673"/>
          </a:xfrm>
        </p:spPr>
        <p:txBody>
          <a:bodyPr>
            <a:normAutofit/>
          </a:bodyPr>
          <a:lstStyle/>
          <a:p>
            <a:pPr marL="0" indent="0" eaLnBrk="0" fontAlgn="base" hangingPunct="0">
              <a:spcBef>
                <a:spcPct val="0"/>
              </a:spcBef>
              <a:spcAft>
                <a:spcPct val="0"/>
              </a:spcAft>
              <a:buNone/>
            </a:pPr>
            <a:r>
              <a:rPr lang="en-CA" sz="2400" dirty="0"/>
              <a:t> </a:t>
            </a:r>
          </a:p>
          <a:p>
            <a:pPr eaLnBrk="0" fontAlgn="base" hangingPunct="0">
              <a:spcBef>
                <a:spcPct val="0"/>
              </a:spcBef>
              <a:spcAft>
                <a:spcPct val="0"/>
              </a:spcAft>
              <a:buClrTx/>
              <a:buSzTx/>
            </a:pPr>
            <a:r>
              <a:rPr lang="en-CA" sz="2400" b="1" dirty="0"/>
              <a:t>Example: </a:t>
            </a:r>
            <a:r>
              <a:rPr lang="en-US" altLang="en-US" sz="2400" dirty="0">
                <a:latin typeface="STIX-Web"/>
              </a:rPr>
              <a:t>Suppose we wish to compare lunch prices at two cities. We decide to sample </a:t>
            </a:r>
            <a:r>
              <a:rPr lang="en-US" altLang="en-US" sz="2400" dirty="0">
                <a:latin typeface="STIXMathJax_Normal-italic"/>
              </a:rPr>
              <a:t>𝑛</a:t>
            </a:r>
            <a:r>
              <a:rPr lang="en-US" altLang="en-US" sz="2400" dirty="0">
                <a:latin typeface="STIXMathJax_Main"/>
              </a:rPr>
              <a:t>=50</a:t>
            </a:r>
            <a:r>
              <a:rPr lang="en-US" altLang="en-US" sz="2400" dirty="0">
                <a:latin typeface="STIX-Web"/>
              </a:rPr>
              <a:t> lunches from each city, obtain the sample mean, and proceed to calculate confidence intervals with the same level of confidence. Which statement is true?</a:t>
            </a:r>
            <a:endParaRPr lang="en-US" altLang="en-US" sz="2400" dirty="0"/>
          </a:p>
          <a:p>
            <a:pPr marL="457200" indent="-457200" eaLnBrk="0" fontAlgn="base" hangingPunct="0">
              <a:spcBef>
                <a:spcPct val="0"/>
              </a:spcBef>
              <a:spcAft>
                <a:spcPct val="0"/>
              </a:spcAft>
              <a:buFont typeface="+mj-lt"/>
              <a:buAutoNum type="alphaLcParenR"/>
            </a:pPr>
            <a:r>
              <a:rPr lang="en-US" altLang="en-US" sz="2400" dirty="0">
                <a:solidFill>
                  <a:srgbClr val="000000"/>
                </a:solidFill>
                <a:latin typeface="STIX-Web"/>
              </a:rPr>
              <a:t>If the populations of all lunch prices have the same variance at both cities, the confidence intervals will be the same. </a:t>
            </a:r>
          </a:p>
          <a:p>
            <a:pPr marL="457200" indent="-457200" eaLnBrk="0" fontAlgn="base" hangingPunct="0">
              <a:spcBef>
                <a:spcPct val="0"/>
              </a:spcBef>
              <a:spcAft>
                <a:spcPct val="0"/>
              </a:spcAft>
              <a:buFont typeface="+mj-lt"/>
              <a:buAutoNum type="alphaLcParenR"/>
            </a:pPr>
            <a:r>
              <a:rPr lang="en-US" altLang="en-US" sz="2400" dirty="0">
                <a:solidFill>
                  <a:srgbClr val="000000"/>
                </a:solidFill>
                <a:latin typeface="STIX-Web"/>
              </a:rPr>
              <a:t>If the populations of all lunch prices at both cities have the same variance, the margins of error will be the same.</a:t>
            </a:r>
          </a:p>
          <a:p>
            <a:pPr marL="457200" indent="-457200" eaLnBrk="0" fontAlgn="base" hangingPunct="0">
              <a:spcBef>
                <a:spcPct val="0"/>
              </a:spcBef>
              <a:spcAft>
                <a:spcPct val="0"/>
              </a:spcAft>
              <a:buFont typeface="+mj-lt"/>
              <a:buAutoNum type="alphaLcParenR"/>
            </a:pPr>
            <a:r>
              <a:rPr lang="en-US" altLang="en-US" sz="2400" dirty="0">
                <a:solidFill>
                  <a:srgbClr val="000000"/>
                </a:solidFill>
                <a:latin typeface="STIX-Web"/>
              </a:rPr>
              <a:t>If the population of all lunch prices at one city has twice the standard deviation as the population at the other city, then we need to sample twice as many lunches to get the same margin of error. </a:t>
            </a:r>
          </a:p>
          <a:p>
            <a:pPr marL="457200" indent="-457200" eaLnBrk="0" fontAlgn="base" hangingPunct="0">
              <a:spcBef>
                <a:spcPct val="0"/>
              </a:spcBef>
              <a:spcAft>
                <a:spcPct val="0"/>
              </a:spcAft>
              <a:buFont typeface="+mj-lt"/>
              <a:buAutoNum type="alphaLcParenR"/>
            </a:pPr>
            <a:r>
              <a:rPr lang="en-US" altLang="en-US" sz="2400" dirty="0">
                <a:solidFill>
                  <a:srgbClr val="000000"/>
                </a:solidFill>
                <a:latin typeface="STIX-Web"/>
              </a:rPr>
              <a:t> All of the answer options are correct. </a:t>
            </a:r>
          </a:p>
          <a:p>
            <a:pPr marL="457200" indent="-457200" eaLnBrk="0" fontAlgn="base" hangingPunct="0">
              <a:spcBef>
                <a:spcPct val="0"/>
              </a:spcBef>
              <a:spcAft>
                <a:spcPct val="0"/>
              </a:spcAft>
              <a:buFont typeface="+mj-lt"/>
              <a:buAutoNum type="alphaLcParenR"/>
            </a:pPr>
            <a:endParaRPr lang="en-US" altLang="en-US" sz="2400" dirty="0">
              <a:solidFill>
                <a:srgbClr val="000000"/>
              </a:solidFill>
              <a:latin typeface="STIX-Web"/>
            </a:endParaRPr>
          </a:p>
          <a:p>
            <a:pPr marL="0" indent="0" eaLnBrk="0" fontAlgn="base" hangingPunct="0">
              <a:spcBef>
                <a:spcPct val="0"/>
              </a:spcBef>
              <a:spcAft>
                <a:spcPct val="0"/>
              </a:spcAft>
              <a:buNone/>
            </a:pPr>
            <a:r>
              <a:rPr lang="en-US" altLang="en-US" sz="2400" dirty="0">
                <a:solidFill>
                  <a:srgbClr val="000000"/>
                </a:solidFill>
                <a:latin typeface="STIX-Web"/>
              </a:rPr>
              <a:t> </a:t>
            </a:r>
            <a:endParaRPr lang="en-US" altLang="en-US" sz="1600" dirty="0">
              <a:solidFill>
                <a:srgbClr val="000000"/>
              </a:solidFill>
              <a:latin typeface="Source Sans Pro" panose="020B0503030403020204" pitchFamily="34" charset="0"/>
            </a:endParaRPr>
          </a:p>
          <a:p>
            <a:endParaRPr lang="en-CA" dirty="0"/>
          </a:p>
        </p:txBody>
      </p:sp>
    </p:spTree>
    <p:extLst>
      <p:ext uri="{BB962C8B-B14F-4D97-AF65-F5344CB8AC3E}">
        <p14:creationId xmlns:p14="http://schemas.microsoft.com/office/powerpoint/2010/main" val="3248630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EA9099-BC2C-4BD3-A923-41D53DCEDA1D}"/>
              </a:ext>
            </a:extLst>
          </p:cNvPr>
          <p:cNvSpPr>
            <a:spLocks noGrp="1"/>
          </p:cNvSpPr>
          <p:nvPr>
            <p:ph idx="1"/>
          </p:nvPr>
        </p:nvSpPr>
        <p:spPr>
          <a:xfrm>
            <a:off x="1676400" y="251928"/>
            <a:ext cx="8534400" cy="6072673"/>
          </a:xfrm>
        </p:spPr>
        <p:txBody>
          <a:bodyPr>
            <a:normAutofit/>
          </a:bodyPr>
          <a:lstStyle/>
          <a:p>
            <a:pPr marL="0" indent="0" eaLnBrk="0" fontAlgn="base" hangingPunct="0">
              <a:spcBef>
                <a:spcPct val="0"/>
              </a:spcBef>
              <a:spcAft>
                <a:spcPct val="0"/>
              </a:spcAft>
              <a:buNone/>
            </a:pPr>
            <a:r>
              <a:rPr lang="en-CA" sz="2400" dirty="0"/>
              <a:t> </a:t>
            </a:r>
          </a:p>
          <a:p>
            <a:pPr eaLnBrk="0" fontAlgn="base" hangingPunct="0">
              <a:spcBef>
                <a:spcPct val="0"/>
              </a:spcBef>
              <a:spcAft>
                <a:spcPct val="0"/>
              </a:spcAft>
              <a:buClrTx/>
              <a:buSzTx/>
            </a:pPr>
            <a:r>
              <a:rPr lang="en-CA" sz="2400" b="1" dirty="0"/>
              <a:t>Example: </a:t>
            </a:r>
            <a:r>
              <a:rPr lang="en-US" altLang="en-US" sz="2400" dirty="0">
                <a:latin typeface="STIX-Web"/>
              </a:rPr>
              <a:t>Suppose we wish to compare lunch prices at two cities. We decide to sample </a:t>
            </a:r>
            <a:r>
              <a:rPr lang="en-US" altLang="en-US" sz="2400" dirty="0">
                <a:latin typeface="STIXMathJax_Normal-italic"/>
              </a:rPr>
              <a:t>𝑛</a:t>
            </a:r>
            <a:r>
              <a:rPr lang="en-US" altLang="en-US" sz="2400" dirty="0">
                <a:latin typeface="STIXMathJax_Main"/>
              </a:rPr>
              <a:t>=50</a:t>
            </a:r>
            <a:r>
              <a:rPr lang="en-US" altLang="en-US" sz="2400" dirty="0">
                <a:latin typeface="STIX-Web"/>
              </a:rPr>
              <a:t> lunches from each city, obtain the sample mean, and proceed to calculate confidence intervals with the same level of confidence. Which statement is true?</a:t>
            </a:r>
            <a:endParaRPr lang="en-US" altLang="en-US" sz="2400" dirty="0"/>
          </a:p>
          <a:p>
            <a:pPr marL="457200" indent="-457200" eaLnBrk="0" fontAlgn="base" hangingPunct="0">
              <a:spcBef>
                <a:spcPct val="0"/>
              </a:spcBef>
              <a:spcAft>
                <a:spcPct val="0"/>
              </a:spcAft>
              <a:buFont typeface="+mj-lt"/>
              <a:buAutoNum type="alphaLcParenR"/>
            </a:pPr>
            <a:r>
              <a:rPr lang="en-US" altLang="en-US" sz="2400" dirty="0">
                <a:solidFill>
                  <a:srgbClr val="000000"/>
                </a:solidFill>
                <a:latin typeface="STIX-Web"/>
              </a:rPr>
              <a:t>If the populations of all lunch prices have the same variance at both cities, the confidence intervals will be the same. </a:t>
            </a:r>
          </a:p>
          <a:p>
            <a:pPr marL="457200" indent="-457200" eaLnBrk="0" fontAlgn="base" hangingPunct="0">
              <a:spcBef>
                <a:spcPct val="0"/>
              </a:spcBef>
              <a:spcAft>
                <a:spcPct val="0"/>
              </a:spcAft>
              <a:buFont typeface="+mj-lt"/>
              <a:buAutoNum type="alphaLcParenR"/>
            </a:pPr>
            <a:r>
              <a:rPr lang="en-US" altLang="en-US" sz="2400" dirty="0">
                <a:solidFill>
                  <a:srgbClr val="000000"/>
                </a:solidFill>
                <a:latin typeface="STIX-Web"/>
              </a:rPr>
              <a:t>If the populations of all lunch prices at both cities have the same variance, the margins of error will be the same.</a:t>
            </a:r>
          </a:p>
          <a:p>
            <a:pPr marL="457200" indent="-457200" eaLnBrk="0" fontAlgn="base" hangingPunct="0">
              <a:spcBef>
                <a:spcPct val="0"/>
              </a:spcBef>
              <a:spcAft>
                <a:spcPct val="0"/>
              </a:spcAft>
              <a:buFont typeface="+mj-lt"/>
              <a:buAutoNum type="alphaLcParenR"/>
            </a:pPr>
            <a:r>
              <a:rPr lang="en-US" altLang="en-US" sz="2400" dirty="0">
                <a:solidFill>
                  <a:srgbClr val="000000"/>
                </a:solidFill>
                <a:latin typeface="STIX-Web"/>
              </a:rPr>
              <a:t>If the population of all lunch prices at one city has twice the standard deviation as the population at the other city, then we need to sample twice as many lunches to get the same margin of error. </a:t>
            </a:r>
          </a:p>
          <a:p>
            <a:pPr marL="457200" indent="-457200" eaLnBrk="0" fontAlgn="base" hangingPunct="0">
              <a:spcBef>
                <a:spcPct val="0"/>
              </a:spcBef>
              <a:spcAft>
                <a:spcPct val="0"/>
              </a:spcAft>
              <a:buFont typeface="+mj-lt"/>
              <a:buAutoNum type="alphaLcParenR"/>
            </a:pPr>
            <a:r>
              <a:rPr lang="en-US" altLang="en-US" sz="2400" dirty="0">
                <a:solidFill>
                  <a:srgbClr val="000000"/>
                </a:solidFill>
                <a:latin typeface="STIX-Web"/>
              </a:rPr>
              <a:t> All of the answer options are correct. </a:t>
            </a:r>
          </a:p>
          <a:p>
            <a:pPr marL="457200" indent="-457200" eaLnBrk="0" fontAlgn="base" hangingPunct="0">
              <a:spcBef>
                <a:spcPct val="0"/>
              </a:spcBef>
              <a:spcAft>
                <a:spcPct val="0"/>
              </a:spcAft>
              <a:buFont typeface="+mj-lt"/>
              <a:buAutoNum type="alphaLcParenR"/>
            </a:pPr>
            <a:endParaRPr lang="en-US" altLang="en-US" sz="2400" dirty="0">
              <a:solidFill>
                <a:srgbClr val="000000"/>
              </a:solidFill>
              <a:latin typeface="STIX-Web"/>
            </a:endParaRPr>
          </a:p>
          <a:p>
            <a:pPr marL="0" indent="0" eaLnBrk="0" fontAlgn="base" hangingPunct="0">
              <a:spcBef>
                <a:spcPct val="0"/>
              </a:spcBef>
              <a:spcAft>
                <a:spcPct val="0"/>
              </a:spcAft>
              <a:buNone/>
            </a:pPr>
            <a:r>
              <a:rPr lang="en-US" altLang="en-US" sz="2400" dirty="0">
                <a:solidFill>
                  <a:srgbClr val="000000"/>
                </a:solidFill>
                <a:latin typeface="STIX-Web"/>
              </a:rPr>
              <a:t> </a:t>
            </a:r>
            <a:endParaRPr lang="en-US" altLang="en-US" sz="1600" dirty="0">
              <a:solidFill>
                <a:srgbClr val="000000"/>
              </a:solidFill>
              <a:latin typeface="Source Sans Pro" panose="020B0503030403020204" pitchFamily="34" charset="0"/>
            </a:endParaRPr>
          </a:p>
          <a:p>
            <a:endParaRPr lang="en-CA" dirty="0"/>
          </a:p>
        </p:txBody>
      </p:sp>
      <p:sp>
        <p:nvSpPr>
          <p:cNvPr id="2" name="TextBox 1">
            <a:extLst>
              <a:ext uri="{FF2B5EF4-FFF2-40B4-BE49-F238E27FC236}">
                <a16:creationId xmlns:a16="http://schemas.microsoft.com/office/drawing/2014/main" id="{3A4475A3-D5FB-C845-9EC0-99B0CB90DAC3}"/>
              </a:ext>
            </a:extLst>
          </p:cNvPr>
          <p:cNvSpPr txBox="1"/>
          <p:nvPr/>
        </p:nvSpPr>
        <p:spPr>
          <a:xfrm>
            <a:off x="420130" y="5115698"/>
            <a:ext cx="9476440" cy="1754326"/>
          </a:xfrm>
          <a:prstGeom prst="rect">
            <a:avLst/>
          </a:prstGeom>
          <a:noFill/>
        </p:spPr>
        <p:txBody>
          <a:bodyPr wrap="none" rtlCol="0">
            <a:spAutoFit/>
          </a:bodyPr>
          <a:lstStyle/>
          <a:p>
            <a:r>
              <a:rPr lang="en-US" dirty="0">
                <a:solidFill>
                  <a:srgbClr val="0070C0"/>
                </a:solidFill>
              </a:rPr>
              <a:t>Solution:</a:t>
            </a:r>
          </a:p>
          <a:p>
            <a:pPr marL="342900" indent="-342900">
              <a:buAutoNum type="alphaLcParenR"/>
            </a:pPr>
            <a:r>
              <a:rPr lang="en-US" dirty="0">
                <a:solidFill>
                  <a:srgbClr val="0070C0"/>
                </a:solidFill>
              </a:rPr>
              <a:t>Not true, confidence intervals won’t be the same because the sample means will be different.</a:t>
            </a:r>
          </a:p>
          <a:p>
            <a:pPr marL="342900" indent="-342900">
              <a:buAutoNum type="alphaLcParenR"/>
            </a:pPr>
            <a:r>
              <a:rPr lang="en-US" dirty="0">
                <a:solidFill>
                  <a:srgbClr val="0070C0"/>
                </a:solidFill>
              </a:rPr>
              <a:t>True, margin of errors are the same because z*, n and </a:t>
            </a:r>
            <a:r>
              <a:rPr lang="en-US" altLang="en-US" dirty="0">
                <a:solidFill>
                  <a:srgbClr val="0070C0"/>
                </a:solidFill>
                <a:latin typeface="STIXMathJax_Normal-italic"/>
              </a:rPr>
              <a:t>𝜎 are the same.</a:t>
            </a:r>
          </a:p>
          <a:p>
            <a:pPr marL="342900" indent="-342900">
              <a:buAutoNum type="alphaLcParenR"/>
            </a:pPr>
            <a:r>
              <a:rPr lang="en-US" dirty="0">
                <a:solidFill>
                  <a:srgbClr val="0070C0"/>
                </a:solidFill>
                <a:latin typeface="STIXMathJax_Normal-italic"/>
              </a:rPr>
              <a:t>Not true, you need to increase your sample size 4 times (not 2) to get the same margin of error </a:t>
            </a:r>
          </a:p>
          <a:p>
            <a:pPr marL="285750" indent="-285750">
              <a:buFont typeface="Wingdings" pitchFamily="2" charset="2"/>
              <a:buChar char="à"/>
            </a:pPr>
            <a:r>
              <a:rPr lang="en-US" dirty="0">
                <a:solidFill>
                  <a:srgbClr val="0070C0"/>
                </a:solidFill>
                <a:latin typeface="STIXMathJax_Normal-italic"/>
                <a:sym typeface="Wingdings" pitchFamily="2" charset="2"/>
              </a:rPr>
              <a:t>z*2</a:t>
            </a:r>
            <a:r>
              <a:rPr lang="en-US" altLang="en-US" dirty="0">
                <a:solidFill>
                  <a:srgbClr val="0070C0"/>
                </a:solidFill>
                <a:latin typeface="STIXMathJax_Normal-italic"/>
              </a:rPr>
              <a:t>𝜎/sqrt(4*n) = z*</a:t>
            </a:r>
            <a:r>
              <a:rPr lang="en-US" dirty="0">
                <a:solidFill>
                  <a:srgbClr val="0070C0"/>
                </a:solidFill>
                <a:latin typeface="STIXMathJax_Normal-italic"/>
                <a:sym typeface="Wingdings" pitchFamily="2" charset="2"/>
              </a:rPr>
              <a:t>2</a:t>
            </a:r>
            <a:r>
              <a:rPr lang="en-US" altLang="en-US" dirty="0">
                <a:solidFill>
                  <a:srgbClr val="0070C0"/>
                </a:solidFill>
                <a:latin typeface="STIXMathJax_Normal-italic"/>
              </a:rPr>
              <a:t>𝜎/2sqrt(n) </a:t>
            </a:r>
            <a:r>
              <a:rPr lang="en-US" dirty="0">
                <a:solidFill>
                  <a:srgbClr val="0070C0"/>
                </a:solidFill>
                <a:latin typeface="STIXMathJax_Normal-italic"/>
                <a:sym typeface="Wingdings" pitchFamily="2" charset="2"/>
              </a:rPr>
              <a:t> = z*</a:t>
            </a:r>
            <a:r>
              <a:rPr lang="en-US" altLang="en-US" dirty="0">
                <a:solidFill>
                  <a:srgbClr val="0070C0"/>
                </a:solidFill>
                <a:latin typeface="STIXMathJax_Normal-italic"/>
              </a:rPr>
              <a:t>𝜎/sqrt(n) </a:t>
            </a:r>
          </a:p>
          <a:p>
            <a:r>
              <a:rPr lang="en-US" dirty="0">
                <a:solidFill>
                  <a:srgbClr val="0070C0"/>
                </a:solidFill>
                <a:latin typeface="STIXMathJax_Normal-italic"/>
              </a:rPr>
              <a:t>d)   Not true</a:t>
            </a:r>
            <a:endParaRPr lang="en-US" dirty="0">
              <a:solidFill>
                <a:srgbClr val="0070C0"/>
              </a:solidFill>
            </a:endParaRPr>
          </a:p>
        </p:txBody>
      </p:sp>
    </p:spTree>
    <p:extLst>
      <p:ext uri="{BB962C8B-B14F-4D97-AF65-F5344CB8AC3E}">
        <p14:creationId xmlns:p14="http://schemas.microsoft.com/office/powerpoint/2010/main" val="1313198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98C60-D95B-7149-925E-FB6BC4639F0E}"/>
              </a:ext>
            </a:extLst>
          </p:cNvPr>
          <p:cNvSpPr>
            <a:spLocks noGrp="1"/>
          </p:cNvSpPr>
          <p:nvPr>
            <p:ph type="ctrTitle"/>
          </p:nvPr>
        </p:nvSpPr>
        <p:spPr/>
        <p:txBody>
          <a:bodyPr/>
          <a:lstStyle/>
          <a:p>
            <a:r>
              <a:rPr lang="en-US" dirty="0"/>
              <a:t>Examples Ch. 16</a:t>
            </a:r>
          </a:p>
        </p:txBody>
      </p:sp>
    </p:spTree>
    <p:extLst>
      <p:ext uri="{BB962C8B-B14F-4D97-AF65-F5344CB8AC3E}">
        <p14:creationId xmlns:p14="http://schemas.microsoft.com/office/powerpoint/2010/main" val="3753750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742FA71-8271-4010-B95C-172055FC7C9F}"/>
              </a:ext>
            </a:extLst>
          </p:cNvPr>
          <p:cNvSpPr txBox="1"/>
          <p:nvPr/>
        </p:nvSpPr>
        <p:spPr>
          <a:xfrm>
            <a:off x="1990531" y="979715"/>
            <a:ext cx="8098971" cy="2800767"/>
          </a:xfrm>
          <a:prstGeom prst="rect">
            <a:avLst/>
          </a:prstGeom>
          <a:noFill/>
        </p:spPr>
        <p:txBody>
          <a:bodyPr wrap="square">
            <a:spAutoFit/>
          </a:bodyPr>
          <a:lstStyle/>
          <a:p>
            <a:pPr marL="457200" indent="-457200">
              <a:buFont typeface="Arial" panose="020B0604020202020204" pitchFamily="34" charset="0"/>
              <a:buChar char="•"/>
            </a:pPr>
            <a:r>
              <a:rPr lang="en-US" altLang="en-US" sz="2800" b="1" dirty="0">
                <a:solidFill>
                  <a:srgbClr val="000000"/>
                </a:solidFill>
                <a:latin typeface="+mj-lt"/>
              </a:rPr>
              <a:t>Example: </a:t>
            </a:r>
            <a:r>
              <a:rPr lang="en-US" altLang="en-US" sz="2800" dirty="0">
                <a:solidFill>
                  <a:srgbClr val="000000"/>
                </a:solidFill>
                <a:latin typeface="+mj-lt"/>
              </a:rPr>
              <a:t>Suppose the population standard deviation is 𝜎=5 , an SRS of 𝑛=100 is obtained, and the confidence level is chosen to be 98%.  What is the margin of error for estimating a mean μ? </a:t>
            </a:r>
          </a:p>
          <a:p>
            <a:endParaRPr lang="en-US" altLang="en-US" sz="2800" dirty="0">
              <a:solidFill>
                <a:srgbClr val="000000"/>
              </a:solidFill>
              <a:latin typeface="+mj-lt"/>
            </a:endParaRPr>
          </a:p>
          <a:p>
            <a:endParaRPr lang="en-US" dirty="0">
              <a:solidFill>
                <a:srgbClr val="000000"/>
              </a:solidFill>
              <a:latin typeface="STIX-Web"/>
            </a:endParaRPr>
          </a:p>
          <a:p>
            <a:endParaRPr lang="en-CA" dirty="0"/>
          </a:p>
        </p:txBody>
      </p:sp>
    </p:spTree>
    <p:extLst>
      <p:ext uri="{BB962C8B-B14F-4D97-AF65-F5344CB8AC3E}">
        <p14:creationId xmlns:p14="http://schemas.microsoft.com/office/powerpoint/2010/main" val="1657170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742FA71-8271-4010-B95C-172055FC7C9F}"/>
                  </a:ext>
                </a:extLst>
              </p:cNvPr>
              <p:cNvSpPr txBox="1"/>
              <p:nvPr/>
            </p:nvSpPr>
            <p:spPr>
              <a:xfrm>
                <a:off x="1990531" y="979715"/>
                <a:ext cx="8098971" cy="5985228"/>
              </a:xfrm>
              <a:prstGeom prst="rect">
                <a:avLst/>
              </a:prstGeom>
              <a:noFill/>
            </p:spPr>
            <p:txBody>
              <a:bodyPr wrap="square">
                <a:spAutoFit/>
              </a:bodyPr>
              <a:lstStyle/>
              <a:p>
                <a:pPr marL="457200" indent="-457200">
                  <a:buFont typeface="Arial" panose="020B0604020202020204" pitchFamily="34" charset="0"/>
                  <a:buChar char="•"/>
                </a:pPr>
                <a:r>
                  <a:rPr lang="en-US" altLang="en-US" sz="2800" b="1" dirty="0">
                    <a:solidFill>
                      <a:srgbClr val="000000"/>
                    </a:solidFill>
                    <a:latin typeface="+mj-lt"/>
                  </a:rPr>
                  <a:t>Example: </a:t>
                </a:r>
                <a:r>
                  <a:rPr lang="en-US" altLang="en-US" sz="2800" dirty="0">
                    <a:solidFill>
                      <a:srgbClr val="000000"/>
                    </a:solidFill>
                    <a:latin typeface="+mj-lt"/>
                  </a:rPr>
                  <a:t>Suppose the population standard deviation is 𝜎=5 , an SRS of 𝑛=100 is obtained, and the confidence level is chosen to be 98%.  What us the margin of error for estimating a mean μ? </a:t>
                </a:r>
              </a:p>
              <a:p>
                <a:endParaRPr lang="en-US" altLang="en-US" sz="2800" dirty="0">
                  <a:solidFill>
                    <a:srgbClr val="000000"/>
                  </a:solidFill>
                  <a:latin typeface="+mj-lt"/>
                </a:endParaRPr>
              </a:p>
              <a:p>
                <a:endParaRPr lang="en-US" altLang="en-US" sz="2800" dirty="0">
                  <a:solidFill>
                    <a:srgbClr val="000000"/>
                  </a:solidFill>
                  <a:latin typeface="+mj-lt"/>
                </a:endParaRPr>
              </a:p>
              <a:p>
                <a:r>
                  <a:rPr lang="en-US" altLang="en-US" sz="2800" b="1" dirty="0">
                    <a:solidFill>
                      <a:srgbClr val="0070C0"/>
                    </a:solidFill>
                    <a:latin typeface="+mj-lt"/>
                  </a:rPr>
                  <a:t>Solution</a:t>
                </a:r>
                <a:r>
                  <a:rPr lang="en-US" altLang="en-US" sz="2800" dirty="0">
                    <a:solidFill>
                      <a:srgbClr val="0070C0"/>
                    </a:solidFill>
                    <a:latin typeface="+mj-lt"/>
                  </a:rPr>
                  <a:t>: </a:t>
                </a:r>
                <a14:m>
                  <m:oMath xmlns:m="http://schemas.openxmlformats.org/officeDocument/2006/math">
                    <m:sSup>
                      <m:sSupPr>
                        <m:ctrlPr>
                          <a:rPr lang="en-US" altLang="en-US" sz="2800" i="1" dirty="0">
                            <a:solidFill>
                              <a:srgbClr val="0070C0"/>
                            </a:solidFill>
                            <a:latin typeface="Cambria Math" panose="02040503050406030204" pitchFamily="18" charset="0"/>
                          </a:rPr>
                        </m:ctrlPr>
                      </m:sSupPr>
                      <m:e>
                        <m:r>
                          <a:rPr lang="en-US" altLang="en-US" sz="2800" i="1" dirty="0">
                            <a:solidFill>
                              <a:srgbClr val="0070C0"/>
                            </a:solidFill>
                            <a:latin typeface="Cambria Math" panose="02040503050406030204" pitchFamily="18" charset="0"/>
                          </a:rPr>
                          <m:t>𝑧</m:t>
                        </m:r>
                      </m:e>
                      <m:sup>
                        <m:r>
                          <a:rPr lang="en-US" altLang="en-US" sz="2800" i="1" dirty="0">
                            <a:solidFill>
                              <a:srgbClr val="0070C0"/>
                            </a:solidFill>
                            <a:latin typeface="Cambria Math" panose="02040503050406030204" pitchFamily="18" charset="0"/>
                          </a:rPr>
                          <m:t>∗</m:t>
                        </m:r>
                      </m:sup>
                    </m:sSup>
                    <m:r>
                      <a:rPr lang="en-US" altLang="en-US" sz="2800" i="1" dirty="0">
                        <a:solidFill>
                          <a:srgbClr val="0070C0"/>
                        </a:solidFill>
                        <a:latin typeface="Cambria Math" panose="02040503050406030204" pitchFamily="18" charset="0"/>
                      </a:rPr>
                      <m:t> </m:t>
                    </m:r>
                  </m:oMath>
                </a14:m>
                <a:r>
                  <a:rPr lang="en-US" altLang="en-US" sz="2800" dirty="0">
                    <a:solidFill>
                      <a:srgbClr val="0070C0"/>
                    </a:solidFill>
                    <a:latin typeface="+mj-lt"/>
                  </a:rPr>
                  <a:t> corresponding to confidence level 98% is 99</a:t>
                </a:r>
                <a:r>
                  <a:rPr lang="en-US" altLang="en-US" sz="2800" baseline="30000" dirty="0">
                    <a:solidFill>
                      <a:srgbClr val="0070C0"/>
                    </a:solidFill>
                    <a:latin typeface="+mj-lt"/>
                  </a:rPr>
                  <a:t>th</a:t>
                </a:r>
                <a:r>
                  <a:rPr lang="en-US" altLang="en-US" sz="2800" dirty="0">
                    <a:solidFill>
                      <a:srgbClr val="0070C0"/>
                    </a:solidFill>
                    <a:latin typeface="+mj-lt"/>
                  </a:rPr>
                  <a:t> cumulative of the standard normal table which is 2.33. </a:t>
                </a:r>
              </a:p>
              <a:p>
                <a:endParaRPr lang="en-US" altLang="en-US" sz="2800" dirty="0">
                  <a:solidFill>
                    <a:srgbClr val="0070C0"/>
                  </a:solidFill>
                  <a:latin typeface="+mj-lt"/>
                </a:endParaRPr>
              </a:p>
              <a:p>
                <a:r>
                  <a:rPr lang="en-US" altLang="en-US" sz="2800" dirty="0">
                    <a:solidFill>
                      <a:srgbClr val="0070C0"/>
                    </a:solidFill>
                    <a:latin typeface="+mj-lt"/>
                  </a:rPr>
                  <a:t>The margin of error is </a:t>
                </a:r>
              </a:p>
              <a:p>
                <a:pPr algn="ctr"/>
                <a14:m>
                  <m:oMath xmlns:m="http://schemas.openxmlformats.org/officeDocument/2006/math">
                    <m:r>
                      <a:rPr lang="en-CA" altLang="en-US" sz="2800" i="1">
                        <a:solidFill>
                          <a:srgbClr val="0070C0"/>
                        </a:solidFill>
                        <a:latin typeface="Cambria Math" panose="02040503050406030204" pitchFamily="18" charset="0"/>
                      </a:rPr>
                      <m:t>2.33×</m:t>
                    </m:r>
                    <m:f>
                      <m:fPr>
                        <m:ctrlPr>
                          <a:rPr lang="en-CA" altLang="en-US" sz="2800" i="1">
                            <a:solidFill>
                              <a:srgbClr val="0070C0"/>
                            </a:solidFill>
                            <a:latin typeface="Cambria Math" panose="02040503050406030204" pitchFamily="18" charset="0"/>
                          </a:rPr>
                        </m:ctrlPr>
                      </m:fPr>
                      <m:num>
                        <m:r>
                          <a:rPr lang="en-CA" altLang="en-US" sz="2800" i="1">
                            <a:solidFill>
                              <a:srgbClr val="0070C0"/>
                            </a:solidFill>
                            <a:latin typeface="Cambria Math" panose="02040503050406030204" pitchFamily="18" charset="0"/>
                          </a:rPr>
                          <m:t>𝜎</m:t>
                        </m:r>
                      </m:num>
                      <m:den>
                        <m:rad>
                          <m:radPr>
                            <m:degHide m:val="on"/>
                            <m:ctrlPr>
                              <a:rPr lang="en-CA" altLang="en-US" sz="2800" i="1">
                                <a:solidFill>
                                  <a:srgbClr val="0070C0"/>
                                </a:solidFill>
                                <a:latin typeface="Cambria Math" panose="02040503050406030204" pitchFamily="18" charset="0"/>
                              </a:rPr>
                            </m:ctrlPr>
                          </m:radPr>
                          <m:deg/>
                          <m:e>
                            <m:r>
                              <a:rPr lang="en-CA" altLang="en-US" sz="2800" i="1">
                                <a:solidFill>
                                  <a:srgbClr val="0070C0"/>
                                </a:solidFill>
                                <a:latin typeface="Cambria Math" panose="02040503050406030204" pitchFamily="18" charset="0"/>
                              </a:rPr>
                              <m:t>100</m:t>
                            </m:r>
                          </m:e>
                        </m:rad>
                      </m:den>
                    </m:f>
                    <m:r>
                      <a:rPr lang="en-CA" altLang="en-US" sz="2800" i="1">
                        <a:solidFill>
                          <a:srgbClr val="0070C0"/>
                        </a:solidFill>
                        <a:latin typeface="Cambria Math" panose="02040503050406030204" pitchFamily="18" charset="0"/>
                      </a:rPr>
                      <m:t>=1.165</m:t>
                    </m:r>
                  </m:oMath>
                </a14:m>
                <a:r>
                  <a:rPr lang="en-US" altLang="en-US" sz="2800" dirty="0">
                    <a:solidFill>
                      <a:srgbClr val="0070C0"/>
                    </a:solidFill>
                    <a:latin typeface="+mj-lt"/>
                  </a:rPr>
                  <a:t> </a:t>
                </a:r>
              </a:p>
              <a:p>
                <a:endParaRPr lang="en-US" dirty="0">
                  <a:solidFill>
                    <a:srgbClr val="000000"/>
                  </a:solidFill>
                  <a:latin typeface="STIX-Web"/>
                </a:endParaRPr>
              </a:p>
              <a:p>
                <a:endParaRPr lang="en-CA" dirty="0"/>
              </a:p>
            </p:txBody>
          </p:sp>
        </mc:Choice>
        <mc:Fallback xmlns="">
          <p:sp>
            <p:nvSpPr>
              <p:cNvPr id="6" name="TextBox 5">
                <a:extLst>
                  <a:ext uri="{FF2B5EF4-FFF2-40B4-BE49-F238E27FC236}">
                    <a16:creationId xmlns:a16="http://schemas.microsoft.com/office/drawing/2014/main" id="{7742FA71-8271-4010-B95C-172055FC7C9F}"/>
                  </a:ext>
                </a:extLst>
              </p:cNvPr>
              <p:cNvSpPr txBox="1">
                <a:spLocks noRot="1" noChangeAspect="1" noMove="1" noResize="1" noEditPoints="1" noAdjustHandles="1" noChangeArrowheads="1" noChangeShapeType="1" noTextEdit="1"/>
              </p:cNvSpPr>
              <p:nvPr/>
            </p:nvSpPr>
            <p:spPr>
              <a:xfrm>
                <a:off x="1990531" y="979715"/>
                <a:ext cx="8098971" cy="5985228"/>
              </a:xfrm>
              <a:prstGeom prst="rect">
                <a:avLst/>
              </a:prstGeom>
              <a:blipFill>
                <a:blip r:embed="rId2"/>
                <a:stretch>
                  <a:fillRect l="-1565" t="-1059"/>
                </a:stretch>
              </a:blipFill>
            </p:spPr>
            <p:txBody>
              <a:bodyPr/>
              <a:lstStyle/>
              <a:p>
                <a:r>
                  <a:rPr lang="en-US">
                    <a:noFill/>
                  </a:rPr>
                  <a:t> </a:t>
                </a:r>
              </a:p>
            </p:txBody>
          </p:sp>
        </mc:Fallback>
      </mc:AlternateContent>
    </p:spTree>
    <p:extLst>
      <p:ext uri="{BB962C8B-B14F-4D97-AF65-F5344CB8AC3E}">
        <p14:creationId xmlns:p14="http://schemas.microsoft.com/office/powerpoint/2010/main" val="1354587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0F6EB0-E2AE-4780-9FB1-E00786EC4A5D}"/>
              </a:ext>
            </a:extLst>
          </p:cNvPr>
          <p:cNvSpPr>
            <a:spLocks noGrp="1"/>
          </p:cNvSpPr>
          <p:nvPr>
            <p:ph idx="1"/>
          </p:nvPr>
        </p:nvSpPr>
        <p:spPr>
          <a:xfrm>
            <a:off x="1083365" y="513184"/>
            <a:ext cx="10108095" cy="5811416"/>
          </a:xfrm>
        </p:spPr>
        <p:txBody>
          <a:bodyPr/>
          <a:lstStyle/>
          <a:p>
            <a:r>
              <a:rPr lang="en-CA" b="1" dirty="0">
                <a:latin typeface="+mj-lt"/>
              </a:rPr>
              <a:t> Example: </a:t>
            </a:r>
            <a:r>
              <a:rPr lang="en-US" altLang="en-US" dirty="0">
                <a:solidFill>
                  <a:srgbClr val="000000"/>
                </a:solidFill>
                <a:latin typeface="STIX-Web"/>
              </a:rPr>
              <a:t>Suppose the population standard deviation is </a:t>
            </a:r>
            <a:r>
              <a:rPr lang="en-US" altLang="en-US" dirty="0">
                <a:solidFill>
                  <a:srgbClr val="000000"/>
                </a:solidFill>
                <a:latin typeface="STIXMathJax_Normal-italic"/>
              </a:rPr>
              <a:t>𝜎</a:t>
            </a:r>
            <a:r>
              <a:rPr lang="en-US" altLang="en-US" dirty="0">
                <a:solidFill>
                  <a:srgbClr val="000000"/>
                </a:solidFill>
                <a:latin typeface="STIXMathJax_Main"/>
              </a:rPr>
              <a:t>=5</a:t>
            </a:r>
            <a:r>
              <a:rPr lang="en-US" altLang="en-US" dirty="0">
                <a:solidFill>
                  <a:srgbClr val="000000"/>
                </a:solidFill>
                <a:latin typeface="STIX-Web"/>
              </a:rPr>
              <a:t> , an SRS of </a:t>
            </a:r>
            <a:r>
              <a:rPr lang="en-US" altLang="en-US" dirty="0">
                <a:solidFill>
                  <a:srgbClr val="000000"/>
                </a:solidFill>
                <a:latin typeface="STIXMathJax_Normal-italic"/>
              </a:rPr>
              <a:t>𝑛</a:t>
            </a:r>
            <a:r>
              <a:rPr lang="en-US" altLang="en-US" dirty="0">
                <a:solidFill>
                  <a:srgbClr val="000000"/>
                </a:solidFill>
                <a:latin typeface="STIXMathJax_Main"/>
              </a:rPr>
              <a:t>=100</a:t>
            </a:r>
            <a:r>
              <a:rPr lang="en-US" altLang="en-US" dirty="0">
                <a:solidFill>
                  <a:srgbClr val="000000"/>
                </a:solidFill>
                <a:latin typeface="STIX-Web"/>
              </a:rPr>
              <a:t> is obtained , and the confidence level is chosen to be 98%. The margin of error for estimating a mean </a:t>
            </a:r>
            <a:r>
              <a:rPr lang="en-US" altLang="en-US" dirty="0">
                <a:solidFill>
                  <a:srgbClr val="000000"/>
                </a:solidFill>
                <a:latin typeface="STIXMathJax_Normal-italic"/>
              </a:rPr>
              <a:t>𝜇</a:t>
            </a:r>
            <a:r>
              <a:rPr lang="en-US" altLang="en-US" dirty="0">
                <a:solidFill>
                  <a:srgbClr val="000000"/>
                </a:solidFill>
                <a:latin typeface="STIX-Web"/>
              </a:rPr>
              <a:t> is given by 1.165. What is the new sample size if we want to reduce the margin of error to 0.3883? </a:t>
            </a:r>
          </a:p>
        </p:txBody>
      </p:sp>
    </p:spTree>
    <p:extLst>
      <p:ext uri="{BB962C8B-B14F-4D97-AF65-F5344CB8AC3E}">
        <p14:creationId xmlns:p14="http://schemas.microsoft.com/office/powerpoint/2010/main" val="102019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0F6EB0-E2AE-4780-9FB1-E00786EC4A5D}"/>
                  </a:ext>
                </a:extLst>
              </p:cNvPr>
              <p:cNvSpPr>
                <a:spLocks noGrp="1"/>
              </p:cNvSpPr>
              <p:nvPr>
                <p:ph idx="1"/>
              </p:nvPr>
            </p:nvSpPr>
            <p:spPr>
              <a:xfrm>
                <a:off x="1083365" y="513184"/>
                <a:ext cx="10108095" cy="5811416"/>
              </a:xfrm>
            </p:spPr>
            <p:txBody>
              <a:bodyPr/>
              <a:lstStyle/>
              <a:p>
                <a:r>
                  <a:rPr lang="en-CA" b="1" dirty="0">
                    <a:latin typeface="+mj-lt"/>
                  </a:rPr>
                  <a:t> Example: </a:t>
                </a:r>
                <a:r>
                  <a:rPr lang="en-US" altLang="en-US" dirty="0">
                    <a:solidFill>
                      <a:srgbClr val="000000"/>
                    </a:solidFill>
                    <a:latin typeface="STIX-Web"/>
                  </a:rPr>
                  <a:t>Suppose the population standard deviation is </a:t>
                </a:r>
                <a:r>
                  <a:rPr lang="en-US" altLang="en-US" dirty="0">
                    <a:solidFill>
                      <a:srgbClr val="000000"/>
                    </a:solidFill>
                    <a:latin typeface="STIXMathJax_Normal-italic"/>
                  </a:rPr>
                  <a:t>𝜎</a:t>
                </a:r>
                <a:r>
                  <a:rPr lang="en-US" altLang="en-US" dirty="0">
                    <a:solidFill>
                      <a:srgbClr val="000000"/>
                    </a:solidFill>
                    <a:latin typeface="STIXMathJax_Main"/>
                  </a:rPr>
                  <a:t>=5</a:t>
                </a:r>
                <a:r>
                  <a:rPr lang="en-US" altLang="en-US" dirty="0">
                    <a:solidFill>
                      <a:srgbClr val="000000"/>
                    </a:solidFill>
                    <a:latin typeface="STIX-Web"/>
                  </a:rPr>
                  <a:t> , an SRS of </a:t>
                </a:r>
                <a:r>
                  <a:rPr lang="en-US" altLang="en-US" dirty="0">
                    <a:solidFill>
                      <a:srgbClr val="000000"/>
                    </a:solidFill>
                    <a:latin typeface="STIXMathJax_Normal-italic"/>
                  </a:rPr>
                  <a:t>𝑛</a:t>
                </a:r>
                <a:r>
                  <a:rPr lang="en-US" altLang="en-US" dirty="0">
                    <a:solidFill>
                      <a:srgbClr val="000000"/>
                    </a:solidFill>
                    <a:latin typeface="STIXMathJax_Main"/>
                  </a:rPr>
                  <a:t>=100</a:t>
                </a:r>
                <a:r>
                  <a:rPr lang="en-US" altLang="en-US" dirty="0">
                    <a:solidFill>
                      <a:srgbClr val="000000"/>
                    </a:solidFill>
                    <a:latin typeface="STIX-Web"/>
                  </a:rPr>
                  <a:t> is obtained , and the confidence level is chosen to be 98%. The margin of error for estimating a mean </a:t>
                </a:r>
                <a:r>
                  <a:rPr lang="en-US" altLang="en-US" dirty="0">
                    <a:solidFill>
                      <a:srgbClr val="000000"/>
                    </a:solidFill>
                    <a:latin typeface="STIXMathJax_Normal-italic"/>
                  </a:rPr>
                  <a:t>𝜇</a:t>
                </a:r>
                <a:r>
                  <a:rPr lang="en-US" altLang="en-US" dirty="0">
                    <a:solidFill>
                      <a:srgbClr val="000000"/>
                    </a:solidFill>
                    <a:latin typeface="STIX-Web"/>
                  </a:rPr>
                  <a:t> is given by 1.165. What is the new sample size if we want to reduce the margin of error to 0.3883? </a:t>
                </a:r>
              </a:p>
              <a:p>
                <a:pPr marL="0" indent="0">
                  <a:buNone/>
                </a:pPr>
                <a:r>
                  <a:rPr lang="en-US" dirty="0">
                    <a:solidFill>
                      <a:srgbClr val="0070C0"/>
                    </a:solidFill>
                    <a:latin typeface="STIX-Web"/>
                  </a:rPr>
                  <a:t>Solution:</a:t>
                </a:r>
              </a:p>
              <a:p>
                <a:pPr marL="0" indent="0">
                  <a:buNone/>
                </a:pPr>
                <a14:m>
                  <m:oMath xmlns:m="http://schemas.openxmlformats.org/officeDocument/2006/math">
                    <m:r>
                      <a:rPr lang="en-CA" b="0" i="1" smtClean="0">
                        <a:solidFill>
                          <a:srgbClr val="0070C0"/>
                        </a:solidFill>
                        <a:latin typeface="Cambria Math" panose="02040503050406030204" pitchFamily="18" charset="0"/>
                      </a:rPr>
                      <m:t> </m:t>
                    </m:r>
                    <m:sSup>
                      <m:sSupPr>
                        <m:ctrlPr>
                          <a:rPr lang="en-CA" b="0" i="1" smtClean="0">
                            <a:solidFill>
                              <a:srgbClr val="0070C0"/>
                            </a:solidFill>
                            <a:latin typeface="Cambria Math" panose="02040503050406030204" pitchFamily="18" charset="0"/>
                          </a:rPr>
                        </m:ctrlPr>
                      </m:sSupPr>
                      <m:e>
                        <m:r>
                          <a:rPr lang="en-CA" b="0" i="1" smtClean="0">
                            <a:solidFill>
                              <a:srgbClr val="0070C0"/>
                            </a:solidFill>
                            <a:latin typeface="Cambria Math" panose="02040503050406030204" pitchFamily="18" charset="0"/>
                          </a:rPr>
                          <m:t>𝑧</m:t>
                        </m:r>
                      </m:e>
                      <m:sup>
                        <m:r>
                          <a:rPr lang="en-CA" b="0" i="1" smtClean="0">
                            <a:solidFill>
                              <a:srgbClr val="0070C0"/>
                            </a:solidFill>
                            <a:latin typeface="Cambria Math" panose="02040503050406030204" pitchFamily="18" charset="0"/>
                          </a:rPr>
                          <m:t>∗</m:t>
                        </m:r>
                      </m:sup>
                    </m:sSup>
                    <m:f>
                      <m:fPr>
                        <m:ctrlPr>
                          <a:rPr lang="en-CA" b="0" i="1" smtClean="0">
                            <a:solidFill>
                              <a:srgbClr val="0070C0"/>
                            </a:solidFill>
                            <a:latin typeface="Cambria Math" panose="02040503050406030204" pitchFamily="18" charset="0"/>
                          </a:rPr>
                        </m:ctrlPr>
                      </m:fPr>
                      <m:num>
                        <m:r>
                          <a:rPr lang="en-CA" b="0" i="1" smtClean="0">
                            <a:solidFill>
                              <a:srgbClr val="0070C0"/>
                            </a:solidFill>
                            <a:latin typeface="Cambria Math" panose="02040503050406030204" pitchFamily="18" charset="0"/>
                            <a:ea typeface="Cambria Math" panose="02040503050406030204" pitchFamily="18" charset="0"/>
                          </a:rPr>
                          <m:t>𝜎</m:t>
                        </m:r>
                      </m:num>
                      <m:den>
                        <m:rad>
                          <m:radPr>
                            <m:degHide m:val="on"/>
                            <m:ctrlPr>
                              <a:rPr lang="en-CA" b="0" i="1" smtClean="0">
                                <a:solidFill>
                                  <a:srgbClr val="0070C0"/>
                                </a:solidFill>
                                <a:latin typeface="Cambria Math" panose="02040503050406030204" pitchFamily="18" charset="0"/>
                              </a:rPr>
                            </m:ctrlPr>
                          </m:radPr>
                          <m:deg/>
                          <m:e>
                            <m:sSub>
                              <m:sSubPr>
                                <m:ctrlPr>
                                  <a:rPr lang="en-CA" b="0" i="1" smtClean="0">
                                    <a:solidFill>
                                      <a:srgbClr val="0070C0"/>
                                    </a:solidFill>
                                    <a:latin typeface="Cambria Math" panose="02040503050406030204" pitchFamily="18" charset="0"/>
                                  </a:rPr>
                                </m:ctrlPr>
                              </m:sSubPr>
                              <m:e>
                                <m:r>
                                  <a:rPr lang="en-CA" b="0" i="1" smtClean="0">
                                    <a:solidFill>
                                      <a:srgbClr val="0070C0"/>
                                    </a:solidFill>
                                    <a:latin typeface="Cambria Math" panose="02040503050406030204" pitchFamily="18" charset="0"/>
                                  </a:rPr>
                                  <m:t>𝑛</m:t>
                                </m:r>
                              </m:e>
                              <m:sub>
                                <m:r>
                                  <a:rPr lang="en-CA" b="0" i="1" smtClean="0">
                                    <a:solidFill>
                                      <a:srgbClr val="0070C0"/>
                                    </a:solidFill>
                                    <a:latin typeface="Cambria Math" panose="02040503050406030204" pitchFamily="18" charset="0"/>
                                  </a:rPr>
                                  <m:t>𝑛𝑒𝑤</m:t>
                                </m:r>
                              </m:sub>
                            </m:sSub>
                          </m:e>
                        </m:rad>
                      </m:den>
                    </m:f>
                    <m:r>
                      <a:rPr lang="en-CA" i="1">
                        <a:solidFill>
                          <a:srgbClr val="0070C0"/>
                        </a:solidFill>
                        <a:latin typeface="Cambria Math" panose="02040503050406030204" pitchFamily="18" charset="0"/>
                      </a:rPr>
                      <m:t>=</m:t>
                    </m:r>
                    <m:r>
                      <a:rPr lang="en-CA" b="0" i="1" smtClean="0">
                        <a:solidFill>
                          <a:srgbClr val="0070C0"/>
                        </a:solidFill>
                        <a:latin typeface="Cambria Math" panose="02040503050406030204" pitchFamily="18" charset="0"/>
                      </a:rPr>
                      <m:t>0.</m:t>
                    </m:r>
                    <m:r>
                      <a:rPr lang="en-CA" i="1">
                        <a:solidFill>
                          <a:srgbClr val="0070C0"/>
                        </a:solidFill>
                        <a:latin typeface="Cambria Math" panose="02040503050406030204" pitchFamily="18" charset="0"/>
                      </a:rPr>
                      <m:t>3</m:t>
                    </m:r>
                    <m:r>
                      <a:rPr lang="en-CA" b="0" i="1" smtClean="0">
                        <a:solidFill>
                          <a:srgbClr val="0070C0"/>
                        </a:solidFill>
                        <a:latin typeface="Cambria Math" panose="02040503050406030204" pitchFamily="18" charset="0"/>
                      </a:rPr>
                      <m:t>883 →2.33</m:t>
                    </m:r>
                    <m:f>
                      <m:fPr>
                        <m:ctrlPr>
                          <a:rPr lang="en-CA" b="0" i="1" smtClean="0">
                            <a:solidFill>
                              <a:srgbClr val="0070C0"/>
                            </a:solidFill>
                            <a:latin typeface="Cambria Math" panose="02040503050406030204" pitchFamily="18" charset="0"/>
                          </a:rPr>
                        </m:ctrlPr>
                      </m:fPr>
                      <m:num>
                        <m:r>
                          <a:rPr lang="en-CA" b="0" i="1" smtClean="0">
                            <a:solidFill>
                              <a:srgbClr val="0070C0"/>
                            </a:solidFill>
                            <a:latin typeface="Cambria Math" panose="02040503050406030204" pitchFamily="18" charset="0"/>
                          </a:rPr>
                          <m:t>5</m:t>
                        </m:r>
                      </m:num>
                      <m:den>
                        <m:r>
                          <a:rPr lang="en-CA" b="0" i="1" smtClean="0">
                            <a:solidFill>
                              <a:srgbClr val="0070C0"/>
                            </a:solidFill>
                            <a:latin typeface="Cambria Math" panose="02040503050406030204" pitchFamily="18" charset="0"/>
                          </a:rPr>
                          <m:t>0.3883</m:t>
                        </m:r>
                      </m:den>
                    </m:f>
                    <m:r>
                      <a:rPr lang="en-CA" b="0" i="1" smtClean="0">
                        <a:solidFill>
                          <a:srgbClr val="0070C0"/>
                        </a:solidFill>
                        <a:latin typeface="Cambria Math" panose="02040503050406030204" pitchFamily="18" charset="0"/>
                        <a:ea typeface="Cambria Math" panose="02040503050406030204" pitchFamily="18" charset="0"/>
                      </a:rPr>
                      <m:t>=</m:t>
                    </m:r>
                    <m:rad>
                      <m:radPr>
                        <m:degHide m:val="on"/>
                        <m:ctrlPr>
                          <a:rPr lang="en-CA" b="0" i="1" smtClean="0">
                            <a:solidFill>
                              <a:srgbClr val="0070C0"/>
                            </a:solidFill>
                            <a:latin typeface="Cambria Math" panose="02040503050406030204" pitchFamily="18" charset="0"/>
                            <a:ea typeface="Cambria Math" panose="02040503050406030204" pitchFamily="18" charset="0"/>
                          </a:rPr>
                        </m:ctrlPr>
                      </m:radPr>
                      <m:deg/>
                      <m:e>
                        <m:sSub>
                          <m:sSubPr>
                            <m:ctrlPr>
                              <a:rPr lang="en-CA" b="0" i="1" smtClean="0">
                                <a:solidFill>
                                  <a:srgbClr val="0070C0"/>
                                </a:solidFill>
                                <a:latin typeface="Cambria Math" panose="02040503050406030204" pitchFamily="18" charset="0"/>
                                <a:ea typeface="Cambria Math" panose="02040503050406030204" pitchFamily="18" charset="0"/>
                              </a:rPr>
                            </m:ctrlPr>
                          </m:sSubPr>
                          <m:e>
                            <m:r>
                              <a:rPr lang="en-CA" b="0" i="1" smtClean="0">
                                <a:solidFill>
                                  <a:srgbClr val="0070C0"/>
                                </a:solidFill>
                                <a:latin typeface="Cambria Math" panose="02040503050406030204" pitchFamily="18" charset="0"/>
                                <a:ea typeface="Cambria Math" panose="02040503050406030204" pitchFamily="18" charset="0"/>
                              </a:rPr>
                              <m:t>𝑛</m:t>
                            </m:r>
                          </m:e>
                          <m:sub>
                            <m:r>
                              <a:rPr lang="en-CA" b="0" i="1" smtClean="0">
                                <a:solidFill>
                                  <a:srgbClr val="0070C0"/>
                                </a:solidFill>
                                <a:latin typeface="Cambria Math" panose="02040503050406030204" pitchFamily="18" charset="0"/>
                                <a:ea typeface="Cambria Math" panose="02040503050406030204" pitchFamily="18" charset="0"/>
                              </a:rPr>
                              <m:t>𝑛𝑒𝑤</m:t>
                            </m:r>
                          </m:sub>
                        </m:sSub>
                      </m:e>
                    </m:rad>
                    <m:r>
                      <a:rPr lang="en-CA" b="0" i="1" smtClean="0">
                        <a:solidFill>
                          <a:srgbClr val="0070C0"/>
                        </a:solidFill>
                        <a:latin typeface="Cambria Math" panose="02040503050406030204" pitchFamily="18" charset="0"/>
                        <a:ea typeface="Cambria Math" panose="02040503050406030204" pitchFamily="18" charset="0"/>
                      </a:rPr>
                      <m:t>→</m:t>
                    </m:r>
                    <m:sSup>
                      <m:sSupPr>
                        <m:ctrlPr>
                          <a:rPr lang="en-CA" b="0" i="1" smtClean="0">
                            <a:solidFill>
                              <a:srgbClr val="0070C0"/>
                            </a:solidFill>
                            <a:latin typeface="Cambria Math" panose="02040503050406030204" pitchFamily="18" charset="0"/>
                            <a:ea typeface="Cambria Math" panose="02040503050406030204" pitchFamily="18" charset="0"/>
                          </a:rPr>
                        </m:ctrlPr>
                      </m:sSupPr>
                      <m:e>
                        <m:r>
                          <a:rPr lang="en-CA" b="0" i="1" smtClean="0">
                            <a:solidFill>
                              <a:srgbClr val="0070C0"/>
                            </a:solidFill>
                            <a:latin typeface="Cambria Math" panose="02040503050406030204" pitchFamily="18" charset="0"/>
                            <a:ea typeface="Cambria Math" panose="02040503050406030204" pitchFamily="18" charset="0"/>
                          </a:rPr>
                          <m:t>30</m:t>
                        </m:r>
                      </m:e>
                      <m:sup>
                        <m:r>
                          <a:rPr lang="en-CA" b="0" i="1" smtClean="0">
                            <a:solidFill>
                              <a:srgbClr val="0070C0"/>
                            </a:solidFill>
                            <a:latin typeface="Cambria Math" panose="02040503050406030204" pitchFamily="18" charset="0"/>
                            <a:ea typeface="Cambria Math" panose="02040503050406030204" pitchFamily="18" charset="0"/>
                          </a:rPr>
                          <m:t>2 </m:t>
                        </m:r>
                      </m:sup>
                    </m:sSup>
                    <m:r>
                      <a:rPr lang="en-CA" b="0" i="1" smtClean="0">
                        <a:solidFill>
                          <a:srgbClr val="0070C0"/>
                        </a:solidFill>
                        <a:latin typeface="Cambria Math" panose="02040503050406030204" pitchFamily="18" charset="0"/>
                        <a:ea typeface="Cambria Math" panose="02040503050406030204" pitchFamily="18" charset="0"/>
                      </a:rPr>
                      <m:t>=</m:t>
                    </m:r>
                    <m:sSub>
                      <m:sSubPr>
                        <m:ctrlPr>
                          <a:rPr lang="en-CA" b="0" i="1" smtClean="0">
                            <a:solidFill>
                              <a:srgbClr val="0070C0"/>
                            </a:solidFill>
                            <a:latin typeface="Cambria Math" panose="02040503050406030204" pitchFamily="18" charset="0"/>
                            <a:ea typeface="Cambria Math" panose="02040503050406030204" pitchFamily="18" charset="0"/>
                          </a:rPr>
                        </m:ctrlPr>
                      </m:sSubPr>
                      <m:e>
                        <m:r>
                          <a:rPr lang="en-CA" b="0" i="1" smtClean="0">
                            <a:solidFill>
                              <a:srgbClr val="0070C0"/>
                            </a:solidFill>
                            <a:latin typeface="Cambria Math" panose="02040503050406030204" pitchFamily="18" charset="0"/>
                            <a:ea typeface="Cambria Math" panose="02040503050406030204" pitchFamily="18" charset="0"/>
                          </a:rPr>
                          <m:t>𝑛</m:t>
                        </m:r>
                      </m:e>
                      <m:sub>
                        <m:r>
                          <a:rPr lang="en-CA" b="0" i="1" smtClean="0">
                            <a:solidFill>
                              <a:srgbClr val="0070C0"/>
                            </a:solidFill>
                            <a:latin typeface="Cambria Math" panose="02040503050406030204" pitchFamily="18" charset="0"/>
                            <a:ea typeface="Cambria Math" panose="02040503050406030204" pitchFamily="18" charset="0"/>
                          </a:rPr>
                          <m:t>𝑛𝑒𝑤</m:t>
                        </m:r>
                      </m:sub>
                    </m:sSub>
                  </m:oMath>
                </a14:m>
                <a:r>
                  <a:rPr lang="en-CA" dirty="0">
                    <a:solidFill>
                      <a:srgbClr val="0070C0"/>
                    </a:solidFill>
                  </a:rPr>
                  <a:t>  </a:t>
                </a:r>
              </a:p>
              <a:p>
                <a:pPr marL="0" indent="0" algn="ctr">
                  <a:buNone/>
                </a:pPr>
                <a:r>
                  <a:rPr lang="en-CA" dirty="0">
                    <a:solidFill>
                      <a:srgbClr val="0070C0"/>
                    </a:solidFill>
                  </a:rPr>
                  <a:t>So, </a:t>
                </a:r>
                <a14:m>
                  <m:oMath xmlns:m="http://schemas.openxmlformats.org/officeDocument/2006/math">
                    <m:sSub>
                      <m:sSubPr>
                        <m:ctrlPr>
                          <a:rPr lang="en-CA" i="1" dirty="0" smtClean="0">
                            <a:solidFill>
                              <a:srgbClr val="0070C0"/>
                            </a:solidFill>
                            <a:latin typeface="Cambria Math" panose="02040503050406030204" pitchFamily="18" charset="0"/>
                          </a:rPr>
                        </m:ctrlPr>
                      </m:sSubPr>
                      <m:e>
                        <m:r>
                          <a:rPr lang="en-CA" i="1" dirty="0" smtClean="0">
                            <a:solidFill>
                              <a:srgbClr val="0070C0"/>
                            </a:solidFill>
                            <a:latin typeface="Cambria Math" panose="02040503050406030204" pitchFamily="18" charset="0"/>
                          </a:rPr>
                          <m:t>𝑛</m:t>
                        </m:r>
                      </m:e>
                      <m:sub>
                        <m:r>
                          <a:rPr lang="en-CA" i="1" dirty="0" smtClean="0">
                            <a:solidFill>
                              <a:srgbClr val="0070C0"/>
                            </a:solidFill>
                            <a:latin typeface="Cambria Math" panose="02040503050406030204" pitchFamily="18" charset="0"/>
                          </a:rPr>
                          <m:t>𝑛𝑒𝑤</m:t>
                        </m:r>
                      </m:sub>
                    </m:sSub>
                    <m:r>
                      <a:rPr lang="en-CA" i="1" dirty="0">
                        <a:solidFill>
                          <a:srgbClr val="0070C0"/>
                        </a:solidFill>
                        <a:latin typeface="Cambria Math" panose="02040503050406030204" pitchFamily="18" charset="0"/>
                      </a:rPr>
                      <m:t> </m:t>
                    </m:r>
                    <m:r>
                      <a:rPr lang="en-CA" i="1" dirty="0" smtClean="0">
                        <a:solidFill>
                          <a:srgbClr val="0070C0"/>
                        </a:solidFill>
                        <a:latin typeface="Cambria Math" panose="02040503050406030204" pitchFamily="18" charset="0"/>
                      </a:rPr>
                      <m:t>=</m:t>
                    </m:r>
                    <m:r>
                      <a:rPr lang="en-CA" i="1" dirty="0">
                        <a:solidFill>
                          <a:srgbClr val="0070C0"/>
                        </a:solidFill>
                        <a:latin typeface="Cambria Math" panose="02040503050406030204" pitchFamily="18" charset="0"/>
                      </a:rPr>
                      <m:t> </m:t>
                    </m:r>
                    <m:r>
                      <a:rPr lang="en-CA" i="1" dirty="0" smtClean="0">
                        <a:solidFill>
                          <a:srgbClr val="0070C0"/>
                        </a:solidFill>
                        <a:latin typeface="Cambria Math" panose="02040503050406030204" pitchFamily="18" charset="0"/>
                      </a:rPr>
                      <m:t>900</m:t>
                    </m:r>
                  </m:oMath>
                </a14:m>
                <a:endParaRPr lang="en-CA" dirty="0">
                  <a:solidFill>
                    <a:srgbClr val="0070C0"/>
                  </a:solidFill>
                </a:endParaRPr>
              </a:p>
            </p:txBody>
          </p:sp>
        </mc:Choice>
        <mc:Fallback xmlns="">
          <p:sp>
            <p:nvSpPr>
              <p:cNvPr id="3" name="Content Placeholder 2">
                <a:extLst>
                  <a:ext uri="{FF2B5EF4-FFF2-40B4-BE49-F238E27FC236}">
                    <a16:creationId xmlns:a16="http://schemas.microsoft.com/office/drawing/2014/main" id="{7E0F6EB0-E2AE-4780-9FB1-E00786EC4A5D}"/>
                  </a:ext>
                </a:extLst>
              </p:cNvPr>
              <p:cNvSpPr>
                <a:spLocks noGrp="1" noRot="1" noChangeAspect="1" noMove="1" noResize="1" noEditPoints="1" noAdjustHandles="1" noChangeArrowheads="1" noChangeShapeType="1" noTextEdit="1"/>
              </p:cNvSpPr>
              <p:nvPr>
                <p:ph idx="1"/>
              </p:nvPr>
            </p:nvSpPr>
            <p:spPr>
              <a:xfrm>
                <a:off x="1083365" y="513184"/>
                <a:ext cx="10108095" cy="5811416"/>
              </a:xfrm>
              <a:blipFill>
                <a:blip r:embed="rId2"/>
                <a:stretch>
                  <a:fillRect l="-1255" t="-1961" r="-753"/>
                </a:stretch>
              </a:blipFill>
            </p:spPr>
            <p:txBody>
              <a:bodyPr/>
              <a:lstStyle/>
              <a:p>
                <a:r>
                  <a:rPr lang="en-US">
                    <a:noFill/>
                  </a:rPr>
                  <a:t> </a:t>
                </a:r>
              </a:p>
            </p:txBody>
          </p:sp>
        </mc:Fallback>
      </mc:AlternateContent>
    </p:spTree>
    <p:extLst>
      <p:ext uri="{BB962C8B-B14F-4D97-AF65-F5344CB8AC3E}">
        <p14:creationId xmlns:p14="http://schemas.microsoft.com/office/powerpoint/2010/main" val="3949879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CD2862-2DC8-4BB7-948A-18A82AFEA5DE}"/>
              </a:ext>
            </a:extLst>
          </p:cNvPr>
          <p:cNvSpPr>
            <a:spLocks noGrp="1"/>
          </p:cNvSpPr>
          <p:nvPr>
            <p:ph idx="1"/>
          </p:nvPr>
        </p:nvSpPr>
        <p:spPr>
          <a:xfrm>
            <a:off x="1075038" y="354564"/>
            <a:ext cx="10157254" cy="5970037"/>
          </a:xfrm>
        </p:spPr>
        <p:txBody>
          <a:bodyPr/>
          <a:lstStyle/>
          <a:p>
            <a:r>
              <a:rPr lang="en-CA" dirty="0"/>
              <a:t>Example: </a:t>
            </a:r>
            <a:r>
              <a:rPr lang="en-US" altLang="en-US" dirty="0">
                <a:solidFill>
                  <a:srgbClr val="000000"/>
                </a:solidFill>
                <a:latin typeface="STIX-Web"/>
              </a:rPr>
              <a:t>An SRS of size </a:t>
            </a:r>
            <a:r>
              <a:rPr lang="en-US" altLang="en-US" dirty="0">
                <a:solidFill>
                  <a:srgbClr val="000000"/>
                </a:solidFill>
                <a:latin typeface="STIXMathJax_Normal-italic"/>
              </a:rPr>
              <a:t>𝑛</a:t>
            </a:r>
            <a:r>
              <a:rPr lang="en-US" altLang="en-US" sz="1400" dirty="0">
                <a:solidFill>
                  <a:srgbClr val="000000"/>
                </a:solidFill>
                <a:latin typeface="STIXMathJax_Main"/>
              </a:rPr>
              <a:t>0</a:t>
            </a:r>
            <a:r>
              <a:rPr lang="en-US" altLang="en-US" dirty="0">
                <a:solidFill>
                  <a:srgbClr val="000000"/>
                </a:solidFill>
                <a:latin typeface="STIX-Web"/>
              </a:rPr>
              <a:t> was taken to estimate mean body mass index (BMI) for girls between 13 and 19 years of age. The 95% confidence interval obtained</a:t>
            </a:r>
            <a:r>
              <a:rPr lang="en-CA" dirty="0"/>
              <a:t> </a:t>
            </a:r>
            <a:r>
              <a:rPr lang="en-US" altLang="en-US" dirty="0">
                <a:solidFill>
                  <a:srgbClr val="000000"/>
                </a:solidFill>
                <a:latin typeface="STIX-Web"/>
              </a:rPr>
              <a:t>had the lower limit 19.5 and upper limit 26.3. Which statement is not true?</a:t>
            </a:r>
          </a:p>
          <a:p>
            <a:pPr marL="0" indent="0">
              <a:buNone/>
            </a:pPr>
            <a:endParaRPr lang="en-US" altLang="en-US" dirty="0">
              <a:solidFill>
                <a:srgbClr val="000000"/>
              </a:solidFill>
              <a:latin typeface="STIX-Web"/>
            </a:endParaRPr>
          </a:p>
          <a:p>
            <a:pPr marL="514350" indent="-514350">
              <a:buFont typeface="+mj-lt"/>
              <a:buAutoNum type="alphaLcParenR"/>
            </a:pPr>
            <a:r>
              <a:rPr lang="en-US" dirty="0"/>
              <a:t>The margin of error is 3.4.</a:t>
            </a:r>
          </a:p>
          <a:p>
            <a:pPr marL="514350" indent="-514350">
              <a:buFont typeface="+mj-lt"/>
              <a:buAutoNum type="alphaLcParenR"/>
            </a:pPr>
            <a:r>
              <a:rPr lang="en-US" altLang="en-US" dirty="0">
                <a:solidFill>
                  <a:srgbClr val="000000"/>
                </a:solidFill>
                <a:latin typeface="STIX-Web"/>
              </a:rPr>
              <a:t>The value z∗ in the margin of error is 1.96</a:t>
            </a:r>
          </a:p>
          <a:p>
            <a:pPr marL="514350" indent="-514350">
              <a:buFont typeface="+mj-lt"/>
              <a:buAutoNum type="alphaLcParenR"/>
            </a:pPr>
            <a:r>
              <a:rPr lang="en-US" altLang="en-US" dirty="0">
                <a:solidFill>
                  <a:srgbClr val="000000"/>
                </a:solidFill>
                <a:latin typeface="STIX-Web"/>
              </a:rPr>
              <a:t>A total of 95% of all SRS of size </a:t>
            </a:r>
            <a:r>
              <a:rPr lang="en-US" altLang="en-US" dirty="0">
                <a:solidFill>
                  <a:srgbClr val="000000"/>
                </a:solidFill>
                <a:latin typeface="STIXMathJax_Normal-italic"/>
              </a:rPr>
              <a:t>𝑛</a:t>
            </a:r>
            <a:r>
              <a:rPr lang="en-US" altLang="en-US" sz="1400" dirty="0">
                <a:solidFill>
                  <a:srgbClr val="000000"/>
                </a:solidFill>
                <a:latin typeface="STIXMathJax_Main"/>
              </a:rPr>
              <a:t>0</a:t>
            </a:r>
            <a:r>
              <a:rPr lang="en-US" altLang="en-US" dirty="0">
                <a:solidFill>
                  <a:srgbClr val="000000"/>
                </a:solidFill>
                <a:latin typeface="STIX-Web"/>
              </a:rPr>
              <a:t> contain the true mean BMI</a:t>
            </a:r>
          </a:p>
          <a:p>
            <a:pPr marL="514350" indent="-514350">
              <a:buFont typeface="+mj-lt"/>
              <a:buAutoNum type="alphaLcParenR"/>
            </a:pPr>
            <a:r>
              <a:rPr lang="en-US" dirty="0"/>
              <a:t>A total of 95% of all teenage girls have BMI between 19.5 and 26.3.</a:t>
            </a:r>
          </a:p>
          <a:p>
            <a:pPr marL="0" indent="0">
              <a:buNone/>
            </a:pPr>
            <a:endParaRPr lang="en-US" dirty="0"/>
          </a:p>
          <a:p>
            <a:pPr marL="514350" indent="-514350">
              <a:buFont typeface="+mj-lt"/>
              <a:buAutoNum type="alphaLcParenR"/>
            </a:pPr>
            <a:endParaRPr lang="en-US" dirty="0"/>
          </a:p>
          <a:p>
            <a:pPr marL="514350" indent="-514350">
              <a:buFont typeface="+mj-lt"/>
              <a:buAutoNum type="alphaLcParenR"/>
            </a:pPr>
            <a:endParaRPr lang="en-CA" dirty="0"/>
          </a:p>
        </p:txBody>
      </p:sp>
    </p:spTree>
    <p:extLst>
      <p:ext uri="{BB962C8B-B14F-4D97-AF65-F5344CB8AC3E}">
        <p14:creationId xmlns:p14="http://schemas.microsoft.com/office/powerpoint/2010/main" val="3625278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CD2862-2DC8-4BB7-948A-18A82AFEA5DE}"/>
              </a:ext>
            </a:extLst>
          </p:cNvPr>
          <p:cNvSpPr>
            <a:spLocks noGrp="1"/>
          </p:cNvSpPr>
          <p:nvPr>
            <p:ph idx="1"/>
          </p:nvPr>
        </p:nvSpPr>
        <p:spPr>
          <a:xfrm>
            <a:off x="1075038" y="354564"/>
            <a:ext cx="10157254" cy="5970037"/>
          </a:xfrm>
        </p:spPr>
        <p:txBody>
          <a:bodyPr/>
          <a:lstStyle/>
          <a:p>
            <a:r>
              <a:rPr lang="en-CA" dirty="0"/>
              <a:t>Example: </a:t>
            </a:r>
            <a:r>
              <a:rPr lang="en-US" altLang="en-US" dirty="0">
                <a:solidFill>
                  <a:srgbClr val="000000"/>
                </a:solidFill>
                <a:latin typeface="STIX-Web"/>
              </a:rPr>
              <a:t>An SRS of size </a:t>
            </a:r>
            <a:r>
              <a:rPr lang="en-US" altLang="en-US" dirty="0">
                <a:solidFill>
                  <a:srgbClr val="000000"/>
                </a:solidFill>
                <a:latin typeface="STIXMathJax_Normal-italic"/>
              </a:rPr>
              <a:t>𝑛</a:t>
            </a:r>
            <a:r>
              <a:rPr lang="en-US" altLang="en-US" sz="1400" dirty="0">
                <a:solidFill>
                  <a:srgbClr val="000000"/>
                </a:solidFill>
                <a:latin typeface="STIXMathJax_Main"/>
              </a:rPr>
              <a:t>0</a:t>
            </a:r>
            <a:r>
              <a:rPr lang="en-US" altLang="en-US" dirty="0">
                <a:solidFill>
                  <a:srgbClr val="000000"/>
                </a:solidFill>
                <a:latin typeface="STIX-Web"/>
              </a:rPr>
              <a:t> was taken to estimate mean body mass index (BMI) for girls between 13 and 19 years of age. The 95% confidence interval obtained</a:t>
            </a:r>
            <a:r>
              <a:rPr lang="en-CA" dirty="0"/>
              <a:t> </a:t>
            </a:r>
            <a:r>
              <a:rPr lang="en-US" altLang="en-US" dirty="0">
                <a:solidFill>
                  <a:srgbClr val="000000"/>
                </a:solidFill>
                <a:latin typeface="STIX-Web"/>
              </a:rPr>
              <a:t>had the lower limit 19.5 and upper limit 26.3. Which statement is not true?</a:t>
            </a:r>
          </a:p>
          <a:p>
            <a:pPr marL="0" indent="0">
              <a:buNone/>
            </a:pPr>
            <a:endParaRPr lang="en-US" altLang="en-US" dirty="0">
              <a:solidFill>
                <a:srgbClr val="000000"/>
              </a:solidFill>
              <a:latin typeface="STIX-Web"/>
            </a:endParaRPr>
          </a:p>
          <a:p>
            <a:pPr marL="514350" indent="-514350">
              <a:buFont typeface="+mj-lt"/>
              <a:buAutoNum type="alphaLcParenR"/>
            </a:pPr>
            <a:r>
              <a:rPr lang="en-US" dirty="0"/>
              <a:t>The margin of error is 3.4.</a:t>
            </a:r>
          </a:p>
          <a:p>
            <a:pPr marL="514350" indent="-514350">
              <a:buFont typeface="+mj-lt"/>
              <a:buAutoNum type="alphaLcParenR"/>
            </a:pPr>
            <a:r>
              <a:rPr lang="en-US" altLang="en-US" dirty="0">
                <a:solidFill>
                  <a:srgbClr val="000000"/>
                </a:solidFill>
                <a:latin typeface="STIX-Web"/>
              </a:rPr>
              <a:t>The value z∗ in the margin of error is 1.96</a:t>
            </a:r>
          </a:p>
          <a:p>
            <a:pPr marL="514350" indent="-514350">
              <a:buFont typeface="+mj-lt"/>
              <a:buAutoNum type="alphaLcParenR"/>
            </a:pPr>
            <a:r>
              <a:rPr lang="en-US" altLang="en-US" dirty="0">
                <a:solidFill>
                  <a:srgbClr val="000000"/>
                </a:solidFill>
                <a:latin typeface="STIX-Web"/>
              </a:rPr>
              <a:t>A total of 95% of all SRS of size </a:t>
            </a:r>
            <a:r>
              <a:rPr lang="en-US" altLang="en-US" dirty="0">
                <a:solidFill>
                  <a:srgbClr val="000000"/>
                </a:solidFill>
                <a:latin typeface="STIXMathJax_Normal-italic"/>
              </a:rPr>
              <a:t>𝑛</a:t>
            </a:r>
            <a:r>
              <a:rPr lang="en-US" altLang="en-US" sz="1400" dirty="0">
                <a:solidFill>
                  <a:srgbClr val="000000"/>
                </a:solidFill>
                <a:latin typeface="STIXMathJax_Main"/>
              </a:rPr>
              <a:t>0</a:t>
            </a:r>
            <a:r>
              <a:rPr lang="en-US" altLang="en-US" dirty="0">
                <a:solidFill>
                  <a:srgbClr val="000000"/>
                </a:solidFill>
                <a:latin typeface="STIX-Web"/>
              </a:rPr>
              <a:t> contain the true mean BMI</a:t>
            </a:r>
          </a:p>
          <a:p>
            <a:pPr marL="514350" indent="-514350">
              <a:buFont typeface="+mj-lt"/>
              <a:buAutoNum type="alphaLcParenR"/>
            </a:pPr>
            <a:r>
              <a:rPr lang="en-US" dirty="0"/>
              <a:t>A total of 95% of all teenage girls have BMI between 19.5 and 26.3.</a:t>
            </a:r>
          </a:p>
          <a:p>
            <a:pPr marL="0" indent="0">
              <a:buNone/>
            </a:pPr>
            <a:endParaRPr lang="en-US" dirty="0"/>
          </a:p>
          <a:p>
            <a:pPr marL="514350" indent="-514350">
              <a:buFont typeface="+mj-lt"/>
              <a:buAutoNum type="alphaLcParenR"/>
            </a:pPr>
            <a:endParaRPr lang="en-CA" dirty="0"/>
          </a:p>
        </p:txBody>
      </p:sp>
      <p:sp>
        <p:nvSpPr>
          <p:cNvPr id="2" name="TextBox 1">
            <a:extLst>
              <a:ext uri="{FF2B5EF4-FFF2-40B4-BE49-F238E27FC236}">
                <a16:creationId xmlns:a16="http://schemas.microsoft.com/office/drawing/2014/main" id="{E98626B4-BDCC-8B4B-BCBB-DB74B325FD21}"/>
              </a:ext>
            </a:extLst>
          </p:cNvPr>
          <p:cNvSpPr txBox="1"/>
          <p:nvPr/>
        </p:nvSpPr>
        <p:spPr>
          <a:xfrm>
            <a:off x="271849" y="5029200"/>
            <a:ext cx="6570645" cy="2031325"/>
          </a:xfrm>
          <a:prstGeom prst="rect">
            <a:avLst/>
          </a:prstGeom>
          <a:noFill/>
        </p:spPr>
        <p:txBody>
          <a:bodyPr wrap="none" rtlCol="0">
            <a:spAutoFit/>
          </a:bodyPr>
          <a:lstStyle/>
          <a:p>
            <a:r>
              <a:rPr lang="en-US" dirty="0">
                <a:solidFill>
                  <a:srgbClr val="0070C0"/>
                </a:solidFill>
              </a:rPr>
              <a:t>Solution:</a:t>
            </a:r>
          </a:p>
          <a:p>
            <a:pPr marL="342900" indent="-342900">
              <a:buAutoNum type="alphaLcParenR"/>
            </a:pPr>
            <a:r>
              <a:rPr lang="en-US" dirty="0">
                <a:solidFill>
                  <a:srgbClr val="0070C0"/>
                </a:solidFill>
              </a:rPr>
              <a:t>True because interval is symmetric: 26.3-19.5 = 6.8/2 = 3.4</a:t>
            </a:r>
          </a:p>
          <a:p>
            <a:pPr marL="342900" indent="-342900">
              <a:buAutoNum type="alphaLcParenR"/>
            </a:pPr>
            <a:r>
              <a:rPr lang="en-US" dirty="0">
                <a:solidFill>
                  <a:srgbClr val="0070C0"/>
                </a:solidFill>
              </a:rPr>
              <a:t>True because it is a 95% confidence interval, so z* must be 1.96</a:t>
            </a:r>
          </a:p>
          <a:p>
            <a:pPr marL="342900" indent="-342900">
              <a:buAutoNum type="alphaLcParenR"/>
            </a:pPr>
            <a:r>
              <a:rPr lang="en-US" dirty="0">
                <a:solidFill>
                  <a:srgbClr val="0070C0"/>
                </a:solidFill>
              </a:rPr>
              <a:t>True, that’s what we mean by 95% confidence.</a:t>
            </a:r>
          </a:p>
          <a:p>
            <a:pPr marL="342900" indent="-342900">
              <a:buAutoNum type="alphaLcParenR"/>
            </a:pPr>
            <a:r>
              <a:rPr lang="en-US" dirty="0">
                <a:solidFill>
                  <a:srgbClr val="0070C0"/>
                </a:solidFill>
              </a:rPr>
              <a:t>Not true, that is not what we mean by a 95% confidence interval.</a:t>
            </a:r>
          </a:p>
          <a:p>
            <a:pPr marL="342900" indent="-342900">
              <a:buAutoNum type="alphaLcParenR"/>
            </a:pPr>
            <a:endParaRPr lang="en-US" dirty="0"/>
          </a:p>
          <a:p>
            <a:endParaRPr lang="en-US" dirty="0"/>
          </a:p>
        </p:txBody>
      </p:sp>
      <p:sp>
        <p:nvSpPr>
          <p:cNvPr id="5" name="TextBox 4">
            <a:extLst>
              <a:ext uri="{FF2B5EF4-FFF2-40B4-BE49-F238E27FC236}">
                <a16:creationId xmlns:a16="http://schemas.microsoft.com/office/drawing/2014/main" id="{D31EE7EB-8D4F-F94D-93F7-8A588511ABBC}"/>
              </a:ext>
            </a:extLst>
          </p:cNvPr>
          <p:cNvSpPr txBox="1"/>
          <p:nvPr/>
        </p:nvSpPr>
        <p:spPr>
          <a:xfrm>
            <a:off x="7464451" y="4549676"/>
            <a:ext cx="4571030" cy="2031325"/>
          </a:xfrm>
          <a:prstGeom prst="rect">
            <a:avLst/>
          </a:prstGeom>
          <a:noFill/>
          <a:ln w="22225">
            <a:solidFill>
              <a:srgbClr val="FF0000"/>
            </a:solidFill>
          </a:ln>
        </p:spPr>
        <p:txBody>
          <a:bodyPr wrap="square" rtlCol="0">
            <a:spAutoFit/>
          </a:bodyPr>
          <a:lstStyle/>
          <a:p>
            <a:r>
              <a:rPr lang="en-US" b="1" i="1" dirty="0"/>
              <a:t>Important: </a:t>
            </a:r>
            <a:r>
              <a:rPr lang="en-US" i="1" dirty="0"/>
              <a:t>what does it mean to have a 95% confidence in this interval?</a:t>
            </a:r>
          </a:p>
          <a:p>
            <a:r>
              <a:rPr lang="en-CA" dirty="0"/>
              <a:t>95% confidence means that this interval was produced using a process for which, in the long run, 95% of all samples of the same size give an interval that contains the actual mean BMI </a:t>
            </a:r>
            <a:r>
              <a:rPr lang="en-US" altLang="en-US" dirty="0">
                <a:solidFill>
                  <a:srgbClr val="000000"/>
                </a:solidFill>
                <a:latin typeface="STIX-Web"/>
              </a:rPr>
              <a:t>for girls between 13 and 19 years of age.</a:t>
            </a:r>
            <a:endParaRPr lang="en-CA" dirty="0"/>
          </a:p>
        </p:txBody>
      </p:sp>
    </p:spTree>
    <p:extLst>
      <p:ext uri="{BB962C8B-B14F-4D97-AF65-F5344CB8AC3E}">
        <p14:creationId xmlns:p14="http://schemas.microsoft.com/office/powerpoint/2010/main" val="680294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F388D7-0B69-4DAA-A82F-7DB62B34BB6C}"/>
              </a:ext>
            </a:extLst>
          </p:cNvPr>
          <p:cNvSpPr>
            <a:spLocks noGrp="1"/>
          </p:cNvSpPr>
          <p:nvPr>
            <p:ph idx="1"/>
          </p:nvPr>
        </p:nvSpPr>
        <p:spPr>
          <a:xfrm>
            <a:off x="1878564" y="699796"/>
            <a:ext cx="8332237" cy="5624804"/>
          </a:xfrm>
        </p:spPr>
        <p:txBody>
          <a:bodyPr/>
          <a:lstStyle/>
          <a:p>
            <a:r>
              <a:rPr lang="en-US" altLang="en-US" b="1" dirty="0">
                <a:solidFill>
                  <a:srgbClr val="000000"/>
                </a:solidFill>
                <a:latin typeface="STIX-Web"/>
              </a:rPr>
              <a:t>Example: </a:t>
            </a:r>
            <a:r>
              <a:rPr lang="en-US" altLang="en-US" dirty="0">
                <a:solidFill>
                  <a:srgbClr val="000000"/>
                </a:solidFill>
                <a:latin typeface="STIX-Web"/>
              </a:rPr>
              <a:t>If the confidence level is increased from 90% to 99% for an SRS of size </a:t>
            </a:r>
            <a:r>
              <a:rPr lang="en-US" altLang="en-US" dirty="0">
                <a:solidFill>
                  <a:srgbClr val="000000"/>
                </a:solidFill>
                <a:latin typeface="STIXMathJax_Normal-italic"/>
              </a:rPr>
              <a:t>𝑛 and population standard error 𝜎</a:t>
            </a:r>
            <a:r>
              <a:rPr lang="en-US" altLang="en-US" dirty="0">
                <a:solidFill>
                  <a:srgbClr val="000000"/>
                </a:solidFill>
                <a:latin typeface="STIX-Web"/>
              </a:rPr>
              <a:t>, the width of the confidence interval for the mean </a:t>
            </a:r>
            <a:r>
              <a:rPr lang="en-US" altLang="en-US" dirty="0">
                <a:solidFill>
                  <a:srgbClr val="000000"/>
                </a:solidFill>
                <a:latin typeface="STIXMathJax_Normal-italic"/>
              </a:rPr>
              <a:t>𝜇</a:t>
            </a:r>
            <a:r>
              <a:rPr lang="en-US" altLang="en-US" dirty="0">
                <a:solidFill>
                  <a:srgbClr val="000000"/>
                </a:solidFill>
                <a:latin typeface="STIX-Web"/>
              </a:rPr>
              <a:t> will:</a:t>
            </a:r>
            <a:r>
              <a:rPr lang="en-US" altLang="en-US" sz="800" dirty="0"/>
              <a:t>  </a:t>
            </a:r>
          </a:p>
          <a:p>
            <a:endParaRPr lang="en-US" sz="800" dirty="0"/>
          </a:p>
          <a:p>
            <a:pPr marL="514350" indent="-514350">
              <a:buFont typeface="+mj-lt"/>
              <a:buAutoNum type="alphaLcParenR"/>
            </a:pPr>
            <a:r>
              <a:rPr lang="en-US" dirty="0"/>
              <a:t> Stays the same </a:t>
            </a:r>
          </a:p>
          <a:p>
            <a:pPr marL="514350" indent="-514350">
              <a:buFont typeface="+mj-lt"/>
              <a:buAutoNum type="alphaLcParenR"/>
            </a:pPr>
            <a:r>
              <a:rPr lang="en-US" dirty="0"/>
              <a:t> increases </a:t>
            </a:r>
          </a:p>
          <a:p>
            <a:pPr marL="514350" indent="-514350">
              <a:buFont typeface="+mj-lt"/>
              <a:buAutoNum type="alphaLcParenR"/>
            </a:pPr>
            <a:r>
              <a:rPr lang="en-US" dirty="0"/>
              <a:t> decreases </a:t>
            </a:r>
          </a:p>
          <a:p>
            <a:pPr marL="514350" indent="-514350">
              <a:buFont typeface="+mj-lt"/>
              <a:buAutoNum type="alphaLcParenR"/>
            </a:pPr>
            <a:r>
              <a:rPr lang="en-US" dirty="0"/>
              <a:t> The answer can not be determined by the given information </a:t>
            </a:r>
            <a:endParaRPr lang="en-CA" dirty="0"/>
          </a:p>
        </p:txBody>
      </p:sp>
    </p:spTree>
    <p:extLst>
      <p:ext uri="{BB962C8B-B14F-4D97-AF65-F5344CB8AC3E}">
        <p14:creationId xmlns:p14="http://schemas.microsoft.com/office/powerpoint/2010/main" val="13117867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TotalTime>
  <Words>1172</Words>
  <Application>Microsoft Macintosh PowerPoint</Application>
  <PresentationFormat>Widescreen</PresentationFormat>
  <Paragraphs>74</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Calibri</vt:lpstr>
      <vt:lpstr>Calibri Light</vt:lpstr>
      <vt:lpstr>Cambria Math</vt:lpstr>
      <vt:lpstr>Source Sans Pro</vt:lpstr>
      <vt:lpstr>STIX-Web</vt:lpstr>
      <vt:lpstr>STIXMathJax_Main</vt:lpstr>
      <vt:lpstr>STIXMathJax_Normal-italic</vt:lpstr>
      <vt:lpstr>Wingdings</vt:lpstr>
      <vt:lpstr>Office Theme</vt:lpstr>
      <vt:lpstr>PowerPoint Presentation</vt:lpstr>
      <vt:lpstr>Examples Ch. 16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Examples Ch. 16</dc:title>
  <dc:creator>Camila Pedroso Estevam de Souza</dc:creator>
  <cp:lastModifiedBy>Camila Pedroso Estevam de Souza</cp:lastModifiedBy>
  <cp:revision>1</cp:revision>
  <dcterms:created xsi:type="dcterms:W3CDTF">2021-12-03T16:51:36Z</dcterms:created>
  <dcterms:modified xsi:type="dcterms:W3CDTF">2021-12-03T22:07:09Z</dcterms:modified>
</cp:coreProperties>
</file>