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5" r:id="rId3"/>
    <p:sldId id="453" r:id="rId4"/>
    <p:sldId id="485" r:id="rId5"/>
    <p:sldId id="408" r:id="rId6"/>
    <p:sldId id="454" r:id="rId7"/>
    <p:sldId id="508" r:id="rId8"/>
    <p:sldId id="463" r:id="rId9"/>
    <p:sldId id="498" r:id="rId10"/>
    <p:sldId id="500" r:id="rId11"/>
    <p:sldId id="501" r:id="rId12"/>
    <p:sldId id="502" r:id="rId13"/>
    <p:sldId id="507" r:id="rId14"/>
    <p:sldId id="511" r:id="rId15"/>
    <p:sldId id="513" r:id="rId16"/>
    <p:sldId id="512" r:id="rId17"/>
    <p:sldId id="509" r:id="rId18"/>
    <p:sldId id="5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6E54E-76A9-0B4C-8D4E-847E2C68D8DE}" v="12" dt="2021-09-14T21:57:43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6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Pedroso Estevam de Souza" userId="b5660281-9870-4af8-b8fa-bccfe862bd76" providerId="ADAL" clId="{02E6E54E-76A9-0B4C-8D4E-847E2C68D8DE}"/>
    <pc:docChg chg="modSld">
      <pc:chgData name="Camila Pedroso Estevam de Souza" userId="b5660281-9870-4af8-b8fa-bccfe862bd76" providerId="ADAL" clId="{02E6E54E-76A9-0B4C-8D4E-847E2C68D8DE}" dt="2021-09-15T19:47:49.440" v="14" actId="20577"/>
      <pc:docMkLst>
        <pc:docMk/>
      </pc:docMkLst>
      <pc:sldChg chg="delSp modSp mod">
        <pc:chgData name="Camila Pedroso Estevam de Souza" userId="b5660281-9870-4af8-b8fa-bccfe862bd76" providerId="ADAL" clId="{02E6E54E-76A9-0B4C-8D4E-847E2C68D8DE}" dt="2021-09-15T19:47:49.440" v="14" actId="20577"/>
        <pc:sldMkLst>
          <pc:docMk/>
          <pc:sldMk cId="0" sldId="498"/>
        </pc:sldMkLst>
        <pc:spChg chg="del">
          <ac:chgData name="Camila Pedroso Estevam de Souza" userId="b5660281-9870-4af8-b8fa-bccfe862bd76" providerId="ADAL" clId="{02E6E54E-76A9-0B4C-8D4E-847E2C68D8DE}" dt="2021-09-14T21:57:17.788" v="0" actId="478"/>
          <ac:spMkLst>
            <pc:docMk/>
            <pc:sldMk cId="0" sldId="498"/>
            <ac:spMk id="53249" creationId="{22D2088C-044C-F644-B256-4AB42A142D8F}"/>
          </ac:spMkLst>
        </pc:spChg>
        <pc:spChg chg="mod">
          <ac:chgData name="Camila Pedroso Estevam de Souza" userId="b5660281-9870-4af8-b8fa-bccfe862bd76" providerId="ADAL" clId="{02E6E54E-76A9-0B4C-8D4E-847E2C68D8DE}" dt="2021-09-15T19:47:49.440" v="14" actId="20577"/>
          <ac:spMkLst>
            <pc:docMk/>
            <pc:sldMk cId="0" sldId="498"/>
            <ac:spMk id="53250" creationId="{144E3789-1DFF-5B49-BBAE-4BC34DA94FB8}"/>
          </ac:spMkLst>
        </pc:spChg>
      </pc:sldChg>
      <pc:sldChg chg="delSp">
        <pc:chgData name="Camila Pedroso Estevam de Souza" userId="b5660281-9870-4af8-b8fa-bccfe862bd76" providerId="ADAL" clId="{02E6E54E-76A9-0B4C-8D4E-847E2C68D8DE}" dt="2021-09-14T21:57:21.690" v="1" actId="478"/>
        <pc:sldMkLst>
          <pc:docMk/>
          <pc:sldMk cId="0" sldId="500"/>
        </pc:sldMkLst>
        <pc:spChg chg="del">
          <ac:chgData name="Camila Pedroso Estevam de Souza" userId="b5660281-9870-4af8-b8fa-bccfe862bd76" providerId="ADAL" clId="{02E6E54E-76A9-0B4C-8D4E-847E2C68D8DE}" dt="2021-09-14T21:57:21.690" v="1" actId="478"/>
          <ac:spMkLst>
            <pc:docMk/>
            <pc:sldMk cId="0" sldId="500"/>
            <ac:spMk id="54275" creationId="{3DFCD857-CFD7-F94B-8FB5-70E00524D14A}"/>
          </ac:spMkLst>
        </pc:spChg>
      </pc:sldChg>
      <pc:sldChg chg="delSp">
        <pc:chgData name="Camila Pedroso Estevam de Souza" userId="b5660281-9870-4af8-b8fa-bccfe862bd76" providerId="ADAL" clId="{02E6E54E-76A9-0B4C-8D4E-847E2C68D8DE}" dt="2021-09-14T21:57:25.530" v="2" actId="478"/>
        <pc:sldMkLst>
          <pc:docMk/>
          <pc:sldMk cId="0" sldId="501"/>
        </pc:sldMkLst>
        <pc:spChg chg="del">
          <ac:chgData name="Camila Pedroso Estevam de Souza" userId="b5660281-9870-4af8-b8fa-bccfe862bd76" providerId="ADAL" clId="{02E6E54E-76A9-0B4C-8D4E-847E2C68D8DE}" dt="2021-09-14T21:57:25.530" v="2" actId="478"/>
          <ac:spMkLst>
            <pc:docMk/>
            <pc:sldMk cId="0" sldId="501"/>
            <ac:spMk id="55299" creationId="{0E3DE060-33F1-3D47-B5A8-E334E3A4CF66}"/>
          </ac:spMkLst>
        </pc:spChg>
      </pc:sldChg>
      <pc:sldChg chg="delSp">
        <pc:chgData name="Camila Pedroso Estevam de Souza" userId="b5660281-9870-4af8-b8fa-bccfe862bd76" providerId="ADAL" clId="{02E6E54E-76A9-0B4C-8D4E-847E2C68D8DE}" dt="2021-09-14T21:57:29.434" v="3" actId="478"/>
        <pc:sldMkLst>
          <pc:docMk/>
          <pc:sldMk cId="0" sldId="502"/>
        </pc:sldMkLst>
        <pc:spChg chg="del">
          <ac:chgData name="Camila Pedroso Estevam de Souza" userId="b5660281-9870-4af8-b8fa-bccfe862bd76" providerId="ADAL" clId="{02E6E54E-76A9-0B4C-8D4E-847E2C68D8DE}" dt="2021-09-14T21:57:29.434" v="3" actId="478"/>
          <ac:spMkLst>
            <pc:docMk/>
            <pc:sldMk cId="0" sldId="502"/>
            <ac:spMk id="56323" creationId="{A918A52D-E593-3243-B793-18DFCD799E85}"/>
          </ac:spMkLst>
        </pc:spChg>
      </pc:sldChg>
      <pc:sldChg chg="delSp">
        <pc:chgData name="Camila Pedroso Estevam de Souza" userId="b5660281-9870-4af8-b8fa-bccfe862bd76" providerId="ADAL" clId="{02E6E54E-76A9-0B4C-8D4E-847E2C68D8DE}" dt="2021-09-14T21:57:32.778" v="4" actId="478"/>
        <pc:sldMkLst>
          <pc:docMk/>
          <pc:sldMk cId="0" sldId="507"/>
        </pc:sldMkLst>
        <pc:spChg chg="del">
          <ac:chgData name="Camila Pedroso Estevam de Souza" userId="b5660281-9870-4af8-b8fa-bccfe862bd76" providerId="ADAL" clId="{02E6E54E-76A9-0B4C-8D4E-847E2C68D8DE}" dt="2021-09-14T21:57:32.778" v="4" actId="478"/>
          <ac:spMkLst>
            <pc:docMk/>
            <pc:sldMk cId="0" sldId="507"/>
            <ac:spMk id="58372" creationId="{E6545AFF-F382-7442-B972-255C8E88D682}"/>
          </ac:spMkLst>
        </pc:spChg>
      </pc:sldChg>
      <pc:sldChg chg="delSp">
        <pc:chgData name="Camila Pedroso Estevam de Souza" userId="b5660281-9870-4af8-b8fa-bccfe862bd76" providerId="ADAL" clId="{02E6E54E-76A9-0B4C-8D4E-847E2C68D8DE}" dt="2021-09-14T21:57:35.942" v="5" actId="478"/>
        <pc:sldMkLst>
          <pc:docMk/>
          <pc:sldMk cId="729086507" sldId="511"/>
        </pc:sldMkLst>
        <pc:spChg chg="del">
          <ac:chgData name="Camila Pedroso Estevam de Souza" userId="b5660281-9870-4af8-b8fa-bccfe862bd76" providerId="ADAL" clId="{02E6E54E-76A9-0B4C-8D4E-847E2C68D8DE}" dt="2021-09-14T21:57:35.942" v="5" actId="478"/>
          <ac:spMkLst>
            <pc:docMk/>
            <pc:sldMk cId="729086507" sldId="511"/>
            <ac:spMk id="58372" creationId="{E6545AFF-F382-7442-B972-255C8E88D682}"/>
          </ac:spMkLst>
        </pc:spChg>
      </pc:sldChg>
      <pc:sldChg chg="delSp">
        <pc:chgData name="Camila Pedroso Estevam de Souza" userId="b5660281-9870-4af8-b8fa-bccfe862bd76" providerId="ADAL" clId="{02E6E54E-76A9-0B4C-8D4E-847E2C68D8DE}" dt="2021-09-14T21:57:43.182" v="7" actId="478"/>
        <pc:sldMkLst>
          <pc:docMk/>
          <pc:sldMk cId="2000321538" sldId="512"/>
        </pc:sldMkLst>
        <pc:spChg chg="del">
          <ac:chgData name="Camila Pedroso Estevam de Souza" userId="b5660281-9870-4af8-b8fa-bccfe862bd76" providerId="ADAL" clId="{02E6E54E-76A9-0B4C-8D4E-847E2C68D8DE}" dt="2021-09-14T21:57:43.182" v="7" actId="478"/>
          <ac:spMkLst>
            <pc:docMk/>
            <pc:sldMk cId="2000321538" sldId="512"/>
            <ac:spMk id="58372" creationId="{E6545AFF-F382-7442-B972-255C8E88D682}"/>
          </ac:spMkLst>
        </pc:spChg>
      </pc:sldChg>
      <pc:sldChg chg="delSp">
        <pc:chgData name="Camila Pedroso Estevam de Souza" userId="b5660281-9870-4af8-b8fa-bccfe862bd76" providerId="ADAL" clId="{02E6E54E-76A9-0B4C-8D4E-847E2C68D8DE}" dt="2021-09-14T21:57:39.614" v="6" actId="478"/>
        <pc:sldMkLst>
          <pc:docMk/>
          <pc:sldMk cId="1160600287" sldId="513"/>
        </pc:sldMkLst>
        <pc:spChg chg="del">
          <ac:chgData name="Camila Pedroso Estevam de Souza" userId="b5660281-9870-4af8-b8fa-bccfe862bd76" providerId="ADAL" clId="{02E6E54E-76A9-0B4C-8D4E-847E2C68D8DE}" dt="2021-09-14T21:57:39.614" v="6" actId="478"/>
          <ac:spMkLst>
            <pc:docMk/>
            <pc:sldMk cId="1160600287" sldId="513"/>
            <ac:spMk id="58372" creationId="{E6545AFF-F382-7442-B972-255C8E88D6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6162-D050-E145-8097-8AC3A5D7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D9DAC-D8FD-7744-83D2-BB1328BB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10B1-1E46-2849-B9E4-D3F2AA1A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491D-60A5-6143-8192-C6706854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ABF8-687D-EF47-8B9B-A14E661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B4E0-BFE3-2E45-8D06-87B6DB6A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47C4-D5C1-1E4D-911E-07B11C07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98A3-E6D0-0B46-A471-197FE7DF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4E21-B7C4-6F4B-94D5-EF457724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A114C-BC46-F64A-AE5B-E0BFD021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23891-C164-5E4B-8776-3294893C8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1B4EC-4FF3-8943-8FEF-DA4EE8C83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31C98-8767-254E-B85C-A582F4D4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FCA2-A772-AC45-86D6-7E796BC6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D168-34B0-5C46-96E0-78BBE3B2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9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2CE9-4EDA-A446-9940-754C5695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7DDC-C820-8B49-8E31-6C6AFEAC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E621-AD9E-4949-BBC6-3CB1D5F9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CBA9-370D-7947-B8DC-29C92D13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B01D-0177-A64B-9540-78D69CA6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410-18E0-EF4F-BC63-F51FE221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AB20-7C96-764D-87F3-BC771A3B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260C-F2D0-7A41-A11A-BB7DF393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48B5-596C-604B-B834-F2834C39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33D7-9F22-B94B-8187-133751DD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38AF-A2AC-4E42-ABB6-12FFDA47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5A12-0BC6-3A4F-9E4F-227BD38FC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05F3-202A-A74C-9F6F-3C34FFDB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54A9-44E5-164A-A024-B27C6EB1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504F-3053-4341-B3A6-DFBB9213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52F7-C143-1C49-A7D4-F286EE0E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A81C-4589-A14A-9262-4F546B8B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4FD8B-F9CE-2544-B30A-911DD806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A070-3980-9346-BDD4-40EE0ED8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EB505-5245-D847-B867-7E5ACCB09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EF5F6-6A48-C74B-A994-646D73B62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A385B-52DB-FA4B-AC16-3263CA5C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C16B4-56AF-A747-BBEA-B780A542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ED2BF-DB31-064F-A0A0-A287D4AA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5E51-5CE9-1A41-A157-60362168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6921-C452-8F49-BD36-00DA222A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1AD32-87CA-034D-A4F6-1228E0B7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2DA1B-EED6-6549-B5B2-E964D658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BD2F3-4856-7D4C-BAF0-275780A1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9F7DB-D863-D64D-8AF5-9BB770A4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81E66-0B93-814C-87C8-84B6897A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AE68-4093-5349-86D3-0E2DB48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CAF7-3EF6-7E40-93D6-187A0E9E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3826E-6DAC-4D46-A220-C7026F81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1B1D1-0028-CA41-B2B7-BEF4DFE2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2356-F761-A741-9542-5FB06F8A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CABBE-051A-B743-A466-45AEC9F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9B72-3809-194A-90FD-0D0D910D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7E384-7C10-EB41-880B-C39CE7423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004CB-9A34-4E43-AF04-F0E7973A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72164-E515-024F-9805-C7227CE2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0C06F-A8B4-3642-805A-AD569B7D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99B3-790E-8B49-AF3F-29D7A1C6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3979B-E952-1547-85D1-F10B7276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FD67-EE81-0644-B7D6-E173BE12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D02A-60CC-814B-94E6-43CC78670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5460-D849-5A46-8432-5585A03C6399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E327-C09D-1445-B18A-4A6BD1C91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1FAF-8ADC-8240-8369-FFD5A1D7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4AF3-A555-2A44-B443-47CB31AC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EEC7-E38A-9F41-8C18-9914B560A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from last class</a:t>
            </a:r>
          </a:p>
        </p:txBody>
      </p:sp>
    </p:spTree>
    <p:extLst>
      <p:ext uri="{BB962C8B-B14F-4D97-AF65-F5344CB8AC3E}">
        <p14:creationId xmlns:p14="http://schemas.microsoft.com/office/powerpoint/2010/main" val="214793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04B6826-ED0C-2941-8E91-23A96F277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758" y="3040668"/>
            <a:ext cx="727075" cy="525463"/>
          </a:xfrm>
          <a:prstGeom prst="ellipse">
            <a:avLst/>
          </a:prstGeom>
          <a:gradFill rotWithShape="1">
            <a:gsLst>
              <a:gs pos="0">
                <a:srgbClr val="85FFDB"/>
              </a:gs>
              <a:gs pos="100000">
                <a:srgbClr val="00EBA8"/>
              </a:gs>
            </a:gsLst>
            <a:lin ang="5400000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4274" name="Content Placeholder 1">
            <a:extLst>
              <a:ext uri="{FF2B5EF4-FFF2-40B4-BE49-F238E27FC236}">
                <a16:creationId xmlns:a16="http://schemas.microsoft.com/office/drawing/2014/main" id="{11F07F61-D5A8-1147-B210-06DE6AAA0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78441"/>
            <a:ext cx="9144000" cy="51133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Example</a:t>
            </a:r>
          </a:p>
          <a:p>
            <a:pPr marL="0" indent="0" algn="ctr">
              <a:buNone/>
            </a:pPr>
            <a:r>
              <a:rPr lang="en-US" altLang="en-US" dirty="0"/>
              <a:t>78,95,60,93,55,84,76,92,62,83,80,90,64,75,79,32,75,64,98,73,88,61,82,68,79,78,80,85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28 scores.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</a:rPr>
              <a:t>32 55 60 61 62 64 64 68 73 75 75 76 78 78 79 79 80 80 82 83 84 85 88 90 92 93 95 98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CECFA8-D520-2A4D-A8D0-2DBCF287BE3E}"/>
              </a:ext>
            </a:extLst>
          </p:cNvPr>
          <p:cNvCxnSpPr>
            <a:cxnSpLocks/>
          </p:cNvCxnSpPr>
          <p:nvPr/>
        </p:nvCxnSpPr>
        <p:spPr>
          <a:xfrm flipH="1" flipV="1">
            <a:off x="6202680" y="3515585"/>
            <a:ext cx="503238" cy="471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278" name="Group 6">
            <a:extLst>
              <a:ext uri="{FF2B5EF4-FFF2-40B4-BE49-F238E27FC236}">
                <a16:creationId xmlns:a16="http://schemas.microsoft.com/office/drawing/2014/main" id="{D904D066-A07B-7341-BC1E-D28F5E895396}"/>
              </a:ext>
            </a:extLst>
          </p:cNvPr>
          <p:cNvGrpSpPr>
            <a:grpSpLocks/>
          </p:cNvGrpSpPr>
          <p:nvPr/>
        </p:nvGrpSpPr>
        <p:grpSpPr bwMode="auto">
          <a:xfrm>
            <a:off x="6756649" y="3482048"/>
            <a:ext cx="4484273" cy="1954061"/>
            <a:chOff x="5253609" y="3797977"/>
            <a:chExt cx="4482806" cy="19530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73F69F-6B13-9C48-909B-6118E59B283C}"/>
                </a:ext>
              </a:extLst>
            </p:cNvPr>
            <p:cNvSpPr/>
            <p:nvPr/>
          </p:nvSpPr>
          <p:spPr>
            <a:xfrm>
              <a:off x="5253610" y="3797977"/>
              <a:ext cx="3496118" cy="1201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80" name="TextBox 1">
              <a:extLst>
                <a:ext uri="{FF2B5EF4-FFF2-40B4-BE49-F238E27FC236}">
                  <a16:creationId xmlns:a16="http://schemas.microsoft.com/office/drawing/2014/main" id="{99C1AA97-A7B5-314F-A5FA-4C4D7E3A9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609" y="3813038"/>
              <a:ext cx="4482806" cy="19379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 dirty="0">
                  <a:solidFill>
                    <a:srgbClr val="FF0000"/>
                  </a:solidFill>
                </a:rPr>
                <a:t>n=28, even number, (28+1)/2=14.5 </a:t>
              </a:r>
            </a:p>
            <a:p>
              <a:pPr marL="342900" indent="-342900">
                <a:spcBef>
                  <a:spcPct val="0"/>
                </a:spcBef>
                <a:buFont typeface="Wingdings" pitchFamily="2" charset="2"/>
                <a:buChar char="à"/>
              </a:pPr>
              <a:r>
                <a:rPr lang="en-US" altLang="en-US" sz="2400" b="1" i="1" u="sng" dirty="0">
                  <a:solidFill>
                    <a:srgbClr val="FF0000"/>
                  </a:solidFill>
                  <a:sym typeface="Wingdings" pitchFamily="2" charset="2"/>
                </a:rPr>
                <a:t>M</a:t>
              </a:r>
              <a:r>
                <a:rPr lang="en-US" altLang="en-US" sz="2400" b="1" i="1" u="sng" dirty="0">
                  <a:solidFill>
                    <a:srgbClr val="FF0000"/>
                  </a:solidFill>
                </a:rPr>
                <a:t>edian</a:t>
              </a:r>
              <a:r>
                <a:rPr lang="en-US" altLang="en-US" sz="2400" i="1" dirty="0">
                  <a:solidFill>
                    <a:srgbClr val="FF0000"/>
                  </a:solidFill>
                </a:rPr>
                <a:t> is the average between values in positions 14 and 15 </a:t>
              </a:r>
            </a:p>
            <a:p>
              <a:pPr marL="342900" indent="-342900">
                <a:spcBef>
                  <a:spcPct val="0"/>
                </a:spcBef>
                <a:buFont typeface="Wingdings" pitchFamily="2" charset="2"/>
                <a:buChar char="à"/>
              </a:pPr>
              <a:r>
                <a:rPr lang="en-US" altLang="en-US" sz="2400" i="1" dirty="0">
                  <a:solidFill>
                    <a:srgbClr val="FF0000"/>
                  </a:solidFill>
                </a:rPr>
                <a:t>(78+79)/2 = 78.5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884F6640-CCAF-5642-BE54-F47CC118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1" y="5844453"/>
            <a:ext cx="8601738" cy="492443"/>
          </a:xfrm>
          <a:prstGeom prst="rect">
            <a:avLst/>
          </a:prstGeom>
          <a:solidFill>
            <a:srgbClr val="33CCCC">
              <a:alpha val="50195"/>
            </a:srgbClr>
          </a:solidFill>
          <a:ln w="57150">
            <a:solidFill>
              <a:srgbClr val="0099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Minimum = 32   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   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</a:rPr>
              <a:t>M 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= 78.5  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Arial" pitchFamily="34" charset="0"/>
              </a:rPr>
              <a:t>3   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Maximum = 98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D16BA51-6D1E-424A-85B6-4DA07D36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269" y="3302001"/>
            <a:ext cx="728662" cy="525463"/>
          </a:xfrm>
          <a:prstGeom prst="ellipse">
            <a:avLst/>
          </a:prstGeom>
          <a:gradFill rotWithShape="1">
            <a:gsLst>
              <a:gs pos="0">
                <a:srgbClr val="85FFDB"/>
              </a:gs>
              <a:gs pos="100000">
                <a:srgbClr val="00EBA8"/>
              </a:gs>
            </a:gsLst>
            <a:lin ang="5400000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5298" name="Content Placeholder 1">
            <a:extLst>
              <a:ext uri="{FF2B5EF4-FFF2-40B4-BE49-F238E27FC236}">
                <a16:creationId xmlns:a16="http://schemas.microsoft.com/office/drawing/2014/main" id="{ED46CFE7-E24C-CB44-90C0-101C836FC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423864"/>
            <a:ext cx="9144000" cy="51133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Example</a:t>
            </a:r>
          </a:p>
          <a:p>
            <a:pPr marL="0" indent="0" algn="ctr">
              <a:buNone/>
            </a:pPr>
            <a:r>
              <a:rPr lang="en-US" altLang="en-US" dirty="0"/>
              <a:t>78,95,60,93,55,84,76,92,62,83,80,90,64,75,79,32,75,64,98,73,88,61,82,68,79,78,80,85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scores.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</a:rPr>
              <a:t>32 55 60 61 62 64 64 68 73 75 75 76 78 78 79 79 80 80 82 83 84 85 88 90 92 93 95 98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3D549-870B-324D-9FE8-077C93310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02001"/>
            <a:ext cx="4435366" cy="627063"/>
          </a:xfrm>
          <a:prstGeom prst="rect">
            <a:avLst/>
          </a:prstGeom>
          <a:noFill/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5302" name="TextBox 7">
            <a:extLst>
              <a:ext uri="{FF2B5EF4-FFF2-40B4-BE49-F238E27FC236}">
                <a16:creationId xmlns:a16="http://schemas.microsoft.com/office/drawing/2014/main" id="{A105D82B-EA6D-8945-BF55-C522D3CBB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4" y="3883025"/>
            <a:ext cx="76701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 dirty="0">
                <a:solidFill>
                  <a:srgbClr val="FF0000"/>
                </a:solidFill>
              </a:rPr>
              <a:t>1st Quartile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is the average between positions 7 and 8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>
                <a:sym typeface="Wingdings" pitchFamily="2" charset="2"/>
              </a:rPr>
              <a:t> </a:t>
            </a:r>
            <a:r>
              <a:rPr lang="en-US" altLang="en-US" sz="2400" b="1" dirty="0"/>
              <a:t>(64+68)/2 =66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4F3054-C420-D640-A98E-06C232F9F7EE}"/>
              </a:ext>
            </a:extLst>
          </p:cNvPr>
          <p:cNvCxnSpPr>
            <a:cxnSpLocks/>
          </p:cNvCxnSpPr>
          <p:nvPr/>
        </p:nvCxnSpPr>
        <p:spPr>
          <a:xfrm flipH="1" flipV="1">
            <a:off x="3898901" y="3725942"/>
            <a:ext cx="328613" cy="38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10">
            <a:extLst>
              <a:ext uri="{FF2B5EF4-FFF2-40B4-BE49-F238E27FC236}">
                <a16:creationId xmlns:a16="http://schemas.microsoft.com/office/drawing/2014/main" id="{0CEECA37-64BE-2840-9672-72F40BB82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1" y="5095558"/>
            <a:ext cx="8601738" cy="492443"/>
          </a:xfrm>
          <a:prstGeom prst="rect">
            <a:avLst/>
          </a:prstGeom>
          <a:solidFill>
            <a:srgbClr val="33CCCC">
              <a:alpha val="50195"/>
            </a:srgbClr>
          </a:solidFill>
          <a:ln w="57150">
            <a:solidFill>
              <a:srgbClr val="0099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Minimum = 32   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 = 66  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</a:rPr>
              <a:t>M 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= 78.5  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Arial" pitchFamily="34" charset="0"/>
              </a:rPr>
              <a:t>3   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Maximum = 98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7E0020A-A1E6-8447-8459-9C68AE65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068" y="3302001"/>
            <a:ext cx="728663" cy="523875"/>
          </a:xfrm>
          <a:prstGeom prst="ellipse">
            <a:avLst/>
          </a:prstGeom>
          <a:gradFill rotWithShape="1">
            <a:gsLst>
              <a:gs pos="0">
                <a:srgbClr val="85FFDB"/>
              </a:gs>
              <a:gs pos="100000">
                <a:srgbClr val="00EBA8"/>
              </a:gs>
            </a:gsLst>
            <a:lin ang="5400000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6322" name="Content Placeholder 1">
            <a:extLst>
              <a:ext uri="{FF2B5EF4-FFF2-40B4-BE49-F238E27FC236}">
                <a16:creationId xmlns:a16="http://schemas.microsoft.com/office/drawing/2014/main" id="{B20DAA85-418A-8B40-8C73-F0332D801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423864"/>
            <a:ext cx="9144000" cy="51133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Example</a:t>
            </a:r>
          </a:p>
          <a:p>
            <a:pPr marL="0" indent="0" algn="ctr">
              <a:buNone/>
            </a:pPr>
            <a:r>
              <a:rPr lang="en-US" altLang="en-US" dirty="0"/>
              <a:t>78,95,60,93,55,84,76,92,62,83,80,90,64,75,79,32,75,64,98,73,88,61,82,68,79,78,80,85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scores.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</a:rPr>
              <a:t>32 55 60 61 62 64 64 68 73 75 75 76 78 78 79 79 80 80 82 83 84 85 88 90 92 93 95 98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CE9A6-10EC-DD4F-9CDE-7FB4A64D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876" y="3250406"/>
            <a:ext cx="4579062" cy="627063"/>
          </a:xfrm>
          <a:prstGeom prst="rect">
            <a:avLst/>
          </a:prstGeom>
          <a:noFill/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4C11C3D-83FF-AE41-8498-B7C0DB8B6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931" y="5465065"/>
            <a:ext cx="8830007" cy="461665"/>
          </a:xfrm>
          <a:prstGeom prst="rect">
            <a:avLst/>
          </a:prstGeom>
          <a:solidFill>
            <a:srgbClr val="33CCCC">
              <a:alpha val="50195"/>
            </a:srgbClr>
          </a:solidFill>
          <a:ln w="57150">
            <a:solidFill>
              <a:srgbClr val="0099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Minimum = 32   </a:t>
            </a:r>
            <a:r>
              <a:rPr lang="en-US" sz="2400" i="1" dirty="0">
                <a:solidFill>
                  <a:srgbClr val="000000"/>
                </a:solidFill>
                <a:latin typeface="Arial" pitchFamily="34" charset="0"/>
              </a:rPr>
              <a:t>Q</a:t>
            </a:r>
            <a:r>
              <a:rPr lang="en-US" sz="2400" baseline="-250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= 66   </a:t>
            </a:r>
            <a:r>
              <a:rPr lang="en-US" sz="2400" i="1" dirty="0">
                <a:solidFill>
                  <a:srgbClr val="000000"/>
                </a:solidFill>
                <a:latin typeface="Arial" pitchFamily="34" charset="0"/>
              </a:rPr>
              <a:t>M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= 78.5  </a:t>
            </a:r>
            <a:r>
              <a:rPr lang="en-US" sz="2400" i="1" dirty="0">
                <a:solidFill>
                  <a:srgbClr val="000000"/>
                </a:solidFill>
                <a:latin typeface="Arial" pitchFamily="34" charset="0"/>
              </a:rPr>
              <a:t>Q</a:t>
            </a:r>
            <a:r>
              <a:rPr lang="en-US" sz="2400" baseline="-25000" dirty="0">
                <a:solidFill>
                  <a:srgbClr val="000000"/>
                </a:solidFill>
                <a:latin typeface="Arial" pitchFamily="34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= 84.5</a:t>
            </a:r>
            <a:r>
              <a:rPr lang="en-US" sz="2400" baseline="-25000" dirty="0">
                <a:solidFill>
                  <a:srgbClr val="000000"/>
                </a:solidFill>
                <a:latin typeface="Arial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Maximum = 98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727CCFD-B272-084E-856B-E8D2663D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68" y="4218779"/>
            <a:ext cx="76701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sng" dirty="0">
                <a:solidFill>
                  <a:srgbClr val="FF0000"/>
                </a:solidFill>
              </a:rPr>
              <a:t>3rd Quartile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ym typeface="Wingdings" pitchFamily="2" charset="2"/>
              </a:rPr>
              <a:t> </a:t>
            </a:r>
            <a:r>
              <a:rPr lang="en-US" altLang="en-US" sz="2400" b="1" dirty="0"/>
              <a:t>(84+85)/2 =84.5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C4FD5C-5A96-CD43-9914-57BDE14ECE52}"/>
              </a:ext>
            </a:extLst>
          </p:cNvPr>
          <p:cNvCxnSpPr>
            <a:cxnSpLocks/>
          </p:cNvCxnSpPr>
          <p:nvPr/>
        </p:nvCxnSpPr>
        <p:spPr>
          <a:xfrm flipH="1" flipV="1">
            <a:off x="8153399" y="3820528"/>
            <a:ext cx="723641" cy="44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1">
            <a:extLst>
              <a:ext uri="{FF2B5EF4-FFF2-40B4-BE49-F238E27FC236}">
                <a16:creationId xmlns:a16="http://schemas.microsoft.com/office/drawing/2014/main" id="{5BFBC61C-5443-7044-A0B0-F8C373757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1475" y="423864"/>
            <a:ext cx="8909050" cy="5113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23, 46, 56, 25, 52, 37, 28, 51, 43, 34, 28, 33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12 scores.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1">
            <a:extLst>
              <a:ext uri="{FF2B5EF4-FFF2-40B4-BE49-F238E27FC236}">
                <a16:creationId xmlns:a16="http://schemas.microsoft.com/office/drawing/2014/main" id="{5BFBC61C-5443-7044-A0B0-F8C373757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1475" y="423864"/>
            <a:ext cx="8909050" cy="5113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23, 46, 56, 25, 52, 37, 28, 51, 43, 34, 28, 33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12 scores.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600" dirty="0"/>
              <a:t>1. Order the numbers</a:t>
            </a:r>
          </a:p>
        </p:txBody>
      </p:sp>
    </p:spTree>
    <p:extLst>
      <p:ext uri="{BB962C8B-B14F-4D97-AF65-F5344CB8AC3E}">
        <p14:creationId xmlns:p14="http://schemas.microsoft.com/office/powerpoint/2010/main" val="72908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1">
            <a:extLst>
              <a:ext uri="{FF2B5EF4-FFF2-40B4-BE49-F238E27FC236}">
                <a16:creationId xmlns:a16="http://schemas.microsoft.com/office/drawing/2014/main" id="{5BFBC61C-5443-7044-A0B0-F8C373757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1475" y="423864"/>
            <a:ext cx="8909050" cy="5113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23, 46, 56, 25, 52, 37, 28, 51, 43, 34, 28, 33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12 scores.</a:t>
            </a:r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rabicPeriod"/>
            </a:pPr>
            <a:r>
              <a:rPr lang="en-US" altLang="en-US" sz="2600" dirty="0"/>
              <a:t>Order the numbers</a:t>
            </a:r>
          </a:p>
          <a:p>
            <a:pPr marL="514350" indent="-514350">
              <a:buAutoNum type="arabicPeriod"/>
            </a:pPr>
            <a:r>
              <a:rPr lang="en-US" altLang="en-US" sz="2600" dirty="0"/>
              <a:t>Even or odd number of data points?</a:t>
            </a:r>
          </a:p>
        </p:txBody>
      </p:sp>
    </p:spTree>
    <p:extLst>
      <p:ext uri="{BB962C8B-B14F-4D97-AF65-F5344CB8AC3E}">
        <p14:creationId xmlns:p14="http://schemas.microsoft.com/office/powerpoint/2010/main" val="116060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1">
            <a:extLst>
              <a:ext uri="{FF2B5EF4-FFF2-40B4-BE49-F238E27FC236}">
                <a16:creationId xmlns:a16="http://schemas.microsoft.com/office/drawing/2014/main" id="{5BFBC61C-5443-7044-A0B0-F8C373757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1475" y="423864"/>
            <a:ext cx="8909050" cy="5113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23, 46, 56, 25, 52, 37, 28, 51, 43, 34, 28, 33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12 scores.</a:t>
            </a:r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rabicPeriod"/>
            </a:pPr>
            <a:r>
              <a:rPr lang="en-US" altLang="en-US" sz="2600" dirty="0"/>
              <a:t>Order the numbers</a:t>
            </a:r>
          </a:p>
          <a:p>
            <a:pPr marL="514350" indent="-514350">
              <a:buAutoNum type="arabicPeriod"/>
            </a:pPr>
            <a:r>
              <a:rPr lang="en-US" altLang="en-US" sz="2600" dirty="0"/>
              <a:t>Even or odd number of data points?</a:t>
            </a:r>
          </a:p>
          <a:p>
            <a:pPr marL="514350" indent="-514350">
              <a:buAutoNum type="arabicPeriod"/>
            </a:pPr>
            <a:r>
              <a:rPr lang="en-US" altLang="en-US" sz="2600" dirty="0"/>
              <a:t>Minimum = ?, Maximum=?</a:t>
            </a:r>
          </a:p>
          <a:p>
            <a:pPr marL="514350" indent="-514350">
              <a:buAutoNum type="arabicPeriod"/>
            </a:pPr>
            <a:r>
              <a:rPr lang="en-US" altLang="en-US" sz="2600" dirty="0"/>
              <a:t>Median = ?</a:t>
            </a:r>
          </a:p>
          <a:p>
            <a:pPr marL="514350" indent="-514350">
              <a:buAutoNum type="arabicPeriod"/>
            </a:pPr>
            <a:r>
              <a:rPr lang="en-US" altLang="en-US" sz="2600" dirty="0"/>
              <a:t>1st Quartile = ?</a:t>
            </a:r>
          </a:p>
          <a:p>
            <a:pPr marL="514350" indent="-514350">
              <a:buAutoNum type="arabicPeriod"/>
            </a:pPr>
            <a:r>
              <a:rPr lang="en-US" altLang="en-US" sz="2600" dirty="0"/>
              <a:t>3rd Quartile = ?</a:t>
            </a:r>
          </a:p>
        </p:txBody>
      </p:sp>
    </p:spTree>
    <p:extLst>
      <p:ext uri="{BB962C8B-B14F-4D97-AF65-F5344CB8AC3E}">
        <p14:creationId xmlns:p14="http://schemas.microsoft.com/office/powerpoint/2010/main" val="200032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DEFCC83-F849-124E-B7AF-D8C5BF3763F3}"/>
              </a:ext>
            </a:extLst>
          </p:cNvPr>
          <p:cNvSpPr/>
          <p:nvPr/>
        </p:nvSpPr>
        <p:spPr>
          <a:xfrm>
            <a:off x="6848061" y="2743200"/>
            <a:ext cx="844826" cy="59634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1" name="Content Placeholder 1">
            <a:extLst>
              <a:ext uri="{FF2B5EF4-FFF2-40B4-BE49-F238E27FC236}">
                <a16:creationId xmlns:a16="http://schemas.microsoft.com/office/drawing/2014/main" id="{5BFBC61C-5443-7044-A0B0-F8C373757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1474" y="781672"/>
            <a:ext cx="9738829" cy="5113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23, 46, 56, 25, 52, 37, 28, 51, 43, 34, 28, 33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12 scores.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600" dirty="0"/>
              <a:t>1. Order the numbers:  23 25 28 28 33 34 37 43 46 51 52 56</a:t>
            </a:r>
          </a:p>
          <a:p>
            <a:pPr marL="0" indent="0">
              <a:buNone/>
            </a:pPr>
            <a:r>
              <a:rPr lang="en-US" altLang="en-US" sz="2600" dirty="0"/>
              <a:t>2. Odd or even number of data points? Even</a:t>
            </a:r>
          </a:p>
          <a:p>
            <a:pPr marL="0" indent="0">
              <a:buNone/>
            </a:pPr>
            <a:r>
              <a:rPr lang="en-US" altLang="en-US" sz="2600" dirty="0"/>
              <a:t>3. Minimum = </a:t>
            </a:r>
            <a:r>
              <a:rPr lang="en-US" altLang="en-US" sz="2600" b="1" dirty="0">
                <a:solidFill>
                  <a:srgbClr val="0070C0"/>
                </a:solidFill>
              </a:rPr>
              <a:t>23</a:t>
            </a:r>
            <a:r>
              <a:rPr lang="en-US" altLang="en-US" sz="2600" dirty="0"/>
              <a:t>, Maximum = </a:t>
            </a:r>
            <a:r>
              <a:rPr lang="en-US" altLang="en-US" sz="2600" b="1" dirty="0">
                <a:solidFill>
                  <a:srgbClr val="0070C0"/>
                </a:solidFill>
              </a:rPr>
              <a:t>56</a:t>
            </a:r>
          </a:p>
          <a:p>
            <a:pPr marL="0" indent="0">
              <a:buNone/>
            </a:pPr>
            <a:r>
              <a:rPr lang="en-US" altLang="en-US" sz="2600" dirty="0"/>
              <a:t>4. Median: (12+1)/2 = 6.5 </a:t>
            </a:r>
            <a:r>
              <a:rPr lang="en-US" altLang="en-US" sz="2600" dirty="0">
                <a:sym typeface="Wingdings" pitchFamily="2" charset="2"/>
              </a:rPr>
              <a:t> positions 6 and 7  </a:t>
            </a:r>
            <a:r>
              <a:rPr lang="en-US" altLang="en-US" sz="2600" i="1" dirty="0">
                <a:sym typeface="Wingdings" pitchFamily="2" charset="2"/>
              </a:rPr>
              <a:t>M</a:t>
            </a:r>
            <a:r>
              <a:rPr lang="en-US" altLang="en-US" sz="2600" dirty="0">
                <a:sym typeface="Wingdings" pitchFamily="2" charset="2"/>
              </a:rPr>
              <a:t> = (34 +37)/2 = </a:t>
            </a:r>
            <a:r>
              <a:rPr lang="en-US" altLang="en-US" sz="2600" b="1" dirty="0">
                <a:solidFill>
                  <a:srgbClr val="0070C0"/>
                </a:solidFill>
                <a:sym typeface="Wingdings" pitchFamily="2" charset="2"/>
              </a:rPr>
              <a:t>35.5</a:t>
            </a:r>
            <a:endParaRPr lang="en-US" altLang="en-US" sz="2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600" dirty="0"/>
              <a:t>5. 1st Quartile = ?</a:t>
            </a:r>
          </a:p>
          <a:p>
            <a:pPr marL="0" indent="0">
              <a:buNone/>
            </a:pPr>
            <a:r>
              <a:rPr lang="en-US" altLang="en-US" sz="2600" dirty="0"/>
              <a:t>6. 3rd Quartile = ?</a:t>
            </a:r>
          </a:p>
        </p:txBody>
      </p:sp>
    </p:spTree>
    <p:extLst>
      <p:ext uri="{BB962C8B-B14F-4D97-AF65-F5344CB8AC3E}">
        <p14:creationId xmlns:p14="http://schemas.microsoft.com/office/powerpoint/2010/main" val="252861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9A033-899D-7946-81FE-CE8F495A6226}"/>
              </a:ext>
            </a:extLst>
          </p:cNvPr>
          <p:cNvSpPr/>
          <p:nvPr/>
        </p:nvSpPr>
        <p:spPr>
          <a:xfrm>
            <a:off x="7384773" y="2782956"/>
            <a:ext cx="2474843" cy="526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F3258A-353E-3A46-B4A8-7DB29D99914A}"/>
              </a:ext>
            </a:extLst>
          </p:cNvPr>
          <p:cNvSpPr/>
          <p:nvPr/>
        </p:nvSpPr>
        <p:spPr>
          <a:xfrm>
            <a:off x="4800600" y="2782957"/>
            <a:ext cx="2474843" cy="526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1" name="Content Placeholder 1">
            <a:extLst>
              <a:ext uri="{FF2B5EF4-FFF2-40B4-BE49-F238E27FC236}">
                <a16:creationId xmlns:a16="http://schemas.microsoft.com/office/drawing/2014/main" id="{5BFBC61C-5443-7044-A0B0-F8C373757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1474" y="781672"/>
            <a:ext cx="9738829" cy="5113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23, 46, 56, 25, 52, 37, 28, 51, 43, 34, 28, 33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12 scores.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600" dirty="0"/>
              <a:t>1. Order the numbers:  23 25 28 28 33 34   37 43 46 51 52 56</a:t>
            </a:r>
          </a:p>
          <a:p>
            <a:pPr marL="0" indent="0">
              <a:buNone/>
            </a:pPr>
            <a:r>
              <a:rPr lang="en-US" altLang="en-US" sz="2600" dirty="0"/>
              <a:t>2. Odd or even number of data points? Even</a:t>
            </a:r>
          </a:p>
          <a:p>
            <a:pPr marL="0" indent="0">
              <a:buNone/>
            </a:pPr>
            <a:r>
              <a:rPr lang="en-US" altLang="en-US" sz="2600" dirty="0"/>
              <a:t>3. Minimum = </a:t>
            </a:r>
            <a:r>
              <a:rPr lang="en-US" altLang="en-US" sz="2600" b="1" dirty="0">
                <a:solidFill>
                  <a:srgbClr val="0070C0"/>
                </a:solidFill>
              </a:rPr>
              <a:t>23</a:t>
            </a:r>
            <a:r>
              <a:rPr lang="en-US" altLang="en-US" sz="2600" dirty="0"/>
              <a:t>, Maximum = </a:t>
            </a:r>
            <a:r>
              <a:rPr lang="en-US" altLang="en-US" sz="2600" b="1" dirty="0">
                <a:solidFill>
                  <a:srgbClr val="0070C0"/>
                </a:solidFill>
              </a:rPr>
              <a:t>56</a:t>
            </a:r>
          </a:p>
          <a:p>
            <a:pPr marL="0" indent="0">
              <a:buNone/>
            </a:pPr>
            <a:r>
              <a:rPr lang="en-US" altLang="en-US" sz="2600" dirty="0"/>
              <a:t>4. Median = (12+1)/2 = 6.5 </a:t>
            </a:r>
            <a:r>
              <a:rPr lang="en-US" altLang="en-US" sz="2600" dirty="0">
                <a:sym typeface="Wingdings" pitchFamily="2" charset="2"/>
              </a:rPr>
              <a:t> positions 6 and 7  (34 +37)/2 = </a:t>
            </a:r>
            <a:r>
              <a:rPr lang="en-US" altLang="en-US" sz="2600" b="1" dirty="0">
                <a:solidFill>
                  <a:srgbClr val="0070C0"/>
                </a:solidFill>
                <a:sym typeface="Wingdings" pitchFamily="2" charset="2"/>
              </a:rPr>
              <a:t>35.5</a:t>
            </a:r>
            <a:endParaRPr lang="en-US" altLang="en-US" sz="2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600" dirty="0"/>
              <a:t>5. 1st Quartile = </a:t>
            </a:r>
            <a:r>
              <a:rPr lang="en-US" altLang="en-US" sz="2600" dirty="0">
                <a:sym typeface="Wingdings" pitchFamily="2" charset="2"/>
              </a:rPr>
              <a:t>(28+28)/2 = </a:t>
            </a:r>
            <a:r>
              <a:rPr lang="en-US" altLang="en-US" sz="2600" b="1" dirty="0">
                <a:solidFill>
                  <a:srgbClr val="0070C0"/>
                </a:solidFill>
                <a:sym typeface="Wingdings" pitchFamily="2" charset="2"/>
              </a:rPr>
              <a:t>28</a:t>
            </a:r>
            <a:endParaRPr lang="en-US" altLang="en-US" sz="2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600" dirty="0"/>
              <a:t>6. 3rd Quartile = </a:t>
            </a:r>
            <a:r>
              <a:rPr lang="en-US" altLang="en-US" sz="2600" dirty="0">
                <a:sym typeface="Wingdings" pitchFamily="2" charset="2"/>
              </a:rPr>
              <a:t>(46+51)/2 = </a:t>
            </a:r>
            <a:r>
              <a:rPr lang="en-US" altLang="en-US" sz="2600" b="1" dirty="0">
                <a:solidFill>
                  <a:srgbClr val="0070C0"/>
                </a:solidFill>
                <a:sym typeface="Wingdings" pitchFamily="2" charset="2"/>
              </a:rPr>
              <a:t>48.5</a:t>
            </a:r>
          </a:p>
          <a:p>
            <a:pPr marL="0" indent="0">
              <a:buNone/>
            </a:pPr>
            <a:endParaRPr lang="en-US" altLang="en-US" sz="26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425CEC1-A85C-6B45-91FF-4238BC1E1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627" y="5991839"/>
            <a:ext cx="8830007" cy="461665"/>
          </a:xfrm>
          <a:prstGeom prst="rect">
            <a:avLst/>
          </a:prstGeom>
          <a:solidFill>
            <a:srgbClr val="33CCCC">
              <a:alpha val="50195"/>
            </a:srgbClr>
          </a:solidFill>
          <a:ln w="57150">
            <a:solidFill>
              <a:srgbClr val="0099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Minimum = 23   </a:t>
            </a:r>
            <a:r>
              <a:rPr lang="en-US" sz="2400" i="1" dirty="0">
                <a:solidFill>
                  <a:srgbClr val="000000"/>
                </a:solidFill>
                <a:latin typeface="Arial" pitchFamily="34" charset="0"/>
              </a:rPr>
              <a:t>Q</a:t>
            </a:r>
            <a:r>
              <a:rPr lang="en-US" sz="2400" baseline="-250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= 28   </a:t>
            </a:r>
            <a:r>
              <a:rPr lang="en-US" sz="2400" i="1" dirty="0">
                <a:solidFill>
                  <a:srgbClr val="000000"/>
                </a:solidFill>
                <a:latin typeface="Arial" pitchFamily="34" charset="0"/>
              </a:rPr>
              <a:t>M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= 35.5  </a:t>
            </a:r>
            <a:r>
              <a:rPr lang="en-US" sz="2400" i="1" dirty="0">
                <a:solidFill>
                  <a:srgbClr val="000000"/>
                </a:solidFill>
                <a:latin typeface="Arial" pitchFamily="34" charset="0"/>
              </a:rPr>
              <a:t>Q</a:t>
            </a:r>
            <a:r>
              <a:rPr lang="en-US" sz="2400" baseline="-25000" dirty="0">
                <a:solidFill>
                  <a:srgbClr val="000000"/>
                </a:solidFill>
                <a:latin typeface="Arial" pitchFamily="34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= 48.5</a:t>
            </a:r>
            <a:r>
              <a:rPr lang="en-US" sz="2400" baseline="-25000" dirty="0">
                <a:solidFill>
                  <a:srgbClr val="000000"/>
                </a:solidFill>
                <a:latin typeface="Arial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Maximum = 56</a:t>
            </a:r>
          </a:p>
        </p:txBody>
      </p:sp>
    </p:spTree>
    <p:extLst>
      <p:ext uri="{BB962C8B-B14F-4D97-AF65-F5344CB8AC3E}">
        <p14:creationId xmlns:p14="http://schemas.microsoft.com/office/powerpoint/2010/main" val="13681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1B99D6B2-0923-0045-8AB0-25FB3543C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9814" y="1423228"/>
            <a:ext cx="6873875" cy="119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b="1" dirty="0"/>
              <a:t>Four kinds of useful information </a:t>
            </a:r>
            <a:br>
              <a:rPr lang="en-US" altLang="en-US" sz="3600" b="1" dirty="0"/>
            </a:br>
            <a:r>
              <a:rPr lang="en-US" altLang="en-US" sz="3600" b="1" dirty="0"/>
              <a:t>about a set of data:</a:t>
            </a:r>
            <a:endParaRPr lang="en-US" altLang="en-US" sz="3600" dirty="0"/>
          </a:p>
        </p:txBody>
      </p:sp>
      <p:sp>
        <p:nvSpPr>
          <p:cNvPr id="22535" name="Text Box 11">
            <a:extLst>
              <a:ext uri="{FF2B5EF4-FFF2-40B4-BE49-F238E27FC236}">
                <a16:creationId xmlns:a16="http://schemas.microsoft.com/office/drawing/2014/main" id="{C37E7042-6E31-C646-AE17-49C0543C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513" y="2991400"/>
            <a:ext cx="6086475" cy="249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9999"/>
              </a:buClr>
              <a:buFontTx/>
              <a:buAutoNum type="arabicPeriod"/>
            </a:pPr>
            <a:r>
              <a:rPr lang="en-US" altLang="en-US" sz="3400" b="1" dirty="0"/>
              <a:t>Shape</a:t>
            </a:r>
          </a:p>
          <a:p>
            <a:pPr eaLnBrk="1" hangingPunct="1">
              <a:spcBef>
                <a:spcPct val="20000"/>
              </a:spcBef>
              <a:buClr>
                <a:srgbClr val="009999"/>
              </a:buClr>
              <a:buFontTx/>
              <a:buAutoNum type="arabicPeriod"/>
            </a:pPr>
            <a:r>
              <a:rPr lang="en-US" altLang="en-US" sz="3400" b="1" dirty="0"/>
              <a:t>Center</a:t>
            </a:r>
            <a:endParaRPr lang="en-US" altLang="en-US" sz="3400" b="1" i="1" dirty="0"/>
          </a:p>
          <a:p>
            <a:pPr eaLnBrk="1" hangingPunct="1">
              <a:spcBef>
                <a:spcPct val="20000"/>
              </a:spcBef>
              <a:buClr>
                <a:srgbClr val="009999"/>
              </a:buClr>
              <a:buFontTx/>
              <a:buAutoNum type="arabicPeriod"/>
            </a:pPr>
            <a:r>
              <a:rPr lang="en-US" altLang="en-US" sz="3400" b="1" dirty="0"/>
              <a:t>Variability (or spread)</a:t>
            </a:r>
          </a:p>
          <a:p>
            <a:pPr>
              <a:spcBef>
                <a:spcPct val="20000"/>
              </a:spcBef>
              <a:buClr>
                <a:srgbClr val="009999"/>
              </a:buClr>
              <a:buFontTx/>
              <a:buAutoNum type="arabicPeriod"/>
            </a:pPr>
            <a:r>
              <a:rPr lang="en-US" altLang="en-US" sz="3400" b="1" dirty="0"/>
              <a:t>Unusual values (outliers)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78ECD64F-FDBE-C646-941D-CB79E9BD32C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©2005 Brooks/Cole, a division of Thomson Learning, Inc.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8">
            <a:extLst>
              <a:ext uri="{FF2B5EF4-FFF2-40B4-BE49-F238E27FC236}">
                <a16:creationId xmlns:a16="http://schemas.microsoft.com/office/drawing/2014/main" id="{90A515AB-383D-D54D-A9F9-6089102B9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2" y="3537917"/>
            <a:ext cx="78390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009999"/>
              </a:buClr>
            </a:pPr>
            <a:r>
              <a:rPr lang="en-US" altLang="en-US" b="1"/>
              <a:t>Mean </a:t>
            </a:r>
            <a:r>
              <a:rPr lang="en-US" altLang="en-US" sz="2800" b="1"/>
              <a:t>(numerical average; sum of all scores devided by 28)</a:t>
            </a:r>
            <a:r>
              <a:rPr lang="en-US" altLang="en-US" b="1"/>
              <a:t>: 76.04</a:t>
            </a:r>
          </a:p>
        </p:txBody>
      </p:sp>
      <p:sp>
        <p:nvSpPr>
          <p:cNvPr id="23558" name="Rectangle 9">
            <a:extLst>
              <a:ext uri="{FF2B5EF4-FFF2-40B4-BE49-F238E27FC236}">
                <a16:creationId xmlns:a16="http://schemas.microsoft.com/office/drawing/2014/main" id="{6321C5FF-CED6-1B4E-B65C-7C9735DCF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9312" y="804242"/>
            <a:ext cx="7427913" cy="658813"/>
          </a:xfrm>
        </p:spPr>
        <p:txBody>
          <a:bodyPr/>
          <a:lstStyle/>
          <a:p>
            <a:pPr algn="l" eaLnBrk="1" hangingPunct="1"/>
            <a:r>
              <a:rPr lang="en-US" altLang="en-US" sz="4000" b="1" dirty="0"/>
              <a:t>The Mean and Median</a:t>
            </a:r>
          </a:p>
        </p:txBody>
      </p:sp>
      <p:sp>
        <p:nvSpPr>
          <p:cNvPr id="23559" name="Rectangle 10">
            <a:extLst>
              <a:ext uri="{FF2B5EF4-FFF2-40B4-BE49-F238E27FC236}">
                <a16:creationId xmlns:a16="http://schemas.microsoft.com/office/drawing/2014/main" id="{59749685-4B06-5A43-B12D-B7C5305EB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1" y="1823416"/>
            <a:ext cx="763905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Ordered Listing of 28 Exam Scores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32, 55, 60, 61, 62, 64, 64, 68, 73, 75, 75, 76, 78, 78, 79, 79, 80, 80, 82, 83, 84, 85, 88, 90, 92, 93, 95, 98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9F56FB9-52F2-5C40-AD1D-55F4A470E98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©2005 Brooks/Cole, a division of Thomson Learning, Inc.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862B36-FC31-5B42-B5BE-04EEBD42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1" y="2443921"/>
            <a:ext cx="998538" cy="762000"/>
          </a:xfrm>
          <a:prstGeom prst="ellipse">
            <a:avLst/>
          </a:prstGeom>
          <a:gradFill rotWithShape="1">
            <a:gsLst>
              <a:gs pos="0">
                <a:srgbClr val="85FFDB"/>
              </a:gs>
              <a:gs pos="100000">
                <a:srgbClr val="00EBA8"/>
              </a:gs>
            </a:gsLst>
            <a:lin ang="5400000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4578" name="Rectangle 10">
            <a:extLst>
              <a:ext uri="{FF2B5EF4-FFF2-40B4-BE49-F238E27FC236}">
                <a16:creationId xmlns:a16="http://schemas.microsoft.com/office/drawing/2014/main" id="{0F71BCF5-8FC7-8F4A-B69C-68799C2D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1" y="1475546"/>
            <a:ext cx="819943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Ordered Listing of 28 Exam Scores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32, 55, 60, 61, 62, 64, 64, 68, 73, 75, 75, 76, 78,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0000FF"/>
                </a:solidFill>
              </a:rPr>
              <a:t>78, 79,</a:t>
            </a:r>
            <a:r>
              <a:rPr lang="en-US" altLang="en-US" sz="2800" dirty="0"/>
              <a:t> 79, 80, 80, 82, 83, 84, 85, 88, 90, 92, 93, 95, 98</a:t>
            </a:r>
          </a:p>
        </p:txBody>
      </p:sp>
      <p:sp>
        <p:nvSpPr>
          <p:cNvPr id="257032" name="Text Box 8">
            <a:extLst>
              <a:ext uri="{FF2B5EF4-FFF2-40B4-BE49-F238E27FC236}">
                <a16:creationId xmlns:a16="http://schemas.microsoft.com/office/drawing/2014/main" id="{5F9CCC98-7590-244B-B924-A58F07E6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2" y="3620259"/>
            <a:ext cx="7839075" cy="2413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009999"/>
              </a:buClr>
              <a:buFontTx/>
              <a:buChar char="•"/>
              <a:defRPr/>
            </a:pPr>
            <a:r>
              <a:rPr lang="en-US" sz="2600" b="1" dirty="0"/>
              <a:t>Mean (numerical average; sum of all scores divided by 28): 76.04</a:t>
            </a:r>
          </a:p>
          <a:p>
            <a:pPr eaLnBrk="1" hangingPunct="1">
              <a:spcBef>
                <a:spcPct val="40000"/>
              </a:spcBef>
              <a:buClr>
                <a:srgbClr val="009999"/>
              </a:buClr>
              <a:buFontTx/>
              <a:buChar char="•"/>
              <a:defRPr/>
            </a:pPr>
            <a:r>
              <a:rPr lang="en-US" sz="2600" b="1" dirty="0"/>
              <a:t>Median (the value separating the higher half from the lower half of the data points): 78.5</a:t>
            </a:r>
          </a:p>
          <a:p>
            <a:pPr marL="0" indent="0">
              <a:spcBef>
                <a:spcPct val="40000"/>
              </a:spcBef>
              <a:buClr>
                <a:srgbClr val="009999"/>
              </a:buClr>
              <a:defRPr/>
            </a:pPr>
            <a:endParaRPr lang="en-US" sz="2600" b="1" dirty="0"/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3E7E96BB-916A-0541-AA4B-AC6033B15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451" y="609564"/>
            <a:ext cx="7427913" cy="658813"/>
          </a:xfrm>
        </p:spPr>
        <p:txBody>
          <a:bodyPr/>
          <a:lstStyle/>
          <a:p>
            <a:pPr algn="l" eaLnBrk="1" hangingPunct="1"/>
            <a:r>
              <a:rPr lang="en-US" altLang="en-US" sz="4000" b="1" dirty="0"/>
              <a:t>The Mean and Median</a:t>
            </a:r>
          </a:p>
        </p:txBody>
      </p:sp>
      <p:sp>
        <p:nvSpPr>
          <p:cNvPr id="24585" name="TextBox 2">
            <a:extLst>
              <a:ext uri="{FF2B5EF4-FFF2-40B4-BE49-F238E27FC236}">
                <a16:creationId xmlns:a16="http://schemas.microsoft.com/office/drawing/2014/main" id="{507DCA9F-F54F-E242-BEEF-25A0C16C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2" y="3121784"/>
            <a:ext cx="2405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altLang="en-US" sz="2400" b="1">
                <a:solidFill>
                  <a:srgbClr val="0000FF"/>
                </a:solidFill>
              </a:rPr>
              <a:t>median = 78.5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FA1A39B-D5A6-0D48-AA20-BE5AF816100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©2005 Brooks/Cole, a division of Thomson Learning, Inc.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15">
            <a:extLst>
              <a:ext uri="{FF2B5EF4-FFF2-40B4-BE49-F238E27FC236}">
                <a16:creationId xmlns:a16="http://schemas.microsoft.com/office/drawing/2014/main" id="{D7C39A11-E45D-FB43-8E34-D7BE981A1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6" y="1847850"/>
            <a:ext cx="831532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b="1"/>
              <a:t>Outliers: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sz="3000" i="1"/>
              <a:t>Outliers</a:t>
            </a:r>
            <a:r>
              <a:rPr lang="en-US" altLang="en-US" sz="3000"/>
              <a:t> = values far removed from rest of data.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sz="3000"/>
              <a:t>Median of 78.5 higher than mean of 76.04 because one very low score (32) pulled down mean.  </a:t>
            </a:r>
          </a:p>
        </p:txBody>
      </p:sp>
      <p:sp>
        <p:nvSpPr>
          <p:cNvPr id="28678" name="Rectangle 20">
            <a:extLst>
              <a:ext uri="{FF2B5EF4-FFF2-40B4-BE49-F238E27FC236}">
                <a16:creationId xmlns:a16="http://schemas.microsoft.com/office/drawing/2014/main" id="{BE9A0093-9439-FB46-8F18-197A4175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219075"/>
            <a:ext cx="763905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Ordered Listing of 28 Exam Scores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32, 55, 60, 61, 62, 64, 64, 68, 73, 75, 75, 76, 78, 78, 79, 79, 80, 80, 82, 83, 84, 85, 88, 90, 92, 93, 95, 98</a:t>
            </a:r>
          </a:p>
        </p:txBody>
      </p:sp>
      <p:sp>
        <p:nvSpPr>
          <p:cNvPr id="28679" name="Text Box 22">
            <a:extLst>
              <a:ext uri="{FF2B5EF4-FFF2-40B4-BE49-F238E27FC236}">
                <a16:creationId xmlns:a16="http://schemas.microsoft.com/office/drawing/2014/main" id="{A002FA4F-4F8D-CF41-992E-018FE91F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6" y="3952875"/>
            <a:ext cx="831532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b="1"/>
              <a:t>Variability: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sz="3000" i="1"/>
              <a:t>How spread out are the values</a:t>
            </a:r>
            <a:r>
              <a:rPr lang="en-US" altLang="en-US" sz="3000"/>
              <a:t>? A score of 80 compared to mean of 76 has different meaning 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sz="3000"/>
              <a:t>if scores ranged from 72 to 80 versus 32 to 98.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3BBE84C-E19B-C248-9D80-30434371B49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©2005 Brooks/Cole, a division of Thomson Learning, Inc.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8">
            <a:extLst>
              <a:ext uri="{FF2B5EF4-FFF2-40B4-BE49-F238E27FC236}">
                <a16:creationId xmlns:a16="http://schemas.microsoft.com/office/drawing/2014/main" id="{EDFAFCCB-C845-1F44-9644-380ADC52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6" y="1847850"/>
            <a:ext cx="831532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b="1" dirty="0"/>
              <a:t>Minimum, Maximum and Range: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sz="3000" i="1" dirty="0"/>
              <a:t>Range</a:t>
            </a:r>
            <a:r>
              <a:rPr lang="en-US" altLang="en-US" sz="3000" dirty="0"/>
              <a:t> = max – min = 98 – 32 = 66 points. 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sz="3000" dirty="0"/>
              <a:t>Other variability measures include </a:t>
            </a:r>
            <a:r>
              <a:rPr lang="en-US" altLang="en-US" sz="3000" i="1" dirty="0"/>
              <a:t>interquartile range</a:t>
            </a:r>
            <a:r>
              <a:rPr lang="en-US" altLang="en-US" sz="3000" dirty="0"/>
              <a:t> and </a:t>
            </a:r>
            <a:r>
              <a:rPr lang="en-US" altLang="en-US" sz="3000" i="1" dirty="0"/>
              <a:t>standard deviation</a:t>
            </a:r>
            <a:r>
              <a:rPr lang="en-US" altLang="en-US" sz="3000" dirty="0"/>
              <a:t>.</a:t>
            </a:r>
          </a:p>
        </p:txBody>
      </p:sp>
      <p:sp>
        <p:nvSpPr>
          <p:cNvPr id="29702" name="Rectangle 9">
            <a:extLst>
              <a:ext uri="{FF2B5EF4-FFF2-40B4-BE49-F238E27FC236}">
                <a16:creationId xmlns:a16="http://schemas.microsoft.com/office/drawing/2014/main" id="{72CDC838-89B4-9440-8DE5-07F9AED9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219075"/>
            <a:ext cx="763905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Ordered Listing of 28 Exam Scores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32, 55, 60, 61, 62, 64, 64, 68, 73, 75, 75, 76, 78, 78, 79, 79, 80, 80, 82, 83, 84, 85, 88, 90, 92, 93, 95, 98</a:t>
            </a:r>
          </a:p>
        </p:txBody>
      </p:sp>
      <p:sp>
        <p:nvSpPr>
          <p:cNvPr id="29703" name="Text Box 10">
            <a:extLst>
              <a:ext uri="{FF2B5EF4-FFF2-40B4-BE49-F238E27FC236}">
                <a16:creationId xmlns:a16="http://schemas.microsoft.com/office/drawing/2014/main" id="{B115D5C1-7DF8-3C41-B71F-4AF553DA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6" y="3952875"/>
            <a:ext cx="831532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b="1" dirty="0"/>
              <a:t>Shape: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  <a:buFontTx/>
              <a:buNone/>
            </a:pPr>
            <a:r>
              <a:rPr lang="en-US" altLang="en-US" sz="3000" i="1" dirty="0"/>
              <a:t>Are most values clumped in middle with values tailing off at each end? </a:t>
            </a:r>
            <a:r>
              <a:rPr lang="en-US" altLang="en-US" sz="3000" dirty="0"/>
              <a:t>Pictures of data will provide this info.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695456AF-2DD7-B643-BD83-3211CECE413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©2005 Brooks/Cole, a division of Thomson Learning, Inc.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653B-88B8-FC49-B990-3A053659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69" y="2273438"/>
            <a:ext cx="5870714" cy="1325563"/>
          </a:xfrm>
        </p:spPr>
        <p:txBody>
          <a:bodyPr/>
          <a:lstStyle/>
          <a:p>
            <a:r>
              <a:rPr lang="en-US" dirty="0" err="1"/>
              <a:t>Stemplot</a:t>
            </a:r>
            <a:r>
              <a:rPr lang="en-US" dirty="0"/>
              <a:t> of exam scores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AB454A48-D062-9143-8852-0D4C2651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139" y="1203878"/>
            <a:ext cx="2428875" cy="2828925"/>
          </a:xfrm>
          <a:prstGeom prst="rect">
            <a:avLst/>
          </a:prstGeom>
          <a:solidFill>
            <a:srgbClr val="33CCCC">
              <a:alpha val="50195"/>
            </a:srgbClr>
          </a:solidFill>
          <a:ln w="57150">
            <a:solidFill>
              <a:srgbClr val="0099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/>
              <a:t>Exam Scores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3|2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4|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5|5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6|024418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7|56598398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8|5430820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9|53208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5C190BE-EF1F-1045-BF89-1E1A0BDC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189" y="4070903"/>
            <a:ext cx="24860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9999"/>
              </a:buClr>
              <a:buFontTx/>
              <a:buNone/>
            </a:pPr>
            <a:r>
              <a:rPr lang="en-US" altLang="en-US" sz="2200" dirty="0"/>
              <a:t>Outlier of 32. </a:t>
            </a:r>
            <a:br>
              <a:rPr lang="en-US" altLang="en-US" sz="2200" dirty="0"/>
            </a:br>
            <a:r>
              <a:rPr lang="en-US" altLang="en-US" sz="2200" dirty="0"/>
              <a:t>Apart from 55, </a:t>
            </a:r>
            <a:br>
              <a:rPr lang="en-US" altLang="en-US" sz="2200" dirty="0"/>
            </a:br>
            <a:r>
              <a:rPr lang="en-US" altLang="en-US" sz="2200" dirty="0"/>
              <a:t>rest uniform from the 60</a:t>
            </a:r>
            <a:r>
              <a:rPr lang="ja-JP" altLang="en-US" sz="2200"/>
              <a:t>’</a:t>
            </a:r>
            <a:r>
              <a:rPr lang="en-US" altLang="ja-JP" sz="2200" dirty="0"/>
              <a:t>s to 90</a:t>
            </a:r>
            <a:r>
              <a:rPr lang="ja-JP" altLang="en-US" sz="2200"/>
              <a:t>’</a:t>
            </a:r>
            <a:r>
              <a:rPr lang="en-US" altLang="ja-JP" sz="2200" dirty="0"/>
              <a:t>s.</a:t>
            </a:r>
            <a:endParaRPr lang="en-US" altLang="en-US" sz="22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6637B9-B147-2340-AD70-98644DFE640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©2005 Brooks/Cole, a division of Thomson Learning, Inc.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731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3">
            <a:extLst>
              <a:ext uri="{FF2B5EF4-FFF2-40B4-BE49-F238E27FC236}">
                <a16:creationId xmlns:a16="http://schemas.microsoft.com/office/drawing/2014/main" id="{78271F1A-EAA2-404B-A32A-27EF3D7BF7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Copyright ©2005 Brooks/Cole, a division of Thomson Learning, Inc.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099FAC1-D161-5C4A-BAF3-AB9AEBE3E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451" y="247651"/>
            <a:ext cx="7427913" cy="1325563"/>
          </a:xfrm>
        </p:spPr>
        <p:txBody>
          <a:bodyPr/>
          <a:lstStyle/>
          <a:p>
            <a:r>
              <a:rPr lang="en-US" dirty="0"/>
              <a:t>Five-number summary</a:t>
            </a:r>
            <a:endParaRPr lang="en-US" altLang="en-US" b="1" dirty="0"/>
          </a:p>
        </p:txBody>
      </p:sp>
      <p:sp>
        <p:nvSpPr>
          <p:cNvPr id="46088" name="Text Box 15">
            <a:extLst>
              <a:ext uri="{FF2B5EF4-FFF2-40B4-BE49-F238E27FC236}">
                <a16:creationId xmlns:a16="http://schemas.microsoft.com/office/drawing/2014/main" id="{3660F383-2B3B-0C40-A1F2-AF9E8CDA5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287" y="3002860"/>
            <a:ext cx="68675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9999"/>
              </a:buClr>
            </a:pPr>
            <a:r>
              <a:rPr lang="en-US" altLang="en-US" sz="2400" dirty="0"/>
              <a:t>Minimum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</a:pPr>
            <a:r>
              <a:rPr lang="en-US" altLang="en-US" sz="2400" dirty="0"/>
              <a:t>Maximum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</a:pPr>
            <a:r>
              <a:rPr lang="en-US" altLang="en-US" sz="2400" b="1" dirty="0"/>
              <a:t>Median</a:t>
            </a:r>
            <a:r>
              <a:rPr lang="en-US" altLang="en-US" sz="2400" dirty="0"/>
              <a:t> = number such that half of the values are at or above it and half are at or below it (middle value or average of two middle numbers in ordered list).</a:t>
            </a:r>
          </a:p>
          <a:p>
            <a:pPr eaLnBrk="1" hangingPunct="1">
              <a:spcBef>
                <a:spcPct val="0"/>
              </a:spcBef>
              <a:buClr>
                <a:srgbClr val="009999"/>
              </a:buClr>
            </a:pPr>
            <a:r>
              <a:rPr lang="en-US" altLang="en-US" sz="2400" b="1" dirty="0"/>
              <a:t>Quartiles</a:t>
            </a:r>
            <a:r>
              <a:rPr lang="en-US" altLang="en-US" sz="2400" dirty="0"/>
              <a:t> = medians of the two halves.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AD9828D6-7CB4-9545-B3EB-82DE8AE23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26" y="1889448"/>
            <a:ext cx="10950147" cy="492443"/>
          </a:xfrm>
          <a:prstGeom prst="rect">
            <a:avLst/>
          </a:prstGeom>
          <a:solidFill>
            <a:srgbClr val="33CCCC">
              <a:alpha val="50195"/>
            </a:srgbClr>
          </a:solidFill>
          <a:ln w="57150">
            <a:solidFill>
              <a:srgbClr val="0099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Minimum    1st Quartile   Median   3rd Quartile    Maximum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1">
            <a:extLst>
              <a:ext uri="{FF2B5EF4-FFF2-40B4-BE49-F238E27FC236}">
                <a16:creationId xmlns:a16="http://schemas.microsoft.com/office/drawing/2014/main" id="{144E3789-1DFF-5B49-BBAE-4BC34DA94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232" y="1243014"/>
            <a:ext cx="8491537" cy="51133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Example</a:t>
            </a:r>
          </a:p>
          <a:p>
            <a:pPr marL="0" indent="0" algn="ctr">
              <a:buNone/>
            </a:pPr>
            <a:r>
              <a:rPr lang="en-US" altLang="en-US"/>
              <a:t>78,95,60,93,55,84,76,92,62,83,80,90,64,75,79,32,75,64,</a:t>
            </a:r>
          </a:p>
          <a:p>
            <a:pPr marL="0" indent="0" algn="ctr">
              <a:buNone/>
            </a:pPr>
            <a:r>
              <a:rPr lang="en-US" altLang="en-US"/>
              <a:t>98,73,88,61,82,68,79,78,80,85</a:t>
            </a: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Create a five-number summary for these 28 scores.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1274</Words>
  <Application>Microsoft Macintosh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Review from last class</vt:lpstr>
      <vt:lpstr>PowerPoint Presentation</vt:lpstr>
      <vt:lpstr>The Mean and Median</vt:lpstr>
      <vt:lpstr>The Mean and Median</vt:lpstr>
      <vt:lpstr>PowerPoint Presentation</vt:lpstr>
      <vt:lpstr>PowerPoint Presentation</vt:lpstr>
      <vt:lpstr>Stemplot of exam scores</vt:lpstr>
      <vt:lpstr>Five-number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from last class</dc:title>
  <dc:creator>Camila Pedroso Estevam de Souza</dc:creator>
  <cp:lastModifiedBy>Camila Pedroso Estevam de Souza</cp:lastModifiedBy>
  <cp:revision>1</cp:revision>
  <dcterms:created xsi:type="dcterms:W3CDTF">2021-09-14T20:12:27Z</dcterms:created>
  <dcterms:modified xsi:type="dcterms:W3CDTF">2021-09-15T19:47:53Z</dcterms:modified>
</cp:coreProperties>
</file>