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55" r:id="rId2"/>
    <p:sldId id="334" r:id="rId3"/>
    <p:sldId id="294" r:id="rId4"/>
    <p:sldId id="356" r:id="rId5"/>
    <p:sldId id="409" r:id="rId6"/>
    <p:sldId id="410" r:id="rId7"/>
    <p:sldId id="335" r:id="rId8"/>
    <p:sldId id="336" r:id="rId9"/>
    <p:sldId id="401" r:id="rId10"/>
    <p:sldId id="337" r:id="rId11"/>
    <p:sldId id="338" r:id="rId12"/>
    <p:sldId id="411" r:id="rId13"/>
    <p:sldId id="339" r:id="rId14"/>
    <p:sldId id="351" r:id="rId15"/>
    <p:sldId id="352" r:id="rId16"/>
    <p:sldId id="348" r:id="rId17"/>
    <p:sldId id="342" r:id="rId18"/>
    <p:sldId id="343" r:id="rId19"/>
    <p:sldId id="435" r:id="rId20"/>
    <p:sldId id="436" r:id="rId21"/>
    <p:sldId id="345" r:id="rId22"/>
    <p:sldId id="344" r:id="rId23"/>
    <p:sldId id="349" r:id="rId24"/>
    <p:sldId id="472" r:id="rId2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pyeditor" initials="CE-JAM" lastIdx="1" clrIdx="0"/>
  <p:cmAuthor id="1" name="Newton, Andy" initials="NA" lastIdx="1" clrIdx="1">
    <p:extLst>
      <p:ext uri="{19B8F6BF-5375-455C-9EA6-DF929625EA0E}">
        <p15:presenceInfo xmlns:p15="http://schemas.microsoft.com/office/powerpoint/2012/main" userId="S-1-5-21-4250845945-3731851581-3800177176-49714" providerId="AD"/>
      </p:ext>
    </p:extLst>
  </p:cmAuthor>
  <p:cmAuthor id="2" name="Connie" initials="C" lastIdx="1" clrIdx="2">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260"/>
    <a:srgbClr val="E2A158"/>
    <a:srgbClr val="FEBF35"/>
    <a:srgbClr val="A20000"/>
    <a:srgbClr val="C79E8F"/>
    <a:srgbClr val="D20000"/>
    <a:srgbClr val="CD9711"/>
    <a:srgbClr val="B1830F"/>
    <a:srgbClr val="AA7D0E"/>
    <a:srgbClr val="C99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4B44C-A4C1-214C-ABE6-D5C09EFA38E8}" v="318" dt="2021-11-07T17:03:56.372"/>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45" autoAdjust="0"/>
    <p:restoredTop sz="94095" autoAdjust="0"/>
  </p:normalViewPr>
  <p:slideViewPr>
    <p:cSldViewPr snapToGrid="0" snapToObjects="1">
      <p:cViewPr varScale="1">
        <p:scale>
          <a:sx n="141" d="100"/>
          <a:sy n="141" d="100"/>
        </p:scale>
        <p:origin x="208" y="304"/>
      </p:cViewPr>
      <p:guideLst>
        <p:guide orient="horz" pos="2160"/>
        <p:guide pos="2880"/>
      </p:guideLst>
    </p:cSldViewPr>
  </p:slideViewPr>
  <p:outlineViewPr>
    <p:cViewPr>
      <p:scale>
        <a:sx n="33" d="100"/>
        <a:sy n="33" d="100"/>
      </p:scale>
      <p:origin x="0" y="-10956"/>
    </p:cViewPr>
    <p:sldLst>
      <p:sld r:id="rId1" collapse="1"/>
      <p:sld r:id="rId2"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6304B44C-A4C1-214C-ABE6-D5C09EFA38E8}"/>
    <pc:docChg chg="undo custSel addSld delSld modSld">
      <pc:chgData name="Camila Pedroso Estevam de Souza" userId="b5660281-9870-4af8-b8fa-bccfe862bd76" providerId="ADAL" clId="{6304B44C-A4C1-214C-ABE6-D5C09EFA38E8}" dt="2021-11-07T17:04:08.764" v="1708" actId="255"/>
      <pc:docMkLst>
        <pc:docMk/>
      </pc:docMkLst>
      <pc:sldChg chg="delSp modSp add mod">
        <pc:chgData name="Camila Pedroso Estevam de Souza" userId="b5660281-9870-4af8-b8fa-bccfe862bd76" providerId="ADAL" clId="{6304B44C-A4C1-214C-ABE6-D5C09EFA38E8}" dt="2021-11-07T15:57:12.434" v="107" actId="2711"/>
        <pc:sldMkLst>
          <pc:docMk/>
          <pc:sldMk cId="0" sldId="294"/>
        </pc:sldMkLst>
        <pc:spChg chg="mod">
          <ac:chgData name="Camila Pedroso Estevam de Souza" userId="b5660281-9870-4af8-b8fa-bccfe862bd76" providerId="ADAL" clId="{6304B44C-A4C1-214C-ABE6-D5C09EFA38E8}" dt="2021-11-07T15:56:23.108" v="72" actId="1076"/>
          <ac:spMkLst>
            <pc:docMk/>
            <pc:sldMk cId="0" sldId="294"/>
            <ac:spMk id="18433" creationId="{A52DEF59-2429-4041-8E5F-C803A7FB81A0}"/>
          </ac:spMkLst>
        </pc:spChg>
        <pc:spChg chg="del">
          <ac:chgData name="Camila Pedroso Estevam de Souza" userId="b5660281-9870-4af8-b8fa-bccfe862bd76" providerId="ADAL" clId="{6304B44C-A4C1-214C-ABE6-D5C09EFA38E8}" dt="2021-11-07T15:56:19.961" v="70" actId="478"/>
          <ac:spMkLst>
            <pc:docMk/>
            <pc:sldMk cId="0" sldId="294"/>
            <ac:spMk id="18434" creationId="{4AB582C4-5209-894F-B958-D979BB9D125F}"/>
          </ac:spMkLst>
        </pc:spChg>
        <pc:spChg chg="mod">
          <ac:chgData name="Camila Pedroso Estevam de Souza" userId="b5660281-9870-4af8-b8fa-bccfe862bd76" providerId="ADAL" clId="{6304B44C-A4C1-214C-ABE6-D5C09EFA38E8}" dt="2021-11-07T15:56:57.710" v="106" actId="255"/>
          <ac:spMkLst>
            <pc:docMk/>
            <pc:sldMk cId="0" sldId="294"/>
            <ac:spMk id="18435" creationId="{6969345B-2701-C644-8A46-F8BEB45367FA}"/>
          </ac:spMkLst>
        </pc:spChg>
        <pc:spChg chg="mod">
          <ac:chgData name="Camila Pedroso Estevam de Souza" userId="b5660281-9870-4af8-b8fa-bccfe862bd76" providerId="ADAL" clId="{6304B44C-A4C1-214C-ABE6-D5C09EFA38E8}" dt="2021-11-07T15:57:12.434" v="107" actId="2711"/>
          <ac:spMkLst>
            <pc:docMk/>
            <pc:sldMk cId="0" sldId="294"/>
            <ac:spMk id="18436" creationId="{4B887C45-4C26-654F-A790-6D1A3DC6AB17}"/>
          </ac:spMkLst>
        </pc:spChg>
        <pc:grpChg chg="del">
          <ac:chgData name="Camila Pedroso Estevam de Souza" userId="b5660281-9870-4af8-b8fa-bccfe862bd76" providerId="ADAL" clId="{6304B44C-A4C1-214C-ABE6-D5C09EFA38E8}" dt="2021-11-07T15:56:24.645" v="73" actId="478"/>
          <ac:grpSpMkLst>
            <pc:docMk/>
            <pc:sldMk cId="0" sldId="294"/>
            <ac:grpSpMk id="18437" creationId="{581A2C25-B5A8-3E49-B28A-52C6174CE763}"/>
          </ac:grpSpMkLst>
        </pc:grpChg>
        <pc:grpChg chg="del">
          <ac:chgData name="Camila Pedroso Estevam de Souza" userId="b5660281-9870-4af8-b8fa-bccfe862bd76" providerId="ADAL" clId="{6304B44C-A4C1-214C-ABE6-D5C09EFA38E8}" dt="2021-11-07T15:56:25.557" v="74" actId="478"/>
          <ac:grpSpMkLst>
            <pc:docMk/>
            <pc:sldMk cId="0" sldId="294"/>
            <ac:grpSpMk id="18438" creationId="{FBC17107-BE6F-A048-8D82-D01CE135D1DC}"/>
          </ac:grpSpMkLst>
        </pc:grpChg>
      </pc:sldChg>
      <pc:sldChg chg="modSp mod modTransition modAnim">
        <pc:chgData name="Camila Pedroso Estevam de Souza" userId="b5660281-9870-4af8-b8fa-bccfe862bd76" providerId="ADAL" clId="{6304B44C-A4C1-214C-ABE6-D5C09EFA38E8}" dt="2021-11-07T16:04:01.847" v="253" actId="20577"/>
        <pc:sldMkLst>
          <pc:docMk/>
          <pc:sldMk cId="2375880635" sldId="335"/>
        </pc:sldMkLst>
        <pc:spChg chg="mod">
          <ac:chgData name="Camila Pedroso Estevam de Souza" userId="b5660281-9870-4af8-b8fa-bccfe862bd76" providerId="ADAL" clId="{6304B44C-A4C1-214C-ABE6-D5C09EFA38E8}" dt="2021-11-07T16:04:01.847" v="253" actId="20577"/>
          <ac:spMkLst>
            <pc:docMk/>
            <pc:sldMk cId="2375880635" sldId="335"/>
            <ac:spMk id="6" creationId="{00000000-0000-0000-0000-000000000000}"/>
          </ac:spMkLst>
        </pc:spChg>
        <pc:spChg chg="mod">
          <ac:chgData name="Camila Pedroso Estevam de Souza" userId="b5660281-9870-4af8-b8fa-bccfe862bd76" providerId="ADAL" clId="{6304B44C-A4C1-214C-ABE6-D5C09EFA38E8}" dt="2021-11-07T16:03:54.038" v="237" actId="20577"/>
          <ac:spMkLst>
            <pc:docMk/>
            <pc:sldMk cId="2375880635" sldId="335"/>
            <ac:spMk id="20482" creationId="{00000000-0000-0000-0000-000000000000}"/>
          </ac:spMkLst>
        </pc:spChg>
      </pc:sldChg>
      <pc:sldChg chg="modSp mod modTransition modAnim">
        <pc:chgData name="Camila Pedroso Estevam de Souza" userId="b5660281-9870-4af8-b8fa-bccfe862bd76" providerId="ADAL" clId="{6304B44C-A4C1-214C-ABE6-D5C09EFA38E8}" dt="2021-11-07T16:13:51.364" v="350" actId="1076"/>
        <pc:sldMkLst>
          <pc:docMk/>
          <pc:sldMk cId="749749902" sldId="336"/>
        </pc:sldMkLst>
        <pc:spChg chg="mod">
          <ac:chgData name="Camila Pedroso Estevam de Souza" userId="b5660281-9870-4af8-b8fa-bccfe862bd76" providerId="ADAL" clId="{6304B44C-A4C1-214C-ABE6-D5C09EFA38E8}" dt="2021-11-07T16:13:44.514" v="348" actId="2711"/>
          <ac:spMkLst>
            <pc:docMk/>
            <pc:sldMk cId="749749902" sldId="336"/>
            <ac:spMk id="7" creationId="{00000000-0000-0000-0000-000000000000}"/>
          </ac:spMkLst>
        </pc:spChg>
        <pc:spChg chg="mod">
          <ac:chgData name="Camila Pedroso Estevam de Souza" userId="b5660281-9870-4af8-b8fa-bccfe862bd76" providerId="ADAL" clId="{6304B44C-A4C1-214C-ABE6-D5C09EFA38E8}" dt="2021-11-07T16:08:46.888" v="298" actId="1076"/>
          <ac:spMkLst>
            <pc:docMk/>
            <pc:sldMk cId="749749902" sldId="336"/>
            <ac:spMk id="21506" creationId="{00000000-0000-0000-0000-000000000000}"/>
          </ac:spMkLst>
        </pc:spChg>
        <pc:cxnChg chg="mod">
          <ac:chgData name="Camila Pedroso Estevam de Souza" userId="b5660281-9870-4af8-b8fa-bccfe862bd76" providerId="ADAL" clId="{6304B44C-A4C1-214C-ABE6-D5C09EFA38E8}" dt="2021-11-07T16:13:51.364" v="350" actId="1076"/>
          <ac:cxnSpMkLst>
            <pc:docMk/>
            <pc:sldMk cId="749749902" sldId="336"/>
            <ac:cxnSpMk id="5" creationId="{5495DF70-8ACF-104E-939F-7C5FB561FA86}"/>
          </ac:cxnSpMkLst>
        </pc:cxnChg>
        <pc:cxnChg chg="mod">
          <ac:chgData name="Camila Pedroso Estevam de Souza" userId="b5660281-9870-4af8-b8fa-bccfe862bd76" providerId="ADAL" clId="{6304B44C-A4C1-214C-ABE6-D5C09EFA38E8}" dt="2021-11-07T16:13:49.740" v="349" actId="1076"/>
          <ac:cxnSpMkLst>
            <pc:docMk/>
            <pc:sldMk cId="749749902" sldId="336"/>
            <ac:cxnSpMk id="6" creationId="{85CF1F20-DBC6-E94D-9906-79656E65809C}"/>
          </ac:cxnSpMkLst>
        </pc:cxnChg>
      </pc:sldChg>
      <pc:sldChg chg="modSp mod modTransition modAnim">
        <pc:chgData name="Camila Pedroso Estevam de Souza" userId="b5660281-9870-4af8-b8fa-bccfe862bd76" providerId="ADAL" clId="{6304B44C-A4C1-214C-ABE6-D5C09EFA38E8}" dt="2021-11-07T16:02:45.571" v="180"/>
        <pc:sldMkLst>
          <pc:docMk/>
          <pc:sldMk cId="1762870034" sldId="337"/>
        </pc:sldMkLst>
        <pc:spChg chg="mod">
          <ac:chgData name="Camila Pedroso Estevam de Souza" userId="b5660281-9870-4af8-b8fa-bccfe862bd76" providerId="ADAL" clId="{6304B44C-A4C1-214C-ABE6-D5C09EFA38E8}" dt="2021-11-07T15:55:51.825" v="5" actId="27636"/>
          <ac:spMkLst>
            <pc:docMk/>
            <pc:sldMk cId="1762870034" sldId="337"/>
            <ac:spMk id="22530" creationId="{00000000-0000-0000-0000-000000000000}"/>
          </ac:spMkLst>
        </pc:spChg>
      </pc:sldChg>
      <pc:sldChg chg="modSp modTransition modAnim">
        <pc:chgData name="Camila Pedroso Estevam de Souza" userId="b5660281-9870-4af8-b8fa-bccfe862bd76" providerId="ADAL" clId="{6304B44C-A4C1-214C-ABE6-D5C09EFA38E8}" dt="2021-11-07T16:30:51.771" v="1117" actId="20577"/>
        <pc:sldMkLst>
          <pc:docMk/>
          <pc:sldMk cId="2983918513" sldId="338"/>
        </pc:sldMkLst>
        <pc:spChg chg="mod">
          <ac:chgData name="Camila Pedroso Estevam de Souza" userId="b5660281-9870-4af8-b8fa-bccfe862bd76" providerId="ADAL" clId="{6304B44C-A4C1-214C-ABE6-D5C09EFA38E8}" dt="2021-11-07T16:30:51.771" v="1117" actId="20577"/>
          <ac:spMkLst>
            <pc:docMk/>
            <pc:sldMk cId="2983918513" sldId="338"/>
            <ac:spMk id="23553" creationId="{00000000-0000-0000-0000-000000000000}"/>
          </ac:spMkLst>
        </pc:spChg>
      </pc:sldChg>
      <pc:sldChg chg="modSp modTransition modAnim">
        <pc:chgData name="Camila Pedroso Estevam de Souza" userId="b5660281-9870-4af8-b8fa-bccfe862bd76" providerId="ADAL" clId="{6304B44C-A4C1-214C-ABE6-D5C09EFA38E8}" dt="2021-11-07T16:30:43.160" v="1115" actId="20577"/>
        <pc:sldMkLst>
          <pc:docMk/>
          <pc:sldMk cId="1530576820" sldId="339"/>
        </pc:sldMkLst>
        <pc:spChg chg="mod">
          <ac:chgData name="Camila Pedroso Estevam de Souza" userId="b5660281-9870-4af8-b8fa-bccfe862bd76" providerId="ADAL" clId="{6304B44C-A4C1-214C-ABE6-D5C09EFA38E8}" dt="2021-11-07T16:30:43.160" v="1115" actId="20577"/>
          <ac:spMkLst>
            <pc:docMk/>
            <pc:sldMk cId="1530576820" sldId="339"/>
            <ac:spMk id="24577" creationId="{00000000-0000-0000-0000-000000000000}"/>
          </ac:spMkLst>
        </pc:spChg>
      </pc:sldChg>
      <pc:sldChg chg="modTransition modAnim">
        <pc:chgData name="Camila Pedroso Estevam de Souza" userId="b5660281-9870-4af8-b8fa-bccfe862bd76" providerId="ADAL" clId="{6304B44C-A4C1-214C-ABE6-D5C09EFA38E8}" dt="2021-11-07T16:03:13.491" v="216"/>
        <pc:sldMkLst>
          <pc:docMk/>
          <pc:sldMk cId="2327514290" sldId="342"/>
        </pc:sldMkLst>
      </pc:sldChg>
      <pc:sldChg chg="modTransition modAnim">
        <pc:chgData name="Camila Pedroso Estevam de Souza" userId="b5660281-9870-4af8-b8fa-bccfe862bd76" providerId="ADAL" clId="{6304B44C-A4C1-214C-ABE6-D5C09EFA38E8}" dt="2021-11-07T16:03:20.275" v="224"/>
        <pc:sldMkLst>
          <pc:docMk/>
          <pc:sldMk cId="2688262183" sldId="343"/>
        </pc:sldMkLst>
      </pc:sldChg>
      <pc:sldChg chg="modTransition modAnim">
        <pc:chgData name="Camila Pedroso Estevam de Souza" userId="b5660281-9870-4af8-b8fa-bccfe862bd76" providerId="ADAL" clId="{6304B44C-A4C1-214C-ABE6-D5C09EFA38E8}" dt="2021-11-07T16:33:14.402" v="1142"/>
        <pc:sldMkLst>
          <pc:docMk/>
          <pc:sldMk cId="3142156599" sldId="344"/>
        </pc:sldMkLst>
      </pc:sldChg>
      <pc:sldChg chg="modTransition modAnim">
        <pc:chgData name="Camila Pedroso Estevam de Souza" userId="b5660281-9870-4af8-b8fa-bccfe862bd76" providerId="ADAL" clId="{6304B44C-A4C1-214C-ABE6-D5C09EFA38E8}" dt="2021-11-07T16:33:07.826" v="1135"/>
        <pc:sldMkLst>
          <pc:docMk/>
          <pc:sldMk cId="1733044057" sldId="345"/>
        </pc:sldMkLst>
      </pc:sldChg>
      <pc:sldChg chg="modTransition modAnim">
        <pc:chgData name="Camila Pedroso Estevam de Souza" userId="b5660281-9870-4af8-b8fa-bccfe862bd76" providerId="ADAL" clId="{6304B44C-A4C1-214C-ABE6-D5C09EFA38E8}" dt="2021-11-07T16:03:08.364" v="207"/>
        <pc:sldMkLst>
          <pc:docMk/>
          <pc:sldMk cId="3105128048" sldId="348"/>
        </pc:sldMkLst>
      </pc:sldChg>
      <pc:sldChg chg="modSp mod modTransition modAnim">
        <pc:chgData name="Camila Pedroso Estevam de Souza" userId="b5660281-9870-4af8-b8fa-bccfe862bd76" providerId="ADAL" clId="{6304B44C-A4C1-214C-ABE6-D5C09EFA38E8}" dt="2021-11-07T16:57:56.853" v="1518" actId="313"/>
        <pc:sldMkLst>
          <pc:docMk/>
          <pc:sldMk cId="824332987" sldId="349"/>
        </pc:sldMkLst>
        <pc:spChg chg="mod">
          <ac:chgData name="Camila Pedroso Estevam de Souza" userId="b5660281-9870-4af8-b8fa-bccfe862bd76" providerId="ADAL" clId="{6304B44C-A4C1-214C-ABE6-D5C09EFA38E8}" dt="2021-11-07T16:57:56.853" v="1518" actId="313"/>
          <ac:spMkLst>
            <pc:docMk/>
            <pc:sldMk cId="824332987" sldId="349"/>
            <ac:spMk id="29697" creationId="{00000000-0000-0000-0000-000000000000}"/>
          </ac:spMkLst>
        </pc:spChg>
      </pc:sldChg>
      <pc:sldChg chg="del modTransition modAnim">
        <pc:chgData name="Camila Pedroso Estevam de Souza" userId="b5660281-9870-4af8-b8fa-bccfe862bd76" providerId="ADAL" clId="{6304B44C-A4C1-214C-ABE6-D5C09EFA38E8}" dt="2021-11-07T16:06:17.734" v="254" actId="2696"/>
        <pc:sldMkLst>
          <pc:docMk/>
          <pc:sldMk cId="3870999256" sldId="350"/>
        </pc:sldMkLst>
      </pc:sldChg>
      <pc:sldChg chg="modSp modTransition modAnim">
        <pc:chgData name="Camila Pedroso Estevam de Souza" userId="b5660281-9870-4af8-b8fa-bccfe862bd76" providerId="ADAL" clId="{6304B44C-A4C1-214C-ABE6-D5C09EFA38E8}" dt="2021-11-07T16:32:03.347" v="1130" actId="114"/>
        <pc:sldMkLst>
          <pc:docMk/>
          <pc:sldMk cId="868340665" sldId="351"/>
        </pc:sldMkLst>
        <pc:spChg chg="mod">
          <ac:chgData name="Camila Pedroso Estevam de Souza" userId="b5660281-9870-4af8-b8fa-bccfe862bd76" providerId="ADAL" clId="{6304B44C-A4C1-214C-ABE6-D5C09EFA38E8}" dt="2021-11-07T16:32:03.347" v="1130" actId="114"/>
          <ac:spMkLst>
            <pc:docMk/>
            <pc:sldMk cId="868340665" sldId="351"/>
            <ac:spMk id="3" creationId="{9038A8C6-FCDD-704A-80FE-0F7B29224FFB}"/>
          </ac:spMkLst>
        </pc:spChg>
      </pc:sldChg>
      <pc:sldChg chg="modTransition modAnim">
        <pc:chgData name="Camila Pedroso Estevam de Souza" userId="b5660281-9870-4af8-b8fa-bccfe862bd76" providerId="ADAL" clId="{6304B44C-A4C1-214C-ABE6-D5C09EFA38E8}" dt="2021-11-07T16:03:04.936" v="205"/>
        <pc:sldMkLst>
          <pc:docMk/>
          <pc:sldMk cId="1336304945" sldId="352"/>
        </pc:sldMkLst>
      </pc:sldChg>
      <pc:sldChg chg="addSp delSp modSp add mod">
        <pc:chgData name="Camila Pedroso Estevam de Souza" userId="b5660281-9870-4af8-b8fa-bccfe862bd76" providerId="ADAL" clId="{6304B44C-A4C1-214C-ABE6-D5C09EFA38E8}" dt="2021-11-07T16:15:50.949" v="376" actId="1076"/>
        <pc:sldMkLst>
          <pc:docMk/>
          <pc:sldMk cId="0" sldId="356"/>
        </pc:sldMkLst>
        <pc:spChg chg="add del mod">
          <ac:chgData name="Camila Pedroso Estevam de Souza" userId="b5660281-9870-4af8-b8fa-bccfe862bd76" providerId="ADAL" clId="{6304B44C-A4C1-214C-ABE6-D5C09EFA38E8}" dt="2021-11-07T15:57:55.939" v="111" actId="478"/>
          <ac:spMkLst>
            <pc:docMk/>
            <pc:sldMk cId="0" sldId="356"/>
            <ac:spMk id="3" creationId="{1CC25BEC-650F-DB42-A474-81FEE8E7F41D}"/>
          </ac:spMkLst>
        </pc:spChg>
        <pc:spChg chg="add del mod">
          <ac:chgData name="Camila Pedroso Estevam de Souza" userId="b5660281-9870-4af8-b8fa-bccfe862bd76" providerId="ADAL" clId="{6304B44C-A4C1-214C-ABE6-D5C09EFA38E8}" dt="2021-11-07T15:59:20.180" v="141"/>
          <ac:spMkLst>
            <pc:docMk/>
            <pc:sldMk cId="0" sldId="356"/>
            <ac:spMk id="4" creationId="{9600859C-F62B-EC48-B6FA-5CCF71D0A5D1}"/>
          </ac:spMkLst>
        </pc:spChg>
        <pc:spChg chg="mod">
          <ac:chgData name="Camila Pedroso Estevam de Souza" userId="b5660281-9870-4af8-b8fa-bccfe862bd76" providerId="ADAL" clId="{6304B44C-A4C1-214C-ABE6-D5C09EFA38E8}" dt="2021-11-07T15:58:07.592" v="116" actId="14100"/>
          <ac:spMkLst>
            <pc:docMk/>
            <pc:sldMk cId="0" sldId="356"/>
            <ac:spMk id="19457" creationId="{B8E206F2-289F-0741-9497-E51CB85FD1BA}"/>
          </ac:spMkLst>
        </pc:spChg>
        <pc:spChg chg="del">
          <ac:chgData name="Camila Pedroso Estevam de Souza" userId="b5660281-9870-4af8-b8fa-bccfe862bd76" providerId="ADAL" clId="{6304B44C-A4C1-214C-ABE6-D5C09EFA38E8}" dt="2021-11-07T15:58:05.921" v="115" actId="478"/>
          <ac:spMkLst>
            <pc:docMk/>
            <pc:sldMk cId="0" sldId="356"/>
            <ac:spMk id="19458" creationId="{54166F1C-F8F0-5543-8AB2-440D6FAC6BDF}"/>
          </ac:spMkLst>
        </pc:spChg>
        <pc:spChg chg="del mod">
          <ac:chgData name="Camila Pedroso Estevam de Souza" userId="b5660281-9870-4af8-b8fa-bccfe862bd76" providerId="ADAL" clId="{6304B44C-A4C1-214C-ABE6-D5C09EFA38E8}" dt="2021-11-07T15:57:53.087" v="110" actId="478"/>
          <ac:spMkLst>
            <pc:docMk/>
            <pc:sldMk cId="0" sldId="356"/>
            <ac:spMk id="19459" creationId="{DA7BBF7D-1E0C-C440-8E44-13EAFF17A973}"/>
          </ac:spMkLst>
        </pc:spChg>
        <pc:spChg chg="mod">
          <ac:chgData name="Camila Pedroso Estevam de Souza" userId="b5660281-9870-4af8-b8fa-bccfe862bd76" providerId="ADAL" clId="{6304B44C-A4C1-214C-ABE6-D5C09EFA38E8}" dt="2021-11-07T16:15:50.949" v="376" actId="1076"/>
          <ac:spMkLst>
            <pc:docMk/>
            <pc:sldMk cId="0" sldId="356"/>
            <ac:spMk id="19460" creationId="{49191AAD-5278-DB48-BB3C-493D9E557EF1}"/>
          </ac:spMkLst>
        </pc:spChg>
        <pc:spChg chg="del">
          <ac:chgData name="Camila Pedroso Estevam de Souza" userId="b5660281-9870-4af8-b8fa-bccfe862bd76" providerId="ADAL" clId="{6304B44C-A4C1-214C-ABE6-D5C09EFA38E8}" dt="2021-11-07T15:58:04.122" v="114" actId="478"/>
          <ac:spMkLst>
            <pc:docMk/>
            <pc:sldMk cId="0" sldId="356"/>
            <ac:spMk id="19463" creationId="{55D5B155-424E-AB47-8685-F62B60720ABF}"/>
          </ac:spMkLst>
        </pc:spChg>
        <pc:grpChg chg="del">
          <ac:chgData name="Camila Pedroso Estevam de Souza" userId="b5660281-9870-4af8-b8fa-bccfe862bd76" providerId="ADAL" clId="{6304B44C-A4C1-214C-ABE6-D5C09EFA38E8}" dt="2021-11-07T15:57:49.915" v="108" actId="478"/>
          <ac:grpSpMkLst>
            <pc:docMk/>
            <pc:sldMk cId="0" sldId="356"/>
            <ac:grpSpMk id="19461" creationId="{768F146F-E680-444B-B89A-E44BF999319C}"/>
          </ac:grpSpMkLst>
        </pc:grpChg>
        <pc:grpChg chg="del">
          <ac:chgData name="Camila Pedroso Estevam de Souza" userId="b5660281-9870-4af8-b8fa-bccfe862bd76" providerId="ADAL" clId="{6304B44C-A4C1-214C-ABE6-D5C09EFA38E8}" dt="2021-11-07T15:57:51.546" v="109" actId="478"/>
          <ac:grpSpMkLst>
            <pc:docMk/>
            <pc:sldMk cId="0" sldId="356"/>
            <ac:grpSpMk id="19462" creationId="{7B2FF27E-C1B5-8249-BC26-CBE955B73FC0}"/>
          </ac:grpSpMkLst>
        </pc:grpChg>
      </pc:sldChg>
      <pc:sldChg chg="new del">
        <pc:chgData name="Camila Pedroso Estevam de Souza" userId="b5660281-9870-4af8-b8fa-bccfe862bd76" providerId="ADAL" clId="{6304B44C-A4C1-214C-ABE6-D5C09EFA38E8}" dt="2021-10-29T17:26:28.158" v="1" actId="2696"/>
        <pc:sldMkLst>
          <pc:docMk/>
          <pc:sldMk cId="947534658" sldId="356"/>
        </pc:sldMkLst>
      </pc:sldChg>
      <pc:sldChg chg="addSp delSp modSp add mod">
        <pc:chgData name="Camila Pedroso Estevam de Souza" userId="b5660281-9870-4af8-b8fa-bccfe862bd76" providerId="ADAL" clId="{6304B44C-A4C1-214C-ABE6-D5C09EFA38E8}" dt="2021-11-07T16:14:43.988" v="369" actId="1076"/>
        <pc:sldMkLst>
          <pc:docMk/>
          <pc:sldMk cId="0" sldId="401"/>
        </pc:sldMkLst>
        <pc:spChg chg="add mod">
          <ac:chgData name="Camila Pedroso Estevam de Souza" userId="b5660281-9870-4af8-b8fa-bccfe862bd76" providerId="ADAL" clId="{6304B44C-A4C1-214C-ABE6-D5C09EFA38E8}" dt="2021-11-07T16:14:43.988" v="369" actId="1076"/>
          <ac:spMkLst>
            <pc:docMk/>
            <pc:sldMk cId="0" sldId="401"/>
            <ac:spMk id="13" creationId="{DCF4CF2D-5AD5-9D47-AC84-0728E30E8E8E}"/>
          </ac:spMkLst>
        </pc:spChg>
        <pc:spChg chg="mod">
          <ac:chgData name="Camila Pedroso Estevam de Souza" userId="b5660281-9870-4af8-b8fa-bccfe862bd76" providerId="ADAL" clId="{6304B44C-A4C1-214C-ABE6-D5C09EFA38E8}" dt="2021-11-07T16:06:33.542" v="261" actId="14100"/>
          <ac:spMkLst>
            <pc:docMk/>
            <pc:sldMk cId="0" sldId="401"/>
            <ac:spMk id="24577" creationId="{313447ED-629B-A74E-A67F-68A1D622EE3A}"/>
          </ac:spMkLst>
        </pc:spChg>
        <pc:spChg chg="del">
          <ac:chgData name="Camila Pedroso Estevam de Souza" userId="b5660281-9870-4af8-b8fa-bccfe862bd76" providerId="ADAL" clId="{6304B44C-A4C1-214C-ABE6-D5C09EFA38E8}" dt="2021-11-07T16:06:31.447" v="260" actId="478"/>
          <ac:spMkLst>
            <pc:docMk/>
            <pc:sldMk cId="0" sldId="401"/>
            <ac:spMk id="24578" creationId="{647C116D-B836-E04B-B8A9-FC17B897AB38}"/>
          </ac:spMkLst>
        </pc:spChg>
        <pc:spChg chg="del mod">
          <ac:chgData name="Camila Pedroso Estevam de Souza" userId="b5660281-9870-4af8-b8fa-bccfe862bd76" providerId="ADAL" clId="{6304B44C-A4C1-214C-ABE6-D5C09EFA38E8}" dt="2021-11-07T16:14:34.893" v="367"/>
          <ac:spMkLst>
            <pc:docMk/>
            <pc:sldMk cId="0" sldId="401"/>
            <ac:spMk id="24581" creationId="{EFEE4BC5-A469-6E42-BE63-50E62D52CA8E}"/>
          </ac:spMkLst>
        </pc:spChg>
        <pc:spChg chg="mod">
          <ac:chgData name="Camila Pedroso Estevam de Souza" userId="b5660281-9870-4af8-b8fa-bccfe862bd76" providerId="ADAL" clId="{6304B44C-A4C1-214C-ABE6-D5C09EFA38E8}" dt="2021-11-07T16:14:39.372" v="368" actId="1076"/>
          <ac:spMkLst>
            <pc:docMk/>
            <pc:sldMk cId="0" sldId="401"/>
            <ac:spMk id="24582" creationId="{FF138631-F9FC-D648-9C2C-5F1EB722DEF1}"/>
          </ac:spMkLst>
        </pc:spChg>
        <pc:spChg chg="mod">
          <ac:chgData name="Camila Pedroso Estevam de Souza" userId="b5660281-9870-4af8-b8fa-bccfe862bd76" providerId="ADAL" clId="{6304B44C-A4C1-214C-ABE6-D5C09EFA38E8}" dt="2021-11-07T16:07:25.094" v="271" actId="1076"/>
          <ac:spMkLst>
            <pc:docMk/>
            <pc:sldMk cId="0" sldId="401"/>
            <ac:spMk id="24583" creationId="{E4C62166-2DA8-054D-8741-1ACA692DDEC7}"/>
          </ac:spMkLst>
        </pc:spChg>
        <pc:spChg chg="mod">
          <ac:chgData name="Camila Pedroso Estevam de Souza" userId="b5660281-9870-4af8-b8fa-bccfe862bd76" providerId="ADAL" clId="{6304B44C-A4C1-214C-ABE6-D5C09EFA38E8}" dt="2021-11-07T16:06:28.677" v="258" actId="1076"/>
          <ac:spMkLst>
            <pc:docMk/>
            <pc:sldMk cId="0" sldId="401"/>
            <ac:spMk id="24584" creationId="{A8BDCF27-BF13-0D4D-88C3-F308515A7C99}"/>
          </ac:spMkLst>
        </pc:spChg>
        <pc:spChg chg="mod">
          <ac:chgData name="Camila Pedroso Estevam de Souza" userId="b5660281-9870-4af8-b8fa-bccfe862bd76" providerId="ADAL" clId="{6304B44C-A4C1-214C-ABE6-D5C09EFA38E8}" dt="2021-11-07T16:06:28.677" v="258" actId="1076"/>
          <ac:spMkLst>
            <pc:docMk/>
            <pc:sldMk cId="0" sldId="401"/>
            <ac:spMk id="24585" creationId="{F2500D52-BFA9-2044-A77B-AD4517312D90}"/>
          </ac:spMkLst>
        </pc:spChg>
        <pc:grpChg chg="del">
          <ac:chgData name="Camila Pedroso Estevam de Souza" userId="b5660281-9870-4af8-b8fa-bccfe862bd76" providerId="ADAL" clId="{6304B44C-A4C1-214C-ABE6-D5C09EFA38E8}" dt="2021-11-07T16:06:27.952" v="257" actId="478"/>
          <ac:grpSpMkLst>
            <pc:docMk/>
            <pc:sldMk cId="0" sldId="401"/>
            <ac:grpSpMk id="24579" creationId="{D1FC3F10-D369-4E4E-ACF6-6F8D107A2652}"/>
          </ac:grpSpMkLst>
        </pc:grpChg>
        <pc:grpChg chg="del mod">
          <ac:chgData name="Camila Pedroso Estevam de Souza" userId="b5660281-9870-4af8-b8fa-bccfe862bd76" providerId="ADAL" clId="{6304B44C-A4C1-214C-ABE6-D5C09EFA38E8}" dt="2021-11-07T16:06:28.791" v="259" actId="478"/>
          <ac:grpSpMkLst>
            <pc:docMk/>
            <pc:sldMk cId="0" sldId="401"/>
            <ac:grpSpMk id="24580" creationId="{15DAB650-3958-8341-B9CF-1C16695170C3}"/>
          </ac:grpSpMkLst>
        </pc:grpChg>
      </pc:sldChg>
      <pc:sldChg chg="delSp modSp add mod">
        <pc:chgData name="Camila Pedroso Estevam de Souza" userId="b5660281-9870-4af8-b8fa-bccfe862bd76" providerId="ADAL" clId="{6304B44C-A4C1-214C-ABE6-D5C09EFA38E8}" dt="2021-11-07T16:01:08.966" v="152" actId="20577"/>
        <pc:sldMkLst>
          <pc:docMk/>
          <pc:sldMk cId="0" sldId="409"/>
        </pc:sldMkLst>
        <pc:spChg chg="mod">
          <ac:chgData name="Camila Pedroso Estevam de Souza" userId="b5660281-9870-4af8-b8fa-bccfe862bd76" providerId="ADAL" clId="{6304B44C-A4C1-214C-ABE6-D5C09EFA38E8}" dt="2021-11-07T16:00:55.058" v="148" actId="14100"/>
          <ac:spMkLst>
            <pc:docMk/>
            <pc:sldMk cId="0" sldId="409"/>
            <ac:spMk id="21505" creationId="{5522C322-86DF-4848-AE1E-0EAF2D176259}"/>
          </ac:spMkLst>
        </pc:spChg>
        <pc:spChg chg="del">
          <ac:chgData name="Camila Pedroso Estevam de Souza" userId="b5660281-9870-4af8-b8fa-bccfe862bd76" providerId="ADAL" clId="{6304B44C-A4C1-214C-ABE6-D5C09EFA38E8}" dt="2021-11-07T16:00:53.179" v="147" actId="478"/>
          <ac:spMkLst>
            <pc:docMk/>
            <pc:sldMk cId="0" sldId="409"/>
            <ac:spMk id="21506" creationId="{BD57F343-4C9D-2949-BA12-A7EA7245100F}"/>
          </ac:spMkLst>
        </pc:spChg>
        <pc:spChg chg="mod">
          <ac:chgData name="Camila Pedroso Estevam de Souza" userId="b5660281-9870-4af8-b8fa-bccfe862bd76" providerId="ADAL" clId="{6304B44C-A4C1-214C-ABE6-D5C09EFA38E8}" dt="2021-11-07T16:01:08.966" v="152" actId="20577"/>
          <ac:spMkLst>
            <pc:docMk/>
            <pc:sldMk cId="0" sldId="409"/>
            <ac:spMk id="21507" creationId="{CCF0C40B-1C59-9344-B1C4-BF2FBB3FA8B1}"/>
          </ac:spMkLst>
        </pc:spChg>
        <pc:spChg chg="mod">
          <ac:chgData name="Camila Pedroso Estevam de Souza" userId="b5660281-9870-4af8-b8fa-bccfe862bd76" providerId="ADAL" clId="{6304B44C-A4C1-214C-ABE6-D5C09EFA38E8}" dt="2021-11-07T16:00:48.421" v="143" actId="1076"/>
          <ac:spMkLst>
            <pc:docMk/>
            <pc:sldMk cId="0" sldId="409"/>
            <ac:spMk id="21510" creationId="{1BB2C7F8-76B0-5848-945F-CD8E20B07722}"/>
          </ac:spMkLst>
        </pc:spChg>
        <pc:spChg chg="mod">
          <ac:chgData name="Camila Pedroso Estevam de Souza" userId="b5660281-9870-4af8-b8fa-bccfe862bd76" providerId="ADAL" clId="{6304B44C-A4C1-214C-ABE6-D5C09EFA38E8}" dt="2021-11-07T16:00:48.421" v="143" actId="1076"/>
          <ac:spMkLst>
            <pc:docMk/>
            <pc:sldMk cId="0" sldId="409"/>
            <ac:spMk id="21511" creationId="{3500DDE1-3A9F-004B-8692-35AE0C037823}"/>
          </ac:spMkLst>
        </pc:spChg>
        <pc:grpChg chg="del mod">
          <ac:chgData name="Camila Pedroso Estevam de Souza" userId="b5660281-9870-4af8-b8fa-bccfe862bd76" providerId="ADAL" clId="{6304B44C-A4C1-214C-ABE6-D5C09EFA38E8}" dt="2021-11-07T16:00:50.393" v="146" actId="478"/>
          <ac:grpSpMkLst>
            <pc:docMk/>
            <pc:sldMk cId="0" sldId="409"/>
            <ac:grpSpMk id="21508" creationId="{B6AFF2D6-A6E5-B84A-885B-322504325518}"/>
          </ac:grpSpMkLst>
        </pc:grpChg>
        <pc:grpChg chg="del mod">
          <ac:chgData name="Camila Pedroso Estevam de Souza" userId="b5660281-9870-4af8-b8fa-bccfe862bd76" providerId="ADAL" clId="{6304B44C-A4C1-214C-ABE6-D5C09EFA38E8}" dt="2021-11-07T16:00:49.043" v="144" actId="478"/>
          <ac:grpSpMkLst>
            <pc:docMk/>
            <pc:sldMk cId="0" sldId="409"/>
            <ac:grpSpMk id="21509" creationId="{3B55819E-5C3F-2E44-B5BD-29500A56F56B}"/>
          </ac:grpSpMkLst>
        </pc:grpChg>
      </pc:sldChg>
      <pc:sldChg chg="delSp modSp add mod">
        <pc:chgData name="Camila Pedroso Estevam de Souza" userId="b5660281-9870-4af8-b8fa-bccfe862bd76" providerId="ADAL" clId="{6304B44C-A4C1-214C-ABE6-D5C09EFA38E8}" dt="2021-11-07T16:03:44.787" v="228" actId="1076"/>
        <pc:sldMkLst>
          <pc:docMk/>
          <pc:sldMk cId="0" sldId="410"/>
        </pc:sldMkLst>
        <pc:spChg chg="mod">
          <ac:chgData name="Camila Pedroso Estevam de Souza" userId="b5660281-9870-4af8-b8fa-bccfe862bd76" providerId="ADAL" clId="{6304B44C-A4C1-214C-ABE6-D5C09EFA38E8}" dt="2021-11-07T16:01:50.443" v="154" actId="14100"/>
          <ac:spMkLst>
            <pc:docMk/>
            <pc:sldMk cId="0" sldId="410"/>
            <ac:spMk id="22529" creationId="{A9E723FE-34E4-0740-A267-2E7682DE9E5E}"/>
          </ac:spMkLst>
        </pc:spChg>
        <pc:spChg chg="del">
          <ac:chgData name="Camila Pedroso Estevam de Souza" userId="b5660281-9870-4af8-b8fa-bccfe862bd76" providerId="ADAL" clId="{6304B44C-A4C1-214C-ABE6-D5C09EFA38E8}" dt="2021-11-07T16:01:48.196" v="153" actId="478"/>
          <ac:spMkLst>
            <pc:docMk/>
            <pc:sldMk cId="0" sldId="410"/>
            <ac:spMk id="22530" creationId="{1399A273-9AA2-E245-A04E-F2D4F642A805}"/>
          </ac:spMkLst>
        </pc:spChg>
        <pc:spChg chg="mod">
          <ac:chgData name="Camila Pedroso Estevam de Souza" userId="b5660281-9870-4af8-b8fa-bccfe862bd76" providerId="ADAL" clId="{6304B44C-A4C1-214C-ABE6-D5C09EFA38E8}" dt="2021-11-07T16:03:42.356" v="227" actId="1076"/>
          <ac:spMkLst>
            <pc:docMk/>
            <pc:sldMk cId="0" sldId="410"/>
            <ac:spMk id="22531" creationId="{7DF2BD9D-F217-9F4F-AFC4-03B97C714025}"/>
          </ac:spMkLst>
        </pc:spChg>
        <pc:spChg chg="mod">
          <ac:chgData name="Camila Pedroso Estevam de Souza" userId="b5660281-9870-4af8-b8fa-bccfe862bd76" providerId="ADAL" clId="{6304B44C-A4C1-214C-ABE6-D5C09EFA38E8}" dt="2021-11-07T16:03:44.787" v="228" actId="1076"/>
          <ac:spMkLst>
            <pc:docMk/>
            <pc:sldMk cId="0" sldId="410"/>
            <ac:spMk id="22534" creationId="{60F83B7A-C19B-5F4D-880E-65299BD30DA5}"/>
          </ac:spMkLst>
        </pc:spChg>
        <pc:grpChg chg="del">
          <ac:chgData name="Camila Pedroso Estevam de Souza" userId="b5660281-9870-4af8-b8fa-bccfe862bd76" providerId="ADAL" clId="{6304B44C-A4C1-214C-ABE6-D5C09EFA38E8}" dt="2021-11-07T16:03:36.518" v="226" actId="478"/>
          <ac:grpSpMkLst>
            <pc:docMk/>
            <pc:sldMk cId="0" sldId="410"/>
            <ac:grpSpMk id="22532" creationId="{8A4B1CD6-5D72-FF43-9C25-D9C33A1FE453}"/>
          </ac:grpSpMkLst>
        </pc:grpChg>
        <pc:grpChg chg="del">
          <ac:chgData name="Camila Pedroso Estevam de Souza" userId="b5660281-9870-4af8-b8fa-bccfe862bd76" providerId="ADAL" clId="{6304B44C-A4C1-214C-ABE6-D5C09EFA38E8}" dt="2021-11-07T16:03:30.781" v="225" actId="478"/>
          <ac:grpSpMkLst>
            <pc:docMk/>
            <pc:sldMk cId="0" sldId="410"/>
            <ac:grpSpMk id="22533" creationId="{766F4E96-009B-AD4D-A70E-1B5D19982AEA}"/>
          </ac:grpSpMkLst>
        </pc:grpChg>
      </pc:sldChg>
      <pc:sldChg chg="addSp delSp modSp new mod">
        <pc:chgData name="Camila Pedroso Estevam de Souza" userId="b5660281-9870-4af8-b8fa-bccfe862bd76" providerId="ADAL" clId="{6304B44C-A4C1-214C-ABE6-D5C09EFA38E8}" dt="2021-11-07T16:30:48.044" v="1116" actId="20577"/>
        <pc:sldMkLst>
          <pc:docMk/>
          <pc:sldMk cId="3848430185" sldId="411"/>
        </pc:sldMkLst>
        <pc:spChg chg="del">
          <ac:chgData name="Camila Pedroso Estevam de Souza" userId="b5660281-9870-4af8-b8fa-bccfe862bd76" providerId="ADAL" clId="{6304B44C-A4C1-214C-ABE6-D5C09EFA38E8}" dt="2021-11-07T16:21:48.126" v="379" actId="478"/>
          <ac:spMkLst>
            <pc:docMk/>
            <pc:sldMk cId="3848430185" sldId="411"/>
            <ac:spMk id="2" creationId="{AFC86513-8732-A14E-B7B5-9F8CF64508C2}"/>
          </ac:spMkLst>
        </pc:spChg>
        <pc:spChg chg="mod">
          <ac:chgData name="Camila Pedroso Estevam de Souza" userId="b5660281-9870-4af8-b8fa-bccfe862bd76" providerId="ADAL" clId="{6304B44C-A4C1-214C-ABE6-D5C09EFA38E8}" dt="2021-11-07T16:30:04.179" v="1111" actId="2711"/>
          <ac:spMkLst>
            <pc:docMk/>
            <pc:sldMk cId="3848430185" sldId="411"/>
            <ac:spMk id="3" creationId="{95B7FA56-DA2F-DA46-B193-895C75259B33}"/>
          </ac:spMkLst>
        </pc:spChg>
        <pc:spChg chg="add mod">
          <ac:chgData name="Camila Pedroso Estevam de Souza" userId="b5660281-9870-4af8-b8fa-bccfe862bd76" providerId="ADAL" clId="{6304B44C-A4C1-214C-ABE6-D5C09EFA38E8}" dt="2021-11-07T16:30:48.044" v="1116" actId="20577"/>
          <ac:spMkLst>
            <pc:docMk/>
            <pc:sldMk cId="3848430185" sldId="411"/>
            <ac:spMk id="4" creationId="{C0A49AAF-0A6E-B74E-A4B0-0976ECA0F168}"/>
          </ac:spMkLst>
        </pc:spChg>
      </pc:sldChg>
      <pc:sldChg chg="delSp modSp add mod">
        <pc:chgData name="Camila Pedroso Estevam de Souza" userId="b5660281-9870-4af8-b8fa-bccfe862bd76" providerId="ADAL" clId="{6304B44C-A4C1-214C-ABE6-D5C09EFA38E8}" dt="2021-11-07T16:36:03.288" v="1151" actId="207"/>
        <pc:sldMkLst>
          <pc:docMk/>
          <pc:sldMk cId="0" sldId="435"/>
        </pc:sldMkLst>
        <pc:spChg chg="mod">
          <ac:chgData name="Camila Pedroso Estevam de Souza" userId="b5660281-9870-4af8-b8fa-bccfe862bd76" providerId="ADAL" clId="{6304B44C-A4C1-214C-ABE6-D5C09EFA38E8}" dt="2021-11-07T16:35:32.820" v="1150" actId="14100"/>
          <ac:spMkLst>
            <pc:docMk/>
            <pc:sldMk cId="0" sldId="435"/>
            <ac:spMk id="30721" creationId="{47931DBF-EE41-0D4E-90B4-B04B5FBDBF5B}"/>
          </ac:spMkLst>
        </pc:spChg>
        <pc:spChg chg="del">
          <ac:chgData name="Camila Pedroso Estevam de Souza" userId="b5660281-9870-4af8-b8fa-bccfe862bd76" providerId="ADAL" clId="{6304B44C-A4C1-214C-ABE6-D5C09EFA38E8}" dt="2021-11-07T16:35:30.838" v="1149" actId="478"/>
          <ac:spMkLst>
            <pc:docMk/>
            <pc:sldMk cId="0" sldId="435"/>
            <ac:spMk id="30722" creationId="{F2DFFE1D-1E4A-204C-AB8A-97712709CAA5}"/>
          </ac:spMkLst>
        </pc:spChg>
        <pc:spChg chg="mod">
          <ac:chgData name="Camila Pedroso Estevam de Souza" userId="b5660281-9870-4af8-b8fa-bccfe862bd76" providerId="ADAL" clId="{6304B44C-A4C1-214C-ABE6-D5C09EFA38E8}" dt="2021-11-07T16:36:03.288" v="1151" actId="207"/>
          <ac:spMkLst>
            <pc:docMk/>
            <pc:sldMk cId="0" sldId="435"/>
            <ac:spMk id="30723" creationId="{F5B1237A-26F3-794C-882B-2CCBFE089024}"/>
          </ac:spMkLst>
        </pc:spChg>
        <pc:grpChg chg="del">
          <ac:chgData name="Camila Pedroso Estevam de Souza" userId="b5660281-9870-4af8-b8fa-bccfe862bd76" providerId="ADAL" clId="{6304B44C-A4C1-214C-ABE6-D5C09EFA38E8}" dt="2021-11-07T16:35:28.343" v="1148" actId="478"/>
          <ac:grpSpMkLst>
            <pc:docMk/>
            <pc:sldMk cId="0" sldId="435"/>
            <ac:grpSpMk id="30724" creationId="{3164CCE7-7F65-4445-B23D-87ED5869B940}"/>
          </ac:grpSpMkLst>
        </pc:grpChg>
        <pc:grpChg chg="del">
          <ac:chgData name="Camila Pedroso Estevam de Souza" userId="b5660281-9870-4af8-b8fa-bccfe862bd76" providerId="ADAL" clId="{6304B44C-A4C1-214C-ABE6-D5C09EFA38E8}" dt="2021-11-07T16:35:26.926" v="1147" actId="478"/>
          <ac:grpSpMkLst>
            <pc:docMk/>
            <pc:sldMk cId="0" sldId="435"/>
            <ac:grpSpMk id="30725" creationId="{BE77D76E-671F-5946-9279-39C4DCF50761}"/>
          </ac:grpSpMkLst>
        </pc:grpChg>
      </pc:sldChg>
      <pc:sldChg chg="delSp modSp add mod">
        <pc:chgData name="Camila Pedroso Estevam de Souza" userId="b5660281-9870-4af8-b8fa-bccfe862bd76" providerId="ADAL" clId="{6304B44C-A4C1-214C-ABE6-D5C09EFA38E8}" dt="2021-11-07T16:37:10.122" v="1161" actId="20577"/>
        <pc:sldMkLst>
          <pc:docMk/>
          <pc:sldMk cId="0" sldId="436"/>
        </pc:sldMkLst>
        <pc:spChg chg="mod">
          <ac:chgData name="Camila Pedroso Estevam de Souza" userId="b5660281-9870-4af8-b8fa-bccfe862bd76" providerId="ADAL" clId="{6304B44C-A4C1-214C-ABE6-D5C09EFA38E8}" dt="2021-11-07T16:37:04.078" v="1160" actId="14100"/>
          <ac:spMkLst>
            <pc:docMk/>
            <pc:sldMk cId="0" sldId="436"/>
            <ac:spMk id="31745" creationId="{761714D4-36F8-7C42-A4B7-D41C0A1CEBF1}"/>
          </ac:spMkLst>
        </pc:spChg>
        <pc:spChg chg="del">
          <ac:chgData name="Camila Pedroso Estevam de Souza" userId="b5660281-9870-4af8-b8fa-bccfe862bd76" providerId="ADAL" clId="{6304B44C-A4C1-214C-ABE6-D5C09EFA38E8}" dt="2021-11-07T16:37:02.367" v="1159" actId="478"/>
          <ac:spMkLst>
            <pc:docMk/>
            <pc:sldMk cId="0" sldId="436"/>
            <ac:spMk id="31746" creationId="{97FA8361-72CE-3F48-ACE3-4E50404F245D}"/>
          </ac:spMkLst>
        </pc:spChg>
        <pc:spChg chg="mod">
          <ac:chgData name="Camila Pedroso Estevam de Souza" userId="b5660281-9870-4af8-b8fa-bccfe862bd76" providerId="ADAL" clId="{6304B44C-A4C1-214C-ABE6-D5C09EFA38E8}" dt="2021-11-07T16:36:54.345" v="1154" actId="20577"/>
          <ac:spMkLst>
            <pc:docMk/>
            <pc:sldMk cId="0" sldId="436"/>
            <ac:spMk id="31749" creationId="{17272B91-9E55-DA4D-BA9F-ED0CFF0DFD3F}"/>
          </ac:spMkLst>
        </pc:spChg>
        <pc:spChg chg="mod">
          <ac:chgData name="Camila Pedroso Estevam de Souza" userId="b5660281-9870-4af8-b8fa-bccfe862bd76" providerId="ADAL" clId="{6304B44C-A4C1-214C-ABE6-D5C09EFA38E8}" dt="2021-11-07T16:37:10.122" v="1161" actId="20577"/>
          <ac:spMkLst>
            <pc:docMk/>
            <pc:sldMk cId="0" sldId="436"/>
            <ac:spMk id="31750" creationId="{59B12077-38BF-1347-9333-73CC9404055E}"/>
          </ac:spMkLst>
        </pc:spChg>
        <pc:spChg chg="del mod">
          <ac:chgData name="Camila Pedroso Estevam de Souza" userId="b5660281-9870-4af8-b8fa-bccfe862bd76" providerId="ADAL" clId="{6304B44C-A4C1-214C-ABE6-D5C09EFA38E8}" dt="2021-11-07T16:36:59.141" v="1156" actId="478"/>
          <ac:spMkLst>
            <pc:docMk/>
            <pc:sldMk cId="0" sldId="436"/>
            <ac:spMk id="31752" creationId="{665B460D-D988-194B-A57A-578DED6CEFBC}"/>
          </ac:spMkLst>
        </pc:spChg>
        <pc:spChg chg="del">
          <ac:chgData name="Camila Pedroso Estevam de Souza" userId="b5660281-9870-4af8-b8fa-bccfe862bd76" providerId="ADAL" clId="{6304B44C-A4C1-214C-ABE6-D5C09EFA38E8}" dt="2021-11-07T16:36:57.783" v="1155" actId="478"/>
          <ac:spMkLst>
            <pc:docMk/>
            <pc:sldMk cId="0" sldId="436"/>
            <ac:spMk id="31753" creationId="{6425D693-1FC6-3F41-82B2-9D688CEA52E1}"/>
          </ac:spMkLst>
        </pc:spChg>
        <pc:grpChg chg="del mod">
          <ac:chgData name="Camila Pedroso Estevam de Souza" userId="b5660281-9870-4af8-b8fa-bccfe862bd76" providerId="ADAL" clId="{6304B44C-A4C1-214C-ABE6-D5C09EFA38E8}" dt="2021-11-07T16:37:00.190" v="1158" actId="478"/>
          <ac:grpSpMkLst>
            <pc:docMk/>
            <pc:sldMk cId="0" sldId="436"/>
            <ac:grpSpMk id="31747" creationId="{D0F51519-23B4-4344-9BEA-3F528980B17B}"/>
          </ac:grpSpMkLst>
        </pc:grpChg>
        <pc:grpChg chg="del mod">
          <ac:chgData name="Camila Pedroso Estevam de Souza" userId="b5660281-9870-4af8-b8fa-bccfe862bd76" providerId="ADAL" clId="{6304B44C-A4C1-214C-ABE6-D5C09EFA38E8}" dt="2021-11-07T16:36:57.783" v="1155" actId="478"/>
          <ac:grpSpMkLst>
            <pc:docMk/>
            <pc:sldMk cId="0" sldId="436"/>
            <ac:grpSpMk id="31748" creationId="{B2BE8934-C877-BC46-B174-D08119439A61}"/>
          </ac:grpSpMkLst>
        </pc:grpChg>
      </pc:sldChg>
      <pc:sldChg chg="addSp delSp modSp add mod">
        <pc:chgData name="Camila Pedroso Estevam de Souza" userId="b5660281-9870-4af8-b8fa-bccfe862bd76" providerId="ADAL" clId="{6304B44C-A4C1-214C-ABE6-D5C09EFA38E8}" dt="2021-11-07T17:04:08.764" v="1708" actId="255"/>
        <pc:sldMkLst>
          <pc:docMk/>
          <pc:sldMk cId="0" sldId="472"/>
        </pc:sldMkLst>
        <pc:spChg chg="add del mod">
          <ac:chgData name="Camila Pedroso Estevam de Souza" userId="b5660281-9870-4af8-b8fa-bccfe862bd76" providerId="ADAL" clId="{6304B44C-A4C1-214C-ABE6-D5C09EFA38E8}" dt="2021-11-07T17:00:26.913" v="1521"/>
          <ac:spMkLst>
            <pc:docMk/>
            <pc:sldMk cId="0" sldId="472"/>
            <ac:spMk id="2" creationId="{7111A689-CA45-4A48-BC46-230C7E2596C8}"/>
          </ac:spMkLst>
        </pc:spChg>
        <pc:spChg chg="mod">
          <ac:chgData name="Camila Pedroso Estevam de Souza" userId="b5660281-9870-4af8-b8fa-bccfe862bd76" providerId="ADAL" clId="{6304B44C-A4C1-214C-ABE6-D5C09EFA38E8}" dt="2021-11-07T17:03:33.557" v="1701" actId="1076"/>
          <ac:spMkLst>
            <pc:docMk/>
            <pc:sldMk cId="0" sldId="472"/>
            <ac:spMk id="3" creationId="{6D1D453C-12A3-4649-9E92-AD1AA40614C8}"/>
          </ac:spMkLst>
        </pc:spChg>
        <pc:spChg chg="mod">
          <ac:chgData name="Camila Pedroso Estevam de Souza" userId="b5660281-9870-4af8-b8fa-bccfe862bd76" providerId="ADAL" clId="{6304B44C-A4C1-214C-ABE6-D5C09EFA38E8}" dt="2021-11-07T16:53:12.076" v="1435" actId="1076"/>
          <ac:spMkLst>
            <pc:docMk/>
            <pc:sldMk cId="0" sldId="472"/>
            <ac:spMk id="4" creationId="{02A98C9B-5EE4-0849-AEF7-C10BCF76330F}"/>
          </ac:spMkLst>
        </pc:spChg>
        <pc:spChg chg="add mod">
          <ac:chgData name="Camila Pedroso Estevam de Souza" userId="b5660281-9870-4af8-b8fa-bccfe862bd76" providerId="ADAL" clId="{6304B44C-A4C1-214C-ABE6-D5C09EFA38E8}" dt="2021-11-07T17:03:22.922" v="1698" actId="1076"/>
          <ac:spMkLst>
            <pc:docMk/>
            <pc:sldMk cId="0" sldId="472"/>
            <ac:spMk id="5" creationId="{10FB215A-1CCC-9B4B-9D56-284435463A39}"/>
          </ac:spMkLst>
        </pc:spChg>
        <pc:spChg chg="mod">
          <ac:chgData name="Camila Pedroso Estevam de Souza" userId="b5660281-9870-4af8-b8fa-bccfe862bd76" providerId="ADAL" clId="{6304B44C-A4C1-214C-ABE6-D5C09EFA38E8}" dt="2021-11-07T17:03:33.557" v="1701" actId="1076"/>
          <ac:spMkLst>
            <pc:docMk/>
            <pc:sldMk cId="0" sldId="472"/>
            <ac:spMk id="20" creationId="{6722AAAF-6CC7-C84B-84A9-7869583390D1}"/>
          </ac:spMkLst>
        </pc:spChg>
        <pc:spChg chg="mod">
          <ac:chgData name="Camila Pedroso Estevam de Souza" userId="b5660281-9870-4af8-b8fa-bccfe862bd76" providerId="ADAL" clId="{6304B44C-A4C1-214C-ABE6-D5C09EFA38E8}" dt="2021-11-07T17:03:33.557" v="1701" actId="1076"/>
          <ac:spMkLst>
            <pc:docMk/>
            <pc:sldMk cId="0" sldId="472"/>
            <ac:spMk id="23" creationId="{306B8F25-3A7F-1249-A0FF-5A5C136C3CBB}"/>
          </ac:spMkLst>
        </pc:spChg>
        <pc:spChg chg="del mod">
          <ac:chgData name="Camila Pedroso Estevam de Souza" userId="b5660281-9870-4af8-b8fa-bccfe862bd76" providerId="ADAL" clId="{6304B44C-A4C1-214C-ABE6-D5C09EFA38E8}" dt="2021-11-07T16:48:49.370" v="1166" actId="478"/>
          <ac:spMkLst>
            <pc:docMk/>
            <pc:sldMk cId="0" sldId="472"/>
            <ac:spMk id="33793" creationId="{0ED12983-5A9B-3C4D-9D95-1AF67CD0EFBC}"/>
          </ac:spMkLst>
        </pc:spChg>
        <pc:spChg chg="mod">
          <ac:chgData name="Camila Pedroso Estevam de Souza" userId="b5660281-9870-4af8-b8fa-bccfe862bd76" providerId="ADAL" clId="{6304B44C-A4C1-214C-ABE6-D5C09EFA38E8}" dt="2021-11-07T17:04:08.764" v="1708" actId="255"/>
          <ac:spMkLst>
            <pc:docMk/>
            <pc:sldMk cId="0" sldId="472"/>
            <ac:spMk id="33796" creationId="{EF66A61C-D8AE-9F44-8A93-A4497F046AE1}"/>
          </ac:spMkLst>
        </pc:spChg>
        <pc:spChg chg="del mod">
          <ac:chgData name="Camila Pedroso Estevam de Souza" userId="b5660281-9870-4af8-b8fa-bccfe862bd76" providerId="ADAL" clId="{6304B44C-A4C1-214C-ABE6-D5C09EFA38E8}" dt="2021-11-07T16:53:15.749" v="1437"/>
          <ac:spMkLst>
            <pc:docMk/>
            <pc:sldMk cId="0" sldId="472"/>
            <ac:spMk id="33801" creationId="{C38B02DE-3784-5C46-8E07-4DFB6D2FC397}"/>
          </ac:spMkLst>
        </pc:spChg>
        <pc:spChg chg="mod">
          <ac:chgData name="Camila Pedroso Estevam de Souza" userId="b5660281-9870-4af8-b8fa-bccfe862bd76" providerId="ADAL" clId="{6304B44C-A4C1-214C-ABE6-D5C09EFA38E8}" dt="2021-11-07T17:03:36.556" v="1702" actId="1076"/>
          <ac:spMkLst>
            <pc:docMk/>
            <pc:sldMk cId="0" sldId="472"/>
            <ac:spMk id="33802" creationId="{FA0CC74A-F296-074C-9DED-67F979630621}"/>
          </ac:spMkLst>
        </pc:spChg>
        <pc:spChg chg="mod">
          <ac:chgData name="Camila Pedroso Estevam de Souza" userId="b5660281-9870-4af8-b8fa-bccfe862bd76" providerId="ADAL" clId="{6304B44C-A4C1-214C-ABE6-D5C09EFA38E8}" dt="2021-11-07T17:03:40.204" v="1703" actId="1076"/>
          <ac:spMkLst>
            <pc:docMk/>
            <pc:sldMk cId="0" sldId="472"/>
            <ac:spMk id="33803" creationId="{FE8D3FEC-733C-D048-B933-134C1B3FF98D}"/>
          </ac:spMkLst>
        </pc:spChg>
        <pc:spChg chg="mod">
          <ac:chgData name="Camila Pedroso Estevam de Souza" userId="b5660281-9870-4af8-b8fa-bccfe862bd76" providerId="ADAL" clId="{6304B44C-A4C1-214C-ABE6-D5C09EFA38E8}" dt="2021-11-07T17:03:42.500" v="1704" actId="1076"/>
          <ac:spMkLst>
            <pc:docMk/>
            <pc:sldMk cId="0" sldId="472"/>
            <ac:spMk id="33804" creationId="{DB74D228-C84E-D143-B35E-742AC0CE2157}"/>
          </ac:spMkLst>
        </pc:spChg>
        <pc:grpChg chg="del">
          <ac:chgData name="Camila Pedroso Estevam de Souza" userId="b5660281-9870-4af8-b8fa-bccfe862bd76" providerId="ADAL" clId="{6304B44C-A4C1-214C-ABE6-D5C09EFA38E8}" dt="2021-11-07T16:48:43.524" v="1163" actId="478"/>
          <ac:grpSpMkLst>
            <pc:docMk/>
            <pc:sldMk cId="0" sldId="472"/>
            <ac:grpSpMk id="33794" creationId="{7D2FC4F4-D948-B149-9595-BDAF83502846}"/>
          </ac:grpSpMkLst>
        </pc:grpChg>
        <pc:grpChg chg="del">
          <ac:chgData name="Camila Pedroso Estevam de Souza" userId="b5660281-9870-4af8-b8fa-bccfe862bd76" providerId="ADAL" clId="{6304B44C-A4C1-214C-ABE6-D5C09EFA38E8}" dt="2021-11-07T16:48:45.473" v="1164" actId="478"/>
          <ac:grpSpMkLst>
            <pc:docMk/>
            <pc:sldMk cId="0" sldId="472"/>
            <ac:grpSpMk id="33795" creationId="{418A44A4-99B5-AD48-BBC4-B0BA7B39B5F3}"/>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8B5C72A-7EE3-455A-95E1-A79A80A99B89}" type="datetime1">
              <a:rPr lang="en-US"/>
              <a:pPr/>
              <a:t>11/7/21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7005B84-EFC2-4FBC-92CC-9968AC703331}" type="slidenum">
              <a:rPr lang="en-US"/>
              <a:pPr/>
              <a:t>‹#›</a:t>
            </a:fld>
            <a:endParaRPr lang="en-US"/>
          </a:p>
        </p:txBody>
      </p:sp>
    </p:spTree>
    <p:extLst>
      <p:ext uri="{BB962C8B-B14F-4D97-AF65-F5344CB8AC3E}">
        <p14:creationId xmlns:p14="http://schemas.microsoft.com/office/powerpoint/2010/main" val="205320723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ea typeface="ＭＳ Ｐゴシック" pitchFamily="34" charset="-128"/>
            </a:endParaRPr>
          </a:p>
        </p:txBody>
      </p:sp>
      <p:sp>
        <p:nvSpPr>
          <p:cNvPr id="4" name="Slide Number Placeholder 3"/>
          <p:cNvSpPr>
            <a:spLocks noGrp="1"/>
          </p:cNvSpPr>
          <p:nvPr>
            <p:ph type="sldNum" sz="quarter" idx="5"/>
          </p:nvPr>
        </p:nvSpPr>
        <p:spPr/>
        <p:txBody>
          <a:bodyPr/>
          <a:lstStyle/>
          <a:p>
            <a:fld id="{77005B84-EFC2-4FBC-92CC-9968AC703331}" type="slidenum">
              <a:rPr lang="en-US" smtClean="0"/>
              <a:pPr/>
              <a:t>1</a:t>
            </a:fld>
            <a:endParaRPr lang="en-US"/>
          </a:p>
        </p:txBody>
      </p:sp>
    </p:spTree>
    <p:extLst>
      <p:ext uri="{BB962C8B-B14F-4D97-AF65-F5344CB8AC3E}">
        <p14:creationId xmlns:p14="http://schemas.microsoft.com/office/powerpoint/2010/main" val="377896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590A81D-C78D-450C-9EBE-9ADE298776FE}" type="datetime1">
              <a:rPr lang="en-US" smtClean="0"/>
              <a:pPr/>
              <a:t>11/7/21</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7750E41B-DC42-417E-A0B7-C87892EBBF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A3558B-2A2C-4F26-84DA-409D3AA0ED48}" type="datetime1">
              <a:rPr lang="en-US" smtClean="0"/>
              <a:pPr/>
              <a:t>11/7/21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BC1030A-EB1B-42D9-B220-F99C6FD47E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07A0E8E-EE7F-4257-8C52-21AC6B530A68}" type="datetime1">
              <a:rPr lang="en-US" smtClean="0"/>
              <a:pPr/>
              <a:t>11/7/21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3306013-A07E-4B62-B6E9-BA87B56EB2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096C4CBE-3B50-4EA4-8650-FFE95FF5C6DB}" type="datetime1">
              <a:rPr lang="en-US" smtClean="0"/>
              <a:pPr>
                <a:defRPr/>
              </a:pPr>
              <a:t>11/7/21</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5733FD3C-8135-4460-B839-6E0C8D6576DA}" type="slidenum">
              <a:rPr lang="en-US" altLang="en-US"/>
              <a:pPr/>
              <a:t>‹#›</a:t>
            </a:fld>
            <a:endParaRPr lang="en-US" altLang="en-US"/>
          </a:p>
        </p:txBody>
      </p:sp>
    </p:spTree>
    <p:extLst>
      <p:ext uri="{BB962C8B-B14F-4D97-AF65-F5344CB8AC3E}">
        <p14:creationId xmlns:p14="http://schemas.microsoft.com/office/powerpoint/2010/main" val="4211155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0150AD9C-9C89-4CF8-91B8-C93D015BDDBE}" type="datetime1">
              <a:rPr lang="en-US" smtClean="0"/>
              <a:pPr>
                <a:defRPr/>
              </a:pPr>
              <a:t>11/7/21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5B789B7-27D1-4834-B1A5-7EB3F66DFF23}" type="slidenum">
              <a:rPr lang="en-US" altLang="en-US"/>
              <a:pPr/>
              <a:t>‹#›</a:t>
            </a:fld>
            <a:endParaRPr lang="en-US" altLang="en-US"/>
          </a:p>
        </p:txBody>
      </p:sp>
    </p:spTree>
    <p:extLst>
      <p:ext uri="{BB962C8B-B14F-4D97-AF65-F5344CB8AC3E}">
        <p14:creationId xmlns:p14="http://schemas.microsoft.com/office/powerpoint/2010/main" val="64952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3CD986-715B-492F-A88A-ADCA63C99DD1}" type="datetime1">
              <a:rPr lang="en-US" smtClean="0"/>
              <a:pPr/>
              <a:t>11/7/21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9E36B2-B467-4880-AB23-8F1A06B4F2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B8551F3-C0DC-4F6E-972B-FB72102B6F7C}" type="datetime1">
              <a:rPr lang="en-US" smtClean="0"/>
              <a:pPr/>
              <a:t>11/7/21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D7284A2-600D-45DC-90E1-4B77835C7B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3617489-323B-4076-8CCA-D936C951A2C7}" type="datetime1">
              <a:rPr lang="en-US" smtClean="0"/>
              <a:pPr/>
              <a:t>11/7/21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07EBC45-FA2A-4F7D-9726-107463EE86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29A4F8-4486-42CE-862C-D204A3BBA336}" type="datetime1">
              <a:rPr lang="en-US" smtClean="0"/>
              <a:pPr/>
              <a:t>11/7/21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0EC9DC8-80F5-4DB1-8B11-0234F6F87F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3AE629C-5F2B-4021-8A44-729F9E1C164F}" type="datetime1">
              <a:rPr lang="en-US" smtClean="0"/>
              <a:pPr/>
              <a:t>11/7/21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A8BFC0E0-2D67-4F09-9805-E820004D83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8001D-B846-4E26-B586-7689A1A14CC2}" type="datetime1">
              <a:rPr lang="en-US" smtClean="0"/>
              <a:pPr/>
              <a:t>11/7/21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4782F01-9F1B-4D00-8A3D-B52C881BB6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6A60FDC-BE47-4C7D-AE54-FC37F533DF3E}" type="datetime1">
              <a:rPr lang="en-US" smtClean="0"/>
              <a:pPr/>
              <a:t>11/7/21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FAA9381-81E4-45CA-81DC-B46CB546C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2672471-EB84-40E6-AAAC-03E8C6C755FC}" type="datetime1">
              <a:rPr lang="en-US" smtClean="0"/>
              <a:pPr/>
              <a:t>11/7/21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CF2A003-8710-4CD4-8110-33E468165A8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E51AFF-50ED-477A-9187-6F2BF8E08864}" type="datetime1">
              <a:rPr lang="en-US" smtClean="0"/>
              <a:pPr/>
              <a:t>11/7/21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C8D743-E708-45B6-8E91-6185BD036C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E4D-FE90-419E-A2D2-62CFEEBEFC31}"/>
              </a:ext>
            </a:extLst>
          </p:cNvPr>
          <p:cNvSpPr>
            <a:spLocks noGrp="1"/>
          </p:cNvSpPr>
          <p:nvPr>
            <p:ph type="ctrTitle"/>
          </p:nvPr>
        </p:nvSpPr>
        <p:spPr>
          <a:xfrm>
            <a:off x="530351" y="1015999"/>
            <a:ext cx="7956423" cy="2692401"/>
          </a:xfrm>
        </p:spPr>
        <p:txBody>
          <a:bodyPr>
            <a:noAutofit/>
          </a:bodyPr>
          <a:lstStyle/>
          <a:p>
            <a:pPr algn="ctr"/>
            <a:r>
              <a:rPr lang="en-US" sz="5000" b="0" dirty="0">
                <a:solidFill>
                  <a:schemeClr val="tx1"/>
                </a:solidFill>
                <a:effectLst/>
                <a:latin typeface="+mn-lt"/>
                <a:ea typeface="Garamond"/>
                <a:cs typeface="Arial" panose="020B0604020202020204" pitchFamily="34" charset="0"/>
                <a:sym typeface="Garamond"/>
              </a:rPr>
              <a:t>The Basic Practice of Statistics</a:t>
            </a:r>
            <a:br>
              <a:rPr lang="en-US" sz="5000" b="0" dirty="0">
                <a:solidFill>
                  <a:schemeClr val="tx1"/>
                </a:solidFill>
                <a:effectLst/>
                <a:latin typeface="+mn-lt"/>
                <a:ea typeface="Garamond"/>
                <a:cs typeface="Arial" panose="020B0604020202020204" pitchFamily="34" charset="0"/>
                <a:sym typeface="Garamond"/>
              </a:rPr>
            </a:br>
            <a:r>
              <a:rPr lang="en-US" sz="5000" b="0" dirty="0">
                <a:solidFill>
                  <a:schemeClr val="tx1"/>
                </a:solidFill>
                <a:effectLst/>
                <a:latin typeface="+mn-lt"/>
                <a:ea typeface="Garamond"/>
                <a:cs typeface="Arial" panose="020B0604020202020204" pitchFamily="34" charset="0"/>
                <a:sym typeface="Garamond"/>
              </a:rPr>
              <a:t>Ninth Edition</a:t>
            </a:r>
            <a:br>
              <a:rPr lang="en-US" sz="5000" dirty="0">
                <a:latin typeface="+mn-lt"/>
                <a:ea typeface="Garamond"/>
                <a:cs typeface="Garamond"/>
                <a:sym typeface="Garamond"/>
              </a:rPr>
            </a:b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David S. Moore		William I. </a:t>
            </a:r>
            <a:r>
              <a:rPr lang="en-US" sz="3500" b="0" dirty="0" err="1">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Notz</a:t>
            </a: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 </a:t>
            </a:r>
            <a:endParaRPr lang="en-AU" sz="3500" b="0" dirty="0">
              <a:solidFill>
                <a:schemeClr val="tx1"/>
              </a:solidFill>
              <a:effectLst>
                <a:outerShdw blurRad="38100" dist="38100" dir="2700000" algn="tl">
                  <a:srgbClr val="000000">
                    <a:alpha val="43137"/>
                  </a:srgbClr>
                </a:outerShdw>
              </a:effectLst>
              <a:latin typeface="+mn-lt"/>
              <a:cs typeface="Arial" panose="020B0604020202020204" pitchFamily="34" charset="0"/>
            </a:endParaRPr>
          </a:p>
        </p:txBody>
      </p:sp>
      <p:sp>
        <p:nvSpPr>
          <p:cNvPr id="5" name="Subtitle 4">
            <a:extLst>
              <a:ext uri="{FF2B5EF4-FFF2-40B4-BE49-F238E27FC236}">
                <a16:creationId xmlns:a16="http://schemas.microsoft.com/office/drawing/2014/main" id="{D1202B21-A31C-412A-929E-65FCF60356E8}"/>
              </a:ext>
            </a:extLst>
          </p:cNvPr>
          <p:cNvSpPr>
            <a:spLocks noGrp="1"/>
          </p:cNvSpPr>
          <p:nvPr>
            <p:ph type="subTitle" idx="1"/>
          </p:nvPr>
        </p:nvSpPr>
        <p:spPr>
          <a:xfrm>
            <a:off x="533400" y="4089400"/>
            <a:ext cx="7854696" cy="1752600"/>
          </a:xfrm>
        </p:spPr>
        <p:txBody>
          <a:bodyPr>
            <a:normAutofit fontScale="85000" lnSpcReduction="20000"/>
          </a:bodyPr>
          <a:lstStyle/>
          <a:p>
            <a:pPr lvl="0" algn="ctr">
              <a:spcBef>
                <a:spcPts val="0"/>
              </a:spcBef>
              <a:buSzPts val="1300"/>
            </a:pPr>
            <a:r>
              <a:rPr lang="en-US" sz="3000" dirty="0">
                <a:latin typeface="Constantia (Body)"/>
                <a:cs typeface="Arial" panose="020B0604020202020204" pitchFamily="34" charset="0"/>
              </a:rPr>
              <a:t>Chapter 9</a:t>
            </a:r>
          </a:p>
          <a:p>
            <a:pPr lvl="0" algn="ctr">
              <a:spcBef>
                <a:spcPts val="0"/>
              </a:spcBef>
              <a:buSzPts val="1300"/>
            </a:pPr>
            <a:r>
              <a:rPr lang="en-US" sz="3000" dirty="0"/>
              <a:t>Producing Data:</a:t>
            </a:r>
          </a:p>
          <a:p>
            <a:pPr lvl="0" algn="ctr">
              <a:spcBef>
                <a:spcPts val="0"/>
              </a:spcBef>
              <a:buSzPts val="1300"/>
            </a:pPr>
            <a:r>
              <a:rPr lang="en-US" sz="3000" dirty="0">
                <a:latin typeface="Constantia (Body)"/>
                <a:cs typeface="Arial" panose="020B0604020202020204" pitchFamily="34" charset="0"/>
              </a:rPr>
              <a:t>Experiments</a:t>
            </a:r>
          </a:p>
          <a:p>
            <a:pPr lvl="0" algn="ctr">
              <a:spcBef>
                <a:spcPts val="0"/>
              </a:spcBef>
              <a:buSzPts val="1300"/>
            </a:pPr>
            <a:endParaRPr lang="en-US" sz="3000" dirty="0">
              <a:latin typeface="Constantia (Body)"/>
              <a:cs typeface="Arial" panose="020B0604020202020204" pitchFamily="34" charset="0"/>
            </a:endParaRPr>
          </a:p>
          <a:p>
            <a:pPr lvl="0" algn="ctr">
              <a:spcBef>
                <a:spcPts val="0"/>
              </a:spcBef>
              <a:buSzPts val="1300"/>
            </a:pPr>
            <a:r>
              <a:rPr lang="en-US" sz="3000" dirty="0">
                <a:latin typeface="Constantia (Body)"/>
                <a:cs typeface="Arial" panose="020B0604020202020204" pitchFamily="34" charset="0"/>
              </a:rPr>
              <a:t>Lecture Slides</a:t>
            </a:r>
          </a:p>
          <a:p>
            <a:endParaRPr lang="en-AU" dirty="0"/>
          </a:p>
        </p:txBody>
      </p:sp>
      <p:sp>
        <p:nvSpPr>
          <p:cNvPr id="6" name="Google Shape;61;p1">
            <a:extLst>
              <a:ext uri="{FF2B5EF4-FFF2-40B4-BE49-F238E27FC236}">
                <a16:creationId xmlns:a16="http://schemas.microsoft.com/office/drawing/2014/main" id="{83FA53AE-898A-463C-BBEE-2D0939AEFF53}"/>
              </a:ext>
            </a:extLst>
          </p:cNvPr>
          <p:cNvSpPr txBox="1"/>
          <p:nvPr/>
        </p:nvSpPr>
        <p:spPr>
          <a:xfrm>
            <a:off x="5715000" y="6223000"/>
            <a:ext cx="31813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latin typeface="Arial"/>
                <a:ea typeface="Arial"/>
                <a:cs typeface="Arial"/>
                <a:sym typeface="Arial"/>
              </a:rPr>
              <a:t>© 2021 W. H. Freeman and Company</a:t>
            </a:r>
            <a:endParaRPr dirty="0"/>
          </a:p>
        </p:txBody>
      </p:sp>
    </p:spTree>
    <p:extLst>
      <p:ext uri="{BB962C8B-B14F-4D97-AF65-F5344CB8AC3E}">
        <p14:creationId xmlns:p14="http://schemas.microsoft.com/office/powerpoint/2010/main" val="243309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681" y="495701"/>
            <a:ext cx="7996473" cy="963613"/>
          </a:xfrm>
        </p:spPr>
        <p:txBody>
          <a:bodyPr>
            <a:normAutofit/>
          </a:bodyPr>
          <a:lstStyle/>
          <a:p>
            <a:pPr eaLnBrk="1" hangingPunct="1"/>
            <a:r>
              <a:rPr lang="en-US" altLang="en-US" sz="4800" dirty="0">
                <a:latin typeface="Gill Sans" charset="0"/>
                <a:ea typeface="ＭＳ Ｐゴシック" pitchFamily="34" charset="-128"/>
              </a:rPr>
              <a:t>Subjects, factors, and treatments</a:t>
            </a:r>
          </a:p>
        </p:txBody>
      </p:sp>
      <p:sp>
        <p:nvSpPr>
          <p:cNvPr id="6" name="Rectangle 3"/>
          <p:cNvSpPr>
            <a:spLocks noGrp="1" noChangeArrowheads="1"/>
          </p:cNvSpPr>
          <p:nvPr>
            <p:ph idx="1"/>
          </p:nvPr>
        </p:nvSpPr>
        <p:spPr>
          <a:xfrm>
            <a:off x="391887" y="1522202"/>
            <a:ext cx="8066313" cy="5010150"/>
          </a:xfrm>
        </p:spPr>
        <p:txBody>
          <a:bodyPr>
            <a:noAutofit/>
          </a:bodyPr>
          <a:lstStyle/>
          <a:p>
            <a:pPr>
              <a:spcAft>
                <a:spcPts val="1200"/>
              </a:spcAft>
            </a:pPr>
            <a:r>
              <a:rPr lang="en-US" sz="2400" dirty="0">
                <a:latin typeface="Arial" pitchFamily="34" charset="0"/>
                <a:ea typeface="ＭＳ Ｐゴシック" pitchFamily="34" charset="-128"/>
                <a:cs typeface="Arial" pitchFamily="34" charset="0"/>
              </a:rPr>
              <a:t>An experiment is a statistical study in which we actually do something (apply a </a:t>
            </a:r>
            <a:r>
              <a:rPr lang="en-US" sz="2400" b="1" dirty="0">
                <a:latin typeface="Arial" pitchFamily="34" charset="0"/>
                <a:ea typeface="ＭＳ Ｐゴシック" pitchFamily="34" charset="-128"/>
                <a:cs typeface="Arial" pitchFamily="34" charset="0"/>
              </a:rPr>
              <a:t>treatment</a:t>
            </a:r>
            <a:r>
              <a:rPr lang="en-US" sz="2400" dirty="0">
                <a:latin typeface="Arial" pitchFamily="34" charset="0"/>
                <a:ea typeface="ＭＳ Ｐゴシック" pitchFamily="34" charset="-128"/>
                <a:cs typeface="Arial" pitchFamily="34" charset="0"/>
              </a:rPr>
              <a:t>) to people, animals, or objects to observe the </a:t>
            </a:r>
            <a:r>
              <a:rPr lang="en-US" sz="2400" b="1" dirty="0">
                <a:latin typeface="Arial" pitchFamily="34" charset="0"/>
                <a:ea typeface="ＭＳ Ｐゴシック" pitchFamily="34" charset="-128"/>
                <a:cs typeface="Arial" pitchFamily="34" charset="0"/>
              </a:rPr>
              <a:t>response</a:t>
            </a:r>
            <a:r>
              <a:rPr lang="en-US" sz="2400" dirty="0">
                <a:latin typeface="Arial" pitchFamily="34" charset="0"/>
                <a:ea typeface="ＭＳ Ｐゴシック" pitchFamily="34" charset="-128"/>
                <a:cs typeface="Arial" pitchFamily="34" charset="0"/>
              </a:rPr>
              <a:t>. Here is the basic vocabulary of experiments. </a:t>
            </a:r>
          </a:p>
          <a:p>
            <a:pPr>
              <a:spcBef>
                <a:spcPts val="600"/>
              </a:spcBef>
              <a:spcAft>
                <a:spcPts val="600"/>
              </a:spcAft>
            </a:pPr>
            <a:r>
              <a:rPr lang="en-US" sz="2400" dirty="0">
                <a:solidFill>
                  <a:schemeClr val="tx1"/>
                </a:solidFill>
                <a:latin typeface="Arial" pitchFamily="34" charset="0"/>
                <a:ea typeface="ＭＳ Ｐゴシック" pitchFamily="34" charset="-128"/>
                <a:cs typeface="Arial" pitchFamily="34" charset="0"/>
              </a:rPr>
              <a:t>The </a:t>
            </a:r>
            <a:r>
              <a:rPr lang="en-US" sz="2400" dirty="0">
                <a:solidFill>
                  <a:srgbClr val="A20000"/>
                </a:solidFill>
                <a:latin typeface="Arial" pitchFamily="34" charset="0"/>
                <a:ea typeface="ＭＳ Ｐゴシック" pitchFamily="34" charset="-128"/>
                <a:cs typeface="Arial" pitchFamily="34" charset="0"/>
              </a:rPr>
              <a:t>individuals</a:t>
            </a:r>
            <a:r>
              <a:rPr lang="en-US" sz="2400" dirty="0">
                <a:solidFill>
                  <a:schemeClr val="tx1"/>
                </a:solidFill>
                <a:latin typeface="Arial" pitchFamily="34" charset="0"/>
                <a:ea typeface="ＭＳ Ｐゴシック" pitchFamily="34" charset="-128"/>
                <a:cs typeface="Arial" pitchFamily="34" charset="0"/>
              </a:rPr>
              <a:t> studied in an experiment are often called </a:t>
            </a:r>
            <a:r>
              <a:rPr lang="en-US" sz="2400" dirty="0">
                <a:solidFill>
                  <a:srgbClr val="A20000"/>
                </a:solidFill>
                <a:latin typeface="Arial" pitchFamily="34" charset="0"/>
                <a:ea typeface="ＭＳ Ｐゴシック" pitchFamily="34" charset="-128"/>
                <a:cs typeface="Arial" pitchFamily="34" charset="0"/>
              </a:rPr>
              <a:t>subjects</a:t>
            </a:r>
            <a:r>
              <a:rPr lang="en-US" sz="2400" dirty="0">
                <a:solidFill>
                  <a:schemeClr val="tx1"/>
                </a:solidFill>
                <a:latin typeface="Arial" pitchFamily="34" charset="0"/>
                <a:ea typeface="ＭＳ Ｐゴシック" pitchFamily="34" charset="-128"/>
                <a:cs typeface="Arial" pitchFamily="34" charset="0"/>
              </a:rPr>
              <a:t>, particularly when they are people. </a:t>
            </a:r>
          </a:p>
          <a:p>
            <a:pPr>
              <a:spcBef>
                <a:spcPts val="600"/>
              </a:spcBef>
              <a:spcAft>
                <a:spcPts val="600"/>
              </a:spcAft>
            </a:pPr>
            <a:r>
              <a:rPr lang="en-US" sz="2400" dirty="0">
                <a:solidFill>
                  <a:schemeClr val="tx1"/>
                </a:solidFill>
                <a:latin typeface="Arial" pitchFamily="34" charset="0"/>
                <a:ea typeface="ＭＳ Ｐゴシック" pitchFamily="34" charset="-128"/>
                <a:cs typeface="Arial" pitchFamily="34" charset="0"/>
              </a:rPr>
              <a:t>The explanatory variables in an experiment are often called </a:t>
            </a:r>
            <a:r>
              <a:rPr lang="en-US" sz="2400" dirty="0">
                <a:solidFill>
                  <a:srgbClr val="A20000"/>
                </a:solidFill>
                <a:latin typeface="Arial" pitchFamily="34" charset="0"/>
                <a:ea typeface="ＭＳ Ｐゴシック" pitchFamily="34" charset="-128"/>
                <a:cs typeface="Arial" pitchFamily="34" charset="0"/>
              </a:rPr>
              <a:t>factors</a:t>
            </a:r>
            <a:r>
              <a:rPr lang="en-US" sz="2400" dirty="0">
                <a:solidFill>
                  <a:schemeClr val="tx1"/>
                </a:solidFill>
                <a:latin typeface="Arial" pitchFamily="34" charset="0"/>
                <a:ea typeface="ＭＳ Ｐゴシック" pitchFamily="34" charset="-128"/>
                <a:cs typeface="Arial" pitchFamily="34" charset="0"/>
              </a:rPr>
              <a:t>.</a:t>
            </a:r>
          </a:p>
          <a:p>
            <a:pPr>
              <a:spcBef>
                <a:spcPts val="600"/>
              </a:spcBef>
              <a:spcAft>
                <a:spcPts val="600"/>
              </a:spcAft>
            </a:pPr>
            <a:r>
              <a:rPr lang="en-US" sz="2400" dirty="0">
                <a:solidFill>
                  <a:schemeClr val="tx1"/>
                </a:solidFill>
                <a:latin typeface="Arial" pitchFamily="34" charset="0"/>
                <a:ea typeface="ＭＳ Ｐゴシック" pitchFamily="34" charset="-128"/>
                <a:cs typeface="Arial" pitchFamily="34" charset="0"/>
              </a:rPr>
              <a:t>A </a:t>
            </a:r>
            <a:r>
              <a:rPr lang="en-US" sz="2400" dirty="0">
                <a:solidFill>
                  <a:srgbClr val="A20000"/>
                </a:solidFill>
                <a:latin typeface="Arial" pitchFamily="34" charset="0"/>
                <a:ea typeface="ＭＳ Ｐゴシック" pitchFamily="34" charset="-128"/>
                <a:cs typeface="Arial" pitchFamily="34" charset="0"/>
              </a:rPr>
              <a:t>treatment </a:t>
            </a:r>
            <a:r>
              <a:rPr lang="en-US" sz="2400" dirty="0">
                <a:solidFill>
                  <a:schemeClr val="tx1"/>
                </a:solidFill>
                <a:latin typeface="Arial" pitchFamily="34" charset="0"/>
                <a:ea typeface="ＭＳ Ｐゴシック" pitchFamily="34" charset="-128"/>
                <a:cs typeface="Arial" pitchFamily="34" charset="0"/>
              </a:rPr>
              <a:t>is any specific experimental condition applied to the subjects. If an experiment has more than one factor, a treatment is a combination of specific values of each factor. </a:t>
            </a:r>
          </a:p>
          <a:p>
            <a:pPr>
              <a:spcAft>
                <a:spcPts val="1200"/>
              </a:spcAft>
            </a:pPr>
            <a:endParaRPr lang="en-US" sz="2400" dirty="0">
              <a:solidFill>
                <a:srgbClr val="FF0000"/>
              </a:solidFill>
              <a:latin typeface="Arial" pitchFamily="34" charset="0"/>
              <a:ea typeface="ＭＳ Ｐゴシック" pitchFamily="34" charset="-128"/>
              <a:cs typeface="Arial" pitchFamily="34" charset="0"/>
            </a:endParaRPr>
          </a:p>
        </p:txBody>
      </p:sp>
      <p:cxnSp>
        <p:nvCxnSpPr>
          <p:cNvPr id="5" name="Straight Connector 4">
            <a:extLst>
              <a:ext uri="{FF2B5EF4-FFF2-40B4-BE49-F238E27FC236}">
                <a16:creationId xmlns:a16="http://schemas.microsoft.com/office/drawing/2014/main" id="{C4F62678-0BED-A641-9EA0-AF0FBE8BFF0A}"/>
              </a:ext>
            </a:extLst>
          </p:cNvPr>
          <p:cNvCxnSpPr/>
          <p:nvPr/>
        </p:nvCxnSpPr>
        <p:spPr>
          <a:xfrm>
            <a:off x="457200" y="3200399"/>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31A3297-EB10-BA46-9E4B-9ECD11A8316C}"/>
              </a:ext>
            </a:extLst>
          </p:cNvPr>
          <p:cNvCxnSpPr/>
          <p:nvPr/>
        </p:nvCxnSpPr>
        <p:spPr>
          <a:xfrm>
            <a:off x="457200" y="6637858"/>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87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520700" y="201057"/>
            <a:ext cx="7772400" cy="1219200"/>
          </a:xfrm>
        </p:spPr>
        <p:txBody>
          <a:bodyPr>
            <a:normAutofit/>
          </a:bodyPr>
          <a:lstStyle/>
          <a:p>
            <a:pPr eaLnBrk="1" hangingPunct="1"/>
            <a:r>
              <a:rPr lang="en-US" altLang="en-US" sz="4000" dirty="0">
                <a:latin typeface="Gill Sans" charset="0"/>
                <a:ea typeface="ＭＳ Ｐゴシック" pitchFamily="34" charset="-128"/>
              </a:rPr>
              <a:t>How to experiment badly (1of 3)</a:t>
            </a:r>
          </a:p>
        </p:txBody>
      </p:sp>
      <p:sp>
        <p:nvSpPr>
          <p:cNvPr id="6" name="Rectangle 3"/>
          <p:cNvSpPr>
            <a:spLocks noGrp="1" noChangeArrowheads="1"/>
          </p:cNvSpPr>
          <p:nvPr>
            <p:ph idx="1"/>
          </p:nvPr>
        </p:nvSpPr>
        <p:spPr>
          <a:xfrm>
            <a:off x="685800" y="1703273"/>
            <a:ext cx="7937500" cy="5010150"/>
          </a:xfrm>
        </p:spPr>
        <p:txBody>
          <a:bodyPr>
            <a:normAutofit fontScale="70000" lnSpcReduction="20000"/>
          </a:bodyPr>
          <a:lstStyle/>
          <a:p>
            <a:pPr>
              <a:spcAft>
                <a:spcPts val="1200"/>
              </a:spcAft>
            </a:pPr>
            <a:r>
              <a:rPr lang="en-US" sz="3600" i="1" dirty="0">
                <a:latin typeface="Arial" pitchFamily="34" charset="0"/>
                <a:ea typeface="ＭＳ Ｐゴシック" pitchFamily="34" charset="-128"/>
                <a:cs typeface="Arial" pitchFamily="34" charset="0"/>
              </a:rPr>
              <a:t>Experiments don’t guarantee good data.</a:t>
            </a:r>
          </a:p>
          <a:p>
            <a:pPr>
              <a:spcAft>
                <a:spcPts val="1200"/>
              </a:spcAft>
            </a:pPr>
            <a:r>
              <a:rPr lang="en-US" sz="3600" dirty="0">
                <a:solidFill>
                  <a:schemeClr val="tx1"/>
                </a:solidFill>
                <a:latin typeface="Arial" pitchFamily="34" charset="0"/>
                <a:ea typeface="ＭＳ Ｐゴシック" pitchFamily="34" charset="-128"/>
                <a:cs typeface="Arial" pitchFamily="34" charset="0"/>
              </a:rPr>
              <a:t>Good designs are essential for effective experiments, just as they are for sampling. </a:t>
            </a:r>
          </a:p>
          <a:p>
            <a:pPr marL="0" indent="0">
              <a:spcBef>
                <a:spcPts val="1200"/>
              </a:spcBef>
              <a:spcAft>
                <a:spcPts val="1200"/>
              </a:spcAft>
              <a:buNone/>
            </a:pPr>
            <a:r>
              <a:rPr lang="en-US" sz="3600" dirty="0">
                <a:solidFill>
                  <a:schemeClr val="tx1"/>
                </a:solidFill>
                <a:latin typeface="Arial" pitchFamily="34" charset="0"/>
                <a:ea typeface="ＭＳ Ｐゴシック" pitchFamily="34" charset="-128"/>
                <a:cs typeface="Arial" pitchFamily="34" charset="0"/>
              </a:rPr>
              <a:t>Example: A college regularly offers a review course to prepare students for the GMAT. This year, it will offer only an online version of the course.</a:t>
            </a:r>
          </a:p>
          <a:p>
            <a:pPr marL="0" indent="0" algn="ctr">
              <a:spcAft>
                <a:spcPts val="1200"/>
              </a:spcAft>
              <a:buNone/>
            </a:pPr>
            <a:r>
              <a:rPr lang="en-US" sz="3600" dirty="0">
                <a:solidFill>
                  <a:schemeClr val="tx1"/>
                </a:solidFill>
                <a:latin typeface="Arial" pitchFamily="34" charset="0"/>
                <a:ea typeface="ＭＳ Ｐゴシック" pitchFamily="34" charset="-128"/>
                <a:cs typeface="Arial" pitchFamily="34" charset="0"/>
              </a:rPr>
              <a:t>Students </a:t>
            </a:r>
            <a:r>
              <a:rPr lang="en-US" sz="3600" dirty="0">
                <a:solidFill>
                  <a:schemeClr val="tx1"/>
                </a:solidFill>
                <a:latin typeface="Arial" pitchFamily="34" charset="0"/>
                <a:ea typeface="ＭＳ Ｐゴシック" pitchFamily="34" charset="-128"/>
                <a:cs typeface="Arial" pitchFamily="34" charset="0"/>
                <a:sym typeface="Wingdings" panose="05000000000000000000" pitchFamily="2" charset="2"/>
              </a:rPr>
              <a:t> </a:t>
            </a:r>
            <a:r>
              <a:rPr lang="en-US" sz="3600" dirty="0">
                <a:solidFill>
                  <a:schemeClr val="tx1"/>
                </a:solidFill>
                <a:latin typeface="Arial" pitchFamily="34" charset="0"/>
                <a:ea typeface="ＭＳ Ｐゴシック" pitchFamily="34" charset="-128"/>
                <a:cs typeface="Arial" pitchFamily="34" charset="0"/>
              </a:rPr>
              <a:t>Online Course </a:t>
            </a:r>
            <a:r>
              <a:rPr lang="en-US" sz="3600" dirty="0">
                <a:solidFill>
                  <a:schemeClr val="tx1"/>
                </a:solidFill>
                <a:latin typeface="Arial" pitchFamily="34" charset="0"/>
                <a:ea typeface="ＭＳ Ｐゴシック" pitchFamily="34" charset="-128"/>
                <a:cs typeface="Arial" pitchFamily="34" charset="0"/>
                <a:sym typeface="Wingdings" panose="05000000000000000000" pitchFamily="2" charset="2"/>
              </a:rPr>
              <a:t></a:t>
            </a:r>
            <a:r>
              <a:rPr lang="en-US" sz="3600" dirty="0">
                <a:solidFill>
                  <a:schemeClr val="tx1"/>
                </a:solidFill>
                <a:latin typeface="Arial" pitchFamily="34" charset="0"/>
                <a:ea typeface="ＭＳ Ｐゴシック" pitchFamily="34" charset="-128"/>
                <a:cs typeface="Arial" pitchFamily="34" charset="0"/>
              </a:rPr>
              <a:t> GMAT Scores</a:t>
            </a:r>
          </a:p>
          <a:p>
            <a:pPr>
              <a:spcAft>
                <a:spcPts val="1200"/>
              </a:spcAft>
            </a:pPr>
            <a:r>
              <a:rPr lang="en-US" sz="3600" dirty="0">
                <a:solidFill>
                  <a:schemeClr val="tx1"/>
                </a:solidFill>
                <a:latin typeface="Arial" pitchFamily="34" charset="0"/>
                <a:ea typeface="ＭＳ Ｐゴシック" pitchFamily="34" charset="-128"/>
                <a:cs typeface="Arial" pitchFamily="34" charset="0"/>
              </a:rPr>
              <a:t>Suppose the results were 10% higher than the long-term average for those who took the </a:t>
            </a:r>
            <a:r>
              <a:rPr lang="en-US" sz="3600" i="1" dirty="0">
                <a:solidFill>
                  <a:schemeClr val="tx1"/>
                </a:solidFill>
                <a:latin typeface="Arial" pitchFamily="34" charset="0"/>
                <a:ea typeface="ＭＳ Ｐゴシック" pitchFamily="34" charset="-128"/>
                <a:cs typeface="Arial" pitchFamily="34" charset="0"/>
              </a:rPr>
              <a:t>classroom</a:t>
            </a:r>
            <a:r>
              <a:rPr lang="en-US" sz="3600" dirty="0">
                <a:solidFill>
                  <a:schemeClr val="tx1"/>
                </a:solidFill>
                <a:latin typeface="Arial" pitchFamily="34" charset="0"/>
                <a:ea typeface="ＭＳ Ｐゴシック" pitchFamily="34" charset="-128"/>
                <a:cs typeface="Arial" pitchFamily="34" charset="0"/>
              </a:rPr>
              <a:t> review course. </a:t>
            </a:r>
          </a:p>
          <a:p>
            <a:pPr>
              <a:spcAft>
                <a:spcPts val="600"/>
              </a:spcAft>
            </a:pPr>
            <a:r>
              <a:rPr lang="en-US" sz="3600" b="1" dirty="0">
                <a:solidFill>
                  <a:schemeClr val="tx1"/>
                </a:solidFill>
                <a:latin typeface="Arial" pitchFamily="34" charset="0"/>
                <a:ea typeface="ＭＳ Ｐゴシック" pitchFamily="34" charset="-128"/>
                <a:cs typeface="Arial" pitchFamily="34" charset="0"/>
              </a:rPr>
              <a:t>Can we conclude that the online course is more effective?</a:t>
            </a:r>
          </a:p>
        </p:txBody>
      </p:sp>
      <p:cxnSp>
        <p:nvCxnSpPr>
          <p:cNvPr id="5" name="Straight Connector 4">
            <a:extLst>
              <a:ext uri="{FF2B5EF4-FFF2-40B4-BE49-F238E27FC236}">
                <a16:creationId xmlns:a16="http://schemas.microsoft.com/office/drawing/2014/main" id="{9BE8DAE9-7668-7943-915B-E2E74E5536EA}"/>
              </a:ext>
            </a:extLst>
          </p:cNvPr>
          <p:cNvCxnSpPr/>
          <p:nvPr/>
        </p:nvCxnSpPr>
        <p:spPr>
          <a:xfrm>
            <a:off x="457200" y="3103683"/>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1642E2-8DC3-2545-9985-E84CFCEA0ED0}"/>
              </a:ext>
            </a:extLst>
          </p:cNvPr>
          <p:cNvCxnSpPr/>
          <p:nvPr/>
        </p:nvCxnSpPr>
        <p:spPr>
          <a:xfrm>
            <a:off x="457200" y="6629398"/>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18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7FA56-DA2F-DA46-B193-895C75259B33}"/>
              </a:ext>
            </a:extLst>
          </p:cNvPr>
          <p:cNvSpPr>
            <a:spLocks noGrp="1"/>
          </p:cNvSpPr>
          <p:nvPr>
            <p:ph idx="1"/>
          </p:nvPr>
        </p:nvSpPr>
        <p:spPr>
          <a:xfrm>
            <a:off x="457200" y="1700090"/>
            <a:ext cx="8229600" cy="4389120"/>
          </a:xfrm>
        </p:spPr>
        <p:txBody>
          <a:bodyPr>
            <a:normAutofit lnSpcReduction="10000"/>
          </a:bodyPr>
          <a:lstStyle/>
          <a:p>
            <a:r>
              <a:rPr lang="en-US" dirty="0">
                <a:latin typeface="Arial" panose="020B0604020202020204" pitchFamily="34" charset="0"/>
                <a:cs typeface="Arial" panose="020B0604020202020204" pitchFamily="34" charset="0"/>
              </a:rPr>
              <a:t>No, we cannot conclude that the online course is more effective.</a:t>
            </a:r>
          </a:p>
          <a:p>
            <a:r>
              <a:rPr lang="en-US" dirty="0">
                <a:latin typeface="Arial" panose="020B0604020202020204" pitchFamily="34" charset="0"/>
                <a:cs typeface="Arial" panose="020B0604020202020204" pitchFamily="34" charset="0"/>
              </a:rPr>
              <a:t>A closer look at the course reveals that students in the current year are older and more mature than in previous years. This may have contributed to higher GMAT scores.</a:t>
            </a:r>
          </a:p>
          <a:p>
            <a:r>
              <a:rPr lang="en-US" dirty="0">
                <a:latin typeface="Arial" panose="020B0604020202020204" pitchFamily="34" charset="0"/>
                <a:cs typeface="Arial" panose="020B0604020202020204" pitchFamily="34" charset="0"/>
              </a:rPr>
              <a:t>The effect of online versus in-person class is confounded with the effect of lurking variables. </a:t>
            </a:r>
          </a:p>
          <a:p>
            <a:r>
              <a:rPr lang="en-US" dirty="0">
                <a:latin typeface="Arial" panose="020B0604020202020204" pitchFamily="34" charset="0"/>
                <a:cs typeface="Arial" panose="020B0604020202020204" pitchFamily="34" charset="0"/>
              </a:rPr>
              <a:t>This is an example of </a:t>
            </a:r>
            <a:r>
              <a:rPr lang="en-US" b="1" dirty="0">
                <a:latin typeface="Arial" panose="020B0604020202020204" pitchFamily="34" charset="0"/>
                <a:cs typeface="Arial" panose="020B0604020202020204" pitchFamily="34" charset="0"/>
              </a:rPr>
              <a:t>an uncontrolled experiment</a:t>
            </a:r>
            <a:r>
              <a:rPr lang="en-US" dirty="0">
                <a:latin typeface="Arial" panose="020B0604020202020204" pitchFamily="34" charset="0"/>
                <a:cs typeface="Arial" panose="020B0604020202020204" pitchFamily="34" charset="0"/>
              </a:rPr>
              <a:t>. </a:t>
            </a:r>
          </a:p>
          <a:p>
            <a:r>
              <a:rPr lang="en-US" b="1" dirty="0">
                <a:latin typeface="Arial" panose="020B0604020202020204" pitchFamily="34" charset="0"/>
                <a:cs typeface="Arial" panose="020B0604020202020204" pitchFamily="34" charset="0"/>
              </a:rPr>
              <a:t>Solution: </a:t>
            </a:r>
            <a:r>
              <a:rPr lang="en-US" dirty="0">
                <a:latin typeface="Arial" panose="020B0604020202020204" pitchFamily="34" charset="0"/>
                <a:cs typeface="Arial" panose="020B0604020202020204" pitchFamily="34" charset="0"/>
              </a:rPr>
              <a:t>randomized students in the same year to online and in-person class groups. </a:t>
            </a:r>
          </a:p>
        </p:txBody>
      </p:sp>
      <p:sp>
        <p:nvSpPr>
          <p:cNvPr id="4" name="Rectangle 2">
            <a:extLst>
              <a:ext uri="{FF2B5EF4-FFF2-40B4-BE49-F238E27FC236}">
                <a16:creationId xmlns:a16="http://schemas.microsoft.com/office/drawing/2014/main" id="{C0A49AAF-0A6E-B74E-A4B0-0976ECA0F168}"/>
              </a:ext>
            </a:extLst>
          </p:cNvPr>
          <p:cNvSpPr txBox="1">
            <a:spLocks noChangeArrowheads="1"/>
          </p:cNvSpPr>
          <p:nvPr/>
        </p:nvSpPr>
        <p:spPr>
          <a:xfrm>
            <a:off x="520700" y="201057"/>
            <a:ext cx="7772400" cy="12192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altLang="en-US" sz="4000" dirty="0">
                <a:latin typeface="Gill Sans" charset="0"/>
                <a:ea typeface="ＭＳ Ｐゴシック" pitchFamily="34" charset="-128"/>
              </a:rPr>
              <a:t>How to experiment badly (2 of 3)</a:t>
            </a:r>
          </a:p>
        </p:txBody>
      </p:sp>
    </p:spTree>
    <p:extLst>
      <p:ext uri="{BB962C8B-B14F-4D97-AF65-F5344CB8AC3E}">
        <p14:creationId xmlns:p14="http://schemas.microsoft.com/office/powerpoint/2010/main" val="384843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19"/>
          <p:cNvSpPr>
            <a:spLocks noGrp="1" noChangeArrowheads="1"/>
          </p:cNvSpPr>
          <p:nvPr>
            <p:ph type="title"/>
          </p:nvPr>
        </p:nvSpPr>
        <p:spPr>
          <a:xfrm>
            <a:off x="732322" y="179306"/>
            <a:ext cx="7772400" cy="1219200"/>
          </a:xfrm>
        </p:spPr>
        <p:txBody>
          <a:bodyPr>
            <a:normAutofit/>
          </a:bodyPr>
          <a:lstStyle/>
          <a:p>
            <a:pPr eaLnBrk="1" hangingPunct="1"/>
            <a:r>
              <a:rPr lang="en-US" altLang="en-US" sz="4000" dirty="0">
                <a:latin typeface="Gill Sans" charset="0"/>
                <a:ea typeface="ＭＳ Ｐゴシック" pitchFamily="34" charset="-128"/>
              </a:rPr>
              <a:t>How to experiment badly (3 of 3)</a:t>
            </a:r>
          </a:p>
        </p:txBody>
      </p:sp>
      <p:sp>
        <p:nvSpPr>
          <p:cNvPr id="11" name="Rectangle 3"/>
          <p:cNvSpPr>
            <a:spLocks noGrp="1" noChangeArrowheads="1"/>
          </p:cNvSpPr>
          <p:nvPr>
            <p:ph sz="half" idx="2"/>
          </p:nvPr>
        </p:nvSpPr>
        <p:spPr>
          <a:xfrm>
            <a:off x="685800" y="1665182"/>
            <a:ext cx="7937500" cy="5010150"/>
          </a:xfrm>
        </p:spPr>
        <p:txBody>
          <a:bodyPr>
            <a:noAutofit/>
          </a:bodyPr>
          <a:lstStyle/>
          <a:p>
            <a:pPr marL="361950" indent="-361950">
              <a:spcAft>
                <a:spcPts val="1200"/>
              </a:spcAft>
            </a:pPr>
            <a:r>
              <a:rPr lang="en-US" dirty="0">
                <a:latin typeface="Arial" pitchFamily="34" charset="0"/>
                <a:ea typeface="ＭＳ Ｐゴシック" pitchFamily="34" charset="-128"/>
                <a:cs typeface="Arial" pitchFamily="34" charset="0"/>
              </a:rPr>
              <a:t>Many laboratory experiments use a design like the one in the online GMAT course example: </a:t>
            </a:r>
            <a:endParaRPr lang="en-US" dirty="0">
              <a:solidFill>
                <a:schemeClr val="tx1"/>
              </a:solidFill>
              <a:latin typeface="Arial" pitchFamily="34" charset="0"/>
              <a:ea typeface="ＭＳ Ｐゴシック" pitchFamily="34" charset="-128"/>
              <a:cs typeface="Arial" pitchFamily="34" charset="0"/>
            </a:endParaRPr>
          </a:p>
          <a:p>
            <a:pPr marL="68580" indent="0">
              <a:spcAft>
                <a:spcPts val="1200"/>
              </a:spcAft>
              <a:buNone/>
            </a:pPr>
            <a:endParaRPr lang="en-US" dirty="0">
              <a:solidFill>
                <a:schemeClr val="tx1"/>
              </a:solidFill>
              <a:latin typeface="Arial" pitchFamily="34" charset="0"/>
              <a:ea typeface="ＭＳ Ｐゴシック" pitchFamily="34" charset="-128"/>
              <a:cs typeface="Arial" pitchFamily="34" charset="0"/>
            </a:endParaRPr>
          </a:p>
          <a:p>
            <a:pPr>
              <a:spcAft>
                <a:spcPts val="1200"/>
              </a:spcAft>
            </a:pPr>
            <a:endParaRPr lang="en-US" dirty="0">
              <a:solidFill>
                <a:schemeClr val="tx1"/>
              </a:solidFill>
              <a:latin typeface="Arial" pitchFamily="34" charset="0"/>
              <a:ea typeface="ＭＳ Ｐゴシック" pitchFamily="34" charset="-128"/>
              <a:cs typeface="Arial" pitchFamily="34" charset="0"/>
            </a:endParaRPr>
          </a:p>
          <a:p>
            <a:pPr marL="361950" indent="-361950">
              <a:spcBef>
                <a:spcPts val="0"/>
              </a:spcBef>
            </a:pPr>
            <a:r>
              <a:rPr lang="en-US" dirty="0">
                <a:solidFill>
                  <a:schemeClr val="tx1"/>
                </a:solidFill>
                <a:latin typeface="Arial" pitchFamily="34" charset="0"/>
                <a:ea typeface="ＭＳ Ｐゴシック" pitchFamily="34" charset="-128"/>
                <a:cs typeface="Arial" pitchFamily="34" charset="0"/>
              </a:rPr>
              <a:t>In the laboratory environment, simple designs often work well.</a:t>
            </a:r>
          </a:p>
          <a:p>
            <a:pPr marL="361950" indent="-361950">
              <a:spcBef>
                <a:spcPts val="0"/>
              </a:spcBef>
            </a:pPr>
            <a:r>
              <a:rPr lang="en-US" dirty="0">
                <a:solidFill>
                  <a:schemeClr val="tx1"/>
                </a:solidFill>
                <a:latin typeface="Arial" pitchFamily="34" charset="0"/>
                <a:ea typeface="ＭＳ Ｐゴシック" pitchFamily="34" charset="-128"/>
                <a:cs typeface="Arial" pitchFamily="34" charset="0"/>
              </a:rPr>
              <a:t>Field experiments and experiments with animals or people deal with more variable conditions.</a:t>
            </a:r>
          </a:p>
          <a:p>
            <a:pPr marL="361950" indent="-361950">
              <a:spcBef>
                <a:spcPts val="0"/>
              </a:spcBef>
            </a:pPr>
            <a:r>
              <a:rPr lang="en-US" i="1" dirty="0">
                <a:solidFill>
                  <a:schemeClr val="tx1"/>
                </a:solidFill>
                <a:latin typeface="Arial" pitchFamily="34" charset="0"/>
                <a:ea typeface="ＭＳ Ｐゴシック" pitchFamily="34" charset="-128"/>
                <a:cs typeface="Arial" pitchFamily="34" charset="0"/>
              </a:rPr>
              <a:t>Outside the laboratory, badly designed experiments often yield worthless results because of confounding with lurking variables.</a:t>
            </a:r>
          </a:p>
        </p:txBody>
      </p:sp>
      <p:grpSp>
        <p:nvGrpSpPr>
          <p:cNvPr id="2" name="Group 1" descr="The horizontal flow chart represents a work design applied in many laboratory experiments such as the online Gmat course. In this flow, all the subjects undergo treatment and then the response of the treatment is measured."/>
          <p:cNvGrpSpPr/>
          <p:nvPr/>
        </p:nvGrpSpPr>
        <p:grpSpPr>
          <a:xfrm>
            <a:off x="1140734" y="2891187"/>
            <a:ext cx="7292441" cy="660400"/>
            <a:chOff x="1330859" y="2501900"/>
            <a:chExt cx="7292441" cy="660400"/>
          </a:xfrm>
        </p:grpSpPr>
        <p:sp>
          <p:nvSpPr>
            <p:cNvPr id="35" name="Rectangle 34"/>
            <p:cNvSpPr>
              <a:spLocks noChangeArrowheads="1"/>
            </p:cNvSpPr>
            <p:nvPr/>
          </p:nvSpPr>
          <p:spPr bwMode="auto">
            <a:xfrm>
              <a:off x="1330859" y="2501900"/>
              <a:ext cx="1539341" cy="660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solidFill>
                    <a:srgbClr val="000000"/>
                  </a:solidFill>
                  <a:latin typeface="+mn-lt"/>
                  <a:ea typeface="+mn-ea"/>
                </a:rPr>
                <a:t>Subjects</a:t>
              </a:r>
            </a:p>
          </p:txBody>
        </p:sp>
        <p:sp>
          <p:nvSpPr>
            <p:cNvPr id="42" name="Striped Right Arrow 41"/>
            <p:cNvSpPr>
              <a:spLocks/>
            </p:cNvSpPr>
            <p:nvPr/>
          </p:nvSpPr>
          <p:spPr bwMode="auto">
            <a:xfrm>
              <a:off x="2970610" y="2603500"/>
              <a:ext cx="1143000" cy="444500"/>
            </a:xfrm>
            <a:custGeom>
              <a:avLst/>
              <a:gdLst>
                <a:gd name="T0" fmla="*/ 0 w 1143000"/>
                <a:gd name="T1" fmla="*/ 111125 h 444500"/>
                <a:gd name="T2" fmla="*/ 13891 w 1143000"/>
                <a:gd name="T3" fmla="*/ 111125 h 444500"/>
                <a:gd name="T4" fmla="*/ 13891 w 1143000"/>
                <a:gd name="T5" fmla="*/ 333375 h 444500"/>
                <a:gd name="T6" fmla="*/ 0 w 1143000"/>
                <a:gd name="T7" fmla="*/ 333375 h 444500"/>
                <a:gd name="T8" fmla="*/ 0 w 1143000"/>
                <a:gd name="T9" fmla="*/ 111125 h 444500"/>
                <a:gd name="T10" fmla="*/ 27781 w 1143000"/>
                <a:gd name="T11" fmla="*/ 111125 h 444500"/>
                <a:gd name="T12" fmla="*/ 55563 w 1143000"/>
                <a:gd name="T13" fmla="*/ 111125 h 444500"/>
                <a:gd name="T14" fmla="*/ 55563 w 1143000"/>
                <a:gd name="T15" fmla="*/ 333375 h 444500"/>
                <a:gd name="T16" fmla="*/ 27781 w 1143000"/>
                <a:gd name="T17" fmla="*/ 333375 h 444500"/>
                <a:gd name="T18" fmla="*/ 27781 w 1143000"/>
                <a:gd name="T19" fmla="*/ 111125 h 444500"/>
                <a:gd name="T20" fmla="*/ 69453 w 1143000"/>
                <a:gd name="T21" fmla="*/ 111125 h 444500"/>
                <a:gd name="T22" fmla="*/ 920750 w 1143000"/>
                <a:gd name="T23" fmla="*/ 111125 h 444500"/>
                <a:gd name="T24" fmla="*/ 920750 w 1143000"/>
                <a:gd name="T25" fmla="*/ 0 h 444500"/>
                <a:gd name="T26" fmla="*/ 1143000 w 1143000"/>
                <a:gd name="T27" fmla="*/ 222250 h 444500"/>
                <a:gd name="T28" fmla="*/ 920750 w 1143000"/>
                <a:gd name="T29" fmla="*/ 444500 h 444500"/>
                <a:gd name="T30" fmla="*/ 920750 w 1143000"/>
                <a:gd name="T31" fmla="*/ 333375 h 444500"/>
                <a:gd name="T32" fmla="*/ 69453 w 1143000"/>
                <a:gd name="T33" fmla="*/ 333375 h 444500"/>
                <a:gd name="T34" fmla="*/ 69453 w 1143000"/>
                <a:gd name="T35" fmla="*/ 111125 h 44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43000" h="444500">
                  <a:moveTo>
                    <a:pt x="0" y="111125"/>
                  </a:moveTo>
                  <a:lnTo>
                    <a:pt x="13891" y="111125"/>
                  </a:lnTo>
                  <a:lnTo>
                    <a:pt x="13891" y="333375"/>
                  </a:lnTo>
                  <a:lnTo>
                    <a:pt x="0" y="333375"/>
                  </a:lnTo>
                  <a:lnTo>
                    <a:pt x="0" y="111125"/>
                  </a:lnTo>
                  <a:close/>
                  <a:moveTo>
                    <a:pt x="27781" y="111125"/>
                  </a:moveTo>
                  <a:lnTo>
                    <a:pt x="55563" y="111125"/>
                  </a:lnTo>
                  <a:lnTo>
                    <a:pt x="55563" y="333375"/>
                  </a:lnTo>
                  <a:lnTo>
                    <a:pt x="27781" y="333375"/>
                  </a:lnTo>
                  <a:lnTo>
                    <a:pt x="27781" y="111125"/>
                  </a:lnTo>
                  <a:close/>
                  <a:moveTo>
                    <a:pt x="69453" y="111125"/>
                  </a:moveTo>
                  <a:lnTo>
                    <a:pt x="920750" y="111125"/>
                  </a:lnTo>
                  <a:lnTo>
                    <a:pt x="920750" y="0"/>
                  </a:lnTo>
                  <a:lnTo>
                    <a:pt x="1143000" y="222250"/>
                  </a:lnTo>
                  <a:lnTo>
                    <a:pt x="920750" y="444500"/>
                  </a:lnTo>
                  <a:lnTo>
                    <a:pt x="920750" y="333375"/>
                  </a:lnTo>
                  <a:lnTo>
                    <a:pt x="69453" y="333375"/>
                  </a:lnTo>
                  <a:lnTo>
                    <a:pt x="69453" y="111125"/>
                  </a:lnTo>
                  <a:close/>
                </a:path>
              </a:pathLst>
            </a:custGeom>
            <a:solidFill>
              <a:srgbClr val="B88472"/>
            </a:solidFill>
            <a:ln w="10000" cap="flat" cmpd="sng">
              <a:solidFill>
                <a:srgbClr val="B88472"/>
              </a:solidFill>
              <a:prstDash val="solid"/>
              <a:round/>
              <a:headEnd/>
              <a:tailEnd/>
            </a:ln>
            <a:effectLst>
              <a:outerShdw blurRad="38100" dist="30000" dir="5400000" rotWithShape="0">
                <a:srgbClr val="000000">
                  <a:alpha val="45000"/>
                </a:srgbClr>
              </a:outerShdw>
            </a:effectLst>
          </p:spPr>
          <p:txBody>
            <a:bodyPr anchor="ctr"/>
            <a:lstStyle/>
            <a:p>
              <a:endParaRPr lang="en-US"/>
            </a:p>
          </p:txBody>
        </p:sp>
        <p:sp>
          <p:nvSpPr>
            <p:cNvPr id="44" name="Rectangle 43"/>
            <p:cNvSpPr/>
            <p:nvPr/>
          </p:nvSpPr>
          <p:spPr>
            <a:xfrm>
              <a:off x="4214020" y="2501900"/>
              <a:ext cx="1435100" cy="6604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solidFill>
                    <a:srgbClr val="000000"/>
                  </a:solidFill>
                </a:rPr>
                <a:t>Treatment</a:t>
              </a:r>
            </a:p>
          </p:txBody>
        </p:sp>
        <p:sp>
          <p:nvSpPr>
            <p:cNvPr id="43" name="Striped Right Arrow 42"/>
            <p:cNvSpPr>
              <a:spLocks/>
            </p:cNvSpPr>
            <p:nvPr/>
          </p:nvSpPr>
          <p:spPr bwMode="auto">
            <a:xfrm>
              <a:off x="5749530" y="2603500"/>
              <a:ext cx="1143000" cy="444500"/>
            </a:xfrm>
            <a:custGeom>
              <a:avLst/>
              <a:gdLst>
                <a:gd name="T0" fmla="*/ 0 w 1143000"/>
                <a:gd name="T1" fmla="*/ 111125 h 444500"/>
                <a:gd name="T2" fmla="*/ 13891 w 1143000"/>
                <a:gd name="T3" fmla="*/ 111125 h 444500"/>
                <a:gd name="T4" fmla="*/ 13891 w 1143000"/>
                <a:gd name="T5" fmla="*/ 333375 h 444500"/>
                <a:gd name="T6" fmla="*/ 0 w 1143000"/>
                <a:gd name="T7" fmla="*/ 333375 h 444500"/>
                <a:gd name="T8" fmla="*/ 0 w 1143000"/>
                <a:gd name="T9" fmla="*/ 111125 h 444500"/>
                <a:gd name="T10" fmla="*/ 27781 w 1143000"/>
                <a:gd name="T11" fmla="*/ 111125 h 444500"/>
                <a:gd name="T12" fmla="*/ 55563 w 1143000"/>
                <a:gd name="T13" fmla="*/ 111125 h 444500"/>
                <a:gd name="T14" fmla="*/ 55563 w 1143000"/>
                <a:gd name="T15" fmla="*/ 333375 h 444500"/>
                <a:gd name="T16" fmla="*/ 27781 w 1143000"/>
                <a:gd name="T17" fmla="*/ 333375 h 444500"/>
                <a:gd name="T18" fmla="*/ 27781 w 1143000"/>
                <a:gd name="T19" fmla="*/ 111125 h 444500"/>
                <a:gd name="T20" fmla="*/ 69453 w 1143000"/>
                <a:gd name="T21" fmla="*/ 111125 h 444500"/>
                <a:gd name="T22" fmla="*/ 920750 w 1143000"/>
                <a:gd name="T23" fmla="*/ 111125 h 444500"/>
                <a:gd name="T24" fmla="*/ 920750 w 1143000"/>
                <a:gd name="T25" fmla="*/ 0 h 444500"/>
                <a:gd name="T26" fmla="*/ 1143000 w 1143000"/>
                <a:gd name="T27" fmla="*/ 222250 h 444500"/>
                <a:gd name="T28" fmla="*/ 920750 w 1143000"/>
                <a:gd name="T29" fmla="*/ 444500 h 444500"/>
                <a:gd name="T30" fmla="*/ 920750 w 1143000"/>
                <a:gd name="T31" fmla="*/ 333375 h 444500"/>
                <a:gd name="T32" fmla="*/ 69453 w 1143000"/>
                <a:gd name="T33" fmla="*/ 333375 h 444500"/>
                <a:gd name="T34" fmla="*/ 69453 w 1143000"/>
                <a:gd name="T35" fmla="*/ 111125 h 44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43000" h="444500">
                  <a:moveTo>
                    <a:pt x="0" y="111125"/>
                  </a:moveTo>
                  <a:lnTo>
                    <a:pt x="13891" y="111125"/>
                  </a:lnTo>
                  <a:lnTo>
                    <a:pt x="13891" y="333375"/>
                  </a:lnTo>
                  <a:lnTo>
                    <a:pt x="0" y="333375"/>
                  </a:lnTo>
                  <a:lnTo>
                    <a:pt x="0" y="111125"/>
                  </a:lnTo>
                  <a:close/>
                  <a:moveTo>
                    <a:pt x="27781" y="111125"/>
                  </a:moveTo>
                  <a:lnTo>
                    <a:pt x="55563" y="111125"/>
                  </a:lnTo>
                  <a:lnTo>
                    <a:pt x="55563" y="333375"/>
                  </a:lnTo>
                  <a:lnTo>
                    <a:pt x="27781" y="333375"/>
                  </a:lnTo>
                  <a:lnTo>
                    <a:pt x="27781" y="111125"/>
                  </a:lnTo>
                  <a:close/>
                  <a:moveTo>
                    <a:pt x="69453" y="111125"/>
                  </a:moveTo>
                  <a:lnTo>
                    <a:pt x="920750" y="111125"/>
                  </a:lnTo>
                  <a:lnTo>
                    <a:pt x="920750" y="0"/>
                  </a:lnTo>
                  <a:lnTo>
                    <a:pt x="1143000" y="222250"/>
                  </a:lnTo>
                  <a:lnTo>
                    <a:pt x="920750" y="444500"/>
                  </a:lnTo>
                  <a:lnTo>
                    <a:pt x="920750" y="333375"/>
                  </a:lnTo>
                  <a:lnTo>
                    <a:pt x="69453" y="333375"/>
                  </a:lnTo>
                  <a:lnTo>
                    <a:pt x="69453" y="111125"/>
                  </a:lnTo>
                  <a:close/>
                </a:path>
              </a:pathLst>
            </a:custGeom>
            <a:solidFill>
              <a:srgbClr val="B88472"/>
            </a:solidFill>
            <a:ln w="10000" cap="flat" cmpd="sng">
              <a:solidFill>
                <a:srgbClr val="B88472"/>
              </a:solidFill>
              <a:prstDash val="solid"/>
              <a:round/>
              <a:headEnd/>
              <a:tailEnd/>
            </a:ln>
            <a:effectLst>
              <a:outerShdw blurRad="38100" dist="30000" dir="5400000" rotWithShape="0">
                <a:srgbClr val="000000">
                  <a:alpha val="45000"/>
                </a:srgbClr>
              </a:outerShdw>
            </a:effectLst>
          </p:spPr>
          <p:txBody>
            <a:bodyPr anchor="ctr"/>
            <a:lstStyle/>
            <a:p>
              <a:endParaRPr lang="en-US"/>
            </a:p>
          </p:txBody>
        </p:sp>
        <p:sp>
          <p:nvSpPr>
            <p:cNvPr id="45" name="Rectangle 44"/>
            <p:cNvSpPr/>
            <p:nvPr/>
          </p:nvSpPr>
          <p:spPr>
            <a:xfrm>
              <a:off x="6992938" y="2501900"/>
              <a:ext cx="1630362" cy="6604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b="1" dirty="0">
                  <a:solidFill>
                    <a:srgbClr val="000000"/>
                  </a:solidFill>
                </a:rPr>
                <a:t>Measure Response</a:t>
              </a:r>
            </a:p>
          </p:txBody>
        </p:sp>
      </p:grpSp>
    </p:spTree>
    <p:extLst>
      <p:ext uri="{BB962C8B-B14F-4D97-AF65-F5344CB8AC3E}">
        <p14:creationId xmlns:p14="http://schemas.microsoft.com/office/powerpoint/2010/main" val="153057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AB44-7D6C-B646-851F-21D755A70436}"/>
              </a:ext>
            </a:extLst>
          </p:cNvPr>
          <p:cNvSpPr>
            <a:spLocks noGrp="1"/>
          </p:cNvSpPr>
          <p:nvPr>
            <p:ph type="title"/>
          </p:nvPr>
        </p:nvSpPr>
        <p:spPr>
          <a:xfrm>
            <a:off x="457199" y="981776"/>
            <a:ext cx="8590547" cy="547677"/>
          </a:xfrm>
        </p:spPr>
        <p:txBody>
          <a:bodyPr>
            <a:noAutofit/>
          </a:bodyPr>
          <a:lstStyle/>
          <a:p>
            <a:r>
              <a:rPr lang="en-US" altLang="en-US" sz="3200" dirty="0">
                <a:latin typeface="Gill Sans"/>
              </a:rPr>
              <a:t>Randomized comparative experiments (1 of 2)</a:t>
            </a:r>
            <a:endParaRPr lang="en-US" sz="3200" dirty="0">
              <a:latin typeface="Gill Sans"/>
            </a:endParaRPr>
          </a:p>
        </p:txBody>
      </p:sp>
      <p:sp>
        <p:nvSpPr>
          <p:cNvPr id="3" name="Content Placeholder 2">
            <a:extLst>
              <a:ext uri="{FF2B5EF4-FFF2-40B4-BE49-F238E27FC236}">
                <a16:creationId xmlns:a16="http://schemas.microsoft.com/office/drawing/2014/main" id="{9038A8C6-FCDD-704A-80FE-0F7B29224FFB}"/>
              </a:ext>
            </a:extLst>
          </p:cNvPr>
          <p:cNvSpPr>
            <a:spLocks noGrp="1"/>
          </p:cNvSpPr>
          <p:nvPr>
            <p:ph idx="1"/>
          </p:nvPr>
        </p:nvSpPr>
        <p:spPr/>
        <p:txBody>
          <a:bodyPr/>
          <a:lstStyle/>
          <a:p>
            <a:pPr marL="442913" indent="-373063" fontAlgn="auto">
              <a:spcAft>
                <a:spcPts val="1200"/>
              </a:spcAft>
            </a:pPr>
            <a:r>
              <a:rPr lang="en-US" sz="2400" dirty="0">
                <a:latin typeface="Arial" pitchFamily="34" charset="0"/>
                <a:ea typeface="ＭＳ Ｐゴシック" pitchFamily="34" charset="-128"/>
                <a:cs typeface="Arial" pitchFamily="34" charset="0"/>
              </a:rPr>
              <a:t>The remedy for confounding is to perform a </a:t>
            </a:r>
            <a:r>
              <a:rPr lang="en-US" sz="2400" dirty="0">
                <a:solidFill>
                  <a:srgbClr val="A20000"/>
                </a:solidFill>
                <a:latin typeface="Arial" pitchFamily="34" charset="0"/>
                <a:ea typeface="ＭＳ Ｐゴシック" pitchFamily="34" charset="-128"/>
                <a:cs typeface="Arial" pitchFamily="34" charset="0"/>
              </a:rPr>
              <a:t>comparative experiment </a:t>
            </a:r>
            <a:r>
              <a:rPr lang="en-US" sz="2400" dirty="0">
                <a:latin typeface="Arial" pitchFamily="34" charset="0"/>
                <a:ea typeface="ＭＳ Ｐゴシック" pitchFamily="34" charset="-128"/>
                <a:cs typeface="Arial" pitchFamily="34" charset="0"/>
              </a:rPr>
              <a:t>in which some individuals receive one treatment and similar units receive another. Most well-designed experiments compare two or more treatments.</a:t>
            </a:r>
          </a:p>
          <a:p>
            <a:pPr marL="442913" indent="-373063" fontAlgn="auto">
              <a:spcAft>
                <a:spcPts val="1200"/>
              </a:spcAft>
            </a:pPr>
            <a:r>
              <a:rPr lang="en-US" sz="2400" dirty="0">
                <a:latin typeface="Arial" pitchFamily="34" charset="0"/>
                <a:ea typeface="ＭＳ Ｐゴシック" pitchFamily="34" charset="-128"/>
                <a:cs typeface="Arial" pitchFamily="34" charset="0"/>
              </a:rPr>
              <a:t>Some experiments may include a </a:t>
            </a:r>
            <a:r>
              <a:rPr lang="en-US" sz="2400" dirty="0">
                <a:solidFill>
                  <a:srgbClr val="A20000"/>
                </a:solidFill>
                <a:latin typeface="Arial" pitchFamily="34" charset="0"/>
                <a:ea typeface="ＭＳ Ｐゴシック" pitchFamily="34" charset="-128"/>
                <a:cs typeface="Arial" pitchFamily="34" charset="0"/>
              </a:rPr>
              <a:t>control group </a:t>
            </a:r>
            <a:r>
              <a:rPr lang="en-US" sz="2400" dirty="0">
                <a:latin typeface="Arial" pitchFamily="34" charset="0"/>
                <a:ea typeface="ＭＳ Ｐゴシック" pitchFamily="34" charset="-128"/>
                <a:cs typeface="Arial" pitchFamily="34" charset="0"/>
              </a:rPr>
              <a:t>that receives an inactive treatment (</a:t>
            </a:r>
            <a:r>
              <a:rPr lang="en-US" sz="2400" i="1" dirty="0">
                <a:latin typeface="Arial" pitchFamily="34" charset="0"/>
                <a:ea typeface="ＭＳ Ｐゴシック" pitchFamily="34" charset="-128"/>
                <a:cs typeface="Arial" pitchFamily="34" charset="0"/>
              </a:rPr>
              <a:t>placebo</a:t>
            </a:r>
            <a:r>
              <a:rPr lang="en-US" sz="2400" dirty="0">
                <a:latin typeface="Arial" pitchFamily="34" charset="0"/>
                <a:ea typeface="ＭＳ Ｐゴシック" pitchFamily="34" charset="-128"/>
                <a:cs typeface="Arial" pitchFamily="34" charset="0"/>
              </a:rPr>
              <a:t>) or an existing baseline treatment. </a:t>
            </a:r>
          </a:p>
          <a:p>
            <a:pPr marL="442913" indent="-373063" fontAlgn="auto">
              <a:spcAft>
                <a:spcPts val="1200"/>
              </a:spcAft>
            </a:pPr>
            <a:r>
              <a:rPr lang="en-US" sz="2400" dirty="0">
                <a:latin typeface="Arial" pitchFamily="34" charset="0"/>
                <a:ea typeface="ＭＳ Ｐゴシック" pitchFamily="34" charset="-128"/>
                <a:cs typeface="Arial" pitchFamily="34" charset="0"/>
              </a:rPr>
              <a:t>An experiment that uses both comparison of two or more treatments and random assignment of subjects to treatments is a </a:t>
            </a:r>
            <a:r>
              <a:rPr lang="en-US" sz="2400" dirty="0">
                <a:solidFill>
                  <a:srgbClr val="A20000"/>
                </a:solidFill>
                <a:latin typeface="Arial" pitchFamily="34" charset="0"/>
                <a:ea typeface="ＭＳ Ｐゴシック" pitchFamily="34" charset="-128"/>
                <a:cs typeface="Arial" pitchFamily="34" charset="0"/>
              </a:rPr>
              <a:t>randomized comparative experiment</a:t>
            </a:r>
            <a:r>
              <a:rPr lang="en-US" sz="2400" dirty="0">
                <a:latin typeface="Arial" pitchFamily="34" charset="0"/>
                <a:ea typeface="ＭＳ Ｐゴシック" pitchFamily="34" charset="-128"/>
                <a:cs typeface="Arial" pitchFamily="34" charset="0"/>
              </a:rPr>
              <a:t>.</a:t>
            </a:r>
          </a:p>
        </p:txBody>
      </p:sp>
      <p:cxnSp>
        <p:nvCxnSpPr>
          <p:cNvPr id="4" name="Straight Connector 3">
            <a:extLst>
              <a:ext uri="{FF2B5EF4-FFF2-40B4-BE49-F238E27FC236}">
                <a16:creationId xmlns:a16="http://schemas.microsoft.com/office/drawing/2014/main" id="{8EA01C22-AB37-CC46-AC61-E0FB5F94FABC}"/>
              </a:ext>
            </a:extLst>
          </p:cNvPr>
          <p:cNvCxnSpPr/>
          <p:nvPr/>
        </p:nvCxnSpPr>
        <p:spPr>
          <a:xfrm>
            <a:off x="457200" y="4879730"/>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880CEC9-174C-EF43-A029-824E8F4E1465}"/>
              </a:ext>
            </a:extLst>
          </p:cNvPr>
          <p:cNvCxnSpPr/>
          <p:nvPr/>
        </p:nvCxnSpPr>
        <p:spPr>
          <a:xfrm>
            <a:off x="545123" y="6324600"/>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34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898A-717A-CA47-9986-B4320DC14E5A}"/>
              </a:ext>
            </a:extLst>
          </p:cNvPr>
          <p:cNvSpPr>
            <a:spLocks noGrp="1"/>
          </p:cNvSpPr>
          <p:nvPr>
            <p:ph type="title"/>
          </p:nvPr>
        </p:nvSpPr>
        <p:spPr>
          <a:xfrm>
            <a:off x="457200" y="951382"/>
            <a:ext cx="8229600" cy="482561"/>
          </a:xfrm>
        </p:spPr>
        <p:txBody>
          <a:bodyPr>
            <a:noAutofit/>
          </a:bodyPr>
          <a:lstStyle/>
          <a:p>
            <a:r>
              <a:rPr lang="en-US" altLang="en-US" sz="3000" dirty="0">
                <a:latin typeface="Gill Sans"/>
              </a:rPr>
              <a:t>Randomized comparative experiments (2 of 2)</a:t>
            </a:r>
            <a:endParaRPr lang="en-US" sz="3000" dirty="0">
              <a:latin typeface="Gill Sans"/>
            </a:endParaRPr>
          </a:p>
        </p:txBody>
      </p:sp>
      <p:sp>
        <p:nvSpPr>
          <p:cNvPr id="3" name="Content Placeholder 2">
            <a:extLst>
              <a:ext uri="{FF2B5EF4-FFF2-40B4-BE49-F238E27FC236}">
                <a16:creationId xmlns:a16="http://schemas.microsoft.com/office/drawing/2014/main" id="{4F958EAA-74E8-0544-A849-F9B641B7C6BA}"/>
              </a:ext>
            </a:extLst>
          </p:cNvPr>
          <p:cNvSpPr>
            <a:spLocks noGrp="1"/>
          </p:cNvSpPr>
          <p:nvPr>
            <p:ph idx="1"/>
          </p:nvPr>
        </p:nvSpPr>
        <p:spPr>
          <a:xfrm>
            <a:off x="457200" y="1935480"/>
            <a:ext cx="8106508" cy="3216265"/>
          </a:xfrm>
        </p:spPr>
        <p:txBody>
          <a:bodyPr wrap="square">
            <a:spAutoFit/>
          </a:bodyPr>
          <a:lstStyle/>
          <a:p>
            <a:r>
              <a:rPr lang="en-US" sz="1800" dirty="0">
                <a:latin typeface="Arial" panose="020B0604020202020204" pitchFamily="34" charset="0"/>
                <a:cs typeface="Arial" panose="020B0604020202020204" pitchFamily="34" charset="0"/>
              </a:rPr>
              <a:t>Comparison alone isn’t enough. If the treatments are applied to groups that differ greatly, bias will result. The solution to the problem of bias is random assignment.</a:t>
            </a:r>
          </a:p>
          <a:p>
            <a:pPr>
              <a:spcAft>
                <a:spcPts val="600"/>
              </a:spcAft>
            </a:pPr>
            <a:r>
              <a:rPr lang="en-US" sz="1800" dirty="0">
                <a:latin typeface="Arial" panose="020B0604020202020204" pitchFamily="34" charset="0"/>
                <a:cs typeface="Arial" panose="020B0604020202020204" pitchFamily="34" charset="0"/>
              </a:rPr>
              <a:t>In an experiment, random assignment means that individuals are assigned to treatments at random—that is, using some sort of chance process. </a:t>
            </a:r>
          </a:p>
          <a:p>
            <a:pPr marL="0" indent="0">
              <a:buNone/>
            </a:pPr>
            <a:r>
              <a:rPr lang="en-US" sz="1800" b="1" dirty="0">
                <a:latin typeface="Arial" panose="020B0604020202020204" pitchFamily="34" charset="0"/>
                <a:cs typeface="Arial" panose="020B0604020202020204" pitchFamily="34" charset="0"/>
              </a:rPr>
              <a:t>COMPLETELY RANDOMIZED DESIGN</a:t>
            </a:r>
          </a:p>
          <a:p>
            <a:r>
              <a:rPr lang="en-US" sz="1800" dirty="0">
                <a:latin typeface="Arial" panose="020B0604020202020204" pitchFamily="34" charset="0"/>
                <a:cs typeface="Arial" panose="020B0604020202020204" pitchFamily="34" charset="0"/>
              </a:rPr>
              <a:t>In a completely randomized experimental design, all the subjects are allocated at random among all the treatments.</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grpSp>
        <p:nvGrpSpPr>
          <p:cNvPr id="4" name="Group 3" descr="The diagram shows a rightward flowchart in which a random assignment is formed from the collected experimental units, and then divided into two groups comprising of Group 1 and Group 2. Different treatments are applied to these groups and the results are compared.">
            <a:extLst>
              <a:ext uri="{FF2B5EF4-FFF2-40B4-BE49-F238E27FC236}">
                <a16:creationId xmlns:a16="http://schemas.microsoft.com/office/drawing/2014/main" id="{0A81AF2A-94EF-CD49-AEDF-4B240AE3DA27}"/>
              </a:ext>
            </a:extLst>
          </p:cNvPr>
          <p:cNvGrpSpPr/>
          <p:nvPr/>
        </p:nvGrpSpPr>
        <p:grpSpPr>
          <a:xfrm>
            <a:off x="256017" y="4813615"/>
            <a:ext cx="8637815" cy="1915868"/>
            <a:chOff x="256017" y="4695926"/>
            <a:chExt cx="8637815" cy="1915868"/>
          </a:xfrm>
        </p:grpSpPr>
        <p:sp>
          <p:nvSpPr>
            <p:cNvPr id="5" name="Rounded Rectangle 4">
              <a:extLst>
                <a:ext uri="{FF2B5EF4-FFF2-40B4-BE49-F238E27FC236}">
                  <a16:creationId xmlns:a16="http://schemas.microsoft.com/office/drawing/2014/main" id="{5D2E92AA-6537-1D45-B6F9-C162E048D0D8}"/>
                </a:ext>
              </a:extLst>
            </p:cNvPr>
            <p:cNvSpPr>
              <a:spLocks noChangeArrowheads="1"/>
            </p:cNvSpPr>
            <p:nvPr/>
          </p:nvSpPr>
          <p:spPr bwMode="auto">
            <a:xfrm>
              <a:off x="256017" y="5299474"/>
              <a:ext cx="1516928" cy="576438"/>
            </a:xfrm>
            <a:prstGeom prst="roundRect">
              <a:avLst>
                <a:gd name="adj" fmla="val 16667"/>
              </a:avLst>
            </a:prstGeom>
            <a:solidFill>
              <a:schemeClr val="accent1">
                <a:lumMod val="40000"/>
                <a:lumOff val="60000"/>
              </a:schemeClr>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defRPr/>
              </a:pPr>
              <a:r>
                <a:rPr lang="en-US" sz="1400" b="1" dirty="0">
                  <a:solidFill>
                    <a:srgbClr val="000000"/>
                  </a:solidFill>
                  <a:latin typeface="+mn-lt"/>
                  <a:ea typeface="+mn-ea"/>
                </a:rPr>
                <a:t>Experimental units</a:t>
              </a:r>
            </a:p>
          </p:txBody>
        </p:sp>
        <p:grpSp>
          <p:nvGrpSpPr>
            <p:cNvPr id="6" name="Group 20">
              <a:extLst>
                <a:ext uri="{FF2B5EF4-FFF2-40B4-BE49-F238E27FC236}">
                  <a16:creationId xmlns:a16="http://schemas.microsoft.com/office/drawing/2014/main" id="{6D368CD8-44CA-FF4C-9981-6B29EF1C60BE}"/>
                </a:ext>
              </a:extLst>
            </p:cNvPr>
            <p:cNvGrpSpPr>
              <a:grpSpLocks/>
            </p:cNvGrpSpPr>
            <p:nvPr/>
          </p:nvGrpSpPr>
          <p:grpSpPr bwMode="auto">
            <a:xfrm>
              <a:off x="1710195" y="5267196"/>
              <a:ext cx="2294214" cy="627765"/>
              <a:chOff x="1549752" y="4337050"/>
              <a:chExt cx="2266480" cy="1009650"/>
            </a:xfrm>
          </p:grpSpPr>
          <p:sp>
            <p:nvSpPr>
              <p:cNvPr id="20" name="Right Arrow 19">
                <a:extLst>
                  <a:ext uri="{FF2B5EF4-FFF2-40B4-BE49-F238E27FC236}">
                    <a16:creationId xmlns:a16="http://schemas.microsoft.com/office/drawing/2014/main" id="{D9E66401-DCDE-D64B-AFCE-070AD6F17233}"/>
                  </a:ext>
                </a:extLst>
              </p:cNvPr>
              <p:cNvSpPr/>
              <p:nvPr/>
            </p:nvSpPr>
            <p:spPr>
              <a:xfrm>
                <a:off x="1549752" y="4689476"/>
                <a:ext cx="508000" cy="301625"/>
              </a:xfrm>
              <a:prstGeom prst="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p>
            </p:txBody>
          </p:sp>
          <p:sp>
            <p:nvSpPr>
              <p:cNvPr id="21" name="Explosion 1 20">
                <a:extLst>
                  <a:ext uri="{FF2B5EF4-FFF2-40B4-BE49-F238E27FC236}">
                    <a16:creationId xmlns:a16="http://schemas.microsoft.com/office/drawing/2014/main" id="{B2BB9E01-A1E6-A24F-863F-8A78488BAD92}"/>
                  </a:ext>
                </a:extLst>
              </p:cNvPr>
              <p:cNvSpPr>
                <a:spLocks noChangeArrowheads="1"/>
              </p:cNvSpPr>
              <p:nvPr/>
            </p:nvSpPr>
            <p:spPr bwMode="auto">
              <a:xfrm>
                <a:off x="1955799" y="4337050"/>
                <a:ext cx="1860433" cy="1009650"/>
              </a:xfrm>
              <a:prstGeom prst="irregularSeal1">
                <a:avLst/>
              </a:prstGeom>
              <a:solidFill>
                <a:srgbClr val="C79E8F"/>
              </a:solidFill>
              <a:ln w="10000">
                <a:solidFill>
                  <a:srgbClr val="B88472"/>
                </a:solidFill>
                <a:miter lim="800000"/>
                <a:headEnd/>
                <a:tailEnd/>
              </a:ln>
              <a:effectLst>
                <a:outerShdw blurRad="38100" dist="30000" dir="5400000" rotWithShape="0">
                  <a:srgbClr val="808080">
                    <a:alpha val="45000"/>
                  </a:srgbClr>
                </a:outerShdw>
              </a:effectLst>
            </p:spPr>
            <p:txBody>
              <a:bodyPr anchor="ctr"/>
              <a:lstStyle/>
              <a:p>
                <a:pPr algn="ctr">
                  <a:defRPr/>
                </a:pPr>
                <a:r>
                  <a:rPr lang="en-US" sz="1200" b="1" dirty="0">
                    <a:solidFill>
                      <a:srgbClr val="000000"/>
                    </a:solidFill>
                    <a:latin typeface="+mn-lt"/>
                    <a:ea typeface="+mn-ea"/>
                  </a:rPr>
                  <a:t>Random assignment</a:t>
                </a:r>
              </a:p>
            </p:txBody>
          </p:sp>
        </p:grpSp>
        <p:grpSp>
          <p:nvGrpSpPr>
            <p:cNvPr id="7" name="Group 21">
              <a:extLst>
                <a:ext uri="{FF2B5EF4-FFF2-40B4-BE49-F238E27FC236}">
                  <a16:creationId xmlns:a16="http://schemas.microsoft.com/office/drawing/2014/main" id="{91DD628F-79CC-324E-9BD1-2118707181C9}"/>
                </a:ext>
              </a:extLst>
            </p:cNvPr>
            <p:cNvGrpSpPr>
              <a:grpSpLocks/>
            </p:cNvGrpSpPr>
            <p:nvPr/>
          </p:nvGrpSpPr>
          <p:grpSpPr bwMode="auto">
            <a:xfrm>
              <a:off x="3505382" y="4719401"/>
              <a:ext cx="1550243" cy="1889218"/>
              <a:chOff x="3226589" y="3413125"/>
              <a:chExt cx="1440661" cy="3038475"/>
            </a:xfrm>
          </p:grpSpPr>
          <p:sp>
            <p:nvSpPr>
              <p:cNvPr id="18" name="Right Arrow 17">
                <a:extLst>
                  <a:ext uri="{FF2B5EF4-FFF2-40B4-BE49-F238E27FC236}">
                    <a16:creationId xmlns:a16="http://schemas.microsoft.com/office/drawing/2014/main" id="{5279BCDB-1930-7944-B9BB-091C88D2B8DE}"/>
                  </a:ext>
                </a:extLst>
              </p:cNvPr>
              <p:cNvSpPr/>
              <p:nvPr/>
            </p:nvSpPr>
            <p:spPr>
              <a:xfrm rot="19323191">
                <a:off x="3226589" y="3925207"/>
                <a:ext cx="505623" cy="254648"/>
              </a:xfrm>
              <a:prstGeom prst="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p>
            </p:txBody>
          </p:sp>
          <p:sp>
            <p:nvSpPr>
              <p:cNvPr id="16" name="Rounded Rectangle 15">
                <a:extLst>
                  <a:ext uri="{FF2B5EF4-FFF2-40B4-BE49-F238E27FC236}">
                    <a16:creationId xmlns:a16="http://schemas.microsoft.com/office/drawing/2014/main" id="{3879F827-7DFB-6441-9BBD-50C2E5879D45}"/>
                  </a:ext>
                </a:extLst>
              </p:cNvPr>
              <p:cNvSpPr>
                <a:spLocks noChangeArrowheads="1"/>
              </p:cNvSpPr>
              <p:nvPr/>
            </p:nvSpPr>
            <p:spPr bwMode="auto">
              <a:xfrm>
                <a:off x="3702049" y="3413125"/>
                <a:ext cx="952501" cy="749300"/>
              </a:xfrm>
              <a:prstGeom prst="roundRect">
                <a:avLst>
                  <a:gd name="adj" fmla="val 16667"/>
                </a:avLst>
              </a:prstGeom>
              <a:solidFill>
                <a:schemeClr val="accent1">
                  <a:lumMod val="40000"/>
                  <a:lumOff val="60000"/>
                </a:schemeClr>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defRPr/>
                </a:pPr>
                <a:r>
                  <a:rPr lang="en-US" sz="1400" b="1" dirty="0">
                    <a:solidFill>
                      <a:srgbClr val="000000"/>
                    </a:solidFill>
                    <a:latin typeface="+mn-lt"/>
                    <a:ea typeface="+mn-ea"/>
                  </a:rPr>
                  <a:t>Group 1</a:t>
                </a:r>
              </a:p>
            </p:txBody>
          </p:sp>
          <p:sp>
            <p:nvSpPr>
              <p:cNvPr id="17" name="Rounded Rectangle 16">
                <a:extLst>
                  <a:ext uri="{FF2B5EF4-FFF2-40B4-BE49-F238E27FC236}">
                    <a16:creationId xmlns:a16="http://schemas.microsoft.com/office/drawing/2014/main" id="{5C231A58-5335-CD40-9901-700E879C6EF9}"/>
                  </a:ext>
                </a:extLst>
              </p:cNvPr>
              <p:cNvSpPr>
                <a:spLocks noChangeArrowheads="1"/>
              </p:cNvSpPr>
              <p:nvPr/>
            </p:nvSpPr>
            <p:spPr bwMode="auto">
              <a:xfrm>
                <a:off x="3714749" y="5702300"/>
                <a:ext cx="952501" cy="749300"/>
              </a:xfrm>
              <a:prstGeom prst="roundRect">
                <a:avLst>
                  <a:gd name="adj" fmla="val 16667"/>
                </a:avLst>
              </a:prstGeom>
              <a:solidFill>
                <a:schemeClr val="accent1">
                  <a:lumMod val="40000"/>
                  <a:lumOff val="60000"/>
                </a:schemeClr>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defRPr/>
                </a:pPr>
                <a:r>
                  <a:rPr lang="en-US" sz="1400" b="1" dirty="0">
                    <a:solidFill>
                      <a:srgbClr val="000000"/>
                    </a:solidFill>
                    <a:latin typeface="+mn-lt"/>
                    <a:ea typeface="+mn-ea"/>
                  </a:rPr>
                  <a:t>Group 2</a:t>
                </a:r>
              </a:p>
            </p:txBody>
          </p:sp>
          <p:sp>
            <p:nvSpPr>
              <p:cNvPr id="19" name="Right Arrow 18">
                <a:extLst>
                  <a:ext uri="{FF2B5EF4-FFF2-40B4-BE49-F238E27FC236}">
                    <a16:creationId xmlns:a16="http://schemas.microsoft.com/office/drawing/2014/main" id="{423E1170-8B6B-C74D-9C78-E45C36C1AEE3}"/>
                  </a:ext>
                </a:extLst>
              </p:cNvPr>
              <p:cNvSpPr/>
              <p:nvPr/>
            </p:nvSpPr>
            <p:spPr>
              <a:xfrm rot="2827266">
                <a:off x="2940077" y="5517054"/>
                <a:ext cx="954679" cy="97269"/>
              </a:xfrm>
              <a:prstGeom prst="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p>
            </p:txBody>
          </p:sp>
        </p:grpSp>
        <p:grpSp>
          <p:nvGrpSpPr>
            <p:cNvPr id="8" name="Group 22">
              <a:extLst>
                <a:ext uri="{FF2B5EF4-FFF2-40B4-BE49-F238E27FC236}">
                  <a16:creationId xmlns:a16="http://schemas.microsoft.com/office/drawing/2014/main" id="{D600F3D4-3E4A-1149-902C-E481216B7415}"/>
                </a:ext>
              </a:extLst>
            </p:cNvPr>
            <p:cNvGrpSpPr>
              <a:grpSpLocks/>
            </p:cNvGrpSpPr>
            <p:nvPr/>
          </p:nvGrpSpPr>
          <p:grpSpPr bwMode="auto">
            <a:xfrm>
              <a:off x="4967683" y="4695926"/>
              <a:ext cx="1961073" cy="1915868"/>
              <a:chOff x="4718050" y="3372724"/>
              <a:chExt cx="1822450" cy="3081360"/>
            </a:xfrm>
          </p:grpSpPr>
          <p:sp>
            <p:nvSpPr>
              <p:cNvPr id="12" name="Right Arrow 11">
                <a:extLst>
                  <a:ext uri="{FF2B5EF4-FFF2-40B4-BE49-F238E27FC236}">
                    <a16:creationId xmlns:a16="http://schemas.microsoft.com/office/drawing/2014/main" id="{E7B0C570-66D9-E945-A406-7174104EEE71}"/>
                  </a:ext>
                </a:extLst>
              </p:cNvPr>
              <p:cNvSpPr/>
              <p:nvPr/>
            </p:nvSpPr>
            <p:spPr>
              <a:xfrm>
                <a:off x="4718050" y="3628311"/>
                <a:ext cx="692150" cy="238125"/>
              </a:xfrm>
              <a:prstGeom prst="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p>
            </p:txBody>
          </p:sp>
          <p:sp>
            <p:nvSpPr>
              <p:cNvPr id="14" name="Rounded Rectangle 13">
                <a:extLst>
                  <a:ext uri="{FF2B5EF4-FFF2-40B4-BE49-F238E27FC236}">
                    <a16:creationId xmlns:a16="http://schemas.microsoft.com/office/drawing/2014/main" id="{57E41F49-AB87-BC4E-93DD-8D78CDA3FEFE}"/>
                  </a:ext>
                </a:extLst>
              </p:cNvPr>
              <p:cNvSpPr/>
              <p:nvPr/>
            </p:nvSpPr>
            <p:spPr>
              <a:xfrm>
                <a:off x="5422900" y="3372724"/>
                <a:ext cx="1117600" cy="7493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400" b="1" dirty="0">
                    <a:solidFill>
                      <a:srgbClr val="000000"/>
                    </a:solidFill>
                  </a:rPr>
                  <a:t>Treatment 1</a:t>
                </a:r>
              </a:p>
            </p:txBody>
          </p:sp>
          <p:sp>
            <p:nvSpPr>
              <p:cNvPr id="13" name="Right Arrow 12">
                <a:extLst>
                  <a:ext uri="{FF2B5EF4-FFF2-40B4-BE49-F238E27FC236}">
                    <a16:creationId xmlns:a16="http://schemas.microsoft.com/office/drawing/2014/main" id="{CBFB0257-33EE-A845-80D1-3E261E5C9273}"/>
                  </a:ext>
                </a:extLst>
              </p:cNvPr>
              <p:cNvSpPr/>
              <p:nvPr/>
            </p:nvSpPr>
            <p:spPr>
              <a:xfrm>
                <a:off x="4718050" y="5960371"/>
                <a:ext cx="692150" cy="238125"/>
              </a:xfrm>
              <a:prstGeom prst="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p>
            </p:txBody>
          </p:sp>
          <p:sp>
            <p:nvSpPr>
              <p:cNvPr id="15" name="Rounded Rectangle 14">
                <a:extLst>
                  <a:ext uri="{FF2B5EF4-FFF2-40B4-BE49-F238E27FC236}">
                    <a16:creationId xmlns:a16="http://schemas.microsoft.com/office/drawing/2014/main" id="{6141360B-926D-E94C-8C4E-CE633B870144}"/>
                  </a:ext>
                </a:extLst>
              </p:cNvPr>
              <p:cNvSpPr/>
              <p:nvPr/>
            </p:nvSpPr>
            <p:spPr>
              <a:xfrm>
                <a:off x="5422900" y="5704784"/>
                <a:ext cx="1117600" cy="7493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400" b="1" dirty="0">
                    <a:solidFill>
                      <a:srgbClr val="000000"/>
                    </a:solidFill>
                  </a:rPr>
                  <a:t>Treatment 2</a:t>
                </a:r>
              </a:p>
            </p:txBody>
          </p:sp>
        </p:grpSp>
        <p:sp>
          <p:nvSpPr>
            <p:cNvPr id="9" name="Right Arrow 8">
              <a:extLst>
                <a:ext uri="{FF2B5EF4-FFF2-40B4-BE49-F238E27FC236}">
                  <a16:creationId xmlns:a16="http://schemas.microsoft.com/office/drawing/2014/main" id="{161B0750-636A-AD4B-84A4-539F9F13D26E}"/>
                </a:ext>
              </a:extLst>
            </p:cNvPr>
            <p:cNvSpPr/>
            <p:nvPr/>
          </p:nvSpPr>
          <p:spPr bwMode="auto">
            <a:xfrm rot="2079388">
              <a:off x="6878376" y="5148303"/>
              <a:ext cx="687601" cy="121788"/>
            </a:xfrm>
            <a:prstGeom prst="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p>
          </p:txBody>
        </p:sp>
        <p:sp>
          <p:nvSpPr>
            <p:cNvPr id="10" name="Folded Corner 9">
              <a:extLst>
                <a:ext uri="{FF2B5EF4-FFF2-40B4-BE49-F238E27FC236}">
                  <a16:creationId xmlns:a16="http://schemas.microsoft.com/office/drawing/2014/main" id="{2EC8E9EB-6EF2-C84B-BC70-3609DB385F56}"/>
                </a:ext>
              </a:extLst>
            </p:cNvPr>
            <p:cNvSpPr/>
            <p:nvPr/>
          </p:nvSpPr>
          <p:spPr bwMode="auto">
            <a:xfrm>
              <a:off x="7554996" y="5132116"/>
              <a:ext cx="1338836" cy="981020"/>
            </a:xfrm>
            <a:prstGeom prst="foldedCorner">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b="1" dirty="0">
                  <a:solidFill>
                    <a:srgbClr val="000000"/>
                  </a:solidFill>
                </a:rPr>
                <a:t>Compare results</a:t>
              </a:r>
            </a:p>
          </p:txBody>
        </p:sp>
        <p:sp>
          <p:nvSpPr>
            <p:cNvPr id="11" name="Right Arrow 10">
              <a:extLst>
                <a:ext uri="{FF2B5EF4-FFF2-40B4-BE49-F238E27FC236}">
                  <a16:creationId xmlns:a16="http://schemas.microsoft.com/office/drawing/2014/main" id="{299A6075-71AA-EB40-9B73-221A22F46A8A}"/>
                </a:ext>
              </a:extLst>
            </p:cNvPr>
            <p:cNvSpPr/>
            <p:nvPr/>
          </p:nvSpPr>
          <p:spPr bwMode="auto">
            <a:xfrm rot="19838129">
              <a:off x="6867819" y="6024973"/>
              <a:ext cx="687601" cy="121788"/>
            </a:xfrm>
            <a:prstGeom prst="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p>
          </p:txBody>
        </p:sp>
      </p:grpSp>
      <p:cxnSp>
        <p:nvCxnSpPr>
          <p:cNvPr id="22" name="Straight Connector 21">
            <a:extLst>
              <a:ext uri="{FF2B5EF4-FFF2-40B4-BE49-F238E27FC236}">
                <a16:creationId xmlns:a16="http://schemas.microsoft.com/office/drawing/2014/main" id="{AFA798AE-60D7-A340-B096-3EAEE9866848}"/>
              </a:ext>
            </a:extLst>
          </p:cNvPr>
          <p:cNvCxnSpPr/>
          <p:nvPr/>
        </p:nvCxnSpPr>
        <p:spPr>
          <a:xfrm>
            <a:off x="334108" y="3437792"/>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0BAAE0C-9491-EB45-8366-17932D6CC03A}"/>
              </a:ext>
            </a:extLst>
          </p:cNvPr>
          <p:cNvCxnSpPr/>
          <p:nvPr/>
        </p:nvCxnSpPr>
        <p:spPr>
          <a:xfrm>
            <a:off x="334108" y="4580791"/>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304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572704" y="818623"/>
            <a:ext cx="8229600" cy="1143000"/>
          </a:xfrm>
        </p:spPr>
        <p:txBody>
          <a:bodyPr>
            <a:noAutofit/>
          </a:bodyPr>
          <a:lstStyle/>
          <a:p>
            <a:r>
              <a:rPr lang="en-US" altLang="en-US" sz="4000" dirty="0">
                <a:latin typeface="Gill Sans"/>
              </a:rPr>
              <a:t>The logic of randomized comparative experiments (1 of 2)</a:t>
            </a:r>
          </a:p>
        </p:txBody>
      </p:sp>
      <p:sp>
        <p:nvSpPr>
          <p:cNvPr id="3" name="Content Placeholder 2">
            <a:extLst>
              <a:ext uri="{FF2B5EF4-FFF2-40B4-BE49-F238E27FC236}">
                <a16:creationId xmlns:a16="http://schemas.microsoft.com/office/drawing/2014/main" id="{5E48B527-1E96-9444-BC76-A365012AE1CF}"/>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Random assignment of subjects forms groups that should be similar in all respects before the treatments are applied.</a:t>
            </a:r>
          </a:p>
          <a:p>
            <a:r>
              <a:rPr lang="en-US" dirty="0">
                <a:latin typeface="Arial" panose="020B0604020202020204" pitchFamily="34" charset="0"/>
                <a:cs typeface="Arial" panose="020B0604020202020204" pitchFamily="34" charset="0"/>
              </a:rPr>
              <a:t>A comparative experiment with randomization ensures that influences other than the experimental treatments operate equally on all groups.</a:t>
            </a:r>
          </a:p>
          <a:p>
            <a:r>
              <a:rPr lang="en-US" dirty="0">
                <a:latin typeface="Arial" panose="020B0604020202020204" pitchFamily="34" charset="0"/>
                <a:cs typeface="Arial" panose="020B0604020202020204" pitchFamily="34" charset="0"/>
              </a:rPr>
              <a:t>Differences in average response must be due either to the treatments or to the play of chance in the random assignment of subjects to the treatments.</a:t>
            </a:r>
          </a:p>
        </p:txBody>
      </p:sp>
    </p:spTree>
    <p:extLst>
      <p:ext uri="{BB962C8B-B14F-4D97-AF65-F5344CB8AC3E}">
        <p14:creationId xmlns:p14="http://schemas.microsoft.com/office/powerpoint/2010/main" val="310512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Autofit/>
          </a:bodyPr>
          <a:lstStyle/>
          <a:p>
            <a:r>
              <a:rPr lang="en-US" altLang="en-US" sz="4000" dirty="0">
                <a:latin typeface="Gill Sans"/>
              </a:rPr>
              <a:t>The logic of randomized comparative experiments (2 of 2)</a:t>
            </a:r>
          </a:p>
        </p:txBody>
      </p:sp>
      <p:sp>
        <p:nvSpPr>
          <p:cNvPr id="3" name="Content Placeholder 2">
            <a:extLst>
              <a:ext uri="{FF2B5EF4-FFF2-40B4-BE49-F238E27FC236}">
                <a16:creationId xmlns:a16="http://schemas.microsoft.com/office/drawing/2014/main" id="{BC1F14DA-20AC-D74C-A643-5838E05EDA1B}"/>
              </a:ext>
            </a:extLst>
          </p:cNvPr>
          <p:cNvSpPr>
            <a:spLocks noGrp="1"/>
          </p:cNvSpPr>
          <p:nvPr>
            <p:ph idx="1"/>
          </p:nvPr>
        </p:nvSpPr>
        <p:spPr/>
        <p:txBody>
          <a:bodyPr>
            <a:normAutofit fontScale="85000" lnSpcReduction="20000"/>
          </a:bodyPr>
          <a:lstStyle/>
          <a:p>
            <a:pPr marL="0" indent="0">
              <a:buNone/>
            </a:pPr>
            <a:r>
              <a:rPr lang="en-US" b="1" dirty="0">
                <a:latin typeface="Arial" panose="020B0604020202020204" pitchFamily="34" charset="0"/>
                <a:cs typeface="Arial" panose="020B0604020202020204" pitchFamily="34" charset="0"/>
              </a:rPr>
              <a:t>PRINCIPLES OF EXPERIMENTAL DESIGN</a:t>
            </a:r>
          </a:p>
          <a:p>
            <a:r>
              <a:rPr lang="en-US" dirty="0">
                <a:latin typeface="Arial" panose="020B0604020202020204" pitchFamily="34" charset="0"/>
                <a:cs typeface="Arial" panose="020B0604020202020204" pitchFamily="34" charset="0"/>
              </a:rPr>
              <a:t>The basic principles of statistical design of experiments are:</a:t>
            </a:r>
          </a:p>
          <a:p>
            <a:pPr marL="514350" indent="-514350">
              <a:buFont typeface="+mj-lt"/>
              <a:buAutoNum type="arabicPeriod"/>
            </a:pPr>
            <a:r>
              <a:rPr lang="en-US" dirty="0">
                <a:latin typeface="Arial" panose="020B0604020202020204" pitchFamily="34" charset="0"/>
                <a:cs typeface="Arial" panose="020B0604020202020204" pitchFamily="34" charset="0"/>
              </a:rPr>
              <a:t>Control—restrict the effects of lurking variables on the response, most simply by comparing two or more treatments.</a:t>
            </a:r>
          </a:p>
          <a:p>
            <a:pPr marL="514350" indent="-514350">
              <a:buFont typeface="+mj-lt"/>
              <a:buAutoNum type="arabicPeriod"/>
            </a:pPr>
            <a:r>
              <a:rPr lang="en-US" dirty="0">
                <a:latin typeface="Arial" panose="020B0604020202020204" pitchFamily="34" charset="0"/>
                <a:cs typeface="Arial" panose="020B0604020202020204" pitchFamily="34" charset="0"/>
              </a:rPr>
              <a:t>Randomization—use chance to assign subjects to treatments.</a:t>
            </a:r>
          </a:p>
          <a:p>
            <a:pPr marL="514350" indent="-514350">
              <a:spcAft>
                <a:spcPts val="1200"/>
              </a:spcAft>
              <a:buFont typeface="+mj-lt"/>
              <a:buAutoNum type="arabicPeriod"/>
            </a:pPr>
            <a:r>
              <a:rPr lang="en-US" dirty="0">
                <a:latin typeface="Arial" panose="020B0604020202020204" pitchFamily="34" charset="0"/>
                <a:cs typeface="Arial" panose="020B0604020202020204" pitchFamily="34" charset="0"/>
              </a:rPr>
              <a:t>Replication—use enough subjects in each group to reduce chance variation in the results.</a:t>
            </a:r>
          </a:p>
          <a:p>
            <a:r>
              <a:rPr lang="en-US" sz="2800" dirty="0">
                <a:latin typeface="Arial" pitchFamily="34" charset="0"/>
                <a:ea typeface="ＭＳ Ｐゴシック" pitchFamily="34" charset="-128"/>
                <a:cs typeface="Arial" pitchFamily="34" charset="0"/>
              </a:rPr>
              <a:t>An observed effect so large that it would rarely occur by chance is called </a:t>
            </a:r>
            <a:r>
              <a:rPr lang="en-US" sz="2800" dirty="0">
                <a:solidFill>
                  <a:srgbClr val="A20000"/>
                </a:solidFill>
                <a:latin typeface="Arial" pitchFamily="34" charset="0"/>
                <a:ea typeface="ＭＳ Ｐゴシック" pitchFamily="34" charset="-128"/>
                <a:cs typeface="Arial" pitchFamily="34" charset="0"/>
              </a:rPr>
              <a:t>statistically significant</a:t>
            </a:r>
            <a:r>
              <a:rPr lang="en-US" sz="2800" dirty="0">
                <a:latin typeface="Arial" pitchFamily="34" charset="0"/>
                <a:ea typeface="ＭＳ Ｐゴシック" pitchFamily="34" charset="-128"/>
                <a:cs typeface="Arial" pitchFamily="34" charset="0"/>
              </a:rPr>
              <a:t>.</a:t>
            </a:r>
          </a:p>
          <a:p>
            <a:pPr fontAlgn="auto">
              <a:spcBef>
                <a:spcPts val="1224"/>
              </a:spcBef>
              <a:spcAft>
                <a:spcPts val="1200"/>
              </a:spcAft>
            </a:pPr>
            <a:r>
              <a:rPr lang="en-US" sz="2800" dirty="0">
                <a:latin typeface="Arial" pitchFamily="34" charset="0"/>
                <a:ea typeface="ＭＳ Ｐゴシック" pitchFamily="34" charset="-128"/>
                <a:cs typeface="Arial" pitchFamily="34" charset="0"/>
              </a:rPr>
              <a:t>A statistically significant association in data from a well-designed experiment </a:t>
            </a:r>
            <a:r>
              <a:rPr lang="en-US" sz="2800" b="1" i="1" dirty="0">
                <a:latin typeface="Arial" pitchFamily="34" charset="0"/>
                <a:ea typeface="ＭＳ Ｐゴシック" pitchFamily="34" charset="-128"/>
                <a:cs typeface="Arial" pitchFamily="34" charset="0"/>
              </a:rPr>
              <a:t>does imply causation</a:t>
            </a:r>
            <a:r>
              <a:rPr lang="en-US" sz="2800" dirty="0">
                <a:latin typeface="Arial" pitchFamily="34" charset="0"/>
                <a:ea typeface="ＭＳ Ｐゴシック" pitchFamily="34" charset="-128"/>
                <a:cs typeface="Arial" pitchFamily="34" charset="0"/>
              </a:rPr>
              <a:t>.</a:t>
            </a:r>
          </a:p>
        </p:txBody>
      </p:sp>
      <p:cxnSp>
        <p:nvCxnSpPr>
          <p:cNvPr id="8" name="Straight Connector 7">
            <a:extLst>
              <a:ext uri="{FF2B5EF4-FFF2-40B4-BE49-F238E27FC236}">
                <a16:creationId xmlns:a16="http://schemas.microsoft.com/office/drawing/2014/main" id="{1F3B595B-6425-9348-A6A7-ED8EFEF1B7F3}"/>
              </a:ext>
            </a:extLst>
          </p:cNvPr>
          <p:cNvCxnSpPr/>
          <p:nvPr/>
        </p:nvCxnSpPr>
        <p:spPr>
          <a:xfrm>
            <a:off x="334108" y="1864671"/>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39CC33E-FE9F-C942-8A98-9EC77DD40334}"/>
              </a:ext>
            </a:extLst>
          </p:cNvPr>
          <p:cNvCxnSpPr/>
          <p:nvPr/>
        </p:nvCxnSpPr>
        <p:spPr>
          <a:xfrm>
            <a:off x="457200" y="4725102"/>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E692E99-EF63-8A42-9880-B5DBA70E4AB3}"/>
              </a:ext>
            </a:extLst>
          </p:cNvPr>
          <p:cNvCxnSpPr/>
          <p:nvPr/>
        </p:nvCxnSpPr>
        <p:spPr>
          <a:xfrm>
            <a:off x="457200" y="4815956"/>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462005-2819-1F45-9448-E22594713926}"/>
              </a:ext>
            </a:extLst>
          </p:cNvPr>
          <p:cNvCxnSpPr/>
          <p:nvPr/>
        </p:nvCxnSpPr>
        <p:spPr>
          <a:xfrm>
            <a:off x="457200" y="6295994"/>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514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356715" y="334108"/>
            <a:ext cx="8229600" cy="1143000"/>
          </a:xfrm>
        </p:spPr>
        <p:txBody>
          <a:bodyPr>
            <a:normAutofit fontScale="90000"/>
          </a:bodyPr>
          <a:lstStyle/>
          <a:p>
            <a:r>
              <a:rPr lang="en-US" altLang="en-US" dirty="0">
                <a:latin typeface="Gill Sans"/>
              </a:rPr>
              <a:t>Cautions about experimentation</a:t>
            </a:r>
          </a:p>
        </p:txBody>
      </p:sp>
      <p:sp>
        <p:nvSpPr>
          <p:cNvPr id="3" name="Content Placeholder 2">
            <a:extLst>
              <a:ext uri="{FF2B5EF4-FFF2-40B4-BE49-F238E27FC236}">
                <a16:creationId xmlns:a16="http://schemas.microsoft.com/office/drawing/2014/main" id="{C8FB2A8D-AF12-D643-91FF-D8DF0E1BEC59}"/>
              </a:ext>
            </a:extLst>
          </p:cNvPr>
          <p:cNvSpPr>
            <a:spLocks noGrp="1"/>
          </p:cNvSpPr>
          <p:nvPr>
            <p:ph idx="1"/>
          </p:nvPr>
        </p:nvSpPr>
        <p:spPr>
          <a:xfrm>
            <a:off x="457199" y="1774371"/>
            <a:ext cx="8229600" cy="4917831"/>
          </a:xfrm>
        </p:spPr>
        <p:txBody>
          <a:bodyPr>
            <a:normAutofit fontScale="77500" lnSpcReduction="20000"/>
          </a:bodyPr>
          <a:lstStyle/>
          <a:p>
            <a:pPr fontAlgn="auto">
              <a:spcAft>
                <a:spcPts val="1200"/>
              </a:spcAft>
            </a:pPr>
            <a:r>
              <a:rPr lang="en-US" sz="2800" dirty="0">
                <a:latin typeface="Arial" pitchFamily="34" charset="0"/>
                <a:ea typeface="ＭＳ Ｐゴシック" pitchFamily="34" charset="-128"/>
                <a:cs typeface="Arial" pitchFamily="34" charset="0"/>
              </a:rPr>
              <a:t>The logic of a randomized comparative experiment depends on our ability to treat all the subjects the same in every way, except for the actual treatments being compared.</a:t>
            </a:r>
          </a:p>
          <a:p>
            <a:pPr fontAlgn="auto">
              <a:spcAft>
                <a:spcPts val="1200"/>
              </a:spcAft>
            </a:pPr>
            <a:r>
              <a:rPr lang="en-US" sz="2800" dirty="0">
                <a:latin typeface="Arial" pitchFamily="34" charset="0"/>
                <a:ea typeface="ＭＳ Ｐゴシック" pitchFamily="34" charset="-128"/>
                <a:cs typeface="Arial" pitchFamily="34" charset="0"/>
              </a:rPr>
              <a:t>Many medical experiments are, for example, “placebo controlled.”</a:t>
            </a:r>
          </a:p>
          <a:p>
            <a:pPr fontAlgn="auto">
              <a:spcAft>
                <a:spcPts val="1200"/>
              </a:spcAft>
            </a:pPr>
            <a:r>
              <a:rPr lang="en-US" sz="2800" dirty="0">
                <a:latin typeface="Arial" pitchFamily="34" charset="0"/>
                <a:ea typeface="ＭＳ Ｐゴシック" pitchFamily="34" charset="-128"/>
                <a:cs typeface="Arial" pitchFamily="34" charset="0"/>
              </a:rPr>
              <a:t>A </a:t>
            </a:r>
            <a:r>
              <a:rPr lang="en-US" sz="2800" dirty="0">
                <a:solidFill>
                  <a:srgbClr val="A20000"/>
                </a:solidFill>
                <a:latin typeface="Arial" pitchFamily="34" charset="0"/>
                <a:ea typeface="ＭＳ Ｐゴシック" pitchFamily="34" charset="-128"/>
                <a:cs typeface="Arial" pitchFamily="34" charset="0"/>
              </a:rPr>
              <a:t>placebo</a:t>
            </a:r>
            <a:r>
              <a:rPr lang="en-US" sz="2800" dirty="0">
                <a:latin typeface="Arial" pitchFamily="34" charset="0"/>
                <a:ea typeface="ＭＳ Ｐゴシック" pitchFamily="34" charset="-128"/>
                <a:cs typeface="Arial" pitchFamily="34" charset="0"/>
              </a:rPr>
              <a:t> is a dummy treatment that is as similar to the treatment as possible but contains no “active ingredient.”</a:t>
            </a:r>
          </a:p>
          <a:p>
            <a:pPr marL="68580" indent="0" fontAlgn="auto">
              <a:spcAft>
                <a:spcPts val="1200"/>
              </a:spcAft>
              <a:buNone/>
            </a:pPr>
            <a:r>
              <a:rPr lang="en-US" sz="2800" b="1" cap="all" dirty="0">
                <a:latin typeface="Arial" pitchFamily="34" charset="0"/>
                <a:ea typeface="ＭＳ Ｐゴシック" pitchFamily="34" charset="-128"/>
                <a:cs typeface="Arial" pitchFamily="34" charset="0"/>
              </a:rPr>
              <a:t>double-blind experiments</a:t>
            </a:r>
            <a:r>
              <a:rPr lang="en-US" sz="2800" dirty="0">
                <a:latin typeface="Arial" pitchFamily="34" charset="0"/>
                <a:ea typeface="ＭＳ Ｐゴシック" pitchFamily="34" charset="-128"/>
                <a:cs typeface="Arial" pitchFamily="34" charset="0"/>
              </a:rPr>
              <a:t> </a:t>
            </a:r>
          </a:p>
          <a:p>
            <a:pPr fontAlgn="auto">
              <a:spcAft>
                <a:spcPts val="1200"/>
              </a:spcAft>
            </a:pPr>
            <a:r>
              <a:rPr lang="en-US" sz="2800" dirty="0">
                <a:latin typeface="Arial" pitchFamily="34" charset="0"/>
                <a:ea typeface="ＭＳ Ｐゴシック" pitchFamily="34" charset="-128"/>
                <a:cs typeface="Arial" pitchFamily="34" charset="0"/>
              </a:rPr>
              <a:t>In a </a:t>
            </a:r>
            <a:r>
              <a:rPr lang="en-US" sz="2800" dirty="0">
                <a:solidFill>
                  <a:srgbClr val="A20000"/>
                </a:solidFill>
                <a:latin typeface="Arial" pitchFamily="34" charset="0"/>
                <a:ea typeface="ＭＳ Ｐゴシック" pitchFamily="34" charset="-128"/>
                <a:cs typeface="Arial" pitchFamily="34" charset="0"/>
              </a:rPr>
              <a:t>double-blind</a:t>
            </a:r>
            <a:r>
              <a:rPr lang="en-US" sz="2800" dirty="0">
                <a:latin typeface="Arial" pitchFamily="34" charset="0"/>
                <a:ea typeface="ＭＳ Ｐゴシック" pitchFamily="34" charset="-128"/>
                <a:cs typeface="Arial" pitchFamily="34" charset="0"/>
              </a:rPr>
              <a:t> experiment, neither the subjects nor those who interact with them and measure the response variable know which treatment each subject is receiving.</a:t>
            </a:r>
          </a:p>
          <a:p>
            <a:pPr fontAlgn="auto">
              <a:spcAft>
                <a:spcPts val="1200"/>
              </a:spcAft>
            </a:pPr>
            <a:r>
              <a:rPr lang="en-US" sz="2800" dirty="0">
                <a:latin typeface="Arial" pitchFamily="34" charset="0"/>
                <a:ea typeface="ＭＳ Ｐゴシック" pitchFamily="34" charset="-128"/>
                <a:cs typeface="Arial" pitchFamily="34" charset="0"/>
              </a:rPr>
              <a:t>Even these have been criticized for </a:t>
            </a:r>
            <a:r>
              <a:rPr lang="en-US" sz="2800" b="1" dirty="0">
                <a:latin typeface="Arial" pitchFamily="34" charset="0"/>
                <a:ea typeface="ＭＳ Ｐゴシック" pitchFamily="34" charset="-128"/>
                <a:cs typeface="Arial" pitchFamily="34" charset="0"/>
              </a:rPr>
              <a:t>lack of realism</a:t>
            </a:r>
            <a:r>
              <a:rPr lang="en-US" sz="2800" dirty="0">
                <a:latin typeface="Arial" pitchFamily="34" charset="0"/>
                <a:ea typeface="ＭＳ Ｐゴシック" pitchFamily="34" charset="-128"/>
                <a:cs typeface="Arial" pitchFamily="34" charset="0"/>
              </a:rPr>
              <a:t>.</a:t>
            </a:r>
          </a:p>
        </p:txBody>
      </p:sp>
      <p:sp>
        <p:nvSpPr>
          <p:cNvPr id="6" name="Rectangle 3"/>
          <p:cNvSpPr txBox="1">
            <a:spLocks noChangeArrowheads="1"/>
          </p:cNvSpPr>
          <p:nvPr/>
        </p:nvSpPr>
        <p:spPr>
          <a:xfrm>
            <a:off x="100484" y="1477108"/>
            <a:ext cx="8943031" cy="5215094"/>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1200"/>
              </a:spcAft>
            </a:pPr>
            <a:endParaRPr lang="en-US" sz="2200" dirty="0">
              <a:latin typeface="Arial" pitchFamily="34" charset="0"/>
              <a:ea typeface="ＭＳ Ｐゴシック" pitchFamily="34" charset="-128"/>
              <a:cs typeface="Arial" pitchFamily="34" charset="0"/>
            </a:endParaRPr>
          </a:p>
        </p:txBody>
      </p:sp>
      <p:cxnSp>
        <p:nvCxnSpPr>
          <p:cNvPr id="7" name="Straight Connector 6">
            <a:extLst>
              <a:ext uri="{FF2B5EF4-FFF2-40B4-BE49-F238E27FC236}">
                <a16:creationId xmlns:a16="http://schemas.microsoft.com/office/drawing/2014/main" id="{7C099C29-5B28-F040-AEF3-FAA6ACEDCA74}"/>
              </a:ext>
            </a:extLst>
          </p:cNvPr>
          <p:cNvCxnSpPr/>
          <p:nvPr/>
        </p:nvCxnSpPr>
        <p:spPr>
          <a:xfrm>
            <a:off x="295169" y="4288418"/>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8E5F5E-5E76-1841-96F9-EE6FCAC8364F}"/>
              </a:ext>
            </a:extLst>
          </p:cNvPr>
          <p:cNvCxnSpPr/>
          <p:nvPr/>
        </p:nvCxnSpPr>
        <p:spPr>
          <a:xfrm>
            <a:off x="295169" y="5730356"/>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6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3">
            <a:extLst>
              <a:ext uri="{FF2B5EF4-FFF2-40B4-BE49-F238E27FC236}">
                <a16:creationId xmlns:a16="http://schemas.microsoft.com/office/drawing/2014/main" id="{47931DBF-EE41-0D4E-90B4-B04B5FBDBF5B}"/>
              </a:ext>
            </a:extLst>
          </p:cNvPr>
          <p:cNvSpPr>
            <a:spLocks noGrp="1" noChangeArrowheads="1"/>
          </p:cNvSpPr>
          <p:nvPr>
            <p:ph type="ftr" sz="quarter" idx="10"/>
          </p:nvPr>
        </p:nvSpPr>
        <p:spPr>
          <a:xfrm>
            <a:off x="457200" y="6356350"/>
            <a:ext cx="5509034"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30723" name="Rectangle 1026">
            <a:extLst>
              <a:ext uri="{FF2B5EF4-FFF2-40B4-BE49-F238E27FC236}">
                <a16:creationId xmlns:a16="http://schemas.microsoft.com/office/drawing/2014/main" id="{F5B1237A-26F3-794C-882B-2CCBFE089024}"/>
              </a:ext>
            </a:extLst>
          </p:cNvPr>
          <p:cNvSpPr>
            <a:spLocks noGrp="1" noChangeArrowheads="1"/>
          </p:cNvSpPr>
          <p:nvPr>
            <p:ph type="body" idx="1"/>
          </p:nvPr>
        </p:nvSpPr>
        <p:spPr>
          <a:xfrm>
            <a:off x="561975" y="279400"/>
            <a:ext cx="7997825" cy="593725"/>
          </a:xfrm>
        </p:spPr>
        <p:txBody>
          <a:bodyPr>
            <a:normAutofit fontScale="92500"/>
          </a:bodyPr>
          <a:lstStyle/>
          <a:p>
            <a:pPr marL="381000" indent="-381000" eaLnBrk="1" hangingPunct="1">
              <a:lnSpc>
                <a:spcPct val="90000"/>
              </a:lnSpc>
              <a:buClr>
                <a:srgbClr val="009999"/>
              </a:buClr>
              <a:buFontTx/>
              <a:buNone/>
            </a:pPr>
            <a:r>
              <a:rPr lang="en-US" altLang="en-US" sz="3400" b="1" dirty="0">
                <a:solidFill>
                  <a:schemeClr val="tx2"/>
                </a:solidFill>
              </a:rPr>
              <a:t>Control Groups, Placebos, and Blinding</a:t>
            </a:r>
            <a:endParaRPr lang="en-US" altLang="en-US" sz="3000" b="1" dirty="0">
              <a:solidFill>
                <a:schemeClr val="tx2"/>
              </a:solidFill>
            </a:endParaRPr>
          </a:p>
        </p:txBody>
      </p:sp>
      <p:sp>
        <p:nvSpPr>
          <p:cNvPr id="30726" name="Rectangle 1033">
            <a:extLst>
              <a:ext uri="{FF2B5EF4-FFF2-40B4-BE49-F238E27FC236}">
                <a16:creationId xmlns:a16="http://schemas.microsoft.com/office/drawing/2014/main" id="{29877EAF-5885-7E4C-8657-2E4F824EB2D6}"/>
              </a:ext>
            </a:extLst>
          </p:cNvPr>
          <p:cNvSpPr>
            <a:spLocks noChangeArrowheads="1"/>
          </p:cNvSpPr>
          <p:nvPr/>
        </p:nvSpPr>
        <p:spPr bwMode="auto">
          <a:xfrm>
            <a:off x="571500" y="896938"/>
            <a:ext cx="27765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000" b="1"/>
              <a:t>Control Groups</a:t>
            </a:r>
          </a:p>
        </p:txBody>
      </p:sp>
      <p:sp>
        <p:nvSpPr>
          <p:cNvPr id="30727" name="Text Box 1034">
            <a:extLst>
              <a:ext uri="{FF2B5EF4-FFF2-40B4-BE49-F238E27FC236}">
                <a16:creationId xmlns:a16="http://schemas.microsoft.com/office/drawing/2014/main" id="{EE883F5B-394F-A04A-A2AB-50B22598E5B0}"/>
              </a:ext>
            </a:extLst>
          </p:cNvPr>
          <p:cNvSpPr txBox="1">
            <a:spLocks noChangeArrowheads="1"/>
          </p:cNvSpPr>
          <p:nvPr/>
        </p:nvSpPr>
        <p:spPr bwMode="auto">
          <a:xfrm>
            <a:off x="571500" y="1419225"/>
            <a:ext cx="7734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
                <a:srgbClr val="009999"/>
              </a:buClr>
            </a:pPr>
            <a:r>
              <a:rPr lang="en-US" altLang="en-US" sz="2400" dirty="0"/>
              <a:t>Handled identically to the treatment group(s) in all respects, except that they don</a:t>
            </a:r>
            <a:r>
              <a:rPr lang="ja-JP" altLang="en-US" sz="2400"/>
              <a:t>’</a:t>
            </a:r>
            <a:r>
              <a:rPr lang="en-US" altLang="ja-JP" sz="2400" dirty="0"/>
              <a:t>t receive the actual treatment.</a:t>
            </a:r>
            <a:endParaRPr lang="en-US" altLang="en-US" sz="2400" dirty="0"/>
          </a:p>
        </p:txBody>
      </p:sp>
      <p:sp>
        <p:nvSpPr>
          <p:cNvPr id="30728" name="Rectangle 1035">
            <a:extLst>
              <a:ext uri="{FF2B5EF4-FFF2-40B4-BE49-F238E27FC236}">
                <a16:creationId xmlns:a16="http://schemas.microsoft.com/office/drawing/2014/main" id="{70C893AE-66B8-FA4E-A2C1-69572256C1B3}"/>
              </a:ext>
            </a:extLst>
          </p:cNvPr>
          <p:cNvSpPr>
            <a:spLocks noChangeArrowheads="1"/>
          </p:cNvSpPr>
          <p:nvPr/>
        </p:nvSpPr>
        <p:spPr bwMode="auto">
          <a:xfrm>
            <a:off x="581025" y="2154238"/>
            <a:ext cx="1603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000" b="1"/>
              <a:t>Placebos</a:t>
            </a:r>
          </a:p>
        </p:txBody>
      </p:sp>
      <p:sp>
        <p:nvSpPr>
          <p:cNvPr id="30729" name="Text Box 1036">
            <a:extLst>
              <a:ext uri="{FF2B5EF4-FFF2-40B4-BE49-F238E27FC236}">
                <a16:creationId xmlns:a16="http://schemas.microsoft.com/office/drawing/2014/main" id="{413127B4-516C-9C40-80E2-92C7F8F49F2B}"/>
              </a:ext>
            </a:extLst>
          </p:cNvPr>
          <p:cNvSpPr txBox="1">
            <a:spLocks noChangeArrowheads="1"/>
          </p:cNvSpPr>
          <p:nvPr/>
        </p:nvSpPr>
        <p:spPr bwMode="auto">
          <a:xfrm>
            <a:off x="581025" y="2676525"/>
            <a:ext cx="7924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
                <a:srgbClr val="009999"/>
              </a:buClr>
            </a:pPr>
            <a:r>
              <a:rPr lang="en-US" altLang="en-US" sz="2400" dirty="0"/>
              <a:t>Research shows people also respond to placebos – looks like the real drug but has no active ingredients.</a:t>
            </a:r>
          </a:p>
          <a:p>
            <a:pPr eaLnBrk="1" hangingPunct="1">
              <a:spcBef>
                <a:spcPct val="0"/>
              </a:spcBef>
              <a:buClr>
                <a:srgbClr val="009999"/>
              </a:buClr>
            </a:pPr>
            <a:r>
              <a:rPr lang="en-US" altLang="en-US" sz="2400" dirty="0"/>
              <a:t>Randomly assign some patients to receive the drug and others to receive a placebo, without telling which they are receiving.</a:t>
            </a:r>
          </a:p>
        </p:txBody>
      </p:sp>
      <p:sp>
        <p:nvSpPr>
          <p:cNvPr id="30730" name="Rectangle 1037">
            <a:extLst>
              <a:ext uri="{FF2B5EF4-FFF2-40B4-BE49-F238E27FC236}">
                <a16:creationId xmlns:a16="http://schemas.microsoft.com/office/drawing/2014/main" id="{24181656-C1E5-0449-B331-6D5B3563B0C5}"/>
              </a:ext>
            </a:extLst>
          </p:cNvPr>
          <p:cNvSpPr>
            <a:spLocks noChangeArrowheads="1"/>
          </p:cNvSpPr>
          <p:nvPr/>
        </p:nvSpPr>
        <p:spPr bwMode="auto">
          <a:xfrm>
            <a:off x="581025" y="4116388"/>
            <a:ext cx="158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000" b="1" dirty="0"/>
              <a:t>Blinding</a:t>
            </a:r>
          </a:p>
        </p:txBody>
      </p:sp>
      <p:sp>
        <p:nvSpPr>
          <p:cNvPr id="30731" name="Text Box 1038">
            <a:extLst>
              <a:ext uri="{FF2B5EF4-FFF2-40B4-BE49-F238E27FC236}">
                <a16:creationId xmlns:a16="http://schemas.microsoft.com/office/drawing/2014/main" id="{57D4FD92-E811-E94E-84F8-5A7005B2B234}"/>
              </a:ext>
            </a:extLst>
          </p:cNvPr>
          <p:cNvSpPr txBox="1">
            <a:spLocks noChangeArrowheads="1"/>
          </p:cNvSpPr>
          <p:nvPr/>
        </p:nvSpPr>
        <p:spPr bwMode="auto">
          <a:xfrm>
            <a:off x="581025" y="4619625"/>
            <a:ext cx="77914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
                <a:srgbClr val="009999"/>
              </a:buClr>
            </a:pPr>
            <a:r>
              <a:rPr lang="en-US" altLang="en-US" sz="2400" b="1" i="1" dirty="0"/>
              <a:t>Double-blind</a:t>
            </a:r>
            <a:r>
              <a:rPr lang="en-US" altLang="en-US" sz="2400" dirty="0"/>
              <a:t>: neither the participant nor the researcher taking measurements know who had which treatment.</a:t>
            </a:r>
          </a:p>
          <a:p>
            <a:pPr eaLnBrk="1" hangingPunct="1">
              <a:spcBef>
                <a:spcPct val="0"/>
              </a:spcBef>
              <a:buClr>
                <a:srgbClr val="009999"/>
              </a:buClr>
            </a:pPr>
            <a:r>
              <a:rPr lang="en-US" altLang="en-US" sz="2400" b="1" i="1" dirty="0"/>
              <a:t>Single-blind</a:t>
            </a:r>
            <a:r>
              <a:rPr lang="en-US" altLang="en-US" sz="2400" dirty="0"/>
              <a:t>: only one of the two (participant or researcher) knows which treatment the participant was assigned.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776330" y="573568"/>
            <a:ext cx="7772400" cy="914400"/>
          </a:xfrm>
        </p:spPr>
        <p:txBody>
          <a:bodyPr/>
          <a:lstStyle/>
          <a:p>
            <a:pPr eaLnBrk="1" hangingPunct="1"/>
            <a:r>
              <a:rPr lang="en-US" dirty="0">
                <a:latin typeface="Gill Sans" charset="0"/>
                <a:ea typeface="ＭＳ Ｐゴシック" pitchFamily="34" charset="-128"/>
              </a:rPr>
              <a:t>In Chapter 9, we cover …</a:t>
            </a:r>
          </a:p>
        </p:txBody>
      </p:sp>
      <p:sp>
        <p:nvSpPr>
          <p:cNvPr id="12292" name="Rectangle 3"/>
          <p:cNvSpPr>
            <a:spLocks noGrp="1" noChangeArrowheads="1"/>
          </p:cNvSpPr>
          <p:nvPr>
            <p:ph idx="1"/>
          </p:nvPr>
        </p:nvSpPr>
        <p:spPr>
          <a:xfrm>
            <a:off x="685800" y="1685160"/>
            <a:ext cx="7562850" cy="5010150"/>
          </a:xfrm>
        </p:spPr>
        <p:txBody>
          <a:bodyPr>
            <a:normAutofit fontScale="85000" lnSpcReduction="10000"/>
          </a:bodyPr>
          <a:lstStyle/>
          <a:p>
            <a:pPr marL="361950" indent="-361950">
              <a:spcAft>
                <a:spcPts val="1200"/>
              </a:spcAft>
            </a:pPr>
            <a:r>
              <a:rPr lang="en-US" sz="3600" dirty="0">
                <a:latin typeface="Arial" pitchFamily="34" charset="0"/>
                <a:ea typeface="ＭＳ Ｐゴシック" pitchFamily="34" charset="-128"/>
                <a:cs typeface="Arial" pitchFamily="34" charset="0"/>
              </a:rPr>
              <a:t>Observation versus experiment</a:t>
            </a:r>
          </a:p>
          <a:p>
            <a:pPr marL="361950" indent="-361950">
              <a:spcAft>
                <a:spcPts val="1200"/>
              </a:spcAft>
            </a:pPr>
            <a:r>
              <a:rPr lang="en-US" sz="3600" dirty="0">
                <a:latin typeface="Arial" pitchFamily="34" charset="0"/>
                <a:ea typeface="ＭＳ Ｐゴシック" pitchFamily="34" charset="-128"/>
                <a:cs typeface="Arial" pitchFamily="34" charset="0"/>
              </a:rPr>
              <a:t>Subjects, factors, and treatments</a:t>
            </a:r>
          </a:p>
          <a:p>
            <a:pPr marL="361950" indent="-361950">
              <a:spcAft>
                <a:spcPts val="1200"/>
              </a:spcAft>
            </a:pPr>
            <a:r>
              <a:rPr lang="en-US" sz="3600" dirty="0">
                <a:latin typeface="Arial" pitchFamily="34" charset="0"/>
                <a:ea typeface="ＭＳ Ｐゴシック" pitchFamily="34" charset="-128"/>
                <a:cs typeface="Arial" pitchFamily="34" charset="0"/>
              </a:rPr>
              <a:t>How to experiment badly</a:t>
            </a:r>
          </a:p>
          <a:p>
            <a:pPr marL="361950" indent="-361950">
              <a:spcAft>
                <a:spcPts val="1200"/>
              </a:spcAft>
            </a:pPr>
            <a:r>
              <a:rPr lang="en-US" sz="3600" dirty="0">
                <a:latin typeface="Arial" pitchFamily="34" charset="0"/>
                <a:ea typeface="ＭＳ Ｐゴシック" pitchFamily="34" charset="-128"/>
                <a:cs typeface="Arial" pitchFamily="34" charset="0"/>
              </a:rPr>
              <a:t>Randomized comparative experiments</a:t>
            </a:r>
          </a:p>
          <a:p>
            <a:pPr marL="361950" indent="-361950">
              <a:spcAft>
                <a:spcPts val="1200"/>
              </a:spcAft>
            </a:pPr>
            <a:r>
              <a:rPr lang="en-US" sz="3600" dirty="0">
                <a:latin typeface="Arial" pitchFamily="34" charset="0"/>
                <a:ea typeface="ＭＳ Ｐゴシック" pitchFamily="34" charset="-128"/>
                <a:cs typeface="Arial" pitchFamily="34" charset="0"/>
              </a:rPr>
              <a:t>The logic of randomized comparative experiments</a:t>
            </a:r>
          </a:p>
          <a:p>
            <a:pPr marL="361950" indent="-361950">
              <a:spcAft>
                <a:spcPts val="1200"/>
              </a:spcAft>
            </a:pPr>
            <a:r>
              <a:rPr lang="en-US" sz="3600" dirty="0">
                <a:latin typeface="Arial" pitchFamily="34" charset="0"/>
                <a:ea typeface="ＭＳ Ｐゴシック" pitchFamily="34" charset="-128"/>
                <a:cs typeface="Arial" pitchFamily="34" charset="0"/>
              </a:rPr>
              <a:t>Cautions about experimentation</a:t>
            </a:r>
          </a:p>
          <a:p>
            <a:pPr marL="361950" indent="-361950">
              <a:spcAft>
                <a:spcPts val="1200"/>
              </a:spcAft>
            </a:pPr>
            <a:r>
              <a:rPr lang="en-US" sz="3600" dirty="0">
                <a:latin typeface="Arial" pitchFamily="34" charset="0"/>
                <a:ea typeface="ＭＳ Ｐゴシック" pitchFamily="34" charset="-128"/>
                <a:cs typeface="Arial" pitchFamily="34" charset="0"/>
              </a:rPr>
              <a:t>Matched pairs and other block designs</a:t>
            </a:r>
          </a:p>
        </p:txBody>
      </p:sp>
    </p:spTree>
    <p:extLst>
      <p:ext uri="{BB962C8B-B14F-4D97-AF65-F5344CB8AC3E}">
        <p14:creationId xmlns:p14="http://schemas.microsoft.com/office/powerpoint/2010/main" val="35270344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a:extLst>
              <a:ext uri="{FF2B5EF4-FFF2-40B4-BE49-F238E27FC236}">
                <a16:creationId xmlns:a16="http://schemas.microsoft.com/office/drawing/2014/main" id="{761714D4-36F8-7C42-A4B7-D41C0A1CEBF1}"/>
              </a:ext>
            </a:extLst>
          </p:cNvPr>
          <p:cNvSpPr>
            <a:spLocks noGrp="1" noChangeArrowheads="1"/>
          </p:cNvSpPr>
          <p:nvPr>
            <p:ph type="ftr" sz="quarter" idx="10"/>
          </p:nvPr>
        </p:nvSpPr>
        <p:spPr>
          <a:xfrm>
            <a:off x="457199" y="6356350"/>
            <a:ext cx="453125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31749" name="Text Box 8">
            <a:extLst>
              <a:ext uri="{FF2B5EF4-FFF2-40B4-BE49-F238E27FC236}">
                <a16:creationId xmlns:a16="http://schemas.microsoft.com/office/drawing/2014/main" id="{17272B91-9E55-DA4D-BA9F-ED0CFF0DFD3F}"/>
              </a:ext>
            </a:extLst>
          </p:cNvPr>
          <p:cNvSpPr txBox="1">
            <a:spLocks noChangeArrowheads="1"/>
          </p:cNvSpPr>
          <p:nvPr/>
        </p:nvSpPr>
        <p:spPr bwMode="auto">
          <a:xfrm>
            <a:off x="561975" y="423863"/>
            <a:ext cx="75152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000" b="1" dirty="0"/>
              <a:t>Example:  Blindly Lowering Cholesterol</a:t>
            </a:r>
            <a:endParaRPr lang="en-US" altLang="en-US" sz="2600" dirty="0"/>
          </a:p>
        </p:txBody>
      </p:sp>
      <p:sp>
        <p:nvSpPr>
          <p:cNvPr id="31750" name="Rectangle 9">
            <a:extLst>
              <a:ext uri="{FF2B5EF4-FFF2-40B4-BE49-F238E27FC236}">
                <a16:creationId xmlns:a16="http://schemas.microsoft.com/office/drawing/2014/main" id="{59B12077-38BF-1347-9333-73CC9404055E}"/>
              </a:ext>
            </a:extLst>
          </p:cNvPr>
          <p:cNvSpPr>
            <a:spLocks noChangeArrowheads="1"/>
          </p:cNvSpPr>
          <p:nvPr/>
        </p:nvSpPr>
        <p:spPr bwMode="auto">
          <a:xfrm>
            <a:off x="561975" y="1189038"/>
            <a:ext cx="769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dirty="0"/>
              <a:t>Which lowers cholesterol more? </a:t>
            </a:r>
          </a:p>
          <a:p>
            <a:pPr eaLnBrk="1" hangingPunct="1">
              <a:spcBef>
                <a:spcPct val="0"/>
              </a:spcBef>
              <a:buFontTx/>
              <a:buNone/>
            </a:pPr>
            <a:r>
              <a:rPr lang="en-US" altLang="en-US" sz="2400" b="1" dirty="0"/>
              <a:t>		Special diet (</a:t>
            </a:r>
            <a:r>
              <a:rPr lang="en-US" altLang="en-US" sz="2400" b="1" i="1" dirty="0"/>
              <a:t>portfolio</a:t>
            </a:r>
            <a:r>
              <a:rPr lang="en-US" altLang="en-US" sz="2400" b="1" dirty="0"/>
              <a:t>) versus drug (</a:t>
            </a:r>
            <a:r>
              <a:rPr lang="en-US" altLang="en-US" sz="2400" b="1" i="1" dirty="0"/>
              <a:t>lovastatin</a:t>
            </a:r>
            <a:r>
              <a:rPr lang="en-US" altLang="en-US" sz="2400" b="1" dirty="0"/>
              <a:t>)?</a:t>
            </a:r>
            <a:r>
              <a:rPr lang="en-US" altLang="en-US" sz="1800" dirty="0"/>
              <a:t>  </a:t>
            </a:r>
            <a:endParaRPr lang="en-US" altLang="en-US" sz="2400" dirty="0"/>
          </a:p>
        </p:txBody>
      </p:sp>
      <p:sp>
        <p:nvSpPr>
          <p:cNvPr id="31751" name="Rectangle 10">
            <a:extLst>
              <a:ext uri="{FF2B5EF4-FFF2-40B4-BE49-F238E27FC236}">
                <a16:creationId xmlns:a16="http://schemas.microsoft.com/office/drawing/2014/main" id="{5FF0D26E-BB23-8544-9063-FD40B9943316}"/>
              </a:ext>
            </a:extLst>
          </p:cNvPr>
          <p:cNvSpPr>
            <a:spLocks noChangeArrowheads="1"/>
          </p:cNvSpPr>
          <p:nvPr/>
        </p:nvSpPr>
        <p:spPr bwMode="auto">
          <a:xfrm>
            <a:off x="600075" y="2032000"/>
            <a:ext cx="79343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dirty="0"/>
              <a:t>Details:</a:t>
            </a:r>
          </a:p>
          <a:p>
            <a:pPr eaLnBrk="1" hangingPunct="1">
              <a:spcBef>
                <a:spcPct val="0"/>
              </a:spcBef>
              <a:buClr>
                <a:srgbClr val="009999"/>
              </a:buClr>
            </a:pPr>
            <a:r>
              <a:rPr lang="en-US" altLang="en-US" sz="2400" b="1" dirty="0"/>
              <a:t>Three treatments</a:t>
            </a:r>
            <a:r>
              <a:rPr lang="en-US" altLang="en-US" sz="2400" dirty="0"/>
              <a:t>: portfolio diet, low-fat diet with lovastatin, low-fat diet with placebo.</a:t>
            </a:r>
          </a:p>
          <a:p>
            <a:pPr eaLnBrk="1" hangingPunct="1">
              <a:spcBef>
                <a:spcPct val="0"/>
              </a:spcBef>
              <a:buClr>
                <a:srgbClr val="009999"/>
              </a:buClr>
            </a:pPr>
            <a:r>
              <a:rPr lang="en-US" altLang="en-US" sz="2400" dirty="0"/>
              <a:t>The 46 volunteers were </a:t>
            </a:r>
            <a:r>
              <a:rPr lang="en-US" altLang="en-US" sz="2400" b="1" dirty="0"/>
              <a:t>randomized</a:t>
            </a:r>
            <a:r>
              <a:rPr lang="en-US" altLang="en-US" sz="2400" dirty="0"/>
              <a:t> by a statistician using a random number generator.</a:t>
            </a:r>
          </a:p>
          <a:p>
            <a:pPr eaLnBrk="1" hangingPunct="1">
              <a:spcBef>
                <a:spcPct val="0"/>
              </a:spcBef>
              <a:buClr>
                <a:srgbClr val="009999"/>
              </a:buClr>
            </a:pPr>
            <a:r>
              <a:rPr lang="en-US" altLang="en-US" sz="2400" b="1" dirty="0"/>
              <a:t>Blinding</a:t>
            </a:r>
            <a:r>
              <a:rPr lang="en-US" altLang="en-US" sz="2400" dirty="0"/>
              <a:t>: researchers and participants both blind as to which drug (lovastatin or placebo) people in those two groups were taking. However, participants and dieticians could not be blind to what the participants were eating.  Lab staff evaluating cholesterol measurements were blinded to the treatment.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200" y="528489"/>
            <a:ext cx="8229600" cy="1143000"/>
          </a:xfrm>
        </p:spPr>
        <p:txBody>
          <a:bodyPr/>
          <a:lstStyle/>
          <a:p>
            <a:r>
              <a:rPr lang="en-US" altLang="en-US" dirty="0">
                <a:latin typeface="Gill Sans"/>
              </a:rPr>
              <a:t>Matched pairs</a:t>
            </a:r>
          </a:p>
        </p:txBody>
      </p:sp>
      <p:sp>
        <p:nvSpPr>
          <p:cNvPr id="3" name="Content Placeholder 2">
            <a:extLst>
              <a:ext uri="{FF2B5EF4-FFF2-40B4-BE49-F238E27FC236}">
                <a16:creationId xmlns:a16="http://schemas.microsoft.com/office/drawing/2014/main" id="{F2E6240D-C050-F741-B795-C8700E69AF72}"/>
              </a:ext>
            </a:extLst>
          </p:cNvPr>
          <p:cNvSpPr>
            <a:spLocks noGrp="1"/>
          </p:cNvSpPr>
          <p:nvPr>
            <p:ph idx="1"/>
          </p:nvPr>
        </p:nvSpPr>
        <p:spPr/>
        <p:txBody>
          <a:bodyPr>
            <a:normAutofit fontScale="92500" lnSpcReduction="20000"/>
          </a:bodyPr>
          <a:lstStyle/>
          <a:p>
            <a:pPr marL="442913" indent="-373063" fontAlgn="auto">
              <a:spcAft>
                <a:spcPts val="1200"/>
              </a:spcAft>
            </a:pPr>
            <a:r>
              <a:rPr lang="en-US" dirty="0">
                <a:latin typeface="Arial" pitchFamily="34" charset="0"/>
                <a:ea typeface="ＭＳ Ｐゴシック" pitchFamily="34" charset="-128"/>
                <a:cs typeface="Arial" pitchFamily="34" charset="0"/>
              </a:rPr>
              <a:t>The idea of this experimental design is to create or use matching pairs of similar experimental units for comparing two treatments.</a:t>
            </a:r>
          </a:p>
          <a:p>
            <a:pPr marL="442913" indent="-373063" fontAlgn="auto">
              <a:spcAft>
                <a:spcPts val="1200"/>
              </a:spcAft>
            </a:pPr>
            <a:r>
              <a:rPr lang="en-US" dirty="0">
                <a:latin typeface="Arial" pitchFamily="34" charset="0"/>
                <a:ea typeface="ＭＳ Ｐゴシック" pitchFamily="34" charset="-128"/>
                <a:cs typeface="Arial" pitchFamily="34" charset="0"/>
              </a:rPr>
              <a:t>A </a:t>
            </a:r>
            <a:r>
              <a:rPr lang="en-US" dirty="0">
                <a:solidFill>
                  <a:srgbClr val="A20000"/>
                </a:solidFill>
                <a:latin typeface="Arial" pitchFamily="34" charset="0"/>
                <a:ea typeface="ＭＳ Ｐゴシック" pitchFamily="34" charset="-128"/>
                <a:cs typeface="Arial" pitchFamily="34" charset="0"/>
              </a:rPr>
              <a:t>matched pairs design </a:t>
            </a:r>
            <a:r>
              <a:rPr lang="en-US" dirty="0">
                <a:latin typeface="Arial" pitchFamily="34" charset="0"/>
                <a:ea typeface="ＭＳ Ｐゴシック" pitchFamily="34" charset="-128"/>
                <a:cs typeface="Arial" pitchFamily="34" charset="0"/>
              </a:rPr>
              <a:t>is a randomized experimental design in which</a:t>
            </a:r>
            <a:r>
              <a:rPr lang="en-US" dirty="0"/>
              <a:t>—</a:t>
            </a:r>
            <a:r>
              <a:rPr lang="en-US" dirty="0">
                <a:latin typeface="Arial" pitchFamily="34" charset="0"/>
                <a:ea typeface="ＭＳ Ｐゴシック" pitchFamily="34" charset="-128"/>
                <a:cs typeface="Arial" pitchFamily="34" charset="0"/>
              </a:rPr>
              <a:t>within each matching pair of similar subjects</a:t>
            </a:r>
            <a:r>
              <a:rPr lang="en-US" dirty="0"/>
              <a:t>—</a:t>
            </a:r>
            <a:r>
              <a:rPr lang="en-US" dirty="0">
                <a:latin typeface="Arial" pitchFamily="34" charset="0"/>
                <a:ea typeface="ＭＳ Ｐゴシック" pitchFamily="34" charset="-128"/>
                <a:cs typeface="Arial" pitchFamily="34" charset="0"/>
              </a:rPr>
              <a:t>chance is used to determine which subject gets each treatment.</a:t>
            </a:r>
          </a:p>
          <a:p>
            <a:pPr marL="442913" indent="-373063" fontAlgn="auto">
              <a:spcAft>
                <a:spcPts val="1200"/>
              </a:spcAft>
            </a:pPr>
            <a:r>
              <a:rPr lang="en-US" dirty="0">
                <a:latin typeface="Arial" pitchFamily="34" charset="0"/>
                <a:ea typeface="ＭＳ Ｐゴシック" pitchFamily="34" charset="-128"/>
                <a:cs typeface="Arial" pitchFamily="34" charset="0"/>
              </a:rPr>
              <a:t>Sometimes, a “pair” in a matched pairs design consists of a single unit that receives both treatments. Because the order of the treatments can influence the response, chance is then used to determine which treatment is applied first for each unit.</a:t>
            </a:r>
          </a:p>
          <a:p>
            <a:endParaRPr lang="en-US" dirty="0"/>
          </a:p>
        </p:txBody>
      </p:sp>
      <p:cxnSp>
        <p:nvCxnSpPr>
          <p:cNvPr id="7" name="Straight Connector 6">
            <a:extLst>
              <a:ext uri="{FF2B5EF4-FFF2-40B4-BE49-F238E27FC236}">
                <a16:creationId xmlns:a16="http://schemas.microsoft.com/office/drawing/2014/main" id="{65A68342-3616-BB4A-AFC1-982BB30D74DA}"/>
              </a:ext>
            </a:extLst>
          </p:cNvPr>
          <p:cNvCxnSpPr/>
          <p:nvPr/>
        </p:nvCxnSpPr>
        <p:spPr>
          <a:xfrm>
            <a:off x="457200" y="2975431"/>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E0C2BC5-60CF-4F4B-AD75-8E282A0FE56B}"/>
              </a:ext>
            </a:extLst>
          </p:cNvPr>
          <p:cNvCxnSpPr/>
          <p:nvPr/>
        </p:nvCxnSpPr>
        <p:spPr>
          <a:xfrm>
            <a:off x="457200" y="4364616"/>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04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553624"/>
            <a:ext cx="8229600" cy="1143000"/>
          </a:xfrm>
        </p:spPr>
        <p:txBody>
          <a:bodyPr/>
          <a:lstStyle/>
          <a:p>
            <a:r>
              <a:rPr lang="en-US" altLang="en-US" dirty="0">
                <a:latin typeface="Gill Sans"/>
              </a:rPr>
              <a:t>Block design</a:t>
            </a:r>
          </a:p>
        </p:txBody>
      </p:sp>
      <p:sp>
        <p:nvSpPr>
          <p:cNvPr id="3" name="Content Placeholder 2">
            <a:extLst>
              <a:ext uri="{FF2B5EF4-FFF2-40B4-BE49-F238E27FC236}">
                <a16:creationId xmlns:a16="http://schemas.microsoft.com/office/drawing/2014/main" id="{231A9665-9595-E34A-945F-124909908151}"/>
              </a:ext>
            </a:extLst>
          </p:cNvPr>
          <p:cNvSpPr>
            <a:spLocks noGrp="1"/>
          </p:cNvSpPr>
          <p:nvPr>
            <p:ph idx="1"/>
          </p:nvPr>
        </p:nvSpPr>
        <p:spPr/>
        <p:txBody>
          <a:bodyPr>
            <a:normAutofit fontScale="70000" lnSpcReduction="20000"/>
          </a:bodyPr>
          <a:lstStyle/>
          <a:p>
            <a:pPr fontAlgn="auto">
              <a:spcAft>
                <a:spcPts val="1200"/>
              </a:spcAft>
            </a:pPr>
            <a:r>
              <a:rPr lang="en-US" sz="2800" dirty="0">
                <a:latin typeface="Arial" pitchFamily="34" charset="0"/>
                <a:ea typeface="ＭＳ Ｐゴシック" pitchFamily="34" charset="-128"/>
                <a:cs typeface="Arial" pitchFamily="34" charset="0"/>
              </a:rPr>
              <a:t>Matched pairs are one kind of block design, with each pair forming a block.</a:t>
            </a:r>
          </a:p>
          <a:p>
            <a:pPr fontAlgn="auto">
              <a:spcAft>
                <a:spcPts val="1200"/>
              </a:spcAft>
            </a:pPr>
            <a:r>
              <a:rPr lang="en-US" sz="2800" dirty="0">
                <a:latin typeface="Arial" pitchFamily="34" charset="0"/>
                <a:ea typeface="ＭＳ Ｐゴシック" pitchFamily="34" charset="-128"/>
                <a:cs typeface="Arial" pitchFamily="34" charset="0"/>
              </a:rPr>
              <a:t>A </a:t>
            </a:r>
            <a:r>
              <a:rPr lang="en-US" sz="2800" dirty="0">
                <a:solidFill>
                  <a:srgbClr val="A20000"/>
                </a:solidFill>
                <a:latin typeface="Arial" pitchFamily="34" charset="0"/>
                <a:ea typeface="ＭＳ Ｐゴシック" pitchFamily="34" charset="-128"/>
                <a:cs typeface="Arial" pitchFamily="34" charset="0"/>
              </a:rPr>
              <a:t>block </a:t>
            </a:r>
            <a:r>
              <a:rPr lang="en-US" sz="2800" dirty="0">
                <a:latin typeface="Arial" pitchFamily="34" charset="0"/>
                <a:ea typeface="ＭＳ Ｐゴシック" pitchFamily="34" charset="-128"/>
                <a:cs typeface="Arial" pitchFamily="34" charset="0"/>
              </a:rPr>
              <a:t>is a group of individuals that are known, before the experiment, to be similar in some way that is expected to affect their response to the treatments. </a:t>
            </a:r>
          </a:p>
          <a:p>
            <a:pPr fontAlgn="auto">
              <a:spcAft>
                <a:spcPts val="1200"/>
              </a:spcAft>
            </a:pPr>
            <a:r>
              <a:rPr lang="en-US" sz="2800" dirty="0">
                <a:latin typeface="Arial" pitchFamily="34" charset="0"/>
                <a:ea typeface="ＭＳ Ｐゴシック" pitchFamily="34" charset="-128"/>
                <a:cs typeface="Arial" pitchFamily="34" charset="0"/>
              </a:rPr>
              <a:t>In a </a:t>
            </a:r>
            <a:r>
              <a:rPr lang="en-US" sz="2800" dirty="0">
                <a:solidFill>
                  <a:srgbClr val="A20000"/>
                </a:solidFill>
                <a:latin typeface="Arial" pitchFamily="34" charset="0"/>
                <a:ea typeface="ＭＳ Ｐゴシック" pitchFamily="34" charset="-128"/>
                <a:cs typeface="Arial" pitchFamily="34" charset="0"/>
              </a:rPr>
              <a:t>block design</a:t>
            </a:r>
            <a:r>
              <a:rPr lang="en-US" sz="2800" dirty="0">
                <a:latin typeface="Arial" pitchFamily="34" charset="0"/>
                <a:ea typeface="ＭＳ Ｐゴシック" pitchFamily="34" charset="-128"/>
                <a:cs typeface="Arial" pitchFamily="34" charset="0"/>
              </a:rPr>
              <a:t>, the random assignment of experimental units to treatments is carried out separately within each block. </a:t>
            </a:r>
          </a:p>
          <a:p>
            <a:pPr fontAlgn="auto">
              <a:spcAft>
                <a:spcPts val="1200"/>
              </a:spcAft>
            </a:pPr>
            <a:r>
              <a:rPr lang="en-US" sz="2800" dirty="0">
                <a:latin typeface="Arial" pitchFamily="34" charset="0"/>
                <a:ea typeface="ＭＳ Ｐゴシック" pitchFamily="34" charset="-128"/>
                <a:cs typeface="Arial" pitchFamily="34" charset="0"/>
              </a:rPr>
              <a:t>A wise experimenter will form blocks based on the most important unavoidable sources of variability among the subjects.</a:t>
            </a:r>
          </a:p>
          <a:p>
            <a:pPr fontAlgn="auto">
              <a:spcAft>
                <a:spcPts val="1200"/>
              </a:spcAft>
            </a:pPr>
            <a:r>
              <a:rPr lang="en-US" sz="2800" dirty="0">
                <a:latin typeface="Arial" pitchFamily="34" charset="0"/>
                <a:ea typeface="ＭＳ Ｐゴシック" pitchFamily="34" charset="-128"/>
                <a:cs typeface="Arial" pitchFamily="34" charset="0"/>
              </a:rPr>
              <a:t>Randomization will then average out the effects of the remaining lurking variables and allow an unbiased comparison of the treatments.</a:t>
            </a:r>
          </a:p>
          <a:p>
            <a:endParaRPr lang="en-US" dirty="0"/>
          </a:p>
        </p:txBody>
      </p:sp>
      <p:cxnSp>
        <p:nvCxnSpPr>
          <p:cNvPr id="7" name="Straight Connector 6">
            <a:extLst>
              <a:ext uri="{FF2B5EF4-FFF2-40B4-BE49-F238E27FC236}">
                <a16:creationId xmlns:a16="http://schemas.microsoft.com/office/drawing/2014/main" id="{E5C8006D-04AA-AD45-9A76-49C9A7B75826}"/>
              </a:ext>
            </a:extLst>
          </p:cNvPr>
          <p:cNvCxnSpPr/>
          <p:nvPr/>
        </p:nvCxnSpPr>
        <p:spPr>
          <a:xfrm>
            <a:off x="457200" y="2550471"/>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91CCE3-C91D-B44E-A289-6B6E8E333A69}"/>
              </a:ext>
            </a:extLst>
          </p:cNvPr>
          <p:cNvCxnSpPr/>
          <p:nvPr/>
        </p:nvCxnSpPr>
        <p:spPr>
          <a:xfrm>
            <a:off x="457200" y="4171185"/>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56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533400" y="1043356"/>
            <a:ext cx="8077200" cy="1219200"/>
          </a:xfrm>
        </p:spPr>
        <p:txBody>
          <a:bodyPr>
            <a:normAutofit fontScale="90000"/>
          </a:bodyPr>
          <a:lstStyle/>
          <a:p>
            <a:pPr eaLnBrk="1" hangingPunct="1"/>
            <a:r>
              <a:rPr lang="en-US" altLang="en-US" sz="4000" dirty="0">
                <a:latin typeface="Gill Sans" charset="0"/>
                <a:ea typeface="ＭＳ Ｐゴシック" pitchFamily="34" charset="-128"/>
              </a:rPr>
              <a:t>Block design—illustration</a:t>
            </a:r>
            <a:br>
              <a:rPr lang="en-US" altLang="en-US" sz="4000" dirty="0">
                <a:latin typeface="Gill Sans" charset="0"/>
                <a:ea typeface="ＭＳ Ｐゴシック" pitchFamily="34" charset="-128"/>
              </a:rPr>
            </a:br>
            <a:r>
              <a:rPr lang="en-US" altLang="en-US" sz="3100" dirty="0">
                <a:latin typeface="Gill Sans" charset="0"/>
                <a:ea typeface="ＭＳ Ｐゴシック" pitchFamily="34" charset="-128"/>
              </a:rPr>
              <a:t>Example 9.10 – women and men respond differently to advertising </a:t>
            </a:r>
          </a:p>
        </p:txBody>
      </p:sp>
      <p:pic>
        <p:nvPicPr>
          <p:cNvPr id="2" name="Picture 1" descr="Note, assignment to blocks is not random. Subjects branches to men and women. Both men and women lead separately to a random assignment. Each random assignment branches to its own group 1, group 2, and group 3. For both men and women, group 1 leads to ad 2, group 2 leads to ad 2, and group 3 leads to ad 3, then ads 1, 2, and 3 converge on compare reac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 y="2896717"/>
            <a:ext cx="8667750" cy="2917927"/>
          </a:xfrm>
          <a:prstGeom prst="rect">
            <a:avLst/>
          </a:prstGeom>
        </p:spPr>
      </p:pic>
    </p:spTree>
    <p:extLst>
      <p:ext uri="{BB962C8B-B14F-4D97-AF65-F5344CB8AC3E}">
        <p14:creationId xmlns:p14="http://schemas.microsoft.com/office/powerpoint/2010/main" val="824332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1">
            <a:extLst>
              <a:ext uri="{FF2B5EF4-FFF2-40B4-BE49-F238E27FC236}">
                <a16:creationId xmlns:a16="http://schemas.microsoft.com/office/drawing/2014/main" id="{EF66A61C-D8AE-9F44-8A93-A4497F046AE1}"/>
              </a:ext>
            </a:extLst>
          </p:cNvPr>
          <p:cNvSpPr>
            <a:spLocks noChangeArrowheads="1"/>
          </p:cNvSpPr>
          <p:nvPr/>
        </p:nvSpPr>
        <p:spPr bwMode="auto">
          <a:xfrm>
            <a:off x="293479" y="526152"/>
            <a:ext cx="57198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800" b="1" dirty="0">
                <a:solidFill>
                  <a:schemeClr val="tx2"/>
                </a:solidFill>
                <a:latin typeface="Arial" panose="020B0604020202020204" pitchFamily="34" charset="0"/>
                <a:cs typeface="Arial" panose="020B0604020202020204" pitchFamily="34" charset="0"/>
              </a:rPr>
              <a:t>Block Design – another example</a:t>
            </a:r>
          </a:p>
        </p:txBody>
      </p:sp>
      <p:sp>
        <p:nvSpPr>
          <p:cNvPr id="3" name="Rectangle 2">
            <a:extLst>
              <a:ext uri="{FF2B5EF4-FFF2-40B4-BE49-F238E27FC236}">
                <a16:creationId xmlns:a16="http://schemas.microsoft.com/office/drawing/2014/main" id="{6D1D453C-12A3-4649-9E92-AD1AA40614C8}"/>
              </a:ext>
            </a:extLst>
          </p:cNvPr>
          <p:cNvSpPr/>
          <p:nvPr/>
        </p:nvSpPr>
        <p:spPr>
          <a:xfrm>
            <a:off x="863599" y="4722908"/>
            <a:ext cx="2012950" cy="15398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b="1" dirty="0">
              <a:solidFill>
                <a:schemeClr val="tx1"/>
              </a:solidFill>
            </a:endParaRPr>
          </a:p>
          <a:p>
            <a:pPr>
              <a:defRPr/>
            </a:pPr>
            <a:r>
              <a:rPr lang="en-US" sz="1400" b="1" dirty="0">
                <a:solidFill>
                  <a:schemeClr val="tx1"/>
                </a:solidFill>
              </a:rPr>
              <a:t>Plant 1: Treatment 3)</a:t>
            </a:r>
          </a:p>
          <a:p>
            <a:pPr>
              <a:defRPr/>
            </a:pPr>
            <a:r>
              <a:rPr lang="en-US" sz="1400" b="1" dirty="0">
                <a:solidFill>
                  <a:schemeClr val="tx1"/>
                </a:solidFill>
              </a:rPr>
              <a:t>Plant 2: Treatment 2)</a:t>
            </a:r>
          </a:p>
          <a:p>
            <a:pPr>
              <a:defRPr/>
            </a:pPr>
            <a:r>
              <a:rPr lang="en-US" sz="1400" b="1" dirty="0">
                <a:solidFill>
                  <a:schemeClr val="tx1"/>
                </a:solidFill>
              </a:rPr>
              <a:t>Plant 3: Treatment 4)</a:t>
            </a:r>
          </a:p>
          <a:p>
            <a:pPr>
              <a:defRPr/>
            </a:pPr>
            <a:r>
              <a:rPr lang="en-US" sz="1400" b="1" dirty="0">
                <a:solidFill>
                  <a:schemeClr val="tx1"/>
                </a:solidFill>
              </a:rPr>
              <a:t>Plant 4: Treatment 4)</a:t>
            </a:r>
          </a:p>
          <a:p>
            <a:pPr>
              <a:defRPr/>
            </a:pPr>
            <a:r>
              <a:rPr lang="en-US" sz="1400" b="1" dirty="0">
                <a:solidFill>
                  <a:schemeClr val="tx1"/>
                </a:solidFill>
              </a:rPr>
              <a:t>And so on</a:t>
            </a:r>
          </a:p>
          <a:p>
            <a:pPr algn="ctr">
              <a:defRPr/>
            </a:pPr>
            <a:endParaRPr lang="en-US" sz="1600" b="1" dirty="0">
              <a:solidFill>
                <a:schemeClr val="tx1"/>
              </a:solidFill>
            </a:endParaRPr>
          </a:p>
        </p:txBody>
      </p:sp>
      <p:sp>
        <p:nvSpPr>
          <p:cNvPr id="4" name="TextBox 3">
            <a:extLst>
              <a:ext uri="{FF2B5EF4-FFF2-40B4-BE49-F238E27FC236}">
                <a16:creationId xmlns:a16="http://schemas.microsoft.com/office/drawing/2014/main" id="{02A98C9B-5EE4-0849-AEF7-C10BCF76330F}"/>
              </a:ext>
            </a:extLst>
          </p:cNvPr>
          <p:cNvSpPr txBox="1"/>
          <p:nvPr/>
        </p:nvSpPr>
        <p:spPr>
          <a:xfrm>
            <a:off x="161838" y="1144981"/>
            <a:ext cx="8820323" cy="3077766"/>
          </a:xfrm>
          <a:prstGeom prst="rect">
            <a:avLst/>
          </a:prstGeom>
          <a:noFill/>
        </p:spPr>
        <p:txBody>
          <a:bodyPr wrap="square">
            <a:spAutoFit/>
          </a:bodyPr>
          <a:lstStyle/>
          <a:p>
            <a:pPr marL="342900" indent="-342900">
              <a:buFont typeface="Arial" panose="020B0604020202020204" pitchFamily="34" charset="0"/>
              <a:buChar char="•"/>
              <a:defRPr/>
            </a:pPr>
            <a:r>
              <a:rPr lang="en-US" sz="2200" dirty="0"/>
              <a:t>Suppose there are 3 flower beds (blocks) with each bed containing 20 plants.</a:t>
            </a:r>
          </a:p>
          <a:p>
            <a:pPr marL="342900" indent="-342900">
              <a:buFont typeface="Arial" panose="020B0604020202020204" pitchFamily="34" charset="0"/>
              <a:buChar char="•"/>
              <a:defRPr/>
            </a:pPr>
            <a:r>
              <a:rPr lang="en-US" sz="2200" dirty="0"/>
              <a:t>Goal: assess the effect of water temperature and fertilizer type in plant growth.</a:t>
            </a:r>
          </a:p>
          <a:p>
            <a:pPr marL="342900" indent="-342900">
              <a:buFont typeface="Arial" panose="020B0604020202020204" pitchFamily="34" charset="0"/>
              <a:buChar char="•"/>
              <a:defRPr/>
            </a:pPr>
            <a:r>
              <a:rPr lang="en-US" sz="2200" dirty="0"/>
              <a:t>Two water temperatures: 20℃ and 30℃</a:t>
            </a:r>
          </a:p>
          <a:p>
            <a:pPr marL="342900" indent="-342900">
              <a:buFont typeface="Arial" panose="020B0604020202020204" pitchFamily="34" charset="0"/>
              <a:buChar char="•"/>
              <a:defRPr/>
            </a:pPr>
            <a:r>
              <a:rPr lang="en-US" sz="2200" dirty="0"/>
              <a:t>And two fertilizer types: A and B</a:t>
            </a:r>
          </a:p>
          <a:p>
            <a:pPr marL="342900" indent="-342900">
              <a:buFont typeface="Arial" panose="020B0604020202020204" pitchFamily="34" charset="0"/>
              <a:buChar char="•"/>
              <a:defRPr/>
            </a:pPr>
            <a:r>
              <a:rPr lang="en-US" sz="2200" dirty="0"/>
              <a:t>Four treatment combinations </a:t>
            </a:r>
            <a:r>
              <a:rPr lang="en-US" sz="2200" dirty="0">
                <a:sym typeface="Wingdings" pitchFamily="2" charset="2"/>
              </a:rPr>
              <a:t></a:t>
            </a:r>
            <a:r>
              <a:rPr lang="en-US" sz="2200" dirty="0"/>
              <a:t> 1) 20℃ with fertilizer A, 2) 20℃ with fertilizer B, 3) 30℃ with fertilizer A and 4) 20℃ with fertilizer B)</a:t>
            </a:r>
          </a:p>
          <a:p>
            <a:pPr>
              <a:defRPr/>
            </a:pPr>
            <a:endParaRPr lang="en-US" dirty="0"/>
          </a:p>
        </p:txBody>
      </p:sp>
      <p:sp>
        <p:nvSpPr>
          <p:cNvPr id="20" name="Rectangle 19">
            <a:extLst>
              <a:ext uri="{FF2B5EF4-FFF2-40B4-BE49-F238E27FC236}">
                <a16:creationId xmlns:a16="http://schemas.microsoft.com/office/drawing/2014/main" id="{6722AAAF-6CC7-C84B-84A9-7869583390D1}"/>
              </a:ext>
            </a:extLst>
          </p:cNvPr>
          <p:cNvSpPr/>
          <p:nvPr/>
        </p:nvSpPr>
        <p:spPr>
          <a:xfrm>
            <a:off x="3308349" y="4718145"/>
            <a:ext cx="2012950" cy="154463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500" b="1" dirty="0">
              <a:solidFill>
                <a:schemeClr val="tx1"/>
              </a:solidFill>
            </a:endParaRPr>
          </a:p>
          <a:p>
            <a:pPr>
              <a:defRPr/>
            </a:pPr>
            <a:endParaRPr lang="en-US" sz="1500" b="1" dirty="0">
              <a:solidFill>
                <a:schemeClr val="tx1"/>
              </a:solidFill>
            </a:endParaRPr>
          </a:p>
          <a:p>
            <a:pPr>
              <a:defRPr/>
            </a:pPr>
            <a:r>
              <a:rPr lang="en-US" sz="1500" b="1" dirty="0">
                <a:solidFill>
                  <a:schemeClr val="tx1"/>
                </a:solidFill>
              </a:rPr>
              <a:t>Plant 1: Treatment 1)</a:t>
            </a:r>
          </a:p>
          <a:p>
            <a:pPr>
              <a:defRPr/>
            </a:pPr>
            <a:r>
              <a:rPr lang="en-US" sz="1400" b="1" dirty="0">
                <a:solidFill>
                  <a:schemeClr val="tx1"/>
                </a:solidFill>
              </a:rPr>
              <a:t>Plant 2: Treatment 4)</a:t>
            </a:r>
          </a:p>
          <a:p>
            <a:pPr>
              <a:defRPr/>
            </a:pPr>
            <a:r>
              <a:rPr lang="en-US" sz="1400" b="1" dirty="0">
                <a:solidFill>
                  <a:schemeClr val="tx1"/>
                </a:solidFill>
              </a:rPr>
              <a:t>Plant 3: Treatment 2)</a:t>
            </a:r>
          </a:p>
          <a:p>
            <a:pPr>
              <a:defRPr/>
            </a:pPr>
            <a:r>
              <a:rPr lang="en-US" sz="1400" b="1" dirty="0">
                <a:solidFill>
                  <a:schemeClr val="tx1"/>
                </a:solidFill>
              </a:rPr>
              <a:t>Plant 4: Treatment 1)</a:t>
            </a:r>
          </a:p>
          <a:p>
            <a:pPr>
              <a:defRPr/>
            </a:pPr>
            <a:r>
              <a:rPr lang="en-US" sz="1400" b="1" dirty="0">
                <a:solidFill>
                  <a:schemeClr val="tx1"/>
                </a:solidFill>
              </a:rPr>
              <a:t>And so on</a:t>
            </a:r>
          </a:p>
          <a:p>
            <a:pPr>
              <a:defRPr/>
            </a:pPr>
            <a:endParaRPr lang="en-US" sz="1500" b="1" dirty="0">
              <a:solidFill>
                <a:schemeClr val="tx1"/>
              </a:solidFill>
            </a:endParaRPr>
          </a:p>
          <a:p>
            <a:pPr algn="ctr">
              <a:defRPr/>
            </a:pPr>
            <a:r>
              <a:rPr lang="en-US" dirty="0"/>
              <a:t> </a:t>
            </a:r>
          </a:p>
        </p:txBody>
      </p:sp>
      <p:sp>
        <p:nvSpPr>
          <p:cNvPr id="23" name="Rectangle 22">
            <a:extLst>
              <a:ext uri="{FF2B5EF4-FFF2-40B4-BE49-F238E27FC236}">
                <a16:creationId xmlns:a16="http://schemas.microsoft.com/office/drawing/2014/main" id="{306B8F25-3A7F-1249-A0FF-5A5C136C3CBB}"/>
              </a:ext>
            </a:extLst>
          </p:cNvPr>
          <p:cNvSpPr/>
          <p:nvPr/>
        </p:nvSpPr>
        <p:spPr>
          <a:xfrm>
            <a:off x="5751512" y="4718145"/>
            <a:ext cx="2012950" cy="154463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500" b="1" dirty="0">
              <a:solidFill>
                <a:schemeClr val="tx1"/>
              </a:solidFill>
            </a:endParaRPr>
          </a:p>
          <a:p>
            <a:pPr>
              <a:defRPr/>
            </a:pPr>
            <a:endParaRPr lang="en-US" sz="1500" b="1" dirty="0">
              <a:solidFill>
                <a:schemeClr val="tx1"/>
              </a:solidFill>
            </a:endParaRPr>
          </a:p>
          <a:p>
            <a:pPr>
              <a:defRPr/>
            </a:pPr>
            <a:r>
              <a:rPr lang="en-US" sz="1400" b="1" dirty="0">
                <a:solidFill>
                  <a:schemeClr val="tx1"/>
                </a:solidFill>
              </a:rPr>
              <a:t>Plant 1: Treatment 2)</a:t>
            </a:r>
          </a:p>
          <a:p>
            <a:pPr>
              <a:defRPr/>
            </a:pPr>
            <a:r>
              <a:rPr lang="en-US" sz="1400" b="1" dirty="0">
                <a:solidFill>
                  <a:schemeClr val="tx1"/>
                </a:solidFill>
              </a:rPr>
              <a:t>Plant 2: Treatment 3)</a:t>
            </a:r>
          </a:p>
          <a:p>
            <a:pPr>
              <a:defRPr/>
            </a:pPr>
            <a:r>
              <a:rPr lang="en-US" sz="1400" b="1" dirty="0">
                <a:solidFill>
                  <a:schemeClr val="tx1"/>
                </a:solidFill>
              </a:rPr>
              <a:t>Plant 3: Treatment 4)</a:t>
            </a:r>
          </a:p>
          <a:p>
            <a:pPr>
              <a:defRPr/>
            </a:pPr>
            <a:r>
              <a:rPr lang="en-US" sz="1400" b="1" dirty="0">
                <a:solidFill>
                  <a:schemeClr val="tx1"/>
                </a:solidFill>
              </a:rPr>
              <a:t>Plant 4: Treatment 4)</a:t>
            </a:r>
          </a:p>
          <a:p>
            <a:pPr>
              <a:defRPr/>
            </a:pPr>
            <a:r>
              <a:rPr lang="en-US" sz="1400" b="1" dirty="0">
                <a:solidFill>
                  <a:schemeClr val="tx1"/>
                </a:solidFill>
              </a:rPr>
              <a:t>And so on</a:t>
            </a:r>
          </a:p>
          <a:p>
            <a:pPr>
              <a:defRPr/>
            </a:pPr>
            <a:endParaRPr lang="en-US" sz="1500" b="1" dirty="0">
              <a:solidFill>
                <a:schemeClr val="tx1"/>
              </a:solidFill>
            </a:endParaRPr>
          </a:p>
          <a:p>
            <a:pPr algn="ctr">
              <a:defRPr/>
            </a:pPr>
            <a:r>
              <a:rPr lang="en-US" dirty="0"/>
              <a:t> </a:t>
            </a:r>
          </a:p>
        </p:txBody>
      </p:sp>
      <p:sp>
        <p:nvSpPr>
          <p:cNvPr id="33802" name="TextBox 4">
            <a:extLst>
              <a:ext uri="{FF2B5EF4-FFF2-40B4-BE49-F238E27FC236}">
                <a16:creationId xmlns:a16="http://schemas.microsoft.com/office/drawing/2014/main" id="{FA0CC74A-F296-074C-9DED-67F979630621}"/>
              </a:ext>
            </a:extLst>
          </p:cNvPr>
          <p:cNvSpPr txBox="1">
            <a:spLocks noChangeArrowheads="1"/>
          </p:cNvSpPr>
          <p:nvPr/>
        </p:nvSpPr>
        <p:spPr bwMode="auto">
          <a:xfrm>
            <a:off x="1365658" y="6262783"/>
            <a:ext cx="1149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2400" dirty="0"/>
              <a:t>Block 1</a:t>
            </a:r>
          </a:p>
          <a:p>
            <a:pPr>
              <a:spcBef>
                <a:spcPct val="0"/>
              </a:spcBef>
              <a:buFontTx/>
              <a:buNone/>
            </a:pPr>
            <a:endParaRPr lang="en-US" altLang="en-US" sz="2400" dirty="0"/>
          </a:p>
        </p:txBody>
      </p:sp>
      <p:sp>
        <p:nvSpPr>
          <p:cNvPr id="33803" name="TextBox 24">
            <a:extLst>
              <a:ext uri="{FF2B5EF4-FFF2-40B4-BE49-F238E27FC236}">
                <a16:creationId xmlns:a16="http://schemas.microsoft.com/office/drawing/2014/main" id="{FE8D3FEC-733C-D048-B933-134C1B3FF98D}"/>
              </a:ext>
            </a:extLst>
          </p:cNvPr>
          <p:cNvSpPr txBox="1">
            <a:spLocks noChangeArrowheads="1"/>
          </p:cNvSpPr>
          <p:nvPr/>
        </p:nvSpPr>
        <p:spPr bwMode="auto">
          <a:xfrm>
            <a:off x="3812381" y="6262783"/>
            <a:ext cx="1149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2400" dirty="0"/>
              <a:t>Block 2</a:t>
            </a:r>
          </a:p>
          <a:p>
            <a:pPr>
              <a:spcBef>
                <a:spcPct val="0"/>
              </a:spcBef>
              <a:buFontTx/>
              <a:buNone/>
            </a:pPr>
            <a:endParaRPr lang="en-US" altLang="en-US" sz="2400" dirty="0"/>
          </a:p>
        </p:txBody>
      </p:sp>
      <p:sp>
        <p:nvSpPr>
          <p:cNvPr id="33804" name="TextBox 25">
            <a:extLst>
              <a:ext uri="{FF2B5EF4-FFF2-40B4-BE49-F238E27FC236}">
                <a16:creationId xmlns:a16="http://schemas.microsoft.com/office/drawing/2014/main" id="{DB74D228-C84E-D143-B35E-742AC0CE2157}"/>
              </a:ext>
            </a:extLst>
          </p:cNvPr>
          <p:cNvSpPr txBox="1">
            <a:spLocks noChangeArrowheads="1"/>
          </p:cNvSpPr>
          <p:nvPr/>
        </p:nvSpPr>
        <p:spPr bwMode="auto">
          <a:xfrm>
            <a:off x="6257131" y="6264371"/>
            <a:ext cx="1149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2400" dirty="0"/>
              <a:t>Block 3</a:t>
            </a:r>
          </a:p>
          <a:p>
            <a:pPr>
              <a:spcBef>
                <a:spcPct val="0"/>
              </a:spcBef>
              <a:buFontTx/>
              <a:buNone/>
            </a:pPr>
            <a:endParaRPr lang="en-US" altLang="en-US" sz="2400" dirty="0"/>
          </a:p>
        </p:txBody>
      </p:sp>
      <p:sp>
        <p:nvSpPr>
          <p:cNvPr id="5" name="TextBox 4">
            <a:extLst>
              <a:ext uri="{FF2B5EF4-FFF2-40B4-BE49-F238E27FC236}">
                <a16:creationId xmlns:a16="http://schemas.microsoft.com/office/drawing/2014/main" id="{10FB215A-1CCC-9B4B-9D56-284435463A39}"/>
              </a:ext>
            </a:extLst>
          </p:cNvPr>
          <p:cNvSpPr txBox="1"/>
          <p:nvPr/>
        </p:nvSpPr>
        <p:spPr>
          <a:xfrm>
            <a:off x="200009" y="3918246"/>
            <a:ext cx="8672387" cy="646331"/>
          </a:xfrm>
          <a:prstGeom prst="rect">
            <a:avLst/>
          </a:prstGeom>
          <a:noFill/>
        </p:spPr>
        <p:txBody>
          <a:bodyPr wrap="square" rtlCol="0">
            <a:spAutoFit/>
          </a:bodyPr>
          <a:lstStyle/>
          <a:p>
            <a:r>
              <a:rPr lang="en-US" i="1" dirty="0"/>
              <a:t>Randomization of plants to treatments is performed separately in each block (average of 5 plants per treatment in each block):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a:extLst>
              <a:ext uri="{FF2B5EF4-FFF2-40B4-BE49-F238E27FC236}">
                <a16:creationId xmlns:a16="http://schemas.microsoft.com/office/drawing/2014/main" id="{A52DEF59-2429-4041-8E5F-C803A7FB81A0}"/>
              </a:ext>
            </a:extLst>
          </p:cNvPr>
          <p:cNvSpPr>
            <a:spLocks noGrp="1" noChangeArrowheads="1"/>
          </p:cNvSpPr>
          <p:nvPr>
            <p:ph type="ftr" sz="quarter" idx="10"/>
          </p:nvPr>
        </p:nvSpPr>
        <p:spPr>
          <a:xfrm>
            <a:off x="533400" y="6110461"/>
            <a:ext cx="493998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18435" name="Rectangle 1026">
            <a:extLst>
              <a:ext uri="{FF2B5EF4-FFF2-40B4-BE49-F238E27FC236}">
                <a16:creationId xmlns:a16="http://schemas.microsoft.com/office/drawing/2014/main" id="{6969345B-2701-C644-8A46-F8BEB45367FA}"/>
              </a:ext>
            </a:extLst>
          </p:cNvPr>
          <p:cNvSpPr>
            <a:spLocks noGrp="1" noChangeArrowheads="1"/>
          </p:cNvSpPr>
          <p:nvPr>
            <p:ph type="title"/>
          </p:nvPr>
        </p:nvSpPr>
        <p:spPr>
          <a:xfrm>
            <a:off x="533400" y="944232"/>
            <a:ext cx="8175702" cy="1106488"/>
          </a:xfrm>
        </p:spPr>
        <p:txBody>
          <a:bodyPr>
            <a:noAutofit/>
          </a:bodyPr>
          <a:lstStyle/>
          <a:p>
            <a:pPr algn="l" eaLnBrk="1" hangingPunct="1"/>
            <a:r>
              <a:rPr lang="en-US" altLang="en-US" sz="3800" b="1" dirty="0"/>
              <a:t>Recalling: explanatory variable versus response variable</a:t>
            </a:r>
          </a:p>
        </p:txBody>
      </p:sp>
      <p:sp>
        <p:nvSpPr>
          <p:cNvPr id="18436" name="Rectangle 1027">
            <a:extLst>
              <a:ext uri="{FF2B5EF4-FFF2-40B4-BE49-F238E27FC236}">
                <a16:creationId xmlns:a16="http://schemas.microsoft.com/office/drawing/2014/main" id="{4B887C45-4C26-654F-A790-6D1A3DC6AB17}"/>
              </a:ext>
            </a:extLst>
          </p:cNvPr>
          <p:cNvSpPr>
            <a:spLocks noGrp="1" noChangeArrowheads="1"/>
          </p:cNvSpPr>
          <p:nvPr>
            <p:ph type="body" idx="1"/>
          </p:nvPr>
        </p:nvSpPr>
        <p:spPr>
          <a:xfrm>
            <a:off x="533400" y="2217989"/>
            <a:ext cx="7959725" cy="4737100"/>
          </a:xfrm>
        </p:spPr>
        <p:txBody>
          <a:bodyPr/>
          <a:lstStyle/>
          <a:p>
            <a:pPr marL="0" indent="0" eaLnBrk="1" hangingPunct="1">
              <a:lnSpc>
                <a:spcPct val="90000"/>
              </a:lnSpc>
              <a:buFontTx/>
              <a:buNone/>
            </a:pPr>
            <a:r>
              <a:rPr lang="en-US" altLang="en-US" dirty="0">
                <a:latin typeface="Arial" panose="020B0604020202020204" pitchFamily="34" charset="0"/>
                <a:cs typeface="Arial" panose="020B0604020202020204" pitchFamily="34" charset="0"/>
              </a:rPr>
              <a:t>In a study to relate two conditions, researchers often define one as the </a:t>
            </a:r>
            <a:r>
              <a:rPr lang="en-US" altLang="en-US" b="1" i="1" dirty="0">
                <a:latin typeface="Arial" panose="020B0604020202020204" pitchFamily="34" charset="0"/>
                <a:cs typeface="Arial" panose="020B0604020202020204" pitchFamily="34" charset="0"/>
              </a:rPr>
              <a:t>explanatory variable</a:t>
            </a:r>
            <a:r>
              <a:rPr lang="en-US" altLang="en-US"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and other as the outcome or </a:t>
            </a:r>
            <a:r>
              <a:rPr lang="en-US" altLang="en-US" b="1" i="1" dirty="0">
                <a:latin typeface="Arial" panose="020B0604020202020204" pitchFamily="34" charset="0"/>
                <a:cs typeface="Arial" panose="020B0604020202020204" pitchFamily="34" charset="0"/>
              </a:rPr>
              <a:t>response variable</a:t>
            </a:r>
            <a:r>
              <a:rPr lang="en-US" altLang="en-US" i="1" dirty="0">
                <a:latin typeface="Arial" panose="020B0604020202020204" pitchFamily="34" charset="0"/>
                <a:cs typeface="Arial" panose="020B0604020202020204" pitchFamily="34" charset="0"/>
              </a:rPr>
              <a:t>.</a:t>
            </a:r>
          </a:p>
          <a:p>
            <a:pPr marL="0" indent="0" eaLnBrk="1" hangingPunct="1">
              <a:lnSpc>
                <a:spcPct val="90000"/>
              </a:lnSpc>
              <a:buFontTx/>
              <a:buNone/>
            </a:pPr>
            <a:r>
              <a:rPr lang="en-US" altLang="en-US" dirty="0">
                <a:latin typeface="Arial" panose="020B0604020202020204" pitchFamily="34" charset="0"/>
                <a:cs typeface="Arial" panose="020B0604020202020204" pitchFamily="34" charset="0"/>
              </a:rPr>
              <a:t>In a study to determine whether surgery or chemotherapy results in higher survival rates for a certain type of cancer, whether the patient survived is one variable, and whether he or she received surgery or chemotherapy is the other.</a:t>
            </a:r>
          </a:p>
          <a:p>
            <a:pPr marL="0" indent="0" eaLnBrk="1" hangingPunct="1">
              <a:lnSpc>
                <a:spcPct val="90000"/>
              </a:lnSpc>
              <a:buFontTx/>
              <a:buNone/>
            </a:pPr>
            <a:r>
              <a:rPr lang="en-US" altLang="en-US" dirty="0">
                <a:latin typeface="Arial" panose="020B0604020202020204" pitchFamily="34" charset="0"/>
                <a:cs typeface="Arial" panose="020B0604020202020204" pitchFamily="34" charset="0"/>
              </a:rPr>
              <a:t>Which is the explanatory variable and which is the response variable?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a:extLst>
              <a:ext uri="{FF2B5EF4-FFF2-40B4-BE49-F238E27FC236}">
                <a16:creationId xmlns:a16="http://schemas.microsoft.com/office/drawing/2014/main" id="{B8E206F2-289F-0741-9497-E51CB85FD1BA}"/>
              </a:ext>
            </a:extLst>
          </p:cNvPr>
          <p:cNvSpPr>
            <a:spLocks noGrp="1" noChangeArrowheads="1"/>
          </p:cNvSpPr>
          <p:nvPr>
            <p:ph type="ftr" sz="quarter" idx="10"/>
          </p:nvPr>
        </p:nvSpPr>
        <p:spPr>
          <a:xfrm>
            <a:off x="457199" y="6356350"/>
            <a:ext cx="686915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19460" name="Rectangle 3">
            <a:extLst>
              <a:ext uri="{FF2B5EF4-FFF2-40B4-BE49-F238E27FC236}">
                <a16:creationId xmlns:a16="http://schemas.microsoft.com/office/drawing/2014/main" id="{49191AAD-5278-DB48-BB3C-493D9E557EF1}"/>
              </a:ext>
            </a:extLst>
          </p:cNvPr>
          <p:cNvSpPr>
            <a:spLocks noGrp="1" noChangeArrowheads="1"/>
          </p:cNvSpPr>
          <p:nvPr>
            <p:ph type="body" idx="1"/>
          </p:nvPr>
        </p:nvSpPr>
        <p:spPr>
          <a:xfrm>
            <a:off x="401443" y="2290873"/>
            <a:ext cx="8341113" cy="3834238"/>
          </a:xfrm>
        </p:spPr>
        <p:txBody>
          <a:bodyPr>
            <a:normAutofit/>
          </a:bodyPr>
          <a:lstStyle/>
          <a:p>
            <a:r>
              <a:rPr lang="en-US" altLang="en-US" sz="2800" b="1" dirty="0">
                <a:latin typeface="Arial" panose="020B0604020202020204" pitchFamily="34" charset="0"/>
                <a:cs typeface="Arial" panose="020B0604020202020204" pitchFamily="34" charset="0"/>
              </a:rPr>
              <a:t>Explanatory variable </a:t>
            </a:r>
            <a:r>
              <a:rPr lang="en-US" altLang="en-US" sz="2800" dirty="0">
                <a:latin typeface="Arial" panose="020B0604020202020204" pitchFamily="34" charset="0"/>
                <a:cs typeface="Arial" panose="020B0604020202020204" pitchFamily="34" charset="0"/>
              </a:rPr>
              <a:t>is one that may explain or may cause differences in a </a:t>
            </a:r>
            <a:r>
              <a:rPr lang="en-US" altLang="en-US" sz="2800" b="1" dirty="0">
                <a:latin typeface="Arial" panose="020B0604020202020204" pitchFamily="34" charset="0"/>
                <a:cs typeface="Arial" panose="020B0604020202020204" pitchFamily="34" charset="0"/>
              </a:rPr>
              <a:t>response variable </a:t>
            </a:r>
            <a:r>
              <a:rPr lang="en-US" altLang="en-US" sz="2800" dirty="0">
                <a:latin typeface="Arial" panose="020B0604020202020204" pitchFamily="34" charset="0"/>
                <a:cs typeface="Arial" panose="020B0604020202020204" pitchFamily="34" charset="0"/>
              </a:rPr>
              <a:t>(or outcome variable).</a:t>
            </a:r>
          </a:p>
          <a:p>
            <a:pPr marL="0" indent="0">
              <a:buNone/>
            </a:pPr>
            <a:endParaRPr lang="en-US" altLang="en-US" sz="8000" dirty="0">
              <a:latin typeface="Arial" panose="020B0604020202020204" pitchFamily="34" charset="0"/>
              <a:cs typeface="Arial" panose="020B0604020202020204" pitchFamily="34" charset="0"/>
            </a:endParaRPr>
          </a:p>
          <a:p>
            <a:pPr marL="0" indent="0">
              <a:buNone/>
            </a:pPr>
            <a:endParaRPr lang="en-US" altLang="en-US" sz="3400" dirty="0">
              <a:latin typeface="Arial" panose="020B0604020202020204" pitchFamily="34" charset="0"/>
              <a:cs typeface="Arial" panose="020B0604020202020204" pitchFamily="34" charset="0"/>
            </a:endParaRPr>
          </a:p>
          <a:p>
            <a:endParaRPr lang="en-US" altLang="en-US" sz="3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a:extLst>
              <a:ext uri="{FF2B5EF4-FFF2-40B4-BE49-F238E27FC236}">
                <a16:creationId xmlns:a16="http://schemas.microsoft.com/office/drawing/2014/main" id="{5522C322-86DF-4848-AE1E-0EAF2D176259}"/>
              </a:ext>
            </a:extLst>
          </p:cNvPr>
          <p:cNvSpPr>
            <a:spLocks noGrp="1" noChangeArrowheads="1"/>
          </p:cNvSpPr>
          <p:nvPr>
            <p:ph type="ftr" sz="quarter" idx="10"/>
          </p:nvPr>
        </p:nvSpPr>
        <p:spPr>
          <a:xfrm>
            <a:off x="457200" y="6356350"/>
            <a:ext cx="5263376"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21507" name="Rectangle 2">
            <a:extLst>
              <a:ext uri="{FF2B5EF4-FFF2-40B4-BE49-F238E27FC236}">
                <a16:creationId xmlns:a16="http://schemas.microsoft.com/office/drawing/2014/main" id="{CCF0C40B-1C59-9344-B1C4-BF2FBB3FA8B1}"/>
              </a:ext>
            </a:extLst>
          </p:cNvPr>
          <p:cNvSpPr>
            <a:spLocks noGrp="1" noChangeArrowheads="1"/>
          </p:cNvSpPr>
          <p:nvPr>
            <p:ph type="body" idx="1"/>
          </p:nvPr>
        </p:nvSpPr>
        <p:spPr>
          <a:xfrm>
            <a:off x="457200" y="946847"/>
            <a:ext cx="7997825" cy="5203825"/>
          </a:xfrm>
        </p:spPr>
        <p:txBody>
          <a:bodyPr/>
          <a:lstStyle/>
          <a:p>
            <a:pPr marL="381000" indent="-381000" eaLnBrk="1" hangingPunct="1">
              <a:buClr>
                <a:srgbClr val="009999"/>
              </a:buClr>
              <a:buFontTx/>
              <a:buNone/>
            </a:pPr>
            <a:r>
              <a:rPr lang="en-US" altLang="en-US" sz="3400" b="1" dirty="0"/>
              <a:t>Randomized Experiment </a:t>
            </a:r>
            <a:br>
              <a:rPr lang="en-US" altLang="en-US" sz="3400" b="1" dirty="0"/>
            </a:br>
            <a:r>
              <a:rPr lang="en-US" altLang="en-US" sz="3400" b="1" dirty="0"/>
              <a:t>versus Observational Studies</a:t>
            </a:r>
          </a:p>
          <a:p>
            <a:pPr marL="381000" indent="-381000" eaLnBrk="1" hangingPunct="1">
              <a:buClr>
                <a:srgbClr val="009999"/>
              </a:buClr>
              <a:buFontTx/>
              <a:buNone/>
            </a:pPr>
            <a:endParaRPr lang="en-US" altLang="en-US" sz="1400" b="1" dirty="0"/>
          </a:p>
          <a:p>
            <a:pPr marL="381000" indent="-381000" eaLnBrk="1" hangingPunct="1">
              <a:buClr>
                <a:srgbClr val="009999"/>
              </a:buClr>
            </a:pPr>
            <a:r>
              <a:rPr lang="en-US" altLang="en-US" b="1" dirty="0"/>
              <a:t>Randomized experiment</a:t>
            </a:r>
            <a:r>
              <a:rPr lang="en-US" altLang="en-US" dirty="0"/>
              <a:t>: create differences in the explanatory variable and examine results (response variable).</a:t>
            </a:r>
          </a:p>
          <a:p>
            <a:pPr marL="381000" indent="-381000" eaLnBrk="1" hangingPunct="1">
              <a:buClr>
                <a:srgbClr val="009999"/>
              </a:buClr>
            </a:pPr>
            <a:r>
              <a:rPr lang="en-US" altLang="en-US" b="1" dirty="0"/>
              <a:t>Observational study</a:t>
            </a:r>
            <a:r>
              <a:rPr lang="en-US" altLang="en-US" dirty="0"/>
              <a:t>: observe differences </a:t>
            </a:r>
            <a:br>
              <a:rPr lang="en-US" altLang="en-US" dirty="0"/>
            </a:br>
            <a:r>
              <a:rPr lang="en-US" altLang="en-US" dirty="0"/>
              <a:t>in the explanatory variable and notice whether these are related to differences in the response variable.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3">
            <a:extLst>
              <a:ext uri="{FF2B5EF4-FFF2-40B4-BE49-F238E27FC236}">
                <a16:creationId xmlns:a16="http://schemas.microsoft.com/office/drawing/2014/main" id="{A9E723FE-34E4-0740-A267-2E7682DE9E5E}"/>
              </a:ext>
            </a:extLst>
          </p:cNvPr>
          <p:cNvSpPr>
            <a:spLocks noGrp="1" noChangeArrowheads="1"/>
          </p:cNvSpPr>
          <p:nvPr>
            <p:ph type="ftr" sz="quarter" idx="10"/>
          </p:nvPr>
        </p:nvSpPr>
        <p:spPr>
          <a:xfrm>
            <a:off x="457200" y="6356350"/>
            <a:ext cx="53971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22531" name="Rectangle 2">
            <a:extLst>
              <a:ext uri="{FF2B5EF4-FFF2-40B4-BE49-F238E27FC236}">
                <a16:creationId xmlns:a16="http://schemas.microsoft.com/office/drawing/2014/main" id="{7DF2BD9D-F217-9F4F-AFC4-03B97C714025}"/>
              </a:ext>
            </a:extLst>
          </p:cNvPr>
          <p:cNvSpPr>
            <a:spLocks noGrp="1" noChangeArrowheads="1"/>
          </p:cNvSpPr>
          <p:nvPr>
            <p:ph type="body" idx="1"/>
          </p:nvPr>
        </p:nvSpPr>
        <p:spPr>
          <a:xfrm>
            <a:off x="658018" y="2496461"/>
            <a:ext cx="7827963" cy="3579813"/>
          </a:xfrm>
          <a:ln w="57150">
            <a:solidFill>
              <a:srgbClr val="009999"/>
            </a:solidFill>
            <a:miter lim="800000"/>
            <a:headEnd/>
            <a:tailEnd/>
          </a:ln>
        </p:spPr>
        <p:txBody>
          <a:bodyPr/>
          <a:lstStyle/>
          <a:p>
            <a:pPr marL="609600" indent="-609600" eaLnBrk="1" hangingPunct="1">
              <a:buClr>
                <a:srgbClr val="009999"/>
              </a:buClr>
              <a:buFontTx/>
              <a:buNone/>
            </a:pPr>
            <a:endParaRPr lang="en-US" altLang="en-US" sz="1400" b="1"/>
          </a:p>
          <a:p>
            <a:pPr marL="609600" indent="-609600" eaLnBrk="1" hangingPunct="1">
              <a:buClr>
                <a:srgbClr val="009999"/>
              </a:buClr>
              <a:buFontTx/>
              <a:buAutoNum type="arabicPeriod"/>
            </a:pPr>
            <a:r>
              <a:rPr lang="en-US" altLang="en-US"/>
              <a:t>It is </a:t>
            </a:r>
            <a:r>
              <a:rPr lang="en-US" altLang="en-US" b="1"/>
              <a:t>unethical </a:t>
            </a:r>
            <a:r>
              <a:rPr lang="en-US" altLang="en-US"/>
              <a:t>or </a:t>
            </a:r>
            <a:r>
              <a:rPr lang="en-US" altLang="en-US" b="1"/>
              <a:t>impossible to assign people </a:t>
            </a:r>
            <a:r>
              <a:rPr lang="en-US" altLang="en-US"/>
              <a:t>to receive a specific treatment.(e.g, smoking)</a:t>
            </a:r>
          </a:p>
          <a:p>
            <a:pPr marL="609600" indent="-609600" eaLnBrk="1" hangingPunct="1">
              <a:buClr>
                <a:srgbClr val="009999"/>
              </a:buClr>
              <a:buFontTx/>
              <a:buAutoNum type="arabicPeriod"/>
            </a:pPr>
            <a:r>
              <a:rPr lang="en-US" altLang="en-US"/>
              <a:t>Certain explanatory variables are </a:t>
            </a:r>
            <a:r>
              <a:rPr lang="en-US" altLang="en-US" b="1"/>
              <a:t>inherent traits</a:t>
            </a:r>
            <a:r>
              <a:rPr lang="en-US" altLang="en-US"/>
              <a:t> and cannot be randomly assigned. (e.g., handedness)</a:t>
            </a:r>
          </a:p>
        </p:txBody>
      </p:sp>
      <p:sp>
        <p:nvSpPr>
          <p:cNvPr id="22534" name="Rectangle 9">
            <a:extLst>
              <a:ext uri="{FF2B5EF4-FFF2-40B4-BE49-F238E27FC236}">
                <a16:creationId xmlns:a16="http://schemas.microsoft.com/office/drawing/2014/main" id="{60F83B7A-C19B-5F4D-880E-65299BD30DA5}"/>
              </a:ext>
            </a:extLst>
          </p:cNvPr>
          <p:cNvSpPr>
            <a:spLocks noChangeArrowheads="1"/>
          </p:cNvSpPr>
          <p:nvPr/>
        </p:nvSpPr>
        <p:spPr bwMode="auto">
          <a:xfrm>
            <a:off x="658018" y="711773"/>
            <a:ext cx="714692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400" b="1" dirty="0"/>
              <a:t>Two reasons why we must sometimes </a:t>
            </a:r>
          </a:p>
          <a:p>
            <a:pPr eaLnBrk="1" hangingPunct="1">
              <a:spcBef>
                <a:spcPct val="0"/>
              </a:spcBef>
              <a:buFontTx/>
              <a:buNone/>
            </a:pPr>
            <a:r>
              <a:rPr lang="en-US" altLang="en-US" sz="3400" b="1" dirty="0"/>
              <a:t>use an observational study instead of </a:t>
            </a:r>
            <a:br>
              <a:rPr lang="en-US" altLang="en-US" sz="3400" b="1" dirty="0"/>
            </a:br>
            <a:r>
              <a:rPr lang="en-US" altLang="en-US" sz="3400" b="1" dirty="0"/>
              <a:t>an experiment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219200"/>
          </a:xfrm>
        </p:spPr>
        <p:txBody>
          <a:bodyPr>
            <a:normAutofit fontScale="90000"/>
          </a:bodyPr>
          <a:lstStyle/>
          <a:p>
            <a:pPr eaLnBrk="1" hangingPunct="1"/>
            <a:r>
              <a:rPr lang="en-US" altLang="en-US" sz="4000" dirty="0">
                <a:latin typeface="Gill Sans" charset="0"/>
                <a:ea typeface="ＭＳ Ｐゴシック" pitchFamily="34" charset="-128"/>
              </a:rPr>
              <a:t>Observational study versus experiment</a:t>
            </a:r>
          </a:p>
        </p:txBody>
      </p:sp>
      <p:sp>
        <p:nvSpPr>
          <p:cNvPr id="6" name="Rectangle 3" descr="The ractangular shape is highlighting the data related to &quot;Observation versus experiment&quot;"/>
          <p:cNvSpPr>
            <a:spLocks noGrp="1" noChangeArrowheads="1"/>
          </p:cNvSpPr>
          <p:nvPr>
            <p:ph sz="quarter" idx="2"/>
          </p:nvPr>
        </p:nvSpPr>
        <p:spPr>
          <a:xfrm>
            <a:off x="457200" y="1219200"/>
            <a:ext cx="8293768" cy="5550877"/>
          </a:xfrm>
        </p:spPr>
        <p:txBody>
          <a:bodyPr>
            <a:normAutofit/>
          </a:bodyPr>
          <a:lstStyle/>
          <a:p>
            <a:pPr>
              <a:spcAft>
                <a:spcPts val="1200"/>
              </a:spcAft>
            </a:pPr>
            <a:r>
              <a:rPr lang="en-US" sz="1800" dirty="0">
                <a:latin typeface="Arial" pitchFamily="34" charset="0"/>
                <a:ea typeface="ＭＳ Ｐゴシック" pitchFamily="34" charset="-128"/>
                <a:cs typeface="Arial" pitchFamily="34" charset="0"/>
              </a:rPr>
              <a:t>In contrast to observational studies, experiments don’t just observe individuals or ask them questions. They actively impose some treatment in order to measure the response.</a:t>
            </a:r>
          </a:p>
          <a:p>
            <a:pPr marL="0" indent="0">
              <a:spcBef>
                <a:spcPts val="1200"/>
              </a:spcBef>
              <a:spcAft>
                <a:spcPts val="600"/>
              </a:spcAft>
              <a:buNone/>
            </a:pPr>
            <a:r>
              <a:rPr lang="en-US" sz="1800" b="1" dirty="0">
                <a:latin typeface="Arial" pitchFamily="34" charset="0"/>
                <a:ea typeface="ＭＳ Ｐゴシック" pitchFamily="34" charset="-128"/>
                <a:cs typeface="Arial" pitchFamily="34" charset="0"/>
              </a:rPr>
              <a:t>OBSERVATIONAL STUDY VERSUS EXPERIMENT</a:t>
            </a:r>
          </a:p>
          <a:p>
            <a:pPr>
              <a:spcAft>
                <a:spcPts val="1200"/>
              </a:spcAft>
            </a:pPr>
            <a:r>
              <a:rPr lang="en-US" sz="1800" dirty="0">
                <a:latin typeface="Arial" pitchFamily="34" charset="0"/>
                <a:ea typeface="ＭＳ Ｐゴシック" pitchFamily="34" charset="-128"/>
                <a:cs typeface="Arial" pitchFamily="34" charset="0"/>
              </a:rPr>
              <a:t>An</a:t>
            </a:r>
            <a:r>
              <a:rPr lang="en-US" sz="1800" dirty="0">
                <a:solidFill>
                  <a:srgbClr val="FF0000"/>
                </a:solidFill>
                <a:latin typeface="Arial" pitchFamily="34" charset="0"/>
                <a:ea typeface="ＭＳ Ｐゴシック" pitchFamily="34" charset="-128"/>
                <a:cs typeface="Arial" pitchFamily="34" charset="0"/>
              </a:rPr>
              <a:t> </a:t>
            </a:r>
            <a:r>
              <a:rPr lang="en-US" sz="1800" dirty="0">
                <a:solidFill>
                  <a:srgbClr val="A20000"/>
                </a:solidFill>
                <a:latin typeface="Arial" pitchFamily="34" charset="0"/>
                <a:ea typeface="ＭＳ Ｐゴシック" pitchFamily="34" charset="-128"/>
                <a:cs typeface="Arial" pitchFamily="34" charset="0"/>
              </a:rPr>
              <a:t>observational</a:t>
            </a:r>
            <a:r>
              <a:rPr lang="en-US" sz="1800" dirty="0">
                <a:solidFill>
                  <a:srgbClr val="FF0000"/>
                </a:solidFill>
                <a:latin typeface="Arial" pitchFamily="34" charset="0"/>
                <a:ea typeface="ＭＳ Ｐゴシック" pitchFamily="34" charset="-128"/>
                <a:cs typeface="Arial" pitchFamily="34" charset="0"/>
              </a:rPr>
              <a:t> </a:t>
            </a:r>
            <a:r>
              <a:rPr lang="en-US" sz="1800" dirty="0">
                <a:solidFill>
                  <a:srgbClr val="A20000"/>
                </a:solidFill>
                <a:latin typeface="Arial" pitchFamily="34" charset="0"/>
                <a:ea typeface="ＭＳ Ｐゴシック" pitchFamily="34" charset="-128"/>
                <a:cs typeface="Arial" pitchFamily="34" charset="0"/>
              </a:rPr>
              <a:t>study </a:t>
            </a:r>
            <a:r>
              <a:rPr lang="en-US" sz="1800" dirty="0">
                <a:latin typeface="Arial" pitchFamily="34" charset="0"/>
                <a:ea typeface="ＭＳ Ｐゴシック" pitchFamily="34" charset="-128"/>
                <a:cs typeface="Arial" pitchFamily="34" charset="0"/>
              </a:rPr>
              <a:t>observes individuals and measures variables of interest, but it does not attempt to influence the responses. The purpose of an observational study is to describe some group or situation.</a:t>
            </a:r>
          </a:p>
          <a:p>
            <a:pPr>
              <a:spcAft>
                <a:spcPts val="1200"/>
              </a:spcAft>
            </a:pPr>
            <a:r>
              <a:rPr lang="en-US" sz="1800" dirty="0">
                <a:latin typeface="Arial" pitchFamily="34" charset="0"/>
                <a:ea typeface="ＭＳ Ｐゴシック" pitchFamily="34" charset="-128"/>
                <a:cs typeface="Arial" pitchFamily="34" charset="0"/>
              </a:rPr>
              <a:t>An</a:t>
            </a:r>
            <a:r>
              <a:rPr lang="en-US" sz="1800" dirty="0">
                <a:solidFill>
                  <a:srgbClr val="FF0000"/>
                </a:solidFill>
                <a:latin typeface="Arial" pitchFamily="34" charset="0"/>
                <a:ea typeface="ＭＳ Ｐゴシック" pitchFamily="34" charset="-128"/>
                <a:cs typeface="Arial" pitchFamily="34" charset="0"/>
              </a:rPr>
              <a:t> </a:t>
            </a:r>
            <a:r>
              <a:rPr lang="en-US" sz="1800" dirty="0">
                <a:solidFill>
                  <a:srgbClr val="A20000"/>
                </a:solidFill>
                <a:latin typeface="Arial" pitchFamily="34" charset="0"/>
                <a:ea typeface="ＭＳ Ｐゴシック" pitchFamily="34" charset="-128"/>
                <a:cs typeface="Arial" pitchFamily="34" charset="0"/>
              </a:rPr>
              <a:t>experiment</a:t>
            </a:r>
            <a:r>
              <a:rPr lang="en-US" sz="1800" dirty="0">
                <a:latin typeface="Arial" pitchFamily="34" charset="0"/>
                <a:ea typeface="ＭＳ Ｐゴシック" pitchFamily="34" charset="-128"/>
                <a:cs typeface="Arial" pitchFamily="34" charset="0"/>
              </a:rPr>
              <a:t>, on the other hand, deliberately imposes some treatment on individuals to observe their responses. The purpose of an experiment is to study whether the treatment causes a change in the response.</a:t>
            </a:r>
          </a:p>
          <a:p>
            <a:pPr>
              <a:spcBef>
                <a:spcPts val="1200"/>
              </a:spcBef>
              <a:spcAft>
                <a:spcPts val="1200"/>
              </a:spcAft>
            </a:pPr>
            <a:r>
              <a:rPr lang="en-US" sz="1800" dirty="0">
                <a:latin typeface="Arial" pitchFamily="34" charset="0"/>
                <a:ea typeface="ＭＳ Ｐゴシック" pitchFamily="34" charset="-128"/>
                <a:cs typeface="Arial" pitchFamily="34" charset="0"/>
              </a:rPr>
              <a:t>When our goal is to understand cause and effect, experiments are the preferred source for fully convincing data. </a:t>
            </a:r>
          </a:p>
          <a:p>
            <a:pPr>
              <a:spcAft>
                <a:spcPts val="1200"/>
              </a:spcAft>
            </a:pPr>
            <a:r>
              <a:rPr lang="en-US" sz="1800" dirty="0">
                <a:latin typeface="Arial" pitchFamily="34" charset="0"/>
                <a:ea typeface="ＭＳ Ｐゴシック" pitchFamily="34" charset="-128"/>
                <a:cs typeface="Arial" pitchFamily="34" charset="0"/>
              </a:rPr>
              <a:t>The distinction between observational studies and experiments is one of the most important in statistics.</a:t>
            </a:r>
          </a:p>
        </p:txBody>
      </p:sp>
      <p:cxnSp>
        <p:nvCxnSpPr>
          <p:cNvPr id="5" name="Straight Connector 4">
            <a:extLst>
              <a:ext uri="{FF2B5EF4-FFF2-40B4-BE49-F238E27FC236}">
                <a16:creationId xmlns:a16="http://schemas.microsoft.com/office/drawing/2014/main" id="{3EF32AC2-4990-9F4B-996E-2F3D7FEE2DD0}"/>
              </a:ext>
            </a:extLst>
          </p:cNvPr>
          <p:cNvCxnSpPr/>
          <p:nvPr/>
        </p:nvCxnSpPr>
        <p:spPr>
          <a:xfrm>
            <a:off x="457200" y="2303583"/>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0AA15B-1843-5F40-904C-7C3E63803849}"/>
              </a:ext>
            </a:extLst>
          </p:cNvPr>
          <p:cNvCxnSpPr/>
          <p:nvPr/>
        </p:nvCxnSpPr>
        <p:spPr>
          <a:xfrm>
            <a:off x="457200" y="4826975"/>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88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70853"/>
            <a:ext cx="7772400" cy="1219200"/>
          </a:xfrm>
        </p:spPr>
        <p:txBody>
          <a:bodyPr/>
          <a:lstStyle/>
          <a:p>
            <a:pPr eaLnBrk="1" hangingPunct="1"/>
            <a:r>
              <a:rPr lang="en-US" altLang="en-US" dirty="0">
                <a:latin typeface="Gill Sans" charset="0"/>
                <a:ea typeface="ＭＳ Ｐゴシック" pitchFamily="34" charset="-128"/>
              </a:rPr>
              <a:t>Confounding</a:t>
            </a:r>
          </a:p>
        </p:txBody>
      </p:sp>
      <p:sp>
        <p:nvSpPr>
          <p:cNvPr id="7" name="Rectangle 3"/>
          <p:cNvSpPr>
            <a:spLocks noGrp="1" noChangeArrowheads="1"/>
          </p:cNvSpPr>
          <p:nvPr>
            <p:ph idx="1"/>
          </p:nvPr>
        </p:nvSpPr>
        <p:spPr>
          <a:xfrm>
            <a:off x="571503" y="1732373"/>
            <a:ext cx="8144691" cy="5010150"/>
          </a:xfrm>
        </p:spPr>
        <p:txBody>
          <a:bodyPr>
            <a:noAutofit/>
          </a:bodyPr>
          <a:lstStyle/>
          <a:p>
            <a:pPr>
              <a:spcBef>
                <a:spcPts val="600"/>
              </a:spcBef>
              <a:spcAft>
                <a:spcPts val="600"/>
              </a:spcAft>
            </a:pPr>
            <a:r>
              <a:rPr lang="en-US" sz="2200" dirty="0">
                <a:latin typeface="Arial" panose="020B0604020202020204" pitchFamily="34" charset="0"/>
                <a:ea typeface="ＭＳ Ｐゴシック" pitchFamily="34" charset="-128"/>
                <a:cs typeface="Arial" pitchFamily="34" charset="0"/>
              </a:rPr>
              <a:t>A </a:t>
            </a:r>
            <a:r>
              <a:rPr lang="en-US" sz="2200" dirty="0">
                <a:solidFill>
                  <a:srgbClr val="A20000"/>
                </a:solidFill>
                <a:latin typeface="Arial" pitchFamily="34" charset="0"/>
                <a:ea typeface="ＭＳ Ｐゴシック" pitchFamily="34" charset="-128"/>
                <a:cs typeface="Arial" pitchFamily="34" charset="0"/>
              </a:rPr>
              <a:t>lurking (or confounding) variable </a:t>
            </a:r>
            <a:r>
              <a:rPr lang="en-US" sz="2200" dirty="0">
                <a:latin typeface="Arial" pitchFamily="34" charset="0"/>
                <a:ea typeface="ＭＳ Ｐゴシック" pitchFamily="34" charset="-128"/>
                <a:cs typeface="Arial" pitchFamily="34" charset="0"/>
              </a:rPr>
              <a:t>is a variable that is not among the explanatory or response variables in a study but that may influence the response variable.</a:t>
            </a:r>
          </a:p>
          <a:p>
            <a:pPr>
              <a:spcBef>
                <a:spcPts val="1200"/>
              </a:spcBef>
              <a:spcAft>
                <a:spcPts val="1200"/>
              </a:spcAft>
            </a:pPr>
            <a:r>
              <a:rPr lang="en-US" sz="2200" dirty="0">
                <a:latin typeface="Arial" pitchFamily="34" charset="0"/>
                <a:ea typeface="ＭＳ Ｐゴシック" pitchFamily="34" charset="-128"/>
                <a:cs typeface="Arial" pitchFamily="34" charset="0"/>
              </a:rPr>
              <a:t>Two variables (an explanatory variable and a lurking variable) are </a:t>
            </a:r>
            <a:r>
              <a:rPr lang="en-US" sz="2200" dirty="0">
                <a:solidFill>
                  <a:srgbClr val="A20000"/>
                </a:solidFill>
                <a:latin typeface="Arial" pitchFamily="34" charset="0"/>
                <a:ea typeface="ＭＳ Ｐゴシック" pitchFamily="34" charset="-128"/>
                <a:cs typeface="Arial" pitchFamily="34" charset="0"/>
              </a:rPr>
              <a:t>confounded </a:t>
            </a:r>
            <a:r>
              <a:rPr lang="en-US" sz="2200" dirty="0">
                <a:latin typeface="Arial" pitchFamily="34" charset="0"/>
                <a:ea typeface="ＭＳ Ｐゴシック" pitchFamily="34" charset="-128"/>
                <a:cs typeface="Arial" pitchFamily="34" charset="0"/>
              </a:rPr>
              <a:t>when their effects on a response variable cannot be separated from each other.</a:t>
            </a:r>
          </a:p>
          <a:p>
            <a:pPr>
              <a:spcBef>
                <a:spcPts val="600"/>
              </a:spcBef>
              <a:spcAft>
                <a:spcPts val="600"/>
              </a:spcAft>
            </a:pPr>
            <a:r>
              <a:rPr lang="en-US" altLang="en-US" sz="2200" dirty="0">
                <a:latin typeface="Arial" panose="020B0604020202020204" pitchFamily="34" charset="0"/>
                <a:cs typeface="Arial" panose="020B0604020202020204" pitchFamily="34" charset="0"/>
              </a:rPr>
              <a:t>Confounding is a </a:t>
            </a:r>
            <a:r>
              <a:rPr lang="en-US" altLang="en-US" sz="2200" b="1" dirty="0">
                <a:latin typeface="Arial" panose="020B0604020202020204" pitchFamily="34" charset="0"/>
                <a:cs typeface="Arial" panose="020B0604020202020204" pitchFamily="34" charset="0"/>
              </a:rPr>
              <a:t>bigger problem in observational studies</a:t>
            </a:r>
            <a:r>
              <a:rPr lang="en-US" altLang="en-US" sz="2200" dirty="0">
                <a:latin typeface="Arial" panose="020B0604020202020204" pitchFamily="34" charset="0"/>
                <a:cs typeface="Arial" panose="020B0604020202020204" pitchFamily="34" charset="0"/>
              </a:rPr>
              <a:t>. </a:t>
            </a:r>
            <a:r>
              <a:rPr lang="en-US" sz="2200" dirty="0">
                <a:latin typeface="Arial" pitchFamily="34" charset="0"/>
                <a:ea typeface="ＭＳ Ｐゴシック" pitchFamily="34" charset="-128"/>
                <a:cs typeface="Arial" pitchFamily="34" charset="0"/>
              </a:rPr>
              <a:t>Observational studies of the effect of one variable on another often fail because of confounding between the explanatory variable and one or more lurking variables.</a:t>
            </a:r>
          </a:p>
          <a:p>
            <a:pPr>
              <a:spcBef>
                <a:spcPts val="600"/>
              </a:spcBef>
              <a:spcAft>
                <a:spcPts val="600"/>
              </a:spcAft>
            </a:pPr>
            <a:r>
              <a:rPr lang="en-US" sz="2200" dirty="0">
                <a:latin typeface="Arial" pitchFamily="34" charset="0"/>
                <a:ea typeface="ＭＳ Ｐゴシック" pitchFamily="34" charset="-128"/>
                <a:cs typeface="Arial" pitchFamily="34" charset="0"/>
              </a:rPr>
              <a:t>Well-designed experiments take steps to avoid confounding.</a:t>
            </a:r>
          </a:p>
        </p:txBody>
      </p:sp>
      <p:cxnSp>
        <p:nvCxnSpPr>
          <p:cNvPr id="5" name="Straight Connector 4">
            <a:extLst>
              <a:ext uri="{FF2B5EF4-FFF2-40B4-BE49-F238E27FC236}">
                <a16:creationId xmlns:a16="http://schemas.microsoft.com/office/drawing/2014/main" id="{5495DF70-8ACF-104E-939F-7C5FB561FA86}"/>
              </a:ext>
            </a:extLst>
          </p:cNvPr>
          <p:cNvCxnSpPr/>
          <p:nvPr/>
        </p:nvCxnSpPr>
        <p:spPr>
          <a:xfrm>
            <a:off x="457200" y="2916172"/>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5CF1F20-DBC6-E94D-9906-79656E65809C}"/>
              </a:ext>
            </a:extLst>
          </p:cNvPr>
          <p:cNvCxnSpPr/>
          <p:nvPr/>
        </p:nvCxnSpPr>
        <p:spPr>
          <a:xfrm>
            <a:off x="486594" y="4152123"/>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74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3">
            <a:extLst>
              <a:ext uri="{FF2B5EF4-FFF2-40B4-BE49-F238E27FC236}">
                <a16:creationId xmlns:a16="http://schemas.microsoft.com/office/drawing/2014/main" id="{313447ED-629B-A74E-A67F-68A1D622EE3A}"/>
              </a:ext>
            </a:extLst>
          </p:cNvPr>
          <p:cNvSpPr>
            <a:spLocks noGrp="1" noChangeArrowheads="1"/>
          </p:cNvSpPr>
          <p:nvPr>
            <p:ph type="ftr" sz="quarter" idx="10"/>
          </p:nvPr>
        </p:nvSpPr>
        <p:spPr>
          <a:xfrm>
            <a:off x="457200" y="6356350"/>
            <a:ext cx="557240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24582" name="Rectangle 13">
            <a:extLst>
              <a:ext uri="{FF2B5EF4-FFF2-40B4-BE49-F238E27FC236}">
                <a16:creationId xmlns:a16="http://schemas.microsoft.com/office/drawing/2014/main" id="{FF138631-F9FC-D648-9C2C-5F1EB722DEF1}"/>
              </a:ext>
            </a:extLst>
          </p:cNvPr>
          <p:cNvSpPr>
            <a:spLocks noChangeArrowheads="1"/>
          </p:cNvSpPr>
          <p:nvPr/>
        </p:nvSpPr>
        <p:spPr bwMode="auto">
          <a:xfrm>
            <a:off x="538163" y="1408646"/>
            <a:ext cx="7777163" cy="117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lnSpc>
                <a:spcPct val="90000"/>
              </a:lnSpc>
              <a:buFontTx/>
              <a:buNone/>
            </a:pPr>
            <a:r>
              <a:rPr lang="en-US" altLang="en-US" sz="2600" dirty="0">
                <a:latin typeface="Arial" panose="020B0604020202020204" pitchFamily="34" charset="0"/>
                <a:cs typeface="Arial" panose="020B0604020202020204" pitchFamily="34" charset="0"/>
              </a:rPr>
              <a:t>Study of the relationship between smoking during pregnancy and child</a:t>
            </a:r>
            <a:r>
              <a:rPr lang="ja-JP" altLang="en-US" sz="2600">
                <a:latin typeface="Arial" panose="020B0604020202020204" pitchFamily="34" charset="0"/>
                <a:cs typeface="Arial" panose="020B0604020202020204" pitchFamily="34" charset="0"/>
              </a:rPr>
              <a:t>’</a:t>
            </a:r>
            <a:r>
              <a:rPr lang="en-US" altLang="ja-JP" sz="2600" dirty="0">
                <a:latin typeface="Arial" panose="020B0604020202020204" pitchFamily="34" charset="0"/>
                <a:cs typeface="Arial" panose="020B0604020202020204" pitchFamily="34" charset="0"/>
              </a:rPr>
              <a:t>s subsequent IQ </a:t>
            </a:r>
            <a:br>
              <a:rPr lang="en-US" altLang="ja-JP" sz="2600" dirty="0">
                <a:latin typeface="Arial" panose="020B0604020202020204" pitchFamily="34" charset="0"/>
                <a:cs typeface="Arial" panose="020B0604020202020204" pitchFamily="34" charset="0"/>
              </a:rPr>
            </a:br>
            <a:r>
              <a:rPr lang="en-US" altLang="ja-JP" sz="2600" dirty="0">
                <a:latin typeface="Arial" panose="020B0604020202020204" pitchFamily="34" charset="0"/>
                <a:cs typeface="Arial" panose="020B0604020202020204" pitchFamily="34" charset="0"/>
              </a:rPr>
              <a:t>a few years after birth.</a:t>
            </a:r>
            <a:endParaRPr lang="en-US" altLang="en-US" sz="2600" dirty="0">
              <a:latin typeface="Arial" panose="020B0604020202020204" pitchFamily="34" charset="0"/>
              <a:cs typeface="Arial" panose="020B0604020202020204" pitchFamily="34" charset="0"/>
            </a:endParaRPr>
          </a:p>
        </p:txBody>
      </p:sp>
      <p:sp>
        <p:nvSpPr>
          <p:cNvPr id="24583" name="Rectangle 14">
            <a:extLst>
              <a:ext uri="{FF2B5EF4-FFF2-40B4-BE49-F238E27FC236}">
                <a16:creationId xmlns:a16="http://schemas.microsoft.com/office/drawing/2014/main" id="{E4C62166-2DA8-054D-8741-1ACA692DDEC7}"/>
              </a:ext>
            </a:extLst>
          </p:cNvPr>
          <p:cNvSpPr>
            <a:spLocks noChangeArrowheads="1"/>
          </p:cNvSpPr>
          <p:nvPr/>
        </p:nvSpPr>
        <p:spPr bwMode="auto">
          <a:xfrm>
            <a:off x="538163" y="2622153"/>
            <a:ext cx="78200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lnSpc>
                <a:spcPct val="90000"/>
              </a:lnSpc>
              <a:spcBef>
                <a:spcPct val="0"/>
              </a:spcBef>
              <a:buClr>
                <a:srgbClr val="009999"/>
              </a:buClr>
            </a:pPr>
            <a:r>
              <a:rPr lang="en-US" altLang="en-US" sz="2600" b="1" dirty="0">
                <a:latin typeface="Arial" panose="020B0604020202020204" pitchFamily="34" charset="0"/>
                <a:cs typeface="Arial" panose="020B0604020202020204" pitchFamily="34" charset="0"/>
              </a:rPr>
              <a:t>Explanatory variable</a:t>
            </a:r>
            <a:r>
              <a:rPr lang="en-US" altLang="en-US" sz="2600" dirty="0">
                <a:latin typeface="Arial" panose="020B0604020202020204" pitchFamily="34" charset="0"/>
                <a:cs typeface="Arial" panose="020B0604020202020204" pitchFamily="34" charset="0"/>
              </a:rPr>
              <a:t>: whether or not the mother smoked during pregnancy</a:t>
            </a:r>
          </a:p>
          <a:p>
            <a:pPr marL="0" indent="0" eaLnBrk="1" hangingPunct="1">
              <a:lnSpc>
                <a:spcPct val="90000"/>
              </a:lnSpc>
              <a:spcBef>
                <a:spcPct val="0"/>
              </a:spcBef>
              <a:buClr>
                <a:srgbClr val="009999"/>
              </a:buClr>
              <a:buNone/>
            </a:pPr>
            <a:endParaRPr lang="en-US" altLang="en-US" sz="2600" dirty="0">
              <a:latin typeface="Arial" panose="020B0604020202020204" pitchFamily="34" charset="0"/>
              <a:cs typeface="Arial" panose="020B0604020202020204" pitchFamily="34" charset="0"/>
            </a:endParaRPr>
          </a:p>
          <a:p>
            <a:pPr eaLnBrk="1" hangingPunct="1">
              <a:lnSpc>
                <a:spcPct val="90000"/>
              </a:lnSpc>
              <a:spcBef>
                <a:spcPct val="0"/>
              </a:spcBef>
              <a:buClr>
                <a:srgbClr val="009999"/>
              </a:buClr>
            </a:pPr>
            <a:r>
              <a:rPr lang="en-US" altLang="en-US" sz="2600" b="1" dirty="0">
                <a:latin typeface="Arial" panose="020B0604020202020204" pitchFamily="34" charset="0"/>
                <a:cs typeface="Arial" panose="020B0604020202020204" pitchFamily="34" charset="0"/>
              </a:rPr>
              <a:t>Response variable</a:t>
            </a:r>
            <a:r>
              <a:rPr lang="en-US" altLang="en-US" sz="2600" dirty="0">
                <a:latin typeface="Arial" panose="020B0604020202020204" pitchFamily="34" charset="0"/>
                <a:cs typeface="Arial" panose="020B0604020202020204" pitchFamily="34" charset="0"/>
              </a:rPr>
              <a:t>: subsequent IQ of the child</a:t>
            </a:r>
          </a:p>
          <a:p>
            <a:pPr marL="0" indent="0" eaLnBrk="1" hangingPunct="1">
              <a:lnSpc>
                <a:spcPct val="90000"/>
              </a:lnSpc>
              <a:spcBef>
                <a:spcPct val="0"/>
              </a:spcBef>
              <a:buClr>
                <a:srgbClr val="009999"/>
              </a:buClr>
              <a:buNone/>
            </a:pPr>
            <a:endParaRPr lang="en-US" altLang="en-US" sz="2600" dirty="0">
              <a:latin typeface="Arial" panose="020B0604020202020204" pitchFamily="34" charset="0"/>
              <a:cs typeface="Arial" panose="020B0604020202020204" pitchFamily="34" charset="0"/>
            </a:endParaRPr>
          </a:p>
          <a:p>
            <a:pPr eaLnBrk="1" hangingPunct="1">
              <a:lnSpc>
                <a:spcPct val="90000"/>
              </a:lnSpc>
              <a:spcBef>
                <a:spcPct val="0"/>
              </a:spcBef>
              <a:buClr>
                <a:srgbClr val="009999"/>
              </a:buClr>
            </a:pPr>
            <a:r>
              <a:rPr lang="en-US" altLang="en-US" sz="2600" dirty="0">
                <a:latin typeface="Arial" panose="020B0604020202020204" pitchFamily="34" charset="0"/>
                <a:cs typeface="Arial" panose="020B0604020202020204" pitchFamily="34" charset="0"/>
              </a:rPr>
              <a:t>Women who smoke may also have poor nutrition, lower levels of education, or lower income.</a:t>
            </a:r>
          </a:p>
          <a:p>
            <a:pPr marL="0" indent="0" eaLnBrk="1" hangingPunct="1">
              <a:lnSpc>
                <a:spcPct val="90000"/>
              </a:lnSpc>
              <a:spcBef>
                <a:spcPct val="0"/>
              </a:spcBef>
              <a:buClr>
                <a:srgbClr val="009999"/>
              </a:buClr>
              <a:buNone/>
            </a:pPr>
            <a:endParaRPr lang="en-US" altLang="en-US" sz="2600" dirty="0">
              <a:latin typeface="Arial" panose="020B0604020202020204" pitchFamily="34" charset="0"/>
              <a:cs typeface="Arial" panose="020B0604020202020204" pitchFamily="34" charset="0"/>
            </a:endParaRPr>
          </a:p>
          <a:p>
            <a:pPr eaLnBrk="1" hangingPunct="1">
              <a:lnSpc>
                <a:spcPct val="90000"/>
              </a:lnSpc>
              <a:spcBef>
                <a:spcPct val="0"/>
              </a:spcBef>
              <a:buClr>
                <a:srgbClr val="009999"/>
              </a:buClr>
            </a:pPr>
            <a:r>
              <a:rPr lang="en-US" altLang="en-US" sz="2600" b="1" dirty="0">
                <a:latin typeface="Arial" panose="020B0604020202020204" pitchFamily="34" charset="0"/>
                <a:cs typeface="Arial" panose="020B0604020202020204" pitchFamily="34" charset="0"/>
              </a:rPr>
              <a:t>Possible Confounding Variables</a:t>
            </a:r>
            <a:r>
              <a:rPr lang="en-US" altLang="en-US" sz="2600" dirty="0">
                <a:latin typeface="Arial" panose="020B0604020202020204" pitchFamily="34" charset="0"/>
                <a:cs typeface="Arial" panose="020B0604020202020204" pitchFamily="34" charset="0"/>
              </a:rPr>
              <a:t>:  Mother</a:t>
            </a:r>
            <a:r>
              <a:rPr lang="ja-JP" altLang="en-US" sz="2600">
                <a:latin typeface="Arial" panose="020B0604020202020204" pitchFamily="34" charset="0"/>
                <a:cs typeface="Arial" panose="020B0604020202020204" pitchFamily="34" charset="0"/>
              </a:rPr>
              <a:t>’</a:t>
            </a:r>
            <a:r>
              <a:rPr lang="en-US" altLang="ja-JP" sz="2600" dirty="0">
                <a:latin typeface="Arial" panose="020B0604020202020204" pitchFamily="34" charset="0"/>
                <a:cs typeface="Arial" panose="020B0604020202020204" pitchFamily="34" charset="0"/>
              </a:rPr>
              <a:t>s nutrition, education, and income.</a:t>
            </a:r>
            <a:endParaRPr lang="en-US" altLang="en-US" sz="2600" dirty="0">
              <a:latin typeface="Arial" panose="020B0604020202020204" pitchFamily="34" charset="0"/>
              <a:cs typeface="Arial" panose="020B0604020202020204" pitchFamily="34" charset="0"/>
            </a:endParaRPr>
          </a:p>
        </p:txBody>
      </p:sp>
      <p:sp>
        <p:nvSpPr>
          <p:cNvPr id="13" name="Rectangle 2">
            <a:extLst>
              <a:ext uri="{FF2B5EF4-FFF2-40B4-BE49-F238E27FC236}">
                <a16:creationId xmlns:a16="http://schemas.microsoft.com/office/drawing/2014/main" id="{DCF4CF2D-5AD5-9D47-AC84-0728E30E8E8E}"/>
              </a:ext>
            </a:extLst>
          </p:cNvPr>
          <p:cNvSpPr>
            <a:spLocks noGrp="1" noChangeArrowheads="1"/>
          </p:cNvSpPr>
          <p:nvPr>
            <p:ph type="title"/>
          </p:nvPr>
        </p:nvSpPr>
        <p:spPr>
          <a:xfrm>
            <a:off x="585788" y="189446"/>
            <a:ext cx="7772400" cy="1219200"/>
          </a:xfrm>
        </p:spPr>
        <p:txBody>
          <a:bodyPr/>
          <a:lstStyle/>
          <a:p>
            <a:pPr eaLnBrk="1" hangingPunct="1"/>
            <a:r>
              <a:rPr lang="en-US" altLang="en-US" dirty="0">
                <a:latin typeface="Gill Sans" charset="0"/>
                <a:ea typeface="ＭＳ Ｐゴシック" pitchFamily="34" charset="-128"/>
              </a:rPr>
              <a:t>Confounding - example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6145</TotalTime>
  <Words>2189</Words>
  <Application>Microsoft Macintosh PowerPoint</Application>
  <PresentationFormat>On-screen Show (4:3)</PresentationFormat>
  <Paragraphs>183</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Constantia</vt:lpstr>
      <vt:lpstr>Constantia (Body)</vt:lpstr>
      <vt:lpstr>Gill Sans</vt:lpstr>
      <vt:lpstr>Times New Roman</vt:lpstr>
      <vt:lpstr>Wingdings 2</vt:lpstr>
      <vt:lpstr>Flow</vt:lpstr>
      <vt:lpstr>The Basic Practice of Statistics Ninth Edition David S. Moore  William I. Notz </vt:lpstr>
      <vt:lpstr>In Chapter 9, we cover …</vt:lpstr>
      <vt:lpstr>Recalling: explanatory variable versus response variable</vt:lpstr>
      <vt:lpstr>PowerPoint Presentation</vt:lpstr>
      <vt:lpstr>PowerPoint Presentation</vt:lpstr>
      <vt:lpstr>PowerPoint Presentation</vt:lpstr>
      <vt:lpstr>Observational study versus experiment</vt:lpstr>
      <vt:lpstr>Confounding</vt:lpstr>
      <vt:lpstr>Confounding - example</vt:lpstr>
      <vt:lpstr>Subjects, factors, and treatments</vt:lpstr>
      <vt:lpstr>How to experiment badly (1of 3)</vt:lpstr>
      <vt:lpstr>PowerPoint Presentation</vt:lpstr>
      <vt:lpstr>How to experiment badly (3 of 3)</vt:lpstr>
      <vt:lpstr>Randomized comparative experiments (1 of 2)</vt:lpstr>
      <vt:lpstr>Randomized comparative experiments (2 of 2)</vt:lpstr>
      <vt:lpstr>The logic of randomized comparative experiments (1 of 2)</vt:lpstr>
      <vt:lpstr>The logic of randomized comparative experiments (2 of 2)</vt:lpstr>
      <vt:lpstr>Cautions about experimentation</vt:lpstr>
      <vt:lpstr>PowerPoint Presentation</vt:lpstr>
      <vt:lpstr>PowerPoint Presentation</vt:lpstr>
      <vt:lpstr>Matched pairs</vt:lpstr>
      <vt:lpstr>Block design</vt:lpstr>
      <vt:lpstr>Block design—illustration Example 9.10 – women and men respond differently to advertising </vt:lpstr>
      <vt:lpstr>PowerPoint Presentation</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Getting Started</dc:title>
  <dc:creator>drmark.gebert@gmail.com</dc:creator>
  <cp:lastModifiedBy>Camila Pedroso Estevam de Souza</cp:lastModifiedBy>
  <cp:revision>275</cp:revision>
  <dcterms:created xsi:type="dcterms:W3CDTF">2014-09-12T19:00:53Z</dcterms:created>
  <dcterms:modified xsi:type="dcterms:W3CDTF">2021-11-07T17:04:25Z</dcterms:modified>
</cp:coreProperties>
</file>