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03" r:id="rId1"/>
  </p:sldMasterIdLst>
  <p:notesMasterIdLst>
    <p:notesMasterId r:id="rId26"/>
  </p:notesMasterIdLst>
  <p:sldIdLst>
    <p:sldId id="306" r:id="rId2"/>
    <p:sldId id="258" r:id="rId3"/>
    <p:sldId id="294" r:id="rId4"/>
    <p:sldId id="308" r:id="rId5"/>
    <p:sldId id="295" r:id="rId6"/>
    <p:sldId id="296" r:id="rId7"/>
    <p:sldId id="297" r:id="rId8"/>
    <p:sldId id="309" r:id="rId9"/>
    <p:sldId id="262" r:id="rId10"/>
    <p:sldId id="310" r:id="rId11"/>
    <p:sldId id="298" r:id="rId12"/>
    <p:sldId id="301" r:id="rId13"/>
    <p:sldId id="302" r:id="rId14"/>
    <p:sldId id="311" r:id="rId15"/>
    <p:sldId id="303" r:id="rId16"/>
    <p:sldId id="312" r:id="rId17"/>
    <p:sldId id="299" r:id="rId18"/>
    <p:sldId id="313" r:id="rId19"/>
    <p:sldId id="291" r:id="rId20"/>
    <p:sldId id="307" r:id="rId21"/>
    <p:sldId id="304" r:id="rId22"/>
    <p:sldId id="300" r:id="rId23"/>
    <p:sldId id="305" r:id="rId24"/>
    <p:sldId id="314" r:id="rId2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an Templeton" initials="JT" lastIdx="1" clrIdx="0">
    <p:extLst>
      <p:ext uri="{19B8F6BF-5375-455C-9EA6-DF929625EA0E}">
        <p15:presenceInfo xmlns:p15="http://schemas.microsoft.com/office/powerpoint/2012/main" userId="5464186e2345be01" providerId="Windows Live"/>
      </p:ext>
    </p:extLst>
  </p:cmAuthor>
  <p:cmAuthor id="2" name="Newton, Andy" initials="NA" lastIdx="2" clrIdx="1">
    <p:extLst>
      <p:ext uri="{19B8F6BF-5375-455C-9EA6-DF929625EA0E}">
        <p15:presenceInfo xmlns:p15="http://schemas.microsoft.com/office/powerpoint/2012/main" userId="S-1-5-21-4250845945-3731851581-3800177176-49714" providerId="AD"/>
      </p:ext>
    </p:extLst>
  </p:cmAuthor>
  <p:cmAuthor id="3" name="Connie" initials="C" lastIdx="1" clrIdx="2">
    <p:extLst>
      <p:ext uri="{19B8F6BF-5375-455C-9EA6-DF929625EA0E}">
        <p15:presenceInfo xmlns:p15="http://schemas.microsoft.com/office/powerpoint/2012/main" userId="9ff5298ed15b64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0000"/>
    <a:srgbClr val="3D4818"/>
    <a:srgbClr val="3A4517"/>
    <a:srgbClr val="993300"/>
    <a:srgbClr val="FEF0CB"/>
    <a:srgbClr val="EEEFD6"/>
    <a:srgbClr val="DF584A"/>
    <a:srgbClr val="F7B3BA"/>
    <a:srgbClr val="FFD7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05" autoAdjust="0"/>
    <p:restoredTop sz="89140" autoAdjust="0"/>
  </p:normalViewPr>
  <p:slideViewPr>
    <p:cSldViewPr snapToGrid="0" snapToObjects="1">
      <p:cViewPr varScale="1">
        <p:scale>
          <a:sx n="102" d="100"/>
          <a:sy n="102" d="100"/>
        </p:scale>
        <p:origin x="1792" y="16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ila Pedroso Estevam de Souza" userId="b5660281-9870-4af8-b8fa-bccfe862bd76" providerId="ADAL" clId="{314805F5-6479-444D-984C-ED8721E17C9A}"/>
    <pc:docChg chg="modSld">
      <pc:chgData name="Camila Pedroso Estevam de Souza" userId="b5660281-9870-4af8-b8fa-bccfe862bd76" providerId="ADAL" clId="{314805F5-6479-444D-984C-ED8721E17C9A}" dt="2021-11-20T03:08:31.933" v="17" actId="5793"/>
      <pc:docMkLst>
        <pc:docMk/>
      </pc:docMkLst>
      <pc:sldChg chg="modNotesTx">
        <pc:chgData name="Camila Pedroso Estevam de Souza" userId="b5660281-9870-4af8-b8fa-bccfe862bd76" providerId="ADAL" clId="{314805F5-6479-444D-984C-ED8721E17C9A}" dt="2021-11-20T03:05:27.550" v="11" actId="20577"/>
        <pc:sldMkLst>
          <pc:docMk/>
          <pc:sldMk cId="0" sldId="291"/>
        </pc:sldMkLst>
      </pc:sldChg>
      <pc:sldChg chg="modTransition">
        <pc:chgData name="Camila Pedroso Estevam de Souza" userId="b5660281-9870-4af8-b8fa-bccfe862bd76" providerId="ADAL" clId="{314805F5-6479-444D-984C-ED8721E17C9A}" dt="2021-11-20T03:06:51.019" v="13"/>
        <pc:sldMkLst>
          <pc:docMk/>
          <pc:sldMk cId="391214029" sldId="300"/>
        </pc:sldMkLst>
      </pc:sldChg>
      <pc:sldChg chg="modTransition">
        <pc:chgData name="Camila Pedroso Estevam de Souza" userId="b5660281-9870-4af8-b8fa-bccfe862bd76" providerId="ADAL" clId="{314805F5-6479-444D-984C-ED8721E17C9A}" dt="2021-11-20T03:05:15.416" v="0"/>
        <pc:sldMkLst>
          <pc:docMk/>
          <pc:sldMk cId="729858771" sldId="303"/>
        </pc:sldMkLst>
      </pc:sldChg>
      <pc:sldChg chg="modTransition">
        <pc:chgData name="Camila Pedroso Estevam de Souza" userId="b5660281-9870-4af8-b8fa-bccfe862bd76" providerId="ADAL" clId="{314805F5-6479-444D-984C-ED8721E17C9A}" dt="2021-11-20T03:06:49.152" v="12"/>
        <pc:sldMkLst>
          <pc:docMk/>
          <pc:sldMk cId="1227908847" sldId="304"/>
        </pc:sldMkLst>
      </pc:sldChg>
      <pc:sldChg chg="modSp mod">
        <pc:chgData name="Camila Pedroso Estevam de Souza" userId="b5660281-9870-4af8-b8fa-bccfe862bd76" providerId="ADAL" clId="{314805F5-6479-444D-984C-ED8721E17C9A}" dt="2021-11-20T03:08:31.933" v="17" actId="5793"/>
        <pc:sldMkLst>
          <pc:docMk/>
          <pc:sldMk cId="1276113453" sldId="314"/>
        </pc:sldMkLst>
        <pc:spChg chg="mod">
          <ac:chgData name="Camila Pedroso Estevam de Souza" userId="b5660281-9870-4af8-b8fa-bccfe862bd76" providerId="ADAL" clId="{314805F5-6479-444D-984C-ED8721E17C9A}" dt="2021-11-20T03:08:05.418" v="16" actId="20577"/>
          <ac:spMkLst>
            <pc:docMk/>
            <pc:sldMk cId="1276113453" sldId="314"/>
            <ac:spMk id="2" creationId="{1977A812-A498-EE44-AA59-D67A6797798A}"/>
          </ac:spMkLst>
        </pc:spChg>
        <pc:spChg chg="mod">
          <ac:chgData name="Camila Pedroso Estevam de Souza" userId="b5660281-9870-4af8-b8fa-bccfe862bd76" providerId="ADAL" clId="{314805F5-6479-444D-984C-ED8721E17C9A}" dt="2021-11-20T03:08:31.933" v="17" actId="5793"/>
          <ac:spMkLst>
            <pc:docMk/>
            <pc:sldMk cId="1276113453" sldId="314"/>
            <ac:spMk id="3" creationId="{5F265054-7035-614D-8D29-E3C902A7B651}"/>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15D4875E-38F4-4179-ABE6-A73D1CA59471}" type="datetime1">
              <a:rPr lang="en-US" altLang="en-US"/>
              <a:pPr/>
              <a:t>11/19/21</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0C7C5E67-4826-4461-BB07-E9E6F5D7040A}" type="slidenum">
              <a:rPr lang="en-US" altLang="en-US"/>
              <a:pPr/>
              <a:t>‹#›</a:t>
            </a:fld>
            <a:endParaRPr lang="en-US" altLang="en-US"/>
          </a:p>
        </p:txBody>
      </p:sp>
    </p:spTree>
    <p:extLst>
      <p:ext uri="{BB962C8B-B14F-4D97-AF65-F5344CB8AC3E}">
        <p14:creationId xmlns:p14="http://schemas.microsoft.com/office/powerpoint/2010/main" val="3932906035"/>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endParaRPr lang="en-US" dirty="0">
              <a:ea typeface="ＭＳ Ｐゴシック" pitchFamily="34" charset="-128"/>
            </a:endParaRPr>
          </a:p>
        </p:txBody>
      </p:sp>
      <p:sp>
        <p:nvSpPr>
          <p:cNvPr id="4" name="Slide Number Placeholder 3"/>
          <p:cNvSpPr>
            <a:spLocks noGrp="1"/>
          </p:cNvSpPr>
          <p:nvPr>
            <p:ph type="sldNum" sz="quarter" idx="5"/>
          </p:nvPr>
        </p:nvSpPr>
        <p:spPr/>
        <p:txBody>
          <a:bodyPr/>
          <a:lstStyle/>
          <a:p>
            <a:fld id="{77005B84-EFC2-4FBC-92CC-9968AC703331}" type="slidenum">
              <a:rPr lang="en-US" smtClean="0"/>
              <a:pPr/>
              <a:t>1</a:t>
            </a:fld>
            <a:endParaRPr lang="en-US"/>
          </a:p>
        </p:txBody>
      </p:sp>
    </p:spTree>
    <p:extLst>
      <p:ext uri="{BB962C8B-B14F-4D97-AF65-F5344CB8AC3E}">
        <p14:creationId xmlns:p14="http://schemas.microsoft.com/office/powerpoint/2010/main" val="580857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7C5E67-4826-4461-BB07-E9E6F5D7040A}" type="slidenum">
              <a:rPr lang="en-US" altLang="en-US" smtClean="0"/>
              <a:pPr/>
              <a:t>3</a:t>
            </a:fld>
            <a:endParaRPr lang="en-US" altLang="en-US"/>
          </a:p>
        </p:txBody>
      </p:sp>
    </p:spTree>
    <p:extLst>
      <p:ext uri="{BB962C8B-B14F-4D97-AF65-F5344CB8AC3E}">
        <p14:creationId xmlns:p14="http://schemas.microsoft.com/office/powerpoint/2010/main" val="2587873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7C5E67-4826-4461-BB07-E9E6F5D7040A}" type="slidenum">
              <a:rPr lang="en-US" altLang="en-US" smtClean="0"/>
              <a:pPr/>
              <a:t>4</a:t>
            </a:fld>
            <a:endParaRPr lang="en-US" altLang="en-US"/>
          </a:p>
        </p:txBody>
      </p:sp>
    </p:spTree>
    <p:extLst>
      <p:ext uri="{BB962C8B-B14F-4D97-AF65-F5344CB8AC3E}">
        <p14:creationId xmlns:p14="http://schemas.microsoft.com/office/powerpoint/2010/main" val="3679328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7C5E67-4826-4461-BB07-E9E6F5D7040A}" type="slidenum">
              <a:rPr lang="en-US" altLang="en-US" smtClean="0"/>
              <a:pPr/>
              <a:t>11</a:t>
            </a:fld>
            <a:endParaRPr lang="en-US" altLang="en-US"/>
          </a:p>
        </p:txBody>
      </p:sp>
    </p:spTree>
    <p:extLst>
      <p:ext uri="{BB962C8B-B14F-4D97-AF65-F5344CB8AC3E}">
        <p14:creationId xmlns:p14="http://schemas.microsoft.com/office/powerpoint/2010/main" val="4230026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7C5E67-4826-4461-BB07-E9E6F5D7040A}" type="slidenum">
              <a:rPr lang="en-US" altLang="en-US" smtClean="0"/>
              <a:pPr/>
              <a:t>12</a:t>
            </a:fld>
            <a:endParaRPr lang="en-US" altLang="en-US"/>
          </a:p>
        </p:txBody>
      </p:sp>
    </p:spTree>
    <p:extLst>
      <p:ext uri="{BB962C8B-B14F-4D97-AF65-F5344CB8AC3E}">
        <p14:creationId xmlns:p14="http://schemas.microsoft.com/office/powerpoint/2010/main" val="1686427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7C5E67-4826-4461-BB07-E9E6F5D7040A}" type="slidenum">
              <a:rPr lang="en-US" altLang="en-US" smtClean="0"/>
              <a:pPr/>
              <a:t>19</a:t>
            </a:fld>
            <a:endParaRPr lang="en-US" altLang="en-US"/>
          </a:p>
        </p:txBody>
      </p:sp>
    </p:spTree>
    <p:extLst>
      <p:ext uri="{BB962C8B-B14F-4D97-AF65-F5344CB8AC3E}">
        <p14:creationId xmlns:p14="http://schemas.microsoft.com/office/powerpoint/2010/main" val="2487503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21BF8235-5881-4A0D-A1B8-30AF4A6204E7}" type="datetime1">
              <a:rPr lang="en-US" altLang="en-US" smtClean="0"/>
              <a:pPr/>
              <a:t>11/19/21</a:t>
            </a:fld>
            <a:endParaRPr lang="en-US" alt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fld id="{67D33C8D-2AE9-424E-B904-3921B59563CB}" type="slidenum">
              <a:rPr lang="en-US" altLang="en-US" smtClean="0"/>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84B4ADD-F490-4BD3-9C71-70ACEDC257DD}" type="datetime1">
              <a:rPr lang="en-US" altLang="en-US" smtClean="0"/>
              <a:pPr/>
              <a:t>11/19/21</a:t>
            </a:fld>
            <a:endParaRPr lang="en-US" alt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A0E83D9-5BF6-4B9E-9724-7E12A04C7C86}"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75A7D84-FF30-4D17-B7C9-C07F9A709131}" type="datetime1">
              <a:rPr lang="en-US" altLang="en-US" smtClean="0"/>
              <a:pPr/>
              <a:t>11/19/21</a:t>
            </a:fld>
            <a:endParaRPr lang="en-US" alt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1EC5F2B-E495-4A2A-B769-D19875CBF6B4}" type="slidenum">
              <a:rPr lang="en-US" altLang="en-US" smtClean="0"/>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a:t>Click to edit Master title style</a:t>
            </a:r>
          </a:p>
        </p:txBody>
      </p:sp>
      <p:sp>
        <p:nvSpPr>
          <p:cNvPr id="3" name="Text Placeholder 2"/>
          <p:cNvSpPr>
            <a:spLocks noGrp="1"/>
          </p:cNvSpPr>
          <p:nvPr>
            <p:ph type="body" sz="half" idx="1"/>
          </p:nvPr>
        </p:nvSpPr>
        <p:spPr>
          <a:xfrm>
            <a:off x="6858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714500"/>
            <a:ext cx="3810000" cy="200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67150"/>
            <a:ext cx="3810000" cy="200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85800" y="6248400"/>
            <a:ext cx="1905000" cy="457200"/>
          </a:xfrm>
        </p:spPr>
        <p:txBody>
          <a:bodyPr/>
          <a:lstStyle>
            <a:lvl1pPr fontAlgn="auto">
              <a:spcBef>
                <a:spcPts val="0"/>
              </a:spcBef>
              <a:spcAft>
                <a:spcPts val="0"/>
              </a:spcAft>
              <a:defRPr>
                <a:latin typeface="+mn-lt"/>
                <a:ea typeface="+mn-ea"/>
                <a:cs typeface="+mn-cs"/>
              </a:defRPr>
            </a:lvl1pPr>
          </a:lstStyle>
          <a:p>
            <a:pPr>
              <a:defRPr/>
            </a:pPr>
            <a:r>
              <a:rPr lang="en-US"/>
              <a:t>BPS - 5th Ed.</a:t>
            </a:r>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pPr>
              <a:defRPr/>
            </a:pPr>
            <a:r>
              <a:rPr lang="en-US"/>
              <a:t>Chapter 5</a:t>
            </a:r>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F2A389B3-4C60-468E-9B99-A0C35B797E5D}" type="slidenum">
              <a:rPr lang="en-US" altLang="en-US"/>
              <a:pPr/>
              <a:t>‹#›</a:t>
            </a:fld>
            <a:endParaRPr lang="en-US" altLang="en-US"/>
          </a:p>
        </p:txBody>
      </p:sp>
    </p:spTree>
    <p:extLst>
      <p:ext uri="{BB962C8B-B14F-4D97-AF65-F5344CB8AC3E}">
        <p14:creationId xmlns:p14="http://schemas.microsoft.com/office/powerpoint/2010/main" val="1839970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a:t>Click to edit Master title style</a:t>
            </a:r>
          </a:p>
        </p:txBody>
      </p:sp>
      <p:sp>
        <p:nvSpPr>
          <p:cNvPr id="3" name="Text Placeholder 2"/>
          <p:cNvSpPr>
            <a:spLocks noGrp="1"/>
          </p:cNvSpPr>
          <p:nvPr>
            <p:ph type="body" sz="half" idx="1"/>
          </p:nvPr>
        </p:nvSpPr>
        <p:spPr>
          <a:xfrm>
            <a:off x="6858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fontAlgn="auto">
              <a:spcBef>
                <a:spcPts val="0"/>
              </a:spcBef>
              <a:spcAft>
                <a:spcPts val="0"/>
              </a:spcAft>
              <a:defRPr>
                <a:latin typeface="+mn-lt"/>
                <a:ea typeface="+mn-ea"/>
                <a:cs typeface="+mn-cs"/>
              </a:defRPr>
            </a:lvl1pPr>
          </a:lstStyle>
          <a:p>
            <a:pPr>
              <a:defRPr/>
            </a:pPr>
            <a:r>
              <a:rPr lang="en-US"/>
              <a:t>BPS - 5th Ed.</a:t>
            </a:r>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US"/>
              <a:t>Chapter 5</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E73651BA-73BA-4068-A50E-6C9A1C56AAD7}" type="slidenum">
              <a:rPr lang="en-US" altLang="en-US"/>
              <a:pPr/>
              <a:t>‹#›</a:t>
            </a:fld>
            <a:endParaRPr lang="en-US" altLang="en-US"/>
          </a:p>
        </p:txBody>
      </p:sp>
    </p:spTree>
    <p:extLst>
      <p:ext uri="{BB962C8B-B14F-4D97-AF65-F5344CB8AC3E}">
        <p14:creationId xmlns:p14="http://schemas.microsoft.com/office/powerpoint/2010/main" val="3845613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606A8C-29D8-405C-96EA-F81C0C186CE4}" type="datetime1">
              <a:rPr lang="en-US" altLang="en-US" smtClean="0"/>
              <a:pPr/>
              <a:t>11/19/21</a:t>
            </a:fld>
            <a:endParaRPr lang="en-US" alt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F601AC72-8303-4DBB-A7F5-890B1154B5C0}"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5857349-FA4C-49F8-95DD-3922D216E822}" type="datetime1">
              <a:rPr lang="en-US" altLang="en-US" smtClean="0"/>
              <a:pPr/>
              <a:t>11/19/21</a:t>
            </a:fld>
            <a:endParaRPr lang="en-US" alt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F78D2C0C-95BF-4227-897B-A2001DA514FF}" type="slidenum">
              <a:rPr lang="en-US" altLang="en-US" smtClean="0"/>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7AE7790-5CDE-458D-AD74-C77CB3667944}" type="datetime1">
              <a:rPr lang="en-US" altLang="en-US" smtClean="0"/>
              <a:pPr/>
              <a:t>11/19/21</a:t>
            </a:fld>
            <a:endParaRPr lang="en-US" alt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94FCB66D-A6BB-462B-9831-F820B34CAA84}"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0AAE74A-00CA-4A92-90D0-843233CCBAF5}" type="datetime1">
              <a:rPr lang="en-US" altLang="en-US" smtClean="0"/>
              <a:pPr/>
              <a:t>11/19/21</a:t>
            </a:fld>
            <a:endParaRPr lang="en-US" alt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2719F241-2C59-4EDE-82CF-147613CE04C8}" type="slidenum">
              <a:rPr lang="en-US" altLang="en-US" smtClean="0"/>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B14B0CE-B775-4270-B421-A9A9E04E067C}" type="datetime1">
              <a:rPr lang="en-US" altLang="en-US" smtClean="0"/>
              <a:pPr/>
              <a:t>11/19/21</a:t>
            </a:fld>
            <a:endParaRPr lang="en-US" alt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1C2F8F25-AF29-455A-9358-B7DC6EDE6AAE}"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E9F9D5-5B4C-4140-A27F-C381F7F3AC1F}" type="datetime1">
              <a:rPr lang="en-US" altLang="en-US" smtClean="0"/>
              <a:pPr/>
              <a:t>11/19/21</a:t>
            </a:fld>
            <a:endParaRPr lang="en-US" alt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D793DCA1-DD8E-4B0A-8C23-98BC46F24517}"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32ED32C-9FC7-4166-A668-B60A5014E05F}" type="datetime1">
              <a:rPr lang="en-US" altLang="en-US" smtClean="0"/>
              <a:pPr/>
              <a:t>11/19/21</a:t>
            </a:fld>
            <a:endParaRPr lang="en-US" alt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44B55191-A5AE-4A23-8584-EB334F6FC81E}" type="slidenum">
              <a:rPr lang="en-US" altLang="en-US" smtClean="0"/>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185768E-CEC7-4CA8-A575-01F753C1EC5D}" type="datetime1">
              <a:rPr lang="en-US" altLang="en-US" smtClean="0"/>
              <a:pPr/>
              <a:t>11/19/21</a:t>
            </a:fld>
            <a:endParaRPr lang="en-US" alt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7970055-701E-4D1F-9740-386005FAC7EB}" type="slidenum">
              <a:rPr lang="en-US" altLang="en-US" smtClean="0"/>
              <a:pPr/>
              <a:t>‹#›</a:t>
            </a:fld>
            <a:endParaRPr lang="en-US"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F7B27F9-E293-4FCA-9A07-27C49BF20ABC}" type="datetime1">
              <a:rPr lang="en-US" altLang="en-US" smtClean="0"/>
              <a:pPr/>
              <a:t>11/19/21</a:t>
            </a:fld>
            <a:endParaRPr lang="en-US"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DE1F999-2368-432B-BA68-A061B79D5D45}" type="slidenum">
              <a:rPr lang="en-US" altLang="en-US" smtClean="0"/>
              <a:pPr/>
              <a:t>‹#›</a:t>
            </a:fld>
            <a:endParaRPr lang="en-US"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104" r:id="rId1"/>
    <p:sldLayoutId id="2147484105" r:id="rId2"/>
    <p:sldLayoutId id="2147484106" r:id="rId3"/>
    <p:sldLayoutId id="2147484107" r:id="rId4"/>
    <p:sldLayoutId id="2147484108" r:id="rId5"/>
    <p:sldLayoutId id="2147484109" r:id="rId6"/>
    <p:sldLayoutId id="2147484110" r:id="rId7"/>
    <p:sldLayoutId id="2147484111" r:id="rId8"/>
    <p:sldLayoutId id="2147484112" r:id="rId9"/>
    <p:sldLayoutId id="2147484113" r:id="rId10"/>
    <p:sldLayoutId id="2147484114" r:id="rId11"/>
    <p:sldLayoutId id="2147484115" r:id="rId12"/>
    <p:sldLayoutId id="2147484116" r:id="rId13"/>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8.w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3E4D-FE90-419E-A2D2-62CFEEBEFC31}"/>
              </a:ext>
            </a:extLst>
          </p:cNvPr>
          <p:cNvSpPr>
            <a:spLocks noGrp="1"/>
          </p:cNvSpPr>
          <p:nvPr>
            <p:ph type="ctrTitle"/>
          </p:nvPr>
        </p:nvSpPr>
        <p:spPr>
          <a:xfrm>
            <a:off x="530351" y="1015999"/>
            <a:ext cx="7956423" cy="2692401"/>
          </a:xfrm>
        </p:spPr>
        <p:txBody>
          <a:bodyPr>
            <a:noAutofit/>
          </a:bodyPr>
          <a:lstStyle/>
          <a:p>
            <a:pPr algn="ctr"/>
            <a:r>
              <a:rPr lang="en-US" sz="5000" b="0" dirty="0">
                <a:solidFill>
                  <a:schemeClr val="tx1"/>
                </a:solidFill>
                <a:effectLst/>
                <a:latin typeface="+mn-lt"/>
                <a:ea typeface="Garamond"/>
                <a:cs typeface="Arial" panose="020B0604020202020204" pitchFamily="34" charset="0"/>
                <a:sym typeface="Garamond"/>
              </a:rPr>
              <a:t>The Basic Practice of Statistics</a:t>
            </a:r>
            <a:br>
              <a:rPr lang="en-US" sz="5000" b="0" dirty="0">
                <a:solidFill>
                  <a:schemeClr val="tx1"/>
                </a:solidFill>
                <a:effectLst/>
                <a:latin typeface="+mn-lt"/>
                <a:ea typeface="Garamond"/>
                <a:cs typeface="Arial" panose="020B0604020202020204" pitchFamily="34" charset="0"/>
                <a:sym typeface="Garamond"/>
              </a:rPr>
            </a:br>
            <a:r>
              <a:rPr lang="en-US" sz="5000" b="0" dirty="0">
                <a:solidFill>
                  <a:schemeClr val="tx1"/>
                </a:solidFill>
                <a:effectLst/>
                <a:latin typeface="+mn-lt"/>
                <a:ea typeface="Garamond"/>
                <a:cs typeface="Arial" panose="020B0604020202020204" pitchFamily="34" charset="0"/>
                <a:sym typeface="Garamond"/>
              </a:rPr>
              <a:t>Ninth Edition</a:t>
            </a:r>
            <a:br>
              <a:rPr lang="en-US" sz="5000" dirty="0">
                <a:latin typeface="+mn-lt"/>
                <a:ea typeface="Garamond"/>
                <a:cs typeface="Garamond"/>
                <a:sym typeface="Garamond"/>
              </a:rPr>
            </a:br>
            <a:r>
              <a:rPr lang="en-US" sz="3500" b="0" dirty="0">
                <a:solidFill>
                  <a:schemeClr val="tx1"/>
                </a:solidFill>
                <a:effectLst>
                  <a:outerShdw blurRad="38100" dist="38100" dir="2700000" algn="tl">
                    <a:srgbClr val="000000">
                      <a:alpha val="43137"/>
                    </a:srgbClr>
                  </a:outerShdw>
                </a:effectLst>
                <a:latin typeface="+mn-lt"/>
                <a:ea typeface="Garamond"/>
                <a:cs typeface="Arial" panose="020B0604020202020204" pitchFamily="34" charset="0"/>
                <a:sym typeface="Garamond"/>
              </a:rPr>
              <a:t>David S. Moore		William I. </a:t>
            </a:r>
            <a:r>
              <a:rPr lang="en-US" sz="3500" b="0" dirty="0" err="1">
                <a:solidFill>
                  <a:schemeClr val="tx1"/>
                </a:solidFill>
                <a:effectLst>
                  <a:outerShdw blurRad="38100" dist="38100" dir="2700000" algn="tl">
                    <a:srgbClr val="000000">
                      <a:alpha val="43137"/>
                    </a:srgbClr>
                  </a:outerShdw>
                </a:effectLst>
                <a:latin typeface="+mn-lt"/>
                <a:ea typeface="Garamond"/>
                <a:cs typeface="Arial" panose="020B0604020202020204" pitchFamily="34" charset="0"/>
                <a:sym typeface="Garamond"/>
              </a:rPr>
              <a:t>Notz</a:t>
            </a:r>
            <a:r>
              <a:rPr lang="en-US" sz="3500" b="0" dirty="0">
                <a:solidFill>
                  <a:schemeClr val="tx1"/>
                </a:solidFill>
                <a:effectLst>
                  <a:outerShdw blurRad="38100" dist="38100" dir="2700000" algn="tl">
                    <a:srgbClr val="000000">
                      <a:alpha val="43137"/>
                    </a:srgbClr>
                  </a:outerShdw>
                </a:effectLst>
                <a:latin typeface="+mn-lt"/>
                <a:ea typeface="Garamond"/>
                <a:cs typeface="Arial" panose="020B0604020202020204" pitchFamily="34" charset="0"/>
                <a:sym typeface="Garamond"/>
              </a:rPr>
              <a:t> </a:t>
            </a:r>
            <a:endParaRPr lang="en-AU" sz="3500" b="0" dirty="0">
              <a:solidFill>
                <a:schemeClr val="tx1"/>
              </a:solidFill>
              <a:effectLst>
                <a:outerShdw blurRad="38100" dist="38100" dir="2700000" algn="tl">
                  <a:srgbClr val="000000">
                    <a:alpha val="43137"/>
                  </a:srgbClr>
                </a:outerShdw>
              </a:effectLst>
              <a:latin typeface="+mn-lt"/>
              <a:cs typeface="Arial" panose="020B0604020202020204" pitchFamily="34" charset="0"/>
            </a:endParaRPr>
          </a:p>
        </p:txBody>
      </p:sp>
      <p:sp>
        <p:nvSpPr>
          <p:cNvPr id="5" name="Subtitle 4">
            <a:extLst>
              <a:ext uri="{FF2B5EF4-FFF2-40B4-BE49-F238E27FC236}">
                <a16:creationId xmlns:a16="http://schemas.microsoft.com/office/drawing/2014/main" id="{D1202B21-A31C-412A-929E-65FCF60356E8}"/>
              </a:ext>
            </a:extLst>
          </p:cNvPr>
          <p:cNvSpPr>
            <a:spLocks noGrp="1"/>
          </p:cNvSpPr>
          <p:nvPr>
            <p:ph type="subTitle" idx="1"/>
          </p:nvPr>
        </p:nvSpPr>
        <p:spPr>
          <a:xfrm>
            <a:off x="533400" y="4089400"/>
            <a:ext cx="7854696" cy="1752600"/>
          </a:xfrm>
        </p:spPr>
        <p:txBody>
          <a:bodyPr>
            <a:normAutofit fontScale="92500" lnSpcReduction="10000"/>
          </a:bodyPr>
          <a:lstStyle/>
          <a:p>
            <a:pPr lvl="0" algn="ctr">
              <a:spcBef>
                <a:spcPts val="0"/>
              </a:spcBef>
              <a:buSzPts val="1300"/>
            </a:pPr>
            <a:r>
              <a:rPr lang="en-US" sz="3000" dirty="0">
                <a:latin typeface="Constantia (Body)"/>
                <a:cs typeface="Arial" panose="020B0604020202020204" pitchFamily="34" charset="0"/>
              </a:rPr>
              <a:t>Chapter 15</a:t>
            </a:r>
          </a:p>
          <a:p>
            <a:pPr lvl="0" algn="ctr">
              <a:spcBef>
                <a:spcPts val="0"/>
              </a:spcBef>
              <a:buSzPts val="1300"/>
            </a:pPr>
            <a:r>
              <a:rPr lang="en-US" sz="3000" dirty="0"/>
              <a:t>Sampling Distributions</a:t>
            </a:r>
          </a:p>
          <a:p>
            <a:pPr lvl="0" algn="ctr">
              <a:spcBef>
                <a:spcPts val="0"/>
              </a:spcBef>
              <a:buSzPts val="1300"/>
            </a:pPr>
            <a:endParaRPr lang="en-US" sz="3000" dirty="0">
              <a:latin typeface="Constantia (Body)"/>
              <a:cs typeface="Arial" panose="020B0604020202020204" pitchFamily="34" charset="0"/>
            </a:endParaRPr>
          </a:p>
          <a:p>
            <a:pPr lvl="0" algn="ctr">
              <a:spcBef>
                <a:spcPts val="0"/>
              </a:spcBef>
              <a:buSzPts val="1300"/>
            </a:pPr>
            <a:r>
              <a:rPr lang="en-US" sz="3000" dirty="0">
                <a:latin typeface="Constantia (Body)"/>
                <a:cs typeface="Arial" panose="020B0604020202020204" pitchFamily="34" charset="0"/>
              </a:rPr>
              <a:t>Lecture Slides</a:t>
            </a:r>
          </a:p>
          <a:p>
            <a:endParaRPr lang="en-AU" dirty="0"/>
          </a:p>
        </p:txBody>
      </p:sp>
      <p:sp>
        <p:nvSpPr>
          <p:cNvPr id="6" name="Google Shape;61;p1">
            <a:extLst>
              <a:ext uri="{FF2B5EF4-FFF2-40B4-BE49-F238E27FC236}">
                <a16:creationId xmlns:a16="http://schemas.microsoft.com/office/drawing/2014/main" id="{83FA53AE-898A-463C-BBEE-2D0939AEFF53}"/>
              </a:ext>
            </a:extLst>
          </p:cNvPr>
          <p:cNvSpPr txBox="1"/>
          <p:nvPr/>
        </p:nvSpPr>
        <p:spPr>
          <a:xfrm>
            <a:off x="5715000" y="6223000"/>
            <a:ext cx="3181350" cy="304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i="1" dirty="0">
                <a:latin typeface="Arial"/>
                <a:ea typeface="Arial"/>
                <a:cs typeface="Arial"/>
                <a:sym typeface="Arial"/>
              </a:rPr>
              <a:t>© 2021 W. H. Freeman and Company</a:t>
            </a:r>
            <a:endParaRPr dirty="0"/>
          </a:p>
        </p:txBody>
      </p:sp>
    </p:spTree>
    <p:extLst>
      <p:ext uri="{BB962C8B-B14F-4D97-AF65-F5344CB8AC3E}">
        <p14:creationId xmlns:p14="http://schemas.microsoft.com/office/powerpoint/2010/main" val="958732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F84E-C945-5049-8434-824025800856}"/>
              </a:ext>
            </a:extLst>
          </p:cNvPr>
          <p:cNvSpPr>
            <a:spLocks noGrp="1"/>
          </p:cNvSpPr>
          <p:nvPr>
            <p:ph type="title"/>
          </p:nvPr>
        </p:nvSpPr>
        <p:spPr>
          <a:xfrm>
            <a:off x="419100" y="353360"/>
            <a:ext cx="8305800" cy="1143000"/>
          </a:xfrm>
        </p:spPr>
        <p:txBody>
          <a:bodyPr>
            <a:normAutofit/>
          </a:bodyPr>
          <a:lstStyle/>
          <a:p>
            <a:r>
              <a:rPr lang="en-US" dirty="0"/>
              <a:t>Example using R - TBD</a:t>
            </a:r>
          </a:p>
        </p:txBody>
      </p:sp>
    </p:spTree>
    <p:extLst>
      <p:ext uri="{BB962C8B-B14F-4D97-AF65-F5344CB8AC3E}">
        <p14:creationId xmlns:p14="http://schemas.microsoft.com/office/powerpoint/2010/main" val="3590801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650" name="Rectangle 2"/>
              <p:cNvSpPr>
                <a:spLocks noGrp="1" noChangeArrowheads="1"/>
              </p:cNvSpPr>
              <p:nvPr>
                <p:ph type="title"/>
              </p:nvPr>
            </p:nvSpPr>
            <p:spPr>
              <a:xfrm>
                <a:off x="352743" y="239603"/>
                <a:ext cx="8589962" cy="796413"/>
              </a:xfrm>
            </p:spPr>
            <p:txBody>
              <a:bodyPr>
                <a:normAutofit/>
              </a:bodyPr>
              <a:lstStyle/>
              <a:p>
                <a:pPr>
                  <a:lnSpc>
                    <a:spcPct val="90000"/>
                  </a:lnSpc>
                </a:pPr>
                <a:r>
                  <a:rPr lang="en-US" altLang="en-US" sz="4000" dirty="0">
                    <a:latin typeface="Gill Sans" charset="0"/>
                    <a:ea typeface="ＭＳ Ｐゴシック" pitchFamily="34" charset="-128"/>
                  </a:rPr>
                  <a:t>The sampling distribution of </a:t>
                </a:r>
                <a14:m>
                  <m:oMath xmlns:m="http://schemas.openxmlformats.org/officeDocument/2006/math">
                    <m:acc>
                      <m:accPr>
                        <m:chr m:val="̅"/>
                        <m:ctrlPr>
                          <a:rPr lang="en-US" altLang="en-US" sz="4000" i="1" smtClean="0">
                            <a:latin typeface="Cambria Math" panose="02040503050406030204" pitchFamily="18" charset="0"/>
                            <a:ea typeface="ＭＳ Ｐゴシック" pitchFamily="34" charset="-128"/>
                          </a:rPr>
                        </m:ctrlPr>
                      </m:accPr>
                      <m:e>
                        <m:r>
                          <a:rPr lang="en-US" altLang="en-US" sz="4000" b="0" i="1" smtClean="0">
                            <a:latin typeface="Cambria Math"/>
                            <a:ea typeface="ＭＳ Ｐゴシック" pitchFamily="34" charset="-128"/>
                          </a:rPr>
                          <m:t>𝑥</m:t>
                        </m:r>
                      </m:e>
                    </m:acc>
                  </m:oMath>
                </a14:m>
                <a:r>
                  <a:rPr lang="en-US" altLang="en-US" sz="4000" dirty="0">
                    <a:latin typeface="Gill Sans" charset="0"/>
                    <a:ea typeface="ＭＳ Ｐゴシック" pitchFamily="34" charset="-128"/>
                  </a:rPr>
                  <a:t> (part I)</a:t>
                </a:r>
                <a:endParaRPr lang="en-US" altLang="en-US" sz="4000" dirty="0">
                  <a:solidFill>
                    <a:srgbClr val="33CCFF"/>
                  </a:solidFill>
                  <a:latin typeface="Gill Sans" charset="0"/>
                  <a:ea typeface="ＭＳ Ｐゴシック" pitchFamily="34" charset="-128"/>
                </a:endParaRPr>
              </a:p>
            </p:txBody>
          </p:sp>
        </mc:Choice>
        <mc:Fallback xmlns="">
          <p:sp>
            <p:nvSpPr>
              <p:cNvPr id="27650" name="Rectangle 2"/>
              <p:cNvSpPr>
                <a:spLocks noGrp="1" noRot="1" noChangeAspect="1" noMove="1" noResize="1" noEditPoints="1" noAdjustHandles="1" noChangeArrowheads="1" noChangeShapeType="1" noTextEdit="1"/>
              </p:cNvSpPr>
              <p:nvPr>
                <p:ph type="title"/>
              </p:nvPr>
            </p:nvSpPr>
            <p:spPr>
              <a:xfrm>
                <a:off x="352743" y="239603"/>
                <a:ext cx="8589962" cy="796413"/>
              </a:xfrm>
              <a:blipFill>
                <a:blip r:embed="rId3"/>
                <a:stretch>
                  <a:fillRect l="-3540" b="-390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
              <p:cNvSpPr>
                <a:spLocks noGrp="1" noChangeArrowheads="1"/>
              </p:cNvSpPr>
              <p:nvPr>
                <p:ph sz="quarter" idx="1"/>
              </p:nvPr>
            </p:nvSpPr>
            <p:spPr>
              <a:xfrm>
                <a:off x="217145" y="1166814"/>
                <a:ext cx="8709709" cy="5147733"/>
              </a:xfrm>
            </p:spPr>
            <p:txBody>
              <a:bodyPr>
                <a:normAutofit fontScale="62500" lnSpcReduction="20000"/>
              </a:bodyPr>
              <a:lstStyle/>
              <a:p>
                <a:pPr marL="355600" indent="-355600">
                  <a:lnSpc>
                    <a:spcPct val="120000"/>
                  </a:lnSpc>
                  <a:spcAft>
                    <a:spcPts val="1200"/>
                  </a:spcAft>
                </a:pPr>
                <a:r>
                  <a:rPr lang="en-US" sz="3600" dirty="0">
                    <a:latin typeface="Arial" panose="020B0604020202020204" pitchFamily="34" charset="0"/>
                    <a:cs typeface="Arial" panose="020B0604020202020204" pitchFamily="34" charset="0"/>
                  </a:rPr>
                  <a:t>When we choose many SRSs from a population, the sampling distribution of the sample mean is centered at the population mean </a:t>
                </a:r>
                <a:r>
                  <a:rPr lang="en-US" sz="3600" i="1" dirty="0">
                    <a:latin typeface="Arial" panose="020B0604020202020204" pitchFamily="34" charset="0"/>
                    <a:cs typeface="Arial" panose="020B0604020202020204" pitchFamily="34" charset="0"/>
                  </a:rPr>
                  <a:t>µ</a:t>
                </a:r>
                <a:r>
                  <a:rPr lang="en-US" sz="3600" dirty="0">
                    <a:latin typeface="Arial" panose="020B0604020202020204" pitchFamily="34" charset="0"/>
                    <a:cs typeface="Arial" panose="020B0604020202020204" pitchFamily="34" charset="0"/>
                  </a:rPr>
                  <a:t> and is less spread out than the population distribution. </a:t>
                </a:r>
              </a:p>
              <a:p>
                <a:pPr marL="68580" indent="0">
                  <a:spcBef>
                    <a:spcPts val="1800"/>
                  </a:spcBef>
                  <a:spcAft>
                    <a:spcPts val="1200"/>
                  </a:spcAft>
                  <a:buNone/>
                </a:pPr>
                <a:r>
                  <a:rPr lang="en-US" sz="3600" b="1" dirty="0">
                    <a:latin typeface="Arial" panose="020B0604020202020204" pitchFamily="34" charset="0"/>
                    <a:cs typeface="Arial" panose="020B0604020202020204" pitchFamily="34" charset="0"/>
                  </a:rPr>
                  <a:t>MEAN AND STANDARD DEVIATION OF A SAMPLE MEAN</a:t>
                </a:r>
              </a:p>
              <a:p>
                <a:pPr marL="355600" indent="-355600">
                  <a:spcAft>
                    <a:spcPts val="1200"/>
                  </a:spcAft>
                </a:pPr>
                <a:r>
                  <a:rPr lang="en-US" sz="3600" dirty="0">
                    <a:latin typeface="Arial" panose="020B0604020202020204" pitchFamily="34" charset="0"/>
                    <a:cs typeface="Arial" panose="020B0604020202020204" pitchFamily="34" charset="0"/>
                  </a:rPr>
                  <a:t>Suppose that </a:t>
                </a:r>
                <a14:m>
                  <m:oMath xmlns:m="http://schemas.openxmlformats.org/officeDocument/2006/math">
                    <m:acc>
                      <m:accPr>
                        <m:chr m:val="̅"/>
                        <m:ctrlPr>
                          <a:rPr lang="en-US" sz="3600" i="1" dirty="0" smtClean="0">
                            <a:latin typeface="Cambria Math" panose="02040503050406030204" pitchFamily="18" charset="0"/>
                            <a:cs typeface="Arial" panose="020B0604020202020204" pitchFamily="34" charset="0"/>
                          </a:rPr>
                        </m:ctrlPr>
                      </m:accPr>
                      <m:e>
                        <m:r>
                          <a:rPr lang="en-US" sz="3600" b="0" i="1" dirty="0" smtClean="0">
                            <a:latin typeface="Cambria Math"/>
                            <a:cs typeface="Arial" panose="020B0604020202020204" pitchFamily="34" charset="0"/>
                          </a:rPr>
                          <m:t>𝑥</m:t>
                        </m:r>
                      </m:e>
                    </m:acc>
                  </m:oMath>
                </a14:m>
                <a:r>
                  <a:rPr lang="en-US" sz="3600" dirty="0">
                    <a:latin typeface="Arial" panose="020B0604020202020204" pitchFamily="34" charset="0"/>
                    <a:cs typeface="Arial" panose="020B0604020202020204" pitchFamily="34" charset="0"/>
                  </a:rPr>
                  <a:t> is the mean of an SRS* of size </a:t>
                </a:r>
                <a14:m>
                  <m:oMath xmlns:m="http://schemas.openxmlformats.org/officeDocument/2006/math">
                    <m:r>
                      <a:rPr lang="en-US" sz="3600" i="1" dirty="0" smtClean="0">
                        <a:latin typeface="Cambria Math"/>
                        <a:cs typeface="Arial" panose="020B0604020202020204" pitchFamily="34" charset="0"/>
                      </a:rPr>
                      <m:t>𝑛</m:t>
                    </m:r>
                  </m:oMath>
                </a14:m>
                <a:r>
                  <a:rPr lang="en-US" sz="3600" dirty="0">
                    <a:latin typeface="Arial" panose="020B0604020202020204" pitchFamily="34" charset="0"/>
                    <a:cs typeface="Arial" panose="020B0604020202020204" pitchFamily="34" charset="0"/>
                  </a:rPr>
                  <a:t> drawn from a large population with mean </a:t>
                </a:r>
                <a:r>
                  <a:rPr lang="en-US" sz="3600" dirty="0">
                    <a:latin typeface="Cambria Math" panose="02040503050406030204" pitchFamily="18" charset="0"/>
                    <a:ea typeface="Cambria Math" panose="02040503050406030204" pitchFamily="18" charset="0"/>
                    <a:cs typeface="Arial" panose="020B0604020202020204" pitchFamily="34" charset="0"/>
                  </a:rPr>
                  <a:t>𝜇 </a:t>
                </a:r>
                <a:r>
                  <a:rPr lang="en-US" sz="3600" dirty="0">
                    <a:latin typeface="Arial" panose="020B0604020202020204" pitchFamily="34" charset="0"/>
                    <a:cs typeface="Arial" panose="020B0604020202020204" pitchFamily="34" charset="0"/>
                  </a:rPr>
                  <a:t>and standard deviation </a:t>
                </a:r>
                <a:r>
                  <a:rPr lang="en-US" sz="3600" dirty="0">
                    <a:latin typeface="Cambria Math" panose="02040503050406030204" pitchFamily="18" charset="0"/>
                    <a:ea typeface="Cambria Math" panose="02040503050406030204" pitchFamily="18" charset="0"/>
                    <a:cs typeface="Arial" panose="020B0604020202020204" pitchFamily="34" charset="0"/>
                  </a:rPr>
                  <a:t>𝜎</a:t>
                </a:r>
                <a:r>
                  <a:rPr lang="en-US" sz="3600" dirty="0">
                    <a:latin typeface="Arial" panose="020B0604020202020204" pitchFamily="34" charset="0"/>
                    <a:cs typeface="Arial" panose="020B0604020202020204" pitchFamily="34" charset="0"/>
                  </a:rPr>
                  <a:t>. Then the sampling distribution of </a:t>
                </a:r>
                <a14:m>
                  <m:oMath xmlns:m="http://schemas.openxmlformats.org/officeDocument/2006/math">
                    <m:acc>
                      <m:accPr>
                        <m:chr m:val="̅"/>
                        <m:ctrlPr>
                          <a:rPr lang="en-US" sz="3600" i="1" dirty="0" smtClean="0">
                            <a:latin typeface="Cambria Math" panose="02040503050406030204" pitchFamily="18" charset="0"/>
                            <a:cs typeface="Arial" panose="020B0604020202020204" pitchFamily="34" charset="0"/>
                          </a:rPr>
                        </m:ctrlPr>
                      </m:accPr>
                      <m:e>
                        <m:r>
                          <a:rPr lang="en-US" sz="3600" b="0" i="1" dirty="0" smtClean="0">
                            <a:latin typeface="Cambria Math"/>
                            <a:cs typeface="Arial" panose="020B0604020202020204" pitchFamily="34" charset="0"/>
                          </a:rPr>
                          <m:t>𝑥</m:t>
                        </m:r>
                      </m:e>
                    </m:acc>
                  </m:oMath>
                </a14:m>
                <a:r>
                  <a:rPr lang="en-US" sz="3600" dirty="0">
                    <a:latin typeface="Arial" panose="020B0604020202020204" pitchFamily="34" charset="0"/>
                    <a:cs typeface="Arial" panose="020B0604020202020204" pitchFamily="34" charset="0"/>
                  </a:rPr>
                  <a:t> has </a:t>
                </a:r>
                <a:r>
                  <a:rPr lang="en-US" sz="3600" b="1" dirty="0">
                    <a:latin typeface="Arial" panose="020B0604020202020204" pitchFamily="34" charset="0"/>
                    <a:cs typeface="Arial" panose="020B0604020202020204" pitchFamily="34" charset="0"/>
                  </a:rPr>
                  <a:t>mean </a:t>
                </a:r>
                <a14:m>
                  <m:oMath xmlns:m="http://schemas.openxmlformats.org/officeDocument/2006/math">
                    <m:r>
                      <a:rPr lang="en-US" sz="3600" b="1" i="1" dirty="0" smtClean="0">
                        <a:latin typeface="Cambria Math"/>
                        <a:ea typeface="Cambria Math"/>
                        <a:cs typeface="Arial" panose="020B0604020202020204" pitchFamily="34" charset="0"/>
                      </a:rPr>
                      <m:t>𝝁</m:t>
                    </m:r>
                  </m:oMath>
                </a14:m>
                <a:r>
                  <a:rPr lang="en-US" sz="3600" dirty="0">
                    <a:latin typeface="Arial" panose="020B0604020202020204" pitchFamily="34" charset="0"/>
                    <a:cs typeface="Arial" panose="020B0604020202020204" pitchFamily="34" charset="0"/>
                  </a:rPr>
                  <a:t> and </a:t>
                </a:r>
                <a:r>
                  <a:rPr lang="en-US" sz="3600" b="1" dirty="0">
                    <a:latin typeface="Arial" panose="020B0604020202020204" pitchFamily="34" charset="0"/>
                    <a:cs typeface="Arial" panose="020B0604020202020204" pitchFamily="34" charset="0"/>
                  </a:rPr>
                  <a:t>standard deviation </a:t>
                </a:r>
                <a14:m>
                  <m:oMath xmlns:m="http://schemas.openxmlformats.org/officeDocument/2006/math">
                    <m:f>
                      <m:fPr>
                        <m:type m:val="lin"/>
                        <m:ctrlPr>
                          <a:rPr lang="en-US" sz="3600" b="1" i="1" dirty="0">
                            <a:latin typeface="Cambria Math" panose="02040503050406030204" pitchFamily="18" charset="0"/>
                            <a:cs typeface="Arial" panose="020B0604020202020204" pitchFamily="34" charset="0"/>
                          </a:rPr>
                        </m:ctrlPr>
                      </m:fPr>
                      <m:num>
                        <m:r>
                          <a:rPr lang="en-US" sz="3600" b="1" i="1" dirty="0">
                            <a:latin typeface="Cambria Math"/>
                            <a:ea typeface="Cambria Math"/>
                            <a:cs typeface="Arial" panose="020B0604020202020204" pitchFamily="34" charset="0"/>
                          </a:rPr>
                          <m:t>𝝈</m:t>
                        </m:r>
                      </m:num>
                      <m:den>
                        <m:rad>
                          <m:radPr>
                            <m:degHide m:val="on"/>
                            <m:ctrlPr>
                              <a:rPr lang="en-US" sz="3600" b="1" i="1" dirty="0">
                                <a:latin typeface="Cambria Math" panose="02040503050406030204" pitchFamily="18" charset="0"/>
                                <a:cs typeface="Arial" panose="020B0604020202020204" pitchFamily="34" charset="0"/>
                              </a:rPr>
                            </m:ctrlPr>
                          </m:radPr>
                          <m:deg/>
                          <m:e>
                            <m:r>
                              <a:rPr lang="en-US" sz="3600" b="1" i="1" dirty="0">
                                <a:latin typeface="Cambria Math"/>
                                <a:cs typeface="Arial" panose="020B0604020202020204" pitchFamily="34" charset="0"/>
                              </a:rPr>
                              <m:t>𝒏</m:t>
                            </m:r>
                          </m:e>
                        </m:rad>
                      </m:den>
                    </m:f>
                  </m:oMath>
                </a14:m>
                <a:r>
                  <a:rPr lang="en-US" sz="3600" dirty="0">
                    <a:latin typeface="Arial" panose="020B0604020202020204" pitchFamily="34" charset="0"/>
                    <a:cs typeface="Arial" panose="020B0604020202020204" pitchFamily="34" charset="0"/>
                  </a:rPr>
                  <a:t>.</a:t>
                </a:r>
              </a:p>
              <a:p>
                <a:pPr marL="355600" indent="-355600">
                  <a:spcAft>
                    <a:spcPts val="1200"/>
                  </a:spcAft>
                </a:pPr>
                <a:r>
                  <a:rPr lang="en-US" sz="3600" dirty="0">
                    <a:latin typeface="Arial" panose="020B0604020202020204" pitchFamily="34" charset="0"/>
                    <a:cs typeface="Arial" panose="020B0604020202020204" pitchFamily="34" charset="0"/>
                  </a:rPr>
                  <a:t>Because the mean of the statistic</a:t>
                </a:r>
                <a:r>
                  <a:rPr lang="en-US" sz="3600" dirty="0">
                    <a:cs typeface="Arial" panose="020B0604020202020204" pitchFamily="34" charset="0"/>
                  </a:rPr>
                  <a:t> </a:t>
                </a:r>
                <a14:m>
                  <m:oMath xmlns:m="http://schemas.openxmlformats.org/officeDocument/2006/math">
                    <m:acc>
                      <m:accPr>
                        <m:chr m:val="̅"/>
                        <m:ctrlPr>
                          <a:rPr lang="en-US" sz="3600" i="1" dirty="0">
                            <a:latin typeface="Cambria Math" panose="02040503050406030204" pitchFamily="18" charset="0"/>
                            <a:cs typeface="Arial" panose="020B0604020202020204" pitchFamily="34" charset="0"/>
                          </a:rPr>
                        </m:ctrlPr>
                      </m:accPr>
                      <m:e>
                        <m:r>
                          <a:rPr lang="en-US" sz="3600" i="1" dirty="0">
                            <a:latin typeface="Cambria Math"/>
                            <a:cs typeface="Arial" panose="020B0604020202020204" pitchFamily="34" charset="0"/>
                          </a:rPr>
                          <m:t>𝑥</m:t>
                        </m:r>
                      </m:e>
                    </m:acc>
                  </m:oMath>
                </a14:m>
                <a:r>
                  <a:rPr lang="en-US" sz="3600" dirty="0">
                    <a:latin typeface="Arial" panose="020B0604020202020204" pitchFamily="34" charset="0"/>
                    <a:cs typeface="Arial" panose="020B0604020202020204" pitchFamily="34" charset="0"/>
                  </a:rPr>
                  <a:t> is always equal to the mean </a:t>
                </a:r>
                <a:r>
                  <a:rPr lang="en-US" sz="3600" dirty="0">
                    <a:latin typeface="Cambria Math" panose="02040503050406030204" pitchFamily="18" charset="0"/>
                    <a:ea typeface="Cambria Math" panose="02040503050406030204" pitchFamily="18" charset="0"/>
                    <a:cs typeface="Arial" panose="020B0604020202020204" pitchFamily="34" charset="0"/>
                  </a:rPr>
                  <a:t>𝜇 </a:t>
                </a:r>
                <a:r>
                  <a:rPr lang="en-US" sz="3600" dirty="0">
                    <a:latin typeface="Arial" panose="020B0604020202020204" pitchFamily="34" charset="0"/>
                    <a:cs typeface="Arial" panose="020B0604020202020204" pitchFamily="34" charset="0"/>
                  </a:rPr>
                  <a:t>of the population (that is, the sampling distribution of </a:t>
                </a:r>
                <a14:m>
                  <m:oMath xmlns:m="http://schemas.openxmlformats.org/officeDocument/2006/math">
                    <m:acc>
                      <m:accPr>
                        <m:chr m:val="̅"/>
                        <m:ctrlPr>
                          <a:rPr lang="en-US" sz="3600" i="1" dirty="0">
                            <a:latin typeface="Cambria Math" panose="02040503050406030204" pitchFamily="18" charset="0"/>
                            <a:cs typeface="Arial" panose="020B0604020202020204" pitchFamily="34" charset="0"/>
                          </a:rPr>
                        </m:ctrlPr>
                      </m:accPr>
                      <m:e>
                        <m:r>
                          <a:rPr lang="en-US" sz="3600" i="1" dirty="0">
                            <a:latin typeface="Cambria Math"/>
                            <a:cs typeface="Arial" panose="020B0604020202020204" pitchFamily="34" charset="0"/>
                          </a:rPr>
                          <m:t>𝑥</m:t>
                        </m:r>
                      </m:e>
                    </m:acc>
                  </m:oMath>
                </a14:m>
                <a:r>
                  <a:rPr lang="en-US" sz="3600" dirty="0">
                    <a:latin typeface="Arial" panose="020B0604020202020204" pitchFamily="34" charset="0"/>
                    <a:cs typeface="Arial" panose="020B0604020202020204" pitchFamily="34" charset="0"/>
                  </a:rPr>
                  <a:t> is centered at </a:t>
                </a:r>
                <a:r>
                  <a:rPr lang="en-US" sz="3600" dirty="0">
                    <a:latin typeface="Cambria Math" panose="02040503050406030204" pitchFamily="18" charset="0"/>
                    <a:ea typeface="Cambria Math" panose="02040503050406030204" pitchFamily="18" charset="0"/>
                    <a:cs typeface="Arial" panose="020B0604020202020204" pitchFamily="34" charset="0"/>
                  </a:rPr>
                  <a:t>𝜇</a:t>
                </a:r>
                <a:r>
                  <a:rPr lang="en-US" sz="3600" dirty="0">
                    <a:latin typeface="Arial" panose="020B0604020202020204" pitchFamily="34" charset="0"/>
                    <a:cs typeface="Arial" panose="020B0604020202020204" pitchFamily="34" charset="0"/>
                  </a:rPr>
                  <a:t>), we say the statistic</a:t>
                </a:r>
                <a:r>
                  <a:rPr lang="en-US" sz="3600" dirty="0">
                    <a:cs typeface="Arial" panose="020B0604020202020204" pitchFamily="34" charset="0"/>
                  </a:rPr>
                  <a:t> </a:t>
                </a:r>
                <a14:m>
                  <m:oMath xmlns:m="http://schemas.openxmlformats.org/officeDocument/2006/math">
                    <m:acc>
                      <m:accPr>
                        <m:chr m:val="̅"/>
                        <m:ctrlPr>
                          <a:rPr lang="en-US" sz="3600" i="1" dirty="0">
                            <a:latin typeface="Cambria Math" panose="02040503050406030204" pitchFamily="18" charset="0"/>
                            <a:cs typeface="Arial" panose="020B0604020202020204" pitchFamily="34" charset="0"/>
                          </a:rPr>
                        </m:ctrlPr>
                      </m:accPr>
                      <m:e>
                        <m:r>
                          <a:rPr lang="en-US" sz="3600" i="1" dirty="0">
                            <a:latin typeface="Cambria Math"/>
                            <a:cs typeface="Arial" panose="020B0604020202020204" pitchFamily="34" charset="0"/>
                          </a:rPr>
                          <m:t>𝑥</m:t>
                        </m:r>
                      </m:e>
                    </m:acc>
                  </m:oMath>
                </a14:m>
                <a:r>
                  <a:rPr lang="en-US" sz="3600" dirty="0">
                    <a:latin typeface="Arial" panose="020B0604020202020204" pitchFamily="34" charset="0"/>
                    <a:cs typeface="Arial" panose="020B0604020202020204" pitchFamily="34" charset="0"/>
                  </a:rPr>
                  <a:t> is an </a:t>
                </a:r>
                <a:r>
                  <a:rPr lang="en-US" sz="3600" b="1" dirty="0">
                    <a:solidFill>
                      <a:srgbClr val="960000"/>
                    </a:solidFill>
                    <a:latin typeface="Arial" panose="020B0604020202020204" pitchFamily="34" charset="0"/>
                    <a:cs typeface="Arial" panose="020B0604020202020204" pitchFamily="34" charset="0"/>
                  </a:rPr>
                  <a:t>unbiased</a:t>
                </a:r>
                <a:r>
                  <a:rPr lang="en-US" sz="3600" b="1" dirty="0">
                    <a:solidFill>
                      <a:srgbClr val="FF0000"/>
                    </a:solidFill>
                    <a:latin typeface="Arial" panose="020B0604020202020204" pitchFamily="34" charset="0"/>
                    <a:cs typeface="Arial" panose="020B0604020202020204" pitchFamily="34" charset="0"/>
                  </a:rPr>
                  <a:t> </a:t>
                </a:r>
                <a:r>
                  <a:rPr lang="en-US" sz="3600" b="1" dirty="0">
                    <a:solidFill>
                      <a:srgbClr val="960000"/>
                    </a:solidFill>
                    <a:latin typeface="Arial" panose="020B0604020202020204" pitchFamily="34" charset="0"/>
                    <a:cs typeface="Arial" panose="020B0604020202020204" pitchFamily="34" charset="0"/>
                  </a:rPr>
                  <a:t>estimator</a:t>
                </a:r>
                <a:r>
                  <a:rPr lang="en-US" sz="3600" dirty="0">
                    <a:solidFill>
                      <a:srgbClr val="960000"/>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of the parameter </a:t>
                </a:r>
                <a:r>
                  <a:rPr lang="en-US" sz="3600" dirty="0">
                    <a:latin typeface="Cambria Math" panose="02040503050406030204" pitchFamily="18" charset="0"/>
                    <a:ea typeface="Cambria Math" panose="02040503050406030204" pitchFamily="18" charset="0"/>
                    <a:cs typeface="Arial" panose="020B0604020202020204" pitchFamily="34" charset="0"/>
                  </a:rPr>
                  <a:t>𝜇</a:t>
                </a:r>
                <a:r>
                  <a:rPr lang="en-US" sz="3600" dirty="0">
                    <a:latin typeface="Arial" panose="020B0604020202020204" pitchFamily="34" charset="0"/>
                    <a:cs typeface="Arial" panose="020B0604020202020204" pitchFamily="34" charset="0"/>
                  </a:rPr>
                  <a:t>.</a:t>
                </a:r>
              </a:p>
              <a:p>
                <a:pPr marL="355600" indent="0">
                  <a:spcAft>
                    <a:spcPts val="1200"/>
                  </a:spcAft>
                  <a:buNone/>
                </a:pPr>
                <a:r>
                  <a:rPr lang="en-US" sz="3600" b="1" i="1" dirty="0">
                    <a:latin typeface="Arial" panose="020B0604020202020204" pitchFamily="34" charset="0"/>
                    <a:cs typeface="Arial" panose="020B0604020202020204" pitchFamily="34" charset="0"/>
                  </a:rPr>
                  <a:t>Note</a:t>
                </a:r>
                <a:r>
                  <a:rPr lang="en-US" sz="3600" b="1" dirty="0">
                    <a:latin typeface="Arial" panose="020B0604020202020204" pitchFamily="34" charset="0"/>
                    <a:cs typeface="Arial" panose="020B0604020202020204" pitchFamily="34" charset="0"/>
                  </a:rPr>
                  <a:t>:</a:t>
                </a:r>
                <a:r>
                  <a:rPr lang="en-US" sz="3600" dirty="0">
                    <a:latin typeface="Arial" panose="020B0604020202020204" pitchFamily="34" charset="0"/>
                    <a:cs typeface="Arial" panose="020B0604020202020204" pitchFamily="34" charset="0"/>
                  </a:rPr>
                  <a:t> On any particular sample, </a:t>
                </a:r>
                <a14:m>
                  <m:oMath xmlns:m="http://schemas.openxmlformats.org/officeDocument/2006/math">
                    <m:acc>
                      <m:accPr>
                        <m:chr m:val="̅"/>
                        <m:ctrlPr>
                          <a:rPr lang="en-US" sz="3600" i="1" dirty="0" smtClean="0">
                            <a:latin typeface="Cambria Math" panose="02040503050406030204" pitchFamily="18" charset="0"/>
                            <a:cs typeface="Arial" panose="020B0604020202020204" pitchFamily="34" charset="0"/>
                          </a:rPr>
                        </m:ctrlPr>
                      </m:accPr>
                      <m:e>
                        <m:r>
                          <a:rPr lang="en-US" sz="3600" b="0" i="1" dirty="0" smtClean="0">
                            <a:latin typeface="Cambria Math" panose="02040503050406030204" pitchFamily="18" charset="0"/>
                            <a:cs typeface="Arial" panose="020B0604020202020204" pitchFamily="34" charset="0"/>
                          </a:rPr>
                          <m:t>𝑥</m:t>
                        </m:r>
                      </m:e>
                    </m:acc>
                    <m:r>
                      <a:rPr lang="en-US" sz="3600" i="1" dirty="0">
                        <a:latin typeface="Cambria Math"/>
                        <a:cs typeface="Arial" panose="020B0604020202020204" pitchFamily="34" charset="0"/>
                      </a:rPr>
                      <m:t> </m:t>
                    </m:r>
                  </m:oMath>
                </a14:m>
                <a:r>
                  <a:rPr lang="en-US" sz="3600" dirty="0">
                    <a:latin typeface="Arial" panose="020B0604020202020204" pitchFamily="34" charset="0"/>
                    <a:cs typeface="Arial" panose="020B0604020202020204" pitchFamily="34" charset="0"/>
                  </a:rPr>
                  <a:t>may fall above or below </a:t>
                </a:r>
                <a14:m>
                  <m:oMath xmlns:m="http://schemas.openxmlformats.org/officeDocument/2006/math">
                    <m:r>
                      <a:rPr lang="en-US" sz="3600" i="1" dirty="0">
                        <a:latin typeface="Cambria Math"/>
                        <a:ea typeface="Cambria Math"/>
                        <a:cs typeface="Arial" panose="020B0604020202020204" pitchFamily="34" charset="0"/>
                      </a:rPr>
                      <m:t>𝜇</m:t>
                    </m:r>
                  </m:oMath>
                </a14:m>
                <a:r>
                  <a:rPr lang="en-US" sz="3600" dirty="0">
                    <a:latin typeface="Arial" panose="020B0604020202020204" pitchFamily="34" charset="0"/>
                    <a:cs typeface="Arial" panose="020B0604020202020204" pitchFamily="34" charset="0"/>
                  </a:rPr>
                  <a:t>.</a:t>
                </a:r>
              </a:p>
            </p:txBody>
          </p:sp>
        </mc:Choice>
        <mc:Fallback xmlns="">
          <p:sp>
            <p:nvSpPr>
              <p:cNvPr id="18" name="Rectangle 3"/>
              <p:cNvSpPr>
                <a:spLocks noGrp="1" noRot="1" noChangeAspect="1" noMove="1" noResize="1" noEditPoints="1" noAdjustHandles="1" noChangeArrowheads="1" noChangeShapeType="1" noTextEdit="1"/>
              </p:cNvSpPr>
              <p:nvPr>
                <p:ph sz="quarter" idx="1"/>
              </p:nvPr>
            </p:nvSpPr>
            <p:spPr>
              <a:xfrm>
                <a:off x="217145" y="1166814"/>
                <a:ext cx="8709709" cy="5147733"/>
              </a:xfrm>
              <a:blipFill>
                <a:blip r:embed="rId4"/>
                <a:stretch>
                  <a:fillRect l="-729" t="-737" r="-437"/>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CE95EF7D-5707-D346-BB8D-C60509473071}"/>
              </a:ext>
            </a:extLst>
          </p:cNvPr>
          <p:cNvCxnSpPr/>
          <p:nvPr/>
        </p:nvCxnSpPr>
        <p:spPr>
          <a:xfrm>
            <a:off x="217145" y="2516325"/>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F34D1D1-C8A3-6F44-A3B6-B938DF75EF86}"/>
              </a:ext>
            </a:extLst>
          </p:cNvPr>
          <p:cNvCxnSpPr/>
          <p:nvPr/>
        </p:nvCxnSpPr>
        <p:spPr>
          <a:xfrm>
            <a:off x="217145" y="4351261"/>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C1BC596-A2CA-9340-8B7E-CEA5F8CABC18}"/>
              </a:ext>
            </a:extLst>
          </p:cNvPr>
          <p:cNvSpPr txBox="1"/>
          <p:nvPr/>
        </p:nvSpPr>
        <p:spPr>
          <a:xfrm>
            <a:off x="0" y="6445345"/>
            <a:ext cx="3563796" cy="369332"/>
          </a:xfrm>
          <a:prstGeom prst="rect">
            <a:avLst/>
          </a:prstGeom>
          <a:noFill/>
        </p:spPr>
        <p:txBody>
          <a:bodyPr wrap="none" rtlCol="0">
            <a:spAutoFit/>
          </a:bodyPr>
          <a:lstStyle/>
          <a:p>
            <a:r>
              <a:rPr lang="en-US" dirty="0"/>
              <a:t>* SRS = Simple Random Sample</a:t>
            </a:r>
          </a:p>
        </p:txBody>
      </p:sp>
    </p:spTree>
    <p:extLst>
      <p:ext uri="{BB962C8B-B14F-4D97-AF65-F5344CB8AC3E}">
        <p14:creationId xmlns:p14="http://schemas.microsoft.com/office/powerpoint/2010/main" val="1505816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8673" name="Rectangle 2"/>
              <p:cNvSpPr>
                <a:spLocks noGrp="1" noChangeArrowheads="1"/>
              </p:cNvSpPr>
              <p:nvPr>
                <p:ph type="title"/>
              </p:nvPr>
            </p:nvSpPr>
            <p:spPr>
              <a:xfrm>
                <a:off x="551330" y="189288"/>
                <a:ext cx="8372930" cy="1219200"/>
              </a:xfrm>
            </p:spPr>
            <p:txBody>
              <a:bodyPr>
                <a:normAutofit fontScale="90000"/>
              </a:bodyPr>
              <a:lstStyle/>
              <a:p>
                <a:r>
                  <a:rPr lang="en-US" altLang="en-US" sz="4000" dirty="0">
                    <a:latin typeface="Gill Sans" charset="0"/>
                    <a:ea typeface="ＭＳ Ｐゴシック" pitchFamily="34" charset="-128"/>
                  </a:rPr>
                  <a:t>The sampling distribution of </a:t>
                </a:r>
                <a14:m>
                  <m:oMath xmlns:m="http://schemas.openxmlformats.org/officeDocument/2006/math">
                    <m:acc>
                      <m:accPr>
                        <m:chr m:val="̅"/>
                        <m:ctrlPr>
                          <a:rPr lang="en-US" altLang="en-US" sz="4000" i="1">
                            <a:latin typeface="Cambria Math" panose="02040503050406030204" pitchFamily="18" charset="0"/>
                            <a:ea typeface="ＭＳ Ｐゴシック" pitchFamily="34" charset="-128"/>
                          </a:rPr>
                        </m:ctrlPr>
                      </m:accPr>
                      <m:e>
                        <m:r>
                          <a:rPr lang="en-US" altLang="en-US" sz="4000" i="1">
                            <a:latin typeface="Cambria Math"/>
                            <a:ea typeface="ＭＳ Ｐゴシック" pitchFamily="34" charset="-128"/>
                          </a:rPr>
                          <m:t>𝑥</m:t>
                        </m:r>
                      </m:e>
                    </m:acc>
                  </m:oMath>
                </a14:m>
                <a:r>
                  <a:rPr lang="en-US" altLang="en-US" sz="4000" dirty="0">
                    <a:latin typeface="Gill Sans" charset="0"/>
                    <a:ea typeface="ＭＳ Ｐゴシック" pitchFamily="34" charset="-128"/>
                  </a:rPr>
                  <a:t> (illustrated)</a:t>
                </a:r>
              </a:p>
            </p:txBody>
          </p:sp>
        </mc:Choice>
        <mc:Fallback xmlns="">
          <p:sp>
            <p:nvSpPr>
              <p:cNvPr id="28673" name="Rectangle 2"/>
              <p:cNvSpPr>
                <a:spLocks noGrp="1" noRot="1" noChangeAspect="1" noMove="1" noResize="1" noEditPoints="1" noAdjustHandles="1" noChangeArrowheads="1" noChangeShapeType="1" noTextEdit="1"/>
              </p:cNvSpPr>
              <p:nvPr>
                <p:ph type="title"/>
              </p:nvPr>
            </p:nvSpPr>
            <p:spPr>
              <a:xfrm>
                <a:off x="551330" y="189288"/>
                <a:ext cx="8372930" cy="1219200"/>
              </a:xfrm>
              <a:blipFill rotWithShape="0">
                <a:blip r:embed="rId3"/>
                <a:stretch>
                  <a:fillRect l="-3275" r="-3275" b="-23000"/>
                </a:stretch>
              </a:blipFill>
            </p:spPr>
            <p:txBody>
              <a:bodyPr/>
              <a:lstStyle/>
              <a:p>
                <a:r>
                  <a:rPr lang="en-CA">
                    <a:noFill/>
                  </a:rPr>
                  <a:t> </a:t>
                </a:r>
              </a:p>
            </p:txBody>
          </p:sp>
        </mc:Fallback>
      </mc:AlternateContent>
      <p:pic>
        <p:nvPicPr>
          <p:cNvPr id="2" name="Picture 1" descr="A population has mean, mu = 25. Many S R S’s are taken from the population, and their means, x bar, are collected. Three example S R S’s with a size of 10 each are shown. For the first, x bar = 26.42. For the second, x bar = 24.28. For the third, x bar = 25.22. A histogram of the x bars is then shown. The distribution is close to normal between 19 and 31 on the horizontal axis. A normal curve is drawn over the distributio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338" y="1930849"/>
            <a:ext cx="8673891" cy="3962072"/>
          </a:xfrm>
          <a:prstGeom prst="rect">
            <a:avLst/>
          </a:prstGeom>
        </p:spPr>
      </p:pic>
    </p:spTree>
    <p:extLst>
      <p:ext uri="{BB962C8B-B14F-4D97-AF65-F5344CB8AC3E}">
        <p14:creationId xmlns:p14="http://schemas.microsoft.com/office/powerpoint/2010/main" val="3018636126"/>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650" name="Rectangle 2"/>
              <p:cNvSpPr>
                <a:spLocks noGrp="1" noChangeArrowheads="1"/>
              </p:cNvSpPr>
              <p:nvPr>
                <p:ph type="title"/>
              </p:nvPr>
            </p:nvSpPr>
            <p:spPr>
              <a:xfrm>
                <a:off x="416386" y="719675"/>
                <a:ext cx="8589962" cy="796413"/>
              </a:xfrm>
            </p:spPr>
            <p:txBody>
              <a:bodyPr>
                <a:normAutofit/>
              </a:bodyPr>
              <a:lstStyle/>
              <a:p>
                <a:pPr>
                  <a:lnSpc>
                    <a:spcPct val="90000"/>
                  </a:lnSpc>
                </a:pPr>
                <a:r>
                  <a:rPr lang="en-US" altLang="en-US" sz="4000" dirty="0">
                    <a:latin typeface="Gill Sans" charset="0"/>
                    <a:ea typeface="ＭＳ Ｐゴシック" pitchFamily="34" charset="-128"/>
                  </a:rPr>
                  <a:t>The sampling distribution of </a:t>
                </a:r>
                <a14:m>
                  <m:oMath xmlns:m="http://schemas.openxmlformats.org/officeDocument/2006/math">
                    <m:acc>
                      <m:accPr>
                        <m:chr m:val="̅"/>
                        <m:ctrlPr>
                          <a:rPr lang="en-US" altLang="en-US" sz="4000" i="1" smtClean="0">
                            <a:latin typeface="Cambria Math" panose="02040503050406030204" pitchFamily="18" charset="0"/>
                            <a:ea typeface="ＭＳ Ｐゴシック" pitchFamily="34" charset="-128"/>
                          </a:rPr>
                        </m:ctrlPr>
                      </m:accPr>
                      <m:e>
                        <m:r>
                          <a:rPr lang="en-US" altLang="en-US" sz="4000" b="0" i="1" smtClean="0">
                            <a:latin typeface="Cambria Math"/>
                            <a:ea typeface="ＭＳ Ｐゴシック" pitchFamily="34" charset="-128"/>
                          </a:rPr>
                          <m:t>𝑥</m:t>
                        </m:r>
                      </m:e>
                    </m:acc>
                  </m:oMath>
                </a14:m>
                <a:r>
                  <a:rPr lang="en-US" altLang="en-US" sz="4000" dirty="0">
                    <a:latin typeface="Gill Sans" charset="0"/>
                    <a:ea typeface="ＭＳ Ｐゴシック" pitchFamily="34" charset="-128"/>
                  </a:rPr>
                  <a:t> (part II)</a:t>
                </a:r>
                <a:endParaRPr lang="en-US" altLang="en-US" sz="4000" dirty="0">
                  <a:solidFill>
                    <a:srgbClr val="33CCFF"/>
                  </a:solidFill>
                  <a:latin typeface="Gill Sans" charset="0"/>
                  <a:ea typeface="ＭＳ Ｐゴシック" pitchFamily="34" charset="-128"/>
                </a:endParaRPr>
              </a:p>
            </p:txBody>
          </p:sp>
        </mc:Choice>
        <mc:Fallback xmlns="">
          <p:sp>
            <p:nvSpPr>
              <p:cNvPr id="27650" name="Rectangle 2"/>
              <p:cNvSpPr>
                <a:spLocks noGrp="1" noRot="1" noChangeAspect="1" noMove="1" noResize="1" noEditPoints="1" noAdjustHandles="1" noChangeArrowheads="1" noChangeShapeType="1" noTextEdit="1"/>
              </p:cNvSpPr>
              <p:nvPr>
                <p:ph type="title"/>
              </p:nvPr>
            </p:nvSpPr>
            <p:spPr>
              <a:xfrm>
                <a:off x="416386" y="719675"/>
                <a:ext cx="8589962" cy="796413"/>
              </a:xfrm>
              <a:blipFill rotWithShape="0">
                <a:blip r:embed="rId2"/>
                <a:stretch>
                  <a:fillRect l="-3549" r="-1632" b="-3816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8" name="Rectangle 3"/>
              <p:cNvSpPr>
                <a:spLocks noGrp="1" noChangeArrowheads="1"/>
              </p:cNvSpPr>
              <p:nvPr>
                <p:ph sz="quarter" idx="1"/>
              </p:nvPr>
            </p:nvSpPr>
            <p:spPr>
              <a:xfrm>
                <a:off x="121024" y="1706728"/>
                <a:ext cx="8885324" cy="5049679"/>
              </a:xfrm>
            </p:spPr>
            <p:txBody>
              <a:bodyPr>
                <a:noAutofit/>
              </a:bodyPr>
              <a:lstStyle/>
              <a:p>
                <a:pPr>
                  <a:spcAft>
                    <a:spcPts val="1200"/>
                  </a:spcAft>
                </a:pPr>
                <a:r>
                  <a:rPr lang="en-US" sz="2400" dirty="0">
                    <a:latin typeface="Arial" panose="020B0604020202020204" pitchFamily="34" charset="0"/>
                    <a:cs typeface="Arial" panose="020B0604020202020204" pitchFamily="34" charset="0"/>
                  </a:rPr>
                  <a:t>Because the standard deviation of the sampling distribution of </a:t>
                </a:r>
                <a14:m>
                  <m:oMath xmlns:m="http://schemas.openxmlformats.org/officeDocument/2006/math">
                    <m:acc>
                      <m:accPr>
                        <m:chr m:val="̅"/>
                        <m:ctrlPr>
                          <a:rPr lang="en-US" sz="2400" i="1">
                            <a:latin typeface="Cambria Math" panose="02040503050406030204" pitchFamily="18" charset="0"/>
                            <a:cs typeface="Arial" panose="020B0604020202020204" pitchFamily="34" charset="0"/>
                          </a:rPr>
                        </m:ctrlPr>
                      </m:accPr>
                      <m:e>
                        <m:r>
                          <a:rPr lang="en-US" sz="2400" i="1">
                            <a:latin typeface="Cambria Math" panose="02040503050406030204" pitchFamily="18" charset="0"/>
                            <a:cs typeface="Arial" panose="020B0604020202020204" pitchFamily="34" charset="0"/>
                          </a:rPr>
                          <m:t>𝑥</m:t>
                        </m:r>
                      </m:e>
                    </m:acc>
                  </m:oMath>
                </a14:m>
                <a:r>
                  <a:rPr lang="en-US" sz="2400" dirty="0">
                    <a:latin typeface="Arial" panose="020B0604020202020204" pitchFamily="34" charset="0"/>
                    <a:cs typeface="Arial" panose="020B0604020202020204" pitchFamily="34" charset="0"/>
                  </a:rPr>
                  <a:t> is </a:t>
                </a:r>
                <a14:m>
                  <m:oMath xmlns:m="http://schemas.openxmlformats.org/officeDocument/2006/math">
                    <m:f>
                      <m:fPr>
                        <m:type m:val="lin"/>
                        <m:ctrlPr>
                          <a:rPr lang="en-US" sz="2400" i="1" dirty="0">
                            <a:latin typeface="Cambria Math" panose="02040503050406030204" pitchFamily="18" charset="0"/>
                            <a:cs typeface="Arial" panose="020B0604020202020204" pitchFamily="34" charset="0"/>
                          </a:rPr>
                        </m:ctrlPr>
                      </m:fPr>
                      <m:num>
                        <m:r>
                          <a:rPr lang="en-US" sz="2400" i="1" dirty="0">
                            <a:latin typeface="Cambria Math"/>
                            <a:ea typeface="Cambria Math"/>
                            <a:cs typeface="Arial" panose="020B0604020202020204" pitchFamily="34" charset="0"/>
                          </a:rPr>
                          <m:t>𝜎</m:t>
                        </m:r>
                      </m:num>
                      <m:den>
                        <m:rad>
                          <m:radPr>
                            <m:degHide m:val="on"/>
                            <m:ctrlPr>
                              <a:rPr lang="en-US" sz="2400" i="1" dirty="0">
                                <a:latin typeface="Cambria Math" panose="02040503050406030204" pitchFamily="18" charset="0"/>
                                <a:cs typeface="Arial" panose="020B0604020202020204" pitchFamily="34" charset="0"/>
                              </a:rPr>
                            </m:ctrlPr>
                          </m:radPr>
                          <m:deg/>
                          <m:e>
                            <m:r>
                              <a:rPr lang="en-US" sz="2400" i="1" dirty="0">
                                <a:latin typeface="Cambria Math"/>
                                <a:cs typeface="Arial" panose="020B0604020202020204" pitchFamily="34" charset="0"/>
                              </a:rPr>
                              <m:t>𝑛</m:t>
                            </m:r>
                          </m:e>
                        </m:rad>
                      </m:den>
                    </m:f>
                  </m:oMath>
                </a14:m>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the averages are less variable than individual observations</a:t>
                </a:r>
                <a:r>
                  <a:rPr lang="en-US" sz="2400" dirty="0">
                    <a:latin typeface="Arial" panose="020B0604020202020204" pitchFamily="34" charset="0"/>
                    <a:cs typeface="Arial" panose="020B0604020202020204" pitchFamily="34" charset="0"/>
                  </a:rPr>
                  <a:t>.</a:t>
                </a:r>
              </a:p>
            </p:txBody>
          </p:sp>
        </mc:Choice>
        <mc:Fallback xmlns="">
          <p:sp>
            <p:nvSpPr>
              <p:cNvPr id="18" name="Rectangle 3"/>
              <p:cNvSpPr>
                <a:spLocks noGrp="1" noRot="1" noChangeAspect="1" noMove="1" noResize="1" noEditPoints="1" noAdjustHandles="1" noChangeArrowheads="1" noChangeShapeType="1" noTextEdit="1"/>
              </p:cNvSpPr>
              <p:nvPr>
                <p:ph sz="quarter" idx="1"/>
              </p:nvPr>
            </p:nvSpPr>
            <p:spPr>
              <a:xfrm>
                <a:off x="121024" y="1706728"/>
                <a:ext cx="8885324" cy="5049679"/>
              </a:xfrm>
              <a:blipFill>
                <a:blip r:embed="rId3"/>
                <a:stretch>
                  <a:fillRect l="-714" t="-4523" r="-1000"/>
                </a:stretch>
              </a:blipFill>
            </p:spPr>
            <p:txBody>
              <a:bodyPr/>
              <a:lstStyle/>
              <a:p>
                <a:r>
                  <a:rPr lang="en-US">
                    <a:noFill/>
                  </a:rPr>
                  <a:t> </a:t>
                </a:r>
              </a:p>
            </p:txBody>
          </p:sp>
        </mc:Fallback>
      </mc:AlternateContent>
      <p:pic>
        <p:nvPicPr>
          <p:cNvPr id="4" name="Picture 3" descr="Two normal distribution curves for a population distribution and a sampling distribution each have a mean of approximately 25. The population distribution describes how individuals vary in the population. It is shorter and wider. The sampling distribution describes how sample means, x bar, vary in repeated samples. It is taller and narrower.">
            <a:extLst>
              <a:ext uri="{FF2B5EF4-FFF2-40B4-BE49-F238E27FC236}">
                <a16:creationId xmlns:a16="http://schemas.microsoft.com/office/drawing/2014/main" id="{DAB41FA7-F31A-6C47-AE19-25B17DBB46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3579652" y="3018773"/>
            <a:ext cx="4722526" cy="343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a:extLst>
              <a:ext uri="{FF2B5EF4-FFF2-40B4-BE49-F238E27FC236}">
                <a16:creationId xmlns:a16="http://schemas.microsoft.com/office/drawing/2014/main" id="{D00F61D2-33D9-4644-94C2-484DE4CE37A3}"/>
              </a:ext>
            </a:extLst>
          </p:cNvPr>
          <p:cNvCxnSpPr/>
          <p:nvPr/>
        </p:nvCxnSpPr>
        <p:spPr>
          <a:xfrm>
            <a:off x="4711367" y="2542783"/>
            <a:ext cx="925345" cy="125260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DA86711F-120B-E644-8319-3D86C2CFB3D9}"/>
              </a:ext>
            </a:extLst>
          </p:cNvPr>
          <p:cNvSpPr/>
          <p:nvPr/>
        </p:nvSpPr>
        <p:spPr>
          <a:xfrm>
            <a:off x="2442575" y="2129425"/>
            <a:ext cx="3858017" cy="4133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0597264-0DBB-AC4C-8ABF-DD89EB34AE9F}"/>
              </a:ext>
            </a:extLst>
          </p:cNvPr>
          <p:cNvSpPr txBox="1"/>
          <p:nvPr/>
        </p:nvSpPr>
        <p:spPr>
          <a:xfrm>
            <a:off x="1212206" y="2931499"/>
            <a:ext cx="3326552" cy="923330"/>
          </a:xfrm>
          <a:prstGeom prst="rect">
            <a:avLst/>
          </a:prstGeom>
          <a:noFill/>
          <a:ln w="28575">
            <a:solidFill>
              <a:srgbClr val="FF0000"/>
            </a:solidFill>
          </a:ln>
        </p:spPr>
        <p:txBody>
          <a:bodyPr wrap="none" rtlCol="0">
            <a:spAutoFit/>
          </a:bodyPr>
          <a:lstStyle/>
          <a:p>
            <a:r>
              <a:rPr lang="en-US" dirty="0"/>
              <a:t>Sampling distribution has </a:t>
            </a:r>
          </a:p>
          <a:p>
            <a:r>
              <a:rPr lang="en-US" dirty="0"/>
              <a:t>a smaller standard deviation </a:t>
            </a:r>
          </a:p>
          <a:p>
            <a:r>
              <a:rPr lang="en-US" dirty="0"/>
              <a:t>than the population distribution</a:t>
            </a:r>
          </a:p>
        </p:txBody>
      </p:sp>
      <p:cxnSp>
        <p:nvCxnSpPr>
          <p:cNvPr id="12" name="Straight Arrow Connector 11">
            <a:extLst>
              <a:ext uri="{FF2B5EF4-FFF2-40B4-BE49-F238E27FC236}">
                <a16:creationId xmlns:a16="http://schemas.microsoft.com/office/drawing/2014/main" id="{A65A4BFF-F98E-EB45-9440-2D7FB7A23CB7}"/>
              </a:ext>
            </a:extLst>
          </p:cNvPr>
          <p:cNvCxnSpPr>
            <a:cxnSpLocks/>
            <a:stCxn id="9" idx="3"/>
          </p:cNvCxnSpPr>
          <p:nvPr/>
        </p:nvCxnSpPr>
        <p:spPr>
          <a:xfrm>
            <a:off x="4538758" y="3393164"/>
            <a:ext cx="1091182" cy="489496"/>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236572"/>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650" name="Rectangle 2"/>
              <p:cNvSpPr>
                <a:spLocks noGrp="1" noChangeArrowheads="1"/>
              </p:cNvSpPr>
              <p:nvPr>
                <p:ph type="title"/>
              </p:nvPr>
            </p:nvSpPr>
            <p:spPr>
              <a:xfrm>
                <a:off x="416386" y="719675"/>
                <a:ext cx="8589962" cy="796413"/>
              </a:xfrm>
            </p:spPr>
            <p:txBody>
              <a:bodyPr>
                <a:normAutofit/>
              </a:bodyPr>
              <a:lstStyle/>
              <a:p>
                <a:pPr>
                  <a:lnSpc>
                    <a:spcPct val="90000"/>
                  </a:lnSpc>
                </a:pPr>
                <a:r>
                  <a:rPr lang="en-US" altLang="en-US" sz="4000" dirty="0">
                    <a:latin typeface="Gill Sans" charset="0"/>
                    <a:ea typeface="ＭＳ Ｐゴシック" pitchFamily="34" charset="-128"/>
                  </a:rPr>
                  <a:t>The sampling distribution of </a:t>
                </a:r>
                <a14:m>
                  <m:oMath xmlns:m="http://schemas.openxmlformats.org/officeDocument/2006/math">
                    <m:acc>
                      <m:accPr>
                        <m:chr m:val="̅"/>
                        <m:ctrlPr>
                          <a:rPr lang="en-US" altLang="en-US" sz="4000" i="1" smtClean="0">
                            <a:latin typeface="Cambria Math" panose="02040503050406030204" pitchFamily="18" charset="0"/>
                            <a:ea typeface="ＭＳ Ｐゴシック" pitchFamily="34" charset="-128"/>
                          </a:rPr>
                        </m:ctrlPr>
                      </m:accPr>
                      <m:e>
                        <m:r>
                          <a:rPr lang="en-US" altLang="en-US" sz="4000" b="0" i="1" smtClean="0">
                            <a:latin typeface="Cambria Math"/>
                            <a:ea typeface="ＭＳ Ｐゴシック" pitchFamily="34" charset="-128"/>
                          </a:rPr>
                          <m:t>𝑥</m:t>
                        </m:r>
                      </m:e>
                    </m:acc>
                  </m:oMath>
                </a14:m>
                <a:r>
                  <a:rPr lang="en-US" altLang="en-US" sz="4000" dirty="0">
                    <a:latin typeface="Gill Sans" charset="0"/>
                    <a:ea typeface="ＭＳ Ｐゴシック" pitchFamily="34" charset="-128"/>
                  </a:rPr>
                  <a:t> (part II)</a:t>
                </a:r>
                <a:endParaRPr lang="en-US" altLang="en-US" sz="4000" dirty="0">
                  <a:solidFill>
                    <a:srgbClr val="33CCFF"/>
                  </a:solidFill>
                  <a:latin typeface="Gill Sans" charset="0"/>
                  <a:ea typeface="ＭＳ Ｐゴシック" pitchFamily="34" charset="-128"/>
                </a:endParaRPr>
              </a:p>
            </p:txBody>
          </p:sp>
        </mc:Choice>
        <mc:Fallback xmlns="">
          <p:sp>
            <p:nvSpPr>
              <p:cNvPr id="27650" name="Rectangle 2"/>
              <p:cNvSpPr>
                <a:spLocks noGrp="1" noRot="1" noChangeAspect="1" noMove="1" noResize="1" noEditPoints="1" noAdjustHandles="1" noChangeArrowheads="1" noChangeShapeType="1" noTextEdit="1"/>
              </p:cNvSpPr>
              <p:nvPr>
                <p:ph type="title"/>
              </p:nvPr>
            </p:nvSpPr>
            <p:spPr>
              <a:xfrm>
                <a:off x="416386" y="719675"/>
                <a:ext cx="8589962" cy="796413"/>
              </a:xfrm>
              <a:blipFill rotWithShape="0">
                <a:blip r:embed="rId2"/>
                <a:stretch>
                  <a:fillRect l="-3549" r="-1632" b="-3816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8" name="Rectangle 3"/>
              <p:cNvSpPr>
                <a:spLocks noGrp="1" noChangeArrowheads="1"/>
              </p:cNvSpPr>
              <p:nvPr>
                <p:ph sz="quarter" idx="1"/>
              </p:nvPr>
            </p:nvSpPr>
            <p:spPr>
              <a:xfrm>
                <a:off x="121024" y="1706728"/>
                <a:ext cx="8885324" cy="5049679"/>
              </a:xfrm>
            </p:spPr>
            <p:txBody>
              <a:bodyPr>
                <a:noAutofit/>
              </a:bodyPr>
              <a:lstStyle/>
              <a:p>
                <a:pPr>
                  <a:spcAft>
                    <a:spcPts val="1200"/>
                  </a:spcAft>
                </a:pPr>
                <a:r>
                  <a:rPr lang="en-US" sz="2400" dirty="0">
                    <a:latin typeface="Arial" panose="020B0604020202020204" pitchFamily="34" charset="0"/>
                    <a:cs typeface="Arial" panose="020B0604020202020204" pitchFamily="34" charset="0"/>
                  </a:rPr>
                  <a:t>Standard deviation of the sampling distribution of </a:t>
                </a:r>
                <a14:m>
                  <m:oMath xmlns:m="http://schemas.openxmlformats.org/officeDocument/2006/math">
                    <m:acc>
                      <m:accPr>
                        <m:chr m:val="̅"/>
                        <m:ctrlPr>
                          <a:rPr lang="en-US" sz="2400" i="1">
                            <a:latin typeface="Cambria Math" panose="02040503050406030204" pitchFamily="18" charset="0"/>
                            <a:cs typeface="Arial" panose="020B0604020202020204" pitchFamily="34" charset="0"/>
                          </a:rPr>
                        </m:ctrlPr>
                      </m:accPr>
                      <m:e>
                        <m:r>
                          <a:rPr lang="en-US" sz="2400" i="1">
                            <a:latin typeface="Cambria Math" panose="02040503050406030204" pitchFamily="18" charset="0"/>
                            <a:cs typeface="Arial" panose="020B0604020202020204" pitchFamily="34" charset="0"/>
                          </a:rPr>
                          <m:t>𝑥</m:t>
                        </m:r>
                      </m:e>
                    </m:acc>
                  </m:oMath>
                </a14:m>
                <a:r>
                  <a:rPr lang="en-US" sz="2400" dirty="0">
                    <a:latin typeface="Arial" panose="020B0604020202020204" pitchFamily="34" charset="0"/>
                    <a:cs typeface="Arial" panose="020B0604020202020204" pitchFamily="34" charset="0"/>
                  </a:rPr>
                  <a:t> is </a:t>
                </a:r>
                <a14:m>
                  <m:oMath xmlns:m="http://schemas.openxmlformats.org/officeDocument/2006/math">
                    <m:f>
                      <m:fPr>
                        <m:type m:val="lin"/>
                        <m:ctrlPr>
                          <a:rPr lang="en-US" sz="2400" i="1" dirty="0">
                            <a:latin typeface="Cambria Math" panose="02040503050406030204" pitchFamily="18" charset="0"/>
                            <a:cs typeface="Arial" panose="020B0604020202020204" pitchFamily="34" charset="0"/>
                          </a:rPr>
                        </m:ctrlPr>
                      </m:fPr>
                      <m:num>
                        <m:r>
                          <a:rPr lang="en-US" sz="2400" i="1" dirty="0">
                            <a:latin typeface="Cambria Math"/>
                            <a:ea typeface="Cambria Math"/>
                            <a:cs typeface="Arial" panose="020B0604020202020204" pitchFamily="34" charset="0"/>
                          </a:rPr>
                          <m:t>𝜎</m:t>
                        </m:r>
                      </m:num>
                      <m:den>
                        <m:rad>
                          <m:radPr>
                            <m:degHide m:val="on"/>
                            <m:ctrlPr>
                              <a:rPr lang="en-US" sz="2400" i="1" dirty="0">
                                <a:latin typeface="Cambria Math" panose="02040503050406030204" pitchFamily="18" charset="0"/>
                                <a:cs typeface="Arial" panose="020B0604020202020204" pitchFamily="34" charset="0"/>
                              </a:rPr>
                            </m:ctrlPr>
                          </m:radPr>
                          <m:deg/>
                          <m:e>
                            <m:r>
                              <a:rPr lang="en-US" sz="2400" i="1" dirty="0">
                                <a:latin typeface="Cambria Math"/>
                                <a:cs typeface="Arial" panose="020B0604020202020204" pitchFamily="34" charset="0"/>
                              </a:rPr>
                              <m:t>𝑛</m:t>
                            </m:r>
                          </m:e>
                        </m:rad>
                      </m:den>
                    </m:f>
                    <m:r>
                      <a:rPr lang="en-CA" sz="2400" b="0" i="0" dirty="0" smtClean="0">
                        <a:latin typeface="Cambria Math" panose="02040503050406030204" pitchFamily="18" charset="0"/>
                        <a:cs typeface="Arial" panose="020B0604020202020204" pitchFamily="34" charset="0"/>
                      </a:rPr>
                      <m:t>.</m:t>
                    </m:r>
                  </m:oMath>
                </a14:m>
                <a:endParaRPr lang="en-CA" sz="2400" b="0" dirty="0">
                  <a:latin typeface="Arial" panose="020B0604020202020204" pitchFamily="34" charset="0"/>
                  <a:cs typeface="Arial" panose="020B0604020202020204" pitchFamily="34" charset="0"/>
                </a:endParaRPr>
              </a:p>
              <a:p>
                <a:pPr>
                  <a:spcAft>
                    <a:spcPts val="1200"/>
                  </a:spcAft>
                </a:pPr>
                <a:r>
                  <a:rPr lang="en-US" sz="2400" dirty="0">
                    <a:latin typeface="Arial" panose="020B0604020202020204" pitchFamily="34" charset="0"/>
                    <a:cs typeface="Arial" panose="020B0604020202020204" pitchFamily="34" charset="0"/>
                  </a:rPr>
                  <a:t>Not only is the standard deviation of the distribution of </a:t>
                </a:r>
                <a14:m>
                  <m:oMath xmlns:m="http://schemas.openxmlformats.org/officeDocument/2006/math">
                    <m:acc>
                      <m:accPr>
                        <m:chr m:val="̅"/>
                        <m:ctrlPr>
                          <a:rPr lang="en-US" sz="2400" i="1" smtClean="0">
                            <a:latin typeface="Cambria Math" panose="02040503050406030204" pitchFamily="18" charset="0"/>
                            <a:cs typeface="Arial" panose="020B0604020202020204" pitchFamily="34" charset="0"/>
                          </a:rPr>
                        </m:ctrlPr>
                      </m:accPr>
                      <m:e>
                        <m:r>
                          <a:rPr lang="en-US" sz="2400" b="0" i="1" smtClean="0">
                            <a:latin typeface="Cambria Math" panose="02040503050406030204" pitchFamily="18" charset="0"/>
                            <a:cs typeface="Arial" panose="020B0604020202020204" pitchFamily="34" charset="0"/>
                          </a:rPr>
                          <m:t>𝑥</m:t>
                        </m:r>
                      </m:e>
                    </m:acc>
                  </m:oMath>
                </a14:m>
                <a:r>
                  <a:rPr lang="en-US" sz="2400" dirty="0">
                    <a:latin typeface="Arial" panose="020B0604020202020204" pitchFamily="34" charset="0"/>
                    <a:cs typeface="Arial" panose="020B0604020202020204" pitchFamily="34" charset="0"/>
                  </a:rPr>
                  <a:t> smaller than the standard deviation of individual observations, </a:t>
                </a:r>
                <a:r>
                  <a:rPr lang="en-US" sz="2400" b="1" dirty="0">
                    <a:latin typeface="Arial" panose="020B0604020202020204" pitchFamily="34" charset="0"/>
                    <a:cs typeface="Arial" panose="020B0604020202020204" pitchFamily="34" charset="0"/>
                  </a:rPr>
                  <a:t>it gets smaller as we take larger samples</a:t>
                </a:r>
                <a:r>
                  <a:rPr lang="en-US" sz="2400" dirty="0">
                    <a:latin typeface="Arial" panose="020B0604020202020204" pitchFamily="34" charset="0"/>
                    <a:cs typeface="Arial" panose="020B0604020202020204" pitchFamily="34" charset="0"/>
                  </a:rPr>
                  <a:t>. The results of large samples are less variable than the results of small samples.</a:t>
                </a:r>
              </a:p>
              <a:p>
                <a:pPr marL="271463" indent="0">
                  <a:spcAft>
                    <a:spcPts val="1200"/>
                  </a:spcAft>
                  <a:buNone/>
                </a:pPr>
                <a:r>
                  <a:rPr lang="en-US" sz="2400" b="1" dirty="0">
                    <a:latin typeface="Arial" panose="020B0604020202020204" pitchFamily="34" charset="0"/>
                    <a:cs typeface="Arial" panose="020B0604020202020204" pitchFamily="34" charset="0"/>
                  </a:rPr>
                  <a:t>Note: </a:t>
                </a:r>
                <a:r>
                  <a:rPr lang="en-US" sz="2400" i="1" dirty="0">
                    <a:latin typeface="Arial" panose="020B0604020202020204" pitchFamily="34" charset="0"/>
                    <a:cs typeface="Arial" panose="020B0604020202020204" pitchFamily="34" charset="0"/>
                  </a:rPr>
                  <a:t>Although the standard deviation of the distribution of </a:t>
                </a:r>
                <a14:m>
                  <m:oMath xmlns:m="http://schemas.openxmlformats.org/officeDocument/2006/math">
                    <m:acc>
                      <m:accPr>
                        <m:chr m:val="̅"/>
                        <m:ctrlPr>
                          <a:rPr lang="en-US" sz="2400" i="1">
                            <a:latin typeface="Cambria Math" panose="02040503050406030204" pitchFamily="18" charset="0"/>
                            <a:cs typeface="Arial" panose="020B0604020202020204" pitchFamily="34" charset="0"/>
                          </a:rPr>
                        </m:ctrlPr>
                      </m:accPr>
                      <m:e>
                        <m:r>
                          <a:rPr lang="en-US" sz="2400" i="1">
                            <a:latin typeface="Cambria Math" panose="02040503050406030204" pitchFamily="18" charset="0"/>
                            <a:cs typeface="Arial" panose="020B0604020202020204" pitchFamily="34" charset="0"/>
                          </a:rPr>
                          <m:t>𝑥</m:t>
                        </m:r>
                      </m:e>
                    </m:acc>
                  </m:oMath>
                </a14:m>
                <a:r>
                  <a:rPr lang="en-US" sz="2400" i="1" dirty="0">
                    <a:latin typeface="Arial" panose="020B0604020202020204" pitchFamily="34" charset="0"/>
                    <a:cs typeface="Arial" panose="020B0604020202020204" pitchFamily="34" charset="0"/>
                  </a:rPr>
                  <a:t> gets smaller, it does so at the rate of </a:t>
                </a:r>
                <a14:m>
                  <m:oMath xmlns:m="http://schemas.openxmlformats.org/officeDocument/2006/math">
                    <m:rad>
                      <m:radPr>
                        <m:degHide m:val="on"/>
                        <m:ctrlPr>
                          <a:rPr lang="en-US" sz="2400" i="1" dirty="0">
                            <a:latin typeface="Cambria Math" panose="02040503050406030204" pitchFamily="18" charset="0"/>
                            <a:cs typeface="Arial" panose="020B0604020202020204" pitchFamily="34" charset="0"/>
                          </a:rPr>
                        </m:ctrlPr>
                      </m:radPr>
                      <m:deg/>
                      <m:e>
                        <m:r>
                          <a:rPr lang="en-US" sz="2400" i="1" dirty="0">
                            <a:latin typeface="Cambria Math"/>
                            <a:cs typeface="Arial" panose="020B0604020202020204" pitchFamily="34" charset="0"/>
                          </a:rPr>
                          <m:t>𝑛</m:t>
                        </m:r>
                      </m:e>
                    </m:rad>
                  </m:oMath>
                </a14:m>
                <a:r>
                  <a:rPr lang="en-US" sz="2400" i="1" dirty="0">
                    <a:latin typeface="Arial" panose="020B0604020202020204" pitchFamily="34" charset="0"/>
                    <a:cs typeface="Arial" panose="020B0604020202020204" pitchFamily="34" charset="0"/>
                  </a:rPr>
                  <a:t>, not </a:t>
                </a:r>
                <a14:m>
                  <m:oMath xmlns:m="http://schemas.openxmlformats.org/officeDocument/2006/math">
                    <m:r>
                      <a:rPr lang="en-US" sz="2400" i="1" dirty="0" smtClean="0">
                        <a:latin typeface="Cambria Math" panose="02040503050406030204" pitchFamily="18" charset="0"/>
                        <a:cs typeface="Arial" panose="020B0604020202020204" pitchFamily="34" charset="0"/>
                      </a:rPr>
                      <m:t>𝑛</m:t>
                    </m:r>
                  </m:oMath>
                </a14:m>
                <a:r>
                  <a:rPr lang="en-US" sz="2400" i="1" dirty="0">
                    <a:latin typeface="Arial" panose="020B0604020202020204" pitchFamily="34" charset="0"/>
                    <a:cs typeface="Arial" panose="020B0604020202020204" pitchFamily="34" charset="0"/>
                  </a:rPr>
                  <a:t>. To cut the sampling distribution’s standard deviation in half, for instance, you must take a sample four times as large, not just twice as large.</a:t>
                </a:r>
              </a:p>
            </p:txBody>
          </p:sp>
        </mc:Choice>
        <mc:Fallback xmlns="">
          <p:sp>
            <p:nvSpPr>
              <p:cNvPr id="18" name="Rectangle 3"/>
              <p:cNvSpPr>
                <a:spLocks noGrp="1" noRot="1" noChangeAspect="1" noMove="1" noResize="1" noEditPoints="1" noAdjustHandles="1" noChangeArrowheads="1" noChangeShapeType="1" noTextEdit="1"/>
              </p:cNvSpPr>
              <p:nvPr>
                <p:ph sz="quarter" idx="1"/>
              </p:nvPr>
            </p:nvSpPr>
            <p:spPr>
              <a:xfrm>
                <a:off x="121024" y="1706728"/>
                <a:ext cx="8885324" cy="5049679"/>
              </a:xfrm>
              <a:blipFill>
                <a:blip r:embed="rId3"/>
                <a:stretch>
                  <a:fillRect l="-714" t="-11558" r="-1143"/>
                </a:stretch>
              </a:blipFill>
            </p:spPr>
            <p:txBody>
              <a:bodyPr/>
              <a:lstStyle/>
              <a:p>
                <a:r>
                  <a:rPr lang="en-US">
                    <a:noFill/>
                  </a:rPr>
                  <a:t> </a:t>
                </a:r>
              </a:p>
            </p:txBody>
          </p:sp>
        </mc:Fallback>
      </mc:AlternateContent>
    </p:spTree>
    <p:extLst>
      <p:ext uri="{BB962C8B-B14F-4D97-AF65-F5344CB8AC3E}">
        <p14:creationId xmlns:p14="http://schemas.microsoft.com/office/powerpoint/2010/main" val="3857416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650" name="Rectangle 2"/>
              <p:cNvSpPr>
                <a:spLocks noGrp="1" noChangeArrowheads="1"/>
              </p:cNvSpPr>
              <p:nvPr>
                <p:ph type="title"/>
              </p:nvPr>
            </p:nvSpPr>
            <p:spPr>
              <a:xfrm>
                <a:off x="416386" y="578228"/>
                <a:ext cx="8589962" cy="796413"/>
              </a:xfrm>
            </p:spPr>
            <p:txBody>
              <a:bodyPr>
                <a:normAutofit/>
              </a:bodyPr>
              <a:lstStyle/>
              <a:p>
                <a:pPr>
                  <a:lnSpc>
                    <a:spcPct val="90000"/>
                  </a:lnSpc>
                </a:pPr>
                <a:r>
                  <a:rPr lang="en-US" altLang="en-US" sz="4000" dirty="0">
                    <a:latin typeface="Gill Sans" charset="0"/>
                    <a:ea typeface="ＭＳ Ｐゴシック" pitchFamily="34" charset="-128"/>
                  </a:rPr>
                  <a:t>The sampling distribution of </a:t>
                </a:r>
                <a14:m>
                  <m:oMath xmlns:m="http://schemas.openxmlformats.org/officeDocument/2006/math">
                    <m:acc>
                      <m:accPr>
                        <m:chr m:val="̅"/>
                        <m:ctrlPr>
                          <a:rPr lang="en-US" altLang="en-US" sz="4000" i="1" smtClean="0">
                            <a:latin typeface="Cambria Math" panose="02040503050406030204" pitchFamily="18" charset="0"/>
                            <a:ea typeface="ＭＳ Ｐゴシック" pitchFamily="34" charset="-128"/>
                          </a:rPr>
                        </m:ctrlPr>
                      </m:accPr>
                      <m:e>
                        <m:r>
                          <a:rPr lang="en-US" altLang="en-US" sz="4000" b="0" i="1" smtClean="0">
                            <a:latin typeface="Cambria Math"/>
                            <a:ea typeface="ＭＳ Ｐゴシック" pitchFamily="34" charset="-128"/>
                          </a:rPr>
                          <m:t>𝑥</m:t>
                        </m:r>
                      </m:e>
                    </m:acc>
                  </m:oMath>
                </a14:m>
                <a:r>
                  <a:rPr lang="en-US" altLang="en-US" sz="4000" dirty="0">
                    <a:latin typeface="Gill Sans" charset="0"/>
                    <a:ea typeface="ＭＳ Ｐゴシック" pitchFamily="34" charset="-128"/>
                  </a:rPr>
                  <a:t> (part III)</a:t>
                </a:r>
                <a:endParaRPr lang="en-US" altLang="en-US" sz="4000" dirty="0">
                  <a:solidFill>
                    <a:srgbClr val="33CCFF"/>
                  </a:solidFill>
                  <a:latin typeface="Gill Sans" charset="0"/>
                  <a:ea typeface="ＭＳ Ｐゴシック" pitchFamily="34" charset="-128"/>
                </a:endParaRPr>
              </a:p>
            </p:txBody>
          </p:sp>
        </mc:Choice>
        <mc:Fallback xmlns="">
          <p:sp>
            <p:nvSpPr>
              <p:cNvPr id="27650" name="Rectangle 2"/>
              <p:cNvSpPr>
                <a:spLocks noGrp="1" noRot="1" noChangeAspect="1" noMove="1" noResize="1" noEditPoints="1" noAdjustHandles="1" noChangeArrowheads="1" noChangeShapeType="1" noTextEdit="1"/>
              </p:cNvSpPr>
              <p:nvPr>
                <p:ph type="title"/>
              </p:nvPr>
            </p:nvSpPr>
            <p:spPr>
              <a:xfrm>
                <a:off x="416386" y="578228"/>
                <a:ext cx="8589962" cy="796413"/>
              </a:xfrm>
              <a:blipFill>
                <a:blip r:embed="rId2"/>
                <a:stretch>
                  <a:fillRect l="-3545" b="-390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
              <p:cNvSpPr>
                <a:spLocks noGrp="1" noChangeArrowheads="1"/>
              </p:cNvSpPr>
              <p:nvPr>
                <p:ph sz="quarter" idx="1"/>
              </p:nvPr>
            </p:nvSpPr>
            <p:spPr>
              <a:xfrm>
                <a:off x="121024" y="1559728"/>
                <a:ext cx="8885324" cy="5120474"/>
              </a:xfrm>
            </p:spPr>
            <p:txBody>
              <a:bodyPr>
                <a:normAutofit/>
              </a:bodyPr>
              <a:lstStyle/>
              <a:p>
                <a:pPr marL="355600" indent="-355600">
                  <a:spcAft>
                    <a:spcPts val="1200"/>
                  </a:spcAft>
                </a:pPr>
                <a:r>
                  <a:rPr lang="en-US" sz="2800" dirty="0">
                    <a:latin typeface="Arial" panose="020B0604020202020204" pitchFamily="34" charset="0"/>
                    <a:cs typeface="Arial" panose="020B0604020202020204" pitchFamily="34" charset="0"/>
                  </a:rPr>
                  <a:t>We have described the center and variability of the sampling distribution of a sample mean </a:t>
                </a:r>
                <a14:m>
                  <m:oMath xmlns:m="http://schemas.openxmlformats.org/officeDocument/2006/math">
                    <m:acc>
                      <m:accPr>
                        <m:chr m:val="̅"/>
                        <m:ctrlPr>
                          <a:rPr lang="en-US" sz="2800" i="1">
                            <a:latin typeface="Cambria Math" panose="02040503050406030204" pitchFamily="18" charset="0"/>
                            <a:cs typeface="Arial" panose="020B0604020202020204" pitchFamily="34" charset="0"/>
                          </a:rPr>
                        </m:ctrlPr>
                      </m:accPr>
                      <m:e>
                        <m:r>
                          <a:rPr lang="en-US" sz="2800" i="1">
                            <a:latin typeface="Cambria Math" panose="02040503050406030204" pitchFamily="18" charset="0"/>
                            <a:cs typeface="Arial" panose="020B0604020202020204" pitchFamily="34" charset="0"/>
                          </a:rPr>
                          <m:t>𝑥</m:t>
                        </m:r>
                      </m:e>
                    </m:acc>
                  </m:oMath>
                </a14:m>
                <a:r>
                  <a:rPr lang="en-US" sz="2800" dirty="0">
                    <a:latin typeface="Arial" panose="020B0604020202020204" pitchFamily="34" charset="0"/>
                    <a:cs typeface="Arial" panose="020B0604020202020204" pitchFamily="34" charset="0"/>
                  </a:rPr>
                  <a:t>, but not its shape. </a:t>
                </a:r>
                <a:r>
                  <a:rPr lang="en-US" sz="2800" b="1" dirty="0">
                    <a:latin typeface="Arial" panose="020B0604020202020204" pitchFamily="34" charset="0"/>
                    <a:cs typeface="Arial" panose="020B0604020202020204" pitchFamily="34" charset="0"/>
                  </a:rPr>
                  <a:t>The shape of the sampling distribution depends on the shape of the population distribution.</a:t>
                </a:r>
              </a:p>
              <a:p>
                <a:pPr marL="355600" indent="-355600">
                  <a:spcAft>
                    <a:spcPts val="1200"/>
                  </a:spcAft>
                </a:pPr>
                <a:r>
                  <a:rPr lang="en-US" sz="2800" dirty="0">
                    <a:latin typeface="Arial" panose="020B0604020202020204" pitchFamily="34" charset="0"/>
                    <a:cs typeface="Arial" panose="020B0604020202020204" pitchFamily="34" charset="0"/>
                  </a:rPr>
                  <a:t>In one important case, there is a simple relationship between the two distributions: </a:t>
                </a:r>
                <a:r>
                  <a:rPr lang="en-US" sz="2800" b="1" dirty="0">
                    <a:latin typeface="Arial" panose="020B0604020202020204" pitchFamily="34" charset="0"/>
                    <a:cs typeface="Arial" panose="020B0604020202020204" pitchFamily="34" charset="0"/>
                  </a:rPr>
                  <a:t>if the population distribution is Normal, then so is the sampling distribution of the sample mean.</a:t>
                </a:r>
              </a:p>
            </p:txBody>
          </p:sp>
        </mc:Choice>
        <mc:Fallback xmlns="">
          <p:sp>
            <p:nvSpPr>
              <p:cNvPr id="18" name="Rectangle 3"/>
              <p:cNvSpPr>
                <a:spLocks noGrp="1" noRot="1" noChangeAspect="1" noMove="1" noResize="1" noEditPoints="1" noAdjustHandles="1" noChangeArrowheads="1" noChangeShapeType="1" noTextEdit="1"/>
              </p:cNvSpPr>
              <p:nvPr>
                <p:ph sz="quarter" idx="1"/>
              </p:nvPr>
            </p:nvSpPr>
            <p:spPr>
              <a:xfrm>
                <a:off x="121024" y="1559728"/>
                <a:ext cx="8885324" cy="5120474"/>
              </a:xfrm>
              <a:blipFill>
                <a:blip r:embed="rId3"/>
                <a:stretch>
                  <a:fillRect l="-1000" t="-1235" r="-1143"/>
                </a:stretch>
              </a:blipFill>
            </p:spPr>
            <p:txBody>
              <a:bodyPr/>
              <a:lstStyle/>
              <a:p>
                <a:r>
                  <a:rPr lang="en-US">
                    <a:noFill/>
                  </a:rPr>
                  <a:t> </a:t>
                </a:r>
              </a:p>
            </p:txBody>
          </p:sp>
        </mc:Fallback>
      </mc:AlternateContent>
    </p:spTree>
    <p:extLst>
      <p:ext uri="{BB962C8B-B14F-4D97-AF65-F5344CB8AC3E}">
        <p14:creationId xmlns:p14="http://schemas.microsoft.com/office/powerpoint/2010/main" val="729858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7650" name="Rectangle 2"/>
              <p:cNvSpPr>
                <a:spLocks noGrp="1" noChangeArrowheads="1"/>
              </p:cNvSpPr>
              <p:nvPr>
                <p:ph type="title"/>
              </p:nvPr>
            </p:nvSpPr>
            <p:spPr>
              <a:xfrm>
                <a:off x="416386" y="578228"/>
                <a:ext cx="8589962" cy="796413"/>
              </a:xfrm>
            </p:spPr>
            <p:txBody>
              <a:bodyPr>
                <a:normAutofit/>
              </a:bodyPr>
              <a:lstStyle/>
              <a:p>
                <a:pPr>
                  <a:lnSpc>
                    <a:spcPct val="90000"/>
                  </a:lnSpc>
                </a:pPr>
                <a:r>
                  <a:rPr lang="en-US" altLang="en-US" sz="4000" dirty="0">
                    <a:latin typeface="Gill Sans" charset="0"/>
                    <a:ea typeface="ＭＳ Ｐゴシック" pitchFamily="34" charset="-128"/>
                  </a:rPr>
                  <a:t>The sampling distribution of </a:t>
                </a:r>
                <a14:m>
                  <m:oMath xmlns:m="http://schemas.openxmlformats.org/officeDocument/2006/math">
                    <m:acc>
                      <m:accPr>
                        <m:chr m:val="̅"/>
                        <m:ctrlPr>
                          <a:rPr lang="en-US" altLang="en-US" sz="4000" i="1" smtClean="0">
                            <a:latin typeface="Cambria Math" panose="02040503050406030204" pitchFamily="18" charset="0"/>
                            <a:ea typeface="ＭＳ Ｐゴシック" pitchFamily="34" charset="-128"/>
                          </a:rPr>
                        </m:ctrlPr>
                      </m:accPr>
                      <m:e>
                        <m:r>
                          <a:rPr lang="en-US" altLang="en-US" sz="4000" b="0" i="1" smtClean="0">
                            <a:latin typeface="Cambria Math"/>
                            <a:ea typeface="ＭＳ Ｐゴシック" pitchFamily="34" charset="-128"/>
                          </a:rPr>
                          <m:t>𝑥</m:t>
                        </m:r>
                      </m:e>
                    </m:acc>
                  </m:oMath>
                </a14:m>
                <a:r>
                  <a:rPr lang="en-US" altLang="en-US" sz="4000" dirty="0">
                    <a:latin typeface="Gill Sans" charset="0"/>
                    <a:ea typeface="ＭＳ Ｐゴシック" pitchFamily="34" charset="-128"/>
                  </a:rPr>
                  <a:t> (part III)</a:t>
                </a:r>
                <a:endParaRPr lang="en-US" altLang="en-US" sz="4000" dirty="0">
                  <a:solidFill>
                    <a:srgbClr val="33CCFF"/>
                  </a:solidFill>
                  <a:latin typeface="Gill Sans" charset="0"/>
                  <a:ea typeface="ＭＳ Ｐゴシック" pitchFamily="34" charset="-128"/>
                </a:endParaRPr>
              </a:p>
            </p:txBody>
          </p:sp>
        </mc:Choice>
        <mc:Fallback xmlns="">
          <p:sp>
            <p:nvSpPr>
              <p:cNvPr id="27650" name="Rectangle 2"/>
              <p:cNvSpPr>
                <a:spLocks noGrp="1" noRot="1" noChangeAspect="1" noMove="1" noResize="1" noEditPoints="1" noAdjustHandles="1" noChangeArrowheads="1" noChangeShapeType="1" noTextEdit="1"/>
              </p:cNvSpPr>
              <p:nvPr>
                <p:ph type="title"/>
              </p:nvPr>
            </p:nvSpPr>
            <p:spPr>
              <a:xfrm>
                <a:off x="416386" y="578228"/>
                <a:ext cx="8589962" cy="796413"/>
              </a:xfrm>
              <a:blipFill>
                <a:blip r:embed="rId2"/>
                <a:stretch>
                  <a:fillRect l="-3545" b="-390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
              <p:cNvSpPr>
                <a:spLocks noGrp="1" noChangeArrowheads="1"/>
              </p:cNvSpPr>
              <p:nvPr>
                <p:ph sz="quarter" idx="1"/>
              </p:nvPr>
            </p:nvSpPr>
            <p:spPr>
              <a:xfrm>
                <a:off x="242322" y="2336342"/>
                <a:ext cx="8885324" cy="5120474"/>
              </a:xfrm>
            </p:spPr>
            <p:txBody>
              <a:bodyPr>
                <a:normAutofit/>
              </a:bodyPr>
              <a:lstStyle/>
              <a:p>
                <a:pPr marL="0" indent="0">
                  <a:spcBef>
                    <a:spcPts val="1200"/>
                  </a:spcBef>
                  <a:spcAft>
                    <a:spcPts val="1200"/>
                  </a:spcAft>
                  <a:buNone/>
                </a:pPr>
                <a:r>
                  <a:rPr lang="en-US" sz="2800" b="1" dirty="0">
                    <a:latin typeface="Arial" panose="020B0604020202020204" pitchFamily="34" charset="0"/>
                    <a:cs typeface="Arial" panose="020B0604020202020204" pitchFamily="34" charset="0"/>
                  </a:rPr>
                  <a:t>SAMPLING DISTRIBUTION OF A SAMPLE MEAN</a:t>
                </a:r>
              </a:p>
              <a:p>
                <a:pPr marL="355600" indent="-355600">
                  <a:spcAft>
                    <a:spcPts val="1200"/>
                  </a:spcAft>
                </a:pPr>
                <a:r>
                  <a:rPr lang="en-US" sz="2800" dirty="0">
                    <a:latin typeface="Arial" panose="020B0604020202020204" pitchFamily="34" charset="0"/>
                    <a:cs typeface="Arial" panose="020B0604020202020204" pitchFamily="34" charset="0"/>
                  </a:rPr>
                  <a:t>If individual observations have the </a:t>
                </a:r>
                <a14:m>
                  <m:oMath xmlns:m="http://schemas.openxmlformats.org/officeDocument/2006/math">
                    <m:r>
                      <a:rPr lang="en-US" sz="2800" i="1" dirty="0" smtClean="0">
                        <a:latin typeface="Cambria Math"/>
                        <a:cs typeface="Arial" panose="020B0604020202020204" pitchFamily="34" charset="0"/>
                      </a:rPr>
                      <m:t>𝑁</m:t>
                    </m:r>
                    <m:r>
                      <a:rPr lang="en-US" sz="2800" i="1" dirty="0" smtClean="0">
                        <a:latin typeface="Cambria Math"/>
                        <a:cs typeface="Arial" panose="020B0604020202020204" pitchFamily="34" charset="0"/>
                      </a:rPr>
                      <m:t>(</m:t>
                    </m:r>
                    <m:r>
                      <a:rPr lang="en-US" sz="2800" i="1" dirty="0" smtClean="0">
                        <a:latin typeface="Cambria Math"/>
                        <a:ea typeface="Cambria Math"/>
                        <a:cs typeface="Arial" panose="020B0604020202020204" pitchFamily="34" charset="0"/>
                      </a:rPr>
                      <m:t>𝜇</m:t>
                    </m:r>
                    <m:r>
                      <a:rPr lang="en-US" sz="2800" b="0" i="1" dirty="0" smtClean="0">
                        <a:latin typeface="Cambria Math"/>
                        <a:ea typeface="Cambria Math"/>
                        <a:cs typeface="Arial" panose="020B0604020202020204" pitchFamily="34" charset="0"/>
                      </a:rPr>
                      <m:t>,</m:t>
                    </m:r>
                    <m:r>
                      <a:rPr lang="en-CA" sz="2800" b="0" i="1" dirty="0" smtClean="0">
                        <a:latin typeface="Cambria Math" panose="02040503050406030204" pitchFamily="18" charset="0"/>
                        <a:ea typeface="Cambria Math"/>
                        <a:cs typeface="Arial" panose="020B0604020202020204" pitchFamily="34" charset="0"/>
                      </a:rPr>
                      <m:t>  </m:t>
                    </m:r>
                    <m:r>
                      <a:rPr lang="en-US" sz="2800" b="0" i="1" dirty="0" smtClean="0">
                        <a:latin typeface="Cambria Math"/>
                        <a:ea typeface="Cambria Math"/>
                        <a:cs typeface="Arial" panose="020B0604020202020204" pitchFamily="34" charset="0"/>
                      </a:rPr>
                      <m:t>𝜎</m:t>
                    </m:r>
                    <m:r>
                      <a:rPr lang="en-US" sz="2800" i="1" dirty="0" smtClean="0">
                        <a:latin typeface="Cambria Math"/>
                        <a:cs typeface="Arial" panose="020B0604020202020204" pitchFamily="34" charset="0"/>
                      </a:rPr>
                      <m:t>)</m:t>
                    </m:r>
                  </m:oMath>
                </a14:m>
                <a:r>
                  <a:rPr lang="en-US" sz="2800" dirty="0">
                    <a:latin typeface="Arial" panose="020B0604020202020204" pitchFamily="34" charset="0"/>
                    <a:cs typeface="Arial" panose="020B0604020202020204" pitchFamily="34" charset="0"/>
                  </a:rPr>
                  <a:t> distribution, then the sample mean </a:t>
                </a:r>
                <a14:m>
                  <m:oMath xmlns:m="http://schemas.openxmlformats.org/officeDocument/2006/math">
                    <m:acc>
                      <m:accPr>
                        <m:chr m:val="̅"/>
                        <m:ctrlPr>
                          <a:rPr lang="en-US" sz="2800" i="1" dirty="0" smtClean="0">
                            <a:latin typeface="Cambria Math" panose="02040503050406030204" pitchFamily="18" charset="0"/>
                            <a:cs typeface="Arial" panose="020B0604020202020204" pitchFamily="34" charset="0"/>
                          </a:rPr>
                        </m:ctrlPr>
                      </m:accPr>
                      <m:e>
                        <m:r>
                          <a:rPr lang="en-US" sz="2800" b="0" i="1" dirty="0" smtClean="0">
                            <a:latin typeface="Cambria Math"/>
                            <a:cs typeface="Arial" panose="020B0604020202020204" pitchFamily="34" charset="0"/>
                          </a:rPr>
                          <m:t>𝑥</m:t>
                        </m:r>
                      </m:e>
                    </m:acc>
                  </m:oMath>
                </a14:m>
                <a:r>
                  <a:rPr lang="en-US" sz="2800" dirty="0">
                    <a:latin typeface="Arial" panose="020B0604020202020204" pitchFamily="34" charset="0"/>
                    <a:cs typeface="Arial" panose="020B0604020202020204" pitchFamily="34" charset="0"/>
                  </a:rPr>
                  <a:t> of an SRS of size </a:t>
                </a:r>
                <a14:m>
                  <m:oMath xmlns:m="http://schemas.openxmlformats.org/officeDocument/2006/math">
                    <m:r>
                      <a:rPr lang="en-US" sz="2800" i="1" dirty="0" smtClean="0">
                        <a:latin typeface="Cambria Math"/>
                        <a:cs typeface="Arial" panose="020B0604020202020204" pitchFamily="34" charset="0"/>
                      </a:rPr>
                      <m:t>𝑛</m:t>
                    </m:r>
                  </m:oMath>
                </a14:m>
                <a:r>
                  <a:rPr lang="en-US" sz="2800" dirty="0">
                    <a:latin typeface="Arial" panose="020B0604020202020204" pitchFamily="34" charset="0"/>
                    <a:cs typeface="Arial" panose="020B0604020202020204" pitchFamily="34" charset="0"/>
                  </a:rPr>
                  <a:t> has the </a:t>
                </a:r>
                <a14:m>
                  <m:oMath xmlns:m="http://schemas.openxmlformats.org/officeDocument/2006/math">
                    <m:r>
                      <a:rPr lang="en-US" sz="2800" i="1" dirty="0">
                        <a:latin typeface="Cambria Math"/>
                        <a:cs typeface="Arial" panose="020B0604020202020204" pitchFamily="34" charset="0"/>
                      </a:rPr>
                      <m:t>𝑁</m:t>
                    </m:r>
                    <m:r>
                      <a:rPr lang="en-US" sz="2800" i="1" dirty="0">
                        <a:latin typeface="Cambria Math"/>
                        <a:cs typeface="Arial" panose="020B0604020202020204" pitchFamily="34" charset="0"/>
                      </a:rPr>
                      <m:t>(</m:t>
                    </m:r>
                    <m:r>
                      <a:rPr lang="en-US" sz="2800" i="1" dirty="0">
                        <a:latin typeface="Cambria Math"/>
                        <a:ea typeface="Cambria Math"/>
                        <a:cs typeface="Arial" panose="020B0604020202020204" pitchFamily="34" charset="0"/>
                      </a:rPr>
                      <m:t>𝜇</m:t>
                    </m:r>
                    <m:r>
                      <a:rPr lang="en-US" sz="2800" i="1" dirty="0">
                        <a:latin typeface="Cambria Math"/>
                        <a:ea typeface="Cambria Math"/>
                        <a:cs typeface="Arial" panose="020B0604020202020204" pitchFamily="34" charset="0"/>
                      </a:rPr>
                      <m:t>,  </m:t>
                    </m:r>
                    <m:f>
                      <m:fPr>
                        <m:type m:val="skw"/>
                        <m:ctrlPr>
                          <a:rPr lang="en-US" sz="2800" i="1" dirty="0">
                            <a:latin typeface="Cambria Math" panose="02040503050406030204" pitchFamily="18" charset="0"/>
                            <a:ea typeface="Cambria Math"/>
                            <a:cs typeface="Arial" panose="020B0604020202020204" pitchFamily="34" charset="0"/>
                          </a:rPr>
                        </m:ctrlPr>
                      </m:fPr>
                      <m:num>
                        <m:r>
                          <a:rPr lang="en-US" sz="2800" i="1" dirty="0">
                            <a:latin typeface="Cambria Math"/>
                            <a:ea typeface="Cambria Math"/>
                            <a:cs typeface="Arial" panose="020B0604020202020204" pitchFamily="34" charset="0"/>
                          </a:rPr>
                          <m:t>𝜎</m:t>
                        </m:r>
                      </m:num>
                      <m:den>
                        <m:rad>
                          <m:radPr>
                            <m:degHide m:val="on"/>
                            <m:ctrlPr>
                              <a:rPr lang="en-US" sz="2800" i="1" dirty="0">
                                <a:latin typeface="Cambria Math" panose="02040503050406030204" pitchFamily="18" charset="0"/>
                                <a:ea typeface="Cambria Math"/>
                                <a:cs typeface="Arial" panose="020B0604020202020204" pitchFamily="34" charset="0"/>
                              </a:rPr>
                            </m:ctrlPr>
                          </m:radPr>
                          <m:deg/>
                          <m:e>
                            <m:r>
                              <a:rPr lang="en-US" sz="2800" i="1" dirty="0">
                                <a:latin typeface="Cambria Math"/>
                                <a:ea typeface="Cambria Math"/>
                                <a:cs typeface="Arial" panose="020B0604020202020204" pitchFamily="34" charset="0"/>
                              </a:rPr>
                              <m:t>𝑛</m:t>
                            </m:r>
                          </m:e>
                        </m:rad>
                      </m:den>
                    </m:f>
                    <m:r>
                      <a:rPr lang="en-US" sz="2800" i="1" dirty="0">
                        <a:latin typeface="Cambria Math"/>
                        <a:cs typeface="Arial" panose="020B0604020202020204" pitchFamily="34" charset="0"/>
                      </a:rPr>
                      <m:t>)</m:t>
                    </m:r>
                  </m:oMath>
                </a14:m>
                <a:r>
                  <a:rPr lang="en-US" sz="2800" dirty="0">
                    <a:latin typeface="Arial" panose="020B0604020202020204" pitchFamily="34" charset="0"/>
                    <a:cs typeface="Arial" panose="020B0604020202020204" pitchFamily="34" charset="0"/>
                  </a:rPr>
                  <a:t> distribution.</a:t>
                </a:r>
              </a:p>
            </p:txBody>
          </p:sp>
        </mc:Choice>
        <mc:Fallback xmlns="">
          <p:sp>
            <p:nvSpPr>
              <p:cNvPr id="18" name="Rectangle 3"/>
              <p:cNvSpPr>
                <a:spLocks noGrp="1" noRot="1" noChangeAspect="1" noMove="1" noResize="1" noEditPoints="1" noAdjustHandles="1" noChangeArrowheads="1" noChangeShapeType="1" noTextEdit="1"/>
              </p:cNvSpPr>
              <p:nvPr>
                <p:ph sz="quarter" idx="1"/>
              </p:nvPr>
            </p:nvSpPr>
            <p:spPr>
              <a:xfrm>
                <a:off x="242322" y="2336342"/>
                <a:ext cx="8885324" cy="5120474"/>
              </a:xfrm>
              <a:blipFill>
                <a:blip r:embed="rId3"/>
                <a:stretch>
                  <a:fillRect l="-1429" t="-988"/>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4DBB6D8B-9B0B-8A46-AB61-0BEA35604FD8}"/>
              </a:ext>
            </a:extLst>
          </p:cNvPr>
          <p:cNvCxnSpPr>
            <a:cxnSpLocks/>
          </p:cNvCxnSpPr>
          <p:nvPr/>
        </p:nvCxnSpPr>
        <p:spPr>
          <a:xfrm>
            <a:off x="335902" y="2309117"/>
            <a:ext cx="8472196"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074A2A0-B629-AD46-AF03-E22694F181E5}"/>
              </a:ext>
            </a:extLst>
          </p:cNvPr>
          <p:cNvCxnSpPr>
            <a:cxnSpLocks/>
          </p:cNvCxnSpPr>
          <p:nvPr/>
        </p:nvCxnSpPr>
        <p:spPr>
          <a:xfrm>
            <a:off x="242322" y="4616650"/>
            <a:ext cx="8472196"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795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551330" y="180821"/>
            <a:ext cx="8077200" cy="1219200"/>
          </a:xfrm>
        </p:spPr>
        <p:txBody>
          <a:bodyPr/>
          <a:lstStyle/>
          <a:p>
            <a:pPr eaLnBrk="1" hangingPunct="1"/>
            <a:r>
              <a:rPr lang="en-US" altLang="en-US" sz="4000" dirty="0">
                <a:latin typeface="Gill Sans" charset="0"/>
                <a:ea typeface="ＭＳ Ｐゴシック" pitchFamily="34" charset="-128"/>
              </a:rPr>
              <a:t>The central limit theorem</a:t>
            </a:r>
          </a:p>
        </p:txBody>
      </p:sp>
      <p:sp>
        <p:nvSpPr>
          <p:cNvPr id="10" name="Rectangle 3"/>
          <p:cNvSpPr>
            <a:spLocks noGrp="1" noChangeArrowheads="1"/>
          </p:cNvSpPr>
          <p:nvPr>
            <p:ph sz="quarter" idx="1"/>
          </p:nvPr>
        </p:nvSpPr>
        <p:spPr>
          <a:xfrm>
            <a:off x="396672" y="1532468"/>
            <a:ext cx="8069995" cy="5044220"/>
          </a:xfrm>
        </p:spPr>
        <p:txBody>
          <a:bodyPr>
            <a:noAutofit/>
          </a:bodyPr>
          <a:lstStyle/>
          <a:p>
            <a:pPr marL="355600" indent="-355600"/>
            <a:r>
              <a:rPr lang="en-US" sz="2800" dirty="0">
                <a:latin typeface="Arial" panose="020B0604020202020204" pitchFamily="34" charset="0"/>
                <a:cs typeface="Arial" panose="020B0604020202020204" pitchFamily="34" charset="0"/>
              </a:rPr>
              <a:t>Most population distributions are not Normal. What is the shape of the sampling distribution of sample means when the population distribution isn’t Normal?</a:t>
            </a:r>
          </a:p>
          <a:p>
            <a:pPr marL="0" indent="0">
              <a:buNone/>
            </a:pPr>
            <a:endParaRPr lang="en-US" sz="2800" dirty="0">
              <a:latin typeface="Arial" panose="020B0604020202020204" pitchFamily="34" charset="0"/>
              <a:cs typeface="Arial" panose="020B0604020202020204" pitchFamily="34" charset="0"/>
            </a:endParaRPr>
          </a:p>
          <a:p>
            <a:pPr marL="355600" indent="-355600">
              <a:spcAft>
                <a:spcPts val="1200"/>
              </a:spcAft>
            </a:pPr>
            <a:r>
              <a:rPr lang="en-US" sz="2800" dirty="0">
                <a:latin typeface="Arial" panose="020B0604020202020204" pitchFamily="34" charset="0"/>
                <a:cs typeface="Arial" panose="020B0604020202020204" pitchFamily="34" charset="0"/>
              </a:rPr>
              <a:t>A remarkable fact is that as the sample size increases, the distribution of sample means changes its shape: It looks less like that of the population and more like a Normal distribution!</a:t>
            </a:r>
          </a:p>
        </p:txBody>
      </p:sp>
      <p:cxnSp>
        <p:nvCxnSpPr>
          <p:cNvPr id="8" name="Straight Connector 7">
            <a:extLst>
              <a:ext uri="{FF2B5EF4-FFF2-40B4-BE49-F238E27FC236}">
                <a16:creationId xmlns:a16="http://schemas.microsoft.com/office/drawing/2014/main" id="{2DDD8C0E-5666-5D47-AE1C-F48DF496DFB3}"/>
              </a:ext>
            </a:extLst>
          </p:cNvPr>
          <p:cNvCxnSpPr>
            <a:cxnSpLocks/>
          </p:cNvCxnSpPr>
          <p:nvPr/>
        </p:nvCxnSpPr>
        <p:spPr>
          <a:xfrm>
            <a:off x="446409" y="6576688"/>
            <a:ext cx="8201608"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556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551330" y="180821"/>
            <a:ext cx="8077200" cy="1219200"/>
          </a:xfrm>
        </p:spPr>
        <p:txBody>
          <a:bodyPr/>
          <a:lstStyle/>
          <a:p>
            <a:pPr eaLnBrk="1" hangingPunct="1"/>
            <a:r>
              <a:rPr lang="en-US" altLang="en-US" sz="4000" dirty="0">
                <a:latin typeface="Gill Sans" charset="0"/>
                <a:ea typeface="ＭＳ Ｐゴシック" pitchFamily="34" charset="-128"/>
              </a:rPr>
              <a:t>The central limit theorem</a:t>
            </a:r>
          </a:p>
        </p:txBody>
      </p:sp>
      <mc:AlternateContent xmlns:mc="http://schemas.openxmlformats.org/markup-compatibility/2006" xmlns:a14="http://schemas.microsoft.com/office/drawing/2010/main">
        <mc:Choice Requires="a14">
          <p:sp>
            <p:nvSpPr>
              <p:cNvPr id="10" name="Rectangle 3"/>
              <p:cNvSpPr>
                <a:spLocks noGrp="1" noChangeArrowheads="1"/>
              </p:cNvSpPr>
              <p:nvPr>
                <p:ph sz="quarter" idx="1"/>
              </p:nvPr>
            </p:nvSpPr>
            <p:spPr>
              <a:xfrm>
                <a:off x="396672" y="1813780"/>
                <a:ext cx="8622068" cy="5044220"/>
              </a:xfrm>
            </p:spPr>
            <p:txBody>
              <a:bodyPr>
                <a:noAutofit/>
              </a:bodyPr>
              <a:lstStyle/>
              <a:p>
                <a:pPr marL="355600" indent="-355600"/>
                <a:r>
                  <a:rPr lang="en-US" dirty="0">
                    <a:latin typeface="Arial" panose="020B0604020202020204" pitchFamily="34" charset="0"/>
                    <a:cs typeface="Arial" panose="020B0604020202020204" pitchFamily="34" charset="0"/>
                  </a:rPr>
                  <a:t>Draw an SRS of size</a:t>
                </a:r>
                <a14:m>
                  <m:oMath xmlns:m="http://schemas.openxmlformats.org/officeDocument/2006/math">
                    <m:r>
                      <a:rPr lang="en-US" i="1" dirty="0" smtClean="0">
                        <a:latin typeface="Cambria Math"/>
                        <a:cs typeface="Arial" panose="020B0604020202020204" pitchFamily="34" charset="0"/>
                      </a:rPr>
                      <m:t> </m:t>
                    </m:r>
                    <m:r>
                      <a:rPr lang="en-US" i="1" dirty="0" smtClean="0">
                        <a:latin typeface="Cambria Math"/>
                        <a:cs typeface="Arial" panose="020B0604020202020204" pitchFamily="34" charset="0"/>
                      </a:rPr>
                      <m:t>𝑛</m:t>
                    </m:r>
                  </m:oMath>
                </a14:m>
                <a:r>
                  <a:rPr lang="en-US" dirty="0">
                    <a:latin typeface="Arial" panose="020B0604020202020204" pitchFamily="34" charset="0"/>
                    <a:cs typeface="Arial" panose="020B0604020202020204" pitchFamily="34" charset="0"/>
                  </a:rPr>
                  <a:t> from any population with mean </a:t>
                </a:r>
                <a14:m>
                  <m:oMath xmlns:m="http://schemas.openxmlformats.org/officeDocument/2006/math">
                    <m:r>
                      <a:rPr lang="en-US" i="1" dirty="0" smtClean="0">
                        <a:latin typeface="Cambria Math"/>
                        <a:ea typeface="Cambria Math"/>
                        <a:cs typeface="Arial" panose="020B0604020202020204" pitchFamily="34" charset="0"/>
                      </a:rPr>
                      <m:t>𝜇</m:t>
                    </m:r>
                  </m:oMath>
                </a14:m>
                <a:r>
                  <a:rPr lang="en-US" dirty="0">
                    <a:latin typeface="Arial" panose="020B0604020202020204" pitchFamily="34" charset="0"/>
                    <a:cs typeface="Arial" panose="020B0604020202020204" pitchFamily="34" charset="0"/>
                  </a:rPr>
                  <a:t> and finite standard deviation </a:t>
                </a:r>
                <a:r>
                  <a:rPr lang="en-US" dirty="0">
                    <a:latin typeface="Cambria Math" panose="02040503050406030204" pitchFamily="18" charset="0"/>
                    <a:ea typeface="Cambria Math" panose="02040503050406030204" pitchFamily="18" charset="0"/>
                    <a:cs typeface="Arial" panose="020B0604020202020204" pitchFamily="34" charset="0"/>
                  </a:rPr>
                  <a:t>𝜎</a:t>
                </a:r>
                <a:r>
                  <a:rPr lang="en-US" dirty="0">
                    <a:latin typeface="Arial" panose="020B0604020202020204" pitchFamily="34" charset="0"/>
                    <a:cs typeface="Arial" panose="020B0604020202020204" pitchFamily="34" charset="0"/>
                  </a:rPr>
                  <a:t>. The </a:t>
                </a:r>
                <a:r>
                  <a:rPr lang="en-US" b="1" dirty="0">
                    <a:latin typeface="Arial" panose="020B0604020202020204" pitchFamily="34" charset="0"/>
                    <a:cs typeface="Arial" panose="020B0604020202020204" pitchFamily="34" charset="0"/>
                  </a:rPr>
                  <a:t>central limit theorem</a:t>
                </a:r>
                <a:r>
                  <a:rPr lang="en-US" dirty="0">
                    <a:latin typeface="Arial" panose="020B0604020202020204" pitchFamily="34" charset="0"/>
                    <a:cs typeface="Arial" panose="020B0604020202020204" pitchFamily="34" charset="0"/>
                  </a:rPr>
                  <a:t> says that when</a:t>
                </a:r>
                <a:r>
                  <a:rPr lang="en-US" i="1" dirty="0">
                    <a:latin typeface="Arial" panose="020B0604020202020204" pitchFamily="34" charset="0"/>
                    <a:cs typeface="Arial" panose="020B0604020202020204" pitchFamily="34" charset="0"/>
                  </a:rPr>
                  <a:t> n</a:t>
                </a:r>
                <a:r>
                  <a:rPr lang="en-US" dirty="0">
                    <a:latin typeface="Arial" panose="020B0604020202020204" pitchFamily="34" charset="0"/>
                    <a:cs typeface="Arial" panose="020B0604020202020204" pitchFamily="34" charset="0"/>
                  </a:rPr>
                  <a:t> is large, the sampling distribution of the sample mean </a:t>
                </a:r>
                <a14:m>
                  <m:oMath xmlns:m="http://schemas.openxmlformats.org/officeDocument/2006/math">
                    <m:acc>
                      <m:accPr>
                        <m:chr m:val="̅"/>
                        <m:ctrlPr>
                          <a:rPr lang="en-US" i="1" dirty="0" smtClean="0">
                            <a:latin typeface="Cambria Math" panose="02040503050406030204" pitchFamily="18" charset="0"/>
                            <a:cs typeface="Arial" panose="020B0604020202020204" pitchFamily="34" charset="0"/>
                          </a:rPr>
                        </m:ctrlPr>
                      </m:accPr>
                      <m:e>
                        <m:r>
                          <a:rPr lang="en-US" b="0" i="1" dirty="0" smtClean="0">
                            <a:latin typeface="Cambria Math"/>
                            <a:cs typeface="Arial" panose="020B0604020202020204" pitchFamily="34" charset="0"/>
                          </a:rPr>
                          <m:t>𝑥</m:t>
                        </m:r>
                      </m:e>
                    </m:acc>
                  </m:oMath>
                </a14:m>
                <a:r>
                  <a:rPr lang="en-US" dirty="0">
                    <a:latin typeface="Arial" panose="020B0604020202020204" pitchFamily="34" charset="0"/>
                    <a:cs typeface="Arial" panose="020B0604020202020204" pitchFamily="34" charset="0"/>
                  </a:rPr>
                  <a:t> is approximately Normal. That is, </a:t>
                </a:r>
              </a:p>
              <a:p>
                <a:pPr marL="355600" indent="-355600" algn="ctr">
                  <a:spcAft>
                    <a:spcPts val="600"/>
                  </a:spcAft>
                  <a:buNone/>
                </a:pPr>
                <a14:m>
                  <m:oMath xmlns:m="http://schemas.openxmlformats.org/officeDocument/2006/math">
                    <m:acc>
                      <m:accPr>
                        <m:chr m:val="̅"/>
                        <m:ctrlPr>
                          <a:rPr lang="en-US" i="1" dirty="0">
                            <a:latin typeface="Cambria Math" panose="02040503050406030204" pitchFamily="18" charset="0"/>
                            <a:cs typeface="Arial" panose="020B0604020202020204" pitchFamily="34" charset="0"/>
                          </a:rPr>
                        </m:ctrlPr>
                      </m:accPr>
                      <m:e>
                        <m:r>
                          <a:rPr lang="en-US" i="1" dirty="0">
                            <a:latin typeface="Cambria Math"/>
                            <a:cs typeface="Arial" panose="020B0604020202020204" pitchFamily="34" charset="0"/>
                          </a:rPr>
                          <m:t>𝑥</m:t>
                        </m:r>
                      </m:e>
                    </m:acc>
                  </m:oMath>
                </a14:m>
                <a:r>
                  <a:rPr lang="en-US" dirty="0">
                    <a:latin typeface="Arial" panose="020B0604020202020204" pitchFamily="34" charset="0"/>
                    <a:cs typeface="Arial" panose="020B0604020202020204" pitchFamily="34" charset="0"/>
                  </a:rPr>
                  <a:t> is approximately </a:t>
                </a:r>
                <a14:m>
                  <m:oMath xmlns:m="http://schemas.openxmlformats.org/officeDocument/2006/math">
                    <m:r>
                      <a:rPr lang="en-US" i="1" dirty="0">
                        <a:latin typeface="Cambria Math"/>
                        <a:cs typeface="Arial" panose="020B0604020202020204" pitchFamily="34" charset="0"/>
                      </a:rPr>
                      <m:t>𝑁</m:t>
                    </m:r>
                    <m:d>
                      <m:dPr>
                        <m:ctrlPr>
                          <a:rPr lang="en-US" i="1" dirty="0">
                            <a:latin typeface="Cambria Math" panose="02040503050406030204" pitchFamily="18" charset="0"/>
                            <a:cs typeface="Arial" panose="020B0604020202020204" pitchFamily="34" charset="0"/>
                          </a:rPr>
                        </m:ctrlPr>
                      </m:dPr>
                      <m:e>
                        <m:r>
                          <a:rPr lang="en-US" i="1" dirty="0">
                            <a:latin typeface="Cambria Math"/>
                            <a:ea typeface="Cambria Math"/>
                            <a:cs typeface="Arial" panose="020B0604020202020204" pitchFamily="34" charset="0"/>
                          </a:rPr>
                          <m:t>𝜇</m:t>
                        </m:r>
                        <m:r>
                          <a:rPr lang="en-US" i="1" dirty="0">
                            <a:latin typeface="Cambria Math"/>
                            <a:ea typeface="Cambria Math"/>
                            <a:cs typeface="Arial" panose="020B0604020202020204" pitchFamily="34" charset="0"/>
                          </a:rPr>
                          <m:t>,  </m:t>
                        </m:r>
                        <m:f>
                          <m:fPr>
                            <m:type m:val="skw"/>
                            <m:ctrlPr>
                              <a:rPr lang="en-US" i="1" dirty="0">
                                <a:latin typeface="Cambria Math" panose="02040503050406030204" pitchFamily="18" charset="0"/>
                                <a:ea typeface="Cambria Math"/>
                                <a:cs typeface="Arial" panose="020B0604020202020204" pitchFamily="34" charset="0"/>
                              </a:rPr>
                            </m:ctrlPr>
                          </m:fPr>
                          <m:num>
                            <m:r>
                              <a:rPr lang="en-US" i="1" dirty="0">
                                <a:latin typeface="Cambria Math"/>
                                <a:ea typeface="Cambria Math"/>
                                <a:cs typeface="Arial" panose="020B0604020202020204" pitchFamily="34" charset="0"/>
                              </a:rPr>
                              <m:t>𝜎</m:t>
                            </m:r>
                          </m:num>
                          <m:den>
                            <m:rad>
                              <m:radPr>
                                <m:degHide m:val="on"/>
                                <m:ctrlPr>
                                  <a:rPr lang="en-US" i="1" dirty="0">
                                    <a:latin typeface="Cambria Math" panose="02040503050406030204" pitchFamily="18" charset="0"/>
                                    <a:ea typeface="Cambria Math"/>
                                    <a:cs typeface="Arial" panose="020B0604020202020204" pitchFamily="34" charset="0"/>
                                  </a:rPr>
                                </m:ctrlPr>
                              </m:radPr>
                              <m:deg/>
                              <m:e>
                                <m:r>
                                  <a:rPr lang="en-US" i="1" dirty="0">
                                    <a:latin typeface="Cambria Math"/>
                                    <a:ea typeface="Cambria Math"/>
                                    <a:cs typeface="Arial" panose="020B0604020202020204" pitchFamily="34" charset="0"/>
                                  </a:rPr>
                                  <m:t>𝑛</m:t>
                                </m:r>
                              </m:e>
                            </m:rad>
                          </m:den>
                        </m:f>
                      </m:e>
                    </m:d>
                  </m:oMath>
                </a14:m>
                <a:endParaRPr lang="en-US" dirty="0">
                  <a:latin typeface="Arial" panose="020B0604020202020204" pitchFamily="34" charset="0"/>
                  <a:cs typeface="Arial" panose="020B0604020202020204" pitchFamily="34" charset="0"/>
                </a:endParaRPr>
              </a:p>
              <a:p>
                <a:pPr marL="355600" indent="-355600"/>
                <a:r>
                  <a:rPr lang="en-US" dirty="0">
                    <a:latin typeface="Arial" panose="020B0604020202020204" pitchFamily="34" charset="0"/>
                    <a:cs typeface="Arial" panose="020B0604020202020204" pitchFamily="34" charset="0"/>
                  </a:rPr>
                  <a:t>The central limit theorem allows us to use Normal probability calculations to answer questions about sample means from many observations, even when the population distribution is not Normal.</a:t>
                </a:r>
              </a:p>
            </p:txBody>
          </p:sp>
        </mc:Choice>
        <mc:Fallback xmlns="">
          <p:sp>
            <p:nvSpPr>
              <p:cNvPr id="10" name="Rectangle 3"/>
              <p:cNvSpPr>
                <a:spLocks noGrp="1" noRot="1" noChangeAspect="1" noMove="1" noResize="1" noEditPoints="1" noAdjustHandles="1" noChangeArrowheads="1" noChangeShapeType="1" noTextEdit="1"/>
              </p:cNvSpPr>
              <p:nvPr>
                <p:ph sz="quarter" idx="1"/>
              </p:nvPr>
            </p:nvSpPr>
            <p:spPr>
              <a:xfrm>
                <a:off x="396672" y="1813780"/>
                <a:ext cx="8622068" cy="5044220"/>
              </a:xfrm>
              <a:blipFill>
                <a:blip r:embed="rId2"/>
                <a:stretch>
                  <a:fillRect l="-1031" t="-1259" r="-442"/>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FE950DF5-CF7A-D243-A489-2EB74BBA9C7A}"/>
              </a:ext>
            </a:extLst>
          </p:cNvPr>
          <p:cNvCxnSpPr>
            <a:cxnSpLocks/>
          </p:cNvCxnSpPr>
          <p:nvPr/>
        </p:nvCxnSpPr>
        <p:spPr>
          <a:xfrm>
            <a:off x="426922" y="1805547"/>
            <a:ext cx="8201608"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DDD8C0E-5666-5D47-AE1C-F48DF496DFB3}"/>
              </a:ext>
            </a:extLst>
          </p:cNvPr>
          <p:cNvCxnSpPr>
            <a:cxnSpLocks/>
          </p:cNvCxnSpPr>
          <p:nvPr/>
        </p:nvCxnSpPr>
        <p:spPr>
          <a:xfrm>
            <a:off x="471196" y="6438902"/>
            <a:ext cx="8201608"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09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57197" y="371729"/>
            <a:ext cx="8077200" cy="1219200"/>
          </a:xfrm>
        </p:spPr>
        <p:txBody>
          <a:bodyPr>
            <a:normAutofit/>
          </a:bodyPr>
          <a:lstStyle/>
          <a:p>
            <a:pPr eaLnBrk="1" hangingPunct="1"/>
            <a:r>
              <a:rPr lang="en-US" altLang="en-US" sz="4000" dirty="0">
                <a:latin typeface="Gill Sans" charset="0"/>
                <a:ea typeface="ＭＳ Ｐゴシック" pitchFamily="34" charset="-128"/>
              </a:rPr>
              <a:t>Central limit theorem (example, part I)</a:t>
            </a:r>
          </a:p>
        </p:txBody>
      </p:sp>
      <p:sp>
        <p:nvSpPr>
          <p:cNvPr id="30723" name="Text Placeholder 3"/>
          <p:cNvSpPr txBox="1">
            <a:spLocks/>
          </p:cNvSpPr>
          <p:nvPr/>
        </p:nvSpPr>
        <p:spPr bwMode="auto">
          <a:xfrm>
            <a:off x="457197" y="1715283"/>
            <a:ext cx="8441271" cy="2316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ts val="700"/>
              </a:spcBef>
              <a:buClr>
                <a:schemeClr val="accent2"/>
              </a:buClr>
              <a:buSzPct val="60000"/>
              <a:buFont typeface="Wingdings" pitchFamily="2" charset="2"/>
              <a:buNone/>
            </a:pPr>
            <a:r>
              <a:rPr lang="en-US" altLang="en-US" sz="2000" dirty="0">
                <a:solidFill>
                  <a:srgbClr val="000000"/>
                </a:solidFill>
              </a:rPr>
              <a:t>Based on service records from the past year, the time (in hours) that a technician requires to complete preventive maintenance on an air conditioner follows a distribution that is strongly right-skewed and whose most likely outcomes are close to 0 (see graph (a) in next slide). The mean time is </a:t>
            </a:r>
            <a:r>
              <a:rPr lang="en-US" altLang="en-US" sz="2000" dirty="0">
                <a:solidFill>
                  <a:srgbClr val="000000"/>
                </a:solidFill>
                <a:latin typeface="Cambria Math" panose="02040503050406030204" pitchFamily="18" charset="0"/>
                <a:ea typeface="Cambria Math" panose="02040503050406030204" pitchFamily="18" charset="0"/>
              </a:rPr>
              <a:t>𝜇 = 1</a:t>
            </a:r>
            <a:r>
              <a:rPr lang="en-US" altLang="en-US" sz="2000" dirty="0">
                <a:solidFill>
                  <a:srgbClr val="000000"/>
                </a:solidFill>
              </a:rPr>
              <a:t> hour and the standard deviation is </a:t>
            </a:r>
            <a:r>
              <a:rPr lang="en-US" altLang="en-US" sz="2000" dirty="0">
                <a:solidFill>
                  <a:srgbClr val="000000"/>
                </a:solidFill>
                <a:latin typeface="Cambria Math" panose="02040503050406030204" pitchFamily="18" charset="0"/>
                <a:ea typeface="Cambria Math" panose="02040503050406030204" pitchFamily="18" charset="0"/>
              </a:rPr>
              <a:t>𝜎 = 1</a:t>
            </a:r>
            <a:r>
              <a:rPr lang="en-US" altLang="en-US" sz="2000" dirty="0">
                <a:solidFill>
                  <a:srgbClr val="000000"/>
                </a:solidFill>
              </a:rPr>
              <a:t>.</a:t>
            </a:r>
            <a:endParaRPr lang="en-US" altLang="en-US" sz="4000" dirty="0">
              <a:solidFill>
                <a:srgbClr val="000000"/>
              </a:solidFill>
            </a:endParaRPr>
          </a:p>
        </p:txBody>
      </p:sp>
      <p:sp>
        <p:nvSpPr>
          <p:cNvPr id="30724" name="TextBox 6"/>
          <p:cNvSpPr txBox="1">
            <a:spLocks noChangeArrowheads="1"/>
          </p:cNvSpPr>
          <p:nvPr/>
        </p:nvSpPr>
        <p:spPr bwMode="auto">
          <a:xfrm>
            <a:off x="591272" y="3446477"/>
            <a:ext cx="7809049"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b="1" dirty="0"/>
              <a:t>Your company will service an SRS of 70 air conditioners. You have budgeted 1.1 hours per unit. Will this be enough?</a:t>
            </a:r>
          </a:p>
          <a:p>
            <a:pPr eaLnBrk="1" hangingPunct="1">
              <a:spcAft>
                <a:spcPts val="600"/>
              </a:spcAft>
            </a:pPr>
            <a:r>
              <a:rPr lang="en-US" altLang="en-US" sz="2000" dirty="0"/>
              <a:t>The central limit theorem states that the sampling distribution of the mean time spent working on the 70 units has</a:t>
            </a:r>
          </a:p>
        </p:txBody>
      </p:sp>
      <p:graphicFrame>
        <p:nvGraphicFramePr>
          <p:cNvPr id="3" name="Object 2"/>
          <p:cNvGraphicFramePr>
            <a:graphicFrameLocks noChangeAspect="1"/>
          </p:cNvGraphicFramePr>
          <p:nvPr>
            <p:extLst>
              <p:ext uri="{D42A27DB-BD31-4B8C-83A1-F6EECF244321}">
                <p14:modId xmlns:p14="http://schemas.microsoft.com/office/powerpoint/2010/main" val="860409442"/>
              </p:ext>
            </p:extLst>
          </p:nvPr>
        </p:nvGraphicFramePr>
        <p:xfrm>
          <a:off x="2835193" y="4857611"/>
          <a:ext cx="3685278" cy="1622450"/>
        </p:xfrm>
        <a:graphic>
          <a:graphicData uri="http://schemas.openxmlformats.org/presentationml/2006/ole">
            <mc:AlternateContent xmlns:mc="http://schemas.openxmlformats.org/markup-compatibility/2006">
              <mc:Choice xmlns:v="urn:schemas-microsoft-com:vml" Requires="v">
                <p:oleObj spid="_x0000_s1025" name="Equation" r:id="rId4" imgW="2019240" imgH="888840" progId="Equation.DSMT4">
                  <p:embed/>
                </p:oleObj>
              </mc:Choice>
              <mc:Fallback>
                <p:oleObj name="Equation" r:id="rId4" imgW="2019240" imgH="888840" progId="Equation.DSMT4">
                  <p:embed/>
                  <p:pic>
                    <p:nvPicPr>
                      <p:cNvPr id="3" name="Object 2"/>
                      <p:cNvPicPr/>
                      <p:nvPr/>
                    </p:nvPicPr>
                    <p:blipFill>
                      <a:blip r:embed="rId5"/>
                      <a:stretch>
                        <a:fillRect/>
                      </a:stretch>
                    </p:blipFill>
                    <p:spPr>
                      <a:xfrm>
                        <a:off x="2835193" y="4857611"/>
                        <a:ext cx="3685278" cy="1622450"/>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6"/>
          <p:cNvSpPr>
            <a:spLocks noGrp="1" noChangeArrowheads="1"/>
          </p:cNvSpPr>
          <p:nvPr>
            <p:ph type="title"/>
          </p:nvPr>
        </p:nvSpPr>
        <p:spPr>
          <a:xfrm>
            <a:off x="486523" y="785191"/>
            <a:ext cx="7772400" cy="914400"/>
          </a:xfrm>
        </p:spPr>
        <p:txBody>
          <a:bodyPr>
            <a:normAutofit/>
          </a:bodyPr>
          <a:lstStyle/>
          <a:p>
            <a:pPr eaLnBrk="1" hangingPunct="1"/>
            <a:r>
              <a:rPr lang="en-US" altLang="en-US" sz="4400" dirty="0">
                <a:latin typeface="Gill Sans" charset="0"/>
                <a:ea typeface="ＭＳ Ｐゴシック" pitchFamily="34" charset="-128"/>
              </a:rPr>
              <a:t>In Chapter 15, we cover …</a:t>
            </a:r>
          </a:p>
        </p:txBody>
      </p:sp>
      <mc:AlternateContent xmlns:mc="http://schemas.openxmlformats.org/markup-compatibility/2006" xmlns:a14="http://schemas.microsoft.com/office/drawing/2010/main">
        <mc:Choice Requires="a14">
          <p:sp>
            <p:nvSpPr>
              <p:cNvPr id="18435" name="Rectangle 3"/>
              <p:cNvSpPr>
                <a:spLocks noGrp="1" noChangeArrowheads="1"/>
              </p:cNvSpPr>
              <p:nvPr>
                <p:ph idx="1"/>
              </p:nvPr>
            </p:nvSpPr>
            <p:spPr>
              <a:xfrm>
                <a:off x="609601" y="1975412"/>
                <a:ext cx="7285022" cy="4833938"/>
              </a:xfrm>
            </p:spPr>
            <p:txBody>
              <a:bodyPr>
                <a:normAutofit lnSpcReduction="10000"/>
              </a:bodyPr>
              <a:lstStyle/>
              <a:p>
                <a:pPr marL="361950" indent="-361950" eaLnBrk="1" hangingPunct="1">
                  <a:spcAft>
                    <a:spcPts val="1200"/>
                  </a:spcAft>
                </a:pPr>
                <a:r>
                  <a:rPr lang="en-US" altLang="en-US" sz="3000" dirty="0">
                    <a:latin typeface="Arial" pitchFamily="34" charset="0"/>
                    <a:ea typeface="ＭＳ Ｐゴシック" pitchFamily="34" charset="-128"/>
                    <a:cs typeface="Arial" pitchFamily="34" charset="0"/>
                  </a:rPr>
                  <a:t>Parameters and statistics</a:t>
                </a:r>
              </a:p>
              <a:p>
                <a:pPr marL="361950" indent="-361950" eaLnBrk="1" hangingPunct="1">
                  <a:spcAft>
                    <a:spcPts val="1200"/>
                  </a:spcAft>
                </a:pPr>
                <a:r>
                  <a:rPr lang="en-US" altLang="en-US" sz="3000" dirty="0">
                    <a:latin typeface="Arial" pitchFamily="34" charset="0"/>
                    <a:ea typeface="ＭＳ Ｐゴシック" pitchFamily="34" charset="-128"/>
                    <a:cs typeface="Arial" pitchFamily="34" charset="0"/>
                  </a:rPr>
                  <a:t>Statistical estimation and the law of large numbers</a:t>
                </a:r>
              </a:p>
              <a:p>
                <a:pPr marL="361950" indent="-361950" eaLnBrk="1" hangingPunct="1">
                  <a:spcAft>
                    <a:spcPts val="1200"/>
                  </a:spcAft>
                </a:pPr>
                <a:r>
                  <a:rPr lang="en-US" altLang="en-US" sz="3000" dirty="0">
                    <a:latin typeface="Arial" pitchFamily="34" charset="0"/>
                    <a:ea typeface="ＭＳ Ｐゴシック" pitchFamily="34" charset="-128"/>
                    <a:cs typeface="Arial" pitchFamily="34" charset="0"/>
                  </a:rPr>
                  <a:t>Sampling distributions</a:t>
                </a:r>
              </a:p>
              <a:p>
                <a:pPr marL="361950" indent="-361950" eaLnBrk="1" hangingPunct="1">
                  <a:spcAft>
                    <a:spcPts val="1200"/>
                  </a:spcAft>
                </a:pPr>
                <a:r>
                  <a:rPr lang="en-US" altLang="en-US" sz="3000" dirty="0">
                    <a:latin typeface="Arial" pitchFamily="34" charset="0"/>
                    <a:ea typeface="ＭＳ Ｐゴシック" pitchFamily="34" charset="-128"/>
                    <a:cs typeface="Arial" pitchFamily="34" charset="0"/>
                  </a:rPr>
                  <a:t>The sampling distribution of </a:t>
                </a:r>
                <a14:m>
                  <m:oMath xmlns:m="http://schemas.openxmlformats.org/officeDocument/2006/math">
                    <m:acc>
                      <m:accPr>
                        <m:chr m:val="̅"/>
                        <m:ctrlPr>
                          <a:rPr lang="en-US" altLang="en-US" sz="3000" i="1" smtClean="0">
                            <a:latin typeface="Cambria Math" panose="02040503050406030204" pitchFamily="18" charset="0"/>
                            <a:ea typeface="ＭＳ Ｐゴシック" pitchFamily="34" charset="-128"/>
                            <a:cs typeface="Arial" pitchFamily="34" charset="0"/>
                          </a:rPr>
                        </m:ctrlPr>
                      </m:accPr>
                      <m:e>
                        <m:r>
                          <a:rPr lang="en-US" altLang="en-US" sz="3000" b="0" i="1" smtClean="0">
                            <a:latin typeface="Cambria Math"/>
                            <a:ea typeface="ＭＳ Ｐゴシック" pitchFamily="34" charset="-128"/>
                            <a:cs typeface="Arial" pitchFamily="34" charset="0"/>
                          </a:rPr>
                          <m:t>𝑥</m:t>
                        </m:r>
                      </m:e>
                    </m:acc>
                  </m:oMath>
                </a14:m>
                <a:endParaRPr lang="en-US" altLang="en-US" sz="3000" dirty="0">
                  <a:latin typeface="Arial" pitchFamily="34" charset="0"/>
                  <a:ea typeface="ＭＳ Ｐゴシック" pitchFamily="34" charset="-128"/>
                  <a:cs typeface="Arial" pitchFamily="34" charset="0"/>
                </a:endParaRPr>
              </a:p>
              <a:p>
                <a:pPr marL="361950" indent="-361950" eaLnBrk="1" hangingPunct="1">
                  <a:spcAft>
                    <a:spcPts val="1200"/>
                  </a:spcAft>
                </a:pPr>
                <a:r>
                  <a:rPr lang="en-US" altLang="en-US" sz="3000" dirty="0">
                    <a:latin typeface="Arial" pitchFamily="34" charset="0"/>
                    <a:ea typeface="ＭＳ Ｐゴシック" pitchFamily="34" charset="-128"/>
                    <a:cs typeface="Arial" pitchFamily="34" charset="0"/>
                  </a:rPr>
                  <a:t>The central limit theorem</a:t>
                </a:r>
              </a:p>
              <a:p>
                <a:pPr marL="361950" indent="-361950" eaLnBrk="1" hangingPunct="1">
                  <a:spcAft>
                    <a:spcPts val="1200"/>
                  </a:spcAft>
                </a:pPr>
                <a:r>
                  <a:rPr lang="en-US" altLang="en-US" sz="3000" dirty="0">
                    <a:latin typeface="Arial" pitchFamily="34" charset="0"/>
                    <a:ea typeface="ＭＳ Ｐゴシック" pitchFamily="34" charset="-128"/>
                    <a:cs typeface="Arial" pitchFamily="34" charset="0"/>
                  </a:rPr>
                  <a:t>Sampling distributions and statistical significance</a:t>
                </a:r>
              </a:p>
            </p:txBody>
          </p:sp>
        </mc:Choice>
        <mc:Fallback xmlns="">
          <p:sp>
            <p:nvSpPr>
              <p:cNvPr id="18435" name="Rectangle 3"/>
              <p:cNvSpPr>
                <a:spLocks noGrp="1" noRot="1" noChangeAspect="1" noMove="1" noResize="1" noEditPoints="1" noAdjustHandles="1" noChangeArrowheads="1" noChangeShapeType="1" noTextEdit="1"/>
              </p:cNvSpPr>
              <p:nvPr>
                <p:ph idx="1"/>
              </p:nvPr>
            </p:nvSpPr>
            <p:spPr>
              <a:xfrm>
                <a:off x="609601" y="1975412"/>
                <a:ext cx="7285022" cy="4833938"/>
              </a:xfrm>
              <a:blipFill rotWithShape="0">
                <a:blip r:embed="rId2"/>
                <a:stretch>
                  <a:fillRect l="-1339" t="-2648"/>
                </a:stretch>
              </a:blipFill>
            </p:spPr>
            <p:txBody>
              <a:bodyPr/>
              <a:lstStyle/>
              <a:p>
                <a:r>
                  <a:rPr lang="en-CA">
                    <a:noFill/>
                  </a:rPr>
                  <a:t> </a:t>
                </a:r>
              </a:p>
            </p:txBody>
          </p:sp>
        </mc:Fallback>
      </mc:AlternateContent>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6686"/>
            <a:ext cx="8229600" cy="1143000"/>
          </a:xfrm>
        </p:spPr>
        <p:txBody>
          <a:bodyPr>
            <a:normAutofit/>
          </a:bodyPr>
          <a:lstStyle/>
          <a:p>
            <a:r>
              <a:rPr lang="en-US" altLang="en-US" sz="3600" dirty="0">
                <a:latin typeface="Gill Sans" charset="0"/>
                <a:ea typeface="ＭＳ Ｐゴシック" pitchFamily="34" charset="-128"/>
              </a:rPr>
              <a:t>Central limit theorem (example, part II)</a:t>
            </a:r>
            <a:endParaRPr lang="en-US" sz="3600" dirty="0"/>
          </a:p>
        </p:txBody>
      </p:sp>
      <p:pic>
        <p:nvPicPr>
          <p:cNvPr id="4" name="Content Placeholder 3" descr="Each curve is plotted on a graph with only 0 and 1 on the horizontal axis marked. On graph a, the curve is right skewed, falling with decreasing steepness from a point on the vertical axis. On graph b, the curve is right skewed, rising with decreasing steepness from the origin to a maximum at approximately 0.5, then falls with decreasing steepness across the graph. On graph c, the curve is slightly sight skewed, rising with increasing steepness from 0.25 to a maximum at 0.9, then falling with decreasing steepness to 2. On graph d, the curve is roughly normal between 0.5 and 1.5, with a mean at 1. All values estimat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3225" y="1935163"/>
            <a:ext cx="5457550" cy="4389437"/>
          </a:xfrm>
        </p:spPr>
      </p:pic>
    </p:spTree>
    <p:extLst>
      <p:ext uri="{BB962C8B-B14F-4D97-AF65-F5344CB8AC3E}">
        <p14:creationId xmlns:p14="http://schemas.microsoft.com/office/powerpoint/2010/main" val="2131612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54249" y="152931"/>
            <a:ext cx="8486553" cy="1219200"/>
          </a:xfrm>
        </p:spPr>
        <p:txBody>
          <a:bodyPr>
            <a:normAutofit/>
          </a:bodyPr>
          <a:lstStyle/>
          <a:p>
            <a:pPr eaLnBrk="1" hangingPunct="1"/>
            <a:r>
              <a:rPr lang="en-US" altLang="en-US" sz="4000" dirty="0">
                <a:latin typeface="Gill Sans" charset="0"/>
                <a:ea typeface="ＭＳ Ｐゴシック" pitchFamily="34" charset="-128"/>
              </a:rPr>
              <a:t>Central limit theorem (example, part III)</a:t>
            </a:r>
          </a:p>
        </p:txBody>
      </p:sp>
      <p:sp>
        <p:nvSpPr>
          <p:cNvPr id="30724" name="TextBox 6"/>
          <p:cNvSpPr txBox="1">
            <a:spLocks noChangeArrowheads="1"/>
          </p:cNvSpPr>
          <p:nvPr/>
        </p:nvSpPr>
        <p:spPr bwMode="auto">
          <a:xfrm>
            <a:off x="652466" y="1615814"/>
            <a:ext cx="7653336" cy="1646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Aft>
                <a:spcPts val="600"/>
              </a:spcAft>
            </a:pPr>
            <a:r>
              <a:rPr lang="en-US" altLang="en-US" sz="2000" b="1" dirty="0"/>
              <a:t>Your company will service an SRS of 70 air conditioners. You have budgeted 1.1 hours per unit. Will this be enough? </a:t>
            </a:r>
          </a:p>
          <a:p>
            <a:pPr eaLnBrk="1" hangingPunct="1"/>
            <a:r>
              <a:rPr lang="en-US" altLang="en-US" sz="2000" dirty="0"/>
              <a:t>The sampling distribution of the mean time spent working is approximately </a:t>
            </a:r>
            <a:r>
              <a:rPr lang="en-US" altLang="en-US" sz="2000" i="1" dirty="0"/>
              <a:t>N</a:t>
            </a:r>
            <a:r>
              <a:rPr lang="en-US" altLang="en-US" sz="2000" dirty="0"/>
              <a:t> (1, 0.12) because </a:t>
            </a:r>
            <a:r>
              <a:rPr lang="en-US" altLang="en-US" sz="2000" i="1" dirty="0"/>
              <a:t>n</a:t>
            </a:r>
            <a:r>
              <a:rPr lang="en-US" altLang="en-US" sz="2000" dirty="0"/>
              <a:t> = 70 ≥ 30.</a:t>
            </a:r>
            <a:endParaRPr lang="en-US" altLang="en-US" sz="2000" i="1" dirty="0"/>
          </a:p>
          <a:p>
            <a:pPr eaLnBrk="1" hangingPunct="1"/>
            <a:endParaRPr lang="en-US" altLang="en-US" sz="1600" b="1" dirty="0"/>
          </a:p>
        </p:txBody>
      </p:sp>
      <p:sp>
        <p:nvSpPr>
          <p:cNvPr id="30" name="TextBox 29"/>
          <p:cNvSpPr txBox="1">
            <a:spLocks noChangeArrowheads="1"/>
          </p:cNvSpPr>
          <p:nvPr/>
        </p:nvSpPr>
        <p:spPr bwMode="auto">
          <a:xfrm>
            <a:off x="5572127" y="4764782"/>
            <a:ext cx="329995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t>If you budget 1.1 hours per unit, there is a 20% chance that the technicians will not complete the work within the budgeted time.</a:t>
            </a:r>
            <a:endParaRPr lang="en-US" altLang="en-US" sz="2000" i="1" dirty="0"/>
          </a:p>
        </p:txBody>
      </p:sp>
      <p:pic>
        <p:nvPicPr>
          <p:cNvPr id="2" name="Picture 1" descr="A solid normal curve from the central limit theorem is plotted. Value 11 is marked under the right tail. The area under the curve to the right of it is shaded. A dotted exact density curve for x-bar is nearly equal to the normal curve, with a mean shifted slightly left, a left tail just under the normal left tail, and a right tail just over the normal right tail.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66" y="3153569"/>
            <a:ext cx="4327822" cy="3521145"/>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2527271701"/>
              </p:ext>
            </p:extLst>
          </p:nvPr>
        </p:nvGraphicFramePr>
        <p:xfrm>
          <a:off x="5572127" y="3313927"/>
          <a:ext cx="3299953" cy="1399347"/>
        </p:xfrm>
        <a:graphic>
          <a:graphicData uri="http://schemas.openxmlformats.org/presentationml/2006/ole">
            <mc:AlternateContent xmlns:mc="http://schemas.openxmlformats.org/markup-compatibility/2006">
              <mc:Choice xmlns:v="urn:schemas-microsoft-com:vml" Requires="v">
                <p:oleObj spid="_x0000_s2049" name="Equation" r:id="rId4" imgW="2006280" imgH="850680" progId="Equation.DSMT4">
                  <p:embed/>
                </p:oleObj>
              </mc:Choice>
              <mc:Fallback>
                <p:oleObj name="Equation" r:id="rId4" imgW="2006280" imgH="850680" progId="Equation.DSMT4">
                  <p:embed/>
                  <p:pic>
                    <p:nvPicPr>
                      <p:cNvPr id="5" name="Object 4"/>
                      <p:cNvPicPr/>
                      <p:nvPr/>
                    </p:nvPicPr>
                    <p:blipFill>
                      <a:blip r:embed="rId5"/>
                      <a:stretch>
                        <a:fillRect/>
                      </a:stretch>
                    </p:blipFill>
                    <p:spPr>
                      <a:xfrm>
                        <a:off x="5572127" y="3313927"/>
                        <a:ext cx="3299953" cy="1399347"/>
                      </a:xfrm>
                      <a:prstGeom prst="rect">
                        <a:avLst/>
                      </a:prstGeom>
                    </p:spPr>
                  </p:pic>
                </p:oleObj>
              </mc:Fallback>
            </mc:AlternateContent>
          </a:graphicData>
        </a:graphic>
      </p:graphicFrame>
    </p:spTree>
    <p:extLst>
      <p:ext uri="{BB962C8B-B14F-4D97-AF65-F5344CB8AC3E}">
        <p14:creationId xmlns:p14="http://schemas.microsoft.com/office/powerpoint/2010/main" val="1227908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61290" y="502845"/>
            <a:ext cx="8295088" cy="1195661"/>
          </a:xfrm>
        </p:spPr>
        <p:txBody>
          <a:bodyPr>
            <a:normAutofit/>
          </a:bodyPr>
          <a:lstStyle/>
          <a:p>
            <a:pPr>
              <a:lnSpc>
                <a:spcPct val="90000"/>
              </a:lnSpc>
            </a:pPr>
            <a:r>
              <a:rPr lang="en-US" altLang="en-US" sz="3400" dirty="0">
                <a:latin typeface="Gill Sans" charset="0"/>
                <a:ea typeface="ＭＳ Ｐゴシック" pitchFamily="34" charset="-128"/>
              </a:rPr>
              <a:t>Sampling distributions and statistical significance (part I)</a:t>
            </a:r>
            <a:endParaRPr lang="en-US" altLang="en-US" sz="3400" dirty="0">
              <a:solidFill>
                <a:srgbClr val="33CCFF"/>
              </a:solidFill>
              <a:latin typeface="Gill Sans" charset="0"/>
              <a:ea typeface="ＭＳ Ｐゴシック" pitchFamily="34" charset="-128"/>
            </a:endParaRPr>
          </a:p>
        </p:txBody>
      </p:sp>
      <p:sp>
        <p:nvSpPr>
          <p:cNvPr id="18" name="Rectangle 3"/>
          <p:cNvSpPr>
            <a:spLocks noGrp="1" noChangeArrowheads="1"/>
          </p:cNvSpPr>
          <p:nvPr>
            <p:ph sz="quarter" idx="1"/>
          </p:nvPr>
        </p:nvSpPr>
        <p:spPr>
          <a:xfrm>
            <a:off x="121024" y="1650696"/>
            <a:ext cx="7922309" cy="2123865"/>
          </a:xfrm>
        </p:spPr>
        <p:txBody>
          <a:bodyPr>
            <a:normAutofit fontScale="77500" lnSpcReduction="20000"/>
          </a:bodyPr>
          <a:lstStyle/>
          <a:p>
            <a:pPr marL="355600" indent="-355600">
              <a:lnSpc>
                <a:spcPct val="120000"/>
              </a:lnSpc>
              <a:spcBef>
                <a:spcPts val="600"/>
              </a:spcBef>
              <a:spcAft>
                <a:spcPts val="600"/>
              </a:spcAft>
            </a:pPr>
            <a:r>
              <a:rPr lang="en-US" sz="3600" dirty="0">
                <a:latin typeface="Arial" panose="020B0604020202020204" pitchFamily="34" charset="0"/>
                <a:cs typeface="Arial" panose="020B0604020202020204" pitchFamily="34" charset="0"/>
              </a:rPr>
              <a:t>We have looked carefully at the sampling distribution of a sample mean. </a:t>
            </a:r>
          </a:p>
          <a:p>
            <a:pPr marL="355600" indent="-355600">
              <a:lnSpc>
                <a:spcPct val="120000"/>
              </a:lnSpc>
              <a:spcBef>
                <a:spcPts val="600"/>
              </a:spcBef>
              <a:spcAft>
                <a:spcPts val="600"/>
              </a:spcAft>
            </a:pPr>
            <a:r>
              <a:rPr lang="en-US" sz="3600" dirty="0">
                <a:latin typeface="Arial" panose="020B0604020202020204" pitchFamily="34" charset="0"/>
                <a:cs typeface="Arial" panose="020B0604020202020204" pitchFamily="34" charset="0"/>
              </a:rPr>
              <a:t>However, any statistic we can calculate from a sample will have a sampling distribution.</a:t>
            </a:r>
          </a:p>
        </p:txBody>
      </p:sp>
      <p:pic>
        <p:nvPicPr>
          <p:cNvPr id="4" name="Picture 3" descr="Histogram shows the distribution of the 1000 sample variances for samples of size 5. It is plotted on a horizontal axis ranging from 0 to 300 with a class size of 10. The distribution is right skewed between 0 and 210, with an outlier between 270 and 280 and a maximum at 20. All values estimated.&#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547" y="3720534"/>
            <a:ext cx="3993831" cy="2743200"/>
          </a:xfrm>
          <a:prstGeom prst="rect">
            <a:avLst/>
          </a:prstGeom>
        </p:spPr>
      </p:pic>
      <p:pic>
        <p:nvPicPr>
          <p:cNvPr id="2" name="Picture 1" descr="Histogram shows the distribution of the 1000 sample medians for samples of size 5. It is plotted on a horizontal axis ranging from 10 to 45 with a class size of 1. The distribution is roughly normal between 12 and 40, with a mean at 25.">
            <a:extLst>
              <a:ext uri="{FF2B5EF4-FFF2-40B4-BE49-F238E27FC236}">
                <a16:creationId xmlns:a16="http://schemas.microsoft.com/office/drawing/2014/main" id="{0FDBD16D-E261-2647-8D44-99FBC40D2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983" y="3720534"/>
            <a:ext cx="4204933" cy="2743200"/>
          </a:xfrm>
          <a:prstGeom prst="rect">
            <a:avLst/>
          </a:prstGeom>
        </p:spPr>
      </p:pic>
    </p:spTree>
    <p:extLst>
      <p:ext uri="{BB962C8B-B14F-4D97-AF65-F5344CB8AC3E}">
        <p14:creationId xmlns:p14="http://schemas.microsoft.com/office/powerpoint/2010/main" val="391214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71094" y="814118"/>
            <a:ext cx="8403526" cy="796413"/>
          </a:xfrm>
        </p:spPr>
        <p:txBody>
          <a:bodyPr>
            <a:noAutofit/>
          </a:bodyPr>
          <a:lstStyle/>
          <a:p>
            <a:pPr>
              <a:lnSpc>
                <a:spcPct val="90000"/>
              </a:lnSpc>
            </a:pPr>
            <a:r>
              <a:rPr lang="en-US" altLang="en-US" sz="3200" dirty="0">
                <a:latin typeface="Gill Sans" charset="0"/>
                <a:ea typeface="ＭＳ Ｐゴシック" pitchFamily="34" charset="-128"/>
              </a:rPr>
              <a:t>Sampling distributions and statistical significance (part II)</a:t>
            </a:r>
            <a:endParaRPr lang="en-US" altLang="en-US" sz="3200" dirty="0">
              <a:solidFill>
                <a:srgbClr val="33CCFF"/>
              </a:solidFill>
              <a:latin typeface="Gill Sans" charset="0"/>
              <a:ea typeface="ＭＳ Ｐゴシック" pitchFamily="34" charset="-128"/>
            </a:endParaRPr>
          </a:p>
        </p:txBody>
      </p:sp>
      <p:sp>
        <p:nvSpPr>
          <p:cNvPr id="18" name="Rectangle 3"/>
          <p:cNvSpPr>
            <a:spLocks noGrp="1" noChangeArrowheads="1"/>
          </p:cNvSpPr>
          <p:nvPr>
            <p:ph sz="quarter" idx="1"/>
          </p:nvPr>
        </p:nvSpPr>
        <p:spPr>
          <a:xfrm>
            <a:off x="0" y="1610531"/>
            <a:ext cx="9022976" cy="5069674"/>
          </a:xfrm>
        </p:spPr>
        <p:txBody>
          <a:bodyPr>
            <a:noAutofit/>
          </a:bodyPr>
          <a:lstStyle/>
          <a:p>
            <a:pPr marL="355600" indent="-355600">
              <a:spcBef>
                <a:spcPts val="600"/>
              </a:spcBef>
              <a:spcAft>
                <a:spcPts val="600"/>
              </a:spcAft>
            </a:pPr>
            <a:r>
              <a:rPr lang="en-US" sz="2200" dirty="0">
                <a:latin typeface="Arial" panose="020B0604020202020204" pitchFamily="34" charset="0"/>
                <a:cs typeface="Arial" panose="020B0604020202020204" pitchFamily="34" charset="0"/>
              </a:rPr>
              <a:t>The sampling distribution of a sample statistic is determined by the particular sample statistic we are interested in, the distribution of the population of individual values from which the sample statistic is computed, and the method by which samples are selected from the population.</a:t>
            </a:r>
          </a:p>
          <a:p>
            <a:pPr marL="355600" indent="-355600">
              <a:spcBef>
                <a:spcPts val="600"/>
              </a:spcBef>
              <a:spcAft>
                <a:spcPts val="600"/>
              </a:spcAft>
            </a:pPr>
            <a:r>
              <a:rPr lang="en-US" sz="2200" dirty="0">
                <a:latin typeface="Arial" panose="020B0604020202020204" pitchFamily="34" charset="0"/>
                <a:cs typeface="Arial" panose="020B0604020202020204" pitchFamily="34" charset="0"/>
              </a:rPr>
              <a:t>The sampling distribution allows us to determine the probability of observing any particular value of the sample statistic in another such sample from the population. An observed effect so large that it would rarely occur by chance is called </a:t>
            </a:r>
            <a:r>
              <a:rPr lang="en-US" sz="2200" b="1" dirty="0">
                <a:latin typeface="Arial" panose="020B0604020202020204" pitchFamily="34" charset="0"/>
                <a:cs typeface="Arial" panose="020B0604020202020204" pitchFamily="34" charset="0"/>
              </a:rPr>
              <a:t>statistically significant</a:t>
            </a:r>
            <a:r>
              <a:rPr lang="en-US" sz="2200" dirty="0">
                <a:latin typeface="Arial" panose="020B0604020202020204" pitchFamily="34" charset="0"/>
                <a:cs typeface="Arial" panose="020B0604020202020204" pitchFamily="34" charset="0"/>
              </a:rPr>
              <a:t>.</a:t>
            </a:r>
          </a:p>
          <a:p>
            <a:pPr marL="355600" indent="-355600">
              <a:spcBef>
                <a:spcPts val="600"/>
              </a:spcBef>
              <a:spcAft>
                <a:spcPts val="600"/>
              </a:spcAft>
            </a:pPr>
            <a:r>
              <a:rPr lang="en-US" sz="2200" dirty="0">
                <a:latin typeface="Arial" panose="020B0604020202020204" pitchFamily="34" charset="0"/>
                <a:cs typeface="Arial" panose="020B0604020202020204" pitchFamily="34" charset="0"/>
              </a:rPr>
              <a:t>Consider the second graph on the previous slide. We may decide, based on our observed set of 1000 samples, that because we see only 2 with variances above 200, this is a statistically significant event.</a:t>
            </a:r>
          </a:p>
        </p:txBody>
      </p:sp>
    </p:spTree>
    <p:extLst>
      <p:ext uri="{BB962C8B-B14F-4D97-AF65-F5344CB8AC3E}">
        <p14:creationId xmlns:p14="http://schemas.microsoft.com/office/powerpoint/2010/main" val="2759428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A812-A498-EE44-AA59-D67A6797798A}"/>
              </a:ext>
            </a:extLst>
          </p:cNvPr>
          <p:cNvSpPr>
            <a:spLocks noGrp="1"/>
          </p:cNvSpPr>
          <p:nvPr>
            <p:ph type="title"/>
          </p:nvPr>
        </p:nvSpPr>
        <p:spPr/>
        <p:txBody>
          <a:bodyPr>
            <a:normAutofit fontScale="90000"/>
          </a:bodyPr>
          <a:lstStyle/>
          <a:p>
            <a:r>
              <a:rPr lang="en-US" dirty="0"/>
              <a:t>Example - statistically significant difference between means</a:t>
            </a:r>
          </a:p>
        </p:txBody>
      </p:sp>
      <p:sp>
        <p:nvSpPr>
          <p:cNvPr id="3" name="Content Placeholder 2">
            <a:extLst>
              <a:ext uri="{FF2B5EF4-FFF2-40B4-BE49-F238E27FC236}">
                <a16:creationId xmlns:a16="http://schemas.microsoft.com/office/drawing/2014/main" id="{5F265054-7035-614D-8D29-E3C902A7B651}"/>
              </a:ext>
            </a:extLst>
          </p:cNvPr>
          <p:cNvSpPr>
            <a:spLocks noGrp="1"/>
          </p:cNvSpPr>
          <p:nvPr>
            <p:ph idx="1"/>
          </p:nvPr>
        </p:nvSpPr>
        <p:spPr/>
        <p:txBody>
          <a:bodyPr/>
          <a:lstStyle/>
          <a:p>
            <a:pPr marL="0" indent="0">
              <a:buNone/>
            </a:pPr>
            <a:r>
              <a:rPr lang="en-US" dirty="0"/>
              <a:t>TBD</a:t>
            </a:r>
          </a:p>
        </p:txBody>
      </p:sp>
    </p:spTree>
    <p:extLst>
      <p:ext uri="{BB962C8B-B14F-4D97-AF65-F5344CB8AC3E}">
        <p14:creationId xmlns:p14="http://schemas.microsoft.com/office/powerpoint/2010/main" val="1276113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90403" y="140547"/>
            <a:ext cx="7772400" cy="1219200"/>
          </a:xfrm>
        </p:spPr>
        <p:txBody>
          <a:bodyPr/>
          <a:lstStyle/>
          <a:p>
            <a:pPr eaLnBrk="1" hangingPunct="1"/>
            <a:r>
              <a:rPr lang="en-US" altLang="en-US" sz="4000" dirty="0">
                <a:latin typeface="Gill Sans" charset="0"/>
                <a:ea typeface="ＭＳ Ｐゴシック" pitchFamily="34" charset="-128"/>
              </a:rPr>
              <a:t>Parameters and statistics</a:t>
            </a:r>
          </a:p>
        </p:txBody>
      </p:sp>
      <p:sp>
        <p:nvSpPr>
          <p:cNvPr id="10" name="Rectangle 3"/>
          <p:cNvSpPr>
            <a:spLocks noGrp="1" noChangeArrowheads="1"/>
          </p:cNvSpPr>
          <p:nvPr>
            <p:ph sz="quarter" idx="1"/>
          </p:nvPr>
        </p:nvSpPr>
        <p:spPr>
          <a:xfrm>
            <a:off x="457200" y="1542982"/>
            <a:ext cx="8279394" cy="5210905"/>
          </a:xfrm>
        </p:spPr>
        <p:txBody>
          <a:bodyPr>
            <a:normAutofit fontScale="77500" lnSpcReduction="20000"/>
          </a:bodyPr>
          <a:lstStyle/>
          <a:p>
            <a:pPr marL="361950" indent="-361950">
              <a:lnSpc>
                <a:spcPct val="120000"/>
              </a:lnSpc>
              <a:spcBef>
                <a:spcPts val="0"/>
              </a:spcBef>
              <a:spcAft>
                <a:spcPts val="600"/>
              </a:spcAft>
            </a:pPr>
            <a:r>
              <a:rPr lang="en-US" sz="3200" dirty="0">
                <a:latin typeface="Arial" panose="020B0604020202020204" pitchFamily="34" charset="0"/>
                <a:cs typeface="Arial" panose="020B0604020202020204" pitchFamily="34" charset="0"/>
              </a:rPr>
              <a:t>As we begin to use sample data to draw conclusions about a wider population, we must be clear about whether a number describes a sample or a population.</a:t>
            </a:r>
          </a:p>
          <a:p>
            <a:pPr marL="361950" indent="-361950">
              <a:lnSpc>
                <a:spcPct val="120000"/>
              </a:lnSpc>
              <a:spcBef>
                <a:spcPts val="1200"/>
              </a:spcBef>
            </a:pPr>
            <a:r>
              <a:rPr lang="en-US" sz="3200" dirty="0">
                <a:latin typeface="Arial" panose="020B0604020202020204" pitchFamily="34" charset="0"/>
                <a:cs typeface="Arial" panose="020B0604020202020204" pitchFamily="34" charset="0"/>
              </a:rPr>
              <a:t>A </a:t>
            </a:r>
            <a:r>
              <a:rPr lang="en-US" sz="3200" b="1" dirty="0">
                <a:latin typeface="Arial" panose="020B0604020202020204" pitchFamily="34" charset="0"/>
                <a:cs typeface="Arial" panose="020B0604020202020204" pitchFamily="34" charset="0"/>
              </a:rPr>
              <a:t>parameter</a:t>
            </a:r>
            <a:r>
              <a:rPr lang="en-US" sz="3200" dirty="0">
                <a:latin typeface="Arial" panose="020B0604020202020204" pitchFamily="34" charset="0"/>
                <a:cs typeface="Arial" panose="020B0604020202020204" pitchFamily="34" charset="0"/>
              </a:rPr>
              <a:t> is a number that describes the population. In practice, the value of a parameter is not known because we can rarely examine the entire population.</a:t>
            </a:r>
          </a:p>
          <a:p>
            <a:pPr marL="361950" indent="-361950">
              <a:lnSpc>
                <a:spcPct val="120000"/>
              </a:lnSpc>
              <a:spcBef>
                <a:spcPts val="1200"/>
              </a:spcBef>
              <a:spcAft>
                <a:spcPts val="1200"/>
              </a:spcAft>
            </a:pPr>
            <a:r>
              <a:rPr lang="en-US" sz="3200" dirty="0">
                <a:latin typeface="Arial" panose="020B0604020202020204" pitchFamily="34" charset="0"/>
                <a:cs typeface="Arial" panose="020B0604020202020204" pitchFamily="34" charset="0"/>
              </a:rPr>
              <a:t>A </a:t>
            </a:r>
            <a:r>
              <a:rPr lang="en-US" sz="3200" b="1" dirty="0">
                <a:latin typeface="Arial" panose="020B0604020202020204" pitchFamily="34" charset="0"/>
                <a:cs typeface="Arial" panose="020B0604020202020204" pitchFamily="34" charset="0"/>
              </a:rPr>
              <a:t>statistic</a:t>
            </a:r>
            <a:r>
              <a:rPr lang="en-US" sz="3200" dirty="0">
                <a:latin typeface="Arial" panose="020B0604020202020204" pitchFamily="34" charset="0"/>
                <a:cs typeface="Arial" panose="020B0604020202020204" pitchFamily="34" charset="0"/>
              </a:rPr>
              <a:t> is a number that can be computed from the sample data without making use of any unknown parameters. In practice, we often use a statistic to estimate an unknown parameter.</a:t>
            </a:r>
          </a:p>
        </p:txBody>
      </p:sp>
      <p:cxnSp>
        <p:nvCxnSpPr>
          <p:cNvPr id="5" name="Straight Connector 4">
            <a:extLst>
              <a:ext uri="{FF2B5EF4-FFF2-40B4-BE49-F238E27FC236}">
                <a16:creationId xmlns:a16="http://schemas.microsoft.com/office/drawing/2014/main" id="{E0710E97-009C-A149-BC01-854987ECC285}"/>
              </a:ext>
            </a:extLst>
          </p:cNvPr>
          <p:cNvCxnSpPr/>
          <p:nvPr/>
        </p:nvCxnSpPr>
        <p:spPr>
          <a:xfrm>
            <a:off x="457200" y="2880346"/>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EEBC3D0-1BCC-9C47-ADFF-0BFCF065B7B4}"/>
              </a:ext>
            </a:extLst>
          </p:cNvPr>
          <p:cNvCxnSpPr/>
          <p:nvPr/>
        </p:nvCxnSpPr>
        <p:spPr>
          <a:xfrm>
            <a:off x="457200" y="4594879"/>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326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90403" y="140547"/>
            <a:ext cx="7772400" cy="1219200"/>
          </a:xfrm>
        </p:spPr>
        <p:txBody>
          <a:bodyPr/>
          <a:lstStyle/>
          <a:p>
            <a:pPr eaLnBrk="1" hangingPunct="1"/>
            <a:r>
              <a:rPr lang="en-US" altLang="en-US" sz="4000" dirty="0">
                <a:latin typeface="Gill Sans" charset="0"/>
                <a:ea typeface="ＭＳ Ｐゴシック" pitchFamily="34" charset="-128"/>
              </a:rPr>
              <a:t>Parameters and statistics</a:t>
            </a:r>
          </a:p>
        </p:txBody>
      </p:sp>
      <mc:AlternateContent xmlns:mc="http://schemas.openxmlformats.org/markup-compatibility/2006" xmlns:a14="http://schemas.microsoft.com/office/drawing/2010/main">
        <mc:Choice Requires="a14">
          <p:sp>
            <p:nvSpPr>
              <p:cNvPr id="10" name="Rectangle 3"/>
              <p:cNvSpPr>
                <a:spLocks noGrp="1" noChangeArrowheads="1"/>
              </p:cNvSpPr>
              <p:nvPr>
                <p:ph sz="quarter" idx="1"/>
              </p:nvPr>
            </p:nvSpPr>
            <p:spPr>
              <a:xfrm>
                <a:off x="457200" y="1542983"/>
                <a:ext cx="8279394" cy="3934012"/>
              </a:xfrm>
            </p:spPr>
            <p:txBody>
              <a:bodyPr>
                <a:normAutofit fontScale="92500"/>
              </a:bodyPr>
              <a:lstStyle/>
              <a:p>
                <a:pPr marL="361950" indent="-361950">
                  <a:lnSpc>
                    <a:spcPct val="120000"/>
                  </a:lnSpc>
                  <a:spcBef>
                    <a:spcPts val="0"/>
                  </a:spcBef>
                </a:pPr>
                <a:r>
                  <a:rPr lang="en-US" sz="2800" dirty="0">
                    <a:latin typeface="Arial" panose="020B0604020202020204" pitchFamily="34" charset="0"/>
                    <a:cs typeface="Arial" panose="020B0604020202020204" pitchFamily="34" charset="0"/>
                  </a:rPr>
                  <a:t>Remember </a:t>
                </a:r>
                <a:r>
                  <a:rPr lang="en-US" sz="2800" b="1" i="1" dirty="0">
                    <a:latin typeface="Arial" panose="020B0604020202020204" pitchFamily="34" charset="0"/>
                    <a:cs typeface="Arial" panose="020B0604020202020204" pitchFamily="34" charset="0"/>
                  </a:rPr>
                  <a:t>p</a:t>
                </a:r>
                <a:r>
                  <a:rPr lang="en-US" sz="2800" dirty="0">
                    <a:latin typeface="Arial" panose="020B0604020202020204" pitchFamily="34" charset="0"/>
                    <a:cs typeface="Arial" panose="020B0604020202020204" pitchFamily="34" charset="0"/>
                  </a:rPr>
                  <a:t> and </a:t>
                </a:r>
                <a:r>
                  <a:rPr lang="en-US" sz="2800" b="1" i="1" dirty="0">
                    <a:latin typeface="Arial" panose="020B0604020202020204" pitchFamily="34" charset="0"/>
                    <a:cs typeface="Arial" panose="020B0604020202020204" pitchFamily="34" charset="0"/>
                  </a:rPr>
                  <a:t>s</a:t>
                </a:r>
                <a:r>
                  <a:rPr lang="en-US" sz="2800" dirty="0">
                    <a:latin typeface="Arial" panose="020B0604020202020204" pitchFamily="34" charset="0"/>
                    <a:cs typeface="Arial" panose="020B0604020202020204" pitchFamily="34" charset="0"/>
                  </a:rPr>
                  <a:t>: </a:t>
                </a:r>
                <a:r>
                  <a:rPr lang="en-US" sz="2800" b="1" i="1" dirty="0">
                    <a:latin typeface="Arial" panose="020B0604020202020204" pitchFamily="34" charset="0"/>
                    <a:cs typeface="Arial" panose="020B0604020202020204" pitchFamily="34" charset="0"/>
                  </a:rPr>
                  <a:t>p</a:t>
                </a:r>
                <a:r>
                  <a:rPr lang="en-US" sz="2800" dirty="0">
                    <a:latin typeface="Arial" panose="020B0604020202020204" pitchFamily="34" charset="0"/>
                    <a:cs typeface="Arial" panose="020B0604020202020204" pitchFamily="34" charset="0"/>
                  </a:rPr>
                  <a:t>arameters come from </a:t>
                </a:r>
                <a:r>
                  <a:rPr lang="en-US" sz="2800" b="1" i="1" dirty="0">
                    <a:latin typeface="Arial" panose="020B0604020202020204" pitchFamily="34" charset="0"/>
                    <a:cs typeface="Arial" panose="020B0604020202020204" pitchFamily="34" charset="0"/>
                  </a:rPr>
                  <a:t>p</a:t>
                </a:r>
                <a:r>
                  <a:rPr lang="en-US" sz="2800" dirty="0">
                    <a:latin typeface="Arial" panose="020B0604020202020204" pitchFamily="34" charset="0"/>
                    <a:cs typeface="Arial" panose="020B0604020202020204" pitchFamily="34" charset="0"/>
                  </a:rPr>
                  <a:t>opulations and </a:t>
                </a:r>
                <a:r>
                  <a:rPr lang="en-US" sz="2800" b="1" i="1" dirty="0">
                    <a:latin typeface="Arial" panose="020B0604020202020204" pitchFamily="34" charset="0"/>
                    <a:cs typeface="Arial" panose="020B0604020202020204" pitchFamily="34" charset="0"/>
                  </a:rPr>
                  <a:t>s</a:t>
                </a:r>
                <a:r>
                  <a:rPr lang="en-US" sz="2800" dirty="0">
                    <a:latin typeface="Arial" panose="020B0604020202020204" pitchFamily="34" charset="0"/>
                    <a:cs typeface="Arial" panose="020B0604020202020204" pitchFamily="34" charset="0"/>
                  </a:rPr>
                  <a:t>tatistics come from</a:t>
                </a:r>
                <a:r>
                  <a:rPr lang="en-US" sz="2800" b="1" i="1" dirty="0">
                    <a:latin typeface="Arial" panose="020B0604020202020204" pitchFamily="34" charset="0"/>
                    <a:cs typeface="Arial" panose="020B0604020202020204" pitchFamily="34" charset="0"/>
                  </a:rPr>
                  <a:t> s</a:t>
                </a:r>
                <a:r>
                  <a:rPr lang="en-US" sz="2800" dirty="0">
                    <a:latin typeface="Arial" panose="020B0604020202020204" pitchFamily="34" charset="0"/>
                    <a:cs typeface="Arial" panose="020B0604020202020204" pitchFamily="34" charset="0"/>
                  </a:rPr>
                  <a:t>amples.</a:t>
                </a:r>
              </a:p>
              <a:p>
                <a:pPr marL="0" indent="0">
                  <a:lnSpc>
                    <a:spcPct val="120000"/>
                  </a:lnSpc>
                  <a:spcBef>
                    <a:spcPts val="0"/>
                  </a:spcBef>
                  <a:buNone/>
                </a:pPr>
                <a:endParaRPr lang="en-US" sz="2800" dirty="0">
                  <a:latin typeface="Arial" panose="020B0604020202020204" pitchFamily="34" charset="0"/>
                  <a:cs typeface="Arial" panose="020B0604020202020204" pitchFamily="34" charset="0"/>
                </a:endParaRPr>
              </a:p>
              <a:p>
                <a:pPr marL="361950" indent="-361950">
                  <a:lnSpc>
                    <a:spcPct val="120000"/>
                  </a:lnSpc>
                  <a:spcBef>
                    <a:spcPts val="0"/>
                  </a:spcBef>
                </a:pPr>
                <a:r>
                  <a:rPr lang="en-US" sz="2800" dirty="0">
                    <a:latin typeface="Arial" panose="020B0604020202020204" pitchFamily="34" charset="0"/>
                    <a:cs typeface="Arial" panose="020B0604020202020204" pitchFamily="34" charset="0"/>
                  </a:rPr>
                  <a:t>We write </a:t>
                </a:r>
                <a:r>
                  <a:rPr lang="en-US" sz="2800" dirty="0">
                    <a:latin typeface="Cambria Math" panose="02040503050406030204" pitchFamily="18" charset="0"/>
                    <a:ea typeface="Cambria Math" panose="02040503050406030204" pitchFamily="18" charset="0"/>
                    <a:cs typeface="Arial" panose="020B0604020202020204" pitchFamily="34" charset="0"/>
                  </a:rPr>
                  <a:t>𝝁</a:t>
                </a:r>
                <a:r>
                  <a:rPr lang="en-US" sz="2800" dirty="0">
                    <a:latin typeface="Arial" panose="020B0604020202020204" pitchFamily="34" charset="0"/>
                    <a:cs typeface="Arial" panose="020B0604020202020204" pitchFamily="34" charset="0"/>
                  </a:rPr>
                  <a:t> (the Greek letter mu) for the </a:t>
                </a:r>
                <a:r>
                  <a:rPr lang="en-US" sz="2800" b="1" dirty="0">
                    <a:latin typeface="Arial" panose="020B0604020202020204" pitchFamily="34" charset="0"/>
                    <a:cs typeface="Arial" panose="020B0604020202020204" pitchFamily="34" charset="0"/>
                  </a:rPr>
                  <a:t>mean of the population</a:t>
                </a:r>
                <a:r>
                  <a:rPr lang="en-US" sz="2800" dirty="0">
                    <a:latin typeface="Arial" panose="020B0604020202020204" pitchFamily="34" charset="0"/>
                    <a:cs typeface="Arial" panose="020B0604020202020204" pitchFamily="34" charset="0"/>
                  </a:rPr>
                  <a:t> and </a:t>
                </a:r>
                <a:r>
                  <a:rPr lang="en-US" sz="2800" dirty="0">
                    <a:latin typeface="Cambria Math" panose="02040503050406030204" pitchFamily="18" charset="0"/>
                    <a:ea typeface="Cambria Math" panose="02040503050406030204" pitchFamily="18" charset="0"/>
                    <a:cs typeface="Arial" panose="020B0604020202020204" pitchFamily="34" charset="0"/>
                  </a:rPr>
                  <a:t>𝝈</a:t>
                </a:r>
                <a:r>
                  <a:rPr lang="en-US" sz="2800" dirty="0">
                    <a:latin typeface="Arial" panose="020B0604020202020204" pitchFamily="34" charset="0"/>
                    <a:cs typeface="Arial" panose="020B0604020202020204" pitchFamily="34" charset="0"/>
                  </a:rPr>
                  <a:t> (the Greek letter sigma) for the </a:t>
                </a:r>
                <a:r>
                  <a:rPr lang="en-US" sz="2800" b="1" dirty="0">
                    <a:latin typeface="Arial" panose="020B0604020202020204" pitchFamily="34" charset="0"/>
                    <a:cs typeface="Arial" panose="020B0604020202020204" pitchFamily="34" charset="0"/>
                  </a:rPr>
                  <a:t>standard deviation of the population</a:t>
                </a:r>
                <a:r>
                  <a:rPr lang="en-US" sz="2800" dirty="0">
                    <a:latin typeface="Arial" panose="020B0604020202020204" pitchFamily="34" charset="0"/>
                    <a:cs typeface="Arial" panose="020B0604020202020204" pitchFamily="34" charset="0"/>
                  </a:rPr>
                  <a:t>. We write </a:t>
                </a:r>
                <a14:m>
                  <m:oMath xmlns:m="http://schemas.openxmlformats.org/officeDocument/2006/math">
                    <m:acc>
                      <m:accPr>
                        <m:chr m:val="̅"/>
                        <m:ctrlPr>
                          <a:rPr lang="en-US" sz="2800" b="1" i="1" smtClean="0">
                            <a:latin typeface="Cambria Math" panose="02040503050406030204" pitchFamily="18" charset="0"/>
                            <a:cs typeface="Arial" panose="020B0604020202020204" pitchFamily="34" charset="0"/>
                          </a:rPr>
                        </m:ctrlPr>
                      </m:accPr>
                      <m:e>
                        <m:r>
                          <a:rPr lang="en-US" sz="2800" b="1" i="1" smtClean="0">
                            <a:latin typeface="Cambria Math"/>
                            <a:cs typeface="Arial" panose="020B0604020202020204" pitchFamily="34" charset="0"/>
                          </a:rPr>
                          <m:t>𝒙</m:t>
                        </m:r>
                      </m:e>
                    </m:acc>
                  </m:oMath>
                </a14:m>
                <a:r>
                  <a:rPr lang="en-US" sz="2800" b="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(“x-bar”) for the </a:t>
                </a:r>
                <a:r>
                  <a:rPr lang="en-US" sz="2800" b="1" dirty="0">
                    <a:latin typeface="Arial" panose="020B0604020202020204" pitchFamily="34" charset="0"/>
                    <a:cs typeface="Arial" panose="020B0604020202020204" pitchFamily="34" charset="0"/>
                  </a:rPr>
                  <a:t>mean of the sample</a:t>
                </a:r>
                <a:r>
                  <a:rPr lang="en-US" sz="2800" dirty="0">
                    <a:latin typeface="Arial" panose="020B0604020202020204" pitchFamily="34" charset="0"/>
                    <a:cs typeface="Arial" panose="020B0604020202020204" pitchFamily="34" charset="0"/>
                  </a:rPr>
                  <a:t> and </a:t>
                </a:r>
                <a:r>
                  <a:rPr lang="en-US" sz="2800" b="1" i="1" dirty="0">
                    <a:latin typeface="Arial" panose="020B0604020202020204" pitchFamily="34" charset="0"/>
                    <a:cs typeface="Arial" panose="020B0604020202020204" pitchFamily="34" charset="0"/>
                  </a:rPr>
                  <a:t>s</a:t>
                </a:r>
                <a:r>
                  <a:rPr lang="en-US" sz="2800" dirty="0">
                    <a:latin typeface="Arial" panose="020B0604020202020204" pitchFamily="34" charset="0"/>
                    <a:cs typeface="Arial" panose="020B0604020202020204" pitchFamily="34" charset="0"/>
                  </a:rPr>
                  <a:t> for the </a:t>
                </a:r>
                <a:r>
                  <a:rPr lang="en-US" sz="2800" b="1" dirty="0">
                    <a:latin typeface="Arial" panose="020B0604020202020204" pitchFamily="34" charset="0"/>
                    <a:cs typeface="Arial" panose="020B0604020202020204" pitchFamily="34" charset="0"/>
                  </a:rPr>
                  <a:t>standard deviation of the sample</a:t>
                </a:r>
                <a:r>
                  <a:rPr lang="en-US" sz="2800" dirty="0">
                    <a:latin typeface="Arial" panose="020B0604020202020204" pitchFamily="34" charset="0"/>
                    <a:cs typeface="Arial" panose="020B0604020202020204" pitchFamily="34" charset="0"/>
                  </a:rPr>
                  <a:t>.</a:t>
                </a:r>
              </a:p>
            </p:txBody>
          </p:sp>
        </mc:Choice>
        <mc:Fallback xmlns="">
          <p:sp>
            <p:nvSpPr>
              <p:cNvPr id="10" name="Rectangle 3"/>
              <p:cNvSpPr>
                <a:spLocks noGrp="1" noRot="1" noChangeAspect="1" noMove="1" noResize="1" noEditPoints="1" noAdjustHandles="1" noChangeArrowheads="1" noChangeShapeType="1" noTextEdit="1"/>
              </p:cNvSpPr>
              <p:nvPr>
                <p:ph sz="quarter" idx="1"/>
              </p:nvPr>
            </p:nvSpPr>
            <p:spPr>
              <a:xfrm>
                <a:off x="457200" y="1542983"/>
                <a:ext cx="8279394" cy="3934012"/>
              </a:xfrm>
              <a:blipFill>
                <a:blip r:embed="rId3"/>
                <a:stretch>
                  <a:fillRect l="-1074" t="-322" r="-1994" b="-1608"/>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E0710E97-009C-A149-BC01-854987ECC285}"/>
              </a:ext>
            </a:extLst>
          </p:cNvPr>
          <p:cNvCxnSpPr/>
          <p:nvPr/>
        </p:nvCxnSpPr>
        <p:spPr>
          <a:xfrm>
            <a:off x="369518" y="1567394"/>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EEBC3D0-1BCC-9C47-ADFF-0BFCF065B7B4}"/>
              </a:ext>
            </a:extLst>
          </p:cNvPr>
          <p:cNvCxnSpPr/>
          <p:nvPr/>
        </p:nvCxnSpPr>
        <p:spPr>
          <a:xfrm>
            <a:off x="369518" y="5684643"/>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635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30644" y="262191"/>
            <a:ext cx="7152838" cy="838743"/>
          </a:xfrm>
        </p:spPr>
        <p:txBody>
          <a:bodyPr>
            <a:noAutofit/>
          </a:bodyPr>
          <a:lstStyle/>
          <a:p>
            <a:pPr eaLnBrk="1" hangingPunct="1"/>
            <a:r>
              <a:rPr lang="en-US" altLang="en-US" sz="4000" dirty="0">
                <a:latin typeface="Gill Sans" charset="0"/>
                <a:ea typeface="ＭＳ Ｐゴシック" pitchFamily="34" charset="-128"/>
              </a:rPr>
              <a:t>Statistical estimation</a:t>
            </a:r>
          </a:p>
        </p:txBody>
      </p:sp>
      <p:sp>
        <p:nvSpPr>
          <p:cNvPr id="17" name="Rectangle 3"/>
          <p:cNvSpPr>
            <a:spLocks noGrp="1" noChangeArrowheads="1"/>
          </p:cNvSpPr>
          <p:nvPr>
            <p:ph sz="quarter" idx="1"/>
          </p:nvPr>
        </p:nvSpPr>
        <p:spPr>
          <a:xfrm>
            <a:off x="201708" y="1297787"/>
            <a:ext cx="8321816" cy="3051609"/>
          </a:xfrm>
        </p:spPr>
        <p:txBody>
          <a:bodyPr>
            <a:noAutofit/>
          </a:bodyPr>
          <a:lstStyle/>
          <a:p>
            <a:pPr marL="355600" indent="-355600">
              <a:spcBef>
                <a:spcPts val="0"/>
              </a:spcBef>
              <a:spcAft>
                <a:spcPts val="600"/>
              </a:spcAft>
            </a:pPr>
            <a:r>
              <a:rPr lang="en-US" sz="2000" dirty="0">
                <a:latin typeface="Arial" panose="020B0604020202020204" pitchFamily="34" charset="0"/>
                <a:cs typeface="Arial" panose="020B0604020202020204" pitchFamily="34" charset="0"/>
              </a:rPr>
              <a:t>The process of </a:t>
            </a:r>
            <a:r>
              <a:rPr lang="en-US" sz="2000" b="1" dirty="0">
                <a:latin typeface="Arial" panose="020B0604020202020204" pitchFamily="34" charset="0"/>
                <a:cs typeface="Arial" panose="020B0604020202020204" pitchFamily="34" charset="0"/>
              </a:rPr>
              <a:t>statistical inference</a:t>
            </a:r>
            <a:r>
              <a:rPr lang="en-US" sz="2000" dirty="0">
                <a:latin typeface="Arial" panose="020B0604020202020204" pitchFamily="34" charset="0"/>
                <a:cs typeface="Arial" panose="020B0604020202020204" pitchFamily="34" charset="0"/>
              </a:rPr>
              <a:t> involves using information from a sample to draw conclusions about a wider population.</a:t>
            </a:r>
          </a:p>
          <a:p>
            <a:pPr marL="355600" indent="-355600">
              <a:spcBef>
                <a:spcPts val="0"/>
              </a:spcBef>
              <a:spcAft>
                <a:spcPts val="600"/>
              </a:spcAft>
            </a:pPr>
            <a:r>
              <a:rPr lang="en-US" sz="2000" dirty="0">
                <a:latin typeface="Arial" panose="020B0604020202020204" pitchFamily="34" charset="0"/>
                <a:cs typeface="Arial" panose="020B0604020202020204" pitchFamily="34" charset="0"/>
              </a:rPr>
              <a:t>Different random samples yield different statistics. We need to be able to describe the </a:t>
            </a:r>
            <a:r>
              <a:rPr lang="en-US" sz="2000" b="1" dirty="0">
                <a:latin typeface="Arial" panose="020B0604020202020204" pitchFamily="34" charset="0"/>
                <a:cs typeface="Arial" panose="020B0604020202020204" pitchFamily="34" charset="0"/>
              </a:rPr>
              <a:t>sampling distribution</a:t>
            </a:r>
            <a:r>
              <a:rPr lang="en-US" sz="2000" dirty="0">
                <a:latin typeface="Arial" panose="020B0604020202020204" pitchFamily="34" charset="0"/>
                <a:cs typeface="Arial" panose="020B0604020202020204" pitchFamily="34" charset="0"/>
              </a:rPr>
              <a:t> of possible statistic values in order to perform statistical inference.</a:t>
            </a:r>
          </a:p>
          <a:p>
            <a:pPr marL="355600" indent="-355600">
              <a:spcBef>
                <a:spcPts val="0"/>
              </a:spcBef>
              <a:spcAft>
                <a:spcPts val="600"/>
              </a:spcAft>
            </a:pPr>
            <a:r>
              <a:rPr lang="en-US" sz="2000" dirty="0">
                <a:latin typeface="Arial" panose="020B0604020202020204" pitchFamily="34" charset="0"/>
                <a:cs typeface="Arial" panose="020B0604020202020204" pitchFamily="34" charset="0"/>
              </a:rPr>
              <a:t>We can think of a statistic as a </a:t>
            </a:r>
            <a:r>
              <a:rPr lang="en-US" sz="2000" b="1" dirty="0">
                <a:latin typeface="Arial" panose="020B0604020202020204" pitchFamily="34" charset="0"/>
                <a:cs typeface="Arial" panose="020B0604020202020204" pitchFamily="34" charset="0"/>
              </a:rPr>
              <a:t>random variable</a:t>
            </a:r>
            <a:r>
              <a:rPr lang="en-US" sz="2000" dirty="0">
                <a:latin typeface="Arial" panose="020B0604020202020204" pitchFamily="34" charset="0"/>
                <a:cs typeface="Arial" panose="020B0604020202020204" pitchFamily="34" charset="0"/>
              </a:rPr>
              <a:t> because it takes numerical values that describe the outcomes of the random sampling process. Therefore, we can examine its probability distribution using concepts we learned in earlier chapters.</a:t>
            </a:r>
          </a:p>
        </p:txBody>
      </p:sp>
      <p:sp>
        <p:nvSpPr>
          <p:cNvPr id="18" name="Rounded Rectangle 11"/>
          <p:cNvSpPr>
            <a:spLocks noChangeArrowheads="1"/>
          </p:cNvSpPr>
          <p:nvPr/>
        </p:nvSpPr>
        <p:spPr bwMode="auto">
          <a:xfrm>
            <a:off x="630644" y="4562717"/>
            <a:ext cx="3154362" cy="1613720"/>
          </a:xfrm>
          <a:prstGeom prst="roundRect">
            <a:avLst>
              <a:gd name="adj" fmla="val 16667"/>
            </a:avLst>
          </a:prstGeom>
          <a:solidFill>
            <a:schemeClr val="accent1">
              <a:lumMod val="75000"/>
            </a:schemeClr>
          </a:solidFill>
          <a:ln w="10000">
            <a:solidFill>
              <a:schemeClr val="accent1"/>
            </a:solidFill>
            <a:round/>
            <a:headEnd/>
            <a:tailEnd/>
          </a:ln>
          <a:effectLst>
            <a:outerShdw blurRad="38100" dist="30000" dir="5400000" rotWithShape="0">
              <a:srgbClr val="808080">
                <a:alpha val="45000"/>
              </a:srgbClr>
            </a:outerShdw>
          </a:effectLst>
        </p:spPr>
        <p:txBody>
          <a:bodyPr/>
          <a:lstStyle/>
          <a:p>
            <a:pPr fontAlgn="auto">
              <a:spcBef>
                <a:spcPts val="0"/>
              </a:spcBef>
              <a:spcAft>
                <a:spcPts val="0"/>
              </a:spcAft>
              <a:defRPr/>
            </a:pPr>
            <a:r>
              <a:rPr lang="en-US" sz="2000" b="1" dirty="0">
                <a:solidFill>
                  <a:schemeClr val="lt1"/>
                </a:solidFill>
                <a:latin typeface="+mn-lt"/>
                <a:ea typeface="+mn-ea"/>
                <a:cs typeface="Arial"/>
              </a:rPr>
              <a:t>Population</a:t>
            </a:r>
          </a:p>
        </p:txBody>
      </p:sp>
      <p:sp>
        <p:nvSpPr>
          <p:cNvPr id="20" name="Curved Down Arrow 21" descr="An arrow points from population sample to collect data from a representative sample"/>
          <p:cNvSpPr>
            <a:spLocks noChangeArrowheads="1"/>
          </p:cNvSpPr>
          <p:nvPr/>
        </p:nvSpPr>
        <p:spPr bwMode="auto">
          <a:xfrm rot="21276732">
            <a:off x="2875385" y="4400225"/>
            <a:ext cx="3609830" cy="530680"/>
          </a:xfrm>
          <a:prstGeom prst="curvedDownArrow">
            <a:avLst>
              <a:gd name="adj1" fmla="val 24992"/>
              <a:gd name="adj2" fmla="val 49999"/>
              <a:gd name="adj3" fmla="val 25000"/>
            </a:avLst>
          </a:prstGeom>
          <a:solidFill>
            <a:srgbClr val="3A4517"/>
          </a:solidFill>
          <a:ln w="10000">
            <a:solidFill>
              <a:srgbClr val="3D4818"/>
            </a:solidFill>
            <a:miter lim="800000"/>
            <a:headEnd/>
            <a:tailEnd/>
          </a:ln>
          <a:effectLst>
            <a:outerShdw blurRad="38100" dist="30000" dir="5400000" rotWithShape="0">
              <a:srgbClr val="808080">
                <a:alpha val="45000"/>
              </a:srgbClr>
            </a:outerShdw>
          </a:effectLst>
        </p:spPr>
        <p:txBody>
          <a:bodyPr anchor="ctr"/>
          <a:lstStyle/>
          <a:p>
            <a:pPr algn="ctr" fontAlgn="auto">
              <a:spcBef>
                <a:spcPts val="0"/>
              </a:spcBef>
              <a:spcAft>
                <a:spcPts val="0"/>
              </a:spcAft>
              <a:defRPr/>
            </a:pPr>
            <a:endParaRPr lang="en-US" dirty="0">
              <a:latin typeface="+mn-lt"/>
              <a:ea typeface="+mn-ea"/>
              <a:cs typeface="Arial"/>
            </a:endParaRPr>
          </a:p>
        </p:txBody>
      </p:sp>
      <p:sp>
        <p:nvSpPr>
          <p:cNvPr id="21" name="TextBox 20"/>
          <p:cNvSpPr txBox="1">
            <a:spLocks noChangeArrowheads="1"/>
          </p:cNvSpPr>
          <p:nvPr/>
        </p:nvSpPr>
        <p:spPr bwMode="auto">
          <a:xfrm>
            <a:off x="5437423" y="4810008"/>
            <a:ext cx="3086100" cy="664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b="1" dirty="0">
                <a:cs typeface="Arial" pitchFamily="34" charset="0"/>
              </a:rPr>
              <a:t>Collect data </a:t>
            </a:r>
            <a:r>
              <a:rPr lang="en-US" altLang="en-US" sz="2000" dirty="0">
                <a:cs typeface="Arial" pitchFamily="34" charset="0"/>
              </a:rPr>
              <a:t>from a representative </a:t>
            </a:r>
            <a:r>
              <a:rPr lang="en-US" altLang="en-US" sz="2000" b="1" dirty="0">
                <a:cs typeface="Arial" pitchFamily="34" charset="0"/>
              </a:rPr>
              <a:t>sample</a:t>
            </a:r>
            <a:endParaRPr lang="en-US" altLang="en-US" sz="2000" dirty="0">
              <a:cs typeface="Arial" pitchFamily="34" charset="0"/>
            </a:endParaRPr>
          </a:p>
        </p:txBody>
      </p:sp>
      <p:sp>
        <p:nvSpPr>
          <p:cNvPr id="24" name="Curved Down Arrow 12" descr="An arrow points from collect data from a representative sample to make an inference about the population"/>
          <p:cNvSpPr>
            <a:spLocks noChangeArrowheads="1"/>
          </p:cNvSpPr>
          <p:nvPr/>
        </p:nvSpPr>
        <p:spPr bwMode="auto">
          <a:xfrm rot="7620488">
            <a:off x="6876285" y="5566159"/>
            <a:ext cx="1924829" cy="604005"/>
          </a:xfrm>
          <a:prstGeom prst="curvedDownArrow">
            <a:avLst>
              <a:gd name="adj1" fmla="val 24992"/>
              <a:gd name="adj2" fmla="val 49999"/>
              <a:gd name="adj3" fmla="val 25000"/>
            </a:avLst>
          </a:prstGeom>
          <a:solidFill>
            <a:srgbClr val="3A4517"/>
          </a:solidFill>
          <a:ln w="10000">
            <a:solidFill>
              <a:srgbClr val="3D4818"/>
            </a:solidFill>
            <a:miter lim="800000"/>
            <a:headEnd/>
            <a:tailEnd/>
          </a:ln>
          <a:effectLst>
            <a:outerShdw blurRad="38100" dist="30000" dir="5400000" rotWithShape="0">
              <a:srgbClr val="808080">
                <a:alpha val="45000"/>
              </a:srgbClr>
            </a:outerShdw>
          </a:effectLst>
        </p:spPr>
        <p:txBody>
          <a:bodyPr anchor="ctr"/>
          <a:lstStyle/>
          <a:p>
            <a:pPr algn="ctr" fontAlgn="auto">
              <a:spcBef>
                <a:spcPts val="0"/>
              </a:spcBef>
              <a:spcAft>
                <a:spcPts val="0"/>
              </a:spcAft>
              <a:defRPr/>
            </a:pPr>
            <a:endParaRPr lang="en-US" dirty="0">
              <a:latin typeface="+mn-lt"/>
              <a:ea typeface="+mn-ea"/>
              <a:cs typeface="Arial"/>
            </a:endParaRPr>
          </a:p>
        </p:txBody>
      </p:sp>
      <p:sp>
        <p:nvSpPr>
          <p:cNvPr id="22" name="TextBox 21"/>
          <p:cNvSpPr txBox="1">
            <a:spLocks noChangeArrowheads="1"/>
          </p:cNvSpPr>
          <p:nvPr/>
        </p:nvSpPr>
        <p:spPr bwMode="auto">
          <a:xfrm>
            <a:off x="4417631" y="5891092"/>
            <a:ext cx="2925763" cy="664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sz="2000" dirty="0">
                <a:cs typeface="Arial" pitchFamily="34" charset="0"/>
              </a:rPr>
              <a:t>Make an </a:t>
            </a:r>
            <a:r>
              <a:rPr lang="en-US" altLang="en-US" sz="2000" b="1" dirty="0">
                <a:cs typeface="Arial" pitchFamily="34" charset="0"/>
              </a:rPr>
              <a:t>inference </a:t>
            </a:r>
            <a:r>
              <a:rPr lang="en-US" altLang="en-US" sz="2000" dirty="0">
                <a:cs typeface="Arial" pitchFamily="34" charset="0"/>
              </a:rPr>
              <a:t>about the </a:t>
            </a:r>
            <a:r>
              <a:rPr lang="en-US" altLang="en-US" sz="2000" b="1" dirty="0">
                <a:cs typeface="Arial" pitchFamily="34" charset="0"/>
              </a:rPr>
              <a:t>population</a:t>
            </a:r>
            <a:endParaRPr lang="en-US" altLang="en-US" sz="2000" dirty="0">
              <a:cs typeface="Arial" pitchFamily="34" charset="0"/>
            </a:endParaRPr>
          </a:p>
        </p:txBody>
      </p:sp>
      <p:sp>
        <p:nvSpPr>
          <p:cNvPr id="23" name="Curved Down Arrow 25" descr="An arrow points from make an inference about the population to sample population"/>
          <p:cNvSpPr>
            <a:spLocks noChangeArrowheads="1"/>
          </p:cNvSpPr>
          <p:nvPr/>
        </p:nvSpPr>
        <p:spPr bwMode="auto">
          <a:xfrm rot="11459393">
            <a:off x="2143711" y="6214840"/>
            <a:ext cx="2289738" cy="405649"/>
          </a:xfrm>
          <a:prstGeom prst="curvedDownArrow">
            <a:avLst>
              <a:gd name="adj1" fmla="val 25000"/>
              <a:gd name="adj2" fmla="val 49999"/>
              <a:gd name="adj3" fmla="val 25000"/>
            </a:avLst>
          </a:prstGeom>
          <a:solidFill>
            <a:srgbClr val="3A4517"/>
          </a:solidFill>
          <a:ln w="10000">
            <a:solidFill>
              <a:srgbClr val="3D4818"/>
            </a:solidFill>
            <a:miter lim="800000"/>
            <a:headEnd/>
            <a:tailEnd/>
          </a:ln>
          <a:effectLst>
            <a:outerShdw blurRad="38100" dist="30000" dir="5400000" rotWithShape="0">
              <a:srgbClr val="808080">
                <a:alpha val="45000"/>
              </a:srgbClr>
            </a:outerShdw>
          </a:effectLst>
        </p:spPr>
        <p:txBody>
          <a:bodyPr anchor="ctr"/>
          <a:lstStyle/>
          <a:p>
            <a:pPr algn="ctr" fontAlgn="auto">
              <a:spcBef>
                <a:spcPts val="0"/>
              </a:spcBef>
              <a:spcAft>
                <a:spcPts val="0"/>
              </a:spcAft>
              <a:defRPr/>
            </a:pPr>
            <a:endParaRPr lang="en-US">
              <a:latin typeface="+mn-lt"/>
              <a:ea typeface="+mn-ea"/>
              <a:cs typeface="Arial"/>
            </a:endParaRPr>
          </a:p>
        </p:txBody>
      </p:sp>
      <p:sp>
        <p:nvSpPr>
          <p:cNvPr id="19" name="Oval 18"/>
          <p:cNvSpPr>
            <a:spLocks noChangeArrowheads="1"/>
          </p:cNvSpPr>
          <p:nvPr/>
        </p:nvSpPr>
        <p:spPr bwMode="auto">
          <a:xfrm>
            <a:off x="1570126" y="5058800"/>
            <a:ext cx="2108200" cy="850900"/>
          </a:xfrm>
          <a:prstGeom prst="ellipse">
            <a:avLst/>
          </a:prstGeom>
          <a:solidFill>
            <a:schemeClr val="accent1">
              <a:lumMod val="50000"/>
            </a:schemeClr>
          </a:solidFill>
          <a:ln w="10000">
            <a:solidFill>
              <a:srgbClr val="D2DA7A"/>
            </a:solidFill>
            <a:round/>
            <a:headEnd/>
            <a:tailEnd/>
          </a:ln>
          <a:effectLst>
            <a:outerShdw blurRad="38100" dist="30000" dir="5400000" rotWithShape="0">
              <a:srgbClr val="808080">
                <a:alpha val="45000"/>
              </a:srgbClr>
            </a:outerShdw>
          </a:effectLst>
        </p:spPr>
        <p:txBody>
          <a:bodyPr/>
          <a:lstStyle/>
          <a:p>
            <a:pPr algn="ctr" fontAlgn="auto">
              <a:spcBef>
                <a:spcPts val="0"/>
              </a:spcBef>
              <a:spcAft>
                <a:spcPts val="0"/>
              </a:spcAft>
              <a:defRPr/>
            </a:pPr>
            <a:r>
              <a:rPr lang="en-US" sz="2000" b="1" dirty="0">
                <a:solidFill>
                  <a:schemeClr val="lt1"/>
                </a:solidFill>
                <a:latin typeface="+mn-lt"/>
                <a:ea typeface="+mn-ea"/>
                <a:cs typeface="Arial"/>
              </a:rPr>
              <a:t>Sample</a:t>
            </a:r>
          </a:p>
        </p:txBody>
      </p:sp>
    </p:spTree>
    <p:extLst>
      <p:ext uri="{BB962C8B-B14F-4D97-AF65-F5344CB8AC3E}">
        <p14:creationId xmlns:p14="http://schemas.microsoft.com/office/powerpoint/2010/main" val="1996930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63035" y="513337"/>
            <a:ext cx="6405032" cy="838743"/>
          </a:xfrm>
        </p:spPr>
        <p:txBody>
          <a:bodyPr>
            <a:noAutofit/>
          </a:bodyPr>
          <a:lstStyle/>
          <a:p>
            <a:pPr defTabSz="914400" fontAlgn="auto">
              <a:spcAft>
                <a:spcPts val="0"/>
              </a:spcAft>
            </a:pPr>
            <a:r>
              <a:rPr lang="en-US" altLang="en-US" sz="4000" dirty="0">
                <a:latin typeface="Gill Sans" charset="0"/>
                <a:ea typeface="ＭＳ Ｐゴシック" pitchFamily="34" charset="-128"/>
              </a:rPr>
              <a:t>The law of large numbers</a:t>
            </a:r>
          </a:p>
        </p:txBody>
      </p:sp>
      <mc:AlternateContent xmlns:mc="http://schemas.openxmlformats.org/markup-compatibility/2006" xmlns:a14="http://schemas.microsoft.com/office/drawing/2010/main">
        <mc:Choice Requires="a14">
          <p:sp>
            <p:nvSpPr>
              <p:cNvPr id="10" name="Rectangle 3"/>
              <p:cNvSpPr>
                <a:spLocks noGrp="1" noChangeArrowheads="1"/>
              </p:cNvSpPr>
              <p:nvPr>
                <p:ph sz="quarter" idx="1"/>
              </p:nvPr>
            </p:nvSpPr>
            <p:spPr>
              <a:xfrm>
                <a:off x="457200" y="1459325"/>
                <a:ext cx="8552330" cy="5284132"/>
              </a:xfrm>
            </p:spPr>
            <p:txBody>
              <a:bodyPr>
                <a:normAutofit fontScale="85000" lnSpcReduction="10000"/>
              </a:bodyPr>
              <a:lstStyle/>
              <a:p>
                <a:pPr marL="355600" indent="-355600">
                  <a:lnSpc>
                    <a:spcPct val="120000"/>
                  </a:lnSpc>
                  <a:spcBef>
                    <a:spcPts val="0"/>
                  </a:spcBef>
                  <a:spcAft>
                    <a:spcPts val="600"/>
                  </a:spcAft>
                </a:pPr>
                <a:r>
                  <a:rPr lang="en-US" sz="3200" dirty="0">
                    <a:latin typeface="Arial" panose="020B0604020202020204" pitchFamily="34" charset="0"/>
                    <a:cs typeface="Arial" panose="020B0604020202020204" pitchFamily="34" charset="0"/>
                  </a:rPr>
                  <a:t>If </a:t>
                </a:r>
                <a14:m>
                  <m:oMath xmlns:m="http://schemas.openxmlformats.org/officeDocument/2006/math">
                    <m:acc>
                      <m:accPr>
                        <m:chr m:val="̅"/>
                        <m:ctrlPr>
                          <a:rPr lang="en-US" sz="3200" i="1" dirty="0" smtClean="0">
                            <a:latin typeface="Cambria Math" panose="02040503050406030204" pitchFamily="18" charset="0"/>
                            <a:cs typeface="Arial" panose="020B0604020202020204" pitchFamily="34" charset="0"/>
                          </a:rPr>
                        </m:ctrlPr>
                      </m:accPr>
                      <m:e>
                        <m:r>
                          <a:rPr lang="en-US" sz="3200" b="0" i="1" dirty="0" smtClean="0">
                            <a:latin typeface="Cambria Math"/>
                            <a:cs typeface="Arial" panose="020B0604020202020204" pitchFamily="34" charset="0"/>
                          </a:rPr>
                          <m:t>𝑥</m:t>
                        </m:r>
                      </m:e>
                    </m:acc>
                  </m:oMath>
                </a14:m>
                <a:r>
                  <a:rPr lang="en-US" sz="3200" dirty="0">
                    <a:latin typeface="Arial" panose="020B0604020202020204" pitchFamily="34" charset="0"/>
                    <a:cs typeface="Arial" panose="020B0604020202020204" pitchFamily="34" charset="0"/>
                  </a:rPr>
                  <a:t> is rarely exactly right and varies from sample to sample, why is it nonetheless a reasonable estimate of the population mean </a:t>
                </a:r>
                <a:r>
                  <a:rPr lang="en-US" sz="3200" dirty="0">
                    <a:latin typeface="Cambria Math" panose="02040503050406030204" pitchFamily="18" charset="0"/>
                    <a:ea typeface="Cambria Math" panose="02040503050406030204" pitchFamily="18" charset="0"/>
                    <a:cs typeface="Arial" panose="020B0604020202020204" pitchFamily="34" charset="0"/>
                  </a:rPr>
                  <a:t>𝜇</a:t>
                </a:r>
                <a:r>
                  <a:rPr lang="en-US" sz="3200" dirty="0">
                    <a:latin typeface="Arial" panose="020B0604020202020204" pitchFamily="34" charset="0"/>
                    <a:cs typeface="Arial" panose="020B0604020202020204" pitchFamily="34" charset="0"/>
                  </a:rPr>
                  <a:t>?</a:t>
                </a:r>
              </a:p>
              <a:p>
                <a:pPr marL="355600" indent="-355600">
                  <a:lnSpc>
                    <a:spcPct val="120000"/>
                  </a:lnSpc>
                  <a:spcBef>
                    <a:spcPts val="0"/>
                  </a:spcBef>
                  <a:spcAft>
                    <a:spcPts val="600"/>
                  </a:spcAft>
                </a:pPr>
                <a:r>
                  <a:rPr lang="en-US" sz="3200" dirty="0">
                    <a:latin typeface="Arial" panose="020B0604020202020204" pitchFamily="34" charset="0"/>
                    <a:cs typeface="Arial" panose="020B0604020202020204" pitchFamily="34" charset="0"/>
                  </a:rPr>
                  <a:t>Here is one answer: If we keep taking larger and larger samples, the statistic </a:t>
                </a:r>
                <a14:m>
                  <m:oMath xmlns:m="http://schemas.openxmlformats.org/officeDocument/2006/math">
                    <m:acc>
                      <m:accPr>
                        <m:chr m:val="̅"/>
                        <m:ctrlPr>
                          <a:rPr lang="en-US" sz="3200" i="1" dirty="0">
                            <a:latin typeface="Cambria Math" panose="02040503050406030204" pitchFamily="18" charset="0"/>
                            <a:cs typeface="Arial" panose="020B0604020202020204" pitchFamily="34" charset="0"/>
                          </a:rPr>
                        </m:ctrlPr>
                      </m:accPr>
                      <m:e>
                        <m:r>
                          <a:rPr lang="en-US" sz="3200" i="1" dirty="0">
                            <a:latin typeface="Cambria Math"/>
                            <a:cs typeface="Arial" panose="020B0604020202020204" pitchFamily="34" charset="0"/>
                          </a:rPr>
                          <m:t>𝑥</m:t>
                        </m:r>
                      </m:e>
                    </m:acc>
                  </m:oMath>
                </a14:m>
                <a:r>
                  <a:rPr lang="en-US" sz="3200" i="1"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is guaranteed to get closer and closer to the parameter </a:t>
                </a:r>
                <a:r>
                  <a:rPr lang="en-US" sz="3200" dirty="0">
                    <a:latin typeface="Cambria Math" panose="02040503050406030204" pitchFamily="18" charset="0"/>
                    <a:ea typeface="Cambria Math" panose="02040503050406030204" pitchFamily="18" charset="0"/>
                    <a:cs typeface="Arial" panose="020B0604020202020204" pitchFamily="34" charset="0"/>
                  </a:rPr>
                  <a:t>𝜇</a:t>
                </a:r>
                <a:r>
                  <a:rPr lang="en-US" sz="3200" dirty="0">
                    <a:latin typeface="Arial" panose="020B0604020202020204" pitchFamily="34" charset="0"/>
                    <a:cs typeface="Arial" panose="020B0604020202020204" pitchFamily="34" charset="0"/>
                  </a:rPr>
                  <a:t>.</a:t>
                </a:r>
              </a:p>
              <a:p>
                <a:pPr marL="0" indent="0">
                  <a:lnSpc>
                    <a:spcPct val="120000"/>
                  </a:lnSpc>
                  <a:spcBef>
                    <a:spcPts val="0"/>
                  </a:spcBef>
                  <a:spcAft>
                    <a:spcPts val="600"/>
                  </a:spcAft>
                  <a:buNone/>
                </a:pPr>
                <a:r>
                  <a:rPr lang="en-US" sz="3200" b="1" cap="all" dirty="0">
                    <a:latin typeface="Arial" panose="020B0604020202020204" pitchFamily="34" charset="0"/>
                    <a:cs typeface="Arial" panose="020B0604020202020204" pitchFamily="34" charset="0"/>
                  </a:rPr>
                  <a:t>Law of large numbers</a:t>
                </a:r>
              </a:p>
              <a:p>
                <a:pPr marL="355600" indent="-355600">
                  <a:lnSpc>
                    <a:spcPct val="120000"/>
                  </a:lnSpc>
                  <a:spcBef>
                    <a:spcPts val="0"/>
                  </a:spcBef>
                </a:pPr>
                <a:r>
                  <a:rPr lang="en-US" sz="3100" dirty="0">
                    <a:latin typeface="Arial" panose="020B0604020202020204" pitchFamily="34" charset="0"/>
                    <a:cs typeface="Arial" panose="020B0604020202020204" pitchFamily="34" charset="0"/>
                  </a:rPr>
                  <a:t>Draw observations at random from any population with finite mean </a:t>
                </a:r>
                <a:r>
                  <a:rPr lang="en-US" sz="2800" dirty="0">
                    <a:latin typeface="Cambria Math" panose="02040503050406030204" pitchFamily="18" charset="0"/>
                    <a:ea typeface="Cambria Math" panose="02040503050406030204" pitchFamily="18" charset="0"/>
                    <a:cs typeface="Arial" panose="020B0604020202020204" pitchFamily="34" charset="0"/>
                  </a:rPr>
                  <a:t>𝜇</a:t>
                </a:r>
                <a:r>
                  <a:rPr lang="en-US" sz="3100" dirty="0">
                    <a:latin typeface="Arial" panose="020B0604020202020204" pitchFamily="34" charset="0"/>
                    <a:cs typeface="Arial" panose="020B0604020202020204" pitchFamily="34" charset="0"/>
                  </a:rPr>
                  <a:t>. As the number of observations drawn increases, the mean </a:t>
                </a:r>
                <a14:m>
                  <m:oMath xmlns:m="http://schemas.openxmlformats.org/officeDocument/2006/math">
                    <m:acc>
                      <m:accPr>
                        <m:chr m:val="̅"/>
                        <m:ctrlPr>
                          <a:rPr lang="en-US" sz="3100" i="1" dirty="0" smtClean="0">
                            <a:latin typeface="Cambria Math" panose="02040503050406030204" pitchFamily="18" charset="0"/>
                            <a:cs typeface="Arial" panose="020B0604020202020204" pitchFamily="34" charset="0"/>
                          </a:rPr>
                        </m:ctrlPr>
                      </m:accPr>
                      <m:e>
                        <m:r>
                          <a:rPr lang="en-US" sz="3100" b="0" i="1" dirty="0" smtClean="0">
                            <a:latin typeface="Cambria Math"/>
                            <a:cs typeface="Arial" panose="020B0604020202020204" pitchFamily="34" charset="0"/>
                          </a:rPr>
                          <m:t>𝑥</m:t>
                        </m:r>
                      </m:e>
                    </m:acc>
                  </m:oMath>
                </a14:m>
                <a:r>
                  <a:rPr lang="en-US" sz="3100" dirty="0">
                    <a:latin typeface="Arial" panose="020B0604020202020204" pitchFamily="34" charset="0"/>
                    <a:cs typeface="Arial" panose="020B0604020202020204" pitchFamily="34" charset="0"/>
                  </a:rPr>
                  <a:t> of the observed values tends to get closer and closer to the mean </a:t>
                </a:r>
                <a:r>
                  <a:rPr lang="en-US" sz="2800" dirty="0">
                    <a:latin typeface="Cambria Math" panose="02040503050406030204" pitchFamily="18" charset="0"/>
                    <a:ea typeface="Cambria Math" panose="02040503050406030204" pitchFamily="18" charset="0"/>
                    <a:cs typeface="Arial" panose="020B0604020202020204" pitchFamily="34" charset="0"/>
                  </a:rPr>
                  <a:t>𝜇 </a:t>
                </a:r>
                <a:r>
                  <a:rPr lang="en-US" sz="3100" dirty="0">
                    <a:latin typeface="Arial" panose="020B0604020202020204" pitchFamily="34" charset="0"/>
                    <a:cs typeface="Arial" panose="020B0604020202020204" pitchFamily="34" charset="0"/>
                  </a:rPr>
                  <a:t>of the population.</a:t>
                </a:r>
              </a:p>
            </p:txBody>
          </p:sp>
        </mc:Choice>
        <mc:Fallback xmlns="">
          <p:sp>
            <p:nvSpPr>
              <p:cNvPr id="10" name="Rectangle 3"/>
              <p:cNvSpPr>
                <a:spLocks noGrp="1" noRot="1" noChangeAspect="1" noMove="1" noResize="1" noEditPoints="1" noAdjustHandles="1" noChangeArrowheads="1" noChangeShapeType="1" noTextEdit="1"/>
              </p:cNvSpPr>
              <p:nvPr>
                <p:ph sz="quarter" idx="1"/>
              </p:nvPr>
            </p:nvSpPr>
            <p:spPr>
              <a:xfrm>
                <a:off x="457200" y="1459325"/>
                <a:ext cx="8552330" cy="5284132"/>
              </a:xfrm>
              <a:blipFill rotWithShape="0">
                <a:blip r:embed="rId2"/>
                <a:stretch>
                  <a:fillRect l="-1354" t="-807" r="-2138" b="-1269"/>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39321EBA-A4D6-2B4E-8EBE-C94DB97D8292}"/>
              </a:ext>
            </a:extLst>
          </p:cNvPr>
          <p:cNvCxnSpPr/>
          <p:nvPr/>
        </p:nvCxnSpPr>
        <p:spPr>
          <a:xfrm>
            <a:off x="457200" y="4384492"/>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8DD085B-1E9D-AA45-BA86-A2D6C65D311A}"/>
              </a:ext>
            </a:extLst>
          </p:cNvPr>
          <p:cNvCxnSpPr/>
          <p:nvPr/>
        </p:nvCxnSpPr>
        <p:spPr>
          <a:xfrm>
            <a:off x="457200" y="6633170"/>
            <a:ext cx="8229600" cy="0"/>
          </a:xfrm>
          <a:prstGeom prst="line">
            <a:avLst/>
          </a:prstGeom>
          <a:ln w="19050">
            <a:solidFill>
              <a:srgbClr val="FFC20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116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19"/>
          <p:cNvSpPr>
            <a:spLocks noGrp="1" noChangeArrowheads="1"/>
          </p:cNvSpPr>
          <p:nvPr>
            <p:ph type="title"/>
          </p:nvPr>
        </p:nvSpPr>
        <p:spPr>
          <a:xfrm>
            <a:off x="401485" y="167969"/>
            <a:ext cx="7772400" cy="1219200"/>
          </a:xfrm>
        </p:spPr>
        <p:txBody>
          <a:bodyPr>
            <a:normAutofit/>
          </a:bodyPr>
          <a:lstStyle/>
          <a:p>
            <a:pPr eaLnBrk="1" hangingPunct="1"/>
            <a:r>
              <a:rPr lang="en-US" altLang="en-US" sz="3600" dirty="0">
                <a:latin typeface="Gill Sans" charset="0"/>
                <a:ea typeface="ＭＳ Ｐゴシック" pitchFamily="34" charset="-128"/>
              </a:rPr>
              <a:t>Sampling distributions</a:t>
            </a:r>
          </a:p>
        </p:txBody>
      </p:sp>
      <mc:AlternateContent xmlns:mc="http://schemas.openxmlformats.org/markup-compatibility/2006" xmlns:a14="http://schemas.microsoft.com/office/drawing/2010/main">
        <mc:Choice Requires="a14">
          <p:sp>
            <p:nvSpPr>
              <p:cNvPr id="7" name="Rectangle 3"/>
              <p:cNvSpPr>
                <a:spLocks noGrp="1" noChangeArrowheads="1"/>
              </p:cNvSpPr>
              <p:nvPr>
                <p:ph sz="quarter" idx="1"/>
              </p:nvPr>
            </p:nvSpPr>
            <p:spPr>
              <a:xfrm>
                <a:off x="395902" y="1481664"/>
                <a:ext cx="8346884" cy="5173134"/>
              </a:xfrm>
            </p:spPr>
            <p:txBody>
              <a:bodyPr>
                <a:noAutofit/>
              </a:bodyPr>
              <a:lstStyle/>
              <a:p>
                <a:pPr>
                  <a:spcBef>
                    <a:spcPts val="600"/>
                  </a:spcBef>
                </a:pPr>
                <a:r>
                  <a:rPr lang="en-US" sz="2400" dirty="0">
                    <a:latin typeface="Arial" panose="020B0604020202020204" pitchFamily="34" charset="0"/>
                    <a:cs typeface="Arial" panose="020B0604020202020204" pitchFamily="34" charset="0"/>
                  </a:rPr>
                  <a:t>The law of large numbers assures us that if we measure enough subjects, the statistic </a:t>
                </a:r>
                <a14:m>
                  <m:oMath xmlns:m="http://schemas.openxmlformats.org/officeDocument/2006/math">
                    <m:acc>
                      <m:accPr>
                        <m:chr m:val="̅"/>
                        <m:ctrlPr>
                          <a:rPr lang="en-US" sz="2400" i="1" smtClean="0">
                            <a:latin typeface="Cambria Math" panose="02040503050406030204" pitchFamily="18" charset="0"/>
                            <a:cs typeface="Arial" panose="020B0604020202020204" pitchFamily="34" charset="0"/>
                          </a:rPr>
                        </m:ctrlPr>
                      </m:accPr>
                      <m:e>
                        <m:r>
                          <a:rPr lang="en-US" sz="2400" b="0" i="1" smtClean="0">
                            <a:latin typeface="Cambria Math"/>
                            <a:cs typeface="Arial" panose="020B0604020202020204" pitchFamily="34" charset="0"/>
                          </a:rPr>
                          <m:t>𝑥</m:t>
                        </m:r>
                      </m:e>
                    </m:acc>
                  </m:oMath>
                </a14:m>
                <a:r>
                  <a:rPr lang="en-US" sz="2400" dirty="0">
                    <a:latin typeface="Arial" panose="020B0604020202020204" pitchFamily="34" charset="0"/>
                    <a:cs typeface="Arial" panose="020B0604020202020204" pitchFamily="34" charset="0"/>
                  </a:rPr>
                  <a:t> will eventually get very close to the unknown parameter </a:t>
                </a:r>
                <a:r>
                  <a:rPr lang="en-US" sz="2400" dirty="0">
                    <a:latin typeface="Cambria Math" panose="02040503050406030204" pitchFamily="18" charset="0"/>
                    <a:ea typeface="Cambria Math" panose="02040503050406030204" pitchFamily="18" charset="0"/>
                    <a:cs typeface="Arial" panose="020B0604020202020204" pitchFamily="34" charset="0"/>
                  </a:rPr>
                  <a:t>𝜇</a:t>
                </a:r>
                <a:r>
                  <a:rPr lang="en-US" sz="2400" dirty="0">
                    <a:latin typeface="Arial" panose="020B0604020202020204" pitchFamily="34" charset="0"/>
                    <a:cs typeface="Arial" panose="020B0604020202020204" pitchFamily="34" charset="0"/>
                  </a:rPr>
                  <a:t>. </a:t>
                </a:r>
              </a:p>
              <a:p>
                <a:pPr marL="0" indent="0">
                  <a:spcBef>
                    <a:spcPts val="600"/>
                  </a:spcBef>
                  <a:buNone/>
                </a:pPr>
                <a:endParaRPr lang="en-US" sz="2400" dirty="0">
                  <a:latin typeface="Arial" panose="020B0604020202020204" pitchFamily="34" charset="0"/>
                  <a:cs typeface="Arial" panose="020B0604020202020204" pitchFamily="34" charset="0"/>
                </a:endParaRPr>
              </a:p>
              <a:p>
                <a:pPr>
                  <a:spcBef>
                    <a:spcPts val="600"/>
                  </a:spcBef>
                </a:pPr>
                <a:r>
                  <a:rPr lang="en-US" sz="2400" dirty="0">
                    <a:latin typeface="Arial" panose="020B0604020202020204" pitchFamily="34" charset="0"/>
                    <a:cs typeface="Arial" panose="020B0604020202020204" pitchFamily="34" charset="0"/>
                  </a:rPr>
                  <a:t>If we took every one of the possible samples of a certain size, calculated the sample mean for each, and graphed all of those values, we’d have a </a:t>
                </a:r>
                <a:r>
                  <a:rPr lang="en-US" sz="2400" dirty="0">
                    <a:solidFill>
                      <a:srgbClr val="960000"/>
                    </a:solidFill>
                    <a:latin typeface="Arial" panose="020B0604020202020204" pitchFamily="34" charset="0"/>
                    <a:cs typeface="Arial" panose="020B0604020202020204" pitchFamily="34" charset="0"/>
                  </a:rPr>
                  <a:t>sampling distribution</a:t>
                </a:r>
                <a:r>
                  <a:rPr lang="en-US" sz="2400" dirty="0">
                    <a:latin typeface="Arial" panose="020B0604020202020204" pitchFamily="34" charset="0"/>
                    <a:cs typeface="Arial" panose="020B0604020202020204" pitchFamily="34" charset="0"/>
                  </a:rPr>
                  <a:t>.</a:t>
                </a:r>
              </a:p>
              <a:p>
                <a:pPr marL="0" indent="0">
                  <a:spcBef>
                    <a:spcPts val="600"/>
                  </a:spcBef>
                  <a:buNone/>
                </a:pPr>
                <a:endParaRPr lang="en-US" sz="2400" dirty="0">
                  <a:latin typeface="Arial" panose="020B0604020202020204" pitchFamily="34" charset="0"/>
                  <a:cs typeface="Arial" panose="020B0604020202020204" pitchFamily="34" charset="0"/>
                </a:endParaRPr>
              </a:p>
              <a:p>
                <a:pPr>
                  <a:spcBef>
                    <a:spcPts val="600"/>
                  </a:spcBef>
                </a:pPr>
                <a:r>
                  <a:rPr lang="en-US" sz="2400" dirty="0">
                    <a:latin typeface="Arial" panose="020B0604020202020204" pitchFamily="34" charset="0"/>
                    <a:cs typeface="Arial" panose="020B0604020202020204" pitchFamily="34" charset="0"/>
                  </a:rPr>
                  <a:t>When we use software to imitate chance behavior to carry out tasks such as exploring sampling distributions, this is called </a:t>
                </a:r>
                <a:r>
                  <a:rPr lang="en-US" sz="2400" dirty="0">
                    <a:solidFill>
                      <a:srgbClr val="960000"/>
                    </a:solidFill>
                    <a:latin typeface="Arial" panose="020B0604020202020204" pitchFamily="34" charset="0"/>
                    <a:cs typeface="Arial" panose="020B0604020202020204" pitchFamily="34" charset="0"/>
                  </a:rPr>
                  <a:t>simulation</a:t>
                </a:r>
                <a:r>
                  <a:rPr lang="en-US" sz="2400" dirty="0">
                    <a:latin typeface="Arial" panose="020B0604020202020204" pitchFamily="34" charset="0"/>
                    <a:cs typeface="Arial" panose="020B0604020202020204" pitchFamily="34" charset="0"/>
                  </a:rPr>
                  <a:t>.</a:t>
                </a:r>
              </a:p>
            </p:txBody>
          </p:sp>
        </mc:Choice>
        <mc:Fallback xmlns="">
          <p:sp>
            <p:nvSpPr>
              <p:cNvPr id="7" name="Rectangle 3"/>
              <p:cNvSpPr>
                <a:spLocks noGrp="1" noRot="1" noChangeAspect="1" noMove="1" noResize="1" noEditPoints="1" noAdjustHandles="1" noChangeArrowheads="1" noChangeShapeType="1" noTextEdit="1"/>
              </p:cNvSpPr>
              <p:nvPr>
                <p:ph sz="quarter" idx="1"/>
              </p:nvPr>
            </p:nvSpPr>
            <p:spPr>
              <a:xfrm>
                <a:off x="395902" y="1481664"/>
                <a:ext cx="8346884" cy="5173134"/>
              </a:xfrm>
              <a:blipFill>
                <a:blip r:embed="rId2"/>
                <a:stretch>
                  <a:fillRect l="-912" t="-978" r="-1368"/>
                </a:stretch>
              </a:blipFill>
            </p:spPr>
            <p:txBody>
              <a:bodyPr/>
              <a:lstStyle/>
              <a:p>
                <a:r>
                  <a:rPr lang="en-US">
                    <a:noFill/>
                  </a:rPr>
                  <a:t> </a:t>
                </a:r>
              </a:p>
            </p:txBody>
          </p:sp>
        </mc:Fallback>
      </mc:AlternateContent>
    </p:spTree>
    <p:extLst>
      <p:ext uri="{BB962C8B-B14F-4D97-AF65-F5344CB8AC3E}">
        <p14:creationId xmlns:p14="http://schemas.microsoft.com/office/powerpoint/2010/main" val="2072411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19"/>
          <p:cNvSpPr>
            <a:spLocks noGrp="1" noChangeArrowheads="1"/>
          </p:cNvSpPr>
          <p:nvPr>
            <p:ph type="title"/>
          </p:nvPr>
        </p:nvSpPr>
        <p:spPr>
          <a:xfrm>
            <a:off x="401485" y="167969"/>
            <a:ext cx="7772400" cy="1219200"/>
          </a:xfrm>
        </p:spPr>
        <p:txBody>
          <a:bodyPr>
            <a:normAutofit/>
          </a:bodyPr>
          <a:lstStyle/>
          <a:p>
            <a:pPr eaLnBrk="1" hangingPunct="1"/>
            <a:r>
              <a:rPr lang="en-US" altLang="en-US" sz="3600" dirty="0">
                <a:latin typeface="Gill Sans" charset="0"/>
                <a:ea typeface="ＭＳ Ｐゴシック" pitchFamily="34" charset="-128"/>
              </a:rPr>
              <a:t>Sampling distributions</a:t>
            </a:r>
          </a:p>
        </p:txBody>
      </p:sp>
      <p:sp>
        <p:nvSpPr>
          <p:cNvPr id="7" name="Rectangle 3"/>
          <p:cNvSpPr>
            <a:spLocks noGrp="1" noChangeArrowheads="1"/>
          </p:cNvSpPr>
          <p:nvPr>
            <p:ph sz="quarter" idx="1"/>
          </p:nvPr>
        </p:nvSpPr>
        <p:spPr>
          <a:xfrm>
            <a:off x="395902" y="1481664"/>
            <a:ext cx="8748098" cy="4656089"/>
          </a:xfrm>
        </p:spPr>
        <p:txBody>
          <a:bodyPr>
            <a:noAutofit/>
          </a:bodyPr>
          <a:lstStyle/>
          <a:p>
            <a:pPr>
              <a:spcBef>
                <a:spcPts val="1200"/>
              </a:spcBef>
            </a:pPr>
            <a:r>
              <a:rPr lang="en-US" dirty="0">
                <a:latin typeface="Arial" panose="020B0604020202020204" pitchFamily="34" charset="0"/>
                <a:cs typeface="Arial" panose="020B0604020202020204" pitchFamily="34" charset="0"/>
              </a:rPr>
              <a:t>The </a:t>
            </a:r>
            <a:r>
              <a:rPr lang="en-US" dirty="0">
                <a:solidFill>
                  <a:srgbClr val="960000"/>
                </a:solidFill>
                <a:latin typeface="Arial" panose="020B0604020202020204" pitchFamily="34" charset="0"/>
                <a:cs typeface="Arial" panose="020B0604020202020204" pitchFamily="34" charset="0"/>
              </a:rPr>
              <a:t>population distribution </a:t>
            </a:r>
            <a:r>
              <a:rPr lang="en-US" dirty="0">
                <a:latin typeface="Arial" panose="020B0604020202020204" pitchFamily="34" charset="0"/>
                <a:cs typeface="Arial" panose="020B0604020202020204" pitchFamily="34" charset="0"/>
              </a:rPr>
              <a:t>of a variable is the distribution of values of the variable among all individuals in the population.</a:t>
            </a:r>
          </a:p>
          <a:p>
            <a:pPr>
              <a:spcBef>
                <a:spcPts val="600"/>
              </a:spcBef>
              <a:spcAft>
                <a:spcPts val="600"/>
              </a:spcAft>
            </a:pPr>
            <a:r>
              <a:rPr lang="en-US" dirty="0">
                <a:latin typeface="Arial" panose="020B0604020202020204" pitchFamily="34" charset="0"/>
                <a:cs typeface="Arial" panose="020B0604020202020204" pitchFamily="34" charset="0"/>
              </a:rPr>
              <a:t>The </a:t>
            </a:r>
            <a:r>
              <a:rPr lang="en-US" dirty="0">
                <a:solidFill>
                  <a:srgbClr val="960000"/>
                </a:solidFill>
                <a:latin typeface="Arial" panose="020B0604020202020204" pitchFamily="34" charset="0"/>
                <a:cs typeface="Arial" panose="020B0604020202020204" pitchFamily="34" charset="0"/>
              </a:rPr>
              <a:t>sampling distribution </a:t>
            </a:r>
            <a:r>
              <a:rPr lang="en-US" dirty="0">
                <a:latin typeface="Arial" panose="020B0604020202020204" pitchFamily="34" charset="0"/>
                <a:cs typeface="Arial" panose="020B0604020202020204" pitchFamily="34" charset="0"/>
              </a:rPr>
              <a:t>of a statistic is the distribution of values taken by the statistic in all possible samples of the same size from the same population.</a:t>
            </a:r>
          </a:p>
          <a:p>
            <a:pPr marL="0" indent="0">
              <a:spcBef>
                <a:spcPts val="600"/>
              </a:spcBef>
              <a:spcAft>
                <a:spcPts val="600"/>
              </a:spcAft>
              <a:buNone/>
            </a:pPr>
            <a:endParaRPr lang="en-US" dirty="0">
              <a:latin typeface="Arial" panose="020B0604020202020204" pitchFamily="34" charset="0"/>
              <a:cs typeface="Arial" panose="020B0604020202020204" pitchFamily="34" charset="0"/>
            </a:endParaRPr>
          </a:p>
          <a:p>
            <a:pPr marL="0" indent="0">
              <a:spcBef>
                <a:spcPts val="600"/>
              </a:spcBef>
              <a:buNone/>
            </a:pPr>
            <a:r>
              <a:rPr lang="en-US" b="1" dirty="0">
                <a:latin typeface="Arial" panose="020B0604020202020204" pitchFamily="34" charset="0"/>
                <a:cs typeface="Arial" panose="020B0604020202020204" pitchFamily="34" charset="0"/>
              </a:rPr>
              <a:t>Be careful</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The population distribution describes the individuals that make up the population. A sampling distribution describes how a statistic varies in many samples from the population.</a:t>
            </a:r>
          </a:p>
        </p:txBody>
      </p:sp>
    </p:spTree>
    <p:extLst>
      <p:ext uri="{BB962C8B-B14F-4D97-AF65-F5344CB8AC3E}">
        <p14:creationId xmlns:p14="http://schemas.microsoft.com/office/powerpoint/2010/main" val="937505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169336" y="524936"/>
            <a:ext cx="8873064" cy="873125"/>
          </a:xfrm>
        </p:spPr>
        <p:txBody>
          <a:bodyPr>
            <a:normAutofit/>
          </a:bodyPr>
          <a:lstStyle/>
          <a:p>
            <a:pPr eaLnBrk="1" hangingPunct="1">
              <a:lnSpc>
                <a:spcPct val="90000"/>
              </a:lnSpc>
            </a:pPr>
            <a:r>
              <a:rPr lang="en-US" altLang="en-US" sz="3200" dirty="0">
                <a:latin typeface="Gill Sans" charset="0"/>
                <a:ea typeface="ＭＳ Ｐゴシック" pitchFamily="34" charset="-128"/>
              </a:rPr>
              <a:t>Population distributions vs. sampling distributions</a:t>
            </a:r>
            <a:endParaRPr lang="en-US" altLang="en-US" sz="3200" dirty="0">
              <a:solidFill>
                <a:srgbClr val="33CCFF"/>
              </a:solidFill>
              <a:latin typeface="Gill Sans" charset="0"/>
              <a:ea typeface="ＭＳ Ｐゴシック" pitchFamily="34" charset="-128"/>
            </a:endParaRPr>
          </a:p>
        </p:txBody>
      </p:sp>
      <p:pic>
        <p:nvPicPr>
          <p:cNvPr id="5" name="Picture 4" descr="Two normal distribution curves for a population distribution and a sampling distribution each have a mean of approximately 25. The population distribution describes how individuals vary in the population. It is shorter and wider. The sampling distribution describes how sample means, x bar, vary in repeated samples. It is taller and narrowe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274863" y="1657193"/>
            <a:ext cx="6662010" cy="4849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4126</TotalTime>
  <Words>1632</Words>
  <Application>Microsoft Macintosh PowerPoint</Application>
  <PresentationFormat>On-screen Show (4:3)</PresentationFormat>
  <Paragraphs>102</Paragraphs>
  <Slides>24</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4" baseType="lpstr">
      <vt:lpstr>Arial</vt:lpstr>
      <vt:lpstr>Calibri</vt:lpstr>
      <vt:lpstr>Cambria Math</vt:lpstr>
      <vt:lpstr>Constantia</vt:lpstr>
      <vt:lpstr>Constantia (Body)</vt:lpstr>
      <vt:lpstr>Gill Sans</vt:lpstr>
      <vt:lpstr>Wingdings</vt:lpstr>
      <vt:lpstr>Wingdings 2</vt:lpstr>
      <vt:lpstr>Flow</vt:lpstr>
      <vt:lpstr>Equation</vt:lpstr>
      <vt:lpstr>The Basic Practice of Statistics Ninth Edition David S. Moore  William I. Notz </vt:lpstr>
      <vt:lpstr>In Chapter 15, we cover …</vt:lpstr>
      <vt:lpstr>Parameters and statistics</vt:lpstr>
      <vt:lpstr>Parameters and statistics</vt:lpstr>
      <vt:lpstr>Statistical estimation</vt:lpstr>
      <vt:lpstr>The law of large numbers</vt:lpstr>
      <vt:lpstr>Sampling distributions</vt:lpstr>
      <vt:lpstr>Sampling distributions</vt:lpstr>
      <vt:lpstr>Population distributions vs. sampling distributions</vt:lpstr>
      <vt:lpstr>Example using R - TBD</vt:lpstr>
      <vt:lpstr>The sampling distribution of x ̅ (part I)</vt:lpstr>
      <vt:lpstr>The sampling distribution of x ̅ (illustrated)</vt:lpstr>
      <vt:lpstr>The sampling distribution of x ̅ (part II)</vt:lpstr>
      <vt:lpstr>The sampling distribution of x ̅ (part II)</vt:lpstr>
      <vt:lpstr>The sampling distribution of x ̅ (part III)</vt:lpstr>
      <vt:lpstr>The sampling distribution of x ̅ (part III)</vt:lpstr>
      <vt:lpstr>The central limit theorem</vt:lpstr>
      <vt:lpstr>The central limit theorem</vt:lpstr>
      <vt:lpstr>Central limit theorem (example, part I)</vt:lpstr>
      <vt:lpstr>Central limit theorem (example, part II)</vt:lpstr>
      <vt:lpstr>Central limit theorem (example, part III)</vt:lpstr>
      <vt:lpstr>Sampling distributions and statistical significance (part I)</vt:lpstr>
      <vt:lpstr>Sampling distributions and statistical significance (part II)</vt:lpstr>
      <vt:lpstr>Example - statistically significant difference between means</vt:lpstr>
    </vt:vector>
  </TitlesOfParts>
  <Company>ISD 194</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Regression</dc:title>
  <dc:creator>Jason Molesky</dc:creator>
  <cp:lastModifiedBy>Camila Pedroso Estevam de Souza</cp:lastModifiedBy>
  <cp:revision>290</cp:revision>
  <dcterms:created xsi:type="dcterms:W3CDTF">2011-07-11T00:21:16Z</dcterms:created>
  <dcterms:modified xsi:type="dcterms:W3CDTF">2021-11-20T03:08:34Z</dcterms:modified>
</cp:coreProperties>
</file>