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3" r:id="rId1"/>
  </p:sldMasterIdLst>
  <p:notesMasterIdLst>
    <p:notesMasterId r:id="rId29"/>
  </p:notesMasterIdLst>
  <p:sldIdLst>
    <p:sldId id="302" r:id="rId2"/>
    <p:sldId id="258" r:id="rId3"/>
    <p:sldId id="367" r:id="rId4"/>
    <p:sldId id="259" r:id="rId5"/>
    <p:sldId id="261" r:id="rId6"/>
    <p:sldId id="290" r:id="rId7"/>
    <p:sldId id="368" r:id="rId8"/>
    <p:sldId id="296" r:id="rId9"/>
    <p:sldId id="297" r:id="rId10"/>
    <p:sldId id="300" r:id="rId11"/>
    <p:sldId id="301" r:id="rId12"/>
    <p:sldId id="298" r:id="rId13"/>
    <p:sldId id="299" r:id="rId14"/>
    <p:sldId id="293" r:id="rId15"/>
    <p:sldId id="322" r:id="rId16"/>
    <p:sldId id="325" r:id="rId17"/>
    <p:sldId id="372" r:id="rId18"/>
    <p:sldId id="334" r:id="rId19"/>
    <p:sldId id="335" r:id="rId20"/>
    <p:sldId id="356" r:id="rId21"/>
    <p:sldId id="364" r:id="rId22"/>
    <p:sldId id="365" r:id="rId23"/>
    <p:sldId id="369" r:id="rId24"/>
    <p:sldId id="357" r:id="rId25"/>
    <p:sldId id="366" r:id="rId26"/>
    <p:sldId id="370" r:id="rId27"/>
    <p:sldId id="371"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 Templeton" initials="JT" lastIdx="1" clrIdx="0">
    <p:extLst>
      <p:ext uri="{19B8F6BF-5375-455C-9EA6-DF929625EA0E}">
        <p15:presenceInfo xmlns:p15="http://schemas.microsoft.com/office/powerpoint/2012/main" userId="5464186e2345be01" providerId="Windows Live"/>
      </p:ext>
    </p:extLst>
  </p:cmAuthor>
  <p:cmAuthor id="2" name="Newton, Andy" initials="NA" lastIdx="1" clrIdx="1">
    <p:extLst>
      <p:ext uri="{19B8F6BF-5375-455C-9EA6-DF929625EA0E}">
        <p15:presenceInfo xmlns:p15="http://schemas.microsoft.com/office/powerpoint/2012/main" userId="S-1-5-21-4250845945-3731851581-3800177176-497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4A581E"/>
    <a:srgbClr val="49571D"/>
    <a:srgbClr val="02303C"/>
    <a:srgbClr val="023746"/>
    <a:srgbClr val="034355"/>
    <a:srgbClr val="045970"/>
    <a:srgbClr val="69E7ED"/>
    <a:srgbClr val="79E9EF"/>
    <a:srgbClr val="80E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C6E55-052B-154E-AB2D-8541DB78B71F}" v="1083" dt="2021-11-29T16:40:43.629"/>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autoAdjust="0"/>
    <p:restoredTop sz="94716"/>
  </p:normalViewPr>
  <p:slideViewPr>
    <p:cSldViewPr snapToGrid="0" snapToObjects="1">
      <p:cViewPr varScale="1">
        <p:scale>
          <a:sx n="102" d="100"/>
          <a:sy n="102" d="100"/>
        </p:scale>
        <p:origin x="776"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361C6E55-052B-154E-AB2D-8541DB78B71F}"/>
    <pc:docChg chg="undo custSel addSld delSld modSld">
      <pc:chgData name="Camila Pedroso Estevam de Souza" userId="b5660281-9870-4af8-b8fa-bccfe862bd76" providerId="ADAL" clId="{361C6E55-052B-154E-AB2D-8541DB78B71F}" dt="2021-11-29T16:40:43.629" v="2210" actId="113"/>
      <pc:docMkLst>
        <pc:docMk/>
      </pc:docMkLst>
      <pc:sldChg chg="addSp delSp modSp mod modTransition modAnim">
        <pc:chgData name="Camila Pedroso Estevam de Souza" userId="b5660281-9870-4af8-b8fa-bccfe862bd76" providerId="ADAL" clId="{361C6E55-052B-154E-AB2D-8541DB78B71F}" dt="2021-11-29T14:54:17.567" v="249"/>
        <pc:sldMkLst>
          <pc:docMk/>
          <pc:sldMk cId="0" sldId="258"/>
        </pc:sldMkLst>
        <pc:spChg chg="add del mod">
          <ac:chgData name="Camila Pedroso Estevam de Souza" userId="b5660281-9870-4af8-b8fa-bccfe862bd76" providerId="ADAL" clId="{361C6E55-052B-154E-AB2D-8541DB78B71F}" dt="2021-11-26T15:43:51.820" v="3" actId="478"/>
          <ac:spMkLst>
            <pc:docMk/>
            <pc:sldMk cId="0" sldId="258"/>
            <ac:spMk id="2" creationId="{01FDC7B6-2F59-064D-A957-1C250EF0CDE4}"/>
          </ac:spMkLst>
        </pc:spChg>
      </pc:sldChg>
      <pc:sldChg chg="modTransition modAnim">
        <pc:chgData name="Camila Pedroso Estevam de Souza" userId="b5660281-9870-4af8-b8fa-bccfe862bd76" providerId="ADAL" clId="{361C6E55-052B-154E-AB2D-8541DB78B71F}" dt="2021-11-29T14:54:24.687" v="257"/>
        <pc:sldMkLst>
          <pc:docMk/>
          <pc:sldMk cId="0" sldId="259"/>
        </pc:sldMkLst>
      </pc:sldChg>
      <pc:sldChg chg="modSp mod modTransition modAnim">
        <pc:chgData name="Camila Pedroso Estevam de Souza" userId="b5660281-9870-4af8-b8fa-bccfe862bd76" providerId="ADAL" clId="{361C6E55-052B-154E-AB2D-8541DB78B71F}" dt="2021-11-29T14:54:29.922" v="263"/>
        <pc:sldMkLst>
          <pc:docMk/>
          <pc:sldMk cId="0" sldId="261"/>
        </pc:sldMkLst>
        <pc:spChg chg="mod">
          <ac:chgData name="Camila Pedroso Estevam de Souza" userId="b5660281-9870-4af8-b8fa-bccfe862bd76" providerId="ADAL" clId="{361C6E55-052B-154E-AB2D-8541DB78B71F}" dt="2021-11-27T01:24:15.610" v="243" actId="20577"/>
          <ac:spMkLst>
            <pc:docMk/>
            <pc:sldMk cId="0" sldId="261"/>
            <ac:spMk id="7" creationId="{00000000-0000-0000-0000-000000000000}"/>
          </ac:spMkLst>
        </pc:spChg>
        <pc:spChg chg="mod">
          <ac:chgData name="Camila Pedroso Estevam de Souza" userId="b5660281-9870-4af8-b8fa-bccfe862bd76" providerId="ADAL" clId="{361C6E55-052B-154E-AB2D-8541DB78B71F}" dt="2021-11-27T01:23:38.397" v="234" actId="1076"/>
          <ac:spMkLst>
            <pc:docMk/>
            <pc:sldMk cId="0" sldId="261"/>
            <ac:spMk id="21506" creationId="{00000000-0000-0000-0000-000000000000}"/>
          </ac:spMkLst>
        </pc:spChg>
        <pc:cxnChg chg="mod">
          <ac:chgData name="Camila Pedroso Estevam de Souza" userId="b5660281-9870-4af8-b8fa-bccfe862bd76" providerId="ADAL" clId="{361C6E55-052B-154E-AB2D-8541DB78B71F}" dt="2021-11-27T01:23:52.357" v="240" actId="1076"/>
          <ac:cxnSpMkLst>
            <pc:docMk/>
            <pc:sldMk cId="0" sldId="261"/>
            <ac:cxnSpMk id="5" creationId="{875464FC-D673-0D45-A1AC-EA7902DA6275}"/>
          </ac:cxnSpMkLst>
        </pc:cxnChg>
        <pc:cxnChg chg="mod">
          <ac:chgData name="Camila Pedroso Estevam de Souza" userId="b5660281-9870-4af8-b8fa-bccfe862bd76" providerId="ADAL" clId="{361C6E55-052B-154E-AB2D-8541DB78B71F}" dt="2021-11-27T01:23:57.429" v="241" actId="1076"/>
          <ac:cxnSpMkLst>
            <pc:docMk/>
            <pc:sldMk cId="0" sldId="261"/>
            <ac:cxnSpMk id="6" creationId="{5CE6BAB3-7056-954E-9C11-E564ED5B96E5}"/>
          </ac:cxnSpMkLst>
        </pc:cxnChg>
      </pc:sldChg>
      <pc:sldChg chg="addSp delSp modSp mod modTransition modAnim">
        <pc:chgData name="Camila Pedroso Estevam de Souza" userId="b5660281-9870-4af8-b8fa-bccfe862bd76" providerId="ADAL" clId="{361C6E55-052B-154E-AB2D-8541DB78B71F}" dt="2021-11-29T15:21:28.899" v="711" actId="115"/>
        <pc:sldMkLst>
          <pc:docMk/>
          <pc:sldMk cId="0" sldId="290"/>
        </pc:sldMkLst>
        <pc:spChg chg="add del mod">
          <ac:chgData name="Camila Pedroso Estevam de Souza" userId="b5660281-9870-4af8-b8fa-bccfe862bd76" providerId="ADAL" clId="{361C6E55-052B-154E-AB2D-8541DB78B71F}" dt="2021-11-29T14:58:06.661" v="328"/>
          <ac:spMkLst>
            <pc:docMk/>
            <pc:sldMk cId="0" sldId="290"/>
            <ac:spMk id="2" creationId="{3EA9530C-49EA-754C-A27A-18184F6BA8B0}"/>
          </ac:spMkLst>
        </pc:spChg>
        <pc:spChg chg="mod">
          <ac:chgData name="Camila Pedroso Estevam de Souza" userId="b5660281-9870-4af8-b8fa-bccfe862bd76" providerId="ADAL" clId="{361C6E55-052B-154E-AB2D-8541DB78B71F}" dt="2021-11-29T15:21:28.899" v="711" actId="115"/>
          <ac:spMkLst>
            <pc:docMk/>
            <pc:sldMk cId="0" sldId="290"/>
            <ac:spMk id="9" creationId="{00000000-0000-0000-0000-000000000000}"/>
          </ac:spMkLst>
        </pc:spChg>
        <pc:spChg chg="mod">
          <ac:chgData name="Camila Pedroso Estevam de Souza" userId="b5660281-9870-4af8-b8fa-bccfe862bd76" providerId="ADAL" clId="{361C6E55-052B-154E-AB2D-8541DB78B71F}" dt="2021-11-29T15:20:25.602" v="659" actId="20577"/>
          <ac:spMkLst>
            <pc:docMk/>
            <pc:sldMk cId="0" sldId="290"/>
            <ac:spMk id="22530" creationId="{00000000-0000-0000-0000-000000000000}"/>
          </ac:spMkLst>
        </pc:spChg>
      </pc:sldChg>
      <pc:sldChg chg="modSp mod modTransition modAnim">
        <pc:chgData name="Camila Pedroso Estevam de Souza" userId="b5660281-9870-4af8-b8fa-bccfe862bd76" providerId="ADAL" clId="{361C6E55-052B-154E-AB2D-8541DB78B71F}" dt="2021-11-29T15:30:25.987" v="975" actId="207"/>
        <pc:sldMkLst>
          <pc:docMk/>
          <pc:sldMk cId="0" sldId="293"/>
        </pc:sldMkLst>
        <pc:spChg chg="mod">
          <ac:chgData name="Camila Pedroso Estevam de Souza" userId="b5660281-9870-4af8-b8fa-bccfe862bd76" providerId="ADAL" clId="{361C6E55-052B-154E-AB2D-8541DB78B71F}" dt="2021-11-29T15:30:25.987" v="975" actId="207"/>
          <ac:spMkLst>
            <pc:docMk/>
            <pc:sldMk cId="0" sldId="293"/>
            <ac:spMk id="4" creationId="{00000000-0000-0000-0000-000000000000}"/>
          </ac:spMkLst>
        </pc:spChg>
      </pc:sldChg>
      <pc:sldChg chg="del modTransition">
        <pc:chgData name="Camila Pedroso Estevam de Souza" userId="b5660281-9870-4af8-b8fa-bccfe862bd76" providerId="ADAL" clId="{361C6E55-052B-154E-AB2D-8541DB78B71F}" dt="2021-11-29T15:12:29.380" v="585" actId="2696"/>
        <pc:sldMkLst>
          <pc:docMk/>
          <pc:sldMk cId="3088031592" sldId="295"/>
        </pc:sldMkLst>
      </pc:sldChg>
      <pc:sldChg chg="modTransition modAnim">
        <pc:chgData name="Camila Pedroso Estevam de Souza" userId="b5660281-9870-4af8-b8fa-bccfe862bd76" providerId="ADAL" clId="{361C6E55-052B-154E-AB2D-8541DB78B71F}" dt="2021-11-29T15:12:35.266" v="597"/>
        <pc:sldMkLst>
          <pc:docMk/>
          <pc:sldMk cId="1014098611" sldId="296"/>
        </pc:sldMkLst>
      </pc:sldChg>
      <pc:sldChg chg="modSp mod modTransition modAnim">
        <pc:chgData name="Camila Pedroso Estevam de Souza" userId="b5660281-9870-4af8-b8fa-bccfe862bd76" providerId="ADAL" clId="{361C6E55-052B-154E-AB2D-8541DB78B71F}" dt="2021-11-29T15:17:21.981" v="622" actId="113"/>
        <pc:sldMkLst>
          <pc:docMk/>
          <pc:sldMk cId="3493042168" sldId="297"/>
        </pc:sldMkLst>
        <pc:spChg chg="mod">
          <ac:chgData name="Camila Pedroso Estevam de Souza" userId="b5660281-9870-4af8-b8fa-bccfe862bd76" providerId="ADAL" clId="{361C6E55-052B-154E-AB2D-8541DB78B71F}" dt="2021-11-29T15:17:21.981" v="622" actId="113"/>
          <ac:spMkLst>
            <pc:docMk/>
            <pc:sldMk cId="3493042168" sldId="297"/>
            <ac:spMk id="7" creationId="{00000000-0000-0000-0000-000000000000}"/>
          </ac:spMkLst>
        </pc:spChg>
        <pc:cxnChg chg="mod">
          <ac:chgData name="Camila Pedroso Estevam de Souza" userId="b5660281-9870-4af8-b8fa-bccfe862bd76" providerId="ADAL" clId="{361C6E55-052B-154E-AB2D-8541DB78B71F}" dt="2021-11-29T15:17:06.309" v="621" actId="1076"/>
          <ac:cxnSpMkLst>
            <pc:docMk/>
            <pc:sldMk cId="3493042168" sldId="297"/>
            <ac:cxnSpMk id="6" creationId="{897DD927-0052-6B4E-87B4-9F1E4B446DA7}"/>
          </ac:cxnSpMkLst>
        </pc:cxnChg>
      </pc:sldChg>
      <pc:sldChg chg="addSp delSp modSp mod modTransition modAnim">
        <pc:chgData name="Camila Pedroso Estevam de Souza" userId="b5660281-9870-4af8-b8fa-bccfe862bd76" providerId="ADAL" clId="{361C6E55-052B-154E-AB2D-8541DB78B71F}" dt="2021-11-29T15:30:11.436" v="972" actId="207"/>
        <pc:sldMkLst>
          <pc:docMk/>
          <pc:sldMk cId="3614243020" sldId="298"/>
        </pc:sldMkLst>
        <pc:spChg chg="add del">
          <ac:chgData name="Camila Pedroso Estevam de Souza" userId="b5660281-9870-4af8-b8fa-bccfe862bd76" providerId="ADAL" clId="{361C6E55-052B-154E-AB2D-8541DB78B71F}" dt="2021-11-29T15:24:02.085" v="745" actId="478"/>
          <ac:spMkLst>
            <pc:docMk/>
            <pc:sldMk cId="3614243020" sldId="298"/>
            <ac:spMk id="4" creationId="{B71C29BA-6F4B-CF46-8C86-28D6B36F18BA}"/>
          </ac:spMkLst>
        </pc:spChg>
        <pc:spChg chg="mod">
          <ac:chgData name="Camila Pedroso Estevam de Souza" userId="b5660281-9870-4af8-b8fa-bccfe862bd76" providerId="ADAL" clId="{361C6E55-052B-154E-AB2D-8541DB78B71F}" dt="2021-11-29T15:26:22.891" v="938" actId="255"/>
          <ac:spMkLst>
            <pc:docMk/>
            <pc:sldMk cId="3614243020" sldId="298"/>
            <ac:spMk id="7" creationId="{00000000-0000-0000-0000-000000000000}"/>
          </ac:spMkLst>
        </pc:spChg>
        <pc:spChg chg="mod">
          <ac:chgData name="Camila Pedroso Estevam de Souza" userId="b5660281-9870-4af8-b8fa-bccfe862bd76" providerId="ADAL" clId="{361C6E55-052B-154E-AB2D-8541DB78B71F}" dt="2021-11-29T15:30:11.436" v="972" actId="207"/>
          <ac:spMkLst>
            <pc:docMk/>
            <pc:sldMk cId="3614243020" sldId="298"/>
            <ac:spMk id="8" creationId="{00000000-0000-0000-0000-000000000000}"/>
          </ac:spMkLst>
        </pc:spChg>
        <pc:spChg chg="add mod">
          <ac:chgData name="Camila Pedroso Estevam de Souza" userId="b5660281-9870-4af8-b8fa-bccfe862bd76" providerId="ADAL" clId="{361C6E55-052B-154E-AB2D-8541DB78B71F}" dt="2021-11-29T15:25:42.436" v="929" actId="692"/>
          <ac:spMkLst>
            <pc:docMk/>
            <pc:sldMk cId="3614243020" sldId="298"/>
            <ac:spMk id="11" creationId="{421AD07F-8595-C44C-B0BC-FD2A12D18110}"/>
          </ac:spMkLst>
        </pc:spChg>
        <pc:spChg chg="mod">
          <ac:chgData name="Camila Pedroso Estevam de Souza" userId="b5660281-9870-4af8-b8fa-bccfe862bd76" providerId="ADAL" clId="{361C6E55-052B-154E-AB2D-8541DB78B71F}" dt="2021-11-29T15:19:02.503" v="644" actId="1076"/>
          <ac:spMkLst>
            <pc:docMk/>
            <pc:sldMk cId="3614243020" sldId="298"/>
            <ac:spMk id="21506" creationId="{00000000-0000-0000-0000-000000000000}"/>
          </ac:spMkLst>
        </pc:spChg>
        <pc:cxnChg chg="add mod">
          <ac:chgData name="Camila Pedroso Estevam de Souza" userId="b5660281-9870-4af8-b8fa-bccfe862bd76" providerId="ADAL" clId="{361C6E55-052B-154E-AB2D-8541DB78B71F}" dt="2021-11-29T15:25:51.419" v="930" actId="14100"/>
          <ac:cxnSpMkLst>
            <pc:docMk/>
            <pc:sldMk cId="3614243020" sldId="298"/>
            <ac:cxnSpMk id="6" creationId="{944BF134-BCD3-2F44-8D55-7D68563C6097}"/>
          </ac:cxnSpMkLst>
        </pc:cxnChg>
        <pc:cxnChg chg="mod">
          <ac:chgData name="Camila Pedroso Estevam de Souza" userId="b5660281-9870-4af8-b8fa-bccfe862bd76" providerId="ADAL" clId="{361C6E55-052B-154E-AB2D-8541DB78B71F}" dt="2021-11-29T15:22:48.535" v="741" actId="1076"/>
          <ac:cxnSpMkLst>
            <pc:docMk/>
            <pc:sldMk cId="3614243020" sldId="298"/>
            <ac:cxnSpMk id="9" creationId="{1742D47A-E5A9-944F-9403-C0B179F21189}"/>
          </ac:cxnSpMkLst>
        </pc:cxnChg>
      </pc:sldChg>
      <pc:sldChg chg="modTransition modAnim">
        <pc:chgData name="Camila Pedroso Estevam de Souza" userId="b5660281-9870-4af8-b8fa-bccfe862bd76" providerId="ADAL" clId="{361C6E55-052B-154E-AB2D-8541DB78B71F}" dt="2021-11-29T15:27:42.431" v="955"/>
        <pc:sldMkLst>
          <pc:docMk/>
          <pc:sldMk cId="4239235822" sldId="299"/>
        </pc:sldMkLst>
      </pc:sldChg>
      <pc:sldChg chg="modTransition">
        <pc:chgData name="Camila Pedroso Estevam de Souza" userId="b5660281-9870-4af8-b8fa-bccfe862bd76" providerId="ADAL" clId="{361C6E55-052B-154E-AB2D-8541DB78B71F}" dt="2021-11-29T14:54:05.860" v="245"/>
        <pc:sldMkLst>
          <pc:docMk/>
          <pc:sldMk cId="266793701" sldId="300"/>
        </pc:sldMkLst>
      </pc:sldChg>
      <pc:sldChg chg="modTransition modAnim">
        <pc:chgData name="Camila Pedroso Estevam de Souza" userId="b5660281-9870-4af8-b8fa-bccfe862bd76" providerId="ADAL" clId="{361C6E55-052B-154E-AB2D-8541DB78B71F}" dt="2021-11-29T15:17:59.205" v="623"/>
        <pc:sldMkLst>
          <pc:docMk/>
          <pc:sldMk cId="1189698904" sldId="301"/>
        </pc:sldMkLst>
      </pc:sldChg>
      <pc:sldChg chg="modSp mod modTransition">
        <pc:chgData name="Camila Pedroso Estevam de Souza" userId="b5660281-9870-4af8-b8fa-bccfe862bd76" providerId="ADAL" clId="{361C6E55-052B-154E-AB2D-8541DB78B71F}" dt="2021-11-29T14:54:05.860" v="245"/>
        <pc:sldMkLst>
          <pc:docMk/>
          <pc:sldMk cId="3465574455" sldId="302"/>
        </pc:sldMkLst>
        <pc:spChg chg="mod">
          <ac:chgData name="Camila Pedroso Estevam de Souza" userId="b5660281-9870-4af8-b8fa-bccfe862bd76" providerId="ADAL" clId="{361C6E55-052B-154E-AB2D-8541DB78B71F}" dt="2021-11-26T15:44:19.171" v="14" actId="6549"/>
          <ac:spMkLst>
            <pc:docMk/>
            <pc:sldMk cId="3465574455" sldId="302"/>
            <ac:spMk id="5" creationId="{D1202B21-A31C-412A-929E-65FCF60356E8}"/>
          </ac:spMkLst>
        </pc:spChg>
      </pc:sldChg>
      <pc:sldChg chg="modSp add mod">
        <pc:chgData name="Camila Pedroso Estevam de Souza" userId="b5660281-9870-4af8-b8fa-bccfe862bd76" providerId="ADAL" clId="{361C6E55-052B-154E-AB2D-8541DB78B71F}" dt="2021-11-29T16:37:05.208" v="2025" actId="20577"/>
        <pc:sldMkLst>
          <pc:docMk/>
          <pc:sldMk cId="363424299" sldId="322"/>
        </pc:sldMkLst>
        <pc:spChg chg="mod">
          <ac:chgData name="Camila Pedroso Estevam de Souza" userId="b5660281-9870-4af8-b8fa-bccfe862bd76" providerId="ADAL" clId="{361C6E55-052B-154E-AB2D-8541DB78B71F}" dt="2021-11-29T16:29:03.419" v="1627" actId="1076"/>
          <ac:spMkLst>
            <pc:docMk/>
            <pc:sldMk cId="363424299" sldId="322"/>
            <ac:spMk id="2" creationId="{1977A812-A498-EE44-AA59-D67A6797798A}"/>
          </ac:spMkLst>
        </pc:spChg>
        <pc:spChg chg="mod">
          <ac:chgData name="Camila Pedroso Estevam de Souza" userId="b5660281-9870-4af8-b8fa-bccfe862bd76" providerId="ADAL" clId="{361C6E55-052B-154E-AB2D-8541DB78B71F}" dt="2021-11-29T16:37:05.208" v="2025" actId="20577"/>
          <ac:spMkLst>
            <pc:docMk/>
            <pc:sldMk cId="363424299" sldId="322"/>
            <ac:spMk id="3" creationId="{5F265054-7035-614D-8D29-E3C902A7B651}"/>
          </ac:spMkLst>
        </pc:spChg>
      </pc:sldChg>
      <pc:sldChg chg="add del">
        <pc:chgData name="Camila Pedroso Estevam de Souza" userId="b5660281-9870-4af8-b8fa-bccfe862bd76" providerId="ADAL" clId="{361C6E55-052B-154E-AB2D-8541DB78B71F}" dt="2021-11-29T16:30:31.186" v="1628" actId="2696"/>
        <pc:sldMkLst>
          <pc:docMk/>
          <pc:sldMk cId="237824488" sldId="323"/>
        </pc:sldMkLst>
      </pc:sldChg>
      <pc:sldChg chg="add">
        <pc:chgData name="Camila Pedroso Estevam de Souza" userId="b5660281-9870-4af8-b8fa-bccfe862bd76" providerId="ADAL" clId="{361C6E55-052B-154E-AB2D-8541DB78B71F}" dt="2021-11-29T16:30:33.391" v="1629"/>
        <pc:sldMkLst>
          <pc:docMk/>
          <pc:sldMk cId="2425126003" sldId="325"/>
        </pc:sldMkLst>
      </pc:sldChg>
      <pc:sldChg chg="add modTransition modAnim">
        <pc:chgData name="Camila Pedroso Estevam de Souza" userId="b5660281-9870-4af8-b8fa-bccfe862bd76" providerId="ADAL" clId="{361C6E55-052B-154E-AB2D-8541DB78B71F}" dt="2021-11-29T15:31:55.213" v="977"/>
        <pc:sldMkLst>
          <pc:docMk/>
          <pc:sldMk cId="3527034481" sldId="334"/>
        </pc:sldMkLst>
      </pc:sldChg>
      <pc:sldChg chg="modSp add modTransition modAnim">
        <pc:chgData name="Camila Pedroso Estevam de Souza" userId="b5660281-9870-4af8-b8fa-bccfe862bd76" providerId="ADAL" clId="{361C6E55-052B-154E-AB2D-8541DB78B71F}" dt="2021-11-29T15:36:50.924" v="1028" actId="113"/>
        <pc:sldMkLst>
          <pc:docMk/>
          <pc:sldMk cId="1332765847" sldId="335"/>
        </pc:sldMkLst>
        <pc:spChg chg="mod">
          <ac:chgData name="Camila Pedroso Estevam de Souza" userId="b5660281-9870-4af8-b8fa-bccfe862bd76" providerId="ADAL" clId="{361C6E55-052B-154E-AB2D-8541DB78B71F}" dt="2021-11-29T15:36:50.924" v="1028" actId="113"/>
          <ac:spMkLst>
            <pc:docMk/>
            <pc:sldMk cId="1332765847" sldId="335"/>
            <ac:spMk id="5" creationId="{00000000-0000-0000-0000-000000000000}"/>
          </ac:spMkLst>
        </pc:spChg>
      </pc:sldChg>
      <pc:sldChg chg="modSp add mod modTransition modAnim">
        <pc:chgData name="Camila Pedroso Estevam de Souza" userId="b5660281-9870-4af8-b8fa-bccfe862bd76" providerId="ADAL" clId="{361C6E55-052B-154E-AB2D-8541DB78B71F}" dt="2021-11-29T15:39:02.504" v="1051" actId="1076"/>
        <pc:sldMkLst>
          <pc:docMk/>
          <pc:sldMk cId="1387957774" sldId="356"/>
        </pc:sldMkLst>
        <pc:spChg chg="mod">
          <ac:chgData name="Camila Pedroso Estevam de Souza" userId="b5660281-9870-4af8-b8fa-bccfe862bd76" providerId="ADAL" clId="{361C6E55-052B-154E-AB2D-8541DB78B71F}" dt="2021-11-29T15:38:52.486" v="1049" actId="5793"/>
          <ac:spMkLst>
            <pc:docMk/>
            <pc:sldMk cId="1387957774" sldId="356"/>
            <ac:spMk id="12292" creationId="{00000000-0000-0000-0000-000000000000}"/>
          </ac:spMkLst>
        </pc:spChg>
        <pc:cxnChg chg="mod">
          <ac:chgData name="Camila Pedroso Estevam de Souza" userId="b5660281-9870-4af8-b8fa-bccfe862bd76" providerId="ADAL" clId="{361C6E55-052B-154E-AB2D-8541DB78B71F}" dt="2021-11-29T15:38:57.295" v="1050" actId="1076"/>
          <ac:cxnSpMkLst>
            <pc:docMk/>
            <pc:sldMk cId="1387957774" sldId="356"/>
            <ac:cxnSpMk id="4" creationId="{02CDF816-1CEE-624A-8EA0-380C01896FA7}"/>
          </ac:cxnSpMkLst>
        </pc:cxnChg>
        <pc:cxnChg chg="mod">
          <ac:chgData name="Camila Pedroso Estevam de Souza" userId="b5660281-9870-4af8-b8fa-bccfe862bd76" providerId="ADAL" clId="{361C6E55-052B-154E-AB2D-8541DB78B71F}" dt="2021-11-29T15:39:02.504" v="1051" actId="1076"/>
          <ac:cxnSpMkLst>
            <pc:docMk/>
            <pc:sldMk cId="1387957774" sldId="356"/>
            <ac:cxnSpMk id="5" creationId="{2D5E01D4-4405-3A47-A0DA-1ECFD5EE172B}"/>
          </ac:cxnSpMkLst>
        </pc:cxnChg>
      </pc:sldChg>
      <pc:sldChg chg="modSp add mod modTransition modAnim">
        <pc:chgData name="Camila Pedroso Estevam de Souza" userId="b5660281-9870-4af8-b8fa-bccfe862bd76" providerId="ADAL" clId="{361C6E55-052B-154E-AB2D-8541DB78B71F}" dt="2021-11-29T16:06:41.774" v="1138" actId="1076"/>
        <pc:sldMkLst>
          <pc:docMk/>
          <pc:sldMk cId="2376311687" sldId="357"/>
        </pc:sldMkLst>
        <pc:spChg chg="mod">
          <ac:chgData name="Camila Pedroso Estevam de Souza" userId="b5660281-9870-4af8-b8fa-bccfe862bd76" providerId="ADAL" clId="{361C6E55-052B-154E-AB2D-8541DB78B71F}" dt="2021-11-29T16:06:30.213" v="1136" actId="27636"/>
          <ac:spMkLst>
            <pc:docMk/>
            <pc:sldMk cId="2376311687" sldId="357"/>
            <ac:spMk id="12292" creationId="{00000000-0000-0000-0000-000000000000}"/>
          </ac:spMkLst>
        </pc:spChg>
        <pc:cxnChg chg="mod">
          <ac:chgData name="Camila Pedroso Estevam de Souza" userId="b5660281-9870-4af8-b8fa-bccfe862bd76" providerId="ADAL" clId="{361C6E55-052B-154E-AB2D-8541DB78B71F}" dt="2021-11-29T16:06:36.270" v="1137" actId="1076"/>
          <ac:cxnSpMkLst>
            <pc:docMk/>
            <pc:sldMk cId="2376311687" sldId="357"/>
            <ac:cxnSpMk id="4" creationId="{4097B9E1-9FB9-F44B-B6FE-85AFFEC5EA2E}"/>
          </ac:cxnSpMkLst>
        </pc:cxnChg>
        <pc:cxnChg chg="mod">
          <ac:chgData name="Camila Pedroso Estevam de Souza" userId="b5660281-9870-4af8-b8fa-bccfe862bd76" providerId="ADAL" clId="{361C6E55-052B-154E-AB2D-8541DB78B71F}" dt="2021-11-29T16:06:41.774" v="1138" actId="1076"/>
          <ac:cxnSpMkLst>
            <pc:docMk/>
            <pc:sldMk cId="2376311687" sldId="357"/>
            <ac:cxnSpMk id="5" creationId="{D86F2755-CE12-EF4A-8DD3-0E6EA84989D4}"/>
          </ac:cxnSpMkLst>
        </pc:cxnChg>
      </pc:sldChg>
      <pc:sldChg chg="modSp add mod modTransition modAnim">
        <pc:chgData name="Camila Pedroso Estevam de Souza" userId="b5660281-9870-4af8-b8fa-bccfe862bd76" providerId="ADAL" clId="{361C6E55-052B-154E-AB2D-8541DB78B71F}" dt="2021-11-29T15:40:32.240" v="1063" actId="1076"/>
        <pc:sldMkLst>
          <pc:docMk/>
          <pc:sldMk cId="3322842683" sldId="364"/>
        </pc:sldMkLst>
        <pc:spChg chg="mod">
          <ac:chgData name="Camila Pedroso Estevam de Souza" userId="b5660281-9870-4af8-b8fa-bccfe862bd76" providerId="ADAL" clId="{361C6E55-052B-154E-AB2D-8541DB78B71F}" dt="2021-11-29T15:40:24.940" v="1061" actId="5793"/>
          <ac:spMkLst>
            <pc:docMk/>
            <pc:sldMk cId="3322842683" sldId="364"/>
            <ac:spMk id="12292" creationId="{00000000-0000-0000-0000-000000000000}"/>
          </ac:spMkLst>
        </pc:spChg>
        <pc:cxnChg chg="mod">
          <ac:chgData name="Camila Pedroso Estevam de Souza" userId="b5660281-9870-4af8-b8fa-bccfe862bd76" providerId="ADAL" clId="{361C6E55-052B-154E-AB2D-8541DB78B71F}" dt="2021-11-29T15:40:27.991" v="1062" actId="1076"/>
          <ac:cxnSpMkLst>
            <pc:docMk/>
            <pc:sldMk cId="3322842683" sldId="364"/>
            <ac:cxnSpMk id="4" creationId="{02CDF816-1CEE-624A-8EA0-380C01896FA7}"/>
          </ac:cxnSpMkLst>
        </pc:cxnChg>
        <pc:cxnChg chg="mod">
          <ac:chgData name="Camila Pedroso Estevam de Souza" userId="b5660281-9870-4af8-b8fa-bccfe862bd76" providerId="ADAL" clId="{361C6E55-052B-154E-AB2D-8541DB78B71F}" dt="2021-11-29T15:40:32.240" v="1063" actId="1076"/>
          <ac:cxnSpMkLst>
            <pc:docMk/>
            <pc:sldMk cId="3322842683" sldId="364"/>
            <ac:cxnSpMk id="5" creationId="{2D5E01D4-4405-3A47-A0DA-1ECFD5EE172B}"/>
          </ac:cxnSpMkLst>
        </pc:cxnChg>
      </pc:sldChg>
      <pc:sldChg chg="add modTransition modAnim">
        <pc:chgData name="Camila Pedroso Estevam de Souza" userId="b5660281-9870-4af8-b8fa-bccfe862bd76" providerId="ADAL" clId="{361C6E55-052B-154E-AB2D-8541DB78B71F}" dt="2021-11-29T15:59:15.963" v="1070"/>
        <pc:sldMkLst>
          <pc:docMk/>
          <pc:sldMk cId="1050070108" sldId="365"/>
        </pc:sldMkLst>
      </pc:sldChg>
      <pc:sldChg chg="modSp add mod modTransition modAnim">
        <pc:chgData name="Camila Pedroso Estevam de Souza" userId="b5660281-9870-4af8-b8fa-bccfe862bd76" providerId="ADAL" clId="{361C6E55-052B-154E-AB2D-8541DB78B71F}" dt="2021-11-29T16:26:21.064" v="1611" actId="1076"/>
        <pc:sldMkLst>
          <pc:docMk/>
          <pc:sldMk cId="1764115675" sldId="366"/>
        </pc:sldMkLst>
        <pc:spChg chg="mod">
          <ac:chgData name="Camila Pedroso Estevam de Souza" userId="b5660281-9870-4af8-b8fa-bccfe862bd76" providerId="ADAL" clId="{361C6E55-052B-154E-AB2D-8541DB78B71F}" dt="2021-11-29T16:26:21.064" v="1611" actId="1076"/>
          <ac:spMkLst>
            <pc:docMk/>
            <pc:sldMk cId="1764115675" sldId="366"/>
            <ac:spMk id="12292" creationId="{00000000-0000-0000-0000-000000000000}"/>
          </ac:spMkLst>
        </pc:spChg>
        <pc:picChg chg="mod">
          <ac:chgData name="Camila Pedroso Estevam de Souza" userId="b5660281-9870-4af8-b8fa-bccfe862bd76" providerId="ADAL" clId="{361C6E55-052B-154E-AB2D-8541DB78B71F}" dt="2021-11-29T16:26:17.536" v="1610" actId="1076"/>
          <ac:picMkLst>
            <pc:docMk/>
            <pc:sldMk cId="1764115675" sldId="366"/>
            <ac:picMk id="2" creationId="{322E7EBE-4D9E-A74F-B84C-11669E3B05A0}"/>
          </ac:picMkLst>
        </pc:picChg>
      </pc:sldChg>
      <pc:sldChg chg="add modTransition modAnim">
        <pc:chgData name="Camila Pedroso Estevam de Souza" userId="b5660281-9870-4af8-b8fa-bccfe862bd76" providerId="ADAL" clId="{361C6E55-052B-154E-AB2D-8541DB78B71F}" dt="2021-11-29T14:54:20.672" v="251"/>
        <pc:sldMkLst>
          <pc:docMk/>
          <pc:sldMk cId="3983042592" sldId="367"/>
        </pc:sldMkLst>
      </pc:sldChg>
      <pc:sldChg chg="modSp add mod">
        <pc:chgData name="Camila Pedroso Estevam de Souza" userId="b5660281-9870-4af8-b8fa-bccfe862bd76" providerId="ADAL" clId="{361C6E55-052B-154E-AB2D-8541DB78B71F}" dt="2021-11-29T15:11:35.171" v="584" actId="20577"/>
        <pc:sldMkLst>
          <pc:docMk/>
          <pc:sldMk cId="2789760536" sldId="368"/>
        </pc:sldMkLst>
        <pc:spChg chg="mod">
          <ac:chgData name="Camila Pedroso Estevam de Souza" userId="b5660281-9870-4af8-b8fa-bccfe862bd76" providerId="ADAL" clId="{361C6E55-052B-154E-AB2D-8541DB78B71F}" dt="2021-11-29T15:11:35.171" v="584" actId="20577"/>
          <ac:spMkLst>
            <pc:docMk/>
            <pc:sldMk cId="2789760536" sldId="368"/>
            <ac:spMk id="9" creationId="{00000000-0000-0000-0000-000000000000}"/>
          </ac:spMkLst>
        </pc:spChg>
        <pc:spChg chg="mod">
          <ac:chgData name="Camila Pedroso Estevam de Souza" userId="b5660281-9870-4af8-b8fa-bccfe862bd76" providerId="ADAL" clId="{361C6E55-052B-154E-AB2D-8541DB78B71F}" dt="2021-11-29T14:58:55.256" v="336" actId="20577"/>
          <ac:spMkLst>
            <pc:docMk/>
            <pc:sldMk cId="2789760536" sldId="368"/>
            <ac:spMk id="22530" creationId="{00000000-0000-0000-0000-000000000000}"/>
          </ac:spMkLst>
        </pc:spChg>
      </pc:sldChg>
      <pc:sldChg chg="addSp delSp modSp add mod">
        <pc:chgData name="Camila Pedroso Estevam de Souza" userId="b5660281-9870-4af8-b8fa-bccfe862bd76" providerId="ADAL" clId="{361C6E55-052B-154E-AB2D-8541DB78B71F}" dt="2021-11-29T16:18:16.491" v="1166" actId="166"/>
        <pc:sldMkLst>
          <pc:docMk/>
          <pc:sldMk cId="1839401669" sldId="369"/>
        </pc:sldMkLst>
        <pc:spChg chg="mod">
          <ac:chgData name="Camila Pedroso Estevam de Souza" userId="b5660281-9870-4af8-b8fa-bccfe862bd76" providerId="ADAL" clId="{361C6E55-052B-154E-AB2D-8541DB78B71F}" dt="2021-11-29T16:05:42.418" v="1128" actId="1076"/>
          <ac:spMkLst>
            <pc:docMk/>
            <pc:sldMk cId="1839401669" sldId="369"/>
            <ac:spMk id="3" creationId="{00000000-0000-0000-0000-000000000000}"/>
          </ac:spMkLst>
        </pc:spChg>
        <pc:spChg chg="add del mod">
          <ac:chgData name="Camila Pedroso Estevam de Souza" userId="b5660281-9870-4af8-b8fa-bccfe862bd76" providerId="ADAL" clId="{361C6E55-052B-154E-AB2D-8541DB78B71F}" dt="2021-11-29T16:03:36.505" v="1080" actId="478"/>
          <ac:spMkLst>
            <pc:docMk/>
            <pc:sldMk cId="1839401669" sldId="369"/>
            <ac:spMk id="5" creationId="{58F08046-918E-4046-B4BA-BA42376273CA}"/>
          </ac:spMkLst>
        </pc:spChg>
        <pc:spChg chg="del">
          <ac:chgData name="Camila Pedroso Estevam de Souza" userId="b5660281-9870-4af8-b8fa-bccfe862bd76" providerId="ADAL" clId="{361C6E55-052B-154E-AB2D-8541DB78B71F}" dt="2021-11-29T16:03:29.804" v="1072" actId="478"/>
          <ac:spMkLst>
            <pc:docMk/>
            <pc:sldMk cId="1839401669" sldId="369"/>
            <ac:spMk id="8" creationId="{AD535766-187C-FF43-9D1F-E92AAF16AC29}"/>
          </ac:spMkLst>
        </pc:spChg>
        <pc:spChg chg="del mod">
          <ac:chgData name="Camila Pedroso Estevam de Souza" userId="b5660281-9870-4af8-b8fa-bccfe862bd76" providerId="ADAL" clId="{361C6E55-052B-154E-AB2D-8541DB78B71F}" dt="2021-11-29T16:03:33.482" v="1077" actId="478"/>
          <ac:spMkLst>
            <pc:docMk/>
            <pc:sldMk cId="1839401669" sldId="369"/>
            <ac:spMk id="9" creationId="{EDEB805E-ED92-9D4D-BB52-973394D06AF9}"/>
          </ac:spMkLst>
        </pc:spChg>
        <pc:spChg chg="del mod">
          <ac:chgData name="Camila Pedroso Estevam de Souza" userId="b5660281-9870-4af8-b8fa-bccfe862bd76" providerId="ADAL" clId="{361C6E55-052B-154E-AB2D-8541DB78B71F}" dt="2021-11-29T16:03:35.128" v="1079" actId="478"/>
          <ac:spMkLst>
            <pc:docMk/>
            <pc:sldMk cId="1839401669" sldId="369"/>
            <ac:spMk id="12292" creationId="{00000000-0000-0000-0000-000000000000}"/>
          </ac:spMkLst>
        </pc:spChg>
        <pc:picChg chg="del">
          <ac:chgData name="Camila Pedroso Estevam de Souza" userId="b5660281-9870-4af8-b8fa-bccfe862bd76" providerId="ADAL" clId="{361C6E55-052B-154E-AB2D-8541DB78B71F}" dt="2021-11-29T16:03:30.675" v="1073" actId="478"/>
          <ac:picMkLst>
            <pc:docMk/>
            <pc:sldMk cId="1839401669" sldId="369"/>
            <ac:picMk id="2" creationId="{A8F1F8EC-29D6-B04C-B62B-6101A228AF8A}"/>
          </ac:picMkLst>
        </pc:picChg>
        <pc:picChg chg="del">
          <ac:chgData name="Camila Pedroso Estevam de Souza" userId="b5660281-9870-4af8-b8fa-bccfe862bd76" providerId="ADAL" clId="{361C6E55-052B-154E-AB2D-8541DB78B71F}" dt="2021-11-29T16:03:31.256" v="1074" actId="478"/>
          <ac:picMkLst>
            <pc:docMk/>
            <pc:sldMk cId="1839401669" sldId="369"/>
            <ac:picMk id="6" creationId="{00DF09D1-48BB-C74E-9A21-68E06E7489AA}"/>
          </ac:picMkLst>
        </pc:picChg>
        <pc:picChg chg="mod">
          <ac:chgData name="Camila Pedroso Estevam de Souza" userId="b5660281-9870-4af8-b8fa-bccfe862bd76" providerId="ADAL" clId="{361C6E55-052B-154E-AB2D-8541DB78B71F}" dt="2021-11-29T16:18:16.491" v="1166" actId="166"/>
          <ac:picMkLst>
            <pc:docMk/>
            <pc:sldMk cId="1839401669" sldId="369"/>
            <ac:picMk id="7" creationId="{9C55BAB5-BFEF-4841-BF9D-3E3AB5F13FA3}"/>
          </ac:picMkLst>
        </pc:picChg>
        <pc:picChg chg="add del mod">
          <ac:chgData name="Camila Pedroso Estevam de Souza" userId="b5660281-9870-4af8-b8fa-bccfe862bd76" providerId="ADAL" clId="{361C6E55-052B-154E-AB2D-8541DB78B71F}" dt="2021-11-29T16:04:39.885" v="1106" actId="478"/>
          <ac:picMkLst>
            <pc:docMk/>
            <pc:sldMk cId="1839401669" sldId="369"/>
            <ac:picMk id="11" creationId="{E900641B-5C9C-EE40-A96E-74E561F06D66}"/>
          </ac:picMkLst>
        </pc:picChg>
        <pc:picChg chg="add del mod">
          <ac:chgData name="Camila Pedroso Estevam de Souza" userId="b5660281-9870-4af8-b8fa-bccfe862bd76" providerId="ADAL" clId="{361C6E55-052B-154E-AB2D-8541DB78B71F}" dt="2021-11-29T16:18:03.620" v="1161" actId="478"/>
          <ac:picMkLst>
            <pc:docMk/>
            <pc:sldMk cId="1839401669" sldId="369"/>
            <ac:picMk id="13" creationId="{AD51EC38-51D1-7647-A6AC-EB3363037411}"/>
          </ac:picMkLst>
        </pc:picChg>
        <pc:picChg chg="add mod">
          <ac:chgData name="Camila Pedroso Estevam de Souza" userId="b5660281-9870-4af8-b8fa-bccfe862bd76" providerId="ADAL" clId="{361C6E55-052B-154E-AB2D-8541DB78B71F}" dt="2021-11-29T16:18:12.973" v="1165" actId="14100"/>
          <ac:picMkLst>
            <pc:docMk/>
            <pc:sldMk cId="1839401669" sldId="369"/>
            <ac:picMk id="15" creationId="{B1A75437-9287-1240-A33A-9377E4707A4A}"/>
          </ac:picMkLst>
        </pc:picChg>
      </pc:sldChg>
      <pc:sldChg chg="add del">
        <pc:chgData name="Camila Pedroso Estevam de Souza" userId="b5660281-9870-4af8-b8fa-bccfe862bd76" providerId="ADAL" clId="{361C6E55-052B-154E-AB2D-8541DB78B71F}" dt="2021-11-29T15:27:35.775" v="945" actId="2696"/>
        <pc:sldMkLst>
          <pc:docMk/>
          <pc:sldMk cId="3326224072" sldId="369"/>
        </pc:sldMkLst>
      </pc:sldChg>
      <pc:sldChg chg="addSp delSp modSp new mod">
        <pc:chgData name="Camila Pedroso Estevam de Souza" userId="b5660281-9870-4af8-b8fa-bccfe862bd76" providerId="ADAL" clId="{361C6E55-052B-154E-AB2D-8541DB78B71F}" dt="2021-11-29T16:20:35.447" v="1202" actId="1076"/>
        <pc:sldMkLst>
          <pc:docMk/>
          <pc:sldMk cId="327532536" sldId="370"/>
        </pc:sldMkLst>
        <pc:spChg chg="mod">
          <ac:chgData name="Camila Pedroso Estevam de Souza" userId="b5660281-9870-4af8-b8fa-bccfe862bd76" providerId="ADAL" clId="{361C6E55-052B-154E-AB2D-8541DB78B71F}" dt="2021-11-29T16:19:46.239" v="1193" actId="1076"/>
          <ac:spMkLst>
            <pc:docMk/>
            <pc:sldMk cId="327532536" sldId="370"/>
            <ac:spMk id="2" creationId="{6C619DF0-0314-3440-BF32-A4392844B1EB}"/>
          </ac:spMkLst>
        </pc:spChg>
        <pc:spChg chg="del">
          <ac:chgData name="Camila Pedroso Estevam de Souza" userId="b5660281-9870-4af8-b8fa-bccfe862bd76" providerId="ADAL" clId="{361C6E55-052B-154E-AB2D-8541DB78B71F}" dt="2021-11-29T16:19:15.259" v="1168" actId="931"/>
          <ac:spMkLst>
            <pc:docMk/>
            <pc:sldMk cId="327532536" sldId="370"/>
            <ac:spMk id="3" creationId="{7466AA6B-7F02-8747-85CF-B11A17C84C03}"/>
          </ac:spMkLst>
        </pc:spChg>
        <pc:picChg chg="add mod">
          <ac:chgData name="Camila Pedroso Estevam de Souza" userId="b5660281-9870-4af8-b8fa-bccfe862bd76" providerId="ADAL" clId="{361C6E55-052B-154E-AB2D-8541DB78B71F}" dt="2021-11-29T16:20:35.447" v="1202" actId="1076"/>
          <ac:picMkLst>
            <pc:docMk/>
            <pc:sldMk cId="327532536" sldId="370"/>
            <ac:picMk id="5" creationId="{35E932F0-4773-3A40-8027-DD7172907C4F}"/>
          </ac:picMkLst>
        </pc:picChg>
        <pc:picChg chg="add del mod">
          <ac:chgData name="Camila Pedroso Estevam de Souza" userId="b5660281-9870-4af8-b8fa-bccfe862bd76" providerId="ADAL" clId="{361C6E55-052B-154E-AB2D-8541DB78B71F}" dt="2021-11-29T16:20:20.938" v="1197" actId="478"/>
          <ac:picMkLst>
            <pc:docMk/>
            <pc:sldMk cId="327532536" sldId="370"/>
            <ac:picMk id="6" creationId="{9C16CE3F-E559-5F43-9D36-C66724E84AAC}"/>
          </ac:picMkLst>
        </pc:picChg>
      </pc:sldChg>
      <pc:sldChg chg="addSp modSp add mod">
        <pc:chgData name="Camila Pedroso Estevam de Souza" userId="b5660281-9870-4af8-b8fa-bccfe862bd76" providerId="ADAL" clId="{361C6E55-052B-154E-AB2D-8541DB78B71F}" dt="2021-11-29T16:25:40.458" v="1607" actId="12"/>
        <pc:sldMkLst>
          <pc:docMk/>
          <pc:sldMk cId="359559826" sldId="371"/>
        </pc:sldMkLst>
        <pc:spChg chg="add mod">
          <ac:chgData name="Camila Pedroso Estevam de Souza" userId="b5660281-9870-4af8-b8fa-bccfe862bd76" providerId="ADAL" clId="{361C6E55-052B-154E-AB2D-8541DB78B71F}" dt="2021-11-29T16:21:14.779" v="1207" actId="692"/>
          <ac:spMkLst>
            <pc:docMk/>
            <pc:sldMk cId="359559826" sldId="371"/>
            <ac:spMk id="3" creationId="{E5F408AC-6073-0E41-8EFF-03E5DFB0926F}"/>
          </ac:spMkLst>
        </pc:spChg>
        <pc:spChg chg="add mod">
          <ac:chgData name="Camila Pedroso Estevam de Souza" userId="b5660281-9870-4af8-b8fa-bccfe862bd76" providerId="ADAL" clId="{361C6E55-052B-154E-AB2D-8541DB78B71F}" dt="2021-11-29T16:25:40.458" v="1607" actId="12"/>
          <ac:spMkLst>
            <pc:docMk/>
            <pc:sldMk cId="359559826" sldId="371"/>
            <ac:spMk id="7" creationId="{54E678E2-D9A8-4540-9FAC-3AB69691778A}"/>
          </ac:spMkLst>
        </pc:spChg>
        <pc:picChg chg="mod">
          <ac:chgData name="Camila Pedroso Estevam de Souza" userId="b5660281-9870-4af8-b8fa-bccfe862bd76" providerId="ADAL" clId="{361C6E55-052B-154E-AB2D-8541DB78B71F}" dt="2021-11-29T16:20:56.248" v="1204" actId="14100"/>
          <ac:picMkLst>
            <pc:docMk/>
            <pc:sldMk cId="359559826" sldId="371"/>
            <ac:picMk id="5" creationId="{35E932F0-4773-3A40-8027-DD7172907C4F}"/>
          </ac:picMkLst>
        </pc:picChg>
        <pc:cxnChg chg="add mod">
          <ac:chgData name="Camila Pedroso Estevam de Souza" userId="b5660281-9870-4af8-b8fa-bccfe862bd76" providerId="ADAL" clId="{361C6E55-052B-154E-AB2D-8541DB78B71F}" dt="2021-11-29T16:25:21.495" v="1601" actId="14100"/>
          <ac:cxnSpMkLst>
            <pc:docMk/>
            <pc:sldMk cId="359559826" sldId="371"/>
            <ac:cxnSpMk id="6" creationId="{D3B7FCB0-387B-8341-B5D2-522D471B26E3}"/>
          </ac:cxnSpMkLst>
        </pc:cxnChg>
      </pc:sldChg>
      <pc:sldChg chg="addSp delSp modSp add mod">
        <pc:chgData name="Camila Pedroso Estevam de Souza" userId="b5660281-9870-4af8-b8fa-bccfe862bd76" providerId="ADAL" clId="{361C6E55-052B-154E-AB2D-8541DB78B71F}" dt="2021-11-29T16:40:43.629" v="2210" actId="113"/>
        <pc:sldMkLst>
          <pc:docMk/>
          <pc:sldMk cId="2344917919" sldId="372"/>
        </pc:sldMkLst>
        <pc:spChg chg="add del mod">
          <ac:chgData name="Camila Pedroso Estevam de Souza" userId="b5660281-9870-4af8-b8fa-bccfe862bd76" providerId="ADAL" clId="{361C6E55-052B-154E-AB2D-8541DB78B71F}" dt="2021-11-29T16:30:48.576" v="1632" actId="478"/>
          <ac:spMkLst>
            <pc:docMk/>
            <pc:sldMk cId="2344917919" sldId="372"/>
            <ac:spMk id="4" creationId="{38D42DC0-B895-BC48-A5D1-17A296AEADD0}"/>
          </ac:spMkLst>
        </pc:spChg>
        <pc:spChg chg="mod">
          <ac:chgData name="Camila Pedroso Estevam de Souza" userId="b5660281-9870-4af8-b8fa-bccfe862bd76" providerId="ADAL" clId="{361C6E55-052B-154E-AB2D-8541DB78B71F}" dt="2021-11-29T16:40:43.629" v="2210" actId="113"/>
          <ac:spMkLst>
            <pc:docMk/>
            <pc:sldMk cId="2344917919" sldId="372"/>
            <ac:spMk id="10" creationId="{92745466-54AF-EF4B-8049-3DCEE0864A3E}"/>
          </ac:spMkLst>
        </pc:spChg>
        <pc:spChg chg="del">
          <ac:chgData name="Camila Pedroso Estevam de Souza" userId="b5660281-9870-4af8-b8fa-bccfe862bd76" providerId="ADAL" clId="{361C6E55-052B-154E-AB2D-8541DB78B71F}" dt="2021-11-29T16:30:53.966" v="1635" actId="478"/>
          <ac:spMkLst>
            <pc:docMk/>
            <pc:sldMk cId="2344917919" sldId="372"/>
            <ac:spMk id="26" creationId="{BA6E6938-EF25-EB40-8020-E8779818F317}"/>
          </ac:spMkLst>
        </pc:spChg>
        <pc:spChg chg="del">
          <ac:chgData name="Camila Pedroso Estevam de Souza" userId="b5660281-9870-4af8-b8fa-bccfe862bd76" providerId="ADAL" clId="{361C6E55-052B-154E-AB2D-8541DB78B71F}" dt="2021-11-29T16:30:55.390" v="1636" actId="478"/>
          <ac:spMkLst>
            <pc:docMk/>
            <pc:sldMk cId="2344917919" sldId="372"/>
            <ac:spMk id="33" creationId="{AB33F430-EF45-F54A-8A33-17A75875FB51}"/>
          </ac:spMkLst>
        </pc:spChg>
        <pc:spChg chg="del">
          <ac:chgData name="Camila Pedroso Estevam de Souza" userId="b5660281-9870-4af8-b8fa-bccfe862bd76" providerId="ADAL" clId="{361C6E55-052B-154E-AB2D-8541DB78B71F}" dt="2021-11-29T16:30:57.126" v="1637" actId="478"/>
          <ac:spMkLst>
            <pc:docMk/>
            <pc:sldMk cId="2344917919" sldId="372"/>
            <ac:spMk id="37" creationId="{A3253A2E-4813-9A45-9735-13D4C7589A30}"/>
          </ac:spMkLst>
        </pc:spChg>
        <pc:spChg chg="del">
          <ac:chgData name="Camila Pedroso Estevam de Souza" userId="b5660281-9870-4af8-b8fa-bccfe862bd76" providerId="ADAL" clId="{361C6E55-052B-154E-AB2D-8541DB78B71F}" dt="2021-11-29T16:30:58.416" v="1638" actId="478"/>
          <ac:spMkLst>
            <pc:docMk/>
            <pc:sldMk cId="2344917919" sldId="372"/>
            <ac:spMk id="38" creationId="{CEFACF2D-B5F5-2F46-AE1F-051199693A5F}"/>
          </ac:spMkLst>
        </pc:spChg>
        <pc:graphicFrameChg chg="add mod">
          <ac:chgData name="Camila Pedroso Estevam de Souza" userId="b5660281-9870-4af8-b8fa-bccfe862bd76" providerId="ADAL" clId="{361C6E55-052B-154E-AB2D-8541DB78B71F}" dt="2021-11-29T16:36:41.454" v="2019" actId="1076"/>
          <ac:graphicFrameMkLst>
            <pc:docMk/>
            <pc:sldMk cId="2344917919" sldId="372"/>
            <ac:graphicFrameMk id="16" creationId="{550385B4-E036-A94E-A58D-A1C25695D4BD}"/>
          </ac:graphicFrameMkLst>
        </pc:graphicFrameChg>
        <pc:picChg chg="del">
          <ac:chgData name="Camila Pedroso Estevam de Souza" userId="b5660281-9870-4af8-b8fa-bccfe862bd76" providerId="ADAL" clId="{361C6E55-052B-154E-AB2D-8541DB78B71F}" dt="2021-11-29T16:30:45.514" v="1631" actId="478"/>
          <ac:picMkLst>
            <pc:docMk/>
            <pc:sldMk cId="2344917919" sldId="372"/>
            <ac:picMk id="19" creationId="{A72E1E55-8BE2-CB43-BDBF-42E8C35F626A}"/>
          </ac:picMkLst>
        </pc:picChg>
        <pc:cxnChg chg="del">
          <ac:chgData name="Camila Pedroso Estevam de Souza" userId="b5660281-9870-4af8-b8fa-bccfe862bd76" providerId="ADAL" clId="{361C6E55-052B-154E-AB2D-8541DB78B71F}" dt="2021-11-29T16:30:50.351" v="1633" actId="478"/>
          <ac:cxnSpMkLst>
            <pc:docMk/>
            <pc:sldMk cId="2344917919" sldId="372"/>
            <ac:cxnSpMk id="9" creationId="{99992978-383C-8A4C-8871-65DD066BDF04}"/>
          </ac:cxnSpMkLst>
        </pc:cxnChg>
        <pc:cxnChg chg="del">
          <ac:chgData name="Camila Pedroso Estevam de Souza" userId="b5660281-9870-4af8-b8fa-bccfe862bd76" providerId="ADAL" clId="{361C6E55-052B-154E-AB2D-8541DB78B71F}" dt="2021-11-29T16:30:52.174" v="1634" actId="478"/>
          <ac:cxnSpMkLst>
            <pc:docMk/>
            <pc:sldMk cId="2344917919" sldId="372"/>
            <ac:cxnSpMk id="15" creationId="{287F19FE-5F2A-B649-A504-9BD70A542A5A}"/>
          </ac:cxnSpMkLst>
        </pc:cxnChg>
        <pc:cxnChg chg="del">
          <ac:chgData name="Camila Pedroso Estevam de Souza" userId="b5660281-9870-4af8-b8fa-bccfe862bd76" providerId="ADAL" clId="{361C6E55-052B-154E-AB2D-8541DB78B71F}" dt="2021-11-29T16:31:01.973" v="1640" actId="478"/>
          <ac:cxnSpMkLst>
            <pc:docMk/>
            <pc:sldMk cId="2344917919" sldId="372"/>
            <ac:cxnSpMk id="30" creationId="{4BD3B626-715F-884C-9283-AADBDF7BA47A}"/>
          </ac:cxnSpMkLst>
        </pc:cxnChg>
        <pc:cxnChg chg="del">
          <ac:chgData name="Camila Pedroso Estevam de Souza" userId="b5660281-9870-4af8-b8fa-bccfe862bd76" providerId="ADAL" clId="{361C6E55-052B-154E-AB2D-8541DB78B71F}" dt="2021-11-29T16:31:02.831" v="1641" actId="478"/>
          <ac:cxnSpMkLst>
            <pc:docMk/>
            <pc:sldMk cId="2344917919" sldId="372"/>
            <ac:cxnSpMk id="32" creationId="{EDFE2DDC-604E-9E43-B4EA-848D7680AADE}"/>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9A97F6C-E653-4C2E-AED0-7B5C2EA5D1DE}" type="datetime1">
              <a:rPr lang="en-US" altLang="en-US"/>
              <a:pPr/>
              <a:t>12/6/2021</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0629EAE-07DB-4FFB-86C8-F9137FF58F9C}" type="slidenum">
              <a:rPr lang="en-US" altLang="en-US"/>
              <a:pPr/>
              <a:t>‹#›</a:t>
            </a:fld>
            <a:endParaRPr lang="en-US" altLang="en-US"/>
          </a:p>
        </p:txBody>
      </p:sp>
    </p:spTree>
    <p:extLst>
      <p:ext uri="{BB962C8B-B14F-4D97-AF65-F5344CB8AC3E}">
        <p14:creationId xmlns:p14="http://schemas.microsoft.com/office/powerpoint/2010/main" val="314421380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5"/>
          </p:nvPr>
        </p:nvSpPr>
        <p:spPr/>
        <p:txBody>
          <a:bodyPr/>
          <a:lstStyle/>
          <a:p>
            <a:fld id="{77005B84-EFC2-4FBC-92CC-9968AC703331}" type="slidenum">
              <a:rPr lang="en-US" smtClean="0"/>
              <a:pPr/>
              <a:t>1</a:t>
            </a:fld>
            <a:endParaRPr lang="en-US"/>
          </a:p>
        </p:txBody>
      </p:sp>
    </p:spTree>
    <p:extLst>
      <p:ext uri="{BB962C8B-B14F-4D97-AF65-F5344CB8AC3E}">
        <p14:creationId xmlns:p14="http://schemas.microsoft.com/office/powerpoint/2010/main" val="102111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8D737D0-DD8F-47D5-B07B-0D3BA0662479}" type="datetime1">
              <a:rPr lang="en-US" altLang="en-US" smtClean="0"/>
              <a:pPr/>
              <a:t>12/6/2021</a:t>
            </a:fld>
            <a:endParaRPr lang="en-US" alt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3A2FDCE2-C41C-49FA-A4D0-666994850290}"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FC5B36-F0EA-4A50-BE08-056260157010}" type="datetime1">
              <a:rPr lang="en-US" altLang="en-US" smtClean="0"/>
              <a:pPr/>
              <a:t>12/6/2021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A9BE2AC-3169-4BBF-8925-7108081D7E3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90D328-5DF6-467D-8D57-2DB53863F2C1}" type="datetime1">
              <a:rPr lang="en-US" altLang="en-US" smtClean="0"/>
              <a:pPr/>
              <a:t>12/6/2021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D51D2C7-A073-4C17-B074-18C266765B78}"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r>
              <a:rPr lang="en-US"/>
              <a:t>BPS - 5th Ed.</a:t>
            </a: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a:t>Chapter 5</a:t>
            </a: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F59D829A-3BCD-4B34-A26F-719BDEFE6592}" type="slidenum">
              <a:rPr lang="en-US" altLang="en-US"/>
              <a:pPr/>
              <a:t>‹#›</a:t>
            </a:fld>
            <a:endParaRPr lang="en-US" altLang="en-US"/>
          </a:p>
        </p:txBody>
      </p:sp>
    </p:spTree>
    <p:extLst>
      <p:ext uri="{BB962C8B-B14F-4D97-AF65-F5344CB8AC3E}">
        <p14:creationId xmlns:p14="http://schemas.microsoft.com/office/powerpoint/2010/main" val="397913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5AB8F7-A361-4384-9A96-7AA07FCCD17C}" type="datetime1">
              <a:rPr lang="en-US" altLang="en-US" smtClean="0"/>
              <a:pPr/>
              <a:t>12/6/2021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EA03AE2-F3DD-4F06-9372-4058C49E30FB}"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3919A5A-17BC-4FFD-8E7A-563A46868A9B}" type="datetime1">
              <a:rPr lang="en-US" altLang="en-US" smtClean="0"/>
              <a:pPr/>
              <a:t>12/6/2021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7FD8B1D-6AAD-48D8-89CB-F5788EE07853}"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78BC3F-FB58-4BDB-BFAD-B44AF79072EC}" type="datetime1">
              <a:rPr lang="en-US" altLang="en-US" smtClean="0"/>
              <a:pPr/>
              <a:t>12/6/2021</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87013DE-8003-4FD8-8DF6-ABF7C8EFB176}"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DE8F57-33B1-4B0F-984F-5D339C56DEB2}" type="datetime1">
              <a:rPr lang="en-US" altLang="en-US" smtClean="0"/>
              <a:pPr/>
              <a:t>12/6/2021</a:t>
            </a:fld>
            <a:endParaRPr lang="en-US" alt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95E306A-E62F-4382-8C95-6E04AF735667}"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AC0518C-6A84-46F7-A5EE-0A67CB893133}" type="datetime1">
              <a:rPr lang="en-US" altLang="en-US" smtClean="0"/>
              <a:pPr/>
              <a:t>12/6/2021</a:t>
            </a:fld>
            <a:endParaRPr lang="en-US" alt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0F4FD256-C822-4EE8-9B4E-0CA84EC069E9}"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70C6C-7C7B-445A-BB79-1593ABA2A3A1}" type="datetime1">
              <a:rPr lang="en-US" altLang="en-US" smtClean="0"/>
              <a:pPr/>
              <a:t>12/6/2021</a:t>
            </a:fld>
            <a:endParaRPr lang="en-US" alt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92BA6AF7-9DB7-427A-B061-CC518BE9612E}"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6988C14-FA8A-4206-A783-A2C8643A38F3}" type="datetime1">
              <a:rPr lang="en-US" altLang="en-US" smtClean="0"/>
              <a:pPr/>
              <a:t>12/6/2021</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0B4E7F1-5BD7-487E-8021-5252696733B4}"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8BDCAF-A9E2-4C1C-A9FF-988ED1E0EDC6}" type="datetime1">
              <a:rPr lang="en-US" altLang="en-US" smtClean="0"/>
              <a:pPr/>
              <a:t>12/6/2021</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ED4D829-D89A-4E5B-8EC7-1732A5A6D709}"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D7163F-2D09-47B2-9333-DABCEA921F25}" type="datetime1">
              <a:rPr lang="en-US" altLang="en-US" smtClean="0"/>
              <a:pPr/>
              <a:t>12/6/2021</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74DCD6-5121-4C14-A194-A5437D14532F}"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dc.gov/nchs/nhanes/index.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dirty="0">
                <a:solidFill>
                  <a:schemeClr val="tx1"/>
                </a:solidFill>
                <a:effectLst/>
                <a:latin typeface="+mn-lt"/>
                <a:ea typeface="Garamond"/>
                <a:cs typeface="Arial" panose="020B0604020202020204" pitchFamily="34" charset="0"/>
                <a:sym typeface="Garamond"/>
              </a:rPr>
              <a:t>The Basic 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fontScale="85000" lnSpcReduction="20000"/>
          </a:bodyPr>
          <a:lstStyle/>
          <a:p>
            <a:pPr lvl="0" algn="ctr">
              <a:spcBef>
                <a:spcPts val="0"/>
              </a:spcBef>
              <a:buSzPts val="1300"/>
            </a:pPr>
            <a:r>
              <a:rPr lang="en-US" sz="3000" dirty="0">
                <a:latin typeface="Constantia (Body)"/>
                <a:cs typeface="Arial" panose="020B0604020202020204" pitchFamily="34" charset="0"/>
              </a:rPr>
              <a:t>Chapters 16 and 32</a:t>
            </a:r>
          </a:p>
          <a:p>
            <a:pPr lvl="0" algn="ctr">
              <a:spcBef>
                <a:spcPts val="0"/>
              </a:spcBef>
              <a:buSzPts val="1300"/>
            </a:pPr>
            <a:r>
              <a:rPr lang="en-US" sz="3000" dirty="0"/>
              <a:t>Confidence Intervals:</a:t>
            </a:r>
          </a:p>
          <a:p>
            <a:pPr lvl="0" algn="ctr">
              <a:spcBef>
                <a:spcPts val="0"/>
              </a:spcBef>
              <a:buSzPts val="1300"/>
            </a:pPr>
            <a:r>
              <a:rPr lang="en-US" sz="3000" dirty="0"/>
              <a:t>The Basics</a:t>
            </a: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346557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94853" y="130796"/>
            <a:ext cx="7772400" cy="1219200"/>
          </a:xfrm>
        </p:spPr>
        <p:txBody>
          <a:bodyPr>
            <a:normAutofit/>
          </a:bodyPr>
          <a:lstStyle/>
          <a:p>
            <a:r>
              <a:rPr lang="en-US" altLang="en-US" sz="3600" dirty="0">
                <a:latin typeface="Gill Sans" charset="0"/>
                <a:ea typeface="ＭＳ Ｐゴシック" pitchFamily="34" charset="-128"/>
              </a:rPr>
              <a:t>Confidence level illustrated (part I)</a:t>
            </a:r>
          </a:p>
        </p:txBody>
      </p:sp>
      <p:pic>
        <p:nvPicPr>
          <p:cNvPr id="3" name="Picture 2" descr="A population has mean, mu, unknown and a standard deviation, sigma, of 11.6. Many S R S’s are taken from the population. For each, n = 936. Many confidence intervals are obtained from the S R S’s. Examples are given as follows. For the first, x bar = plus or minus 0.8 = 27.2 plus or minus 0.8. For the second, x bar plus or minus 0.8 = 2.74 plus or minus 0.8. For the third, x bar plus or minus 0.8 = 26.8 plus or minus 0.8. And so on for each S R S. Ninety-five percent of these intervals capture the unknown mean, mu, of the popul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94" y="2069970"/>
            <a:ext cx="8865117" cy="3041045"/>
          </a:xfrm>
          <a:prstGeom prst="rect">
            <a:avLst/>
          </a:prstGeom>
        </p:spPr>
      </p:pic>
    </p:spTree>
    <p:extLst>
      <p:ext uri="{BB962C8B-B14F-4D97-AF65-F5344CB8AC3E}">
        <p14:creationId xmlns:p14="http://schemas.microsoft.com/office/powerpoint/2010/main" val="26679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57813" y="316870"/>
            <a:ext cx="7772400" cy="915429"/>
          </a:xfrm>
        </p:spPr>
        <p:txBody>
          <a:bodyPr>
            <a:normAutofit/>
          </a:bodyPr>
          <a:lstStyle/>
          <a:p>
            <a:r>
              <a:rPr lang="en-US" altLang="en-US" sz="3600" dirty="0">
                <a:latin typeface="Gill Sans" charset="0"/>
                <a:ea typeface="ＭＳ Ｐゴシック" pitchFamily="34" charset="-128"/>
              </a:rPr>
              <a:t>Confidence level illustrated (part II)</a:t>
            </a:r>
          </a:p>
        </p:txBody>
      </p:sp>
      <p:pic>
        <p:nvPicPr>
          <p:cNvPr id="2" name="Picture 1" descr="A normal distribution curve for a sampling distribution of x bar is plotted on an unlabeled axis representing values of x bar. Mu and three standard deviations are marked. Below is a plot of confidence intervals for 25 samples, each represented by a horizontal double arrow, all parallel to each other. Each has its mean marked on it with a dot. All of the means are either at or near the center of the interval. A vertical line is aligned with mu on the curve above. Each confidence interval is plotted on the vertical line so that it spans a specific range in relation to mu and the deviations marked on the curve above. For example, the first confidence interval spans approximately two deviations on the curve and its mean is marked just to the left of the vertical line. All confidence intervals but one are within three deviations of mu on the curve. This interval misses the true mu. The others all capture m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938" y="1232300"/>
            <a:ext cx="6884149" cy="5505384"/>
          </a:xfrm>
          <a:prstGeom prst="rect">
            <a:avLst/>
          </a:prstGeom>
        </p:spPr>
      </p:pic>
    </p:spTree>
    <p:extLst>
      <p:ext uri="{BB962C8B-B14F-4D97-AF65-F5344CB8AC3E}">
        <p14:creationId xmlns:p14="http://schemas.microsoft.com/office/powerpoint/2010/main" val="118969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57823" y="-16565"/>
            <a:ext cx="8428354" cy="1219200"/>
          </a:xfrm>
        </p:spPr>
        <p:txBody>
          <a:bodyPr>
            <a:normAutofit/>
          </a:bodyPr>
          <a:lstStyle/>
          <a:p>
            <a:r>
              <a:rPr lang="en-US" altLang="en-US" sz="3200" dirty="0">
                <a:latin typeface="Gill Sans" charset="0"/>
                <a:ea typeface="ＭＳ Ｐゴシック" pitchFamily="34" charset="-128"/>
              </a:rPr>
              <a:t>Confidence intervals for a population mean (part I)</a:t>
            </a:r>
          </a:p>
        </p:txBody>
      </p:sp>
      <p:sp>
        <p:nvSpPr>
          <p:cNvPr id="7" name="Rectangle 3"/>
          <p:cNvSpPr>
            <a:spLocks noGrp="1" noChangeArrowheads="1"/>
          </p:cNvSpPr>
          <p:nvPr>
            <p:ph sz="quarter" idx="1"/>
          </p:nvPr>
        </p:nvSpPr>
        <p:spPr>
          <a:xfrm>
            <a:off x="220184" y="5972084"/>
            <a:ext cx="8763326" cy="810279"/>
          </a:xfrm>
        </p:spPr>
        <p:txBody>
          <a:bodyPr>
            <a:normAutofit/>
          </a:bodyPr>
          <a:lstStyle/>
          <a:p>
            <a:pPr marL="361950" indent="-361950">
              <a:lnSpc>
                <a:spcPct val="120000"/>
              </a:lnSpc>
              <a:spcBef>
                <a:spcPts val="0"/>
              </a:spcBef>
              <a:spcAft>
                <a:spcPts val="600"/>
              </a:spcAft>
            </a:pPr>
            <a:r>
              <a:rPr lang="en-US" sz="1800" dirty="0">
                <a:latin typeface="Arial" panose="020B0604020202020204" pitchFamily="34" charset="0"/>
                <a:cs typeface="Arial" panose="020B0604020202020204" pitchFamily="34" charset="0"/>
              </a:rPr>
              <a:t>Some examples of critical values, </a:t>
            </a:r>
            <a:r>
              <a:rPr lang="en-US" sz="1800" i="1" dirty="0">
                <a:latin typeface="Arial" panose="020B0604020202020204" pitchFamily="34" charset="0"/>
                <a:cs typeface="Arial" panose="020B0604020202020204" pitchFamily="34" charset="0"/>
              </a:rPr>
              <a:t>z</a:t>
            </a:r>
            <a:r>
              <a:rPr lang="en-US" sz="1800" dirty="0">
                <a:latin typeface="Arial" panose="020B0604020202020204" pitchFamily="34" charset="0"/>
                <a:cs typeface="Arial" panose="020B0604020202020204" pitchFamily="34" charset="0"/>
              </a:rPr>
              <a:t>*, corresponding to the confidence level </a:t>
            </a:r>
            <a:r>
              <a:rPr lang="en-US" sz="1800" i="1" dirty="0">
                <a:latin typeface="Arial" panose="020B0604020202020204" pitchFamily="34" charset="0"/>
                <a:cs typeface="Arial" panose="020B0604020202020204" pitchFamily="34" charset="0"/>
              </a:rPr>
              <a:t>C</a:t>
            </a:r>
            <a:r>
              <a:rPr lang="en-US" sz="1800" dirty="0">
                <a:latin typeface="Arial" panose="020B0604020202020204" pitchFamily="34" charset="0"/>
                <a:cs typeface="Arial" panose="020B0604020202020204" pitchFamily="34" charset="0"/>
              </a:rPr>
              <a:t> are given above.</a:t>
            </a:r>
            <a:endParaRPr lang="en-US" sz="18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06449088"/>
              </p:ext>
            </p:extLst>
          </p:nvPr>
        </p:nvGraphicFramePr>
        <p:xfrm>
          <a:off x="1855694" y="2715324"/>
          <a:ext cx="4996928" cy="741680"/>
        </p:xfrm>
        <a:graphic>
          <a:graphicData uri="http://schemas.openxmlformats.org/drawingml/2006/table">
            <a:tbl>
              <a:tblPr firstRow="1" bandRow="1">
                <a:tableStyleId>{5C22544A-7EE6-4342-B048-85BDC9FD1C3A}</a:tableStyleId>
              </a:tblPr>
              <a:tblGrid>
                <a:gridCol w="2528048">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tblGrid>
              <a:tr h="370840">
                <a:tc>
                  <a:txBody>
                    <a:bodyPr/>
                    <a:lstStyle/>
                    <a:p>
                      <a:r>
                        <a:rPr lang="en-US" dirty="0">
                          <a:latin typeface="Arial" panose="020B0604020202020204" pitchFamily="34" charset="0"/>
                          <a:cs typeface="Arial" panose="020B0604020202020204" pitchFamily="34" charset="0"/>
                        </a:rPr>
                        <a:t>Confidence level </a:t>
                      </a:r>
                      <a:r>
                        <a:rPr lang="en-US" i="1" dirty="0">
                          <a:latin typeface="Arial" panose="020B0604020202020204" pitchFamily="34" charset="0"/>
                          <a:cs typeface="Arial" panose="020B0604020202020204" pitchFamily="34" charset="0"/>
                        </a:rPr>
                        <a:t>C</a:t>
                      </a:r>
                    </a:p>
                  </a:txBody>
                  <a:tcPr>
                    <a:solidFill>
                      <a:schemeClr val="accent1">
                        <a:lumMod val="75000"/>
                      </a:schemeClr>
                    </a:solidFill>
                  </a:tcPr>
                </a:tc>
                <a:tc>
                  <a:txBody>
                    <a:bodyPr/>
                    <a:lstStyle/>
                    <a:p>
                      <a:pPr algn="ctr"/>
                      <a:r>
                        <a:rPr lang="en-US" dirty="0">
                          <a:latin typeface="Arial" panose="020B0604020202020204" pitchFamily="34" charset="0"/>
                          <a:cs typeface="Arial" panose="020B0604020202020204" pitchFamily="34" charset="0"/>
                        </a:rPr>
                        <a:t>90%</a:t>
                      </a:r>
                    </a:p>
                  </a:txBody>
                  <a:tcPr>
                    <a:solidFill>
                      <a:schemeClr val="accent1">
                        <a:lumMod val="75000"/>
                      </a:schemeClr>
                    </a:solidFill>
                  </a:tcPr>
                </a:tc>
                <a:tc>
                  <a:txBody>
                    <a:bodyPr/>
                    <a:lstStyle/>
                    <a:p>
                      <a:pPr algn="ctr"/>
                      <a:r>
                        <a:rPr lang="en-US" dirty="0">
                          <a:latin typeface="Arial" panose="020B0604020202020204" pitchFamily="34" charset="0"/>
                          <a:cs typeface="Arial" panose="020B0604020202020204" pitchFamily="34" charset="0"/>
                        </a:rPr>
                        <a:t>95%</a:t>
                      </a:r>
                    </a:p>
                  </a:txBody>
                  <a:tcPr>
                    <a:solidFill>
                      <a:schemeClr val="accent1">
                        <a:lumMod val="75000"/>
                      </a:schemeClr>
                    </a:solidFill>
                  </a:tcPr>
                </a:tc>
                <a:tc>
                  <a:txBody>
                    <a:bodyPr/>
                    <a:lstStyle/>
                    <a:p>
                      <a:pPr algn="ctr"/>
                      <a:r>
                        <a:rPr lang="en-US" dirty="0">
                          <a:latin typeface="Arial" panose="020B0604020202020204" pitchFamily="34" charset="0"/>
                          <a:cs typeface="Arial" panose="020B0604020202020204" pitchFamily="34" charset="0"/>
                        </a:rPr>
                        <a:t>99%</a:t>
                      </a:r>
                    </a:p>
                  </a:txBody>
                  <a:tcPr>
                    <a:solidFill>
                      <a:schemeClr val="accent1">
                        <a:lumMod val="75000"/>
                      </a:schemeClr>
                    </a:solidFill>
                  </a:tcPr>
                </a:tc>
                <a:extLst>
                  <a:ext uri="{0D108BD9-81ED-4DB2-BD59-A6C34878D82A}">
                    <a16:rowId xmlns:a16="http://schemas.microsoft.com/office/drawing/2014/main" val="10000"/>
                  </a:ext>
                </a:extLst>
              </a:tr>
              <a:tr h="370840">
                <a:tc>
                  <a:txBody>
                    <a:bodyPr/>
                    <a:lstStyle/>
                    <a:p>
                      <a:r>
                        <a:rPr lang="en-US" dirty="0">
                          <a:latin typeface="Arial" panose="020B0604020202020204" pitchFamily="34" charset="0"/>
                          <a:cs typeface="Arial" panose="020B0604020202020204" pitchFamily="34" charset="0"/>
                        </a:rPr>
                        <a:t>Critical value z*</a:t>
                      </a:r>
                    </a:p>
                  </a:txBody>
                  <a:tcPr/>
                </a:tc>
                <a:tc>
                  <a:txBody>
                    <a:bodyPr/>
                    <a:lstStyle/>
                    <a:p>
                      <a:pPr algn="ctr"/>
                      <a:r>
                        <a:rPr lang="en-US" dirty="0">
                          <a:latin typeface="Arial" panose="020B0604020202020204" pitchFamily="34" charset="0"/>
                          <a:cs typeface="Arial" panose="020B0604020202020204" pitchFamily="34" charset="0"/>
                        </a:rPr>
                        <a:t>1.645</a:t>
                      </a:r>
                    </a:p>
                  </a:txBody>
                  <a:tcPr/>
                </a:tc>
                <a:tc>
                  <a:txBody>
                    <a:bodyPr/>
                    <a:lstStyle/>
                    <a:p>
                      <a:pPr algn="ctr"/>
                      <a:r>
                        <a:rPr lang="en-US" dirty="0">
                          <a:latin typeface="Arial" panose="020B0604020202020204" pitchFamily="34" charset="0"/>
                          <a:cs typeface="Arial" panose="020B0604020202020204" pitchFamily="34" charset="0"/>
                        </a:rPr>
                        <a:t>1.960</a:t>
                      </a:r>
                    </a:p>
                  </a:txBody>
                  <a:tcPr/>
                </a:tc>
                <a:tc>
                  <a:txBody>
                    <a:bodyPr/>
                    <a:lstStyle/>
                    <a:p>
                      <a:pPr algn="ctr"/>
                      <a:r>
                        <a:rPr lang="en-US" dirty="0">
                          <a:latin typeface="Arial" panose="020B0604020202020204" pitchFamily="34" charset="0"/>
                          <a:cs typeface="Arial" panose="020B0604020202020204" pitchFamily="34" charset="0"/>
                        </a:rPr>
                        <a:t>2.576</a:t>
                      </a:r>
                    </a:p>
                  </a:txBody>
                  <a:tcPr/>
                </a:tc>
                <a:extLst>
                  <a:ext uri="{0D108BD9-81ED-4DB2-BD59-A6C34878D82A}">
                    <a16:rowId xmlns:a16="http://schemas.microsoft.com/office/drawing/2014/main" val="10001"/>
                  </a:ext>
                </a:extLst>
              </a:tr>
            </a:tbl>
          </a:graphicData>
        </a:graphic>
      </p:graphicFrame>
      <p:cxnSp>
        <p:nvCxnSpPr>
          <p:cNvPr id="9" name="Straight Connector 8">
            <a:extLst>
              <a:ext uri="{FF2B5EF4-FFF2-40B4-BE49-F238E27FC236}">
                <a16:creationId xmlns:a16="http://schemas.microsoft.com/office/drawing/2014/main" id="{1742D47A-E5A9-944F-9403-C0B179F21189}"/>
              </a:ext>
            </a:extLst>
          </p:cNvPr>
          <p:cNvCxnSpPr/>
          <p:nvPr/>
        </p:nvCxnSpPr>
        <p:spPr>
          <a:xfrm>
            <a:off x="357823" y="397403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2E2195-9669-9741-8730-03FC811976FD}"/>
              </a:ext>
            </a:extLst>
          </p:cNvPr>
          <p:cNvCxnSpPr/>
          <p:nvPr/>
        </p:nvCxnSpPr>
        <p:spPr>
          <a:xfrm>
            <a:off x="457200" y="6764834"/>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graphicFrame>
        <p:nvGraphicFramePr>
          <p:cNvPr id="3" name="Object 2"/>
          <p:cNvGraphicFramePr>
            <a:graphicFrameLocks noChangeAspect="1"/>
          </p:cNvGraphicFramePr>
          <p:nvPr>
            <p:extLst>
              <p:ext uri="{D42A27DB-BD31-4B8C-83A1-F6EECF244321}">
                <p14:modId xmlns:p14="http://schemas.microsoft.com/office/powerpoint/2010/main" val="2231972201"/>
              </p:ext>
            </p:extLst>
          </p:nvPr>
        </p:nvGraphicFramePr>
        <p:xfrm>
          <a:off x="3761937" y="5321116"/>
          <a:ext cx="1012874" cy="668497"/>
        </p:xfrm>
        <a:graphic>
          <a:graphicData uri="http://schemas.openxmlformats.org/presentationml/2006/ole">
            <mc:AlternateContent xmlns:mc="http://schemas.openxmlformats.org/markup-compatibility/2006">
              <mc:Choice xmlns:v="urn:schemas-microsoft-com:vml" Requires="v">
                <p:oleObj spid="_x0000_s1026" name="Equation" r:id="rId3" imgW="634680" imgH="419040" progId="Equation.DSMT4">
                  <p:embed/>
                </p:oleObj>
              </mc:Choice>
              <mc:Fallback>
                <p:oleObj name="Equation" r:id="rId3" imgW="634680" imgH="419040" progId="Equation.DSMT4">
                  <p:embed/>
                  <p:pic>
                    <p:nvPicPr>
                      <p:cNvPr id="3" name="Object 2"/>
                      <p:cNvPicPr/>
                      <p:nvPr/>
                    </p:nvPicPr>
                    <p:blipFill>
                      <a:blip r:embed="rId4"/>
                      <a:stretch>
                        <a:fillRect/>
                      </a:stretch>
                    </p:blipFill>
                    <p:spPr>
                      <a:xfrm>
                        <a:off x="3761937" y="5321116"/>
                        <a:ext cx="1012874" cy="668497"/>
                      </a:xfrm>
                      <a:prstGeom prst="rect">
                        <a:avLst/>
                      </a:prstGeom>
                    </p:spPr>
                  </p:pic>
                </p:oleObj>
              </mc:Fallback>
            </mc:AlternateContent>
          </a:graphicData>
        </a:graphic>
      </p:graphicFrame>
      <p:sp>
        <p:nvSpPr>
          <p:cNvPr id="8" name="Rectangle 3"/>
          <p:cNvSpPr txBox="1">
            <a:spLocks noChangeArrowheads="1"/>
          </p:cNvSpPr>
          <p:nvPr/>
        </p:nvSpPr>
        <p:spPr>
          <a:xfrm>
            <a:off x="220184" y="1315179"/>
            <a:ext cx="8763326" cy="4340186"/>
          </a:xfrm>
          <a:prstGeom prst="rect">
            <a:avLst/>
          </a:prstGeom>
        </p:spPr>
        <p:txBody>
          <a:bodyPr vert="horz">
            <a:normAutofit fontScale="5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1950" indent="-361950" defTabSz="914400" fontAlgn="auto">
              <a:lnSpc>
                <a:spcPct val="120000"/>
              </a:lnSpc>
              <a:spcBef>
                <a:spcPts val="0"/>
              </a:spcBef>
              <a:spcAft>
                <a:spcPts val="1200"/>
              </a:spcAft>
            </a:pPr>
            <a:r>
              <a:rPr lang="en-US" sz="3200" dirty="0">
                <a:latin typeface="Arial" panose="020B0604020202020204" pitchFamily="34" charset="0"/>
                <a:cs typeface="Arial" panose="020B0604020202020204" pitchFamily="34" charset="0"/>
              </a:rPr>
              <a:t>In Example 16.1, wanting “95% confidence” dictated going out 2 standard deviations in both directions from the mean—if we change our confidence level </a:t>
            </a:r>
            <a:r>
              <a:rPr lang="en-US" sz="3200" i="1" dirty="0">
                <a:latin typeface="Arial" panose="020B0604020202020204" pitchFamily="34" charset="0"/>
                <a:cs typeface="Arial" panose="020B0604020202020204" pitchFamily="34" charset="0"/>
              </a:rPr>
              <a:t>C</a:t>
            </a:r>
            <a:r>
              <a:rPr lang="en-US" sz="3200" dirty="0">
                <a:latin typeface="Arial" panose="020B0604020202020204" pitchFamily="34" charset="0"/>
                <a:cs typeface="Arial" panose="020B0604020202020204" pitchFamily="34" charset="0"/>
              </a:rPr>
              <a:t>, we will change the number of standard deviations. </a:t>
            </a:r>
          </a:p>
          <a:p>
            <a:pPr marL="0" indent="0" defTabSz="914400" fontAlgn="auto">
              <a:lnSpc>
                <a:spcPct val="120000"/>
              </a:lnSpc>
              <a:spcBef>
                <a:spcPts val="1200"/>
              </a:spcBef>
              <a:spcAft>
                <a:spcPts val="600"/>
              </a:spcAft>
              <a:buNone/>
            </a:pPr>
            <a:endParaRPr lang="en-US" sz="3200" dirty="0">
              <a:latin typeface="Arial" panose="020B0604020202020204" pitchFamily="34" charset="0"/>
              <a:cs typeface="Arial" panose="020B0604020202020204" pitchFamily="34" charset="0"/>
            </a:endParaRPr>
          </a:p>
          <a:p>
            <a:pPr marL="361950" indent="-361950" defTabSz="914400" fontAlgn="auto">
              <a:lnSpc>
                <a:spcPct val="120000"/>
              </a:lnSpc>
              <a:spcBef>
                <a:spcPts val="1200"/>
              </a:spcBef>
              <a:spcAft>
                <a:spcPts val="600"/>
              </a:spcAft>
            </a:pPr>
            <a:endParaRPr lang="en-US" sz="3200" dirty="0">
              <a:latin typeface="Arial" panose="020B0604020202020204" pitchFamily="34" charset="0"/>
              <a:cs typeface="Arial" panose="020B0604020202020204" pitchFamily="34" charset="0"/>
            </a:endParaRPr>
          </a:p>
          <a:p>
            <a:pPr marL="361950" indent="-361950" defTabSz="914400" fontAlgn="auto">
              <a:lnSpc>
                <a:spcPct val="120000"/>
              </a:lnSpc>
              <a:spcBef>
                <a:spcPts val="1200"/>
              </a:spcBef>
              <a:spcAft>
                <a:spcPts val="600"/>
              </a:spcAft>
            </a:pPr>
            <a:r>
              <a:rPr lang="en-US" sz="3200" dirty="0">
                <a:latin typeface="Arial" panose="020B0604020202020204" pitchFamily="34" charset="0"/>
                <a:cs typeface="Arial" panose="020B0604020202020204" pitchFamily="34" charset="0"/>
              </a:rPr>
              <a:t>Once we have these, we may build any level </a:t>
            </a:r>
            <a:r>
              <a:rPr lang="en-US" sz="3200" i="1" dirty="0">
                <a:latin typeface="Arial" panose="020B0604020202020204" pitchFamily="34" charset="0"/>
                <a:cs typeface="Arial" panose="020B0604020202020204" pitchFamily="34" charset="0"/>
              </a:rPr>
              <a:t>C</a:t>
            </a:r>
            <a:r>
              <a:rPr lang="en-US" sz="3200" dirty="0">
                <a:latin typeface="Arial" panose="020B0604020202020204" pitchFamily="34" charset="0"/>
                <a:cs typeface="Arial" panose="020B0604020202020204" pitchFamily="34" charset="0"/>
              </a:rPr>
              <a:t> confidence interval we wish.</a:t>
            </a:r>
          </a:p>
          <a:p>
            <a:pPr marL="0" indent="0" defTabSz="914400" fontAlgn="auto">
              <a:lnSpc>
                <a:spcPct val="120000"/>
              </a:lnSpc>
              <a:spcBef>
                <a:spcPts val="1200"/>
              </a:spcBef>
              <a:spcAft>
                <a:spcPts val="600"/>
              </a:spcAft>
              <a:buNone/>
            </a:pPr>
            <a:endParaRPr lang="en-US" sz="3200" dirty="0">
              <a:latin typeface="Arial" panose="020B0604020202020204" pitchFamily="34" charset="0"/>
              <a:cs typeface="Arial" panose="020B0604020202020204" pitchFamily="34" charset="0"/>
            </a:endParaRPr>
          </a:p>
          <a:p>
            <a:pPr marL="0" indent="0" defTabSz="914400" fontAlgn="auto">
              <a:lnSpc>
                <a:spcPct val="120000"/>
              </a:lnSpc>
              <a:spcBef>
                <a:spcPts val="0"/>
              </a:spcBef>
              <a:spcAft>
                <a:spcPts val="600"/>
              </a:spcAft>
              <a:buFont typeface="Wingdings 2"/>
              <a:buNone/>
            </a:pPr>
            <a:r>
              <a:rPr lang="en-US" sz="3200" b="1" dirty="0">
                <a:latin typeface="Arial" panose="020B0604020202020204" pitchFamily="34" charset="0"/>
                <a:cs typeface="Arial" panose="020B0604020202020204" pitchFamily="34" charset="0"/>
              </a:rPr>
              <a:t>CONFIDENCE INTERVAL FOR THE MEAN OF A NORMAL POPULATION</a:t>
            </a:r>
          </a:p>
          <a:p>
            <a:pPr marL="361950" indent="-361950" defTabSz="914400" fontAlgn="auto">
              <a:lnSpc>
                <a:spcPct val="120000"/>
              </a:lnSpc>
              <a:spcBef>
                <a:spcPts val="0"/>
              </a:spcBef>
              <a:spcAft>
                <a:spcPts val="600"/>
              </a:spcAft>
            </a:pPr>
            <a:r>
              <a:rPr lang="en-US" sz="3200" dirty="0">
                <a:latin typeface="Arial" panose="020B0604020202020204" pitchFamily="34" charset="0"/>
                <a:cs typeface="Arial" panose="020B0604020202020204" pitchFamily="34" charset="0"/>
              </a:rPr>
              <a:t>Draw an SRS of size </a:t>
            </a:r>
            <a:r>
              <a:rPr lang="en-US" sz="3200" i="1" dirty="0">
                <a:latin typeface="Arial" panose="020B0604020202020204" pitchFamily="34" charset="0"/>
                <a:cs typeface="Arial" panose="020B0604020202020204" pitchFamily="34" charset="0"/>
              </a:rPr>
              <a:t>n</a:t>
            </a:r>
            <a:r>
              <a:rPr lang="en-US" sz="3200" dirty="0">
                <a:latin typeface="Arial" panose="020B0604020202020204" pitchFamily="34" charset="0"/>
                <a:cs typeface="Arial" panose="020B0604020202020204" pitchFamily="34" charset="0"/>
              </a:rPr>
              <a:t> from a Normal population having unknown mean </a:t>
            </a:r>
            <a:r>
              <a:rPr lang="en-US" sz="3200" dirty="0">
                <a:latin typeface="Cambria Math" panose="02040503050406030204" pitchFamily="18" charset="0"/>
                <a:ea typeface="Cambria Math" panose="02040503050406030204" pitchFamily="18" charset="0"/>
                <a:cs typeface="Arial" panose="020B0604020202020204" pitchFamily="34" charset="0"/>
              </a:rPr>
              <a:t>𝜇</a:t>
            </a:r>
            <a:r>
              <a:rPr lang="en-US" sz="3200" dirty="0">
                <a:latin typeface="Arial" panose="020B0604020202020204" pitchFamily="34" charset="0"/>
                <a:cs typeface="Arial" panose="020B0604020202020204" pitchFamily="34" charset="0"/>
              </a:rPr>
              <a:t> and known standard deviation </a:t>
            </a:r>
            <a:r>
              <a:rPr lang="en-US" sz="3200" dirty="0">
                <a:latin typeface="Cambria Math" panose="02040503050406030204" pitchFamily="18" charset="0"/>
                <a:ea typeface="Cambria Math" panose="02040503050406030204" pitchFamily="18" charset="0"/>
                <a:cs typeface="Arial" panose="020B0604020202020204" pitchFamily="34" charset="0"/>
              </a:rPr>
              <a:t>𝜎</a:t>
            </a:r>
            <a:r>
              <a:rPr lang="en-US" sz="3200" dirty="0">
                <a:latin typeface="Arial" panose="020B0604020202020204" pitchFamily="34" charset="0"/>
                <a:cs typeface="Arial" panose="020B0604020202020204" pitchFamily="34" charset="0"/>
              </a:rPr>
              <a:t>. A </a:t>
            </a:r>
            <a:r>
              <a:rPr lang="en-US" sz="3200" dirty="0">
                <a:solidFill>
                  <a:srgbClr val="C00000"/>
                </a:solidFill>
                <a:latin typeface="Arial" panose="020B0604020202020204" pitchFamily="34" charset="0"/>
                <a:cs typeface="Arial" panose="020B0604020202020204" pitchFamily="34" charset="0"/>
              </a:rPr>
              <a:t>level </a:t>
            </a:r>
            <a:r>
              <a:rPr lang="en-US" sz="3200" i="1" dirty="0">
                <a:solidFill>
                  <a:srgbClr val="C00000"/>
                </a:solidFill>
                <a:latin typeface="Arial" panose="020B0604020202020204" pitchFamily="34" charset="0"/>
                <a:cs typeface="Arial" panose="020B0604020202020204" pitchFamily="34" charset="0"/>
              </a:rPr>
              <a:t>C</a:t>
            </a:r>
            <a:r>
              <a:rPr lang="en-US" sz="3200" dirty="0">
                <a:solidFill>
                  <a:srgbClr val="C00000"/>
                </a:solidFill>
                <a:latin typeface="Arial" panose="020B0604020202020204" pitchFamily="34" charset="0"/>
                <a:cs typeface="Arial" panose="020B0604020202020204" pitchFamily="34" charset="0"/>
              </a:rPr>
              <a:t> confidence interval for </a:t>
            </a:r>
            <a:r>
              <a:rPr lang="en-US" sz="3200" dirty="0">
                <a:solidFill>
                  <a:srgbClr val="C00000"/>
                </a:solidFill>
                <a:latin typeface="Cambria Math" panose="02040503050406030204" pitchFamily="18" charset="0"/>
                <a:ea typeface="Cambria Math" panose="02040503050406030204" pitchFamily="18" charset="0"/>
                <a:cs typeface="Arial" panose="020B0604020202020204" pitchFamily="34" charset="0"/>
              </a:rPr>
              <a:t>𝜇</a:t>
            </a:r>
            <a:r>
              <a:rPr lang="en-US" sz="3200" dirty="0">
                <a:latin typeface="Cambria Math" panose="02040503050406030204" pitchFamily="18" charset="0"/>
                <a:ea typeface="Cambria Math" panose="02040503050406030204" pitchFamily="18" charset="0"/>
                <a:cs typeface="Arial" panose="020B0604020202020204" pitchFamily="34" charset="0"/>
              </a:rPr>
              <a:t> </a:t>
            </a:r>
            <a:r>
              <a:rPr lang="en-US" sz="3200" dirty="0">
                <a:latin typeface="Arial" panose="020B0604020202020204" pitchFamily="34" charset="0"/>
                <a:cs typeface="Arial" panose="020B0604020202020204" pitchFamily="34" charset="0"/>
              </a:rPr>
              <a:t>is</a:t>
            </a:r>
          </a:p>
        </p:txBody>
      </p:sp>
      <p:cxnSp>
        <p:nvCxnSpPr>
          <p:cNvPr id="6" name="Straight Arrow Connector 5">
            <a:extLst>
              <a:ext uri="{FF2B5EF4-FFF2-40B4-BE49-F238E27FC236}">
                <a16:creationId xmlns:a16="http://schemas.microsoft.com/office/drawing/2014/main" id="{944BF134-BCD3-2F44-8D55-7D68563C6097}"/>
              </a:ext>
            </a:extLst>
          </p:cNvPr>
          <p:cNvCxnSpPr>
            <a:cxnSpLocks/>
            <a:endCxn id="11" idx="1"/>
          </p:cNvCxnSpPr>
          <p:nvPr/>
        </p:nvCxnSpPr>
        <p:spPr>
          <a:xfrm flipV="1">
            <a:off x="6852622" y="2746458"/>
            <a:ext cx="389006" cy="35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1AD07F-8595-C44C-B0BC-FD2A12D18110}"/>
              </a:ext>
            </a:extLst>
          </p:cNvPr>
          <p:cNvSpPr txBox="1"/>
          <p:nvPr/>
        </p:nvSpPr>
        <p:spPr>
          <a:xfrm>
            <a:off x="7241628" y="2207849"/>
            <a:ext cx="1902372" cy="1077218"/>
          </a:xfrm>
          <a:prstGeom prst="rect">
            <a:avLst/>
          </a:prstGeom>
          <a:noFill/>
          <a:ln>
            <a:solidFill>
              <a:schemeClr val="accent1"/>
            </a:solidFill>
          </a:ln>
        </p:spPr>
        <p:txBody>
          <a:bodyPr wrap="square" rtlCol="0">
            <a:spAutoFit/>
          </a:bodyPr>
          <a:lstStyle/>
          <a:p>
            <a:r>
              <a:rPr lang="en-US" sz="1600" dirty="0"/>
              <a:t>From the Standard Normal table of cumulative proportions</a:t>
            </a:r>
          </a:p>
        </p:txBody>
      </p:sp>
    </p:spTree>
    <p:extLst>
      <p:ext uri="{BB962C8B-B14F-4D97-AF65-F5344CB8AC3E}">
        <p14:creationId xmlns:p14="http://schemas.microsoft.com/office/powerpoint/2010/main" val="361424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38802" y="45453"/>
            <a:ext cx="8479398" cy="1219200"/>
          </a:xfrm>
        </p:spPr>
        <p:txBody>
          <a:bodyPr>
            <a:normAutofit/>
          </a:bodyPr>
          <a:lstStyle/>
          <a:p>
            <a:r>
              <a:rPr lang="en-US" altLang="en-US" sz="3200" dirty="0">
                <a:latin typeface="Gill Sans" charset="0"/>
                <a:ea typeface="ＭＳ Ｐゴシック" pitchFamily="34" charset="-128"/>
              </a:rPr>
              <a:t>Confidence intervals: the four-step process</a:t>
            </a:r>
          </a:p>
        </p:txBody>
      </p:sp>
      <p:sp>
        <p:nvSpPr>
          <p:cNvPr id="7" name="Rectangle 3"/>
          <p:cNvSpPr>
            <a:spLocks noGrp="1" noChangeArrowheads="1"/>
          </p:cNvSpPr>
          <p:nvPr>
            <p:ph sz="quarter" idx="1"/>
          </p:nvPr>
        </p:nvSpPr>
        <p:spPr>
          <a:xfrm>
            <a:off x="420774" y="1370518"/>
            <a:ext cx="8256332" cy="5259035"/>
          </a:xfrm>
        </p:spPr>
        <p:txBody>
          <a:bodyPr>
            <a:normAutofit fontScale="70000" lnSpcReduction="20000"/>
          </a:bodyPr>
          <a:lstStyle/>
          <a:p>
            <a:pPr marL="361950" indent="-361950">
              <a:lnSpc>
                <a:spcPct val="120000"/>
              </a:lnSpc>
              <a:spcBef>
                <a:spcPts val="0"/>
              </a:spcBef>
              <a:spcAft>
                <a:spcPts val="1800"/>
              </a:spcAft>
            </a:pPr>
            <a:r>
              <a:rPr lang="en-US" sz="3200" dirty="0">
                <a:latin typeface="Arial" panose="020B0604020202020204" pitchFamily="34" charset="0"/>
                <a:cs typeface="Arial" panose="020B0604020202020204" pitchFamily="34" charset="0"/>
              </a:rPr>
              <a:t>The steps in finding a confidence interval mirror the overall four-step process for organizing statistical problems.</a:t>
            </a:r>
          </a:p>
          <a:p>
            <a:pPr marL="0" indent="0">
              <a:lnSpc>
                <a:spcPct val="120000"/>
              </a:lnSpc>
              <a:spcBef>
                <a:spcPts val="0"/>
              </a:spcBef>
              <a:spcAft>
                <a:spcPts val="1200"/>
              </a:spcAft>
              <a:buNone/>
            </a:pPr>
            <a:r>
              <a:rPr lang="en-US" sz="3200" b="1" cap="all" dirty="0">
                <a:latin typeface="Arial" panose="020B0604020202020204" pitchFamily="34" charset="0"/>
                <a:cs typeface="Arial" panose="020B0604020202020204" pitchFamily="34" charset="0"/>
              </a:rPr>
              <a:t>The Four-Step Process</a:t>
            </a:r>
          </a:p>
          <a:p>
            <a:pPr marL="361950" indent="-361950">
              <a:lnSpc>
                <a:spcPct val="120000"/>
              </a:lnSpc>
              <a:spcBef>
                <a:spcPts val="0"/>
              </a:spcBef>
              <a:spcAft>
                <a:spcPts val="600"/>
              </a:spcAft>
            </a:pPr>
            <a:r>
              <a:rPr lang="en-US" sz="3200" b="1" dirty="0">
                <a:latin typeface="Arial" panose="020B0604020202020204" pitchFamily="34" charset="0"/>
                <a:cs typeface="Arial" panose="020B0604020202020204" pitchFamily="34" charset="0"/>
              </a:rPr>
              <a:t>State</a:t>
            </a:r>
            <a:r>
              <a:rPr lang="en-US" sz="3200" dirty="0">
                <a:latin typeface="Arial" panose="020B0604020202020204" pitchFamily="34" charset="0"/>
                <a:cs typeface="Arial" panose="020B0604020202020204" pitchFamily="34" charset="0"/>
              </a:rPr>
              <a:t>: What is the practical question that requires estimating a parameter?</a:t>
            </a:r>
          </a:p>
          <a:p>
            <a:pPr marL="361950" indent="-361950">
              <a:lnSpc>
                <a:spcPct val="120000"/>
              </a:lnSpc>
              <a:spcBef>
                <a:spcPts val="0"/>
              </a:spcBef>
              <a:spcAft>
                <a:spcPts val="600"/>
              </a:spcAft>
            </a:pPr>
            <a:r>
              <a:rPr lang="en-US" sz="3200" b="1" dirty="0">
                <a:latin typeface="Arial" panose="020B0604020202020204" pitchFamily="34" charset="0"/>
                <a:cs typeface="Arial" panose="020B0604020202020204" pitchFamily="34" charset="0"/>
              </a:rPr>
              <a:t>Plan</a:t>
            </a:r>
            <a:r>
              <a:rPr lang="en-US" sz="3200" dirty="0">
                <a:latin typeface="Arial" panose="020B0604020202020204" pitchFamily="34" charset="0"/>
                <a:cs typeface="Arial" panose="020B0604020202020204" pitchFamily="34" charset="0"/>
              </a:rPr>
              <a:t>: Identify the parameter, choose a level of confidence, and select the type of confidence interval that fits your situation.</a:t>
            </a:r>
          </a:p>
          <a:p>
            <a:pPr marL="361950" indent="-361950">
              <a:lnSpc>
                <a:spcPct val="120000"/>
              </a:lnSpc>
              <a:spcBef>
                <a:spcPts val="0"/>
              </a:spcBef>
              <a:spcAft>
                <a:spcPts val="600"/>
              </a:spcAft>
            </a:pPr>
            <a:r>
              <a:rPr lang="en-US" sz="3200" b="1" dirty="0">
                <a:latin typeface="Arial" panose="020B0604020202020204" pitchFamily="34" charset="0"/>
                <a:cs typeface="Arial" panose="020B0604020202020204" pitchFamily="34" charset="0"/>
              </a:rPr>
              <a:t>Solve</a:t>
            </a:r>
            <a:r>
              <a:rPr lang="en-US" sz="3200" dirty="0">
                <a:latin typeface="Arial" panose="020B0604020202020204" pitchFamily="34" charset="0"/>
                <a:cs typeface="Arial" panose="020B0604020202020204" pitchFamily="34" charset="0"/>
              </a:rPr>
              <a:t>: Carry out the work in two phases:</a:t>
            </a:r>
          </a:p>
          <a:p>
            <a:pPr marL="361950" indent="-361950">
              <a:lnSpc>
                <a:spcPct val="120000"/>
              </a:lnSpc>
              <a:spcBef>
                <a:spcPts val="0"/>
              </a:spcBef>
              <a:spcAft>
                <a:spcPts val="600"/>
              </a:spcAft>
              <a:buNone/>
            </a:pPr>
            <a:r>
              <a:rPr lang="en-US" sz="3200" dirty="0">
                <a:latin typeface="Arial" panose="020B0604020202020204" pitchFamily="34" charset="0"/>
                <a:cs typeface="Arial" panose="020B0604020202020204" pitchFamily="34" charset="0"/>
              </a:rPr>
              <a:t>	1. Check the conditions for the interval that you plan to use.</a:t>
            </a:r>
          </a:p>
          <a:p>
            <a:pPr marL="361950" indent="-361950">
              <a:lnSpc>
                <a:spcPct val="120000"/>
              </a:lnSpc>
              <a:spcBef>
                <a:spcPts val="0"/>
              </a:spcBef>
              <a:spcAft>
                <a:spcPts val="600"/>
              </a:spcAft>
              <a:buNone/>
            </a:pPr>
            <a:r>
              <a:rPr lang="en-US" sz="3200" dirty="0">
                <a:latin typeface="Arial" panose="020B0604020202020204" pitchFamily="34" charset="0"/>
                <a:cs typeface="Arial" panose="020B0604020202020204" pitchFamily="34" charset="0"/>
              </a:rPr>
              <a:t>	2. Calculate the confidence interval.</a:t>
            </a:r>
          </a:p>
          <a:p>
            <a:pPr marL="361950" indent="-361950">
              <a:lnSpc>
                <a:spcPct val="120000"/>
              </a:lnSpc>
              <a:spcBef>
                <a:spcPts val="0"/>
              </a:spcBef>
              <a:spcAft>
                <a:spcPts val="600"/>
              </a:spcAft>
            </a:pPr>
            <a:r>
              <a:rPr lang="en-US" sz="3200" b="1" dirty="0">
                <a:latin typeface="Arial" panose="020B0604020202020204" pitchFamily="34" charset="0"/>
                <a:cs typeface="Arial" panose="020B0604020202020204" pitchFamily="34" charset="0"/>
              </a:rPr>
              <a:t>Conclude</a:t>
            </a:r>
            <a:r>
              <a:rPr lang="en-US" sz="3200" dirty="0">
                <a:latin typeface="Arial" panose="020B0604020202020204" pitchFamily="34" charset="0"/>
                <a:cs typeface="Arial" panose="020B0604020202020204" pitchFamily="34" charset="0"/>
              </a:rPr>
              <a:t>: Return to the practical question to describe your results in this setting.</a:t>
            </a:r>
          </a:p>
        </p:txBody>
      </p:sp>
      <p:cxnSp>
        <p:nvCxnSpPr>
          <p:cNvPr id="5" name="Straight Connector 4">
            <a:extLst>
              <a:ext uri="{FF2B5EF4-FFF2-40B4-BE49-F238E27FC236}">
                <a16:creationId xmlns:a16="http://schemas.microsoft.com/office/drawing/2014/main" id="{73E3B819-7643-C842-A90B-AAEFFFAC0D45}"/>
              </a:ext>
            </a:extLst>
          </p:cNvPr>
          <p:cNvCxnSpPr/>
          <p:nvPr/>
        </p:nvCxnSpPr>
        <p:spPr>
          <a:xfrm>
            <a:off x="457200" y="229688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BDE652E-0172-8447-826B-1D0856B9C66B}"/>
              </a:ext>
            </a:extLst>
          </p:cNvPr>
          <p:cNvCxnSpPr/>
          <p:nvPr/>
        </p:nvCxnSpPr>
        <p:spPr>
          <a:xfrm>
            <a:off x="457200" y="6555377"/>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3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5889" y="138705"/>
            <a:ext cx="7454947" cy="1219200"/>
          </a:xfrm>
        </p:spPr>
        <p:txBody>
          <a:bodyPr/>
          <a:lstStyle/>
          <a:p>
            <a:pPr eaLnBrk="1" hangingPunct="1">
              <a:lnSpc>
                <a:spcPct val="90000"/>
              </a:lnSpc>
            </a:pPr>
            <a:r>
              <a:rPr lang="en-US" altLang="en-US" sz="3600" dirty="0">
                <a:latin typeface="Gill Sans" charset="0"/>
                <a:ea typeface="ＭＳ Ｐゴシック" pitchFamily="34" charset="-128"/>
              </a:rPr>
              <a:t>How confidence intervals behave</a:t>
            </a:r>
            <a:endParaRPr lang="en-US" altLang="en-US" sz="2400" dirty="0">
              <a:solidFill>
                <a:srgbClr val="33CCFF"/>
              </a:solidFill>
              <a:latin typeface="Gill Sans" charset="0"/>
              <a:ea typeface="ＭＳ Ｐゴシック" pitchFamily="34" charset="-128"/>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81417" y="1435558"/>
                <a:ext cx="8320199" cy="5182519"/>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1950" indent="-361950" defTabSz="914400" fontAlgn="auto">
                  <a:lnSpc>
                    <a:spcPct val="120000"/>
                  </a:lnSpc>
                  <a:spcBef>
                    <a:spcPts val="0"/>
                  </a:spcBef>
                  <a:spcAft>
                    <a:spcPts val="600"/>
                  </a:spcAft>
                </a:pPr>
                <a:r>
                  <a:rPr lang="en-US" sz="3200" dirty="0">
                    <a:latin typeface="Arial" panose="020B0604020202020204" pitchFamily="34" charset="0"/>
                    <a:cs typeface="Arial" panose="020B0604020202020204" pitchFamily="34" charset="0"/>
                  </a:rPr>
                  <a:t>We would like high confidence and a small margin of error; high confidence suggests our method almost always gives correct answers; and a small margin of error suggests we have pinned down the parameter precisely.</a:t>
                </a:r>
              </a:p>
              <a:p>
                <a:pPr marL="0" indent="0" defTabSz="914400" fontAlgn="auto">
                  <a:lnSpc>
                    <a:spcPct val="120000"/>
                  </a:lnSpc>
                  <a:spcBef>
                    <a:spcPts val="1200"/>
                  </a:spcBef>
                  <a:spcAft>
                    <a:spcPts val="1200"/>
                  </a:spcAft>
                  <a:buNone/>
                </a:pPr>
                <a:r>
                  <a:rPr lang="en-US" sz="3200" b="1" dirty="0">
                    <a:latin typeface="Arial" panose="020B0604020202020204" pitchFamily="34" charset="0"/>
                    <a:cs typeface="Arial" panose="020B0604020202020204" pitchFamily="34" charset="0"/>
                  </a:rPr>
                  <a:t>How do we get a small margin of error?</a:t>
                </a:r>
              </a:p>
              <a:p>
                <a:pPr marL="361950" indent="-361950" defTabSz="914400" fontAlgn="auto">
                  <a:lnSpc>
                    <a:spcPct val="120000"/>
                  </a:lnSpc>
                  <a:spcBef>
                    <a:spcPts val="0"/>
                  </a:spcBef>
                  <a:spcAft>
                    <a:spcPts val="0"/>
                  </a:spcAft>
                </a:pPr>
                <a:r>
                  <a:rPr lang="en-US" sz="3200" dirty="0">
                    <a:latin typeface="Arial" panose="020B0604020202020204" pitchFamily="34" charset="0"/>
                    <a:cs typeface="Arial" panose="020B0604020202020204" pitchFamily="34" charset="0"/>
                  </a:rPr>
                  <a:t>The margin of error for the </a:t>
                </a:r>
                <a:r>
                  <a:rPr lang="en-US" sz="3200" i="1" dirty="0">
                    <a:latin typeface="Arial" panose="020B0604020202020204" pitchFamily="34" charset="0"/>
                    <a:cs typeface="Arial" panose="020B0604020202020204" pitchFamily="34" charset="0"/>
                  </a:rPr>
                  <a:t>z</a:t>
                </a:r>
                <a:r>
                  <a:rPr lang="en-US" sz="3200" dirty="0">
                    <a:latin typeface="Arial" panose="020B0604020202020204" pitchFamily="34" charset="0"/>
                    <a:cs typeface="Arial" panose="020B0604020202020204" pitchFamily="34" charset="0"/>
                  </a:rPr>
                  <a:t> confidence interval for </a:t>
                </a:r>
                <a:r>
                  <a:rPr lang="en-US" sz="3200" dirty="0">
                    <a:latin typeface="Cambria Math" panose="02040503050406030204" pitchFamily="18" charset="0"/>
                    <a:ea typeface="Cambria Math" panose="02040503050406030204" pitchFamily="18" charset="0"/>
                    <a:cs typeface="Arial" panose="020B0604020202020204" pitchFamily="34" charset="0"/>
                  </a:rPr>
                  <a:t>𝜇  </a:t>
                </a:r>
                <a:r>
                  <a:rPr lang="en-US" sz="3200" dirty="0">
                    <a:latin typeface="Arial" panose="020B0604020202020204" pitchFamily="34" charset="0"/>
                    <a:cs typeface="Arial" panose="020B0604020202020204" pitchFamily="34" charset="0"/>
                  </a:rPr>
                  <a:t>is </a:t>
                </a:r>
                <a14:m>
                  <m:oMath xmlns:m="http://schemas.openxmlformats.org/officeDocument/2006/math">
                    <m:sSup>
                      <m:sSupPr>
                        <m:ctrlPr>
                          <a:rPr lang="en-US" sz="3200" i="1">
                            <a:latin typeface="Cambria Math" panose="02040503050406030204" pitchFamily="18" charset="0"/>
                            <a:cs typeface="Arial" panose="020B0604020202020204" pitchFamily="34" charset="0"/>
                          </a:rPr>
                        </m:ctrlPr>
                      </m:sSupPr>
                      <m:e>
                        <m:r>
                          <a:rPr lang="en-US" sz="3200" i="1">
                            <a:latin typeface="Cambria Math"/>
                            <a:cs typeface="Arial" panose="020B0604020202020204" pitchFamily="34" charset="0"/>
                          </a:rPr>
                          <m:t>𝑧</m:t>
                        </m:r>
                      </m:e>
                      <m:sup>
                        <m:r>
                          <a:rPr lang="en-US" sz="3200" i="1">
                            <a:latin typeface="Cambria Math"/>
                            <a:cs typeface="Arial" panose="020B0604020202020204" pitchFamily="34" charset="0"/>
                          </a:rPr>
                          <m:t>∗</m:t>
                        </m:r>
                      </m:sup>
                    </m:sSup>
                    <m:f>
                      <m:fPr>
                        <m:ctrlPr>
                          <a:rPr lang="en-US" sz="3200" i="1">
                            <a:latin typeface="Cambria Math" panose="02040503050406030204" pitchFamily="18" charset="0"/>
                            <a:cs typeface="Arial" panose="020B0604020202020204" pitchFamily="34" charset="0"/>
                          </a:rPr>
                        </m:ctrlPr>
                      </m:fPr>
                      <m:num>
                        <m:r>
                          <a:rPr lang="en-US" sz="3200" i="1">
                            <a:latin typeface="Cambria Math"/>
                            <a:ea typeface="Cambria Math"/>
                            <a:cs typeface="Arial" panose="020B0604020202020204" pitchFamily="34" charset="0"/>
                          </a:rPr>
                          <m:t>𝜎</m:t>
                        </m:r>
                      </m:num>
                      <m:den>
                        <m:rad>
                          <m:radPr>
                            <m:degHide m:val="on"/>
                            <m:ctrlPr>
                              <a:rPr lang="en-US" sz="3200" i="1">
                                <a:latin typeface="Cambria Math" panose="02040503050406030204" pitchFamily="18" charset="0"/>
                                <a:cs typeface="Arial" panose="020B0604020202020204" pitchFamily="34" charset="0"/>
                              </a:rPr>
                            </m:ctrlPr>
                          </m:radPr>
                          <m:deg/>
                          <m:e>
                            <m:r>
                              <a:rPr lang="en-US" sz="3200" i="1">
                                <a:latin typeface="Cambria Math"/>
                                <a:cs typeface="Arial" panose="020B0604020202020204" pitchFamily="34" charset="0"/>
                              </a:rPr>
                              <m:t>𝑛</m:t>
                            </m:r>
                          </m:e>
                        </m:rad>
                      </m:den>
                    </m:f>
                  </m:oMath>
                </a14:m>
                <a:r>
                  <a:rPr lang="en-US" sz="3200" dirty="0">
                    <a:latin typeface="Arial" panose="020B0604020202020204" pitchFamily="34" charset="0"/>
                    <a:cs typeface="Arial" panose="020B0604020202020204" pitchFamily="34" charset="0"/>
                  </a:rPr>
                  <a:t> .</a:t>
                </a:r>
              </a:p>
              <a:p>
                <a:pPr marL="361950" indent="-361950" defTabSz="914400" fontAlgn="auto">
                  <a:lnSpc>
                    <a:spcPct val="120000"/>
                  </a:lnSpc>
                  <a:spcBef>
                    <a:spcPts val="0"/>
                  </a:spcBef>
                  <a:spcAft>
                    <a:spcPts val="600"/>
                  </a:spcAft>
                </a:pPr>
                <a:r>
                  <a:rPr lang="en-US" sz="3200" dirty="0">
                    <a:latin typeface="Arial" panose="020B0604020202020204" pitchFamily="34" charset="0"/>
                    <a:cs typeface="Arial" panose="020B0604020202020204" pitchFamily="34" charset="0"/>
                  </a:rPr>
                  <a:t>The margin of error gets smaller when</a:t>
                </a:r>
              </a:p>
              <a:p>
                <a:pPr lvl="1" defTabSz="914400" fontAlgn="auto">
                  <a:lnSpc>
                    <a:spcPct val="120000"/>
                  </a:lnSpc>
                  <a:spcBef>
                    <a:spcPts val="0"/>
                  </a:spcBef>
                  <a:spcAft>
                    <a:spcPts val="600"/>
                  </a:spcAft>
                  <a:tabLst>
                    <a:tab pos="361950" algn="l"/>
                  </a:tabLst>
                </a:pPr>
                <a:r>
                  <a:rPr lang="en-US" sz="3000" dirty="0">
                    <a:latin typeface="Arial" panose="020B0604020202020204" pitchFamily="34" charset="0"/>
                    <a:cs typeface="Arial" panose="020B0604020202020204" pitchFamily="34" charset="0"/>
                  </a:rPr>
                  <a:t>z* gets smaller (the same as a lower confidence level 𝐶).</a:t>
                </a:r>
              </a:p>
              <a:p>
                <a:pPr lvl="1" defTabSz="914400" fontAlgn="auto">
                  <a:lnSpc>
                    <a:spcPct val="120000"/>
                  </a:lnSpc>
                  <a:spcBef>
                    <a:spcPts val="0"/>
                  </a:spcBef>
                  <a:spcAft>
                    <a:spcPts val="600"/>
                  </a:spcAft>
                  <a:tabLst>
                    <a:tab pos="361950" algn="l"/>
                  </a:tabLst>
                </a:pPr>
                <a:r>
                  <a:rPr lang="en-US" sz="3000" dirty="0">
                    <a:latin typeface="Cambria Math" panose="02040503050406030204" pitchFamily="18" charset="0"/>
                    <a:ea typeface="Cambria Math" panose="02040503050406030204" pitchFamily="18" charset="0"/>
                    <a:cs typeface="Arial" panose="020B0604020202020204" pitchFamily="34" charset="0"/>
                  </a:rPr>
                  <a:t>𝜎 </a:t>
                </a:r>
                <a:r>
                  <a:rPr lang="en-US" sz="3000" dirty="0">
                    <a:latin typeface="Arial" panose="020B0604020202020204" pitchFamily="34" charset="0"/>
                    <a:cs typeface="Arial" panose="020B0604020202020204" pitchFamily="34" charset="0"/>
                  </a:rPr>
                  <a:t>is smaller—it is easier to pin down </a:t>
                </a:r>
                <a14:m>
                  <m:oMath xmlns:m="http://schemas.openxmlformats.org/officeDocument/2006/math">
                    <m:r>
                      <a:rPr lang="en-US" sz="3000" i="1" smtClean="0">
                        <a:latin typeface="Cambria Math" panose="02040503050406030204" pitchFamily="18" charset="0"/>
                        <a:ea typeface="Cambria Math" panose="02040503050406030204" pitchFamily="18" charset="0"/>
                        <a:cs typeface="Arial" panose="020B0604020202020204" pitchFamily="34" charset="0"/>
                      </a:rPr>
                      <m:t>𝜇</m:t>
                    </m:r>
                  </m:oMath>
                </a14:m>
                <a:r>
                  <a:rPr lang="en-US" sz="3000" dirty="0">
                    <a:latin typeface="Arial" panose="020B0604020202020204" pitchFamily="34" charset="0"/>
                    <a:cs typeface="Arial" panose="020B0604020202020204" pitchFamily="34" charset="0"/>
                  </a:rPr>
                  <a:t> when 𝜎 is smaller.</a:t>
                </a:r>
              </a:p>
              <a:p>
                <a:pPr lvl="1" defTabSz="914400" fontAlgn="auto">
                  <a:lnSpc>
                    <a:spcPct val="120000"/>
                  </a:lnSpc>
                  <a:spcBef>
                    <a:spcPts val="0"/>
                  </a:spcBef>
                  <a:spcAft>
                    <a:spcPts val="600"/>
                  </a:spcAft>
                  <a:tabLst>
                    <a:tab pos="361950" algn="l"/>
                  </a:tabLst>
                </a:pPr>
                <a:r>
                  <a:rPr lang="en-US" sz="3000" i="1" dirty="0">
                    <a:latin typeface="Arial" panose="020B0604020202020204" pitchFamily="34" charset="0"/>
                    <a:cs typeface="Arial" panose="020B0604020202020204" pitchFamily="34" charset="0"/>
                  </a:rPr>
                  <a:t>n</a:t>
                </a:r>
                <a:r>
                  <a:rPr lang="en-US" sz="3000" dirty="0">
                    <a:latin typeface="Arial" panose="020B0604020202020204" pitchFamily="34" charset="0"/>
                    <a:cs typeface="Arial" panose="020B0604020202020204" pitchFamily="34" charset="0"/>
                  </a:rPr>
                  <a:t> gets larger—because 𝑛 is under the square root sign, we must take four times as many observations to cut the margin of error in half.</a:t>
                </a:r>
              </a:p>
            </p:txBody>
          </p:sp>
        </mc:Choice>
        <mc:Fallback xmlns="">
          <p:sp>
            <p:nvSpPr>
              <p:cNvPr id="4" name="Rectangle 3"/>
              <p:cNvSpPr txBox="1">
                <a:spLocks noRot="1" noChangeAspect="1" noMove="1" noResize="1" noEditPoints="1" noAdjustHandles="1" noChangeArrowheads="1" noChangeShapeType="1" noTextEdit="1"/>
              </p:cNvSpPr>
              <p:nvPr/>
            </p:nvSpPr>
            <p:spPr>
              <a:xfrm>
                <a:off x="81417" y="1435558"/>
                <a:ext cx="8320199" cy="5182519"/>
              </a:xfrm>
              <a:prstGeom prst="rect">
                <a:avLst/>
              </a:prstGeom>
              <a:blipFill>
                <a:blip r:embed="rId2"/>
                <a:stretch>
                  <a:fillRect l="-915" t="-732" r="-762"/>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A812-A498-EE44-AA59-D67A6797798A}"/>
              </a:ext>
            </a:extLst>
          </p:cNvPr>
          <p:cNvSpPr>
            <a:spLocks noGrp="1"/>
          </p:cNvSpPr>
          <p:nvPr>
            <p:ph type="title"/>
          </p:nvPr>
        </p:nvSpPr>
        <p:spPr>
          <a:xfrm>
            <a:off x="457200" y="788746"/>
            <a:ext cx="8229600" cy="1143000"/>
          </a:xfrm>
        </p:spPr>
        <p:txBody>
          <a:bodyPr>
            <a:normAutofit fontScale="90000"/>
          </a:bodyPr>
          <a:lstStyle/>
          <a:p>
            <a:r>
              <a:rPr lang="en-US" dirty="0"/>
              <a:t>Example from Ch. 12 – statistical significance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65054-7035-614D-8D29-E3C902A7B651}"/>
                  </a:ext>
                </a:extLst>
              </p:cNvPr>
              <p:cNvSpPr>
                <a:spLocks noGrp="1"/>
              </p:cNvSpPr>
              <p:nvPr>
                <p:ph idx="1"/>
              </p:nvPr>
            </p:nvSpPr>
            <p:spPr>
              <a:xfrm>
                <a:off x="457200" y="2618653"/>
                <a:ext cx="8229600" cy="4389120"/>
              </a:xfrm>
            </p:spPr>
            <p:txBody>
              <a:bodyPr/>
              <a:lstStyle/>
              <a:p>
                <a:pPr marL="0" indent="0">
                  <a:buNone/>
                </a:pPr>
                <a:r>
                  <a:rPr lang="en-US" dirty="0"/>
                  <a:t>Suppose there is a hypothesis that the true mean of a population is 40. Suppose you know that the population standard deviation is 20. </a:t>
                </a:r>
              </a:p>
              <a:p>
                <a:pPr marL="0" indent="0">
                  <a:buNone/>
                </a:pPr>
                <a:endParaRPr lang="en-US" dirty="0"/>
              </a:p>
              <a:p>
                <a:pPr marL="0" indent="0">
                  <a:buNone/>
                </a:pPr>
                <a:r>
                  <a:rPr lang="en-US" dirty="0"/>
                  <a:t>You have data from an SRS of size 50 from this population and </a:t>
                </a:r>
                <a14:m>
                  <m:oMath xmlns:m="http://schemas.openxmlformats.org/officeDocument/2006/math">
                    <m:acc>
                      <m:accPr>
                        <m:chr m:val="̅"/>
                        <m:ctrlPr>
                          <a:rPr lang="en-US" i="1" dirty="0">
                            <a:latin typeface="Cambria Math" panose="02040503050406030204" pitchFamily="18" charset="0"/>
                            <a:cs typeface="Arial" panose="020B0604020202020204" pitchFamily="34" charset="0"/>
                          </a:rPr>
                        </m:ctrlPr>
                      </m:accPr>
                      <m:e>
                        <m:r>
                          <a:rPr lang="en-US" i="1" dirty="0">
                            <a:latin typeface="Cambria Math"/>
                            <a:cs typeface="Arial" panose="020B0604020202020204" pitchFamily="34" charset="0"/>
                          </a:rPr>
                          <m:t>𝑥</m:t>
                        </m:r>
                      </m:e>
                    </m:acc>
                  </m:oMath>
                </a14:m>
                <a:r>
                  <a:rPr lang="en-US" dirty="0"/>
                  <a:t> for this sample is 49.</a:t>
                </a:r>
              </a:p>
              <a:p>
                <a:pPr marL="0" indent="0">
                  <a:buNone/>
                </a:pPr>
                <a:r>
                  <a:rPr lang="en-US" dirty="0"/>
                  <a:t>Do we have enough statistical evidence to reject the null hypothesis that the true population mean is 40?</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F265054-7035-614D-8D29-E3C902A7B651}"/>
                  </a:ext>
                </a:extLst>
              </p:cNvPr>
              <p:cNvSpPr>
                <a:spLocks noGrp="1" noRot="1" noChangeAspect="1" noMove="1" noResize="1" noEditPoints="1" noAdjustHandles="1" noChangeArrowheads="1" noChangeShapeType="1" noTextEdit="1"/>
              </p:cNvSpPr>
              <p:nvPr>
                <p:ph idx="1"/>
              </p:nvPr>
            </p:nvSpPr>
            <p:spPr>
              <a:xfrm>
                <a:off x="457200" y="2618653"/>
                <a:ext cx="8229600" cy="4389120"/>
              </a:xfrm>
              <a:blipFill>
                <a:blip r:embed="rId2"/>
                <a:stretch>
                  <a:fillRect l="-1389" t="-1445" r="-926"/>
                </a:stretch>
              </a:blipFill>
            </p:spPr>
            <p:txBody>
              <a:bodyPr/>
              <a:lstStyle/>
              <a:p>
                <a:r>
                  <a:rPr lang="en-US">
                    <a:noFill/>
                  </a:rPr>
                  <a:t> </a:t>
                </a:r>
              </a:p>
            </p:txBody>
          </p:sp>
        </mc:Fallback>
      </mc:AlternateContent>
    </p:spTree>
    <p:extLst>
      <p:ext uri="{BB962C8B-B14F-4D97-AF65-F5344CB8AC3E}">
        <p14:creationId xmlns:p14="http://schemas.microsoft.com/office/powerpoint/2010/main" val="36342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A72E1E55-8BE2-CB43-BDBF-42E8C35F626A}"/>
              </a:ext>
            </a:extLst>
          </p:cNvPr>
          <p:cNvPicPr>
            <a:picLocks noGrp="1" noChangeAspect="1"/>
          </p:cNvPicPr>
          <p:nvPr>
            <p:ph idx="1"/>
          </p:nvPr>
        </p:nvPicPr>
        <p:blipFill>
          <a:blip r:embed="rId2"/>
          <a:stretch>
            <a:fillRect/>
          </a:stretch>
        </p:blipFill>
        <p:spPr>
          <a:xfrm>
            <a:off x="172702" y="2112559"/>
            <a:ext cx="4036043" cy="4559234"/>
          </a:xfrm>
        </p:spPr>
      </p:pic>
      <p:sp>
        <p:nvSpPr>
          <p:cNvPr id="2" name="Title 1">
            <a:extLst>
              <a:ext uri="{FF2B5EF4-FFF2-40B4-BE49-F238E27FC236}">
                <a16:creationId xmlns:a16="http://schemas.microsoft.com/office/drawing/2014/main" id="{1977A812-A498-EE44-AA59-D67A6797798A}"/>
              </a:ext>
            </a:extLst>
          </p:cNvPr>
          <p:cNvSpPr>
            <a:spLocks noGrp="1"/>
          </p:cNvSpPr>
          <p:nvPr>
            <p:ph type="title"/>
          </p:nvPr>
        </p:nvSpPr>
        <p:spPr>
          <a:xfrm>
            <a:off x="457200" y="315781"/>
            <a:ext cx="8229600" cy="1143000"/>
          </a:xfrm>
        </p:spPr>
        <p:txBody>
          <a:bodyPr>
            <a:normAutofit fontScale="90000"/>
          </a:bodyPr>
          <a:lstStyle/>
          <a:p>
            <a:r>
              <a:rPr lang="en-US" dirty="0"/>
              <a:t>Example – statistical significance </a:t>
            </a:r>
          </a:p>
        </p:txBody>
      </p:sp>
      <p:cxnSp>
        <p:nvCxnSpPr>
          <p:cNvPr id="9" name="Straight Arrow Connector 8">
            <a:extLst>
              <a:ext uri="{FF2B5EF4-FFF2-40B4-BE49-F238E27FC236}">
                <a16:creationId xmlns:a16="http://schemas.microsoft.com/office/drawing/2014/main" id="{99992978-383C-8A4C-8871-65DD066BDF04}"/>
              </a:ext>
            </a:extLst>
          </p:cNvPr>
          <p:cNvCxnSpPr>
            <a:cxnSpLocks/>
          </p:cNvCxnSpPr>
          <p:nvPr/>
        </p:nvCxnSpPr>
        <p:spPr>
          <a:xfrm flipV="1">
            <a:off x="2592888" y="2112559"/>
            <a:ext cx="1014609" cy="881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45466-54AF-EF4B-8049-3DCEE0864A3E}"/>
              </a:ext>
            </a:extLst>
          </p:cNvPr>
          <p:cNvSpPr txBox="1"/>
          <p:nvPr/>
        </p:nvSpPr>
        <p:spPr>
          <a:xfrm>
            <a:off x="2921226" y="1500554"/>
            <a:ext cx="6050072" cy="646331"/>
          </a:xfrm>
          <a:prstGeom prst="rect">
            <a:avLst/>
          </a:prstGeom>
          <a:noFill/>
        </p:spPr>
        <p:txBody>
          <a:bodyPr wrap="square" rtlCol="0">
            <a:spAutoFit/>
          </a:bodyPr>
          <a:lstStyle/>
          <a:p>
            <a:r>
              <a:rPr lang="en-US" dirty="0"/>
              <a:t>Mean sampling distribution under the hypothesis that the true population mean is 40 </a:t>
            </a:r>
            <a:r>
              <a:rPr lang="en-US" dirty="0">
                <a:sym typeface="Wingdings" pitchFamily="2" charset="2"/>
              </a:rPr>
              <a:t></a:t>
            </a:r>
            <a:r>
              <a:rPr lang="en-US" dirty="0"/>
              <a:t> Normal(40, 20/sqrt(50))</a:t>
            </a:r>
          </a:p>
        </p:txBody>
      </p:sp>
      <p:cxnSp>
        <p:nvCxnSpPr>
          <p:cNvPr id="15" name="Straight Arrow Connector 14">
            <a:extLst>
              <a:ext uri="{FF2B5EF4-FFF2-40B4-BE49-F238E27FC236}">
                <a16:creationId xmlns:a16="http://schemas.microsoft.com/office/drawing/2014/main" id="{287F19FE-5F2A-B649-A504-9BD70A542A5A}"/>
              </a:ext>
            </a:extLst>
          </p:cNvPr>
          <p:cNvCxnSpPr>
            <a:cxnSpLocks/>
          </p:cNvCxnSpPr>
          <p:nvPr/>
        </p:nvCxnSpPr>
        <p:spPr>
          <a:xfrm flipH="1">
            <a:off x="3607497" y="3817520"/>
            <a:ext cx="930059" cy="980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A6E6938-EF25-EB40-8020-E8779818F317}"/>
              </a:ext>
            </a:extLst>
          </p:cNvPr>
          <p:cNvSpPr txBox="1"/>
          <p:nvPr/>
        </p:nvSpPr>
        <p:spPr>
          <a:xfrm>
            <a:off x="4118236" y="3217356"/>
            <a:ext cx="4568564" cy="1200329"/>
          </a:xfrm>
          <a:prstGeom prst="rect">
            <a:avLst/>
          </a:prstGeom>
          <a:noFill/>
        </p:spPr>
        <p:txBody>
          <a:bodyPr wrap="square" rtlCol="0">
            <a:spAutoFit/>
          </a:bodyPr>
          <a:lstStyle/>
          <a:p>
            <a:r>
              <a:rPr lang="en-US" dirty="0"/>
              <a:t>An observed sample mean of 49 seems to be unusual if the hypothesis was true.</a:t>
            </a:r>
          </a:p>
          <a:p>
            <a:endParaRPr lang="en-US" dirty="0"/>
          </a:p>
          <a:p>
            <a:endParaRPr lang="en-US" dirty="0"/>
          </a:p>
        </p:txBody>
      </p:sp>
      <p:cxnSp>
        <p:nvCxnSpPr>
          <p:cNvPr id="30" name="Straight Connector 29">
            <a:extLst>
              <a:ext uri="{FF2B5EF4-FFF2-40B4-BE49-F238E27FC236}">
                <a16:creationId xmlns:a16="http://schemas.microsoft.com/office/drawing/2014/main" id="{4BD3B626-715F-884C-9283-AADBDF7BA47A}"/>
              </a:ext>
            </a:extLst>
          </p:cNvPr>
          <p:cNvCxnSpPr/>
          <p:nvPr/>
        </p:nvCxnSpPr>
        <p:spPr>
          <a:xfrm>
            <a:off x="7252570" y="2112559"/>
            <a:ext cx="1027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FE2DDC-604E-9E43-B4EA-848D7680AADE}"/>
              </a:ext>
            </a:extLst>
          </p:cNvPr>
          <p:cNvCxnSpPr/>
          <p:nvPr/>
        </p:nvCxnSpPr>
        <p:spPr>
          <a:xfrm>
            <a:off x="7615825" y="2146885"/>
            <a:ext cx="0" cy="22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B33F430-EF45-F54A-8A33-17A75875FB51}"/>
              </a:ext>
            </a:extLst>
          </p:cNvPr>
          <p:cNvSpPr txBox="1"/>
          <p:nvPr/>
        </p:nvSpPr>
        <p:spPr>
          <a:xfrm>
            <a:off x="5630456" y="2305617"/>
            <a:ext cx="3355342" cy="307777"/>
          </a:xfrm>
          <a:prstGeom prst="rect">
            <a:avLst/>
          </a:prstGeom>
          <a:noFill/>
        </p:spPr>
        <p:txBody>
          <a:bodyPr wrap="none" rtlCol="0">
            <a:spAutoFit/>
          </a:bodyPr>
          <a:lstStyle/>
          <a:p>
            <a:r>
              <a:rPr lang="en-US" sz="1400" i="1" dirty="0"/>
              <a:t>We know this, not part of the hypothesis</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3253A2E-4813-9A45-9735-13D4C7589A30}"/>
                  </a:ext>
                </a:extLst>
              </p:cNvPr>
              <p:cNvSpPr txBox="1"/>
              <p:nvPr/>
            </p:nvSpPr>
            <p:spPr>
              <a:xfrm>
                <a:off x="4001526" y="4417685"/>
                <a:ext cx="4930965" cy="830997"/>
              </a:xfrm>
              <a:prstGeom prst="rect">
                <a:avLst/>
              </a:prstGeom>
              <a:noFill/>
            </p:spPr>
            <p:txBody>
              <a:bodyPr wrap="none" rtlCol="0">
                <a:spAutoFit/>
              </a:bodyPr>
              <a:lstStyle/>
              <a:p>
                <a:pPr algn="ctr"/>
                <a:r>
                  <a:rPr lang="en-US" sz="1600" dirty="0"/>
                  <a:t>What is </a:t>
                </a:r>
                <a:r>
                  <a:rPr lang="en-US" sz="1600" i="1" dirty="0"/>
                  <a:t>P</a:t>
                </a:r>
                <a:r>
                  <a:rPr lang="en-US" sz="1600" dirty="0"/>
                  <a:t>(</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a:cs typeface="Arial" panose="020B0604020202020204" pitchFamily="34" charset="0"/>
                          </a:rPr>
                          <m:t>𝑥</m:t>
                        </m:r>
                      </m:e>
                    </m:acc>
                  </m:oMath>
                </a14:m>
                <a:r>
                  <a:rPr lang="en-US" sz="1600" dirty="0"/>
                  <a:t> &gt; 49 under the hypothesis that </a:t>
                </a:r>
                <a:r>
                  <a:rPr lang="en-US" altLang="en-US" sz="1600" dirty="0">
                    <a:solidFill>
                      <a:srgbClr val="000000"/>
                    </a:solidFill>
                    <a:latin typeface="Cambria Math" panose="02040503050406030204" pitchFamily="18" charset="0"/>
                    <a:ea typeface="Cambria Math" panose="02040503050406030204" pitchFamily="18" charset="0"/>
                  </a:rPr>
                  <a:t>𝜇 = 40)?</a:t>
                </a:r>
              </a:p>
              <a:p>
                <a:pPr algn="ctr"/>
                <a:r>
                  <a:rPr lang="en-US" sz="1600" dirty="0">
                    <a:solidFill>
                      <a:srgbClr val="000000"/>
                    </a:solidFill>
                    <a:ea typeface="Cambria Math" panose="02040503050406030204" pitchFamily="18" charset="0"/>
                    <a:cs typeface="Arial" panose="020B0604020202020204" pitchFamily="34" charset="0"/>
                  </a:rPr>
                  <a:t>Z =(49 </a:t>
                </a:r>
                <a:r>
                  <a:rPr lang="en-US" sz="1600" dirty="0">
                    <a:cs typeface="Arial" panose="020B0604020202020204" pitchFamily="34" charset="0"/>
                  </a:rPr>
                  <a:t>- 40)/20/sqrt(50) = 3.181981</a:t>
                </a:r>
              </a:p>
              <a:p>
                <a:pPr algn="ctr"/>
                <a:r>
                  <a:rPr lang="en-US" sz="1600" i="1" dirty="0">
                    <a:cs typeface="Arial" panose="020B0604020202020204" pitchFamily="34" charset="0"/>
                  </a:rPr>
                  <a:t>P</a:t>
                </a:r>
                <a:r>
                  <a:rPr lang="en-US" sz="1600" dirty="0">
                    <a:cs typeface="Arial" panose="020B0604020202020204" pitchFamily="34" charset="0"/>
                  </a:rPr>
                  <a:t>(Z &gt; 3.181981) = 0.0007</a:t>
                </a:r>
              </a:p>
            </p:txBody>
          </p:sp>
        </mc:Choice>
        <mc:Fallback xmlns="">
          <p:sp>
            <p:nvSpPr>
              <p:cNvPr id="37" name="TextBox 36">
                <a:extLst>
                  <a:ext uri="{FF2B5EF4-FFF2-40B4-BE49-F238E27FC236}">
                    <a16:creationId xmlns:a16="http://schemas.microsoft.com/office/drawing/2014/main" id="{A3253A2E-4813-9A45-9735-13D4C7589A30}"/>
                  </a:ext>
                </a:extLst>
              </p:cNvPr>
              <p:cNvSpPr txBox="1">
                <a:spLocks noRot="1" noChangeAspect="1" noMove="1" noResize="1" noEditPoints="1" noAdjustHandles="1" noChangeArrowheads="1" noChangeShapeType="1" noTextEdit="1"/>
              </p:cNvSpPr>
              <p:nvPr/>
            </p:nvSpPr>
            <p:spPr>
              <a:xfrm>
                <a:off x="4001526" y="4417685"/>
                <a:ext cx="4930965" cy="830997"/>
              </a:xfrm>
              <a:prstGeom prst="rect">
                <a:avLst/>
              </a:prstGeom>
              <a:blipFill>
                <a:blip r:embed="rId3"/>
                <a:stretch>
                  <a:fillRect t="-4545" b="-909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CEFACF2D-B5F5-2F46-AE1F-051199693A5F}"/>
              </a:ext>
            </a:extLst>
          </p:cNvPr>
          <p:cNvSpPr txBox="1"/>
          <p:nvPr/>
        </p:nvSpPr>
        <p:spPr>
          <a:xfrm>
            <a:off x="4363926" y="5017849"/>
            <a:ext cx="4780073" cy="1754326"/>
          </a:xfrm>
          <a:prstGeom prst="rect">
            <a:avLst/>
          </a:prstGeom>
          <a:noFill/>
        </p:spPr>
        <p:txBody>
          <a:bodyPr wrap="square" rtlCol="0">
            <a:spAutoFit/>
          </a:bodyPr>
          <a:lstStyle/>
          <a:p>
            <a:endParaRPr lang="en-US" dirty="0"/>
          </a:p>
          <a:p>
            <a:r>
              <a:rPr lang="en-US" dirty="0">
                <a:sym typeface="Wingdings" pitchFamily="2" charset="2"/>
              </a:rPr>
              <a:t> </a:t>
            </a:r>
            <a:r>
              <a:rPr lang="en-US" dirty="0">
                <a:cs typeface="Arial" panose="020B0604020202020204" pitchFamily="34" charset="0"/>
                <a:sym typeface="Wingdings" pitchFamily="2" charset="2"/>
              </a:rPr>
              <a:t>We do have enough evidence to reject the hypothesis that the population mean, </a:t>
            </a:r>
            <a:r>
              <a:rPr lang="en-US" altLang="en-US" dirty="0">
                <a:solidFill>
                  <a:srgbClr val="000000"/>
                </a:solidFill>
                <a:ea typeface="Cambria Math" panose="02040503050406030204" pitchFamily="18" charset="0"/>
                <a:cs typeface="Arial" panose="020B0604020202020204" pitchFamily="34" charset="0"/>
              </a:rPr>
              <a:t>𝜇, is 40. In other words, the observed difference in means is </a:t>
            </a:r>
            <a:r>
              <a:rPr lang="en-US" b="1" dirty="0">
                <a:cs typeface="Arial" panose="020B0604020202020204" pitchFamily="34" charset="0"/>
              </a:rPr>
              <a:t>statistically significant</a:t>
            </a:r>
            <a:r>
              <a:rPr lang="en-US" dirty="0">
                <a:cs typeface="Arial" panose="020B0604020202020204" pitchFamily="34" charset="0"/>
              </a:rPr>
              <a:t>.</a:t>
            </a:r>
          </a:p>
          <a:p>
            <a:endParaRPr lang="en-US" dirty="0"/>
          </a:p>
        </p:txBody>
      </p:sp>
    </p:spTree>
    <p:extLst>
      <p:ext uri="{BB962C8B-B14F-4D97-AF65-F5344CB8AC3E}">
        <p14:creationId xmlns:p14="http://schemas.microsoft.com/office/powerpoint/2010/main" val="242512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A812-A498-EE44-AA59-D67A6797798A}"/>
              </a:ext>
            </a:extLst>
          </p:cNvPr>
          <p:cNvSpPr>
            <a:spLocks noGrp="1"/>
          </p:cNvSpPr>
          <p:nvPr>
            <p:ph type="title"/>
          </p:nvPr>
        </p:nvSpPr>
        <p:spPr>
          <a:xfrm>
            <a:off x="457200" y="315781"/>
            <a:ext cx="8229600" cy="1143000"/>
          </a:xfrm>
        </p:spPr>
        <p:txBody>
          <a:bodyPr>
            <a:normAutofit fontScale="90000"/>
          </a:bodyPr>
          <a:lstStyle/>
          <a:p>
            <a:r>
              <a:rPr lang="en-US" dirty="0"/>
              <a:t>Example – statistical significance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2745466-54AF-EF4B-8049-3DCEE0864A3E}"/>
                  </a:ext>
                </a:extLst>
              </p:cNvPr>
              <p:cNvSpPr txBox="1"/>
              <p:nvPr/>
            </p:nvSpPr>
            <p:spPr>
              <a:xfrm>
                <a:off x="178676" y="2121911"/>
                <a:ext cx="8786648" cy="2891176"/>
              </a:xfrm>
              <a:prstGeom prst="rect">
                <a:avLst/>
              </a:prstGeom>
              <a:noFill/>
            </p:spPr>
            <p:txBody>
              <a:bodyPr wrap="square" rtlCol="0">
                <a:spAutoFit/>
              </a:bodyPr>
              <a:lstStyle/>
              <a:p>
                <a:pPr marL="285750" indent="-285750">
                  <a:buFont typeface="Arial" panose="020B0604020202020204" pitchFamily="34" charset="0"/>
                  <a:buChar char="•"/>
                </a:pPr>
                <a:r>
                  <a:rPr lang="en-US" dirty="0"/>
                  <a:t>Another to assess statistical significance is by building a confidence interval. </a:t>
                </a:r>
              </a:p>
              <a:p>
                <a:pPr marL="285750" indent="-285750">
                  <a:buFont typeface="Arial" panose="020B0604020202020204" pitchFamily="34" charset="0"/>
                  <a:buChar char="•"/>
                </a:pPr>
                <a:r>
                  <a:rPr lang="en-US" dirty="0"/>
                  <a:t>In this case, simple conditions hold, so we can build an interval of the form: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Considering a level </a:t>
                </a:r>
                <a:r>
                  <a:rPr lang="en-US" i="1" dirty="0"/>
                  <a:t>C</a:t>
                </a:r>
                <a:r>
                  <a:rPr lang="en-US" dirty="0"/>
                  <a:t> of 95%, our interval is </a:t>
                </a:r>
                <a14:m>
                  <m:oMath xmlns:m="http://schemas.openxmlformats.org/officeDocument/2006/math">
                    <m:r>
                      <a:rPr lang="en-CA" b="0" i="1" smtClean="0">
                        <a:latin typeface="Cambria Math" panose="02040503050406030204" pitchFamily="18" charset="0"/>
                      </a:rPr>
                      <m:t>49 </m:t>
                    </m:r>
                    <m:r>
                      <a:rPr lang="en-CA" b="0" i="1" smtClean="0">
                        <a:latin typeface="Cambria Math" panose="02040503050406030204" pitchFamily="18" charset="0"/>
                        <a:ea typeface="Cambria Math" panose="02040503050406030204" pitchFamily="18" charset="0"/>
                      </a:rPr>
                      <m:t>±1.96×20/</m:t>
                    </m:r>
                    <m:rad>
                      <m:radPr>
                        <m:degHide m:val="on"/>
                        <m:ctrlPr>
                          <a:rPr lang="en-CA" b="0" i="1" smtClean="0">
                            <a:latin typeface="Cambria Math" panose="02040503050406030204" pitchFamily="18" charset="0"/>
                            <a:ea typeface="Cambria Math" panose="02040503050406030204" pitchFamily="18" charset="0"/>
                          </a:rPr>
                        </m:ctrlPr>
                      </m:radPr>
                      <m:deg/>
                      <m:e>
                        <m:r>
                          <a:rPr lang="en-CA" b="0" i="1" smtClean="0">
                            <a:latin typeface="Cambria Math" panose="02040503050406030204" pitchFamily="18" charset="0"/>
                            <a:ea typeface="Cambria Math" panose="02040503050406030204" pitchFamily="18" charset="0"/>
                          </a:rPr>
                          <m:t>50</m:t>
                        </m:r>
                      </m:e>
                    </m:rad>
                  </m:oMath>
                </a14:m>
                <a:r>
                  <a:rPr lang="en-US" dirty="0"/>
                  <a:t> </a:t>
                </a:r>
                <a:r>
                  <a:rPr lang="en-US" dirty="0">
                    <a:sym typeface="Wingdings" pitchFamily="2" charset="2"/>
                  </a:rPr>
                  <a:t> (43.46, 54.54).</a:t>
                </a:r>
              </a:p>
              <a:p>
                <a:endParaRPr lang="en-US" dirty="0">
                  <a:sym typeface="Wingdings" pitchFamily="2" charset="2"/>
                </a:endParaRPr>
              </a:p>
              <a:p>
                <a:pPr marL="285750" indent="-285750">
                  <a:buFont typeface="Arial" panose="020B0604020202020204" pitchFamily="34" charset="0"/>
                  <a:buChar char="•"/>
                </a:pPr>
                <a:r>
                  <a:rPr lang="en-US" dirty="0">
                    <a:sym typeface="Wingdings" pitchFamily="2" charset="2"/>
                  </a:rPr>
                  <a:t>Because our interval does not contain 40, </a:t>
                </a:r>
                <a:r>
                  <a:rPr lang="en-US" b="1" dirty="0">
                    <a:sym typeface="Wingdings" pitchFamily="2" charset="2"/>
                  </a:rPr>
                  <a:t>we </a:t>
                </a:r>
                <a:r>
                  <a:rPr lang="en-US" b="1" dirty="0">
                    <a:cs typeface="Arial" panose="020B0604020202020204" pitchFamily="34" charset="0"/>
                    <a:sym typeface="Wingdings" pitchFamily="2" charset="2"/>
                  </a:rPr>
                  <a:t>have enough evidence to reject the hypothesis that </a:t>
                </a:r>
                <a:r>
                  <a:rPr lang="en-US" altLang="en-US" b="1" dirty="0">
                    <a:ea typeface="Cambria Math" panose="02040503050406030204" pitchFamily="18" charset="0"/>
                    <a:cs typeface="Arial" panose="020B0604020202020204" pitchFamily="34" charset="0"/>
                  </a:rPr>
                  <a:t>𝜇 = 40</a:t>
                </a:r>
                <a:r>
                  <a:rPr lang="en-US" altLang="en-US" dirty="0">
                    <a:solidFill>
                      <a:srgbClr val="000000"/>
                    </a:solidFill>
                    <a:ea typeface="Cambria Math" panose="02040503050406030204" pitchFamily="18" charset="0"/>
                    <a:cs typeface="Arial" panose="020B0604020202020204" pitchFamily="34" charset="0"/>
                  </a:rPr>
                  <a:t>. The observed difference between</a:t>
                </a:r>
                <a:r>
                  <a:rPr lang="en-US" dirty="0">
                    <a:cs typeface="Arial" panose="020B0604020202020204" pitchFamily="34" charset="0"/>
                  </a:rPr>
                  <a:t> </a:t>
                </a:r>
                <a14:m>
                  <m:oMath xmlns:m="http://schemas.openxmlformats.org/officeDocument/2006/math">
                    <m:acc>
                      <m:accPr>
                        <m:chr m:val="̅"/>
                        <m:ctrlPr>
                          <a:rPr lang="en-US" i="1" dirty="0">
                            <a:latin typeface="Cambria Math" panose="02040503050406030204" pitchFamily="18" charset="0"/>
                            <a:cs typeface="Arial" panose="020B0604020202020204" pitchFamily="34" charset="0"/>
                          </a:rPr>
                        </m:ctrlPr>
                      </m:accPr>
                      <m:e>
                        <m:r>
                          <a:rPr lang="en-US" i="1" dirty="0">
                            <a:latin typeface="Cambria Math"/>
                            <a:cs typeface="Arial" panose="020B0604020202020204" pitchFamily="34" charset="0"/>
                          </a:rPr>
                          <m:t>𝑥</m:t>
                        </m:r>
                      </m:e>
                    </m:acc>
                  </m:oMath>
                </a14:m>
                <a:r>
                  <a:rPr lang="en-US" dirty="0"/>
                  <a:t> and </a:t>
                </a:r>
                <a:r>
                  <a:rPr lang="en-US" altLang="en-US" dirty="0">
                    <a:solidFill>
                      <a:srgbClr val="000000"/>
                    </a:solidFill>
                    <a:ea typeface="Cambria Math" panose="02040503050406030204" pitchFamily="18" charset="0"/>
                    <a:cs typeface="Arial" panose="020B0604020202020204" pitchFamily="34" charset="0"/>
                  </a:rPr>
                  <a:t>𝜇 </a:t>
                </a:r>
                <a:r>
                  <a:rPr lang="en-US" altLang="en-US" b="1" dirty="0">
                    <a:ea typeface="Cambria Math" panose="02040503050406030204" pitchFamily="18" charset="0"/>
                    <a:cs typeface="Arial" panose="020B0604020202020204" pitchFamily="34" charset="0"/>
                  </a:rPr>
                  <a:t>is statistically significant. </a:t>
                </a:r>
                <a:endParaRPr lang="en-US" b="1" dirty="0"/>
              </a:p>
            </p:txBody>
          </p:sp>
        </mc:Choice>
        <mc:Fallback xmlns="">
          <p:sp>
            <p:nvSpPr>
              <p:cNvPr id="10" name="TextBox 9">
                <a:extLst>
                  <a:ext uri="{FF2B5EF4-FFF2-40B4-BE49-F238E27FC236}">
                    <a16:creationId xmlns:a16="http://schemas.microsoft.com/office/drawing/2014/main" id="{92745466-54AF-EF4B-8049-3DCEE0864A3E}"/>
                  </a:ext>
                </a:extLst>
              </p:cNvPr>
              <p:cNvSpPr txBox="1">
                <a:spLocks noRot="1" noChangeAspect="1" noMove="1" noResize="1" noEditPoints="1" noAdjustHandles="1" noChangeArrowheads="1" noChangeShapeType="1" noTextEdit="1"/>
              </p:cNvSpPr>
              <p:nvPr/>
            </p:nvSpPr>
            <p:spPr>
              <a:xfrm>
                <a:off x="178676" y="2121911"/>
                <a:ext cx="8786648" cy="2891176"/>
              </a:xfrm>
              <a:prstGeom prst="rect">
                <a:avLst/>
              </a:prstGeom>
              <a:blipFill>
                <a:blip r:embed="rId3"/>
                <a:stretch>
                  <a:fillRect l="-288" t="-877" b="-2193"/>
                </a:stretch>
              </a:blipFill>
            </p:spPr>
            <p:txBody>
              <a:bodyPr/>
              <a:lstStyle/>
              <a:p>
                <a:r>
                  <a:rPr lang="en-US">
                    <a:noFill/>
                  </a:rPr>
                  <a:t> </a:t>
                </a:r>
              </a:p>
            </p:txBody>
          </p:sp>
        </mc:Fallback>
      </mc:AlternateContent>
      <p:graphicFrame>
        <p:nvGraphicFramePr>
          <p:cNvPr id="16" name="Object 15">
            <a:extLst>
              <a:ext uri="{FF2B5EF4-FFF2-40B4-BE49-F238E27FC236}">
                <a16:creationId xmlns:a16="http://schemas.microsoft.com/office/drawing/2014/main" id="{550385B4-E036-A94E-A58D-A1C25695D4BD}"/>
              </a:ext>
            </a:extLst>
          </p:cNvPr>
          <p:cNvGraphicFramePr>
            <a:graphicFrameLocks noChangeAspect="1"/>
          </p:cNvGraphicFramePr>
          <p:nvPr>
            <p:extLst>
              <p:ext uri="{D42A27DB-BD31-4B8C-83A1-F6EECF244321}">
                <p14:modId xmlns:p14="http://schemas.microsoft.com/office/powerpoint/2010/main" val="1453265330"/>
              </p:ext>
            </p:extLst>
          </p:nvPr>
        </p:nvGraphicFramePr>
        <p:xfrm>
          <a:off x="4065563" y="2760503"/>
          <a:ext cx="1012874" cy="668497"/>
        </p:xfrm>
        <a:graphic>
          <a:graphicData uri="http://schemas.openxmlformats.org/presentationml/2006/ole">
            <mc:AlternateContent xmlns:mc="http://schemas.openxmlformats.org/markup-compatibility/2006">
              <mc:Choice xmlns:v="urn:schemas-microsoft-com:vml" Requires="v">
                <p:oleObj spid="_x0000_s2050" name="Equation" r:id="rId4" imgW="634680" imgH="419040" progId="Equation.DSMT4">
                  <p:embed/>
                </p:oleObj>
              </mc:Choice>
              <mc:Fallback>
                <p:oleObj name="Equation" r:id="rId4" imgW="634680" imgH="419040" progId="Equation.DSMT4">
                  <p:embed/>
                  <p:pic>
                    <p:nvPicPr>
                      <p:cNvPr id="16" name="Object 15">
                        <a:extLst>
                          <a:ext uri="{FF2B5EF4-FFF2-40B4-BE49-F238E27FC236}">
                            <a16:creationId xmlns:a16="http://schemas.microsoft.com/office/drawing/2014/main" id="{550385B4-E036-A94E-A58D-A1C25695D4BD}"/>
                          </a:ext>
                        </a:extLst>
                      </p:cNvPr>
                      <p:cNvPicPr/>
                      <p:nvPr/>
                    </p:nvPicPr>
                    <p:blipFill>
                      <a:blip r:embed="rId5"/>
                      <a:stretch>
                        <a:fillRect/>
                      </a:stretch>
                    </p:blipFill>
                    <p:spPr>
                      <a:xfrm>
                        <a:off x="4065563" y="2760503"/>
                        <a:ext cx="1012874" cy="668497"/>
                      </a:xfrm>
                      <a:prstGeom prst="rect">
                        <a:avLst/>
                      </a:prstGeom>
                    </p:spPr>
                  </p:pic>
                </p:oleObj>
              </mc:Fallback>
            </mc:AlternateContent>
          </a:graphicData>
        </a:graphic>
      </p:graphicFrame>
    </p:spTree>
    <p:extLst>
      <p:ext uri="{BB962C8B-B14F-4D97-AF65-F5344CB8AC3E}">
        <p14:creationId xmlns:p14="http://schemas.microsoft.com/office/powerpoint/2010/main" val="234491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781137"/>
          </a:xfrm>
        </p:spPr>
        <p:txBody>
          <a:bodyPr>
            <a:normAutofit/>
          </a:bodyPr>
          <a:lstStyle/>
          <a:p>
            <a:r>
              <a:rPr lang="en-US" sz="4400" dirty="0">
                <a:latin typeface="Gill Sans" charset="0"/>
                <a:ea typeface="ＭＳ Ｐゴシック" pitchFamily="34" charset="-128"/>
              </a:rPr>
              <a:t>In Chapter 32, we cover …</a:t>
            </a:r>
            <a:endParaRPr lang="en-IN" sz="4400" dirty="0"/>
          </a:p>
        </p:txBody>
      </p:sp>
      <p:sp>
        <p:nvSpPr>
          <p:cNvPr id="12292" name="Rectangle 3"/>
          <p:cNvSpPr>
            <a:spLocks noGrp="1" noChangeArrowheads="1"/>
          </p:cNvSpPr>
          <p:nvPr>
            <p:ph idx="1"/>
          </p:nvPr>
        </p:nvSpPr>
        <p:spPr>
          <a:xfrm>
            <a:off x="538843" y="1837650"/>
            <a:ext cx="7696200" cy="3839250"/>
          </a:xfrm>
        </p:spPr>
        <p:txBody>
          <a:bodyPr>
            <a:noAutofit/>
          </a:bodyPr>
          <a:lstStyle/>
          <a:p>
            <a:pPr marL="358775" indent="-358775">
              <a:buClr>
                <a:schemeClr val="accent3"/>
              </a:buClr>
            </a:pPr>
            <a:r>
              <a:rPr lang="en-US" sz="2800" dirty="0">
                <a:latin typeface="Arial" panose="020B0604020202020204" pitchFamily="34" charset="0"/>
                <a:cs typeface="Arial" panose="020B0604020202020204" pitchFamily="34" charset="0"/>
              </a:rPr>
              <a:t>Generating bootstrap samples</a:t>
            </a:r>
          </a:p>
          <a:p>
            <a:pPr marL="358775" indent="-358775">
              <a:buClr>
                <a:schemeClr val="accent3"/>
              </a:buClr>
            </a:pPr>
            <a:r>
              <a:rPr lang="en-US" sz="2800" dirty="0">
                <a:latin typeface="Arial" panose="020B0604020202020204" pitchFamily="34" charset="0"/>
                <a:cs typeface="Arial" panose="020B0604020202020204" pitchFamily="34" charset="0"/>
              </a:rPr>
              <a:t>Bootstrap standard errors and confidence intervals</a:t>
            </a:r>
          </a:p>
        </p:txBody>
      </p:sp>
    </p:spTree>
    <p:extLst>
      <p:ext uri="{BB962C8B-B14F-4D97-AF65-F5344CB8AC3E}">
        <p14:creationId xmlns:p14="http://schemas.microsoft.com/office/powerpoint/2010/main" val="352703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7772400" cy="1219200"/>
          </a:xfrm>
        </p:spPr>
        <p:txBody>
          <a:bodyPr>
            <a:normAutofit/>
          </a:bodyPr>
          <a:lstStyle/>
          <a:p>
            <a:r>
              <a:rPr lang="en-US" altLang="en-US" sz="3600" dirty="0">
                <a:latin typeface="Gill Sans" charset="0"/>
                <a:ea typeface="ＭＳ Ｐゴシック" pitchFamily="34" charset="-128"/>
              </a:rPr>
              <a:t>Introduction</a:t>
            </a:r>
            <a:endParaRPr lang="en-IN" sz="3600" dirty="0"/>
          </a:p>
        </p:txBody>
      </p:sp>
      <p:sp>
        <p:nvSpPr>
          <p:cNvPr id="5" name="Rectangle 3"/>
          <p:cNvSpPr>
            <a:spLocks noGrp="1" noChangeArrowheads="1"/>
          </p:cNvSpPr>
          <p:nvPr>
            <p:ph sz="quarter" idx="2"/>
          </p:nvPr>
        </p:nvSpPr>
        <p:spPr>
          <a:xfrm>
            <a:off x="500742" y="1291472"/>
            <a:ext cx="7957457" cy="5566528"/>
          </a:xfrm>
        </p:spPr>
        <p:txBody>
          <a:bodyPr>
            <a:noAutofit/>
          </a:bodyPr>
          <a:lstStyle/>
          <a:p>
            <a:pPr>
              <a:spcAft>
                <a:spcPts val="600"/>
              </a:spcAft>
            </a:pPr>
            <a:r>
              <a:rPr lang="en-US" sz="2000" dirty="0">
                <a:latin typeface="Arial" panose="020B0604020202020204" pitchFamily="34" charset="0"/>
                <a:cs typeface="Arial" panose="020B0604020202020204" pitchFamily="34" charset="0"/>
              </a:rPr>
              <a:t>Sampling distributions provide an important tool for statistical inference.</a:t>
            </a:r>
          </a:p>
          <a:p>
            <a:pPr>
              <a:spcAft>
                <a:spcPts val="600"/>
              </a:spcAft>
            </a:pPr>
            <a:r>
              <a:rPr lang="en-US" sz="2000" dirty="0">
                <a:latin typeface="Arial" panose="020B0604020202020204" pitchFamily="34" charset="0"/>
                <a:cs typeface="Arial" panose="020B0604020202020204" pitchFamily="34" charset="0"/>
              </a:rPr>
              <a:t>Inferences based on our random sample being from a Normal population are useful in practice, but we cannot use these methods for data that are strongly skewed unless the samples are large and have no strong outliers.</a:t>
            </a:r>
          </a:p>
          <a:p>
            <a:pPr>
              <a:spcAft>
                <a:spcPts val="600"/>
              </a:spcAft>
            </a:pPr>
            <a:r>
              <a:rPr lang="en-US" sz="2000" b="1" dirty="0">
                <a:latin typeface="Arial" panose="020B0604020202020204" pitchFamily="34" charset="0"/>
                <a:cs typeface="Arial" panose="020B0604020202020204" pitchFamily="34" charset="0"/>
              </a:rPr>
              <a:t>Resampling</a:t>
            </a:r>
            <a:r>
              <a:rPr lang="en-US" sz="2000" dirty="0">
                <a:latin typeface="Arial" panose="020B0604020202020204" pitchFamily="34" charset="0"/>
                <a:cs typeface="Arial" panose="020B0604020202020204" pitchFamily="34" charset="0"/>
              </a:rPr>
              <a:t> is a technique in which we use the individual observations in a sample to construct the relevant sampling distribution for inference.</a:t>
            </a:r>
          </a:p>
          <a:p>
            <a:pPr>
              <a:spcAft>
                <a:spcPts val="600"/>
              </a:spcAft>
            </a:pPr>
            <a:r>
              <a:rPr lang="en-US" sz="2000" dirty="0">
                <a:latin typeface="Arial" panose="020B0604020202020204" pitchFamily="34" charset="0"/>
                <a:cs typeface="Arial" panose="020B0604020202020204" pitchFamily="34" charset="0"/>
              </a:rPr>
              <a:t>The construction of these sampling distributions is specific to the </a:t>
            </a:r>
            <a:r>
              <a:rPr lang="en-US" sz="2000" i="1" dirty="0">
                <a:latin typeface="Arial" panose="020B0604020202020204" pitchFamily="34" charset="0"/>
                <a:cs typeface="Arial" panose="020B0604020202020204" pitchFamily="34" charset="0"/>
              </a:rPr>
              <a:t>observed</a:t>
            </a:r>
            <a:r>
              <a:rPr lang="en-US" sz="2000" dirty="0">
                <a:latin typeface="Arial" panose="020B0604020202020204" pitchFamily="34" charset="0"/>
                <a:cs typeface="Arial" panose="020B0604020202020204" pitchFamily="34" charset="0"/>
              </a:rPr>
              <a:t> sample data.</a:t>
            </a:r>
          </a:p>
          <a:p>
            <a:pPr>
              <a:spcAft>
                <a:spcPts val="600"/>
              </a:spcAft>
            </a:pPr>
            <a:r>
              <a:rPr lang="en-US" sz="2000" b="1" dirty="0">
                <a:latin typeface="Arial" panose="020B0604020202020204" pitchFamily="34" charset="0"/>
                <a:cs typeface="Arial" panose="020B0604020202020204" pitchFamily="34" charset="0"/>
              </a:rPr>
              <a:t>Bootstrap</a:t>
            </a:r>
            <a:r>
              <a:rPr lang="en-US" sz="2000" dirty="0">
                <a:latin typeface="Arial" panose="020B0604020202020204" pitchFamily="34" charset="0"/>
                <a:cs typeface="Arial" panose="020B0604020202020204" pitchFamily="34" charset="0"/>
              </a:rPr>
              <a:t> is a type of resampling. With bootstrap, we can make inferences about the population from which the data are a random sample; these methods enable us to make inferences about parameters other than means.</a:t>
            </a:r>
          </a:p>
        </p:txBody>
      </p:sp>
    </p:spTree>
    <p:extLst>
      <p:ext uri="{BB962C8B-B14F-4D97-AF65-F5344CB8AC3E}">
        <p14:creationId xmlns:p14="http://schemas.microsoft.com/office/powerpoint/2010/main" val="133276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337935" y="726828"/>
            <a:ext cx="7772400" cy="914400"/>
          </a:xfrm>
        </p:spPr>
        <p:txBody>
          <a:bodyPr>
            <a:normAutofit/>
          </a:bodyPr>
          <a:lstStyle/>
          <a:p>
            <a:pPr eaLnBrk="1" hangingPunct="1"/>
            <a:r>
              <a:rPr lang="en-US" altLang="en-US" sz="4000" dirty="0">
                <a:latin typeface="Gill Sans" charset="0"/>
                <a:ea typeface="ＭＳ Ｐゴシック" pitchFamily="34" charset="-128"/>
              </a:rPr>
              <a:t>In Chapter 16, we cover …</a:t>
            </a:r>
          </a:p>
        </p:txBody>
      </p:sp>
      <p:sp>
        <p:nvSpPr>
          <p:cNvPr id="18435" name="Rectangle 3"/>
          <p:cNvSpPr>
            <a:spLocks noGrp="1" noChangeArrowheads="1"/>
          </p:cNvSpPr>
          <p:nvPr>
            <p:ph idx="1"/>
          </p:nvPr>
        </p:nvSpPr>
        <p:spPr>
          <a:xfrm>
            <a:off x="609600" y="1975413"/>
            <a:ext cx="8302625" cy="3429503"/>
          </a:xfrm>
        </p:spPr>
        <p:txBody>
          <a:bodyPr/>
          <a:lstStyle/>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The reasoning of statistical estimation</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Margin of error and confidence level</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Confidence intervals for a population mean</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How confidence intervals behave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465549"/>
            <a:ext cx="8229600" cy="781137"/>
          </a:xfrm>
        </p:spPr>
        <p:txBody>
          <a:bodyPr>
            <a:normAutofit/>
          </a:bodyPr>
          <a:lstStyle/>
          <a:p>
            <a:r>
              <a:rPr lang="en-US" sz="4400" dirty="0">
                <a:latin typeface="Gill Sans" charset="0"/>
                <a:ea typeface="ＭＳ Ｐゴシック" pitchFamily="34" charset="-128"/>
              </a:rPr>
              <a:t>Generating bootstrap samples</a:t>
            </a:r>
          </a:p>
        </p:txBody>
      </p:sp>
      <p:sp>
        <p:nvSpPr>
          <p:cNvPr id="12292" name="Rectangle 3"/>
          <p:cNvSpPr>
            <a:spLocks noGrp="1" noChangeArrowheads="1"/>
          </p:cNvSpPr>
          <p:nvPr>
            <p:ph idx="1"/>
          </p:nvPr>
        </p:nvSpPr>
        <p:spPr>
          <a:xfrm>
            <a:off x="538842" y="1411357"/>
            <a:ext cx="8147957" cy="5277677"/>
          </a:xfrm>
        </p:spPr>
        <p:txBody>
          <a:bodyPr>
            <a:noAutofit/>
          </a:bodyPr>
          <a:lstStyle/>
          <a:p>
            <a:pPr marL="358775" indent="-358775">
              <a:buClr>
                <a:schemeClr val="accent3"/>
              </a:buClr>
            </a:pPr>
            <a:r>
              <a:rPr lang="en-US" sz="2000" dirty="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bootstrap method</a:t>
            </a:r>
            <a:r>
              <a:rPr lang="en-US" sz="2000" dirty="0">
                <a:latin typeface="Arial" panose="020B0604020202020204" pitchFamily="34" charset="0"/>
                <a:cs typeface="Arial" panose="020B0604020202020204" pitchFamily="34" charset="0"/>
              </a:rPr>
              <a:t> provides a way to approximate sampling distributions using the information in the original samples. </a:t>
            </a:r>
          </a:p>
          <a:p>
            <a:pPr marL="358775" indent="-358775">
              <a:buClr>
                <a:schemeClr val="accent3"/>
              </a:buClr>
            </a:pPr>
            <a:r>
              <a:rPr lang="en-US" sz="2000" dirty="0">
                <a:latin typeface="Arial" panose="020B0604020202020204" pitchFamily="34" charset="0"/>
                <a:cs typeface="Arial" panose="020B0604020202020204" pitchFamily="34" charset="0"/>
              </a:rPr>
              <a:t>This is done by </a:t>
            </a:r>
            <a:r>
              <a:rPr lang="en-US" sz="2000" b="1" dirty="0">
                <a:latin typeface="Arial" panose="020B0604020202020204" pitchFamily="34" charset="0"/>
                <a:cs typeface="Arial" panose="020B0604020202020204" pitchFamily="34" charset="0"/>
              </a:rPr>
              <a:t>generating many samples by sampling with replacement from the original sample</a:t>
            </a:r>
            <a:r>
              <a:rPr lang="en-US" sz="2000" dirty="0">
                <a:latin typeface="Arial" panose="020B0604020202020204" pitchFamily="34" charset="0"/>
                <a:cs typeface="Arial" panose="020B0604020202020204" pitchFamily="34" charset="0"/>
              </a:rPr>
              <a:t>. </a:t>
            </a:r>
          </a:p>
          <a:p>
            <a:pPr marL="358775" indent="-358775">
              <a:spcAft>
                <a:spcPts val="600"/>
              </a:spcAft>
              <a:buClr>
                <a:schemeClr val="accent3"/>
              </a:buClr>
            </a:pPr>
            <a:r>
              <a:rPr lang="en-US" sz="2000" dirty="0">
                <a:latin typeface="Arial" panose="020B0604020202020204" pitchFamily="34" charset="0"/>
                <a:cs typeface="Arial" panose="020B0604020202020204" pitchFamily="34" charset="0"/>
              </a:rPr>
              <a:t>These samples with replacement are called </a:t>
            </a:r>
            <a:r>
              <a:rPr lang="en-US" sz="2000" b="1" dirty="0">
                <a:solidFill>
                  <a:srgbClr val="C00000"/>
                </a:solidFill>
                <a:latin typeface="Arial" panose="020B0604020202020204" pitchFamily="34" charset="0"/>
                <a:cs typeface="Arial" panose="020B0604020202020204" pitchFamily="34" charset="0"/>
              </a:rPr>
              <a:t>bootstrap samples</a:t>
            </a:r>
            <a:r>
              <a:rPr lang="en-US" sz="2000" dirty="0">
                <a:latin typeface="Arial" panose="020B0604020202020204" pitchFamily="34" charset="0"/>
                <a:cs typeface="Arial" panose="020B0604020202020204" pitchFamily="34" charset="0"/>
              </a:rPr>
              <a:t>.</a:t>
            </a:r>
          </a:p>
          <a:p>
            <a:pPr marL="0" indent="0">
              <a:spcAft>
                <a:spcPts val="600"/>
              </a:spcAft>
              <a:buClr>
                <a:schemeClr val="accent3"/>
              </a:buClr>
              <a:buNone/>
            </a:pPr>
            <a:endParaRPr lang="en-US" sz="2000" dirty="0">
              <a:latin typeface="Arial" panose="020B0604020202020204" pitchFamily="34" charset="0"/>
              <a:cs typeface="Arial" panose="020B0604020202020204" pitchFamily="34" charset="0"/>
            </a:endParaRPr>
          </a:p>
          <a:p>
            <a:pPr marL="0" indent="0">
              <a:buClr>
                <a:schemeClr val="accent3"/>
              </a:buClr>
              <a:buNone/>
            </a:pPr>
            <a:r>
              <a:rPr lang="en-US" sz="2000" b="1" cap="all" dirty="0">
                <a:latin typeface="Arial" panose="020B0604020202020204" pitchFamily="34" charset="0"/>
                <a:cs typeface="Arial" panose="020B0604020202020204" pitchFamily="34" charset="0"/>
              </a:rPr>
              <a:t>Sampling with Replacement</a:t>
            </a:r>
          </a:p>
          <a:p>
            <a:pPr marL="358775" indent="-358775">
              <a:buClr>
                <a:schemeClr val="accent3"/>
              </a:buClr>
            </a:pPr>
            <a:r>
              <a:rPr lang="en-US" sz="2000" dirty="0">
                <a:latin typeface="Arial" panose="020B0604020202020204" pitchFamily="34" charset="0"/>
                <a:cs typeface="Arial" panose="020B0604020202020204" pitchFamily="34" charset="0"/>
              </a:rPr>
              <a:t>To sample with replacement from a population, after an observation is selected, return it to the population before the next observation is drawn. Thus, the same observation can be selected multiple times when a random sample is taken with replacement. </a:t>
            </a:r>
          </a:p>
          <a:p>
            <a:pPr marL="358775" indent="-358775">
              <a:buClr>
                <a:schemeClr val="accent3"/>
              </a:buClr>
            </a:pPr>
            <a:r>
              <a:rPr lang="en-US" sz="2000" dirty="0">
                <a:latin typeface="Arial" panose="020B0604020202020204" pitchFamily="34" charset="0"/>
                <a:cs typeface="Arial" panose="020B0604020202020204" pitchFamily="34" charset="0"/>
              </a:rPr>
              <a:t>When using software, you often have the option of selecting a sample either with or without replacement.</a:t>
            </a:r>
          </a:p>
        </p:txBody>
      </p:sp>
      <p:cxnSp>
        <p:nvCxnSpPr>
          <p:cNvPr id="4" name="Straight Connector 3">
            <a:extLst>
              <a:ext uri="{FF2B5EF4-FFF2-40B4-BE49-F238E27FC236}">
                <a16:creationId xmlns:a16="http://schemas.microsoft.com/office/drawing/2014/main" id="{02CDF816-1CEE-624A-8EA0-380C01896FA7}"/>
              </a:ext>
            </a:extLst>
          </p:cNvPr>
          <p:cNvCxnSpPr/>
          <p:nvPr/>
        </p:nvCxnSpPr>
        <p:spPr>
          <a:xfrm>
            <a:off x="352096" y="3504610"/>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D5E01D4-4405-3A47-A0DA-1ECFD5EE172B}"/>
              </a:ext>
            </a:extLst>
          </p:cNvPr>
          <p:cNvCxnSpPr/>
          <p:nvPr/>
        </p:nvCxnSpPr>
        <p:spPr>
          <a:xfrm>
            <a:off x="457200" y="6108204"/>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95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465549"/>
            <a:ext cx="8229600" cy="781137"/>
          </a:xfrm>
        </p:spPr>
        <p:txBody>
          <a:bodyPr>
            <a:normAutofit/>
          </a:bodyPr>
          <a:lstStyle/>
          <a:p>
            <a:r>
              <a:rPr lang="en-US" sz="4400" dirty="0">
                <a:latin typeface="Gill Sans" charset="0"/>
                <a:ea typeface="ＭＳ Ｐゴシック" pitchFamily="34" charset="-128"/>
              </a:rPr>
              <a:t>The bootstrap method</a:t>
            </a:r>
          </a:p>
        </p:txBody>
      </p:sp>
      <p:sp>
        <p:nvSpPr>
          <p:cNvPr id="12292" name="Rectangle 3"/>
          <p:cNvSpPr>
            <a:spLocks noGrp="1" noChangeArrowheads="1"/>
          </p:cNvSpPr>
          <p:nvPr>
            <p:ph idx="1"/>
          </p:nvPr>
        </p:nvSpPr>
        <p:spPr>
          <a:xfrm>
            <a:off x="538842" y="1411357"/>
            <a:ext cx="8147957" cy="5277677"/>
          </a:xfrm>
        </p:spPr>
        <p:txBody>
          <a:bodyPr>
            <a:normAutofit/>
          </a:bodyPr>
          <a:lstStyle/>
          <a:p>
            <a:pPr marL="358775" indent="-358775">
              <a:buClr>
                <a:schemeClr val="accent3"/>
              </a:buClr>
            </a:pPr>
            <a:r>
              <a:rPr lang="en-US" sz="2200" dirty="0">
                <a:latin typeface="Arial" panose="020B0604020202020204" pitchFamily="34" charset="0"/>
                <a:cs typeface="Arial" panose="020B0604020202020204" pitchFamily="34" charset="0"/>
              </a:rPr>
              <a:t>The bootstrap distribution of a statistic computed from these bootstrap samples should give an approximation to the sampling distribution of this statistic.</a:t>
            </a:r>
          </a:p>
          <a:p>
            <a:pPr marL="0" indent="0">
              <a:buClr>
                <a:schemeClr val="accent3"/>
              </a:buClr>
              <a:buNone/>
            </a:pPr>
            <a:endParaRPr lang="en-US" sz="2200" dirty="0">
              <a:latin typeface="Arial" panose="020B0604020202020204" pitchFamily="34" charset="0"/>
              <a:cs typeface="Arial" panose="020B0604020202020204" pitchFamily="34" charset="0"/>
            </a:endParaRPr>
          </a:p>
          <a:p>
            <a:pPr marL="0" indent="0">
              <a:buClr>
                <a:schemeClr val="accent3"/>
              </a:buClr>
              <a:buNone/>
            </a:pPr>
            <a:r>
              <a:rPr lang="en-US" sz="2200" b="1" cap="all" dirty="0">
                <a:latin typeface="Arial" panose="020B0604020202020204" pitchFamily="34" charset="0"/>
                <a:cs typeface="Arial" panose="020B0604020202020204" pitchFamily="34" charset="0"/>
              </a:rPr>
              <a:t>bootstrap Method</a:t>
            </a:r>
          </a:p>
          <a:p>
            <a:pPr marL="358775" indent="-358775">
              <a:buClr>
                <a:schemeClr val="accent3"/>
              </a:buClr>
            </a:pPr>
            <a:r>
              <a:rPr lang="en-US" sz="2200" dirty="0">
                <a:latin typeface="Arial" panose="020B0604020202020204" pitchFamily="34" charset="0"/>
                <a:cs typeface="Arial" panose="020B0604020202020204" pitchFamily="34" charset="0"/>
              </a:rPr>
              <a:t>The bootstrap method involves creating many bootstrap samples and, for each bootstrap sample, computing the statistic of interest.</a:t>
            </a:r>
          </a:p>
          <a:p>
            <a:pPr marL="358775" indent="-358775">
              <a:buClr>
                <a:schemeClr val="accent3"/>
              </a:buClr>
            </a:pPr>
            <a:r>
              <a:rPr lang="en-US" sz="2200" dirty="0">
                <a:latin typeface="Arial" panose="020B0604020202020204" pitchFamily="34" charset="0"/>
                <a:cs typeface="Arial" panose="020B0604020202020204" pitchFamily="34" charset="0"/>
              </a:rPr>
              <a:t>The distribution of this statistic from the bootstrap samples is known as the </a:t>
            </a:r>
            <a:r>
              <a:rPr lang="en-US" sz="2200" b="1" dirty="0">
                <a:latin typeface="Arial" panose="020B0604020202020204" pitchFamily="34" charset="0"/>
                <a:cs typeface="Arial" panose="020B0604020202020204" pitchFamily="34" charset="0"/>
              </a:rPr>
              <a:t>bootstrap distribution</a:t>
            </a:r>
            <a:r>
              <a:rPr lang="en-US" sz="2200" dirty="0">
                <a:latin typeface="Arial" panose="020B0604020202020204" pitchFamily="34" charset="0"/>
                <a:cs typeface="Arial" panose="020B0604020202020204" pitchFamily="34" charset="0"/>
              </a:rPr>
              <a:t>, and it provides an approximation to the sampling distribution of the statistic.</a:t>
            </a:r>
          </a:p>
        </p:txBody>
      </p:sp>
      <p:cxnSp>
        <p:nvCxnSpPr>
          <p:cNvPr id="4" name="Straight Connector 3">
            <a:extLst>
              <a:ext uri="{FF2B5EF4-FFF2-40B4-BE49-F238E27FC236}">
                <a16:creationId xmlns:a16="http://schemas.microsoft.com/office/drawing/2014/main" id="{02CDF816-1CEE-624A-8EA0-380C01896FA7}"/>
              </a:ext>
            </a:extLst>
          </p:cNvPr>
          <p:cNvCxnSpPr/>
          <p:nvPr/>
        </p:nvCxnSpPr>
        <p:spPr>
          <a:xfrm>
            <a:off x="327418" y="278693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D5E01D4-4405-3A47-A0DA-1ECFD5EE172B}"/>
              </a:ext>
            </a:extLst>
          </p:cNvPr>
          <p:cNvCxnSpPr/>
          <p:nvPr/>
        </p:nvCxnSpPr>
        <p:spPr>
          <a:xfrm>
            <a:off x="457199" y="5675109"/>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84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92289"/>
            <a:ext cx="8229600" cy="781137"/>
          </a:xfrm>
        </p:spPr>
        <p:txBody>
          <a:bodyPr>
            <a:normAutofit/>
          </a:bodyPr>
          <a:lstStyle/>
          <a:p>
            <a:r>
              <a:rPr lang="en-US" sz="4400" dirty="0">
                <a:latin typeface="Gill Sans" charset="0"/>
                <a:ea typeface="ＭＳ Ｐゴシック" pitchFamily="34" charset="-128"/>
              </a:rPr>
              <a:t>The bootstrap method—example </a:t>
            </a:r>
          </a:p>
        </p:txBody>
      </p:sp>
      <p:sp>
        <p:nvSpPr>
          <p:cNvPr id="12292" name="Rectangle 3"/>
          <p:cNvSpPr>
            <a:spLocks noGrp="1" noChangeArrowheads="1"/>
          </p:cNvSpPr>
          <p:nvPr>
            <p:ph idx="1"/>
          </p:nvPr>
        </p:nvSpPr>
        <p:spPr>
          <a:xfrm>
            <a:off x="538842" y="1411358"/>
            <a:ext cx="4967435" cy="1133059"/>
          </a:xfrm>
        </p:spPr>
        <p:txBody>
          <a:bodyPr>
            <a:normAutofit/>
          </a:bodyPr>
          <a:lstStyle/>
          <a:p>
            <a:pPr marL="358775" indent="-358775">
              <a:buClr>
                <a:schemeClr val="accent3"/>
              </a:buClr>
            </a:pPr>
            <a:r>
              <a:rPr lang="en-US" sz="2000" dirty="0">
                <a:latin typeface="Arial" panose="020B0604020202020204" pitchFamily="34" charset="0"/>
                <a:cs typeface="Arial" panose="020B0604020202020204" pitchFamily="34" charset="0"/>
              </a:rPr>
              <a:t>Here are </a:t>
            </a:r>
            <a:r>
              <a:rPr lang="en-US" sz="2000" dirty="0" err="1">
                <a:latin typeface="Arial" panose="020B0604020202020204" pitchFamily="34" charset="0"/>
                <a:cs typeface="Arial" panose="020B0604020202020204" pitchFamily="34" charset="0"/>
              </a:rPr>
              <a:t>stemplots</a:t>
            </a:r>
            <a:r>
              <a:rPr lang="en-US" sz="2000" dirty="0">
                <a:latin typeface="Arial" panose="020B0604020202020204" pitchFamily="34" charset="0"/>
                <a:cs typeface="Arial" panose="020B0604020202020204" pitchFamily="34" charset="0"/>
              </a:rPr>
              <a:t> of the New York and North Carolina travel times from Chapter 2:</a:t>
            </a:r>
          </a:p>
          <a:p>
            <a:pPr marL="358775" indent="-358775">
              <a:buClr>
                <a:schemeClr val="accent3"/>
              </a:buClr>
            </a:pPr>
            <a:endParaRPr lang="en-US" sz="2000" dirty="0">
              <a:latin typeface="Arial" panose="020B0604020202020204" pitchFamily="34" charset="0"/>
              <a:cs typeface="Arial" panose="020B0604020202020204" pitchFamily="34" charset="0"/>
            </a:endParaRPr>
          </a:p>
        </p:txBody>
      </p:sp>
      <p:pic>
        <p:nvPicPr>
          <p:cNvPr id="2" name="Picture 1" descr="A stemplot. The data is as follows. Stem, 0. Leaves, none. Stem, 1. Leaves, 0, 0, 0, 0, 2, 5, 5. Stem, 2. Leaves, 0, 0. Stem, 3. Leaves, 0, 5, 5. Stem, 4. Leaves, 0, 5. Stem, 5. Leaves, 0, 0, 5. Stem, 6. Leaves, 0, 5. Stem, 7. Leaf, 5.">
            <a:extLst>
              <a:ext uri="{FF2B5EF4-FFF2-40B4-BE49-F238E27FC236}">
                <a16:creationId xmlns:a16="http://schemas.microsoft.com/office/drawing/2014/main" id="{A8F1F8EC-29D6-B04C-B62B-6101A228AF8A}"/>
              </a:ext>
            </a:extLst>
          </p:cNvPr>
          <p:cNvPicPr>
            <a:picLocks noChangeAspect="1"/>
          </p:cNvPicPr>
          <p:nvPr/>
        </p:nvPicPr>
        <p:blipFill>
          <a:blip r:embed="rId2"/>
          <a:stretch>
            <a:fillRect/>
          </a:stretch>
        </p:blipFill>
        <p:spPr>
          <a:xfrm>
            <a:off x="5814391" y="1058242"/>
            <a:ext cx="1076187" cy="1803750"/>
          </a:xfrm>
          <a:prstGeom prst="rect">
            <a:avLst/>
          </a:prstGeom>
        </p:spPr>
      </p:pic>
      <p:pic>
        <p:nvPicPr>
          <p:cNvPr id="6" name="Picture 5" descr="A stemplot. The data is as follows. Stem, 0. Leaves, 5, 8. Stem, 1. Leaves, 0, 2, 5, 5. Stem, 2. Leaves, 0, 0, 5. Stem, 3. Leaves, 0, 5, 5. Stem, 4. Leaves, 0, 0. Stem, 5. Leaves, none. Stem, 6. Leaves, none. Stem, 7. Leaf, 0">
            <a:extLst>
              <a:ext uri="{FF2B5EF4-FFF2-40B4-BE49-F238E27FC236}">
                <a16:creationId xmlns:a16="http://schemas.microsoft.com/office/drawing/2014/main" id="{00DF09D1-48BB-C74E-9A21-68E06E7489AA}"/>
              </a:ext>
            </a:extLst>
          </p:cNvPr>
          <p:cNvPicPr>
            <a:picLocks noChangeAspect="1"/>
          </p:cNvPicPr>
          <p:nvPr/>
        </p:nvPicPr>
        <p:blipFill>
          <a:blip r:embed="rId3"/>
          <a:stretch>
            <a:fillRect/>
          </a:stretch>
        </p:blipFill>
        <p:spPr>
          <a:xfrm>
            <a:off x="7198692" y="1058242"/>
            <a:ext cx="816506" cy="1801368"/>
          </a:xfrm>
          <a:prstGeom prst="rect">
            <a:avLst/>
          </a:prstGeom>
        </p:spPr>
      </p:pic>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AD535766-187C-FF43-9D1F-E92AAF16AC29}"/>
                  </a:ext>
                </a:extLst>
              </p:cNvPr>
              <p:cNvSpPr txBox="1">
                <a:spLocks noChangeArrowheads="1"/>
              </p:cNvSpPr>
              <p:nvPr/>
            </p:nvSpPr>
            <p:spPr>
              <a:xfrm>
                <a:off x="538842" y="2713383"/>
                <a:ext cx="8546589" cy="2723321"/>
              </a:xfrm>
              <a:prstGeom prst="rect">
                <a:avLst/>
              </a:prstGeom>
            </p:spPr>
            <p:txBody>
              <a:bodyPr vert="horz">
                <a:normAutofit/>
              </a:bodyPr>
              <a:lstStyle>
                <a:lvl1pPr marL="274320" indent="-274320" algn="l" rtl="0" eaLnBrk="1" latinLnBrk="0" hangingPunct="1">
                  <a:spcBef>
                    <a:spcPct val="20000"/>
                  </a:spcBef>
                  <a:buClr>
                    <a:srgbClr val="077D8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rgbClr val="077D8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58775" indent="-358775" defTabSz="914400" fontAlgn="auto">
                  <a:spcAft>
                    <a:spcPts val="0"/>
                  </a:spcAft>
                  <a:buClr>
                    <a:schemeClr val="accent3"/>
                  </a:buClr>
                </a:pPr>
                <a:r>
                  <a:rPr lang="en-US" sz="2000" dirty="0">
                    <a:latin typeface="Arial" panose="020B0604020202020204" pitchFamily="34" charset="0"/>
                    <a:cs typeface="Arial" panose="020B0604020202020204" pitchFamily="34" charset="0"/>
                  </a:rPr>
                  <a:t>Say we want to estimate the ratio of the population mean travel times, </a:t>
                </a:r>
                <a14:m>
                  <m:oMath xmlns:m="http://schemas.openxmlformats.org/officeDocument/2006/math">
                    <m:f>
                      <m:fPr>
                        <m:type m:val="lin"/>
                        <m:ctrlPr>
                          <a:rPr lang="en-US" sz="2000" i="1" smtClean="0">
                            <a:latin typeface="Cambria Math" panose="02040503050406030204" pitchFamily="18" charset="0"/>
                            <a:cs typeface="Arial" panose="020B0604020202020204" pitchFamily="34" charset="0"/>
                          </a:rPr>
                        </m:ctrlPr>
                      </m:fPr>
                      <m:num>
                        <m:sSub>
                          <m:sSubPr>
                            <m:ctrlPr>
                              <a:rPr lang="en-US" sz="2000" i="1" smtClean="0">
                                <a:latin typeface="Cambria Math" panose="02040503050406030204" pitchFamily="18" charset="0"/>
                                <a:cs typeface="Arial" panose="020B0604020202020204" pitchFamily="34" charset="0"/>
                              </a:rPr>
                            </m:ctrlPr>
                          </m:sSubPr>
                          <m:e>
                            <m:r>
                              <a:rPr lang="en-US" sz="2000" i="1" smtClean="0">
                                <a:latin typeface="Cambria Math" panose="02040503050406030204" pitchFamily="18" charset="0"/>
                                <a:ea typeface="Cambria Math" panose="02040503050406030204" pitchFamily="18" charset="0"/>
                                <a:cs typeface="Arial" panose="020B0604020202020204" pitchFamily="34" charset="0"/>
                              </a:rPr>
                              <m:t>𝜇</m:t>
                            </m:r>
                          </m:e>
                          <m:sub>
                            <m:r>
                              <m:rPr>
                                <m:sty m:val="p"/>
                              </m:rPr>
                              <a:rPr lang="en-US" sz="2000" i="0" smtClean="0">
                                <a:latin typeface="Cambria Math" panose="02040503050406030204" pitchFamily="18" charset="0"/>
                                <a:cs typeface="Arial" panose="020B0604020202020204" pitchFamily="34" charset="0"/>
                              </a:rPr>
                              <m:t>NY</m:t>
                            </m:r>
                          </m:sub>
                        </m:sSub>
                      </m:num>
                      <m:den>
                        <m:sSub>
                          <m:sSubPr>
                            <m:ctrlPr>
                              <a:rPr lang="en-US" sz="200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𝜇</m:t>
                            </m:r>
                          </m:e>
                          <m:sub>
                            <m:r>
                              <m:rPr>
                                <m:sty m:val="p"/>
                              </m:rPr>
                              <a:rPr lang="en-US" sz="2000" i="0" smtClean="0">
                                <a:latin typeface="Cambria Math" panose="02040503050406030204" pitchFamily="18" charset="0"/>
                                <a:cs typeface="Arial" panose="020B0604020202020204" pitchFamily="34" charset="0"/>
                              </a:rPr>
                              <m:t>NC</m:t>
                            </m:r>
                          </m:sub>
                        </m:sSub>
                      </m:den>
                    </m:f>
                  </m:oMath>
                </a14:m>
                <a:r>
                  <a:rPr lang="en-US" sz="2000" dirty="0">
                    <a:latin typeface="Arial" panose="020B0604020202020204" pitchFamily="34" charset="0"/>
                    <a:cs typeface="Arial" panose="020B0604020202020204" pitchFamily="34" charset="0"/>
                  </a:rPr>
                  <a:t>. We currently have no method to make this inference.</a:t>
                </a:r>
              </a:p>
              <a:p>
                <a:pPr marL="358775" indent="-358775" defTabSz="914400" fontAlgn="auto">
                  <a:spcAft>
                    <a:spcPts val="0"/>
                  </a:spcAft>
                  <a:buClr>
                    <a:schemeClr val="accent3"/>
                  </a:buClr>
                </a:pPr>
                <a:r>
                  <a:rPr lang="en-US" sz="2000" dirty="0">
                    <a:latin typeface="Arial" panose="020B0604020202020204" pitchFamily="34" charset="0"/>
                    <a:cs typeface="Arial" panose="020B0604020202020204" pitchFamily="34" charset="0"/>
                  </a:rPr>
                  <a:t>To do so with the bootstrap, we select a resample of the New York travel times and a resample of the North Carolina travel times, find the mean of each resample, and use </a:t>
                </a:r>
                <a14:m>
                  <m:oMath xmlns:m="http://schemas.openxmlformats.org/officeDocument/2006/math">
                    <m:f>
                      <m:fPr>
                        <m:type m:val="lin"/>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acc>
                              <m:accPr>
                                <m:chr m:val="̅"/>
                                <m:ctrlPr>
                                  <a:rPr lang="en-US" sz="200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e>
                          <m:sub>
                            <m:r>
                              <a:rPr lang="en-US" sz="2000" i="1">
                                <a:latin typeface="Cambria Math" panose="02040503050406030204" pitchFamily="18" charset="0"/>
                                <a:cs typeface="Arial" panose="020B0604020202020204" pitchFamily="34" charset="0"/>
                              </a:rPr>
                              <m:t>𝑁𝑌</m:t>
                            </m:r>
                          </m:sub>
                        </m:sSub>
                      </m:num>
                      <m:den>
                        <m:sSub>
                          <m:sSubPr>
                            <m:ctrlPr>
                              <a:rPr lang="en-US" sz="2000" i="1">
                                <a:latin typeface="Cambria Math" panose="02040503050406030204" pitchFamily="18" charset="0"/>
                                <a:cs typeface="Arial" panose="020B0604020202020204" pitchFamily="34" charset="0"/>
                              </a:rPr>
                            </m:ctrlPr>
                          </m:sSubPr>
                          <m:e>
                            <m:acc>
                              <m:accPr>
                                <m:chr m:val="̅"/>
                                <m:ctrlPr>
                                  <a:rPr lang="en-US" sz="200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e>
                          <m:sub>
                            <m:r>
                              <a:rPr lang="en-US" sz="2000" i="1">
                                <a:latin typeface="Cambria Math" panose="02040503050406030204" pitchFamily="18" charset="0"/>
                                <a:cs typeface="Arial" panose="020B0604020202020204" pitchFamily="34" charset="0"/>
                              </a:rPr>
                              <m:t>𝑁𝐶</m:t>
                            </m:r>
                          </m:sub>
                        </m:sSub>
                      </m:den>
                    </m:f>
                  </m:oMath>
                </a14:m>
                <a:r>
                  <a:rPr lang="en-US" sz="2000" dirty="0">
                    <a:latin typeface="Arial" panose="020B0604020202020204" pitchFamily="34" charset="0"/>
                    <a:cs typeface="Arial" panose="020B0604020202020204" pitchFamily="34" charset="0"/>
                  </a:rPr>
                  <a:t> as our estimate. Repeat 1000 times.</a:t>
                </a:r>
              </a:p>
            </p:txBody>
          </p:sp>
        </mc:Choice>
        <mc:Fallback xmlns="">
          <p:sp>
            <p:nvSpPr>
              <p:cNvPr id="8" name="Rectangle 3">
                <a:extLst>
                  <a:ext uri="{FF2B5EF4-FFF2-40B4-BE49-F238E27FC236}">
                    <a16:creationId xmlns:a16="http://schemas.microsoft.com/office/drawing/2014/main" xmlns:a14="http://schemas.microsoft.com/office/drawing/2010/main" xmlns="" id="{AD535766-187C-FF43-9D1F-E92AAF16AC29}"/>
                  </a:ext>
                </a:extLst>
              </p:cNvPr>
              <p:cNvSpPr txBox="1">
                <a:spLocks noRot="1" noChangeAspect="1" noMove="1" noResize="1" noEditPoints="1" noAdjustHandles="1" noChangeArrowheads="1" noChangeShapeType="1" noTextEdit="1"/>
              </p:cNvSpPr>
              <p:nvPr/>
            </p:nvSpPr>
            <p:spPr>
              <a:xfrm>
                <a:off x="538842" y="2713383"/>
                <a:ext cx="8546589" cy="2723321"/>
              </a:xfrm>
              <a:prstGeom prst="rect">
                <a:avLst/>
              </a:prstGeom>
              <a:blipFill rotWithShape="0">
                <a:blip r:embed="rId4"/>
                <a:stretch>
                  <a:fillRect l="-428" t="-5593"/>
                </a:stretch>
              </a:blipFill>
            </p:spPr>
            <p:txBody>
              <a:bodyPr/>
              <a:lstStyle/>
              <a:p>
                <a:r>
                  <a:rPr lang="en-US">
                    <a:noFill/>
                  </a:rPr>
                  <a:t> </a:t>
                </a:r>
              </a:p>
            </p:txBody>
          </p:sp>
        </mc:Fallback>
      </mc:AlternateContent>
      <p:sp>
        <p:nvSpPr>
          <p:cNvPr id="9" name="Rectangle 3">
            <a:extLst>
              <a:ext uri="{FF2B5EF4-FFF2-40B4-BE49-F238E27FC236}">
                <a16:creationId xmlns:a16="http://schemas.microsoft.com/office/drawing/2014/main" id="{EDEB805E-ED92-9D4D-BB52-973394D06AF9}"/>
              </a:ext>
            </a:extLst>
          </p:cNvPr>
          <p:cNvSpPr txBox="1">
            <a:spLocks noChangeArrowheads="1"/>
          </p:cNvSpPr>
          <p:nvPr/>
        </p:nvSpPr>
        <p:spPr>
          <a:xfrm>
            <a:off x="538841" y="4638120"/>
            <a:ext cx="4967435" cy="1133059"/>
          </a:xfrm>
          <a:prstGeom prst="rect">
            <a:avLst/>
          </a:prstGeom>
        </p:spPr>
        <p:txBody>
          <a:bodyPr vert="horz">
            <a:normAutofit/>
          </a:bodyPr>
          <a:lstStyle>
            <a:lvl1pPr marL="274320" indent="-274320" algn="l" rtl="0" eaLnBrk="1" latinLnBrk="0" hangingPunct="1">
              <a:spcBef>
                <a:spcPct val="20000"/>
              </a:spcBef>
              <a:buClr>
                <a:srgbClr val="077D8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rgbClr val="077D8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58775" indent="-358775" defTabSz="914400" fontAlgn="auto">
              <a:spcAft>
                <a:spcPts val="0"/>
              </a:spcAft>
              <a:buClr>
                <a:schemeClr val="accent3"/>
              </a:buClr>
            </a:pPr>
            <a:r>
              <a:rPr lang="en-US" sz="2000" dirty="0">
                <a:latin typeface="Arial" panose="020B0604020202020204" pitchFamily="34" charset="0"/>
                <a:cs typeface="Arial" panose="020B0604020202020204" pitchFamily="34" charset="0"/>
              </a:rPr>
              <a:t>Here is the histogram of the 1000 bootstrap estimates of the ratio of the means:</a:t>
            </a:r>
          </a:p>
          <a:p>
            <a:pPr marL="358775" indent="-358775" defTabSz="914400" fontAlgn="auto">
              <a:spcAft>
                <a:spcPts val="0"/>
              </a:spcAft>
              <a:buClr>
                <a:schemeClr val="accent3"/>
              </a:buClr>
            </a:pPr>
            <a:endParaRPr lang="en-US" sz="2000" dirty="0">
              <a:latin typeface="Arial" panose="020B0604020202020204" pitchFamily="34" charset="0"/>
              <a:cs typeface="Arial" panose="020B0604020202020204" pitchFamily="34" charset="0"/>
            </a:endParaRPr>
          </a:p>
        </p:txBody>
      </p:sp>
      <p:pic>
        <p:nvPicPr>
          <p:cNvPr id="7" name="Picture 6" descr="A JMP output of a histogram. The graph plots count on the vertical axis, ranging from 0 to 300 in increments of 50, versus ratio of mean travel times on the horizontal axis, ranging from 0.6 to 2.8 with a class size of 0.1. The distribution is right skewed between 0.6 and 2.8, with a mean at 1.34. A normal curve is drawn over the histogram that doesn’t match the distribution, as most of the left tail extends beyond the histogram.">
            <a:extLst>
              <a:ext uri="{FF2B5EF4-FFF2-40B4-BE49-F238E27FC236}">
                <a16:creationId xmlns:a16="http://schemas.microsoft.com/office/drawing/2014/main" id="{9C55BAB5-BFEF-4841-BF9D-3E3AB5F13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8398" y="4446104"/>
            <a:ext cx="3837804" cy="2319131"/>
          </a:xfrm>
          <a:prstGeom prst="rect">
            <a:avLst/>
          </a:prstGeom>
        </p:spPr>
      </p:pic>
    </p:spTree>
    <p:extLst>
      <p:ext uri="{BB962C8B-B14F-4D97-AF65-F5344CB8AC3E}">
        <p14:creationId xmlns:p14="http://schemas.microsoft.com/office/powerpoint/2010/main" val="105007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257503" y="246820"/>
            <a:ext cx="8229600" cy="781137"/>
          </a:xfrm>
        </p:spPr>
        <p:txBody>
          <a:bodyPr>
            <a:noAutofit/>
          </a:bodyPr>
          <a:lstStyle/>
          <a:p>
            <a:r>
              <a:rPr lang="en-US" sz="3600" dirty="0">
                <a:latin typeface="Gill Sans" charset="0"/>
                <a:ea typeface="ＭＳ Ｐゴシック" pitchFamily="34" charset="-128"/>
              </a:rPr>
              <a:t>The bootstrap method – example in Python </a:t>
            </a:r>
          </a:p>
        </p:txBody>
      </p:sp>
      <p:pic>
        <p:nvPicPr>
          <p:cNvPr id="15" name="Picture 14" descr="Chart, histogram&#10;&#10;Description automatically generated">
            <a:extLst>
              <a:ext uri="{FF2B5EF4-FFF2-40B4-BE49-F238E27FC236}">
                <a16:creationId xmlns:a16="http://schemas.microsoft.com/office/drawing/2014/main" id="{B1A75437-9287-1240-A33A-9377E4707A4A}"/>
              </a:ext>
            </a:extLst>
          </p:cNvPr>
          <p:cNvPicPr>
            <a:picLocks noChangeAspect="1"/>
          </p:cNvPicPr>
          <p:nvPr/>
        </p:nvPicPr>
        <p:blipFill>
          <a:blip r:embed="rId2"/>
          <a:stretch>
            <a:fillRect/>
          </a:stretch>
        </p:blipFill>
        <p:spPr>
          <a:xfrm>
            <a:off x="0" y="1027957"/>
            <a:ext cx="8071559" cy="5537886"/>
          </a:xfrm>
          <a:prstGeom prst="rect">
            <a:avLst/>
          </a:prstGeom>
        </p:spPr>
      </p:pic>
      <p:pic>
        <p:nvPicPr>
          <p:cNvPr id="7" name="Picture 6" descr="A JMP output of a histogram. The graph plots count on the vertical axis, ranging from 0 to 300 in increments of 50, versus ratio of mean travel times on the horizontal axis, ranging from 0.6 to 2.8 with a class size of 0.1. The distribution is right skewed between 0.6 and 2.8, with a mean at 1.34. A normal curve is drawn over the histogram that doesn’t match the distribution, as most of the left tail extends beyond the histogram.">
            <a:extLst>
              <a:ext uri="{FF2B5EF4-FFF2-40B4-BE49-F238E27FC236}">
                <a16:creationId xmlns:a16="http://schemas.microsoft.com/office/drawing/2014/main" id="{9C55BAB5-BFEF-4841-BF9D-3E3AB5F13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398" y="4446104"/>
            <a:ext cx="3837804" cy="2319131"/>
          </a:xfrm>
          <a:prstGeom prst="rect">
            <a:avLst/>
          </a:prstGeom>
        </p:spPr>
      </p:pic>
    </p:spTree>
    <p:extLst>
      <p:ext uri="{BB962C8B-B14F-4D97-AF65-F5344CB8AC3E}">
        <p14:creationId xmlns:p14="http://schemas.microsoft.com/office/powerpoint/2010/main" val="1839401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37243"/>
            <a:ext cx="8229600" cy="781137"/>
          </a:xfrm>
        </p:spPr>
        <p:txBody>
          <a:bodyPr>
            <a:normAutofit fontScale="90000"/>
          </a:bodyPr>
          <a:lstStyle/>
          <a:p>
            <a:r>
              <a:rPr lang="en-US" sz="4400" dirty="0">
                <a:latin typeface="Gill Sans" charset="0"/>
                <a:ea typeface="ＭＳ Ｐゴシック" pitchFamily="34" charset="-128"/>
              </a:rPr>
              <a:t>Bootstrap standard errors and confidence intervals</a:t>
            </a:r>
          </a:p>
        </p:txBody>
      </p:sp>
      <p:sp>
        <p:nvSpPr>
          <p:cNvPr id="12292" name="Rectangle 3"/>
          <p:cNvSpPr>
            <a:spLocks noGrp="1" noChangeArrowheads="1"/>
          </p:cNvSpPr>
          <p:nvPr>
            <p:ph idx="1"/>
          </p:nvPr>
        </p:nvSpPr>
        <p:spPr>
          <a:xfrm>
            <a:off x="538843" y="1837650"/>
            <a:ext cx="8456070" cy="5020349"/>
          </a:xfrm>
        </p:spPr>
        <p:txBody>
          <a:bodyPr>
            <a:normAutofit/>
          </a:bodyPr>
          <a:lstStyle/>
          <a:p>
            <a:pPr marL="358775" indent="-358775">
              <a:buClr>
                <a:schemeClr val="accent3"/>
              </a:buClr>
            </a:pPr>
            <a:r>
              <a:rPr lang="en-US" sz="2200" dirty="0">
                <a:latin typeface="Arial" panose="020B0604020202020204" pitchFamily="34" charset="0"/>
                <a:cs typeface="Arial" panose="020B0604020202020204" pitchFamily="34" charset="0"/>
              </a:rPr>
              <a:t>The variability in the bootstrap distribution reflects how the statistic of interest varies from sample to sample.</a:t>
            </a:r>
          </a:p>
          <a:p>
            <a:pPr marL="358775" indent="-358775">
              <a:spcAft>
                <a:spcPts val="600"/>
              </a:spcAft>
              <a:buClr>
                <a:schemeClr val="accent3"/>
              </a:buClr>
            </a:pPr>
            <a:r>
              <a:rPr lang="en-US" sz="2200" dirty="0">
                <a:latin typeface="Arial" panose="020B0604020202020204" pitchFamily="34" charset="0"/>
                <a:cs typeface="Arial" panose="020B0604020202020204" pitchFamily="34" charset="0"/>
              </a:rPr>
              <a:t>A numerical measure of this variability is the standard deviation of the bootstrap distribution known as the </a:t>
            </a:r>
            <a:r>
              <a:rPr lang="en-US" sz="2200" b="1" dirty="0">
                <a:latin typeface="Arial" panose="020B0604020202020204" pitchFamily="34" charset="0"/>
                <a:cs typeface="Arial" panose="020B0604020202020204" pitchFamily="34" charset="0"/>
              </a:rPr>
              <a:t>bootstrap standard error</a:t>
            </a:r>
            <a:r>
              <a:rPr lang="en-US" sz="2200" dirty="0">
                <a:latin typeface="Arial" panose="020B0604020202020204" pitchFamily="34" charset="0"/>
                <a:cs typeface="Arial" panose="020B0604020202020204" pitchFamily="34" charset="0"/>
              </a:rPr>
              <a:t>.</a:t>
            </a:r>
          </a:p>
          <a:p>
            <a:pPr marL="0" indent="0">
              <a:buClr>
                <a:schemeClr val="accent3"/>
              </a:buClr>
              <a:buNone/>
            </a:pPr>
            <a:r>
              <a:rPr lang="en-US" sz="2200" b="1" cap="all" dirty="0">
                <a:latin typeface="Arial" panose="020B0604020202020204" pitchFamily="34" charset="0"/>
                <a:cs typeface="Arial" panose="020B0604020202020204" pitchFamily="34" charset="0"/>
              </a:rPr>
              <a:t>Bootstrap Percentile Confidence Interval</a:t>
            </a:r>
          </a:p>
          <a:p>
            <a:pPr marL="358775" indent="-358775">
              <a:buClr>
                <a:schemeClr val="accent3"/>
              </a:buClr>
            </a:pPr>
            <a:r>
              <a:rPr lang="en-US" sz="2200" dirty="0">
                <a:latin typeface="Arial" panose="020B0604020202020204" pitchFamily="34" charset="0"/>
                <a:cs typeface="Arial" panose="020B0604020202020204" pitchFamily="34" charset="0"/>
              </a:rPr>
              <a:t>For a 95% bootstrap confidence interval, use the lower 2.5 percentile and the upper 97.5th percentile of the bootstrap distribution as the endpoints of the confidence interval. For a 90% confidence interval, use the lower 5th percentile and the upper 95th percentile.</a:t>
            </a:r>
          </a:p>
        </p:txBody>
      </p:sp>
      <p:cxnSp>
        <p:nvCxnSpPr>
          <p:cNvPr id="4" name="Straight Connector 3">
            <a:extLst>
              <a:ext uri="{FF2B5EF4-FFF2-40B4-BE49-F238E27FC236}">
                <a16:creationId xmlns:a16="http://schemas.microsoft.com/office/drawing/2014/main" id="{4097B9E1-9FB9-F44B-B6FE-85AFFEC5EA2E}"/>
              </a:ext>
            </a:extLst>
          </p:cNvPr>
          <p:cNvCxnSpPr/>
          <p:nvPr/>
        </p:nvCxnSpPr>
        <p:spPr>
          <a:xfrm>
            <a:off x="457200" y="370419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6F2755-CE12-EF4A-8DD3-0E6EA84989D4}"/>
              </a:ext>
            </a:extLst>
          </p:cNvPr>
          <p:cNvCxnSpPr/>
          <p:nvPr/>
        </p:nvCxnSpPr>
        <p:spPr>
          <a:xfrm>
            <a:off x="538843" y="616909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31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362779" y="410266"/>
            <a:ext cx="8418442" cy="781137"/>
          </a:xfrm>
        </p:spPr>
        <p:txBody>
          <a:bodyPr>
            <a:normAutofit fontScale="90000"/>
          </a:bodyPr>
          <a:lstStyle/>
          <a:p>
            <a:r>
              <a:rPr lang="en-US" sz="4400" dirty="0">
                <a:latin typeface="Gill Sans" charset="0"/>
                <a:ea typeface="ＭＳ Ｐゴシック" pitchFamily="34" charset="-128"/>
              </a:rPr>
              <a:t>Bootstrap confidence interval—example </a:t>
            </a:r>
          </a:p>
        </p:txBody>
      </p:sp>
      <mc:AlternateContent xmlns:mc="http://schemas.openxmlformats.org/markup-compatibility/2006" xmlns:a14="http://schemas.microsoft.com/office/drawing/2010/main">
        <mc:Choice Requires="a14">
          <p:sp>
            <p:nvSpPr>
              <p:cNvPr id="12292" name="Rectangle 3"/>
              <p:cNvSpPr>
                <a:spLocks noGrp="1" noChangeArrowheads="1"/>
              </p:cNvSpPr>
              <p:nvPr>
                <p:ph idx="1"/>
              </p:nvPr>
            </p:nvSpPr>
            <p:spPr>
              <a:xfrm>
                <a:off x="362779" y="1459456"/>
                <a:ext cx="8456070" cy="3677477"/>
              </a:xfrm>
            </p:spPr>
            <p:txBody>
              <a:bodyPr>
                <a:normAutofit/>
              </a:bodyPr>
              <a:lstStyle/>
              <a:p>
                <a:pPr marL="358775" indent="-358775">
                  <a:buClr>
                    <a:schemeClr val="accent3"/>
                  </a:buClr>
                </a:pPr>
                <a:r>
                  <a:rPr lang="en-US" sz="2000" dirty="0">
                    <a:latin typeface="Arial" panose="020B0604020202020204" pitchFamily="34" charset="0"/>
                    <a:cs typeface="Arial" panose="020B0604020202020204" pitchFamily="34" charset="0"/>
                  </a:rPr>
                  <a:t>We previously saw the bootstrap distribution for the ratio of the population means of the travel times in New York and North Carolina.</a:t>
                </a:r>
              </a:p>
              <a:p>
                <a:pPr marL="358775" indent="-358775">
                  <a:buClr>
                    <a:schemeClr val="accent3"/>
                  </a:buClr>
                </a:pPr>
                <a:r>
                  <a:rPr lang="en-US" sz="2000" dirty="0">
                    <a:latin typeface="Arial" panose="020B0604020202020204" pitchFamily="34" charset="0"/>
                    <a:cs typeface="Arial" panose="020B0604020202020204" pitchFamily="34" charset="0"/>
                  </a:rPr>
                  <a:t>The JMP output containing several percentiles of this distribution are at the bottom of this slide.</a:t>
                </a:r>
              </a:p>
              <a:p>
                <a:pPr marL="358775" indent="-358775">
                  <a:buClr>
                    <a:schemeClr val="accent3"/>
                  </a:buClr>
                </a:pPr>
                <a:r>
                  <a:rPr lang="en-US" sz="2000" dirty="0">
                    <a:latin typeface="Arial" panose="020B0604020202020204" pitchFamily="34" charset="0"/>
                    <a:cs typeface="Arial" panose="020B0604020202020204" pitchFamily="34" charset="0"/>
                  </a:rPr>
                  <a:t>The estimate of the ratio based on the original samples is </a:t>
                </a:r>
                <a14:m>
                  <m:oMath xmlns:m="http://schemas.openxmlformats.org/officeDocument/2006/math">
                    <m:f>
                      <m:fPr>
                        <m:type m:val="lin"/>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acc>
                              <m:accPr>
                                <m:chr m:val="̅"/>
                                <m:ctrlPr>
                                  <a:rPr lang="en-US" sz="2000" i="1">
                                    <a:latin typeface="Cambria Math" panose="02040503050406030204" pitchFamily="18" charset="0"/>
                                    <a:cs typeface="Arial" panose="020B0604020202020204" pitchFamily="34" charset="0"/>
                                  </a:rPr>
                                </m:ctrlPr>
                              </m:accPr>
                              <m:e>
                                <m:r>
                                  <a:rPr lang="en-US" sz="2000" i="1">
                                    <a:latin typeface="Cambria Math" panose="02040503050406030204" pitchFamily="18" charset="0"/>
                                    <a:cs typeface="Arial" panose="020B0604020202020204" pitchFamily="34" charset="0"/>
                                  </a:rPr>
                                  <m:t>𝑥</m:t>
                                </m:r>
                              </m:e>
                            </m:acc>
                          </m:e>
                          <m:sub>
                            <m:r>
                              <a:rPr lang="en-US" sz="2000" i="1">
                                <a:latin typeface="Cambria Math" panose="02040503050406030204" pitchFamily="18" charset="0"/>
                                <a:cs typeface="Arial" panose="020B0604020202020204" pitchFamily="34" charset="0"/>
                              </a:rPr>
                              <m:t>𝑁𝑌</m:t>
                            </m:r>
                          </m:sub>
                        </m:sSub>
                      </m:num>
                      <m:den>
                        <m:sSub>
                          <m:sSubPr>
                            <m:ctrlPr>
                              <a:rPr lang="en-US" sz="2000" i="1">
                                <a:latin typeface="Cambria Math" panose="02040503050406030204" pitchFamily="18" charset="0"/>
                                <a:cs typeface="Arial" panose="020B0604020202020204" pitchFamily="34" charset="0"/>
                              </a:rPr>
                            </m:ctrlPr>
                          </m:sSubPr>
                          <m:e>
                            <m:acc>
                              <m:accPr>
                                <m:chr m:val="̅"/>
                                <m:ctrlPr>
                                  <a:rPr lang="en-US" sz="2000" i="1">
                                    <a:latin typeface="Cambria Math" panose="02040503050406030204" pitchFamily="18" charset="0"/>
                                    <a:cs typeface="Arial" panose="020B0604020202020204" pitchFamily="34" charset="0"/>
                                  </a:rPr>
                                </m:ctrlPr>
                              </m:accPr>
                              <m:e>
                                <m:r>
                                  <a:rPr lang="en-US" sz="2000" i="1">
                                    <a:latin typeface="Cambria Math" panose="02040503050406030204" pitchFamily="18" charset="0"/>
                                    <a:cs typeface="Arial" panose="020B0604020202020204" pitchFamily="34" charset="0"/>
                                  </a:rPr>
                                  <m:t>𝑥</m:t>
                                </m:r>
                              </m:e>
                            </m:acc>
                          </m:e>
                          <m:sub>
                            <m:r>
                              <a:rPr lang="en-US" sz="2000" i="1">
                                <a:latin typeface="Cambria Math" panose="02040503050406030204" pitchFamily="18" charset="0"/>
                                <a:cs typeface="Arial" panose="020B0604020202020204" pitchFamily="34" charset="0"/>
                              </a:rPr>
                              <m:t>𝑁𝐶</m:t>
                            </m:r>
                          </m:sub>
                        </m:sSub>
                      </m:den>
                    </m:f>
                  </m:oMath>
                </a14:m>
                <a:r>
                  <a:rPr lang="en-US" sz="2000" dirty="0">
                    <a:latin typeface="Arial" panose="020B0604020202020204" pitchFamily="34" charset="0"/>
                    <a:cs typeface="Arial" panose="020B0604020202020204" pitchFamily="34" charset="0"/>
                  </a:rPr>
                  <a:t> = 33.1/25.333 = 1.31.</a:t>
                </a:r>
              </a:p>
              <a:p>
                <a:pPr marL="358775" indent="-358775">
                  <a:buClr>
                    <a:schemeClr val="accent3"/>
                  </a:buClr>
                </a:pPr>
                <a:r>
                  <a:rPr lang="en-US" sz="2000" dirty="0">
                    <a:latin typeface="Arial" panose="020B0604020202020204" pitchFamily="34" charset="0"/>
                    <a:cs typeface="Arial" panose="020B0604020202020204" pitchFamily="34" charset="0"/>
                  </a:rPr>
                  <a:t>The 95% confidence interval for the ratio, determined by the 2.5% and 97.5% quantiles, is 0.86 to 2.03.</a:t>
                </a:r>
              </a:p>
            </p:txBody>
          </p:sp>
        </mc:Choice>
        <mc:Fallback xmlns="">
          <p:sp>
            <p:nvSpPr>
              <p:cNvPr id="12292" name="Rectangle 3"/>
              <p:cNvSpPr>
                <a:spLocks noGrp="1" noRot="1" noChangeAspect="1" noMove="1" noResize="1" noEditPoints="1" noAdjustHandles="1" noChangeArrowheads="1" noChangeShapeType="1" noTextEdit="1"/>
              </p:cNvSpPr>
              <p:nvPr>
                <p:ph idx="1"/>
              </p:nvPr>
            </p:nvSpPr>
            <p:spPr>
              <a:xfrm>
                <a:off x="362779" y="1459456"/>
                <a:ext cx="8456070" cy="3677477"/>
              </a:xfrm>
              <a:blipFill>
                <a:blip r:embed="rId2"/>
                <a:stretch>
                  <a:fillRect l="-450" t="-687" r="-1049"/>
                </a:stretch>
              </a:blipFill>
            </p:spPr>
            <p:txBody>
              <a:bodyPr/>
              <a:lstStyle/>
              <a:p>
                <a:r>
                  <a:rPr lang="en-US">
                    <a:noFill/>
                  </a:rPr>
                  <a:t> </a:t>
                </a:r>
              </a:p>
            </p:txBody>
          </p:sp>
        </mc:Fallback>
      </mc:AlternateContent>
      <p:pic>
        <p:nvPicPr>
          <p:cNvPr id="2" name="Picture 1" descr="A JMP output of quantiles data. The output lists the following quantiles data. 100 percent, maximum, 2.734375. 99.5 percent, 2.4209116541. 97. 5 percent, 2.0270833791. 90.0 percent, 1.7453334851. 75.0 percent, quartile, 1.5080369271. 50.0 percent, median, 1.3050633338. 25.0 percent, quartile, 1.1314968354. 10.0 percent, 0.9885136364. 2.5 percent, 0.8591424369. 0.5 percent, 0.707258658. 0.0 percent, minimum, 0.6714922049.">
            <a:extLst>
              <a:ext uri="{FF2B5EF4-FFF2-40B4-BE49-F238E27FC236}">
                <a16:creationId xmlns:a16="http://schemas.microsoft.com/office/drawing/2014/main" id="{322E7EBE-4D9E-A74F-B84C-11669E3B0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6790" y="4379593"/>
            <a:ext cx="2775201" cy="2267736"/>
          </a:xfrm>
          <a:prstGeom prst="rect">
            <a:avLst/>
          </a:prstGeom>
        </p:spPr>
      </p:pic>
    </p:spTree>
    <p:extLst>
      <p:ext uri="{BB962C8B-B14F-4D97-AF65-F5344CB8AC3E}">
        <p14:creationId xmlns:p14="http://schemas.microsoft.com/office/powerpoint/2010/main" val="1764115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9DF0-0314-3440-BF32-A4392844B1EB}"/>
              </a:ext>
            </a:extLst>
          </p:cNvPr>
          <p:cNvSpPr>
            <a:spLocks noGrp="1"/>
          </p:cNvSpPr>
          <p:nvPr>
            <p:ph type="title"/>
          </p:nvPr>
        </p:nvSpPr>
        <p:spPr>
          <a:xfrm>
            <a:off x="0" y="273164"/>
            <a:ext cx="8686800" cy="1143000"/>
          </a:xfrm>
        </p:spPr>
        <p:txBody>
          <a:bodyPr>
            <a:noAutofit/>
          </a:bodyPr>
          <a:lstStyle/>
          <a:p>
            <a:r>
              <a:rPr lang="en-US" sz="4000" dirty="0">
                <a:latin typeface="Gill Sans" charset="0"/>
                <a:ea typeface="ＭＳ Ｐゴシック" pitchFamily="34" charset="-128"/>
              </a:rPr>
              <a:t>Bootstrap confidence interval - example in Python</a:t>
            </a:r>
            <a:endParaRPr lang="en-US" sz="4000" dirty="0"/>
          </a:p>
        </p:txBody>
      </p:sp>
      <p:pic>
        <p:nvPicPr>
          <p:cNvPr id="5" name="Content Placeholder 4" descr="Text, application&#10;&#10;Description automatically generated">
            <a:extLst>
              <a:ext uri="{FF2B5EF4-FFF2-40B4-BE49-F238E27FC236}">
                <a16:creationId xmlns:a16="http://schemas.microsoft.com/office/drawing/2014/main" id="{35E932F0-4773-3A40-8027-DD7172907C4F}"/>
              </a:ext>
            </a:extLst>
          </p:cNvPr>
          <p:cNvPicPr>
            <a:picLocks noGrp="1" noChangeAspect="1"/>
          </p:cNvPicPr>
          <p:nvPr>
            <p:ph idx="1"/>
          </p:nvPr>
        </p:nvPicPr>
        <p:blipFill>
          <a:blip r:embed="rId2"/>
          <a:stretch>
            <a:fillRect/>
          </a:stretch>
        </p:blipFill>
        <p:spPr>
          <a:xfrm>
            <a:off x="278524" y="1657903"/>
            <a:ext cx="7604235" cy="3791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532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9DF0-0314-3440-BF32-A4392844B1EB}"/>
              </a:ext>
            </a:extLst>
          </p:cNvPr>
          <p:cNvSpPr>
            <a:spLocks noGrp="1"/>
          </p:cNvSpPr>
          <p:nvPr>
            <p:ph type="title"/>
          </p:nvPr>
        </p:nvSpPr>
        <p:spPr>
          <a:xfrm>
            <a:off x="0" y="273164"/>
            <a:ext cx="8686800" cy="1143000"/>
          </a:xfrm>
        </p:spPr>
        <p:txBody>
          <a:bodyPr>
            <a:noAutofit/>
          </a:bodyPr>
          <a:lstStyle/>
          <a:p>
            <a:r>
              <a:rPr lang="en-US" sz="4000" dirty="0">
                <a:latin typeface="Gill Sans" charset="0"/>
                <a:ea typeface="ＭＳ Ｐゴシック" pitchFamily="34" charset="-128"/>
              </a:rPr>
              <a:t>Bootstrap confidence interval - example in Python</a:t>
            </a:r>
            <a:endParaRPr lang="en-US" sz="4000" dirty="0"/>
          </a:p>
        </p:txBody>
      </p:sp>
      <p:pic>
        <p:nvPicPr>
          <p:cNvPr id="5" name="Content Placeholder 4" descr="Text, application&#10;&#10;Description automatically generated">
            <a:extLst>
              <a:ext uri="{FF2B5EF4-FFF2-40B4-BE49-F238E27FC236}">
                <a16:creationId xmlns:a16="http://schemas.microsoft.com/office/drawing/2014/main" id="{35E932F0-4773-3A40-8027-DD7172907C4F}"/>
              </a:ext>
            </a:extLst>
          </p:cNvPr>
          <p:cNvPicPr>
            <a:picLocks noGrp="1" noChangeAspect="1"/>
          </p:cNvPicPr>
          <p:nvPr>
            <p:ph idx="1"/>
          </p:nvPr>
        </p:nvPicPr>
        <p:blipFill>
          <a:blip r:embed="rId2"/>
          <a:stretch>
            <a:fillRect/>
          </a:stretch>
        </p:blipFill>
        <p:spPr>
          <a:xfrm>
            <a:off x="278525" y="1657904"/>
            <a:ext cx="5985642" cy="298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a:extLst>
              <a:ext uri="{FF2B5EF4-FFF2-40B4-BE49-F238E27FC236}">
                <a16:creationId xmlns:a16="http://schemas.microsoft.com/office/drawing/2014/main" id="{E5F408AC-6073-0E41-8EFF-03E5DFB0926F}"/>
              </a:ext>
            </a:extLst>
          </p:cNvPr>
          <p:cNvSpPr/>
          <p:nvPr/>
        </p:nvSpPr>
        <p:spPr>
          <a:xfrm>
            <a:off x="2144110" y="3247697"/>
            <a:ext cx="1597573" cy="367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3B7FCB0-387B-8341-B5D2-522D471B26E3}"/>
              </a:ext>
            </a:extLst>
          </p:cNvPr>
          <p:cNvCxnSpPr>
            <a:cxnSpLocks/>
          </p:cNvCxnSpPr>
          <p:nvPr/>
        </p:nvCxnSpPr>
        <p:spPr>
          <a:xfrm>
            <a:off x="2879834" y="3615559"/>
            <a:ext cx="0" cy="14399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E678E2-D9A8-4540-9FAC-3AB69691778A}"/>
                  </a:ext>
                </a:extLst>
              </p:cNvPr>
              <p:cNvSpPr txBox="1"/>
              <p:nvPr/>
            </p:nvSpPr>
            <p:spPr>
              <a:xfrm>
                <a:off x="149902" y="5073452"/>
                <a:ext cx="884419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95% Bootstrap-based confidence interval for </a:t>
                </a:r>
                <a14:m>
                  <m:oMath xmlns:m="http://schemas.openxmlformats.org/officeDocument/2006/math">
                    <m:f>
                      <m:fPr>
                        <m:type m:val="lin"/>
                        <m:ctrlPr>
                          <a:rPr lang="en-US" i="1">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𝜇</m:t>
                            </m:r>
                          </m:e>
                          <m:sub>
                            <m:r>
                              <m:rPr>
                                <m:sty m:val="p"/>
                              </m:rPr>
                              <a:rPr lang="en-US">
                                <a:latin typeface="Cambria Math" panose="02040503050406030204" pitchFamily="18" charset="0"/>
                                <a:cs typeface="Arial" panose="020B0604020202020204" pitchFamily="34" charset="0"/>
                              </a:rPr>
                              <m:t>NY</m:t>
                            </m:r>
                          </m:sub>
                        </m:sSub>
                      </m:num>
                      <m:den>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𝜇</m:t>
                            </m:r>
                          </m:e>
                          <m:sub>
                            <m:r>
                              <m:rPr>
                                <m:sty m:val="p"/>
                              </m:rPr>
                              <a:rPr lang="en-US">
                                <a:latin typeface="Cambria Math" panose="02040503050406030204" pitchFamily="18" charset="0"/>
                                <a:cs typeface="Arial" panose="020B0604020202020204" pitchFamily="34" charset="0"/>
                              </a:rPr>
                              <m:t>NC</m:t>
                            </m:r>
                          </m:sub>
                        </m:sSub>
                      </m:den>
                    </m:f>
                  </m:oMath>
                </a14:m>
                <a:r>
                  <a:rPr lang="en-US" dirty="0"/>
                  <a:t> is 0.849 to 1.956.</a:t>
                </a:r>
              </a:p>
              <a:p>
                <a:pPr marL="285750" indent="-285750">
                  <a:buFont typeface="Arial" panose="020B0604020202020204" pitchFamily="34" charset="0"/>
                  <a:buChar char="•"/>
                </a:pPr>
                <a:r>
                  <a:rPr lang="en-US" dirty="0"/>
                  <a:t>Suppose we want to investigate the hypothesis that </a:t>
                </a:r>
                <a14:m>
                  <m:oMath xmlns:m="http://schemas.openxmlformats.org/officeDocument/2006/math">
                    <m:f>
                      <m:fPr>
                        <m:type m:val="lin"/>
                        <m:ctrlPr>
                          <a:rPr lang="en-US" i="1">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𝜇</m:t>
                            </m:r>
                          </m:e>
                          <m:sub>
                            <m:r>
                              <m:rPr>
                                <m:sty m:val="p"/>
                              </m:rPr>
                              <a:rPr lang="en-US">
                                <a:latin typeface="Cambria Math" panose="02040503050406030204" pitchFamily="18" charset="0"/>
                                <a:cs typeface="Arial" panose="020B0604020202020204" pitchFamily="34" charset="0"/>
                              </a:rPr>
                              <m:t>NY</m:t>
                            </m:r>
                          </m:sub>
                        </m:sSub>
                      </m:num>
                      <m:den>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𝜇</m:t>
                            </m:r>
                          </m:e>
                          <m:sub>
                            <m:r>
                              <m:rPr>
                                <m:sty m:val="p"/>
                              </m:rPr>
                              <a:rPr lang="en-US">
                                <a:latin typeface="Cambria Math" panose="02040503050406030204" pitchFamily="18" charset="0"/>
                                <a:cs typeface="Arial" panose="020B0604020202020204" pitchFamily="34" charset="0"/>
                              </a:rPr>
                              <m:t>NC</m:t>
                            </m:r>
                          </m:sub>
                        </m:sSub>
                      </m:den>
                    </m:f>
                  </m:oMath>
                </a14:m>
                <a:r>
                  <a:rPr lang="en-US" dirty="0"/>
                  <a:t> = 1, that is, mean travel times are the same. </a:t>
                </a:r>
              </a:p>
              <a:p>
                <a:pPr marL="285750" indent="-285750">
                  <a:buFont typeface="Arial" panose="020B0604020202020204" pitchFamily="34" charset="0"/>
                  <a:buChar char="•"/>
                </a:pPr>
                <a:r>
                  <a:rPr lang="en-US" dirty="0"/>
                  <a:t>Based on this confidence interval, do we have enough statistical evidence to reject this hypothesis?</a:t>
                </a:r>
              </a:p>
            </p:txBody>
          </p:sp>
        </mc:Choice>
        <mc:Fallback xmlns="">
          <p:sp>
            <p:nvSpPr>
              <p:cNvPr id="7" name="TextBox 6">
                <a:extLst>
                  <a:ext uri="{FF2B5EF4-FFF2-40B4-BE49-F238E27FC236}">
                    <a16:creationId xmlns:a16="http://schemas.microsoft.com/office/drawing/2014/main" id="{54E678E2-D9A8-4540-9FAC-3AB69691778A}"/>
                  </a:ext>
                </a:extLst>
              </p:cNvPr>
              <p:cNvSpPr txBox="1">
                <a:spLocks noRot="1" noChangeAspect="1" noMove="1" noResize="1" noEditPoints="1" noAdjustHandles="1" noChangeArrowheads="1" noChangeShapeType="1" noTextEdit="1"/>
              </p:cNvSpPr>
              <p:nvPr/>
            </p:nvSpPr>
            <p:spPr>
              <a:xfrm>
                <a:off x="149902" y="5073452"/>
                <a:ext cx="8844196" cy="1477328"/>
              </a:xfrm>
              <a:prstGeom prst="rect">
                <a:avLst/>
              </a:prstGeom>
              <a:blipFill>
                <a:blip r:embed="rId3"/>
                <a:stretch>
                  <a:fillRect l="-575" t="-27350" r="-862" b="-5983"/>
                </a:stretch>
              </a:blipFill>
            </p:spPr>
            <p:txBody>
              <a:bodyPr/>
              <a:lstStyle/>
              <a:p>
                <a:r>
                  <a:rPr lang="en-US">
                    <a:noFill/>
                  </a:rPr>
                  <a:t> </a:t>
                </a:r>
              </a:p>
            </p:txBody>
          </p:sp>
        </mc:Fallback>
      </mc:AlternateContent>
    </p:spTree>
    <p:extLst>
      <p:ext uri="{BB962C8B-B14F-4D97-AF65-F5344CB8AC3E}">
        <p14:creationId xmlns:p14="http://schemas.microsoft.com/office/powerpoint/2010/main" val="35955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781137"/>
          </a:xfrm>
        </p:spPr>
        <p:txBody>
          <a:bodyPr>
            <a:normAutofit/>
          </a:bodyPr>
          <a:lstStyle/>
          <a:p>
            <a:r>
              <a:rPr lang="en-US" sz="4400" dirty="0">
                <a:latin typeface="Gill Sans" charset="0"/>
                <a:ea typeface="ＭＳ Ｐゴシック" pitchFamily="34" charset="-128"/>
              </a:rPr>
              <a:t>In Chapter 32, we cover …</a:t>
            </a:r>
            <a:endParaRPr lang="en-IN" sz="4400" dirty="0"/>
          </a:p>
        </p:txBody>
      </p:sp>
      <p:sp>
        <p:nvSpPr>
          <p:cNvPr id="12292" name="Rectangle 3"/>
          <p:cNvSpPr>
            <a:spLocks noGrp="1" noChangeArrowheads="1"/>
          </p:cNvSpPr>
          <p:nvPr>
            <p:ph idx="1"/>
          </p:nvPr>
        </p:nvSpPr>
        <p:spPr>
          <a:xfrm>
            <a:off x="538843" y="1837650"/>
            <a:ext cx="7696200" cy="3839250"/>
          </a:xfrm>
        </p:spPr>
        <p:txBody>
          <a:bodyPr>
            <a:noAutofit/>
          </a:bodyPr>
          <a:lstStyle/>
          <a:p>
            <a:pPr marL="358775" indent="-358775">
              <a:buClr>
                <a:schemeClr val="accent3"/>
              </a:buClr>
            </a:pPr>
            <a:r>
              <a:rPr lang="en-US" sz="2800" dirty="0">
                <a:latin typeface="Arial" panose="020B0604020202020204" pitchFamily="34" charset="0"/>
                <a:cs typeface="Arial" panose="020B0604020202020204" pitchFamily="34" charset="0"/>
              </a:rPr>
              <a:t>Generating bootstrap samples</a:t>
            </a:r>
          </a:p>
          <a:p>
            <a:pPr marL="358775" indent="-358775">
              <a:buClr>
                <a:schemeClr val="accent3"/>
              </a:buClr>
            </a:pPr>
            <a:r>
              <a:rPr lang="en-US" sz="2800" dirty="0">
                <a:latin typeface="Arial" panose="020B0604020202020204" pitchFamily="34" charset="0"/>
                <a:cs typeface="Arial" panose="020B0604020202020204" pitchFamily="34" charset="0"/>
              </a:rPr>
              <a:t>Bootstrap standard errors and confidence intervals</a:t>
            </a:r>
          </a:p>
        </p:txBody>
      </p:sp>
    </p:spTree>
    <p:extLst>
      <p:ext uri="{BB962C8B-B14F-4D97-AF65-F5344CB8AC3E}">
        <p14:creationId xmlns:p14="http://schemas.microsoft.com/office/powerpoint/2010/main" val="398304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31482" y="152400"/>
            <a:ext cx="7772400" cy="1219200"/>
          </a:xfrm>
        </p:spPr>
        <p:txBody>
          <a:bodyPr/>
          <a:lstStyle/>
          <a:p>
            <a:pPr eaLnBrk="1" hangingPunct="1"/>
            <a:r>
              <a:rPr lang="en-US" altLang="en-US" sz="4000" dirty="0">
                <a:latin typeface="Gill Sans" charset="0"/>
                <a:ea typeface="ＭＳ Ｐゴシック" pitchFamily="34" charset="-128"/>
              </a:rPr>
              <a:t>Statistical inference</a:t>
            </a:r>
          </a:p>
        </p:txBody>
      </p:sp>
      <p:sp>
        <p:nvSpPr>
          <p:cNvPr id="13" name="Rectangle 3"/>
          <p:cNvSpPr>
            <a:spLocks noGrp="1" noChangeArrowheads="1"/>
          </p:cNvSpPr>
          <p:nvPr>
            <p:ph sz="quarter" idx="1"/>
          </p:nvPr>
        </p:nvSpPr>
        <p:spPr>
          <a:xfrm>
            <a:off x="384989" y="1384663"/>
            <a:ext cx="8265386" cy="2677537"/>
          </a:xfrm>
        </p:spPr>
        <p:txBody>
          <a:bodyPr>
            <a:noAutofit/>
          </a:bodyPr>
          <a:lstStyle/>
          <a:p>
            <a:pPr marL="361950" indent="-361950">
              <a:spcBef>
                <a:spcPts val="0"/>
              </a:spcBef>
              <a:spcAft>
                <a:spcPts val="1200"/>
              </a:spcAft>
            </a:pPr>
            <a:r>
              <a:rPr lang="en-US" sz="2300" dirty="0">
                <a:latin typeface="Arial" panose="020B0604020202020204" pitchFamily="34" charset="0"/>
                <a:cs typeface="Arial" panose="020B0604020202020204" pitchFamily="34" charset="0"/>
              </a:rPr>
              <a:t>After we have selected a sample, we know the responses of the individuals in the sample. However, the reason for taking the sample is to infer from that data some conclusion about the wider population represented by the sample.</a:t>
            </a:r>
          </a:p>
          <a:p>
            <a:pPr marL="361950" indent="-361950">
              <a:spcBef>
                <a:spcPts val="1200"/>
              </a:spcBef>
            </a:pPr>
            <a:r>
              <a:rPr lang="en-US" sz="2300" b="1" dirty="0">
                <a:latin typeface="Arial" panose="020B0604020202020204" pitchFamily="34" charset="0"/>
                <a:cs typeface="Arial" panose="020B0604020202020204" pitchFamily="34" charset="0"/>
              </a:rPr>
              <a:t>Statistical inference</a:t>
            </a:r>
            <a:r>
              <a:rPr lang="en-US" sz="2300" dirty="0">
                <a:latin typeface="Arial" panose="020B0604020202020204" pitchFamily="34" charset="0"/>
                <a:cs typeface="Arial" panose="020B0604020202020204" pitchFamily="34" charset="0"/>
              </a:rPr>
              <a:t> provides methods for drawing conclusions about a population from sample data.</a:t>
            </a:r>
          </a:p>
        </p:txBody>
      </p:sp>
      <p:sp>
        <p:nvSpPr>
          <p:cNvPr id="15" name="Rounded Rectangle 11">
            <a:extLst>
              <a:ext uri="{FF2B5EF4-FFF2-40B4-BE49-F238E27FC236}">
                <a16:creationId xmlns:a16="http://schemas.microsoft.com/office/drawing/2014/main" id="{15A885DE-D9CC-F742-B175-83200F624185}"/>
              </a:ext>
            </a:extLst>
          </p:cNvPr>
          <p:cNvSpPr>
            <a:spLocks noChangeArrowheads="1"/>
          </p:cNvSpPr>
          <p:nvPr/>
        </p:nvSpPr>
        <p:spPr bwMode="auto">
          <a:xfrm>
            <a:off x="630644" y="4562717"/>
            <a:ext cx="3154362" cy="1613720"/>
          </a:xfrm>
          <a:prstGeom prst="roundRect">
            <a:avLst>
              <a:gd name="adj" fmla="val 16667"/>
            </a:avLst>
          </a:prstGeom>
          <a:solidFill>
            <a:schemeClr val="accent1">
              <a:lumMod val="75000"/>
            </a:schemeClr>
          </a:solidFill>
          <a:ln w="10000">
            <a:solidFill>
              <a:schemeClr val="accent1"/>
            </a:solidFill>
            <a:round/>
            <a:headEnd/>
            <a:tailEnd/>
          </a:ln>
          <a:effectLst>
            <a:outerShdw blurRad="38100" dist="30000" dir="5400000" rotWithShape="0">
              <a:srgbClr val="808080">
                <a:alpha val="45000"/>
              </a:srgbClr>
            </a:outerShdw>
          </a:effectLst>
        </p:spPr>
        <p:txBody>
          <a:bodyPr/>
          <a:lstStyle/>
          <a:p>
            <a:pPr fontAlgn="auto">
              <a:spcBef>
                <a:spcPts val="0"/>
              </a:spcBef>
              <a:spcAft>
                <a:spcPts val="0"/>
              </a:spcAft>
              <a:defRPr/>
            </a:pPr>
            <a:r>
              <a:rPr lang="en-US" sz="2000" b="1" dirty="0">
                <a:solidFill>
                  <a:schemeClr val="lt1"/>
                </a:solidFill>
                <a:latin typeface="+mn-lt"/>
                <a:ea typeface="+mn-ea"/>
                <a:cs typeface="Arial"/>
              </a:rPr>
              <a:t>Population</a:t>
            </a:r>
          </a:p>
        </p:txBody>
      </p:sp>
      <p:sp>
        <p:nvSpPr>
          <p:cNvPr id="17" name="Curved Down Arrow 21" descr="An arrow points from population sample to collect data from a representative sample&#10;">
            <a:extLst>
              <a:ext uri="{FF2B5EF4-FFF2-40B4-BE49-F238E27FC236}">
                <a16:creationId xmlns:a16="http://schemas.microsoft.com/office/drawing/2014/main" id="{6FABF1AA-2C3C-BC4B-B577-A06F2772193A}"/>
              </a:ext>
            </a:extLst>
          </p:cNvPr>
          <p:cNvSpPr>
            <a:spLocks noChangeArrowheads="1"/>
          </p:cNvSpPr>
          <p:nvPr/>
        </p:nvSpPr>
        <p:spPr bwMode="auto">
          <a:xfrm rot="21276732">
            <a:off x="2875385" y="4400225"/>
            <a:ext cx="3609830" cy="530680"/>
          </a:xfrm>
          <a:prstGeom prst="curvedDownArrow">
            <a:avLst>
              <a:gd name="adj1" fmla="val 24992"/>
              <a:gd name="adj2" fmla="val 49999"/>
              <a:gd name="adj3" fmla="val 25000"/>
            </a:avLst>
          </a:prstGeom>
          <a:solidFill>
            <a:srgbClr val="3A4517"/>
          </a:solidFill>
          <a:ln w="10000">
            <a:solidFill>
              <a:srgbClr val="3D4818"/>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dirty="0">
              <a:latin typeface="+mn-lt"/>
              <a:ea typeface="+mn-ea"/>
              <a:cs typeface="Arial"/>
            </a:endParaRPr>
          </a:p>
        </p:txBody>
      </p:sp>
      <p:sp>
        <p:nvSpPr>
          <p:cNvPr id="18" name="TextBox 17">
            <a:extLst>
              <a:ext uri="{FF2B5EF4-FFF2-40B4-BE49-F238E27FC236}">
                <a16:creationId xmlns:a16="http://schemas.microsoft.com/office/drawing/2014/main" id="{C99AC74D-6405-B64C-B46D-4AC96D0EDC58}"/>
              </a:ext>
            </a:extLst>
          </p:cNvPr>
          <p:cNvSpPr txBox="1">
            <a:spLocks noChangeArrowheads="1"/>
          </p:cNvSpPr>
          <p:nvPr/>
        </p:nvSpPr>
        <p:spPr bwMode="auto">
          <a:xfrm>
            <a:off x="5437423" y="4810008"/>
            <a:ext cx="3086100" cy="66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b="1" dirty="0">
                <a:cs typeface="Arial" pitchFamily="34" charset="0"/>
              </a:rPr>
              <a:t>Collect data </a:t>
            </a:r>
            <a:r>
              <a:rPr lang="en-US" altLang="en-US" sz="2000" dirty="0">
                <a:cs typeface="Arial" pitchFamily="34" charset="0"/>
              </a:rPr>
              <a:t>from a representative </a:t>
            </a:r>
            <a:r>
              <a:rPr lang="en-US" altLang="en-US" sz="2000" b="1" dirty="0">
                <a:cs typeface="Arial" pitchFamily="34" charset="0"/>
              </a:rPr>
              <a:t>sample</a:t>
            </a:r>
            <a:endParaRPr lang="en-US" altLang="en-US" sz="2000" dirty="0">
              <a:cs typeface="Arial" pitchFamily="34" charset="0"/>
            </a:endParaRPr>
          </a:p>
        </p:txBody>
      </p:sp>
      <p:sp>
        <p:nvSpPr>
          <p:cNvPr id="20" name="Curved Down Arrow 12" descr="An arrow points from collect data from a representative sample to make an inference about the population">
            <a:extLst>
              <a:ext uri="{FF2B5EF4-FFF2-40B4-BE49-F238E27FC236}">
                <a16:creationId xmlns:a16="http://schemas.microsoft.com/office/drawing/2014/main" id="{B22174B8-800B-7D46-94FD-5B3FF0A074F5}"/>
              </a:ext>
            </a:extLst>
          </p:cNvPr>
          <p:cNvSpPr>
            <a:spLocks noChangeArrowheads="1"/>
          </p:cNvSpPr>
          <p:nvPr/>
        </p:nvSpPr>
        <p:spPr bwMode="auto">
          <a:xfrm rot="7620488">
            <a:off x="6876285" y="5566159"/>
            <a:ext cx="1924829" cy="604005"/>
          </a:xfrm>
          <a:prstGeom prst="curvedDownArrow">
            <a:avLst>
              <a:gd name="adj1" fmla="val 24992"/>
              <a:gd name="adj2" fmla="val 49999"/>
              <a:gd name="adj3" fmla="val 25000"/>
            </a:avLst>
          </a:prstGeom>
          <a:solidFill>
            <a:srgbClr val="3A4517"/>
          </a:solidFill>
          <a:ln w="10000">
            <a:solidFill>
              <a:srgbClr val="3D4818"/>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dirty="0">
              <a:latin typeface="+mn-lt"/>
              <a:ea typeface="+mn-ea"/>
              <a:cs typeface="Arial"/>
            </a:endParaRPr>
          </a:p>
        </p:txBody>
      </p:sp>
      <p:sp>
        <p:nvSpPr>
          <p:cNvPr id="21" name="TextBox 20">
            <a:extLst>
              <a:ext uri="{FF2B5EF4-FFF2-40B4-BE49-F238E27FC236}">
                <a16:creationId xmlns:a16="http://schemas.microsoft.com/office/drawing/2014/main" id="{A380BCE4-FE0A-A64E-971B-DFA0F5B42D2D}"/>
              </a:ext>
            </a:extLst>
          </p:cNvPr>
          <p:cNvSpPr txBox="1">
            <a:spLocks noChangeArrowheads="1"/>
          </p:cNvSpPr>
          <p:nvPr/>
        </p:nvSpPr>
        <p:spPr bwMode="auto">
          <a:xfrm>
            <a:off x="4417631" y="5891092"/>
            <a:ext cx="2925763" cy="66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cs typeface="Arial" pitchFamily="34" charset="0"/>
              </a:rPr>
              <a:t>Make an </a:t>
            </a:r>
            <a:r>
              <a:rPr lang="en-US" altLang="en-US" sz="2000" b="1" dirty="0">
                <a:cs typeface="Arial" pitchFamily="34" charset="0"/>
              </a:rPr>
              <a:t>inference </a:t>
            </a:r>
            <a:r>
              <a:rPr lang="en-US" altLang="en-US" sz="2000" dirty="0">
                <a:cs typeface="Arial" pitchFamily="34" charset="0"/>
              </a:rPr>
              <a:t>about the </a:t>
            </a:r>
            <a:r>
              <a:rPr lang="en-US" altLang="en-US" sz="2000" b="1" dirty="0">
                <a:cs typeface="Arial" pitchFamily="34" charset="0"/>
              </a:rPr>
              <a:t>population</a:t>
            </a:r>
            <a:endParaRPr lang="en-US" altLang="en-US" sz="2000" dirty="0">
              <a:cs typeface="Arial" pitchFamily="34" charset="0"/>
            </a:endParaRPr>
          </a:p>
        </p:txBody>
      </p:sp>
      <p:sp>
        <p:nvSpPr>
          <p:cNvPr id="23" name="Curved Down Arrow 25" descr="An arrow points from make an inference about the population to sample population">
            <a:extLst>
              <a:ext uri="{FF2B5EF4-FFF2-40B4-BE49-F238E27FC236}">
                <a16:creationId xmlns:a16="http://schemas.microsoft.com/office/drawing/2014/main" id="{5EFD9141-4F89-6A42-9B8B-73E82F2C8978}"/>
              </a:ext>
            </a:extLst>
          </p:cNvPr>
          <p:cNvSpPr>
            <a:spLocks noChangeArrowheads="1"/>
          </p:cNvSpPr>
          <p:nvPr/>
        </p:nvSpPr>
        <p:spPr bwMode="auto">
          <a:xfrm rot="11459393">
            <a:off x="2143711" y="6214840"/>
            <a:ext cx="2289738" cy="405649"/>
          </a:xfrm>
          <a:prstGeom prst="curvedDownArrow">
            <a:avLst>
              <a:gd name="adj1" fmla="val 25000"/>
              <a:gd name="adj2" fmla="val 49999"/>
              <a:gd name="adj3" fmla="val 25000"/>
            </a:avLst>
          </a:prstGeom>
          <a:solidFill>
            <a:srgbClr val="3A4517"/>
          </a:solidFill>
          <a:ln w="10000">
            <a:solidFill>
              <a:srgbClr val="3D4818"/>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a:latin typeface="+mn-lt"/>
              <a:ea typeface="+mn-ea"/>
              <a:cs typeface="Arial"/>
            </a:endParaRPr>
          </a:p>
        </p:txBody>
      </p:sp>
      <p:sp>
        <p:nvSpPr>
          <p:cNvPr id="27" name="Oval 26">
            <a:extLst>
              <a:ext uri="{FF2B5EF4-FFF2-40B4-BE49-F238E27FC236}">
                <a16:creationId xmlns:a16="http://schemas.microsoft.com/office/drawing/2014/main" id="{20FF1072-BFA5-9E40-9C9D-B106A8FCC0DC}"/>
              </a:ext>
            </a:extLst>
          </p:cNvPr>
          <p:cNvSpPr>
            <a:spLocks noChangeArrowheads="1"/>
          </p:cNvSpPr>
          <p:nvPr/>
        </p:nvSpPr>
        <p:spPr bwMode="auto">
          <a:xfrm>
            <a:off x="1570126" y="5058800"/>
            <a:ext cx="2108200" cy="850900"/>
          </a:xfrm>
          <a:prstGeom prst="ellipse">
            <a:avLst/>
          </a:prstGeom>
          <a:solidFill>
            <a:schemeClr val="accent1">
              <a:lumMod val="50000"/>
            </a:schemeClr>
          </a:solidFill>
          <a:ln w="10000">
            <a:solidFill>
              <a:srgbClr val="D2DA7A"/>
            </a:solidFill>
            <a:round/>
            <a:headEnd/>
            <a:tailEnd/>
          </a:ln>
          <a:effectLst>
            <a:outerShdw blurRad="38100" dist="30000" dir="5400000" rotWithShape="0">
              <a:srgbClr val="808080">
                <a:alpha val="45000"/>
              </a:srgbClr>
            </a:outerShdw>
          </a:effectLst>
        </p:spPr>
        <p:txBody>
          <a:bodyPr/>
          <a:lstStyle/>
          <a:p>
            <a:pPr algn="ctr" fontAlgn="auto">
              <a:spcBef>
                <a:spcPts val="0"/>
              </a:spcBef>
              <a:spcAft>
                <a:spcPts val="0"/>
              </a:spcAft>
              <a:defRPr/>
            </a:pPr>
            <a:r>
              <a:rPr lang="en-US" sz="2000" b="1" dirty="0">
                <a:solidFill>
                  <a:schemeClr val="lt1"/>
                </a:solidFill>
                <a:latin typeface="+mn-lt"/>
                <a:ea typeface="+mn-ea"/>
                <a:cs typeface="Arial"/>
              </a:rPr>
              <a:t>Sample</a:t>
            </a:r>
          </a:p>
        </p:txBody>
      </p:sp>
      <p:cxnSp>
        <p:nvCxnSpPr>
          <p:cNvPr id="28" name="Straight Connector 27">
            <a:extLst>
              <a:ext uri="{FF2B5EF4-FFF2-40B4-BE49-F238E27FC236}">
                <a16:creationId xmlns:a16="http://schemas.microsoft.com/office/drawing/2014/main" id="{FF99FB3C-CD6D-1F4D-9C85-BF84B74426A0}"/>
              </a:ext>
            </a:extLst>
          </p:cNvPr>
          <p:cNvCxnSpPr/>
          <p:nvPr/>
        </p:nvCxnSpPr>
        <p:spPr>
          <a:xfrm>
            <a:off x="457200" y="305332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083761-3179-8E46-A95A-F1DDC906893B}"/>
              </a:ext>
            </a:extLst>
          </p:cNvPr>
          <p:cNvCxnSpPr/>
          <p:nvPr/>
        </p:nvCxnSpPr>
        <p:spPr>
          <a:xfrm>
            <a:off x="457200" y="392418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6008" y="-240837"/>
            <a:ext cx="8971984" cy="1219200"/>
          </a:xfrm>
        </p:spPr>
        <p:txBody>
          <a:bodyPr>
            <a:normAutofit/>
          </a:bodyPr>
          <a:lstStyle/>
          <a:p>
            <a:pPr eaLnBrk="1" hangingPunct="1"/>
            <a:r>
              <a:rPr lang="en-US" altLang="en-US" sz="3500" dirty="0">
                <a:latin typeface="Gill Sans" charset="0"/>
                <a:ea typeface="ＭＳ Ｐゴシック" pitchFamily="34" charset="-128"/>
              </a:rPr>
              <a:t>Simple conditions for inference about a mean</a:t>
            </a:r>
          </a:p>
        </p:txBody>
      </p:sp>
      <mc:AlternateContent xmlns:mc="http://schemas.openxmlformats.org/markup-compatibility/2006" xmlns:a14="http://schemas.microsoft.com/office/drawing/2010/main">
        <mc:Choice Requires="a14">
          <p:sp>
            <p:nvSpPr>
              <p:cNvPr id="7" name="Rectangle 3"/>
              <p:cNvSpPr>
                <a:spLocks noGrp="1" noChangeArrowheads="1"/>
              </p:cNvSpPr>
              <p:nvPr>
                <p:ph sz="quarter" idx="1"/>
              </p:nvPr>
            </p:nvSpPr>
            <p:spPr>
              <a:xfrm>
                <a:off x="86008" y="1198179"/>
                <a:ext cx="8889826" cy="5475890"/>
              </a:xfrm>
            </p:spPr>
            <p:txBody>
              <a:bodyPr>
                <a:normAutofit lnSpcReduction="10000"/>
              </a:bodyPr>
              <a:lstStyle/>
              <a:p>
                <a:pPr marL="361950" indent="-361950">
                  <a:lnSpc>
                    <a:spcPct val="120000"/>
                  </a:lnSpc>
                  <a:spcBef>
                    <a:spcPts val="0"/>
                  </a:spcBef>
                  <a:spcAft>
                    <a:spcPts val="600"/>
                  </a:spcAft>
                </a:pPr>
                <a:r>
                  <a:rPr lang="en-US" sz="1900" dirty="0">
                    <a:latin typeface="Arial" panose="020B0604020202020204" pitchFamily="34" charset="0"/>
                    <a:cs typeface="Arial" panose="020B0604020202020204" pitchFamily="34" charset="0"/>
                  </a:rPr>
                  <a:t>This chapter presents the basic reasoning of statistical inference. We start with a simple setting.</a:t>
                </a:r>
              </a:p>
              <a:p>
                <a:pPr marL="0" indent="0">
                  <a:lnSpc>
                    <a:spcPct val="120000"/>
                  </a:lnSpc>
                  <a:spcBef>
                    <a:spcPts val="0"/>
                  </a:spcBef>
                  <a:spcAft>
                    <a:spcPts val="600"/>
                  </a:spcAft>
                  <a:buNone/>
                </a:pPr>
                <a:r>
                  <a:rPr lang="en-US" sz="2100" b="1" cap="all" dirty="0">
                    <a:latin typeface="Arial" panose="020B0604020202020204" pitchFamily="34" charset="0"/>
                    <a:cs typeface="Arial" panose="020B0604020202020204" pitchFamily="34" charset="0"/>
                  </a:rPr>
                  <a:t>Simple Conditions for Inference About a Mean</a:t>
                </a:r>
              </a:p>
              <a:p>
                <a:pPr marL="361950" indent="-361950">
                  <a:lnSpc>
                    <a:spcPct val="120000"/>
                  </a:lnSpc>
                  <a:spcBef>
                    <a:spcPts val="0"/>
                  </a:spcBef>
                  <a:buClrTx/>
                  <a:buFont typeface="+mj-lt"/>
                  <a:buAutoNum type="arabicPeriod"/>
                </a:pPr>
                <a:r>
                  <a:rPr lang="en-US" sz="2100" dirty="0">
                    <a:latin typeface="Arial" panose="020B0604020202020204" pitchFamily="34" charset="0"/>
                    <a:cs typeface="Arial" panose="020B0604020202020204" pitchFamily="34" charset="0"/>
                  </a:rPr>
                  <a:t>We have a simple random sample (SRS) from the population of interest. There is no nonresponse or other practical difficulty. The population is large compared to the size of the sample.</a:t>
                </a:r>
              </a:p>
              <a:p>
                <a:pPr marL="361950" indent="-361950">
                  <a:lnSpc>
                    <a:spcPct val="120000"/>
                  </a:lnSpc>
                  <a:spcBef>
                    <a:spcPts val="0"/>
                  </a:spcBef>
                  <a:buClrTx/>
                  <a:buFont typeface="+mj-lt"/>
                  <a:buAutoNum type="arabicPeriod"/>
                </a:pPr>
                <a:r>
                  <a:rPr lang="en-US" sz="2100" dirty="0">
                    <a:latin typeface="Arial" panose="020B0604020202020204" pitchFamily="34" charset="0"/>
                    <a:cs typeface="Arial" panose="020B0604020202020204" pitchFamily="34" charset="0"/>
                  </a:rPr>
                  <a:t>The variable we measure has an exactly Normal distribution </a:t>
                </a:r>
                <a14:m>
                  <m:oMath xmlns:m="http://schemas.openxmlformats.org/officeDocument/2006/math">
                    <m:r>
                      <a:rPr lang="en-US" sz="2100" i="1" dirty="0" smtClean="0">
                        <a:latin typeface="Cambria Math"/>
                        <a:cs typeface="Arial" panose="020B0604020202020204" pitchFamily="34" charset="0"/>
                      </a:rPr>
                      <m:t>𝑁</m:t>
                    </m:r>
                    <m:r>
                      <a:rPr lang="en-US" sz="2100" i="1" dirty="0" smtClean="0">
                        <a:latin typeface="Cambria Math"/>
                        <a:cs typeface="Arial" panose="020B0604020202020204" pitchFamily="34" charset="0"/>
                      </a:rPr>
                      <m:t>(</m:t>
                    </m:r>
                    <m:r>
                      <a:rPr lang="en-US" sz="2100" i="1" dirty="0" err="1">
                        <a:latin typeface="Cambria Math"/>
                        <a:cs typeface="Arial" panose="020B0604020202020204" pitchFamily="34" charset="0"/>
                      </a:rPr>
                      <m:t>𝜇</m:t>
                    </m:r>
                    <m:r>
                      <a:rPr lang="en-US" sz="2100" i="1" dirty="0" err="1">
                        <a:latin typeface="Cambria Math"/>
                        <a:cs typeface="Arial" panose="020B0604020202020204" pitchFamily="34" charset="0"/>
                      </a:rPr>
                      <m:t>, </m:t>
                    </m:r>
                    <m:r>
                      <a:rPr lang="en-US" sz="2100" i="1" dirty="0" err="1">
                        <a:latin typeface="Cambria Math"/>
                        <a:cs typeface="Arial" panose="020B0604020202020204" pitchFamily="34" charset="0"/>
                      </a:rPr>
                      <m:t>𝜎</m:t>
                    </m:r>
                    <m:r>
                      <a:rPr lang="en-US" sz="2100" i="1" dirty="0">
                        <a:latin typeface="Cambria Math"/>
                        <a:cs typeface="Arial" panose="020B0604020202020204" pitchFamily="34" charset="0"/>
                      </a:rPr>
                      <m:t>)</m:t>
                    </m:r>
                  </m:oMath>
                </a14:m>
                <a:r>
                  <a:rPr lang="en-US" sz="2100" dirty="0">
                    <a:latin typeface="Arial" panose="020B0604020202020204" pitchFamily="34" charset="0"/>
                    <a:cs typeface="Arial" panose="020B0604020202020204" pitchFamily="34" charset="0"/>
                  </a:rPr>
                  <a:t> in the population.</a:t>
                </a:r>
              </a:p>
              <a:p>
                <a:pPr marL="361950" indent="-361950">
                  <a:lnSpc>
                    <a:spcPct val="120000"/>
                  </a:lnSpc>
                  <a:spcBef>
                    <a:spcPts val="0"/>
                  </a:spcBef>
                  <a:spcAft>
                    <a:spcPts val="1200"/>
                  </a:spcAft>
                  <a:buClrTx/>
                  <a:buFont typeface="+mj-lt"/>
                  <a:buAutoNum type="arabicPeriod"/>
                </a:pPr>
                <a:r>
                  <a:rPr lang="en-US" sz="2100" dirty="0">
                    <a:latin typeface="Arial" panose="020B0604020202020204" pitchFamily="34" charset="0"/>
                    <a:cs typeface="Arial" panose="020B0604020202020204" pitchFamily="34" charset="0"/>
                  </a:rPr>
                  <a:t>We don’t know the population mean </a:t>
                </a:r>
                <a:r>
                  <a:rPr lang="en-US" sz="2100" i="1" dirty="0">
                    <a:latin typeface="Cambria Math"/>
                    <a:cs typeface="Arial" panose="020B0604020202020204" pitchFamily="34" charset="0"/>
                  </a:rPr>
                  <a:t>μ</a:t>
                </a:r>
                <a:r>
                  <a:rPr lang="en-US" sz="2100" dirty="0">
                    <a:latin typeface="Arial" panose="020B0604020202020204" pitchFamily="34" charset="0"/>
                    <a:cs typeface="Arial" panose="020B0604020202020204" pitchFamily="34" charset="0"/>
                  </a:rPr>
                  <a:t>, but we do know the population standard deviation </a:t>
                </a:r>
                <a:r>
                  <a:rPr lang="en-US" sz="2100" i="1" dirty="0">
                    <a:latin typeface="Cambria Math"/>
                    <a:cs typeface="Arial" panose="020B0604020202020204" pitchFamily="34" charset="0"/>
                  </a:rPr>
                  <a:t>σ</a:t>
                </a:r>
                <a:r>
                  <a:rPr lang="en-US" sz="2100" dirty="0">
                    <a:latin typeface="Arial" panose="020B0604020202020204" pitchFamily="34" charset="0"/>
                    <a:cs typeface="Arial" panose="020B0604020202020204" pitchFamily="34" charset="0"/>
                  </a:rPr>
                  <a:t>.</a:t>
                </a:r>
              </a:p>
              <a:p>
                <a:pPr marL="361950" indent="0">
                  <a:lnSpc>
                    <a:spcPct val="120000"/>
                  </a:lnSpc>
                  <a:spcBef>
                    <a:spcPts val="600"/>
                  </a:spcBef>
                  <a:buNone/>
                </a:pPr>
                <a:r>
                  <a:rPr lang="en-US" sz="2100" b="1" i="1" dirty="0">
                    <a:latin typeface="Arial" panose="020B0604020202020204" pitchFamily="34" charset="0"/>
                    <a:cs typeface="Arial" panose="020B0604020202020204" pitchFamily="34" charset="0"/>
                  </a:rPr>
                  <a:t>Note</a:t>
                </a:r>
                <a:r>
                  <a:rPr lang="en-US" sz="2100" dirty="0">
                    <a:latin typeface="Arial" panose="020B0604020202020204" pitchFamily="34" charset="0"/>
                    <a:cs typeface="Arial" panose="020B0604020202020204" pitchFamily="34" charset="0"/>
                  </a:rPr>
                  <a:t>: The conditions that we have a perfect SRS, that the population is exactly Normal, and that we know the population standard deviation may not all be satisfied in practice, but for this introductory chapter we act as though these conditions hold.  </a:t>
                </a:r>
              </a:p>
              <a:p>
                <a:pPr>
                  <a:lnSpc>
                    <a:spcPct val="120000"/>
                  </a:lnSpc>
                  <a:spcBef>
                    <a:spcPts val="0"/>
                  </a:spcBef>
                </a:pPr>
                <a:endParaRPr lang="en-US" sz="3200" dirty="0">
                  <a:latin typeface="Arial" panose="020B0604020202020204" pitchFamily="34" charset="0"/>
                  <a:cs typeface="Arial" panose="020B0604020202020204" pitchFamily="34" charset="0"/>
                </a:endParaRPr>
              </a:p>
            </p:txBody>
          </p:sp>
        </mc:Choice>
        <mc:Fallback xmlns="">
          <p:sp>
            <p:nvSpPr>
              <p:cNvPr id="7" name="Rectangle 3"/>
              <p:cNvSpPr>
                <a:spLocks noGrp="1" noRot="1" noChangeAspect="1" noMove="1" noResize="1" noEditPoints="1" noAdjustHandles="1" noChangeArrowheads="1" noChangeShapeType="1" noTextEdit="1"/>
              </p:cNvSpPr>
              <p:nvPr>
                <p:ph sz="quarter" idx="1"/>
              </p:nvPr>
            </p:nvSpPr>
            <p:spPr>
              <a:xfrm>
                <a:off x="86008" y="1198179"/>
                <a:ext cx="8889826" cy="5475890"/>
              </a:xfrm>
              <a:blipFill>
                <a:blip r:embed="rId2"/>
                <a:stretch>
                  <a:fillRect l="-713" t="-231" r="-57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75464FC-D673-0D45-A1AC-EA7902DA6275}"/>
              </a:ext>
            </a:extLst>
          </p:cNvPr>
          <p:cNvCxnSpPr/>
          <p:nvPr/>
        </p:nvCxnSpPr>
        <p:spPr>
          <a:xfrm>
            <a:off x="177528" y="2366548"/>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CE6BAB3-7056-954E-9C11-E564ED5B96E5}"/>
              </a:ext>
            </a:extLst>
          </p:cNvPr>
          <p:cNvCxnSpPr/>
          <p:nvPr/>
        </p:nvCxnSpPr>
        <p:spPr>
          <a:xfrm>
            <a:off x="177528" y="4910953"/>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7045" y="117818"/>
            <a:ext cx="8412929" cy="1219200"/>
          </a:xfrm>
        </p:spPr>
        <p:txBody>
          <a:bodyPr>
            <a:normAutofit/>
          </a:bodyPr>
          <a:lstStyle/>
          <a:p>
            <a:pPr eaLnBrk="1" hangingPunct="1"/>
            <a:r>
              <a:rPr lang="en-US" altLang="en-US" sz="3200" dirty="0">
                <a:latin typeface="Gill Sans" charset="0"/>
                <a:ea typeface="ＭＳ Ｐゴシック" pitchFamily="34" charset="-128"/>
              </a:rPr>
              <a:t>The reasoning of statistical estimation (part I)</a:t>
            </a:r>
          </a:p>
        </p:txBody>
      </p:sp>
      <mc:AlternateContent xmlns:mc="http://schemas.openxmlformats.org/markup-compatibility/2006" xmlns:a14="http://schemas.microsoft.com/office/drawing/2010/main">
        <mc:Choice Requires="a14">
          <p:sp>
            <p:nvSpPr>
              <p:cNvPr id="9" name="Rectangle 3"/>
              <p:cNvSpPr>
                <a:spLocks noGrp="1" noChangeArrowheads="1"/>
              </p:cNvSpPr>
              <p:nvPr>
                <p:ph sz="quarter" idx="1"/>
              </p:nvPr>
            </p:nvSpPr>
            <p:spPr>
              <a:xfrm>
                <a:off x="290139" y="1890780"/>
                <a:ext cx="8601613" cy="5206409"/>
              </a:xfrm>
            </p:spPr>
            <p:txBody>
              <a:bodyPr>
                <a:normAutofit/>
              </a:bodyPr>
              <a:lstStyle/>
              <a:p>
                <a:pPr>
                  <a:lnSpc>
                    <a:spcPct val="120000"/>
                  </a:lnSpc>
                  <a:spcBef>
                    <a:spcPts val="0"/>
                  </a:spcBef>
                </a:pPr>
                <a:r>
                  <a:rPr lang="en-US" sz="2200" dirty="0">
                    <a:latin typeface="Arial" panose="020B0604020202020204" pitchFamily="34" charset="0"/>
                    <a:cs typeface="Arial" panose="020B0604020202020204" pitchFamily="34" charset="0"/>
                  </a:rPr>
                  <a:t>A report from the US </a:t>
                </a:r>
                <a:r>
                  <a:rPr lang="en-CA" sz="2200" dirty="0">
                    <a:hlinkClick r:id="rId2"/>
                  </a:rPr>
                  <a:t>National Health and Nutrition Examination Survey </a:t>
                </a:r>
                <a:r>
                  <a:rPr lang="en-US" sz="2200" dirty="0">
                    <a:latin typeface="Arial" panose="020B0604020202020204" pitchFamily="34" charset="0"/>
                    <a:cs typeface="Arial" panose="020B0604020202020204" pitchFamily="34" charset="0"/>
                  </a:rPr>
                  <a:t>gives data for 936 men aged 20 to 29 years. The mean BMI of these 936 men is </a:t>
                </a:r>
                <a14:m>
                  <m:oMath xmlns:m="http://schemas.openxmlformats.org/officeDocument/2006/math">
                    <m:acc>
                      <m:accPr>
                        <m:chr m:val="̅"/>
                        <m:ctrlPr>
                          <a:rPr lang="en-US" sz="2200" i="1" dirty="0" smtClean="0">
                            <a:latin typeface="Cambria Math" panose="02040503050406030204" pitchFamily="18" charset="0"/>
                            <a:cs typeface="Arial" panose="020B0604020202020204" pitchFamily="34" charset="0"/>
                          </a:rPr>
                        </m:ctrlPr>
                      </m:accPr>
                      <m:e>
                        <m:r>
                          <a:rPr lang="en-US" sz="2200" b="0" i="1" dirty="0" smtClean="0">
                            <a:latin typeface="Cambria Math"/>
                            <a:cs typeface="Arial" panose="020B0604020202020204" pitchFamily="34" charset="0"/>
                          </a:rPr>
                          <m:t>𝑥</m:t>
                        </m:r>
                      </m:e>
                    </m:acc>
                  </m:oMath>
                </a14:m>
                <a:r>
                  <a:rPr lang="en-US" sz="2200" dirty="0">
                    <a:latin typeface="Arial" panose="020B0604020202020204" pitchFamily="34" charset="0"/>
                    <a:cs typeface="Arial" panose="020B0604020202020204" pitchFamily="34" charset="0"/>
                  </a:rPr>
                  <a:t> = 27.2 (</a:t>
                </a:r>
                <a:r>
                  <a:rPr lang="en-US" sz="2200" u="sng" dirty="0">
                    <a:solidFill>
                      <a:srgbClr val="0070C0"/>
                    </a:solidFill>
                    <a:latin typeface="Arial" panose="020B0604020202020204" pitchFamily="34" charset="0"/>
                    <a:cs typeface="Arial" panose="020B0604020202020204" pitchFamily="34" charset="0"/>
                  </a:rPr>
                  <a:t>Example 16.1</a:t>
                </a:r>
                <a:r>
                  <a:rPr lang="en-US" sz="2200" dirty="0">
                    <a:latin typeface="Arial" panose="020B0604020202020204" pitchFamily="34" charset="0"/>
                    <a:cs typeface="Arial" panose="020B0604020202020204" pitchFamily="34" charset="0"/>
                  </a:rPr>
                  <a:t> of the textbook).</a:t>
                </a:r>
              </a:p>
              <a:p>
                <a:pPr marL="0" indent="0">
                  <a:lnSpc>
                    <a:spcPct val="120000"/>
                  </a:lnSpc>
                  <a:spcBef>
                    <a:spcPts val="0"/>
                  </a:spcBef>
                  <a:buNone/>
                </a:pPr>
                <a:endParaRPr lang="en-US" sz="2200" dirty="0">
                  <a:latin typeface="Arial" panose="020B0604020202020204" pitchFamily="34" charset="0"/>
                  <a:cs typeface="Arial" panose="020B0604020202020204" pitchFamily="34" charset="0"/>
                </a:endParaRPr>
              </a:p>
              <a:p>
                <a:pPr>
                  <a:lnSpc>
                    <a:spcPct val="120000"/>
                  </a:lnSpc>
                  <a:spcBef>
                    <a:spcPts val="0"/>
                  </a:spcBef>
                  <a:spcAft>
                    <a:spcPts val="600"/>
                  </a:spcAft>
                </a:pPr>
                <a:r>
                  <a:rPr lang="en-US" sz="2200" dirty="0">
                    <a:latin typeface="Arial" panose="020B0604020202020204" pitchFamily="34" charset="0"/>
                    <a:cs typeface="Arial" panose="020B0604020202020204" pitchFamily="34" charset="0"/>
                  </a:rPr>
                  <a:t>Based on this sample, we want to estimate the mean BMI </a:t>
                </a:r>
                <a:r>
                  <a:rPr lang="en-US" sz="2200" dirty="0">
                    <a:latin typeface="Cambria Math" panose="02040503050406030204" pitchFamily="18" charset="0"/>
                    <a:ea typeface="Cambria Math" panose="02040503050406030204" pitchFamily="18" charset="0"/>
                    <a:cs typeface="Arial" panose="020B0604020202020204" pitchFamily="34" charset="0"/>
                  </a:rPr>
                  <a:t>𝜇</a:t>
                </a:r>
                <a:r>
                  <a:rPr lang="en-US" sz="2200" dirty="0">
                    <a:latin typeface="Arial" panose="020B0604020202020204" pitchFamily="34" charset="0"/>
                    <a:cs typeface="Arial" panose="020B0604020202020204" pitchFamily="34" charset="0"/>
                  </a:rPr>
                  <a:t> in the population of all 23.2 million men in this age group.</a:t>
                </a:r>
              </a:p>
              <a:p>
                <a:pPr marL="0" indent="0">
                  <a:lnSpc>
                    <a:spcPct val="120000"/>
                  </a:lnSpc>
                  <a:spcBef>
                    <a:spcPts val="0"/>
                  </a:spcBef>
                  <a:spcAft>
                    <a:spcPts val="600"/>
                  </a:spcAft>
                  <a:buNone/>
                </a:pPr>
                <a:endParaRPr lang="en-US" sz="2200" dirty="0">
                  <a:latin typeface="Arial" panose="020B0604020202020204" pitchFamily="34" charset="0"/>
                  <a:cs typeface="Arial" panose="020B0604020202020204" pitchFamily="34" charset="0"/>
                </a:endParaRPr>
              </a:p>
              <a:p>
                <a:pPr>
                  <a:lnSpc>
                    <a:spcPct val="120000"/>
                  </a:lnSpc>
                  <a:spcBef>
                    <a:spcPts val="0"/>
                  </a:spcBef>
                  <a:spcAft>
                    <a:spcPts val="600"/>
                  </a:spcAft>
                </a:pPr>
                <a:r>
                  <a:rPr lang="en-US" sz="2200" dirty="0">
                    <a:latin typeface="Arial" panose="020B0604020202020204" pitchFamily="34" charset="0"/>
                    <a:cs typeface="Arial" panose="020B0604020202020204" pitchFamily="34" charset="0"/>
                  </a:rPr>
                  <a:t> To match the “simple conditions” given in the previous slide, we will treat this sample as an SRS from a Normal population with known standard deviation </a:t>
                </a:r>
                <a:r>
                  <a:rPr lang="en-US" sz="2200" dirty="0">
                    <a:latin typeface="Cambria Math" panose="02040503050406030204" pitchFamily="18" charset="0"/>
                    <a:ea typeface="Cambria Math" panose="02040503050406030204" pitchFamily="18" charset="0"/>
                    <a:cs typeface="Arial" panose="020B0604020202020204" pitchFamily="34" charset="0"/>
                  </a:rPr>
                  <a:t>𝜎 = 11.6</a:t>
                </a:r>
                <a:r>
                  <a:rPr lang="en-US" sz="2200" dirty="0">
                    <a:latin typeface="Arial" panose="020B0604020202020204" pitchFamily="34" charset="0"/>
                    <a:cs typeface="Arial" panose="020B0604020202020204" pitchFamily="34" charset="0"/>
                  </a:rPr>
                  <a:t>.</a:t>
                </a:r>
              </a:p>
            </p:txBody>
          </p:sp>
        </mc:Choice>
        <mc:Fallback xmlns="">
          <p:sp>
            <p:nvSpPr>
              <p:cNvPr id="9" name="Rectangle 3"/>
              <p:cNvSpPr>
                <a:spLocks noGrp="1" noRot="1" noChangeAspect="1" noMove="1" noResize="1" noEditPoints="1" noAdjustHandles="1" noChangeArrowheads="1" noChangeShapeType="1" noTextEdit="1"/>
              </p:cNvSpPr>
              <p:nvPr>
                <p:ph sz="quarter" idx="1"/>
              </p:nvPr>
            </p:nvSpPr>
            <p:spPr>
              <a:xfrm>
                <a:off x="290139" y="1890780"/>
                <a:ext cx="8601613" cy="5206409"/>
              </a:xfrm>
              <a:blipFill>
                <a:blip r:embed="rId3"/>
                <a:stretch>
                  <a:fillRect l="-737" r="-1327"/>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7045" y="117818"/>
            <a:ext cx="8412929" cy="1219200"/>
          </a:xfrm>
        </p:spPr>
        <p:txBody>
          <a:bodyPr>
            <a:normAutofit/>
          </a:bodyPr>
          <a:lstStyle/>
          <a:p>
            <a:pPr eaLnBrk="1" hangingPunct="1"/>
            <a:r>
              <a:rPr lang="en-US" altLang="en-US" sz="3200" dirty="0">
                <a:latin typeface="Gill Sans" charset="0"/>
                <a:ea typeface="ＭＳ Ｐゴシック" pitchFamily="34" charset="-128"/>
              </a:rPr>
              <a:t>The reasoning of statistical estimation (part II)</a:t>
            </a:r>
          </a:p>
        </p:txBody>
      </p:sp>
      <mc:AlternateContent xmlns:mc="http://schemas.openxmlformats.org/markup-compatibility/2006">
        <mc:Choice xmlns:a14="http://schemas.microsoft.com/office/drawing/2010/main" Requires="a14">
          <p:sp>
            <p:nvSpPr>
              <p:cNvPr id="9" name="Rectangle 3"/>
              <p:cNvSpPr>
                <a:spLocks noGrp="1" noChangeArrowheads="1"/>
              </p:cNvSpPr>
              <p:nvPr>
                <p:ph sz="quarter" idx="1"/>
              </p:nvPr>
            </p:nvSpPr>
            <p:spPr>
              <a:xfrm>
                <a:off x="290139" y="1438835"/>
                <a:ext cx="8410241" cy="5206409"/>
              </a:xfrm>
            </p:spPr>
            <p:txBody>
              <a:bodyPr>
                <a:normAutofit fontScale="92500" lnSpcReduction="10000"/>
              </a:bodyPr>
              <a:lstStyle/>
              <a:p>
                <a:pPr marL="514350" indent="-514350">
                  <a:spcBef>
                    <a:spcPts val="0"/>
                  </a:spcBef>
                  <a:buClrTx/>
                  <a:buFont typeface="+mj-lt"/>
                  <a:buAutoNum type="arabicPeriod"/>
                </a:pPr>
                <a:r>
                  <a:rPr lang="en-US" sz="2000" dirty="0">
                    <a:latin typeface="Arial" panose="020B0604020202020204" pitchFamily="34" charset="0"/>
                    <a:cs typeface="Arial" panose="020B0604020202020204" pitchFamily="34" charset="0"/>
                  </a:rPr>
                  <a:t>To estimate the unknown mean BMI </a:t>
                </a:r>
                <a:r>
                  <a:rPr lang="en-US" sz="2000" dirty="0">
                    <a:latin typeface="Cambria Math" panose="02040503050406030204" pitchFamily="18" charset="0"/>
                    <a:ea typeface="Cambria Math" panose="02040503050406030204" pitchFamily="18" charset="0"/>
                    <a:cs typeface="Arial" panose="020B0604020202020204" pitchFamily="34" charset="0"/>
                  </a:rPr>
                  <a:t>𝜇</a:t>
                </a:r>
                <a:r>
                  <a:rPr lang="en-US" sz="2000" dirty="0">
                    <a:latin typeface="Arial" panose="020B0604020202020204" pitchFamily="34" charset="0"/>
                    <a:cs typeface="Arial" panose="020B0604020202020204" pitchFamily="34" charset="0"/>
                  </a:rPr>
                  <a:t>, use the mean </a:t>
                </a:r>
                <a14:m>
                  <m:oMath xmlns:m="http://schemas.openxmlformats.org/officeDocument/2006/math">
                    <m:acc>
                      <m:accPr>
                        <m:chr m:val="̅"/>
                        <m:ctrlPr>
                          <a:rPr lang="en-US" sz="2000" i="1" dirty="0">
                            <a:latin typeface="Cambria Math" panose="02040503050406030204" pitchFamily="18" charset="0"/>
                            <a:cs typeface="Arial" panose="020B0604020202020204" pitchFamily="34" charset="0"/>
                          </a:rPr>
                        </m:ctrlPr>
                      </m:accPr>
                      <m:e>
                        <m:r>
                          <a:rPr lang="en-US" sz="2000" i="1" dirty="0">
                            <a:latin typeface="Cambria Math"/>
                            <a:cs typeface="Arial" panose="020B0604020202020204" pitchFamily="34" charset="0"/>
                          </a:rPr>
                          <m:t>𝑥</m:t>
                        </m:r>
                      </m:e>
                    </m:acc>
                  </m:oMath>
                </a14:m>
                <a:r>
                  <a:rPr lang="en-US" sz="2000" dirty="0">
                    <a:latin typeface="Arial" panose="020B0604020202020204" pitchFamily="34" charset="0"/>
                    <a:cs typeface="Arial" panose="020B0604020202020204" pitchFamily="34" charset="0"/>
                  </a:rPr>
                  <a:t> = 27.2 of the random sample. We don't expect </a:t>
                </a:r>
                <a14:m>
                  <m:oMath xmlns:m="http://schemas.openxmlformats.org/officeDocument/2006/math">
                    <m:acc>
                      <m:accPr>
                        <m:chr m:val="̅"/>
                        <m:ctrlPr>
                          <a:rPr lang="en-US" sz="2000" i="1" dirty="0">
                            <a:latin typeface="Cambria Math" panose="02040503050406030204" pitchFamily="18" charset="0"/>
                            <a:cs typeface="Arial" panose="020B0604020202020204" pitchFamily="34" charset="0"/>
                          </a:rPr>
                        </m:ctrlPr>
                      </m:accPr>
                      <m:e>
                        <m:r>
                          <a:rPr lang="en-US" sz="2000" i="1" dirty="0">
                            <a:latin typeface="Cambria Math"/>
                            <a:cs typeface="Arial" panose="020B0604020202020204" pitchFamily="34" charset="0"/>
                          </a:rPr>
                          <m:t>𝑥</m:t>
                        </m:r>
                      </m:e>
                    </m:acc>
                  </m:oMath>
                </a14:m>
                <a:r>
                  <a:rPr lang="en-US" sz="2000" dirty="0">
                    <a:latin typeface="Arial" panose="020B0604020202020204" pitchFamily="34" charset="0"/>
                    <a:cs typeface="Arial" panose="020B0604020202020204" pitchFamily="34" charset="0"/>
                  </a:rPr>
                  <a:t> to be exactly equal to </a:t>
                </a:r>
                <a:r>
                  <a:rPr lang="en-US" sz="2000" dirty="0">
                    <a:latin typeface="Cambria Math" panose="02040503050406030204" pitchFamily="18" charset="0"/>
                    <a:ea typeface="Cambria Math" panose="02040503050406030204" pitchFamily="18" charset="0"/>
                    <a:cs typeface="Arial" panose="020B0604020202020204" pitchFamily="34" charset="0"/>
                  </a:rPr>
                  <a:t>𝜇</a:t>
                </a:r>
                <a:r>
                  <a:rPr lang="en-US" sz="2000" dirty="0">
                    <a:latin typeface="Arial" panose="020B0604020202020204" pitchFamily="34" charset="0"/>
                    <a:cs typeface="Arial" panose="020B0604020202020204" pitchFamily="34" charset="0"/>
                  </a:rPr>
                  <a:t>, so we want to say how accurate this estimate is.</a:t>
                </a:r>
              </a:p>
              <a:p>
                <a:pPr marL="0" indent="0">
                  <a:spcBef>
                    <a:spcPts val="0"/>
                  </a:spcBef>
                  <a:buClrTx/>
                  <a:buNone/>
                </a:pPr>
                <a:endParaRPr lang="en-US" sz="2000" dirty="0">
                  <a:latin typeface="Arial" panose="020B0604020202020204" pitchFamily="34" charset="0"/>
                  <a:cs typeface="Arial" panose="020B0604020202020204" pitchFamily="34" charset="0"/>
                </a:endParaRPr>
              </a:p>
              <a:p>
                <a:pPr marL="514350" indent="-514350">
                  <a:spcBef>
                    <a:spcPts val="0"/>
                  </a:spcBef>
                  <a:buClrTx/>
                  <a:buFont typeface="+mj-lt"/>
                  <a:buAutoNum type="arabicPeriod" startAt="2"/>
                </a:pPr>
                <a:r>
                  <a:rPr lang="en-US" sz="2000" dirty="0">
                    <a:latin typeface="Arial" panose="020B0604020202020204" pitchFamily="34" charset="0"/>
                    <a:cs typeface="Arial" panose="020B0604020202020204" pitchFamily="34" charset="0"/>
                  </a:rPr>
                  <a:t>The average BMI </a:t>
                </a:r>
                <a14:m>
                  <m:oMath xmlns:m="http://schemas.openxmlformats.org/officeDocument/2006/math">
                    <m:acc>
                      <m:accPr>
                        <m:chr m:val="̅"/>
                        <m:ctrlPr>
                          <a:rPr lang="en-US" sz="2000" i="1" dirty="0">
                            <a:latin typeface="Cambria Math" panose="02040503050406030204" pitchFamily="18" charset="0"/>
                            <a:cs typeface="Arial" panose="020B0604020202020204" pitchFamily="34" charset="0"/>
                          </a:rPr>
                        </m:ctrlPr>
                      </m:accPr>
                      <m:e>
                        <m:r>
                          <a:rPr lang="en-US" sz="2000" i="1" dirty="0">
                            <a:latin typeface="Cambria Math"/>
                            <a:cs typeface="Arial" panose="020B0604020202020204" pitchFamily="34" charset="0"/>
                          </a:rPr>
                          <m:t>𝑥</m:t>
                        </m:r>
                      </m:e>
                    </m:acc>
                  </m:oMath>
                </a14:m>
                <a:r>
                  <a:rPr lang="en-US" sz="2000" dirty="0">
                    <a:latin typeface="Arial" panose="020B0604020202020204" pitchFamily="34" charset="0"/>
                    <a:cs typeface="Arial" panose="020B0604020202020204" pitchFamily="34" charset="0"/>
                  </a:rPr>
                  <a:t> of an SRS of 936 young men has standard deviation </a:t>
                </a:r>
                <a14:m>
                  <m:oMath xmlns:m="http://schemas.openxmlformats.org/officeDocument/2006/math">
                    <m:f>
                      <m:fPr>
                        <m:type m:val="lin"/>
                        <m:ctrlPr>
                          <a:rPr lang="en-US" sz="2000" i="1">
                            <a:latin typeface="Cambria Math" panose="02040503050406030204" pitchFamily="18" charset="0"/>
                            <a:cs typeface="Arial" panose="020B0604020202020204" pitchFamily="34" charset="0"/>
                          </a:rPr>
                        </m:ctrlPr>
                      </m:fPr>
                      <m:num>
                        <m:r>
                          <a:rPr lang="en-US" sz="2000" i="1">
                            <a:latin typeface="Cambria Math"/>
                            <a:ea typeface="Cambria Math"/>
                            <a:cs typeface="Arial" panose="020B0604020202020204" pitchFamily="34" charset="0"/>
                          </a:rPr>
                          <m:t>𝜎</m:t>
                        </m:r>
                      </m:num>
                      <m:den>
                        <m:rad>
                          <m:radPr>
                            <m:degHide m:val="on"/>
                            <m:ctrlPr>
                              <a:rPr lang="en-US" sz="2000" i="1">
                                <a:latin typeface="Cambria Math" panose="02040503050406030204" pitchFamily="18" charset="0"/>
                                <a:cs typeface="Arial" panose="020B0604020202020204" pitchFamily="34" charset="0"/>
                              </a:rPr>
                            </m:ctrlPr>
                          </m:radPr>
                          <m:deg/>
                          <m:e>
                            <m:r>
                              <a:rPr lang="en-US" sz="2000" i="1">
                                <a:latin typeface="Cambria Math"/>
                                <a:cs typeface="Arial" panose="020B0604020202020204" pitchFamily="34" charset="0"/>
                              </a:rPr>
                              <m:t>𝑛</m:t>
                            </m:r>
                          </m:e>
                        </m:rad>
                      </m:den>
                    </m:f>
                    <m:r>
                      <a:rPr lang="en-US" sz="2000" i="1">
                        <a:latin typeface="Cambria Math"/>
                        <a:cs typeface="Arial" panose="020B0604020202020204" pitchFamily="34" charset="0"/>
                      </a:rPr>
                      <m:t>=</m:t>
                    </m:r>
                    <m:f>
                      <m:fPr>
                        <m:type m:val="lin"/>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11.6</m:t>
                        </m:r>
                      </m:num>
                      <m:den>
                        <m:rad>
                          <m:radPr>
                            <m:degHide m:val="on"/>
                            <m:ctrlPr>
                              <a:rPr lang="en-US" sz="2000" i="1">
                                <a:latin typeface="Cambria Math" panose="02040503050406030204" pitchFamily="18" charset="0"/>
                                <a:cs typeface="Arial" panose="020B0604020202020204" pitchFamily="34" charset="0"/>
                              </a:rPr>
                            </m:ctrlPr>
                          </m:radPr>
                          <m:deg/>
                          <m:e>
                            <m:r>
                              <a:rPr lang="en-US" sz="2000" i="1">
                                <a:latin typeface="Cambria Math" panose="02040503050406030204" pitchFamily="18" charset="0"/>
                                <a:cs typeface="Arial" panose="020B0604020202020204" pitchFamily="34" charset="0"/>
                              </a:rPr>
                              <m:t>936</m:t>
                            </m:r>
                          </m:e>
                        </m:rad>
                        <m:r>
                          <a:rPr lang="en-US" sz="2000" i="1">
                            <a:latin typeface="Cambria Math"/>
                            <a:cs typeface="Arial" panose="020B0604020202020204" pitchFamily="34" charset="0"/>
                          </a:rPr>
                          <m:t>=0.</m:t>
                        </m:r>
                        <m:r>
                          <a:rPr lang="en-US" sz="2000" i="1">
                            <a:latin typeface="Cambria Math" panose="02040503050406030204" pitchFamily="18" charset="0"/>
                            <a:cs typeface="Arial" panose="020B0604020202020204" pitchFamily="34" charset="0"/>
                          </a:rPr>
                          <m:t>4</m:t>
                        </m:r>
                      </m:den>
                    </m:f>
                  </m:oMath>
                </a14:m>
                <a:r>
                  <a:rPr lang="en-US" sz="2000" dirty="0">
                    <a:latin typeface="Arial" panose="020B0604020202020204" pitchFamily="34" charset="0"/>
                    <a:cs typeface="Arial" panose="020B0604020202020204" pitchFamily="34" charset="0"/>
                  </a:rPr>
                  <a:t>, rounded. The sampling distribution of </a:t>
                </a:r>
                <a14:m>
                  <m:oMath xmlns:m="http://schemas.openxmlformats.org/officeDocument/2006/math">
                    <m:acc>
                      <m:accPr>
                        <m:chr m:val="̅"/>
                        <m:ctrlPr>
                          <a:rPr lang="en-US" sz="2000" i="1" dirty="0">
                            <a:latin typeface="Cambria Math" panose="02040503050406030204" pitchFamily="18" charset="0"/>
                            <a:cs typeface="Arial" panose="020B0604020202020204" pitchFamily="34" charset="0"/>
                          </a:rPr>
                        </m:ctrlPr>
                      </m:accPr>
                      <m:e>
                        <m:r>
                          <a:rPr lang="en-US" sz="2000" i="1" dirty="0">
                            <a:latin typeface="Cambria Math"/>
                            <a:cs typeface="Arial" panose="020B0604020202020204" pitchFamily="34" charset="0"/>
                          </a:rPr>
                          <m:t>𝑥</m:t>
                        </m:r>
                      </m:e>
                    </m:acc>
                  </m:oMath>
                </a14:m>
                <a:r>
                  <a:rPr lang="en-US" sz="2000" dirty="0">
                    <a:latin typeface="Arial" panose="020B0604020202020204" pitchFamily="34" charset="0"/>
                    <a:cs typeface="Arial" panose="020B0604020202020204" pitchFamily="34" charset="0"/>
                  </a:rPr>
                  <a:t> in this situation is N(</a:t>
                </a:r>
                <a:r>
                  <a:rPr lang="en-US" sz="2000" dirty="0">
                    <a:latin typeface="Cambria Math" panose="02040503050406030204" pitchFamily="18" charset="0"/>
                    <a:ea typeface="Cambria Math" panose="02040503050406030204" pitchFamily="18" charset="0"/>
                    <a:cs typeface="Arial" panose="020B0604020202020204" pitchFamily="34" charset="0"/>
                  </a:rPr>
                  <a:t>𝜇, 0.4</a:t>
                </a:r>
                <a:r>
                  <a:rPr lang="en-US" sz="2000" dirty="0">
                    <a:latin typeface="Arial" panose="020B0604020202020204" pitchFamily="34" charset="0"/>
                    <a:cs typeface="Arial" panose="020B0604020202020204" pitchFamily="34" charset="0"/>
                  </a:rPr>
                  <a:t>).</a:t>
                </a:r>
              </a:p>
              <a:p>
                <a:pPr marL="514350" indent="-514350">
                  <a:spcBef>
                    <a:spcPts val="0"/>
                  </a:spcBef>
                  <a:buClrTx/>
                  <a:buFont typeface="+mj-lt"/>
                  <a:buAutoNum type="arabicPeriod" startAt="2"/>
                </a:pPr>
                <a:endParaRPr lang="en-US" sz="2000" dirty="0">
                  <a:latin typeface="Arial" panose="020B0604020202020204" pitchFamily="34" charset="0"/>
                  <a:cs typeface="Arial" panose="020B0604020202020204" pitchFamily="34" charset="0"/>
                </a:endParaRPr>
              </a:p>
              <a:p>
                <a:pPr marL="514350" indent="-514350">
                  <a:spcBef>
                    <a:spcPts val="0"/>
                  </a:spcBef>
                  <a:buClrTx/>
                  <a:buFont typeface="+mj-lt"/>
                  <a:buAutoNum type="arabicPeriod" startAt="2"/>
                </a:pPr>
                <a:r>
                  <a:rPr lang="en-US" sz="2000" dirty="0">
                    <a:latin typeface="Arial" panose="020B0604020202020204" pitchFamily="34" charset="0"/>
                    <a:cs typeface="Arial" panose="020B0604020202020204" pitchFamily="34" charset="0"/>
                  </a:rPr>
                  <a:t>The “95” part of the 68–95–99.7 rule for Normal distributions says that </a:t>
                </a:r>
                <a14:m>
                  <m:oMath xmlns:m="http://schemas.openxmlformats.org/officeDocument/2006/math">
                    <m:acc>
                      <m:accPr>
                        <m:chr m:val="̅"/>
                        <m:ctrlPr>
                          <a:rPr lang="en-US" sz="2000" i="1">
                            <a:latin typeface="Cambria Math" panose="02040503050406030204" pitchFamily="18" charset="0"/>
                            <a:cs typeface="Arial" panose="020B0604020202020204" pitchFamily="34" charset="0"/>
                          </a:rPr>
                        </m:ctrlPr>
                      </m:accPr>
                      <m:e>
                        <m:r>
                          <a:rPr lang="en-US" sz="2000" i="1">
                            <a:latin typeface="Cambria Math"/>
                            <a:cs typeface="Arial" panose="020B0604020202020204" pitchFamily="34" charset="0"/>
                          </a:rPr>
                          <m:t>𝑥</m:t>
                        </m:r>
                      </m:e>
                    </m:acc>
                  </m:oMath>
                </a14:m>
                <a:r>
                  <a:rPr lang="en-US" sz="2000" dirty="0">
                    <a:latin typeface="Arial" panose="020B0604020202020204" pitchFamily="34" charset="0"/>
                    <a:cs typeface="Arial" panose="020B0604020202020204" pitchFamily="34" charset="0"/>
                  </a:rPr>
                  <a:t> is within 0.8 (2 standard deviations) of its mean, </a:t>
                </a:r>
                <a:r>
                  <a:rPr lang="en-US" sz="2000" dirty="0">
                    <a:latin typeface="Cambria Math" panose="02040503050406030204" pitchFamily="18" charset="0"/>
                    <a:ea typeface="Cambria Math" panose="02040503050406030204" pitchFamily="18" charset="0"/>
                    <a:cs typeface="Arial" panose="020B0604020202020204" pitchFamily="34" charset="0"/>
                  </a:rPr>
                  <a:t>𝜇</a:t>
                </a:r>
                <a:r>
                  <a:rPr lang="en-US" sz="2000" dirty="0">
                    <a:latin typeface="Arial" panose="020B0604020202020204" pitchFamily="34" charset="0"/>
                    <a:cs typeface="Arial" panose="020B0604020202020204" pitchFamily="34" charset="0"/>
                  </a:rPr>
                  <a:t>, in 95% of all samples. </a:t>
                </a:r>
              </a:p>
              <a:p>
                <a:pPr marL="514350" indent="-514350">
                  <a:spcBef>
                    <a:spcPts val="0"/>
                  </a:spcBef>
                  <a:buClrTx/>
                  <a:buFont typeface="+mj-lt"/>
                  <a:buAutoNum type="arabicPeriod" startAt="2"/>
                </a:pPr>
                <a:endParaRPr lang="en-US" sz="2000" dirty="0">
                  <a:latin typeface="Arial" panose="020B0604020202020204" pitchFamily="34" charset="0"/>
                  <a:cs typeface="Arial" panose="020B0604020202020204" pitchFamily="34" charset="0"/>
                </a:endParaRPr>
              </a:p>
              <a:p>
                <a:pPr marL="514350" indent="-514350">
                  <a:spcBef>
                    <a:spcPts val="0"/>
                  </a:spcBef>
                  <a:buClrTx/>
                  <a:buFont typeface="+mj-lt"/>
                  <a:buAutoNum type="arabicPeriod" startAt="2"/>
                </a:pPr>
                <a:r>
                  <a:rPr lang="en-US" sz="2000" dirty="0">
                    <a:latin typeface="Arial" panose="020B0604020202020204" pitchFamily="34" charset="0"/>
                    <a:cs typeface="Arial" panose="020B0604020202020204" pitchFamily="34" charset="0"/>
                  </a:rPr>
                  <a:t>So, if we construct an interval of the form </a:t>
                </a:r>
                <a14:m>
                  <m:oMath xmlns:m="http://schemas.openxmlformats.org/officeDocument/2006/math">
                    <m:d>
                      <m:dPr>
                        <m:begChr m:val="["/>
                        <m:endChr m:val="]"/>
                        <m:ctrlPr>
                          <a:rPr lang="en-US" sz="2000" i="1">
                            <a:latin typeface="Cambria Math" panose="02040503050406030204" pitchFamily="18" charset="0"/>
                            <a:cs typeface="Arial" panose="020B0604020202020204" pitchFamily="34" charset="0"/>
                          </a:rPr>
                        </m:ctrlPr>
                      </m:dPr>
                      <m:e>
                        <m:acc>
                          <m:accPr>
                            <m:chr m:val="̅"/>
                            <m:ctrlPr>
                              <a:rPr lang="en-US" sz="2000" i="1">
                                <a:latin typeface="Cambria Math" panose="02040503050406030204" pitchFamily="18" charset="0"/>
                                <a:cs typeface="Arial" panose="020B0604020202020204" pitchFamily="34" charset="0"/>
                              </a:rPr>
                            </m:ctrlPr>
                          </m:accPr>
                          <m:e>
                            <m:r>
                              <a:rPr lang="en-US" sz="2000" i="1">
                                <a:latin typeface="Cambria Math"/>
                                <a:cs typeface="Arial" panose="020B0604020202020204" pitchFamily="34" charset="0"/>
                              </a:rPr>
                              <m:t>𝑥</m:t>
                            </m:r>
                          </m:e>
                        </m:acc>
                        <m:r>
                          <a:rPr lang="en-US" sz="2000" i="1">
                            <a:latin typeface="Cambria Math"/>
                            <a:cs typeface="Arial" panose="020B0604020202020204" pitchFamily="34" charset="0"/>
                          </a:rPr>
                          <m:t>−0.</m:t>
                        </m:r>
                        <m:r>
                          <a:rPr lang="en-US" sz="2000" i="1">
                            <a:latin typeface="Cambria Math" panose="02040503050406030204" pitchFamily="18" charset="0"/>
                            <a:cs typeface="Arial" panose="020B0604020202020204" pitchFamily="34" charset="0"/>
                          </a:rPr>
                          <m:t>8</m:t>
                        </m:r>
                        <m:r>
                          <a:rPr lang="en-US" sz="2000" i="1">
                            <a:latin typeface="Cambria Math"/>
                            <a:cs typeface="Arial" panose="020B0604020202020204" pitchFamily="34" charset="0"/>
                          </a:rPr>
                          <m:t>,</m:t>
                        </m:r>
                        <m:r>
                          <a:rPr lang="en-CA" sz="2000" i="1">
                            <a:latin typeface="Cambria Math" panose="02040503050406030204" pitchFamily="18" charset="0"/>
                            <a:cs typeface="Arial" panose="020B0604020202020204" pitchFamily="34" charset="0"/>
                          </a:rPr>
                          <m:t>  </m:t>
                        </m:r>
                        <m:acc>
                          <m:accPr>
                            <m:chr m:val="̅"/>
                            <m:ctrlPr>
                              <a:rPr lang="en-US" sz="2000" i="1">
                                <a:latin typeface="Cambria Math" panose="02040503050406030204" pitchFamily="18" charset="0"/>
                                <a:cs typeface="Arial" panose="020B0604020202020204" pitchFamily="34" charset="0"/>
                              </a:rPr>
                            </m:ctrlPr>
                          </m:accPr>
                          <m:e>
                            <m:r>
                              <a:rPr lang="en-US" sz="2000" i="1">
                                <a:latin typeface="Cambria Math"/>
                                <a:cs typeface="Arial" panose="020B0604020202020204" pitchFamily="34" charset="0"/>
                              </a:rPr>
                              <m:t>𝑥</m:t>
                            </m:r>
                          </m:e>
                        </m:acc>
                        <m:r>
                          <a:rPr lang="en-US" sz="2000" i="1">
                            <a:latin typeface="Cambria Math"/>
                            <a:cs typeface="Arial" panose="020B0604020202020204" pitchFamily="34" charset="0"/>
                          </a:rPr>
                          <m:t>+0.</m:t>
                        </m:r>
                        <m:r>
                          <a:rPr lang="en-US" sz="2000" i="1">
                            <a:latin typeface="Cambria Math" panose="02040503050406030204" pitchFamily="18" charset="0"/>
                            <a:cs typeface="Arial" panose="020B0604020202020204" pitchFamily="34" charset="0"/>
                          </a:rPr>
                          <m:t>8</m:t>
                        </m:r>
                      </m:e>
                    </m:d>
                  </m:oMath>
                </a14:m>
                <a:r>
                  <a:rPr lang="en-US" sz="2000" dirty="0">
                    <a:latin typeface="Arial" panose="020B0604020202020204" pitchFamily="34" charset="0"/>
                    <a:cs typeface="Arial" panose="020B0604020202020204" pitchFamily="34" charset="0"/>
                  </a:rPr>
                  <a:t> and estimate that </a:t>
                </a:r>
                <a:r>
                  <a:rPr lang="en-US" sz="2000" i="1" dirty="0">
                    <a:latin typeface="Symbol" panose="05050102010706020507" pitchFamily="18" charset="2"/>
                    <a:cs typeface="Arial" panose="020B0604020202020204" pitchFamily="34" charset="0"/>
                  </a:rPr>
                  <a:t>m</a:t>
                </a:r>
                <a:r>
                  <a:rPr lang="en-US" sz="2000" dirty="0">
                    <a:latin typeface="Arial" panose="020B0604020202020204" pitchFamily="34" charset="0"/>
                    <a:cs typeface="Arial" panose="020B0604020202020204" pitchFamily="34" charset="0"/>
                  </a:rPr>
                  <a:t> lies in the interval, we will be correct 95% of the time.</a:t>
                </a:r>
              </a:p>
              <a:p>
                <a:pPr marL="514350" indent="-514350">
                  <a:spcBef>
                    <a:spcPts val="0"/>
                  </a:spcBef>
                  <a:buClrTx/>
                  <a:buFont typeface="+mj-lt"/>
                  <a:buAutoNum type="arabicPeriod" startAt="2"/>
                </a:pPr>
                <a:endParaRPr lang="en-US" sz="2000" dirty="0">
                  <a:latin typeface="Arial" panose="020B0604020202020204" pitchFamily="34" charset="0"/>
                  <a:cs typeface="Arial" panose="020B0604020202020204" pitchFamily="34" charset="0"/>
                </a:endParaRPr>
              </a:p>
              <a:p>
                <a:pPr marL="514350" indent="-514350">
                  <a:spcBef>
                    <a:spcPts val="0"/>
                  </a:spcBef>
                  <a:buClrTx/>
                  <a:buFont typeface="+mj-lt"/>
                  <a:buAutoNum type="arabicPeriod" startAt="2"/>
                </a:pPr>
                <a:r>
                  <a:rPr lang="en-US" sz="2000" dirty="0">
                    <a:latin typeface="Arial" panose="020B0604020202020204" pitchFamily="34" charset="0"/>
                    <a:cs typeface="Arial" panose="020B0604020202020204" pitchFamily="34" charset="0"/>
                  </a:rPr>
                  <a:t>Adding and subtracting 0</a:t>
                </a:r>
                <a:r>
                  <a:rPr lang="en-US" altLang="zh-CN" sz="2000" dirty="0">
                    <a:latin typeface="Arial" panose="020B0604020202020204" pitchFamily="34" charset="0"/>
                    <a:cs typeface="Arial" panose="020B0604020202020204" pitchFamily="34" charset="0"/>
                  </a:rPr>
                  <a:t>.8 </a:t>
                </a:r>
                <a:r>
                  <a:rPr lang="en-US" sz="2000" dirty="0">
                    <a:latin typeface="Arial" panose="020B0604020202020204" pitchFamily="34" charset="0"/>
                    <a:cs typeface="Arial" panose="020B0604020202020204" pitchFamily="34" charset="0"/>
                  </a:rPr>
                  <a:t>from our sample mean of 27.2, we get the interval [26.4, 28.0]. For this we say that we are</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95% confident that the mean BMI, </a:t>
                </a:r>
                <a:r>
                  <a:rPr lang="en-US" sz="2000" dirty="0">
                    <a:latin typeface="Cambria Math" panose="02040503050406030204" pitchFamily="18" charset="0"/>
                    <a:ea typeface="Cambria Math" panose="02040503050406030204" pitchFamily="18" charset="0"/>
                    <a:cs typeface="Arial" panose="020B0604020202020204" pitchFamily="34" charset="0"/>
                  </a:rPr>
                  <a:t>𝜇</a:t>
                </a:r>
                <a:r>
                  <a:rPr lang="en-US" sz="2000" dirty="0">
                    <a:latin typeface="Arial" panose="020B0604020202020204" pitchFamily="34" charset="0"/>
                    <a:cs typeface="Arial" panose="020B0604020202020204" pitchFamily="34" charset="0"/>
                  </a:rPr>
                  <a:t>, of all young men is some value in that interval—no lower than 26.4 and no higher than 28.0.</a:t>
                </a:r>
              </a:p>
              <a:p>
                <a:pPr marL="514350" indent="-514350">
                  <a:lnSpc>
                    <a:spcPct val="120000"/>
                  </a:lnSpc>
                  <a:spcBef>
                    <a:spcPts val="0"/>
                  </a:spcBef>
                  <a:spcAft>
                    <a:spcPts val="600"/>
                  </a:spcAft>
                  <a:buClrTx/>
                  <a:buFont typeface="+mj-lt"/>
                  <a:buAutoNum type="arabicPeriod"/>
                </a:pPr>
                <a:endParaRPr lang="en-US" sz="2200" dirty="0">
                  <a:latin typeface="Arial" panose="020B0604020202020204" pitchFamily="34" charset="0"/>
                  <a:cs typeface="Arial" panose="020B0604020202020204" pitchFamily="34" charset="0"/>
                </a:endParaRPr>
              </a:p>
            </p:txBody>
          </p:sp>
        </mc:Choice>
        <mc:Fallback>
          <p:sp>
            <p:nvSpPr>
              <p:cNvPr id="9" name="Rectangle 3"/>
              <p:cNvSpPr>
                <a:spLocks noGrp="1" noRot="1" noChangeAspect="1" noMove="1" noResize="1" noEditPoints="1" noAdjustHandles="1" noChangeArrowheads="1" noChangeShapeType="1" noTextEdit="1"/>
              </p:cNvSpPr>
              <p:nvPr>
                <p:ph sz="quarter" idx="1"/>
              </p:nvPr>
            </p:nvSpPr>
            <p:spPr>
              <a:xfrm>
                <a:off x="290139" y="1438835"/>
                <a:ext cx="8410241" cy="5206409"/>
              </a:xfrm>
              <a:blipFill>
                <a:blip r:embed="rId2"/>
                <a:stretch>
                  <a:fillRect l="-508" t="-1171" r="-2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76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16871"/>
            <a:ext cx="7772400" cy="951646"/>
          </a:xfrm>
        </p:spPr>
        <p:txBody>
          <a:bodyPr>
            <a:normAutofit/>
          </a:bodyPr>
          <a:lstStyle/>
          <a:p>
            <a:r>
              <a:rPr lang="en-US" altLang="en-US" sz="3600" dirty="0">
                <a:latin typeface="Gill Sans" charset="0"/>
                <a:ea typeface="ＭＳ Ｐゴシック" pitchFamily="34" charset="-128"/>
              </a:rPr>
              <a:t>Confidence interval</a:t>
            </a:r>
          </a:p>
        </p:txBody>
      </p:sp>
      <mc:AlternateContent xmlns:mc="http://schemas.openxmlformats.org/markup-compatibility/2006" xmlns:a14="http://schemas.microsoft.com/office/drawing/2010/main">
        <mc:Choice Requires="a14">
          <p:sp>
            <p:nvSpPr>
              <p:cNvPr id="7" name="Rectangle 3"/>
              <p:cNvSpPr>
                <a:spLocks noGrp="1" noChangeArrowheads="1"/>
              </p:cNvSpPr>
              <p:nvPr>
                <p:ph sz="quarter" idx="1"/>
              </p:nvPr>
            </p:nvSpPr>
            <p:spPr>
              <a:xfrm>
                <a:off x="255305" y="1481274"/>
                <a:ext cx="8446455" cy="5376726"/>
              </a:xfrm>
            </p:spPr>
            <p:txBody>
              <a:bodyPr>
                <a:noAutofit/>
              </a:bodyPr>
              <a:lstStyle/>
              <a:p>
                <a:pPr marL="361950" indent="-361950">
                  <a:spcBef>
                    <a:spcPts val="0"/>
                  </a:spcBef>
                  <a:spcAft>
                    <a:spcPts val="600"/>
                  </a:spcAft>
                </a:pPr>
                <a:r>
                  <a:rPr lang="en-US" sz="2100" dirty="0">
                    <a:latin typeface="Arial" panose="020B0604020202020204" pitchFamily="34" charset="0"/>
                    <a:cs typeface="Arial" panose="020B0604020202020204" pitchFamily="34" charset="0"/>
                  </a:rPr>
                  <a:t>In our previous example, the 95% confidence interval was </a:t>
                </a:r>
                <a14:m>
                  <m:oMath xmlns:m="http://schemas.openxmlformats.org/officeDocument/2006/math">
                    <m:acc>
                      <m:accPr>
                        <m:chr m:val="̅"/>
                        <m:ctrlPr>
                          <a:rPr lang="en-US" sz="2100" i="1" smtClean="0">
                            <a:latin typeface="Cambria Math" panose="02040503050406030204" pitchFamily="18" charset="0"/>
                            <a:cs typeface="Arial" panose="020B0604020202020204" pitchFamily="34" charset="0"/>
                          </a:rPr>
                        </m:ctrlPr>
                      </m:accPr>
                      <m:e>
                        <m:r>
                          <a:rPr lang="en-US" sz="2100" b="0" i="1" smtClean="0">
                            <a:latin typeface="Cambria Math"/>
                            <a:cs typeface="Arial" panose="020B0604020202020204" pitchFamily="34" charset="0"/>
                          </a:rPr>
                          <m:t>𝑥</m:t>
                        </m:r>
                      </m:e>
                    </m:acc>
                    <m:r>
                      <a:rPr lang="en-US" sz="2100" i="1" smtClean="0">
                        <a:latin typeface="Cambria Math"/>
                        <a:ea typeface="Cambria Math"/>
                        <a:cs typeface="Arial" panose="020B0604020202020204" pitchFamily="34" charset="0"/>
                      </a:rPr>
                      <m:t>±</m:t>
                    </m:r>
                    <m:r>
                      <a:rPr lang="en-US" sz="2100" b="0" i="1" smtClean="0">
                        <a:latin typeface="Cambria Math"/>
                        <a:ea typeface="Cambria Math"/>
                        <a:cs typeface="Arial" panose="020B0604020202020204" pitchFamily="34" charset="0"/>
                      </a:rPr>
                      <m:t>0.</m:t>
                    </m:r>
                    <m:r>
                      <a:rPr lang="en-US" sz="2100" b="0" i="1" smtClean="0">
                        <a:latin typeface="Cambria Math" panose="02040503050406030204" pitchFamily="18" charset="0"/>
                        <a:ea typeface="Cambria Math"/>
                        <a:cs typeface="Arial" panose="020B0604020202020204" pitchFamily="34" charset="0"/>
                      </a:rPr>
                      <m:t>8</m:t>
                    </m:r>
                  </m:oMath>
                </a14:m>
                <a:r>
                  <a:rPr lang="en-US" sz="2100" dirty="0">
                    <a:latin typeface="Arial" panose="020B0604020202020204" pitchFamily="34" charset="0"/>
                    <a:cs typeface="Arial" panose="020B0604020202020204" pitchFamily="34" charset="0"/>
                  </a:rPr>
                  <a:t>.</a:t>
                </a:r>
              </a:p>
              <a:p>
                <a:pPr marL="361950" indent="-361950">
                  <a:spcBef>
                    <a:spcPts val="0"/>
                  </a:spcBef>
                  <a:spcAft>
                    <a:spcPts val="600"/>
                  </a:spcAft>
                </a:pPr>
                <a:r>
                  <a:rPr lang="en-US" sz="2100" dirty="0">
                    <a:latin typeface="Arial" panose="020B0604020202020204" pitchFamily="34" charset="0"/>
                    <a:cs typeface="Arial" panose="020B0604020202020204" pitchFamily="34" charset="0"/>
                  </a:rPr>
                  <a:t>Most confidence intervals will have a form similar to this:</a:t>
                </a:r>
              </a:p>
              <a:p>
                <a:pPr marL="0" indent="0" algn="ctr">
                  <a:spcBef>
                    <a:spcPts val="0"/>
                  </a:spcBef>
                  <a:spcAft>
                    <a:spcPts val="600"/>
                  </a:spcAft>
                  <a:buNone/>
                </a:pPr>
                <a:r>
                  <a:rPr lang="en-US" sz="2100" dirty="0">
                    <a:latin typeface="Arial" panose="020B0604020202020204" pitchFamily="34" charset="0"/>
                    <a:cs typeface="Arial" panose="020B0604020202020204" pitchFamily="34" charset="0"/>
                  </a:rPr>
                  <a:t>estimate ± margin of error</a:t>
                </a:r>
              </a:p>
              <a:p>
                <a:pPr marL="361950" indent="-361950">
                  <a:spcBef>
                    <a:spcPts val="600"/>
                  </a:spcBef>
                  <a:spcAft>
                    <a:spcPts val="1800"/>
                  </a:spcAft>
                </a:pPr>
                <a:r>
                  <a:rPr lang="en-US" sz="2100" dirty="0">
                    <a:latin typeface="Arial" panose="020B0604020202020204" pitchFamily="34" charset="0"/>
                    <a:cs typeface="Arial" panose="020B0604020202020204" pitchFamily="34" charset="0"/>
                  </a:rPr>
                  <a:t>The </a:t>
                </a:r>
                <a:r>
                  <a:rPr lang="en-US" sz="2100" dirty="0">
                    <a:solidFill>
                      <a:srgbClr val="9A0000"/>
                    </a:solidFill>
                    <a:latin typeface="Arial" panose="020B0604020202020204" pitchFamily="34" charset="0"/>
                    <a:cs typeface="Arial" panose="020B0604020202020204" pitchFamily="34" charset="0"/>
                  </a:rPr>
                  <a:t>margin of error</a:t>
                </a:r>
                <a:r>
                  <a:rPr lang="en-US" sz="2100" b="1"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is a number that is added to, and subtracted from, a statistical estimate to define a confidence interval at a given confidence level.</a:t>
                </a:r>
              </a:p>
              <a:p>
                <a:pPr marL="361950" indent="-361950">
                  <a:spcBef>
                    <a:spcPts val="0"/>
                  </a:spcBef>
                  <a:spcAft>
                    <a:spcPts val="600"/>
                  </a:spcAft>
                </a:pPr>
                <a:r>
                  <a:rPr lang="en-US" sz="2100" dirty="0">
                    <a:latin typeface="Arial" panose="020B0604020202020204" pitchFamily="34" charset="0"/>
                    <a:cs typeface="Arial" panose="020B0604020202020204" pitchFamily="34" charset="0"/>
                  </a:rPr>
                  <a:t>A</a:t>
                </a:r>
                <a:r>
                  <a:rPr lang="en-US" sz="2100" dirty="0">
                    <a:solidFill>
                      <a:srgbClr val="FF0000"/>
                    </a:solidFill>
                    <a:latin typeface="Arial" panose="020B0604020202020204" pitchFamily="34" charset="0"/>
                    <a:cs typeface="Arial" panose="020B0604020202020204" pitchFamily="34" charset="0"/>
                  </a:rPr>
                  <a:t> </a:t>
                </a:r>
                <a:r>
                  <a:rPr lang="en-US" sz="2100" dirty="0">
                    <a:solidFill>
                      <a:srgbClr val="9A0000"/>
                    </a:solidFill>
                    <a:latin typeface="Arial" panose="020B0604020202020204" pitchFamily="34" charset="0"/>
                    <a:cs typeface="Arial" panose="020B0604020202020204" pitchFamily="34" charset="0"/>
                  </a:rPr>
                  <a:t>level </a:t>
                </a:r>
                <a:r>
                  <a:rPr lang="en-US" sz="2100" i="1" dirty="0">
                    <a:solidFill>
                      <a:srgbClr val="9A0000"/>
                    </a:solidFill>
                    <a:latin typeface="Arial" panose="020B0604020202020204" pitchFamily="34" charset="0"/>
                    <a:cs typeface="Arial" panose="020B0604020202020204" pitchFamily="34" charset="0"/>
                  </a:rPr>
                  <a:t>C</a:t>
                </a:r>
                <a:r>
                  <a:rPr lang="en-US" sz="2100" dirty="0">
                    <a:solidFill>
                      <a:srgbClr val="9A0000"/>
                    </a:solidFill>
                    <a:latin typeface="Arial" panose="020B0604020202020204" pitchFamily="34" charset="0"/>
                    <a:cs typeface="Arial" panose="020B0604020202020204" pitchFamily="34" charset="0"/>
                  </a:rPr>
                  <a:t> confidence interval </a:t>
                </a:r>
                <a:r>
                  <a:rPr lang="en-US" sz="2100" dirty="0">
                    <a:latin typeface="Arial" panose="020B0604020202020204" pitchFamily="34" charset="0"/>
                    <a:cs typeface="Arial" panose="020B0604020202020204" pitchFamily="34" charset="0"/>
                  </a:rPr>
                  <a:t>for a parameter has two parts:</a:t>
                </a:r>
              </a:p>
              <a:p>
                <a:pPr marL="715963" lvl="1" indent="-354013">
                  <a:spcBef>
                    <a:spcPts val="0"/>
                  </a:spcBef>
                  <a:spcAft>
                    <a:spcPts val="600"/>
                  </a:spcAft>
                </a:pPr>
                <a:r>
                  <a:rPr lang="en-US" sz="2100" dirty="0">
                    <a:latin typeface="Arial" panose="020B0604020202020204" pitchFamily="34" charset="0"/>
                    <a:cs typeface="Arial" panose="020B0604020202020204" pitchFamily="34" charset="0"/>
                  </a:rPr>
                  <a:t> An interval calculated from the data, which has the form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r>
                        <m:rPr>
                          <m:nor/>
                        </m:rPr>
                        <a:rPr lang="en-US" sz="2100" dirty="0">
                          <a:latin typeface="Arial" panose="020B0604020202020204" pitchFamily="34" charset="0"/>
                          <a:cs typeface="Arial" panose="020B0604020202020204" pitchFamily="34" charset="0"/>
                        </a:rPr>
                        <m:t>estimate</m:t>
                      </m:r>
                      <m:r>
                        <m:rPr>
                          <m:nor/>
                        </m:rPr>
                        <a:rPr lang="en-US" sz="2100" dirty="0">
                          <a:latin typeface="Arial" panose="020B0604020202020204" pitchFamily="34" charset="0"/>
                          <a:cs typeface="Arial" panose="020B0604020202020204" pitchFamily="34" charset="0"/>
                        </a:rPr>
                        <m:t> ± </m:t>
                      </m:r>
                      <m:r>
                        <m:rPr>
                          <m:nor/>
                        </m:rPr>
                        <a:rPr lang="en-US" sz="2100" dirty="0">
                          <a:latin typeface="Arial" panose="020B0604020202020204" pitchFamily="34" charset="0"/>
                          <a:cs typeface="Arial" panose="020B0604020202020204" pitchFamily="34" charset="0"/>
                        </a:rPr>
                        <m:t>margin</m:t>
                      </m:r>
                      <m:r>
                        <m:rPr>
                          <m:nor/>
                        </m:rPr>
                        <a:rPr lang="en-US" sz="2100" dirty="0">
                          <a:latin typeface="Arial" panose="020B0604020202020204" pitchFamily="34" charset="0"/>
                          <a:cs typeface="Arial" panose="020B0604020202020204" pitchFamily="34" charset="0"/>
                        </a:rPr>
                        <m:t> </m:t>
                      </m:r>
                      <m:r>
                        <m:rPr>
                          <m:nor/>
                        </m:rPr>
                        <a:rPr lang="en-US" sz="2100" dirty="0">
                          <a:latin typeface="Arial" panose="020B0604020202020204" pitchFamily="34" charset="0"/>
                          <a:cs typeface="Arial" panose="020B0604020202020204" pitchFamily="34" charset="0"/>
                        </a:rPr>
                        <m:t>of</m:t>
                      </m:r>
                      <m:r>
                        <m:rPr>
                          <m:nor/>
                        </m:rPr>
                        <a:rPr lang="en-US" sz="2100" dirty="0">
                          <a:latin typeface="Arial" panose="020B0604020202020204" pitchFamily="34" charset="0"/>
                          <a:cs typeface="Arial" panose="020B0604020202020204" pitchFamily="34" charset="0"/>
                        </a:rPr>
                        <m:t> </m:t>
                      </m:r>
                      <m:r>
                        <m:rPr>
                          <m:nor/>
                        </m:rPr>
                        <a:rPr lang="en-US" sz="2100" dirty="0">
                          <a:latin typeface="Arial" panose="020B0604020202020204" pitchFamily="34" charset="0"/>
                          <a:cs typeface="Arial" panose="020B0604020202020204" pitchFamily="34" charset="0"/>
                        </a:rPr>
                        <m:t>error</m:t>
                      </m:r>
                    </m:oMath>
                  </m:oMathPara>
                </a14:m>
                <a:endParaRPr lang="en-US" sz="2100" dirty="0">
                  <a:latin typeface="Arial" panose="020B0604020202020204" pitchFamily="34" charset="0"/>
                  <a:cs typeface="Arial" panose="020B0604020202020204" pitchFamily="34" charset="0"/>
                </a:endParaRPr>
              </a:p>
              <a:p>
                <a:pPr marL="715963" lvl="1" indent="-354013">
                  <a:spcBef>
                    <a:spcPts val="0"/>
                  </a:spcBef>
                  <a:spcAft>
                    <a:spcPts val="600"/>
                  </a:spcAft>
                </a:pPr>
                <a:r>
                  <a:rPr lang="en-US" sz="2100" dirty="0">
                    <a:latin typeface="Arial" panose="020B0604020202020204" pitchFamily="34" charset="0"/>
                    <a:cs typeface="Arial" panose="020B0604020202020204" pitchFamily="34" charset="0"/>
                  </a:rPr>
                  <a:t>A </a:t>
                </a:r>
                <a:r>
                  <a:rPr lang="en-US" sz="2100" dirty="0">
                    <a:solidFill>
                      <a:srgbClr val="9A0000"/>
                    </a:solidFill>
                    <a:latin typeface="Arial" panose="020B0604020202020204" pitchFamily="34" charset="0"/>
                    <a:cs typeface="Arial" panose="020B0604020202020204" pitchFamily="34" charset="0"/>
                  </a:rPr>
                  <a:t>confidence level </a:t>
                </a:r>
                <a:r>
                  <a:rPr lang="en-US" sz="2100" i="1" dirty="0">
                    <a:solidFill>
                      <a:srgbClr val="9A0000"/>
                    </a:solidFill>
                    <a:latin typeface="Arial" panose="020B0604020202020204" pitchFamily="34" charset="0"/>
                    <a:cs typeface="Arial" panose="020B0604020202020204" pitchFamily="34" charset="0"/>
                  </a:rPr>
                  <a:t>C</a:t>
                </a:r>
                <a:r>
                  <a:rPr lang="en-US" sz="2100" dirty="0">
                    <a:latin typeface="Arial" panose="020B0604020202020204" pitchFamily="34" charset="0"/>
                    <a:cs typeface="Arial" panose="020B0604020202020204" pitchFamily="34" charset="0"/>
                  </a:rPr>
                  <a:t>, which gives the probability that the interval will capture the true parameter value in repeated samples. That is, the confidence level is the success rate for the method.</a:t>
                </a:r>
              </a:p>
            </p:txBody>
          </p:sp>
        </mc:Choice>
        <mc:Fallback xmlns="">
          <p:sp>
            <p:nvSpPr>
              <p:cNvPr id="7" name="Rectangle 3"/>
              <p:cNvSpPr>
                <a:spLocks noGrp="1" noRot="1" noChangeAspect="1" noMove="1" noResize="1" noEditPoints="1" noAdjustHandles="1" noChangeArrowheads="1" noChangeShapeType="1" noTextEdit="1"/>
              </p:cNvSpPr>
              <p:nvPr>
                <p:ph sz="quarter" idx="1"/>
              </p:nvPr>
            </p:nvSpPr>
            <p:spPr>
              <a:xfrm>
                <a:off x="255305" y="1481274"/>
                <a:ext cx="8446455" cy="5376726"/>
              </a:xfrm>
              <a:blipFill rotWithShape="0">
                <a:blip r:embed="rId2"/>
                <a:stretch>
                  <a:fillRect l="-578" t="-6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D9D4066-6B93-314C-84AF-EDE4BF251847}"/>
              </a:ext>
            </a:extLst>
          </p:cNvPr>
          <p:cNvCxnSpPr/>
          <p:nvPr/>
        </p:nvCxnSpPr>
        <p:spPr>
          <a:xfrm>
            <a:off x="457200" y="383709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B86DAF0-144D-7945-91C9-D3AD00AB471A}"/>
              </a:ext>
            </a:extLst>
          </p:cNvPr>
          <p:cNvCxnSpPr/>
          <p:nvPr/>
        </p:nvCxnSpPr>
        <p:spPr>
          <a:xfrm>
            <a:off x="457200" y="276594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DBF059-A2B0-D441-A510-C372E14793C1}"/>
              </a:ext>
            </a:extLst>
          </p:cNvPr>
          <p:cNvCxnSpPr/>
          <p:nvPr/>
        </p:nvCxnSpPr>
        <p:spPr>
          <a:xfrm>
            <a:off x="472160" y="3932889"/>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E3B7668-0F07-F841-BDD9-DE26E6A97E1D}"/>
              </a:ext>
            </a:extLst>
          </p:cNvPr>
          <p:cNvCxnSpPr/>
          <p:nvPr/>
        </p:nvCxnSpPr>
        <p:spPr>
          <a:xfrm>
            <a:off x="457200" y="648450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09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9588" y="67419"/>
            <a:ext cx="7772400" cy="1219200"/>
          </a:xfrm>
        </p:spPr>
        <p:txBody>
          <a:bodyPr>
            <a:normAutofit/>
          </a:bodyPr>
          <a:lstStyle/>
          <a:p>
            <a:r>
              <a:rPr lang="en-US" altLang="en-US" sz="3600" dirty="0">
                <a:latin typeface="Gill Sans" charset="0"/>
                <a:ea typeface="ＭＳ Ｐゴシック" pitchFamily="34" charset="-128"/>
              </a:rPr>
              <a:t>Confidence level</a:t>
            </a:r>
          </a:p>
        </p:txBody>
      </p:sp>
      <mc:AlternateContent xmlns:mc="http://schemas.openxmlformats.org/markup-compatibility/2006" xmlns:a14="http://schemas.microsoft.com/office/drawing/2010/main">
        <mc:Choice Requires="a14">
          <p:sp>
            <p:nvSpPr>
              <p:cNvPr id="7" name="Rectangle 3"/>
              <p:cNvSpPr>
                <a:spLocks noGrp="1" noChangeArrowheads="1"/>
              </p:cNvSpPr>
              <p:nvPr>
                <p:ph sz="quarter" idx="1"/>
              </p:nvPr>
            </p:nvSpPr>
            <p:spPr>
              <a:xfrm>
                <a:off x="368516" y="1440536"/>
                <a:ext cx="8579224" cy="5087015"/>
              </a:xfrm>
            </p:spPr>
            <p:txBody>
              <a:bodyPr>
                <a:normAutofit fontScale="62500" lnSpcReduction="20000"/>
              </a:bodyPr>
              <a:lstStyle/>
              <a:p>
                <a:pPr>
                  <a:lnSpc>
                    <a:spcPct val="120000"/>
                  </a:lnSpc>
                  <a:spcBef>
                    <a:spcPts val="0"/>
                  </a:spcBef>
                  <a:spcAft>
                    <a:spcPts val="1200"/>
                  </a:spcAft>
                </a:pPr>
                <a:r>
                  <a:rPr lang="en-US" sz="3200" dirty="0">
                    <a:latin typeface="Arial" panose="020B0604020202020204" pitchFamily="34" charset="0"/>
                    <a:cs typeface="Arial" panose="020B0604020202020204" pitchFamily="34" charset="0"/>
                  </a:rPr>
                  <a:t>The confidence level is the overall capture rate if the method is used many times. </a:t>
                </a:r>
              </a:p>
              <a:p>
                <a:pPr>
                  <a:lnSpc>
                    <a:spcPct val="120000"/>
                  </a:lnSpc>
                  <a:spcBef>
                    <a:spcPts val="0"/>
                  </a:spcBef>
                  <a:spcAft>
                    <a:spcPts val="1200"/>
                  </a:spcAft>
                </a:pPr>
                <a:r>
                  <a:rPr lang="en-US" sz="3200" dirty="0">
                    <a:latin typeface="Arial" panose="020B0604020202020204" pitchFamily="34" charset="0"/>
                    <a:cs typeface="Arial" panose="020B0604020202020204" pitchFamily="34" charset="0"/>
                  </a:rPr>
                  <a:t>The sample mean will vary from sample to sample, but when we use the method estimate ± margin of error to get an interval based on each sample, </a:t>
                </a:r>
                <a:r>
                  <a:rPr lang="en-US" sz="3200" i="1" dirty="0">
                    <a:latin typeface="Arial" panose="020B0604020202020204" pitchFamily="34" charset="0"/>
                    <a:cs typeface="Arial" panose="020B0604020202020204" pitchFamily="34" charset="0"/>
                  </a:rPr>
                  <a:t>C</a:t>
                </a:r>
                <a:r>
                  <a:rPr lang="en-US" sz="3200" dirty="0">
                    <a:latin typeface="Arial" panose="020B0604020202020204" pitchFamily="34" charset="0"/>
                    <a:cs typeface="Arial" panose="020B0604020202020204" pitchFamily="34" charset="0"/>
                  </a:rPr>
                  <a:t>% of these intervals capture the unknown population mean </a:t>
                </a:r>
                <a:r>
                  <a:rPr lang="en-US" sz="3200" dirty="0">
                    <a:latin typeface="Cambria Math" panose="02040503050406030204" pitchFamily="18" charset="0"/>
                    <a:ea typeface="Cambria Math" panose="02040503050406030204" pitchFamily="18" charset="0"/>
                    <a:cs typeface="Arial" panose="020B0604020202020204" pitchFamily="34" charset="0"/>
                  </a:rPr>
                  <a:t>𝜇</a:t>
                </a:r>
                <a:r>
                  <a:rPr lang="en-US" sz="3200" dirty="0">
                    <a:latin typeface="Arial" panose="020B0604020202020204" pitchFamily="34" charset="0"/>
                    <a:cs typeface="Arial" panose="020B0604020202020204" pitchFamily="34" charset="0"/>
                  </a:rPr>
                  <a:t>.</a:t>
                </a:r>
              </a:p>
              <a:p>
                <a:pPr marL="0" indent="0">
                  <a:lnSpc>
                    <a:spcPct val="120000"/>
                  </a:lnSpc>
                  <a:spcBef>
                    <a:spcPts val="1200"/>
                  </a:spcBef>
                  <a:spcAft>
                    <a:spcPts val="600"/>
                  </a:spcAft>
                  <a:buNone/>
                </a:pPr>
                <a:r>
                  <a:rPr lang="en-US" sz="3200" b="1" dirty="0">
                    <a:latin typeface="Arial" panose="020B0604020202020204" pitchFamily="34" charset="0"/>
                    <a:cs typeface="Arial" panose="020B0604020202020204" pitchFamily="34" charset="0"/>
                  </a:rPr>
                  <a:t>INTERPRETING A CONFIDENCE LEVEL</a:t>
                </a:r>
              </a:p>
              <a:p>
                <a:pPr>
                  <a:lnSpc>
                    <a:spcPct val="120000"/>
                  </a:lnSpc>
                  <a:spcBef>
                    <a:spcPts val="0"/>
                  </a:spcBef>
                  <a:spcAft>
                    <a:spcPts val="600"/>
                  </a:spcAft>
                </a:pPr>
                <a:r>
                  <a:rPr lang="en-US" sz="3200" dirty="0">
                    <a:latin typeface="Arial" panose="020B0604020202020204" pitchFamily="34" charset="0"/>
                    <a:cs typeface="Arial" panose="020B0604020202020204" pitchFamily="34" charset="0"/>
                  </a:rPr>
                  <a:t>The confidence level is the success rate of the method that produces the interval. </a:t>
                </a:r>
              </a:p>
              <a:p>
                <a:pPr>
                  <a:lnSpc>
                    <a:spcPct val="120000"/>
                  </a:lnSpc>
                  <a:spcBef>
                    <a:spcPts val="0"/>
                  </a:spcBef>
                  <a:spcAft>
                    <a:spcPts val="600"/>
                  </a:spcAft>
                </a:pPr>
                <a:r>
                  <a:rPr lang="en-US" sz="3200" b="1" dirty="0">
                    <a:latin typeface="Arial" panose="020B0604020202020204" pitchFamily="34" charset="0"/>
                    <a:cs typeface="Arial" panose="020B0604020202020204" pitchFamily="34" charset="0"/>
                  </a:rPr>
                  <a:t>Important:</a:t>
                </a:r>
                <a:r>
                  <a:rPr lang="en-US" sz="3200" dirty="0">
                    <a:latin typeface="Arial" panose="020B0604020202020204" pitchFamily="34" charset="0"/>
                    <a:cs typeface="Arial" panose="020B0604020202020204" pitchFamily="34" charset="0"/>
                  </a:rPr>
                  <a:t> we don’t know whether the 95% confidence interval from a particular sample is one of the 95% that capture </a:t>
                </a:r>
                <a:r>
                  <a:rPr lang="en-US" sz="3200" dirty="0">
                    <a:latin typeface="Cambria Math" panose="02040503050406030204" pitchFamily="18" charset="0"/>
                    <a:ea typeface="Cambria Math" panose="02040503050406030204" pitchFamily="18" charset="0"/>
                    <a:cs typeface="Arial" panose="020B0604020202020204" pitchFamily="34" charset="0"/>
                  </a:rPr>
                  <a:t>𝜇 </a:t>
                </a:r>
                <a:r>
                  <a:rPr lang="en-US" sz="3200" dirty="0">
                    <a:latin typeface="Arial" panose="020B0604020202020204" pitchFamily="34" charset="0"/>
                    <a:cs typeface="Arial" panose="020B0604020202020204" pitchFamily="34" charset="0"/>
                  </a:rPr>
                  <a:t>or one of the unlucky 5% that miss.</a:t>
                </a:r>
              </a:p>
              <a:p>
                <a:pPr>
                  <a:lnSpc>
                    <a:spcPct val="120000"/>
                  </a:lnSpc>
                  <a:spcBef>
                    <a:spcPts val="0"/>
                  </a:spcBef>
                  <a:spcAft>
                    <a:spcPts val="600"/>
                  </a:spcAft>
                </a:pPr>
                <a:r>
                  <a:rPr lang="en-US" sz="3200" dirty="0">
                    <a:latin typeface="Arial" panose="020B0604020202020204" pitchFamily="34" charset="0"/>
                    <a:cs typeface="Arial" panose="020B0604020202020204" pitchFamily="34" charset="0"/>
                  </a:rPr>
                  <a:t>To say that we are </a:t>
                </a:r>
                <a:r>
                  <a:rPr lang="en-US" sz="3200" b="1" dirty="0">
                    <a:latin typeface="Arial" panose="020B0604020202020204" pitchFamily="34" charset="0"/>
                    <a:cs typeface="Arial" panose="020B0604020202020204" pitchFamily="34" charset="0"/>
                  </a:rPr>
                  <a:t>95% confident</a:t>
                </a:r>
                <a:r>
                  <a:rPr lang="en-US" sz="3200" dirty="0">
                    <a:latin typeface="Arial" panose="020B0604020202020204" pitchFamily="34" charset="0"/>
                    <a:cs typeface="Arial" panose="020B0604020202020204" pitchFamily="34" charset="0"/>
                  </a:rPr>
                  <a:t> that the unknown </a:t>
                </a:r>
                <a14:m>
                  <m:oMath xmlns:m="http://schemas.openxmlformats.org/officeDocument/2006/math">
                    <m:r>
                      <a:rPr lang="en-US" sz="3200" i="1" dirty="0" smtClean="0">
                        <a:latin typeface="Cambria Math"/>
                        <a:ea typeface="Cambria Math"/>
                        <a:cs typeface="Arial" panose="020B0604020202020204" pitchFamily="34" charset="0"/>
                      </a:rPr>
                      <m:t>𝜇</m:t>
                    </m:r>
                  </m:oMath>
                </a14:m>
                <a:r>
                  <a:rPr lang="en-US" sz="3200" dirty="0">
                    <a:latin typeface="Arial" panose="020B0604020202020204" pitchFamily="34" charset="0"/>
                    <a:cs typeface="Arial" panose="020B0604020202020204" pitchFamily="34" charset="0"/>
                  </a:rPr>
                  <a:t> lies between 26.4 and 28.0 is shorthand for “</a:t>
                </a:r>
                <a:r>
                  <a:rPr lang="en-US" sz="3200" b="1" dirty="0">
                    <a:latin typeface="Arial" panose="020B0604020202020204" pitchFamily="34" charset="0"/>
                    <a:cs typeface="Arial" panose="020B0604020202020204" pitchFamily="34" charset="0"/>
                  </a:rPr>
                  <a:t>We got these numbers using a method that gives correct results 95% of the time</a:t>
                </a:r>
                <a:r>
                  <a:rPr lang="en-US" sz="3200" dirty="0">
                    <a:latin typeface="Arial" panose="020B0604020202020204" pitchFamily="34" charset="0"/>
                    <a:cs typeface="Arial" panose="020B0604020202020204" pitchFamily="34" charset="0"/>
                  </a:rPr>
                  <a:t>.”</a:t>
                </a:r>
              </a:p>
            </p:txBody>
          </p:sp>
        </mc:Choice>
        <mc:Fallback xmlns="">
          <p:sp>
            <p:nvSpPr>
              <p:cNvPr id="7" name="Rectangle 3"/>
              <p:cNvSpPr>
                <a:spLocks noGrp="1" noRot="1" noChangeAspect="1" noMove="1" noResize="1" noEditPoints="1" noAdjustHandles="1" noChangeArrowheads="1" noChangeShapeType="1" noTextEdit="1"/>
              </p:cNvSpPr>
              <p:nvPr>
                <p:ph sz="quarter" idx="1"/>
              </p:nvPr>
            </p:nvSpPr>
            <p:spPr>
              <a:xfrm>
                <a:off x="368516" y="1440536"/>
                <a:ext cx="8579224" cy="5087015"/>
              </a:xfrm>
              <a:blipFill>
                <a:blip r:embed="rId2"/>
                <a:stretch>
                  <a:fillRect l="-591" t="-746" r="-1477" b="-124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42039669-4E8D-5E44-84E3-283D885F1AB2}"/>
              </a:ext>
            </a:extLst>
          </p:cNvPr>
          <p:cNvCxnSpPr/>
          <p:nvPr/>
        </p:nvCxnSpPr>
        <p:spPr>
          <a:xfrm>
            <a:off x="457200" y="3429000"/>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7DD927-0052-6B4E-87B4-9F1E4B446DA7}"/>
              </a:ext>
            </a:extLst>
          </p:cNvPr>
          <p:cNvCxnSpPr/>
          <p:nvPr/>
        </p:nvCxnSpPr>
        <p:spPr>
          <a:xfrm>
            <a:off x="530772" y="654008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04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6544</TotalTime>
  <Words>2290</Words>
  <Application>Microsoft Office PowerPoint</Application>
  <PresentationFormat>全屏显示(4:3)</PresentationFormat>
  <Paragraphs>166</Paragraphs>
  <Slides>27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Constantia (Body)</vt:lpstr>
      <vt:lpstr>Gill Sans</vt:lpstr>
      <vt:lpstr>Arial</vt:lpstr>
      <vt:lpstr>Calibri</vt:lpstr>
      <vt:lpstr>Cambria Math</vt:lpstr>
      <vt:lpstr>Constantia</vt:lpstr>
      <vt:lpstr>Symbol</vt:lpstr>
      <vt:lpstr>Wingdings 2</vt:lpstr>
      <vt:lpstr>Flow</vt:lpstr>
      <vt:lpstr>Equation</vt:lpstr>
      <vt:lpstr>The Basic Practice of Statistics Ninth Edition David S. Moore  William I. Notz </vt:lpstr>
      <vt:lpstr>In Chapter 16, we cover …</vt:lpstr>
      <vt:lpstr>In Chapter 32, we cover …</vt:lpstr>
      <vt:lpstr>Statistical inference</vt:lpstr>
      <vt:lpstr>Simple conditions for inference about a mean</vt:lpstr>
      <vt:lpstr>The reasoning of statistical estimation (part I)</vt:lpstr>
      <vt:lpstr>The reasoning of statistical estimation (part II)</vt:lpstr>
      <vt:lpstr>Confidence interval</vt:lpstr>
      <vt:lpstr>Confidence level</vt:lpstr>
      <vt:lpstr>Confidence level illustrated (part I)</vt:lpstr>
      <vt:lpstr>Confidence level illustrated (part II)</vt:lpstr>
      <vt:lpstr>Confidence intervals for a population mean (part I)</vt:lpstr>
      <vt:lpstr>Confidence intervals: the four-step process</vt:lpstr>
      <vt:lpstr>How confidence intervals behave</vt:lpstr>
      <vt:lpstr>Example from Ch. 12 – statistical significance</vt:lpstr>
      <vt:lpstr>Example – statistical significance </vt:lpstr>
      <vt:lpstr>Example – statistical significance </vt:lpstr>
      <vt:lpstr>In Chapter 32, we cover …</vt:lpstr>
      <vt:lpstr>Introduction</vt:lpstr>
      <vt:lpstr>Generating bootstrap samples</vt:lpstr>
      <vt:lpstr>The bootstrap method</vt:lpstr>
      <vt:lpstr>The bootstrap method—example </vt:lpstr>
      <vt:lpstr>The bootstrap method – example in Python </vt:lpstr>
      <vt:lpstr>Bootstrap standard errors and confidence intervals</vt:lpstr>
      <vt:lpstr>Bootstrap confidence interval—example </vt:lpstr>
      <vt:lpstr>Bootstrap confidence interval - example in Python</vt:lpstr>
      <vt:lpstr>Bootstrap confidence interval - example in Python</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Regression</dc:title>
  <dc:creator>Jason Molesky</dc:creator>
  <cp:lastModifiedBy>冯 语伦</cp:lastModifiedBy>
  <cp:revision>304</cp:revision>
  <dcterms:created xsi:type="dcterms:W3CDTF">2011-07-11T00:21:16Z</dcterms:created>
  <dcterms:modified xsi:type="dcterms:W3CDTF">2021-12-06T14:25:19Z</dcterms:modified>
</cp:coreProperties>
</file>