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2" r:id="rId2"/>
  </p:sldMasterIdLst>
  <p:notesMasterIdLst>
    <p:notesMasterId r:id="rId54"/>
  </p:notesMasterIdLst>
  <p:handoutMasterIdLst>
    <p:handoutMasterId r:id="rId55"/>
  </p:handoutMasterIdLst>
  <p:sldIdLst>
    <p:sldId id="256" r:id="rId3"/>
    <p:sldId id="257" r:id="rId4"/>
    <p:sldId id="365" r:id="rId5"/>
    <p:sldId id="261" r:id="rId6"/>
    <p:sldId id="366" r:id="rId7"/>
    <p:sldId id="258" r:id="rId8"/>
    <p:sldId id="349" r:id="rId9"/>
    <p:sldId id="351" r:id="rId10"/>
    <p:sldId id="266" r:id="rId11"/>
    <p:sldId id="350" r:id="rId12"/>
    <p:sldId id="367" r:id="rId13"/>
    <p:sldId id="311" r:id="rId14"/>
    <p:sldId id="269" r:id="rId15"/>
    <p:sldId id="348" r:id="rId16"/>
    <p:sldId id="298" r:id="rId17"/>
    <p:sldId id="321" r:id="rId18"/>
    <p:sldId id="371" r:id="rId19"/>
    <p:sldId id="372" r:id="rId20"/>
    <p:sldId id="373" r:id="rId21"/>
    <p:sldId id="374" r:id="rId22"/>
    <p:sldId id="375" r:id="rId23"/>
    <p:sldId id="376" r:id="rId24"/>
    <p:sldId id="378" r:id="rId25"/>
    <p:sldId id="433" r:id="rId26"/>
    <p:sldId id="415" r:id="rId27"/>
    <p:sldId id="335" r:id="rId28"/>
    <p:sldId id="385" r:id="rId29"/>
    <p:sldId id="402" r:id="rId30"/>
    <p:sldId id="331" r:id="rId31"/>
    <p:sldId id="408" r:id="rId32"/>
    <p:sldId id="389" r:id="rId33"/>
    <p:sldId id="333" r:id="rId34"/>
    <p:sldId id="339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17" r:id="rId46"/>
    <p:sldId id="422" r:id="rId47"/>
    <p:sldId id="358" r:id="rId48"/>
    <p:sldId id="359" r:id="rId49"/>
    <p:sldId id="386" r:id="rId50"/>
    <p:sldId id="416" r:id="rId51"/>
    <p:sldId id="362" r:id="rId52"/>
    <p:sldId id="363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34" autoAdjust="0"/>
    <p:restoredTop sz="90929"/>
  </p:normalViewPr>
  <p:slideViewPr>
    <p:cSldViewPr>
      <p:cViewPr varScale="1">
        <p:scale>
          <a:sx n="105" d="100"/>
          <a:sy n="105" d="100"/>
        </p:scale>
        <p:origin x="14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816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D2734E2-8080-4BE4-936D-E71A668468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803005D-557F-4726-B767-D879F16FE7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A4CCEDA4-A287-46C1-8344-F8F75FBC9D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A3952D93-42E5-4DA0-95D1-CC73D90F6A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E15B2FC-1DAF-4CC4-8AD0-B8521FF51A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525370-56C3-4E86-99E8-45E27ACD95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F390D45-CCC1-4B0B-B10D-FC232CCD48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DAAC2F9-1442-4B91-A3C4-B686C6A471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AC8E03D-2236-4676-AFF2-D9421818AE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C0BED0C-37D2-490E-BE8F-C6AD8C5375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4F54082-78D3-4231-B9D8-062BD396A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96F08E5-172A-485D-A9CF-7181234F8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33D7809-7BDE-4D5E-808A-41557EAD3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48DE55-C409-410F-9597-CFC5E228B50B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0078A88-5C51-4AB9-A478-90D1A3798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136750E-0545-4B18-B8D2-DE576771E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124" tIns="47562" rIns="95124" bIns="47562"/>
          <a:lstStyle/>
          <a:p>
            <a:pPr eaLnBrk="1" hangingPunct="1"/>
            <a:r>
              <a:rPr lang="en-US" altLang="en-US"/>
              <a:t>Can add a plate to the top, take a plate form the top, look at the top plate Can check if the stack is empty.</a:t>
            </a:r>
          </a:p>
          <a:p>
            <a:pPr eaLnBrk="1" hangingPunct="1"/>
            <a:r>
              <a:rPr lang="en-US" altLang="en-US"/>
              <a:t>We do not take a plate from the middle of the pile! (usually) So, where is all the activity for a stack of plates?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513AD5B-2865-4BD6-A8A9-57015D87D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FBCC57A2-571F-4CD2-BBBE-60E4B5FC1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The bottom is at position 0, so the stack will grow towards its end.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A422EFA-7272-40EB-9098-431C9A89E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A6421-DB76-4FDC-8AF5-08B966015980}" type="slidenum">
              <a:rPr lang="en-US" altLang="en-US" sz="13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E02880B6-27FD-4ACC-8A56-19D8C83198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3333F32E-87DB-4065-A16B-A604B9843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Since the bottom of the stack does not change we do not need to explicitly maintain it…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4ECE2AB2-FEAB-46A2-923A-3D72DE4F5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1BF36B-92AD-41D3-8E2E-2A2928E02275}" type="slidenum">
              <a:rPr lang="en-US" altLang="en-US" sz="13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EBE67CFD-6800-43AF-B077-EDA083061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28BFD8A7-6034-4146-8842-20205C4DF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This means that this class will provide code to implement all the methods specified in the StackADT interface (in the next slide)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75380EF9-1BA6-430A-9681-8A2EA7569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2650F-84E8-491A-99C8-13ADB2843396}" type="slidenum">
              <a:rPr lang="en-US" altLang="en-US" sz="13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8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FBD81AC-3D55-4A2B-9010-01994C34A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7D778E-1B70-46FD-A794-F757F6603162}" type="slidenum">
              <a:rPr lang="en-US" altLang="en-US" sz="1300" smtClean="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D7D55D5-7389-4F47-9D50-9D7618AE4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75758D9-4313-4E84-88D3-CBDED0271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124" tIns="47562" rIns="95124" bIns="47562"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4966E6-88D1-4DE6-B22D-558386A1EE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62170-E11B-451E-ABC3-A0152AD4F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30872D-56E8-479D-BF6B-9990485C5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4BB1-F088-4658-988A-2542AAE033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93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DB1900-D8E5-45BA-8ADD-D5A3EB9B87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F63D18-C604-4D4B-9EDF-6CBEA7D579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E03D53-8EAA-4CEE-9545-21F0C19A4C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59BAE-5C84-4350-BAA6-7C41ACF3936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16B241-F762-40A5-ADC5-A2B674BD5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3D6E03-6417-4655-993C-5BAA9995DD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BE7205-DFB5-48A4-AD7B-C883AC0D1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867F4-5ECC-45D8-9D5D-F8543DE7EA2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502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1F9A79-D142-40A8-9104-34452A7DF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DF180F-7061-4A5E-83EB-54FB0C3B4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2E7D8A-2BB3-4BF0-9E67-281AC1DA55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25D0-E9E0-4BD4-ADC2-69196016980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404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3F6A65-6181-45ED-9313-80DFE635C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1AB1BE-7461-432C-8740-8BD386ED38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71870A-F424-441F-A561-F51480421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E148-EFC9-4455-9FB6-99FBA1C8ECB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672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511C4F-5ED1-42CA-807B-4C8BCE7770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AD4D0D-F3B3-446A-AF7D-91C20F6DE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E2ADE-10ED-455D-893E-DA30A2A25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A9BD9-ABA9-4126-8FDC-7C70465EE22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824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B990F9-7FBD-4EEB-B9C4-61D07F3A6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6C3F60-89BD-4A74-ABA9-CCC4239F3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0CE334-2D61-4AA5-8493-89922F7B4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F1762-B010-4915-B3FB-DBBEF35E2D4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67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AFBF7-D34D-4B14-9358-67D1C0731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AA4C3-38EB-4B8C-95F5-571C46BA83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578D7F-C8BD-4E2F-A09C-36D50E86C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E2445-C45C-4FC2-B537-034059E3FE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791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5DC9B9-7EA6-427A-A975-AED65C78E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C2BA76-5C57-4E21-ABA2-7372D74EF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41E9DA-9D5D-413F-BDDE-2B0FF8C3B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4477A-A9B3-46F1-9F44-CF3E5F2A3A0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9471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53DB71-9C16-4981-B81A-DC2ED8FDC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855D30-ED0E-4558-A000-57F505521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B9C394-861F-467F-BF93-5817E7210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60E38-B95F-40D2-A9A6-B384F5E4BF6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274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DD2DB7-8722-4C90-9C9E-C6D9E6E524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101DBB-DEFF-4919-B47C-B9F94CC36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96FDD6-9515-4F68-BE58-65F3A2E22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C00E6-FC28-43FF-85CA-A6D6F62C7B4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9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2801B3-7D08-4CC0-AC57-DF45048BB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8D97AB-87A0-4E55-A6C1-D7BB23CD7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6FD1F2-E080-4EDF-85EC-0CA52761DF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12A4-05D4-48DA-9252-577AB1A4176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740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E37AB-FCD1-4EFD-8708-18D9EA81F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5513A-E1AA-4C63-AB3D-31FAF67F7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DC52E-8104-494C-BC3A-B13D7B760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BE236-49AD-4D0B-A902-C5EDB8C28D2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0179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FE69C-EB69-4198-9135-5AB80C9FC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243D9-00DD-4CC6-A15B-C512A030E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81AC8-84BA-41A0-A5F2-119F5FE5AB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97675-4774-4ABF-BF9D-C0AA80004B5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2763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4F7107-6192-4806-BCBE-EC927D87AD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670F9-DF0F-4A02-A037-592F66F53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DF0B1A-9F35-4FC1-8CE7-21D31833F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35E35-34D8-4446-B7A2-8D4B1BEAA5A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4443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EA1268-0147-4DF6-8131-AD8920DE6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162D23-B76F-4850-8CA3-39B18E9FD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65DC67-D77C-454D-A64E-EC4B42A8B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733D6-8560-47A8-BE1D-D65DC327DFC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18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C16541-7D90-422F-AE75-C3B96B78C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358C54-3C2A-4EEB-A153-AE0E48A74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3493C3-E532-4AD4-8F5F-BFA6EC2DCD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53B0E-93D1-41E8-8ECA-83F3AAD5959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62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F8579-F40C-49C3-BFE0-5DE97FB5A4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FFE3D-888B-4C30-8803-8181F4A591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C9738-367F-4D73-B72D-69F985ED9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4E35-BB04-4A18-9350-770C8CE75E1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0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D62815-F1CB-42BA-9486-3ADA91065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73A50C-0076-4932-B365-3E9DC26E0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2619BB-FE88-4A0E-BFF1-4FDA29334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3E5AF-E1B1-48F3-B4E9-827D4C09F57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04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104B6B-2E6C-4C06-BCD3-7D867B024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E082FA-8CF0-41F9-9ECB-8430063D4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FC6F13-1BF4-4F7E-8773-955C4DC7F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7915A-AB5A-4C61-9554-E9F5CFC0894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42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51015C-64B0-4001-A2E1-6D687C602D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941A4B-C58E-4581-912F-ED95D81437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8CD208-32A0-4BF1-8487-127B6B444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457A-F501-4D18-BD94-25FF4AF8AE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51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43D47-171F-4B0B-8C47-849225680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E50C28-F6E5-4059-A17B-498AFCC57C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3A68C-C8A1-4D0E-AF66-ACA16E3B5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B8A99-DB1B-4C18-902F-519C054E120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97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158E0-C527-4AE0-918C-EB2C9CB117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19F49-B85B-48D4-BF38-27DE4C73E4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F6351-A358-4838-A88D-62DA58D8B3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30D1E-1D8B-43F7-9699-8CA46192C86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216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F85908-B6ED-4C82-A650-EF84382A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318A6E-C0ED-4D1A-871C-253915B72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2FC6C86-F35A-4CBF-8C5A-732753D1A7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48AB4EF-BAF7-4511-AA71-ABC2B84E81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6BA5080-F58B-4AA0-8D8C-B44D1F0057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3FDEC022-78CA-4353-B03C-079AD8CD96B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9D8932-1E2F-418E-90FA-C893AA2C0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416362-D6E6-4E68-9109-CC5396A1A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EA2D5AA-2C35-4D87-B779-F62D88627B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31D4D66-1639-467D-BA34-B2299E967E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E35A5B7-9773-409B-A24E-B5E97483DE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52C48EF-B13D-46A9-85A4-E60E03CEC85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75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3A1C4C48-902B-41EA-A72E-DEFBD76A77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1913" y="2636714"/>
            <a:ext cx="6400800" cy="1152326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291B76C6-84C0-4B55-BD9B-B4994E4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3-</a:t>
            </a:r>
            <a:fld id="{86AE01ED-8BD6-4BE0-8B0A-D6069FDE2B7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302EDFA-CFA6-451A-AD75-3EE34CD97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Operations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2624D2-1A8A-4AF9-B3E0-28EDFCEDB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2400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b="1" i="1" dirty="0">
                <a:solidFill>
                  <a:schemeClr val="hlink"/>
                </a:solidFill>
              </a:rPr>
              <a:t>peek</a:t>
            </a:r>
            <a:r>
              <a:rPr lang="en-US" altLang="en-US" dirty="0"/>
              <a:t>: examine the element at the top of the stack without removing it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DB6890-06D4-438E-BEE8-DC6B6CFAF60D}"/>
              </a:ext>
            </a:extLst>
          </p:cNvPr>
          <p:cNvCxnSpPr/>
          <p:nvPr/>
        </p:nvCxnSpPr>
        <p:spPr bwMode="auto">
          <a:xfrm>
            <a:off x="2051050" y="28527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98BC5-26DE-4F28-8042-863BC34A7C21}"/>
              </a:ext>
            </a:extLst>
          </p:cNvPr>
          <p:cNvCxnSpPr/>
          <p:nvPr/>
        </p:nvCxnSpPr>
        <p:spPr bwMode="auto">
          <a:xfrm>
            <a:off x="3779838" y="28527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95" name="TextBox 6">
            <a:extLst>
              <a:ext uri="{FF2B5EF4-FFF2-40B4-BE49-F238E27FC236}">
                <a16:creationId xmlns:a16="http://schemas.microsoft.com/office/drawing/2014/main" id="{484A04F0-6DC4-4B2E-A4C7-42F169440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573463"/>
            <a:ext cx="15208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6A5571-7D9B-47FB-80DF-0ACF7268CC88}"/>
              </a:ext>
            </a:extLst>
          </p:cNvPr>
          <p:cNvCxnSpPr/>
          <p:nvPr/>
        </p:nvCxnSpPr>
        <p:spPr bwMode="auto">
          <a:xfrm>
            <a:off x="2051050" y="5516563"/>
            <a:ext cx="1728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97" name="TextBox 8">
            <a:extLst>
              <a:ext uri="{FF2B5EF4-FFF2-40B4-BE49-F238E27FC236}">
                <a16:creationId xmlns:a16="http://schemas.microsoft.com/office/drawing/2014/main" id="{3ACC0F17-6085-4DB3-A0E5-439577A7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933825"/>
            <a:ext cx="769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peek</a:t>
            </a:r>
          </a:p>
        </p:txBody>
      </p:sp>
      <p:cxnSp>
        <p:nvCxnSpPr>
          <p:cNvPr id="12298" name="Straight Arrow Connector 10">
            <a:extLst>
              <a:ext uri="{FF2B5EF4-FFF2-40B4-BE49-F238E27FC236}">
                <a16:creationId xmlns:a16="http://schemas.microsoft.com/office/drawing/2014/main" id="{0329B970-A82B-426E-832E-B1D4869274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263" y="4149725"/>
            <a:ext cx="5762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TextBox 11">
            <a:extLst>
              <a:ext uri="{FF2B5EF4-FFF2-40B4-BE49-F238E27FC236}">
                <a16:creationId xmlns:a16="http://schemas.microsoft.com/office/drawing/2014/main" id="{2924E6E2-9013-4607-BB8C-86F568926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933825"/>
            <a:ext cx="152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5174B95C-E0DE-4C96-A01F-8F110680E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Stack Operations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6FA37E2-78A4-4D3C-9054-B3AB36BAE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772400" cy="561627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size</a:t>
            </a:r>
            <a:r>
              <a:rPr lang="en-US" altLang="en-US" dirty="0"/>
              <a:t>: number of elements in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err="1">
                <a:solidFill>
                  <a:srgbClr val="C00000"/>
                </a:solidFill>
              </a:rPr>
              <a:t>isEmpty</a:t>
            </a:r>
            <a:r>
              <a:rPr lang="en-US" altLang="en-US" dirty="0">
                <a:solidFill>
                  <a:srgbClr val="C00000"/>
                </a:solidFill>
              </a:rPr>
              <a:t>: </a:t>
            </a:r>
            <a:r>
              <a:rPr lang="en-US" altLang="en-US" dirty="0"/>
              <a:t>true if the stack is empty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err="1" smtClean="0">
                <a:solidFill>
                  <a:srgbClr val="C00000"/>
                </a:solidFill>
              </a:rPr>
              <a:t>toString</a:t>
            </a:r>
            <a:r>
              <a:rPr lang="en-US" altLang="en-US" dirty="0">
                <a:solidFill>
                  <a:srgbClr val="C00000"/>
                </a:solidFill>
              </a:rPr>
              <a:t>: </a:t>
            </a:r>
            <a:r>
              <a:rPr lang="en-US" altLang="en-US" dirty="0"/>
              <a:t>string representation of stack</a:t>
            </a: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DB6890-06D4-438E-BEE8-DC6B6CFAF60D}"/>
              </a:ext>
            </a:extLst>
          </p:cNvPr>
          <p:cNvCxnSpPr/>
          <p:nvPr/>
        </p:nvCxnSpPr>
        <p:spPr bwMode="auto">
          <a:xfrm>
            <a:off x="2051050" y="28527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98BC5-26DE-4F28-8042-863BC34A7C21}"/>
              </a:ext>
            </a:extLst>
          </p:cNvPr>
          <p:cNvCxnSpPr/>
          <p:nvPr/>
        </p:nvCxnSpPr>
        <p:spPr bwMode="auto">
          <a:xfrm>
            <a:off x="3779838" y="28527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19" name="TextBox 6">
            <a:extLst>
              <a:ext uri="{FF2B5EF4-FFF2-40B4-BE49-F238E27FC236}">
                <a16:creationId xmlns:a16="http://schemas.microsoft.com/office/drawing/2014/main" id="{9ECCE32B-4B64-482D-A3F2-10A2F2DA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573463"/>
            <a:ext cx="15208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6A5571-7D9B-47FB-80DF-0ACF7268CC88}"/>
              </a:ext>
            </a:extLst>
          </p:cNvPr>
          <p:cNvCxnSpPr/>
          <p:nvPr/>
        </p:nvCxnSpPr>
        <p:spPr bwMode="auto">
          <a:xfrm>
            <a:off x="2051050" y="5516563"/>
            <a:ext cx="1728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21" name="TextBox 12">
            <a:extLst>
              <a:ext uri="{FF2B5EF4-FFF2-40B4-BE49-F238E27FC236}">
                <a16:creationId xmlns:a16="http://schemas.microsoft.com/office/drawing/2014/main" id="{6093BAEB-325E-4A30-A26D-B239FA7A7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633788"/>
            <a:ext cx="6683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size</a:t>
            </a:r>
          </a:p>
        </p:txBody>
      </p:sp>
      <p:sp>
        <p:nvSpPr>
          <p:cNvPr id="13322" name="TextBox 13">
            <a:extLst>
              <a:ext uri="{FF2B5EF4-FFF2-40B4-BE49-F238E27FC236}">
                <a16:creationId xmlns:a16="http://schemas.microsoft.com/office/drawing/2014/main" id="{1B2164D3-2631-4673-8B80-FF711E082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363378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4</a:t>
            </a:r>
          </a:p>
        </p:txBody>
      </p:sp>
      <p:cxnSp>
        <p:nvCxnSpPr>
          <p:cNvPr id="13323" name="Straight Arrow Connector 14">
            <a:extLst>
              <a:ext uri="{FF2B5EF4-FFF2-40B4-BE49-F238E27FC236}">
                <a16:creationId xmlns:a16="http://schemas.microsoft.com/office/drawing/2014/main" id="{C392E4E1-287C-478F-9C6F-F5ED7BF6BB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0713" y="3876675"/>
            <a:ext cx="5762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TextBox 12">
            <a:extLst>
              <a:ext uri="{FF2B5EF4-FFF2-40B4-BE49-F238E27FC236}">
                <a16:creationId xmlns:a16="http://schemas.microsoft.com/office/drawing/2014/main" id="{98734DA5-FBC2-40F9-A5AF-1162A886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3932238"/>
            <a:ext cx="1181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isEmpty</a:t>
            </a:r>
          </a:p>
        </p:txBody>
      </p:sp>
      <p:sp>
        <p:nvSpPr>
          <p:cNvPr id="13325" name="TextBox 12">
            <a:extLst>
              <a:ext uri="{FF2B5EF4-FFF2-40B4-BE49-F238E27FC236}">
                <a16:creationId xmlns:a16="http://schemas.microsoft.com/office/drawing/2014/main" id="{9969FAC2-2F83-4F55-809E-A1095FB9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5" y="4267200"/>
            <a:ext cx="116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toString</a:t>
            </a:r>
          </a:p>
        </p:txBody>
      </p:sp>
      <p:cxnSp>
        <p:nvCxnSpPr>
          <p:cNvPr id="13326" name="Straight Arrow Connector 14">
            <a:extLst>
              <a:ext uri="{FF2B5EF4-FFF2-40B4-BE49-F238E27FC236}">
                <a16:creationId xmlns:a16="http://schemas.microsoft.com/office/drawing/2014/main" id="{3897EF1A-0A14-49B8-97DB-28D14C6116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0713" y="4217988"/>
            <a:ext cx="5762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Arrow Connector 14">
            <a:extLst>
              <a:ext uri="{FF2B5EF4-FFF2-40B4-BE49-F238E27FC236}">
                <a16:creationId xmlns:a16="http://schemas.microsoft.com/office/drawing/2014/main" id="{F6D98C79-C997-4E0E-BC3A-8D0F0E3A63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0713" y="4572000"/>
            <a:ext cx="5762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TextBox 13">
            <a:extLst>
              <a:ext uri="{FF2B5EF4-FFF2-40B4-BE49-F238E27FC236}">
                <a16:creationId xmlns:a16="http://schemas.microsoft.com/office/drawing/2014/main" id="{9D2965D1-A71B-4A91-B113-9505DA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4035425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false</a:t>
            </a:r>
          </a:p>
        </p:txBody>
      </p:sp>
      <p:sp>
        <p:nvSpPr>
          <p:cNvPr id="13329" name="TextBox 13">
            <a:extLst>
              <a:ext uri="{FF2B5EF4-FFF2-40B4-BE49-F238E27FC236}">
                <a16:creationId xmlns:a16="http://schemas.microsoft.com/office/drawing/2014/main" id="{D6364C35-567A-4EEE-A9F5-D20B6D2C1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4384675"/>
            <a:ext cx="17907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“Stack: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  data item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  data item 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  data item2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  data item 1”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91B76C6-84C0-4B55-BD9B-B4994E4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3-</a:t>
            </a:r>
            <a:fld id="{86AE01ED-8BD6-4BE0-8B0A-D6069FDE2B7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A5AC6E58-D6DA-426F-95CC-130822B9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7B353AAE-DB1C-4AB5-AC8A-1D2122B52B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EDF91011-58EB-47A1-B067-305FDA5476B6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836022B-71D7-4E6D-9040-32BC321C96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ADT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9A8B76AD-FA89-4CC4-ACBE-4CFCEE95C1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hlink"/>
                </a:solidFill>
              </a:rPr>
              <a:t>Stack Abstract Data Type (Stack ADT)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It is a </a:t>
            </a:r>
            <a:r>
              <a:rPr lang="en-US" altLang="en-US" sz="3200" b="1" i="1">
                <a:solidFill>
                  <a:schemeClr val="hlink"/>
                </a:solidFill>
              </a:rPr>
              <a:t>collection</a:t>
            </a:r>
            <a:r>
              <a:rPr lang="en-US" altLang="en-US" sz="3200"/>
              <a:t> of data together with the </a:t>
            </a:r>
            <a:r>
              <a:rPr lang="en-US" altLang="en-US" sz="3200" b="1" i="1">
                <a:solidFill>
                  <a:schemeClr val="hlink"/>
                </a:solidFill>
              </a:rPr>
              <a:t>operations</a:t>
            </a:r>
            <a:r>
              <a:rPr lang="en-US" altLang="en-US" sz="3200"/>
              <a:t> on that data: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push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pop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peek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isEmpty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toString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public </a:t>
            </a:r>
            <a:r>
              <a:rPr lang="en-US" altLang="en-US" sz="2800" dirty="0">
                <a:solidFill>
                  <a:srgbClr val="FF0000"/>
                </a:solidFill>
              </a:rPr>
              <a:t>interface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StackADT</a:t>
            </a:r>
            <a:r>
              <a:rPr lang="en-US" altLang="en-US" sz="2800" dirty="0"/>
              <a:t>&lt;</a:t>
            </a:r>
            <a:r>
              <a:rPr lang="en-US" altLang="en-US" sz="2800" dirty="0">
                <a:solidFill>
                  <a:srgbClr val="C00000"/>
                </a:solidFill>
              </a:rPr>
              <a:t>T</a:t>
            </a:r>
            <a:r>
              <a:rPr lang="en-US" altLang="en-US" sz="2800" dirty="0"/>
              <a:t>&gt;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Adds one element to the top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void push (</a:t>
            </a:r>
            <a:r>
              <a:rPr lang="en-US" altLang="en-US" sz="2800" dirty="0">
                <a:solidFill>
                  <a:srgbClr val="C00000"/>
                </a:solidFill>
              </a:rPr>
              <a:t>T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 err="1"/>
              <a:t>dataItem</a:t>
            </a:r>
            <a:r>
              <a:rPr lang="en-US" altLang="en-US" sz="2800" dirty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Removes and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</a:t>
            </a:r>
            <a:r>
              <a:rPr lang="en-US" altLang="en-US" sz="2800" dirty="0">
                <a:solidFill>
                  <a:srgbClr val="C00000"/>
                </a:solidFill>
              </a:rPr>
              <a:t>T</a:t>
            </a:r>
            <a:r>
              <a:rPr lang="en-US" altLang="en-US" sz="2800" dirty="0"/>
              <a:t> pop(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</a:t>
            </a:r>
            <a:r>
              <a:rPr lang="en-US" altLang="en-US" sz="2800" dirty="0">
                <a:solidFill>
                  <a:srgbClr val="C00000"/>
                </a:solidFill>
              </a:rPr>
              <a:t>T</a:t>
            </a:r>
            <a:r>
              <a:rPr lang="en-US" altLang="en-US" sz="2800" dirty="0"/>
              <a:t> peek( 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true if this stack is empty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</a:t>
            </a:r>
            <a:r>
              <a:rPr lang="en-US" altLang="en-US" sz="2800" dirty="0" err="1"/>
              <a:t>boolean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isEmpty</a:t>
            </a:r>
            <a:r>
              <a:rPr lang="en-US" altLang="en-US" sz="2800" dirty="0"/>
              <a:t>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the number of elements in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size(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a string representation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public String </a:t>
            </a:r>
            <a:r>
              <a:rPr lang="en-US" altLang="en-US" sz="2800" dirty="0" err="1"/>
              <a:t>toString</a:t>
            </a:r>
            <a:r>
              <a:rPr lang="en-US" altLang="en-US" sz="2800" dirty="0"/>
              <a:t>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CC8888BA-51FC-4D3A-AB81-72125BDA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71F1BEE9-AFA7-4D31-BED8-7D748B7B422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5CCBC556-26EC-47F7-93EF-D8EF6208D71F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10CF748C-8312-4D9C-BFB1-0AB8AE7908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an Interface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1EB4471-A09C-4B47-8379-72B5F4E424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Remember we </a:t>
            </a:r>
            <a:r>
              <a:rPr lang="en-US" altLang="en-US" dirty="0"/>
              <a:t>cannot create an object of </a:t>
            </a:r>
            <a:r>
              <a:rPr lang="en-US" altLang="en-US" dirty="0" err="1" smtClean="0"/>
              <a:t>StackADT</a:t>
            </a:r>
            <a:r>
              <a:rPr lang="en-US" altLang="en-US" dirty="0" smtClean="0"/>
              <a:t> because it's an interface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be able to create Stack objects, we first need to create a class that </a:t>
            </a:r>
            <a:r>
              <a:rPr lang="en-US" altLang="en-US" b="1" i="1" dirty="0">
                <a:solidFill>
                  <a:schemeClr val="hlink"/>
                </a:solidFill>
              </a:rPr>
              <a:t>implements the interface</a:t>
            </a:r>
            <a:r>
              <a:rPr lang="en-US" altLang="en-US" dirty="0"/>
              <a:t> by providing the implementations (code) for each of the abstract methods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59F2875-7CFE-4E98-9B55-4375E63F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3CE243D-F955-4833-A69E-061C4FEB13B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363491E-C1C4-4A10-A702-1FC3DC233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Stack Implementation Issues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125962E-96DF-489E-92DD-FC8781BDE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 we need to implement a stack?</a:t>
            </a:r>
          </a:p>
          <a:p>
            <a:pPr lvl="1" eaLnBrk="1" hangingPunct="1"/>
            <a:r>
              <a:rPr lang="en-US" altLang="en-US" sz="3200"/>
              <a:t>A data structure (</a:t>
            </a:r>
            <a:r>
              <a:rPr lang="en-US" altLang="en-US" sz="3200" b="1" i="1">
                <a:solidFill>
                  <a:schemeClr val="tx2"/>
                </a:solidFill>
              </a:rPr>
              <a:t>container</a:t>
            </a:r>
            <a:r>
              <a:rPr lang="en-US" altLang="en-US" sz="3200"/>
              <a:t>) to hold the data elements</a:t>
            </a:r>
          </a:p>
          <a:p>
            <a:pPr lvl="1" eaLnBrk="1" hangingPunct="1"/>
            <a:r>
              <a:rPr lang="en-US" altLang="en-US" sz="3200"/>
              <a:t>Something to indicate the </a:t>
            </a:r>
            <a:r>
              <a:rPr lang="en-US" altLang="en-US" sz="3200" b="1" i="1">
                <a:solidFill>
                  <a:schemeClr val="tx2"/>
                </a:solidFill>
              </a:rPr>
              <a:t>top</a:t>
            </a:r>
            <a:r>
              <a:rPr lang="en-US" altLang="en-US" sz="3200"/>
              <a:t> and </a:t>
            </a:r>
            <a:r>
              <a:rPr lang="en-US" altLang="en-US" sz="3200" i="1">
                <a:solidFill>
                  <a:schemeClr val="tx2"/>
                </a:solidFill>
              </a:rPr>
              <a:t>bottom</a:t>
            </a:r>
            <a:r>
              <a:rPr lang="en-US" altLang="en-US" sz="3200"/>
              <a:t> of the stack	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2F219965-65F7-49BA-8530-8BD1A0A7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909E5C94-CFF6-4F9F-A538-231F84E4568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55637C13-6991-49B4-A466-E2F1E0422B2A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725BC88-65CB-4D26-9F7E-CF115A21BC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7C60C5DF-8A3A-4D75-9AA3-321A51F2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C69169D6-0A88-44DF-9981-83B7D700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7A88A863-00A5-43C7-878B-33200376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F7A30731-D09B-4C55-A74C-CAB3462C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255ED2A1-6EC0-488F-822B-82035A91E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A561611C-D18A-4675-A925-A1A400AF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1" name="Rectangle 9">
            <a:extLst>
              <a:ext uri="{FF2B5EF4-FFF2-40B4-BE49-F238E27FC236}">
                <a16:creationId xmlns:a16="http://schemas.microsoft.com/office/drawing/2014/main" id="{95DD52D9-DE13-4E6C-8392-126F7BDB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2" name="Rectangle 10">
            <a:extLst>
              <a:ext uri="{FF2B5EF4-FFF2-40B4-BE49-F238E27FC236}">
                <a16:creationId xmlns:a16="http://schemas.microsoft.com/office/drawing/2014/main" id="{7A02992C-91B4-4D36-B327-23743DF5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F9F16201-9ADC-4B57-BD5B-13E09C31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34" name="Rectangle 13">
            <a:extLst>
              <a:ext uri="{FF2B5EF4-FFF2-40B4-BE49-F238E27FC236}">
                <a16:creationId xmlns:a16="http://schemas.microsoft.com/office/drawing/2014/main" id="{A3AA18F0-D080-46EF-B15F-F963805A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5" name="Line 14">
            <a:extLst>
              <a:ext uri="{FF2B5EF4-FFF2-40B4-BE49-F238E27FC236}">
                <a16:creationId xmlns:a16="http://schemas.microsoft.com/office/drawing/2014/main" id="{68072B09-5DC0-4C99-9C96-BB9856810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36" name="Rectangle 16">
            <a:extLst>
              <a:ext uri="{FF2B5EF4-FFF2-40B4-BE49-F238E27FC236}">
                <a16:creationId xmlns:a16="http://schemas.microsoft.com/office/drawing/2014/main" id="{3371A942-C1D4-4F52-AEEF-7940001C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31DFEAF5-A06C-486D-8A11-DEB125A3D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AAB8C905-AEDF-48E1-9EB0-435E9210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F0A15BA2-C308-45C3-A356-3F4C7589F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40" name="Rectangle 20">
            <a:extLst>
              <a:ext uri="{FF2B5EF4-FFF2-40B4-BE49-F238E27FC236}">
                <a16:creationId xmlns:a16="http://schemas.microsoft.com/office/drawing/2014/main" id="{0B16A392-15C4-4572-81A1-73DA9012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41" name="Line 21">
            <a:extLst>
              <a:ext uri="{FF2B5EF4-FFF2-40B4-BE49-F238E27FC236}">
                <a16:creationId xmlns:a16="http://schemas.microsoft.com/office/drawing/2014/main" id="{13A55EFB-8A10-43E2-BCBF-282F39A84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42" name="Text Box 26">
            <a:extLst>
              <a:ext uri="{FF2B5EF4-FFF2-40B4-BE49-F238E27FC236}">
                <a16:creationId xmlns:a16="http://schemas.microsoft.com/office/drawing/2014/main" id="{AD3B68F0-1D16-463B-8D05-D449B31B3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43" name="Text Box 27">
            <a:extLst>
              <a:ext uri="{FF2B5EF4-FFF2-40B4-BE49-F238E27FC236}">
                <a16:creationId xmlns:a16="http://schemas.microsoft.com/office/drawing/2014/main" id="{EE1448EA-71AB-4BEE-8C71-556FCAD78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44" name="Text Box 28">
            <a:extLst>
              <a:ext uri="{FF2B5EF4-FFF2-40B4-BE49-F238E27FC236}">
                <a16:creationId xmlns:a16="http://schemas.microsoft.com/office/drawing/2014/main" id="{36A06467-F816-4CCE-AD04-A11DC509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0745" name="Text Box 29">
            <a:extLst>
              <a:ext uri="{FF2B5EF4-FFF2-40B4-BE49-F238E27FC236}">
                <a16:creationId xmlns:a16="http://schemas.microsoft.com/office/drawing/2014/main" id="{7F8021D3-DD34-473F-9D99-B43993E7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0746" name="Text Box 30">
            <a:extLst>
              <a:ext uri="{FF2B5EF4-FFF2-40B4-BE49-F238E27FC236}">
                <a16:creationId xmlns:a16="http://schemas.microsoft.com/office/drawing/2014/main" id="{10E43A09-5D53-4764-81D4-47CF7CD1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0747" name="Text Box 31">
            <a:extLst>
              <a:ext uri="{FF2B5EF4-FFF2-40B4-BE49-F238E27FC236}">
                <a16:creationId xmlns:a16="http://schemas.microsoft.com/office/drawing/2014/main" id="{79158EFD-A824-4438-92B1-33CE91635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0748" name="Text Box 32">
            <a:extLst>
              <a:ext uri="{FF2B5EF4-FFF2-40B4-BE49-F238E27FC236}">
                <a16:creationId xmlns:a16="http://schemas.microsoft.com/office/drawing/2014/main" id="{90074B63-6E87-41D4-A184-F1F0734F9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0749" name="TextBox 1">
            <a:extLst>
              <a:ext uri="{FF2B5EF4-FFF2-40B4-BE49-F238E27FC236}">
                <a16:creationId xmlns:a16="http://schemas.microsoft.com/office/drawing/2014/main" id="{94FCC799-B8FF-4471-97CF-4EAC87ECF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 dirty="0" smtClean="0"/>
              <a:t>Top </a:t>
            </a:r>
            <a:r>
              <a:rPr lang="en-CA" altLang="en-US" sz="2800" b="0" dirty="0"/>
              <a:t>= 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91E537-4316-4DD3-BA3A-AFFD2AD921F9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51" name="TextBox 4">
            <a:extLst>
              <a:ext uri="{FF2B5EF4-FFF2-40B4-BE49-F238E27FC236}">
                <a16:creationId xmlns:a16="http://schemas.microsoft.com/office/drawing/2014/main" id="{ADFF1D02-9EFE-4376-AA69-72EC313F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258888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bottom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0E3ED5-9A15-4F17-AF38-CC743BE5F10B}"/>
              </a:ext>
            </a:extLst>
          </p:cNvPr>
          <p:cNvCxnSpPr/>
          <p:nvPr/>
        </p:nvCxnSpPr>
        <p:spPr bwMode="auto">
          <a:xfrm>
            <a:off x="1676400" y="1676400"/>
            <a:ext cx="0" cy="10033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53" name="TextBox 7">
            <a:extLst>
              <a:ext uri="{FF2B5EF4-FFF2-40B4-BE49-F238E27FC236}">
                <a16:creationId xmlns:a16="http://schemas.microsoft.com/office/drawing/2014/main" id="{DDD99298-147C-471F-B64E-2E3FAAC90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0754" name="TextBox 37">
            <a:extLst>
              <a:ext uri="{FF2B5EF4-FFF2-40B4-BE49-F238E27FC236}">
                <a16:creationId xmlns:a16="http://schemas.microsoft.com/office/drawing/2014/main" id="{65920FB3-94B3-4D65-B863-55C727FA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0755" name="TextBox 38">
            <a:extLst>
              <a:ext uri="{FF2B5EF4-FFF2-40B4-BE49-F238E27FC236}">
                <a16:creationId xmlns:a16="http://schemas.microsoft.com/office/drawing/2014/main" id="{092A60EC-51D6-4242-8F7E-A75D0F17A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0756" name="TextBox 38">
            <a:extLst>
              <a:ext uri="{FF2B5EF4-FFF2-40B4-BE49-F238E27FC236}">
                <a16:creationId xmlns:a16="http://schemas.microsoft.com/office/drawing/2014/main" id="{F73B6F7A-B5F7-4AC5-9C31-DAE32FA5A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4</a:t>
            </a:r>
          </a:p>
        </p:txBody>
      </p:sp>
      <p:sp>
        <p:nvSpPr>
          <p:cNvPr id="30757" name="TextBox 38">
            <a:extLst>
              <a:ext uri="{FF2B5EF4-FFF2-40B4-BE49-F238E27FC236}">
                <a16:creationId xmlns:a16="http://schemas.microsoft.com/office/drawing/2014/main" id="{4D07A3F2-5FC1-451D-BF8A-46932CFB2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0BC4C4B9-194A-4740-9642-356BB40D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0491D949-637C-4B51-8A3B-740F22C5FC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CA0939C-4D8E-4E17-AA7E-A37FBC42247C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28DBFCB2-5707-4B86-89E3-E866A0B963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DFE8600-66B3-4519-A57B-673535D6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A5ADAFA6-011A-4A7C-A2C3-22A37DC3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FEEFD8BD-ADEA-4F4C-825D-35645AABF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3870E33C-525E-4BF0-B10B-9EFD7851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7" name="Rectangle 7">
            <a:extLst>
              <a:ext uri="{FF2B5EF4-FFF2-40B4-BE49-F238E27FC236}">
                <a16:creationId xmlns:a16="http://schemas.microsoft.com/office/drawing/2014/main" id="{B43CB809-6F67-4DE7-861A-14EDD49C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8" name="Rectangle 8">
            <a:extLst>
              <a:ext uri="{FF2B5EF4-FFF2-40B4-BE49-F238E27FC236}">
                <a16:creationId xmlns:a16="http://schemas.microsoft.com/office/drawing/2014/main" id="{C1116A3A-16F1-452C-9083-BE1272EE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9" name="Rectangle 9">
            <a:extLst>
              <a:ext uri="{FF2B5EF4-FFF2-40B4-BE49-F238E27FC236}">
                <a16:creationId xmlns:a16="http://schemas.microsoft.com/office/drawing/2014/main" id="{136FDF20-4DA3-4F67-8234-263DDA62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0" name="Rectangle 10">
            <a:extLst>
              <a:ext uri="{FF2B5EF4-FFF2-40B4-BE49-F238E27FC236}">
                <a16:creationId xmlns:a16="http://schemas.microsoft.com/office/drawing/2014/main" id="{9E8A5EE7-F1A4-47DB-8EC5-FFE2A781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8BB1235A-A423-4EC2-BF89-554A4ACB1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82" name="Rectangle 13">
            <a:extLst>
              <a:ext uri="{FF2B5EF4-FFF2-40B4-BE49-F238E27FC236}">
                <a16:creationId xmlns:a16="http://schemas.microsoft.com/office/drawing/2014/main" id="{D32F63A0-A78A-48B0-98BE-99906547A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3" name="Line 14">
            <a:extLst>
              <a:ext uri="{FF2B5EF4-FFF2-40B4-BE49-F238E27FC236}">
                <a16:creationId xmlns:a16="http://schemas.microsoft.com/office/drawing/2014/main" id="{FCCD4336-F420-4173-9F3D-F53A1A1F6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09CFB697-3FCE-4151-99BA-E3C8CB5A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57EB7EA3-0F15-4DE1-930C-72787D2BA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47B7B805-99F1-4054-81E3-CF35F1C0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15EADB9D-4D58-404C-9E91-7D9394ACA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88" name="Rectangle 20">
            <a:extLst>
              <a:ext uri="{FF2B5EF4-FFF2-40B4-BE49-F238E27FC236}">
                <a16:creationId xmlns:a16="http://schemas.microsoft.com/office/drawing/2014/main" id="{C9AAC521-F496-490D-B2D9-9D0629E0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9EBE777B-1DC5-4E14-A039-EEAF4C01E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A8D87B62-337F-4F5F-8363-DD38D69F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1493838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91" name="Text Box 26">
            <a:extLst>
              <a:ext uri="{FF2B5EF4-FFF2-40B4-BE49-F238E27FC236}">
                <a16:creationId xmlns:a16="http://schemas.microsoft.com/office/drawing/2014/main" id="{57FE9F1C-096C-4375-88B4-DF57CD9D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2792" name="Text Box 27">
            <a:extLst>
              <a:ext uri="{FF2B5EF4-FFF2-40B4-BE49-F238E27FC236}">
                <a16:creationId xmlns:a16="http://schemas.microsoft.com/office/drawing/2014/main" id="{D187FC91-C67C-4713-AC1B-EB66A8ED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2793" name="Text Box 28">
            <a:extLst>
              <a:ext uri="{FF2B5EF4-FFF2-40B4-BE49-F238E27FC236}">
                <a16:creationId xmlns:a16="http://schemas.microsoft.com/office/drawing/2014/main" id="{322BE577-570E-48AA-A889-16214E1F1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2794" name="Text Box 29">
            <a:extLst>
              <a:ext uri="{FF2B5EF4-FFF2-40B4-BE49-F238E27FC236}">
                <a16:creationId xmlns:a16="http://schemas.microsoft.com/office/drawing/2014/main" id="{3C94FBBC-525C-4454-9915-256F05022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2795" name="Text Box 30">
            <a:extLst>
              <a:ext uri="{FF2B5EF4-FFF2-40B4-BE49-F238E27FC236}">
                <a16:creationId xmlns:a16="http://schemas.microsoft.com/office/drawing/2014/main" id="{AE5A65AB-9812-4F51-B742-624F410BC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2796" name="Text Box 31">
            <a:extLst>
              <a:ext uri="{FF2B5EF4-FFF2-40B4-BE49-F238E27FC236}">
                <a16:creationId xmlns:a16="http://schemas.microsoft.com/office/drawing/2014/main" id="{4189F423-A49B-4C01-B5B5-0463EC80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2797" name="Text Box 32">
            <a:extLst>
              <a:ext uri="{FF2B5EF4-FFF2-40B4-BE49-F238E27FC236}">
                <a16:creationId xmlns:a16="http://schemas.microsoft.com/office/drawing/2014/main" id="{68BE75FE-AEB9-441A-804C-5768BA66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2798" name="TextBox 1">
            <a:extLst>
              <a:ext uri="{FF2B5EF4-FFF2-40B4-BE49-F238E27FC236}">
                <a16:creationId xmlns:a16="http://schemas.microsoft.com/office/drawing/2014/main" id="{F85B92B0-A174-40FB-94B5-3296AB6DB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5</a:t>
            </a:r>
          </a:p>
        </p:txBody>
      </p:sp>
      <p:sp>
        <p:nvSpPr>
          <p:cNvPr id="32799" name="TextBox 4">
            <a:extLst>
              <a:ext uri="{FF2B5EF4-FFF2-40B4-BE49-F238E27FC236}">
                <a16:creationId xmlns:a16="http://schemas.microsoft.com/office/drawing/2014/main" id="{F30BFA42-8D6F-43CF-B597-C98347EF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258888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bottom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0E3ED5-9A15-4F17-AF38-CC743BE5F10B}"/>
              </a:ext>
            </a:extLst>
          </p:cNvPr>
          <p:cNvCxnSpPr/>
          <p:nvPr/>
        </p:nvCxnSpPr>
        <p:spPr bwMode="auto">
          <a:xfrm>
            <a:off x="1676400" y="1676400"/>
            <a:ext cx="0" cy="10033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801" name="TextBox 7">
            <a:extLst>
              <a:ext uri="{FF2B5EF4-FFF2-40B4-BE49-F238E27FC236}">
                <a16:creationId xmlns:a16="http://schemas.microsoft.com/office/drawing/2014/main" id="{D6029B8E-44D6-4A0F-A942-D4359992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2802" name="TextBox 37">
            <a:extLst>
              <a:ext uri="{FF2B5EF4-FFF2-40B4-BE49-F238E27FC236}">
                <a16:creationId xmlns:a16="http://schemas.microsoft.com/office/drawing/2014/main" id="{52BEC66A-7B12-4950-97E3-4F854747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2803" name="TextBox 38">
            <a:extLst>
              <a:ext uri="{FF2B5EF4-FFF2-40B4-BE49-F238E27FC236}">
                <a16:creationId xmlns:a16="http://schemas.microsoft.com/office/drawing/2014/main" id="{421A0FA5-754A-4E62-9A88-E3860BE5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2804" name="TextBox 1">
            <a:extLst>
              <a:ext uri="{FF2B5EF4-FFF2-40B4-BE49-F238E27FC236}">
                <a16:creationId xmlns:a16="http://schemas.microsoft.com/office/drawing/2014/main" id="{028A11B3-63A5-47D2-A2D3-5850F4FB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Push</a:t>
            </a:r>
            <a:r>
              <a:rPr lang="en-CA" altLang="en-US" sz="2800" b="0"/>
              <a:t> </a:t>
            </a:r>
          </a:p>
        </p:txBody>
      </p:sp>
      <p:sp>
        <p:nvSpPr>
          <p:cNvPr id="32805" name="TextBox 2">
            <a:extLst>
              <a:ext uri="{FF2B5EF4-FFF2-40B4-BE49-F238E27FC236}">
                <a16:creationId xmlns:a16="http://schemas.microsoft.com/office/drawing/2014/main" id="{8A3A6EFD-7C5A-4E29-A288-2C6EEDB23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252538"/>
            <a:ext cx="128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4800" b="0">
                <a:solidFill>
                  <a:srgbClr val="C00000"/>
                </a:solidFill>
              </a:rPr>
              <a:t>(   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1B837268-FFC5-4CA9-8976-7B5F538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04CCA2B-335C-4FA8-8991-34D0CA62FDB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D3B17F36-74A6-4B92-9921-77FE814D9491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A880577-BB82-4889-B495-98CFCDA291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E174380B-3F9C-4355-B727-E8CD1FF9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F1CB991C-439D-4BDC-B0BD-15DCE7D4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50EEBE2C-9BFB-4EA3-8EBF-E1A86CE8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0" name="Rectangle 6">
            <a:extLst>
              <a:ext uri="{FF2B5EF4-FFF2-40B4-BE49-F238E27FC236}">
                <a16:creationId xmlns:a16="http://schemas.microsoft.com/office/drawing/2014/main" id="{1D6C3055-95B3-4573-B8E4-7F60A54F2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1" name="Rectangle 7">
            <a:extLst>
              <a:ext uri="{FF2B5EF4-FFF2-40B4-BE49-F238E27FC236}">
                <a16:creationId xmlns:a16="http://schemas.microsoft.com/office/drawing/2014/main" id="{244EA53D-0388-48E3-B2F4-853DBCF1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2" name="Rectangle 8">
            <a:extLst>
              <a:ext uri="{FF2B5EF4-FFF2-40B4-BE49-F238E27FC236}">
                <a16:creationId xmlns:a16="http://schemas.microsoft.com/office/drawing/2014/main" id="{D325B3CB-4EAA-4265-9827-E23B77D52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3" name="Rectangle 9">
            <a:extLst>
              <a:ext uri="{FF2B5EF4-FFF2-40B4-BE49-F238E27FC236}">
                <a16:creationId xmlns:a16="http://schemas.microsoft.com/office/drawing/2014/main" id="{04B1E67C-326F-4AE1-B5EB-3B58A7EC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4" name="Rectangle 10">
            <a:extLst>
              <a:ext uri="{FF2B5EF4-FFF2-40B4-BE49-F238E27FC236}">
                <a16:creationId xmlns:a16="http://schemas.microsoft.com/office/drawing/2014/main" id="{EDC15559-864B-401E-B4CF-1556D27E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5" name="Line 12">
            <a:extLst>
              <a:ext uri="{FF2B5EF4-FFF2-40B4-BE49-F238E27FC236}">
                <a16:creationId xmlns:a16="http://schemas.microsoft.com/office/drawing/2014/main" id="{2614B1F5-69C2-4BDA-B0C0-3AB246E2E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06" name="Rectangle 13">
            <a:extLst>
              <a:ext uri="{FF2B5EF4-FFF2-40B4-BE49-F238E27FC236}">
                <a16:creationId xmlns:a16="http://schemas.microsoft.com/office/drawing/2014/main" id="{4911CC01-810F-45AC-B0B6-BB9639A9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7" name="Line 14">
            <a:extLst>
              <a:ext uri="{FF2B5EF4-FFF2-40B4-BE49-F238E27FC236}">
                <a16:creationId xmlns:a16="http://schemas.microsoft.com/office/drawing/2014/main" id="{F1FC2BB6-66C7-4B1F-9879-0FEC774D0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id="{47A26032-70B7-4A34-B849-4EAEB1A3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D790AEFF-9833-4691-8534-528CE96E7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10" name="Rectangle 18">
            <a:extLst>
              <a:ext uri="{FF2B5EF4-FFF2-40B4-BE49-F238E27FC236}">
                <a16:creationId xmlns:a16="http://schemas.microsoft.com/office/drawing/2014/main" id="{B96B3194-D32A-40F8-8016-34C85E0B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F5938011-C435-47AF-89B8-B2BA46F80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12" name="Rectangle 20">
            <a:extLst>
              <a:ext uri="{FF2B5EF4-FFF2-40B4-BE49-F238E27FC236}">
                <a16:creationId xmlns:a16="http://schemas.microsoft.com/office/drawing/2014/main" id="{C43B4654-8EB3-4026-B6B5-2B9E81CD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7092D8EC-6950-4C53-BA93-42DAA9C66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14" name="Rectangle 22">
            <a:extLst>
              <a:ext uri="{FF2B5EF4-FFF2-40B4-BE49-F238E27FC236}">
                <a16:creationId xmlns:a16="http://schemas.microsoft.com/office/drawing/2014/main" id="{84A46DA8-47B2-49DD-A2D1-E5C5A4A4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1493838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15" name="Text Box 26">
            <a:extLst>
              <a:ext uri="{FF2B5EF4-FFF2-40B4-BE49-F238E27FC236}">
                <a16:creationId xmlns:a16="http://schemas.microsoft.com/office/drawing/2014/main" id="{0E5A8801-AD3D-4184-9419-9EF97C051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3816" name="Text Box 27">
            <a:extLst>
              <a:ext uri="{FF2B5EF4-FFF2-40B4-BE49-F238E27FC236}">
                <a16:creationId xmlns:a16="http://schemas.microsoft.com/office/drawing/2014/main" id="{7C939FB4-E159-4562-98D0-A087842F9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3817" name="Text Box 28">
            <a:extLst>
              <a:ext uri="{FF2B5EF4-FFF2-40B4-BE49-F238E27FC236}">
                <a16:creationId xmlns:a16="http://schemas.microsoft.com/office/drawing/2014/main" id="{E82D03D2-2EE7-42AC-B478-1D3C6AF1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3818" name="Text Box 29">
            <a:extLst>
              <a:ext uri="{FF2B5EF4-FFF2-40B4-BE49-F238E27FC236}">
                <a16:creationId xmlns:a16="http://schemas.microsoft.com/office/drawing/2014/main" id="{FBC8EAAC-2B42-4DEC-9EC6-32B3FEEB8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3819" name="Text Box 30">
            <a:extLst>
              <a:ext uri="{FF2B5EF4-FFF2-40B4-BE49-F238E27FC236}">
                <a16:creationId xmlns:a16="http://schemas.microsoft.com/office/drawing/2014/main" id="{3085871B-61A2-45D6-958B-7FE208C4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3820" name="Text Box 31">
            <a:extLst>
              <a:ext uri="{FF2B5EF4-FFF2-40B4-BE49-F238E27FC236}">
                <a16:creationId xmlns:a16="http://schemas.microsoft.com/office/drawing/2014/main" id="{0C47638E-D2AC-4CF6-AF16-7ED03E4B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821" name="Text Box 32">
            <a:extLst>
              <a:ext uri="{FF2B5EF4-FFF2-40B4-BE49-F238E27FC236}">
                <a16:creationId xmlns:a16="http://schemas.microsoft.com/office/drawing/2014/main" id="{EAE2C73F-7A29-455D-A675-CD730715B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3822" name="TextBox 1">
            <a:extLst>
              <a:ext uri="{FF2B5EF4-FFF2-40B4-BE49-F238E27FC236}">
                <a16:creationId xmlns:a16="http://schemas.microsoft.com/office/drawing/2014/main" id="{47CF0932-2763-46CE-9AE0-96CE4D0BE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5</a:t>
            </a:r>
          </a:p>
        </p:txBody>
      </p:sp>
      <p:sp>
        <p:nvSpPr>
          <p:cNvPr id="33823" name="TextBox 4">
            <a:extLst>
              <a:ext uri="{FF2B5EF4-FFF2-40B4-BE49-F238E27FC236}">
                <a16:creationId xmlns:a16="http://schemas.microsoft.com/office/drawing/2014/main" id="{291618B4-DE11-4751-9B4A-81D3A365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258888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bottom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0E3ED5-9A15-4F17-AF38-CC743BE5F10B}"/>
              </a:ext>
            </a:extLst>
          </p:cNvPr>
          <p:cNvCxnSpPr/>
          <p:nvPr/>
        </p:nvCxnSpPr>
        <p:spPr bwMode="auto">
          <a:xfrm>
            <a:off x="1676400" y="1676400"/>
            <a:ext cx="0" cy="10033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825" name="TextBox 7">
            <a:extLst>
              <a:ext uri="{FF2B5EF4-FFF2-40B4-BE49-F238E27FC236}">
                <a16:creationId xmlns:a16="http://schemas.microsoft.com/office/drawing/2014/main" id="{BABF5843-0AC5-43AD-A691-4DC25C585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3826" name="TextBox 37">
            <a:extLst>
              <a:ext uri="{FF2B5EF4-FFF2-40B4-BE49-F238E27FC236}">
                <a16:creationId xmlns:a16="http://schemas.microsoft.com/office/drawing/2014/main" id="{59B4A78C-925D-4BD5-A988-6E6F86439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3827" name="TextBox 38">
            <a:extLst>
              <a:ext uri="{FF2B5EF4-FFF2-40B4-BE49-F238E27FC236}">
                <a16:creationId xmlns:a16="http://schemas.microsoft.com/office/drawing/2014/main" id="{4F5091F8-F1F1-4B2B-8BAD-6BD2C80C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3828" name="TextBox 1">
            <a:extLst>
              <a:ext uri="{FF2B5EF4-FFF2-40B4-BE49-F238E27FC236}">
                <a16:creationId xmlns:a16="http://schemas.microsoft.com/office/drawing/2014/main" id="{D0CB1D8F-DA87-4CDE-B066-E2930ECAD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Push</a:t>
            </a:r>
            <a:r>
              <a:rPr lang="en-CA" altLang="en-US" sz="2800" b="0"/>
              <a:t> </a:t>
            </a:r>
          </a:p>
        </p:txBody>
      </p:sp>
      <p:sp>
        <p:nvSpPr>
          <p:cNvPr id="33829" name="TextBox 2">
            <a:extLst>
              <a:ext uri="{FF2B5EF4-FFF2-40B4-BE49-F238E27FC236}">
                <a16:creationId xmlns:a16="http://schemas.microsoft.com/office/drawing/2014/main" id="{5B47F805-C2C0-4590-A9C1-CED56D791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252538"/>
            <a:ext cx="128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4800" b="0">
                <a:solidFill>
                  <a:srgbClr val="C00000"/>
                </a:solidFill>
              </a:rPr>
              <a:t>(   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4797425"/>
            <a:ext cx="0" cy="2873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831" name="Rectangle 10">
            <a:extLst>
              <a:ext uri="{FF2B5EF4-FFF2-40B4-BE49-F238E27FC236}">
                <a16:creationId xmlns:a16="http://schemas.microsoft.com/office/drawing/2014/main" id="{5C04F80D-0394-4943-A4A4-CAC4E72A9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32" name="Line 21">
            <a:extLst>
              <a:ext uri="{FF2B5EF4-FFF2-40B4-BE49-F238E27FC236}">
                <a16:creationId xmlns:a16="http://schemas.microsoft.com/office/drawing/2014/main" id="{1F02B811-79BD-42C7-B533-99EAFC36A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D4F71935-B0A8-44CE-8689-9B4BBC53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9770A7F-3311-415C-977E-35A3A2E4BFD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D4E2FB55-B895-4AAD-98ED-D226E189A0DB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07487C7-C43A-4413-B1FD-7E964F4C25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7C314500-2AD2-4686-BB08-722938F0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2" name="Rectangle 4">
            <a:extLst>
              <a:ext uri="{FF2B5EF4-FFF2-40B4-BE49-F238E27FC236}">
                <a16:creationId xmlns:a16="http://schemas.microsoft.com/office/drawing/2014/main" id="{646092E3-FCD0-4DF1-943D-A72B344B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3" name="Rectangle 5">
            <a:extLst>
              <a:ext uri="{FF2B5EF4-FFF2-40B4-BE49-F238E27FC236}">
                <a16:creationId xmlns:a16="http://schemas.microsoft.com/office/drawing/2014/main" id="{A2AC73FE-AA17-4E2F-9853-45A96A10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4" name="Rectangle 6">
            <a:extLst>
              <a:ext uri="{FF2B5EF4-FFF2-40B4-BE49-F238E27FC236}">
                <a16:creationId xmlns:a16="http://schemas.microsoft.com/office/drawing/2014/main" id="{96041C03-38C9-4CFE-A0D8-FC03BF53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5" name="Rectangle 7">
            <a:extLst>
              <a:ext uri="{FF2B5EF4-FFF2-40B4-BE49-F238E27FC236}">
                <a16:creationId xmlns:a16="http://schemas.microsoft.com/office/drawing/2014/main" id="{96F33F66-F7C9-424C-87E9-0870F421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6" name="Rectangle 8">
            <a:extLst>
              <a:ext uri="{FF2B5EF4-FFF2-40B4-BE49-F238E27FC236}">
                <a16:creationId xmlns:a16="http://schemas.microsoft.com/office/drawing/2014/main" id="{AEAAA79A-9CF4-4DB4-9485-13C69FB3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7" name="Rectangle 9">
            <a:extLst>
              <a:ext uri="{FF2B5EF4-FFF2-40B4-BE49-F238E27FC236}">
                <a16:creationId xmlns:a16="http://schemas.microsoft.com/office/drawing/2014/main" id="{5270FAD3-6F67-4619-ABBA-B503C265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8" name="Rectangle 10">
            <a:extLst>
              <a:ext uri="{FF2B5EF4-FFF2-40B4-BE49-F238E27FC236}">
                <a16:creationId xmlns:a16="http://schemas.microsoft.com/office/drawing/2014/main" id="{E50814FB-DA14-43DC-9014-B26C84DD4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9" name="Line 12">
            <a:extLst>
              <a:ext uri="{FF2B5EF4-FFF2-40B4-BE49-F238E27FC236}">
                <a16:creationId xmlns:a16="http://schemas.microsoft.com/office/drawing/2014/main" id="{9E9CECFE-376F-47B0-A4CF-0515029D0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0" name="Rectangle 13">
            <a:extLst>
              <a:ext uri="{FF2B5EF4-FFF2-40B4-BE49-F238E27FC236}">
                <a16:creationId xmlns:a16="http://schemas.microsoft.com/office/drawing/2014/main" id="{CBEEC380-C331-49B9-93C5-445B904B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1" name="Line 14">
            <a:extLst>
              <a:ext uri="{FF2B5EF4-FFF2-40B4-BE49-F238E27FC236}">
                <a16:creationId xmlns:a16="http://schemas.microsoft.com/office/drawing/2014/main" id="{FBAB1AB4-47E7-4B15-BABE-7B218FA28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E4DA25EF-6979-495D-BC2D-3C716754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ACA85FFB-3F85-40F1-848C-6265B442A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5F37797C-0029-4925-B612-AC3D3799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9E0556D0-7A06-43DC-9BB4-B941DDE46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6" name="Rectangle 20">
            <a:extLst>
              <a:ext uri="{FF2B5EF4-FFF2-40B4-BE49-F238E27FC236}">
                <a16:creationId xmlns:a16="http://schemas.microsoft.com/office/drawing/2014/main" id="{4E320A8B-BFC7-4E10-9A9A-F87021BD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30BDB24B-A460-4D0C-9210-8CE741EC3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085D9FD9-781E-4D48-A62D-D4816A32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1493838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9" name="Text Box 26">
            <a:extLst>
              <a:ext uri="{FF2B5EF4-FFF2-40B4-BE49-F238E27FC236}">
                <a16:creationId xmlns:a16="http://schemas.microsoft.com/office/drawing/2014/main" id="{E75D2609-0B14-4412-A019-D08D7D94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4840" name="Text Box 27">
            <a:extLst>
              <a:ext uri="{FF2B5EF4-FFF2-40B4-BE49-F238E27FC236}">
                <a16:creationId xmlns:a16="http://schemas.microsoft.com/office/drawing/2014/main" id="{A08C59DE-D04D-48EC-8CF6-11E226C9B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4841" name="Text Box 28">
            <a:extLst>
              <a:ext uri="{FF2B5EF4-FFF2-40B4-BE49-F238E27FC236}">
                <a16:creationId xmlns:a16="http://schemas.microsoft.com/office/drawing/2014/main" id="{4339AFA4-2692-44B0-A4AB-543AB925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4842" name="Text Box 29">
            <a:extLst>
              <a:ext uri="{FF2B5EF4-FFF2-40B4-BE49-F238E27FC236}">
                <a16:creationId xmlns:a16="http://schemas.microsoft.com/office/drawing/2014/main" id="{29D3CF4E-FC47-45E6-AFCA-0CEDE0E46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4843" name="Text Box 30">
            <a:extLst>
              <a:ext uri="{FF2B5EF4-FFF2-40B4-BE49-F238E27FC236}">
                <a16:creationId xmlns:a16="http://schemas.microsoft.com/office/drawing/2014/main" id="{D52A5381-3C8B-433B-97CE-4BCD9B291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4844" name="Text Box 31">
            <a:extLst>
              <a:ext uri="{FF2B5EF4-FFF2-40B4-BE49-F238E27FC236}">
                <a16:creationId xmlns:a16="http://schemas.microsoft.com/office/drawing/2014/main" id="{639B71FF-E0E1-4D80-9CC1-3DC00F444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4845" name="Text Box 32">
            <a:extLst>
              <a:ext uri="{FF2B5EF4-FFF2-40B4-BE49-F238E27FC236}">
                <a16:creationId xmlns:a16="http://schemas.microsoft.com/office/drawing/2014/main" id="{935110FD-A6FB-49F3-B99D-75978A93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4846" name="TextBox 1">
            <a:extLst>
              <a:ext uri="{FF2B5EF4-FFF2-40B4-BE49-F238E27FC236}">
                <a16:creationId xmlns:a16="http://schemas.microsoft.com/office/drawing/2014/main" id="{0A034F28-F50B-4BEC-A7B8-FF4C4E60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6</a:t>
            </a:r>
          </a:p>
        </p:txBody>
      </p:sp>
      <p:sp>
        <p:nvSpPr>
          <p:cNvPr id="34847" name="TextBox 4">
            <a:extLst>
              <a:ext uri="{FF2B5EF4-FFF2-40B4-BE49-F238E27FC236}">
                <a16:creationId xmlns:a16="http://schemas.microsoft.com/office/drawing/2014/main" id="{2A515645-02C6-4116-8B8A-3C0E074B1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258888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bottom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0E3ED5-9A15-4F17-AF38-CC743BE5F10B}"/>
              </a:ext>
            </a:extLst>
          </p:cNvPr>
          <p:cNvCxnSpPr/>
          <p:nvPr/>
        </p:nvCxnSpPr>
        <p:spPr bwMode="auto">
          <a:xfrm>
            <a:off x="1676400" y="1676400"/>
            <a:ext cx="0" cy="10033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849" name="TextBox 7">
            <a:extLst>
              <a:ext uri="{FF2B5EF4-FFF2-40B4-BE49-F238E27FC236}">
                <a16:creationId xmlns:a16="http://schemas.microsoft.com/office/drawing/2014/main" id="{DD880D1A-4E35-455C-AA95-8C904D6AC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4850" name="TextBox 37">
            <a:extLst>
              <a:ext uri="{FF2B5EF4-FFF2-40B4-BE49-F238E27FC236}">
                <a16:creationId xmlns:a16="http://schemas.microsoft.com/office/drawing/2014/main" id="{4D98934A-5F57-4C4C-AF59-6258BD94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4851" name="TextBox 38">
            <a:extLst>
              <a:ext uri="{FF2B5EF4-FFF2-40B4-BE49-F238E27FC236}">
                <a16:creationId xmlns:a16="http://schemas.microsoft.com/office/drawing/2014/main" id="{C0B64861-03B4-407A-8FBD-056267C92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4852" name="TextBox 1">
            <a:extLst>
              <a:ext uri="{FF2B5EF4-FFF2-40B4-BE49-F238E27FC236}">
                <a16:creationId xmlns:a16="http://schemas.microsoft.com/office/drawing/2014/main" id="{3FDE0C8F-8A91-4E0D-8CCF-64C5CBDC9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Push</a:t>
            </a:r>
            <a:r>
              <a:rPr lang="en-CA" altLang="en-US" sz="2800" b="0"/>
              <a:t> </a:t>
            </a:r>
          </a:p>
        </p:txBody>
      </p:sp>
      <p:sp>
        <p:nvSpPr>
          <p:cNvPr id="34853" name="TextBox 2">
            <a:extLst>
              <a:ext uri="{FF2B5EF4-FFF2-40B4-BE49-F238E27FC236}">
                <a16:creationId xmlns:a16="http://schemas.microsoft.com/office/drawing/2014/main" id="{72CB32D0-9ECF-42CC-A630-725E4C55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252538"/>
            <a:ext cx="128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4800" b="0">
                <a:solidFill>
                  <a:srgbClr val="C00000"/>
                </a:solidFill>
              </a:rPr>
              <a:t>(   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4750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855" name="Rectangle 10">
            <a:extLst>
              <a:ext uri="{FF2B5EF4-FFF2-40B4-BE49-F238E27FC236}">
                <a16:creationId xmlns:a16="http://schemas.microsoft.com/office/drawing/2014/main" id="{55405F39-5241-4E2E-9DCE-16E0C3C52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56" name="Line 21">
            <a:extLst>
              <a:ext uri="{FF2B5EF4-FFF2-40B4-BE49-F238E27FC236}">
                <a16:creationId xmlns:a16="http://schemas.microsoft.com/office/drawing/2014/main" id="{BF04CA05-E9AF-4057-875E-95851BFBA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84BD756B-6EB2-411E-A13B-EAA74CC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3-</a:t>
            </a:r>
            <a:fld id="{8021CEF0-B11C-443F-829E-9AA90A520686}" type="slidenum">
              <a:rPr lang="en-US" altLang="en-US" sz="1400" b="0"/>
              <a:pPr eaLnBrk="1" hangingPunct="1"/>
              <a:t>2</a:t>
            </a:fld>
            <a:endParaRPr lang="en-US" altLang="en-US" sz="1400" b="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2476130-2184-43F1-9571-9A139C5EF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FB72804-68B8-446A-909B-18413AFFE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Define </a:t>
            </a:r>
            <a:r>
              <a:rPr lang="en-US" altLang="en-US" dirty="0"/>
              <a:t>the </a:t>
            </a:r>
            <a:r>
              <a:rPr lang="en-US" altLang="en-US" dirty="0" smtClean="0"/>
              <a:t>concept </a:t>
            </a:r>
            <a:r>
              <a:rPr lang="en-US" altLang="en-US" dirty="0"/>
              <a:t>of </a:t>
            </a:r>
            <a:r>
              <a:rPr lang="en-US" altLang="en-US" dirty="0" smtClean="0"/>
              <a:t>a stack</a:t>
            </a:r>
          </a:p>
          <a:p>
            <a:pPr eaLnBrk="1" hangingPunct="1"/>
            <a:r>
              <a:rPr lang="en-CA" altLang="en-US" dirty="0" smtClean="0"/>
              <a:t>Identify the operations on the stack ADT</a:t>
            </a:r>
            <a:endParaRPr lang="en-US" altLang="en-US" dirty="0"/>
          </a:p>
          <a:p>
            <a:pPr eaLnBrk="1" hangingPunct="1"/>
            <a:r>
              <a:rPr lang="en-US" altLang="en-US" dirty="0"/>
              <a:t>Study an array implementation of </a:t>
            </a:r>
            <a:r>
              <a:rPr lang="en-US" altLang="en-US" dirty="0" smtClean="0"/>
              <a:t>stacks</a:t>
            </a:r>
          </a:p>
          <a:p>
            <a:pPr eaLnBrk="1" hangingPunct="1"/>
            <a:r>
              <a:rPr lang="en-CA" altLang="en-US" dirty="0" smtClean="0"/>
              <a:t>Study a linked list implementation of stacks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Observe common uses and applications of </a:t>
            </a:r>
            <a:r>
              <a:rPr lang="en-US" altLang="en-US" dirty="0"/>
              <a:t>stacks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84F54894-1387-4898-B55E-BB652434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A3961E8-F422-4F65-A482-E05E9986F6D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73D8F454-AB46-425D-A79C-A56C7A50359C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DDA9DC35-3A0B-4A90-BA0A-265E072925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67BFE067-6ED7-4B0F-8496-B0C347970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83D12153-8CEA-4A60-A572-2523F9395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3AA54FFD-B579-4490-8B02-D7E40CA6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26A9E0A2-8361-4A84-A92E-F7CA085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3" name="Rectangle 7">
            <a:extLst>
              <a:ext uri="{FF2B5EF4-FFF2-40B4-BE49-F238E27FC236}">
                <a16:creationId xmlns:a16="http://schemas.microsoft.com/office/drawing/2014/main" id="{C4CDB429-634F-4DAB-8B6D-09F90C9C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4" name="Rectangle 8">
            <a:extLst>
              <a:ext uri="{FF2B5EF4-FFF2-40B4-BE49-F238E27FC236}">
                <a16:creationId xmlns:a16="http://schemas.microsoft.com/office/drawing/2014/main" id="{5715A975-E732-4610-9539-2450BE50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5" name="Rectangle 9">
            <a:extLst>
              <a:ext uri="{FF2B5EF4-FFF2-40B4-BE49-F238E27FC236}">
                <a16:creationId xmlns:a16="http://schemas.microsoft.com/office/drawing/2014/main" id="{2032F5A8-ED01-4E0C-ABD5-6D1B9783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6" name="Rectangle 10">
            <a:extLst>
              <a:ext uri="{FF2B5EF4-FFF2-40B4-BE49-F238E27FC236}">
                <a16:creationId xmlns:a16="http://schemas.microsoft.com/office/drawing/2014/main" id="{677EAF84-1EDE-47FB-932C-9FF4D58B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275B46DE-9C7C-4699-B81E-D3E75A7F5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78" name="Rectangle 13">
            <a:extLst>
              <a:ext uri="{FF2B5EF4-FFF2-40B4-BE49-F238E27FC236}">
                <a16:creationId xmlns:a16="http://schemas.microsoft.com/office/drawing/2014/main" id="{C39FAC49-C390-4DD7-AA6C-33AAD3EE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9" name="Line 14">
            <a:extLst>
              <a:ext uri="{FF2B5EF4-FFF2-40B4-BE49-F238E27FC236}">
                <a16:creationId xmlns:a16="http://schemas.microsoft.com/office/drawing/2014/main" id="{AE6D2DB3-86D9-4D98-BCA7-816A32D48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0" name="Rectangle 16">
            <a:extLst>
              <a:ext uri="{FF2B5EF4-FFF2-40B4-BE49-F238E27FC236}">
                <a16:creationId xmlns:a16="http://schemas.microsoft.com/office/drawing/2014/main" id="{A41C7658-7724-470A-9D3A-C8321AD2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4BA73272-1EAE-47B2-8A27-48581CE47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2" name="Rectangle 18">
            <a:extLst>
              <a:ext uri="{FF2B5EF4-FFF2-40B4-BE49-F238E27FC236}">
                <a16:creationId xmlns:a16="http://schemas.microsoft.com/office/drawing/2014/main" id="{B9D6CEDF-32E7-4FA3-82ED-42F523B2E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394B0817-9387-44D9-AF53-A88D856AC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4" name="Rectangle 20">
            <a:extLst>
              <a:ext uri="{FF2B5EF4-FFF2-40B4-BE49-F238E27FC236}">
                <a16:creationId xmlns:a16="http://schemas.microsoft.com/office/drawing/2014/main" id="{BB6F28A6-9DEA-41EE-956F-7D324022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3BC99BA1-9FD2-499E-B447-BB74EEBDF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6" name="Text Box 26">
            <a:extLst>
              <a:ext uri="{FF2B5EF4-FFF2-40B4-BE49-F238E27FC236}">
                <a16:creationId xmlns:a16="http://schemas.microsoft.com/office/drawing/2014/main" id="{0E8FA5B2-A97A-4B41-9F66-C47BF124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6887" name="Text Box 27">
            <a:extLst>
              <a:ext uri="{FF2B5EF4-FFF2-40B4-BE49-F238E27FC236}">
                <a16:creationId xmlns:a16="http://schemas.microsoft.com/office/drawing/2014/main" id="{C64D4287-07C1-49EE-A623-3F79B667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6888" name="Text Box 28">
            <a:extLst>
              <a:ext uri="{FF2B5EF4-FFF2-40B4-BE49-F238E27FC236}">
                <a16:creationId xmlns:a16="http://schemas.microsoft.com/office/drawing/2014/main" id="{1258CB45-31DC-46A4-894A-179FE226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6889" name="Text Box 29">
            <a:extLst>
              <a:ext uri="{FF2B5EF4-FFF2-40B4-BE49-F238E27FC236}">
                <a16:creationId xmlns:a16="http://schemas.microsoft.com/office/drawing/2014/main" id="{7DF3A3F3-3AB1-47C9-8F03-B0BD4F785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6890" name="Text Box 30">
            <a:extLst>
              <a:ext uri="{FF2B5EF4-FFF2-40B4-BE49-F238E27FC236}">
                <a16:creationId xmlns:a16="http://schemas.microsoft.com/office/drawing/2014/main" id="{4AABC009-A3B5-4F43-BF3E-57510D4C8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6891" name="Text Box 31">
            <a:extLst>
              <a:ext uri="{FF2B5EF4-FFF2-40B4-BE49-F238E27FC236}">
                <a16:creationId xmlns:a16="http://schemas.microsoft.com/office/drawing/2014/main" id="{A9D5A6E5-9B30-41D8-AE9F-A1173FAE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6892" name="Text Box 32">
            <a:extLst>
              <a:ext uri="{FF2B5EF4-FFF2-40B4-BE49-F238E27FC236}">
                <a16:creationId xmlns:a16="http://schemas.microsoft.com/office/drawing/2014/main" id="{9ABB6420-3880-4BD9-8E6E-D216DD28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6893" name="TextBox 1">
            <a:extLst>
              <a:ext uri="{FF2B5EF4-FFF2-40B4-BE49-F238E27FC236}">
                <a16:creationId xmlns:a16="http://schemas.microsoft.com/office/drawing/2014/main" id="{24D51EEF-DE69-41EE-8E2B-A630A179F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6</a:t>
            </a:r>
          </a:p>
        </p:txBody>
      </p:sp>
      <p:sp>
        <p:nvSpPr>
          <p:cNvPr id="36894" name="TextBox 7">
            <a:extLst>
              <a:ext uri="{FF2B5EF4-FFF2-40B4-BE49-F238E27FC236}">
                <a16:creationId xmlns:a16="http://schemas.microsoft.com/office/drawing/2014/main" id="{7A4890C8-CD27-4C8B-A0AC-F39BDF4D0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6895" name="TextBox 37">
            <a:extLst>
              <a:ext uri="{FF2B5EF4-FFF2-40B4-BE49-F238E27FC236}">
                <a16:creationId xmlns:a16="http://schemas.microsoft.com/office/drawing/2014/main" id="{B1284B3F-F085-4B6D-9D19-A9C8881B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6896" name="TextBox 38">
            <a:extLst>
              <a:ext uri="{FF2B5EF4-FFF2-40B4-BE49-F238E27FC236}">
                <a16:creationId xmlns:a16="http://schemas.microsoft.com/office/drawing/2014/main" id="{16BEE9C2-A3F5-4BA9-AD83-6488702A2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6897" name="TextBox 1">
            <a:extLst>
              <a:ext uri="{FF2B5EF4-FFF2-40B4-BE49-F238E27FC236}">
                <a16:creationId xmlns:a16="http://schemas.microsoft.com/office/drawing/2014/main" id="{D35CCB7E-399E-4F7A-8C53-85B6F0F01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4750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99" name="Rectangle 10">
            <a:extLst>
              <a:ext uri="{FF2B5EF4-FFF2-40B4-BE49-F238E27FC236}">
                <a16:creationId xmlns:a16="http://schemas.microsoft.com/office/drawing/2014/main" id="{0B6190AE-D86F-4A6E-9584-8ABC098B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900" name="Line 21">
            <a:extLst>
              <a:ext uri="{FF2B5EF4-FFF2-40B4-BE49-F238E27FC236}">
                <a16:creationId xmlns:a16="http://schemas.microsoft.com/office/drawing/2014/main" id="{CBCE2B7E-9C2F-43A4-9C9A-4E5E56B87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BF252D2D-9FA6-42E8-987B-248B91D1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3E539E00-E4A9-4904-A593-E7796AFB637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9BE8E386-EDFF-40B8-BCED-61858FF744ED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8A695BC-3946-4023-B285-87E2D1EDF2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06217337-343C-4D81-936B-53427A52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EC59D3D9-7B2C-4B40-96AD-14B17578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5" name="Rectangle 5">
            <a:extLst>
              <a:ext uri="{FF2B5EF4-FFF2-40B4-BE49-F238E27FC236}">
                <a16:creationId xmlns:a16="http://schemas.microsoft.com/office/drawing/2014/main" id="{8AAABE3E-88FA-4F51-9915-FBF65AB45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6" name="Rectangle 6">
            <a:extLst>
              <a:ext uri="{FF2B5EF4-FFF2-40B4-BE49-F238E27FC236}">
                <a16:creationId xmlns:a16="http://schemas.microsoft.com/office/drawing/2014/main" id="{501EDC05-DBD4-47B1-B0EA-C2DFF2F3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7" name="Rectangle 7">
            <a:extLst>
              <a:ext uri="{FF2B5EF4-FFF2-40B4-BE49-F238E27FC236}">
                <a16:creationId xmlns:a16="http://schemas.microsoft.com/office/drawing/2014/main" id="{B4CF462F-6903-4594-8CE8-D8461EC0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8" name="Rectangle 8">
            <a:extLst>
              <a:ext uri="{FF2B5EF4-FFF2-40B4-BE49-F238E27FC236}">
                <a16:creationId xmlns:a16="http://schemas.microsoft.com/office/drawing/2014/main" id="{5EA548AD-A516-446B-B35C-EF60233F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9" name="Rectangle 9">
            <a:extLst>
              <a:ext uri="{FF2B5EF4-FFF2-40B4-BE49-F238E27FC236}">
                <a16:creationId xmlns:a16="http://schemas.microsoft.com/office/drawing/2014/main" id="{441047D9-4D80-4EE1-AB1C-2729BF53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0" name="Rectangle 10">
            <a:extLst>
              <a:ext uri="{FF2B5EF4-FFF2-40B4-BE49-F238E27FC236}">
                <a16:creationId xmlns:a16="http://schemas.microsoft.com/office/drawing/2014/main" id="{2010C823-1CDE-4F81-BDEB-DCF1FB79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1" name="Line 12">
            <a:extLst>
              <a:ext uri="{FF2B5EF4-FFF2-40B4-BE49-F238E27FC236}">
                <a16:creationId xmlns:a16="http://schemas.microsoft.com/office/drawing/2014/main" id="{FF0EE15C-7A63-4E52-ACA4-9D80834B7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02" name="Rectangle 13">
            <a:extLst>
              <a:ext uri="{FF2B5EF4-FFF2-40B4-BE49-F238E27FC236}">
                <a16:creationId xmlns:a16="http://schemas.microsoft.com/office/drawing/2014/main" id="{AFCE2BC9-8935-40C2-9712-0EE48D27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3" name="Line 14">
            <a:extLst>
              <a:ext uri="{FF2B5EF4-FFF2-40B4-BE49-F238E27FC236}">
                <a16:creationId xmlns:a16="http://schemas.microsoft.com/office/drawing/2014/main" id="{8C8F9C7A-C55D-4B28-BC4F-C908F5E1F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04" name="Rectangle 16">
            <a:extLst>
              <a:ext uri="{FF2B5EF4-FFF2-40B4-BE49-F238E27FC236}">
                <a16:creationId xmlns:a16="http://schemas.microsoft.com/office/drawing/2014/main" id="{BDBC358E-F9A8-4381-85E8-D9035206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5" name="Line 17">
            <a:extLst>
              <a:ext uri="{FF2B5EF4-FFF2-40B4-BE49-F238E27FC236}">
                <a16:creationId xmlns:a16="http://schemas.microsoft.com/office/drawing/2014/main" id="{783A6199-4784-47AB-93FF-7C573FFB7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ABCC2EDE-5200-4CEC-B7D2-5F889960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87950251-815D-407B-BFDA-10B04B46C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08" name="Rectangle 20">
            <a:extLst>
              <a:ext uri="{FF2B5EF4-FFF2-40B4-BE49-F238E27FC236}">
                <a16:creationId xmlns:a16="http://schemas.microsoft.com/office/drawing/2014/main" id="{1535CADC-25B9-4656-980C-E205B551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5E674A73-D6B0-4F8E-89A0-113D03DC2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10" name="Text Box 26">
            <a:extLst>
              <a:ext uri="{FF2B5EF4-FFF2-40B4-BE49-F238E27FC236}">
                <a16:creationId xmlns:a16="http://schemas.microsoft.com/office/drawing/2014/main" id="{93B5660A-8DE4-479A-8906-D51878558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11" name="Text Box 27">
            <a:extLst>
              <a:ext uri="{FF2B5EF4-FFF2-40B4-BE49-F238E27FC236}">
                <a16:creationId xmlns:a16="http://schemas.microsoft.com/office/drawing/2014/main" id="{BCE40551-19FF-475D-A94D-AEEF9CFB3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7912" name="Text Box 28">
            <a:extLst>
              <a:ext uri="{FF2B5EF4-FFF2-40B4-BE49-F238E27FC236}">
                <a16:creationId xmlns:a16="http://schemas.microsoft.com/office/drawing/2014/main" id="{53F57969-B4B8-4444-BFA7-AEBB9D42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7913" name="Text Box 29">
            <a:extLst>
              <a:ext uri="{FF2B5EF4-FFF2-40B4-BE49-F238E27FC236}">
                <a16:creationId xmlns:a16="http://schemas.microsoft.com/office/drawing/2014/main" id="{DEDEC4DB-2ACC-4342-9F2F-F81F430A1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7914" name="Text Box 30">
            <a:extLst>
              <a:ext uri="{FF2B5EF4-FFF2-40B4-BE49-F238E27FC236}">
                <a16:creationId xmlns:a16="http://schemas.microsoft.com/office/drawing/2014/main" id="{830AD494-77A5-461D-AE38-43A8BCEE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7915" name="Text Box 31">
            <a:extLst>
              <a:ext uri="{FF2B5EF4-FFF2-40B4-BE49-F238E27FC236}">
                <a16:creationId xmlns:a16="http://schemas.microsoft.com/office/drawing/2014/main" id="{BD60F0A3-09FD-46A4-A0A0-71B1ADD8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916" name="Text Box 32">
            <a:extLst>
              <a:ext uri="{FF2B5EF4-FFF2-40B4-BE49-F238E27FC236}">
                <a16:creationId xmlns:a16="http://schemas.microsoft.com/office/drawing/2014/main" id="{104BBE6A-4810-4500-9757-B084E8639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7917" name="TextBox 1">
            <a:extLst>
              <a:ext uri="{FF2B5EF4-FFF2-40B4-BE49-F238E27FC236}">
                <a16:creationId xmlns:a16="http://schemas.microsoft.com/office/drawing/2014/main" id="{CC07DB4C-2A03-414D-9900-D89BB0CFE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5</a:t>
            </a:r>
          </a:p>
        </p:txBody>
      </p:sp>
      <p:sp>
        <p:nvSpPr>
          <p:cNvPr id="37918" name="TextBox 7">
            <a:extLst>
              <a:ext uri="{FF2B5EF4-FFF2-40B4-BE49-F238E27FC236}">
                <a16:creationId xmlns:a16="http://schemas.microsoft.com/office/drawing/2014/main" id="{2F83C958-34F3-4D1F-A53C-D816157B9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7919" name="TextBox 37">
            <a:extLst>
              <a:ext uri="{FF2B5EF4-FFF2-40B4-BE49-F238E27FC236}">
                <a16:creationId xmlns:a16="http://schemas.microsoft.com/office/drawing/2014/main" id="{0E2DA4A0-6ED0-468E-B233-6594914AF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7920" name="TextBox 38">
            <a:extLst>
              <a:ext uri="{FF2B5EF4-FFF2-40B4-BE49-F238E27FC236}">
                <a16:creationId xmlns:a16="http://schemas.microsoft.com/office/drawing/2014/main" id="{9BD50D62-E0C7-4A12-84AF-3233E41D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7921" name="TextBox 1">
            <a:extLst>
              <a:ext uri="{FF2B5EF4-FFF2-40B4-BE49-F238E27FC236}">
                <a16:creationId xmlns:a16="http://schemas.microsoft.com/office/drawing/2014/main" id="{D72E41E3-C570-4684-9E7B-16A517A7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4797425"/>
            <a:ext cx="0" cy="2873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23" name="Rectangle 10">
            <a:extLst>
              <a:ext uri="{FF2B5EF4-FFF2-40B4-BE49-F238E27FC236}">
                <a16:creationId xmlns:a16="http://schemas.microsoft.com/office/drawing/2014/main" id="{1E750089-C0D1-4909-A145-C4AAF5EC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24" name="Line 21">
            <a:extLst>
              <a:ext uri="{FF2B5EF4-FFF2-40B4-BE49-F238E27FC236}">
                <a16:creationId xmlns:a16="http://schemas.microsoft.com/office/drawing/2014/main" id="{2EF50218-844C-44D1-9B98-D0D2D0EAF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698BDADB-1E98-421F-A476-EC01A5D0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A3E1A280-65A1-4D82-9AF6-005EA236A6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5D51FB55-839D-4121-8063-CFC7E0CDE332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1E65BB5C-FBFE-41C8-9A51-E196A61B09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B94B275-CBB6-42E1-B3A4-A032909E1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AD7E92E1-9A36-44B1-93FC-B2376F1F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270CADB5-5F7E-4A89-BE97-42032BFD2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FFDD13FB-9B94-468E-95C2-A364E997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00340443-6B6F-4AD6-BE89-1241E56C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2" name="Rectangle 8">
            <a:extLst>
              <a:ext uri="{FF2B5EF4-FFF2-40B4-BE49-F238E27FC236}">
                <a16:creationId xmlns:a16="http://schemas.microsoft.com/office/drawing/2014/main" id="{68EB80B2-DECC-4AD7-B2C8-08B7BCAB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3" name="Rectangle 9">
            <a:extLst>
              <a:ext uri="{FF2B5EF4-FFF2-40B4-BE49-F238E27FC236}">
                <a16:creationId xmlns:a16="http://schemas.microsoft.com/office/drawing/2014/main" id="{5DC23944-C993-4C70-A795-B91A5BD5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4" name="Rectangle 10">
            <a:extLst>
              <a:ext uri="{FF2B5EF4-FFF2-40B4-BE49-F238E27FC236}">
                <a16:creationId xmlns:a16="http://schemas.microsoft.com/office/drawing/2014/main" id="{8C940EFE-295E-4CAE-B8CB-5C133F608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5" name="Line 12">
            <a:extLst>
              <a:ext uri="{FF2B5EF4-FFF2-40B4-BE49-F238E27FC236}">
                <a16:creationId xmlns:a16="http://schemas.microsoft.com/office/drawing/2014/main" id="{F53F4FF6-41F6-4002-B342-FC50122D7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26" name="Rectangle 13">
            <a:extLst>
              <a:ext uri="{FF2B5EF4-FFF2-40B4-BE49-F238E27FC236}">
                <a16:creationId xmlns:a16="http://schemas.microsoft.com/office/drawing/2014/main" id="{61A8105C-9140-4C94-AED8-C1C507E4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7" name="Line 14">
            <a:extLst>
              <a:ext uri="{FF2B5EF4-FFF2-40B4-BE49-F238E27FC236}">
                <a16:creationId xmlns:a16="http://schemas.microsoft.com/office/drawing/2014/main" id="{964CEC02-BFDB-4E3D-9650-9FBC01562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05658875-E205-40C1-9902-6F454556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0076E9C9-155B-44AC-98C4-CE246DD30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30" name="Rectangle 18">
            <a:extLst>
              <a:ext uri="{FF2B5EF4-FFF2-40B4-BE49-F238E27FC236}">
                <a16:creationId xmlns:a16="http://schemas.microsoft.com/office/drawing/2014/main" id="{F23AB4A9-533C-4FC3-8621-730D2E7C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C127545D-898B-4546-A283-A1E96269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32" name="Rectangle 20">
            <a:extLst>
              <a:ext uri="{FF2B5EF4-FFF2-40B4-BE49-F238E27FC236}">
                <a16:creationId xmlns:a16="http://schemas.microsoft.com/office/drawing/2014/main" id="{524EB4E3-82E9-48FB-BD98-7C778888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BD9466FC-5065-4325-9DF4-466B74AE7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34" name="Text Box 26">
            <a:extLst>
              <a:ext uri="{FF2B5EF4-FFF2-40B4-BE49-F238E27FC236}">
                <a16:creationId xmlns:a16="http://schemas.microsoft.com/office/drawing/2014/main" id="{D20F18A8-889E-4CD7-820B-8B5A0F89F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35" name="Text Box 27">
            <a:extLst>
              <a:ext uri="{FF2B5EF4-FFF2-40B4-BE49-F238E27FC236}">
                <a16:creationId xmlns:a16="http://schemas.microsoft.com/office/drawing/2014/main" id="{BA7FB751-2C0F-4591-B000-F763A48B1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8936" name="Text Box 28">
            <a:extLst>
              <a:ext uri="{FF2B5EF4-FFF2-40B4-BE49-F238E27FC236}">
                <a16:creationId xmlns:a16="http://schemas.microsoft.com/office/drawing/2014/main" id="{E69ECBF5-599C-44A2-8484-9F79A9C4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8937" name="Text Box 29">
            <a:extLst>
              <a:ext uri="{FF2B5EF4-FFF2-40B4-BE49-F238E27FC236}">
                <a16:creationId xmlns:a16="http://schemas.microsoft.com/office/drawing/2014/main" id="{BD70E157-80B0-4490-9624-74C47A937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8938" name="Text Box 30">
            <a:extLst>
              <a:ext uri="{FF2B5EF4-FFF2-40B4-BE49-F238E27FC236}">
                <a16:creationId xmlns:a16="http://schemas.microsoft.com/office/drawing/2014/main" id="{03C12C77-6BB9-4407-A9B3-49F7B7F3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8939" name="Text Box 31">
            <a:extLst>
              <a:ext uri="{FF2B5EF4-FFF2-40B4-BE49-F238E27FC236}">
                <a16:creationId xmlns:a16="http://schemas.microsoft.com/office/drawing/2014/main" id="{562265B5-27F6-45C6-97E8-A2E267DF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8940" name="Text Box 32">
            <a:extLst>
              <a:ext uri="{FF2B5EF4-FFF2-40B4-BE49-F238E27FC236}">
                <a16:creationId xmlns:a16="http://schemas.microsoft.com/office/drawing/2014/main" id="{68FEE7ED-4E4E-4A4F-9C21-E50EDDE1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8941" name="TextBox 1">
            <a:extLst>
              <a:ext uri="{FF2B5EF4-FFF2-40B4-BE49-F238E27FC236}">
                <a16:creationId xmlns:a16="http://schemas.microsoft.com/office/drawing/2014/main" id="{AC8B3FF6-1C2E-49A9-9F5F-D9DC216CD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5</a:t>
            </a:r>
          </a:p>
        </p:txBody>
      </p:sp>
      <p:sp>
        <p:nvSpPr>
          <p:cNvPr id="38942" name="TextBox 7">
            <a:extLst>
              <a:ext uri="{FF2B5EF4-FFF2-40B4-BE49-F238E27FC236}">
                <a16:creationId xmlns:a16="http://schemas.microsoft.com/office/drawing/2014/main" id="{5C654100-6DE9-4233-95BD-CF2824EB8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8943" name="TextBox 37">
            <a:extLst>
              <a:ext uri="{FF2B5EF4-FFF2-40B4-BE49-F238E27FC236}">
                <a16:creationId xmlns:a16="http://schemas.microsoft.com/office/drawing/2014/main" id="{9B981BA0-5C83-4537-A090-C8086E9A6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8944" name="TextBox 38">
            <a:extLst>
              <a:ext uri="{FF2B5EF4-FFF2-40B4-BE49-F238E27FC236}">
                <a16:creationId xmlns:a16="http://schemas.microsoft.com/office/drawing/2014/main" id="{AC98B7E1-BE51-4D6C-9340-081DC160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8945" name="TextBox 1">
            <a:extLst>
              <a:ext uri="{FF2B5EF4-FFF2-40B4-BE49-F238E27FC236}">
                <a16:creationId xmlns:a16="http://schemas.microsoft.com/office/drawing/2014/main" id="{B059ACE7-277E-4B51-BCCD-B4CBD767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4797425"/>
            <a:ext cx="0" cy="2873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947" name="Rectangle 10">
            <a:extLst>
              <a:ext uri="{FF2B5EF4-FFF2-40B4-BE49-F238E27FC236}">
                <a16:creationId xmlns:a16="http://schemas.microsoft.com/office/drawing/2014/main" id="{27F11DC1-2047-4471-A5EA-1A100C39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48" name="Line 21">
            <a:extLst>
              <a:ext uri="{FF2B5EF4-FFF2-40B4-BE49-F238E27FC236}">
                <a16:creationId xmlns:a16="http://schemas.microsoft.com/office/drawing/2014/main" id="{B72430A8-2682-4FF6-81F6-835B280DD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49" name="Rectangle 10">
            <a:extLst>
              <a:ext uri="{FF2B5EF4-FFF2-40B4-BE49-F238E27FC236}">
                <a16:creationId xmlns:a16="http://schemas.microsoft.com/office/drawing/2014/main" id="{ACED52E4-0448-44D6-9726-8C0C483AD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1484313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DC111462-60B6-4978-815E-CBBE1C5A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D73BC7FE-BD82-4E02-88B4-AFA910B8A21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ECE08B8C-8128-4E29-8853-AC15E5C3784E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72E5D249-5B1C-4584-91AD-B2260AA587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3BE310C-A6DC-4007-9E84-F3958F01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8DA3B423-A8E9-4117-A9E6-917125D5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A7734083-DD86-4BD9-B8F2-98C668CD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D1D547B4-8AFA-44C0-9AA3-C07710513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9" name="Rectangle 7">
            <a:extLst>
              <a:ext uri="{FF2B5EF4-FFF2-40B4-BE49-F238E27FC236}">
                <a16:creationId xmlns:a16="http://schemas.microsoft.com/office/drawing/2014/main" id="{23900429-32EC-43D0-A7FC-E41C1232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0" name="Rectangle 8">
            <a:extLst>
              <a:ext uri="{FF2B5EF4-FFF2-40B4-BE49-F238E27FC236}">
                <a16:creationId xmlns:a16="http://schemas.microsoft.com/office/drawing/2014/main" id="{1E7CC9A6-811D-4399-872E-00581015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1" name="Rectangle 9">
            <a:extLst>
              <a:ext uri="{FF2B5EF4-FFF2-40B4-BE49-F238E27FC236}">
                <a16:creationId xmlns:a16="http://schemas.microsoft.com/office/drawing/2014/main" id="{51E1F470-2D21-4EE9-A23F-E8F3ED0F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2" name="Rectangle 10">
            <a:extLst>
              <a:ext uri="{FF2B5EF4-FFF2-40B4-BE49-F238E27FC236}">
                <a16:creationId xmlns:a16="http://schemas.microsoft.com/office/drawing/2014/main" id="{188A61EF-AE04-42AE-8BD3-A56B8910F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3" name="Line 12">
            <a:extLst>
              <a:ext uri="{FF2B5EF4-FFF2-40B4-BE49-F238E27FC236}">
                <a16:creationId xmlns:a16="http://schemas.microsoft.com/office/drawing/2014/main" id="{01272314-4E61-4B3D-B579-0CCCC3B39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74" name="Rectangle 13">
            <a:extLst>
              <a:ext uri="{FF2B5EF4-FFF2-40B4-BE49-F238E27FC236}">
                <a16:creationId xmlns:a16="http://schemas.microsoft.com/office/drawing/2014/main" id="{8631A1B3-765B-49CA-B70D-87DC0E80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5" name="Line 14">
            <a:extLst>
              <a:ext uri="{FF2B5EF4-FFF2-40B4-BE49-F238E27FC236}">
                <a16:creationId xmlns:a16="http://schemas.microsoft.com/office/drawing/2014/main" id="{93394F58-C284-4FA8-B309-A6F5BFB3C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76" name="Rectangle 16">
            <a:extLst>
              <a:ext uri="{FF2B5EF4-FFF2-40B4-BE49-F238E27FC236}">
                <a16:creationId xmlns:a16="http://schemas.microsoft.com/office/drawing/2014/main" id="{DA4A11B2-6B96-4C22-8C41-D536EDE1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BD602E4D-D5A8-45A5-94F5-26BB91FD9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69569766-7704-46C6-8D3F-75F97243F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9DE4AD00-CD61-4497-9130-B66842DE0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80" name="Rectangle 20">
            <a:extLst>
              <a:ext uri="{FF2B5EF4-FFF2-40B4-BE49-F238E27FC236}">
                <a16:creationId xmlns:a16="http://schemas.microsoft.com/office/drawing/2014/main" id="{32C37531-C870-40E9-9B29-A2BBDC7C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81" name="Line 21">
            <a:extLst>
              <a:ext uri="{FF2B5EF4-FFF2-40B4-BE49-F238E27FC236}">
                <a16:creationId xmlns:a16="http://schemas.microsoft.com/office/drawing/2014/main" id="{51857BC2-39E6-453E-B734-38C498F94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82" name="Text Box 26">
            <a:extLst>
              <a:ext uri="{FF2B5EF4-FFF2-40B4-BE49-F238E27FC236}">
                <a16:creationId xmlns:a16="http://schemas.microsoft.com/office/drawing/2014/main" id="{6C6C49AD-370F-4152-A4C1-DC1F4D98F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83" name="Text Box 27">
            <a:extLst>
              <a:ext uri="{FF2B5EF4-FFF2-40B4-BE49-F238E27FC236}">
                <a16:creationId xmlns:a16="http://schemas.microsoft.com/office/drawing/2014/main" id="{709AC65E-3D18-4F03-9F26-2946D8A0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0984" name="Text Box 28">
            <a:extLst>
              <a:ext uri="{FF2B5EF4-FFF2-40B4-BE49-F238E27FC236}">
                <a16:creationId xmlns:a16="http://schemas.microsoft.com/office/drawing/2014/main" id="{1FAC9555-FDF3-4419-92E3-5AB77A30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0985" name="Text Box 29">
            <a:extLst>
              <a:ext uri="{FF2B5EF4-FFF2-40B4-BE49-F238E27FC236}">
                <a16:creationId xmlns:a16="http://schemas.microsoft.com/office/drawing/2014/main" id="{3386D6D4-CC36-4A42-A446-0D92AB5F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0986" name="Text Box 30">
            <a:extLst>
              <a:ext uri="{FF2B5EF4-FFF2-40B4-BE49-F238E27FC236}">
                <a16:creationId xmlns:a16="http://schemas.microsoft.com/office/drawing/2014/main" id="{CCD5FFCD-DE66-4C3C-BC29-DF8C7684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0987" name="Text Box 31">
            <a:extLst>
              <a:ext uri="{FF2B5EF4-FFF2-40B4-BE49-F238E27FC236}">
                <a16:creationId xmlns:a16="http://schemas.microsoft.com/office/drawing/2014/main" id="{B5C8CD56-E605-47A3-B761-1BCC2317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0988" name="Text Box 32">
            <a:extLst>
              <a:ext uri="{FF2B5EF4-FFF2-40B4-BE49-F238E27FC236}">
                <a16:creationId xmlns:a16="http://schemas.microsoft.com/office/drawing/2014/main" id="{769AF51E-B506-41F7-AF8C-8E50856E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0989" name="TextBox 1">
            <a:extLst>
              <a:ext uri="{FF2B5EF4-FFF2-40B4-BE49-F238E27FC236}">
                <a16:creationId xmlns:a16="http://schemas.microsoft.com/office/drawing/2014/main" id="{913171EE-2316-48B2-BCD3-F9208979B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5</a:t>
            </a:r>
          </a:p>
        </p:txBody>
      </p:sp>
      <p:sp>
        <p:nvSpPr>
          <p:cNvPr id="40990" name="TextBox 7">
            <a:extLst>
              <a:ext uri="{FF2B5EF4-FFF2-40B4-BE49-F238E27FC236}">
                <a16:creationId xmlns:a16="http://schemas.microsoft.com/office/drawing/2014/main" id="{89EF25CC-9627-4C20-8D31-555BB4F8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40991" name="TextBox 37">
            <a:extLst>
              <a:ext uri="{FF2B5EF4-FFF2-40B4-BE49-F238E27FC236}">
                <a16:creationId xmlns:a16="http://schemas.microsoft.com/office/drawing/2014/main" id="{E3C659CA-3B4E-4EB3-A751-1B1A7C523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40992" name="TextBox 38">
            <a:extLst>
              <a:ext uri="{FF2B5EF4-FFF2-40B4-BE49-F238E27FC236}">
                <a16:creationId xmlns:a16="http://schemas.microsoft.com/office/drawing/2014/main" id="{87F54406-D4C1-4DFB-A339-51B01A580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40993" name="TextBox 1">
            <a:extLst>
              <a:ext uri="{FF2B5EF4-FFF2-40B4-BE49-F238E27FC236}">
                <a16:creationId xmlns:a16="http://schemas.microsoft.com/office/drawing/2014/main" id="{B71B940D-8109-44E4-8A41-FAB0304D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95" name="Rectangle 10">
            <a:extLst>
              <a:ext uri="{FF2B5EF4-FFF2-40B4-BE49-F238E27FC236}">
                <a16:creationId xmlns:a16="http://schemas.microsoft.com/office/drawing/2014/main" id="{6E88FE98-30D4-40E2-8CFF-2588C007D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1484313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40996" name="Straight Arrow Connector 3">
            <a:extLst>
              <a:ext uri="{FF2B5EF4-FFF2-40B4-BE49-F238E27FC236}">
                <a16:creationId xmlns:a16="http://schemas.microsoft.com/office/drawing/2014/main" id="{77D93895-9951-44BF-B3BD-9FFB012798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07213" y="1676400"/>
            <a:ext cx="1374775" cy="0"/>
          </a:xfrm>
          <a:prstGeom prst="straightConnector1">
            <a:avLst/>
          </a:prstGeom>
          <a:noFill/>
          <a:ln w="762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7" name="TextBox 4">
            <a:extLst>
              <a:ext uri="{FF2B5EF4-FFF2-40B4-BE49-F238E27FC236}">
                <a16:creationId xmlns:a16="http://schemas.microsoft.com/office/drawing/2014/main" id="{3D4E3D28-5907-4AA1-BD23-5736B388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773238"/>
            <a:ext cx="1074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C00000"/>
                </a:solidFill>
              </a:rPr>
              <a:t>return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public </a:t>
            </a:r>
            <a:r>
              <a:rPr lang="en-US" altLang="en-US" sz="2800" dirty="0">
                <a:solidFill>
                  <a:srgbClr val="FF0000"/>
                </a:solidFill>
              </a:rPr>
              <a:t>interface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StackADT</a:t>
            </a:r>
            <a:r>
              <a:rPr lang="en-US" altLang="en-US" sz="2800" dirty="0"/>
              <a:t>&lt;</a:t>
            </a:r>
            <a:r>
              <a:rPr lang="en-US" altLang="en-US" sz="2800" dirty="0">
                <a:solidFill>
                  <a:srgbClr val="C00000"/>
                </a:solidFill>
              </a:rPr>
              <a:t>T</a:t>
            </a:r>
            <a:r>
              <a:rPr lang="en-US" altLang="en-US" sz="2800" dirty="0"/>
              <a:t>&gt;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Adds one element to the top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void push (</a:t>
            </a:r>
            <a:r>
              <a:rPr lang="en-US" altLang="en-US" sz="2800" dirty="0">
                <a:solidFill>
                  <a:srgbClr val="C00000"/>
                </a:solidFill>
              </a:rPr>
              <a:t>T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 err="1"/>
              <a:t>dataItem</a:t>
            </a:r>
            <a:r>
              <a:rPr lang="en-US" altLang="en-US" sz="2800" dirty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Removes and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</a:t>
            </a:r>
            <a:r>
              <a:rPr lang="en-US" altLang="en-US" sz="2800" dirty="0">
                <a:solidFill>
                  <a:srgbClr val="C00000"/>
                </a:solidFill>
              </a:rPr>
              <a:t>T</a:t>
            </a:r>
            <a:r>
              <a:rPr lang="en-US" altLang="en-US" sz="2800" dirty="0"/>
              <a:t> pop(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</a:t>
            </a:r>
            <a:r>
              <a:rPr lang="en-US" altLang="en-US" sz="2800" dirty="0">
                <a:solidFill>
                  <a:srgbClr val="C00000"/>
                </a:solidFill>
              </a:rPr>
              <a:t>T</a:t>
            </a:r>
            <a:r>
              <a:rPr lang="en-US" altLang="en-US" sz="2800" dirty="0"/>
              <a:t> peek( 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true if this stack is empty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</a:t>
            </a:r>
            <a:r>
              <a:rPr lang="en-US" altLang="en-US" sz="2800" dirty="0" err="1"/>
              <a:t>boolean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isEmpty</a:t>
            </a:r>
            <a:r>
              <a:rPr lang="en-US" altLang="en-US" sz="2800" dirty="0"/>
              <a:t>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the number of elements in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size(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a string representation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public String </a:t>
            </a:r>
            <a:r>
              <a:rPr lang="en-US" altLang="en-US" sz="2800" dirty="0" err="1"/>
              <a:t>toString</a:t>
            </a:r>
            <a:r>
              <a:rPr lang="en-US" altLang="en-US" sz="2800" dirty="0"/>
              <a:t>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7920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83261A40-5173-406B-AB1E-818F28DB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DC9BF62D-E881-4C5D-915B-9993B517B0A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7BDB15A8-4B26-4C9B-8E6A-75FE25179D56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8076DD9-665D-453B-81F3-4145143DDD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404812"/>
            <a:ext cx="9288462" cy="6192539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public class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&lt;T&gt; </a:t>
            </a:r>
            <a:r>
              <a:rPr lang="en-US" altLang="en-US" sz="2800" dirty="0">
                <a:solidFill>
                  <a:srgbClr val="FF0000"/>
                </a:solidFill>
              </a:rPr>
              <a:t>implements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StackADT</a:t>
            </a:r>
            <a:r>
              <a:rPr lang="en-US" altLang="en-US" sz="2800" dirty="0"/>
              <a:t>&lt;T&gt; {</a:t>
            </a:r>
            <a:r>
              <a:rPr lang="en-US" altLang="en-US" sz="1000" dirty="0"/>
              <a:t/>
            </a:r>
            <a:br>
              <a:rPr lang="en-US" altLang="en-US" sz="1000" dirty="0"/>
            </a:br>
            <a:endParaRPr lang="en-US" altLang="en-US" sz="10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   private T[ ] stack;   // Array for the data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	private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top;        // Top of stack</a:t>
            </a:r>
            <a:br>
              <a:rPr lang="en-US" altLang="en-US" sz="2800" dirty="0"/>
            </a:br>
            <a:r>
              <a:rPr lang="en-US" altLang="en-US" sz="2800" dirty="0"/>
              <a:t>private final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DEFAULT_CAPACITY=100;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( 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</a:t>
            </a:r>
            <a:r>
              <a:rPr lang="en-US" altLang="en-US" sz="2800" dirty="0">
                <a:solidFill>
                  <a:srgbClr val="FF0000"/>
                </a:solidFill>
              </a:rPr>
              <a:t>stack = (T[ ]) (new Object[DEFAULT_CAPACITY]);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</a:t>
            </a:r>
            <a:r>
              <a:rPr lang="en-US" altLang="en-US" sz="2800" dirty="0" smtClean="0"/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initialCapacity</a:t>
            </a:r>
            <a:r>
              <a:rPr lang="en-US" altLang="en-US" sz="2800" dirty="0"/>
              <a:t>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</a:t>
            </a:r>
            <a:r>
              <a:rPr lang="en-US" altLang="en-US" sz="2800" dirty="0">
                <a:solidFill>
                  <a:srgbClr val="FF0000"/>
                </a:solidFill>
              </a:rPr>
              <a:t>stack = (T[ ]) (new Object[</a:t>
            </a:r>
            <a:r>
              <a:rPr lang="en-US" altLang="en-US" sz="2800" dirty="0" err="1">
                <a:solidFill>
                  <a:srgbClr val="FF0000"/>
                </a:solidFill>
              </a:rPr>
              <a:t>initialCapacity</a:t>
            </a:r>
            <a:r>
              <a:rPr lang="en-US" altLang="en-US" sz="2800" dirty="0">
                <a:solidFill>
                  <a:srgbClr val="FF0000"/>
                </a:solidFill>
              </a:rPr>
              <a:t>]);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solidFill>
                <a:srgbClr val="0065E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842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8FA401D1-937C-4A19-8667-6FD8D4F3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873F6A53-BA99-47F7-BDAC-D080A17F88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590CCD2-5FDD-4700-974D-13BC1B73AA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1601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Example of using Constructor</a:t>
            </a:r>
            <a:br>
              <a:rPr lang="en-US" altLang="en-US" sz="3200" dirty="0"/>
            </a:br>
            <a:r>
              <a:rPr lang="en-US" altLang="en-US" sz="3200" dirty="0"/>
              <a:t>to create a Stack of </a:t>
            </a:r>
            <a:r>
              <a:rPr lang="en-US" altLang="en-US" sz="3200" dirty="0" smtClean="0"/>
              <a:t>Strings</a:t>
            </a:r>
            <a:endParaRPr lang="en-US" altLang="en-US" sz="3200" dirty="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C6A5F74-7759-49EA-B407-CF904241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465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D14F7EBB-B8E0-4D51-99A9-29DD7C8E5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895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B3919796-6824-4614-A825-3D8E2DC8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13100"/>
            <a:ext cx="2163763" cy="3352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000" b="0">
              <a:solidFill>
                <a:srgbClr val="D20000"/>
              </a:solidFill>
            </a:endParaRPr>
          </a:p>
        </p:txBody>
      </p:sp>
      <p:sp>
        <p:nvSpPr>
          <p:cNvPr id="48135" name="Text Box 6">
            <a:extLst>
              <a:ext uri="{FF2B5EF4-FFF2-40B4-BE49-F238E27FC236}">
                <a16:creationId xmlns:a16="http://schemas.microsoft.com/office/drawing/2014/main" id="{49093A22-E9B1-4D80-A565-624910C72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893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top</a:t>
            </a:r>
          </a:p>
        </p:txBody>
      </p:sp>
      <p:sp>
        <p:nvSpPr>
          <p:cNvPr id="48136" name="Text Box 7">
            <a:extLst>
              <a:ext uri="{FF2B5EF4-FFF2-40B4-BE49-F238E27FC236}">
                <a16:creationId xmlns:a16="http://schemas.microsoft.com/office/drawing/2014/main" id="{424FC5A7-7B40-4F1B-9EA4-434696D0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323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stack</a:t>
            </a:r>
          </a:p>
        </p:txBody>
      </p:sp>
      <p:sp>
        <p:nvSpPr>
          <p:cNvPr id="48137" name="Text Box 8">
            <a:extLst>
              <a:ext uri="{FF2B5EF4-FFF2-40B4-BE49-F238E27FC236}">
                <a16:creationId xmlns:a16="http://schemas.microsoft.com/office/drawing/2014/main" id="{53F0CC69-5BF0-4576-9D92-C7A361D14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01800"/>
            <a:ext cx="7391400" cy="1016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ArrayStack&lt;String&gt; s =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		new ArrayStack&lt;String&gt;(5);</a:t>
            </a:r>
          </a:p>
        </p:txBody>
      </p:sp>
      <p:sp>
        <p:nvSpPr>
          <p:cNvPr id="48138" name="Text Box 9">
            <a:extLst>
              <a:ext uri="{FF2B5EF4-FFF2-40B4-BE49-F238E27FC236}">
                <a16:creationId xmlns:a16="http://schemas.microsoft.com/office/drawing/2014/main" id="{FDC4B4DC-E3CB-4E50-9230-F15A33DBA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227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8139" name="Rectangle 10">
            <a:extLst>
              <a:ext uri="{FF2B5EF4-FFF2-40B4-BE49-F238E27FC236}">
                <a16:creationId xmlns:a16="http://schemas.microsoft.com/office/drawing/2014/main" id="{DB0F8EBA-A097-4FC8-BA8B-A22A873E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0" name="Rectangle 11">
            <a:extLst>
              <a:ext uri="{FF2B5EF4-FFF2-40B4-BE49-F238E27FC236}">
                <a16:creationId xmlns:a16="http://schemas.microsoft.com/office/drawing/2014/main" id="{1413D550-2880-48EC-B8B6-4808C17CB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1" name="Rectangle 12">
            <a:extLst>
              <a:ext uri="{FF2B5EF4-FFF2-40B4-BE49-F238E27FC236}">
                <a16:creationId xmlns:a16="http://schemas.microsoft.com/office/drawing/2014/main" id="{E871D04E-1EC6-42CA-8E21-9A4C29D9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2" name="Rectangle 13">
            <a:extLst>
              <a:ext uri="{FF2B5EF4-FFF2-40B4-BE49-F238E27FC236}">
                <a16:creationId xmlns:a16="http://schemas.microsoft.com/office/drawing/2014/main" id="{DB26A128-C12C-46FF-9538-542094955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3" name="Rectangle 14">
            <a:extLst>
              <a:ext uri="{FF2B5EF4-FFF2-40B4-BE49-F238E27FC236}">
                <a16:creationId xmlns:a16="http://schemas.microsoft.com/office/drawing/2014/main" id="{CEEC1DF9-4408-4124-A0C1-6E0D055E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4" name="Line 20">
            <a:extLst>
              <a:ext uri="{FF2B5EF4-FFF2-40B4-BE49-F238E27FC236}">
                <a16:creationId xmlns:a16="http://schemas.microsoft.com/office/drawing/2014/main" id="{91348BC2-1751-45B5-BB80-31B98BB5F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94300"/>
            <a:ext cx="2190750" cy="603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8145" name="Text Box 21">
            <a:extLst>
              <a:ext uri="{FF2B5EF4-FFF2-40B4-BE49-F238E27FC236}">
                <a16:creationId xmlns:a16="http://schemas.microsoft.com/office/drawing/2014/main" id="{21674AE2-BC2E-499E-AE75-87843770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79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</a:t>
            </a:r>
          </a:p>
        </p:txBody>
      </p:sp>
      <p:sp>
        <p:nvSpPr>
          <p:cNvPr id="48146" name="Text Box 23">
            <a:extLst>
              <a:ext uri="{FF2B5EF4-FFF2-40B4-BE49-F238E27FC236}">
                <a16:creationId xmlns:a16="http://schemas.microsoft.com/office/drawing/2014/main" id="{8B037275-5510-40E9-9FC2-63A44873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6515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8147" name="Text Box 24">
            <a:extLst>
              <a:ext uri="{FF2B5EF4-FFF2-40B4-BE49-F238E27FC236}">
                <a16:creationId xmlns:a16="http://schemas.microsoft.com/office/drawing/2014/main" id="{BA6F976E-AA1D-4E3D-877F-D39FC7A3F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8148" name="Text Box 25">
            <a:extLst>
              <a:ext uri="{FF2B5EF4-FFF2-40B4-BE49-F238E27FC236}">
                <a16:creationId xmlns:a16="http://schemas.microsoft.com/office/drawing/2014/main" id="{EBA33CD9-1288-4FEB-849E-F2B1FD711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8149" name="Text Box 26">
            <a:extLst>
              <a:ext uri="{FF2B5EF4-FFF2-40B4-BE49-F238E27FC236}">
                <a16:creationId xmlns:a16="http://schemas.microsoft.com/office/drawing/2014/main" id="{DC802831-9251-45DD-8105-1B086398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8150" name="Text Box 27">
            <a:extLst>
              <a:ext uri="{FF2B5EF4-FFF2-40B4-BE49-F238E27FC236}">
                <a16:creationId xmlns:a16="http://schemas.microsoft.com/office/drawing/2014/main" id="{DAA6047E-64E6-457A-B8A0-341B487C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8151" name="Rectangle 28">
            <a:extLst>
              <a:ext uri="{FF2B5EF4-FFF2-40B4-BE49-F238E27FC236}">
                <a16:creationId xmlns:a16="http://schemas.microsoft.com/office/drawing/2014/main" id="{B2E3F0D8-F503-41C3-8997-49446040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79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52" name="Line 29">
            <a:extLst>
              <a:ext uri="{FF2B5EF4-FFF2-40B4-BE49-F238E27FC236}">
                <a16:creationId xmlns:a16="http://schemas.microsoft.com/office/drawing/2014/main" id="{AAC864CB-1E0C-4C8E-947E-8E3B66BA4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5085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8153" name="Text Box 7">
            <a:extLst>
              <a:ext uri="{FF2B5EF4-FFF2-40B4-BE49-F238E27FC236}">
                <a16:creationId xmlns:a16="http://schemas.microsoft.com/office/drawing/2014/main" id="{00E1F866-21A8-4947-922F-48CDA8C7D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603875"/>
            <a:ext cx="2662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0"/>
              <a:t>DEFAULT_CAPACITY = 100</a:t>
            </a:r>
          </a:p>
        </p:txBody>
      </p:sp>
      <p:sp>
        <p:nvSpPr>
          <p:cNvPr id="48154" name="Text Box 7">
            <a:extLst>
              <a:ext uri="{FF2B5EF4-FFF2-40B4-BE49-F238E27FC236}">
                <a16:creationId xmlns:a16="http://schemas.microsoft.com/office/drawing/2014/main" id="{4C3C0CD7-32C2-43A9-A2D1-C9A7E4BB5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988050"/>
            <a:ext cx="211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Code references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B6F2B630-A7DF-4C0D-9198-B2F60A35D657}"/>
              </a:ext>
            </a:extLst>
          </p:cNvPr>
          <p:cNvSpPr/>
          <p:nvPr/>
        </p:nvSpPr>
        <p:spPr bwMode="auto">
          <a:xfrm>
            <a:off x="1446213" y="3938588"/>
            <a:ext cx="3979862" cy="1928812"/>
          </a:xfrm>
          <a:prstGeom prst="arc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CA">
              <a:latin typeface="Arial" charset="0"/>
            </a:endParaRPr>
          </a:p>
        </p:txBody>
      </p:sp>
      <p:cxnSp>
        <p:nvCxnSpPr>
          <p:cNvPr id="48156" name="Straight Connector 3">
            <a:extLst>
              <a:ext uri="{FF2B5EF4-FFF2-40B4-BE49-F238E27FC236}">
                <a16:creationId xmlns:a16="http://schemas.microsoft.com/office/drawing/2014/main" id="{B7618741-4E3B-4FA7-B907-9309E5EDFD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6075" y="4676775"/>
            <a:ext cx="82550" cy="227013"/>
          </a:xfrm>
          <a:prstGeom prst="line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Connector 30">
            <a:extLst>
              <a:ext uri="{FF2B5EF4-FFF2-40B4-BE49-F238E27FC236}">
                <a16:creationId xmlns:a16="http://schemas.microsoft.com/office/drawing/2014/main" id="{8E590D81-E91B-4885-9790-AAF1437773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64150" y="4694238"/>
            <a:ext cx="166688" cy="193675"/>
          </a:xfrm>
          <a:prstGeom prst="line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579A6036-CA28-46EB-B274-4B05B763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6E6C4037-DEEF-4D64-A1DA-D072B1274D0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D528294-A6EE-4DD7-B5DC-0230D9C2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465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06DBB5DD-22FC-438C-87A9-6D432EB6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895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09A6DC9A-3C05-4020-A1D7-55B87D51C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13100"/>
            <a:ext cx="2163763" cy="3352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000" b="0">
              <a:solidFill>
                <a:srgbClr val="D20000"/>
              </a:solidFill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EA710932-136D-4AC2-8961-1689A7B31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893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top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A59F1D80-51B3-4630-A702-85CB14C9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323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stack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4E875ECF-927A-44BF-839A-F7034EE65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01800"/>
            <a:ext cx="7391400" cy="1016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ArrayStack&lt;String&gt; s =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		new ArrayStack&lt;String&gt;(5);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7A583503-9978-4C0D-87E2-770D095EA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227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A7FE0935-5171-4D54-B53C-A8E13E71B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C3D57730-90E9-47D5-AE65-33B8A4E6F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1C9F0178-419D-46BD-AAD2-6A35BA98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1D6703C9-B934-463B-9EFC-F6C06E81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BCB439C3-A01F-46E6-B105-473499C4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7" name="Line 20">
            <a:extLst>
              <a:ext uri="{FF2B5EF4-FFF2-40B4-BE49-F238E27FC236}">
                <a16:creationId xmlns:a16="http://schemas.microsoft.com/office/drawing/2014/main" id="{6A91A980-D93D-4CA8-AB0A-B99638ECD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94300"/>
            <a:ext cx="2190750" cy="603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68" name="Text Box 21">
            <a:extLst>
              <a:ext uri="{FF2B5EF4-FFF2-40B4-BE49-F238E27FC236}">
                <a16:creationId xmlns:a16="http://schemas.microsoft.com/office/drawing/2014/main" id="{9DF88BCE-B3B2-4E40-AC72-42B809FA4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79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</a:t>
            </a:r>
          </a:p>
        </p:txBody>
      </p:sp>
      <p:sp>
        <p:nvSpPr>
          <p:cNvPr id="49169" name="Text Box 23">
            <a:extLst>
              <a:ext uri="{FF2B5EF4-FFF2-40B4-BE49-F238E27FC236}">
                <a16:creationId xmlns:a16="http://schemas.microsoft.com/office/drawing/2014/main" id="{0944422F-1405-4F83-BF49-61F327227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6515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9170" name="Text Box 24">
            <a:extLst>
              <a:ext uri="{FF2B5EF4-FFF2-40B4-BE49-F238E27FC236}">
                <a16:creationId xmlns:a16="http://schemas.microsoft.com/office/drawing/2014/main" id="{17417E88-F0D4-4A66-8A3F-E7D1BAA7A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9171" name="Text Box 25">
            <a:extLst>
              <a:ext uri="{FF2B5EF4-FFF2-40B4-BE49-F238E27FC236}">
                <a16:creationId xmlns:a16="http://schemas.microsoft.com/office/drawing/2014/main" id="{80891655-1A98-45BB-8727-30356DD8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9172" name="Text Box 26">
            <a:extLst>
              <a:ext uri="{FF2B5EF4-FFF2-40B4-BE49-F238E27FC236}">
                <a16:creationId xmlns:a16="http://schemas.microsoft.com/office/drawing/2014/main" id="{648C7E1F-0B34-462A-A6A1-A6D15D787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9173" name="Text Box 27">
            <a:extLst>
              <a:ext uri="{FF2B5EF4-FFF2-40B4-BE49-F238E27FC236}">
                <a16:creationId xmlns:a16="http://schemas.microsoft.com/office/drawing/2014/main" id="{0AC3B925-0FA1-4D87-A11F-173B3FAA9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9174" name="Rectangle 28">
            <a:extLst>
              <a:ext uri="{FF2B5EF4-FFF2-40B4-BE49-F238E27FC236}">
                <a16:creationId xmlns:a16="http://schemas.microsoft.com/office/drawing/2014/main" id="{85CF8806-A454-4489-BF04-42175CF0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79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5" name="Line 29">
            <a:extLst>
              <a:ext uri="{FF2B5EF4-FFF2-40B4-BE49-F238E27FC236}">
                <a16:creationId xmlns:a16="http://schemas.microsoft.com/office/drawing/2014/main" id="{711DF5DD-25FC-459D-BD79-0242D2AE5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5085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76" name="Text Box 7">
            <a:extLst>
              <a:ext uri="{FF2B5EF4-FFF2-40B4-BE49-F238E27FC236}">
                <a16:creationId xmlns:a16="http://schemas.microsoft.com/office/drawing/2014/main" id="{4A4343C5-B2D6-4230-8FB6-670CD2DE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603875"/>
            <a:ext cx="2662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0"/>
              <a:t>DEFAULT_CAPACITY = 100</a:t>
            </a:r>
          </a:p>
        </p:txBody>
      </p:sp>
      <p:sp>
        <p:nvSpPr>
          <p:cNvPr id="49177" name="Text Box 7">
            <a:extLst>
              <a:ext uri="{FF2B5EF4-FFF2-40B4-BE49-F238E27FC236}">
                <a16:creationId xmlns:a16="http://schemas.microsoft.com/office/drawing/2014/main" id="{71DA90C1-89B7-4B4C-BE72-115035F6A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988050"/>
            <a:ext cx="211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Code references</a:t>
            </a:r>
          </a:p>
        </p:txBody>
      </p:sp>
      <p:sp>
        <p:nvSpPr>
          <p:cNvPr id="49178" name="Rectangle 18">
            <a:extLst>
              <a:ext uri="{FF2B5EF4-FFF2-40B4-BE49-F238E27FC236}">
                <a16:creationId xmlns:a16="http://schemas.microsoft.com/office/drawing/2014/main" id="{9C9ACF02-C1AF-46C0-A51C-0A657347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6024563"/>
            <a:ext cx="6937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9" name="Text Box 20">
            <a:extLst>
              <a:ext uri="{FF2B5EF4-FFF2-40B4-BE49-F238E27FC236}">
                <a16:creationId xmlns:a16="http://schemas.microsoft.com/office/drawing/2014/main" id="{9E057BA5-4C69-4C03-8DA6-8F5EFFD7E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6169025"/>
            <a:ext cx="846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“s0”</a:t>
            </a:r>
          </a:p>
        </p:txBody>
      </p:sp>
      <p:sp>
        <p:nvSpPr>
          <p:cNvPr id="49180" name="Rectangle 22">
            <a:extLst>
              <a:ext uri="{FF2B5EF4-FFF2-40B4-BE49-F238E27FC236}">
                <a16:creationId xmlns:a16="http://schemas.microsoft.com/office/drawing/2014/main" id="{144758F6-7360-4735-ABED-AE911F2D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433763"/>
            <a:ext cx="7191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81" name="Text Box 23">
            <a:extLst>
              <a:ext uri="{FF2B5EF4-FFF2-40B4-BE49-F238E27FC236}">
                <a16:creationId xmlns:a16="http://schemas.microsoft.com/office/drawing/2014/main" id="{83751621-80D7-4CDD-BC04-A45A9CCE0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576638"/>
            <a:ext cx="947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“s1”</a:t>
            </a:r>
          </a:p>
        </p:txBody>
      </p:sp>
      <p:sp>
        <p:nvSpPr>
          <p:cNvPr id="49182" name="Rectangle 26">
            <a:extLst>
              <a:ext uri="{FF2B5EF4-FFF2-40B4-BE49-F238E27FC236}">
                <a16:creationId xmlns:a16="http://schemas.microsoft.com/office/drawing/2014/main" id="{6FA4757C-4D35-4F82-B188-FD999C57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433763"/>
            <a:ext cx="7064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83" name="Rectangle 29">
            <a:extLst>
              <a:ext uri="{FF2B5EF4-FFF2-40B4-BE49-F238E27FC236}">
                <a16:creationId xmlns:a16="http://schemas.microsoft.com/office/drawing/2014/main" id="{4AEC368D-723F-4173-8763-319A4D4D8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024563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84" name="Text Box 31">
            <a:extLst>
              <a:ext uri="{FF2B5EF4-FFF2-40B4-BE49-F238E27FC236}">
                <a16:creationId xmlns:a16="http://schemas.microsoft.com/office/drawing/2014/main" id="{9473FAE3-665A-4A1F-B82D-215E1F6C6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176963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“s2”</a:t>
            </a:r>
          </a:p>
        </p:txBody>
      </p:sp>
      <p:sp>
        <p:nvSpPr>
          <p:cNvPr id="49185" name="Text Box 32">
            <a:extLst>
              <a:ext uri="{FF2B5EF4-FFF2-40B4-BE49-F238E27FC236}">
                <a16:creationId xmlns:a16="http://schemas.microsoft.com/office/drawing/2014/main" id="{E67DFB3D-A3A6-4884-88CC-D9FE79E5D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61690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CA" altLang="en-US" sz="2000">
              <a:solidFill>
                <a:schemeClr val="hlink"/>
              </a:solidFill>
            </a:endParaRPr>
          </a:p>
        </p:txBody>
      </p:sp>
      <p:sp>
        <p:nvSpPr>
          <p:cNvPr id="49186" name="Line 33">
            <a:extLst>
              <a:ext uri="{FF2B5EF4-FFF2-40B4-BE49-F238E27FC236}">
                <a16:creationId xmlns:a16="http://schemas.microsoft.com/office/drawing/2014/main" id="{175744F4-69FA-485D-9B91-414DB6B78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5316538"/>
            <a:ext cx="206375" cy="7080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87" name="Line 34">
            <a:extLst>
              <a:ext uri="{FF2B5EF4-FFF2-40B4-BE49-F238E27FC236}">
                <a16:creationId xmlns:a16="http://schemas.microsoft.com/office/drawing/2014/main" id="{3218C446-D9B1-4DD5-82CA-32D806E7A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5316538"/>
            <a:ext cx="201613" cy="685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88" name="Line 35">
            <a:extLst>
              <a:ext uri="{FF2B5EF4-FFF2-40B4-BE49-F238E27FC236}">
                <a16:creationId xmlns:a16="http://schemas.microsoft.com/office/drawing/2014/main" id="{8B28D1A3-3AA1-4A5C-AC66-3D91B99B9D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3438" y="4119563"/>
            <a:ext cx="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89" name="Line 36">
            <a:extLst>
              <a:ext uri="{FF2B5EF4-FFF2-40B4-BE49-F238E27FC236}">
                <a16:creationId xmlns:a16="http://schemas.microsoft.com/office/drawing/2014/main" id="{E596CD7C-917C-4924-AC79-129D6B59FB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4038" y="4119563"/>
            <a:ext cx="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90" name="Text Box 23">
            <a:extLst>
              <a:ext uri="{FF2B5EF4-FFF2-40B4-BE49-F238E27FC236}">
                <a16:creationId xmlns:a16="http://schemas.microsoft.com/office/drawing/2014/main" id="{5F31B2F3-F3F8-4409-A960-3ECF9F7A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3576638"/>
            <a:ext cx="947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“s3”</a:t>
            </a:r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36CE2604-8A86-4EA1-8912-779AA480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0" kern="0"/>
              <a:t>Example: the same </a:t>
            </a:r>
            <a:r>
              <a:rPr lang="en-US" altLang="en-US" sz="3200" kern="0">
                <a:solidFill>
                  <a:schemeClr val="hlink"/>
                </a:solidFill>
              </a:rPr>
              <a:t>ArrayStack</a:t>
            </a:r>
            <a:r>
              <a:rPr lang="en-US" altLang="en-US" sz="3200" b="0" kern="0"/>
              <a:t> object after four items have been pushed on</a:t>
            </a:r>
            <a:endParaRPr lang="en-US" altLang="en-US" sz="3200" b="0" kern="0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0EF1241C-1604-4E6B-9D86-0C476D73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06ECDD79-70EE-4D7E-B80E-87B34D0FA47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7AB7B75-2043-4A6D-BC10-B2A52476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644525"/>
            <a:ext cx="716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Adds the specified element to the top of the stack,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expanding the capacity of the stack array if necessary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public void push (T dataItem) {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if (top == stack.length)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    expandCapacity( );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  <a:p>
            <a:pPr eaLnBrk="1" hangingPunct="1">
              <a:buFontTx/>
              <a:buNone/>
            </a:pPr>
            <a:r>
              <a:rPr lang="en-US" altLang="en-US" sz="2800" b="0"/>
              <a:t>   stack[top] = dataItem;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top++;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}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309A0E4D-2142-4679-8E67-27BEA5BE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FFBDCF5-5B38-4507-B7A5-37189629972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4D47D8E-53ED-4FF6-88E0-35C0EF7A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"/>
            <a:ext cx="85455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//  Helper method to create a new array to store the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// contents of the stack, with twice the capacity </a:t>
            </a:r>
          </a:p>
          <a:p>
            <a:pPr eaLnBrk="1" hangingPunct="1">
              <a:buFontTx/>
              <a:buNone/>
            </a:pPr>
            <a:r>
              <a:rPr lang="en-US" altLang="en-US" sz="2800" b="0" dirty="0"/>
              <a:t>private void </a:t>
            </a:r>
            <a:r>
              <a:rPr lang="en-US" altLang="en-US" sz="2800" b="0" dirty="0" err="1"/>
              <a:t>expandCapacity</a:t>
            </a:r>
            <a:r>
              <a:rPr lang="en-US" altLang="en-US" sz="2800" b="0" dirty="0"/>
              <a:t>( ) {</a:t>
            </a:r>
          </a:p>
          <a:p>
            <a:pPr eaLnBrk="1" hangingPunct="1">
              <a:buFontTx/>
              <a:buNone/>
            </a:pPr>
            <a:r>
              <a:rPr lang="en-US" altLang="en-US" sz="2800" b="0" dirty="0"/>
              <a:t>   T[ ] larger = (T[ ]) (new Object[</a:t>
            </a:r>
            <a:r>
              <a:rPr lang="en-US" altLang="en-US" sz="2800" b="0" dirty="0" err="1"/>
              <a:t>stack.length</a:t>
            </a:r>
            <a:r>
              <a:rPr lang="en-US" altLang="en-US" sz="2800" b="0" dirty="0"/>
              <a:t>*2]);</a:t>
            </a:r>
          </a:p>
          <a:p>
            <a:pPr eaLnBrk="1" hangingPunct="1">
              <a:buFontTx/>
              <a:buNone/>
            </a:pPr>
            <a:endParaRPr lang="en-US" altLang="en-US" sz="2800" b="0" dirty="0"/>
          </a:p>
          <a:p>
            <a:pPr eaLnBrk="1" hangingPunct="1">
              <a:buFontTx/>
              <a:buNone/>
            </a:pPr>
            <a:r>
              <a:rPr lang="en-US" altLang="en-US" sz="2800" b="0" dirty="0"/>
              <a:t>   for (</a:t>
            </a:r>
            <a:r>
              <a:rPr lang="en-US" altLang="en-US" sz="2800" b="0" dirty="0" err="1"/>
              <a:t>int</a:t>
            </a:r>
            <a:r>
              <a:rPr lang="en-US" altLang="en-US" sz="2800" b="0" dirty="0"/>
              <a:t> index=0; index &lt; </a:t>
            </a:r>
            <a:r>
              <a:rPr lang="en-US" altLang="en-US" sz="2800" b="0" dirty="0" err="1"/>
              <a:t>stack.length</a:t>
            </a:r>
            <a:r>
              <a:rPr lang="en-US" altLang="en-US" sz="2800" b="0" dirty="0"/>
              <a:t>; index++)</a:t>
            </a:r>
          </a:p>
          <a:p>
            <a:pPr eaLnBrk="1" hangingPunct="1">
              <a:buFontTx/>
              <a:buNone/>
            </a:pPr>
            <a:r>
              <a:rPr lang="en-US" altLang="en-US" sz="2800" b="0" dirty="0"/>
              <a:t>      larger[index] = stack[index];</a:t>
            </a:r>
          </a:p>
          <a:p>
            <a:pPr eaLnBrk="1" hangingPunct="1">
              <a:buFontTx/>
              <a:buNone/>
            </a:pPr>
            <a:endParaRPr lang="en-US" altLang="en-US" sz="2800" b="0" dirty="0"/>
          </a:p>
          <a:p>
            <a:pPr eaLnBrk="1" hangingPunct="1">
              <a:buFontTx/>
              <a:buNone/>
            </a:pPr>
            <a:r>
              <a:rPr lang="en-US" altLang="en-US" sz="2800" b="0" dirty="0"/>
              <a:t>   stack = larger;</a:t>
            </a:r>
          </a:p>
          <a:p>
            <a:pPr eaLnBrk="1" hangingPunct="1">
              <a:buFontTx/>
              <a:buNone/>
            </a:pPr>
            <a:r>
              <a:rPr lang="en-US" altLang="en-US" sz="2800" b="0" dirty="0"/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D2D87DC6-E052-4E96-AE81-963BEC41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17E97E-BD68-4525-853E-10423062F4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585B733-00BC-4260-B136-65C4667AE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View of a Stack</a:t>
            </a:r>
          </a:p>
        </p:txBody>
      </p:sp>
      <p:sp>
        <p:nvSpPr>
          <p:cNvPr id="4100" name="Oval 3">
            <a:extLst>
              <a:ext uri="{FF2B5EF4-FFF2-40B4-BE49-F238E27FC236}">
                <a16:creationId xmlns:a16="http://schemas.microsoft.com/office/drawing/2014/main" id="{608BEC1F-E95C-40E5-A6CC-9F71D8A3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5117976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1" name="Oval 4">
            <a:extLst>
              <a:ext uri="{FF2B5EF4-FFF2-40B4-BE49-F238E27FC236}">
                <a16:creationId xmlns:a16="http://schemas.microsoft.com/office/drawing/2014/main" id="{A6CFA27D-C9E2-4853-9159-F349150A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4813176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2" name="Oval 5">
            <a:extLst>
              <a:ext uri="{FF2B5EF4-FFF2-40B4-BE49-F238E27FC236}">
                <a16:creationId xmlns:a16="http://schemas.microsoft.com/office/drawing/2014/main" id="{F631B567-A7B3-4560-BBD4-79711FB6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4508376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3" name="Oval 6">
            <a:extLst>
              <a:ext uri="{FF2B5EF4-FFF2-40B4-BE49-F238E27FC236}">
                <a16:creationId xmlns:a16="http://schemas.microsoft.com/office/drawing/2014/main" id="{FBAF60A6-F55C-4BB3-8CA7-2F02BAD4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4203576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4" name="Oval 7">
            <a:extLst>
              <a:ext uri="{FF2B5EF4-FFF2-40B4-BE49-F238E27FC236}">
                <a16:creationId xmlns:a16="http://schemas.microsoft.com/office/drawing/2014/main" id="{CF95284A-1BE6-47B8-BF7F-95331DF9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3898776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5" name="Oval 8">
            <a:extLst>
              <a:ext uri="{FF2B5EF4-FFF2-40B4-BE49-F238E27FC236}">
                <a16:creationId xmlns:a16="http://schemas.microsoft.com/office/drawing/2014/main" id="{0A941237-18CA-4E02-94A8-F0E288DEA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3593976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6" name="Oval 9">
            <a:extLst>
              <a:ext uri="{FF2B5EF4-FFF2-40B4-BE49-F238E27FC236}">
                <a16:creationId xmlns:a16="http://schemas.microsoft.com/office/drawing/2014/main" id="{9A23AC3E-6818-452F-A20A-AB344724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3212976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7" name="Oval 10">
            <a:extLst>
              <a:ext uri="{FF2B5EF4-FFF2-40B4-BE49-F238E27FC236}">
                <a16:creationId xmlns:a16="http://schemas.microsoft.com/office/drawing/2014/main" id="{7E651042-48D6-4CC5-9C0A-CD32D152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831976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8" name="Oval 11">
            <a:extLst>
              <a:ext uri="{FF2B5EF4-FFF2-40B4-BE49-F238E27FC236}">
                <a16:creationId xmlns:a16="http://schemas.microsoft.com/office/drawing/2014/main" id="{67D409D7-1548-4659-AE69-DA97502B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450976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A049D00D-B26D-494E-8902-3D72450C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012" y="4968751"/>
            <a:ext cx="1654175" cy="831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bottom of stack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E15E85C6-BF93-404E-B6F9-829C39A0C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637" y="2212851"/>
            <a:ext cx="2090738" cy="4619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top of stack</a:t>
            </a:r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id="{7F1D39E1-5402-4403-BA43-0A19BE75A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312" y="2679576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112" name="Line 16">
            <a:extLst>
              <a:ext uri="{FF2B5EF4-FFF2-40B4-BE49-F238E27FC236}">
                <a16:creationId xmlns:a16="http://schemas.microsoft.com/office/drawing/2014/main" id="{94B2B436-DD6D-4EEB-BEDB-74D0809EC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0312" y="5422776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45D48-5564-4E58-B2CA-D34641C58926}"/>
              </a:ext>
            </a:extLst>
          </p:cNvPr>
          <p:cNvCxnSpPr/>
          <p:nvPr/>
        </p:nvCxnSpPr>
        <p:spPr bwMode="auto">
          <a:xfrm>
            <a:off x="3765625" y="2479551"/>
            <a:ext cx="0" cy="32416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C36A8F-B64C-4BF7-9B72-AC59BD459599}"/>
              </a:ext>
            </a:extLst>
          </p:cNvPr>
          <p:cNvCxnSpPr/>
          <p:nvPr/>
        </p:nvCxnSpPr>
        <p:spPr bwMode="auto">
          <a:xfrm>
            <a:off x="3765625" y="5721226"/>
            <a:ext cx="25209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6FA8B6-9916-4E5E-9AAB-E09C66881801}"/>
              </a:ext>
            </a:extLst>
          </p:cNvPr>
          <p:cNvCxnSpPr/>
          <p:nvPr/>
        </p:nvCxnSpPr>
        <p:spPr bwMode="auto">
          <a:xfrm>
            <a:off x="6286575" y="2479551"/>
            <a:ext cx="0" cy="32416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97EAE1E3-AB22-4418-9E98-FBCA84B0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B98C78DA-B05B-4F80-A113-5930DAAD2C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4719BC5-96F4-46B4-94C1-20BC959B4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3588"/>
            <a:ext cx="9361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Removes the element at the top of the stack and returns a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reference to it. Throws an EmptyCollectionException if the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stack is empty.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public T pop( ) throws EmptyCollectionException {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if (top == 0)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   throw new EmptyCollectionException(“Empty stack” );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top--;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T topItem = stack[top];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stack[top] = null;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return topItem;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}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2A971314-A944-4351-AF52-FE1BA7AE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0537DF4A-D500-4B8A-9020-2F10842DE01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BAADAA8-EC2A-4186-8FFF-7085E448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0925"/>
            <a:ext cx="9361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Returns the element at the top of the stack. Throws an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EmptyCollectionException if the stack is empty.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public T peek( ) throws EmptyCollectionException {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if (top == 0)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   throw new EmptyCollectionException(“Empty stack” );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return stack[top-1];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}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597C8BCB-2198-4634-B62A-FE4438EF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0C09562F-944D-4339-856C-3A3F06D71CE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FA742B6E-F2FF-4D1F-9AD0-BCBE65E7CBF9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51D6C8B6-AECE-4CA4-969C-1C0A6D5F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66750"/>
            <a:ext cx="7239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Returns the number of elements in the stack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public int size( ) {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   return top;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}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  <a:p>
            <a:pPr eaLnBrk="1" hangingPunct="1">
              <a:buFontTx/>
              <a:buNone/>
            </a:pPr>
            <a:r>
              <a:rPr lang="en-US" altLang="en-US" sz="2000" b="0">
                <a:solidFill>
                  <a:schemeClr val="accent2"/>
                </a:solidFill>
              </a:rPr>
              <a:t>   //  Returns true if the stack is empty and false otherwise 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</a:t>
            </a:r>
            <a:r>
              <a:rPr lang="en-US" altLang="en-US" sz="2600" b="0"/>
              <a:t>public boolean isEmpty( ) {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   return (top == 0);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}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>
            <a:extLst>
              <a:ext uri="{FF2B5EF4-FFF2-40B4-BE49-F238E27FC236}">
                <a16:creationId xmlns:a16="http://schemas.microsoft.com/office/drawing/2014/main" id="{3BCC02CC-0F11-4B8D-9F4F-7FD81CE0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D4016A4C-878B-40DF-9523-931BC60CEF4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73D698E-3799-4EDA-BFD7-441007DE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85800"/>
            <a:ext cx="71770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Returns a string representation of this stack.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public String toString( ) {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  String result = “Stack:\n";</a:t>
            </a:r>
          </a:p>
          <a:p>
            <a:pPr eaLnBrk="1" hangingPunct="1">
              <a:buFontTx/>
              <a:buNone/>
            </a:pPr>
            <a:endParaRPr lang="en-US" altLang="en-US" sz="1000" b="0"/>
          </a:p>
          <a:p>
            <a:pPr eaLnBrk="1" hangingPunct="1">
              <a:buFontTx/>
              <a:buNone/>
            </a:pPr>
            <a:r>
              <a:rPr lang="en-US" altLang="en-US" sz="2800" b="0"/>
              <a:t>     for (int index=0; index &lt; top; index++) 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     result = result + stack[index].toString( )    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                + "\n";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  <a:p>
            <a:pPr eaLnBrk="1" hangingPunct="1">
              <a:buFontTx/>
              <a:buNone/>
            </a:pPr>
            <a:r>
              <a:rPr lang="en-US" altLang="en-US" sz="2800" b="0"/>
              <a:t>      return result;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}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}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F13DC15F-61A7-4D07-B927-9726CB4B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330D7375-4EC4-4166-B760-89B6A661F6B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E19B296-E8E0-49DB-B6A2-428EEE731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Another Stack Implementation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403FFEA-33B2-4E70-9874-A05817854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We will now explore a </a:t>
            </a:r>
            <a:r>
              <a:rPr lang="en-CA" altLang="en-US" b="1" i="1" dirty="0">
                <a:solidFill>
                  <a:schemeClr val="hlink"/>
                </a:solidFill>
              </a:rPr>
              <a:t>linked list implementation</a:t>
            </a:r>
            <a:r>
              <a:rPr lang="en-CA" altLang="en-US" dirty="0"/>
              <a:t> of the Stack ADT</a:t>
            </a:r>
          </a:p>
          <a:p>
            <a:pPr lvl="1" eaLnBrk="1" hangingPunct="1"/>
            <a:r>
              <a:rPr lang="en-US" altLang="en-US" sz="3200" dirty="0"/>
              <a:t>The data items of the stack are stored in the nodes</a:t>
            </a:r>
            <a:r>
              <a:rPr lang="en-US" altLang="en-US" sz="3200" i="1" dirty="0"/>
              <a:t> </a:t>
            </a:r>
            <a:r>
              <a:rPr lang="en-US" altLang="en-US" sz="3200" dirty="0"/>
              <a:t>of a linked list</a:t>
            </a:r>
            <a:endParaRPr lang="en-CA" altLang="en-US" dirty="0"/>
          </a:p>
          <a:p>
            <a:pPr eaLnBrk="1" hangingPunct="1"/>
            <a:r>
              <a:rPr lang="en-CA" altLang="en-US" dirty="0"/>
              <a:t>This linked list implementation will implement the same interface (</a:t>
            </a:r>
            <a:r>
              <a:rPr lang="en-CA" altLang="en-US" dirty="0">
                <a:solidFill>
                  <a:schemeClr val="hlink"/>
                </a:solidFill>
              </a:rPr>
              <a:t>Stack ADT</a:t>
            </a:r>
            <a:r>
              <a:rPr lang="en-CA" altLang="en-US" dirty="0"/>
              <a:t>) as the array-based implementation; only the underlying data structure changes.</a:t>
            </a:r>
          </a:p>
          <a:p>
            <a:pPr eaLnBrk="1" hangingPunct="1">
              <a:buFontTx/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12789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78B22C0E-6CC8-4B69-B0E1-E897313B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52A3833A-3CED-4E2F-9248-EF83FFFD857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EC27B6C-C439-4F97-91E3-6BD7D8B77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 of a Stack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AB95348-367A-4359-8B36-8575B3F66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Recall that we need a </a:t>
            </a:r>
            <a:r>
              <a:rPr lang="en-US" altLang="en-US" sz="2800" dirty="0">
                <a:solidFill>
                  <a:schemeClr val="tx2"/>
                </a:solidFill>
              </a:rPr>
              <a:t>container</a:t>
            </a:r>
            <a:r>
              <a:rPr lang="en-US" altLang="en-US" sz="2800" dirty="0"/>
              <a:t> to hold the data items and a variable to indicate the </a:t>
            </a:r>
            <a:r>
              <a:rPr lang="en-US" altLang="en-US" sz="2800" dirty="0">
                <a:solidFill>
                  <a:schemeClr val="tx2"/>
                </a:solidFill>
              </a:rPr>
              <a:t>top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tx2"/>
                </a:solidFill>
              </a:rPr>
              <a:t>of the stack.</a:t>
            </a:r>
          </a:p>
          <a:p>
            <a:pPr eaLnBrk="1" hangingPunct="1"/>
            <a:r>
              <a:rPr lang="en-US" altLang="en-US" sz="2800" dirty="0"/>
              <a:t>Our </a:t>
            </a:r>
            <a:r>
              <a:rPr lang="en-US" altLang="en-US" sz="2800" i="1" dirty="0">
                <a:solidFill>
                  <a:schemeClr val="tx2"/>
                </a:solidFill>
              </a:rPr>
              <a:t>container</a:t>
            </a:r>
            <a:r>
              <a:rPr lang="en-US" altLang="en-US" sz="2800" dirty="0"/>
              <a:t> will be a </a:t>
            </a:r>
            <a:r>
              <a:rPr lang="en-US" altLang="en-US" sz="2800" b="1" i="1" dirty="0">
                <a:solidFill>
                  <a:schemeClr val="hlink"/>
                </a:solidFill>
              </a:rPr>
              <a:t>linked list</a:t>
            </a:r>
            <a:r>
              <a:rPr lang="en-US" altLang="en-US" sz="2800" b="1" dirty="0">
                <a:solidFill>
                  <a:schemeClr val="hlink"/>
                </a:solidFill>
              </a:rPr>
              <a:t> </a:t>
            </a:r>
            <a:r>
              <a:rPr lang="en-US" altLang="en-US" sz="2800" b="1" dirty="0"/>
              <a:t>of</a:t>
            </a:r>
            <a:r>
              <a:rPr lang="en-US" altLang="en-US" sz="2800" b="1" dirty="0">
                <a:solidFill>
                  <a:schemeClr val="hlink"/>
                </a:solidFill>
              </a:rPr>
              <a:t> </a:t>
            </a:r>
            <a:r>
              <a:rPr lang="en-US" altLang="en-US" sz="2800" b="1" i="1" dirty="0">
                <a:solidFill>
                  <a:schemeClr val="hlink"/>
                </a:solidFill>
              </a:rPr>
              <a:t>nodes</a:t>
            </a:r>
            <a:r>
              <a:rPr lang="en-US" altLang="en-US" sz="2800" dirty="0"/>
              <a:t>, with each node containing a data item.</a:t>
            </a:r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i="1" dirty="0">
                <a:solidFill>
                  <a:schemeClr val="tx2"/>
                </a:solidFill>
              </a:rPr>
              <a:t>top of the stack</a:t>
            </a:r>
            <a:r>
              <a:rPr lang="en-US" altLang="en-US" sz="2800" dirty="0"/>
              <a:t> will be the </a:t>
            </a:r>
            <a:r>
              <a:rPr lang="en-US" altLang="en-US" sz="2800" i="1" dirty="0">
                <a:solidFill>
                  <a:schemeClr val="tx2"/>
                </a:solidFill>
              </a:rPr>
              <a:t>first node</a:t>
            </a:r>
            <a:r>
              <a:rPr lang="en-US" altLang="en-US" sz="2800" dirty="0"/>
              <a:t> of the linked list.</a:t>
            </a:r>
          </a:p>
          <a:p>
            <a:pPr lvl="1" eaLnBrk="1" hangingPunct="1"/>
            <a:r>
              <a:rPr lang="en-US" altLang="en-US" sz="2400" dirty="0"/>
              <a:t>So, a reference to the </a:t>
            </a:r>
            <a:r>
              <a:rPr lang="en-US" altLang="en-US" sz="2400" i="1" dirty="0"/>
              <a:t>first node</a:t>
            </a:r>
            <a:r>
              <a:rPr lang="en-US" altLang="en-US" sz="2400" dirty="0"/>
              <a:t> of the linked list (</a:t>
            </a:r>
            <a:r>
              <a:rPr lang="en-US" altLang="en-US" sz="2400" b="1" i="1" dirty="0">
                <a:solidFill>
                  <a:schemeClr val="hlink"/>
                </a:solidFill>
              </a:rPr>
              <a:t>top</a:t>
            </a:r>
            <a:r>
              <a:rPr lang="en-US" altLang="en-US" sz="2400" dirty="0"/>
              <a:t>) is also the reference to the whole linked list</a:t>
            </a:r>
          </a:p>
          <a:p>
            <a:pPr eaLnBrk="1" hangingPunct="1"/>
            <a:r>
              <a:rPr lang="en-US" altLang="en-US" sz="2800" dirty="0"/>
              <a:t>We will also keep track of the number of elements in the stack (</a:t>
            </a:r>
            <a:r>
              <a:rPr lang="en-US" altLang="en-US" sz="2800" b="1" i="1" dirty="0">
                <a:solidFill>
                  <a:schemeClr val="hlink"/>
                </a:solidFill>
              </a:rPr>
              <a:t>count</a:t>
            </a:r>
            <a:r>
              <a:rPr lang="en-US" alt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816597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5049FFC7-A7A1-48E9-B62E-ED780BAD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09AB5773-FB2D-42D3-AF0C-111C554B39F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92308C3-46A9-4BDF-A585-808623E8A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 of a Stack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05F04D7-6764-4816-9E0B-622592FE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0DD3CEAE-A73C-401B-BC69-DB0C331F7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76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count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6B7EB0CD-2B89-4A65-896D-D994E9E29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227BBA60-4BD7-4DD3-A517-9D7936C1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top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FA84665C-B487-4C43-B247-26D285C7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882CD1D-4D8A-4E16-9C81-1B1FA4B8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28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2063E4F6-21BE-4E98-9A25-E77DC7D71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0171FF9D-01CF-4B44-9B42-FDE1FA22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86927033-453E-4985-A07C-3AD7B0CD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E2250ECB-D838-4D52-AEEE-DD988D3B1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82AD01A6-1868-4671-AF14-9ED29499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9" name="Line 15">
            <a:extLst>
              <a:ext uri="{FF2B5EF4-FFF2-40B4-BE49-F238E27FC236}">
                <a16:creationId xmlns:a16="http://schemas.microsoft.com/office/drawing/2014/main" id="{4291445B-50BB-4CCF-A071-7CCAB871F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0" name="Line 16">
            <a:extLst>
              <a:ext uri="{FF2B5EF4-FFF2-40B4-BE49-F238E27FC236}">
                <a16:creationId xmlns:a16="http://schemas.microsoft.com/office/drawing/2014/main" id="{BC5FD691-CA2B-43D9-9F6A-1302CD58DD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D960FC77-838C-44D8-B004-A4AF3607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A96D637F-704D-43C4-AA57-10BC3E00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3" name="Line 19">
            <a:extLst>
              <a:ext uri="{FF2B5EF4-FFF2-40B4-BE49-F238E27FC236}">
                <a16:creationId xmlns:a16="http://schemas.microsoft.com/office/drawing/2014/main" id="{D2FD6001-1982-4FA2-AB8B-B4E523EBC1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ABEB4BF9-F78E-4B52-9B07-7B23911B2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5" name="Rectangle 21">
            <a:extLst>
              <a:ext uri="{FF2B5EF4-FFF2-40B4-BE49-F238E27FC236}">
                <a16:creationId xmlns:a16="http://schemas.microsoft.com/office/drawing/2014/main" id="{80A70E8C-AE88-4812-B9A5-6D77EDCB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6" name="Line 22">
            <a:extLst>
              <a:ext uri="{FF2B5EF4-FFF2-40B4-BE49-F238E27FC236}">
                <a16:creationId xmlns:a16="http://schemas.microsoft.com/office/drawing/2014/main" id="{B5E53D55-49CF-4EA4-ADCC-11B94D0FE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7" name="Line 23">
            <a:extLst>
              <a:ext uri="{FF2B5EF4-FFF2-40B4-BE49-F238E27FC236}">
                <a16:creationId xmlns:a16="http://schemas.microsoft.com/office/drawing/2014/main" id="{E610FEFC-6973-481A-AE7F-8439CAC4D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8" name="Line 24">
            <a:extLst>
              <a:ext uri="{FF2B5EF4-FFF2-40B4-BE49-F238E27FC236}">
                <a16:creationId xmlns:a16="http://schemas.microsoft.com/office/drawing/2014/main" id="{13085166-FD30-4F50-BA36-E25F77358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69" name="Line 25">
            <a:extLst>
              <a:ext uri="{FF2B5EF4-FFF2-40B4-BE49-F238E27FC236}">
                <a16:creationId xmlns:a16="http://schemas.microsoft.com/office/drawing/2014/main" id="{54ACA03C-E388-4516-A579-D2E8F1ECF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301C528C-4B3C-4793-B08A-0CA4501B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71" name="Rectangle 30">
            <a:extLst>
              <a:ext uri="{FF2B5EF4-FFF2-40B4-BE49-F238E27FC236}">
                <a16:creationId xmlns:a16="http://schemas.microsoft.com/office/drawing/2014/main" id="{2C40D0BC-F21F-49E8-9538-9AD0C0BE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667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72" name="Rectangle 34">
            <a:extLst>
              <a:ext uri="{FF2B5EF4-FFF2-40B4-BE49-F238E27FC236}">
                <a16:creationId xmlns:a16="http://schemas.microsoft.com/office/drawing/2014/main" id="{BFC648A6-17F7-43D5-8CBE-60AC27626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73" name="Rectangle 38">
            <a:extLst>
              <a:ext uri="{FF2B5EF4-FFF2-40B4-BE49-F238E27FC236}">
                <a16:creationId xmlns:a16="http://schemas.microsoft.com/office/drawing/2014/main" id="{22555F37-626B-4A55-8EF7-A997A0E0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74" name="Text Box 40">
            <a:extLst>
              <a:ext uri="{FF2B5EF4-FFF2-40B4-BE49-F238E27FC236}">
                <a16:creationId xmlns:a16="http://schemas.microsoft.com/office/drawing/2014/main" id="{5566EBA7-F784-43AD-9933-5BE66BEB7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67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75" name="Text Box 44">
            <a:extLst>
              <a:ext uri="{FF2B5EF4-FFF2-40B4-BE49-F238E27FC236}">
                <a16:creationId xmlns:a16="http://schemas.microsoft.com/office/drawing/2014/main" id="{354351CB-BC2A-4AF4-9428-11B55A21D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43000"/>
            <a:ext cx="32766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stack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with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elements</a:t>
            </a:r>
          </a:p>
        </p:txBody>
      </p:sp>
      <p:sp>
        <p:nvSpPr>
          <p:cNvPr id="6176" name="Text Box 46">
            <a:extLst>
              <a:ext uri="{FF2B5EF4-FFF2-40B4-BE49-F238E27FC236}">
                <a16:creationId xmlns:a16="http://schemas.microsoft.com/office/drawing/2014/main" id="{DB0701E1-DB02-41A5-9FD2-607DA357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46482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After pushing a fifth element</a:t>
            </a:r>
          </a:p>
        </p:txBody>
      </p:sp>
      <p:sp>
        <p:nvSpPr>
          <p:cNvPr id="6177" name="Rectangle 47">
            <a:extLst>
              <a:ext uri="{FF2B5EF4-FFF2-40B4-BE49-F238E27FC236}">
                <a16:creationId xmlns:a16="http://schemas.microsoft.com/office/drawing/2014/main" id="{A7AEF0F6-A218-4CA7-A777-7DFA566F0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78" name="Text Box 48">
            <a:extLst>
              <a:ext uri="{FF2B5EF4-FFF2-40B4-BE49-F238E27FC236}">
                <a16:creationId xmlns:a16="http://schemas.microsoft.com/office/drawing/2014/main" id="{F0C4A273-ADB7-441A-AF5A-3A4FFC98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943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count</a:t>
            </a:r>
          </a:p>
        </p:txBody>
      </p:sp>
      <p:sp>
        <p:nvSpPr>
          <p:cNvPr id="6179" name="Text Box 49">
            <a:extLst>
              <a:ext uri="{FF2B5EF4-FFF2-40B4-BE49-F238E27FC236}">
                <a16:creationId xmlns:a16="http://schemas.microsoft.com/office/drawing/2014/main" id="{E4606348-B9D4-4369-B3DE-11E381A9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6180" name="Text Box 50">
            <a:extLst>
              <a:ext uri="{FF2B5EF4-FFF2-40B4-BE49-F238E27FC236}">
                <a16:creationId xmlns:a16="http://schemas.microsoft.com/office/drawing/2014/main" id="{7AFBDDC5-DEEC-4A6A-9103-D74CB3EB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top</a:t>
            </a:r>
          </a:p>
        </p:txBody>
      </p:sp>
      <p:sp>
        <p:nvSpPr>
          <p:cNvPr id="6181" name="Rectangle 51">
            <a:extLst>
              <a:ext uri="{FF2B5EF4-FFF2-40B4-BE49-F238E27FC236}">
                <a16:creationId xmlns:a16="http://schemas.microsoft.com/office/drawing/2014/main" id="{3935FB06-84F9-4E68-BC86-373FAD96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82" name="Rectangle 52">
            <a:extLst>
              <a:ext uri="{FF2B5EF4-FFF2-40B4-BE49-F238E27FC236}">
                <a16:creationId xmlns:a16="http://schemas.microsoft.com/office/drawing/2014/main" id="{E7851382-CFB8-4D1A-BA59-D576C40A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95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83" name="Line 53">
            <a:extLst>
              <a:ext uri="{FF2B5EF4-FFF2-40B4-BE49-F238E27FC236}">
                <a16:creationId xmlns:a16="http://schemas.microsoft.com/office/drawing/2014/main" id="{EDCFBDBC-A217-4EB9-A861-222BA3F45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84" name="Rectangle 54">
            <a:extLst>
              <a:ext uri="{FF2B5EF4-FFF2-40B4-BE49-F238E27FC236}">
                <a16:creationId xmlns:a16="http://schemas.microsoft.com/office/drawing/2014/main" id="{35721AC7-7466-4680-9644-A46583C7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85" name="Rectangle 55">
            <a:extLst>
              <a:ext uri="{FF2B5EF4-FFF2-40B4-BE49-F238E27FC236}">
                <a16:creationId xmlns:a16="http://schemas.microsoft.com/office/drawing/2014/main" id="{B5828875-2CC1-4788-94FD-8E6CC33A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86" name="Rectangle 56">
            <a:extLst>
              <a:ext uri="{FF2B5EF4-FFF2-40B4-BE49-F238E27FC236}">
                <a16:creationId xmlns:a16="http://schemas.microsoft.com/office/drawing/2014/main" id="{8A3B9946-B396-4006-96F5-4F1F8F3AA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87" name="Rectangle 57">
            <a:extLst>
              <a:ext uri="{FF2B5EF4-FFF2-40B4-BE49-F238E27FC236}">
                <a16:creationId xmlns:a16="http://schemas.microsoft.com/office/drawing/2014/main" id="{39358D4F-4BA0-4610-975C-C9591D37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88" name="Line 58">
            <a:extLst>
              <a:ext uri="{FF2B5EF4-FFF2-40B4-BE49-F238E27FC236}">
                <a16:creationId xmlns:a16="http://schemas.microsoft.com/office/drawing/2014/main" id="{2E45666B-43D7-481D-ADEA-1091169BD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76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89" name="Line 59">
            <a:extLst>
              <a:ext uri="{FF2B5EF4-FFF2-40B4-BE49-F238E27FC236}">
                <a16:creationId xmlns:a16="http://schemas.microsoft.com/office/drawing/2014/main" id="{8A5611F6-0F02-4221-9B47-BCA663D36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0" name="Rectangle 60">
            <a:extLst>
              <a:ext uri="{FF2B5EF4-FFF2-40B4-BE49-F238E27FC236}">
                <a16:creationId xmlns:a16="http://schemas.microsoft.com/office/drawing/2014/main" id="{9A738541-007D-4CE5-A643-C51BB447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1" name="Rectangle 61">
            <a:extLst>
              <a:ext uri="{FF2B5EF4-FFF2-40B4-BE49-F238E27FC236}">
                <a16:creationId xmlns:a16="http://schemas.microsoft.com/office/drawing/2014/main" id="{98EABBA8-10B5-4B7E-91F2-F31E0B02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2" name="Line 62">
            <a:extLst>
              <a:ext uri="{FF2B5EF4-FFF2-40B4-BE49-F238E27FC236}">
                <a16:creationId xmlns:a16="http://schemas.microsoft.com/office/drawing/2014/main" id="{6A04826F-204C-48FD-9B3A-036357D93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3" name="Rectangle 63">
            <a:extLst>
              <a:ext uri="{FF2B5EF4-FFF2-40B4-BE49-F238E27FC236}">
                <a16:creationId xmlns:a16="http://schemas.microsoft.com/office/drawing/2014/main" id="{03A3EB88-C9F2-4A1C-B281-B16EA74A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4" name="Rectangle 64">
            <a:extLst>
              <a:ext uri="{FF2B5EF4-FFF2-40B4-BE49-F238E27FC236}">
                <a16:creationId xmlns:a16="http://schemas.microsoft.com/office/drawing/2014/main" id="{DDF08E16-454F-4578-99EA-C7317F844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5" name="Line 65">
            <a:extLst>
              <a:ext uri="{FF2B5EF4-FFF2-40B4-BE49-F238E27FC236}">
                <a16:creationId xmlns:a16="http://schemas.microsoft.com/office/drawing/2014/main" id="{81E8D900-67C4-4817-A4F9-932158DF3B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6" name="Line 66">
            <a:extLst>
              <a:ext uri="{FF2B5EF4-FFF2-40B4-BE49-F238E27FC236}">
                <a16:creationId xmlns:a16="http://schemas.microsoft.com/office/drawing/2014/main" id="{808E6D64-9EA4-4FDA-A3F2-4E000CB2D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7" name="Line 67">
            <a:extLst>
              <a:ext uri="{FF2B5EF4-FFF2-40B4-BE49-F238E27FC236}">
                <a16:creationId xmlns:a16="http://schemas.microsoft.com/office/drawing/2014/main" id="{F8D3D65C-E427-4365-BB2C-0ADEC360C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8" name="Line 68">
            <a:extLst>
              <a:ext uri="{FF2B5EF4-FFF2-40B4-BE49-F238E27FC236}">
                <a16:creationId xmlns:a16="http://schemas.microsoft.com/office/drawing/2014/main" id="{C3E65F84-CD19-4C28-9604-E889BF780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99" name="Rectangle 69">
            <a:extLst>
              <a:ext uri="{FF2B5EF4-FFF2-40B4-BE49-F238E27FC236}">
                <a16:creationId xmlns:a16="http://schemas.microsoft.com/office/drawing/2014/main" id="{7D6EA6CB-7436-4777-97E7-F6380648B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34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0" name="Rectangle 70">
            <a:extLst>
              <a:ext uri="{FF2B5EF4-FFF2-40B4-BE49-F238E27FC236}">
                <a16:creationId xmlns:a16="http://schemas.microsoft.com/office/drawing/2014/main" id="{A1F3EDFF-4BFF-42C7-A8AD-F4EEEF1A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334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1" name="Rectangle 71">
            <a:extLst>
              <a:ext uri="{FF2B5EF4-FFF2-40B4-BE49-F238E27FC236}">
                <a16:creationId xmlns:a16="http://schemas.microsoft.com/office/drawing/2014/main" id="{80131C21-7CB8-4A0C-B474-DF22524F4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334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2" name="Rectangle 72">
            <a:extLst>
              <a:ext uri="{FF2B5EF4-FFF2-40B4-BE49-F238E27FC236}">
                <a16:creationId xmlns:a16="http://schemas.microsoft.com/office/drawing/2014/main" id="{943A541B-35D2-40C5-AE09-A28BCDEE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3" name="Text Box 73">
            <a:extLst>
              <a:ext uri="{FF2B5EF4-FFF2-40B4-BE49-F238E27FC236}">
                <a16:creationId xmlns:a16="http://schemas.microsoft.com/office/drawing/2014/main" id="{B30B81C7-518B-4AEB-84B6-BD295221E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334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4" name="Rectangle 77">
            <a:extLst>
              <a:ext uri="{FF2B5EF4-FFF2-40B4-BE49-F238E27FC236}">
                <a16:creationId xmlns:a16="http://schemas.microsoft.com/office/drawing/2014/main" id="{BCD82787-D6ED-4D61-BB6A-10D89361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5" name="Rectangle 78">
            <a:extLst>
              <a:ext uri="{FF2B5EF4-FFF2-40B4-BE49-F238E27FC236}">
                <a16:creationId xmlns:a16="http://schemas.microsoft.com/office/drawing/2014/main" id="{62CEAF15-C2EB-4136-B0D6-3BFD1CEE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6" name="Rectangle 79">
            <a:extLst>
              <a:ext uri="{FF2B5EF4-FFF2-40B4-BE49-F238E27FC236}">
                <a16:creationId xmlns:a16="http://schemas.microsoft.com/office/drawing/2014/main" id="{7BE39E46-86EF-4D4C-86AA-E83570CE8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7" name="Line 80">
            <a:extLst>
              <a:ext uri="{FF2B5EF4-FFF2-40B4-BE49-F238E27FC236}">
                <a16:creationId xmlns:a16="http://schemas.microsoft.com/office/drawing/2014/main" id="{3CDFF04E-C3DD-4646-937A-10BC9AD1B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8" name="Rectangle 81">
            <a:extLst>
              <a:ext uri="{FF2B5EF4-FFF2-40B4-BE49-F238E27FC236}">
                <a16:creationId xmlns:a16="http://schemas.microsoft.com/office/drawing/2014/main" id="{93B66A99-A790-4A8A-A6AA-A1E6F067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334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09" name="Line 82">
            <a:extLst>
              <a:ext uri="{FF2B5EF4-FFF2-40B4-BE49-F238E27FC236}">
                <a16:creationId xmlns:a16="http://schemas.microsoft.com/office/drawing/2014/main" id="{86F5F136-DD80-4C4C-8531-F16E8FFDDD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876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10" name="Text Box 83">
            <a:extLst>
              <a:ext uri="{FF2B5EF4-FFF2-40B4-BE49-F238E27FC236}">
                <a16:creationId xmlns:a16="http://schemas.microsoft.com/office/drawing/2014/main" id="{CD894A7C-5A01-48EC-B181-93AAE4EF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2565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6211" name="Rectangle 84">
            <a:extLst>
              <a:ext uri="{FF2B5EF4-FFF2-40B4-BE49-F238E27FC236}">
                <a16:creationId xmlns:a16="http://schemas.microsoft.com/office/drawing/2014/main" id="{EA6B42CC-45B1-411D-9D27-1C7709C88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56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12" name="Line 85">
            <a:extLst>
              <a:ext uri="{FF2B5EF4-FFF2-40B4-BE49-F238E27FC236}">
                <a16:creationId xmlns:a16="http://schemas.microsoft.com/office/drawing/2014/main" id="{116295A0-BADF-4858-9FFC-E8903852A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27940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13" name="Text Box 86">
            <a:extLst>
              <a:ext uri="{FF2B5EF4-FFF2-40B4-BE49-F238E27FC236}">
                <a16:creationId xmlns:a16="http://schemas.microsoft.com/office/drawing/2014/main" id="{C2B5926A-8313-4969-A874-72A7B42DF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2292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6214" name="Rectangle 87">
            <a:extLst>
              <a:ext uri="{FF2B5EF4-FFF2-40B4-BE49-F238E27FC236}">
                <a16:creationId xmlns:a16="http://schemas.microsoft.com/office/drawing/2014/main" id="{47AEA3FB-8B75-4D65-B565-7B1A97B9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52292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15" name="Line 88">
            <a:extLst>
              <a:ext uri="{FF2B5EF4-FFF2-40B4-BE49-F238E27FC236}">
                <a16:creationId xmlns:a16="http://schemas.microsoft.com/office/drawing/2014/main" id="{3AF0D2F7-D8B6-4F52-B7C2-62688F64F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5457825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6216" name="Straight Connector 76">
            <a:extLst>
              <a:ext uri="{FF2B5EF4-FFF2-40B4-BE49-F238E27FC236}">
                <a16:creationId xmlns:a16="http://schemas.microsoft.com/office/drawing/2014/main" id="{6997D737-C61E-4D9B-93B3-B3BED8F954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2588" y="2205038"/>
            <a:ext cx="4318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7" name="Straight Connector 78">
            <a:extLst>
              <a:ext uri="{FF2B5EF4-FFF2-40B4-BE49-F238E27FC236}">
                <a16:creationId xmlns:a16="http://schemas.microsoft.com/office/drawing/2014/main" id="{CD6E516D-876F-4F04-8507-B62F273AA8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2205038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8" name="Straight Connector 80">
            <a:extLst>
              <a:ext uri="{FF2B5EF4-FFF2-40B4-BE49-F238E27FC236}">
                <a16:creationId xmlns:a16="http://schemas.microsoft.com/office/drawing/2014/main" id="{97BE681F-32C2-4491-997D-1190876F50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9925" y="2420938"/>
            <a:ext cx="2889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9" name="Straight Connector 82">
            <a:extLst>
              <a:ext uri="{FF2B5EF4-FFF2-40B4-BE49-F238E27FC236}">
                <a16:creationId xmlns:a16="http://schemas.microsoft.com/office/drawing/2014/main" id="{BE126FF5-410D-4D04-A1C0-248CC23E52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96188" y="4868863"/>
            <a:ext cx="4318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20" name="Straight Connector 83">
            <a:extLst>
              <a:ext uri="{FF2B5EF4-FFF2-40B4-BE49-F238E27FC236}">
                <a16:creationId xmlns:a16="http://schemas.microsoft.com/office/drawing/2014/main" id="{0E1AABE6-72F3-407E-B7DE-E490CE03D4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7988" y="4868863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21" name="Straight Connector 84">
            <a:extLst>
              <a:ext uri="{FF2B5EF4-FFF2-40B4-BE49-F238E27FC236}">
                <a16:creationId xmlns:a16="http://schemas.microsoft.com/office/drawing/2014/main" id="{08073AF3-CEFA-4930-BB53-52B06B63AC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85113" y="5084763"/>
            <a:ext cx="287337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60832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7DAB964-6609-4E22-BF50-0785BAD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544C1486-F3EA-4352-9487-E28CB84B127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A88B5A54-40BF-44CF-9403-F97AC23C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6" name="Text Box 1028">
            <a:extLst>
              <a:ext uri="{FF2B5EF4-FFF2-40B4-BE49-F238E27FC236}">
                <a16:creationId xmlns:a16="http://schemas.microsoft.com/office/drawing/2014/main" id="{28A14592-FD98-41C0-B5D5-0CD93713D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76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count</a:t>
            </a:r>
          </a:p>
        </p:txBody>
      </p:sp>
      <p:sp>
        <p:nvSpPr>
          <p:cNvPr id="8197" name="Text Box 1029">
            <a:extLst>
              <a:ext uri="{FF2B5EF4-FFF2-40B4-BE49-F238E27FC236}">
                <a16:creationId xmlns:a16="http://schemas.microsoft.com/office/drawing/2014/main" id="{C46851A1-07A1-4B35-90EE-6B39D26E9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8198" name="Text Box 1030">
            <a:extLst>
              <a:ext uri="{FF2B5EF4-FFF2-40B4-BE49-F238E27FC236}">
                <a16:creationId xmlns:a16="http://schemas.microsoft.com/office/drawing/2014/main" id="{51049176-0F9B-4B21-AA9B-60338B37C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top</a:t>
            </a:r>
          </a:p>
        </p:txBody>
      </p:sp>
      <p:sp>
        <p:nvSpPr>
          <p:cNvPr id="8199" name="Rectangle 1031">
            <a:extLst>
              <a:ext uri="{FF2B5EF4-FFF2-40B4-BE49-F238E27FC236}">
                <a16:creationId xmlns:a16="http://schemas.microsoft.com/office/drawing/2014/main" id="{F93DA750-FAFC-41DB-A06A-61B6EC87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81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0" name="Rectangle 1032">
            <a:extLst>
              <a:ext uri="{FF2B5EF4-FFF2-40B4-BE49-F238E27FC236}">
                <a16:creationId xmlns:a16="http://schemas.microsoft.com/office/drawing/2014/main" id="{327DF57E-B565-4890-8155-1E2CE6A4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28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1" name="Line 1033">
            <a:extLst>
              <a:ext uri="{FF2B5EF4-FFF2-40B4-BE49-F238E27FC236}">
                <a16:creationId xmlns:a16="http://schemas.microsoft.com/office/drawing/2014/main" id="{5F5E47C4-FBC1-484E-BF0A-EEC50C1C5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2" name="Rectangle 1034">
            <a:extLst>
              <a:ext uri="{FF2B5EF4-FFF2-40B4-BE49-F238E27FC236}">
                <a16:creationId xmlns:a16="http://schemas.microsoft.com/office/drawing/2014/main" id="{05DC3FBB-F4A6-49B6-97A6-0AAB9941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3" name="Rectangle 1035">
            <a:extLst>
              <a:ext uri="{FF2B5EF4-FFF2-40B4-BE49-F238E27FC236}">
                <a16:creationId xmlns:a16="http://schemas.microsoft.com/office/drawing/2014/main" id="{EB324500-ADF0-43DE-8585-8908E4770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4" name="Rectangle 1036">
            <a:extLst>
              <a:ext uri="{FF2B5EF4-FFF2-40B4-BE49-F238E27FC236}">
                <a16:creationId xmlns:a16="http://schemas.microsoft.com/office/drawing/2014/main" id="{A1625560-CF39-4022-97F4-239BF384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5" name="Rectangle 1037">
            <a:extLst>
              <a:ext uri="{FF2B5EF4-FFF2-40B4-BE49-F238E27FC236}">
                <a16:creationId xmlns:a16="http://schemas.microsoft.com/office/drawing/2014/main" id="{6629DB17-4D11-4888-AEB9-AD905E4E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6" name="Line 1038">
            <a:extLst>
              <a:ext uri="{FF2B5EF4-FFF2-40B4-BE49-F238E27FC236}">
                <a16:creationId xmlns:a16="http://schemas.microsoft.com/office/drawing/2014/main" id="{78076748-89BD-4472-B489-434D734D5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7" name="Line 1039">
            <a:extLst>
              <a:ext uri="{FF2B5EF4-FFF2-40B4-BE49-F238E27FC236}">
                <a16:creationId xmlns:a16="http://schemas.microsoft.com/office/drawing/2014/main" id="{1E2BFAAC-4327-43CD-8B81-088FEAA13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8" name="Rectangle 1040">
            <a:extLst>
              <a:ext uri="{FF2B5EF4-FFF2-40B4-BE49-F238E27FC236}">
                <a16:creationId xmlns:a16="http://schemas.microsoft.com/office/drawing/2014/main" id="{875541B0-D053-47AF-83AB-DA7D3CC3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9" name="Rectangle 1041">
            <a:extLst>
              <a:ext uri="{FF2B5EF4-FFF2-40B4-BE49-F238E27FC236}">
                <a16:creationId xmlns:a16="http://schemas.microsoft.com/office/drawing/2014/main" id="{98493464-8C36-42E5-BEC5-3506B3B5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0" name="Line 1042">
            <a:extLst>
              <a:ext uri="{FF2B5EF4-FFF2-40B4-BE49-F238E27FC236}">
                <a16:creationId xmlns:a16="http://schemas.microsoft.com/office/drawing/2014/main" id="{BE676479-C733-4C29-A5A0-2854BE4EE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1" name="Rectangle 1043">
            <a:extLst>
              <a:ext uri="{FF2B5EF4-FFF2-40B4-BE49-F238E27FC236}">
                <a16:creationId xmlns:a16="http://schemas.microsoft.com/office/drawing/2014/main" id="{7221FA7B-262C-4F35-98FF-BA70D984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2" name="Rectangle 1044">
            <a:extLst>
              <a:ext uri="{FF2B5EF4-FFF2-40B4-BE49-F238E27FC236}">
                <a16:creationId xmlns:a16="http://schemas.microsoft.com/office/drawing/2014/main" id="{31A842F0-B54B-45AB-95BA-815B6BDC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3" name="Line 1045">
            <a:extLst>
              <a:ext uri="{FF2B5EF4-FFF2-40B4-BE49-F238E27FC236}">
                <a16:creationId xmlns:a16="http://schemas.microsoft.com/office/drawing/2014/main" id="{B9419C98-483F-4D25-91AD-93357DD594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209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4" name="Line 1046">
            <a:extLst>
              <a:ext uri="{FF2B5EF4-FFF2-40B4-BE49-F238E27FC236}">
                <a16:creationId xmlns:a16="http://schemas.microsoft.com/office/drawing/2014/main" id="{F967AF98-818B-4D53-91D3-D2AFE2276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5" name="Line 1047">
            <a:extLst>
              <a:ext uri="{FF2B5EF4-FFF2-40B4-BE49-F238E27FC236}">
                <a16:creationId xmlns:a16="http://schemas.microsoft.com/office/drawing/2014/main" id="{25C6F40C-53CA-4DE2-B0D7-F94201DD8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6" name="Line 1048">
            <a:extLst>
              <a:ext uri="{FF2B5EF4-FFF2-40B4-BE49-F238E27FC236}">
                <a16:creationId xmlns:a16="http://schemas.microsoft.com/office/drawing/2014/main" id="{C8C17758-F2DC-49B6-9A78-5FBBEC388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7" name="Rectangle 1049">
            <a:extLst>
              <a:ext uri="{FF2B5EF4-FFF2-40B4-BE49-F238E27FC236}">
                <a16:creationId xmlns:a16="http://schemas.microsoft.com/office/drawing/2014/main" id="{9F00B0FF-CB91-44F4-B431-AA100D93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8" name="Rectangle 1050">
            <a:extLst>
              <a:ext uri="{FF2B5EF4-FFF2-40B4-BE49-F238E27FC236}">
                <a16:creationId xmlns:a16="http://schemas.microsoft.com/office/drawing/2014/main" id="{2AB45D48-11DE-44F5-9DFF-FA702195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667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9" name="Rectangle 1051">
            <a:extLst>
              <a:ext uri="{FF2B5EF4-FFF2-40B4-BE49-F238E27FC236}">
                <a16:creationId xmlns:a16="http://schemas.microsoft.com/office/drawing/2014/main" id="{8110C8B3-86FE-4A90-BB47-B967500A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20" name="Rectangle 1052">
            <a:extLst>
              <a:ext uri="{FF2B5EF4-FFF2-40B4-BE49-F238E27FC236}">
                <a16:creationId xmlns:a16="http://schemas.microsoft.com/office/drawing/2014/main" id="{3FAA3F65-FE84-404C-8CCF-C633D732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21" name="Text Box 1053">
            <a:extLst>
              <a:ext uri="{FF2B5EF4-FFF2-40B4-BE49-F238E27FC236}">
                <a16:creationId xmlns:a16="http://schemas.microsoft.com/office/drawing/2014/main" id="{17B6B293-36B9-4706-970D-FA516CED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67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22" name="Text Box 1056">
            <a:extLst>
              <a:ext uri="{FF2B5EF4-FFF2-40B4-BE49-F238E27FC236}">
                <a16:creationId xmlns:a16="http://schemas.microsoft.com/office/drawing/2014/main" id="{257CD506-514A-4F67-B32A-A7357560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43000"/>
            <a:ext cx="32766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After popping an element</a:t>
            </a:r>
          </a:p>
        </p:txBody>
      </p:sp>
      <p:sp>
        <p:nvSpPr>
          <p:cNvPr id="8223" name="Text Box 1057">
            <a:extLst>
              <a:ext uri="{FF2B5EF4-FFF2-40B4-BE49-F238E27FC236}">
                <a16:creationId xmlns:a16="http://schemas.microsoft.com/office/drawing/2014/main" id="{45D0C25A-6D82-4C12-80F9-D1BB1E89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41910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After popping another element</a:t>
            </a:r>
          </a:p>
        </p:txBody>
      </p:sp>
      <p:sp>
        <p:nvSpPr>
          <p:cNvPr id="8224" name="Rectangle 1058">
            <a:extLst>
              <a:ext uri="{FF2B5EF4-FFF2-40B4-BE49-F238E27FC236}">
                <a16:creationId xmlns:a16="http://schemas.microsoft.com/office/drawing/2014/main" id="{C8AFAE0B-285D-4E37-8C55-4BD1493B9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25" name="Text Box 1059">
            <a:extLst>
              <a:ext uri="{FF2B5EF4-FFF2-40B4-BE49-F238E27FC236}">
                <a16:creationId xmlns:a16="http://schemas.microsoft.com/office/drawing/2014/main" id="{8DC04490-1AEF-4C5E-9390-9B7552D78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943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count</a:t>
            </a:r>
          </a:p>
        </p:txBody>
      </p:sp>
      <p:sp>
        <p:nvSpPr>
          <p:cNvPr id="8226" name="Text Box 1060">
            <a:extLst>
              <a:ext uri="{FF2B5EF4-FFF2-40B4-BE49-F238E27FC236}">
                <a16:creationId xmlns:a16="http://schemas.microsoft.com/office/drawing/2014/main" id="{3A4F6C93-12A2-4F52-A90C-E10AAF9EB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227" name="Text Box 1061">
            <a:extLst>
              <a:ext uri="{FF2B5EF4-FFF2-40B4-BE49-F238E27FC236}">
                <a16:creationId xmlns:a16="http://schemas.microsoft.com/office/drawing/2014/main" id="{1FD547C8-8AE4-4150-A17E-CEDB28E04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top</a:t>
            </a:r>
          </a:p>
        </p:txBody>
      </p:sp>
      <p:sp>
        <p:nvSpPr>
          <p:cNvPr id="8228" name="Rectangle 1062">
            <a:extLst>
              <a:ext uri="{FF2B5EF4-FFF2-40B4-BE49-F238E27FC236}">
                <a16:creationId xmlns:a16="http://schemas.microsoft.com/office/drawing/2014/main" id="{8AE327F5-2843-4E13-8EB7-48048C0D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29" name="Rectangle 1063">
            <a:extLst>
              <a:ext uri="{FF2B5EF4-FFF2-40B4-BE49-F238E27FC236}">
                <a16:creationId xmlns:a16="http://schemas.microsoft.com/office/drawing/2014/main" id="{2A543BC8-1AE5-4096-8429-4D9D860B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95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0" name="Line 1064">
            <a:extLst>
              <a:ext uri="{FF2B5EF4-FFF2-40B4-BE49-F238E27FC236}">
                <a16:creationId xmlns:a16="http://schemas.microsoft.com/office/drawing/2014/main" id="{692F8DED-E8B1-4DCA-B09B-B38A3EF1A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1" name="Rectangle 1065">
            <a:extLst>
              <a:ext uri="{FF2B5EF4-FFF2-40B4-BE49-F238E27FC236}">
                <a16:creationId xmlns:a16="http://schemas.microsoft.com/office/drawing/2014/main" id="{66A06E2E-ACE6-4997-AE3B-59D7B25F0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2" name="Rectangle 1066">
            <a:extLst>
              <a:ext uri="{FF2B5EF4-FFF2-40B4-BE49-F238E27FC236}">
                <a16:creationId xmlns:a16="http://schemas.microsoft.com/office/drawing/2014/main" id="{7DC94691-D4A2-4FEE-AD17-34130E30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3" name="Rectangle 1071">
            <a:extLst>
              <a:ext uri="{FF2B5EF4-FFF2-40B4-BE49-F238E27FC236}">
                <a16:creationId xmlns:a16="http://schemas.microsoft.com/office/drawing/2014/main" id="{07C6C483-5C51-417C-A1F8-B3308A711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4" name="Rectangle 1072">
            <a:extLst>
              <a:ext uri="{FF2B5EF4-FFF2-40B4-BE49-F238E27FC236}">
                <a16:creationId xmlns:a16="http://schemas.microsoft.com/office/drawing/2014/main" id="{31522918-17C4-4115-9F98-907BEEC9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5" name="Line 1073">
            <a:extLst>
              <a:ext uri="{FF2B5EF4-FFF2-40B4-BE49-F238E27FC236}">
                <a16:creationId xmlns:a16="http://schemas.microsoft.com/office/drawing/2014/main" id="{7FDEE126-772F-4700-AD39-08C39D0B50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6" name="Rectangle 1074">
            <a:extLst>
              <a:ext uri="{FF2B5EF4-FFF2-40B4-BE49-F238E27FC236}">
                <a16:creationId xmlns:a16="http://schemas.microsoft.com/office/drawing/2014/main" id="{9021BEE4-8F32-4E90-A169-91F8D691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7" name="Rectangle 1075">
            <a:extLst>
              <a:ext uri="{FF2B5EF4-FFF2-40B4-BE49-F238E27FC236}">
                <a16:creationId xmlns:a16="http://schemas.microsoft.com/office/drawing/2014/main" id="{13E81312-ED93-49BC-96B6-9DF00224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8" name="Line 1076">
            <a:extLst>
              <a:ext uri="{FF2B5EF4-FFF2-40B4-BE49-F238E27FC236}">
                <a16:creationId xmlns:a16="http://schemas.microsoft.com/office/drawing/2014/main" id="{6E541491-73CC-475B-829E-3DFE51FFB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876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39" name="Line 1077">
            <a:extLst>
              <a:ext uri="{FF2B5EF4-FFF2-40B4-BE49-F238E27FC236}">
                <a16:creationId xmlns:a16="http://schemas.microsoft.com/office/drawing/2014/main" id="{60C8C47C-832F-4C0B-8DFD-FFE015154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40" name="Line 1078">
            <a:extLst>
              <a:ext uri="{FF2B5EF4-FFF2-40B4-BE49-F238E27FC236}">
                <a16:creationId xmlns:a16="http://schemas.microsoft.com/office/drawing/2014/main" id="{F09C9CD5-E6A2-47A4-B8E0-671E65FBE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41" name="Line 1079">
            <a:extLst>
              <a:ext uri="{FF2B5EF4-FFF2-40B4-BE49-F238E27FC236}">
                <a16:creationId xmlns:a16="http://schemas.microsoft.com/office/drawing/2014/main" id="{D0B79BD3-F9AE-4A37-B10D-B2BCD276C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876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42" name="Rectangle 1081">
            <a:extLst>
              <a:ext uri="{FF2B5EF4-FFF2-40B4-BE49-F238E27FC236}">
                <a16:creationId xmlns:a16="http://schemas.microsoft.com/office/drawing/2014/main" id="{EBD00198-899E-42A8-96C3-56A30807C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43" name="Rectangle 1082">
            <a:extLst>
              <a:ext uri="{FF2B5EF4-FFF2-40B4-BE49-F238E27FC236}">
                <a16:creationId xmlns:a16="http://schemas.microsoft.com/office/drawing/2014/main" id="{8300189D-2650-4E82-87B7-F6EC6ADB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334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44" name="Rectangle 1083">
            <a:extLst>
              <a:ext uri="{FF2B5EF4-FFF2-40B4-BE49-F238E27FC236}">
                <a16:creationId xmlns:a16="http://schemas.microsoft.com/office/drawing/2014/main" id="{BDC2BC03-71E4-4BBE-BF19-AF7B0BC7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45" name="Text Box 1084">
            <a:extLst>
              <a:ext uri="{FF2B5EF4-FFF2-40B4-BE49-F238E27FC236}">
                <a16:creationId xmlns:a16="http://schemas.microsoft.com/office/drawing/2014/main" id="{DAEB3D36-BE03-48C7-BA26-01A2E89D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46" name="Text Box 1095">
            <a:extLst>
              <a:ext uri="{FF2B5EF4-FFF2-40B4-BE49-F238E27FC236}">
                <a16:creationId xmlns:a16="http://schemas.microsoft.com/office/drawing/2014/main" id="{052D4974-8811-4586-806E-20330F03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2565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8247" name="Rectangle 1096">
            <a:extLst>
              <a:ext uri="{FF2B5EF4-FFF2-40B4-BE49-F238E27FC236}">
                <a16:creationId xmlns:a16="http://schemas.microsoft.com/office/drawing/2014/main" id="{CFC584EA-7CFA-4D34-B56F-1F7CE033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56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48" name="Line 1097">
            <a:extLst>
              <a:ext uri="{FF2B5EF4-FFF2-40B4-BE49-F238E27FC236}">
                <a16:creationId xmlns:a16="http://schemas.microsoft.com/office/drawing/2014/main" id="{39C93B7C-7C71-498F-B401-644DE08A9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27940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49" name="Text Box 1098">
            <a:extLst>
              <a:ext uri="{FF2B5EF4-FFF2-40B4-BE49-F238E27FC236}">
                <a16:creationId xmlns:a16="http://schemas.microsoft.com/office/drawing/2014/main" id="{DBD22177-B43B-41E4-9509-3F2F79D2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1577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8250" name="Rectangle 1099">
            <a:extLst>
              <a:ext uri="{FF2B5EF4-FFF2-40B4-BE49-F238E27FC236}">
                <a16:creationId xmlns:a16="http://schemas.microsoft.com/office/drawing/2014/main" id="{A9063F23-18EA-49A7-A230-2CDAEA76A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51577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51" name="Line 1100">
            <a:extLst>
              <a:ext uri="{FF2B5EF4-FFF2-40B4-BE49-F238E27FC236}">
                <a16:creationId xmlns:a16="http://schemas.microsoft.com/office/drawing/2014/main" id="{D3C962A0-1ED7-410F-9287-180825E67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5386388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52" name="Rectangle 1101">
            <a:extLst>
              <a:ext uri="{FF2B5EF4-FFF2-40B4-BE49-F238E27FC236}">
                <a16:creationId xmlns:a16="http://schemas.microsoft.com/office/drawing/2014/main" id="{EC79C145-FC3A-44B1-8A4C-ECCCA9CF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63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Linked Implementation of a Stack</a:t>
            </a:r>
            <a:endParaRPr kumimoji="0" lang="en-CA" altLang="en-US" sz="36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253" name="Straight Connector 64">
            <a:extLst>
              <a:ext uri="{FF2B5EF4-FFF2-40B4-BE49-F238E27FC236}">
                <a16:creationId xmlns:a16="http://schemas.microsoft.com/office/drawing/2014/main" id="{410CB7C6-0237-4319-BE6E-63C8F4ABAA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2588" y="2205038"/>
            <a:ext cx="4318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4" name="Straight Connector 65">
            <a:extLst>
              <a:ext uri="{FF2B5EF4-FFF2-40B4-BE49-F238E27FC236}">
                <a16:creationId xmlns:a16="http://schemas.microsoft.com/office/drawing/2014/main" id="{3549A180-C4BD-4315-BD43-592C2F7E1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2205038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5" name="Straight Connector 66">
            <a:extLst>
              <a:ext uri="{FF2B5EF4-FFF2-40B4-BE49-F238E27FC236}">
                <a16:creationId xmlns:a16="http://schemas.microsoft.com/office/drawing/2014/main" id="{BDDF2766-909A-4CE5-91D2-4400522775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9925" y="2420938"/>
            <a:ext cx="2889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6" name="Straight Connector 67">
            <a:extLst>
              <a:ext uri="{FF2B5EF4-FFF2-40B4-BE49-F238E27FC236}">
                <a16:creationId xmlns:a16="http://schemas.microsoft.com/office/drawing/2014/main" id="{1E4CA2D4-B76F-43ED-9799-530A51C0B2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0425" y="4941888"/>
            <a:ext cx="4318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7" name="Straight Connector 68">
            <a:extLst>
              <a:ext uri="{FF2B5EF4-FFF2-40B4-BE49-F238E27FC236}">
                <a16:creationId xmlns:a16="http://schemas.microsoft.com/office/drawing/2014/main" id="{8BFF426D-E73B-4EC6-8FA2-222E93B7A9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2225" y="4941888"/>
            <a:ext cx="0" cy="2159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8" name="Straight Connector 69">
            <a:extLst>
              <a:ext uri="{FF2B5EF4-FFF2-40B4-BE49-F238E27FC236}">
                <a16:creationId xmlns:a16="http://schemas.microsoft.com/office/drawing/2014/main" id="{F194485A-3E2D-4C4F-BB81-3248816D4F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27763" y="5157788"/>
            <a:ext cx="288925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01894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158F150E-E06A-4F37-A076-36786A15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47979166-0C16-40C0-B2E5-50510F4FC6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0C18EC-9F72-4450-810F-5DD00C2AA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solidFill>
                  <a:schemeClr val="hlink"/>
                </a:solidFill>
              </a:rPr>
              <a:t>LinkedStack</a:t>
            </a:r>
            <a:r>
              <a:rPr lang="en-US" altLang="en-US"/>
              <a:t> Class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50A7692-0E36-4F91-B99C-4232EBA06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7544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Note that this class is called “</a:t>
            </a:r>
            <a:r>
              <a:rPr lang="en-US" altLang="en-US" sz="2400" dirty="0">
                <a:solidFill>
                  <a:schemeClr val="accent2"/>
                </a:solidFill>
              </a:rPr>
              <a:t>LinkedStack.java</a:t>
            </a:r>
            <a:r>
              <a:rPr lang="en-US" altLang="en-US" sz="2400" dirty="0"/>
              <a:t>” only to differentiate it s from the array implementation “</a:t>
            </a:r>
            <a:r>
              <a:rPr lang="en-US" altLang="en-US" sz="2400" dirty="0">
                <a:solidFill>
                  <a:schemeClr val="accent2"/>
                </a:solidFill>
              </a:rPr>
              <a:t>ArrayStack.java</a:t>
            </a:r>
            <a:r>
              <a:rPr lang="en-US" altLang="en-US" sz="2400" dirty="0"/>
              <a:t>”</a:t>
            </a:r>
          </a:p>
          <a:p>
            <a:pPr eaLnBrk="1" hangingPunct="1"/>
            <a:r>
              <a:rPr lang="en-US" altLang="en-US" sz="2400" dirty="0"/>
              <a:t>The nodes in the linked list are represented by the </a:t>
            </a:r>
            <a:r>
              <a:rPr lang="en-US" altLang="en-US" sz="2400" dirty="0" err="1">
                <a:solidFill>
                  <a:schemeClr val="accent2"/>
                </a:solidFill>
              </a:rPr>
              <a:t>LinearNode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class.</a:t>
            </a:r>
          </a:p>
          <a:p>
            <a:pPr eaLnBrk="1" hangingPunct="1"/>
            <a:r>
              <a:rPr lang="en-US" altLang="en-US" sz="2400" dirty="0"/>
              <a:t>The attributes (instance variables) are:</a:t>
            </a:r>
          </a:p>
          <a:p>
            <a:pPr lvl="1" eaLnBrk="1" hangingPunct="1"/>
            <a:r>
              <a:rPr lang="en-US" altLang="en-US" sz="2400" b="1" dirty="0">
                <a:solidFill>
                  <a:schemeClr val="hlink"/>
                </a:solidFill>
              </a:rPr>
              <a:t>top</a:t>
            </a:r>
            <a:r>
              <a:rPr lang="en-US" altLang="en-US" sz="2400" dirty="0">
                <a:latin typeface="Courier New" panose="02070309020205020404" pitchFamily="49" charset="0"/>
              </a:rPr>
              <a:t>: </a:t>
            </a:r>
            <a:r>
              <a:rPr lang="en-US" altLang="en-US" sz="2400" dirty="0"/>
              <a:t>a reference to the first node (i.e. a reference to  the linked list)</a:t>
            </a:r>
          </a:p>
          <a:p>
            <a:pPr lvl="2" eaLnBrk="1" hangingPunct="1"/>
            <a:r>
              <a:rPr lang="en-US" altLang="en-US" sz="2400" dirty="0"/>
              <a:t>So it is of type </a:t>
            </a:r>
            <a:r>
              <a:rPr lang="en-US" altLang="en-US" sz="2400" dirty="0" err="1">
                <a:solidFill>
                  <a:schemeClr val="accent2"/>
                </a:solidFill>
              </a:rPr>
              <a:t>LinearNode</a:t>
            </a:r>
            <a:r>
              <a:rPr lang="en-US" altLang="en-US" sz="2400" dirty="0">
                <a:solidFill>
                  <a:schemeClr val="accent2"/>
                </a:solidFill>
              </a:rPr>
              <a:t>&lt;T&gt;</a:t>
            </a:r>
          </a:p>
          <a:p>
            <a:pPr lvl="1" eaLnBrk="1" hangingPunct="1"/>
            <a:r>
              <a:rPr lang="en-US" altLang="en-US" sz="2400" b="1" dirty="0">
                <a:solidFill>
                  <a:schemeClr val="hlink"/>
                </a:solidFill>
              </a:rPr>
              <a:t>count</a:t>
            </a:r>
            <a:r>
              <a:rPr lang="en-US" altLang="en-US" sz="2400" dirty="0">
                <a:latin typeface="Courier New" panose="02070309020205020404" pitchFamily="49" charset="0"/>
              </a:rPr>
              <a:t>: </a:t>
            </a:r>
            <a:r>
              <a:rPr lang="en-US" altLang="en-US" sz="2400" dirty="0">
                <a:latin typeface="Arial Unicode MS" pitchFamily="34" charset="-128"/>
              </a:rPr>
              <a:t>a count of the current number of</a:t>
            </a:r>
            <a:r>
              <a:rPr lang="en-US" altLang="en-US" sz="2400" dirty="0"/>
              <a:t> data items in the stack</a:t>
            </a:r>
          </a:p>
        </p:txBody>
      </p:sp>
    </p:spTree>
    <p:extLst>
      <p:ext uri="{BB962C8B-B14F-4D97-AF65-F5344CB8AC3E}">
        <p14:creationId xmlns:p14="http://schemas.microsoft.com/office/powerpoint/2010/main" val="590433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0BD5B97-22A0-44E0-B0BD-B89F322C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5132628D-DDC6-4B44-A065-4C49B9344BF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39DCE06F-8BA7-4ACE-924D-6A44E836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3535362"/>
          </a:xfr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//  Creates an empty stack.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//-----------------------------------------------------------------</a:t>
            </a:r>
            <a:r>
              <a:rPr lang="en-US" altLang="en-US" sz="2400" b="1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public LinkedStack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	top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	count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}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A0656A02-7AE2-4EEC-9EC1-65E89F104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357563"/>
            <a:ext cx="3111500" cy="177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LinkedStack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constructor</a:t>
            </a:r>
          </a:p>
        </p:txBody>
      </p:sp>
    </p:spTree>
    <p:extLst>
      <p:ext uri="{BB962C8B-B14F-4D97-AF65-F5344CB8AC3E}">
        <p14:creationId xmlns:p14="http://schemas.microsoft.com/office/powerpoint/2010/main" val="95204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0C22D394-00CA-4F12-94F2-30E9042E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31323295-57AD-407B-ACBE-14C797945DC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9D4743F-01E2-438E-8922-D8A1F11EB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View of a Stack</a:t>
            </a:r>
          </a:p>
        </p:txBody>
      </p:sp>
      <p:sp>
        <p:nvSpPr>
          <p:cNvPr id="5124" name="Oval 3">
            <a:extLst>
              <a:ext uri="{FF2B5EF4-FFF2-40B4-BE49-F238E27FC236}">
                <a16:creationId xmlns:a16="http://schemas.microsoft.com/office/drawing/2014/main" id="{5DD27AE2-4622-4A83-9548-50E35047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5" name="Oval 4">
            <a:extLst>
              <a:ext uri="{FF2B5EF4-FFF2-40B4-BE49-F238E27FC236}">
                <a16:creationId xmlns:a16="http://schemas.microsoft.com/office/drawing/2014/main" id="{DB31428D-F5FF-431E-B6D4-D53FF48D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6" name="Oval 5">
            <a:extLst>
              <a:ext uri="{FF2B5EF4-FFF2-40B4-BE49-F238E27FC236}">
                <a16:creationId xmlns:a16="http://schemas.microsoft.com/office/drawing/2014/main" id="{BC4ED735-3482-42B7-A17B-E919394D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7" name="Oval 6">
            <a:extLst>
              <a:ext uri="{FF2B5EF4-FFF2-40B4-BE49-F238E27FC236}">
                <a16:creationId xmlns:a16="http://schemas.microsoft.com/office/drawing/2014/main" id="{41128EC8-B365-4D6A-9593-3A875F17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8" name="Oval 7">
            <a:extLst>
              <a:ext uri="{FF2B5EF4-FFF2-40B4-BE49-F238E27FC236}">
                <a16:creationId xmlns:a16="http://schemas.microsoft.com/office/drawing/2014/main" id="{0C1A8774-2C00-4933-B429-E3B7316B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9" name="Oval 8">
            <a:extLst>
              <a:ext uri="{FF2B5EF4-FFF2-40B4-BE49-F238E27FC236}">
                <a16:creationId xmlns:a16="http://schemas.microsoft.com/office/drawing/2014/main" id="{307B60C4-929B-4BC9-B76E-373C52658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30" name="Oval 9">
            <a:extLst>
              <a:ext uri="{FF2B5EF4-FFF2-40B4-BE49-F238E27FC236}">
                <a16:creationId xmlns:a16="http://schemas.microsoft.com/office/drawing/2014/main" id="{EAB69A71-995F-40F3-91AB-47A8104B2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31" name="Oval 10">
            <a:extLst>
              <a:ext uri="{FF2B5EF4-FFF2-40B4-BE49-F238E27FC236}">
                <a16:creationId xmlns:a16="http://schemas.microsoft.com/office/drawing/2014/main" id="{AF0E61E3-119A-4160-A592-2DE81628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32" name="Oval 11">
            <a:extLst>
              <a:ext uri="{FF2B5EF4-FFF2-40B4-BE49-F238E27FC236}">
                <a16:creationId xmlns:a16="http://schemas.microsoft.com/office/drawing/2014/main" id="{0BEF5F1B-5E13-42FD-96BB-EBE3FC44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54F8D31B-E7C8-4AF9-8F1B-AE66C351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413375"/>
            <a:ext cx="1654175" cy="831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bottom of stack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F383EF41-AD7D-4E72-A328-D4C9C5610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184400"/>
            <a:ext cx="2090738" cy="8302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new top of stack</a:t>
            </a:r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D3D99BBC-D0EA-4A85-9535-1177CC28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25" y="285115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5136" name="Line 16">
            <a:extLst>
              <a:ext uri="{FF2B5EF4-FFF2-40B4-BE49-F238E27FC236}">
                <a16:creationId xmlns:a16="http://schemas.microsoft.com/office/drawing/2014/main" id="{7A4EAD13-4CA8-4E0E-93F5-CEC812876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5137" name="Text Box 19">
            <a:extLst>
              <a:ext uri="{FF2B5EF4-FFF2-40B4-BE49-F238E27FC236}">
                <a16:creationId xmlns:a16="http://schemas.microsoft.com/office/drawing/2014/main" id="{4BF145C0-19E8-4335-B8DF-74D813762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338263"/>
            <a:ext cx="4813300" cy="5238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Adding an element (</a:t>
            </a:r>
            <a:r>
              <a:rPr lang="en-US" altLang="en-US" sz="2800">
                <a:solidFill>
                  <a:srgbClr val="FF0000"/>
                </a:solidFill>
              </a:rPr>
              <a:t>Push</a:t>
            </a:r>
            <a:r>
              <a:rPr lang="en-US" altLang="en-US" sz="2800"/>
              <a:t>)</a:t>
            </a:r>
          </a:p>
        </p:txBody>
      </p:sp>
      <p:sp>
        <p:nvSpPr>
          <p:cNvPr id="5138" name="Oval 40">
            <a:extLst>
              <a:ext uri="{FF2B5EF4-FFF2-40B4-BE49-F238E27FC236}">
                <a16:creationId xmlns:a16="http://schemas.microsoft.com/office/drawing/2014/main" id="{9CD671AD-49B9-4513-A97D-A335C94B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593975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45D48-5564-4E58-B2CA-D34641C5892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67161" y="2781300"/>
            <a:ext cx="28575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C36A8F-B64C-4BF7-9B72-AC59BD459599}"/>
              </a:ext>
            </a:extLst>
          </p:cNvPr>
          <p:cNvCxnSpPr/>
          <p:nvPr/>
        </p:nvCxnSpPr>
        <p:spPr bwMode="auto">
          <a:xfrm>
            <a:off x="2195513" y="6165850"/>
            <a:ext cx="25209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6FA8B6-9916-4E5E-9AAB-E09C66881801}"/>
              </a:ext>
            </a:extLst>
          </p:cNvPr>
          <p:cNvCxnSpPr>
            <a:cxnSpLocks/>
          </p:cNvCxnSpPr>
          <p:nvPr/>
        </p:nvCxnSpPr>
        <p:spPr bwMode="auto">
          <a:xfrm>
            <a:off x="4716463" y="2819400"/>
            <a:ext cx="0" cy="3346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79294F51-8249-49EE-8554-F05404A2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307C0AF0-ACD1-4FC5-BA06-8E70393CBB7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167192B-D14C-4119-8739-DF7A6EF54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836613"/>
            <a:ext cx="7162800" cy="411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//-----------------------------------------------------------------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  Adds the specified element to the top of the stack.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//-----------------------------------------------------------------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public void push (T element)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LinearNode&lt;T&gt; temp = new LinearNode&lt;T&gt; (element);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temp.setNext(top);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top = temp;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count++;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B61346D9-C96E-44AF-A68C-1587F7B8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0"/>
            <a:ext cx="7162800" cy="495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Where in the linked list is  the element added?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7A475D9A-6C77-485D-B49C-B8A6E484A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357563"/>
            <a:ext cx="28956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push( )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79382071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97C2F75F-25A8-4CB1-B65C-DF6F48B7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F3F2325B-5778-41D1-B365-F233D93299A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41975780-475C-40DD-95FE-167E791E7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"/>
            <a:ext cx="7543800" cy="5257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//-----------------------------------------------------------------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  Removes the element at the top of the stack and returns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  a reference to it. Throws an EmptyCollectionException if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  the stack is empty.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//-----------------------------------------------------------------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public T pop( ) throws EmptyCollectionException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if (isEmpty( ))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throw new EmptyCollectionException(“Stack”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T result = top.getElement(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top = top.getNext(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count--;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return result;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12292" name="Text Box 1028">
            <a:extLst>
              <a:ext uri="{FF2B5EF4-FFF2-40B4-BE49-F238E27FC236}">
                <a16:creationId xmlns:a16="http://schemas.microsoft.com/office/drawing/2014/main" id="{936020D1-D3F9-4061-90A3-F9F52C9B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7543800" cy="495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where in the linked list is the element removed?</a:t>
            </a:r>
          </a:p>
        </p:txBody>
      </p:sp>
      <p:sp>
        <p:nvSpPr>
          <p:cNvPr id="12293" name="Text Box 1030">
            <a:extLst>
              <a:ext uri="{FF2B5EF4-FFF2-40B4-BE49-F238E27FC236}">
                <a16:creationId xmlns:a16="http://schemas.microsoft.com/office/drawing/2014/main" id="{6677CAC1-5ADA-4715-BA34-16B8CEDD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28956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pop( )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427947079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0E7BAF27-56F4-430C-923D-DDD246F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0E23CAE1-076C-40E5-B294-AED57CBE06F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03F7BD63-1D9C-40F7-8E29-7986C53A5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Other Operations</a:t>
            </a:r>
          </a:p>
        </p:txBody>
      </p:sp>
      <p:sp>
        <p:nvSpPr>
          <p:cNvPr id="13316" name="Rectangle 1027">
            <a:extLst>
              <a:ext uri="{FF2B5EF4-FFF2-40B4-BE49-F238E27FC236}">
                <a16:creationId xmlns:a16="http://schemas.microsoft.com/office/drawing/2014/main" id="{FBD1C9C6-80F3-41C8-9F64-613C2458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543800" cy="4008438"/>
          </a:xfrm>
        </p:spPr>
        <p:txBody>
          <a:bodyPr/>
          <a:lstStyle/>
          <a:p>
            <a:pPr eaLnBrk="1" hangingPunct="1"/>
            <a:r>
              <a:rPr lang="en-US" altLang="en-US"/>
              <a:t>Write the code for the methods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peek</a:t>
            </a: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isEmpty</a:t>
            </a: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size</a:t>
            </a: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toString</a:t>
            </a:r>
          </a:p>
        </p:txBody>
      </p:sp>
    </p:spTree>
    <p:extLst>
      <p:ext uri="{BB962C8B-B14F-4D97-AF65-F5344CB8AC3E}">
        <p14:creationId xmlns:p14="http://schemas.microsoft.com/office/powerpoint/2010/main" val="426597396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D573364B-FB34-4FB9-A94C-60E70813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84497FA6-B5CE-471C-B271-AF5A2DF573E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3569EF5-3F5E-465B-85EF-C6E0D8986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6CC77EB-E52F-4F9C-BDF7-860296162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Can the stack be empty?</a:t>
            </a:r>
            <a:endParaRPr lang="en-US" altLang="en-US" dirty="0"/>
          </a:p>
          <a:p>
            <a:pPr eaLnBrk="1" hangingPunct="1"/>
            <a:r>
              <a:rPr lang="en-US" altLang="en-US" dirty="0"/>
              <a:t>Can the stack be full</a:t>
            </a:r>
            <a:r>
              <a:rPr lang="en-US" altLang="en-US" dirty="0" smtClean="0"/>
              <a:t>?</a:t>
            </a:r>
          </a:p>
          <a:p>
            <a:pPr eaLnBrk="1" hangingPunct="1"/>
            <a:r>
              <a:rPr lang="en-CA" altLang="en-US" dirty="0" smtClean="0"/>
              <a:t>How does this linked list implementation compare to the array implementation?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5789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01AB2BF8-E62B-4A9A-B9E3-D53FF950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531485F-C162-45B5-B115-42D3C1CE84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88067" name="Rectangle 1026">
            <a:extLst>
              <a:ext uri="{FF2B5EF4-FFF2-40B4-BE49-F238E27FC236}">
                <a16:creationId xmlns:a16="http://schemas.microsoft.com/office/drawing/2014/main" id="{EF984B9F-C0CD-43C2-80B2-ED9C78414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Uses of Stacks in Computing</a:t>
            </a:r>
          </a:p>
        </p:txBody>
      </p:sp>
      <p:sp>
        <p:nvSpPr>
          <p:cNvPr id="64516" name="Rectangle 1027">
            <a:extLst>
              <a:ext uri="{FF2B5EF4-FFF2-40B4-BE49-F238E27FC236}">
                <a16:creationId xmlns:a16="http://schemas.microsoft.com/office/drawing/2014/main" id="{84295A45-911D-4266-8048-2EAD0F6EC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b="1" i="1" dirty="0"/>
              <a:t>Stacks are fundamental structures in Computer Science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200" b="1" i="1" dirty="0"/>
          </a:p>
          <a:p>
            <a:pPr eaLnBrk="1" hangingPunct="1">
              <a:defRPr/>
            </a:pPr>
            <a:r>
              <a:rPr lang="en-US" altLang="en-US" b="1" i="1" dirty="0"/>
              <a:t>Execution stack (runtime or call stack)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Used by runtime system when methods are invoked</a:t>
            </a:r>
          </a:p>
          <a:p>
            <a:pPr lvl="1" eaLnBrk="1" hangingPunct="1">
              <a:defRPr/>
            </a:pPr>
            <a:r>
              <a:rPr lang="en-US" altLang="en-US" dirty="0"/>
              <a:t>Holds “activation records” (or “frames” or “call frames”) containing local variables, parameters, return address, etc.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01AB2BF8-E62B-4A9A-B9E3-D53FF950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531485F-C162-45B5-B115-42D3C1CE84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88067" name="Rectangle 1026">
            <a:extLst>
              <a:ext uri="{FF2B5EF4-FFF2-40B4-BE49-F238E27FC236}">
                <a16:creationId xmlns:a16="http://schemas.microsoft.com/office/drawing/2014/main" id="{EF984B9F-C0CD-43C2-80B2-ED9C78414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Execution Stack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5AD66-23FC-4210-8F88-E0548EE67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4462264" cy="472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public static void main (String[] </a:t>
            </a:r>
            <a:r>
              <a:rPr lang="en-CA" sz="2000" dirty="0" err="1"/>
              <a:t>args</a:t>
            </a:r>
            <a:r>
              <a:rPr lang="en-CA" sz="2000" dirty="0"/>
              <a:t>) {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method1();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}</a:t>
            </a:r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2000" dirty="0"/>
              <a:t>private void method1() {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method2(x);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}</a:t>
            </a:r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2000" dirty="0"/>
              <a:t>private void method2(int x) {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ECB060-48F1-4A21-A38D-DB23422115B3}"/>
              </a:ext>
            </a:extLst>
          </p:cNvPr>
          <p:cNvCxnSpPr/>
          <p:nvPr/>
        </p:nvCxnSpPr>
        <p:spPr bwMode="auto">
          <a:xfrm>
            <a:off x="827584" y="1844824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D1B495-2B45-4A0D-B49B-4B0FC46D7D9A}"/>
              </a:ext>
            </a:extLst>
          </p:cNvPr>
          <p:cNvCxnSpPr/>
          <p:nvPr/>
        </p:nvCxnSpPr>
        <p:spPr bwMode="auto">
          <a:xfrm>
            <a:off x="827584" y="2060848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9B6F66-F124-46B3-8A83-953C753AC8E9}"/>
              </a:ext>
            </a:extLst>
          </p:cNvPr>
          <p:cNvCxnSpPr/>
          <p:nvPr/>
        </p:nvCxnSpPr>
        <p:spPr bwMode="auto">
          <a:xfrm>
            <a:off x="827584" y="2564904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BF53A4-A3F2-4FF7-9576-37DEAB9BE90D}"/>
              </a:ext>
            </a:extLst>
          </p:cNvPr>
          <p:cNvCxnSpPr/>
          <p:nvPr/>
        </p:nvCxnSpPr>
        <p:spPr bwMode="auto">
          <a:xfrm>
            <a:off x="827584" y="2780928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26F197-6738-43C6-AB8C-E954BFA5516F}"/>
              </a:ext>
            </a:extLst>
          </p:cNvPr>
          <p:cNvCxnSpPr/>
          <p:nvPr/>
        </p:nvCxnSpPr>
        <p:spPr bwMode="auto">
          <a:xfrm>
            <a:off x="827584" y="3861048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B0612B-3D8C-4759-9073-D39C17E54812}"/>
              </a:ext>
            </a:extLst>
          </p:cNvPr>
          <p:cNvCxnSpPr/>
          <p:nvPr/>
        </p:nvCxnSpPr>
        <p:spPr bwMode="auto">
          <a:xfrm>
            <a:off x="827584" y="4077072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CC5077-39D6-4E64-933E-8FE0F634338C}"/>
              </a:ext>
            </a:extLst>
          </p:cNvPr>
          <p:cNvCxnSpPr/>
          <p:nvPr/>
        </p:nvCxnSpPr>
        <p:spPr bwMode="auto">
          <a:xfrm>
            <a:off x="827584" y="4509120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613ED9-8E9E-4A8B-A09F-81F381FA18A3}"/>
              </a:ext>
            </a:extLst>
          </p:cNvPr>
          <p:cNvCxnSpPr/>
          <p:nvPr/>
        </p:nvCxnSpPr>
        <p:spPr bwMode="auto">
          <a:xfrm>
            <a:off x="827584" y="4725144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149CA9-BB6F-4AAF-8E17-0F9BF46DE157}"/>
              </a:ext>
            </a:extLst>
          </p:cNvPr>
          <p:cNvCxnSpPr/>
          <p:nvPr/>
        </p:nvCxnSpPr>
        <p:spPr bwMode="auto">
          <a:xfrm>
            <a:off x="827584" y="5805264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83F955-FBF8-4A31-B688-4A66845CC0A6}"/>
              </a:ext>
            </a:extLst>
          </p:cNvPr>
          <p:cNvCxnSpPr/>
          <p:nvPr/>
        </p:nvCxnSpPr>
        <p:spPr bwMode="auto">
          <a:xfrm>
            <a:off x="827584" y="6021288"/>
            <a:ext cx="1296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BE7E2-5C55-4E23-9806-D35EE5B108E2}"/>
              </a:ext>
            </a:extLst>
          </p:cNvPr>
          <p:cNvCxnSpPr/>
          <p:nvPr/>
        </p:nvCxnSpPr>
        <p:spPr bwMode="auto">
          <a:xfrm>
            <a:off x="5724128" y="1988840"/>
            <a:ext cx="0" cy="4032448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98FF7-AC30-4B84-84E1-25B8E54A1CD4}"/>
              </a:ext>
            </a:extLst>
          </p:cNvPr>
          <p:cNvCxnSpPr/>
          <p:nvPr/>
        </p:nvCxnSpPr>
        <p:spPr bwMode="auto">
          <a:xfrm>
            <a:off x="5724128" y="6021288"/>
            <a:ext cx="19442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874A-EC0D-479F-89B2-8D217324D16E}"/>
              </a:ext>
            </a:extLst>
          </p:cNvPr>
          <p:cNvCxnSpPr/>
          <p:nvPr/>
        </p:nvCxnSpPr>
        <p:spPr bwMode="auto">
          <a:xfrm>
            <a:off x="7668344" y="1988840"/>
            <a:ext cx="0" cy="4032448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10B277-0548-409C-B8C1-B42DFA388CC2}"/>
              </a:ext>
            </a:extLst>
          </p:cNvPr>
          <p:cNvSpPr txBox="1"/>
          <p:nvPr/>
        </p:nvSpPr>
        <p:spPr>
          <a:xfrm>
            <a:off x="5717410" y="6248399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Execution stack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AEBCEA-21BA-4B76-9B79-BDCF665C62B2}"/>
              </a:ext>
            </a:extLst>
          </p:cNvPr>
          <p:cNvCxnSpPr/>
          <p:nvPr/>
        </p:nvCxnSpPr>
        <p:spPr bwMode="auto">
          <a:xfrm>
            <a:off x="5724128" y="5229200"/>
            <a:ext cx="19442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82387F-779C-4102-A6BA-BE2706A0116D}"/>
              </a:ext>
            </a:extLst>
          </p:cNvPr>
          <p:cNvCxnSpPr/>
          <p:nvPr/>
        </p:nvCxnSpPr>
        <p:spPr bwMode="auto">
          <a:xfrm>
            <a:off x="5724128" y="4508039"/>
            <a:ext cx="19442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3BC1DD-E319-468E-A162-23AD22915091}"/>
              </a:ext>
            </a:extLst>
          </p:cNvPr>
          <p:cNvCxnSpPr/>
          <p:nvPr/>
        </p:nvCxnSpPr>
        <p:spPr bwMode="auto">
          <a:xfrm>
            <a:off x="5717410" y="3733800"/>
            <a:ext cx="19442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D6B24AC-70BC-424A-A2A4-666103450708}"/>
              </a:ext>
            </a:extLst>
          </p:cNvPr>
          <p:cNvSpPr/>
          <p:nvPr/>
        </p:nvSpPr>
        <p:spPr bwMode="auto">
          <a:xfrm>
            <a:off x="7712140" y="5230030"/>
            <a:ext cx="114157" cy="792088"/>
          </a:xfrm>
          <a:prstGeom prst="rightBrac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EB58EE5-E2AC-4561-B402-C1B1CB0933FD}"/>
              </a:ext>
            </a:extLst>
          </p:cNvPr>
          <p:cNvSpPr/>
          <p:nvPr/>
        </p:nvSpPr>
        <p:spPr bwMode="auto">
          <a:xfrm>
            <a:off x="7740352" y="4508039"/>
            <a:ext cx="57734" cy="710984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9E255D0-44E6-4B1A-9E3D-C0CDA5D510EA}"/>
              </a:ext>
            </a:extLst>
          </p:cNvPr>
          <p:cNvSpPr/>
          <p:nvPr/>
        </p:nvSpPr>
        <p:spPr bwMode="auto">
          <a:xfrm>
            <a:off x="7704396" y="3715950"/>
            <a:ext cx="114157" cy="792088"/>
          </a:xfrm>
          <a:prstGeom prst="rightBrac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747D2-F6B8-4A6A-AFE0-93E42D34FD1E}"/>
              </a:ext>
            </a:extLst>
          </p:cNvPr>
          <p:cNvSpPr txBox="1"/>
          <p:nvPr/>
        </p:nvSpPr>
        <p:spPr>
          <a:xfrm>
            <a:off x="7872661" y="5265013"/>
            <a:ext cx="1176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accent2"/>
                </a:solidFill>
              </a:rPr>
              <a:t>Activation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record for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main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0423D-1B05-4795-8473-7C8A69AFB9CA}"/>
              </a:ext>
            </a:extLst>
          </p:cNvPr>
          <p:cNvSpPr txBox="1"/>
          <p:nvPr/>
        </p:nvSpPr>
        <p:spPr>
          <a:xfrm>
            <a:off x="7870092" y="4454400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Activation </a:t>
            </a:r>
          </a:p>
          <a:p>
            <a:r>
              <a:rPr lang="en-CA" sz="1600" dirty="0"/>
              <a:t>record for</a:t>
            </a:r>
          </a:p>
          <a:p>
            <a:r>
              <a:rPr lang="en-CA" sz="1600" dirty="0"/>
              <a:t>method1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B69C2-D7F8-45C9-BC22-58C922EDA1AA}"/>
              </a:ext>
            </a:extLst>
          </p:cNvPr>
          <p:cNvSpPr txBox="1"/>
          <p:nvPr/>
        </p:nvSpPr>
        <p:spPr>
          <a:xfrm>
            <a:off x="7909367" y="3677041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Activation </a:t>
            </a:r>
          </a:p>
          <a:p>
            <a:r>
              <a:rPr lang="en-CA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record for</a:t>
            </a:r>
          </a:p>
          <a:p>
            <a:r>
              <a:rPr lang="en-CA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method2</a:t>
            </a:r>
          </a:p>
        </p:txBody>
      </p:sp>
    </p:spTree>
    <p:extLst>
      <p:ext uri="{BB962C8B-B14F-4D97-AF65-F5344CB8AC3E}">
        <p14:creationId xmlns:p14="http://schemas.microsoft.com/office/powerpoint/2010/main" val="3533919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F5D663AF-DF00-42FB-95ED-14D3220B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6404D4AC-153D-440F-A4DB-2EDD2E90F44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5B6B74E-7678-46C7-8D05-A2B4696B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Uses of Stacks in Computing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AFEBC3F-7EDD-4BCB-8E4F-1E1CD656C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3038"/>
            <a:ext cx="8001000" cy="4652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Useful for any kind of problem involving</a:t>
            </a:r>
          </a:p>
          <a:p>
            <a:pPr eaLnBrk="1" hangingPunct="1">
              <a:buFontTx/>
              <a:buNone/>
            </a:pPr>
            <a:r>
              <a:rPr lang="en-US" altLang="en-US" b="1" i="1">
                <a:solidFill>
                  <a:schemeClr val="hlink"/>
                </a:solidFill>
              </a:rPr>
              <a:t>LIFO</a:t>
            </a:r>
            <a:r>
              <a:rPr lang="en-US" altLang="en-US"/>
              <a:t> data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Backtracking</a:t>
            </a:r>
            <a:r>
              <a:rPr lang="en-US" altLang="en-US"/>
              <a:t>: in solving a maze or finding a path in a map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5E54D0C6-D874-4FE7-AC85-CBC9D9D6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A40124B4-1EE5-4399-A3E0-3441F62C96C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86019" name="Rectangle 1026">
            <a:extLst>
              <a:ext uri="{FF2B5EF4-FFF2-40B4-BE49-F238E27FC236}">
                <a16:creationId xmlns:a16="http://schemas.microsoft.com/office/drawing/2014/main" id="{FF6BF612-6AA3-4082-9FA3-C6C549D37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Uses of Stacks in Computing</a:t>
            </a:r>
          </a:p>
        </p:txBody>
      </p:sp>
      <p:sp>
        <p:nvSpPr>
          <p:cNvPr id="86020" name="Rectangle 1027">
            <a:extLst>
              <a:ext uri="{FF2B5EF4-FFF2-40B4-BE49-F238E27FC236}">
                <a16:creationId xmlns:a16="http://schemas.microsoft.com/office/drawing/2014/main" id="{97AED995-EA70-472B-905F-BDC5562D4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41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accent2"/>
                </a:solidFill>
              </a:rPr>
              <a:t>Word processors or editors</a:t>
            </a:r>
            <a:endParaRPr lang="en-US" altLang="en-US"/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en-US" sz="3200"/>
              <a:t>To check expressions or strings of text for matching parentheses / brackets</a:t>
            </a:r>
            <a:br>
              <a:rPr lang="en-US" altLang="en-US" sz="3200"/>
            </a:br>
            <a:r>
              <a:rPr lang="en-US" altLang="en-US" sz="3200"/>
              <a:t>e.g. </a:t>
            </a:r>
            <a:r>
              <a:rPr lang="en-US" altLang="en-US" sz="3200">
                <a:solidFill>
                  <a:schemeClr val="tx2"/>
                </a:solidFill>
              </a:rPr>
              <a:t>if (a == b) { </a:t>
            </a:r>
          </a:p>
          <a:p>
            <a:pPr marL="1828800" lvl="4" indent="0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altLang="en-US" sz="3200">
                <a:solidFill>
                  <a:schemeClr val="tx2"/>
                </a:solidFill>
              </a:rPr>
              <a:t>	c = ((d + e) – f) * (d + e);</a:t>
            </a:r>
          </a:p>
          <a:p>
            <a:pPr marL="1828800" lvl="4" indent="0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altLang="en-US" sz="3200">
                <a:solidFill>
                  <a:schemeClr val="tx2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>
                <a:solidFill>
                  <a:schemeClr val="bg1"/>
                </a:solidFill>
              </a:rPr>
              <a:t>To implement </a:t>
            </a:r>
            <a:r>
              <a:rPr lang="en-US" altLang="en-US" sz="3200" i="1">
                <a:solidFill>
                  <a:schemeClr val="bg1"/>
                </a:solidFill>
              </a:rPr>
              <a:t>undo</a:t>
            </a:r>
            <a:r>
              <a:rPr lang="en-US" altLang="en-US" sz="3200">
                <a:solidFill>
                  <a:schemeClr val="bg1"/>
                </a:solidFill>
              </a:rPr>
              <a:t>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3200">
                <a:solidFill>
                  <a:schemeClr val="bg1"/>
                </a:solidFill>
              </a:rPr>
              <a:t>Keeps track of the most recent operations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02836641-CA44-4002-84BA-B91A7430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BEFE115-4239-45F8-9495-CC10C48EFB4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87043" name="Rectangle 1026">
            <a:extLst>
              <a:ext uri="{FF2B5EF4-FFF2-40B4-BE49-F238E27FC236}">
                <a16:creationId xmlns:a16="http://schemas.microsoft.com/office/drawing/2014/main" id="{E4224226-1BD9-45B1-9374-DAE8C9640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Uses of Stacks in Computing</a:t>
            </a:r>
          </a:p>
        </p:txBody>
      </p:sp>
      <p:sp>
        <p:nvSpPr>
          <p:cNvPr id="66564" name="Rectangle 1027">
            <a:extLst>
              <a:ext uri="{FF2B5EF4-FFF2-40B4-BE49-F238E27FC236}">
                <a16:creationId xmlns:a16="http://schemas.microsoft.com/office/drawing/2014/main" id="{CA482D44-3688-4A20-9075-0186B843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b="1" i="1" dirty="0">
                <a:solidFill>
                  <a:schemeClr val="accent2"/>
                </a:solidFill>
              </a:rPr>
              <a:t>Word processors or editors</a:t>
            </a:r>
            <a:endParaRPr lang="en-US" altLang="en-US" dirty="0"/>
          </a:p>
          <a:p>
            <a:pPr marL="457200" lvl="1" indent="0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3200" dirty="0"/>
              <a:t>To implement </a:t>
            </a:r>
            <a:r>
              <a:rPr lang="en-US" altLang="en-US" sz="3200" i="1" dirty="0">
                <a:solidFill>
                  <a:srgbClr val="C00000"/>
                </a:solidFill>
              </a:rPr>
              <a:t>undo</a:t>
            </a:r>
            <a:r>
              <a:rPr lang="en-US" altLang="en-US" sz="3200" dirty="0"/>
              <a:t> operations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3200" dirty="0"/>
              <a:t>Keeps track of the most recent </a:t>
            </a:r>
            <a:r>
              <a:rPr lang="en-US" altLang="en-US" sz="3200" dirty="0" smtClean="0"/>
              <a:t>operations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2C60E66F-509B-4B9E-BB23-ACA7D732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84523CB1-28FE-4C24-8BB5-55A9C10C1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F76CE42-BBA9-4677-8E6D-3BD1462AB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Using a Stack: Postfix Expressions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A5E30E5-0323-4078-B0ED-A02FEF239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43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Normally, we write expressions using </a:t>
            </a:r>
            <a:r>
              <a:rPr lang="en-US" altLang="en-US" b="1" i="1">
                <a:solidFill>
                  <a:schemeClr val="hlink"/>
                </a:solidFill>
              </a:rPr>
              <a:t>infix notation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Operators are between operands: </a:t>
            </a:r>
            <a:r>
              <a:rPr lang="en-US" altLang="en-US" sz="2400"/>
              <a:t>3 + 4 * 2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Parentheses force precedence: </a:t>
            </a:r>
            <a:r>
              <a:rPr lang="en-US" altLang="en-US" sz="2400"/>
              <a:t>(3 + 4) * 2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a </a:t>
            </a:r>
            <a:r>
              <a:rPr lang="en-US" altLang="en-US" b="1" i="1">
                <a:solidFill>
                  <a:schemeClr val="hlink"/>
                </a:solidFill>
              </a:rPr>
              <a:t>postfix expression</a:t>
            </a:r>
            <a:r>
              <a:rPr lang="en-US" altLang="en-US"/>
              <a:t>, the operator comes </a:t>
            </a:r>
            <a:r>
              <a:rPr lang="en-US" altLang="en-US" b="1" i="1">
                <a:solidFill>
                  <a:schemeClr val="accent2"/>
                </a:solidFill>
              </a:rPr>
              <a:t>after</a:t>
            </a:r>
            <a:r>
              <a:rPr lang="en-US" altLang="en-US"/>
              <a:t> its two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Examples above would be written as: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3  4  2  * +</a:t>
            </a:r>
            <a:endParaRPr lang="en-US" altLang="en-US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3  4  +  2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0873018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F3C6A9CC-8646-4164-A044-FB371FE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A402937C-F7C3-4EB8-B9DE-935CF7BDE19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58D9B8E-2F0E-48A7-BDF6-DB56FFDA8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View of a Stack</a:t>
            </a:r>
          </a:p>
        </p:txBody>
      </p:sp>
      <p:sp>
        <p:nvSpPr>
          <p:cNvPr id="6148" name="Text Box 19">
            <a:extLst>
              <a:ext uri="{FF2B5EF4-FFF2-40B4-BE49-F238E27FC236}">
                <a16:creationId xmlns:a16="http://schemas.microsoft.com/office/drawing/2014/main" id="{B4146232-EBEF-48E6-BE1B-085FCDD05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22388"/>
            <a:ext cx="5099050" cy="52228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Removing an element (</a:t>
            </a:r>
            <a:r>
              <a:rPr lang="en-US" altLang="en-US" sz="2800">
                <a:solidFill>
                  <a:srgbClr val="FF0000"/>
                </a:solidFill>
              </a:rPr>
              <a:t>Pop</a:t>
            </a:r>
            <a:r>
              <a:rPr lang="en-US" altLang="en-US" sz="2800"/>
              <a:t>)</a:t>
            </a:r>
          </a:p>
        </p:txBody>
      </p:sp>
      <p:sp>
        <p:nvSpPr>
          <p:cNvPr id="6149" name="Oval 20">
            <a:extLst>
              <a:ext uri="{FF2B5EF4-FFF2-40B4-BE49-F238E27FC236}">
                <a16:creationId xmlns:a16="http://schemas.microsoft.com/office/drawing/2014/main" id="{2FA573BE-29F1-414A-8B10-1C7A44C2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0" name="Oval 21">
            <a:extLst>
              <a:ext uri="{FF2B5EF4-FFF2-40B4-BE49-F238E27FC236}">
                <a16:creationId xmlns:a16="http://schemas.microsoft.com/office/drawing/2014/main" id="{38466B0B-0B91-413A-B8BB-04E6CF1A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1" name="Oval 22">
            <a:extLst>
              <a:ext uri="{FF2B5EF4-FFF2-40B4-BE49-F238E27FC236}">
                <a16:creationId xmlns:a16="http://schemas.microsoft.com/office/drawing/2014/main" id="{18E54735-4227-45EC-BA80-4C866016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2" name="Oval 23">
            <a:extLst>
              <a:ext uri="{FF2B5EF4-FFF2-40B4-BE49-F238E27FC236}">
                <a16:creationId xmlns:a16="http://schemas.microsoft.com/office/drawing/2014/main" id="{5B192722-F46A-44D3-9564-FB40B047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3" name="Oval 24">
            <a:extLst>
              <a:ext uri="{FF2B5EF4-FFF2-40B4-BE49-F238E27FC236}">
                <a16:creationId xmlns:a16="http://schemas.microsoft.com/office/drawing/2014/main" id="{D1D4BAF0-D085-4315-8CDB-9AE7CF3A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4" name="Oval 25">
            <a:extLst>
              <a:ext uri="{FF2B5EF4-FFF2-40B4-BE49-F238E27FC236}">
                <a16:creationId xmlns:a16="http://schemas.microsoft.com/office/drawing/2014/main" id="{756771EC-1BAB-4E1B-B12D-81A687EE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5" name="Oval 26">
            <a:extLst>
              <a:ext uri="{FF2B5EF4-FFF2-40B4-BE49-F238E27FC236}">
                <a16:creationId xmlns:a16="http://schemas.microsoft.com/office/drawing/2014/main" id="{34281051-4D93-4A58-BB14-073D431B7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6" name="Oval 27">
            <a:extLst>
              <a:ext uri="{FF2B5EF4-FFF2-40B4-BE49-F238E27FC236}">
                <a16:creationId xmlns:a16="http://schemas.microsoft.com/office/drawing/2014/main" id="{02F67CA9-8F61-45B8-8359-DF8EA5AC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7" name="Oval 28">
            <a:extLst>
              <a:ext uri="{FF2B5EF4-FFF2-40B4-BE49-F238E27FC236}">
                <a16:creationId xmlns:a16="http://schemas.microsoft.com/office/drawing/2014/main" id="{CDC07CB5-6316-41C6-8F44-A6C97C86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8" name="Text Box 30">
            <a:extLst>
              <a:ext uri="{FF2B5EF4-FFF2-40B4-BE49-F238E27FC236}">
                <a16:creationId xmlns:a16="http://schemas.microsoft.com/office/drawing/2014/main" id="{FD167265-24DC-46AA-8091-804564DBA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3578225"/>
            <a:ext cx="7620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6159" name="Text Box 31">
            <a:extLst>
              <a:ext uri="{FF2B5EF4-FFF2-40B4-BE49-F238E27FC236}">
                <a16:creationId xmlns:a16="http://schemas.microsoft.com/office/drawing/2014/main" id="{48F3B642-AB93-4B48-A741-2904A4724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10668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bottom</a:t>
            </a:r>
          </a:p>
        </p:txBody>
      </p:sp>
      <p:sp>
        <p:nvSpPr>
          <p:cNvPr id="6160" name="Line 32">
            <a:extLst>
              <a:ext uri="{FF2B5EF4-FFF2-40B4-BE49-F238E27FC236}">
                <a16:creationId xmlns:a16="http://schemas.microsoft.com/office/drawing/2014/main" id="{705295B5-59D9-4BB2-9BCF-C3F54D25B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60198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161" name="Line 33">
            <a:extLst>
              <a:ext uri="{FF2B5EF4-FFF2-40B4-BE49-F238E27FC236}">
                <a16:creationId xmlns:a16="http://schemas.microsoft.com/office/drawing/2014/main" id="{6EF55972-8B2D-4119-B2FC-D1A4FEC9F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063" y="3197225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162" name="Oval 45">
            <a:extLst>
              <a:ext uri="{FF2B5EF4-FFF2-40B4-BE49-F238E27FC236}">
                <a16:creationId xmlns:a16="http://schemas.microsoft.com/office/drawing/2014/main" id="{80830F46-3554-451C-A78C-F1D870AB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2192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3" name="Line 51">
            <a:extLst>
              <a:ext uri="{FF2B5EF4-FFF2-40B4-BE49-F238E27FC236}">
                <a16:creationId xmlns:a16="http://schemas.microsoft.com/office/drawing/2014/main" id="{8434F631-62E1-4C0C-9060-5FBD91AE7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1779588"/>
            <a:ext cx="3527425" cy="925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77B03D-DBA1-4517-A26A-66010D5AA5A3}"/>
              </a:ext>
            </a:extLst>
          </p:cNvPr>
          <p:cNvCxnSpPr/>
          <p:nvPr/>
        </p:nvCxnSpPr>
        <p:spPr bwMode="auto">
          <a:xfrm>
            <a:off x="1331913" y="2708275"/>
            <a:ext cx="0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B9A1A6-CEB5-492E-9342-56371CC7DF45}"/>
              </a:ext>
            </a:extLst>
          </p:cNvPr>
          <p:cNvCxnSpPr/>
          <p:nvPr/>
        </p:nvCxnSpPr>
        <p:spPr bwMode="auto">
          <a:xfrm>
            <a:off x="1331913" y="6092825"/>
            <a:ext cx="2592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33CA2D-E1AB-49FA-A878-309D5A2A183E}"/>
              </a:ext>
            </a:extLst>
          </p:cNvPr>
          <p:cNvCxnSpPr/>
          <p:nvPr/>
        </p:nvCxnSpPr>
        <p:spPr bwMode="auto">
          <a:xfrm>
            <a:off x="3924300" y="2708275"/>
            <a:ext cx="0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6DEB3A4B-09DF-4D3C-93C4-50C04DF4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F3F4598-6887-4B28-8C5B-A3BE46C08C5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46F8FB0-70B6-4CA9-9BF7-16A19286F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Evaluating Postfix Expressions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408B3F2-B349-4E2E-8B9F-411CC4B4B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>
                <a:solidFill>
                  <a:schemeClr val="accent2"/>
                </a:solidFill>
              </a:rPr>
              <a:t>Algorithm to evaluate a postfix expression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Scan from left to right, determining if the next token is an operator or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it is an operand, push it on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it is an operator, pop the stack twice to get the two operands, perform the operation, and push the result back onto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Try the algorithm on our examples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At the end, there will be one value in the stack – what is it?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7D38AEC5-E589-4DAA-BAF4-936EAA0E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B4C1B25D-2A20-4CA8-93CC-3F096404F46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CE77752-6B10-4312-B339-76E9B71CF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Stack to Evaluate a Postfix Expression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73513F26-4666-4FEA-95D3-94E3C1B5B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24000"/>
            <a:ext cx="4114800" cy="10429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Evaluation of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7   4   -3   *   1   5   +   /   *</a:t>
            </a:r>
            <a:endParaRPr lang="en-US" altLang="en-US" sz="2400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5E7C5116-C524-4828-A415-775B9340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83DC8EBE-F5B0-435D-AC10-2EC3EC5E6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19" name="Rectangle 9">
            <a:extLst>
              <a:ext uri="{FF2B5EF4-FFF2-40B4-BE49-F238E27FC236}">
                <a16:creationId xmlns:a16="http://schemas.microsoft.com/office/drawing/2014/main" id="{9DD296ED-57F8-4CEE-A070-15969334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0" name="Text Box 10">
            <a:extLst>
              <a:ext uri="{FF2B5EF4-FFF2-40B4-BE49-F238E27FC236}">
                <a16:creationId xmlns:a16="http://schemas.microsoft.com/office/drawing/2014/main" id="{0A7854C9-CC94-4A32-AD5C-57A9884F7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90121" name="Rectangle 11">
            <a:extLst>
              <a:ext uri="{FF2B5EF4-FFF2-40B4-BE49-F238E27FC236}">
                <a16:creationId xmlns:a16="http://schemas.microsoft.com/office/drawing/2014/main" id="{D0B5D519-1E93-42DD-B962-C85E27AC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0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2" name="Text Box 12">
            <a:extLst>
              <a:ext uri="{FF2B5EF4-FFF2-40B4-BE49-F238E27FC236}">
                <a16:creationId xmlns:a16="http://schemas.microsoft.com/office/drawing/2014/main" id="{04B084D5-8B6C-4DE5-967F-A77F419FB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-3</a:t>
            </a:r>
          </a:p>
        </p:txBody>
      </p:sp>
      <p:sp>
        <p:nvSpPr>
          <p:cNvPr id="90123" name="Text Box 15">
            <a:extLst>
              <a:ext uri="{FF2B5EF4-FFF2-40B4-BE49-F238E27FC236}">
                <a16:creationId xmlns:a16="http://schemas.microsoft.com/office/drawing/2014/main" id="{C9383C92-AC9D-4552-962D-D532FFE56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24" name="Rectangle 16">
            <a:extLst>
              <a:ext uri="{FF2B5EF4-FFF2-40B4-BE49-F238E27FC236}">
                <a16:creationId xmlns:a16="http://schemas.microsoft.com/office/drawing/2014/main" id="{2D190828-B986-4BB4-9EC5-0136C0D1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5" name="Text Box 17">
            <a:extLst>
              <a:ext uri="{FF2B5EF4-FFF2-40B4-BE49-F238E27FC236}">
                <a16:creationId xmlns:a16="http://schemas.microsoft.com/office/drawing/2014/main" id="{47CFFE31-A2C8-482E-A6C6-3F83028F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26" name="Rectangle 18">
            <a:extLst>
              <a:ext uri="{FF2B5EF4-FFF2-40B4-BE49-F238E27FC236}">
                <a16:creationId xmlns:a16="http://schemas.microsoft.com/office/drawing/2014/main" id="{64513F5F-56A1-4F6D-A1AD-FC3A8A16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7" name="Text Box 19">
            <a:extLst>
              <a:ext uri="{FF2B5EF4-FFF2-40B4-BE49-F238E27FC236}">
                <a16:creationId xmlns:a16="http://schemas.microsoft.com/office/drawing/2014/main" id="{AF1E308D-CB67-4097-8083-B664E43A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-12</a:t>
            </a:r>
          </a:p>
        </p:txBody>
      </p:sp>
      <p:sp>
        <p:nvSpPr>
          <p:cNvPr id="90128" name="Rectangle 20">
            <a:extLst>
              <a:ext uri="{FF2B5EF4-FFF2-40B4-BE49-F238E27FC236}">
                <a16:creationId xmlns:a16="http://schemas.microsoft.com/office/drawing/2014/main" id="{EA55C379-1C1F-457D-9BC1-92285948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9" name="Text Box 21">
            <a:extLst>
              <a:ext uri="{FF2B5EF4-FFF2-40B4-BE49-F238E27FC236}">
                <a16:creationId xmlns:a16="http://schemas.microsoft.com/office/drawing/2014/main" id="{459818D7-F5F2-4346-9FD5-70E87DC54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30" name="Rectangle 22">
            <a:extLst>
              <a:ext uri="{FF2B5EF4-FFF2-40B4-BE49-F238E27FC236}">
                <a16:creationId xmlns:a16="http://schemas.microsoft.com/office/drawing/2014/main" id="{DAE42F71-271F-4FF3-813A-8A58C8DE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1" name="Text Box 23">
            <a:extLst>
              <a:ext uri="{FF2B5EF4-FFF2-40B4-BE49-F238E27FC236}">
                <a16:creationId xmlns:a16="http://schemas.microsoft.com/office/drawing/2014/main" id="{4610C7AD-3B1F-4145-939E-5F65C27E1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-12</a:t>
            </a:r>
          </a:p>
        </p:txBody>
      </p:sp>
      <p:sp>
        <p:nvSpPr>
          <p:cNvPr id="90132" name="Rectangle 24">
            <a:extLst>
              <a:ext uri="{FF2B5EF4-FFF2-40B4-BE49-F238E27FC236}">
                <a16:creationId xmlns:a16="http://schemas.microsoft.com/office/drawing/2014/main" id="{A51DD6AE-86E0-4BF8-B3E0-CA995264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3" name="Text Box 25">
            <a:extLst>
              <a:ext uri="{FF2B5EF4-FFF2-40B4-BE49-F238E27FC236}">
                <a16:creationId xmlns:a16="http://schemas.microsoft.com/office/drawing/2014/main" id="{9AE3C15C-0C2B-4205-B964-A175C537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814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0134" name="Rectangle 26">
            <a:extLst>
              <a:ext uri="{FF2B5EF4-FFF2-40B4-BE49-F238E27FC236}">
                <a16:creationId xmlns:a16="http://schemas.microsoft.com/office/drawing/2014/main" id="{35A8FCF1-DA16-4A56-A705-327D7CAD4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5" name="Text Box 27">
            <a:extLst>
              <a:ext uri="{FF2B5EF4-FFF2-40B4-BE49-F238E27FC236}">
                <a16:creationId xmlns:a16="http://schemas.microsoft.com/office/drawing/2014/main" id="{70A182CB-0D58-4C3F-A9D2-C5F4FB0C4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90136" name="Rectangle 32">
            <a:extLst>
              <a:ext uri="{FF2B5EF4-FFF2-40B4-BE49-F238E27FC236}">
                <a16:creationId xmlns:a16="http://schemas.microsoft.com/office/drawing/2014/main" id="{1E585D8F-6125-446B-8EDA-4A97A066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7" name="Text Box 33">
            <a:extLst>
              <a:ext uri="{FF2B5EF4-FFF2-40B4-BE49-F238E27FC236}">
                <a16:creationId xmlns:a16="http://schemas.microsoft.com/office/drawing/2014/main" id="{E2646B33-91B7-47D5-A695-08F33005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38" name="Rectangle 34">
            <a:extLst>
              <a:ext uri="{FF2B5EF4-FFF2-40B4-BE49-F238E27FC236}">
                <a16:creationId xmlns:a16="http://schemas.microsoft.com/office/drawing/2014/main" id="{6AA0ACEC-6AF2-4D03-BCC7-05EFF697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9" name="Text Box 35">
            <a:extLst>
              <a:ext uri="{FF2B5EF4-FFF2-40B4-BE49-F238E27FC236}">
                <a16:creationId xmlns:a16="http://schemas.microsoft.com/office/drawing/2014/main" id="{C58FCAC9-A563-4D5D-BDC1-5A4D70989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-12</a:t>
            </a:r>
          </a:p>
        </p:txBody>
      </p:sp>
      <p:sp>
        <p:nvSpPr>
          <p:cNvPr id="90140" name="Rectangle 36">
            <a:extLst>
              <a:ext uri="{FF2B5EF4-FFF2-40B4-BE49-F238E27FC236}">
                <a16:creationId xmlns:a16="http://schemas.microsoft.com/office/drawing/2014/main" id="{C55B2934-762D-4BAE-8FE5-15B0C367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0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41" name="Text Box 37">
            <a:extLst>
              <a:ext uri="{FF2B5EF4-FFF2-40B4-BE49-F238E27FC236}">
                <a16:creationId xmlns:a16="http://schemas.microsoft.com/office/drawing/2014/main" id="{2A165E80-6FBB-440A-BB8E-8D153AB6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814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90142" name="Rectangle 38">
            <a:extLst>
              <a:ext uri="{FF2B5EF4-FFF2-40B4-BE49-F238E27FC236}">
                <a16:creationId xmlns:a16="http://schemas.microsoft.com/office/drawing/2014/main" id="{3FF65FF3-C892-4459-8E88-AAF1827D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43" name="Text Box 39">
            <a:extLst>
              <a:ext uri="{FF2B5EF4-FFF2-40B4-BE49-F238E27FC236}">
                <a16:creationId xmlns:a16="http://schemas.microsoft.com/office/drawing/2014/main" id="{D9AFE9FF-2001-41A2-A66B-9545D1D72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44" name="Rectangle 40">
            <a:extLst>
              <a:ext uri="{FF2B5EF4-FFF2-40B4-BE49-F238E27FC236}">
                <a16:creationId xmlns:a16="http://schemas.microsoft.com/office/drawing/2014/main" id="{D3964CAB-3D3B-486F-AC12-7E37D638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45" name="Text Box 41">
            <a:extLst>
              <a:ext uri="{FF2B5EF4-FFF2-40B4-BE49-F238E27FC236}">
                <a16:creationId xmlns:a16="http://schemas.microsoft.com/office/drawing/2014/main" id="{42E12608-306B-4DA3-9007-D5205100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-2</a:t>
            </a:r>
          </a:p>
        </p:txBody>
      </p:sp>
      <p:sp>
        <p:nvSpPr>
          <p:cNvPr id="90146" name="Rectangle 46">
            <a:extLst>
              <a:ext uri="{FF2B5EF4-FFF2-40B4-BE49-F238E27FC236}">
                <a16:creationId xmlns:a16="http://schemas.microsoft.com/office/drawing/2014/main" id="{C86D63A3-7DFC-4799-8216-FC3FE548C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47" name="Text Box 47">
            <a:extLst>
              <a:ext uri="{FF2B5EF4-FFF2-40B4-BE49-F238E27FC236}">
                <a16:creationId xmlns:a16="http://schemas.microsoft.com/office/drawing/2014/main" id="{1FB275B1-A4E5-4D1A-89A8-F4682F58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648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-14</a:t>
            </a:r>
          </a:p>
        </p:txBody>
      </p:sp>
      <p:sp>
        <p:nvSpPr>
          <p:cNvPr id="90148" name="Text Box 48">
            <a:extLst>
              <a:ext uri="{FF2B5EF4-FFF2-40B4-BE49-F238E27FC236}">
                <a16:creationId xmlns:a16="http://schemas.microsoft.com/office/drawing/2014/main" id="{CFB880AE-A458-4107-AC73-FD249580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91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49" name="Text Box 49">
            <a:extLst>
              <a:ext uri="{FF2B5EF4-FFF2-40B4-BE49-F238E27FC236}">
                <a16:creationId xmlns:a16="http://schemas.microsoft.com/office/drawing/2014/main" id="{0FF99946-3665-4A85-8A4D-E162F4B6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50" name="Text Box 50">
            <a:extLst>
              <a:ext uri="{FF2B5EF4-FFF2-40B4-BE49-F238E27FC236}">
                <a16:creationId xmlns:a16="http://schemas.microsoft.com/office/drawing/2014/main" id="{26896082-7A91-4FB6-96D3-0CEE7E55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51" name="Text Box 51">
            <a:extLst>
              <a:ext uri="{FF2B5EF4-FFF2-40B4-BE49-F238E27FC236}">
                <a16:creationId xmlns:a16="http://schemas.microsoft.com/office/drawing/2014/main" id="{87E32D31-E922-4262-83A9-315907A80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90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52" name="Text Box 52">
            <a:extLst>
              <a:ext uri="{FF2B5EF4-FFF2-40B4-BE49-F238E27FC236}">
                <a16:creationId xmlns:a16="http://schemas.microsoft.com/office/drawing/2014/main" id="{930869C9-1AF3-47BA-8CCA-BE40C335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53" name="Line 53">
            <a:extLst>
              <a:ext uri="{FF2B5EF4-FFF2-40B4-BE49-F238E27FC236}">
                <a16:creationId xmlns:a16="http://schemas.microsoft.com/office/drawing/2014/main" id="{3AA49D23-5FF5-48A6-ADB3-47A6D87ED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4290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4" name="Line 54">
            <a:extLst>
              <a:ext uri="{FF2B5EF4-FFF2-40B4-BE49-F238E27FC236}">
                <a16:creationId xmlns:a16="http://schemas.microsoft.com/office/drawing/2014/main" id="{4E18BE02-3C46-440E-AD25-C4E520E1E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386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5" name="Line 55">
            <a:extLst>
              <a:ext uri="{FF2B5EF4-FFF2-40B4-BE49-F238E27FC236}">
                <a16:creationId xmlns:a16="http://schemas.microsoft.com/office/drawing/2014/main" id="{A651CDE0-6B59-407F-8A6B-B08566D4F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718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6" name="Line 56">
            <a:extLst>
              <a:ext uri="{FF2B5EF4-FFF2-40B4-BE49-F238E27FC236}">
                <a16:creationId xmlns:a16="http://schemas.microsoft.com/office/drawing/2014/main" id="{922E5A40-E401-4282-BFAF-AF853A9A7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052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7" name="Line 57">
            <a:extLst>
              <a:ext uri="{FF2B5EF4-FFF2-40B4-BE49-F238E27FC236}">
                <a16:creationId xmlns:a16="http://schemas.microsoft.com/office/drawing/2014/main" id="{B8F51CCF-6754-4D20-8A9E-22B710408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386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8" name="Line 58">
            <a:extLst>
              <a:ext uri="{FF2B5EF4-FFF2-40B4-BE49-F238E27FC236}">
                <a16:creationId xmlns:a16="http://schemas.microsoft.com/office/drawing/2014/main" id="{56B3E9C3-4E5F-497F-BCBB-F813A7A67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5720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9" name="Text Box 59">
            <a:extLst>
              <a:ext uri="{FF2B5EF4-FFF2-40B4-BE49-F238E27FC236}">
                <a16:creationId xmlns:a16="http://schemas.microsoft.com/office/drawing/2014/main" id="{58770766-F1D2-43B7-B451-C5E8E3E4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4000"/>
            <a:ext cx="8382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4 * -3</a:t>
            </a:r>
          </a:p>
        </p:txBody>
      </p:sp>
      <p:sp>
        <p:nvSpPr>
          <p:cNvPr id="90160" name="Text Box 60">
            <a:extLst>
              <a:ext uri="{FF2B5EF4-FFF2-40B4-BE49-F238E27FC236}">
                <a16:creationId xmlns:a16="http://schemas.microsoft.com/office/drawing/2014/main" id="{918E33C8-D76D-4C2B-83B6-E8C2AFE5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0"/>
            <a:ext cx="7620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1 + 5</a:t>
            </a:r>
          </a:p>
        </p:txBody>
      </p:sp>
      <p:sp>
        <p:nvSpPr>
          <p:cNvPr id="90161" name="Text Box 61">
            <a:extLst>
              <a:ext uri="{FF2B5EF4-FFF2-40B4-BE49-F238E27FC236}">
                <a16:creationId xmlns:a16="http://schemas.microsoft.com/office/drawing/2014/main" id="{2AA72F06-8BC9-4704-9E8A-7B90D8828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334000"/>
            <a:ext cx="9144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-12 / 6</a:t>
            </a:r>
          </a:p>
        </p:txBody>
      </p:sp>
      <p:sp>
        <p:nvSpPr>
          <p:cNvPr id="90162" name="Text Box 62">
            <a:extLst>
              <a:ext uri="{FF2B5EF4-FFF2-40B4-BE49-F238E27FC236}">
                <a16:creationId xmlns:a16="http://schemas.microsoft.com/office/drawing/2014/main" id="{CE16D745-86F7-4D2A-A089-4ED4578B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334000"/>
            <a:ext cx="9144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7 * -2</a:t>
            </a:r>
          </a:p>
        </p:txBody>
      </p:sp>
      <p:sp>
        <p:nvSpPr>
          <p:cNvPr id="90163" name="Freeform 64">
            <a:extLst>
              <a:ext uri="{FF2B5EF4-FFF2-40B4-BE49-F238E27FC236}">
                <a16:creationId xmlns:a16="http://schemas.microsoft.com/office/drawing/2014/main" id="{E8614985-CEFE-45AC-87F5-D7EEAC3246D6}"/>
              </a:ext>
            </a:extLst>
          </p:cNvPr>
          <p:cNvSpPr>
            <a:spLocks/>
          </p:cNvSpPr>
          <p:nvPr/>
        </p:nvSpPr>
        <p:spPr bwMode="auto">
          <a:xfrm>
            <a:off x="1663700" y="4419600"/>
            <a:ext cx="622300" cy="914400"/>
          </a:xfrm>
          <a:custGeom>
            <a:avLst/>
            <a:gdLst>
              <a:gd name="T0" fmla="*/ 2147483646 w 392"/>
              <a:gd name="T1" fmla="*/ 2147483646 h 576"/>
              <a:gd name="T2" fmla="*/ 2147483646 w 392"/>
              <a:gd name="T3" fmla="*/ 2147483646 h 576"/>
              <a:gd name="T4" fmla="*/ 2147483646 w 392"/>
              <a:gd name="T5" fmla="*/ 0 h 576"/>
              <a:gd name="T6" fmla="*/ 0 60000 65536"/>
              <a:gd name="T7" fmla="*/ 0 60000 65536"/>
              <a:gd name="T8" fmla="*/ 0 60000 65536"/>
              <a:gd name="T9" fmla="*/ 0 w 392"/>
              <a:gd name="T10" fmla="*/ 0 h 576"/>
              <a:gd name="T11" fmla="*/ 392 w 3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576">
                <a:moveTo>
                  <a:pt x="56" y="576"/>
                </a:moveTo>
                <a:cubicBezTo>
                  <a:pt x="28" y="408"/>
                  <a:pt x="0" y="240"/>
                  <a:pt x="56" y="144"/>
                </a:cubicBezTo>
                <a:cubicBezTo>
                  <a:pt x="112" y="48"/>
                  <a:pt x="252" y="24"/>
                  <a:pt x="392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64" name="Freeform 65">
            <a:extLst>
              <a:ext uri="{FF2B5EF4-FFF2-40B4-BE49-F238E27FC236}">
                <a16:creationId xmlns:a16="http://schemas.microsoft.com/office/drawing/2014/main" id="{5DFCD557-328B-46A5-861E-6389BD83901E}"/>
              </a:ext>
            </a:extLst>
          </p:cNvPr>
          <p:cNvSpPr>
            <a:spLocks/>
          </p:cNvSpPr>
          <p:nvPr/>
        </p:nvSpPr>
        <p:spPr bwMode="auto">
          <a:xfrm>
            <a:off x="5562600" y="4419600"/>
            <a:ext cx="622300" cy="914400"/>
          </a:xfrm>
          <a:custGeom>
            <a:avLst/>
            <a:gdLst>
              <a:gd name="T0" fmla="*/ 2147483646 w 392"/>
              <a:gd name="T1" fmla="*/ 2147483646 h 576"/>
              <a:gd name="T2" fmla="*/ 2147483646 w 392"/>
              <a:gd name="T3" fmla="*/ 2147483646 h 576"/>
              <a:gd name="T4" fmla="*/ 2147483646 w 392"/>
              <a:gd name="T5" fmla="*/ 0 h 576"/>
              <a:gd name="T6" fmla="*/ 0 60000 65536"/>
              <a:gd name="T7" fmla="*/ 0 60000 65536"/>
              <a:gd name="T8" fmla="*/ 0 60000 65536"/>
              <a:gd name="T9" fmla="*/ 0 w 392"/>
              <a:gd name="T10" fmla="*/ 0 h 576"/>
              <a:gd name="T11" fmla="*/ 392 w 3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576">
                <a:moveTo>
                  <a:pt x="56" y="576"/>
                </a:moveTo>
                <a:cubicBezTo>
                  <a:pt x="28" y="408"/>
                  <a:pt x="0" y="240"/>
                  <a:pt x="56" y="144"/>
                </a:cubicBezTo>
                <a:cubicBezTo>
                  <a:pt x="112" y="48"/>
                  <a:pt x="252" y="24"/>
                  <a:pt x="392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65" name="Freeform 66">
            <a:extLst>
              <a:ext uri="{FF2B5EF4-FFF2-40B4-BE49-F238E27FC236}">
                <a16:creationId xmlns:a16="http://schemas.microsoft.com/office/drawing/2014/main" id="{D9AC2053-9A13-4880-A2F6-0495903CE26D}"/>
              </a:ext>
            </a:extLst>
          </p:cNvPr>
          <p:cNvSpPr>
            <a:spLocks/>
          </p:cNvSpPr>
          <p:nvPr/>
        </p:nvSpPr>
        <p:spPr bwMode="auto">
          <a:xfrm>
            <a:off x="4343400" y="3873500"/>
            <a:ext cx="533400" cy="1460500"/>
          </a:xfrm>
          <a:custGeom>
            <a:avLst/>
            <a:gdLst>
              <a:gd name="T0" fmla="*/ 2147483646 w 336"/>
              <a:gd name="T1" fmla="*/ 2147483646 h 920"/>
              <a:gd name="T2" fmla="*/ 2147483646 w 336"/>
              <a:gd name="T3" fmla="*/ 2147483646 h 920"/>
              <a:gd name="T4" fmla="*/ 2147483646 w 336"/>
              <a:gd name="T5" fmla="*/ 2147483646 h 920"/>
              <a:gd name="T6" fmla="*/ 0 60000 65536"/>
              <a:gd name="T7" fmla="*/ 0 60000 65536"/>
              <a:gd name="T8" fmla="*/ 0 60000 65536"/>
              <a:gd name="T9" fmla="*/ 0 w 336"/>
              <a:gd name="T10" fmla="*/ 0 h 920"/>
              <a:gd name="T11" fmla="*/ 336 w 336"/>
              <a:gd name="T12" fmla="*/ 920 h 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20">
                <a:moveTo>
                  <a:pt x="48" y="920"/>
                </a:moveTo>
                <a:cubicBezTo>
                  <a:pt x="24" y="612"/>
                  <a:pt x="0" y="304"/>
                  <a:pt x="48" y="152"/>
                </a:cubicBezTo>
                <a:cubicBezTo>
                  <a:pt x="96" y="0"/>
                  <a:pt x="216" y="4"/>
                  <a:pt x="336" y="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66" name="Freeform 67">
            <a:extLst>
              <a:ext uri="{FF2B5EF4-FFF2-40B4-BE49-F238E27FC236}">
                <a16:creationId xmlns:a16="http://schemas.microsoft.com/office/drawing/2014/main" id="{84D73A7E-FE38-425C-8AAE-926175FE008D}"/>
              </a:ext>
            </a:extLst>
          </p:cNvPr>
          <p:cNvSpPr>
            <a:spLocks/>
          </p:cNvSpPr>
          <p:nvPr/>
        </p:nvSpPr>
        <p:spPr bwMode="auto">
          <a:xfrm>
            <a:off x="6845300" y="4953000"/>
            <a:ext cx="622300" cy="381000"/>
          </a:xfrm>
          <a:custGeom>
            <a:avLst/>
            <a:gdLst>
              <a:gd name="T0" fmla="*/ 2147483646 w 392"/>
              <a:gd name="T1" fmla="*/ 2147483646 h 240"/>
              <a:gd name="T2" fmla="*/ 2147483646 w 392"/>
              <a:gd name="T3" fmla="*/ 2147483646 h 240"/>
              <a:gd name="T4" fmla="*/ 2147483646 w 392"/>
              <a:gd name="T5" fmla="*/ 0 h 240"/>
              <a:gd name="T6" fmla="*/ 0 60000 65536"/>
              <a:gd name="T7" fmla="*/ 0 60000 65536"/>
              <a:gd name="T8" fmla="*/ 0 60000 65536"/>
              <a:gd name="T9" fmla="*/ 0 w 392"/>
              <a:gd name="T10" fmla="*/ 0 h 240"/>
              <a:gd name="T11" fmla="*/ 392 w 39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40">
                <a:moveTo>
                  <a:pt x="56" y="240"/>
                </a:moveTo>
                <a:cubicBezTo>
                  <a:pt x="28" y="188"/>
                  <a:pt x="0" y="136"/>
                  <a:pt x="56" y="96"/>
                </a:cubicBezTo>
                <a:cubicBezTo>
                  <a:pt x="112" y="56"/>
                  <a:pt x="252" y="28"/>
                  <a:pt x="392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67" name="Text Box 68">
            <a:extLst>
              <a:ext uri="{FF2B5EF4-FFF2-40B4-BE49-F238E27FC236}">
                <a16:creationId xmlns:a16="http://schemas.microsoft.com/office/drawing/2014/main" id="{F33082C8-2886-4DC9-8F6F-054A4B29F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943600"/>
            <a:ext cx="4267200" cy="7397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At end of evaluation, the result is the only item on the stack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0493345-DC29-45E7-8C00-57CC4EE9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A557D02B-D285-4746-B126-786778F5B5E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7E9D85C-C4D6-4E7F-9026-A2365DB87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8514E0D-2790-4817-B31C-B1F6EEC2B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 b="1" i="1" dirty="0">
                <a:solidFill>
                  <a:srgbClr val="CC0000"/>
                </a:solidFill>
              </a:rPr>
              <a:t>Stack</a:t>
            </a:r>
            <a:r>
              <a:rPr lang="en-US" altLang="en-US" b="1" dirty="0"/>
              <a:t>:</a:t>
            </a:r>
            <a:r>
              <a:rPr lang="en-US" altLang="en-US" dirty="0"/>
              <a:t> a collection whose elements are added and removed from one end, called the </a:t>
            </a:r>
            <a:r>
              <a:rPr lang="en-US" altLang="en-US" b="1" i="1" dirty="0">
                <a:solidFill>
                  <a:srgbClr val="CC0000"/>
                </a:solidFill>
              </a:rPr>
              <a:t>top</a:t>
            </a:r>
            <a:r>
              <a:rPr lang="en-US" altLang="en-US" dirty="0"/>
              <a:t> of the stack</a:t>
            </a:r>
          </a:p>
          <a:p>
            <a:pPr eaLnBrk="1" hangingPunct="1"/>
            <a:r>
              <a:rPr lang="en-US" altLang="en-US" dirty="0"/>
              <a:t>Stack is a </a:t>
            </a:r>
            <a:r>
              <a:rPr lang="en-US" altLang="en-US" b="1" i="1" dirty="0">
                <a:solidFill>
                  <a:srgbClr val="CC0000"/>
                </a:solidFill>
              </a:rPr>
              <a:t>LIFO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00"/>
                </a:solidFill>
              </a:rPr>
              <a:t>L</a:t>
            </a:r>
            <a:r>
              <a:rPr lang="en-US" altLang="en-US" dirty="0"/>
              <a:t>ast </a:t>
            </a:r>
            <a:r>
              <a:rPr lang="en-US" altLang="en-US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n, </a:t>
            </a:r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dirty="0"/>
              <a:t>irst </a:t>
            </a:r>
            <a:r>
              <a:rPr lang="en-US" altLang="en-US" dirty="0">
                <a:solidFill>
                  <a:srgbClr val="FF0000"/>
                </a:solidFill>
              </a:rPr>
              <a:t>O</a:t>
            </a:r>
            <a:r>
              <a:rPr lang="en-US" altLang="en-US" dirty="0"/>
              <a:t>ut) data structure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E660BFF1-06C9-4EA8-AC9A-D0D0BEEB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D35C7CD7-C229-4E34-94FB-6D010E9229B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8639657-D76C-4CCD-8E62-DDB2ABD4C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stack is a LIFO structure</a:t>
            </a:r>
          </a:p>
        </p:txBody>
      </p:sp>
      <p:sp>
        <p:nvSpPr>
          <p:cNvPr id="9220" name="Oval 20">
            <a:extLst>
              <a:ext uri="{FF2B5EF4-FFF2-40B4-BE49-F238E27FC236}">
                <a16:creationId xmlns:a16="http://schemas.microsoft.com/office/drawing/2014/main" id="{DCFEC735-1AB9-4AF1-89BC-0F652CD5D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1" name="Oval 21">
            <a:extLst>
              <a:ext uri="{FF2B5EF4-FFF2-40B4-BE49-F238E27FC236}">
                <a16:creationId xmlns:a16="http://schemas.microsoft.com/office/drawing/2014/main" id="{57F00D82-E3BC-47EA-B14E-52133E2C7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2" name="Oval 22">
            <a:extLst>
              <a:ext uri="{FF2B5EF4-FFF2-40B4-BE49-F238E27FC236}">
                <a16:creationId xmlns:a16="http://schemas.microsoft.com/office/drawing/2014/main" id="{1D56DE25-DACE-4A07-B099-D5832C2B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3" name="Oval 23">
            <a:extLst>
              <a:ext uri="{FF2B5EF4-FFF2-40B4-BE49-F238E27FC236}">
                <a16:creationId xmlns:a16="http://schemas.microsoft.com/office/drawing/2014/main" id="{76630878-73D9-4F51-97C6-30782686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4" name="Oval 24">
            <a:extLst>
              <a:ext uri="{FF2B5EF4-FFF2-40B4-BE49-F238E27FC236}">
                <a16:creationId xmlns:a16="http://schemas.microsoft.com/office/drawing/2014/main" id="{A547A694-8E55-4252-90CE-B693E43B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5" name="Oval 25">
            <a:extLst>
              <a:ext uri="{FF2B5EF4-FFF2-40B4-BE49-F238E27FC236}">
                <a16:creationId xmlns:a16="http://schemas.microsoft.com/office/drawing/2014/main" id="{87A90DE0-B3C5-4B5F-9258-75024D105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6" name="Oval 26">
            <a:extLst>
              <a:ext uri="{FF2B5EF4-FFF2-40B4-BE49-F238E27FC236}">
                <a16:creationId xmlns:a16="http://schemas.microsoft.com/office/drawing/2014/main" id="{44ED4CC1-C60C-4A3E-8589-B9769B95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7" name="Oval 27">
            <a:extLst>
              <a:ext uri="{FF2B5EF4-FFF2-40B4-BE49-F238E27FC236}">
                <a16:creationId xmlns:a16="http://schemas.microsoft.com/office/drawing/2014/main" id="{9D1E651C-1E96-4926-AAC5-039A62E6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8" name="Oval 28">
            <a:extLst>
              <a:ext uri="{FF2B5EF4-FFF2-40B4-BE49-F238E27FC236}">
                <a16:creationId xmlns:a16="http://schemas.microsoft.com/office/drawing/2014/main" id="{16E8B5B6-DBF4-4529-AFBD-A8777F61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9" name="Oval 29">
            <a:extLst>
              <a:ext uri="{FF2B5EF4-FFF2-40B4-BE49-F238E27FC236}">
                <a16:creationId xmlns:a16="http://schemas.microsoft.com/office/drawing/2014/main" id="{C7EABACD-DF29-4A23-BEA8-9BF1C0B1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908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0" name="Text Box 30">
            <a:extLst>
              <a:ext uri="{FF2B5EF4-FFF2-40B4-BE49-F238E27FC236}">
                <a16:creationId xmlns:a16="http://schemas.microsoft.com/office/drawing/2014/main" id="{867BFC8A-CE7C-4D33-87F2-2EE8A5E26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7620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231" name="Line 33">
            <a:extLst>
              <a:ext uri="{FF2B5EF4-FFF2-40B4-BE49-F238E27FC236}">
                <a16:creationId xmlns:a16="http://schemas.microsoft.com/office/drawing/2014/main" id="{9A78B85F-1431-472A-B198-BF171375E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2819400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9F966B-2E6C-4D36-8515-405E71729DEA}"/>
              </a:ext>
            </a:extLst>
          </p:cNvPr>
          <p:cNvCxnSpPr/>
          <p:nvPr/>
        </p:nvCxnSpPr>
        <p:spPr bwMode="auto">
          <a:xfrm>
            <a:off x="1331913" y="2708275"/>
            <a:ext cx="0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30A38C-2168-45B6-B27E-0D618E67F5BE}"/>
              </a:ext>
            </a:extLst>
          </p:cNvPr>
          <p:cNvCxnSpPr/>
          <p:nvPr/>
        </p:nvCxnSpPr>
        <p:spPr bwMode="auto">
          <a:xfrm>
            <a:off x="1331913" y="6092825"/>
            <a:ext cx="2592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A6AA03-5AB6-4ADE-99E4-F69634DB6307}"/>
              </a:ext>
            </a:extLst>
          </p:cNvPr>
          <p:cNvCxnSpPr/>
          <p:nvPr/>
        </p:nvCxnSpPr>
        <p:spPr bwMode="auto">
          <a:xfrm>
            <a:off x="3924300" y="2708275"/>
            <a:ext cx="0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35" name="TextBox 43">
            <a:extLst>
              <a:ext uri="{FF2B5EF4-FFF2-40B4-BE49-F238E27FC236}">
                <a16:creationId xmlns:a16="http://schemas.microsoft.com/office/drawing/2014/main" id="{145BEB90-9A5E-473B-9202-46737416D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636838"/>
            <a:ext cx="469900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10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9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8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7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6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5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4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3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2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1</a:t>
            </a:r>
          </a:p>
        </p:txBody>
      </p:sp>
      <p:sp>
        <p:nvSpPr>
          <p:cNvPr id="9236" name="TextBox 44">
            <a:extLst>
              <a:ext uri="{FF2B5EF4-FFF2-40B4-BE49-F238E27FC236}">
                <a16:creationId xmlns:a16="http://schemas.microsoft.com/office/drawing/2014/main" id="{17927094-4DF4-4F64-AB65-5F6B59A8D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196975"/>
            <a:ext cx="2787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Order in which items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were added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3EE875-E2AB-4132-BDA4-16A1AC9E876A}"/>
              </a:ext>
            </a:extLst>
          </p:cNvPr>
          <p:cNvCxnSpPr>
            <a:endCxn id="9235" idx="0"/>
          </p:cNvCxnSpPr>
          <p:nvPr/>
        </p:nvCxnSpPr>
        <p:spPr bwMode="auto">
          <a:xfrm>
            <a:off x="4211638" y="2060575"/>
            <a:ext cx="19050" cy="5762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88B40FE-BCB4-468B-94F8-6884DFAD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B46FCDC3-B131-4489-A223-66B98D6276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AB360A1-18E0-40BF-89A9-E236CC815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Operations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921536C-BD33-4266-AEDA-5FDF95890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hlink"/>
                </a:solidFill>
              </a:rPr>
              <a:t>push</a:t>
            </a:r>
            <a:r>
              <a:rPr lang="en-US" altLang="en-US"/>
              <a:t>: add an element at the top of the stack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69C9F2-6855-43FC-9AE4-A06B13625265}"/>
              </a:ext>
            </a:extLst>
          </p:cNvPr>
          <p:cNvCxnSpPr/>
          <p:nvPr/>
        </p:nvCxnSpPr>
        <p:spPr bwMode="auto">
          <a:xfrm>
            <a:off x="1476375" y="3141663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E95064-341E-4538-9347-55D35C8FD8ED}"/>
              </a:ext>
            </a:extLst>
          </p:cNvPr>
          <p:cNvCxnSpPr/>
          <p:nvPr/>
        </p:nvCxnSpPr>
        <p:spPr bwMode="auto">
          <a:xfrm>
            <a:off x="1476375" y="5805488"/>
            <a:ext cx="172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81E0F2-7314-4FB1-88D5-280FB7B9B323}"/>
              </a:ext>
            </a:extLst>
          </p:cNvPr>
          <p:cNvCxnSpPr/>
          <p:nvPr/>
        </p:nvCxnSpPr>
        <p:spPr bwMode="auto">
          <a:xfrm>
            <a:off x="3203575" y="3141663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22CE9D-0699-46FD-B4CA-B569F19966D3}"/>
              </a:ext>
            </a:extLst>
          </p:cNvPr>
          <p:cNvCxnSpPr/>
          <p:nvPr/>
        </p:nvCxnSpPr>
        <p:spPr bwMode="auto">
          <a:xfrm>
            <a:off x="5651500" y="3213100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A46806-F20E-45D0-9C01-BB470B5C3C96}"/>
              </a:ext>
            </a:extLst>
          </p:cNvPr>
          <p:cNvCxnSpPr/>
          <p:nvPr/>
        </p:nvCxnSpPr>
        <p:spPr bwMode="auto">
          <a:xfrm>
            <a:off x="5651500" y="5876925"/>
            <a:ext cx="1728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ADDA3B-E63B-4DB2-BD4B-318BBA9FE33D}"/>
              </a:ext>
            </a:extLst>
          </p:cNvPr>
          <p:cNvCxnSpPr/>
          <p:nvPr/>
        </p:nvCxnSpPr>
        <p:spPr bwMode="auto">
          <a:xfrm>
            <a:off x="7380288" y="3213100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51" name="Straight Arrow Connector 14">
            <a:extLst>
              <a:ext uri="{FF2B5EF4-FFF2-40B4-BE49-F238E27FC236}">
                <a16:creationId xmlns:a16="http://schemas.microsoft.com/office/drawing/2014/main" id="{0232EC54-7B67-401D-9921-B9124C9AD0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3357563"/>
            <a:ext cx="1800225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TextBox 15">
            <a:extLst>
              <a:ext uri="{FF2B5EF4-FFF2-40B4-BE49-F238E27FC236}">
                <a16:creationId xmlns:a16="http://schemas.microsoft.com/office/drawing/2014/main" id="{F00C258D-2F7F-4FBF-A68E-AAEDAE96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708275"/>
            <a:ext cx="237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push (data item 4)</a:t>
            </a:r>
          </a:p>
        </p:txBody>
      </p:sp>
      <p:sp>
        <p:nvSpPr>
          <p:cNvPr id="10253" name="TextBox 16">
            <a:extLst>
              <a:ext uri="{FF2B5EF4-FFF2-40B4-BE49-F238E27FC236}">
                <a16:creationId xmlns:a16="http://schemas.microsoft.com/office/drawing/2014/main" id="{F59F20F9-7F42-4485-9B62-90C6DC6D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365625"/>
            <a:ext cx="152241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sp>
        <p:nvSpPr>
          <p:cNvPr id="10254" name="TextBox 17">
            <a:extLst>
              <a:ext uri="{FF2B5EF4-FFF2-40B4-BE49-F238E27FC236}">
                <a16:creationId xmlns:a16="http://schemas.microsoft.com/office/drawing/2014/main" id="{2378BC65-F043-4749-A0BB-035457685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933825"/>
            <a:ext cx="152241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1F6267F5-B26A-4192-9062-8E010E9E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C6BBE79-723E-4655-9244-0993328107E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7C27E67-A875-4056-91D3-CEB9D02FF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Operations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DBA563B-89FC-4F88-876C-277E45C38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hlink"/>
                </a:solidFill>
              </a:rPr>
              <a:t>pop</a:t>
            </a:r>
            <a:r>
              <a:rPr lang="en-US" altLang="en-US"/>
              <a:t>: remove the element at the top of the stack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590D50-54AA-4CC4-A158-F291CC3C8E30}"/>
              </a:ext>
            </a:extLst>
          </p:cNvPr>
          <p:cNvCxnSpPr/>
          <p:nvPr/>
        </p:nvCxnSpPr>
        <p:spPr bwMode="auto">
          <a:xfrm>
            <a:off x="1476375" y="2997200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79F6B3-915E-4286-B957-B4CA646DFC0B}"/>
              </a:ext>
            </a:extLst>
          </p:cNvPr>
          <p:cNvCxnSpPr/>
          <p:nvPr/>
        </p:nvCxnSpPr>
        <p:spPr bwMode="auto">
          <a:xfrm>
            <a:off x="3203575" y="2997200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9FEBFC-952A-4812-A252-F31B5062557C}"/>
              </a:ext>
            </a:extLst>
          </p:cNvPr>
          <p:cNvCxnSpPr/>
          <p:nvPr/>
        </p:nvCxnSpPr>
        <p:spPr bwMode="auto">
          <a:xfrm>
            <a:off x="5651500" y="30686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80E8F4-DD60-49D5-867B-70D385C2656E}"/>
              </a:ext>
            </a:extLst>
          </p:cNvPr>
          <p:cNvCxnSpPr/>
          <p:nvPr/>
        </p:nvCxnSpPr>
        <p:spPr bwMode="auto">
          <a:xfrm>
            <a:off x="7380288" y="30686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73" name="Straight Arrow Connector 8">
            <a:extLst>
              <a:ext uri="{FF2B5EF4-FFF2-40B4-BE49-F238E27FC236}">
                <a16:creationId xmlns:a16="http://schemas.microsoft.com/office/drawing/2014/main" id="{1DDAF0FB-383B-452A-8CC4-0D5C9A3E5F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3213100"/>
            <a:ext cx="1800225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TextBox 9">
            <a:extLst>
              <a:ext uri="{FF2B5EF4-FFF2-40B4-BE49-F238E27FC236}">
                <a16:creationId xmlns:a16="http://schemas.microsoft.com/office/drawing/2014/main" id="{C4CBD8C1-7932-4178-8D3E-0DA7E9D2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636838"/>
            <a:ext cx="89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pop ()</a:t>
            </a:r>
          </a:p>
        </p:txBody>
      </p:sp>
      <p:sp>
        <p:nvSpPr>
          <p:cNvPr id="11275" name="TextBox 10">
            <a:extLst>
              <a:ext uri="{FF2B5EF4-FFF2-40B4-BE49-F238E27FC236}">
                <a16:creationId xmlns:a16="http://schemas.microsoft.com/office/drawing/2014/main" id="{CAF2840A-AD77-405F-A5DB-9E9E7D522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292600"/>
            <a:ext cx="1520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sp>
        <p:nvSpPr>
          <p:cNvPr id="11276" name="TextBox 11">
            <a:extLst>
              <a:ext uri="{FF2B5EF4-FFF2-40B4-BE49-F238E27FC236}">
                <a16:creationId xmlns:a16="http://schemas.microsoft.com/office/drawing/2014/main" id="{51FD3CBF-F8EF-4D5F-85F5-1D276CB7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716338"/>
            <a:ext cx="15208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F1B49-35CB-45FA-8CD0-EEE3773B2BBE}"/>
              </a:ext>
            </a:extLst>
          </p:cNvPr>
          <p:cNvCxnSpPr/>
          <p:nvPr/>
        </p:nvCxnSpPr>
        <p:spPr bwMode="auto">
          <a:xfrm>
            <a:off x="1476375" y="5661025"/>
            <a:ext cx="172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8FBC2-2B6E-4B5A-A3D4-62F3F92329A6}"/>
              </a:ext>
            </a:extLst>
          </p:cNvPr>
          <p:cNvCxnSpPr/>
          <p:nvPr/>
        </p:nvCxnSpPr>
        <p:spPr bwMode="auto">
          <a:xfrm>
            <a:off x="5651500" y="5732463"/>
            <a:ext cx="1728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Settings\doug.GAUL\Application Data\Microsoft\Templates\noteTemplate05.pot</Template>
  <TotalTime>5368</TotalTime>
  <Words>2471</Words>
  <Application>Microsoft Office PowerPoint</Application>
  <PresentationFormat>On-screen Show (4:3)</PresentationFormat>
  <Paragraphs>616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Unicode MS</vt:lpstr>
      <vt:lpstr>Courier New</vt:lpstr>
      <vt:lpstr>Times New Roman</vt:lpstr>
      <vt:lpstr>noteTemplate05</vt:lpstr>
      <vt:lpstr>1_noteTemplate05</vt:lpstr>
      <vt:lpstr>PowerPoint Presentation</vt:lpstr>
      <vt:lpstr>Objectives</vt:lpstr>
      <vt:lpstr>Conceptual View of a Stack</vt:lpstr>
      <vt:lpstr>Conceptual View of a Stack</vt:lpstr>
      <vt:lpstr>Conceptual View of a Stack</vt:lpstr>
      <vt:lpstr>Stacks</vt:lpstr>
      <vt:lpstr>A stack is a LIFO structure</vt:lpstr>
      <vt:lpstr>Stack Operations</vt:lpstr>
      <vt:lpstr>Stack Operations</vt:lpstr>
      <vt:lpstr>Stack Operations</vt:lpstr>
      <vt:lpstr>Stack Operations</vt:lpstr>
      <vt:lpstr>Stack ADT</vt:lpstr>
      <vt:lpstr>PowerPoint Presentation</vt:lpstr>
      <vt:lpstr>Implementing an Interface</vt:lpstr>
      <vt:lpstr>Stack Implementation Issues</vt:lpstr>
      <vt:lpstr>Array Implementation of a Stack</vt:lpstr>
      <vt:lpstr>Array Implementation of a Stack</vt:lpstr>
      <vt:lpstr>Array Implementation of a Stack</vt:lpstr>
      <vt:lpstr>Array Implementation of a Stack</vt:lpstr>
      <vt:lpstr>Array Implementation of a Stack</vt:lpstr>
      <vt:lpstr>Array Implementation of a Stack</vt:lpstr>
      <vt:lpstr>Array Implementation of a Stack</vt:lpstr>
      <vt:lpstr>Array Implementation of a Stack</vt:lpstr>
      <vt:lpstr>PowerPoint Presentation</vt:lpstr>
      <vt:lpstr>PowerPoint Presentation</vt:lpstr>
      <vt:lpstr>Example of using Constructor to create a Stack of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Stack Implementation</vt:lpstr>
      <vt:lpstr>Linked Implementation of a Stack</vt:lpstr>
      <vt:lpstr>Linked Implementation of a Stack</vt:lpstr>
      <vt:lpstr>PowerPoint Presentation</vt:lpstr>
      <vt:lpstr>The LinkedStack Class</vt:lpstr>
      <vt:lpstr>PowerPoint Presentation</vt:lpstr>
      <vt:lpstr>PowerPoint Presentation</vt:lpstr>
      <vt:lpstr>PowerPoint Presentation</vt:lpstr>
      <vt:lpstr>The Other Operations</vt:lpstr>
      <vt:lpstr>Discussion</vt:lpstr>
      <vt:lpstr>Uses of Stacks in Computing</vt:lpstr>
      <vt:lpstr>Execution Stack</vt:lpstr>
      <vt:lpstr>Uses of Stacks in Computing</vt:lpstr>
      <vt:lpstr>Uses of Stacks in Computing</vt:lpstr>
      <vt:lpstr>Uses of Stacks in Computing</vt:lpstr>
      <vt:lpstr>Using a Stack: Postfix Expressions</vt:lpstr>
      <vt:lpstr>Evaluating Postfix Expressions</vt:lpstr>
      <vt:lpstr>Using a Stack to Evaluate a Postfix Expression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aija</dc:creator>
  <cp:lastModifiedBy>Bryan Sarlo</cp:lastModifiedBy>
  <cp:revision>262</cp:revision>
  <dcterms:created xsi:type="dcterms:W3CDTF">2007-06-04T21:16:31Z</dcterms:created>
  <dcterms:modified xsi:type="dcterms:W3CDTF">2020-05-26T18:50:58Z</dcterms:modified>
</cp:coreProperties>
</file>