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95" r:id="rId4"/>
    <p:sldId id="296" r:id="rId5"/>
    <p:sldId id="327" r:id="rId6"/>
    <p:sldId id="321" r:id="rId7"/>
    <p:sldId id="322" r:id="rId8"/>
    <p:sldId id="323" r:id="rId9"/>
    <p:sldId id="329" r:id="rId10"/>
    <p:sldId id="298" r:id="rId11"/>
    <p:sldId id="316" r:id="rId12"/>
    <p:sldId id="318" r:id="rId13"/>
    <p:sldId id="320" r:id="rId14"/>
    <p:sldId id="324" r:id="rId15"/>
    <p:sldId id="301" r:id="rId16"/>
    <p:sldId id="302" r:id="rId17"/>
    <p:sldId id="303" r:id="rId18"/>
    <p:sldId id="304" r:id="rId19"/>
    <p:sldId id="325" r:id="rId20"/>
    <p:sldId id="333" r:id="rId21"/>
    <p:sldId id="332" r:id="rId22"/>
    <p:sldId id="328" r:id="rId23"/>
    <p:sldId id="330" r:id="rId24"/>
    <p:sldId id="334" r:id="rId25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8" autoAdjust="0"/>
    <p:restoredTop sz="94343" autoAdjust="0"/>
  </p:normalViewPr>
  <p:slideViewPr>
    <p:cSldViewPr>
      <p:cViewPr varScale="1">
        <p:scale>
          <a:sx n="73" d="100"/>
          <a:sy n="73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3349C84C-FE93-4A14-B4C7-721A51ED03A6}" type="datetimeFigureOut">
              <a:rPr lang="en-US"/>
              <a:pPr/>
              <a:t>7/14/2020</a:t>
            </a:fld>
            <a:endParaRPr lang="en-US" dirty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93ED3FA5-4153-4729-AF7A-5076EC21894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1863">
              <a:defRPr sz="1300" b="0">
                <a:latin typeface="Times New Roman" pitchFamily="18" charset="0"/>
              </a:defRPr>
            </a:lvl1pPr>
          </a:lstStyle>
          <a:p>
            <a:endParaRPr lang="en-CA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 b="0">
                <a:latin typeface="Times New Roman" pitchFamily="18" charset="0"/>
              </a:defRPr>
            </a:lvl1pPr>
          </a:lstStyle>
          <a:p>
            <a:endParaRPr lang="en-CA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3250"/>
            <a:ext cx="513715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1863">
              <a:defRPr sz="1300" b="0">
                <a:latin typeface="Times New Roman" pitchFamily="18" charset="0"/>
              </a:defRPr>
            </a:lvl1pPr>
          </a:lstStyle>
          <a:p>
            <a:endParaRPr lang="en-CA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 b="0">
                <a:latin typeface="Times New Roman" pitchFamily="18" charset="0"/>
              </a:defRPr>
            </a:lvl1pPr>
          </a:lstStyle>
          <a:p>
            <a:fld id="{0A9928F6-2FEE-436B-89EB-3B950A52B8F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EDA2B9-6DEC-4D80-BA6E-D364F3EB423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F1C9F6-F3BB-48CD-A2F9-AB8CE9DADBD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217D7B-ADD7-4055-9C83-9C2D780497E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89" tIns="46545" rIns="93089" bIns="46545"/>
          <a:lstStyle/>
          <a:p>
            <a:pPr eaLnBrk="1" hangingPunct="1"/>
            <a:r>
              <a:rPr lang="en-US" dirty="0"/>
              <a:t>O(n)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F7E8E65-7454-405E-A9FC-34FBE8A7A5C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089" tIns="46545" rIns="93089" bIns="46545"/>
          <a:lstStyle/>
          <a:p>
            <a:pPr eaLnBrk="1" hangingPunct="1"/>
            <a:r>
              <a:rPr lang="en-US" dirty="0"/>
              <a:t>The loop is O(n</a:t>
            </a:r>
            <a:r>
              <a:rPr lang="en-US" baseline="30000" dirty="0"/>
              <a:t>2</a:t>
            </a:r>
            <a:r>
              <a:rPr lang="en-US" dirty="0"/>
              <a:t>) because the loop executes n times and the body of the loop, including a nested loop, is O(n)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30002-8E93-422B-A021-2E56947602C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1/2 n =&gt; O(n)</a:t>
            </a:r>
          </a:p>
          <a:p>
            <a:pPr eaLnBrk="1" hangingPunct="1"/>
            <a:r>
              <a:rPr lang="en-CA" dirty="0" smtClean="0"/>
              <a:t>log_2 n =&gt; O(log_2 n)</a:t>
            </a:r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E750DE-17BB-42D5-97B5-EDF9983D6A12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~1/2</a:t>
            </a:r>
            <a:r>
              <a:rPr lang="en-CA" baseline="0" dirty="0" smtClean="0"/>
              <a:t> </a:t>
            </a:r>
            <a:r>
              <a:rPr lang="en-CA" dirty="0" smtClean="0"/>
              <a:t>n^2</a:t>
            </a:r>
            <a:r>
              <a:rPr lang="en-CA" baseline="0" dirty="0" smtClean="0"/>
              <a:t> =&gt; </a:t>
            </a:r>
            <a:r>
              <a:rPr lang="en-CA" dirty="0" smtClean="0"/>
              <a:t>O(n^2)</a:t>
            </a:r>
            <a:endParaRPr lang="en-CA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4838"/>
            <a:ext cx="51371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623" tIns="45812" rIns="91623" bIns="45812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4838"/>
            <a:ext cx="51371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623" tIns="45812" rIns="91623" bIns="4581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5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4838"/>
            <a:ext cx="51371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623" tIns="45812" rIns="91623" bIns="4581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37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Worst</a:t>
            </a:r>
            <a:r>
              <a:rPr lang="en-CA" baseline="0" dirty="0" smtClean="0"/>
              <a:t> case push in ArrayStack: </a:t>
            </a:r>
            <a:r>
              <a:rPr lang="en-CA" dirty="0" smtClean="0"/>
              <a:t>O(n)</a:t>
            </a:r>
            <a:r>
              <a:rPr lang="en-CA" baseline="0" dirty="0" smtClean="0"/>
              <a:t> for transferring to new, larger array</a:t>
            </a:r>
          </a:p>
          <a:p>
            <a:r>
              <a:rPr lang="en-CA" dirty="0" smtClean="0"/>
              <a:t>Pop in either implementation: O(1) because single operation</a:t>
            </a:r>
          </a:p>
          <a:p>
            <a:r>
              <a:rPr lang="en-CA" baseline="0" dirty="0" smtClean="0"/>
              <a:t>Peek </a:t>
            </a:r>
            <a:r>
              <a:rPr lang="en-CA" dirty="0" smtClean="0"/>
              <a:t>in either implementation: O(1) because single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28F6-2FEE-436B-89EB-3B950A52B8F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8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28F6-2FEE-436B-89EB-3B950A52B8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43DCB5-86B8-45CD-9970-DD72D8C75AC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28F6-2FEE-436B-89EB-3B950A52B8F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62253A3-F80E-4A6B-8B31-4B921CC82CC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70C4D5-57F1-48C1-897C-8E9E2C5DA90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4" tIns="46552" rIns="93104" bIns="46552" anchor="b"/>
          <a:lstStyle/>
          <a:p>
            <a:pPr algn="r" defTabSz="931863"/>
            <a:fld id="{6212A179-30DD-466D-9BC5-EE90AD3894CB}" type="slidenum">
              <a:rPr lang="en-US" sz="1300" b="0">
                <a:latin typeface="Times New Roman" pitchFamily="18" charset="0"/>
              </a:rPr>
              <a:pPr algn="r" defTabSz="931863"/>
              <a:t>5</a:t>
            </a:fld>
            <a:endParaRPr lang="en-US" sz="1300" b="0" dirty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3250"/>
            <a:ext cx="5137150" cy="4179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04" tIns="46552" rIns="93104" bIns="46552"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4" tIns="46552" rIns="93104" bIns="46552" anchor="b"/>
          <a:lstStyle/>
          <a:p>
            <a:pPr algn="r" defTabSz="931863"/>
            <a:fld id="{42D24725-F664-40C4-A036-7F13376008E9}" type="slidenum">
              <a:rPr lang="en-US" sz="1300" b="0">
                <a:latin typeface="Times New Roman" pitchFamily="18" charset="0"/>
              </a:rPr>
              <a:pPr algn="r" defTabSz="931863"/>
              <a:t>8</a:t>
            </a:fld>
            <a:endParaRPr lang="en-US" sz="1300" b="0" dirty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3250"/>
            <a:ext cx="5137150" cy="4179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04" tIns="46552" rIns="93104" bIns="46552"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968750" y="882650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04" tIns="46552" rIns="93104" bIns="46552" anchor="b"/>
          <a:lstStyle/>
          <a:p>
            <a:pPr algn="r" defTabSz="931863"/>
            <a:fld id="{42D24725-F664-40C4-A036-7F13376008E9}" type="slidenum">
              <a:rPr lang="en-US" sz="1300" b="0">
                <a:latin typeface="Times New Roman" pitchFamily="18" charset="0"/>
              </a:rPr>
              <a:pPr algn="r" defTabSz="931863"/>
              <a:t>9</a:t>
            </a:fld>
            <a:endParaRPr lang="en-US" sz="1300" b="0" dirty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6613" cy="3484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13250"/>
            <a:ext cx="5137150" cy="41798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04" tIns="46552" rIns="93104" bIns="46552"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239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8E55BD6-3CB5-4980-A76E-F9B6C00BB9E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D181C0-D2D8-45BA-AC85-7084C5999AB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D8182-34D8-4146-889D-D62C9EECEFC0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2B3189C2-3850-400A-BC7F-014BB6C87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13D96-4702-45B4-8066-AF3A17ACB84D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EF303359-4BF9-45B3-86DC-3A0CCFEBC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F10D5-7DE4-407F-9F69-D0AF794F8E8A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B6AFF022-8476-40BC-A4BC-32ACF4A90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CA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F94DB-547E-46AC-80D7-5A6D83FCDE6C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9D6EE72B-B31B-4615-A5DC-BF8E89EDE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F9F07-E072-4661-9F30-E891EAC5D584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BA0C270B-8CBE-4C24-8B70-14FB2EAF04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FCA2E-4DC0-4511-B343-D28B1891E60D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CBA03EE4-FCF1-43AC-81FC-E3E20CFC4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49F69-E73D-4505-980D-BF53EEF991C3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03DDAF4C-7CF1-4152-85AA-5DFABAE134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EAABE-DF82-49F3-A674-C485B555344C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E1F4AEBB-08AE-4535-9DBC-49D24E17B8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DAD1A-8B73-4920-9997-8D1387E7A057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0C599D7D-502D-4159-9978-E283EAD88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4D7A9-09C9-49FB-BCC9-3C1AF833ABC7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3C759AB0-49DC-43EE-809D-6629893456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D2915-FBD6-48F6-8A27-AB6F951BA1B6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FC5CD13E-E48B-486A-B39C-94C96C0AD6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0D7AD-4BFD-4FB9-BCFD-222A8673DE16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1-</a:t>
            </a:r>
            <a:fld id="{D884134B-EEE8-42E4-AC8A-E9C5A87C9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9FBE8A3C-3A8A-4170-BED0-F45C34BEB129}" type="datetime1">
              <a:rPr lang="en-US"/>
              <a:pPr/>
              <a:t>7/14/2020</a:t>
            </a:fld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r>
              <a:rPr lang="en-US" dirty="0"/>
              <a:t>1-</a:t>
            </a:r>
            <a:fld id="{DEA82FBF-4BDC-489D-8D45-FD6104689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1844824"/>
            <a:ext cx="6934200" cy="2667000"/>
          </a:xfrm>
        </p:spPr>
        <p:txBody>
          <a:bodyPr/>
          <a:lstStyle/>
          <a:p>
            <a:pPr eaLnBrk="1" hangingPunct="1"/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967727FB-34E7-4CF0-A7A3-F66C270C888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178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41F7E8FD-B206-477C-9C3C-55D9695ABF38}" type="slidenum">
              <a:rPr lang="en-US" sz="1400" b="0"/>
              <a:pPr algn="r"/>
              <a:t>10</a:t>
            </a:fld>
            <a:endParaRPr lang="en-US" sz="1400" b="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asymptotic complexity of the function is referred to as the </a:t>
            </a:r>
            <a:r>
              <a:rPr lang="en-US" sz="2800" b="1" i="1" dirty="0">
                <a:solidFill>
                  <a:schemeClr val="hlink"/>
                </a:solidFill>
              </a:rPr>
              <a:t>order of</a:t>
            </a:r>
            <a:r>
              <a:rPr lang="en-US" sz="2800" dirty="0"/>
              <a:t> the function, and is specified by </a:t>
            </a:r>
            <a:r>
              <a:rPr lang="en-US" sz="2800" dirty="0" smtClean="0"/>
              <a:t>using </a:t>
            </a:r>
            <a:r>
              <a:rPr lang="en-US" sz="2800" b="1" i="1" dirty="0">
                <a:solidFill>
                  <a:schemeClr val="hlink"/>
                </a:solidFill>
              </a:rPr>
              <a:t>Big-Oh</a:t>
            </a:r>
            <a:r>
              <a:rPr lang="en-US" sz="2800" b="1" dirty="0">
                <a:solidFill>
                  <a:schemeClr val="hlink"/>
                </a:solidFill>
              </a:rPr>
              <a:t> </a:t>
            </a:r>
            <a:r>
              <a:rPr lang="en-US" sz="2800" b="1" i="1" dirty="0">
                <a:solidFill>
                  <a:schemeClr val="hlink"/>
                </a:solidFill>
              </a:rPr>
              <a:t>notation.</a:t>
            </a:r>
          </a:p>
          <a:p>
            <a:pPr lvl="1" eaLnBrk="1" hangingPunct="1"/>
            <a:r>
              <a:rPr lang="en-US" b="1" i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 </a:t>
            </a:r>
            <a:r>
              <a:rPr lang="en-US" b="1" i="1" dirty="0">
                <a:solidFill>
                  <a:schemeClr val="hlink"/>
                </a:solidFill>
              </a:rPr>
              <a:t>O(n</a:t>
            </a:r>
            <a:r>
              <a:rPr lang="en-US" b="1" i="1" baseline="30000" dirty="0">
                <a:solidFill>
                  <a:schemeClr val="hlink"/>
                </a:solidFill>
              </a:rPr>
              <a:t>2</a:t>
            </a:r>
            <a:r>
              <a:rPr lang="en-US" b="1" i="1" dirty="0">
                <a:solidFill>
                  <a:schemeClr val="hlink"/>
                </a:solidFill>
              </a:rPr>
              <a:t>)</a:t>
            </a:r>
            <a:r>
              <a:rPr lang="en-US" b="1" i="1" dirty="0"/>
              <a:t> </a:t>
            </a:r>
            <a:r>
              <a:rPr lang="en-US" dirty="0"/>
              <a:t>means that</a:t>
            </a:r>
            <a:r>
              <a:rPr lang="en-US" b="1" i="1" dirty="0"/>
              <a:t> </a:t>
            </a:r>
            <a:r>
              <a:rPr lang="en-US" dirty="0"/>
              <a:t>the time taken by the algorithm grows like the </a:t>
            </a:r>
            <a:r>
              <a:rPr lang="en-US" dirty="0" smtClean="0">
                <a:solidFill>
                  <a:schemeClr val="hlink"/>
                </a:solidFill>
              </a:rPr>
              <a:t>n</a:t>
            </a:r>
            <a:r>
              <a:rPr lang="en-US" baseline="30000" dirty="0" smtClean="0">
                <a:solidFill>
                  <a:schemeClr val="hlink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function as n increases</a:t>
            </a:r>
          </a:p>
          <a:p>
            <a:pPr lvl="1" eaLnBrk="1" hangingPunct="1"/>
            <a:r>
              <a:rPr lang="en-US" b="1" i="1" dirty="0">
                <a:solidFill>
                  <a:schemeClr val="hlink"/>
                </a:solidFill>
              </a:rPr>
              <a:t>O(1)</a:t>
            </a:r>
            <a:r>
              <a:rPr lang="en-US" dirty="0"/>
              <a:t> means constant time, regardless of the size of the problem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814638" y="381000"/>
            <a:ext cx="4061618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chemeClr val="tx2"/>
                </a:solidFill>
              </a:rPr>
              <a:t>Big-Oh Notation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BC66D417-DA64-40FF-8388-2B5275F41A7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02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61DA64C6-F7C9-4C59-91F2-4482028067F0}" type="slidenum">
              <a:rPr lang="en-US" sz="1400" b="0"/>
              <a:pPr algn="r"/>
              <a:t>11</a:t>
            </a:fld>
            <a:endParaRPr lang="en-US" sz="1400" b="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Some Growth Functions and Their Asymptotic Complexities</a:t>
            </a:r>
          </a:p>
        </p:txBody>
      </p:sp>
      <p:graphicFrame>
        <p:nvGraphicFramePr>
          <p:cNvPr id="82001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32931833"/>
              </p:ext>
            </p:extLst>
          </p:nvPr>
        </p:nvGraphicFramePr>
        <p:xfrm>
          <a:off x="685800" y="1828800"/>
          <a:ext cx="7772400" cy="3983038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20n - 4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12n * log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+ 100n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O(n*log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3n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+ 5n - 2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2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+ 18n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+ 3n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O(2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3C53724-4426-4888-B7F1-9DF9AE45215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2226" name="Slide Number Placeholder 4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5E5AA2B9-A198-4F08-8225-42D3353E5F93}" type="slidenum">
              <a:rPr lang="en-US" sz="1400" b="0"/>
              <a:pPr algn="r"/>
              <a:t>12</a:t>
            </a:fld>
            <a:endParaRPr lang="en-US" sz="1400" b="0" dirty="0"/>
          </a:p>
        </p:txBody>
      </p:sp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Comparison of Some Typical Growth Functions</a:t>
            </a:r>
          </a:p>
        </p:txBody>
      </p:sp>
      <p:sp>
        <p:nvSpPr>
          <p:cNvPr id="52228" name="Line 1027"/>
          <p:cNvSpPr>
            <a:spLocks noChangeShapeType="1"/>
          </p:cNvSpPr>
          <p:nvPr/>
        </p:nvSpPr>
        <p:spPr bwMode="auto">
          <a:xfrm>
            <a:off x="1524000" y="1524000"/>
            <a:ext cx="1588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29" name="Line 1028"/>
          <p:cNvSpPr>
            <a:spLocks noChangeShapeType="1"/>
          </p:cNvSpPr>
          <p:nvPr/>
        </p:nvSpPr>
        <p:spPr bwMode="auto">
          <a:xfrm>
            <a:off x="1524000" y="5715000"/>
            <a:ext cx="6400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0" name="Line 1029"/>
          <p:cNvSpPr>
            <a:spLocks noChangeShapeType="1"/>
          </p:cNvSpPr>
          <p:nvPr/>
        </p:nvSpPr>
        <p:spPr bwMode="auto">
          <a:xfrm>
            <a:off x="1371600" y="50292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1" name="Line 1030"/>
          <p:cNvSpPr>
            <a:spLocks noChangeShapeType="1"/>
          </p:cNvSpPr>
          <p:nvPr/>
        </p:nvSpPr>
        <p:spPr bwMode="auto">
          <a:xfrm>
            <a:off x="1371600" y="43434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2" name="Line 1031"/>
          <p:cNvSpPr>
            <a:spLocks noChangeShapeType="1"/>
          </p:cNvSpPr>
          <p:nvPr/>
        </p:nvSpPr>
        <p:spPr bwMode="auto">
          <a:xfrm>
            <a:off x="1371600" y="36576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3" name="Line 1032"/>
          <p:cNvSpPr>
            <a:spLocks noChangeShapeType="1"/>
          </p:cNvSpPr>
          <p:nvPr/>
        </p:nvSpPr>
        <p:spPr bwMode="auto">
          <a:xfrm>
            <a:off x="1371600" y="29718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4" name="Line 1033"/>
          <p:cNvSpPr>
            <a:spLocks noChangeShapeType="1"/>
          </p:cNvSpPr>
          <p:nvPr/>
        </p:nvSpPr>
        <p:spPr bwMode="auto">
          <a:xfrm>
            <a:off x="1371600" y="22860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5" name="Line 1034"/>
          <p:cNvSpPr>
            <a:spLocks noChangeShapeType="1"/>
          </p:cNvSpPr>
          <p:nvPr/>
        </p:nvSpPr>
        <p:spPr bwMode="auto">
          <a:xfrm>
            <a:off x="1371600" y="16002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6" name="Line 1035"/>
          <p:cNvSpPr>
            <a:spLocks noChangeShapeType="1"/>
          </p:cNvSpPr>
          <p:nvPr/>
        </p:nvSpPr>
        <p:spPr bwMode="auto">
          <a:xfrm flipV="1">
            <a:off x="21336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7" name="Line 1036"/>
          <p:cNvSpPr>
            <a:spLocks noChangeShapeType="1"/>
          </p:cNvSpPr>
          <p:nvPr/>
        </p:nvSpPr>
        <p:spPr bwMode="auto">
          <a:xfrm flipV="1">
            <a:off x="33528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8" name="Line 1037"/>
          <p:cNvSpPr>
            <a:spLocks noChangeShapeType="1"/>
          </p:cNvSpPr>
          <p:nvPr/>
        </p:nvSpPr>
        <p:spPr bwMode="auto">
          <a:xfrm flipV="1">
            <a:off x="57912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39" name="Line 1038"/>
          <p:cNvSpPr>
            <a:spLocks noChangeShapeType="1"/>
          </p:cNvSpPr>
          <p:nvPr/>
        </p:nvSpPr>
        <p:spPr bwMode="auto">
          <a:xfrm flipV="1">
            <a:off x="39624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40" name="Line 1039"/>
          <p:cNvSpPr>
            <a:spLocks noChangeShapeType="1"/>
          </p:cNvSpPr>
          <p:nvPr/>
        </p:nvSpPr>
        <p:spPr bwMode="auto">
          <a:xfrm flipV="1">
            <a:off x="45720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41" name="Line 1040"/>
          <p:cNvSpPr>
            <a:spLocks noChangeShapeType="1"/>
          </p:cNvSpPr>
          <p:nvPr/>
        </p:nvSpPr>
        <p:spPr bwMode="auto">
          <a:xfrm flipV="1">
            <a:off x="27432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42" name="Line 1041"/>
          <p:cNvSpPr>
            <a:spLocks noChangeShapeType="1"/>
          </p:cNvSpPr>
          <p:nvPr/>
        </p:nvSpPr>
        <p:spPr bwMode="auto">
          <a:xfrm flipV="1">
            <a:off x="51816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43" name="Text Box 1042"/>
          <p:cNvSpPr txBox="1">
            <a:spLocks noChangeArrowheads="1"/>
          </p:cNvSpPr>
          <p:nvPr/>
        </p:nvSpPr>
        <p:spPr bwMode="auto">
          <a:xfrm>
            <a:off x="685800" y="1371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1200</a:t>
            </a:r>
          </a:p>
        </p:txBody>
      </p:sp>
      <p:sp>
        <p:nvSpPr>
          <p:cNvPr id="52244" name="Text Box 1043"/>
          <p:cNvSpPr txBox="1">
            <a:spLocks noChangeArrowheads="1"/>
          </p:cNvSpPr>
          <p:nvPr/>
        </p:nvSpPr>
        <p:spPr bwMode="auto">
          <a:xfrm>
            <a:off x="685800" y="2057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1000</a:t>
            </a:r>
          </a:p>
        </p:txBody>
      </p:sp>
      <p:sp>
        <p:nvSpPr>
          <p:cNvPr id="52245" name="Text Box 1044"/>
          <p:cNvSpPr txBox="1">
            <a:spLocks noChangeArrowheads="1"/>
          </p:cNvSpPr>
          <p:nvPr/>
        </p:nvSpPr>
        <p:spPr bwMode="auto">
          <a:xfrm>
            <a:off x="838200" y="2743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800</a:t>
            </a:r>
          </a:p>
        </p:txBody>
      </p:sp>
      <p:sp>
        <p:nvSpPr>
          <p:cNvPr id="52246" name="Text Box 1045"/>
          <p:cNvSpPr txBox="1">
            <a:spLocks noChangeArrowheads="1"/>
          </p:cNvSpPr>
          <p:nvPr/>
        </p:nvSpPr>
        <p:spPr bwMode="auto">
          <a:xfrm>
            <a:off x="838200" y="34290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600</a:t>
            </a:r>
          </a:p>
        </p:txBody>
      </p:sp>
      <p:sp>
        <p:nvSpPr>
          <p:cNvPr id="52247" name="Text Box 1046"/>
          <p:cNvSpPr txBox="1">
            <a:spLocks noChangeArrowheads="1"/>
          </p:cNvSpPr>
          <p:nvPr/>
        </p:nvSpPr>
        <p:spPr bwMode="auto">
          <a:xfrm>
            <a:off x="838200" y="4114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400</a:t>
            </a:r>
          </a:p>
        </p:txBody>
      </p:sp>
      <p:sp>
        <p:nvSpPr>
          <p:cNvPr id="52248" name="Text Box 1047"/>
          <p:cNvSpPr txBox="1">
            <a:spLocks noChangeArrowheads="1"/>
          </p:cNvSpPr>
          <p:nvPr/>
        </p:nvSpPr>
        <p:spPr bwMode="auto">
          <a:xfrm>
            <a:off x="838200" y="48006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200</a:t>
            </a:r>
          </a:p>
        </p:txBody>
      </p:sp>
      <p:sp>
        <p:nvSpPr>
          <p:cNvPr id="52249" name="Text Box 1048"/>
          <p:cNvSpPr txBox="1">
            <a:spLocks noChangeArrowheads="1"/>
          </p:cNvSpPr>
          <p:nvPr/>
        </p:nvSpPr>
        <p:spPr bwMode="auto">
          <a:xfrm>
            <a:off x="55626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70</a:t>
            </a:r>
          </a:p>
        </p:txBody>
      </p:sp>
      <p:sp>
        <p:nvSpPr>
          <p:cNvPr id="52250" name="Text Box 1049"/>
          <p:cNvSpPr txBox="1">
            <a:spLocks noChangeArrowheads="1"/>
          </p:cNvSpPr>
          <p:nvPr/>
        </p:nvSpPr>
        <p:spPr bwMode="auto">
          <a:xfrm>
            <a:off x="49530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60</a:t>
            </a:r>
          </a:p>
        </p:txBody>
      </p:sp>
      <p:sp>
        <p:nvSpPr>
          <p:cNvPr id="52251" name="Text Box 1050"/>
          <p:cNvSpPr txBox="1">
            <a:spLocks noChangeArrowheads="1"/>
          </p:cNvSpPr>
          <p:nvPr/>
        </p:nvSpPr>
        <p:spPr bwMode="auto">
          <a:xfrm>
            <a:off x="43434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50</a:t>
            </a:r>
          </a:p>
        </p:txBody>
      </p:sp>
      <p:sp>
        <p:nvSpPr>
          <p:cNvPr id="52252" name="Text Box 1051"/>
          <p:cNvSpPr txBox="1">
            <a:spLocks noChangeArrowheads="1"/>
          </p:cNvSpPr>
          <p:nvPr/>
        </p:nvSpPr>
        <p:spPr bwMode="auto">
          <a:xfrm>
            <a:off x="37338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40</a:t>
            </a:r>
          </a:p>
        </p:txBody>
      </p:sp>
      <p:sp>
        <p:nvSpPr>
          <p:cNvPr id="52253" name="Text Box 1052"/>
          <p:cNvSpPr txBox="1">
            <a:spLocks noChangeArrowheads="1"/>
          </p:cNvSpPr>
          <p:nvPr/>
        </p:nvSpPr>
        <p:spPr bwMode="auto">
          <a:xfrm>
            <a:off x="31242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30</a:t>
            </a:r>
          </a:p>
        </p:txBody>
      </p:sp>
      <p:sp>
        <p:nvSpPr>
          <p:cNvPr id="52254" name="Text Box 1053"/>
          <p:cNvSpPr txBox="1">
            <a:spLocks noChangeArrowheads="1"/>
          </p:cNvSpPr>
          <p:nvPr/>
        </p:nvSpPr>
        <p:spPr bwMode="auto">
          <a:xfrm>
            <a:off x="25146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20</a:t>
            </a:r>
          </a:p>
        </p:txBody>
      </p:sp>
      <p:sp>
        <p:nvSpPr>
          <p:cNvPr id="52255" name="Text Box 1054"/>
          <p:cNvSpPr txBox="1">
            <a:spLocks noChangeArrowheads="1"/>
          </p:cNvSpPr>
          <p:nvPr/>
        </p:nvSpPr>
        <p:spPr bwMode="auto">
          <a:xfrm>
            <a:off x="19812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10</a:t>
            </a:r>
          </a:p>
        </p:txBody>
      </p:sp>
      <p:sp>
        <p:nvSpPr>
          <p:cNvPr id="52256" name="Text Box 1058"/>
          <p:cNvSpPr txBox="1">
            <a:spLocks noChangeArrowheads="1"/>
          </p:cNvSpPr>
          <p:nvPr/>
        </p:nvSpPr>
        <p:spPr bwMode="auto">
          <a:xfrm>
            <a:off x="4343400" y="61722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57" name="Line 1059"/>
          <p:cNvSpPr>
            <a:spLocks noChangeShapeType="1"/>
          </p:cNvSpPr>
          <p:nvPr/>
        </p:nvSpPr>
        <p:spPr bwMode="auto">
          <a:xfrm flipV="1">
            <a:off x="76200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58" name="Line 1060"/>
          <p:cNvSpPr>
            <a:spLocks noChangeShapeType="1"/>
          </p:cNvSpPr>
          <p:nvPr/>
        </p:nvSpPr>
        <p:spPr bwMode="auto">
          <a:xfrm flipV="1">
            <a:off x="64008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59" name="Line 1061"/>
          <p:cNvSpPr>
            <a:spLocks noChangeShapeType="1"/>
          </p:cNvSpPr>
          <p:nvPr/>
        </p:nvSpPr>
        <p:spPr bwMode="auto">
          <a:xfrm flipV="1">
            <a:off x="7010400" y="5638800"/>
            <a:ext cx="15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60" name="Text Box 1062"/>
          <p:cNvSpPr txBox="1">
            <a:spLocks noChangeArrowheads="1"/>
          </p:cNvSpPr>
          <p:nvPr/>
        </p:nvSpPr>
        <p:spPr bwMode="auto">
          <a:xfrm>
            <a:off x="7391400" y="5791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100</a:t>
            </a:r>
          </a:p>
        </p:txBody>
      </p:sp>
      <p:sp>
        <p:nvSpPr>
          <p:cNvPr id="52261" name="Text Box 1063"/>
          <p:cNvSpPr txBox="1">
            <a:spLocks noChangeArrowheads="1"/>
          </p:cNvSpPr>
          <p:nvPr/>
        </p:nvSpPr>
        <p:spPr bwMode="auto">
          <a:xfrm>
            <a:off x="67818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90</a:t>
            </a:r>
          </a:p>
        </p:txBody>
      </p:sp>
      <p:sp>
        <p:nvSpPr>
          <p:cNvPr id="52262" name="Text Box 1064"/>
          <p:cNvSpPr txBox="1">
            <a:spLocks noChangeArrowheads="1"/>
          </p:cNvSpPr>
          <p:nvPr/>
        </p:nvSpPr>
        <p:spPr bwMode="auto">
          <a:xfrm>
            <a:off x="6172200" y="5791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80</a:t>
            </a:r>
          </a:p>
        </p:txBody>
      </p:sp>
      <p:sp>
        <p:nvSpPr>
          <p:cNvPr id="52263" name="Rectangle 1071"/>
          <p:cNvSpPr>
            <a:spLocks noChangeArrowheads="1"/>
          </p:cNvSpPr>
          <p:nvPr/>
        </p:nvSpPr>
        <p:spPr bwMode="auto">
          <a:xfrm>
            <a:off x="1524000" y="1524000"/>
            <a:ext cx="6400800" cy="4191000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CA" dirty="0"/>
          </a:p>
        </p:txBody>
      </p:sp>
      <p:sp>
        <p:nvSpPr>
          <p:cNvPr id="52264" name="Line 1072"/>
          <p:cNvSpPr>
            <a:spLocks noChangeShapeType="1"/>
          </p:cNvSpPr>
          <p:nvPr/>
        </p:nvSpPr>
        <p:spPr bwMode="auto">
          <a:xfrm flipH="1">
            <a:off x="1524000" y="5334000"/>
            <a:ext cx="61722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A" dirty="0"/>
          </a:p>
        </p:txBody>
      </p:sp>
      <p:sp>
        <p:nvSpPr>
          <p:cNvPr id="52265" name="Freeform 1073"/>
          <p:cNvSpPr>
            <a:spLocks/>
          </p:cNvSpPr>
          <p:nvPr/>
        </p:nvSpPr>
        <p:spPr bwMode="auto">
          <a:xfrm>
            <a:off x="1524000" y="3200400"/>
            <a:ext cx="6172200" cy="2514600"/>
          </a:xfrm>
          <a:custGeom>
            <a:avLst/>
            <a:gdLst>
              <a:gd name="T0" fmla="*/ 0 w 3888"/>
              <a:gd name="T1" fmla="*/ 1584 h 1584"/>
              <a:gd name="T2" fmla="*/ 336 w 3888"/>
              <a:gd name="T3" fmla="*/ 1536 h 1584"/>
              <a:gd name="T4" fmla="*/ 1248 w 3888"/>
              <a:gd name="T5" fmla="*/ 1296 h 1584"/>
              <a:gd name="T6" fmla="*/ 2496 w 3888"/>
              <a:gd name="T7" fmla="*/ 768 h 1584"/>
              <a:gd name="T8" fmla="*/ 3888 w 3888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8"/>
              <a:gd name="T16" fmla="*/ 0 h 1584"/>
              <a:gd name="T17" fmla="*/ 3888 w 3888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8" h="1584">
                <a:moveTo>
                  <a:pt x="0" y="1584"/>
                </a:moveTo>
                <a:cubicBezTo>
                  <a:pt x="64" y="1584"/>
                  <a:pt x="128" y="1584"/>
                  <a:pt x="336" y="1536"/>
                </a:cubicBezTo>
                <a:cubicBezTo>
                  <a:pt x="544" y="1488"/>
                  <a:pt x="888" y="1424"/>
                  <a:pt x="1248" y="1296"/>
                </a:cubicBezTo>
                <a:cubicBezTo>
                  <a:pt x="1608" y="1168"/>
                  <a:pt x="2056" y="984"/>
                  <a:pt x="2496" y="768"/>
                </a:cubicBezTo>
                <a:cubicBezTo>
                  <a:pt x="2936" y="552"/>
                  <a:pt x="3412" y="276"/>
                  <a:pt x="3888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52266" name="Freeform 1074"/>
          <p:cNvSpPr>
            <a:spLocks/>
          </p:cNvSpPr>
          <p:nvPr/>
        </p:nvSpPr>
        <p:spPr bwMode="auto">
          <a:xfrm>
            <a:off x="1524000" y="1600200"/>
            <a:ext cx="2057400" cy="4114800"/>
          </a:xfrm>
          <a:custGeom>
            <a:avLst/>
            <a:gdLst>
              <a:gd name="T0" fmla="*/ 0 w 1344"/>
              <a:gd name="T1" fmla="*/ 2736 h 2736"/>
              <a:gd name="T2" fmla="*/ 432 w 1344"/>
              <a:gd name="T3" fmla="*/ 2448 h 2736"/>
              <a:gd name="T4" fmla="*/ 816 w 1344"/>
              <a:gd name="T5" fmla="*/ 1872 h 2736"/>
              <a:gd name="T6" fmla="*/ 1152 w 1344"/>
              <a:gd name="T7" fmla="*/ 768 h 2736"/>
              <a:gd name="T8" fmla="*/ 1344 w 1344"/>
              <a:gd name="T9" fmla="*/ 0 h 2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4"/>
              <a:gd name="T16" fmla="*/ 0 h 2736"/>
              <a:gd name="T17" fmla="*/ 1344 w 1344"/>
              <a:gd name="T18" fmla="*/ 2736 h 2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4" h="2736">
                <a:moveTo>
                  <a:pt x="0" y="2736"/>
                </a:moveTo>
                <a:cubicBezTo>
                  <a:pt x="148" y="2664"/>
                  <a:pt x="296" y="2592"/>
                  <a:pt x="432" y="2448"/>
                </a:cubicBezTo>
                <a:cubicBezTo>
                  <a:pt x="568" y="2304"/>
                  <a:pt x="696" y="2152"/>
                  <a:pt x="816" y="1872"/>
                </a:cubicBezTo>
                <a:cubicBezTo>
                  <a:pt x="936" y="1592"/>
                  <a:pt x="1064" y="1080"/>
                  <a:pt x="1152" y="768"/>
                </a:cubicBezTo>
                <a:cubicBezTo>
                  <a:pt x="1240" y="456"/>
                  <a:pt x="1312" y="128"/>
                  <a:pt x="1344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52267" name="Freeform 1075"/>
          <p:cNvSpPr>
            <a:spLocks/>
          </p:cNvSpPr>
          <p:nvPr/>
        </p:nvSpPr>
        <p:spPr bwMode="auto">
          <a:xfrm>
            <a:off x="1524000" y="1524000"/>
            <a:ext cx="711200" cy="4191000"/>
          </a:xfrm>
          <a:custGeom>
            <a:avLst/>
            <a:gdLst>
              <a:gd name="T0" fmla="*/ 0 w 448"/>
              <a:gd name="T1" fmla="*/ 2640 h 2640"/>
              <a:gd name="T2" fmla="*/ 96 w 448"/>
              <a:gd name="T3" fmla="*/ 2592 h 2640"/>
              <a:gd name="T4" fmla="*/ 240 w 448"/>
              <a:gd name="T5" fmla="*/ 2352 h 2640"/>
              <a:gd name="T6" fmla="*/ 336 w 448"/>
              <a:gd name="T7" fmla="*/ 1728 h 2640"/>
              <a:gd name="T8" fmla="*/ 432 w 448"/>
              <a:gd name="T9" fmla="*/ 480 h 2640"/>
              <a:gd name="T10" fmla="*/ 432 w 448"/>
              <a:gd name="T11" fmla="*/ 0 h 26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8"/>
              <a:gd name="T19" fmla="*/ 0 h 2640"/>
              <a:gd name="T20" fmla="*/ 448 w 448"/>
              <a:gd name="T21" fmla="*/ 2640 h 26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8" h="2640">
                <a:moveTo>
                  <a:pt x="0" y="2640"/>
                </a:moveTo>
                <a:cubicBezTo>
                  <a:pt x="28" y="2640"/>
                  <a:pt x="56" y="2640"/>
                  <a:pt x="96" y="2592"/>
                </a:cubicBezTo>
                <a:cubicBezTo>
                  <a:pt x="136" y="2544"/>
                  <a:pt x="200" y="2496"/>
                  <a:pt x="240" y="2352"/>
                </a:cubicBezTo>
                <a:cubicBezTo>
                  <a:pt x="280" y="2208"/>
                  <a:pt x="304" y="2040"/>
                  <a:pt x="336" y="1728"/>
                </a:cubicBezTo>
                <a:cubicBezTo>
                  <a:pt x="368" y="1416"/>
                  <a:pt x="416" y="768"/>
                  <a:pt x="432" y="480"/>
                </a:cubicBezTo>
                <a:cubicBezTo>
                  <a:pt x="448" y="192"/>
                  <a:pt x="440" y="9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CA" dirty="0"/>
          </a:p>
        </p:txBody>
      </p:sp>
      <p:sp>
        <p:nvSpPr>
          <p:cNvPr id="52268" name="Text Box 1076"/>
          <p:cNvSpPr txBox="1">
            <a:spLocks noChangeArrowheads="1"/>
          </p:cNvSpPr>
          <p:nvPr/>
        </p:nvSpPr>
        <p:spPr bwMode="auto">
          <a:xfrm>
            <a:off x="2133600" y="1524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dirty="0"/>
              <a:t>t(n) = n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52269" name="Text Box 1077"/>
          <p:cNvSpPr txBox="1">
            <a:spLocks noChangeArrowheads="1"/>
          </p:cNvSpPr>
          <p:nvPr/>
        </p:nvSpPr>
        <p:spPr bwMode="auto">
          <a:xfrm>
            <a:off x="3429000" y="1981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t(n) = n</a:t>
            </a:r>
            <a:r>
              <a:rPr lang="en-US" baseline="30000" dirty="0">
                <a:solidFill>
                  <a:schemeClr val="hlink"/>
                </a:solidFill>
              </a:rPr>
              <a:t>2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2270" name="Text Box 1078"/>
          <p:cNvSpPr txBox="1">
            <a:spLocks noChangeArrowheads="1"/>
          </p:cNvSpPr>
          <p:nvPr/>
        </p:nvSpPr>
        <p:spPr bwMode="auto">
          <a:xfrm>
            <a:off x="4876800" y="3429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t(n) = nlog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52271" name="Text Box 1079"/>
          <p:cNvSpPr txBox="1">
            <a:spLocks noChangeArrowheads="1"/>
          </p:cNvSpPr>
          <p:nvPr/>
        </p:nvSpPr>
        <p:spPr bwMode="auto">
          <a:xfrm>
            <a:off x="4038600" y="5105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t(n) =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0AEAEBF1-B8DF-4E65-A479-96FE7493D72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3250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C15CD2D5-A03B-4610-B853-D8D63C926B3B}" type="slidenum">
              <a:rPr lang="en-US" sz="1400" b="0"/>
              <a:pPr algn="r"/>
              <a:t>13</a:t>
            </a:fld>
            <a:endParaRPr lang="en-US" sz="1400" b="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Exercise: Asymptotic Complexities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86025842"/>
              </p:ext>
            </p:extLst>
          </p:nvPr>
        </p:nvGraphicFramePr>
        <p:xfrm>
          <a:off x="685800" y="1828800"/>
          <a:ext cx="7772400" cy="3983038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Growth 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5n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+ 3n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log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log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* 10n + 5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3n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+ 3n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t(n) = 2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+ 18n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9C7EB3AA-7D18-4331-A5DA-2F722245BC9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Determining Time Complexity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Algorithms frequently contain sections of code that are executed over and over again, i.e. </a:t>
            </a:r>
            <a:r>
              <a:rPr lang="en-CA" b="1" i="1" dirty="0"/>
              <a:t>loops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Analyzing </a:t>
            </a:r>
            <a:r>
              <a:rPr lang="en-CA" dirty="0">
                <a:solidFill>
                  <a:schemeClr val="accent2"/>
                </a:solidFill>
              </a:rPr>
              <a:t>loop execution</a:t>
            </a:r>
            <a:r>
              <a:rPr lang="en-CA" dirty="0"/>
              <a:t> is </a:t>
            </a:r>
            <a:r>
              <a:rPr lang="en-CA" dirty="0" smtClean="0"/>
              <a:t>vital in </a:t>
            </a:r>
            <a:r>
              <a:rPr lang="en-CA" dirty="0"/>
              <a:t>determining time </a:t>
            </a:r>
            <a:r>
              <a:rPr lang="en-CA" dirty="0" smtClean="0"/>
              <a:t>complexity.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3709076B-6728-4B01-BF1A-F7D4125D8C5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4274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28E8A052-380D-4A4B-9502-8DBD63D52CB2}" type="slidenum">
              <a:rPr lang="en-US" sz="1400" b="0"/>
              <a:pPr algn="r"/>
              <a:t>15</a:t>
            </a:fld>
            <a:endParaRPr lang="en-US" sz="1400" b="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Analyzing </a:t>
            </a:r>
            <a:r>
              <a:rPr lang="en-US" dirty="0"/>
              <a:t>Loop Execution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7013" cy="5089525"/>
          </a:xfrm>
        </p:spPr>
        <p:txBody>
          <a:bodyPr/>
          <a:lstStyle/>
          <a:p>
            <a:pPr eaLnBrk="1" hangingPunct="1"/>
            <a:r>
              <a:rPr lang="en-US" sz="2800" dirty="0"/>
              <a:t>A loop executes a certain number of times (say </a:t>
            </a:r>
            <a:r>
              <a:rPr lang="en-US" sz="2800" dirty="0">
                <a:solidFill>
                  <a:schemeClr val="tx2"/>
                </a:solidFill>
              </a:rPr>
              <a:t>n</a:t>
            </a:r>
            <a:r>
              <a:rPr lang="en-US" sz="2800" dirty="0"/>
              <a:t>), so the time complexity of the loop is </a:t>
            </a:r>
            <a:r>
              <a:rPr lang="en-US" sz="2800" dirty="0">
                <a:solidFill>
                  <a:schemeClr val="tx2"/>
                </a:solidFill>
              </a:rPr>
              <a:t>n</a:t>
            </a:r>
            <a:r>
              <a:rPr lang="en-US" sz="2800" dirty="0"/>
              <a:t> times the time complexity of the body of the loop</a:t>
            </a:r>
          </a:p>
          <a:p>
            <a:pPr eaLnBrk="1" hangingPunct="1"/>
            <a:r>
              <a:rPr lang="en-US" sz="2800" b="1" i="1" dirty="0">
                <a:solidFill>
                  <a:schemeClr val="accent2"/>
                </a:solidFill>
              </a:rPr>
              <a:t>Example</a:t>
            </a:r>
            <a:r>
              <a:rPr lang="en-US" sz="2800" dirty="0"/>
              <a:t>: what is the time complexity of the following loop, in Big-O notation?</a:t>
            </a:r>
            <a:br>
              <a:rPr lang="en-US" sz="2800" dirty="0"/>
            </a:br>
            <a:endParaRPr lang="en-US" sz="2800" dirty="0"/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x = 0;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for (int i=0; i&lt;n; i++)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	  	x = x + 1;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8B01ADF2-6DCC-4919-B32A-314E340D9904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5298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D1D6A637-D454-4709-9A02-9AC734515341}" type="slidenum">
              <a:rPr lang="en-US" sz="1400" b="0"/>
              <a:pPr algn="r"/>
              <a:t>16</a:t>
            </a:fld>
            <a:endParaRPr lang="en-US" sz="1400" b="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332656"/>
            <a:ext cx="7543800" cy="5334000"/>
          </a:xfrm>
        </p:spPr>
        <p:txBody>
          <a:bodyPr/>
          <a:lstStyle/>
          <a:p>
            <a:pPr eaLnBrk="1" hangingPunct="1"/>
            <a:r>
              <a:rPr lang="en-US" sz="2800" b="1" i="1" dirty="0">
                <a:solidFill>
                  <a:schemeClr val="hlink"/>
                </a:solidFill>
              </a:rPr>
              <a:t>Nested loops</a:t>
            </a:r>
            <a:r>
              <a:rPr lang="en-US" sz="2800" dirty="0"/>
              <a:t>: the body of the outer loop includes the inner loop</a:t>
            </a:r>
          </a:p>
          <a:p>
            <a:pPr eaLnBrk="1" hangingPunct="1"/>
            <a:r>
              <a:rPr lang="en-US" sz="2800" b="1" i="1" dirty="0">
                <a:solidFill>
                  <a:schemeClr val="accent2"/>
                </a:solidFill>
              </a:rPr>
              <a:t>Example</a:t>
            </a:r>
            <a:r>
              <a:rPr lang="en-US" sz="2800" dirty="0"/>
              <a:t>: what is the time complexity of the following loop, in Big-O notation? Read the next set of notes from the course’s webpage to see how the time complexity of this algorithm and the algorithms in the following pages are computed.</a:t>
            </a:r>
          </a:p>
          <a:p>
            <a:pPr eaLnBrk="1" hangingPunct="1"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chemeClr val="tx2"/>
                </a:solidFill>
              </a:rPr>
              <a:t>for (int i=0; i&lt;n; i++) {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		x = x + 1;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		for (int j=0; j&lt;n; j++)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	 		y = y – 1;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	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E8A6C84C-41D7-457C-B6DD-8CCC2FB9BAC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6322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CFFAEF86-CA82-4B34-91C7-C38F167227C4}" type="slidenum">
              <a:rPr lang="en-US" sz="1400" b="0"/>
              <a:pPr algn="r"/>
              <a:t>17</a:t>
            </a:fld>
            <a:endParaRPr lang="en-US" sz="1400" b="0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Loop Analysis Examples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x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for (int i=0; i&lt;n; </a:t>
            </a:r>
            <a:r>
              <a:rPr lang="en-US" b="1" dirty="0">
                <a:solidFill>
                  <a:schemeClr val="hlink"/>
                </a:solidFill>
              </a:rPr>
              <a:t>i=i+2</a:t>
            </a:r>
            <a:r>
              <a:rPr lang="en-US" b="1" dirty="0">
                <a:solidFill>
                  <a:schemeClr val="tx2"/>
                </a:solidFill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	  	x = x + 1;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			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x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for (int i=1; i&lt;n; </a:t>
            </a:r>
            <a:r>
              <a:rPr lang="en-US" b="1" dirty="0">
                <a:solidFill>
                  <a:schemeClr val="hlink"/>
                </a:solidFill>
              </a:rPr>
              <a:t>i=i*2</a:t>
            </a:r>
            <a:r>
              <a:rPr lang="en-US" b="1" dirty="0">
                <a:solidFill>
                  <a:schemeClr val="tx2"/>
                </a:solidFill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	  	x = x + 1;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}		</a:t>
            </a:r>
            <a:r>
              <a:rPr lang="en-US" sz="2400" b="1" dirty="0">
                <a:solidFill>
                  <a:schemeClr val="tx2"/>
                </a:solidFill>
              </a:rPr>
              <a:t>			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D2988623-436B-48BA-ACA1-5C239D44C2F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346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88773830-013E-4556-8ADA-645C05B291FC}" type="slidenum">
              <a:rPr lang="en-US" sz="1400" b="0"/>
              <a:pPr algn="r"/>
              <a:t>18</a:t>
            </a:fld>
            <a:endParaRPr lang="en-US" sz="1400" b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x = 0;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for (int i=0; i&lt;n; i++)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for (int </a:t>
            </a:r>
            <a:r>
              <a:rPr lang="en-US" b="1" dirty="0">
                <a:solidFill>
                  <a:schemeClr val="hlink"/>
                </a:solidFill>
              </a:rPr>
              <a:t>j = </a:t>
            </a:r>
            <a:r>
              <a:rPr lang="en-US" b="1" dirty="0" smtClean="0">
                <a:solidFill>
                  <a:schemeClr val="hlink"/>
                </a:solidFill>
              </a:rPr>
              <a:t>i</a:t>
            </a:r>
            <a:r>
              <a:rPr lang="en-US" b="1" dirty="0" smtClean="0">
                <a:solidFill>
                  <a:schemeClr val="tx2"/>
                </a:solidFill>
              </a:rPr>
              <a:t>; </a:t>
            </a:r>
            <a:r>
              <a:rPr lang="en-US" b="1" dirty="0">
                <a:solidFill>
                  <a:schemeClr val="tx2"/>
                </a:solidFill>
              </a:rPr>
              <a:t>j &lt; </a:t>
            </a:r>
            <a:r>
              <a:rPr lang="en-US" b="1" dirty="0" smtClean="0">
                <a:solidFill>
                  <a:schemeClr val="tx2"/>
                </a:solidFill>
              </a:rPr>
              <a:t>n; </a:t>
            </a:r>
            <a:r>
              <a:rPr lang="en-US" b="1" dirty="0">
                <a:solidFill>
                  <a:schemeClr val="tx2"/>
                </a:solidFill>
              </a:rPr>
              <a:t>j ++) {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	   	x = x + 1;</a:t>
            </a: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	}</a:t>
            </a:r>
          </a:p>
          <a:p>
            <a:pPr eaLnBrk="1" hangingPunct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66800" y="381000"/>
            <a:ext cx="70183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0" dirty="0">
                <a:solidFill>
                  <a:schemeClr val="tx2"/>
                </a:solidFill>
              </a:rPr>
              <a:t>More Loop Analysis Examples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06647464-0858-4438-AD20-10919C68980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Best-Case vs Worst-Case</a:t>
            </a:r>
            <a:endParaRPr lang="en-US" sz="36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5257800"/>
          </a:xfrm>
        </p:spPr>
        <p:txBody>
          <a:bodyPr/>
          <a:lstStyle/>
          <a:p>
            <a:r>
              <a:rPr lang="en-CA" sz="2800" dirty="0" smtClean="0"/>
              <a:t>Our time complexities are usually based on the worst-case or most common case.</a:t>
            </a:r>
          </a:p>
          <a:p>
            <a:r>
              <a:rPr lang="en-CA" sz="2800" dirty="0" smtClean="0"/>
              <a:t>What does it mean to consider a "</a:t>
            </a:r>
            <a:r>
              <a:rPr lang="en-CA" sz="2800" b="1" i="1" dirty="0" smtClean="0">
                <a:solidFill>
                  <a:srgbClr val="C00000"/>
                </a:solidFill>
              </a:rPr>
              <a:t>best case scenario</a:t>
            </a:r>
            <a:r>
              <a:rPr lang="en-CA" sz="2800" dirty="0" smtClean="0"/>
              <a:t>" or "</a:t>
            </a:r>
            <a:r>
              <a:rPr lang="en-CA" sz="2800" b="1" i="1" dirty="0" smtClean="0">
                <a:solidFill>
                  <a:srgbClr val="C00000"/>
                </a:solidFill>
              </a:rPr>
              <a:t>worst </a:t>
            </a:r>
            <a:r>
              <a:rPr lang="en-CA" sz="2800" b="1" i="1" dirty="0">
                <a:solidFill>
                  <a:srgbClr val="C00000"/>
                </a:solidFill>
              </a:rPr>
              <a:t>case </a:t>
            </a:r>
            <a:r>
              <a:rPr lang="en-CA" sz="2800" b="1" i="1" dirty="0" smtClean="0">
                <a:solidFill>
                  <a:srgbClr val="C00000"/>
                </a:solidFill>
              </a:rPr>
              <a:t>scenario</a:t>
            </a:r>
            <a:r>
              <a:rPr lang="en-CA" sz="2800" dirty="0" smtClean="0"/>
              <a:t>" for time complexity?</a:t>
            </a:r>
          </a:p>
          <a:p>
            <a:r>
              <a:rPr lang="en-CA" sz="2800" dirty="0" smtClean="0"/>
              <a:t>We have to think about all different cases for the algorithms to determine if some require additional operations.</a:t>
            </a:r>
          </a:p>
          <a:p>
            <a:r>
              <a:rPr lang="en-CA" sz="2800" dirty="0" smtClean="0"/>
              <a:t>Best case means the number of operations is at its least. Worst case means the number of operations is at its most.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68679F8B-5216-4263-BE70-83F02CE9E75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B7C4988C-487A-483C-A185-44733325680E}" type="slidenum">
              <a:rPr lang="en-US" sz="1400" b="0"/>
              <a:pPr algn="r"/>
              <a:t>2</a:t>
            </a:fld>
            <a:endParaRPr lang="en-US" sz="1400" b="0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05800" cy="914400"/>
          </a:xfrm>
        </p:spPr>
        <p:txBody>
          <a:bodyPr/>
          <a:lstStyle/>
          <a:p>
            <a:pPr eaLnBrk="1" hangingPunct="1"/>
            <a:r>
              <a:rPr lang="en-US" dirty="0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001000" cy="51228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 smtClean="0"/>
              <a:t>Understand the </a:t>
            </a:r>
            <a:r>
              <a:rPr lang="en-US" dirty="0"/>
              <a:t>concept of </a:t>
            </a:r>
            <a:r>
              <a:rPr lang="en-US" dirty="0" smtClean="0"/>
              <a:t>analyzing </a:t>
            </a:r>
            <a:r>
              <a:rPr lang="en-US" dirty="0"/>
              <a:t>algorithms </a:t>
            </a:r>
            <a:r>
              <a:rPr lang="en-US" dirty="0" smtClean="0"/>
              <a:t>in terms of efficiency</a:t>
            </a:r>
          </a:p>
          <a:p>
            <a:pPr eaLnBrk="1" hangingPunct="1"/>
            <a:r>
              <a:rPr lang="en-CA" dirty="0" smtClean="0"/>
              <a:t>Determine the big-Oh time complexity of mathematical equations</a:t>
            </a:r>
          </a:p>
          <a:p>
            <a:pPr eaLnBrk="1" hangingPunct="1"/>
            <a:r>
              <a:rPr lang="en-CA" dirty="0" smtClean="0"/>
              <a:t>Compute the complexity of simple looped algorithms</a:t>
            </a:r>
          </a:p>
          <a:p>
            <a:pPr eaLnBrk="1" hangingPunct="1"/>
            <a:r>
              <a:rPr lang="en-CA" dirty="0" smtClean="0"/>
              <a:t>Compare the complexities of different collection-based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06647464-0858-4438-AD20-10919C68980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Best-Case vs Worst-Case</a:t>
            </a:r>
            <a:endParaRPr lang="en-US" sz="36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5257800"/>
          </a:xfrm>
        </p:spPr>
        <p:txBody>
          <a:bodyPr/>
          <a:lstStyle/>
          <a:p>
            <a:r>
              <a:rPr lang="en-CA" sz="2800" dirty="0" smtClean="0"/>
              <a:t>Suppose you are moving and there are </a:t>
            </a:r>
            <a:r>
              <a:rPr lang="en-CA" sz="2800" b="1" i="1" dirty="0" smtClean="0"/>
              <a:t>n</a:t>
            </a:r>
            <a:r>
              <a:rPr lang="en-CA" sz="2800" dirty="0" smtClean="0"/>
              <a:t> boxes and your laptop is contained in one of them. You need to search them until you find it.</a:t>
            </a:r>
          </a:p>
          <a:p>
            <a:pPr lvl="1"/>
            <a:r>
              <a:rPr lang="en-CA" dirty="0" smtClean="0"/>
              <a:t>Worst-case: The </a:t>
            </a:r>
            <a:r>
              <a:rPr lang="en-CA" b="1" dirty="0" smtClean="0"/>
              <a:t>last</a:t>
            </a:r>
            <a:r>
              <a:rPr lang="en-CA" dirty="0" smtClean="0"/>
              <a:t> box you look at contains the laptop so this is O(n).</a:t>
            </a:r>
          </a:p>
          <a:p>
            <a:pPr lvl="1"/>
            <a:r>
              <a:rPr lang="en-CA" dirty="0" smtClean="0"/>
              <a:t>Best-case: The </a:t>
            </a:r>
            <a:r>
              <a:rPr lang="en-CA" b="1" dirty="0" smtClean="0"/>
              <a:t>first</a:t>
            </a:r>
            <a:r>
              <a:rPr lang="en-CA" dirty="0" smtClean="0"/>
              <a:t> box you look at contains the laptop so this is just O(1).</a:t>
            </a:r>
          </a:p>
          <a:p>
            <a:pPr lvl="1"/>
            <a:r>
              <a:rPr lang="en-CA" dirty="0" smtClean="0"/>
              <a:t>If the box is anywhere between, it would be considered O(n).</a:t>
            </a:r>
          </a:p>
          <a:p>
            <a:pPr lvl="1"/>
            <a:r>
              <a:rPr lang="en-CA" dirty="0" smtClean="0"/>
              <a:t>In general, we would say this problem is O(n).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18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06647464-0858-4438-AD20-10919C68980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of </a:t>
            </a:r>
            <a:r>
              <a:rPr lang="en-US" sz="3600" dirty="0" smtClean="0"/>
              <a:t>Collection </a:t>
            </a:r>
            <a:r>
              <a:rPr lang="en-US" sz="3600" dirty="0"/>
              <a:t>Operations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53400" cy="5257800"/>
          </a:xfrm>
        </p:spPr>
        <p:txBody>
          <a:bodyPr/>
          <a:lstStyle/>
          <a:p>
            <a:r>
              <a:rPr lang="en-US" sz="2800" dirty="0"/>
              <a:t>Stack operations are generally efficient, because they all work on only one end of the </a:t>
            </a:r>
            <a:r>
              <a:rPr lang="en-US" sz="2800" dirty="0" smtClean="0"/>
              <a:t>collection. How do they compare to Queue operations?</a:t>
            </a:r>
          </a:p>
          <a:p>
            <a:endParaRPr lang="en-US" sz="2800" dirty="0"/>
          </a:p>
          <a:p>
            <a:r>
              <a:rPr lang="en-US" sz="2800" dirty="0" smtClean="0"/>
              <a:t>Which are </a:t>
            </a:r>
            <a:r>
              <a:rPr lang="en-US" sz="2800" dirty="0"/>
              <a:t>more efficient: </a:t>
            </a:r>
            <a:r>
              <a:rPr lang="en-US" sz="2800" dirty="0" smtClean="0"/>
              <a:t>array implementations </a:t>
            </a:r>
            <a:r>
              <a:rPr lang="en-US" sz="2800" dirty="0"/>
              <a:t>or </a:t>
            </a:r>
            <a:r>
              <a:rPr lang="en-US" sz="2800" dirty="0" smtClean="0"/>
              <a:t>linked </a:t>
            </a:r>
            <a:r>
              <a:rPr lang="en-US" sz="2800" dirty="0"/>
              <a:t>list </a:t>
            </a:r>
            <a:r>
              <a:rPr lang="en-US" sz="2800" dirty="0" smtClean="0"/>
              <a:t>implementations?</a:t>
            </a:r>
          </a:p>
          <a:p>
            <a:endParaRPr lang="en-CA" sz="2800" dirty="0"/>
          </a:p>
          <a:p>
            <a:r>
              <a:rPr lang="en-CA" sz="2800" dirty="0" smtClean="0"/>
              <a:t>What are the time complexities of the various List add() methods?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33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A7800C72-1592-40E4-A4AE-8007EF92FCD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of Stack Operations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n </a:t>
            </a:r>
            <a:r>
              <a:rPr lang="en-US" sz="2800" dirty="0"/>
              <a:t>is the number of items on the stack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push</a:t>
            </a:r>
            <a:r>
              <a:rPr lang="en-US" sz="2800" dirty="0"/>
              <a:t> operation for </a:t>
            </a:r>
            <a:r>
              <a:rPr lang="en-US" sz="2800" dirty="0">
                <a:solidFill>
                  <a:schemeClr val="tx2"/>
                </a:solidFill>
              </a:rPr>
              <a:t>ArrayStack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O(1)</a:t>
            </a:r>
            <a:r>
              <a:rPr lang="en-US" dirty="0"/>
              <a:t> if array is not full (why?)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would it be if the array is full? </a:t>
            </a:r>
            <a:r>
              <a:rPr lang="en-US" b="1" i="1" dirty="0">
                <a:solidFill>
                  <a:schemeClr val="hlink"/>
                </a:solidFill>
              </a:rPr>
              <a:t>(worst case)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push </a:t>
            </a:r>
            <a:r>
              <a:rPr lang="en-US" sz="2800" dirty="0"/>
              <a:t>operation for </a:t>
            </a:r>
            <a:r>
              <a:rPr lang="en-US" sz="2800" dirty="0">
                <a:solidFill>
                  <a:schemeClr val="tx2"/>
                </a:solidFill>
              </a:rPr>
              <a:t>LinkedStack: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O(1) </a:t>
            </a:r>
            <a:r>
              <a:rPr lang="en-US" dirty="0"/>
              <a:t>(why?)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pop</a:t>
            </a:r>
            <a:r>
              <a:rPr lang="en-US" sz="2800" b="1" dirty="0">
                <a:solidFill>
                  <a:schemeClr val="hlink"/>
                </a:solidFill>
              </a:rPr>
              <a:t> </a:t>
            </a:r>
            <a:r>
              <a:rPr lang="en-US" sz="2800" dirty="0"/>
              <a:t>operation for each?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peek</a:t>
            </a:r>
            <a:r>
              <a:rPr lang="en-US" sz="2800" dirty="0"/>
              <a:t> operation for each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A7800C72-1592-40E4-A4AE-8007EF92FCD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of </a:t>
            </a:r>
            <a:r>
              <a:rPr lang="en-US" sz="3600" dirty="0" smtClean="0"/>
              <a:t>Queue </a:t>
            </a:r>
            <a:r>
              <a:rPr lang="en-US" sz="3600" dirty="0"/>
              <a:t>Operations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937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n </a:t>
            </a:r>
            <a:r>
              <a:rPr lang="en-US" sz="2800" dirty="0"/>
              <a:t>is the number of items on the </a:t>
            </a:r>
            <a:r>
              <a:rPr lang="en-US" sz="2800" dirty="0" smtClean="0"/>
              <a:t>queue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enqueue</a:t>
            </a:r>
            <a:r>
              <a:rPr lang="en-US" sz="2800" dirty="0" smtClean="0"/>
              <a:t> operation: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CA" dirty="0">
                <a:solidFill>
                  <a:schemeClr val="accent2"/>
                </a:solidFill>
              </a:rPr>
              <a:t>O(1)</a:t>
            </a:r>
            <a:r>
              <a:rPr lang="en-CA" dirty="0"/>
              <a:t> for LinkedQueue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O(1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  <a:r>
              <a:rPr lang="en-US" dirty="0" smtClean="0"/>
              <a:t> for ArrayQueue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olidFill>
                  <a:schemeClr val="accent2"/>
                </a:solidFill>
              </a:rPr>
              <a:t>O(1)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for CircularArrayQueue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dequeue </a:t>
            </a:r>
            <a:r>
              <a:rPr lang="en-US" sz="2800" dirty="0" smtClean="0"/>
              <a:t>operation: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CA" dirty="0" smtClean="0">
                <a:solidFill>
                  <a:schemeClr val="accent2"/>
                </a:solidFill>
              </a:rPr>
              <a:t>O(1</a:t>
            </a:r>
            <a:r>
              <a:rPr lang="en-CA" dirty="0">
                <a:solidFill>
                  <a:schemeClr val="accent2"/>
                </a:solidFill>
              </a:rPr>
              <a:t>)</a:t>
            </a:r>
            <a:r>
              <a:rPr lang="en-CA" dirty="0"/>
              <a:t> for LinkedQueue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O(n)</a:t>
            </a:r>
            <a:r>
              <a:rPr lang="en-US" dirty="0" smtClean="0"/>
              <a:t> </a:t>
            </a:r>
            <a:r>
              <a:rPr lang="en-US" dirty="0"/>
              <a:t>for ArrayQueue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olidFill>
                  <a:schemeClr val="accent2"/>
                </a:solidFill>
              </a:rPr>
              <a:t>O(1)</a:t>
            </a:r>
            <a:r>
              <a:rPr lang="en-CA" dirty="0" smtClean="0"/>
              <a:t> </a:t>
            </a:r>
            <a:r>
              <a:rPr lang="en-CA" dirty="0"/>
              <a:t>for CircularArrayQueue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first</a:t>
            </a:r>
            <a:r>
              <a:rPr lang="en-US" sz="2800" b="1" dirty="0" smtClean="0">
                <a:solidFill>
                  <a:schemeClr val="hlink"/>
                </a:solidFill>
              </a:rPr>
              <a:t> </a:t>
            </a:r>
            <a:r>
              <a:rPr lang="en-US" sz="2800" dirty="0" smtClean="0"/>
              <a:t>operation for each?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87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A7800C72-1592-40E4-A4AE-8007EF92FCD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4704"/>
          </a:xfrm>
        </p:spPr>
        <p:txBody>
          <a:bodyPr/>
          <a:lstStyle/>
          <a:p>
            <a:r>
              <a:rPr lang="en-US" sz="3600" dirty="0"/>
              <a:t>Analysis of </a:t>
            </a:r>
            <a:r>
              <a:rPr lang="en-US" sz="3600" dirty="0" smtClean="0"/>
              <a:t>the List add() Operations</a:t>
            </a:r>
            <a:endParaRPr lang="en-US" sz="3600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81336"/>
            <a:ext cx="7772400" cy="58242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n </a:t>
            </a:r>
            <a:r>
              <a:rPr lang="en-US" sz="2800" dirty="0"/>
              <a:t>is the number of items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list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OrderedList add()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(Linked), </a:t>
            </a: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(Array)</a:t>
            </a:r>
            <a:endParaRPr lang="en-CA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UnorderedList addToFront()</a:t>
            </a:r>
            <a:r>
              <a:rPr lang="en-US" sz="2800" dirty="0" smtClean="0"/>
              <a:t>: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CA" dirty="0" smtClean="0">
                <a:solidFill>
                  <a:schemeClr val="accent2"/>
                </a:solidFill>
              </a:rPr>
              <a:t>O(1)</a:t>
            </a:r>
            <a:r>
              <a:rPr lang="en-CA" dirty="0" smtClean="0"/>
              <a:t> </a:t>
            </a:r>
            <a:r>
              <a:rPr lang="en-CA" dirty="0" smtClean="0"/>
              <a:t>(Linked), </a:t>
            </a: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(Array)</a:t>
            </a:r>
            <a:endParaRPr lang="en-CA" dirty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UnorderedList addToRear()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olidFill>
                  <a:schemeClr val="accent2"/>
                </a:solidFill>
              </a:rPr>
              <a:t>O(1</a:t>
            </a:r>
            <a:r>
              <a:rPr lang="en-CA" dirty="0" smtClean="0">
                <a:solidFill>
                  <a:schemeClr val="accent2"/>
                </a:solidFill>
              </a:rPr>
              <a:t>)</a:t>
            </a:r>
            <a:r>
              <a:rPr lang="en-CA" dirty="0" smtClean="0"/>
              <a:t> or </a:t>
            </a: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(Linked), </a:t>
            </a:r>
            <a:r>
              <a:rPr lang="en-CA" dirty="0" smtClean="0">
                <a:solidFill>
                  <a:schemeClr val="accent2"/>
                </a:solidFill>
              </a:rPr>
              <a:t>O(1)</a:t>
            </a:r>
            <a:r>
              <a:rPr lang="en-CA" dirty="0" smtClean="0"/>
              <a:t> or </a:t>
            </a: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(Array)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</a:rPr>
              <a:t>UnorderedList </a:t>
            </a:r>
            <a:r>
              <a:rPr lang="en-US" sz="2800" dirty="0" smtClean="0">
                <a:solidFill>
                  <a:schemeClr val="hlink"/>
                </a:solidFill>
              </a:rPr>
              <a:t>addAfter()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olidFill>
                  <a:schemeClr val="accent2"/>
                </a:solidFill>
              </a:rPr>
              <a:t>O(n)</a:t>
            </a:r>
            <a:r>
              <a:rPr lang="en-CA" dirty="0"/>
              <a:t> </a:t>
            </a:r>
            <a:r>
              <a:rPr lang="en-CA" dirty="0" smtClean="0"/>
              <a:t>(Linked), </a:t>
            </a: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(Array)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IndexedList add()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olidFill>
                  <a:schemeClr val="accent2"/>
                </a:solidFill>
              </a:rPr>
              <a:t>O(n)</a:t>
            </a:r>
            <a:r>
              <a:rPr lang="en-CA" dirty="0"/>
              <a:t> </a:t>
            </a:r>
            <a:r>
              <a:rPr lang="en-CA" dirty="0" smtClean="0"/>
              <a:t>(Linked), </a:t>
            </a:r>
            <a:r>
              <a:rPr lang="en-CA" dirty="0" smtClean="0">
                <a:solidFill>
                  <a:schemeClr val="accent2"/>
                </a:solidFill>
              </a:rPr>
              <a:t>O(n)</a:t>
            </a:r>
            <a:r>
              <a:rPr lang="en-CA" dirty="0" smtClean="0"/>
              <a:t> (Array)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2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DCE190CF-1C1B-481B-860C-6B3158E34FC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7106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8481CDE2-A7F4-40D1-8B35-B0FFA40D7EA7}" type="slidenum">
              <a:rPr lang="en-US" sz="1400" b="0"/>
              <a:pPr algn="r"/>
              <a:t>3</a:t>
            </a:fld>
            <a:endParaRPr lang="en-US" sz="1400" b="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20000" cy="1400175"/>
          </a:xfrm>
        </p:spPr>
        <p:txBody>
          <a:bodyPr/>
          <a:lstStyle/>
          <a:p>
            <a:pPr eaLnBrk="1" hangingPunct="1"/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Analysis of Algorithms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624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One aspect of software quality is the efficient use of </a:t>
            </a:r>
            <a:r>
              <a:rPr lang="en-US" b="1" i="1" dirty="0">
                <a:solidFill>
                  <a:schemeClr val="hlink"/>
                </a:solidFill>
              </a:rPr>
              <a:t>computer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i="1" dirty="0" smtClean="0">
                <a:solidFill>
                  <a:schemeClr val="hlink"/>
                </a:solidFill>
              </a:rPr>
              <a:t>resources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want to analyze algorithms with respect to "execution time" to determine their efficiency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b="1" i="1" dirty="0">
                <a:solidFill>
                  <a:schemeClr val="hlink"/>
                </a:solidFill>
              </a:rPr>
              <a:t>time complexity</a:t>
            </a:r>
            <a:r>
              <a:rPr lang="en-US" i="1" dirty="0"/>
              <a:t> </a:t>
            </a:r>
            <a:r>
              <a:rPr lang="en-US" dirty="0"/>
              <a:t>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Note that we are </a:t>
            </a:r>
            <a:r>
              <a:rPr lang="en-US" b="1" dirty="0" smtClean="0"/>
              <a:t>not</a:t>
            </a:r>
            <a:r>
              <a:rPr lang="en-US" dirty="0" smtClean="0"/>
              <a:t> actually measuring execution time, but rather examining the number of operations performed.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F56153A9-A2D6-4C66-9968-A0FB8B5CF1A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8130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BB71D3BD-B004-4E77-ABFF-BB3800AC32D4}" type="slidenum">
              <a:rPr lang="en-US" sz="1400" b="0"/>
              <a:pPr algn="r"/>
              <a:t>4</a:t>
            </a:fld>
            <a:endParaRPr lang="en-US" sz="1400" b="0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47750"/>
          </a:xfrm>
        </p:spPr>
        <p:txBody>
          <a:bodyPr/>
          <a:lstStyle/>
          <a:p>
            <a:pPr eaLnBrk="1" hangingPunct="1"/>
            <a:r>
              <a:rPr lang="en-US" dirty="0"/>
              <a:t>Time Complexity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5112915"/>
          </a:xfrm>
        </p:spPr>
        <p:txBody>
          <a:bodyPr/>
          <a:lstStyle/>
          <a:p>
            <a:pPr eaLnBrk="1" hangingPunct="1"/>
            <a:r>
              <a:rPr lang="en-US" dirty="0"/>
              <a:t>Analysis of time taken is based on: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Problem size</a:t>
            </a:r>
            <a:r>
              <a:rPr lang="en-US" dirty="0"/>
              <a:t> (e.g. number of items to sort)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Primitive operations</a:t>
            </a:r>
            <a:r>
              <a:rPr lang="en-US" dirty="0"/>
              <a:t> (e.g. comparison of two values)</a:t>
            </a:r>
          </a:p>
          <a:p>
            <a:pPr eaLnBrk="1" hangingPunct="1"/>
            <a:r>
              <a:rPr lang="en-US" dirty="0"/>
              <a:t>What we want to </a:t>
            </a:r>
            <a:r>
              <a:rPr lang="en-US" dirty="0" smtClean="0"/>
              <a:t>analyze </a:t>
            </a:r>
            <a:r>
              <a:rPr lang="en-US" dirty="0"/>
              <a:t>is the </a:t>
            </a:r>
            <a:r>
              <a:rPr lang="en-US" dirty="0">
                <a:solidFill>
                  <a:schemeClr val="accent2"/>
                </a:solidFill>
              </a:rPr>
              <a:t>relationship</a:t>
            </a:r>
            <a:r>
              <a:rPr lang="en-US" dirty="0"/>
              <a:t> between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The size of the problem</a:t>
            </a:r>
            <a:r>
              <a:rPr lang="en-US" dirty="0"/>
              <a:t>, </a:t>
            </a:r>
            <a:r>
              <a:rPr lang="en-US" b="1" dirty="0">
                <a:solidFill>
                  <a:schemeClr val="hlink"/>
                </a:solidFill>
              </a:rPr>
              <a:t>n</a:t>
            </a:r>
          </a:p>
          <a:p>
            <a:pPr lvl="1" eaLnBrk="1" hangingPunct="1"/>
            <a:r>
              <a:rPr lang="en-US" dirty="0"/>
              <a:t> And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time it takes to solve the problem</a:t>
            </a:r>
            <a:r>
              <a:rPr lang="en-US" dirty="0"/>
              <a:t>, </a:t>
            </a:r>
            <a:r>
              <a:rPr lang="en-US" b="1" dirty="0">
                <a:solidFill>
                  <a:schemeClr val="hlink"/>
                </a:solidFill>
              </a:rPr>
              <a:t>t(n)</a:t>
            </a:r>
          </a:p>
          <a:p>
            <a:pPr lvl="2" eaLnBrk="1" hangingPunct="1"/>
            <a:r>
              <a:rPr lang="en-US" dirty="0"/>
              <a:t>Note that t(n) is a function of n, so it depends on the size of the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B1D16A81-F2B4-49BB-B911-39ECB4187C1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5170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2EACB13C-6DB4-48A9-8AC7-695BD6DA9256}" type="slidenum">
              <a:rPr lang="en-US" sz="1400" b="0"/>
              <a:pPr algn="r"/>
              <a:t>5</a:t>
            </a:fld>
            <a:endParaRPr lang="en-US" sz="1400" b="0" dirty="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047750"/>
          </a:xfrm>
        </p:spPr>
        <p:txBody>
          <a:bodyPr/>
          <a:lstStyle/>
          <a:p>
            <a:pPr eaLnBrk="1" hangingPunct="1"/>
            <a:r>
              <a:rPr lang="en-US" dirty="0"/>
              <a:t>Time Complexity Functions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8001000" cy="4968875"/>
          </a:xfrm>
        </p:spPr>
        <p:txBody>
          <a:bodyPr/>
          <a:lstStyle/>
          <a:p>
            <a:pPr eaLnBrk="1" hangingPunct="1"/>
            <a:r>
              <a:rPr lang="en-US" dirty="0"/>
              <a:t>This </a:t>
            </a:r>
            <a:r>
              <a:rPr lang="en-US" dirty="0">
                <a:solidFill>
                  <a:schemeClr val="hlink"/>
                </a:solidFill>
              </a:rPr>
              <a:t>t(n)</a:t>
            </a:r>
            <a:r>
              <a:rPr lang="en-US" b="1" i="1" dirty="0">
                <a:solidFill>
                  <a:schemeClr val="hlink"/>
                </a:solidFill>
              </a:rPr>
              <a:t> </a:t>
            </a:r>
            <a:r>
              <a:rPr lang="en-US" dirty="0"/>
              <a:t>is called</a:t>
            </a:r>
            <a:r>
              <a:rPr lang="en-US" b="1" i="1" dirty="0">
                <a:solidFill>
                  <a:schemeClr val="hlink"/>
                </a:solidFill>
              </a:rPr>
              <a:t> </a:t>
            </a:r>
            <a:r>
              <a:rPr lang="en-US" dirty="0"/>
              <a:t>a</a:t>
            </a:r>
            <a:r>
              <a:rPr lang="en-US" b="1" i="1" dirty="0">
                <a:solidFill>
                  <a:schemeClr val="hlink"/>
                </a:solidFill>
              </a:rPr>
              <a:t> time complexity function</a:t>
            </a:r>
          </a:p>
          <a:p>
            <a:pPr eaLnBrk="1" hangingPunct="1"/>
            <a:r>
              <a:rPr lang="en-US" dirty="0"/>
              <a:t>What does a time complexity function look like?</a:t>
            </a:r>
          </a:p>
          <a:p>
            <a:pPr lvl="1" eaLnBrk="1" hangingPunct="1"/>
            <a:r>
              <a:rPr lang="en-US" dirty="0"/>
              <a:t>Example of a time complexity function for some algorithm: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>
                <a:solidFill>
                  <a:schemeClr val="tx2"/>
                </a:solidFill>
              </a:rPr>
              <a:t>t(n) = 15n</a:t>
            </a:r>
            <a:r>
              <a:rPr lang="en-US" b="1" baseline="30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 + </a:t>
            </a:r>
            <a:r>
              <a:rPr lang="en-US" b="1" dirty="0" smtClean="0">
                <a:solidFill>
                  <a:schemeClr val="tx2"/>
                </a:solidFill>
              </a:rPr>
              <a:t>45n</a:t>
            </a:r>
            <a:endParaRPr lang="en-US" b="1" dirty="0">
              <a:solidFill>
                <a:schemeClr val="tx2"/>
              </a:solidFill>
            </a:endParaRPr>
          </a:p>
          <a:p>
            <a:pPr lvl="2" eaLnBrk="1" hangingPunct="1"/>
            <a:r>
              <a:rPr lang="en-US" dirty="0"/>
              <a:t>See the next slide to see how t(n) changes as n gets bigger!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52769D78-0814-457F-A6B9-E9F53D567B6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457200" y="228600"/>
            <a:ext cx="83058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CA" sz="3200" b="0" dirty="0">
              <a:solidFill>
                <a:schemeClr val="tx2"/>
              </a:solidFill>
            </a:endParaRPr>
          </a:p>
        </p:txBody>
      </p:sp>
      <p:graphicFrame>
        <p:nvGraphicFramePr>
          <p:cNvPr id="127081" name="Group 105"/>
          <p:cNvGraphicFramePr>
            <a:graphicFrameLocks noGrp="1"/>
          </p:cNvGraphicFramePr>
          <p:nvPr/>
        </p:nvGraphicFramePr>
        <p:xfrm>
          <a:off x="152400" y="1219200"/>
          <a:ext cx="8763000" cy="4357689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No. of items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    15n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    45n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15n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+ 45n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1,950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154,500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15,045,000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1,500,450,000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4,500,000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150,004,500,000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15,000,000,000,000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15,000,045,000,000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7080" name="Rectangle 10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200" dirty="0"/>
              <a:t>Example: 15n</a:t>
            </a:r>
            <a:r>
              <a:rPr lang="en-US" sz="3200" baseline="30000" dirty="0"/>
              <a:t>2</a:t>
            </a:r>
            <a:r>
              <a:rPr lang="en-US" sz="3200" dirty="0"/>
              <a:t> + 45 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822CF005-2052-4B3F-BA9D-C0A7835CA52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Comparison of Terms in 15n</a:t>
            </a:r>
            <a:r>
              <a:rPr lang="en-US" sz="3600" baseline="30000" dirty="0"/>
              <a:t>2</a:t>
            </a:r>
            <a:r>
              <a:rPr lang="en-US" sz="3600" dirty="0"/>
              <a:t> + </a:t>
            </a:r>
            <a:r>
              <a:rPr lang="en-US" sz="3600" dirty="0" smtClean="0"/>
              <a:t>45n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dirty="0">
                <a:solidFill>
                  <a:schemeClr val="tx2"/>
                </a:solidFill>
              </a:rPr>
              <a:t>n</a:t>
            </a:r>
            <a:r>
              <a:rPr lang="en-US" sz="2800" dirty="0"/>
              <a:t> is small, which term is larger?</a:t>
            </a:r>
          </a:p>
          <a:p>
            <a:r>
              <a:rPr lang="en-US" sz="2800" dirty="0"/>
              <a:t>But, as </a:t>
            </a:r>
            <a:r>
              <a:rPr lang="en-US" sz="2800" dirty="0">
                <a:solidFill>
                  <a:schemeClr val="tx2"/>
                </a:solidFill>
              </a:rPr>
              <a:t>n</a:t>
            </a:r>
            <a:r>
              <a:rPr lang="en-US" sz="2800" dirty="0"/>
              <a:t> gets larger, note that the </a:t>
            </a:r>
            <a:r>
              <a:rPr lang="en-US" sz="2800" dirty="0">
                <a:solidFill>
                  <a:schemeClr val="hlink"/>
                </a:solidFill>
              </a:rPr>
              <a:t>15</a:t>
            </a:r>
            <a:r>
              <a:rPr lang="en-US" sz="2800" b="1" dirty="0">
                <a:solidFill>
                  <a:schemeClr val="hlink"/>
                </a:solidFill>
              </a:rPr>
              <a:t>n</a:t>
            </a:r>
            <a:r>
              <a:rPr lang="en-US" sz="2800" b="1" baseline="30000" dirty="0">
                <a:solidFill>
                  <a:schemeClr val="hlink"/>
                </a:solidFill>
              </a:rPr>
              <a:t>2 </a:t>
            </a:r>
            <a:r>
              <a:rPr lang="en-US" sz="2800" dirty="0"/>
              <a:t>term grows more quickly than the </a:t>
            </a:r>
            <a:r>
              <a:rPr lang="en-US" sz="2800" dirty="0">
                <a:solidFill>
                  <a:schemeClr val="hlink"/>
                </a:solidFill>
              </a:rPr>
              <a:t>45n</a:t>
            </a:r>
            <a:r>
              <a:rPr lang="en-US" sz="2800" dirty="0"/>
              <a:t> term</a:t>
            </a:r>
          </a:p>
          <a:p>
            <a:r>
              <a:rPr lang="en-US" sz="2800" dirty="0"/>
              <a:t>We say that the </a:t>
            </a:r>
            <a:r>
              <a:rPr lang="en-US" sz="2800" b="1" dirty="0">
                <a:solidFill>
                  <a:schemeClr val="hlink"/>
                </a:solidFill>
              </a:rPr>
              <a:t>n</a:t>
            </a:r>
            <a:r>
              <a:rPr lang="en-US" sz="2800" b="1" baseline="30000" dirty="0">
                <a:solidFill>
                  <a:schemeClr val="hlink"/>
                </a:solidFill>
              </a:rPr>
              <a:t>2</a:t>
            </a:r>
            <a:r>
              <a:rPr lang="en-US" sz="2800" dirty="0"/>
              <a:t> term is </a:t>
            </a:r>
            <a:r>
              <a:rPr lang="en-US" sz="2800" b="1" i="1" dirty="0">
                <a:solidFill>
                  <a:schemeClr val="hlink"/>
                </a:solidFill>
              </a:rPr>
              <a:t>dominant </a:t>
            </a:r>
            <a:r>
              <a:rPr lang="en-US" sz="2800" dirty="0"/>
              <a:t>in this </a:t>
            </a:r>
            <a:r>
              <a:rPr lang="en-US" sz="2800" dirty="0" smtClean="0"/>
              <a:t>expression.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3A754CE-2BD6-4214-8F21-E6C0DFF0F51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9026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5C37B12F-E908-4E78-8A96-0129EF49277C}" type="slidenum">
              <a:rPr lang="en-US" sz="1400" b="0"/>
              <a:pPr algn="r"/>
              <a:t>8</a:t>
            </a:fld>
            <a:endParaRPr lang="en-US" sz="1400" b="0" dirty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Big-Oh Notation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4" y="1409700"/>
            <a:ext cx="8568952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require </a:t>
            </a:r>
            <a:r>
              <a:rPr lang="en-US" sz="2800" dirty="0"/>
              <a:t>a </a:t>
            </a:r>
            <a:r>
              <a:rPr lang="en-US" sz="2800" dirty="0" smtClean="0"/>
              <a:t>measurement </a:t>
            </a:r>
            <a:r>
              <a:rPr lang="en-US" sz="2800" dirty="0"/>
              <a:t>of the time complexity of an algorithm that is </a:t>
            </a:r>
            <a:r>
              <a:rPr lang="en-US" sz="2800" i="1" dirty="0">
                <a:solidFill>
                  <a:srgbClr val="C00000"/>
                </a:solidFill>
              </a:rPr>
              <a:t>independent</a:t>
            </a:r>
            <a:r>
              <a:rPr lang="en-US" sz="2800" dirty="0"/>
              <a:t> on any implementation details (programming language and computer that will execute the algorithm</a:t>
            </a:r>
            <a:r>
              <a:rPr lang="en-US" sz="2800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 smtClean="0"/>
              <a:t>i.e. we generally only care about </a:t>
            </a:r>
            <a:r>
              <a:rPr lang="en-CA" sz="2800" dirty="0" smtClean="0">
                <a:solidFill>
                  <a:srgbClr val="C00000"/>
                </a:solidFill>
              </a:rPr>
              <a:t>number of operations performed</a:t>
            </a:r>
            <a:r>
              <a:rPr lang="en-CA" sz="2800" dirty="0" smtClean="0"/>
              <a:t>, not how long it takes since that varies from one machine to another.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3A754CE-2BD6-4214-8F21-E6C0DFF0F51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9026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b="0" dirty="0"/>
              <a:t>1-</a:t>
            </a:r>
            <a:fld id="{5C37B12F-E908-4E78-8A96-0129EF49277C}" type="slidenum">
              <a:rPr lang="en-US" sz="1400" b="0"/>
              <a:pPr algn="r"/>
              <a:t>9</a:t>
            </a:fld>
            <a:endParaRPr lang="en-US" sz="1400" b="0" dirty="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Big-Oh Notation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96888"/>
            <a:ext cx="8568952" cy="5300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key issue is the </a:t>
            </a:r>
            <a:r>
              <a:rPr lang="en-US" sz="2800" b="1" i="1" dirty="0">
                <a:solidFill>
                  <a:schemeClr val="hlink"/>
                </a:solidFill>
              </a:rPr>
              <a:t>asymptotic complexity</a:t>
            </a:r>
            <a:r>
              <a:rPr lang="en-US" sz="2800" dirty="0"/>
              <a:t> of the function or </a:t>
            </a:r>
            <a:r>
              <a:rPr lang="en-US" sz="2800" i="1" dirty="0"/>
              <a:t>how it grows as n increases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This is determined by the </a:t>
            </a:r>
            <a:r>
              <a:rPr lang="en-US" b="1" i="1" dirty="0">
                <a:solidFill>
                  <a:schemeClr val="hlink"/>
                </a:solidFill>
              </a:rPr>
              <a:t>dominant term</a:t>
            </a:r>
            <a:r>
              <a:rPr lang="en-US" dirty="0"/>
              <a:t> in the growth function (the term that increases most quickly as</a:t>
            </a:r>
            <a:r>
              <a:rPr lang="en-US" i="1" dirty="0"/>
              <a:t> n </a:t>
            </a:r>
            <a:r>
              <a:rPr lang="en-US" dirty="0"/>
              <a:t>increases)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Constants become irrelevant as </a:t>
            </a:r>
            <a:r>
              <a:rPr lang="en-US" i="1" dirty="0"/>
              <a:t>n</a:t>
            </a:r>
            <a:r>
              <a:rPr lang="en-US" dirty="0"/>
              <a:t> increases since we want a characterization of the time complexity of an algorithm that is </a:t>
            </a:r>
            <a:r>
              <a:rPr lang="en-US" i="1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of the computer that will be used to execute it. Since different computers differ in speed </a:t>
            </a:r>
            <a:r>
              <a:rPr lang="en-US" dirty="0" smtClean="0"/>
              <a:t>by </a:t>
            </a:r>
            <a:r>
              <a:rPr lang="en-US" dirty="0"/>
              <a:t>a constant factor, constant factors are ignored when expressing the asymptotic complexity of a function. </a:t>
            </a:r>
          </a:p>
        </p:txBody>
      </p:sp>
    </p:spTree>
    <p:extLst>
      <p:ext uri="{BB962C8B-B14F-4D97-AF65-F5344CB8AC3E}">
        <p14:creationId xmlns:p14="http://schemas.microsoft.com/office/powerpoint/2010/main" val="608130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2232</TotalTime>
  <Words>1568</Words>
  <Application>Microsoft Office PowerPoint</Application>
  <PresentationFormat>On-screen Show (4:3)</PresentationFormat>
  <Paragraphs>272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noteTemplate05</vt:lpstr>
      <vt:lpstr>PowerPoint Presentation</vt:lpstr>
      <vt:lpstr>Objectives</vt:lpstr>
      <vt:lpstr>Introduction to Analysis of Algorithms</vt:lpstr>
      <vt:lpstr>Time Complexity</vt:lpstr>
      <vt:lpstr>Time Complexity Functions</vt:lpstr>
      <vt:lpstr>Example: 15n2 + 45 n </vt:lpstr>
      <vt:lpstr>Comparison of Terms in 15n2 + 45n </vt:lpstr>
      <vt:lpstr>Big-Oh Notation</vt:lpstr>
      <vt:lpstr>Big-Oh Notation</vt:lpstr>
      <vt:lpstr>PowerPoint Presentation</vt:lpstr>
      <vt:lpstr>Some Growth Functions and Their Asymptotic Complexities</vt:lpstr>
      <vt:lpstr>Comparison of Some Typical Growth Functions</vt:lpstr>
      <vt:lpstr>Exercise: Asymptotic Complexities</vt:lpstr>
      <vt:lpstr>Determining Time Complexity</vt:lpstr>
      <vt:lpstr>Analyzing Loop Execution</vt:lpstr>
      <vt:lpstr>PowerPoint Presentation</vt:lpstr>
      <vt:lpstr>More Loop Analysis Examples</vt:lpstr>
      <vt:lpstr>PowerPoint Presentation</vt:lpstr>
      <vt:lpstr>Best-Case vs Worst-Case</vt:lpstr>
      <vt:lpstr>Best-Case vs Worst-Case</vt:lpstr>
      <vt:lpstr>Analysis of Collection Operations</vt:lpstr>
      <vt:lpstr>Analysis of Stack Operations</vt:lpstr>
      <vt:lpstr>Analysis of Queue Operations</vt:lpstr>
      <vt:lpstr>Analysis of the List add() Operations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doug vancise</dc:creator>
  <cp:lastModifiedBy>Bryan Sarlo</cp:lastModifiedBy>
  <cp:revision>100</cp:revision>
  <dcterms:created xsi:type="dcterms:W3CDTF">2007-06-06T14:21:28Z</dcterms:created>
  <dcterms:modified xsi:type="dcterms:W3CDTF">2020-07-15T21:00:51Z</dcterms:modified>
</cp:coreProperties>
</file>