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303" r:id="rId4"/>
    <p:sldId id="304" r:id="rId5"/>
    <p:sldId id="305" r:id="rId6"/>
    <p:sldId id="286" r:id="rId7"/>
    <p:sldId id="268" r:id="rId8"/>
    <p:sldId id="274" r:id="rId9"/>
    <p:sldId id="307" r:id="rId10"/>
    <p:sldId id="308" r:id="rId11"/>
    <p:sldId id="309" r:id="rId12"/>
    <p:sldId id="311" r:id="rId13"/>
    <p:sldId id="312" r:id="rId14"/>
    <p:sldId id="314" r:id="rId15"/>
    <p:sldId id="313" r:id="rId16"/>
    <p:sldId id="315" r:id="rId17"/>
    <p:sldId id="316" r:id="rId18"/>
    <p:sldId id="317" r:id="rId19"/>
    <p:sldId id="318" r:id="rId20"/>
    <p:sldId id="320" r:id="rId21"/>
    <p:sldId id="319" r:id="rId22"/>
    <p:sldId id="32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VL" initials="MVL" lastIdx="1" clrIdx="0"/>
  <p:cmAuthor id="1" name="Lauren Hill" initials="LH" lastIdx="2" clrIdx="1"/>
  <p:cmAuthor id="2" name="Stat Surface" initials="SS" lastIdx="2" clrIdx="2">
    <p:extLst>
      <p:ext uri="{19B8F6BF-5375-455C-9EA6-DF929625EA0E}">
        <p15:presenceInfo xmlns:p15="http://schemas.microsoft.com/office/powerpoint/2012/main" userId="Stat Surfa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0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10C-5671-4886-9AE6-7EE7A6377FBB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5D6D-997A-48C7-BDEA-07052B64E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AD237-A112-40ED-8DF3-06D136A492D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507CF-9662-4939-8130-181ACD0B2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507CF-9662-4939-8130-181ACD0B25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19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5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0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7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9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228600"/>
            <a:ext cx="3352800" cy="3581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114800"/>
            <a:ext cx="32004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/>
          <a:p>
            <a:fld id="{5430FD7E-8CDF-4493-A16F-32E571757F65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F471C80A-B91F-4681-9D59-4D1617E59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00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0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6DA821F-403A-4037-A384-B54BCC4CAC79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86800" cy="3581399"/>
          </a:xfrm>
        </p:spPr>
        <p:txBody>
          <a:bodyPr>
            <a:normAutofit/>
          </a:bodyPr>
          <a:lstStyle/>
          <a:p>
            <a:r>
              <a:rPr lang="en-US" sz="7200" dirty="0"/>
              <a:t>Statistics: Concepts and Controversies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733800"/>
            <a:ext cx="4876800" cy="2209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Chapter 1: Where Do Data Come From?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i="1" dirty="0">
                <a:solidFill>
                  <a:schemeClr val="tx2"/>
                </a:solidFill>
              </a:rPr>
              <a:t>Lecture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What’s Your Race?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The U.S. census asks, “What is this person’s race?” for every person in every household.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en-US" sz="3200" dirty="0">
                <a:latin typeface="+mj-lt"/>
              </a:rPr>
              <a:t>Variable?</a:t>
            </a:r>
          </a:p>
          <a:p>
            <a:pPr>
              <a:defRPr/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Race is the variable.</a:t>
            </a:r>
          </a:p>
          <a:p>
            <a:pPr>
              <a:defRPr/>
            </a:pPr>
            <a:r>
              <a:rPr lang="en-US" sz="3200" dirty="0">
                <a:latin typeface="+mj-lt"/>
              </a:rPr>
              <a:t>Race is a categorical variable because it places people into a category.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04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Response Variable and Observational Study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response variable</a:t>
            </a:r>
            <a:r>
              <a:rPr lang="en-US" sz="2800" dirty="0">
                <a:latin typeface="+mj-lt"/>
              </a:rPr>
              <a:t> measures an outcome or result of a study.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An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observational study</a:t>
            </a:r>
            <a:r>
              <a:rPr lang="en-US" sz="2800" dirty="0">
                <a:latin typeface="+mj-lt"/>
              </a:rPr>
              <a:t> observes individuals and measures variables of interest but does not intervene in order to influence the responses.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The purpose of an observational study is to describe some group or situation.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 Survey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Sample surveys are an important kind of observational study. 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en-US" sz="3200" dirty="0">
                <a:latin typeface="+mj-lt"/>
              </a:rPr>
              <a:t>They survey some group of individuals by studying only some of its members, selected not because they are of special interest but because they represent the larger group.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03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Populations and Samples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 in a statistical study is the entire group of individuals about which we want information.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>
                <a:latin typeface="+mj-lt"/>
              </a:rPr>
              <a:t> is the part of the population from which we actually collect information and is used to draw conclusions about the whole.</a:t>
            </a:r>
          </a:p>
        </p:txBody>
      </p:sp>
    </p:spTree>
    <p:extLst>
      <p:ext uri="{BB962C8B-B14F-4D97-AF65-F5344CB8AC3E}">
        <p14:creationId xmlns:p14="http://schemas.microsoft.com/office/powerpoint/2010/main" val="248167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Public Opinion Polls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For a typical opinion poll: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U.S. residents 18 years of age and over. Noncitizens and even illegal immigrants are included.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Sample?</a:t>
            </a:r>
          </a:p>
          <a:p>
            <a:pPr>
              <a:defRPr/>
            </a:pPr>
            <a:r>
              <a:rPr lang="en-US" sz="2800" dirty="0">
                <a:solidFill>
                  <a:schemeClr val="accent6"/>
                </a:solidFill>
                <a:latin typeface="+mj-lt"/>
              </a:rPr>
              <a:t>Between 1000 and 1500 people interviewed by telephone.</a:t>
            </a:r>
          </a:p>
        </p:txBody>
      </p:sp>
    </p:spTree>
    <p:extLst>
      <p:ext uri="{BB962C8B-B14F-4D97-AF65-F5344CB8AC3E}">
        <p14:creationId xmlns:p14="http://schemas.microsoft.com/office/powerpoint/2010/main" val="416849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8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Current Population Survey (CPS)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60020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Most important government sample survey in the United States. Many variables recorded concern the employment status of everyone over 16 years old in a household. The government’s monthly unemployment rate comes from the CPS. 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More than 123 million U.S. households. (Individuals are households.)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Sample?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About 60,000 households interviewed each month.</a:t>
            </a:r>
          </a:p>
        </p:txBody>
      </p:sp>
    </p:spTree>
    <p:extLst>
      <p:ext uri="{BB962C8B-B14F-4D97-AF65-F5344CB8AC3E}">
        <p14:creationId xmlns:p14="http://schemas.microsoft.com/office/powerpoint/2010/main" val="226141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General Social Survey (GSS)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1661" y="1143000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Every second year, by the National Opinion Research Center at the University of Chicago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The variables cover the subject’s personal and family background, experiences and habits, and attitudes and opinions on different subjects.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Population?</a:t>
            </a:r>
          </a:p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Adults (aged 18 and over) living in households in the United States (does not include adults in institutions or persons who cannot be interviewed in English).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Sample? 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About 3000 adults, interviewed in person in their homes</a:t>
            </a:r>
          </a:p>
        </p:txBody>
      </p:sp>
    </p:spTree>
    <p:extLst>
      <p:ext uri="{BB962C8B-B14F-4D97-AF65-F5344CB8AC3E}">
        <p14:creationId xmlns:p14="http://schemas.microsoft.com/office/powerpoint/2010/main" val="293424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Census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census</a:t>
            </a:r>
            <a:r>
              <a:rPr lang="en-US" sz="2800" dirty="0">
                <a:latin typeface="+mj-lt"/>
              </a:rPr>
              <a:t> is a sample survey that attempts to include the entire population in the sample.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The U.S. Constitution requires a census of the American population every 10 years. Even a census can miss people.</a:t>
            </a:r>
          </a:p>
          <a:p>
            <a:pPr>
              <a:defRPr/>
            </a:pPr>
            <a:r>
              <a:rPr lang="en-US" sz="2800" dirty="0">
                <a:latin typeface="+mj-lt"/>
              </a:rPr>
              <a:t>The Census Bureau estimated that the 2010 census </a:t>
            </a:r>
            <a:r>
              <a:rPr lang="en-US" sz="2800" dirty="0" err="1">
                <a:latin typeface="+mj-lt"/>
              </a:rPr>
              <a:t>overcounted</a:t>
            </a:r>
            <a:r>
              <a:rPr lang="en-US" sz="2800" dirty="0">
                <a:latin typeface="+mj-lt"/>
              </a:rPr>
              <a:t> the American population by 0.01% but undercounted the black population by 2.1%.</a:t>
            </a:r>
          </a:p>
        </p:txBody>
      </p:sp>
    </p:spTree>
    <p:extLst>
      <p:ext uri="{BB962C8B-B14F-4D97-AF65-F5344CB8AC3E}">
        <p14:creationId xmlns:p14="http://schemas.microsoft.com/office/powerpoint/2010/main" val="143038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Experiments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411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An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experiment</a:t>
            </a:r>
            <a:r>
              <a:rPr lang="en-US" sz="2800" dirty="0">
                <a:latin typeface="+mj-lt"/>
              </a:rPr>
              <a:t> deliberately imposes some treatment on individuals in order to observe their responses.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The purpose of an experiment is to study whether the treatment causes a change in the response.</a:t>
            </a:r>
          </a:p>
        </p:txBody>
      </p:sp>
      <p:pic>
        <p:nvPicPr>
          <p:cNvPr id="2050" name="Picture 2" descr="Cartoon of an adult monkey gesturing to a smaller monkey who is eating a banana.  A field scientist looks on nearby while taking notes.  The cartoon is captioned &quot;Now eat that banana.  The nice statistician is watching us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53712"/>
            <a:ext cx="3736848" cy="45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Helping Welfare Mothers Find Jobs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Choose two similar groups of women as they apply for welfare.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Require one group to participate in a job training program but do not offer the program to the other group.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Compare the income and work record of the two groups after several years.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47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Study: Statistics In the Media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" y="1417638"/>
            <a:ext cx="8915400" cy="490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see statistics everywhere in the media. You hear: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month’s unemployment rate was 5.4%.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88% of AAAS scientists versus 37% of U.S. residents agree it is generally safe to eat genetically modified foods.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longer article says that low-income children who received high-quality day care did better on academic tests given years later and were more likely to go to college and hold good jobs than other similar children without high-quality day care.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1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17638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Any statistical study records data about some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individuals</a:t>
            </a:r>
            <a:r>
              <a:rPr lang="en-US" sz="2800" dirty="0">
                <a:latin typeface="+mj-lt"/>
              </a:rPr>
              <a:t> (people, animals, or things) by giving the value of one or more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variables</a:t>
            </a:r>
            <a:r>
              <a:rPr lang="en-US" sz="2800" dirty="0">
                <a:latin typeface="+mj-lt"/>
              </a:rPr>
              <a:t> for each individual.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Some variables, such as age and income, take numerical values. Others, such as occupation and sex, do not. Be sure the variables in a study really do tell you what you want to know.</a:t>
            </a:r>
          </a:p>
        </p:txBody>
      </p:sp>
    </p:spTree>
    <p:extLst>
      <p:ext uri="{BB962C8B-B14F-4D97-AF65-F5344CB8AC3E}">
        <p14:creationId xmlns:p14="http://schemas.microsoft.com/office/powerpoint/2010/main" val="381494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2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17638"/>
            <a:ext cx="8382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The most important fact about any statistical study is how the data were produced.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Observational studies</a:t>
            </a:r>
            <a:r>
              <a:rPr lang="en-US" sz="2800" dirty="0">
                <a:latin typeface="+mj-lt"/>
              </a:rPr>
              <a:t> try to gather information without imposing a treatment on the individuals they are observing.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 surveys</a:t>
            </a:r>
            <a:r>
              <a:rPr lang="en-US" sz="2800" dirty="0">
                <a:latin typeface="+mj-lt"/>
              </a:rPr>
              <a:t> are an important kind of observational study. A sample survey chooses a sample from a specific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 and uses the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>
                <a:latin typeface="+mj-lt"/>
              </a:rPr>
              <a:t> to get information about the entire population.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028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Statistics in Summary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15926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census</a:t>
            </a:r>
            <a:r>
              <a:rPr lang="en-US" sz="2800" dirty="0">
                <a:latin typeface="+mj-lt"/>
              </a:rPr>
              <a:t> attempts to measure every individual in a population.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8B0000"/>
                </a:solidFill>
                <a:latin typeface="+mj-lt"/>
              </a:rPr>
              <a:t>Experiments</a:t>
            </a:r>
            <a:r>
              <a:rPr lang="en-US" sz="2800" dirty="0">
                <a:latin typeface="+mj-lt"/>
              </a:rPr>
              <a:t> </a:t>
            </a:r>
            <a:r>
              <a:rPr lang="en-US" sz="2800">
                <a:latin typeface="+mj-lt"/>
              </a:rPr>
              <a:t>actually impose </a:t>
            </a:r>
            <a:r>
              <a:rPr lang="en-US" sz="2800" dirty="0">
                <a:latin typeface="+mj-lt"/>
              </a:rPr>
              <a:t>a treatment on the individuals in order to see how they respond. The goal of an experiment is usually to learn whether some treatment actually causes a certain response.</a:t>
            </a:r>
          </a:p>
        </p:txBody>
      </p:sp>
    </p:spTree>
    <p:extLst>
      <p:ext uri="{BB962C8B-B14F-4D97-AF65-F5344CB8AC3E}">
        <p14:creationId xmlns:p14="http://schemas.microsoft.com/office/powerpoint/2010/main" val="227803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Study: Statistics in the Media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" y="1432193"/>
            <a:ext cx="8915400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do these data come from?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we trust these results? Why?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question to ask when someone throws a number at you is, “Where do the data come from?”</a:t>
            </a:r>
          </a:p>
        </p:txBody>
      </p:sp>
    </p:spTree>
    <p:extLst>
      <p:ext uri="{BB962C8B-B14F-4D97-AF65-F5344CB8AC3E}">
        <p14:creationId xmlns:p14="http://schemas.microsoft.com/office/powerpoint/2010/main" val="15892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Study: Marijuana Legalization Poll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699" y="1417638"/>
            <a:ext cx="8915400" cy="105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January 2014 the Michigan news site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MLive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 the story, “Take Our Online Poll: Should Michigan Legalize Marijuana?”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71901"/>
            <a:ext cx="4191000" cy="385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9684 respondents,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7906 (81.84%) said, “Yes”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 (12.2%) said, “No”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588 (6.07%) said, “Decriminalize but don’t legalize”</a:t>
            </a:r>
          </a:p>
          <a:p>
            <a:endParaRPr lang="en-US" dirty="0"/>
          </a:p>
        </p:txBody>
      </p:sp>
      <p:pic>
        <p:nvPicPr>
          <p:cNvPr id="1027" name="Picture 3" descr="Protestors at rally supporting the medical legalization of marijuan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1901"/>
            <a:ext cx="25943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Case Study: Marijuana Legalization Poll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" y="1417638"/>
            <a:ext cx="8915400" cy="4073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the results from the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Mlive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poll demonstrate overwhelming support for legalizing marijuana?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can we say about data from this poll?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end of this chapter, you will learn basic questions to ask about the live poll.</a:t>
            </a:r>
          </a:p>
        </p:txBody>
      </p:sp>
    </p:spTree>
    <p:extLst>
      <p:ext uri="{BB962C8B-B14F-4D97-AF65-F5344CB8AC3E}">
        <p14:creationId xmlns:p14="http://schemas.microsoft.com/office/powerpoint/2010/main" val="6538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Individuals and Data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763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Statistics is the science (or art) of data.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b="1" i="1" dirty="0">
                <a:solidFill>
                  <a:schemeClr val="accent1"/>
                </a:solidFill>
                <a:latin typeface="+mj-lt"/>
              </a:rPr>
              <a:t>Individuals</a:t>
            </a:r>
            <a:r>
              <a:rPr lang="en-US" sz="2800" dirty="0">
                <a:latin typeface="+mj-lt"/>
              </a:rPr>
              <a:t> are the objects described by a set of data.  Individuals may be people, but they may also be animals or things.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solidFill>
                  <a:schemeClr val="accent1"/>
                </a:solidFill>
                <a:latin typeface="+mj-lt"/>
              </a:rPr>
              <a:t>variable</a:t>
            </a:r>
            <a:r>
              <a:rPr lang="en-US" sz="2800" dirty="0">
                <a:latin typeface="+mj-lt"/>
              </a:rPr>
              <a:t> is any characteristic of an individual. A variable can take different values for different individuals.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The actual measurements recorded for individuals are called </a:t>
            </a:r>
            <a:r>
              <a:rPr lang="en-US" sz="2800" b="1" i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2800" i="1" dirty="0">
                <a:latin typeface="+mj-lt"/>
              </a:rPr>
              <a:t>.</a:t>
            </a:r>
            <a:endParaRPr lang="en-US" sz="28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Individuals and Variables</a:t>
            </a:r>
            <a:endParaRPr lang="en-US" dirty="0"/>
          </a:p>
        </p:txBody>
      </p:sp>
      <p:graphicFrame>
        <p:nvGraphicFramePr>
          <p:cNvPr id="7" name="Group 126" descr="The table shows the summary of the attributes of a population and a sample. It has four columns and six rows. The first, second, third, and fourth column is labeled &quot;Name,&quot; &quot;Major,&quot; &quot;Points,&quot; &quot;Grade,&quot; respectively. The second, third, fourth, fifth, and sixth row is labeled &quot;Advani, Sura,&quot; &quot;Barton, David,&quot; &quot;Brown, Annette,&quot; &quot;Chiu, Sun,&quot; &quot;Cortez, Maria,&quot; respectively. It is mentioned that Advani, Sura has major in &quot;Communications&quot; with &quot;397&quot; points and &quot;B&quot; grade. Similarly, Barton, David has major in &quot;History&quot; with &quot;323&quot; points and &quot;C&quot; grade. Brown, Annette has major in &quot;Literature&quot; with &quot;446&quot; points and &quot;A&quot; grade. Chiu, Sun has major in &quot;Psychology&quot; with &quot;405&quot; points and &quot;B&quot; grade. Cortez, Maria has major in &quot;Psychology&quot; with &quot;461&quot; points and &quot;A&quot; grade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893790"/>
              </p:ext>
            </p:extLst>
          </p:nvPr>
        </p:nvGraphicFramePr>
        <p:xfrm>
          <a:off x="1295400" y="1478439"/>
          <a:ext cx="6705600" cy="2804160"/>
        </p:xfrm>
        <a:graphic>
          <a:graphicData uri="http://schemas.openxmlformats.org/drawingml/2006/table">
            <a:tbl>
              <a:tblPr firstRow="1"/>
              <a:tblGrid>
                <a:gridCol w="2532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7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Points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Advani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Sura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Barton, 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Brown, Annette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Chiu, 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Psyc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Cortez, Maria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Psyc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0" y="4343400"/>
            <a:ext cx="548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Individuals?</a:t>
            </a:r>
          </a:p>
          <a:p>
            <a:pPr lvl="1">
              <a:defRPr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People in the study</a:t>
            </a:r>
          </a:p>
          <a:p>
            <a:pPr>
              <a:defRPr/>
            </a:pPr>
            <a:r>
              <a:rPr lang="en-US" sz="3200" dirty="0">
                <a:latin typeface="+mj-lt"/>
              </a:rPr>
              <a:t>Variables?  </a:t>
            </a:r>
          </a:p>
          <a:p>
            <a:pPr lvl="1">
              <a:defRPr/>
            </a:pPr>
            <a:r>
              <a:rPr lang="en-US" sz="3200" dirty="0">
                <a:solidFill>
                  <a:schemeClr val="accent1"/>
                </a:solidFill>
                <a:latin typeface="+mj-lt"/>
              </a:rPr>
              <a:t>Major, points, grades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Categorical and Numerical Variables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categorical variable</a:t>
            </a:r>
            <a:r>
              <a:rPr lang="en-US" sz="2800" dirty="0">
                <a:latin typeface="+mj-lt"/>
              </a:rPr>
              <a:t> simply places an individual into one of several groups or categories.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numerical variable</a:t>
            </a:r>
            <a:r>
              <a:rPr lang="en-US" sz="2800" dirty="0">
                <a:latin typeface="+mj-lt"/>
              </a:rPr>
              <a:t> takes numerical values for which arithmetic operations such as adding and averaging make sense. A numerical variable is sometimes referred to as a </a:t>
            </a:r>
            <a:r>
              <a:rPr lang="en-US" sz="2800" dirty="0">
                <a:solidFill>
                  <a:srgbClr val="8B0000"/>
                </a:solidFill>
                <a:latin typeface="+mj-lt"/>
              </a:rPr>
              <a:t>quantitative variable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Example: Who Recycles?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Researchers spent lots of time and</a:t>
            </a:r>
          </a:p>
          <a:p>
            <a:pPr>
              <a:defRPr/>
            </a:pPr>
            <a:r>
              <a:rPr lang="en-US" sz="3200" dirty="0">
                <a:latin typeface="+mj-lt"/>
              </a:rPr>
              <a:t>money weighing the stuff put out for recycling in two neighborhoods in a California city; call them Upper Crust and Lower Mid.</a:t>
            </a:r>
          </a:p>
          <a:p>
            <a:pPr>
              <a:defRPr/>
            </a:pPr>
            <a:r>
              <a:rPr lang="en-US" sz="3200" b="1" dirty="0">
                <a:latin typeface="+mj-lt"/>
              </a:rPr>
              <a:t>Individuals?</a:t>
            </a:r>
          </a:p>
          <a:p>
            <a:pPr>
              <a:defRPr/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Households (recycling pickup is done for residences, not for people, one at a time)</a:t>
            </a:r>
          </a:p>
          <a:p>
            <a:pPr>
              <a:defRPr/>
            </a:pPr>
            <a:r>
              <a:rPr lang="en-US" sz="3200" b="1" dirty="0">
                <a:latin typeface="+mj-lt"/>
              </a:rPr>
              <a:t>Variable? </a:t>
            </a:r>
          </a:p>
          <a:p>
            <a:pPr>
              <a:defRPr/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Weight in pounds of recycling</a:t>
            </a:r>
          </a:p>
          <a:p>
            <a:pPr>
              <a:defRPr/>
            </a:pPr>
            <a:r>
              <a:rPr lang="en-US" sz="3200" dirty="0">
                <a:latin typeface="+mj-lt"/>
              </a:rPr>
              <a:t>Weight is a numerical (quantitative) variable.</a:t>
            </a:r>
          </a:p>
          <a:p>
            <a:pPr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91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1259</Words>
  <Application>Microsoft Office PowerPoint</Application>
  <PresentationFormat>On-screen Show (4:3)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Statistics: Concepts and Controversies</vt:lpstr>
      <vt:lpstr>Case Study: Statistics In the Media 1</vt:lpstr>
      <vt:lpstr>Case Study: Statistics in the Media 2</vt:lpstr>
      <vt:lpstr>Case Study: Marijuana Legalization Poll 1</vt:lpstr>
      <vt:lpstr>Case Study: Marijuana Legalization Poll 2</vt:lpstr>
      <vt:lpstr>Individuals and Data </vt:lpstr>
      <vt:lpstr>Example: Individuals and Variables</vt:lpstr>
      <vt:lpstr>Categorical and Numerical Variables </vt:lpstr>
      <vt:lpstr>Example: Who Recycles? </vt:lpstr>
      <vt:lpstr>Example: What’s Your Race? </vt:lpstr>
      <vt:lpstr>Response Variable and Observational Study</vt:lpstr>
      <vt:lpstr>Sample Survey </vt:lpstr>
      <vt:lpstr>Populations and Samples </vt:lpstr>
      <vt:lpstr>Example: Public Opinion Polls </vt:lpstr>
      <vt:lpstr>Example: Current Population Survey (CPS) </vt:lpstr>
      <vt:lpstr>Example: General Social Survey (GSS) </vt:lpstr>
      <vt:lpstr>Census </vt:lpstr>
      <vt:lpstr>Experiments  </vt:lpstr>
      <vt:lpstr>Example: Helping Welfare Mothers Find Jobs  </vt:lpstr>
      <vt:lpstr>Statistics in Summary 1 </vt:lpstr>
      <vt:lpstr>Statistics in Summary 2 </vt:lpstr>
      <vt:lpstr>Statistics in Summary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Newton, Andy</cp:lastModifiedBy>
  <cp:revision>447</cp:revision>
  <dcterms:created xsi:type="dcterms:W3CDTF">2009-09-07T22:06:52Z</dcterms:created>
  <dcterms:modified xsi:type="dcterms:W3CDTF">2019-06-06T15:12:49Z</dcterms:modified>
</cp:coreProperties>
</file>