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00" r:id="rId3"/>
    <p:sldId id="301" r:id="rId4"/>
    <p:sldId id="302" r:id="rId5"/>
    <p:sldId id="263" r:id="rId6"/>
    <p:sldId id="299" r:id="rId7"/>
    <p:sldId id="303" r:id="rId8"/>
    <p:sldId id="265" r:id="rId9"/>
    <p:sldId id="266" r:id="rId10"/>
    <p:sldId id="268" r:id="rId11"/>
    <p:sldId id="304" r:id="rId12"/>
    <p:sldId id="311" r:id="rId13"/>
    <p:sldId id="310" r:id="rId14"/>
    <p:sldId id="270" r:id="rId15"/>
    <p:sldId id="307" r:id="rId16"/>
    <p:sldId id="308" r:id="rId1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4">
          <p15:clr>
            <a:srgbClr val="A4A3A4"/>
          </p15:clr>
        </p15:guide>
        <p15:guide id="4"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en Hill" initials="LH" lastIdx="1" clrIdx="0"/>
  <p:cmAuthor id="1" name="Stat Surface" initials="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autoAdjust="0"/>
    <p:restoredTop sz="94729" autoAdjust="0"/>
  </p:normalViewPr>
  <p:slideViewPr>
    <p:cSldViewPr>
      <p:cViewPr varScale="1">
        <p:scale>
          <a:sx n="68" d="100"/>
          <a:sy n="68" d="100"/>
        </p:scale>
        <p:origin x="10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2880"/>
        <p:guide pos="2160"/>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6365610C-5671-4886-9AE6-7EE7A6377FBB}" type="datetimeFigureOut">
              <a:rPr lang="en-US" smtClean="0"/>
              <a:pPr/>
              <a:t>6/6/2019</a:t>
            </a:fld>
            <a:endParaRPr lang="en-US" dirty="0"/>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55C35D6D-997A-48C7-BDEA-07052B64E62F}" type="slidenum">
              <a:rPr lang="en-US" smtClean="0"/>
              <a:pPr/>
              <a:t>‹#›</a:t>
            </a:fld>
            <a:endParaRPr lang="en-US" dirty="0"/>
          </a:p>
        </p:txBody>
      </p:sp>
    </p:spTree>
    <p:extLst>
      <p:ext uri="{BB962C8B-B14F-4D97-AF65-F5344CB8AC3E}">
        <p14:creationId xmlns:p14="http://schemas.microsoft.com/office/powerpoint/2010/main" val="619067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11FAD237-A112-40ED-8DF3-06D136A492D4}" type="datetimeFigureOut">
              <a:rPr lang="en-US" smtClean="0"/>
              <a:pPr/>
              <a:t>6/6/2019</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D93507CF-9662-4939-8130-181ACD0B25E2}" type="slidenum">
              <a:rPr lang="en-US" smtClean="0"/>
              <a:pPr/>
              <a:t>‹#›</a:t>
            </a:fld>
            <a:endParaRPr lang="en-US" dirty="0"/>
          </a:p>
        </p:txBody>
      </p:sp>
    </p:spTree>
    <p:extLst>
      <p:ext uri="{BB962C8B-B14F-4D97-AF65-F5344CB8AC3E}">
        <p14:creationId xmlns:p14="http://schemas.microsoft.com/office/powerpoint/2010/main" val="71541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dirty="0"/>
          </a:p>
        </p:txBody>
      </p:sp>
    </p:spTree>
    <p:extLst>
      <p:ext uri="{BB962C8B-B14F-4D97-AF65-F5344CB8AC3E}">
        <p14:creationId xmlns:p14="http://schemas.microsoft.com/office/powerpoint/2010/main" val="3236801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10</a:t>
            </a:fld>
            <a:endParaRPr lang="en-US" dirty="0"/>
          </a:p>
        </p:txBody>
      </p:sp>
      <p:sp>
        <p:nvSpPr>
          <p:cNvPr id="532482" name="Rectangle 2"/>
          <p:cNvSpPr>
            <a:spLocks noGrp="1" noRot="1" noChangeAspect="1" noChangeArrowheads="1" noTextEdit="1"/>
          </p:cNvSpPr>
          <p:nvPr>
            <p:ph type="sldImg"/>
          </p:nvPr>
        </p:nvSpPr>
        <p:spPr>
          <a:xfrm>
            <a:off x="1173163" y="696913"/>
            <a:ext cx="4641850" cy="3481387"/>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4100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pPr/>
              <a:t>11</a:t>
            </a:fld>
            <a:endParaRPr lang="en-US" dirty="0"/>
          </a:p>
        </p:txBody>
      </p:sp>
      <p:sp>
        <p:nvSpPr>
          <p:cNvPr id="532482" name="Rectangle 2"/>
          <p:cNvSpPr>
            <a:spLocks noGrp="1" noRot="1" noChangeAspect="1" noChangeArrowheads="1" noTextEdit="1"/>
          </p:cNvSpPr>
          <p:nvPr>
            <p:ph type="sldImg"/>
          </p:nvPr>
        </p:nvSpPr>
        <p:spPr>
          <a:xfrm>
            <a:off x="1173163" y="696913"/>
            <a:ext cx="4641850" cy="3481387"/>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5436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035CF-7275-4CB4-8E92-C97EDDD09444}" type="slidenum">
              <a:rPr lang="en-US">
                <a:solidFill>
                  <a:prstClr val="black"/>
                </a:solidFill>
              </a:rPr>
              <a:pPr/>
              <a:t>13</a:t>
            </a:fld>
            <a:endParaRPr lang="en-US" dirty="0">
              <a:solidFill>
                <a:prstClr val="black"/>
              </a:solidFill>
            </a:endParaRPr>
          </a:p>
        </p:txBody>
      </p:sp>
      <p:sp>
        <p:nvSpPr>
          <p:cNvPr id="532482" name="Rectangle 2"/>
          <p:cNvSpPr>
            <a:spLocks noGrp="1" noRot="1" noChangeAspect="1" noChangeArrowheads="1" noTextEdit="1"/>
          </p:cNvSpPr>
          <p:nvPr>
            <p:ph type="sldImg"/>
          </p:nvPr>
        </p:nvSpPr>
        <p:spPr>
          <a:xfrm>
            <a:off x="1173163" y="696913"/>
            <a:ext cx="4641850" cy="3481387"/>
          </a:xfrm>
          <a:ln/>
        </p:spPr>
      </p:sp>
      <p:sp>
        <p:nvSpPr>
          <p:cNvPr id="532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605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14</a:t>
            </a:fld>
            <a:endParaRPr lang="en-US" dirty="0"/>
          </a:p>
        </p:txBody>
      </p:sp>
      <p:sp>
        <p:nvSpPr>
          <p:cNvPr id="536578" name="Rectangle 2"/>
          <p:cNvSpPr>
            <a:spLocks noGrp="1" noRot="1" noChangeAspect="1" noChangeArrowheads="1" noTextEdit="1"/>
          </p:cNvSpPr>
          <p:nvPr>
            <p:ph type="sldImg"/>
          </p:nvPr>
        </p:nvSpPr>
        <p:spPr>
          <a:xfrm>
            <a:off x="1173163" y="696913"/>
            <a:ext cx="4641850" cy="3481387"/>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3721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15</a:t>
            </a:fld>
            <a:endParaRPr lang="en-US" dirty="0"/>
          </a:p>
        </p:txBody>
      </p:sp>
      <p:sp>
        <p:nvSpPr>
          <p:cNvPr id="536578" name="Rectangle 2"/>
          <p:cNvSpPr>
            <a:spLocks noGrp="1" noRot="1" noChangeAspect="1" noChangeArrowheads="1" noTextEdit="1"/>
          </p:cNvSpPr>
          <p:nvPr>
            <p:ph type="sldImg"/>
          </p:nvPr>
        </p:nvSpPr>
        <p:spPr>
          <a:xfrm>
            <a:off x="1173163" y="696913"/>
            <a:ext cx="4641850" cy="3481387"/>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523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021A8-6E9D-46FE-9009-5773E52DA782}" type="slidenum">
              <a:rPr lang="en-US"/>
              <a:pPr/>
              <a:t>16</a:t>
            </a:fld>
            <a:endParaRPr lang="en-US" dirty="0"/>
          </a:p>
        </p:txBody>
      </p:sp>
      <p:sp>
        <p:nvSpPr>
          <p:cNvPr id="536578" name="Rectangle 2"/>
          <p:cNvSpPr>
            <a:spLocks noGrp="1" noRot="1" noChangeAspect="1" noChangeArrowheads="1" noTextEdit="1"/>
          </p:cNvSpPr>
          <p:nvPr>
            <p:ph type="sldImg"/>
          </p:nvPr>
        </p:nvSpPr>
        <p:spPr>
          <a:xfrm>
            <a:off x="1173163" y="696913"/>
            <a:ext cx="4641850" cy="3481387"/>
          </a:xfrm>
          <a:ln/>
        </p:spPr>
      </p:sp>
      <p:sp>
        <p:nvSpPr>
          <p:cNvPr id="536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93326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dirty="0"/>
          </a:p>
        </p:txBody>
      </p:sp>
      <p:sp>
        <p:nvSpPr>
          <p:cNvPr id="518146" name="Rectangle 2"/>
          <p:cNvSpPr>
            <a:spLocks noGrp="1" noRot="1" noChangeAspect="1" noChangeArrowheads="1" noTextEdit="1"/>
          </p:cNvSpPr>
          <p:nvPr>
            <p:ph type="sldImg"/>
          </p:nvPr>
        </p:nvSpPr>
        <p:spPr>
          <a:xfrm>
            <a:off x="1173163" y="696913"/>
            <a:ext cx="4641850" cy="3481387"/>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6670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dirty="0"/>
          </a:p>
        </p:txBody>
      </p:sp>
      <p:sp>
        <p:nvSpPr>
          <p:cNvPr id="518146" name="Rectangle 2"/>
          <p:cNvSpPr>
            <a:spLocks noGrp="1" noRot="1" noChangeAspect="1" noChangeArrowheads="1" noTextEdit="1"/>
          </p:cNvSpPr>
          <p:nvPr>
            <p:ph type="sldImg"/>
          </p:nvPr>
        </p:nvSpPr>
        <p:spPr>
          <a:xfrm>
            <a:off x="1173163" y="696913"/>
            <a:ext cx="4641850" cy="3481387"/>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5376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dirty="0"/>
          </a:p>
        </p:txBody>
      </p:sp>
      <p:sp>
        <p:nvSpPr>
          <p:cNvPr id="518146" name="Rectangle 2"/>
          <p:cNvSpPr>
            <a:spLocks noGrp="1" noRot="1" noChangeAspect="1" noChangeArrowheads="1" noTextEdit="1"/>
          </p:cNvSpPr>
          <p:nvPr>
            <p:ph type="sldImg"/>
          </p:nvPr>
        </p:nvSpPr>
        <p:spPr>
          <a:xfrm>
            <a:off x="1173163" y="696913"/>
            <a:ext cx="4641850" cy="3481387"/>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09718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dirty="0"/>
          </a:p>
        </p:txBody>
      </p:sp>
      <p:sp>
        <p:nvSpPr>
          <p:cNvPr id="518146" name="Rectangle 2"/>
          <p:cNvSpPr>
            <a:spLocks noGrp="1" noRot="1" noChangeAspect="1" noChangeArrowheads="1" noTextEdit="1"/>
          </p:cNvSpPr>
          <p:nvPr>
            <p:ph type="sldImg"/>
          </p:nvPr>
        </p:nvSpPr>
        <p:spPr>
          <a:xfrm>
            <a:off x="1173163" y="696913"/>
            <a:ext cx="4641850" cy="3481387"/>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4218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dirty="0"/>
          </a:p>
        </p:txBody>
      </p:sp>
      <p:sp>
        <p:nvSpPr>
          <p:cNvPr id="518146" name="Rectangle 2"/>
          <p:cNvSpPr>
            <a:spLocks noGrp="1" noRot="1" noChangeAspect="1" noChangeArrowheads="1" noTextEdit="1"/>
          </p:cNvSpPr>
          <p:nvPr>
            <p:ph type="sldImg"/>
          </p:nvPr>
        </p:nvSpPr>
        <p:spPr>
          <a:xfrm>
            <a:off x="1173163" y="696913"/>
            <a:ext cx="4641850" cy="3481387"/>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4503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dirty="0"/>
          </a:p>
        </p:txBody>
      </p:sp>
      <p:sp>
        <p:nvSpPr>
          <p:cNvPr id="518146" name="Rectangle 2"/>
          <p:cNvSpPr>
            <a:spLocks noGrp="1" noRot="1" noChangeAspect="1" noChangeArrowheads="1" noTextEdit="1"/>
          </p:cNvSpPr>
          <p:nvPr>
            <p:ph type="sldImg"/>
          </p:nvPr>
        </p:nvSpPr>
        <p:spPr>
          <a:xfrm>
            <a:off x="1173163" y="696913"/>
            <a:ext cx="4641850" cy="3481387"/>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9466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8</a:t>
            </a:fld>
            <a:endParaRPr lang="en-US" dirty="0"/>
          </a:p>
        </p:txBody>
      </p:sp>
      <p:sp>
        <p:nvSpPr>
          <p:cNvPr id="526338" name="Rectangle 2"/>
          <p:cNvSpPr>
            <a:spLocks noGrp="1" noRot="1" noChangeAspect="1" noChangeArrowheads="1" noTextEdit="1"/>
          </p:cNvSpPr>
          <p:nvPr>
            <p:ph type="sldImg"/>
          </p:nvPr>
        </p:nvSpPr>
        <p:spPr>
          <a:xfrm>
            <a:off x="1173163" y="696913"/>
            <a:ext cx="4641850" cy="3481387"/>
          </a:xfrm>
          <a:ln/>
        </p:spPr>
      </p:sp>
      <p:sp>
        <p:nvSpPr>
          <p:cNvPr id="526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0817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1E7F9-F48B-4796-B971-BB0E4CA5DD2B}" type="slidenum">
              <a:rPr lang="en-US"/>
              <a:pPr/>
              <a:t>9</a:t>
            </a:fld>
            <a:endParaRPr lang="en-US" dirty="0"/>
          </a:p>
        </p:txBody>
      </p:sp>
      <p:sp>
        <p:nvSpPr>
          <p:cNvPr id="528386" name="Rectangle 2"/>
          <p:cNvSpPr>
            <a:spLocks noGrp="1" noRot="1" noChangeAspect="1" noChangeArrowheads="1" noTextEdit="1"/>
          </p:cNvSpPr>
          <p:nvPr>
            <p:ph type="sldImg"/>
          </p:nvPr>
        </p:nvSpPr>
        <p:spPr>
          <a:xfrm>
            <a:off x="1173163" y="696913"/>
            <a:ext cx="4641850" cy="3481387"/>
          </a:xfrm>
          <a:ln/>
        </p:spPr>
      </p:sp>
      <p:sp>
        <p:nvSpPr>
          <p:cNvPr id="528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1120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81000"/>
            <a:ext cx="3429000" cy="3276599"/>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6/6/2019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6/6/2019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6/6/2019</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6/6/2019</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
        <p:nvSpPr>
          <p:cNvPr id="5" name="Rectangle 4"/>
          <p:cNvSpPr/>
          <p:nvPr userDrawn="1"/>
        </p:nvSpPr>
        <p:spPr>
          <a:xfrm>
            <a:off x="228600" y="6629400"/>
            <a:ext cx="3124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686800" cy="3276599"/>
          </a:xfrm>
        </p:spPr>
        <p:txBody>
          <a:bodyPr>
            <a:normAutofit/>
          </a:bodyPr>
          <a:lstStyle/>
          <a:p>
            <a:r>
              <a:rPr lang="en-US" sz="7200" dirty="0"/>
              <a:t>Statistics: Concepts and Controversies</a:t>
            </a:r>
          </a:p>
        </p:txBody>
      </p:sp>
      <p:sp>
        <p:nvSpPr>
          <p:cNvPr id="3" name="Subtitle 2"/>
          <p:cNvSpPr>
            <a:spLocks noGrp="1"/>
          </p:cNvSpPr>
          <p:nvPr>
            <p:ph type="subTitle" idx="1"/>
          </p:nvPr>
        </p:nvSpPr>
        <p:spPr>
          <a:xfrm>
            <a:off x="2362200" y="3810000"/>
            <a:ext cx="4800600" cy="2286000"/>
          </a:xfrm>
        </p:spPr>
        <p:txBody>
          <a:bodyPr>
            <a:normAutofit/>
          </a:bodyPr>
          <a:lstStyle/>
          <a:p>
            <a:r>
              <a:rPr lang="en-US" dirty="0">
                <a:solidFill>
                  <a:schemeClr val="tx1"/>
                </a:solidFill>
              </a:rPr>
              <a:t>Chapter 2: Samples, Good and Bad</a:t>
            </a:r>
          </a:p>
          <a:p>
            <a:endParaRPr lang="en-US" dirty="0">
              <a:solidFill>
                <a:schemeClr val="tx1"/>
              </a:solidFill>
              <a:latin typeface="+mj-lt"/>
            </a:endParaRPr>
          </a:p>
          <a:p>
            <a:r>
              <a:rPr lang="en-US" i="1" dirty="0">
                <a:solidFill>
                  <a:schemeClr val="tx2"/>
                </a:solidFill>
              </a:rPr>
              <a:t>Lecture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Table of Random Digits 1</a:t>
            </a:r>
            <a:br>
              <a:rPr lang="en-US" sz="3600" b="1" dirty="0">
                <a:solidFill>
                  <a:schemeClr val="accent1"/>
                </a:solidFill>
              </a:rPr>
            </a:br>
            <a:endParaRPr lang="en-US" sz="3600" dirty="0"/>
          </a:p>
        </p:txBody>
      </p:sp>
      <p:sp>
        <p:nvSpPr>
          <p:cNvPr id="12" name="Rectangle 11"/>
          <p:cNvSpPr/>
          <p:nvPr/>
        </p:nvSpPr>
        <p:spPr>
          <a:xfrm>
            <a:off x="301752" y="1170432"/>
            <a:ext cx="8759952" cy="3970318"/>
          </a:xfrm>
          <a:prstGeom prst="rect">
            <a:avLst/>
          </a:prstGeom>
        </p:spPr>
        <p:txBody>
          <a:bodyPr wrap="square">
            <a:spAutoFit/>
          </a:bodyPr>
          <a:lstStyle/>
          <a:p>
            <a:pPr>
              <a:defRPr/>
            </a:pPr>
            <a:r>
              <a:rPr lang="en-US" sz="2800" dirty="0">
                <a:latin typeface="+mj-lt"/>
              </a:rPr>
              <a:t>A table of random digits is a long string of the digits 0, 1, 2, 3, 4, 5, 6, 7, 8, 9 with these two properties: </a:t>
            </a:r>
          </a:p>
          <a:p>
            <a:pPr>
              <a:defRPr/>
            </a:pPr>
            <a:endParaRPr lang="en-US" sz="2800" dirty="0">
              <a:latin typeface="+mj-lt"/>
            </a:endParaRPr>
          </a:p>
          <a:p>
            <a:pPr marL="514350" indent="-514350">
              <a:buAutoNum type="arabicPeriod"/>
              <a:defRPr/>
            </a:pPr>
            <a:r>
              <a:rPr lang="en-US" sz="2800" dirty="0">
                <a:latin typeface="+mj-lt"/>
              </a:rPr>
              <a:t>Each entry in the table is equally likely to be any of the 10 digits 0 through 9. </a:t>
            </a:r>
          </a:p>
          <a:p>
            <a:pPr marL="514350" indent="-514350">
              <a:buAutoNum type="arabicPeriod"/>
              <a:defRPr/>
            </a:pPr>
            <a:endParaRPr lang="en-US" sz="2800" dirty="0">
              <a:latin typeface="+mj-lt"/>
            </a:endParaRPr>
          </a:p>
          <a:p>
            <a:pPr marL="514350" indent="-514350">
              <a:buAutoNum type="arabicPeriod"/>
              <a:defRPr/>
            </a:pPr>
            <a:r>
              <a:rPr lang="en-US" sz="2800" dirty="0">
                <a:latin typeface="+mj-lt"/>
              </a:rPr>
              <a:t>The entries are independent of each other. That is, knowledge of one part of the table gives no information about any other part.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Table of Random Digits 2</a:t>
            </a:r>
            <a:br>
              <a:rPr lang="en-US" sz="3600" b="1" dirty="0">
                <a:solidFill>
                  <a:schemeClr val="accent1"/>
                </a:solidFill>
              </a:rPr>
            </a:br>
            <a:endParaRPr lang="en-US" sz="3600" dirty="0"/>
          </a:p>
        </p:txBody>
      </p:sp>
      <p:sp>
        <p:nvSpPr>
          <p:cNvPr id="12" name="Rectangle 11"/>
          <p:cNvSpPr/>
          <p:nvPr/>
        </p:nvSpPr>
        <p:spPr>
          <a:xfrm>
            <a:off x="301752" y="1170432"/>
            <a:ext cx="8759952" cy="3539430"/>
          </a:xfrm>
          <a:prstGeom prst="rect">
            <a:avLst/>
          </a:prstGeom>
        </p:spPr>
        <p:txBody>
          <a:bodyPr wrap="square">
            <a:spAutoFit/>
          </a:bodyPr>
          <a:lstStyle/>
          <a:p>
            <a:pPr>
              <a:defRPr/>
            </a:pPr>
            <a:r>
              <a:rPr lang="en-US" sz="2800" dirty="0">
                <a:latin typeface="+mj-lt"/>
              </a:rPr>
              <a:t>To select a simple random sample using a table of random digits</a:t>
            </a:r>
          </a:p>
          <a:p>
            <a:pPr>
              <a:defRPr/>
            </a:pPr>
            <a:endParaRPr lang="en-US" sz="2800" dirty="0">
              <a:latin typeface="+mj-lt"/>
            </a:endParaRPr>
          </a:p>
          <a:p>
            <a:pPr marL="514350" indent="-514350">
              <a:buAutoNum type="arabicPeriod"/>
              <a:defRPr/>
            </a:pPr>
            <a:r>
              <a:rPr lang="en-US" sz="2800" dirty="0">
                <a:latin typeface="+mj-lt"/>
              </a:rPr>
              <a:t>Label each population element with as few digits as possible, making sure each label is the same length.</a:t>
            </a:r>
          </a:p>
          <a:p>
            <a:pPr marL="514350" indent="-514350">
              <a:buAutoNum type="arabicPeriod"/>
              <a:defRPr/>
            </a:pPr>
            <a:endParaRPr lang="en-US" sz="2800" dirty="0">
              <a:latin typeface="+mj-lt"/>
            </a:endParaRPr>
          </a:p>
          <a:p>
            <a:pPr marL="514350" indent="-514350">
              <a:buAutoNum type="arabicPeriod"/>
              <a:defRPr/>
            </a:pPr>
            <a:r>
              <a:rPr lang="en-US" sz="2800" dirty="0">
                <a:latin typeface="+mj-lt"/>
              </a:rPr>
              <a:t>Use the table to select elements.</a:t>
            </a:r>
          </a:p>
        </p:txBody>
      </p:sp>
    </p:spTree>
    <p:extLst>
      <p:ext uri="{BB962C8B-B14F-4D97-AF65-F5344CB8AC3E}">
        <p14:creationId xmlns:p14="http://schemas.microsoft.com/office/powerpoint/2010/main" val="373583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B67CF7-DC47-4AFA-98EE-88359FE95DD8}"/>
              </a:ext>
            </a:extLst>
          </p:cNvPr>
          <p:cNvSpPr>
            <a:spLocks noGrp="1"/>
          </p:cNvSpPr>
          <p:nvPr>
            <p:ph type="title"/>
          </p:nvPr>
        </p:nvSpPr>
        <p:spPr/>
        <p:txBody>
          <a:bodyPr/>
          <a:lstStyle/>
          <a:p>
            <a:r>
              <a:rPr lang="en-US" b="1" dirty="0">
                <a:solidFill>
                  <a:schemeClr val="accent1"/>
                </a:solidFill>
              </a:rPr>
              <a:t>Table to Generate an SRS</a:t>
            </a:r>
            <a:endParaRPr lang="en-US" dirty="0"/>
          </a:p>
        </p:txBody>
      </p:sp>
      <p:sp>
        <p:nvSpPr>
          <p:cNvPr id="3" name="Rectangle 2">
            <a:extLst>
              <a:ext uri="{FF2B5EF4-FFF2-40B4-BE49-F238E27FC236}">
                <a16:creationId xmlns:a16="http://schemas.microsoft.com/office/drawing/2014/main" xmlns="" id="{85B97E8E-8CD1-4307-A724-04BDCE91870E}"/>
              </a:ext>
            </a:extLst>
          </p:cNvPr>
          <p:cNvSpPr/>
          <p:nvPr/>
        </p:nvSpPr>
        <p:spPr>
          <a:xfrm>
            <a:off x="609600" y="2590800"/>
            <a:ext cx="8610600" cy="2031325"/>
          </a:xfrm>
          <a:prstGeom prst="rect">
            <a:avLst/>
          </a:prstGeom>
        </p:spPr>
        <p:txBody>
          <a:bodyPr wrap="square">
            <a:spAutoFit/>
          </a:bodyPr>
          <a:lstStyle/>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01 Aloha Kai 		08 Captiva 		15 Palm Tree 	22 Sea Shell</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02 Anchor Down 	09 Casa del Mar 	16 Radisson 		23 Silver Beach</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03 Banana Bay 	10 Coconuts 		17 Ramada 		24 Sunset Beach</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04 Banyan Tree 	11 Diplomat 		18 Sandpiper 	25 Tradewinds</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05 Beach Castle 	12 Holiday Inn 	19 Sea Castle 	26 Tropical Breeze</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06 Best Western 	13 Lime Tree 	20 Sea Club 		27 Tropical Shores</a:t>
            </a:r>
          </a:p>
          <a:p>
            <a:pPr defTabSz="457200" fontAlgn="base">
              <a:spcBef>
                <a:spcPct val="0"/>
              </a:spcBef>
              <a:spcAft>
                <a:spcPct val="0"/>
              </a:spcAft>
            </a:pPr>
            <a:r>
              <a:rPr lang="en-US" altLang="en-US" dirty="0">
                <a:solidFill>
                  <a:prstClr val="black"/>
                </a:solidFill>
                <a:latin typeface="Arial" panose="020B0604020202020204" pitchFamily="34" charset="0"/>
                <a:ea typeface="ＭＳ Ｐゴシック" panose="020B0600070205080204" pitchFamily="34" charset="-128"/>
              </a:rPr>
              <a:t>07 Cabana 		14 Outrigger 		21 Sea Grape 	28 Veranda</a:t>
            </a:r>
          </a:p>
        </p:txBody>
      </p:sp>
      <p:sp>
        <p:nvSpPr>
          <p:cNvPr id="4" name="Rectangle 3">
            <a:extLst>
              <a:ext uri="{FF2B5EF4-FFF2-40B4-BE49-F238E27FC236}">
                <a16:creationId xmlns:a16="http://schemas.microsoft.com/office/drawing/2014/main" xmlns="" id="{5CEAA244-2109-43CF-9B16-C0E4C47AC312}"/>
              </a:ext>
            </a:extLst>
          </p:cNvPr>
          <p:cNvSpPr/>
          <p:nvPr/>
        </p:nvSpPr>
        <p:spPr>
          <a:xfrm>
            <a:off x="685800" y="1681053"/>
            <a:ext cx="7162800" cy="369332"/>
          </a:xfrm>
          <a:prstGeom prst="rect">
            <a:avLst/>
          </a:prstGeom>
        </p:spPr>
        <p:txBody>
          <a:bodyPr wrap="square">
            <a:spAutoFit/>
          </a:bodyPr>
          <a:lstStyle/>
          <a:p>
            <a:r>
              <a:rPr lang="en-US" altLang="en-US" dirty="0">
                <a:solidFill>
                  <a:prstClr val="black"/>
                </a:solidFill>
                <a:latin typeface="Verdana" panose="020B0604030504040204" pitchFamily="34" charset="0"/>
              </a:rPr>
              <a:t>Example:  Use random digits to select an SRS of 4 hotels.</a:t>
            </a:r>
          </a:p>
        </p:txBody>
      </p:sp>
    </p:spTree>
    <p:extLst>
      <p:ext uri="{BB962C8B-B14F-4D97-AF65-F5344CB8AC3E}">
        <p14:creationId xmlns:p14="http://schemas.microsoft.com/office/powerpoint/2010/main" val="250403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
          <p:cNvSpPr txBox="1">
            <a:spLocks noChangeArrowheads="1"/>
          </p:cNvSpPr>
          <p:nvPr/>
        </p:nvSpPr>
        <p:spPr bwMode="auto">
          <a:xfrm>
            <a:off x="353219" y="1212939"/>
            <a:ext cx="7989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prstClr val="black"/>
                </a:solidFill>
                <a:latin typeface="Verdana" panose="020B0604030504040204" pitchFamily="34" charset="0"/>
              </a:rPr>
              <a:t>Use the random digits provided to select an SRS of 4 hotels.</a:t>
            </a:r>
          </a:p>
        </p:txBody>
      </p:sp>
      <p:pic>
        <p:nvPicPr>
          <p:cNvPr id="4" name="Picture 3" descr="The slide presents an example of simple random sample (SRS). The animations illustrate how an SRS of four hotels can be selected from a total of 28 hotels using the provided random digits. &#10;A pair of digits is selected from a sequence of the random digits. For instance, the random digits 69051 and 64817 contain 5 pairs of digits, including 69, 05, 16, 48, and 17. The pair digits values 05, 16 and 17 are displayed in the list of hotels, and thus these values will be a part of an SRS of hotels. The pair digits values 69 and 48 will not be considered in the SRS as these are not listed.&#10;An SRS of four hotels, “05 Beach Castle,” “16 Radisson,” “17 Ramada” and “20 Sea Club,” is selected using the random digi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184" y="875135"/>
            <a:ext cx="786864" cy="225426"/>
          </a:xfrm>
          <a:prstGeom prst="rect">
            <a:avLst/>
          </a:prstGeom>
        </p:spPr>
      </p:pic>
      <p:pic>
        <p:nvPicPr>
          <p:cNvPr id="5" name="Picture 4" descr="To skip animation steps, move to the next slid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569" y="929931"/>
            <a:ext cx="778809" cy="230926"/>
          </a:xfrm>
          <a:prstGeom prst="rect">
            <a:avLst/>
          </a:prstGeom>
        </p:spPr>
      </p:pic>
      <p:sp>
        <p:nvSpPr>
          <p:cNvPr id="3" name="Rectangle 2"/>
          <p:cNvSpPr/>
          <p:nvPr/>
        </p:nvSpPr>
        <p:spPr>
          <a:xfrm>
            <a:off x="287338" y="1921137"/>
            <a:ext cx="7467600" cy="1815882"/>
          </a:xfrm>
          <a:prstGeom prst="rect">
            <a:avLst/>
          </a:prstGeom>
        </p:spPr>
        <p:txBody>
          <a:bodyPr wrap="square">
            <a:spAutoFit/>
          </a:bodyPr>
          <a:lstStyle/>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01 Aloha Kai 		08 Captiva 		15 Palm Tree 		22 Sea Shell</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02 Anchor Down 	09 Casa del Mar 	16 Radisson 		23 Silver Beach</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03 Banana Bay 	10 Coconuts 		17 Ramada 		24 Sunset Beach</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04 Banyan Tree 	11 Diplomat 		18 Sandpiper 		25 Tradewinds</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05 Beach Castle 	12 Holiday Inn 		19 Sea Castle 		26 Tropical Breeze</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06 Best Western 	13 Lime Tree 		20 Sea Club 		27 Tropical Shores</a:t>
            </a:r>
          </a:p>
          <a:p>
            <a:pPr defTabSz="457200" fontAlgn="base">
              <a:spcBef>
                <a:spcPct val="0"/>
              </a:spcBef>
              <a:spcAft>
                <a:spcPct val="0"/>
              </a:spcAft>
            </a:pPr>
            <a:r>
              <a:rPr lang="en-US" altLang="en-US" sz="1600" dirty="0">
                <a:solidFill>
                  <a:prstClr val="black"/>
                </a:solidFill>
                <a:latin typeface="Arial" panose="020B0604020202020204" pitchFamily="34" charset="0"/>
                <a:ea typeface="ＭＳ Ｐゴシック" panose="020B0600070205080204" pitchFamily="34" charset="-128"/>
              </a:rPr>
              <a:t>07 Cabana 		14 Outrigger 		21 Sea Grape 		28 Veranda</a:t>
            </a:r>
          </a:p>
        </p:txBody>
      </p:sp>
      <p:grpSp>
        <p:nvGrpSpPr>
          <p:cNvPr id="7" name="Group 37"/>
          <p:cNvGrpSpPr>
            <a:grpSpLocks/>
          </p:cNvGrpSpPr>
          <p:nvPr/>
        </p:nvGrpSpPr>
        <p:grpSpPr bwMode="auto">
          <a:xfrm>
            <a:off x="350838" y="2966976"/>
            <a:ext cx="1785937" cy="2935287"/>
            <a:chOff x="414337" y="2730500"/>
            <a:chExt cx="1785938" cy="2936052"/>
          </a:xfrm>
        </p:grpSpPr>
        <p:sp>
          <p:nvSpPr>
            <p:cNvPr id="8" name="Rectangle 7"/>
            <p:cNvSpPr>
              <a:spLocks noChangeArrowheads="1"/>
            </p:cNvSpPr>
            <p:nvPr/>
          </p:nvSpPr>
          <p:spPr bwMode="auto">
            <a:xfrm>
              <a:off x="414337" y="2730500"/>
              <a:ext cx="1785938" cy="206429"/>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9" name="5-Point Star 8"/>
            <p:cNvSpPr/>
            <p:nvPr/>
          </p:nvSpPr>
          <p:spPr>
            <a:xfrm>
              <a:off x="683419" y="4860985"/>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grpSp>
        <p:nvGrpSpPr>
          <p:cNvPr id="13" name="Group 40"/>
          <p:cNvGrpSpPr>
            <a:grpSpLocks/>
          </p:cNvGrpSpPr>
          <p:nvPr/>
        </p:nvGrpSpPr>
        <p:grpSpPr bwMode="auto">
          <a:xfrm>
            <a:off x="2136775" y="2452688"/>
            <a:ext cx="3698875" cy="3424237"/>
            <a:chOff x="2200275" y="2241550"/>
            <a:chExt cx="3698875" cy="3425002"/>
          </a:xfrm>
        </p:grpSpPr>
        <p:sp>
          <p:nvSpPr>
            <p:cNvPr id="14" name="Rectangle 13"/>
            <p:cNvSpPr>
              <a:spLocks noChangeArrowheads="1"/>
            </p:cNvSpPr>
            <p:nvPr/>
          </p:nvSpPr>
          <p:spPr bwMode="auto">
            <a:xfrm>
              <a:off x="4113213" y="2241550"/>
              <a:ext cx="1785937" cy="20642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15" name="5-Point Star 14"/>
            <p:cNvSpPr/>
            <p:nvPr/>
          </p:nvSpPr>
          <p:spPr>
            <a:xfrm>
              <a:off x="2200275" y="4860985"/>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grpSp>
        <p:nvGrpSpPr>
          <p:cNvPr id="16" name="Group 42"/>
          <p:cNvGrpSpPr>
            <a:grpSpLocks/>
          </p:cNvGrpSpPr>
          <p:nvPr/>
        </p:nvGrpSpPr>
        <p:grpSpPr bwMode="auto">
          <a:xfrm>
            <a:off x="4049713" y="3195638"/>
            <a:ext cx="4960937" cy="2681287"/>
            <a:chOff x="4113212" y="2984500"/>
            <a:chExt cx="4961454" cy="2682052"/>
          </a:xfrm>
        </p:grpSpPr>
        <p:sp>
          <p:nvSpPr>
            <p:cNvPr id="17" name="Rectangle 16"/>
            <p:cNvSpPr>
              <a:spLocks noChangeArrowheads="1"/>
            </p:cNvSpPr>
            <p:nvPr/>
          </p:nvSpPr>
          <p:spPr bwMode="auto">
            <a:xfrm>
              <a:off x="4113212" y="2984500"/>
              <a:ext cx="1786123" cy="20643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18" name="5-Point Star 17"/>
            <p:cNvSpPr/>
            <p:nvPr/>
          </p:nvSpPr>
          <p:spPr>
            <a:xfrm>
              <a:off x="8313460" y="4860985"/>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grpSp>
        <p:nvGrpSpPr>
          <p:cNvPr id="10" name="Group 39"/>
          <p:cNvGrpSpPr>
            <a:grpSpLocks/>
          </p:cNvGrpSpPr>
          <p:nvPr/>
        </p:nvGrpSpPr>
        <p:grpSpPr bwMode="auto">
          <a:xfrm>
            <a:off x="1137444" y="2209800"/>
            <a:ext cx="4578405" cy="3667125"/>
            <a:chOff x="1003738" y="1995488"/>
            <a:chExt cx="4895412" cy="4005032"/>
          </a:xfrm>
        </p:grpSpPr>
        <p:sp>
          <p:nvSpPr>
            <p:cNvPr id="11" name="Rectangle 10"/>
            <p:cNvSpPr>
              <a:spLocks noChangeArrowheads="1"/>
            </p:cNvSpPr>
            <p:nvPr/>
          </p:nvSpPr>
          <p:spPr bwMode="auto">
            <a:xfrm>
              <a:off x="4113364" y="1995488"/>
              <a:ext cx="1785786" cy="20641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sp>
          <p:nvSpPr>
            <p:cNvPr id="12" name="5-Point Star 11"/>
            <p:cNvSpPr/>
            <p:nvPr/>
          </p:nvSpPr>
          <p:spPr>
            <a:xfrm>
              <a:off x="1003738" y="5194953"/>
              <a:ext cx="761206" cy="805567"/>
            </a:xfrm>
            <a:prstGeom prst="star5">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solidFill>
                  <a:prstClr val="white"/>
                </a:solidFill>
              </a:endParaRPr>
            </a:p>
          </p:txBody>
        </p:sp>
      </p:grpSp>
      <p:sp>
        <p:nvSpPr>
          <p:cNvPr id="32" name="Rectangle 31"/>
          <p:cNvSpPr>
            <a:spLocks noChangeArrowheads="1"/>
          </p:cNvSpPr>
          <p:nvPr/>
        </p:nvSpPr>
        <p:spPr bwMode="auto">
          <a:xfrm>
            <a:off x="636588" y="3821113"/>
            <a:ext cx="7391400" cy="400050"/>
          </a:xfrm>
          <a:prstGeom prst="rect">
            <a:avLst/>
          </a:prstGeom>
          <a:solidFill>
            <a:srgbClr val="BFDFF4"/>
          </a:solidFill>
          <a:ln w="10000">
            <a:solidFill>
              <a:srgbClr val="8E736A"/>
            </a:solidFill>
            <a:miter lim="800000"/>
            <a:headEnd/>
            <a:tailEnd/>
          </a:ln>
          <a:effectLst>
            <a:outerShdw blurRad="38100" dist="30000" dir="5400000" rotWithShape="0">
              <a:srgbClr val="808080">
                <a:alpha val="45000"/>
              </a:srgbClr>
            </a:outerShdw>
          </a:effectLst>
        </p:spPr>
        <p:txBody>
          <a:bodyPr>
            <a:spAutoFit/>
          </a:bodyPr>
          <a:lstStyle/>
          <a:p>
            <a:pPr>
              <a:defRPr/>
            </a:pPr>
            <a:r>
              <a:rPr lang="en-US" sz="2000" b="1" dirty="0">
                <a:solidFill>
                  <a:srgbClr val="000000"/>
                </a:solidFill>
                <a:latin typeface="Arial" charset="0"/>
                <a:ea typeface="ＭＳ Ｐゴシック" charset="0"/>
                <a:cs typeface="ＭＳ Ｐゴシック" charset="0"/>
              </a:rPr>
              <a:t>69051	 64817	 87174	 09517</a:t>
            </a:r>
            <a:r>
              <a:rPr lang="en-US" b="1" dirty="0">
                <a:solidFill>
                  <a:srgbClr val="000000"/>
                </a:solidFill>
                <a:latin typeface="Arial" charset="0"/>
                <a:ea typeface="ＭＳ Ｐゴシック" charset="0"/>
                <a:cs typeface="ＭＳ Ｐゴシック" charset="0"/>
              </a:rPr>
              <a:t> </a:t>
            </a:r>
            <a:r>
              <a:rPr lang="en-US" sz="2000" b="1" dirty="0">
                <a:solidFill>
                  <a:srgbClr val="000000"/>
                </a:solidFill>
                <a:latin typeface="Arial" charset="0"/>
                <a:ea typeface="ＭＳ Ｐゴシック" charset="0"/>
                <a:cs typeface="ＭＳ Ｐゴシック" charset="0"/>
              </a:rPr>
              <a:t>	84534 	06489 	87201 	97245</a:t>
            </a:r>
            <a:endParaRPr lang="en-US" sz="2000" dirty="0">
              <a:solidFill>
                <a:srgbClr val="000000"/>
              </a:solidFill>
              <a:latin typeface="Arial" charset="0"/>
              <a:ea typeface="ＭＳ Ｐゴシック" charset="0"/>
              <a:cs typeface="ＭＳ Ｐゴシック" charset="0"/>
            </a:endParaRPr>
          </a:p>
        </p:txBody>
      </p:sp>
      <p:sp>
        <p:nvSpPr>
          <p:cNvPr id="35" name="Down Arrow 34"/>
          <p:cNvSpPr>
            <a:spLocks noChangeArrowheads="1"/>
          </p:cNvSpPr>
          <p:nvPr/>
        </p:nvSpPr>
        <p:spPr bwMode="auto">
          <a:xfrm>
            <a:off x="766763" y="4284663"/>
            <a:ext cx="741362" cy="809625"/>
          </a:xfrm>
          <a:prstGeom prst="downArrow">
            <a:avLst>
              <a:gd name="adj1" fmla="val 50000"/>
              <a:gd name="adj2" fmla="val 49998"/>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4" name="Down Arrow 33"/>
          <p:cNvSpPr>
            <a:spLocks noChangeArrowheads="1"/>
          </p:cNvSpPr>
          <p:nvPr/>
        </p:nvSpPr>
        <p:spPr bwMode="auto">
          <a:xfrm>
            <a:off x="4049713" y="4284663"/>
            <a:ext cx="741362" cy="809625"/>
          </a:xfrm>
          <a:prstGeom prst="downArrow">
            <a:avLst>
              <a:gd name="adj1" fmla="val 50000"/>
              <a:gd name="adj2" fmla="val 49998"/>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6" name="Down Arrow 35"/>
          <p:cNvSpPr>
            <a:spLocks noChangeArrowheads="1"/>
          </p:cNvSpPr>
          <p:nvPr/>
        </p:nvSpPr>
        <p:spPr bwMode="auto">
          <a:xfrm>
            <a:off x="7127875" y="4284663"/>
            <a:ext cx="741363" cy="809625"/>
          </a:xfrm>
          <a:prstGeom prst="downArrow">
            <a:avLst>
              <a:gd name="adj1" fmla="val 50000"/>
              <a:gd name="adj2" fmla="val 49998"/>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19" name="&quot;No&quot; Symbol 21"/>
          <p:cNvSpPr>
            <a:spLocks/>
          </p:cNvSpPr>
          <p:nvPr/>
        </p:nvSpPr>
        <p:spPr bwMode="auto">
          <a:xfrm>
            <a:off x="287338" y="5338763"/>
            <a:ext cx="444500" cy="442912"/>
          </a:xfrm>
          <a:custGeom>
            <a:avLst/>
            <a:gdLst>
              <a:gd name="T0" fmla="*/ 0 w 444500"/>
              <a:gd name="T1" fmla="*/ 221456 h 442912"/>
              <a:gd name="T2" fmla="*/ 222250 w 444500"/>
              <a:gd name="T3" fmla="*/ 0 h 442912"/>
              <a:gd name="T4" fmla="*/ 444500 w 444500"/>
              <a:gd name="T5" fmla="*/ 221456 h 442912"/>
              <a:gd name="T6" fmla="*/ 222250 w 444500"/>
              <a:gd name="T7" fmla="*/ 442912 h 442912"/>
              <a:gd name="T8" fmla="*/ 0 w 444500"/>
              <a:gd name="T9" fmla="*/ 221456 h 442912"/>
              <a:gd name="T10" fmla="*/ 344724 w 444500"/>
              <a:gd name="T11" fmla="*/ 287245 h 442912"/>
              <a:gd name="T12" fmla="*/ 320224 w 444500"/>
              <a:gd name="T13" fmla="*/ 123131 h 442912"/>
              <a:gd name="T14" fmla="*/ 156231 w 444500"/>
              <a:gd name="T15" fmla="*/ 99602 h 442912"/>
              <a:gd name="T16" fmla="*/ 344724 w 444500"/>
              <a:gd name="T17" fmla="*/ 287245 h 442912"/>
              <a:gd name="T18" fmla="*/ 99776 w 444500"/>
              <a:gd name="T19" fmla="*/ 155667 h 442912"/>
              <a:gd name="T20" fmla="*/ 124276 w 444500"/>
              <a:gd name="T21" fmla="*/ 319781 h 442912"/>
              <a:gd name="T22" fmla="*/ 288269 w 444500"/>
              <a:gd name="T23" fmla="*/ 343310 h 442912"/>
              <a:gd name="T24" fmla="*/ 99776 w 444500"/>
              <a:gd name="T25" fmla="*/ 155667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4500" h="442912">
                <a:moveTo>
                  <a:pt x="0" y="221456"/>
                </a:moveTo>
                <a:cubicBezTo>
                  <a:pt x="0" y="99149"/>
                  <a:pt x="99505" y="0"/>
                  <a:pt x="222250" y="0"/>
                </a:cubicBezTo>
                <a:cubicBezTo>
                  <a:pt x="344995" y="0"/>
                  <a:pt x="444500" y="99149"/>
                  <a:pt x="444500" y="221456"/>
                </a:cubicBezTo>
                <a:cubicBezTo>
                  <a:pt x="444500" y="343763"/>
                  <a:pt x="344995" y="442912"/>
                  <a:pt x="222250" y="442912"/>
                </a:cubicBezTo>
                <a:cubicBezTo>
                  <a:pt x="99505" y="442912"/>
                  <a:pt x="0" y="343763"/>
                  <a:pt x="0" y="221456"/>
                </a:cubicBezTo>
                <a:close/>
                <a:moveTo>
                  <a:pt x="344724" y="287245"/>
                </a:moveTo>
                <a:cubicBezTo>
                  <a:pt x="374091" y="233196"/>
                  <a:pt x="364115" y="166368"/>
                  <a:pt x="320224" y="123131"/>
                </a:cubicBezTo>
                <a:cubicBezTo>
                  <a:pt x="276717" y="80273"/>
                  <a:pt x="210150" y="70722"/>
                  <a:pt x="156231" y="99602"/>
                </a:cubicBezTo>
                <a:lnTo>
                  <a:pt x="344724" y="287245"/>
                </a:lnTo>
                <a:close/>
                <a:moveTo>
                  <a:pt x="99776" y="155667"/>
                </a:moveTo>
                <a:cubicBezTo>
                  <a:pt x="70409" y="209716"/>
                  <a:pt x="80385" y="276544"/>
                  <a:pt x="124276" y="319781"/>
                </a:cubicBezTo>
                <a:cubicBezTo>
                  <a:pt x="167783" y="362639"/>
                  <a:pt x="234350" y="372190"/>
                  <a:pt x="288269" y="343310"/>
                </a:cubicBezTo>
                <a:lnTo>
                  <a:pt x="99776" y="155667"/>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0" name="&quot;No&quot; Symbol 22"/>
          <p:cNvSpPr>
            <a:spLocks/>
          </p:cNvSpPr>
          <p:nvPr/>
        </p:nvSpPr>
        <p:spPr bwMode="auto">
          <a:xfrm>
            <a:off x="1789113" y="5338763"/>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1" name="&quot;No&quot; Symbol 23"/>
          <p:cNvSpPr>
            <a:spLocks/>
          </p:cNvSpPr>
          <p:nvPr/>
        </p:nvSpPr>
        <p:spPr bwMode="auto">
          <a:xfrm>
            <a:off x="2814638" y="5338763"/>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grpSp>
        <p:nvGrpSpPr>
          <p:cNvPr id="22" name="Group 41"/>
          <p:cNvGrpSpPr>
            <a:grpSpLocks/>
          </p:cNvGrpSpPr>
          <p:nvPr/>
        </p:nvGrpSpPr>
        <p:grpSpPr bwMode="auto">
          <a:xfrm>
            <a:off x="3841750" y="5321300"/>
            <a:ext cx="4470400" cy="460375"/>
            <a:chOff x="3905248" y="5109637"/>
            <a:chExt cx="4470404" cy="461665"/>
          </a:xfrm>
        </p:grpSpPr>
        <p:sp>
          <p:nvSpPr>
            <p:cNvPr id="23" name="&quot;No&quot; Symbol 25"/>
            <p:cNvSpPr>
              <a:spLocks/>
            </p:cNvSpPr>
            <p:nvPr/>
          </p:nvSpPr>
          <p:spPr bwMode="auto">
            <a:xfrm>
              <a:off x="3905248"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4" name="&quot;No&quot; Symbol 26"/>
            <p:cNvSpPr>
              <a:spLocks/>
            </p:cNvSpPr>
            <p:nvPr/>
          </p:nvSpPr>
          <p:spPr bwMode="auto">
            <a:xfrm>
              <a:off x="4411661"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5" name="&quot;No&quot; Symbol 27"/>
            <p:cNvSpPr>
              <a:spLocks/>
            </p:cNvSpPr>
            <p:nvPr/>
          </p:nvSpPr>
          <p:spPr bwMode="auto">
            <a:xfrm>
              <a:off x="5408612"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6" name="&quot;No&quot; Symbol 28"/>
            <p:cNvSpPr>
              <a:spLocks/>
            </p:cNvSpPr>
            <p:nvPr/>
          </p:nvSpPr>
          <p:spPr bwMode="auto">
            <a:xfrm>
              <a:off x="6405563"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7" name="&quot;No&quot; Symbol 29"/>
            <p:cNvSpPr>
              <a:spLocks/>
            </p:cNvSpPr>
            <p:nvPr/>
          </p:nvSpPr>
          <p:spPr bwMode="auto">
            <a:xfrm>
              <a:off x="5899150"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8" name="&quot;No&quot; Symbol 30"/>
            <p:cNvSpPr>
              <a:spLocks/>
            </p:cNvSpPr>
            <p:nvPr/>
          </p:nvSpPr>
          <p:spPr bwMode="auto">
            <a:xfrm>
              <a:off x="6911976" y="5109637"/>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29" name="&quot;No&quot; Symbol 31"/>
            <p:cNvSpPr>
              <a:spLocks/>
            </p:cNvSpPr>
            <p:nvPr/>
          </p:nvSpPr>
          <p:spPr bwMode="auto">
            <a:xfrm>
              <a:off x="7450139"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sp>
          <p:nvSpPr>
            <p:cNvPr id="30" name="&quot;No&quot; Symbol 32"/>
            <p:cNvSpPr>
              <a:spLocks/>
            </p:cNvSpPr>
            <p:nvPr/>
          </p:nvSpPr>
          <p:spPr bwMode="auto">
            <a:xfrm>
              <a:off x="7932740" y="5109637"/>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lstStyle/>
            <a:p>
              <a:pPr>
                <a:defRPr/>
              </a:pPr>
              <a:endParaRPr lang="en-US" dirty="0">
                <a:solidFill>
                  <a:prstClr val="white"/>
                </a:solidFill>
                <a:latin typeface="Arial" charset="0"/>
                <a:ea typeface="ＭＳ Ｐゴシック" charset="0"/>
                <a:cs typeface="ＭＳ Ｐゴシック" charset="0"/>
              </a:endParaRPr>
            </a:p>
          </p:txBody>
        </p:sp>
      </p:grpSp>
      <p:sp>
        <p:nvSpPr>
          <p:cNvPr id="33" name="Rectangle 32"/>
          <p:cNvSpPr>
            <a:spLocks noChangeArrowheads="1"/>
          </p:cNvSpPr>
          <p:nvPr/>
        </p:nvSpPr>
        <p:spPr bwMode="auto">
          <a:xfrm>
            <a:off x="238125" y="5316538"/>
            <a:ext cx="8772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dirty="0">
                <a:solidFill>
                  <a:prstClr val="black"/>
                </a:solidFill>
              </a:rPr>
              <a:t>69  05  16  48  17  87  17  40  95  17  84  53  40  64  89  87  20</a:t>
            </a:r>
            <a:endParaRPr lang="en-US" altLang="en-US" dirty="0">
              <a:solidFill>
                <a:prstClr val="black"/>
              </a:solidFill>
            </a:endParaRPr>
          </a:p>
        </p:txBody>
      </p:sp>
      <p:sp>
        <p:nvSpPr>
          <p:cNvPr id="37" name="Rectangle 36"/>
          <p:cNvSpPr>
            <a:spLocks noChangeArrowheads="1"/>
          </p:cNvSpPr>
          <p:nvPr/>
        </p:nvSpPr>
        <p:spPr bwMode="auto">
          <a:xfrm>
            <a:off x="526804" y="5970999"/>
            <a:ext cx="80851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solidFill>
                  <a:prstClr val="black"/>
                </a:solidFill>
                <a:latin typeface="Verdana" panose="020B0604030504040204" pitchFamily="34" charset="0"/>
              </a:rPr>
              <a:t>Our SRS of 4 hotels is: 05 Beach Castle, 16 Radisson, 17 Ramada, and 20 Sea Club.</a:t>
            </a:r>
          </a:p>
        </p:txBody>
      </p:sp>
      <p:sp>
        <p:nvSpPr>
          <p:cNvPr id="2" name="Title 1"/>
          <p:cNvSpPr>
            <a:spLocks noGrp="1"/>
          </p:cNvSpPr>
          <p:nvPr>
            <p:ph type="title"/>
          </p:nvPr>
        </p:nvSpPr>
        <p:spPr/>
        <p:txBody>
          <a:bodyPr>
            <a:normAutofit fontScale="90000"/>
          </a:bodyPr>
          <a:lstStyle/>
          <a:p>
            <a:r>
              <a:rPr lang="en-US" b="1" dirty="0">
                <a:solidFill>
                  <a:schemeClr val="accent1"/>
                </a:solidFill>
              </a:rPr>
              <a:t>Table to Generate an SRS</a:t>
            </a:r>
            <a:br>
              <a:rPr lang="en-US" b="1" dirty="0">
                <a:solidFill>
                  <a:schemeClr val="accent1"/>
                </a:solidFill>
              </a:rPr>
            </a:br>
            <a:endParaRPr lang="en-US" dirty="0"/>
          </a:p>
        </p:txBody>
      </p:sp>
    </p:spTree>
    <p:extLst>
      <p:ext uri="{BB962C8B-B14F-4D97-AF65-F5344CB8AC3E}">
        <p14:creationId xmlns:p14="http://schemas.microsoft.com/office/powerpoint/2010/main" val="212693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10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1000" fill="hold"/>
                                        <p:tgtEl>
                                          <p:spTgt spid="33"/>
                                        </p:tgtEl>
                                        <p:attrNameLst>
                                          <p:attrName>ppt_w</p:attrName>
                                        </p:attrNameLst>
                                      </p:cBhvr>
                                      <p:tavLst>
                                        <p:tav tm="0">
                                          <p:val>
                                            <p:strVal val="#ppt_w*0.70"/>
                                          </p:val>
                                        </p:tav>
                                        <p:tav tm="100000">
                                          <p:val>
                                            <p:strVal val="#ppt_w"/>
                                          </p:val>
                                        </p:tav>
                                      </p:tavLst>
                                    </p:anim>
                                    <p:anim calcmode="lin" valueType="num">
                                      <p:cBhvr>
                                        <p:cTn id="17" dur="1000" fill="hold"/>
                                        <p:tgtEl>
                                          <p:spTgt spid="33"/>
                                        </p:tgtEl>
                                        <p:attrNameLst>
                                          <p:attrName>ppt_h</p:attrName>
                                        </p:attrNameLst>
                                      </p:cBhvr>
                                      <p:tavLst>
                                        <p:tav tm="0">
                                          <p:val>
                                            <p:strVal val="#ppt_h"/>
                                          </p:val>
                                        </p:tav>
                                        <p:tav tm="100000">
                                          <p:val>
                                            <p:strVal val="#ppt_h"/>
                                          </p:val>
                                        </p:tav>
                                      </p:tavLst>
                                    </p:anim>
                                    <p:animEffect transition="in" filter="fade">
                                      <p:cBhvr>
                                        <p:cTn id="18" dur="1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6" name="Content Placeholder 2"/>
          <p:cNvSpPr txBox="1">
            <a:spLocks/>
          </p:cNvSpPr>
          <p:nvPr/>
        </p:nvSpPr>
        <p:spPr>
          <a:xfrm>
            <a:off x="301752" y="1170432"/>
            <a:ext cx="8458200" cy="4495800"/>
          </a:xfrm>
          <a:prstGeom prst="rect">
            <a:avLst/>
          </a:prstGeom>
        </p:spPr>
        <p:txBody>
          <a:bodyPr/>
          <a:lstStyle/>
          <a:p>
            <a:pPr lvl="0" indent="-457200">
              <a:spcBef>
                <a:spcPct val="20000"/>
              </a:spcBef>
              <a:defRPr/>
            </a:pPr>
            <a:r>
              <a:rPr lang="en-US" sz="2800" dirty="0">
                <a:latin typeface="+mj-lt"/>
              </a:rPr>
              <a:t>We select a </a:t>
            </a:r>
            <a:r>
              <a:rPr lang="en-US" sz="2800" b="1" dirty="0">
                <a:solidFill>
                  <a:srgbClr val="8B0000"/>
                </a:solidFill>
                <a:latin typeface="+mj-lt"/>
              </a:rPr>
              <a:t>sample</a:t>
            </a:r>
            <a:r>
              <a:rPr lang="en-US" sz="2800" dirty="0">
                <a:latin typeface="+mj-lt"/>
              </a:rPr>
              <a:t> in order to get information about some </a:t>
            </a:r>
            <a:r>
              <a:rPr lang="en-US" sz="2800" b="1" dirty="0">
                <a:solidFill>
                  <a:srgbClr val="8B0000"/>
                </a:solidFill>
                <a:latin typeface="+mj-lt"/>
              </a:rPr>
              <a:t>population</a:t>
            </a:r>
            <a:r>
              <a:rPr lang="en-US" sz="2800" dirty="0">
                <a:latin typeface="+mj-lt"/>
              </a:rPr>
              <a:t>.</a:t>
            </a:r>
          </a:p>
          <a:p>
            <a:pPr lvl="0" indent="-457200">
              <a:spcBef>
                <a:spcPct val="20000"/>
              </a:spcBef>
              <a:buFont typeface="Arial" panose="020B0604020202020204" pitchFamily="34" charset="0"/>
              <a:buChar char="•"/>
              <a:defRPr/>
            </a:pPr>
            <a:endParaRPr lang="en-US" sz="2800" dirty="0">
              <a:latin typeface="+mj-lt"/>
            </a:endParaRPr>
          </a:p>
          <a:p>
            <a:pPr lvl="0" indent="-457200">
              <a:spcBef>
                <a:spcPct val="20000"/>
              </a:spcBef>
              <a:defRPr/>
            </a:pPr>
            <a:r>
              <a:rPr lang="en-US" sz="2800" dirty="0">
                <a:latin typeface="+mj-lt"/>
              </a:rPr>
              <a:t>How can we choose a sample that fairly represents the population? </a:t>
            </a:r>
            <a:r>
              <a:rPr lang="en-US" sz="2800" b="1" dirty="0">
                <a:solidFill>
                  <a:srgbClr val="8B0000"/>
                </a:solidFill>
                <a:latin typeface="+mj-lt"/>
              </a:rPr>
              <a:t>Convenience samples</a:t>
            </a:r>
            <a:r>
              <a:rPr lang="en-US" sz="2800" dirty="0">
                <a:latin typeface="+mj-lt"/>
              </a:rPr>
              <a:t> and </a:t>
            </a:r>
            <a:r>
              <a:rPr lang="en-US" sz="2800" b="1" dirty="0">
                <a:solidFill>
                  <a:srgbClr val="8B0000"/>
                </a:solidFill>
                <a:latin typeface="+mj-lt"/>
              </a:rPr>
              <a:t>voluntary response samples</a:t>
            </a:r>
            <a:r>
              <a:rPr lang="en-US" sz="2800" dirty="0">
                <a:latin typeface="+mj-lt"/>
              </a:rPr>
              <a:t> are common but do not produce trustworthy data. These sampling methods are usually </a:t>
            </a:r>
            <a:r>
              <a:rPr lang="en-US" sz="2800" b="1" dirty="0">
                <a:solidFill>
                  <a:srgbClr val="8B0000"/>
                </a:solidFill>
                <a:latin typeface="+mj-lt"/>
              </a:rPr>
              <a:t>biased</a:t>
            </a:r>
            <a:r>
              <a:rPr lang="en-US" sz="2800" dirty="0">
                <a:latin typeface="+mj-lt"/>
              </a:rPr>
              <a:t>. That is, they systematically favor some parts of the population over others in choosing the sample.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j-lt"/>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6" name="Content Placeholder 2"/>
          <p:cNvSpPr txBox="1">
            <a:spLocks/>
          </p:cNvSpPr>
          <p:nvPr/>
        </p:nvSpPr>
        <p:spPr>
          <a:xfrm>
            <a:off x="301752" y="1170432"/>
            <a:ext cx="8458200" cy="4495800"/>
          </a:xfrm>
          <a:prstGeom prst="rect">
            <a:avLst/>
          </a:prstGeom>
        </p:spPr>
        <p:txBody>
          <a:bodyPr/>
          <a:lstStyle/>
          <a:p>
            <a:pPr lvl="0" indent="-457200">
              <a:defRPr/>
            </a:pPr>
            <a:r>
              <a:rPr lang="en-US" sz="2800" dirty="0">
                <a:latin typeface="+mj-lt"/>
              </a:rPr>
              <a:t>The deliberate use of chance in producing data is one of the big ideas of statistics. Random samples use chance to choose a sample, thus avoiding bias due to personal choice.</a:t>
            </a:r>
          </a:p>
          <a:p>
            <a:pPr lvl="0" indent="-457200">
              <a:defRPr/>
            </a:pPr>
            <a:endParaRPr lang="en-US" sz="2800" dirty="0">
              <a:latin typeface="+mj-lt"/>
            </a:endParaRPr>
          </a:p>
          <a:p>
            <a:pPr lvl="0" indent="-457200">
              <a:defRPr/>
            </a:pPr>
            <a:r>
              <a:rPr lang="en-US" sz="2800" dirty="0">
                <a:latin typeface="+mj-lt"/>
              </a:rPr>
              <a:t>The basic type of random sample is the </a:t>
            </a:r>
            <a:r>
              <a:rPr lang="en-US" sz="2800" b="1" dirty="0">
                <a:solidFill>
                  <a:srgbClr val="8B0000"/>
                </a:solidFill>
                <a:latin typeface="+mj-lt"/>
              </a:rPr>
              <a:t>simple random sample</a:t>
            </a:r>
            <a:r>
              <a:rPr lang="en-US" sz="2800" dirty="0">
                <a:latin typeface="+mj-lt"/>
              </a:rPr>
              <a:t>, which gives all samples of the same size the same chance to be the sample we actually choose.</a:t>
            </a:r>
            <a:endParaRPr kumimoji="0" lang="en-US" sz="28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3297141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6" name="Content Placeholder 2"/>
          <p:cNvSpPr txBox="1">
            <a:spLocks/>
          </p:cNvSpPr>
          <p:nvPr/>
        </p:nvSpPr>
        <p:spPr>
          <a:xfrm>
            <a:off x="381000" y="1066800"/>
            <a:ext cx="8458200" cy="4495800"/>
          </a:xfrm>
          <a:prstGeom prst="rect">
            <a:avLst/>
          </a:prstGeom>
        </p:spPr>
        <p:txBody>
          <a:bodyPr/>
          <a:lstStyle/>
          <a:p>
            <a:pPr marL="342900" lvl="0" indent="-342900">
              <a:spcBef>
                <a:spcPct val="20000"/>
              </a:spcBef>
              <a:defRPr/>
            </a:pPr>
            <a:r>
              <a:rPr lang="en-US" sz="2800" dirty="0">
                <a:latin typeface="+mj-lt"/>
              </a:rPr>
              <a:t>To choose a simple random sample by hand, use a </a:t>
            </a:r>
            <a:r>
              <a:rPr lang="en-US" sz="2800" b="1" dirty="0">
                <a:solidFill>
                  <a:srgbClr val="8B0000"/>
                </a:solidFill>
                <a:latin typeface="+mj-lt"/>
              </a:rPr>
              <a:t>table of random digits</a:t>
            </a:r>
            <a:r>
              <a:rPr lang="en-US" sz="2800" dirty="0">
                <a:latin typeface="+mj-lt"/>
              </a:rPr>
              <a:t> such as Table A in the back of the book, or use software.</a:t>
            </a:r>
            <a:endParaRPr kumimoji="0" lang="en-US" sz="2800" b="0" i="0" u="none" strike="noStrike" kern="120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136619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Samples, Good and Bad 1</a:t>
            </a:r>
            <a:br>
              <a:rPr lang="en-US" sz="3600" b="1" dirty="0">
                <a:solidFill>
                  <a:schemeClr val="accent1"/>
                </a:solidFill>
              </a:rPr>
            </a:br>
            <a:endParaRPr lang="en-US" sz="3600" dirty="0"/>
          </a:p>
        </p:txBody>
      </p:sp>
      <p:sp>
        <p:nvSpPr>
          <p:cNvPr id="2" name="TextBox 1"/>
          <p:cNvSpPr txBox="1"/>
          <p:nvPr/>
        </p:nvSpPr>
        <p:spPr>
          <a:xfrm>
            <a:off x="304800" y="1160515"/>
            <a:ext cx="8763000" cy="916854"/>
          </a:xfrm>
          <a:prstGeom prst="rect">
            <a:avLst/>
          </a:prstGeom>
          <a:noFill/>
        </p:spPr>
        <p:txBody>
          <a:bodyPr wrap="square" rtlCol="0">
            <a:spAutoFit/>
          </a:bodyPr>
          <a:lstStyle/>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In January 2014 the Michigan news site MLive ran the story, “Take Our Online Poll: Should Michigan Legalize Marijuana?”</a:t>
            </a:r>
          </a:p>
        </p:txBody>
      </p:sp>
      <p:sp>
        <p:nvSpPr>
          <p:cNvPr id="8" name="Rectangle 7"/>
          <p:cNvSpPr/>
          <p:nvPr/>
        </p:nvSpPr>
        <p:spPr>
          <a:xfrm>
            <a:off x="304800" y="2672605"/>
            <a:ext cx="4876800" cy="2409570"/>
          </a:xfrm>
          <a:prstGeom prst="rect">
            <a:avLst/>
          </a:prstGeom>
        </p:spPr>
        <p:txBody>
          <a:bodyPr wrap="square">
            <a:spAutoFit/>
          </a:bodyPr>
          <a:lstStyle/>
          <a:p>
            <a:pPr>
              <a:spcAft>
                <a:spcPts val="1000"/>
              </a:spcAft>
            </a:pPr>
            <a:r>
              <a:rPr lang="en-US" sz="2400" dirty="0">
                <a:latin typeface="+mj-lt"/>
                <a:ea typeface="Times New Roman" panose="02020603050405020304" pitchFamily="18" charset="0"/>
                <a:cs typeface="Times New Roman" panose="02020603050405020304" pitchFamily="18" charset="0"/>
              </a:rPr>
              <a:t>Of 9684 respondents,</a:t>
            </a:r>
          </a:p>
          <a:p>
            <a:pPr>
              <a:spcAft>
                <a:spcPts val="1000"/>
              </a:spcAft>
            </a:pPr>
            <a:r>
              <a:rPr lang="en-US" sz="2400" dirty="0">
                <a:latin typeface="+mj-lt"/>
                <a:ea typeface="Times New Roman" panose="02020603050405020304" pitchFamily="18" charset="0"/>
                <a:cs typeface="Times New Roman" panose="02020603050405020304" pitchFamily="18" charset="0"/>
              </a:rPr>
              <a:t>7906 (81.84%) said, “Yes”</a:t>
            </a:r>
          </a:p>
          <a:p>
            <a:pPr>
              <a:spcAft>
                <a:spcPts val="1000"/>
              </a:spcAft>
            </a:pPr>
            <a:r>
              <a:rPr lang="en-US" sz="2400" dirty="0">
                <a:latin typeface="+mj-lt"/>
                <a:ea typeface="Times New Roman" panose="02020603050405020304" pitchFamily="18" charset="0"/>
                <a:cs typeface="Times New Roman" panose="02020603050405020304" pitchFamily="18" charset="0"/>
              </a:rPr>
              <a:t>1190 (12.2%) said, “No”</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588 (6.07%) said, “Decriminalize but don’t legalize”</a:t>
            </a:r>
          </a:p>
        </p:txBody>
      </p:sp>
      <p:pic>
        <p:nvPicPr>
          <p:cNvPr id="1026" name="Picture 2" descr="Photograph of a shopkeeper's hands diplaying dried marijuana lea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164884"/>
            <a:ext cx="2209685" cy="34250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6700" y="5791200"/>
            <a:ext cx="8534400" cy="830997"/>
          </a:xfrm>
          <a:prstGeom prst="rect">
            <a:avLst/>
          </a:prstGeom>
          <a:noFill/>
        </p:spPr>
        <p:txBody>
          <a:bodyPr wrap="square" rtlCol="0">
            <a:spAutoFit/>
          </a:bodyPr>
          <a:lstStyle/>
          <a:p>
            <a:r>
              <a:rPr lang="en-US" sz="2400" dirty="0">
                <a:latin typeface="+mj-lt"/>
                <a:ea typeface="Times New Roman" panose="02020603050405020304" pitchFamily="18" charset="0"/>
                <a:cs typeface="Times New Roman" panose="02020603050405020304" pitchFamily="18" charset="0"/>
              </a:rPr>
              <a:t>This appears to be overwhelming support for legalization.</a:t>
            </a:r>
          </a:p>
          <a:p>
            <a:endParaRPr lang="en-US" sz="2400" dirty="0">
              <a:latin typeface="+mj-lt"/>
            </a:endParaRPr>
          </a:p>
        </p:txBody>
      </p:sp>
    </p:spTree>
    <p:extLst>
      <p:ext uri="{BB962C8B-B14F-4D97-AF65-F5344CB8AC3E}">
        <p14:creationId xmlns:p14="http://schemas.microsoft.com/office/powerpoint/2010/main" val="378630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i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Samples, Good and Bad 2</a:t>
            </a:r>
            <a:br>
              <a:rPr lang="en-US" sz="3600" b="1" dirty="0">
                <a:solidFill>
                  <a:schemeClr val="accent1"/>
                </a:solidFill>
              </a:rPr>
            </a:br>
            <a:endParaRPr lang="en-US" sz="3600" dirty="0"/>
          </a:p>
        </p:txBody>
      </p:sp>
      <p:sp>
        <p:nvSpPr>
          <p:cNvPr id="8" name="Rectangle 7"/>
          <p:cNvSpPr/>
          <p:nvPr/>
        </p:nvSpPr>
        <p:spPr>
          <a:xfrm>
            <a:off x="301752" y="1161288"/>
            <a:ext cx="8759952" cy="3849965"/>
          </a:xfrm>
          <a:prstGeom prst="rect">
            <a:avLst/>
          </a:prstGeom>
        </p:spPr>
        <p:txBody>
          <a:bodyPr wrap="square">
            <a:spAutoFit/>
          </a:bodyPr>
          <a:lstStyle/>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The Pew Research Center conducted a poll on March 25–29, 2015, in which they asked, “Do you think the use of marijuana should be made legal or not?” </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53% of the 1500 randomly selected adult Americans in the survey favor the legal use of marijuana. </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This is a majority of those surveyed but not the overwhelming majority that MLive found.</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There is a large discrepancy in the findings of these two polls.</a:t>
            </a:r>
          </a:p>
        </p:txBody>
      </p:sp>
    </p:spTree>
    <p:extLst>
      <p:ext uri="{BB962C8B-B14F-4D97-AF65-F5344CB8AC3E}">
        <p14:creationId xmlns:p14="http://schemas.microsoft.com/office/powerpoint/2010/main" val="2778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i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Samples, Good and Bad 3</a:t>
            </a:r>
            <a:br>
              <a:rPr lang="en-US" sz="3600" b="1" dirty="0">
                <a:solidFill>
                  <a:schemeClr val="accent1"/>
                </a:solidFill>
              </a:rPr>
            </a:br>
            <a:endParaRPr lang="en-US" sz="3600" dirty="0"/>
          </a:p>
        </p:txBody>
      </p:sp>
      <p:sp>
        <p:nvSpPr>
          <p:cNvPr id="8" name="Rectangle 7"/>
          <p:cNvSpPr/>
          <p:nvPr/>
        </p:nvSpPr>
        <p:spPr>
          <a:xfrm>
            <a:off x="301752" y="1161288"/>
            <a:ext cx="8759952" cy="4466864"/>
          </a:xfrm>
          <a:prstGeom prst="rect">
            <a:avLst/>
          </a:prstGeom>
        </p:spPr>
        <p:txBody>
          <a:bodyPr wrap="square">
            <a:spAutoFit/>
          </a:bodyPr>
          <a:lstStyle/>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The large discrepancy may be because</a:t>
            </a:r>
          </a:p>
          <a:p>
            <a:pPr marL="457200" indent="-457200">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the polls were conducted at different times</a:t>
            </a:r>
          </a:p>
          <a:p>
            <a:pPr marL="457200" indent="-457200">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the populations sampled were different (Michigan versus all adult Americans)</a:t>
            </a:r>
          </a:p>
          <a:p>
            <a:pPr marL="457200" indent="-457200">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the MLive poll had a much larger sample than</a:t>
            </a:r>
          </a:p>
          <a:p>
            <a:pPr marL="457200" indent="-457200"/>
            <a:r>
              <a:rPr lang="en-US" sz="2400" dirty="0">
                <a:latin typeface="+mj-lt"/>
                <a:ea typeface="Times New Roman" panose="02020603050405020304" pitchFamily="18" charset="0"/>
                <a:cs typeface="Times New Roman" panose="02020603050405020304" pitchFamily="18" charset="0"/>
              </a:rPr>
              <a:t>	the Pew poll</a:t>
            </a:r>
          </a:p>
          <a:p>
            <a:pPr marL="457200" indent="-457200">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the questions asked were not identical</a:t>
            </a:r>
          </a:p>
          <a:p>
            <a:pPr marL="457200" indent="-457200">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the data from one or both polls are bad</a:t>
            </a:r>
          </a:p>
          <a:p>
            <a:pPr>
              <a:spcAft>
                <a:spcPts val="1000"/>
              </a:spcAft>
            </a:pPr>
            <a:endParaRPr lang="en-US" sz="2400" dirty="0">
              <a:latin typeface="+mj-lt"/>
              <a:ea typeface="Times New Roman" panose="02020603050405020304" pitchFamily="18" charset="0"/>
              <a:cs typeface="Times New Roman" panose="02020603050405020304" pitchFamily="18" charset="0"/>
            </a:endParaRPr>
          </a:p>
          <a:p>
            <a:pPr>
              <a:spcAft>
                <a:spcPts val="1000"/>
              </a:spcAft>
            </a:pPr>
            <a:r>
              <a:rPr lang="en-US" sz="2400" dirty="0">
                <a:latin typeface="+mj-lt"/>
                <a:ea typeface="Times New Roman" panose="02020603050405020304" pitchFamily="18" charset="0"/>
                <a:cs typeface="Times New Roman" panose="02020603050405020304" pitchFamily="18" charset="0"/>
              </a:rPr>
              <a:t>By the end of this chapter you will have learned how to assess whether the data from these polls are good or bad.</a:t>
            </a:r>
          </a:p>
        </p:txBody>
      </p:sp>
    </p:spTree>
    <p:extLst>
      <p:ext uri="{BB962C8B-B14F-4D97-AF65-F5344CB8AC3E}">
        <p14:creationId xmlns:p14="http://schemas.microsoft.com/office/powerpoint/2010/main" val="996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i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ox(in)">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ox(in)">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ox(in)">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box(in)">
                                      <p:cBhvr>
                                        <p:cTn id="4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Samples, Good and Bad 4 </a:t>
            </a:r>
            <a:br>
              <a:rPr lang="en-US" sz="3600" b="1" dirty="0">
                <a:solidFill>
                  <a:schemeClr val="accent1"/>
                </a:solidFill>
              </a:rPr>
            </a:br>
            <a:endParaRPr lang="en-US" sz="3600" dirty="0"/>
          </a:p>
        </p:txBody>
      </p:sp>
      <p:sp>
        <p:nvSpPr>
          <p:cNvPr id="7" name="Rectangle 6"/>
          <p:cNvSpPr/>
          <p:nvPr/>
        </p:nvSpPr>
        <p:spPr>
          <a:xfrm>
            <a:off x="301752" y="1170432"/>
            <a:ext cx="8759952" cy="3849965"/>
          </a:xfrm>
          <a:prstGeom prst="rect">
            <a:avLst/>
          </a:prstGeom>
        </p:spPr>
        <p:txBody>
          <a:bodyPr wrap="square">
            <a:spAutoFit/>
          </a:bodyPr>
          <a:lstStyle/>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The design of a statistical study is </a:t>
            </a:r>
            <a:r>
              <a:rPr lang="en-US" sz="2400" b="1" dirty="0">
                <a:solidFill>
                  <a:srgbClr val="8B0000"/>
                </a:solidFill>
                <a:latin typeface="+mj-lt"/>
                <a:ea typeface="Times New Roman" panose="02020603050405020304" pitchFamily="18" charset="0"/>
                <a:cs typeface="Times New Roman" panose="02020603050405020304" pitchFamily="18" charset="0"/>
              </a:rPr>
              <a:t>biased</a:t>
            </a:r>
            <a:r>
              <a:rPr lang="en-US" sz="2400" dirty="0">
                <a:latin typeface="+mj-lt"/>
                <a:ea typeface="Times New Roman" panose="02020603050405020304" pitchFamily="18" charset="0"/>
                <a:cs typeface="Times New Roman" panose="02020603050405020304" pitchFamily="18" charset="0"/>
              </a:rPr>
              <a:t> if it systematically favors certain outcomes.</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Selection of whichever individuals are easiest to reach is called </a:t>
            </a:r>
            <a:r>
              <a:rPr lang="en-US" sz="2400" b="1" dirty="0">
                <a:solidFill>
                  <a:srgbClr val="8B0000"/>
                </a:solidFill>
                <a:latin typeface="+mj-lt"/>
                <a:ea typeface="Times New Roman" panose="02020603050405020304" pitchFamily="18" charset="0"/>
                <a:cs typeface="Times New Roman" panose="02020603050405020304" pitchFamily="18" charset="0"/>
              </a:rPr>
              <a:t>convenience sampling</a:t>
            </a:r>
            <a:r>
              <a:rPr lang="en-US" sz="2400" dirty="0">
                <a:latin typeface="+mj-lt"/>
                <a:ea typeface="Times New Roman" panose="02020603050405020304" pitchFamily="18" charset="0"/>
                <a:cs typeface="Times New Roman" panose="02020603050405020304" pitchFamily="18" charset="0"/>
              </a:rPr>
              <a:t>.</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A </a:t>
            </a:r>
            <a:r>
              <a:rPr lang="en-US" sz="2400" b="1" dirty="0">
                <a:solidFill>
                  <a:srgbClr val="8B0000"/>
                </a:solidFill>
                <a:latin typeface="+mj-lt"/>
                <a:ea typeface="Times New Roman" panose="02020603050405020304" pitchFamily="18" charset="0"/>
                <a:cs typeface="Times New Roman" panose="02020603050405020304" pitchFamily="18" charset="0"/>
              </a:rPr>
              <a:t>voluntary response sample</a:t>
            </a:r>
            <a:r>
              <a:rPr lang="en-US" sz="2400" dirty="0">
                <a:latin typeface="+mj-lt"/>
                <a:ea typeface="Times New Roman" panose="02020603050405020304" pitchFamily="18" charset="0"/>
                <a:cs typeface="Times New Roman" panose="02020603050405020304" pitchFamily="18" charset="0"/>
              </a:rPr>
              <a:t> chooses itself by responding to a general appeal (write-in or call-in opinion polls).</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Convenience samples and voluntary response samples are often biased.</a:t>
            </a:r>
            <a:endParaRPr lang="en-US" sz="2400" dirty="0">
              <a:effectLst/>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Biased Sampling Methods</a:t>
            </a:r>
            <a:br>
              <a:rPr lang="en-US" sz="3600" b="1" dirty="0">
                <a:solidFill>
                  <a:schemeClr val="accent1"/>
                </a:solidFill>
              </a:rPr>
            </a:br>
            <a:endParaRPr lang="en-US" sz="3600" dirty="0"/>
          </a:p>
        </p:txBody>
      </p:sp>
      <p:sp>
        <p:nvSpPr>
          <p:cNvPr id="7" name="Rectangle 6"/>
          <p:cNvSpPr/>
          <p:nvPr/>
        </p:nvSpPr>
        <p:spPr>
          <a:xfrm>
            <a:off x="304800" y="1170432"/>
            <a:ext cx="4800600" cy="4984698"/>
          </a:xfrm>
          <a:prstGeom prst="rect">
            <a:avLst/>
          </a:prstGeom>
        </p:spPr>
        <p:txBody>
          <a:bodyPr wrap="square">
            <a:spAutoFit/>
          </a:bodyPr>
          <a:lstStyle/>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Advertising agencies often interview at shopping malls, which is fast and cheap.</a:t>
            </a:r>
          </a:p>
          <a:p>
            <a:pPr>
              <a:lnSpc>
                <a:spcPct val="115000"/>
              </a:lnSpc>
              <a:spcAft>
                <a:spcPts val="1000"/>
              </a:spcAft>
            </a:pPr>
            <a:r>
              <a:rPr lang="en-US" sz="2400" dirty="0">
                <a:latin typeface="+mj-lt"/>
                <a:ea typeface="Times New Roman" panose="02020603050405020304" pitchFamily="18" charset="0"/>
                <a:cs typeface="Times New Roman" panose="02020603050405020304" pitchFamily="18" charset="0"/>
              </a:rPr>
              <a:t>People contacted at shopping malls are not representative of the U.S. population. They are richer and more likely to be teenagers or retirees, and the interviewers tend to select neat, safe-looking individuals. </a:t>
            </a:r>
          </a:p>
          <a:p>
            <a:pPr>
              <a:lnSpc>
                <a:spcPct val="115000"/>
              </a:lnSpc>
              <a:spcAft>
                <a:spcPts val="1000"/>
              </a:spcAft>
            </a:pPr>
            <a:endParaRPr lang="en-US" sz="2400" dirty="0">
              <a:effectLst/>
              <a:latin typeface="+mj-lt"/>
              <a:ea typeface="Times New Roman" panose="02020603050405020304" pitchFamily="18" charset="0"/>
              <a:cs typeface="Times New Roman" panose="02020603050405020304" pitchFamily="18" charset="0"/>
            </a:endParaRPr>
          </a:p>
        </p:txBody>
      </p:sp>
      <p:pic>
        <p:nvPicPr>
          <p:cNvPr id="2050" name="Picture 2" descr="Photograph of the inside of a busy shopping 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295400"/>
            <a:ext cx="3537461" cy="501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71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Example: Interviewing at the Mall</a:t>
            </a:r>
            <a:br>
              <a:rPr lang="en-US" sz="3600" b="1" dirty="0">
                <a:solidFill>
                  <a:schemeClr val="accent1"/>
                </a:solidFill>
              </a:rPr>
            </a:br>
            <a:endParaRPr lang="en-US" sz="3600" dirty="0"/>
          </a:p>
        </p:txBody>
      </p:sp>
      <p:sp>
        <p:nvSpPr>
          <p:cNvPr id="7" name="Rectangle 6"/>
          <p:cNvSpPr/>
          <p:nvPr/>
        </p:nvSpPr>
        <p:spPr>
          <a:xfrm>
            <a:off x="301752" y="1170432"/>
            <a:ext cx="8759952" cy="3916585"/>
          </a:xfrm>
          <a:prstGeom prst="rect">
            <a:avLst/>
          </a:prstGeom>
        </p:spPr>
        <p:txBody>
          <a:bodyPr wrap="square">
            <a:spAutoFit/>
          </a:bodyPr>
          <a:lstStyle/>
          <a:p>
            <a:pPr>
              <a:lnSpc>
                <a:spcPct val="115000"/>
              </a:lnSpc>
              <a:spcAft>
                <a:spcPts val="1000"/>
              </a:spcAft>
            </a:pPr>
            <a:r>
              <a:rPr lang="en-US" sz="2800" dirty="0">
                <a:latin typeface="+mj-lt"/>
                <a:ea typeface="Times New Roman" panose="02020603050405020304" pitchFamily="18" charset="0"/>
                <a:cs typeface="Times New Roman" panose="02020603050405020304" pitchFamily="18" charset="0"/>
              </a:rPr>
              <a:t>Mall samples are biased: they systematically overrepresent some parts of the population (prosperous people, teenagers, and retired people) and underrepresent others. </a:t>
            </a:r>
          </a:p>
          <a:p>
            <a:pPr>
              <a:lnSpc>
                <a:spcPct val="115000"/>
              </a:lnSpc>
              <a:spcAft>
                <a:spcPts val="1000"/>
              </a:spcAft>
            </a:pPr>
            <a:endParaRPr lang="en-US" sz="2800" dirty="0">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US" sz="2800" dirty="0">
                <a:latin typeface="+mj-lt"/>
                <a:ea typeface="Times New Roman" panose="02020603050405020304" pitchFamily="18" charset="0"/>
                <a:cs typeface="Times New Roman" panose="02020603050405020304" pitchFamily="18" charset="0"/>
              </a:rPr>
              <a:t>The opinions of such a convenience sample may be very different from those of the population as a whole.</a:t>
            </a:r>
            <a:endParaRPr lang="en-US" sz="28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01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Example: Write-In Opinion Polls</a:t>
            </a:r>
            <a:br>
              <a:rPr lang="en-US" sz="3600" b="1" dirty="0">
                <a:solidFill>
                  <a:schemeClr val="accent1"/>
                </a:solidFill>
              </a:rPr>
            </a:br>
            <a:endParaRPr lang="en-US" sz="3600" dirty="0"/>
          </a:p>
        </p:txBody>
      </p:sp>
      <p:sp>
        <p:nvSpPr>
          <p:cNvPr id="2" name="TextBox 1"/>
          <p:cNvSpPr txBox="1"/>
          <p:nvPr/>
        </p:nvSpPr>
        <p:spPr>
          <a:xfrm>
            <a:off x="301752" y="1094661"/>
            <a:ext cx="3733800" cy="2997744"/>
          </a:xfrm>
          <a:prstGeom prst="rect">
            <a:avLst/>
          </a:prstGeom>
          <a:noFill/>
        </p:spPr>
        <p:txBody>
          <a:bodyPr wrap="square" rtlCol="0">
            <a:spAutoFit/>
          </a:bodyPr>
          <a:lstStyle/>
          <a:p>
            <a:pPr lvl="0" indent="-342900">
              <a:lnSpc>
                <a:spcPct val="90000"/>
              </a:lnSpc>
              <a:spcBef>
                <a:spcPct val="20000"/>
              </a:spcBef>
              <a:defRPr/>
            </a:pPr>
            <a:r>
              <a:rPr lang="en-US" sz="2400" dirty="0">
                <a:latin typeface="+mj-lt"/>
              </a:rPr>
              <a:t>Ann Landers once asked the readers of her advice column, “If you had it to do over again, would you have children?” She received nearly 10,000 responses, almost 70% saying no.</a:t>
            </a:r>
          </a:p>
          <a:p>
            <a:endParaRPr lang="en-US" sz="1600" dirty="0"/>
          </a:p>
        </p:txBody>
      </p:sp>
      <p:pic>
        <p:nvPicPr>
          <p:cNvPr id="3074" name="Picture 2" descr="Cartoon of a shaggy haired and bearded man eating and lounging on the couch.  His father is sitting up straight and reading the newspaper in the recliner beside of him.  The cartoon is captioned &quot;Hey Pops, what was that letter you sent off to Ann Landers yesterda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278" y="1080468"/>
            <a:ext cx="4846320" cy="3208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a:xfrm>
            <a:off x="410259" y="4495800"/>
            <a:ext cx="8581339" cy="25146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j-lt"/>
                <a:ea typeface="+mn-ea"/>
                <a:cs typeface="+mn-cs"/>
              </a:rPr>
              <a:t>Is it true that 70% of parents regret having children?</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a:ln>
                  <a:noFill/>
                </a:ln>
                <a:solidFill>
                  <a:schemeClr val="accent1"/>
                </a:solidFill>
                <a:effectLst/>
                <a:uLnTx/>
                <a:uFillTx/>
                <a:latin typeface="+mj-lt"/>
                <a:ea typeface="+mn-ea"/>
                <a:cs typeface="+mn-cs"/>
              </a:rPr>
              <a:t>No!  This is an example of a voluntary response sample, in which the respondents are often those who have a </a:t>
            </a:r>
            <a:r>
              <a:rPr kumimoji="0" lang="en-US" sz="2800" b="0" i="1" u="none" strike="noStrike" kern="1200" cap="none" spc="0" normalizeH="0" baseline="0" noProof="0" dirty="0">
                <a:ln>
                  <a:noFill/>
                </a:ln>
                <a:solidFill>
                  <a:schemeClr val="accent1"/>
                </a:solidFill>
                <a:effectLst/>
                <a:uLnTx/>
                <a:uFillTx/>
                <a:latin typeface="+mj-lt"/>
                <a:ea typeface="+mn-ea"/>
                <a:cs typeface="+mn-cs"/>
              </a:rPr>
              <a:t>strong and negative</a:t>
            </a:r>
            <a:r>
              <a:rPr kumimoji="0" lang="en-US" sz="2800" b="0" i="0" u="none" strike="noStrike" kern="1200" cap="none" spc="0" normalizeH="0" baseline="0" noProof="0" dirty="0">
                <a:ln>
                  <a:noFill/>
                </a:ln>
                <a:solidFill>
                  <a:schemeClr val="accent1"/>
                </a:solidFill>
                <a:effectLst/>
                <a:uLnTx/>
                <a:uFillTx/>
                <a:latin typeface="+mj-lt"/>
                <a:ea typeface="+mn-ea"/>
                <a:cs typeface="+mn-cs"/>
              </a:rPr>
              <a:t> opinion.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Simple Random Sample (SRS)</a:t>
            </a:r>
            <a:br>
              <a:rPr lang="en-US" sz="3600" b="1" dirty="0">
                <a:solidFill>
                  <a:schemeClr val="accent1"/>
                </a:solidFill>
              </a:rPr>
            </a:br>
            <a:endParaRPr lang="en-US" sz="3600" dirty="0"/>
          </a:p>
        </p:txBody>
      </p:sp>
      <p:sp>
        <p:nvSpPr>
          <p:cNvPr id="5" name="Rectangle 3"/>
          <p:cNvSpPr txBox="1">
            <a:spLocks noChangeArrowheads="1"/>
          </p:cNvSpPr>
          <p:nvPr/>
        </p:nvSpPr>
        <p:spPr>
          <a:xfrm>
            <a:off x="301752" y="1170432"/>
            <a:ext cx="8759952" cy="4953000"/>
          </a:xfrm>
          <a:prstGeom prst="rect">
            <a:avLst/>
          </a:prstGeom>
        </p:spPr>
        <p:txBody>
          <a:bodyPr/>
          <a:lstStyle/>
          <a:p>
            <a:pPr lvl="0" indent="-342900">
              <a:lnSpc>
                <a:spcPct val="90000"/>
              </a:lnSpc>
              <a:spcBef>
                <a:spcPct val="20000"/>
              </a:spcBef>
              <a:defRPr/>
            </a:pPr>
            <a:r>
              <a:rPr lang="en-US" sz="2800" dirty="0">
                <a:latin typeface="+mj-lt"/>
              </a:rPr>
              <a:t>A </a:t>
            </a:r>
            <a:r>
              <a:rPr lang="en-US" sz="2800" b="1" dirty="0">
                <a:solidFill>
                  <a:srgbClr val="8B0000"/>
                </a:solidFill>
                <a:latin typeface="+mj-lt"/>
              </a:rPr>
              <a:t>simple random sample (SRS)</a:t>
            </a:r>
            <a:r>
              <a:rPr lang="en-US" sz="2800" dirty="0">
                <a:latin typeface="+mj-lt"/>
              </a:rPr>
              <a:t> of size </a:t>
            </a:r>
            <a:r>
              <a:rPr lang="en-US" sz="2800" i="1" dirty="0">
                <a:latin typeface="+mj-lt"/>
              </a:rPr>
              <a:t>n </a:t>
            </a:r>
            <a:r>
              <a:rPr lang="en-US" sz="2800" dirty="0">
                <a:latin typeface="+mj-lt"/>
              </a:rPr>
              <a:t>consists of </a:t>
            </a:r>
            <a:r>
              <a:rPr lang="en-US" sz="2800" i="1" dirty="0">
                <a:latin typeface="+mj-lt"/>
              </a:rPr>
              <a:t>n</a:t>
            </a:r>
            <a:r>
              <a:rPr lang="en-US" sz="2800" dirty="0">
                <a:latin typeface="+mj-lt"/>
              </a:rPr>
              <a:t> individuals from the population chosen in such a way that every set of </a:t>
            </a:r>
            <a:r>
              <a:rPr lang="en-US" sz="2800" i="1" dirty="0">
                <a:latin typeface="+mj-lt"/>
              </a:rPr>
              <a:t>n</a:t>
            </a:r>
            <a:r>
              <a:rPr lang="en-US" sz="2800" dirty="0">
                <a:latin typeface="+mj-lt"/>
              </a:rPr>
              <a:t> individuals has an equal chance to be the sample actually selected.</a:t>
            </a:r>
          </a:p>
          <a:p>
            <a:pPr lvl="0" indent="-342900">
              <a:lnSpc>
                <a:spcPct val="90000"/>
              </a:lnSpc>
              <a:spcBef>
                <a:spcPct val="20000"/>
              </a:spcBef>
              <a:defRPr/>
            </a:pPr>
            <a:endParaRPr kumimoji="0" lang="en-US" sz="2800" b="0" i="0" u="none" strike="noStrike" kern="1200" cap="none" spc="0" normalizeH="0" baseline="0" noProof="0" dirty="0">
              <a:ln>
                <a:noFill/>
              </a:ln>
              <a:solidFill>
                <a:schemeClr val="tx1"/>
              </a:solidFill>
              <a:effectLst/>
              <a:uLnTx/>
              <a:uFillTx/>
              <a:latin typeface="+mj-lt"/>
            </a:endParaRPr>
          </a:p>
          <a:p>
            <a:pPr lvl="0" indent="-342900">
              <a:lnSpc>
                <a:spcPct val="90000"/>
              </a:lnSpc>
              <a:spcBef>
                <a:spcPct val="20000"/>
              </a:spcBef>
              <a:defRPr/>
            </a:pPr>
            <a:r>
              <a:rPr lang="en-US" sz="2800" dirty="0">
                <a:latin typeface="+mj-lt"/>
              </a:rPr>
              <a:t>Using software, label population elements and draw your sample.</a:t>
            </a:r>
            <a:endParaRPr kumimoji="0" lang="en-US" sz="2800" b="0" i="0" u="none" strike="noStrike" kern="1200" cap="none" spc="0" normalizeH="0" baseline="0" noProof="0" dirty="0">
              <a:ln>
                <a:noFill/>
              </a:ln>
              <a:solidFill>
                <a:schemeClr val="tx1"/>
              </a:solidFill>
              <a:effectLst/>
              <a:uLnTx/>
              <a:uFillTx/>
              <a:latin typeface="+mj-lt"/>
            </a:endParaRPr>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10770</TotalTime>
  <Words>910</Words>
  <Application>Microsoft Office PowerPoint</Application>
  <PresentationFormat>On-screen Show (4:3)</PresentationFormat>
  <Paragraphs>105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Calibri</vt:lpstr>
      <vt:lpstr>Times New Roman</vt:lpstr>
      <vt:lpstr>Verdana</vt:lpstr>
      <vt:lpstr>Wingdings</vt:lpstr>
      <vt:lpstr>Office Theme</vt:lpstr>
      <vt:lpstr>Statistics: Concepts and Controversies</vt:lpstr>
      <vt:lpstr>Case Study:  Samples, Good and Bad 1 </vt:lpstr>
      <vt:lpstr>Case Study:  Samples, Good and Bad 2 </vt:lpstr>
      <vt:lpstr>Case Study:  Samples, Good and Bad 3 </vt:lpstr>
      <vt:lpstr>Case Study:  Samples, Good and Bad 4  </vt:lpstr>
      <vt:lpstr>Biased Sampling Methods </vt:lpstr>
      <vt:lpstr>Example: Interviewing at the Mall </vt:lpstr>
      <vt:lpstr>Example: Write-In Opinion Polls </vt:lpstr>
      <vt:lpstr>Simple Random Sample (SRS) </vt:lpstr>
      <vt:lpstr>Table of Random Digits 1 </vt:lpstr>
      <vt:lpstr>Table of Random Digits 2 </vt:lpstr>
      <vt:lpstr>Table to Generate an SRS</vt:lpstr>
      <vt:lpstr>Table to Generate an SRS </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234</cp:revision>
  <cp:lastPrinted>2016-03-11T18:44:39Z</cp:lastPrinted>
  <dcterms:created xsi:type="dcterms:W3CDTF">2009-09-07T22:06:52Z</dcterms:created>
  <dcterms:modified xsi:type="dcterms:W3CDTF">2019-06-06T15:16:51Z</dcterms:modified>
</cp:coreProperties>
</file>