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321" r:id="rId3"/>
    <p:sldId id="313" r:id="rId4"/>
    <p:sldId id="314" r:id="rId5"/>
    <p:sldId id="315" r:id="rId6"/>
    <p:sldId id="316" r:id="rId7"/>
    <p:sldId id="263" r:id="rId8"/>
    <p:sldId id="310" r:id="rId9"/>
    <p:sldId id="267" r:id="rId10"/>
    <p:sldId id="268" r:id="rId11"/>
    <p:sldId id="288" r:id="rId12"/>
    <p:sldId id="312" r:id="rId13"/>
    <p:sldId id="311" r:id="rId14"/>
    <p:sldId id="322" r:id="rId15"/>
    <p:sldId id="269" r:id="rId16"/>
    <p:sldId id="298" r:id="rId17"/>
    <p:sldId id="287" r:id="rId18"/>
    <p:sldId id="290" r:id="rId19"/>
    <p:sldId id="270" r:id="rId20"/>
    <p:sldId id="291" r:id="rId21"/>
    <p:sldId id="292" r:id="rId22"/>
    <p:sldId id="294" r:id="rId23"/>
    <p:sldId id="299" r:id="rId24"/>
    <p:sldId id="300" r:id="rId25"/>
    <p:sldId id="301" r:id="rId26"/>
    <p:sldId id="302" r:id="rId27"/>
    <p:sldId id="307" r:id="rId28"/>
    <p:sldId id="317" r:id="rId29"/>
    <p:sldId id="318" r:id="rId30"/>
    <p:sldId id="319" r:id="rId31"/>
    <p:sldId id="32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16D6C9-0B99-4B4E-8ADC-3E47409E7363}">
          <p14:sldIdLst>
            <p14:sldId id="256"/>
            <p14:sldId id="321"/>
            <p14:sldId id="313"/>
            <p14:sldId id="314"/>
            <p14:sldId id="315"/>
            <p14:sldId id="316"/>
            <p14:sldId id="263"/>
            <p14:sldId id="310"/>
            <p14:sldId id="267"/>
            <p14:sldId id="268"/>
            <p14:sldId id="288"/>
            <p14:sldId id="312"/>
            <p14:sldId id="311"/>
            <p14:sldId id="322"/>
            <p14:sldId id="269"/>
            <p14:sldId id="298"/>
            <p14:sldId id="287"/>
            <p14:sldId id="290"/>
            <p14:sldId id="270"/>
            <p14:sldId id="291"/>
            <p14:sldId id="292"/>
            <p14:sldId id="294"/>
            <p14:sldId id="299"/>
            <p14:sldId id="300"/>
            <p14:sldId id="301"/>
            <p14:sldId id="302"/>
            <p14:sldId id="307"/>
            <p14:sldId id="317"/>
            <p14:sldId id="318"/>
            <p14:sldId id="319"/>
            <p14:sldId id="32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VL" initials="MVL" lastIdx="3" clrIdx="0"/>
  <p:cmAuthor id="1" name="Lauren Hill" initials="LH" lastIdx="3" clrIdx="1"/>
  <p:cmAuthor id="2" name="Stat Surface" initials="SS" lastIdx="6" clrIdx="2"/>
  <p:cmAuthor id="3" name="Chris" initials="C" lastIdx="1" clrIdx="3">
    <p:extLst>
      <p:ext uri="{19B8F6BF-5375-455C-9EA6-DF929625EA0E}">
        <p15:presenceInfo xmlns:p15="http://schemas.microsoft.com/office/powerpoint/2012/main" userId="Chr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443" autoAdjust="0"/>
    <p:restoredTop sz="94729" autoAdjust="0"/>
  </p:normalViewPr>
  <p:slideViewPr>
    <p:cSldViewPr>
      <p:cViewPr varScale="1">
        <p:scale>
          <a:sx n="68" d="100"/>
          <a:sy n="68" d="100"/>
        </p:scale>
        <p:origin x="67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65610C-5671-4886-9AE6-7EE7A6377FBB}" type="datetimeFigureOut">
              <a:rPr lang="en-US" smtClean="0"/>
              <a:pPr/>
              <a:t>8/27/2019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C35D6D-997A-48C7-BDEA-07052B64E62F}" type="slidenum">
              <a:rPr lang="en-US" smtClean="0"/>
              <a:pPr/>
              <a:t>‹#›</a:t>
            </a:fld>
            <a:endParaRPr lang="en-US" dirty="0"/>
          </a:p>
        </p:txBody>
      </p:sp>
    </p:spTree>
    <p:extLst>
      <p:ext uri="{BB962C8B-B14F-4D97-AF65-F5344CB8AC3E}">
        <p14:creationId xmlns:p14="http://schemas.microsoft.com/office/powerpoint/2010/main" val="3946808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FAD237-A112-40ED-8DF3-06D136A492D4}" type="datetimeFigureOut">
              <a:rPr lang="en-US" smtClean="0"/>
              <a:pPr/>
              <a:t>8/27/2019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3507CF-9662-4939-8130-181ACD0B25E2}" type="slidenum">
              <a:rPr lang="en-US" smtClean="0"/>
              <a:pPr/>
              <a:t>‹#›</a:t>
            </a:fld>
            <a:endParaRPr lang="en-US" dirty="0"/>
          </a:p>
        </p:txBody>
      </p:sp>
    </p:spTree>
    <p:extLst>
      <p:ext uri="{BB962C8B-B14F-4D97-AF65-F5344CB8AC3E}">
        <p14:creationId xmlns:p14="http://schemas.microsoft.com/office/powerpoint/2010/main" val="941832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507CF-9662-4939-8130-181ACD0B25E2}" type="slidenum">
              <a:rPr lang="en-US" smtClean="0"/>
              <a:pPr/>
              <a:t>1</a:t>
            </a:fld>
            <a:endParaRPr lang="en-US" dirty="0"/>
          </a:p>
        </p:txBody>
      </p:sp>
    </p:spTree>
    <p:extLst>
      <p:ext uri="{BB962C8B-B14F-4D97-AF65-F5344CB8AC3E}">
        <p14:creationId xmlns:p14="http://schemas.microsoft.com/office/powerpoint/2010/main" val="1962386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D035CF-7275-4CB4-8E92-C97EDDD09444}" type="slidenum">
              <a:rPr lang="en-US"/>
              <a:pPr/>
              <a:t>10</a:t>
            </a:fld>
            <a:endParaRPr lang="en-US" dirty="0"/>
          </a:p>
        </p:txBody>
      </p:sp>
      <p:sp>
        <p:nvSpPr>
          <p:cNvPr id="532482" name="Rectangle 2"/>
          <p:cNvSpPr>
            <a:spLocks noGrp="1" noRot="1" noChangeAspect="1" noChangeArrowheads="1" noTextEdit="1"/>
          </p:cNvSpPr>
          <p:nvPr>
            <p:ph type="sldImg"/>
          </p:nvPr>
        </p:nvSpPr>
        <p:spPr>
          <a:xfrm>
            <a:off x="1144588" y="685800"/>
            <a:ext cx="4572000" cy="3429000"/>
          </a:xfrm>
          <a:ln/>
        </p:spPr>
      </p:sp>
      <p:sp>
        <p:nvSpPr>
          <p:cNvPr id="5324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41621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D035CF-7275-4CB4-8E92-C97EDDD09444}" type="slidenum">
              <a:rPr lang="en-US"/>
              <a:pPr/>
              <a:t>11</a:t>
            </a:fld>
            <a:endParaRPr lang="en-US" dirty="0"/>
          </a:p>
        </p:txBody>
      </p:sp>
      <p:sp>
        <p:nvSpPr>
          <p:cNvPr id="532482" name="Rectangle 2"/>
          <p:cNvSpPr>
            <a:spLocks noGrp="1" noRot="1" noChangeAspect="1" noChangeArrowheads="1" noTextEdit="1"/>
          </p:cNvSpPr>
          <p:nvPr>
            <p:ph type="sldImg"/>
          </p:nvPr>
        </p:nvSpPr>
        <p:spPr>
          <a:xfrm>
            <a:off x="1144588" y="685800"/>
            <a:ext cx="4572000" cy="3429000"/>
          </a:xfrm>
          <a:ln/>
        </p:spPr>
      </p:sp>
      <p:sp>
        <p:nvSpPr>
          <p:cNvPr id="5324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45023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D035CF-7275-4CB4-8E92-C97EDDD09444}" type="slidenum">
              <a:rPr lang="en-US"/>
              <a:pPr/>
              <a:t>12</a:t>
            </a:fld>
            <a:endParaRPr lang="en-US" dirty="0"/>
          </a:p>
        </p:txBody>
      </p:sp>
      <p:sp>
        <p:nvSpPr>
          <p:cNvPr id="532482" name="Rectangle 2"/>
          <p:cNvSpPr>
            <a:spLocks noGrp="1" noRot="1" noChangeAspect="1" noChangeArrowheads="1" noTextEdit="1"/>
          </p:cNvSpPr>
          <p:nvPr>
            <p:ph type="sldImg"/>
          </p:nvPr>
        </p:nvSpPr>
        <p:spPr>
          <a:xfrm>
            <a:off x="1144588" y="685800"/>
            <a:ext cx="4572000" cy="3429000"/>
          </a:xfrm>
          <a:ln/>
        </p:spPr>
      </p:sp>
      <p:sp>
        <p:nvSpPr>
          <p:cNvPr id="5324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12505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D035CF-7275-4CB4-8E92-C97EDDD09444}" type="slidenum">
              <a:rPr lang="en-US"/>
              <a:pPr/>
              <a:t>13</a:t>
            </a:fld>
            <a:endParaRPr lang="en-US" dirty="0"/>
          </a:p>
        </p:txBody>
      </p:sp>
      <p:sp>
        <p:nvSpPr>
          <p:cNvPr id="532482" name="Rectangle 2"/>
          <p:cNvSpPr>
            <a:spLocks noGrp="1" noRot="1" noChangeAspect="1" noChangeArrowheads="1" noTextEdit="1"/>
          </p:cNvSpPr>
          <p:nvPr>
            <p:ph type="sldImg"/>
          </p:nvPr>
        </p:nvSpPr>
        <p:spPr>
          <a:xfrm>
            <a:off x="1144588" y="685800"/>
            <a:ext cx="4572000" cy="3429000"/>
          </a:xfrm>
          <a:ln/>
        </p:spPr>
      </p:sp>
      <p:sp>
        <p:nvSpPr>
          <p:cNvPr id="5324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97591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D035CF-7275-4CB4-8E92-C97EDDD09444}" type="slidenum">
              <a:rPr lang="en-US"/>
              <a:pPr/>
              <a:t>14</a:t>
            </a:fld>
            <a:endParaRPr lang="en-US" dirty="0"/>
          </a:p>
        </p:txBody>
      </p:sp>
      <p:sp>
        <p:nvSpPr>
          <p:cNvPr id="532482" name="Rectangle 2"/>
          <p:cNvSpPr>
            <a:spLocks noGrp="1" noRot="1" noChangeAspect="1" noChangeArrowheads="1" noTextEdit="1"/>
          </p:cNvSpPr>
          <p:nvPr>
            <p:ph type="sldImg"/>
          </p:nvPr>
        </p:nvSpPr>
        <p:spPr>
          <a:xfrm>
            <a:off x="1144588" y="685800"/>
            <a:ext cx="4572000" cy="3429000"/>
          </a:xfrm>
          <a:ln/>
        </p:spPr>
      </p:sp>
      <p:sp>
        <p:nvSpPr>
          <p:cNvPr id="5324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25906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8B0153-1AEF-4C8D-B744-CDCEB0681EFE}" type="slidenum">
              <a:rPr lang="en-US"/>
              <a:pPr/>
              <a:t>15</a:t>
            </a:fld>
            <a:endParaRPr lang="en-US" dirty="0"/>
          </a:p>
        </p:txBody>
      </p:sp>
      <p:sp>
        <p:nvSpPr>
          <p:cNvPr id="534530" name="Rectangle 2"/>
          <p:cNvSpPr>
            <a:spLocks noGrp="1" noRot="1" noChangeAspect="1" noChangeArrowheads="1" noTextEdit="1"/>
          </p:cNvSpPr>
          <p:nvPr>
            <p:ph type="sldImg"/>
          </p:nvPr>
        </p:nvSpPr>
        <p:spPr>
          <a:xfrm>
            <a:off x="1144588" y="685800"/>
            <a:ext cx="4572000" cy="3429000"/>
          </a:xfrm>
          <a:ln/>
        </p:spPr>
      </p:sp>
      <p:sp>
        <p:nvSpPr>
          <p:cNvPr id="5345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2444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8B0153-1AEF-4C8D-B744-CDCEB0681EFE}" type="slidenum">
              <a:rPr lang="en-US"/>
              <a:pPr/>
              <a:t>16</a:t>
            </a:fld>
            <a:endParaRPr lang="en-US" dirty="0"/>
          </a:p>
        </p:txBody>
      </p:sp>
      <p:sp>
        <p:nvSpPr>
          <p:cNvPr id="534530" name="Rectangle 2"/>
          <p:cNvSpPr>
            <a:spLocks noGrp="1" noRot="1" noChangeAspect="1" noChangeArrowheads="1" noTextEdit="1"/>
          </p:cNvSpPr>
          <p:nvPr>
            <p:ph type="sldImg"/>
          </p:nvPr>
        </p:nvSpPr>
        <p:spPr>
          <a:xfrm>
            <a:off x="1144588" y="685800"/>
            <a:ext cx="4572000" cy="3429000"/>
          </a:xfrm>
          <a:ln/>
        </p:spPr>
      </p:sp>
      <p:sp>
        <p:nvSpPr>
          <p:cNvPr id="5345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98380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17</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26148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18</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94428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19</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76561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a:t>
            </a:fld>
            <a:endParaRPr lang="en-US" dirty="0"/>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75673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20</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9657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21</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48807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22</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573906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23</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05404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24</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42037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25</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61995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26</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45317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27</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46448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28</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107385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29</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18098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3</a:t>
            </a:fld>
            <a:endParaRPr lang="en-US" dirty="0"/>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278876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30</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42845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31</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39828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4</a:t>
            </a:fld>
            <a:endParaRPr lang="en-US" dirty="0"/>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94356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5</a:t>
            </a:fld>
            <a:endParaRPr lang="en-US" dirty="0"/>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92893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6</a:t>
            </a:fld>
            <a:endParaRPr lang="en-US" dirty="0"/>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17957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7</a:t>
            </a:fld>
            <a:endParaRPr lang="en-US" dirty="0"/>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67400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D8A77-DD51-4E9F-BAB9-022A34AC6FD3}" type="slidenum">
              <a:rPr lang="en-US"/>
              <a:pPr/>
              <a:t>8</a:t>
            </a:fld>
            <a:endParaRPr lang="en-US" dirty="0"/>
          </a:p>
        </p:txBody>
      </p:sp>
      <p:sp>
        <p:nvSpPr>
          <p:cNvPr id="526338" name="Rectangle 2"/>
          <p:cNvSpPr>
            <a:spLocks noGrp="1" noRot="1" noChangeAspect="1" noChangeArrowheads="1" noTextEdit="1"/>
          </p:cNvSpPr>
          <p:nvPr>
            <p:ph type="sldImg"/>
          </p:nvPr>
        </p:nvSpPr>
        <p:spPr>
          <a:xfrm>
            <a:off x="1144588" y="685800"/>
            <a:ext cx="4572000" cy="3429000"/>
          </a:xfrm>
          <a:ln/>
        </p:spPr>
      </p:sp>
      <p:sp>
        <p:nvSpPr>
          <p:cNvPr id="526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27694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090DF1-D869-41EE-86F3-4A89FCB22C09}" type="slidenum">
              <a:rPr lang="en-US"/>
              <a:pPr/>
              <a:t>9</a:t>
            </a:fld>
            <a:endParaRPr lang="en-US" dirty="0"/>
          </a:p>
        </p:txBody>
      </p:sp>
      <p:sp>
        <p:nvSpPr>
          <p:cNvPr id="530434" name="Rectangle 2"/>
          <p:cNvSpPr>
            <a:spLocks noGrp="1" noRot="1" noChangeAspect="1" noChangeArrowheads="1" noTextEdit="1"/>
          </p:cNvSpPr>
          <p:nvPr>
            <p:ph type="sldImg"/>
          </p:nvPr>
        </p:nvSpPr>
        <p:spPr>
          <a:xfrm>
            <a:off x="1144588" y="685800"/>
            <a:ext cx="4572000" cy="3429000"/>
          </a:xfrm>
          <a:ln/>
        </p:spPr>
      </p:sp>
      <p:sp>
        <p:nvSpPr>
          <p:cNvPr id="5304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08655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304801"/>
            <a:ext cx="3505200" cy="3276599"/>
          </a:xfrm>
        </p:spPr>
        <p:txBody>
          <a:bodyPr/>
          <a:lstStyle/>
          <a:p>
            <a:r>
              <a:rPr lang="en-US"/>
              <a:t>Click to edit Master title style</a:t>
            </a:r>
          </a:p>
        </p:txBody>
      </p:sp>
      <p:sp>
        <p:nvSpPr>
          <p:cNvPr id="3" name="Subtitle 2"/>
          <p:cNvSpPr>
            <a:spLocks noGrp="1"/>
          </p:cNvSpPr>
          <p:nvPr>
            <p:ph type="subTitle" idx="1"/>
          </p:nvPr>
        </p:nvSpPr>
        <p:spPr>
          <a:xfrm>
            <a:off x="5562600" y="3810000"/>
            <a:ext cx="3429000" cy="2362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8/27/2019</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8/27/2019</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dirty="0"/>
          </a:p>
        </p:txBody>
      </p:sp>
      <p:sp>
        <p:nvSpPr>
          <p:cNvPr id="5" name="Rectangle 4"/>
          <p:cNvSpPr/>
          <p:nvPr userDrawn="1"/>
        </p:nvSpPr>
        <p:spPr>
          <a:xfrm>
            <a:off x="228600" y="6629400"/>
            <a:ext cx="3048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152400" cy="6858000"/>
          </a:xfrm>
          <a:prstGeom prst="rect">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8686800" y="6581001"/>
            <a:ext cx="457200" cy="276999"/>
          </a:xfrm>
          <a:prstGeom prst="rect">
            <a:avLst/>
          </a:prstGeom>
          <a:noFill/>
        </p:spPr>
        <p:txBody>
          <a:bodyPr wrap="square" rtlCol="0">
            <a:spAutoFit/>
          </a:bodyPr>
          <a:lstStyle/>
          <a:p>
            <a:pPr algn="r"/>
            <a:fld id="{B6DA821F-403A-4037-A384-B54BCC4CAC79}" type="slidenum">
              <a:rPr lang="en-US" sz="1200" smtClean="0"/>
              <a:pPr algn="r"/>
              <a:t>‹#›</a:t>
            </a:fld>
            <a:endParaRPr lang="en-US" sz="1200" dirty="0"/>
          </a:p>
        </p:txBody>
      </p:sp>
      <p:sp>
        <p:nvSpPr>
          <p:cNvPr id="14" name="Rectangle 13"/>
          <p:cNvSpPr/>
          <p:nvPr/>
        </p:nvSpPr>
        <p:spPr>
          <a:xfrm>
            <a:off x="152400" y="6553200"/>
            <a:ext cx="899160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538899"/>
            <a:ext cx="6019800" cy="3276599"/>
          </a:xfrm>
        </p:spPr>
        <p:txBody>
          <a:bodyPr>
            <a:normAutofit/>
          </a:bodyPr>
          <a:lstStyle/>
          <a:p>
            <a:r>
              <a:rPr lang="en-US" sz="7200" dirty="0"/>
              <a:t>Chapter 3</a:t>
            </a:r>
          </a:p>
        </p:txBody>
      </p:sp>
      <p:sp>
        <p:nvSpPr>
          <p:cNvPr id="3" name="Subtitle 2"/>
          <p:cNvSpPr>
            <a:spLocks noGrp="1"/>
          </p:cNvSpPr>
          <p:nvPr>
            <p:ph type="subTitle" idx="1"/>
          </p:nvPr>
        </p:nvSpPr>
        <p:spPr>
          <a:xfrm>
            <a:off x="2667000" y="3809999"/>
            <a:ext cx="3352800" cy="2438400"/>
          </a:xfrm>
        </p:spPr>
        <p:txBody>
          <a:bodyPr/>
          <a:lstStyle/>
          <a:p>
            <a:r>
              <a:rPr lang="en-US" dirty="0">
                <a:solidFill>
                  <a:schemeClr val="tx1"/>
                </a:solidFill>
              </a:rPr>
              <a:t>What Do Samples Tell Us?</a:t>
            </a:r>
          </a:p>
          <a:p>
            <a:endParaRPr lang="en-US" dirty="0">
              <a:solidFill>
                <a:schemeClr val="tx1"/>
              </a:solidFill>
              <a:latin typeface="+mj-lt"/>
            </a:endParaRPr>
          </a:p>
          <a:p>
            <a:r>
              <a:rPr lang="en-US" i="1" dirty="0">
                <a:solidFill>
                  <a:schemeClr val="tx2"/>
                </a:solidFill>
              </a:rPr>
              <a:t>Lecture Slides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Proportions 3</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301752" y="1170432"/>
                <a:ext cx="8759952" cy="4495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In our SRS of </a:t>
                </a:r>
                <a:r>
                  <a:rPr kumimoji="0" lang="en-US" sz="2800" b="0" i="1" u="none" strike="noStrike" kern="1200" cap="none" spc="0" normalizeH="0" baseline="0" noProof="0" dirty="0">
                    <a:ln>
                      <a:noFill/>
                    </a:ln>
                    <a:solidFill>
                      <a:schemeClr val="tx1"/>
                    </a:solidFill>
                    <a:effectLst/>
                    <a:uLnTx/>
                    <a:uFillTx/>
                    <a:latin typeface="+mj-lt"/>
                    <a:ea typeface="+mn-ea"/>
                    <a:cs typeface="+mn-cs"/>
                  </a:rPr>
                  <a:t>n </a:t>
                </a:r>
                <a:r>
                  <a:rPr kumimoji="0" lang="en-US" sz="2800" b="0" i="0" u="none" strike="noStrike" kern="1200" cap="none" spc="0" normalizeH="0" baseline="0" noProof="0" dirty="0">
                    <a:ln>
                      <a:noFill/>
                    </a:ln>
                    <a:solidFill>
                      <a:schemeClr val="tx1"/>
                    </a:solidFill>
                    <a:effectLst/>
                    <a:uLnTx/>
                    <a:uFillTx/>
                    <a:latin typeface="+mj-lt"/>
                    <a:ea typeface="+mn-ea"/>
                    <a:cs typeface="+mn-cs"/>
                  </a:rPr>
                  <a:t>= 100 Columbia residents, 17 said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that they enjoy running. The sample proportion is </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mj-lt"/>
                  <a:ea typeface="+mn-ea"/>
                  <a:cs typeface="+mn-cs"/>
                </a:endParaRPr>
              </a:p>
              <a:p>
                <a:pPr marR="0" lvl="0" algn="l" defTabSz="914400" rtl="0" eaLnBrk="1" fontAlgn="auto" latinLnBrk="0" hangingPunct="1">
                  <a:lnSpc>
                    <a:spcPct val="100000"/>
                  </a:lnSpc>
                  <a:spcBef>
                    <a:spcPct val="20000"/>
                  </a:spcBef>
                  <a:spcAft>
                    <a:spcPts val="0"/>
                  </a:spcAft>
                  <a:buClrTx/>
                  <a:buSzTx/>
                  <a:tabLst/>
                  <a:defRPr/>
                </a:pPr>
                <a14:m>
                  <m:oMathPara xmlns:m="http://schemas.openxmlformats.org/officeDocument/2006/math">
                    <m:oMathParaPr>
                      <m:jc m:val="centerGroup"/>
                    </m:oMathParaPr>
                    <m:oMath xmlns:m="http://schemas.openxmlformats.org/officeDocument/2006/math">
                      <m:acc>
                        <m:accPr>
                          <m:chr m:val="̂"/>
                          <m:ctrlP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accPr>
                        <m:e>
                          <m:r>
                            <a:rPr kumimoji="0" lang="en-US" sz="2800" b="0" i="1" u="none" strike="noStrike" kern="1200" cap="none" spc="0" normalizeH="0" baseline="0" noProof="0" smtClean="0">
                              <a:ln>
                                <a:noFill/>
                              </a:ln>
                              <a:solidFill>
                                <a:schemeClr val="tx1"/>
                              </a:solidFill>
                              <a:effectLst/>
                              <a:uLnTx/>
                              <a:uFillTx/>
                              <a:latin typeface="Cambria Math"/>
                              <a:ea typeface="+mn-ea"/>
                              <a:cs typeface="+mn-cs"/>
                            </a:rPr>
                            <m:t>𝑝</m:t>
                          </m:r>
                        </m:e>
                      </m:acc>
                      <m:r>
                        <a:rPr kumimoji="0" lang="en-US" sz="2800" b="0" i="1" u="none" strike="noStrike" kern="1200" cap="none" spc="0" normalizeH="0" baseline="0" noProof="0" smtClean="0">
                          <a:ln>
                            <a:noFill/>
                          </a:ln>
                          <a:solidFill>
                            <a:schemeClr val="tx1"/>
                          </a:solidFill>
                          <a:effectLst/>
                          <a:uLnTx/>
                          <a:uFillTx/>
                          <a:latin typeface="Cambria Math"/>
                          <a:ea typeface="+mn-ea"/>
                          <a:cs typeface="+mn-cs"/>
                        </a:rPr>
                        <m:t>=</m:t>
                      </m:r>
                      <m:f>
                        <m:fPr>
                          <m:ctrlP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fPr>
                        <m:num>
                          <m:r>
                            <a:rPr kumimoji="0" lang="en-US" sz="2800" b="0" i="1" u="none" strike="noStrike" kern="1200" cap="none" spc="0" normalizeH="0" baseline="0" noProof="0" smtClean="0">
                              <a:ln>
                                <a:noFill/>
                              </a:ln>
                              <a:solidFill>
                                <a:schemeClr val="tx1"/>
                              </a:solidFill>
                              <a:effectLst/>
                              <a:uLnTx/>
                              <a:uFillTx/>
                              <a:latin typeface="Cambria Math"/>
                              <a:ea typeface="+mn-ea"/>
                              <a:cs typeface="+mn-cs"/>
                            </a:rPr>
                            <m:t>17</m:t>
                          </m:r>
                        </m:num>
                        <m:den>
                          <m:r>
                            <a:rPr kumimoji="0" lang="en-US" sz="2800" b="0" i="1" u="none" strike="noStrike" kern="1200" cap="none" spc="0" normalizeH="0" baseline="0" noProof="0" smtClean="0">
                              <a:ln>
                                <a:noFill/>
                              </a:ln>
                              <a:solidFill>
                                <a:schemeClr val="tx1"/>
                              </a:solidFill>
                              <a:effectLst/>
                              <a:uLnTx/>
                              <a:uFillTx/>
                              <a:latin typeface="Cambria Math"/>
                              <a:ea typeface="+mn-ea"/>
                              <a:cs typeface="+mn-cs"/>
                            </a:rPr>
                            <m:t>100</m:t>
                          </m:r>
                        </m:den>
                      </m:f>
                      <m:r>
                        <a:rPr kumimoji="0" lang="en-US" sz="2800" b="0" i="1" u="none" strike="noStrike" kern="1200" cap="none" spc="0" normalizeH="0" baseline="0" noProof="0" smtClean="0">
                          <a:ln>
                            <a:noFill/>
                          </a:ln>
                          <a:solidFill>
                            <a:schemeClr val="tx1"/>
                          </a:solidFill>
                          <a:effectLst/>
                          <a:uLnTx/>
                          <a:uFillTx/>
                          <a:latin typeface="Cambria Math"/>
                          <a:ea typeface="+mn-ea"/>
                          <a:cs typeface="+mn-cs"/>
                        </a:rPr>
                        <m:t>=0.17=17%</m:t>
                      </m:r>
                    </m:oMath>
                  </m:oMathPara>
                </a14:m>
                <a:endParaRPr kumimoji="0" lang="en-US" sz="2800" b="0" i="0" u="none" strike="noStrike" kern="1200" cap="none" spc="0" normalizeH="0" baseline="0" noProof="0" dirty="0">
                  <a:ln>
                    <a:noFill/>
                  </a:ln>
                  <a:solidFill>
                    <a:schemeClr val="tx1"/>
                  </a:solidFill>
                  <a:effectLst/>
                  <a:uLnTx/>
                  <a:uFillTx/>
                  <a:latin typeface="+mj-lt"/>
                  <a:ea typeface="+mn-ea"/>
                  <a:cs typeface="+mn-cs"/>
                </a:endParaRPr>
              </a:p>
              <a:p>
                <a:pPr marR="0" lvl="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mj-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Suppose now that I take another SRS of Columbia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residents of size </a:t>
                </a:r>
                <a:r>
                  <a:rPr kumimoji="0" lang="en-US" sz="2800" b="0" i="1" u="none" strike="noStrike" kern="1200" cap="none" spc="0" normalizeH="0" baseline="0" noProof="0" dirty="0">
                    <a:ln>
                      <a:noFill/>
                    </a:ln>
                    <a:solidFill>
                      <a:schemeClr val="tx1"/>
                    </a:solidFill>
                    <a:effectLst/>
                    <a:uLnTx/>
                    <a:uFillTx/>
                    <a:latin typeface="+mj-lt"/>
                    <a:ea typeface="+mn-ea"/>
                    <a:cs typeface="+mn-cs"/>
                  </a:rPr>
                  <a:t>n </a:t>
                </a:r>
                <a:r>
                  <a:rPr kumimoji="0" lang="en-US" sz="2800" b="0" i="0" u="none" strike="noStrike" kern="1200" cap="none" spc="0" normalizeH="0" baseline="0" noProof="0" dirty="0">
                    <a:ln>
                      <a:noFill/>
                    </a:ln>
                    <a:solidFill>
                      <a:schemeClr val="tx1"/>
                    </a:solidFill>
                    <a:effectLst/>
                    <a:uLnTx/>
                    <a:uFillTx/>
                    <a:latin typeface="+mj-lt"/>
                    <a:ea typeface="+mn-ea"/>
                    <a:cs typeface="+mn-cs"/>
                  </a:rPr>
                  <a:t>= 100 and 22 of them said that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they enjoy running. Find p-hat.</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dirty="0">
                  <a:ln>
                    <a:noFill/>
                  </a:ln>
                  <a:solidFill>
                    <a:schemeClr val="tx1"/>
                  </a:solidFill>
                  <a:effectLst/>
                  <a:uLnTx/>
                  <a:uFillTx/>
                  <a:latin typeface="+mj-lt"/>
                  <a:ea typeface="+mn-ea"/>
                  <a:cs typeface="+mn-cs"/>
                </a:endParaRPr>
              </a:p>
            </p:txBody>
          </p:sp>
        </mc:Choice>
        <mc:Fallback xmlns="">
          <p:sp>
            <p:nvSpPr>
              <p:cNvPr id="5" name="Rectangle 3"/>
              <p:cNvSpPr txBox="1">
                <a:spLocks noRot="1" noChangeAspect="1" noMove="1" noResize="1" noEditPoints="1" noAdjustHandles="1" noChangeArrowheads="1" noChangeShapeType="1" noTextEdit="1"/>
              </p:cNvSpPr>
              <p:nvPr/>
            </p:nvSpPr>
            <p:spPr>
              <a:xfrm>
                <a:off x="301752" y="1170432"/>
                <a:ext cx="8759952" cy="4495800"/>
              </a:xfrm>
              <a:prstGeom prst="rect">
                <a:avLst/>
              </a:prstGeom>
              <a:blipFill rotWithShape="0">
                <a:blip r:embed="rId3"/>
                <a:stretch>
                  <a:fillRect l="-1461" t="-13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895599" y="5334000"/>
                <a:ext cx="3942361" cy="901785"/>
              </a:xfrm>
              <a:prstGeom prst="rect">
                <a:avLst/>
              </a:prstGeom>
            </p:spPr>
            <p:txBody>
              <a:bodyPr wrap="none">
                <a:spAutoFit/>
              </a:bodyPr>
              <a:lstStyle/>
              <a:p>
                <a:pPr lvl="0">
                  <a:spcBef>
                    <a:spcPct val="20000"/>
                  </a:spcBef>
                  <a:defRPr/>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a:rPr>
                            <m:t>𝑝</m:t>
                          </m:r>
                        </m:e>
                      </m:acc>
                      <m:r>
                        <a:rPr lang="en-US" sz="2800" i="1">
                          <a:latin typeface="Cambria Math"/>
                        </a:rPr>
                        <m:t>=</m:t>
                      </m:r>
                      <m:f>
                        <m:fPr>
                          <m:ctrlPr>
                            <a:rPr lang="en-US" sz="2800" i="1">
                              <a:latin typeface="Cambria Math" panose="02040503050406030204" pitchFamily="18" charset="0"/>
                            </a:rPr>
                          </m:ctrlPr>
                        </m:fPr>
                        <m:num>
                          <m:r>
                            <a:rPr lang="en-US" sz="2800" b="0" i="1" smtClean="0">
                              <a:latin typeface="Cambria Math"/>
                            </a:rPr>
                            <m:t>22</m:t>
                          </m:r>
                        </m:num>
                        <m:den>
                          <m:r>
                            <a:rPr lang="en-US" sz="2800" i="1">
                              <a:latin typeface="Cambria Math"/>
                            </a:rPr>
                            <m:t>100</m:t>
                          </m:r>
                        </m:den>
                      </m:f>
                      <m:r>
                        <a:rPr lang="en-US" sz="2800" i="1">
                          <a:latin typeface="Cambria Math"/>
                        </a:rPr>
                        <m:t>=0.</m:t>
                      </m:r>
                      <m:r>
                        <a:rPr lang="en-US" sz="2800" b="0" i="1" smtClean="0">
                          <a:latin typeface="Cambria Math"/>
                        </a:rPr>
                        <m:t>22</m:t>
                      </m:r>
                      <m:r>
                        <a:rPr lang="en-US" sz="2800" i="1">
                          <a:latin typeface="Cambria Math"/>
                        </a:rPr>
                        <m:t>=</m:t>
                      </m:r>
                      <m:r>
                        <a:rPr lang="en-US" sz="2800" b="0" i="1" smtClean="0">
                          <a:latin typeface="Cambria Math"/>
                        </a:rPr>
                        <m:t> 22</m:t>
                      </m:r>
                      <m:r>
                        <a:rPr lang="en-US" sz="2800" i="1">
                          <a:latin typeface="Cambria Math"/>
                        </a:rPr>
                        <m:t>%</m:t>
                      </m:r>
                    </m:oMath>
                  </m:oMathPara>
                </a14:m>
                <a:endParaRPr lang="en-US" sz="2800" dirty="0"/>
              </a:p>
            </p:txBody>
          </p:sp>
        </mc:Choice>
        <mc:Fallback xmlns="">
          <p:sp>
            <p:nvSpPr>
              <p:cNvPr id="3" name="Rectangle 2"/>
              <p:cNvSpPr>
                <a:spLocks noRot="1" noChangeAspect="1" noMove="1" noResize="1" noEditPoints="1" noAdjustHandles="1" noChangeArrowheads="1" noChangeShapeType="1" noTextEdit="1"/>
              </p:cNvSpPr>
              <p:nvPr/>
            </p:nvSpPr>
            <p:spPr>
              <a:xfrm>
                <a:off x="2895599" y="5334000"/>
                <a:ext cx="3942361" cy="901785"/>
              </a:xfrm>
              <a:prstGeom prst="rect">
                <a:avLst/>
              </a:prstGeom>
              <a:blipFill rotWithShape="1">
                <a:blip r:embed="rId4"/>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Sampling Variability 1</a:t>
            </a:r>
            <a:br>
              <a:rPr lang="en-US" sz="3600" b="1" dirty="0">
                <a:solidFill>
                  <a:schemeClr val="accent1"/>
                </a:solidFill>
              </a:rPr>
            </a:br>
            <a:endParaRPr lang="en-US" sz="3600" dirty="0"/>
          </a:p>
        </p:txBody>
      </p:sp>
      <p:sp>
        <p:nvSpPr>
          <p:cNvPr id="6" name="Rectangle 3"/>
          <p:cNvSpPr txBox="1">
            <a:spLocks noChangeArrowheads="1"/>
          </p:cNvSpPr>
          <p:nvPr/>
        </p:nvSpPr>
        <p:spPr>
          <a:xfrm>
            <a:off x="301752" y="1170432"/>
            <a:ext cx="8759952" cy="4833938"/>
          </a:xfrm>
          <a:prstGeom prst="rect">
            <a:avLst/>
          </a:prstGeom>
        </p:spPr>
        <p:txBody>
          <a:bodyPr/>
          <a:lstStyle/>
          <a:p>
            <a:r>
              <a:rPr lang="en-US" sz="2800" dirty="0">
                <a:latin typeface="+mj-lt"/>
                <a:ea typeface="Times New Roman" panose="02020603050405020304" pitchFamily="18" charset="0"/>
                <a:cs typeface="Times New Roman" panose="02020603050405020304" pitchFamily="18" charset="0"/>
              </a:rPr>
              <a:t>Notice that we have two samples from the same population and our sample proportions are different from each other.  </a:t>
            </a:r>
          </a:p>
          <a:p>
            <a:endParaRPr lang="en-US" sz="2000" dirty="0">
              <a:latin typeface="+mj-lt"/>
              <a:ea typeface="Times New Roman" panose="02020603050405020304" pitchFamily="18" charset="0"/>
              <a:cs typeface="Times New Roman" panose="02020603050405020304" pitchFamily="18" charset="0"/>
            </a:endParaRPr>
          </a:p>
          <a:p>
            <a:r>
              <a:rPr lang="en-US" sz="2800" dirty="0">
                <a:latin typeface="+mj-lt"/>
                <a:ea typeface="Times New Roman" panose="02020603050405020304" pitchFamily="18" charset="0"/>
                <a:cs typeface="Times New Roman" panose="02020603050405020304" pitchFamily="18" charset="0"/>
              </a:rPr>
              <a:t>Question:  Are statistics from the different samples (but drawn from the same population) going to be exactly the same? </a:t>
            </a:r>
            <a:r>
              <a:rPr lang="en-US" sz="2800" b="1" dirty="0">
                <a:solidFill>
                  <a:srgbClr val="8B0000"/>
                </a:solidFill>
                <a:latin typeface="+mj-lt"/>
                <a:ea typeface="Times New Roman" panose="02020603050405020304" pitchFamily="18" charset="0"/>
                <a:cs typeface="Times New Roman" panose="02020603050405020304" pitchFamily="18" charset="0"/>
              </a:rPr>
              <a:t>No!</a:t>
            </a:r>
            <a:endParaRPr lang="en-US" sz="2000" b="1" dirty="0">
              <a:latin typeface="+mj-lt"/>
              <a:ea typeface="Times New Roman" panose="02020603050405020304" pitchFamily="18" charset="0"/>
              <a:cs typeface="Times New Roman" panose="02020603050405020304" pitchFamily="18" charset="0"/>
            </a:endParaRPr>
          </a:p>
          <a:p>
            <a:r>
              <a:rPr lang="en-US" sz="2800" dirty="0">
                <a:latin typeface="+mj-lt"/>
                <a:ea typeface="Times New Roman" panose="02020603050405020304" pitchFamily="18" charset="0"/>
                <a:cs typeface="Times New Roman" panose="02020603050405020304" pitchFamily="18" charset="0"/>
              </a:rPr>
              <a:t> </a:t>
            </a:r>
            <a:endParaRPr lang="en-US" sz="2000" dirty="0">
              <a:latin typeface="+mj-lt"/>
              <a:ea typeface="Times New Roman" panose="02020603050405020304" pitchFamily="18" charset="0"/>
              <a:cs typeface="Times New Roman" panose="02020603050405020304" pitchFamily="18" charset="0"/>
            </a:endParaRPr>
          </a:p>
          <a:p>
            <a:r>
              <a:rPr lang="en-US" sz="2800" dirty="0">
                <a:latin typeface="+mj-lt"/>
                <a:ea typeface="Times New Roman" panose="02020603050405020304" pitchFamily="18" charset="0"/>
                <a:cs typeface="Times New Roman" panose="02020603050405020304" pitchFamily="18" charset="0"/>
              </a:rPr>
              <a:t>Question:  Is our statistic, calculated from any one sample, going to exactly match the population parameter it is attempting to estimate? </a:t>
            </a:r>
            <a:r>
              <a:rPr lang="en-US" sz="2800" b="1" dirty="0">
                <a:solidFill>
                  <a:srgbClr val="8B0000"/>
                </a:solidFill>
                <a:latin typeface="+mj-lt"/>
                <a:ea typeface="Times New Roman" panose="02020603050405020304" pitchFamily="18" charset="0"/>
                <a:cs typeface="Times New Roman" panose="02020603050405020304" pitchFamily="18" charset="0"/>
              </a:rPr>
              <a:t>No!</a:t>
            </a:r>
            <a:endParaRPr lang="en-US" sz="2000" dirty="0">
              <a:effectLst/>
              <a:latin typeface="+mj-lt"/>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Sampling Variability 2</a:t>
            </a:r>
            <a:br>
              <a:rPr lang="en-US" sz="3600" b="1" dirty="0">
                <a:solidFill>
                  <a:schemeClr val="accent1"/>
                </a:solidFill>
              </a:rPr>
            </a:br>
            <a:endParaRPr lang="en-US" sz="3600" dirty="0"/>
          </a:p>
        </p:txBody>
      </p:sp>
      <p:sp>
        <p:nvSpPr>
          <p:cNvPr id="6" name="Rectangle 3"/>
          <p:cNvSpPr txBox="1">
            <a:spLocks noChangeArrowheads="1"/>
          </p:cNvSpPr>
          <p:nvPr/>
        </p:nvSpPr>
        <p:spPr>
          <a:xfrm>
            <a:off x="301752" y="1170432"/>
            <a:ext cx="8759952" cy="4833938"/>
          </a:xfrm>
          <a:prstGeom prst="rect">
            <a:avLst/>
          </a:prstGeom>
        </p:spPr>
        <p:txBody>
          <a:bodyPr/>
          <a:lstStyle/>
          <a:p>
            <a:pPr>
              <a:lnSpc>
                <a:spcPct val="115000"/>
              </a:lnSpc>
            </a:pPr>
            <a:r>
              <a:rPr lang="en-US" sz="2800" dirty="0">
                <a:latin typeface="+mj-lt"/>
                <a:ea typeface="Times New Roman" panose="02020603050405020304" pitchFamily="18" charset="0"/>
                <a:cs typeface="Times New Roman" panose="02020603050405020304" pitchFamily="18" charset="0"/>
              </a:rPr>
              <a:t>The fact that our statistics will not be the same from sample to sample is called </a:t>
            </a:r>
            <a:r>
              <a:rPr lang="en-US" sz="2800" b="1" dirty="0">
                <a:solidFill>
                  <a:srgbClr val="8B0000"/>
                </a:solidFill>
                <a:latin typeface="+mj-lt"/>
                <a:ea typeface="Times New Roman" panose="02020603050405020304" pitchFamily="18" charset="0"/>
                <a:cs typeface="Times New Roman" panose="02020603050405020304" pitchFamily="18" charset="0"/>
              </a:rPr>
              <a:t>sampling variability </a:t>
            </a:r>
            <a:r>
              <a:rPr lang="en-US" sz="2800" dirty="0">
                <a:latin typeface="+mj-lt"/>
                <a:ea typeface="Times New Roman" panose="02020603050405020304" pitchFamily="18" charset="0"/>
                <a:cs typeface="Times New Roman" panose="02020603050405020304" pitchFamily="18" charset="0"/>
              </a:rPr>
              <a:t>(because all samples are going to be a little different from each other). </a:t>
            </a:r>
          </a:p>
          <a:p>
            <a:pPr>
              <a:lnSpc>
                <a:spcPct val="115000"/>
              </a:lnSpc>
            </a:pPr>
            <a:r>
              <a:rPr lang="en-US" sz="2800" dirty="0">
                <a:latin typeface="+mj-lt"/>
                <a:ea typeface="Times New Roman" panose="02020603050405020304" pitchFamily="18" charset="0"/>
                <a:cs typeface="Times New Roman" panose="02020603050405020304" pitchFamily="18" charset="0"/>
              </a:rPr>
              <a:t> </a:t>
            </a:r>
          </a:p>
          <a:p>
            <a:pPr>
              <a:lnSpc>
                <a:spcPct val="115000"/>
              </a:lnSpc>
            </a:pPr>
            <a:r>
              <a:rPr lang="en-US" sz="2800" dirty="0">
                <a:latin typeface="+mj-lt"/>
                <a:ea typeface="Times New Roman" panose="02020603050405020304" pitchFamily="18" charset="0"/>
                <a:cs typeface="Times New Roman" panose="02020603050405020304" pitchFamily="18" charset="0"/>
              </a:rPr>
              <a:t>We hope that as long as we have a good sampling scheme, we will be estimating the population parameter fairly well when we take our one shot at estimating it.</a:t>
            </a:r>
            <a:endParaRPr lang="en-US" sz="20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46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65760"/>
            <a:ext cx="8229600" cy="1143000"/>
          </a:xfrm>
        </p:spPr>
        <p:txBody>
          <a:bodyPr>
            <a:noAutofit/>
          </a:bodyPr>
          <a:lstStyle/>
          <a:p>
            <a:r>
              <a:rPr lang="en-US" sz="3600" b="1" dirty="0">
                <a:solidFill>
                  <a:schemeClr val="accent1"/>
                </a:solidFill>
              </a:rPr>
              <a:t>Bias and Variability 1</a:t>
            </a:r>
            <a:br>
              <a:rPr lang="en-US" sz="3600" b="1" dirty="0">
                <a:solidFill>
                  <a:schemeClr val="accent1"/>
                </a:solidFill>
              </a:rPr>
            </a:br>
            <a:endParaRPr lang="en-US" sz="3600" dirty="0"/>
          </a:p>
        </p:txBody>
      </p:sp>
      <p:sp>
        <p:nvSpPr>
          <p:cNvPr id="6" name="Rectangle 3"/>
          <p:cNvSpPr txBox="1">
            <a:spLocks noChangeArrowheads="1"/>
          </p:cNvSpPr>
          <p:nvPr/>
        </p:nvSpPr>
        <p:spPr>
          <a:xfrm>
            <a:off x="301752" y="1170432"/>
            <a:ext cx="8759952" cy="4833938"/>
          </a:xfrm>
          <a:prstGeom prst="rect">
            <a:avLst/>
          </a:prstGeom>
        </p:spPr>
        <p:txBody>
          <a:bodyPr/>
          <a:lstStyle/>
          <a:p>
            <a:pPr marR="0" lvl="0" indent="-342900" algn="l" defTabSz="914400" rtl="0" eaLnBrk="1" fontAlgn="auto" latinLnBrk="0" hangingPunct="1">
              <a:lnSpc>
                <a:spcPct val="100000"/>
              </a:lnSpc>
              <a:spcBef>
                <a:spcPts val="1200"/>
              </a:spcBef>
              <a:spcAft>
                <a:spcPts val="0"/>
              </a:spcAft>
              <a:buClrTx/>
              <a:buSzTx/>
              <a:tabLst/>
              <a:defRPr/>
            </a:pPr>
            <a:r>
              <a:rPr kumimoji="0" lang="en-US" sz="2800" b="1" i="1" u="none" strike="noStrike" kern="1200" cap="none" spc="0" normalizeH="0" baseline="0" noProof="0" dirty="0">
                <a:ln>
                  <a:noFill/>
                </a:ln>
                <a:solidFill>
                  <a:schemeClr val="hlink"/>
                </a:solidFill>
                <a:effectLst/>
                <a:uLnTx/>
                <a:uFillTx/>
                <a:latin typeface="+mj-lt"/>
                <a:ea typeface="+mn-ea"/>
                <a:cs typeface="+mn-cs"/>
              </a:rPr>
              <a:t>Bias</a:t>
            </a:r>
            <a:r>
              <a:rPr kumimoji="0" lang="en-US" sz="2800" b="0" i="0" u="none" strike="noStrike" kern="1200" cap="none" spc="0" normalizeH="0" baseline="0" noProof="0" dirty="0">
                <a:ln>
                  <a:noFill/>
                </a:ln>
                <a:solidFill>
                  <a:schemeClr val="tx1"/>
                </a:solidFill>
                <a:effectLst/>
                <a:uLnTx/>
                <a:uFillTx/>
                <a:latin typeface="+mj-lt"/>
                <a:ea typeface="+mn-ea"/>
                <a:cs typeface="+mn-cs"/>
              </a:rPr>
              <a:t> is consistent, repeated deviation of the</a:t>
            </a:r>
            <a:r>
              <a:rPr kumimoji="0" lang="en-US" sz="2800" b="0" i="0" u="none" strike="noStrike" kern="1200" cap="none" spc="0" normalizeH="0" noProof="0" dirty="0">
                <a:ln>
                  <a:noFill/>
                </a:ln>
                <a:solidFill>
                  <a:schemeClr val="tx1"/>
                </a:solidFill>
                <a:effectLst/>
                <a:uLnTx/>
                <a:uFillTx/>
                <a:latin typeface="+mj-lt"/>
                <a:ea typeface="+mn-ea"/>
                <a:cs typeface="+mn-cs"/>
              </a:rPr>
              <a:t> </a:t>
            </a:r>
            <a:r>
              <a:rPr kumimoji="0" lang="en-US" sz="2800" b="0" i="0" u="none" strike="noStrike" kern="1200" cap="none" spc="0" normalizeH="0" baseline="0" noProof="0" dirty="0">
                <a:ln>
                  <a:noFill/>
                </a:ln>
                <a:solidFill>
                  <a:schemeClr val="tx1"/>
                </a:solidFill>
                <a:effectLst/>
                <a:uLnTx/>
                <a:uFillTx/>
                <a:latin typeface="+mj-lt"/>
                <a:ea typeface="+mn-ea"/>
                <a:cs typeface="+mn-cs"/>
              </a:rPr>
              <a:t>statistic from the parameter in the same direction when we take many samples.</a:t>
            </a:r>
          </a:p>
          <a:p>
            <a:pPr marR="0" lvl="0" indent="-342900" algn="l" defTabSz="914400" rtl="0" eaLnBrk="1" fontAlgn="auto" latinLnBrk="0" hangingPunct="1">
              <a:lnSpc>
                <a:spcPct val="100000"/>
              </a:lnSpc>
              <a:spcBef>
                <a:spcPts val="1200"/>
              </a:spcBef>
              <a:spcAft>
                <a:spcPts val="0"/>
              </a:spcAft>
              <a:buClrTx/>
              <a:buSzTx/>
              <a:tabLst/>
              <a:defRPr/>
            </a:pPr>
            <a:r>
              <a:rPr kumimoji="0" lang="en-US" sz="2800" b="1" i="1" u="none" strike="noStrike" kern="1200" cap="none" spc="0" normalizeH="0" baseline="0" noProof="0" dirty="0">
                <a:ln>
                  <a:noFill/>
                </a:ln>
                <a:solidFill>
                  <a:schemeClr val="hlink"/>
                </a:solidFill>
                <a:effectLst/>
                <a:uLnTx/>
                <a:uFillTx/>
                <a:latin typeface="+mj-lt"/>
                <a:ea typeface="+mn-ea"/>
                <a:cs typeface="+mn-cs"/>
              </a:rPr>
              <a:t>Variability</a:t>
            </a:r>
            <a:r>
              <a:rPr kumimoji="0" lang="en-US" sz="2800" b="0" i="0" u="none" strike="noStrike" kern="1200" cap="none" spc="0" normalizeH="0" baseline="0" noProof="0" dirty="0">
                <a:ln>
                  <a:noFill/>
                </a:ln>
                <a:solidFill>
                  <a:schemeClr val="tx1"/>
                </a:solidFill>
                <a:effectLst/>
                <a:uLnTx/>
                <a:uFillTx/>
                <a:latin typeface="+mj-lt"/>
                <a:ea typeface="+mn-ea"/>
                <a:cs typeface="+mn-cs"/>
              </a:rPr>
              <a:t> describes how spread out the values of the statistic are when we take many samples.</a:t>
            </a:r>
          </a:p>
          <a:p>
            <a:pPr marR="0" lvl="0" indent="-342900" algn="l" defTabSz="914400" rtl="0" eaLnBrk="1" fontAlgn="auto" latinLnBrk="0" hangingPunct="1">
              <a:lnSpc>
                <a:spcPct val="100000"/>
              </a:lnSpc>
              <a:spcBef>
                <a:spcPts val="12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Large variability means the result of sampling is not repeatable. A good sampling method has small bias and small variability.</a:t>
            </a:r>
            <a:endParaRPr kumimoji="0" lang="en-US" sz="2800" b="1" i="1" u="none" strike="noStrike" kern="1200" cap="none" spc="0" normalizeH="0" baseline="0" noProof="0" dirty="0">
              <a:ln>
                <a:noFill/>
              </a:ln>
              <a:solidFill>
                <a:schemeClr val="tx1"/>
              </a:solidFill>
              <a:effectLst/>
              <a:uLnTx/>
              <a:uFillTx/>
              <a:latin typeface="+mj-lt"/>
              <a:ea typeface="+mn-ea"/>
              <a:cs typeface="+mn-cs"/>
            </a:endParaRPr>
          </a:p>
        </p:txBody>
      </p:sp>
    </p:spTree>
    <p:extLst>
      <p:ext uri="{BB962C8B-B14F-4D97-AF65-F5344CB8AC3E}">
        <p14:creationId xmlns:p14="http://schemas.microsoft.com/office/powerpoint/2010/main" val="121385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Bias and Variability 2</a:t>
            </a:r>
            <a:br>
              <a:rPr lang="en-US" sz="3600" b="1" dirty="0">
                <a:solidFill>
                  <a:schemeClr val="accent1"/>
                </a:solidFill>
              </a:rPr>
            </a:br>
            <a:endParaRPr lang="en-US" sz="3600" dirty="0"/>
          </a:p>
        </p:txBody>
      </p:sp>
      <p:pic>
        <p:nvPicPr>
          <p:cNvPr id="2050" name="Picture 2" descr="Figure 3.3 shows four bulls-eye shaped targets.  The first target shows values clumped in one exterior ring.  This denotes a large amount of bias and a small amount of variability.   The second target shows values scattered within the interior four rings.  This denotes a small amount of bias and a large amount of variability.  The third target shows values scattered in one corner of the interior rings and outside the target altogether.  This denotes a large amount of bias and a large amount of variability.  The fourth target shows values centered in the most interior ring of the target.  This denotes a small amount of bias and a small amount of variabilit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066800"/>
            <a:ext cx="5638800" cy="5139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017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Variability of p-hat 1</a:t>
            </a:r>
            <a:br>
              <a:rPr lang="en-US" sz="3600" b="1" dirty="0">
                <a:solidFill>
                  <a:schemeClr val="accent1"/>
                </a:solidFill>
              </a:rPr>
            </a:br>
            <a:endParaRPr lang="en-US" sz="3600" dirty="0"/>
          </a:p>
        </p:txBody>
      </p:sp>
      <p:sp>
        <p:nvSpPr>
          <p:cNvPr id="9" name="TextBox 8"/>
          <p:cNvSpPr txBox="1"/>
          <p:nvPr/>
        </p:nvSpPr>
        <p:spPr>
          <a:xfrm>
            <a:off x="2209800" y="1219200"/>
            <a:ext cx="5029200" cy="1077218"/>
          </a:xfrm>
          <a:prstGeom prst="rect">
            <a:avLst/>
          </a:prstGeom>
          <a:noFill/>
        </p:spPr>
        <p:txBody>
          <a:bodyPr wrap="square" rtlCol="0">
            <a:spAutoFit/>
          </a:bodyPr>
          <a:lstStyle/>
          <a:p>
            <a:r>
              <a:rPr lang="en-US" sz="3200" dirty="0">
                <a:latin typeface="+mj-lt"/>
              </a:rPr>
              <a:t>1000 of size </a:t>
            </a:r>
            <a:r>
              <a:rPr lang="en-US" sz="3200" i="1" dirty="0">
                <a:latin typeface="+mj-lt"/>
              </a:rPr>
              <a:t>n</a:t>
            </a:r>
            <a:r>
              <a:rPr lang="en-US" sz="3200" dirty="0">
                <a:latin typeface="+mj-lt"/>
              </a:rPr>
              <a:t> = 100</a:t>
            </a:r>
          </a:p>
          <a:p>
            <a:endParaRPr lang="en-US" sz="3200" dirty="0">
              <a:latin typeface="+mj-lt"/>
            </a:endParaRPr>
          </a:p>
        </p:txBody>
      </p:sp>
      <p:pic>
        <p:nvPicPr>
          <p:cNvPr id="3074" name="Picture 2" descr="Figure 3.1  contains a graphic, a bar chart, and several equations.  A sample (p=0.5) of people are shown.  The simple random sample where n=100 leads to three proportion values (p-hat 0.56, 0.36, and 0.61).  The bar chart shows a bell-shaped curve on the values of the sample proportion (x-axis) and the number of samples (y-ax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359152"/>
            <a:ext cx="8650224" cy="26941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Variability of p-hat 2</a:t>
            </a:r>
            <a:br>
              <a:rPr lang="en-US" sz="3600" b="1" dirty="0">
                <a:solidFill>
                  <a:schemeClr val="accent1"/>
                </a:solidFill>
              </a:rPr>
            </a:br>
            <a:endParaRPr lang="en-US" sz="3600" dirty="0"/>
          </a:p>
        </p:txBody>
      </p:sp>
      <p:sp>
        <p:nvSpPr>
          <p:cNvPr id="9" name="TextBox 8"/>
          <p:cNvSpPr txBox="1"/>
          <p:nvPr/>
        </p:nvSpPr>
        <p:spPr>
          <a:xfrm>
            <a:off x="2212848" y="1216152"/>
            <a:ext cx="5029200" cy="1078992"/>
          </a:xfrm>
          <a:prstGeom prst="rect">
            <a:avLst/>
          </a:prstGeom>
          <a:noFill/>
        </p:spPr>
        <p:txBody>
          <a:bodyPr wrap="square" rtlCol="0">
            <a:spAutoFit/>
          </a:bodyPr>
          <a:lstStyle/>
          <a:p>
            <a:r>
              <a:rPr lang="en-US" sz="3200" dirty="0">
                <a:latin typeface="+mj-lt"/>
              </a:rPr>
              <a:t>1000 of size </a:t>
            </a:r>
            <a:r>
              <a:rPr lang="en-US" sz="3200" i="1" dirty="0">
                <a:latin typeface="+mj-lt"/>
              </a:rPr>
              <a:t>n</a:t>
            </a:r>
            <a:r>
              <a:rPr lang="en-US" sz="3200" dirty="0">
                <a:latin typeface="+mj-lt"/>
              </a:rPr>
              <a:t> = 1015</a:t>
            </a:r>
          </a:p>
        </p:txBody>
      </p:sp>
      <p:pic>
        <p:nvPicPr>
          <p:cNvPr id="4098" name="Picture 2" descr="Figure 3.2  contains a graphic, a bar chart, and several equations.  A sample (p=0.5) of people are shown.  The simple random sample where n=1015 leads to three proportion values (p-hat 0.509, 0.525, and 0.479).  The bar chart shows less variation on the values of the sample proportion (x-axis) and the number of samples (y-axis) with most values in the 0.50 ran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2362200"/>
            <a:ext cx="8646411" cy="2743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a:spLocks noChangeArrowheads="1"/>
          </p:cNvSpPr>
          <p:nvPr/>
        </p:nvSpPr>
        <p:spPr bwMode="auto">
          <a:xfrm>
            <a:off x="152400" y="5715000"/>
            <a:ext cx="9067800" cy="646331"/>
          </a:xfrm>
          <a:prstGeom prst="rect">
            <a:avLst/>
          </a:prstGeom>
          <a:noFill/>
          <a:ln w="9525">
            <a:noFill/>
            <a:miter lim="800000"/>
            <a:headEnd/>
            <a:tailEnd/>
          </a:ln>
        </p:spPr>
        <p:txBody>
          <a:bodyPr wrap="square">
            <a:spAutoFit/>
          </a:bodyPr>
          <a:lstStyle/>
          <a:p>
            <a:r>
              <a:rPr lang="en-US" dirty="0">
                <a:solidFill>
                  <a:schemeClr val="accent1"/>
                </a:solidFill>
                <a:latin typeface="+mj-lt"/>
              </a:rPr>
              <a:t>Notice that with </a:t>
            </a:r>
            <a:r>
              <a:rPr lang="en-US" b="1" dirty="0">
                <a:solidFill>
                  <a:schemeClr val="accent1"/>
                </a:solidFill>
                <a:latin typeface="+mj-lt"/>
              </a:rPr>
              <a:t>larger samples </a:t>
            </a:r>
            <a:r>
              <a:rPr lang="en-US" dirty="0">
                <a:solidFill>
                  <a:schemeClr val="accent1"/>
                </a:solidFill>
                <a:latin typeface="+mj-lt"/>
              </a:rPr>
              <a:t>(1015 vs. 100), there is a lot </a:t>
            </a:r>
            <a:r>
              <a:rPr lang="en-US" b="1" dirty="0">
                <a:solidFill>
                  <a:schemeClr val="accent1"/>
                </a:solidFill>
                <a:latin typeface="+mj-lt"/>
              </a:rPr>
              <a:t>less variability, </a:t>
            </a:r>
            <a:r>
              <a:rPr lang="en-US" dirty="0">
                <a:solidFill>
                  <a:schemeClr val="accent1"/>
                </a:solidFill>
                <a:latin typeface="+mj-lt"/>
              </a:rPr>
              <a:t>but the distribution is still centered at </a:t>
            </a:r>
            <a:r>
              <a:rPr lang="en-US" i="1" dirty="0">
                <a:solidFill>
                  <a:schemeClr val="accent1"/>
                </a:solidFill>
                <a:latin typeface="+mj-lt"/>
              </a:rPr>
              <a:t>p</a:t>
            </a:r>
            <a:r>
              <a:rPr lang="en-US" dirty="0">
                <a:solidFill>
                  <a:schemeClr val="accent1"/>
                </a:solidFill>
                <a:latin typeface="+mj-lt"/>
              </a:rPr>
              <a:t> = 0.50 (so </a:t>
            </a:r>
            <a:r>
              <a:rPr lang="en-US" b="1" dirty="0">
                <a:solidFill>
                  <a:schemeClr val="accent1"/>
                </a:solidFill>
                <a:latin typeface="+mj-lt"/>
              </a:rPr>
              <a:t>p-hat is unbiased for 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Reducing Bias and Variability</a:t>
            </a:r>
            <a:br>
              <a:rPr lang="en-US" sz="3600" b="1" dirty="0">
                <a:solidFill>
                  <a:schemeClr val="accent1"/>
                </a:solidFill>
              </a:rPr>
            </a:br>
            <a:endParaRPr lang="en-US" sz="3600" dirty="0"/>
          </a:p>
        </p:txBody>
      </p:sp>
      <p:sp>
        <p:nvSpPr>
          <p:cNvPr id="6" name="Rectangle 3"/>
          <p:cNvSpPr txBox="1">
            <a:spLocks noChangeArrowheads="1"/>
          </p:cNvSpPr>
          <p:nvPr/>
        </p:nvSpPr>
        <p:spPr>
          <a:xfrm>
            <a:off x="301752" y="1280160"/>
            <a:ext cx="8759952" cy="4495800"/>
          </a:xfrm>
          <a:prstGeom prst="rect">
            <a:avLst/>
          </a:prstGeom>
        </p:spPr>
        <p:txBody>
          <a:bodyPr/>
          <a:lstStyle/>
          <a:p>
            <a:pPr marL="342900" marR="0" lvl="0" indent="-342900" algn="l" defTabSz="914400" rtl="0" eaLnBrk="1" fontAlgn="auto" latinLnBrk="0" hangingPunct="1">
              <a:spcBef>
                <a:spcPct val="20000"/>
              </a:spcBef>
              <a:spcAft>
                <a:spcPts val="0"/>
              </a:spcAft>
              <a:buClrTx/>
              <a:buSzTx/>
              <a:tabLst/>
              <a:defRPr/>
            </a:pPr>
            <a:r>
              <a:rPr kumimoji="0" lang="en-US" sz="2800" b="1" i="1" u="none" strike="noStrike" kern="1200" cap="none" spc="0" normalizeH="0" baseline="0" noProof="0" dirty="0">
                <a:ln>
                  <a:noFill/>
                </a:ln>
                <a:solidFill>
                  <a:schemeClr val="tx1"/>
                </a:solidFill>
                <a:effectLst/>
                <a:uLnTx/>
                <a:uFillTx/>
                <a:latin typeface="+mj-lt"/>
                <a:ea typeface="+mn-ea"/>
                <a:cs typeface="+mn-cs"/>
              </a:rPr>
              <a:t>To reduce </a:t>
            </a:r>
            <a:r>
              <a:rPr kumimoji="0" lang="en-US" sz="2800" b="1" i="1" u="none" strike="noStrike" kern="1200" cap="none" spc="0" normalizeH="0" baseline="0" noProof="0" dirty="0">
                <a:ln>
                  <a:noFill/>
                </a:ln>
                <a:solidFill>
                  <a:schemeClr val="folHlink"/>
                </a:solidFill>
                <a:effectLst/>
                <a:uLnTx/>
                <a:uFillTx/>
                <a:latin typeface="+mj-lt"/>
                <a:ea typeface="+mn-ea"/>
                <a:cs typeface="+mn-cs"/>
              </a:rPr>
              <a:t>bias</a:t>
            </a:r>
            <a:r>
              <a:rPr kumimoji="0" lang="en-US" sz="2800" b="0" i="0" u="none" strike="noStrike" kern="1200" cap="none" spc="0" normalizeH="0" baseline="0" noProof="0" dirty="0">
                <a:ln>
                  <a:noFill/>
                </a:ln>
                <a:solidFill>
                  <a:schemeClr val="tx1"/>
                </a:solidFill>
                <a:effectLst/>
                <a:uLnTx/>
                <a:uFillTx/>
                <a:latin typeface="+mj-lt"/>
                <a:ea typeface="+mn-ea"/>
                <a:cs typeface="+mn-cs"/>
              </a:rPr>
              <a:t>, use random sampling.</a:t>
            </a:r>
          </a:p>
          <a:p>
            <a:pPr marR="0" lvl="0" indent="-342900" algn="l" defTabSz="914400" rtl="0" eaLnBrk="1" fontAlgn="auto" latinLnBrk="0" hangingPunct="1">
              <a:spcBef>
                <a:spcPts val="1200"/>
              </a:spcBef>
              <a:spcAft>
                <a:spcPts val="0"/>
              </a:spcAft>
              <a:buClrTx/>
              <a:buSzTx/>
              <a:tabLst/>
              <a:defRPr/>
            </a:pPr>
            <a:r>
              <a:rPr kumimoji="0" lang="en-US" sz="2800" b="1" i="1" u="none" strike="noStrike" kern="1200" cap="none" spc="0" normalizeH="0" baseline="0" noProof="0" dirty="0">
                <a:ln>
                  <a:noFill/>
                </a:ln>
                <a:solidFill>
                  <a:schemeClr val="tx1"/>
                </a:solidFill>
                <a:effectLst/>
                <a:uLnTx/>
                <a:uFillTx/>
                <a:latin typeface="+mj-lt"/>
                <a:ea typeface="+mn-ea"/>
                <a:cs typeface="+mn-cs"/>
              </a:rPr>
              <a:t>To reduce </a:t>
            </a:r>
            <a:r>
              <a:rPr kumimoji="0" lang="en-US" sz="2800" b="1" i="1" u="none" strike="noStrike" kern="1200" cap="none" spc="0" normalizeH="0" baseline="0" noProof="0" dirty="0">
                <a:ln>
                  <a:noFill/>
                </a:ln>
                <a:solidFill>
                  <a:schemeClr val="folHlink"/>
                </a:solidFill>
                <a:effectLst/>
                <a:uLnTx/>
                <a:uFillTx/>
                <a:latin typeface="+mj-lt"/>
                <a:ea typeface="+mn-ea"/>
                <a:cs typeface="+mn-cs"/>
              </a:rPr>
              <a:t>variability</a:t>
            </a:r>
            <a:r>
              <a:rPr kumimoji="0" lang="en-US" sz="2800" b="0" i="0" u="none" strike="noStrike" kern="1200" cap="none" spc="0" normalizeH="0" baseline="0" noProof="0" dirty="0">
                <a:ln>
                  <a:noFill/>
                </a:ln>
                <a:solidFill>
                  <a:schemeClr val="tx1"/>
                </a:solidFill>
                <a:effectLst/>
                <a:uLnTx/>
                <a:uFillTx/>
                <a:latin typeface="+mj-lt"/>
                <a:ea typeface="+mn-ea"/>
                <a:cs typeface="+mn-cs"/>
              </a:rPr>
              <a:t> of your statistic when sampling with an SRS, use a larger sample. You</a:t>
            </a:r>
            <a:r>
              <a:rPr kumimoji="0" lang="en-US" sz="2800" b="0" i="0" u="none" strike="noStrike" kern="1200" cap="none" spc="0" normalizeH="0" noProof="0" dirty="0">
                <a:ln>
                  <a:noFill/>
                </a:ln>
                <a:solidFill>
                  <a:schemeClr val="tx1"/>
                </a:solidFill>
                <a:effectLst/>
                <a:uLnTx/>
                <a:uFillTx/>
                <a:latin typeface="+mj-lt"/>
                <a:ea typeface="+mn-ea"/>
                <a:cs typeface="+mn-cs"/>
              </a:rPr>
              <a:t> </a:t>
            </a:r>
            <a:r>
              <a:rPr kumimoji="0" lang="en-US" sz="2800" b="0" i="0" u="none" strike="noStrike" kern="1200" cap="none" spc="0" normalizeH="0" baseline="0" noProof="0" dirty="0">
                <a:ln>
                  <a:noFill/>
                </a:ln>
                <a:solidFill>
                  <a:schemeClr val="tx1"/>
                </a:solidFill>
                <a:effectLst/>
                <a:uLnTx/>
                <a:uFillTx/>
                <a:latin typeface="+mj-lt"/>
                <a:ea typeface="+mn-ea"/>
                <a:cs typeface="+mn-cs"/>
              </a:rPr>
              <a:t>can make the variability as small as you want by</a:t>
            </a:r>
            <a:r>
              <a:rPr kumimoji="0" lang="en-US" sz="2800" b="0" i="0" u="none" strike="noStrike" kern="1200" cap="none" spc="0" normalizeH="0" noProof="0" dirty="0">
                <a:ln>
                  <a:noFill/>
                </a:ln>
                <a:solidFill>
                  <a:schemeClr val="tx1"/>
                </a:solidFill>
                <a:effectLst/>
                <a:uLnTx/>
                <a:uFillTx/>
                <a:latin typeface="+mj-lt"/>
                <a:ea typeface="+mn-ea"/>
                <a:cs typeface="+mn-cs"/>
              </a:rPr>
              <a:t> </a:t>
            </a:r>
            <a:r>
              <a:rPr kumimoji="0" lang="en-US" sz="2800" b="0" i="0" u="none" strike="noStrike" kern="1200" cap="none" spc="0" normalizeH="0" baseline="0" noProof="0" dirty="0">
                <a:ln>
                  <a:noFill/>
                </a:ln>
                <a:solidFill>
                  <a:schemeClr val="tx1"/>
                </a:solidFill>
                <a:effectLst/>
                <a:uLnTx/>
                <a:uFillTx/>
                <a:latin typeface="+mj-lt"/>
                <a:ea typeface="+mn-ea"/>
                <a:cs typeface="+mn-cs"/>
              </a:rPr>
              <a:t>taking a large enough sample.</a:t>
            </a:r>
          </a:p>
          <a:p>
            <a:pPr marR="0" lvl="0" indent="-342900" algn="l" defTabSz="914400" rtl="0" eaLnBrk="1" fontAlgn="auto" latinLnBrk="0" hangingPunct="1">
              <a:spcBef>
                <a:spcPts val="12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Large random samples almost always give an </a:t>
            </a:r>
          </a:p>
          <a:p>
            <a:pPr marR="0" lvl="0" indent="-342900" algn="l" defTabSz="914400" rtl="0" eaLnBrk="1" fontAlgn="auto" latinLnBrk="0" hangingPunct="1">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estimate that is close to the truth (population</a:t>
            </a:r>
          </a:p>
          <a:p>
            <a:pPr marR="0" lvl="0" indent="-342900" algn="l" defTabSz="914400" rtl="0" eaLnBrk="1" fontAlgn="auto" latinLnBrk="0" hangingPunct="1">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parameter).</a:t>
            </a:r>
            <a:endParaRPr kumimoji="0" lang="en-US" sz="2800" b="1" i="1"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Smartphone Usage</a:t>
            </a:r>
            <a:br>
              <a:rPr lang="en-US" sz="3600" b="1" dirty="0">
                <a:solidFill>
                  <a:schemeClr val="accent1"/>
                </a:solidFill>
              </a:rPr>
            </a:br>
            <a:endParaRPr lang="en-US" sz="3600" dirty="0"/>
          </a:p>
        </p:txBody>
      </p:sp>
      <p:sp>
        <p:nvSpPr>
          <p:cNvPr id="5" name="Rectangle 3"/>
          <p:cNvSpPr txBox="1">
            <a:spLocks noChangeArrowheads="1"/>
          </p:cNvSpPr>
          <p:nvPr/>
        </p:nvSpPr>
        <p:spPr>
          <a:xfrm>
            <a:off x="301752" y="1554480"/>
            <a:ext cx="8759952" cy="3630168"/>
          </a:xfrm>
          <a:prstGeom prst="rect">
            <a:avLst/>
          </a:prstGeom>
        </p:spPr>
        <p:txBody>
          <a:bodyPr/>
          <a:lstStyle/>
          <a:p>
            <a:pPr>
              <a:lnSpc>
                <a:spcPct val="115000"/>
              </a:lnSpc>
            </a:pPr>
            <a:r>
              <a:rPr lang="en-US" sz="2400" dirty="0">
                <a:latin typeface="+mj-lt"/>
                <a:ea typeface="Times New Roman" panose="02020603050405020304" pitchFamily="18" charset="0"/>
                <a:cs typeface="Times New Roman" panose="02020603050405020304" pitchFamily="18" charset="0"/>
              </a:rPr>
              <a:t>Source:  news.gallup.com, April 17–May 18, 2015, in the report </a:t>
            </a:r>
            <a:r>
              <a:rPr lang="en-US" sz="2400" i="1" dirty="0">
                <a:latin typeface="+mj-lt"/>
              </a:rPr>
              <a:t>Most U.S. Smartphone Owners Check Phone at Least Hourly</a:t>
            </a:r>
            <a:r>
              <a:rPr lang="en-US" sz="2400" i="1" dirty="0">
                <a:latin typeface="+mj-lt"/>
                <a:ea typeface="Times New Roman" panose="02020603050405020304" pitchFamily="18" charset="0"/>
                <a:cs typeface="Times New Roman" panose="02020603050405020304" pitchFamily="18" charset="0"/>
              </a:rPr>
              <a:t>, </a:t>
            </a:r>
            <a:r>
              <a:rPr lang="en-US" sz="2400" dirty="0">
                <a:latin typeface="+mj-lt"/>
                <a:ea typeface="Times New Roman" panose="02020603050405020304" pitchFamily="18" charset="0"/>
                <a:cs typeface="Times New Roman" panose="02020603050405020304" pitchFamily="18" charset="0"/>
              </a:rPr>
              <a:t>stated that 52% ± 1% of American smartphone owners check their devices several times an hour or more frequently. </a:t>
            </a:r>
          </a:p>
          <a:p>
            <a:pPr>
              <a:lnSpc>
                <a:spcPct val="115000"/>
              </a:lnSpc>
            </a:pPr>
            <a:endParaRPr lang="en-US" sz="2400" b="1" dirty="0">
              <a:latin typeface="+mj-lt"/>
              <a:ea typeface="Times New Roman" panose="02020603050405020304" pitchFamily="18" charset="0"/>
              <a:cs typeface="Times New Roman" panose="02020603050405020304" pitchFamily="18" charset="0"/>
            </a:endParaRPr>
          </a:p>
          <a:p>
            <a:pPr>
              <a:lnSpc>
                <a:spcPct val="115000"/>
              </a:lnSpc>
            </a:pPr>
            <a:r>
              <a:rPr lang="en-US" sz="2400" b="1" dirty="0">
                <a:latin typeface="+mj-lt"/>
                <a:ea typeface="Times New Roman" panose="02020603050405020304" pitchFamily="18" charset="0"/>
                <a:cs typeface="Times New Roman" panose="02020603050405020304" pitchFamily="18" charset="0"/>
              </a:rPr>
              <a:t>Where does the plus or minus 1% come from?</a:t>
            </a:r>
          </a:p>
          <a:p>
            <a:pPr>
              <a:lnSpc>
                <a:spcPct val="115000"/>
              </a:lnSpc>
            </a:pPr>
            <a:r>
              <a:rPr lang="en-US" sz="2400" b="1" dirty="0">
                <a:solidFill>
                  <a:srgbClr val="8B0000"/>
                </a:solidFill>
                <a:latin typeface="+mj-lt"/>
                <a:ea typeface="Times New Roman" panose="02020603050405020304" pitchFamily="18" charset="0"/>
                <a:cs typeface="Times New Roman" panose="02020603050405020304" pitchFamily="18" charset="0"/>
              </a:rPr>
              <a:t>This is called margin of error (MOE).</a:t>
            </a:r>
            <a:endParaRPr lang="en-US" dirty="0">
              <a:solidFill>
                <a:srgbClr val="8B0000"/>
              </a:solidFill>
              <a:latin typeface="+mj-lt"/>
              <a:ea typeface="Times New Roman" panose="02020603050405020304" pitchFamily="18" charset="0"/>
              <a:cs typeface="Times New Roman" panose="02020603050405020304" pitchFamily="18" charset="0"/>
            </a:endParaRPr>
          </a:p>
          <a:p>
            <a:pPr>
              <a:lnSpc>
                <a:spcPct val="115000"/>
              </a:lnSpc>
            </a:pPr>
            <a:r>
              <a:rPr lang="en-US" sz="2400" dirty="0">
                <a:latin typeface="+mj-lt"/>
                <a:ea typeface="Times New Roman" panose="02020603050405020304" pitchFamily="18" charset="0"/>
                <a:cs typeface="Times New Roman" panose="02020603050405020304" pitchFamily="18" charset="0"/>
              </a:rPr>
              <a:t> </a:t>
            </a:r>
            <a:endParaRPr lang="en-US" dirty="0">
              <a:latin typeface="+mj-lt"/>
              <a:ea typeface="Times New Roman" panose="02020603050405020304" pitchFamily="18" charset="0"/>
              <a:cs typeface="Times New Roman" panose="02020603050405020304" pitchFamily="18" charset="0"/>
            </a:endParaRPr>
          </a:p>
          <a:p>
            <a:pPr>
              <a:lnSpc>
                <a:spcPct val="115000"/>
              </a:lnSpc>
            </a:pPr>
            <a:r>
              <a:rPr lang="en-US" sz="2400" dirty="0">
                <a:latin typeface="+mj-lt"/>
                <a:ea typeface="Times New Roman" panose="02020603050405020304" pitchFamily="18" charset="0"/>
                <a:cs typeface="Times New Roman" panose="02020603050405020304" pitchFamily="18" charset="0"/>
              </a:rPr>
              <a:t> </a:t>
            </a:r>
            <a:endParaRPr lang="en-US" dirty="0">
              <a:effectLst/>
              <a:latin typeface="+mj-lt"/>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rmAutofit fontScale="90000"/>
          </a:bodyPr>
          <a:lstStyle/>
          <a:p>
            <a:r>
              <a:rPr lang="en-US" b="1" dirty="0">
                <a:solidFill>
                  <a:schemeClr val="accent1"/>
                </a:solidFill>
              </a:rPr>
              <a:t>Margin of Error</a:t>
            </a:r>
            <a:br>
              <a:rPr lang="en-US" b="1" dirty="0">
                <a:solidFill>
                  <a:schemeClr val="accent1"/>
                </a:solidFill>
              </a:rPr>
            </a:br>
            <a:endParaRPr lang="en-US" dirty="0"/>
          </a:p>
        </p:txBody>
      </p:sp>
      <p:sp>
        <p:nvSpPr>
          <p:cNvPr id="5" name="Rectangle 3"/>
          <p:cNvSpPr txBox="1">
            <a:spLocks noChangeArrowheads="1"/>
          </p:cNvSpPr>
          <p:nvPr/>
        </p:nvSpPr>
        <p:spPr>
          <a:xfrm>
            <a:off x="447483" y="1219200"/>
            <a:ext cx="8229600" cy="4495800"/>
          </a:xfrm>
          <a:prstGeom prst="rect">
            <a:avLst/>
          </a:prstGeom>
        </p:spPr>
        <p:txBody>
          <a:bodyPr/>
          <a:lstStyle/>
          <a:p>
            <a:pPr marR="0" lvl="0" indent="-342900" algn="l" defTabSz="914400" rtl="0" eaLnBrk="1" fontAlgn="auto" latinLnBrk="0" hangingPunct="1">
              <a:lnSpc>
                <a:spcPct val="100000"/>
              </a:lnSpc>
              <a:spcBef>
                <a:spcPts val="12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rPr>
              <a:t>The margin of error (MOE) is a value that quantifies the uncertainty in our estimate.</a:t>
            </a:r>
          </a:p>
          <a:p>
            <a:pPr marR="0" lvl="0" indent="-342900" algn="l" defTabSz="914400" rtl="0" eaLnBrk="1" fontAlgn="auto" latinLnBrk="0" hangingPunct="1">
              <a:lnSpc>
                <a:spcPct val="100000"/>
              </a:lnSpc>
              <a:spcBef>
                <a:spcPts val="12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rPr>
              <a:t>When using the sample proportion to estimate the </a:t>
            </a:r>
            <a:r>
              <a:rPr kumimoji="0" lang="en-US" sz="2800" b="0" i="0" u="none" strike="noStrike" kern="1200" cap="none" spc="0" normalizeH="0" noProof="0" dirty="0">
                <a:ln>
                  <a:noFill/>
                </a:ln>
                <a:solidFill>
                  <a:schemeClr val="tx1"/>
                </a:solidFill>
                <a:effectLst/>
                <a:uLnTx/>
                <a:uFillTx/>
                <a:latin typeface="+mj-lt"/>
              </a:rPr>
              <a:t> </a:t>
            </a:r>
            <a:r>
              <a:rPr kumimoji="0" lang="en-US" sz="2800" b="0" i="0" u="none" strike="noStrike" kern="1200" cap="none" spc="0" normalizeH="0" baseline="0" noProof="0" dirty="0">
                <a:ln>
                  <a:noFill/>
                </a:ln>
                <a:solidFill>
                  <a:schemeClr val="tx1"/>
                </a:solidFill>
                <a:effectLst/>
                <a:uLnTx/>
                <a:uFillTx/>
                <a:latin typeface="+mj-lt"/>
              </a:rPr>
              <a:t>population proportion, the MOE is a measure of how close we believe the sample proportion is to the population proportion. </a:t>
            </a:r>
            <a:r>
              <a:rPr lang="en-US" sz="2800" dirty="0">
                <a:latin typeface="+mj-lt"/>
              </a:rPr>
              <a:t>We usually report this through a confidence interval. (More on this coming soon.)</a:t>
            </a:r>
            <a:endParaRPr kumimoji="0" lang="en-US" sz="2800" b="0" i="0" u="none" strike="noStrike" kern="1200" cap="none" spc="0" normalizeH="0" baseline="0" noProof="0" dirty="0">
              <a:ln>
                <a:noFill/>
              </a:ln>
              <a:solidFill>
                <a:schemeClr val="tx1"/>
              </a:solidFill>
              <a:effectLst/>
              <a:uLnTx/>
              <a:uFillTx/>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65760"/>
            <a:ext cx="8229600" cy="1143000"/>
          </a:xfrm>
        </p:spPr>
        <p:txBody>
          <a:bodyPr>
            <a:noAutofit/>
          </a:bodyPr>
          <a:lstStyle/>
          <a:p>
            <a:r>
              <a:rPr lang="en-US" sz="3600" b="1" dirty="0">
                <a:solidFill>
                  <a:schemeClr val="accent1"/>
                </a:solidFill>
              </a:rPr>
              <a:t>Case Study:</a:t>
            </a:r>
            <a:br>
              <a:rPr lang="en-US" sz="3600" b="1" dirty="0">
                <a:solidFill>
                  <a:schemeClr val="accent1"/>
                </a:solidFill>
              </a:rPr>
            </a:br>
            <a:r>
              <a:rPr lang="en-US" sz="3600" b="1" dirty="0">
                <a:solidFill>
                  <a:schemeClr val="accent1"/>
                </a:solidFill>
              </a:rPr>
              <a:t>What Do Samples Tell Us? 1</a:t>
            </a:r>
            <a:endParaRPr lang="en-US" sz="3600" dirty="0"/>
          </a:p>
        </p:txBody>
      </p:sp>
      <p:sp>
        <p:nvSpPr>
          <p:cNvPr id="8" name="Rectangle 3"/>
          <p:cNvSpPr txBox="1">
            <a:spLocks noChangeArrowheads="1"/>
          </p:cNvSpPr>
          <p:nvPr/>
        </p:nvSpPr>
        <p:spPr>
          <a:xfrm>
            <a:off x="301752" y="1554480"/>
            <a:ext cx="4953000" cy="4910138"/>
          </a:xfrm>
          <a:prstGeom prst="rect">
            <a:avLst/>
          </a:prstGeom>
        </p:spPr>
        <p:txBody>
          <a:bodyPr/>
          <a:lstStyle/>
          <a:p>
            <a:pPr lvl="0">
              <a:spcBef>
                <a:spcPct val="20000"/>
              </a:spcBef>
              <a:defRPr/>
            </a:pPr>
            <a:r>
              <a:rPr lang="en-US" sz="2800" dirty="0">
                <a:latin typeface="+mj-lt"/>
              </a:rPr>
              <a:t>According to the Centers for Disease Control and Prevention (CDC), there were 173 cases of measles reported between June 1 and May 29, 2015. </a:t>
            </a:r>
          </a:p>
          <a:p>
            <a:pPr lvl="0">
              <a:spcBef>
                <a:spcPct val="20000"/>
              </a:spcBef>
              <a:defRPr/>
            </a:pPr>
            <a:endParaRPr lang="en-US" sz="2800" dirty="0">
              <a:latin typeface="+mj-lt"/>
            </a:endParaRPr>
          </a:p>
          <a:p>
            <a:pPr lvl="0">
              <a:spcBef>
                <a:spcPct val="20000"/>
              </a:spcBef>
              <a:defRPr/>
            </a:pPr>
            <a:r>
              <a:rPr lang="en-US" sz="2800" dirty="0">
                <a:latin typeface="+mj-lt"/>
              </a:rPr>
              <a:t>About 87% of the cases were related to 5 outbreaks during the same time period. </a:t>
            </a:r>
          </a:p>
          <a:p>
            <a:pPr lvl="0">
              <a:spcBef>
                <a:spcPct val="20000"/>
              </a:spcBef>
              <a:defRPr/>
            </a:pPr>
            <a:endParaRPr lang="en-US" sz="2800" dirty="0">
              <a:latin typeface="+mj-lt"/>
            </a:endParaRPr>
          </a:p>
        </p:txBody>
      </p:sp>
      <p:pic>
        <p:nvPicPr>
          <p:cNvPr id="1026" name="Picture 2" descr="Photograph of a child getting a shot at a doctor's off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737360"/>
            <a:ext cx="2822756" cy="437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924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Calculating Margin of Error</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a:xfrm>
                <a:off x="457200" y="1371600"/>
                <a:ext cx="8229600" cy="4495800"/>
              </a:xfrm>
              <a:prstGeom prst="rect">
                <a:avLst/>
              </a:prstGeom>
            </p:spPr>
            <p:txBody>
              <a:bodyPr/>
              <a:lstStyle/>
              <a:p>
                <a:pPr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Use the sample proportion, </a:t>
                </a:r>
                <a14:m>
                  <m:oMath xmlns:m="http://schemas.openxmlformats.org/officeDocument/2006/math">
                    <m:acc>
                      <m:accPr>
                        <m:chr m:val="̂"/>
                        <m:ctrlP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accPr>
                      <m:e>
                        <m: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𝑝</m:t>
                        </m:r>
                      </m:e>
                    </m:acc>
                  </m:oMath>
                </a14:m>
                <a:r>
                  <a:rPr kumimoji="0" lang="en-US" sz="2800" b="0" i="0" u="none" strike="noStrike" kern="1200" cap="none" spc="0" normalizeH="0" baseline="0" noProof="0" dirty="0">
                    <a:ln>
                      <a:noFill/>
                    </a:ln>
                    <a:solidFill>
                      <a:schemeClr val="tx1"/>
                    </a:solidFill>
                    <a:effectLst/>
                    <a:uLnTx/>
                    <a:uFillTx/>
                    <a:latin typeface="+mj-lt"/>
                    <a:ea typeface="+mn-ea"/>
                    <a:cs typeface="+mn-cs"/>
                  </a:rPr>
                  <a:t>, from an SRS of size </a:t>
                </a:r>
                <a:r>
                  <a:rPr kumimoji="0" lang="en-US" sz="2800" b="0" i="1" u="none" strike="noStrike" kern="1200" cap="none" spc="0" normalizeH="0" baseline="0" noProof="0" dirty="0">
                    <a:ln>
                      <a:noFill/>
                    </a:ln>
                    <a:solidFill>
                      <a:schemeClr val="tx1"/>
                    </a:solidFill>
                    <a:effectLst/>
                    <a:uLnTx/>
                    <a:uFillTx/>
                    <a:latin typeface="+mj-lt"/>
                    <a:ea typeface="+mn-ea"/>
                    <a:cs typeface="+mn-cs"/>
                  </a:rPr>
                  <a:t>n</a:t>
                </a:r>
                <a:r>
                  <a:rPr kumimoji="0" lang="en-US" sz="2800" b="0" i="0" u="none" strike="noStrike" kern="1200" cap="none" spc="0" normalizeH="0" baseline="0" noProof="0" dirty="0">
                    <a:ln>
                      <a:noFill/>
                    </a:ln>
                    <a:solidFill>
                      <a:schemeClr val="tx1"/>
                    </a:solidFill>
                    <a:effectLst/>
                    <a:uLnTx/>
                    <a:uFillTx/>
                    <a:latin typeface="+mj-lt"/>
                    <a:ea typeface="+mn-ea"/>
                    <a:cs typeface="+mn-cs"/>
                  </a:rPr>
                  <a:t> to estimate an unknown population proportion </a:t>
                </a:r>
                <a:r>
                  <a:rPr kumimoji="0" lang="en-US" sz="2800" b="0" i="1" u="none" strike="noStrike" kern="1200" cap="none" spc="0" normalizeH="0" baseline="0" noProof="0" dirty="0">
                    <a:ln>
                      <a:noFill/>
                    </a:ln>
                    <a:solidFill>
                      <a:schemeClr val="tx1"/>
                    </a:solidFill>
                    <a:effectLst/>
                    <a:uLnTx/>
                    <a:uFillTx/>
                    <a:latin typeface="+mj-lt"/>
                    <a:ea typeface="+mn-ea"/>
                    <a:cs typeface="+mn-cs"/>
                  </a:rPr>
                  <a:t>p</a:t>
                </a:r>
                <a:r>
                  <a:rPr kumimoji="0" lang="en-US" sz="2800" b="0" i="0" u="none" strike="noStrike" kern="1200" cap="none" spc="0" normalizeH="0" baseline="0" noProof="0" dirty="0">
                    <a:ln>
                      <a:noFill/>
                    </a:ln>
                    <a:solidFill>
                      <a:schemeClr val="tx1"/>
                    </a:solidFill>
                    <a:effectLst/>
                    <a:uLnTx/>
                    <a:uFillTx/>
                    <a:latin typeface="+mj-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For 95% confidence: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3200" dirty="0">
                  <a:latin typeface="+mj-lt"/>
                </a:endParaRPr>
              </a:p>
              <a:p>
                <a:pPr lvl="0">
                  <a:spcBef>
                    <a:spcPct val="20000"/>
                  </a:spcBef>
                  <a:defRPr/>
                </a:pPr>
                <a14:m>
                  <m:oMathPara xmlns:m="http://schemas.openxmlformats.org/officeDocument/2006/math">
                    <m:oMathParaPr>
                      <m:jc m:val="centerGroup"/>
                    </m:oMathParaPr>
                    <m:oMath xmlns:m="http://schemas.openxmlformats.org/officeDocument/2006/math">
                      <m:r>
                        <m:rPr>
                          <m:sty m:val="p"/>
                        </m:rPr>
                        <a:rPr lang="en-US" sz="3200" b="0" i="0" smtClean="0">
                          <a:latin typeface="Cambria Math"/>
                        </a:rPr>
                        <m:t>MOE</m:t>
                      </m:r>
                      <m:r>
                        <a:rPr lang="en-US" sz="3200" b="0" i="1" smtClean="0">
                          <a:latin typeface="Cambria Math"/>
                          <a:ea typeface="Cambria Math"/>
                        </a:rPr>
                        <m:t>≈</m:t>
                      </m:r>
                      <m:f>
                        <m:fPr>
                          <m:ctrlPr>
                            <a:rPr lang="en-US" sz="3200" b="0" i="1" smtClean="0">
                              <a:latin typeface="Cambria Math" panose="02040503050406030204" pitchFamily="18" charset="0"/>
                              <a:ea typeface="Cambria Math"/>
                            </a:rPr>
                          </m:ctrlPr>
                        </m:fPr>
                        <m:num>
                          <m:r>
                            <a:rPr lang="en-US" sz="3200" b="0" i="1" smtClean="0">
                              <a:latin typeface="Cambria Math"/>
                              <a:ea typeface="Cambria Math"/>
                            </a:rPr>
                            <m:t>1</m:t>
                          </m:r>
                        </m:num>
                        <m:den>
                          <m:rad>
                            <m:radPr>
                              <m:degHide m:val="on"/>
                              <m:ctrlPr>
                                <a:rPr lang="en-US" sz="3200" b="0" i="1" smtClean="0">
                                  <a:latin typeface="Cambria Math" panose="02040503050406030204" pitchFamily="18" charset="0"/>
                                  <a:ea typeface="Cambria Math"/>
                                </a:rPr>
                              </m:ctrlPr>
                            </m:radPr>
                            <m:deg/>
                            <m:e>
                              <m:r>
                                <m:rPr>
                                  <m:sty m:val="p"/>
                                </m:rPr>
                                <a:rPr lang="en-US" sz="3200" b="0" i="0" smtClean="0">
                                  <a:latin typeface="Cambria Math"/>
                                  <a:ea typeface="Cambria Math"/>
                                </a:rPr>
                                <m:t>n</m:t>
                              </m:r>
                            </m:e>
                          </m:rad>
                        </m:den>
                      </m:f>
                    </m:oMath>
                  </m:oMathPara>
                </a14:m>
                <a:endParaRPr kumimoji="0" lang="en-US" sz="3200" b="0" i="0" u="none" strike="noStrike" kern="1200" cap="none" spc="0" normalizeH="0" baseline="0" noProof="0" dirty="0">
                  <a:ln>
                    <a:noFill/>
                  </a:ln>
                  <a:solidFill>
                    <a:schemeClr val="tx1"/>
                  </a:solidFill>
                  <a:effectLst/>
                  <a:uLnTx/>
                  <a:uFillTx/>
                  <a:latin typeface="+mj-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3200" dirty="0">
                  <a:latin typeface="+mj-lt"/>
                </a:endParaRPr>
              </a:p>
              <a:p>
                <a:pPr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We’ll refine this approximate MOE formula to something</a:t>
                </a:r>
                <a:r>
                  <a:rPr kumimoji="0" lang="en-US" sz="2800" b="0" i="0" u="none" strike="noStrike" kern="1200" cap="none" spc="0" normalizeH="0" noProof="0" dirty="0">
                    <a:ln>
                      <a:noFill/>
                    </a:ln>
                    <a:solidFill>
                      <a:schemeClr val="tx1"/>
                    </a:solidFill>
                    <a:effectLst/>
                    <a:uLnTx/>
                    <a:uFillTx/>
                    <a:latin typeface="+mj-lt"/>
                    <a:ea typeface="+mn-ea"/>
                    <a:cs typeface="+mn-cs"/>
                  </a:rPr>
                  <a:t> a little more precise in Chapter 21.</a:t>
                </a:r>
                <a:endParaRPr kumimoji="0" lang="en-US" sz="2800" b="0" i="0" u="none" strike="noStrike" kern="1200" cap="none" spc="0" normalizeH="0" baseline="0" noProof="0" dirty="0">
                  <a:ln>
                    <a:noFill/>
                  </a:ln>
                  <a:solidFill>
                    <a:schemeClr val="tx1"/>
                  </a:solidFill>
                  <a:effectLst/>
                  <a:uLnTx/>
                  <a:uFillTx/>
                  <a:latin typeface="+mj-lt"/>
                  <a:ea typeface="+mn-ea"/>
                  <a:cs typeface="+mn-cs"/>
                </a:endParaRPr>
              </a:p>
            </p:txBody>
          </p:sp>
        </mc:Choice>
        <mc:Fallback xmlns="">
          <p:sp>
            <p:nvSpPr>
              <p:cNvPr id="6" name="Rectangle 3"/>
              <p:cNvSpPr txBox="1">
                <a:spLocks noRot="1" noChangeAspect="1" noMove="1" noResize="1" noEditPoints="1" noAdjustHandles="1" noChangeArrowheads="1" noChangeShapeType="1" noTextEdit="1"/>
              </p:cNvSpPr>
              <p:nvPr/>
            </p:nvSpPr>
            <p:spPr>
              <a:xfrm>
                <a:off x="457200" y="1371600"/>
                <a:ext cx="8229600" cy="4495800"/>
              </a:xfrm>
              <a:prstGeom prst="rect">
                <a:avLst/>
              </a:prstGeom>
              <a:blipFill>
                <a:blip r:embed="rId3"/>
                <a:stretch>
                  <a:fillRect l="-1481" t="-1355" r="-1333" b="-5420"/>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Margin of Error</a:t>
            </a:r>
            <a:br>
              <a:rPr lang="en-US" sz="3600" b="1" dirty="0">
                <a:solidFill>
                  <a:schemeClr val="accent1"/>
                </a:solidFill>
              </a:rPr>
            </a:br>
            <a:r>
              <a:rPr lang="en-US" sz="3600" b="1" dirty="0">
                <a:solidFill>
                  <a:schemeClr val="accent1"/>
                </a:solidFill>
              </a:rPr>
              <a:t> </a:t>
            </a:r>
            <a:endParaRPr lang="en-US" sz="3600"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457200" y="1188720"/>
                <a:ext cx="8229600" cy="4495800"/>
              </a:xfrm>
              <a:prstGeom prst="rect">
                <a:avLst/>
              </a:prstGeom>
            </p:spPr>
            <p:txBody>
              <a:bodyPr/>
              <a:lstStyle/>
              <a:p>
                <a:pPr marR="0" lvl="0" indent="-342900" algn="l" defTabSz="914400" rtl="0" eaLnBrk="1" fontAlgn="auto" latinLnBrk="0" hangingPunct="1">
                  <a:lnSpc>
                    <a:spcPct val="100000"/>
                  </a:lnSpc>
                  <a:spcBef>
                    <a:spcPct val="20000"/>
                  </a:spcBef>
                  <a:spcAft>
                    <a:spcPts val="0"/>
                  </a:spcAft>
                  <a:buClrTx/>
                  <a:buSzTx/>
                  <a:tabLst/>
                  <a:defRPr/>
                </a:pPr>
                <a:r>
                  <a:rPr lang="en-US" sz="2800" dirty="0">
                    <a:latin typeface="+mj-lt"/>
                  </a:rPr>
                  <a:t>A</a:t>
                </a:r>
                <a:r>
                  <a:rPr kumimoji="0" lang="en-US" sz="2800" b="0" i="0" u="none" strike="noStrike" kern="1200" cap="none" spc="0" normalizeH="0" baseline="0" noProof="0" dirty="0">
                    <a:ln>
                      <a:noFill/>
                    </a:ln>
                    <a:solidFill>
                      <a:schemeClr val="tx1"/>
                    </a:solidFill>
                    <a:effectLst/>
                    <a:uLnTx/>
                    <a:uFillTx/>
                    <a:latin typeface="+mj-lt"/>
                    <a:ea typeface="+mn-ea"/>
                    <a:cs typeface="+mn-cs"/>
                  </a:rPr>
                  <a:t> CNN Poll interviewed 1000 people. What is the margin of error for 95% confidence?</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dirty="0">
                  <a:ln>
                    <a:noFill/>
                  </a:ln>
                  <a:solidFill>
                    <a:schemeClr val="tx1"/>
                  </a:solidFill>
                  <a:effectLst/>
                  <a:uLnTx/>
                  <a:uFillTx/>
                  <a:latin typeface="+mj-lt"/>
                  <a:ea typeface="+mn-ea"/>
                  <a:cs typeface="+mn-cs"/>
                </a:endParaRPr>
              </a:p>
              <a:p>
                <a:pPr marR="0" lvl="0" algn="l" defTabSz="914400" rtl="0" eaLnBrk="1" fontAlgn="auto" latinLnBrk="0" hangingPunct="1">
                  <a:lnSpc>
                    <a:spcPct val="100000"/>
                  </a:lnSpc>
                  <a:spcBef>
                    <a:spcPct val="20000"/>
                  </a:spcBef>
                  <a:spcAft>
                    <a:spcPts val="0"/>
                  </a:spcAft>
                  <a:buClrTx/>
                  <a:buSzTx/>
                  <a:tabLst/>
                  <a:defRPr/>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smtClean="0">
                          <a:ln>
                            <a:noFill/>
                          </a:ln>
                          <a:solidFill>
                            <a:schemeClr val="tx1"/>
                          </a:solidFill>
                          <a:effectLst/>
                          <a:uLnTx/>
                          <a:uFillTx/>
                          <a:latin typeface="Cambria Math"/>
                          <a:ea typeface="+mn-ea"/>
                          <a:cs typeface="+mn-cs"/>
                        </a:rPr>
                        <m:t>𝑀𝑂𝐸</m:t>
                      </m:r>
                      <m:r>
                        <a:rPr kumimoji="0" lang="en-US" sz="2800" b="0" i="1" u="none" strike="noStrike" kern="1200" cap="none" spc="0" normalizeH="0" baseline="0" noProof="0" smtClean="0">
                          <a:ln>
                            <a:noFill/>
                          </a:ln>
                          <a:solidFill>
                            <a:schemeClr val="tx1"/>
                          </a:solidFill>
                          <a:effectLst/>
                          <a:uLnTx/>
                          <a:uFillTx/>
                          <a:latin typeface="Cambria Math"/>
                          <a:ea typeface="Cambria Math"/>
                        </a:rPr>
                        <m:t>≈</m:t>
                      </m:r>
                      <m:f>
                        <m:fPr>
                          <m:ctrlP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ea typeface="Cambria Math"/>
                            </a:rPr>
                          </m:ctrlPr>
                        </m:fPr>
                        <m:num>
                          <m:r>
                            <a:rPr kumimoji="0" lang="en-US" sz="2800" b="0" i="1" u="none" strike="noStrike" kern="1200" cap="none" spc="0" normalizeH="0" baseline="0" noProof="0" smtClean="0">
                              <a:ln>
                                <a:noFill/>
                              </a:ln>
                              <a:solidFill>
                                <a:schemeClr val="tx1"/>
                              </a:solidFill>
                              <a:effectLst/>
                              <a:uLnTx/>
                              <a:uFillTx/>
                              <a:latin typeface="Cambria Math"/>
                              <a:ea typeface="Cambria Math"/>
                            </a:rPr>
                            <m:t>1</m:t>
                          </m:r>
                        </m:num>
                        <m:den>
                          <m:rad>
                            <m:radPr>
                              <m:degHide m:val="on"/>
                              <m:ctrlP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ea typeface="Cambria Math"/>
                                </a:rPr>
                              </m:ctrlPr>
                            </m:radPr>
                            <m:deg/>
                            <m:e>
                              <m:r>
                                <a:rPr kumimoji="0" lang="en-US" sz="2800" b="0" i="1" u="none" strike="noStrike" kern="1200" cap="none" spc="0" normalizeH="0" baseline="0" noProof="0" smtClean="0">
                                  <a:ln>
                                    <a:noFill/>
                                  </a:ln>
                                  <a:solidFill>
                                    <a:schemeClr val="tx1"/>
                                  </a:solidFill>
                                  <a:effectLst/>
                                  <a:uLnTx/>
                                  <a:uFillTx/>
                                  <a:latin typeface="Cambria Math"/>
                                  <a:ea typeface="Cambria Math"/>
                                </a:rPr>
                                <m:t>1000</m:t>
                              </m:r>
                            </m:e>
                          </m:rad>
                        </m:den>
                      </m:f>
                      <m:r>
                        <a:rPr kumimoji="0" lang="en-US" sz="2800" b="0" i="1" u="none" strike="noStrike" kern="1200" cap="none" spc="0" normalizeH="0" baseline="0" noProof="0" smtClean="0">
                          <a:ln>
                            <a:noFill/>
                          </a:ln>
                          <a:solidFill>
                            <a:schemeClr val="tx1"/>
                          </a:solidFill>
                          <a:effectLst/>
                          <a:uLnTx/>
                          <a:uFillTx/>
                          <a:latin typeface="Cambria Math"/>
                          <a:ea typeface="Cambria Math"/>
                        </a:rPr>
                        <m:t>=</m:t>
                      </m:r>
                      <m:f>
                        <m:fPr>
                          <m:ctrlP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ea typeface="Cambria Math"/>
                            </a:rPr>
                          </m:ctrlPr>
                        </m:fPr>
                        <m:num>
                          <m:r>
                            <a:rPr kumimoji="0" lang="en-US" sz="2800" b="0" i="1" u="none" strike="noStrike" kern="1200" cap="none" spc="0" normalizeH="0" baseline="0" noProof="0" smtClean="0">
                              <a:ln>
                                <a:noFill/>
                              </a:ln>
                              <a:solidFill>
                                <a:schemeClr val="tx1"/>
                              </a:solidFill>
                              <a:effectLst/>
                              <a:uLnTx/>
                              <a:uFillTx/>
                              <a:latin typeface="Cambria Math"/>
                              <a:ea typeface="Cambria Math"/>
                            </a:rPr>
                            <m:t>1</m:t>
                          </m:r>
                        </m:num>
                        <m:den>
                          <m:r>
                            <a:rPr kumimoji="0" lang="en-US" sz="2800" b="0" i="1" u="none" strike="noStrike" kern="1200" cap="none" spc="0" normalizeH="0" baseline="0" noProof="0" smtClean="0">
                              <a:ln>
                                <a:noFill/>
                              </a:ln>
                              <a:solidFill>
                                <a:schemeClr val="tx1"/>
                              </a:solidFill>
                              <a:effectLst/>
                              <a:uLnTx/>
                              <a:uFillTx/>
                              <a:latin typeface="Cambria Math"/>
                              <a:ea typeface="Cambria Math"/>
                            </a:rPr>
                            <m:t>31.6228</m:t>
                          </m:r>
                        </m:den>
                      </m:f>
                      <m:r>
                        <a:rPr kumimoji="0" lang="en-US" sz="2800" b="0" i="1" u="none" strike="noStrike" kern="1200" cap="none" spc="0" normalizeH="0" baseline="0" noProof="0" smtClean="0">
                          <a:ln>
                            <a:noFill/>
                          </a:ln>
                          <a:solidFill>
                            <a:schemeClr val="tx1"/>
                          </a:solidFill>
                          <a:effectLst/>
                          <a:uLnTx/>
                          <a:uFillTx/>
                          <a:latin typeface="Cambria Math"/>
                          <a:ea typeface="Cambria Math"/>
                        </a:rPr>
                        <m:t>=0.0316=3.16%</m:t>
                      </m:r>
                    </m:oMath>
                  </m:oMathPara>
                </a14:m>
                <a:endParaRPr kumimoji="0" lang="en-US" sz="2800" b="0" i="0" u="none" strike="noStrike" kern="1200" cap="none" spc="0" normalizeH="0" baseline="0" noProof="0" dirty="0">
                  <a:ln>
                    <a:noFill/>
                  </a:ln>
                  <a:solidFill>
                    <a:schemeClr val="tx1"/>
                  </a:solidFill>
                  <a:effectLst/>
                  <a:uLnTx/>
                  <a:uFillTx/>
                  <a:latin typeface="+mj-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dirty="0">
                  <a:ln>
                    <a:noFill/>
                  </a:ln>
                  <a:solidFill>
                    <a:schemeClr val="tx1"/>
                  </a:solidFill>
                  <a:effectLst/>
                  <a:uLnTx/>
                  <a:uFillTx/>
                  <a:latin typeface="+mj-lt"/>
                  <a:ea typeface="+mn-ea"/>
                  <a:cs typeface="+mn-cs"/>
                </a:endParaRPr>
              </a:p>
              <a:p>
                <a:pPr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If the sample size is 100, what is the margin of error for 95% confidence?  </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dirty="0">
                  <a:ln>
                    <a:noFill/>
                  </a:ln>
                  <a:solidFill>
                    <a:schemeClr val="tx1"/>
                  </a:solidFill>
                  <a:effectLst/>
                  <a:uLnTx/>
                  <a:uFillTx/>
                  <a:latin typeface="+mj-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14:m>
                  <m:oMath xmlns:m="http://schemas.openxmlformats.org/officeDocument/2006/math">
                    <m:r>
                      <a:rPr kumimoji="0" lang="en-US" sz="3200" b="0" i="1" u="none" strike="noStrike" kern="1200" cap="none" spc="0" normalizeH="0" baseline="0" noProof="0" smtClean="0">
                        <a:ln>
                          <a:noFill/>
                        </a:ln>
                        <a:solidFill>
                          <a:schemeClr val="tx1"/>
                        </a:solidFill>
                        <a:effectLst/>
                        <a:uLnTx/>
                        <a:uFillTx/>
                        <a:latin typeface="Cambria Math"/>
                      </a:rPr>
                      <m:t>𝑀𝑂𝐸</m:t>
                    </m:r>
                    <m:r>
                      <a:rPr kumimoji="0" lang="en-US" sz="3200" b="0" i="1" u="none" strike="noStrike" kern="1200" cap="none" spc="0" normalizeH="0" baseline="0" noProof="0" smtClean="0">
                        <a:ln>
                          <a:noFill/>
                        </a:ln>
                        <a:solidFill>
                          <a:schemeClr val="tx1"/>
                        </a:solidFill>
                        <a:effectLst/>
                        <a:uLnTx/>
                        <a:uFillTx/>
                        <a:latin typeface="Cambria Math"/>
                        <a:ea typeface="Cambria Math"/>
                      </a:rPr>
                      <m:t>≈</m:t>
                    </m:r>
                    <m:f>
                      <m:fPr>
                        <m:ctrlPr>
                          <a:rPr kumimoji="0" lang="en-US" sz="3200" b="0" i="1" u="none" strike="noStrike" kern="1200" cap="none" spc="0" normalizeH="0" baseline="0" noProof="0" smtClean="0">
                            <a:ln>
                              <a:noFill/>
                            </a:ln>
                            <a:solidFill>
                              <a:schemeClr val="tx1"/>
                            </a:solidFill>
                            <a:effectLst/>
                            <a:uLnTx/>
                            <a:uFillTx/>
                            <a:latin typeface="Cambria Math" panose="02040503050406030204" pitchFamily="18" charset="0"/>
                            <a:ea typeface="Cambria Math"/>
                          </a:rPr>
                        </m:ctrlPr>
                      </m:fPr>
                      <m:num>
                        <m:r>
                          <a:rPr kumimoji="0" lang="en-US" sz="3200" b="0" i="1" u="none" strike="noStrike" kern="1200" cap="none" spc="0" normalizeH="0" baseline="0" noProof="0" smtClean="0">
                            <a:ln>
                              <a:noFill/>
                            </a:ln>
                            <a:solidFill>
                              <a:schemeClr val="tx1"/>
                            </a:solidFill>
                            <a:effectLst/>
                            <a:uLnTx/>
                            <a:uFillTx/>
                            <a:latin typeface="Cambria Math"/>
                            <a:ea typeface="Cambria Math"/>
                          </a:rPr>
                          <m:t>1</m:t>
                        </m:r>
                      </m:num>
                      <m:den>
                        <m:rad>
                          <m:radPr>
                            <m:degHide m:val="on"/>
                            <m:ctrlPr>
                              <a:rPr kumimoji="0" lang="en-US" sz="3200" b="0" i="1" u="none" strike="noStrike" kern="1200" cap="none" spc="0" normalizeH="0" baseline="0" noProof="0" smtClean="0">
                                <a:ln>
                                  <a:noFill/>
                                </a:ln>
                                <a:solidFill>
                                  <a:schemeClr val="tx1"/>
                                </a:solidFill>
                                <a:effectLst/>
                                <a:uLnTx/>
                                <a:uFillTx/>
                                <a:latin typeface="Cambria Math" panose="02040503050406030204" pitchFamily="18" charset="0"/>
                                <a:ea typeface="Cambria Math"/>
                              </a:rPr>
                            </m:ctrlPr>
                          </m:radPr>
                          <m:deg/>
                          <m:e>
                            <m:r>
                              <a:rPr kumimoji="0" lang="en-US" sz="3200" b="0" i="1" u="none" strike="noStrike" kern="1200" cap="none" spc="0" normalizeH="0" baseline="0" noProof="0" smtClean="0">
                                <a:ln>
                                  <a:noFill/>
                                </a:ln>
                                <a:solidFill>
                                  <a:schemeClr val="tx1"/>
                                </a:solidFill>
                                <a:effectLst/>
                                <a:uLnTx/>
                                <a:uFillTx/>
                                <a:latin typeface="Cambria Math"/>
                                <a:ea typeface="Cambria Math"/>
                              </a:rPr>
                              <m:t>100</m:t>
                            </m:r>
                          </m:e>
                        </m:rad>
                      </m:den>
                    </m:f>
                    <m:r>
                      <a:rPr kumimoji="0" lang="en-US" sz="3200" b="0" i="1" u="none" strike="noStrike" kern="1200" cap="none" spc="0" normalizeH="0" baseline="0" noProof="0" smtClean="0">
                        <a:ln>
                          <a:noFill/>
                        </a:ln>
                        <a:solidFill>
                          <a:schemeClr val="tx1"/>
                        </a:solidFill>
                        <a:effectLst/>
                        <a:uLnTx/>
                        <a:uFillTx/>
                        <a:latin typeface="Cambria Math"/>
                        <a:ea typeface="Cambria Math"/>
                      </a:rPr>
                      <m:t>=</m:t>
                    </m:r>
                    <m:f>
                      <m:fPr>
                        <m:ctrlPr>
                          <a:rPr kumimoji="0" lang="en-US" sz="3200" b="0" i="1" u="none" strike="noStrike" kern="1200" cap="none" spc="0" normalizeH="0" baseline="0" noProof="0" smtClean="0">
                            <a:ln>
                              <a:noFill/>
                            </a:ln>
                            <a:solidFill>
                              <a:schemeClr val="tx1"/>
                            </a:solidFill>
                            <a:effectLst/>
                            <a:uLnTx/>
                            <a:uFillTx/>
                            <a:latin typeface="Cambria Math" panose="02040503050406030204" pitchFamily="18" charset="0"/>
                            <a:ea typeface="Cambria Math"/>
                          </a:rPr>
                        </m:ctrlPr>
                      </m:fPr>
                      <m:num>
                        <m:r>
                          <a:rPr kumimoji="0" lang="en-US" sz="3200" b="0" i="1" u="none" strike="noStrike" kern="1200" cap="none" spc="0" normalizeH="0" baseline="0" noProof="0" smtClean="0">
                            <a:ln>
                              <a:noFill/>
                            </a:ln>
                            <a:solidFill>
                              <a:schemeClr val="tx1"/>
                            </a:solidFill>
                            <a:effectLst/>
                            <a:uLnTx/>
                            <a:uFillTx/>
                            <a:latin typeface="Cambria Math"/>
                            <a:ea typeface="Cambria Math"/>
                          </a:rPr>
                          <m:t>1</m:t>
                        </m:r>
                      </m:num>
                      <m:den>
                        <m:r>
                          <a:rPr kumimoji="0" lang="en-US" sz="3200" b="0" i="1" u="none" strike="noStrike" kern="1200" cap="none" spc="0" normalizeH="0" baseline="0" noProof="0" smtClean="0">
                            <a:ln>
                              <a:noFill/>
                            </a:ln>
                            <a:solidFill>
                              <a:schemeClr val="tx1"/>
                            </a:solidFill>
                            <a:effectLst/>
                            <a:uLnTx/>
                            <a:uFillTx/>
                            <a:latin typeface="Cambria Math"/>
                            <a:ea typeface="Cambria Math"/>
                          </a:rPr>
                          <m:t>10</m:t>
                        </m:r>
                      </m:den>
                    </m:f>
                    <m:r>
                      <a:rPr kumimoji="0" lang="en-US" sz="3200" b="0" i="1" u="none" strike="noStrike" kern="1200" cap="none" spc="0" normalizeH="0" baseline="0" noProof="0" smtClean="0">
                        <a:ln>
                          <a:noFill/>
                        </a:ln>
                        <a:solidFill>
                          <a:schemeClr val="tx1"/>
                        </a:solidFill>
                        <a:effectLst/>
                        <a:uLnTx/>
                        <a:uFillTx/>
                        <a:latin typeface="Cambria Math"/>
                        <a:ea typeface="Cambria Math"/>
                      </a:rPr>
                      <m:t>=0.10=10%</m:t>
                    </m:r>
                  </m:oMath>
                </a14:m>
                <a:r>
                  <a:rPr kumimoji="0" lang="en-US" sz="2800" b="0" i="0" u="none" strike="noStrike" kern="1200" cap="none" spc="0" normalizeH="0" baseline="0" noProof="0" dirty="0">
                    <a:ln>
                      <a:noFill/>
                    </a:ln>
                    <a:solidFill>
                      <a:schemeClr val="tx1"/>
                    </a:solidFill>
                    <a:effectLst/>
                    <a:uLnTx/>
                    <a:uFillTx/>
                    <a:latin typeface="+mj-lt"/>
                    <a:ea typeface="+mn-ea"/>
                    <a:cs typeface="+mn-cs"/>
                  </a:rPr>
                  <a:t>    </a:t>
                </a:r>
              </a:p>
            </p:txBody>
          </p:sp>
        </mc:Choice>
        <mc:Fallback xmlns="">
          <p:sp>
            <p:nvSpPr>
              <p:cNvPr id="5" name="Rectangle 3"/>
              <p:cNvSpPr txBox="1">
                <a:spLocks noRot="1" noChangeAspect="1" noMove="1" noResize="1" noEditPoints="1" noAdjustHandles="1" noChangeArrowheads="1" noChangeShapeType="1" noTextEdit="1"/>
              </p:cNvSpPr>
              <p:nvPr/>
            </p:nvSpPr>
            <p:spPr>
              <a:xfrm>
                <a:off x="457200" y="1188720"/>
                <a:ext cx="8229600" cy="4495800"/>
              </a:xfrm>
              <a:prstGeom prst="rect">
                <a:avLst/>
              </a:prstGeom>
              <a:blipFill rotWithShape="0">
                <a:blip r:embed="rId3"/>
                <a:stretch>
                  <a:fillRect l="-1481" t="-1355" b="-14092"/>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MOE: What Is It?</a:t>
            </a:r>
            <a:br>
              <a:rPr lang="en-US" sz="3600" b="1" dirty="0">
                <a:solidFill>
                  <a:schemeClr val="accent1"/>
                </a:solidFill>
              </a:rPr>
            </a:br>
            <a:endParaRPr lang="en-US" sz="3600" dirty="0"/>
          </a:p>
        </p:txBody>
      </p:sp>
      <p:sp>
        <p:nvSpPr>
          <p:cNvPr id="5" name="Rectangle 3"/>
          <p:cNvSpPr txBox="1">
            <a:spLocks noChangeArrowheads="1"/>
          </p:cNvSpPr>
          <p:nvPr/>
        </p:nvSpPr>
        <p:spPr>
          <a:xfrm>
            <a:off x="381000" y="1463040"/>
            <a:ext cx="8229600" cy="4495800"/>
          </a:xfrm>
          <a:prstGeom prst="rect">
            <a:avLst/>
          </a:prstGeom>
        </p:spPr>
        <p:txBody>
          <a:bodyPr/>
          <a:lstStyle/>
          <a:p>
            <a:pPr>
              <a:lnSpc>
                <a:spcPct val="115000"/>
              </a:lnSpc>
            </a:pPr>
            <a:r>
              <a:rPr lang="en-US" sz="2800" dirty="0">
                <a:latin typeface="+mj-lt"/>
                <a:ea typeface="Times New Roman" panose="02020603050405020304" pitchFamily="18" charset="0"/>
                <a:cs typeface="Times New Roman" panose="02020603050405020304" pitchFamily="18" charset="0"/>
              </a:rPr>
              <a:t>“Margin of error plus or minus 4 percentage points” is shorthand for this statement:</a:t>
            </a:r>
          </a:p>
          <a:p>
            <a:pPr>
              <a:lnSpc>
                <a:spcPct val="115000"/>
              </a:lnSpc>
              <a:spcBef>
                <a:spcPts val="1200"/>
              </a:spcBef>
            </a:pPr>
            <a:r>
              <a:rPr lang="en-US" sz="2800" dirty="0">
                <a:latin typeface="+mj-lt"/>
                <a:ea typeface="Times New Roman" panose="02020603050405020304" pitchFamily="18" charset="0"/>
                <a:cs typeface="Times New Roman" panose="02020603050405020304" pitchFamily="18" charset="0"/>
              </a:rPr>
              <a:t>If we took many samples using the same method we used to get this one sample, 95% of the samples would give a result within plus or minus 4 percentage points of the truth about the population.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rmAutofit fontScale="90000"/>
          </a:bodyPr>
          <a:lstStyle/>
          <a:p>
            <a:r>
              <a:rPr lang="en-US" b="1" dirty="0">
                <a:solidFill>
                  <a:schemeClr val="accent1"/>
                </a:solidFill>
              </a:rPr>
              <a:t>Confidence Interval</a:t>
            </a:r>
            <a:br>
              <a:rPr lang="en-US" b="1" dirty="0">
                <a:solidFill>
                  <a:schemeClr val="accent1"/>
                </a:solidFill>
              </a:rPr>
            </a:br>
            <a:endParaRPr lang="en-US" dirty="0"/>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a:xfrm>
                <a:off x="457200" y="1371600"/>
                <a:ext cx="8229600" cy="4495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Use MOE to calculate an interval that we think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includes the parameter form for most confidence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intervals:</a:t>
                </a:r>
              </a:p>
              <a:p>
                <a:pPr marL="342900" marR="0" lvl="0" indent="-342900" algn="l" defTabSz="914400" rtl="0" eaLnBrk="1" fontAlgn="auto" latinLnBrk="0" hangingPunct="1">
                  <a:lnSpc>
                    <a:spcPct val="100000"/>
                  </a:lnSpc>
                  <a:spcBef>
                    <a:spcPct val="20000"/>
                  </a:spcBef>
                  <a:spcAft>
                    <a:spcPts val="0"/>
                  </a:spcAft>
                  <a:buClrTx/>
                  <a:buSzTx/>
                  <a:tabLst/>
                  <a:defRPr/>
                </a:pPr>
                <a14:m>
                  <m:oMathPara xmlns:m="http://schemas.openxmlformats.org/officeDocument/2006/math">
                    <m:oMathParaPr>
                      <m:jc m:val="centerGroup"/>
                    </m:oMathParaPr>
                    <m:oMath xmlns:m="http://schemas.openxmlformats.org/officeDocument/2006/math">
                      <m:r>
                        <m:rPr>
                          <m:sty m:val="p"/>
                        </m:rPr>
                        <a:rPr kumimoji="0" lang="en-US" sz="2800" b="0" i="0" u="none" strike="noStrike" kern="1200" cap="none" spc="0" normalizeH="0" baseline="0" noProof="0" smtClean="0">
                          <a:ln>
                            <a:noFill/>
                          </a:ln>
                          <a:solidFill>
                            <a:schemeClr val="tx1"/>
                          </a:solidFill>
                          <a:effectLst/>
                          <a:uLnTx/>
                          <a:uFillTx/>
                          <a:latin typeface="Cambria Math"/>
                        </a:rPr>
                        <m:t>estimate</m:t>
                      </m:r>
                      <m:r>
                        <a:rPr kumimoji="0" lang="en-US" sz="2800" b="0" i="0" u="none" strike="noStrike" kern="1200" cap="none" spc="0" normalizeH="0" baseline="0" noProof="0" smtClean="0">
                          <a:ln>
                            <a:noFill/>
                          </a:ln>
                          <a:solidFill>
                            <a:schemeClr val="tx1"/>
                          </a:solidFill>
                          <a:effectLst/>
                          <a:uLnTx/>
                          <a:uFillTx/>
                          <a:latin typeface="Cambria Math"/>
                        </a:rPr>
                        <m:t> ±</m:t>
                      </m:r>
                      <m:r>
                        <m:rPr>
                          <m:sty m:val="p"/>
                        </m:rPr>
                        <a:rPr kumimoji="0" lang="en-US" sz="2800" b="0" i="0" u="none" strike="noStrike" kern="1200" cap="none" spc="0" normalizeH="0" baseline="0" noProof="0" smtClean="0">
                          <a:ln>
                            <a:noFill/>
                          </a:ln>
                          <a:solidFill>
                            <a:schemeClr val="tx1"/>
                          </a:solidFill>
                          <a:effectLst/>
                          <a:uLnTx/>
                          <a:uFillTx/>
                          <a:latin typeface="Cambria Math"/>
                          <a:ea typeface="Cambria Math"/>
                        </a:rPr>
                        <m:t>MOE</m:t>
                      </m:r>
                    </m:oMath>
                  </m:oMathPara>
                </a14:m>
                <a:endParaRPr kumimoji="0" lang="en-US" sz="2800" b="0" u="none" strike="noStrike" kern="1200" cap="none" spc="0" normalizeH="0" baseline="0" noProof="0" dirty="0">
                  <a:ln>
                    <a:noFill/>
                  </a:ln>
                  <a:solidFill>
                    <a:schemeClr val="tx1"/>
                  </a:solidFill>
                  <a:effectLst/>
                  <a:uLnTx/>
                  <a:uFillTx/>
                  <a:latin typeface="+mj-lt"/>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dirty="0">
                  <a:ln>
                    <a:noFill/>
                  </a:ln>
                  <a:solidFill>
                    <a:schemeClr val="tx1"/>
                  </a:solidFill>
                  <a:effectLst/>
                  <a:uLnTx/>
                  <a:uFillTx/>
                  <a:latin typeface="+mj-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Approximately 95% confidence interval for </a:t>
                </a:r>
                <a:r>
                  <a:rPr kumimoji="0" lang="en-US" sz="2800" b="0" i="1" u="none" strike="noStrike" kern="1200" cap="none" spc="0" normalizeH="0" baseline="0" noProof="0" dirty="0">
                    <a:ln>
                      <a:noFill/>
                    </a:ln>
                    <a:solidFill>
                      <a:schemeClr val="tx1"/>
                    </a:solidFill>
                    <a:effectLst/>
                    <a:uLnTx/>
                    <a:uFillTx/>
                    <a:latin typeface="+mj-lt"/>
                    <a:ea typeface="+mn-ea"/>
                    <a:cs typeface="+mn-cs"/>
                  </a:rPr>
                  <a:t>p</a:t>
                </a:r>
              </a:p>
              <a:p>
                <a:pPr marL="342900" marR="0" lvl="0" indent="-342900" algn="l" defTabSz="914400" rtl="0" eaLnBrk="1" fontAlgn="auto" latinLnBrk="0" hangingPunct="1">
                  <a:lnSpc>
                    <a:spcPct val="100000"/>
                  </a:lnSpc>
                  <a:spcBef>
                    <a:spcPct val="20000"/>
                  </a:spcBef>
                  <a:spcAft>
                    <a:spcPts val="0"/>
                  </a:spcAft>
                  <a:buClrTx/>
                  <a:buSzTx/>
                  <a:tabLst/>
                  <a:defRPr/>
                </a:pPr>
                <a:endParaRPr lang="en-US" sz="2800" i="1" dirty="0">
                  <a:latin typeface="+mj-lt"/>
                </a:endParaRPr>
              </a:p>
              <a:p>
                <a:pPr marL="342900" marR="0" lvl="0" indent="-342900" algn="l" defTabSz="914400" rtl="0" eaLnBrk="1" fontAlgn="auto" latinLnBrk="0" hangingPunct="1">
                  <a:lnSpc>
                    <a:spcPct val="100000"/>
                  </a:lnSpc>
                  <a:spcBef>
                    <a:spcPct val="20000"/>
                  </a:spcBef>
                  <a:spcAft>
                    <a:spcPts val="0"/>
                  </a:spcAft>
                  <a:buClrTx/>
                  <a:buSzTx/>
                  <a:tabLst/>
                  <a:defRPr/>
                </a:pPr>
                <a14:m>
                  <m:oMathPara xmlns:m="http://schemas.openxmlformats.org/officeDocument/2006/math">
                    <m:oMathParaPr>
                      <m:jc m:val="centerGroup"/>
                    </m:oMathParaPr>
                    <m:oMath xmlns:m="http://schemas.openxmlformats.org/officeDocument/2006/math">
                      <m:acc>
                        <m:accPr>
                          <m:chr m:val="̂"/>
                          <m:ctrlP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accPr>
                        <m:e>
                          <m:r>
                            <a:rPr kumimoji="0" lang="en-US" sz="2800" b="0" i="1" u="none" strike="noStrike" kern="1200" cap="none" spc="0" normalizeH="0" baseline="0" noProof="0" smtClean="0">
                              <a:ln>
                                <a:noFill/>
                              </a:ln>
                              <a:solidFill>
                                <a:schemeClr val="tx1"/>
                              </a:solidFill>
                              <a:effectLst/>
                              <a:uLnTx/>
                              <a:uFillTx/>
                              <a:latin typeface="Cambria Math"/>
                              <a:ea typeface="+mn-ea"/>
                              <a:cs typeface="+mn-cs"/>
                            </a:rPr>
                            <m:t>𝑝</m:t>
                          </m:r>
                        </m:e>
                      </m:acc>
                      <m:r>
                        <a:rPr kumimoji="0" lang="en-US" sz="2800" b="0" i="1" u="none" strike="noStrike" kern="1200" cap="none" spc="0" normalizeH="0" baseline="0" noProof="0" smtClean="0">
                          <a:ln>
                            <a:noFill/>
                          </a:ln>
                          <a:solidFill>
                            <a:schemeClr val="tx1"/>
                          </a:solidFill>
                          <a:effectLst/>
                          <a:uLnTx/>
                          <a:uFillTx/>
                          <a:latin typeface="Cambria Math"/>
                          <a:ea typeface="Cambria Math"/>
                        </a:rPr>
                        <m:t>±</m:t>
                      </m:r>
                      <m:f>
                        <m:fPr>
                          <m:ctrlP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ea typeface="Cambria Math"/>
                            </a:rPr>
                          </m:ctrlPr>
                        </m:fPr>
                        <m:num>
                          <m:r>
                            <a:rPr kumimoji="0" lang="en-US" sz="2800" b="0" i="1" u="none" strike="noStrike" kern="1200" cap="none" spc="0" normalizeH="0" baseline="0" noProof="0" smtClean="0">
                              <a:ln>
                                <a:noFill/>
                              </a:ln>
                              <a:solidFill>
                                <a:schemeClr val="tx1"/>
                              </a:solidFill>
                              <a:effectLst/>
                              <a:uLnTx/>
                              <a:uFillTx/>
                              <a:latin typeface="Cambria Math"/>
                              <a:ea typeface="Cambria Math"/>
                            </a:rPr>
                            <m:t>1</m:t>
                          </m:r>
                        </m:num>
                        <m:den>
                          <m:rad>
                            <m:radPr>
                              <m:degHide m:val="on"/>
                              <m:ctrlP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ea typeface="Cambria Math"/>
                                </a:rPr>
                              </m:ctrlPr>
                            </m:radPr>
                            <m:deg/>
                            <m:e>
                              <m:r>
                                <m:rPr>
                                  <m:sty m:val="p"/>
                                </m:rPr>
                                <a:rPr kumimoji="0" lang="en-US" sz="2800" b="0" i="0" u="none" strike="noStrike" kern="1200" cap="none" spc="0" normalizeH="0" baseline="0" noProof="0" smtClean="0">
                                  <a:ln>
                                    <a:noFill/>
                                  </a:ln>
                                  <a:solidFill>
                                    <a:schemeClr val="tx1"/>
                                  </a:solidFill>
                                  <a:effectLst/>
                                  <a:uLnTx/>
                                  <a:uFillTx/>
                                  <a:latin typeface="Cambria Math"/>
                                  <a:ea typeface="Cambria Math"/>
                                </a:rPr>
                                <m:t>n</m:t>
                              </m:r>
                            </m:e>
                          </m:rad>
                        </m:den>
                      </m:f>
                    </m:oMath>
                  </m:oMathPara>
                </a14:m>
                <a:endParaRPr kumimoji="0" lang="en-US" sz="2800" b="0" i="0" u="none" strike="noStrike" kern="1200" cap="none" spc="0" normalizeH="0" baseline="0" noProof="0" dirty="0">
                  <a:ln>
                    <a:noFill/>
                  </a:ln>
                  <a:solidFill>
                    <a:schemeClr val="tx1"/>
                  </a:solidFill>
                  <a:effectLst/>
                  <a:uLnTx/>
                  <a:uFillTx/>
                  <a:latin typeface="+mj-lt"/>
                  <a:ea typeface="+mn-ea"/>
                  <a:cs typeface="+mn-cs"/>
                </a:endParaRPr>
              </a:p>
            </p:txBody>
          </p:sp>
        </mc:Choice>
        <mc:Fallback xmlns="">
          <p:sp>
            <p:nvSpPr>
              <p:cNvPr id="6" name="Rectangle 3"/>
              <p:cNvSpPr txBox="1">
                <a:spLocks noRot="1" noChangeAspect="1" noMove="1" noResize="1" noEditPoints="1" noAdjustHandles="1" noChangeArrowheads="1" noChangeShapeType="1" noTextEdit="1"/>
              </p:cNvSpPr>
              <p:nvPr/>
            </p:nvSpPr>
            <p:spPr>
              <a:xfrm>
                <a:off x="457200" y="1371600"/>
                <a:ext cx="8229600" cy="4495800"/>
              </a:xfrm>
              <a:prstGeom prst="rect">
                <a:avLst/>
              </a:prstGeom>
              <a:blipFill rotWithShape="0">
                <a:blip r:embed="rId3"/>
                <a:stretch>
                  <a:fillRect l="-1481" t="-1355"/>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Confidence Statements</a:t>
            </a:r>
            <a:br>
              <a:rPr lang="en-US" sz="3600" b="1" dirty="0">
                <a:solidFill>
                  <a:schemeClr val="accent1"/>
                </a:solidFill>
              </a:rPr>
            </a:br>
            <a:endParaRPr lang="en-US" sz="3600" dirty="0"/>
          </a:p>
        </p:txBody>
      </p:sp>
      <p:sp>
        <p:nvSpPr>
          <p:cNvPr id="7" name="Rectangle 3"/>
          <p:cNvSpPr txBox="1">
            <a:spLocks noChangeArrowheads="1"/>
          </p:cNvSpPr>
          <p:nvPr/>
        </p:nvSpPr>
        <p:spPr>
          <a:xfrm>
            <a:off x="301752" y="1554480"/>
            <a:ext cx="8759952" cy="4910138"/>
          </a:xfrm>
          <a:prstGeom prst="rect">
            <a:avLst/>
          </a:prstGeom>
        </p:spPr>
        <p:txBody>
          <a:bodyPr/>
          <a:lstStyle/>
          <a:p>
            <a:pPr marR="0" lvl="0" indent="-342900" algn="l" defTabSz="914400" rtl="0" eaLnBrk="1" fontAlgn="auto" latinLnBrk="0" hangingPunct="1">
              <a:lnSpc>
                <a:spcPct val="9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A </a:t>
            </a:r>
            <a:r>
              <a:rPr kumimoji="0" lang="en-US" sz="2800" b="1" i="1" u="none" strike="noStrike" kern="1200" cap="none" spc="0" normalizeH="0" baseline="0" noProof="0" dirty="0">
                <a:ln>
                  <a:noFill/>
                </a:ln>
                <a:solidFill>
                  <a:schemeClr val="hlink"/>
                </a:solidFill>
                <a:effectLst/>
                <a:uLnTx/>
                <a:uFillTx/>
                <a:latin typeface="+mj-lt"/>
                <a:ea typeface="+mn-ea"/>
                <a:cs typeface="+mn-cs"/>
              </a:rPr>
              <a:t>confidence statement</a:t>
            </a:r>
            <a:r>
              <a:rPr kumimoji="0" lang="en-US" sz="2800" b="0" i="0" u="none" strike="noStrike" kern="1200" cap="none" spc="0" normalizeH="0" baseline="0" noProof="0" dirty="0">
                <a:ln>
                  <a:noFill/>
                </a:ln>
                <a:solidFill>
                  <a:schemeClr val="tx1"/>
                </a:solidFill>
                <a:effectLst/>
                <a:uLnTx/>
                <a:uFillTx/>
                <a:latin typeface="+mj-lt"/>
                <a:ea typeface="+mn-ea"/>
                <a:cs typeface="+mn-cs"/>
              </a:rPr>
              <a:t> interprets a confidence interval and has two parts: a </a:t>
            </a:r>
            <a:r>
              <a:rPr kumimoji="0" lang="en-US" sz="2800" b="1" i="1" u="none" strike="noStrike" kern="1200" cap="none" spc="0" normalizeH="0" baseline="0" noProof="0" dirty="0">
                <a:ln>
                  <a:noFill/>
                </a:ln>
                <a:solidFill>
                  <a:schemeClr val="hlink"/>
                </a:solidFill>
                <a:effectLst/>
                <a:uLnTx/>
                <a:uFillTx/>
                <a:latin typeface="+mj-lt"/>
                <a:ea typeface="+mn-ea"/>
                <a:cs typeface="+mn-cs"/>
              </a:rPr>
              <a:t>margin of error</a:t>
            </a:r>
            <a:r>
              <a:rPr kumimoji="0" lang="en-US" sz="2800" b="0" i="0" u="none" strike="noStrike" kern="1200" cap="none" spc="0" normalizeH="0" baseline="0" noProof="0" dirty="0">
                <a:ln>
                  <a:noFill/>
                </a:ln>
                <a:solidFill>
                  <a:schemeClr val="tx1"/>
                </a:solidFill>
                <a:effectLst/>
                <a:uLnTx/>
                <a:uFillTx/>
                <a:latin typeface="+mj-lt"/>
                <a:ea typeface="+mn-ea"/>
                <a:cs typeface="+mn-cs"/>
              </a:rPr>
              <a:t> and a </a:t>
            </a:r>
            <a:r>
              <a:rPr kumimoji="0" lang="en-US" sz="2800" b="1" i="1" u="none" strike="noStrike" kern="1200" cap="none" spc="0" normalizeH="0" baseline="0" noProof="0" dirty="0">
                <a:ln>
                  <a:noFill/>
                </a:ln>
                <a:solidFill>
                  <a:schemeClr val="hlink"/>
                </a:solidFill>
                <a:effectLst/>
                <a:uLnTx/>
                <a:uFillTx/>
                <a:latin typeface="+mj-lt"/>
                <a:ea typeface="+mn-ea"/>
                <a:cs typeface="+mn-cs"/>
              </a:rPr>
              <a:t>level of confidence</a:t>
            </a:r>
            <a:r>
              <a:rPr kumimoji="0" lang="en-US" sz="2800" b="0" i="0" u="none" strike="noStrike" kern="1200" cap="none" spc="0" normalizeH="0" baseline="0" noProof="0" dirty="0">
                <a:ln>
                  <a:noFill/>
                </a:ln>
                <a:solidFill>
                  <a:schemeClr val="tx1"/>
                </a:solidFill>
                <a:effectLst/>
                <a:uLnTx/>
                <a:uFillTx/>
                <a:latin typeface="+mj-lt"/>
                <a:ea typeface="+mn-ea"/>
                <a:cs typeface="+mn-cs"/>
              </a:rPr>
              <a:t>.</a:t>
            </a:r>
          </a:p>
          <a:p>
            <a:pPr marR="0" lvl="0" indent="-342900" algn="l" defTabSz="914400" rtl="0" eaLnBrk="1" fontAlgn="auto" latinLnBrk="0" hangingPunct="1">
              <a:lnSpc>
                <a:spcPct val="90000"/>
              </a:lnSpc>
              <a:spcBef>
                <a:spcPts val="12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Margin of error says how close the statistic lies to the parameter.</a:t>
            </a:r>
          </a:p>
          <a:p>
            <a:pPr marR="0" lvl="0" indent="-342900" algn="l" defTabSz="914400" rtl="0" eaLnBrk="1" fontAlgn="auto" latinLnBrk="0" hangingPunct="1">
              <a:lnSpc>
                <a:spcPct val="90000"/>
              </a:lnSpc>
              <a:spcBef>
                <a:spcPts val="12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Level of confidence says what percentage of all possible samples results in a confidence interval</a:t>
            </a:r>
            <a:r>
              <a:rPr kumimoji="0" lang="en-US" sz="2800" b="0" i="0" u="none" strike="noStrike" kern="1200" cap="none" spc="0" normalizeH="0" noProof="0" dirty="0">
                <a:ln>
                  <a:noFill/>
                </a:ln>
                <a:solidFill>
                  <a:schemeClr val="tx1"/>
                </a:solidFill>
                <a:effectLst/>
                <a:uLnTx/>
                <a:uFillTx/>
                <a:latin typeface="+mj-lt"/>
                <a:ea typeface="+mn-ea"/>
                <a:cs typeface="+mn-cs"/>
              </a:rPr>
              <a:t> </a:t>
            </a:r>
            <a:r>
              <a:rPr kumimoji="0" lang="en-US" sz="2800" b="0" i="0" u="none" strike="noStrike" kern="1200" cap="none" spc="0" normalizeH="0" baseline="0" noProof="0" dirty="0">
                <a:ln>
                  <a:noFill/>
                </a:ln>
                <a:solidFill>
                  <a:schemeClr val="tx1"/>
                </a:solidFill>
                <a:effectLst/>
                <a:uLnTx/>
                <a:uFillTx/>
                <a:latin typeface="+mj-lt"/>
                <a:ea typeface="+mn-ea"/>
                <a:cs typeface="+mn-cs"/>
              </a:rPr>
              <a:t>which</a:t>
            </a:r>
            <a:r>
              <a:rPr kumimoji="0" lang="en-US" sz="2800" b="0" i="0" u="none" strike="noStrike" kern="1200" cap="none" spc="0" normalizeH="0" noProof="0" dirty="0">
                <a:ln>
                  <a:noFill/>
                </a:ln>
                <a:solidFill>
                  <a:schemeClr val="tx1"/>
                </a:solidFill>
                <a:effectLst/>
                <a:uLnTx/>
                <a:uFillTx/>
                <a:latin typeface="+mj-lt"/>
                <a:ea typeface="+mn-ea"/>
                <a:cs typeface="+mn-cs"/>
              </a:rPr>
              <a:t> contains the true parameter.</a:t>
            </a:r>
            <a:endParaRPr kumimoji="0" lang="en-US" sz="2800" b="0" i="0" u="none" strike="noStrike" kern="1200" cap="none" spc="0" normalizeH="0" baseline="0" noProof="0" dirty="0">
              <a:ln>
                <a:noFill/>
              </a:ln>
              <a:solidFill>
                <a:schemeClr val="tx1"/>
              </a:solidFill>
              <a:effectLst/>
              <a:uLnTx/>
              <a:uFillTx/>
              <a:latin typeface="+mj-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endParaRPr kumimoji="0" lang="en-US" sz="2400" b="0" i="1"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Smartphone Usage (continued)</a:t>
            </a:r>
            <a:endParaRPr lang="en-US" sz="3600"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301752" y="1554480"/>
                <a:ext cx="8759952" cy="4495800"/>
              </a:xfrm>
              <a:prstGeom prst="rect">
                <a:avLst/>
              </a:prstGeom>
            </p:spPr>
            <p:txBody>
              <a:bodyPr/>
              <a:lstStyle/>
              <a:p>
                <a:pPr>
                  <a:spcBef>
                    <a:spcPct val="20000"/>
                  </a:spcBef>
                  <a:defRPr/>
                </a:pPr>
                <a:r>
                  <a:rPr lang="en-US" sz="2200" dirty="0">
                    <a:latin typeface="Calibri" panose="020F0502020204030204" pitchFamily="34" charset="0"/>
                    <a:ea typeface="Times New Roman" panose="02020603050405020304" pitchFamily="18" charset="0"/>
                    <a:cs typeface="Times New Roman" panose="02020603050405020304" pitchFamily="18" charset="0"/>
                  </a:rPr>
                  <a:t>52% plus or minus 1% of </a:t>
                </a:r>
                <a:r>
                  <a:rPr lang="en-US" sz="2200" dirty="0">
                    <a:ea typeface="Times New Roman" panose="02020603050405020304" pitchFamily="18" charset="0"/>
                    <a:cs typeface="Times New Roman" panose="02020603050405020304" pitchFamily="18" charset="0"/>
                  </a:rPr>
                  <a:t>American smartphone owners check their devices several times an hour or more frequently. </a:t>
                </a:r>
              </a:p>
              <a:p>
                <a:pPr>
                  <a:spcBef>
                    <a:spcPct val="20000"/>
                  </a:spcBef>
                  <a:defRPr/>
                </a:pP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Compute and interpret the confidence interval </a:t>
                </a:r>
                <a14:m>
                  <m:oMath xmlns:m="http://schemas.openxmlformats.org/officeDocument/2006/math">
                    <m:r>
                      <m:rPr>
                        <m:sty m:val="p"/>
                      </m:rPr>
                      <a:rPr lang="en-US" sz="2200" b="0" i="0" smtClean="0">
                        <a:latin typeface="Cambria Math" panose="02040503050406030204" pitchFamily="18" charset="0"/>
                        <a:ea typeface="Times New Roman" panose="02020603050405020304" pitchFamily="18" charset="0"/>
                        <a:cs typeface="Times New Roman" panose="02020603050405020304" pitchFamily="18" charset="0"/>
                      </a:rPr>
                      <m:t>for</m:t>
                    </m:r>
                    <m:r>
                      <a:rPr lang="en-US" sz="2200" b="0" i="0" smtClean="0">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accPr>
                      <m:e>
                        <m:r>
                          <a:rPr lang="en-US" sz="2200" i="1">
                            <a:latin typeface="Cambria Math" panose="02040503050406030204" pitchFamily="18" charset="0"/>
                            <a:ea typeface="Times New Roman" panose="02020603050405020304" pitchFamily="18" charset="0"/>
                            <a:cs typeface="Times New Roman" panose="02020603050405020304" pitchFamily="18" charset="0"/>
                          </a:rPr>
                          <m:t>𝑝</m:t>
                        </m:r>
                      </m:e>
                    </m:acc>
                  </m:oMath>
                </a14:m>
                <a:r>
                  <a:rPr lang="en-US" sz="2200" dirty="0">
                    <a:latin typeface="Calibri" panose="020F0502020204030204" pitchFamily="34" charset="0"/>
                    <a:ea typeface="Times New Roman" panose="02020603050405020304" pitchFamily="18" charset="0"/>
                    <a:cs typeface="Times New Roman" panose="02020603050405020304" pitchFamily="18" charset="0"/>
                  </a:rPr>
                  <a:t> = 52% with MOE 1%.</a:t>
                </a:r>
              </a:p>
              <a:p>
                <a:pPr>
                  <a:lnSpc>
                    <a:spcPct val="115000"/>
                  </a:lnSpc>
                </a:pPr>
                <a:r>
                  <a:rPr lang="en-US" sz="2200" b="1" dirty="0">
                    <a:solidFill>
                      <a:srgbClr val="8B0000"/>
                    </a:solidFill>
                    <a:latin typeface="Calibri" panose="020F0502020204030204" pitchFamily="34" charset="0"/>
                    <a:ea typeface="Times New Roman" panose="02020603050405020304" pitchFamily="18" charset="0"/>
                    <a:cs typeface="Times New Roman" panose="02020603050405020304" pitchFamily="18" charset="0"/>
                  </a:rPr>
                  <a:t>CI is 52% ± 1%, </a:t>
                </a:r>
              </a:p>
              <a:p>
                <a:pPr>
                  <a:lnSpc>
                    <a:spcPct val="115000"/>
                  </a:lnSpc>
                </a:pPr>
                <a:r>
                  <a:rPr lang="en-US" sz="2200" b="1" dirty="0">
                    <a:solidFill>
                      <a:srgbClr val="8B0000"/>
                    </a:solidFill>
                    <a:latin typeface="Calibri" panose="020F0502020204030204" pitchFamily="34" charset="0"/>
                    <a:ea typeface="Times New Roman" panose="02020603050405020304" pitchFamily="18" charset="0"/>
                    <a:cs typeface="Times New Roman" panose="02020603050405020304" pitchFamily="18" charset="0"/>
                  </a:rPr>
                  <a:t>so 51% &lt; </a:t>
                </a:r>
                <a:r>
                  <a:rPr lang="en-US" sz="2200" b="1" i="1" dirty="0">
                    <a:solidFill>
                      <a:srgbClr val="8B0000"/>
                    </a:solidFill>
                    <a:latin typeface="Calibri" panose="020F0502020204030204" pitchFamily="34" charset="0"/>
                    <a:ea typeface="Times New Roman" panose="02020603050405020304" pitchFamily="18" charset="0"/>
                    <a:cs typeface="Times New Roman" panose="02020603050405020304" pitchFamily="18" charset="0"/>
                  </a:rPr>
                  <a:t>p</a:t>
                </a:r>
                <a:r>
                  <a:rPr lang="en-US" sz="2200" b="1" dirty="0">
                    <a:solidFill>
                      <a:srgbClr val="8B0000"/>
                    </a:solidFill>
                    <a:latin typeface="Calibri" panose="020F0502020204030204" pitchFamily="34" charset="0"/>
                    <a:ea typeface="Times New Roman" panose="02020603050405020304" pitchFamily="18" charset="0"/>
                    <a:cs typeface="Times New Roman" panose="02020603050405020304" pitchFamily="18" charset="0"/>
                  </a:rPr>
                  <a:t> &lt; 53%.</a:t>
                </a:r>
              </a:p>
              <a:p>
                <a:pPr>
                  <a:lnSpc>
                    <a:spcPct val="115000"/>
                  </a:lnSpc>
                </a:pPr>
                <a:r>
                  <a:rPr lang="en-US" sz="2200" b="1" dirty="0">
                    <a:solidFill>
                      <a:srgbClr val="8B0000"/>
                    </a:solidFill>
                    <a:latin typeface="Calibri" panose="020F0502020204030204" pitchFamily="34" charset="0"/>
                    <a:ea typeface="Times New Roman" panose="02020603050405020304" pitchFamily="18" charset="0"/>
                    <a:cs typeface="Times New Roman" panose="02020603050405020304" pitchFamily="18" charset="0"/>
                  </a:rPr>
                  <a:t>We are 95% confident that the percent of all American smartphone owners who check their devices several times an hour or more frequently is between 51% and 53%.</a:t>
                </a:r>
              </a:p>
              <a:p>
                <a:pPr marL="457200">
                  <a:lnSpc>
                    <a:spcPct val="115000"/>
                  </a:lnSpc>
                </a:pPr>
                <a:r>
                  <a:rPr lang="en-US" sz="2200" b="1" dirty="0">
                    <a:solidFill>
                      <a:srgbClr val="8B0000"/>
                    </a:solidFill>
                    <a:latin typeface="Calibri" panose="020F0502020204030204" pitchFamily="34" charset="0"/>
                    <a:ea typeface="Times New Roman" panose="02020603050405020304" pitchFamily="18" charset="0"/>
                    <a:cs typeface="Times New Roman" panose="02020603050405020304" pitchFamily="18" charset="0"/>
                  </a:rPr>
                  <a:t>-OR-</a:t>
                </a:r>
              </a:p>
              <a:p>
                <a:pPr>
                  <a:lnSpc>
                    <a:spcPct val="115000"/>
                  </a:lnSpc>
                </a:pPr>
                <a:r>
                  <a:rPr lang="en-US" sz="2200" b="1" dirty="0">
                    <a:solidFill>
                      <a:srgbClr val="8B0000"/>
                    </a:solidFill>
                    <a:latin typeface="Calibri" panose="020F0502020204030204" pitchFamily="34" charset="0"/>
                    <a:ea typeface="Times New Roman" panose="02020603050405020304" pitchFamily="18" charset="0"/>
                    <a:cs typeface="Times New Roman" panose="02020603050405020304" pitchFamily="18" charset="0"/>
                  </a:rPr>
                  <a:t>We are 95% confident that between 51% and 53% of all American smartphone owners check their devices several times an hour or more frequently.</a:t>
                </a:r>
              </a:p>
              <a:p>
                <a:pPr marL="457200">
                  <a:lnSpc>
                    <a:spcPct val="115000"/>
                  </a:lnSpc>
                </a:pP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15000"/>
                  </a:lnSpc>
                  <a:spcBef>
                    <a:spcPts val="0"/>
                  </a:spcBef>
                  <a:spcAft>
                    <a:spcPts val="0"/>
                  </a:spcAft>
                </a:pPr>
                <a:r>
                  <a:rPr lang="en-US"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Bef>
                    <a:spcPct val="20000"/>
                  </a:spcBef>
                  <a:defRPr/>
                </a:pP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Bef>
                    <a:spcPct val="20000"/>
                  </a:spcBef>
                  <a:defRPr/>
                </a:pPr>
                <a:endParaRPr kumimoji="0" lang="en-US" sz="2800" b="0" i="0" u="none" strike="noStrike" kern="1200" cap="none" spc="0" normalizeH="0" baseline="0" noProof="0" dirty="0">
                  <a:ln>
                    <a:noFill/>
                  </a:ln>
                  <a:solidFill>
                    <a:schemeClr val="tx1"/>
                  </a:solidFill>
                  <a:effectLst/>
                  <a:uLnTx/>
                  <a:uFillTx/>
                  <a:latin typeface="+mj-lt"/>
                  <a:ea typeface="+mn-ea"/>
                  <a:cs typeface="+mn-cs"/>
                </a:endParaRPr>
              </a:p>
            </p:txBody>
          </p:sp>
        </mc:Choice>
        <mc:Fallback xmlns="">
          <p:sp>
            <p:nvSpPr>
              <p:cNvPr id="5" name="Rectangle 3"/>
              <p:cNvSpPr txBox="1">
                <a:spLocks noRot="1" noChangeAspect="1" noMove="1" noResize="1" noEditPoints="1" noAdjustHandles="1" noChangeArrowheads="1" noChangeShapeType="1" noTextEdit="1"/>
              </p:cNvSpPr>
              <p:nvPr/>
            </p:nvSpPr>
            <p:spPr>
              <a:xfrm>
                <a:off x="301752" y="1554480"/>
                <a:ext cx="8759952" cy="4495800"/>
              </a:xfrm>
              <a:prstGeom prst="rect">
                <a:avLst/>
              </a:prstGeom>
              <a:blipFill>
                <a:blip r:embed="rId3"/>
                <a:stretch>
                  <a:fillRect l="-905" t="-1084" r="-835" b="-5149"/>
                </a:stretch>
              </a:blipFill>
            </p:spPr>
            <p:txBody>
              <a:bodyPr/>
              <a:lstStyle/>
              <a:p>
                <a:r>
                  <a:rPr 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Higher Education in the United States </a:t>
            </a:r>
            <a:endParaRPr lang="en-US" sz="3600" dirty="0"/>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a:xfrm>
                <a:off x="301752" y="1463040"/>
                <a:ext cx="8759952" cy="4953000"/>
              </a:xfrm>
              <a:prstGeom prst="rect">
                <a:avLst/>
              </a:prstGeom>
            </p:spPr>
            <p:txBody>
              <a:bodyPr/>
              <a:lstStyle/>
              <a:p>
                <a:r>
                  <a:rPr lang="en-US" sz="2000" dirty="0">
                    <a:latin typeface="Calibri" panose="020F0502020204030204" pitchFamily="34" charset="0"/>
                    <a:ea typeface="Times New Roman" panose="02020603050405020304" pitchFamily="18" charset="0"/>
                    <a:cs typeface="Times New Roman" panose="02020603050405020304" pitchFamily="18" charset="0"/>
                  </a:rPr>
                  <a:t>http://pewsocialtrends.org/2011/05/15/is-college-worth-it/ </a:t>
                </a:r>
              </a:p>
              <a:p>
                <a:r>
                  <a:rPr lang="en-US" sz="2000" dirty="0">
                    <a:latin typeface="Calibri" panose="020F0502020204030204" pitchFamily="34" charset="0"/>
                    <a:ea typeface="Times New Roman" panose="02020603050405020304" pitchFamily="18" charset="0"/>
                    <a:cs typeface="Times New Roman" panose="02020603050405020304" pitchFamily="18" charset="0"/>
                  </a:rPr>
                  <a:t>This May 2011 Pew Research survey finds that 57% of the 2142 adult Americans polled think that “the higher education system in the United States fails to provide students good value for the money they and their families spend.” Using the quick formula for MOE, </a:t>
                </a:r>
                <a:r>
                  <a:rPr lang="en-US" sz="2000" b="1" dirty="0">
                    <a:latin typeface="Calibri" panose="020F0502020204030204" pitchFamily="34" charset="0"/>
                    <a:ea typeface="Times New Roman" panose="02020603050405020304" pitchFamily="18" charset="0"/>
                    <a:cs typeface="Times New Roman" panose="02020603050405020304" pitchFamily="18" charset="0"/>
                  </a:rPr>
                  <a:t>compute and interpret</a:t>
                </a:r>
                <a:r>
                  <a:rPr lang="en-US" sz="2000" dirty="0">
                    <a:latin typeface="Calibri" panose="020F0502020204030204" pitchFamily="34" charset="0"/>
                    <a:ea typeface="Times New Roman" panose="02020603050405020304" pitchFamily="18" charset="0"/>
                    <a:cs typeface="Times New Roman" panose="02020603050405020304" pitchFamily="18" charset="0"/>
                  </a:rPr>
                  <a:t> a 95% confidence interval for </a:t>
                </a:r>
                <a:r>
                  <a:rPr lang="en-US" sz="2000" i="1" dirty="0">
                    <a:latin typeface="Calibri" panose="020F0502020204030204" pitchFamily="34" charset="0"/>
                    <a:ea typeface="Times New Roman" panose="02020603050405020304" pitchFamily="18" charset="0"/>
                    <a:cs typeface="Times New Roman" panose="02020603050405020304" pitchFamily="18" charset="0"/>
                  </a:rPr>
                  <a:t>p</a:t>
                </a:r>
                <a:r>
                  <a:rPr lang="en-US" sz="2000" dirty="0">
                    <a:latin typeface="Calibri" panose="020F0502020204030204" pitchFamily="34" charset="0"/>
                    <a:ea typeface="Times New Roman" panose="02020603050405020304" pitchFamily="18" charset="0"/>
                    <a:cs typeface="Times New Roman" panose="02020603050405020304" pitchFamily="18" charset="0"/>
                  </a:rPr>
                  <a:t>.</a:t>
                </a:r>
              </a:p>
              <a:p>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14:m>
                  <m:oMath xmlns:m="http://schemas.openxmlformats.org/officeDocument/2006/math">
                    <m:acc>
                      <m:accPr>
                        <m:chr m:val="̂"/>
                        <m:ctrlPr>
                          <a:rPr lang="en-US" sz="2000" b="1" i="1" smtClean="0">
                            <a:solidFill>
                              <a:srgbClr val="8B0000"/>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000" b="1" i="1">
                            <a:solidFill>
                              <a:srgbClr val="8B0000"/>
                            </a:solidFill>
                            <a:latin typeface="Cambria Math" panose="02040503050406030204" pitchFamily="18" charset="0"/>
                            <a:ea typeface="Times New Roman" panose="02020603050405020304" pitchFamily="18" charset="0"/>
                            <a:cs typeface="Times New Roman" panose="02020603050405020304" pitchFamily="18" charset="0"/>
                          </a:rPr>
                          <m:t>𝒑</m:t>
                        </m:r>
                      </m:e>
                    </m:acc>
                  </m:oMath>
                </a14:m>
                <a:r>
                  <a:rPr lang="en-US" sz="2000" b="1" dirty="0">
                    <a:solidFill>
                      <a:srgbClr val="8B0000"/>
                    </a:solidFill>
                    <a:latin typeface="Calibri" panose="020F0502020204030204" pitchFamily="34" charset="0"/>
                    <a:ea typeface="Times New Roman" panose="02020603050405020304" pitchFamily="18" charset="0"/>
                    <a:cs typeface="Times New Roman" panose="02020603050405020304" pitchFamily="18" charset="0"/>
                  </a:rPr>
                  <a:t> = 57% with MOE = </a:t>
                </a:r>
                <a14:m>
                  <m:oMath xmlns:m="http://schemas.openxmlformats.org/officeDocument/2006/math">
                    <m:f>
                      <m:fPr>
                        <m:ctrlPr>
                          <a:rPr lang="en-US" sz="2000" b="1" i="1" smtClean="0">
                            <a:solidFill>
                              <a:srgbClr val="8B0000"/>
                            </a:solidFill>
                            <a:latin typeface="Cambria Math" panose="02040503050406030204" pitchFamily="18" charset="0"/>
                            <a:cs typeface="Times New Roman" panose="02020603050405020304" pitchFamily="18" charset="0"/>
                          </a:rPr>
                        </m:ctrlPr>
                      </m:fPr>
                      <m:num>
                        <m:r>
                          <a:rPr lang="en-US" sz="2000" b="1" i="1" smtClean="0">
                            <a:solidFill>
                              <a:srgbClr val="8B0000"/>
                            </a:solidFill>
                            <a:latin typeface="Cambria Math" panose="02040503050406030204" pitchFamily="18" charset="0"/>
                            <a:cs typeface="Times New Roman" panose="02020603050405020304" pitchFamily="18" charset="0"/>
                          </a:rPr>
                          <m:t>𝟏</m:t>
                        </m:r>
                      </m:num>
                      <m:den>
                        <m:rad>
                          <m:radPr>
                            <m:degHide m:val="on"/>
                            <m:ctrlPr>
                              <a:rPr lang="en-US" sz="2000" b="1" i="1" smtClean="0">
                                <a:solidFill>
                                  <a:srgbClr val="8B0000"/>
                                </a:solidFill>
                                <a:latin typeface="Cambria Math" panose="02040503050406030204" pitchFamily="18" charset="0"/>
                                <a:cs typeface="Times New Roman" panose="02020603050405020304" pitchFamily="18" charset="0"/>
                              </a:rPr>
                            </m:ctrlPr>
                          </m:radPr>
                          <m:deg/>
                          <m:e>
                            <m:r>
                              <a:rPr lang="en-US" sz="2000" b="1" i="1" smtClean="0">
                                <a:solidFill>
                                  <a:srgbClr val="8B0000"/>
                                </a:solidFill>
                                <a:latin typeface="Cambria Math" panose="02040503050406030204" pitchFamily="18" charset="0"/>
                                <a:cs typeface="Times New Roman" panose="02020603050405020304" pitchFamily="18" charset="0"/>
                              </a:rPr>
                              <m:t>𝟐𝟏𝟒𝟐</m:t>
                            </m:r>
                          </m:e>
                        </m:rad>
                      </m:den>
                    </m:f>
                    <m:r>
                      <a:rPr lang="en-US" sz="2000" b="1" i="1" smtClean="0">
                        <a:solidFill>
                          <a:srgbClr val="8B0000"/>
                        </a:solidFill>
                        <a:latin typeface="Cambria Math" panose="02040503050406030204" pitchFamily="18" charset="0"/>
                        <a:cs typeface="Times New Roman" panose="02020603050405020304" pitchFamily="18" charset="0"/>
                      </a:rPr>
                      <m:t>=</m:t>
                    </m:r>
                    <m:r>
                      <a:rPr lang="en-US" sz="2000" b="1" i="1" smtClean="0">
                        <a:solidFill>
                          <a:srgbClr val="8B0000"/>
                        </a:solidFill>
                        <a:latin typeface="Cambria Math" panose="02040503050406030204" pitchFamily="18" charset="0"/>
                        <a:cs typeface="Times New Roman" panose="02020603050405020304" pitchFamily="18" charset="0"/>
                      </a:rPr>
                      <m:t>𝟎</m:t>
                    </m:r>
                    <m:r>
                      <a:rPr lang="en-US" sz="2000" b="1" i="1" smtClean="0">
                        <a:solidFill>
                          <a:srgbClr val="8B0000"/>
                        </a:solidFill>
                        <a:latin typeface="Cambria Math" panose="02040503050406030204" pitchFamily="18" charset="0"/>
                        <a:cs typeface="Times New Roman" panose="02020603050405020304" pitchFamily="18" charset="0"/>
                      </a:rPr>
                      <m:t>.</m:t>
                    </m:r>
                    <m:r>
                      <a:rPr lang="en-US" sz="2000" b="1" i="1" smtClean="0">
                        <a:solidFill>
                          <a:srgbClr val="8B0000"/>
                        </a:solidFill>
                        <a:latin typeface="Cambria Math" panose="02040503050406030204" pitchFamily="18" charset="0"/>
                        <a:cs typeface="Times New Roman" panose="02020603050405020304" pitchFamily="18" charset="0"/>
                      </a:rPr>
                      <m:t>𝟎𝟐𝟐</m:t>
                    </m:r>
                    <m:groupChr>
                      <m:groupChrPr>
                        <m:chr m:val="→"/>
                        <m:vertJc m:val="bot"/>
                        <m:ctrlPr>
                          <a:rPr lang="en-US" sz="2000" b="1" i="1" smtClean="0">
                            <a:solidFill>
                              <a:srgbClr val="8B0000"/>
                            </a:solidFill>
                            <a:latin typeface="Cambria Math" panose="02040503050406030204" pitchFamily="18" charset="0"/>
                            <a:cs typeface="Times New Roman" panose="02020603050405020304" pitchFamily="18" charset="0"/>
                          </a:rPr>
                        </m:ctrlPr>
                      </m:groupChrPr>
                      <m:e>
                        <m:r>
                          <m:rPr>
                            <m:nor/>
                          </m:rPr>
                          <a:rPr lang="en-US" sz="2000" b="1" i="0" smtClean="0">
                            <a:solidFill>
                              <a:srgbClr val="8B0000"/>
                            </a:solidFill>
                            <a:latin typeface="Cambria Math" panose="02040503050406030204" pitchFamily="18" charset="0"/>
                            <a:cs typeface="Times New Roman" panose="02020603050405020304" pitchFamily="18" charset="0"/>
                          </a:rPr>
                          <m:t>yields</m:t>
                        </m:r>
                      </m:e>
                    </m:groupChr>
                  </m:oMath>
                </a14:m>
                <a:r>
                  <a:rPr lang="en-US" sz="2000" b="1" dirty="0">
                    <a:solidFill>
                      <a:srgbClr val="8B0000"/>
                    </a:solidFill>
                    <a:latin typeface="Calibri" panose="020F0502020204030204" pitchFamily="34" charset="0"/>
                    <a:ea typeface="Times New Roman" panose="02020603050405020304" pitchFamily="18" charset="0"/>
                    <a:cs typeface="Times New Roman" panose="02020603050405020304" pitchFamily="18" charset="0"/>
                  </a:rPr>
                  <a:t>2.2%</a:t>
                </a:r>
              </a:p>
              <a:p>
                <a:pPr marL="457200">
                  <a:lnSpc>
                    <a:spcPct val="115000"/>
                  </a:lnSpc>
                </a:pPr>
                <a:endParaRPr lang="en-US" sz="2000" b="1" dirty="0">
                  <a:solidFill>
                    <a:srgbClr val="8B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2000" b="1" dirty="0">
                    <a:solidFill>
                      <a:srgbClr val="8B0000"/>
                    </a:solidFill>
                    <a:latin typeface="Calibri" panose="020F0502020204030204" pitchFamily="34" charset="0"/>
                    <a:ea typeface="Times New Roman" panose="02020603050405020304" pitchFamily="18" charset="0"/>
                    <a:cs typeface="Times New Roman" panose="02020603050405020304" pitchFamily="18" charset="0"/>
                  </a:rPr>
                  <a:t>CI is computed using 57% ± 2.2%, </a:t>
                </a:r>
              </a:p>
              <a:p>
                <a:pPr>
                  <a:lnSpc>
                    <a:spcPct val="115000"/>
                  </a:lnSpc>
                </a:pPr>
                <a:r>
                  <a:rPr lang="en-US" sz="2000" b="1" dirty="0">
                    <a:solidFill>
                      <a:srgbClr val="8B0000"/>
                    </a:solidFill>
                    <a:latin typeface="Calibri" panose="020F0502020204030204" pitchFamily="34" charset="0"/>
                    <a:ea typeface="Times New Roman" panose="02020603050405020304" pitchFamily="18" charset="0"/>
                    <a:cs typeface="Times New Roman" panose="02020603050405020304" pitchFamily="18" charset="0"/>
                  </a:rPr>
                  <a:t>so confidence interval is 54.8% &lt; </a:t>
                </a:r>
                <a:r>
                  <a:rPr lang="en-US" sz="2000" b="1" i="1" dirty="0">
                    <a:solidFill>
                      <a:srgbClr val="8B0000"/>
                    </a:solidFill>
                    <a:latin typeface="Calibri" panose="020F0502020204030204" pitchFamily="34" charset="0"/>
                    <a:ea typeface="Times New Roman" panose="02020603050405020304" pitchFamily="18" charset="0"/>
                    <a:cs typeface="Times New Roman" panose="02020603050405020304" pitchFamily="18" charset="0"/>
                  </a:rPr>
                  <a:t>p</a:t>
                </a:r>
                <a:r>
                  <a:rPr lang="en-US" sz="2000" b="1" dirty="0">
                    <a:solidFill>
                      <a:srgbClr val="8B0000"/>
                    </a:solidFill>
                    <a:latin typeface="Calibri" panose="020F0502020204030204" pitchFamily="34" charset="0"/>
                    <a:ea typeface="Times New Roman" panose="02020603050405020304" pitchFamily="18" charset="0"/>
                    <a:cs typeface="Times New Roman" panose="02020603050405020304" pitchFamily="18" charset="0"/>
                  </a:rPr>
                  <a:t> &lt; 59.2%.</a:t>
                </a:r>
              </a:p>
              <a:p>
                <a:pPr>
                  <a:lnSpc>
                    <a:spcPct val="115000"/>
                  </a:lnSpc>
                </a:pPr>
                <a:r>
                  <a:rPr lang="en-US" sz="2000" b="1" dirty="0">
                    <a:solidFill>
                      <a:srgbClr val="8B0000"/>
                    </a:solidFill>
                    <a:latin typeface="Calibri" panose="020F0502020204030204" pitchFamily="34" charset="0"/>
                    <a:ea typeface="Times New Roman" panose="02020603050405020304" pitchFamily="18" charset="0"/>
                    <a:cs typeface="Times New Roman" panose="02020603050405020304" pitchFamily="18" charset="0"/>
                  </a:rPr>
                  <a:t>We are 95% confident that between 54.8 and 59.2% of all adult Americans think the higher education system in the United States fails to provide students good value for the money they and their families spend. </a:t>
                </a:r>
              </a:p>
              <a:p>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6" name="Rectangle 3"/>
              <p:cNvSpPr txBox="1">
                <a:spLocks noRot="1" noChangeAspect="1" noMove="1" noResize="1" noEditPoints="1" noAdjustHandles="1" noChangeArrowheads="1" noChangeShapeType="1" noTextEdit="1"/>
              </p:cNvSpPr>
              <p:nvPr/>
            </p:nvSpPr>
            <p:spPr>
              <a:xfrm>
                <a:off x="301752" y="1463040"/>
                <a:ext cx="8759952" cy="4953000"/>
              </a:xfrm>
              <a:prstGeom prst="rect">
                <a:avLst/>
              </a:prstGeom>
              <a:blipFill>
                <a:blip r:embed="rId3"/>
                <a:stretch>
                  <a:fillRect l="-765" t="-615" r="-278"/>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 calcmode="lin" valueType="num">
                                      <p:cBhvr additive="base">
                                        <p:cTn id="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 calcmode="lin" valueType="num">
                                      <p:cBhvr additive="base">
                                        <p:cTn id="2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Population Size Doesn’t Matter</a:t>
            </a:r>
            <a:br>
              <a:rPr lang="en-US" sz="3600" b="1" dirty="0">
                <a:solidFill>
                  <a:schemeClr val="accent1"/>
                </a:solidFill>
              </a:rPr>
            </a:br>
            <a:endParaRPr lang="en-US" sz="3600" dirty="0"/>
          </a:p>
        </p:txBody>
      </p:sp>
      <p:sp>
        <p:nvSpPr>
          <p:cNvPr id="5" name="Rectangle 3"/>
          <p:cNvSpPr txBox="1">
            <a:spLocks noChangeArrowheads="1"/>
          </p:cNvSpPr>
          <p:nvPr/>
        </p:nvSpPr>
        <p:spPr>
          <a:xfrm>
            <a:off x="301752" y="1463040"/>
            <a:ext cx="8759952" cy="4495800"/>
          </a:xfrm>
          <a:prstGeom prst="rect">
            <a:avLst/>
          </a:prstGeom>
        </p:spPr>
        <p:txBody>
          <a:bodyPr/>
          <a:lstStyle/>
          <a:p>
            <a:pPr marR="0" lvl="0" indent="-342900" algn="l" defTabSz="914400" rtl="0" eaLnBrk="1" fontAlgn="auto" latinLnBrk="0" hangingPunct="1">
              <a:lnSpc>
                <a:spcPct val="100000"/>
              </a:lnSpc>
              <a:spcAft>
                <a:spcPts val="0"/>
              </a:spcAft>
              <a:buClrTx/>
              <a:buSzTx/>
              <a:tabLst/>
              <a:defRPr/>
            </a:pPr>
            <a:r>
              <a:rPr kumimoji="0" lang="en-US" sz="2400" b="0" i="0" u="none" strike="noStrike" kern="1200" cap="none" spc="0" normalizeH="0" baseline="0" noProof="0" dirty="0">
                <a:ln>
                  <a:noFill/>
                </a:ln>
                <a:solidFill>
                  <a:schemeClr val="tx1"/>
                </a:solidFill>
                <a:effectLst/>
                <a:uLnTx/>
                <a:uFillTx/>
                <a:latin typeface="+mj-lt"/>
              </a:rPr>
              <a:t>The variability of a statistic from an SRS does not depend on the size of the population as long as the population is at least 100 times larger than the sample.</a:t>
            </a:r>
          </a:p>
          <a:p>
            <a:pPr marR="0" lvl="0" indent="-342900" algn="l" defTabSz="914400" rtl="0" eaLnBrk="1" fontAlgn="auto" latinLnBrk="0" hangingPunct="1">
              <a:lnSpc>
                <a:spcPct val="100000"/>
              </a:lnSpc>
              <a:spcBef>
                <a:spcPts val="1200"/>
              </a:spcBef>
              <a:spcAft>
                <a:spcPts val="0"/>
              </a:spcAft>
              <a:buClrTx/>
              <a:buSzTx/>
              <a:tabLst/>
              <a:defRPr/>
            </a:pPr>
            <a:r>
              <a:rPr kumimoji="0" lang="en-US" sz="2400" b="0" i="0" u="none" strike="noStrike" kern="1200" cap="none" spc="0" normalizeH="0" baseline="0" noProof="0" dirty="0">
                <a:ln>
                  <a:noFill/>
                </a:ln>
                <a:solidFill>
                  <a:schemeClr val="tx1"/>
                </a:solidFill>
                <a:effectLst/>
                <a:uLnTx/>
                <a:uFillTx/>
                <a:latin typeface="+mj-lt"/>
              </a:rPr>
              <a:t>Suppose we take a sample of size 2527 from a population of 300,000. Then we take a sample of 2527 from a population of 1,000,000. Which</a:t>
            </a:r>
            <a:r>
              <a:rPr kumimoji="0" lang="en-US" sz="2400" b="0" i="0" u="none" strike="noStrike" kern="1200" cap="none" spc="0" normalizeH="0" noProof="0" dirty="0">
                <a:ln>
                  <a:noFill/>
                </a:ln>
                <a:solidFill>
                  <a:schemeClr val="tx1"/>
                </a:solidFill>
                <a:effectLst/>
                <a:uLnTx/>
                <a:uFillTx/>
                <a:latin typeface="+mj-lt"/>
              </a:rPr>
              <a:t> </a:t>
            </a:r>
            <a:r>
              <a:rPr kumimoji="0" lang="en-US" sz="2400" b="0" i="0" u="none" strike="noStrike" kern="1200" cap="none" spc="0" normalizeH="0" baseline="0" noProof="0" dirty="0">
                <a:ln>
                  <a:noFill/>
                </a:ln>
                <a:solidFill>
                  <a:schemeClr val="tx1"/>
                </a:solidFill>
                <a:effectLst/>
                <a:uLnTx/>
                <a:uFillTx/>
                <a:latin typeface="+mj-lt"/>
              </a:rPr>
              <a:t>sample statistic has more variability?</a:t>
            </a:r>
          </a:p>
          <a:p>
            <a:pPr marR="0" lvl="0" indent="-342900" algn="l" defTabSz="914400" rtl="0" eaLnBrk="1" fontAlgn="auto" latinLnBrk="0" hangingPunct="1">
              <a:lnSpc>
                <a:spcPct val="100000"/>
              </a:lnSpc>
              <a:spcBef>
                <a:spcPts val="1200"/>
              </a:spcBef>
              <a:spcAft>
                <a:spcPts val="0"/>
              </a:spcAft>
              <a:buClrTx/>
              <a:buSzTx/>
              <a:tabLst/>
              <a:defRPr/>
            </a:pPr>
            <a:r>
              <a:rPr lang="en-US" sz="2400" b="1" dirty="0">
                <a:solidFill>
                  <a:srgbClr val="8B0000"/>
                </a:solidFill>
                <a:latin typeface="+mj-lt"/>
              </a:rPr>
              <a:t>Neither. The sample sizes are the same.  Population size does not affect the variability of the statistic.</a:t>
            </a:r>
            <a:endParaRPr kumimoji="0" lang="en-US" sz="2400" b="1" i="0" u="none" strike="noStrike" kern="1200" cap="none" spc="0" normalizeH="0" baseline="0" noProof="0" dirty="0">
              <a:ln>
                <a:noFill/>
              </a:ln>
              <a:solidFill>
                <a:srgbClr val="8B0000"/>
              </a:solidFill>
              <a:effectLst/>
              <a:uLnTx/>
              <a:uFillTx/>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Statistics in Summary 1</a:t>
            </a:r>
            <a:br>
              <a:rPr lang="en-US" sz="3600" b="1" dirty="0">
                <a:solidFill>
                  <a:schemeClr val="accent1"/>
                </a:solidFill>
              </a:rPr>
            </a:br>
            <a:endParaRPr lang="en-US" sz="3600" dirty="0"/>
          </a:p>
        </p:txBody>
      </p:sp>
      <p:sp>
        <p:nvSpPr>
          <p:cNvPr id="5" name="Rectangle 3"/>
          <p:cNvSpPr txBox="1">
            <a:spLocks noChangeArrowheads="1"/>
          </p:cNvSpPr>
          <p:nvPr/>
        </p:nvSpPr>
        <p:spPr>
          <a:xfrm>
            <a:off x="301752" y="1280160"/>
            <a:ext cx="8653882" cy="4495800"/>
          </a:xfrm>
          <a:prstGeom prst="rect">
            <a:avLst/>
          </a:prstGeom>
        </p:spPr>
        <p:txBody>
          <a:bodyPr/>
          <a:lstStyle/>
          <a:p>
            <a:pPr marL="342900" lvl="0" indent="-342900">
              <a:defRPr/>
            </a:pPr>
            <a:r>
              <a:rPr lang="en-US" sz="2800" dirty="0">
                <a:latin typeface="+mj-lt"/>
              </a:rPr>
              <a:t>The purpose of sampling is to use a sample to gain </a:t>
            </a:r>
          </a:p>
          <a:p>
            <a:pPr marL="342900" lvl="0" indent="-342900">
              <a:defRPr/>
            </a:pPr>
            <a:r>
              <a:rPr lang="en-US" sz="2800" dirty="0">
                <a:latin typeface="+mj-lt"/>
              </a:rPr>
              <a:t>information about a population. We often use a </a:t>
            </a:r>
          </a:p>
          <a:p>
            <a:pPr marL="342900" lvl="0" indent="-342900">
              <a:defRPr/>
            </a:pPr>
            <a:r>
              <a:rPr lang="en-US" sz="2800" dirty="0">
                <a:latin typeface="+mj-lt"/>
              </a:rPr>
              <a:t>sample </a:t>
            </a:r>
            <a:r>
              <a:rPr lang="en-US" sz="2800" b="1" dirty="0">
                <a:solidFill>
                  <a:srgbClr val="8B0000"/>
                </a:solidFill>
                <a:latin typeface="+mj-lt"/>
              </a:rPr>
              <a:t>statistic</a:t>
            </a:r>
            <a:r>
              <a:rPr lang="en-US" sz="2800" dirty="0">
                <a:latin typeface="+mj-lt"/>
              </a:rPr>
              <a:t> to estimate the value of a population </a:t>
            </a:r>
          </a:p>
          <a:p>
            <a:pPr marL="342900" lvl="0" indent="-342900">
              <a:defRPr/>
            </a:pPr>
            <a:r>
              <a:rPr lang="en-US" sz="2800" b="1" dirty="0">
                <a:solidFill>
                  <a:srgbClr val="8B0000"/>
                </a:solidFill>
                <a:latin typeface="+mj-lt"/>
              </a:rPr>
              <a:t>parameter</a:t>
            </a:r>
            <a:r>
              <a:rPr lang="en-US" sz="2800" dirty="0">
                <a:latin typeface="+mj-lt"/>
              </a:rPr>
              <a:t>.</a:t>
            </a:r>
          </a:p>
          <a:p>
            <a:pPr lvl="0" indent="-342900">
              <a:spcBef>
                <a:spcPts val="1200"/>
              </a:spcBef>
              <a:defRPr/>
            </a:pPr>
            <a:r>
              <a:rPr lang="en-US" sz="2800" dirty="0">
                <a:latin typeface="+mj-lt"/>
              </a:rPr>
              <a:t>One big idea: To describe how trustworthy a sample is, ask, “What would happen if we took a large number of samples from the same population?” If almost all samples would give a result close to the truth, we can trust our one sample even though we can’t be certain that it is close to the truth.</a:t>
            </a:r>
            <a:endParaRPr kumimoji="0" lang="en-US" sz="2800" b="1" i="0" u="none" strike="noStrike" kern="1200" cap="none" spc="0" normalizeH="0" baseline="0" noProof="0" dirty="0">
              <a:ln>
                <a:noFill/>
              </a:ln>
              <a:solidFill>
                <a:srgbClr val="8B0000"/>
              </a:solidFill>
              <a:effectLst/>
              <a:uLnTx/>
              <a:uFillTx/>
              <a:latin typeface="+mj-lt"/>
            </a:endParaRPr>
          </a:p>
        </p:txBody>
      </p:sp>
    </p:spTree>
    <p:extLst>
      <p:ext uri="{BB962C8B-B14F-4D97-AF65-F5344CB8AC3E}">
        <p14:creationId xmlns:p14="http://schemas.microsoft.com/office/powerpoint/2010/main" val="381343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Statistics in Summary 2</a:t>
            </a:r>
            <a:br>
              <a:rPr lang="en-US" sz="3600" b="1" dirty="0">
                <a:solidFill>
                  <a:schemeClr val="accent1"/>
                </a:solidFill>
              </a:rPr>
            </a:br>
            <a:endParaRPr lang="en-US" sz="3600" dirty="0"/>
          </a:p>
        </p:txBody>
      </p:sp>
      <p:sp>
        <p:nvSpPr>
          <p:cNvPr id="5" name="Rectangle 3"/>
          <p:cNvSpPr txBox="1">
            <a:spLocks noChangeArrowheads="1"/>
          </p:cNvSpPr>
          <p:nvPr/>
        </p:nvSpPr>
        <p:spPr>
          <a:xfrm>
            <a:off x="301752" y="1280160"/>
            <a:ext cx="8653882" cy="4495800"/>
          </a:xfrm>
          <a:prstGeom prst="rect">
            <a:avLst/>
          </a:prstGeom>
        </p:spPr>
        <p:txBody>
          <a:bodyPr/>
          <a:lstStyle/>
          <a:p>
            <a:pPr lvl="0" indent="-342900">
              <a:spcBef>
                <a:spcPct val="20000"/>
              </a:spcBef>
              <a:defRPr/>
            </a:pPr>
            <a:r>
              <a:rPr lang="en-US" sz="2800" dirty="0">
                <a:latin typeface="+mj-lt"/>
              </a:rPr>
              <a:t>In planning a sample survey, first aim for small </a:t>
            </a:r>
            <a:r>
              <a:rPr lang="en-US" sz="2800" b="1" dirty="0">
                <a:solidFill>
                  <a:srgbClr val="8B0000"/>
                </a:solidFill>
                <a:latin typeface="+mj-lt"/>
              </a:rPr>
              <a:t>bias</a:t>
            </a:r>
            <a:r>
              <a:rPr lang="en-US" sz="2800" dirty="0">
                <a:latin typeface="+mj-lt"/>
              </a:rPr>
              <a:t> by using random sampling and avoiding bad sampling methods such as voluntary response. Next, choose a large enough random sample to reduce the </a:t>
            </a:r>
            <a:r>
              <a:rPr lang="en-US" sz="2800" b="1" dirty="0">
                <a:solidFill>
                  <a:srgbClr val="8B0000"/>
                </a:solidFill>
                <a:latin typeface="+mj-lt"/>
              </a:rPr>
              <a:t>variability</a:t>
            </a:r>
            <a:r>
              <a:rPr lang="en-US" sz="2800" dirty="0">
                <a:latin typeface="+mj-lt"/>
              </a:rPr>
              <a:t> of the result. Using a large random sample guarantees that almost all samples will give accurate results.</a:t>
            </a:r>
          </a:p>
        </p:txBody>
      </p:sp>
    </p:spTree>
    <p:extLst>
      <p:ext uri="{BB962C8B-B14F-4D97-AF65-F5344CB8AC3E}">
        <p14:creationId xmlns:p14="http://schemas.microsoft.com/office/powerpoint/2010/main" val="282130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Case Study: </a:t>
            </a:r>
            <a:br>
              <a:rPr lang="en-US" sz="3600" b="1" dirty="0">
                <a:solidFill>
                  <a:schemeClr val="accent1"/>
                </a:solidFill>
              </a:rPr>
            </a:br>
            <a:r>
              <a:rPr lang="en-US" sz="3600" b="1" dirty="0">
                <a:solidFill>
                  <a:schemeClr val="accent1"/>
                </a:solidFill>
              </a:rPr>
              <a:t>What Do Samples Tell Us? 2</a:t>
            </a:r>
            <a:endParaRPr lang="en-US" sz="3600" dirty="0"/>
          </a:p>
        </p:txBody>
      </p:sp>
      <p:sp>
        <p:nvSpPr>
          <p:cNvPr id="8" name="Rectangle 3"/>
          <p:cNvSpPr txBox="1">
            <a:spLocks noChangeArrowheads="1"/>
          </p:cNvSpPr>
          <p:nvPr/>
        </p:nvSpPr>
        <p:spPr>
          <a:xfrm>
            <a:off x="301752" y="1828800"/>
            <a:ext cx="8534400" cy="2453640"/>
          </a:xfrm>
          <a:prstGeom prst="rect">
            <a:avLst/>
          </a:prstGeom>
        </p:spPr>
        <p:txBody>
          <a:bodyPr/>
          <a:lstStyle/>
          <a:p>
            <a:pPr lvl="0">
              <a:spcBef>
                <a:spcPct val="20000"/>
              </a:spcBef>
              <a:defRPr/>
            </a:pPr>
            <a:r>
              <a:rPr lang="en-US" sz="2800" dirty="0">
                <a:latin typeface="+mj-lt"/>
              </a:rPr>
              <a:t>The CDC also reported that the “United States experienced a record number of measles cases during 2014, with 668 cases from 27 states reported to CDC’s National Center for Immunization and Respiratory Diseases (NCIRD).” </a:t>
            </a:r>
            <a:endParaRPr kumimoji="0" lang="en-US" sz="2800" b="0" i="0" u="none" strike="noStrike" kern="1200" cap="none" spc="0" normalizeH="0" baseline="0" noProof="0" dirty="0">
              <a:ln>
                <a:noFill/>
              </a:ln>
              <a:solidFill>
                <a:schemeClr val="tx1"/>
              </a:solidFill>
              <a:effectLst/>
              <a:uLnTx/>
              <a:uFillTx/>
              <a:latin typeface="+mj-lt"/>
            </a:endParaRPr>
          </a:p>
        </p:txBody>
      </p:sp>
    </p:spTree>
    <p:extLst>
      <p:ext uri="{BB962C8B-B14F-4D97-AF65-F5344CB8AC3E}">
        <p14:creationId xmlns:p14="http://schemas.microsoft.com/office/powerpoint/2010/main" val="50554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Statistics in Summary 3</a:t>
            </a:r>
            <a:br>
              <a:rPr lang="en-US" sz="3600" b="1" dirty="0">
                <a:solidFill>
                  <a:schemeClr val="accent1"/>
                </a:solidFill>
              </a:rPr>
            </a:br>
            <a:endParaRPr lang="en-US" sz="3600" dirty="0"/>
          </a:p>
        </p:txBody>
      </p:sp>
      <p:sp>
        <p:nvSpPr>
          <p:cNvPr id="5" name="Rectangle 3"/>
          <p:cNvSpPr txBox="1">
            <a:spLocks noChangeArrowheads="1"/>
          </p:cNvSpPr>
          <p:nvPr/>
        </p:nvSpPr>
        <p:spPr>
          <a:xfrm>
            <a:off x="301752" y="1280160"/>
            <a:ext cx="8653882" cy="4495800"/>
          </a:xfrm>
          <a:prstGeom prst="rect">
            <a:avLst/>
          </a:prstGeom>
        </p:spPr>
        <p:txBody>
          <a:bodyPr/>
          <a:lstStyle/>
          <a:p>
            <a:pPr lvl="0" indent="-342900">
              <a:spcBef>
                <a:spcPct val="20000"/>
              </a:spcBef>
              <a:defRPr/>
            </a:pPr>
            <a:r>
              <a:rPr lang="en-US" sz="2800" dirty="0">
                <a:latin typeface="+mj-lt"/>
              </a:rPr>
              <a:t>To say how accurate our conclusions about the population are, make a </a:t>
            </a:r>
            <a:r>
              <a:rPr lang="en-US" sz="2800" b="1" dirty="0">
                <a:solidFill>
                  <a:srgbClr val="8B0000"/>
                </a:solidFill>
                <a:latin typeface="+mj-lt"/>
              </a:rPr>
              <a:t>confidence statement</a:t>
            </a:r>
            <a:r>
              <a:rPr lang="en-US" sz="2800" dirty="0">
                <a:latin typeface="+mj-lt"/>
              </a:rPr>
              <a:t>. News reports often mention only the margin of error. Most often this </a:t>
            </a:r>
            <a:r>
              <a:rPr lang="en-US" sz="2800" b="1" dirty="0">
                <a:solidFill>
                  <a:srgbClr val="8B0000"/>
                </a:solidFill>
                <a:latin typeface="+mj-lt"/>
              </a:rPr>
              <a:t>margin of error</a:t>
            </a:r>
            <a:r>
              <a:rPr lang="en-US" sz="2800" dirty="0">
                <a:latin typeface="+mj-lt"/>
              </a:rPr>
              <a:t> is for </a:t>
            </a:r>
            <a:r>
              <a:rPr lang="en-US" sz="2800" b="1" dirty="0">
                <a:solidFill>
                  <a:srgbClr val="8B0000"/>
                </a:solidFill>
                <a:latin typeface="+mj-lt"/>
              </a:rPr>
              <a:t>95% confidence</a:t>
            </a:r>
            <a:r>
              <a:rPr lang="en-US" sz="2800" dirty="0">
                <a:latin typeface="+mj-lt"/>
              </a:rPr>
              <a:t>. That is, if we chose many samples, the truth about the population would be within the margin of error 95% of the time.</a:t>
            </a:r>
          </a:p>
        </p:txBody>
      </p:sp>
    </p:spTree>
    <p:extLst>
      <p:ext uri="{BB962C8B-B14F-4D97-AF65-F5344CB8AC3E}">
        <p14:creationId xmlns:p14="http://schemas.microsoft.com/office/powerpoint/2010/main" val="57773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Statistics in Summary 4</a:t>
            </a:r>
            <a:br>
              <a:rPr lang="en-US" sz="3600" b="1" dirty="0">
                <a:solidFill>
                  <a:schemeClr val="accent1"/>
                </a:solidFill>
              </a:rPr>
            </a:br>
            <a:endParaRPr lang="en-US" sz="3600" dirty="0"/>
          </a:p>
        </p:txBody>
      </p:sp>
      <p:sp>
        <p:nvSpPr>
          <p:cNvPr id="5" name="Rectangle 3"/>
          <p:cNvSpPr txBox="1">
            <a:spLocks noChangeArrowheads="1"/>
          </p:cNvSpPr>
          <p:nvPr/>
        </p:nvSpPr>
        <p:spPr>
          <a:xfrm>
            <a:off x="301752" y="1280160"/>
            <a:ext cx="8653882" cy="4495800"/>
          </a:xfrm>
          <a:prstGeom prst="rect">
            <a:avLst/>
          </a:prstGeom>
        </p:spPr>
        <p:txBody>
          <a:bodyPr/>
          <a:lstStyle/>
          <a:p>
            <a:pPr lvl="0" indent="-342900">
              <a:spcBef>
                <a:spcPct val="20000"/>
              </a:spcBef>
              <a:defRPr/>
            </a:pPr>
            <a:r>
              <a:rPr lang="en-US" sz="2800" dirty="0">
                <a:latin typeface="+mj-lt"/>
              </a:rPr>
              <a:t>We can roughly approximate the margin of error for 95% confidence based on a simple random sample of size </a:t>
            </a:r>
            <a:r>
              <a:rPr lang="en-US" sz="2800" i="1" dirty="0">
                <a:latin typeface="+mj-lt"/>
              </a:rPr>
              <a:t>n</a:t>
            </a:r>
            <a:r>
              <a:rPr lang="en-US" sz="2800" dirty="0">
                <a:latin typeface="+mj-lt"/>
              </a:rPr>
              <a:t> by the formula 1/√n. As this formula suggests, only the size of the sample, not the size of the population, matters. This is true as long as the population is much larger (at least 20 times larger) than the sample.</a:t>
            </a:r>
          </a:p>
        </p:txBody>
      </p:sp>
    </p:spTree>
    <p:extLst>
      <p:ext uri="{BB962C8B-B14F-4D97-AF65-F5344CB8AC3E}">
        <p14:creationId xmlns:p14="http://schemas.microsoft.com/office/powerpoint/2010/main" val="230563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Case Study:</a:t>
            </a:r>
            <a:br>
              <a:rPr lang="en-US" sz="3600" b="1" dirty="0">
                <a:solidFill>
                  <a:schemeClr val="accent1"/>
                </a:solidFill>
              </a:rPr>
            </a:br>
            <a:r>
              <a:rPr lang="en-US" sz="3600" b="1" dirty="0">
                <a:solidFill>
                  <a:schemeClr val="accent1"/>
                </a:solidFill>
              </a:rPr>
              <a:t>What Do Samples Tell Us? 3</a:t>
            </a:r>
            <a:endParaRPr lang="en-US" sz="3600" dirty="0"/>
          </a:p>
        </p:txBody>
      </p:sp>
      <p:sp>
        <p:nvSpPr>
          <p:cNvPr id="8" name="Rectangle 3"/>
          <p:cNvSpPr txBox="1">
            <a:spLocks noChangeArrowheads="1"/>
          </p:cNvSpPr>
          <p:nvPr/>
        </p:nvSpPr>
        <p:spPr>
          <a:xfrm>
            <a:off x="301752" y="1828800"/>
            <a:ext cx="8763000" cy="4011168"/>
          </a:xfrm>
          <a:prstGeom prst="rect">
            <a:avLst/>
          </a:prstGeom>
        </p:spPr>
        <p:txBody>
          <a:bodyPr/>
          <a:lstStyle/>
          <a:p>
            <a:pPr lvl="0">
              <a:spcBef>
                <a:spcPct val="20000"/>
              </a:spcBef>
              <a:defRPr/>
            </a:pPr>
            <a:r>
              <a:rPr lang="en-US" sz="2800" dirty="0">
                <a:latin typeface="+mj-lt"/>
              </a:rPr>
              <a:t>This is the greatest number of cases since measles elimination was documented in the United States in 2000. </a:t>
            </a:r>
          </a:p>
          <a:p>
            <a:pPr lvl="0">
              <a:spcBef>
                <a:spcPts val="1200"/>
              </a:spcBef>
              <a:defRPr/>
            </a:pPr>
            <a:r>
              <a:rPr lang="en-US" sz="2800" dirty="0">
                <a:latin typeface="+mj-lt"/>
              </a:rPr>
              <a:t>According to the same report by the CDC, “the majority of people who got measles were unvaccinated.” </a:t>
            </a:r>
          </a:p>
          <a:p>
            <a:pPr lvl="0">
              <a:spcBef>
                <a:spcPts val="1200"/>
              </a:spcBef>
              <a:defRPr/>
            </a:pPr>
            <a:r>
              <a:rPr lang="en-US" sz="2800" dirty="0">
                <a:latin typeface="+mj-lt"/>
              </a:rPr>
              <a:t>Vaccinating children against diseases like measles is controversial.</a:t>
            </a:r>
          </a:p>
        </p:txBody>
      </p:sp>
    </p:spTree>
    <p:extLst>
      <p:ext uri="{BB962C8B-B14F-4D97-AF65-F5344CB8AC3E}">
        <p14:creationId xmlns:p14="http://schemas.microsoft.com/office/powerpoint/2010/main" val="392390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Case Study:</a:t>
            </a:r>
            <a:br>
              <a:rPr lang="en-US" sz="3600" b="1" dirty="0">
                <a:solidFill>
                  <a:schemeClr val="accent1"/>
                </a:solidFill>
              </a:rPr>
            </a:br>
            <a:r>
              <a:rPr lang="en-US" sz="3600" b="1" dirty="0">
                <a:solidFill>
                  <a:schemeClr val="accent1"/>
                </a:solidFill>
              </a:rPr>
              <a:t>What Do Samples Tell Us? 4</a:t>
            </a:r>
            <a:endParaRPr lang="en-US" sz="3600" dirty="0"/>
          </a:p>
        </p:txBody>
      </p:sp>
      <p:sp>
        <p:nvSpPr>
          <p:cNvPr id="8" name="Rectangle 3"/>
          <p:cNvSpPr txBox="1">
            <a:spLocks noChangeArrowheads="1"/>
          </p:cNvSpPr>
          <p:nvPr/>
        </p:nvSpPr>
        <p:spPr>
          <a:xfrm>
            <a:off x="301752" y="1737360"/>
            <a:ext cx="8763000" cy="4468368"/>
          </a:xfrm>
          <a:prstGeom prst="rect">
            <a:avLst/>
          </a:prstGeom>
        </p:spPr>
        <p:txBody>
          <a:bodyPr/>
          <a:lstStyle/>
          <a:p>
            <a:pPr lvl="0">
              <a:spcBef>
                <a:spcPct val="20000"/>
              </a:spcBef>
              <a:defRPr/>
            </a:pPr>
            <a:r>
              <a:rPr lang="en-US" sz="2800" dirty="0">
                <a:latin typeface="+mj-lt"/>
              </a:rPr>
              <a:t>A Gallup Poll conducted February 28–March 1, 2015, asked the following question:</a:t>
            </a:r>
          </a:p>
          <a:p>
            <a:pPr lvl="0">
              <a:spcBef>
                <a:spcPts val="1200"/>
              </a:spcBef>
              <a:defRPr/>
            </a:pPr>
            <a:r>
              <a:rPr lang="en-US" sz="2800" dirty="0">
                <a:latin typeface="+mj-lt"/>
              </a:rPr>
              <a:t>“How important is it that parents get their children vaccinated—extremely important, very important, somewhat important, or not at all important?” </a:t>
            </a:r>
          </a:p>
          <a:p>
            <a:pPr lvl="0">
              <a:spcBef>
                <a:spcPts val="1200"/>
              </a:spcBef>
              <a:defRPr/>
            </a:pPr>
            <a:r>
              <a:rPr lang="en-US" sz="2800" dirty="0">
                <a:latin typeface="+mj-lt"/>
              </a:rPr>
              <a:t>They found that 54% of respondents said, “extremely important” (down from 64% who responded to a similar Gallup Poll in 2001). </a:t>
            </a:r>
          </a:p>
          <a:p>
            <a:pPr lvl="0">
              <a:spcBef>
                <a:spcPts val="1200"/>
              </a:spcBef>
              <a:defRPr/>
            </a:pPr>
            <a:r>
              <a:rPr lang="en-US" sz="2800" dirty="0">
                <a:latin typeface="+mj-lt"/>
              </a:rPr>
              <a:t>Can we trust this conclusion?</a:t>
            </a:r>
          </a:p>
        </p:txBody>
      </p:sp>
    </p:spTree>
    <p:extLst>
      <p:ext uri="{BB962C8B-B14F-4D97-AF65-F5344CB8AC3E}">
        <p14:creationId xmlns:p14="http://schemas.microsoft.com/office/powerpoint/2010/main" val="417156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Case Study:</a:t>
            </a:r>
            <a:br>
              <a:rPr lang="en-US" sz="3600" b="1" dirty="0">
                <a:solidFill>
                  <a:schemeClr val="accent1"/>
                </a:solidFill>
              </a:rPr>
            </a:br>
            <a:r>
              <a:rPr lang="en-US" sz="3600" b="1" dirty="0">
                <a:solidFill>
                  <a:schemeClr val="accent1"/>
                </a:solidFill>
              </a:rPr>
              <a:t>What Do Samples Tell Us? 5</a:t>
            </a:r>
            <a:endParaRPr lang="en-US" sz="3600" dirty="0"/>
          </a:p>
        </p:txBody>
      </p:sp>
      <p:sp>
        <p:nvSpPr>
          <p:cNvPr id="8" name="Rectangle 3"/>
          <p:cNvSpPr txBox="1">
            <a:spLocks noChangeArrowheads="1"/>
          </p:cNvSpPr>
          <p:nvPr/>
        </p:nvSpPr>
        <p:spPr>
          <a:xfrm>
            <a:off x="301752" y="1554480"/>
            <a:ext cx="8759952" cy="4910138"/>
          </a:xfrm>
          <a:prstGeom prst="rect">
            <a:avLst/>
          </a:prstGeom>
        </p:spPr>
        <p:txBody>
          <a:bodyPr/>
          <a:lstStyle/>
          <a:p>
            <a:pPr lvl="0">
              <a:spcBef>
                <a:spcPct val="20000"/>
              </a:spcBef>
              <a:defRPr/>
            </a:pPr>
            <a:r>
              <a:rPr lang="en-US" sz="2800" dirty="0">
                <a:latin typeface="+mj-lt"/>
              </a:rPr>
              <a:t>Reading further, we find that Gallup talked with 1015 randomly selected adults to reach these conclusions. </a:t>
            </a:r>
          </a:p>
          <a:p>
            <a:pPr lvl="0">
              <a:spcBef>
                <a:spcPts val="1200"/>
              </a:spcBef>
              <a:defRPr/>
            </a:pPr>
            <a:r>
              <a:rPr lang="en-US" sz="2800" dirty="0">
                <a:latin typeface="+mj-lt"/>
              </a:rPr>
              <a:t>The U.S. Census Bureau said that there were about 258 million adults in the United States in 2013.  </a:t>
            </a:r>
          </a:p>
          <a:p>
            <a:pPr lvl="0">
              <a:spcBef>
                <a:spcPts val="1200"/>
              </a:spcBef>
              <a:defRPr/>
            </a:pPr>
            <a:r>
              <a:rPr lang="en-US" sz="2800" dirty="0">
                <a:latin typeface="+mj-lt"/>
              </a:rPr>
              <a:t>How can 1015 people tell us about the opinions of 258 million people? </a:t>
            </a:r>
          </a:p>
          <a:p>
            <a:pPr lvl="0">
              <a:spcBef>
                <a:spcPts val="1200"/>
              </a:spcBef>
              <a:defRPr/>
            </a:pPr>
            <a:r>
              <a:rPr lang="en-US" sz="2800" dirty="0">
                <a:latin typeface="+mj-lt"/>
              </a:rPr>
              <a:t>Is the 54% who feel that it is extremely important, in fact, the majority of Americans who feel this way? By the end of this chapter, you will learn the answers to these questions.</a:t>
            </a:r>
          </a:p>
        </p:txBody>
      </p:sp>
    </p:spTree>
    <p:extLst>
      <p:ext uri="{BB962C8B-B14F-4D97-AF65-F5344CB8AC3E}">
        <p14:creationId xmlns:p14="http://schemas.microsoft.com/office/powerpoint/2010/main" val="280044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Parameters and Statistics</a:t>
            </a:r>
            <a:br>
              <a:rPr lang="en-US" sz="3600" b="1" dirty="0">
                <a:solidFill>
                  <a:schemeClr val="accent1"/>
                </a:solidFill>
              </a:rPr>
            </a:br>
            <a:endParaRPr lang="en-US" sz="3600" dirty="0"/>
          </a:p>
        </p:txBody>
      </p:sp>
      <p:sp>
        <p:nvSpPr>
          <p:cNvPr id="8" name="Rectangle 3"/>
          <p:cNvSpPr txBox="1">
            <a:spLocks noChangeArrowheads="1"/>
          </p:cNvSpPr>
          <p:nvPr/>
        </p:nvSpPr>
        <p:spPr>
          <a:xfrm>
            <a:off x="301752" y="1170432"/>
            <a:ext cx="8763000" cy="491013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A </a:t>
            </a:r>
            <a:r>
              <a:rPr kumimoji="0" lang="en-US" sz="2800" b="1" i="1" u="none" strike="noStrike" kern="1200" cap="none" spc="0" normalizeH="0" baseline="0" noProof="0" dirty="0">
                <a:ln>
                  <a:noFill/>
                </a:ln>
                <a:solidFill>
                  <a:schemeClr val="hlink"/>
                </a:solidFill>
                <a:effectLst/>
                <a:uLnTx/>
                <a:uFillTx/>
                <a:latin typeface="+mj-lt"/>
                <a:ea typeface="+mn-ea"/>
                <a:cs typeface="+mn-cs"/>
              </a:rPr>
              <a:t>parameter</a:t>
            </a:r>
            <a:r>
              <a:rPr kumimoji="0" lang="en-US" sz="2800" b="0" i="0" u="none" strike="noStrike" kern="1200" cap="none" spc="0" normalizeH="0" baseline="0" noProof="0" dirty="0">
                <a:ln>
                  <a:noFill/>
                </a:ln>
                <a:solidFill>
                  <a:schemeClr val="tx1"/>
                </a:solidFill>
                <a:effectLst/>
                <a:uLnTx/>
                <a:uFillTx/>
                <a:latin typeface="+mj-lt"/>
                <a:ea typeface="+mn-ea"/>
                <a:cs typeface="+mn-cs"/>
              </a:rPr>
              <a:t> is a number that describes the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1" i="1" u="none" strike="noStrike" kern="1200" cap="none" spc="0" normalizeH="0" baseline="0" noProof="0" dirty="0">
                <a:ln>
                  <a:noFill/>
                </a:ln>
                <a:solidFill>
                  <a:schemeClr val="hlink"/>
                </a:solidFill>
                <a:effectLst/>
                <a:uLnTx/>
                <a:uFillTx/>
                <a:latin typeface="+mj-lt"/>
                <a:ea typeface="+mn-ea"/>
                <a:cs typeface="+mn-cs"/>
              </a:rPr>
              <a:t>population</a:t>
            </a:r>
            <a:r>
              <a:rPr kumimoji="0" lang="en-US" sz="2800" b="0" i="0" u="none" strike="noStrike" kern="1200" cap="none" spc="0" normalizeH="0" baseline="0" noProof="0" dirty="0">
                <a:ln>
                  <a:noFill/>
                </a:ln>
                <a:solidFill>
                  <a:schemeClr val="tx1"/>
                </a:solidFill>
                <a:effectLst/>
                <a:uLnTx/>
                <a:uFillTx/>
                <a:latin typeface="+mj-lt"/>
                <a:ea typeface="+mn-ea"/>
                <a:cs typeface="+mn-cs"/>
              </a:rPr>
              <a:t>.</a:t>
            </a:r>
          </a:p>
          <a:p>
            <a:pPr marL="800100" lvl="1" indent="-342900">
              <a:spcBef>
                <a:spcPct val="20000"/>
              </a:spcBef>
              <a:buFont typeface="Arial" pitchFamily="34" charset="0"/>
              <a:buChar char="•"/>
              <a:defRPr/>
            </a:pPr>
            <a:r>
              <a:rPr kumimoji="0" lang="en-US" sz="2800" b="0" i="0" u="none" strike="noStrike" kern="1200" cap="none" spc="0" normalizeH="0" baseline="0" noProof="0" dirty="0">
                <a:ln>
                  <a:noFill/>
                </a:ln>
                <a:solidFill>
                  <a:schemeClr val="tx1"/>
                </a:solidFill>
                <a:effectLst/>
                <a:uLnTx/>
                <a:uFillTx/>
                <a:latin typeface="+mj-lt"/>
                <a:ea typeface="+mn-ea"/>
                <a:cs typeface="+mn-cs"/>
              </a:rPr>
              <a:t>A parameter is a fixed number, but in practice we don’t know its value.</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A </a:t>
            </a:r>
            <a:r>
              <a:rPr kumimoji="0" lang="en-US" sz="2800" b="1" i="1" u="none" strike="noStrike" kern="1200" cap="none" spc="0" normalizeH="0" baseline="0" noProof="0" dirty="0">
                <a:ln>
                  <a:noFill/>
                </a:ln>
                <a:solidFill>
                  <a:schemeClr val="hlink"/>
                </a:solidFill>
                <a:effectLst/>
                <a:uLnTx/>
                <a:uFillTx/>
                <a:latin typeface="+mj-lt"/>
                <a:ea typeface="+mn-ea"/>
                <a:cs typeface="+mn-cs"/>
              </a:rPr>
              <a:t>statistic</a:t>
            </a:r>
            <a:r>
              <a:rPr kumimoji="0" lang="en-US" sz="2800" b="0" i="0" u="none" strike="noStrike" kern="1200" cap="none" spc="0" normalizeH="0" baseline="0" noProof="0" dirty="0">
                <a:ln>
                  <a:noFill/>
                </a:ln>
                <a:solidFill>
                  <a:schemeClr val="tx1"/>
                </a:solidFill>
                <a:effectLst/>
                <a:uLnTx/>
                <a:uFillTx/>
                <a:latin typeface="+mj-lt"/>
                <a:ea typeface="+mn-ea"/>
                <a:cs typeface="+mn-cs"/>
              </a:rPr>
              <a:t> is a number that describes the </a:t>
            </a:r>
            <a:r>
              <a:rPr kumimoji="0" lang="en-US" sz="2800" b="1" i="1" u="none" strike="noStrike" kern="1200" cap="none" spc="0" normalizeH="0" baseline="0" noProof="0" dirty="0">
                <a:ln>
                  <a:noFill/>
                </a:ln>
                <a:solidFill>
                  <a:schemeClr val="hlink"/>
                </a:solidFill>
                <a:effectLst/>
                <a:uLnTx/>
                <a:uFillTx/>
                <a:latin typeface="+mj-lt"/>
                <a:ea typeface="+mn-ea"/>
                <a:cs typeface="+mn-cs"/>
              </a:rPr>
              <a:t>sample</a:t>
            </a:r>
            <a:r>
              <a:rPr kumimoji="0" lang="en-US" sz="2800" b="0" i="0" u="none" strike="noStrike" kern="1200" cap="none" spc="0" normalizeH="0" baseline="0" noProof="0" dirty="0">
                <a:ln>
                  <a:noFill/>
                </a:ln>
                <a:solidFill>
                  <a:schemeClr val="tx1"/>
                </a:solidFill>
                <a:effectLst/>
                <a:uLnTx/>
                <a:uFillTx/>
                <a:latin typeface="+mj-lt"/>
                <a:ea typeface="+mn-ea"/>
                <a:cs typeface="+mn-cs"/>
              </a:rPr>
              <a:t>.</a:t>
            </a:r>
          </a:p>
          <a:p>
            <a:pPr marL="800100" lvl="1" indent="-342900">
              <a:spcBef>
                <a:spcPct val="20000"/>
              </a:spcBef>
              <a:buFont typeface="Arial" pitchFamily="34" charset="0"/>
              <a:buChar char="•"/>
              <a:defRPr/>
            </a:pPr>
            <a:r>
              <a:rPr kumimoji="0" lang="en-US" sz="2800" b="0" i="0" u="none" strike="noStrike" kern="1200" cap="none" spc="0" normalizeH="0" baseline="0" noProof="0" dirty="0">
                <a:ln>
                  <a:noFill/>
                </a:ln>
                <a:solidFill>
                  <a:schemeClr val="tx1"/>
                </a:solidFill>
                <a:effectLst/>
                <a:uLnTx/>
                <a:uFillTx/>
                <a:latin typeface="+mj-lt"/>
                <a:ea typeface="+mn-ea"/>
                <a:cs typeface="+mn-cs"/>
              </a:rPr>
              <a:t>The value of a statistic is known when we have taken a sample, but it can change from sample to sample.</a:t>
            </a:r>
          </a:p>
          <a:p>
            <a:pPr marL="0" lvl="1">
              <a:spcBef>
                <a:spcPct val="20000"/>
              </a:spcBef>
              <a:defRPr/>
            </a:pPr>
            <a:r>
              <a:rPr kumimoji="0" lang="en-US" sz="2800" b="0" i="0" u="none" strike="noStrike" kern="1200" cap="none" spc="0" normalizeH="0" baseline="0" noProof="0" dirty="0">
                <a:ln>
                  <a:noFill/>
                </a:ln>
                <a:solidFill>
                  <a:schemeClr val="tx1"/>
                </a:solidFill>
                <a:effectLst/>
                <a:uLnTx/>
                <a:uFillTx/>
                <a:latin typeface="+mj-lt"/>
                <a:ea typeface="+mn-ea"/>
                <a:cs typeface="+mn-cs"/>
              </a:rPr>
              <a:t>We often use a statistic to estimate an unknown parameter.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Proportions 1</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301752" y="1170432"/>
                <a:ext cx="8229600" cy="4910138"/>
              </a:xfrm>
              <a:prstGeom prst="rect">
                <a:avLst/>
              </a:prstGeom>
            </p:spPr>
            <p:txBody>
              <a:bodyPr/>
              <a:lstStyle/>
              <a:p>
                <a:pPr>
                  <a:lnSpc>
                    <a:spcPct val="115000"/>
                  </a:lnSpc>
                </a:pPr>
                <a:r>
                  <a:rPr lang="en-US" sz="2800" b="1" dirty="0">
                    <a:latin typeface="+mj-lt"/>
                    <a:ea typeface="Times New Roman" panose="02020603050405020304" pitchFamily="18" charset="0"/>
                    <a:cs typeface="Times New Roman" panose="02020603050405020304" pitchFamily="18" charset="0"/>
                  </a:rPr>
                  <a:t>Now we’ll talk about a specific parameter and statistic—using </a:t>
                </a:r>
                <a14:m>
                  <m:oMath xmlns:m="http://schemas.openxmlformats.org/officeDocument/2006/math">
                    <m:acc>
                      <m:accPr>
                        <m:chr m:val="̂"/>
                        <m:ctrlP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t>𝒑</m:t>
                        </m:r>
                      </m:e>
                    </m:acc>
                  </m:oMath>
                </a14:m>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800" b="1" dirty="0">
                    <a:effectLst/>
                    <a:latin typeface="+mj-lt"/>
                    <a:ea typeface="Times New Roman" panose="02020603050405020304" pitchFamily="18" charset="0"/>
                    <a:cs typeface="Times New Roman" panose="02020603050405020304" pitchFamily="18" charset="0"/>
                  </a:rPr>
                  <a:t>to estimate </a:t>
                </a:r>
                <a:r>
                  <a:rPr lang="en-US" sz="2800" b="1" i="1" dirty="0">
                    <a:effectLst/>
                    <a:latin typeface="+mj-lt"/>
                    <a:ea typeface="Times New Roman" panose="02020603050405020304" pitchFamily="18" charset="0"/>
                    <a:cs typeface="Times New Roman" panose="02020603050405020304" pitchFamily="18" charset="0"/>
                  </a:rPr>
                  <a:t>p</a:t>
                </a:r>
                <a:r>
                  <a:rPr lang="en-US" sz="2800" b="1" dirty="0">
                    <a:effectLst/>
                    <a:latin typeface="+mj-lt"/>
                    <a:ea typeface="Times New Roman" panose="02020603050405020304" pitchFamily="18" charset="0"/>
                    <a:cs typeface="Times New Roman" panose="02020603050405020304" pitchFamily="18" charset="0"/>
                  </a:rPr>
                  <a:t>.</a:t>
                </a:r>
                <a:endParaRPr lang="en-US" sz="2000" dirty="0">
                  <a:effectLst/>
                  <a:latin typeface="+mj-lt"/>
                  <a:ea typeface="Times New Roman" panose="02020603050405020304" pitchFamily="18" charset="0"/>
                  <a:cs typeface="Times New Roman" panose="02020603050405020304" pitchFamily="18" charset="0"/>
                </a:endParaRPr>
              </a:p>
              <a:p>
                <a:pPr>
                  <a:lnSpc>
                    <a:spcPct val="115000"/>
                  </a:lnSpc>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14:m>
                  <m:oMath xmlns:m="http://schemas.openxmlformats.org/officeDocument/2006/math">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𝑝</m:t>
                        </m:r>
                      </m:e>
                    </m:acc>
                  </m:oMath>
                </a14:m>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800" dirty="0">
                    <a:effectLst/>
                    <a:latin typeface="+mj-lt"/>
                    <a:ea typeface="Times New Roman" panose="02020603050405020304" pitchFamily="18" charset="0"/>
                    <a:cs typeface="Times New Roman" panose="02020603050405020304" pitchFamily="18" charset="0"/>
                  </a:rPr>
                  <a:t>is the sample proportion (</a:t>
                </a:r>
                <a:r>
                  <a:rPr lang="en-US" sz="2800" dirty="0">
                    <a:latin typeface="+mj-lt"/>
                    <a:ea typeface="Times New Roman" panose="02020603050405020304" pitchFamily="18" charset="0"/>
                    <a:cs typeface="Times New Roman" panose="02020603050405020304" pitchFamily="18" charset="0"/>
                  </a:rPr>
                  <a:t>statistic) </a:t>
                </a:r>
                <a:r>
                  <a:rPr lang="en-US" sz="2800" dirty="0">
                    <a:effectLst/>
                    <a:latin typeface="+mj-lt"/>
                    <a:ea typeface="Times New Roman" panose="02020603050405020304" pitchFamily="18" charset="0"/>
                    <a:cs typeface="Times New Roman" panose="02020603050405020304" pitchFamily="18" charset="0"/>
                  </a:rPr>
                  <a:t>who have the trait/opinion of interest. </a:t>
                </a:r>
                <a:endParaRPr lang="en-US" sz="2000" dirty="0">
                  <a:effectLst/>
                  <a:latin typeface="+mj-lt"/>
                  <a:ea typeface="Times New Roman" panose="02020603050405020304" pitchFamily="18" charset="0"/>
                  <a:cs typeface="Times New Roman" panose="02020603050405020304" pitchFamily="18" charset="0"/>
                </a:endParaRPr>
              </a:p>
              <a:p>
                <a:pPr>
                  <a:lnSpc>
                    <a:spcPct val="115000"/>
                  </a:lnSpc>
                </a:pPr>
                <a:r>
                  <a:rPr lang="en-US" sz="2800" i="1" dirty="0">
                    <a:effectLst/>
                    <a:latin typeface="+mj-lt"/>
                    <a:ea typeface="Times New Roman" panose="02020603050405020304" pitchFamily="18" charset="0"/>
                    <a:cs typeface="Times New Roman" panose="02020603050405020304" pitchFamily="18" charset="0"/>
                  </a:rPr>
                  <a:t>p</a:t>
                </a:r>
                <a:r>
                  <a:rPr lang="en-US" sz="2800" dirty="0">
                    <a:effectLst/>
                    <a:latin typeface="+mj-lt"/>
                    <a:ea typeface="Times New Roman" panose="02020603050405020304" pitchFamily="18" charset="0"/>
                    <a:cs typeface="Times New Roman" panose="02020603050405020304" pitchFamily="18" charset="0"/>
                  </a:rPr>
                  <a:t> is the population proportion (parameter) who have the trait/opinion of interest.</a:t>
                </a:r>
                <a:endParaRPr lang="en-US" sz="2000" dirty="0">
                  <a:effectLst/>
                  <a:latin typeface="+mj-lt"/>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endParaRPr kumimoji="0" lang="en-US" sz="2800" b="0" i="0" u="none" strike="noStrike" kern="1200" cap="none" spc="0" normalizeH="0" baseline="0" noProof="0" dirty="0">
                  <a:ln>
                    <a:noFill/>
                  </a:ln>
                  <a:solidFill>
                    <a:schemeClr val="tx1"/>
                  </a:solidFill>
                  <a:effectLst/>
                  <a:uLnTx/>
                  <a:uFillTx/>
                  <a:latin typeface="+mj-lt"/>
                  <a:ea typeface="+mn-ea"/>
                  <a:cs typeface="+mn-cs"/>
                </a:endParaRPr>
              </a:p>
            </p:txBody>
          </p:sp>
        </mc:Choice>
        <mc:Fallback xmlns="">
          <p:sp>
            <p:nvSpPr>
              <p:cNvPr id="5" name="Rectangle 3"/>
              <p:cNvSpPr txBox="1">
                <a:spLocks noRot="1" noChangeAspect="1" noMove="1" noResize="1" noEditPoints="1" noAdjustHandles="1" noChangeArrowheads="1" noChangeShapeType="1" noTextEdit="1"/>
              </p:cNvSpPr>
              <p:nvPr/>
            </p:nvSpPr>
            <p:spPr>
              <a:xfrm>
                <a:off x="301752" y="1170432"/>
                <a:ext cx="8229600" cy="4910138"/>
              </a:xfrm>
              <a:prstGeom prst="rect">
                <a:avLst/>
              </a:prstGeom>
              <a:blipFill>
                <a:blip r:embed="rId3"/>
                <a:stretch>
                  <a:fillRect l="-1556" t="-870"/>
                </a:stretch>
              </a:blipFill>
            </p:spPr>
            <p:txBody>
              <a:bodyPr/>
              <a:lstStyle/>
              <a:p>
                <a:r>
                  <a:rPr lang="en-US">
                    <a:noFill/>
                  </a:rPr>
                  <a:t> </a:t>
                </a:r>
              </a:p>
            </p:txBody>
          </p:sp>
        </mc:Fallback>
      </mc:AlternateContent>
    </p:spTree>
    <p:extLst>
      <p:ext uri="{BB962C8B-B14F-4D97-AF65-F5344CB8AC3E}">
        <p14:creationId xmlns:p14="http://schemas.microsoft.com/office/powerpoint/2010/main" val="2112148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Proportions 2</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301752" y="1170432"/>
                <a:ext cx="8534400" cy="4495800"/>
              </a:xfrm>
              <a:prstGeom prst="rect">
                <a:avLst/>
              </a:prstGeom>
            </p:spPr>
            <p:txBody>
              <a:bodyPr/>
              <a:lstStyle/>
              <a:p>
                <a:pPr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rPr>
                  <a:t>A Columbia-based health club wants to estimate the </a:t>
                </a:r>
                <a:r>
                  <a:rPr kumimoji="0" lang="en-US" sz="2800" b="0" i="0" u="none" strike="noStrike" kern="1200" cap="none" spc="0" normalizeH="0" baseline="0" noProof="0" dirty="0" smtClean="0">
                    <a:ln>
                      <a:noFill/>
                    </a:ln>
                    <a:solidFill>
                      <a:schemeClr val="tx1"/>
                    </a:solidFill>
                    <a:effectLst/>
                    <a:uLnTx/>
                    <a:uFillTx/>
                    <a:latin typeface="+mj-lt"/>
                  </a:rPr>
                  <a:t>proportion </a:t>
                </a:r>
                <a:r>
                  <a:rPr kumimoji="0" lang="en-US" sz="2800" b="0" i="0" u="none" strike="noStrike" kern="1200" cap="none" spc="0" normalizeH="0" baseline="0" noProof="0" dirty="0">
                    <a:ln>
                      <a:noFill/>
                    </a:ln>
                    <a:solidFill>
                      <a:schemeClr val="tx1"/>
                    </a:solidFill>
                    <a:effectLst/>
                    <a:uLnTx/>
                    <a:uFillTx/>
                    <a:latin typeface="+mj-lt"/>
                  </a:rPr>
                  <a:t>of Columbia residents who enjoy running. Let</a:t>
                </a:r>
                <a:r>
                  <a:rPr kumimoji="0" lang="en-US" sz="2800" b="0" i="0" u="none" strike="noStrike" kern="1200" cap="none" spc="0" normalizeH="0" noProof="0" dirty="0">
                    <a:ln>
                      <a:noFill/>
                    </a:ln>
                    <a:solidFill>
                      <a:schemeClr val="tx1"/>
                    </a:solidFill>
                    <a:effectLst/>
                    <a:uLnTx/>
                    <a:uFillTx/>
                    <a:latin typeface="+mj-lt"/>
                  </a:rPr>
                  <a:t> </a:t>
                </a:r>
                <a:r>
                  <a:rPr kumimoji="0" lang="en-US" sz="2800" b="0" i="1" u="none" strike="noStrike" kern="1200" cap="none" spc="0" normalizeH="0" baseline="0" noProof="0" dirty="0">
                    <a:ln>
                      <a:noFill/>
                    </a:ln>
                    <a:solidFill>
                      <a:schemeClr val="tx1"/>
                    </a:solidFill>
                    <a:effectLst/>
                    <a:uLnTx/>
                    <a:uFillTx/>
                    <a:latin typeface="+mj-lt"/>
                  </a:rPr>
                  <a:t>p</a:t>
                </a:r>
                <a:r>
                  <a:rPr kumimoji="0" lang="en-US" sz="2800" b="0" i="0" u="none" strike="noStrike" kern="1200" cap="none" spc="0" normalizeH="0" baseline="0" noProof="0" dirty="0">
                    <a:ln>
                      <a:noFill/>
                    </a:ln>
                    <a:solidFill>
                      <a:schemeClr val="tx1"/>
                    </a:solidFill>
                    <a:effectLst/>
                    <a:uLnTx/>
                    <a:uFillTx/>
                    <a:latin typeface="+mj-lt"/>
                  </a:rPr>
                  <a:t> = proportion of all Columbia residents who enjoy running</a:t>
                </a:r>
              </a:p>
              <a:p>
                <a:pPr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j-lt"/>
                </a:endParaRPr>
              </a:p>
              <a:p>
                <a:pPr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rPr>
                  <a:t>We decide to take an SRS of </a:t>
                </a:r>
                <a:r>
                  <a:rPr kumimoji="0" lang="en-US" sz="2800" b="0" i="1" u="none" strike="noStrike" kern="1200" cap="none" spc="0" normalizeH="0" baseline="0" noProof="0" dirty="0">
                    <a:ln>
                      <a:noFill/>
                    </a:ln>
                    <a:solidFill>
                      <a:schemeClr val="tx1"/>
                    </a:solidFill>
                    <a:effectLst/>
                    <a:uLnTx/>
                    <a:uFillTx/>
                    <a:latin typeface="+mj-lt"/>
                  </a:rPr>
                  <a:t>n </a:t>
                </a:r>
                <a:r>
                  <a:rPr kumimoji="0" lang="en-US" sz="2800" b="0" i="0" u="none" strike="noStrike" kern="1200" cap="none" spc="0" normalizeH="0" baseline="0" noProof="0" dirty="0">
                    <a:ln>
                      <a:noFill/>
                    </a:ln>
                    <a:solidFill>
                      <a:schemeClr val="tx1"/>
                    </a:solidFill>
                    <a:effectLst/>
                    <a:uLnTx/>
                    <a:uFillTx/>
                    <a:latin typeface="+mj-lt"/>
                  </a:rPr>
                  <a:t>= 100 Columbia residents. </a:t>
                </a:r>
                <a:endParaRPr lang="en-US" sz="2800" dirty="0">
                  <a:latin typeface="+mj-lt"/>
                </a:endParaRPr>
              </a:p>
              <a:p>
                <a:pPr marR="0" lvl="0" indent="-342900" algn="l" defTabSz="914400" rtl="0" eaLnBrk="1" fontAlgn="auto" latinLnBrk="0" hangingPunct="1">
                  <a:lnSpc>
                    <a:spcPct val="100000"/>
                  </a:lnSpc>
                  <a:spcBef>
                    <a:spcPct val="20000"/>
                  </a:spcBef>
                  <a:spcAft>
                    <a:spcPts val="0"/>
                  </a:spcAft>
                  <a:buClrTx/>
                  <a:buSzTx/>
                  <a:tabLst/>
                  <a:defRPr/>
                </a:pPr>
                <a:endParaRPr lang="en-US" sz="2800" i="1" dirty="0">
                  <a:latin typeface="+mj-lt"/>
                </a:endParaRPr>
              </a:p>
              <a:p>
                <a:pPr marR="0" lvl="0" indent="-342900" algn="l" defTabSz="914400" rtl="0" eaLnBrk="1" fontAlgn="auto" latinLnBrk="0" hangingPunct="1">
                  <a:lnSpc>
                    <a:spcPct val="100000"/>
                  </a:lnSpc>
                  <a:spcBef>
                    <a:spcPct val="20000"/>
                  </a:spcBef>
                  <a:spcAft>
                    <a:spcPts val="0"/>
                  </a:spcAft>
                  <a:buClrTx/>
                  <a:buSzTx/>
                  <a:tabLst/>
                  <a:defRPr/>
                </a:pP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r>
                      <a:rPr lang="en-US" sz="2800" b="0" i="0" smtClean="0">
                        <a:latin typeface="Cambria Math" panose="02040503050406030204" pitchFamily="18" charset="0"/>
                      </a:rPr>
                      <m:t> </m:t>
                    </m:r>
                  </m:oMath>
                </a14:m>
                <a:r>
                  <a:rPr lang="en-US" sz="2800" dirty="0">
                    <a:latin typeface="+mj-lt"/>
                  </a:rPr>
                  <a:t>= proportion of residents in our sample who enjoy running.</a:t>
                </a:r>
                <a:endParaRPr kumimoji="0" lang="en-US" sz="2800" b="0" i="1" u="none" strike="noStrike" kern="1200" cap="none" spc="0" normalizeH="0" baseline="0" noProof="0" dirty="0">
                  <a:ln>
                    <a:noFill/>
                  </a:ln>
                  <a:solidFill>
                    <a:schemeClr val="tx1"/>
                  </a:solidFill>
                  <a:effectLst/>
                  <a:uLnTx/>
                  <a:uFillTx/>
                  <a:latin typeface="+mj-lt"/>
                </a:endParaRPr>
              </a:p>
            </p:txBody>
          </p:sp>
        </mc:Choice>
        <mc:Fallback xmlns="">
          <p:sp>
            <p:nvSpPr>
              <p:cNvPr id="5" name="Rectangle 3"/>
              <p:cNvSpPr txBox="1">
                <a:spLocks noRot="1" noChangeAspect="1" noMove="1" noResize="1" noEditPoints="1" noAdjustHandles="1" noChangeArrowheads="1" noChangeShapeType="1" noTextEdit="1"/>
              </p:cNvSpPr>
              <p:nvPr/>
            </p:nvSpPr>
            <p:spPr>
              <a:xfrm>
                <a:off x="301752" y="1170432"/>
                <a:ext cx="8534400" cy="4495800"/>
              </a:xfrm>
              <a:prstGeom prst="rect">
                <a:avLst/>
              </a:prstGeom>
              <a:blipFill rotWithShape="0">
                <a:blip r:embed="rId3"/>
                <a:stretch>
                  <a:fillRect l="-1500" t="-1355" r="-1286" b="-8266"/>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13292</TotalTime>
  <Words>1632</Words>
  <Application>Microsoft Office PowerPoint</Application>
  <PresentationFormat>On-screen Show (4:3)</PresentationFormat>
  <Paragraphs>186</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Cambria Math</vt:lpstr>
      <vt:lpstr>Times New Roman</vt:lpstr>
      <vt:lpstr>Wingdings</vt:lpstr>
      <vt:lpstr>Office Theme</vt:lpstr>
      <vt:lpstr>Chapter 3</vt:lpstr>
      <vt:lpstr>Case Study: What Do Samples Tell Us? 1</vt:lpstr>
      <vt:lpstr>Case Study:  What Do Samples Tell Us? 2</vt:lpstr>
      <vt:lpstr>Case Study: What Do Samples Tell Us? 3</vt:lpstr>
      <vt:lpstr>Case Study: What Do Samples Tell Us? 4</vt:lpstr>
      <vt:lpstr>Case Study: What Do Samples Tell Us? 5</vt:lpstr>
      <vt:lpstr>Parameters and Statistics </vt:lpstr>
      <vt:lpstr>Proportions 1 </vt:lpstr>
      <vt:lpstr>Proportions 2 </vt:lpstr>
      <vt:lpstr>Proportions 3 </vt:lpstr>
      <vt:lpstr>Sampling Variability 1 </vt:lpstr>
      <vt:lpstr>Sampling Variability 2 </vt:lpstr>
      <vt:lpstr>Bias and Variability 1 </vt:lpstr>
      <vt:lpstr>Bias and Variability 2 </vt:lpstr>
      <vt:lpstr>Variability of p-hat 1 </vt:lpstr>
      <vt:lpstr>Variability of p-hat 2 </vt:lpstr>
      <vt:lpstr>Reducing Bias and Variability </vt:lpstr>
      <vt:lpstr>Example: Smartphone Usage </vt:lpstr>
      <vt:lpstr>Margin of Error </vt:lpstr>
      <vt:lpstr>Calculating Margin of Error </vt:lpstr>
      <vt:lpstr>Example: Margin of Error  </vt:lpstr>
      <vt:lpstr>MOE: What Is It? </vt:lpstr>
      <vt:lpstr>Confidence Interval </vt:lpstr>
      <vt:lpstr>Confidence Statements </vt:lpstr>
      <vt:lpstr>Example: Smartphone Usage (continued)</vt:lpstr>
      <vt:lpstr>Example: Higher Education in the United States </vt:lpstr>
      <vt:lpstr>Population Size Doesn’t Matter </vt:lpstr>
      <vt:lpstr>Statistics in Summary 1 </vt:lpstr>
      <vt:lpstr>Statistics in Summary 2 </vt:lpstr>
      <vt:lpstr>Statistics in Summary 3 </vt:lpstr>
      <vt:lpstr>Statistics in Summary 4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Newton, Andy</cp:lastModifiedBy>
  <cp:revision>255</cp:revision>
  <dcterms:created xsi:type="dcterms:W3CDTF">2009-09-07T22:06:52Z</dcterms:created>
  <dcterms:modified xsi:type="dcterms:W3CDTF">2019-08-27T18:49:26Z</dcterms:modified>
</cp:coreProperties>
</file>