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331" r:id="rId3"/>
    <p:sldId id="332" r:id="rId4"/>
    <p:sldId id="333" r:id="rId5"/>
    <p:sldId id="357" r:id="rId6"/>
    <p:sldId id="334" r:id="rId7"/>
    <p:sldId id="321" r:id="rId8"/>
    <p:sldId id="335" r:id="rId9"/>
    <p:sldId id="359" r:id="rId10"/>
    <p:sldId id="266" r:id="rId11"/>
    <p:sldId id="336" r:id="rId12"/>
    <p:sldId id="358" r:id="rId13"/>
    <p:sldId id="288" r:id="rId14"/>
    <p:sldId id="337" r:id="rId15"/>
    <p:sldId id="290" r:id="rId16"/>
    <p:sldId id="338" r:id="rId17"/>
    <p:sldId id="310" r:id="rId18"/>
    <p:sldId id="339" r:id="rId19"/>
    <p:sldId id="340" r:id="rId20"/>
    <p:sldId id="341" r:id="rId21"/>
    <p:sldId id="342" r:id="rId22"/>
    <p:sldId id="311" r:id="rId23"/>
    <p:sldId id="343" r:id="rId24"/>
    <p:sldId id="345" r:id="rId25"/>
    <p:sldId id="346" r:id="rId26"/>
    <p:sldId id="347" r:id="rId27"/>
    <p:sldId id="348" r:id="rId28"/>
    <p:sldId id="349" r:id="rId29"/>
    <p:sldId id="350" r:id="rId30"/>
    <p:sldId id="351" r:id="rId31"/>
    <p:sldId id="352" r:id="rId32"/>
    <p:sldId id="326" r:id="rId33"/>
    <p:sldId id="353" r:id="rId34"/>
    <p:sldId id="354" r:id="rId35"/>
    <p:sldId id="355" r:id="rId36"/>
    <p:sldId id="35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t Surface" initials="SS" lastIdx="0" clrIdx="0"/>
  <p:cmAuthor id="2" name="Chris" initials="C" lastIdx="1" clrIdx="1">
    <p:extLst>
      <p:ext uri="{19B8F6BF-5375-455C-9EA6-DF929625EA0E}">
        <p15:presenceInfo xmlns:p15="http://schemas.microsoft.com/office/powerpoint/2012/main" userId="Chr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963" autoAdjust="0"/>
    <p:restoredTop sz="94729" autoAdjust="0"/>
  </p:normalViewPr>
  <p:slideViewPr>
    <p:cSldViewPr>
      <p:cViewPr varScale="1">
        <p:scale>
          <a:sx n="68" d="100"/>
          <a:sy n="68" d="100"/>
        </p:scale>
        <p:origin x="5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65610C-5671-4886-9AE6-7EE7A6377FBB}" type="datetimeFigureOut">
              <a:rPr lang="en-US" smtClean="0"/>
              <a:pPr/>
              <a:t>8/27/2019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C35D6D-997A-48C7-BDEA-07052B64E62F}" type="slidenum">
              <a:rPr lang="en-US" smtClean="0"/>
              <a:pPr/>
              <a:t>‹#›</a:t>
            </a:fld>
            <a:endParaRPr lang="en-US"/>
          </a:p>
        </p:txBody>
      </p:sp>
    </p:spTree>
    <p:extLst>
      <p:ext uri="{BB962C8B-B14F-4D97-AF65-F5344CB8AC3E}">
        <p14:creationId xmlns:p14="http://schemas.microsoft.com/office/powerpoint/2010/main" val="2847969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FAD237-A112-40ED-8DF3-06D136A492D4}" type="datetimeFigureOut">
              <a:rPr lang="en-US" smtClean="0"/>
              <a:pPr/>
              <a:t>8/27/2019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3507CF-9662-4939-8130-181ACD0B25E2}" type="slidenum">
              <a:rPr lang="en-US" smtClean="0"/>
              <a:pPr/>
              <a:t>‹#›</a:t>
            </a:fld>
            <a:endParaRPr lang="en-US"/>
          </a:p>
        </p:txBody>
      </p:sp>
    </p:spTree>
    <p:extLst>
      <p:ext uri="{BB962C8B-B14F-4D97-AF65-F5344CB8AC3E}">
        <p14:creationId xmlns:p14="http://schemas.microsoft.com/office/powerpoint/2010/main" val="3206977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93507CF-9662-4939-8130-181ACD0B25E2}" type="slidenum">
              <a:rPr lang="en-US" smtClean="0"/>
              <a:pPr/>
              <a:t>1</a:t>
            </a:fld>
            <a:endParaRPr lang="en-US"/>
          </a:p>
        </p:txBody>
      </p:sp>
    </p:spTree>
    <p:extLst>
      <p:ext uri="{BB962C8B-B14F-4D97-AF65-F5344CB8AC3E}">
        <p14:creationId xmlns:p14="http://schemas.microsoft.com/office/powerpoint/2010/main" val="514477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1E7F9-F48B-4796-B971-BB0E4CA5DD2B}" type="slidenum">
              <a:rPr lang="en-US"/>
              <a:pPr/>
              <a:t>11</a:t>
            </a:fld>
            <a:endParaRPr lang="en-US"/>
          </a:p>
        </p:txBody>
      </p:sp>
      <p:sp>
        <p:nvSpPr>
          <p:cNvPr id="528386" name="Rectangle 2"/>
          <p:cNvSpPr>
            <a:spLocks noGrp="1" noRot="1" noChangeAspect="1" noChangeArrowheads="1" noTextEdit="1"/>
          </p:cNvSpPr>
          <p:nvPr>
            <p:ph type="sldImg"/>
          </p:nvPr>
        </p:nvSpPr>
        <p:spPr>
          <a:xfrm>
            <a:off x="1144588" y="685800"/>
            <a:ext cx="4572000" cy="3429000"/>
          </a:xfrm>
          <a:ln/>
        </p:spPr>
      </p:sp>
      <p:sp>
        <p:nvSpPr>
          <p:cNvPr id="528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7804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1E7F9-F48B-4796-B971-BB0E4CA5DD2B}" type="slidenum">
              <a:rPr lang="en-US"/>
              <a:pPr/>
              <a:t>12</a:t>
            </a:fld>
            <a:endParaRPr lang="en-US"/>
          </a:p>
        </p:txBody>
      </p:sp>
      <p:sp>
        <p:nvSpPr>
          <p:cNvPr id="528386" name="Rectangle 2"/>
          <p:cNvSpPr>
            <a:spLocks noGrp="1" noRot="1" noChangeAspect="1" noChangeArrowheads="1" noTextEdit="1"/>
          </p:cNvSpPr>
          <p:nvPr>
            <p:ph type="sldImg"/>
          </p:nvPr>
        </p:nvSpPr>
        <p:spPr>
          <a:xfrm>
            <a:off x="1144588" y="685800"/>
            <a:ext cx="4572000" cy="3429000"/>
          </a:xfrm>
          <a:ln/>
        </p:spPr>
      </p:sp>
      <p:sp>
        <p:nvSpPr>
          <p:cNvPr id="528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842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13</a:t>
            </a:fld>
            <a:endParaRPr lang="en-US"/>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215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14</a:t>
            </a:fld>
            <a:endParaRPr lang="en-US"/>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1468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15</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852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16</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1608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17</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8727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18</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3504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19</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7274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20</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404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4411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21</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971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22</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3590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23</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420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24</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1150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25</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3248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26</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82336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27</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9826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28</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4565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29</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1676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30</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911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6988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31</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0695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32</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431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33</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9125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34</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9545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35</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3713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36</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639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5011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674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6</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32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7</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542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8</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460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1E7F9-F48B-4796-B971-BB0E4CA5DD2B}" type="slidenum">
              <a:rPr lang="en-US"/>
              <a:pPr/>
              <a:t>10</a:t>
            </a:fld>
            <a:endParaRPr lang="en-US"/>
          </a:p>
        </p:txBody>
      </p:sp>
      <p:sp>
        <p:nvSpPr>
          <p:cNvPr id="528386" name="Rectangle 2"/>
          <p:cNvSpPr>
            <a:spLocks noGrp="1" noRot="1" noChangeAspect="1" noChangeArrowheads="1" noTextEdit="1"/>
          </p:cNvSpPr>
          <p:nvPr>
            <p:ph type="sldImg"/>
          </p:nvPr>
        </p:nvSpPr>
        <p:spPr>
          <a:xfrm>
            <a:off x="1144588" y="685800"/>
            <a:ext cx="4572000" cy="3429000"/>
          </a:xfrm>
          <a:ln/>
        </p:spPr>
      </p:sp>
      <p:sp>
        <p:nvSpPr>
          <p:cNvPr id="528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5108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609601"/>
            <a:ext cx="3352800" cy="2971800"/>
          </a:xfrm>
        </p:spPr>
        <p:txBody>
          <a:bodyPr/>
          <a:lstStyle/>
          <a:p>
            <a:r>
              <a:rPr lang="en-US"/>
              <a:t>Click to edit Master title style</a:t>
            </a:r>
          </a:p>
        </p:txBody>
      </p:sp>
      <p:sp>
        <p:nvSpPr>
          <p:cNvPr id="3" name="Subtitle 2"/>
          <p:cNvSpPr>
            <a:spLocks noGrp="1"/>
          </p:cNvSpPr>
          <p:nvPr>
            <p:ph type="subTitle" idx="1"/>
          </p:nvPr>
        </p:nvSpPr>
        <p:spPr>
          <a:xfrm>
            <a:off x="5638800" y="3886200"/>
            <a:ext cx="3276600" cy="2362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8/27/2019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152400" cy="6858000"/>
          </a:xfrm>
          <a:prstGeom prst="rect">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86800" y="6581001"/>
            <a:ext cx="457200" cy="276999"/>
          </a:xfrm>
          <a:prstGeom prst="rect">
            <a:avLst/>
          </a:prstGeom>
          <a:noFill/>
        </p:spPr>
        <p:txBody>
          <a:bodyPr wrap="square" rtlCol="0">
            <a:spAutoFit/>
          </a:bodyPr>
          <a:lstStyle/>
          <a:p>
            <a:pPr algn="r"/>
            <a:fld id="{B6DA821F-403A-4037-A384-B54BCC4CAC79}" type="slidenum">
              <a:rPr lang="en-US" sz="1200" smtClean="0"/>
              <a:pPr algn="r"/>
              <a:t>‹#›</a:t>
            </a:fld>
            <a:endParaRPr lang="en-US" sz="1200" dirty="0"/>
          </a:p>
        </p:txBody>
      </p:sp>
      <p:sp>
        <p:nvSpPr>
          <p:cNvPr id="14" name="Rectangle 13"/>
          <p:cNvSpPr/>
          <p:nvPr/>
        </p:nvSpPr>
        <p:spPr>
          <a:xfrm>
            <a:off x="152400" y="6553200"/>
            <a:ext cx="899160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762000"/>
            <a:ext cx="7162800" cy="2971800"/>
          </a:xfrm>
        </p:spPr>
        <p:txBody>
          <a:bodyPr>
            <a:normAutofit/>
          </a:bodyPr>
          <a:lstStyle/>
          <a:p>
            <a:r>
              <a:rPr lang="en-US" sz="7200" dirty="0"/>
              <a:t>Chapter 4</a:t>
            </a:r>
          </a:p>
        </p:txBody>
      </p:sp>
      <p:sp>
        <p:nvSpPr>
          <p:cNvPr id="3" name="Subtitle 2"/>
          <p:cNvSpPr>
            <a:spLocks noGrp="1"/>
          </p:cNvSpPr>
          <p:nvPr>
            <p:ph type="subTitle" idx="1"/>
          </p:nvPr>
        </p:nvSpPr>
        <p:spPr>
          <a:xfrm>
            <a:off x="3048000" y="3735371"/>
            <a:ext cx="3505200" cy="1905000"/>
          </a:xfrm>
        </p:spPr>
        <p:txBody>
          <a:bodyPr>
            <a:normAutofit fontScale="92500" lnSpcReduction="20000"/>
          </a:bodyPr>
          <a:lstStyle/>
          <a:p>
            <a:r>
              <a:rPr lang="en-US" dirty="0">
                <a:solidFill>
                  <a:schemeClr val="tx1"/>
                </a:solidFill>
              </a:rPr>
              <a:t>Sample Surveys in the Real World</a:t>
            </a:r>
          </a:p>
          <a:p>
            <a:endParaRPr lang="en-US" dirty="0">
              <a:solidFill>
                <a:schemeClr val="tx1"/>
              </a:solidFill>
              <a:latin typeface="+mj-lt"/>
            </a:endParaRPr>
          </a:p>
          <a:p>
            <a:r>
              <a:rPr lang="en-US" i="1" dirty="0">
                <a:solidFill>
                  <a:schemeClr val="tx2"/>
                </a:solidFill>
              </a:rPr>
              <a:t>Lecture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1. Sampling Errors</a:t>
            </a:r>
            <a:br>
              <a:rPr lang="en-US" sz="3600" b="1" dirty="0">
                <a:solidFill>
                  <a:schemeClr val="accent1"/>
                </a:solidFill>
              </a:rPr>
            </a:br>
            <a:endParaRPr lang="en-US" sz="3600" dirty="0"/>
          </a:p>
        </p:txBody>
      </p:sp>
      <p:sp>
        <p:nvSpPr>
          <p:cNvPr id="11" name="Rectangle 3"/>
          <p:cNvSpPr txBox="1">
            <a:spLocks noChangeArrowheads="1"/>
          </p:cNvSpPr>
          <p:nvPr/>
        </p:nvSpPr>
        <p:spPr>
          <a:xfrm>
            <a:off x="457200" y="1066800"/>
            <a:ext cx="8229600" cy="4876800"/>
          </a:xfrm>
          <a:prstGeom prst="rect">
            <a:avLst/>
          </a:prstGeom>
        </p:spPr>
        <p:txBody>
          <a:bodyPr/>
          <a:lstStyle/>
          <a:p>
            <a:pPr marL="609600" marR="0" lvl="0" indent="-609600" algn="l" defTabSz="914400" rtl="0" eaLnBrk="1" fontAlgn="auto" latinLnBrk="0" hangingPunct="1">
              <a:lnSpc>
                <a:spcPct val="9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j-lt"/>
              </a:rPr>
              <a:t>A. Random Sampling Error</a:t>
            </a:r>
          </a:p>
          <a:p>
            <a:pPr marL="990600" marR="0" lvl="1" indent="-5334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rPr>
              <a:t>Deviation between the statistic and parameter</a:t>
            </a:r>
          </a:p>
          <a:p>
            <a:pPr marL="990600" marR="0" lvl="1" indent="-5334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rPr>
              <a:t>Caused by chance in selecting a random sample</a:t>
            </a:r>
          </a:p>
          <a:p>
            <a:pPr marL="990600" marR="0" lvl="1" indent="-533400" algn="l" defTabSz="914400" rtl="0" eaLnBrk="1" fontAlgn="auto" latinLnBrk="0" hangingPunct="1">
              <a:lnSpc>
                <a:spcPct val="90000"/>
              </a:lnSpc>
              <a:spcBef>
                <a:spcPct val="20000"/>
              </a:spcBef>
              <a:spcAft>
                <a:spcPts val="120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rPr>
              <a:t>ONLY error accounted for in the margin of error in a confidence statement</a:t>
            </a:r>
          </a:p>
          <a:p>
            <a:pPr marL="609600" marR="0" lvl="0" indent="-609600" algn="l" defTabSz="914400" rtl="0" eaLnBrk="1" fontAlgn="auto" latinLnBrk="0" hangingPunct="1">
              <a:lnSpc>
                <a:spcPct val="9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j-lt"/>
              </a:rPr>
              <a:t>B. Bad Sampling Methods</a:t>
            </a:r>
          </a:p>
          <a:p>
            <a:pPr marL="990600" marR="0" lvl="1" indent="-5334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rPr>
              <a:t>Convenience and voluntary response samples</a:t>
            </a:r>
          </a:p>
          <a:p>
            <a:pPr marL="742950" lvl="1" indent="-285750">
              <a:lnSpc>
                <a:spcPct val="115000"/>
              </a:lnSpc>
              <a:buFont typeface="Arial" pitchFamily="34" charset="0"/>
              <a:buChar char="•"/>
              <a:tabLst>
                <a:tab pos="914400" algn="l"/>
              </a:tabLst>
            </a:pPr>
            <a:r>
              <a:rPr lang="en-US" sz="2400" dirty="0">
                <a:latin typeface="+mj-lt"/>
                <a:ea typeface="Times New Roman" panose="02020603050405020304" pitchFamily="18" charset="0"/>
                <a:cs typeface="Times New Roman" panose="02020603050405020304" pitchFamily="18" charset="0"/>
              </a:rPr>
              <a:t>   An incomplete sampling frame can cause </a:t>
            </a:r>
            <a:r>
              <a:rPr lang="en-US" sz="2400" b="1" dirty="0" err="1">
                <a:solidFill>
                  <a:srgbClr val="800000"/>
                </a:solidFill>
                <a:latin typeface="+mj-lt"/>
                <a:ea typeface="Times New Roman" panose="02020603050405020304" pitchFamily="18" charset="0"/>
                <a:cs typeface="Times New Roman" panose="02020603050405020304" pitchFamily="18" charset="0"/>
              </a:rPr>
              <a:t>undercoverage</a:t>
            </a:r>
            <a:r>
              <a:rPr lang="en-US" sz="2400" b="1" dirty="0">
                <a:solidFill>
                  <a:srgbClr val="800000"/>
                </a:solidFill>
                <a:latin typeface="+mj-lt"/>
                <a:ea typeface="Times New Roman" panose="02020603050405020304" pitchFamily="18" charset="0"/>
                <a:cs typeface="Times New Roman" panose="02020603050405020304" pitchFamily="18" charset="0"/>
              </a:rPr>
              <a:t>, </a:t>
            </a:r>
            <a:r>
              <a:rPr lang="en-US" sz="2400" dirty="0">
                <a:latin typeface="+mj-lt"/>
                <a:ea typeface="Times New Roman" panose="02020603050405020304" pitchFamily="18" charset="0"/>
                <a:cs typeface="Times New Roman" panose="02020603050405020304" pitchFamily="18" charset="0"/>
              </a:rPr>
              <a:t>where certain groups of the population are left out.</a:t>
            </a:r>
          </a:p>
          <a:p>
            <a:pPr marL="990600" marR="0" lvl="1" indent="-5334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Example: </a:t>
            </a:r>
            <a:r>
              <a:rPr lang="en-US" sz="3600" b="1" dirty="0" err="1">
                <a:solidFill>
                  <a:schemeClr val="accent1"/>
                </a:solidFill>
              </a:rPr>
              <a:t>Undercoverage</a:t>
            </a:r>
            <a:r>
              <a:rPr lang="en-US" sz="3600" b="1" dirty="0">
                <a:solidFill>
                  <a:schemeClr val="accent1"/>
                </a:solidFill>
              </a:rPr>
              <a:t/>
            </a:r>
            <a:br>
              <a:rPr lang="en-US" sz="3600" b="1" dirty="0">
                <a:solidFill>
                  <a:schemeClr val="accent1"/>
                </a:solidFill>
              </a:rPr>
            </a:br>
            <a:endParaRPr lang="en-US" sz="3600" dirty="0"/>
          </a:p>
        </p:txBody>
      </p:sp>
      <p:sp>
        <p:nvSpPr>
          <p:cNvPr id="11" name="Rectangle 3"/>
          <p:cNvSpPr txBox="1">
            <a:spLocks noChangeArrowheads="1"/>
          </p:cNvSpPr>
          <p:nvPr/>
        </p:nvSpPr>
        <p:spPr>
          <a:xfrm>
            <a:off x="457200" y="1066800"/>
            <a:ext cx="3733800" cy="4876800"/>
          </a:xfrm>
          <a:prstGeom prst="rect">
            <a:avLst/>
          </a:prstGeom>
        </p:spPr>
        <p:txBody>
          <a:bodyPr/>
          <a:lstStyle/>
          <a:p>
            <a:pPr lvl="0">
              <a:lnSpc>
                <a:spcPct val="90000"/>
              </a:lnSpc>
              <a:spcBef>
                <a:spcPts val="1200"/>
              </a:spcBef>
              <a:defRPr/>
            </a:pPr>
            <a:r>
              <a:rPr lang="en-US" sz="2400" dirty="0">
                <a:latin typeface="+mj-lt"/>
              </a:rPr>
              <a:t>Most opinion polls can’t afford to attempt full coverage of the population of all adult residents of the United States. </a:t>
            </a:r>
          </a:p>
          <a:p>
            <a:pPr lvl="0">
              <a:lnSpc>
                <a:spcPct val="90000"/>
              </a:lnSpc>
              <a:spcBef>
                <a:spcPts val="1200"/>
              </a:spcBef>
              <a:defRPr/>
            </a:pPr>
            <a:r>
              <a:rPr lang="en-US" sz="2400" dirty="0">
                <a:latin typeface="+mj-lt"/>
              </a:rPr>
              <a:t>The interviews are done by telephone, thus missing the 2% of households without phones. </a:t>
            </a:r>
          </a:p>
          <a:p>
            <a:pPr lvl="0" indent="19050">
              <a:lnSpc>
                <a:spcPct val="90000"/>
              </a:lnSpc>
              <a:spcBef>
                <a:spcPct val="20000"/>
              </a:spcBef>
              <a:defRPr/>
            </a:pPr>
            <a:endParaRPr lang="en-US" sz="2400" dirty="0">
              <a:latin typeface="+mj-lt"/>
            </a:endParaRPr>
          </a:p>
          <a:p>
            <a:pPr marL="609600" marR="0" lvl="0" indent="-609600" algn="l" defTabSz="914400"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mj-lt"/>
            </a:endParaRPr>
          </a:p>
        </p:txBody>
      </p:sp>
      <p:pic>
        <p:nvPicPr>
          <p:cNvPr id="2050" name="Picture 2" descr="Cartoon of a man chopping wood outside of a log cabin.  The caption of the cartoon reads &quot;opting out of modern society was tiring at times, but Ted fel that increasing the undercoverage of opinion polls made it all worthwhil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84" y="1066800"/>
            <a:ext cx="3886200" cy="508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32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Example: </a:t>
            </a:r>
            <a:r>
              <a:rPr lang="en-US" sz="3600" b="1" dirty="0" err="1">
                <a:solidFill>
                  <a:schemeClr val="accent1"/>
                </a:solidFill>
              </a:rPr>
              <a:t>Undercoverage</a:t>
            </a:r>
            <a:r>
              <a:rPr lang="en-US" sz="3600" b="1" dirty="0">
                <a:solidFill>
                  <a:schemeClr val="accent1"/>
                </a:solidFill>
              </a:rPr>
              <a:t> (continued)</a:t>
            </a:r>
            <a:endParaRPr lang="en-US" sz="3600" dirty="0"/>
          </a:p>
        </p:txBody>
      </p:sp>
      <p:sp>
        <p:nvSpPr>
          <p:cNvPr id="11" name="Rectangle 3"/>
          <p:cNvSpPr txBox="1">
            <a:spLocks noChangeArrowheads="1"/>
          </p:cNvSpPr>
          <p:nvPr/>
        </p:nvSpPr>
        <p:spPr>
          <a:xfrm>
            <a:off x="301752" y="1645920"/>
            <a:ext cx="8759952" cy="3916680"/>
          </a:xfrm>
          <a:prstGeom prst="rect">
            <a:avLst/>
          </a:prstGeom>
        </p:spPr>
        <p:txBody>
          <a:bodyPr/>
          <a:lstStyle/>
          <a:p>
            <a:pPr lvl="0" indent="19050">
              <a:lnSpc>
                <a:spcPct val="90000"/>
              </a:lnSpc>
              <a:spcBef>
                <a:spcPct val="20000"/>
              </a:spcBef>
              <a:defRPr/>
            </a:pPr>
            <a:r>
              <a:rPr lang="en-US" sz="2800" dirty="0">
                <a:latin typeface="+mj-lt"/>
              </a:rPr>
              <a:t>Only households are contacted, so students in dormitories, prison inmates, most members of the armed forces, the homeless, and people staying in shelters are left out. </a:t>
            </a:r>
          </a:p>
          <a:p>
            <a:pPr lvl="0" indent="19050">
              <a:lnSpc>
                <a:spcPct val="90000"/>
              </a:lnSpc>
              <a:spcBef>
                <a:spcPct val="20000"/>
              </a:spcBef>
              <a:defRPr/>
            </a:pPr>
            <a:endParaRPr lang="en-US" sz="2800" dirty="0">
              <a:latin typeface="+mj-lt"/>
            </a:endParaRPr>
          </a:p>
          <a:p>
            <a:pPr lvl="0" indent="19050">
              <a:lnSpc>
                <a:spcPct val="90000"/>
              </a:lnSpc>
              <a:spcBef>
                <a:spcPct val="20000"/>
              </a:spcBef>
              <a:defRPr/>
            </a:pPr>
            <a:r>
              <a:rPr lang="en-US" sz="2800" dirty="0">
                <a:latin typeface="+mj-lt"/>
              </a:rPr>
              <a:t>Many polls interview only in English, which leaves some immigrant households out of their samples.</a:t>
            </a:r>
          </a:p>
          <a:p>
            <a:pPr marL="609600" marR="0" lvl="0" indent="-609600" algn="l" defTabSz="914400"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291676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2. </a:t>
            </a:r>
            <a:r>
              <a:rPr lang="en-US" sz="3600" b="1" dirty="0" err="1">
                <a:solidFill>
                  <a:schemeClr val="accent1"/>
                </a:solidFill>
              </a:rPr>
              <a:t>Nonsampling</a:t>
            </a:r>
            <a:r>
              <a:rPr lang="en-US" sz="3600" b="1" dirty="0">
                <a:solidFill>
                  <a:schemeClr val="accent1"/>
                </a:solidFill>
              </a:rPr>
              <a:t> Errors</a:t>
            </a:r>
            <a:br>
              <a:rPr lang="en-US" sz="3600" b="1" dirty="0">
                <a:solidFill>
                  <a:schemeClr val="accent1"/>
                </a:solidFill>
              </a:rPr>
            </a:br>
            <a:endParaRPr lang="en-US" sz="3600" dirty="0"/>
          </a:p>
        </p:txBody>
      </p:sp>
      <p:sp>
        <p:nvSpPr>
          <p:cNvPr id="5" name="Rectangle 3"/>
          <p:cNvSpPr txBox="1">
            <a:spLocks noChangeArrowheads="1"/>
          </p:cNvSpPr>
          <p:nvPr/>
        </p:nvSpPr>
        <p:spPr>
          <a:xfrm>
            <a:off x="301752" y="1463040"/>
            <a:ext cx="8759952" cy="3563112"/>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tabLst/>
              <a:defRPr/>
            </a:pPr>
            <a:r>
              <a:rPr lang="en-US" sz="2800" noProof="0" dirty="0">
                <a:latin typeface="Calibri" panose="020F0502020204030204" pitchFamily="34" charset="0"/>
              </a:rPr>
              <a:t>A. </a:t>
            </a:r>
            <a:r>
              <a:rPr kumimoji="0" lang="en-US" sz="2800" b="0" i="0" u="none" strike="noStrike" kern="1200" cap="none" spc="0" normalizeH="0" baseline="0" noProof="0" dirty="0">
                <a:ln>
                  <a:noFill/>
                </a:ln>
                <a:solidFill>
                  <a:schemeClr val="tx1"/>
                </a:solidFill>
                <a:effectLst/>
                <a:uLnTx/>
                <a:uFillTx/>
                <a:latin typeface="+mj-lt"/>
              </a:rPr>
              <a:t>Processing Errors</a:t>
            </a:r>
          </a:p>
          <a:p>
            <a:pPr marL="742950" lvl="1" indent="-285750">
              <a:lnSpc>
                <a:spcPct val="90000"/>
              </a:lnSpc>
              <a:spcBef>
                <a:spcPct val="20000"/>
              </a:spcBef>
              <a:spcAft>
                <a:spcPts val="1200"/>
              </a:spcAft>
              <a:buFont typeface="Arial" pitchFamily="34" charset="0"/>
              <a:buChar char="•"/>
              <a:defRPr/>
            </a:pPr>
            <a:r>
              <a:rPr kumimoji="0" lang="en-US" sz="2800" b="0" i="0" u="none" strike="noStrike" kern="1200" cap="none" spc="0" normalizeH="0" baseline="0" noProof="0" dirty="0">
                <a:ln>
                  <a:noFill/>
                </a:ln>
                <a:solidFill>
                  <a:schemeClr val="tx1"/>
                </a:solidFill>
                <a:effectLst/>
                <a:uLnTx/>
                <a:uFillTx/>
                <a:latin typeface="+mj-lt"/>
              </a:rPr>
              <a:t>Mistakes in mechanical tasks such as arithmetic or data entry</a:t>
            </a:r>
          </a:p>
          <a:p>
            <a:pPr marL="342900" lvl="0" indent="-342900">
              <a:spcBef>
                <a:spcPct val="20000"/>
              </a:spcBef>
              <a:defRPr/>
            </a:pPr>
            <a:r>
              <a:rPr lang="en-US" sz="2800" dirty="0">
                <a:latin typeface="+mj-lt"/>
              </a:rPr>
              <a:t>B. Poorly Worded Questions</a:t>
            </a:r>
          </a:p>
          <a:p>
            <a:pPr marL="800100" lvl="1" indent="-342900">
              <a:spcBef>
                <a:spcPct val="20000"/>
              </a:spcBef>
              <a:buFont typeface="Arial" pitchFamily="34" charset="0"/>
              <a:buChar char="•"/>
              <a:defRPr/>
            </a:pPr>
            <a:r>
              <a:rPr lang="en-US" sz="2800" dirty="0">
                <a:latin typeface="+mj-lt"/>
              </a:rPr>
              <a:t>Question is slanted to favor one response over the other</a:t>
            </a:r>
          </a:p>
          <a:p>
            <a:pPr marL="342900" lvl="0" indent="-342900">
              <a:spcBef>
                <a:spcPct val="20000"/>
              </a:spcBef>
              <a:defRPr/>
            </a:pPr>
            <a:endParaRPr kumimoji="0" lang="en-US" sz="2000" b="0" i="0" u="none" strike="noStrike" kern="1200" cap="none" spc="0" normalizeH="0" baseline="0" noProof="0" dirty="0">
              <a:ln>
                <a:noFill/>
              </a:ln>
              <a:solidFill>
                <a:schemeClr val="tx1"/>
              </a:solidFill>
              <a:effectLst/>
              <a:uLnTx/>
              <a:uFillTx/>
              <a:latin typeface="Calibri" panose="020F0502020204030204" pitchFamily="34" charset="0"/>
            </a:endParaRPr>
          </a:p>
          <a:p>
            <a:pPr marL="342900" marR="0" lvl="0" indent="-342900" algn="l" defTabSz="914400" rtl="0" eaLnBrk="1" fontAlgn="auto" latinLnBrk="0" hangingPunct="1">
              <a:lnSpc>
                <a:spcPct val="90000"/>
              </a:lnSpc>
              <a:spcBef>
                <a:spcPct val="20000"/>
              </a:spcBef>
              <a:spcAft>
                <a:spcPts val="0"/>
              </a:spcAft>
              <a:buClrTx/>
              <a:buSzTx/>
              <a:tabLst/>
              <a:defRPr/>
            </a:pPr>
            <a:endParaRPr kumimoji="0" lang="en-US" sz="2000" b="0" i="0" u="none" strike="noStrike" kern="1200" cap="none" spc="0" normalizeH="0" baseline="0" noProof="0" dirty="0">
              <a:ln>
                <a:noFill/>
              </a:ln>
              <a:solidFill>
                <a:schemeClr val="tx1"/>
              </a:solidFill>
              <a:effectLst/>
              <a:uLnTx/>
              <a:uFillTx/>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2. </a:t>
            </a:r>
            <a:r>
              <a:rPr lang="en-US" sz="3600" b="1" dirty="0" err="1">
                <a:solidFill>
                  <a:schemeClr val="accent1"/>
                </a:solidFill>
              </a:rPr>
              <a:t>Nonsampling</a:t>
            </a:r>
            <a:r>
              <a:rPr lang="en-US" sz="3600" b="1" dirty="0">
                <a:solidFill>
                  <a:schemeClr val="accent1"/>
                </a:solidFill>
              </a:rPr>
              <a:t> Errors (continued)</a:t>
            </a:r>
            <a:br>
              <a:rPr lang="en-US" sz="3600" b="1" dirty="0">
                <a:solidFill>
                  <a:schemeClr val="accent1"/>
                </a:solidFill>
              </a:rPr>
            </a:br>
            <a:endParaRPr lang="en-US" sz="3600" dirty="0"/>
          </a:p>
        </p:txBody>
      </p:sp>
      <p:sp>
        <p:nvSpPr>
          <p:cNvPr id="5" name="Rectangle 3"/>
          <p:cNvSpPr txBox="1">
            <a:spLocks noChangeArrowheads="1"/>
          </p:cNvSpPr>
          <p:nvPr/>
        </p:nvSpPr>
        <p:spPr>
          <a:xfrm>
            <a:off x="301752" y="1463040"/>
            <a:ext cx="8759952" cy="3477768"/>
          </a:xfrm>
          <a:prstGeom prst="rect">
            <a:avLst/>
          </a:prstGeom>
        </p:spPr>
        <p:txBody>
          <a:bodyPr/>
          <a:lstStyle/>
          <a:p>
            <a:pPr marL="342900" lvl="0" indent="-342900">
              <a:spcBef>
                <a:spcPct val="20000"/>
              </a:spcBef>
              <a:defRPr/>
            </a:pPr>
            <a:r>
              <a:rPr lang="en-US" sz="2800" dirty="0">
                <a:latin typeface="+mj-lt"/>
              </a:rPr>
              <a:t>C. Response Error</a:t>
            </a:r>
          </a:p>
          <a:p>
            <a:pPr marL="914400" lvl="1" indent="-457200">
              <a:lnSpc>
                <a:spcPct val="115000"/>
              </a:lnSpc>
              <a:spcAft>
                <a:spcPts val="1200"/>
              </a:spcAft>
              <a:buFont typeface="Arial" charset="0"/>
              <a:buChar char="•"/>
              <a:tabLst>
                <a:tab pos="914400" algn="l"/>
              </a:tabLst>
            </a:pPr>
            <a:r>
              <a:rPr lang="en-US" sz="2800" dirty="0">
                <a:latin typeface="+mj-lt"/>
                <a:ea typeface="Times New Roman" panose="02020603050405020304" pitchFamily="18" charset="0"/>
                <a:cs typeface="Times New Roman" panose="02020603050405020304" pitchFamily="18" charset="0"/>
              </a:rPr>
              <a:t>Response from an individual in the survey that is inaccurate from lying, bad memory, etc.</a:t>
            </a:r>
            <a:endParaRPr lang="en-US" sz="2800" dirty="0">
              <a:latin typeface="+mj-lt"/>
            </a:endParaRPr>
          </a:p>
          <a:p>
            <a:pPr marL="342900" lvl="0" indent="-342900">
              <a:lnSpc>
                <a:spcPct val="90000"/>
              </a:lnSpc>
              <a:spcBef>
                <a:spcPct val="20000"/>
              </a:spcBef>
              <a:defRPr/>
            </a:pPr>
            <a:r>
              <a:rPr lang="en-US" sz="2800" dirty="0">
                <a:latin typeface="+mj-lt"/>
              </a:rPr>
              <a:t>D.  Nonresponse Error</a:t>
            </a:r>
          </a:p>
          <a:p>
            <a:pPr marL="914400" lvl="1" indent="-457200">
              <a:lnSpc>
                <a:spcPct val="90000"/>
              </a:lnSpc>
              <a:spcBef>
                <a:spcPct val="20000"/>
              </a:spcBef>
              <a:buFont typeface="Arial" charset="0"/>
              <a:buChar char="•"/>
              <a:defRPr/>
            </a:pPr>
            <a:r>
              <a:rPr lang="en-US" sz="2800" dirty="0">
                <a:latin typeface="+mj-lt"/>
              </a:rPr>
              <a:t>Failure to obtain data from an individual selected for a sample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j-lt"/>
            </a:endParaRPr>
          </a:p>
          <a:p>
            <a:pPr marL="342900" marR="0" lvl="0" indent="-342900" algn="l" defTabSz="914400" rtl="0" eaLnBrk="1" fontAlgn="auto" latinLnBrk="0" hangingPunct="1">
              <a:lnSpc>
                <a:spcPct val="9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50479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Poorly Worded Questions</a:t>
            </a:r>
            <a:br>
              <a:rPr lang="en-US" sz="3600" b="1" dirty="0">
                <a:solidFill>
                  <a:schemeClr val="accent1"/>
                </a:solidFill>
              </a:rPr>
            </a:br>
            <a:endParaRPr lang="en-US" sz="3600" dirty="0"/>
          </a:p>
        </p:txBody>
      </p:sp>
      <p:sp>
        <p:nvSpPr>
          <p:cNvPr id="6" name="Rectangle 3"/>
          <p:cNvSpPr txBox="1">
            <a:spLocks noChangeArrowheads="1"/>
          </p:cNvSpPr>
          <p:nvPr/>
        </p:nvSpPr>
        <p:spPr>
          <a:xfrm>
            <a:off x="301752" y="1170432"/>
            <a:ext cx="8229600" cy="4953000"/>
          </a:xfrm>
          <a:prstGeom prst="rect">
            <a:avLst/>
          </a:prstGeom>
        </p:spPr>
        <p:txBody>
          <a:bodyPr/>
          <a:lstStyle/>
          <a:p>
            <a:pPr marL="0" marR="0" lvl="1" algn="l" defTabSz="914400" rtl="0" eaLnBrk="1" fontAlgn="auto" latinLnBrk="0" hangingPunct="1">
              <a:lnSpc>
                <a:spcPct val="90000"/>
              </a:lnSpc>
              <a:spcBef>
                <a:spcPct val="20000"/>
              </a:spcBef>
              <a:spcAft>
                <a:spcPts val="0"/>
              </a:spcAft>
              <a:buClr>
                <a:schemeClr val="hlink"/>
              </a:buClr>
              <a:buSzPct val="80000"/>
              <a:tabLst/>
              <a:defRPr/>
            </a:pPr>
            <a:r>
              <a:rPr kumimoji="0" lang="en-US" sz="2800" b="0" u="none" strike="noStrike" kern="1200" cap="none" spc="0" normalizeH="0" baseline="0" noProof="0" dirty="0">
                <a:ln>
                  <a:noFill/>
                </a:ln>
                <a:solidFill>
                  <a:schemeClr val="tx1"/>
                </a:solidFill>
                <a:effectLst/>
                <a:uLnTx/>
                <a:uFillTx/>
                <a:latin typeface="+mj-lt"/>
              </a:rPr>
              <a:t>Look at the difference</a:t>
            </a:r>
            <a:r>
              <a:rPr kumimoji="0" lang="en-US" sz="2800" b="0" u="none" strike="noStrike" kern="1200" cap="none" spc="0" normalizeH="0" noProof="0" dirty="0">
                <a:ln>
                  <a:noFill/>
                </a:ln>
                <a:solidFill>
                  <a:schemeClr val="tx1"/>
                </a:solidFill>
                <a:effectLst/>
                <a:uLnTx/>
                <a:uFillTx/>
                <a:latin typeface="+mj-lt"/>
              </a:rPr>
              <a:t> with a few changed words!</a:t>
            </a:r>
          </a:p>
          <a:p>
            <a:pPr marL="0" marR="0" lvl="1" algn="l" defTabSz="914400" rtl="0" eaLnBrk="1" fontAlgn="auto" latinLnBrk="0" hangingPunct="1">
              <a:lnSpc>
                <a:spcPct val="90000"/>
              </a:lnSpc>
              <a:spcBef>
                <a:spcPct val="20000"/>
              </a:spcBef>
              <a:spcAft>
                <a:spcPts val="0"/>
              </a:spcAft>
              <a:buClr>
                <a:schemeClr val="hlink"/>
              </a:buClr>
              <a:buSzPct val="80000"/>
              <a:tabLst/>
              <a:defRPr/>
            </a:pPr>
            <a:endParaRPr kumimoji="0" lang="en-US" sz="2800" b="0" i="1" u="none" strike="noStrike" kern="1200" cap="none" spc="0" normalizeH="0" baseline="0" noProof="0" dirty="0">
              <a:ln>
                <a:noFill/>
              </a:ln>
              <a:solidFill>
                <a:schemeClr val="tx1"/>
              </a:solidFill>
              <a:effectLst/>
              <a:uLnTx/>
              <a:uFillTx/>
              <a:latin typeface="+mj-lt"/>
            </a:endParaRPr>
          </a:p>
          <a:p>
            <a:pPr marL="0" marR="0" lvl="1" algn="l" defTabSz="914400" rtl="0" eaLnBrk="1" fontAlgn="auto" latinLnBrk="0" hangingPunct="1">
              <a:lnSpc>
                <a:spcPct val="90000"/>
              </a:lnSpc>
              <a:spcBef>
                <a:spcPct val="20000"/>
              </a:spcBef>
              <a:spcAft>
                <a:spcPts val="0"/>
              </a:spcAft>
              <a:buClr>
                <a:schemeClr val="hlink"/>
              </a:buClr>
              <a:buSzPct val="80000"/>
              <a:tabLst/>
              <a:defRPr/>
            </a:pPr>
            <a:r>
              <a:rPr kumimoji="0" lang="en-US" sz="2800" b="0" i="1" u="none" strike="noStrike" kern="1200" cap="none" spc="0" normalizeH="0" baseline="0" noProof="0" dirty="0">
                <a:ln>
                  <a:noFill/>
                </a:ln>
                <a:solidFill>
                  <a:schemeClr val="tx1"/>
                </a:solidFill>
                <a:effectLst/>
                <a:uLnTx/>
                <a:uFillTx/>
                <a:latin typeface="+mj-lt"/>
              </a:rPr>
              <a:t>Is our government providing too much money for</a:t>
            </a:r>
            <a:r>
              <a:rPr kumimoji="0" lang="en-US" sz="2800" b="0" i="1" u="none" strike="noStrike" kern="1200" cap="none" spc="0" normalizeH="0" noProof="0" dirty="0">
                <a:ln>
                  <a:noFill/>
                </a:ln>
                <a:solidFill>
                  <a:schemeClr val="tx1"/>
                </a:solidFill>
                <a:effectLst/>
                <a:uLnTx/>
                <a:uFillTx/>
                <a:latin typeface="+mj-lt"/>
              </a:rPr>
              <a:t> </a:t>
            </a:r>
            <a:r>
              <a:rPr kumimoji="0" lang="en-US" sz="2800" b="0" i="1" u="none" strike="noStrike" kern="1200" cap="none" spc="0" normalizeH="0" baseline="0" noProof="0" dirty="0">
                <a:ln>
                  <a:noFill/>
                </a:ln>
                <a:solidFill>
                  <a:schemeClr val="tx1"/>
                </a:solidFill>
                <a:effectLst/>
                <a:uLnTx/>
                <a:uFillTx/>
                <a:latin typeface="+mj-lt"/>
              </a:rPr>
              <a:t>welfare programs?</a:t>
            </a:r>
          </a:p>
          <a:p>
            <a:pPr marL="914400" lvl="3">
              <a:lnSpc>
                <a:spcPct val="90000"/>
              </a:lnSpc>
              <a:spcBef>
                <a:spcPct val="20000"/>
              </a:spcBef>
              <a:buClr>
                <a:schemeClr val="hlink"/>
              </a:buClr>
              <a:buSzPct val="80000"/>
              <a:defRPr/>
            </a:pPr>
            <a:r>
              <a:rPr kumimoji="0" lang="en-US" sz="2800" b="0" i="0" u="none" strike="noStrike" kern="1200" cap="none" spc="0" normalizeH="0" baseline="0" noProof="0" dirty="0">
                <a:ln>
                  <a:noFill/>
                </a:ln>
                <a:solidFill>
                  <a:schemeClr val="tx1"/>
                </a:solidFill>
                <a:effectLst/>
                <a:uLnTx/>
                <a:uFillTx/>
                <a:latin typeface="+mj-lt"/>
              </a:rPr>
              <a:t>44% said yes</a:t>
            </a:r>
          </a:p>
          <a:p>
            <a:pPr marL="0" marR="0" lvl="1" algn="l" defTabSz="914400" rtl="0" eaLnBrk="1" fontAlgn="auto" latinLnBrk="0" hangingPunct="1">
              <a:lnSpc>
                <a:spcPct val="90000"/>
              </a:lnSpc>
              <a:spcBef>
                <a:spcPct val="20000"/>
              </a:spcBef>
              <a:spcAft>
                <a:spcPts val="0"/>
              </a:spcAft>
              <a:buClr>
                <a:schemeClr val="hlink"/>
              </a:buClr>
              <a:buSzPct val="80000"/>
              <a:tabLst/>
              <a:defRPr/>
            </a:pPr>
            <a:endParaRPr kumimoji="0" lang="en-US" sz="2800" b="0" i="1" u="none" strike="noStrike" kern="1200" cap="none" spc="0" normalizeH="0" baseline="0" noProof="0" dirty="0">
              <a:ln>
                <a:noFill/>
              </a:ln>
              <a:solidFill>
                <a:schemeClr val="tx1"/>
              </a:solidFill>
              <a:effectLst/>
              <a:uLnTx/>
              <a:uFillTx/>
              <a:latin typeface="+mj-lt"/>
            </a:endParaRPr>
          </a:p>
          <a:p>
            <a:pPr marL="0" marR="0" lvl="1" algn="l" defTabSz="914400" rtl="0" eaLnBrk="1" fontAlgn="auto" latinLnBrk="0" hangingPunct="1">
              <a:lnSpc>
                <a:spcPct val="90000"/>
              </a:lnSpc>
              <a:spcBef>
                <a:spcPct val="20000"/>
              </a:spcBef>
              <a:spcAft>
                <a:spcPts val="0"/>
              </a:spcAft>
              <a:buClr>
                <a:schemeClr val="hlink"/>
              </a:buClr>
              <a:buSzPct val="80000"/>
              <a:tabLst/>
              <a:defRPr/>
            </a:pPr>
            <a:r>
              <a:rPr kumimoji="0" lang="en-US" sz="2800" b="0" i="1" u="none" strike="noStrike" kern="1200" cap="none" spc="0" normalizeH="0" baseline="0" noProof="0" dirty="0">
                <a:ln>
                  <a:noFill/>
                </a:ln>
                <a:solidFill>
                  <a:schemeClr val="tx1"/>
                </a:solidFill>
                <a:effectLst/>
                <a:uLnTx/>
                <a:uFillTx/>
                <a:latin typeface="+mj-lt"/>
              </a:rPr>
              <a:t>Is our government providing too much money for</a:t>
            </a:r>
            <a:r>
              <a:rPr kumimoji="0" lang="en-US" sz="2800" b="0" i="1" u="none" strike="noStrike" kern="1200" cap="none" spc="0" normalizeH="0" noProof="0" dirty="0">
                <a:ln>
                  <a:noFill/>
                </a:ln>
                <a:solidFill>
                  <a:schemeClr val="tx1"/>
                </a:solidFill>
                <a:effectLst/>
                <a:uLnTx/>
                <a:uFillTx/>
                <a:latin typeface="+mj-lt"/>
              </a:rPr>
              <a:t> </a:t>
            </a:r>
            <a:r>
              <a:rPr kumimoji="0" lang="en-US" sz="2800" b="0" i="1" u="none" strike="noStrike" kern="1200" cap="none" spc="0" normalizeH="0" baseline="0" noProof="0" dirty="0">
                <a:ln>
                  <a:noFill/>
                </a:ln>
                <a:solidFill>
                  <a:schemeClr val="tx1"/>
                </a:solidFill>
                <a:effectLst/>
                <a:uLnTx/>
                <a:uFillTx/>
                <a:latin typeface="+mj-lt"/>
              </a:rPr>
              <a:t>assistance to the poor?</a:t>
            </a:r>
          </a:p>
          <a:p>
            <a:pPr marL="914400" lvl="3">
              <a:lnSpc>
                <a:spcPct val="90000"/>
              </a:lnSpc>
              <a:spcBef>
                <a:spcPct val="20000"/>
              </a:spcBef>
              <a:buClr>
                <a:schemeClr val="hlink"/>
              </a:buClr>
              <a:buSzPct val="80000"/>
              <a:defRPr/>
            </a:pPr>
            <a:r>
              <a:rPr kumimoji="0" lang="en-US" sz="2800" b="0" i="0" u="none" strike="noStrike" kern="1200" cap="none" spc="0" normalizeH="0" baseline="0" noProof="0" dirty="0">
                <a:ln>
                  <a:noFill/>
                </a:ln>
                <a:solidFill>
                  <a:schemeClr val="tx1"/>
                </a:solidFill>
                <a:effectLst/>
                <a:uLnTx/>
                <a:uFillTx/>
                <a:latin typeface="+mj-lt"/>
              </a:rPr>
              <a:t>13% said yes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What the Margin of Error Can’t Say</a:t>
            </a:r>
            <a:br>
              <a:rPr lang="en-US" sz="3600" b="1" dirty="0">
                <a:solidFill>
                  <a:schemeClr val="accent1"/>
                </a:solidFill>
              </a:rPr>
            </a:br>
            <a:endParaRPr lang="en-US" sz="3600" dirty="0"/>
          </a:p>
        </p:txBody>
      </p:sp>
      <p:sp>
        <p:nvSpPr>
          <p:cNvPr id="6" name="Rectangle 3"/>
          <p:cNvSpPr txBox="1">
            <a:spLocks noChangeArrowheads="1"/>
          </p:cNvSpPr>
          <p:nvPr/>
        </p:nvSpPr>
        <p:spPr>
          <a:xfrm>
            <a:off x="304800" y="1295400"/>
            <a:ext cx="4495800" cy="4953000"/>
          </a:xfrm>
          <a:prstGeom prst="rect">
            <a:avLst/>
          </a:prstGeom>
        </p:spPr>
        <p:txBody>
          <a:bodyPr/>
          <a:lstStyle/>
          <a:p>
            <a:pPr marL="0" lvl="1">
              <a:lnSpc>
                <a:spcPct val="90000"/>
              </a:lnSpc>
              <a:spcBef>
                <a:spcPct val="20000"/>
              </a:spcBef>
              <a:buClr>
                <a:schemeClr val="hlink"/>
              </a:buClr>
              <a:buSzPct val="80000"/>
              <a:defRPr/>
            </a:pPr>
            <a:r>
              <a:rPr lang="en-US" sz="2800" dirty="0">
                <a:latin typeface="+mj-lt"/>
              </a:rPr>
              <a:t>The announced margin of error for a sample survey covers only random sampling error. </a:t>
            </a:r>
          </a:p>
          <a:p>
            <a:pPr marL="0" lvl="1">
              <a:lnSpc>
                <a:spcPct val="90000"/>
              </a:lnSpc>
              <a:spcBef>
                <a:spcPct val="20000"/>
              </a:spcBef>
              <a:buClr>
                <a:schemeClr val="hlink"/>
              </a:buClr>
              <a:buSzPct val="80000"/>
              <a:defRPr/>
            </a:pPr>
            <a:endParaRPr lang="en-US" sz="2800" dirty="0">
              <a:latin typeface="+mj-lt"/>
            </a:endParaRPr>
          </a:p>
          <a:p>
            <a:pPr marL="0" lvl="1">
              <a:lnSpc>
                <a:spcPct val="90000"/>
              </a:lnSpc>
              <a:spcBef>
                <a:spcPct val="20000"/>
              </a:spcBef>
              <a:buClr>
                <a:schemeClr val="hlink"/>
              </a:buClr>
              <a:buSzPct val="80000"/>
              <a:defRPr/>
            </a:pPr>
            <a:r>
              <a:rPr lang="en-US" sz="2800" dirty="0" err="1">
                <a:latin typeface="+mj-lt"/>
              </a:rPr>
              <a:t>Undercoverage</a:t>
            </a:r>
            <a:r>
              <a:rPr lang="en-US" sz="2800" dirty="0">
                <a:latin typeface="+mj-lt"/>
              </a:rPr>
              <a:t>, nonresponse, and other practical difficulties can cause large bias that is not covered by the margin of error.</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p:txBody>
      </p:sp>
      <p:pic>
        <p:nvPicPr>
          <p:cNvPr id="3074" name="Picture 2" descr="Cartoon of a woman answering the doorbell and angrily pointing a young pollster over to the next house.  The cartoon is captioned, &quot;you can call, you can send email, you can stand at the door all day.  The answer is still N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209" y="1295400"/>
            <a:ext cx="4074744"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2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Other Random Sampling Methods</a:t>
            </a:r>
            <a:br>
              <a:rPr lang="en-US" sz="3600" b="1" dirty="0">
                <a:solidFill>
                  <a:schemeClr val="accent1"/>
                </a:solidFill>
              </a:rPr>
            </a:br>
            <a:endParaRPr lang="en-US" sz="3600" dirty="0"/>
          </a:p>
        </p:txBody>
      </p:sp>
      <p:sp>
        <p:nvSpPr>
          <p:cNvPr id="7" name="Rectangle 3"/>
          <p:cNvSpPr txBox="1">
            <a:spLocks noChangeArrowheads="1"/>
          </p:cNvSpPr>
          <p:nvPr/>
        </p:nvSpPr>
        <p:spPr>
          <a:xfrm>
            <a:off x="457200" y="1066800"/>
            <a:ext cx="8229600" cy="5029200"/>
          </a:xfrm>
          <a:prstGeom prst="rect">
            <a:avLst/>
          </a:prstGeom>
        </p:spPr>
        <p:txBody>
          <a:bodyPr/>
          <a:lstStyle/>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With an SRS, because each sample of size </a:t>
            </a:r>
            <a:r>
              <a:rPr lang="en-US" sz="2800" i="1" dirty="0">
                <a:latin typeface="+mj-lt"/>
                <a:ea typeface="Times New Roman" panose="02020603050405020304" pitchFamily="18" charset="0"/>
                <a:cs typeface="Times New Roman" panose="02020603050405020304" pitchFamily="18" charset="0"/>
              </a:rPr>
              <a:t>n </a:t>
            </a:r>
            <a:r>
              <a:rPr lang="en-US" sz="2800" dirty="0">
                <a:latin typeface="+mj-lt"/>
                <a:ea typeface="Times New Roman" panose="02020603050405020304" pitchFamily="18" charset="0"/>
                <a:cs typeface="Times New Roman" panose="02020603050405020304" pitchFamily="18" charset="0"/>
              </a:rPr>
              <a:t>has the same chance of being selected, we cannot obtain information for separate groups of individuals (e.g., individuals of different gender, race, income class, or religion).</a:t>
            </a:r>
          </a:p>
          <a:p>
            <a:pPr>
              <a:lnSpc>
                <a:spcPct val="115000"/>
              </a:lnSpc>
              <a:tabLst>
                <a:tab pos="457200" algn="l"/>
              </a:tabLst>
            </a:pPr>
            <a:endParaRPr lang="en-US" sz="28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Identify some separate groups we may want to hear from when asking the following question:  </a:t>
            </a:r>
            <a:r>
              <a:rPr lang="en-US" sz="2800" i="1" dirty="0">
                <a:latin typeface="+mj-lt"/>
                <a:ea typeface="Times New Roman" panose="02020603050405020304" pitchFamily="18" charset="0"/>
                <a:cs typeface="Times New Roman" panose="02020603050405020304" pitchFamily="18" charset="0"/>
              </a:rPr>
              <a:t>“</a:t>
            </a:r>
            <a:r>
              <a:rPr lang="en-US" sz="2800" dirty="0">
                <a:latin typeface="+mj-lt"/>
                <a:ea typeface="Times New Roman" panose="02020603050405020304" pitchFamily="18" charset="0"/>
                <a:cs typeface="Times New Roman" panose="02020603050405020304" pitchFamily="18" charset="0"/>
              </a:rPr>
              <a:t>Do you think our health-care system works well?” </a:t>
            </a:r>
          </a:p>
          <a:p>
            <a:pPr>
              <a:lnSpc>
                <a:spcPct val="115000"/>
              </a:lnSpc>
              <a:tabLst>
                <a:tab pos="457200" algn="l"/>
              </a:tabLst>
            </a:pPr>
            <a:r>
              <a:rPr lang="en-US" sz="2800" i="1" dirty="0">
                <a:latin typeface="+mj-lt"/>
                <a:ea typeface="Times New Roman" panose="02020603050405020304" pitchFamily="18" charset="0"/>
                <a:cs typeface="Times New Roman" panose="02020603050405020304" pitchFamily="18" charset="0"/>
              </a:rPr>
              <a:t> </a:t>
            </a:r>
            <a:endParaRPr lang="en-US" sz="2800" dirty="0">
              <a:effectLst/>
              <a:latin typeface="+mj-lt"/>
              <a:ea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3600" b="1" dirty="0">
                <a:solidFill>
                  <a:schemeClr val="accent1"/>
                </a:solidFill>
              </a:rPr>
              <a:t>How to Live with </a:t>
            </a:r>
            <a:r>
              <a:rPr lang="en-US" sz="3600" b="1" dirty="0" err="1">
                <a:solidFill>
                  <a:schemeClr val="accent1"/>
                </a:solidFill>
              </a:rPr>
              <a:t>Nonsampling</a:t>
            </a:r>
            <a:r>
              <a:rPr lang="en-US" sz="3600" b="1" dirty="0">
                <a:solidFill>
                  <a:schemeClr val="accent1"/>
                </a:solidFill>
              </a:rPr>
              <a:t> Errors</a:t>
            </a:r>
            <a:br>
              <a:rPr lang="en-US" sz="3600" b="1" dirty="0">
                <a:solidFill>
                  <a:schemeClr val="accent1"/>
                </a:solidFill>
              </a:rPr>
            </a:br>
            <a:endParaRPr lang="en-US" sz="3600" dirty="0"/>
          </a:p>
        </p:txBody>
      </p:sp>
      <p:sp>
        <p:nvSpPr>
          <p:cNvPr id="7" name="Rectangle 3"/>
          <p:cNvSpPr txBox="1">
            <a:spLocks noChangeArrowheads="1"/>
          </p:cNvSpPr>
          <p:nvPr/>
        </p:nvSpPr>
        <p:spPr>
          <a:xfrm>
            <a:off x="301752" y="1170432"/>
            <a:ext cx="8229600" cy="5029200"/>
          </a:xfrm>
          <a:prstGeom prst="rect">
            <a:avLst/>
          </a:prstGeom>
        </p:spPr>
        <p:txBody>
          <a:bodyPr/>
          <a:lstStyle/>
          <a:p>
            <a:pPr>
              <a:lnSpc>
                <a:spcPct val="115000"/>
              </a:lnSpc>
              <a:tabLst>
                <a:tab pos="457200" algn="l"/>
              </a:tabLst>
            </a:pPr>
            <a:r>
              <a:rPr lang="en-US" sz="2800" b="1" dirty="0">
                <a:latin typeface="+mj-lt"/>
                <a:ea typeface="Times New Roman" panose="02020603050405020304" pitchFamily="18" charset="0"/>
                <a:cs typeface="Times New Roman" panose="02020603050405020304" pitchFamily="18" charset="0"/>
              </a:rPr>
              <a:t>Substitute other households for the </a:t>
            </a:r>
            <a:r>
              <a:rPr lang="en-US" sz="2800" b="1" dirty="0" err="1">
                <a:latin typeface="+mj-lt"/>
                <a:ea typeface="Times New Roman" panose="02020603050405020304" pitchFamily="18" charset="0"/>
                <a:cs typeface="Times New Roman" panose="02020603050405020304" pitchFamily="18" charset="0"/>
              </a:rPr>
              <a:t>nonresponders</a:t>
            </a:r>
            <a:r>
              <a:rPr lang="en-US" sz="2800" b="1" dirty="0">
                <a:latin typeface="+mj-lt"/>
                <a:ea typeface="Times New Roman" panose="02020603050405020304" pitchFamily="18" charset="0"/>
                <a:cs typeface="Times New Roman" panose="02020603050405020304" pitchFamily="18" charset="0"/>
              </a:rPr>
              <a:t>.</a:t>
            </a:r>
            <a:r>
              <a:rPr lang="en-US" sz="2800" dirty="0">
                <a:latin typeface="+mj-lt"/>
                <a:ea typeface="Times New Roman" panose="02020603050405020304" pitchFamily="18" charset="0"/>
                <a:cs typeface="Times New Roman" panose="02020603050405020304" pitchFamily="18" charset="0"/>
              </a:rPr>
              <a:t> Because nonresponse is higher in cities, replacing </a:t>
            </a:r>
            <a:r>
              <a:rPr lang="en-US" sz="2800" dirty="0" err="1">
                <a:latin typeface="+mj-lt"/>
                <a:ea typeface="Times New Roman" panose="02020603050405020304" pitchFamily="18" charset="0"/>
                <a:cs typeface="Times New Roman" panose="02020603050405020304" pitchFamily="18" charset="0"/>
              </a:rPr>
              <a:t>nonresponders</a:t>
            </a:r>
            <a:r>
              <a:rPr lang="en-US" sz="2800" dirty="0">
                <a:latin typeface="+mj-lt"/>
                <a:ea typeface="Times New Roman" panose="02020603050405020304" pitchFamily="18" charset="0"/>
                <a:cs typeface="Times New Roman" panose="02020603050405020304" pitchFamily="18" charset="0"/>
              </a:rPr>
              <a:t> with other households in the same neighborhood may  reduce bias. </a:t>
            </a:r>
          </a:p>
          <a:p>
            <a:pPr>
              <a:lnSpc>
                <a:spcPct val="115000"/>
              </a:lnSpc>
              <a:tabLst>
                <a:tab pos="457200" algn="l"/>
              </a:tabLst>
            </a:pPr>
            <a:endParaRPr lang="en-US" sz="28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Once the data are in, all professional surveys use statistical methods to </a:t>
            </a:r>
            <a:r>
              <a:rPr lang="en-US" sz="2800" b="1" dirty="0">
                <a:latin typeface="+mj-lt"/>
                <a:ea typeface="Times New Roman" panose="02020603050405020304" pitchFamily="18" charset="0"/>
                <a:cs typeface="Times New Roman" panose="02020603050405020304" pitchFamily="18" charset="0"/>
              </a:rPr>
              <a:t>weight the responses</a:t>
            </a:r>
            <a:r>
              <a:rPr lang="en-US" sz="2800" dirty="0">
                <a:latin typeface="+mj-lt"/>
                <a:ea typeface="Times New Roman" panose="02020603050405020304" pitchFamily="18" charset="0"/>
                <a:cs typeface="Times New Roman" panose="02020603050405020304" pitchFamily="18" charset="0"/>
              </a:rPr>
              <a:t> in an attempt to correct sources of bias.</a:t>
            </a:r>
          </a:p>
          <a:p>
            <a:pPr>
              <a:lnSpc>
                <a:spcPct val="115000"/>
              </a:lnSpc>
              <a:tabLst>
                <a:tab pos="457200" algn="l"/>
              </a:tabLst>
            </a:pPr>
            <a:r>
              <a:rPr lang="en-US" sz="2800" i="1" dirty="0">
                <a:latin typeface="+mj-lt"/>
                <a:ea typeface="Times New Roman" panose="02020603050405020304" pitchFamily="18" charset="0"/>
                <a:cs typeface="Times New Roman" panose="02020603050405020304" pitchFamily="18" charset="0"/>
              </a:rPr>
              <a:t> </a:t>
            </a:r>
            <a:endParaRPr lang="en-US" sz="28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780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Sample Design in the Real World 1</a:t>
            </a:r>
            <a:br>
              <a:rPr lang="en-US" sz="3600" b="1" dirty="0">
                <a:solidFill>
                  <a:schemeClr val="accent1"/>
                </a:solidFill>
              </a:rPr>
            </a:br>
            <a:endParaRPr lang="en-US" sz="3600" dirty="0"/>
          </a:p>
        </p:txBody>
      </p:sp>
      <p:sp>
        <p:nvSpPr>
          <p:cNvPr id="7" name="Rectangle 3"/>
          <p:cNvSpPr txBox="1">
            <a:spLocks noChangeArrowheads="1"/>
          </p:cNvSpPr>
          <p:nvPr/>
        </p:nvSpPr>
        <p:spPr>
          <a:xfrm>
            <a:off x="301752" y="1170432"/>
            <a:ext cx="8759952" cy="5029200"/>
          </a:xfrm>
          <a:prstGeom prst="rect">
            <a:avLst/>
          </a:prstGeom>
        </p:spPr>
        <p:txBody>
          <a:bodyPr/>
          <a:lstStyle/>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The Current Population Survey (CPS) samples U.S. households. They sample in </a:t>
            </a:r>
            <a:r>
              <a:rPr lang="en-US" sz="2800" b="1" dirty="0">
                <a:latin typeface="+mj-lt"/>
                <a:ea typeface="Times New Roman" panose="02020603050405020304" pitchFamily="18" charset="0"/>
                <a:cs typeface="Times New Roman" panose="02020603050405020304" pitchFamily="18" charset="0"/>
              </a:rPr>
              <a:t>stages.</a:t>
            </a:r>
          </a:p>
          <a:p>
            <a:pPr>
              <a:lnSpc>
                <a:spcPct val="115000"/>
              </a:lnSpc>
              <a:tabLst>
                <a:tab pos="457200" algn="l"/>
              </a:tabLst>
            </a:pPr>
            <a:endParaRPr lang="en-US" sz="2800" b="1"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The nation is divided into 2007 geographic areas called primary sampling units (PSUs); 428 highly populated PSUs are automatically in the sample.</a:t>
            </a:r>
          </a:p>
          <a:p>
            <a:pPr>
              <a:lnSpc>
                <a:spcPct val="115000"/>
              </a:lnSpc>
              <a:tabLst>
                <a:tab pos="457200" algn="l"/>
              </a:tabLst>
            </a:pPr>
            <a:endParaRPr lang="en-US" sz="28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The remaining 1579 are divided into 326 groups, called </a:t>
            </a:r>
            <a:r>
              <a:rPr lang="en-US" sz="2800" b="1" dirty="0">
                <a:latin typeface="+mj-lt"/>
                <a:ea typeface="Times New Roman" panose="02020603050405020304" pitchFamily="18" charset="0"/>
                <a:cs typeface="Times New Roman" panose="02020603050405020304" pitchFamily="18" charset="0"/>
              </a:rPr>
              <a:t>strata</a:t>
            </a:r>
            <a:r>
              <a:rPr lang="en-US" sz="2800" dirty="0">
                <a:latin typeface="+mj-lt"/>
                <a:ea typeface="Times New Roman" panose="02020603050405020304" pitchFamily="18" charset="0"/>
                <a:cs typeface="Times New Roman" panose="02020603050405020304" pitchFamily="18" charset="0"/>
              </a:rPr>
              <a:t>. One PSU is drawn at random to represent each stratum.</a:t>
            </a:r>
            <a:endParaRPr lang="en-US" sz="2800" b="1"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800" i="1" dirty="0">
                <a:latin typeface="+mj-lt"/>
                <a:ea typeface="Times New Roman" panose="02020603050405020304" pitchFamily="18" charset="0"/>
                <a:cs typeface="Times New Roman" panose="02020603050405020304" pitchFamily="18" charset="0"/>
              </a:rPr>
              <a:t> </a:t>
            </a:r>
            <a:endParaRPr lang="en-US" sz="28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59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Sample Surveys in the Real World 1</a:t>
            </a:r>
            <a:endParaRPr lang="en-US" sz="3600" dirty="0"/>
          </a:p>
        </p:txBody>
      </p:sp>
      <p:sp>
        <p:nvSpPr>
          <p:cNvPr id="2" name="Rectangle 1"/>
          <p:cNvSpPr/>
          <p:nvPr/>
        </p:nvSpPr>
        <p:spPr>
          <a:xfrm>
            <a:off x="301752" y="1554480"/>
            <a:ext cx="8759952" cy="4401205"/>
          </a:xfrm>
          <a:prstGeom prst="rect">
            <a:avLst/>
          </a:prstGeom>
        </p:spPr>
        <p:txBody>
          <a:bodyPr wrap="square">
            <a:spAutoFit/>
          </a:bodyPr>
          <a:lstStyle/>
          <a:p>
            <a:r>
              <a:rPr lang="en-US" sz="2800" dirty="0">
                <a:latin typeface="+mj-lt"/>
                <a:ea typeface="Times New Roman" panose="02020603050405020304" pitchFamily="18" charset="0"/>
                <a:cs typeface="Times New Roman" panose="02020603050405020304" pitchFamily="18" charset="0"/>
              </a:rPr>
              <a:t>An opinion poll talks to 1000 people chosen at random, announces its results, and announces a margin of error. Should we be happy? Perhaps not. </a:t>
            </a:r>
          </a:p>
          <a:p>
            <a:endParaRPr lang="en-US" sz="2800" dirty="0">
              <a:latin typeface="+mj-lt"/>
              <a:ea typeface="Times New Roman" panose="02020603050405020304" pitchFamily="18" charset="0"/>
              <a:cs typeface="Times New Roman" panose="02020603050405020304" pitchFamily="18" charset="0"/>
            </a:endParaRPr>
          </a:p>
          <a:p>
            <a:r>
              <a:rPr lang="en-US" sz="2800" dirty="0">
                <a:latin typeface="+mj-lt"/>
                <a:ea typeface="Times New Roman" panose="02020603050405020304" pitchFamily="18" charset="0"/>
                <a:cs typeface="Times New Roman" panose="02020603050405020304" pitchFamily="18" charset="0"/>
              </a:rPr>
              <a:t>Many polls don’t tell the whole truth about their samples.</a:t>
            </a:r>
          </a:p>
          <a:p>
            <a:endParaRPr lang="en-US" sz="2800" dirty="0">
              <a:latin typeface="+mj-lt"/>
              <a:ea typeface="Times New Roman" panose="02020603050405020304" pitchFamily="18" charset="0"/>
              <a:cs typeface="Times New Roman" panose="02020603050405020304" pitchFamily="18" charset="0"/>
            </a:endParaRPr>
          </a:p>
          <a:p>
            <a:r>
              <a:rPr lang="en-US" sz="2800" dirty="0">
                <a:latin typeface="+mj-lt"/>
                <a:ea typeface="Times New Roman" panose="02020603050405020304" pitchFamily="18" charset="0"/>
                <a:cs typeface="Times New Roman" panose="02020603050405020304" pitchFamily="18" charset="0"/>
              </a:rPr>
              <a:t>The Pew Research Center for the People and the Press does a good job of telling how their samples were obtained.</a:t>
            </a:r>
            <a:endParaRPr lang="en-US" sz="14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11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Sample Design in the Real World 2</a:t>
            </a:r>
            <a:br>
              <a:rPr lang="en-US" sz="3600" b="1" dirty="0">
                <a:solidFill>
                  <a:schemeClr val="accent1"/>
                </a:solidFill>
              </a:rPr>
            </a:br>
            <a:endParaRPr lang="en-US" sz="3600" dirty="0"/>
          </a:p>
        </p:txBody>
      </p:sp>
      <p:sp>
        <p:nvSpPr>
          <p:cNvPr id="7" name="Rectangle 3"/>
          <p:cNvSpPr txBox="1">
            <a:spLocks noChangeArrowheads="1"/>
          </p:cNvSpPr>
          <p:nvPr/>
        </p:nvSpPr>
        <p:spPr>
          <a:xfrm>
            <a:off x="301752" y="1170432"/>
            <a:ext cx="8759952" cy="5029200"/>
          </a:xfrm>
          <a:prstGeom prst="rect">
            <a:avLst/>
          </a:prstGeom>
        </p:spPr>
        <p:txBody>
          <a:bodyPr/>
          <a:lstStyle/>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Each of the 754 PSUs in the first-stage sample is divided into census blocks (smaller geographic areas), which are also grouped into strata, based on such things as housing types and minority population. </a:t>
            </a:r>
          </a:p>
          <a:p>
            <a:pPr>
              <a:lnSpc>
                <a:spcPct val="115000"/>
              </a:lnSpc>
              <a:tabLst>
                <a:tab pos="457200" algn="l"/>
              </a:tabLst>
            </a:pPr>
            <a:endParaRPr lang="en-US" sz="28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The households in each block are arranged in order of their location and divided into groups, called </a:t>
            </a:r>
            <a:r>
              <a:rPr lang="en-US" sz="2800" b="1" dirty="0">
                <a:solidFill>
                  <a:srgbClr val="8B0000"/>
                </a:solidFill>
                <a:latin typeface="+mj-lt"/>
                <a:ea typeface="Times New Roman" panose="02020603050405020304" pitchFamily="18" charset="0"/>
                <a:cs typeface="Times New Roman" panose="02020603050405020304" pitchFamily="18" charset="0"/>
              </a:rPr>
              <a:t>clusters</a:t>
            </a:r>
            <a:r>
              <a:rPr lang="en-US" sz="2800" dirty="0">
                <a:latin typeface="+mj-lt"/>
                <a:ea typeface="Times New Roman" panose="02020603050405020304" pitchFamily="18" charset="0"/>
                <a:cs typeface="Times New Roman" panose="02020603050405020304" pitchFamily="18" charset="0"/>
              </a:rPr>
              <a:t>, of about four households each. </a:t>
            </a:r>
            <a:r>
              <a:rPr lang="en-US" sz="2800" i="1" dirty="0">
                <a:latin typeface="+mj-lt"/>
                <a:ea typeface="Times New Roman" panose="02020603050405020304" pitchFamily="18" charset="0"/>
                <a:cs typeface="Times New Roman" panose="02020603050405020304" pitchFamily="18" charset="0"/>
              </a:rPr>
              <a:t> </a:t>
            </a:r>
            <a:endParaRPr lang="en-US" sz="28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283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Sample Design in the Real World 3</a:t>
            </a:r>
            <a:br>
              <a:rPr lang="en-US" sz="3600" b="1" dirty="0">
                <a:solidFill>
                  <a:schemeClr val="accent1"/>
                </a:solidFill>
              </a:rPr>
            </a:br>
            <a:endParaRPr lang="en-US" sz="3600" dirty="0"/>
          </a:p>
        </p:txBody>
      </p:sp>
      <p:sp>
        <p:nvSpPr>
          <p:cNvPr id="7" name="Rectangle 3"/>
          <p:cNvSpPr txBox="1">
            <a:spLocks noChangeArrowheads="1"/>
          </p:cNvSpPr>
          <p:nvPr/>
        </p:nvSpPr>
        <p:spPr>
          <a:xfrm>
            <a:off x="301752" y="1170432"/>
            <a:ext cx="8759952" cy="5029200"/>
          </a:xfrm>
          <a:prstGeom prst="rect">
            <a:avLst/>
          </a:prstGeom>
        </p:spPr>
        <p:txBody>
          <a:bodyPr/>
          <a:lstStyle/>
          <a:p>
            <a:pPr>
              <a:tabLst>
                <a:tab pos="457200" algn="l"/>
              </a:tabLst>
            </a:pPr>
            <a:r>
              <a:rPr lang="en-US" sz="2800" dirty="0">
                <a:latin typeface="+mj-lt"/>
                <a:ea typeface="Times New Roman" panose="02020603050405020304" pitchFamily="18" charset="0"/>
                <a:cs typeface="Times New Roman" panose="02020603050405020304" pitchFamily="18" charset="0"/>
              </a:rPr>
              <a:t>The final sample consists of samples of clusters (not of individual households) from each stratum of blocks. Interviewers go to all households in the chosen clusters.</a:t>
            </a:r>
          </a:p>
          <a:p>
            <a:pPr>
              <a:tabLst>
                <a:tab pos="457200" algn="l"/>
              </a:tabLst>
            </a:pPr>
            <a:endParaRPr lang="en-US" sz="2800" dirty="0">
              <a:latin typeface="+mj-lt"/>
              <a:ea typeface="Times New Roman" panose="02020603050405020304" pitchFamily="18" charset="0"/>
              <a:cs typeface="Times New Roman" panose="02020603050405020304" pitchFamily="18" charset="0"/>
            </a:endParaRPr>
          </a:p>
          <a:p>
            <a:pPr>
              <a:tabLst>
                <a:tab pos="457200" algn="l"/>
              </a:tabLst>
            </a:pPr>
            <a:r>
              <a:rPr lang="en-US" sz="2800" dirty="0">
                <a:latin typeface="+mj-lt"/>
                <a:ea typeface="Times New Roman" panose="02020603050405020304" pitchFamily="18" charset="0"/>
                <a:cs typeface="Times New Roman" panose="02020603050405020304" pitchFamily="18" charset="0"/>
              </a:rPr>
              <a:t>The samples of clusters within each stratum of blocks are also not SRSs.</a:t>
            </a:r>
          </a:p>
          <a:p>
            <a:pPr>
              <a:tabLst>
                <a:tab pos="457200" algn="l"/>
              </a:tabLst>
            </a:pPr>
            <a:endParaRPr lang="en-US" sz="2800" dirty="0">
              <a:latin typeface="+mj-lt"/>
              <a:ea typeface="Times New Roman" panose="02020603050405020304" pitchFamily="18" charset="0"/>
              <a:cs typeface="Times New Roman" panose="02020603050405020304" pitchFamily="18" charset="0"/>
            </a:endParaRPr>
          </a:p>
          <a:p>
            <a:pPr>
              <a:tabLst>
                <a:tab pos="457200" algn="l"/>
              </a:tabLst>
            </a:pPr>
            <a:r>
              <a:rPr lang="en-US" sz="2800" dirty="0">
                <a:latin typeface="+mj-lt"/>
                <a:ea typeface="Times New Roman" panose="02020603050405020304" pitchFamily="18" charset="0"/>
                <a:cs typeface="Times New Roman" panose="02020603050405020304" pitchFamily="18" charset="0"/>
              </a:rPr>
              <a:t>To be sure that the clusters spread out geographically, the sample starts at a random cluster and then takes, for example, every tenth cluster in the list.</a:t>
            </a:r>
          </a:p>
          <a:p>
            <a:pPr>
              <a:lnSpc>
                <a:spcPct val="115000"/>
              </a:lnSpc>
              <a:tabLst>
                <a:tab pos="457200" algn="l"/>
              </a:tabLst>
            </a:pPr>
            <a:r>
              <a:rPr lang="en-US" sz="2800" i="1" dirty="0">
                <a:latin typeface="+mj-lt"/>
                <a:ea typeface="Times New Roman" panose="02020603050405020304" pitchFamily="18" charset="0"/>
                <a:cs typeface="Times New Roman" panose="02020603050405020304" pitchFamily="18" charset="0"/>
              </a:rPr>
              <a:t> </a:t>
            </a:r>
            <a:endParaRPr lang="en-US" sz="28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648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Stratified Random Sampling</a:t>
            </a:r>
            <a:br>
              <a:rPr lang="en-US" sz="3600" b="1" dirty="0">
                <a:solidFill>
                  <a:schemeClr val="accent1"/>
                </a:solidFill>
              </a:rPr>
            </a:br>
            <a:endParaRPr lang="en-US" sz="3600" dirty="0"/>
          </a:p>
        </p:txBody>
      </p:sp>
      <p:sp>
        <p:nvSpPr>
          <p:cNvPr id="5" name="Rectangle 3"/>
          <p:cNvSpPr txBox="1">
            <a:spLocks noChangeArrowheads="1"/>
          </p:cNvSpPr>
          <p:nvPr/>
        </p:nvSpPr>
        <p:spPr>
          <a:xfrm>
            <a:off x="457874" y="1371600"/>
            <a:ext cx="8229600" cy="4953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Step 1: Divide the sampling frame into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distinct groups of individuals, called </a:t>
            </a:r>
            <a:r>
              <a:rPr kumimoji="0" lang="en-US" sz="2800" b="1" i="1" u="none" strike="noStrike" kern="1200" cap="none" spc="0" normalizeH="0" baseline="0" noProof="0" dirty="0">
                <a:ln>
                  <a:noFill/>
                </a:ln>
                <a:solidFill>
                  <a:schemeClr val="accent6"/>
                </a:solidFill>
                <a:effectLst/>
                <a:uLnTx/>
                <a:uFillTx/>
                <a:latin typeface="+mj-lt"/>
                <a:ea typeface="+mn-ea"/>
                <a:cs typeface="+mn-cs"/>
              </a:rPr>
              <a:t>strata</a:t>
            </a:r>
            <a:r>
              <a:rPr kumimoji="0" lang="en-US" sz="2800" b="0" i="0" u="none" strike="noStrike" kern="1200" cap="none" spc="0" normalizeH="0" baseline="0" noProof="0" dirty="0">
                <a:ln>
                  <a:noFill/>
                </a:ln>
                <a:solidFill>
                  <a:schemeClr val="tx1"/>
                </a:solidFill>
                <a:effectLst/>
                <a:uLnTx/>
                <a:uFillTx/>
                <a:latin typeface="+mj-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Choose strata because you have an interest in the groups or because the individuals within each group are similar.</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Step 2: Take a separate SRS in each stratum and combine these to make up the complete sample.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Example: Stratifying a Sample of Students 1</a:t>
            </a: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554480"/>
                <a:ext cx="8759952" cy="4953000"/>
              </a:xfrm>
              <a:prstGeom prst="rect">
                <a:avLst/>
              </a:prstGeom>
            </p:spPr>
            <p:txBody>
              <a:bodyPr/>
              <a:lstStyle/>
              <a:p>
                <a:pPr marL="342900" lvl="0" indent="-342900">
                  <a:spcBef>
                    <a:spcPct val="20000"/>
                  </a:spcBef>
                  <a:defRPr/>
                </a:pPr>
                <a:r>
                  <a:rPr lang="en-US" sz="2800" dirty="0">
                    <a:latin typeface="+mj-lt"/>
                  </a:rPr>
                  <a:t>A large university has 30,000 students, of whom 3000 are graduate students.</a:t>
                </a:r>
              </a:p>
              <a:p>
                <a:pPr marL="342900" lvl="0" indent="-342900">
                  <a:spcBef>
                    <a:spcPct val="20000"/>
                  </a:spcBef>
                  <a:defRPr/>
                </a:pPr>
                <a:endParaRPr lang="en-US" sz="2800" dirty="0">
                  <a:latin typeface="+mj-lt"/>
                </a:endParaRPr>
              </a:p>
              <a:p>
                <a:pPr marL="342900" lvl="0" indent="-342900">
                  <a:spcBef>
                    <a:spcPct val="20000"/>
                  </a:spcBef>
                  <a:defRPr/>
                </a:pPr>
                <a:r>
                  <a:rPr lang="en-US" sz="2800" dirty="0">
                    <a:latin typeface="+mj-lt"/>
                  </a:rPr>
                  <a:t>An SRS of 500 students gives every student the same chance to be in the sample. That chance is</a:t>
                </a:r>
              </a:p>
              <a:p>
                <a:pPr marL="342900" lvl="0" indent="-342900">
                  <a:spcBef>
                    <a:spcPct val="20000"/>
                  </a:spcBef>
                  <a:defRPr/>
                </a:pPr>
                <a14:m>
                  <m:oMathPara xmlns:m="http://schemas.openxmlformats.org/officeDocument/2006/math">
                    <m:oMathParaPr>
                      <m:jc m:val="centerGroup"/>
                    </m:oMathParaPr>
                    <m:oMath xmlns:m="http://schemas.openxmlformats.org/officeDocument/2006/math">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ctrlPr>
                        </m:fPr>
                        <m:num>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500</m:t>
                          </m:r>
                        </m:num>
                        <m:den>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30,000</m:t>
                          </m:r>
                        </m:den>
                      </m:f>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m:t>
                      </m:r>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ctrlPr>
                        </m:fPr>
                        <m:num>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1</m:t>
                          </m:r>
                        </m:num>
                        <m:den>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60</m:t>
                          </m:r>
                        </m:den>
                      </m:f>
                    </m:oMath>
                  </m:oMathPara>
                </a14:m>
                <a:endParaRPr kumimoji="0" lang="en-US" sz="2800" b="0" i="0" u="none" strike="noStrike" kern="1200" cap="none" spc="0" normalizeH="0" baseline="0" noProof="0" dirty="0">
                  <a:ln>
                    <a:noFill/>
                  </a:ln>
                  <a:solidFill>
                    <a:schemeClr val="tx1"/>
                  </a:solidFill>
                  <a:effectLst/>
                  <a:uLnTx/>
                  <a:uFillTx/>
                  <a:latin typeface="+mj-lt"/>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554480"/>
                <a:ext cx="8759952" cy="4953000"/>
              </a:xfrm>
              <a:prstGeom prst="rect">
                <a:avLst/>
              </a:prstGeom>
              <a:blipFill rotWithShape="0">
                <a:blip r:embed="rId3"/>
                <a:stretch>
                  <a:fillRect l="-1461" t="-1230" r="-1949"/>
                </a:stretch>
              </a:blipFill>
            </p:spPr>
            <p:txBody>
              <a:bodyPr/>
              <a:lstStyle/>
              <a:p>
                <a:r>
                  <a:rPr lang="en-US">
                    <a:noFill/>
                  </a:rPr>
                  <a:t> </a:t>
                </a:r>
              </a:p>
            </p:txBody>
          </p:sp>
        </mc:Fallback>
      </mc:AlternateContent>
    </p:spTree>
    <p:extLst>
      <p:ext uri="{BB962C8B-B14F-4D97-AF65-F5344CB8AC3E}">
        <p14:creationId xmlns:p14="http://schemas.microsoft.com/office/powerpoint/2010/main" val="3709871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Example: Stratifying a Sample of Students </a:t>
            </a:r>
            <a:r>
              <a:rPr lang="en-US" sz="3600" b="1" dirty="0" smtClean="0">
                <a:solidFill>
                  <a:schemeClr val="accent1"/>
                </a:solidFill>
              </a:rPr>
              <a:t>2</a:t>
            </a:r>
            <a:endParaRPr lang="en-US" sz="3600" dirty="0"/>
          </a:p>
        </p:txBody>
      </p:sp>
      <p:sp>
        <p:nvSpPr>
          <p:cNvPr id="5" name="Rectangle 3"/>
          <p:cNvSpPr txBox="1">
            <a:spLocks noChangeArrowheads="1"/>
          </p:cNvSpPr>
          <p:nvPr/>
        </p:nvSpPr>
        <p:spPr>
          <a:xfrm>
            <a:off x="301752" y="1554480"/>
            <a:ext cx="8759952" cy="4953000"/>
          </a:xfrm>
          <a:prstGeom prst="rect">
            <a:avLst/>
          </a:prstGeom>
        </p:spPr>
        <p:txBody>
          <a:bodyPr/>
          <a:lstStyle/>
          <a:p>
            <a:pPr marL="342900" lvl="0" indent="-342900">
              <a:defRPr/>
            </a:pPr>
            <a:r>
              <a:rPr lang="en-US" sz="2800" dirty="0">
                <a:latin typeface="+mj-lt"/>
              </a:rPr>
              <a:t>To make sure we have a certain number of </a:t>
            </a:r>
          </a:p>
          <a:p>
            <a:pPr marL="342900" lvl="0" indent="-342900">
              <a:defRPr/>
            </a:pPr>
            <a:r>
              <a:rPr lang="en-US" sz="2800" dirty="0">
                <a:latin typeface="+mj-lt"/>
              </a:rPr>
              <a:t>grad students (200) and undergraduate </a:t>
            </a:r>
          </a:p>
          <a:p>
            <a:pPr marL="342900" lvl="0" indent="-342900">
              <a:defRPr/>
            </a:pPr>
            <a:r>
              <a:rPr lang="en-US" sz="2800" dirty="0">
                <a:latin typeface="+mj-lt"/>
              </a:rPr>
              <a:t>students (300) represented, we can stratify.</a:t>
            </a:r>
          </a:p>
          <a:p>
            <a:pPr marL="342900" lvl="0" indent="-342900">
              <a:defRPr/>
            </a:pPr>
            <a:endParaRPr lang="en-US" sz="2800" dirty="0">
              <a:latin typeface="+mj-lt"/>
            </a:endParaRPr>
          </a:p>
          <a:p>
            <a:pPr lvl="0">
              <a:defRPr/>
            </a:pPr>
            <a:r>
              <a:rPr lang="en-US" sz="2800" dirty="0">
                <a:latin typeface="+mj-lt"/>
              </a:rPr>
              <a:t>Label the graduate students 0001 to 3000 and use Table A to select an SRS of 200. </a:t>
            </a:r>
          </a:p>
          <a:p>
            <a:pPr lvl="0">
              <a:defRPr/>
            </a:pPr>
            <a:endParaRPr lang="en-US" sz="2800" dirty="0">
              <a:latin typeface="+mj-lt"/>
            </a:endParaRPr>
          </a:p>
          <a:p>
            <a:pPr lvl="0">
              <a:defRPr/>
            </a:pPr>
            <a:r>
              <a:rPr lang="en-US" sz="2800" dirty="0">
                <a:latin typeface="+mj-lt"/>
              </a:rPr>
              <a:t>Then label the undergraduates 00001 to 27000 and use Table A </a:t>
            </a:r>
            <a:r>
              <a:rPr lang="en-US" sz="2800" dirty="0" err="1">
                <a:latin typeface="+mj-lt"/>
              </a:rPr>
              <a:t>a</a:t>
            </a:r>
            <a:r>
              <a:rPr lang="en-US" sz="2800" dirty="0">
                <a:latin typeface="+mj-lt"/>
              </a:rPr>
              <a:t> second time to select a sample of 300 of them.</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3979149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Example: Stratifying a Sample of Students </a:t>
            </a:r>
            <a:r>
              <a:rPr lang="en-US" sz="3600" b="1" dirty="0" smtClean="0">
                <a:solidFill>
                  <a:schemeClr val="accent1"/>
                </a:solidFill>
              </a:rPr>
              <a:t>3</a:t>
            </a: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554480"/>
                <a:ext cx="8759952" cy="4953000"/>
              </a:xfrm>
              <a:prstGeom prst="rect">
                <a:avLst/>
              </a:prstGeom>
            </p:spPr>
            <p:txBody>
              <a:bodyPr/>
              <a:lstStyle/>
              <a:p>
                <a:pPr marL="342900" lvl="0" indent="-342900">
                  <a:spcBef>
                    <a:spcPct val="20000"/>
                  </a:spcBef>
                  <a:defRPr/>
                </a:pPr>
                <a:r>
                  <a:rPr lang="en-US" sz="2800" dirty="0">
                    <a:latin typeface="+mj-lt"/>
                  </a:rPr>
                  <a:t>In the stratified sample, each graduate student has a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200</m:t>
                        </m:r>
                      </m:num>
                      <m:den>
                        <m:r>
                          <a:rPr lang="en-US" sz="2800" b="0" i="1" smtClean="0">
                            <a:latin typeface="Cambria Math" panose="02040503050406030204" pitchFamily="18" charset="0"/>
                          </a:rPr>
                          <m:t>3,000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15</m:t>
                        </m:r>
                      </m:den>
                    </m:f>
                    <m:r>
                      <a:rPr lang="en-US" sz="2800" b="0" i="1" smtClean="0">
                        <a:latin typeface="Cambria Math" panose="02040503050406030204" pitchFamily="18" charset="0"/>
                      </a:rPr>
                      <m:t> </m:t>
                    </m:r>
                  </m:oMath>
                </a14:m>
                <a:r>
                  <a:rPr kumimoji="0" lang="en-US" sz="2800" b="0" i="0" u="none" strike="noStrike" kern="1200" cap="none" spc="0" normalizeH="0" baseline="0" noProof="0" dirty="0">
                    <a:ln>
                      <a:noFill/>
                    </a:ln>
                    <a:solidFill>
                      <a:schemeClr val="tx1"/>
                    </a:solidFill>
                    <a:effectLst/>
                    <a:uLnTx/>
                    <a:uFillTx/>
                    <a:latin typeface="+mj-lt"/>
                  </a:rPr>
                  <a:t>chance to be chosen.</a:t>
                </a:r>
              </a:p>
              <a:p>
                <a:pPr marL="342900" lvl="0" indent="-342900">
                  <a:spcBef>
                    <a:spcPct val="20000"/>
                  </a:spcBef>
                  <a:defRPr/>
                </a:pPr>
                <a:endParaRPr lang="en-US" sz="2800" dirty="0">
                  <a:latin typeface="+mj-lt"/>
                </a:endParaRPr>
              </a:p>
              <a:p>
                <a:pPr marL="342900" lvl="0" indent="-342900">
                  <a:spcBef>
                    <a:spcPct val="20000"/>
                  </a:spcBef>
                  <a:defRPr/>
                </a:pPr>
                <a:r>
                  <a:rPr kumimoji="0" lang="en-US" sz="2800" b="0" i="0" u="none" strike="noStrike" kern="1200" cap="none" spc="0" normalizeH="0" baseline="0" noProof="0" dirty="0">
                    <a:ln>
                      <a:noFill/>
                    </a:ln>
                    <a:solidFill>
                      <a:schemeClr val="tx1"/>
                    </a:solidFill>
                    <a:effectLst/>
                    <a:uLnTx/>
                    <a:uFillTx/>
                    <a:latin typeface="+mj-lt"/>
                  </a:rPr>
                  <a:t>Each undergraduate has a </a:t>
                </a:r>
                <a14:m>
                  <m:oMath xmlns:m="http://schemas.openxmlformats.org/officeDocument/2006/math">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ctrlPr>
                      </m:fPr>
                      <m:num>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300</m:t>
                        </m:r>
                      </m:num>
                      <m:den>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27,000</m:t>
                        </m:r>
                      </m:den>
                    </m:f>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m:t>
                    </m:r>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ctrlPr>
                      </m:fPr>
                      <m:num>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1</m:t>
                        </m:r>
                      </m:num>
                      <m:den>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90</m:t>
                        </m:r>
                      </m:den>
                    </m:f>
                  </m:oMath>
                </a14:m>
                <a:r>
                  <a:rPr kumimoji="0" lang="en-US" sz="2800" b="0" i="0" u="none" strike="noStrike" kern="1200" cap="none" spc="0" normalizeH="0" baseline="0" noProof="0" dirty="0">
                    <a:ln>
                      <a:noFill/>
                    </a:ln>
                    <a:solidFill>
                      <a:schemeClr val="tx1"/>
                    </a:solidFill>
                    <a:effectLst/>
                    <a:uLnTx/>
                    <a:uFillTx/>
                    <a:latin typeface="+mj-lt"/>
                  </a:rPr>
                  <a:t> chance to be chosen. </a:t>
                </a: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554480"/>
                <a:ext cx="8759952" cy="4953000"/>
              </a:xfrm>
              <a:prstGeom prst="rect">
                <a:avLst/>
              </a:prstGeom>
              <a:blipFill rotWithShape="0">
                <a:blip r:embed="rId3"/>
                <a:stretch>
                  <a:fillRect l="-1461" t="-1230"/>
                </a:stretch>
              </a:blipFill>
            </p:spPr>
            <p:txBody>
              <a:bodyPr/>
              <a:lstStyle/>
              <a:p>
                <a:r>
                  <a:rPr lang="en-US">
                    <a:noFill/>
                  </a:rPr>
                  <a:t> </a:t>
                </a:r>
              </a:p>
            </p:txBody>
          </p:sp>
        </mc:Fallback>
      </mc:AlternateContent>
    </p:spTree>
    <p:extLst>
      <p:ext uri="{BB962C8B-B14F-4D97-AF65-F5344CB8AC3E}">
        <p14:creationId xmlns:p14="http://schemas.microsoft.com/office/powerpoint/2010/main" val="658186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Example: Stratifying a Sample of Students </a:t>
            </a:r>
            <a:r>
              <a:rPr lang="en-US" sz="3600" b="1" dirty="0" smtClean="0">
                <a:solidFill>
                  <a:schemeClr val="accent1"/>
                </a:solidFill>
              </a:rPr>
              <a:t>4</a:t>
            </a: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554480"/>
                <a:ext cx="8759952" cy="4953000"/>
              </a:xfrm>
              <a:prstGeom prst="rect">
                <a:avLst/>
              </a:prstGeom>
            </p:spPr>
            <p:txBody>
              <a:bodyPr/>
              <a:lstStyle/>
              <a:p>
                <a:pPr marL="342900" lvl="0" indent="-342900">
                  <a:spcBef>
                    <a:spcPct val="20000"/>
                  </a:spcBef>
                  <a:defRPr/>
                </a:pPr>
                <a:r>
                  <a:rPr kumimoji="0" lang="en-US" sz="2800" b="0" i="0" u="none" strike="noStrike" kern="1200" cap="none" spc="0" normalizeH="0" baseline="0" noProof="0" dirty="0">
                    <a:ln>
                      <a:noFill/>
                    </a:ln>
                    <a:solidFill>
                      <a:schemeClr val="tx1"/>
                    </a:solidFill>
                    <a:effectLst/>
                    <a:uLnTx/>
                    <a:uFillTx/>
                    <a:latin typeface="+mj-lt"/>
                  </a:rPr>
                  <a:t>Because</a:t>
                </a:r>
                <a:r>
                  <a:rPr kumimoji="0" lang="en-US" sz="2800" b="0" i="0" u="none" strike="noStrike" kern="1200" cap="none" spc="0" normalizeH="0" noProof="0" dirty="0">
                    <a:ln>
                      <a:noFill/>
                    </a:ln>
                    <a:solidFill>
                      <a:schemeClr val="tx1"/>
                    </a:solidFill>
                    <a:effectLst/>
                    <a:uLnTx/>
                    <a:uFillTx/>
                    <a:latin typeface="+mj-lt"/>
                  </a:rPr>
                  <a:t> we have two SRSs, </a:t>
                </a:r>
                <a:r>
                  <a:rPr lang="en-US" sz="2800" dirty="0">
                    <a:latin typeface="+mj-lt"/>
                  </a:rPr>
                  <a:t>we can estimate the opinions of the two groups separately.</a:t>
                </a:r>
              </a:p>
              <a:p>
                <a:pPr marL="342900" lvl="0" indent="-342900">
                  <a:spcBef>
                    <a:spcPct val="20000"/>
                  </a:spcBef>
                  <a:defRPr/>
                </a:pPr>
                <a:r>
                  <a:rPr lang="en-US" sz="2800" dirty="0">
                    <a:latin typeface="+mj-lt"/>
                  </a:rPr>
                  <a:t>The quick and approximate method gives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200</m:t>
                            </m:r>
                          </m:e>
                        </m:rad>
                      </m:den>
                    </m:f>
                    <m:r>
                      <a:rPr lang="en-US" sz="2800" b="0" i="1" smtClean="0">
                        <a:latin typeface="Cambria Math" panose="02040503050406030204" pitchFamily="18" charset="0"/>
                      </a:rPr>
                      <m:t>=0.07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7%</m:t>
                        </m:r>
                      </m:e>
                    </m:d>
                  </m:oMath>
                </a14:m>
                <a:r>
                  <a:rPr kumimoji="0" lang="en-US" sz="2800" b="0" i="0" u="none" strike="noStrike" kern="1200" cap="none" spc="0" normalizeH="0" baseline="0" noProof="0" dirty="0">
                    <a:ln>
                      <a:noFill/>
                    </a:ln>
                    <a:solidFill>
                      <a:schemeClr val="tx1"/>
                    </a:solidFill>
                    <a:effectLst/>
                    <a:uLnTx/>
                    <a:uFillTx/>
                    <a:latin typeface="+mj-lt"/>
                  </a:rPr>
                  <a:t> MOE for the graduate students</a:t>
                </a:r>
                <a:r>
                  <a:rPr kumimoji="0" lang="en-US" sz="2800" b="0" i="0" u="none" strike="noStrike" kern="1200" cap="none" spc="0" normalizeH="0" noProof="0" dirty="0">
                    <a:ln>
                      <a:noFill/>
                    </a:ln>
                    <a:solidFill>
                      <a:schemeClr val="tx1"/>
                    </a:solidFill>
                    <a:effectLst/>
                    <a:uLnTx/>
                    <a:uFillTx/>
                    <a:latin typeface="+mj-lt"/>
                  </a:rPr>
                  <a:t> and </a:t>
                </a:r>
                <a14:m>
                  <m:oMath xmlns:m="http://schemas.openxmlformats.org/officeDocument/2006/math">
                    <m:f>
                      <m:fPr>
                        <m:ctrlPr>
                          <a:rPr kumimoji="0" lang="en-US" sz="2800" b="0" i="1" u="none" strike="noStrike" kern="1200" cap="none" spc="0" normalizeH="0" noProof="0" smtClean="0">
                            <a:ln>
                              <a:noFill/>
                            </a:ln>
                            <a:solidFill>
                              <a:schemeClr val="tx1"/>
                            </a:solidFill>
                            <a:effectLst/>
                            <a:uLnTx/>
                            <a:uFillTx/>
                            <a:latin typeface="Cambria Math" panose="02040503050406030204" pitchFamily="18" charset="0"/>
                          </a:rPr>
                        </m:ctrlPr>
                      </m:fPr>
                      <m:num>
                        <m:r>
                          <a:rPr kumimoji="0" lang="en-US" sz="2800" b="0" i="1" u="none" strike="noStrike" kern="1200" cap="none" spc="0" normalizeH="0" noProof="0" smtClean="0">
                            <a:ln>
                              <a:noFill/>
                            </a:ln>
                            <a:solidFill>
                              <a:schemeClr val="tx1"/>
                            </a:solidFill>
                            <a:effectLst/>
                            <a:uLnTx/>
                            <a:uFillTx/>
                            <a:latin typeface="Cambria Math" panose="02040503050406030204" pitchFamily="18" charset="0"/>
                          </a:rPr>
                          <m:t>1</m:t>
                        </m:r>
                      </m:num>
                      <m:den>
                        <m:rad>
                          <m:radPr>
                            <m:degHide m:val="on"/>
                            <m:ctrlPr>
                              <a:rPr kumimoji="0" lang="en-US" sz="2800" b="0" i="1" u="none" strike="noStrike" kern="1200" cap="none" spc="0" normalizeH="0" noProof="0" smtClean="0">
                                <a:ln>
                                  <a:noFill/>
                                </a:ln>
                                <a:solidFill>
                                  <a:schemeClr val="tx1"/>
                                </a:solidFill>
                                <a:effectLst/>
                                <a:uLnTx/>
                                <a:uFillTx/>
                                <a:latin typeface="Cambria Math" panose="02040503050406030204" pitchFamily="18" charset="0"/>
                              </a:rPr>
                            </m:ctrlPr>
                          </m:radPr>
                          <m:deg/>
                          <m:e>
                            <m:r>
                              <a:rPr kumimoji="0" lang="en-US" sz="2800" b="0" i="1" u="none" strike="noStrike" kern="1200" cap="none" spc="0" normalizeH="0" noProof="0" smtClean="0">
                                <a:ln>
                                  <a:noFill/>
                                </a:ln>
                                <a:solidFill>
                                  <a:schemeClr val="tx1"/>
                                </a:solidFill>
                                <a:effectLst/>
                                <a:uLnTx/>
                                <a:uFillTx/>
                                <a:latin typeface="Cambria Math" panose="02040503050406030204" pitchFamily="18" charset="0"/>
                              </a:rPr>
                              <m:t>300</m:t>
                            </m:r>
                          </m:e>
                        </m:rad>
                      </m:den>
                    </m:f>
                    <m:r>
                      <a:rPr kumimoji="0" lang="en-US" sz="2800" b="0" i="1" u="none" strike="noStrike" kern="1200" cap="none" spc="0" normalizeH="0" noProof="0" smtClean="0">
                        <a:ln>
                          <a:noFill/>
                        </a:ln>
                        <a:solidFill>
                          <a:schemeClr val="tx1"/>
                        </a:solidFill>
                        <a:effectLst/>
                        <a:uLnTx/>
                        <a:uFillTx/>
                        <a:latin typeface="Cambria Math" panose="02040503050406030204" pitchFamily="18" charset="0"/>
                      </a:rPr>
                      <m:t>=0.058 (5.8%)</m:t>
                    </m:r>
                  </m:oMath>
                </a14:m>
                <a:r>
                  <a:rPr kumimoji="0" lang="en-US" sz="2800" b="0" i="0" u="none" strike="noStrike" kern="1200" cap="none" spc="0" normalizeH="0" baseline="0" noProof="0" dirty="0">
                    <a:ln>
                      <a:noFill/>
                    </a:ln>
                    <a:solidFill>
                      <a:schemeClr val="tx1"/>
                    </a:solidFill>
                    <a:effectLst/>
                    <a:uLnTx/>
                    <a:uFillTx/>
                    <a:latin typeface="+mj-lt"/>
                  </a:rPr>
                  <a:t> MOE for undergraduate students.</a:t>
                </a:r>
              </a:p>
              <a:p>
                <a:pPr marL="342900" lvl="0" indent="-342900">
                  <a:spcBef>
                    <a:spcPct val="20000"/>
                  </a:spcBef>
                  <a:defRPr/>
                </a:pPr>
                <a:r>
                  <a:rPr lang="en-US" sz="2800" dirty="0">
                    <a:latin typeface="+mj-lt"/>
                  </a:rPr>
                  <a:t>A professional analysis would adjust for over-representing graduate students in the final results.</a:t>
                </a:r>
                <a:endParaRPr kumimoji="0" lang="en-US" sz="2800" b="0" i="0" u="none" strike="noStrike" kern="1200" cap="none" spc="0" normalizeH="0" baseline="0" noProof="0" dirty="0">
                  <a:ln>
                    <a:noFill/>
                  </a:ln>
                  <a:solidFill>
                    <a:schemeClr val="tx1"/>
                  </a:solidFill>
                  <a:effectLst/>
                  <a:uLnTx/>
                  <a:uFillTx/>
                  <a:latin typeface="+mj-lt"/>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554480"/>
                <a:ext cx="8759952" cy="4953000"/>
              </a:xfrm>
              <a:prstGeom prst="rect">
                <a:avLst/>
              </a:prstGeom>
              <a:blipFill>
                <a:blip r:embed="rId3"/>
                <a:stretch>
                  <a:fillRect l="-1461" t="-1230"/>
                </a:stretch>
              </a:blipFill>
            </p:spPr>
            <p:txBody>
              <a:bodyPr/>
              <a:lstStyle/>
              <a:p>
                <a:r>
                  <a:rPr lang="en-US">
                    <a:noFill/>
                  </a:rPr>
                  <a:t> </a:t>
                </a:r>
              </a:p>
            </p:txBody>
          </p:sp>
        </mc:Fallback>
      </mc:AlternateContent>
    </p:spTree>
    <p:extLst>
      <p:ext uri="{BB962C8B-B14F-4D97-AF65-F5344CB8AC3E}">
        <p14:creationId xmlns:p14="http://schemas.microsoft.com/office/powerpoint/2010/main" val="416269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The Challenge of Internet Surveys</a:t>
            </a:r>
            <a:br>
              <a:rPr lang="en-US" sz="3600" b="1" dirty="0">
                <a:solidFill>
                  <a:schemeClr val="accent1"/>
                </a:solidFill>
              </a:rPr>
            </a:br>
            <a:endParaRPr lang="en-US" sz="3600" dirty="0"/>
          </a:p>
        </p:txBody>
      </p:sp>
      <p:sp>
        <p:nvSpPr>
          <p:cNvPr id="5" name="Rectangle 3"/>
          <p:cNvSpPr txBox="1">
            <a:spLocks noChangeArrowheads="1"/>
          </p:cNvSpPr>
          <p:nvPr/>
        </p:nvSpPr>
        <p:spPr>
          <a:xfrm>
            <a:off x="301752" y="1170432"/>
            <a:ext cx="8759952" cy="4953000"/>
          </a:xfrm>
          <a:prstGeom prst="rect">
            <a:avLst/>
          </a:prstGeom>
        </p:spPr>
        <p:txBody>
          <a:bodyPr/>
          <a:lstStyle/>
          <a:p>
            <a:pPr marL="342900" lvl="0" indent="-342900">
              <a:spcBef>
                <a:spcPct val="20000"/>
              </a:spcBef>
              <a:defRPr/>
            </a:pPr>
            <a:r>
              <a:rPr kumimoji="0" lang="en-US" sz="2800" b="0" i="0" u="none" strike="noStrike" kern="1200" cap="none" spc="0" normalizeH="0" baseline="0" noProof="0" dirty="0">
                <a:ln>
                  <a:noFill/>
                </a:ln>
                <a:solidFill>
                  <a:schemeClr val="tx1"/>
                </a:solidFill>
                <a:effectLst/>
                <a:uLnTx/>
                <a:uFillTx/>
                <a:latin typeface="+mj-lt"/>
              </a:rPr>
              <a:t>Using the Internet for “Web surveys” is becoming </a:t>
            </a:r>
          </a:p>
          <a:p>
            <a:pPr marL="342900" lvl="0" indent="-342900">
              <a:spcBef>
                <a:spcPct val="20000"/>
              </a:spcBef>
              <a:defRPr/>
            </a:pPr>
            <a:r>
              <a:rPr kumimoji="0" lang="en-US" sz="2800" b="0" i="0" u="none" strike="noStrike" kern="1200" cap="none" spc="0" normalizeH="0" baseline="0" noProof="0" dirty="0">
                <a:ln>
                  <a:noFill/>
                </a:ln>
                <a:solidFill>
                  <a:schemeClr val="tx1"/>
                </a:solidFill>
                <a:effectLst/>
                <a:uLnTx/>
                <a:uFillTx/>
                <a:latin typeface="+mj-lt"/>
              </a:rPr>
              <a:t>increasingly popular.</a:t>
            </a:r>
          </a:p>
          <a:p>
            <a:pPr marL="342900" lvl="0" indent="-342900">
              <a:spcBef>
                <a:spcPct val="20000"/>
              </a:spcBef>
              <a:defRPr/>
            </a:pPr>
            <a:r>
              <a:rPr lang="en-US" sz="2800" dirty="0">
                <a:latin typeface="+mj-lt"/>
              </a:rPr>
              <a:t>Advantages:</a:t>
            </a:r>
          </a:p>
          <a:p>
            <a:pPr marL="457200" lvl="0" indent="-457200">
              <a:spcBef>
                <a:spcPct val="20000"/>
              </a:spcBef>
              <a:buFont typeface="Arial" pitchFamily="34" charset="0"/>
              <a:buChar char="•"/>
              <a:defRPr/>
            </a:pPr>
            <a:r>
              <a:rPr kumimoji="0" lang="en-US" sz="2800" b="0" i="0" u="none" strike="noStrike" kern="1200" cap="none" spc="0" normalizeH="0" baseline="0" noProof="0" dirty="0">
                <a:ln>
                  <a:noFill/>
                </a:ln>
                <a:solidFill>
                  <a:schemeClr val="tx1"/>
                </a:solidFill>
                <a:effectLst/>
                <a:uLnTx/>
                <a:uFillTx/>
                <a:latin typeface="+mj-lt"/>
              </a:rPr>
              <a:t>Easy to collect large amounts of data</a:t>
            </a:r>
          </a:p>
          <a:p>
            <a:pPr marL="457200" lvl="0" indent="-457200">
              <a:spcBef>
                <a:spcPct val="20000"/>
              </a:spcBef>
              <a:buFont typeface="Arial" pitchFamily="34" charset="0"/>
              <a:buChar char="•"/>
              <a:defRPr/>
            </a:pPr>
            <a:r>
              <a:rPr lang="en-US" sz="2800" dirty="0">
                <a:latin typeface="+mj-lt"/>
              </a:rPr>
              <a:t>Costs less money</a:t>
            </a:r>
          </a:p>
          <a:p>
            <a:pPr marL="457200" lvl="0" indent="-457200">
              <a:spcBef>
                <a:spcPct val="20000"/>
              </a:spcBef>
              <a:buFont typeface="Arial" pitchFamily="34" charset="0"/>
              <a:buChar char="•"/>
              <a:defRPr/>
            </a:pPr>
            <a:r>
              <a:rPr lang="en-US" sz="2800" dirty="0">
                <a:latin typeface="+mj-lt"/>
              </a:rPr>
              <a:t>Allows for delivery of multimedia content</a:t>
            </a:r>
          </a:p>
          <a:p>
            <a:pPr lvl="0">
              <a:spcBef>
                <a:spcPct val="20000"/>
              </a:spcBef>
              <a:defRPr/>
            </a:pPr>
            <a:r>
              <a:rPr kumimoji="0" lang="en-US" sz="2800" b="0" i="0" u="none" strike="noStrike" kern="1200" cap="none" spc="0" normalizeH="0" baseline="0" noProof="0" dirty="0">
                <a:ln>
                  <a:noFill/>
                </a:ln>
                <a:solidFill>
                  <a:schemeClr val="tx1"/>
                </a:solidFill>
                <a:effectLst/>
                <a:uLnTx/>
                <a:uFillTx/>
                <a:latin typeface="+mj-lt"/>
              </a:rPr>
              <a:t>Disadvantages:</a:t>
            </a:r>
          </a:p>
          <a:p>
            <a:pPr marL="457200" lvl="0" indent="-457200">
              <a:spcBef>
                <a:spcPct val="20000"/>
              </a:spcBef>
              <a:buFont typeface="Arial" pitchFamily="34" charset="0"/>
              <a:buChar char="•"/>
              <a:defRPr/>
            </a:pPr>
            <a:r>
              <a:rPr lang="en-US" sz="2800" dirty="0">
                <a:latin typeface="+mj-lt"/>
              </a:rPr>
              <a:t>Not easy to do well</a:t>
            </a:r>
          </a:p>
          <a:p>
            <a:pPr marL="457200" lvl="0" indent="-457200">
              <a:spcBef>
                <a:spcPct val="20000"/>
              </a:spcBef>
              <a:buFont typeface="Arial" pitchFamily="34" charset="0"/>
              <a:buChar char="•"/>
              <a:defRPr/>
            </a:pPr>
            <a:r>
              <a:rPr kumimoji="0" lang="en-US" sz="2800" b="0" i="0" u="none" strike="noStrike" kern="1200" cap="none" spc="0" normalizeH="0" baseline="0" noProof="0" dirty="0">
                <a:ln>
                  <a:noFill/>
                </a:ln>
                <a:solidFill>
                  <a:schemeClr val="tx1"/>
                </a:solidFill>
                <a:effectLst/>
                <a:uLnTx/>
                <a:uFillTx/>
                <a:latin typeface="+mj-lt"/>
              </a:rPr>
              <a:t>Voluntary response,</a:t>
            </a:r>
            <a:r>
              <a:rPr kumimoji="0" lang="en-US" sz="2800" b="0" i="0" u="none" strike="noStrike" kern="1200" cap="none" spc="0" normalizeH="0" noProof="0" dirty="0">
                <a:ln>
                  <a:noFill/>
                </a:ln>
                <a:solidFill>
                  <a:schemeClr val="tx1"/>
                </a:solidFill>
                <a:effectLst/>
                <a:uLnTx/>
                <a:uFillTx/>
                <a:latin typeface="+mj-lt"/>
              </a:rPr>
              <a:t> </a:t>
            </a:r>
            <a:r>
              <a:rPr kumimoji="0" lang="en-US" sz="2800" b="0" i="0" u="none" strike="noStrike" kern="1200" cap="none" spc="0" normalizeH="0" noProof="0" dirty="0" err="1">
                <a:ln>
                  <a:noFill/>
                </a:ln>
                <a:solidFill>
                  <a:schemeClr val="tx1"/>
                </a:solidFill>
                <a:effectLst/>
                <a:uLnTx/>
                <a:uFillTx/>
                <a:latin typeface="+mj-lt"/>
              </a:rPr>
              <a:t>undercoverage</a:t>
            </a:r>
            <a:r>
              <a:rPr kumimoji="0" lang="en-US" sz="2800" b="0" i="0" u="none" strike="noStrike" kern="1200" cap="none" spc="0" normalizeH="0" noProof="0" dirty="0">
                <a:ln>
                  <a:noFill/>
                </a:ln>
                <a:solidFill>
                  <a:schemeClr val="tx1"/>
                </a:solidFill>
                <a:effectLst/>
                <a:uLnTx/>
                <a:uFillTx/>
                <a:latin typeface="+mj-lt"/>
              </a:rPr>
              <a:t>, </a:t>
            </a:r>
            <a:r>
              <a:rPr kumimoji="0" lang="en-US" sz="2800" b="0" i="0" u="none" strike="noStrike" kern="1200" cap="none" spc="0" normalizeH="0" noProof="0" dirty="0" err="1">
                <a:ln>
                  <a:noFill/>
                </a:ln>
                <a:solidFill>
                  <a:schemeClr val="tx1"/>
                </a:solidFill>
                <a:effectLst/>
                <a:uLnTx/>
                <a:uFillTx/>
                <a:latin typeface="+mj-lt"/>
              </a:rPr>
              <a:t>nonresponse</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3531953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Example: Doctors and Placebos</a:t>
            </a:r>
            <a:br>
              <a:rPr lang="en-US" sz="3600" b="1" dirty="0">
                <a:solidFill>
                  <a:schemeClr val="accent1"/>
                </a:solidFill>
              </a:rPr>
            </a:br>
            <a:endParaRPr lang="en-US" sz="3600" dirty="0"/>
          </a:p>
        </p:txBody>
      </p:sp>
      <p:sp>
        <p:nvSpPr>
          <p:cNvPr id="5" name="Rectangle 3"/>
          <p:cNvSpPr txBox="1">
            <a:spLocks noChangeArrowheads="1"/>
          </p:cNvSpPr>
          <p:nvPr/>
        </p:nvSpPr>
        <p:spPr>
          <a:xfrm>
            <a:off x="301752" y="1170432"/>
            <a:ext cx="8759952" cy="4953000"/>
          </a:xfrm>
          <a:prstGeom prst="rect">
            <a:avLst/>
          </a:prstGeom>
        </p:spPr>
        <p:txBody>
          <a:bodyPr/>
          <a:lstStyle/>
          <a:p>
            <a:pPr marL="342900" lvl="0" indent="-342900">
              <a:spcBef>
                <a:spcPct val="20000"/>
              </a:spcBef>
              <a:defRPr/>
            </a:pPr>
            <a:r>
              <a:rPr lang="en-US" sz="2400" dirty="0">
                <a:latin typeface="+mj-lt"/>
              </a:rPr>
              <a:t>A Web survey of doctors in internal medicine departments at Chicago-area medical schools was possible because almost all doctors had listed e-mail addresses.</a:t>
            </a:r>
          </a:p>
          <a:p>
            <a:pPr marL="342900" lvl="0" indent="-342900">
              <a:spcBef>
                <a:spcPct val="20000"/>
              </a:spcBef>
              <a:defRPr/>
            </a:pPr>
            <a:r>
              <a:rPr lang="en-US" sz="2400" dirty="0">
                <a:latin typeface="+mj-lt"/>
              </a:rPr>
              <a:t>An e-mail was sent to each doctor explaining the purpose of the study, promising anonymity, and giving an individual a Web link for response. </a:t>
            </a:r>
          </a:p>
          <a:p>
            <a:pPr marL="342900" lvl="0" indent="-342900">
              <a:spcBef>
                <a:spcPct val="20000"/>
              </a:spcBef>
              <a:defRPr/>
            </a:pPr>
            <a:r>
              <a:rPr lang="en-US" sz="2400" b="1" dirty="0">
                <a:latin typeface="+mj-lt"/>
              </a:rPr>
              <a:t>Result:</a:t>
            </a:r>
            <a:r>
              <a:rPr lang="en-US" sz="2400" dirty="0">
                <a:latin typeface="+mj-lt"/>
              </a:rPr>
              <a:t> 45% of respondents said they sometimes use </a:t>
            </a:r>
          </a:p>
          <a:p>
            <a:pPr marL="342900" lvl="0" indent="-342900">
              <a:spcBef>
                <a:spcPct val="20000"/>
              </a:spcBef>
              <a:defRPr/>
            </a:pPr>
            <a:r>
              <a:rPr lang="en-US" sz="2400" dirty="0">
                <a:latin typeface="+mj-lt"/>
              </a:rPr>
              <a:t>placebos in their clinical practice.</a:t>
            </a:r>
          </a:p>
          <a:p>
            <a:pPr marL="342900" lvl="0" indent="-342900">
              <a:spcBef>
                <a:spcPct val="20000"/>
              </a:spcBef>
              <a:defRPr/>
            </a:pPr>
            <a:r>
              <a:rPr lang="en-US" sz="2400" dirty="0">
                <a:latin typeface="+mj-lt"/>
              </a:rPr>
              <a:t>This is a Web survey done well, since there was a list of all doctors’ e-mail addresses and it offered anonymity to reduce the chance of response errors.</a:t>
            </a:r>
          </a:p>
        </p:txBody>
      </p:sp>
    </p:spTree>
    <p:extLst>
      <p:ext uri="{BB962C8B-B14F-4D97-AF65-F5344CB8AC3E}">
        <p14:creationId xmlns:p14="http://schemas.microsoft.com/office/powerpoint/2010/main" val="2765703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Probability Samples</a:t>
            </a:r>
            <a:br>
              <a:rPr lang="en-US" sz="3600" b="1" dirty="0">
                <a:solidFill>
                  <a:schemeClr val="accent1"/>
                </a:solidFill>
              </a:rPr>
            </a:br>
            <a:endParaRPr lang="en-US" sz="3600" dirty="0"/>
          </a:p>
        </p:txBody>
      </p:sp>
      <p:sp>
        <p:nvSpPr>
          <p:cNvPr id="5" name="Rectangle 3"/>
          <p:cNvSpPr txBox="1">
            <a:spLocks noChangeArrowheads="1"/>
          </p:cNvSpPr>
          <p:nvPr/>
        </p:nvSpPr>
        <p:spPr>
          <a:xfrm>
            <a:off x="301752" y="1170432"/>
            <a:ext cx="8759952" cy="4953000"/>
          </a:xfrm>
          <a:prstGeom prst="rect">
            <a:avLst/>
          </a:prstGeom>
        </p:spPr>
        <p:txBody>
          <a:bodyPr/>
          <a:lstStyle/>
          <a:p>
            <a:pPr lvl="0" indent="-342900">
              <a:spcBef>
                <a:spcPts val="1200"/>
              </a:spcBef>
              <a:defRPr/>
            </a:pPr>
            <a:r>
              <a:rPr lang="en-US" sz="2800" dirty="0">
                <a:latin typeface="+mj-lt"/>
              </a:rPr>
              <a:t>A probability sample is a sample chosen by chance. We must know what samples are possible and what chance, or probability, each possible sample has.</a:t>
            </a:r>
          </a:p>
          <a:p>
            <a:pPr lvl="0" indent="-342900">
              <a:spcBef>
                <a:spcPts val="1200"/>
              </a:spcBef>
              <a:defRPr/>
            </a:pPr>
            <a:r>
              <a:rPr lang="en-US" sz="2800" dirty="0">
                <a:latin typeface="+mj-lt"/>
              </a:rPr>
              <a:t>Some probability samples, such as stratified samples, don’t allow all possible samples from the population and may not give an equal chance to all the samples they do allow. As such, not all probability samples are random samples.</a:t>
            </a:r>
          </a:p>
        </p:txBody>
      </p:sp>
    </p:spTree>
    <p:extLst>
      <p:ext uri="{BB962C8B-B14F-4D97-AF65-F5344CB8AC3E}">
        <p14:creationId xmlns:p14="http://schemas.microsoft.com/office/powerpoint/2010/main" val="215626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Sample Surveys in the Real World 2</a:t>
            </a:r>
            <a:endParaRPr lang="en-US" sz="3600" dirty="0"/>
          </a:p>
        </p:txBody>
      </p:sp>
      <p:sp>
        <p:nvSpPr>
          <p:cNvPr id="2" name="Rectangle 1"/>
          <p:cNvSpPr/>
          <p:nvPr/>
        </p:nvSpPr>
        <p:spPr>
          <a:xfrm>
            <a:off x="301752" y="1434405"/>
            <a:ext cx="8918448" cy="1384995"/>
          </a:xfrm>
          <a:prstGeom prst="rect">
            <a:avLst/>
          </a:prstGeom>
        </p:spPr>
        <p:txBody>
          <a:bodyPr wrap="square">
            <a:spAutoFit/>
          </a:bodyPr>
          <a:lstStyle/>
          <a:p>
            <a:r>
              <a:rPr lang="en-US" sz="2800" dirty="0">
                <a:latin typeface="+mj-lt"/>
                <a:ea typeface="Times New Roman" panose="02020603050405020304" pitchFamily="18" charset="0"/>
                <a:cs typeface="Times New Roman" panose="02020603050405020304" pitchFamily="18" charset="0"/>
              </a:rPr>
              <a:t>Most polls are taken by telephone, dialing numbers at random to get a random sample of households. After eliminating fax and business numbers:</a:t>
            </a:r>
            <a:endParaRPr lang="en-US" sz="1400" dirty="0">
              <a:effectLst/>
              <a:latin typeface="+mj-lt"/>
              <a:ea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30121038"/>
              </p:ext>
            </p:extLst>
          </p:nvPr>
        </p:nvGraphicFramePr>
        <p:xfrm>
          <a:off x="838200" y="2895601"/>
          <a:ext cx="7696200" cy="3276597"/>
        </p:xfrm>
        <a:graphic>
          <a:graphicData uri="http://schemas.openxmlformats.org/drawingml/2006/table">
            <a:tbl>
              <a:tblPr firstRow="1" bandRow="1">
                <a:tableStyleId>{5940675A-B579-460E-94D1-54222C63F5DA}</a:tableStyleId>
              </a:tblPr>
              <a:tblGrid>
                <a:gridCol w="65532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tblGrid>
              <a:tr h="480191">
                <a:tc>
                  <a:txBody>
                    <a:bodyPr/>
                    <a:lstStyle/>
                    <a:p>
                      <a:r>
                        <a:rPr lang="en-US" sz="2400" dirty="0">
                          <a:latin typeface="+mj-lt"/>
                        </a:rPr>
                        <a:t>Never answered phone</a:t>
                      </a:r>
                    </a:p>
                  </a:txBody>
                  <a:tcPr/>
                </a:tc>
                <a:tc>
                  <a:txBody>
                    <a:bodyPr/>
                    <a:lstStyle/>
                    <a:p>
                      <a:r>
                        <a:rPr lang="en-US" sz="2400" dirty="0">
                          <a:latin typeface="+mj-lt"/>
                        </a:rPr>
                        <a:t>938</a:t>
                      </a:r>
                    </a:p>
                  </a:txBody>
                  <a:tcPr/>
                </a:tc>
                <a:extLst>
                  <a:ext uri="{0D108BD9-81ED-4DB2-BD59-A6C34878D82A}">
                    <a16:rowId xmlns="" xmlns:a16="http://schemas.microsoft.com/office/drawing/2014/main" val="10000"/>
                  </a:ext>
                </a:extLst>
              </a:tr>
              <a:tr h="480191">
                <a:tc>
                  <a:txBody>
                    <a:bodyPr/>
                    <a:lstStyle/>
                    <a:p>
                      <a:r>
                        <a:rPr lang="en-US" sz="2400" dirty="0">
                          <a:latin typeface="+mj-lt"/>
                        </a:rPr>
                        <a:t>Answered but refused</a:t>
                      </a:r>
                    </a:p>
                  </a:txBody>
                  <a:tcPr/>
                </a:tc>
                <a:tc>
                  <a:txBody>
                    <a:bodyPr/>
                    <a:lstStyle/>
                    <a:p>
                      <a:r>
                        <a:rPr lang="en-US" sz="2400" dirty="0">
                          <a:latin typeface="+mj-lt"/>
                        </a:rPr>
                        <a:t>678</a:t>
                      </a:r>
                    </a:p>
                  </a:txBody>
                  <a:tcPr/>
                </a:tc>
                <a:extLst>
                  <a:ext uri="{0D108BD9-81ED-4DB2-BD59-A6C34878D82A}">
                    <a16:rowId xmlns="" xmlns:a16="http://schemas.microsoft.com/office/drawing/2014/main" val="10001"/>
                  </a:ext>
                </a:extLst>
              </a:tr>
              <a:tr h="875642">
                <a:tc>
                  <a:txBody>
                    <a:bodyPr/>
                    <a:lstStyle/>
                    <a:p>
                      <a:r>
                        <a:rPr lang="en-US" sz="2400" dirty="0">
                          <a:latin typeface="+mj-lt"/>
                        </a:rPr>
                        <a:t>Not eligible: no persons aged 18 or older, or language barrier</a:t>
                      </a:r>
                    </a:p>
                  </a:txBody>
                  <a:tcPr/>
                </a:tc>
                <a:tc>
                  <a:txBody>
                    <a:bodyPr/>
                    <a:lstStyle/>
                    <a:p>
                      <a:r>
                        <a:rPr lang="en-US" sz="2400" dirty="0">
                          <a:latin typeface="+mj-lt"/>
                        </a:rPr>
                        <a:t>221</a:t>
                      </a:r>
                    </a:p>
                  </a:txBody>
                  <a:tcPr/>
                </a:tc>
                <a:extLst>
                  <a:ext uri="{0D108BD9-81ED-4DB2-BD59-A6C34878D82A}">
                    <a16:rowId xmlns="" xmlns:a16="http://schemas.microsoft.com/office/drawing/2014/main" val="10002"/>
                  </a:ext>
                </a:extLst>
              </a:tr>
              <a:tr h="480191">
                <a:tc>
                  <a:txBody>
                    <a:bodyPr/>
                    <a:lstStyle/>
                    <a:p>
                      <a:r>
                        <a:rPr lang="en-US" sz="2400" dirty="0">
                          <a:latin typeface="+mj-lt"/>
                        </a:rPr>
                        <a:t>Incomplete interview</a:t>
                      </a:r>
                    </a:p>
                  </a:txBody>
                  <a:tcPr/>
                </a:tc>
                <a:tc>
                  <a:txBody>
                    <a:bodyPr/>
                    <a:lstStyle/>
                    <a:p>
                      <a:r>
                        <a:rPr lang="en-US" sz="2400" dirty="0">
                          <a:latin typeface="+mj-lt"/>
                        </a:rPr>
                        <a:t>42</a:t>
                      </a:r>
                    </a:p>
                  </a:txBody>
                  <a:tcPr/>
                </a:tc>
                <a:extLst>
                  <a:ext uri="{0D108BD9-81ED-4DB2-BD59-A6C34878D82A}">
                    <a16:rowId xmlns="" xmlns:a16="http://schemas.microsoft.com/office/drawing/2014/main" val="10003"/>
                  </a:ext>
                </a:extLst>
              </a:tr>
              <a:tr h="480191">
                <a:tc>
                  <a:txBody>
                    <a:bodyPr/>
                    <a:lstStyle/>
                    <a:p>
                      <a:r>
                        <a:rPr lang="en-US" sz="2400" dirty="0">
                          <a:latin typeface="+mj-lt"/>
                        </a:rPr>
                        <a:t>Complete interview</a:t>
                      </a:r>
                    </a:p>
                  </a:txBody>
                  <a:tcPr/>
                </a:tc>
                <a:tc>
                  <a:txBody>
                    <a:bodyPr/>
                    <a:lstStyle/>
                    <a:p>
                      <a:r>
                        <a:rPr lang="en-US" sz="2400" dirty="0">
                          <a:latin typeface="+mj-lt"/>
                        </a:rPr>
                        <a:t>1000</a:t>
                      </a:r>
                    </a:p>
                  </a:txBody>
                  <a:tcPr/>
                </a:tc>
                <a:extLst>
                  <a:ext uri="{0D108BD9-81ED-4DB2-BD59-A6C34878D82A}">
                    <a16:rowId xmlns="" xmlns:a16="http://schemas.microsoft.com/office/drawing/2014/main" val="10004"/>
                  </a:ext>
                </a:extLst>
              </a:tr>
              <a:tr h="480191">
                <a:tc>
                  <a:txBody>
                    <a:bodyPr/>
                    <a:lstStyle/>
                    <a:p>
                      <a:r>
                        <a:rPr lang="en-US" sz="2400" dirty="0">
                          <a:latin typeface="+mj-lt"/>
                        </a:rPr>
                        <a:t>Total Called</a:t>
                      </a:r>
                    </a:p>
                  </a:txBody>
                  <a:tcPr/>
                </a:tc>
                <a:tc>
                  <a:txBody>
                    <a:bodyPr/>
                    <a:lstStyle/>
                    <a:p>
                      <a:r>
                        <a:rPr lang="en-US" sz="2400" dirty="0">
                          <a:latin typeface="+mj-lt"/>
                        </a:rPr>
                        <a:t>2879</a:t>
                      </a: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412886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Questions to Ask </a:t>
            </a:r>
            <a:br>
              <a:rPr lang="en-US" sz="3600" b="1" dirty="0">
                <a:solidFill>
                  <a:schemeClr val="accent1"/>
                </a:solidFill>
              </a:rPr>
            </a:br>
            <a:r>
              <a:rPr lang="en-US" sz="3600" b="1" dirty="0">
                <a:solidFill>
                  <a:schemeClr val="accent1"/>
                </a:solidFill>
              </a:rPr>
              <a:t>before You Believe a Poll</a:t>
            </a:r>
            <a:endParaRPr lang="en-US" sz="3600" dirty="0"/>
          </a:p>
        </p:txBody>
      </p:sp>
      <p:sp>
        <p:nvSpPr>
          <p:cNvPr id="5" name="Rectangle 3"/>
          <p:cNvSpPr txBox="1">
            <a:spLocks noChangeArrowheads="1"/>
          </p:cNvSpPr>
          <p:nvPr/>
        </p:nvSpPr>
        <p:spPr>
          <a:xfrm>
            <a:off x="301752" y="1524000"/>
            <a:ext cx="8759952" cy="4953000"/>
          </a:xfrm>
          <a:prstGeom prst="rect">
            <a:avLst/>
          </a:prstGeom>
        </p:spPr>
        <p:txBody>
          <a:bodyPr/>
          <a:lstStyle/>
          <a:p>
            <a:pPr marL="342900" lvl="0" indent="-342900">
              <a:defRPr/>
            </a:pPr>
            <a:r>
              <a:rPr lang="en-US" sz="2400" b="1" dirty="0">
                <a:latin typeface="+mj-lt"/>
              </a:rPr>
              <a:t>Who carried out the survey? </a:t>
            </a:r>
            <a:r>
              <a:rPr lang="en-US" sz="2400" dirty="0">
                <a:latin typeface="+mj-lt"/>
              </a:rPr>
              <a:t>Even a political party should hire a professional sample survey firm whose reputation demands that they follow good survey practices. </a:t>
            </a:r>
          </a:p>
          <a:p>
            <a:pPr marL="342900" lvl="0" indent="-342900">
              <a:defRPr/>
            </a:pPr>
            <a:endParaRPr lang="en-US" sz="2400" dirty="0">
              <a:latin typeface="+mj-lt"/>
            </a:endParaRPr>
          </a:p>
          <a:p>
            <a:pPr marL="342900" lvl="0" indent="-342900">
              <a:defRPr/>
            </a:pPr>
            <a:r>
              <a:rPr lang="en-US" sz="2400" b="1" dirty="0">
                <a:latin typeface="+mj-lt"/>
              </a:rPr>
              <a:t>What was the population?</a:t>
            </a:r>
            <a:r>
              <a:rPr lang="en-US" sz="2400" dirty="0">
                <a:latin typeface="+mj-lt"/>
              </a:rPr>
              <a:t> That is, whose opinions were being sought? </a:t>
            </a:r>
          </a:p>
          <a:p>
            <a:pPr marL="342900" lvl="0" indent="-342900">
              <a:defRPr/>
            </a:pPr>
            <a:endParaRPr lang="en-US" sz="2400" dirty="0">
              <a:latin typeface="+mj-lt"/>
            </a:endParaRPr>
          </a:p>
          <a:p>
            <a:pPr marL="342900" lvl="0" indent="-342900">
              <a:defRPr/>
            </a:pPr>
            <a:r>
              <a:rPr lang="en-US" sz="2400" b="1" dirty="0">
                <a:latin typeface="+mj-lt"/>
              </a:rPr>
              <a:t>How was the sample selected?</a:t>
            </a:r>
            <a:r>
              <a:rPr lang="en-US" sz="2400" dirty="0">
                <a:latin typeface="+mj-lt"/>
              </a:rPr>
              <a:t> Look for mention of random sampling. </a:t>
            </a:r>
          </a:p>
          <a:p>
            <a:pPr marL="342900" lvl="0" indent="-342900">
              <a:defRPr/>
            </a:pPr>
            <a:endParaRPr lang="en-US" sz="2400" b="1" dirty="0">
              <a:latin typeface="+mj-lt"/>
            </a:endParaRPr>
          </a:p>
          <a:p>
            <a:pPr marL="342900" lvl="0" indent="-342900">
              <a:defRPr/>
            </a:pPr>
            <a:r>
              <a:rPr lang="en-US" sz="2400" b="1" dirty="0">
                <a:latin typeface="+mj-lt"/>
              </a:rPr>
              <a:t>How large was the sample?</a:t>
            </a:r>
            <a:r>
              <a:rPr lang="en-US" sz="2400" dirty="0">
                <a:latin typeface="+mj-lt"/>
              </a:rPr>
              <a:t> Even better, find out both the sample size and the margin of error within which the results of 95% of all samples drawn, as this one was, would fall. </a:t>
            </a:r>
          </a:p>
        </p:txBody>
      </p:sp>
    </p:spTree>
    <p:extLst>
      <p:ext uri="{BB962C8B-B14F-4D97-AF65-F5344CB8AC3E}">
        <p14:creationId xmlns:p14="http://schemas.microsoft.com/office/powerpoint/2010/main" val="2245877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Questions to Ask </a:t>
            </a:r>
            <a:br>
              <a:rPr lang="en-US" sz="3600" b="1" dirty="0">
                <a:solidFill>
                  <a:schemeClr val="accent1"/>
                </a:solidFill>
              </a:rPr>
            </a:br>
            <a:r>
              <a:rPr lang="en-US" sz="3600" b="1" dirty="0">
                <a:solidFill>
                  <a:schemeClr val="accent1"/>
                </a:solidFill>
              </a:rPr>
              <a:t>before You Believe a Poll (continued)</a:t>
            </a:r>
            <a:endParaRPr lang="en-US" sz="3600" dirty="0"/>
          </a:p>
        </p:txBody>
      </p:sp>
      <p:sp>
        <p:nvSpPr>
          <p:cNvPr id="5" name="Rectangle 3"/>
          <p:cNvSpPr txBox="1">
            <a:spLocks noChangeArrowheads="1"/>
          </p:cNvSpPr>
          <p:nvPr/>
        </p:nvSpPr>
        <p:spPr>
          <a:xfrm>
            <a:off x="301752" y="1554480"/>
            <a:ext cx="8759952" cy="4953000"/>
          </a:xfrm>
          <a:prstGeom prst="rect">
            <a:avLst/>
          </a:prstGeom>
        </p:spPr>
        <p:txBody>
          <a:bodyPr/>
          <a:lstStyle/>
          <a:p>
            <a:pPr marL="342900" lvl="0" indent="-342900">
              <a:spcBef>
                <a:spcPct val="20000"/>
              </a:spcBef>
              <a:defRPr/>
            </a:pPr>
            <a:r>
              <a:rPr lang="en-US" sz="2800" b="1" dirty="0">
                <a:latin typeface="+mj-lt"/>
              </a:rPr>
              <a:t>What was the response rate? </a:t>
            </a:r>
            <a:r>
              <a:rPr lang="en-US" sz="2800" dirty="0">
                <a:latin typeface="+mj-lt"/>
              </a:rPr>
              <a:t>That is, what percentage of the original subjects actually provided information?</a:t>
            </a:r>
          </a:p>
          <a:p>
            <a:pPr marL="342900" lvl="0" indent="-342900">
              <a:spcBef>
                <a:spcPct val="20000"/>
              </a:spcBef>
              <a:defRPr/>
            </a:pPr>
            <a:r>
              <a:rPr lang="en-US" sz="2800" b="1" dirty="0">
                <a:latin typeface="+mj-lt"/>
              </a:rPr>
              <a:t>How were the subjects contacted? </a:t>
            </a:r>
            <a:r>
              <a:rPr lang="en-US" sz="2800" dirty="0">
                <a:latin typeface="+mj-lt"/>
              </a:rPr>
              <a:t>By telephone? Mail? Face-to-face interview?</a:t>
            </a:r>
          </a:p>
          <a:p>
            <a:pPr marL="342900" lvl="0" indent="-342900">
              <a:spcBef>
                <a:spcPct val="20000"/>
              </a:spcBef>
              <a:defRPr/>
            </a:pPr>
            <a:r>
              <a:rPr lang="en-US" sz="2800" b="1" dirty="0">
                <a:latin typeface="+mj-lt"/>
              </a:rPr>
              <a:t>When was the survey conducted?</a:t>
            </a:r>
            <a:r>
              <a:rPr lang="en-US" sz="2800" dirty="0">
                <a:latin typeface="+mj-lt"/>
              </a:rPr>
              <a:t> Was it just after some event that might have influenced opinion?</a:t>
            </a:r>
          </a:p>
          <a:p>
            <a:pPr marL="342900" lvl="0" indent="-342900">
              <a:spcBef>
                <a:spcPct val="20000"/>
              </a:spcBef>
              <a:defRPr/>
            </a:pPr>
            <a:r>
              <a:rPr lang="en-US" sz="2800" b="1" dirty="0">
                <a:latin typeface="+mj-lt"/>
              </a:rPr>
              <a:t>What were the exact questions asked?</a:t>
            </a:r>
          </a:p>
        </p:txBody>
      </p:sp>
    </p:spTree>
    <p:extLst>
      <p:ext uri="{BB962C8B-B14F-4D97-AF65-F5344CB8AC3E}">
        <p14:creationId xmlns:p14="http://schemas.microsoft.com/office/powerpoint/2010/main" val="1058086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Sampling in the real world is complex. Even professional sample surveys don’t give exactly correct information about the population.</a:t>
            </a:r>
          </a:p>
          <a:p>
            <a:endParaRPr lang="en-US" sz="2800" dirty="0">
              <a:latin typeface="+mj-lt"/>
            </a:endParaRPr>
          </a:p>
          <a:p>
            <a:r>
              <a:rPr lang="en-US" sz="2800" dirty="0">
                <a:latin typeface="+mj-lt"/>
              </a:rPr>
              <a:t>There are many potential sources of error in sampling. The margin of error announced by a sample survey covers only </a:t>
            </a:r>
            <a:r>
              <a:rPr lang="en-US" sz="2800" b="1" dirty="0">
                <a:latin typeface="+mj-lt"/>
              </a:rPr>
              <a:t>random sampling error</a:t>
            </a:r>
            <a:r>
              <a:rPr lang="en-US" sz="2800" dirty="0">
                <a:latin typeface="+mj-lt"/>
              </a:rPr>
              <a:t>, the variation due to chance in choosing a random sample.</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116824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Other types of error are in addition to the margin of error and can’t be directly measured. Sampling errors come from the act of choosing a sample. </a:t>
            </a:r>
          </a:p>
          <a:p>
            <a:endParaRPr lang="en-US" sz="2800" b="1" dirty="0">
              <a:latin typeface="+mj-lt"/>
            </a:endParaRPr>
          </a:p>
          <a:p>
            <a:r>
              <a:rPr lang="en-US" sz="2800" b="1" dirty="0">
                <a:latin typeface="+mj-lt"/>
              </a:rPr>
              <a:t>Random sampling error</a:t>
            </a:r>
            <a:r>
              <a:rPr lang="en-US" sz="2800" dirty="0">
                <a:latin typeface="+mj-lt"/>
              </a:rPr>
              <a:t> and </a:t>
            </a:r>
            <a:r>
              <a:rPr lang="en-US" sz="2800" dirty="0" err="1">
                <a:latin typeface="+mj-lt"/>
              </a:rPr>
              <a:t>undercoverage</a:t>
            </a:r>
            <a:r>
              <a:rPr lang="en-US" sz="2800" dirty="0">
                <a:latin typeface="+mj-lt"/>
              </a:rPr>
              <a:t> are common types of sampling error. </a:t>
            </a:r>
          </a:p>
          <a:p>
            <a:endParaRPr lang="en-US" sz="2800" b="1" dirty="0">
              <a:latin typeface="+mj-lt"/>
            </a:endParaRPr>
          </a:p>
          <a:p>
            <a:r>
              <a:rPr lang="en-US" sz="2800" b="1" dirty="0" err="1">
                <a:latin typeface="+mj-lt"/>
              </a:rPr>
              <a:t>Undercoverage</a:t>
            </a:r>
            <a:r>
              <a:rPr lang="en-US" sz="2800" dirty="0">
                <a:latin typeface="+mj-lt"/>
              </a:rPr>
              <a:t> occurs when some members of the population are left out of the </a:t>
            </a:r>
            <a:r>
              <a:rPr lang="en-US" sz="2800" b="1" dirty="0">
                <a:latin typeface="+mj-lt"/>
              </a:rPr>
              <a:t>sampling frame</a:t>
            </a:r>
            <a:r>
              <a:rPr lang="en-US" sz="2800" dirty="0">
                <a:latin typeface="+mj-lt"/>
              </a:rPr>
              <a:t>, the list from which the sample is actually chosen.</a:t>
            </a:r>
          </a:p>
          <a:p>
            <a:endParaRPr lang="en-US" sz="2400" dirty="0">
              <a:latin typeface="+mj-lt"/>
            </a:endParaRPr>
          </a:p>
        </p:txBody>
      </p:sp>
    </p:spTree>
    <p:extLst>
      <p:ext uri="{BB962C8B-B14F-4D97-AF65-F5344CB8AC3E}">
        <p14:creationId xmlns:p14="http://schemas.microsoft.com/office/powerpoint/2010/main" val="3451952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The most serious errors in most careful surveys, however, are </a:t>
            </a:r>
            <a:r>
              <a:rPr lang="en-US" sz="2800" b="1" dirty="0" err="1">
                <a:latin typeface="+mj-lt"/>
              </a:rPr>
              <a:t>nonsampling</a:t>
            </a:r>
            <a:r>
              <a:rPr lang="en-US" sz="2800" b="1" dirty="0">
                <a:latin typeface="+mj-lt"/>
              </a:rPr>
              <a:t> errors</a:t>
            </a:r>
            <a:r>
              <a:rPr lang="en-US" sz="2800" dirty="0">
                <a:latin typeface="+mj-lt"/>
              </a:rPr>
              <a:t>. These have nothing to do with choosing a sample; they are present even in a census.</a:t>
            </a:r>
          </a:p>
          <a:p>
            <a:endParaRPr lang="en-US" sz="2800" dirty="0">
              <a:latin typeface="+mj-lt"/>
            </a:endParaRPr>
          </a:p>
          <a:p>
            <a:r>
              <a:rPr lang="en-US" sz="2800" dirty="0">
                <a:latin typeface="+mj-lt"/>
              </a:rPr>
              <a:t>The single biggest problem for sample surveys is </a:t>
            </a:r>
            <a:r>
              <a:rPr lang="en-US" sz="2800" b="1" dirty="0">
                <a:latin typeface="+mj-lt"/>
              </a:rPr>
              <a:t>nonresponse</a:t>
            </a:r>
            <a:r>
              <a:rPr lang="en-US" sz="2800" dirty="0">
                <a:latin typeface="+mj-lt"/>
              </a:rPr>
              <a:t>: subjects can’t be contacted or refuse to answer.</a:t>
            </a: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1263434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4</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Mistakes in handling the data (</a:t>
            </a:r>
            <a:r>
              <a:rPr lang="en-US" sz="2800" b="1" dirty="0">
                <a:latin typeface="+mj-lt"/>
              </a:rPr>
              <a:t>processing errors</a:t>
            </a:r>
            <a:r>
              <a:rPr lang="en-US" sz="2800" dirty="0">
                <a:latin typeface="+mj-lt"/>
              </a:rPr>
              <a:t>) and incorrect answers by respondents (</a:t>
            </a:r>
            <a:r>
              <a:rPr lang="en-US" sz="2800" b="1" dirty="0">
                <a:latin typeface="+mj-lt"/>
              </a:rPr>
              <a:t>response errors</a:t>
            </a:r>
            <a:r>
              <a:rPr lang="en-US" sz="2800" dirty="0">
                <a:latin typeface="+mj-lt"/>
              </a:rPr>
              <a:t>) are other examples of </a:t>
            </a:r>
            <a:r>
              <a:rPr lang="en-US" sz="2800" dirty="0" err="1">
                <a:latin typeface="+mj-lt"/>
              </a:rPr>
              <a:t>nonsampling</a:t>
            </a:r>
            <a:r>
              <a:rPr lang="en-US" sz="2800" dirty="0">
                <a:latin typeface="+mj-lt"/>
              </a:rPr>
              <a:t> errors.</a:t>
            </a:r>
          </a:p>
          <a:p>
            <a:endParaRPr lang="en-US" sz="2800" dirty="0">
              <a:latin typeface="+mj-lt"/>
            </a:endParaRPr>
          </a:p>
          <a:p>
            <a:r>
              <a:rPr lang="en-US" sz="2800" dirty="0">
                <a:latin typeface="+mj-lt"/>
              </a:rPr>
              <a:t>Finally, the exact </a:t>
            </a:r>
            <a:r>
              <a:rPr lang="en-US" sz="2800" b="1" dirty="0">
                <a:latin typeface="+mj-lt"/>
              </a:rPr>
              <a:t>wording of questions</a:t>
            </a:r>
            <a:r>
              <a:rPr lang="en-US" sz="2800" dirty="0">
                <a:latin typeface="+mj-lt"/>
              </a:rPr>
              <a:t> has a big influence on the answers. </a:t>
            </a:r>
          </a:p>
          <a:p>
            <a:endParaRPr lang="en-US" sz="2800" dirty="0">
              <a:latin typeface="+mj-lt"/>
            </a:endParaRP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3561334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5</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People who design sample surveys use statistical techniques that help correct </a:t>
            </a:r>
            <a:r>
              <a:rPr lang="en-US" sz="2800" dirty="0" err="1">
                <a:latin typeface="+mj-lt"/>
              </a:rPr>
              <a:t>nonsampling</a:t>
            </a:r>
            <a:r>
              <a:rPr lang="en-US" sz="2800" dirty="0">
                <a:latin typeface="+mj-lt"/>
              </a:rPr>
              <a:t> errors, and they also use </a:t>
            </a:r>
            <a:r>
              <a:rPr lang="en-US" sz="2800" b="1" dirty="0">
                <a:latin typeface="+mj-lt"/>
              </a:rPr>
              <a:t>probability samples</a:t>
            </a:r>
            <a:r>
              <a:rPr lang="en-US" sz="2800" dirty="0">
                <a:latin typeface="+mj-lt"/>
              </a:rPr>
              <a:t> more complex than simple random samples, such as </a:t>
            </a:r>
            <a:r>
              <a:rPr lang="en-US" sz="2800" b="1" dirty="0">
                <a:latin typeface="+mj-lt"/>
              </a:rPr>
              <a:t>stratified samples</a:t>
            </a:r>
            <a:r>
              <a:rPr lang="en-US" sz="2800" dirty="0">
                <a:latin typeface="+mj-lt"/>
              </a:rPr>
              <a:t>.</a:t>
            </a:r>
          </a:p>
          <a:p>
            <a:endParaRPr lang="en-US" sz="2800" dirty="0">
              <a:latin typeface="+mj-lt"/>
            </a:endParaRPr>
          </a:p>
          <a:p>
            <a:r>
              <a:rPr lang="en-US" sz="2800" dirty="0">
                <a:latin typeface="+mj-lt"/>
              </a:rPr>
              <a:t>You can assess the quality of a sample survey quite well by just looking at the basics: use of random samples, sample size and margin of error, the rate of nonresponse, and the wording of the questions.</a:t>
            </a:r>
          </a:p>
          <a:p>
            <a:endParaRPr lang="en-US" sz="2800" dirty="0">
              <a:latin typeface="+mj-lt"/>
            </a:endParaRP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422646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Sample Surveys in the Real World 3</a:t>
            </a:r>
            <a:endParaRPr lang="en-US" sz="3600" dirty="0"/>
          </a:p>
        </p:txBody>
      </p:sp>
      <p:sp>
        <p:nvSpPr>
          <p:cNvPr id="2" name="Rectangle 1"/>
          <p:cNvSpPr/>
          <p:nvPr/>
        </p:nvSpPr>
        <p:spPr>
          <a:xfrm>
            <a:off x="301752" y="1554480"/>
            <a:ext cx="4651248" cy="4401205"/>
          </a:xfrm>
          <a:prstGeom prst="rect">
            <a:avLst/>
          </a:prstGeom>
        </p:spPr>
        <p:txBody>
          <a:bodyPr wrap="square">
            <a:spAutoFit/>
          </a:bodyPr>
          <a:lstStyle/>
          <a:p>
            <a:r>
              <a:rPr lang="en-US" sz="2800" dirty="0">
                <a:latin typeface="+mj-lt"/>
                <a:ea typeface="Times New Roman" panose="02020603050405020304" pitchFamily="18" charset="0"/>
                <a:cs typeface="Times New Roman" panose="02020603050405020304" pitchFamily="18" charset="0"/>
              </a:rPr>
              <a:t>Out of 2879 working residential phone numbers, 33% never answered. Of those who answered, 35% refused to talk. The overall rate of nonresponse (people who never answered, refused, or would not complete the interview) was 1658 out of 2879, or 58%.</a:t>
            </a:r>
          </a:p>
        </p:txBody>
      </p:sp>
      <p:pic>
        <p:nvPicPr>
          <p:cNvPr id="1026" name="Picture 2" descr="Photograph of mom holding a crying baby while preparing dinner and trying to talk on the teleph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554480"/>
            <a:ext cx="3200400" cy="4903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5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 Sample Surveys in the Real World 4</a:t>
            </a:r>
            <a:endParaRPr lang="en-US" sz="3600" dirty="0"/>
          </a:p>
        </p:txBody>
      </p:sp>
      <p:sp>
        <p:nvSpPr>
          <p:cNvPr id="2" name="Rectangle 1"/>
          <p:cNvSpPr/>
          <p:nvPr/>
        </p:nvSpPr>
        <p:spPr>
          <a:xfrm>
            <a:off x="301752" y="1554480"/>
            <a:ext cx="8759952" cy="2045303"/>
          </a:xfrm>
          <a:prstGeom prst="rect">
            <a:avLst/>
          </a:prstGeom>
        </p:spPr>
        <p:txBody>
          <a:bodyPr wrap="square">
            <a:spAutoFit/>
          </a:bodyPr>
          <a:lstStyle/>
          <a:p>
            <a:pPr>
              <a:lnSpc>
                <a:spcPct val="115000"/>
              </a:lnSpc>
            </a:pPr>
            <a:r>
              <a:rPr lang="en-US" sz="2800" dirty="0">
                <a:latin typeface="+mj-lt"/>
                <a:ea typeface="Times New Roman" panose="02020603050405020304" pitchFamily="18" charset="0"/>
                <a:cs typeface="Times New Roman" panose="02020603050405020304" pitchFamily="18" charset="0"/>
              </a:rPr>
              <a:t>Pew called every number five times over a five-day period, at different times of day and on different days of the week. Many polls call only once, and it is usual to find that over half of those who answer refuse to talk. </a:t>
            </a:r>
            <a:endParaRPr lang="en-US" sz="14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41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Case Study:</a:t>
            </a:r>
            <a:br>
              <a:rPr lang="en-US" sz="3600" b="1" dirty="0">
                <a:solidFill>
                  <a:schemeClr val="accent1"/>
                </a:solidFill>
              </a:rPr>
            </a:br>
            <a:r>
              <a:rPr lang="en-US" sz="3600" b="1" dirty="0">
                <a:solidFill>
                  <a:schemeClr val="accent1"/>
                </a:solidFill>
              </a:rPr>
              <a:t> Sample Surveys in the Real World 5</a:t>
            </a:r>
            <a:endParaRPr lang="en-US" sz="3600" dirty="0"/>
          </a:p>
        </p:txBody>
      </p:sp>
      <p:sp>
        <p:nvSpPr>
          <p:cNvPr id="2" name="Rectangle 1"/>
          <p:cNvSpPr/>
          <p:nvPr/>
        </p:nvSpPr>
        <p:spPr>
          <a:xfrm>
            <a:off x="301752" y="1554480"/>
            <a:ext cx="8759952" cy="3878754"/>
          </a:xfrm>
          <a:prstGeom prst="rect">
            <a:avLst/>
          </a:prstGeom>
        </p:spPr>
        <p:txBody>
          <a:bodyPr wrap="square">
            <a:spAutoFit/>
          </a:bodyPr>
          <a:lstStyle/>
          <a:p>
            <a:pPr>
              <a:lnSpc>
                <a:spcPct val="115000"/>
              </a:lnSpc>
            </a:pPr>
            <a:r>
              <a:rPr lang="en-US" sz="2400" dirty="0">
                <a:latin typeface="+mj-lt"/>
                <a:ea typeface="Times New Roman" panose="02020603050405020304" pitchFamily="18" charset="0"/>
                <a:cs typeface="Times New Roman" panose="02020603050405020304" pitchFamily="18" charset="0"/>
              </a:rPr>
              <a:t>Although Pew did obtain the desired sample of 1000 people, can we trust the results of this poll to make conclusions about people with residential phones? </a:t>
            </a:r>
          </a:p>
          <a:p>
            <a:pPr>
              <a:lnSpc>
                <a:spcPct val="115000"/>
              </a:lnSpc>
            </a:pPr>
            <a:endParaRPr lang="en-US" sz="2400" dirty="0">
              <a:latin typeface="+mj-lt"/>
              <a:ea typeface="Times New Roman" panose="02020603050405020304" pitchFamily="18" charset="0"/>
              <a:cs typeface="Times New Roman" panose="02020603050405020304" pitchFamily="18" charset="0"/>
            </a:endParaRPr>
          </a:p>
          <a:p>
            <a:pPr>
              <a:lnSpc>
                <a:spcPct val="115000"/>
              </a:lnSpc>
            </a:pPr>
            <a:r>
              <a:rPr lang="en-US" sz="2400" dirty="0">
                <a:latin typeface="+mj-lt"/>
                <a:ea typeface="Times New Roman" panose="02020603050405020304" pitchFamily="18" charset="0"/>
                <a:cs typeface="Times New Roman" panose="02020603050405020304" pitchFamily="18" charset="0"/>
              </a:rPr>
              <a:t>Can the results of the poll be extended to people who only have cell phones? </a:t>
            </a:r>
          </a:p>
          <a:p>
            <a:pPr>
              <a:lnSpc>
                <a:spcPct val="115000"/>
              </a:lnSpc>
            </a:pPr>
            <a:endParaRPr lang="en-US" sz="2400" dirty="0">
              <a:latin typeface="+mj-lt"/>
              <a:ea typeface="Times New Roman" panose="02020603050405020304" pitchFamily="18" charset="0"/>
              <a:cs typeface="Times New Roman" panose="02020603050405020304" pitchFamily="18" charset="0"/>
            </a:endParaRPr>
          </a:p>
          <a:p>
            <a:pPr>
              <a:lnSpc>
                <a:spcPct val="115000"/>
              </a:lnSpc>
            </a:pPr>
            <a:r>
              <a:rPr lang="en-US" sz="2400" dirty="0">
                <a:latin typeface="+mj-lt"/>
                <a:ea typeface="Times New Roman" panose="02020603050405020304" pitchFamily="18" charset="0"/>
                <a:cs typeface="Times New Roman" panose="02020603050405020304" pitchFamily="18" charset="0"/>
              </a:rPr>
              <a:t>By the end of this chapter, you will learn how to answer these questions.</a:t>
            </a:r>
            <a:endParaRPr lang="en-US" sz="24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07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How Sample Surveys Go Wrong</a:t>
            </a:r>
            <a:br>
              <a:rPr lang="en-US" sz="3600" b="1" dirty="0">
                <a:solidFill>
                  <a:srgbClr val="800000"/>
                </a:solidFill>
              </a:rPr>
            </a:br>
            <a:endParaRPr lang="en-US" sz="3600" dirty="0"/>
          </a:p>
        </p:txBody>
      </p:sp>
      <p:sp>
        <p:nvSpPr>
          <p:cNvPr id="2" name="Rectangle 1"/>
          <p:cNvSpPr/>
          <p:nvPr/>
        </p:nvSpPr>
        <p:spPr>
          <a:xfrm>
            <a:off x="301752" y="1170432"/>
            <a:ext cx="8759952" cy="5449184"/>
          </a:xfrm>
          <a:prstGeom prst="rect">
            <a:avLst/>
          </a:prstGeom>
        </p:spPr>
        <p:txBody>
          <a:bodyPr wrap="square">
            <a:spAutoFit/>
          </a:bodyPr>
          <a:lstStyle/>
          <a:p>
            <a:r>
              <a:rPr lang="en-US" sz="2400" dirty="0">
                <a:latin typeface="+mj-lt"/>
              </a:rPr>
              <a:t>Random sampling eliminates bias in choosing a sample and allows control of variability.</a:t>
            </a:r>
          </a:p>
          <a:p>
            <a:endParaRPr lang="en-US" sz="2400" dirty="0">
              <a:latin typeface="+mj-lt"/>
            </a:endParaRPr>
          </a:p>
          <a:p>
            <a:r>
              <a:rPr lang="en-US" sz="2400" dirty="0">
                <a:latin typeface="+mj-lt"/>
              </a:rPr>
              <a:t>When we see the magic words </a:t>
            </a:r>
            <a:r>
              <a:rPr lang="en-US" sz="2400" i="1" dirty="0">
                <a:latin typeface="+mj-lt"/>
              </a:rPr>
              <a:t>randomly selected</a:t>
            </a:r>
            <a:r>
              <a:rPr lang="en-US" sz="2400" dirty="0">
                <a:latin typeface="+mj-lt"/>
              </a:rPr>
              <a:t> and </a:t>
            </a:r>
            <a:r>
              <a:rPr lang="en-US" sz="2400" i="1" dirty="0">
                <a:latin typeface="+mj-lt"/>
              </a:rPr>
              <a:t>margin of error</a:t>
            </a:r>
            <a:r>
              <a:rPr lang="en-US" sz="2400" dirty="0">
                <a:latin typeface="+mj-lt"/>
              </a:rPr>
              <a:t>, do we know we have trustworthy information before us? </a:t>
            </a:r>
          </a:p>
          <a:p>
            <a:endParaRPr lang="en-US" sz="2400" dirty="0">
              <a:latin typeface="+mj-lt"/>
            </a:endParaRPr>
          </a:p>
          <a:p>
            <a:r>
              <a:rPr lang="en-US" sz="2400" dirty="0">
                <a:latin typeface="+mj-lt"/>
              </a:rPr>
              <a:t>Sampling in the real world is more complex and less reliable than choosing an SRS from a list of names in a textbook exercise. </a:t>
            </a:r>
          </a:p>
          <a:p>
            <a:endParaRPr lang="en-US" sz="2400" dirty="0">
              <a:latin typeface="+mj-lt"/>
            </a:endParaRPr>
          </a:p>
          <a:p>
            <a:r>
              <a:rPr lang="en-US" sz="2400" dirty="0">
                <a:latin typeface="+mj-lt"/>
              </a:rPr>
              <a:t>Confidence statements do not reflect all the sources of error that are present in practical sampling.</a:t>
            </a:r>
          </a:p>
          <a:p>
            <a:r>
              <a:rPr lang="en-US" sz="2000" dirty="0">
                <a:latin typeface="+mj-lt"/>
              </a:rPr>
              <a:t> </a:t>
            </a:r>
          </a:p>
          <a:p>
            <a:pPr>
              <a:lnSpc>
                <a:spcPct val="115000"/>
              </a:lnSpc>
            </a:pPr>
            <a:r>
              <a:rPr lang="en-US" sz="1400" dirty="0">
                <a:solidFill>
                  <a:srgbClr val="4E1213"/>
                </a:solidFill>
                <a:latin typeface="+mj-lt"/>
                <a:ea typeface="Times New Roman" panose="02020603050405020304" pitchFamily="18" charset="0"/>
                <a:cs typeface="Times New Roman" panose="02020603050405020304" pitchFamily="18" charset="0"/>
              </a:rPr>
              <a:t> </a:t>
            </a:r>
            <a:endParaRPr lang="en-US"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23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Errors in Sampling</a:t>
            </a:r>
            <a:br>
              <a:rPr lang="en-US" sz="3600" b="1" dirty="0">
                <a:solidFill>
                  <a:srgbClr val="800000"/>
                </a:solidFill>
              </a:rPr>
            </a:br>
            <a:endParaRPr lang="en-US" sz="3600" dirty="0"/>
          </a:p>
        </p:txBody>
      </p:sp>
      <p:sp>
        <p:nvSpPr>
          <p:cNvPr id="2" name="Rectangle 1"/>
          <p:cNvSpPr/>
          <p:nvPr/>
        </p:nvSpPr>
        <p:spPr>
          <a:xfrm>
            <a:off x="301752" y="1170432"/>
            <a:ext cx="8759952" cy="4912883"/>
          </a:xfrm>
          <a:prstGeom prst="rect">
            <a:avLst/>
          </a:prstGeom>
        </p:spPr>
        <p:txBody>
          <a:bodyPr wrap="square">
            <a:spAutoFit/>
          </a:bodyPr>
          <a:lstStyle/>
          <a:p>
            <a:r>
              <a:rPr lang="en-US" sz="2400" b="1" dirty="0">
                <a:solidFill>
                  <a:srgbClr val="8B0000"/>
                </a:solidFill>
                <a:latin typeface="+mj-lt"/>
              </a:rPr>
              <a:t>Sampling errors</a:t>
            </a:r>
            <a:r>
              <a:rPr lang="en-US" sz="2400" dirty="0">
                <a:latin typeface="+mj-lt"/>
              </a:rPr>
              <a:t> are errors caused by the act of taking a sample. They cause sample results to be different from the results of a census.</a:t>
            </a:r>
          </a:p>
          <a:p>
            <a:endParaRPr lang="en-US" sz="2400" dirty="0">
              <a:latin typeface="+mj-lt"/>
            </a:endParaRPr>
          </a:p>
          <a:p>
            <a:r>
              <a:rPr lang="en-US" sz="2400" b="1" dirty="0">
                <a:solidFill>
                  <a:srgbClr val="8B0000"/>
                </a:solidFill>
                <a:latin typeface="+mj-lt"/>
              </a:rPr>
              <a:t>Random sampling error</a:t>
            </a:r>
            <a:r>
              <a:rPr lang="en-US" sz="2400" dirty="0">
                <a:latin typeface="+mj-lt"/>
              </a:rPr>
              <a:t> is the deviation between the sample statistic and the population parameter caused by chance in selecting a random sample. The margin of error in a confidence statement includes </a:t>
            </a:r>
            <a:r>
              <a:rPr lang="en-US" sz="2400" i="1" dirty="0">
                <a:latin typeface="+mj-lt"/>
              </a:rPr>
              <a:t>only</a:t>
            </a:r>
            <a:r>
              <a:rPr lang="en-US" sz="2400" dirty="0">
                <a:latin typeface="+mj-lt"/>
              </a:rPr>
              <a:t> random sampling error.</a:t>
            </a:r>
          </a:p>
          <a:p>
            <a:endParaRPr lang="en-US" sz="2400" dirty="0">
              <a:latin typeface="+mj-lt"/>
            </a:endParaRPr>
          </a:p>
          <a:p>
            <a:r>
              <a:rPr lang="en-US" sz="2400" b="1" dirty="0" err="1">
                <a:solidFill>
                  <a:srgbClr val="8B0000"/>
                </a:solidFill>
                <a:latin typeface="+mj-lt"/>
              </a:rPr>
              <a:t>Nonsampling</a:t>
            </a:r>
            <a:r>
              <a:rPr lang="en-US" sz="2400" b="1" dirty="0">
                <a:solidFill>
                  <a:srgbClr val="8B0000"/>
                </a:solidFill>
                <a:latin typeface="+mj-lt"/>
              </a:rPr>
              <a:t> errors</a:t>
            </a:r>
            <a:r>
              <a:rPr lang="en-US" sz="2400" dirty="0">
                <a:latin typeface="+mj-lt"/>
              </a:rPr>
              <a:t> are errors not related to the act of selecting a sample from the population. They can be present even in a census. </a:t>
            </a:r>
          </a:p>
          <a:p>
            <a:pPr>
              <a:lnSpc>
                <a:spcPct val="115000"/>
              </a:lnSpc>
            </a:pPr>
            <a:r>
              <a:rPr lang="en-US" sz="2400" dirty="0">
                <a:solidFill>
                  <a:srgbClr val="4E1213"/>
                </a:solidFill>
                <a:latin typeface="+mj-lt"/>
                <a:ea typeface="Times New Roman" panose="02020603050405020304" pitchFamily="18" charset="0"/>
                <a:cs typeface="Times New Roman" panose="02020603050405020304" pitchFamily="18" charset="0"/>
              </a:rPr>
              <a:t> </a:t>
            </a:r>
            <a:endParaRPr lang="en-US" sz="24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21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b="1" dirty="0">
                <a:solidFill>
                  <a:srgbClr val="8B0000"/>
                </a:solidFill>
              </a:rPr>
              <a:t>Errors in Sampling (continued)</a:t>
            </a:r>
          </a:p>
        </p:txBody>
      </p:sp>
      <p:sp>
        <p:nvSpPr>
          <p:cNvPr id="3" name="Rectangle 3"/>
          <p:cNvSpPr txBox="1">
            <a:spLocks noChangeArrowheads="1"/>
          </p:cNvSpPr>
          <p:nvPr/>
        </p:nvSpPr>
        <p:spPr>
          <a:xfrm>
            <a:off x="457200" y="1295400"/>
            <a:ext cx="8229600" cy="4495800"/>
          </a:xfrm>
          <a:prstGeom prst="rect">
            <a:avLst/>
          </a:prstGeom>
        </p:spPr>
        <p:txBody>
          <a:bodyPr/>
          <a:lstStyle/>
          <a:p>
            <a:pPr marL="609600" marR="0" lvl="0" indent="-6096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en-US" sz="3200" b="1" i="0" u="none" strike="noStrike" kern="1200" cap="none" spc="0" normalizeH="0" baseline="0" noProof="0" dirty="0">
                <a:ln>
                  <a:noFill/>
                </a:ln>
                <a:solidFill>
                  <a:schemeClr val="tx1"/>
                </a:solidFill>
                <a:effectLst/>
                <a:uLnTx/>
                <a:uFillTx/>
                <a:latin typeface="+mj-lt"/>
                <a:ea typeface="+mn-ea"/>
                <a:cs typeface="+mn-cs"/>
              </a:rPr>
              <a:t>Sampling Errors</a:t>
            </a:r>
          </a:p>
          <a:p>
            <a:pPr marL="990600" marR="0" lvl="1" indent="-5334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Caused by the act of taking a sample</a:t>
            </a:r>
          </a:p>
          <a:p>
            <a:pPr marL="990600" marR="0" lvl="1" indent="-5334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Cause sample results to be different from the results of a census</a:t>
            </a:r>
          </a:p>
          <a:p>
            <a:pPr marL="609600" marR="0" lvl="0" indent="-6096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en-US" sz="3200" b="1" i="0" u="none" strike="noStrike" kern="1200" cap="none" spc="0" normalizeH="0" baseline="0" noProof="0" dirty="0" err="1">
                <a:ln>
                  <a:noFill/>
                </a:ln>
                <a:solidFill>
                  <a:schemeClr val="tx1"/>
                </a:solidFill>
                <a:effectLst/>
                <a:uLnTx/>
                <a:uFillTx/>
                <a:latin typeface="+mj-lt"/>
                <a:ea typeface="+mn-ea"/>
                <a:cs typeface="+mn-cs"/>
              </a:rPr>
              <a:t>Nonsampling</a:t>
            </a:r>
            <a:r>
              <a:rPr kumimoji="0" lang="en-US" sz="3200" b="1" i="0" u="none" strike="noStrike" kern="1200" cap="none" spc="0" normalizeH="0" baseline="0" noProof="0" dirty="0">
                <a:ln>
                  <a:noFill/>
                </a:ln>
                <a:solidFill>
                  <a:schemeClr val="tx1"/>
                </a:solidFill>
                <a:effectLst/>
                <a:uLnTx/>
                <a:uFillTx/>
                <a:latin typeface="+mj-lt"/>
                <a:ea typeface="+mn-ea"/>
                <a:cs typeface="+mn-cs"/>
              </a:rPr>
              <a:t> Errors</a:t>
            </a:r>
          </a:p>
          <a:p>
            <a:pPr marL="990600" marR="0" lvl="1" indent="-5334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Error not related to the act of selecting a sample from the population</a:t>
            </a:r>
          </a:p>
          <a:p>
            <a:pPr marL="990600" marR="0" lvl="1" indent="-5334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Can even be present in a census</a:t>
            </a:r>
          </a:p>
        </p:txBody>
      </p:sp>
    </p:spTree>
    <p:extLst>
      <p:ext uri="{BB962C8B-B14F-4D97-AF65-F5344CB8AC3E}">
        <p14:creationId xmlns:p14="http://schemas.microsoft.com/office/powerpoint/2010/main" val="48085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4194</TotalTime>
  <Words>2168</Words>
  <Application>Microsoft Office PowerPoint</Application>
  <PresentationFormat>On-screen Show (4:3)</PresentationFormat>
  <Paragraphs>240</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Times New Roman</vt:lpstr>
      <vt:lpstr>Wingdings</vt:lpstr>
      <vt:lpstr>Office Theme</vt:lpstr>
      <vt:lpstr>Chapter 4</vt:lpstr>
      <vt:lpstr>Case Study:  Sample Surveys in the Real World 1</vt:lpstr>
      <vt:lpstr>Case Study:  Sample Surveys in the Real World 2</vt:lpstr>
      <vt:lpstr>Case Study:  Sample Surveys in the Real World 3</vt:lpstr>
      <vt:lpstr>Case Study:   Sample Surveys in the Real World 4</vt:lpstr>
      <vt:lpstr>Case Study:  Sample Surveys in the Real World 5</vt:lpstr>
      <vt:lpstr>How Sample Surveys Go Wrong </vt:lpstr>
      <vt:lpstr>Errors in Sampling </vt:lpstr>
      <vt:lpstr>Errors in Sampling (continued)</vt:lpstr>
      <vt:lpstr>1. Sampling Errors </vt:lpstr>
      <vt:lpstr>Example: Undercoverage </vt:lpstr>
      <vt:lpstr>Example: Undercoverage (continued)</vt:lpstr>
      <vt:lpstr>2. Nonsampling Errors </vt:lpstr>
      <vt:lpstr>2. Nonsampling Errors (continued) </vt:lpstr>
      <vt:lpstr>Poorly Worded Questions </vt:lpstr>
      <vt:lpstr>What the Margin of Error Can’t Say </vt:lpstr>
      <vt:lpstr>Other Random Sampling Methods </vt:lpstr>
      <vt:lpstr>How to Live with Nonsampling Errors </vt:lpstr>
      <vt:lpstr>Sample Design in the Real World 1 </vt:lpstr>
      <vt:lpstr>Sample Design in the Real World 2 </vt:lpstr>
      <vt:lpstr>Sample Design in the Real World 3 </vt:lpstr>
      <vt:lpstr>Stratified Random Sampling </vt:lpstr>
      <vt:lpstr>Example: Stratifying a Sample of Students 1</vt:lpstr>
      <vt:lpstr>Example: Stratifying a Sample of Students 2</vt:lpstr>
      <vt:lpstr>Example: Stratifying a Sample of Students 3</vt:lpstr>
      <vt:lpstr>Example: Stratifying a Sample of Students 4</vt:lpstr>
      <vt:lpstr>The Challenge of Internet Surveys </vt:lpstr>
      <vt:lpstr>Example: Doctors and Placebos </vt:lpstr>
      <vt:lpstr>Probability Samples </vt:lpstr>
      <vt:lpstr>Questions to Ask  before You Believe a Poll</vt:lpstr>
      <vt:lpstr>Questions to Ask  before You Believe a Poll (continued)</vt:lpstr>
      <vt:lpstr>Statistics in Summary 1 </vt:lpstr>
      <vt:lpstr>Statistics in Summary 2 </vt:lpstr>
      <vt:lpstr>Statistics in Summary 3 </vt:lpstr>
      <vt:lpstr>Statistics in Summary 4 </vt:lpstr>
      <vt:lpstr>Statistics in Summary 5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283</cp:revision>
  <dcterms:created xsi:type="dcterms:W3CDTF">2009-09-07T22:06:52Z</dcterms:created>
  <dcterms:modified xsi:type="dcterms:W3CDTF">2019-08-27T18:50:29Z</dcterms:modified>
</cp:coreProperties>
</file>