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3" r:id="rId3"/>
    <p:sldId id="331" r:id="rId4"/>
    <p:sldId id="332" r:id="rId5"/>
    <p:sldId id="321" r:id="rId6"/>
    <p:sldId id="333" r:id="rId7"/>
    <p:sldId id="322" r:id="rId8"/>
    <p:sldId id="323" r:id="rId9"/>
    <p:sldId id="335" r:id="rId10"/>
    <p:sldId id="336" r:id="rId11"/>
    <p:sldId id="337" r:id="rId12"/>
    <p:sldId id="338" r:id="rId13"/>
    <p:sldId id="265" r:id="rId14"/>
    <p:sldId id="340" r:id="rId15"/>
    <p:sldId id="341" r:id="rId16"/>
    <p:sldId id="343" r:id="rId17"/>
    <p:sldId id="34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ton, Andy" initials="NA" lastIdx="1" clrIdx="0"/>
  <p:cmAuthor id="2" name="LBK" initials="LBK" lastIdx="2" clrIdx="1"/>
  <p:cmAuthor id="3" name="vanavan.j" initials="v"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0" autoAdjust="0"/>
    <p:restoredTop sz="95442" autoAdjust="0"/>
  </p:normalViewPr>
  <p:slideViewPr>
    <p:cSldViewPr>
      <p:cViewPr varScale="1">
        <p:scale>
          <a:sx n="92" d="100"/>
          <a:sy n="92" d="100"/>
        </p:scale>
        <p:origin x="744"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84ED80CE-076E-4AD8-B9B7-609601E12B06}"/>
    <pc:docChg chg="modSld">
      <pc:chgData name="Yulun Feng" userId="78150ebe-6c38-4bbb-8e3d-498911c7d5e0" providerId="ADAL" clId="{84ED80CE-076E-4AD8-B9B7-609601E12B06}" dt="2021-09-27T18:12:25.072" v="16" actId="13926"/>
      <pc:docMkLst>
        <pc:docMk/>
      </pc:docMkLst>
      <pc:sldChg chg="modSp mod">
        <pc:chgData name="Yulun Feng" userId="78150ebe-6c38-4bbb-8e3d-498911c7d5e0" providerId="ADAL" clId="{84ED80CE-076E-4AD8-B9B7-609601E12B06}" dt="2021-09-27T17:44:25.137" v="3" actId="13926"/>
        <pc:sldMkLst>
          <pc:docMk/>
          <pc:sldMk cId="1538697141" sldId="322"/>
        </pc:sldMkLst>
        <pc:spChg chg="mod">
          <ac:chgData name="Yulun Feng" userId="78150ebe-6c38-4bbb-8e3d-498911c7d5e0" providerId="ADAL" clId="{84ED80CE-076E-4AD8-B9B7-609601E12B06}" dt="2021-09-27T17:44:25.137" v="3" actId="13926"/>
          <ac:spMkLst>
            <pc:docMk/>
            <pc:sldMk cId="1538697141" sldId="322"/>
            <ac:spMk id="4" creationId="{00000000-0000-0000-0000-000000000000}"/>
          </ac:spMkLst>
        </pc:spChg>
      </pc:sldChg>
      <pc:sldChg chg="modSp mod">
        <pc:chgData name="Yulun Feng" userId="78150ebe-6c38-4bbb-8e3d-498911c7d5e0" providerId="ADAL" clId="{84ED80CE-076E-4AD8-B9B7-609601E12B06}" dt="2021-09-27T17:46:14.057" v="6" actId="13926"/>
        <pc:sldMkLst>
          <pc:docMk/>
          <pc:sldMk cId="3911494994" sldId="323"/>
        </pc:sldMkLst>
        <pc:spChg chg="mod">
          <ac:chgData name="Yulun Feng" userId="78150ebe-6c38-4bbb-8e3d-498911c7d5e0" providerId="ADAL" clId="{84ED80CE-076E-4AD8-B9B7-609601E12B06}" dt="2021-09-27T17:46:14.057" v="6" actId="13926"/>
          <ac:spMkLst>
            <pc:docMk/>
            <pc:sldMk cId="3911494994" sldId="323"/>
            <ac:spMk id="4" creationId="{00000000-0000-0000-0000-000000000000}"/>
          </ac:spMkLst>
        </pc:spChg>
      </pc:sldChg>
      <pc:sldChg chg="modSp mod">
        <pc:chgData name="Yulun Feng" userId="78150ebe-6c38-4bbb-8e3d-498911c7d5e0" providerId="ADAL" clId="{84ED80CE-076E-4AD8-B9B7-609601E12B06}" dt="2021-09-27T17:40:14.561" v="2" actId="13926"/>
        <pc:sldMkLst>
          <pc:docMk/>
          <pc:sldMk cId="2605836456" sldId="333"/>
        </pc:sldMkLst>
        <pc:spChg chg="mod">
          <ac:chgData name="Yulun Feng" userId="78150ebe-6c38-4bbb-8e3d-498911c7d5e0" providerId="ADAL" clId="{84ED80CE-076E-4AD8-B9B7-609601E12B06}" dt="2021-09-27T17:40:14.561" v="2" actId="13926"/>
          <ac:spMkLst>
            <pc:docMk/>
            <pc:sldMk cId="2605836456" sldId="333"/>
            <ac:spMk id="4" creationId="{00000000-0000-0000-0000-000000000000}"/>
          </ac:spMkLst>
        </pc:spChg>
      </pc:sldChg>
      <pc:sldChg chg="modSp mod">
        <pc:chgData name="Yulun Feng" userId="78150ebe-6c38-4bbb-8e3d-498911c7d5e0" providerId="ADAL" clId="{84ED80CE-076E-4AD8-B9B7-609601E12B06}" dt="2021-09-27T17:49:24.464" v="8" actId="13926"/>
        <pc:sldMkLst>
          <pc:docMk/>
          <pc:sldMk cId="1981093032" sldId="335"/>
        </pc:sldMkLst>
        <pc:spChg chg="mod">
          <ac:chgData name="Yulun Feng" userId="78150ebe-6c38-4bbb-8e3d-498911c7d5e0" providerId="ADAL" clId="{84ED80CE-076E-4AD8-B9B7-609601E12B06}" dt="2021-09-27T17:49:24.464" v="8" actId="13926"/>
          <ac:spMkLst>
            <pc:docMk/>
            <pc:sldMk cId="1981093032" sldId="335"/>
            <ac:spMk id="4" creationId="{00000000-0000-0000-0000-000000000000}"/>
          </ac:spMkLst>
        </pc:spChg>
      </pc:sldChg>
      <pc:sldChg chg="modSp mod">
        <pc:chgData name="Yulun Feng" userId="78150ebe-6c38-4bbb-8e3d-498911c7d5e0" providerId="ADAL" clId="{84ED80CE-076E-4AD8-B9B7-609601E12B06}" dt="2021-09-27T17:50:43.209" v="10" actId="13926"/>
        <pc:sldMkLst>
          <pc:docMk/>
          <pc:sldMk cId="1118457787" sldId="336"/>
        </pc:sldMkLst>
        <pc:spChg chg="mod">
          <ac:chgData name="Yulun Feng" userId="78150ebe-6c38-4bbb-8e3d-498911c7d5e0" providerId="ADAL" clId="{84ED80CE-076E-4AD8-B9B7-609601E12B06}" dt="2021-09-27T17:50:43.209" v="10" actId="13926"/>
          <ac:spMkLst>
            <pc:docMk/>
            <pc:sldMk cId="1118457787" sldId="336"/>
            <ac:spMk id="4" creationId="{00000000-0000-0000-0000-000000000000}"/>
          </ac:spMkLst>
        </pc:spChg>
      </pc:sldChg>
      <pc:sldChg chg="modSp mod">
        <pc:chgData name="Yulun Feng" userId="78150ebe-6c38-4bbb-8e3d-498911c7d5e0" providerId="ADAL" clId="{84ED80CE-076E-4AD8-B9B7-609601E12B06}" dt="2021-09-27T17:58:20.758" v="15" actId="13926"/>
        <pc:sldMkLst>
          <pc:docMk/>
          <pc:sldMk cId="2651037664" sldId="338"/>
        </pc:sldMkLst>
        <pc:spChg chg="mod">
          <ac:chgData name="Yulun Feng" userId="78150ebe-6c38-4bbb-8e3d-498911c7d5e0" providerId="ADAL" clId="{84ED80CE-076E-4AD8-B9B7-609601E12B06}" dt="2021-09-27T17:58:20.758" v="15" actId="13926"/>
          <ac:spMkLst>
            <pc:docMk/>
            <pc:sldMk cId="2651037664" sldId="338"/>
            <ac:spMk id="4" creationId="{00000000-0000-0000-0000-000000000000}"/>
          </ac:spMkLst>
        </pc:spChg>
      </pc:sldChg>
      <pc:sldChg chg="modSp mod">
        <pc:chgData name="Yulun Feng" userId="78150ebe-6c38-4bbb-8e3d-498911c7d5e0" providerId="ADAL" clId="{84ED80CE-076E-4AD8-B9B7-609601E12B06}" dt="2021-09-27T18:12:25.072" v="16" actId="13926"/>
        <pc:sldMkLst>
          <pc:docMk/>
          <pc:sldMk cId="2021048353" sldId="343"/>
        </pc:sldMkLst>
        <pc:spChg chg="mod">
          <ac:chgData name="Yulun Feng" userId="78150ebe-6c38-4bbb-8e3d-498911c7d5e0" providerId="ADAL" clId="{84ED80CE-076E-4AD8-B9B7-609601E12B06}" dt="2021-09-27T18:12:25.072" v="16" actId="13926"/>
          <ac:spMkLst>
            <pc:docMk/>
            <pc:sldMk cId="2021048353" sldId="34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65610C-5671-4886-9AE6-7EE7A6377FBB}" type="datetimeFigureOut">
              <a:rPr lang="en-US" smtClean="0"/>
              <a:pPr/>
              <a:t>9/27/2021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847969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AD237-A112-40ED-8DF3-06D136A492D4}" type="datetimeFigureOut">
              <a:rPr lang="en-US" smtClean="0"/>
              <a:pPr/>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320697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51447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671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11</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799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12</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65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13</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856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14</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203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15</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28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16</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1529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17</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822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698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691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252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7542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5675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058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212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623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1"/>
            <a:ext cx="3429000" cy="3276599"/>
          </a:xfrm>
        </p:spPr>
        <p:txBody>
          <a:bodyPr/>
          <a:lstStyle/>
          <a:p>
            <a:r>
              <a:rPr lang="en-US" dirty="0"/>
              <a:t>Click to edit Master title style</a:t>
            </a:r>
          </a:p>
        </p:txBody>
      </p:sp>
      <p:sp>
        <p:nvSpPr>
          <p:cNvPr id="3" name="Subtitle 2"/>
          <p:cNvSpPr>
            <a:spLocks noGrp="1"/>
          </p:cNvSpPr>
          <p:nvPr>
            <p:ph type="subTitle" idx="1"/>
          </p:nvPr>
        </p:nvSpPr>
        <p:spPr>
          <a:xfrm>
            <a:off x="5638800" y="3810000"/>
            <a:ext cx="32004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9/27/2021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
        <p:nvSpPr>
          <p:cNvPr id="7" name="Content Placeholder 6"/>
          <p:cNvSpPr>
            <a:spLocks noGrp="1"/>
          </p:cNvSpPr>
          <p:nvPr>
            <p:ph sz="quarter" idx="13"/>
          </p:nvPr>
        </p:nvSpPr>
        <p:spPr>
          <a:xfrm>
            <a:off x="533400" y="1676400"/>
            <a:ext cx="8153400" cy="1219200"/>
          </a:xfrm>
        </p:spPr>
        <p:txBody>
          <a:bodyPr>
            <a:normAutofit/>
          </a:bodyPr>
          <a:lstStyle>
            <a:lvl1pPr marL="0" indent="0">
              <a:buNone/>
              <a:defRPr sz="2400"/>
            </a:lvl1pPr>
          </a:lstStyle>
          <a:p>
            <a:pPr lvl="0"/>
            <a:endParaRPr lang="ba-RU" dirty="0"/>
          </a:p>
        </p:txBody>
      </p:sp>
      <p:sp>
        <p:nvSpPr>
          <p:cNvPr id="9" name="Picture Placeholder 8"/>
          <p:cNvSpPr>
            <a:spLocks noGrp="1"/>
          </p:cNvSpPr>
          <p:nvPr>
            <p:ph type="pic" sz="quarter" idx="14"/>
          </p:nvPr>
        </p:nvSpPr>
        <p:spPr>
          <a:xfrm>
            <a:off x="609600" y="3200400"/>
            <a:ext cx="3048000" cy="381000"/>
          </a:xfrm>
        </p:spPr>
        <p:txBody>
          <a:bodyPr/>
          <a:lstStyle/>
          <a:p>
            <a:endParaRPr lang="ba-RU"/>
          </a:p>
        </p:txBody>
      </p:sp>
      <p:sp>
        <p:nvSpPr>
          <p:cNvPr id="11" name="Content Placeholder 10"/>
          <p:cNvSpPr>
            <a:spLocks noGrp="1"/>
          </p:cNvSpPr>
          <p:nvPr>
            <p:ph sz="quarter" idx="15"/>
          </p:nvPr>
        </p:nvSpPr>
        <p:spPr>
          <a:xfrm>
            <a:off x="762000" y="4038600"/>
            <a:ext cx="7162800" cy="1600200"/>
          </a:xfrm>
        </p:spPr>
        <p:txBody>
          <a:bodyPr vert="horz" lIns="91440" tIns="45720" rIns="91440" bIns="45720" rtlCol="0">
            <a:normAutofit/>
          </a:bodyPr>
          <a:lstStyle>
            <a:lvl1pPr>
              <a:defRPr lang="en-US" sz="2400" smtClean="0"/>
            </a:lvl1pPr>
            <a:lvl2pPr>
              <a:defRPr lang="en-US" smtClean="0"/>
            </a:lvl2pPr>
            <a:lvl3pPr>
              <a:defRPr lang="en-US" smtClean="0"/>
            </a:lvl3pPr>
            <a:lvl4pPr>
              <a:defRPr lang="en-US" smtClean="0"/>
            </a:lvl4pPr>
            <a:lvl5pPr>
              <a:defRPr lang="ba-RU"/>
            </a:lvl5pPr>
          </a:lstStyle>
          <a:p>
            <a:pPr marL="0" lvl="0" indent="0">
              <a:buNone/>
            </a:pPr>
            <a:endParaRPr lang="ba-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
        <p:nvSpPr>
          <p:cNvPr id="5" name="Rectangle 4"/>
          <p:cNvSpPr/>
          <p:nvPr userDrawn="1"/>
        </p:nvSpPr>
        <p:spPr>
          <a:xfrm>
            <a:off x="228600" y="6629400"/>
            <a:ext cx="3200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90599"/>
            <a:ext cx="8686800" cy="2667001"/>
          </a:xfrm>
        </p:spPr>
        <p:txBody>
          <a:bodyPr>
            <a:normAutofit/>
          </a:bodyPr>
          <a:lstStyle/>
          <a:p>
            <a:r>
              <a:rPr lang="en-US" sz="7200" dirty="0"/>
              <a:t>Statistics: Concepts and Controversies</a:t>
            </a:r>
          </a:p>
        </p:txBody>
      </p:sp>
      <p:sp>
        <p:nvSpPr>
          <p:cNvPr id="3" name="Subtitle 2"/>
          <p:cNvSpPr>
            <a:spLocks noGrp="1"/>
          </p:cNvSpPr>
          <p:nvPr>
            <p:ph type="subTitle" idx="1"/>
          </p:nvPr>
        </p:nvSpPr>
        <p:spPr>
          <a:xfrm>
            <a:off x="355600" y="3810000"/>
            <a:ext cx="8261485" cy="1905000"/>
          </a:xfrm>
        </p:spPr>
        <p:txBody>
          <a:bodyPr>
            <a:normAutofit/>
          </a:bodyPr>
          <a:lstStyle/>
          <a:p>
            <a:r>
              <a:rPr lang="en-US" dirty="0">
                <a:solidFill>
                  <a:schemeClr val="tx1"/>
                </a:solidFill>
              </a:rPr>
              <a:t>Chapter 5</a:t>
            </a:r>
          </a:p>
          <a:p>
            <a:pPr>
              <a:spcAft>
                <a:spcPts val="1200"/>
              </a:spcAft>
            </a:pPr>
            <a:r>
              <a:rPr lang="en-US" dirty="0">
                <a:solidFill>
                  <a:schemeClr val="tx1"/>
                </a:solidFill>
              </a:rPr>
              <a:t> Experiments, Good and Bad</a:t>
            </a: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Randomized Comparative Experiment 2</a:t>
            </a:r>
            <a:endParaRPr lang="en-US" sz="3600" dirty="0"/>
          </a:p>
        </p:txBody>
      </p:sp>
      <p:sp>
        <p:nvSpPr>
          <p:cNvPr id="4" name="Content Placeholder 3"/>
          <p:cNvSpPr>
            <a:spLocks noGrp="1"/>
          </p:cNvSpPr>
          <p:nvPr>
            <p:ph idx="1"/>
          </p:nvPr>
        </p:nvSpPr>
        <p:spPr/>
        <p:txBody>
          <a:bodyPr/>
          <a:lstStyle/>
          <a:p>
            <a:pPr marL="292100" lvl="0" indent="-292100"/>
            <a:r>
              <a:rPr lang="en-US" dirty="0">
                <a:solidFill>
                  <a:prstClr val="black"/>
                </a:solidFill>
                <a:highlight>
                  <a:srgbClr val="FFFF00"/>
                </a:highlight>
              </a:rPr>
              <a:t>When confounding variables impact all subjects equally</a:t>
            </a:r>
            <a:r>
              <a:rPr lang="en-US" dirty="0">
                <a:solidFill>
                  <a:prstClr val="black"/>
                </a:solidFill>
              </a:rPr>
              <a:t>, any </a:t>
            </a:r>
            <a:r>
              <a:rPr lang="en-US" dirty="0">
                <a:solidFill>
                  <a:prstClr val="black"/>
                </a:solidFill>
                <a:highlight>
                  <a:srgbClr val="00FF00"/>
                </a:highlight>
              </a:rPr>
              <a:t>systematic differences in the responses of subjects receiving different treatments can be attributed to the treatments</a:t>
            </a:r>
            <a:r>
              <a:rPr lang="en-US" dirty="0">
                <a:solidFill>
                  <a:prstClr val="black"/>
                </a:solidFill>
              </a:rPr>
              <a:t> rather than random chance.</a:t>
            </a:r>
          </a:p>
        </p:txBody>
      </p:sp>
    </p:spTree>
    <p:extLst>
      <p:ext uri="{BB962C8B-B14F-4D97-AF65-F5344CB8AC3E}">
        <p14:creationId xmlns:p14="http://schemas.microsoft.com/office/powerpoint/2010/main" val="111845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Example: Sickle-cell anemia (1 of 2)</a:t>
            </a:r>
            <a:endParaRPr lang="en-US" sz="3600" dirty="0"/>
          </a:p>
        </p:txBody>
      </p:sp>
      <p:sp>
        <p:nvSpPr>
          <p:cNvPr id="4" name="Content Placeholder 3"/>
          <p:cNvSpPr>
            <a:spLocks noGrp="1"/>
          </p:cNvSpPr>
          <p:nvPr>
            <p:ph sz="quarter" idx="13"/>
          </p:nvPr>
        </p:nvSpPr>
        <p:spPr>
          <a:xfrm>
            <a:off x="400812" y="1440220"/>
            <a:ext cx="8153400" cy="1843960"/>
          </a:xfrm>
        </p:spPr>
        <p:txBody>
          <a:bodyPr>
            <a:noAutofit/>
          </a:bodyPr>
          <a:lstStyle/>
          <a:p>
            <a:r>
              <a:rPr lang="en-US" altLang="en-US" sz="2200" dirty="0">
                <a:solidFill>
                  <a:srgbClr val="000000"/>
                </a:solidFill>
              </a:rPr>
              <a:t>Sickle-cell anemia is an inherited disorder of the red blood cells that in the U.S. affects mostly blacks. It can cause severe pain and many complications. A clinical trial of the drug </a:t>
            </a:r>
            <a:r>
              <a:rPr lang="en-US" altLang="en-US" sz="2200" dirty="0" err="1">
                <a:solidFill>
                  <a:srgbClr val="000000"/>
                </a:solidFill>
              </a:rPr>
              <a:t>hydroxyurea</a:t>
            </a:r>
            <a:r>
              <a:rPr lang="en-US" altLang="en-US" sz="2200" dirty="0">
                <a:solidFill>
                  <a:srgbClr val="000000"/>
                </a:solidFill>
              </a:rPr>
              <a:t> recruited 299 adult patients who had had at least three episodes of pain from sickle-cell anemia in the previous year.</a:t>
            </a:r>
            <a:endParaRPr lang="en-US" sz="2200" dirty="0">
              <a:solidFill>
                <a:prstClr val="black"/>
              </a:solidFill>
            </a:endParaRPr>
          </a:p>
        </p:txBody>
      </p:sp>
      <p:pic>
        <p:nvPicPr>
          <p:cNvPr id="9" name="Picture 1" descr="A flowchart that presents a beginning and an end with two paths. The beginning is Random Assignment and the end is Compare Pain Episodes. The first path goes from Random Assignment to Group 1: 152 patients to Treatment 1: Hydroxyurea to Compare Pain Episodes. The second path goes from Random Assignment to Group 2: 147 patients to Treatment 2: Placebo to Compare Pain Episodes."/>
          <p:cNvPicPr>
            <a:picLocks noGrp="1" noChangeAspect="1"/>
          </p:cNvPicPr>
          <p:nvPr>
            <p:ph type="pic" sz="quarter" idx="14"/>
          </p:nvPr>
        </p:nvPicPr>
        <p:blipFill rotWithShape="1">
          <a:blip r:embed="rId3" cstate="print">
            <a:extLst>
              <a:ext uri="{28A0092B-C50C-407E-A947-70E740481C1C}">
                <a14:useLocalDpi xmlns:a14="http://schemas.microsoft.com/office/drawing/2010/main" val="0"/>
              </a:ext>
            </a:extLst>
          </a:blip>
          <a:srcRect b="28889"/>
          <a:stretch/>
        </p:blipFill>
        <p:spPr bwMode="auto">
          <a:xfrm>
            <a:off x="542775" y="3442496"/>
            <a:ext cx="8058451" cy="17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quarter" idx="15"/>
          </p:nvPr>
        </p:nvSpPr>
        <p:spPr>
          <a:xfrm>
            <a:off x="400812" y="5363419"/>
            <a:ext cx="8666988" cy="958841"/>
          </a:xfrm>
        </p:spPr>
        <p:txBody>
          <a:bodyPr>
            <a:normAutofit/>
          </a:bodyPr>
          <a:lstStyle/>
          <a:p>
            <a:pPr marL="0" indent="0">
              <a:buNone/>
            </a:pPr>
            <a:r>
              <a:rPr lang="en-US" sz="2200" dirty="0"/>
              <a:t>The design of a randomized comparative experiment to compare </a:t>
            </a:r>
            <a:r>
              <a:rPr lang="en-US" sz="2200" dirty="0" err="1"/>
              <a:t>hydroxyurea</a:t>
            </a:r>
            <a:r>
              <a:rPr lang="en-US" sz="2200" dirty="0"/>
              <a:t> with a placebo for treating sickle-cell anemia.</a:t>
            </a:r>
          </a:p>
        </p:txBody>
      </p:sp>
    </p:spTree>
    <p:extLst>
      <p:ext uri="{BB962C8B-B14F-4D97-AF65-F5344CB8AC3E}">
        <p14:creationId xmlns:p14="http://schemas.microsoft.com/office/powerpoint/2010/main" val="257396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Example: Sickle-cell anemia (2 of 2)</a:t>
            </a:r>
            <a:endParaRPr lang="en-US" sz="3600" dirty="0"/>
          </a:p>
        </p:txBody>
      </p:sp>
      <p:sp>
        <p:nvSpPr>
          <p:cNvPr id="4" name="Content Placeholder 3"/>
          <p:cNvSpPr>
            <a:spLocks noGrp="1"/>
          </p:cNvSpPr>
          <p:nvPr>
            <p:ph idx="1"/>
          </p:nvPr>
        </p:nvSpPr>
        <p:spPr/>
        <p:txBody>
          <a:bodyPr/>
          <a:lstStyle/>
          <a:p>
            <a:pPr>
              <a:spcAft>
                <a:spcPts val="600"/>
              </a:spcAft>
            </a:pPr>
            <a:r>
              <a:rPr lang="en-US" altLang="en-US" dirty="0">
                <a:solidFill>
                  <a:srgbClr val="000000"/>
                </a:solidFill>
              </a:rPr>
              <a:t>Figure 5.2 illustrates the simplest </a:t>
            </a:r>
            <a:r>
              <a:rPr lang="en-US" altLang="en-US" b="1" dirty="0">
                <a:solidFill>
                  <a:srgbClr val="800000"/>
                </a:solidFill>
              </a:rPr>
              <a:t>randomized comparative experiment</a:t>
            </a:r>
            <a:r>
              <a:rPr lang="en-US" altLang="en-US" b="1" dirty="0">
                <a:solidFill>
                  <a:srgbClr val="990000"/>
                </a:solidFill>
              </a:rPr>
              <a:t>,</a:t>
            </a:r>
            <a:r>
              <a:rPr lang="en-US" altLang="en-US" dirty="0">
                <a:solidFill>
                  <a:srgbClr val="000000"/>
                </a:solidFill>
              </a:rPr>
              <a:t> one that compares just two treatments. The diagram outlines the essential information about the design: </a:t>
            </a:r>
            <a:r>
              <a:rPr lang="en-US" altLang="en-US" dirty="0">
                <a:solidFill>
                  <a:srgbClr val="000000"/>
                </a:solidFill>
                <a:highlight>
                  <a:srgbClr val="FFFF00"/>
                </a:highlight>
              </a:rPr>
              <a:t>random assignment to groups</a:t>
            </a:r>
            <a:r>
              <a:rPr lang="en-US" altLang="en-US" dirty="0">
                <a:solidFill>
                  <a:srgbClr val="000000"/>
                </a:solidFill>
              </a:rPr>
              <a:t>, </a:t>
            </a:r>
            <a:r>
              <a:rPr lang="en-US" altLang="en-US" dirty="0">
                <a:solidFill>
                  <a:srgbClr val="000000"/>
                </a:solidFill>
                <a:highlight>
                  <a:srgbClr val="00FF00"/>
                </a:highlight>
              </a:rPr>
              <a:t>one group for each treatment</a:t>
            </a:r>
            <a:r>
              <a:rPr lang="en-US" altLang="en-US" dirty="0">
                <a:solidFill>
                  <a:srgbClr val="000000"/>
                </a:solidFill>
              </a:rPr>
              <a:t>, </a:t>
            </a:r>
            <a:r>
              <a:rPr lang="en-US" altLang="en-US" dirty="0">
                <a:solidFill>
                  <a:srgbClr val="000000"/>
                </a:solidFill>
                <a:highlight>
                  <a:srgbClr val="00FFFF"/>
                </a:highlight>
              </a:rPr>
              <a:t>the number of subjects in each group</a:t>
            </a:r>
            <a:r>
              <a:rPr lang="en-US" altLang="en-US" dirty="0">
                <a:solidFill>
                  <a:srgbClr val="000000"/>
                </a:solidFill>
              </a:rPr>
              <a:t>, </a:t>
            </a:r>
            <a:r>
              <a:rPr lang="en-US" altLang="en-US" dirty="0">
                <a:solidFill>
                  <a:srgbClr val="000000"/>
                </a:solidFill>
                <a:highlight>
                  <a:srgbClr val="FFFF00"/>
                </a:highlight>
              </a:rPr>
              <a:t>what treatment each group receives</a:t>
            </a:r>
            <a:r>
              <a:rPr lang="en-US" altLang="en-US" dirty="0">
                <a:solidFill>
                  <a:srgbClr val="000000"/>
                </a:solidFill>
              </a:rPr>
              <a:t>, and </a:t>
            </a:r>
            <a:r>
              <a:rPr lang="en-US" altLang="en-US" dirty="0">
                <a:solidFill>
                  <a:srgbClr val="000000"/>
                </a:solidFill>
                <a:highlight>
                  <a:srgbClr val="00FF00"/>
                </a:highlight>
              </a:rPr>
              <a:t>the response variable being compared</a:t>
            </a:r>
            <a:r>
              <a:rPr lang="en-US" altLang="en-US" dirty="0">
                <a:solidFill>
                  <a:srgbClr val="000000"/>
                </a:solidFill>
              </a:rPr>
              <a:t>.</a:t>
            </a:r>
          </a:p>
          <a:p>
            <a:r>
              <a:rPr lang="en-US" altLang="en-US" dirty="0">
                <a:solidFill>
                  <a:srgbClr val="000000"/>
                </a:solidFill>
              </a:rPr>
              <a:t>The placebo group here is called a </a:t>
            </a:r>
            <a:r>
              <a:rPr lang="en-US" altLang="en-US" b="1" dirty="0">
                <a:solidFill>
                  <a:srgbClr val="800000"/>
                </a:solidFill>
              </a:rPr>
              <a:t>control group </a:t>
            </a:r>
            <a:r>
              <a:rPr lang="en-US" altLang="en-US" dirty="0">
                <a:solidFill>
                  <a:srgbClr val="000000"/>
                </a:solidFill>
              </a:rPr>
              <a:t>because comparing the treatment and control groups allows the researcher to control the effects of lurking variables.</a:t>
            </a:r>
          </a:p>
        </p:txBody>
      </p:sp>
    </p:spTree>
    <p:extLst>
      <p:ext uri="{BB962C8B-B14F-4D97-AF65-F5344CB8AC3E}">
        <p14:creationId xmlns:p14="http://schemas.microsoft.com/office/powerpoint/2010/main" val="265103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Logic of Experimental Design</a:t>
            </a:r>
            <a:endParaRPr lang="en-US" sz="3600" dirty="0"/>
          </a:p>
        </p:txBody>
      </p:sp>
      <p:sp>
        <p:nvSpPr>
          <p:cNvPr id="3" name="Content Placeholder 2"/>
          <p:cNvSpPr>
            <a:spLocks noGrp="1"/>
          </p:cNvSpPr>
          <p:nvPr>
            <p:ph idx="1"/>
          </p:nvPr>
        </p:nvSpPr>
        <p:spPr/>
        <p:txBody>
          <a:bodyPr>
            <a:normAutofit lnSpcReduction="10000"/>
          </a:bodyPr>
          <a:lstStyle/>
          <a:p>
            <a:pPr marL="457200" indent="-457200">
              <a:spcBef>
                <a:spcPct val="50000"/>
              </a:spcBef>
              <a:spcAft>
                <a:spcPts val="600"/>
              </a:spcAft>
            </a:pPr>
            <a:r>
              <a:rPr lang="en-US" b="1" dirty="0"/>
              <a:t>Randomization</a:t>
            </a:r>
            <a:r>
              <a:rPr lang="en-US" dirty="0"/>
              <a:t> produces groups of subjects that should be similar, on average, in all respects before the treatment is applied.</a:t>
            </a:r>
          </a:p>
          <a:p>
            <a:pPr marL="457200" indent="-457200">
              <a:spcBef>
                <a:spcPct val="50000"/>
              </a:spcBef>
              <a:spcAft>
                <a:spcPts val="600"/>
              </a:spcAft>
            </a:pPr>
            <a:r>
              <a:rPr lang="en-US" b="1" dirty="0"/>
              <a:t>Comparative design</a:t>
            </a:r>
            <a:r>
              <a:rPr lang="en-US" dirty="0"/>
              <a:t> exposes all groups to similar conditions, other than the treatments they receive. This ensures that any additional lurking variables operate equally on all groups and, on average, groups differ only in the treatments they receive.</a:t>
            </a:r>
          </a:p>
          <a:p>
            <a:pPr marL="457200" indent="-457200">
              <a:spcBef>
                <a:spcPct val="50000"/>
              </a:spcBef>
            </a:pPr>
            <a:r>
              <a:rPr lang="en-US" dirty="0"/>
              <a:t>Therefore, differences in the response variable are likely due to the effects of the treatments rather than random chance.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Principles in Experimental Design</a:t>
            </a:r>
            <a:endParaRPr lang="en-US" sz="3600" b="1" dirty="0"/>
          </a:p>
        </p:txBody>
      </p:sp>
      <p:sp>
        <p:nvSpPr>
          <p:cNvPr id="3" name="Content Placeholder 2"/>
          <p:cNvSpPr>
            <a:spLocks noGrp="1"/>
          </p:cNvSpPr>
          <p:nvPr>
            <p:ph idx="1"/>
          </p:nvPr>
        </p:nvSpPr>
        <p:spPr/>
        <p:txBody>
          <a:bodyPr/>
          <a:lstStyle/>
          <a:p>
            <a:pPr marL="457200" indent="-457200">
              <a:spcBef>
                <a:spcPct val="50000"/>
              </a:spcBef>
              <a:spcAft>
                <a:spcPts val="600"/>
              </a:spcAft>
            </a:pPr>
            <a:r>
              <a:rPr lang="en-US" b="1" i="1" dirty="0"/>
              <a:t>Control</a:t>
            </a:r>
            <a:r>
              <a:rPr lang="en-US" dirty="0"/>
              <a:t> the effects of lurking variables on the response, most simply by comparing two or more treatments.</a:t>
            </a:r>
          </a:p>
          <a:p>
            <a:pPr marL="457200" indent="-457200">
              <a:spcBef>
                <a:spcPct val="50000"/>
              </a:spcBef>
              <a:spcAft>
                <a:spcPts val="600"/>
              </a:spcAft>
            </a:pPr>
            <a:r>
              <a:rPr lang="en-US" b="1" i="1" dirty="0"/>
              <a:t>Randomize</a:t>
            </a:r>
            <a:r>
              <a:rPr lang="en-US" dirty="0"/>
              <a:t> – use impersonal chance to assign subjects to treatments.</a:t>
            </a:r>
          </a:p>
          <a:p>
            <a:pPr marL="457200" indent="-457200">
              <a:spcBef>
                <a:spcPct val="50000"/>
              </a:spcBef>
              <a:spcAft>
                <a:spcPts val="600"/>
              </a:spcAft>
            </a:pPr>
            <a:r>
              <a:rPr lang="en-US" b="1" i="1" dirty="0"/>
              <a:t>Use enough subjects</a:t>
            </a:r>
            <a:r>
              <a:rPr lang="en-US" dirty="0"/>
              <a:t> in each group to reduce chance variation in the results.</a:t>
            </a:r>
            <a:endParaRPr lang="en-US" b="1" dirty="0"/>
          </a:p>
        </p:txBody>
      </p:sp>
    </p:spTree>
    <p:extLst>
      <p:ext uri="{BB962C8B-B14F-4D97-AF65-F5344CB8AC3E}">
        <p14:creationId xmlns:p14="http://schemas.microsoft.com/office/powerpoint/2010/main" val="1140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Statistical Significance</a:t>
            </a:r>
            <a:endParaRPr lang="en-US" sz="3600" dirty="0"/>
          </a:p>
        </p:txBody>
      </p:sp>
      <p:sp>
        <p:nvSpPr>
          <p:cNvPr id="3" name="Content Placeholder 2"/>
          <p:cNvSpPr>
            <a:spLocks noGrp="1"/>
          </p:cNvSpPr>
          <p:nvPr>
            <p:ph idx="1"/>
          </p:nvPr>
        </p:nvSpPr>
        <p:spPr>
          <a:xfrm>
            <a:off x="431800" y="1600200"/>
            <a:ext cx="8382000" cy="4525963"/>
          </a:xfrm>
        </p:spPr>
        <p:txBody>
          <a:bodyPr/>
          <a:lstStyle/>
          <a:p>
            <a:pPr marL="457200" indent="-457200">
              <a:spcBef>
                <a:spcPts val="0"/>
              </a:spcBef>
              <a:spcAft>
                <a:spcPts val="1200"/>
              </a:spcAft>
            </a:pPr>
            <a:r>
              <a:rPr lang="en-US" dirty="0"/>
              <a:t>When performing a randomized comparative experiment, we compare the results of two or more treatments.</a:t>
            </a:r>
          </a:p>
          <a:p>
            <a:pPr marL="457200" indent="-457200">
              <a:spcBef>
                <a:spcPts val="0"/>
              </a:spcBef>
            </a:pPr>
            <a:r>
              <a:rPr lang="en-US" dirty="0"/>
              <a:t>Do we expect the treatments to give the exact same results? </a:t>
            </a:r>
          </a:p>
          <a:p>
            <a:pPr marL="457200" indent="-457200">
              <a:spcBef>
                <a:spcPts val="0"/>
              </a:spcBef>
              <a:spcAft>
                <a:spcPts val="1200"/>
              </a:spcAft>
            </a:pPr>
            <a:r>
              <a:rPr lang="en-US" dirty="0">
                <a:solidFill>
                  <a:srgbClr val="8B0000"/>
                </a:solidFill>
              </a:rPr>
              <a:t>No, this difference could be due to the subjects chosen or the way they were assigned to treatments (chance).</a:t>
            </a:r>
          </a:p>
          <a:p>
            <a:pPr marL="457200" indent="-457200">
              <a:spcBef>
                <a:spcPts val="0"/>
              </a:spcBef>
              <a:spcAft>
                <a:spcPts val="1200"/>
              </a:spcAft>
            </a:pPr>
            <a:r>
              <a:rPr lang="en-US" dirty="0"/>
              <a:t>How different do the results have to be to decide if one treatment is better than another?</a:t>
            </a:r>
          </a:p>
          <a:p>
            <a:pPr marL="457200" indent="-457200">
              <a:spcBef>
                <a:spcPts val="0"/>
              </a:spcBef>
            </a:pPr>
            <a:r>
              <a:rPr lang="en-US" dirty="0"/>
              <a:t>An observed effect of a size that would rarely occur by chance is called </a:t>
            </a:r>
            <a:r>
              <a:rPr lang="en-US" b="1" dirty="0">
                <a:solidFill>
                  <a:schemeClr val="accent1"/>
                </a:solidFill>
              </a:rPr>
              <a:t>statistically significant.</a:t>
            </a:r>
            <a:endParaRPr lang="en-US" dirty="0"/>
          </a:p>
        </p:txBody>
      </p:sp>
    </p:spTree>
    <p:extLst>
      <p:ext uri="{BB962C8B-B14F-4D97-AF65-F5344CB8AC3E}">
        <p14:creationId xmlns:p14="http://schemas.microsoft.com/office/powerpoint/2010/main" val="59884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1</a:t>
            </a:r>
            <a:endParaRPr lang="en-US" sz="3600" dirty="0"/>
          </a:p>
        </p:txBody>
      </p:sp>
      <p:sp>
        <p:nvSpPr>
          <p:cNvPr id="3" name="Content Placeholder 2"/>
          <p:cNvSpPr>
            <a:spLocks noGrp="1"/>
          </p:cNvSpPr>
          <p:nvPr>
            <p:ph idx="1"/>
          </p:nvPr>
        </p:nvSpPr>
        <p:spPr/>
        <p:txBody>
          <a:bodyPr/>
          <a:lstStyle/>
          <a:p>
            <a:pPr>
              <a:spcBef>
                <a:spcPct val="50000"/>
              </a:spcBef>
              <a:spcAft>
                <a:spcPts val="600"/>
              </a:spcAft>
            </a:pPr>
            <a:r>
              <a:rPr lang="en-US" dirty="0"/>
              <a:t>Experiments often try to show that changing one variable (the </a:t>
            </a:r>
            <a:r>
              <a:rPr lang="en-US" b="1" dirty="0"/>
              <a:t>explanatory variable</a:t>
            </a:r>
            <a:r>
              <a:rPr lang="en-US" dirty="0"/>
              <a:t>) causes changes in another variable (the </a:t>
            </a:r>
            <a:r>
              <a:rPr lang="en-US" b="1" dirty="0"/>
              <a:t>response variable</a:t>
            </a:r>
            <a:r>
              <a:rPr lang="en-US" dirty="0"/>
              <a:t>).</a:t>
            </a:r>
          </a:p>
          <a:p>
            <a:pPr>
              <a:spcBef>
                <a:spcPct val="50000"/>
              </a:spcBef>
            </a:pPr>
            <a:r>
              <a:rPr lang="en-US" dirty="0"/>
              <a:t>In an experiment, </a:t>
            </a:r>
            <a:r>
              <a:rPr lang="en-US" dirty="0">
                <a:highlight>
                  <a:srgbClr val="00FF00"/>
                </a:highlight>
              </a:rPr>
              <a:t>researchers actually control the explanatory variables</a:t>
            </a:r>
            <a:r>
              <a:rPr lang="en-US" dirty="0"/>
              <a:t> rather than just observe them.</a:t>
            </a:r>
          </a:p>
        </p:txBody>
      </p:sp>
    </p:spTree>
    <p:extLst>
      <p:ext uri="{BB962C8B-B14F-4D97-AF65-F5344CB8AC3E}">
        <p14:creationId xmlns:p14="http://schemas.microsoft.com/office/powerpoint/2010/main" val="202104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Statistics in Summary 2</a:t>
            </a:r>
            <a:endParaRPr lang="en-US" sz="3600" dirty="0"/>
          </a:p>
        </p:txBody>
      </p:sp>
      <p:sp>
        <p:nvSpPr>
          <p:cNvPr id="3" name="Content Placeholder 2"/>
          <p:cNvSpPr>
            <a:spLocks noGrp="1"/>
          </p:cNvSpPr>
          <p:nvPr>
            <p:ph idx="1"/>
          </p:nvPr>
        </p:nvSpPr>
        <p:spPr/>
        <p:txBody>
          <a:bodyPr/>
          <a:lstStyle/>
          <a:p>
            <a:pPr>
              <a:spcBef>
                <a:spcPct val="50000"/>
              </a:spcBef>
              <a:spcAft>
                <a:spcPts val="600"/>
              </a:spcAft>
            </a:pPr>
            <a:r>
              <a:rPr lang="en-US" dirty="0"/>
              <a:t>Observational studies fail to detect a cause-and-effect relationship because </a:t>
            </a:r>
            <a:r>
              <a:rPr lang="en-US" b="1" dirty="0"/>
              <a:t>confounding</a:t>
            </a:r>
            <a:r>
              <a:rPr lang="en-US" dirty="0"/>
              <a:t> with </a:t>
            </a:r>
            <a:r>
              <a:rPr lang="en-US" b="1" dirty="0"/>
              <a:t>lurking variables</a:t>
            </a:r>
            <a:r>
              <a:rPr lang="en-US" dirty="0"/>
              <a:t> makes it impossible to say what the effect of the treatment was on the response variable.</a:t>
            </a:r>
          </a:p>
          <a:p>
            <a:pPr>
              <a:spcBef>
                <a:spcPct val="50000"/>
              </a:spcBef>
            </a:pPr>
            <a:r>
              <a:rPr lang="en-US" dirty="0"/>
              <a:t>In a </a:t>
            </a:r>
            <a:r>
              <a:rPr lang="en-US" b="1" dirty="0"/>
              <a:t>randomized comparative experiment,</a:t>
            </a:r>
            <a:r>
              <a:rPr lang="en-US" dirty="0"/>
              <a:t> we compare two or more treatments, use chance to decide which subjects get each treatment, and use enough subjects so that the effects of chance are small.</a:t>
            </a:r>
          </a:p>
        </p:txBody>
      </p:sp>
    </p:spTree>
    <p:extLst>
      <p:ext uri="{BB962C8B-B14F-4D97-AF65-F5344CB8AC3E}">
        <p14:creationId xmlns:p14="http://schemas.microsoft.com/office/powerpoint/2010/main" val="337638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solidFill>
                  <a:schemeClr val="accent1"/>
                </a:solidFill>
              </a:rPr>
              <a:t>Case Study:</a:t>
            </a:r>
            <a:r>
              <a:rPr lang="en-US" sz="3600" b="1" baseline="0" dirty="0">
                <a:solidFill>
                  <a:schemeClr val="accent1"/>
                </a:solidFill>
              </a:rPr>
              <a:t> </a:t>
            </a:r>
            <a:r>
              <a:rPr lang="en-US" sz="3600" b="1" dirty="0">
                <a:solidFill>
                  <a:schemeClr val="accent1"/>
                </a:solidFill>
              </a:rPr>
              <a:t>Experiments, Good and Bad 1</a:t>
            </a:r>
            <a:endParaRPr lang="en-US" sz="3600" dirty="0"/>
          </a:p>
        </p:txBody>
      </p:sp>
      <p:sp>
        <p:nvSpPr>
          <p:cNvPr id="3" name="Content Placeholder 2"/>
          <p:cNvSpPr>
            <a:spLocks noGrp="1"/>
          </p:cNvSpPr>
          <p:nvPr>
            <p:ph idx="1"/>
          </p:nvPr>
        </p:nvSpPr>
        <p:spPr/>
        <p:txBody>
          <a:bodyPr>
            <a:normAutofit/>
          </a:bodyPr>
          <a:lstStyle/>
          <a:p>
            <a:pPr marL="0" indent="0">
              <a:buNone/>
            </a:pPr>
            <a:r>
              <a:rPr lang="en-US" sz="2400" dirty="0">
                <a:ea typeface="Times New Roman" panose="02020603050405020304" pitchFamily="18" charset="0"/>
                <a:cs typeface="Times New Roman" panose="02020603050405020304" pitchFamily="18" charset="0"/>
              </a:rPr>
              <a:t>Reports about climate change appear frequently in the media. Climate scientists warn us that major changes will occur in the coming years. For example, scientists predict that the changing climate will probably bring more rain to California, but they don’t know whether the additional rain will come during the winter wet season or extend into the long dry season in spring and summer. Is it possible to investigate the effects of possible future changes in climate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Case Study:</a:t>
            </a:r>
            <a:r>
              <a:rPr lang="en-US" sz="3600" b="1" baseline="0" dirty="0">
                <a:solidFill>
                  <a:schemeClr val="accent1"/>
                </a:solidFill>
              </a:rPr>
              <a:t> </a:t>
            </a:r>
            <a:r>
              <a:rPr lang="en-US" sz="3600" b="1" dirty="0">
                <a:solidFill>
                  <a:schemeClr val="accent1"/>
                </a:solidFill>
              </a:rPr>
              <a:t>Experiments, Good and Bad 2</a:t>
            </a:r>
            <a:endParaRPr lang="en-US" sz="3600" dirty="0"/>
          </a:p>
        </p:txBody>
      </p:sp>
      <p:sp>
        <p:nvSpPr>
          <p:cNvPr id="4" name="Content Placeholder 3"/>
          <p:cNvSpPr>
            <a:spLocks noGrp="1"/>
          </p:cNvSpPr>
          <p:nvPr>
            <p:ph idx="1"/>
          </p:nvPr>
        </p:nvSpPr>
        <p:spPr/>
        <p:txBody>
          <a:bodyPr>
            <a:normAutofit lnSpcReduction="10000"/>
          </a:bodyPr>
          <a:lstStyle/>
          <a:p>
            <a:pPr marL="0" indent="0">
              <a:lnSpc>
                <a:spcPct val="115000"/>
              </a:lnSpc>
              <a:buNone/>
            </a:pPr>
            <a:r>
              <a:rPr lang="en-US" sz="2400" dirty="0">
                <a:ea typeface="Times New Roman" panose="02020603050405020304" pitchFamily="18" charset="0"/>
                <a:cs typeface="Times New Roman" panose="02020603050405020304" pitchFamily="18" charset="0"/>
              </a:rPr>
              <a:t>Researchers at the University of California at Berkeley carried out an experiment to study the effects of more rain in either season.</a:t>
            </a:r>
          </a:p>
          <a:p>
            <a:pPr marL="0" indent="0">
              <a:lnSpc>
                <a:spcPct val="115000"/>
              </a:lnSpc>
              <a:buNone/>
            </a:pPr>
            <a:r>
              <a:rPr lang="en-US" sz="2400" dirty="0">
                <a:ea typeface="Times New Roman" panose="02020603050405020304" pitchFamily="18" charset="0"/>
                <a:cs typeface="Times New Roman" panose="02020603050405020304" pitchFamily="18" charset="0"/>
              </a:rPr>
              <a:t>They randomly assigned plots of open grassland to 3 treatments:</a:t>
            </a:r>
          </a:p>
          <a:p>
            <a:pPr marL="514350" indent="-514350">
              <a:lnSpc>
                <a:spcPct val="115000"/>
              </a:lnSpc>
              <a:buAutoNum type="arabicParenBoth"/>
            </a:pPr>
            <a:r>
              <a:rPr lang="en-US" sz="2400" dirty="0">
                <a:ea typeface="Times New Roman" panose="02020603050405020304" pitchFamily="18" charset="0"/>
                <a:cs typeface="Times New Roman" panose="02020603050405020304" pitchFamily="18" charset="0"/>
              </a:rPr>
              <a:t>add water equal to 20% of annual rainfall during January to March (winter);</a:t>
            </a:r>
          </a:p>
          <a:p>
            <a:pPr marL="514350" indent="-514350">
              <a:lnSpc>
                <a:spcPct val="115000"/>
              </a:lnSpc>
              <a:buAutoNum type="arabicParenBoth"/>
            </a:pPr>
            <a:r>
              <a:rPr lang="en-US" sz="2400" dirty="0">
                <a:ea typeface="Times New Roman" panose="02020603050405020304" pitchFamily="18" charset="0"/>
                <a:cs typeface="Times New Roman" panose="02020603050405020304" pitchFamily="18" charset="0"/>
              </a:rPr>
              <a:t>add water equal to 20% of annual rainfall during April to June (spring);</a:t>
            </a:r>
          </a:p>
          <a:p>
            <a:pPr marL="514350" indent="-514350">
              <a:lnSpc>
                <a:spcPct val="115000"/>
              </a:lnSpc>
              <a:buAutoNum type="arabicParenBoth"/>
            </a:pPr>
            <a:r>
              <a:rPr lang="en-US" sz="2400" dirty="0">
                <a:ea typeface="Times New Roman" panose="02020603050405020304" pitchFamily="18" charset="0"/>
                <a:cs typeface="Times New Roman" panose="02020603050405020304" pitchFamily="18" charset="0"/>
              </a:rPr>
              <a:t>add no water beyond normal rainfall.</a:t>
            </a:r>
          </a:p>
        </p:txBody>
      </p:sp>
    </p:spTree>
    <p:extLst>
      <p:ext uri="{BB962C8B-B14F-4D97-AF65-F5344CB8AC3E}">
        <p14:creationId xmlns:p14="http://schemas.microsoft.com/office/powerpoint/2010/main" val="288537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Case Study:</a:t>
            </a:r>
            <a:r>
              <a:rPr lang="en-US" sz="3600" b="1" baseline="0" dirty="0">
                <a:solidFill>
                  <a:schemeClr val="accent1"/>
                </a:solidFill>
              </a:rPr>
              <a:t> </a:t>
            </a:r>
            <a:r>
              <a:rPr lang="en-US" sz="3600" b="1" dirty="0">
                <a:solidFill>
                  <a:schemeClr val="accent1"/>
                </a:solidFill>
              </a:rPr>
              <a:t>Experiments, Good and Bad 3</a:t>
            </a:r>
            <a:endParaRPr lang="en-US" sz="3600" dirty="0"/>
          </a:p>
        </p:txBody>
      </p:sp>
      <p:sp>
        <p:nvSpPr>
          <p:cNvPr id="4" name="Content Placeholder 3"/>
          <p:cNvSpPr>
            <a:spLocks noGrp="1"/>
          </p:cNvSpPr>
          <p:nvPr>
            <p:ph idx="1"/>
          </p:nvPr>
        </p:nvSpPr>
        <p:spPr/>
        <p:txBody>
          <a:bodyPr>
            <a:normAutofit lnSpcReduction="10000"/>
          </a:bodyPr>
          <a:lstStyle/>
          <a:p>
            <a:r>
              <a:rPr lang="en-US" dirty="0">
                <a:ea typeface="Times New Roman" panose="02020603050405020304" pitchFamily="18" charset="0"/>
                <a:cs typeface="Times New Roman" panose="02020603050405020304" pitchFamily="18" charset="0"/>
              </a:rPr>
              <a:t>Eighteen circular plots of area 70 square meters</a:t>
            </a:r>
          </a:p>
          <a:p>
            <a:pPr>
              <a:spcAft>
                <a:spcPts val="600"/>
              </a:spcAft>
            </a:pPr>
            <a:r>
              <a:rPr lang="en-US" dirty="0">
                <a:ea typeface="Times New Roman" panose="02020603050405020304" pitchFamily="18" charset="0"/>
                <a:cs typeface="Times New Roman" panose="02020603050405020304" pitchFamily="18" charset="0"/>
              </a:rPr>
              <a:t>were used for this study, with six plots used for each treatment.</a:t>
            </a:r>
          </a:p>
          <a:p>
            <a:r>
              <a:rPr lang="en-US" dirty="0">
                <a:ea typeface="Times New Roman" panose="02020603050405020304" pitchFamily="18" charset="0"/>
                <a:cs typeface="Times New Roman" panose="02020603050405020304" pitchFamily="18" charset="0"/>
              </a:rPr>
              <a:t>One variable the researchers measured was total plant biomass, in grams per square meter, produced</a:t>
            </a:r>
          </a:p>
          <a:p>
            <a:pPr>
              <a:spcAft>
                <a:spcPts val="600"/>
              </a:spcAft>
            </a:pPr>
            <a:r>
              <a:rPr lang="en-US" dirty="0">
                <a:ea typeface="Times New Roman" panose="02020603050405020304" pitchFamily="18" charset="0"/>
                <a:cs typeface="Times New Roman" panose="02020603050405020304" pitchFamily="18" charset="0"/>
              </a:rPr>
              <a:t>in a plot over a year. Total plant biomass for the three treatments was compared to assess the effect of increased rainfall.</a:t>
            </a:r>
          </a:p>
          <a:p>
            <a:r>
              <a:rPr lang="en-US" dirty="0">
                <a:ea typeface="Times New Roman" panose="02020603050405020304" pitchFamily="18" charset="0"/>
                <a:cs typeface="Times New Roman" panose="02020603050405020304" pitchFamily="18" charset="0"/>
              </a:rPr>
              <a:t>Is this a good study? By the end of this chapter, you will be able to determine the strengths and weaknesses of a study such as this.</a:t>
            </a:r>
          </a:p>
        </p:txBody>
      </p:sp>
    </p:spTree>
    <p:extLst>
      <p:ext uri="{BB962C8B-B14F-4D97-AF65-F5344CB8AC3E}">
        <p14:creationId xmlns:p14="http://schemas.microsoft.com/office/powerpoint/2010/main" val="332652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Vocabulary 1</a:t>
            </a:r>
            <a:endParaRPr lang="en-US" sz="3600" dirty="0"/>
          </a:p>
        </p:txBody>
      </p:sp>
      <p:sp>
        <p:nvSpPr>
          <p:cNvPr id="4" name="Content Placeholder 3"/>
          <p:cNvSpPr>
            <a:spLocks noGrp="1"/>
          </p:cNvSpPr>
          <p:nvPr>
            <p:ph idx="1"/>
          </p:nvPr>
        </p:nvSpPr>
        <p:spPr/>
        <p:txBody>
          <a:bodyPr/>
          <a:lstStyle/>
          <a:p>
            <a:pPr>
              <a:spcAft>
                <a:spcPts val="600"/>
              </a:spcAft>
            </a:pPr>
            <a:r>
              <a:rPr lang="en-US" dirty="0"/>
              <a:t>A </a:t>
            </a:r>
            <a:r>
              <a:rPr lang="en-US" b="1" dirty="0">
                <a:solidFill>
                  <a:srgbClr val="8B0000"/>
                </a:solidFill>
              </a:rPr>
              <a:t>response variable</a:t>
            </a:r>
            <a:r>
              <a:rPr lang="en-US" dirty="0"/>
              <a:t> is a variable that measures an outcome or result of a study.</a:t>
            </a:r>
          </a:p>
          <a:p>
            <a:pPr>
              <a:spcAft>
                <a:spcPts val="600"/>
              </a:spcAft>
            </a:pPr>
            <a:r>
              <a:rPr lang="en-US" dirty="0"/>
              <a:t>An </a:t>
            </a:r>
            <a:r>
              <a:rPr lang="en-US" b="1" dirty="0">
                <a:solidFill>
                  <a:srgbClr val="8B0000"/>
                </a:solidFill>
              </a:rPr>
              <a:t>explanatory variable</a:t>
            </a:r>
            <a:r>
              <a:rPr lang="en-US" b="1" dirty="0"/>
              <a:t> </a:t>
            </a:r>
            <a:r>
              <a:rPr lang="en-US" dirty="0"/>
              <a:t>is a variable that we think explains or causes changes in the response variable.</a:t>
            </a:r>
          </a:p>
          <a:p>
            <a:pPr>
              <a:spcAft>
                <a:spcPts val="600"/>
              </a:spcAft>
            </a:pPr>
            <a:r>
              <a:rPr lang="en-US" dirty="0"/>
              <a:t>The individuals studied in an experiment are often called </a:t>
            </a:r>
            <a:r>
              <a:rPr lang="en-US" b="1" dirty="0">
                <a:solidFill>
                  <a:srgbClr val="8B0000"/>
                </a:solidFill>
              </a:rPr>
              <a:t>subjects</a:t>
            </a:r>
            <a:r>
              <a:rPr lang="en-US" dirty="0"/>
              <a:t>.</a:t>
            </a:r>
          </a:p>
          <a:p>
            <a:r>
              <a:rPr lang="en-US" dirty="0"/>
              <a:t>A </a:t>
            </a:r>
            <a:r>
              <a:rPr lang="en-US" b="1" dirty="0">
                <a:solidFill>
                  <a:srgbClr val="8B0000"/>
                </a:solidFill>
              </a:rPr>
              <a:t>treatment</a:t>
            </a:r>
            <a:r>
              <a:rPr lang="en-US" dirty="0"/>
              <a:t> is any specific experimental condition applied to the subjects. If an experiment has several explanatory variables, a treatment is a combination of specific</a:t>
            </a:r>
          </a:p>
          <a:p>
            <a:r>
              <a:rPr lang="en-US" dirty="0"/>
              <a:t>values of these variables.</a:t>
            </a:r>
          </a:p>
        </p:txBody>
      </p:sp>
    </p:spTree>
    <p:extLst>
      <p:ext uri="{BB962C8B-B14F-4D97-AF65-F5344CB8AC3E}">
        <p14:creationId xmlns:p14="http://schemas.microsoft.com/office/powerpoint/2010/main" val="137023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solidFill>
                  <a:schemeClr val="accent1"/>
                </a:solidFill>
              </a:rPr>
              <a:t>Vocabulary 2</a:t>
            </a:r>
            <a:endParaRPr lang="en-US" sz="4000" dirty="0"/>
          </a:p>
        </p:txBody>
      </p:sp>
      <p:sp>
        <p:nvSpPr>
          <p:cNvPr id="4" name="Content Placeholder 3"/>
          <p:cNvSpPr>
            <a:spLocks noGrp="1"/>
          </p:cNvSpPr>
          <p:nvPr>
            <p:ph idx="1"/>
          </p:nvPr>
        </p:nvSpPr>
        <p:spPr/>
        <p:txBody>
          <a:bodyPr/>
          <a:lstStyle/>
          <a:p>
            <a:pPr>
              <a:lnSpc>
                <a:spcPct val="115000"/>
              </a:lnSpc>
              <a:spcAft>
                <a:spcPts val="600"/>
              </a:spcAft>
            </a:pPr>
            <a:r>
              <a:rPr lang="en-US" b="1" dirty="0">
                <a:solidFill>
                  <a:srgbClr val="8B0000"/>
                </a:solidFill>
                <a:ea typeface="Times New Roman" panose="02020603050405020304" pitchFamily="18" charset="0"/>
                <a:cs typeface="Times New Roman" panose="02020603050405020304" pitchFamily="18" charset="0"/>
              </a:rPr>
              <a:t>Observational studies </a:t>
            </a:r>
            <a:r>
              <a:rPr lang="en-US" dirty="0">
                <a:highlight>
                  <a:srgbClr val="FFFF00"/>
                </a:highlight>
                <a:ea typeface="Times New Roman" panose="02020603050405020304" pitchFamily="18" charset="0"/>
                <a:cs typeface="Times New Roman" panose="02020603050405020304" pitchFamily="18" charset="0"/>
              </a:rPr>
              <a:t>passively collect data. </a:t>
            </a:r>
            <a:r>
              <a:rPr lang="en-US" dirty="0">
                <a:ea typeface="Times New Roman" panose="02020603050405020304" pitchFamily="18" charset="0"/>
                <a:cs typeface="Times New Roman" panose="02020603050405020304" pitchFamily="18" charset="0"/>
              </a:rPr>
              <a:t>Researchers observe, record, or measure, but do not impose a treatment on the subjects.</a:t>
            </a:r>
          </a:p>
          <a:p>
            <a:pPr>
              <a:lnSpc>
                <a:spcPct val="115000"/>
              </a:lnSpc>
              <a:spcAft>
                <a:spcPts val="600"/>
              </a:spcAft>
            </a:pPr>
            <a:r>
              <a:rPr lang="en-US" dirty="0">
                <a:ea typeface="Times New Roman" panose="02020603050405020304" pitchFamily="18" charset="0"/>
                <a:cs typeface="Times New Roman" panose="02020603050405020304" pitchFamily="18" charset="0"/>
              </a:rPr>
              <a:t>In </a:t>
            </a:r>
            <a:r>
              <a:rPr lang="en-US" b="1" dirty="0">
                <a:solidFill>
                  <a:srgbClr val="8B0000"/>
                </a:solidFill>
                <a:ea typeface="Times New Roman" panose="02020603050405020304" pitchFamily="18" charset="0"/>
                <a:cs typeface="Times New Roman" panose="02020603050405020304" pitchFamily="18" charset="0"/>
              </a:rPr>
              <a:t>experiments</a:t>
            </a:r>
            <a:r>
              <a:rPr lang="en-US" dirty="0">
                <a:ea typeface="Times New Roman" panose="02020603050405020304" pitchFamily="18" charset="0"/>
                <a:cs typeface="Times New Roman" panose="02020603050405020304" pitchFamily="18" charset="0"/>
              </a:rPr>
              <a:t>, the </a:t>
            </a:r>
            <a:r>
              <a:rPr lang="en-US" dirty="0">
                <a:highlight>
                  <a:srgbClr val="FFFF00"/>
                </a:highlight>
                <a:ea typeface="Times New Roman" panose="02020603050405020304" pitchFamily="18" charset="0"/>
                <a:cs typeface="Times New Roman" panose="02020603050405020304" pitchFamily="18" charset="0"/>
              </a:rPr>
              <a:t>researchers intentionally intervene </a:t>
            </a:r>
            <a:r>
              <a:rPr lang="en-US" dirty="0">
                <a:ea typeface="Times New Roman" panose="02020603050405020304" pitchFamily="18" charset="0"/>
                <a:cs typeface="Times New Roman" panose="02020603050405020304" pitchFamily="18" charset="0"/>
              </a:rPr>
              <a:t>by imposing some treatment on the subjects in order to investigate the impact on the response variable.</a:t>
            </a:r>
          </a:p>
          <a:p>
            <a:pPr>
              <a:lnSpc>
                <a:spcPct val="115000"/>
              </a:lnSpc>
            </a:pPr>
            <a:r>
              <a:rPr lang="en-US" dirty="0">
                <a:highlight>
                  <a:srgbClr val="00FF00"/>
                </a:highlight>
              </a:rPr>
              <a:t>To distinguish between the two types of studies ask</a:t>
            </a:r>
            <a:r>
              <a:rPr lang="en-US" dirty="0"/>
              <a:t>: “Were particular treatments deliberately assigned to the subjects or were the treatments ‘self-selected’?”</a:t>
            </a:r>
            <a:endParaRPr lang="en-US"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83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Vocabulary 3</a:t>
            </a:r>
            <a:endParaRPr lang="en-US" sz="3600" dirty="0"/>
          </a:p>
        </p:txBody>
      </p:sp>
      <p:sp>
        <p:nvSpPr>
          <p:cNvPr id="4" name="Content Placeholder 3"/>
          <p:cNvSpPr>
            <a:spLocks noGrp="1"/>
          </p:cNvSpPr>
          <p:nvPr>
            <p:ph idx="1"/>
          </p:nvPr>
        </p:nvSpPr>
        <p:spPr/>
        <p:txBody>
          <a:bodyPr/>
          <a:lstStyle/>
          <a:p>
            <a:pPr lvl="0">
              <a:spcBef>
                <a:spcPts val="1300"/>
              </a:spcBef>
              <a:spcAft>
                <a:spcPts val="600"/>
              </a:spcAft>
            </a:pPr>
            <a:r>
              <a:rPr lang="en-US" dirty="0">
                <a:solidFill>
                  <a:prstClr val="black"/>
                </a:solidFill>
              </a:rPr>
              <a:t>A </a:t>
            </a:r>
            <a:r>
              <a:rPr lang="en-US" b="1" dirty="0">
                <a:solidFill>
                  <a:srgbClr val="800000"/>
                </a:solidFill>
              </a:rPr>
              <a:t>lurking variable </a:t>
            </a:r>
            <a:r>
              <a:rPr lang="en-US" dirty="0">
                <a:solidFill>
                  <a:prstClr val="black"/>
                </a:solidFill>
              </a:rPr>
              <a:t>is a variable that has an important effect on the relationship among the variables in a study, but is </a:t>
            </a:r>
            <a:r>
              <a:rPr lang="en-US" i="1" dirty="0">
                <a:solidFill>
                  <a:prstClr val="black"/>
                </a:solidFill>
              </a:rPr>
              <a:t>not</a:t>
            </a:r>
            <a:r>
              <a:rPr lang="en-US" dirty="0">
                <a:solidFill>
                  <a:prstClr val="black"/>
                </a:solidFill>
              </a:rPr>
              <a:t> one of the explanatory variables studied.</a:t>
            </a:r>
          </a:p>
          <a:p>
            <a:pPr lvl="0">
              <a:spcBef>
                <a:spcPts val="1300"/>
              </a:spcBef>
              <a:spcAft>
                <a:spcPts val="600"/>
              </a:spcAft>
            </a:pPr>
            <a:r>
              <a:rPr lang="en-US" dirty="0">
                <a:solidFill>
                  <a:prstClr val="black"/>
                </a:solidFill>
              </a:rPr>
              <a:t>Two variables are </a:t>
            </a:r>
            <a:r>
              <a:rPr lang="en-US" b="1" dirty="0">
                <a:solidFill>
                  <a:srgbClr val="800000"/>
                </a:solidFill>
              </a:rPr>
              <a:t>confounded</a:t>
            </a:r>
            <a:r>
              <a:rPr lang="en-US" dirty="0">
                <a:solidFill>
                  <a:prstClr val="black"/>
                </a:solidFill>
              </a:rPr>
              <a:t> when their effects on a response variable cannot be distinguished from each other.</a:t>
            </a:r>
          </a:p>
          <a:p>
            <a:pPr lvl="0">
              <a:spcBef>
                <a:spcPts val="1300"/>
              </a:spcBef>
            </a:pPr>
            <a:r>
              <a:rPr lang="en-US" dirty="0">
                <a:highlight>
                  <a:srgbClr val="FFFF00"/>
                </a:highlight>
              </a:rPr>
              <a:t>Lurking variables exist in all studies</a:t>
            </a:r>
            <a:r>
              <a:rPr lang="en-US" dirty="0"/>
              <a:t>. This poses problems when trying to establish a cause-and-effect relationship between explanatory and response variables.</a:t>
            </a:r>
            <a:endParaRPr lang="en-US"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69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Vocabulary 4</a:t>
            </a:r>
            <a:endParaRPr lang="en-US" sz="3600" dirty="0"/>
          </a:p>
        </p:txBody>
      </p:sp>
      <p:sp>
        <p:nvSpPr>
          <p:cNvPr id="4" name="Content Placeholder 3"/>
          <p:cNvSpPr>
            <a:spLocks noGrp="1"/>
          </p:cNvSpPr>
          <p:nvPr>
            <p:ph idx="1"/>
          </p:nvPr>
        </p:nvSpPr>
        <p:spPr/>
        <p:txBody>
          <a:bodyPr>
            <a:normAutofit fontScale="92500" lnSpcReduction="10000"/>
          </a:bodyPr>
          <a:lstStyle/>
          <a:p>
            <a:pPr marL="342900" lvl="0" indent="-342900">
              <a:spcBef>
                <a:spcPts val="1300"/>
              </a:spcBef>
              <a:spcAft>
                <a:spcPts val="600"/>
              </a:spcAft>
            </a:pPr>
            <a:r>
              <a:rPr lang="en-US" dirty="0">
                <a:solidFill>
                  <a:prstClr val="black"/>
                </a:solidFill>
              </a:rPr>
              <a:t>A </a:t>
            </a:r>
            <a:r>
              <a:rPr lang="en-US" b="1" dirty="0">
                <a:solidFill>
                  <a:srgbClr val="800000"/>
                </a:solidFill>
              </a:rPr>
              <a:t>placebo</a:t>
            </a:r>
            <a:r>
              <a:rPr lang="en-US" b="1" dirty="0">
                <a:solidFill>
                  <a:prstClr val="black"/>
                </a:solidFill>
              </a:rPr>
              <a:t> </a:t>
            </a:r>
            <a:r>
              <a:rPr lang="en-US" dirty="0">
                <a:solidFill>
                  <a:prstClr val="black"/>
                </a:solidFill>
              </a:rPr>
              <a:t>is a dummy treatment.</a:t>
            </a:r>
          </a:p>
          <a:p>
            <a:pPr marL="342900" lvl="0" indent="-342900">
              <a:spcBef>
                <a:spcPts val="1300"/>
              </a:spcBef>
              <a:spcAft>
                <a:spcPts val="600"/>
              </a:spcAft>
            </a:pPr>
            <a:r>
              <a:rPr lang="en-US" dirty="0">
                <a:solidFill>
                  <a:prstClr val="black"/>
                </a:solidFill>
                <a:sym typeface="Wingdings" pitchFamily="2" charset="2"/>
              </a:rPr>
              <a:t></a:t>
            </a:r>
            <a:r>
              <a:rPr lang="en-US" dirty="0">
                <a:solidFill>
                  <a:prstClr val="black"/>
                </a:solidFill>
              </a:rPr>
              <a:t> A placebo has no active ingredients.</a:t>
            </a:r>
          </a:p>
          <a:p>
            <a:pPr marL="342900" lvl="0" indent="-342900">
              <a:spcBef>
                <a:spcPts val="1300"/>
              </a:spcBef>
              <a:spcAft>
                <a:spcPts val="600"/>
              </a:spcAft>
            </a:pPr>
            <a:r>
              <a:rPr lang="en-US" dirty="0"/>
              <a:t>Sometimes </a:t>
            </a:r>
            <a:r>
              <a:rPr lang="en-US" dirty="0">
                <a:highlight>
                  <a:srgbClr val="FFFF00"/>
                </a:highlight>
              </a:rPr>
              <a:t>subjects respond favorably </a:t>
            </a:r>
            <a:r>
              <a:rPr lang="en-US" dirty="0"/>
              <a:t>to a treatment </a:t>
            </a:r>
            <a:r>
              <a:rPr lang="en-US" dirty="0">
                <a:highlight>
                  <a:srgbClr val="FFFF00"/>
                </a:highlight>
              </a:rPr>
              <a:t>due to the expectation of a cure</a:t>
            </a:r>
            <a:r>
              <a:rPr lang="en-US" dirty="0"/>
              <a:t>. This effect is called the </a:t>
            </a:r>
            <a:r>
              <a:rPr lang="en-US" b="1" dirty="0">
                <a:solidFill>
                  <a:srgbClr val="8B0000"/>
                </a:solidFill>
              </a:rPr>
              <a:t>placebo effect</a:t>
            </a:r>
            <a:r>
              <a:rPr lang="en-US" dirty="0"/>
              <a:t>. </a:t>
            </a:r>
          </a:p>
          <a:p>
            <a:pPr marL="342900" lvl="0" indent="-342900">
              <a:spcBef>
                <a:spcPts val="1300"/>
              </a:spcBef>
              <a:spcAft>
                <a:spcPts val="600"/>
              </a:spcAft>
            </a:pPr>
            <a:r>
              <a:rPr lang="en-US" dirty="0">
                <a:solidFill>
                  <a:prstClr val="black"/>
                </a:solidFill>
                <a:highlight>
                  <a:srgbClr val="FFFF00"/>
                </a:highlight>
              </a:rPr>
              <a:t>The placebo effect can be confounded with the effect of a treatment</a:t>
            </a:r>
            <a:r>
              <a:rPr lang="en-US" dirty="0">
                <a:solidFill>
                  <a:prstClr val="black"/>
                </a:solidFill>
              </a:rPr>
              <a:t>. </a:t>
            </a:r>
            <a:r>
              <a:rPr lang="en-US" dirty="0"/>
              <a:t>In that case, the researcher cannot distinguish which effect, treatment, or placebo effect influenced the patient responses.</a:t>
            </a:r>
            <a:endParaRPr lang="en-US" dirty="0">
              <a:solidFill>
                <a:prstClr val="black"/>
              </a:solidFill>
            </a:endParaRPr>
          </a:p>
          <a:p>
            <a:pPr marL="342900" indent="-342900">
              <a:spcBef>
                <a:spcPts val="1300"/>
              </a:spcBef>
            </a:pPr>
            <a:r>
              <a:rPr lang="en-US" dirty="0">
                <a:solidFill>
                  <a:prstClr val="black"/>
                </a:solidFill>
              </a:rPr>
              <a:t>An experiment in which neither subjects nor researchers recording the symptoms know which treatment was received is called </a:t>
            </a:r>
            <a:r>
              <a:rPr lang="en-US" b="1" dirty="0">
                <a:solidFill>
                  <a:srgbClr val="8B0000"/>
                </a:solidFill>
              </a:rPr>
              <a:t>double-blind</a:t>
            </a:r>
            <a:r>
              <a:rPr lang="en-US" dirty="0">
                <a:solidFill>
                  <a:prstClr val="black"/>
                </a:solidFill>
              </a:rPr>
              <a:t>.</a:t>
            </a:r>
          </a:p>
        </p:txBody>
      </p:sp>
    </p:spTree>
    <p:extLst>
      <p:ext uri="{BB962C8B-B14F-4D97-AF65-F5344CB8AC3E}">
        <p14:creationId xmlns:p14="http://schemas.microsoft.com/office/powerpoint/2010/main" val="391149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rgbClr val="800000"/>
                </a:solidFill>
              </a:rPr>
              <a:t>Randomized Comparative Experiment 1</a:t>
            </a:r>
            <a:endParaRPr lang="en-US" sz="3600" dirty="0"/>
          </a:p>
        </p:txBody>
      </p:sp>
      <p:sp>
        <p:nvSpPr>
          <p:cNvPr id="4" name="Content Placeholder 3"/>
          <p:cNvSpPr>
            <a:spLocks noGrp="1"/>
          </p:cNvSpPr>
          <p:nvPr>
            <p:ph idx="1"/>
          </p:nvPr>
        </p:nvSpPr>
        <p:spPr/>
        <p:txBody>
          <a:bodyPr/>
          <a:lstStyle/>
          <a:p>
            <a:pPr marL="342900" lvl="0" indent="-342900"/>
            <a:r>
              <a:rPr lang="en-US" dirty="0">
                <a:solidFill>
                  <a:prstClr val="black"/>
                </a:solidFill>
              </a:rPr>
              <a:t>The goal in designing an experiment is to ensure that </a:t>
            </a:r>
            <a:r>
              <a:rPr lang="en-US" dirty="0">
                <a:solidFill>
                  <a:prstClr val="black"/>
                </a:solidFill>
                <a:highlight>
                  <a:srgbClr val="FFFF00"/>
                </a:highlight>
              </a:rPr>
              <a:t>it will detect whether the explanatory variables </a:t>
            </a:r>
            <a:r>
              <a:rPr lang="en-US" b="1" dirty="0">
                <a:solidFill>
                  <a:prstClr val="black"/>
                </a:solidFill>
                <a:highlight>
                  <a:srgbClr val="FFFF00"/>
                </a:highlight>
              </a:rPr>
              <a:t>cause</a:t>
            </a:r>
            <a:r>
              <a:rPr lang="en-US" dirty="0">
                <a:solidFill>
                  <a:prstClr val="black"/>
                </a:solidFill>
                <a:highlight>
                  <a:srgbClr val="FFFF00"/>
                </a:highlight>
              </a:rPr>
              <a:t> changes in the response variables.</a:t>
            </a:r>
          </a:p>
          <a:p>
            <a:pPr marL="342900" lvl="0" indent="-342900">
              <a:spcBef>
                <a:spcPts val="1300"/>
              </a:spcBef>
            </a:pPr>
            <a:r>
              <a:rPr lang="en-US" dirty="0">
                <a:solidFill>
                  <a:prstClr val="black"/>
                </a:solidFill>
              </a:rPr>
              <a:t>Confounding often prevents experiments with one treatment from this goal. The solution is to </a:t>
            </a:r>
            <a:r>
              <a:rPr lang="en-US" dirty="0">
                <a:solidFill>
                  <a:prstClr val="black"/>
                </a:solidFill>
                <a:highlight>
                  <a:srgbClr val="FFFF00"/>
                </a:highlight>
              </a:rPr>
              <a:t>compare two or more treatments and assign the treatments randomly to the subjects.</a:t>
            </a:r>
          </a:p>
        </p:txBody>
      </p:sp>
    </p:spTree>
    <p:extLst>
      <p:ext uri="{BB962C8B-B14F-4D97-AF65-F5344CB8AC3E}">
        <p14:creationId xmlns:p14="http://schemas.microsoft.com/office/powerpoint/2010/main" val="198109303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5089</TotalTime>
  <Words>1242</Words>
  <Application>Microsoft Office PowerPoint</Application>
  <PresentationFormat>全屏显示(4:3)</PresentationFormat>
  <Paragraphs>86</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Times New Roman</vt:lpstr>
      <vt:lpstr>Office Theme</vt:lpstr>
      <vt:lpstr>Statistics: Concepts and Controversies</vt:lpstr>
      <vt:lpstr>Case Study: Experiments, Good and Bad 1</vt:lpstr>
      <vt:lpstr>Case Study: Experiments, Good and Bad 2</vt:lpstr>
      <vt:lpstr>Case Study: Experiments, Good and Bad 3</vt:lpstr>
      <vt:lpstr>Vocabulary 1</vt:lpstr>
      <vt:lpstr>Vocabulary 2</vt:lpstr>
      <vt:lpstr>Vocabulary 3</vt:lpstr>
      <vt:lpstr>Vocabulary 4</vt:lpstr>
      <vt:lpstr>Randomized Comparative Experiment 1</vt:lpstr>
      <vt:lpstr>Randomized Comparative Experiment 2</vt:lpstr>
      <vt:lpstr>Example: Sickle-cell anemia (1 of 2)</vt:lpstr>
      <vt:lpstr>Example: Sickle-cell anemia (2 of 2)</vt:lpstr>
      <vt:lpstr>Logic of Experimental Design</vt:lpstr>
      <vt:lpstr>Principles in Experimental Design</vt:lpstr>
      <vt:lpstr>Statistical Significance</vt:lpstr>
      <vt:lpstr>Statistics in Summary 1</vt:lpstr>
      <vt:lpstr>Statistics in 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Experiments, Good and Bad</dc:title>
  <dc:creator>Leslie Hendrix</dc:creator>
  <cp:lastModifiedBy>Yulun Feng</cp:lastModifiedBy>
  <cp:revision>312</cp:revision>
  <dcterms:created xsi:type="dcterms:W3CDTF">2009-09-07T22:06:52Z</dcterms:created>
  <dcterms:modified xsi:type="dcterms:W3CDTF">2021-09-27T18:12:27Z</dcterms:modified>
</cp:coreProperties>
</file>