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1"/>
  </p:notesMasterIdLst>
  <p:handoutMasterIdLst>
    <p:handoutMasterId r:id="rId42"/>
  </p:handoutMasterIdLst>
  <p:sldIdLst>
    <p:sldId id="256" r:id="rId2"/>
    <p:sldId id="263" r:id="rId3"/>
    <p:sldId id="322" r:id="rId4"/>
    <p:sldId id="323" r:id="rId5"/>
    <p:sldId id="288" r:id="rId6"/>
    <p:sldId id="275" r:id="rId7"/>
    <p:sldId id="264" r:id="rId8"/>
    <p:sldId id="289" r:id="rId9"/>
    <p:sldId id="290" r:id="rId10"/>
    <p:sldId id="291" r:id="rId11"/>
    <p:sldId id="292" r:id="rId12"/>
    <p:sldId id="293" r:id="rId13"/>
    <p:sldId id="294" r:id="rId14"/>
    <p:sldId id="295" r:id="rId15"/>
    <p:sldId id="276" r:id="rId16"/>
    <p:sldId id="296" r:id="rId17"/>
    <p:sldId id="297" r:id="rId18"/>
    <p:sldId id="298" r:id="rId19"/>
    <p:sldId id="299" r:id="rId20"/>
    <p:sldId id="300" r:id="rId21"/>
    <p:sldId id="301" r:id="rId22"/>
    <p:sldId id="303" r:id="rId23"/>
    <p:sldId id="304" r:id="rId24"/>
    <p:sldId id="305" r:id="rId25"/>
    <p:sldId id="306" r:id="rId26"/>
    <p:sldId id="307" r:id="rId27"/>
    <p:sldId id="266" r:id="rId28"/>
    <p:sldId id="308" r:id="rId29"/>
    <p:sldId id="309" r:id="rId30"/>
    <p:sldId id="310" r:id="rId31"/>
    <p:sldId id="311" r:id="rId32"/>
    <p:sldId id="312" r:id="rId33"/>
    <p:sldId id="313" r:id="rId34"/>
    <p:sldId id="277" r:id="rId35"/>
    <p:sldId id="314" r:id="rId36"/>
    <p:sldId id="315" r:id="rId37"/>
    <p:sldId id="318" r:id="rId38"/>
    <p:sldId id="319" r:id="rId39"/>
    <p:sldId id="321" r:id="rId40"/>
  </p:sldIdLst>
  <p:sldSz cx="9144000" cy="6858000" type="screen4x3"/>
  <p:notesSz cx="7315200" cy="96012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ewton, Andy" initials="NA" lastIdx="2" clrIdx="0">
    <p:extLst/>
  </p:cmAuthor>
  <p:cmAuthor id="2" name="LBK" initials="LBK" lastIdx="9" clrIdx="1"/>
  <p:cmAuthor id="3" name="vanavan.j" initials="v" lastIdx="5"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B0000"/>
    <a:srgbClr val="000099"/>
    <a:srgbClr val="B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075" autoAdjust="0"/>
    <p:restoredTop sz="94743" autoAdjust="0"/>
  </p:normalViewPr>
  <p:slideViewPr>
    <p:cSldViewPr>
      <p:cViewPr varScale="1">
        <p:scale>
          <a:sx n="68" d="100"/>
          <a:sy n="68" d="100"/>
        </p:scale>
        <p:origin x="992" y="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67" d="100"/>
          <a:sy n="67" d="100"/>
        </p:scale>
        <p:origin x="-2796" y="-114"/>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handoutMaster" Target="handoutMasters/handoutMaster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6661" tIns="48331" rIns="96661" bIns="48331" rtlCol="0"/>
          <a:lstStyle>
            <a:lvl1pPr algn="l" fontAlgn="auto">
              <a:spcBef>
                <a:spcPts val="0"/>
              </a:spcBef>
              <a:spcAft>
                <a:spcPts val="0"/>
              </a:spcAft>
              <a:defRPr sz="1300">
                <a:latin typeface="+mn-lt"/>
              </a:defRPr>
            </a:lvl1pPr>
          </a:lstStyle>
          <a:p>
            <a:pPr>
              <a:defRPr/>
            </a:pPr>
            <a:endParaRPr lang="en-US" dirty="0"/>
          </a:p>
        </p:txBody>
      </p:sp>
      <p:sp>
        <p:nvSpPr>
          <p:cNvPr id="3" name="Date Placeholder 2"/>
          <p:cNvSpPr>
            <a:spLocks noGrp="1"/>
          </p:cNvSpPr>
          <p:nvPr>
            <p:ph type="dt" sz="quarter" idx="1"/>
          </p:nvPr>
        </p:nvSpPr>
        <p:spPr>
          <a:xfrm>
            <a:off x="4143375" y="0"/>
            <a:ext cx="3170238" cy="479425"/>
          </a:xfrm>
          <a:prstGeom prst="rect">
            <a:avLst/>
          </a:prstGeom>
        </p:spPr>
        <p:txBody>
          <a:bodyPr vert="horz" lIns="96661" tIns="48331" rIns="96661" bIns="48331" rtlCol="0"/>
          <a:lstStyle>
            <a:lvl1pPr algn="r" fontAlgn="auto">
              <a:spcBef>
                <a:spcPts val="0"/>
              </a:spcBef>
              <a:spcAft>
                <a:spcPts val="0"/>
              </a:spcAft>
              <a:defRPr sz="1300" smtClean="0">
                <a:latin typeface="+mn-lt"/>
              </a:defRPr>
            </a:lvl1pPr>
          </a:lstStyle>
          <a:p>
            <a:pPr>
              <a:defRPr/>
            </a:pPr>
            <a:fld id="{EFCAF55C-E770-4326-BAF9-7886228FB447}" type="datetimeFigureOut">
              <a:rPr lang="en-US"/>
              <a:pPr>
                <a:defRPr/>
              </a:pPr>
              <a:t>6/10/2019</a:t>
            </a:fld>
            <a:endParaRPr lang="en-US" dirty="0"/>
          </a:p>
        </p:txBody>
      </p:sp>
      <p:sp>
        <p:nvSpPr>
          <p:cNvPr id="4" name="Footer Placeholder 3"/>
          <p:cNvSpPr>
            <a:spLocks noGrp="1"/>
          </p:cNvSpPr>
          <p:nvPr>
            <p:ph type="ftr" sz="quarter" idx="2"/>
          </p:nvPr>
        </p:nvSpPr>
        <p:spPr>
          <a:xfrm>
            <a:off x="0" y="9120188"/>
            <a:ext cx="3170238" cy="479425"/>
          </a:xfrm>
          <a:prstGeom prst="rect">
            <a:avLst/>
          </a:prstGeom>
        </p:spPr>
        <p:txBody>
          <a:bodyPr vert="horz" lIns="96661" tIns="48331" rIns="96661" bIns="48331" rtlCol="0" anchor="b"/>
          <a:lstStyle>
            <a:lvl1pPr algn="l" fontAlgn="auto">
              <a:spcBef>
                <a:spcPts val="0"/>
              </a:spcBef>
              <a:spcAft>
                <a:spcPts val="0"/>
              </a:spcAft>
              <a:defRPr sz="1300">
                <a:latin typeface="+mn-lt"/>
              </a:defRPr>
            </a:lvl1pPr>
          </a:lstStyle>
          <a:p>
            <a:pPr>
              <a:defRPr/>
            </a:pPr>
            <a:endParaRPr lang="en-US" dirty="0"/>
          </a:p>
        </p:txBody>
      </p:sp>
      <p:sp>
        <p:nvSpPr>
          <p:cNvPr id="5" name="Slide Number Placeholder 4"/>
          <p:cNvSpPr>
            <a:spLocks noGrp="1"/>
          </p:cNvSpPr>
          <p:nvPr>
            <p:ph type="sldNum" sz="quarter" idx="3"/>
          </p:nvPr>
        </p:nvSpPr>
        <p:spPr>
          <a:xfrm>
            <a:off x="4143375" y="9120188"/>
            <a:ext cx="3170238" cy="479425"/>
          </a:xfrm>
          <a:prstGeom prst="rect">
            <a:avLst/>
          </a:prstGeom>
        </p:spPr>
        <p:txBody>
          <a:bodyPr vert="horz" lIns="96661" tIns="48331" rIns="96661" bIns="48331" rtlCol="0" anchor="b"/>
          <a:lstStyle>
            <a:lvl1pPr algn="r" fontAlgn="auto">
              <a:spcBef>
                <a:spcPts val="0"/>
              </a:spcBef>
              <a:spcAft>
                <a:spcPts val="0"/>
              </a:spcAft>
              <a:defRPr sz="1300" smtClean="0">
                <a:latin typeface="+mn-lt"/>
              </a:defRPr>
            </a:lvl1pPr>
          </a:lstStyle>
          <a:p>
            <a:pPr>
              <a:defRPr/>
            </a:pPr>
            <a:fld id="{3349A504-6741-4496-9297-2A8A9F1AC290}" type="slidenum">
              <a:rPr lang="en-US"/>
              <a:pPr>
                <a:defRPr/>
              </a:pPr>
              <a:t>‹#›</a:t>
            </a:fld>
            <a:endParaRPr lang="en-US" dirty="0"/>
          </a:p>
        </p:txBody>
      </p:sp>
    </p:spTree>
    <p:extLst>
      <p:ext uri="{BB962C8B-B14F-4D97-AF65-F5344CB8AC3E}">
        <p14:creationId xmlns:p14="http://schemas.microsoft.com/office/powerpoint/2010/main" val="246333769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6661" tIns="48331" rIns="96661" bIns="48331" rtlCol="0"/>
          <a:lstStyle>
            <a:lvl1pPr algn="l" fontAlgn="auto">
              <a:spcBef>
                <a:spcPts val="0"/>
              </a:spcBef>
              <a:spcAft>
                <a:spcPts val="0"/>
              </a:spcAft>
              <a:defRPr sz="1300">
                <a:latin typeface="+mn-lt"/>
              </a:defRPr>
            </a:lvl1pPr>
          </a:lstStyle>
          <a:p>
            <a:pPr>
              <a:defRPr/>
            </a:pPr>
            <a:endParaRPr lang="en-US" dirty="0"/>
          </a:p>
        </p:txBody>
      </p:sp>
      <p:sp>
        <p:nvSpPr>
          <p:cNvPr id="3" name="Date Placeholder 2"/>
          <p:cNvSpPr>
            <a:spLocks noGrp="1"/>
          </p:cNvSpPr>
          <p:nvPr>
            <p:ph type="dt" idx="1"/>
          </p:nvPr>
        </p:nvSpPr>
        <p:spPr>
          <a:xfrm>
            <a:off x="4143375" y="0"/>
            <a:ext cx="3170238" cy="479425"/>
          </a:xfrm>
          <a:prstGeom prst="rect">
            <a:avLst/>
          </a:prstGeom>
        </p:spPr>
        <p:txBody>
          <a:bodyPr vert="horz" lIns="96661" tIns="48331" rIns="96661" bIns="48331" rtlCol="0"/>
          <a:lstStyle>
            <a:lvl1pPr algn="r" fontAlgn="auto">
              <a:spcBef>
                <a:spcPts val="0"/>
              </a:spcBef>
              <a:spcAft>
                <a:spcPts val="0"/>
              </a:spcAft>
              <a:defRPr sz="1300" smtClean="0">
                <a:latin typeface="+mn-lt"/>
              </a:defRPr>
            </a:lvl1pPr>
          </a:lstStyle>
          <a:p>
            <a:pPr>
              <a:defRPr/>
            </a:pPr>
            <a:fld id="{9D63DCA7-33F3-4A4D-8EC7-85DB68688FA4}" type="datetimeFigureOut">
              <a:rPr lang="en-US"/>
              <a:pPr>
                <a:defRPr/>
              </a:pPr>
              <a:t>6/10/2019</a:t>
            </a:fld>
            <a:endParaRPr lang="en-US" dirty="0"/>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pPr lvl="0"/>
            <a:endParaRPr lang="en-US" noProof="0" dirty="0"/>
          </a:p>
        </p:txBody>
      </p:sp>
      <p:sp>
        <p:nvSpPr>
          <p:cNvPr id="5" name="Notes Placeholder 4"/>
          <p:cNvSpPr>
            <a:spLocks noGrp="1"/>
          </p:cNvSpPr>
          <p:nvPr>
            <p:ph type="body" sz="quarter" idx="3"/>
          </p:nvPr>
        </p:nvSpPr>
        <p:spPr>
          <a:xfrm>
            <a:off x="731838" y="4560888"/>
            <a:ext cx="5851525" cy="4319587"/>
          </a:xfrm>
          <a:prstGeom prst="rect">
            <a:avLst/>
          </a:prstGeom>
        </p:spPr>
        <p:txBody>
          <a:bodyPr vert="horz" lIns="96661" tIns="48331" rIns="96661" bIns="48331"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9120188"/>
            <a:ext cx="3170238" cy="479425"/>
          </a:xfrm>
          <a:prstGeom prst="rect">
            <a:avLst/>
          </a:prstGeom>
        </p:spPr>
        <p:txBody>
          <a:bodyPr vert="horz" lIns="96661" tIns="48331" rIns="96661" bIns="48331" rtlCol="0" anchor="b"/>
          <a:lstStyle>
            <a:lvl1pPr algn="l" fontAlgn="auto">
              <a:spcBef>
                <a:spcPts val="0"/>
              </a:spcBef>
              <a:spcAft>
                <a:spcPts val="0"/>
              </a:spcAft>
              <a:defRPr sz="1300">
                <a:latin typeface="+mn-lt"/>
              </a:defRPr>
            </a:lvl1pPr>
          </a:lstStyle>
          <a:p>
            <a:pPr>
              <a:defRPr/>
            </a:pPr>
            <a:endParaRPr lang="en-US" dirty="0"/>
          </a:p>
        </p:txBody>
      </p:sp>
      <p:sp>
        <p:nvSpPr>
          <p:cNvPr id="7" name="Slide Number Placeholder 6"/>
          <p:cNvSpPr>
            <a:spLocks noGrp="1"/>
          </p:cNvSpPr>
          <p:nvPr>
            <p:ph type="sldNum" sz="quarter" idx="5"/>
          </p:nvPr>
        </p:nvSpPr>
        <p:spPr>
          <a:xfrm>
            <a:off x="4143375" y="9120188"/>
            <a:ext cx="3170238" cy="479425"/>
          </a:xfrm>
          <a:prstGeom prst="rect">
            <a:avLst/>
          </a:prstGeom>
        </p:spPr>
        <p:txBody>
          <a:bodyPr vert="horz" lIns="96661" tIns="48331" rIns="96661" bIns="48331" rtlCol="0" anchor="b"/>
          <a:lstStyle>
            <a:lvl1pPr algn="r" fontAlgn="auto">
              <a:spcBef>
                <a:spcPts val="0"/>
              </a:spcBef>
              <a:spcAft>
                <a:spcPts val="0"/>
              </a:spcAft>
              <a:defRPr sz="1300" smtClean="0">
                <a:latin typeface="+mn-lt"/>
              </a:defRPr>
            </a:lvl1pPr>
          </a:lstStyle>
          <a:p>
            <a:pPr>
              <a:defRPr/>
            </a:pPr>
            <a:fld id="{80D3BE84-ADD7-4D4D-8B15-5A2600083274}" type="slidenum">
              <a:rPr lang="en-US"/>
              <a:pPr>
                <a:defRPr/>
              </a:pPr>
              <a:t>‹#›</a:t>
            </a:fld>
            <a:endParaRPr lang="en-US" dirty="0"/>
          </a:p>
        </p:txBody>
      </p:sp>
    </p:spTree>
    <p:extLst>
      <p:ext uri="{BB962C8B-B14F-4D97-AF65-F5344CB8AC3E}">
        <p14:creationId xmlns:p14="http://schemas.microsoft.com/office/powerpoint/2010/main" val="3902060362"/>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Slide Image Placeholder 1"/>
          <p:cNvSpPr>
            <a:spLocks noGrp="1" noRot="1" noChangeAspect="1"/>
          </p:cNvSpPr>
          <p:nvPr>
            <p:ph type="sldImg"/>
          </p:nvPr>
        </p:nvSpPr>
        <p:spPr bwMode="auto">
          <a:noFill/>
          <a:ln>
            <a:solidFill>
              <a:srgbClr val="000000"/>
            </a:solidFill>
            <a:miter lim="800000"/>
            <a:headEnd/>
            <a:tailEnd/>
          </a:ln>
        </p:spPr>
      </p:sp>
      <p:sp>
        <p:nvSpPr>
          <p:cNvPr id="16386"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a:p>
        </p:txBody>
      </p:sp>
      <p:sp>
        <p:nvSpPr>
          <p:cNvPr id="16387"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4B8D8084-D735-436E-BAAA-F958B25A7723}" type="slidenum">
              <a:rPr lang="en-US"/>
              <a:pPr fontAlgn="base">
                <a:spcBef>
                  <a:spcPct val="0"/>
                </a:spcBef>
                <a:spcAft>
                  <a:spcPct val="0"/>
                </a:spcAft>
              </a:pPr>
              <a:t>1</a:t>
            </a:fld>
            <a:endParaRPr lang="en-US" dirty="0"/>
          </a:p>
        </p:txBody>
      </p:sp>
    </p:spTree>
    <p:extLst>
      <p:ext uri="{BB962C8B-B14F-4D97-AF65-F5344CB8AC3E}">
        <p14:creationId xmlns:p14="http://schemas.microsoft.com/office/powerpoint/2010/main" val="35082852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0DADAC7D-5B47-4258-9226-62B8AE094300}" type="slidenum">
              <a:rPr lang="en-US"/>
              <a:pPr fontAlgn="base">
                <a:spcBef>
                  <a:spcPct val="0"/>
                </a:spcBef>
                <a:spcAft>
                  <a:spcPct val="0"/>
                </a:spcAft>
              </a:pPr>
              <a:t>10</a:t>
            </a:fld>
            <a:endParaRPr lang="en-US"/>
          </a:p>
        </p:txBody>
      </p:sp>
      <p:sp>
        <p:nvSpPr>
          <p:cNvPr id="22530"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22531"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a:p>
        </p:txBody>
      </p:sp>
    </p:spTree>
    <p:extLst>
      <p:ext uri="{BB962C8B-B14F-4D97-AF65-F5344CB8AC3E}">
        <p14:creationId xmlns:p14="http://schemas.microsoft.com/office/powerpoint/2010/main" val="32633002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0DADAC7D-5B47-4258-9226-62B8AE094300}" type="slidenum">
              <a:rPr lang="en-US"/>
              <a:pPr fontAlgn="base">
                <a:spcBef>
                  <a:spcPct val="0"/>
                </a:spcBef>
                <a:spcAft>
                  <a:spcPct val="0"/>
                </a:spcAft>
              </a:pPr>
              <a:t>11</a:t>
            </a:fld>
            <a:endParaRPr lang="en-US"/>
          </a:p>
        </p:txBody>
      </p:sp>
      <p:sp>
        <p:nvSpPr>
          <p:cNvPr id="22530"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22531"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13840232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0DADAC7D-5B47-4258-9226-62B8AE094300}" type="slidenum">
              <a:rPr lang="en-US"/>
              <a:pPr fontAlgn="base">
                <a:spcBef>
                  <a:spcPct val="0"/>
                </a:spcBef>
                <a:spcAft>
                  <a:spcPct val="0"/>
                </a:spcAft>
              </a:pPr>
              <a:t>12</a:t>
            </a:fld>
            <a:endParaRPr lang="en-US"/>
          </a:p>
        </p:txBody>
      </p:sp>
      <p:sp>
        <p:nvSpPr>
          <p:cNvPr id="22530"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22531"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11336969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0DADAC7D-5B47-4258-9226-62B8AE094300}" type="slidenum">
              <a:rPr lang="en-US"/>
              <a:pPr fontAlgn="base">
                <a:spcBef>
                  <a:spcPct val="0"/>
                </a:spcBef>
                <a:spcAft>
                  <a:spcPct val="0"/>
                </a:spcAft>
              </a:pPr>
              <a:t>13</a:t>
            </a:fld>
            <a:endParaRPr lang="en-US"/>
          </a:p>
        </p:txBody>
      </p:sp>
      <p:sp>
        <p:nvSpPr>
          <p:cNvPr id="22530"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22531"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30749519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0DADAC7D-5B47-4258-9226-62B8AE094300}" type="slidenum">
              <a:rPr lang="en-US"/>
              <a:pPr fontAlgn="base">
                <a:spcBef>
                  <a:spcPct val="0"/>
                </a:spcBef>
                <a:spcAft>
                  <a:spcPct val="0"/>
                </a:spcAft>
              </a:pPr>
              <a:t>14</a:t>
            </a:fld>
            <a:endParaRPr lang="en-US"/>
          </a:p>
        </p:txBody>
      </p:sp>
      <p:sp>
        <p:nvSpPr>
          <p:cNvPr id="22530"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22531"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13630227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770CBAF2-6F2D-4FD2-AE05-7B6D04510C51}" type="slidenum">
              <a:rPr lang="en-US"/>
              <a:pPr fontAlgn="base">
                <a:spcBef>
                  <a:spcPct val="0"/>
                </a:spcBef>
                <a:spcAft>
                  <a:spcPct val="0"/>
                </a:spcAft>
              </a:pPr>
              <a:t>15</a:t>
            </a:fld>
            <a:endParaRPr lang="en-US"/>
          </a:p>
        </p:txBody>
      </p:sp>
      <p:sp>
        <p:nvSpPr>
          <p:cNvPr id="24578"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24579"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38704415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770CBAF2-6F2D-4FD2-AE05-7B6D04510C51}" type="slidenum">
              <a:rPr lang="en-US"/>
              <a:pPr fontAlgn="base">
                <a:spcBef>
                  <a:spcPct val="0"/>
                </a:spcBef>
                <a:spcAft>
                  <a:spcPct val="0"/>
                </a:spcAft>
              </a:pPr>
              <a:t>16</a:t>
            </a:fld>
            <a:endParaRPr lang="en-US"/>
          </a:p>
        </p:txBody>
      </p:sp>
      <p:sp>
        <p:nvSpPr>
          <p:cNvPr id="24578"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24579"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238523988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770CBAF2-6F2D-4FD2-AE05-7B6D04510C51}" type="slidenum">
              <a:rPr lang="en-US"/>
              <a:pPr fontAlgn="base">
                <a:spcBef>
                  <a:spcPct val="0"/>
                </a:spcBef>
                <a:spcAft>
                  <a:spcPct val="0"/>
                </a:spcAft>
              </a:pPr>
              <a:t>17</a:t>
            </a:fld>
            <a:endParaRPr lang="en-US"/>
          </a:p>
        </p:txBody>
      </p:sp>
      <p:sp>
        <p:nvSpPr>
          <p:cNvPr id="24578"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24579"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92919721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770CBAF2-6F2D-4FD2-AE05-7B6D04510C51}" type="slidenum">
              <a:rPr lang="en-US"/>
              <a:pPr fontAlgn="base">
                <a:spcBef>
                  <a:spcPct val="0"/>
                </a:spcBef>
                <a:spcAft>
                  <a:spcPct val="0"/>
                </a:spcAft>
              </a:pPr>
              <a:t>18</a:t>
            </a:fld>
            <a:endParaRPr lang="en-US"/>
          </a:p>
        </p:txBody>
      </p:sp>
      <p:sp>
        <p:nvSpPr>
          <p:cNvPr id="24578"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24579"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114825234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770CBAF2-6F2D-4FD2-AE05-7B6D04510C51}" type="slidenum">
              <a:rPr lang="en-US"/>
              <a:pPr fontAlgn="base">
                <a:spcBef>
                  <a:spcPct val="0"/>
                </a:spcBef>
                <a:spcAft>
                  <a:spcPct val="0"/>
                </a:spcAft>
              </a:pPr>
              <a:t>19</a:t>
            </a:fld>
            <a:endParaRPr lang="en-US"/>
          </a:p>
        </p:txBody>
      </p:sp>
      <p:sp>
        <p:nvSpPr>
          <p:cNvPr id="24578"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24579"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33958385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BD837CB7-E1BA-4217-B47B-D07E8966E9FE}" type="slidenum">
              <a:rPr lang="en-US"/>
              <a:pPr fontAlgn="base">
                <a:spcBef>
                  <a:spcPct val="0"/>
                </a:spcBef>
                <a:spcAft>
                  <a:spcPct val="0"/>
                </a:spcAft>
              </a:pPr>
              <a:t>2</a:t>
            </a:fld>
            <a:endParaRPr lang="en-US" dirty="0"/>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a:p>
        </p:txBody>
      </p:sp>
    </p:spTree>
    <p:extLst>
      <p:ext uri="{BB962C8B-B14F-4D97-AF65-F5344CB8AC3E}">
        <p14:creationId xmlns:p14="http://schemas.microsoft.com/office/powerpoint/2010/main" val="56295259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770CBAF2-6F2D-4FD2-AE05-7B6D04510C51}" type="slidenum">
              <a:rPr lang="en-US"/>
              <a:pPr fontAlgn="base">
                <a:spcBef>
                  <a:spcPct val="0"/>
                </a:spcBef>
                <a:spcAft>
                  <a:spcPct val="0"/>
                </a:spcAft>
              </a:pPr>
              <a:t>20</a:t>
            </a:fld>
            <a:endParaRPr lang="en-US"/>
          </a:p>
        </p:txBody>
      </p:sp>
      <p:sp>
        <p:nvSpPr>
          <p:cNvPr id="24578"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24579"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229590258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770CBAF2-6F2D-4FD2-AE05-7B6D04510C51}" type="slidenum">
              <a:rPr lang="en-US"/>
              <a:pPr fontAlgn="base">
                <a:spcBef>
                  <a:spcPct val="0"/>
                </a:spcBef>
                <a:spcAft>
                  <a:spcPct val="0"/>
                </a:spcAft>
              </a:pPr>
              <a:t>21</a:t>
            </a:fld>
            <a:endParaRPr lang="en-US"/>
          </a:p>
        </p:txBody>
      </p:sp>
      <p:sp>
        <p:nvSpPr>
          <p:cNvPr id="24578"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24579"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170583186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770CBAF2-6F2D-4FD2-AE05-7B6D04510C51}" type="slidenum">
              <a:rPr lang="en-US"/>
              <a:pPr fontAlgn="base">
                <a:spcBef>
                  <a:spcPct val="0"/>
                </a:spcBef>
                <a:spcAft>
                  <a:spcPct val="0"/>
                </a:spcAft>
              </a:pPr>
              <a:t>22</a:t>
            </a:fld>
            <a:endParaRPr lang="en-US"/>
          </a:p>
        </p:txBody>
      </p:sp>
      <p:sp>
        <p:nvSpPr>
          <p:cNvPr id="24578"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24579"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63639679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770CBAF2-6F2D-4FD2-AE05-7B6D04510C51}" type="slidenum">
              <a:rPr lang="en-US"/>
              <a:pPr fontAlgn="base">
                <a:spcBef>
                  <a:spcPct val="0"/>
                </a:spcBef>
                <a:spcAft>
                  <a:spcPct val="0"/>
                </a:spcAft>
              </a:pPr>
              <a:t>23</a:t>
            </a:fld>
            <a:endParaRPr lang="en-US"/>
          </a:p>
        </p:txBody>
      </p:sp>
      <p:sp>
        <p:nvSpPr>
          <p:cNvPr id="24578"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24579"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256179583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770CBAF2-6F2D-4FD2-AE05-7B6D04510C51}" type="slidenum">
              <a:rPr lang="en-US"/>
              <a:pPr fontAlgn="base">
                <a:spcBef>
                  <a:spcPct val="0"/>
                </a:spcBef>
                <a:spcAft>
                  <a:spcPct val="0"/>
                </a:spcAft>
              </a:pPr>
              <a:t>24</a:t>
            </a:fld>
            <a:endParaRPr lang="en-US"/>
          </a:p>
        </p:txBody>
      </p:sp>
      <p:sp>
        <p:nvSpPr>
          <p:cNvPr id="24578"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24579"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147542682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770CBAF2-6F2D-4FD2-AE05-7B6D04510C51}" type="slidenum">
              <a:rPr lang="en-US"/>
              <a:pPr fontAlgn="base">
                <a:spcBef>
                  <a:spcPct val="0"/>
                </a:spcBef>
                <a:spcAft>
                  <a:spcPct val="0"/>
                </a:spcAft>
              </a:pPr>
              <a:t>25</a:t>
            </a:fld>
            <a:endParaRPr lang="en-US"/>
          </a:p>
        </p:txBody>
      </p:sp>
      <p:sp>
        <p:nvSpPr>
          <p:cNvPr id="24578"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24579"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245693340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770CBAF2-6F2D-4FD2-AE05-7B6D04510C51}" type="slidenum">
              <a:rPr lang="en-US"/>
              <a:pPr fontAlgn="base">
                <a:spcBef>
                  <a:spcPct val="0"/>
                </a:spcBef>
                <a:spcAft>
                  <a:spcPct val="0"/>
                </a:spcAft>
              </a:pPr>
              <a:t>26</a:t>
            </a:fld>
            <a:endParaRPr lang="en-US"/>
          </a:p>
        </p:txBody>
      </p:sp>
      <p:sp>
        <p:nvSpPr>
          <p:cNvPr id="24578"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24579"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134967425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E64DE307-A818-4313-BEF7-8F80EFAA897D}" type="slidenum">
              <a:rPr lang="en-US"/>
              <a:pPr fontAlgn="base">
                <a:spcBef>
                  <a:spcPct val="0"/>
                </a:spcBef>
                <a:spcAft>
                  <a:spcPct val="0"/>
                </a:spcAft>
              </a:pPr>
              <a:t>27</a:t>
            </a:fld>
            <a:endParaRPr lang="en-US"/>
          </a:p>
        </p:txBody>
      </p:sp>
      <p:sp>
        <p:nvSpPr>
          <p:cNvPr id="26626"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26627"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54155826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E64DE307-A818-4313-BEF7-8F80EFAA897D}" type="slidenum">
              <a:rPr lang="en-US"/>
              <a:pPr fontAlgn="base">
                <a:spcBef>
                  <a:spcPct val="0"/>
                </a:spcBef>
                <a:spcAft>
                  <a:spcPct val="0"/>
                </a:spcAft>
              </a:pPr>
              <a:t>28</a:t>
            </a:fld>
            <a:endParaRPr lang="en-US"/>
          </a:p>
        </p:txBody>
      </p:sp>
      <p:sp>
        <p:nvSpPr>
          <p:cNvPr id="26626"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26627"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79167004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E64DE307-A818-4313-BEF7-8F80EFAA897D}" type="slidenum">
              <a:rPr lang="en-US"/>
              <a:pPr fontAlgn="base">
                <a:spcBef>
                  <a:spcPct val="0"/>
                </a:spcBef>
                <a:spcAft>
                  <a:spcPct val="0"/>
                </a:spcAft>
              </a:pPr>
              <a:t>29</a:t>
            </a:fld>
            <a:endParaRPr lang="en-US"/>
          </a:p>
        </p:txBody>
      </p:sp>
      <p:sp>
        <p:nvSpPr>
          <p:cNvPr id="26626"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26627"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3116881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BD837CB7-E1BA-4217-B47B-D07E8966E9FE}" type="slidenum">
              <a:rPr lang="en-US"/>
              <a:pPr fontAlgn="base">
                <a:spcBef>
                  <a:spcPct val="0"/>
                </a:spcBef>
                <a:spcAft>
                  <a:spcPct val="0"/>
                </a:spcAft>
              </a:pPr>
              <a:t>3</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56295259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E64DE307-A818-4313-BEF7-8F80EFAA897D}" type="slidenum">
              <a:rPr lang="en-US"/>
              <a:pPr fontAlgn="base">
                <a:spcBef>
                  <a:spcPct val="0"/>
                </a:spcBef>
                <a:spcAft>
                  <a:spcPct val="0"/>
                </a:spcAft>
              </a:pPr>
              <a:t>30</a:t>
            </a:fld>
            <a:endParaRPr lang="en-US"/>
          </a:p>
        </p:txBody>
      </p:sp>
      <p:sp>
        <p:nvSpPr>
          <p:cNvPr id="26626"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26627"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349954064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E64DE307-A818-4313-BEF7-8F80EFAA897D}" type="slidenum">
              <a:rPr lang="en-US"/>
              <a:pPr fontAlgn="base">
                <a:spcBef>
                  <a:spcPct val="0"/>
                </a:spcBef>
                <a:spcAft>
                  <a:spcPct val="0"/>
                </a:spcAft>
              </a:pPr>
              <a:t>31</a:t>
            </a:fld>
            <a:endParaRPr lang="en-US"/>
          </a:p>
        </p:txBody>
      </p:sp>
      <p:sp>
        <p:nvSpPr>
          <p:cNvPr id="26626"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26627"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150312946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E64DE307-A818-4313-BEF7-8F80EFAA897D}" type="slidenum">
              <a:rPr lang="en-US"/>
              <a:pPr fontAlgn="base">
                <a:spcBef>
                  <a:spcPct val="0"/>
                </a:spcBef>
                <a:spcAft>
                  <a:spcPct val="0"/>
                </a:spcAft>
              </a:pPr>
              <a:t>32</a:t>
            </a:fld>
            <a:endParaRPr lang="en-US" dirty="0"/>
          </a:p>
        </p:txBody>
      </p:sp>
      <p:sp>
        <p:nvSpPr>
          <p:cNvPr id="26626"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26627"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a:p>
        </p:txBody>
      </p:sp>
    </p:spTree>
    <p:extLst>
      <p:ext uri="{BB962C8B-B14F-4D97-AF65-F5344CB8AC3E}">
        <p14:creationId xmlns:p14="http://schemas.microsoft.com/office/powerpoint/2010/main" val="66943822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E64DE307-A818-4313-BEF7-8F80EFAA897D}" type="slidenum">
              <a:rPr lang="en-US"/>
              <a:pPr fontAlgn="base">
                <a:spcBef>
                  <a:spcPct val="0"/>
                </a:spcBef>
                <a:spcAft>
                  <a:spcPct val="0"/>
                </a:spcAft>
              </a:pPr>
              <a:t>33</a:t>
            </a:fld>
            <a:endParaRPr lang="en-US" dirty="0"/>
          </a:p>
        </p:txBody>
      </p:sp>
      <p:sp>
        <p:nvSpPr>
          <p:cNvPr id="26626"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26627"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a:p>
        </p:txBody>
      </p:sp>
    </p:spTree>
    <p:extLst>
      <p:ext uri="{BB962C8B-B14F-4D97-AF65-F5344CB8AC3E}">
        <p14:creationId xmlns:p14="http://schemas.microsoft.com/office/powerpoint/2010/main" val="425870999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2B121696-4169-4731-B345-4EDA643E5771}" type="slidenum">
              <a:rPr lang="en-US"/>
              <a:pPr fontAlgn="base">
                <a:spcBef>
                  <a:spcPct val="0"/>
                </a:spcBef>
                <a:spcAft>
                  <a:spcPct val="0"/>
                </a:spcAft>
              </a:pPr>
              <a:t>34</a:t>
            </a:fld>
            <a:endParaRPr lang="en-US" dirty="0"/>
          </a:p>
        </p:txBody>
      </p:sp>
      <p:sp>
        <p:nvSpPr>
          <p:cNvPr id="2867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2867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a:p>
        </p:txBody>
      </p:sp>
    </p:spTree>
    <p:extLst>
      <p:ext uri="{BB962C8B-B14F-4D97-AF65-F5344CB8AC3E}">
        <p14:creationId xmlns:p14="http://schemas.microsoft.com/office/powerpoint/2010/main" val="299001385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2B121696-4169-4731-B345-4EDA643E5771}" type="slidenum">
              <a:rPr lang="en-US"/>
              <a:pPr fontAlgn="base">
                <a:spcBef>
                  <a:spcPct val="0"/>
                </a:spcBef>
                <a:spcAft>
                  <a:spcPct val="0"/>
                </a:spcAft>
              </a:pPr>
              <a:t>35</a:t>
            </a:fld>
            <a:endParaRPr lang="en-US" dirty="0"/>
          </a:p>
        </p:txBody>
      </p:sp>
      <p:sp>
        <p:nvSpPr>
          <p:cNvPr id="2867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2867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a:p>
        </p:txBody>
      </p:sp>
    </p:spTree>
    <p:extLst>
      <p:ext uri="{BB962C8B-B14F-4D97-AF65-F5344CB8AC3E}">
        <p14:creationId xmlns:p14="http://schemas.microsoft.com/office/powerpoint/2010/main" val="124586919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2B121696-4169-4731-B345-4EDA643E5771}" type="slidenum">
              <a:rPr lang="en-US"/>
              <a:pPr fontAlgn="base">
                <a:spcBef>
                  <a:spcPct val="0"/>
                </a:spcBef>
                <a:spcAft>
                  <a:spcPct val="0"/>
                </a:spcAft>
              </a:pPr>
              <a:t>36</a:t>
            </a:fld>
            <a:endParaRPr lang="en-US" dirty="0"/>
          </a:p>
        </p:txBody>
      </p:sp>
      <p:sp>
        <p:nvSpPr>
          <p:cNvPr id="2867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2867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a:p>
        </p:txBody>
      </p:sp>
    </p:spTree>
    <p:extLst>
      <p:ext uri="{BB962C8B-B14F-4D97-AF65-F5344CB8AC3E}">
        <p14:creationId xmlns:p14="http://schemas.microsoft.com/office/powerpoint/2010/main" val="28410211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2B121696-4169-4731-B345-4EDA643E5771}" type="slidenum">
              <a:rPr lang="en-US"/>
              <a:pPr fontAlgn="base">
                <a:spcBef>
                  <a:spcPct val="0"/>
                </a:spcBef>
                <a:spcAft>
                  <a:spcPct val="0"/>
                </a:spcAft>
              </a:pPr>
              <a:t>37</a:t>
            </a:fld>
            <a:endParaRPr lang="en-US" dirty="0"/>
          </a:p>
        </p:txBody>
      </p:sp>
      <p:sp>
        <p:nvSpPr>
          <p:cNvPr id="2867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2867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a:p>
        </p:txBody>
      </p:sp>
    </p:spTree>
    <p:extLst>
      <p:ext uri="{BB962C8B-B14F-4D97-AF65-F5344CB8AC3E}">
        <p14:creationId xmlns:p14="http://schemas.microsoft.com/office/powerpoint/2010/main" val="272036730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2B121696-4169-4731-B345-4EDA643E5771}" type="slidenum">
              <a:rPr lang="en-US"/>
              <a:pPr fontAlgn="base">
                <a:spcBef>
                  <a:spcPct val="0"/>
                </a:spcBef>
                <a:spcAft>
                  <a:spcPct val="0"/>
                </a:spcAft>
              </a:pPr>
              <a:t>38</a:t>
            </a:fld>
            <a:endParaRPr lang="en-US" dirty="0"/>
          </a:p>
        </p:txBody>
      </p:sp>
      <p:sp>
        <p:nvSpPr>
          <p:cNvPr id="2867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2867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a:p>
        </p:txBody>
      </p:sp>
    </p:spTree>
    <p:extLst>
      <p:ext uri="{BB962C8B-B14F-4D97-AF65-F5344CB8AC3E}">
        <p14:creationId xmlns:p14="http://schemas.microsoft.com/office/powerpoint/2010/main" val="141915820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2B121696-4169-4731-B345-4EDA643E5771}" type="slidenum">
              <a:rPr lang="en-US"/>
              <a:pPr fontAlgn="base">
                <a:spcBef>
                  <a:spcPct val="0"/>
                </a:spcBef>
                <a:spcAft>
                  <a:spcPct val="0"/>
                </a:spcAft>
              </a:pPr>
              <a:t>39</a:t>
            </a:fld>
            <a:endParaRPr lang="en-US" dirty="0"/>
          </a:p>
        </p:txBody>
      </p:sp>
      <p:sp>
        <p:nvSpPr>
          <p:cNvPr id="2867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2867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a:p>
        </p:txBody>
      </p:sp>
    </p:spTree>
    <p:extLst>
      <p:ext uri="{BB962C8B-B14F-4D97-AF65-F5344CB8AC3E}">
        <p14:creationId xmlns:p14="http://schemas.microsoft.com/office/powerpoint/2010/main" val="25859831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A51C872-A7BE-483C-BA57-11D48040A6DC}" type="slidenum">
              <a:rPr lang="en-US"/>
              <a:pPr/>
              <a:t>4</a:t>
            </a:fld>
            <a:endParaRPr lang="en-US"/>
          </a:p>
        </p:txBody>
      </p:sp>
      <p:sp>
        <p:nvSpPr>
          <p:cNvPr id="518146" name="Rectangle 2"/>
          <p:cNvSpPr>
            <a:spLocks noGrp="1" noRot="1" noChangeAspect="1" noChangeArrowheads="1" noTextEdit="1"/>
          </p:cNvSpPr>
          <p:nvPr>
            <p:ph type="sldImg"/>
          </p:nvPr>
        </p:nvSpPr>
        <p:spPr>
          <a:xfrm>
            <a:off x="1144588" y="685800"/>
            <a:ext cx="4572000" cy="3429000"/>
          </a:xfrm>
          <a:ln/>
        </p:spPr>
      </p:sp>
      <p:sp>
        <p:nvSpPr>
          <p:cNvPr id="51814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2893677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BD837CB7-E1BA-4217-B47B-D07E8966E9FE}" type="slidenum">
              <a:rPr lang="en-US"/>
              <a:pPr fontAlgn="base">
                <a:spcBef>
                  <a:spcPct val="0"/>
                </a:spcBef>
                <a:spcAft>
                  <a:spcPct val="0"/>
                </a:spcAft>
              </a:pPr>
              <a:t>5</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29680745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97469B1F-E333-4434-98A4-BB6B932748F6}" type="slidenum">
              <a:rPr lang="en-US"/>
              <a:pPr fontAlgn="base">
                <a:spcBef>
                  <a:spcPct val="0"/>
                </a:spcBef>
                <a:spcAft>
                  <a:spcPct val="0"/>
                </a:spcAft>
              </a:pPr>
              <a:t>6</a:t>
            </a:fld>
            <a:endParaRPr lang="en-US"/>
          </a:p>
        </p:txBody>
      </p:sp>
      <p:sp>
        <p:nvSpPr>
          <p:cNvPr id="20482"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20483"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5390619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0DADAC7D-5B47-4258-9226-62B8AE094300}" type="slidenum">
              <a:rPr lang="en-US"/>
              <a:pPr fontAlgn="base">
                <a:spcBef>
                  <a:spcPct val="0"/>
                </a:spcBef>
                <a:spcAft>
                  <a:spcPct val="0"/>
                </a:spcAft>
              </a:pPr>
              <a:t>7</a:t>
            </a:fld>
            <a:endParaRPr lang="en-US"/>
          </a:p>
        </p:txBody>
      </p:sp>
      <p:sp>
        <p:nvSpPr>
          <p:cNvPr id="22530"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22531"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11665851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0DADAC7D-5B47-4258-9226-62B8AE094300}" type="slidenum">
              <a:rPr lang="en-US"/>
              <a:pPr fontAlgn="base">
                <a:spcBef>
                  <a:spcPct val="0"/>
                </a:spcBef>
                <a:spcAft>
                  <a:spcPct val="0"/>
                </a:spcAft>
              </a:pPr>
              <a:t>8</a:t>
            </a:fld>
            <a:endParaRPr lang="en-US"/>
          </a:p>
        </p:txBody>
      </p:sp>
      <p:sp>
        <p:nvSpPr>
          <p:cNvPr id="22530"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22531"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41525716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0DADAC7D-5B47-4258-9226-62B8AE094300}" type="slidenum">
              <a:rPr lang="en-US"/>
              <a:pPr fontAlgn="base">
                <a:spcBef>
                  <a:spcPct val="0"/>
                </a:spcBef>
                <a:spcAft>
                  <a:spcPct val="0"/>
                </a:spcAft>
              </a:pPr>
              <a:t>9</a:t>
            </a:fld>
            <a:endParaRPr lang="en-US"/>
          </a:p>
        </p:txBody>
      </p:sp>
      <p:sp>
        <p:nvSpPr>
          <p:cNvPr id="22530"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22531"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37319167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562600" y="381001"/>
            <a:ext cx="3352800" cy="3124200"/>
          </a:xfrm>
        </p:spPr>
        <p:txBody>
          <a:bodyPr/>
          <a:lstStyle/>
          <a:p>
            <a:r>
              <a:rPr lang="en-US" dirty="0"/>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152400" y="6492875"/>
            <a:ext cx="3505200" cy="365125"/>
          </a:xfrm>
          <a:prstGeom prst="rect">
            <a:avLst/>
          </a:prstGeom>
        </p:spPr>
        <p:txBody>
          <a:bodyPr/>
          <a:lstStyle>
            <a:lvl1pPr fontAlgn="auto">
              <a:spcBef>
                <a:spcPts val="0"/>
              </a:spcBef>
              <a:spcAft>
                <a:spcPts val="0"/>
              </a:spcAft>
              <a:defRPr>
                <a:latin typeface="+mn-lt"/>
              </a:defRPr>
            </a:lvl1pPr>
          </a:lstStyle>
          <a:p>
            <a:pPr>
              <a:defRPr/>
            </a:pPr>
            <a:fld id="{A9712E5E-A909-468B-9164-219FB037DABE}" type="datetimeFigureOut">
              <a:rPr lang="en-US"/>
              <a:pPr>
                <a:defRPr/>
              </a:pPr>
              <a:t>6/10/2019</a:t>
            </a:fld>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dirty="0">
                <a:latin typeface="+mn-lt"/>
              </a:defRPr>
            </a:lvl1pPr>
          </a:lstStyle>
          <a:p>
            <a:pPr>
              <a:defRPr/>
            </a:pPr>
            <a:endParaRPr lang="en-US" dirty="0"/>
          </a:p>
        </p:txBody>
      </p:sp>
      <p:sp>
        <p:nvSpPr>
          <p:cNvPr id="6" name="Slide Number Placeholder 5"/>
          <p:cNvSpPr>
            <a:spLocks noGrp="1"/>
          </p:cNvSpPr>
          <p:nvPr>
            <p:ph type="sldNum" sz="quarter" idx="12"/>
          </p:nvPr>
        </p:nvSpPr>
        <p:spPr>
          <a:xfrm>
            <a:off x="6553200" y="6492875"/>
            <a:ext cx="2133600" cy="365125"/>
          </a:xfrm>
          <a:prstGeom prst="rect">
            <a:avLst/>
          </a:prstGeom>
        </p:spPr>
        <p:txBody>
          <a:bodyPr/>
          <a:lstStyle>
            <a:lvl1pPr fontAlgn="auto">
              <a:spcBef>
                <a:spcPts val="0"/>
              </a:spcBef>
              <a:spcAft>
                <a:spcPts val="0"/>
              </a:spcAft>
              <a:defRPr>
                <a:latin typeface="+mn-lt"/>
              </a:defRPr>
            </a:lvl1pPr>
          </a:lstStyle>
          <a:p>
            <a:pPr>
              <a:defRPr/>
            </a:pPr>
            <a:fld id="{0935DEFC-153D-4C0E-A9E4-CB33EF27B1B1}" type="slidenum">
              <a:rPr lang="en-US"/>
              <a:pPr>
                <a:defRPr/>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152400" y="6492875"/>
            <a:ext cx="3505200" cy="365125"/>
          </a:xfrm>
          <a:prstGeom prst="rect">
            <a:avLst/>
          </a:prstGeom>
        </p:spPr>
        <p:txBody>
          <a:bodyPr/>
          <a:lstStyle>
            <a:lvl1pPr fontAlgn="auto">
              <a:spcBef>
                <a:spcPts val="0"/>
              </a:spcBef>
              <a:spcAft>
                <a:spcPts val="0"/>
              </a:spcAft>
              <a:defRPr>
                <a:latin typeface="+mn-lt"/>
              </a:defRPr>
            </a:lvl1pPr>
          </a:lstStyle>
          <a:p>
            <a:pPr>
              <a:defRPr/>
            </a:pPr>
            <a:fld id="{5D600B4B-E9F5-4F17-A3C8-A5CA86D91B4F}" type="datetimeFigureOut">
              <a:rPr lang="en-US"/>
              <a:pPr>
                <a:defRPr/>
              </a:pPr>
              <a:t>6/10/2019</a:t>
            </a:fld>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defRPr>
            </a:lvl1pPr>
          </a:lstStyle>
          <a:p>
            <a:pPr>
              <a:defRPr/>
            </a:pPr>
            <a:endParaRPr lang="en-US" dirty="0"/>
          </a:p>
        </p:txBody>
      </p:sp>
      <p:sp>
        <p:nvSpPr>
          <p:cNvPr id="6" name="Slide Number Placeholder 5"/>
          <p:cNvSpPr>
            <a:spLocks noGrp="1"/>
          </p:cNvSpPr>
          <p:nvPr>
            <p:ph type="sldNum" sz="quarter" idx="12"/>
          </p:nvPr>
        </p:nvSpPr>
        <p:spPr>
          <a:xfrm>
            <a:off x="6553200" y="6492875"/>
            <a:ext cx="2133600" cy="365125"/>
          </a:xfrm>
          <a:prstGeom prst="rect">
            <a:avLst/>
          </a:prstGeom>
        </p:spPr>
        <p:txBody>
          <a:bodyPr/>
          <a:lstStyle>
            <a:lvl1pPr fontAlgn="auto">
              <a:spcBef>
                <a:spcPts val="0"/>
              </a:spcBef>
              <a:spcAft>
                <a:spcPts val="0"/>
              </a:spcAft>
              <a:defRPr>
                <a:latin typeface="+mn-lt"/>
              </a:defRPr>
            </a:lvl1pPr>
          </a:lstStyle>
          <a:p>
            <a:pPr>
              <a:defRPr/>
            </a:pPr>
            <a:fld id="{4FBA8392-144E-4A57-9203-497A6AECFD55}" type="slidenum">
              <a:rPr lang="en-US"/>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152400" y="6492875"/>
            <a:ext cx="3505200" cy="365125"/>
          </a:xfrm>
          <a:prstGeom prst="rect">
            <a:avLst/>
          </a:prstGeom>
        </p:spPr>
        <p:txBody>
          <a:bodyPr/>
          <a:lstStyle>
            <a:lvl1pPr fontAlgn="auto">
              <a:spcBef>
                <a:spcPts val="0"/>
              </a:spcBef>
              <a:spcAft>
                <a:spcPts val="0"/>
              </a:spcAft>
              <a:defRPr>
                <a:latin typeface="+mn-lt"/>
              </a:defRPr>
            </a:lvl1pPr>
          </a:lstStyle>
          <a:p>
            <a:pPr>
              <a:defRPr/>
            </a:pPr>
            <a:fld id="{186A03E2-FC19-4012-BE67-798A29E3F985}" type="datetimeFigureOut">
              <a:rPr lang="en-US"/>
              <a:pPr>
                <a:defRPr/>
              </a:pPr>
              <a:t>6/10/2019</a:t>
            </a:fld>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defRPr>
            </a:lvl1pPr>
          </a:lstStyle>
          <a:p>
            <a:pPr>
              <a:defRPr/>
            </a:pPr>
            <a:endParaRPr lang="en-US" dirty="0"/>
          </a:p>
        </p:txBody>
      </p:sp>
      <p:sp>
        <p:nvSpPr>
          <p:cNvPr id="6" name="Slide Number Placeholder 5"/>
          <p:cNvSpPr>
            <a:spLocks noGrp="1"/>
          </p:cNvSpPr>
          <p:nvPr>
            <p:ph type="sldNum" sz="quarter" idx="12"/>
          </p:nvPr>
        </p:nvSpPr>
        <p:spPr>
          <a:xfrm>
            <a:off x="6553200" y="6492875"/>
            <a:ext cx="2133600" cy="365125"/>
          </a:xfrm>
          <a:prstGeom prst="rect">
            <a:avLst/>
          </a:prstGeom>
        </p:spPr>
        <p:txBody>
          <a:bodyPr/>
          <a:lstStyle>
            <a:lvl1pPr fontAlgn="auto">
              <a:spcBef>
                <a:spcPts val="0"/>
              </a:spcBef>
              <a:spcAft>
                <a:spcPts val="0"/>
              </a:spcAft>
              <a:defRPr>
                <a:latin typeface="+mn-lt"/>
              </a:defRPr>
            </a:lvl1pPr>
          </a:lstStyle>
          <a:p>
            <a:pPr>
              <a:defRPr/>
            </a:pPr>
            <a:fld id="{4EC91ED9-3724-449C-8372-C99CFFF97512}" type="slidenum">
              <a:rPr lang="en-US"/>
              <a:pPr>
                <a:defRPr/>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152400" y="6492875"/>
            <a:ext cx="3505200" cy="365125"/>
          </a:xfrm>
          <a:prstGeom prst="rect">
            <a:avLst/>
          </a:prstGeom>
        </p:spPr>
        <p:txBody>
          <a:bodyPr/>
          <a:lstStyle/>
          <a:p>
            <a:fld id="{5430FD7E-8CDF-4493-A16F-32E571757F65}" type="datetimeFigureOut">
              <a:rPr lang="en-US" smtClean="0"/>
              <a:pPr/>
              <a:t>6/10/2019</a:t>
            </a:fld>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6553200" y="6492875"/>
            <a:ext cx="2133600" cy="365125"/>
          </a:xfrm>
          <a:prstGeom prst="rect">
            <a:avLst/>
          </a:prstGeom>
        </p:spPr>
        <p:txBody>
          <a:bodyPr/>
          <a:lstStyle/>
          <a:p>
            <a:fld id="{F471C80A-B91F-4681-9D59-4D1617E59965}" type="slidenum">
              <a:rPr lang="en-US" smtClean="0"/>
              <a:pPr/>
              <a:t>‹#›</a:t>
            </a:fld>
            <a:endParaRPr lang="en-US"/>
          </a:p>
        </p:txBody>
      </p:sp>
      <p:sp>
        <p:nvSpPr>
          <p:cNvPr id="7" name="Content Placeholder 6"/>
          <p:cNvSpPr>
            <a:spLocks noGrp="1"/>
          </p:cNvSpPr>
          <p:nvPr>
            <p:ph sz="quarter" idx="13"/>
          </p:nvPr>
        </p:nvSpPr>
        <p:spPr>
          <a:xfrm>
            <a:off x="533400" y="1676400"/>
            <a:ext cx="8153400" cy="1219200"/>
          </a:xfrm>
        </p:spPr>
        <p:txBody>
          <a:bodyPr>
            <a:normAutofit/>
          </a:bodyPr>
          <a:lstStyle>
            <a:lvl1pPr marL="0" indent="0">
              <a:buNone/>
              <a:defRPr sz="2400"/>
            </a:lvl1pPr>
          </a:lstStyle>
          <a:p>
            <a:pPr lvl="0"/>
            <a:endParaRPr lang="ba-RU" dirty="0"/>
          </a:p>
        </p:txBody>
      </p:sp>
      <p:sp>
        <p:nvSpPr>
          <p:cNvPr id="9" name="Picture Placeholder 8"/>
          <p:cNvSpPr>
            <a:spLocks noGrp="1"/>
          </p:cNvSpPr>
          <p:nvPr>
            <p:ph type="pic" sz="quarter" idx="14"/>
          </p:nvPr>
        </p:nvSpPr>
        <p:spPr>
          <a:xfrm>
            <a:off x="609600" y="3200400"/>
            <a:ext cx="3048000" cy="381000"/>
          </a:xfrm>
        </p:spPr>
        <p:txBody>
          <a:bodyPr/>
          <a:lstStyle/>
          <a:p>
            <a:endParaRPr lang="ba-RU"/>
          </a:p>
        </p:txBody>
      </p:sp>
      <p:sp>
        <p:nvSpPr>
          <p:cNvPr id="11" name="Content Placeholder 10"/>
          <p:cNvSpPr>
            <a:spLocks noGrp="1"/>
          </p:cNvSpPr>
          <p:nvPr>
            <p:ph sz="quarter" idx="15"/>
          </p:nvPr>
        </p:nvSpPr>
        <p:spPr>
          <a:xfrm>
            <a:off x="762000" y="4038600"/>
            <a:ext cx="7162800" cy="1600200"/>
          </a:xfrm>
        </p:spPr>
        <p:txBody>
          <a:bodyPr vert="horz" lIns="91440" tIns="45720" rIns="91440" bIns="45720" rtlCol="0">
            <a:normAutofit/>
          </a:bodyPr>
          <a:lstStyle>
            <a:lvl1pPr>
              <a:defRPr lang="en-US" sz="2400" smtClean="0"/>
            </a:lvl1pPr>
            <a:lvl2pPr>
              <a:defRPr lang="en-US" smtClean="0"/>
            </a:lvl2pPr>
            <a:lvl3pPr>
              <a:defRPr lang="en-US" smtClean="0"/>
            </a:lvl3pPr>
            <a:lvl4pPr>
              <a:defRPr lang="en-US" smtClean="0"/>
            </a:lvl4pPr>
            <a:lvl5pPr>
              <a:defRPr lang="ba-RU"/>
            </a:lvl5pPr>
          </a:lstStyle>
          <a:p>
            <a:pPr marL="0" lvl="0" indent="0">
              <a:buNone/>
            </a:pPr>
            <a:endParaRPr lang="ba-RU" dirty="0"/>
          </a:p>
        </p:txBody>
      </p:sp>
    </p:spTree>
    <p:extLst>
      <p:ext uri="{BB962C8B-B14F-4D97-AF65-F5344CB8AC3E}">
        <p14:creationId xmlns:p14="http://schemas.microsoft.com/office/powerpoint/2010/main" val="39842733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defRPr sz="2600"/>
            </a:lvl1pPr>
            <a:lvl2pPr>
              <a:defRPr sz="2400"/>
            </a:lvl2pPr>
            <a:lvl3pPr>
              <a:defRPr sz="2200"/>
            </a:lvl3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152400" y="6492875"/>
            <a:ext cx="3505200" cy="365125"/>
          </a:xfrm>
          <a:prstGeom prst="rect">
            <a:avLst/>
          </a:prstGeom>
        </p:spPr>
        <p:txBody>
          <a:bodyPr/>
          <a:lstStyle>
            <a:lvl1pPr fontAlgn="auto">
              <a:spcBef>
                <a:spcPts val="0"/>
              </a:spcBef>
              <a:spcAft>
                <a:spcPts val="0"/>
              </a:spcAft>
              <a:defRPr>
                <a:latin typeface="+mn-lt"/>
              </a:defRPr>
            </a:lvl1pPr>
          </a:lstStyle>
          <a:p>
            <a:pPr>
              <a:defRPr/>
            </a:pPr>
            <a:fld id="{6B75CCBB-2C52-4A0C-A401-BEC62E5CCC42}" type="datetimeFigureOut">
              <a:rPr lang="en-US"/>
              <a:pPr>
                <a:defRPr/>
              </a:pPr>
              <a:t>6/10/2019</a:t>
            </a:fld>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defRPr>
            </a:lvl1pPr>
          </a:lstStyle>
          <a:p>
            <a:pPr>
              <a:defRPr/>
            </a:pPr>
            <a:endParaRPr lang="en-US" dirty="0"/>
          </a:p>
        </p:txBody>
      </p:sp>
      <p:sp>
        <p:nvSpPr>
          <p:cNvPr id="6" name="Slide Number Placeholder 5"/>
          <p:cNvSpPr>
            <a:spLocks noGrp="1"/>
          </p:cNvSpPr>
          <p:nvPr>
            <p:ph type="sldNum" sz="quarter" idx="12"/>
          </p:nvPr>
        </p:nvSpPr>
        <p:spPr>
          <a:xfrm>
            <a:off x="6553200" y="6492875"/>
            <a:ext cx="2133600" cy="365125"/>
          </a:xfrm>
          <a:prstGeom prst="rect">
            <a:avLst/>
          </a:prstGeom>
        </p:spPr>
        <p:txBody>
          <a:bodyPr/>
          <a:lstStyle>
            <a:lvl1pPr fontAlgn="auto">
              <a:spcBef>
                <a:spcPts val="0"/>
              </a:spcBef>
              <a:spcAft>
                <a:spcPts val="0"/>
              </a:spcAft>
              <a:defRPr>
                <a:latin typeface="+mn-lt"/>
              </a:defRPr>
            </a:lvl1pPr>
          </a:lstStyle>
          <a:p>
            <a:pPr>
              <a:defRPr/>
            </a:pPr>
            <a:fld id="{927B3499-3810-47C7-8D33-01D6B89973B5}" type="slidenum">
              <a:rPr lang="en-US"/>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152400" y="6492875"/>
            <a:ext cx="3505200" cy="365125"/>
          </a:xfrm>
          <a:prstGeom prst="rect">
            <a:avLst/>
          </a:prstGeom>
        </p:spPr>
        <p:txBody>
          <a:bodyPr/>
          <a:lstStyle>
            <a:lvl1pPr fontAlgn="auto">
              <a:spcBef>
                <a:spcPts val="0"/>
              </a:spcBef>
              <a:spcAft>
                <a:spcPts val="0"/>
              </a:spcAft>
              <a:defRPr>
                <a:latin typeface="+mn-lt"/>
              </a:defRPr>
            </a:lvl1pPr>
          </a:lstStyle>
          <a:p>
            <a:pPr>
              <a:defRPr/>
            </a:pPr>
            <a:fld id="{15E06758-4132-44CE-B72E-3F79F768B3C9}" type="datetimeFigureOut">
              <a:rPr lang="en-US"/>
              <a:pPr>
                <a:defRPr/>
              </a:pPr>
              <a:t>6/10/2019</a:t>
            </a:fld>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defRPr>
            </a:lvl1pPr>
          </a:lstStyle>
          <a:p>
            <a:pPr>
              <a:defRPr/>
            </a:pPr>
            <a:endParaRPr lang="en-US" dirty="0"/>
          </a:p>
        </p:txBody>
      </p:sp>
      <p:sp>
        <p:nvSpPr>
          <p:cNvPr id="6" name="Slide Number Placeholder 5"/>
          <p:cNvSpPr>
            <a:spLocks noGrp="1"/>
          </p:cNvSpPr>
          <p:nvPr>
            <p:ph type="sldNum" sz="quarter" idx="12"/>
          </p:nvPr>
        </p:nvSpPr>
        <p:spPr>
          <a:xfrm>
            <a:off x="6553200" y="6492875"/>
            <a:ext cx="2133600" cy="365125"/>
          </a:xfrm>
          <a:prstGeom prst="rect">
            <a:avLst/>
          </a:prstGeom>
        </p:spPr>
        <p:txBody>
          <a:bodyPr/>
          <a:lstStyle>
            <a:lvl1pPr fontAlgn="auto">
              <a:spcBef>
                <a:spcPts val="0"/>
              </a:spcBef>
              <a:spcAft>
                <a:spcPts val="0"/>
              </a:spcAft>
              <a:defRPr>
                <a:latin typeface="+mn-lt"/>
              </a:defRPr>
            </a:lvl1pPr>
          </a:lstStyle>
          <a:p>
            <a:pPr>
              <a:defRPr/>
            </a:pPr>
            <a:fld id="{8F6CE6D0-4840-4366-B6B5-13F2BCD40AC6}" type="slidenum">
              <a:rPr lang="en-US"/>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152400" y="6492875"/>
            <a:ext cx="3505200" cy="365125"/>
          </a:xfrm>
          <a:prstGeom prst="rect">
            <a:avLst/>
          </a:prstGeom>
        </p:spPr>
        <p:txBody>
          <a:bodyPr/>
          <a:lstStyle>
            <a:lvl1pPr fontAlgn="auto">
              <a:spcBef>
                <a:spcPts val="0"/>
              </a:spcBef>
              <a:spcAft>
                <a:spcPts val="0"/>
              </a:spcAft>
              <a:defRPr>
                <a:latin typeface="+mn-lt"/>
              </a:defRPr>
            </a:lvl1pPr>
          </a:lstStyle>
          <a:p>
            <a:pPr>
              <a:defRPr/>
            </a:pPr>
            <a:fld id="{B9AA41BB-7D6D-42DC-9A33-E2361C7C3338}" type="datetimeFigureOut">
              <a:rPr lang="en-US"/>
              <a:pPr>
                <a:defRPr/>
              </a:pPr>
              <a:t>6/10/2019</a:t>
            </a:fld>
            <a:endParaRPr lang="en-US" dirty="0"/>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defRPr>
            </a:lvl1pPr>
          </a:lstStyle>
          <a:p>
            <a:pPr>
              <a:defRPr/>
            </a:pPr>
            <a:endParaRPr lang="en-US" dirty="0"/>
          </a:p>
        </p:txBody>
      </p:sp>
      <p:sp>
        <p:nvSpPr>
          <p:cNvPr id="7" name="Slide Number Placeholder 6"/>
          <p:cNvSpPr>
            <a:spLocks noGrp="1"/>
          </p:cNvSpPr>
          <p:nvPr>
            <p:ph type="sldNum" sz="quarter" idx="12"/>
          </p:nvPr>
        </p:nvSpPr>
        <p:spPr>
          <a:xfrm>
            <a:off x="6553200" y="6492875"/>
            <a:ext cx="2133600" cy="365125"/>
          </a:xfrm>
          <a:prstGeom prst="rect">
            <a:avLst/>
          </a:prstGeom>
        </p:spPr>
        <p:txBody>
          <a:bodyPr/>
          <a:lstStyle>
            <a:lvl1pPr fontAlgn="auto">
              <a:spcBef>
                <a:spcPts val="0"/>
              </a:spcBef>
              <a:spcAft>
                <a:spcPts val="0"/>
              </a:spcAft>
              <a:defRPr>
                <a:latin typeface="+mn-lt"/>
              </a:defRPr>
            </a:lvl1pPr>
          </a:lstStyle>
          <a:p>
            <a:pPr>
              <a:defRPr/>
            </a:pPr>
            <a:fld id="{2F826E86-3BBF-4696-A086-0C79EEBCE367}" type="slidenum">
              <a:rPr lang="en-US"/>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152400" y="6492875"/>
            <a:ext cx="3505200" cy="365125"/>
          </a:xfrm>
          <a:prstGeom prst="rect">
            <a:avLst/>
          </a:prstGeom>
        </p:spPr>
        <p:txBody>
          <a:bodyPr/>
          <a:lstStyle>
            <a:lvl1pPr fontAlgn="auto">
              <a:spcBef>
                <a:spcPts val="0"/>
              </a:spcBef>
              <a:spcAft>
                <a:spcPts val="0"/>
              </a:spcAft>
              <a:defRPr>
                <a:latin typeface="+mn-lt"/>
              </a:defRPr>
            </a:lvl1pPr>
          </a:lstStyle>
          <a:p>
            <a:pPr>
              <a:defRPr/>
            </a:pPr>
            <a:fld id="{706AE1C8-FE38-43F2-B1BC-816FB737A5C9}" type="datetimeFigureOut">
              <a:rPr lang="en-US"/>
              <a:pPr>
                <a:defRPr/>
              </a:pPr>
              <a:t>6/10/2019</a:t>
            </a:fld>
            <a:endParaRPr lang="en-US" dirty="0"/>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defRPr>
            </a:lvl1pPr>
          </a:lstStyle>
          <a:p>
            <a:pPr>
              <a:defRPr/>
            </a:pPr>
            <a:endParaRPr lang="en-US" dirty="0"/>
          </a:p>
        </p:txBody>
      </p:sp>
      <p:sp>
        <p:nvSpPr>
          <p:cNvPr id="9" name="Slide Number Placeholder 8"/>
          <p:cNvSpPr>
            <a:spLocks noGrp="1"/>
          </p:cNvSpPr>
          <p:nvPr>
            <p:ph type="sldNum" sz="quarter" idx="12"/>
          </p:nvPr>
        </p:nvSpPr>
        <p:spPr>
          <a:xfrm>
            <a:off x="6553200" y="6492875"/>
            <a:ext cx="2133600" cy="365125"/>
          </a:xfrm>
          <a:prstGeom prst="rect">
            <a:avLst/>
          </a:prstGeom>
        </p:spPr>
        <p:txBody>
          <a:bodyPr/>
          <a:lstStyle>
            <a:lvl1pPr fontAlgn="auto">
              <a:spcBef>
                <a:spcPts val="0"/>
              </a:spcBef>
              <a:spcAft>
                <a:spcPts val="0"/>
              </a:spcAft>
              <a:defRPr>
                <a:latin typeface="+mn-lt"/>
              </a:defRPr>
            </a:lvl1pPr>
          </a:lstStyle>
          <a:p>
            <a:pPr>
              <a:defRPr/>
            </a:pPr>
            <a:fld id="{CEF0F818-DE26-4996-9257-A4027765376E}" type="slidenum">
              <a:rPr lang="en-US"/>
              <a:pPr>
                <a:defRPr/>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152400" y="6492875"/>
            <a:ext cx="3505200" cy="365125"/>
          </a:xfrm>
          <a:prstGeom prst="rect">
            <a:avLst/>
          </a:prstGeom>
        </p:spPr>
        <p:txBody>
          <a:bodyPr/>
          <a:lstStyle>
            <a:lvl1pPr fontAlgn="auto">
              <a:spcBef>
                <a:spcPts val="0"/>
              </a:spcBef>
              <a:spcAft>
                <a:spcPts val="0"/>
              </a:spcAft>
              <a:defRPr>
                <a:latin typeface="+mn-lt"/>
              </a:defRPr>
            </a:lvl1pPr>
          </a:lstStyle>
          <a:p>
            <a:pPr>
              <a:defRPr/>
            </a:pPr>
            <a:fld id="{DA72D12B-3680-4EC6-9992-F652F782ACE0}" type="datetimeFigureOut">
              <a:rPr lang="en-US"/>
              <a:pPr>
                <a:defRPr/>
              </a:pPr>
              <a:t>6/10/2019</a:t>
            </a:fld>
            <a:endParaRPr lang="en-US" dirty="0"/>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defRPr>
            </a:lvl1pPr>
          </a:lstStyle>
          <a:p>
            <a:pPr>
              <a:defRPr/>
            </a:pPr>
            <a:endParaRPr lang="en-US" dirty="0"/>
          </a:p>
        </p:txBody>
      </p:sp>
      <p:sp>
        <p:nvSpPr>
          <p:cNvPr id="5" name="Slide Number Placeholder 4"/>
          <p:cNvSpPr>
            <a:spLocks noGrp="1"/>
          </p:cNvSpPr>
          <p:nvPr>
            <p:ph type="sldNum" sz="quarter" idx="12"/>
          </p:nvPr>
        </p:nvSpPr>
        <p:spPr>
          <a:xfrm>
            <a:off x="6553200" y="6492875"/>
            <a:ext cx="2133600" cy="365125"/>
          </a:xfrm>
          <a:prstGeom prst="rect">
            <a:avLst/>
          </a:prstGeom>
        </p:spPr>
        <p:txBody>
          <a:bodyPr/>
          <a:lstStyle>
            <a:lvl1pPr fontAlgn="auto">
              <a:spcBef>
                <a:spcPts val="0"/>
              </a:spcBef>
              <a:spcAft>
                <a:spcPts val="0"/>
              </a:spcAft>
              <a:defRPr>
                <a:latin typeface="+mn-lt"/>
              </a:defRPr>
            </a:lvl1pPr>
          </a:lstStyle>
          <a:p>
            <a:pPr>
              <a:defRPr/>
            </a:pPr>
            <a:fld id="{A78B970B-DEFD-4334-B21C-32BE93B6B8B1}" type="slidenum">
              <a:rPr lang="en-US"/>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152400" y="6492875"/>
            <a:ext cx="3505200" cy="365125"/>
          </a:xfrm>
          <a:prstGeom prst="rect">
            <a:avLst/>
          </a:prstGeom>
        </p:spPr>
        <p:txBody>
          <a:bodyPr/>
          <a:lstStyle>
            <a:lvl1pPr fontAlgn="auto">
              <a:spcBef>
                <a:spcPts val="0"/>
              </a:spcBef>
              <a:spcAft>
                <a:spcPts val="0"/>
              </a:spcAft>
              <a:defRPr>
                <a:latin typeface="+mn-lt"/>
              </a:defRPr>
            </a:lvl1pPr>
          </a:lstStyle>
          <a:p>
            <a:pPr>
              <a:defRPr/>
            </a:pPr>
            <a:fld id="{BA2AEBDD-2C05-4717-979D-0FD26FD24386}" type="datetimeFigureOut">
              <a:rPr lang="en-US"/>
              <a:pPr>
                <a:defRPr/>
              </a:pPr>
              <a:t>6/10/2019</a:t>
            </a:fld>
            <a:endParaRPr lang="en-US" dirty="0"/>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defRPr>
            </a:lvl1pPr>
          </a:lstStyle>
          <a:p>
            <a:pPr>
              <a:defRPr/>
            </a:pPr>
            <a:endParaRPr lang="en-US" dirty="0"/>
          </a:p>
        </p:txBody>
      </p:sp>
      <p:sp>
        <p:nvSpPr>
          <p:cNvPr id="4" name="Slide Number Placeholder 3"/>
          <p:cNvSpPr>
            <a:spLocks noGrp="1"/>
          </p:cNvSpPr>
          <p:nvPr>
            <p:ph type="sldNum" sz="quarter" idx="12"/>
          </p:nvPr>
        </p:nvSpPr>
        <p:spPr>
          <a:xfrm>
            <a:off x="6553200" y="6492875"/>
            <a:ext cx="2133600" cy="365125"/>
          </a:xfrm>
          <a:prstGeom prst="rect">
            <a:avLst/>
          </a:prstGeom>
        </p:spPr>
        <p:txBody>
          <a:bodyPr/>
          <a:lstStyle>
            <a:lvl1pPr fontAlgn="auto">
              <a:spcBef>
                <a:spcPts val="0"/>
              </a:spcBef>
              <a:spcAft>
                <a:spcPts val="0"/>
              </a:spcAft>
              <a:defRPr>
                <a:latin typeface="+mn-lt"/>
              </a:defRPr>
            </a:lvl1pPr>
          </a:lstStyle>
          <a:p>
            <a:pPr>
              <a:defRPr/>
            </a:pPr>
            <a:fld id="{8FC31656-A407-422E-B26B-E66D66D815A5}" type="slidenum">
              <a:rPr lang="en-US"/>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152400" y="6492875"/>
            <a:ext cx="3505200" cy="365125"/>
          </a:xfrm>
          <a:prstGeom prst="rect">
            <a:avLst/>
          </a:prstGeom>
        </p:spPr>
        <p:txBody>
          <a:bodyPr/>
          <a:lstStyle>
            <a:lvl1pPr fontAlgn="auto">
              <a:spcBef>
                <a:spcPts val="0"/>
              </a:spcBef>
              <a:spcAft>
                <a:spcPts val="0"/>
              </a:spcAft>
              <a:defRPr>
                <a:latin typeface="+mn-lt"/>
              </a:defRPr>
            </a:lvl1pPr>
          </a:lstStyle>
          <a:p>
            <a:pPr>
              <a:defRPr/>
            </a:pPr>
            <a:fld id="{D7D7D13A-0AE9-4EC8-9051-B79CEB41D722}" type="datetimeFigureOut">
              <a:rPr lang="en-US"/>
              <a:pPr>
                <a:defRPr/>
              </a:pPr>
              <a:t>6/10/2019</a:t>
            </a:fld>
            <a:endParaRPr lang="en-US" dirty="0"/>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defRPr>
            </a:lvl1pPr>
          </a:lstStyle>
          <a:p>
            <a:pPr>
              <a:defRPr/>
            </a:pPr>
            <a:endParaRPr lang="en-US" dirty="0"/>
          </a:p>
        </p:txBody>
      </p:sp>
      <p:sp>
        <p:nvSpPr>
          <p:cNvPr id="7" name="Slide Number Placeholder 6"/>
          <p:cNvSpPr>
            <a:spLocks noGrp="1"/>
          </p:cNvSpPr>
          <p:nvPr>
            <p:ph type="sldNum" sz="quarter" idx="12"/>
          </p:nvPr>
        </p:nvSpPr>
        <p:spPr>
          <a:xfrm>
            <a:off x="6553200" y="6492875"/>
            <a:ext cx="2133600" cy="365125"/>
          </a:xfrm>
          <a:prstGeom prst="rect">
            <a:avLst/>
          </a:prstGeom>
        </p:spPr>
        <p:txBody>
          <a:bodyPr/>
          <a:lstStyle>
            <a:lvl1pPr fontAlgn="auto">
              <a:spcBef>
                <a:spcPts val="0"/>
              </a:spcBef>
              <a:spcAft>
                <a:spcPts val="0"/>
              </a:spcAft>
              <a:defRPr>
                <a:latin typeface="+mn-lt"/>
              </a:defRPr>
            </a:lvl1pPr>
          </a:lstStyle>
          <a:p>
            <a:pPr>
              <a:defRPr/>
            </a:pPr>
            <a:fld id="{7D092ED0-9515-41D9-B5D6-34CF74C66DA3}" type="slidenum">
              <a:rPr lang="en-US"/>
              <a:pPr>
                <a:defRPr/>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152400" y="6492875"/>
            <a:ext cx="3505200" cy="365125"/>
          </a:xfrm>
          <a:prstGeom prst="rect">
            <a:avLst/>
          </a:prstGeom>
        </p:spPr>
        <p:txBody>
          <a:bodyPr/>
          <a:lstStyle>
            <a:lvl1pPr fontAlgn="auto">
              <a:spcBef>
                <a:spcPts val="0"/>
              </a:spcBef>
              <a:spcAft>
                <a:spcPts val="0"/>
              </a:spcAft>
              <a:defRPr>
                <a:latin typeface="+mn-lt"/>
              </a:defRPr>
            </a:lvl1pPr>
          </a:lstStyle>
          <a:p>
            <a:pPr>
              <a:defRPr/>
            </a:pPr>
            <a:fld id="{C50F747B-FDDA-4865-9953-C8F216FA0DB7}" type="datetimeFigureOut">
              <a:rPr lang="en-US"/>
              <a:pPr>
                <a:defRPr/>
              </a:pPr>
              <a:t>6/10/2019</a:t>
            </a:fld>
            <a:endParaRPr lang="en-US" dirty="0"/>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defRPr>
            </a:lvl1pPr>
          </a:lstStyle>
          <a:p>
            <a:pPr>
              <a:defRPr/>
            </a:pPr>
            <a:endParaRPr lang="en-US" dirty="0"/>
          </a:p>
        </p:txBody>
      </p:sp>
      <p:sp>
        <p:nvSpPr>
          <p:cNvPr id="7" name="Slide Number Placeholder 6"/>
          <p:cNvSpPr>
            <a:spLocks noGrp="1"/>
          </p:cNvSpPr>
          <p:nvPr>
            <p:ph type="sldNum" sz="quarter" idx="12"/>
          </p:nvPr>
        </p:nvSpPr>
        <p:spPr>
          <a:xfrm>
            <a:off x="6553200" y="6492875"/>
            <a:ext cx="2133600" cy="365125"/>
          </a:xfrm>
          <a:prstGeom prst="rect">
            <a:avLst/>
          </a:prstGeom>
        </p:spPr>
        <p:txBody>
          <a:bodyPr/>
          <a:lstStyle>
            <a:lvl1pPr fontAlgn="auto">
              <a:spcBef>
                <a:spcPts val="0"/>
              </a:spcBef>
              <a:spcAft>
                <a:spcPts val="0"/>
              </a:spcAft>
              <a:defRPr>
                <a:latin typeface="+mn-lt"/>
              </a:defRPr>
            </a:lvl1pPr>
          </a:lstStyle>
          <a:p>
            <a:pPr>
              <a:defRPr/>
            </a:pPr>
            <a:fld id="{712FFE44-3978-43BF-82C2-EE53222771B5}" type="slidenum">
              <a:rPr lang="en-US"/>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p:nvPr/>
        </p:nvSpPr>
        <p:spPr>
          <a:xfrm>
            <a:off x="0" y="0"/>
            <a:ext cx="152400" cy="6858000"/>
          </a:xfrm>
          <a:prstGeom prst="rect">
            <a:avLst/>
          </a:prstGeom>
          <a:solidFill>
            <a:srgbClr val="0070C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1" name="TextBox 10"/>
          <p:cNvSpPr txBox="1"/>
          <p:nvPr/>
        </p:nvSpPr>
        <p:spPr>
          <a:xfrm>
            <a:off x="8686800" y="6581775"/>
            <a:ext cx="457200" cy="276225"/>
          </a:xfrm>
          <a:prstGeom prst="rect">
            <a:avLst/>
          </a:prstGeom>
          <a:noFill/>
        </p:spPr>
        <p:txBody>
          <a:bodyPr>
            <a:spAutoFit/>
          </a:bodyPr>
          <a:lstStyle/>
          <a:p>
            <a:pPr algn="r" fontAlgn="auto">
              <a:spcBef>
                <a:spcPts val="0"/>
              </a:spcBef>
              <a:spcAft>
                <a:spcPts val="0"/>
              </a:spcAft>
              <a:defRPr/>
            </a:pPr>
            <a:fld id="{41C42D9A-5A48-42B4-B715-969F2B34CBB0}" type="slidenum">
              <a:rPr lang="en-US" sz="1200">
                <a:latin typeface="+mn-lt"/>
              </a:rPr>
              <a:pPr algn="r" fontAlgn="auto">
                <a:spcBef>
                  <a:spcPts val="0"/>
                </a:spcBef>
                <a:spcAft>
                  <a:spcPts val="0"/>
                </a:spcAft>
                <a:defRPr/>
              </a:pPr>
              <a:t>‹#›</a:t>
            </a:fld>
            <a:endParaRPr lang="en-US" sz="1200" dirty="0">
              <a:latin typeface="+mn-lt"/>
            </a:endParaRPr>
          </a:p>
        </p:txBody>
      </p:sp>
      <p:sp>
        <p:nvSpPr>
          <p:cNvPr id="14" name="Rectangle 13"/>
          <p:cNvSpPr/>
          <p:nvPr/>
        </p:nvSpPr>
        <p:spPr>
          <a:xfrm>
            <a:off x="152400" y="6553200"/>
            <a:ext cx="8991600" cy="46038"/>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Tree>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Lst>
  <p:txStyles>
    <p:title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Arial" charset="0"/>
        </a:defRPr>
      </a:lvl2pPr>
      <a:lvl3pPr algn="ctr" rtl="0" fontAlgn="base">
        <a:spcBef>
          <a:spcPct val="0"/>
        </a:spcBef>
        <a:spcAft>
          <a:spcPct val="0"/>
        </a:spcAft>
        <a:defRPr sz="4400">
          <a:solidFill>
            <a:schemeClr val="tx1"/>
          </a:solidFill>
          <a:latin typeface="Arial" charset="0"/>
        </a:defRPr>
      </a:lvl3pPr>
      <a:lvl4pPr algn="ctr" rtl="0" fontAlgn="base">
        <a:spcBef>
          <a:spcPct val="0"/>
        </a:spcBef>
        <a:spcAft>
          <a:spcPct val="0"/>
        </a:spcAft>
        <a:defRPr sz="4400">
          <a:solidFill>
            <a:schemeClr val="tx1"/>
          </a:solidFill>
          <a:latin typeface="Arial" charset="0"/>
        </a:defRPr>
      </a:lvl4pPr>
      <a:lvl5pPr algn="ctr" rtl="0" fontAlgn="base">
        <a:spcBef>
          <a:spcPct val="0"/>
        </a:spcBef>
        <a:spcAft>
          <a:spcPct val="0"/>
        </a:spcAft>
        <a:defRPr sz="4400">
          <a:solidFill>
            <a:schemeClr val="tx1"/>
          </a:solidFill>
          <a:latin typeface="Arial" charset="0"/>
        </a:defRPr>
      </a:lvl5pPr>
      <a:lvl6pPr marL="457200" algn="ctr" rtl="0" fontAlgn="base">
        <a:spcBef>
          <a:spcPct val="0"/>
        </a:spcBef>
        <a:spcAft>
          <a:spcPct val="0"/>
        </a:spcAft>
        <a:defRPr sz="4400">
          <a:solidFill>
            <a:schemeClr val="tx1"/>
          </a:solidFill>
          <a:latin typeface="Arial" charset="0"/>
        </a:defRPr>
      </a:lvl6pPr>
      <a:lvl7pPr marL="914400" algn="ctr" rtl="0" fontAlgn="base">
        <a:spcBef>
          <a:spcPct val="0"/>
        </a:spcBef>
        <a:spcAft>
          <a:spcPct val="0"/>
        </a:spcAft>
        <a:defRPr sz="4400">
          <a:solidFill>
            <a:schemeClr val="tx1"/>
          </a:solidFill>
          <a:latin typeface="Arial" charset="0"/>
        </a:defRPr>
      </a:lvl7pPr>
      <a:lvl8pPr marL="1371600" algn="ctr" rtl="0" fontAlgn="base">
        <a:spcBef>
          <a:spcPct val="0"/>
        </a:spcBef>
        <a:spcAft>
          <a:spcPct val="0"/>
        </a:spcAft>
        <a:defRPr sz="4400">
          <a:solidFill>
            <a:schemeClr val="tx1"/>
          </a:solidFill>
          <a:latin typeface="Arial" charset="0"/>
        </a:defRPr>
      </a:lvl8pPr>
      <a:lvl9pPr marL="1828800" algn="ctr" rtl="0" fontAlgn="base">
        <a:spcBef>
          <a:spcPct val="0"/>
        </a:spcBef>
        <a:spcAft>
          <a:spcPct val="0"/>
        </a:spcAft>
        <a:defRPr sz="4400">
          <a:solidFill>
            <a:schemeClr val="tx1"/>
          </a:solidFill>
          <a:latin typeface="Arial" charset="0"/>
        </a:defRPr>
      </a:lvl9pPr>
    </p:titleStyle>
    <p:bodyStyle>
      <a:lvl1pPr marL="342900" indent="-342900" algn="l" rtl="0" fontAlgn="base">
        <a:spcBef>
          <a:spcPct val="20000"/>
        </a:spcBef>
        <a:spcAft>
          <a:spcPct val="0"/>
        </a:spcAft>
        <a:buFont typeface="Arial" charset="0"/>
        <a:buChar char="•"/>
        <a:defRPr sz="3200" kern="1200">
          <a:solidFill>
            <a:schemeClr val="tx1"/>
          </a:solidFill>
          <a:latin typeface="+mj-lt"/>
          <a:ea typeface="+mn-ea"/>
          <a:cs typeface="+mn-cs"/>
        </a:defRPr>
      </a:lvl1pPr>
      <a:lvl2pPr marL="742950" indent="-285750" algn="l" rtl="0" fontAlgn="base">
        <a:spcBef>
          <a:spcPct val="20000"/>
        </a:spcBef>
        <a:spcAft>
          <a:spcPct val="0"/>
        </a:spcAft>
        <a:buFont typeface="Arial" charset="0"/>
        <a:buChar char="–"/>
        <a:defRPr sz="2800" kern="1200">
          <a:solidFill>
            <a:schemeClr val="tx1"/>
          </a:solidFill>
          <a:latin typeface="+mj-lt"/>
          <a:ea typeface="+mn-ea"/>
          <a:cs typeface="+mn-cs"/>
        </a:defRPr>
      </a:lvl2pPr>
      <a:lvl3pPr marL="1143000" indent="-228600" algn="l" rtl="0" fontAlgn="base">
        <a:spcBef>
          <a:spcPct val="20000"/>
        </a:spcBef>
        <a:spcAft>
          <a:spcPct val="0"/>
        </a:spcAft>
        <a:buFont typeface="Arial" charset="0"/>
        <a:buChar char="•"/>
        <a:defRPr sz="2400" kern="1200">
          <a:solidFill>
            <a:schemeClr val="tx1"/>
          </a:solidFill>
          <a:latin typeface="+mj-lt"/>
          <a:ea typeface="+mn-ea"/>
          <a:cs typeface="+mn-cs"/>
        </a:defRPr>
      </a:lvl3pPr>
      <a:lvl4pPr marL="1600200" indent="-228600" algn="l" rtl="0" fontAlgn="base">
        <a:spcBef>
          <a:spcPct val="20000"/>
        </a:spcBef>
        <a:spcAft>
          <a:spcPct val="0"/>
        </a:spcAft>
        <a:buFont typeface="Arial" charset="0"/>
        <a:buChar char="–"/>
        <a:defRPr sz="2000" kern="1200">
          <a:solidFill>
            <a:schemeClr val="tx1"/>
          </a:solidFill>
          <a:latin typeface="+mj-lt"/>
          <a:ea typeface="+mn-ea"/>
          <a:cs typeface="+mn-cs"/>
        </a:defRPr>
      </a:lvl4pPr>
      <a:lvl5pPr marL="2057400" indent="-228600" algn="l" rtl="0" fontAlgn="base">
        <a:spcBef>
          <a:spcPct val="20000"/>
        </a:spcBef>
        <a:spcAft>
          <a:spcPct val="0"/>
        </a:spcAft>
        <a:buFont typeface="Arial" charset="0"/>
        <a:buChar char="»"/>
        <a:defRPr sz="2000" kern="1200">
          <a:solidFill>
            <a:schemeClr val="tx1"/>
          </a:solidFill>
          <a:latin typeface="+mj-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ctrTitle"/>
          </p:nvPr>
        </p:nvSpPr>
        <p:spPr>
          <a:xfrm>
            <a:off x="304800" y="762000"/>
            <a:ext cx="8686800" cy="3276599"/>
          </a:xfrm>
        </p:spPr>
        <p:txBody>
          <a:bodyPr>
            <a:normAutofit/>
          </a:bodyPr>
          <a:lstStyle/>
          <a:p>
            <a:r>
              <a:rPr lang="en-US" sz="7200" dirty="0" smtClean="0"/>
              <a:t>Statistics: Concepts and Controversies</a:t>
            </a:r>
            <a:endParaRPr lang="en-US" sz="7200" dirty="0"/>
          </a:p>
        </p:txBody>
      </p:sp>
      <p:sp>
        <p:nvSpPr>
          <p:cNvPr id="15362" name="Subtitle 2"/>
          <p:cNvSpPr>
            <a:spLocks noGrp="1"/>
          </p:cNvSpPr>
          <p:nvPr>
            <p:ph type="subTitle" idx="1"/>
          </p:nvPr>
        </p:nvSpPr>
        <p:spPr>
          <a:xfrm>
            <a:off x="605499" y="4232609"/>
            <a:ext cx="8085403" cy="1212183"/>
          </a:xfrm>
        </p:spPr>
        <p:txBody>
          <a:bodyPr/>
          <a:lstStyle/>
          <a:p>
            <a:r>
              <a:rPr lang="en-US" dirty="0" smtClean="0">
                <a:solidFill>
                  <a:schemeClr val="tx1"/>
                </a:solidFill>
              </a:rPr>
              <a:t>Chapter 6 </a:t>
            </a:r>
            <a:r>
              <a:rPr lang="en-US" dirty="0">
                <a:solidFill>
                  <a:schemeClr val="tx1"/>
                </a:solidFill>
              </a:rPr>
              <a:t>Experiments in the Real World</a:t>
            </a:r>
            <a:endParaRPr lang="en-US" dirty="0" smtClean="0">
              <a:solidFill>
                <a:schemeClr val="tx1"/>
              </a:solidFill>
            </a:endParaRPr>
          </a:p>
          <a:p>
            <a:r>
              <a:rPr lang="en-US" i="1" dirty="0" smtClean="0">
                <a:solidFill>
                  <a:schemeClr val="tx2"/>
                </a:solidFill>
              </a:rPr>
              <a:t>Lecture </a:t>
            </a:r>
            <a:r>
              <a:rPr lang="en-US" i="1" dirty="0">
                <a:solidFill>
                  <a:schemeClr val="tx2"/>
                </a:solidFill>
              </a:rPr>
              <a:t>Slides</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solidFill>
                  <a:schemeClr val="accent1"/>
                </a:solidFill>
              </a:rPr>
              <a:t>Example: The </a:t>
            </a:r>
            <a:r>
              <a:rPr lang="en-US" sz="3200" b="1" dirty="0" smtClean="0">
                <a:solidFill>
                  <a:schemeClr val="accent1"/>
                </a:solidFill>
              </a:rPr>
              <a:t>Powerful Placebo (1 of 2)</a:t>
            </a:r>
            <a:endParaRPr lang="en-US" sz="3200" dirty="0"/>
          </a:p>
        </p:txBody>
      </p:sp>
      <p:sp>
        <p:nvSpPr>
          <p:cNvPr id="4" name="Content Placeholder 3"/>
          <p:cNvSpPr>
            <a:spLocks noGrp="1"/>
          </p:cNvSpPr>
          <p:nvPr>
            <p:ph idx="1"/>
          </p:nvPr>
        </p:nvSpPr>
        <p:spPr/>
        <p:txBody>
          <a:bodyPr/>
          <a:lstStyle/>
          <a:p>
            <a:pPr marL="0" indent="0" fontAlgn="auto">
              <a:spcBef>
                <a:spcPts val="0"/>
              </a:spcBef>
              <a:spcAft>
                <a:spcPts val="1200"/>
              </a:spcAft>
              <a:buNone/>
              <a:defRPr/>
            </a:pPr>
            <a:r>
              <a:rPr lang="en-US" sz="2400" dirty="0"/>
              <a:t>Want to help balding men keep their hair? Give them a placebo—one study found that 42% of balding men maintained or increased the amount of hair on their heads when they took a placebo</a:t>
            </a:r>
            <a:r>
              <a:rPr lang="en-US" sz="2400" dirty="0" smtClean="0"/>
              <a:t>.</a:t>
            </a:r>
            <a:endParaRPr lang="en-US" sz="2400" dirty="0"/>
          </a:p>
          <a:p>
            <a:pPr marL="0" indent="0" fontAlgn="auto">
              <a:spcBef>
                <a:spcPts val="0"/>
              </a:spcBef>
              <a:spcAft>
                <a:spcPts val="0"/>
              </a:spcAft>
              <a:buNone/>
              <a:defRPr/>
            </a:pPr>
            <a:r>
              <a:rPr lang="en-US" sz="2400" dirty="0"/>
              <a:t>Another study told 13 people who were very sensitive to poison ivy that the stuff being rubbed on one arm was poison ivy. It was a placebo, but all 13 broke out in a rash. The stuff rubbed on the other arm really was poison ivy, but the subjects were told it was harmless—and only 2 of the 13 developed a rash</a:t>
            </a:r>
            <a:r>
              <a:rPr lang="en-US" sz="2400" dirty="0" smtClean="0"/>
              <a:t>.</a:t>
            </a:r>
            <a:endParaRPr lang="en-US" sz="2400" dirty="0"/>
          </a:p>
        </p:txBody>
      </p:sp>
    </p:spTree>
    <p:extLst>
      <p:ext uri="{BB962C8B-B14F-4D97-AF65-F5344CB8AC3E}">
        <p14:creationId xmlns:p14="http://schemas.microsoft.com/office/powerpoint/2010/main" val="6489398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solidFill>
                  <a:schemeClr val="accent1"/>
                </a:solidFill>
              </a:rPr>
              <a:t>Example: The </a:t>
            </a:r>
            <a:r>
              <a:rPr lang="en-US" sz="3200" b="1" dirty="0" smtClean="0">
                <a:solidFill>
                  <a:schemeClr val="accent1"/>
                </a:solidFill>
              </a:rPr>
              <a:t>Powerful Placebo (2 of 2)</a:t>
            </a:r>
            <a:endParaRPr lang="en-US" sz="3200" dirty="0"/>
          </a:p>
        </p:txBody>
      </p:sp>
      <p:sp>
        <p:nvSpPr>
          <p:cNvPr id="4" name="Content Placeholder 3"/>
          <p:cNvSpPr>
            <a:spLocks noGrp="1"/>
          </p:cNvSpPr>
          <p:nvPr>
            <p:ph idx="1"/>
          </p:nvPr>
        </p:nvSpPr>
        <p:spPr/>
        <p:txBody>
          <a:bodyPr/>
          <a:lstStyle/>
          <a:p>
            <a:pPr marL="0" indent="0" fontAlgn="auto">
              <a:spcBef>
                <a:spcPts val="0"/>
              </a:spcBef>
              <a:spcAft>
                <a:spcPts val="1200"/>
              </a:spcAft>
              <a:buNone/>
              <a:defRPr/>
            </a:pPr>
            <a:r>
              <a:rPr lang="en-US" sz="2400" dirty="0"/>
              <a:t>When the ailment is vague and psychological, like depression, some experts think that about three-quarters of the effect of the most widely used drugs is just the placebo effect. Others disagree</a:t>
            </a:r>
            <a:r>
              <a:rPr lang="en-US" sz="2400" dirty="0" smtClean="0"/>
              <a:t>.</a:t>
            </a:r>
            <a:endParaRPr lang="en-US" sz="2400" dirty="0"/>
          </a:p>
          <a:p>
            <a:pPr marL="0" indent="0" fontAlgn="auto">
              <a:spcBef>
                <a:spcPts val="0"/>
              </a:spcBef>
              <a:spcAft>
                <a:spcPts val="0"/>
              </a:spcAft>
              <a:buNone/>
              <a:defRPr/>
            </a:pPr>
            <a:r>
              <a:rPr lang="en-US" sz="2400" dirty="0"/>
              <a:t>The strength of the placebo effect in medical treatments is hard to pin down because it depends on the exact environment. How enthusiastic the doctor is seems to matter a lot. But “placebos work” is a good place to start when you think about planning medical experiments</a:t>
            </a:r>
            <a:r>
              <a:rPr lang="en-US" sz="2400" dirty="0" smtClean="0"/>
              <a:t>.</a:t>
            </a:r>
            <a:endParaRPr lang="en-US" sz="2400" dirty="0"/>
          </a:p>
        </p:txBody>
      </p:sp>
    </p:spTree>
    <p:extLst>
      <p:ext uri="{BB962C8B-B14F-4D97-AF65-F5344CB8AC3E}">
        <p14:creationId xmlns:p14="http://schemas.microsoft.com/office/powerpoint/2010/main" val="101132035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smtClean="0">
                <a:solidFill>
                  <a:schemeClr val="accent1"/>
                </a:solidFill>
              </a:rPr>
              <a:t>Double-blind </a:t>
            </a:r>
            <a:r>
              <a:rPr lang="en-US" sz="3600" b="1" dirty="0">
                <a:solidFill>
                  <a:schemeClr val="accent1"/>
                </a:solidFill>
              </a:rPr>
              <a:t>E</a:t>
            </a:r>
            <a:r>
              <a:rPr lang="en-US" sz="3600" b="1" dirty="0" smtClean="0">
                <a:solidFill>
                  <a:schemeClr val="accent1"/>
                </a:solidFill>
              </a:rPr>
              <a:t>xperiments </a:t>
            </a:r>
            <a:r>
              <a:rPr lang="en-US" sz="3600" b="1" dirty="0" smtClean="0">
                <a:solidFill>
                  <a:schemeClr val="accent1"/>
                </a:solidFill>
              </a:rPr>
              <a:t>(2 of 3)</a:t>
            </a:r>
            <a:endParaRPr lang="en-US" sz="3600" dirty="0"/>
          </a:p>
        </p:txBody>
      </p:sp>
      <p:sp>
        <p:nvSpPr>
          <p:cNvPr id="4" name="Content Placeholder 3"/>
          <p:cNvSpPr>
            <a:spLocks noGrp="1"/>
          </p:cNvSpPr>
          <p:nvPr>
            <p:ph idx="1"/>
          </p:nvPr>
        </p:nvSpPr>
        <p:spPr/>
        <p:txBody>
          <a:bodyPr/>
          <a:lstStyle/>
          <a:p>
            <a:pPr marL="0" indent="0" fontAlgn="auto">
              <a:spcBef>
                <a:spcPts val="0"/>
              </a:spcBef>
              <a:spcAft>
                <a:spcPts val="1200"/>
              </a:spcAft>
              <a:buNone/>
              <a:defRPr/>
            </a:pPr>
            <a:r>
              <a:rPr lang="en-US" sz="2400" dirty="0"/>
              <a:t>Because the placebo effect is so strong, it would be foolish to tell subjects in a medical experiment whether they are receiving a new drug or a placebo</a:t>
            </a:r>
            <a:r>
              <a:rPr lang="en-US" sz="2400" dirty="0" smtClean="0"/>
              <a:t>.</a:t>
            </a:r>
            <a:endParaRPr lang="en-US" sz="2400" dirty="0"/>
          </a:p>
          <a:p>
            <a:pPr marL="0" indent="0" fontAlgn="auto">
              <a:spcBef>
                <a:spcPts val="0"/>
              </a:spcBef>
              <a:spcAft>
                <a:spcPts val="1200"/>
              </a:spcAft>
              <a:buNone/>
              <a:defRPr/>
            </a:pPr>
            <a:r>
              <a:rPr lang="en-US" sz="2400" dirty="0"/>
              <a:t>Knowing that they are getting “just a placebo” might weaken the placebo effect and bias the experiment in favor of the other treatments</a:t>
            </a:r>
            <a:r>
              <a:rPr lang="en-US" sz="2400" dirty="0" smtClean="0"/>
              <a:t>.</a:t>
            </a:r>
            <a:endParaRPr lang="en-US" sz="2400" dirty="0"/>
          </a:p>
          <a:p>
            <a:pPr marL="0" indent="0" fontAlgn="auto">
              <a:spcBef>
                <a:spcPts val="0"/>
              </a:spcBef>
              <a:spcAft>
                <a:spcPts val="0"/>
              </a:spcAft>
              <a:buNone/>
              <a:defRPr/>
            </a:pPr>
            <a:r>
              <a:rPr lang="en-US" sz="2400" dirty="0"/>
              <a:t>It is also foolish to tell doctors and other medical personnel what treatment each subject is receiving. If they know that a subject is getting “just a placebo,” they may expect less than if they know the subject is receiving a promising experimental drug</a:t>
            </a:r>
            <a:r>
              <a:rPr lang="en-US" sz="2400" dirty="0" smtClean="0"/>
              <a:t>.</a:t>
            </a:r>
            <a:endParaRPr lang="en-US" sz="2400" dirty="0"/>
          </a:p>
        </p:txBody>
      </p:sp>
    </p:spTree>
    <p:extLst>
      <p:ext uri="{BB962C8B-B14F-4D97-AF65-F5344CB8AC3E}">
        <p14:creationId xmlns:p14="http://schemas.microsoft.com/office/powerpoint/2010/main" val="180464447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smtClean="0">
                <a:solidFill>
                  <a:schemeClr val="accent1"/>
                </a:solidFill>
              </a:rPr>
              <a:t>Double-blind Experiments </a:t>
            </a:r>
            <a:r>
              <a:rPr lang="en-US" sz="3600" b="1" dirty="0" smtClean="0">
                <a:solidFill>
                  <a:schemeClr val="accent1"/>
                </a:solidFill>
              </a:rPr>
              <a:t>(3 of 3)</a:t>
            </a:r>
            <a:endParaRPr lang="en-US" sz="3600" dirty="0"/>
          </a:p>
        </p:txBody>
      </p:sp>
      <p:sp>
        <p:nvSpPr>
          <p:cNvPr id="4" name="Content Placeholder 3"/>
          <p:cNvSpPr>
            <a:spLocks noGrp="1"/>
          </p:cNvSpPr>
          <p:nvPr>
            <p:ph idx="1"/>
          </p:nvPr>
        </p:nvSpPr>
        <p:spPr/>
        <p:txBody>
          <a:bodyPr/>
          <a:lstStyle/>
          <a:p>
            <a:pPr marL="0" indent="0" fontAlgn="auto">
              <a:spcBef>
                <a:spcPts val="624"/>
              </a:spcBef>
              <a:spcAft>
                <a:spcPts val="1200"/>
              </a:spcAft>
              <a:buNone/>
              <a:defRPr/>
            </a:pPr>
            <a:r>
              <a:rPr lang="en-US" dirty="0"/>
              <a:t>Doctors’ expectations change how they interact with patients and even the way they diagnose a patient’s condition</a:t>
            </a:r>
            <a:r>
              <a:rPr lang="en-US" dirty="0" smtClean="0"/>
              <a:t>.</a:t>
            </a:r>
            <a:endParaRPr lang="en-US" dirty="0"/>
          </a:p>
          <a:p>
            <a:pPr marL="0" indent="0" fontAlgn="auto">
              <a:spcBef>
                <a:spcPts val="624"/>
              </a:spcBef>
              <a:spcAft>
                <a:spcPts val="1200"/>
              </a:spcAft>
              <a:buNone/>
              <a:defRPr/>
            </a:pPr>
            <a:r>
              <a:rPr lang="en-US" dirty="0"/>
              <a:t>Whenever possible, experiments with human subjects should be double-blind</a:t>
            </a:r>
            <a:r>
              <a:rPr lang="en-US" dirty="0" smtClean="0"/>
              <a:t>.</a:t>
            </a:r>
            <a:endParaRPr lang="en-US" dirty="0"/>
          </a:p>
          <a:p>
            <a:pPr marL="0" indent="0" fontAlgn="auto">
              <a:spcBef>
                <a:spcPts val="624"/>
              </a:spcBef>
              <a:spcAft>
                <a:spcPts val="1200"/>
              </a:spcAft>
              <a:buNone/>
              <a:defRPr/>
            </a:pPr>
            <a:r>
              <a:rPr lang="en-US" dirty="0"/>
              <a:t>In a </a:t>
            </a:r>
            <a:r>
              <a:rPr lang="en-US" b="1" dirty="0"/>
              <a:t>double-blind experiment</a:t>
            </a:r>
            <a:r>
              <a:rPr lang="en-US" dirty="0"/>
              <a:t>, neither the subjects nor the people who work with them know which treatment each subject is receiving</a:t>
            </a:r>
            <a:r>
              <a:rPr lang="en-US" dirty="0" smtClean="0"/>
              <a:t>.</a:t>
            </a:r>
            <a:endParaRPr lang="en-US" dirty="0"/>
          </a:p>
        </p:txBody>
      </p:sp>
    </p:spTree>
    <p:extLst>
      <p:ext uri="{BB962C8B-B14F-4D97-AF65-F5344CB8AC3E}">
        <p14:creationId xmlns:p14="http://schemas.microsoft.com/office/powerpoint/2010/main" val="173814747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a:solidFill>
                  <a:schemeClr val="accent1"/>
                </a:solidFill>
              </a:rPr>
              <a:t>Refusals, </a:t>
            </a:r>
            <a:r>
              <a:rPr lang="en-US" sz="3600" b="1" dirty="0" err="1" smtClean="0">
                <a:solidFill>
                  <a:schemeClr val="accent1"/>
                </a:solidFill>
              </a:rPr>
              <a:t>Nonadherers</a:t>
            </a:r>
            <a:r>
              <a:rPr lang="en-US" sz="3600" b="1" dirty="0">
                <a:solidFill>
                  <a:schemeClr val="accent1"/>
                </a:solidFill>
              </a:rPr>
              <a:t>, </a:t>
            </a:r>
            <a:r>
              <a:rPr lang="en-US" sz="3600" b="1" dirty="0" smtClean="0">
                <a:solidFill>
                  <a:schemeClr val="accent1"/>
                </a:solidFill>
              </a:rPr>
              <a:t>and Dropouts</a:t>
            </a:r>
            <a:endParaRPr lang="en-US" sz="3600" dirty="0"/>
          </a:p>
        </p:txBody>
      </p:sp>
      <p:sp>
        <p:nvSpPr>
          <p:cNvPr id="4" name="Content Placeholder 3"/>
          <p:cNvSpPr>
            <a:spLocks noGrp="1"/>
          </p:cNvSpPr>
          <p:nvPr>
            <p:ph idx="1"/>
          </p:nvPr>
        </p:nvSpPr>
        <p:spPr/>
        <p:txBody>
          <a:bodyPr/>
          <a:lstStyle/>
          <a:p>
            <a:pPr marL="0" indent="0" fontAlgn="auto">
              <a:spcBef>
                <a:spcPts val="0"/>
              </a:spcBef>
              <a:spcAft>
                <a:spcPts val="1200"/>
              </a:spcAft>
              <a:buNone/>
              <a:defRPr/>
            </a:pPr>
            <a:r>
              <a:rPr lang="en-US" dirty="0"/>
              <a:t>Sample surveys suffer from nonresponse due to failure to contact some people selected for the sample and the refusal of others to participate</a:t>
            </a:r>
            <a:r>
              <a:rPr lang="en-US" dirty="0" smtClean="0"/>
              <a:t>.</a:t>
            </a:r>
            <a:endParaRPr lang="en-US" dirty="0"/>
          </a:p>
          <a:p>
            <a:pPr marL="0" indent="0" fontAlgn="auto">
              <a:spcBef>
                <a:spcPts val="0"/>
              </a:spcBef>
              <a:spcAft>
                <a:spcPts val="1200"/>
              </a:spcAft>
              <a:buNone/>
              <a:defRPr/>
            </a:pPr>
            <a:r>
              <a:rPr lang="en-US" dirty="0"/>
              <a:t>Experiments with human subjects suffer from similar problems. </a:t>
            </a:r>
            <a:r>
              <a:rPr lang="en-US" dirty="0" err="1"/>
              <a:t>Nonadherers</a:t>
            </a:r>
            <a:r>
              <a:rPr lang="en-US" dirty="0"/>
              <a:t> also impact the interpretation of results by not following the specified protocol or by dropping out of the experiment</a:t>
            </a:r>
            <a:r>
              <a:rPr lang="en-US" dirty="0" smtClean="0"/>
              <a:t>.</a:t>
            </a:r>
            <a:endParaRPr lang="en-US" dirty="0"/>
          </a:p>
        </p:txBody>
      </p:sp>
    </p:spTree>
    <p:extLst>
      <p:ext uri="{BB962C8B-B14F-4D97-AF65-F5344CB8AC3E}">
        <p14:creationId xmlns:p14="http://schemas.microsoft.com/office/powerpoint/2010/main" val="241044328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a:solidFill>
                  <a:schemeClr val="accent1"/>
                </a:solidFill>
              </a:rPr>
              <a:t>Example: Minorities in </a:t>
            </a:r>
            <a:r>
              <a:rPr lang="en-US" sz="3600" b="1" dirty="0" smtClean="0">
                <a:solidFill>
                  <a:schemeClr val="accent1"/>
                </a:solidFill>
              </a:rPr>
              <a:t>Clinical Trials</a:t>
            </a:r>
            <a:endParaRPr lang="en-US" sz="3600" dirty="0"/>
          </a:p>
        </p:txBody>
      </p:sp>
      <p:sp>
        <p:nvSpPr>
          <p:cNvPr id="4" name="Content Placeholder 3"/>
          <p:cNvSpPr>
            <a:spLocks noGrp="1"/>
          </p:cNvSpPr>
          <p:nvPr>
            <p:ph idx="1"/>
          </p:nvPr>
        </p:nvSpPr>
        <p:spPr/>
        <p:txBody>
          <a:bodyPr/>
          <a:lstStyle/>
          <a:p>
            <a:pPr marL="0" indent="0" fontAlgn="auto">
              <a:spcBef>
                <a:spcPts val="0"/>
              </a:spcBef>
              <a:spcAft>
                <a:spcPts val="1200"/>
              </a:spcAft>
              <a:buNone/>
              <a:defRPr/>
            </a:pPr>
            <a:r>
              <a:rPr lang="en-US" sz="2400" dirty="0"/>
              <a:t>The law now requires representation of women and minorities, and data show that most clinical trials now have fair representation. Refusals remain a problem. Minorities, especially blacks, are more likely to refuse to participate</a:t>
            </a:r>
            <a:r>
              <a:rPr lang="en-US" sz="2400" dirty="0" smtClean="0"/>
              <a:t>.</a:t>
            </a:r>
            <a:endParaRPr lang="en-US" sz="2400" dirty="0"/>
          </a:p>
          <a:p>
            <a:pPr marL="0" indent="0" fontAlgn="auto">
              <a:spcBef>
                <a:spcPts val="0"/>
              </a:spcBef>
              <a:spcAft>
                <a:spcPts val="1200"/>
              </a:spcAft>
              <a:buNone/>
              <a:defRPr/>
            </a:pPr>
            <a:r>
              <a:rPr lang="en-US" sz="2400" dirty="0"/>
              <a:t>“A major impediment for lack of participation is a lack of trust in the medical establishment</a:t>
            </a:r>
            <a:r>
              <a:rPr lang="en-US" sz="2400" dirty="0" smtClean="0"/>
              <a:t>.”</a:t>
            </a:r>
            <a:endParaRPr lang="en-US" sz="2400" dirty="0"/>
          </a:p>
          <a:p>
            <a:pPr marL="0" indent="0" fontAlgn="auto">
              <a:spcBef>
                <a:spcPts val="0"/>
              </a:spcBef>
              <a:spcAft>
                <a:spcPts val="1200"/>
              </a:spcAft>
              <a:buNone/>
              <a:defRPr/>
            </a:pPr>
            <a:r>
              <a:rPr lang="en-US" sz="2400" dirty="0"/>
              <a:t>Some remedies are complete and clear information, insurance coverage, participation of black researchers, and cooperation with doctors and health organizations in black communities</a:t>
            </a:r>
            <a:r>
              <a:rPr lang="en-US" sz="2400" dirty="0" smtClean="0"/>
              <a:t>.</a:t>
            </a:r>
            <a:endParaRPr lang="en-US" sz="2400"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a:solidFill>
                  <a:schemeClr val="accent1"/>
                </a:solidFill>
              </a:rPr>
              <a:t>Example: Dropouts in a </a:t>
            </a:r>
            <a:r>
              <a:rPr lang="en-US" sz="3600" b="1" dirty="0" smtClean="0">
                <a:solidFill>
                  <a:schemeClr val="accent1"/>
                </a:solidFill>
              </a:rPr>
              <a:t>Medical Study (1 of 2)</a:t>
            </a:r>
            <a:endParaRPr lang="en-US" sz="3600" dirty="0"/>
          </a:p>
        </p:txBody>
      </p:sp>
      <p:sp>
        <p:nvSpPr>
          <p:cNvPr id="4" name="Content Placeholder 3"/>
          <p:cNvSpPr>
            <a:spLocks noGrp="1"/>
          </p:cNvSpPr>
          <p:nvPr>
            <p:ph idx="1"/>
          </p:nvPr>
        </p:nvSpPr>
        <p:spPr/>
        <p:txBody>
          <a:bodyPr/>
          <a:lstStyle/>
          <a:p>
            <a:pPr marL="0" indent="0" fontAlgn="auto">
              <a:spcBef>
                <a:spcPts val="624"/>
              </a:spcBef>
              <a:spcAft>
                <a:spcPts val="1200"/>
              </a:spcAft>
              <a:buNone/>
              <a:defRPr/>
            </a:pPr>
            <a:r>
              <a:rPr lang="en-US" dirty="0" err="1"/>
              <a:t>Orlistat</a:t>
            </a:r>
            <a:r>
              <a:rPr lang="en-US" dirty="0"/>
              <a:t> blocks absorption of fat from the foods we eat. The drug was compared with a placebo in a double-blind randomized trial with 1187 obese subjects</a:t>
            </a:r>
            <a:r>
              <a:rPr lang="en-US" dirty="0" smtClean="0"/>
              <a:t>.</a:t>
            </a:r>
            <a:endParaRPr lang="en-US" dirty="0"/>
          </a:p>
          <a:p>
            <a:pPr marL="0" indent="0" fontAlgn="auto">
              <a:spcBef>
                <a:spcPts val="624"/>
              </a:spcBef>
              <a:spcAft>
                <a:spcPts val="1200"/>
              </a:spcAft>
              <a:buNone/>
              <a:defRPr/>
            </a:pPr>
            <a:r>
              <a:rPr lang="en-US" dirty="0"/>
              <a:t>They were given a placebo for four weeks, and the subjects who wouldn’t take a pill regularly were dropped. This addressed the problem of </a:t>
            </a:r>
            <a:r>
              <a:rPr lang="en-US" dirty="0" err="1"/>
              <a:t>nonadherers</a:t>
            </a:r>
            <a:r>
              <a:rPr lang="en-US" dirty="0" smtClean="0"/>
              <a:t>.</a:t>
            </a:r>
            <a:endParaRPr lang="en-US" dirty="0"/>
          </a:p>
          <a:p>
            <a:pPr marL="0" indent="0" fontAlgn="auto">
              <a:spcBef>
                <a:spcPts val="624"/>
              </a:spcBef>
              <a:spcAft>
                <a:spcPts val="1200"/>
              </a:spcAft>
              <a:buNone/>
              <a:defRPr/>
            </a:pPr>
            <a:r>
              <a:rPr lang="en-US" dirty="0"/>
              <a:t>There were 892 subjects left. These subjects were randomly assigned to </a:t>
            </a:r>
            <a:r>
              <a:rPr lang="en-US" dirty="0" err="1"/>
              <a:t>orlistat</a:t>
            </a:r>
            <a:r>
              <a:rPr lang="en-US" dirty="0"/>
              <a:t> or a placebo, along with a weight-loss diet</a:t>
            </a:r>
            <a:r>
              <a:rPr lang="en-US" dirty="0" smtClean="0"/>
              <a:t>.</a:t>
            </a:r>
            <a:endParaRPr lang="en-US" dirty="0"/>
          </a:p>
        </p:txBody>
      </p:sp>
    </p:spTree>
    <p:extLst>
      <p:ext uri="{BB962C8B-B14F-4D97-AF65-F5344CB8AC3E}">
        <p14:creationId xmlns:p14="http://schemas.microsoft.com/office/powerpoint/2010/main" val="198570456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a:solidFill>
                  <a:schemeClr val="accent1"/>
                </a:solidFill>
              </a:rPr>
              <a:t>Example: Dropouts in a </a:t>
            </a:r>
            <a:r>
              <a:rPr lang="en-US" sz="3600" b="1" dirty="0" smtClean="0">
                <a:solidFill>
                  <a:schemeClr val="accent1"/>
                </a:solidFill>
              </a:rPr>
              <a:t>Medical Study (2 of 2)</a:t>
            </a:r>
            <a:endParaRPr lang="en-US" sz="3600" dirty="0"/>
          </a:p>
        </p:txBody>
      </p:sp>
      <p:sp>
        <p:nvSpPr>
          <p:cNvPr id="4" name="Content Placeholder 3"/>
          <p:cNvSpPr>
            <a:spLocks noGrp="1"/>
          </p:cNvSpPr>
          <p:nvPr>
            <p:ph idx="1"/>
          </p:nvPr>
        </p:nvSpPr>
        <p:spPr/>
        <p:txBody>
          <a:bodyPr/>
          <a:lstStyle/>
          <a:p>
            <a:pPr marL="0" indent="0" fontAlgn="auto">
              <a:spcBef>
                <a:spcPts val="624"/>
              </a:spcBef>
              <a:spcAft>
                <a:spcPts val="1200"/>
              </a:spcAft>
              <a:buNone/>
              <a:defRPr/>
            </a:pPr>
            <a:r>
              <a:rPr lang="en-US" sz="2400" dirty="0"/>
              <a:t>After a year devoted to losing weight, 576 subjects were still participating</a:t>
            </a:r>
            <a:r>
              <a:rPr lang="en-US" sz="2400" dirty="0" smtClean="0"/>
              <a:t>.</a:t>
            </a:r>
            <a:endParaRPr lang="en-US" sz="2400" dirty="0"/>
          </a:p>
          <a:p>
            <a:pPr marL="0" indent="0" fontAlgn="auto">
              <a:spcBef>
                <a:spcPts val="624"/>
              </a:spcBef>
              <a:spcAft>
                <a:spcPts val="1200"/>
              </a:spcAft>
              <a:buNone/>
              <a:defRPr/>
            </a:pPr>
            <a:r>
              <a:rPr lang="en-US" sz="2400" dirty="0"/>
              <a:t>On average, the </a:t>
            </a:r>
            <a:r>
              <a:rPr lang="en-US" sz="2400" dirty="0" err="1"/>
              <a:t>orlistat</a:t>
            </a:r>
            <a:r>
              <a:rPr lang="en-US" sz="2400" dirty="0"/>
              <a:t> group lost 3.15 kilograms (about 7 pounds) more than the placebo group</a:t>
            </a:r>
            <a:r>
              <a:rPr lang="en-US" sz="2400" dirty="0" smtClean="0"/>
              <a:t>.</a:t>
            </a:r>
            <a:endParaRPr lang="en-US" sz="2400" dirty="0"/>
          </a:p>
          <a:p>
            <a:pPr marL="0" indent="0" fontAlgn="auto">
              <a:spcBef>
                <a:spcPts val="624"/>
              </a:spcBef>
              <a:spcAft>
                <a:spcPts val="1200"/>
              </a:spcAft>
              <a:buNone/>
              <a:defRPr/>
            </a:pPr>
            <a:r>
              <a:rPr lang="en-US" sz="2400" dirty="0"/>
              <a:t>At the end of the second year, 403 subjects were left. That’s only 45% of the 892 who were randomized. </a:t>
            </a:r>
            <a:r>
              <a:rPr lang="en-US" sz="2400" dirty="0" err="1"/>
              <a:t>Orlistat</a:t>
            </a:r>
            <a:r>
              <a:rPr lang="en-US" sz="2400" dirty="0"/>
              <a:t> again beat the placebo, reducing the weight regained by an average of 2.25 kilograms (about 5 pounds</a:t>
            </a:r>
            <a:r>
              <a:rPr lang="en-US" sz="2400" dirty="0" smtClean="0"/>
              <a:t>).</a:t>
            </a:r>
            <a:endParaRPr lang="en-US" sz="2400" dirty="0"/>
          </a:p>
        </p:txBody>
      </p:sp>
    </p:spTree>
    <p:extLst>
      <p:ext uri="{BB962C8B-B14F-4D97-AF65-F5344CB8AC3E}">
        <p14:creationId xmlns:p14="http://schemas.microsoft.com/office/powerpoint/2010/main" val="12247170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a:solidFill>
                  <a:schemeClr val="accent1"/>
                </a:solidFill>
              </a:rPr>
              <a:t>Can </a:t>
            </a:r>
            <a:r>
              <a:rPr lang="en-US" sz="3600" b="1" dirty="0" smtClean="0">
                <a:solidFill>
                  <a:schemeClr val="accent1"/>
                </a:solidFill>
              </a:rPr>
              <a:t>We Generalize?</a:t>
            </a:r>
            <a:endParaRPr lang="en-US" sz="3600" dirty="0"/>
          </a:p>
        </p:txBody>
      </p:sp>
      <p:sp>
        <p:nvSpPr>
          <p:cNvPr id="4" name="Content Placeholder 3"/>
          <p:cNvSpPr>
            <a:spLocks noGrp="1"/>
          </p:cNvSpPr>
          <p:nvPr>
            <p:ph idx="1"/>
          </p:nvPr>
        </p:nvSpPr>
        <p:spPr/>
        <p:txBody>
          <a:bodyPr/>
          <a:lstStyle/>
          <a:p>
            <a:pPr marL="0" indent="0" fontAlgn="auto">
              <a:spcBef>
                <a:spcPts val="624"/>
              </a:spcBef>
              <a:spcAft>
                <a:spcPts val="1200"/>
              </a:spcAft>
              <a:buNone/>
              <a:defRPr/>
            </a:pPr>
            <a:r>
              <a:rPr lang="en-US" sz="2400" dirty="0"/>
              <a:t>A well-designed experiment tells us that changes in the explanatory variable cause changes in the response variable</a:t>
            </a:r>
            <a:r>
              <a:rPr lang="en-US" sz="2400" dirty="0" smtClean="0"/>
              <a:t>.</a:t>
            </a:r>
            <a:endParaRPr lang="en-US" sz="2400" dirty="0"/>
          </a:p>
          <a:p>
            <a:pPr marL="0" indent="0" fontAlgn="auto">
              <a:spcBef>
                <a:spcPts val="624"/>
              </a:spcBef>
              <a:spcAft>
                <a:spcPts val="1200"/>
              </a:spcAft>
              <a:buNone/>
              <a:defRPr/>
            </a:pPr>
            <a:r>
              <a:rPr lang="en-US" sz="2400" dirty="0"/>
              <a:t>Can we generalize our conclusions from our little group of subjects to a wider population? The first step is to be sure that our findings are statistically significant, that they are too strong to often occur just by chance</a:t>
            </a:r>
            <a:r>
              <a:rPr lang="en-US" sz="2400" dirty="0" smtClean="0"/>
              <a:t>.</a:t>
            </a:r>
            <a:endParaRPr lang="en-US" sz="2400" dirty="0"/>
          </a:p>
          <a:p>
            <a:pPr marL="0" indent="0" fontAlgn="auto">
              <a:spcBef>
                <a:spcPts val="624"/>
              </a:spcBef>
              <a:spcAft>
                <a:spcPts val="1200"/>
              </a:spcAft>
              <a:buNone/>
              <a:defRPr/>
            </a:pPr>
            <a:r>
              <a:rPr lang="en-US" sz="2400" dirty="0"/>
              <a:t>The serious threat is that the treatments, the subjects, or the environment of our experiment may not be realistic</a:t>
            </a:r>
            <a:r>
              <a:rPr lang="en-US" sz="2400" dirty="0" smtClean="0"/>
              <a:t>.</a:t>
            </a:r>
            <a:endParaRPr lang="en-US" sz="2400" dirty="0"/>
          </a:p>
        </p:txBody>
      </p:sp>
    </p:spTree>
    <p:extLst>
      <p:ext uri="{BB962C8B-B14F-4D97-AF65-F5344CB8AC3E}">
        <p14:creationId xmlns:p14="http://schemas.microsoft.com/office/powerpoint/2010/main" val="42419298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400" b="1" dirty="0">
                <a:solidFill>
                  <a:schemeClr val="accent1"/>
                </a:solidFill>
              </a:rPr>
              <a:t>Example: Studying </a:t>
            </a:r>
            <a:r>
              <a:rPr lang="en-US" sz="3400" b="1" dirty="0" smtClean="0">
                <a:solidFill>
                  <a:schemeClr val="accent1"/>
                </a:solidFill>
              </a:rPr>
              <a:t>Frustration </a:t>
            </a:r>
            <a:r>
              <a:rPr lang="en-US" sz="3400" b="1" dirty="0" smtClean="0">
                <a:solidFill>
                  <a:schemeClr val="accent1"/>
                </a:solidFill>
              </a:rPr>
              <a:t>(1 of 3)</a:t>
            </a:r>
            <a:endParaRPr lang="en-US" sz="3400" dirty="0"/>
          </a:p>
        </p:txBody>
      </p:sp>
      <p:sp>
        <p:nvSpPr>
          <p:cNvPr id="4" name="Content Placeholder 3"/>
          <p:cNvSpPr>
            <a:spLocks noGrp="1"/>
          </p:cNvSpPr>
          <p:nvPr>
            <p:ph idx="1"/>
          </p:nvPr>
        </p:nvSpPr>
        <p:spPr/>
        <p:txBody>
          <a:bodyPr/>
          <a:lstStyle/>
          <a:p>
            <a:pPr marL="0" indent="0" fontAlgn="auto">
              <a:spcBef>
                <a:spcPts val="0"/>
              </a:spcBef>
              <a:spcAft>
                <a:spcPts val="1200"/>
              </a:spcAft>
              <a:buNone/>
              <a:defRPr/>
            </a:pPr>
            <a:r>
              <a:rPr lang="en-US" dirty="0"/>
              <a:t>A psychologist wants to study the effects of failure and frustration on the relationships among members of a work team</a:t>
            </a:r>
            <a:r>
              <a:rPr lang="en-US" dirty="0" smtClean="0"/>
              <a:t>.</a:t>
            </a:r>
            <a:endParaRPr lang="en-US" dirty="0"/>
          </a:p>
          <a:p>
            <a:pPr marL="0" indent="0" fontAlgn="auto">
              <a:spcBef>
                <a:spcPts val="0"/>
              </a:spcBef>
              <a:spcAft>
                <a:spcPts val="1200"/>
              </a:spcAft>
              <a:buNone/>
              <a:defRPr/>
            </a:pPr>
            <a:r>
              <a:rPr lang="en-US" dirty="0"/>
              <a:t>She forms a team of students, brings them to the psychology laboratory, and has them play a game that requires teamwork</a:t>
            </a:r>
            <a:r>
              <a:rPr lang="en-US" dirty="0" smtClean="0"/>
              <a:t>.</a:t>
            </a:r>
            <a:endParaRPr lang="en-US" dirty="0"/>
          </a:p>
          <a:p>
            <a:pPr marL="0" indent="0" fontAlgn="auto">
              <a:spcBef>
                <a:spcPts val="0"/>
              </a:spcBef>
              <a:spcAft>
                <a:spcPts val="1200"/>
              </a:spcAft>
              <a:buNone/>
              <a:defRPr/>
            </a:pPr>
            <a:r>
              <a:rPr lang="en-US" dirty="0"/>
              <a:t>The game is rigged so that they lose </a:t>
            </a:r>
            <a:r>
              <a:rPr lang="en-US" dirty="0" smtClean="0"/>
              <a:t>regularly. The </a:t>
            </a:r>
            <a:r>
              <a:rPr lang="en-US" dirty="0"/>
              <a:t>psychologist observes the students through a one-way window and notes the changes in their behavior during an evening of game playing</a:t>
            </a:r>
            <a:r>
              <a:rPr lang="en-US" dirty="0" smtClean="0"/>
              <a:t>.</a:t>
            </a:r>
            <a:endParaRPr lang="en-US" dirty="0"/>
          </a:p>
        </p:txBody>
      </p:sp>
    </p:spTree>
    <p:extLst>
      <p:ext uri="{BB962C8B-B14F-4D97-AF65-F5344CB8AC3E}">
        <p14:creationId xmlns:p14="http://schemas.microsoft.com/office/powerpoint/2010/main" val="41197176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3600" b="1" dirty="0">
                <a:solidFill>
                  <a:schemeClr val="accent1"/>
                </a:solidFill>
              </a:rPr>
              <a:t>Case </a:t>
            </a:r>
            <a:r>
              <a:rPr lang="en-US" sz="3600" b="1" dirty="0" smtClean="0">
                <a:solidFill>
                  <a:schemeClr val="accent1"/>
                </a:solidFill>
              </a:rPr>
              <a:t>Study: Experiments </a:t>
            </a:r>
            <a:r>
              <a:rPr lang="en-US" sz="3600" b="1" dirty="0">
                <a:solidFill>
                  <a:schemeClr val="accent1"/>
                </a:solidFill>
              </a:rPr>
              <a:t>in the Real World </a:t>
            </a:r>
            <a:r>
              <a:rPr lang="en-US" sz="3600" b="1" dirty="0" smtClean="0">
                <a:solidFill>
                  <a:schemeClr val="accent1"/>
                </a:solidFill>
              </a:rPr>
              <a:t>(1 of 4)</a:t>
            </a:r>
            <a:endParaRPr lang="en-US" sz="3600" dirty="0"/>
          </a:p>
        </p:txBody>
      </p:sp>
      <p:sp>
        <p:nvSpPr>
          <p:cNvPr id="2" name="Content Placeholder 1"/>
          <p:cNvSpPr>
            <a:spLocks noGrp="1"/>
          </p:cNvSpPr>
          <p:nvPr>
            <p:ph sz="quarter" idx="13"/>
          </p:nvPr>
        </p:nvSpPr>
        <p:spPr>
          <a:xfrm>
            <a:off x="533400" y="1676400"/>
            <a:ext cx="4724400" cy="4495800"/>
          </a:xfrm>
        </p:spPr>
        <p:txBody>
          <a:bodyPr/>
          <a:lstStyle/>
          <a:p>
            <a:pPr>
              <a:spcBef>
                <a:spcPts val="624"/>
              </a:spcBef>
              <a:spcAft>
                <a:spcPts val="1500"/>
              </a:spcAft>
            </a:pPr>
            <a:r>
              <a:rPr lang="en-US" dirty="0"/>
              <a:t>Is caffeine dependence real</a:t>
            </a:r>
            <a:r>
              <a:rPr lang="en-US" dirty="0" smtClean="0"/>
              <a:t>?</a:t>
            </a:r>
            <a:endParaRPr lang="en-US" dirty="0"/>
          </a:p>
          <a:p>
            <a:r>
              <a:rPr lang="en-US" dirty="0"/>
              <a:t>Researchers at Johns Hopkins Univ. School of Medicine studied whether some people develop a serious addiction called caffeine dependence syndrome</a:t>
            </a:r>
            <a:r>
              <a:rPr lang="en-US" dirty="0" smtClean="0"/>
              <a:t>.</a:t>
            </a:r>
            <a:endParaRPr lang="en-US" dirty="0"/>
          </a:p>
        </p:txBody>
      </p:sp>
      <p:pic>
        <p:nvPicPr>
          <p:cNvPr id="9" name="Picture 2" descr="Photograph of a 2-story Starbucks coffeehouse"/>
          <p:cNvPicPr>
            <a:picLocks noGrp="1" noChangeAspect="1" noChangeArrowheads="1"/>
          </p:cNvPicPr>
          <p:nvPr>
            <p:ph type="pic" sz="quarter" idx="14"/>
          </p:nvPr>
        </p:nvPicPr>
        <p:blipFill>
          <a:blip r:embed="rId3" cstate="print">
            <a:extLst>
              <a:ext uri="{28A0092B-C50C-407E-A947-70E740481C1C}">
                <a14:useLocalDpi xmlns:a14="http://schemas.microsoft.com/office/drawing/2010/main" val="0"/>
              </a:ext>
            </a:extLst>
          </a:blip>
          <a:stretch>
            <a:fillRect/>
          </a:stretch>
        </p:blipFill>
        <p:spPr bwMode="auto">
          <a:xfrm>
            <a:off x="5580572" y="1707309"/>
            <a:ext cx="2787491" cy="4597217"/>
          </a:xfrm>
          <a:prstGeom prst="rect">
            <a:avLst/>
          </a:prstGeom>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400" b="1" dirty="0">
                <a:solidFill>
                  <a:schemeClr val="accent1"/>
                </a:solidFill>
              </a:rPr>
              <a:t>Example: Studying </a:t>
            </a:r>
            <a:r>
              <a:rPr lang="en-US" sz="3400" b="1" dirty="0" smtClean="0">
                <a:solidFill>
                  <a:schemeClr val="accent1"/>
                </a:solidFill>
              </a:rPr>
              <a:t>Frustration </a:t>
            </a:r>
            <a:r>
              <a:rPr lang="en-US" sz="3400" b="1" dirty="0" smtClean="0">
                <a:solidFill>
                  <a:schemeClr val="accent1"/>
                </a:solidFill>
              </a:rPr>
              <a:t>(2 of 3)</a:t>
            </a:r>
            <a:endParaRPr lang="en-US" sz="3400" dirty="0"/>
          </a:p>
        </p:txBody>
      </p:sp>
      <p:sp>
        <p:nvSpPr>
          <p:cNvPr id="4" name="Content Placeholder 3"/>
          <p:cNvSpPr>
            <a:spLocks noGrp="1"/>
          </p:cNvSpPr>
          <p:nvPr>
            <p:ph idx="1"/>
          </p:nvPr>
        </p:nvSpPr>
        <p:spPr/>
        <p:txBody>
          <a:bodyPr/>
          <a:lstStyle/>
          <a:p>
            <a:pPr marL="0" indent="0" fontAlgn="auto">
              <a:spcBef>
                <a:spcPts val="624"/>
              </a:spcBef>
              <a:spcAft>
                <a:spcPts val="1200"/>
              </a:spcAft>
              <a:buNone/>
              <a:defRPr/>
            </a:pPr>
            <a:r>
              <a:rPr lang="en-US" dirty="0"/>
              <a:t>Playing a game in a laboratory for small stakes, knowing that the session will soon be over, is a long way from working for months developing a new product that never works right and is finally abandoned by your company</a:t>
            </a:r>
            <a:r>
              <a:rPr lang="en-US" dirty="0" smtClean="0"/>
              <a:t>.</a:t>
            </a:r>
            <a:endParaRPr lang="en-US" dirty="0"/>
          </a:p>
          <a:p>
            <a:pPr marL="0" indent="0" fontAlgn="auto">
              <a:spcBef>
                <a:spcPts val="624"/>
              </a:spcBef>
              <a:spcAft>
                <a:spcPts val="1200"/>
              </a:spcAft>
              <a:buNone/>
              <a:defRPr/>
            </a:pPr>
            <a:r>
              <a:rPr lang="en-US" dirty="0"/>
              <a:t>Does the behavior of the students in the lab tell us much about the behavior of the team whose product failed</a:t>
            </a:r>
            <a:r>
              <a:rPr lang="en-US" dirty="0" smtClean="0"/>
              <a:t>?</a:t>
            </a:r>
            <a:endParaRPr lang="en-US" dirty="0"/>
          </a:p>
        </p:txBody>
      </p:sp>
    </p:spTree>
    <p:extLst>
      <p:ext uri="{BB962C8B-B14F-4D97-AF65-F5344CB8AC3E}">
        <p14:creationId xmlns:p14="http://schemas.microsoft.com/office/powerpoint/2010/main" val="32452724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400" b="1" dirty="0">
                <a:solidFill>
                  <a:schemeClr val="accent1"/>
                </a:solidFill>
              </a:rPr>
              <a:t>Example: Studying </a:t>
            </a:r>
            <a:r>
              <a:rPr lang="en-US" sz="3400" b="1" dirty="0" smtClean="0">
                <a:solidFill>
                  <a:schemeClr val="accent1"/>
                </a:solidFill>
              </a:rPr>
              <a:t>Frustration </a:t>
            </a:r>
            <a:r>
              <a:rPr lang="en-US" sz="3400" b="1" dirty="0" smtClean="0">
                <a:solidFill>
                  <a:schemeClr val="accent1"/>
                </a:solidFill>
              </a:rPr>
              <a:t>(3 of 3)</a:t>
            </a:r>
            <a:endParaRPr lang="en-US" sz="3400" dirty="0"/>
          </a:p>
        </p:txBody>
      </p:sp>
      <p:sp>
        <p:nvSpPr>
          <p:cNvPr id="4" name="Content Placeholder 3"/>
          <p:cNvSpPr>
            <a:spLocks noGrp="1"/>
          </p:cNvSpPr>
          <p:nvPr>
            <p:ph idx="1"/>
          </p:nvPr>
        </p:nvSpPr>
        <p:spPr/>
        <p:txBody>
          <a:bodyPr/>
          <a:lstStyle/>
          <a:p>
            <a:pPr marL="0" indent="0" fontAlgn="auto">
              <a:spcBef>
                <a:spcPts val="0"/>
              </a:spcBef>
              <a:spcAft>
                <a:spcPts val="0"/>
              </a:spcAft>
              <a:buNone/>
              <a:defRPr/>
            </a:pPr>
            <a:r>
              <a:rPr lang="en-US" dirty="0"/>
              <a:t>The subjects (students who know they are subjects in an experiment), the treatment (a rigged game), and the environment (the psychology lab) are all unrealistic if the psychologist’s goal is to reach conclusions about the effects of frustration on teamwork in the workplace</a:t>
            </a:r>
            <a:r>
              <a:rPr lang="en-US" dirty="0" smtClean="0"/>
              <a:t>.</a:t>
            </a:r>
            <a:endParaRPr lang="en-US" dirty="0"/>
          </a:p>
          <a:p>
            <a:pPr marL="0" indent="0" fontAlgn="auto">
              <a:spcBef>
                <a:spcPts val="0"/>
              </a:spcBef>
              <a:spcAft>
                <a:spcPts val="0"/>
              </a:spcAft>
              <a:buNone/>
              <a:defRPr/>
            </a:pPr>
            <a:r>
              <a:rPr lang="en-US" dirty="0"/>
              <a:t>Psychologists do their best to devise </a:t>
            </a:r>
            <a:r>
              <a:rPr lang="en-US" dirty="0" smtClean="0"/>
              <a:t>realistic experiments </a:t>
            </a:r>
            <a:r>
              <a:rPr lang="en-US" dirty="0"/>
              <a:t>for studying human behavior, but lack of realism limits the ability to generalize beyond the environment and subjects in their study, and hence the usefulness of some experiments in this area</a:t>
            </a:r>
            <a:r>
              <a:rPr lang="en-US" dirty="0" smtClean="0"/>
              <a:t>.</a:t>
            </a:r>
            <a:endParaRPr lang="en-US" dirty="0"/>
          </a:p>
        </p:txBody>
      </p:sp>
    </p:spTree>
    <p:extLst>
      <p:ext uri="{BB962C8B-B14F-4D97-AF65-F5344CB8AC3E}">
        <p14:creationId xmlns:p14="http://schemas.microsoft.com/office/powerpoint/2010/main" val="169440586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a:solidFill>
                  <a:schemeClr val="accent1"/>
                </a:solidFill>
              </a:rPr>
              <a:t>Experimental </a:t>
            </a:r>
            <a:r>
              <a:rPr lang="en-US" sz="3600" b="1" dirty="0" smtClean="0">
                <a:solidFill>
                  <a:schemeClr val="accent1"/>
                </a:solidFill>
              </a:rPr>
              <a:t>D</a:t>
            </a:r>
            <a:r>
              <a:rPr lang="en-US" sz="3600" b="1" dirty="0" smtClean="0">
                <a:solidFill>
                  <a:srgbClr val="8B0000"/>
                </a:solidFill>
              </a:rPr>
              <a:t>esign</a:t>
            </a:r>
            <a:r>
              <a:rPr lang="en-US" sz="3600" b="1" dirty="0" smtClean="0">
                <a:solidFill>
                  <a:schemeClr val="accent1"/>
                </a:solidFill>
              </a:rPr>
              <a:t> </a:t>
            </a:r>
            <a:r>
              <a:rPr lang="en-US" sz="3600" b="1" dirty="0">
                <a:solidFill>
                  <a:schemeClr val="accent1"/>
                </a:solidFill>
              </a:rPr>
              <a:t>in </a:t>
            </a:r>
            <a:r>
              <a:rPr lang="en-US" sz="3600" b="1" dirty="0" smtClean="0">
                <a:solidFill>
                  <a:schemeClr val="accent1"/>
                </a:solidFill>
              </a:rPr>
              <a:t>the Real </a:t>
            </a:r>
            <a:r>
              <a:rPr lang="en-US" sz="3600" b="1" dirty="0">
                <a:solidFill>
                  <a:schemeClr val="accent1"/>
                </a:solidFill>
              </a:rPr>
              <a:t>W</a:t>
            </a:r>
            <a:r>
              <a:rPr lang="en-US" sz="3600" b="1" dirty="0" smtClean="0">
                <a:solidFill>
                  <a:schemeClr val="accent1"/>
                </a:solidFill>
              </a:rPr>
              <a:t>orld</a:t>
            </a:r>
            <a:endParaRPr lang="en-US" sz="3600" dirty="0"/>
          </a:p>
        </p:txBody>
      </p:sp>
      <p:sp>
        <p:nvSpPr>
          <p:cNvPr id="4" name="Content Placeholder 3"/>
          <p:cNvSpPr>
            <a:spLocks noGrp="1"/>
          </p:cNvSpPr>
          <p:nvPr>
            <p:ph idx="1"/>
          </p:nvPr>
        </p:nvSpPr>
        <p:spPr/>
        <p:txBody>
          <a:bodyPr/>
          <a:lstStyle/>
          <a:p>
            <a:pPr marL="0" indent="0" fontAlgn="auto">
              <a:spcBef>
                <a:spcPts val="0"/>
              </a:spcBef>
              <a:spcAft>
                <a:spcPts val="1200"/>
              </a:spcAft>
              <a:buNone/>
              <a:defRPr/>
            </a:pPr>
            <a:r>
              <a:rPr lang="en-US" dirty="0"/>
              <a:t>In a </a:t>
            </a:r>
            <a:r>
              <a:rPr lang="en-US" b="1" dirty="0"/>
              <a:t>completely randomized experimental design</a:t>
            </a:r>
            <a:r>
              <a:rPr lang="en-US" dirty="0"/>
              <a:t>, all the experimental subjects are allocated at random among all the treatments</a:t>
            </a:r>
            <a:r>
              <a:rPr lang="en-US" dirty="0" smtClean="0"/>
              <a:t>.</a:t>
            </a:r>
            <a:endParaRPr lang="en-US" dirty="0"/>
          </a:p>
          <a:p>
            <a:pPr marL="0" indent="0" fontAlgn="auto">
              <a:spcBef>
                <a:spcPts val="0"/>
              </a:spcBef>
              <a:spcAft>
                <a:spcPts val="0"/>
              </a:spcAft>
              <a:buNone/>
              <a:defRPr/>
            </a:pPr>
            <a:r>
              <a:rPr lang="en-US" dirty="0"/>
              <a:t>A completely randomized design can have any number of explanatory variables</a:t>
            </a:r>
            <a:r>
              <a:rPr lang="en-US" dirty="0" smtClean="0"/>
              <a:t>.</a:t>
            </a:r>
            <a:endParaRPr lang="en-US" dirty="0"/>
          </a:p>
        </p:txBody>
      </p:sp>
    </p:spTree>
    <p:extLst>
      <p:ext uri="{BB962C8B-B14F-4D97-AF65-F5344CB8AC3E}">
        <p14:creationId xmlns:p14="http://schemas.microsoft.com/office/powerpoint/2010/main" val="209016121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a:solidFill>
                  <a:schemeClr val="accent1"/>
                </a:solidFill>
              </a:rPr>
              <a:t>Example: Can </a:t>
            </a:r>
            <a:r>
              <a:rPr lang="en-US" sz="3600" b="1" dirty="0" smtClean="0">
                <a:solidFill>
                  <a:schemeClr val="accent1"/>
                </a:solidFill>
              </a:rPr>
              <a:t>Low-fat Food Labels Lead </a:t>
            </a:r>
            <a:r>
              <a:rPr lang="en-US" sz="3600" b="1" dirty="0">
                <a:solidFill>
                  <a:schemeClr val="accent1"/>
                </a:solidFill>
              </a:rPr>
              <a:t>to </a:t>
            </a:r>
            <a:r>
              <a:rPr lang="en-US" sz="3600" b="1" dirty="0" smtClean="0">
                <a:solidFill>
                  <a:schemeClr val="accent1"/>
                </a:solidFill>
              </a:rPr>
              <a:t>Obesity</a:t>
            </a:r>
            <a:r>
              <a:rPr lang="en-US" sz="3600" b="1" dirty="0">
                <a:solidFill>
                  <a:schemeClr val="accent1"/>
                </a:solidFill>
              </a:rPr>
              <a:t>? </a:t>
            </a:r>
            <a:r>
              <a:rPr lang="en-US" sz="3600" b="1" dirty="0" smtClean="0">
                <a:solidFill>
                  <a:schemeClr val="accent1"/>
                </a:solidFill>
              </a:rPr>
              <a:t>(1 of 4)</a:t>
            </a:r>
            <a:endParaRPr lang="en-US" sz="3600" dirty="0"/>
          </a:p>
        </p:txBody>
      </p:sp>
      <p:sp>
        <p:nvSpPr>
          <p:cNvPr id="4" name="Content Placeholder 3"/>
          <p:cNvSpPr>
            <a:spLocks noGrp="1"/>
          </p:cNvSpPr>
          <p:nvPr>
            <p:ph idx="1"/>
          </p:nvPr>
        </p:nvSpPr>
        <p:spPr/>
        <p:txBody>
          <a:bodyPr/>
          <a:lstStyle/>
          <a:p>
            <a:pPr marL="0" indent="0" fontAlgn="auto">
              <a:spcBef>
                <a:spcPts val="624"/>
              </a:spcBef>
              <a:spcAft>
                <a:spcPts val="1200"/>
              </a:spcAft>
              <a:buNone/>
              <a:defRPr/>
            </a:pPr>
            <a:r>
              <a:rPr lang="en-US" dirty="0"/>
              <a:t>What are the effects of low-fat food labels on food consumption? Do people eat more of a snack food when the food is labeled as low-fat? The answer may depend both on whether the snack food is labeled low-fat and whether the label includes serving-size information</a:t>
            </a:r>
            <a:r>
              <a:rPr lang="en-US" dirty="0" smtClean="0"/>
              <a:t>.</a:t>
            </a:r>
            <a:endParaRPr lang="en-US" dirty="0"/>
          </a:p>
          <a:p>
            <a:pPr marL="0" indent="0" fontAlgn="auto">
              <a:spcBef>
                <a:spcPts val="624"/>
              </a:spcBef>
              <a:spcAft>
                <a:spcPts val="1200"/>
              </a:spcAft>
              <a:buNone/>
              <a:defRPr/>
            </a:pPr>
            <a:r>
              <a:rPr lang="en-US" dirty="0"/>
              <a:t>An experiment investigated this question using university staff, graduate students, and undergraduate students at a large university as subjects</a:t>
            </a:r>
            <a:r>
              <a:rPr lang="en-US" dirty="0" smtClean="0"/>
              <a:t>.</a:t>
            </a:r>
            <a:endParaRPr lang="en-US" dirty="0"/>
          </a:p>
        </p:txBody>
      </p:sp>
    </p:spTree>
    <p:extLst>
      <p:ext uri="{BB962C8B-B14F-4D97-AF65-F5344CB8AC3E}">
        <p14:creationId xmlns:p14="http://schemas.microsoft.com/office/powerpoint/2010/main" val="326153292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a:solidFill>
                  <a:schemeClr val="accent1"/>
                </a:solidFill>
              </a:rPr>
              <a:t>Example: Can </a:t>
            </a:r>
            <a:r>
              <a:rPr lang="en-US" sz="3600" b="1" dirty="0" smtClean="0">
                <a:solidFill>
                  <a:schemeClr val="accent1"/>
                </a:solidFill>
              </a:rPr>
              <a:t>Low-fat Food Labels </a:t>
            </a:r>
            <a:r>
              <a:rPr lang="en-US" sz="3600" b="1" dirty="0">
                <a:solidFill>
                  <a:schemeClr val="accent1"/>
                </a:solidFill>
              </a:rPr>
              <a:t>L</a:t>
            </a:r>
            <a:r>
              <a:rPr lang="en-US" sz="3600" b="1" dirty="0" smtClean="0">
                <a:solidFill>
                  <a:schemeClr val="accent1"/>
                </a:solidFill>
              </a:rPr>
              <a:t>ead </a:t>
            </a:r>
            <a:r>
              <a:rPr lang="en-US" sz="3600" b="1" dirty="0">
                <a:solidFill>
                  <a:schemeClr val="accent1"/>
                </a:solidFill>
              </a:rPr>
              <a:t>to </a:t>
            </a:r>
            <a:r>
              <a:rPr lang="en-US" sz="3600" b="1" dirty="0" smtClean="0">
                <a:solidFill>
                  <a:schemeClr val="accent1"/>
                </a:solidFill>
              </a:rPr>
              <a:t>Obesity</a:t>
            </a:r>
            <a:r>
              <a:rPr lang="en-US" sz="3600" b="1" dirty="0">
                <a:solidFill>
                  <a:schemeClr val="accent1"/>
                </a:solidFill>
              </a:rPr>
              <a:t>? </a:t>
            </a:r>
            <a:r>
              <a:rPr lang="en-US" sz="3600" b="1" dirty="0" smtClean="0">
                <a:solidFill>
                  <a:schemeClr val="accent1"/>
                </a:solidFill>
              </a:rPr>
              <a:t>(2 of 4)</a:t>
            </a:r>
            <a:endParaRPr lang="en-US" sz="3600" dirty="0"/>
          </a:p>
        </p:txBody>
      </p:sp>
      <p:sp>
        <p:nvSpPr>
          <p:cNvPr id="4" name="Content Placeholder 3"/>
          <p:cNvSpPr>
            <a:spLocks noGrp="1"/>
          </p:cNvSpPr>
          <p:nvPr>
            <p:ph idx="1"/>
          </p:nvPr>
        </p:nvSpPr>
        <p:spPr/>
        <p:txBody>
          <a:bodyPr/>
          <a:lstStyle/>
          <a:p>
            <a:pPr marL="0" indent="0" fontAlgn="auto">
              <a:spcBef>
                <a:spcPts val="0"/>
              </a:spcBef>
              <a:spcAft>
                <a:spcPts val="1200"/>
              </a:spcAft>
              <a:buNone/>
              <a:defRPr/>
            </a:pPr>
            <a:r>
              <a:rPr lang="en-US" sz="2400" dirty="0"/>
              <a:t>Over 10 late-afternoon sessions, all subjects viewed episodes of a 60-minute, made-for-television program in a theater on campus and were asked to rate the episodes</a:t>
            </a:r>
            <a:r>
              <a:rPr lang="en-US" sz="2400" dirty="0" smtClean="0"/>
              <a:t>.</a:t>
            </a:r>
            <a:endParaRPr lang="en-US" sz="2400" dirty="0"/>
          </a:p>
          <a:p>
            <a:pPr marL="0" indent="0" fontAlgn="auto">
              <a:spcBef>
                <a:spcPts val="0"/>
              </a:spcBef>
              <a:spcAft>
                <a:spcPts val="0"/>
              </a:spcAft>
              <a:buNone/>
              <a:defRPr/>
            </a:pPr>
            <a:r>
              <a:rPr lang="en-US" sz="2400" dirty="0"/>
              <a:t>They were also told that because it was late in the afternoon, they would be given a cold 24-ounce bottle of water and a bag of granola from a respected campus restaurant called The Spice </a:t>
            </a:r>
            <a:r>
              <a:rPr lang="en-US" sz="2400" dirty="0" smtClean="0"/>
              <a:t>Box. They </a:t>
            </a:r>
            <a:r>
              <a:rPr lang="en-US" sz="2400" dirty="0"/>
              <a:t>were told to enjoy as much or as little of it as they wanted</a:t>
            </a:r>
            <a:r>
              <a:rPr lang="en-US" sz="2400" dirty="0" smtClean="0"/>
              <a:t>.</a:t>
            </a:r>
            <a:endParaRPr lang="en-US" sz="2400" dirty="0"/>
          </a:p>
        </p:txBody>
      </p:sp>
    </p:spTree>
    <p:extLst>
      <p:ext uri="{BB962C8B-B14F-4D97-AF65-F5344CB8AC3E}">
        <p14:creationId xmlns:p14="http://schemas.microsoft.com/office/powerpoint/2010/main" val="13101995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a:solidFill>
                  <a:schemeClr val="accent1"/>
                </a:solidFill>
              </a:rPr>
              <a:t>Example: Can </a:t>
            </a:r>
            <a:r>
              <a:rPr lang="en-US" sz="3600" b="1" dirty="0" smtClean="0">
                <a:solidFill>
                  <a:schemeClr val="accent1"/>
                </a:solidFill>
              </a:rPr>
              <a:t>Low-fat </a:t>
            </a:r>
            <a:r>
              <a:rPr lang="en-US" sz="3600" b="1" dirty="0">
                <a:solidFill>
                  <a:schemeClr val="accent1"/>
                </a:solidFill>
              </a:rPr>
              <a:t>F</a:t>
            </a:r>
            <a:r>
              <a:rPr lang="en-US" sz="3600" b="1" dirty="0" smtClean="0">
                <a:solidFill>
                  <a:schemeClr val="accent1"/>
                </a:solidFill>
              </a:rPr>
              <a:t>ood Labels </a:t>
            </a:r>
            <a:r>
              <a:rPr lang="en-US" sz="3600" b="1" dirty="0">
                <a:solidFill>
                  <a:schemeClr val="accent1"/>
                </a:solidFill>
              </a:rPr>
              <a:t>L</a:t>
            </a:r>
            <a:r>
              <a:rPr lang="en-US" sz="3600" b="1" dirty="0" smtClean="0">
                <a:solidFill>
                  <a:schemeClr val="accent1"/>
                </a:solidFill>
              </a:rPr>
              <a:t>ead </a:t>
            </a:r>
            <a:r>
              <a:rPr lang="en-US" sz="3600" b="1" dirty="0">
                <a:solidFill>
                  <a:schemeClr val="accent1"/>
                </a:solidFill>
              </a:rPr>
              <a:t>to </a:t>
            </a:r>
            <a:r>
              <a:rPr lang="en-US" sz="3600" b="1" dirty="0" smtClean="0">
                <a:solidFill>
                  <a:schemeClr val="accent1"/>
                </a:solidFill>
              </a:rPr>
              <a:t>Obesity</a:t>
            </a:r>
            <a:r>
              <a:rPr lang="en-US" sz="3600" b="1" dirty="0">
                <a:solidFill>
                  <a:schemeClr val="accent1"/>
                </a:solidFill>
              </a:rPr>
              <a:t>? </a:t>
            </a:r>
            <a:r>
              <a:rPr lang="en-US" sz="3600" b="1" dirty="0" smtClean="0">
                <a:solidFill>
                  <a:schemeClr val="accent1"/>
                </a:solidFill>
              </a:rPr>
              <a:t>(3 of 4)</a:t>
            </a:r>
            <a:endParaRPr lang="en-US" sz="3600" dirty="0"/>
          </a:p>
        </p:txBody>
      </p:sp>
      <p:sp>
        <p:nvSpPr>
          <p:cNvPr id="4" name="Content Placeholder 3"/>
          <p:cNvSpPr>
            <a:spLocks noGrp="1"/>
          </p:cNvSpPr>
          <p:nvPr>
            <p:ph idx="1"/>
          </p:nvPr>
        </p:nvSpPr>
        <p:spPr>
          <a:xfrm>
            <a:off x="457200" y="1600200"/>
            <a:ext cx="8458200" cy="4648200"/>
          </a:xfrm>
        </p:spPr>
        <p:txBody>
          <a:bodyPr/>
          <a:lstStyle/>
          <a:p>
            <a:pPr fontAlgn="auto">
              <a:spcBef>
                <a:spcPts val="0"/>
              </a:spcBef>
              <a:spcAft>
                <a:spcPts val="600"/>
              </a:spcAft>
              <a:defRPr/>
            </a:pPr>
            <a:r>
              <a:rPr lang="en-US" sz="2200" dirty="0"/>
              <a:t>Each participant received 640 calories (160 grams) of granola in a clear plastic bag that was labeled with an attractive 3.25-×-4-inch color label</a:t>
            </a:r>
            <a:r>
              <a:rPr lang="en-US" sz="2200" dirty="0" smtClean="0"/>
              <a:t>.</a:t>
            </a:r>
            <a:endParaRPr lang="en-US" sz="2200" dirty="0"/>
          </a:p>
          <a:p>
            <a:pPr fontAlgn="auto">
              <a:spcBef>
                <a:spcPts val="0"/>
              </a:spcBef>
              <a:spcAft>
                <a:spcPts val="600"/>
              </a:spcAft>
              <a:defRPr/>
            </a:pPr>
            <a:r>
              <a:rPr lang="en-US" sz="2200" dirty="0"/>
              <a:t>Depending on the condition randomly assigned to </a:t>
            </a:r>
            <a:r>
              <a:rPr lang="en-US" sz="2200" dirty="0" smtClean="0"/>
              <a:t>the subjects</a:t>
            </a:r>
            <a:r>
              <a:rPr lang="en-US" sz="2200" dirty="0"/>
              <a:t>, the bags were labeled either “Regular </a:t>
            </a:r>
            <a:r>
              <a:rPr lang="en-US" sz="2200" dirty="0" smtClean="0"/>
              <a:t>Rocky Mountain </a:t>
            </a:r>
            <a:r>
              <a:rPr lang="en-US" sz="2200" dirty="0"/>
              <a:t>Granola” or “Low-Fat Rocky Mountain Granola</a:t>
            </a:r>
            <a:r>
              <a:rPr lang="en-US" sz="2200" dirty="0" smtClean="0"/>
              <a:t>.” Below </a:t>
            </a:r>
            <a:r>
              <a:rPr lang="en-US" sz="2200" dirty="0"/>
              <a:t>this, the label indicated “Contains 1 Serving” </a:t>
            </a:r>
            <a:r>
              <a:rPr lang="en-US" sz="2200" dirty="0" smtClean="0"/>
              <a:t>or “Contains </a:t>
            </a:r>
            <a:r>
              <a:rPr lang="en-US" sz="2200" dirty="0"/>
              <a:t>2 Servings,” or it provided no </a:t>
            </a:r>
            <a:r>
              <a:rPr lang="en-US" sz="2200" dirty="0" smtClean="0"/>
              <a:t>serving-size information.</a:t>
            </a:r>
            <a:endParaRPr lang="en-US" sz="2200" dirty="0"/>
          </a:p>
          <a:p>
            <a:pPr fontAlgn="auto">
              <a:spcBef>
                <a:spcPts val="0"/>
              </a:spcBef>
              <a:spcAft>
                <a:spcPts val="600"/>
              </a:spcAft>
              <a:defRPr/>
            </a:pPr>
            <a:r>
              <a:rPr lang="en-US" sz="2200" dirty="0"/>
              <a:t>As participants left the theater, they were asked how many serving sizes they believed their </a:t>
            </a:r>
            <a:r>
              <a:rPr lang="en-US" sz="2200" dirty="0" smtClean="0"/>
              <a:t>package contained</a:t>
            </a:r>
            <a:r>
              <a:rPr lang="en-US" sz="2200" dirty="0"/>
              <a:t>. Out of sight of the participants, </a:t>
            </a:r>
            <a:r>
              <a:rPr lang="en-US" sz="2200" dirty="0" smtClean="0"/>
              <a:t>the researchers </a:t>
            </a:r>
            <a:r>
              <a:rPr lang="en-US" sz="2200" dirty="0"/>
              <a:t>also weighed each granola bag</a:t>
            </a:r>
            <a:r>
              <a:rPr lang="en-US" sz="2200" dirty="0" smtClean="0"/>
              <a:t>.</a:t>
            </a:r>
            <a:endParaRPr lang="en-US" sz="2200" dirty="0"/>
          </a:p>
        </p:txBody>
      </p:sp>
    </p:spTree>
    <p:extLst>
      <p:ext uri="{BB962C8B-B14F-4D97-AF65-F5344CB8AC3E}">
        <p14:creationId xmlns:p14="http://schemas.microsoft.com/office/powerpoint/2010/main" val="10253349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a:solidFill>
                  <a:schemeClr val="accent1"/>
                </a:solidFill>
              </a:rPr>
              <a:t>Example: Can </a:t>
            </a:r>
            <a:r>
              <a:rPr lang="en-US" sz="3600" b="1" dirty="0" smtClean="0">
                <a:solidFill>
                  <a:schemeClr val="accent1"/>
                </a:solidFill>
              </a:rPr>
              <a:t>Low-fat Food Labels Lead </a:t>
            </a:r>
            <a:r>
              <a:rPr lang="en-US" sz="3600" b="1" dirty="0">
                <a:solidFill>
                  <a:schemeClr val="accent1"/>
                </a:solidFill>
              </a:rPr>
              <a:t>to </a:t>
            </a:r>
            <a:r>
              <a:rPr lang="en-US" sz="3600" b="1" dirty="0" smtClean="0">
                <a:solidFill>
                  <a:schemeClr val="accent1"/>
                </a:solidFill>
              </a:rPr>
              <a:t>Obesity</a:t>
            </a:r>
            <a:r>
              <a:rPr lang="en-US" sz="3600" b="1" dirty="0">
                <a:solidFill>
                  <a:schemeClr val="accent1"/>
                </a:solidFill>
              </a:rPr>
              <a:t>? </a:t>
            </a:r>
            <a:r>
              <a:rPr lang="en-US" sz="3600" b="1" dirty="0" smtClean="0">
                <a:solidFill>
                  <a:schemeClr val="accent1"/>
                </a:solidFill>
              </a:rPr>
              <a:t>(4 of 4)</a:t>
            </a:r>
            <a:endParaRPr lang="en-US" sz="3600" dirty="0"/>
          </a:p>
        </p:txBody>
      </p:sp>
      <p:sp>
        <p:nvSpPr>
          <p:cNvPr id="4" name="Content Placeholder 3"/>
          <p:cNvSpPr>
            <a:spLocks noGrp="1"/>
          </p:cNvSpPr>
          <p:nvPr>
            <p:ph idx="1"/>
          </p:nvPr>
        </p:nvSpPr>
        <p:spPr/>
        <p:txBody>
          <a:bodyPr/>
          <a:lstStyle/>
          <a:p>
            <a:pPr marL="0" indent="0" fontAlgn="auto">
              <a:spcBef>
                <a:spcPts val="624"/>
              </a:spcBef>
              <a:spcAft>
                <a:spcPts val="1200"/>
              </a:spcAft>
              <a:buNone/>
              <a:defRPr/>
            </a:pPr>
            <a:r>
              <a:rPr lang="en-US" dirty="0"/>
              <a:t>Participants’ statements about serving size and the actual weights of the granola bags are the response variables</a:t>
            </a:r>
            <a:r>
              <a:rPr lang="en-US" dirty="0" smtClean="0"/>
              <a:t>.</a:t>
            </a:r>
            <a:endParaRPr lang="en-US" dirty="0"/>
          </a:p>
          <a:p>
            <a:pPr marL="0" indent="0" fontAlgn="auto">
              <a:spcBef>
                <a:spcPts val="624"/>
              </a:spcBef>
              <a:spcAft>
                <a:spcPts val="1200"/>
              </a:spcAft>
              <a:buNone/>
              <a:defRPr/>
            </a:pPr>
            <a:r>
              <a:rPr lang="en-US" dirty="0"/>
              <a:t>This experiment has two explanatory variables: fat content, with 2 levels, and serving size, with 3 levels</a:t>
            </a:r>
            <a:r>
              <a:rPr lang="en-US" dirty="0" smtClean="0"/>
              <a:t>.</a:t>
            </a:r>
            <a:endParaRPr lang="en-US" dirty="0"/>
          </a:p>
          <a:p>
            <a:pPr marL="0" indent="0" fontAlgn="auto">
              <a:spcBef>
                <a:spcPts val="624"/>
              </a:spcBef>
              <a:spcAft>
                <a:spcPts val="1200"/>
              </a:spcAft>
              <a:buNone/>
              <a:defRPr/>
            </a:pPr>
            <a:r>
              <a:rPr lang="en-US" dirty="0"/>
              <a:t>The 6 combinations of 1 level of each variable form 6 treatments</a:t>
            </a:r>
            <a:r>
              <a:rPr lang="en-US" dirty="0" smtClean="0"/>
              <a:t>.</a:t>
            </a:r>
            <a:endParaRPr lang="en-US" dirty="0"/>
          </a:p>
        </p:txBody>
      </p:sp>
    </p:spTree>
    <p:extLst>
      <p:ext uri="{BB962C8B-B14F-4D97-AF65-F5344CB8AC3E}">
        <p14:creationId xmlns:p14="http://schemas.microsoft.com/office/powerpoint/2010/main" val="11199622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solidFill>
                  <a:schemeClr val="accent1"/>
                </a:solidFill>
              </a:rPr>
              <a:t>Matched </a:t>
            </a:r>
            <a:r>
              <a:rPr lang="en-US" sz="3200" b="1" dirty="0" smtClean="0">
                <a:solidFill>
                  <a:schemeClr val="accent1"/>
                </a:solidFill>
              </a:rPr>
              <a:t>Pairs </a:t>
            </a:r>
            <a:r>
              <a:rPr lang="en-US" sz="3200" b="1" dirty="0">
                <a:solidFill>
                  <a:schemeClr val="accent1"/>
                </a:solidFill>
              </a:rPr>
              <a:t>and </a:t>
            </a:r>
            <a:r>
              <a:rPr lang="en-US" sz="3200" b="1" dirty="0" smtClean="0">
                <a:solidFill>
                  <a:schemeClr val="accent1"/>
                </a:solidFill>
              </a:rPr>
              <a:t>Block Designs </a:t>
            </a:r>
            <a:r>
              <a:rPr lang="en-US" sz="3200" b="1" dirty="0" smtClean="0">
                <a:solidFill>
                  <a:schemeClr val="accent1"/>
                </a:solidFill>
              </a:rPr>
              <a:t>(1 of 6)</a:t>
            </a:r>
            <a:endParaRPr lang="en-US" sz="3200" dirty="0"/>
          </a:p>
        </p:txBody>
      </p:sp>
      <p:sp>
        <p:nvSpPr>
          <p:cNvPr id="4" name="Content Placeholder 3"/>
          <p:cNvSpPr>
            <a:spLocks noGrp="1"/>
          </p:cNvSpPr>
          <p:nvPr>
            <p:ph idx="1"/>
          </p:nvPr>
        </p:nvSpPr>
        <p:spPr/>
        <p:txBody>
          <a:bodyPr/>
          <a:lstStyle/>
          <a:p>
            <a:pPr marL="0" indent="0" fontAlgn="auto">
              <a:spcBef>
                <a:spcPts val="624"/>
              </a:spcBef>
              <a:spcAft>
                <a:spcPts val="1200"/>
              </a:spcAft>
              <a:buNone/>
              <a:defRPr/>
            </a:pPr>
            <a:r>
              <a:rPr lang="en-US" dirty="0"/>
              <a:t>Completely randomized designs are the simplest statistical designs for experiments</a:t>
            </a:r>
            <a:r>
              <a:rPr lang="en-US" dirty="0" smtClean="0"/>
              <a:t>.</a:t>
            </a:r>
            <a:endParaRPr lang="en-US" dirty="0"/>
          </a:p>
          <a:p>
            <a:pPr marL="0" indent="0" fontAlgn="auto">
              <a:spcBef>
                <a:spcPts val="624"/>
              </a:spcBef>
              <a:spcAft>
                <a:spcPts val="1200"/>
              </a:spcAft>
              <a:buNone/>
              <a:defRPr/>
            </a:pPr>
            <a:r>
              <a:rPr lang="en-US" dirty="0"/>
              <a:t>Completely randomized designs are often inferior to more elaborate statistical designs</a:t>
            </a:r>
            <a:r>
              <a:rPr lang="en-US" dirty="0" smtClean="0"/>
              <a:t>.</a:t>
            </a:r>
            <a:endParaRPr lang="en-US" dirty="0"/>
          </a:p>
          <a:p>
            <a:pPr marL="0" indent="0" fontAlgn="auto">
              <a:spcBef>
                <a:spcPts val="624"/>
              </a:spcBef>
              <a:spcAft>
                <a:spcPts val="1200"/>
              </a:spcAft>
              <a:buNone/>
              <a:defRPr/>
            </a:pPr>
            <a:r>
              <a:rPr lang="en-US" dirty="0"/>
              <a:t>Matching the subjects in various ways can produce more precise results than simple randomization</a:t>
            </a:r>
            <a:r>
              <a:rPr lang="en-US" dirty="0" smtClean="0"/>
              <a:t>.</a:t>
            </a:r>
            <a:endParaRPr 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solidFill>
                  <a:schemeClr val="accent1"/>
                </a:solidFill>
              </a:rPr>
              <a:t>Matched </a:t>
            </a:r>
            <a:r>
              <a:rPr lang="en-US" sz="3200" b="1" dirty="0" smtClean="0">
                <a:solidFill>
                  <a:schemeClr val="accent1"/>
                </a:solidFill>
              </a:rPr>
              <a:t>Pairs </a:t>
            </a:r>
            <a:r>
              <a:rPr lang="en-US" sz="3200" b="1" dirty="0">
                <a:solidFill>
                  <a:schemeClr val="accent1"/>
                </a:solidFill>
              </a:rPr>
              <a:t>and </a:t>
            </a:r>
            <a:r>
              <a:rPr lang="en-US" sz="3200" b="1" dirty="0" smtClean="0">
                <a:solidFill>
                  <a:schemeClr val="accent1"/>
                </a:solidFill>
              </a:rPr>
              <a:t>Block Designs </a:t>
            </a:r>
            <a:r>
              <a:rPr lang="en-US" sz="3200" b="1" dirty="0" smtClean="0">
                <a:solidFill>
                  <a:schemeClr val="accent1"/>
                </a:solidFill>
              </a:rPr>
              <a:t>(2 of 6)</a:t>
            </a:r>
            <a:endParaRPr lang="en-US" sz="3200" dirty="0"/>
          </a:p>
        </p:txBody>
      </p:sp>
      <p:sp>
        <p:nvSpPr>
          <p:cNvPr id="4" name="Content Placeholder 3"/>
          <p:cNvSpPr>
            <a:spLocks noGrp="1"/>
          </p:cNvSpPr>
          <p:nvPr>
            <p:ph idx="1"/>
          </p:nvPr>
        </p:nvSpPr>
        <p:spPr>
          <a:xfrm>
            <a:off x="457200" y="1600200"/>
            <a:ext cx="8382000" cy="4525963"/>
          </a:xfrm>
        </p:spPr>
        <p:txBody>
          <a:bodyPr/>
          <a:lstStyle/>
          <a:p>
            <a:pPr marL="0" indent="0" fontAlgn="auto">
              <a:spcBef>
                <a:spcPts val="624"/>
              </a:spcBef>
              <a:spcAft>
                <a:spcPts val="1200"/>
              </a:spcAft>
              <a:buNone/>
              <a:defRPr/>
            </a:pPr>
            <a:r>
              <a:rPr lang="en-US" dirty="0"/>
              <a:t>A common design that combines matching with randomization is the matched pairs design</a:t>
            </a:r>
            <a:r>
              <a:rPr lang="en-US" dirty="0" smtClean="0"/>
              <a:t>.</a:t>
            </a:r>
            <a:endParaRPr lang="en-US" dirty="0"/>
          </a:p>
          <a:p>
            <a:pPr marL="0" indent="0" fontAlgn="auto">
              <a:spcBef>
                <a:spcPts val="624"/>
              </a:spcBef>
              <a:spcAft>
                <a:spcPts val="1200"/>
              </a:spcAft>
              <a:buNone/>
              <a:defRPr/>
            </a:pPr>
            <a:r>
              <a:rPr lang="en-US" dirty="0"/>
              <a:t>A </a:t>
            </a:r>
            <a:r>
              <a:rPr lang="en-US" b="1" dirty="0"/>
              <a:t>matched pairs design</a:t>
            </a:r>
            <a:r>
              <a:rPr lang="en-US" dirty="0"/>
              <a:t> compares just two treatments. Choose pairs of subjects that are as closely matched as possible</a:t>
            </a:r>
            <a:r>
              <a:rPr lang="en-US" dirty="0" smtClean="0"/>
              <a:t>.</a:t>
            </a:r>
            <a:endParaRPr lang="en-US" dirty="0"/>
          </a:p>
          <a:p>
            <a:pPr marL="0" indent="0" fontAlgn="auto">
              <a:spcBef>
                <a:spcPts val="624"/>
              </a:spcBef>
              <a:spcAft>
                <a:spcPts val="1200"/>
              </a:spcAft>
              <a:buNone/>
              <a:defRPr/>
            </a:pPr>
            <a:r>
              <a:rPr lang="en-US" dirty="0"/>
              <a:t>Assign one of the treatments to each subject in a pair by tossing a coin or reading odd and even digits from Table A</a:t>
            </a:r>
            <a:r>
              <a:rPr lang="en-US" dirty="0" smtClean="0"/>
              <a:t>.</a:t>
            </a:r>
            <a:endParaRPr lang="en-US" dirty="0"/>
          </a:p>
        </p:txBody>
      </p:sp>
    </p:spTree>
    <p:extLst>
      <p:ext uri="{BB962C8B-B14F-4D97-AF65-F5344CB8AC3E}">
        <p14:creationId xmlns:p14="http://schemas.microsoft.com/office/powerpoint/2010/main" val="320136921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a:solidFill>
                  <a:schemeClr val="accent1"/>
                </a:solidFill>
              </a:rPr>
              <a:t>Example: Testing </a:t>
            </a:r>
            <a:r>
              <a:rPr lang="en-US" sz="3600" b="1" dirty="0" smtClean="0">
                <a:solidFill>
                  <a:schemeClr val="accent1"/>
                </a:solidFill>
              </a:rPr>
              <a:t>Insect Repellents (1 of 2)</a:t>
            </a:r>
            <a:endParaRPr lang="en-US" sz="3600" dirty="0"/>
          </a:p>
        </p:txBody>
      </p:sp>
      <p:sp>
        <p:nvSpPr>
          <p:cNvPr id="4" name="Content Placeholder 3"/>
          <p:cNvSpPr>
            <a:spLocks noGrp="1"/>
          </p:cNvSpPr>
          <p:nvPr>
            <p:ph idx="1"/>
          </p:nvPr>
        </p:nvSpPr>
        <p:spPr/>
        <p:txBody>
          <a:bodyPr/>
          <a:lstStyle/>
          <a:p>
            <a:pPr marL="0" indent="0" fontAlgn="auto">
              <a:spcBef>
                <a:spcPts val="624"/>
              </a:spcBef>
              <a:spcAft>
                <a:spcPts val="1200"/>
              </a:spcAft>
              <a:buNone/>
              <a:defRPr/>
            </a:pPr>
            <a:r>
              <a:rPr lang="en-US" sz="2400" i="1" dirty="0"/>
              <a:t>Consumers Reports </a:t>
            </a:r>
            <a:r>
              <a:rPr lang="en-US" sz="2400" dirty="0"/>
              <a:t>describes a method for comparing the effectiveness of two insect repellents. The active ingredient in one is 15% </a:t>
            </a:r>
            <a:r>
              <a:rPr lang="en-US" sz="2400" dirty="0" err="1"/>
              <a:t>Deet</a:t>
            </a:r>
            <a:r>
              <a:rPr lang="en-US" sz="2400" dirty="0"/>
              <a:t>. The active ingredient in the other is oil of lemon eucalyptus</a:t>
            </a:r>
            <a:r>
              <a:rPr lang="en-US" sz="2400" dirty="0" smtClean="0"/>
              <a:t>.</a:t>
            </a:r>
            <a:endParaRPr lang="en-US" sz="2400" dirty="0"/>
          </a:p>
          <a:p>
            <a:pPr marL="0" indent="0" fontAlgn="auto">
              <a:spcBef>
                <a:spcPts val="624"/>
              </a:spcBef>
              <a:spcAft>
                <a:spcPts val="1200"/>
              </a:spcAft>
              <a:buNone/>
              <a:defRPr/>
            </a:pPr>
            <a:r>
              <a:rPr lang="en-US" sz="2400" dirty="0"/>
              <a:t>For each volunteer, the left arm is sprayed with one of the repellents and the right arm with the other</a:t>
            </a:r>
            <a:r>
              <a:rPr lang="en-US" sz="2400" dirty="0" smtClean="0"/>
              <a:t>.</a:t>
            </a:r>
            <a:endParaRPr lang="en-US" sz="2400" dirty="0"/>
          </a:p>
          <a:p>
            <a:pPr marL="0" indent="0" fontAlgn="auto">
              <a:spcBef>
                <a:spcPts val="624"/>
              </a:spcBef>
              <a:spcAft>
                <a:spcPts val="1200"/>
              </a:spcAft>
              <a:buNone/>
              <a:defRPr/>
            </a:pPr>
            <a:r>
              <a:rPr lang="en-US" sz="2400" dirty="0"/>
              <a:t>This is a matched pairs design in which each subject compares two insect repellents</a:t>
            </a:r>
            <a:r>
              <a:rPr lang="en-US" sz="2400" dirty="0" smtClean="0"/>
              <a:t>.</a:t>
            </a:r>
            <a:endParaRPr lang="en-US" sz="2400" dirty="0"/>
          </a:p>
        </p:txBody>
      </p:sp>
    </p:spTree>
    <p:extLst>
      <p:ext uri="{BB962C8B-B14F-4D97-AF65-F5344CB8AC3E}">
        <p14:creationId xmlns:p14="http://schemas.microsoft.com/office/powerpoint/2010/main" val="176469593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a:solidFill>
                  <a:schemeClr val="accent1"/>
                </a:solidFill>
              </a:rPr>
              <a:t>Case </a:t>
            </a:r>
            <a:r>
              <a:rPr lang="en-US" sz="3600" b="1" dirty="0" smtClean="0">
                <a:solidFill>
                  <a:schemeClr val="accent1"/>
                </a:solidFill>
              </a:rPr>
              <a:t>Study: Experiments </a:t>
            </a:r>
            <a:r>
              <a:rPr lang="en-US" sz="3600" b="1" dirty="0">
                <a:solidFill>
                  <a:schemeClr val="accent1"/>
                </a:solidFill>
              </a:rPr>
              <a:t>in the Real World </a:t>
            </a:r>
            <a:r>
              <a:rPr lang="en-US" sz="3600" b="1" dirty="0" smtClean="0">
                <a:solidFill>
                  <a:schemeClr val="accent1"/>
                </a:solidFill>
              </a:rPr>
              <a:t>(2 of 4)</a:t>
            </a:r>
            <a:endParaRPr lang="en-US" sz="3600" dirty="0"/>
          </a:p>
        </p:txBody>
      </p:sp>
      <p:sp>
        <p:nvSpPr>
          <p:cNvPr id="3" name="Content Placeholder 2"/>
          <p:cNvSpPr>
            <a:spLocks noGrp="1"/>
          </p:cNvSpPr>
          <p:nvPr>
            <p:ph sz="quarter" idx="13"/>
          </p:nvPr>
        </p:nvSpPr>
        <p:spPr>
          <a:xfrm>
            <a:off x="533400" y="1600200"/>
            <a:ext cx="4953000" cy="4783882"/>
          </a:xfrm>
        </p:spPr>
        <p:txBody>
          <a:bodyPr/>
          <a:lstStyle/>
          <a:p>
            <a:pPr>
              <a:spcBef>
                <a:spcPts val="624"/>
              </a:spcBef>
              <a:spcAft>
                <a:spcPts val="1200"/>
              </a:spcAft>
            </a:pPr>
            <a:r>
              <a:rPr lang="en-US" dirty="0"/>
              <a:t>Eleven caffeine dependent volunteers took either their daily amount of caffeine or a fake (</a:t>
            </a:r>
            <a:r>
              <a:rPr lang="en-US" dirty="0" err="1"/>
              <a:t>nonactive</a:t>
            </a:r>
            <a:r>
              <a:rPr lang="en-US" dirty="0"/>
              <a:t> substance) for two days</a:t>
            </a:r>
            <a:r>
              <a:rPr lang="en-US" dirty="0" smtClean="0"/>
              <a:t>.</a:t>
            </a:r>
            <a:endParaRPr lang="en-US" dirty="0"/>
          </a:p>
          <a:p>
            <a:pPr>
              <a:spcBef>
                <a:spcPts val="624"/>
              </a:spcBef>
              <a:spcAft>
                <a:spcPts val="1200"/>
              </a:spcAft>
            </a:pPr>
            <a:r>
              <a:rPr lang="en-US" dirty="0"/>
              <a:t>Randomization was used to determine whether a subject took their daily caffeine or the fake substance</a:t>
            </a:r>
            <a:r>
              <a:rPr lang="en-US" dirty="0" smtClean="0"/>
              <a:t>.</a:t>
            </a:r>
            <a:endParaRPr lang="en-US" dirty="0"/>
          </a:p>
        </p:txBody>
      </p:sp>
      <p:pic>
        <p:nvPicPr>
          <p:cNvPr id="9" name="Picture 2" descr="Photograph of a 2-story Starbucks coffeehouse"/>
          <p:cNvPicPr>
            <a:picLocks noGrp="1" noChangeAspect="1" noChangeArrowheads="1"/>
          </p:cNvPicPr>
          <p:nvPr>
            <p:ph type="pic" sz="quarter" idx="14"/>
          </p:nvPr>
        </p:nvPicPr>
        <p:blipFill>
          <a:blip r:embed="rId3" cstate="print">
            <a:extLst>
              <a:ext uri="{28A0092B-C50C-407E-A947-70E740481C1C}">
                <a14:useLocalDpi xmlns:a14="http://schemas.microsoft.com/office/drawing/2010/main" val="0"/>
              </a:ext>
            </a:extLst>
          </a:blip>
          <a:stretch>
            <a:fillRect/>
          </a:stretch>
        </p:blipFill>
        <p:spPr bwMode="auto">
          <a:xfrm>
            <a:off x="5589832" y="1718106"/>
            <a:ext cx="2771489" cy="4570827"/>
          </a:xfrm>
          <a:prstGeom prst="rect">
            <a:avLst/>
          </a:prstGeom>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699229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a:solidFill>
                  <a:schemeClr val="accent1"/>
                </a:solidFill>
              </a:rPr>
              <a:t>Example: Testing </a:t>
            </a:r>
            <a:r>
              <a:rPr lang="en-US" sz="3600" b="1" dirty="0" smtClean="0">
                <a:solidFill>
                  <a:schemeClr val="accent1"/>
                </a:solidFill>
              </a:rPr>
              <a:t>Insect Repellents (2 of 2)</a:t>
            </a:r>
            <a:endParaRPr lang="en-US" sz="3600" dirty="0"/>
          </a:p>
        </p:txBody>
      </p:sp>
      <p:sp>
        <p:nvSpPr>
          <p:cNvPr id="4" name="Content Placeholder 3"/>
          <p:cNvSpPr>
            <a:spLocks noGrp="1"/>
          </p:cNvSpPr>
          <p:nvPr>
            <p:ph idx="1"/>
          </p:nvPr>
        </p:nvSpPr>
        <p:spPr>
          <a:xfrm>
            <a:off x="457200" y="1600200"/>
            <a:ext cx="8458200" cy="4800600"/>
          </a:xfrm>
        </p:spPr>
        <p:txBody>
          <a:bodyPr/>
          <a:lstStyle/>
          <a:p>
            <a:pPr marL="0" indent="0" fontAlgn="auto">
              <a:spcBef>
                <a:spcPts val="624"/>
              </a:spcBef>
              <a:spcAft>
                <a:spcPts val="600"/>
              </a:spcAft>
              <a:buNone/>
              <a:defRPr/>
            </a:pPr>
            <a:r>
              <a:rPr lang="en-US" dirty="0"/>
              <a:t>Deciding which arm receives which repellent is determined randomly</a:t>
            </a:r>
            <a:r>
              <a:rPr lang="en-US" dirty="0" smtClean="0"/>
              <a:t>.</a:t>
            </a:r>
            <a:endParaRPr lang="en-US" dirty="0"/>
          </a:p>
          <a:p>
            <a:pPr marL="0" indent="0" fontAlgn="auto">
              <a:spcBef>
                <a:spcPts val="624"/>
              </a:spcBef>
              <a:spcAft>
                <a:spcPts val="600"/>
              </a:spcAft>
              <a:buNone/>
              <a:defRPr/>
            </a:pPr>
            <a:r>
              <a:rPr lang="en-US" dirty="0"/>
              <a:t>Beginning 30 minutes after applying the repellents, once every hour volunteers put each arm in separate 8 cubic foot cages containing 200 disease-free female mosquitoes in need of a blood meal to lay their eggs</a:t>
            </a:r>
            <a:r>
              <a:rPr lang="en-US" dirty="0" smtClean="0"/>
              <a:t>.</a:t>
            </a:r>
            <a:endParaRPr lang="en-US" dirty="0"/>
          </a:p>
          <a:p>
            <a:pPr marL="0" indent="0" fontAlgn="auto">
              <a:spcBef>
                <a:spcPts val="624"/>
              </a:spcBef>
              <a:spcAft>
                <a:spcPts val="600"/>
              </a:spcAft>
              <a:buNone/>
              <a:defRPr/>
            </a:pPr>
            <a:r>
              <a:rPr lang="en-US" dirty="0"/>
              <a:t>Volunteers leave their arms in the cages for 5 minutes. The repellent is considered to have failed if a volunteer is bitten two or more times in a 5-minute session. The response is the number of one-hour sessions until a repellent </a:t>
            </a:r>
            <a:r>
              <a:rPr lang="en-US" dirty="0" smtClean="0"/>
              <a:t>fails</a:t>
            </a:r>
            <a:r>
              <a:rPr lang="en-US" dirty="0"/>
              <a:t>.</a:t>
            </a:r>
          </a:p>
        </p:txBody>
      </p:sp>
    </p:spTree>
    <p:extLst>
      <p:ext uri="{BB962C8B-B14F-4D97-AF65-F5344CB8AC3E}">
        <p14:creationId xmlns:p14="http://schemas.microsoft.com/office/powerpoint/2010/main" val="32191547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solidFill>
                  <a:schemeClr val="accent1"/>
                </a:solidFill>
              </a:rPr>
              <a:t>Matched </a:t>
            </a:r>
            <a:r>
              <a:rPr lang="en-US" sz="3200" b="1" dirty="0" smtClean="0">
                <a:solidFill>
                  <a:schemeClr val="accent1"/>
                </a:solidFill>
              </a:rPr>
              <a:t>Pairs </a:t>
            </a:r>
            <a:r>
              <a:rPr lang="en-US" sz="3200" b="1" dirty="0">
                <a:solidFill>
                  <a:schemeClr val="accent1"/>
                </a:solidFill>
              </a:rPr>
              <a:t>and </a:t>
            </a:r>
            <a:r>
              <a:rPr lang="en-US" sz="3200" b="1" dirty="0" smtClean="0">
                <a:solidFill>
                  <a:schemeClr val="accent1"/>
                </a:solidFill>
              </a:rPr>
              <a:t>Block Designs </a:t>
            </a:r>
            <a:r>
              <a:rPr lang="en-US" sz="3200" b="1" dirty="0" smtClean="0">
                <a:solidFill>
                  <a:schemeClr val="accent1"/>
                </a:solidFill>
              </a:rPr>
              <a:t>(3 of 6)</a:t>
            </a:r>
            <a:endParaRPr lang="en-US" sz="3200" dirty="0"/>
          </a:p>
        </p:txBody>
      </p:sp>
      <p:sp>
        <p:nvSpPr>
          <p:cNvPr id="4" name="Content Placeholder 3"/>
          <p:cNvSpPr>
            <a:spLocks noGrp="1"/>
          </p:cNvSpPr>
          <p:nvPr>
            <p:ph idx="1"/>
          </p:nvPr>
        </p:nvSpPr>
        <p:spPr/>
        <p:txBody>
          <a:bodyPr/>
          <a:lstStyle/>
          <a:p>
            <a:pPr marL="0" indent="0" fontAlgn="auto">
              <a:spcBef>
                <a:spcPts val="624"/>
              </a:spcBef>
              <a:spcAft>
                <a:spcPts val="1200"/>
              </a:spcAft>
              <a:buNone/>
              <a:defRPr/>
            </a:pPr>
            <a:r>
              <a:rPr lang="en-US" dirty="0"/>
              <a:t>Matched pairs designs use the principles of comparison of treatments and randomization</a:t>
            </a:r>
            <a:r>
              <a:rPr lang="en-US" dirty="0" smtClean="0"/>
              <a:t>.</a:t>
            </a:r>
            <a:endParaRPr lang="en-US" dirty="0"/>
          </a:p>
          <a:p>
            <a:pPr marL="0" indent="0" fontAlgn="auto">
              <a:spcBef>
                <a:spcPts val="624"/>
              </a:spcBef>
              <a:spcAft>
                <a:spcPts val="1200"/>
              </a:spcAft>
              <a:buNone/>
              <a:defRPr/>
            </a:pPr>
            <a:r>
              <a:rPr lang="en-US" dirty="0"/>
              <a:t>However, the randomization is not complete—we do not randomly assign all the subjects at once to the two treatments. Instead, we randomize only within each matched pair</a:t>
            </a:r>
            <a:r>
              <a:rPr lang="en-US" dirty="0" smtClean="0"/>
              <a:t>.</a:t>
            </a:r>
            <a:endParaRPr lang="en-US" dirty="0"/>
          </a:p>
          <a:p>
            <a:pPr marL="0" indent="0" fontAlgn="auto">
              <a:spcBef>
                <a:spcPts val="624"/>
              </a:spcBef>
              <a:spcAft>
                <a:spcPts val="1200"/>
              </a:spcAft>
              <a:buNone/>
              <a:defRPr/>
            </a:pPr>
            <a:r>
              <a:rPr lang="en-US" dirty="0"/>
              <a:t>This allows matching to reduce the effect of variation among the subjects. Matched pairs are an example of block </a:t>
            </a:r>
            <a:r>
              <a:rPr lang="en-US" dirty="0" smtClean="0"/>
              <a:t>designs</a:t>
            </a:r>
            <a:r>
              <a:rPr lang="en-US" dirty="0"/>
              <a:t>.</a:t>
            </a:r>
          </a:p>
        </p:txBody>
      </p:sp>
    </p:spTree>
    <p:extLst>
      <p:ext uri="{BB962C8B-B14F-4D97-AF65-F5344CB8AC3E}">
        <p14:creationId xmlns:p14="http://schemas.microsoft.com/office/powerpoint/2010/main" val="40857489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solidFill>
                  <a:schemeClr val="accent1"/>
                </a:solidFill>
              </a:rPr>
              <a:t>Matched </a:t>
            </a:r>
            <a:r>
              <a:rPr lang="en-US" sz="3200" b="1" dirty="0" smtClean="0">
                <a:solidFill>
                  <a:schemeClr val="accent1"/>
                </a:solidFill>
              </a:rPr>
              <a:t>Pairs </a:t>
            </a:r>
            <a:r>
              <a:rPr lang="en-US" sz="3200" b="1" dirty="0">
                <a:solidFill>
                  <a:schemeClr val="accent1"/>
                </a:solidFill>
              </a:rPr>
              <a:t>and </a:t>
            </a:r>
            <a:r>
              <a:rPr lang="en-US" sz="3200" b="1" dirty="0" smtClean="0">
                <a:solidFill>
                  <a:schemeClr val="accent1"/>
                </a:solidFill>
              </a:rPr>
              <a:t>Block Designs </a:t>
            </a:r>
            <a:r>
              <a:rPr lang="en-US" sz="3200" b="1" dirty="0" smtClean="0">
                <a:solidFill>
                  <a:schemeClr val="accent1"/>
                </a:solidFill>
              </a:rPr>
              <a:t>(4 of 6)</a:t>
            </a:r>
            <a:endParaRPr lang="en-US" sz="3200" dirty="0"/>
          </a:p>
        </p:txBody>
      </p:sp>
      <p:sp>
        <p:nvSpPr>
          <p:cNvPr id="4" name="Content Placeholder 3"/>
          <p:cNvSpPr>
            <a:spLocks noGrp="1"/>
          </p:cNvSpPr>
          <p:nvPr>
            <p:ph idx="1"/>
          </p:nvPr>
        </p:nvSpPr>
        <p:spPr/>
        <p:txBody>
          <a:bodyPr/>
          <a:lstStyle/>
          <a:p>
            <a:pPr marL="0" indent="0">
              <a:spcBef>
                <a:spcPts val="624"/>
              </a:spcBef>
              <a:spcAft>
                <a:spcPts val="1200"/>
              </a:spcAft>
              <a:buNone/>
            </a:pPr>
            <a:r>
              <a:rPr lang="en-US" sz="2400" dirty="0"/>
              <a:t>A </a:t>
            </a:r>
            <a:r>
              <a:rPr lang="en-US" sz="2400" b="1" dirty="0"/>
              <a:t>block</a:t>
            </a:r>
            <a:r>
              <a:rPr lang="en-US" sz="2400" dirty="0"/>
              <a:t> is a group of experimental subjects that are known before the experiment to be similar in some way that is expected to affect the response to the treatments</a:t>
            </a:r>
            <a:r>
              <a:rPr lang="en-US" sz="2400" dirty="0" smtClean="0"/>
              <a:t>.</a:t>
            </a:r>
            <a:endParaRPr lang="en-US" sz="2400" dirty="0"/>
          </a:p>
          <a:p>
            <a:pPr marL="0" indent="0">
              <a:spcBef>
                <a:spcPts val="624"/>
              </a:spcBef>
              <a:buNone/>
            </a:pPr>
            <a:r>
              <a:rPr lang="en-US" sz="2400" dirty="0"/>
              <a:t>In a </a:t>
            </a:r>
            <a:r>
              <a:rPr lang="en-US" sz="2400" b="1" dirty="0"/>
              <a:t>block design</a:t>
            </a:r>
            <a:r>
              <a:rPr lang="en-US" sz="2400" dirty="0"/>
              <a:t>, the random assignment of subjects to treatments is carried out separately within each block</a:t>
            </a:r>
            <a:r>
              <a:rPr lang="en-US" sz="2400" dirty="0" smtClean="0"/>
              <a:t>.</a:t>
            </a:r>
            <a:endParaRPr lang="en-US" sz="2400" dirty="0"/>
          </a:p>
        </p:txBody>
      </p:sp>
    </p:spTree>
    <p:extLst>
      <p:ext uri="{BB962C8B-B14F-4D97-AF65-F5344CB8AC3E}">
        <p14:creationId xmlns:p14="http://schemas.microsoft.com/office/powerpoint/2010/main" val="11127979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100" b="1" dirty="0">
                <a:solidFill>
                  <a:schemeClr val="accent1"/>
                </a:solidFill>
              </a:rPr>
              <a:t>Matched </a:t>
            </a:r>
            <a:r>
              <a:rPr lang="en-US" sz="3100" b="1" dirty="0" smtClean="0">
                <a:solidFill>
                  <a:schemeClr val="accent1"/>
                </a:solidFill>
              </a:rPr>
              <a:t>Pairs </a:t>
            </a:r>
            <a:r>
              <a:rPr lang="en-US" sz="3100" b="1" dirty="0">
                <a:solidFill>
                  <a:schemeClr val="accent1"/>
                </a:solidFill>
              </a:rPr>
              <a:t>and </a:t>
            </a:r>
            <a:r>
              <a:rPr lang="en-US" sz="3100" b="1" dirty="0" smtClean="0">
                <a:solidFill>
                  <a:schemeClr val="accent1"/>
                </a:solidFill>
              </a:rPr>
              <a:t>Block Designs </a:t>
            </a:r>
            <a:r>
              <a:rPr lang="en-US" sz="3100" b="1" dirty="0" smtClean="0">
                <a:solidFill>
                  <a:schemeClr val="accent1"/>
                </a:solidFill>
              </a:rPr>
              <a:t>(5 of 6)</a:t>
            </a:r>
            <a:endParaRPr lang="en-US" sz="3100" dirty="0"/>
          </a:p>
        </p:txBody>
      </p:sp>
      <p:sp>
        <p:nvSpPr>
          <p:cNvPr id="4" name="Content Placeholder 3"/>
          <p:cNvSpPr>
            <a:spLocks noGrp="1"/>
          </p:cNvSpPr>
          <p:nvPr>
            <p:ph idx="1"/>
          </p:nvPr>
        </p:nvSpPr>
        <p:spPr/>
        <p:txBody>
          <a:bodyPr/>
          <a:lstStyle/>
          <a:p>
            <a:pPr marL="0" indent="0">
              <a:spcBef>
                <a:spcPts val="624"/>
              </a:spcBef>
              <a:spcAft>
                <a:spcPts val="1200"/>
              </a:spcAft>
              <a:buNone/>
            </a:pPr>
            <a:r>
              <a:rPr lang="en-US" sz="2400" dirty="0"/>
              <a:t>A block design combines the idea of creating equivalent treatment groups by matching with the principle of forming treatment groups at random. Blocks are another form of control</a:t>
            </a:r>
            <a:r>
              <a:rPr lang="en-US" sz="2400" dirty="0" smtClean="0"/>
              <a:t>.</a:t>
            </a:r>
            <a:endParaRPr lang="en-US" sz="2400" dirty="0"/>
          </a:p>
          <a:p>
            <a:pPr marL="0" indent="0">
              <a:spcBef>
                <a:spcPts val="624"/>
              </a:spcBef>
              <a:spcAft>
                <a:spcPts val="1200"/>
              </a:spcAft>
              <a:buNone/>
            </a:pPr>
            <a:r>
              <a:rPr lang="en-US" sz="2400" dirty="0"/>
              <a:t>They control the effects of some outside variables by bringing those variables into the experiment to form the blocks</a:t>
            </a:r>
            <a:r>
              <a:rPr lang="en-US" sz="2400" dirty="0" smtClean="0"/>
              <a:t>.</a:t>
            </a:r>
            <a:endParaRPr lang="en-US" sz="2400" dirty="0"/>
          </a:p>
        </p:txBody>
      </p:sp>
    </p:spTree>
    <p:extLst>
      <p:ext uri="{BB962C8B-B14F-4D97-AF65-F5344CB8AC3E}">
        <p14:creationId xmlns:p14="http://schemas.microsoft.com/office/powerpoint/2010/main" val="34246309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a:solidFill>
                  <a:schemeClr val="accent1"/>
                </a:solidFill>
              </a:rPr>
              <a:t>Example: Men, </a:t>
            </a:r>
            <a:r>
              <a:rPr lang="en-US" sz="3600" b="1" dirty="0" smtClean="0">
                <a:solidFill>
                  <a:schemeClr val="accent1"/>
                </a:solidFill>
              </a:rPr>
              <a:t>Women</a:t>
            </a:r>
            <a:r>
              <a:rPr lang="en-US" sz="3600" b="1" dirty="0">
                <a:solidFill>
                  <a:schemeClr val="accent1"/>
                </a:solidFill>
              </a:rPr>
              <a:t>, and </a:t>
            </a:r>
            <a:r>
              <a:rPr lang="en-US" sz="3600" b="1" dirty="0" smtClean="0">
                <a:solidFill>
                  <a:schemeClr val="accent1"/>
                </a:solidFill>
              </a:rPr>
              <a:t>Advertising (1 of 2)</a:t>
            </a:r>
            <a:endParaRPr lang="en-US" sz="3600" dirty="0"/>
          </a:p>
        </p:txBody>
      </p:sp>
      <p:sp>
        <p:nvSpPr>
          <p:cNvPr id="4" name="Content Placeholder 3"/>
          <p:cNvSpPr>
            <a:spLocks noGrp="1"/>
          </p:cNvSpPr>
          <p:nvPr>
            <p:ph idx="1"/>
          </p:nvPr>
        </p:nvSpPr>
        <p:spPr>
          <a:xfrm>
            <a:off x="457200" y="1600200"/>
            <a:ext cx="8458200" cy="4525963"/>
          </a:xfrm>
        </p:spPr>
        <p:txBody>
          <a:bodyPr/>
          <a:lstStyle/>
          <a:p>
            <a:pPr marL="0" indent="0">
              <a:spcBef>
                <a:spcPts val="624"/>
              </a:spcBef>
              <a:spcAft>
                <a:spcPts val="1200"/>
              </a:spcAft>
              <a:buNone/>
            </a:pPr>
            <a:r>
              <a:rPr lang="en-US" sz="2400" dirty="0"/>
              <a:t>Women and men respond differently to advertising. An experiment to compare the effectiveness of three television commercials for the same product will want to look separately at the reactions of men and </a:t>
            </a:r>
            <a:r>
              <a:rPr lang="en-US" sz="2400" dirty="0" smtClean="0"/>
              <a:t>women, as </a:t>
            </a:r>
            <a:r>
              <a:rPr lang="en-US" sz="2400" dirty="0"/>
              <a:t>well as assess the overall response to the ads</a:t>
            </a:r>
            <a:r>
              <a:rPr lang="en-US" sz="2400" dirty="0" smtClean="0"/>
              <a:t>.</a:t>
            </a:r>
            <a:endParaRPr lang="en-US" sz="2400" dirty="0"/>
          </a:p>
          <a:p>
            <a:pPr marL="0" indent="0">
              <a:spcBef>
                <a:spcPts val="624"/>
              </a:spcBef>
              <a:buNone/>
            </a:pPr>
            <a:r>
              <a:rPr lang="en-US" sz="2400" dirty="0"/>
              <a:t>A completely randomized design considers all subjects, both men and women, as a single pool. </a:t>
            </a:r>
            <a:r>
              <a:rPr lang="en-US" sz="2400" dirty="0" smtClean="0"/>
              <a:t>The randomization </a:t>
            </a:r>
            <a:r>
              <a:rPr lang="en-US" sz="2400" dirty="0"/>
              <a:t>assigns subjects to three treatment groups without regard to their sex. This ignores the differences between men and women</a:t>
            </a:r>
            <a:r>
              <a:rPr lang="en-US" sz="2400" dirty="0" smtClean="0"/>
              <a:t>.</a:t>
            </a:r>
            <a:endParaRPr lang="en-US" sz="2400"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a:solidFill>
                  <a:schemeClr val="accent1"/>
                </a:solidFill>
              </a:rPr>
              <a:t>Example: Men, </a:t>
            </a:r>
            <a:r>
              <a:rPr lang="en-US" sz="3600" b="1" dirty="0" smtClean="0">
                <a:solidFill>
                  <a:schemeClr val="accent1"/>
                </a:solidFill>
              </a:rPr>
              <a:t>Women</a:t>
            </a:r>
            <a:r>
              <a:rPr lang="en-US" sz="3600" b="1" dirty="0">
                <a:solidFill>
                  <a:schemeClr val="accent1"/>
                </a:solidFill>
              </a:rPr>
              <a:t>, </a:t>
            </a:r>
            <a:r>
              <a:rPr lang="en-US" sz="3600" b="1" dirty="0" smtClean="0">
                <a:solidFill>
                  <a:schemeClr val="accent1"/>
                </a:solidFill>
              </a:rPr>
              <a:t>and Advertising (2 of 2)</a:t>
            </a:r>
            <a:endParaRPr lang="en-US" sz="3600" dirty="0"/>
          </a:p>
        </p:txBody>
      </p:sp>
      <p:sp>
        <p:nvSpPr>
          <p:cNvPr id="4" name="Content Placeholder 3"/>
          <p:cNvSpPr>
            <a:spLocks noGrp="1"/>
          </p:cNvSpPr>
          <p:nvPr>
            <p:ph idx="1"/>
          </p:nvPr>
        </p:nvSpPr>
        <p:spPr/>
        <p:txBody>
          <a:bodyPr/>
          <a:lstStyle/>
          <a:p>
            <a:pPr marL="0" indent="0">
              <a:buNone/>
            </a:pPr>
            <a:r>
              <a:rPr lang="en-US" dirty="0"/>
              <a:t>A better design considers women and men separately. Randomly assign the women to three groups, one to view each commercial. Then separately assign the men at random to three groups</a:t>
            </a:r>
            <a:r>
              <a:rPr lang="en-US" dirty="0" smtClean="0"/>
              <a:t>.</a:t>
            </a:r>
            <a:endParaRPr lang="en-US" dirty="0"/>
          </a:p>
        </p:txBody>
      </p:sp>
    </p:spTree>
    <p:extLst>
      <p:ext uri="{BB962C8B-B14F-4D97-AF65-F5344CB8AC3E}">
        <p14:creationId xmlns:p14="http://schemas.microsoft.com/office/powerpoint/2010/main" val="27853282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000" b="1" dirty="0">
                <a:solidFill>
                  <a:schemeClr val="accent1"/>
                </a:solidFill>
              </a:rPr>
              <a:t>Matched </a:t>
            </a:r>
            <a:r>
              <a:rPr lang="en-US" sz="3000" b="1" dirty="0" smtClean="0">
                <a:solidFill>
                  <a:schemeClr val="accent1"/>
                </a:solidFill>
              </a:rPr>
              <a:t>Pairs </a:t>
            </a:r>
            <a:r>
              <a:rPr lang="en-US" sz="3000" b="1" dirty="0">
                <a:solidFill>
                  <a:schemeClr val="accent1"/>
                </a:solidFill>
              </a:rPr>
              <a:t>and </a:t>
            </a:r>
            <a:r>
              <a:rPr lang="en-US" sz="3000" b="1" dirty="0" smtClean="0">
                <a:solidFill>
                  <a:schemeClr val="accent1"/>
                </a:solidFill>
              </a:rPr>
              <a:t>Block Designs </a:t>
            </a:r>
            <a:r>
              <a:rPr lang="en-US" sz="3000" b="1" dirty="0" smtClean="0">
                <a:solidFill>
                  <a:schemeClr val="accent1"/>
                </a:solidFill>
              </a:rPr>
              <a:t>(6 of 6)</a:t>
            </a:r>
            <a:endParaRPr lang="en-US" sz="3000" dirty="0"/>
          </a:p>
        </p:txBody>
      </p:sp>
      <p:sp>
        <p:nvSpPr>
          <p:cNvPr id="4" name="Content Placeholder 3"/>
          <p:cNvSpPr>
            <a:spLocks noGrp="1"/>
          </p:cNvSpPr>
          <p:nvPr>
            <p:ph idx="1"/>
          </p:nvPr>
        </p:nvSpPr>
        <p:spPr>
          <a:xfrm>
            <a:off x="457200" y="1600200"/>
            <a:ext cx="8229600" cy="4648200"/>
          </a:xfrm>
        </p:spPr>
        <p:txBody>
          <a:bodyPr/>
          <a:lstStyle/>
          <a:p>
            <a:pPr marL="0" indent="0">
              <a:spcBef>
                <a:spcPts val="624"/>
              </a:spcBef>
              <a:spcAft>
                <a:spcPts val="1200"/>
              </a:spcAft>
              <a:buNone/>
            </a:pPr>
            <a:r>
              <a:rPr lang="en-US" sz="2400" dirty="0"/>
              <a:t>Blocks allow us to draw separate conclusions about each block</a:t>
            </a:r>
            <a:r>
              <a:rPr lang="en-US" sz="2400" dirty="0" smtClean="0"/>
              <a:t>.</a:t>
            </a:r>
            <a:endParaRPr lang="en-US" sz="2400" dirty="0"/>
          </a:p>
          <a:p>
            <a:pPr marL="0" indent="0">
              <a:spcBef>
                <a:spcPts val="624"/>
              </a:spcBef>
              <a:spcAft>
                <a:spcPts val="1200"/>
              </a:spcAft>
              <a:buNone/>
            </a:pPr>
            <a:r>
              <a:rPr lang="en-US" sz="2400" dirty="0"/>
              <a:t>Blocking also allows more precise overall conclusions, because the systematic differences between men and women can be removed when we study the overall effects of the three commercials</a:t>
            </a:r>
            <a:r>
              <a:rPr lang="en-US" sz="2400" dirty="0" smtClean="0"/>
              <a:t>.</a:t>
            </a:r>
            <a:endParaRPr lang="en-US" sz="2400" dirty="0"/>
          </a:p>
          <a:p>
            <a:pPr marL="0" indent="0">
              <a:spcBef>
                <a:spcPts val="624"/>
              </a:spcBef>
              <a:spcAft>
                <a:spcPts val="1200"/>
              </a:spcAft>
              <a:buNone/>
            </a:pPr>
            <a:r>
              <a:rPr lang="en-US" sz="2400" dirty="0"/>
              <a:t>A wise experimenter will form blocks based on the most important unavoidable sources of variability among the experimental subjects. Randomization will then average out the effects of the remaining variation and allow an unbiased comparison of the treatments</a:t>
            </a:r>
            <a:r>
              <a:rPr lang="en-US" sz="2400" dirty="0" smtClean="0"/>
              <a:t>.</a:t>
            </a:r>
            <a:endParaRPr lang="en-US" sz="2400" dirty="0"/>
          </a:p>
        </p:txBody>
      </p:sp>
    </p:spTree>
    <p:extLst>
      <p:ext uri="{BB962C8B-B14F-4D97-AF65-F5344CB8AC3E}">
        <p14:creationId xmlns:p14="http://schemas.microsoft.com/office/powerpoint/2010/main" val="384800352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a:solidFill>
                  <a:schemeClr val="accent1"/>
                </a:solidFill>
              </a:rPr>
              <a:t>Statistics in Summary </a:t>
            </a:r>
            <a:r>
              <a:rPr lang="en-US" sz="3600" b="1" dirty="0" smtClean="0">
                <a:solidFill>
                  <a:schemeClr val="accent1"/>
                </a:solidFill>
              </a:rPr>
              <a:t>(1 of 3)</a:t>
            </a:r>
            <a:endParaRPr lang="en-US" sz="3600" dirty="0"/>
          </a:p>
        </p:txBody>
      </p:sp>
      <p:sp>
        <p:nvSpPr>
          <p:cNvPr id="4" name="Content Placeholder 3"/>
          <p:cNvSpPr>
            <a:spLocks noGrp="1"/>
          </p:cNvSpPr>
          <p:nvPr>
            <p:ph idx="1"/>
          </p:nvPr>
        </p:nvSpPr>
        <p:spPr/>
        <p:txBody>
          <a:bodyPr/>
          <a:lstStyle/>
          <a:p>
            <a:pPr marL="0" indent="0">
              <a:spcBef>
                <a:spcPts val="624"/>
              </a:spcBef>
              <a:spcAft>
                <a:spcPts val="1200"/>
              </a:spcAft>
              <a:buNone/>
            </a:pPr>
            <a:r>
              <a:rPr lang="en-US" sz="2400" dirty="0"/>
              <a:t>Because the </a:t>
            </a:r>
            <a:r>
              <a:rPr lang="en-US" sz="2400" b="1" dirty="0"/>
              <a:t>placebo effect</a:t>
            </a:r>
            <a:r>
              <a:rPr lang="en-US" sz="2400" dirty="0"/>
              <a:t> is strong, </a:t>
            </a:r>
            <a:r>
              <a:rPr lang="en-US" sz="2400" b="1" dirty="0"/>
              <a:t>clinical trials</a:t>
            </a:r>
            <a:r>
              <a:rPr lang="en-US" sz="2400" dirty="0"/>
              <a:t> and other experiments with human subjects should be </a:t>
            </a:r>
            <a:r>
              <a:rPr lang="en-US" sz="2400" b="1" dirty="0"/>
              <a:t>double-blind</a:t>
            </a:r>
            <a:r>
              <a:rPr lang="en-US" sz="2400" dirty="0"/>
              <a:t> whenever this is possible</a:t>
            </a:r>
            <a:r>
              <a:rPr lang="en-US" sz="2400" dirty="0" smtClean="0"/>
              <a:t>.</a:t>
            </a:r>
            <a:endParaRPr lang="en-US" sz="2400" dirty="0"/>
          </a:p>
          <a:p>
            <a:pPr marL="0" indent="0">
              <a:spcBef>
                <a:spcPts val="624"/>
              </a:spcBef>
              <a:spcAft>
                <a:spcPts val="1200"/>
              </a:spcAft>
              <a:buNone/>
            </a:pPr>
            <a:r>
              <a:rPr lang="en-US" sz="2400" dirty="0"/>
              <a:t>The double-blind method helps achieve a basic requirement of comparative experiments: </a:t>
            </a:r>
            <a:r>
              <a:rPr lang="en-US" sz="2400" b="1" dirty="0"/>
              <a:t>equal treatment for all subjects </a:t>
            </a:r>
            <a:r>
              <a:rPr lang="en-US" sz="2400" dirty="0"/>
              <a:t>except for the actual treatments the experiment is comparing</a:t>
            </a:r>
            <a:r>
              <a:rPr lang="en-US" sz="2400" dirty="0" smtClean="0"/>
              <a:t>.</a:t>
            </a:r>
            <a:endParaRPr lang="en-US" sz="2400" dirty="0"/>
          </a:p>
        </p:txBody>
      </p:sp>
    </p:spTree>
    <p:extLst>
      <p:ext uri="{BB962C8B-B14F-4D97-AF65-F5344CB8AC3E}">
        <p14:creationId xmlns:p14="http://schemas.microsoft.com/office/powerpoint/2010/main" val="50458743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a:solidFill>
                  <a:schemeClr val="accent1"/>
                </a:solidFill>
              </a:rPr>
              <a:t>Statistics in Summary </a:t>
            </a:r>
            <a:r>
              <a:rPr lang="en-US" sz="3600" b="1" dirty="0" smtClean="0">
                <a:solidFill>
                  <a:schemeClr val="accent1"/>
                </a:solidFill>
              </a:rPr>
              <a:t>(2 of 3)</a:t>
            </a:r>
            <a:endParaRPr lang="en-US" sz="3600" dirty="0"/>
          </a:p>
        </p:txBody>
      </p:sp>
      <p:sp>
        <p:nvSpPr>
          <p:cNvPr id="4" name="Content Placeholder 3"/>
          <p:cNvSpPr>
            <a:spLocks noGrp="1"/>
          </p:cNvSpPr>
          <p:nvPr>
            <p:ph idx="1"/>
          </p:nvPr>
        </p:nvSpPr>
        <p:spPr/>
        <p:txBody>
          <a:bodyPr/>
          <a:lstStyle/>
          <a:p>
            <a:pPr marL="0" indent="0">
              <a:buNone/>
            </a:pPr>
            <a:r>
              <a:rPr lang="en-US" dirty="0"/>
              <a:t>The most common weakness in experiments is that we can't </a:t>
            </a:r>
            <a:r>
              <a:rPr lang="en-US" b="1" dirty="0"/>
              <a:t>generalize</a:t>
            </a:r>
            <a:r>
              <a:rPr lang="en-US" dirty="0"/>
              <a:t> the conclusions widely. Some experiments apply unrealistic treatments, some use subjects from a special group such as college students, and all are performed at some specific place and time. We want to see similar experiments at </a:t>
            </a:r>
            <a:r>
              <a:rPr lang="en-US" dirty="0" smtClean="0"/>
              <a:t>other places </a:t>
            </a:r>
            <a:r>
              <a:rPr lang="en-US" dirty="0"/>
              <a:t>and times to confirm important findings</a:t>
            </a:r>
            <a:r>
              <a:rPr lang="en-US" dirty="0" smtClean="0"/>
              <a:t>.</a:t>
            </a:r>
            <a:endParaRPr lang="en-US" dirty="0"/>
          </a:p>
        </p:txBody>
      </p:sp>
    </p:spTree>
    <p:extLst>
      <p:ext uri="{BB962C8B-B14F-4D97-AF65-F5344CB8AC3E}">
        <p14:creationId xmlns:p14="http://schemas.microsoft.com/office/powerpoint/2010/main" val="72330004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a:solidFill>
                  <a:schemeClr val="accent1"/>
                </a:solidFill>
              </a:rPr>
              <a:t>Statistics in </a:t>
            </a:r>
            <a:r>
              <a:rPr lang="en-US" sz="3600" b="1">
                <a:solidFill>
                  <a:schemeClr val="accent1"/>
                </a:solidFill>
              </a:rPr>
              <a:t>Summary </a:t>
            </a:r>
            <a:r>
              <a:rPr lang="en-US" sz="3600" b="1" smtClean="0">
                <a:solidFill>
                  <a:schemeClr val="accent1"/>
                </a:solidFill>
              </a:rPr>
              <a:t>(3 of 3)</a:t>
            </a:r>
            <a:endParaRPr lang="en-US" sz="3600" dirty="0"/>
          </a:p>
        </p:txBody>
      </p:sp>
      <p:sp>
        <p:nvSpPr>
          <p:cNvPr id="4" name="Content Placeholder 3"/>
          <p:cNvSpPr>
            <a:spLocks noGrp="1"/>
          </p:cNvSpPr>
          <p:nvPr>
            <p:ph idx="1"/>
          </p:nvPr>
        </p:nvSpPr>
        <p:spPr>
          <a:xfrm>
            <a:off x="457200" y="1600200"/>
            <a:ext cx="8458200" cy="4876800"/>
          </a:xfrm>
        </p:spPr>
        <p:txBody>
          <a:bodyPr/>
          <a:lstStyle/>
          <a:p>
            <a:pPr marL="0" indent="0">
              <a:spcAft>
                <a:spcPts val="1200"/>
              </a:spcAft>
              <a:buNone/>
            </a:pPr>
            <a:r>
              <a:rPr lang="en-US" dirty="0"/>
              <a:t>Many experiments use designs that are more complex than the basic </a:t>
            </a:r>
            <a:r>
              <a:rPr lang="en-US" b="1" dirty="0"/>
              <a:t>completely randomized design</a:t>
            </a:r>
            <a:r>
              <a:rPr lang="en-US" dirty="0"/>
              <a:t>, which divides all the subjects among all the treatments in one randomization. </a:t>
            </a:r>
            <a:r>
              <a:rPr lang="en-US" b="1" dirty="0"/>
              <a:t>Matched pairs</a:t>
            </a:r>
            <a:r>
              <a:rPr lang="en-US" dirty="0"/>
              <a:t> designs compare two treatments by giving one to each of a pair of similar subjects or by giving both to the same subject in random order. </a:t>
            </a:r>
            <a:r>
              <a:rPr lang="en-US" b="1" dirty="0"/>
              <a:t>Block</a:t>
            </a:r>
            <a:r>
              <a:rPr lang="en-US" dirty="0"/>
              <a:t> designs form blocks of similar subjects and assign treatments at random separately in each block</a:t>
            </a:r>
            <a:r>
              <a:rPr lang="en-US" dirty="0" smtClean="0"/>
              <a:t>.</a:t>
            </a:r>
            <a:endParaRPr lang="en-US" dirty="0"/>
          </a:p>
          <a:p>
            <a:pPr marL="0" indent="0">
              <a:buNone/>
            </a:pPr>
            <a:r>
              <a:rPr lang="en-US" dirty="0"/>
              <a:t>The big ideas of </a:t>
            </a:r>
            <a:r>
              <a:rPr lang="en-US" b="1" dirty="0"/>
              <a:t>randomization, control, </a:t>
            </a:r>
            <a:r>
              <a:rPr lang="en-US" dirty="0"/>
              <a:t>and</a:t>
            </a:r>
            <a:r>
              <a:rPr lang="en-US" b="1" dirty="0"/>
              <a:t> adequate numbers of subjects</a:t>
            </a:r>
            <a:r>
              <a:rPr lang="en-US" dirty="0"/>
              <a:t> remain the keys to good experimental design</a:t>
            </a:r>
            <a:r>
              <a:rPr lang="en-US" dirty="0" smtClean="0"/>
              <a:t>.</a:t>
            </a:r>
            <a:endParaRPr lang="en-US" dirty="0"/>
          </a:p>
        </p:txBody>
      </p:sp>
    </p:spTree>
    <p:extLst>
      <p:ext uri="{BB962C8B-B14F-4D97-AF65-F5344CB8AC3E}">
        <p14:creationId xmlns:p14="http://schemas.microsoft.com/office/powerpoint/2010/main" val="33368345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Autofit/>
          </a:bodyPr>
          <a:lstStyle/>
          <a:p>
            <a:pPr lvl="0"/>
            <a:r>
              <a:rPr lang="en-US" sz="3600" b="1" dirty="0">
                <a:solidFill>
                  <a:schemeClr val="accent1"/>
                </a:solidFill>
              </a:rPr>
              <a:t>Case </a:t>
            </a:r>
            <a:r>
              <a:rPr lang="en-US" sz="3600" b="1" dirty="0" smtClean="0">
                <a:solidFill>
                  <a:schemeClr val="accent1"/>
                </a:solidFill>
              </a:rPr>
              <a:t>Study: Experiments </a:t>
            </a:r>
            <a:r>
              <a:rPr lang="en-US" sz="3600" b="1" dirty="0">
                <a:solidFill>
                  <a:schemeClr val="accent1"/>
                </a:solidFill>
              </a:rPr>
              <a:t>in the Real World </a:t>
            </a:r>
            <a:r>
              <a:rPr lang="en-US" sz="3600" b="1" dirty="0" smtClean="0">
                <a:solidFill>
                  <a:schemeClr val="accent1"/>
                </a:solidFill>
              </a:rPr>
              <a:t>(3 of 4)</a:t>
            </a:r>
            <a:endParaRPr lang="en-US" sz="3600" dirty="0"/>
          </a:p>
        </p:txBody>
      </p:sp>
      <p:sp>
        <p:nvSpPr>
          <p:cNvPr id="4" name="Content Placeholder 3"/>
          <p:cNvSpPr>
            <a:spLocks noGrp="1"/>
          </p:cNvSpPr>
          <p:nvPr>
            <p:ph idx="1"/>
          </p:nvPr>
        </p:nvSpPr>
        <p:spPr/>
        <p:txBody>
          <a:bodyPr/>
          <a:lstStyle/>
          <a:p>
            <a:pPr marL="0" indent="0">
              <a:buNone/>
            </a:pPr>
            <a:r>
              <a:rPr lang="en-US" sz="2400" dirty="0"/>
              <a:t>At least a week later, subjects received the opposite treatment for a two-day period. (If a subject took caffeine during the first two-day period, they took the fake substance during the second two-day period and vice versa</a:t>
            </a:r>
            <a:r>
              <a:rPr lang="en-US" sz="2400" dirty="0" smtClean="0"/>
              <a:t>.)</a:t>
            </a:r>
            <a:endParaRPr lang="en-US" sz="2400" dirty="0"/>
          </a:p>
          <a:p>
            <a:pPr marL="0" indent="0">
              <a:buNone/>
            </a:pPr>
            <a:r>
              <a:rPr lang="en-US" sz="2400" dirty="0"/>
              <a:t>Subjects’ diets were restricted during the study periods. They were not allowed caffeine and also were not allowed products with artificial sweeteners (this hopefully diverted their attention from caffeine).</a:t>
            </a:r>
          </a:p>
        </p:txBody>
      </p:sp>
    </p:spTree>
    <p:extLst>
      <p:ext uri="{BB962C8B-B14F-4D97-AF65-F5344CB8AC3E}">
        <p14:creationId xmlns:p14="http://schemas.microsoft.com/office/powerpoint/2010/main" val="19117380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a:solidFill>
                  <a:schemeClr val="accent1"/>
                </a:solidFill>
              </a:rPr>
              <a:t>Case </a:t>
            </a:r>
            <a:r>
              <a:rPr lang="en-US" sz="3600" b="1" dirty="0" smtClean="0">
                <a:solidFill>
                  <a:schemeClr val="accent1"/>
                </a:solidFill>
              </a:rPr>
              <a:t>Study:</a:t>
            </a:r>
            <a:r>
              <a:rPr lang="en-US" sz="3600" b="1" baseline="0" dirty="0" smtClean="0">
                <a:solidFill>
                  <a:schemeClr val="accent1"/>
                </a:solidFill>
              </a:rPr>
              <a:t> </a:t>
            </a:r>
            <a:r>
              <a:rPr lang="en-US" sz="3600" b="1" dirty="0" smtClean="0">
                <a:solidFill>
                  <a:schemeClr val="accent1"/>
                </a:solidFill>
              </a:rPr>
              <a:t>Experiments </a:t>
            </a:r>
            <a:r>
              <a:rPr lang="en-US" sz="3600" b="1" dirty="0">
                <a:solidFill>
                  <a:schemeClr val="accent1"/>
                </a:solidFill>
              </a:rPr>
              <a:t>in the Real World </a:t>
            </a:r>
            <a:r>
              <a:rPr lang="en-US" sz="3600" b="1" dirty="0" smtClean="0">
                <a:solidFill>
                  <a:schemeClr val="accent1"/>
                </a:solidFill>
              </a:rPr>
              <a:t>(4 of 4)</a:t>
            </a:r>
            <a:endParaRPr lang="en-US" sz="3600" dirty="0"/>
          </a:p>
        </p:txBody>
      </p:sp>
      <p:sp>
        <p:nvSpPr>
          <p:cNvPr id="4" name="Content Placeholder 3"/>
          <p:cNvSpPr>
            <a:spLocks noGrp="1"/>
          </p:cNvSpPr>
          <p:nvPr>
            <p:ph idx="1"/>
          </p:nvPr>
        </p:nvSpPr>
        <p:spPr/>
        <p:txBody>
          <a:bodyPr/>
          <a:lstStyle/>
          <a:p>
            <a:pPr marL="0" indent="0">
              <a:buNone/>
            </a:pPr>
            <a:r>
              <a:rPr lang="en-US" sz="2400" dirty="0"/>
              <a:t>Several assessments were administered at the end of each two-day period.</a:t>
            </a:r>
          </a:p>
          <a:p>
            <a:r>
              <a:rPr lang="en-US" sz="2400" dirty="0"/>
              <a:t>Questionnaires assessed mood, depression, and the presence of certain physical symptoms</a:t>
            </a:r>
            <a:r>
              <a:rPr lang="en-US" sz="2400" dirty="0" smtClean="0"/>
              <a:t>.</a:t>
            </a:r>
            <a:endParaRPr lang="en-US" sz="2400" dirty="0"/>
          </a:p>
          <a:p>
            <a:r>
              <a:rPr lang="en-US" sz="2400" dirty="0"/>
              <a:t>Subjects were given a tapping task where they were asked to press a button 200 times as fast as they could.</a:t>
            </a:r>
          </a:p>
          <a:p>
            <a:r>
              <a:rPr lang="en-US" sz="2400" dirty="0"/>
              <a:t>Researchers, who did not know whether subjects took caffeine or the fake substance, interviewed subjects to look for signs of functional impairment.</a:t>
            </a:r>
          </a:p>
          <a:p>
            <a:pPr marL="0" indent="0">
              <a:buNone/>
            </a:pPr>
            <a:r>
              <a:rPr lang="en-US" sz="2400" dirty="0"/>
              <a:t>By the end of this chapter, you be able to determine the strengths and weaknesses of a study such as this.</a:t>
            </a:r>
          </a:p>
        </p:txBody>
      </p:sp>
    </p:spTree>
    <p:extLst>
      <p:ext uri="{BB962C8B-B14F-4D97-AF65-F5344CB8AC3E}">
        <p14:creationId xmlns:p14="http://schemas.microsoft.com/office/powerpoint/2010/main" val="16489672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a:solidFill>
                  <a:schemeClr val="accent1"/>
                </a:solidFill>
              </a:rPr>
              <a:t>Equal Treatments for </a:t>
            </a:r>
            <a:r>
              <a:rPr lang="en-US" sz="3600" b="1" dirty="0" smtClean="0">
                <a:solidFill>
                  <a:schemeClr val="accent1"/>
                </a:solidFill>
              </a:rPr>
              <a:t>All</a:t>
            </a:r>
            <a:endParaRPr lang="en-US" sz="3600" dirty="0"/>
          </a:p>
        </p:txBody>
      </p:sp>
      <p:sp>
        <p:nvSpPr>
          <p:cNvPr id="4" name="Content Placeholder 3"/>
          <p:cNvSpPr>
            <a:spLocks noGrp="1"/>
          </p:cNvSpPr>
          <p:nvPr>
            <p:ph idx="1"/>
          </p:nvPr>
        </p:nvSpPr>
        <p:spPr/>
        <p:txBody>
          <a:bodyPr/>
          <a:lstStyle/>
          <a:p>
            <a:pPr marL="0" indent="0">
              <a:spcBef>
                <a:spcPts val="624"/>
              </a:spcBef>
              <a:spcAft>
                <a:spcPts val="1200"/>
              </a:spcAft>
              <a:buNone/>
            </a:pPr>
            <a:r>
              <a:rPr lang="en-US" sz="2400" dirty="0"/>
              <a:t>Probability samples are a good start, but sampling in practice has difficulties that just using a random sample won’t </a:t>
            </a:r>
            <a:r>
              <a:rPr lang="en-US" sz="2400" dirty="0" smtClean="0"/>
              <a:t>solve.</a:t>
            </a:r>
            <a:endParaRPr lang="en-US" sz="2400" dirty="0"/>
          </a:p>
          <a:p>
            <a:pPr marL="0" indent="0">
              <a:spcBef>
                <a:spcPts val="624"/>
              </a:spcBef>
              <a:spcAft>
                <a:spcPts val="1200"/>
              </a:spcAft>
              <a:buNone/>
            </a:pPr>
            <a:r>
              <a:rPr lang="en-US" sz="2400" dirty="0" smtClean="0"/>
              <a:t>Using </a:t>
            </a:r>
            <a:r>
              <a:rPr lang="en-US" sz="2400" dirty="0"/>
              <a:t>a randomized comparative experiment is also a good idea, but it doesn’t solve all the difficulties of experimenting.</a:t>
            </a:r>
          </a:p>
          <a:p>
            <a:pPr marL="0" indent="0">
              <a:spcBef>
                <a:spcPts val="624"/>
              </a:spcBef>
              <a:spcAft>
                <a:spcPts val="1200"/>
              </a:spcAft>
              <a:buNone/>
            </a:pPr>
            <a:r>
              <a:rPr lang="en-US" sz="2400" dirty="0"/>
              <a:t>The logic of a randomized comparative </a:t>
            </a:r>
            <a:r>
              <a:rPr lang="en-US" sz="2400" dirty="0" smtClean="0"/>
              <a:t>experiment assumes </a:t>
            </a:r>
            <a:r>
              <a:rPr lang="en-US" sz="2400" dirty="0"/>
              <a:t>that all the subjects are treated alike except for the treatments that the experiment is designed to compare. Any other unequal treatment can cause bias.</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a:solidFill>
                  <a:schemeClr val="accent1"/>
                </a:solidFill>
              </a:rPr>
              <a:t>Example: Rats and </a:t>
            </a:r>
            <a:r>
              <a:rPr lang="en-US" sz="3600" b="1" dirty="0" smtClean="0">
                <a:solidFill>
                  <a:schemeClr val="accent1"/>
                </a:solidFill>
              </a:rPr>
              <a:t>Rabbits (1 of 2)</a:t>
            </a:r>
            <a:endParaRPr lang="en-US" sz="3600" dirty="0"/>
          </a:p>
        </p:txBody>
      </p:sp>
      <p:sp>
        <p:nvSpPr>
          <p:cNvPr id="4" name="Content Placeholder 3"/>
          <p:cNvSpPr>
            <a:spLocks noGrp="1"/>
          </p:cNvSpPr>
          <p:nvPr>
            <p:ph idx="1"/>
          </p:nvPr>
        </p:nvSpPr>
        <p:spPr>
          <a:xfrm>
            <a:off x="457200" y="1600200"/>
            <a:ext cx="8305800" cy="4724400"/>
          </a:xfrm>
        </p:spPr>
        <p:txBody>
          <a:bodyPr/>
          <a:lstStyle/>
          <a:p>
            <a:pPr marL="0" indent="0" fontAlgn="auto">
              <a:spcBef>
                <a:spcPts val="624"/>
              </a:spcBef>
              <a:spcAft>
                <a:spcPts val="600"/>
              </a:spcAft>
              <a:buNone/>
              <a:defRPr/>
            </a:pPr>
            <a:r>
              <a:rPr lang="en-US" sz="2400" dirty="0"/>
              <a:t>Does a new breakfast cereal provide good nutrition? To find out, compare the weight gains of young rats fed the new product and rats fed a standard diet</a:t>
            </a:r>
            <a:r>
              <a:rPr lang="en-US" sz="2400" dirty="0" smtClean="0"/>
              <a:t>.</a:t>
            </a:r>
            <a:endParaRPr lang="en-US" sz="2400" dirty="0"/>
          </a:p>
          <a:p>
            <a:pPr marL="0" indent="0" fontAlgn="auto">
              <a:spcBef>
                <a:spcPts val="624"/>
              </a:spcBef>
              <a:spcAft>
                <a:spcPts val="600"/>
              </a:spcAft>
              <a:buNone/>
              <a:defRPr/>
            </a:pPr>
            <a:r>
              <a:rPr lang="en-US" sz="2400" dirty="0"/>
              <a:t>Rats are randomly assigned to diets and are housed in large racks of cages</a:t>
            </a:r>
            <a:r>
              <a:rPr lang="en-US" sz="2400" dirty="0" smtClean="0"/>
              <a:t>.</a:t>
            </a:r>
            <a:endParaRPr lang="en-US" sz="2400" dirty="0"/>
          </a:p>
          <a:p>
            <a:pPr marL="0" indent="0" fontAlgn="auto">
              <a:spcBef>
                <a:spcPts val="624"/>
              </a:spcBef>
              <a:spcAft>
                <a:spcPts val="600"/>
              </a:spcAft>
              <a:buNone/>
              <a:defRPr/>
            </a:pPr>
            <a:r>
              <a:rPr lang="en-US" sz="2400" dirty="0"/>
              <a:t>It turns out that rats in upper cages grow a bit faster than rats in bottom cages</a:t>
            </a:r>
            <a:r>
              <a:rPr lang="en-US" sz="2400" dirty="0" smtClean="0"/>
              <a:t>.</a:t>
            </a:r>
            <a:endParaRPr lang="en-US" sz="2400" dirty="0"/>
          </a:p>
          <a:p>
            <a:pPr marL="0" indent="0" fontAlgn="auto">
              <a:spcBef>
                <a:spcPts val="624"/>
              </a:spcBef>
              <a:spcAft>
                <a:spcPts val="600"/>
              </a:spcAft>
              <a:buNone/>
              <a:defRPr/>
            </a:pPr>
            <a:r>
              <a:rPr lang="en-US" sz="2400" dirty="0"/>
              <a:t>If the experimenters put rats fed the new product at the top and those fed the standard diet below, the experiment is biased in favor of the new product</a:t>
            </a:r>
            <a:r>
              <a:rPr lang="en-US" sz="2400" dirty="0" smtClean="0"/>
              <a:t>.</a:t>
            </a:r>
            <a:endParaRPr lang="en-US" sz="2400" dirty="0"/>
          </a:p>
          <a:p>
            <a:pPr marL="0" indent="0" fontAlgn="auto">
              <a:spcBef>
                <a:spcPts val="624"/>
              </a:spcBef>
              <a:spcAft>
                <a:spcPts val="600"/>
              </a:spcAft>
              <a:buNone/>
              <a:defRPr/>
            </a:pPr>
            <a:r>
              <a:rPr lang="en-US" sz="2400" dirty="0"/>
              <a:t>Solution: assign the rats to cages at random</a:t>
            </a:r>
            <a:r>
              <a:rPr lang="en-US" sz="2400" dirty="0" smtClean="0"/>
              <a:t>.</a:t>
            </a:r>
            <a:endParaRPr lang="en-US" sz="2400"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3600" b="1" dirty="0">
                <a:solidFill>
                  <a:schemeClr val="accent1"/>
                </a:solidFill>
              </a:rPr>
              <a:t>Example: Rats and </a:t>
            </a:r>
            <a:r>
              <a:rPr lang="en-US" sz="3600" b="1" dirty="0" smtClean="0">
                <a:solidFill>
                  <a:schemeClr val="accent1"/>
                </a:solidFill>
              </a:rPr>
              <a:t>Rabbits (2 of 2)</a:t>
            </a:r>
            <a:endParaRPr lang="en-US" sz="3600" dirty="0"/>
          </a:p>
        </p:txBody>
      </p:sp>
      <p:sp>
        <p:nvSpPr>
          <p:cNvPr id="3" name="Content Placeholder 2"/>
          <p:cNvSpPr>
            <a:spLocks noGrp="1"/>
          </p:cNvSpPr>
          <p:nvPr>
            <p:ph idx="1"/>
          </p:nvPr>
        </p:nvSpPr>
        <p:spPr/>
        <p:txBody>
          <a:bodyPr/>
          <a:lstStyle/>
          <a:p>
            <a:pPr marL="0" indent="0" fontAlgn="auto">
              <a:spcBef>
                <a:spcPts val="0"/>
              </a:spcBef>
              <a:spcAft>
                <a:spcPts val="1200"/>
              </a:spcAft>
              <a:buNone/>
              <a:defRPr/>
            </a:pPr>
            <a:r>
              <a:rPr lang="en-US" sz="2400" dirty="0"/>
              <a:t>Another study looked at the effects of human affection on the cholesterol level of rabbits</a:t>
            </a:r>
            <a:r>
              <a:rPr lang="en-US" sz="2400" dirty="0" smtClean="0"/>
              <a:t>.</a:t>
            </a:r>
            <a:endParaRPr lang="en-US" sz="2400" dirty="0"/>
          </a:p>
          <a:p>
            <a:pPr marL="0" indent="0" fontAlgn="auto">
              <a:spcBef>
                <a:spcPts val="0"/>
              </a:spcBef>
              <a:spcAft>
                <a:spcPts val="1200"/>
              </a:spcAft>
              <a:buNone/>
              <a:defRPr/>
            </a:pPr>
            <a:r>
              <a:rPr lang="en-US" sz="2400" dirty="0"/>
              <a:t>All the rabbit subjects ate the same diet</a:t>
            </a:r>
            <a:r>
              <a:rPr lang="en-US" sz="2400" dirty="0" smtClean="0"/>
              <a:t>.</a:t>
            </a:r>
            <a:endParaRPr lang="en-US" sz="2400" dirty="0"/>
          </a:p>
          <a:p>
            <a:pPr marL="0" indent="0" fontAlgn="auto">
              <a:spcBef>
                <a:spcPts val="0"/>
              </a:spcBef>
              <a:spcAft>
                <a:spcPts val="1200"/>
              </a:spcAft>
              <a:buNone/>
              <a:defRPr/>
            </a:pPr>
            <a:r>
              <a:rPr lang="en-US" sz="2400" dirty="0"/>
              <a:t>Some (chosen at random) were regularly removed from their cages to have their furry heads scratched by friendly people</a:t>
            </a:r>
            <a:r>
              <a:rPr lang="en-US" sz="2400" dirty="0" smtClean="0"/>
              <a:t>.</a:t>
            </a:r>
            <a:endParaRPr lang="en-US" sz="2400" dirty="0"/>
          </a:p>
          <a:p>
            <a:pPr marL="0" indent="0" fontAlgn="auto">
              <a:spcBef>
                <a:spcPts val="0"/>
              </a:spcBef>
              <a:spcAft>
                <a:spcPts val="0"/>
              </a:spcAft>
              <a:buNone/>
              <a:defRPr/>
            </a:pPr>
            <a:r>
              <a:rPr lang="en-US" sz="2400" dirty="0"/>
              <a:t>The rabbits who received affection had lower cholesterol. So affection for some but not other rabbits could bias an experiment in which the rabbits’ cholesterol levels is a response variable</a:t>
            </a:r>
            <a:r>
              <a:rPr lang="en-US" sz="2400" dirty="0" smtClean="0"/>
              <a:t>.</a:t>
            </a:r>
            <a:endParaRPr lang="en-US" sz="2400" dirty="0"/>
          </a:p>
        </p:txBody>
      </p:sp>
    </p:spTree>
    <p:extLst>
      <p:ext uri="{BB962C8B-B14F-4D97-AF65-F5344CB8AC3E}">
        <p14:creationId xmlns:p14="http://schemas.microsoft.com/office/powerpoint/2010/main" val="22352769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3600" b="1" dirty="0" smtClean="0">
                <a:solidFill>
                  <a:schemeClr val="accent1"/>
                </a:solidFill>
              </a:rPr>
              <a:t>Double-blind Experiments </a:t>
            </a:r>
            <a:r>
              <a:rPr lang="en-US" sz="3600" b="1" dirty="0" smtClean="0">
                <a:solidFill>
                  <a:schemeClr val="accent1"/>
                </a:solidFill>
              </a:rPr>
              <a:t>(1 of 3)</a:t>
            </a:r>
            <a:endParaRPr lang="en-US" sz="3600" dirty="0"/>
          </a:p>
        </p:txBody>
      </p:sp>
      <p:sp>
        <p:nvSpPr>
          <p:cNvPr id="4" name="Content Placeholder 3"/>
          <p:cNvSpPr>
            <a:spLocks noGrp="1"/>
          </p:cNvSpPr>
          <p:nvPr>
            <p:ph idx="1"/>
          </p:nvPr>
        </p:nvSpPr>
        <p:spPr/>
        <p:txBody>
          <a:bodyPr/>
          <a:lstStyle/>
          <a:p>
            <a:pPr marL="0" indent="0" fontAlgn="auto">
              <a:spcBef>
                <a:spcPts val="624"/>
              </a:spcBef>
              <a:spcAft>
                <a:spcPts val="1200"/>
              </a:spcAft>
              <a:buNone/>
              <a:defRPr/>
            </a:pPr>
            <a:r>
              <a:rPr lang="en-US" sz="2400" dirty="0"/>
              <a:t>Placebos “work</a:t>
            </a:r>
            <a:r>
              <a:rPr lang="en-US" sz="2400" dirty="0" smtClean="0"/>
              <a:t>.”</a:t>
            </a:r>
            <a:endParaRPr lang="en-US" sz="2400" dirty="0"/>
          </a:p>
          <a:p>
            <a:pPr marL="0" indent="0" fontAlgn="auto">
              <a:spcBef>
                <a:spcPts val="624"/>
              </a:spcBef>
              <a:spcAft>
                <a:spcPts val="1200"/>
              </a:spcAft>
              <a:buNone/>
              <a:defRPr/>
            </a:pPr>
            <a:r>
              <a:rPr lang="en-US" sz="2400" dirty="0"/>
              <a:t>Medical studies must take special care to show that a new treatment is not just a placebo</a:t>
            </a:r>
            <a:r>
              <a:rPr lang="en-US" sz="2400" dirty="0" smtClean="0"/>
              <a:t>.</a:t>
            </a:r>
            <a:endParaRPr lang="en-US" sz="2400" dirty="0"/>
          </a:p>
          <a:p>
            <a:pPr marL="0" indent="0" fontAlgn="auto">
              <a:spcBef>
                <a:spcPts val="624"/>
              </a:spcBef>
              <a:spcAft>
                <a:spcPts val="1200"/>
              </a:spcAft>
              <a:buNone/>
              <a:defRPr/>
            </a:pPr>
            <a:r>
              <a:rPr lang="en-US" sz="2400" dirty="0"/>
              <a:t>Part of equal treatment for all is to be sure that the placebo effect operates on all subjects</a:t>
            </a:r>
            <a:r>
              <a:rPr lang="en-US" sz="2400" dirty="0" smtClean="0"/>
              <a:t>.</a:t>
            </a:r>
            <a:endParaRPr lang="en-US" sz="2400" dirty="0"/>
          </a:p>
        </p:txBody>
      </p:sp>
    </p:spTree>
    <p:extLst>
      <p:ext uri="{BB962C8B-B14F-4D97-AF65-F5344CB8AC3E}">
        <p14:creationId xmlns:p14="http://schemas.microsoft.com/office/powerpoint/2010/main" val="386080590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Custom 1">
      <a:dk1>
        <a:sysClr val="windowText" lastClr="000000"/>
      </a:dk1>
      <a:lt1>
        <a:sysClr val="window" lastClr="FFFFFF"/>
      </a:lt1>
      <a:dk2>
        <a:srgbClr val="595959"/>
      </a:dk2>
      <a:lt2>
        <a:srgbClr val="EEECE1"/>
      </a:lt2>
      <a:accent1>
        <a:srgbClr val="800000"/>
      </a:accent1>
      <a:accent2>
        <a:srgbClr val="595959"/>
      </a:accent2>
      <a:accent3>
        <a:srgbClr val="800000"/>
      </a:accent3>
      <a:accent4>
        <a:srgbClr val="800000"/>
      </a:accent4>
      <a:accent5>
        <a:srgbClr val="800000"/>
      </a:accent5>
      <a:accent6>
        <a:srgbClr val="800000"/>
      </a:accent6>
      <a:hlink>
        <a:srgbClr val="800000"/>
      </a:hlink>
      <a:folHlink>
        <a:srgbClr val="800000"/>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11139</TotalTime>
  <Words>3126</Words>
  <Application>Microsoft Office PowerPoint</Application>
  <PresentationFormat>On-screen Show (4:3)</PresentationFormat>
  <Paragraphs>179</Paragraphs>
  <Slides>39</Slides>
  <Notes>39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39</vt:i4>
      </vt:variant>
    </vt:vector>
  </HeadingPairs>
  <TitlesOfParts>
    <vt:vector size="43" baseType="lpstr">
      <vt:lpstr>Arial</vt:lpstr>
      <vt:lpstr>Calibri</vt:lpstr>
      <vt:lpstr>Times New Roman</vt:lpstr>
      <vt:lpstr>Office Theme</vt:lpstr>
      <vt:lpstr>Statistics: Concepts and Controversies</vt:lpstr>
      <vt:lpstr>Case Study: Experiments in the Real World (1 of 4)</vt:lpstr>
      <vt:lpstr>Case Study: Experiments in the Real World (2 of 4)</vt:lpstr>
      <vt:lpstr>Case Study: Experiments in the Real World (3 of 4)</vt:lpstr>
      <vt:lpstr>Case Study: Experiments in the Real World (4 of 4)</vt:lpstr>
      <vt:lpstr>Equal Treatments for All</vt:lpstr>
      <vt:lpstr>Example: Rats and Rabbits (1 of 2)</vt:lpstr>
      <vt:lpstr>Example: Rats and Rabbits (2 of 2)</vt:lpstr>
      <vt:lpstr>Double-blind Experiments (1 of 3)</vt:lpstr>
      <vt:lpstr>Example: The Powerful Placebo (1 of 2)</vt:lpstr>
      <vt:lpstr>Example: The Powerful Placebo (2 of 2)</vt:lpstr>
      <vt:lpstr>Double-blind Experiments (2 of 3)</vt:lpstr>
      <vt:lpstr>Double-blind Experiments (3 of 3)</vt:lpstr>
      <vt:lpstr>Refusals, Nonadherers, and Dropouts</vt:lpstr>
      <vt:lpstr>Example: Minorities in Clinical Trials</vt:lpstr>
      <vt:lpstr>Example: Dropouts in a Medical Study (1 of 2)</vt:lpstr>
      <vt:lpstr>Example: Dropouts in a Medical Study (2 of 2)</vt:lpstr>
      <vt:lpstr>Can We Generalize?</vt:lpstr>
      <vt:lpstr>Example: Studying Frustration (1 of 3)</vt:lpstr>
      <vt:lpstr>Example: Studying Frustration (2 of 3)</vt:lpstr>
      <vt:lpstr>Example: Studying Frustration (3 of 3)</vt:lpstr>
      <vt:lpstr>Experimental Design in the Real World</vt:lpstr>
      <vt:lpstr>Example: Can Low-fat Food Labels Lead to Obesity? (1 of 4)</vt:lpstr>
      <vt:lpstr>Example: Can Low-fat Food Labels Lead to Obesity? (2 of 4)</vt:lpstr>
      <vt:lpstr>Example: Can Low-fat Food Labels Lead to Obesity? (3 of 4)</vt:lpstr>
      <vt:lpstr>Example: Can Low-fat Food Labels Lead to Obesity? (4 of 4)</vt:lpstr>
      <vt:lpstr>Matched Pairs and Block Designs (1 of 6)</vt:lpstr>
      <vt:lpstr>Matched Pairs and Block Designs (2 of 6)</vt:lpstr>
      <vt:lpstr>Example: Testing Insect Repellents (1 of 2)</vt:lpstr>
      <vt:lpstr>Example: Testing Insect Repellents (2 of 2)</vt:lpstr>
      <vt:lpstr>Matched Pairs and Block Designs (3 of 6)</vt:lpstr>
      <vt:lpstr>Matched Pairs and Block Designs (4 of 6)</vt:lpstr>
      <vt:lpstr>Matched Pairs and Block Designs (5 of 6)</vt:lpstr>
      <vt:lpstr>Example: Men, Women, and Advertising (1 of 2)</vt:lpstr>
      <vt:lpstr>Example: Men, Women, and Advertising (2 of 2)</vt:lpstr>
      <vt:lpstr>Matched Pairs and Block Designs (6 of 6)</vt:lpstr>
      <vt:lpstr>Statistics in Summary (1 of 3)</vt:lpstr>
      <vt:lpstr>Statistics in Summary (2 of 3)</vt:lpstr>
      <vt:lpstr>Statistics in Summary (3 of 3)</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6 Experiments in the Real World</dc:title>
  <dc:creator>Leslie Hendrix</dc:creator>
  <cp:lastModifiedBy>Newton, Andy</cp:lastModifiedBy>
  <cp:revision>537</cp:revision>
  <cp:lastPrinted>2011-08-21T16:22:14Z</cp:lastPrinted>
  <dcterms:created xsi:type="dcterms:W3CDTF">2009-09-07T22:06:52Z</dcterms:created>
  <dcterms:modified xsi:type="dcterms:W3CDTF">2019-06-10T17:36:09Z</dcterms:modified>
</cp:coreProperties>
</file>